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autoCompressPictures="0">
  <p:sldMasterIdLst>
    <p:sldMasterId id="2147483648" r:id="rId1"/>
    <p:sldMasterId id="2147483666" r:id="rId3"/>
  </p:sldMasterIdLst>
  <p:notesMasterIdLst>
    <p:notesMasterId r:id="rId5"/>
  </p:notesMasterIdLst>
  <p:sldIdLst>
    <p:sldId id="256" r:id="rId4"/>
    <p:sldId id="621" r:id="rId6"/>
    <p:sldId id="712" r:id="rId7"/>
    <p:sldId id="650" r:id="rId8"/>
    <p:sldId id="702" r:id="rId9"/>
    <p:sldId id="703" r:id="rId10"/>
    <p:sldId id="705" r:id="rId11"/>
    <p:sldId id="706" r:id="rId12"/>
    <p:sldId id="70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DD6CD"/>
    <a:srgbClr val="C731D7"/>
    <a:srgbClr val="F1CBF5"/>
    <a:srgbClr val="DAE3F3"/>
    <a:srgbClr val="FFFFFF"/>
    <a:srgbClr val="70130B"/>
    <a:srgbClr val="F2F2F2"/>
    <a:srgbClr val="990000"/>
    <a:srgbClr val="BB271A"/>
    <a:srgbClr val="D3D3D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1596" autoAdjust="0"/>
  </p:normalViewPr>
  <p:slideViewPr>
    <p:cSldViewPr snapToGrid="0" snapToObjects="1">
      <p:cViewPr varScale="1">
        <p:scale>
          <a:sx n="101" d="100"/>
          <a:sy n="101" d="100"/>
        </p:scale>
        <p:origin x="236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5.xml"/><Relationship Id="rId8" Type="http://schemas.openxmlformats.org/officeDocument/2006/relationships/slide" Target="slides/slide4.xml"/><Relationship Id="rId7" Type="http://schemas.openxmlformats.org/officeDocument/2006/relationships/slide" Target="slides/slide3.xml"/><Relationship Id="rId6" Type="http://schemas.openxmlformats.org/officeDocument/2006/relationships/slide" Target="slides/slide2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3" Type="http://schemas.openxmlformats.org/officeDocument/2006/relationships/slideMaster" Target="slideMasters/slideMaster2.xml"/><Relationship Id="rId2" Type="http://schemas.openxmlformats.org/officeDocument/2006/relationships/theme" Target="theme/theme1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A6BE1A-EBEC-6E4F-B3D0-9EEBE2490507}" type="datetimeFigureOut">
              <a:rPr kumimoji="1" lang="zh-CN" altLang="en-US" smtClean="0"/>
            </a:fld>
            <a:endParaRPr kumimoji="1"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AFA0B27-4EE5-6442-9424-7A0329C3AC2A}" type="slidenum">
              <a:rPr kumimoji="1" lang="zh-CN" altLang="en-US" smtClean="0"/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  <p:txBody>
          <a:bodyPr/>
          <a:lstStyle/>
          <a:p/>
        </p:txBody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1"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marL="0" marR="0" lvl="0" indent="0" algn="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5AFA0B27-4EE5-6442-9424-7A0329C3AC2A}" type="slidenum">
              <a:rPr/>
            </a:fld>
            <a:endParaRPr kumimoji="1" lang="zh-CN" alt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等线" panose="02010600030101010101" charset="-122"/>
              <a:ea typeface="等线" panose="02010600030101010101" charset="-122"/>
              <a:cs typeface="+mn-cs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7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6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5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圆角矩形 6"/>
          <p:cNvSpPr/>
          <p:nvPr userDrawn="1"/>
        </p:nvSpPr>
        <p:spPr>
          <a:xfrm>
            <a:off x="697752" y="1076326"/>
            <a:ext cx="10796495" cy="247967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7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7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单击此处编辑母版副标题样式</a:t>
            </a:r>
            <a:endParaRPr lang="en-US" dirty="0"/>
          </a:p>
        </p:txBody>
      </p:sp>
      <p:sp>
        <p:nvSpPr>
          <p:cNvPr id="7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7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19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20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1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5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2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2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2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2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3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34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35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36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7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8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9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4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4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48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49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2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53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5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5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5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59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160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161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2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63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矩形 8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66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167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68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69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7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86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8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88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8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485899" y="2983971"/>
            <a:ext cx="9144000" cy="111389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  <a:lvl2pPr marL="342900" indent="0" algn="ctr">
              <a:buNone/>
              <a:defRPr sz="1500"/>
            </a:lvl2pPr>
            <a:lvl3pPr marL="685800" indent="0" algn="ctr">
              <a:buNone/>
              <a:defRPr sz="1350"/>
            </a:lvl3pPr>
            <a:lvl4pPr marL="1028700" indent="0" algn="ctr">
              <a:buNone/>
              <a:defRPr sz="1200"/>
            </a:lvl4pPr>
            <a:lvl5pPr marL="1371600" indent="0" algn="ctr">
              <a:buNone/>
              <a:defRPr sz="1200"/>
            </a:lvl5pPr>
            <a:lvl6pPr marL="1714500" indent="0" algn="ctr">
              <a:buNone/>
              <a:defRPr sz="1200"/>
            </a:lvl6pPr>
            <a:lvl7pPr marL="2057400" indent="0" algn="ctr">
              <a:buNone/>
              <a:defRPr sz="1200"/>
            </a:lvl7pPr>
            <a:lvl8pPr marL="2400300" indent="0" algn="ctr">
              <a:buNone/>
              <a:defRPr sz="1200"/>
            </a:lvl8pPr>
            <a:lvl9pPr marL="2743200" indent="0" algn="ctr">
              <a:buNone/>
              <a:defRPr sz="1200"/>
            </a:lvl9pPr>
          </a:lstStyle>
          <a:p>
            <a:r>
              <a:rPr lang="zh-CN" altLang="en-US" sz="1800" dirty="0">
                <a:latin typeface="Adobe Heiti Std R" panose="020B0400000000000000" pitchFamily="34" charset="-128"/>
                <a:ea typeface="Adobe Heiti Std R" panose="020B0400000000000000" pitchFamily="34" charset="-128"/>
              </a:rPr>
              <a:t>单击此处编辑母版作者信息样式</a:t>
            </a:r>
            <a:endParaRPr lang="zh-CN" altLang="en-US" sz="1800" dirty="0">
              <a:effectLst/>
              <a:latin typeface="Adobe Heiti Std R" panose="020B0400000000000000" pitchFamily="34" charset="-128"/>
              <a:ea typeface="Adobe Heiti Std R" panose="020B0400000000000000" pitchFamily="34" charset="-128"/>
            </a:endParaRPr>
          </a:p>
        </p:txBody>
      </p:sp>
      <p:sp>
        <p:nvSpPr>
          <p:cNvPr id="92" name="圆角矩形 6"/>
          <p:cNvSpPr/>
          <p:nvPr userDrawn="1"/>
        </p:nvSpPr>
        <p:spPr>
          <a:xfrm>
            <a:off x="812798" y="1402663"/>
            <a:ext cx="10521244" cy="1058334"/>
          </a:xfrm>
          <a:prstGeom prst="roundRect">
            <a:avLst>
              <a:gd name="adj" fmla="val 0"/>
            </a:avLst>
          </a:prstGeom>
          <a:solidFill>
            <a:srgbClr val="D8D8D8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3" name="标题 1"/>
          <p:cNvSpPr>
            <a:spLocks noGrp="1"/>
          </p:cNvSpPr>
          <p:nvPr>
            <p:ph type="ctrTitle"/>
          </p:nvPr>
        </p:nvSpPr>
        <p:spPr>
          <a:xfrm>
            <a:off x="1524000" y="1579813"/>
            <a:ext cx="9144000" cy="848376"/>
          </a:xfrm>
        </p:spPr>
        <p:txBody>
          <a:bodyPr anchor="ctr">
            <a:normAutofit/>
          </a:bodyPr>
          <a:lstStyle>
            <a:lvl1pPr algn="ctr">
              <a:defRPr sz="2800">
                <a:solidFill>
                  <a:schemeClr val="accent3"/>
                </a:solidFill>
              </a:defRPr>
            </a:lvl1pPr>
          </a:lstStyle>
          <a:p>
            <a:r>
              <a:rPr kumimoji="1" lang="zh-CN" altLang="en-US"/>
              <a:t>单击此处编辑母版标题样式</a:t>
            </a:r>
            <a:endParaRPr kumimoji="1" lang="zh-CN" altLang="en-US"/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矩形 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9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  <p:sp>
        <p:nvSpPr>
          <p:cNvPr id="97" name="内容占位符 2"/>
          <p:cNvSpPr>
            <a:spLocks noGrp="1"/>
          </p:cNvSpPr>
          <p:nvPr>
            <p:ph idx="1" hasCustomPrompt="1"/>
          </p:nvPr>
        </p:nvSpPr>
        <p:spPr>
          <a:xfrm>
            <a:off x="838200" y="1205345"/>
            <a:ext cx="10515600" cy="4971618"/>
          </a:xfrm>
        </p:spPr>
        <p:txBody>
          <a:bodyPr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0" name="内容占位符 2"/>
          <p:cNvSpPr>
            <a:spLocks noGrp="1"/>
          </p:cNvSpPr>
          <p:nvPr>
            <p:ph sz="half" idx="1" hasCustomPrompt="1"/>
          </p:nvPr>
        </p:nvSpPr>
        <p:spPr>
          <a:xfrm>
            <a:off x="838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1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6172200" y="1126067"/>
            <a:ext cx="5181600" cy="5050896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矩形 16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05" name="文本占位符 2"/>
          <p:cNvSpPr>
            <a:spLocks noGrp="1"/>
          </p:cNvSpPr>
          <p:nvPr>
            <p:ph type="body" idx="1" hasCustomPrompt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6" name="内容占位符 3"/>
          <p:cNvSpPr>
            <a:spLocks noGrp="1"/>
          </p:cNvSpPr>
          <p:nvPr>
            <p:ph sz="half" idx="2" hasCustomPrompt="1"/>
          </p:nvPr>
        </p:nvSpPr>
        <p:spPr>
          <a:xfrm>
            <a:off x="839789" y="2505075"/>
            <a:ext cx="5157787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 dirty="0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7" name="文本占位符 4"/>
          <p:cNvSpPr>
            <a:spLocks noGrp="1"/>
          </p:cNvSpPr>
          <p:nvPr>
            <p:ph type="body" sz="quarter" idx="3" hasCustomPrompt="1"/>
          </p:nvPr>
        </p:nvSpPr>
        <p:spPr>
          <a:xfrm>
            <a:off x="6172202" y="1681163"/>
            <a:ext cx="5183188" cy="82391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08" name="内容占位符 5"/>
          <p:cNvSpPr>
            <a:spLocks noGrp="1"/>
          </p:cNvSpPr>
          <p:nvPr>
            <p:ph sz="quarter" idx="4" hasCustomPrompt="1"/>
          </p:nvPr>
        </p:nvSpPr>
        <p:spPr>
          <a:xfrm>
            <a:off x="6172202" y="2505075"/>
            <a:ext cx="5183188" cy="3684588"/>
          </a:xfrm>
        </p:spPr>
        <p:txBody>
          <a:bodyPr vert="horz" lIns="91440" tIns="45720" rIns="91440" bIns="45720" rtlCol="0">
            <a:normAutofit/>
          </a:bodyPr>
          <a:lstStyle>
            <a:lvl1pPr marL="273050" indent="-273050">
              <a:buFont typeface="Wingdings" panose="05000000000000000000" pitchFamily="2" charset="2"/>
              <a:buChar char="Ø"/>
              <a:defRPr kumimoji="1" lang="zh-CN" altLang="en-US"/>
            </a:lvl1pPr>
          </a:lstStyle>
          <a:p>
            <a:pPr marL="273050" lvl="0" indent="-273050"/>
            <a:r>
              <a:rPr kumimoji="1" lang="zh-CN" altLang="en-US" dirty="0"/>
              <a:t>编辑母版文本样式
第二级
第三级
第四级
第五级</a:t>
            </a:r>
            <a:endParaRPr kumimoji="1" lang="zh-CN" altLang="en-US" dirty="0"/>
          </a:p>
        </p:txBody>
      </p:sp>
      <p:sp>
        <p:nvSpPr>
          <p:cNvPr id="109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矩形 12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2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矩形 13"/>
          <p:cNvSpPr/>
          <p:nvPr userDrawn="1"/>
        </p:nvSpPr>
        <p:spPr>
          <a:xfrm>
            <a:off x="0" y="3"/>
            <a:ext cx="12192000" cy="942109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kumimoji="1" lang="zh-CN" altLang="en-US" sz="1800"/>
          </a:p>
        </p:txBody>
      </p:sp>
      <p:sp>
        <p:nvSpPr>
          <p:cNvPr id="115" name="竖排文字占位符 2"/>
          <p:cNvSpPr>
            <a:spLocks noGrp="1"/>
          </p:cNvSpPr>
          <p:nvPr>
            <p:ph type="body" orient="vert" idx="1" hasCustomPrompt="1"/>
          </p:nvPr>
        </p:nvSpPr>
        <p:spPr>
          <a:xfrm>
            <a:off x="838200" y="1193803"/>
            <a:ext cx="10515600" cy="4983163"/>
          </a:xfrm>
        </p:spPr>
        <p:txBody>
          <a:bodyPr vert="eaVert"/>
          <a:lstStyle>
            <a:lvl1pPr marL="273050" indent="-273050">
              <a:buFont typeface="Wingdings" panose="05000000000000000000" pitchFamily="2" charset="2"/>
              <a:buChar char="Ø"/>
              <a:defRPr/>
            </a:lvl1pPr>
          </a:lstStyle>
          <a:p>
            <a:r>
              <a:rPr kumimoji="1" lang="zh-CN" altLang="en-US"/>
              <a:t>编辑母版文本样式
第二级
第三级
第四级
第五级</a:t>
            </a:r>
            <a:endParaRPr kumimoji="1" lang="zh-CN" altLang="en-US"/>
          </a:p>
        </p:txBody>
      </p:sp>
      <p:sp>
        <p:nvSpPr>
          <p:cNvPr id="116" name="标题 1"/>
          <p:cNvSpPr>
            <a:spLocks noGrp="1"/>
          </p:cNvSpPr>
          <p:nvPr>
            <p:ph type="title"/>
          </p:nvPr>
        </p:nvSpPr>
        <p:spPr>
          <a:xfrm>
            <a:off x="838200" y="48493"/>
            <a:ext cx="10515600" cy="845127"/>
          </a:xfrm>
        </p:spPr>
        <p:txBody>
          <a:bodyPr>
            <a:normAutofit/>
          </a:bodyPr>
          <a:lstStyle>
            <a:lvl1pPr>
              <a:defRPr sz="2800">
                <a:solidFill>
                  <a:srgbClr val="70130B"/>
                </a:solidFill>
              </a:defRPr>
            </a:lvl1pPr>
          </a:lstStyle>
          <a:p>
            <a:r>
              <a:rPr kumimoji="1" lang="zh-CN" altLang="en-US" dirty="0"/>
              <a:t>单击此处编辑母版标题样式</a:t>
            </a:r>
            <a:endParaRPr kumimoji="1" lang="zh-CN" altLang="en-US" dirty="0"/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矩形 6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0" name="Content Placeholder 2"/>
          <p:cNvSpPr>
            <a:spLocks noGrp="1"/>
          </p:cNvSpPr>
          <p:nvPr>
            <p:ph idx="1"/>
          </p:nvPr>
        </p:nvSpPr>
        <p:spPr>
          <a:xfrm>
            <a:off x="838200" y="1434354"/>
            <a:ext cx="10515600" cy="4742609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2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4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461247"/>
            <a:ext cx="5181600" cy="4715716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0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43547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59210"/>
            <a:ext cx="5157787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43547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59210"/>
            <a:ext cx="5183188" cy="383045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12" name="矩形 11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13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矩形 7"/>
          <p:cNvSpPr/>
          <p:nvPr userDrawn="1"/>
        </p:nvSpPr>
        <p:spPr>
          <a:xfrm>
            <a:off x="0" y="4"/>
            <a:ext cx="12192000" cy="1335644"/>
          </a:xfrm>
          <a:prstGeom prst="rect">
            <a:avLst/>
          </a:prstGeom>
          <a:solidFill>
            <a:srgbClr val="F2F2F2"/>
          </a:solidFill>
          <a:ln>
            <a:noFill/>
          </a:ln>
          <a:effectLst>
            <a:softEdge rad="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F63A3B-78C7-47BE-AE5E-E10140E04643}" type="slidenum">
              <a:rPr lang="en-US" dirty="0"/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8" Type="http://schemas.openxmlformats.org/officeDocument/2006/relationships/theme" Target="../theme/theme1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6.xml"/><Relationship Id="rId8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4.xml"/><Relationship Id="rId6" Type="http://schemas.openxmlformats.org/officeDocument/2006/relationships/slideLayout" Target="../slideLayouts/slideLayout23.xml"/><Relationship Id="rId5" Type="http://schemas.openxmlformats.org/officeDocument/2006/relationships/slideLayout" Target="../slideLayouts/slideLayout22.xml"/><Relationship Id="rId4" Type="http://schemas.openxmlformats.org/officeDocument/2006/relationships/slideLayout" Target="../slideLayouts/slideLayout21.xml"/><Relationship Id="rId3" Type="http://schemas.openxmlformats.org/officeDocument/2006/relationships/slideLayout" Target="../slideLayouts/slideLayout20.xml"/><Relationship Id="rId2" Type="http://schemas.openxmlformats.org/officeDocument/2006/relationships/slideLayout" Target="../slideLayouts/slideLayout19.xml"/><Relationship Id="rId18" Type="http://schemas.openxmlformats.org/officeDocument/2006/relationships/theme" Target="../theme/theme2.xml"/><Relationship Id="rId17" Type="http://schemas.openxmlformats.org/officeDocument/2006/relationships/slideLayout" Target="../slideLayouts/slideLayout34.xml"/><Relationship Id="rId16" Type="http://schemas.openxmlformats.org/officeDocument/2006/relationships/slideLayout" Target="../slideLayouts/slideLayout33.xml"/><Relationship Id="rId15" Type="http://schemas.openxmlformats.org/officeDocument/2006/relationships/slideLayout" Target="../slideLayouts/slideLayout32.xml"/><Relationship Id="rId14" Type="http://schemas.openxmlformats.org/officeDocument/2006/relationships/slideLayout" Target="../slideLayouts/slideLayout31.xml"/><Relationship Id="rId13" Type="http://schemas.openxmlformats.org/officeDocument/2006/relationships/slideLayout" Target="../slideLayouts/slideLayout30.xml"/><Relationship Id="rId12" Type="http://schemas.openxmlformats.org/officeDocument/2006/relationships/slideLayout" Target="../slideLayouts/slideLayout29.xml"/><Relationship Id="rId11" Type="http://schemas.openxmlformats.org/officeDocument/2006/relationships/slideLayout" Target="../slideLayouts/slideLayout28.xml"/><Relationship Id="rId10" Type="http://schemas.openxmlformats.org/officeDocument/2006/relationships/slideLayout" Target="../slideLayouts/slideLayout27.xml"/><Relationship Id="rId1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</a:fld>
            <a:endParaRPr lang="en-US" dirty="0"/>
          </a:p>
        </p:txBody>
      </p:sp>
      <p:sp>
        <p:nvSpPr>
          <p:cNvPr id="7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zh-CN" altLang="en-US" sz="1200" dirty="0"/>
          </a:p>
        </p:txBody>
      </p:sp>
      <p:sp>
        <p:nvSpPr>
          <p:cNvPr id="8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 Template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9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0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1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 lang="en-US" sz="1000" smtClean="0">
                <a:solidFill>
                  <a:srgbClr val="990000"/>
                </a:solidFill>
                <a:latin typeface="Hiragino Sans GB W3" panose="020B0300000000000000" pitchFamily="34" charset="-128"/>
                <a:ea typeface="Hiragino Sans GB W3" panose="020B0300000000000000" pitchFamily="34" charset="-128"/>
              </a:rPr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078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  <a:endParaRPr lang="en-US" dirty="0"/>
          </a:p>
        </p:txBody>
      </p:sp>
      <p:sp>
        <p:nvSpPr>
          <p:cNvPr id="9" name="Text Placeholder 2"/>
          <p:cNvSpPr>
            <a:spLocks noGrp="1"/>
          </p:cNvSpPr>
          <p:nvPr>
            <p:ph type="body" idx="1"/>
          </p:nvPr>
        </p:nvSpPr>
        <p:spPr>
          <a:xfrm>
            <a:off x="838200" y="1452282"/>
            <a:ext cx="10515600" cy="47246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en-US" dirty="0"/>
          </a:p>
        </p:txBody>
      </p:sp>
      <p:sp>
        <p:nvSpPr>
          <p:cNvPr id="10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zh-CN" altLang="en-US"/>
            </a:fld>
            <a:endParaRPr lang="en-US" dirty="0"/>
          </a:p>
        </p:txBody>
      </p:sp>
      <p:sp>
        <p:nvSpPr>
          <p:cNvPr id="11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/>
            </a:fld>
            <a:endParaRPr lang="en-US" dirty="0"/>
          </a:p>
        </p:txBody>
      </p:sp>
      <p:sp>
        <p:nvSpPr>
          <p:cNvPr id="13" name="矩形 6"/>
          <p:cNvSpPr/>
          <p:nvPr userDrawn="1"/>
        </p:nvSpPr>
        <p:spPr>
          <a:xfrm>
            <a:off x="0" y="6637866"/>
            <a:ext cx="4080000" cy="220134"/>
          </a:xfrm>
          <a:prstGeom prst="rect">
            <a:avLst/>
          </a:prstGeom>
          <a:solidFill>
            <a:srgbClr val="99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/>
              <a:t>Zicong Hong</a:t>
            </a:r>
            <a:endParaRPr kumimoji="1" lang="en-US" altLang="zh-CN" sz="1200" dirty="0"/>
          </a:p>
        </p:txBody>
      </p:sp>
      <p:sp>
        <p:nvSpPr>
          <p:cNvPr id="14" name="矩形 7"/>
          <p:cNvSpPr/>
          <p:nvPr userDrawn="1"/>
        </p:nvSpPr>
        <p:spPr>
          <a:xfrm>
            <a:off x="4044000" y="6637870"/>
            <a:ext cx="4080000" cy="220133"/>
          </a:xfrm>
          <a:prstGeom prst="rect">
            <a:avLst/>
          </a:prstGeom>
          <a:solidFill>
            <a:srgbClr val="E9E9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zh-CN" sz="1200" dirty="0" err="1">
                <a:solidFill>
                  <a:srgbClr val="990000"/>
                </a:solidFill>
              </a:rPr>
              <a:t>PEILab</a:t>
            </a:r>
            <a:r>
              <a:rPr kumimoji="1" lang="en-US" altLang="zh-CN" sz="1200" dirty="0">
                <a:solidFill>
                  <a:srgbClr val="990000"/>
                </a:solidFill>
              </a:rPr>
              <a:t> Presentation</a:t>
            </a:r>
            <a:endParaRPr kumimoji="1" lang="zh-CN" altLang="en-US" sz="1200" dirty="0">
              <a:solidFill>
                <a:srgbClr val="990000"/>
              </a:solidFill>
            </a:endParaRPr>
          </a:p>
        </p:txBody>
      </p:sp>
      <p:sp>
        <p:nvSpPr>
          <p:cNvPr id="15" name="矩形 8"/>
          <p:cNvSpPr/>
          <p:nvPr userDrawn="1"/>
        </p:nvSpPr>
        <p:spPr>
          <a:xfrm>
            <a:off x="8112000" y="6637866"/>
            <a:ext cx="4080000" cy="220134"/>
          </a:xfrm>
          <a:prstGeom prst="rect">
            <a:avLst/>
          </a:prstGeom>
          <a:solidFill>
            <a:srgbClr val="D3D3D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1200" dirty="0"/>
          </a:p>
        </p:txBody>
      </p:sp>
      <p:sp>
        <p:nvSpPr>
          <p:cNvPr id="16" name="日期占位符 3"/>
          <p:cNvSpPr txBox="1"/>
          <p:nvPr userDrawn="1"/>
        </p:nvSpPr>
        <p:spPr>
          <a:xfrm>
            <a:off x="9753603" y="6637868"/>
            <a:ext cx="1356781" cy="22013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525F0945-07F1-ED4A-8297-30DB81EF9BD1}" type="datetime1">
              <a:rPr lang="zh-CN" altLang="en-US"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  <p:sp>
        <p:nvSpPr>
          <p:cNvPr id="17" name="日期占位符 3"/>
          <p:cNvSpPr txBox="1"/>
          <p:nvPr userDrawn="1"/>
        </p:nvSpPr>
        <p:spPr>
          <a:xfrm>
            <a:off x="11353801" y="6637868"/>
            <a:ext cx="728507" cy="2201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l" defTabSz="457200" rtl="0" eaLnBrk="1" latinLnBrk="0" hangingPunct="1">
              <a:defRPr sz="900" kern="120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F42B4B9-4F4F-DC40-8BF5-0036F3636617}" type="slidenum">
              <a:rPr/>
            </a:fld>
            <a:endParaRPr lang="en-US" sz="1000" dirty="0">
              <a:solidFill>
                <a:srgbClr val="990000"/>
              </a:solidFill>
              <a:latin typeface="Hiragino Sans GB W3" panose="020B0300000000000000" pitchFamily="34" charset="-128"/>
              <a:ea typeface="Hiragino Sans GB W3" panose="020B0300000000000000" pitchFamily="34" charset="-128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7" r:id="rId1"/>
    <p:sldLayoutId id="2147483668" r:id="rId2"/>
    <p:sldLayoutId id="2147483669" r:id="rId3"/>
    <p:sldLayoutId id="2147483670" r:id="rId4"/>
    <p:sldLayoutId id="2147483671" r:id="rId5"/>
    <p:sldLayoutId id="2147483672" r:id="rId6"/>
    <p:sldLayoutId id="2147483673" r:id="rId7"/>
    <p:sldLayoutId id="2147483674" r:id="rId8"/>
    <p:sldLayoutId id="2147483675" r:id="rId9"/>
    <p:sldLayoutId id="2147483676" r:id="rId10"/>
    <p:sldLayoutId id="2147483677" r:id="rId11"/>
    <p:sldLayoutId id="2147483678" r:id="rId12"/>
    <p:sldLayoutId id="2147483679" r:id="rId13"/>
    <p:sldLayoutId id="2147483680" r:id="rId14"/>
    <p:sldLayoutId id="2147483681" r:id="rId15"/>
    <p:sldLayoutId id="2147483682" r:id="rId16"/>
    <p:sldLayoutId id="2147483683" r:id="rId17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image" Target="../media/image1.jpe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.xml"/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34.xml"/><Relationship Id="rId8" Type="http://schemas.openxmlformats.org/officeDocument/2006/relationships/tags" Target="../tags/tag7.xml"/><Relationship Id="rId7" Type="http://schemas.openxmlformats.org/officeDocument/2006/relationships/tags" Target="../tags/tag6.xml"/><Relationship Id="rId6" Type="http://schemas.openxmlformats.org/officeDocument/2006/relationships/tags" Target="../tags/tag5.xml"/><Relationship Id="rId5" Type="http://schemas.openxmlformats.org/officeDocument/2006/relationships/tags" Target="../tags/tag4.xml"/><Relationship Id="rId4" Type="http://schemas.openxmlformats.org/officeDocument/2006/relationships/tags" Target="../tags/tag3.xml"/><Relationship Id="rId3" Type="http://schemas.openxmlformats.org/officeDocument/2006/relationships/image" Target="../media/image5.png"/><Relationship Id="rId2" Type="http://schemas.openxmlformats.org/officeDocument/2006/relationships/tags" Target="../tags/tag2.xml"/><Relationship Id="rId10" Type="http://schemas.openxmlformats.org/officeDocument/2006/relationships/notesSlide" Target="../notesSlides/notesSlide3.xml"/><Relationship Id="rId1" Type="http://schemas.openxmlformats.org/officeDocument/2006/relationships/tags" Target="../tags/tag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7.png"/><Relationship Id="rId1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0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34.xml"/><Relationship Id="rId1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3.png"/><Relationship Id="rId1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4.xml"/><Relationship Id="rId2" Type="http://schemas.openxmlformats.org/officeDocument/2006/relationships/image" Target="../media/image15.png"/><Relationship Id="rId1" Type="http://schemas.openxmlformats.org/officeDocument/2006/relationships/image" Target="../media/image1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 anchor="ctr">
            <a:normAutofit/>
          </a:bodyPr>
          <a:lstStyle/>
          <a:p>
            <a:r>
              <a:rPr lang="en-GB" altLang="zh-CN" sz="4400" b="1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PEILab</a:t>
            </a:r>
            <a:r>
              <a:rPr lang="en-GB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 </a:t>
            </a:r>
            <a:r>
              <a:rPr lang="en-US" altLang="zh-CN" sz="4400" b="1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 pitchFamily="34" charset="0"/>
              </a:rPr>
              <a:t>Group Meeting</a:t>
            </a:r>
            <a:endParaRPr lang="zh-CN" altLang="en-US" sz="4400" b="1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429000"/>
            <a:ext cx="9144000" cy="1655762"/>
          </a:xfrm>
        </p:spPr>
        <p:txBody>
          <a:bodyPr>
            <a:normAutofit fontScale="92500"/>
          </a:bodyPr>
          <a:lstStyle/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endParaRPr lang="en-US" sz="2400" dirty="0"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/>
            </a:endParaRPr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Leader: </a:t>
            </a:r>
            <a:r>
              <a:rPr lang="en-US" sz="24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Zicong</a:t>
            </a:r>
            <a:r>
              <a:rPr lang="en-US" sz="24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Hong</a:t>
            </a:r>
            <a:endParaRPr dirty="0"/>
          </a:p>
          <a:p>
            <a:pPr>
              <a:lnSpc>
                <a:spcPct val="110000"/>
              </a:lnSpc>
              <a:buFont typeface="Arial" panose="020B0604020202020204" pitchFamily="34" charset="0"/>
              <a:buNone/>
            </a:pP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Team Member: Jian Lin, Haodong Wang,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Qianli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Liu, </a:t>
            </a:r>
            <a:r>
              <a:rPr lang="en-US" sz="2200" dirty="0" err="1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Kaibin</a:t>
            </a:r>
            <a:r>
              <a:rPr lang="en-US" sz="2200" dirty="0">
                <a:latin typeface="微软雅黑" panose="020B0503020204020204" pitchFamily="34" charset="-122"/>
                <a:ea typeface="微软雅黑" panose="020B0503020204020204" pitchFamily="34" charset="-122"/>
                <a:cs typeface="Arial" panose="020B0604020202020204"/>
              </a:rPr>
              <a:t> Guo, Junjie Liu</a:t>
            </a:r>
            <a:endParaRPr dirty="0"/>
          </a:p>
        </p:txBody>
      </p:sp>
      <p:sp>
        <p:nvSpPr>
          <p:cNvPr id="4" name="矩形 7"/>
          <p:cNvSpPr/>
          <p:nvPr/>
        </p:nvSpPr>
        <p:spPr>
          <a:xfrm>
            <a:off x="5652476" y="6087176"/>
            <a:ext cx="107914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fld id="{4133F592-41F1-F240-8EE9-1722D1E2CA99}" type="datetime1">
              <a:rPr lang="zh-CN" altLang="en-US"/>
            </a:fld>
            <a:endParaRPr kumimoji="0" lang="zh-CN" altLang="en-US" sz="14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微软雅黑" panose="020B0503020204020204" pitchFamily="34" charset="-122"/>
              <a:ea typeface="微软雅黑" panose="020B0503020204020204" pitchFamily="34" charset="-122"/>
              <a:cs typeface="Arial" panose="020B0604020202020204" pitchFamily="34" charset="0"/>
            </a:endParaRPr>
          </a:p>
        </p:txBody>
      </p:sp>
      <p:grpSp>
        <p:nvGrpSpPr>
          <p:cNvPr id="5" name="组合 5"/>
          <p:cNvGrpSpPr/>
          <p:nvPr/>
        </p:nvGrpSpPr>
        <p:grpSpPr>
          <a:xfrm>
            <a:off x="3171882" y="5257604"/>
            <a:ext cx="5848237" cy="527178"/>
            <a:chOff x="1753402" y="4102506"/>
            <a:chExt cx="6762090" cy="609555"/>
          </a:xfrm>
        </p:grpSpPr>
        <p:pic>
          <p:nvPicPr>
            <p:cNvPr id="6" name="图片 4"/>
            <p:cNvPicPr>
              <a:picLocks noChangeAspect="1"/>
            </p:cNvPicPr>
            <p:nvPr/>
          </p:nvPicPr>
          <p:blipFill>
            <a:blip r:embed="rId1"/>
            <a:stretch>
              <a:fillRect/>
            </a:stretch>
          </p:blipFill>
          <p:spPr>
            <a:xfrm>
              <a:off x="1753402" y="4102506"/>
              <a:ext cx="1608721" cy="609555"/>
            </a:xfrm>
            <a:prstGeom prst="rect">
              <a:avLst/>
            </a:prstGeom>
          </p:spPr>
        </p:pic>
        <p:pic>
          <p:nvPicPr>
            <p:cNvPr id="7" name="Picture 4" descr="Hong Kong Polytechnic University Logo (PolyU) - PNG Logo Vector Downloads  (SVG, EPS)"/>
            <p:cNvPicPr>
              <a:picLocks noChangeAspect="1" noChangeArrowheads="1"/>
            </p:cNvPicPr>
            <p:nvPr/>
          </p:nvPicPr>
          <p:blipFill>
            <a:blip r:embed="rId2"/>
            <a:srcRect/>
            <a:stretch>
              <a:fillRect/>
            </a:stretch>
          </p:blipFill>
          <p:spPr bwMode="auto">
            <a:xfrm>
              <a:off x="5601498" y="4152534"/>
              <a:ext cx="2913994" cy="559527"/>
            </a:xfrm>
            <a:prstGeom prst="rect">
              <a:avLst/>
            </a:prstGeom>
            <a:noFill/>
          </p:spPr>
        </p:pic>
        <p:pic>
          <p:nvPicPr>
            <p:cNvPr id="8" name="Picture 6" descr="Download Hkust - Hong Kong University Of Science And Technology Logo PNG  Image with No Background - PNGkey.com"/>
            <p:cNvPicPr>
              <a:picLocks noChangeAspect="1" noChangeArrowheads="1"/>
            </p:cNvPicPr>
            <p:nvPr/>
          </p:nvPicPr>
          <p:blipFill>
            <a:blip r:embed="rId3"/>
            <a:srcRect/>
            <a:stretch>
              <a:fillRect/>
            </a:stretch>
          </p:blipFill>
          <p:spPr bwMode="auto">
            <a:xfrm>
              <a:off x="3593477" y="4152534"/>
              <a:ext cx="1776667" cy="559527"/>
            </a:xfrm>
            <a:prstGeom prst="rect">
              <a:avLst/>
            </a:prstGeom>
            <a:noFill/>
          </p:spPr>
        </p:pic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ShadowKV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sp>
        <p:nvSpPr>
          <p:cNvPr id="3" name="文本框 2"/>
          <p:cNvSpPr txBox="1"/>
          <p:nvPr/>
        </p:nvSpPr>
        <p:spPr>
          <a:xfrm>
            <a:off x="4063365" y="515302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 b="1"/>
              <a:t>ICML 2025(Spotlight)</a:t>
            </a:r>
            <a:endParaRPr lang="en-US" altLang="zh-CN" b="1"/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999615" y="1683385"/>
            <a:ext cx="8191500" cy="3248025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ShadowKV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文本框 3"/>
              <p:cNvSpPr txBox="1"/>
              <p:nvPr>
                <p:custDataLst>
                  <p:tags r:id="rId1"/>
                </p:custDataLst>
              </p:nvPr>
            </p:nvSpPr>
            <p:spPr>
              <a:xfrm>
                <a:off x="762635" y="1868170"/>
                <a:ext cx="4064000" cy="64516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p>
                <a:pPr algn="ctr"/>
                <a:r>
                  <a:rPr lang="en-US" altLang="zh-CN"/>
                  <a:t>KV cache eviction</a:t>
                </a:r>
                <a:endParaRPr lang="en-US" altLang="zh-CN"/>
              </a:p>
              <a:p>
                <a:pPr algn="ctr"/>
                <a:r>
                  <a:rPr lang="en-US" altLang="zh-CN"/>
                  <a:t>(StreamingLLM,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</m:ctrlPr>
                      </m:sSubPr>
                      <m:e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𝐻</m:t>
                        </m:r>
                      </m:e>
                      <m:sub>
                        <m:r>
                          <a:rPr lang="en-US" altLang="zh-CN" i="1">
                            <a:latin typeface="Cambria Math" panose="02040503050406030204" charset="0"/>
                            <a:cs typeface="Cambria Math" panose="02040503050406030204" charset="0"/>
                          </a:rPr>
                          <m:t>2</m:t>
                        </m:r>
                      </m:sub>
                    </m:sSub>
                    <m:r>
                      <a:rPr lang="en-US" altLang="zh-CN" i="1">
                        <a:latin typeface="Cambria Math" panose="02040503050406030204" charset="0"/>
                        <a:cs typeface="Cambria Math" panose="02040503050406030204" charset="0"/>
                      </a:rPr>
                      <m:t>O</m:t>
                    </m:r>
                  </m:oMath>
                </a14:m>
                <a:r>
                  <a:rPr lang="en-US" altLang="zh-CN"/>
                  <a:t>,SnapKV…)</a:t>
                </a:r>
                <a:endParaRPr lang="en-US" altLang="zh-CN"/>
              </a:p>
            </p:txBody>
          </p:sp>
        </mc:Choice>
        <mc:Fallback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>
                <p:custDataLst>
                  <p:tags r:id="rId2"/>
                </p:custDataLst>
              </p:nvPr>
            </p:nvSpPr>
            <p:spPr>
              <a:xfrm>
                <a:off x="762635" y="1868170"/>
                <a:ext cx="4064000" cy="645160"/>
              </a:xfrm>
              <a:prstGeom prst="rect">
                <a:avLst/>
              </a:prstGeom>
              <a:blipFill rotWithShape="1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>
            <p:custDataLst>
              <p:tags r:id="rId4"/>
            </p:custDataLst>
          </p:nvPr>
        </p:nvSpPr>
        <p:spPr>
          <a:xfrm>
            <a:off x="762635" y="2954020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Dynamic Sparse Attention</a:t>
            </a:r>
            <a:endParaRPr lang="en-US" altLang="zh-CN"/>
          </a:p>
          <a:p>
            <a:pPr algn="ctr"/>
            <a:r>
              <a:rPr lang="en-US" altLang="zh-CN"/>
              <a:t>(SparQ,Quest…)</a:t>
            </a:r>
            <a:endParaRPr lang="en-US" altLang="zh-CN"/>
          </a:p>
        </p:txBody>
      </p:sp>
      <p:sp>
        <p:nvSpPr>
          <p:cNvPr id="6" name="文本框 5"/>
          <p:cNvSpPr txBox="1"/>
          <p:nvPr>
            <p:custDataLst>
              <p:tags r:id="rId5"/>
            </p:custDataLst>
          </p:nvPr>
        </p:nvSpPr>
        <p:spPr>
          <a:xfrm>
            <a:off x="762635" y="4040505"/>
            <a:ext cx="4064000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/>
            <a:r>
              <a:rPr lang="en-US" altLang="zh-CN"/>
              <a:t>Offload the KV cache to CPU</a:t>
            </a:r>
            <a:endParaRPr lang="en-US" altLang="zh-CN"/>
          </a:p>
          <a:p>
            <a:pPr algn="ctr"/>
            <a:r>
              <a:rPr lang="en-US" altLang="zh-CN"/>
              <a:t>(InfiniGen…)</a:t>
            </a:r>
            <a:endParaRPr lang="en-US" altLang="zh-CN"/>
          </a:p>
        </p:txBody>
      </p:sp>
      <p:sp>
        <p:nvSpPr>
          <p:cNvPr id="7" name="文本框 6"/>
          <p:cNvSpPr txBox="1"/>
          <p:nvPr/>
        </p:nvSpPr>
        <p:spPr>
          <a:xfrm>
            <a:off x="1485265" y="4897755"/>
            <a:ext cx="8176895" cy="152273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/>
              <a:t>(i) reduce GPU memory usage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(ii) minimize inference latency</a:t>
            </a:r>
            <a:endParaRPr lang="en-US" altLang="zh-CN"/>
          </a:p>
          <a:p>
            <a:pPr algn="ctr"/>
            <a:endParaRPr lang="en-US" altLang="zh-CN"/>
          </a:p>
          <a:p>
            <a:pPr algn="ctr"/>
            <a:r>
              <a:rPr lang="en-US" altLang="zh-CN"/>
              <a:t>(iii) maintain accuracy within limited sparse KV cache budgets</a:t>
            </a:r>
            <a:endParaRPr lang="en-US" altLang="zh-CN"/>
          </a:p>
        </p:txBody>
      </p:sp>
      <p:sp>
        <p:nvSpPr>
          <p:cNvPr id="8" name="右箭头 7"/>
          <p:cNvSpPr/>
          <p:nvPr>
            <p:custDataLst>
              <p:tags r:id="rId6"/>
            </p:custDataLst>
          </p:nvPr>
        </p:nvSpPr>
        <p:spPr>
          <a:xfrm>
            <a:off x="5269865" y="180848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9" name="右箭头 8"/>
          <p:cNvSpPr/>
          <p:nvPr>
            <p:custDataLst>
              <p:tags r:id="rId7"/>
            </p:custDataLst>
          </p:nvPr>
        </p:nvSpPr>
        <p:spPr>
          <a:xfrm>
            <a:off x="5269865" y="2894330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0" name="右箭头 9"/>
          <p:cNvSpPr/>
          <p:nvPr>
            <p:custDataLst>
              <p:tags r:id="rId8"/>
            </p:custDataLst>
          </p:nvPr>
        </p:nvSpPr>
        <p:spPr>
          <a:xfrm>
            <a:off x="5269865" y="3980815"/>
            <a:ext cx="979170" cy="485775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1" name="文本框 10"/>
          <p:cNvSpPr txBox="1"/>
          <p:nvPr/>
        </p:nvSpPr>
        <p:spPr>
          <a:xfrm>
            <a:off x="217805" y="144081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/>
            <a:r>
              <a:rPr lang="en-US" altLang="zh-CN" b="1"/>
              <a:t>Existing mothods</a:t>
            </a:r>
            <a:endParaRPr lang="en-US" altLang="zh-CN" b="1"/>
          </a:p>
        </p:txBody>
      </p:sp>
      <p:sp>
        <p:nvSpPr>
          <p:cNvPr id="12" name="文本框 11"/>
          <p:cNvSpPr txBox="1"/>
          <p:nvPr/>
        </p:nvSpPr>
        <p:spPr>
          <a:xfrm>
            <a:off x="151765" y="453644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Objective</a:t>
            </a:r>
            <a:endParaRPr lang="en-US" altLang="zh-CN" b="1"/>
          </a:p>
        </p:txBody>
      </p:sp>
      <p:sp>
        <p:nvSpPr>
          <p:cNvPr id="14" name="文本框 13"/>
          <p:cNvSpPr txBox="1"/>
          <p:nvPr/>
        </p:nvSpPr>
        <p:spPr>
          <a:xfrm>
            <a:off x="6002020" y="1868170"/>
            <a:ext cx="584073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ctr"/>
            <a:r>
              <a:rPr lang="en-US" altLang="zh-CN"/>
              <a:t> accuracy degradation </a:t>
            </a:r>
            <a:endParaRPr lang="en-US" altLang="zh-CN"/>
          </a:p>
          <a:p>
            <a:pPr algn="ctr"/>
            <a:r>
              <a:rPr lang="en-US" altLang="zh-CN"/>
              <a:t>(especially muti-turn conversation) </a:t>
            </a:r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6002020" y="2997835"/>
            <a:ext cx="5878830" cy="38290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algn="ctr"/>
            <a:r>
              <a:rPr lang="en-US" altLang="zh-CN">
                <a:sym typeface="+mn-ea"/>
              </a:rPr>
              <a:t>inadequate memory reduction</a:t>
            </a:r>
            <a:endParaRPr lang="en-US" altLang="zh-CN"/>
          </a:p>
          <a:p>
            <a:pPr algn="ctr"/>
            <a:endParaRPr lang="zh-CN" altLang="en-US"/>
          </a:p>
        </p:txBody>
      </p:sp>
      <p:sp>
        <p:nvSpPr>
          <p:cNvPr id="16" name="文本框 15"/>
          <p:cNvSpPr txBox="1"/>
          <p:nvPr/>
        </p:nvSpPr>
        <p:spPr>
          <a:xfrm>
            <a:off x="6890385" y="40405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sym typeface="+mn-ea"/>
              </a:rPr>
              <a:t> significant decoding latency overhead</a:t>
            </a:r>
            <a:endParaRPr lang="zh-CN" alt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ShadowKV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5" name="图片 4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35810" y="1335405"/>
            <a:ext cx="8827135" cy="2416175"/>
          </a:xfrm>
          <a:prstGeom prst="rect">
            <a:avLst/>
          </a:prstGeom>
        </p:spPr>
      </p:pic>
      <p:pic>
        <p:nvPicPr>
          <p:cNvPr id="7" name="图片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46300" y="3954780"/>
            <a:ext cx="8363585" cy="229425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277495" y="13354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Observations</a:t>
            </a:r>
            <a:endParaRPr lang="en-US" altLang="zh-CN" b="1"/>
          </a:p>
        </p:txBody>
      </p:sp>
      <p:sp>
        <p:nvSpPr>
          <p:cNvPr id="8" name="文本框 7"/>
          <p:cNvSpPr txBox="1"/>
          <p:nvPr/>
        </p:nvSpPr>
        <p:spPr>
          <a:xfrm>
            <a:off x="3484880" y="3644900"/>
            <a:ext cx="592836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buFont typeface="+mj-ea"/>
              <a:buNone/>
            </a:pPr>
            <a:r>
              <a:rPr lang="en-US" altLang="zh-CN" b="1"/>
              <a:t>Low-rank Keys and Offloaded Values for Storage</a:t>
            </a:r>
            <a:endParaRPr lang="en-US" altLang="zh-CN" b="1"/>
          </a:p>
          <a:p>
            <a:pPr marL="342900" indent="-342900" algn="ctr">
              <a:buFont typeface="+mj-ea"/>
              <a:buAutoNum type="circleNumDbPlain"/>
            </a:pPr>
            <a:endParaRPr lang="en-US" altLang="zh-CN" b="1"/>
          </a:p>
          <a:p>
            <a:pPr indent="0" algn="ctr">
              <a:buFont typeface="+mj-ea"/>
              <a:buNone/>
            </a:pPr>
            <a:endParaRPr lang="en-US" altLang="zh-CN" b="1"/>
          </a:p>
        </p:txBody>
      </p:sp>
      <p:sp>
        <p:nvSpPr>
          <p:cNvPr id="10" name="文本框 9"/>
          <p:cNvSpPr txBox="1"/>
          <p:nvPr/>
        </p:nvSpPr>
        <p:spPr>
          <a:xfrm>
            <a:off x="3132455" y="6193790"/>
            <a:ext cx="5928360" cy="387350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indent="0" algn="ctr">
              <a:buFont typeface="+mj-ea"/>
              <a:buNone/>
            </a:pPr>
            <a:r>
              <a:rPr lang="en-US" altLang="zh-CN" b="1">
                <a:sym typeface="+mn-ea"/>
              </a:rPr>
              <a:t>Accurate KV Selection for Fast Decoding</a:t>
            </a:r>
            <a:endParaRPr lang="en-US" altLang="zh-CN" b="1"/>
          </a:p>
          <a:p>
            <a:pPr marL="342900" indent="-342900" algn="ctr">
              <a:buFont typeface="+mj-ea"/>
              <a:buAutoNum type="circleNumDbPlain"/>
            </a:pPr>
            <a:endParaRPr lang="en-US" altLang="zh-CN" b="1"/>
          </a:p>
          <a:p>
            <a:pPr indent="0" algn="ctr">
              <a:buFont typeface="+mj-ea"/>
              <a:buNone/>
            </a:pPr>
            <a:endParaRPr lang="en-US" altLang="zh-CN" b="1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ShadowKV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99745" y="4554220"/>
            <a:ext cx="11134090" cy="194818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315075" y="2167255"/>
            <a:ext cx="5928360" cy="130619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pPr marL="342900" indent="-342900" algn="ctr">
              <a:buFont typeface="+mj-ea"/>
              <a:buAutoNum type="circleNumDbPlain"/>
            </a:pPr>
            <a:r>
              <a:rPr lang="en-US" altLang="zh-CN" b="1"/>
              <a:t>Low-rank Keys and Offloaded Values for Storage</a:t>
            </a:r>
            <a:endParaRPr lang="en-US" altLang="zh-CN" b="1"/>
          </a:p>
          <a:p>
            <a:pPr marL="342900" indent="-342900" algn="ctr">
              <a:buFont typeface="+mj-ea"/>
              <a:buAutoNum type="circleNumDbPlain"/>
            </a:pPr>
            <a:endParaRPr lang="en-US" altLang="zh-CN" b="1"/>
          </a:p>
          <a:p>
            <a:pPr marL="342900" indent="-342900" algn="ctr">
              <a:buFont typeface="+mj-ea"/>
              <a:buAutoNum type="circleNumDbPlain"/>
            </a:pPr>
            <a:r>
              <a:rPr lang="en-US" altLang="zh-CN" b="1"/>
              <a:t>Accurate KV Selection for Fast Decoding</a:t>
            </a:r>
            <a:endParaRPr lang="en-US" altLang="zh-CN" b="1"/>
          </a:p>
        </p:txBody>
      </p:sp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300" y="1703705"/>
            <a:ext cx="4837430" cy="2406650"/>
          </a:xfrm>
          <a:prstGeom prst="rect">
            <a:avLst/>
          </a:prstGeom>
        </p:spPr>
      </p:pic>
      <p:sp>
        <p:nvSpPr>
          <p:cNvPr id="11" name="右箭头 10"/>
          <p:cNvSpPr/>
          <p:nvPr/>
        </p:nvSpPr>
        <p:spPr>
          <a:xfrm>
            <a:off x="5843270" y="2513330"/>
            <a:ext cx="625475" cy="332740"/>
          </a:xfrm>
          <a:prstGeom prst="rightArrow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77495" y="133540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Observations</a:t>
            </a:r>
            <a:endParaRPr lang="en-US" altLang="zh-CN" b="1"/>
          </a:p>
        </p:txBody>
      </p:sp>
      <p:sp>
        <p:nvSpPr>
          <p:cNvPr id="13" name="文本框 12"/>
          <p:cNvSpPr txBox="1"/>
          <p:nvPr/>
        </p:nvSpPr>
        <p:spPr>
          <a:xfrm>
            <a:off x="217805" y="4185920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b="1"/>
              <a:t>Algorithm</a:t>
            </a:r>
            <a:endParaRPr lang="en-US" altLang="zh-CN"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ShadowKV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548255" y="1831975"/>
            <a:ext cx="7096125" cy="4029075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ShadowKV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92555" y="1400175"/>
            <a:ext cx="9407525" cy="505904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ShadowKV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358900" y="1956435"/>
            <a:ext cx="4170045" cy="3132455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34555" y="1821815"/>
            <a:ext cx="3600450" cy="3267075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标题 31"/>
          <p:cNvSpPr>
            <a:spLocks noGrp="1"/>
          </p:cNvSpPr>
          <p:nvPr>
            <p:ph type="title"/>
          </p:nvPr>
        </p:nvSpPr>
        <p:spPr>
          <a:xfrm>
            <a:off x="217805" y="62230"/>
            <a:ext cx="11757025" cy="908050"/>
          </a:xfrm>
        </p:spPr>
        <p:txBody>
          <a:bodyPr>
            <a:noAutofit/>
          </a:bodyPr>
          <a:lstStyle/>
          <a:p>
            <a:pPr algn="l"/>
            <a:b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</a:br>
            <a:r>
              <a:rPr lang="en-US" altLang="zh-CN" sz="3200" b="1" dirty="0">
                <a:latin typeface="+mn-lt"/>
                <a:sym typeface="+mn-ea"/>
              </a:rPr>
              <a:t>ShadowKV</a:t>
            </a:r>
            <a:r>
              <a:rPr lang="en-US" altLang="zh-CN" sz="3200" b="1" dirty="0">
                <a:latin typeface="+mn-lt"/>
                <a:ea typeface="+mn-ea"/>
                <a:cs typeface="+mn-ea"/>
                <a:sym typeface="+mn-lt"/>
              </a:rPr>
              <a:t> </a:t>
            </a:r>
            <a:endParaRPr lang="en-US" altLang="zh-CN" sz="3200" b="1" dirty="0">
              <a:latin typeface="+mn-lt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5090" y="1457960"/>
            <a:ext cx="4173855" cy="489458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25950" y="1376680"/>
            <a:ext cx="7548880" cy="4976495"/>
          </a:xfrm>
          <a:prstGeom prst="rect">
            <a:avLst/>
          </a:prstGeom>
        </p:spPr>
      </p:pic>
    </p:spTree>
  </p:cSld>
  <p:clrMapOvr>
    <a:masterClrMapping/>
  </p:clrMapOvr>
</p:sld>
</file>

<file path=ppt/tags/tag1.xml><?xml version="1.0" encoding="utf-8"?>
<p:tagLst xmlns:p="http://schemas.openxmlformats.org/presentationml/2006/main">
  <p:tag name="KSO_WM_DIAGRAM_VIRTUALLY_FRAME" val="{&quot;height&quot;:226.55,&quot;left&quot;:60.05,&quot;top&quot;:142.4,&quot;width&quot;:432}"/>
</p:tagLst>
</file>

<file path=ppt/tags/tag2.xml><?xml version="1.0" encoding="utf-8"?>
<p:tagLst xmlns:p="http://schemas.openxmlformats.org/presentationml/2006/main">
  <p:tag name="KSO_WM_DIAGRAM_VIRTUALLY_FRAME" val="{&quot;height&quot;:226.55,&quot;left&quot;:60.05,&quot;top&quot;:142.4,&quot;width&quot;:432}"/>
</p:tagLst>
</file>

<file path=ppt/tags/tag3.xml><?xml version="1.0" encoding="utf-8"?>
<p:tagLst xmlns:p="http://schemas.openxmlformats.org/presentationml/2006/main">
  <p:tag name="KSO_WM_DIAGRAM_VIRTUALLY_FRAME" val="{&quot;height&quot;:226.55,&quot;left&quot;:60.05,&quot;top&quot;:142.4,&quot;width&quot;:432}"/>
</p:tagLst>
</file>

<file path=ppt/tags/tag4.xml><?xml version="1.0" encoding="utf-8"?>
<p:tagLst xmlns:p="http://schemas.openxmlformats.org/presentationml/2006/main">
  <p:tag name="KSO_WM_DIAGRAM_VIRTUALLY_FRAME" val="{&quot;height&quot;:226.55,&quot;left&quot;:60.05,&quot;top&quot;:142.4,&quot;width&quot;:432}"/>
</p:tagLst>
</file>

<file path=ppt/tags/tag5.xml><?xml version="1.0" encoding="utf-8"?>
<p:tagLst xmlns:p="http://schemas.openxmlformats.org/presentationml/2006/main">
  <p:tag name="KSO_WM_DIAGRAM_VIRTUALLY_FRAME" val="{&quot;height&quot;:226.55,&quot;left&quot;:60.05,&quot;top&quot;:142.4,&quot;width&quot;:432}"/>
</p:tagLst>
</file>

<file path=ppt/tags/tag6.xml><?xml version="1.0" encoding="utf-8"?>
<p:tagLst xmlns:p="http://schemas.openxmlformats.org/presentationml/2006/main">
  <p:tag name="KSO_WM_DIAGRAM_VIRTUALLY_FRAME" val="{&quot;height&quot;:226.55,&quot;left&quot;:60.05,&quot;top&quot;:142.4,&quot;width&quot;:432}"/>
</p:tagLst>
</file>

<file path=ppt/tags/tag7.xml><?xml version="1.0" encoding="utf-8"?>
<p:tagLst xmlns:p="http://schemas.openxmlformats.org/presentationml/2006/main">
  <p:tag name="KSO_WM_DIAGRAM_VIRTUALLY_FRAME" val="{&quot;height&quot;:226.55,&quot;left&quot;:60.05,&quot;top&quot;:142.4,&quot;width&quot;:432}"/>
</p:tagLst>
</file>

<file path=ppt/theme/theme1.xml><?xml version="1.0" encoding="utf-8"?>
<a:theme xmlns:a="http://schemas.openxmlformats.org/drawingml/2006/main" name="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5_Office 主题​​">
  <a:themeElements>
    <a:clrScheme name="Office 主题​​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​​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2013 - 2022 Theme</Template>
  <TotalTime>0</TotalTime>
  <Words>807</Words>
  <Application>WPS 演示</Application>
  <PresentationFormat>宽屏</PresentationFormat>
  <Paragraphs>70</Paragraphs>
  <Slides>9</Slides>
  <Notes>18</Notes>
  <HiddenSlides>0</HiddenSlides>
  <MMClips>0</MMClips>
  <ScaleCrop>false</ScaleCrop>
  <HeadingPairs>
    <vt:vector size="6" baseType="variant">
      <vt:variant>
        <vt:lpstr>已用的字体</vt:lpstr>
      </vt:variant>
      <vt:variant>
        <vt:i4>15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9</vt:i4>
      </vt:variant>
    </vt:vector>
  </HeadingPairs>
  <TitlesOfParts>
    <vt:vector size="26" baseType="lpstr">
      <vt:lpstr>Arial</vt:lpstr>
      <vt:lpstr>宋体</vt:lpstr>
      <vt:lpstr>Wingdings</vt:lpstr>
      <vt:lpstr>Hiragino Sans GB W3</vt:lpstr>
      <vt:lpstr>Adobe Heiti Std R</vt:lpstr>
      <vt:lpstr>Yu Gothic UI Semilight</vt:lpstr>
      <vt:lpstr>微软雅黑</vt:lpstr>
      <vt:lpstr>Arial</vt:lpstr>
      <vt:lpstr>等线</vt:lpstr>
      <vt:lpstr>Yu Gothic UI Light</vt:lpstr>
      <vt:lpstr>Arial Unicode MS</vt:lpstr>
      <vt:lpstr>Arial Black</vt:lpstr>
      <vt:lpstr>黑体</vt:lpstr>
      <vt:lpstr>Calibri</vt:lpstr>
      <vt:lpstr>Cambria Math</vt:lpstr>
      <vt:lpstr>Office 主题​​</vt:lpstr>
      <vt:lpstr>5_Office 主题​​</vt:lpstr>
      <vt:lpstr>PEILab Group Meeting</vt:lpstr>
      <vt:lpstr> CAKE</vt:lpstr>
      <vt:lpstr> ShadowKV </vt:lpstr>
      <vt:lpstr> CAKE </vt:lpstr>
      <vt:lpstr> ShadowKV </vt:lpstr>
      <vt:lpstr> ShadowKV </vt:lpstr>
      <vt:lpstr> ShadowKV </vt:lpstr>
      <vt:lpstr> ShadowKV </vt:lpstr>
      <vt:lpstr> ShadowKV 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Microsoft Office 用户</dc:creator>
  <cp:lastModifiedBy>J</cp:lastModifiedBy>
  <cp:revision>949</cp:revision>
  <cp:lastPrinted>2018-09-14T15:34:00Z</cp:lastPrinted>
  <dcterms:created xsi:type="dcterms:W3CDTF">2018-08-22T08:31:00Z</dcterms:created>
  <dcterms:modified xsi:type="dcterms:W3CDTF">2025-05-07T12:57:25Z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3167D4456ACC4C48B74D60E0B4EB77FF_12</vt:lpwstr>
  </property>
  <property fmtid="{D5CDD505-2E9C-101B-9397-08002B2CF9AE}" pid="3" name="KSOProductBuildVer">
    <vt:lpwstr>2052-12.1.0.20784</vt:lpwstr>
  </property>
</Properties>
</file>