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50" r:id="rId7"/>
    <p:sldId id="701" r:id="rId8"/>
    <p:sldId id="702" r:id="rId9"/>
    <p:sldId id="697" r:id="rId10"/>
    <p:sldId id="705" r:id="rId11"/>
    <p:sldId id="706" r:id="rId12"/>
    <p:sldId id="707" r:id="rId13"/>
    <p:sldId id="708" r:id="rId14"/>
    <p:sldId id="70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1510" y="1514475"/>
            <a:ext cx="5809615" cy="4601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MInference &amp; </a:t>
            </a:r>
            <a:r>
              <a:rPr lang="en-US" altLang="zh-CN" sz="3200" b="1" dirty="0">
                <a:latin typeface="+mn-lt"/>
              </a:rPr>
              <a:t>MMINFERENCE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25570" y="6115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</a:t>
            </a:r>
            <a:r>
              <a:rPr lang="en-US" altLang="zh-CN" b="1"/>
              <a:t>ML’25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870" y="1459230"/>
            <a:ext cx="6906895" cy="196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05" y="4305935"/>
            <a:ext cx="7539990" cy="16617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6845" y="3607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NeurIPS'24 (Spotlight)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892300"/>
            <a:ext cx="952881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555" y="4396105"/>
            <a:ext cx="10169525" cy="1654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1522095"/>
            <a:ext cx="8180705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1446530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Offline attention pattern identification for each head; 2) </a:t>
            </a:r>
            <a:endParaRPr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Dynamic build of sparse indices w.r.t. the pattern; 3) Sparse attention calculation with optimized GPU kernels.</a:t>
            </a:r>
            <a:endParaRPr lang="en-US" alt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7680" y="1446530"/>
            <a:ext cx="5728335" cy="4457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/>
              <a:t>1. Offline attention pattern identification for each head</a:t>
            </a:r>
            <a:endParaRPr lang="en-US" altLang="zh-CN" sz="800"/>
          </a:p>
          <a:p>
            <a:r>
              <a:rPr lang="zh-CN" altLang="en-US" sz="800"/>
              <a:t>目标：为每个注意力头（</a:t>
            </a:r>
            <a:r>
              <a:rPr lang="en-US" altLang="zh-CN" sz="800"/>
              <a:t>Attention Head</a:t>
            </a:r>
            <a:r>
              <a:rPr lang="zh-CN" altLang="en-US" sz="800"/>
              <a:t>）选出最优的稀疏模式（</a:t>
            </a:r>
            <a:r>
              <a:rPr lang="en-US" altLang="zh-CN" sz="800"/>
              <a:t>A-shape, Vertical-Slash, Block-Sparse</a:t>
            </a:r>
            <a:r>
              <a:rPr lang="zh-CN" altLang="en-US" sz="800"/>
              <a:t>）。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实现：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离线用参考输入样本对每个头执行</a:t>
            </a:r>
            <a:r>
              <a:rPr lang="en-US" altLang="zh-CN" sz="800"/>
              <a:t>Kernel-Aware Sparse Pattern Search</a:t>
            </a:r>
            <a:r>
              <a:rPr lang="zh-CN" altLang="en-US" sz="800"/>
              <a:t>；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评估不同稀疏模式下的</a:t>
            </a:r>
            <a:r>
              <a:rPr lang="en-US" altLang="zh-CN" sz="800"/>
              <a:t>**Attention Recall</a:t>
            </a:r>
            <a:r>
              <a:rPr lang="zh-CN" altLang="en-US" sz="800"/>
              <a:t>（召回率）</a:t>
            </a:r>
            <a:r>
              <a:rPr lang="en-US" altLang="zh-CN" sz="800"/>
              <a:t>**</a:t>
            </a:r>
            <a:r>
              <a:rPr lang="zh-CN" altLang="en-US" sz="800"/>
              <a:t>和</a:t>
            </a:r>
            <a:r>
              <a:rPr lang="en-US" altLang="zh-CN" sz="800"/>
              <a:t>GPU</a:t>
            </a:r>
            <a:r>
              <a:rPr lang="zh-CN" altLang="en-US" sz="800"/>
              <a:t>执行效率（</a:t>
            </a:r>
            <a:r>
              <a:rPr lang="en-US" altLang="zh-CN" sz="800"/>
              <a:t>FLOPs</a:t>
            </a:r>
            <a:r>
              <a:rPr lang="zh-CN" altLang="en-US" sz="800"/>
              <a:t>）；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确定每个注意力头的最优模式及其参数（例如：</a:t>
            </a:r>
            <a:r>
              <a:rPr lang="en-US" altLang="zh-CN" sz="800"/>
              <a:t>Vertical-Slash </a:t>
            </a:r>
            <a:r>
              <a:rPr lang="zh-CN" altLang="en-US" sz="800"/>
              <a:t>中使用的线条数）。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2. Dynamic build of sparse indices w.r.t. the pattern</a:t>
            </a:r>
            <a:endParaRPr lang="en-US" altLang="zh-CN" sz="800"/>
          </a:p>
          <a:p>
            <a:r>
              <a:rPr lang="zh-CN" altLang="en-US" sz="800"/>
              <a:t>目标：针对每个输入动态构造稀疏注意力索引，适应上下文变化。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实现：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Vertical-Slash</a:t>
            </a:r>
            <a:r>
              <a:rPr lang="zh-CN" altLang="en-US" sz="800"/>
              <a:t>：仅用最近一部分</a:t>
            </a:r>
            <a:r>
              <a:rPr lang="en-US" altLang="zh-CN" sz="800"/>
              <a:t> query</a:t>
            </a:r>
            <a:r>
              <a:rPr lang="zh-CN" altLang="en-US" sz="800"/>
              <a:t>（如</a:t>
            </a:r>
            <a:r>
              <a:rPr lang="en-US" altLang="zh-CN" sz="800"/>
              <a:t> Q[-64:]</a:t>
            </a:r>
            <a:r>
              <a:rPr lang="zh-CN" altLang="en-US" sz="800"/>
              <a:t>）与所有</a:t>
            </a:r>
            <a:r>
              <a:rPr lang="en-US" altLang="zh-CN" sz="800"/>
              <a:t> key </a:t>
            </a:r>
            <a:r>
              <a:rPr lang="zh-CN" altLang="en-US" sz="800"/>
              <a:t>做乘法，找出最重要的竖线和斜线位置；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Block-Sparse</a:t>
            </a:r>
            <a:r>
              <a:rPr lang="zh-CN" altLang="en-US" sz="800"/>
              <a:t>：对</a:t>
            </a:r>
            <a:r>
              <a:rPr lang="en-US" altLang="zh-CN" sz="800"/>
              <a:t> Q </a:t>
            </a:r>
            <a:r>
              <a:rPr lang="zh-CN" altLang="en-US" sz="800"/>
              <a:t>和</a:t>
            </a:r>
            <a:r>
              <a:rPr lang="en-US" altLang="zh-CN" sz="800"/>
              <a:t> K </a:t>
            </a:r>
            <a:r>
              <a:rPr lang="zh-CN" altLang="en-US" sz="800"/>
              <a:t>做</a:t>
            </a:r>
            <a:r>
              <a:rPr lang="en-US" altLang="zh-CN" sz="800"/>
              <a:t> Block Mean Pooling</a:t>
            </a:r>
            <a:r>
              <a:rPr lang="zh-CN" altLang="en-US" sz="800"/>
              <a:t>，再计算注意力得分，选出最重要的块；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将选中的行列索引转换成稀疏格式（</a:t>
            </a:r>
            <a:r>
              <a:rPr lang="en-US" altLang="zh-CN" sz="800"/>
              <a:t>Sparse Format</a:t>
            </a:r>
            <a:r>
              <a:rPr lang="zh-CN" altLang="en-US" sz="800"/>
              <a:t>）供下一步使用。</a:t>
            </a:r>
            <a:endParaRPr lang="zh-CN" altLang="en-US" sz="800"/>
          </a:p>
          <a:p>
            <a:endParaRPr lang="en-US" altLang="zh-CN" sz="800"/>
          </a:p>
          <a:p>
            <a:r>
              <a:rPr lang="en-US" altLang="zh-CN" sz="800"/>
              <a:t>3. Sparse attention calculation with optimized GPU kernels</a:t>
            </a:r>
            <a:endParaRPr lang="en-US" altLang="zh-CN" sz="800"/>
          </a:p>
          <a:p>
            <a:r>
              <a:rPr lang="zh-CN" altLang="en-US" sz="800"/>
              <a:t>目标：利用优化的</a:t>
            </a:r>
            <a:r>
              <a:rPr lang="en-US" altLang="zh-CN" sz="800"/>
              <a:t>GPU</a:t>
            </a:r>
            <a:r>
              <a:rPr lang="zh-CN" altLang="en-US" sz="800"/>
              <a:t>内核高效执行稀疏注意力计算。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实现：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为每种稀疏模式（</a:t>
            </a:r>
            <a:r>
              <a:rPr lang="en-US" altLang="zh-CN" sz="800"/>
              <a:t>A-shape</a:t>
            </a:r>
            <a:r>
              <a:rPr lang="zh-CN" altLang="en-US" sz="800"/>
              <a:t>、</a:t>
            </a:r>
            <a:r>
              <a:rPr lang="en-US" altLang="zh-CN" sz="800"/>
              <a:t>Vertical-Slash</a:t>
            </a:r>
            <a:r>
              <a:rPr lang="zh-CN" altLang="en-US" sz="800"/>
              <a:t>、</a:t>
            </a:r>
            <a:r>
              <a:rPr lang="en-US" altLang="zh-CN" sz="800"/>
              <a:t>Block-Sparse</a:t>
            </a:r>
            <a:r>
              <a:rPr lang="zh-CN" altLang="en-US" sz="800"/>
              <a:t>）开发定制的稀疏</a:t>
            </a:r>
            <a:r>
              <a:rPr lang="en-US" altLang="zh-CN" sz="800"/>
              <a:t>Attention</a:t>
            </a:r>
            <a:r>
              <a:rPr lang="zh-CN" altLang="en-US" sz="800"/>
              <a:t>内核；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使用</a:t>
            </a:r>
            <a:r>
              <a:rPr lang="en-US" altLang="zh-CN" sz="800"/>
              <a:t> Triton</a:t>
            </a:r>
            <a:r>
              <a:rPr lang="zh-CN" altLang="en-US" sz="800"/>
              <a:t>、</a:t>
            </a:r>
            <a:r>
              <a:rPr lang="en-US" altLang="zh-CN" sz="800"/>
              <a:t>FlashAttention</a:t>
            </a:r>
            <a:r>
              <a:rPr lang="zh-CN" altLang="en-US" sz="800"/>
              <a:t>、和</a:t>
            </a:r>
            <a:r>
              <a:rPr lang="en-US" altLang="zh-CN" sz="800"/>
              <a:t> PIT Compiler </a:t>
            </a:r>
            <a:r>
              <a:rPr lang="zh-CN" altLang="en-US" sz="800"/>
              <a:t>构建高效的稀疏矩阵乘法；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这些内核在保持精度的前提下，显著减少</a:t>
            </a:r>
            <a:r>
              <a:rPr lang="en-US" altLang="zh-CN" sz="800"/>
              <a:t>FLOPs</a:t>
            </a:r>
            <a:r>
              <a:rPr lang="zh-CN" altLang="en-US" sz="800"/>
              <a:t>和延迟。</a:t>
            </a:r>
            <a:endParaRPr lang="zh-CN" altLang="en-US" sz="800"/>
          </a:p>
          <a:p>
            <a:endParaRPr lang="en-US" altLang="zh-CN" sz="800"/>
          </a:p>
          <a:p>
            <a:endParaRPr lang="zh-CN" alt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1473200"/>
            <a:ext cx="9048750" cy="4124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8075" y="5324475"/>
            <a:ext cx="9850755" cy="4773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However, VLMs exhibit lower</a:t>
            </a:r>
            <a:endParaRPr lang="en-US" altLang="zh-CN" sz="1400"/>
          </a:p>
          <a:p>
            <a:r>
              <a:rPr lang="en-US" altLang="zh-CN" sz="1400"/>
              <a:t>sparsity than text-only LLMs, where only 1.79% of weights achieve a 95% recall rate. Notably, the</a:t>
            </a:r>
            <a:endParaRPr lang="en-US" altLang="zh-CN" sz="1400"/>
          </a:p>
          <a:p>
            <a:r>
              <a:rPr lang="en-US" altLang="zh-CN" sz="1400"/>
              <a:t>bottom layers in VLMs (e.g., the first four layers in LongVila) show reduced sparsity. Yet, due to</a:t>
            </a:r>
            <a:endParaRPr lang="en-US" altLang="zh-CN" sz="1400"/>
          </a:p>
          <a:p>
            <a:r>
              <a:rPr lang="en-US" altLang="zh-CN" sz="1400"/>
              <a:t>variability across attention heads, 52.3% of heads in VLMs require less than 2% of attention to be</a:t>
            </a:r>
            <a:endParaRPr lang="en-US" altLang="zh-CN" sz="1400"/>
          </a:p>
          <a:p>
            <a:r>
              <a:rPr lang="en-US" altLang="zh-CN" sz="1400"/>
              <a:t>recalled. This highlights substantial computational redundancy in VLMs, especially in long-context</a:t>
            </a:r>
            <a:endParaRPr lang="en-US" altLang="zh-CN" sz="1400"/>
          </a:p>
          <a:p>
            <a:r>
              <a:rPr lang="en-US" altLang="zh-CN" sz="1400"/>
              <a:t>scenarios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970" y="1675765"/>
            <a:ext cx="6476365" cy="4217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5" y="1970405"/>
            <a:ext cx="64579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MMINFERENCE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1559560"/>
            <a:ext cx="7073900" cy="4471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2225675"/>
            <a:ext cx="5561965" cy="3522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1635</Words>
  <Application>WPS 演示</Application>
  <PresentationFormat>宽屏</PresentationFormat>
  <Paragraphs>76</Paragraphs>
  <Slides>11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NimbusRomNo9L-Regu</vt:lpstr>
      <vt:lpstr>Segoe Print</vt:lpstr>
      <vt:lpstr>Office 主题​​</vt:lpstr>
      <vt:lpstr>5_Office 主题​​</vt:lpstr>
      <vt:lpstr>PEILab Group Meeting</vt:lpstr>
      <vt:lpstr> CAKE</vt:lpstr>
      <vt:lpstr> CAKE </vt:lpstr>
      <vt:lpstr> MInference </vt:lpstr>
      <vt:lpstr> MInference </vt:lpstr>
      <vt:lpstr> CAKE </vt:lpstr>
      <vt:lpstr> MMINFERENCE </vt:lpstr>
      <vt:lpstr> MMINFERENCE </vt:lpstr>
      <vt:lpstr> MMINFERENCE </vt:lpstr>
      <vt:lpstr> MMINFERENCE </vt:lpstr>
      <vt:lpstr> MMINFERENCE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946</cp:revision>
  <cp:lastPrinted>2018-09-14T15:34:00Z</cp:lastPrinted>
  <dcterms:created xsi:type="dcterms:W3CDTF">2018-08-22T08:31:00Z</dcterms:created>
  <dcterms:modified xsi:type="dcterms:W3CDTF">2025-05-09T05:13:59Z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2052-12.1.0.20784</vt:lpwstr>
  </property>
</Properties>
</file>