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725" r:id="rId6"/>
    <p:sldId id="732" r:id="rId7"/>
    <p:sldId id="738" r:id="rId8"/>
    <p:sldId id="739" r:id="rId9"/>
    <p:sldId id="741" r:id="rId10"/>
    <p:sldId id="740" r:id="rId11"/>
    <p:sldId id="74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CD"/>
    <a:srgbClr val="C731D7"/>
    <a:srgbClr val="F1CBF5"/>
    <a:srgbClr val="DAE3F3"/>
    <a:srgbClr val="FFFFFF"/>
    <a:srgbClr val="70130B"/>
    <a:srgbClr val="F2F2F2"/>
    <a:srgbClr val="990000"/>
    <a:srgbClr val="BB271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96" autoAdjust="0"/>
  </p:normalViewPr>
  <p:slideViewPr>
    <p:cSldViewPr snapToGrid="0" snapToObjects="1">
      <p:cViewPr varScale="1">
        <p:scale>
          <a:sx n="101" d="100"/>
          <a:sy n="101" d="100"/>
        </p:scale>
        <p:origin x="2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FA0B27-4EE5-6442-9424-7A0329C3AC2A}" type="slidenum">
              <a:rPr/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2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8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2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3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7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 Template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en-US" altLang="zh-CN" sz="1200" dirty="0"/>
          </a:p>
        </p:txBody>
      </p:sp>
      <p:sp>
        <p:nvSpPr>
          <p:cNvPr id="14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15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PEILab</a:t>
            </a:r>
            <a:r>
              <a:rPr lang="en-GB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 Meeting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Leader: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Zicong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Hong</a:t>
            </a:r>
            <a:endParaRPr dirty="0"/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Team Member: Jian Lin, Haodong Wang,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Qianli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Liu,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Kaibin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Guo, Junjie Liu</a:t>
            </a:r>
            <a:endParaRPr dirty="0"/>
          </a:p>
        </p:txBody>
      </p:sp>
      <p:sp>
        <p:nvSpPr>
          <p:cNvPr id="4" name="矩形 7"/>
          <p:cNvSpPr/>
          <p:nvPr/>
        </p:nvSpPr>
        <p:spPr>
          <a:xfrm>
            <a:off x="5652476" y="608717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3F592-41F1-F240-8EE9-1722D1E2CA99}" type="datetime1">
              <a:rPr lang="zh-CN" altLang="en-US"/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3171882" y="5257604"/>
            <a:ext cx="5848237" cy="527178"/>
            <a:chOff x="1753402" y="4102506"/>
            <a:chExt cx="6762090" cy="609555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402" y="4102506"/>
              <a:ext cx="1608721" cy="609555"/>
            </a:xfrm>
            <a:prstGeom prst="rect">
              <a:avLst/>
            </a:prstGeom>
          </p:spPr>
        </p:pic>
        <p:pic>
          <p:nvPicPr>
            <p:cNvPr id="7" name="Picture 4" descr="Hong Kong Polytechnic University Logo (PolyU) - PNG Logo Vector Downloads  (SVG, EPS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01498" y="4152534"/>
              <a:ext cx="2913994" cy="559527"/>
            </a:xfrm>
            <a:prstGeom prst="rect">
              <a:avLst/>
            </a:prstGeom>
            <a:noFill/>
          </p:spPr>
        </p:pic>
        <p:pic>
          <p:nvPicPr>
            <p:cNvPr id="8" name="Picture 6" descr="Download Hkust - Hong Kong University Of Science And Technology Logo PNG  Image with No Background - PNGkey.c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3477" y="4152534"/>
              <a:ext cx="1776667" cy="55952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NEO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6390" y="4826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MLsys’25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265" y="2237105"/>
            <a:ext cx="10381615" cy="2187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NEO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565" y="2263140"/>
            <a:ext cx="10518140" cy="29451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NEO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9020" y="16433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CPU Memory as a Possible Rescue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648460" y="2516505"/>
            <a:ext cx="9266555" cy="3486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The decoding attention operation is memory-bandwidth_x0002_bounded on both GPU and CPU due to low arithmetic inten_x0002_sity (i.e., FLOP per memory load) (He &amp; Zhai, 2024; Zhu</a:t>
            </a:r>
            <a:endParaRPr lang="en-US" altLang="zh-CN"/>
          </a:p>
          <a:p>
            <a:r>
              <a:rPr lang="en-US" altLang="zh-CN"/>
              <a:t>et al., 2024). The memory bandwidth gap between GPUs</a:t>
            </a:r>
            <a:endParaRPr lang="en-US" altLang="zh-CN"/>
          </a:p>
          <a:p>
            <a:r>
              <a:rPr lang="en-US" altLang="zh-CN"/>
              <a:t>and CPUs is much smaller than their compute gap. For</a:t>
            </a:r>
            <a:endParaRPr lang="en-US" altLang="zh-CN"/>
          </a:p>
          <a:p>
            <a:r>
              <a:rPr lang="en-US" altLang="zh-CN"/>
              <a:t>example, an A10G GPU features 600 GB/s memory band_x0002_width and 125 TFLOPS, while a modern x86 server has</a:t>
            </a:r>
            <a:endParaRPr lang="en-US" altLang="zh-CN"/>
          </a:p>
          <a:p>
            <a:r>
              <a:rPr lang="en-US" altLang="zh-CN"/>
              <a:t>around 200 GB/s memory bandwidth with 1.2 TFLOPS (He</a:t>
            </a:r>
            <a:endParaRPr lang="en-US" altLang="zh-CN"/>
          </a:p>
          <a:p>
            <a:r>
              <a:rPr lang="en-US" altLang="zh-CN"/>
              <a:t>&amp; Zhai, 2024; Zhu et al., 2024); modern ARM processors</a:t>
            </a:r>
            <a:endParaRPr lang="en-US" altLang="zh-CN"/>
          </a:p>
          <a:p>
            <a:r>
              <a:rPr lang="en-US" altLang="zh-CN"/>
              <a:t>like AWS Graviton4 offer 537.6 GB/s memory bandwidth</a:t>
            </a:r>
            <a:endParaRPr lang="en-US" altLang="zh-CN"/>
          </a:p>
          <a:p>
            <a:r>
              <a:rPr lang="en-US" altLang="zh-CN"/>
              <a:t>per socket (WikiChip). Therefore, although there may seem</a:t>
            </a:r>
            <a:endParaRPr lang="en-US" altLang="zh-CN"/>
          </a:p>
          <a:p>
            <a:r>
              <a:rPr lang="en-US" altLang="zh-CN"/>
              <a:t>to be a huge compute gap between GPUs and CPUs (i.e.,</a:t>
            </a:r>
            <a:endParaRPr lang="en-US" altLang="zh-CN"/>
          </a:p>
          <a:p>
            <a:r>
              <a:rPr lang="en-US" altLang="zh-CN"/>
              <a:t>125 vs. 1.2 TFLOPS), the actual performance gap for the</a:t>
            </a:r>
            <a:endParaRPr lang="en-US" altLang="zh-CN"/>
          </a:p>
          <a:p>
            <a:r>
              <a:rPr lang="en-US" altLang="zh-CN"/>
              <a:t>decoding attention operation is relatively small because their</a:t>
            </a:r>
            <a:endParaRPr lang="en-US" altLang="zh-CN"/>
          </a:p>
          <a:p>
            <a:r>
              <a:rPr lang="en-US" altLang="zh-CN"/>
              <a:t>memory bandwidths are closer (i.e., 600 vs. 200 GB/s).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NEO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3410" y="195008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Challenge #1: How to efficiently overlap the GPU and CPU</a:t>
            </a:r>
            <a:endParaRPr lang="en-US" altLang="zh-CN"/>
          </a:p>
          <a:p>
            <a:r>
              <a:rPr lang="en-US" altLang="zh-CN"/>
              <a:t>within each inference iteration?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13410" y="395351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Challenge #2: How to schedule inference requests to the</a:t>
            </a:r>
            <a:endParaRPr lang="en-US" altLang="zh-CN"/>
          </a:p>
          <a:p>
            <a:r>
              <a:rPr lang="en-US" altLang="zh-CN"/>
              <a:t>GPU and CPU across inference iterations to maintain high</a:t>
            </a:r>
            <a:endParaRPr lang="en-US" altLang="zh-CN"/>
          </a:p>
          <a:p>
            <a:r>
              <a:rPr lang="en-US" altLang="zh-CN"/>
              <a:t>performance in dynamically-changing workloads?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NEO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1370" y="1952625"/>
            <a:ext cx="8048625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NEO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995" y="5236845"/>
            <a:ext cx="9772015" cy="2358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1387475"/>
            <a:ext cx="9607550" cy="2041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230" y="3078480"/>
            <a:ext cx="6471285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NEO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1251</Words>
  <Application>WPS 演示</Application>
  <PresentationFormat>宽屏</PresentationFormat>
  <Paragraphs>45</Paragraphs>
  <Slides>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Hiragino Sans GB W3</vt:lpstr>
      <vt:lpstr>Adobe Heiti Std R</vt:lpstr>
      <vt:lpstr>Yu Gothic UI Semilight</vt:lpstr>
      <vt:lpstr>微软雅黑</vt:lpstr>
      <vt:lpstr>Arial</vt:lpstr>
      <vt:lpstr>等线</vt:lpstr>
      <vt:lpstr>Yu Gothic UI Light</vt:lpstr>
      <vt:lpstr>Arial Unicode MS</vt:lpstr>
      <vt:lpstr>Arial Black</vt:lpstr>
      <vt:lpstr>黑体</vt:lpstr>
      <vt:lpstr>Calibri</vt:lpstr>
      <vt:lpstr>Office 主题​​</vt:lpstr>
      <vt:lpstr>5_Office 主题​​</vt:lpstr>
      <vt:lpstr>PEILab Group Meeting</vt:lpstr>
      <vt:lpstr> NEO</vt:lpstr>
      <vt:lpstr> NEO</vt:lpstr>
      <vt:lpstr> NEO</vt:lpstr>
      <vt:lpstr> NEO</vt:lpstr>
      <vt:lpstr> NEO</vt:lpstr>
      <vt:lpstr> NEO</vt:lpstr>
      <vt:lpstr> NEO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</cp:lastModifiedBy>
  <cp:revision>960</cp:revision>
  <cp:lastPrinted>2018-09-14T15:34:00Z</cp:lastPrinted>
  <dcterms:created xsi:type="dcterms:W3CDTF">2018-08-22T08:31:00Z</dcterms:created>
  <dcterms:modified xsi:type="dcterms:W3CDTF">2025-06-27T06:16:48Z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3167D4456ACC4C48B74D60E0B4EB77FF_12</vt:lpwstr>
  </property>
  <property fmtid="{D5CDD505-2E9C-101B-9397-08002B2CF9AE}" pid="3" name="KSOProductBuildVer">
    <vt:lpwstr>2052-12.1.0.21541</vt:lpwstr>
  </property>
</Properties>
</file>