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6" r:id="rId3"/>
  </p:sldMasterIdLst>
  <p:notesMasterIdLst>
    <p:notesMasterId r:id="rId5"/>
  </p:notesMasterIdLst>
  <p:sldIdLst>
    <p:sldId id="256" r:id="rId4"/>
    <p:sldId id="725" r:id="rId6"/>
    <p:sldId id="759" r:id="rId7"/>
    <p:sldId id="757" r:id="rId8"/>
    <p:sldId id="765" r:id="rId9"/>
    <p:sldId id="766" r:id="rId10"/>
    <p:sldId id="767" r:id="rId11"/>
    <p:sldId id="760" r:id="rId12"/>
    <p:sldId id="762" r:id="rId13"/>
    <p:sldId id="763" r:id="rId14"/>
    <p:sldId id="764" r:id="rId15"/>
    <p:sldId id="7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6CD"/>
    <a:srgbClr val="C731D7"/>
    <a:srgbClr val="F1CBF5"/>
    <a:srgbClr val="DAE3F3"/>
    <a:srgbClr val="FFFFFF"/>
    <a:srgbClr val="70130B"/>
    <a:srgbClr val="F2F2F2"/>
    <a:srgbClr val="990000"/>
    <a:srgbClr val="BB271A"/>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596" autoAdjust="0"/>
  </p:normalViewPr>
  <p:slideViewPr>
    <p:cSldViewPr snapToGrid="0" snapToObjects="1">
      <p:cViewPr varScale="1">
        <p:scale>
          <a:sx n="101" d="100"/>
          <a:sy n="101" d="100"/>
        </p:scale>
        <p:origin x="23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A6BE1A-EBEC-6E4F-B3D0-9EEBE2490507}"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A0B27-4EE5-6442-9424-7A0329C3AC2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txBody>
          <a:bodyPr/>
          <a:lstStyle/>
          <a:p/>
        </p:txBody>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5AFA0B27-4EE5-6442-9424-7A0329C3AC2A}" type="slidenum">
              <a:rPr/>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圆角矩形 6"/>
          <p:cNvSpPr/>
          <p:nvPr userDrawn="1"/>
        </p:nvSpPr>
        <p:spPr>
          <a:xfrm>
            <a:off x="697752" y="1076326"/>
            <a:ext cx="10796495" cy="247967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矩形 8"/>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1485899" y="2983971"/>
            <a:ext cx="9144000" cy="1113896"/>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z="1800" dirty="0">
                <a:latin typeface="Adobe Heiti Std R" panose="020B0400000000000000" pitchFamily="34" charset="-128"/>
                <a:ea typeface="Adobe Heiti Std R" panose="020B0400000000000000" pitchFamily="34" charset="-128"/>
              </a:rPr>
              <a:t>单击此处编辑母版作者信息样式</a:t>
            </a:r>
            <a:endParaRPr lang="zh-CN" altLang="en-US" sz="1800" dirty="0">
              <a:effectLst/>
              <a:latin typeface="Adobe Heiti Std R" panose="020B0400000000000000" pitchFamily="34" charset="-128"/>
              <a:ea typeface="Adobe Heiti Std R" panose="020B0400000000000000" pitchFamily="34" charset="-128"/>
            </a:endParaRPr>
          </a:p>
        </p:txBody>
      </p:sp>
      <p:sp>
        <p:nvSpPr>
          <p:cNvPr id="7" name="圆角矩形 6"/>
          <p:cNvSpPr/>
          <p:nvPr userDrawn="1"/>
        </p:nvSpPr>
        <p:spPr>
          <a:xfrm>
            <a:off x="812798" y="1402663"/>
            <a:ext cx="10521244" cy="105833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2" name="标题 1"/>
          <p:cNvSpPr>
            <a:spLocks noGrp="1"/>
          </p:cNvSpPr>
          <p:nvPr>
            <p:ph type="ctrTitle"/>
          </p:nvPr>
        </p:nvSpPr>
        <p:spPr>
          <a:xfrm>
            <a:off x="1524000" y="1579813"/>
            <a:ext cx="9144000" cy="848376"/>
          </a:xfrm>
        </p:spPr>
        <p:txBody>
          <a:bodyPr anchor="ctr">
            <a:normAutofit/>
          </a:bodyPr>
          <a:lstStyle>
            <a:lvl1pPr algn="ctr">
              <a:defRPr sz="2800">
                <a:solidFill>
                  <a:schemeClr val="accent3"/>
                </a:solidFill>
              </a:defRPr>
            </a:lvl1pPr>
          </a:lstStyle>
          <a:p>
            <a:r>
              <a:rPr kumimoji="1" lang="zh-CN" altLang="en-US"/>
              <a:t>单击此处编辑母版标题样式</a:t>
            </a: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
        <p:nvSpPr>
          <p:cNvPr id="6" name="内容占位符 2"/>
          <p:cNvSpPr>
            <a:spLocks noGrp="1"/>
          </p:cNvSpPr>
          <p:nvPr>
            <p:ph idx="1" hasCustomPrompt="1"/>
          </p:nvPr>
        </p:nvSpPr>
        <p:spPr>
          <a:xfrm>
            <a:off x="838200" y="1205345"/>
            <a:ext cx="10515600" cy="4971618"/>
          </a:xfrm>
        </p:spPr>
        <p:txBody>
          <a:bodyPr/>
          <a:lstStyle>
            <a:lvl1pPr marL="273050" indent="-273050">
              <a:buFont typeface="Wingdings" panose="05000000000000000000" pitchFamily="2" charset="2"/>
              <a:buChar char="Ø"/>
              <a:defRPr/>
            </a:lvl1pPr>
          </a:lstStyle>
          <a:p>
            <a:r>
              <a:rPr kumimoji="1" lang="zh-CN" altLang="en-US" dirty="0"/>
              <a:t>编辑母版文本样式
第二级
第三级
第四级
第五级</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13"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3" name="内容占位符 2"/>
          <p:cNvSpPr>
            <a:spLocks noGrp="1"/>
          </p:cNvSpPr>
          <p:nvPr>
            <p:ph sz="half" idx="1" hasCustomPrompt="1"/>
          </p:nvPr>
        </p:nvSpPr>
        <p:spPr>
          <a:xfrm>
            <a:off x="838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4" name="内容占位符 3"/>
          <p:cNvSpPr>
            <a:spLocks noGrp="1"/>
          </p:cNvSpPr>
          <p:nvPr>
            <p:ph sz="half" idx="2" hasCustomPrompt="1"/>
          </p:nvPr>
        </p:nvSpPr>
        <p:spPr>
          <a:xfrm>
            <a:off x="6172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17" name="矩形 1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839789" y="2505075"/>
            <a:ext cx="5157787"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dirty="0"/>
            </a:lvl1pPr>
          </a:lstStyle>
          <a:p>
            <a:pPr marL="273050" lvl="0" indent="-273050"/>
            <a:r>
              <a:rPr kumimoji="1" lang="zh-CN" altLang="en-US" dirty="0"/>
              <a:t>编辑母版文本样式
第二级
第三级
第四级
第五级</a:t>
            </a:r>
            <a:endParaRPr kumimoji="1" lang="zh-CN" altLang="en-US" dirty="0"/>
          </a:p>
        </p:txBody>
      </p:sp>
      <p:sp>
        <p:nvSpPr>
          <p:cNvPr id="5" name="文本占位符 4"/>
          <p:cNvSpPr>
            <a:spLocks noGrp="1"/>
          </p:cNvSpPr>
          <p:nvPr>
            <p:ph type="body" sz="quarter" idx="3" hasCustomPrompt="1"/>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6" name="内容占位符 5"/>
          <p:cNvSpPr>
            <a:spLocks noGrp="1"/>
          </p:cNvSpPr>
          <p:nvPr>
            <p:ph sz="quarter" idx="4" hasCustomPrompt="1"/>
          </p:nvPr>
        </p:nvSpPr>
        <p:spPr>
          <a:xfrm>
            <a:off x="6172202" y="2505075"/>
            <a:ext cx="5183188"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9"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13"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5"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和竖排文字">
    <p:spTree>
      <p:nvGrpSpPr>
        <p:cNvPr id="1" name=""/>
        <p:cNvGrpSpPr/>
        <p:nvPr/>
      </p:nvGrpSpPr>
      <p:grpSpPr>
        <a:xfrm>
          <a:off x="0" y="0"/>
          <a:ext cx="0" cy="0"/>
          <a:chOff x="0" y="0"/>
          <a:chExt cx="0" cy="0"/>
        </a:xfrm>
      </p:grpSpPr>
      <p:sp>
        <p:nvSpPr>
          <p:cNvPr id="14" name="矩形 13"/>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3" name="竖排文字占位符 2"/>
          <p:cNvSpPr>
            <a:spLocks noGrp="1"/>
          </p:cNvSpPr>
          <p:nvPr>
            <p:ph type="body" orient="vert" idx="1" hasCustomPrompt="1"/>
          </p:nvPr>
        </p:nvSpPr>
        <p:spPr>
          <a:xfrm>
            <a:off x="838200" y="1193803"/>
            <a:ext cx="10515600" cy="4983163"/>
          </a:xfrm>
        </p:spPr>
        <p:txBody>
          <a:bodyPr vert="eaVert"/>
          <a:lstStyle>
            <a:lvl1pPr marL="273050" indent="-273050">
              <a:buFont typeface="Wingdings" panose="05000000000000000000" pitchFamily="2" charset="2"/>
              <a:buChar char="Ø"/>
              <a:defRPr/>
            </a:lvl1pPr>
          </a:lstStyle>
          <a:p>
            <a:r>
              <a:rPr kumimoji="1" lang="zh-CN" altLang="en-US"/>
              <a:t>编辑母版文本样式
第二级
第三级
第四级
第五级</a:t>
            </a:r>
            <a:endParaRPr kumimoji="1" lang="zh-CN" altLang="en-US"/>
          </a:p>
        </p:txBody>
      </p:sp>
      <p:sp>
        <p:nvSpPr>
          <p:cNvPr id="6"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71" name="圆角矩形 6"/>
          <p:cNvSpPr/>
          <p:nvPr userDrawn="1"/>
        </p:nvSpPr>
        <p:spPr>
          <a:xfrm>
            <a:off x="697752" y="1076326"/>
            <a:ext cx="10796495" cy="247967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72" name="Title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en-US" dirty="0"/>
          </a:p>
        </p:txBody>
      </p:sp>
      <p:sp>
        <p:nvSpPr>
          <p:cNvPr id="7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74"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75" name="Footer Placeholder 4"/>
          <p:cNvSpPr>
            <a:spLocks noGrp="1"/>
          </p:cNvSpPr>
          <p:nvPr>
            <p:ph type="ftr" sz="quarter" idx="11"/>
          </p:nvPr>
        </p:nvSpPr>
        <p:spPr/>
        <p:txBody>
          <a:bodyPr/>
          <a:lstStyle/>
          <a:p>
            <a:endParaRPr lang="en-US" dirty="0"/>
          </a:p>
        </p:txBody>
      </p:sp>
      <p:sp>
        <p:nvSpPr>
          <p:cNvPr id="76"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118"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119"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20"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121" name="Footer Placeholder 4"/>
          <p:cNvSpPr>
            <a:spLocks noGrp="1"/>
          </p:cNvSpPr>
          <p:nvPr>
            <p:ph type="ftr" sz="quarter" idx="11"/>
          </p:nvPr>
        </p:nvSpPr>
        <p:spPr/>
        <p:txBody>
          <a:bodyPr/>
          <a:lstStyle/>
          <a:p>
            <a:endParaRPr lang="en-US" dirty="0"/>
          </a:p>
        </p:txBody>
      </p:sp>
      <p:sp>
        <p:nvSpPr>
          <p:cNvPr id="122"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3" name="Content Placeholder 2"/>
          <p:cNvSpPr>
            <a:spLocks noGrp="1"/>
          </p:cNvSpPr>
          <p:nvPr>
            <p:ph idx="1"/>
          </p:nvPr>
        </p:nvSpPr>
        <p:spPr>
          <a:xfrm>
            <a:off x="838200" y="1434354"/>
            <a:ext cx="10515600" cy="474260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
        <p:nvSpPr>
          <p:cNvPr id="8"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124" name="Content Placeholder 2"/>
          <p:cNvSpPr>
            <a:spLocks noGrp="1"/>
          </p:cNvSpPr>
          <p:nvPr>
            <p:ph sz="half" idx="1"/>
          </p:nvPr>
        </p:nvSpPr>
        <p:spPr>
          <a:xfrm>
            <a:off x="838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25" name="Content Placeholder 3"/>
          <p:cNvSpPr>
            <a:spLocks noGrp="1"/>
          </p:cNvSpPr>
          <p:nvPr>
            <p:ph sz="half" idx="2"/>
          </p:nvPr>
        </p:nvSpPr>
        <p:spPr>
          <a:xfrm>
            <a:off x="6172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26"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27" name="Footer Placeholder 5"/>
          <p:cNvSpPr>
            <a:spLocks noGrp="1"/>
          </p:cNvSpPr>
          <p:nvPr>
            <p:ph type="ftr" sz="quarter" idx="11"/>
          </p:nvPr>
        </p:nvSpPr>
        <p:spPr/>
        <p:txBody>
          <a:bodyPr/>
          <a:lstStyle/>
          <a:p>
            <a:endParaRPr lang="en-US" dirty="0"/>
          </a:p>
        </p:txBody>
      </p:sp>
      <p:sp>
        <p:nvSpPr>
          <p:cNvPr id="128" name="Slide Number Placeholder 6"/>
          <p:cNvSpPr>
            <a:spLocks noGrp="1"/>
          </p:cNvSpPr>
          <p:nvPr>
            <p:ph type="sldNum" sz="quarter" idx="12"/>
          </p:nvPr>
        </p:nvSpPr>
        <p:spPr/>
        <p:txBody>
          <a:bodyPr/>
          <a:lstStyle/>
          <a:p>
            <a:fld id="{48F63A3B-78C7-47BE-AE5E-E10140E04643}" type="slidenum">
              <a:rPr/>
            </a:fld>
            <a:endParaRPr lang="en-US" dirty="0"/>
          </a:p>
        </p:txBody>
      </p:sp>
      <p:sp>
        <p:nvSpPr>
          <p:cNvPr id="129"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131" name="Text Placeholder 2"/>
          <p:cNvSpPr>
            <a:spLocks noGrp="1"/>
          </p:cNvSpPr>
          <p:nvPr>
            <p:ph type="body" idx="1"/>
          </p:nvPr>
        </p:nvSpPr>
        <p:spPr>
          <a:xfrm>
            <a:off x="839788" y="143547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32" name="Content Placeholder 3"/>
          <p:cNvSpPr>
            <a:spLocks noGrp="1"/>
          </p:cNvSpPr>
          <p:nvPr>
            <p:ph sz="half" idx="2"/>
          </p:nvPr>
        </p:nvSpPr>
        <p:spPr>
          <a:xfrm>
            <a:off x="839788" y="2359210"/>
            <a:ext cx="5157787"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3" name="Text Placeholder 4"/>
          <p:cNvSpPr>
            <a:spLocks noGrp="1"/>
          </p:cNvSpPr>
          <p:nvPr>
            <p:ph type="body" sz="quarter" idx="3"/>
          </p:nvPr>
        </p:nvSpPr>
        <p:spPr>
          <a:xfrm>
            <a:off x="6172200" y="143547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34" name="Content Placeholder 5"/>
          <p:cNvSpPr>
            <a:spLocks noGrp="1"/>
          </p:cNvSpPr>
          <p:nvPr>
            <p:ph sz="quarter" idx="4"/>
          </p:nvPr>
        </p:nvSpPr>
        <p:spPr>
          <a:xfrm>
            <a:off x="6172200" y="2359210"/>
            <a:ext cx="5183188"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5" name="Date Placeholder 6"/>
          <p:cNvSpPr>
            <a:spLocks noGrp="1"/>
          </p:cNvSpPr>
          <p:nvPr>
            <p:ph type="dt" sz="half" idx="10"/>
          </p:nvPr>
        </p:nvSpPr>
        <p:spPr/>
        <p:txBody>
          <a:bodyPr/>
          <a:lstStyle/>
          <a:p>
            <a:fld id="{C764DE79-268F-4C1A-8933-263129D2AF90}" type="datetimeFigureOut">
              <a:rPr lang="zh-CN" altLang="en-US"/>
            </a:fld>
            <a:endParaRPr lang="en-US" dirty="0"/>
          </a:p>
        </p:txBody>
      </p:sp>
      <p:sp>
        <p:nvSpPr>
          <p:cNvPr id="136" name="Footer Placeholder 7"/>
          <p:cNvSpPr>
            <a:spLocks noGrp="1"/>
          </p:cNvSpPr>
          <p:nvPr>
            <p:ph type="ftr" sz="quarter" idx="11"/>
          </p:nvPr>
        </p:nvSpPr>
        <p:spPr/>
        <p:txBody>
          <a:bodyPr/>
          <a:lstStyle/>
          <a:p>
            <a:endParaRPr lang="en-US" dirty="0"/>
          </a:p>
        </p:txBody>
      </p:sp>
      <p:sp>
        <p:nvSpPr>
          <p:cNvPr id="137" name="Slide Number Placeholder 8"/>
          <p:cNvSpPr>
            <a:spLocks noGrp="1"/>
          </p:cNvSpPr>
          <p:nvPr>
            <p:ph type="sldNum" sz="quarter" idx="12"/>
          </p:nvPr>
        </p:nvSpPr>
        <p:spPr/>
        <p:txBody>
          <a:bodyPr/>
          <a:lstStyle/>
          <a:p>
            <a:fld id="{48F63A3B-78C7-47BE-AE5E-E10140E04643}" type="slidenum">
              <a:rPr/>
            </a:fld>
            <a:endParaRPr lang="en-US" dirty="0"/>
          </a:p>
        </p:txBody>
      </p:sp>
      <p:sp>
        <p:nvSpPr>
          <p:cNvPr id="138" name="矩形 11"/>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39"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141" name="矩形 7"/>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42" name="Title 1"/>
          <p:cNvSpPr>
            <a:spLocks noGrp="1"/>
          </p:cNvSpPr>
          <p:nvPr>
            <p:ph type="title"/>
          </p:nvPr>
        </p:nvSpPr>
        <p:spPr/>
        <p:txBody>
          <a:bodyPr/>
          <a:lstStyle/>
          <a:p>
            <a:r>
              <a:rPr lang="zh-CN" altLang="en-US"/>
              <a:t>单击此处编辑母版标题样式</a:t>
            </a:r>
            <a:endParaRPr lang="en-US" dirty="0"/>
          </a:p>
        </p:txBody>
      </p:sp>
      <p:sp>
        <p:nvSpPr>
          <p:cNvPr id="143" name="Date Placeholder 2"/>
          <p:cNvSpPr>
            <a:spLocks noGrp="1"/>
          </p:cNvSpPr>
          <p:nvPr>
            <p:ph type="dt" sz="half" idx="10"/>
          </p:nvPr>
        </p:nvSpPr>
        <p:spPr/>
        <p:txBody>
          <a:bodyPr/>
          <a:lstStyle/>
          <a:p>
            <a:fld id="{C764DE79-268F-4C1A-8933-263129D2AF90}" type="datetimeFigureOut">
              <a:rPr lang="zh-CN" altLang="en-US"/>
            </a:fld>
            <a:endParaRPr lang="en-US" dirty="0"/>
          </a:p>
        </p:txBody>
      </p:sp>
      <p:sp>
        <p:nvSpPr>
          <p:cNvPr id="144" name="Footer Placeholder 3"/>
          <p:cNvSpPr>
            <a:spLocks noGrp="1"/>
          </p:cNvSpPr>
          <p:nvPr>
            <p:ph type="ftr" sz="quarter" idx="11"/>
          </p:nvPr>
        </p:nvSpPr>
        <p:spPr/>
        <p:txBody>
          <a:bodyPr/>
          <a:lstStyle/>
          <a:p>
            <a:endParaRPr lang="en-US" dirty="0"/>
          </a:p>
        </p:txBody>
      </p:sp>
      <p:sp>
        <p:nvSpPr>
          <p:cNvPr id="145" name="Slide Number Placeholder 4"/>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147" name="Date Placeholder 1"/>
          <p:cNvSpPr>
            <a:spLocks noGrp="1"/>
          </p:cNvSpPr>
          <p:nvPr>
            <p:ph type="dt" sz="half" idx="10"/>
          </p:nvPr>
        </p:nvSpPr>
        <p:spPr/>
        <p:txBody>
          <a:bodyPr/>
          <a:lstStyle/>
          <a:p>
            <a:fld id="{C764DE79-268F-4C1A-8933-263129D2AF90}" type="datetimeFigureOut">
              <a:rPr lang="zh-CN" altLang="en-US"/>
            </a:fld>
            <a:endParaRPr lang="en-US" dirty="0"/>
          </a:p>
        </p:txBody>
      </p:sp>
      <p:sp>
        <p:nvSpPr>
          <p:cNvPr id="148" name="Footer Placeholder 2"/>
          <p:cNvSpPr>
            <a:spLocks noGrp="1"/>
          </p:cNvSpPr>
          <p:nvPr>
            <p:ph type="ftr" sz="quarter" idx="11"/>
          </p:nvPr>
        </p:nvSpPr>
        <p:spPr/>
        <p:txBody>
          <a:bodyPr/>
          <a:lstStyle/>
          <a:p>
            <a:endParaRPr lang="en-US" dirty="0"/>
          </a:p>
        </p:txBody>
      </p:sp>
      <p:sp>
        <p:nvSpPr>
          <p:cNvPr id="149" name="Slide Number Placeholder 3"/>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
        <p:cNvGrpSpPr/>
        <p:nvPr/>
      </p:nvGrpSpPr>
      <p:grpSpPr>
        <a:xfrm>
          <a:off x="0" y="0"/>
          <a:ext cx="0" cy="0"/>
          <a:chOff x="0" y="0"/>
          <a:chExt cx="0" cy="0"/>
        </a:xfrm>
      </p:grpSpPr>
      <p:sp>
        <p:nvSpPr>
          <p:cNvPr id="151"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5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5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54"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55" name="Footer Placeholder 5"/>
          <p:cNvSpPr>
            <a:spLocks noGrp="1"/>
          </p:cNvSpPr>
          <p:nvPr>
            <p:ph type="ftr" sz="quarter" idx="11"/>
          </p:nvPr>
        </p:nvSpPr>
        <p:spPr/>
        <p:txBody>
          <a:bodyPr/>
          <a:lstStyle/>
          <a:p>
            <a:endParaRPr lang="en-US" dirty="0"/>
          </a:p>
        </p:txBody>
      </p:sp>
      <p:sp>
        <p:nvSpPr>
          <p:cNvPr id="156" name="Slide Number Placeholder 6"/>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158"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59"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6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61"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62" name="Footer Placeholder 5"/>
          <p:cNvSpPr>
            <a:spLocks noGrp="1"/>
          </p:cNvSpPr>
          <p:nvPr>
            <p:ph type="ftr" sz="quarter" idx="11"/>
          </p:nvPr>
        </p:nvSpPr>
        <p:spPr/>
        <p:txBody>
          <a:bodyPr/>
          <a:lstStyle/>
          <a:p>
            <a:endParaRPr lang="en-US" dirty="0"/>
          </a:p>
        </p:txBody>
      </p:sp>
      <p:sp>
        <p:nvSpPr>
          <p:cNvPr id="163" name="Slide Number Placeholder 6"/>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165" name="矩形 8"/>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66" name="Title 1"/>
          <p:cNvSpPr>
            <a:spLocks noGrp="1"/>
          </p:cNvSpPr>
          <p:nvPr>
            <p:ph type="title"/>
          </p:nvPr>
        </p:nvSpPr>
        <p:spPr/>
        <p:txBody>
          <a:bodyPr/>
          <a:lstStyle/>
          <a:p>
            <a:r>
              <a:rPr lang="zh-CN" altLang="en-US"/>
              <a:t>单击此处编辑母版标题样式</a:t>
            </a:r>
            <a:endParaRPr lang="en-US" dirty="0"/>
          </a:p>
        </p:txBody>
      </p:sp>
      <p:sp>
        <p:nvSpPr>
          <p:cNvPr id="167"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68"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169" name="Footer Placeholder 4"/>
          <p:cNvSpPr>
            <a:spLocks noGrp="1"/>
          </p:cNvSpPr>
          <p:nvPr>
            <p:ph type="ftr" sz="quarter" idx="11"/>
          </p:nvPr>
        </p:nvSpPr>
        <p:spPr/>
        <p:txBody>
          <a:bodyPr/>
          <a:lstStyle/>
          <a:p>
            <a:endParaRPr lang="en-US" dirty="0"/>
          </a:p>
        </p:txBody>
      </p:sp>
      <p:sp>
        <p:nvSpPr>
          <p:cNvPr id="170"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cSld name="竖排标题与文本">
    <p:spTree>
      <p:nvGrpSpPr>
        <p:cNvPr id="1" name=""/>
        <p:cNvGrpSpPr/>
        <p:nvPr/>
      </p:nvGrpSpPr>
      <p:grpSpPr>
        <a:xfrm>
          <a:off x="0" y="0"/>
          <a:ext cx="0" cy="0"/>
          <a:chOff x="0" y="0"/>
          <a:chExt cx="0" cy="0"/>
        </a:xfrm>
      </p:grpSpPr>
      <p:sp>
        <p:nvSpPr>
          <p:cNvPr id="85"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86"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87"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88" name="Footer Placeholder 4"/>
          <p:cNvSpPr>
            <a:spLocks noGrp="1"/>
          </p:cNvSpPr>
          <p:nvPr>
            <p:ph type="ftr" sz="quarter" idx="11"/>
          </p:nvPr>
        </p:nvSpPr>
        <p:spPr/>
        <p:txBody>
          <a:bodyPr/>
          <a:lstStyle/>
          <a:p>
            <a:endParaRPr lang="en-US" dirty="0"/>
          </a:p>
        </p:txBody>
      </p:sp>
      <p:sp>
        <p:nvSpPr>
          <p:cNvPr id="89"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91" name="副标题 2"/>
          <p:cNvSpPr>
            <a:spLocks noGrp="1"/>
          </p:cNvSpPr>
          <p:nvPr>
            <p:ph type="subTitle" idx="1" hasCustomPrompt="1"/>
          </p:nvPr>
        </p:nvSpPr>
        <p:spPr>
          <a:xfrm>
            <a:off x="1485899" y="2983971"/>
            <a:ext cx="9144000" cy="1113896"/>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z="1800" dirty="0">
                <a:latin typeface="Adobe Heiti Std R" panose="020B0400000000000000" pitchFamily="34" charset="-128"/>
                <a:ea typeface="Adobe Heiti Std R" panose="020B0400000000000000" pitchFamily="34" charset="-128"/>
              </a:rPr>
              <a:t>单击此处编辑母版作者信息样式</a:t>
            </a:r>
            <a:endParaRPr lang="zh-CN" altLang="en-US" sz="1800" dirty="0">
              <a:effectLst/>
              <a:latin typeface="Adobe Heiti Std R" panose="020B0400000000000000" pitchFamily="34" charset="-128"/>
              <a:ea typeface="Adobe Heiti Std R" panose="020B0400000000000000" pitchFamily="34" charset="-128"/>
            </a:endParaRPr>
          </a:p>
        </p:txBody>
      </p:sp>
      <p:sp>
        <p:nvSpPr>
          <p:cNvPr id="92" name="圆角矩形 6"/>
          <p:cNvSpPr/>
          <p:nvPr userDrawn="1"/>
        </p:nvSpPr>
        <p:spPr>
          <a:xfrm>
            <a:off x="812798" y="1402663"/>
            <a:ext cx="10521244" cy="105833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93" name="标题 1"/>
          <p:cNvSpPr>
            <a:spLocks noGrp="1"/>
          </p:cNvSpPr>
          <p:nvPr>
            <p:ph type="ctrTitle"/>
          </p:nvPr>
        </p:nvSpPr>
        <p:spPr>
          <a:xfrm>
            <a:off x="1524000" y="1579813"/>
            <a:ext cx="9144000" cy="848376"/>
          </a:xfrm>
        </p:spPr>
        <p:txBody>
          <a:bodyPr anchor="ctr">
            <a:normAutofit/>
          </a:bodyPr>
          <a:lstStyle>
            <a:lvl1pPr algn="ctr">
              <a:defRPr sz="2800">
                <a:solidFill>
                  <a:schemeClr val="accent3"/>
                </a:solidFill>
              </a:defRPr>
            </a:lvl1pPr>
          </a:lstStyle>
          <a:p>
            <a:r>
              <a:rPr kumimoji="1" lang="zh-CN" altLang="en-US"/>
              <a:t>单击此处编辑母版标题样式</a:t>
            </a:r>
            <a:endParaRPr kumimoji="1"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95" name="矩形 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96"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
        <p:nvSpPr>
          <p:cNvPr id="97" name="内容占位符 2"/>
          <p:cNvSpPr>
            <a:spLocks noGrp="1"/>
          </p:cNvSpPr>
          <p:nvPr>
            <p:ph idx="1" hasCustomPrompt="1"/>
          </p:nvPr>
        </p:nvSpPr>
        <p:spPr>
          <a:xfrm>
            <a:off x="838200" y="1205345"/>
            <a:ext cx="10515600" cy="4971618"/>
          </a:xfrm>
        </p:spPr>
        <p:txBody>
          <a:bodyPr/>
          <a:lstStyle>
            <a:lvl1pPr marL="273050" indent="-273050">
              <a:buFont typeface="Wingdings" panose="05000000000000000000" pitchFamily="2" charset="2"/>
              <a:buChar char="Ø"/>
              <a:defRPr/>
            </a:lvl1pPr>
          </a:lstStyle>
          <a:p>
            <a:r>
              <a:rPr kumimoji="1" lang="zh-CN" altLang="en-US" dirty="0"/>
              <a:t>编辑母版文本样式
第二级
第三级
第四级
第五级</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两栏内容">
    <p:spTree>
      <p:nvGrpSpPr>
        <p:cNvPr id="1" name=""/>
        <p:cNvGrpSpPr/>
        <p:nvPr/>
      </p:nvGrpSpPr>
      <p:grpSpPr>
        <a:xfrm>
          <a:off x="0" y="0"/>
          <a:ext cx="0" cy="0"/>
          <a:chOff x="0" y="0"/>
          <a:chExt cx="0" cy="0"/>
        </a:xfrm>
      </p:grpSpPr>
      <p:sp>
        <p:nvSpPr>
          <p:cNvPr id="99"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00" name="内容占位符 2"/>
          <p:cNvSpPr>
            <a:spLocks noGrp="1"/>
          </p:cNvSpPr>
          <p:nvPr>
            <p:ph sz="half" idx="1" hasCustomPrompt="1"/>
          </p:nvPr>
        </p:nvSpPr>
        <p:spPr>
          <a:xfrm>
            <a:off x="838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1" name="内容占位符 3"/>
          <p:cNvSpPr>
            <a:spLocks noGrp="1"/>
          </p:cNvSpPr>
          <p:nvPr>
            <p:ph sz="half" idx="2" hasCustomPrompt="1"/>
          </p:nvPr>
        </p:nvSpPr>
        <p:spPr>
          <a:xfrm>
            <a:off x="6172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2"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_比较">
    <p:spTree>
      <p:nvGrpSpPr>
        <p:cNvPr id="1" name=""/>
        <p:cNvGrpSpPr/>
        <p:nvPr/>
      </p:nvGrpSpPr>
      <p:grpSpPr>
        <a:xfrm>
          <a:off x="0" y="0"/>
          <a:ext cx="0" cy="0"/>
          <a:chOff x="0" y="0"/>
          <a:chExt cx="0" cy="0"/>
        </a:xfrm>
      </p:grpSpPr>
      <p:sp>
        <p:nvSpPr>
          <p:cNvPr id="104" name="矩形 1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05" name="文本占位符 2"/>
          <p:cNvSpPr>
            <a:spLocks noGrp="1"/>
          </p:cNvSpPr>
          <p:nvPr>
            <p:ph type="body" idx="1" hasCustomPrompt="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106" name="内容占位符 3"/>
          <p:cNvSpPr>
            <a:spLocks noGrp="1"/>
          </p:cNvSpPr>
          <p:nvPr>
            <p:ph sz="half" idx="2" hasCustomPrompt="1"/>
          </p:nvPr>
        </p:nvSpPr>
        <p:spPr>
          <a:xfrm>
            <a:off x="839789" y="2505075"/>
            <a:ext cx="5157787"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dirty="0"/>
            </a:lvl1pPr>
          </a:lstStyle>
          <a:p>
            <a:pPr marL="273050" lvl="0" indent="-273050"/>
            <a:r>
              <a:rPr kumimoji="1" lang="zh-CN" altLang="en-US" dirty="0"/>
              <a:t>编辑母版文本样式
第二级
第三级
第四级
第五级</a:t>
            </a:r>
            <a:endParaRPr kumimoji="1" lang="zh-CN" altLang="en-US" dirty="0"/>
          </a:p>
        </p:txBody>
      </p:sp>
      <p:sp>
        <p:nvSpPr>
          <p:cNvPr id="107" name="文本占位符 4"/>
          <p:cNvSpPr>
            <a:spLocks noGrp="1"/>
          </p:cNvSpPr>
          <p:nvPr>
            <p:ph type="body" sz="quarter" idx="3" hasCustomPrompt="1"/>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108" name="内容占位符 5"/>
          <p:cNvSpPr>
            <a:spLocks noGrp="1"/>
          </p:cNvSpPr>
          <p:nvPr>
            <p:ph sz="quarter" idx="4" hasCustomPrompt="1"/>
          </p:nvPr>
        </p:nvSpPr>
        <p:spPr>
          <a:xfrm>
            <a:off x="6172202" y="2505075"/>
            <a:ext cx="5183188"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9"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sp>
        <p:nvSpPr>
          <p:cNvPr id="111"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12"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标题和竖排文字">
    <p:spTree>
      <p:nvGrpSpPr>
        <p:cNvPr id="1" name=""/>
        <p:cNvGrpSpPr/>
        <p:nvPr/>
      </p:nvGrpSpPr>
      <p:grpSpPr>
        <a:xfrm>
          <a:off x="0" y="0"/>
          <a:ext cx="0" cy="0"/>
          <a:chOff x="0" y="0"/>
          <a:chExt cx="0" cy="0"/>
        </a:xfrm>
      </p:grpSpPr>
      <p:sp>
        <p:nvSpPr>
          <p:cNvPr id="114" name="矩形 13"/>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15" name="竖排文字占位符 2"/>
          <p:cNvSpPr>
            <a:spLocks noGrp="1"/>
          </p:cNvSpPr>
          <p:nvPr>
            <p:ph type="body" orient="vert" idx="1" hasCustomPrompt="1"/>
          </p:nvPr>
        </p:nvSpPr>
        <p:spPr>
          <a:xfrm>
            <a:off x="838200" y="1193803"/>
            <a:ext cx="10515600" cy="4983163"/>
          </a:xfrm>
        </p:spPr>
        <p:txBody>
          <a:bodyPr vert="eaVert"/>
          <a:lstStyle>
            <a:lvl1pPr marL="273050" indent="-273050">
              <a:buFont typeface="Wingdings" panose="05000000000000000000" pitchFamily="2" charset="2"/>
              <a:buChar char="Ø"/>
              <a:defRPr/>
            </a:lvl1pPr>
          </a:lstStyle>
          <a:p>
            <a:r>
              <a:rPr kumimoji="1" lang="zh-CN" altLang="en-US"/>
              <a:t>编辑母版文本样式
第二级
第三级
第四级
第五级</a:t>
            </a:r>
            <a:endParaRPr kumimoji="1" lang="zh-CN" altLang="en-US"/>
          </a:p>
        </p:txBody>
      </p:sp>
      <p:sp>
        <p:nvSpPr>
          <p:cNvPr id="116"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9" name="矩形 6"/>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0" name="Content Placeholder 2"/>
          <p:cNvSpPr>
            <a:spLocks noGrp="1"/>
          </p:cNvSpPr>
          <p:nvPr>
            <p:ph idx="1"/>
          </p:nvPr>
        </p:nvSpPr>
        <p:spPr>
          <a:xfrm>
            <a:off x="838200" y="1434354"/>
            <a:ext cx="10515600" cy="474260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1"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12" name="Footer Placeholder 4"/>
          <p:cNvSpPr>
            <a:spLocks noGrp="1"/>
          </p:cNvSpPr>
          <p:nvPr>
            <p:ph type="ftr" sz="quarter" idx="11"/>
          </p:nvPr>
        </p:nvSpPr>
        <p:spPr/>
        <p:txBody>
          <a:bodyPr/>
          <a:lstStyle/>
          <a:p>
            <a:endParaRPr lang="en-US" dirty="0"/>
          </a:p>
        </p:txBody>
      </p:sp>
      <p:sp>
        <p:nvSpPr>
          <p:cNvPr id="13" name="Slide Number Placeholder 5"/>
          <p:cNvSpPr>
            <a:spLocks noGrp="1"/>
          </p:cNvSpPr>
          <p:nvPr>
            <p:ph type="sldNum" sz="quarter" idx="12"/>
          </p:nvPr>
        </p:nvSpPr>
        <p:spPr/>
        <p:txBody>
          <a:bodyPr/>
          <a:lstStyle/>
          <a:p>
            <a:fld id="{48F63A3B-78C7-47BE-AE5E-E10140E04643}" type="slidenum">
              <a:rPr/>
            </a:fld>
            <a:endParaRPr lang="en-US" dirty="0"/>
          </a:p>
        </p:txBody>
      </p:sp>
      <p:sp>
        <p:nvSpPr>
          <p:cNvPr id="14"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
        <p:nvSpPr>
          <p:cNvPr id="10"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43547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359210"/>
            <a:ext cx="5157787"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43547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359210"/>
            <a:ext cx="5183188"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
        <p:nvSpPr>
          <p:cNvPr id="12" name="矩形 11"/>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3"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矩形 7"/>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8" Type="http://schemas.openxmlformats.org/officeDocument/2006/relationships/theme" Target="../theme/theme2.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452282"/>
            <a:ext cx="10515600" cy="472468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
        <p:nvSpPr>
          <p:cNvPr id="7" name="矩形 6"/>
          <p:cNvSpPr/>
          <p:nvPr userDrawn="1"/>
        </p:nvSpPr>
        <p:spPr>
          <a:xfrm>
            <a:off x="0" y="6637866"/>
            <a:ext cx="4080000" cy="22013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Zicong Hong</a:t>
            </a:r>
            <a:endParaRPr kumimoji="1" lang="zh-CN" altLang="en-US" sz="1200" dirty="0"/>
          </a:p>
        </p:txBody>
      </p:sp>
      <p:sp>
        <p:nvSpPr>
          <p:cNvPr id="8" name="矩形 7"/>
          <p:cNvSpPr/>
          <p:nvPr userDrawn="1"/>
        </p:nvSpPr>
        <p:spPr>
          <a:xfrm>
            <a:off x="4044000" y="6637870"/>
            <a:ext cx="4080000" cy="220133"/>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a:solidFill>
                  <a:srgbClr val="990000"/>
                </a:solidFill>
              </a:rPr>
              <a:t>PEILab</a:t>
            </a:r>
            <a:r>
              <a:rPr kumimoji="1" lang="en-US" altLang="zh-CN" sz="1200" dirty="0">
                <a:solidFill>
                  <a:srgbClr val="990000"/>
                </a:solidFill>
              </a:rPr>
              <a:t> Presentation Template</a:t>
            </a:r>
            <a:endParaRPr kumimoji="1" lang="zh-CN" altLang="en-US" sz="1200" dirty="0">
              <a:solidFill>
                <a:srgbClr val="990000"/>
              </a:solidFill>
            </a:endParaRPr>
          </a:p>
        </p:txBody>
      </p:sp>
      <p:sp>
        <p:nvSpPr>
          <p:cNvPr id="9" name="矩形 8"/>
          <p:cNvSpPr/>
          <p:nvPr userDrawn="1"/>
        </p:nvSpPr>
        <p:spPr>
          <a:xfrm>
            <a:off x="8112000" y="6637866"/>
            <a:ext cx="4080000" cy="22013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10" name="日期占位符 3"/>
          <p:cNvSpPr txBox="1"/>
          <p:nvPr userDrawn="1"/>
        </p:nvSpPr>
        <p:spPr>
          <a:xfrm>
            <a:off x="9753603" y="6637868"/>
            <a:ext cx="1356781" cy="22013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25F0945-07F1-ED4A-8297-30DB81EF9BD1}" type="datetime1">
              <a:rPr lang="zh-CN" altLang="en-US" sz="1000" smtClean="0">
                <a:solidFill>
                  <a:srgbClr val="990000"/>
                </a:solidFill>
                <a:latin typeface="Hiragino Sans GB W3" panose="020B0300000000000000" pitchFamily="34" charset="-128"/>
                <a:ea typeface="Hiragino Sans GB W3" panose="020B0300000000000000" pitchFamily="34" charset="-128"/>
              </a:rPr>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
        <p:nvSpPr>
          <p:cNvPr id="11" name="日期占位符 3"/>
          <p:cNvSpPr txBox="1"/>
          <p:nvPr userDrawn="1"/>
        </p:nvSpPr>
        <p:spPr>
          <a:xfrm>
            <a:off x="11353801" y="6637868"/>
            <a:ext cx="728507" cy="22013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42B4B9-4F4F-DC40-8BF5-0036F3636617}" type="slidenum">
              <a:rPr lang="en-US" sz="1000" smtClean="0">
                <a:solidFill>
                  <a:srgbClr val="990000"/>
                </a:solidFill>
                <a:latin typeface="Hiragino Sans GB W3" panose="020B0300000000000000" pitchFamily="34" charset="-128"/>
                <a:ea typeface="Hiragino Sans GB W3" panose="020B0300000000000000" pitchFamily="34" charset="-128"/>
              </a:rPr>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9" name="Text Placeholder 2"/>
          <p:cNvSpPr>
            <a:spLocks noGrp="1"/>
          </p:cNvSpPr>
          <p:nvPr>
            <p:ph type="body" idx="1"/>
          </p:nvPr>
        </p:nvSpPr>
        <p:spPr>
          <a:xfrm>
            <a:off x="838200" y="1452282"/>
            <a:ext cx="10515600" cy="472468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0"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zh-CN" altLang="en-US"/>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2"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a:fld>
            <a:endParaRPr lang="en-US" dirty="0"/>
          </a:p>
        </p:txBody>
      </p:sp>
      <p:sp>
        <p:nvSpPr>
          <p:cNvPr id="13" name="矩形 6"/>
          <p:cNvSpPr/>
          <p:nvPr userDrawn="1"/>
        </p:nvSpPr>
        <p:spPr>
          <a:xfrm>
            <a:off x="0" y="6637866"/>
            <a:ext cx="4080000" cy="22013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Zicong Hong</a:t>
            </a:r>
            <a:endParaRPr kumimoji="1" lang="en-US" altLang="zh-CN" sz="1200" dirty="0"/>
          </a:p>
        </p:txBody>
      </p:sp>
      <p:sp>
        <p:nvSpPr>
          <p:cNvPr id="14" name="矩形 7"/>
          <p:cNvSpPr/>
          <p:nvPr userDrawn="1"/>
        </p:nvSpPr>
        <p:spPr>
          <a:xfrm>
            <a:off x="4044000" y="6637870"/>
            <a:ext cx="4080000" cy="220133"/>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a:solidFill>
                  <a:srgbClr val="990000"/>
                </a:solidFill>
              </a:rPr>
              <a:t>PEILab</a:t>
            </a:r>
            <a:r>
              <a:rPr kumimoji="1" lang="en-US" altLang="zh-CN" sz="1200" dirty="0">
                <a:solidFill>
                  <a:srgbClr val="990000"/>
                </a:solidFill>
              </a:rPr>
              <a:t> Presentation</a:t>
            </a:r>
            <a:endParaRPr kumimoji="1" lang="zh-CN" altLang="en-US" sz="1200" dirty="0">
              <a:solidFill>
                <a:srgbClr val="990000"/>
              </a:solidFill>
            </a:endParaRPr>
          </a:p>
        </p:txBody>
      </p:sp>
      <p:sp>
        <p:nvSpPr>
          <p:cNvPr id="15" name="矩形 8"/>
          <p:cNvSpPr/>
          <p:nvPr userDrawn="1"/>
        </p:nvSpPr>
        <p:spPr>
          <a:xfrm>
            <a:off x="8112000" y="6637866"/>
            <a:ext cx="4080000" cy="22013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16" name="日期占位符 3"/>
          <p:cNvSpPr txBox="1"/>
          <p:nvPr userDrawn="1"/>
        </p:nvSpPr>
        <p:spPr>
          <a:xfrm>
            <a:off x="9753603" y="6637868"/>
            <a:ext cx="1356781" cy="22013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25F0945-07F1-ED4A-8297-30DB81EF9BD1}" type="datetime1">
              <a:rPr lang="zh-CN" altLang="en-US"/>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
        <p:nvSpPr>
          <p:cNvPr id="17" name="日期占位符 3"/>
          <p:cNvSpPr txBox="1"/>
          <p:nvPr userDrawn="1"/>
        </p:nvSpPr>
        <p:spPr>
          <a:xfrm>
            <a:off x="11353801" y="6637868"/>
            <a:ext cx="728507" cy="22013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42B4B9-4F4F-DC40-8BF5-0036F3636617}" type="slidenum">
              <a:rPr/>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4.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4.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4.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4.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4.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4.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4.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4.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4.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ormAutofit/>
          </a:bodyPr>
          <a:lstStyle/>
          <a:p>
            <a:r>
              <a:rPr lang="en-GB" altLang="zh-CN" sz="4400" b="1" dirty="0" err="1">
                <a:latin typeface="微软雅黑" panose="020B0503020204020204" pitchFamily="34" charset="-122"/>
                <a:ea typeface="微软雅黑" panose="020B0503020204020204" pitchFamily="34" charset="-122"/>
                <a:cs typeface="Arial" panose="020B0604020202020204" pitchFamily="34" charset="0"/>
              </a:rPr>
              <a:t>PEILab</a:t>
            </a:r>
            <a:r>
              <a:rPr lang="en-GB" altLang="zh-CN" sz="4400" b="1" dirty="0">
                <a:latin typeface="微软雅黑" panose="020B0503020204020204" pitchFamily="34" charset="-122"/>
                <a:ea typeface="微软雅黑" panose="020B0503020204020204" pitchFamily="34" charset="-122"/>
                <a:cs typeface="Arial" panose="020B0604020202020204" pitchFamily="34" charset="0"/>
              </a:rPr>
              <a:t> </a:t>
            </a:r>
            <a:r>
              <a:rPr lang="en-US" altLang="zh-CN" sz="4400" b="1" dirty="0">
                <a:latin typeface="微软雅黑" panose="020B0503020204020204" pitchFamily="34" charset="-122"/>
                <a:ea typeface="微软雅黑" panose="020B0503020204020204" pitchFamily="34" charset="-122"/>
                <a:cs typeface="Arial" panose="020B0604020202020204" pitchFamily="34" charset="0"/>
              </a:rPr>
              <a:t>Group Meeting</a:t>
            </a:r>
            <a:endParaRPr lang="zh-CN" altLang="en-US" sz="4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副标题 2"/>
          <p:cNvSpPr>
            <a:spLocks noGrp="1"/>
          </p:cNvSpPr>
          <p:nvPr>
            <p:ph type="subTitle" idx="1"/>
          </p:nvPr>
        </p:nvSpPr>
        <p:spPr>
          <a:xfrm>
            <a:off x="1524000" y="3429000"/>
            <a:ext cx="9144000" cy="1655762"/>
          </a:xfrm>
        </p:spPr>
        <p:txBody>
          <a:bodyPr>
            <a:normAutofit fontScale="92500"/>
          </a:bodyPr>
          <a:lstStyle/>
          <a:p>
            <a:pPr>
              <a:lnSpc>
                <a:spcPct val="110000"/>
              </a:lnSpc>
              <a:buFont typeface="Arial" panose="020B0604020202020204" pitchFamily="34" charset="0"/>
              <a:buNone/>
            </a:pPr>
            <a:endParaRPr lang="en-US" sz="2400" dirty="0">
              <a:latin typeface="微软雅黑" panose="020B0503020204020204" pitchFamily="34" charset="-122"/>
              <a:ea typeface="微软雅黑" panose="020B0503020204020204" pitchFamily="34" charset="-122"/>
              <a:cs typeface="Arial" panose="020B0604020202020204"/>
            </a:endParaRPr>
          </a:p>
          <a:p>
            <a:pPr>
              <a:lnSpc>
                <a:spcPct val="110000"/>
              </a:lnSpc>
              <a:buFont typeface="Arial" panose="020B0604020202020204" pitchFamily="34" charset="0"/>
              <a:buNone/>
            </a:pPr>
            <a:r>
              <a:rPr lang="en-US" sz="2400" dirty="0">
                <a:latin typeface="微软雅黑" panose="020B0503020204020204" pitchFamily="34" charset="-122"/>
                <a:ea typeface="微软雅黑" panose="020B0503020204020204" pitchFamily="34" charset="-122"/>
                <a:cs typeface="Arial" panose="020B0604020202020204"/>
              </a:rPr>
              <a:t>Leader: </a:t>
            </a:r>
            <a:r>
              <a:rPr lang="en-US" sz="2400" dirty="0" err="1">
                <a:latin typeface="微软雅黑" panose="020B0503020204020204" pitchFamily="34" charset="-122"/>
                <a:ea typeface="微软雅黑" panose="020B0503020204020204" pitchFamily="34" charset="-122"/>
                <a:cs typeface="Arial" panose="020B0604020202020204"/>
              </a:rPr>
              <a:t>Zicong</a:t>
            </a:r>
            <a:r>
              <a:rPr lang="en-US" sz="2400" dirty="0">
                <a:latin typeface="微软雅黑" panose="020B0503020204020204" pitchFamily="34" charset="-122"/>
                <a:ea typeface="微软雅黑" panose="020B0503020204020204" pitchFamily="34" charset="-122"/>
                <a:cs typeface="Arial" panose="020B0604020202020204"/>
              </a:rPr>
              <a:t> Hong</a:t>
            </a:r>
            <a:endParaRPr dirty="0"/>
          </a:p>
          <a:p>
            <a:pPr>
              <a:lnSpc>
                <a:spcPct val="110000"/>
              </a:lnSpc>
              <a:buFont typeface="Arial" panose="020B0604020202020204" pitchFamily="34" charset="0"/>
              <a:buNone/>
            </a:pPr>
            <a:r>
              <a:rPr lang="en-US" sz="2200" dirty="0">
                <a:latin typeface="微软雅黑" panose="020B0503020204020204" pitchFamily="34" charset="-122"/>
                <a:ea typeface="微软雅黑" panose="020B0503020204020204" pitchFamily="34" charset="-122"/>
                <a:cs typeface="Arial" panose="020B0604020202020204"/>
              </a:rPr>
              <a:t>Team Member: Jian Lin, Haodong Wang, </a:t>
            </a:r>
            <a:r>
              <a:rPr lang="en-US" sz="2200" dirty="0" err="1">
                <a:latin typeface="微软雅黑" panose="020B0503020204020204" pitchFamily="34" charset="-122"/>
                <a:ea typeface="微软雅黑" panose="020B0503020204020204" pitchFamily="34" charset="-122"/>
                <a:cs typeface="Arial" panose="020B0604020202020204"/>
              </a:rPr>
              <a:t>Qianli</a:t>
            </a:r>
            <a:r>
              <a:rPr lang="en-US" sz="2200" dirty="0">
                <a:latin typeface="微软雅黑" panose="020B0503020204020204" pitchFamily="34" charset="-122"/>
                <a:ea typeface="微软雅黑" panose="020B0503020204020204" pitchFamily="34" charset="-122"/>
                <a:cs typeface="Arial" panose="020B0604020202020204"/>
              </a:rPr>
              <a:t> Liu, </a:t>
            </a:r>
            <a:r>
              <a:rPr lang="en-US" sz="2200" dirty="0" err="1">
                <a:latin typeface="微软雅黑" panose="020B0503020204020204" pitchFamily="34" charset="-122"/>
                <a:ea typeface="微软雅黑" panose="020B0503020204020204" pitchFamily="34" charset="-122"/>
                <a:cs typeface="Arial" panose="020B0604020202020204"/>
              </a:rPr>
              <a:t>Kaibin</a:t>
            </a:r>
            <a:r>
              <a:rPr lang="en-US" sz="2200" dirty="0">
                <a:latin typeface="微软雅黑" panose="020B0503020204020204" pitchFamily="34" charset="-122"/>
                <a:ea typeface="微软雅黑" panose="020B0503020204020204" pitchFamily="34" charset="-122"/>
                <a:cs typeface="Arial" panose="020B0604020202020204"/>
              </a:rPr>
              <a:t> Guo, Junjie Liu</a:t>
            </a:r>
            <a:endParaRPr dirty="0"/>
          </a:p>
        </p:txBody>
      </p:sp>
      <p:sp>
        <p:nvSpPr>
          <p:cNvPr id="4" name="矩形 7"/>
          <p:cNvSpPr/>
          <p:nvPr/>
        </p:nvSpPr>
        <p:spPr>
          <a:xfrm>
            <a:off x="5652476" y="6087176"/>
            <a:ext cx="1079142"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fld id="{4133F592-41F1-F240-8EE9-1722D1E2CA99}" type="datetime1">
              <a:rPr lang="zh-CN" altLang="en-US"/>
            </a:fld>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 name="组合 5"/>
          <p:cNvGrpSpPr/>
          <p:nvPr/>
        </p:nvGrpSpPr>
        <p:grpSpPr>
          <a:xfrm>
            <a:off x="3171882" y="5257604"/>
            <a:ext cx="5848237" cy="527178"/>
            <a:chOff x="1753402" y="4102506"/>
            <a:chExt cx="6762090" cy="609555"/>
          </a:xfrm>
        </p:grpSpPr>
        <p:pic>
          <p:nvPicPr>
            <p:cNvPr id="6" name="图片 4"/>
            <p:cNvPicPr>
              <a:picLocks noChangeAspect="1"/>
            </p:cNvPicPr>
            <p:nvPr/>
          </p:nvPicPr>
          <p:blipFill>
            <a:blip r:embed="rId1"/>
            <a:stretch>
              <a:fillRect/>
            </a:stretch>
          </p:blipFill>
          <p:spPr>
            <a:xfrm>
              <a:off x="1753402" y="4102506"/>
              <a:ext cx="1608721" cy="609555"/>
            </a:xfrm>
            <a:prstGeom prst="rect">
              <a:avLst/>
            </a:prstGeom>
          </p:spPr>
        </p:pic>
        <p:pic>
          <p:nvPicPr>
            <p:cNvPr id="7" name="Picture 4" descr="Hong Kong Polytechnic University Logo (PolyU) - PNG Logo Vector Downloads  (SVG, EPS)"/>
            <p:cNvPicPr>
              <a:picLocks noChangeAspect="1" noChangeArrowheads="1"/>
            </p:cNvPicPr>
            <p:nvPr/>
          </p:nvPicPr>
          <p:blipFill>
            <a:blip r:embed="rId2"/>
            <a:srcRect/>
            <a:stretch>
              <a:fillRect/>
            </a:stretch>
          </p:blipFill>
          <p:spPr bwMode="auto">
            <a:xfrm>
              <a:off x="5601498" y="4152534"/>
              <a:ext cx="2913994" cy="559527"/>
            </a:xfrm>
            <a:prstGeom prst="rect">
              <a:avLst/>
            </a:prstGeom>
            <a:noFill/>
          </p:spPr>
        </p:pic>
        <p:pic>
          <p:nvPicPr>
            <p:cNvPr id="8" name="Picture 6" descr="Download Hkust - Hong Kong University Of Science And Technology Logo PNG  Image with No Background - PNGkey.com"/>
            <p:cNvPicPr>
              <a:picLocks noChangeAspect="1" noChangeArrowheads="1"/>
            </p:cNvPicPr>
            <p:nvPr/>
          </p:nvPicPr>
          <p:blipFill>
            <a:blip r:embed="rId3"/>
            <a:srcRect/>
            <a:stretch>
              <a:fillRect/>
            </a:stretch>
          </p:blipFill>
          <p:spPr bwMode="auto">
            <a:xfrm>
              <a:off x="3593477" y="4152534"/>
              <a:ext cx="1776667" cy="559527"/>
            </a:xfrm>
            <a:prstGeom prst="rect">
              <a:avLst/>
            </a:prstGeom>
            <a:noFill/>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Gated Attention</a:t>
            </a:r>
            <a:endParaRPr lang="en-US" altLang="zh-CN" sz="3200" b="1" dirty="0">
              <a:latin typeface="+mn-lt"/>
              <a:ea typeface="+mn-ea"/>
              <a:cs typeface="+mn-ea"/>
              <a:sym typeface="+mn-lt"/>
            </a:endParaRPr>
          </a:p>
        </p:txBody>
      </p:sp>
      <p:sp>
        <p:nvSpPr>
          <p:cNvPr id="2" name="文本框 1"/>
          <p:cNvSpPr txBox="1"/>
          <p:nvPr/>
        </p:nvSpPr>
        <p:spPr>
          <a:xfrm>
            <a:off x="217805" y="1367155"/>
            <a:ext cx="7586345" cy="368300"/>
          </a:xfrm>
          <a:prstGeom prst="rect">
            <a:avLst/>
          </a:prstGeom>
          <a:noFill/>
        </p:spPr>
        <p:txBody>
          <a:bodyPr wrap="square" rtlCol="0">
            <a:spAutoFit/>
          </a:bodyPr>
          <a:p>
            <a:r>
              <a:rPr lang="en-US" altLang="zh-CN" b="1"/>
              <a:t>SDPA Output Gating Reduces Attention-Sink</a:t>
            </a:r>
            <a:endParaRPr lang="en-US" altLang="zh-CN" b="1"/>
          </a:p>
        </p:txBody>
      </p:sp>
      <p:pic>
        <p:nvPicPr>
          <p:cNvPr id="3" name="图片 2"/>
          <p:cNvPicPr>
            <a:picLocks noChangeAspect="1"/>
          </p:cNvPicPr>
          <p:nvPr/>
        </p:nvPicPr>
        <p:blipFill>
          <a:blip r:embed="rId1"/>
          <a:stretch>
            <a:fillRect/>
          </a:stretch>
        </p:blipFill>
        <p:spPr>
          <a:xfrm>
            <a:off x="217805" y="1941830"/>
            <a:ext cx="5748020" cy="4023995"/>
          </a:xfrm>
          <a:prstGeom prst="rect">
            <a:avLst/>
          </a:prstGeom>
        </p:spPr>
      </p:pic>
      <p:pic>
        <p:nvPicPr>
          <p:cNvPr id="4" name="图片 3"/>
          <p:cNvPicPr>
            <a:picLocks noChangeAspect="1"/>
          </p:cNvPicPr>
          <p:nvPr/>
        </p:nvPicPr>
        <p:blipFill>
          <a:blip r:embed="rId2"/>
          <a:stretch>
            <a:fillRect/>
          </a:stretch>
        </p:blipFill>
        <p:spPr>
          <a:xfrm>
            <a:off x="6425565" y="2056765"/>
            <a:ext cx="5059680" cy="35553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Gated Attention</a:t>
            </a:r>
            <a:endParaRPr lang="en-US" altLang="zh-CN" sz="3200" b="1" dirty="0">
              <a:latin typeface="+mn-lt"/>
              <a:ea typeface="+mn-ea"/>
              <a:cs typeface="+mn-ea"/>
              <a:sym typeface="+mn-lt"/>
            </a:endParaRPr>
          </a:p>
        </p:txBody>
      </p:sp>
      <p:sp>
        <p:nvSpPr>
          <p:cNvPr id="2" name="文本框 1"/>
          <p:cNvSpPr txBox="1"/>
          <p:nvPr/>
        </p:nvSpPr>
        <p:spPr>
          <a:xfrm>
            <a:off x="217805" y="1404620"/>
            <a:ext cx="6188075" cy="337185"/>
          </a:xfrm>
          <a:prstGeom prst="rect">
            <a:avLst/>
          </a:prstGeom>
        </p:spPr>
        <p:txBody>
          <a:bodyPr wrap="square">
            <a:spAutoFit/>
          </a:bodyPr>
          <a:p>
            <a:r>
              <a:rPr lang="en-US" altLang="zh-CN" sz="1600" b="1">
                <a:solidFill>
                  <a:srgbClr val="000000"/>
                </a:solidFill>
                <a:latin typeface="Arial" panose="020B0604020202020204" pitchFamily="34" charset="0"/>
                <a:ea typeface="TeXGyrePagella-Bold"/>
                <a:cs typeface="Arial" panose="020B0604020202020204" pitchFamily="34" charset="0"/>
              </a:rPr>
              <a:t>SDPA Output Gating Facilitates Context Length Extension</a:t>
            </a:r>
            <a:endParaRPr lang="en-US" altLang="zh-CN" sz="1600" b="1">
              <a:solidFill>
                <a:srgbClr val="000000"/>
              </a:solidFill>
              <a:latin typeface="Arial" panose="020B0604020202020204" pitchFamily="34" charset="0"/>
              <a:ea typeface="TeXGyrePagella-Bold"/>
              <a:cs typeface="Arial" panose="020B0604020202020204" pitchFamily="34" charset="0"/>
            </a:endParaRPr>
          </a:p>
        </p:txBody>
      </p:sp>
      <p:pic>
        <p:nvPicPr>
          <p:cNvPr id="3" name="图片 2"/>
          <p:cNvPicPr>
            <a:picLocks noChangeAspect="1"/>
          </p:cNvPicPr>
          <p:nvPr/>
        </p:nvPicPr>
        <p:blipFill>
          <a:blip r:embed="rId1"/>
          <a:stretch>
            <a:fillRect/>
          </a:stretch>
        </p:blipFill>
        <p:spPr>
          <a:xfrm>
            <a:off x="94615" y="2799715"/>
            <a:ext cx="5568315" cy="1856105"/>
          </a:xfrm>
          <a:prstGeom prst="rect">
            <a:avLst/>
          </a:prstGeom>
        </p:spPr>
      </p:pic>
      <p:pic>
        <p:nvPicPr>
          <p:cNvPr id="5" name="图片 4"/>
          <p:cNvPicPr>
            <a:picLocks noChangeAspect="1"/>
          </p:cNvPicPr>
          <p:nvPr/>
        </p:nvPicPr>
        <p:blipFill>
          <a:blip r:embed="rId2"/>
          <a:stretch>
            <a:fillRect/>
          </a:stretch>
        </p:blipFill>
        <p:spPr>
          <a:xfrm>
            <a:off x="5987415" y="2382520"/>
            <a:ext cx="5987415" cy="29298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Gated Attention</a:t>
            </a:r>
            <a:endParaRPr lang="en-US" altLang="zh-CN" sz="3200" b="1" dirty="0">
              <a:latin typeface="+mn-lt"/>
              <a:ea typeface="+mn-ea"/>
              <a:cs typeface="+mn-ea"/>
              <a:sym typeface="+mn-lt"/>
            </a:endParaRPr>
          </a:p>
        </p:txBody>
      </p:sp>
      <p:pic>
        <p:nvPicPr>
          <p:cNvPr id="4" name="图片 3"/>
          <p:cNvPicPr>
            <a:picLocks noChangeAspect="1"/>
          </p:cNvPicPr>
          <p:nvPr/>
        </p:nvPicPr>
        <p:blipFill>
          <a:blip r:embed="rId1"/>
          <a:stretch>
            <a:fillRect/>
          </a:stretch>
        </p:blipFill>
        <p:spPr>
          <a:xfrm>
            <a:off x="1667510" y="1444625"/>
            <a:ext cx="8858250" cy="46901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Gated Attention</a:t>
            </a:r>
            <a:endParaRPr lang="en-US" altLang="zh-CN" sz="3200" b="1" dirty="0">
              <a:latin typeface="+mn-lt"/>
              <a:ea typeface="+mn-ea"/>
              <a:cs typeface="+mn-ea"/>
              <a:sym typeface="+mn-lt"/>
            </a:endParaRPr>
          </a:p>
        </p:txBody>
      </p:sp>
      <p:sp>
        <p:nvSpPr>
          <p:cNvPr id="5" name="文本框 4"/>
          <p:cNvSpPr txBox="1"/>
          <p:nvPr/>
        </p:nvSpPr>
        <p:spPr>
          <a:xfrm>
            <a:off x="4063365" y="4659630"/>
            <a:ext cx="4064000" cy="368300"/>
          </a:xfrm>
          <a:prstGeom prst="rect">
            <a:avLst/>
          </a:prstGeom>
          <a:noFill/>
        </p:spPr>
        <p:txBody>
          <a:bodyPr wrap="square" rtlCol="0">
            <a:spAutoFit/>
          </a:bodyPr>
          <a:p>
            <a:pPr algn="ctr"/>
            <a:r>
              <a:rPr lang="en-US" altLang="zh-CN" b="1"/>
              <a:t>NeurIPS’26 Oral</a:t>
            </a:r>
            <a:endParaRPr lang="en-US" altLang="zh-CN" b="1"/>
          </a:p>
        </p:txBody>
      </p:sp>
      <p:pic>
        <p:nvPicPr>
          <p:cNvPr id="2" name="图片 1"/>
          <p:cNvPicPr>
            <a:picLocks noChangeAspect="1"/>
          </p:cNvPicPr>
          <p:nvPr/>
        </p:nvPicPr>
        <p:blipFill>
          <a:blip r:embed="rId1"/>
          <a:stretch>
            <a:fillRect/>
          </a:stretch>
        </p:blipFill>
        <p:spPr>
          <a:xfrm>
            <a:off x="2130425" y="2378075"/>
            <a:ext cx="7930515" cy="21012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Gated Attention</a:t>
            </a:r>
            <a:endParaRPr lang="en-US" altLang="zh-CN" sz="3200" b="1" dirty="0">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1621790" y="1966595"/>
            <a:ext cx="8948420" cy="4262120"/>
          </a:xfrm>
          <a:prstGeom prst="rect">
            <a:avLst/>
          </a:prstGeom>
        </p:spPr>
      </p:pic>
      <p:sp>
        <p:nvSpPr>
          <p:cNvPr id="4" name="文本框 3"/>
          <p:cNvSpPr txBox="1"/>
          <p:nvPr/>
        </p:nvSpPr>
        <p:spPr>
          <a:xfrm>
            <a:off x="217805" y="1433195"/>
            <a:ext cx="4064000" cy="368300"/>
          </a:xfrm>
          <a:prstGeom prst="rect">
            <a:avLst/>
          </a:prstGeom>
          <a:noFill/>
        </p:spPr>
        <p:txBody>
          <a:bodyPr wrap="square" rtlCol="0">
            <a:spAutoFit/>
          </a:bodyPr>
          <a:p>
            <a:r>
              <a:rPr lang="en-US" altLang="zh-CN" b="1"/>
              <a:t>Motivation</a:t>
            </a:r>
            <a:endParaRPr lang="en-US" altLang="zh-CN"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Gated Attention</a:t>
            </a:r>
            <a:endParaRPr lang="en-US" altLang="zh-CN" sz="3200" b="1" dirty="0">
              <a:latin typeface="+mn-lt"/>
              <a:ea typeface="+mn-ea"/>
              <a:cs typeface="+mn-ea"/>
              <a:sym typeface="+mn-lt"/>
            </a:endParaRPr>
          </a:p>
        </p:txBody>
      </p:sp>
      <p:pic>
        <p:nvPicPr>
          <p:cNvPr id="3" name="图片 2"/>
          <p:cNvPicPr>
            <a:picLocks noChangeAspect="1"/>
          </p:cNvPicPr>
          <p:nvPr/>
        </p:nvPicPr>
        <p:blipFill>
          <a:blip r:embed="rId1"/>
          <a:stretch>
            <a:fillRect/>
          </a:stretch>
        </p:blipFill>
        <p:spPr>
          <a:xfrm>
            <a:off x="217805" y="2131695"/>
            <a:ext cx="6028690" cy="3309620"/>
          </a:xfrm>
          <a:prstGeom prst="rect">
            <a:avLst/>
          </a:prstGeom>
        </p:spPr>
      </p:pic>
      <p:sp>
        <p:nvSpPr>
          <p:cNvPr id="4" name="文本框 3"/>
          <p:cNvSpPr txBox="1"/>
          <p:nvPr/>
        </p:nvSpPr>
        <p:spPr>
          <a:xfrm>
            <a:off x="266065" y="1449070"/>
            <a:ext cx="4064000" cy="368300"/>
          </a:xfrm>
          <a:prstGeom prst="rect">
            <a:avLst/>
          </a:prstGeom>
          <a:noFill/>
        </p:spPr>
        <p:txBody>
          <a:bodyPr wrap="square" rtlCol="0">
            <a:spAutoFit/>
          </a:bodyPr>
          <a:p>
            <a:r>
              <a:rPr lang="en-US" altLang="zh-CN" b="1"/>
              <a:t>Gated Attention</a:t>
            </a:r>
            <a:endParaRPr lang="en-US" altLang="zh-CN" b="1"/>
          </a:p>
        </p:txBody>
      </p:sp>
      <p:pic>
        <p:nvPicPr>
          <p:cNvPr id="8" name="图片 7"/>
          <p:cNvPicPr>
            <a:picLocks noChangeAspect="1"/>
          </p:cNvPicPr>
          <p:nvPr/>
        </p:nvPicPr>
        <p:blipFill>
          <a:blip r:embed="rId2"/>
          <a:stretch>
            <a:fillRect/>
          </a:stretch>
        </p:blipFill>
        <p:spPr>
          <a:xfrm>
            <a:off x="6558915" y="1449070"/>
            <a:ext cx="4730115" cy="2988310"/>
          </a:xfrm>
          <a:prstGeom prst="rect">
            <a:avLst/>
          </a:prstGeom>
        </p:spPr>
      </p:pic>
      <p:pic>
        <p:nvPicPr>
          <p:cNvPr id="9" name="图片 8"/>
          <p:cNvPicPr>
            <a:picLocks noChangeAspect="1"/>
          </p:cNvPicPr>
          <p:nvPr/>
        </p:nvPicPr>
        <p:blipFill>
          <a:blip r:embed="rId3"/>
          <a:stretch>
            <a:fillRect/>
          </a:stretch>
        </p:blipFill>
        <p:spPr>
          <a:xfrm>
            <a:off x="6610985" y="4676775"/>
            <a:ext cx="4678045" cy="12223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Gated Attention</a:t>
            </a:r>
            <a:endParaRPr lang="en-US" altLang="zh-CN" sz="3200" b="1" dirty="0">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269240" y="2093595"/>
            <a:ext cx="6045200" cy="3890645"/>
          </a:xfrm>
          <a:prstGeom prst="rect">
            <a:avLst/>
          </a:prstGeom>
        </p:spPr>
      </p:pic>
      <p:sp>
        <p:nvSpPr>
          <p:cNvPr id="3" name="文本框 2"/>
          <p:cNvSpPr txBox="1"/>
          <p:nvPr/>
        </p:nvSpPr>
        <p:spPr>
          <a:xfrm>
            <a:off x="269240" y="1499235"/>
            <a:ext cx="5451475" cy="368300"/>
          </a:xfrm>
          <a:prstGeom prst="rect">
            <a:avLst/>
          </a:prstGeom>
          <a:noFill/>
        </p:spPr>
        <p:txBody>
          <a:bodyPr wrap="square" rtlCol="0">
            <a:spAutoFit/>
          </a:bodyPr>
          <a:p>
            <a:r>
              <a:rPr lang="en-US" altLang="zh-CN" b="1"/>
              <a:t>Experiment(Gated Attention for MoE models)</a:t>
            </a:r>
            <a:endParaRPr lang="en-US" altLang="zh-CN" b="1"/>
          </a:p>
        </p:txBody>
      </p:sp>
      <p:sp>
        <p:nvSpPr>
          <p:cNvPr id="4" name="文本框 3"/>
          <p:cNvSpPr txBox="1"/>
          <p:nvPr/>
        </p:nvSpPr>
        <p:spPr>
          <a:xfrm>
            <a:off x="6895465" y="1654175"/>
            <a:ext cx="5297170" cy="4769485"/>
          </a:xfrm>
          <a:prstGeom prst="rect">
            <a:avLst/>
          </a:prstGeom>
          <a:noFill/>
        </p:spPr>
        <p:txBody>
          <a:bodyPr wrap="square" rtlCol="0">
            <a:spAutoFit/>
          </a:bodyPr>
          <a:p>
            <a:r>
              <a:rPr lang="en-US" altLang="zh-CN" sz="1600"/>
              <a:t>(i) </a:t>
            </a:r>
            <a:r>
              <a:rPr lang="en-US" altLang="zh-CN" sz="1600" b="1"/>
              <a:t>SDPA and value output gating are effective.</a:t>
            </a:r>
            <a:r>
              <a:rPr lang="en-US" altLang="zh-CN" sz="1600"/>
              <a:t> Inserting gates at the output of SDPA (G1) or the value map (G2) is the most effective, achieving lower PPL and better overall benchmark performance than other variants. </a:t>
            </a:r>
            <a:endParaRPr lang="en-US" altLang="zh-CN" sz="1600"/>
          </a:p>
          <a:p>
            <a:endParaRPr lang="en-US" altLang="zh-CN" sz="1600"/>
          </a:p>
          <a:p>
            <a:r>
              <a:rPr lang="en-US" altLang="zh-CN" sz="1600"/>
              <a:t>(ii) </a:t>
            </a:r>
            <a:r>
              <a:rPr lang="en-US" altLang="zh-CN" sz="1600" b="1"/>
              <a:t>Head-Specific Gating Matters.</a:t>
            </a:r>
            <a:r>
              <a:rPr lang="en-US" altLang="zh-CN" sz="1600"/>
              <a:t> Applying headwise gating at G1 and G2 introduces very few additional parameters (less than 2M for the MoE-15A2B model) but still delivers substantial improvements (rows 10 and 11). When sharing gating scores across different attention heads (we average over the query head dimension q to obtain an n </a:t>
            </a:r>
            <a:r>
              <a:rPr lang="en-US" altLang="en-US" sz="1600"/>
              <a:t>×</a:t>
            </a:r>
            <a:r>
              <a:rPr lang="en-US" altLang="zh-CN" sz="1600"/>
              <a:t> dk score from the original n </a:t>
            </a:r>
            <a:r>
              <a:rPr lang="en-US" altLang="en-US" sz="1600"/>
              <a:t>×</a:t>
            </a:r>
            <a:r>
              <a:rPr lang="en-US" altLang="zh-CN" sz="1600"/>
              <a:t> q </a:t>
            </a:r>
            <a:r>
              <a:rPr lang="en-US" altLang="en-US" sz="1600"/>
              <a:t>×</a:t>
            </a:r>
            <a:r>
              <a:rPr lang="en-US" altLang="zh-CN" sz="1600"/>
              <a:t> dk), the benchmark improvements are smaller than those achieved by headwise gating (row 12 v.s. 10, 13 v.s. 11). This underscores the importance of applying distinct gating scores for different attention heads.</a:t>
            </a:r>
            <a:r>
              <a:rPr lang="en-US" altLang="zh-CN" sz="1600" b="1"/>
              <a:t>(</a:t>
            </a:r>
            <a:r>
              <a:rPr lang="zh-CN" altLang="en-US" sz="1600" b="1"/>
              <a:t>每个</a:t>
            </a:r>
            <a:r>
              <a:rPr lang="en-US" altLang="zh-CN" sz="1600" b="1"/>
              <a:t> attention head </a:t>
            </a:r>
            <a:r>
              <a:rPr lang="zh-CN" altLang="en-US" sz="1600" b="1"/>
              <a:t>都用独立的</a:t>
            </a:r>
            <a:r>
              <a:rPr lang="en-US" altLang="zh-CN" sz="1600" b="1"/>
              <a:t> gating</a:t>
            </a:r>
            <a:r>
              <a:rPr lang="zh-CN" altLang="en-US" sz="1600" b="1"/>
              <a:t>，比多个</a:t>
            </a:r>
            <a:r>
              <a:rPr lang="en-US" altLang="zh-CN" sz="1600" b="1"/>
              <a:t> head </a:t>
            </a:r>
            <a:r>
              <a:rPr lang="zh-CN" altLang="en-US" sz="1600" b="1"/>
              <a:t>共用同一</a:t>
            </a:r>
            <a:r>
              <a:rPr lang="en-US" altLang="zh-CN" sz="1600" b="1"/>
              <a:t> gating </a:t>
            </a:r>
            <a:r>
              <a:rPr lang="zh-CN" altLang="en-US" sz="1600" b="1"/>
              <a:t>要好。</a:t>
            </a:r>
            <a:r>
              <a:rPr lang="en-US" altLang="zh-CN" sz="1600" b="1"/>
              <a:t>)</a:t>
            </a:r>
            <a:endParaRPr lang="en-US" altLang="zh-CN" sz="16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Gated Attention</a:t>
            </a:r>
            <a:endParaRPr lang="en-US" altLang="zh-CN" sz="3200" b="1" dirty="0">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269240" y="2093595"/>
            <a:ext cx="6045200" cy="3890645"/>
          </a:xfrm>
          <a:prstGeom prst="rect">
            <a:avLst/>
          </a:prstGeom>
        </p:spPr>
      </p:pic>
      <p:sp>
        <p:nvSpPr>
          <p:cNvPr id="3" name="文本框 2"/>
          <p:cNvSpPr txBox="1"/>
          <p:nvPr/>
        </p:nvSpPr>
        <p:spPr>
          <a:xfrm>
            <a:off x="269240" y="1499235"/>
            <a:ext cx="6060440" cy="368300"/>
          </a:xfrm>
          <a:prstGeom prst="rect">
            <a:avLst/>
          </a:prstGeom>
          <a:noFill/>
        </p:spPr>
        <p:txBody>
          <a:bodyPr wrap="square" rtlCol="0">
            <a:spAutoFit/>
          </a:bodyPr>
          <a:p>
            <a:r>
              <a:rPr lang="en-US" altLang="zh-CN" b="1"/>
              <a:t>Experiment(Gated Attention for MoE models)</a:t>
            </a:r>
            <a:endParaRPr lang="en-US" altLang="zh-CN" b="1"/>
          </a:p>
        </p:txBody>
      </p:sp>
      <p:sp>
        <p:nvSpPr>
          <p:cNvPr id="5" name="文本框 4"/>
          <p:cNvSpPr txBox="1"/>
          <p:nvPr/>
        </p:nvSpPr>
        <p:spPr>
          <a:xfrm>
            <a:off x="6511290" y="3144520"/>
            <a:ext cx="5539105" cy="1947545"/>
          </a:xfrm>
          <a:prstGeom prst="rect">
            <a:avLst/>
          </a:prstGeom>
        </p:spPr>
        <p:txBody>
          <a:bodyPr>
            <a:noAutofit/>
          </a:bodyPr>
          <a:p>
            <a:r>
              <a:rPr lang="en-US" altLang="zh-CN" sz="1600" b="1">
                <a:solidFill>
                  <a:srgbClr val="000000"/>
                </a:solidFill>
                <a:latin typeface="Arial" panose="020B0604020202020204" pitchFamily="34" charset="0"/>
                <a:ea typeface="TeXGyrePagella-Bold"/>
                <a:cs typeface="Arial" panose="020B0604020202020204" pitchFamily="34" charset="0"/>
              </a:rPr>
              <a:t>(iii) Multiplicative Gating is Preferred</a:t>
            </a:r>
            <a:r>
              <a:rPr lang="en-US" altLang="zh-CN" sz="1600">
                <a:solidFill>
                  <a:srgbClr val="000000"/>
                </a:solidFill>
                <a:latin typeface="Arial" panose="020B0604020202020204" pitchFamily="34" charset="0"/>
                <a:ea typeface="TeXGyrePagella-Regular"/>
                <a:cs typeface="Arial" panose="020B0604020202020204" pitchFamily="34" charset="0"/>
              </a:rPr>
              <a:t>. Additive SDPA output gating underperforms the multiplicative one, although it shows </a:t>
            </a:r>
            <a:endParaRPr lang="en-US" altLang="zh-CN" sz="1600">
              <a:solidFill>
                <a:srgbClr val="000000"/>
              </a:solidFill>
              <a:latin typeface="Arial" panose="020B0604020202020204" pitchFamily="34" charset="0"/>
              <a:ea typeface="TeXGyrePagella-Regular"/>
              <a:cs typeface="Arial" panose="020B0604020202020204" pitchFamily="34" charset="0"/>
            </a:endParaRPr>
          </a:p>
          <a:p>
            <a:r>
              <a:rPr lang="en-US" altLang="zh-CN" sz="1600">
                <a:solidFill>
                  <a:srgbClr val="000000"/>
                </a:solidFill>
                <a:latin typeface="Arial" panose="020B0604020202020204" pitchFamily="34" charset="0"/>
                <a:ea typeface="TeXGyrePagella-Regular"/>
                <a:cs typeface="Arial" panose="020B0604020202020204" pitchFamily="34" charset="0"/>
              </a:rPr>
              <a:t>improvements over the baselines. </a:t>
            </a:r>
            <a:endParaRPr lang="en-US" altLang="zh-CN" sz="1600">
              <a:solidFill>
                <a:srgbClr val="000000"/>
              </a:solidFill>
              <a:latin typeface="Arial" panose="020B0604020202020204" pitchFamily="34" charset="0"/>
              <a:ea typeface="TeXGyrePagella-Regular"/>
              <a:cs typeface="Arial" panose="020B0604020202020204" pitchFamily="34" charset="0"/>
            </a:endParaRPr>
          </a:p>
          <a:p>
            <a:endParaRPr lang="en-US" altLang="zh-CN" sz="1600" b="1">
              <a:solidFill>
                <a:srgbClr val="000000"/>
              </a:solidFill>
              <a:latin typeface="Arial" panose="020B0604020202020204" pitchFamily="34" charset="0"/>
              <a:ea typeface="TeXGyrePagella-Regular"/>
              <a:cs typeface="Arial" panose="020B0604020202020204" pitchFamily="34" charset="0"/>
            </a:endParaRPr>
          </a:p>
          <a:p>
            <a:r>
              <a:rPr lang="en-US" altLang="zh-CN" sz="1600" b="1">
                <a:solidFill>
                  <a:srgbClr val="000000"/>
                </a:solidFill>
                <a:latin typeface="Arial" panose="020B0604020202020204" pitchFamily="34" charset="0"/>
                <a:ea typeface="TeXGyrePagella-Bold"/>
                <a:cs typeface="Arial" panose="020B0604020202020204" pitchFamily="34" charset="0"/>
              </a:rPr>
              <a:t>(iv) Sigmoid Activation is Better</a:t>
            </a:r>
            <a:r>
              <a:rPr lang="en-US" altLang="zh-CN" sz="1600">
                <a:solidFill>
                  <a:srgbClr val="000000"/>
                </a:solidFill>
                <a:latin typeface="Arial" panose="020B0604020202020204" pitchFamily="34" charset="0"/>
                <a:ea typeface="TeXGyrePagella-Regular"/>
                <a:cs typeface="Arial" panose="020B0604020202020204" pitchFamily="34" charset="0"/>
              </a:rPr>
              <a:t>. Replacing the activation function in  the most effective gating configuration (row 5) with SiLU (row 15) leads to less improvement</a:t>
            </a:r>
            <a:endParaRPr lang="en-US" altLang="zh-CN" sz="1600">
              <a:solidFill>
                <a:srgbClr val="000000"/>
              </a:solidFill>
              <a:latin typeface="Arial" panose="020B0604020202020204" pitchFamily="34" charset="0"/>
              <a:ea typeface="TeXGyrePagella-Regular"/>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Gated Attention</a:t>
            </a:r>
            <a:endParaRPr lang="en-US" altLang="zh-CN" sz="3200" b="1" dirty="0">
              <a:latin typeface="+mn-lt"/>
              <a:ea typeface="+mn-ea"/>
              <a:cs typeface="+mn-ea"/>
              <a:sym typeface="+mn-lt"/>
            </a:endParaRPr>
          </a:p>
        </p:txBody>
      </p:sp>
      <p:sp>
        <p:nvSpPr>
          <p:cNvPr id="3" name="文本框 2"/>
          <p:cNvSpPr txBox="1"/>
          <p:nvPr/>
        </p:nvSpPr>
        <p:spPr>
          <a:xfrm>
            <a:off x="269240" y="1499235"/>
            <a:ext cx="6060440" cy="368300"/>
          </a:xfrm>
          <a:prstGeom prst="rect">
            <a:avLst/>
          </a:prstGeom>
          <a:noFill/>
        </p:spPr>
        <p:txBody>
          <a:bodyPr wrap="square" rtlCol="0">
            <a:spAutoFit/>
          </a:bodyPr>
          <a:p>
            <a:r>
              <a:rPr lang="en-US" altLang="zh-CN" b="1"/>
              <a:t>Experiment(Gated Attention for Dense models)</a:t>
            </a:r>
            <a:endParaRPr lang="en-US" altLang="zh-CN" b="1"/>
          </a:p>
        </p:txBody>
      </p:sp>
      <p:pic>
        <p:nvPicPr>
          <p:cNvPr id="4" name="图片 3"/>
          <p:cNvPicPr>
            <a:picLocks noChangeAspect="1"/>
          </p:cNvPicPr>
          <p:nvPr/>
        </p:nvPicPr>
        <p:blipFill>
          <a:blip r:embed="rId1"/>
          <a:stretch>
            <a:fillRect/>
          </a:stretch>
        </p:blipFill>
        <p:spPr>
          <a:xfrm>
            <a:off x="160655" y="2002155"/>
            <a:ext cx="6107430" cy="3450590"/>
          </a:xfrm>
          <a:prstGeom prst="rect">
            <a:avLst/>
          </a:prstGeom>
        </p:spPr>
      </p:pic>
      <p:sp>
        <p:nvSpPr>
          <p:cNvPr id="6" name="文本框 5"/>
          <p:cNvSpPr txBox="1"/>
          <p:nvPr/>
        </p:nvSpPr>
        <p:spPr>
          <a:xfrm>
            <a:off x="6346825" y="2081530"/>
            <a:ext cx="5643245" cy="3291840"/>
          </a:xfrm>
          <a:prstGeom prst="rect">
            <a:avLst/>
          </a:prstGeom>
        </p:spPr>
        <p:txBody>
          <a:bodyPr wrap="square">
            <a:spAutoFit/>
          </a:bodyPr>
          <a:p>
            <a:r>
              <a:rPr lang="en-US" altLang="zh-CN" sz="1600">
                <a:solidFill>
                  <a:srgbClr val="000000"/>
                </a:solidFill>
                <a:latin typeface="Arial" panose="020B0604020202020204" pitchFamily="34" charset="0"/>
                <a:ea typeface="TeXGyrePagella-Regular"/>
                <a:cs typeface="Arial" panose="020B0604020202020204" pitchFamily="34" charset="0"/>
              </a:rPr>
              <a:t>: </a:t>
            </a:r>
            <a:r>
              <a:rPr lang="en-US" altLang="zh-CN" sz="1600" b="1">
                <a:solidFill>
                  <a:srgbClr val="000000"/>
                </a:solidFill>
                <a:latin typeface="Arial" panose="020B0604020202020204" pitchFamily="34" charset="0"/>
                <a:ea typeface="TeXGyrePagella-Bold"/>
                <a:cs typeface="Arial" panose="020B0604020202020204" pitchFamily="34" charset="0"/>
              </a:rPr>
              <a:t>(i) Gating is effective across various settings </a:t>
            </a:r>
            <a:r>
              <a:rPr lang="en-US" altLang="zh-CN" sz="1600">
                <a:solidFill>
                  <a:srgbClr val="000000"/>
                </a:solidFill>
                <a:latin typeface="Arial" panose="020B0604020202020204" pitchFamily="34" charset="0"/>
                <a:ea typeface="TeXGyrePagella-Regular"/>
                <a:cs typeface="Arial" panose="020B0604020202020204" pitchFamily="34" charset="0"/>
              </a:rPr>
              <a:t>Across various model configurations  (row 1 v.s. 2, 5 v.s. 8), training data (row 3 v.s. 4), and hyperparameters (row 11 v.s. 13), applying  SDPA output gating consistently yields benefits. </a:t>
            </a:r>
            <a:endParaRPr lang="en-US" altLang="zh-CN" sz="1600">
              <a:solidFill>
                <a:srgbClr val="000000"/>
              </a:solidFill>
              <a:latin typeface="Arial" panose="020B0604020202020204" pitchFamily="34" charset="0"/>
              <a:ea typeface="TeXGyrePagella-Regular"/>
              <a:cs typeface="Arial" panose="020B0604020202020204" pitchFamily="34" charset="0"/>
            </a:endParaRPr>
          </a:p>
          <a:p>
            <a:endParaRPr lang="en-US" altLang="zh-CN" sz="1600" b="1">
              <a:solidFill>
                <a:srgbClr val="000000"/>
              </a:solidFill>
              <a:latin typeface="Arial" panose="020B0604020202020204" pitchFamily="34" charset="0"/>
              <a:ea typeface="TeXGyrePagella-Regular"/>
              <a:cs typeface="Arial" panose="020B0604020202020204" pitchFamily="34" charset="0"/>
            </a:endParaRPr>
          </a:p>
          <a:p>
            <a:r>
              <a:rPr lang="en-US" altLang="zh-CN" sz="1600" b="1">
                <a:solidFill>
                  <a:srgbClr val="000000"/>
                </a:solidFill>
                <a:latin typeface="Arial" panose="020B0604020202020204" pitchFamily="34" charset="0"/>
                <a:ea typeface="TeXGyrePagella-Bold"/>
                <a:cs typeface="Arial" panose="020B0604020202020204" pitchFamily="34" charset="0"/>
              </a:rPr>
              <a:t>(ii) Gating improves stability and facilitates scaling. </a:t>
            </a:r>
            <a:endParaRPr lang="en-US" altLang="zh-CN" sz="1600" b="1">
              <a:solidFill>
                <a:srgbClr val="000000"/>
              </a:solidFill>
              <a:latin typeface="Arial" panose="020B0604020202020204" pitchFamily="34" charset="0"/>
              <a:ea typeface="TeXGyrePagella-Bold"/>
              <a:cs typeface="Arial" panose="020B0604020202020204" pitchFamily="34" charset="0"/>
            </a:endParaRPr>
          </a:p>
          <a:p>
            <a:r>
              <a:rPr lang="en-US" altLang="zh-CN" sz="1600">
                <a:solidFill>
                  <a:srgbClr val="000000"/>
                </a:solidFill>
                <a:latin typeface="Arial" panose="020B0604020202020204" pitchFamily="34" charset="0"/>
                <a:ea typeface="TeXGyrePagella-Regular"/>
                <a:cs typeface="Arial" panose="020B0604020202020204" pitchFamily="34" charset="0"/>
              </a:rPr>
              <a:t>Under the 3.5T token setting, gating improves training stability, largely reducing the loss spike (Fig. </a:t>
            </a:r>
            <a:r>
              <a:rPr lang="en-US" altLang="zh-CN" sz="1600">
                <a:solidFill>
                  <a:srgbClr val="000080"/>
                </a:solidFill>
                <a:latin typeface="Arial" panose="020B0604020202020204" pitchFamily="34" charset="0"/>
                <a:ea typeface="TeXGyrePagella-Regular"/>
                <a:cs typeface="Arial" panose="020B0604020202020204" pitchFamily="34" charset="0"/>
              </a:rPr>
              <a:t>1</a:t>
            </a:r>
            <a:r>
              <a:rPr lang="en-US" altLang="zh-CN" sz="1600">
                <a:solidFill>
                  <a:srgbClr val="000000"/>
                </a:solidFill>
                <a:latin typeface="Arial" panose="020B0604020202020204" pitchFamily="34" charset="0"/>
                <a:ea typeface="TeXGyrePagella-Regular"/>
                <a:cs typeface="Arial" panose="020B0604020202020204" pitchFamily="34" charset="0"/>
              </a:rPr>
              <a:t>, right). When increasing the maximum LR, baselines encounter convergence issues (row 6, 12). While adding sandwich norm restores convergence, the improvement is negligible. In contrast, increasing the maximum LR in models with gating results in a noticeable improvement.</a:t>
            </a:r>
            <a:endParaRPr lang="en-US" altLang="zh-CN" sz="1600">
              <a:solidFill>
                <a:srgbClr val="000000"/>
              </a:solidFill>
              <a:latin typeface="Arial" panose="020B0604020202020204" pitchFamily="34" charset="0"/>
              <a:ea typeface="TeXGyrePagella-Regular"/>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Gated Attention</a:t>
            </a:r>
            <a:endParaRPr lang="en-US" altLang="zh-CN" sz="3200" b="1" dirty="0">
              <a:latin typeface="+mn-lt"/>
              <a:ea typeface="+mn-ea"/>
              <a:cs typeface="+mn-ea"/>
              <a:sym typeface="+mn-lt"/>
            </a:endParaRPr>
          </a:p>
        </p:txBody>
      </p:sp>
      <p:pic>
        <p:nvPicPr>
          <p:cNvPr id="5" name="图片 4"/>
          <p:cNvPicPr>
            <a:picLocks noChangeAspect="1"/>
          </p:cNvPicPr>
          <p:nvPr/>
        </p:nvPicPr>
        <p:blipFill>
          <a:blip r:embed="rId1"/>
          <a:stretch>
            <a:fillRect/>
          </a:stretch>
        </p:blipFill>
        <p:spPr>
          <a:xfrm>
            <a:off x="2880360" y="1847215"/>
            <a:ext cx="6431915" cy="4612005"/>
          </a:xfrm>
          <a:prstGeom prst="rect">
            <a:avLst/>
          </a:prstGeom>
        </p:spPr>
      </p:pic>
      <p:sp>
        <p:nvSpPr>
          <p:cNvPr id="6" name="文本框 5"/>
          <p:cNvSpPr txBox="1"/>
          <p:nvPr/>
        </p:nvSpPr>
        <p:spPr>
          <a:xfrm>
            <a:off x="217805" y="1322705"/>
            <a:ext cx="10993755" cy="368300"/>
          </a:xfrm>
          <a:prstGeom prst="rect">
            <a:avLst/>
          </a:prstGeom>
          <a:noFill/>
        </p:spPr>
        <p:txBody>
          <a:bodyPr wrap="square" rtlCol="0">
            <a:spAutoFit/>
          </a:bodyPr>
          <a:p>
            <a:r>
              <a:rPr lang="en-US" altLang="zh-CN" b="1"/>
              <a:t>Non-linearity Improves the Expressiveness of Low-Rank Mapping in Attention</a:t>
            </a:r>
            <a:endParaRPr lang="en-US" altLang="zh-CN"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Gated Attention</a:t>
            </a:r>
            <a:endParaRPr lang="en-US" altLang="zh-CN" sz="3200" b="1" dirty="0">
              <a:latin typeface="+mn-lt"/>
              <a:ea typeface="+mn-ea"/>
              <a:cs typeface="+mn-ea"/>
              <a:sym typeface="+mn-lt"/>
            </a:endParaRPr>
          </a:p>
        </p:txBody>
      </p:sp>
      <p:sp>
        <p:nvSpPr>
          <p:cNvPr id="2" name="文本框 1"/>
          <p:cNvSpPr txBox="1"/>
          <p:nvPr/>
        </p:nvSpPr>
        <p:spPr>
          <a:xfrm>
            <a:off x="217805" y="1466850"/>
            <a:ext cx="7052310" cy="368300"/>
          </a:xfrm>
          <a:prstGeom prst="rect">
            <a:avLst/>
          </a:prstGeom>
          <a:noFill/>
        </p:spPr>
        <p:txBody>
          <a:bodyPr wrap="square" rtlCol="0">
            <a:spAutoFit/>
          </a:bodyPr>
          <a:p>
            <a:r>
              <a:rPr lang="en-US" altLang="zh-CN" b="1"/>
              <a:t>Gating Introduces Input-Dependent Sparsity</a:t>
            </a:r>
            <a:endParaRPr lang="en-US" altLang="zh-CN" b="1"/>
          </a:p>
        </p:txBody>
      </p:sp>
      <p:pic>
        <p:nvPicPr>
          <p:cNvPr id="3" name="图片 2"/>
          <p:cNvPicPr>
            <a:picLocks noChangeAspect="1"/>
          </p:cNvPicPr>
          <p:nvPr/>
        </p:nvPicPr>
        <p:blipFill>
          <a:blip r:embed="rId1"/>
          <a:stretch>
            <a:fillRect/>
          </a:stretch>
        </p:blipFill>
        <p:spPr>
          <a:xfrm>
            <a:off x="217805" y="2089150"/>
            <a:ext cx="4956175" cy="3339465"/>
          </a:xfrm>
          <a:prstGeom prst="rect">
            <a:avLst/>
          </a:prstGeom>
        </p:spPr>
      </p:pic>
      <p:pic>
        <p:nvPicPr>
          <p:cNvPr id="4" name="图片 3"/>
          <p:cNvPicPr>
            <a:picLocks noChangeAspect="1"/>
          </p:cNvPicPr>
          <p:nvPr/>
        </p:nvPicPr>
        <p:blipFill>
          <a:blip r:embed="rId2"/>
          <a:stretch>
            <a:fillRect/>
          </a:stretch>
        </p:blipFill>
        <p:spPr>
          <a:xfrm>
            <a:off x="5521960" y="2187575"/>
            <a:ext cx="5829300" cy="285813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2521</Words>
  <Application>WPS 演示</Application>
  <PresentationFormat>宽屏</PresentationFormat>
  <Paragraphs>63</Paragraphs>
  <Slides>12</Slides>
  <Notes>18</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12</vt:i4>
      </vt:variant>
    </vt:vector>
  </HeadingPairs>
  <TitlesOfParts>
    <vt:vector size="31" baseType="lpstr">
      <vt:lpstr>Arial</vt:lpstr>
      <vt:lpstr>宋体</vt:lpstr>
      <vt:lpstr>Wingdings</vt:lpstr>
      <vt:lpstr>Hiragino Sans GB W3</vt:lpstr>
      <vt:lpstr>Adobe Heiti Std R</vt:lpstr>
      <vt:lpstr>Yu Gothic UI Semilight</vt:lpstr>
      <vt:lpstr>微软雅黑</vt:lpstr>
      <vt:lpstr>Arial</vt:lpstr>
      <vt:lpstr>等线</vt:lpstr>
      <vt:lpstr>Yu Gothic UI Light</vt:lpstr>
      <vt:lpstr>Arial Unicode MS</vt:lpstr>
      <vt:lpstr>Arial Black</vt:lpstr>
      <vt:lpstr>黑体</vt:lpstr>
      <vt:lpstr>TeXGyrePagella-Bold</vt:lpstr>
      <vt:lpstr>TeXGyrePagella-Regular</vt:lpstr>
      <vt:lpstr>Segoe Print</vt:lpstr>
      <vt:lpstr>Calibri</vt:lpstr>
      <vt:lpstr>Office 主题​​</vt:lpstr>
      <vt:lpstr>5_Office 主题​​</vt:lpstr>
      <vt:lpstr>PEILab Group Meeting</vt:lpstr>
      <vt:lpstr> CacheBlend</vt:lpstr>
      <vt:lpstr> Gated Attention</vt:lpstr>
      <vt:lpstr> Gated Attention</vt:lpstr>
      <vt:lpstr> Gated Attention</vt:lpstr>
      <vt:lpstr> Gated Attention</vt:lpstr>
      <vt:lpstr> Gated Attention</vt:lpstr>
      <vt:lpstr> Gated Attention</vt:lpstr>
      <vt:lpstr> Gated Attention</vt:lpstr>
      <vt:lpstr> Gated Attention</vt:lpstr>
      <vt:lpstr> Gated Attention</vt:lpstr>
      <vt:lpstr> Gated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J</cp:lastModifiedBy>
  <cp:revision>971</cp:revision>
  <cp:lastPrinted>2018-09-14T15:34:00Z</cp:lastPrinted>
  <dcterms:created xsi:type="dcterms:W3CDTF">2018-08-22T08:31:00Z</dcterms:created>
  <dcterms:modified xsi:type="dcterms:W3CDTF">2025-09-19T10:13:40Z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3167D4456ACC4C48B74D60E0B4EB77FF_12</vt:lpwstr>
  </property>
  <property fmtid="{D5CDD505-2E9C-101B-9397-08002B2CF9AE}" pid="3" name="KSOProductBuildVer">
    <vt:lpwstr>2052-12.1.0.22529</vt:lpwstr>
  </property>
</Properties>
</file>