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6" r:id="rId3"/>
  </p:sldMasterIdLst>
  <p:notesMasterIdLst>
    <p:notesMasterId r:id="rId5"/>
  </p:notesMasterIdLst>
  <p:sldIdLst>
    <p:sldId id="256" r:id="rId4"/>
    <p:sldId id="725" r:id="rId6"/>
    <p:sldId id="741" r:id="rId7"/>
    <p:sldId id="742" r:id="rId8"/>
    <p:sldId id="744" r:id="rId9"/>
    <p:sldId id="743" r:id="rId10"/>
    <p:sldId id="748" r:id="rId11"/>
    <p:sldId id="747" r:id="rId12"/>
    <p:sldId id="746" r:id="rId13"/>
    <p:sldId id="74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6CD"/>
    <a:srgbClr val="C731D7"/>
    <a:srgbClr val="F1CBF5"/>
    <a:srgbClr val="DAE3F3"/>
    <a:srgbClr val="FFFFFF"/>
    <a:srgbClr val="70130B"/>
    <a:srgbClr val="F2F2F2"/>
    <a:srgbClr val="990000"/>
    <a:srgbClr val="BB271A"/>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96" autoAdjust="0"/>
  </p:normalViewPr>
  <p:slideViewPr>
    <p:cSldViewPr snapToGrid="0" snapToObjects="1">
      <p:cViewPr varScale="1">
        <p:scale>
          <a:sx n="101" d="100"/>
          <a:sy n="101" d="100"/>
        </p:scale>
        <p:origin x="23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6BE1A-EBEC-6E4F-B3D0-9EEBE249050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0B27-4EE5-6442-9424-7A0329C3AC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txBody>
          <a:bodyPr/>
          <a:lstStyle/>
          <a:p/>
        </p:txBody>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5AFA0B27-4EE5-6442-9424-7A0329C3AC2A}" type="slidenum">
              <a:rPr/>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6"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4"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7"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5"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5"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
        <p:nvSpPr>
          <p:cNvPr id="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71"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7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7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74"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75" name="Footer Placeholder 4"/>
          <p:cNvSpPr>
            <a:spLocks noGrp="1"/>
          </p:cNvSpPr>
          <p:nvPr>
            <p:ph type="ftr" sz="quarter" idx="11"/>
          </p:nvPr>
        </p:nvSpPr>
        <p:spPr/>
        <p:txBody>
          <a:bodyPr/>
          <a:lstStyle/>
          <a:p>
            <a:endParaRPr lang="en-US" dirty="0"/>
          </a:p>
        </p:txBody>
      </p:sp>
      <p:sp>
        <p:nvSpPr>
          <p:cNvPr id="76"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118"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1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20"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1" name="Footer Placeholder 4"/>
          <p:cNvSpPr>
            <a:spLocks noGrp="1"/>
          </p:cNvSpPr>
          <p:nvPr>
            <p:ph type="ftr" sz="quarter" idx="11"/>
          </p:nvPr>
        </p:nvSpPr>
        <p:spPr/>
        <p:txBody>
          <a:bodyPr/>
          <a:lstStyle/>
          <a:p>
            <a:endParaRPr lang="en-US" dirty="0"/>
          </a:p>
        </p:txBody>
      </p:sp>
      <p:sp>
        <p:nvSpPr>
          <p:cNvPr id="122"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124"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5"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6"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27" name="Footer Placeholder 5"/>
          <p:cNvSpPr>
            <a:spLocks noGrp="1"/>
          </p:cNvSpPr>
          <p:nvPr>
            <p:ph type="ftr" sz="quarter" idx="11"/>
          </p:nvPr>
        </p:nvSpPr>
        <p:spPr/>
        <p:txBody>
          <a:bodyPr/>
          <a:lstStyle/>
          <a:p>
            <a:endParaRPr lang="en-US" dirty="0"/>
          </a:p>
        </p:txBody>
      </p:sp>
      <p:sp>
        <p:nvSpPr>
          <p:cNvPr id="128" name="Slide Number Placeholder 6"/>
          <p:cNvSpPr>
            <a:spLocks noGrp="1"/>
          </p:cNvSpPr>
          <p:nvPr>
            <p:ph type="sldNum" sz="quarter" idx="12"/>
          </p:nvPr>
        </p:nvSpPr>
        <p:spPr/>
        <p:txBody>
          <a:bodyPr/>
          <a:lstStyle/>
          <a:p>
            <a:fld id="{48F63A3B-78C7-47BE-AE5E-E10140E04643}" type="slidenum">
              <a:rPr/>
            </a:fld>
            <a:endParaRPr lang="en-US" dirty="0"/>
          </a:p>
        </p:txBody>
      </p:sp>
      <p:sp>
        <p:nvSpPr>
          <p:cNvPr id="12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131"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2"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3"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4"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5" name="Date Placeholder 6"/>
          <p:cNvSpPr>
            <a:spLocks noGrp="1"/>
          </p:cNvSpPr>
          <p:nvPr>
            <p:ph type="dt" sz="half" idx="10"/>
          </p:nvPr>
        </p:nvSpPr>
        <p:spPr/>
        <p:txBody>
          <a:bodyPr/>
          <a:lstStyle/>
          <a:p>
            <a:fld id="{C764DE79-268F-4C1A-8933-263129D2AF90}" type="datetimeFigureOut">
              <a:rPr lang="zh-CN" altLang="en-US"/>
            </a:fld>
            <a:endParaRPr lang="en-US" dirty="0"/>
          </a:p>
        </p:txBody>
      </p:sp>
      <p:sp>
        <p:nvSpPr>
          <p:cNvPr id="136" name="Footer Placeholder 7"/>
          <p:cNvSpPr>
            <a:spLocks noGrp="1"/>
          </p:cNvSpPr>
          <p:nvPr>
            <p:ph type="ftr" sz="quarter" idx="11"/>
          </p:nvPr>
        </p:nvSpPr>
        <p:spPr/>
        <p:txBody>
          <a:bodyPr/>
          <a:lstStyle/>
          <a:p>
            <a:endParaRPr lang="en-US" dirty="0"/>
          </a:p>
        </p:txBody>
      </p:sp>
      <p:sp>
        <p:nvSpPr>
          <p:cNvPr id="137" name="Slide Number Placeholder 8"/>
          <p:cNvSpPr>
            <a:spLocks noGrp="1"/>
          </p:cNvSpPr>
          <p:nvPr>
            <p:ph type="sldNum" sz="quarter" idx="12"/>
          </p:nvPr>
        </p:nvSpPr>
        <p:spPr/>
        <p:txBody>
          <a:bodyPr/>
          <a:lstStyle/>
          <a:p>
            <a:fld id="{48F63A3B-78C7-47BE-AE5E-E10140E04643}" type="slidenum">
              <a:rPr/>
            </a:fld>
            <a:endParaRPr lang="en-US" dirty="0"/>
          </a:p>
        </p:txBody>
      </p:sp>
      <p:sp>
        <p:nvSpPr>
          <p:cNvPr id="138"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141"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42" name="Title 1"/>
          <p:cNvSpPr>
            <a:spLocks noGrp="1"/>
          </p:cNvSpPr>
          <p:nvPr>
            <p:ph type="title"/>
          </p:nvPr>
        </p:nvSpPr>
        <p:spPr/>
        <p:txBody>
          <a:bodyPr/>
          <a:lstStyle/>
          <a:p>
            <a:r>
              <a:rPr lang="zh-CN" altLang="en-US"/>
              <a:t>单击此处编辑母版标题样式</a:t>
            </a:r>
            <a:endParaRPr lang="en-US" dirty="0"/>
          </a:p>
        </p:txBody>
      </p:sp>
      <p:sp>
        <p:nvSpPr>
          <p:cNvPr id="143" name="Date Placeholder 2"/>
          <p:cNvSpPr>
            <a:spLocks noGrp="1"/>
          </p:cNvSpPr>
          <p:nvPr>
            <p:ph type="dt" sz="half" idx="10"/>
          </p:nvPr>
        </p:nvSpPr>
        <p:spPr/>
        <p:txBody>
          <a:bodyPr/>
          <a:lstStyle/>
          <a:p>
            <a:fld id="{C764DE79-268F-4C1A-8933-263129D2AF90}" type="datetimeFigureOut">
              <a:rPr lang="zh-CN" altLang="en-US"/>
            </a:fld>
            <a:endParaRPr lang="en-US" dirty="0"/>
          </a:p>
        </p:txBody>
      </p:sp>
      <p:sp>
        <p:nvSpPr>
          <p:cNvPr id="144" name="Footer Placeholder 3"/>
          <p:cNvSpPr>
            <a:spLocks noGrp="1"/>
          </p:cNvSpPr>
          <p:nvPr>
            <p:ph type="ftr" sz="quarter" idx="11"/>
          </p:nvPr>
        </p:nvSpPr>
        <p:spPr/>
        <p:txBody>
          <a:bodyPr/>
          <a:lstStyle/>
          <a:p>
            <a:endParaRPr lang="en-US" dirty="0"/>
          </a:p>
        </p:txBody>
      </p:sp>
      <p:sp>
        <p:nvSpPr>
          <p:cNvPr id="145" name="Slide Number Placeholder 4"/>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47" name="Date Placeholder 1"/>
          <p:cNvSpPr>
            <a:spLocks noGrp="1"/>
          </p:cNvSpPr>
          <p:nvPr>
            <p:ph type="dt" sz="half" idx="10"/>
          </p:nvPr>
        </p:nvSpPr>
        <p:spPr/>
        <p:txBody>
          <a:bodyPr/>
          <a:lstStyle/>
          <a:p>
            <a:fld id="{C764DE79-268F-4C1A-8933-263129D2AF90}" type="datetimeFigureOut">
              <a:rPr lang="zh-CN" altLang="en-US"/>
            </a:fld>
            <a:endParaRPr lang="en-US" dirty="0"/>
          </a:p>
        </p:txBody>
      </p:sp>
      <p:sp>
        <p:nvSpPr>
          <p:cNvPr id="148" name="Footer Placeholder 2"/>
          <p:cNvSpPr>
            <a:spLocks noGrp="1"/>
          </p:cNvSpPr>
          <p:nvPr>
            <p:ph type="ftr" sz="quarter" idx="11"/>
          </p:nvPr>
        </p:nvSpPr>
        <p:spPr/>
        <p:txBody>
          <a:bodyPr/>
          <a:lstStyle/>
          <a:p>
            <a:endParaRPr lang="en-US" dirty="0"/>
          </a:p>
        </p:txBody>
      </p:sp>
      <p:sp>
        <p:nvSpPr>
          <p:cNvPr id="149" name="Slide Number Placeholder 3"/>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151"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54"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55" name="Footer Placeholder 5"/>
          <p:cNvSpPr>
            <a:spLocks noGrp="1"/>
          </p:cNvSpPr>
          <p:nvPr>
            <p:ph type="ftr" sz="quarter" idx="11"/>
          </p:nvPr>
        </p:nvSpPr>
        <p:spPr/>
        <p:txBody>
          <a:bodyPr/>
          <a:lstStyle/>
          <a:p>
            <a:endParaRPr lang="en-US" dirty="0"/>
          </a:p>
        </p:txBody>
      </p:sp>
      <p:sp>
        <p:nvSpPr>
          <p:cNvPr id="156"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158"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9"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6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61"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62" name="Footer Placeholder 5"/>
          <p:cNvSpPr>
            <a:spLocks noGrp="1"/>
          </p:cNvSpPr>
          <p:nvPr>
            <p:ph type="ftr" sz="quarter" idx="11"/>
          </p:nvPr>
        </p:nvSpPr>
        <p:spPr/>
        <p:txBody>
          <a:bodyPr/>
          <a:lstStyle/>
          <a:p>
            <a:endParaRPr lang="en-US" dirty="0"/>
          </a:p>
        </p:txBody>
      </p:sp>
      <p:sp>
        <p:nvSpPr>
          <p:cNvPr id="163"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165"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66" name="Title 1"/>
          <p:cNvSpPr>
            <a:spLocks noGrp="1"/>
          </p:cNvSpPr>
          <p:nvPr>
            <p:ph type="title"/>
          </p:nvPr>
        </p:nvSpPr>
        <p:spPr/>
        <p:txBody>
          <a:bodyPr/>
          <a:lstStyle/>
          <a:p>
            <a:r>
              <a:rPr lang="zh-CN" altLang="en-US"/>
              <a:t>单击此处编辑母版标题样式</a:t>
            </a:r>
            <a:endParaRPr lang="en-US" dirty="0"/>
          </a:p>
        </p:txBody>
      </p:sp>
      <p:sp>
        <p:nvSpPr>
          <p:cNvPr id="167"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68"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69" name="Footer Placeholder 4"/>
          <p:cNvSpPr>
            <a:spLocks noGrp="1"/>
          </p:cNvSpPr>
          <p:nvPr>
            <p:ph type="ftr" sz="quarter" idx="11"/>
          </p:nvPr>
        </p:nvSpPr>
        <p:spPr/>
        <p:txBody>
          <a:bodyPr/>
          <a:lstStyle/>
          <a:p>
            <a:endParaRPr lang="en-US" dirty="0"/>
          </a:p>
        </p:txBody>
      </p:sp>
      <p:sp>
        <p:nvSpPr>
          <p:cNvPr id="170"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85"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86"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7"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88" name="Footer Placeholder 4"/>
          <p:cNvSpPr>
            <a:spLocks noGrp="1"/>
          </p:cNvSpPr>
          <p:nvPr>
            <p:ph type="ftr" sz="quarter" idx="11"/>
          </p:nvPr>
        </p:nvSpPr>
        <p:spPr/>
        <p:txBody>
          <a:bodyPr/>
          <a:lstStyle/>
          <a:p>
            <a:endParaRPr lang="en-US" dirty="0"/>
          </a:p>
        </p:txBody>
      </p:sp>
      <p:sp>
        <p:nvSpPr>
          <p:cNvPr id="89"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91"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92"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93"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95"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9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97"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99"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0"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1"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104"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5"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6"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107"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8"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
        <p:nvSpPr>
          <p:cNvPr id="111"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标题和竖排文字">
    <p:spTree>
      <p:nvGrpSpPr>
        <p:cNvPr id="1" name=""/>
        <p:cNvGrpSpPr/>
        <p:nvPr/>
      </p:nvGrpSpPr>
      <p:grpSpPr>
        <a:xfrm>
          <a:off x="0" y="0"/>
          <a:ext cx="0" cy="0"/>
          <a:chOff x="0" y="0"/>
          <a:chExt cx="0" cy="0"/>
        </a:xfrm>
      </p:grpSpPr>
      <p:sp>
        <p:nvSpPr>
          <p:cNvPr id="1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5"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11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0"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1"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 name="Footer Placeholder 4"/>
          <p:cNvSpPr>
            <a:spLocks noGrp="1"/>
          </p:cNvSpPr>
          <p:nvPr>
            <p:ph type="ftr" sz="quarter" idx="11"/>
          </p:nvPr>
        </p:nvSpPr>
        <p:spPr/>
        <p:txBody>
          <a:bodyPr/>
          <a:lstStyle/>
          <a:p>
            <a:endParaRPr lang="en-US" dirty="0"/>
          </a:p>
        </p:txBody>
      </p:sp>
      <p:sp>
        <p:nvSpPr>
          <p:cNvPr id="13" name="Slide Number Placeholder 5"/>
          <p:cNvSpPr>
            <a:spLocks noGrp="1"/>
          </p:cNvSpPr>
          <p:nvPr>
            <p:ph type="sldNum" sz="quarter" idx="12"/>
          </p:nvPr>
        </p:nvSpPr>
        <p:spPr/>
        <p:txBody>
          <a:bodyPr/>
          <a:lstStyle/>
          <a:p>
            <a:fld id="{48F63A3B-78C7-47BE-AE5E-E10140E04643}" type="slidenum">
              <a:rPr/>
            </a:fld>
            <a:endParaRPr lang="en-US" dirty="0"/>
          </a:p>
        </p:txBody>
      </p:sp>
      <p:sp>
        <p:nvSpPr>
          <p:cNvPr id="14"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0"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
        <p:nvSpPr>
          <p:cNvPr id="12"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
        <p:nvSpPr>
          <p:cNvPr id="7"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zh-CN" altLang="en-US" sz="1200" dirty="0"/>
          </a:p>
        </p:txBody>
      </p:sp>
      <p:sp>
        <p:nvSpPr>
          <p:cNvPr id="8"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 Template</a:t>
            </a:r>
            <a:endParaRPr kumimoji="1" lang="zh-CN" altLang="en-US" sz="1200" dirty="0">
              <a:solidFill>
                <a:srgbClr val="990000"/>
              </a:solidFill>
            </a:endParaRPr>
          </a:p>
        </p:txBody>
      </p:sp>
      <p:sp>
        <p:nvSpPr>
          <p:cNvPr id="9"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0"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1"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9"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zh-CN" altLang="en-US"/>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a:fld>
            <a:endParaRPr lang="en-US" dirty="0"/>
          </a:p>
        </p:txBody>
      </p:sp>
      <p:sp>
        <p:nvSpPr>
          <p:cNvPr id="13"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en-US" altLang="zh-CN" sz="1200" dirty="0"/>
          </a:p>
        </p:txBody>
      </p:sp>
      <p:sp>
        <p:nvSpPr>
          <p:cNvPr id="14"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a:t>
            </a:r>
            <a:endParaRPr kumimoji="1" lang="zh-CN" altLang="en-US" sz="1200" dirty="0">
              <a:solidFill>
                <a:srgbClr val="990000"/>
              </a:solidFill>
            </a:endParaRPr>
          </a:p>
        </p:txBody>
      </p:sp>
      <p:sp>
        <p:nvSpPr>
          <p:cNvPr id="15"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6"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7"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4.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4.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4.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4.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a:bodyPr>
          <a:lstStyle/>
          <a:p>
            <a:r>
              <a:rPr lang="en-GB" altLang="zh-CN" sz="4400" b="1" dirty="0" err="1">
                <a:latin typeface="微软雅黑" panose="020B0503020204020204" pitchFamily="34" charset="-122"/>
                <a:ea typeface="微软雅黑" panose="020B0503020204020204" pitchFamily="34" charset="-122"/>
                <a:cs typeface="Arial" panose="020B0604020202020204" pitchFamily="34" charset="0"/>
              </a:rPr>
              <a:t>PEILab</a:t>
            </a:r>
            <a:r>
              <a:rPr lang="en-GB" altLang="zh-CN" sz="44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4400" b="1" dirty="0">
                <a:latin typeface="微软雅黑" panose="020B0503020204020204" pitchFamily="34" charset="-122"/>
                <a:ea typeface="微软雅黑" panose="020B0503020204020204" pitchFamily="34" charset="-122"/>
                <a:cs typeface="Arial" panose="020B0604020202020204" pitchFamily="34" charset="0"/>
              </a:rPr>
              <a:t>Group Meeting</a:t>
            </a:r>
            <a:endParaRPr lang="zh-CN" altLang="en-US" sz="4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副标题 2"/>
          <p:cNvSpPr>
            <a:spLocks noGrp="1"/>
          </p:cNvSpPr>
          <p:nvPr>
            <p:ph type="subTitle" idx="1"/>
          </p:nvPr>
        </p:nvSpPr>
        <p:spPr>
          <a:xfrm>
            <a:off x="1524000" y="3429000"/>
            <a:ext cx="9144000" cy="1655762"/>
          </a:xfrm>
        </p:spPr>
        <p:txBody>
          <a:bodyPr>
            <a:normAutofit fontScale="92500"/>
          </a:bodyPr>
          <a:lstStyle/>
          <a:p>
            <a:pPr>
              <a:lnSpc>
                <a:spcPct val="110000"/>
              </a:lnSpc>
              <a:buFont typeface="Arial" panose="020B0604020202020204" pitchFamily="34" charset="0"/>
              <a:buNone/>
            </a:pPr>
            <a:endParaRPr lang="en-US" sz="2400" dirty="0">
              <a:latin typeface="微软雅黑" panose="020B0503020204020204" pitchFamily="34" charset="-122"/>
              <a:ea typeface="微软雅黑" panose="020B0503020204020204" pitchFamily="34" charset="-122"/>
              <a:cs typeface="Arial" panose="020B0604020202020204"/>
            </a:endParaRPr>
          </a:p>
          <a:p>
            <a:pPr>
              <a:lnSpc>
                <a:spcPct val="110000"/>
              </a:lnSpc>
              <a:buFont typeface="Arial" panose="020B0604020202020204" pitchFamily="34" charset="0"/>
              <a:buNone/>
            </a:pPr>
            <a:r>
              <a:rPr lang="en-US" sz="2400" dirty="0">
                <a:latin typeface="微软雅黑" panose="020B0503020204020204" pitchFamily="34" charset="-122"/>
                <a:ea typeface="微软雅黑" panose="020B0503020204020204" pitchFamily="34" charset="-122"/>
                <a:cs typeface="Arial" panose="020B0604020202020204"/>
              </a:rPr>
              <a:t>Leader: </a:t>
            </a:r>
            <a:r>
              <a:rPr lang="en-US" sz="2400" dirty="0" err="1">
                <a:latin typeface="微软雅黑" panose="020B0503020204020204" pitchFamily="34" charset="-122"/>
                <a:ea typeface="微软雅黑" panose="020B0503020204020204" pitchFamily="34" charset="-122"/>
                <a:cs typeface="Arial" panose="020B0604020202020204"/>
              </a:rPr>
              <a:t>Zicong</a:t>
            </a:r>
            <a:r>
              <a:rPr lang="en-US" sz="2400" dirty="0">
                <a:latin typeface="微软雅黑" panose="020B0503020204020204" pitchFamily="34" charset="-122"/>
                <a:ea typeface="微软雅黑" panose="020B0503020204020204" pitchFamily="34" charset="-122"/>
                <a:cs typeface="Arial" panose="020B0604020202020204"/>
              </a:rPr>
              <a:t> Hong</a:t>
            </a:r>
            <a:endParaRPr dirty="0"/>
          </a:p>
          <a:p>
            <a:pPr>
              <a:lnSpc>
                <a:spcPct val="110000"/>
              </a:lnSpc>
              <a:buFont typeface="Arial" panose="020B0604020202020204" pitchFamily="34" charset="0"/>
              <a:buNone/>
            </a:pPr>
            <a:r>
              <a:rPr lang="en-US" sz="2200" dirty="0">
                <a:latin typeface="微软雅黑" panose="020B0503020204020204" pitchFamily="34" charset="-122"/>
                <a:ea typeface="微软雅黑" panose="020B0503020204020204" pitchFamily="34" charset="-122"/>
                <a:cs typeface="Arial" panose="020B0604020202020204"/>
              </a:rPr>
              <a:t>Team Member: Jian Lin, Haodong Wang, </a:t>
            </a:r>
            <a:r>
              <a:rPr lang="en-US" sz="2200" dirty="0" err="1">
                <a:latin typeface="微软雅黑" panose="020B0503020204020204" pitchFamily="34" charset="-122"/>
                <a:ea typeface="微软雅黑" panose="020B0503020204020204" pitchFamily="34" charset="-122"/>
                <a:cs typeface="Arial" panose="020B0604020202020204"/>
              </a:rPr>
              <a:t>Qianli</a:t>
            </a:r>
            <a:r>
              <a:rPr lang="en-US" sz="2200" dirty="0">
                <a:latin typeface="微软雅黑" panose="020B0503020204020204" pitchFamily="34" charset="-122"/>
                <a:ea typeface="微软雅黑" panose="020B0503020204020204" pitchFamily="34" charset="-122"/>
                <a:cs typeface="Arial" panose="020B0604020202020204"/>
              </a:rPr>
              <a:t> Liu, </a:t>
            </a:r>
            <a:r>
              <a:rPr lang="en-US" sz="2200" dirty="0" err="1">
                <a:latin typeface="微软雅黑" panose="020B0503020204020204" pitchFamily="34" charset="-122"/>
                <a:ea typeface="微软雅黑" panose="020B0503020204020204" pitchFamily="34" charset="-122"/>
                <a:cs typeface="Arial" panose="020B0604020202020204"/>
              </a:rPr>
              <a:t>Kaibin</a:t>
            </a:r>
            <a:r>
              <a:rPr lang="en-US" sz="2200" dirty="0">
                <a:latin typeface="微软雅黑" panose="020B0503020204020204" pitchFamily="34" charset="-122"/>
                <a:ea typeface="微软雅黑" panose="020B0503020204020204" pitchFamily="34" charset="-122"/>
                <a:cs typeface="Arial" panose="020B0604020202020204"/>
              </a:rPr>
              <a:t> Guo, Junjie Liu</a:t>
            </a:r>
            <a:endParaRPr dirty="0"/>
          </a:p>
        </p:txBody>
      </p:sp>
      <p:sp>
        <p:nvSpPr>
          <p:cNvPr id="4" name="矩形 7"/>
          <p:cNvSpPr/>
          <p:nvPr/>
        </p:nvSpPr>
        <p:spPr>
          <a:xfrm>
            <a:off x="5652476" y="6087176"/>
            <a:ext cx="107914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fld id="{4133F592-41F1-F240-8EE9-1722D1E2CA99}" type="datetime1">
              <a:rPr lang="zh-CN" altLang="en-US"/>
            </a:fld>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 name="组合 5"/>
          <p:cNvGrpSpPr/>
          <p:nvPr/>
        </p:nvGrpSpPr>
        <p:grpSpPr>
          <a:xfrm>
            <a:off x="3171882" y="5257604"/>
            <a:ext cx="5848237" cy="527178"/>
            <a:chOff x="1753402" y="4102506"/>
            <a:chExt cx="6762090" cy="609555"/>
          </a:xfrm>
        </p:grpSpPr>
        <p:pic>
          <p:nvPicPr>
            <p:cNvPr id="6" name="图片 4"/>
            <p:cNvPicPr>
              <a:picLocks noChangeAspect="1"/>
            </p:cNvPicPr>
            <p:nvPr/>
          </p:nvPicPr>
          <p:blipFill>
            <a:blip r:embed="rId1"/>
            <a:stretch>
              <a:fillRect/>
            </a:stretch>
          </p:blipFill>
          <p:spPr>
            <a:xfrm>
              <a:off x="1753402" y="4102506"/>
              <a:ext cx="1608721" cy="609555"/>
            </a:xfrm>
            <a:prstGeom prst="rect">
              <a:avLst/>
            </a:prstGeom>
          </p:spPr>
        </p:pic>
        <p:pic>
          <p:nvPicPr>
            <p:cNvPr id="7" name="Picture 4" descr="Hong Kong Polytechnic University Logo (PolyU) - PNG Logo Vector Downloads  (SVG, EPS)"/>
            <p:cNvPicPr>
              <a:picLocks noChangeAspect="1" noChangeArrowheads="1"/>
            </p:cNvPicPr>
            <p:nvPr/>
          </p:nvPicPr>
          <p:blipFill>
            <a:blip r:embed="rId2"/>
            <a:srcRect/>
            <a:stretch>
              <a:fillRect/>
            </a:stretch>
          </p:blipFill>
          <p:spPr bwMode="auto">
            <a:xfrm>
              <a:off x="5601498" y="4152534"/>
              <a:ext cx="2913994" cy="559527"/>
            </a:xfrm>
            <a:prstGeom prst="rect">
              <a:avLst/>
            </a:prstGeom>
            <a:noFill/>
          </p:spPr>
        </p:pic>
        <p:pic>
          <p:nvPicPr>
            <p:cNvPr id="8" name="Picture 6" descr="Download Hkust - Hong Kong University Of Science And Technology Logo PNG  Image with No Background - PNGkey.com"/>
            <p:cNvPicPr>
              <a:picLocks noChangeAspect="1" noChangeArrowheads="1"/>
            </p:cNvPicPr>
            <p:nvPr/>
          </p:nvPicPr>
          <p:blipFill>
            <a:blip r:embed="rId3"/>
            <a:srcRect/>
            <a:stretch>
              <a:fillRect/>
            </a:stretch>
          </p:blipFill>
          <p:spPr bwMode="auto">
            <a:xfrm>
              <a:off x="3593477" y="4152534"/>
              <a:ext cx="1776667" cy="559527"/>
            </a:xfrm>
            <a:prstGeom prst="rect">
              <a:avLst/>
            </a:prstGeom>
            <a:noFill/>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TriForce</a:t>
            </a:r>
            <a:endParaRPr lang="en-US"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0" y="4213860"/>
            <a:ext cx="5777865" cy="1800225"/>
          </a:xfrm>
          <a:prstGeom prst="rect">
            <a:avLst/>
          </a:prstGeom>
        </p:spPr>
      </p:pic>
      <p:pic>
        <p:nvPicPr>
          <p:cNvPr id="3" name="图片 2"/>
          <p:cNvPicPr>
            <a:picLocks noChangeAspect="1"/>
          </p:cNvPicPr>
          <p:nvPr/>
        </p:nvPicPr>
        <p:blipFill>
          <a:blip r:embed="rId2"/>
          <a:stretch>
            <a:fillRect/>
          </a:stretch>
        </p:blipFill>
        <p:spPr>
          <a:xfrm>
            <a:off x="168275" y="1881505"/>
            <a:ext cx="4570730" cy="2158365"/>
          </a:xfrm>
          <a:prstGeom prst="rect">
            <a:avLst/>
          </a:prstGeom>
        </p:spPr>
      </p:pic>
      <p:sp>
        <p:nvSpPr>
          <p:cNvPr id="5" name="文本框 4"/>
          <p:cNvSpPr txBox="1"/>
          <p:nvPr/>
        </p:nvSpPr>
        <p:spPr>
          <a:xfrm>
            <a:off x="217805" y="1450975"/>
            <a:ext cx="4064000" cy="368300"/>
          </a:xfrm>
          <a:prstGeom prst="rect">
            <a:avLst/>
          </a:prstGeom>
          <a:noFill/>
        </p:spPr>
        <p:txBody>
          <a:bodyPr wrap="square" rtlCol="0">
            <a:spAutoFit/>
          </a:bodyPr>
          <a:p>
            <a:r>
              <a:rPr lang="en-US" altLang="zh-CN" b="1"/>
              <a:t>Some details</a:t>
            </a:r>
            <a:endParaRPr lang="en-US" altLang="zh-CN" b="1"/>
          </a:p>
        </p:txBody>
      </p:sp>
      <p:sp>
        <p:nvSpPr>
          <p:cNvPr id="6" name="文本框 5"/>
          <p:cNvSpPr txBox="1"/>
          <p:nvPr/>
        </p:nvSpPr>
        <p:spPr>
          <a:xfrm>
            <a:off x="6201410" y="1450975"/>
            <a:ext cx="5633085" cy="368300"/>
          </a:xfrm>
          <a:prstGeom prst="rect">
            <a:avLst/>
          </a:prstGeom>
          <a:noFill/>
        </p:spPr>
        <p:txBody>
          <a:bodyPr wrap="square" rtlCol="0">
            <a:spAutoFit/>
          </a:bodyPr>
          <a:p>
            <a:r>
              <a:rPr lang="en-US" altLang="zh-CN" b="1"/>
              <a:t>FASTDECODE </a:t>
            </a:r>
            <a:r>
              <a:rPr lang="zh-CN" altLang="en-US" b="1"/>
              <a:t>中</a:t>
            </a:r>
            <a:r>
              <a:rPr lang="en-US" altLang="zh-CN" b="1"/>
              <a:t> CPU </a:t>
            </a:r>
            <a:r>
              <a:rPr lang="zh-CN" altLang="en-US" b="1"/>
              <a:t>存</a:t>
            </a:r>
            <a:r>
              <a:rPr lang="en-US" altLang="zh-CN" b="1"/>
              <a:t> KV Cache </a:t>
            </a:r>
            <a:r>
              <a:rPr lang="zh-CN" altLang="en-US" b="1"/>
              <a:t>并计算的</a:t>
            </a:r>
            <a:r>
              <a:rPr lang="zh-CN" altLang="en-US" b="1"/>
              <a:t>原因：</a:t>
            </a:r>
            <a:endParaRPr lang="zh-CN" altLang="en-US" b="1"/>
          </a:p>
        </p:txBody>
      </p:sp>
      <p:pic>
        <p:nvPicPr>
          <p:cNvPr id="7" name="图片 6"/>
          <p:cNvPicPr>
            <a:picLocks noChangeAspect="1"/>
          </p:cNvPicPr>
          <p:nvPr/>
        </p:nvPicPr>
        <p:blipFill>
          <a:blip r:embed="rId3"/>
          <a:stretch>
            <a:fillRect/>
          </a:stretch>
        </p:blipFill>
        <p:spPr>
          <a:xfrm>
            <a:off x="5993765" y="1881505"/>
            <a:ext cx="3039745" cy="1833245"/>
          </a:xfrm>
          <a:prstGeom prst="rect">
            <a:avLst/>
          </a:prstGeom>
        </p:spPr>
      </p:pic>
      <p:pic>
        <p:nvPicPr>
          <p:cNvPr id="8" name="图片 7"/>
          <p:cNvPicPr>
            <a:picLocks noChangeAspect="1"/>
          </p:cNvPicPr>
          <p:nvPr/>
        </p:nvPicPr>
        <p:blipFill>
          <a:blip r:embed="rId4"/>
          <a:stretch>
            <a:fillRect/>
          </a:stretch>
        </p:blipFill>
        <p:spPr>
          <a:xfrm>
            <a:off x="5993765" y="3930650"/>
            <a:ext cx="3217545" cy="2083435"/>
          </a:xfrm>
          <a:prstGeom prst="rect">
            <a:avLst/>
          </a:prstGeom>
        </p:spPr>
      </p:pic>
      <p:pic>
        <p:nvPicPr>
          <p:cNvPr id="9" name="图片 8"/>
          <p:cNvPicPr>
            <a:picLocks noChangeAspect="1"/>
          </p:cNvPicPr>
          <p:nvPr/>
        </p:nvPicPr>
        <p:blipFill>
          <a:blip r:embed="rId5"/>
          <a:stretch>
            <a:fillRect/>
          </a:stretch>
        </p:blipFill>
        <p:spPr>
          <a:xfrm>
            <a:off x="9081135" y="1881505"/>
            <a:ext cx="3032125" cy="3914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TriForce</a:t>
            </a:r>
            <a:endParaRPr lang="en-US" altLang="zh-CN" sz="3200" b="1" dirty="0">
              <a:latin typeface="+mn-lt"/>
              <a:ea typeface="+mn-ea"/>
              <a:cs typeface="+mn-ea"/>
              <a:sym typeface="+mn-lt"/>
            </a:endParaRPr>
          </a:p>
        </p:txBody>
      </p:sp>
      <p:sp>
        <p:nvSpPr>
          <p:cNvPr id="4" name="文本框 3"/>
          <p:cNvSpPr txBox="1"/>
          <p:nvPr/>
        </p:nvSpPr>
        <p:spPr>
          <a:xfrm>
            <a:off x="4136390" y="5008880"/>
            <a:ext cx="4064000" cy="368300"/>
          </a:xfrm>
          <a:prstGeom prst="rect">
            <a:avLst/>
          </a:prstGeom>
          <a:noFill/>
        </p:spPr>
        <p:txBody>
          <a:bodyPr wrap="square" rtlCol="0">
            <a:spAutoFit/>
          </a:bodyPr>
          <a:p>
            <a:pPr algn="ctr"/>
            <a:r>
              <a:rPr lang="en-US" altLang="zh-CN" b="1"/>
              <a:t>COLM’24</a:t>
            </a:r>
            <a:endParaRPr lang="en-US" altLang="zh-CN" b="1"/>
          </a:p>
        </p:txBody>
      </p:sp>
      <p:pic>
        <p:nvPicPr>
          <p:cNvPr id="2" name="图片 1"/>
          <p:cNvPicPr>
            <a:picLocks noChangeAspect="1"/>
          </p:cNvPicPr>
          <p:nvPr/>
        </p:nvPicPr>
        <p:blipFill>
          <a:blip r:embed="rId1"/>
          <a:stretch>
            <a:fillRect/>
          </a:stretch>
        </p:blipFill>
        <p:spPr>
          <a:xfrm>
            <a:off x="2158365" y="1930400"/>
            <a:ext cx="7876540" cy="2644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TriForce</a:t>
            </a:r>
            <a:endParaRPr lang="en-US" altLang="zh-CN" sz="3200" b="1" dirty="0">
              <a:latin typeface="+mn-lt"/>
              <a:ea typeface="+mn-ea"/>
              <a:cs typeface="+mn-ea"/>
              <a:sym typeface="+mn-lt"/>
            </a:endParaRPr>
          </a:p>
        </p:txBody>
      </p:sp>
      <p:sp>
        <p:nvSpPr>
          <p:cNvPr id="3" name="文本框 2"/>
          <p:cNvSpPr txBox="1"/>
          <p:nvPr/>
        </p:nvSpPr>
        <p:spPr>
          <a:xfrm>
            <a:off x="217805" y="1441450"/>
            <a:ext cx="4064000" cy="368300"/>
          </a:xfrm>
          <a:prstGeom prst="rect">
            <a:avLst/>
          </a:prstGeom>
          <a:noFill/>
        </p:spPr>
        <p:txBody>
          <a:bodyPr wrap="square" rtlCol="0">
            <a:spAutoFit/>
          </a:bodyPr>
          <a:p>
            <a:r>
              <a:rPr lang="en-US" altLang="zh-CN" b="1"/>
              <a:t>Motivation</a:t>
            </a:r>
            <a:endParaRPr lang="en-US" altLang="zh-CN" b="1"/>
          </a:p>
        </p:txBody>
      </p:sp>
      <p:sp>
        <p:nvSpPr>
          <p:cNvPr id="5" name="文本框 4"/>
          <p:cNvSpPr txBox="1"/>
          <p:nvPr/>
        </p:nvSpPr>
        <p:spPr>
          <a:xfrm>
            <a:off x="251460" y="1818005"/>
            <a:ext cx="12234545" cy="1610995"/>
          </a:xfrm>
          <a:prstGeom prst="rect">
            <a:avLst/>
          </a:prstGeom>
          <a:noFill/>
        </p:spPr>
        <p:txBody>
          <a:bodyPr wrap="square" rtlCol="0">
            <a:noAutofit/>
          </a:bodyPr>
          <a:p>
            <a:r>
              <a:rPr lang="en-US" altLang="zh-CN"/>
              <a:t>Because of the autoregressive nature of LLMs, the entire key-value (KV) cache, which stores intermediate</a:t>
            </a:r>
            <a:endParaRPr lang="en-US" altLang="zh-CN"/>
          </a:p>
          <a:p>
            <a:r>
              <a:rPr lang="en-US" altLang="zh-CN"/>
              <a:t>key-value states from previous contexts to avoid re-computation, together with model parameters will be loaded into GPU SRAM for every token generated, resulting in low utilization of computational cores. In addition to the large volume of model parameters, the memory footprint of KV cache, which grows linearly with sequence length, is emerging as a new bottleneck for long sequence generation.</a:t>
            </a:r>
            <a:endParaRPr lang="en-US" altLang="zh-CN"/>
          </a:p>
        </p:txBody>
      </p:sp>
      <p:sp>
        <p:nvSpPr>
          <p:cNvPr id="6" name="文本框 5"/>
          <p:cNvSpPr txBox="1"/>
          <p:nvPr/>
        </p:nvSpPr>
        <p:spPr>
          <a:xfrm>
            <a:off x="217805" y="5085715"/>
            <a:ext cx="11685270" cy="1497330"/>
          </a:xfrm>
          <a:prstGeom prst="rect">
            <a:avLst/>
          </a:prstGeom>
        </p:spPr>
        <p:txBody>
          <a:bodyPr wrap="square">
            <a:noAutofit/>
          </a:bodyPr>
          <a:p>
            <a:r>
              <a:rPr lang="en-US" altLang="zh-CN">
                <a:solidFill>
                  <a:srgbClr val="000000"/>
                </a:solidFill>
                <a:latin typeface="Arial" panose="020B0604020202020204" pitchFamily="34" charset="0"/>
                <a:ea typeface="URWPalladioL-Roma"/>
                <a:cs typeface="Arial" panose="020B0604020202020204" pitchFamily="34" charset="0"/>
              </a:rPr>
              <a:t>First, training draft models to match the context length of target LLMs requires massive computation and it remains questionable whether these small models can achieve the same accuracy with a context length around 1M. Second, we found that draft models with existing training-free methods (e.g., KV cache eviction strategies) can result in poor speculating performance. A continuously increasing divergence  is witnessed as the sequence length increases, as shown in Figure </a:t>
            </a:r>
            <a:r>
              <a:rPr lang="en-US" altLang="zh-CN">
                <a:solidFill>
                  <a:srgbClr val="000080"/>
                </a:solidFill>
                <a:latin typeface="Arial" panose="020B0604020202020204" pitchFamily="34" charset="0"/>
                <a:ea typeface="URWPalladioL-Roma"/>
                <a:cs typeface="Arial" panose="020B0604020202020204" pitchFamily="34" charset="0"/>
              </a:rPr>
              <a:t>2a</a:t>
            </a:r>
            <a:endParaRPr lang="en-US" altLang="zh-CN">
              <a:solidFill>
                <a:srgbClr val="000080"/>
              </a:solidFill>
              <a:latin typeface="Arial" panose="020B0604020202020204" pitchFamily="34" charset="0"/>
              <a:ea typeface="URWPalladioL-Roma"/>
              <a:cs typeface="Arial" panose="020B0604020202020204" pitchFamily="34" charset="0"/>
            </a:endParaRPr>
          </a:p>
        </p:txBody>
      </p:sp>
      <p:sp>
        <p:nvSpPr>
          <p:cNvPr id="7" name="文本框 6"/>
          <p:cNvSpPr txBox="1"/>
          <p:nvPr/>
        </p:nvSpPr>
        <p:spPr>
          <a:xfrm>
            <a:off x="184150" y="4717415"/>
            <a:ext cx="4064000" cy="334010"/>
          </a:xfrm>
          <a:prstGeom prst="rect">
            <a:avLst/>
          </a:prstGeom>
          <a:noFill/>
        </p:spPr>
        <p:txBody>
          <a:bodyPr wrap="square" rtlCol="0">
            <a:noAutofit/>
          </a:bodyPr>
          <a:p>
            <a:r>
              <a:rPr lang="en-US" altLang="zh-CN" b="1"/>
              <a:t>Challenge for SD</a:t>
            </a:r>
            <a:endParaRPr lang="en-US" altLang="zh-CN" b="1"/>
          </a:p>
        </p:txBody>
      </p:sp>
      <p:pic>
        <p:nvPicPr>
          <p:cNvPr id="10" name="图片 9"/>
          <p:cNvPicPr>
            <a:picLocks noChangeAspect="1"/>
          </p:cNvPicPr>
          <p:nvPr/>
        </p:nvPicPr>
        <p:blipFill>
          <a:blip r:embed="rId1"/>
          <a:stretch>
            <a:fillRect/>
          </a:stretch>
        </p:blipFill>
        <p:spPr>
          <a:xfrm>
            <a:off x="4865370" y="3304540"/>
            <a:ext cx="6177915" cy="1904365"/>
          </a:xfrm>
          <a:prstGeom prst="rect">
            <a:avLst/>
          </a:prstGeom>
        </p:spPr>
      </p:pic>
      <p:sp>
        <p:nvSpPr>
          <p:cNvPr id="11" name="文本框 10"/>
          <p:cNvSpPr txBox="1"/>
          <p:nvPr/>
        </p:nvSpPr>
        <p:spPr>
          <a:xfrm>
            <a:off x="2249170" y="1449705"/>
            <a:ext cx="12487275" cy="368300"/>
          </a:xfrm>
          <a:prstGeom prst="rect">
            <a:avLst/>
          </a:prstGeom>
          <a:noFill/>
        </p:spPr>
        <p:txBody>
          <a:bodyPr wrap="square" rtlCol="0">
            <a:spAutoFit/>
          </a:bodyPr>
          <a:p>
            <a:r>
              <a:rPr lang="en-US" altLang="zh-CN"/>
              <a:t>This work focuses on long sequence generation tasks, which presents unique challenges.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TriForce</a:t>
            </a:r>
            <a:endParaRPr lang="en-US" altLang="zh-CN" sz="3200" b="1" dirty="0">
              <a:latin typeface="+mn-lt"/>
              <a:ea typeface="+mn-ea"/>
              <a:cs typeface="+mn-ea"/>
              <a:sym typeface="+mn-lt"/>
            </a:endParaRPr>
          </a:p>
        </p:txBody>
      </p:sp>
      <p:sp>
        <p:nvSpPr>
          <p:cNvPr id="5" name="文本框 4"/>
          <p:cNvSpPr txBox="1"/>
          <p:nvPr/>
        </p:nvSpPr>
        <p:spPr>
          <a:xfrm>
            <a:off x="217805" y="1408430"/>
            <a:ext cx="4064000" cy="368300"/>
          </a:xfrm>
          <a:prstGeom prst="rect">
            <a:avLst/>
          </a:prstGeom>
          <a:noFill/>
        </p:spPr>
        <p:txBody>
          <a:bodyPr wrap="square" rtlCol="0">
            <a:spAutoFit/>
          </a:bodyPr>
          <a:p>
            <a:r>
              <a:rPr lang="en-US" altLang="zh-CN" b="1"/>
              <a:t>Observation</a:t>
            </a:r>
            <a:endParaRPr lang="en-US" altLang="zh-CN" b="1"/>
          </a:p>
        </p:txBody>
      </p:sp>
      <p:pic>
        <p:nvPicPr>
          <p:cNvPr id="10" name="图片 9"/>
          <p:cNvPicPr>
            <a:picLocks noChangeAspect="1"/>
          </p:cNvPicPr>
          <p:nvPr/>
        </p:nvPicPr>
        <p:blipFill>
          <a:blip r:embed="rId1"/>
          <a:stretch>
            <a:fillRect/>
          </a:stretch>
        </p:blipFill>
        <p:spPr>
          <a:xfrm>
            <a:off x="143510" y="1776730"/>
            <a:ext cx="6177915" cy="1904365"/>
          </a:xfrm>
          <a:prstGeom prst="rect">
            <a:avLst/>
          </a:prstGeom>
        </p:spPr>
      </p:pic>
      <p:pic>
        <p:nvPicPr>
          <p:cNvPr id="6" name="图片 5"/>
          <p:cNvPicPr>
            <a:picLocks noChangeAspect="1"/>
          </p:cNvPicPr>
          <p:nvPr/>
        </p:nvPicPr>
        <p:blipFill>
          <a:blip r:embed="rId2"/>
          <a:stretch>
            <a:fillRect/>
          </a:stretch>
        </p:blipFill>
        <p:spPr>
          <a:xfrm>
            <a:off x="217805" y="3681095"/>
            <a:ext cx="6010275" cy="2990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TriForce</a:t>
            </a:r>
            <a:endParaRPr lang="en-US" altLang="zh-CN" sz="3200" b="1"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3407410" y="1374140"/>
            <a:ext cx="5376545" cy="2559685"/>
          </a:xfrm>
          <a:prstGeom prst="rect">
            <a:avLst/>
          </a:prstGeom>
        </p:spPr>
      </p:pic>
      <p:sp>
        <p:nvSpPr>
          <p:cNvPr id="4" name="文本框 3"/>
          <p:cNvSpPr txBox="1"/>
          <p:nvPr/>
        </p:nvSpPr>
        <p:spPr>
          <a:xfrm>
            <a:off x="217805" y="1374140"/>
            <a:ext cx="4064000" cy="368300"/>
          </a:xfrm>
          <a:prstGeom prst="rect">
            <a:avLst/>
          </a:prstGeom>
          <a:noFill/>
        </p:spPr>
        <p:txBody>
          <a:bodyPr wrap="square" rtlCol="0">
            <a:spAutoFit/>
          </a:bodyPr>
          <a:p>
            <a:r>
              <a:rPr lang="en-US" altLang="zh-CN" b="1"/>
              <a:t>Observation</a:t>
            </a:r>
            <a:endParaRPr lang="en-US" altLang="zh-CN" b="1"/>
          </a:p>
        </p:txBody>
      </p:sp>
      <p:sp>
        <p:nvSpPr>
          <p:cNvPr id="5" name="文本框 4"/>
          <p:cNvSpPr txBox="1"/>
          <p:nvPr/>
        </p:nvSpPr>
        <p:spPr>
          <a:xfrm>
            <a:off x="217805" y="4783455"/>
            <a:ext cx="6108700" cy="1753235"/>
          </a:xfrm>
          <a:prstGeom prst="rect">
            <a:avLst/>
          </a:prstGeom>
          <a:noFill/>
        </p:spPr>
        <p:txBody>
          <a:bodyPr wrap="square" rtlCol="0">
            <a:spAutoFit/>
          </a:bodyPr>
          <a:p>
            <a:r>
              <a:rPr lang="en-US" altLang="zh-CN"/>
              <a:t>The presence of sparsity within the attention blocks suggests that a fraction of KV cache could serve as a draft cache to attain a high acceptance rate during self-speculative decoding. Since KV cache is the bottleneck under this setting, we can load whole model</a:t>
            </a:r>
            <a:endParaRPr lang="en-US" altLang="zh-CN"/>
          </a:p>
          <a:p>
            <a:r>
              <a:rPr lang="en-US" altLang="zh-CN"/>
              <a:t>weights with partial KV cache as a draft model</a:t>
            </a:r>
            <a:endParaRPr lang="en-US" altLang="zh-CN"/>
          </a:p>
        </p:txBody>
      </p:sp>
      <p:sp>
        <p:nvSpPr>
          <p:cNvPr id="6" name="文本框 5"/>
          <p:cNvSpPr txBox="1"/>
          <p:nvPr/>
        </p:nvSpPr>
        <p:spPr>
          <a:xfrm>
            <a:off x="144145" y="4337685"/>
            <a:ext cx="6417310" cy="368300"/>
          </a:xfrm>
          <a:prstGeom prst="rect">
            <a:avLst/>
          </a:prstGeom>
          <a:noFill/>
        </p:spPr>
        <p:txBody>
          <a:bodyPr wrap="square" rtlCol="0">
            <a:spAutoFit/>
          </a:bodyPr>
          <a:p>
            <a:r>
              <a:rPr lang="en-US" altLang="zh-CN" b="1"/>
              <a:t>Leveraging Attention Sparsity for Speculative Decoding</a:t>
            </a:r>
            <a:endParaRPr lang="zh-CN" altLang="en-US" b="1"/>
          </a:p>
        </p:txBody>
      </p:sp>
      <p:sp>
        <p:nvSpPr>
          <p:cNvPr id="7" name="文本框 6"/>
          <p:cNvSpPr txBox="1"/>
          <p:nvPr/>
        </p:nvSpPr>
        <p:spPr>
          <a:xfrm>
            <a:off x="6326505" y="4337685"/>
            <a:ext cx="6017260" cy="368300"/>
          </a:xfrm>
          <a:prstGeom prst="rect">
            <a:avLst/>
          </a:prstGeom>
          <a:noFill/>
        </p:spPr>
        <p:txBody>
          <a:bodyPr wrap="square" rtlCol="0">
            <a:spAutoFit/>
          </a:bodyPr>
          <a:p>
            <a:r>
              <a:rPr lang="en-US" altLang="zh-CN" b="1"/>
              <a:t>Exploiting Contextual Locality for Drafting Efficiency</a:t>
            </a:r>
            <a:endParaRPr lang="en-US" altLang="zh-CN" b="1"/>
          </a:p>
        </p:txBody>
      </p:sp>
      <p:sp>
        <p:nvSpPr>
          <p:cNvPr id="8" name="文本框 7"/>
          <p:cNvSpPr txBox="1"/>
          <p:nvPr/>
        </p:nvSpPr>
        <p:spPr>
          <a:xfrm>
            <a:off x="6379210" y="4705985"/>
            <a:ext cx="5713730" cy="2440940"/>
          </a:xfrm>
          <a:prstGeom prst="rect">
            <a:avLst/>
          </a:prstGeom>
          <a:noFill/>
        </p:spPr>
        <p:txBody>
          <a:bodyPr wrap="square" rtlCol="0">
            <a:noAutofit/>
          </a:bodyPr>
          <a:p>
            <a:r>
              <a:rPr lang="en-US" altLang="zh-CN"/>
              <a:t>As shown in Figure 3c, it leads to high recovery across almost all layers and a slowly decreasing trend as the number of tokens increases.</a:t>
            </a:r>
            <a:endParaRPr lang="en-US" altLang="zh-CN"/>
          </a:p>
          <a:p>
            <a:r>
              <a:rPr lang="en-US" altLang="zh-CN"/>
              <a:t>This observation allows for a single construction of the cache to suffice for multiple decoding steps, thereby amortizing the latency of constructing draft cache and</a:t>
            </a:r>
            <a:endParaRPr lang="en-US" altLang="zh-CN"/>
          </a:p>
          <a:p>
            <a:r>
              <a:rPr lang="en-US" altLang="zh-CN"/>
              <a:t>boosting efficiency.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TriForce</a:t>
            </a:r>
            <a:endParaRPr lang="en-US" altLang="zh-CN" sz="3200" b="1"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2395855" y="2093595"/>
            <a:ext cx="7400925" cy="3989070"/>
          </a:xfrm>
          <a:prstGeom prst="rect">
            <a:avLst/>
          </a:prstGeom>
        </p:spPr>
      </p:pic>
      <p:sp>
        <p:nvSpPr>
          <p:cNvPr id="4" name="文本框 3"/>
          <p:cNvSpPr txBox="1"/>
          <p:nvPr/>
        </p:nvSpPr>
        <p:spPr>
          <a:xfrm>
            <a:off x="217805" y="1441450"/>
            <a:ext cx="4064000" cy="368300"/>
          </a:xfrm>
          <a:prstGeom prst="rect">
            <a:avLst/>
          </a:prstGeom>
          <a:noFill/>
        </p:spPr>
        <p:txBody>
          <a:bodyPr wrap="square" rtlCol="0">
            <a:spAutoFit/>
          </a:bodyPr>
          <a:p>
            <a:r>
              <a:rPr lang="en-US" altLang="zh-CN" b="1"/>
              <a:t>Overview</a:t>
            </a:r>
            <a:endParaRPr lang="en-US" altLang="zh-CN"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TriForce</a:t>
            </a:r>
            <a:endParaRPr lang="en-US" altLang="zh-CN" sz="3200" b="1" dirty="0">
              <a:latin typeface="+mn-lt"/>
              <a:ea typeface="+mn-ea"/>
              <a:cs typeface="+mn-ea"/>
              <a:sym typeface="+mn-lt"/>
            </a:endParaRPr>
          </a:p>
        </p:txBody>
      </p:sp>
      <p:sp>
        <p:nvSpPr>
          <p:cNvPr id="2" name="文本框 1"/>
          <p:cNvSpPr txBox="1"/>
          <p:nvPr/>
        </p:nvSpPr>
        <p:spPr>
          <a:xfrm>
            <a:off x="154940" y="3124835"/>
            <a:ext cx="11252200" cy="922020"/>
          </a:xfrm>
          <a:prstGeom prst="rect">
            <a:avLst/>
          </a:prstGeom>
          <a:noFill/>
        </p:spPr>
        <p:txBody>
          <a:bodyPr wrap="square" rtlCol="0">
            <a:spAutoFit/>
          </a:bodyPr>
          <a:p>
            <a:r>
              <a:rPr lang="en-US" altLang="zh-CN"/>
              <a:t>In scenarios requiring long-term contextual dependencies, methods like StreamingLLM and H2O underperform due to their cache updating strategies, which are ineffective at accurately retrieving detailed contextual information because they inevitably and irrecoverably discard KV pairs</a:t>
            </a:r>
            <a:endParaRPr lang="en-US" altLang="zh-CN"/>
          </a:p>
        </p:txBody>
      </p:sp>
      <p:sp>
        <p:nvSpPr>
          <p:cNvPr id="3" name="文本框 2"/>
          <p:cNvSpPr txBox="1"/>
          <p:nvPr/>
        </p:nvSpPr>
        <p:spPr>
          <a:xfrm>
            <a:off x="217805" y="1376045"/>
            <a:ext cx="4064000" cy="368300"/>
          </a:xfrm>
          <a:prstGeom prst="rect">
            <a:avLst/>
          </a:prstGeom>
          <a:noFill/>
        </p:spPr>
        <p:txBody>
          <a:bodyPr wrap="square" rtlCol="0">
            <a:spAutoFit/>
          </a:bodyPr>
          <a:p>
            <a:r>
              <a:rPr lang="en-US" altLang="zh-CN" b="1"/>
              <a:t>Retrieval-based Drafting</a:t>
            </a:r>
            <a:endParaRPr lang="en-US" altLang="zh-CN" b="1"/>
          </a:p>
        </p:txBody>
      </p:sp>
      <p:pic>
        <p:nvPicPr>
          <p:cNvPr id="5" name="图片 4"/>
          <p:cNvPicPr>
            <a:picLocks noChangeAspect="1"/>
          </p:cNvPicPr>
          <p:nvPr/>
        </p:nvPicPr>
        <p:blipFill>
          <a:blip r:embed="rId1"/>
          <a:stretch>
            <a:fillRect/>
          </a:stretch>
        </p:blipFill>
        <p:spPr>
          <a:xfrm>
            <a:off x="154940" y="1814195"/>
            <a:ext cx="7927975" cy="1134745"/>
          </a:xfrm>
          <a:prstGeom prst="rect">
            <a:avLst/>
          </a:prstGeom>
        </p:spPr>
      </p:pic>
      <p:sp>
        <p:nvSpPr>
          <p:cNvPr id="6" name="文本框 5"/>
          <p:cNvSpPr txBox="1"/>
          <p:nvPr/>
        </p:nvSpPr>
        <p:spPr>
          <a:xfrm>
            <a:off x="154940" y="6094730"/>
            <a:ext cx="11289030" cy="368300"/>
          </a:xfrm>
          <a:prstGeom prst="rect">
            <a:avLst/>
          </a:prstGeom>
          <a:noFill/>
        </p:spPr>
        <p:txBody>
          <a:bodyPr wrap="square" rtlCol="0">
            <a:spAutoFit/>
          </a:bodyPr>
          <a:p>
            <a:r>
              <a:rPr lang="en-US" altLang="zh-CN"/>
              <a:t>The necessity of keeping the entire KV cache in our settings allows us to select KV cache more freely.</a:t>
            </a:r>
            <a:endParaRPr lang="en-US" altLang="zh-CN"/>
          </a:p>
        </p:txBody>
      </p:sp>
      <p:pic>
        <p:nvPicPr>
          <p:cNvPr id="8" name="图片 7"/>
          <p:cNvPicPr>
            <a:picLocks noChangeAspect="1"/>
          </p:cNvPicPr>
          <p:nvPr/>
        </p:nvPicPr>
        <p:blipFill>
          <a:blip r:embed="rId2"/>
          <a:stretch>
            <a:fillRect/>
          </a:stretch>
        </p:blipFill>
        <p:spPr>
          <a:xfrm>
            <a:off x="476885" y="4046855"/>
            <a:ext cx="3281680" cy="2038985"/>
          </a:xfrm>
          <a:prstGeom prst="rect">
            <a:avLst/>
          </a:prstGeom>
        </p:spPr>
      </p:pic>
      <p:sp>
        <p:nvSpPr>
          <p:cNvPr id="10" name="文本框 9"/>
          <p:cNvSpPr txBox="1"/>
          <p:nvPr/>
        </p:nvSpPr>
        <p:spPr>
          <a:xfrm>
            <a:off x="4670425" y="4194175"/>
            <a:ext cx="6502400" cy="1753235"/>
          </a:xfrm>
          <a:prstGeom prst="rect">
            <a:avLst/>
          </a:prstGeom>
          <a:noFill/>
        </p:spPr>
        <p:txBody>
          <a:bodyPr wrap="square" rtlCol="0">
            <a:spAutoFit/>
          </a:bodyPr>
          <a:p>
            <a:r>
              <a:rPr lang="en-US" altLang="zh-CN"/>
              <a:t>Calculate the attention between a given query and the average key cache within each chunk. </a:t>
            </a:r>
            <a:endParaRPr lang="en-US" altLang="zh-CN"/>
          </a:p>
          <a:p>
            <a:endParaRPr lang="en-US" altLang="zh-CN"/>
          </a:p>
          <a:p>
            <a:r>
              <a:rPr lang="en-US" altLang="zh-CN"/>
              <a:t>This method effectively highlights the most relevant chunks, enabling us to gather KV cache with a fixed budget based on the scores</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TriForce</a:t>
            </a:r>
            <a:endParaRPr lang="en-US" altLang="zh-CN" sz="3200" b="1" dirty="0">
              <a:latin typeface="+mn-lt"/>
              <a:ea typeface="+mn-ea"/>
              <a:cs typeface="+mn-ea"/>
              <a:sym typeface="+mn-lt"/>
            </a:endParaRPr>
          </a:p>
        </p:txBody>
      </p:sp>
      <p:sp>
        <p:nvSpPr>
          <p:cNvPr id="2" name="文本框 1"/>
          <p:cNvSpPr txBox="1"/>
          <p:nvPr/>
        </p:nvSpPr>
        <p:spPr>
          <a:xfrm>
            <a:off x="217805" y="1384300"/>
            <a:ext cx="4064000" cy="368300"/>
          </a:xfrm>
          <a:prstGeom prst="rect">
            <a:avLst/>
          </a:prstGeom>
          <a:noFill/>
        </p:spPr>
        <p:txBody>
          <a:bodyPr wrap="square" rtlCol="0">
            <a:spAutoFit/>
          </a:bodyPr>
          <a:p>
            <a:r>
              <a:rPr lang="en-US" altLang="zh-CN" b="1"/>
              <a:t>Hierarchical Speculation</a:t>
            </a:r>
            <a:endParaRPr lang="en-US" altLang="zh-CN" b="1"/>
          </a:p>
        </p:txBody>
      </p:sp>
      <p:pic>
        <p:nvPicPr>
          <p:cNvPr id="5" name="图片 4"/>
          <p:cNvPicPr>
            <a:picLocks noChangeAspect="1"/>
          </p:cNvPicPr>
          <p:nvPr/>
        </p:nvPicPr>
        <p:blipFill>
          <a:blip r:embed="rId1"/>
          <a:stretch>
            <a:fillRect/>
          </a:stretch>
        </p:blipFill>
        <p:spPr>
          <a:xfrm>
            <a:off x="168275" y="2528570"/>
            <a:ext cx="5894070" cy="3176905"/>
          </a:xfrm>
          <a:prstGeom prst="rect">
            <a:avLst/>
          </a:prstGeom>
        </p:spPr>
      </p:pic>
      <p:sp>
        <p:nvSpPr>
          <p:cNvPr id="6" name="文本框 5"/>
          <p:cNvSpPr txBox="1"/>
          <p:nvPr/>
        </p:nvSpPr>
        <p:spPr>
          <a:xfrm>
            <a:off x="6191250" y="2343150"/>
            <a:ext cx="5783580" cy="3360420"/>
          </a:xfrm>
          <a:prstGeom prst="rect">
            <a:avLst/>
          </a:prstGeom>
        </p:spPr>
        <p:txBody>
          <a:bodyPr wrap="square">
            <a:noAutofit/>
          </a:bodyPr>
          <a:p>
            <a:r>
              <a:rPr lang="en-US" altLang="zh-CN" sz="1600">
                <a:solidFill>
                  <a:srgbClr val="000000"/>
                </a:solidFill>
                <a:ea typeface="URWPalladioL-Roma"/>
                <a:cs typeface="+mn-lt"/>
              </a:rPr>
              <a:t>While addressing the KV cache bottleneck enhances efficiency, the requirement to load whole model weights for drafting reintroduces latency, shifting the bottleneck to model weights again. </a:t>
            </a:r>
            <a:endParaRPr lang="en-US" altLang="zh-CN" sz="1600">
              <a:solidFill>
                <a:srgbClr val="000000"/>
              </a:solidFill>
              <a:ea typeface="URWPalladioL-Roma"/>
              <a:cs typeface="+mn-lt"/>
            </a:endParaRPr>
          </a:p>
          <a:p>
            <a:endParaRPr lang="en-US" altLang="zh-CN" sz="1600">
              <a:solidFill>
                <a:srgbClr val="000000"/>
              </a:solidFill>
              <a:ea typeface="URWPalladioL-Roma"/>
              <a:cs typeface="+mn-lt"/>
            </a:endParaRPr>
          </a:p>
          <a:p>
            <a:r>
              <a:rPr lang="en-US" altLang="zh-CN" sz="1600">
                <a:solidFill>
                  <a:srgbClr val="000000"/>
                </a:solidFill>
                <a:ea typeface="URWPalladioL-Roma"/>
                <a:cs typeface="+mn-lt"/>
              </a:rPr>
              <a:t>To tackle this challenge, we implement a hierarchical system, as illustrated in Figure </a:t>
            </a:r>
            <a:r>
              <a:rPr lang="en-US" altLang="zh-CN" sz="1600">
                <a:solidFill>
                  <a:srgbClr val="000080"/>
                </a:solidFill>
                <a:ea typeface="URWPalladioL-Roma"/>
                <a:cs typeface="+mn-lt"/>
              </a:rPr>
              <a:t>1</a:t>
            </a:r>
            <a:r>
              <a:rPr lang="en-US" altLang="zh-CN" sz="1600">
                <a:solidFill>
                  <a:srgbClr val="000000"/>
                </a:solidFill>
                <a:ea typeface="URWPalladioL-Roma"/>
                <a:cs typeface="+mn-lt"/>
              </a:rPr>
              <a:t>. This system employs a secondary, lightweight model with StreamingLLM cache  to perform initial speculations for the target model with retrieval-based cache (which serves as a draft model for the target model with full KV cache). By establishing this sequential speculation hierarchy, we effectively reduce drafting latency and accelerate overall inference.</a:t>
            </a:r>
            <a:endParaRPr lang="en-US" altLang="zh-CN" sz="1600">
              <a:solidFill>
                <a:srgbClr val="000000"/>
              </a:solidFill>
              <a:ea typeface="URWPalladioL-Roma"/>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TriForce</a:t>
            </a:r>
            <a:endParaRPr lang="en-US" altLang="zh-CN" sz="3200" b="1" dirty="0">
              <a:latin typeface="+mn-lt"/>
              <a:ea typeface="+mn-ea"/>
              <a:cs typeface="+mn-ea"/>
              <a:sym typeface="+mn-lt"/>
            </a:endParaRPr>
          </a:p>
        </p:txBody>
      </p:sp>
      <p:sp>
        <p:nvSpPr>
          <p:cNvPr id="2" name="文本框 1"/>
          <p:cNvSpPr txBox="1"/>
          <p:nvPr/>
        </p:nvSpPr>
        <p:spPr>
          <a:xfrm>
            <a:off x="217805" y="1400175"/>
            <a:ext cx="4064000" cy="368300"/>
          </a:xfrm>
          <a:prstGeom prst="rect">
            <a:avLst/>
          </a:prstGeom>
          <a:noFill/>
        </p:spPr>
        <p:txBody>
          <a:bodyPr wrap="square" rtlCol="0">
            <a:spAutoFit/>
          </a:bodyPr>
          <a:p>
            <a:r>
              <a:rPr lang="en-US" altLang="zh-CN" b="1"/>
              <a:t>Results</a:t>
            </a:r>
            <a:endParaRPr lang="en-US" altLang="zh-CN" b="1"/>
          </a:p>
        </p:txBody>
      </p:sp>
      <p:pic>
        <p:nvPicPr>
          <p:cNvPr id="5" name="图片 4"/>
          <p:cNvPicPr>
            <a:picLocks noChangeAspect="1"/>
          </p:cNvPicPr>
          <p:nvPr/>
        </p:nvPicPr>
        <p:blipFill>
          <a:blip r:embed="rId1"/>
          <a:stretch>
            <a:fillRect/>
          </a:stretch>
        </p:blipFill>
        <p:spPr>
          <a:xfrm>
            <a:off x="3401060" y="1600200"/>
            <a:ext cx="5389245" cy="46647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3402</Words>
  <Application>WPS 演示</Application>
  <PresentationFormat>宽屏</PresentationFormat>
  <Paragraphs>77</Paragraphs>
  <Slides>10</Slides>
  <Notes>18</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10</vt:i4>
      </vt:variant>
    </vt:vector>
  </HeadingPairs>
  <TitlesOfParts>
    <vt:vector size="28" baseType="lpstr">
      <vt:lpstr>Arial</vt:lpstr>
      <vt:lpstr>宋体</vt:lpstr>
      <vt:lpstr>Wingdings</vt:lpstr>
      <vt:lpstr>Hiragino Sans GB W3</vt:lpstr>
      <vt:lpstr>Adobe Heiti Std R</vt:lpstr>
      <vt:lpstr>Yu Gothic UI Semilight</vt:lpstr>
      <vt:lpstr>微软雅黑</vt:lpstr>
      <vt:lpstr>Arial</vt:lpstr>
      <vt:lpstr>等线</vt:lpstr>
      <vt:lpstr>Yu Gothic UI Light</vt:lpstr>
      <vt:lpstr>Arial Unicode MS</vt:lpstr>
      <vt:lpstr>黑体</vt:lpstr>
      <vt:lpstr>Arial Black</vt:lpstr>
      <vt:lpstr>URWPalladioL-Roma</vt:lpstr>
      <vt:lpstr>Segoe Print</vt:lpstr>
      <vt:lpstr>Calibri</vt:lpstr>
      <vt:lpstr>Office 主题​​</vt:lpstr>
      <vt:lpstr>5_Office 主题​​</vt:lpstr>
      <vt:lpstr>PEILab Group Meeting</vt:lpstr>
      <vt:lpstr> MagicDec</vt:lpstr>
      <vt:lpstr> TriForce</vt:lpstr>
      <vt:lpstr> TriForce</vt:lpstr>
      <vt:lpstr> TriForce</vt:lpstr>
      <vt:lpstr> TriForce</vt:lpstr>
      <vt:lpstr> TriForce</vt:lpstr>
      <vt:lpstr> TriForce</vt:lpstr>
      <vt:lpstr> TriForce</vt:lpstr>
      <vt:lpstr> TriForce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cp:lastModifiedBy>
  <cp:revision>972</cp:revision>
  <cp:lastPrinted>2018-09-14T15:34:00Z</cp:lastPrinted>
  <dcterms:created xsi:type="dcterms:W3CDTF">2018-08-22T08:31:00Z</dcterms:created>
  <dcterms:modified xsi:type="dcterms:W3CDTF">2025-09-15T04:22:07Z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3167D4456ACC4C48B74D60E0B4EB77FF_12</vt:lpwstr>
  </property>
  <property fmtid="{D5CDD505-2E9C-101B-9397-08002B2CF9AE}" pid="3" name="KSOProductBuildVer">
    <vt:lpwstr>2052-12.1.0.22529</vt:lpwstr>
  </property>
</Properties>
</file>