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Lst>
  <p:notesMasterIdLst>
    <p:notesMasterId r:id="rId5"/>
  </p:notesMasterIdLst>
  <p:sldIdLst>
    <p:sldId id="256" r:id="rId4"/>
    <p:sldId id="725" r:id="rId6"/>
    <p:sldId id="757" r:id="rId7"/>
    <p:sldId id="769" r:id="rId8"/>
    <p:sldId id="767" r:id="rId9"/>
    <p:sldId id="766" r:id="rId10"/>
    <p:sldId id="768" r:id="rId11"/>
    <p:sldId id="770" r:id="rId12"/>
    <p:sldId id="771" r:id="rId13"/>
    <p:sldId id="772" r:id="rId14"/>
    <p:sldId id="7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6CD"/>
    <a:srgbClr val="C731D7"/>
    <a:srgbClr val="F1CBF5"/>
    <a:srgbClr val="DAE3F3"/>
    <a:srgbClr val="FFFFFF"/>
    <a:srgbClr val="70130B"/>
    <a:srgbClr val="F2F2F2"/>
    <a:srgbClr val="990000"/>
    <a:srgbClr val="BB271A"/>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96" autoAdjust="0"/>
  </p:normalViewPr>
  <p:slideViewPr>
    <p:cSldViewPr snapToGrid="0" snapToObjects="1">
      <p:cViewPr varScale="1">
        <p:scale>
          <a:sx n="101" d="100"/>
          <a:sy n="101" d="100"/>
        </p:scale>
        <p:origin x="2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6BE1A-EBEC-6E4F-B3D0-9EEBE249050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0B27-4EE5-6442-9424-7A0329C3AC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txBody>
          <a:bodyPr/>
          <a:lstStyle/>
          <a:p/>
        </p:txBody>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5AFA0B27-4EE5-6442-9424-7A0329C3AC2A}" type="slidenum">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6"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4"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7"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5"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5"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71"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7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7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74"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75" name="Footer Placeholder 4"/>
          <p:cNvSpPr>
            <a:spLocks noGrp="1"/>
          </p:cNvSpPr>
          <p:nvPr>
            <p:ph type="ftr" sz="quarter" idx="11"/>
          </p:nvPr>
        </p:nvSpPr>
        <p:spPr/>
        <p:txBody>
          <a:bodyPr/>
          <a:lstStyle/>
          <a:p>
            <a:endParaRPr lang="en-US" dirty="0"/>
          </a:p>
        </p:txBody>
      </p:sp>
      <p:sp>
        <p:nvSpPr>
          <p:cNvPr id="76"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1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20"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1" name="Footer Placeholder 4"/>
          <p:cNvSpPr>
            <a:spLocks noGrp="1"/>
          </p:cNvSpPr>
          <p:nvPr>
            <p:ph type="ftr" sz="quarter" idx="11"/>
          </p:nvPr>
        </p:nvSpPr>
        <p:spPr/>
        <p:txBody>
          <a:bodyPr/>
          <a:lstStyle/>
          <a:p>
            <a:endParaRPr lang="en-US" dirty="0"/>
          </a:p>
        </p:txBody>
      </p:sp>
      <p:sp>
        <p:nvSpPr>
          <p:cNvPr id="122"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124"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5"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6"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27" name="Footer Placeholder 5"/>
          <p:cNvSpPr>
            <a:spLocks noGrp="1"/>
          </p:cNvSpPr>
          <p:nvPr>
            <p:ph type="ftr" sz="quarter" idx="11"/>
          </p:nvPr>
        </p:nvSpPr>
        <p:spPr/>
        <p:txBody>
          <a:bodyPr/>
          <a:lstStyle/>
          <a:p>
            <a:endParaRPr lang="en-US" dirty="0"/>
          </a:p>
        </p:txBody>
      </p:sp>
      <p:sp>
        <p:nvSpPr>
          <p:cNvPr id="128" name="Slide Number Placeholder 6"/>
          <p:cNvSpPr>
            <a:spLocks noGrp="1"/>
          </p:cNvSpPr>
          <p:nvPr>
            <p:ph type="sldNum" sz="quarter" idx="12"/>
          </p:nvPr>
        </p:nvSpPr>
        <p:spPr/>
        <p:txBody>
          <a:bodyPr/>
          <a:lstStyle/>
          <a:p>
            <a:fld id="{48F63A3B-78C7-47BE-AE5E-E10140E04643}" type="slidenum">
              <a:rPr/>
            </a:fld>
            <a:endParaRPr lang="en-US" dirty="0"/>
          </a:p>
        </p:txBody>
      </p:sp>
      <p:sp>
        <p:nvSpPr>
          <p:cNvPr id="12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131"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2"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3"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4"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5" name="Date Placeholder 6"/>
          <p:cNvSpPr>
            <a:spLocks noGrp="1"/>
          </p:cNvSpPr>
          <p:nvPr>
            <p:ph type="dt" sz="half" idx="10"/>
          </p:nvPr>
        </p:nvSpPr>
        <p:spPr/>
        <p:txBody>
          <a:bodyPr/>
          <a:lstStyle/>
          <a:p>
            <a:fld id="{C764DE79-268F-4C1A-8933-263129D2AF90}" type="datetimeFigureOut">
              <a:rPr lang="zh-CN" altLang="en-US"/>
            </a:fld>
            <a:endParaRPr lang="en-US" dirty="0"/>
          </a:p>
        </p:txBody>
      </p:sp>
      <p:sp>
        <p:nvSpPr>
          <p:cNvPr id="136" name="Footer Placeholder 7"/>
          <p:cNvSpPr>
            <a:spLocks noGrp="1"/>
          </p:cNvSpPr>
          <p:nvPr>
            <p:ph type="ftr" sz="quarter" idx="11"/>
          </p:nvPr>
        </p:nvSpPr>
        <p:spPr/>
        <p:txBody>
          <a:bodyPr/>
          <a:lstStyle/>
          <a:p>
            <a:endParaRPr lang="en-US" dirty="0"/>
          </a:p>
        </p:txBody>
      </p:sp>
      <p:sp>
        <p:nvSpPr>
          <p:cNvPr id="137" name="Slide Number Placeholder 8"/>
          <p:cNvSpPr>
            <a:spLocks noGrp="1"/>
          </p:cNvSpPr>
          <p:nvPr>
            <p:ph type="sldNum" sz="quarter" idx="12"/>
          </p:nvPr>
        </p:nvSpPr>
        <p:spPr/>
        <p:txBody>
          <a:bodyPr/>
          <a:lstStyle/>
          <a:p>
            <a:fld id="{48F63A3B-78C7-47BE-AE5E-E10140E04643}" type="slidenum">
              <a:rPr/>
            </a:fld>
            <a:endParaRPr lang="en-US" dirty="0"/>
          </a:p>
        </p:txBody>
      </p:sp>
      <p:sp>
        <p:nvSpPr>
          <p:cNvPr id="138"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41"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42" name="Title 1"/>
          <p:cNvSpPr>
            <a:spLocks noGrp="1"/>
          </p:cNvSpPr>
          <p:nvPr>
            <p:ph type="title"/>
          </p:nvPr>
        </p:nvSpPr>
        <p:spPr/>
        <p:txBody>
          <a:bodyPr/>
          <a:lstStyle/>
          <a:p>
            <a:r>
              <a:rPr lang="zh-CN" altLang="en-US"/>
              <a:t>单击此处编辑母版标题样式</a:t>
            </a:r>
            <a:endParaRPr lang="en-US" dirty="0"/>
          </a:p>
        </p:txBody>
      </p:sp>
      <p:sp>
        <p:nvSpPr>
          <p:cNvPr id="143" name="Date Placeholder 2"/>
          <p:cNvSpPr>
            <a:spLocks noGrp="1"/>
          </p:cNvSpPr>
          <p:nvPr>
            <p:ph type="dt" sz="half" idx="10"/>
          </p:nvPr>
        </p:nvSpPr>
        <p:spPr/>
        <p:txBody>
          <a:bodyPr/>
          <a:lstStyle/>
          <a:p>
            <a:fld id="{C764DE79-268F-4C1A-8933-263129D2AF90}" type="datetimeFigureOut">
              <a:rPr lang="zh-CN" altLang="en-US"/>
            </a:fld>
            <a:endParaRPr lang="en-US" dirty="0"/>
          </a:p>
        </p:txBody>
      </p:sp>
      <p:sp>
        <p:nvSpPr>
          <p:cNvPr id="144" name="Footer Placeholder 3"/>
          <p:cNvSpPr>
            <a:spLocks noGrp="1"/>
          </p:cNvSpPr>
          <p:nvPr>
            <p:ph type="ftr" sz="quarter" idx="11"/>
          </p:nvPr>
        </p:nvSpPr>
        <p:spPr/>
        <p:txBody>
          <a:bodyPr/>
          <a:lstStyle/>
          <a:p>
            <a:endParaRPr lang="en-US" dirty="0"/>
          </a:p>
        </p:txBody>
      </p:sp>
      <p:sp>
        <p:nvSpPr>
          <p:cNvPr id="145" name="Slide Number Placeholder 4"/>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47" name="Date Placeholder 1"/>
          <p:cNvSpPr>
            <a:spLocks noGrp="1"/>
          </p:cNvSpPr>
          <p:nvPr>
            <p:ph type="dt" sz="half" idx="10"/>
          </p:nvPr>
        </p:nvSpPr>
        <p:spPr/>
        <p:txBody>
          <a:bodyPr/>
          <a:lstStyle/>
          <a:p>
            <a:fld id="{C764DE79-268F-4C1A-8933-263129D2AF90}" type="datetimeFigureOut">
              <a:rPr lang="zh-CN" altLang="en-US"/>
            </a:fld>
            <a:endParaRPr lang="en-US" dirty="0"/>
          </a:p>
        </p:txBody>
      </p:sp>
      <p:sp>
        <p:nvSpPr>
          <p:cNvPr id="148" name="Footer Placeholder 2"/>
          <p:cNvSpPr>
            <a:spLocks noGrp="1"/>
          </p:cNvSpPr>
          <p:nvPr>
            <p:ph type="ftr" sz="quarter" idx="11"/>
          </p:nvPr>
        </p:nvSpPr>
        <p:spPr/>
        <p:txBody>
          <a:bodyPr/>
          <a:lstStyle/>
          <a:p>
            <a:endParaRPr lang="en-US" dirty="0"/>
          </a:p>
        </p:txBody>
      </p:sp>
      <p:sp>
        <p:nvSpPr>
          <p:cNvPr id="149" name="Slide Number Placeholder 3"/>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151"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54"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55" name="Footer Placeholder 5"/>
          <p:cNvSpPr>
            <a:spLocks noGrp="1"/>
          </p:cNvSpPr>
          <p:nvPr>
            <p:ph type="ftr" sz="quarter" idx="11"/>
          </p:nvPr>
        </p:nvSpPr>
        <p:spPr/>
        <p:txBody>
          <a:bodyPr/>
          <a:lstStyle/>
          <a:p>
            <a:endParaRPr lang="en-US" dirty="0"/>
          </a:p>
        </p:txBody>
      </p:sp>
      <p:sp>
        <p:nvSpPr>
          <p:cNvPr id="156"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158"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9"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61"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62" name="Footer Placeholder 5"/>
          <p:cNvSpPr>
            <a:spLocks noGrp="1"/>
          </p:cNvSpPr>
          <p:nvPr>
            <p:ph type="ftr" sz="quarter" idx="11"/>
          </p:nvPr>
        </p:nvSpPr>
        <p:spPr/>
        <p:txBody>
          <a:bodyPr/>
          <a:lstStyle/>
          <a:p>
            <a:endParaRPr lang="en-US" dirty="0"/>
          </a:p>
        </p:txBody>
      </p:sp>
      <p:sp>
        <p:nvSpPr>
          <p:cNvPr id="163"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165"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66" name="Title 1"/>
          <p:cNvSpPr>
            <a:spLocks noGrp="1"/>
          </p:cNvSpPr>
          <p:nvPr>
            <p:ph type="title"/>
          </p:nvPr>
        </p:nvSpPr>
        <p:spPr/>
        <p:txBody>
          <a:bodyPr/>
          <a:lstStyle/>
          <a:p>
            <a:r>
              <a:rPr lang="zh-CN" altLang="en-US"/>
              <a:t>单击此处编辑母版标题样式</a:t>
            </a:r>
            <a:endParaRPr lang="en-US" dirty="0"/>
          </a:p>
        </p:txBody>
      </p:sp>
      <p:sp>
        <p:nvSpPr>
          <p:cNvPr id="167"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68"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69" name="Footer Placeholder 4"/>
          <p:cNvSpPr>
            <a:spLocks noGrp="1"/>
          </p:cNvSpPr>
          <p:nvPr>
            <p:ph type="ftr" sz="quarter" idx="11"/>
          </p:nvPr>
        </p:nvSpPr>
        <p:spPr/>
        <p:txBody>
          <a:bodyPr/>
          <a:lstStyle/>
          <a:p>
            <a:endParaRPr lang="en-US" dirty="0"/>
          </a:p>
        </p:txBody>
      </p:sp>
      <p:sp>
        <p:nvSpPr>
          <p:cNvPr id="170"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85"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86"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7"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88" name="Footer Placeholder 4"/>
          <p:cNvSpPr>
            <a:spLocks noGrp="1"/>
          </p:cNvSpPr>
          <p:nvPr>
            <p:ph type="ftr" sz="quarter" idx="11"/>
          </p:nvPr>
        </p:nvSpPr>
        <p:spPr/>
        <p:txBody>
          <a:bodyPr/>
          <a:lstStyle/>
          <a:p>
            <a:endParaRPr lang="en-US" dirty="0"/>
          </a:p>
        </p:txBody>
      </p:sp>
      <p:sp>
        <p:nvSpPr>
          <p:cNvPr id="89"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91"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92"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93"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95"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9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97"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99"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0"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1"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104"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5"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6"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107"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8"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
        <p:nvSpPr>
          <p:cNvPr id="111"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标题和竖排文字">
    <p:spTree>
      <p:nvGrpSpPr>
        <p:cNvPr id="1" name=""/>
        <p:cNvGrpSpPr/>
        <p:nvPr/>
      </p:nvGrpSpPr>
      <p:grpSpPr>
        <a:xfrm>
          <a:off x="0" y="0"/>
          <a:ext cx="0" cy="0"/>
          <a:chOff x="0" y="0"/>
          <a:chExt cx="0" cy="0"/>
        </a:xfrm>
      </p:grpSpPr>
      <p:sp>
        <p:nvSpPr>
          <p:cNvPr id="1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5"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11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0"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1"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 name="Footer Placeholder 4"/>
          <p:cNvSpPr>
            <a:spLocks noGrp="1"/>
          </p:cNvSpPr>
          <p:nvPr>
            <p:ph type="ftr" sz="quarter" idx="11"/>
          </p:nvPr>
        </p:nvSpPr>
        <p:spPr/>
        <p:txBody>
          <a:bodyPr/>
          <a:lstStyle/>
          <a:p>
            <a:endParaRPr lang="en-US" dirty="0"/>
          </a:p>
        </p:txBody>
      </p:sp>
      <p:sp>
        <p:nvSpPr>
          <p:cNvPr id="13" name="Slide Number Placeholder 5"/>
          <p:cNvSpPr>
            <a:spLocks noGrp="1"/>
          </p:cNvSpPr>
          <p:nvPr>
            <p:ph type="sldNum" sz="quarter" idx="12"/>
          </p:nvPr>
        </p:nvSpPr>
        <p:spPr/>
        <p:txBody>
          <a:bodyPr/>
          <a:lstStyle/>
          <a:p>
            <a:fld id="{48F63A3B-78C7-47BE-AE5E-E10140E04643}" type="slidenum">
              <a:rPr/>
            </a:fld>
            <a:endParaRPr lang="en-US" dirty="0"/>
          </a:p>
        </p:txBody>
      </p:sp>
      <p:sp>
        <p:nvSpPr>
          <p:cNvPr id="14"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0"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
        <p:nvSpPr>
          <p:cNvPr id="12"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
        <p:nvSpPr>
          <p:cNvPr id="7"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zh-CN" altLang="en-US" sz="1200" dirty="0"/>
          </a:p>
        </p:txBody>
      </p:sp>
      <p:sp>
        <p:nvSpPr>
          <p:cNvPr id="8"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 Template</a:t>
            </a:r>
            <a:endParaRPr kumimoji="1" lang="zh-CN" altLang="en-US" sz="1200" dirty="0">
              <a:solidFill>
                <a:srgbClr val="990000"/>
              </a:solidFill>
            </a:endParaRPr>
          </a:p>
        </p:txBody>
      </p:sp>
      <p:sp>
        <p:nvSpPr>
          <p:cNvPr id="9"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0"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1"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9"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zh-CN" altLang="en-US"/>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a:fld>
            <a:endParaRPr lang="en-US" dirty="0"/>
          </a:p>
        </p:txBody>
      </p:sp>
      <p:sp>
        <p:nvSpPr>
          <p:cNvPr id="13"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en-US" altLang="zh-CN" sz="1200" dirty="0"/>
          </a:p>
        </p:txBody>
      </p:sp>
      <p:sp>
        <p:nvSpPr>
          <p:cNvPr id="14"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a:t>
            </a:r>
            <a:endParaRPr kumimoji="1" lang="zh-CN" altLang="en-US" sz="1200" dirty="0">
              <a:solidFill>
                <a:srgbClr val="990000"/>
              </a:solidFill>
            </a:endParaRPr>
          </a:p>
        </p:txBody>
      </p:sp>
      <p:sp>
        <p:nvSpPr>
          <p:cNvPr id="15"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6"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7"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4.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4.xml"/><Relationship Id="rId2" Type="http://schemas.openxmlformats.org/officeDocument/2006/relationships/image" Target="../media/image5.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4.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4.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4.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en-GB" altLang="zh-CN" sz="4400" b="1" dirty="0" err="1">
                <a:latin typeface="微软雅黑" panose="020B0503020204020204" pitchFamily="34" charset="-122"/>
                <a:ea typeface="微软雅黑" panose="020B0503020204020204" pitchFamily="34" charset="-122"/>
                <a:cs typeface="Arial" panose="020B0604020202020204" pitchFamily="34" charset="0"/>
              </a:rPr>
              <a:t>PEILab</a:t>
            </a:r>
            <a:r>
              <a:rPr lang="en-GB" altLang="zh-CN" sz="44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4400" b="1" dirty="0">
                <a:latin typeface="微软雅黑" panose="020B0503020204020204" pitchFamily="34" charset="-122"/>
                <a:ea typeface="微软雅黑" panose="020B0503020204020204" pitchFamily="34" charset="-122"/>
                <a:cs typeface="Arial" panose="020B0604020202020204" pitchFamily="34" charset="0"/>
              </a:rPr>
              <a:t>Group Meeting</a:t>
            </a:r>
            <a:endParaRPr lang="zh-CN" altLang="en-US" sz="4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7"/>
          <p:cNvSpPr/>
          <p:nvPr/>
        </p:nvSpPr>
        <p:spPr>
          <a:xfrm>
            <a:off x="5652476" y="6087176"/>
            <a:ext cx="107914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fld id="{4133F592-41F1-F240-8EE9-1722D1E2CA99}" type="datetime1">
              <a:rPr lang="zh-CN" altLang="en-US"/>
            </a:fld>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 name="组合 5"/>
          <p:cNvGrpSpPr/>
          <p:nvPr/>
        </p:nvGrpSpPr>
        <p:grpSpPr>
          <a:xfrm>
            <a:off x="3171882" y="5257604"/>
            <a:ext cx="5848237" cy="527178"/>
            <a:chOff x="1753402" y="4102506"/>
            <a:chExt cx="6762090" cy="609555"/>
          </a:xfrm>
        </p:grpSpPr>
        <p:pic>
          <p:nvPicPr>
            <p:cNvPr id="6" name="图片 4"/>
            <p:cNvPicPr>
              <a:picLocks noChangeAspect="1"/>
            </p:cNvPicPr>
            <p:nvPr/>
          </p:nvPicPr>
          <p:blipFill>
            <a:blip r:embed="rId1"/>
            <a:stretch>
              <a:fillRect/>
            </a:stretch>
          </p:blipFill>
          <p:spPr>
            <a:xfrm>
              <a:off x="1753402" y="4102506"/>
              <a:ext cx="1608721" cy="609555"/>
            </a:xfrm>
            <a:prstGeom prst="rect">
              <a:avLst/>
            </a:prstGeom>
          </p:spPr>
        </p:pic>
        <p:pic>
          <p:nvPicPr>
            <p:cNvPr id="7" name="Picture 4" descr="Hong Kong Polytechnic University Logo (PolyU) - PNG Logo Vector Downloads  (SVG, EPS)"/>
            <p:cNvPicPr>
              <a:picLocks noChangeAspect="1" noChangeArrowheads="1"/>
            </p:cNvPicPr>
            <p:nvPr/>
          </p:nvPicPr>
          <p:blipFill>
            <a:blip r:embed="rId2"/>
            <a:srcRect/>
            <a:stretch>
              <a:fillRect/>
            </a:stretch>
          </p:blipFill>
          <p:spPr bwMode="auto">
            <a:xfrm>
              <a:off x="5601498" y="4152534"/>
              <a:ext cx="2913994" cy="559527"/>
            </a:xfrm>
            <a:prstGeom prst="rect">
              <a:avLst/>
            </a:prstGeom>
            <a:noFill/>
          </p:spPr>
        </p:pic>
        <p:pic>
          <p:nvPicPr>
            <p:cNvPr id="8" name="Picture 6" descr="Download Hkust - Hong Kong University Of Science And Technology Logo PNG  Image with No Background - PNGkey.com"/>
            <p:cNvPicPr>
              <a:picLocks noChangeAspect="1" noChangeArrowheads="1"/>
            </p:cNvPicPr>
            <p:nvPr/>
          </p:nvPicPr>
          <p:blipFill>
            <a:blip r:embed="rId3"/>
            <a:srcRect/>
            <a:stretch>
              <a:fillRect/>
            </a:stretch>
          </p:blipFill>
          <p:spPr bwMode="auto">
            <a:xfrm>
              <a:off x="3593477" y="4152534"/>
              <a:ext cx="1776667" cy="559527"/>
            </a:xfrm>
            <a:prstGeom prst="rect">
              <a:avLst/>
            </a:prstGeom>
            <a:noFill/>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5" name="文本框 4"/>
          <p:cNvSpPr txBox="1"/>
          <p:nvPr/>
        </p:nvSpPr>
        <p:spPr>
          <a:xfrm>
            <a:off x="217805" y="1404620"/>
            <a:ext cx="4064000" cy="368300"/>
          </a:xfrm>
          <a:prstGeom prst="rect">
            <a:avLst/>
          </a:prstGeom>
          <a:noFill/>
        </p:spPr>
        <p:txBody>
          <a:bodyPr wrap="square" rtlCol="0">
            <a:spAutoFit/>
          </a:bodyPr>
          <a:p>
            <a:r>
              <a:rPr lang="en-US" altLang="zh-CN" b="1"/>
              <a:t>Results</a:t>
            </a:r>
            <a:endParaRPr lang="en-US" altLang="zh-CN" b="1"/>
          </a:p>
        </p:txBody>
      </p:sp>
      <p:pic>
        <p:nvPicPr>
          <p:cNvPr id="7" name="图片 6"/>
          <p:cNvPicPr>
            <a:picLocks noChangeAspect="1"/>
          </p:cNvPicPr>
          <p:nvPr/>
        </p:nvPicPr>
        <p:blipFill>
          <a:blip r:embed="rId1"/>
          <a:stretch>
            <a:fillRect/>
          </a:stretch>
        </p:blipFill>
        <p:spPr>
          <a:xfrm>
            <a:off x="2888615" y="1458595"/>
            <a:ext cx="6414770" cy="50355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5" name="文本框 4"/>
          <p:cNvSpPr txBox="1"/>
          <p:nvPr/>
        </p:nvSpPr>
        <p:spPr>
          <a:xfrm>
            <a:off x="217805" y="1404620"/>
            <a:ext cx="4064000" cy="368300"/>
          </a:xfrm>
          <a:prstGeom prst="rect">
            <a:avLst/>
          </a:prstGeom>
          <a:noFill/>
        </p:spPr>
        <p:txBody>
          <a:bodyPr wrap="square" rtlCol="0">
            <a:spAutoFit/>
          </a:bodyPr>
          <a:p>
            <a:r>
              <a:rPr lang="en-US" altLang="zh-CN" b="1"/>
              <a:t>Results</a:t>
            </a:r>
            <a:endParaRPr lang="en-US" altLang="zh-CN" b="1"/>
          </a:p>
        </p:txBody>
      </p:sp>
      <p:pic>
        <p:nvPicPr>
          <p:cNvPr id="2" name="图片 1"/>
          <p:cNvPicPr>
            <a:picLocks noChangeAspect="1"/>
          </p:cNvPicPr>
          <p:nvPr/>
        </p:nvPicPr>
        <p:blipFill>
          <a:blip r:embed="rId1"/>
          <a:stretch>
            <a:fillRect/>
          </a:stretch>
        </p:blipFill>
        <p:spPr>
          <a:xfrm>
            <a:off x="2809240" y="1608455"/>
            <a:ext cx="6572885" cy="47224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5" name="文本框 4"/>
          <p:cNvSpPr txBox="1"/>
          <p:nvPr/>
        </p:nvSpPr>
        <p:spPr>
          <a:xfrm>
            <a:off x="4063365" y="4472305"/>
            <a:ext cx="4064000" cy="368300"/>
          </a:xfrm>
          <a:prstGeom prst="rect">
            <a:avLst/>
          </a:prstGeom>
          <a:noFill/>
        </p:spPr>
        <p:txBody>
          <a:bodyPr wrap="square" rtlCol="0">
            <a:spAutoFit/>
          </a:bodyPr>
          <a:p>
            <a:pPr algn="ctr"/>
            <a:r>
              <a:rPr lang="en-US" altLang="zh-CN" b="1"/>
              <a:t>ICLR’25</a:t>
            </a:r>
            <a:endParaRPr lang="en-US" altLang="zh-CN" b="1"/>
          </a:p>
        </p:txBody>
      </p:sp>
      <p:pic>
        <p:nvPicPr>
          <p:cNvPr id="4" name="图片 3"/>
          <p:cNvPicPr>
            <a:picLocks noChangeAspect="1"/>
          </p:cNvPicPr>
          <p:nvPr/>
        </p:nvPicPr>
        <p:blipFill>
          <a:blip r:embed="rId1"/>
          <a:stretch>
            <a:fillRect/>
          </a:stretch>
        </p:blipFill>
        <p:spPr>
          <a:xfrm>
            <a:off x="1628775" y="1837690"/>
            <a:ext cx="8935720" cy="23094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217805" y="2068195"/>
            <a:ext cx="7251700" cy="3724910"/>
          </a:xfrm>
          <a:prstGeom prst="rect">
            <a:avLst/>
          </a:prstGeom>
        </p:spPr>
      </p:pic>
      <p:sp>
        <p:nvSpPr>
          <p:cNvPr id="6" name="文本框 5"/>
          <p:cNvSpPr txBox="1"/>
          <p:nvPr/>
        </p:nvSpPr>
        <p:spPr>
          <a:xfrm>
            <a:off x="217805" y="1504315"/>
            <a:ext cx="4064000" cy="368300"/>
          </a:xfrm>
          <a:prstGeom prst="rect">
            <a:avLst/>
          </a:prstGeom>
          <a:noFill/>
        </p:spPr>
        <p:txBody>
          <a:bodyPr wrap="square" rtlCol="0">
            <a:spAutoFit/>
          </a:bodyPr>
          <a:p>
            <a:r>
              <a:rPr lang="en-US" altLang="zh-CN" b="1"/>
              <a:t>Motivation</a:t>
            </a:r>
            <a:endParaRPr lang="en-US" altLang="zh-CN" b="1"/>
          </a:p>
        </p:txBody>
      </p:sp>
      <p:sp>
        <p:nvSpPr>
          <p:cNvPr id="7" name="文本框 6"/>
          <p:cNvSpPr txBox="1"/>
          <p:nvPr/>
        </p:nvSpPr>
        <p:spPr>
          <a:xfrm>
            <a:off x="7847965" y="2068195"/>
            <a:ext cx="4064000" cy="1476375"/>
          </a:xfrm>
          <a:prstGeom prst="rect">
            <a:avLst/>
          </a:prstGeom>
          <a:noFill/>
        </p:spPr>
        <p:txBody>
          <a:bodyPr wrap="square" rtlCol="0">
            <a:spAutoFit/>
          </a:bodyPr>
          <a:p>
            <a:r>
              <a:rPr lang="en-US" altLang="zh-CN"/>
              <a:t>Despite the significant progress in multimodal large language models (MLLMs), their high computational cost remains a barrier to real-world deployment.</a:t>
            </a:r>
            <a:endParaRPr lang="en-US" altLang="zh-CN"/>
          </a:p>
        </p:txBody>
      </p:sp>
      <p:sp>
        <p:nvSpPr>
          <p:cNvPr id="8" name="文本框 7"/>
          <p:cNvSpPr txBox="1"/>
          <p:nvPr/>
        </p:nvSpPr>
        <p:spPr>
          <a:xfrm>
            <a:off x="7847965" y="4382770"/>
            <a:ext cx="4344670" cy="1198880"/>
          </a:xfrm>
          <a:prstGeom prst="rect">
            <a:avLst/>
          </a:prstGeom>
          <a:noFill/>
        </p:spPr>
        <p:txBody>
          <a:bodyPr wrap="square" rtlCol="0">
            <a:spAutoFit/>
          </a:bodyPr>
          <a:p>
            <a:r>
              <a:rPr lang="en-US" altLang="zh-CN"/>
              <a:t>As shown in Fig. 1 (a), a large number of tokens are less important in the</a:t>
            </a:r>
            <a:endParaRPr lang="en-US" altLang="zh-CN"/>
          </a:p>
          <a:p>
            <a:r>
              <a:rPr lang="en-US" altLang="zh-CN"/>
              <a:t>computation, such as visual background and prepositional words. </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217805" y="2068195"/>
            <a:ext cx="7251700" cy="3724910"/>
          </a:xfrm>
          <a:prstGeom prst="rect">
            <a:avLst/>
          </a:prstGeom>
        </p:spPr>
      </p:pic>
      <p:sp>
        <p:nvSpPr>
          <p:cNvPr id="6" name="文本框 5"/>
          <p:cNvSpPr txBox="1"/>
          <p:nvPr/>
        </p:nvSpPr>
        <p:spPr>
          <a:xfrm>
            <a:off x="217805" y="1504315"/>
            <a:ext cx="4064000" cy="368300"/>
          </a:xfrm>
          <a:prstGeom prst="rect">
            <a:avLst/>
          </a:prstGeom>
          <a:noFill/>
        </p:spPr>
        <p:txBody>
          <a:bodyPr wrap="square" rtlCol="0">
            <a:spAutoFit/>
          </a:bodyPr>
          <a:p>
            <a:r>
              <a:rPr lang="en-US" altLang="zh-CN" b="1"/>
              <a:t>Challenge</a:t>
            </a:r>
            <a:endParaRPr lang="en-US" altLang="zh-CN" b="1"/>
          </a:p>
        </p:txBody>
      </p:sp>
      <p:sp>
        <p:nvSpPr>
          <p:cNvPr id="2" name="文本框 1"/>
          <p:cNvSpPr txBox="1"/>
          <p:nvPr/>
        </p:nvSpPr>
        <p:spPr>
          <a:xfrm>
            <a:off x="7477125" y="1349375"/>
            <a:ext cx="4577080" cy="2298065"/>
          </a:xfrm>
          <a:prstGeom prst="rect">
            <a:avLst/>
          </a:prstGeom>
        </p:spPr>
        <p:txBody>
          <a:bodyPr>
            <a:noAutofit/>
          </a:bodyPr>
          <a:p>
            <a:r>
              <a:rPr lang="en-US" altLang="zh-CN" sz="1600">
                <a:solidFill>
                  <a:srgbClr val="000000"/>
                </a:solidFill>
                <a:ea typeface="宋体" panose="02010600030101010101" pitchFamily="2" charset="-122"/>
                <a:cs typeface="+mn-lt"/>
              </a:rPr>
              <a:t>A promising  solution to this issue is the recently proposed mixture-of-depths (MoDs) in NLP , which equips each token with a router to determine whether a module should be computed. However, recent MoDs typically require pre-training LLMs from scratch, and their employment on MLLMs still remains under-explored.</a:t>
            </a:r>
            <a:endParaRPr lang="en-US" altLang="zh-CN" sz="1600">
              <a:solidFill>
                <a:srgbClr val="000000"/>
              </a:solidFill>
              <a:ea typeface="宋体" panose="02010600030101010101" pitchFamily="2" charset="-122"/>
              <a:cs typeface="+mn-lt"/>
            </a:endParaRPr>
          </a:p>
        </p:txBody>
      </p:sp>
      <p:sp>
        <p:nvSpPr>
          <p:cNvPr id="4" name="文本框 3"/>
          <p:cNvSpPr txBox="1"/>
          <p:nvPr/>
        </p:nvSpPr>
        <p:spPr>
          <a:xfrm>
            <a:off x="7477125" y="3411220"/>
            <a:ext cx="4815840" cy="3291840"/>
          </a:xfrm>
          <a:prstGeom prst="rect">
            <a:avLst/>
          </a:prstGeom>
          <a:noFill/>
        </p:spPr>
        <p:txBody>
          <a:bodyPr wrap="square" rtlCol="0">
            <a:spAutoFit/>
          </a:bodyPr>
          <a:p>
            <a:r>
              <a:rPr lang="en-US" altLang="zh-CN" sz="1600"/>
              <a:t>However, directly converting all dense layers of MLLMs to MoD layers leads to significant performance degradation.</a:t>
            </a:r>
            <a:endParaRPr lang="en-US" altLang="zh-CN" sz="1600"/>
          </a:p>
          <a:p>
            <a:endParaRPr lang="en-US" altLang="zh-CN" sz="1600"/>
          </a:p>
          <a:p>
            <a:r>
              <a:rPr lang="en-US" altLang="zh-CN" sz="1600"/>
              <a:t>Reasons: Firstly, the deployment of</a:t>
            </a:r>
            <a:endParaRPr lang="en-US" altLang="zh-CN" sz="1600"/>
          </a:p>
          <a:p>
            <a:r>
              <a:rPr lang="en-US" altLang="zh-CN" sz="1600"/>
              <a:t>MoDs lacks a practical guidance to measure the layer redundancy, thus undermining the necessary dense layers. As illustrated in Fig. 1 (a), attention patterns vary significantly across layers, and some layers exhibit less redundancy. Additionally, the setting of MLLMs, e.g., input modality, differs</a:t>
            </a:r>
            <a:endParaRPr lang="en-US" altLang="zh-CN" sz="1600"/>
          </a:p>
          <a:p>
            <a:r>
              <a:rPr lang="en-US" altLang="zh-CN" sz="1600"/>
              <a:t>substantially from that of LLMs, making the direct adaptation of MoDs suboptimal.</a:t>
            </a:r>
            <a:endParaRPr lang="zh-CN"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6176645" y="1473835"/>
            <a:ext cx="5659755" cy="4871085"/>
          </a:xfrm>
          <a:prstGeom prst="rect">
            <a:avLst/>
          </a:prstGeom>
        </p:spPr>
      </p:pic>
      <p:pic>
        <p:nvPicPr>
          <p:cNvPr id="3" name="图片 2"/>
          <p:cNvPicPr>
            <a:picLocks noChangeAspect="1"/>
          </p:cNvPicPr>
          <p:nvPr/>
        </p:nvPicPr>
        <p:blipFill>
          <a:blip r:embed="rId2"/>
          <a:srcRect l="51392" b="22298"/>
          <a:stretch>
            <a:fillRect/>
          </a:stretch>
        </p:blipFill>
        <p:spPr>
          <a:xfrm>
            <a:off x="217805" y="1929130"/>
            <a:ext cx="5073650" cy="4166235"/>
          </a:xfrm>
          <a:prstGeom prst="rect">
            <a:avLst/>
          </a:prstGeom>
        </p:spPr>
      </p:pic>
      <p:sp>
        <p:nvSpPr>
          <p:cNvPr id="4" name="文本框 3"/>
          <p:cNvSpPr txBox="1"/>
          <p:nvPr/>
        </p:nvSpPr>
        <p:spPr>
          <a:xfrm>
            <a:off x="217805" y="1419225"/>
            <a:ext cx="4064000" cy="368300"/>
          </a:xfrm>
          <a:prstGeom prst="rect">
            <a:avLst/>
          </a:prstGeom>
          <a:noFill/>
        </p:spPr>
        <p:txBody>
          <a:bodyPr wrap="square" rtlCol="0">
            <a:spAutoFit/>
          </a:bodyPr>
          <a:p>
            <a:r>
              <a:rPr lang="en-US" altLang="zh-CN" b="1"/>
              <a:t>MoE vs MoD</a:t>
            </a:r>
            <a:endParaRPr lang="en-US" altLang="zh-CN"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pic>
        <p:nvPicPr>
          <p:cNvPr id="3" name="图片 2"/>
          <p:cNvPicPr>
            <a:picLocks noChangeAspect="1"/>
          </p:cNvPicPr>
          <p:nvPr/>
        </p:nvPicPr>
        <p:blipFill>
          <a:blip r:embed="rId1"/>
          <a:stretch>
            <a:fillRect/>
          </a:stretch>
        </p:blipFill>
        <p:spPr>
          <a:xfrm>
            <a:off x="217805" y="2292985"/>
            <a:ext cx="6007735" cy="3546475"/>
          </a:xfrm>
          <a:prstGeom prst="rect">
            <a:avLst/>
          </a:prstGeom>
        </p:spPr>
      </p:pic>
      <p:sp>
        <p:nvSpPr>
          <p:cNvPr id="4" name="文本框 3"/>
          <p:cNvSpPr txBox="1"/>
          <p:nvPr/>
        </p:nvSpPr>
        <p:spPr>
          <a:xfrm>
            <a:off x="217805" y="1436370"/>
            <a:ext cx="4064000" cy="368300"/>
          </a:xfrm>
          <a:prstGeom prst="rect">
            <a:avLst/>
          </a:prstGeom>
          <a:noFill/>
        </p:spPr>
        <p:txBody>
          <a:bodyPr wrap="square" rtlCol="0">
            <a:spAutoFit/>
          </a:bodyPr>
          <a:p>
            <a:r>
              <a:rPr lang="en-US" altLang="zh-CN" b="1"/>
              <a:t>Overview</a:t>
            </a:r>
            <a:endParaRPr lang="zh-CN" altLang="en-US" b="1"/>
          </a:p>
        </p:txBody>
      </p:sp>
      <p:pic>
        <p:nvPicPr>
          <p:cNvPr id="5" name="图片 4"/>
          <p:cNvPicPr>
            <a:picLocks noChangeAspect="1"/>
          </p:cNvPicPr>
          <p:nvPr/>
        </p:nvPicPr>
        <p:blipFill>
          <a:blip r:embed="rId2"/>
          <a:stretch>
            <a:fillRect/>
          </a:stretch>
        </p:blipFill>
        <p:spPr>
          <a:xfrm>
            <a:off x="7290435" y="2233295"/>
            <a:ext cx="3812540" cy="1120140"/>
          </a:xfrm>
          <a:prstGeom prst="rect">
            <a:avLst/>
          </a:prstGeom>
        </p:spPr>
      </p:pic>
      <p:pic>
        <p:nvPicPr>
          <p:cNvPr id="6" name="图片 5"/>
          <p:cNvPicPr>
            <a:picLocks noChangeAspect="1"/>
          </p:cNvPicPr>
          <p:nvPr/>
        </p:nvPicPr>
        <p:blipFill>
          <a:blip r:embed="rId3"/>
          <a:stretch>
            <a:fillRect/>
          </a:stretch>
        </p:blipFill>
        <p:spPr>
          <a:xfrm>
            <a:off x="6156325" y="4303395"/>
            <a:ext cx="5956935" cy="1536065"/>
          </a:xfrm>
          <a:prstGeom prst="rect">
            <a:avLst/>
          </a:prstGeom>
        </p:spPr>
      </p:pic>
      <p:sp>
        <p:nvSpPr>
          <p:cNvPr id="7" name="文本框 6"/>
          <p:cNvSpPr txBox="1"/>
          <p:nvPr/>
        </p:nvSpPr>
        <p:spPr>
          <a:xfrm>
            <a:off x="6352540" y="1744980"/>
            <a:ext cx="4064000" cy="368300"/>
          </a:xfrm>
          <a:prstGeom prst="rect">
            <a:avLst/>
          </a:prstGeom>
          <a:noFill/>
        </p:spPr>
        <p:txBody>
          <a:bodyPr wrap="square" rtlCol="0">
            <a:spAutoFit/>
          </a:bodyPr>
          <a:p>
            <a:r>
              <a:rPr lang="en-US" altLang="zh-CN" b="1"/>
              <a:t>Formulation:</a:t>
            </a:r>
            <a:endParaRPr lang="en-US" altLang="zh-CN" b="1"/>
          </a:p>
        </p:txBody>
      </p:sp>
      <p:sp>
        <p:nvSpPr>
          <p:cNvPr id="8" name="文本框 7"/>
          <p:cNvSpPr txBox="1"/>
          <p:nvPr/>
        </p:nvSpPr>
        <p:spPr>
          <a:xfrm>
            <a:off x="6363335" y="3644265"/>
            <a:ext cx="4064000" cy="368300"/>
          </a:xfrm>
          <a:prstGeom prst="rect">
            <a:avLst/>
          </a:prstGeom>
          <a:noFill/>
        </p:spPr>
        <p:txBody>
          <a:bodyPr wrap="square" rtlCol="0">
            <a:spAutoFit/>
          </a:bodyPr>
          <a:p>
            <a:r>
              <a:rPr lang="en-US" altLang="zh-CN" b="1"/>
              <a:t>Optimization Objective:</a:t>
            </a:r>
            <a:endParaRPr lang="en-US" altLang="zh-CN" b="1"/>
          </a:p>
        </p:txBody>
      </p:sp>
      <p:sp>
        <p:nvSpPr>
          <p:cNvPr id="9" name="文本框 8"/>
          <p:cNvSpPr txBox="1"/>
          <p:nvPr/>
        </p:nvSpPr>
        <p:spPr>
          <a:xfrm>
            <a:off x="6225540" y="2998470"/>
            <a:ext cx="6142990" cy="764540"/>
          </a:xfrm>
          <a:prstGeom prst="rect">
            <a:avLst/>
          </a:prstGeom>
          <a:noFill/>
        </p:spPr>
        <p:txBody>
          <a:bodyPr wrap="square" rtlCol="0">
            <a:noAutofit/>
          </a:bodyPr>
          <a:p>
            <a:endParaRPr lang="en-US" altLang="zh-CN"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2" name="文本框 1"/>
          <p:cNvSpPr txBox="1"/>
          <p:nvPr/>
        </p:nvSpPr>
        <p:spPr>
          <a:xfrm>
            <a:off x="217805" y="1437640"/>
            <a:ext cx="6892290" cy="368300"/>
          </a:xfrm>
          <a:prstGeom prst="rect">
            <a:avLst/>
          </a:prstGeom>
          <a:noFill/>
        </p:spPr>
        <p:txBody>
          <a:bodyPr wrap="square" rtlCol="0">
            <a:spAutoFit/>
          </a:bodyPr>
          <a:p>
            <a:r>
              <a:rPr lang="en-US" altLang="zh-CN" b="1"/>
              <a:t>RANK-BASED REDUNDANCY ESTIMATION</a:t>
            </a:r>
            <a:endParaRPr lang="en-US" altLang="zh-CN" b="1"/>
          </a:p>
        </p:txBody>
      </p:sp>
      <p:sp>
        <p:nvSpPr>
          <p:cNvPr id="3" name="文本框 2"/>
          <p:cNvSpPr txBox="1"/>
          <p:nvPr/>
        </p:nvSpPr>
        <p:spPr>
          <a:xfrm>
            <a:off x="217805" y="1862455"/>
            <a:ext cx="11757025" cy="1476375"/>
          </a:xfrm>
          <a:prstGeom prst="rect">
            <a:avLst/>
          </a:prstGeom>
          <a:noFill/>
        </p:spPr>
        <p:txBody>
          <a:bodyPr wrap="square" rtlCol="0">
            <a:spAutoFit/>
          </a:bodyPr>
          <a:p>
            <a:r>
              <a:rPr lang="en-US" altLang="zh-CN"/>
              <a:t>The key challenge of γ-MoD is how to identify the dense layer that should be converted to the MoD one. In practice, directly replacing all layers with MoD ones will lead to significant performance degeneration. The original MoD-based LLM overcomes this issue by the hand-craft attempt, which is still sub-optimal and time-consuming. </a:t>
            </a:r>
            <a:endParaRPr lang="en-US" altLang="zh-CN"/>
          </a:p>
          <a:p>
            <a:r>
              <a:rPr lang="en-US" altLang="zh-CN"/>
              <a:t>However, in existing MLLMs, the LLM is already pre-trained on large scale of corpus, which can intuitively provide sufficient knowledge to achieve the process automatically.</a:t>
            </a:r>
            <a:endParaRPr lang="en-US" altLang="zh-CN"/>
          </a:p>
        </p:txBody>
      </p:sp>
      <p:sp>
        <p:nvSpPr>
          <p:cNvPr id="4" name="文本框 3"/>
          <p:cNvSpPr txBox="1"/>
          <p:nvPr/>
        </p:nvSpPr>
        <p:spPr>
          <a:xfrm>
            <a:off x="109220" y="3488055"/>
            <a:ext cx="12283440" cy="922020"/>
          </a:xfrm>
          <a:prstGeom prst="rect">
            <a:avLst/>
          </a:prstGeom>
          <a:noFill/>
        </p:spPr>
        <p:txBody>
          <a:bodyPr wrap="square" rtlCol="0">
            <a:spAutoFit/>
          </a:bodyPr>
          <a:p>
            <a:r>
              <a:rPr lang="en-US" altLang="zh-CN" b="1">
                <a:sym typeface="+mn-ea"/>
              </a:rPr>
              <a:t>The core principle of γ-MoD is to identify redundant MLLM layers via a novel metric called rank of attention maps (ARank)</a:t>
            </a:r>
            <a:endParaRPr lang="en-US" altLang="zh-CN" b="1"/>
          </a:p>
          <a:p>
            <a:endParaRPr lang="zh-CN" altLang="en-US" b="1"/>
          </a:p>
        </p:txBody>
      </p:sp>
      <p:pic>
        <p:nvPicPr>
          <p:cNvPr id="5" name="图片 4"/>
          <p:cNvPicPr>
            <a:picLocks noChangeAspect="1"/>
          </p:cNvPicPr>
          <p:nvPr/>
        </p:nvPicPr>
        <p:blipFill>
          <a:blip r:embed="rId1"/>
          <a:stretch>
            <a:fillRect/>
          </a:stretch>
        </p:blipFill>
        <p:spPr>
          <a:xfrm>
            <a:off x="6472555" y="3999230"/>
            <a:ext cx="5203825" cy="1322070"/>
          </a:xfrm>
          <a:prstGeom prst="rect">
            <a:avLst/>
          </a:prstGeom>
        </p:spPr>
      </p:pic>
      <p:sp>
        <p:nvSpPr>
          <p:cNvPr id="6" name="文本框 5"/>
          <p:cNvSpPr txBox="1"/>
          <p:nvPr/>
        </p:nvSpPr>
        <p:spPr>
          <a:xfrm>
            <a:off x="7042150" y="5497830"/>
            <a:ext cx="4064000" cy="645160"/>
          </a:xfrm>
          <a:prstGeom prst="rect">
            <a:avLst/>
          </a:prstGeom>
          <a:noFill/>
        </p:spPr>
        <p:txBody>
          <a:bodyPr wrap="square" rtlCol="0">
            <a:spAutoFit/>
          </a:bodyPr>
          <a:p>
            <a:r>
              <a:rPr lang="en-US" altLang="zh-CN"/>
              <a:t>The expected ARank remains largely consistent across different tasks.</a:t>
            </a:r>
            <a:endParaRPr lang="en-US" altLang="zh-CN"/>
          </a:p>
        </p:txBody>
      </p:sp>
      <p:pic>
        <p:nvPicPr>
          <p:cNvPr id="7" name="图片 6"/>
          <p:cNvPicPr>
            <a:picLocks noChangeAspect="1"/>
          </p:cNvPicPr>
          <p:nvPr/>
        </p:nvPicPr>
        <p:blipFill>
          <a:blip r:embed="rId2"/>
          <a:stretch>
            <a:fillRect/>
          </a:stretch>
        </p:blipFill>
        <p:spPr>
          <a:xfrm>
            <a:off x="930910" y="4335780"/>
            <a:ext cx="4143375" cy="1371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2" name="文本框 1"/>
          <p:cNvSpPr txBox="1"/>
          <p:nvPr/>
        </p:nvSpPr>
        <p:spPr>
          <a:xfrm>
            <a:off x="217805" y="1443990"/>
            <a:ext cx="4064000" cy="368300"/>
          </a:xfrm>
          <a:prstGeom prst="rect">
            <a:avLst/>
          </a:prstGeom>
          <a:noFill/>
        </p:spPr>
        <p:txBody>
          <a:bodyPr wrap="square" rtlCol="0">
            <a:spAutoFit/>
          </a:bodyPr>
          <a:p>
            <a:r>
              <a:rPr lang="en-US" altLang="zh-CN" b="1"/>
              <a:t>MIXTURE-OF-DEPTH ADAPTATION</a:t>
            </a:r>
            <a:endParaRPr lang="en-US" altLang="zh-CN" b="1"/>
          </a:p>
        </p:txBody>
      </p:sp>
      <p:pic>
        <p:nvPicPr>
          <p:cNvPr id="5" name="图片 4"/>
          <p:cNvPicPr>
            <a:picLocks noChangeAspect="1"/>
          </p:cNvPicPr>
          <p:nvPr/>
        </p:nvPicPr>
        <p:blipFill>
          <a:blip r:embed="rId1"/>
          <a:stretch>
            <a:fillRect/>
          </a:stretch>
        </p:blipFill>
        <p:spPr>
          <a:xfrm>
            <a:off x="217805" y="2286000"/>
            <a:ext cx="6348730" cy="2555875"/>
          </a:xfrm>
          <a:prstGeom prst="rect">
            <a:avLst/>
          </a:prstGeom>
        </p:spPr>
      </p:pic>
      <p:pic>
        <p:nvPicPr>
          <p:cNvPr id="6" name="图片 5"/>
          <p:cNvPicPr>
            <a:picLocks noChangeAspect="1"/>
          </p:cNvPicPr>
          <p:nvPr/>
        </p:nvPicPr>
        <p:blipFill>
          <a:blip r:embed="rId2"/>
          <a:stretch>
            <a:fillRect/>
          </a:stretch>
        </p:blipFill>
        <p:spPr>
          <a:xfrm>
            <a:off x="6745605" y="2160270"/>
            <a:ext cx="5344795" cy="2681605"/>
          </a:xfrm>
          <a:prstGeom prst="rect">
            <a:avLst/>
          </a:prstGeom>
        </p:spPr>
      </p:pic>
      <p:sp>
        <p:nvSpPr>
          <p:cNvPr id="7" name="文本框 6"/>
          <p:cNvSpPr txBox="1"/>
          <p:nvPr/>
        </p:nvSpPr>
        <p:spPr>
          <a:xfrm>
            <a:off x="875665" y="5234305"/>
            <a:ext cx="5032375" cy="1129665"/>
          </a:xfrm>
          <a:prstGeom prst="rect">
            <a:avLst/>
          </a:prstGeom>
          <a:noFill/>
        </p:spPr>
        <p:txBody>
          <a:bodyPr wrap="square" rtlCol="0">
            <a:noAutofit/>
          </a:bodyPr>
          <a:p>
            <a:r>
              <a:rPr lang="en-US" altLang="zh-CN" sz="1200"/>
              <a:t>equation 8</a:t>
            </a:r>
            <a:r>
              <a:rPr lang="zh-CN" altLang="en-US" sz="1200"/>
              <a:t>直观解释：对于被</a:t>
            </a:r>
            <a:r>
              <a:rPr lang="en-US" altLang="zh-CN" sz="1200"/>
              <a:t> mask </a:t>
            </a:r>
            <a:r>
              <a:rPr lang="zh-CN" altLang="en-US" sz="1200"/>
              <a:t>标注为关键的</a:t>
            </a:r>
            <a:r>
              <a:rPr lang="en-US" altLang="zh-CN" sz="1200"/>
              <a:t> token</a:t>
            </a:r>
            <a:r>
              <a:rPr lang="zh-CN" altLang="en-US" sz="1200"/>
              <a:t>（例如</a:t>
            </a:r>
            <a:r>
              <a:rPr lang="en-US" altLang="zh-CN" sz="1200"/>
              <a:t> question</a:t>
            </a:r>
            <a:r>
              <a:rPr lang="zh-CN" altLang="en-US" sz="1200"/>
              <a:t>），强制</a:t>
            </a:r>
            <a:r>
              <a:rPr lang="en-US" altLang="zh-CN" sz="1200"/>
              <a:t> router </a:t>
            </a:r>
            <a:r>
              <a:rPr lang="zh-CN" altLang="en-US" sz="1200"/>
              <a:t>把它们标为</a:t>
            </a:r>
            <a:r>
              <a:rPr lang="en-US" altLang="zh-CN" sz="1200"/>
              <a:t>“</a:t>
            </a:r>
            <a:r>
              <a:rPr lang="zh-CN" altLang="en-US" sz="1200"/>
              <a:t>保留</a:t>
            </a:r>
            <a:r>
              <a:rPr lang="en-US" altLang="zh-CN" sz="1200"/>
              <a:t>”</a:t>
            </a:r>
            <a:r>
              <a:rPr lang="zh-CN" altLang="en-US" sz="1200"/>
              <a:t>；对于其它</a:t>
            </a:r>
            <a:r>
              <a:rPr lang="en-US" altLang="zh-CN" sz="1200"/>
              <a:t> token</a:t>
            </a:r>
            <a:r>
              <a:rPr lang="zh-CN" altLang="en-US" sz="1200"/>
              <a:t>，允许</a:t>
            </a:r>
            <a:r>
              <a:rPr lang="en-US" altLang="zh-CN" sz="1200"/>
              <a:t> router </a:t>
            </a:r>
            <a:r>
              <a:rPr lang="zh-CN" altLang="en-US" sz="1200"/>
              <a:t>自主选择（由</a:t>
            </a:r>
            <a:r>
              <a:rPr lang="en-US" altLang="zh-CN" sz="1200"/>
              <a:t> top-k </a:t>
            </a:r>
            <a:r>
              <a:rPr lang="zh-CN" altLang="en-US" sz="1200"/>
              <a:t>伪标签确定）。训练时把</a:t>
            </a:r>
            <a:r>
              <a:rPr lang="en-US" altLang="zh-CN" sz="1200"/>
              <a:t> routing loss </a:t>
            </a:r>
            <a:r>
              <a:rPr lang="zh-CN" altLang="en-US" sz="1200"/>
              <a:t>与语言模型目标一并优化</a:t>
            </a:r>
            <a:endParaRPr lang="zh-CN" altLang="en-US" sz="1200"/>
          </a:p>
        </p:txBody>
      </p:sp>
      <p:pic>
        <p:nvPicPr>
          <p:cNvPr id="8" name="图片 7"/>
          <p:cNvPicPr>
            <a:picLocks noChangeAspect="1"/>
          </p:cNvPicPr>
          <p:nvPr/>
        </p:nvPicPr>
        <p:blipFill>
          <a:blip r:embed="rId3"/>
          <a:stretch>
            <a:fillRect/>
          </a:stretch>
        </p:blipFill>
        <p:spPr>
          <a:xfrm>
            <a:off x="6697980" y="5153660"/>
            <a:ext cx="5276850" cy="10706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γ−MOD</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5" name="文本框 4"/>
          <p:cNvSpPr txBox="1"/>
          <p:nvPr/>
        </p:nvSpPr>
        <p:spPr>
          <a:xfrm>
            <a:off x="217805" y="1404620"/>
            <a:ext cx="4064000" cy="368300"/>
          </a:xfrm>
          <a:prstGeom prst="rect">
            <a:avLst/>
          </a:prstGeom>
          <a:noFill/>
        </p:spPr>
        <p:txBody>
          <a:bodyPr wrap="square" rtlCol="0">
            <a:spAutoFit/>
          </a:bodyPr>
          <a:p>
            <a:r>
              <a:rPr lang="en-US" altLang="zh-CN" b="1"/>
              <a:t>Results</a:t>
            </a:r>
            <a:endParaRPr lang="en-US" altLang="zh-CN" b="1"/>
          </a:p>
        </p:txBody>
      </p:sp>
      <p:pic>
        <p:nvPicPr>
          <p:cNvPr id="6" name="图片 5"/>
          <p:cNvPicPr>
            <a:picLocks noChangeAspect="1"/>
          </p:cNvPicPr>
          <p:nvPr/>
        </p:nvPicPr>
        <p:blipFill>
          <a:blip r:embed="rId1"/>
          <a:stretch>
            <a:fillRect/>
          </a:stretch>
        </p:blipFill>
        <p:spPr>
          <a:xfrm>
            <a:off x="6689725" y="1906905"/>
            <a:ext cx="4672330" cy="4011930"/>
          </a:xfrm>
          <a:prstGeom prst="rect">
            <a:avLst/>
          </a:prstGeom>
        </p:spPr>
      </p:pic>
      <p:pic>
        <p:nvPicPr>
          <p:cNvPr id="8" name="图片 7"/>
          <p:cNvPicPr>
            <a:picLocks noChangeAspect="1"/>
          </p:cNvPicPr>
          <p:nvPr/>
        </p:nvPicPr>
        <p:blipFill>
          <a:blip r:embed="rId2"/>
          <a:stretch>
            <a:fillRect/>
          </a:stretch>
        </p:blipFill>
        <p:spPr>
          <a:xfrm>
            <a:off x="217805" y="2207260"/>
            <a:ext cx="6022340" cy="371157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2217</Words>
  <Application>WPS 演示</Application>
  <PresentationFormat>宽屏</PresentationFormat>
  <Paragraphs>71</Paragraphs>
  <Slides>11</Slides>
  <Notes>18</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11</vt:i4>
      </vt:variant>
    </vt:vector>
  </HeadingPairs>
  <TitlesOfParts>
    <vt:vector size="29" baseType="lpstr">
      <vt:lpstr>Arial</vt:lpstr>
      <vt:lpstr>宋体</vt:lpstr>
      <vt:lpstr>Wingdings</vt:lpstr>
      <vt:lpstr>Hiragino Sans GB W3</vt:lpstr>
      <vt:lpstr>Adobe Heiti Std R</vt:lpstr>
      <vt:lpstr>Yu Gothic UI Semilight</vt:lpstr>
      <vt:lpstr>微软雅黑</vt:lpstr>
      <vt:lpstr>等线</vt:lpstr>
      <vt:lpstr>Wingdings</vt:lpstr>
      <vt:lpstr>Yu Gothic UI Light</vt:lpstr>
      <vt:lpstr>Arial Unicode MS</vt:lpstr>
      <vt:lpstr>Arial Black</vt:lpstr>
      <vt:lpstr>黑体</vt:lpstr>
      <vt:lpstr>NimbusRomNo9L-Regu</vt:lpstr>
      <vt:lpstr>Segoe Print</vt:lpstr>
      <vt:lpstr>Calibri</vt:lpstr>
      <vt:lpstr>Office 主题​​</vt:lpstr>
      <vt:lpstr>5_Office 主题​​</vt:lpstr>
      <vt:lpstr>PEILab Group Meeting</vt:lpstr>
      <vt:lpstr> DyCoke </vt:lpstr>
      <vt:lpstr> DyCoke </vt:lpstr>
      <vt:lpstr> γ−MOD </vt:lpstr>
      <vt:lpstr> γ−MOD </vt:lpstr>
      <vt:lpstr> γ−MOD </vt:lpstr>
      <vt:lpstr> γ−MOD </vt:lpstr>
      <vt:lpstr> γ−MOD </vt:lpstr>
      <vt:lpstr> γ−MOD </vt:lpstr>
      <vt:lpstr> γ−MOD </vt:lpstr>
      <vt:lpstr> γ−MOD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cp:lastModifiedBy>
  <cp:revision>985</cp:revision>
  <cp:lastPrinted>2018-09-14T15:34:00Z</cp:lastPrinted>
  <dcterms:created xsi:type="dcterms:W3CDTF">2018-08-22T08:31:00Z</dcterms:created>
  <dcterms:modified xsi:type="dcterms:W3CDTF">2025-09-14T12:20:13Z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3167D4456ACC4C48B74D60E0B4EB77FF_12</vt:lpwstr>
  </property>
  <property fmtid="{D5CDD505-2E9C-101B-9397-08002B2CF9AE}" pid="3" name="KSOProductBuildVer">
    <vt:lpwstr>2052-12.1.0.22529</vt:lpwstr>
  </property>
</Properties>
</file>