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43891200" cy="219456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678"/>
  </p:normalViewPr>
  <p:slideViewPr>
    <p:cSldViewPr snapToGrid="0">
      <p:cViewPr varScale="1">
        <p:scale>
          <a:sx n="36" d="100"/>
          <a:sy n="36" d="100"/>
        </p:scale>
        <p:origin x="7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86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24770EC-B5C9-452E-86AE-6AAC76C5DAD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  <a:prstGeom prst="rect">
            <a:avLst/>
          </a:prstGeom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0D6E0E-BCF7-48F4-8CE7-CBC3B6DB5F15}" type="slidenum">
              <a:rPr lang="en-US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1336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64584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088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01336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64584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40280" y="410040"/>
            <a:ext cx="28128240" cy="1005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294840" tIns="147600" rIns="29484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49810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295808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613625" y="3462480"/>
            <a:ext cx="13415760" cy="1744164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15125760" y="3462480"/>
            <a:ext cx="13415760" cy="1744164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lstStyle/>
          <a:p>
            <a:pPr marL="565150" indent="-56515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29421000" y="3462480"/>
            <a:ext cx="13415760" cy="1744164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65150" indent="-56515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29637990" y="8997950"/>
            <a:ext cx="13415645" cy="12685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94840" tIns="147600" rIns="294840" bIns="147600">
            <a:normAutofit/>
          </a:bodyPr>
          <a:lstStyle/>
          <a:p>
            <a:pPr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</a:pPr>
            <a:endParaRPr lang="en-US" sz="4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</a:pPr>
            <a:endParaRPr lang="en-US" sz="4000" b="0" strike="noStrike" spc="-1">
              <a:latin typeface="Arial" panose="020B0604020202020204"/>
            </a:endParaRPr>
          </a:p>
          <a:p>
            <a:pPr marL="565150" indent="-56515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endParaRPr lang="en-US" sz="4000" b="0" strike="noStrike" spc="-1">
              <a:latin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4675" y="346710"/>
            <a:ext cx="43315890" cy="2846070"/>
            <a:chOff x="905" y="546"/>
            <a:chExt cx="68214" cy="4482"/>
          </a:xfrm>
        </p:grpSpPr>
        <p:grpSp>
          <p:nvGrpSpPr>
            <p:cNvPr id="6" name="组合 5"/>
            <p:cNvGrpSpPr/>
            <p:nvPr/>
          </p:nvGrpSpPr>
          <p:grpSpPr>
            <a:xfrm>
              <a:off x="905" y="546"/>
              <a:ext cx="68215" cy="4482"/>
              <a:chOff x="905" y="546"/>
              <a:chExt cx="68215" cy="4482"/>
            </a:xfrm>
          </p:grpSpPr>
          <p:sp>
            <p:nvSpPr>
              <p:cNvPr id="18" name="矩形 17"/>
              <p:cNvSpPr/>
              <p:nvPr/>
            </p:nvSpPr>
            <p:spPr>
              <a:xfrm rot="10800000">
                <a:off x="2844" y="546"/>
                <a:ext cx="66276" cy="4482"/>
              </a:xfrm>
              <a:prstGeom prst="rect">
                <a:avLst/>
              </a:prstGeom>
              <a:gradFill flip="none" rotWithShape="1">
                <a:gsLst>
                  <a:gs pos="12000">
                    <a:srgbClr val="014924"/>
                  </a:gs>
                  <a:gs pos="0">
                    <a:srgbClr val="014924"/>
                  </a:gs>
                  <a:gs pos="59000">
                    <a:srgbClr val="014924">
                      <a:alpha val="95000"/>
                    </a:srgbClr>
                  </a:gs>
                  <a:gs pos="77000">
                    <a:srgbClr val="014924">
                      <a:alpha val="70000"/>
                    </a:srgbClr>
                  </a:gs>
                  <a:gs pos="100000">
                    <a:srgbClr val="014924"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05" y="546"/>
                <a:ext cx="4494" cy="4482"/>
              </a:xfrm>
              <a:prstGeom prst="rect">
                <a:avLst/>
              </a:prstGeom>
            </p:spPr>
          </p:pic>
        </p:grpSp>
        <p:sp>
          <p:nvSpPr>
            <p:cNvPr id="5" name="TextShape 1"/>
            <p:cNvSpPr txBox="1"/>
            <p:nvPr/>
          </p:nvSpPr>
          <p:spPr>
            <a:xfrm>
              <a:off x="6817" y="546"/>
              <a:ext cx="54285" cy="4483"/>
            </a:xfrm>
            <a:prstGeom prst="rect">
              <a:avLst/>
            </a:prstGeom>
            <a:noFill/>
            <a:ln>
              <a:noFill/>
            </a:ln>
          </p:spPr>
          <p:txBody>
            <a:bodyPr lIns="294840" tIns="147600" rIns="294840" bIns="147600" anchor="ctr">
              <a:noAutofit/>
            </a:bodyPr>
            <a:p>
              <a:pPr algn="ctr">
                <a:lnSpc>
                  <a:spcPct val="150000"/>
                </a:lnSpc>
              </a:pPr>
              <a:r>
                <a:rPr lang="en-US" sz="5400" b="0" strike="noStrike" spc="-1">
                  <a:solidFill>
                    <a:schemeClr val="bg1"/>
                  </a:solidFill>
                  <a:latin typeface="Arial" panose="020B0604020202020204"/>
                  <a:ea typeface="MS PGothic" panose="020B0600070205080204" charset="-128"/>
                </a:rPr>
                <a:t>A Review of Open-Vocabulary Perception Driven by Multimodal Large Models</a:t>
              </a:r>
              <a:endParaRPr lang="en-US" sz="5400" b="0" strike="noStrike" spc="-1">
                <a:solidFill>
                  <a:schemeClr val="bg1"/>
                </a:solidFill>
                <a:latin typeface="Arial" panose="020B0604020202020204"/>
                <a:ea typeface="MS PGothic" panose="020B0600070205080204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4400" b="0" strike="noStrike" spc="-1">
                  <a:solidFill>
                    <a:schemeClr val="bg1"/>
                  </a:solidFill>
                  <a:latin typeface="Arial" panose="020B0604020202020204"/>
                  <a:ea typeface="MS PGothic" panose="020B0600070205080204" charset="-128"/>
                </a:rPr>
                <a:t>J</a:t>
              </a:r>
              <a:r>
                <a:rPr lang="en-US" sz="4400" b="0" strike="noStrike" spc="-1">
                  <a:solidFill>
                    <a:schemeClr val="bg1"/>
                  </a:solidFill>
                  <a:latin typeface="Arial" panose="020B0604020202020204"/>
                  <a:ea typeface="MS PGothic" panose="020B0600070205080204" charset="-128"/>
                </a:rPr>
                <a:t>unJie Liu, Sun Yat-sen University, Guangzhou, China, liujj255@mail2.sysu.edu.cn</a:t>
              </a:r>
              <a:endParaRPr lang="en-US" sz="4500" b="0" strike="noStrike" spc="-1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88415" y="3531235"/>
            <a:ext cx="12740640" cy="4419600"/>
            <a:chOff x="2029" y="11300"/>
            <a:chExt cx="20064" cy="6960"/>
          </a:xfrm>
        </p:grpSpPr>
        <p:sp>
          <p:nvSpPr>
            <p:cNvPr id="2" name="矩形 1"/>
            <p:cNvSpPr/>
            <p:nvPr/>
          </p:nvSpPr>
          <p:spPr>
            <a:xfrm>
              <a:off x="2053" y="11408"/>
              <a:ext cx="19639" cy="1378"/>
            </a:xfrm>
            <a:prstGeom prst="rect">
              <a:avLst/>
            </a:prstGeom>
            <a:solidFill>
              <a:srgbClr val="014924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317" y="11300"/>
              <a:ext cx="19776" cy="14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4000">
                  <a:solidFill>
                    <a:schemeClr val="bg1"/>
                  </a:solidFill>
                  <a:latin typeface="+mj-lt"/>
                  <a:cs typeface="+mj-lt"/>
                </a:rPr>
                <a:t>INTRODUCTION</a:t>
              </a:r>
              <a:endParaRPr lang="en-US" altLang="zh-CN" sz="4000">
                <a:solidFill>
                  <a:schemeClr val="bg1"/>
                </a:solidFill>
                <a:latin typeface="+mj-lt"/>
                <a:cs typeface="+mj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29" y="12786"/>
              <a:ext cx="19770" cy="5474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</p:spPr>
          <p:txBody>
            <a:bodyPr wrap="square" rtlCol="0">
              <a:noAutofit/>
            </a:bodyPr>
            <a:p>
              <a:pPr marL="685800" indent="-685800">
                <a:buFont typeface="Wingdings" panose="05000000000000000000" charset="0"/>
                <a:buChar char="Ø"/>
              </a:pPr>
              <a:r>
                <a:rPr lang="zh-CN" altLang="en-US" sz="4400">
                  <a:latin typeface="+mj-lt"/>
                  <a:cs typeface="+mj-lt"/>
                </a:rPr>
                <a:t>This review covers six key papers, providing a detailed overview of OVP driven by MLLMs, including background, motivation, technical details, experimental results, related work, and future prospects.</a:t>
              </a:r>
              <a:endParaRPr lang="zh-CN" altLang="en-US" sz="4400">
                <a:latin typeface="+mj-lt"/>
                <a:cs typeface="+mj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369540" y="3462655"/>
            <a:ext cx="12971145" cy="16729710"/>
            <a:chOff x="2025" y="11300"/>
            <a:chExt cx="20068" cy="23470"/>
          </a:xfrm>
        </p:grpSpPr>
        <p:sp>
          <p:nvSpPr>
            <p:cNvPr id="12" name="矩形 11"/>
            <p:cNvSpPr/>
            <p:nvPr/>
          </p:nvSpPr>
          <p:spPr>
            <a:xfrm>
              <a:off x="2025" y="11460"/>
              <a:ext cx="19666" cy="1239"/>
            </a:xfrm>
            <a:prstGeom prst="rect">
              <a:avLst/>
            </a:prstGeom>
            <a:solidFill>
              <a:srgbClr val="014924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12" y="11300"/>
              <a:ext cx="19181" cy="13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4000">
                  <a:solidFill>
                    <a:schemeClr val="bg1"/>
                  </a:solidFill>
                  <a:latin typeface="+mj-lt"/>
                  <a:cs typeface="+mj-lt"/>
                </a:rPr>
                <a:t>RESULTS</a:t>
              </a:r>
              <a:endParaRPr lang="en-US" altLang="zh-CN" sz="4000">
                <a:solidFill>
                  <a:schemeClr val="bg1"/>
                </a:solidFill>
                <a:latin typeface="+mj-lt"/>
                <a:cs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29" y="12786"/>
              <a:ext cx="19770" cy="21984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</p:spPr>
          <p:txBody>
            <a:bodyPr wrap="square" rtlCol="0">
              <a:noAutofit/>
            </a:bodyPr>
            <a:p>
              <a:pPr indent="0">
                <a:buFont typeface="Wingdings" panose="05000000000000000000" charset="0"/>
                <a:buNone/>
              </a:pPr>
              <a:endParaRPr lang="zh-CN" altLang="en-US" sz="4800">
                <a:latin typeface="+mj-lt"/>
                <a:cs typeface="+mj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292705" y="4543425"/>
            <a:ext cx="12757785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cs typeface="+mn-lt"/>
              </a:rPr>
              <a:t>Figure </a:t>
            </a:r>
            <a:r>
              <a:rPr lang="en-US" altLang="zh-CN" sz="2800">
                <a:cs typeface="+mn-lt"/>
              </a:rPr>
              <a:t>1</a:t>
            </a:r>
            <a:r>
              <a:rPr lang="zh-CN" altLang="en-US" sz="2800">
                <a:cs typeface="+mn-lt"/>
              </a:rPr>
              <a:t>. Overview of the proposed Ferret model architecture</a:t>
            </a:r>
            <a:r>
              <a:rPr lang="en-US" altLang="zh-CN" sz="2800">
                <a:cs typeface="+mn-lt"/>
              </a:rPr>
              <a:t>.</a:t>
            </a:r>
            <a:endParaRPr lang="en-US" altLang="zh-CN" sz="2800"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369540" y="10160000"/>
            <a:ext cx="12757785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cs typeface="+mn-lt"/>
              </a:rPr>
              <a:t>Figure </a:t>
            </a:r>
            <a:r>
              <a:rPr lang="en-US" altLang="zh-CN" sz="2800">
                <a:cs typeface="+mn-lt"/>
              </a:rPr>
              <a:t>2</a:t>
            </a:r>
            <a:r>
              <a:rPr lang="zh-CN" altLang="en-US" sz="2800">
                <a:cs typeface="+mn-lt"/>
              </a:rPr>
              <a:t>. Overview of GSVA</a:t>
            </a:r>
            <a:r>
              <a:rPr lang="en-US" altLang="zh-CN" sz="2800">
                <a:cs typeface="+mn-lt"/>
              </a:rPr>
              <a:t>.</a:t>
            </a:r>
            <a:endParaRPr lang="en-US" altLang="zh-CN" sz="2800">
              <a:cs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9064557" y="15560675"/>
            <a:ext cx="13527433" cy="5141069"/>
            <a:chOff x="46680" y="13520"/>
            <a:chExt cx="20404" cy="6890"/>
          </a:xfrm>
        </p:grpSpPr>
        <p:sp>
          <p:nvSpPr>
            <p:cNvPr id="65" name="矩形 64"/>
            <p:cNvSpPr/>
            <p:nvPr/>
          </p:nvSpPr>
          <p:spPr>
            <a:xfrm>
              <a:off x="46680" y="13629"/>
              <a:ext cx="19996" cy="1152"/>
            </a:xfrm>
            <a:prstGeom prst="rect">
              <a:avLst/>
            </a:prstGeom>
            <a:solidFill>
              <a:srgbClr val="014924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7358" y="13520"/>
              <a:ext cx="19726" cy="126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4000">
                  <a:solidFill>
                    <a:schemeClr val="bg1"/>
                  </a:solidFill>
                  <a:latin typeface="+mj-lt"/>
                  <a:cs typeface="+mj-lt"/>
                </a:rPr>
                <a:t>REFERENCES</a:t>
              </a:r>
              <a:endParaRPr lang="en-US" altLang="zh-CN" sz="4000">
                <a:solidFill>
                  <a:schemeClr val="bg1"/>
                </a:solidFill>
                <a:latin typeface="+mj-lt"/>
                <a:cs typeface="+mj-lt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6681" y="14782"/>
              <a:ext cx="20102" cy="5628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</p:spPr>
          <p:txBody>
            <a:bodyPr wrap="square" rtlCol="0">
              <a:noAutofit/>
            </a:bodyPr>
            <a:p>
              <a:pPr indent="0">
                <a:buFont typeface="Wingdings" panose="05000000000000000000" charset="0"/>
                <a:buNone/>
              </a:pPr>
              <a:r>
                <a:rPr lang="en-US" altLang="zh-CN" sz="3200">
                  <a:latin typeface="+mj-lt"/>
                  <a:cs typeface="+mj-lt"/>
                </a:rPr>
                <a:t> [1] Ferret: Refer and Ground Anything Anywhere at Any Granularity.</a:t>
              </a:r>
              <a:endParaRPr lang="en-US" altLang="zh-CN" sz="3200">
                <a:latin typeface="+mj-lt"/>
                <a:cs typeface="+mj-lt"/>
              </a:endParaRPr>
            </a:p>
            <a:p>
              <a:pPr indent="0">
                <a:buFont typeface="Wingdings" panose="05000000000000000000" charset="0"/>
                <a:buNone/>
              </a:pPr>
              <a:r>
                <a:rPr lang="en-US" altLang="zh-CN" sz="3200">
                  <a:latin typeface="+mj-lt"/>
                  <a:cs typeface="+mj-lt"/>
                </a:rPr>
                <a:t> [2] GSVA: Generalized Segmentation via Multimodal Large Language Models.</a:t>
              </a:r>
              <a:endParaRPr lang="en-US" altLang="zh-CN" sz="3200">
                <a:latin typeface="+mj-lt"/>
                <a:cs typeface="+mj-lt"/>
              </a:endParaRPr>
            </a:p>
            <a:p>
              <a:pPr indent="0">
                <a:buFont typeface="Wingdings" panose="05000000000000000000" charset="0"/>
                <a:buNone/>
              </a:pPr>
              <a:r>
                <a:rPr lang="en-US" altLang="zh-CN" sz="3200">
                  <a:latin typeface="+mj-lt"/>
                  <a:cs typeface="+mj-lt"/>
                </a:rPr>
                <a:t> [3] Kosmos-2: Grounding Multimodal Large Language Models to the World.</a:t>
              </a:r>
              <a:endParaRPr lang="en-US" altLang="zh-CN" sz="3200">
                <a:latin typeface="+mj-lt"/>
                <a:cs typeface="+mj-lt"/>
              </a:endParaRPr>
            </a:p>
            <a:p>
              <a:pPr indent="0">
                <a:buFont typeface="Wingdings" panose="05000000000000000000" charset="0"/>
                <a:buNone/>
              </a:pPr>
              <a:r>
                <a:rPr lang="en-US" altLang="zh-CN" sz="3200">
                  <a:latin typeface="+mj-lt"/>
                  <a:cs typeface="+mj-lt"/>
                </a:rPr>
                <a:t> [4] LISA: Reasoning Segmentation via Large Language Model.</a:t>
              </a:r>
              <a:endParaRPr lang="en-US" altLang="zh-CN" sz="3200">
                <a:latin typeface="+mj-lt"/>
                <a:cs typeface="+mj-lt"/>
              </a:endParaRPr>
            </a:p>
            <a:p>
              <a:pPr indent="0">
                <a:buFont typeface="Wingdings" panose="05000000000000000000" charset="0"/>
                <a:buNone/>
              </a:pPr>
              <a:r>
                <a:rPr lang="en-US" altLang="zh-CN" sz="3200">
                  <a:latin typeface="+mj-lt"/>
                  <a:cs typeface="+mj-lt"/>
                </a:rPr>
                <a:t> [5] Multi-Modal Classifiers for Open-Vocabulary Object Detection.</a:t>
              </a:r>
              <a:endParaRPr lang="en-US" altLang="zh-CN" sz="3200">
                <a:latin typeface="+mj-lt"/>
                <a:cs typeface="+mj-lt"/>
              </a:endParaRPr>
            </a:p>
            <a:p>
              <a:pPr indent="0">
                <a:buFont typeface="Wingdings" panose="05000000000000000000" charset="0"/>
                <a:buNone/>
              </a:pPr>
              <a:r>
                <a:rPr lang="en-US" altLang="zh-CN" sz="3200">
                  <a:latin typeface="+mj-lt"/>
                  <a:cs typeface="+mj-lt"/>
                </a:rPr>
                <a:t> </a:t>
              </a:r>
              <a:endParaRPr lang="en-US" altLang="zh-CN" sz="3200">
                <a:latin typeface="+mj-lt"/>
                <a:cs typeface="+mj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678940" y="8257121"/>
            <a:ext cx="12173792" cy="11373969"/>
            <a:chOff x="2644" y="13339"/>
            <a:chExt cx="19171" cy="17912"/>
          </a:xfrm>
        </p:grpSpPr>
        <p:grpSp>
          <p:nvGrpSpPr>
            <p:cNvPr id="35" name="组合 34"/>
            <p:cNvGrpSpPr/>
            <p:nvPr/>
          </p:nvGrpSpPr>
          <p:grpSpPr>
            <a:xfrm>
              <a:off x="2644" y="13339"/>
              <a:ext cx="19171" cy="17912"/>
              <a:chOff x="2644" y="13339"/>
              <a:chExt cx="19171" cy="17912"/>
            </a:xfrm>
          </p:grpSpPr>
          <p:grpSp>
            <p:nvGrpSpPr>
              <p:cNvPr id="28" name="组合 27"/>
              <p:cNvGrpSpPr/>
              <p:nvPr/>
            </p:nvGrpSpPr>
            <p:grpSpPr>
              <a:xfrm rot="0">
                <a:off x="2644" y="13339"/>
                <a:ext cx="19171" cy="17912"/>
                <a:chOff x="2077" y="14140"/>
                <a:chExt cx="19898" cy="1556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2077" y="14140"/>
                  <a:ext cx="6218" cy="15565"/>
                  <a:chOff x="3769" y="1280"/>
                  <a:chExt cx="3698" cy="7818"/>
                </a:xfrm>
              </p:grpSpPr>
              <p:sp>
                <p:nvSpPr>
                  <p:cNvPr id="16" name="左大括号 15"/>
                  <p:cNvSpPr/>
                  <p:nvPr/>
                </p:nvSpPr>
                <p:spPr>
                  <a:xfrm>
                    <a:off x="3769" y="1348"/>
                    <a:ext cx="159" cy="7750"/>
                  </a:xfrm>
                  <a:prstGeom prst="leftBrace">
                    <a:avLst>
                      <a:gd name="adj1" fmla="val 17131"/>
                      <a:gd name="adj2" fmla="val 50000"/>
                    </a:avLst>
                  </a:prstGeom>
                  <a:ln>
                    <a:solidFill>
                      <a:srgbClr val="29654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243" y="3154"/>
                    <a:ext cx="2724" cy="794"/>
                  </a:xfrm>
                  <a:prstGeom prst="rect">
                    <a:avLst/>
                  </a:prstGeom>
                  <a:solidFill>
                    <a:srgbClr val="29654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p>
                    <a:pPr algn="ctr"/>
                    <a:r>
                      <a:rPr lang="en-US" altLang="zh-CN" sz="3200" spc="300" dirty="0">
                        <a:solidFill>
                          <a:schemeClr val="bg1"/>
                        </a:solidFill>
                        <a:ea typeface="微软雅黑" panose="020B0503020204020204" charset="-122"/>
                      </a:rPr>
                      <a:t>GSVA</a:t>
                    </a:r>
                    <a:endParaRPr lang="en-US" altLang="zh-CN" sz="3200" spc="300" dirty="0">
                      <a:solidFill>
                        <a:schemeClr val="bg1"/>
                      </a:solidFill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4224" y="4836"/>
                    <a:ext cx="2724" cy="794"/>
                  </a:xfrm>
                  <a:prstGeom prst="rect">
                    <a:avLst/>
                  </a:prstGeom>
                  <a:solidFill>
                    <a:srgbClr val="29654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p>
                    <a:pPr algn="ctr"/>
                    <a:r>
                      <a:rPr lang="en-US" altLang="zh-CN" sz="3200" spc="300" dirty="0">
                        <a:solidFill>
                          <a:schemeClr val="bg1"/>
                        </a:solidFill>
                        <a:ea typeface="微软雅黑" panose="020B0503020204020204" charset="-122"/>
                      </a:rPr>
                      <a:t>Kosmos-2</a:t>
                    </a:r>
                    <a:endParaRPr lang="en-US" altLang="zh-CN" sz="3200" spc="300" dirty="0">
                      <a:solidFill>
                        <a:schemeClr val="bg1"/>
                      </a:solidFill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2" name="左大括号 21"/>
                  <p:cNvSpPr/>
                  <p:nvPr/>
                </p:nvSpPr>
                <p:spPr>
                  <a:xfrm>
                    <a:off x="7366" y="1280"/>
                    <a:ext cx="101" cy="1308"/>
                  </a:xfrm>
                  <a:prstGeom prst="leftBrace">
                    <a:avLst>
                      <a:gd name="adj1" fmla="val 17131"/>
                      <a:gd name="adj2" fmla="val 50000"/>
                    </a:avLst>
                  </a:prstGeom>
                  <a:ln>
                    <a:solidFill>
                      <a:srgbClr val="29654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8477" y="14141"/>
                  <a:ext cx="13498" cy="2704"/>
                </a:xfrm>
                <a:prstGeom prst="rect">
                  <a:avLst/>
                </a:prstGeom>
                <a:solidFill>
                  <a:schemeClr val="accent3">
                    <a:alpha val="10000"/>
                  </a:schemeClr>
                </a:solidFill>
              </p:spPr>
              <p:txBody>
                <a:bodyPr wrap="square" rtlCol="0">
                  <a:noAutofit/>
                </a:bodyPr>
                <a:p>
                  <a:pPr indent="0">
                    <a:buFont typeface="Arial" panose="020B0604020202020204" pitchFamily="34" charset="0"/>
                    <a:buNone/>
                  </a:pPr>
                  <a:r>
                    <a:rPr lang="en-US" altLang="zh-CN" sz="3200">
                      <a:ea typeface="宋体" panose="02010600030101010101" pitchFamily="2" charset="-122"/>
                      <a:cs typeface="+mn-lt"/>
                    </a:rPr>
                    <a:t>Use</a:t>
                  </a:r>
                  <a:r>
                    <a:rPr lang="zh-CN" altLang="en-US" sz="3200">
                      <a:ea typeface="宋体" panose="02010600030101010101" pitchFamily="2" charset="-122"/>
                      <a:cs typeface="+mn-lt"/>
                    </a:rPr>
                    <a:t> a multimodal Transformer architecture that integrates image and text features </a:t>
                  </a:r>
                  <a:r>
                    <a:rPr lang="en-US" altLang="zh-CN" sz="3200">
                      <a:ea typeface="宋体" panose="02010600030101010101" pitchFamily="2" charset="-122"/>
                      <a:cs typeface="+mn-lt"/>
                    </a:rPr>
                    <a:t>by</a:t>
                  </a:r>
                  <a:r>
                    <a:rPr lang="zh-CN" altLang="en-US" sz="3200">
                      <a:ea typeface="宋体" panose="02010600030101010101" pitchFamily="2" charset="-122"/>
                      <a:cs typeface="+mn-lt"/>
                    </a:rPr>
                    <a:t> multiple layers of attention mechanisms</a:t>
                  </a:r>
                  <a:r>
                    <a:rPr lang="en-US" altLang="zh-CN" sz="3200">
                      <a:ea typeface="宋体" panose="02010600030101010101" pitchFamily="2" charset="-122"/>
                      <a:cs typeface="+mn-lt"/>
                    </a:rPr>
                    <a:t> to accomplish referring and grounding tasks.</a:t>
                  </a:r>
                  <a:endParaRPr lang="en-US" altLang="zh-CN" sz="3200">
                    <a:ea typeface="宋体" panose="02010600030101010101" pitchFamily="2" charset="-122"/>
                    <a:cs typeface="+mn-lt"/>
                  </a:endParaRPr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3420" y="13829"/>
                <a:ext cx="4413" cy="1819"/>
              </a:xfrm>
              <a:prstGeom prst="rect">
                <a:avLst/>
              </a:prstGeom>
              <a:solidFill>
                <a:srgbClr val="29654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p>
                <a:pPr algn="ctr"/>
                <a:r>
                  <a:rPr lang="en-US" altLang="zh-CN" sz="3200" spc="300" dirty="0">
                    <a:solidFill>
                      <a:schemeClr val="bg1"/>
                    </a:solidFill>
                    <a:ea typeface="微软雅黑" panose="020B0503020204020204" charset="-122"/>
                  </a:rPr>
                  <a:t>Ferret</a:t>
                </a:r>
                <a:endParaRPr lang="en-US" altLang="zh-CN" sz="3200" spc="300" dirty="0">
                  <a:solidFill>
                    <a:schemeClr val="bg1"/>
                  </a:solidFill>
                  <a:ea typeface="微软雅黑" panose="020B0503020204020204" charset="-122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3381" y="25453"/>
              <a:ext cx="4413" cy="1819"/>
            </a:xfrm>
            <a:prstGeom prst="rect">
              <a:avLst/>
            </a:prstGeom>
            <a:solidFill>
              <a:srgbClr val="29654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p>
              <a:pPr algn="ctr"/>
              <a:r>
                <a:rPr lang="en-US" altLang="zh-CN" sz="3200" spc="300" dirty="0">
                  <a:solidFill>
                    <a:schemeClr val="bg1"/>
                  </a:solidFill>
                  <a:ea typeface="微软雅黑" panose="020B0503020204020204" charset="-122"/>
                </a:rPr>
                <a:t>LISA</a:t>
              </a:r>
              <a:endParaRPr lang="en-US" altLang="zh-CN" sz="3200" spc="30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374005" y="10544175"/>
            <a:ext cx="8473440" cy="2091690"/>
            <a:chOff x="8489" y="16083"/>
            <a:chExt cx="13344" cy="3294"/>
          </a:xfrm>
        </p:grpSpPr>
        <p:sp>
          <p:nvSpPr>
            <p:cNvPr id="40" name="左大括号 39"/>
            <p:cNvSpPr/>
            <p:nvPr/>
          </p:nvSpPr>
          <p:spPr>
            <a:xfrm>
              <a:off x="8489" y="16083"/>
              <a:ext cx="224" cy="3203"/>
            </a:xfrm>
            <a:prstGeom prst="leftBrace">
              <a:avLst>
                <a:gd name="adj1" fmla="val 17131"/>
                <a:gd name="adj2" fmla="val 50000"/>
              </a:avLst>
            </a:prstGeom>
            <a:ln>
              <a:solidFill>
                <a:srgbClr val="2965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28" y="16083"/>
              <a:ext cx="13005" cy="3294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</p:spPr>
          <p:txBody>
            <a:bodyPr wrap="square" rtlCol="0">
              <a:no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en-US" sz="3200">
                  <a:ea typeface="宋体" panose="02010600030101010101" pitchFamily="2" charset="-122"/>
                  <a:cs typeface="+mn-lt"/>
                </a:rPr>
                <a:t>I</a:t>
              </a:r>
              <a:r>
                <a:rPr sz="3200">
                  <a:ea typeface="宋体" panose="02010600030101010101" pitchFamily="2" charset="-122"/>
                  <a:cs typeface="+mn-lt"/>
                </a:rPr>
                <a:t>ntroducing new tokens and decoding the hidden embeddings generated by the language model into segmentation masks</a:t>
              </a:r>
              <a:r>
                <a:rPr lang="en-US" sz="3200">
                  <a:ea typeface="宋体" panose="02010600030101010101" pitchFamily="2" charset="-122"/>
                  <a:cs typeface="+mn-lt"/>
                </a:rPr>
                <a:t>, achieving multimodal segmentation.</a:t>
              </a:r>
              <a:endParaRPr lang="en-US" sz="3200">
                <a:ea typeface="宋体" panose="02010600030101010101" pitchFamily="2" charset="-122"/>
                <a:cs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22570" y="13042265"/>
            <a:ext cx="8473440" cy="2108835"/>
            <a:chOff x="8489" y="15748"/>
            <a:chExt cx="13344" cy="3321"/>
          </a:xfrm>
        </p:grpSpPr>
        <p:sp>
          <p:nvSpPr>
            <p:cNvPr id="44" name="左大括号 43"/>
            <p:cNvSpPr/>
            <p:nvPr/>
          </p:nvSpPr>
          <p:spPr>
            <a:xfrm>
              <a:off x="8489" y="15748"/>
              <a:ext cx="224" cy="3321"/>
            </a:xfrm>
            <a:prstGeom prst="leftBrace">
              <a:avLst>
                <a:gd name="adj1" fmla="val 17131"/>
                <a:gd name="adj2" fmla="val 50000"/>
              </a:avLst>
            </a:prstGeom>
            <a:ln>
              <a:solidFill>
                <a:srgbClr val="2965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828" y="15749"/>
              <a:ext cx="13005" cy="332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</p:spPr>
          <p:txBody>
            <a:bodyPr wrap="square" rtlCol="0">
              <a:no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en-US" sz="3200">
                  <a:ea typeface="宋体" panose="02010600030101010101" pitchFamily="2" charset="-122"/>
                  <a:cs typeface="+mn-lt"/>
                </a:rPr>
                <a:t>Enabling new capabilities of perceiving object descriptions and grounding text to the visual world,  integrates the grounding capability into downstream applications. </a:t>
              </a:r>
              <a:endParaRPr lang="en-US" sz="3200">
                <a:ea typeface="宋体" panose="02010600030101010101" pitchFamily="2" charset="-122"/>
                <a:cs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300980" y="15592425"/>
            <a:ext cx="8495030" cy="2091055"/>
            <a:chOff x="8489" y="16083"/>
            <a:chExt cx="13378" cy="3293"/>
          </a:xfrm>
        </p:grpSpPr>
        <p:sp>
          <p:nvSpPr>
            <p:cNvPr id="52" name="左大括号 51"/>
            <p:cNvSpPr/>
            <p:nvPr/>
          </p:nvSpPr>
          <p:spPr>
            <a:xfrm>
              <a:off x="8489" y="16083"/>
              <a:ext cx="254" cy="3293"/>
            </a:xfrm>
            <a:prstGeom prst="leftBrace">
              <a:avLst>
                <a:gd name="adj1" fmla="val 17131"/>
                <a:gd name="adj2" fmla="val 50000"/>
              </a:avLst>
            </a:prstGeom>
            <a:ln>
              <a:solidFill>
                <a:srgbClr val="2965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862" y="16083"/>
              <a:ext cx="13005" cy="3228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</p:spPr>
          <p:txBody>
            <a:bodyPr wrap="square" rtlCol="0">
              <a:noAutofit/>
            </a:bodyPr>
            <a:p>
              <a:pPr indent="0">
                <a:buFont typeface="Arial" panose="020B0604020202020204" pitchFamily="34" charset="0"/>
                <a:buNone/>
              </a:pPr>
              <a:r>
                <a:rPr lang="en-US" sz="3200">
                  <a:ea typeface="宋体" panose="02010600030101010101" pitchFamily="2" charset="-122"/>
                  <a:cs typeface="+mn-lt"/>
                </a:rPr>
                <a:t>L</a:t>
              </a:r>
              <a:r>
                <a:rPr sz="3200">
                  <a:ea typeface="宋体" panose="02010600030101010101" pitchFamily="2" charset="-122"/>
                  <a:cs typeface="+mn-lt"/>
                </a:rPr>
                <a:t>arge Language Instructed Segmentation Assistant, which inherits LLMs while also possessing the ability to produce segmentation masks. </a:t>
              </a:r>
              <a:endParaRPr sz="3200">
                <a:ea typeface="宋体" panose="02010600030101010101" pitchFamily="2" charset="-122"/>
                <a:cs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113915" y="18110200"/>
            <a:ext cx="11627485" cy="2081530"/>
            <a:chOff x="3381" y="28277"/>
            <a:chExt cx="18311" cy="3278"/>
          </a:xfrm>
        </p:grpSpPr>
        <p:sp>
          <p:nvSpPr>
            <p:cNvPr id="33" name="矩形 32"/>
            <p:cNvSpPr/>
            <p:nvPr/>
          </p:nvSpPr>
          <p:spPr>
            <a:xfrm>
              <a:off x="3381" y="28873"/>
              <a:ext cx="4413" cy="1819"/>
            </a:xfrm>
            <a:prstGeom prst="rect">
              <a:avLst/>
            </a:prstGeom>
            <a:solidFill>
              <a:srgbClr val="29654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p>
              <a:pPr algn="ctr"/>
              <a:r>
                <a:rPr lang="en-US" altLang="zh-CN" sz="3200" spc="300" dirty="0">
                  <a:solidFill>
                    <a:schemeClr val="bg1"/>
                  </a:solidFill>
                  <a:ea typeface="微软雅黑" panose="020B0503020204020204" charset="-122"/>
                </a:rPr>
                <a:t>Multi-Modal Classifiers</a:t>
              </a:r>
              <a:endParaRPr lang="en-US" altLang="zh-CN" sz="3200" spc="300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348" y="28277"/>
              <a:ext cx="13344" cy="3279"/>
              <a:chOff x="8489" y="16083"/>
              <a:chExt cx="13344" cy="3279"/>
            </a:xfrm>
          </p:grpSpPr>
          <p:sp>
            <p:nvSpPr>
              <p:cNvPr id="56" name="左大括号 55"/>
              <p:cNvSpPr/>
              <p:nvPr/>
            </p:nvSpPr>
            <p:spPr>
              <a:xfrm>
                <a:off x="8489" y="16112"/>
                <a:ext cx="224" cy="3199"/>
              </a:xfrm>
              <a:prstGeom prst="leftBrace">
                <a:avLst>
                  <a:gd name="adj1" fmla="val 17131"/>
                  <a:gd name="adj2" fmla="val 50000"/>
                </a:avLst>
              </a:prstGeom>
              <a:ln>
                <a:solidFill>
                  <a:srgbClr val="2965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828" y="16083"/>
                <a:ext cx="13005" cy="3279"/>
              </a:xfrm>
              <a:prstGeom prst="rect">
                <a:avLst/>
              </a:prstGeom>
              <a:solidFill>
                <a:schemeClr val="accent3">
                  <a:alpha val="10000"/>
                </a:schemeClr>
              </a:solidFill>
            </p:spPr>
            <p:txBody>
              <a:bodyPr wrap="square" rtlCol="0">
                <a:noAutofit/>
              </a:bodyPr>
              <a:p>
                <a:pPr indent="0">
                  <a:buFont typeface="Arial" panose="020B0604020202020204" pitchFamily="34" charset="0"/>
                  <a:buNone/>
                </a:pPr>
                <a:r>
                  <a:rPr lang="en-US" sz="3200">
                    <a:ea typeface="宋体" panose="02010600030101010101" pitchFamily="2" charset="-122"/>
                    <a:cs typeface="+mn-lt"/>
                  </a:rPr>
                  <a:t>I</a:t>
                </a:r>
                <a:r>
                  <a:rPr sz="3200">
                    <a:ea typeface="宋体" panose="02010600030101010101" pitchFamily="2" charset="-122"/>
                    <a:cs typeface="+mn-lt"/>
                  </a:rPr>
                  <a:t>t uses large language models to generate textual descriptions and visual aggregators to process image samples, forming multimodal classifiers.</a:t>
                </a:r>
                <a:endParaRPr sz="3200">
                  <a:ea typeface="宋体" panose="02010600030101010101" pitchFamily="2" charset="-122"/>
                  <a:cs typeface="+mn-lt"/>
                </a:endParaRPr>
              </a:p>
            </p:txBody>
          </p:sp>
        </p:grp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080" y="5053330"/>
            <a:ext cx="12716510" cy="505714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2080" y="10669905"/>
            <a:ext cx="12799695" cy="540893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2705" y="16525875"/>
            <a:ext cx="12858115" cy="3757295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15292705" y="16078835"/>
            <a:ext cx="12757785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>
                <a:cs typeface="+mn-lt"/>
              </a:rPr>
              <a:t>Figure </a:t>
            </a:r>
            <a:r>
              <a:rPr lang="en-US" altLang="zh-CN" sz="2800">
                <a:cs typeface="+mn-lt"/>
              </a:rPr>
              <a:t>3</a:t>
            </a:r>
            <a:r>
              <a:rPr lang="zh-CN" altLang="en-US" sz="2800">
                <a:cs typeface="+mn-lt"/>
              </a:rPr>
              <a:t>..The pipeline of LISA. </a:t>
            </a:r>
            <a:endParaRPr lang="en-US" altLang="zh-CN" sz="2800">
              <a:cs typeface="+mn-lt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3505" y="3463925"/>
            <a:ext cx="13173075" cy="118783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NiMmJjMGUyMDNhMGI0MjllZTc4OTE3ODRjOTBjMW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WPS 演示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Arial</vt:lpstr>
      <vt:lpstr>MS PGothic</vt:lpstr>
      <vt:lpstr>Calibri</vt:lpstr>
      <vt:lpstr>Times New Roman</vt:lpstr>
      <vt:lpstr>Wingdings</vt:lpstr>
      <vt:lpstr>微软雅黑</vt:lpstr>
      <vt:lpstr>Arial Unicode MS</vt:lpstr>
      <vt:lpstr>DejaVu Sans</vt:lpstr>
      <vt:lpstr>Calibri</vt:lpstr>
      <vt:lpstr>Office Theme</vt:lpstr>
      <vt:lpstr>PowerPoint 演示文稿</vt:lpstr>
    </vt:vector>
  </TitlesOfParts>
  <Company>Univ. of Colorado at Colorado Springs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J</cp:lastModifiedBy>
  <cp:revision>66</cp:revision>
  <dcterms:created xsi:type="dcterms:W3CDTF">2024-05-23T02:40:00Z</dcterms:created>
  <dcterms:modified xsi:type="dcterms:W3CDTF">2024-07-10T13:46:02Z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Colorado at Colorado Springs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KSOProductBuildVer">
    <vt:lpwstr>2052-12.1.0.16929</vt:lpwstr>
  </property>
  <property fmtid="{D5CDD505-2E9C-101B-9397-08002B2CF9AE}" pid="14" name="ICV">
    <vt:lpwstr>57A0DDE3321D415CBE3F3BA5035BAD5B_12</vt:lpwstr>
  </property>
</Properties>
</file>