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705" y="1358595"/>
            <a:ext cx="9023350" cy="1845310"/>
          </a:xfrm>
          <a:prstGeom prst="rect">
            <a:avLst/>
          </a:prstGeom>
        </p:spPr>
        <p:txBody>
          <a:bodyPr lIns="0" tIns="0" rIns="0" bIns="0"/>
          <a:lstStyle>
            <a:lvl1pPr>
              <a:defRPr sz="61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0578" y="2590800"/>
            <a:ext cx="9023350" cy="1845310"/>
          </a:xfrm>
          <a:prstGeom prst="rect">
            <a:avLst/>
          </a:prstGeom>
        </p:spPr>
        <p:txBody>
          <a:bodyPr lIns="0" tIns="0" rIns="0" bIns="0"/>
          <a:lstStyle>
            <a:lvl1pPr>
              <a:defRPr sz="61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705" y="1358595"/>
            <a:ext cx="9023350" cy="1845310"/>
          </a:xfrm>
          <a:prstGeom prst="rect">
            <a:avLst/>
          </a:prstGeom>
        </p:spPr>
        <p:txBody>
          <a:bodyPr lIns="0" tIns="0" rIns="0" bIns="0"/>
          <a:lstStyle>
            <a:lvl1pPr>
              <a:defRPr sz="61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705" y="1358595"/>
            <a:ext cx="9023350" cy="1845310"/>
          </a:xfrm>
          <a:prstGeom prst="rect">
            <a:avLst/>
          </a:prstGeom>
        </p:spPr>
        <p:txBody>
          <a:bodyPr lIns="0" tIns="0" rIns="0" bIns="0"/>
          <a:lstStyle>
            <a:lvl1pPr>
              <a:defRPr sz="61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0" y="1447800"/>
            <a:ext cx="1028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4800" b="1" spc="-5" dirty="0">
                <a:latin typeface="Arial"/>
                <a:ea typeface="+mj-ea"/>
                <a:cs typeface="Arial"/>
              </a:rPr>
              <a:t>超大规模集成电路设计基础</a:t>
            </a:r>
            <a:endParaRPr lang="en-US" altLang="zh-CN" sz="4800" b="1" spc="-5" dirty="0">
              <a:latin typeface="Arial"/>
              <a:ea typeface="+mj-ea"/>
              <a:cs typeface="Arial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Integration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(VLSI) Design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3567113" cy="2477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334931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IC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Design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Software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1235963"/>
            <a:ext cx="3962400" cy="2485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0365" y="1427174"/>
            <a:ext cx="621728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Cadence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Study </a:t>
            </a:r>
            <a:r>
              <a:rPr sz="2800" b="1" dirty="0">
                <a:latin typeface="Arial"/>
                <a:cs typeface="Arial"/>
              </a:rPr>
              <a:t>Materials</a:t>
            </a:r>
            <a:endParaRPr sz="2800" dirty="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Basic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operation</a:t>
            </a:r>
            <a:endParaRPr sz="2800" dirty="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Digital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IC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Examples</a:t>
            </a:r>
            <a:endParaRPr sz="2800" dirty="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Arial"/>
                <a:cs typeface="Arial"/>
              </a:rPr>
              <a:t>Layout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Course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Project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–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4753" y="3913166"/>
            <a:ext cx="4362193" cy="238048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1019" y="3877055"/>
            <a:ext cx="3815079" cy="2458720"/>
            <a:chOff x="541019" y="3877055"/>
            <a:chExt cx="3815079" cy="2458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831" y="3896867"/>
              <a:ext cx="3769893" cy="2418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925" y="3886961"/>
              <a:ext cx="3794760" cy="2438400"/>
            </a:xfrm>
            <a:custGeom>
              <a:avLst/>
              <a:gdLst/>
              <a:ahLst/>
              <a:cxnLst/>
              <a:rect l="l" t="t" r="r" b="b"/>
              <a:pathLst>
                <a:path w="3794760" h="2438400">
                  <a:moveTo>
                    <a:pt x="0" y="2438400"/>
                  </a:moveTo>
                  <a:lnTo>
                    <a:pt x="3794760" y="2438400"/>
                  </a:lnTo>
                  <a:lnTo>
                    <a:pt x="379476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19812">
              <a:solidFill>
                <a:srgbClr val="0039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65335" y="3896936"/>
            <a:ext cx="2808051" cy="241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304800"/>
            <a:ext cx="4988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For</a:t>
            </a:r>
            <a:r>
              <a:rPr sz="3600" spc="-17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Advanced</a:t>
            </a:r>
            <a:r>
              <a:rPr sz="3600" spc="-6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Readers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1156830"/>
            <a:ext cx="2466837" cy="3011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3055" y="4315967"/>
            <a:ext cx="4614672" cy="20330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7952" y="4265676"/>
            <a:ext cx="2363483" cy="21252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58917" y="1177823"/>
            <a:ext cx="4836160" cy="2921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Wingdings"/>
              <a:buChar char="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Language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Arithmetic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Pipelining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 Processor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Memory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Parallel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533400"/>
            <a:ext cx="2794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Participation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947" y="1641952"/>
            <a:ext cx="7777480" cy="15369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 smtClean="0">
                <a:latin typeface="Arial"/>
                <a:cs typeface="Arial"/>
              </a:rPr>
              <a:t>Reference</a:t>
            </a:r>
            <a:r>
              <a:rPr sz="2800" b="1" spc="25" dirty="0" smtClean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Reading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before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dirty="0">
                <a:latin typeface="Arial"/>
                <a:cs typeface="Arial"/>
              </a:rPr>
              <a:t> after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class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Reach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beyond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lectures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Keep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up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dirty="0">
                <a:latin typeface="Arial"/>
                <a:cs typeface="Arial"/>
              </a:rPr>
              <a:t> research </a:t>
            </a:r>
            <a:r>
              <a:rPr sz="2800" b="1" spc="-5" dirty="0">
                <a:latin typeface="Arial"/>
                <a:cs typeface="Arial"/>
              </a:rPr>
              <a:t>progress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field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429000"/>
            <a:ext cx="4000500" cy="2915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335599"/>
            <a:ext cx="12191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A New Wave of IT Revolution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376690"/>
            <a:ext cx="2899715" cy="18379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1376690"/>
            <a:ext cx="2286000" cy="18364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6900" y="3505200"/>
            <a:ext cx="4191000" cy="25989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7684" y="3505200"/>
            <a:ext cx="3624393" cy="3073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324" y="381000"/>
            <a:ext cx="660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New</a:t>
            </a:r>
            <a:r>
              <a:rPr sz="3600" spc="-10" dirty="0">
                <a:solidFill>
                  <a:schemeClr val="tx1"/>
                </a:solidFill>
              </a:rPr>
              <a:t> IC </a:t>
            </a:r>
            <a:r>
              <a:rPr sz="3600" spc="-5" dirty="0">
                <a:solidFill>
                  <a:schemeClr val="tx1"/>
                </a:solidFill>
              </a:rPr>
              <a:t>Opportunities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in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China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1104" y="1339596"/>
            <a:ext cx="10487025" cy="5052060"/>
            <a:chOff x="451104" y="1339596"/>
            <a:chExt cx="10487025" cy="5052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1455420"/>
              <a:ext cx="5876544" cy="49362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244" y="1339596"/>
              <a:ext cx="3284982" cy="20185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007" y="3392424"/>
              <a:ext cx="4777740" cy="29992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381000"/>
            <a:ext cx="386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Analog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vs.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Digital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072" y="1498091"/>
            <a:ext cx="7229856" cy="50124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392" y="1680971"/>
            <a:ext cx="1521067" cy="15793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0967" y="1580387"/>
            <a:ext cx="1560576" cy="18150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595" y="3572342"/>
            <a:ext cx="2257027" cy="11763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107" y="4831080"/>
            <a:ext cx="1955292" cy="1466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97795" y="3837062"/>
            <a:ext cx="2261616" cy="1948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5" y="381000"/>
            <a:ext cx="566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Objectives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10" dirty="0">
                <a:solidFill>
                  <a:schemeClr val="tx1"/>
                </a:solidFill>
              </a:rPr>
              <a:t>of </a:t>
            </a:r>
            <a:r>
              <a:rPr sz="3600" dirty="0">
                <a:solidFill>
                  <a:schemeClr val="tx1"/>
                </a:solidFill>
              </a:rPr>
              <a:t>This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29394"/>
            <a:ext cx="10976610" cy="45516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600" b="1" i="1" dirty="0">
                <a:latin typeface="Arial"/>
                <a:cs typeface="Arial"/>
              </a:rPr>
              <a:t>Grand</a:t>
            </a:r>
            <a:r>
              <a:rPr sz="3600" b="1" i="1" spc="-50" dirty="0">
                <a:latin typeface="Arial"/>
                <a:cs typeface="Arial"/>
              </a:rPr>
              <a:t> </a:t>
            </a:r>
            <a:r>
              <a:rPr sz="3600" b="1" i="1" spc="-20" dirty="0">
                <a:latin typeface="Arial"/>
                <a:cs typeface="Arial"/>
              </a:rPr>
              <a:t>Visions:</a:t>
            </a: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Introduction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digital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integrated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circuit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u="heavy" spc="-10" dirty="0">
                <a:uFill>
                  <a:solidFill>
                    <a:srgbClr val="0039A2"/>
                  </a:solidFill>
                </a:uFill>
                <a:latin typeface="Arial"/>
                <a:cs typeface="Arial"/>
              </a:rPr>
              <a:t>ENGINNERING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45" dirty="0">
                <a:latin typeface="Arial"/>
                <a:cs typeface="Arial"/>
              </a:rPr>
              <a:t>Teach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you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how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make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sure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your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circuit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469900" marR="262255" indent="-4572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Understand,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Design,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Optimize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digital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circuits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various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quality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metrics: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Performance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(Speed)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Power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dissipation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7078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tx1"/>
                </a:solidFill>
              </a:rPr>
              <a:t>Topic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Covered: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Digital </a:t>
            </a:r>
            <a:r>
              <a:rPr sz="3600" dirty="0">
                <a:solidFill>
                  <a:schemeClr val="tx1"/>
                </a:solidFill>
              </a:rPr>
              <a:t>IC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513" y="1096233"/>
            <a:ext cx="8876665" cy="53765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5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Introduction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computers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semiconductors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Device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modeling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nano-scale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MOSFET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CMOS inverter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00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VTC,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Propagation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delay,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Dynamic/Static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power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Combinational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logic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(static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CMOS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TG)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15"/>
              </a:spcBef>
              <a:buChar char="•"/>
              <a:tabLst>
                <a:tab pos="926465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Design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efforts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85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Arithmetic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15"/>
              </a:spcBef>
              <a:buChar char="•"/>
              <a:tabLst>
                <a:tab pos="926465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Adder-based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advanced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circuit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topology,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85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Sequential logic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20"/>
              </a:spcBef>
              <a:buChar char="•"/>
              <a:tabLst>
                <a:tab pos="926465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Latches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flip-flops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circuit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85"/>
              </a:spcBef>
              <a:buFont typeface="Wingdings"/>
              <a:buChar char=""/>
              <a:tabLst>
                <a:tab pos="470534" algn="l"/>
              </a:tabLst>
            </a:pPr>
            <a:r>
              <a:rPr sz="2800" b="1" spc="-15" dirty="0">
                <a:latin typeface="Arial"/>
                <a:cs typeface="Arial"/>
              </a:rPr>
              <a:t>Timing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4191" y="4037076"/>
            <a:ext cx="1949450" cy="856615"/>
            <a:chOff x="10026360" y="4168152"/>
            <a:chExt cx="1949450" cy="856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6360" y="4192286"/>
              <a:ext cx="1949266" cy="750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2220" y="4168152"/>
              <a:ext cx="1749552" cy="8564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32492" y="4227575"/>
              <a:ext cx="1865630" cy="675640"/>
            </a:xfrm>
            <a:custGeom>
              <a:avLst/>
              <a:gdLst/>
              <a:ahLst/>
              <a:cxnLst/>
              <a:rect l="l" t="t" r="r" b="b"/>
              <a:pathLst>
                <a:path w="1865629" h="675639">
                  <a:moveTo>
                    <a:pt x="1752853" y="0"/>
                  </a:moveTo>
                  <a:lnTo>
                    <a:pt x="112522" y="0"/>
                  </a:lnTo>
                  <a:lnTo>
                    <a:pt x="68740" y="8848"/>
                  </a:lnTo>
                  <a:lnTo>
                    <a:pt x="32972" y="32972"/>
                  </a:lnTo>
                  <a:lnTo>
                    <a:pt x="8848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8" y="606391"/>
                  </a:lnTo>
                  <a:lnTo>
                    <a:pt x="32972" y="642159"/>
                  </a:lnTo>
                  <a:lnTo>
                    <a:pt x="68740" y="666283"/>
                  </a:lnTo>
                  <a:lnTo>
                    <a:pt x="112522" y="675132"/>
                  </a:lnTo>
                  <a:lnTo>
                    <a:pt x="1752853" y="675132"/>
                  </a:lnTo>
                  <a:lnTo>
                    <a:pt x="1796635" y="666283"/>
                  </a:lnTo>
                  <a:lnTo>
                    <a:pt x="1832403" y="642159"/>
                  </a:lnTo>
                  <a:lnTo>
                    <a:pt x="1856527" y="606391"/>
                  </a:lnTo>
                  <a:lnTo>
                    <a:pt x="1865376" y="562610"/>
                  </a:lnTo>
                  <a:lnTo>
                    <a:pt x="1865376" y="112522"/>
                  </a:lnTo>
                  <a:lnTo>
                    <a:pt x="1856527" y="68740"/>
                  </a:lnTo>
                  <a:lnTo>
                    <a:pt x="1832403" y="32972"/>
                  </a:lnTo>
                  <a:lnTo>
                    <a:pt x="1796635" y="8848"/>
                  </a:lnTo>
                  <a:lnTo>
                    <a:pt x="1752853" y="0"/>
                  </a:lnTo>
                  <a:close/>
                </a:path>
              </a:pathLst>
            </a:custGeom>
            <a:solidFill>
              <a:srgbClr val="73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28" y="4141712"/>
            <a:ext cx="136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System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ture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8400" y="1828800"/>
            <a:ext cx="1861185" cy="856615"/>
            <a:chOff x="10070569" y="1959876"/>
            <a:chExt cx="1861185" cy="8566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0569" y="1982534"/>
              <a:ext cx="1860848" cy="7516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9379" y="1959876"/>
              <a:ext cx="1507235" cy="8564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76687" y="2017775"/>
              <a:ext cx="1777364" cy="676910"/>
            </a:xfrm>
            <a:custGeom>
              <a:avLst/>
              <a:gdLst/>
              <a:ahLst/>
              <a:cxnLst/>
              <a:rect l="l" t="t" r="r" b="b"/>
              <a:pathLst>
                <a:path w="1777365" h="676910">
                  <a:moveTo>
                    <a:pt x="1664207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79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6"/>
                  </a:lnTo>
                  <a:lnTo>
                    <a:pt x="1664207" y="676656"/>
                  </a:lnTo>
                  <a:lnTo>
                    <a:pt x="1708082" y="667785"/>
                  </a:lnTo>
                  <a:lnTo>
                    <a:pt x="1743932" y="643604"/>
                  </a:lnTo>
                  <a:lnTo>
                    <a:pt x="1768113" y="607754"/>
                  </a:lnTo>
                  <a:lnTo>
                    <a:pt x="1776983" y="563879"/>
                  </a:lnTo>
                  <a:lnTo>
                    <a:pt x="1776983" y="112775"/>
                  </a:lnTo>
                  <a:lnTo>
                    <a:pt x="1768113" y="68901"/>
                  </a:lnTo>
                  <a:lnTo>
                    <a:pt x="1743932" y="33051"/>
                  </a:lnTo>
                  <a:lnTo>
                    <a:pt x="1708082" y="8870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07546" y="1932546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Protot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pe  </a:t>
            </a:r>
            <a:r>
              <a:rPr sz="1800" b="1" spc="-10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34002" y="2931974"/>
            <a:ext cx="1885314" cy="751840"/>
            <a:chOff x="10046171" y="3063050"/>
            <a:chExt cx="1885314" cy="75184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6171" y="3063050"/>
              <a:ext cx="1885260" cy="7516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3283" y="3177552"/>
              <a:ext cx="1431035" cy="5821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052303" y="3098292"/>
              <a:ext cx="1801495" cy="676910"/>
            </a:xfrm>
            <a:custGeom>
              <a:avLst/>
              <a:gdLst/>
              <a:ahLst/>
              <a:cxnLst/>
              <a:rect l="l" t="t" r="r" b="b"/>
              <a:pathLst>
                <a:path w="1801495" h="676910">
                  <a:moveTo>
                    <a:pt x="1688592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80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6"/>
                  </a:lnTo>
                  <a:lnTo>
                    <a:pt x="1688592" y="676656"/>
                  </a:lnTo>
                  <a:lnTo>
                    <a:pt x="1732466" y="667785"/>
                  </a:lnTo>
                  <a:lnTo>
                    <a:pt x="1768316" y="643604"/>
                  </a:lnTo>
                  <a:lnTo>
                    <a:pt x="1792497" y="607754"/>
                  </a:lnTo>
                  <a:lnTo>
                    <a:pt x="1801368" y="563880"/>
                  </a:lnTo>
                  <a:lnTo>
                    <a:pt x="1801368" y="112775"/>
                  </a:lnTo>
                  <a:lnTo>
                    <a:pt x="1792497" y="68901"/>
                  </a:lnTo>
                  <a:lnTo>
                    <a:pt x="1768316" y="33051"/>
                  </a:lnTo>
                  <a:lnTo>
                    <a:pt x="1732466" y="8870"/>
                  </a:lnTo>
                  <a:lnTo>
                    <a:pt x="16885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02085" y="3150477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IC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03074" y="2578583"/>
            <a:ext cx="496570" cy="1488440"/>
            <a:chOff x="10715243" y="2709659"/>
            <a:chExt cx="496570" cy="148844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7435" y="3802354"/>
              <a:ext cx="483882" cy="3955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5243" y="2709659"/>
              <a:ext cx="496087" cy="3970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1608" y="362025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Course</a:t>
            </a:r>
            <a:r>
              <a:rPr sz="3600" spc="-7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Outline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427" y="2985516"/>
            <a:ext cx="3067812" cy="15377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335" y="3108960"/>
            <a:ext cx="2616708" cy="13731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48383" y="3069336"/>
            <a:ext cx="2959735" cy="1430020"/>
          </a:xfrm>
          <a:custGeom>
            <a:avLst/>
            <a:gdLst/>
            <a:ahLst/>
            <a:cxnLst/>
            <a:rect l="l" t="t" r="r" b="b"/>
            <a:pathLst>
              <a:path w="2959735" h="1430020">
                <a:moveTo>
                  <a:pt x="2721355" y="0"/>
                </a:moveTo>
                <a:lnTo>
                  <a:pt x="238252" y="0"/>
                </a:lnTo>
                <a:lnTo>
                  <a:pt x="190239" y="4840"/>
                </a:lnTo>
                <a:lnTo>
                  <a:pt x="145518" y="18724"/>
                </a:lnTo>
                <a:lnTo>
                  <a:pt x="105047" y="40692"/>
                </a:lnTo>
                <a:lnTo>
                  <a:pt x="69786" y="69786"/>
                </a:lnTo>
                <a:lnTo>
                  <a:pt x="40692" y="105047"/>
                </a:lnTo>
                <a:lnTo>
                  <a:pt x="18724" y="145518"/>
                </a:lnTo>
                <a:lnTo>
                  <a:pt x="4840" y="190239"/>
                </a:lnTo>
                <a:lnTo>
                  <a:pt x="0" y="238251"/>
                </a:lnTo>
                <a:lnTo>
                  <a:pt x="0" y="1191259"/>
                </a:lnTo>
                <a:lnTo>
                  <a:pt x="4840" y="1239272"/>
                </a:lnTo>
                <a:lnTo>
                  <a:pt x="18724" y="1283993"/>
                </a:lnTo>
                <a:lnTo>
                  <a:pt x="40692" y="1324464"/>
                </a:lnTo>
                <a:lnTo>
                  <a:pt x="69786" y="1359725"/>
                </a:lnTo>
                <a:lnTo>
                  <a:pt x="105047" y="1388819"/>
                </a:lnTo>
                <a:lnTo>
                  <a:pt x="145518" y="1410787"/>
                </a:lnTo>
                <a:lnTo>
                  <a:pt x="190239" y="1424671"/>
                </a:lnTo>
                <a:lnTo>
                  <a:pt x="238252" y="1429512"/>
                </a:lnTo>
                <a:lnTo>
                  <a:pt x="2721355" y="1429512"/>
                </a:lnTo>
                <a:lnTo>
                  <a:pt x="2769368" y="1424671"/>
                </a:lnTo>
                <a:lnTo>
                  <a:pt x="2814089" y="1410787"/>
                </a:lnTo>
                <a:lnTo>
                  <a:pt x="2854560" y="1388819"/>
                </a:lnTo>
                <a:lnTo>
                  <a:pt x="2889821" y="1359725"/>
                </a:lnTo>
                <a:lnTo>
                  <a:pt x="2918915" y="1324464"/>
                </a:lnTo>
                <a:lnTo>
                  <a:pt x="2940883" y="1283993"/>
                </a:lnTo>
                <a:lnTo>
                  <a:pt x="2954767" y="1239272"/>
                </a:lnTo>
                <a:lnTo>
                  <a:pt x="2959607" y="1191259"/>
                </a:lnTo>
                <a:lnTo>
                  <a:pt x="2959607" y="238251"/>
                </a:lnTo>
                <a:lnTo>
                  <a:pt x="2954767" y="190239"/>
                </a:lnTo>
                <a:lnTo>
                  <a:pt x="2940883" y="145518"/>
                </a:lnTo>
                <a:lnTo>
                  <a:pt x="2918915" y="105047"/>
                </a:lnTo>
                <a:lnTo>
                  <a:pt x="2889821" y="69786"/>
                </a:lnTo>
                <a:lnTo>
                  <a:pt x="2854560" y="40692"/>
                </a:lnTo>
                <a:lnTo>
                  <a:pt x="2814089" y="18724"/>
                </a:lnTo>
                <a:lnTo>
                  <a:pt x="2769368" y="4840"/>
                </a:lnTo>
                <a:lnTo>
                  <a:pt x="2721355" y="0"/>
                </a:lnTo>
                <a:close/>
              </a:path>
            </a:pathLst>
          </a:custGeom>
          <a:solidFill>
            <a:srgbClr val="FBF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8383" y="3069336"/>
            <a:ext cx="2959735" cy="1430020"/>
          </a:xfrm>
          <a:custGeom>
            <a:avLst/>
            <a:gdLst/>
            <a:ahLst/>
            <a:cxnLst/>
            <a:rect l="l" t="t" r="r" b="b"/>
            <a:pathLst>
              <a:path w="2959735" h="1430020">
                <a:moveTo>
                  <a:pt x="0" y="238251"/>
                </a:moveTo>
                <a:lnTo>
                  <a:pt x="4840" y="190239"/>
                </a:lnTo>
                <a:lnTo>
                  <a:pt x="18724" y="145518"/>
                </a:lnTo>
                <a:lnTo>
                  <a:pt x="40692" y="105047"/>
                </a:lnTo>
                <a:lnTo>
                  <a:pt x="69786" y="69786"/>
                </a:lnTo>
                <a:lnTo>
                  <a:pt x="105047" y="40692"/>
                </a:lnTo>
                <a:lnTo>
                  <a:pt x="145518" y="18724"/>
                </a:lnTo>
                <a:lnTo>
                  <a:pt x="190239" y="4840"/>
                </a:lnTo>
                <a:lnTo>
                  <a:pt x="238252" y="0"/>
                </a:lnTo>
                <a:lnTo>
                  <a:pt x="2721355" y="0"/>
                </a:lnTo>
                <a:lnTo>
                  <a:pt x="2769368" y="4840"/>
                </a:lnTo>
                <a:lnTo>
                  <a:pt x="2814089" y="18724"/>
                </a:lnTo>
                <a:lnTo>
                  <a:pt x="2854560" y="40692"/>
                </a:lnTo>
                <a:lnTo>
                  <a:pt x="2889821" y="69786"/>
                </a:lnTo>
                <a:lnTo>
                  <a:pt x="2918915" y="105047"/>
                </a:lnTo>
                <a:lnTo>
                  <a:pt x="2940883" y="145518"/>
                </a:lnTo>
                <a:lnTo>
                  <a:pt x="2954767" y="190239"/>
                </a:lnTo>
                <a:lnTo>
                  <a:pt x="2959607" y="238251"/>
                </a:lnTo>
                <a:lnTo>
                  <a:pt x="2959607" y="1191259"/>
                </a:lnTo>
                <a:lnTo>
                  <a:pt x="2954767" y="1239272"/>
                </a:lnTo>
                <a:lnTo>
                  <a:pt x="2940883" y="1283993"/>
                </a:lnTo>
                <a:lnTo>
                  <a:pt x="2918915" y="1324464"/>
                </a:lnTo>
                <a:lnTo>
                  <a:pt x="2889821" y="1359725"/>
                </a:lnTo>
                <a:lnTo>
                  <a:pt x="2854560" y="1388819"/>
                </a:lnTo>
                <a:lnTo>
                  <a:pt x="2814089" y="1410787"/>
                </a:lnTo>
                <a:lnTo>
                  <a:pt x="2769368" y="1424671"/>
                </a:lnTo>
                <a:lnTo>
                  <a:pt x="2721355" y="1429512"/>
                </a:lnTo>
                <a:lnTo>
                  <a:pt x="238252" y="1429512"/>
                </a:lnTo>
                <a:lnTo>
                  <a:pt x="190239" y="1424671"/>
                </a:lnTo>
                <a:lnTo>
                  <a:pt x="145518" y="1410787"/>
                </a:lnTo>
                <a:lnTo>
                  <a:pt x="105047" y="1388819"/>
                </a:lnTo>
                <a:lnTo>
                  <a:pt x="69786" y="1359725"/>
                </a:lnTo>
                <a:lnTo>
                  <a:pt x="40692" y="1324464"/>
                </a:lnTo>
                <a:lnTo>
                  <a:pt x="18724" y="1283993"/>
                </a:lnTo>
                <a:lnTo>
                  <a:pt x="4840" y="1239272"/>
                </a:lnTo>
                <a:lnTo>
                  <a:pt x="0" y="1191259"/>
                </a:lnTo>
                <a:lnTo>
                  <a:pt x="0" y="238251"/>
                </a:lnTo>
                <a:close/>
              </a:path>
            </a:pathLst>
          </a:custGeom>
          <a:ln w="6096">
            <a:solidFill>
              <a:srgbClr val="7D3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3623" y="1539240"/>
            <a:ext cx="2927985" cy="1294130"/>
          </a:xfrm>
          <a:custGeom>
            <a:avLst/>
            <a:gdLst/>
            <a:ahLst/>
            <a:cxnLst/>
            <a:rect l="l" t="t" r="r" b="b"/>
            <a:pathLst>
              <a:path w="2927985" h="1294130">
                <a:moveTo>
                  <a:pt x="2711958" y="0"/>
                </a:moveTo>
                <a:lnTo>
                  <a:pt x="215645" y="0"/>
                </a:lnTo>
                <a:lnTo>
                  <a:pt x="166191" y="5693"/>
                </a:lnTo>
                <a:lnTo>
                  <a:pt x="120798" y="21913"/>
                </a:lnTo>
                <a:lnTo>
                  <a:pt x="80758" y="47366"/>
                </a:lnTo>
                <a:lnTo>
                  <a:pt x="47366" y="80758"/>
                </a:lnTo>
                <a:lnTo>
                  <a:pt x="21913" y="120798"/>
                </a:lnTo>
                <a:lnTo>
                  <a:pt x="5693" y="166191"/>
                </a:lnTo>
                <a:lnTo>
                  <a:pt x="0" y="215646"/>
                </a:lnTo>
                <a:lnTo>
                  <a:pt x="0" y="1078230"/>
                </a:lnTo>
                <a:lnTo>
                  <a:pt x="5693" y="1127684"/>
                </a:lnTo>
                <a:lnTo>
                  <a:pt x="21913" y="1173077"/>
                </a:lnTo>
                <a:lnTo>
                  <a:pt x="47366" y="1213117"/>
                </a:lnTo>
                <a:lnTo>
                  <a:pt x="80758" y="1246509"/>
                </a:lnTo>
                <a:lnTo>
                  <a:pt x="120798" y="1271962"/>
                </a:lnTo>
                <a:lnTo>
                  <a:pt x="166191" y="1288182"/>
                </a:lnTo>
                <a:lnTo>
                  <a:pt x="215645" y="1293876"/>
                </a:lnTo>
                <a:lnTo>
                  <a:pt x="2711958" y="1293876"/>
                </a:lnTo>
                <a:lnTo>
                  <a:pt x="2761412" y="1288182"/>
                </a:lnTo>
                <a:lnTo>
                  <a:pt x="2806805" y="1271962"/>
                </a:lnTo>
                <a:lnTo>
                  <a:pt x="2846845" y="1246509"/>
                </a:lnTo>
                <a:lnTo>
                  <a:pt x="2880237" y="1213117"/>
                </a:lnTo>
                <a:lnTo>
                  <a:pt x="2905690" y="1173077"/>
                </a:lnTo>
                <a:lnTo>
                  <a:pt x="2921910" y="1127684"/>
                </a:lnTo>
                <a:lnTo>
                  <a:pt x="2927604" y="1078230"/>
                </a:lnTo>
                <a:lnTo>
                  <a:pt x="2927604" y="215646"/>
                </a:lnTo>
                <a:lnTo>
                  <a:pt x="2921910" y="166191"/>
                </a:lnTo>
                <a:lnTo>
                  <a:pt x="2905690" y="120798"/>
                </a:lnTo>
                <a:lnTo>
                  <a:pt x="2880237" y="80758"/>
                </a:lnTo>
                <a:lnTo>
                  <a:pt x="2846845" y="47366"/>
                </a:lnTo>
                <a:lnTo>
                  <a:pt x="2806805" y="21913"/>
                </a:lnTo>
                <a:lnTo>
                  <a:pt x="2761412" y="5693"/>
                </a:lnTo>
                <a:lnTo>
                  <a:pt x="271195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3623" y="1539240"/>
            <a:ext cx="2927985" cy="1294130"/>
          </a:xfrm>
          <a:custGeom>
            <a:avLst/>
            <a:gdLst/>
            <a:ahLst/>
            <a:cxnLst/>
            <a:rect l="l" t="t" r="r" b="b"/>
            <a:pathLst>
              <a:path w="2927985" h="1294130">
                <a:moveTo>
                  <a:pt x="0" y="215646"/>
                </a:moveTo>
                <a:lnTo>
                  <a:pt x="5693" y="166191"/>
                </a:lnTo>
                <a:lnTo>
                  <a:pt x="21913" y="120798"/>
                </a:lnTo>
                <a:lnTo>
                  <a:pt x="47366" y="80758"/>
                </a:lnTo>
                <a:lnTo>
                  <a:pt x="80758" y="47366"/>
                </a:lnTo>
                <a:lnTo>
                  <a:pt x="120798" y="21913"/>
                </a:lnTo>
                <a:lnTo>
                  <a:pt x="166191" y="5693"/>
                </a:lnTo>
                <a:lnTo>
                  <a:pt x="215645" y="0"/>
                </a:lnTo>
                <a:lnTo>
                  <a:pt x="2711958" y="0"/>
                </a:lnTo>
                <a:lnTo>
                  <a:pt x="2761412" y="5693"/>
                </a:lnTo>
                <a:lnTo>
                  <a:pt x="2806805" y="21913"/>
                </a:lnTo>
                <a:lnTo>
                  <a:pt x="2846845" y="47366"/>
                </a:lnTo>
                <a:lnTo>
                  <a:pt x="2880237" y="80758"/>
                </a:lnTo>
                <a:lnTo>
                  <a:pt x="2905690" y="120798"/>
                </a:lnTo>
                <a:lnTo>
                  <a:pt x="2921910" y="166191"/>
                </a:lnTo>
                <a:lnTo>
                  <a:pt x="2927604" y="215646"/>
                </a:lnTo>
                <a:lnTo>
                  <a:pt x="2927604" y="1078230"/>
                </a:lnTo>
                <a:lnTo>
                  <a:pt x="2921910" y="1127684"/>
                </a:lnTo>
                <a:lnTo>
                  <a:pt x="2905690" y="1173077"/>
                </a:lnTo>
                <a:lnTo>
                  <a:pt x="2880237" y="1213117"/>
                </a:lnTo>
                <a:lnTo>
                  <a:pt x="2846845" y="1246509"/>
                </a:lnTo>
                <a:lnTo>
                  <a:pt x="2806805" y="1271962"/>
                </a:lnTo>
                <a:lnTo>
                  <a:pt x="2761412" y="1288182"/>
                </a:lnTo>
                <a:lnTo>
                  <a:pt x="2711958" y="1293876"/>
                </a:lnTo>
                <a:lnTo>
                  <a:pt x="215645" y="1293876"/>
                </a:lnTo>
                <a:lnTo>
                  <a:pt x="166191" y="1288182"/>
                </a:lnTo>
                <a:lnTo>
                  <a:pt x="120798" y="1271962"/>
                </a:lnTo>
                <a:lnTo>
                  <a:pt x="80758" y="1246509"/>
                </a:lnTo>
                <a:lnTo>
                  <a:pt x="47366" y="1213117"/>
                </a:lnTo>
                <a:lnTo>
                  <a:pt x="21913" y="1173077"/>
                </a:lnTo>
                <a:lnTo>
                  <a:pt x="5693" y="1127684"/>
                </a:lnTo>
                <a:lnTo>
                  <a:pt x="0" y="1078230"/>
                </a:lnTo>
                <a:lnTo>
                  <a:pt x="0" y="21564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979" y="1567434"/>
            <a:ext cx="2857500" cy="11887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32192" y="1513332"/>
            <a:ext cx="3067811" cy="12969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7431" y="1652028"/>
            <a:ext cx="2964179" cy="110488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661148" y="1597152"/>
            <a:ext cx="2959735" cy="1188720"/>
          </a:xfrm>
          <a:custGeom>
            <a:avLst/>
            <a:gdLst/>
            <a:ahLst/>
            <a:cxnLst/>
            <a:rect l="l" t="t" r="r" b="b"/>
            <a:pathLst>
              <a:path w="2959734" h="1188720">
                <a:moveTo>
                  <a:pt x="2761487" y="0"/>
                </a:moveTo>
                <a:lnTo>
                  <a:pt x="198120" y="0"/>
                </a:ln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20"/>
                </a:lnTo>
                <a:lnTo>
                  <a:pt x="0" y="990600"/>
                </a:lnTo>
                <a:lnTo>
                  <a:pt x="5229" y="1036044"/>
                </a:lnTo>
                <a:lnTo>
                  <a:pt x="20127" y="1077752"/>
                </a:lnTo>
                <a:lnTo>
                  <a:pt x="43507" y="1114537"/>
                </a:lnTo>
                <a:lnTo>
                  <a:pt x="74182" y="1145212"/>
                </a:lnTo>
                <a:lnTo>
                  <a:pt x="110967" y="1168592"/>
                </a:lnTo>
                <a:lnTo>
                  <a:pt x="152675" y="1183490"/>
                </a:lnTo>
                <a:lnTo>
                  <a:pt x="198120" y="1188720"/>
                </a:lnTo>
                <a:lnTo>
                  <a:pt x="2761487" y="1188720"/>
                </a:lnTo>
                <a:lnTo>
                  <a:pt x="2806932" y="1183490"/>
                </a:lnTo>
                <a:lnTo>
                  <a:pt x="2848640" y="1168592"/>
                </a:lnTo>
                <a:lnTo>
                  <a:pt x="2885425" y="1145212"/>
                </a:lnTo>
                <a:lnTo>
                  <a:pt x="2916100" y="1114537"/>
                </a:lnTo>
                <a:lnTo>
                  <a:pt x="2939480" y="1077752"/>
                </a:lnTo>
                <a:lnTo>
                  <a:pt x="2954378" y="1036044"/>
                </a:lnTo>
                <a:lnTo>
                  <a:pt x="2959607" y="990600"/>
                </a:lnTo>
                <a:lnTo>
                  <a:pt x="2959607" y="198120"/>
                </a:lnTo>
                <a:lnTo>
                  <a:pt x="2954378" y="152675"/>
                </a:lnTo>
                <a:lnTo>
                  <a:pt x="2939480" y="110967"/>
                </a:lnTo>
                <a:lnTo>
                  <a:pt x="2916100" y="74182"/>
                </a:lnTo>
                <a:lnTo>
                  <a:pt x="2885425" y="43507"/>
                </a:lnTo>
                <a:lnTo>
                  <a:pt x="2848640" y="20127"/>
                </a:lnTo>
                <a:lnTo>
                  <a:pt x="2806932" y="5229"/>
                </a:lnTo>
                <a:lnTo>
                  <a:pt x="276148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1148" y="1597152"/>
            <a:ext cx="2959735" cy="1188720"/>
          </a:xfrm>
          <a:custGeom>
            <a:avLst/>
            <a:gdLst/>
            <a:ahLst/>
            <a:cxnLst/>
            <a:rect l="l" t="t" r="r" b="b"/>
            <a:pathLst>
              <a:path w="2959734" h="1188720">
                <a:moveTo>
                  <a:pt x="0" y="198120"/>
                </a:moveTo>
                <a:lnTo>
                  <a:pt x="5229" y="152675"/>
                </a:lnTo>
                <a:lnTo>
                  <a:pt x="20127" y="110967"/>
                </a:lnTo>
                <a:lnTo>
                  <a:pt x="43507" y="74182"/>
                </a:lnTo>
                <a:lnTo>
                  <a:pt x="74182" y="43507"/>
                </a:lnTo>
                <a:lnTo>
                  <a:pt x="110967" y="20127"/>
                </a:lnTo>
                <a:lnTo>
                  <a:pt x="152675" y="5229"/>
                </a:lnTo>
                <a:lnTo>
                  <a:pt x="198120" y="0"/>
                </a:lnTo>
                <a:lnTo>
                  <a:pt x="2761487" y="0"/>
                </a:lnTo>
                <a:lnTo>
                  <a:pt x="2806932" y="5229"/>
                </a:lnTo>
                <a:lnTo>
                  <a:pt x="2848640" y="20127"/>
                </a:lnTo>
                <a:lnTo>
                  <a:pt x="2885425" y="43507"/>
                </a:lnTo>
                <a:lnTo>
                  <a:pt x="2916100" y="74182"/>
                </a:lnTo>
                <a:lnTo>
                  <a:pt x="2939480" y="110967"/>
                </a:lnTo>
                <a:lnTo>
                  <a:pt x="2954378" y="152675"/>
                </a:lnTo>
                <a:lnTo>
                  <a:pt x="2959607" y="198120"/>
                </a:lnTo>
                <a:lnTo>
                  <a:pt x="2959607" y="990600"/>
                </a:lnTo>
                <a:lnTo>
                  <a:pt x="2954378" y="1036044"/>
                </a:lnTo>
                <a:lnTo>
                  <a:pt x="2939480" y="1077752"/>
                </a:lnTo>
                <a:lnTo>
                  <a:pt x="2916100" y="1114537"/>
                </a:lnTo>
                <a:lnTo>
                  <a:pt x="2885425" y="1145212"/>
                </a:lnTo>
                <a:lnTo>
                  <a:pt x="2848640" y="1168592"/>
                </a:lnTo>
                <a:lnTo>
                  <a:pt x="2806932" y="1183490"/>
                </a:lnTo>
                <a:lnTo>
                  <a:pt x="2761487" y="1188720"/>
                </a:lnTo>
                <a:lnTo>
                  <a:pt x="198120" y="1188720"/>
                </a:lnTo>
                <a:lnTo>
                  <a:pt x="152675" y="1183490"/>
                </a:lnTo>
                <a:lnTo>
                  <a:pt x="110967" y="1168592"/>
                </a:lnTo>
                <a:lnTo>
                  <a:pt x="74182" y="1145212"/>
                </a:lnTo>
                <a:lnTo>
                  <a:pt x="43507" y="1114537"/>
                </a:lnTo>
                <a:lnTo>
                  <a:pt x="20127" y="1077752"/>
                </a:lnTo>
                <a:lnTo>
                  <a:pt x="5229" y="1036044"/>
                </a:lnTo>
                <a:lnTo>
                  <a:pt x="0" y="990600"/>
                </a:lnTo>
                <a:lnTo>
                  <a:pt x="0" y="198120"/>
                </a:lnTo>
                <a:close/>
              </a:path>
            </a:pathLst>
          </a:custGeom>
          <a:ln w="6096">
            <a:solidFill>
              <a:srgbClr val="7D3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6372" y="965657"/>
            <a:ext cx="2181860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omic Sans MS"/>
                <a:cs typeface="Comic Sans MS"/>
              </a:rPr>
              <a:t>Mode</a:t>
            </a:r>
            <a:r>
              <a:rPr sz="3200" b="1" spc="-10" dirty="0">
                <a:latin typeface="Comic Sans MS"/>
                <a:cs typeface="Comic Sans MS"/>
              </a:rPr>
              <a:t>l</a:t>
            </a:r>
            <a:r>
              <a:rPr sz="3200" b="1" spc="-5" dirty="0">
                <a:latin typeface="Comic Sans MS"/>
                <a:cs typeface="Comic Sans MS"/>
              </a:rPr>
              <a:t>ing</a:t>
            </a: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b="1" i="1" spc="-5" dirty="0">
                <a:latin typeface="Arial"/>
                <a:cs typeface="Arial"/>
              </a:rPr>
              <a:t>Device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Modelling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Semiconductors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MOS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IV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MOS RC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6592" y="3211185"/>
            <a:ext cx="2284730" cy="11366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i="1" dirty="0">
                <a:latin typeface="Arial"/>
                <a:cs typeface="Arial"/>
              </a:rPr>
              <a:t>Power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&amp;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5" dirty="0">
                <a:latin typeface="Arial"/>
                <a:cs typeface="Arial"/>
              </a:rPr>
              <a:t>Power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Consumption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Wires,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Elmore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Delay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Delay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Consumption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3400" y="4966824"/>
            <a:ext cx="2857500" cy="109118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31619" y="4683252"/>
            <a:ext cx="2966085" cy="1704339"/>
          </a:xfrm>
          <a:custGeom>
            <a:avLst/>
            <a:gdLst/>
            <a:ahLst/>
            <a:cxnLst/>
            <a:rect l="l" t="t" r="r" b="b"/>
            <a:pathLst>
              <a:path w="2966085" h="1704339">
                <a:moveTo>
                  <a:pt x="2681732" y="0"/>
                </a:moveTo>
                <a:lnTo>
                  <a:pt x="283972" y="0"/>
                </a:lnTo>
                <a:lnTo>
                  <a:pt x="237907" y="3716"/>
                </a:lnTo>
                <a:lnTo>
                  <a:pt x="194210" y="14475"/>
                </a:lnTo>
                <a:lnTo>
                  <a:pt x="153465" y="31694"/>
                </a:lnTo>
                <a:lnTo>
                  <a:pt x="116256" y="54786"/>
                </a:lnTo>
                <a:lnTo>
                  <a:pt x="83169" y="83169"/>
                </a:lnTo>
                <a:lnTo>
                  <a:pt x="54786" y="116256"/>
                </a:lnTo>
                <a:lnTo>
                  <a:pt x="31694" y="153465"/>
                </a:lnTo>
                <a:lnTo>
                  <a:pt x="14475" y="194210"/>
                </a:lnTo>
                <a:lnTo>
                  <a:pt x="3716" y="237907"/>
                </a:lnTo>
                <a:lnTo>
                  <a:pt x="0" y="283972"/>
                </a:lnTo>
                <a:lnTo>
                  <a:pt x="0" y="1419860"/>
                </a:lnTo>
                <a:lnTo>
                  <a:pt x="3716" y="1465921"/>
                </a:lnTo>
                <a:lnTo>
                  <a:pt x="14475" y="1509616"/>
                </a:lnTo>
                <a:lnTo>
                  <a:pt x="31694" y="1550360"/>
                </a:lnTo>
                <a:lnTo>
                  <a:pt x="54786" y="1587569"/>
                </a:lnTo>
                <a:lnTo>
                  <a:pt x="83169" y="1620658"/>
                </a:lnTo>
                <a:lnTo>
                  <a:pt x="116256" y="1649041"/>
                </a:lnTo>
                <a:lnTo>
                  <a:pt x="153465" y="1672135"/>
                </a:lnTo>
                <a:lnTo>
                  <a:pt x="194210" y="1689354"/>
                </a:lnTo>
                <a:lnTo>
                  <a:pt x="237907" y="1700115"/>
                </a:lnTo>
                <a:lnTo>
                  <a:pt x="283972" y="1703832"/>
                </a:lnTo>
                <a:lnTo>
                  <a:pt x="2681732" y="1703832"/>
                </a:lnTo>
                <a:lnTo>
                  <a:pt x="2727796" y="1700115"/>
                </a:lnTo>
                <a:lnTo>
                  <a:pt x="2771493" y="1689354"/>
                </a:lnTo>
                <a:lnTo>
                  <a:pt x="2812238" y="1672135"/>
                </a:lnTo>
                <a:lnTo>
                  <a:pt x="2849447" y="1649041"/>
                </a:lnTo>
                <a:lnTo>
                  <a:pt x="2882534" y="1620658"/>
                </a:lnTo>
                <a:lnTo>
                  <a:pt x="2910917" y="1587569"/>
                </a:lnTo>
                <a:lnTo>
                  <a:pt x="2934009" y="1550360"/>
                </a:lnTo>
                <a:lnTo>
                  <a:pt x="2951228" y="1509616"/>
                </a:lnTo>
                <a:lnTo>
                  <a:pt x="2961987" y="1465921"/>
                </a:lnTo>
                <a:lnTo>
                  <a:pt x="2965704" y="1419860"/>
                </a:lnTo>
                <a:lnTo>
                  <a:pt x="2965704" y="283972"/>
                </a:lnTo>
                <a:lnTo>
                  <a:pt x="2961987" y="237907"/>
                </a:lnTo>
                <a:lnTo>
                  <a:pt x="2951228" y="194210"/>
                </a:lnTo>
                <a:lnTo>
                  <a:pt x="2934009" y="153465"/>
                </a:lnTo>
                <a:lnTo>
                  <a:pt x="2910917" y="116256"/>
                </a:lnTo>
                <a:lnTo>
                  <a:pt x="2882534" y="83169"/>
                </a:lnTo>
                <a:lnTo>
                  <a:pt x="2849447" y="54786"/>
                </a:lnTo>
                <a:lnTo>
                  <a:pt x="2812238" y="31694"/>
                </a:lnTo>
                <a:lnTo>
                  <a:pt x="2771493" y="14475"/>
                </a:lnTo>
                <a:lnTo>
                  <a:pt x="2727796" y="3716"/>
                </a:lnTo>
                <a:lnTo>
                  <a:pt x="2681732" y="0"/>
                </a:lnTo>
                <a:close/>
              </a:path>
            </a:pathLst>
          </a:custGeom>
          <a:solidFill>
            <a:srgbClr val="A1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619" y="4683252"/>
            <a:ext cx="2966085" cy="1704339"/>
          </a:xfrm>
          <a:custGeom>
            <a:avLst/>
            <a:gdLst/>
            <a:ahLst/>
            <a:cxnLst/>
            <a:rect l="l" t="t" r="r" b="b"/>
            <a:pathLst>
              <a:path w="2966085" h="1704339">
                <a:moveTo>
                  <a:pt x="0" y="283972"/>
                </a:moveTo>
                <a:lnTo>
                  <a:pt x="3716" y="237907"/>
                </a:lnTo>
                <a:lnTo>
                  <a:pt x="14475" y="194210"/>
                </a:lnTo>
                <a:lnTo>
                  <a:pt x="31694" y="153465"/>
                </a:lnTo>
                <a:lnTo>
                  <a:pt x="54786" y="116256"/>
                </a:lnTo>
                <a:lnTo>
                  <a:pt x="83169" y="83169"/>
                </a:lnTo>
                <a:lnTo>
                  <a:pt x="116256" y="54786"/>
                </a:lnTo>
                <a:lnTo>
                  <a:pt x="153465" y="31694"/>
                </a:lnTo>
                <a:lnTo>
                  <a:pt x="194210" y="14475"/>
                </a:lnTo>
                <a:lnTo>
                  <a:pt x="237907" y="3716"/>
                </a:lnTo>
                <a:lnTo>
                  <a:pt x="283972" y="0"/>
                </a:lnTo>
                <a:lnTo>
                  <a:pt x="2681732" y="0"/>
                </a:lnTo>
                <a:lnTo>
                  <a:pt x="2727796" y="3716"/>
                </a:lnTo>
                <a:lnTo>
                  <a:pt x="2771493" y="14475"/>
                </a:lnTo>
                <a:lnTo>
                  <a:pt x="2812238" y="31694"/>
                </a:lnTo>
                <a:lnTo>
                  <a:pt x="2849447" y="54786"/>
                </a:lnTo>
                <a:lnTo>
                  <a:pt x="2882534" y="83169"/>
                </a:lnTo>
                <a:lnTo>
                  <a:pt x="2910917" y="116256"/>
                </a:lnTo>
                <a:lnTo>
                  <a:pt x="2934009" y="153465"/>
                </a:lnTo>
                <a:lnTo>
                  <a:pt x="2951228" y="194210"/>
                </a:lnTo>
                <a:lnTo>
                  <a:pt x="2961987" y="237907"/>
                </a:lnTo>
                <a:lnTo>
                  <a:pt x="2965704" y="283972"/>
                </a:lnTo>
                <a:lnTo>
                  <a:pt x="2965704" y="1419860"/>
                </a:lnTo>
                <a:lnTo>
                  <a:pt x="2961987" y="1465921"/>
                </a:lnTo>
                <a:lnTo>
                  <a:pt x="2951228" y="1509616"/>
                </a:lnTo>
                <a:lnTo>
                  <a:pt x="2934009" y="1550360"/>
                </a:lnTo>
                <a:lnTo>
                  <a:pt x="2910917" y="1587569"/>
                </a:lnTo>
                <a:lnTo>
                  <a:pt x="2882534" y="1620658"/>
                </a:lnTo>
                <a:lnTo>
                  <a:pt x="2849447" y="1649041"/>
                </a:lnTo>
                <a:lnTo>
                  <a:pt x="2812238" y="1672135"/>
                </a:lnTo>
                <a:lnTo>
                  <a:pt x="2771493" y="1689354"/>
                </a:lnTo>
                <a:lnTo>
                  <a:pt x="2727796" y="1700115"/>
                </a:lnTo>
                <a:lnTo>
                  <a:pt x="2681732" y="1703832"/>
                </a:lnTo>
                <a:lnTo>
                  <a:pt x="283972" y="1703832"/>
                </a:lnTo>
                <a:lnTo>
                  <a:pt x="237907" y="1700115"/>
                </a:lnTo>
                <a:lnTo>
                  <a:pt x="194210" y="1689354"/>
                </a:lnTo>
                <a:lnTo>
                  <a:pt x="153465" y="1672135"/>
                </a:lnTo>
                <a:lnTo>
                  <a:pt x="116256" y="1649041"/>
                </a:lnTo>
                <a:lnTo>
                  <a:pt x="83169" y="1620658"/>
                </a:lnTo>
                <a:lnTo>
                  <a:pt x="54786" y="1587569"/>
                </a:lnTo>
                <a:lnTo>
                  <a:pt x="31694" y="1550360"/>
                </a:lnTo>
                <a:lnTo>
                  <a:pt x="14475" y="1509616"/>
                </a:lnTo>
                <a:lnTo>
                  <a:pt x="3716" y="1465921"/>
                </a:lnTo>
                <a:lnTo>
                  <a:pt x="0" y="1419860"/>
                </a:lnTo>
                <a:lnTo>
                  <a:pt x="0" y="2839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92910" y="4812909"/>
            <a:ext cx="2188210" cy="1406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i="1" spc="-5" dirty="0">
                <a:latin typeface="Arial"/>
                <a:cs typeface="Arial"/>
              </a:rPr>
              <a:t>CMOS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Wingdings"/>
              <a:buChar char="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CMOS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Inverter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VTC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Logic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Gates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Gate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Sizing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Logic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Effort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02295" y="4771644"/>
            <a:ext cx="2927985" cy="1615440"/>
          </a:xfrm>
          <a:custGeom>
            <a:avLst/>
            <a:gdLst/>
            <a:ahLst/>
            <a:cxnLst/>
            <a:rect l="l" t="t" r="r" b="b"/>
            <a:pathLst>
              <a:path w="2927984" h="1615439">
                <a:moveTo>
                  <a:pt x="2658363" y="0"/>
                </a:moveTo>
                <a:lnTo>
                  <a:pt x="269239" y="0"/>
                </a:lnTo>
                <a:lnTo>
                  <a:pt x="220838" y="4337"/>
                </a:lnTo>
                <a:lnTo>
                  <a:pt x="175285" y="16842"/>
                </a:lnTo>
                <a:lnTo>
                  <a:pt x="133340" y="36754"/>
                </a:lnTo>
                <a:lnTo>
                  <a:pt x="95763" y="63315"/>
                </a:lnTo>
                <a:lnTo>
                  <a:pt x="63315" y="95763"/>
                </a:lnTo>
                <a:lnTo>
                  <a:pt x="36754" y="133340"/>
                </a:lnTo>
                <a:lnTo>
                  <a:pt x="16842" y="175285"/>
                </a:lnTo>
                <a:lnTo>
                  <a:pt x="4337" y="220838"/>
                </a:lnTo>
                <a:lnTo>
                  <a:pt x="0" y="269239"/>
                </a:lnTo>
                <a:lnTo>
                  <a:pt x="0" y="1346199"/>
                </a:lnTo>
                <a:lnTo>
                  <a:pt x="4337" y="1394594"/>
                </a:lnTo>
                <a:lnTo>
                  <a:pt x="16842" y="1440144"/>
                </a:lnTo>
                <a:lnTo>
                  <a:pt x="36754" y="1482088"/>
                </a:lnTo>
                <a:lnTo>
                  <a:pt x="63315" y="1519665"/>
                </a:lnTo>
                <a:lnTo>
                  <a:pt x="95763" y="1552116"/>
                </a:lnTo>
                <a:lnTo>
                  <a:pt x="133340" y="1578679"/>
                </a:lnTo>
                <a:lnTo>
                  <a:pt x="175285" y="1598595"/>
                </a:lnTo>
                <a:lnTo>
                  <a:pt x="220838" y="1611102"/>
                </a:lnTo>
                <a:lnTo>
                  <a:pt x="269239" y="1615439"/>
                </a:lnTo>
                <a:lnTo>
                  <a:pt x="2658363" y="1615439"/>
                </a:lnTo>
                <a:lnTo>
                  <a:pt x="2706765" y="1611102"/>
                </a:lnTo>
                <a:lnTo>
                  <a:pt x="2752318" y="1598595"/>
                </a:lnTo>
                <a:lnTo>
                  <a:pt x="2794263" y="1578679"/>
                </a:lnTo>
                <a:lnTo>
                  <a:pt x="2831840" y="1552116"/>
                </a:lnTo>
                <a:lnTo>
                  <a:pt x="2864288" y="1519665"/>
                </a:lnTo>
                <a:lnTo>
                  <a:pt x="2890849" y="1482088"/>
                </a:lnTo>
                <a:lnTo>
                  <a:pt x="2910761" y="1440144"/>
                </a:lnTo>
                <a:lnTo>
                  <a:pt x="2923266" y="1394594"/>
                </a:lnTo>
                <a:lnTo>
                  <a:pt x="2927604" y="1346199"/>
                </a:lnTo>
                <a:lnTo>
                  <a:pt x="2927604" y="269239"/>
                </a:lnTo>
                <a:lnTo>
                  <a:pt x="2923266" y="220838"/>
                </a:lnTo>
                <a:lnTo>
                  <a:pt x="2910761" y="175285"/>
                </a:lnTo>
                <a:lnTo>
                  <a:pt x="2890849" y="133340"/>
                </a:lnTo>
                <a:lnTo>
                  <a:pt x="2864288" y="95763"/>
                </a:lnTo>
                <a:lnTo>
                  <a:pt x="2831840" y="63315"/>
                </a:lnTo>
                <a:lnTo>
                  <a:pt x="2794263" y="36754"/>
                </a:lnTo>
                <a:lnTo>
                  <a:pt x="2752318" y="16842"/>
                </a:lnTo>
                <a:lnTo>
                  <a:pt x="2706765" y="4337"/>
                </a:lnTo>
                <a:lnTo>
                  <a:pt x="26583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2295" y="4771644"/>
            <a:ext cx="2927985" cy="1615440"/>
          </a:xfrm>
          <a:custGeom>
            <a:avLst/>
            <a:gdLst/>
            <a:ahLst/>
            <a:cxnLst/>
            <a:rect l="l" t="t" r="r" b="b"/>
            <a:pathLst>
              <a:path w="2927984" h="1615439">
                <a:moveTo>
                  <a:pt x="0" y="269239"/>
                </a:moveTo>
                <a:lnTo>
                  <a:pt x="4337" y="220838"/>
                </a:lnTo>
                <a:lnTo>
                  <a:pt x="16842" y="175285"/>
                </a:lnTo>
                <a:lnTo>
                  <a:pt x="36754" y="133340"/>
                </a:lnTo>
                <a:lnTo>
                  <a:pt x="63315" y="95763"/>
                </a:lnTo>
                <a:lnTo>
                  <a:pt x="95763" y="63315"/>
                </a:lnTo>
                <a:lnTo>
                  <a:pt x="133340" y="36754"/>
                </a:lnTo>
                <a:lnTo>
                  <a:pt x="175285" y="16842"/>
                </a:lnTo>
                <a:lnTo>
                  <a:pt x="220838" y="4337"/>
                </a:lnTo>
                <a:lnTo>
                  <a:pt x="269239" y="0"/>
                </a:lnTo>
                <a:lnTo>
                  <a:pt x="2658363" y="0"/>
                </a:lnTo>
                <a:lnTo>
                  <a:pt x="2706765" y="4337"/>
                </a:lnTo>
                <a:lnTo>
                  <a:pt x="2752318" y="16842"/>
                </a:lnTo>
                <a:lnTo>
                  <a:pt x="2794263" y="36754"/>
                </a:lnTo>
                <a:lnTo>
                  <a:pt x="2831840" y="63315"/>
                </a:lnTo>
                <a:lnTo>
                  <a:pt x="2864288" y="95763"/>
                </a:lnTo>
                <a:lnTo>
                  <a:pt x="2890849" y="133340"/>
                </a:lnTo>
                <a:lnTo>
                  <a:pt x="2910761" y="175285"/>
                </a:lnTo>
                <a:lnTo>
                  <a:pt x="2923266" y="220838"/>
                </a:lnTo>
                <a:lnTo>
                  <a:pt x="2927604" y="269239"/>
                </a:lnTo>
                <a:lnTo>
                  <a:pt x="2927604" y="1346199"/>
                </a:lnTo>
                <a:lnTo>
                  <a:pt x="2923266" y="1394594"/>
                </a:lnTo>
                <a:lnTo>
                  <a:pt x="2910761" y="1440144"/>
                </a:lnTo>
                <a:lnTo>
                  <a:pt x="2890849" y="1482088"/>
                </a:lnTo>
                <a:lnTo>
                  <a:pt x="2864288" y="1519665"/>
                </a:lnTo>
                <a:lnTo>
                  <a:pt x="2831840" y="1552116"/>
                </a:lnTo>
                <a:lnTo>
                  <a:pt x="2794263" y="1578679"/>
                </a:lnTo>
                <a:lnTo>
                  <a:pt x="2752318" y="1598595"/>
                </a:lnTo>
                <a:lnTo>
                  <a:pt x="2706765" y="1611102"/>
                </a:lnTo>
                <a:lnTo>
                  <a:pt x="2658363" y="1615439"/>
                </a:lnTo>
                <a:lnTo>
                  <a:pt x="269239" y="1615439"/>
                </a:lnTo>
                <a:lnTo>
                  <a:pt x="220838" y="1611102"/>
                </a:lnTo>
                <a:lnTo>
                  <a:pt x="175285" y="1598595"/>
                </a:lnTo>
                <a:lnTo>
                  <a:pt x="133340" y="1578679"/>
                </a:lnTo>
                <a:lnTo>
                  <a:pt x="95763" y="1552116"/>
                </a:lnTo>
                <a:lnTo>
                  <a:pt x="63315" y="1519665"/>
                </a:lnTo>
                <a:lnTo>
                  <a:pt x="36754" y="1482088"/>
                </a:lnTo>
                <a:lnTo>
                  <a:pt x="16842" y="1440144"/>
                </a:lnTo>
                <a:lnTo>
                  <a:pt x="4337" y="1394594"/>
                </a:lnTo>
                <a:lnTo>
                  <a:pt x="0" y="1346199"/>
                </a:lnTo>
                <a:lnTo>
                  <a:pt x="0" y="2692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60918" y="4936997"/>
            <a:ext cx="252031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Sequential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Circuits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Latches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Flip-Flops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Setup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Hold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Timing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Perspectives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98689" y="965657"/>
            <a:ext cx="2568575" cy="165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omic Sans MS"/>
                <a:cs typeface="Comic Sans MS"/>
              </a:rPr>
              <a:t>Design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800" b="1" i="1" spc="-5" dirty="0">
                <a:latin typeface="Arial"/>
                <a:cs typeface="Arial"/>
              </a:rPr>
              <a:t>Layout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Layout: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Stick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Diagrams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Layout: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Rules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61148" y="3069335"/>
            <a:ext cx="3009900" cy="1422400"/>
          </a:xfrm>
          <a:custGeom>
            <a:avLst/>
            <a:gdLst/>
            <a:ahLst/>
            <a:cxnLst/>
            <a:rect l="l" t="t" r="r" b="b"/>
            <a:pathLst>
              <a:path w="3009900" h="1422400">
                <a:moveTo>
                  <a:pt x="2772918" y="0"/>
                </a:moveTo>
                <a:lnTo>
                  <a:pt x="236981" y="0"/>
                </a:lnTo>
                <a:lnTo>
                  <a:pt x="189205" y="4812"/>
                </a:lnTo>
                <a:lnTo>
                  <a:pt x="144714" y="18615"/>
                </a:lnTo>
                <a:lnTo>
                  <a:pt x="104458" y="40458"/>
                </a:lnTo>
                <a:lnTo>
                  <a:pt x="69389" y="69389"/>
                </a:lnTo>
                <a:lnTo>
                  <a:pt x="40458" y="104458"/>
                </a:lnTo>
                <a:lnTo>
                  <a:pt x="18615" y="144714"/>
                </a:lnTo>
                <a:lnTo>
                  <a:pt x="4812" y="189205"/>
                </a:lnTo>
                <a:lnTo>
                  <a:pt x="0" y="236981"/>
                </a:lnTo>
                <a:lnTo>
                  <a:pt x="0" y="1184909"/>
                </a:lnTo>
                <a:lnTo>
                  <a:pt x="4812" y="1232686"/>
                </a:lnTo>
                <a:lnTo>
                  <a:pt x="18615" y="1277177"/>
                </a:lnTo>
                <a:lnTo>
                  <a:pt x="40458" y="1317433"/>
                </a:lnTo>
                <a:lnTo>
                  <a:pt x="69389" y="1352502"/>
                </a:lnTo>
                <a:lnTo>
                  <a:pt x="104458" y="1381433"/>
                </a:lnTo>
                <a:lnTo>
                  <a:pt x="144714" y="1403276"/>
                </a:lnTo>
                <a:lnTo>
                  <a:pt x="189205" y="1417079"/>
                </a:lnTo>
                <a:lnTo>
                  <a:pt x="236981" y="1421891"/>
                </a:lnTo>
                <a:lnTo>
                  <a:pt x="2772918" y="1421891"/>
                </a:lnTo>
                <a:lnTo>
                  <a:pt x="2820694" y="1417079"/>
                </a:lnTo>
                <a:lnTo>
                  <a:pt x="2865185" y="1403276"/>
                </a:lnTo>
                <a:lnTo>
                  <a:pt x="2905441" y="1381433"/>
                </a:lnTo>
                <a:lnTo>
                  <a:pt x="2940510" y="1352502"/>
                </a:lnTo>
                <a:lnTo>
                  <a:pt x="2969441" y="1317433"/>
                </a:lnTo>
                <a:lnTo>
                  <a:pt x="2991284" y="1277177"/>
                </a:lnTo>
                <a:lnTo>
                  <a:pt x="3005087" y="1232686"/>
                </a:lnTo>
                <a:lnTo>
                  <a:pt x="3009900" y="1184909"/>
                </a:lnTo>
                <a:lnTo>
                  <a:pt x="3009900" y="236981"/>
                </a:lnTo>
                <a:lnTo>
                  <a:pt x="3005087" y="189205"/>
                </a:lnTo>
                <a:lnTo>
                  <a:pt x="2991284" y="144714"/>
                </a:lnTo>
                <a:lnTo>
                  <a:pt x="2969441" y="104458"/>
                </a:lnTo>
                <a:lnTo>
                  <a:pt x="2940510" y="69389"/>
                </a:lnTo>
                <a:lnTo>
                  <a:pt x="2905441" y="40458"/>
                </a:lnTo>
                <a:lnTo>
                  <a:pt x="2865185" y="18615"/>
                </a:lnTo>
                <a:lnTo>
                  <a:pt x="2820694" y="4812"/>
                </a:lnTo>
                <a:lnTo>
                  <a:pt x="2772918" y="0"/>
                </a:lnTo>
                <a:close/>
              </a:path>
            </a:pathLst>
          </a:custGeom>
          <a:solidFill>
            <a:srgbClr val="FFC35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61148" y="3069335"/>
            <a:ext cx="3009900" cy="1422400"/>
          </a:xfrm>
          <a:custGeom>
            <a:avLst/>
            <a:gdLst/>
            <a:ahLst/>
            <a:cxnLst/>
            <a:rect l="l" t="t" r="r" b="b"/>
            <a:pathLst>
              <a:path w="3009900" h="1422400">
                <a:moveTo>
                  <a:pt x="0" y="236981"/>
                </a:moveTo>
                <a:lnTo>
                  <a:pt x="4812" y="189205"/>
                </a:lnTo>
                <a:lnTo>
                  <a:pt x="18615" y="144714"/>
                </a:lnTo>
                <a:lnTo>
                  <a:pt x="40458" y="104458"/>
                </a:lnTo>
                <a:lnTo>
                  <a:pt x="69389" y="69389"/>
                </a:lnTo>
                <a:lnTo>
                  <a:pt x="104458" y="40458"/>
                </a:lnTo>
                <a:lnTo>
                  <a:pt x="144714" y="18615"/>
                </a:lnTo>
                <a:lnTo>
                  <a:pt x="189205" y="4812"/>
                </a:lnTo>
                <a:lnTo>
                  <a:pt x="236981" y="0"/>
                </a:lnTo>
                <a:lnTo>
                  <a:pt x="2772918" y="0"/>
                </a:lnTo>
                <a:lnTo>
                  <a:pt x="2820694" y="4812"/>
                </a:lnTo>
                <a:lnTo>
                  <a:pt x="2865185" y="18615"/>
                </a:lnTo>
                <a:lnTo>
                  <a:pt x="2905441" y="40458"/>
                </a:lnTo>
                <a:lnTo>
                  <a:pt x="2940510" y="69389"/>
                </a:lnTo>
                <a:lnTo>
                  <a:pt x="2969441" y="104458"/>
                </a:lnTo>
                <a:lnTo>
                  <a:pt x="2991284" y="144714"/>
                </a:lnTo>
                <a:lnTo>
                  <a:pt x="3005087" y="189205"/>
                </a:lnTo>
                <a:lnTo>
                  <a:pt x="3009900" y="236981"/>
                </a:lnTo>
                <a:lnTo>
                  <a:pt x="3009900" y="1184909"/>
                </a:lnTo>
                <a:lnTo>
                  <a:pt x="3005087" y="1232686"/>
                </a:lnTo>
                <a:lnTo>
                  <a:pt x="2991284" y="1277177"/>
                </a:lnTo>
                <a:lnTo>
                  <a:pt x="2969441" y="1317433"/>
                </a:lnTo>
                <a:lnTo>
                  <a:pt x="2940510" y="1352502"/>
                </a:lnTo>
                <a:lnTo>
                  <a:pt x="2905441" y="1381433"/>
                </a:lnTo>
                <a:lnTo>
                  <a:pt x="2865185" y="1403276"/>
                </a:lnTo>
                <a:lnTo>
                  <a:pt x="2820694" y="1417079"/>
                </a:lnTo>
                <a:lnTo>
                  <a:pt x="2772918" y="1421891"/>
                </a:lnTo>
                <a:lnTo>
                  <a:pt x="236981" y="1421891"/>
                </a:lnTo>
                <a:lnTo>
                  <a:pt x="189205" y="1417079"/>
                </a:lnTo>
                <a:lnTo>
                  <a:pt x="144714" y="1403276"/>
                </a:lnTo>
                <a:lnTo>
                  <a:pt x="104458" y="1381433"/>
                </a:lnTo>
                <a:lnTo>
                  <a:pt x="69389" y="1352502"/>
                </a:lnTo>
                <a:lnTo>
                  <a:pt x="40458" y="1317433"/>
                </a:lnTo>
                <a:lnTo>
                  <a:pt x="18615" y="1277177"/>
                </a:lnTo>
                <a:lnTo>
                  <a:pt x="4812" y="1232686"/>
                </a:lnTo>
                <a:lnTo>
                  <a:pt x="0" y="1184909"/>
                </a:lnTo>
                <a:lnTo>
                  <a:pt x="0" y="23698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09992" y="3259328"/>
            <a:ext cx="248920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Complex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Logic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b="1" spc="-15" dirty="0">
                <a:latin typeface="Arial"/>
                <a:cs typeface="Arial"/>
              </a:rPr>
              <a:t>Adder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Building Blocks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Basic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Tree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Adders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Memory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Circuit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687" y="381000"/>
            <a:ext cx="462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Course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Prerequisites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1150098"/>
            <a:ext cx="9245600" cy="499427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b="1" dirty="0">
                <a:latin typeface="Arial"/>
                <a:cs typeface="Arial"/>
              </a:rPr>
              <a:t>What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supposed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know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already?</a:t>
            </a:r>
            <a:endParaRPr sz="3200">
              <a:latin typeface="Arial"/>
              <a:cs typeface="Arial"/>
            </a:endParaRPr>
          </a:p>
          <a:p>
            <a:pPr marL="568960" indent="-556895">
              <a:lnSpc>
                <a:spcPct val="100000"/>
              </a:lnSpc>
              <a:spcBef>
                <a:spcPts val="1215"/>
              </a:spcBef>
              <a:buFont typeface="Wingdings"/>
              <a:buChar char=""/>
              <a:tabLst>
                <a:tab pos="568960" algn="l"/>
                <a:tab pos="569595" algn="l"/>
              </a:tabLst>
            </a:pPr>
            <a:r>
              <a:rPr sz="2800" b="1" spc="-5" dirty="0">
                <a:latin typeface="Arial"/>
                <a:cs typeface="Arial"/>
              </a:rPr>
              <a:t>Principle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Electric Circuits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dirty="0">
                <a:latin typeface="Arial"/>
                <a:cs typeface="Arial"/>
              </a:rPr>
              <a:t>Principles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electrical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Arial"/>
                <a:cs typeface="Arial"/>
              </a:rPr>
              <a:t>Basic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circuit theory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electrical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measurements</a:t>
            </a:r>
            <a:endParaRPr sz="2400">
              <a:latin typeface="Arial"/>
              <a:cs typeface="Arial"/>
            </a:endParaRPr>
          </a:p>
          <a:p>
            <a:pPr marL="568960" indent="-556895">
              <a:lnSpc>
                <a:spcPct val="100000"/>
              </a:lnSpc>
              <a:spcBef>
                <a:spcPts val="1185"/>
              </a:spcBef>
              <a:buFont typeface="Wingdings"/>
              <a:buChar char=""/>
              <a:tabLst>
                <a:tab pos="568960" algn="l"/>
                <a:tab pos="569595" algn="l"/>
              </a:tabLst>
            </a:pPr>
            <a:r>
              <a:rPr sz="2800" b="1" spc="-5" dirty="0">
                <a:latin typeface="Arial"/>
                <a:cs typeface="Arial"/>
              </a:rPr>
              <a:t>Digital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Analog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Circuits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Arial"/>
                <a:cs typeface="Arial"/>
              </a:rPr>
              <a:t>Basic</a:t>
            </a:r>
            <a:r>
              <a:rPr sz="2400" b="1" dirty="0">
                <a:latin typeface="Arial"/>
                <a:cs typeface="Arial"/>
              </a:rPr>
              <a:t> logic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logic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gates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Arial"/>
                <a:cs typeface="Arial"/>
              </a:rPr>
              <a:t>Introductory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combinational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" dirty="0">
                <a:latin typeface="Arial"/>
                <a:cs typeface="Arial"/>
              </a:rPr>
              <a:t> sequential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digital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Arial"/>
                <a:cs typeface="Arial"/>
              </a:rPr>
              <a:t>Fundamentals of </a:t>
            </a:r>
            <a:r>
              <a:rPr sz="2400" b="1" dirty="0">
                <a:latin typeface="Arial"/>
                <a:cs typeface="Arial"/>
              </a:rPr>
              <a:t>arithmetic</a:t>
            </a:r>
            <a:r>
              <a:rPr sz="2400" b="1" spc="-5" dirty="0">
                <a:latin typeface="Arial"/>
                <a:cs typeface="Arial"/>
              </a:rPr>
              <a:t> circuits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18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Arial"/>
                <a:cs typeface="Arial"/>
              </a:rPr>
              <a:t>Semiconductor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Arial"/>
                <a:cs typeface="Arial"/>
              </a:rPr>
              <a:t>Fundamental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semiconductor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physics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400" b="1" dirty="0">
                <a:latin typeface="Arial"/>
                <a:cs typeface="Arial"/>
              </a:rPr>
              <a:t>Operational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principles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semiconductor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81000"/>
            <a:ext cx="37103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Course</a:t>
            </a:r>
            <a:r>
              <a:rPr sz="3600" spc="-5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Materials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0152" y="1220397"/>
            <a:ext cx="7459345" cy="43935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800" b="1" spc="-5" dirty="0">
                <a:latin typeface="Arial"/>
                <a:cs typeface="Arial"/>
              </a:rPr>
              <a:t>Lecture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notes:</a:t>
            </a:r>
            <a:endParaRPr sz="28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b="1" spc="-5" dirty="0">
                <a:latin typeface="Arial"/>
                <a:cs typeface="Arial"/>
              </a:rPr>
              <a:t>Slides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plus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Handwritings</a:t>
            </a:r>
            <a:endParaRPr sz="24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lang="en-US" sz="2400" b="1" spc="-5" dirty="0" smtClean="0">
                <a:solidFill>
                  <a:srgbClr val="FF0000"/>
                </a:solidFill>
                <a:latin typeface="Arial"/>
                <a:cs typeface="Arial"/>
              </a:rPr>
              <a:t>VLSI design</a:t>
            </a:r>
            <a:r>
              <a:rPr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simulations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sz="2400" b="1" dirty="0">
                <a:latin typeface="Arial"/>
                <a:cs typeface="Arial"/>
              </a:rPr>
              <a:t>After-class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materials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800" b="1" spc="-5" dirty="0">
                <a:latin typeface="Arial"/>
                <a:cs typeface="Arial"/>
              </a:rPr>
              <a:t>Reference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Books:</a:t>
            </a:r>
            <a:endParaRPr sz="28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b="1" i="1" spc="-5" dirty="0">
                <a:latin typeface="Arial"/>
                <a:cs typeface="Arial"/>
              </a:rPr>
              <a:t>Jan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M.</a:t>
            </a:r>
            <a:r>
              <a:rPr sz="2400" b="1" i="1" spc="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Rabaey</a:t>
            </a:r>
            <a:r>
              <a:rPr sz="2400" b="1" i="1" spc="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-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Digital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Integrated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Circuits: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Design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Perspective</a:t>
            </a:r>
            <a:endParaRPr sz="24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b="1" i="1" spc="-5" dirty="0">
                <a:latin typeface="Arial"/>
                <a:cs typeface="Arial"/>
              </a:rPr>
              <a:t>Thomas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L.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Floyd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-</a:t>
            </a:r>
            <a:r>
              <a:rPr sz="2400" b="1" i="1" spc="-5" dirty="0">
                <a:latin typeface="Arial"/>
                <a:cs typeface="Arial"/>
              </a:rPr>
              <a:t> Digital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Fundamentals</a:t>
            </a:r>
            <a:endParaRPr sz="24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b="1" i="1" spc="-5" dirty="0">
                <a:latin typeface="Arial"/>
                <a:cs typeface="Arial"/>
              </a:rPr>
              <a:t>David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A.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Patterson</a:t>
            </a:r>
            <a:r>
              <a:rPr sz="2400" b="1" i="1" dirty="0">
                <a:latin typeface="Arial"/>
                <a:cs typeface="Arial"/>
              </a:rPr>
              <a:t> &amp; </a:t>
            </a:r>
            <a:r>
              <a:rPr sz="2400" b="1" i="1" spc="-5" dirty="0">
                <a:latin typeface="Arial"/>
                <a:cs typeface="Arial"/>
              </a:rPr>
              <a:t>John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L.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Hennessy</a:t>
            </a:r>
            <a:r>
              <a:rPr sz="2400" b="1" i="1" spc="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latin typeface="Arial"/>
                <a:cs typeface="Arial"/>
              </a:rPr>
              <a:t>Computer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Organization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and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Design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(Optional)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52" y="3211067"/>
            <a:ext cx="1834896" cy="241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370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Comic Sans MS</vt:lpstr>
      <vt:lpstr>Times New Roman</vt:lpstr>
      <vt:lpstr>Wingdings</vt:lpstr>
      <vt:lpstr>Office Theme</vt:lpstr>
      <vt:lpstr>PowerPoint 演示文稿</vt:lpstr>
      <vt:lpstr>A New Wave of IT Revolution</vt:lpstr>
      <vt:lpstr>New IC Opportunities in China</vt:lpstr>
      <vt:lpstr>Analog vs. Digital</vt:lpstr>
      <vt:lpstr>Objectives of This Course</vt:lpstr>
      <vt:lpstr>Topic Covered: Digital IC Design</vt:lpstr>
      <vt:lpstr>Course Outline</vt:lpstr>
      <vt:lpstr>Course Prerequisites</vt:lpstr>
      <vt:lpstr>Course Materials</vt:lpstr>
      <vt:lpstr>IC Design Software</vt:lpstr>
      <vt:lpstr>For Advanced Readers</vt:lpstr>
      <vt:lpstr>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23</cp:revision>
  <dcterms:created xsi:type="dcterms:W3CDTF">2022-12-09T07:54:54Z</dcterms:created>
  <dcterms:modified xsi:type="dcterms:W3CDTF">2024-02-25T14:49:07Z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