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90" autoAdjust="0"/>
  </p:normalViewPr>
  <p:slideViewPr>
    <p:cSldViewPr>
      <p:cViewPr varScale="1">
        <p:scale>
          <a:sx n="61" d="100"/>
          <a:sy n="61" d="100"/>
        </p:scale>
        <p:origin x="86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9716C4B-2EAA-493E-8781-8CE2B689A7C7}" type="datetimeFigureOut">
              <a:rPr lang="zh-CN" altLang="en-US" smtClean="0"/>
              <a:t>2024-03-05</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5C36206-5BF1-4B85-B1E4-026F3E17291D}" type="slidenum">
              <a:rPr lang="zh-CN" altLang="en-US" smtClean="0"/>
              <a:t>‹#›</a:t>
            </a:fld>
            <a:endParaRPr lang="zh-CN" altLang="en-US"/>
          </a:p>
        </p:txBody>
      </p:sp>
    </p:spTree>
    <p:extLst>
      <p:ext uri="{BB962C8B-B14F-4D97-AF65-F5344CB8AC3E}">
        <p14:creationId xmlns:p14="http://schemas.microsoft.com/office/powerpoint/2010/main" val="277563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金属氧化物半导体场效型管</a:t>
            </a:r>
          </a:p>
          <a:p>
            <a:r>
              <a:rPr lang="zh-CN" altLang="en-US" dirty="0"/>
              <a:t>顾名思义，它是由</a:t>
            </a:r>
            <a:r>
              <a:rPr lang="en-US" altLang="zh-CN" dirty="0"/>
              <a:t>Gate</a:t>
            </a:r>
            <a:r>
              <a:rPr lang="zh-CN" altLang="en-US" dirty="0"/>
              <a:t>上的金属板，加上下面黄色的氧化绝缘层，以及最下层的半导体组成，</a:t>
            </a:r>
            <a:endParaRPr lang="en-US" altLang="zh-CN" dirty="0"/>
          </a:p>
          <a:p>
            <a:r>
              <a:rPr lang="zh-CN" altLang="en-US" dirty="0"/>
              <a:t>场效应管是说这个器件是通过电场来控制载流子的移动，从而实现开关的</a:t>
            </a:r>
          </a:p>
        </p:txBody>
      </p:sp>
      <p:sp>
        <p:nvSpPr>
          <p:cNvPr id="4" name="灯片编号占位符 3"/>
          <p:cNvSpPr>
            <a:spLocks noGrp="1"/>
          </p:cNvSpPr>
          <p:nvPr>
            <p:ph type="sldNum" sz="quarter" idx="10"/>
          </p:nvPr>
        </p:nvSpPr>
        <p:spPr/>
        <p:txBody>
          <a:bodyPr/>
          <a:lstStyle/>
          <a:p>
            <a:fld id="{A5C36206-5BF1-4B85-B1E4-026F3E17291D}" type="slidenum">
              <a:rPr lang="zh-CN" altLang="en-US" smtClean="0"/>
              <a:t>2</a:t>
            </a:fld>
            <a:endParaRPr lang="zh-CN" altLang="en-US"/>
          </a:p>
        </p:txBody>
      </p:sp>
    </p:spTree>
    <p:extLst>
      <p:ext uri="{BB962C8B-B14F-4D97-AF65-F5344CB8AC3E}">
        <p14:creationId xmlns:p14="http://schemas.microsoft.com/office/powerpoint/2010/main" val="2362990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由于栅极、氧化层、</a:t>
            </a:r>
            <a:r>
              <a:rPr lang="en-US" altLang="zh-CN" dirty="0"/>
              <a:t>P</a:t>
            </a:r>
            <a:r>
              <a:rPr lang="zh-CN" altLang="en-US" dirty="0"/>
              <a:t>型衬底的电子亲和能不同，将它们结合在一起时在平衡状态下需要将三种材料的费米能级保持一致</a:t>
            </a:r>
            <a:endParaRPr lang="en-US" altLang="zh-CN" dirty="0"/>
          </a:p>
          <a:p>
            <a:r>
              <a:rPr lang="zh-CN" altLang="en-US" dirty="0"/>
              <a:t>由于栅极金属与</a:t>
            </a:r>
            <a:r>
              <a:rPr lang="en-US" altLang="zh-CN" dirty="0"/>
              <a:t>P</a:t>
            </a:r>
            <a:r>
              <a:rPr lang="zh-CN" altLang="en-US" dirty="0"/>
              <a:t>型衬底电子亲和能不同，当他们结合在一起后，当费米能级水平后会有一个能带弯曲，针对能带弯曲的程度可以定义一个平带电压</a:t>
            </a:r>
            <a:endParaRPr lang="en-US" altLang="zh-CN" dirty="0"/>
          </a:p>
          <a:p>
            <a:r>
              <a:rPr lang="zh-CN" altLang="en-US" dirty="0"/>
              <a:t>平带电压：施加外接栅压来抵消由于不同材料电子亲和能不同产生的能带弯曲</a:t>
            </a:r>
            <a:endParaRPr lang="en-US" altLang="zh-CN" dirty="0"/>
          </a:p>
          <a:p>
            <a:r>
              <a:rPr lang="zh-CN" altLang="en-US" dirty="0"/>
              <a:t>抵消栅极金属与</a:t>
            </a:r>
            <a:r>
              <a:rPr lang="en-US" altLang="zh-CN" dirty="0"/>
              <a:t>P</a:t>
            </a:r>
            <a:r>
              <a:rPr lang="zh-CN" altLang="en-US" dirty="0"/>
              <a:t>型衬底的电子亲和能的差距</a:t>
            </a:r>
          </a:p>
        </p:txBody>
      </p:sp>
      <p:sp>
        <p:nvSpPr>
          <p:cNvPr id="4" name="灯片编号占位符 3"/>
          <p:cNvSpPr>
            <a:spLocks noGrp="1"/>
          </p:cNvSpPr>
          <p:nvPr>
            <p:ph type="sldNum" sz="quarter" idx="5"/>
          </p:nvPr>
        </p:nvSpPr>
        <p:spPr/>
        <p:txBody>
          <a:bodyPr/>
          <a:lstStyle/>
          <a:p>
            <a:fld id="{A5C36206-5BF1-4B85-B1E4-026F3E17291D}" type="slidenum">
              <a:rPr lang="zh-CN" altLang="en-US" smtClean="0"/>
              <a:t>11</a:t>
            </a:fld>
            <a:endParaRPr lang="zh-CN" altLang="en-US"/>
          </a:p>
        </p:txBody>
      </p:sp>
    </p:spTree>
    <p:extLst>
      <p:ext uri="{BB962C8B-B14F-4D97-AF65-F5344CB8AC3E}">
        <p14:creationId xmlns:p14="http://schemas.microsoft.com/office/powerpoint/2010/main" val="4216657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Accumulation</a:t>
            </a:r>
            <a:r>
              <a:rPr lang="zh-CN" altLang="en-US" dirty="0"/>
              <a:t>：在栅极施加负电压可以在氧化层与沟道的界面形成空穴的积累</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5C36206-5BF1-4B85-B1E4-026F3E17291D}" type="slidenum">
              <a:rPr lang="zh-CN" altLang="en-US" smtClean="0"/>
              <a:t>12</a:t>
            </a:fld>
            <a:endParaRPr lang="zh-CN" altLang="en-US"/>
          </a:p>
        </p:txBody>
      </p:sp>
    </p:spTree>
    <p:extLst>
      <p:ext uri="{BB962C8B-B14F-4D97-AF65-F5344CB8AC3E}">
        <p14:creationId xmlns:p14="http://schemas.microsoft.com/office/powerpoint/2010/main" val="79937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1" u="heavy" spc="-5" dirty="0">
                <a:solidFill>
                  <a:srgbClr val="FF0000"/>
                </a:solidFill>
                <a:uFill>
                  <a:solidFill>
                    <a:srgbClr val="FF0000"/>
                  </a:solidFill>
                </a:uFill>
                <a:latin typeface="Arial"/>
                <a:cs typeface="Arial"/>
              </a:rPr>
              <a:t>Depletion</a:t>
            </a:r>
            <a:r>
              <a:rPr lang="zh-CN" altLang="en-US" sz="1200" b="1" i="1" u="heavy" spc="-5" dirty="0">
                <a:solidFill>
                  <a:srgbClr val="FF0000"/>
                </a:solidFill>
                <a:uFill>
                  <a:solidFill>
                    <a:srgbClr val="FF0000"/>
                  </a:solidFill>
                </a:uFill>
                <a:latin typeface="Arial"/>
                <a:cs typeface="Arial"/>
              </a:rPr>
              <a:t>：</a:t>
            </a:r>
            <a:r>
              <a:rPr lang="zh-CN" altLang="en-US" dirty="0"/>
              <a:t>施加小的正电压可以将多数载流子，即空穴排斥到衬底，在氧化层与沟道的界面留下不可移动的负电中心</a:t>
            </a:r>
            <a:endParaRPr lang="en-US" altLang="zh-CN" dirty="0"/>
          </a:p>
          <a:p>
            <a:r>
              <a:rPr lang="zh-CN" altLang="en-US" dirty="0"/>
              <a:t>可以利用</a:t>
            </a:r>
            <a:r>
              <a:rPr lang="en-US" altLang="zh-CN" dirty="0" err="1"/>
              <a:t>PN</a:t>
            </a:r>
            <a:r>
              <a:rPr lang="zh-CN" altLang="en-US" dirty="0"/>
              <a:t>结中学到的</a:t>
            </a:r>
            <a:r>
              <a:rPr lang="en-US" altLang="zh-CN" dirty="0"/>
              <a:t>depletion approximation</a:t>
            </a:r>
            <a:r>
              <a:rPr lang="zh-CN" altLang="en-US" dirty="0"/>
              <a:t>公式计算</a:t>
            </a:r>
            <a:r>
              <a:rPr lang="en-US" altLang="zh-CN" dirty="0"/>
              <a:t>depletion region</a:t>
            </a:r>
            <a:r>
              <a:rPr lang="zh-CN" altLang="en-US" dirty="0"/>
              <a:t>的宽度</a:t>
            </a:r>
            <a:endParaRPr lang="en-US" altLang="zh-CN" dirty="0"/>
          </a:p>
        </p:txBody>
      </p:sp>
      <p:sp>
        <p:nvSpPr>
          <p:cNvPr id="4" name="灯片编号占位符 3"/>
          <p:cNvSpPr>
            <a:spLocks noGrp="1"/>
          </p:cNvSpPr>
          <p:nvPr>
            <p:ph type="sldNum" sz="quarter" idx="5"/>
          </p:nvPr>
        </p:nvSpPr>
        <p:spPr/>
        <p:txBody>
          <a:bodyPr/>
          <a:lstStyle/>
          <a:p>
            <a:fld id="{A5C36206-5BF1-4B85-B1E4-026F3E17291D}" type="slidenum">
              <a:rPr lang="zh-CN" altLang="en-US" smtClean="0"/>
              <a:t>13</a:t>
            </a:fld>
            <a:endParaRPr lang="zh-CN" altLang="en-US"/>
          </a:p>
        </p:txBody>
      </p:sp>
    </p:spTree>
    <p:extLst>
      <p:ext uri="{BB962C8B-B14F-4D97-AF65-F5344CB8AC3E}">
        <p14:creationId xmlns:p14="http://schemas.microsoft.com/office/powerpoint/2010/main" val="2302291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1" u="heavy" spc="-5" dirty="0">
                <a:solidFill>
                  <a:srgbClr val="FF0000"/>
                </a:solidFill>
                <a:uFill>
                  <a:solidFill>
                    <a:srgbClr val="FF0000"/>
                  </a:solidFill>
                </a:uFill>
                <a:latin typeface="Arial"/>
                <a:cs typeface="Arial"/>
              </a:rPr>
              <a:t>Inversion</a:t>
            </a:r>
            <a:r>
              <a:rPr lang="zh-CN" altLang="en-US" sz="1200" b="1" i="1" u="heavy" spc="-5" dirty="0">
                <a:solidFill>
                  <a:srgbClr val="FF0000"/>
                </a:solidFill>
                <a:uFill>
                  <a:solidFill>
                    <a:srgbClr val="FF0000"/>
                  </a:solidFill>
                </a:uFill>
                <a:latin typeface="Arial"/>
                <a:cs typeface="Arial"/>
              </a:rPr>
              <a:t>：</a:t>
            </a:r>
            <a:r>
              <a:rPr lang="zh-CN" altLang="en-US" dirty="0"/>
              <a:t>施加大的正电压可以在氧化层与沟道的界面形成电子的积累，因此</a:t>
            </a:r>
            <a:r>
              <a:rPr lang="zh-CN" altLang="en-US" b="0" i="0" dirty="0">
                <a:solidFill>
                  <a:srgbClr val="2A2B2E"/>
                </a:solidFill>
                <a:effectLst/>
                <a:latin typeface="PingFang SC"/>
              </a:rPr>
              <a:t>界面处的衬底半导体反型变成</a:t>
            </a:r>
            <a:r>
              <a:rPr lang="en-US" altLang="zh-CN" b="0" i="0" dirty="0">
                <a:solidFill>
                  <a:srgbClr val="2A2B2E"/>
                </a:solidFill>
                <a:effectLst/>
                <a:latin typeface="PingFang SC"/>
              </a:rPr>
              <a:t>N</a:t>
            </a:r>
            <a:r>
              <a:rPr lang="zh-CN" altLang="en-US" b="0" i="0" dirty="0">
                <a:solidFill>
                  <a:srgbClr val="2A2B2E"/>
                </a:solidFill>
                <a:effectLst/>
                <a:latin typeface="PingFang SC"/>
              </a:rPr>
              <a:t>型导通</a:t>
            </a:r>
            <a:endParaRPr lang="en-US" altLang="zh-CN" b="0" i="0" dirty="0">
              <a:solidFill>
                <a:srgbClr val="2A2B2E"/>
              </a:solidFill>
              <a:effectLst/>
              <a:latin typeface="PingFang SC"/>
            </a:endParaRPr>
          </a:p>
          <a:p>
            <a:r>
              <a:rPr lang="zh-CN" altLang="en-US" dirty="0"/>
              <a:t>在栅极处的电荷需要等于在</a:t>
            </a:r>
            <a:r>
              <a:rPr lang="en-US" altLang="zh-CN" dirty="0"/>
              <a:t>P</a:t>
            </a:r>
            <a:r>
              <a:rPr lang="zh-CN" altLang="en-US" dirty="0"/>
              <a:t>型衬底中形成耗尽层需要的电荷</a:t>
            </a:r>
            <a:r>
              <a:rPr lang="en-US" altLang="zh-CN" dirty="0" err="1"/>
              <a:t>Qd</a:t>
            </a:r>
            <a:r>
              <a:rPr lang="zh-CN" altLang="en-US" dirty="0"/>
              <a:t>，加上形成反型需要的电荷</a:t>
            </a:r>
            <a:r>
              <a:rPr lang="en-US" altLang="zh-CN" dirty="0" err="1"/>
              <a:t>Qinv</a:t>
            </a:r>
            <a:endParaRPr lang="en-US" altLang="zh-CN" dirty="0"/>
          </a:p>
        </p:txBody>
      </p:sp>
      <p:sp>
        <p:nvSpPr>
          <p:cNvPr id="4" name="灯片编号占位符 3"/>
          <p:cNvSpPr>
            <a:spLocks noGrp="1"/>
          </p:cNvSpPr>
          <p:nvPr>
            <p:ph type="sldNum" sz="quarter" idx="5"/>
          </p:nvPr>
        </p:nvSpPr>
        <p:spPr/>
        <p:txBody>
          <a:bodyPr/>
          <a:lstStyle/>
          <a:p>
            <a:fld id="{A5C36206-5BF1-4B85-B1E4-026F3E17291D}" type="slidenum">
              <a:rPr lang="zh-CN" altLang="en-US" smtClean="0"/>
              <a:t>14</a:t>
            </a:fld>
            <a:endParaRPr lang="zh-CN" altLang="en-US"/>
          </a:p>
        </p:txBody>
      </p:sp>
    </p:spTree>
    <p:extLst>
      <p:ext uri="{BB962C8B-B14F-4D97-AF65-F5344CB8AC3E}">
        <p14:creationId xmlns:p14="http://schemas.microsoft.com/office/powerpoint/2010/main" val="2640246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强反型：当沟道处的移动电子密度与</a:t>
            </a:r>
            <a:r>
              <a:rPr lang="en-US" altLang="zh-CN" b="0" i="0" dirty="0">
                <a:solidFill>
                  <a:srgbClr val="2A2B2E"/>
                </a:solidFill>
                <a:effectLst/>
                <a:latin typeface="PingFang SC"/>
              </a:rPr>
              <a:t>P</a:t>
            </a:r>
            <a:r>
              <a:rPr lang="zh-CN" altLang="en-US" b="0" i="0" dirty="0">
                <a:solidFill>
                  <a:srgbClr val="2A2B2E"/>
                </a:solidFill>
                <a:effectLst/>
                <a:latin typeface="PingFang SC"/>
              </a:rPr>
              <a:t>型衬底中的空穴密度相等时，导电沟道完全形成，开始导电，称为强反型，对应栅极电压为阈值电压，此时进一步增加电压会进一步增加电流</a:t>
            </a:r>
            <a:endParaRPr lang="zh-CN" altLang="en-US" dirty="0"/>
          </a:p>
        </p:txBody>
      </p:sp>
      <p:sp>
        <p:nvSpPr>
          <p:cNvPr id="4" name="灯片编号占位符 3"/>
          <p:cNvSpPr>
            <a:spLocks noGrp="1"/>
          </p:cNvSpPr>
          <p:nvPr>
            <p:ph type="sldNum" sz="quarter" idx="5"/>
          </p:nvPr>
        </p:nvSpPr>
        <p:spPr/>
        <p:txBody>
          <a:bodyPr/>
          <a:lstStyle/>
          <a:p>
            <a:fld id="{A5C36206-5BF1-4B85-B1E4-026F3E17291D}" type="slidenum">
              <a:rPr lang="zh-CN" altLang="en-US" smtClean="0"/>
              <a:t>15</a:t>
            </a:fld>
            <a:endParaRPr lang="zh-CN" altLang="en-US"/>
          </a:p>
        </p:txBody>
      </p:sp>
    </p:spTree>
    <p:extLst>
      <p:ext uri="{BB962C8B-B14F-4D97-AF65-F5344CB8AC3E}">
        <p14:creationId xmlns:p14="http://schemas.microsoft.com/office/powerpoint/2010/main" val="1057027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阈值电压的组成：</a:t>
            </a:r>
            <a:endParaRPr lang="en-US" altLang="zh-CN" dirty="0"/>
          </a:p>
          <a:p>
            <a:r>
              <a:rPr lang="en-US" altLang="zh-CN" dirty="0"/>
              <a:t>1</a:t>
            </a:r>
            <a:r>
              <a:rPr lang="zh-CN" altLang="en-US" dirty="0"/>
              <a:t>、抵消栅极金属与</a:t>
            </a:r>
            <a:r>
              <a:rPr lang="en-US" altLang="zh-CN" dirty="0"/>
              <a:t>P</a:t>
            </a:r>
            <a:r>
              <a:rPr lang="zh-CN" altLang="en-US" dirty="0"/>
              <a:t>型衬底的电子亲和能不同产生的频带电压</a:t>
            </a:r>
            <a:endParaRPr lang="en-US" altLang="zh-CN" dirty="0"/>
          </a:p>
          <a:p>
            <a:r>
              <a:rPr lang="en-US" altLang="zh-CN" dirty="0"/>
              <a:t>2</a:t>
            </a:r>
            <a:r>
              <a:rPr lang="zh-CN" altLang="en-US" dirty="0"/>
              <a:t>、界面开始反型所需要的势能</a:t>
            </a:r>
            <a:endParaRPr lang="en-US" altLang="zh-CN" dirty="0"/>
          </a:p>
          <a:p>
            <a:r>
              <a:rPr lang="en-US" altLang="zh-CN" dirty="0"/>
              <a:t>3</a:t>
            </a:r>
            <a:r>
              <a:rPr lang="zh-CN" altLang="en-US" dirty="0"/>
              <a:t>、抵消耗尽区的电荷</a:t>
            </a:r>
            <a:endParaRPr lang="en-US" altLang="zh-CN" b="0" i="0" dirty="0">
              <a:solidFill>
                <a:srgbClr val="2A2B2E"/>
              </a:solidFill>
              <a:effectLst/>
              <a:latin typeface="PingFang SC"/>
            </a:endParaRPr>
          </a:p>
          <a:p>
            <a:r>
              <a:rPr lang="en-US" altLang="zh-CN" b="0" i="0" dirty="0">
                <a:solidFill>
                  <a:srgbClr val="2A2B2E"/>
                </a:solidFill>
                <a:effectLst/>
                <a:latin typeface="PingFang SC"/>
              </a:rPr>
              <a:t>4</a:t>
            </a:r>
            <a:r>
              <a:rPr lang="zh-CN" altLang="en-US" b="0" i="0" dirty="0">
                <a:solidFill>
                  <a:srgbClr val="2A2B2E"/>
                </a:solidFill>
                <a:effectLst/>
                <a:latin typeface="PingFang SC"/>
              </a:rPr>
              <a:t>、抵消氧化层中本身的电荷</a:t>
            </a:r>
            <a:endParaRPr lang="zh-CN" altLang="en-US" dirty="0"/>
          </a:p>
        </p:txBody>
      </p:sp>
      <p:sp>
        <p:nvSpPr>
          <p:cNvPr id="4" name="灯片编号占位符 3"/>
          <p:cNvSpPr>
            <a:spLocks noGrp="1"/>
          </p:cNvSpPr>
          <p:nvPr>
            <p:ph type="sldNum" sz="quarter" idx="5"/>
          </p:nvPr>
        </p:nvSpPr>
        <p:spPr/>
        <p:txBody>
          <a:bodyPr/>
          <a:lstStyle/>
          <a:p>
            <a:fld id="{A5C36206-5BF1-4B85-B1E4-026F3E17291D}" type="slidenum">
              <a:rPr lang="zh-CN" altLang="en-US" smtClean="0"/>
              <a:t>16</a:t>
            </a:fld>
            <a:endParaRPr lang="zh-CN" altLang="en-US"/>
          </a:p>
        </p:txBody>
      </p:sp>
    </p:spTree>
    <p:extLst>
      <p:ext uri="{BB962C8B-B14F-4D97-AF65-F5344CB8AC3E}">
        <p14:creationId xmlns:p14="http://schemas.microsoft.com/office/powerpoint/2010/main" val="2372364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MOSFET</a:t>
            </a:r>
            <a:r>
              <a:rPr lang="zh-CN" altLang="en-US" dirty="0"/>
              <a:t>的结构可以在栅极施加电压形成导电沟道</a:t>
            </a:r>
            <a:endParaRPr lang="en-US" altLang="zh-CN" dirty="0"/>
          </a:p>
          <a:p>
            <a:r>
              <a:rPr lang="zh-CN" altLang="en-US" dirty="0"/>
              <a:t>对于</a:t>
            </a:r>
            <a:r>
              <a:rPr lang="en-US" altLang="zh-CN" dirty="0"/>
              <a:t>NMOS</a:t>
            </a:r>
            <a:r>
              <a:rPr lang="zh-CN" altLang="en-US" dirty="0"/>
              <a:t>，只有栅极电压大于阈值电压时可以在</a:t>
            </a:r>
            <a:r>
              <a:rPr lang="en-US" altLang="zh-CN" dirty="0"/>
              <a:t>Source</a:t>
            </a:r>
            <a:r>
              <a:rPr lang="zh-CN" altLang="en-US" dirty="0"/>
              <a:t>和</a:t>
            </a:r>
            <a:r>
              <a:rPr lang="en-US" altLang="zh-CN" dirty="0"/>
              <a:t>drain</a:t>
            </a:r>
            <a:r>
              <a:rPr lang="zh-CN" altLang="en-US" dirty="0"/>
              <a:t>之间形成电子为主导的反型层，从而将</a:t>
            </a:r>
            <a:r>
              <a:rPr lang="en-US" altLang="zh-CN" dirty="0"/>
              <a:t>MOSFET</a:t>
            </a:r>
            <a:r>
              <a:rPr lang="zh-CN" altLang="en-US" dirty="0"/>
              <a:t>导通</a:t>
            </a:r>
            <a:endParaRPr lang="en-US" altLang="zh-CN" dirty="0"/>
          </a:p>
          <a:p>
            <a:r>
              <a:rPr lang="zh-CN" altLang="en-US" dirty="0"/>
              <a:t>因此</a:t>
            </a:r>
            <a:r>
              <a:rPr lang="en-US" altLang="zh-CN" dirty="0"/>
              <a:t>MOSFET</a:t>
            </a:r>
            <a:r>
              <a:rPr lang="zh-CN" altLang="en-US" dirty="0"/>
              <a:t>是一个由电压控制的电流源</a:t>
            </a:r>
          </a:p>
        </p:txBody>
      </p:sp>
      <p:sp>
        <p:nvSpPr>
          <p:cNvPr id="4" name="灯片编号占位符 3"/>
          <p:cNvSpPr>
            <a:spLocks noGrp="1"/>
          </p:cNvSpPr>
          <p:nvPr>
            <p:ph type="sldNum" sz="quarter" idx="5"/>
          </p:nvPr>
        </p:nvSpPr>
        <p:spPr/>
        <p:txBody>
          <a:bodyPr/>
          <a:lstStyle/>
          <a:p>
            <a:fld id="{A5C36206-5BF1-4B85-B1E4-026F3E17291D}" type="slidenum">
              <a:rPr lang="zh-CN" altLang="en-US" smtClean="0"/>
              <a:t>17</a:t>
            </a:fld>
            <a:endParaRPr lang="zh-CN" altLang="en-US"/>
          </a:p>
        </p:txBody>
      </p:sp>
    </p:spTree>
    <p:extLst>
      <p:ext uri="{BB962C8B-B14F-4D97-AF65-F5344CB8AC3E}">
        <p14:creationId xmlns:p14="http://schemas.microsoft.com/office/powerpoint/2010/main" val="380776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、定性讨论</a:t>
            </a:r>
            <a:r>
              <a:rPr lang="en-US" altLang="zh-CN" dirty="0"/>
              <a:t>MOSFET</a:t>
            </a:r>
            <a:r>
              <a:rPr lang="zh-CN" altLang="en-US" dirty="0"/>
              <a:t>的工作原理</a:t>
            </a:r>
            <a:endParaRPr lang="en-US" altLang="zh-CN" dirty="0"/>
          </a:p>
          <a:p>
            <a:r>
              <a:rPr lang="en-US" altLang="zh-CN" dirty="0"/>
              <a:t>2</a:t>
            </a:r>
            <a:r>
              <a:rPr lang="zh-CN" altLang="en-US" dirty="0"/>
              <a:t>、定量讨论</a:t>
            </a:r>
            <a:r>
              <a:rPr lang="en-US" altLang="zh-CN" dirty="0"/>
              <a:t>MOSFET</a:t>
            </a:r>
            <a:r>
              <a:rPr lang="zh-CN" altLang="en-US" dirty="0"/>
              <a:t>中电流与电压的关系</a:t>
            </a:r>
            <a:endParaRPr lang="en-US" altLang="zh-CN" dirty="0"/>
          </a:p>
          <a:p>
            <a:r>
              <a:rPr lang="en-US" altLang="zh-CN" dirty="0"/>
              <a:t>3</a:t>
            </a:r>
            <a:r>
              <a:rPr lang="zh-CN" altLang="en-US" dirty="0"/>
              <a:t>、纳米尺度新增的效应及修正后的</a:t>
            </a:r>
            <a:r>
              <a:rPr lang="en-US" altLang="zh-CN" dirty="0"/>
              <a:t>IV</a:t>
            </a:r>
            <a:r>
              <a:rPr lang="zh-CN" altLang="en-US" dirty="0"/>
              <a:t>模型</a:t>
            </a:r>
            <a:endParaRPr lang="en-US" altLang="zh-CN" dirty="0"/>
          </a:p>
          <a:p>
            <a:r>
              <a:rPr lang="en-US" altLang="zh-CN" dirty="0"/>
              <a:t>4</a:t>
            </a:r>
            <a:r>
              <a:rPr lang="zh-CN" altLang="en-US" dirty="0"/>
              <a:t>、用统一模型描述</a:t>
            </a:r>
            <a:r>
              <a:rPr lang="en-US" altLang="zh-CN" dirty="0"/>
              <a:t>MOSFET</a:t>
            </a:r>
            <a:r>
              <a:rPr lang="zh-CN" altLang="en-US" dirty="0"/>
              <a:t>器件</a:t>
            </a:r>
            <a:endParaRPr lang="en-US" altLang="zh-CN" dirty="0"/>
          </a:p>
          <a:p>
            <a:endParaRPr lang="en-US" altLang="zh-CN" dirty="0"/>
          </a:p>
          <a:p>
            <a:r>
              <a:rPr lang="zh-CN" altLang="en-US" dirty="0"/>
              <a:t>这一节我们主要分析</a:t>
            </a:r>
            <a:r>
              <a:rPr lang="en-US" altLang="zh-CN" dirty="0"/>
              <a:t>MOSFET</a:t>
            </a:r>
            <a:r>
              <a:rPr lang="zh-CN" altLang="en-US" dirty="0"/>
              <a:t>的工作模式，以及在工作模式切换中非常重要的一个指标，阈值电压</a:t>
            </a:r>
            <a:endParaRPr lang="en-US" altLang="zh-CN" dirty="0"/>
          </a:p>
        </p:txBody>
      </p:sp>
      <p:sp>
        <p:nvSpPr>
          <p:cNvPr id="4" name="灯片编号占位符 3"/>
          <p:cNvSpPr>
            <a:spLocks noGrp="1"/>
          </p:cNvSpPr>
          <p:nvPr>
            <p:ph type="sldNum" sz="quarter" idx="5"/>
          </p:nvPr>
        </p:nvSpPr>
        <p:spPr/>
        <p:txBody>
          <a:bodyPr/>
          <a:lstStyle/>
          <a:p>
            <a:fld id="{A5C36206-5BF1-4B85-B1E4-026F3E17291D}" type="slidenum">
              <a:rPr lang="zh-CN" altLang="en-US" smtClean="0"/>
              <a:t>3</a:t>
            </a:fld>
            <a:endParaRPr lang="zh-CN" altLang="en-US"/>
          </a:p>
        </p:txBody>
      </p:sp>
    </p:spTree>
    <p:extLst>
      <p:ext uri="{BB962C8B-B14F-4D97-AF65-F5344CB8AC3E}">
        <p14:creationId xmlns:p14="http://schemas.microsoft.com/office/powerpoint/2010/main" val="2382496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之前说到</a:t>
            </a:r>
            <a:r>
              <a:rPr lang="en-US" altLang="zh-CN" sz="1200" dirty="0"/>
              <a:t>MOSFET</a:t>
            </a:r>
            <a:r>
              <a:rPr lang="zh-CN" altLang="en-US" sz="1200" dirty="0"/>
              <a:t>是用来控制电路开关的，这里我们先简要回顾一下开关的特性</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开关主要是有开启和关断两个状态，对应</a:t>
            </a:r>
            <a:r>
              <a:rPr lang="en-US" altLang="zh-CN" sz="1200" dirty="0"/>
              <a:t>1</a:t>
            </a:r>
            <a:r>
              <a:rPr lang="zh-CN" altLang="en-US" sz="1200" dirty="0"/>
              <a:t>和</a:t>
            </a:r>
            <a:r>
              <a:rPr lang="en-US" altLang="zh-CN" sz="1200" dirty="0"/>
              <a:t>0</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开启状态对应短路，即此时开关相当于一根导线</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关断状态对应开路，即此时电路断开</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我们希望开关的这两个状态是可控的，从而实现对</a:t>
            </a:r>
            <a:r>
              <a:rPr lang="en-US" altLang="zh-CN" sz="1200" dirty="0"/>
              <a:t>1</a:t>
            </a:r>
            <a:r>
              <a:rPr lang="zh-CN" altLang="en-US" sz="1200" dirty="0"/>
              <a:t>和</a:t>
            </a:r>
            <a:r>
              <a:rPr lang="en-US" altLang="zh-CN" sz="1200" dirty="0"/>
              <a:t>0</a:t>
            </a:r>
            <a:r>
              <a:rPr lang="zh-CN" altLang="en-US" sz="1200" dirty="0"/>
              <a:t>的信息处理</a:t>
            </a:r>
            <a:endParaRPr lang="zh-CN" altLang="en-US" dirty="0"/>
          </a:p>
        </p:txBody>
      </p:sp>
      <p:sp>
        <p:nvSpPr>
          <p:cNvPr id="4" name="灯片编号占位符 3"/>
          <p:cNvSpPr>
            <a:spLocks noGrp="1"/>
          </p:cNvSpPr>
          <p:nvPr>
            <p:ph type="sldNum" sz="quarter" idx="5"/>
          </p:nvPr>
        </p:nvSpPr>
        <p:spPr/>
        <p:txBody>
          <a:bodyPr/>
          <a:lstStyle/>
          <a:p>
            <a:fld id="{A5C36206-5BF1-4B85-B1E4-026F3E17291D}" type="slidenum">
              <a:rPr lang="zh-CN" altLang="en-US" smtClean="0"/>
              <a:t>4</a:t>
            </a:fld>
            <a:endParaRPr lang="zh-CN" altLang="en-US"/>
          </a:p>
        </p:txBody>
      </p:sp>
    </p:spTree>
    <p:extLst>
      <p:ext uri="{BB962C8B-B14F-4D97-AF65-F5344CB8AC3E}">
        <p14:creationId xmlns:p14="http://schemas.microsoft.com/office/powerpoint/2010/main" val="142639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欧姆定律微观尺寸化简即可求得电阻率，而后根据迁移速度与电场的关系可将电阻率化简，最后求得电阻值</a:t>
            </a:r>
            <a:endParaRPr lang="en-US" altLang="zh-CN" dirty="0"/>
          </a:p>
          <a:p>
            <a:r>
              <a:rPr lang="zh-CN" altLang="en-US" dirty="0"/>
              <a:t>对于尺寸确定的半导体材料而言，电阻完全受载流子浓度决定</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-&gt; </a:t>
            </a:r>
            <a:r>
              <a:rPr lang="zh-CN" altLang="en-US" dirty="0"/>
              <a:t>通过控制载流子浓度即可控制电阻 </a:t>
            </a:r>
            <a:r>
              <a:rPr lang="en-US" altLang="zh-CN" dirty="0"/>
              <a:t>-&gt; </a:t>
            </a:r>
            <a:r>
              <a:rPr lang="zh-CN" altLang="en-US" dirty="0"/>
              <a:t>控制半导体流经电流 </a:t>
            </a:r>
            <a:r>
              <a:rPr lang="en-US" altLang="zh-CN" dirty="0"/>
              <a:t>-&gt; </a:t>
            </a:r>
            <a:r>
              <a:rPr lang="zh-CN" altLang="en-US" dirty="0" smtClean="0"/>
              <a:t>控制开关</a:t>
            </a:r>
            <a:endParaRPr lang="en-US" altLang="zh-CN" dirty="0"/>
          </a:p>
          <a:p>
            <a:r>
              <a:rPr lang="en-US" altLang="zh-CN" dirty="0"/>
              <a:t>E</a:t>
            </a:r>
            <a:r>
              <a:rPr lang="zh-CN" altLang="en-US" dirty="0"/>
              <a:t>：</a:t>
            </a:r>
            <a:r>
              <a:rPr lang="zh-CN" altLang="en-US" dirty="0" smtClean="0"/>
              <a:t>电场 </a:t>
            </a:r>
            <a:r>
              <a:rPr lang="en-US" altLang="zh-CN" dirty="0" smtClean="0"/>
              <a:t>J</a:t>
            </a:r>
            <a:r>
              <a:rPr lang="zh-CN" altLang="en-US" dirty="0" smtClean="0"/>
              <a:t>：电流密度 </a:t>
            </a:r>
            <a:r>
              <a:rPr lang="en-US" altLang="zh-CN" dirty="0" smtClean="0"/>
              <a:t>ρ</a:t>
            </a:r>
            <a:r>
              <a:rPr lang="zh-CN" altLang="en-US" dirty="0"/>
              <a:t>：</a:t>
            </a:r>
            <a:r>
              <a:rPr lang="zh-CN" altLang="en-US" dirty="0" smtClean="0"/>
              <a:t>电阻率 </a:t>
            </a:r>
            <a:r>
              <a:rPr lang="en-US" altLang="zh-CN" dirty="0" smtClean="0"/>
              <a:t>v</a:t>
            </a:r>
            <a:r>
              <a:rPr lang="zh-CN" altLang="en-US" dirty="0"/>
              <a:t>：电子迁移</a:t>
            </a:r>
            <a:r>
              <a:rPr lang="zh-CN" altLang="en-US" dirty="0" smtClean="0"/>
              <a:t>速度 </a:t>
            </a:r>
            <a:r>
              <a:rPr lang="en-US" altLang="zh-CN" dirty="0" smtClean="0"/>
              <a:t>μ</a:t>
            </a:r>
            <a:r>
              <a:rPr lang="zh-CN" altLang="en-US" dirty="0"/>
              <a:t>：电子</a:t>
            </a:r>
            <a:r>
              <a:rPr lang="zh-CN" altLang="en-US" dirty="0" smtClean="0"/>
              <a:t>迁移率 </a:t>
            </a:r>
            <a:r>
              <a:rPr lang="en-US" altLang="zh-CN" dirty="0" smtClean="0"/>
              <a:t>n</a:t>
            </a:r>
            <a:r>
              <a:rPr lang="zh-CN" altLang="en-US" dirty="0"/>
              <a:t>：自由电子</a:t>
            </a:r>
            <a:r>
              <a:rPr lang="zh-CN" altLang="en-US" dirty="0" smtClean="0"/>
              <a:t>密度 </a:t>
            </a:r>
            <a:r>
              <a:rPr lang="en-US" altLang="zh-CN" dirty="0" smtClean="0"/>
              <a:t>q</a:t>
            </a:r>
            <a:r>
              <a:rPr lang="zh-CN" altLang="en-US" dirty="0"/>
              <a:t>：电子</a:t>
            </a:r>
            <a:r>
              <a:rPr lang="zh-CN" altLang="en-US" dirty="0" smtClean="0"/>
              <a:t>电量 </a:t>
            </a:r>
            <a:r>
              <a:rPr lang="en-US" altLang="zh-CN" dirty="0" smtClean="0"/>
              <a:t>L</a:t>
            </a:r>
            <a:r>
              <a:rPr lang="zh-CN" altLang="en-US" dirty="0"/>
              <a:t>：</a:t>
            </a:r>
            <a:r>
              <a:rPr lang="zh-CN" altLang="en-US" dirty="0" smtClean="0"/>
              <a:t>长 </a:t>
            </a:r>
            <a:r>
              <a:rPr lang="en-US" altLang="zh-CN" dirty="0" smtClean="0"/>
              <a:t>W</a:t>
            </a:r>
            <a:r>
              <a:rPr lang="zh-CN" altLang="en-US" dirty="0"/>
              <a:t>：</a:t>
            </a:r>
            <a:r>
              <a:rPr lang="zh-CN" altLang="en-US" dirty="0" smtClean="0"/>
              <a:t>宽 </a:t>
            </a:r>
            <a:r>
              <a:rPr lang="en-US" altLang="zh-CN" dirty="0" smtClean="0"/>
              <a:t>t</a:t>
            </a:r>
            <a:r>
              <a:rPr lang="zh-CN" altLang="en-US" dirty="0"/>
              <a:t>：高</a:t>
            </a:r>
            <a:endParaRPr lang="en-US" altLang="zh-CN" dirty="0"/>
          </a:p>
          <a:p>
            <a:endParaRPr lang="en-US" altLang="zh-CN" dirty="0"/>
          </a:p>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5C36206-5BF1-4B85-B1E4-026F3E17291D}" type="slidenum">
              <a:rPr lang="zh-CN" altLang="en-US" smtClean="0"/>
              <a:t>5</a:t>
            </a:fld>
            <a:endParaRPr lang="zh-CN" altLang="en-US"/>
          </a:p>
        </p:txBody>
      </p:sp>
    </p:spTree>
    <p:extLst>
      <p:ext uri="{BB962C8B-B14F-4D97-AF65-F5344CB8AC3E}">
        <p14:creationId xmlns:p14="http://schemas.microsoft.com/office/powerpoint/2010/main" val="2758166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上世纪</a:t>
            </a:r>
            <a:r>
              <a:rPr lang="en-US" altLang="zh-CN" dirty="0"/>
              <a:t>30</a:t>
            </a:r>
            <a:r>
              <a:rPr lang="zh-CN" altLang="en-US" dirty="0"/>
              <a:t>年代 加拿大人</a:t>
            </a:r>
            <a:r>
              <a:rPr lang="en-US" altLang="zh-CN" sz="1200" b="1" spc="-5" dirty="0">
                <a:solidFill>
                  <a:srgbClr val="0039A2"/>
                </a:solidFill>
                <a:latin typeface="Arial"/>
                <a:cs typeface="Arial"/>
              </a:rPr>
              <a:t>Lilienfeld</a:t>
            </a:r>
            <a:r>
              <a:rPr lang="zh-CN" altLang="en-US" sz="1200" b="0" spc="-5" dirty="0">
                <a:solidFill>
                  <a:srgbClr val="0039A2"/>
                </a:solidFill>
                <a:latin typeface="Arial"/>
                <a:cs typeface="Arial"/>
              </a:rPr>
              <a:t>申请专利：</a:t>
            </a:r>
            <a:r>
              <a:rPr lang="zh-CN" altLang="en-US" dirty="0"/>
              <a:t>半导体材料</a:t>
            </a:r>
            <a:r>
              <a:rPr lang="en-US" altLang="zh-CN" dirty="0"/>
              <a:t>+</a:t>
            </a:r>
            <a:r>
              <a:rPr lang="zh-CN" altLang="en-US" dirty="0"/>
              <a:t>电容 构建</a:t>
            </a:r>
            <a:r>
              <a:rPr lang="en-US" altLang="zh-CN" dirty="0" err="1"/>
              <a:t>MOSCAP</a:t>
            </a:r>
            <a:endParaRPr lang="en-US" altLang="zh-CN" dirty="0"/>
          </a:p>
          <a:p>
            <a:endParaRPr lang="en-US" altLang="zh-CN" b="0" dirty="0"/>
          </a:p>
          <a:p>
            <a:r>
              <a:rPr lang="zh-CN" altLang="en-US" dirty="0"/>
              <a:t>电容两边施加电压</a:t>
            </a:r>
            <a:r>
              <a:rPr lang="en-US" altLang="zh-CN" dirty="0"/>
              <a:t>-&gt;</a:t>
            </a:r>
            <a:r>
              <a:rPr lang="zh-CN" altLang="en-US" dirty="0"/>
              <a:t>等大反型电荷</a:t>
            </a:r>
            <a:r>
              <a:rPr lang="en-US" altLang="zh-CN" dirty="0"/>
              <a:t>-&gt;</a:t>
            </a:r>
            <a:r>
              <a:rPr lang="zh-CN" altLang="en-US" dirty="0"/>
              <a:t>调整载流子浓度</a:t>
            </a:r>
            <a:r>
              <a:rPr lang="en-US" altLang="zh-CN" dirty="0"/>
              <a:t>-&gt;</a:t>
            </a:r>
            <a:r>
              <a:rPr lang="zh-CN" altLang="en-US" dirty="0"/>
              <a:t>调控电阻</a:t>
            </a:r>
            <a:endParaRPr lang="en-US" altLang="zh-CN" dirty="0"/>
          </a:p>
          <a:p>
            <a:endParaRPr lang="en-US" altLang="zh-CN" dirty="0"/>
          </a:p>
          <a:p>
            <a:r>
              <a:rPr lang="zh-CN" altLang="en-US" dirty="0"/>
              <a:t>缺点：很难关断，除非把所有载流子都消耗掉</a:t>
            </a:r>
          </a:p>
        </p:txBody>
      </p:sp>
      <p:sp>
        <p:nvSpPr>
          <p:cNvPr id="4" name="灯片编号占位符 3"/>
          <p:cNvSpPr>
            <a:spLocks noGrp="1"/>
          </p:cNvSpPr>
          <p:nvPr>
            <p:ph type="sldNum" sz="quarter" idx="5"/>
          </p:nvPr>
        </p:nvSpPr>
        <p:spPr/>
        <p:txBody>
          <a:bodyPr/>
          <a:lstStyle/>
          <a:p>
            <a:fld id="{A5C36206-5BF1-4B85-B1E4-026F3E17291D}" type="slidenum">
              <a:rPr lang="zh-CN" altLang="en-US" smtClean="0"/>
              <a:t>6</a:t>
            </a:fld>
            <a:endParaRPr lang="zh-CN" altLang="en-US"/>
          </a:p>
        </p:txBody>
      </p:sp>
    </p:spTree>
    <p:extLst>
      <p:ext uri="{BB962C8B-B14F-4D97-AF65-F5344CB8AC3E}">
        <p14:creationId xmlns:p14="http://schemas.microsoft.com/office/powerpoint/2010/main" val="3132924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MOSFET</a:t>
            </a:r>
            <a:r>
              <a:rPr lang="zh-CN" altLang="en-US" dirty="0"/>
              <a:t>在</a:t>
            </a:r>
            <a:r>
              <a:rPr lang="en-US" altLang="zh-CN" dirty="0" err="1"/>
              <a:t>MOSCAP</a:t>
            </a:r>
            <a:r>
              <a:rPr lang="zh-CN" altLang="en-US" dirty="0"/>
              <a:t>的基础上增加</a:t>
            </a:r>
            <a:r>
              <a:rPr lang="en-US" altLang="zh-CN" dirty="0"/>
              <a:t>source/drain</a:t>
            </a:r>
            <a:r>
              <a:rPr lang="zh-CN" altLang="en-US" dirty="0"/>
              <a:t>来实现开关可控</a:t>
            </a:r>
            <a:endParaRPr lang="en-US" altLang="zh-CN" dirty="0"/>
          </a:p>
          <a:p>
            <a:r>
              <a:rPr lang="en-US" altLang="zh-CN" dirty="0"/>
              <a:t>NMOS</a:t>
            </a:r>
            <a:r>
              <a:rPr lang="zh-CN" altLang="en-US" dirty="0"/>
              <a:t>：电子 多数载流子</a:t>
            </a:r>
            <a:endParaRPr lang="en-US" altLang="zh-CN" dirty="0"/>
          </a:p>
          <a:p>
            <a:r>
              <a:rPr lang="en-US" altLang="zh-CN" dirty="0"/>
              <a:t>PMOS</a:t>
            </a:r>
            <a:r>
              <a:rPr lang="zh-CN" altLang="en-US" dirty="0"/>
              <a:t>：空穴 多数载流子</a:t>
            </a:r>
            <a:endParaRPr lang="en-US" altLang="zh-CN" dirty="0"/>
          </a:p>
          <a:p>
            <a:endParaRPr lang="en-US" altLang="zh-CN" dirty="0"/>
          </a:p>
          <a:p>
            <a:r>
              <a:rPr lang="en-US" altLang="zh-CN" dirty="0"/>
              <a:t>MOSFET</a:t>
            </a:r>
            <a:r>
              <a:rPr lang="zh-CN" altLang="en-US" dirty="0"/>
              <a:t>的俯视图与截面图示意</a:t>
            </a:r>
            <a:endParaRPr lang="en-US" altLang="zh-CN" dirty="0"/>
          </a:p>
          <a:p>
            <a:r>
              <a:rPr lang="zh-CN" altLang="en-US" dirty="0"/>
              <a:t>进入</a:t>
            </a:r>
            <a:r>
              <a:rPr lang="en-US" altLang="zh-CN" dirty="0" err="1"/>
              <a:t>22nm</a:t>
            </a:r>
            <a:r>
              <a:rPr lang="zh-CN" altLang="en-US" dirty="0"/>
              <a:t>后，传统平面</a:t>
            </a:r>
            <a:r>
              <a:rPr lang="en-US" altLang="zh-CN" dirty="0"/>
              <a:t>MOSFET</a:t>
            </a:r>
            <a:r>
              <a:rPr lang="zh-CN" altLang="en-US" dirty="0"/>
              <a:t>结构将由</a:t>
            </a:r>
            <a:r>
              <a:rPr lang="en-US" altLang="zh-CN" dirty="0" err="1"/>
              <a:t>FinFET</a:t>
            </a:r>
            <a:r>
              <a:rPr lang="zh-CN" altLang="en-US" dirty="0"/>
              <a:t>结构代替，但是其工作原理还是基于场效应管</a:t>
            </a:r>
          </a:p>
        </p:txBody>
      </p:sp>
      <p:sp>
        <p:nvSpPr>
          <p:cNvPr id="4" name="灯片编号占位符 3"/>
          <p:cNvSpPr>
            <a:spLocks noGrp="1"/>
          </p:cNvSpPr>
          <p:nvPr>
            <p:ph type="sldNum" sz="quarter" idx="5"/>
          </p:nvPr>
        </p:nvSpPr>
        <p:spPr/>
        <p:txBody>
          <a:bodyPr/>
          <a:lstStyle/>
          <a:p>
            <a:fld id="{A5C36206-5BF1-4B85-B1E4-026F3E17291D}" type="slidenum">
              <a:rPr lang="zh-CN" altLang="en-US" smtClean="0"/>
              <a:t>7</a:t>
            </a:fld>
            <a:endParaRPr lang="zh-CN" altLang="en-US"/>
          </a:p>
        </p:txBody>
      </p:sp>
    </p:spTree>
    <p:extLst>
      <p:ext uri="{BB962C8B-B14F-4D97-AF65-F5344CB8AC3E}">
        <p14:creationId xmlns:p14="http://schemas.microsoft.com/office/powerpoint/2010/main" val="2420771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两个反型</a:t>
            </a:r>
            <a:r>
              <a:rPr lang="en-US" altLang="zh-CN" dirty="0" err="1"/>
              <a:t>PN</a:t>
            </a:r>
            <a:r>
              <a:rPr lang="zh-CN" altLang="en-US" dirty="0"/>
              <a:t>节</a:t>
            </a:r>
            <a:r>
              <a:rPr lang="en-US" altLang="zh-CN" dirty="0"/>
              <a:t>-&gt;</a:t>
            </a:r>
            <a:r>
              <a:rPr lang="zh-CN" altLang="en-US" dirty="0"/>
              <a:t>两个反型二极管</a:t>
            </a:r>
            <a:r>
              <a:rPr lang="en-US" altLang="zh-CN" dirty="0"/>
              <a:t>-&gt;</a:t>
            </a:r>
            <a:r>
              <a:rPr lang="zh-CN" altLang="en-US" dirty="0"/>
              <a:t>严格意义关断</a:t>
            </a:r>
            <a:endParaRPr lang="en-US" altLang="zh-CN" dirty="0"/>
          </a:p>
          <a:p>
            <a:endParaRPr lang="en-US" altLang="zh-CN" dirty="0"/>
          </a:p>
          <a:p>
            <a:r>
              <a:rPr lang="zh-CN" altLang="en-US" dirty="0"/>
              <a:t>在栅极</a:t>
            </a:r>
            <a:r>
              <a:rPr lang="en-US" altLang="zh-CN" dirty="0"/>
              <a:t>GATE</a:t>
            </a:r>
            <a:r>
              <a:rPr lang="zh-CN" altLang="en-US" dirty="0"/>
              <a:t>施加反型电压：空穴堆积在</a:t>
            </a:r>
            <a:r>
              <a:rPr lang="en-US" altLang="zh-CN" dirty="0"/>
              <a:t>channel</a:t>
            </a:r>
            <a:r>
              <a:rPr lang="zh-CN" altLang="en-US" dirty="0"/>
              <a:t>上方，仍然是两个反型</a:t>
            </a:r>
            <a:r>
              <a:rPr lang="en-US" altLang="zh-CN" dirty="0" err="1"/>
              <a:t>PN</a:t>
            </a:r>
            <a:r>
              <a:rPr lang="zh-CN" altLang="en-US" dirty="0"/>
              <a:t>结</a:t>
            </a:r>
            <a:endParaRPr lang="en-US" altLang="zh-CN" dirty="0"/>
          </a:p>
          <a:p>
            <a:r>
              <a:rPr lang="zh-CN" altLang="en-US" dirty="0"/>
              <a:t>正向电压：</a:t>
            </a:r>
            <a:endParaRPr lang="en-US" altLang="zh-CN" dirty="0"/>
          </a:p>
          <a:p>
            <a:r>
              <a:rPr lang="en-US" altLang="zh-CN" dirty="0"/>
              <a:t>1</a:t>
            </a:r>
            <a:r>
              <a:rPr lang="zh-CN" altLang="en-US" dirty="0"/>
              <a:t>、小电压时，电子中和</a:t>
            </a:r>
            <a:r>
              <a:rPr lang="en-US" altLang="zh-CN" dirty="0"/>
              <a:t>channel</a:t>
            </a:r>
            <a:r>
              <a:rPr lang="zh-CN" altLang="en-US" dirty="0"/>
              <a:t>上方空穴，留下不可移动的负电中心，不参与导电</a:t>
            </a:r>
            <a:endParaRPr lang="en-US" altLang="zh-CN" dirty="0"/>
          </a:p>
          <a:p>
            <a:r>
              <a:rPr lang="en-US" altLang="zh-CN" dirty="0"/>
              <a:t>2</a:t>
            </a:r>
            <a:r>
              <a:rPr lang="zh-CN" altLang="en-US" dirty="0"/>
              <a:t>、大电压时，电子堆积在</a:t>
            </a:r>
            <a:r>
              <a:rPr lang="en-US" altLang="zh-CN" dirty="0"/>
              <a:t>channel</a:t>
            </a:r>
            <a:r>
              <a:rPr lang="zh-CN" altLang="en-US" dirty="0"/>
              <a:t>上方，相当于一整块</a:t>
            </a:r>
            <a:r>
              <a:rPr lang="en-US" altLang="zh-CN" dirty="0"/>
              <a:t>N</a:t>
            </a:r>
            <a:r>
              <a:rPr lang="zh-CN" altLang="en-US" dirty="0"/>
              <a:t>型半导体，因此导通</a:t>
            </a:r>
          </a:p>
        </p:txBody>
      </p:sp>
      <p:sp>
        <p:nvSpPr>
          <p:cNvPr id="4" name="灯片编号占位符 3"/>
          <p:cNvSpPr>
            <a:spLocks noGrp="1"/>
          </p:cNvSpPr>
          <p:nvPr>
            <p:ph type="sldNum" sz="quarter" idx="5"/>
          </p:nvPr>
        </p:nvSpPr>
        <p:spPr/>
        <p:txBody>
          <a:bodyPr/>
          <a:lstStyle/>
          <a:p>
            <a:fld id="{A5C36206-5BF1-4B85-B1E4-026F3E17291D}" type="slidenum">
              <a:rPr lang="zh-CN" altLang="en-US" smtClean="0"/>
              <a:t>8</a:t>
            </a:fld>
            <a:endParaRPr lang="zh-CN" altLang="en-US"/>
          </a:p>
        </p:txBody>
      </p:sp>
    </p:spTree>
    <p:extLst>
      <p:ext uri="{BB962C8B-B14F-4D97-AF65-F5344CB8AC3E}">
        <p14:creationId xmlns:p14="http://schemas.microsoft.com/office/powerpoint/2010/main" val="136766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A2B2E"/>
                </a:solidFill>
                <a:effectLst/>
                <a:latin typeface="PingFang SC"/>
              </a:rPr>
              <a:t>施加正电压时，电场沿</a:t>
            </a:r>
            <a:r>
              <a:rPr lang="en-US" altLang="zh-CN" b="0" i="0" dirty="0">
                <a:solidFill>
                  <a:srgbClr val="2A2B2E"/>
                </a:solidFill>
                <a:effectLst/>
                <a:latin typeface="PingFang SC"/>
              </a:rPr>
              <a:t>x</a:t>
            </a:r>
            <a:r>
              <a:rPr lang="zh-CN" altLang="en-US" b="0" i="0" dirty="0">
                <a:solidFill>
                  <a:srgbClr val="2A2B2E"/>
                </a:solidFill>
                <a:effectLst/>
                <a:latin typeface="PingFang SC"/>
              </a:rPr>
              <a:t>方向。</a:t>
            </a:r>
            <a:r>
              <a:rPr lang="en-US" altLang="zh-CN" b="0" i="0" dirty="0">
                <a:solidFill>
                  <a:srgbClr val="2A2B2E"/>
                </a:solidFill>
                <a:effectLst/>
                <a:latin typeface="PingFang SC"/>
              </a:rPr>
              <a:t>channel</a:t>
            </a:r>
            <a:r>
              <a:rPr lang="zh-CN" altLang="en-US" b="0" i="0" dirty="0">
                <a:solidFill>
                  <a:srgbClr val="2A2B2E"/>
                </a:solidFill>
                <a:effectLst/>
                <a:latin typeface="PingFang SC"/>
              </a:rPr>
              <a:t>中的电子将</a:t>
            </a:r>
            <a:r>
              <a:rPr lang="zh-CN" altLang="en-US" dirty="0"/>
              <a:t>吸附在</a:t>
            </a:r>
            <a:r>
              <a:rPr lang="en-US" altLang="zh-CN" dirty="0"/>
              <a:t>channel</a:t>
            </a:r>
            <a:r>
              <a:rPr lang="zh-CN" altLang="en-US" dirty="0"/>
              <a:t>上部</a:t>
            </a:r>
            <a:r>
              <a:rPr lang="zh-CN" altLang="en-US" b="0" i="0" dirty="0">
                <a:solidFill>
                  <a:srgbClr val="2A2B2E"/>
                </a:solidFill>
                <a:effectLst/>
                <a:latin typeface="PingFang SC"/>
              </a:rPr>
              <a:t>，而空穴将被排斥到衬底中。 </a:t>
            </a:r>
            <a:endParaRPr lang="en-US" altLang="zh-CN" b="0" i="0" dirty="0">
              <a:solidFill>
                <a:srgbClr val="2A2B2E"/>
              </a:solidFill>
              <a:effectLst/>
              <a:latin typeface="PingFang SC"/>
            </a:endParaRPr>
          </a:p>
          <a:p>
            <a:pPr algn="l"/>
            <a:endParaRPr lang="zh-CN" altLang="en-US" b="0" i="0" dirty="0">
              <a:solidFill>
                <a:srgbClr val="2A2B2E"/>
              </a:solidFill>
              <a:effectLst/>
              <a:latin typeface="PingFang SC"/>
            </a:endParaRPr>
          </a:p>
          <a:p>
            <a:pPr algn="l"/>
            <a:r>
              <a:rPr lang="zh-CN" altLang="en-US" b="0" i="0" dirty="0">
                <a:solidFill>
                  <a:srgbClr val="2A2B2E"/>
                </a:solidFill>
                <a:effectLst/>
                <a:latin typeface="PingFang SC"/>
              </a:rPr>
              <a:t>由于屏蔽效应，衬底区域的载流子不会“感受到”外加电场，因此保持静止，所以</a:t>
            </a:r>
            <a:r>
              <a:rPr lang="zh-CN" altLang="en-US" dirty="0"/>
              <a:t>导电沟道可以保持稳定</a:t>
            </a:r>
            <a:r>
              <a:rPr lang="zh-CN" altLang="en-US" b="0" i="0" dirty="0">
                <a:solidFill>
                  <a:srgbClr val="2A2B2E"/>
                </a:solidFill>
                <a:effectLst/>
                <a:latin typeface="PingFang SC"/>
              </a:rPr>
              <a:t>。</a:t>
            </a:r>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由能带图可以看到，在界面附近的电子会受到强内建电场的影响而被局限在界面上，而远处的电子和空穴由于所处能带平滑，不会受到电场影响进行移动</a:t>
            </a:r>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具体可以通过计算得到导电沟道的宽度，在电压增加到一定程度后，由于屏蔽效应，导电沟道宽度将不会再发生变化</a:t>
            </a:r>
          </a:p>
        </p:txBody>
      </p:sp>
      <p:sp>
        <p:nvSpPr>
          <p:cNvPr id="4" name="灯片编号占位符 3"/>
          <p:cNvSpPr>
            <a:spLocks noGrp="1"/>
          </p:cNvSpPr>
          <p:nvPr>
            <p:ph type="sldNum" sz="quarter" idx="5"/>
          </p:nvPr>
        </p:nvSpPr>
        <p:spPr/>
        <p:txBody>
          <a:bodyPr/>
          <a:lstStyle/>
          <a:p>
            <a:fld id="{A5C36206-5BF1-4B85-B1E4-026F3E17291D}" type="slidenum">
              <a:rPr lang="zh-CN" altLang="en-US" smtClean="0"/>
              <a:t>9</a:t>
            </a:fld>
            <a:endParaRPr lang="zh-CN" altLang="en-US"/>
          </a:p>
        </p:txBody>
      </p:sp>
    </p:spTree>
    <p:extLst>
      <p:ext uri="{BB962C8B-B14F-4D97-AF65-F5344CB8AC3E}">
        <p14:creationId xmlns:p14="http://schemas.microsoft.com/office/powerpoint/2010/main" val="3816739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阈值电压是源</a:t>
            </a:r>
            <a:r>
              <a:rPr lang="en-US" altLang="zh-CN" dirty="0"/>
              <a:t>/</a:t>
            </a:r>
            <a:r>
              <a:rPr lang="zh-CN" altLang="en-US" dirty="0"/>
              <a:t>漏极间形成导电沟道需要的栅极电压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a:t>
            </a:r>
            <a:r>
              <a:rPr lang="zh-CN" altLang="en-US" dirty="0"/>
              <a:t>门课我们可以假设栅极电压小于阈值电压时没有自由电荷，而大于阈值电压时，额外的电压将转化为自由电荷，并构成导电沟道的迁移电流</a:t>
            </a:r>
            <a:endParaRPr lang="en-US" altLang="zh-CN" dirty="0"/>
          </a:p>
          <a:p>
            <a:endParaRPr lang="en-US" altLang="zh-CN" dirty="0"/>
          </a:p>
          <a:p>
            <a:r>
              <a:rPr lang="en-US" altLang="zh-CN" dirty="0"/>
              <a:t>NMOS</a:t>
            </a:r>
            <a:r>
              <a:rPr lang="zh-CN" altLang="en-US" dirty="0"/>
              <a:t>：栅极施加正电压，形成电子主导的导电沟道</a:t>
            </a:r>
            <a:endParaRPr lang="en-US" altLang="zh-CN" dirty="0"/>
          </a:p>
          <a:p>
            <a:r>
              <a:rPr lang="en-US" altLang="zh-CN" dirty="0"/>
              <a:t>PMOS</a:t>
            </a:r>
            <a:r>
              <a:rPr lang="zh-CN" altLang="en-US" dirty="0"/>
              <a:t>：栅极施加负电压，形成空穴主导的导电沟道</a:t>
            </a:r>
            <a:endParaRPr lang="en-US" altLang="zh-CN" dirty="0"/>
          </a:p>
          <a:p>
            <a:endParaRPr lang="en-US" altLang="zh-CN" dirty="0"/>
          </a:p>
          <a:p>
            <a:r>
              <a:rPr lang="zh-CN" altLang="en-US" dirty="0"/>
              <a:t>形成导电沟道的电子</a:t>
            </a:r>
            <a:r>
              <a:rPr lang="en-US" altLang="zh-CN" dirty="0"/>
              <a:t>/</a:t>
            </a:r>
            <a:r>
              <a:rPr lang="zh-CN" altLang="en-US" dirty="0"/>
              <a:t>空穴其实是由源</a:t>
            </a:r>
            <a:r>
              <a:rPr lang="en-US" altLang="zh-CN" dirty="0"/>
              <a:t>S/</a:t>
            </a:r>
            <a:r>
              <a:rPr lang="zh-CN" altLang="en-US" dirty="0"/>
              <a:t>漏</a:t>
            </a:r>
            <a:r>
              <a:rPr lang="en-US" altLang="zh-CN" dirty="0"/>
              <a:t>D</a:t>
            </a:r>
            <a:r>
              <a:rPr lang="zh-CN" altLang="en-US" dirty="0"/>
              <a:t>极提供的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5C36206-5BF1-4B85-B1E4-026F3E17291D}" type="slidenum">
              <a:rPr lang="zh-CN" altLang="en-US" smtClean="0"/>
              <a:t>10</a:t>
            </a:fld>
            <a:endParaRPr lang="zh-CN" altLang="en-US"/>
          </a:p>
        </p:txBody>
      </p:sp>
    </p:spTree>
    <p:extLst>
      <p:ext uri="{BB962C8B-B14F-4D97-AF65-F5344CB8AC3E}">
        <p14:creationId xmlns:p14="http://schemas.microsoft.com/office/powerpoint/2010/main" val="2313335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F3F580FF-CBE1-47E2-A599-00AD584B45EC}" type="datetime1">
              <a:rPr lang="en-US" altLang="zh-CN" smtClean="0"/>
              <a:t>3/5/2024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1471675" y="1094993"/>
            <a:ext cx="9248648" cy="2501900"/>
          </a:xfrm>
          <a:prstGeom prst="rect">
            <a:avLst/>
          </a:prstGeom>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2BB6179B-55D2-4900-A9F8-482C64FD10C0}" type="datetime1">
              <a:rPr lang="en-US" altLang="zh-CN" smtClean="0"/>
              <a:t>3/5/2024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3221B572-1C21-4C37-857D-CD0E02C6B9FC}" type="datetime1">
              <a:rPr lang="en-US" altLang="zh-CN" smtClean="0"/>
              <a:t>3/5/2024</a:t>
            </a:fld>
            <a:endParaRPr lang="en-US"/>
          </a:p>
        </p:txBody>
      </p:sp>
      <p:sp>
        <p:nvSpPr>
          <p:cNvPr id="7" name="Holder 7"/>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5C4CC21E-D4C0-4596-8CC3-816B3A38C319}" type="datetime1">
              <a:rPr lang="en-US" altLang="zh-CN" smtClean="0"/>
              <a:t>3/5/2024</a:t>
            </a:fld>
            <a:endParaRPr lang="en-US"/>
          </a:p>
        </p:txBody>
      </p:sp>
      <p:sp>
        <p:nvSpPr>
          <p:cNvPr id="4" name="Holder 4"/>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2.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13.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jpg"/><Relationship Id="rId7" Type="http://schemas.openxmlformats.org/officeDocument/2006/relationships/image" Target="../media/image7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14.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1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0.jpg"/></Relationships>
</file>

<file path=ppt/slides/_rels/slide16.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0.jpg"/></Relationships>
</file>

<file path=ppt/slides/_rels/slide17.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19.png"/><Relationship Id="rId26" Type="http://schemas.openxmlformats.org/officeDocument/2006/relationships/image" Target="../media/image85.png"/><Relationship Id="rId39" Type="http://schemas.openxmlformats.org/officeDocument/2006/relationships/image" Target="../media/image96.png"/><Relationship Id="rId21" Type="http://schemas.openxmlformats.org/officeDocument/2006/relationships/image" Target="../media/image22.png"/><Relationship Id="rId34" Type="http://schemas.openxmlformats.org/officeDocument/2006/relationships/image" Target="../media/image91.png"/><Relationship Id="rId42" Type="http://schemas.openxmlformats.org/officeDocument/2006/relationships/image" Target="../media/image98.png"/><Relationship Id="rId7" Type="http://schemas.openxmlformats.org/officeDocument/2006/relationships/image" Target="../media/image28.png"/><Relationship Id="rId2" Type="http://schemas.openxmlformats.org/officeDocument/2006/relationships/notesSlide" Target="../notesSlides/notesSlide16.xml"/><Relationship Id="rId16" Type="http://schemas.openxmlformats.org/officeDocument/2006/relationships/image" Target="../media/image16.jpg"/><Relationship Id="rId20" Type="http://schemas.openxmlformats.org/officeDocument/2006/relationships/image" Target="../media/image21.png"/><Relationship Id="rId29" Type="http://schemas.openxmlformats.org/officeDocument/2006/relationships/image" Target="../media/image88.png"/><Relationship Id="rId41"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image" Target="../media/image38.png"/><Relationship Id="rId32" Type="http://schemas.openxmlformats.org/officeDocument/2006/relationships/image" Target="../media/image90.png"/><Relationship Id="rId37" Type="http://schemas.openxmlformats.org/officeDocument/2006/relationships/image" Target="../media/image94.png"/><Relationship Id="rId40" Type="http://schemas.openxmlformats.org/officeDocument/2006/relationships/image" Target="../media/image53.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37.jpg"/><Relationship Id="rId28" Type="http://schemas.openxmlformats.org/officeDocument/2006/relationships/image" Target="../media/image87.png"/><Relationship Id="rId36" Type="http://schemas.openxmlformats.org/officeDocument/2006/relationships/image" Target="../media/image93.png"/><Relationship Id="rId10" Type="http://schemas.openxmlformats.org/officeDocument/2006/relationships/image" Target="../media/image31.png"/><Relationship Id="rId19" Type="http://schemas.openxmlformats.org/officeDocument/2006/relationships/image" Target="../media/image20.png"/><Relationship Id="rId31" Type="http://schemas.openxmlformats.org/officeDocument/2006/relationships/image" Target="../media/image48.png"/><Relationship Id="rId4" Type="http://schemas.openxmlformats.org/officeDocument/2006/relationships/image" Target="../media/image25.jp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23.png"/><Relationship Id="rId27" Type="http://schemas.openxmlformats.org/officeDocument/2006/relationships/image" Target="../media/image86.png"/><Relationship Id="rId30" Type="http://schemas.openxmlformats.org/officeDocument/2006/relationships/image" Target="../media/image89.png"/><Relationship Id="rId35" Type="http://schemas.openxmlformats.org/officeDocument/2006/relationships/image" Target="../media/image92.png"/><Relationship Id="rId8" Type="http://schemas.openxmlformats.org/officeDocument/2006/relationships/image" Target="../media/image83.png"/><Relationship Id="rId3" Type="http://schemas.openxmlformats.org/officeDocument/2006/relationships/image" Target="../media/image82.png"/><Relationship Id="rId12" Type="http://schemas.openxmlformats.org/officeDocument/2006/relationships/image" Target="../media/image33.png"/><Relationship Id="rId17" Type="http://schemas.openxmlformats.org/officeDocument/2006/relationships/image" Target="../media/image17.png"/><Relationship Id="rId25" Type="http://schemas.openxmlformats.org/officeDocument/2006/relationships/image" Target="../media/image84.png"/><Relationship Id="rId33" Type="http://schemas.openxmlformats.org/officeDocument/2006/relationships/image" Target="../media/image47.png"/><Relationship Id="rId38" Type="http://schemas.openxmlformats.org/officeDocument/2006/relationships/image" Target="../media/image9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9" Type="http://schemas.openxmlformats.org/officeDocument/2006/relationships/image" Target="../media/image49.png"/><Relationship Id="rId21" Type="http://schemas.openxmlformats.org/officeDocument/2006/relationships/image" Target="../media/image31.png"/><Relationship Id="rId34" Type="http://schemas.openxmlformats.org/officeDocument/2006/relationships/image" Target="../media/image44.png"/><Relationship Id="rId42" Type="http://schemas.openxmlformats.org/officeDocument/2006/relationships/image" Target="../media/image52.png"/><Relationship Id="rId47" Type="http://schemas.openxmlformats.org/officeDocument/2006/relationships/image" Target="../media/image57.png"/><Relationship Id="rId7" Type="http://schemas.openxmlformats.org/officeDocument/2006/relationships/image" Target="../media/image17.png"/><Relationship Id="rId2" Type="http://schemas.openxmlformats.org/officeDocument/2006/relationships/notesSlide" Target="../notesSlides/notesSlide7.xml"/><Relationship Id="rId16" Type="http://schemas.openxmlformats.org/officeDocument/2006/relationships/image" Target="../media/image26.png"/><Relationship Id="rId29"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6.jpg"/><Relationship Id="rId11" Type="http://schemas.openxmlformats.org/officeDocument/2006/relationships/image" Target="../media/image21.png"/><Relationship Id="rId24" Type="http://schemas.openxmlformats.org/officeDocument/2006/relationships/image" Target="../media/image34.png"/><Relationship Id="rId32" Type="http://schemas.openxmlformats.org/officeDocument/2006/relationships/image" Target="../media/image42.png"/><Relationship Id="rId37" Type="http://schemas.openxmlformats.org/officeDocument/2006/relationships/image" Target="../media/image47.png"/><Relationship Id="rId40" Type="http://schemas.openxmlformats.org/officeDocument/2006/relationships/image" Target="../media/image50.png"/><Relationship Id="rId45" Type="http://schemas.openxmlformats.org/officeDocument/2006/relationships/image" Target="../media/image55.png"/><Relationship Id="rId5" Type="http://schemas.openxmlformats.org/officeDocument/2006/relationships/image" Target="../media/image15.jpg"/><Relationship Id="rId15" Type="http://schemas.openxmlformats.org/officeDocument/2006/relationships/image" Target="../media/image25.jpg"/><Relationship Id="rId23" Type="http://schemas.openxmlformats.org/officeDocument/2006/relationships/image" Target="../media/image33.png"/><Relationship Id="rId28" Type="http://schemas.openxmlformats.org/officeDocument/2006/relationships/image" Target="../media/image38.png"/><Relationship Id="rId36" Type="http://schemas.openxmlformats.org/officeDocument/2006/relationships/image" Target="../media/image46.png"/><Relationship Id="rId10" Type="http://schemas.openxmlformats.org/officeDocument/2006/relationships/image" Target="../media/image20.png"/><Relationship Id="rId19" Type="http://schemas.openxmlformats.org/officeDocument/2006/relationships/image" Target="../media/image29.png"/><Relationship Id="rId31" Type="http://schemas.openxmlformats.org/officeDocument/2006/relationships/image" Target="../media/image41.png"/><Relationship Id="rId44" Type="http://schemas.openxmlformats.org/officeDocument/2006/relationships/image" Target="../media/image54.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jpg"/><Relationship Id="rId30" Type="http://schemas.openxmlformats.org/officeDocument/2006/relationships/image" Target="../media/image40.png"/><Relationship Id="rId35" Type="http://schemas.openxmlformats.org/officeDocument/2006/relationships/image" Target="../media/image45.png"/><Relationship Id="rId43" Type="http://schemas.openxmlformats.org/officeDocument/2006/relationships/image" Target="../media/image53.png"/><Relationship Id="rId8" Type="http://schemas.openxmlformats.org/officeDocument/2006/relationships/image" Target="../media/image18.png"/><Relationship Id="rId3" Type="http://schemas.openxmlformats.org/officeDocument/2006/relationships/image" Target="../media/image13.jp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33" Type="http://schemas.openxmlformats.org/officeDocument/2006/relationships/image" Target="../media/image43.png"/><Relationship Id="rId38" Type="http://schemas.openxmlformats.org/officeDocument/2006/relationships/image" Target="../media/image48.png"/><Relationship Id="rId46" Type="http://schemas.openxmlformats.org/officeDocument/2006/relationships/image" Target="../media/image56.png"/><Relationship Id="rId20" Type="http://schemas.openxmlformats.org/officeDocument/2006/relationships/image" Target="../media/image30.png"/><Relationship Id="rId41" Type="http://schemas.openxmlformats.org/officeDocument/2006/relationships/image" Target="../media/image51.png"/></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7"/>
          </p:nvPr>
        </p:nvSpPr>
        <p:spPr/>
        <p:txBody>
          <a:bodyPr/>
          <a:lstStyle/>
          <a:p>
            <a:fld id="{B6F15528-21DE-4FAA-801E-634DDDAF4B2B}" type="slidenum">
              <a:rPr lang="en-US" altLang="zh-CN" smtClean="0"/>
              <a:t>1</a:t>
            </a:fld>
            <a:endParaRPr lang="zh-CN" altLang="en-US"/>
          </a:p>
        </p:txBody>
      </p:sp>
      <p:sp>
        <p:nvSpPr>
          <p:cNvPr id="5" name="文本框 4"/>
          <p:cNvSpPr txBox="1"/>
          <p:nvPr/>
        </p:nvSpPr>
        <p:spPr>
          <a:xfrm>
            <a:off x="533400" y="1447800"/>
            <a:ext cx="10287000" cy="1138773"/>
          </a:xfrm>
          <a:prstGeom prst="rect">
            <a:avLst/>
          </a:prstGeom>
          <a:noFill/>
        </p:spPr>
        <p:txBody>
          <a:bodyPr wrap="square" rtlCol="0">
            <a:spAutoFit/>
          </a:bodyPr>
          <a:lstStyle/>
          <a:p>
            <a:pPr marL="12700">
              <a:spcBef>
                <a:spcPts val="100"/>
              </a:spcBef>
            </a:pPr>
            <a:r>
              <a:rPr lang="zh-CN" altLang="en-US" sz="4800" b="1" spc="-5" dirty="0">
                <a:latin typeface="Arial"/>
                <a:ea typeface="+mj-ea"/>
                <a:cs typeface="Arial"/>
              </a:rPr>
              <a:t>超大规模集成电路设计基础</a:t>
            </a:r>
            <a:endParaRPr lang="en-US" altLang="zh-CN" sz="4800" b="1" spc="-5" dirty="0">
              <a:latin typeface="Arial"/>
              <a:ea typeface="+mj-ea"/>
              <a:cs typeface="Arial"/>
            </a:endParaRPr>
          </a:p>
          <a:p>
            <a:r>
              <a:rPr lang="en-US" altLang="zh-CN" sz="2000" dirty="0" smtClean="0">
                <a:latin typeface="Times New Roman" panose="02020603050405020304" pitchFamily="18" charset="0"/>
                <a:cs typeface="Times New Roman" panose="02020603050405020304" pitchFamily="18" charset="0"/>
              </a:rPr>
              <a:t>Very </a:t>
            </a:r>
            <a:r>
              <a:rPr lang="en-US" altLang="zh-CN" sz="2000" dirty="0">
                <a:latin typeface="Times New Roman" panose="02020603050405020304" pitchFamily="18" charset="0"/>
                <a:cs typeface="Times New Roman" panose="02020603050405020304" pitchFamily="18" charset="0"/>
              </a:rPr>
              <a:t>Large Scale Integration </a:t>
            </a:r>
            <a:r>
              <a:rPr lang="en-US" altLang="zh-CN" sz="2000" dirty="0" smtClean="0">
                <a:latin typeface="Times New Roman" panose="02020603050405020304" pitchFamily="18" charset="0"/>
                <a:cs typeface="Times New Roman" panose="02020603050405020304" pitchFamily="18" charset="0"/>
              </a:rPr>
              <a:t>Circuit (VLSI) Design</a:t>
            </a:r>
            <a:endParaRPr lang="zh-CN" altLang="en-US" sz="20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685800" y="3048000"/>
            <a:ext cx="3567113" cy="2477863"/>
          </a:xfrm>
          <a:prstGeom prst="rect">
            <a:avLst/>
          </a:prstGeom>
        </p:spPr>
      </p:pic>
    </p:spTree>
    <p:extLst>
      <p:ext uri="{BB962C8B-B14F-4D97-AF65-F5344CB8AC3E}">
        <p14:creationId xmlns:p14="http://schemas.microsoft.com/office/powerpoint/2010/main" val="1193650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048000" y="250454"/>
            <a:ext cx="6569709" cy="574040"/>
          </a:xfrm>
          <a:prstGeom prst="rect">
            <a:avLst/>
          </a:prstGeom>
        </p:spPr>
        <p:txBody>
          <a:bodyPr vert="horz" wrap="square" lIns="0" tIns="12700" rIns="0" bIns="0" rtlCol="0">
            <a:spAutoFit/>
          </a:bodyPr>
          <a:lstStyle/>
          <a:p>
            <a:pPr marL="12700">
              <a:lnSpc>
                <a:spcPct val="100000"/>
              </a:lnSpc>
              <a:spcBef>
                <a:spcPts val="100"/>
              </a:spcBef>
            </a:pPr>
            <a:r>
              <a:rPr sz="3600" dirty="0"/>
              <a:t>Threshold</a:t>
            </a:r>
            <a:r>
              <a:rPr sz="3600" spc="-45" dirty="0"/>
              <a:t> </a:t>
            </a:r>
            <a:r>
              <a:rPr sz="3600" spc="-40" dirty="0"/>
              <a:t>Voltage</a:t>
            </a:r>
            <a:r>
              <a:rPr sz="3600" spc="-25" dirty="0"/>
              <a:t> </a:t>
            </a:r>
            <a:r>
              <a:rPr sz="3600" dirty="0"/>
              <a:t>of</a:t>
            </a:r>
            <a:r>
              <a:rPr sz="3600" spc="-35" dirty="0"/>
              <a:t> </a:t>
            </a:r>
            <a:r>
              <a:rPr sz="3600" dirty="0"/>
              <a:t>MOSFET</a:t>
            </a:r>
          </a:p>
        </p:txBody>
      </p:sp>
      <p:sp>
        <p:nvSpPr>
          <p:cNvPr id="3" name="object 3"/>
          <p:cNvSpPr/>
          <p:nvPr/>
        </p:nvSpPr>
        <p:spPr>
          <a:xfrm>
            <a:off x="10208386" y="5222112"/>
            <a:ext cx="897255" cy="12700"/>
          </a:xfrm>
          <a:custGeom>
            <a:avLst/>
            <a:gdLst/>
            <a:ahLst/>
            <a:cxnLst/>
            <a:rect l="l" t="t" r="r" b="b"/>
            <a:pathLst>
              <a:path w="897254" h="12700">
                <a:moveTo>
                  <a:pt x="896874" y="0"/>
                </a:moveTo>
                <a:lnTo>
                  <a:pt x="0" y="0"/>
                </a:lnTo>
                <a:lnTo>
                  <a:pt x="0" y="12192"/>
                </a:lnTo>
                <a:lnTo>
                  <a:pt x="896874" y="12192"/>
                </a:lnTo>
                <a:lnTo>
                  <a:pt x="896874" y="0"/>
                </a:lnTo>
                <a:close/>
              </a:path>
            </a:pathLst>
          </a:custGeom>
          <a:solidFill>
            <a:srgbClr val="006600"/>
          </a:solidFill>
        </p:spPr>
        <p:txBody>
          <a:bodyPr wrap="square" lIns="0" tIns="0" rIns="0" bIns="0" rtlCol="0"/>
          <a:lstStyle/>
          <a:p>
            <a:endParaRPr/>
          </a:p>
        </p:txBody>
      </p:sp>
      <p:sp>
        <p:nvSpPr>
          <p:cNvPr id="4" name="object 4"/>
          <p:cNvSpPr txBox="1"/>
          <p:nvPr/>
        </p:nvSpPr>
        <p:spPr>
          <a:xfrm>
            <a:off x="384302" y="3638550"/>
            <a:ext cx="11673205" cy="2692400"/>
          </a:xfrm>
          <a:prstGeom prst="rect">
            <a:avLst/>
          </a:prstGeom>
        </p:spPr>
        <p:txBody>
          <a:bodyPr vert="horz" wrap="square" lIns="0" tIns="12065" rIns="0" bIns="0" rtlCol="0">
            <a:spAutoFit/>
          </a:bodyPr>
          <a:lstStyle/>
          <a:p>
            <a:pPr marL="336550" marR="414655" indent="-285750">
              <a:lnSpc>
                <a:spcPct val="100000"/>
              </a:lnSpc>
              <a:spcBef>
                <a:spcPts val="95"/>
              </a:spcBef>
              <a:buFont typeface="Wingdings"/>
              <a:buChar char=""/>
              <a:tabLst>
                <a:tab pos="336550" algn="l"/>
              </a:tabLst>
            </a:pPr>
            <a:r>
              <a:rPr sz="2000" b="1" spc="-5" dirty="0">
                <a:solidFill>
                  <a:srgbClr val="0039A2"/>
                </a:solidFill>
                <a:latin typeface="Arial"/>
                <a:cs typeface="Arial"/>
              </a:rPr>
              <a:t>The</a:t>
            </a:r>
            <a:r>
              <a:rPr sz="2000" b="1" dirty="0">
                <a:solidFill>
                  <a:srgbClr val="0039A2"/>
                </a:solidFill>
                <a:latin typeface="Arial"/>
                <a:cs typeface="Arial"/>
              </a:rPr>
              <a:t> </a:t>
            </a:r>
            <a:r>
              <a:rPr sz="2000" b="1" spc="-5" dirty="0">
                <a:solidFill>
                  <a:srgbClr val="0039A2"/>
                </a:solidFill>
                <a:latin typeface="Arial"/>
                <a:cs typeface="Arial"/>
              </a:rPr>
              <a:t>threshold</a:t>
            </a:r>
            <a:r>
              <a:rPr sz="2000" b="1" spc="20" dirty="0">
                <a:solidFill>
                  <a:srgbClr val="0039A2"/>
                </a:solidFill>
                <a:latin typeface="Arial"/>
                <a:cs typeface="Arial"/>
              </a:rPr>
              <a:t> </a:t>
            </a:r>
            <a:r>
              <a:rPr sz="2000" b="1" spc="-5" dirty="0">
                <a:solidFill>
                  <a:srgbClr val="0039A2"/>
                </a:solidFill>
                <a:latin typeface="Arial"/>
                <a:cs typeface="Arial"/>
              </a:rPr>
              <a:t>voltage</a:t>
            </a:r>
            <a:r>
              <a:rPr sz="2000" b="1" spc="5" dirty="0">
                <a:solidFill>
                  <a:srgbClr val="0039A2"/>
                </a:solidFill>
                <a:latin typeface="Arial"/>
                <a:cs typeface="Arial"/>
              </a:rPr>
              <a:t> </a:t>
            </a:r>
            <a:r>
              <a:rPr sz="2000" b="1" spc="-5" dirty="0">
                <a:solidFill>
                  <a:srgbClr val="0039A2"/>
                </a:solidFill>
                <a:latin typeface="Arial"/>
                <a:cs typeface="Arial"/>
              </a:rPr>
              <a:t>is</a:t>
            </a:r>
            <a:r>
              <a:rPr sz="2000" b="1" dirty="0">
                <a:solidFill>
                  <a:srgbClr val="0039A2"/>
                </a:solidFill>
                <a:latin typeface="Arial"/>
                <a:cs typeface="Arial"/>
              </a:rPr>
              <a:t> </a:t>
            </a:r>
            <a:r>
              <a:rPr sz="2000" b="1" spc="-5" dirty="0">
                <a:solidFill>
                  <a:srgbClr val="0039A2"/>
                </a:solidFill>
                <a:latin typeface="Arial"/>
                <a:cs typeface="Arial"/>
              </a:rPr>
              <a:t>the</a:t>
            </a:r>
            <a:r>
              <a:rPr sz="2000" b="1" spc="5" dirty="0">
                <a:solidFill>
                  <a:srgbClr val="0039A2"/>
                </a:solidFill>
                <a:latin typeface="Arial"/>
                <a:cs typeface="Arial"/>
              </a:rPr>
              <a:t> </a:t>
            </a:r>
            <a:r>
              <a:rPr sz="2000" b="1" spc="-5" dirty="0">
                <a:solidFill>
                  <a:srgbClr val="0039A2"/>
                </a:solidFill>
                <a:latin typeface="Arial"/>
                <a:cs typeface="Arial"/>
              </a:rPr>
              <a:t>required</a:t>
            </a:r>
            <a:r>
              <a:rPr sz="2000" b="1" spc="5" dirty="0">
                <a:solidFill>
                  <a:srgbClr val="0039A2"/>
                </a:solidFill>
                <a:latin typeface="Arial"/>
                <a:cs typeface="Arial"/>
              </a:rPr>
              <a:t> </a:t>
            </a:r>
            <a:r>
              <a:rPr sz="2000" b="1" spc="-5" dirty="0">
                <a:solidFill>
                  <a:srgbClr val="0039A2"/>
                </a:solidFill>
                <a:latin typeface="Arial"/>
                <a:cs typeface="Arial"/>
              </a:rPr>
              <a:t>gate</a:t>
            </a:r>
            <a:r>
              <a:rPr sz="2000" b="1" spc="10" dirty="0">
                <a:solidFill>
                  <a:srgbClr val="0039A2"/>
                </a:solidFill>
                <a:latin typeface="Arial"/>
                <a:cs typeface="Arial"/>
              </a:rPr>
              <a:t> </a:t>
            </a:r>
            <a:r>
              <a:rPr sz="2000" b="1" spc="-5" dirty="0">
                <a:solidFill>
                  <a:srgbClr val="0039A2"/>
                </a:solidFill>
                <a:latin typeface="Arial"/>
                <a:cs typeface="Arial"/>
              </a:rPr>
              <a:t>voltage</a:t>
            </a:r>
            <a:r>
              <a:rPr sz="2000" b="1" spc="15" dirty="0">
                <a:solidFill>
                  <a:srgbClr val="0039A2"/>
                </a:solidFill>
                <a:latin typeface="Arial"/>
                <a:cs typeface="Arial"/>
              </a:rPr>
              <a:t> </a:t>
            </a:r>
            <a:r>
              <a:rPr sz="2000" b="1" i="1" spc="10" dirty="0">
                <a:solidFill>
                  <a:srgbClr val="0039A2"/>
                </a:solidFill>
                <a:latin typeface="Arial"/>
                <a:cs typeface="Arial"/>
              </a:rPr>
              <a:t>V</a:t>
            </a:r>
            <a:r>
              <a:rPr sz="1950" b="1" spc="15" baseline="-21367" dirty="0">
                <a:solidFill>
                  <a:srgbClr val="0039A2"/>
                </a:solidFill>
                <a:latin typeface="Arial"/>
                <a:cs typeface="Arial"/>
              </a:rPr>
              <a:t>GS</a:t>
            </a:r>
            <a:r>
              <a:rPr sz="1950" b="1" spc="292" baseline="-21367" dirty="0">
                <a:solidFill>
                  <a:srgbClr val="0039A2"/>
                </a:solidFill>
                <a:latin typeface="Arial"/>
                <a:cs typeface="Arial"/>
              </a:rPr>
              <a:t> </a:t>
            </a:r>
            <a:r>
              <a:rPr sz="2000" b="1" spc="-5" dirty="0">
                <a:solidFill>
                  <a:srgbClr val="0039A2"/>
                </a:solidFill>
                <a:latin typeface="Arial"/>
                <a:cs typeface="Arial"/>
              </a:rPr>
              <a:t>= </a:t>
            </a:r>
            <a:r>
              <a:rPr sz="2000" b="1" i="1" spc="5" dirty="0">
                <a:solidFill>
                  <a:srgbClr val="0039A2"/>
                </a:solidFill>
                <a:latin typeface="Arial"/>
                <a:cs typeface="Arial"/>
              </a:rPr>
              <a:t>V</a:t>
            </a:r>
            <a:r>
              <a:rPr sz="1950" b="1" spc="7" baseline="-21367" dirty="0">
                <a:solidFill>
                  <a:srgbClr val="0039A2"/>
                </a:solidFill>
                <a:latin typeface="Arial"/>
                <a:cs typeface="Arial"/>
              </a:rPr>
              <a:t>T</a:t>
            </a:r>
            <a:r>
              <a:rPr sz="1950" b="1" spc="307" baseline="-21367" dirty="0">
                <a:solidFill>
                  <a:srgbClr val="0039A2"/>
                </a:solidFill>
                <a:latin typeface="Arial"/>
                <a:cs typeface="Arial"/>
              </a:rPr>
              <a:t> </a:t>
            </a:r>
            <a:r>
              <a:rPr sz="2000" b="1" spc="-5" dirty="0">
                <a:solidFill>
                  <a:srgbClr val="0039A2"/>
                </a:solidFill>
                <a:latin typeface="Arial"/>
                <a:cs typeface="Arial"/>
              </a:rPr>
              <a:t>to</a:t>
            </a:r>
            <a:r>
              <a:rPr sz="2000" b="1" dirty="0">
                <a:solidFill>
                  <a:srgbClr val="0039A2"/>
                </a:solidFill>
                <a:latin typeface="Arial"/>
                <a:cs typeface="Arial"/>
              </a:rPr>
              <a:t> </a:t>
            </a:r>
            <a:r>
              <a:rPr sz="2000" b="1" spc="-5" dirty="0">
                <a:solidFill>
                  <a:srgbClr val="0039A2"/>
                </a:solidFill>
                <a:latin typeface="Arial"/>
                <a:cs typeface="Arial"/>
              </a:rPr>
              <a:t>form</a:t>
            </a:r>
            <a:r>
              <a:rPr sz="2000" b="1" dirty="0">
                <a:solidFill>
                  <a:srgbClr val="0039A2"/>
                </a:solidFill>
                <a:latin typeface="Arial"/>
                <a:cs typeface="Arial"/>
              </a:rPr>
              <a:t> </a:t>
            </a:r>
            <a:r>
              <a:rPr sz="2000" b="1" spc="-5" dirty="0">
                <a:solidFill>
                  <a:srgbClr val="0039A2"/>
                </a:solidFill>
                <a:latin typeface="Arial"/>
                <a:cs typeface="Arial"/>
              </a:rPr>
              <a:t>the</a:t>
            </a:r>
            <a:r>
              <a:rPr sz="2000" b="1" spc="5" dirty="0">
                <a:solidFill>
                  <a:srgbClr val="0039A2"/>
                </a:solidFill>
                <a:latin typeface="Arial"/>
                <a:cs typeface="Arial"/>
              </a:rPr>
              <a:t> </a:t>
            </a:r>
            <a:r>
              <a:rPr sz="2000" b="1" spc="-5" dirty="0">
                <a:solidFill>
                  <a:srgbClr val="0039A2"/>
                </a:solidFill>
                <a:latin typeface="Arial"/>
                <a:cs typeface="Arial"/>
              </a:rPr>
              <a:t>conduction</a:t>
            </a:r>
            <a:r>
              <a:rPr sz="2000" b="1" spc="30" dirty="0">
                <a:solidFill>
                  <a:srgbClr val="0039A2"/>
                </a:solidFill>
                <a:latin typeface="Arial"/>
                <a:cs typeface="Arial"/>
              </a:rPr>
              <a:t> </a:t>
            </a:r>
            <a:r>
              <a:rPr sz="2000" b="1" spc="-5" dirty="0">
                <a:solidFill>
                  <a:srgbClr val="0039A2"/>
                </a:solidFill>
                <a:latin typeface="Arial"/>
                <a:cs typeface="Arial"/>
              </a:rPr>
              <a:t>channel </a:t>
            </a:r>
            <a:r>
              <a:rPr sz="2000" b="1" spc="-540" dirty="0">
                <a:solidFill>
                  <a:srgbClr val="0039A2"/>
                </a:solidFill>
                <a:latin typeface="Arial"/>
                <a:cs typeface="Arial"/>
              </a:rPr>
              <a:t> </a:t>
            </a:r>
            <a:r>
              <a:rPr sz="2000" b="1" spc="-5" dirty="0">
                <a:solidFill>
                  <a:srgbClr val="0039A2"/>
                </a:solidFill>
                <a:latin typeface="Arial"/>
                <a:cs typeface="Arial"/>
              </a:rPr>
              <a:t>between</a:t>
            </a:r>
            <a:r>
              <a:rPr sz="2000" b="1" spc="-10" dirty="0">
                <a:solidFill>
                  <a:srgbClr val="0039A2"/>
                </a:solidFill>
                <a:latin typeface="Arial"/>
                <a:cs typeface="Arial"/>
              </a:rPr>
              <a:t> </a:t>
            </a:r>
            <a:r>
              <a:rPr sz="2000" b="1" spc="-5" dirty="0">
                <a:solidFill>
                  <a:srgbClr val="0039A2"/>
                </a:solidFill>
                <a:latin typeface="Arial"/>
                <a:cs typeface="Arial"/>
              </a:rPr>
              <a:t>S/D.</a:t>
            </a:r>
            <a:endParaRPr sz="2000" dirty="0">
              <a:latin typeface="Arial"/>
              <a:cs typeface="Arial"/>
            </a:endParaRPr>
          </a:p>
          <a:p>
            <a:pPr marL="336550" marR="43180" indent="-285750">
              <a:lnSpc>
                <a:spcPct val="100000"/>
              </a:lnSpc>
              <a:spcBef>
                <a:spcPts val="600"/>
              </a:spcBef>
              <a:buFont typeface="Wingdings"/>
              <a:buChar char=""/>
              <a:tabLst>
                <a:tab pos="336550" algn="l"/>
              </a:tabLst>
            </a:pPr>
            <a:r>
              <a:rPr sz="2000" b="1" spc="-5" dirty="0">
                <a:solidFill>
                  <a:srgbClr val="0039A2"/>
                </a:solidFill>
                <a:latin typeface="Arial"/>
                <a:cs typeface="Arial"/>
              </a:rPr>
              <a:t>In</a:t>
            </a:r>
            <a:r>
              <a:rPr sz="2000" b="1" spc="10" dirty="0">
                <a:solidFill>
                  <a:srgbClr val="0039A2"/>
                </a:solidFill>
                <a:latin typeface="Arial"/>
                <a:cs typeface="Arial"/>
              </a:rPr>
              <a:t> </a:t>
            </a:r>
            <a:r>
              <a:rPr sz="2000" b="1" spc="-5" dirty="0">
                <a:solidFill>
                  <a:srgbClr val="0039A2"/>
                </a:solidFill>
                <a:latin typeface="Arial"/>
                <a:cs typeface="Arial"/>
              </a:rPr>
              <a:t>this course,</a:t>
            </a:r>
            <a:r>
              <a:rPr sz="2000" b="1" spc="10" dirty="0">
                <a:solidFill>
                  <a:srgbClr val="0039A2"/>
                </a:solidFill>
                <a:latin typeface="Arial"/>
                <a:cs typeface="Arial"/>
              </a:rPr>
              <a:t> </a:t>
            </a:r>
            <a:r>
              <a:rPr sz="2000" b="1" spc="-5" dirty="0">
                <a:solidFill>
                  <a:srgbClr val="0039A2"/>
                </a:solidFill>
                <a:latin typeface="Arial"/>
                <a:cs typeface="Arial"/>
              </a:rPr>
              <a:t>we</a:t>
            </a:r>
            <a:r>
              <a:rPr sz="2000" b="1" dirty="0">
                <a:solidFill>
                  <a:srgbClr val="0039A2"/>
                </a:solidFill>
                <a:latin typeface="Arial"/>
                <a:cs typeface="Arial"/>
              </a:rPr>
              <a:t> </a:t>
            </a:r>
            <a:r>
              <a:rPr sz="2000" b="1" spc="-5" dirty="0">
                <a:solidFill>
                  <a:srgbClr val="0039A2"/>
                </a:solidFill>
                <a:latin typeface="Arial"/>
                <a:cs typeface="Arial"/>
              </a:rPr>
              <a:t>can</a:t>
            </a:r>
            <a:r>
              <a:rPr sz="2000" b="1" spc="5" dirty="0">
                <a:solidFill>
                  <a:srgbClr val="0039A2"/>
                </a:solidFill>
                <a:latin typeface="Arial"/>
                <a:cs typeface="Arial"/>
              </a:rPr>
              <a:t> </a:t>
            </a:r>
            <a:r>
              <a:rPr sz="2000" b="1" spc="-5" dirty="0">
                <a:solidFill>
                  <a:srgbClr val="0039A2"/>
                </a:solidFill>
                <a:latin typeface="Arial"/>
                <a:cs typeface="Arial"/>
              </a:rPr>
              <a:t>approximately</a:t>
            </a:r>
            <a:r>
              <a:rPr sz="2000" b="1" spc="5" dirty="0">
                <a:solidFill>
                  <a:srgbClr val="0039A2"/>
                </a:solidFill>
                <a:latin typeface="Arial"/>
                <a:cs typeface="Arial"/>
              </a:rPr>
              <a:t> </a:t>
            </a:r>
            <a:r>
              <a:rPr sz="2000" b="1" spc="-5" dirty="0">
                <a:solidFill>
                  <a:srgbClr val="0039A2"/>
                </a:solidFill>
                <a:latin typeface="Arial"/>
                <a:cs typeface="Arial"/>
              </a:rPr>
              <a:t>assume</a:t>
            </a:r>
            <a:r>
              <a:rPr sz="2000" b="1" spc="20" dirty="0">
                <a:solidFill>
                  <a:srgbClr val="0039A2"/>
                </a:solidFill>
                <a:latin typeface="Arial"/>
                <a:cs typeface="Arial"/>
              </a:rPr>
              <a:t> </a:t>
            </a:r>
            <a:r>
              <a:rPr sz="2000" b="1" i="1" spc="10" dirty="0">
                <a:solidFill>
                  <a:srgbClr val="0039A2"/>
                </a:solidFill>
                <a:latin typeface="Arial"/>
                <a:cs typeface="Arial"/>
              </a:rPr>
              <a:t>V</a:t>
            </a:r>
            <a:r>
              <a:rPr sz="1950" b="1" spc="15" baseline="-21367" dirty="0">
                <a:solidFill>
                  <a:srgbClr val="0039A2"/>
                </a:solidFill>
                <a:latin typeface="Arial"/>
                <a:cs typeface="Arial"/>
              </a:rPr>
              <a:t>GS</a:t>
            </a:r>
            <a:r>
              <a:rPr sz="1950" b="1" spc="307" baseline="-21367" dirty="0">
                <a:solidFill>
                  <a:srgbClr val="0039A2"/>
                </a:solidFill>
                <a:latin typeface="Arial"/>
                <a:cs typeface="Arial"/>
              </a:rPr>
              <a:t> </a:t>
            </a:r>
            <a:r>
              <a:rPr sz="2000" b="1" spc="-5" dirty="0">
                <a:solidFill>
                  <a:srgbClr val="0039A2"/>
                </a:solidFill>
                <a:latin typeface="Arial"/>
                <a:cs typeface="Arial"/>
              </a:rPr>
              <a:t>&lt; </a:t>
            </a:r>
            <a:r>
              <a:rPr sz="2000" b="1" i="1" spc="-50" dirty="0">
                <a:solidFill>
                  <a:srgbClr val="0039A2"/>
                </a:solidFill>
                <a:latin typeface="Arial"/>
                <a:cs typeface="Arial"/>
              </a:rPr>
              <a:t>V</a:t>
            </a:r>
            <a:r>
              <a:rPr sz="1950" b="1" spc="-75" baseline="-21367" dirty="0">
                <a:solidFill>
                  <a:srgbClr val="0039A2"/>
                </a:solidFill>
                <a:latin typeface="Arial"/>
                <a:cs typeface="Arial"/>
              </a:rPr>
              <a:t>T</a:t>
            </a:r>
            <a:r>
              <a:rPr sz="2000" b="1" spc="-50" dirty="0">
                <a:solidFill>
                  <a:srgbClr val="0039A2"/>
                </a:solidFill>
                <a:latin typeface="Arial"/>
                <a:cs typeface="Arial"/>
              </a:rPr>
              <a:t>,</a:t>
            </a:r>
            <a:r>
              <a:rPr sz="2000" b="1" dirty="0">
                <a:solidFill>
                  <a:srgbClr val="0039A2"/>
                </a:solidFill>
                <a:latin typeface="Arial"/>
                <a:cs typeface="Arial"/>
              </a:rPr>
              <a:t> </a:t>
            </a:r>
            <a:r>
              <a:rPr sz="2000" b="1" spc="-5" dirty="0">
                <a:solidFill>
                  <a:srgbClr val="0039A2"/>
                </a:solidFill>
                <a:latin typeface="Arial"/>
                <a:cs typeface="Arial"/>
              </a:rPr>
              <a:t>there</a:t>
            </a:r>
            <a:r>
              <a:rPr sz="2000" b="1" spc="5" dirty="0">
                <a:solidFill>
                  <a:srgbClr val="0039A2"/>
                </a:solidFill>
                <a:latin typeface="Arial"/>
                <a:cs typeface="Arial"/>
              </a:rPr>
              <a:t> </a:t>
            </a:r>
            <a:r>
              <a:rPr sz="2000" b="1" spc="-5" dirty="0">
                <a:solidFill>
                  <a:srgbClr val="0039A2"/>
                </a:solidFill>
                <a:latin typeface="Arial"/>
                <a:cs typeface="Arial"/>
              </a:rPr>
              <a:t>is no</a:t>
            </a:r>
            <a:r>
              <a:rPr sz="2000" b="1" spc="10" dirty="0">
                <a:solidFill>
                  <a:srgbClr val="0039A2"/>
                </a:solidFill>
                <a:latin typeface="Arial"/>
                <a:cs typeface="Arial"/>
              </a:rPr>
              <a:t> </a:t>
            </a:r>
            <a:r>
              <a:rPr sz="2000" b="1" spc="-5" dirty="0">
                <a:solidFill>
                  <a:srgbClr val="0039A2"/>
                </a:solidFill>
                <a:latin typeface="Arial"/>
                <a:cs typeface="Arial"/>
              </a:rPr>
              <a:t>free charge</a:t>
            </a:r>
            <a:r>
              <a:rPr sz="2000" b="1" spc="15" dirty="0">
                <a:solidFill>
                  <a:srgbClr val="0039A2"/>
                </a:solidFill>
                <a:latin typeface="Arial"/>
                <a:cs typeface="Arial"/>
              </a:rPr>
              <a:t> </a:t>
            </a:r>
            <a:r>
              <a:rPr sz="2000" b="1" spc="-5" dirty="0">
                <a:solidFill>
                  <a:srgbClr val="0039A2"/>
                </a:solidFill>
                <a:latin typeface="Arial"/>
                <a:cs typeface="Arial"/>
              </a:rPr>
              <a:t>in</a:t>
            </a:r>
            <a:r>
              <a:rPr sz="2000" b="1" dirty="0">
                <a:solidFill>
                  <a:srgbClr val="0039A2"/>
                </a:solidFill>
                <a:latin typeface="Arial"/>
                <a:cs typeface="Arial"/>
              </a:rPr>
              <a:t> </a:t>
            </a:r>
            <a:r>
              <a:rPr sz="2000" b="1" spc="-5" dirty="0">
                <a:solidFill>
                  <a:srgbClr val="0039A2"/>
                </a:solidFill>
                <a:latin typeface="Arial"/>
                <a:cs typeface="Arial"/>
              </a:rPr>
              <a:t>the</a:t>
            </a:r>
            <a:r>
              <a:rPr sz="2000" b="1" spc="5" dirty="0">
                <a:solidFill>
                  <a:srgbClr val="0039A2"/>
                </a:solidFill>
                <a:latin typeface="Arial"/>
                <a:cs typeface="Arial"/>
              </a:rPr>
              <a:t> </a:t>
            </a:r>
            <a:r>
              <a:rPr sz="2000" b="1" spc="-5" dirty="0">
                <a:solidFill>
                  <a:srgbClr val="0039A2"/>
                </a:solidFill>
                <a:latin typeface="Arial"/>
                <a:cs typeface="Arial"/>
              </a:rPr>
              <a:t>channel*; </a:t>
            </a:r>
            <a:r>
              <a:rPr sz="2000" b="1" spc="-540" dirty="0">
                <a:solidFill>
                  <a:srgbClr val="0039A2"/>
                </a:solidFill>
                <a:latin typeface="Arial"/>
                <a:cs typeface="Arial"/>
              </a:rPr>
              <a:t> </a:t>
            </a:r>
            <a:r>
              <a:rPr sz="2000" b="1" spc="-5" dirty="0">
                <a:solidFill>
                  <a:srgbClr val="0039A2"/>
                </a:solidFill>
                <a:latin typeface="Arial"/>
                <a:cs typeface="Arial"/>
              </a:rPr>
              <a:t>while as long as </a:t>
            </a:r>
            <a:r>
              <a:rPr sz="2000" b="1" i="1" spc="10" dirty="0">
                <a:solidFill>
                  <a:srgbClr val="0039A2"/>
                </a:solidFill>
                <a:latin typeface="Arial"/>
                <a:cs typeface="Arial"/>
              </a:rPr>
              <a:t>V</a:t>
            </a:r>
            <a:r>
              <a:rPr sz="1950" b="1" spc="15" baseline="-21367" dirty="0">
                <a:solidFill>
                  <a:srgbClr val="0039A2"/>
                </a:solidFill>
                <a:latin typeface="Arial"/>
                <a:cs typeface="Arial"/>
              </a:rPr>
              <a:t>GS</a:t>
            </a:r>
            <a:r>
              <a:rPr sz="1950" b="1" spc="22" baseline="-21367" dirty="0">
                <a:solidFill>
                  <a:srgbClr val="0039A2"/>
                </a:solidFill>
                <a:latin typeface="Arial"/>
                <a:cs typeface="Arial"/>
              </a:rPr>
              <a:t> </a:t>
            </a:r>
            <a:r>
              <a:rPr sz="2000" b="1" spc="-5" dirty="0">
                <a:solidFill>
                  <a:srgbClr val="0039A2"/>
                </a:solidFill>
                <a:latin typeface="Arial"/>
                <a:cs typeface="Arial"/>
              </a:rPr>
              <a:t>&gt; </a:t>
            </a:r>
            <a:r>
              <a:rPr sz="2000" b="1" i="1" spc="-50" dirty="0">
                <a:solidFill>
                  <a:srgbClr val="0039A2"/>
                </a:solidFill>
                <a:latin typeface="Arial"/>
                <a:cs typeface="Arial"/>
              </a:rPr>
              <a:t>V</a:t>
            </a:r>
            <a:r>
              <a:rPr sz="1950" b="1" spc="-75" baseline="-21367" dirty="0">
                <a:solidFill>
                  <a:srgbClr val="0039A2"/>
                </a:solidFill>
                <a:latin typeface="Arial"/>
                <a:cs typeface="Arial"/>
              </a:rPr>
              <a:t>T</a:t>
            </a:r>
            <a:r>
              <a:rPr sz="2000" b="1" spc="-50" dirty="0">
                <a:solidFill>
                  <a:srgbClr val="0039A2"/>
                </a:solidFill>
                <a:latin typeface="Arial"/>
                <a:cs typeface="Arial"/>
              </a:rPr>
              <a:t>, </a:t>
            </a:r>
            <a:r>
              <a:rPr sz="2000" b="1" spc="-5" dirty="0">
                <a:solidFill>
                  <a:srgbClr val="0039A2"/>
                </a:solidFill>
                <a:latin typeface="Arial"/>
                <a:cs typeface="Arial"/>
              </a:rPr>
              <a:t>the extra voltage will turn </a:t>
            </a:r>
            <a:r>
              <a:rPr sz="2000" b="1" dirty="0">
                <a:solidFill>
                  <a:srgbClr val="0039A2"/>
                </a:solidFill>
                <a:latin typeface="Arial"/>
                <a:cs typeface="Arial"/>
              </a:rPr>
              <a:t>into </a:t>
            </a:r>
            <a:r>
              <a:rPr sz="2000" b="1" spc="-5" dirty="0">
                <a:solidFill>
                  <a:srgbClr val="0039A2"/>
                </a:solidFill>
                <a:latin typeface="Arial"/>
                <a:cs typeface="Arial"/>
              </a:rPr>
              <a:t>free charge </a:t>
            </a:r>
            <a:r>
              <a:rPr sz="2000" b="1" i="1" spc="5" dirty="0">
                <a:solidFill>
                  <a:srgbClr val="FF0000"/>
                </a:solidFill>
                <a:latin typeface="Arial"/>
                <a:cs typeface="Arial"/>
              </a:rPr>
              <a:t>Q</a:t>
            </a:r>
            <a:r>
              <a:rPr sz="1950" b="1" spc="7" baseline="-21367" dirty="0">
                <a:solidFill>
                  <a:srgbClr val="FF0000"/>
                </a:solidFill>
                <a:latin typeface="Arial"/>
                <a:cs typeface="Arial"/>
              </a:rPr>
              <a:t>inv</a:t>
            </a:r>
            <a:r>
              <a:rPr sz="2000" b="1" spc="5" dirty="0">
                <a:solidFill>
                  <a:srgbClr val="FF0000"/>
                </a:solidFill>
                <a:latin typeface="Arial"/>
                <a:cs typeface="Arial"/>
              </a:rPr>
              <a:t>=</a:t>
            </a:r>
            <a:r>
              <a:rPr sz="2000" b="1" i="1" spc="5" dirty="0">
                <a:solidFill>
                  <a:srgbClr val="FF0000"/>
                </a:solidFill>
                <a:latin typeface="Arial"/>
                <a:cs typeface="Arial"/>
              </a:rPr>
              <a:t>A</a:t>
            </a:r>
            <a:r>
              <a:rPr sz="2000" b="1" spc="5" dirty="0">
                <a:solidFill>
                  <a:srgbClr val="FF0000"/>
                </a:solidFill>
                <a:latin typeface="Symbol"/>
                <a:cs typeface="Symbol"/>
              </a:rPr>
              <a:t></a:t>
            </a:r>
            <a:r>
              <a:rPr sz="2000" b="1" i="1" spc="5" dirty="0">
                <a:solidFill>
                  <a:srgbClr val="FF0000"/>
                </a:solidFill>
                <a:latin typeface="Arial"/>
                <a:cs typeface="Arial"/>
              </a:rPr>
              <a:t>C</a:t>
            </a:r>
            <a:r>
              <a:rPr sz="1950" b="1" spc="7" baseline="-21367" dirty="0">
                <a:solidFill>
                  <a:srgbClr val="FF0000"/>
                </a:solidFill>
                <a:latin typeface="Arial"/>
                <a:cs typeface="Arial"/>
              </a:rPr>
              <a:t>ox</a:t>
            </a:r>
            <a:r>
              <a:rPr sz="2000" b="1" spc="5" dirty="0">
                <a:solidFill>
                  <a:srgbClr val="FF0000"/>
                </a:solidFill>
                <a:latin typeface="Symbol"/>
                <a:cs typeface="Symbol"/>
              </a:rPr>
              <a:t></a:t>
            </a:r>
            <a:r>
              <a:rPr sz="2000" b="1" spc="5" dirty="0">
                <a:solidFill>
                  <a:srgbClr val="FF0000"/>
                </a:solidFill>
                <a:latin typeface="Arial"/>
                <a:cs typeface="Arial"/>
              </a:rPr>
              <a:t>(</a:t>
            </a:r>
            <a:r>
              <a:rPr sz="2000" b="1" i="1" spc="5" dirty="0">
                <a:solidFill>
                  <a:srgbClr val="FF0000"/>
                </a:solidFill>
                <a:latin typeface="Arial"/>
                <a:cs typeface="Arial"/>
              </a:rPr>
              <a:t>V</a:t>
            </a:r>
            <a:r>
              <a:rPr sz="1950" b="1" spc="7" baseline="-21367" dirty="0">
                <a:solidFill>
                  <a:srgbClr val="FF0000"/>
                </a:solidFill>
                <a:latin typeface="Arial"/>
                <a:cs typeface="Arial"/>
              </a:rPr>
              <a:t>GS</a:t>
            </a:r>
            <a:r>
              <a:rPr sz="1950" b="1" spc="15" baseline="-21367" dirty="0">
                <a:solidFill>
                  <a:srgbClr val="FF0000"/>
                </a:solidFill>
                <a:latin typeface="Arial"/>
                <a:cs typeface="Arial"/>
              </a:rPr>
              <a:t> </a:t>
            </a:r>
            <a:r>
              <a:rPr sz="2000" b="1" spc="-5" dirty="0">
                <a:solidFill>
                  <a:srgbClr val="FF0000"/>
                </a:solidFill>
                <a:latin typeface="Arial"/>
                <a:cs typeface="Arial"/>
              </a:rPr>
              <a:t>- </a:t>
            </a:r>
            <a:r>
              <a:rPr sz="2000" b="1" i="1" dirty="0">
                <a:solidFill>
                  <a:srgbClr val="FF0000"/>
                </a:solidFill>
                <a:latin typeface="Arial"/>
                <a:cs typeface="Arial"/>
              </a:rPr>
              <a:t>V</a:t>
            </a:r>
            <a:r>
              <a:rPr sz="1950" b="1" baseline="-21367" dirty="0">
                <a:solidFill>
                  <a:srgbClr val="FF0000"/>
                </a:solidFill>
                <a:latin typeface="Arial"/>
                <a:cs typeface="Arial"/>
              </a:rPr>
              <a:t>T</a:t>
            </a:r>
            <a:r>
              <a:rPr sz="2000" b="1" dirty="0">
                <a:solidFill>
                  <a:srgbClr val="FF0000"/>
                </a:solidFill>
                <a:latin typeface="Arial"/>
                <a:cs typeface="Arial"/>
              </a:rPr>
              <a:t>) </a:t>
            </a:r>
            <a:r>
              <a:rPr sz="2000" b="1" spc="-5" dirty="0">
                <a:solidFill>
                  <a:srgbClr val="0039A2"/>
                </a:solidFill>
                <a:latin typeface="Arial"/>
                <a:cs typeface="Arial"/>
              </a:rPr>
              <a:t>that </a:t>
            </a:r>
            <a:r>
              <a:rPr sz="2000" b="1" dirty="0">
                <a:solidFill>
                  <a:srgbClr val="0039A2"/>
                </a:solidFill>
                <a:latin typeface="Arial"/>
                <a:cs typeface="Arial"/>
              </a:rPr>
              <a:t> </a:t>
            </a:r>
            <a:r>
              <a:rPr sz="2000" b="1" spc="-5" dirty="0">
                <a:solidFill>
                  <a:srgbClr val="0039A2"/>
                </a:solidFill>
                <a:latin typeface="Arial"/>
                <a:cs typeface="Arial"/>
              </a:rPr>
              <a:t>contributes</a:t>
            </a:r>
            <a:r>
              <a:rPr sz="2000" b="1" dirty="0">
                <a:solidFill>
                  <a:srgbClr val="0039A2"/>
                </a:solidFill>
                <a:latin typeface="Arial"/>
                <a:cs typeface="Arial"/>
              </a:rPr>
              <a:t> to the</a:t>
            </a:r>
            <a:r>
              <a:rPr sz="2000" b="1" spc="-5" dirty="0">
                <a:solidFill>
                  <a:srgbClr val="0039A2"/>
                </a:solidFill>
                <a:latin typeface="Arial"/>
                <a:cs typeface="Arial"/>
              </a:rPr>
              <a:t> </a:t>
            </a:r>
            <a:r>
              <a:rPr sz="2000" b="1" spc="-15" dirty="0">
                <a:solidFill>
                  <a:srgbClr val="0039A2"/>
                </a:solidFill>
                <a:latin typeface="Arial"/>
                <a:cs typeface="Arial"/>
              </a:rPr>
              <a:t>channel’s</a:t>
            </a:r>
            <a:r>
              <a:rPr sz="2000" b="1" dirty="0">
                <a:solidFill>
                  <a:srgbClr val="0039A2"/>
                </a:solidFill>
                <a:latin typeface="Arial"/>
                <a:cs typeface="Arial"/>
              </a:rPr>
              <a:t> drift</a:t>
            </a:r>
            <a:r>
              <a:rPr sz="2000" b="1" spc="-10" dirty="0">
                <a:solidFill>
                  <a:srgbClr val="0039A2"/>
                </a:solidFill>
                <a:latin typeface="Arial"/>
                <a:cs typeface="Arial"/>
              </a:rPr>
              <a:t> </a:t>
            </a:r>
            <a:r>
              <a:rPr sz="2000" b="1" spc="-5" dirty="0">
                <a:solidFill>
                  <a:srgbClr val="0039A2"/>
                </a:solidFill>
                <a:latin typeface="Arial"/>
                <a:cs typeface="Arial"/>
              </a:rPr>
              <a:t>current. </a:t>
            </a:r>
            <a:r>
              <a:rPr sz="2000" b="1" spc="-5" dirty="0">
                <a:solidFill>
                  <a:srgbClr val="0000CC"/>
                </a:solidFill>
                <a:latin typeface="Arial"/>
                <a:cs typeface="Arial"/>
              </a:rPr>
              <a:t>(</a:t>
            </a:r>
            <a:r>
              <a:rPr sz="2000" b="1" u="sng" spc="-5" dirty="0">
                <a:solidFill>
                  <a:srgbClr val="006600"/>
                </a:solidFill>
                <a:uFill>
                  <a:solidFill>
                    <a:srgbClr val="006600"/>
                  </a:solidFill>
                </a:uFill>
                <a:latin typeface="Arial"/>
                <a:cs typeface="Arial"/>
              </a:rPr>
              <a:t>here</a:t>
            </a:r>
            <a:r>
              <a:rPr sz="2000" b="1" u="sng" dirty="0">
                <a:solidFill>
                  <a:srgbClr val="006600"/>
                </a:solidFill>
                <a:uFill>
                  <a:solidFill>
                    <a:srgbClr val="006600"/>
                  </a:solidFill>
                </a:uFill>
                <a:latin typeface="Arial"/>
                <a:cs typeface="Arial"/>
              </a:rPr>
              <a:t> </a:t>
            </a:r>
            <a:r>
              <a:rPr sz="2000" b="1" i="1" u="sng" spc="-5" dirty="0">
                <a:solidFill>
                  <a:srgbClr val="006600"/>
                </a:solidFill>
                <a:uFill>
                  <a:solidFill>
                    <a:srgbClr val="006600"/>
                  </a:solidFill>
                </a:uFill>
                <a:latin typeface="Arial"/>
                <a:cs typeface="Arial"/>
              </a:rPr>
              <a:t>A </a:t>
            </a:r>
            <a:r>
              <a:rPr sz="2000" b="1" u="sng" spc="-5" dirty="0">
                <a:solidFill>
                  <a:srgbClr val="006600"/>
                </a:solidFill>
                <a:uFill>
                  <a:solidFill>
                    <a:srgbClr val="006600"/>
                  </a:solidFill>
                </a:uFill>
                <a:latin typeface="Arial"/>
                <a:cs typeface="Arial"/>
              </a:rPr>
              <a:t>is the</a:t>
            </a:r>
            <a:r>
              <a:rPr sz="2000" b="1" u="sng" spc="-10"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area</a:t>
            </a:r>
            <a:r>
              <a:rPr sz="2000" b="1" u="sng" spc="5"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and the unit</a:t>
            </a:r>
            <a:r>
              <a:rPr sz="2000" b="1" u="sng" dirty="0">
                <a:solidFill>
                  <a:srgbClr val="006600"/>
                </a:solidFill>
                <a:uFill>
                  <a:solidFill>
                    <a:srgbClr val="006600"/>
                  </a:solidFill>
                </a:uFill>
                <a:latin typeface="Arial"/>
                <a:cs typeface="Arial"/>
              </a:rPr>
              <a:t> </a:t>
            </a:r>
            <a:r>
              <a:rPr sz="2000" b="1" u="sng" spc="-5" dirty="0">
                <a:solidFill>
                  <a:srgbClr val="006600"/>
                </a:solidFill>
                <a:uFill>
                  <a:solidFill>
                    <a:srgbClr val="006600"/>
                  </a:solidFill>
                </a:uFill>
                <a:latin typeface="Arial"/>
                <a:cs typeface="Arial"/>
              </a:rPr>
              <a:t>of</a:t>
            </a:r>
            <a:r>
              <a:rPr sz="2000" b="1" u="sng" spc="5" dirty="0">
                <a:solidFill>
                  <a:srgbClr val="006600"/>
                </a:solidFill>
                <a:uFill>
                  <a:solidFill>
                    <a:srgbClr val="006600"/>
                  </a:solidFill>
                </a:uFill>
                <a:latin typeface="Arial"/>
                <a:cs typeface="Arial"/>
              </a:rPr>
              <a:t> </a:t>
            </a:r>
            <a:r>
              <a:rPr sz="2000" b="1" i="1" u="sng" spc="10" dirty="0">
                <a:solidFill>
                  <a:srgbClr val="006600"/>
                </a:solidFill>
                <a:uFill>
                  <a:solidFill>
                    <a:srgbClr val="006600"/>
                  </a:solidFill>
                </a:uFill>
                <a:latin typeface="Arial"/>
                <a:cs typeface="Arial"/>
              </a:rPr>
              <a:t>C</a:t>
            </a:r>
            <a:r>
              <a:rPr sz="1950" b="1" u="sng" spc="15" baseline="-21367" dirty="0">
                <a:solidFill>
                  <a:srgbClr val="006600"/>
                </a:solidFill>
                <a:uFill>
                  <a:solidFill>
                    <a:srgbClr val="006600"/>
                  </a:solidFill>
                </a:uFill>
                <a:latin typeface="Arial"/>
                <a:cs typeface="Arial"/>
              </a:rPr>
              <a:t>ox</a:t>
            </a:r>
            <a:r>
              <a:rPr sz="1950" b="1" spc="284" baseline="-21367" dirty="0">
                <a:solidFill>
                  <a:srgbClr val="006600"/>
                </a:solidFill>
                <a:latin typeface="Arial"/>
                <a:cs typeface="Arial"/>
              </a:rPr>
              <a:t> </a:t>
            </a:r>
            <a:r>
              <a:rPr sz="2000" b="1" spc="-5" dirty="0">
                <a:solidFill>
                  <a:srgbClr val="006600"/>
                </a:solidFill>
                <a:latin typeface="Arial"/>
                <a:cs typeface="Arial"/>
              </a:rPr>
              <a:t>is </a:t>
            </a:r>
            <a:r>
              <a:rPr sz="2000" b="1" dirty="0">
                <a:solidFill>
                  <a:srgbClr val="006600"/>
                </a:solidFill>
                <a:latin typeface="Arial"/>
                <a:cs typeface="Arial"/>
              </a:rPr>
              <a:t>F/m</a:t>
            </a:r>
            <a:r>
              <a:rPr sz="1950" b="1" baseline="25641" dirty="0">
                <a:solidFill>
                  <a:srgbClr val="006600"/>
                </a:solidFill>
                <a:latin typeface="Arial"/>
                <a:cs typeface="Arial"/>
              </a:rPr>
              <a:t>2</a:t>
            </a:r>
            <a:r>
              <a:rPr sz="2000" b="1" dirty="0">
                <a:solidFill>
                  <a:srgbClr val="0000CC"/>
                </a:solidFill>
                <a:latin typeface="Arial"/>
                <a:cs typeface="Arial"/>
              </a:rPr>
              <a:t>)</a:t>
            </a:r>
            <a:endParaRPr sz="2000" dirty="0">
              <a:latin typeface="Arial"/>
              <a:cs typeface="Arial"/>
            </a:endParaRPr>
          </a:p>
          <a:p>
            <a:pPr marL="336550" marR="311785" indent="-285750">
              <a:lnSpc>
                <a:spcPct val="100000"/>
              </a:lnSpc>
              <a:spcBef>
                <a:spcPts val="605"/>
              </a:spcBef>
              <a:buFont typeface="Wingdings"/>
              <a:buChar char=""/>
              <a:tabLst>
                <a:tab pos="336550" algn="l"/>
              </a:tabLst>
            </a:pPr>
            <a:r>
              <a:rPr sz="2000" b="1" spc="-5" dirty="0">
                <a:solidFill>
                  <a:srgbClr val="0039A2"/>
                </a:solidFill>
                <a:latin typeface="Arial"/>
                <a:cs typeface="Arial"/>
              </a:rPr>
              <a:t>For NMOS (electron conduction channel is </a:t>
            </a:r>
            <a:r>
              <a:rPr sz="2000" b="1" i="1" spc="-5" dirty="0">
                <a:solidFill>
                  <a:srgbClr val="0039A2"/>
                </a:solidFill>
                <a:latin typeface="Arial"/>
                <a:cs typeface="Arial"/>
              </a:rPr>
              <a:t>n</a:t>
            </a:r>
            <a:r>
              <a:rPr sz="2000" b="1" spc="-5" dirty="0">
                <a:solidFill>
                  <a:srgbClr val="0039A2"/>
                </a:solidFill>
                <a:latin typeface="Arial"/>
                <a:cs typeface="Arial"/>
              </a:rPr>
              <a:t>-type), </a:t>
            </a:r>
            <a:r>
              <a:rPr sz="2000" b="1" i="1" spc="5" dirty="0">
                <a:solidFill>
                  <a:srgbClr val="0039A2"/>
                </a:solidFill>
                <a:latin typeface="Arial"/>
                <a:cs typeface="Arial"/>
              </a:rPr>
              <a:t>V</a:t>
            </a:r>
            <a:r>
              <a:rPr sz="1950" b="1" spc="7" baseline="-21367" dirty="0">
                <a:solidFill>
                  <a:srgbClr val="0039A2"/>
                </a:solidFill>
                <a:latin typeface="Arial"/>
                <a:cs typeface="Arial"/>
              </a:rPr>
              <a:t>T</a:t>
            </a:r>
            <a:r>
              <a:rPr sz="1950" b="1" spc="15" baseline="-21367" dirty="0">
                <a:solidFill>
                  <a:srgbClr val="0039A2"/>
                </a:solidFill>
                <a:latin typeface="Arial"/>
                <a:cs typeface="Arial"/>
              </a:rPr>
              <a:t> </a:t>
            </a:r>
            <a:r>
              <a:rPr sz="2000" b="1" spc="-5" dirty="0">
                <a:solidFill>
                  <a:srgbClr val="0039A2"/>
                </a:solidFill>
                <a:latin typeface="Arial"/>
                <a:cs typeface="Arial"/>
              </a:rPr>
              <a:t>&gt; 0; while for PMOS (hole conduction </a:t>
            </a:r>
            <a:r>
              <a:rPr sz="2000" b="1" spc="-545" dirty="0">
                <a:solidFill>
                  <a:srgbClr val="0039A2"/>
                </a:solidFill>
                <a:latin typeface="Arial"/>
                <a:cs typeface="Arial"/>
              </a:rPr>
              <a:t> </a:t>
            </a:r>
            <a:r>
              <a:rPr sz="2000" b="1" spc="-5" dirty="0">
                <a:solidFill>
                  <a:srgbClr val="0039A2"/>
                </a:solidFill>
                <a:latin typeface="Arial"/>
                <a:cs typeface="Arial"/>
              </a:rPr>
              <a:t>channel</a:t>
            </a:r>
            <a:r>
              <a:rPr sz="2000" b="1" spc="5" dirty="0">
                <a:solidFill>
                  <a:srgbClr val="0039A2"/>
                </a:solidFill>
                <a:latin typeface="Arial"/>
                <a:cs typeface="Arial"/>
              </a:rPr>
              <a:t> </a:t>
            </a:r>
            <a:r>
              <a:rPr sz="2000" b="1" spc="-5" dirty="0">
                <a:solidFill>
                  <a:srgbClr val="0039A2"/>
                </a:solidFill>
                <a:latin typeface="Arial"/>
                <a:cs typeface="Arial"/>
              </a:rPr>
              <a:t>is</a:t>
            </a:r>
            <a:r>
              <a:rPr sz="2000" b="1" spc="-10" dirty="0">
                <a:solidFill>
                  <a:srgbClr val="0039A2"/>
                </a:solidFill>
                <a:latin typeface="Arial"/>
                <a:cs typeface="Arial"/>
              </a:rPr>
              <a:t> </a:t>
            </a:r>
            <a:r>
              <a:rPr sz="2000" b="1" i="1" spc="-5" dirty="0">
                <a:solidFill>
                  <a:srgbClr val="0039A2"/>
                </a:solidFill>
                <a:latin typeface="Arial"/>
                <a:cs typeface="Arial"/>
              </a:rPr>
              <a:t>p</a:t>
            </a:r>
            <a:r>
              <a:rPr sz="2000" b="1" spc="-5" dirty="0">
                <a:solidFill>
                  <a:srgbClr val="0039A2"/>
                </a:solidFill>
                <a:latin typeface="Arial"/>
                <a:cs typeface="Arial"/>
              </a:rPr>
              <a:t>-type), </a:t>
            </a:r>
            <a:r>
              <a:rPr sz="2000" b="1" i="1" spc="5" dirty="0">
                <a:solidFill>
                  <a:srgbClr val="0039A2"/>
                </a:solidFill>
                <a:latin typeface="Arial"/>
                <a:cs typeface="Arial"/>
              </a:rPr>
              <a:t>V</a:t>
            </a:r>
            <a:r>
              <a:rPr sz="1950" b="1" spc="7" baseline="-21367" dirty="0">
                <a:solidFill>
                  <a:srgbClr val="0039A2"/>
                </a:solidFill>
                <a:latin typeface="Arial"/>
                <a:cs typeface="Arial"/>
              </a:rPr>
              <a:t>T</a:t>
            </a:r>
            <a:r>
              <a:rPr sz="1950" b="1" spc="284" baseline="-21367" dirty="0">
                <a:solidFill>
                  <a:srgbClr val="0039A2"/>
                </a:solidFill>
                <a:latin typeface="Arial"/>
                <a:cs typeface="Arial"/>
              </a:rPr>
              <a:t> </a:t>
            </a:r>
            <a:r>
              <a:rPr sz="2000" b="1" spc="-5" dirty="0">
                <a:solidFill>
                  <a:srgbClr val="0039A2"/>
                </a:solidFill>
                <a:latin typeface="Arial"/>
                <a:cs typeface="Arial"/>
              </a:rPr>
              <a:t>&lt;</a:t>
            </a:r>
            <a:r>
              <a:rPr sz="2000" b="1" spc="-15" dirty="0">
                <a:solidFill>
                  <a:srgbClr val="0039A2"/>
                </a:solidFill>
                <a:latin typeface="Arial"/>
                <a:cs typeface="Arial"/>
              </a:rPr>
              <a:t> </a:t>
            </a:r>
            <a:r>
              <a:rPr sz="2000" b="1" spc="-5" dirty="0">
                <a:solidFill>
                  <a:srgbClr val="0039A2"/>
                </a:solidFill>
                <a:latin typeface="Arial"/>
                <a:cs typeface="Arial"/>
              </a:rPr>
              <a:t>0</a:t>
            </a:r>
            <a:endParaRPr sz="2000" dirty="0">
              <a:latin typeface="Arial"/>
              <a:cs typeface="Arial"/>
            </a:endParaRPr>
          </a:p>
          <a:p>
            <a:pPr marL="336550" indent="-285750">
              <a:lnSpc>
                <a:spcPct val="100000"/>
              </a:lnSpc>
              <a:spcBef>
                <a:spcPts val="600"/>
              </a:spcBef>
              <a:buFont typeface="Wingdings"/>
              <a:buChar char=""/>
              <a:tabLst>
                <a:tab pos="336550" algn="l"/>
              </a:tabLst>
            </a:pPr>
            <a:r>
              <a:rPr sz="2000" b="1" spc="-5" dirty="0">
                <a:solidFill>
                  <a:srgbClr val="FF0000"/>
                </a:solidFill>
                <a:latin typeface="Arial"/>
                <a:cs typeface="Arial"/>
              </a:rPr>
              <a:t>S/D</a:t>
            </a:r>
            <a:r>
              <a:rPr sz="2000" b="1" dirty="0">
                <a:solidFill>
                  <a:srgbClr val="FF0000"/>
                </a:solidFill>
                <a:latin typeface="Arial"/>
                <a:cs typeface="Arial"/>
              </a:rPr>
              <a:t> </a:t>
            </a:r>
            <a:r>
              <a:rPr sz="2000" b="1" spc="-5" dirty="0">
                <a:solidFill>
                  <a:srgbClr val="FF0000"/>
                </a:solidFill>
                <a:latin typeface="Arial"/>
                <a:cs typeface="Arial"/>
              </a:rPr>
              <a:t>provide</a:t>
            </a:r>
            <a:r>
              <a:rPr sz="2000" b="1" spc="10" dirty="0">
                <a:solidFill>
                  <a:srgbClr val="FF0000"/>
                </a:solidFill>
                <a:latin typeface="Arial"/>
                <a:cs typeface="Arial"/>
              </a:rPr>
              <a:t> </a:t>
            </a:r>
            <a:r>
              <a:rPr sz="2000" b="1" spc="-5" dirty="0">
                <a:solidFill>
                  <a:srgbClr val="FF0000"/>
                </a:solidFill>
                <a:latin typeface="Arial"/>
                <a:cs typeface="Arial"/>
              </a:rPr>
              <a:t>the needed</a:t>
            </a:r>
            <a:r>
              <a:rPr sz="2000" b="1" spc="25" dirty="0">
                <a:solidFill>
                  <a:srgbClr val="FF0000"/>
                </a:solidFill>
                <a:latin typeface="Arial"/>
                <a:cs typeface="Arial"/>
              </a:rPr>
              <a:t> </a:t>
            </a:r>
            <a:r>
              <a:rPr sz="2000" b="1" spc="-5" dirty="0">
                <a:solidFill>
                  <a:srgbClr val="FF0000"/>
                </a:solidFill>
                <a:latin typeface="Arial"/>
                <a:cs typeface="Arial"/>
              </a:rPr>
              <a:t>inversion</a:t>
            </a:r>
            <a:r>
              <a:rPr sz="2000" b="1" spc="5" dirty="0">
                <a:solidFill>
                  <a:srgbClr val="FF0000"/>
                </a:solidFill>
                <a:latin typeface="Arial"/>
                <a:cs typeface="Arial"/>
              </a:rPr>
              <a:t> </a:t>
            </a:r>
            <a:r>
              <a:rPr sz="2000" b="1" spc="-5" dirty="0">
                <a:solidFill>
                  <a:srgbClr val="FF0000"/>
                </a:solidFill>
                <a:latin typeface="Arial"/>
                <a:cs typeface="Arial"/>
              </a:rPr>
              <a:t>charge</a:t>
            </a:r>
            <a:r>
              <a:rPr sz="2000" b="1" spc="5" dirty="0">
                <a:solidFill>
                  <a:srgbClr val="FF0000"/>
                </a:solidFill>
                <a:latin typeface="Arial"/>
                <a:cs typeface="Arial"/>
              </a:rPr>
              <a:t> </a:t>
            </a:r>
            <a:r>
              <a:rPr sz="2000" b="1" spc="-5" dirty="0">
                <a:solidFill>
                  <a:srgbClr val="FF0000"/>
                </a:solidFill>
                <a:latin typeface="Arial"/>
                <a:cs typeface="Arial"/>
              </a:rPr>
              <a:t>for</a:t>
            </a:r>
            <a:r>
              <a:rPr sz="2000" b="1" dirty="0">
                <a:solidFill>
                  <a:srgbClr val="FF0000"/>
                </a:solidFill>
                <a:latin typeface="Arial"/>
                <a:cs typeface="Arial"/>
              </a:rPr>
              <a:t> </a:t>
            </a:r>
            <a:r>
              <a:rPr sz="2000" b="1" spc="-5" dirty="0">
                <a:solidFill>
                  <a:srgbClr val="FF0000"/>
                </a:solidFill>
                <a:latin typeface="Arial"/>
                <a:cs typeface="Arial"/>
              </a:rPr>
              <a:t>channel</a:t>
            </a:r>
            <a:r>
              <a:rPr sz="2000" b="1" spc="20" dirty="0">
                <a:solidFill>
                  <a:srgbClr val="FF0000"/>
                </a:solidFill>
                <a:latin typeface="Arial"/>
                <a:cs typeface="Arial"/>
              </a:rPr>
              <a:t> </a:t>
            </a:r>
            <a:r>
              <a:rPr sz="2000" b="1" spc="-5" dirty="0">
                <a:solidFill>
                  <a:srgbClr val="FF0000"/>
                </a:solidFill>
                <a:latin typeface="Arial"/>
                <a:cs typeface="Arial"/>
              </a:rPr>
              <a:t>conduction!</a:t>
            </a:r>
            <a:endParaRPr sz="2000" dirty="0">
              <a:latin typeface="Arial"/>
              <a:cs typeface="Arial"/>
            </a:endParaRPr>
          </a:p>
        </p:txBody>
      </p:sp>
      <p:pic>
        <p:nvPicPr>
          <p:cNvPr id="5" name="object 5"/>
          <p:cNvPicPr/>
          <p:nvPr/>
        </p:nvPicPr>
        <p:blipFill>
          <a:blip r:embed="rId3" cstate="print"/>
          <a:stretch>
            <a:fillRect/>
          </a:stretch>
        </p:blipFill>
        <p:spPr>
          <a:xfrm>
            <a:off x="2961132" y="1026444"/>
            <a:ext cx="5722594" cy="2682971"/>
          </a:xfrm>
          <a:prstGeom prst="rect">
            <a:avLst/>
          </a:prstGeom>
        </p:spPr>
      </p:pic>
      <p:sp>
        <p:nvSpPr>
          <p:cNvPr id="6" name="object 6"/>
          <p:cNvSpPr txBox="1"/>
          <p:nvPr/>
        </p:nvSpPr>
        <p:spPr>
          <a:xfrm>
            <a:off x="3748278" y="2615946"/>
            <a:ext cx="7112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00CC"/>
                </a:solidFill>
                <a:latin typeface="Arial"/>
                <a:cs typeface="Arial"/>
              </a:rPr>
              <a:t>NMOS</a:t>
            </a:r>
            <a:endParaRPr sz="1800">
              <a:latin typeface="Arial"/>
              <a:cs typeface="Arial"/>
            </a:endParaRPr>
          </a:p>
        </p:txBody>
      </p:sp>
      <p:sp>
        <p:nvSpPr>
          <p:cNvPr id="7" name="object 7"/>
          <p:cNvSpPr txBox="1"/>
          <p:nvPr/>
        </p:nvSpPr>
        <p:spPr>
          <a:xfrm>
            <a:off x="6650228" y="2615946"/>
            <a:ext cx="69913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00CC"/>
                </a:solidFill>
                <a:latin typeface="Arial"/>
                <a:cs typeface="Arial"/>
              </a:rPr>
              <a:t>PMOS</a:t>
            </a:r>
            <a:endParaRPr sz="1800">
              <a:latin typeface="Arial"/>
              <a:cs typeface="Arial"/>
            </a:endParaRPr>
          </a:p>
        </p:txBody>
      </p:sp>
      <p:sp>
        <p:nvSpPr>
          <p:cNvPr id="8" name="object 8"/>
          <p:cNvSpPr txBox="1"/>
          <p:nvPr/>
        </p:nvSpPr>
        <p:spPr>
          <a:xfrm>
            <a:off x="3557396" y="1839086"/>
            <a:ext cx="1515110" cy="238760"/>
          </a:xfrm>
          <a:prstGeom prst="rect">
            <a:avLst/>
          </a:prstGeom>
          <a:ln w="12953">
            <a:solidFill>
              <a:srgbClr val="000000"/>
            </a:solidFill>
          </a:ln>
        </p:spPr>
        <p:txBody>
          <a:bodyPr vert="horz" wrap="square" lIns="0" tIns="5715" rIns="0" bIns="0" rtlCol="0">
            <a:spAutoFit/>
          </a:bodyPr>
          <a:lstStyle/>
          <a:p>
            <a:pPr algn="ctr">
              <a:lnSpc>
                <a:spcPct val="100000"/>
              </a:lnSpc>
              <a:spcBef>
                <a:spcPts val="45"/>
              </a:spcBef>
            </a:pPr>
            <a:r>
              <a:rPr sz="1400" dirty="0">
                <a:latin typeface="Times New Roman"/>
                <a:cs typeface="Times New Roman"/>
              </a:rPr>
              <a:t>SiO</a:t>
            </a:r>
            <a:r>
              <a:rPr sz="1350" baseline="-21604" dirty="0">
                <a:latin typeface="Times New Roman"/>
                <a:cs typeface="Times New Roman"/>
              </a:rPr>
              <a:t>2</a:t>
            </a:r>
            <a:endParaRPr sz="1350" baseline="-21604">
              <a:latin typeface="Times New Roman"/>
              <a:cs typeface="Times New Roman"/>
            </a:endParaRPr>
          </a:p>
        </p:txBody>
      </p:sp>
      <p:sp>
        <p:nvSpPr>
          <p:cNvPr id="9" name="object 9"/>
          <p:cNvSpPr txBox="1"/>
          <p:nvPr/>
        </p:nvSpPr>
        <p:spPr>
          <a:xfrm>
            <a:off x="6462903" y="1837563"/>
            <a:ext cx="1515745" cy="238760"/>
          </a:xfrm>
          <a:prstGeom prst="rect">
            <a:avLst/>
          </a:prstGeom>
          <a:ln w="12953">
            <a:solidFill>
              <a:srgbClr val="000000"/>
            </a:solidFill>
          </a:ln>
        </p:spPr>
        <p:txBody>
          <a:bodyPr vert="horz" wrap="square" lIns="0" tIns="5715" rIns="0" bIns="0" rtlCol="0">
            <a:spAutoFit/>
          </a:bodyPr>
          <a:lstStyle/>
          <a:p>
            <a:pPr algn="ctr">
              <a:lnSpc>
                <a:spcPct val="100000"/>
              </a:lnSpc>
              <a:spcBef>
                <a:spcPts val="45"/>
              </a:spcBef>
            </a:pPr>
            <a:r>
              <a:rPr sz="1400" dirty="0">
                <a:latin typeface="Times New Roman"/>
                <a:cs typeface="Times New Roman"/>
              </a:rPr>
              <a:t>SiO</a:t>
            </a:r>
            <a:r>
              <a:rPr sz="1350" baseline="-21604" dirty="0">
                <a:latin typeface="Times New Roman"/>
                <a:cs typeface="Times New Roman"/>
              </a:rPr>
              <a:t>2</a:t>
            </a:r>
            <a:endParaRPr sz="1350" baseline="-21604">
              <a:latin typeface="Times New Roman"/>
              <a:cs typeface="Times New Roman"/>
            </a:endParaRPr>
          </a:p>
        </p:txBody>
      </p:sp>
      <p:sp>
        <p:nvSpPr>
          <p:cNvPr id="10" name="灯片编号占位符 9"/>
          <p:cNvSpPr>
            <a:spLocks noGrp="1"/>
          </p:cNvSpPr>
          <p:nvPr>
            <p:ph type="sldNum" sz="quarter" idx="7"/>
          </p:nvPr>
        </p:nvSpPr>
        <p:spPr/>
        <p:txBody>
          <a:bodyPr/>
          <a:lstStyle/>
          <a:p>
            <a:fld id="{B6F15528-21DE-4FAA-801E-634DDDAF4B2B}" type="slidenum">
              <a:rPr lang="en-US" altLang="zh-CN" smtClean="0"/>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4229481" y="152400"/>
            <a:ext cx="4030979" cy="574040"/>
          </a:xfrm>
          <a:prstGeom prst="rect">
            <a:avLst/>
          </a:prstGeom>
        </p:spPr>
        <p:txBody>
          <a:bodyPr vert="horz" wrap="square" lIns="0" tIns="12700" rIns="0" bIns="0" rtlCol="0">
            <a:spAutoFit/>
          </a:bodyPr>
          <a:lstStyle/>
          <a:p>
            <a:pPr marL="12700">
              <a:lnSpc>
                <a:spcPct val="100000"/>
              </a:lnSpc>
              <a:spcBef>
                <a:spcPts val="100"/>
              </a:spcBef>
            </a:pPr>
            <a:r>
              <a:rPr sz="3600" spc="-5" dirty="0"/>
              <a:t>Flat</a:t>
            </a:r>
            <a:r>
              <a:rPr sz="3600" spc="-30" dirty="0"/>
              <a:t> </a:t>
            </a:r>
            <a:r>
              <a:rPr sz="3600" spc="-5" dirty="0"/>
              <a:t>Band</a:t>
            </a:r>
            <a:r>
              <a:rPr sz="3600" spc="-25" dirty="0"/>
              <a:t> </a:t>
            </a:r>
            <a:r>
              <a:rPr sz="3600" spc="-35" dirty="0"/>
              <a:t>Voltage*</a:t>
            </a:r>
          </a:p>
        </p:txBody>
      </p:sp>
      <p:grpSp>
        <p:nvGrpSpPr>
          <p:cNvPr id="3" name="object 3"/>
          <p:cNvGrpSpPr/>
          <p:nvPr/>
        </p:nvGrpSpPr>
        <p:grpSpPr>
          <a:xfrm>
            <a:off x="5196078" y="939546"/>
            <a:ext cx="4973955" cy="3068955"/>
            <a:chOff x="5196078" y="939546"/>
            <a:chExt cx="4973955" cy="3068955"/>
          </a:xfrm>
        </p:grpSpPr>
        <p:pic>
          <p:nvPicPr>
            <p:cNvPr id="4" name="object 4"/>
            <p:cNvPicPr/>
            <p:nvPr/>
          </p:nvPicPr>
          <p:blipFill>
            <a:blip r:embed="rId3" cstate="print"/>
            <a:stretch>
              <a:fillRect/>
            </a:stretch>
          </p:blipFill>
          <p:spPr>
            <a:xfrm>
              <a:off x="5196078" y="939546"/>
              <a:ext cx="4973574" cy="3068573"/>
            </a:xfrm>
            <a:prstGeom prst="rect">
              <a:avLst/>
            </a:prstGeom>
          </p:spPr>
        </p:pic>
        <p:sp>
          <p:nvSpPr>
            <p:cNvPr id="5" name="object 5"/>
            <p:cNvSpPr/>
            <p:nvPr/>
          </p:nvSpPr>
          <p:spPr>
            <a:xfrm>
              <a:off x="8988933" y="1420749"/>
              <a:ext cx="76200" cy="1586230"/>
            </a:xfrm>
            <a:custGeom>
              <a:avLst/>
              <a:gdLst/>
              <a:ahLst/>
              <a:cxnLst/>
              <a:rect l="l" t="t" r="r" b="b"/>
              <a:pathLst>
                <a:path w="76200" h="1586230">
                  <a:moveTo>
                    <a:pt x="28575" y="1509649"/>
                  </a:moveTo>
                  <a:lnTo>
                    <a:pt x="0" y="1509649"/>
                  </a:lnTo>
                  <a:lnTo>
                    <a:pt x="38100" y="1585849"/>
                  </a:lnTo>
                  <a:lnTo>
                    <a:pt x="69850" y="1522349"/>
                  </a:lnTo>
                  <a:lnTo>
                    <a:pt x="28575" y="1522349"/>
                  </a:lnTo>
                  <a:lnTo>
                    <a:pt x="28575" y="1509649"/>
                  </a:lnTo>
                  <a:close/>
                </a:path>
                <a:path w="76200" h="1586230">
                  <a:moveTo>
                    <a:pt x="47625" y="63500"/>
                  </a:moveTo>
                  <a:lnTo>
                    <a:pt x="28575" y="63500"/>
                  </a:lnTo>
                  <a:lnTo>
                    <a:pt x="28575" y="1522349"/>
                  </a:lnTo>
                  <a:lnTo>
                    <a:pt x="47625" y="1522349"/>
                  </a:lnTo>
                  <a:lnTo>
                    <a:pt x="47625" y="63500"/>
                  </a:lnTo>
                  <a:close/>
                </a:path>
                <a:path w="76200" h="1586230">
                  <a:moveTo>
                    <a:pt x="76200" y="1509649"/>
                  </a:moveTo>
                  <a:lnTo>
                    <a:pt x="47625" y="1509649"/>
                  </a:lnTo>
                  <a:lnTo>
                    <a:pt x="47625" y="1522349"/>
                  </a:lnTo>
                  <a:lnTo>
                    <a:pt x="69850" y="1522349"/>
                  </a:lnTo>
                  <a:lnTo>
                    <a:pt x="76200" y="1509649"/>
                  </a:lnTo>
                  <a:close/>
                </a:path>
                <a:path w="76200" h="1586230">
                  <a:moveTo>
                    <a:pt x="38100" y="0"/>
                  </a:moveTo>
                  <a:lnTo>
                    <a:pt x="0" y="76200"/>
                  </a:lnTo>
                  <a:lnTo>
                    <a:pt x="28575" y="76200"/>
                  </a:lnTo>
                  <a:lnTo>
                    <a:pt x="28575" y="63500"/>
                  </a:lnTo>
                  <a:lnTo>
                    <a:pt x="69850" y="63500"/>
                  </a:lnTo>
                  <a:lnTo>
                    <a:pt x="38100" y="0"/>
                  </a:lnTo>
                  <a:close/>
                </a:path>
                <a:path w="76200" h="1586230">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a:endParaRPr/>
            </a:p>
          </p:txBody>
        </p:sp>
      </p:grpSp>
      <p:sp>
        <p:nvSpPr>
          <p:cNvPr id="6" name="object 6"/>
          <p:cNvSpPr txBox="1"/>
          <p:nvPr/>
        </p:nvSpPr>
        <p:spPr>
          <a:xfrm>
            <a:off x="8623554" y="1483359"/>
            <a:ext cx="387350" cy="238760"/>
          </a:xfrm>
          <a:prstGeom prst="rect">
            <a:avLst/>
          </a:prstGeom>
        </p:spPr>
        <p:txBody>
          <a:bodyPr vert="horz" wrap="square" lIns="0" tIns="12065" rIns="0" bIns="0" rtlCol="0">
            <a:spAutoFit/>
          </a:bodyPr>
          <a:lstStyle/>
          <a:p>
            <a:pPr marL="38100">
              <a:lnSpc>
                <a:spcPct val="100000"/>
              </a:lnSpc>
              <a:spcBef>
                <a:spcPts val="95"/>
              </a:spcBef>
            </a:pPr>
            <a:r>
              <a:rPr sz="1400" dirty="0">
                <a:latin typeface="Calibri"/>
                <a:cs typeface="Calibri"/>
              </a:rPr>
              <a:t>q</a:t>
            </a:r>
            <a:r>
              <a:rPr sz="1400" dirty="0">
                <a:latin typeface="Symbol"/>
                <a:cs typeface="Symbol"/>
              </a:rPr>
              <a:t></a:t>
            </a:r>
            <a:r>
              <a:rPr sz="1350" baseline="-21604" dirty="0">
                <a:latin typeface="Calibri"/>
                <a:cs typeface="Calibri"/>
              </a:rPr>
              <a:t>Si</a:t>
            </a:r>
            <a:endParaRPr sz="1350" baseline="-21604">
              <a:latin typeface="Calibri"/>
              <a:cs typeface="Calibri"/>
            </a:endParaRPr>
          </a:p>
        </p:txBody>
      </p:sp>
      <p:grpSp>
        <p:nvGrpSpPr>
          <p:cNvPr id="7" name="object 7"/>
          <p:cNvGrpSpPr/>
          <p:nvPr/>
        </p:nvGrpSpPr>
        <p:grpSpPr>
          <a:xfrm>
            <a:off x="1025652" y="1117472"/>
            <a:ext cx="4356100" cy="1724025"/>
            <a:chOff x="1025652" y="1117472"/>
            <a:chExt cx="4356100" cy="1724025"/>
          </a:xfrm>
        </p:grpSpPr>
        <p:pic>
          <p:nvPicPr>
            <p:cNvPr id="8" name="object 8"/>
            <p:cNvPicPr/>
            <p:nvPr/>
          </p:nvPicPr>
          <p:blipFill>
            <a:blip r:embed="rId4" cstate="print"/>
            <a:stretch>
              <a:fillRect/>
            </a:stretch>
          </p:blipFill>
          <p:spPr>
            <a:xfrm>
              <a:off x="1025652" y="1220754"/>
              <a:ext cx="4355616" cy="1620743"/>
            </a:xfrm>
            <a:prstGeom prst="rect">
              <a:avLst/>
            </a:prstGeom>
          </p:spPr>
        </p:pic>
        <p:sp>
          <p:nvSpPr>
            <p:cNvPr id="9" name="object 9"/>
            <p:cNvSpPr/>
            <p:nvPr/>
          </p:nvSpPr>
          <p:spPr>
            <a:xfrm>
              <a:off x="1597533" y="1117472"/>
              <a:ext cx="571500" cy="419100"/>
            </a:xfrm>
            <a:custGeom>
              <a:avLst/>
              <a:gdLst/>
              <a:ahLst/>
              <a:cxnLst/>
              <a:rect l="l" t="t" r="r" b="b"/>
              <a:pathLst>
                <a:path w="571500" h="419100">
                  <a:moveTo>
                    <a:pt x="571500" y="38100"/>
                  </a:moveTo>
                  <a:lnTo>
                    <a:pt x="555498" y="30099"/>
                  </a:lnTo>
                  <a:lnTo>
                    <a:pt x="495300" y="0"/>
                  </a:lnTo>
                  <a:lnTo>
                    <a:pt x="495300" y="30099"/>
                  </a:lnTo>
                  <a:lnTo>
                    <a:pt x="38087" y="30099"/>
                  </a:lnTo>
                  <a:lnTo>
                    <a:pt x="38087" y="38100"/>
                  </a:lnTo>
                  <a:lnTo>
                    <a:pt x="30099" y="38100"/>
                  </a:lnTo>
                  <a:lnTo>
                    <a:pt x="30099" y="342900"/>
                  </a:lnTo>
                  <a:lnTo>
                    <a:pt x="0" y="342900"/>
                  </a:lnTo>
                  <a:lnTo>
                    <a:pt x="38087" y="419100"/>
                  </a:lnTo>
                  <a:lnTo>
                    <a:pt x="69850" y="355600"/>
                  </a:lnTo>
                  <a:lnTo>
                    <a:pt x="76200" y="342900"/>
                  </a:lnTo>
                  <a:lnTo>
                    <a:pt x="46088" y="342900"/>
                  </a:lnTo>
                  <a:lnTo>
                    <a:pt x="46088" y="46101"/>
                  </a:lnTo>
                  <a:lnTo>
                    <a:pt x="495300" y="46101"/>
                  </a:lnTo>
                  <a:lnTo>
                    <a:pt x="495300" y="76200"/>
                  </a:lnTo>
                  <a:lnTo>
                    <a:pt x="555498" y="46101"/>
                  </a:lnTo>
                  <a:lnTo>
                    <a:pt x="571500" y="38100"/>
                  </a:lnTo>
                  <a:close/>
                </a:path>
              </a:pathLst>
            </a:custGeom>
            <a:solidFill>
              <a:srgbClr val="000000"/>
            </a:solidFill>
          </p:spPr>
          <p:txBody>
            <a:bodyPr wrap="square" lIns="0" tIns="0" rIns="0" bIns="0" rtlCol="0"/>
            <a:lstStyle/>
            <a:p>
              <a:endParaRPr/>
            </a:p>
          </p:txBody>
        </p:sp>
        <p:pic>
          <p:nvPicPr>
            <p:cNvPr id="10" name="object 10"/>
            <p:cNvPicPr/>
            <p:nvPr/>
          </p:nvPicPr>
          <p:blipFill>
            <a:blip r:embed="rId5" cstate="print"/>
            <a:stretch>
              <a:fillRect/>
            </a:stretch>
          </p:blipFill>
          <p:spPr>
            <a:xfrm>
              <a:off x="1407033" y="1149476"/>
              <a:ext cx="233679" cy="196596"/>
            </a:xfrm>
            <a:prstGeom prst="rect">
              <a:avLst/>
            </a:prstGeom>
          </p:spPr>
        </p:pic>
      </p:grpSp>
      <p:sp>
        <p:nvSpPr>
          <p:cNvPr id="11" name="object 11"/>
          <p:cNvSpPr txBox="1"/>
          <p:nvPr/>
        </p:nvSpPr>
        <p:spPr>
          <a:xfrm>
            <a:off x="2017522" y="1126744"/>
            <a:ext cx="1270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y</a:t>
            </a:r>
            <a:endParaRPr sz="1800">
              <a:latin typeface="Times New Roman"/>
              <a:cs typeface="Times New Roman"/>
            </a:endParaRPr>
          </a:p>
        </p:txBody>
      </p:sp>
      <p:sp>
        <p:nvSpPr>
          <p:cNvPr id="12" name="object 12"/>
          <p:cNvSpPr txBox="1"/>
          <p:nvPr/>
        </p:nvSpPr>
        <p:spPr>
          <a:xfrm>
            <a:off x="1348739" y="1243584"/>
            <a:ext cx="356235" cy="526415"/>
          </a:xfrm>
          <a:prstGeom prst="rect">
            <a:avLst/>
          </a:prstGeom>
        </p:spPr>
        <p:txBody>
          <a:bodyPr vert="horz" wrap="square" lIns="0" tIns="12700" rIns="0" bIns="0" rtlCol="0">
            <a:spAutoFit/>
          </a:bodyPr>
          <a:lstStyle/>
          <a:p>
            <a:pPr marL="12700">
              <a:lnSpc>
                <a:spcPts val="1970"/>
              </a:lnSpc>
              <a:spcBef>
                <a:spcPts val="100"/>
              </a:spcBef>
            </a:pPr>
            <a:r>
              <a:rPr sz="1800" i="1" spc="-5" dirty="0">
                <a:latin typeface="Times New Roman"/>
                <a:cs typeface="Times New Roman"/>
              </a:rPr>
              <a:t>z</a:t>
            </a:r>
            <a:endParaRPr sz="1800">
              <a:latin typeface="Times New Roman"/>
              <a:cs typeface="Times New Roman"/>
            </a:endParaRPr>
          </a:p>
          <a:p>
            <a:pPr marL="241300">
              <a:lnSpc>
                <a:spcPts val="1970"/>
              </a:lnSpc>
            </a:pPr>
            <a:r>
              <a:rPr sz="1800" i="1" dirty="0">
                <a:latin typeface="Times New Roman"/>
                <a:cs typeface="Times New Roman"/>
              </a:rPr>
              <a:t>x</a:t>
            </a:r>
            <a:endParaRPr sz="1800">
              <a:latin typeface="Times New Roman"/>
              <a:cs typeface="Times New Roman"/>
            </a:endParaRPr>
          </a:p>
        </p:txBody>
      </p:sp>
      <p:grpSp>
        <p:nvGrpSpPr>
          <p:cNvPr id="13" name="object 13"/>
          <p:cNvGrpSpPr/>
          <p:nvPr/>
        </p:nvGrpSpPr>
        <p:grpSpPr>
          <a:xfrm>
            <a:off x="7358633" y="5364479"/>
            <a:ext cx="1804035" cy="974725"/>
            <a:chOff x="7358633" y="5364479"/>
            <a:chExt cx="1804035" cy="974725"/>
          </a:xfrm>
        </p:grpSpPr>
        <p:sp>
          <p:nvSpPr>
            <p:cNvPr id="14" name="object 14"/>
            <p:cNvSpPr/>
            <p:nvPr/>
          </p:nvSpPr>
          <p:spPr>
            <a:xfrm>
              <a:off x="7365110" y="5370956"/>
              <a:ext cx="1790700" cy="962025"/>
            </a:xfrm>
            <a:custGeom>
              <a:avLst/>
              <a:gdLst/>
              <a:ahLst/>
              <a:cxnLst/>
              <a:rect l="l" t="t" r="r" b="b"/>
              <a:pathLst>
                <a:path w="1790700" h="962025">
                  <a:moveTo>
                    <a:pt x="1630426" y="0"/>
                  </a:moveTo>
                  <a:lnTo>
                    <a:pt x="160274" y="0"/>
                  </a:lnTo>
                  <a:lnTo>
                    <a:pt x="109614" y="8170"/>
                  </a:lnTo>
                  <a:lnTo>
                    <a:pt x="65617" y="30922"/>
                  </a:lnTo>
                  <a:lnTo>
                    <a:pt x="30922" y="65617"/>
                  </a:lnTo>
                  <a:lnTo>
                    <a:pt x="8170" y="109614"/>
                  </a:lnTo>
                  <a:lnTo>
                    <a:pt x="0" y="160274"/>
                  </a:lnTo>
                  <a:lnTo>
                    <a:pt x="0" y="801370"/>
                  </a:lnTo>
                  <a:lnTo>
                    <a:pt x="8170" y="852029"/>
                  </a:lnTo>
                  <a:lnTo>
                    <a:pt x="30922" y="896026"/>
                  </a:lnTo>
                  <a:lnTo>
                    <a:pt x="65617" y="930721"/>
                  </a:lnTo>
                  <a:lnTo>
                    <a:pt x="109614" y="953473"/>
                  </a:lnTo>
                  <a:lnTo>
                    <a:pt x="160274" y="961644"/>
                  </a:lnTo>
                  <a:lnTo>
                    <a:pt x="1630426" y="961644"/>
                  </a:lnTo>
                  <a:lnTo>
                    <a:pt x="1681085" y="953473"/>
                  </a:lnTo>
                  <a:lnTo>
                    <a:pt x="1725082" y="930721"/>
                  </a:lnTo>
                  <a:lnTo>
                    <a:pt x="1759777" y="896026"/>
                  </a:lnTo>
                  <a:lnTo>
                    <a:pt x="1782529" y="852029"/>
                  </a:lnTo>
                  <a:lnTo>
                    <a:pt x="1790700" y="801370"/>
                  </a:lnTo>
                  <a:lnTo>
                    <a:pt x="1790700" y="160274"/>
                  </a:lnTo>
                  <a:lnTo>
                    <a:pt x="1782529" y="109614"/>
                  </a:lnTo>
                  <a:lnTo>
                    <a:pt x="1759777" y="65617"/>
                  </a:lnTo>
                  <a:lnTo>
                    <a:pt x="1725082" y="30922"/>
                  </a:lnTo>
                  <a:lnTo>
                    <a:pt x="1681085" y="8170"/>
                  </a:lnTo>
                  <a:lnTo>
                    <a:pt x="1630426" y="0"/>
                  </a:lnTo>
                  <a:close/>
                </a:path>
              </a:pathLst>
            </a:custGeom>
            <a:solidFill>
              <a:srgbClr val="FFFF00"/>
            </a:solidFill>
          </p:spPr>
          <p:txBody>
            <a:bodyPr wrap="square" lIns="0" tIns="0" rIns="0" bIns="0" rtlCol="0"/>
            <a:lstStyle/>
            <a:p>
              <a:endParaRPr/>
            </a:p>
          </p:txBody>
        </p:sp>
        <p:sp>
          <p:nvSpPr>
            <p:cNvPr id="15" name="object 15"/>
            <p:cNvSpPr/>
            <p:nvPr/>
          </p:nvSpPr>
          <p:spPr>
            <a:xfrm>
              <a:off x="7365110" y="5370956"/>
              <a:ext cx="1790700" cy="962025"/>
            </a:xfrm>
            <a:custGeom>
              <a:avLst/>
              <a:gdLst/>
              <a:ahLst/>
              <a:cxnLst/>
              <a:rect l="l" t="t" r="r" b="b"/>
              <a:pathLst>
                <a:path w="1790700" h="962025">
                  <a:moveTo>
                    <a:pt x="0" y="160274"/>
                  </a:moveTo>
                  <a:lnTo>
                    <a:pt x="8170" y="109614"/>
                  </a:lnTo>
                  <a:lnTo>
                    <a:pt x="30922" y="65617"/>
                  </a:lnTo>
                  <a:lnTo>
                    <a:pt x="65617" y="30922"/>
                  </a:lnTo>
                  <a:lnTo>
                    <a:pt x="109614" y="8170"/>
                  </a:lnTo>
                  <a:lnTo>
                    <a:pt x="160274" y="0"/>
                  </a:lnTo>
                  <a:lnTo>
                    <a:pt x="1630426" y="0"/>
                  </a:lnTo>
                  <a:lnTo>
                    <a:pt x="1681085" y="8170"/>
                  </a:lnTo>
                  <a:lnTo>
                    <a:pt x="1725082" y="30922"/>
                  </a:lnTo>
                  <a:lnTo>
                    <a:pt x="1759777" y="65617"/>
                  </a:lnTo>
                  <a:lnTo>
                    <a:pt x="1782529" y="109614"/>
                  </a:lnTo>
                  <a:lnTo>
                    <a:pt x="1790700" y="160274"/>
                  </a:lnTo>
                  <a:lnTo>
                    <a:pt x="1790700" y="801370"/>
                  </a:lnTo>
                  <a:lnTo>
                    <a:pt x="1782529" y="852029"/>
                  </a:lnTo>
                  <a:lnTo>
                    <a:pt x="1759777" y="896026"/>
                  </a:lnTo>
                  <a:lnTo>
                    <a:pt x="1725082" y="930721"/>
                  </a:lnTo>
                  <a:lnTo>
                    <a:pt x="1681085" y="953473"/>
                  </a:lnTo>
                  <a:lnTo>
                    <a:pt x="1630426" y="961644"/>
                  </a:lnTo>
                  <a:lnTo>
                    <a:pt x="160274" y="961644"/>
                  </a:lnTo>
                  <a:lnTo>
                    <a:pt x="109614" y="953473"/>
                  </a:lnTo>
                  <a:lnTo>
                    <a:pt x="65617" y="930721"/>
                  </a:lnTo>
                  <a:lnTo>
                    <a:pt x="30922" y="896026"/>
                  </a:lnTo>
                  <a:lnTo>
                    <a:pt x="8170" y="852029"/>
                  </a:lnTo>
                  <a:lnTo>
                    <a:pt x="0" y="801370"/>
                  </a:lnTo>
                  <a:lnTo>
                    <a:pt x="0" y="160274"/>
                  </a:lnTo>
                  <a:close/>
                </a:path>
              </a:pathLst>
            </a:custGeom>
            <a:ln w="12954">
              <a:solidFill>
                <a:srgbClr val="FF0000"/>
              </a:solidFill>
            </a:ln>
          </p:spPr>
          <p:txBody>
            <a:bodyPr wrap="square" lIns="0" tIns="0" rIns="0" bIns="0" rtlCol="0"/>
            <a:lstStyle/>
            <a:p>
              <a:endParaRPr/>
            </a:p>
          </p:txBody>
        </p:sp>
      </p:grpSp>
      <p:sp>
        <p:nvSpPr>
          <p:cNvPr id="16" name="object 16"/>
          <p:cNvSpPr txBox="1"/>
          <p:nvPr/>
        </p:nvSpPr>
        <p:spPr>
          <a:xfrm>
            <a:off x="6259321" y="4073397"/>
            <a:ext cx="4585970" cy="2174240"/>
          </a:xfrm>
          <a:prstGeom prst="rect">
            <a:avLst/>
          </a:prstGeom>
        </p:spPr>
        <p:txBody>
          <a:bodyPr vert="horz" wrap="square" lIns="0" tIns="12065" rIns="0" bIns="0" rtlCol="0">
            <a:spAutoFit/>
          </a:bodyPr>
          <a:lstStyle/>
          <a:p>
            <a:pPr marL="38100" marR="30480">
              <a:lnSpc>
                <a:spcPct val="100000"/>
              </a:lnSpc>
              <a:spcBef>
                <a:spcPts val="95"/>
              </a:spcBef>
              <a:tabLst>
                <a:tab pos="3265170" algn="l"/>
              </a:tabLst>
            </a:pPr>
            <a:r>
              <a:rPr sz="2000" b="1" u="sng" spc="-5" dirty="0">
                <a:solidFill>
                  <a:srgbClr val="FF0000"/>
                </a:solidFill>
                <a:uFill>
                  <a:solidFill>
                    <a:srgbClr val="FF0000"/>
                  </a:solidFill>
                </a:uFill>
                <a:latin typeface="Arial"/>
                <a:cs typeface="Arial"/>
              </a:rPr>
              <a:t>Flat</a:t>
            </a:r>
            <a:r>
              <a:rPr sz="2000" b="1" u="sng" spc="-10" dirty="0">
                <a:solidFill>
                  <a:srgbClr val="FF0000"/>
                </a:solidFill>
                <a:uFill>
                  <a:solidFill>
                    <a:srgbClr val="FF0000"/>
                  </a:solidFill>
                </a:uFill>
                <a:latin typeface="Arial"/>
                <a:cs typeface="Arial"/>
              </a:rPr>
              <a:t> </a:t>
            </a:r>
            <a:r>
              <a:rPr sz="2000" b="1" u="sng" spc="-5" dirty="0">
                <a:solidFill>
                  <a:srgbClr val="FF0000"/>
                </a:solidFill>
                <a:uFill>
                  <a:solidFill>
                    <a:srgbClr val="FF0000"/>
                  </a:solidFill>
                </a:uFill>
                <a:latin typeface="Arial"/>
                <a:cs typeface="Arial"/>
              </a:rPr>
              <a:t>Band</a:t>
            </a:r>
            <a:r>
              <a:rPr sz="2000" b="1" u="sng" spc="15" dirty="0">
                <a:solidFill>
                  <a:srgbClr val="FF0000"/>
                </a:solidFill>
                <a:uFill>
                  <a:solidFill>
                    <a:srgbClr val="FF0000"/>
                  </a:solidFill>
                </a:uFill>
                <a:latin typeface="Arial"/>
                <a:cs typeface="Arial"/>
              </a:rPr>
              <a:t> </a:t>
            </a:r>
            <a:r>
              <a:rPr sz="2000" b="1" u="sng" spc="-20" dirty="0">
                <a:solidFill>
                  <a:srgbClr val="FF0000"/>
                </a:solidFill>
                <a:uFill>
                  <a:solidFill>
                    <a:srgbClr val="FF0000"/>
                  </a:solidFill>
                </a:uFill>
                <a:latin typeface="Arial"/>
                <a:cs typeface="Arial"/>
              </a:rPr>
              <a:t>Voltage</a:t>
            </a:r>
            <a:r>
              <a:rPr sz="2000" b="1" spc="-20" dirty="0">
                <a:latin typeface="Arial"/>
                <a:cs typeface="Arial"/>
              </a:rPr>
              <a:t>:</a:t>
            </a:r>
            <a:r>
              <a:rPr sz="2000" b="1" spc="-20" dirty="0">
                <a:solidFill>
                  <a:srgbClr val="006FC0"/>
                </a:solidFill>
                <a:latin typeface="Arial"/>
                <a:cs typeface="Arial"/>
              </a:rPr>
              <a:t>It</a:t>
            </a:r>
            <a:r>
              <a:rPr sz="2000" b="1" dirty="0">
                <a:solidFill>
                  <a:srgbClr val="006FC0"/>
                </a:solidFill>
                <a:latin typeface="Arial"/>
                <a:cs typeface="Arial"/>
              </a:rPr>
              <a:t> </a:t>
            </a:r>
            <a:r>
              <a:rPr sz="2000" b="1" spc="-5" dirty="0">
                <a:solidFill>
                  <a:srgbClr val="006FC0"/>
                </a:solidFill>
                <a:latin typeface="Arial"/>
                <a:cs typeface="Arial"/>
              </a:rPr>
              <a:t>is</a:t>
            </a:r>
            <a:r>
              <a:rPr sz="2000" b="1" spc="-10" dirty="0">
                <a:solidFill>
                  <a:srgbClr val="006FC0"/>
                </a:solidFill>
                <a:latin typeface="Arial"/>
                <a:cs typeface="Arial"/>
              </a:rPr>
              <a:t> </a:t>
            </a:r>
            <a:r>
              <a:rPr sz="2000" b="1" spc="-5" dirty="0">
                <a:solidFill>
                  <a:srgbClr val="006FC0"/>
                </a:solidFill>
                <a:latin typeface="Arial"/>
                <a:cs typeface="Arial"/>
              </a:rPr>
              <a:t>the</a:t>
            </a:r>
            <a:r>
              <a:rPr sz="2000" b="1" spc="-10" dirty="0">
                <a:solidFill>
                  <a:srgbClr val="006FC0"/>
                </a:solidFill>
                <a:latin typeface="Arial"/>
                <a:cs typeface="Arial"/>
              </a:rPr>
              <a:t> </a:t>
            </a:r>
            <a:r>
              <a:rPr sz="2000" b="1" spc="-5" dirty="0">
                <a:solidFill>
                  <a:srgbClr val="006FC0"/>
                </a:solidFill>
                <a:latin typeface="Arial"/>
                <a:cs typeface="Arial"/>
              </a:rPr>
              <a:t>voltage </a:t>
            </a:r>
            <a:r>
              <a:rPr sz="2000" b="1" dirty="0">
                <a:solidFill>
                  <a:srgbClr val="006FC0"/>
                </a:solidFill>
                <a:latin typeface="Arial"/>
                <a:cs typeface="Arial"/>
              </a:rPr>
              <a:t> </a:t>
            </a:r>
            <a:r>
              <a:rPr sz="2000" b="1" spc="-5" dirty="0">
                <a:solidFill>
                  <a:srgbClr val="006FC0"/>
                </a:solidFill>
                <a:latin typeface="Arial"/>
                <a:cs typeface="Arial"/>
              </a:rPr>
              <a:t>applied</a:t>
            </a:r>
            <a:r>
              <a:rPr sz="2000" b="1" spc="-10" dirty="0">
                <a:solidFill>
                  <a:srgbClr val="006FC0"/>
                </a:solidFill>
                <a:latin typeface="Arial"/>
                <a:cs typeface="Arial"/>
              </a:rPr>
              <a:t> </a:t>
            </a:r>
            <a:r>
              <a:rPr sz="2000" b="1" spc="-5" dirty="0">
                <a:solidFill>
                  <a:srgbClr val="006FC0"/>
                </a:solidFill>
                <a:latin typeface="Arial"/>
                <a:cs typeface="Arial"/>
              </a:rPr>
              <a:t>externally</a:t>
            </a:r>
            <a:r>
              <a:rPr sz="2000" b="1" spc="-10" dirty="0">
                <a:solidFill>
                  <a:srgbClr val="006FC0"/>
                </a:solidFill>
                <a:latin typeface="Arial"/>
                <a:cs typeface="Arial"/>
              </a:rPr>
              <a:t> </a:t>
            </a:r>
            <a:r>
              <a:rPr sz="2000" b="1" spc="-5" dirty="0">
                <a:solidFill>
                  <a:srgbClr val="006FC0"/>
                </a:solidFill>
                <a:latin typeface="Arial"/>
                <a:cs typeface="Arial"/>
              </a:rPr>
              <a:t>between</a:t>
            </a:r>
            <a:r>
              <a:rPr sz="2000" b="1" dirty="0">
                <a:solidFill>
                  <a:srgbClr val="006FC0"/>
                </a:solidFill>
                <a:latin typeface="Arial"/>
                <a:cs typeface="Arial"/>
              </a:rPr>
              <a:t> </a:t>
            </a:r>
            <a:r>
              <a:rPr sz="2000" b="1" spc="-5" dirty="0">
                <a:solidFill>
                  <a:srgbClr val="006FC0"/>
                </a:solidFill>
                <a:latin typeface="Arial"/>
                <a:cs typeface="Arial"/>
              </a:rPr>
              <a:t>the</a:t>
            </a:r>
            <a:r>
              <a:rPr sz="2000" b="1" spc="5" dirty="0">
                <a:solidFill>
                  <a:srgbClr val="006FC0"/>
                </a:solidFill>
                <a:latin typeface="Arial"/>
                <a:cs typeface="Arial"/>
              </a:rPr>
              <a:t> </a:t>
            </a:r>
            <a:r>
              <a:rPr sz="2000" b="1" spc="-5" dirty="0">
                <a:solidFill>
                  <a:srgbClr val="006FC0"/>
                </a:solidFill>
                <a:latin typeface="Arial"/>
                <a:cs typeface="Arial"/>
              </a:rPr>
              <a:t>gate </a:t>
            </a:r>
            <a:r>
              <a:rPr sz="2000" b="1" dirty="0">
                <a:solidFill>
                  <a:srgbClr val="006FC0"/>
                </a:solidFill>
                <a:latin typeface="Arial"/>
                <a:cs typeface="Arial"/>
              </a:rPr>
              <a:t> </a:t>
            </a:r>
            <a:r>
              <a:rPr sz="2000" b="1" spc="-5" dirty="0">
                <a:solidFill>
                  <a:srgbClr val="006FC0"/>
                </a:solidFill>
                <a:latin typeface="Arial"/>
                <a:cs typeface="Arial"/>
              </a:rPr>
              <a:t>and</a:t>
            </a:r>
            <a:r>
              <a:rPr sz="2000" b="1" spc="5" dirty="0">
                <a:solidFill>
                  <a:srgbClr val="006FC0"/>
                </a:solidFill>
                <a:latin typeface="Arial"/>
                <a:cs typeface="Arial"/>
              </a:rPr>
              <a:t> </a:t>
            </a:r>
            <a:r>
              <a:rPr sz="2000" b="1" spc="-5" dirty="0">
                <a:solidFill>
                  <a:srgbClr val="006FC0"/>
                </a:solidFill>
                <a:latin typeface="Arial"/>
                <a:cs typeface="Arial"/>
              </a:rPr>
              <a:t>the</a:t>
            </a:r>
            <a:r>
              <a:rPr sz="2000" b="1" spc="10" dirty="0">
                <a:solidFill>
                  <a:srgbClr val="006FC0"/>
                </a:solidFill>
                <a:latin typeface="Arial"/>
                <a:cs typeface="Arial"/>
              </a:rPr>
              <a:t> </a:t>
            </a:r>
            <a:r>
              <a:rPr sz="2000" b="1" spc="-5" dirty="0">
                <a:solidFill>
                  <a:srgbClr val="006FC0"/>
                </a:solidFill>
                <a:latin typeface="Arial"/>
                <a:cs typeface="Arial"/>
              </a:rPr>
              <a:t>substrate,</a:t>
            </a:r>
            <a:r>
              <a:rPr sz="2000" b="1" spc="5" dirty="0">
                <a:solidFill>
                  <a:srgbClr val="006FC0"/>
                </a:solidFill>
                <a:latin typeface="Arial"/>
                <a:cs typeface="Arial"/>
              </a:rPr>
              <a:t> </a:t>
            </a:r>
            <a:r>
              <a:rPr sz="2000" b="1" spc="-5" dirty="0">
                <a:solidFill>
                  <a:srgbClr val="006FC0"/>
                </a:solidFill>
                <a:latin typeface="Arial"/>
                <a:cs typeface="Arial"/>
              </a:rPr>
              <a:t>so</a:t>
            </a:r>
            <a:r>
              <a:rPr sz="2000" b="1" spc="5" dirty="0">
                <a:solidFill>
                  <a:srgbClr val="006FC0"/>
                </a:solidFill>
                <a:latin typeface="Arial"/>
                <a:cs typeface="Arial"/>
              </a:rPr>
              <a:t> </a:t>
            </a:r>
            <a:r>
              <a:rPr sz="2000" b="1" spc="-5" dirty="0">
                <a:solidFill>
                  <a:srgbClr val="006FC0"/>
                </a:solidFill>
                <a:latin typeface="Arial"/>
                <a:cs typeface="Arial"/>
              </a:rPr>
              <a:t>that	the</a:t>
            </a:r>
            <a:r>
              <a:rPr sz="2000" b="1" spc="-75" dirty="0">
                <a:solidFill>
                  <a:srgbClr val="006FC0"/>
                </a:solidFill>
                <a:latin typeface="Arial"/>
                <a:cs typeface="Arial"/>
              </a:rPr>
              <a:t> </a:t>
            </a:r>
            <a:r>
              <a:rPr sz="2000" b="1" spc="-5" dirty="0">
                <a:solidFill>
                  <a:srgbClr val="006FC0"/>
                </a:solidFill>
                <a:latin typeface="Arial"/>
                <a:cs typeface="Arial"/>
              </a:rPr>
              <a:t>energy </a:t>
            </a:r>
            <a:r>
              <a:rPr sz="2000" b="1" spc="-540" dirty="0">
                <a:solidFill>
                  <a:srgbClr val="006FC0"/>
                </a:solidFill>
                <a:latin typeface="Arial"/>
                <a:cs typeface="Arial"/>
              </a:rPr>
              <a:t> </a:t>
            </a:r>
            <a:r>
              <a:rPr sz="2000" b="1" spc="-5" dirty="0">
                <a:solidFill>
                  <a:srgbClr val="006FC0"/>
                </a:solidFill>
                <a:latin typeface="Arial"/>
                <a:cs typeface="Arial"/>
              </a:rPr>
              <a:t>bands</a:t>
            </a:r>
            <a:r>
              <a:rPr sz="2000" b="1" spc="5" dirty="0">
                <a:solidFill>
                  <a:srgbClr val="006FC0"/>
                </a:solidFill>
                <a:latin typeface="Arial"/>
                <a:cs typeface="Arial"/>
              </a:rPr>
              <a:t> </a:t>
            </a:r>
            <a:r>
              <a:rPr sz="2000" b="1" spc="-5" dirty="0">
                <a:solidFill>
                  <a:srgbClr val="006FC0"/>
                </a:solidFill>
                <a:latin typeface="Arial"/>
                <a:cs typeface="Arial"/>
              </a:rPr>
              <a:t>become</a:t>
            </a:r>
            <a:r>
              <a:rPr sz="2000" b="1" spc="10" dirty="0">
                <a:solidFill>
                  <a:srgbClr val="006FC0"/>
                </a:solidFill>
                <a:latin typeface="Arial"/>
                <a:cs typeface="Arial"/>
              </a:rPr>
              <a:t> </a:t>
            </a:r>
            <a:r>
              <a:rPr sz="2000" b="1" i="1" spc="-5" dirty="0">
                <a:solidFill>
                  <a:srgbClr val="FF0000"/>
                </a:solidFill>
                <a:latin typeface="Arial"/>
                <a:cs typeface="Arial"/>
              </a:rPr>
              <a:t>"flat.”</a:t>
            </a:r>
            <a:endParaRPr sz="2000" dirty="0">
              <a:latin typeface="Arial"/>
              <a:cs typeface="Arial"/>
            </a:endParaRPr>
          </a:p>
          <a:p>
            <a:pPr marL="1343660">
              <a:lnSpc>
                <a:spcPct val="100000"/>
              </a:lnSpc>
              <a:spcBef>
                <a:spcPts val="355"/>
              </a:spcBef>
            </a:pPr>
            <a:r>
              <a:rPr sz="2500" i="1" dirty="0">
                <a:latin typeface="Times New Roman"/>
                <a:cs typeface="Times New Roman"/>
              </a:rPr>
              <a:t>V</a:t>
            </a:r>
            <a:r>
              <a:rPr sz="2175" i="1" baseline="-24904" dirty="0">
                <a:latin typeface="Times New Roman"/>
                <a:cs typeface="Times New Roman"/>
              </a:rPr>
              <a:t>FB</a:t>
            </a:r>
            <a:r>
              <a:rPr sz="2175" i="1" spc="697" baseline="-24904" dirty="0">
                <a:latin typeface="Times New Roman"/>
                <a:cs typeface="Times New Roman"/>
              </a:rPr>
              <a:t> </a:t>
            </a:r>
            <a:r>
              <a:rPr sz="2500" spc="10" dirty="0">
                <a:latin typeface="Symbol"/>
                <a:cs typeface="Symbol"/>
              </a:rPr>
              <a:t></a:t>
            </a:r>
            <a:r>
              <a:rPr sz="2500" spc="-80" dirty="0">
                <a:latin typeface="Times New Roman"/>
                <a:cs typeface="Times New Roman"/>
              </a:rPr>
              <a:t> </a:t>
            </a:r>
            <a:r>
              <a:rPr sz="2500" spc="-50" dirty="0">
                <a:latin typeface="Symbol"/>
                <a:cs typeface="Symbol"/>
              </a:rPr>
              <a:t></a:t>
            </a:r>
            <a:r>
              <a:rPr sz="2650" i="1" spc="-50" dirty="0">
                <a:latin typeface="Symbol"/>
                <a:cs typeface="Symbol"/>
              </a:rPr>
              <a:t></a:t>
            </a:r>
            <a:r>
              <a:rPr sz="2175" i="1" spc="-75" baseline="-24904" dirty="0">
                <a:latin typeface="Times New Roman"/>
                <a:cs typeface="Times New Roman"/>
              </a:rPr>
              <a:t>bi</a:t>
            </a:r>
            <a:endParaRPr sz="2175" baseline="-24904" dirty="0">
              <a:latin typeface="Times New Roman"/>
              <a:cs typeface="Times New Roman"/>
            </a:endParaRPr>
          </a:p>
          <a:p>
            <a:pPr marL="1373505">
              <a:lnSpc>
                <a:spcPct val="100000"/>
              </a:lnSpc>
              <a:spcBef>
                <a:spcPts val="780"/>
              </a:spcBef>
            </a:pPr>
            <a:r>
              <a:rPr sz="2500" spc="10" dirty="0">
                <a:latin typeface="Symbol"/>
                <a:cs typeface="Symbol"/>
              </a:rPr>
              <a:t></a:t>
            </a:r>
            <a:r>
              <a:rPr sz="2500" spc="-90" dirty="0">
                <a:latin typeface="Times New Roman"/>
                <a:cs typeface="Times New Roman"/>
              </a:rPr>
              <a:t> </a:t>
            </a:r>
            <a:r>
              <a:rPr sz="2500" spc="210" dirty="0">
                <a:latin typeface="Symbol"/>
                <a:cs typeface="Symbol"/>
              </a:rPr>
              <a:t></a:t>
            </a:r>
            <a:r>
              <a:rPr sz="2175" i="1" spc="22" baseline="-24904" dirty="0">
                <a:latin typeface="Times New Roman"/>
                <a:cs typeface="Times New Roman"/>
              </a:rPr>
              <a:t>M</a:t>
            </a:r>
            <a:r>
              <a:rPr sz="2175" i="1" baseline="-24904" dirty="0">
                <a:latin typeface="Times New Roman"/>
                <a:cs typeface="Times New Roman"/>
              </a:rPr>
              <a:t>  </a:t>
            </a:r>
            <a:r>
              <a:rPr sz="2175" i="1" spc="-262" baseline="-24904" dirty="0">
                <a:latin typeface="Times New Roman"/>
                <a:cs typeface="Times New Roman"/>
              </a:rPr>
              <a:t> </a:t>
            </a:r>
            <a:r>
              <a:rPr sz="2500" spc="10" dirty="0">
                <a:latin typeface="Symbol"/>
                <a:cs typeface="Symbol"/>
              </a:rPr>
              <a:t></a:t>
            </a:r>
            <a:r>
              <a:rPr sz="2500" spc="-250" dirty="0">
                <a:latin typeface="Times New Roman"/>
                <a:cs typeface="Times New Roman"/>
              </a:rPr>
              <a:t> </a:t>
            </a:r>
            <a:r>
              <a:rPr sz="2500" spc="210" dirty="0">
                <a:latin typeface="Symbol"/>
                <a:cs typeface="Symbol"/>
              </a:rPr>
              <a:t></a:t>
            </a:r>
            <a:r>
              <a:rPr sz="2175" i="1" spc="15" baseline="-24904" dirty="0">
                <a:latin typeface="Times New Roman"/>
                <a:cs typeface="Times New Roman"/>
              </a:rPr>
              <a:t>Si</a:t>
            </a:r>
            <a:endParaRPr sz="2175" baseline="-24904" dirty="0">
              <a:latin typeface="Times New Roman"/>
              <a:cs typeface="Times New Roman"/>
            </a:endParaRPr>
          </a:p>
        </p:txBody>
      </p:sp>
      <p:pic>
        <p:nvPicPr>
          <p:cNvPr id="17" name="object 17"/>
          <p:cNvPicPr/>
          <p:nvPr/>
        </p:nvPicPr>
        <p:blipFill>
          <a:blip r:embed="rId6" cstate="print"/>
          <a:stretch>
            <a:fillRect/>
          </a:stretch>
        </p:blipFill>
        <p:spPr>
          <a:xfrm>
            <a:off x="961644" y="3121914"/>
            <a:ext cx="4973574" cy="3041142"/>
          </a:xfrm>
          <a:prstGeom prst="rect">
            <a:avLst/>
          </a:prstGeom>
        </p:spPr>
      </p:pic>
      <p:sp>
        <p:nvSpPr>
          <p:cNvPr id="18" name="灯片编号占位符 17"/>
          <p:cNvSpPr>
            <a:spLocks noGrp="1"/>
          </p:cNvSpPr>
          <p:nvPr>
            <p:ph type="sldNum" sz="quarter" idx="7"/>
          </p:nvPr>
        </p:nvSpPr>
        <p:spPr/>
        <p:txBody>
          <a:bodyPr/>
          <a:lstStyle/>
          <a:p>
            <a:fld id="{B6F15528-21DE-4FAA-801E-634DDDAF4B2B}" type="slidenum">
              <a:rPr lang="en-US" altLang="zh-CN" smtClean="0"/>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871275" y="238821"/>
            <a:ext cx="5485765" cy="574040"/>
          </a:xfrm>
          <a:prstGeom prst="rect">
            <a:avLst/>
          </a:prstGeom>
        </p:spPr>
        <p:txBody>
          <a:bodyPr vert="horz" wrap="square" lIns="0" tIns="12700" rIns="0" bIns="0" rtlCol="0">
            <a:spAutoFit/>
          </a:bodyPr>
          <a:lstStyle/>
          <a:p>
            <a:pPr marL="12700">
              <a:lnSpc>
                <a:spcPct val="100000"/>
              </a:lnSpc>
              <a:spcBef>
                <a:spcPts val="100"/>
              </a:spcBef>
            </a:pPr>
            <a:r>
              <a:rPr sz="3600" dirty="0"/>
              <a:t>Accumulation</a:t>
            </a:r>
            <a:r>
              <a:rPr sz="3600" spc="-105" dirty="0"/>
              <a:t> </a:t>
            </a:r>
            <a:r>
              <a:rPr sz="3600" dirty="0"/>
              <a:t>Condition*</a:t>
            </a:r>
          </a:p>
        </p:txBody>
      </p:sp>
      <p:grpSp>
        <p:nvGrpSpPr>
          <p:cNvPr id="3" name="object 3"/>
          <p:cNvGrpSpPr/>
          <p:nvPr/>
        </p:nvGrpSpPr>
        <p:grpSpPr>
          <a:xfrm>
            <a:off x="2071116" y="2170938"/>
            <a:ext cx="7560309" cy="3276600"/>
            <a:chOff x="2071116" y="2170938"/>
            <a:chExt cx="7560309" cy="3276600"/>
          </a:xfrm>
        </p:grpSpPr>
        <p:pic>
          <p:nvPicPr>
            <p:cNvPr id="4" name="object 4"/>
            <p:cNvPicPr/>
            <p:nvPr/>
          </p:nvPicPr>
          <p:blipFill>
            <a:blip r:embed="rId3" cstate="print"/>
            <a:stretch>
              <a:fillRect/>
            </a:stretch>
          </p:blipFill>
          <p:spPr>
            <a:xfrm>
              <a:off x="2071116" y="2170938"/>
              <a:ext cx="7559802" cy="3276600"/>
            </a:xfrm>
            <a:prstGeom prst="rect">
              <a:avLst/>
            </a:prstGeom>
          </p:spPr>
        </p:pic>
        <p:sp>
          <p:nvSpPr>
            <p:cNvPr id="5" name="object 5"/>
            <p:cNvSpPr/>
            <p:nvPr/>
          </p:nvSpPr>
          <p:spPr>
            <a:xfrm>
              <a:off x="2093595" y="2187320"/>
              <a:ext cx="571500" cy="419100"/>
            </a:xfrm>
            <a:custGeom>
              <a:avLst/>
              <a:gdLst/>
              <a:ahLst/>
              <a:cxnLst/>
              <a:rect l="l" t="t" r="r" b="b"/>
              <a:pathLst>
                <a:path w="571500" h="419100">
                  <a:moveTo>
                    <a:pt x="571500" y="38100"/>
                  </a:moveTo>
                  <a:lnTo>
                    <a:pt x="555498" y="30099"/>
                  </a:lnTo>
                  <a:lnTo>
                    <a:pt x="495300" y="0"/>
                  </a:lnTo>
                  <a:lnTo>
                    <a:pt x="495300" y="30099"/>
                  </a:lnTo>
                  <a:lnTo>
                    <a:pt x="38100" y="30099"/>
                  </a:lnTo>
                  <a:lnTo>
                    <a:pt x="38100" y="38100"/>
                  </a:lnTo>
                  <a:lnTo>
                    <a:pt x="30099" y="38100"/>
                  </a:lnTo>
                  <a:lnTo>
                    <a:pt x="30099" y="342900"/>
                  </a:lnTo>
                  <a:lnTo>
                    <a:pt x="0" y="342900"/>
                  </a:lnTo>
                  <a:lnTo>
                    <a:pt x="38100" y="419100"/>
                  </a:lnTo>
                  <a:lnTo>
                    <a:pt x="69850" y="355600"/>
                  </a:lnTo>
                  <a:lnTo>
                    <a:pt x="76200" y="342900"/>
                  </a:lnTo>
                  <a:lnTo>
                    <a:pt x="46101" y="342900"/>
                  </a:lnTo>
                  <a:lnTo>
                    <a:pt x="46101" y="46101"/>
                  </a:lnTo>
                  <a:lnTo>
                    <a:pt x="495300" y="46101"/>
                  </a:lnTo>
                  <a:lnTo>
                    <a:pt x="495300" y="76200"/>
                  </a:lnTo>
                  <a:lnTo>
                    <a:pt x="555498" y="46101"/>
                  </a:lnTo>
                  <a:lnTo>
                    <a:pt x="571500" y="38100"/>
                  </a:lnTo>
                  <a:close/>
                </a:path>
              </a:pathLst>
            </a:custGeom>
            <a:solidFill>
              <a:srgbClr val="000000"/>
            </a:solidFill>
          </p:spPr>
          <p:txBody>
            <a:bodyPr wrap="square" lIns="0" tIns="0" rIns="0" bIns="0" rtlCol="0"/>
            <a:lstStyle/>
            <a:p>
              <a:endParaRPr/>
            </a:p>
          </p:txBody>
        </p:sp>
      </p:grpSp>
      <p:sp>
        <p:nvSpPr>
          <p:cNvPr id="6" name="object 6"/>
          <p:cNvSpPr txBox="1"/>
          <p:nvPr/>
        </p:nvSpPr>
        <p:spPr>
          <a:xfrm>
            <a:off x="236474" y="1164844"/>
            <a:ext cx="11720830" cy="1675130"/>
          </a:xfrm>
          <a:prstGeom prst="rect">
            <a:avLst/>
          </a:prstGeom>
        </p:spPr>
        <p:txBody>
          <a:bodyPr vert="horz" wrap="square" lIns="0" tIns="53975" rIns="0" bIns="0" rtlCol="0">
            <a:spAutoFit/>
          </a:bodyPr>
          <a:lstStyle/>
          <a:p>
            <a:pPr marL="380365" marR="30480" indent="-342900" algn="just">
              <a:lnSpc>
                <a:spcPts val="2590"/>
              </a:lnSpc>
              <a:spcBef>
                <a:spcPts val="425"/>
              </a:spcBef>
              <a:buFont typeface="Wingdings"/>
              <a:buChar char=""/>
              <a:tabLst>
                <a:tab pos="381000" algn="l"/>
              </a:tabLst>
            </a:pPr>
            <a:r>
              <a:rPr sz="2400" b="1" i="1" u="heavy" spc="-5" dirty="0">
                <a:solidFill>
                  <a:srgbClr val="FF0000"/>
                </a:solidFill>
                <a:uFill>
                  <a:solidFill>
                    <a:srgbClr val="FF0000"/>
                  </a:solidFill>
                </a:uFill>
                <a:latin typeface="Arial"/>
                <a:cs typeface="Arial"/>
              </a:rPr>
              <a:t>Accumulation</a:t>
            </a:r>
            <a:r>
              <a:rPr sz="2400" b="1" spc="-5" dirty="0">
                <a:solidFill>
                  <a:srgbClr val="FF0000"/>
                </a:solidFill>
                <a:latin typeface="Arial"/>
                <a:cs typeface="Arial"/>
              </a:rPr>
              <a:t>:</a:t>
            </a:r>
            <a:r>
              <a:rPr sz="2400" b="1" spc="355" dirty="0">
                <a:solidFill>
                  <a:srgbClr val="FF0000"/>
                </a:solidFill>
                <a:latin typeface="Arial"/>
                <a:cs typeface="Arial"/>
              </a:rPr>
              <a:t> </a:t>
            </a:r>
            <a:r>
              <a:rPr sz="2400" b="1" spc="-5" dirty="0">
                <a:solidFill>
                  <a:srgbClr val="004099"/>
                </a:solidFill>
                <a:latin typeface="Arial"/>
                <a:cs typeface="Arial"/>
              </a:rPr>
              <a:t>If</a:t>
            </a:r>
            <a:r>
              <a:rPr sz="2400" b="1" spc="360" dirty="0">
                <a:solidFill>
                  <a:srgbClr val="004099"/>
                </a:solidFill>
                <a:latin typeface="Arial"/>
                <a:cs typeface="Arial"/>
              </a:rPr>
              <a:t> </a:t>
            </a:r>
            <a:r>
              <a:rPr sz="2400" b="1" spc="-5" dirty="0">
                <a:solidFill>
                  <a:srgbClr val="004099"/>
                </a:solidFill>
                <a:latin typeface="Arial"/>
                <a:cs typeface="Arial"/>
              </a:rPr>
              <a:t>a</a:t>
            </a:r>
            <a:r>
              <a:rPr sz="2400" b="1" spc="350" dirty="0">
                <a:solidFill>
                  <a:srgbClr val="004099"/>
                </a:solidFill>
                <a:latin typeface="Arial"/>
                <a:cs typeface="Arial"/>
              </a:rPr>
              <a:t> </a:t>
            </a:r>
            <a:r>
              <a:rPr sz="2400" b="1" spc="-5" dirty="0">
                <a:solidFill>
                  <a:srgbClr val="004099"/>
                </a:solidFill>
                <a:latin typeface="Arial"/>
                <a:cs typeface="Arial"/>
              </a:rPr>
              <a:t>negative</a:t>
            </a:r>
            <a:r>
              <a:rPr sz="2400" b="1" spc="360" dirty="0">
                <a:solidFill>
                  <a:srgbClr val="004099"/>
                </a:solidFill>
                <a:latin typeface="Arial"/>
                <a:cs typeface="Arial"/>
              </a:rPr>
              <a:t> </a:t>
            </a:r>
            <a:r>
              <a:rPr sz="2400" b="1" spc="-5" dirty="0">
                <a:solidFill>
                  <a:srgbClr val="004099"/>
                </a:solidFill>
                <a:latin typeface="Arial"/>
                <a:cs typeface="Arial"/>
              </a:rPr>
              <a:t>voltage</a:t>
            </a:r>
            <a:r>
              <a:rPr sz="2400" b="1" spc="360" dirty="0">
                <a:solidFill>
                  <a:srgbClr val="004099"/>
                </a:solidFill>
                <a:latin typeface="Arial"/>
                <a:cs typeface="Arial"/>
              </a:rPr>
              <a:t> </a:t>
            </a:r>
            <a:r>
              <a:rPr sz="2400" b="1" i="1" dirty="0">
                <a:solidFill>
                  <a:srgbClr val="FF0000"/>
                </a:solidFill>
                <a:latin typeface="Arial"/>
                <a:cs typeface="Arial"/>
              </a:rPr>
              <a:t>V</a:t>
            </a:r>
            <a:r>
              <a:rPr sz="2400" b="1" baseline="-20833" dirty="0">
                <a:solidFill>
                  <a:srgbClr val="FF0000"/>
                </a:solidFill>
                <a:latin typeface="Arial"/>
                <a:cs typeface="Arial"/>
              </a:rPr>
              <a:t>GS</a:t>
            </a:r>
            <a:r>
              <a:rPr sz="2400" b="1" spc="195" baseline="-20833" dirty="0">
                <a:solidFill>
                  <a:srgbClr val="FF0000"/>
                </a:solidFill>
                <a:latin typeface="Arial"/>
                <a:cs typeface="Arial"/>
              </a:rPr>
              <a:t> </a:t>
            </a:r>
            <a:r>
              <a:rPr sz="2400" b="1" spc="-5" dirty="0">
                <a:solidFill>
                  <a:srgbClr val="FF0000"/>
                </a:solidFill>
                <a:latin typeface="Arial"/>
                <a:cs typeface="Arial"/>
              </a:rPr>
              <a:t>&lt;0</a:t>
            </a:r>
            <a:r>
              <a:rPr sz="2400" b="1" spc="355" dirty="0">
                <a:solidFill>
                  <a:srgbClr val="FF0000"/>
                </a:solidFill>
                <a:latin typeface="Arial"/>
                <a:cs typeface="Arial"/>
              </a:rPr>
              <a:t> </a:t>
            </a:r>
            <a:r>
              <a:rPr sz="2400" b="1" spc="-5" dirty="0">
                <a:solidFill>
                  <a:srgbClr val="004099"/>
                </a:solidFill>
                <a:latin typeface="Arial"/>
                <a:cs typeface="Arial"/>
              </a:rPr>
              <a:t>is</a:t>
            </a:r>
            <a:r>
              <a:rPr sz="2400" b="1" spc="350" dirty="0">
                <a:solidFill>
                  <a:srgbClr val="004099"/>
                </a:solidFill>
                <a:latin typeface="Arial"/>
                <a:cs typeface="Arial"/>
              </a:rPr>
              <a:t> </a:t>
            </a:r>
            <a:r>
              <a:rPr sz="2400" b="1" spc="-5" dirty="0">
                <a:solidFill>
                  <a:srgbClr val="004099"/>
                </a:solidFill>
                <a:latin typeface="Arial"/>
                <a:cs typeface="Arial"/>
              </a:rPr>
              <a:t>applied</a:t>
            </a:r>
            <a:r>
              <a:rPr sz="2400" b="1" spc="355" dirty="0">
                <a:solidFill>
                  <a:srgbClr val="004099"/>
                </a:solidFill>
                <a:latin typeface="Arial"/>
                <a:cs typeface="Arial"/>
              </a:rPr>
              <a:t> </a:t>
            </a:r>
            <a:r>
              <a:rPr sz="2400" b="1" spc="-5" dirty="0">
                <a:solidFill>
                  <a:srgbClr val="004099"/>
                </a:solidFill>
                <a:latin typeface="Arial"/>
                <a:cs typeface="Arial"/>
              </a:rPr>
              <a:t>to</a:t>
            </a:r>
            <a:r>
              <a:rPr sz="2400" b="1" spc="350" dirty="0">
                <a:solidFill>
                  <a:srgbClr val="004099"/>
                </a:solidFill>
                <a:latin typeface="Arial"/>
                <a:cs typeface="Arial"/>
              </a:rPr>
              <a:t> </a:t>
            </a:r>
            <a:r>
              <a:rPr sz="2400" b="1" spc="-5" dirty="0">
                <a:solidFill>
                  <a:srgbClr val="004099"/>
                </a:solidFill>
                <a:latin typeface="Arial"/>
                <a:cs typeface="Arial"/>
              </a:rPr>
              <a:t>the</a:t>
            </a:r>
            <a:r>
              <a:rPr sz="2400" b="1" spc="355" dirty="0">
                <a:solidFill>
                  <a:srgbClr val="004099"/>
                </a:solidFill>
                <a:latin typeface="Arial"/>
                <a:cs typeface="Arial"/>
              </a:rPr>
              <a:t> </a:t>
            </a:r>
            <a:r>
              <a:rPr sz="2400" b="1" spc="-5" dirty="0">
                <a:solidFill>
                  <a:srgbClr val="004099"/>
                </a:solidFill>
                <a:latin typeface="Arial"/>
                <a:cs typeface="Arial"/>
              </a:rPr>
              <a:t>gate</a:t>
            </a:r>
            <a:r>
              <a:rPr sz="2400" b="1" spc="365" dirty="0">
                <a:solidFill>
                  <a:srgbClr val="004099"/>
                </a:solidFill>
                <a:latin typeface="Arial"/>
                <a:cs typeface="Arial"/>
              </a:rPr>
              <a:t> </a:t>
            </a:r>
            <a:r>
              <a:rPr sz="2400" b="1" dirty="0">
                <a:solidFill>
                  <a:srgbClr val="004099"/>
                </a:solidFill>
                <a:latin typeface="Arial"/>
                <a:cs typeface="Arial"/>
              </a:rPr>
              <a:t>electrode, </a:t>
            </a:r>
            <a:r>
              <a:rPr sz="2400" b="1" spc="-655" dirty="0">
                <a:solidFill>
                  <a:srgbClr val="004099"/>
                </a:solidFill>
                <a:latin typeface="Arial"/>
                <a:cs typeface="Arial"/>
              </a:rPr>
              <a:t> </a:t>
            </a:r>
            <a:r>
              <a:rPr sz="2400" b="1" spc="-5" dirty="0">
                <a:solidFill>
                  <a:srgbClr val="004099"/>
                </a:solidFill>
                <a:latin typeface="Arial"/>
                <a:cs typeface="Arial"/>
              </a:rPr>
              <a:t>the holes in the p-type substrate are </a:t>
            </a:r>
            <a:r>
              <a:rPr sz="2400" b="1" dirty="0">
                <a:solidFill>
                  <a:srgbClr val="004099"/>
                </a:solidFill>
                <a:latin typeface="Arial"/>
                <a:cs typeface="Arial"/>
              </a:rPr>
              <a:t>attracted </a:t>
            </a:r>
            <a:r>
              <a:rPr sz="2400" b="1" spc="-5" dirty="0">
                <a:solidFill>
                  <a:srgbClr val="004099"/>
                </a:solidFill>
                <a:latin typeface="Arial"/>
                <a:cs typeface="Arial"/>
              </a:rPr>
              <a:t>to the semiconductor-oxide </a:t>
            </a:r>
            <a:r>
              <a:rPr sz="2400" b="1" dirty="0">
                <a:solidFill>
                  <a:srgbClr val="004099"/>
                </a:solidFill>
                <a:latin typeface="Arial"/>
                <a:cs typeface="Arial"/>
              </a:rPr>
              <a:t> </a:t>
            </a:r>
            <a:r>
              <a:rPr sz="2400" b="1" spc="-5" dirty="0">
                <a:solidFill>
                  <a:srgbClr val="004099"/>
                </a:solidFill>
                <a:latin typeface="Arial"/>
                <a:cs typeface="Arial"/>
              </a:rPr>
              <a:t>interface,</a:t>
            </a:r>
            <a:r>
              <a:rPr sz="2400" b="1" spc="20" dirty="0">
                <a:solidFill>
                  <a:srgbClr val="004099"/>
                </a:solidFill>
                <a:latin typeface="Arial"/>
                <a:cs typeface="Arial"/>
              </a:rPr>
              <a:t> </a:t>
            </a:r>
            <a:r>
              <a:rPr sz="2400" b="1" spc="-5" dirty="0">
                <a:solidFill>
                  <a:srgbClr val="004099"/>
                </a:solidFill>
                <a:latin typeface="Arial"/>
                <a:cs typeface="Arial"/>
              </a:rPr>
              <a:t>resulting</a:t>
            </a:r>
            <a:r>
              <a:rPr sz="2400" b="1" spc="10" dirty="0">
                <a:solidFill>
                  <a:srgbClr val="004099"/>
                </a:solidFill>
                <a:latin typeface="Arial"/>
                <a:cs typeface="Arial"/>
              </a:rPr>
              <a:t> </a:t>
            </a:r>
            <a:r>
              <a:rPr sz="2400" b="1" spc="-5" dirty="0">
                <a:solidFill>
                  <a:srgbClr val="004099"/>
                </a:solidFill>
                <a:latin typeface="Arial"/>
                <a:cs typeface="Arial"/>
              </a:rPr>
              <a:t>in</a:t>
            </a:r>
            <a:r>
              <a:rPr sz="2400" b="1" dirty="0">
                <a:solidFill>
                  <a:srgbClr val="004099"/>
                </a:solidFill>
                <a:latin typeface="Arial"/>
                <a:cs typeface="Arial"/>
              </a:rPr>
              <a:t> </a:t>
            </a:r>
            <a:r>
              <a:rPr sz="2400" b="1" spc="-5" dirty="0">
                <a:solidFill>
                  <a:srgbClr val="004099"/>
                </a:solidFill>
                <a:latin typeface="Arial"/>
                <a:cs typeface="Arial"/>
              </a:rPr>
              <a:t>the</a:t>
            </a:r>
            <a:r>
              <a:rPr sz="2400" b="1" spc="10" dirty="0">
                <a:solidFill>
                  <a:srgbClr val="004099"/>
                </a:solidFill>
                <a:latin typeface="Arial"/>
                <a:cs typeface="Arial"/>
              </a:rPr>
              <a:t> </a:t>
            </a:r>
            <a:r>
              <a:rPr sz="2400" b="1" spc="-5" dirty="0">
                <a:solidFill>
                  <a:srgbClr val="004099"/>
                </a:solidFill>
                <a:latin typeface="Arial"/>
                <a:cs typeface="Arial"/>
              </a:rPr>
              <a:t>majority</a:t>
            </a:r>
            <a:r>
              <a:rPr sz="2400" b="1" spc="5" dirty="0">
                <a:solidFill>
                  <a:srgbClr val="004099"/>
                </a:solidFill>
                <a:latin typeface="Arial"/>
                <a:cs typeface="Arial"/>
              </a:rPr>
              <a:t> </a:t>
            </a:r>
            <a:r>
              <a:rPr sz="2400" b="1" spc="-5" dirty="0">
                <a:solidFill>
                  <a:srgbClr val="004099"/>
                </a:solidFill>
                <a:latin typeface="Arial"/>
                <a:cs typeface="Arial"/>
              </a:rPr>
              <a:t>carrier</a:t>
            </a:r>
            <a:r>
              <a:rPr sz="2400" b="1" spc="30" dirty="0">
                <a:solidFill>
                  <a:srgbClr val="004099"/>
                </a:solidFill>
                <a:latin typeface="Arial"/>
                <a:cs typeface="Arial"/>
              </a:rPr>
              <a:t> </a:t>
            </a:r>
            <a:r>
              <a:rPr sz="2400" b="1" spc="-5" dirty="0">
                <a:solidFill>
                  <a:srgbClr val="004099"/>
                </a:solidFill>
                <a:latin typeface="Arial"/>
                <a:cs typeface="Arial"/>
              </a:rPr>
              <a:t>(hole)</a:t>
            </a:r>
            <a:r>
              <a:rPr sz="2400" b="1" spc="5" dirty="0">
                <a:solidFill>
                  <a:srgbClr val="004099"/>
                </a:solidFill>
                <a:latin typeface="Arial"/>
                <a:cs typeface="Arial"/>
              </a:rPr>
              <a:t> </a:t>
            </a:r>
            <a:r>
              <a:rPr sz="2400" b="1" spc="-5" dirty="0">
                <a:solidFill>
                  <a:srgbClr val="004099"/>
                </a:solidFill>
                <a:latin typeface="Arial"/>
                <a:cs typeface="Arial"/>
              </a:rPr>
              <a:t>accumulation</a:t>
            </a:r>
            <a:r>
              <a:rPr sz="2400" b="1" spc="20" dirty="0">
                <a:solidFill>
                  <a:srgbClr val="004099"/>
                </a:solidFill>
                <a:latin typeface="Arial"/>
                <a:cs typeface="Arial"/>
              </a:rPr>
              <a:t> </a:t>
            </a:r>
            <a:r>
              <a:rPr sz="2400" b="1" spc="-5" dirty="0">
                <a:solidFill>
                  <a:srgbClr val="004099"/>
                </a:solidFill>
                <a:latin typeface="Arial"/>
                <a:cs typeface="Arial"/>
              </a:rPr>
              <a:t>at</a:t>
            </a:r>
            <a:r>
              <a:rPr sz="2400" b="1" spc="15" dirty="0">
                <a:solidFill>
                  <a:srgbClr val="004099"/>
                </a:solidFill>
                <a:latin typeface="Arial"/>
                <a:cs typeface="Arial"/>
              </a:rPr>
              <a:t> </a:t>
            </a:r>
            <a:r>
              <a:rPr sz="2400" b="1" spc="-5" dirty="0">
                <a:solidFill>
                  <a:srgbClr val="004099"/>
                </a:solidFill>
                <a:latin typeface="Arial"/>
                <a:cs typeface="Arial"/>
              </a:rPr>
              <a:t>the</a:t>
            </a:r>
            <a:r>
              <a:rPr sz="2400" b="1" spc="10" dirty="0">
                <a:solidFill>
                  <a:srgbClr val="004099"/>
                </a:solidFill>
                <a:latin typeface="Arial"/>
                <a:cs typeface="Arial"/>
              </a:rPr>
              <a:t> </a:t>
            </a:r>
            <a:r>
              <a:rPr sz="2400" b="1" spc="-5" dirty="0">
                <a:solidFill>
                  <a:srgbClr val="004099"/>
                </a:solidFill>
                <a:latin typeface="Arial"/>
                <a:cs typeface="Arial"/>
              </a:rPr>
              <a:t>interface.</a:t>
            </a:r>
            <a:endParaRPr sz="2400" dirty="0">
              <a:latin typeface="Arial"/>
              <a:cs typeface="Arial"/>
            </a:endParaRPr>
          </a:p>
          <a:p>
            <a:pPr marL="2289175">
              <a:lnSpc>
                <a:spcPct val="100000"/>
              </a:lnSpc>
              <a:spcBef>
                <a:spcPts val="25"/>
              </a:spcBef>
            </a:pPr>
            <a:r>
              <a:rPr sz="1800" i="1" dirty="0">
                <a:latin typeface="Times New Roman"/>
                <a:cs typeface="Times New Roman"/>
              </a:rPr>
              <a:t>y</a:t>
            </a:r>
            <a:endParaRPr sz="1800" dirty="0">
              <a:latin typeface="Times New Roman"/>
              <a:cs typeface="Times New Roman"/>
            </a:endParaRPr>
          </a:p>
          <a:p>
            <a:pPr marL="1849755">
              <a:lnSpc>
                <a:spcPct val="100000"/>
              </a:lnSpc>
              <a:spcBef>
                <a:spcPts val="545"/>
              </a:spcBef>
            </a:pPr>
            <a:r>
              <a:rPr sz="1800" i="1" dirty="0">
                <a:latin typeface="Times New Roman"/>
                <a:cs typeface="Times New Roman"/>
              </a:rPr>
              <a:t>x</a:t>
            </a:r>
            <a:endParaRPr sz="1800" dirty="0">
              <a:latin typeface="Times New Roman"/>
              <a:cs typeface="Times New Roman"/>
            </a:endParaRPr>
          </a:p>
        </p:txBody>
      </p:sp>
      <p:grpSp>
        <p:nvGrpSpPr>
          <p:cNvPr id="7" name="object 7"/>
          <p:cNvGrpSpPr/>
          <p:nvPr/>
        </p:nvGrpSpPr>
        <p:grpSpPr>
          <a:xfrm>
            <a:off x="5729096" y="4369689"/>
            <a:ext cx="3810000" cy="2289175"/>
            <a:chOff x="5729096" y="4369689"/>
            <a:chExt cx="3810000" cy="2289175"/>
          </a:xfrm>
        </p:grpSpPr>
        <p:sp>
          <p:nvSpPr>
            <p:cNvPr id="8" name="object 8"/>
            <p:cNvSpPr/>
            <p:nvPr/>
          </p:nvSpPr>
          <p:spPr>
            <a:xfrm>
              <a:off x="5729096" y="5550789"/>
              <a:ext cx="3810000" cy="76200"/>
            </a:xfrm>
            <a:custGeom>
              <a:avLst/>
              <a:gdLst/>
              <a:ahLst/>
              <a:cxnLst/>
              <a:rect l="l" t="t" r="r" b="b"/>
              <a:pathLst>
                <a:path w="3810000" h="76200">
                  <a:moveTo>
                    <a:pt x="3733800" y="0"/>
                  </a:moveTo>
                  <a:lnTo>
                    <a:pt x="3733800" y="76200"/>
                  </a:lnTo>
                  <a:lnTo>
                    <a:pt x="3790950" y="47625"/>
                  </a:lnTo>
                  <a:lnTo>
                    <a:pt x="3746500" y="47625"/>
                  </a:lnTo>
                  <a:lnTo>
                    <a:pt x="3746500" y="28575"/>
                  </a:lnTo>
                  <a:lnTo>
                    <a:pt x="3790950" y="28575"/>
                  </a:lnTo>
                  <a:lnTo>
                    <a:pt x="3733800" y="0"/>
                  </a:lnTo>
                  <a:close/>
                </a:path>
                <a:path w="3810000" h="76200">
                  <a:moveTo>
                    <a:pt x="3733800" y="28575"/>
                  </a:moveTo>
                  <a:lnTo>
                    <a:pt x="0" y="28575"/>
                  </a:lnTo>
                  <a:lnTo>
                    <a:pt x="0" y="47625"/>
                  </a:lnTo>
                  <a:lnTo>
                    <a:pt x="3733800" y="47625"/>
                  </a:lnTo>
                  <a:lnTo>
                    <a:pt x="3733800" y="28575"/>
                  </a:lnTo>
                  <a:close/>
                </a:path>
                <a:path w="3810000" h="76200">
                  <a:moveTo>
                    <a:pt x="3790950" y="28575"/>
                  </a:moveTo>
                  <a:lnTo>
                    <a:pt x="3746500" y="28575"/>
                  </a:lnTo>
                  <a:lnTo>
                    <a:pt x="3746500" y="47625"/>
                  </a:lnTo>
                  <a:lnTo>
                    <a:pt x="3790950" y="47625"/>
                  </a:lnTo>
                  <a:lnTo>
                    <a:pt x="3810000" y="38100"/>
                  </a:lnTo>
                  <a:lnTo>
                    <a:pt x="3790950" y="28575"/>
                  </a:lnTo>
                  <a:close/>
                </a:path>
              </a:pathLst>
            </a:custGeom>
            <a:solidFill>
              <a:srgbClr val="000000"/>
            </a:solidFill>
          </p:spPr>
          <p:txBody>
            <a:bodyPr wrap="square" lIns="0" tIns="0" rIns="0" bIns="0" rtlCol="0"/>
            <a:lstStyle/>
            <a:p>
              <a:endParaRPr/>
            </a:p>
          </p:txBody>
        </p:sp>
        <p:sp>
          <p:nvSpPr>
            <p:cNvPr id="9" name="object 9"/>
            <p:cNvSpPr/>
            <p:nvPr/>
          </p:nvSpPr>
          <p:spPr>
            <a:xfrm>
              <a:off x="6813422" y="4369689"/>
              <a:ext cx="755650" cy="2289175"/>
            </a:xfrm>
            <a:custGeom>
              <a:avLst/>
              <a:gdLst/>
              <a:ahLst/>
              <a:cxnLst/>
              <a:rect l="l" t="t" r="r" b="b"/>
              <a:pathLst>
                <a:path w="755650" h="2289175">
                  <a:moveTo>
                    <a:pt x="0" y="0"/>
                  </a:moveTo>
                  <a:lnTo>
                    <a:pt x="0" y="2289175"/>
                  </a:lnTo>
                </a:path>
                <a:path w="755650" h="2289175">
                  <a:moveTo>
                    <a:pt x="755142" y="0"/>
                  </a:moveTo>
                  <a:lnTo>
                    <a:pt x="755142" y="2289175"/>
                  </a:lnTo>
                </a:path>
              </a:pathLst>
            </a:custGeom>
            <a:ln w="19050">
              <a:solidFill>
                <a:srgbClr val="000000"/>
              </a:solidFill>
              <a:prstDash val="lgDash"/>
            </a:ln>
          </p:spPr>
          <p:txBody>
            <a:bodyPr wrap="square" lIns="0" tIns="0" rIns="0" bIns="0" rtlCol="0"/>
            <a:lstStyle/>
            <a:p>
              <a:endParaRPr/>
            </a:p>
          </p:txBody>
        </p:sp>
        <p:pic>
          <p:nvPicPr>
            <p:cNvPr id="10" name="object 10"/>
            <p:cNvPicPr/>
            <p:nvPr/>
          </p:nvPicPr>
          <p:blipFill>
            <a:blip r:embed="rId4" cstate="print"/>
            <a:stretch>
              <a:fillRect/>
            </a:stretch>
          </p:blipFill>
          <p:spPr>
            <a:xfrm>
              <a:off x="6414896" y="5588889"/>
              <a:ext cx="398525" cy="762000"/>
            </a:xfrm>
            <a:prstGeom prst="rect">
              <a:avLst/>
            </a:prstGeom>
          </p:spPr>
        </p:pic>
        <p:sp>
          <p:nvSpPr>
            <p:cNvPr id="11" name="object 11"/>
            <p:cNvSpPr/>
            <p:nvPr/>
          </p:nvSpPr>
          <p:spPr>
            <a:xfrm>
              <a:off x="6414896" y="5588889"/>
              <a:ext cx="398780" cy="762000"/>
            </a:xfrm>
            <a:custGeom>
              <a:avLst/>
              <a:gdLst/>
              <a:ahLst/>
              <a:cxnLst/>
              <a:rect l="l" t="t" r="r" b="b"/>
              <a:pathLst>
                <a:path w="398779" h="762000">
                  <a:moveTo>
                    <a:pt x="0" y="762000"/>
                  </a:moveTo>
                  <a:lnTo>
                    <a:pt x="398525" y="762000"/>
                  </a:lnTo>
                  <a:lnTo>
                    <a:pt x="398525" y="0"/>
                  </a:lnTo>
                  <a:lnTo>
                    <a:pt x="0" y="0"/>
                  </a:lnTo>
                  <a:lnTo>
                    <a:pt x="0" y="762000"/>
                  </a:lnTo>
                  <a:close/>
                </a:path>
              </a:pathLst>
            </a:custGeom>
            <a:ln w="19050">
              <a:solidFill>
                <a:srgbClr val="006FC0"/>
              </a:solidFill>
            </a:ln>
          </p:spPr>
          <p:txBody>
            <a:bodyPr wrap="square" lIns="0" tIns="0" rIns="0" bIns="0" rtlCol="0"/>
            <a:lstStyle/>
            <a:p>
              <a:endParaRPr/>
            </a:p>
          </p:txBody>
        </p:sp>
        <p:pic>
          <p:nvPicPr>
            <p:cNvPr id="12" name="object 12"/>
            <p:cNvPicPr/>
            <p:nvPr/>
          </p:nvPicPr>
          <p:blipFill>
            <a:blip r:embed="rId5" cstate="print"/>
            <a:stretch>
              <a:fillRect/>
            </a:stretch>
          </p:blipFill>
          <p:spPr>
            <a:xfrm>
              <a:off x="7568564" y="4806315"/>
              <a:ext cx="398525" cy="762000"/>
            </a:xfrm>
            <a:prstGeom prst="rect">
              <a:avLst/>
            </a:prstGeom>
          </p:spPr>
        </p:pic>
        <p:sp>
          <p:nvSpPr>
            <p:cNvPr id="13" name="object 13"/>
            <p:cNvSpPr/>
            <p:nvPr/>
          </p:nvSpPr>
          <p:spPr>
            <a:xfrm>
              <a:off x="7568564" y="4806315"/>
              <a:ext cx="398780" cy="762000"/>
            </a:xfrm>
            <a:custGeom>
              <a:avLst/>
              <a:gdLst/>
              <a:ahLst/>
              <a:cxnLst/>
              <a:rect l="l" t="t" r="r" b="b"/>
              <a:pathLst>
                <a:path w="398779" h="762000">
                  <a:moveTo>
                    <a:pt x="0" y="762000"/>
                  </a:moveTo>
                  <a:lnTo>
                    <a:pt x="398525" y="762000"/>
                  </a:lnTo>
                  <a:lnTo>
                    <a:pt x="398525" y="0"/>
                  </a:lnTo>
                  <a:lnTo>
                    <a:pt x="0" y="0"/>
                  </a:lnTo>
                  <a:lnTo>
                    <a:pt x="0" y="762000"/>
                  </a:lnTo>
                  <a:close/>
                </a:path>
              </a:pathLst>
            </a:custGeom>
            <a:ln w="19050">
              <a:solidFill>
                <a:srgbClr val="006FC0"/>
              </a:solidFill>
            </a:ln>
          </p:spPr>
          <p:txBody>
            <a:bodyPr wrap="square" lIns="0" tIns="0" rIns="0" bIns="0" rtlCol="0"/>
            <a:lstStyle/>
            <a:p>
              <a:endParaRPr/>
            </a:p>
          </p:txBody>
        </p:sp>
      </p:grpSp>
      <p:sp>
        <p:nvSpPr>
          <p:cNvPr id="14" name="object 14"/>
          <p:cNvSpPr txBox="1"/>
          <p:nvPr/>
        </p:nvSpPr>
        <p:spPr>
          <a:xfrm>
            <a:off x="6041390" y="5769355"/>
            <a:ext cx="28003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00CC"/>
                </a:solidFill>
                <a:latin typeface="Arial"/>
                <a:cs typeface="Arial"/>
              </a:rPr>
              <a:t>-Q</a:t>
            </a:r>
            <a:endParaRPr sz="1800">
              <a:latin typeface="Arial"/>
              <a:cs typeface="Arial"/>
            </a:endParaRPr>
          </a:p>
        </p:txBody>
      </p:sp>
      <p:sp>
        <p:nvSpPr>
          <p:cNvPr id="15" name="object 15"/>
          <p:cNvSpPr txBox="1"/>
          <p:nvPr/>
        </p:nvSpPr>
        <p:spPr>
          <a:xfrm>
            <a:off x="7984490" y="5050282"/>
            <a:ext cx="1544320" cy="494665"/>
          </a:xfrm>
          <a:prstGeom prst="rect">
            <a:avLst/>
          </a:prstGeom>
        </p:spPr>
        <p:txBody>
          <a:bodyPr vert="horz" wrap="square" lIns="0" tIns="12700" rIns="0" bIns="0" rtlCol="0">
            <a:spAutoFit/>
          </a:bodyPr>
          <a:lstStyle/>
          <a:p>
            <a:pPr marL="50800">
              <a:lnSpc>
                <a:spcPts val="1845"/>
              </a:lnSpc>
              <a:spcBef>
                <a:spcPts val="100"/>
              </a:spcBef>
            </a:pPr>
            <a:r>
              <a:rPr sz="1800" b="1" spc="-5" dirty="0">
                <a:solidFill>
                  <a:srgbClr val="0000CC"/>
                </a:solidFill>
                <a:latin typeface="Arial"/>
                <a:cs typeface="Arial"/>
              </a:rPr>
              <a:t>Q</a:t>
            </a:r>
            <a:r>
              <a:rPr sz="1800" b="1" spc="-7" baseline="-20833" dirty="0">
                <a:solidFill>
                  <a:srgbClr val="0000CC"/>
                </a:solidFill>
                <a:latin typeface="Arial"/>
                <a:cs typeface="Arial"/>
              </a:rPr>
              <a:t>a</a:t>
            </a:r>
            <a:r>
              <a:rPr sz="1800" b="1" spc="195" baseline="-20833" dirty="0">
                <a:solidFill>
                  <a:srgbClr val="0000CC"/>
                </a:solidFill>
                <a:latin typeface="Arial"/>
                <a:cs typeface="Arial"/>
              </a:rPr>
              <a:t> </a:t>
            </a:r>
            <a:r>
              <a:rPr sz="1800" b="1" dirty="0">
                <a:solidFill>
                  <a:srgbClr val="0000CC"/>
                </a:solidFill>
                <a:latin typeface="Arial"/>
                <a:cs typeface="Arial"/>
              </a:rPr>
              <a:t>=</a:t>
            </a:r>
            <a:r>
              <a:rPr sz="1800" b="1" spc="-30" dirty="0">
                <a:solidFill>
                  <a:srgbClr val="0000CC"/>
                </a:solidFill>
                <a:latin typeface="Arial"/>
                <a:cs typeface="Arial"/>
              </a:rPr>
              <a:t> </a:t>
            </a:r>
            <a:r>
              <a:rPr sz="1800" b="1" dirty="0">
                <a:solidFill>
                  <a:srgbClr val="0000CC"/>
                </a:solidFill>
                <a:latin typeface="Arial"/>
                <a:cs typeface="Arial"/>
              </a:rPr>
              <a:t>+Q</a:t>
            </a:r>
            <a:endParaRPr sz="1800">
              <a:latin typeface="Arial"/>
              <a:cs typeface="Arial"/>
            </a:endParaRPr>
          </a:p>
          <a:p>
            <a:pPr marR="17780" algn="r">
              <a:lnSpc>
                <a:spcPts val="1845"/>
              </a:lnSpc>
            </a:pPr>
            <a:r>
              <a:rPr sz="1800" i="1" dirty="0">
                <a:latin typeface="Times New Roman"/>
                <a:cs typeface="Times New Roman"/>
              </a:rPr>
              <a:t>x</a:t>
            </a:r>
            <a:endParaRPr sz="1800">
              <a:latin typeface="Times New Roman"/>
              <a:cs typeface="Times New Roman"/>
            </a:endParaRPr>
          </a:p>
        </p:txBody>
      </p:sp>
      <p:sp>
        <p:nvSpPr>
          <p:cNvPr id="16" name="灯片编号占位符 15"/>
          <p:cNvSpPr>
            <a:spLocks noGrp="1"/>
          </p:cNvSpPr>
          <p:nvPr>
            <p:ph type="sldNum" sz="quarter" idx="7"/>
          </p:nvPr>
        </p:nvSpPr>
        <p:spPr/>
        <p:txBody>
          <a:bodyPr/>
          <a:lstStyle/>
          <a:p>
            <a:fld id="{B6F15528-21DE-4FAA-801E-634DDDAF4B2B}" type="slidenum">
              <a:rPr lang="en-US" altLang="zh-CN" smtClean="0"/>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4267620" y="143373"/>
            <a:ext cx="4545965" cy="574040"/>
          </a:xfrm>
          <a:prstGeom prst="rect">
            <a:avLst/>
          </a:prstGeom>
        </p:spPr>
        <p:txBody>
          <a:bodyPr vert="horz" wrap="square" lIns="0" tIns="12700" rIns="0" bIns="0" rtlCol="0">
            <a:spAutoFit/>
          </a:bodyPr>
          <a:lstStyle/>
          <a:p>
            <a:pPr marL="12700">
              <a:lnSpc>
                <a:spcPct val="100000"/>
              </a:lnSpc>
              <a:spcBef>
                <a:spcPts val="100"/>
              </a:spcBef>
            </a:pPr>
            <a:r>
              <a:rPr sz="3600" dirty="0"/>
              <a:t>Depletion</a:t>
            </a:r>
            <a:r>
              <a:rPr sz="3600" spc="-100" dirty="0"/>
              <a:t> </a:t>
            </a:r>
            <a:r>
              <a:rPr sz="3600" dirty="0"/>
              <a:t>Condition*</a:t>
            </a:r>
          </a:p>
        </p:txBody>
      </p:sp>
      <p:grpSp>
        <p:nvGrpSpPr>
          <p:cNvPr id="3" name="object 3"/>
          <p:cNvGrpSpPr/>
          <p:nvPr/>
        </p:nvGrpSpPr>
        <p:grpSpPr>
          <a:xfrm>
            <a:off x="2058161" y="2189226"/>
            <a:ext cx="7840345" cy="3461385"/>
            <a:chOff x="2058161" y="2189226"/>
            <a:chExt cx="7840345" cy="3461385"/>
          </a:xfrm>
        </p:grpSpPr>
        <p:pic>
          <p:nvPicPr>
            <p:cNvPr id="4" name="object 4"/>
            <p:cNvPicPr/>
            <p:nvPr/>
          </p:nvPicPr>
          <p:blipFill>
            <a:blip r:embed="rId3" cstate="print"/>
            <a:stretch>
              <a:fillRect/>
            </a:stretch>
          </p:blipFill>
          <p:spPr>
            <a:xfrm>
              <a:off x="2058161" y="2189226"/>
              <a:ext cx="7840218" cy="3461004"/>
            </a:xfrm>
            <a:prstGeom prst="rect">
              <a:avLst/>
            </a:prstGeom>
          </p:spPr>
        </p:pic>
        <p:sp>
          <p:nvSpPr>
            <p:cNvPr id="5" name="object 5"/>
            <p:cNvSpPr/>
            <p:nvPr/>
          </p:nvSpPr>
          <p:spPr>
            <a:xfrm>
              <a:off x="2072259" y="2237612"/>
              <a:ext cx="571500" cy="419100"/>
            </a:xfrm>
            <a:custGeom>
              <a:avLst/>
              <a:gdLst/>
              <a:ahLst/>
              <a:cxnLst/>
              <a:rect l="l" t="t" r="r" b="b"/>
              <a:pathLst>
                <a:path w="571500" h="419100">
                  <a:moveTo>
                    <a:pt x="571500" y="38100"/>
                  </a:moveTo>
                  <a:lnTo>
                    <a:pt x="555498" y="30099"/>
                  </a:lnTo>
                  <a:lnTo>
                    <a:pt x="495300" y="0"/>
                  </a:lnTo>
                  <a:lnTo>
                    <a:pt x="495300" y="30099"/>
                  </a:lnTo>
                  <a:lnTo>
                    <a:pt x="38100" y="30099"/>
                  </a:lnTo>
                  <a:lnTo>
                    <a:pt x="38100" y="38100"/>
                  </a:lnTo>
                  <a:lnTo>
                    <a:pt x="30099" y="38100"/>
                  </a:lnTo>
                  <a:lnTo>
                    <a:pt x="30099" y="342900"/>
                  </a:lnTo>
                  <a:lnTo>
                    <a:pt x="0" y="342900"/>
                  </a:lnTo>
                  <a:lnTo>
                    <a:pt x="38100" y="419100"/>
                  </a:lnTo>
                  <a:lnTo>
                    <a:pt x="69850" y="355600"/>
                  </a:lnTo>
                  <a:lnTo>
                    <a:pt x="76200" y="342900"/>
                  </a:lnTo>
                  <a:lnTo>
                    <a:pt x="46101" y="342900"/>
                  </a:lnTo>
                  <a:lnTo>
                    <a:pt x="46101" y="46101"/>
                  </a:lnTo>
                  <a:lnTo>
                    <a:pt x="495300" y="46101"/>
                  </a:lnTo>
                  <a:lnTo>
                    <a:pt x="495300" y="76200"/>
                  </a:lnTo>
                  <a:lnTo>
                    <a:pt x="555498" y="46101"/>
                  </a:lnTo>
                  <a:lnTo>
                    <a:pt x="571500" y="38100"/>
                  </a:lnTo>
                  <a:close/>
                </a:path>
              </a:pathLst>
            </a:custGeom>
            <a:solidFill>
              <a:srgbClr val="000000"/>
            </a:solidFill>
          </p:spPr>
          <p:txBody>
            <a:bodyPr wrap="square" lIns="0" tIns="0" rIns="0" bIns="0" rtlCol="0"/>
            <a:lstStyle/>
            <a:p>
              <a:endParaRPr/>
            </a:p>
          </p:txBody>
        </p:sp>
      </p:grpSp>
      <p:sp>
        <p:nvSpPr>
          <p:cNvPr id="6" name="object 6"/>
          <p:cNvSpPr txBox="1"/>
          <p:nvPr/>
        </p:nvSpPr>
        <p:spPr>
          <a:xfrm>
            <a:off x="174497" y="1062735"/>
            <a:ext cx="11908790" cy="1827530"/>
          </a:xfrm>
          <a:prstGeom prst="rect">
            <a:avLst/>
          </a:prstGeom>
        </p:spPr>
        <p:txBody>
          <a:bodyPr vert="horz" wrap="square" lIns="0" tIns="12700" rIns="0" bIns="0" rtlCol="0">
            <a:spAutoFit/>
          </a:bodyPr>
          <a:lstStyle/>
          <a:p>
            <a:pPr marL="381000" marR="30480" indent="-343535">
              <a:lnSpc>
                <a:spcPct val="100000"/>
              </a:lnSpc>
              <a:spcBef>
                <a:spcPts val="100"/>
              </a:spcBef>
              <a:buFont typeface="Wingdings"/>
              <a:buChar char=""/>
              <a:tabLst>
                <a:tab pos="381635" algn="l"/>
              </a:tabLst>
            </a:pPr>
            <a:r>
              <a:rPr sz="2400" b="1" i="1" u="heavy" spc="-5" dirty="0">
                <a:solidFill>
                  <a:srgbClr val="FF0000"/>
                </a:solidFill>
                <a:uFill>
                  <a:solidFill>
                    <a:srgbClr val="FF0000"/>
                  </a:solidFill>
                </a:uFill>
                <a:latin typeface="Arial"/>
                <a:cs typeface="Arial"/>
              </a:rPr>
              <a:t>Depletion</a:t>
            </a:r>
            <a:r>
              <a:rPr sz="2400" b="1" spc="-5" dirty="0">
                <a:solidFill>
                  <a:srgbClr val="FF0000"/>
                </a:solidFill>
                <a:latin typeface="Arial"/>
                <a:cs typeface="Arial"/>
              </a:rPr>
              <a:t>: </a:t>
            </a:r>
            <a:r>
              <a:rPr sz="2400" b="1" spc="-5" dirty="0">
                <a:solidFill>
                  <a:srgbClr val="004099"/>
                </a:solidFill>
                <a:latin typeface="Arial"/>
                <a:cs typeface="Arial"/>
              </a:rPr>
              <a:t>A small positive gate bias </a:t>
            </a:r>
            <a:r>
              <a:rPr sz="2400" b="1" i="1" dirty="0">
                <a:solidFill>
                  <a:srgbClr val="004099"/>
                </a:solidFill>
                <a:latin typeface="Arial"/>
                <a:cs typeface="Arial"/>
              </a:rPr>
              <a:t>V</a:t>
            </a:r>
            <a:r>
              <a:rPr sz="2400" b="1" baseline="-20833" dirty="0">
                <a:solidFill>
                  <a:srgbClr val="004099"/>
                </a:solidFill>
                <a:latin typeface="Arial"/>
                <a:cs typeface="Arial"/>
              </a:rPr>
              <a:t>GS</a:t>
            </a:r>
            <a:r>
              <a:rPr sz="2400" b="1" spc="7" baseline="-20833" dirty="0">
                <a:solidFill>
                  <a:srgbClr val="004099"/>
                </a:solidFill>
                <a:latin typeface="Arial"/>
                <a:cs typeface="Arial"/>
              </a:rPr>
              <a:t> </a:t>
            </a:r>
            <a:r>
              <a:rPr sz="2400" b="1" spc="-5" dirty="0">
                <a:solidFill>
                  <a:srgbClr val="004099"/>
                </a:solidFill>
                <a:latin typeface="Arial"/>
                <a:cs typeface="Arial"/>
              </a:rPr>
              <a:t>is applied to the gate electrode, the </a:t>
            </a:r>
            <a:r>
              <a:rPr sz="2400" b="1" dirty="0">
                <a:solidFill>
                  <a:srgbClr val="004099"/>
                </a:solidFill>
                <a:latin typeface="Arial"/>
                <a:cs typeface="Arial"/>
              </a:rPr>
              <a:t> </a:t>
            </a:r>
            <a:r>
              <a:rPr sz="2400" b="1" spc="-5" dirty="0">
                <a:solidFill>
                  <a:srgbClr val="004099"/>
                </a:solidFill>
                <a:latin typeface="Arial"/>
                <a:cs typeface="Arial"/>
              </a:rPr>
              <a:t>majority</a:t>
            </a:r>
            <a:r>
              <a:rPr sz="2400" b="1" spc="5" dirty="0">
                <a:solidFill>
                  <a:srgbClr val="004099"/>
                </a:solidFill>
                <a:latin typeface="Arial"/>
                <a:cs typeface="Arial"/>
              </a:rPr>
              <a:t> </a:t>
            </a:r>
            <a:r>
              <a:rPr sz="2400" b="1" spc="-5" dirty="0">
                <a:solidFill>
                  <a:srgbClr val="004099"/>
                </a:solidFill>
                <a:latin typeface="Arial"/>
                <a:cs typeface="Arial"/>
              </a:rPr>
              <a:t>carriers</a:t>
            </a:r>
            <a:r>
              <a:rPr sz="2400" b="1" spc="15" dirty="0">
                <a:solidFill>
                  <a:srgbClr val="004099"/>
                </a:solidFill>
                <a:latin typeface="Arial"/>
                <a:cs typeface="Arial"/>
              </a:rPr>
              <a:t> </a:t>
            </a:r>
            <a:r>
              <a:rPr sz="2400" b="1" spc="-5" dirty="0">
                <a:solidFill>
                  <a:srgbClr val="004099"/>
                </a:solidFill>
                <a:latin typeface="Arial"/>
                <a:cs typeface="Arial"/>
              </a:rPr>
              <a:t>(holes)</a:t>
            </a:r>
            <a:r>
              <a:rPr sz="2400" b="1" spc="10" dirty="0">
                <a:solidFill>
                  <a:srgbClr val="004099"/>
                </a:solidFill>
                <a:latin typeface="Arial"/>
                <a:cs typeface="Arial"/>
              </a:rPr>
              <a:t> </a:t>
            </a:r>
            <a:r>
              <a:rPr sz="2400" b="1" dirty="0">
                <a:solidFill>
                  <a:srgbClr val="004099"/>
                </a:solidFill>
                <a:latin typeface="Arial"/>
                <a:cs typeface="Arial"/>
              </a:rPr>
              <a:t>will</a:t>
            </a:r>
            <a:r>
              <a:rPr sz="2400" b="1" spc="-20" dirty="0">
                <a:solidFill>
                  <a:srgbClr val="004099"/>
                </a:solidFill>
                <a:latin typeface="Arial"/>
                <a:cs typeface="Arial"/>
              </a:rPr>
              <a:t> </a:t>
            </a:r>
            <a:r>
              <a:rPr sz="2400" b="1" spc="-5" dirty="0">
                <a:solidFill>
                  <a:srgbClr val="004099"/>
                </a:solidFill>
                <a:latin typeface="Arial"/>
                <a:cs typeface="Arial"/>
              </a:rPr>
              <a:t>be</a:t>
            </a:r>
            <a:r>
              <a:rPr sz="2400" b="1" spc="10" dirty="0">
                <a:solidFill>
                  <a:srgbClr val="004099"/>
                </a:solidFill>
                <a:latin typeface="Arial"/>
                <a:cs typeface="Arial"/>
              </a:rPr>
              <a:t> </a:t>
            </a:r>
            <a:r>
              <a:rPr sz="2400" b="1" spc="-5" dirty="0">
                <a:solidFill>
                  <a:srgbClr val="004099"/>
                </a:solidFill>
                <a:latin typeface="Arial"/>
                <a:cs typeface="Arial"/>
              </a:rPr>
              <a:t>repelled</a:t>
            </a:r>
            <a:r>
              <a:rPr sz="2400" b="1" spc="5" dirty="0">
                <a:solidFill>
                  <a:srgbClr val="004099"/>
                </a:solidFill>
                <a:latin typeface="Arial"/>
                <a:cs typeface="Arial"/>
              </a:rPr>
              <a:t> </a:t>
            </a:r>
            <a:r>
              <a:rPr sz="2400" b="1" spc="-5" dirty="0">
                <a:solidFill>
                  <a:srgbClr val="004099"/>
                </a:solidFill>
                <a:latin typeface="Arial"/>
                <a:cs typeface="Arial"/>
              </a:rPr>
              <a:t>back</a:t>
            </a:r>
            <a:r>
              <a:rPr sz="2400" b="1" spc="10" dirty="0">
                <a:solidFill>
                  <a:srgbClr val="004099"/>
                </a:solidFill>
                <a:latin typeface="Arial"/>
                <a:cs typeface="Arial"/>
              </a:rPr>
              <a:t> </a:t>
            </a:r>
            <a:r>
              <a:rPr sz="2400" b="1" dirty="0">
                <a:solidFill>
                  <a:srgbClr val="004099"/>
                </a:solidFill>
                <a:latin typeface="Arial"/>
                <a:cs typeface="Arial"/>
              </a:rPr>
              <a:t>into</a:t>
            </a:r>
            <a:r>
              <a:rPr sz="2400" b="1" spc="-15" dirty="0">
                <a:solidFill>
                  <a:srgbClr val="004099"/>
                </a:solidFill>
                <a:latin typeface="Arial"/>
                <a:cs typeface="Arial"/>
              </a:rPr>
              <a:t> </a:t>
            </a:r>
            <a:r>
              <a:rPr sz="2400" b="1" spc="-5" dirty="0">
                <a:solidFill>
                  <a:srgbClr val="004099"/>
                </a:solidFill>
                <a:latin typeface="Arial"/>
                <a:cs typeface="Arial"/>
              </a:rPr>
              <a:t>the</a:t>
            </a:r>
            <a:r>
              <a:rPr sz="2400" b="1" spc="10" dirty="0">
                <a:solidFill>
                  <a:srgbClr val="004099"/>
                </a:solidFill>
                <a:latin typeface="Arial"/>
                <a:cs typeface="Arial"/>
              </a:rPr>
              <a:t> </a:t>
            </a:r>
            <a:r>
              <a:rPr sz="2400" b="1" spc="-5" dirty="0">
                <a:solidFill>
                  <a:srgbClr val="004099"/>
                </a:solidFill>
                <a:latin typeface="Arial"/>
                <a:cs typeface="Arial"/>
              </a:rPr>
              <a:t>substrate,</a:t>
            </a:r>
            <a:r>
              <a:rPr sz="2400" b="1" spc="20" dirty="0">
                <a:solidFill>
                  <a:srgbClr val="004099"/>
                </a:solidFill>
                <a:latin typeface="Arial"/>
                <a:cs typeface="Arial"/>
              </a:rPr>
              <a:t> </a:t>
            </a:r>
            <a:r>
              <a:rPr sz="2400" b="1" dirty="0">
                <a:solidFill>
                  <a:srgbClr val="004099"/>
                </a:solidFill>
                <a:latin typeface="Arial"/>
                <a:cs typeface="Arial"/>
              </a:rPr>
              <a:t>thus </a:t>
            </a:r>
            <a:r>
              <a:rPr sz="2400" b="1" spc="-5" dirty="0">
                <a:solidFill>
                  <a:srgbClr val="004099"/>
                </a:solidFill>
                <a:latin typeface="Arial"/>
                <a:cs typeface="Arial"/>
              </a:rPr>
              <a:t>leaving </a:t>
            </a:r>
            <a:r>
              <a:rPr sz="2400" b="1" dirty="0">
                <a:solidFill>
                  <a:srgbClr val="004099"/>
                </a:solidFill>
                <a:latin typeface="Arial"/>
                <a:cs typeface="Arial"/>
              </a:rPr>
              <a:t> </a:t>
            </a:r>
            <a:r>
              <a:rPr sz="2400" b="1" spc="-5" dirty="0">
                <a:solidFill>
                  <a:srgbClr val="004099"/>
                </a:solidFill>
                <a:latin typeface="Arial"/>
                <a:cs typeface="Arial"/>
              </a:rPr>
              <a:t>negatively</a:t>
            </a:r>
            <a:r>
              <a:rPr sz="2400" b="1" spc="20" dirty="0">
                <a:solidFill>
                  <a:srgbClr val="004099"/>
                </a:solidFill>
                <a:latin typeface="Arial"/>
                <a:cs typeface="Arial"/>
              </a:rPr>
              <a:t> </a:t>
            </a:r>
            <a:r>
              <a:rPr sz="2400" b="1" spc="-5" dirty="0">
                <a:solidFill>
                  <a:srgbClr val="004099"/>
                </a:solidFill>
                <a:latin typeface="Arial"/>
                <a:cs typeface="Arial"/>
              </a:rPr>
              <a:t>charged</a:t>
            </a:r>
            <a:r>
              <a:rPr sz="2400" b="1" spc="10" dirty="0">
                <a:solidFill>
                  <a:srgbClr val="004099"/>
                </a:solidFill>
                <a:latin typeface="Arial"/>
                <a:cs typeface="Arial"/>
              </a:rPr>
              <a:t> </a:t>
            </a:r>
            <a:r>
              <a:rPr sz="2400" b="1" spc="-5" dirty="0">
                <a:solidFill>
                  <a:srgbClr val="004099"/>
                </a:solidFill>
                <a:latin typeface="Arial"/>
                <a:cs typeface="Arial"/>
              </a:rPr>
              <a:t>fixed</a:t>
            </a:r>
            <a:r>
              <a:rPr sz="2400" b="1" spc="10" dirty="0">
                <a:solidFill>
                  <a:srgbClr val="004099"/>
                </a:solidFill>
                <a:latin typeface="Arial"/>
                <a:cs typeface="Arial"/>
              </a:rPr>
              <a:t> </a:t>
            </a:r>
            <a:r>
              <a:rPr sz="2400" b="1" spc="-5" dirty="0">
                <a:solidFill>
                  <a:srgbClr val="004099"/>
                </a:solidFill>
                <a:latin typeface="Arial"/>
                <a:cs typeface="Arial"/>
              </a:rPr>
              <a:t>acceptor</a:t>
            </a:r>
            <a:r>
              <a:rPr sz="2400" b="1" spc="20" dirty="0">
                <a:solidFill>
                  <a:srgbClr val="004099"/>
                </a:solidFill>
                <a:latin typeface="Arial"/>
                <a:cs typeface="Arial"/>
              </a:rPr>
              <a:t> </a:t>
            </a:r>
            <a:r>
              <a:rPr sz="2400" b="1" dirty="0">
                <a:solidFill>
                  <a:srgbClr val="004099"/>
                </a:solidFill>
                <a:latin typeface="Arial"/>
                <a:cs typeface="Arial"/>
              </a:rPr>
              <a:t>ions in</a:t>
            </a:r>
            <a:r>
              <a:rPr sz="2400" b="1" spc="-10" dirty="0">
                <a:solidFill>
                  <a:srgbClr val="004099"/>
                </a:solidFill>
                <a:latin typeface="Arial"/>
                <a:cs typeface="Arial"/>
              </a:rPr>
              <a:t> </a:t>
            </a:r>
            <a:r>
              <a:rPr sz="2400" b="1" spc="-5" dirty="0">
                <a:solidFill>
                  <a:srgbClr val="004099"/>
                </a:solidFill>
                <a:latin typeface="Arial"/>
                <a:cs typeface="Arial"/>
              </a:rPr>
              <a:t>the</a:t>
            </a:r>
            <a:r>
              <a:rPr sz="2400" b="1" spc="10" dirty="0">
                <a:solidFill>
                  <a:srgbClr val="004099"/>
                </a:solidFill>
                <a:latin typeface="Arial"/>
                <a:cs typeface="Arial"/>
              </a:rPr>
              <a:t> </a:t>
            </a:r>
            <a:r>
              <a:rPr sz="2400" b="1" spc="-5" dirty="0">
                <a:solidFill>
                  <a:srgbClr val="004099"/>
                </a:solidFill>
                <a:latin typeface="Arial"/>
                <a:cs typeface="Arial"/>
              </a:rPr>
              <a:t>depletion</a:t>
            </a:r>
            <a:r>
              <a:rPr sz="2400" b="1" dirty="0">
                <a:solidFill>
                  <a:srgbClr val="004099"/>
                </a:solidFill>
                <a:latin typeface="Arial"/>
                <a:cs typeface="Arial"/>
              </a:rPr>
              <a:t> </a:t>
            </a:r>
            <a:r>
              <a:rPr sz="2400" b="1" spc="-5" dirty="0">
                <a:solidFill>
                  <a:srgbClr val="004099"/>
                </a:solidFill>
                <a:latin typeface="Arial"/>
                <a:cs typeface="Arial"/>
              </a:rPr>
              <a:t>region</a:t>
            </a:r>
            <a:r>
              <a:rPr sz="2400" b="1" dirty="0">
                <a:solidFill>
                  <a:srgbClr val="004099"/>
                </a:solidFill>
                <a:latin typeface="Arial"/>
                <a:cs typeface="Arial"/>
              </a:rPr>
              <a:t> </a:t>
            </a:r>
            <a:r>
              <a:rPr sz="2400" b="1" spc="-5" dirty="0">
                <a:solidFill>
                  <a:srgbClr val="004099"/>
                </a:solidFill>
                <a:latin typeface="Arial"/>
                <a:cs typeface="Arial"/>
              </a:rPr>
              <a:t>near</a:t>
            </a:r>
            <a:r>
              <a:rPr sz="2400" b="1" spc="10" dirty="0">
                <a:solidFill>
                  <a:srgbClr val="004099"/>
                </a:solidFill>
                <a:latin typeface="Arial"/>
                <a:cs typeface="Arial"/>
              </a:rPr>
              <a:t> </a:t>
            </a:r>
            <a:r>
              <a:rPr sz="2400" b="1" spc="-5" dirty="0">
                <a:solidFill>
                  <a:srgbClr val="004099"/>
                </a:solidFill>
                <a:latin typeface="Arial"/>
                <a:cs typeface="Arial"/>
              </a:rPr>
              <a:t>the</a:t>
            </a:r>
            <a:r>
              <a:rPr sz="2400" b="1" spc="10" dirty="0">
                <a:solidFill>
                  <a:srgbClr val="004099"/>
                </a:solidFill>
                <a:latin typeface="Arial"/>
                <a:cs typeface="Arial"/>
              </a:rPr>
              <a:t> </a:t>
            </a:r>
            <a:r>
              <a:rPr sz="2400" b="1" spc="-5" dirty="0">
                <a:solidFill>
                  <a:srgbClr val="004099"/>
                </a:solidFill>
                <a:latin typeface="Arial"/>
                <a:cs typeface="Arial"/>
              </a:rPr>
              <a:t>surface.</a:t>
            </a:r>
            <a:endParaRPr sz="2400" dirty="0">
              <a:latin typeface="Arial"/>
              <a:cs typeface="Arial"/>
            </a:endParaRPr>
          </a:p>
          <a:p>
            <a:pPr marL="2329815">
              <a:lnSpc>
                <a:spcPct val="100000"/>
              </a:lnSpc>
              <a:spcBef>
                <a:spcPts val="685"/>
              </a:spcBef>
            </a:pPr>
            <a:r>
              <a:rPr sz="1800" i="1" dirty="0">
                <a:latin typeface="Times New Roman"/>
                <a:cs typeface="Times New Roman"/>
              </a:rPr>
              <a:t>y</a:t>
            </a:r>
            <a:endParaRPr sz="1800" dirty="0">
              <a:latin typeface="Times New Roman"/>
              <a:cs typeface="Times New Roman"/>
            </a:endParaRPr>
          </a:p>
          <a:p>
            <a:pPr marL="1889760">
              <a:lnSpc>
                <a:spcPct val="100000"/>
              </a:lnSpc>
              <a:spcBef>
                <a:spcPts val="540"/>
              </a:spcBef>
            </a:pPr>
            <a:r>
              <a:rPr sz="1800" i="1" dirty="0">
                <a:latin typeface="Times New Roman"/>
                <a:cs typeface="Times New Roman"/>
              </a:rPr>
              <a:t>x</a:t>
            </a:r>
            <a:endParaRPr sz="1800" dirty="0">
              <a:latin typeface="Times New Roman"/>
              <a:cs typeface="Times New Roman"/>
            </a:endParaRPr>
          </a:p>
        </p:txBody>
      </p:sp>
      <p:grpSp>
        <p:nvGrpSpPr>
          <p:cNvPr id="7" name="object 7"/>
          <p:cNvGrpSpPr/>
          <p:nvPr/>
        </p:nvGrpSpPr>
        <p:grpSpPr>
          <a:xfrm>
            <a:off x="2125979" y="3828288"/>
            <a:ext cx="2037080" cy="184150"/>
            <a:chOff x="2125979" y="3828288"/>
            <a:chExt cx="2037080" cy="184150"/>
          </a:xfrm>
        </p:grpSpPr>
        <p:pic>
          <p:nvPicPr>
            <p:cNvPr id="8" name="object 8"/>
            <p:cNvPicPr/>
            <p:nvPr/>
          </p:nvPicPr>
          <p:blipFill>
            <a:blip r:embed="rId4" cstate="print"/>
            <a:stretch>
              <a:fillRect/>
            </a:stretch>
          </p:blipFill>
          <p:spPr>
            <a:xfrm>
              <a:off x="2125979" y="3828288"/>
              <a:ext cx="184403" cy="183642"/>
            </a:xfrm>
            <a:prstGeom prst="rect">
              <a:avLst/>
            </a:prstGeom>
          </p:spPr>
        </p:pic>
        <p:pic>
          <p:nvPicPr>
            <p:cNvPr id="9" name="object 9"/>
            <p:cNvPicPr/>
            <p:nvPr/>
          </p:nvPicPr>
          <p:blipFill>
            <a:blip r:embed="rId4" cstate="print"/>
            <a:stretch>
              <a:fillRect/>
            </a:stretch>
          </p:blipFill>
          <p:spPr>
            <a:xfrm>
              <a:off x="2395727" y="3828288"/>
              <a:ext cx="184404" cy="183642"/>
            </a:xfrm>
            <a:prstGeom prst="rect">
              <a:avLst/>
            </a:prstGeom>
          </p:spPr>
        </p:pic>
        <p:pic>
          <p:nvPicPr>
            <p:cNvPr id="10" name="object 10"/>
            <p:cNvPicPr/>
            <p:nvPr/>
          </p:nvPicPr>
          <p:blipFill>
            <a:blip r:embed="rId4" cstate="print"/>
            <a:stretch>
              <a:fillRect/>
            </a:stretch>
          </p:blipFill>
          <p:spPr>
            <a:xfrm>
              <a:off x="2661665" y="3828288"/>
              <a:ext cx="184403" cy="183642"/>
            </a:xfrm>
            <a:prstGeom prst="rect">
              <a:avLst/>
            </a:prstGeom>
          </p:spPr>
        </p:pic>
        <p:pic>
          <p:nvPicPr>
            <p:cNvPr id="11" name="object 11"/>
            <p:cNvPicPr/>
            <p:nvPr/>
          </p:nvPicPr>
          <p:blipFill>
            <a:blip r:embed="rId5" cstate="print"/>
            <a:stretch>
              <a:fillRect/>
            </a:stretch>
          </p:blipFill>
          <p:spPr>
            <a:xfrm>
              <a:off x="2922269" y="3828288"/>
              <a:ext cx="184404" cy="183642"/>
            </a:xfrm>
            <a:prstGeom prst="rect">
              <a:avLst/>
            </a:prstGeom>
          </p:spPr>
        </p:pic>
        <p:pic>
          <p:nvPicPr>
            <p:cNvPr id="12" name="object 12"/>
            <p:cNvPicPr/>
            <p:nvPr/>
          </p:nvPicPr>
          <p:blipFill>
            <a:blip r:embed="rId6" cstate="print"/>
            <a:stretch>
              <a:fillRect/>
            </a:stretch>
          </p:blipFill>
          <p:spPr>
            <a:xfrm>
              <a:off x="3182873" y="3828288"/>
              <a:ext cx="183641" cy="183642"/>
            </a:xfrm>
            <a:prstGeom prst="rect">
              <a:avLst/>
            </a:prstGeom>
          </p:spPr>
        </p:pic>
        <p:pic>
          <p:nvPicPr>
            <p:cNvPr id="13" name="object 13"/>
            <p:cNvPicPr/>
            <p:nvPr/>
          </p:nvPicPr>
          <p:blipFill>
            <a:blip r:embed="rId6" cstate="print"/>
            <a:stretch>
              <a:fillRect/>
            </a:stretch>
          </p:blipFill>
          <p:spPr>
            <a:xfrm>
              <a:off x="3452621" y="3828288"/>
              <a:ext cx="183641" cy="183642"/>
            </a:xfrm>
            <a:prstGeom prst="rect">
              <a:avLst/>
            </a:prstGeom>
          </p:spPr>
        </p:pic>
        <p:pic>
          <p:nvPicPr>
            <p:cNvPr id="14" name="object 14"/>
            <p:cNvPicPr/>
            <p:nvPr/>
          </p:nvPicPr>
          <p:blipFill>
            <a:blip r:embed="rId7" cstate="print"/>
            <a:stretch>
              <a:fillRect/>
            </a:stretch>
          </p:blipFill>
          <p:spPr>
            <a:xfrm>
              <a:off x="3718559" y="3828288"/>
              <a:ext cx="183641" cy="183642"/>
            </a:xfrm>
            <a:prstGeom prst="rect">
              <a:avLst/>
            </a:prstGeom>
          </p:spPr>
        </p:pic>
        <p:pic>
          <p:nvPicPr>
            <p:cNvPr id="15" name="object 15"/>
            <p:cNvPicPr/>
            <p:nvPr/>
          </p:nvPicPr>
          <p:blipFill>
            <a:blip r:embed="rId4" cstate="print"/>
            <a:stretch>
              <a:fillRect/>
            </a:stretch>
          </p:blipFill>
          <p:spPr>
            <a:xfrm>
              <a:off x="3978401" y="3828288"/>
              <a:ext cx="184403" cy="183642"/>
            </a:xfrm>
            <a:prstGeom prst="rect">
              <a:avLst/>
            </a:prstGeom>
          </p:spPr>
        </p:pic>
      </p:grpSp>
      <p:sp>
        <p:nvSpPr>
          <p:cNvPr id="16" name="object 16"/>
          <p:cNvSpPr txBox="1"/>
          <p:nvPr/>
        </p:nvSpPr>
        <p:spPr>
          <a:xfrm>
            <a:off x="2166366" y="3737355"/>
            <a:ext cx="1954530" cy="299720"/>
          </a:xfrm>
          <a:prstGeom prst="rect">
            <a:avLst/>
          </a:prstGeom>
        </p:spPr>
        <p:txBody>
          <a:bodyPr vert="horz" wrap="square" lIns="0" tIns="12700" rIns="0" bIns="0" rtlCol="0">
            <a:spAutoFit/>
          </a:bodyPr>
          <a:lstStyle/>
          <a:p>
            <a:pPr marL="12700">
              <a:lnSpc>
                <a:spcPct val="100000"/>
              </a:lnSpc>
              <a:spcBef>
                <a:spcPts val="100"/>
              </a:spcBef>
              <a:tabLst>
                <a:tab pos="281940" algn="l"/>
                <a:tab pos="548005" algn="l"/>
                <a:tab pos="808355" algn="l"/>
                <a:tab pos="1068705" algn="l"/>
                <a:tab pos="1338580" algn="l"/>
                <a:tab pos="1604645" algn="l"/>
                <a:tab pos="1864995" algn="l"/>
              </a:tabLst>
            </a:pPr>
            <a:r>
              <a:rPr sz="1800" dirty="0">
                <a:latin typeface="Arial"/>
                <a:cs typeface="Arial"/>
              </a:rPr>
              <a:t>-	-	-	-	-	-	-	-</a:t>
            </a:r>
            <a:endParaRPr sz="1800">
              <a:latin typeface="Arial"/>
              <a:cs typeface="Arial"/>
            </a:endParaRPr>
          </a:p>
        </p:txBody>
      </p:sp>
      <p:grpSp>
        <p:nvGrpSpPr>
          <p:cNvPr id="17" name="object 17"/>
          <p:cNvGrpSpPr/>
          <p:nvPr/>
        </p:nvGrpSpPr>
        <p:grpSpPr>
          <a:xfrm>
            <a:off x="1754695" y="5395531"/>
            <a:ext cx="3192145" cy="1089660"/>
            <a:chOff x="1754695" y="5395531"/>
            <a:chExt cx="3192145" cy="1089660"/>
          </a:xfrm>
        </p:grpSpPr>
        <p:sp>
          <p:nvSpPr>
            <p:cNvPr id="18" name="object 18"/>
            <p:cNvSpPr/>
            <p:nvPr/>
          </p:nvSpPr>
          <p:spPr>
            <a:xfrm>
              <a:off x="1761362" y="5402199"/>
              <a:ext cx="3178810" cy="1076325"/>
            </a:xfrm>
            <a:custGeom>
              <a:avLst/>
              <a:gdLst/>
              <a:ahLst/>
              <a:cxnLst/>
              <a:rect l="l" t="t" r="r" b="b"/>
              <a:pathLst>
                <a:path w="3178810" h="1076325">
                  <a:moveTo>
                    <a:pt x="2998978" y="0"/>
                  </a:moveTo>
                  <a:lnTo>
                    <a:pt x="179324" y="0"/>
                  </a:lnTo>
                  <a:lnTo>
                    <a:pt x="131644" y="6404"/>
                  </a:lnTo>
                  <a:lnTo>
                    <a:pt x="88805" y="24478"/>
                  </a:lnTo>
                  <a:lnTo>
                    <a:pt x="52514" y="52514"/>
                  </a:lnTo>
                  <a:lnTo>
                    <a:pt x="24478" y="88805"/>
                  </a:lnTo>
                  <a:lnTo>
                    <a:pt x="6404" y="131644"/>
                  </a:lnTo>
                  <a:lnTo>
                    <a:pt x="0" y="179323"/>
                  </a:lnTo>
                  <a:lnTo>
                    <a:pt x="0" y="896619"/>
                  </a:lnTo>
                  <a:lnTo>
                    <a:pt x="6404" y="944290"/>
                  </a:lnTo>
                  <a:lnTo>
                    <a:pt x="24478" y="987126"/>
                  </a:lnTo>
                  <a:lnTo>
                    <a:pt x="52514" y="1023419"/>
                  </a:lnTo>
                  <a:lnTo>
                    <a:pt x="88805" y="1051460"/>
                  </a:lnTo>
                  <a:lnTo>
                    <a:pt x="131644" y="1069538"/>
                  </a:lnTo>
                  <a:lnTo>
                    <a:pt x="179324" y="1075944"/>
                  </a:lnTo>
                  <a:lnTo>
                    <a:pt x="2998978" y="1075944"/>
                  </a:lnTo>
                  <a:lnTo>
                    <a:pt x="3046657" y="1069538"/>
                  </a:lnTo>
                  <a:lnTo>
                    <a:pt x="3089496" y="1051460"/>
                  </a:lnTo>
                  <a:lnTo>
                    <a:pt x="3125787" y="1023419"/>
                  </a:lnTo>
                  <a:lnTo>
                    <a:pt x="3153823" y="987126"/>
                  </a:lnTo>
                  <a:lnTo>
                    <a:pt x="3171897" y="944290"/>
                  </a:lnTo>
                  <a:lnTo>
                    <a:pt x="3178302" y="896619"/>
                  </a:lnTo>
                  <a:lnTo>
                    <a:pt x="3178302" y="179323"/>
                  </a:lnTo>
                  <a:lnTo>
                    <a:pt x="3171897" y="131644"/>
                  </a:lnTo>
                  <a:lnTo>
                    <a:pt x="3153823" y="88805"/>
                  </a:lnTo>
                  <a:lnTo>
                    <a:pt x="3125787" y="52514"/>
                  </a:lnTo>
                  <a:lnTo>
                    <a:pt x="3089496" y="24478"/>
                  </a:lnTo>
                  <a:lnTo>
                    <a:pt x="3046657" y="6404"/>
                  </a:lnTo>
                  <a:lnTo>
                    <a:pt x="2998978" y="0"/>
                  </a:lnTo>
                  <a:close/>
                </a:path>
              </a:pathLst>
            </a:custGeom>
            <a:solidFill>
              <a:srgbClr val="FFFF00"/>
            </a:solidFill>
          </p:spPr>
          <p:txBody>
            <a:bodyPr wrap="square" lIns="0" tIns="0" rIns="0" bIns="0" rtlCol="0"/>
            <a:lstStyle/>
            <a:p>
              <a:endParaRPr/>
            </a:p>
          </p:txBody>
        </p:sp>
        <p:sp>
          <p:nvSpPr>
            <p:cNvPr id="19" name="object 19"/>
            <p:cNvSpPr/>
            <p:nvPr/>
          </p:nvSpPr>
          <p:spPr>
            <a:xfrm>
              <a:off x="1761362" y="5402199"/>
              <a:ext cx="3178810" cy="1076325"/>
            </a:xfrm>
            <a:custGeom>
              <a:avLst/>
              <a:gdLst/>
              <a:ahLst/>
              <a:cxnLst/>
              <a:rect l="l" t="t" r="r" b="b"/>
              <a:pathLst>
                <a:path w="3178810" h="1076325">
                  <a:moveTo>
                    <a:pt x="0" y="179323"/>
                  </a:moveTo>
                  <a:lnTo>
                    <a:pt x="6404" y="131644"/>
                  </a:lnTo>
                  <a:lnTo>
                    <a:pt x="24478" y="88805"/>
                  </a:lnTo>
                  <a:lnTo>
                    <a:pt x="52514" y="52514"/>
                  </a:lnTo>
                  <a:lnTo>
                    <a:pt x="88805" y="24478"/>
                  </a:lnTo>
                  <a:lnTo>
                    <a:pt x="131644" y="6404"/>
                  </a:lnTo>
                  <a:lnTo>
                    <a:pt x="179324" y="0"/>
                  </a:lnTo>
                  <a:lnTo>
                    <a:pt x="2998978" y="0"/>
                  </a:lnTo>
                  <a:lnTo>
                    <a:pt x="3046657" y="6404"/>
                  </a:lnTo>
                  <a:lnTo>
                    <a:pt x="3089496" y="24478"/>
                  </a:lnTo>
                  <a:lnTo>
                    <a:pt x="3125787" y="52514"/>
                  </a:lnTo>
                  <a:lnTo>
                    <a:pt x="3153823" y="88805"/>
                  </a:lnTo>
                  <a:lnTo>
                    <a:pt x="3171897" y="131644"/>
                  </a:lnTo>
                  <a:lnTo>
                    <a:pt x="3178302" y="179323"/>
                  </a:lnTo>
                  <a:lnTo>
                    <a:pt x="3178302" y="896619"/>
                  </a:lnTo>
                  <a:lnTo>
                    <a:pt x="3171897" y="944290"/>
                  </a:lnTo>
                  <a:lnTo>
                    <a:pt x="3153823" y="987126"/>
                  </a:lnTo>
                  <a:lnTo>
                    <a:pt x="3125787" y="1023419"/>
                  </a:lnTo>
                  <a:lnTo>
                    <a:pt x="3089496" y="1051460"/>
                  </a:lnTo>
                  <a:lnTo>
                    <a:pt x="3046657" y="1069538"/>
                  </a:lnTo>
                  <a:lnTo>
                    <a:pt x="2998978" y="1075944"/>
                  </a:lnTo>
                  <a:lnTo>
                    <a:pt x="179324" y="1075944"/>
                  </a:lnTo>
                  <a:lnTo>
                    <a:pt x="131644" y="1069538"/>
                  </a:lnTo>
                  <a:lnTo>
                    <a:pt x="88805" y="1051460"/>
                  </a:lnTo>
                  <a:lnTo>
                    <a:pt x="52514" y="1023419"/>
                  </a:lnTo>
                  <a:lnTo>
                    <a:pt x="24478" y="987126"/>
                  </a:lnTo>
                  <a:lnTo>
                    <a:pt x="6404" y="944290"/>
                  </a:lnTo>
                  <a:lnTo>
                    <a:pt x="0" y="896619"/>
                  </a:lnTo>
                  <a:lnTo>
                    <a:pt x="0" y="179323"/>
                  </a:lnTo>
                  <a:close/>
                </a:path>
              </a:pathLst>
            </a:custGeom>
            <a:ln w="12953">
              <a:solidFill>
                <a:srgbClr val="FFFF00"/>
              </a:solidFill>
            </a:ln>
          </p:spPr>
          <p:txBody>
            <a:bodyPr wrap="square" lIns="0" tIns="0" rIns="0" bIns="0" rtlCol="0"/>
            <a:lstStyle/>
            <a:p>
              <a:endParaRPr/>
            </a:p>
          </p:txBody>
        </p:sp>
        <p:sp>
          <p:nvSpPr>
            <p:cNvPr id="20" name="object 20"/>
            <p:cNvSpPr/>
            <p:nvPr/>
          </p:nvSpPr>
          <p:spPr>
            <a:xfrm>
              <a:off x="2833041" y="5540820"/>
              <a:ext cx="1506220" cy="476884"/>
            </a:xfrm>
            <a:custGeom>
              <a:avLst/>
              <a:gdLst/>
              <a:ahLst/>
              <a:cxnLst/>
              <a:rect l="l" t="t" r="r" b="b"/>
              <a:pathLst>
                <a:path w="1506220" h="476885">
                  <a:moveTo>
                    <a:pt x="638481" y="0"/>
                  </a:moveTo>
                  <a:lnTo>
                    <a:pt x="638481" y="382403"/>
                  </a:lnTo>
                </a:path>
                <a:path w="1506220" h="476885">
                  <a:moveTo>
                    <a:pt x="1472270" y="0"/>
                  </a:moveTo>
                  <a:lnTo>
                    <a:pt x="1472270" y="382403"/>
                  </a:lnTo>
                </a:path>
                <a:path w="1506220" h="476885">
                  <a:moveTo>
                    <a:pt x="175942" y="415774"/>
                  </a:moveTo>
                  <a:lnTo>
                    <a:pt x="1506020" y="415774"/>
                  </a:lnTo>
                </a:path>
                <a:path w="1506220" h="476885">
                  <a:moveTo>
                    <a:pt x="0" y="476485"/>
                  </a:moveTo>
                  <a:lnTo>
                    <a:pt x="34308" y="456794"/>
                  </a:lnTo>
                </a:path>
              </a:pathLst>
            </a:custGeom>
            <a:ln w="11025">
              <a:solidFill>
                <a:srgbClr val="000000"/>
              </a:solidFill>
            </a:ln>
          </p:spPr>
          <p:txBody>
            <a:bodyPr wrap="square" lIns="0" tIns="0" rIns="0" bIns="0" rtlCol="0"/>
            <a:lstStyle/>
            <a:p>
              <a:endParaRPr/>
            </a:p>
          </p:txBody>
        </p:sp>
        <p:sp>
          <p:nvSpPr>
            <p:cNvPr id="21" name="object 21"/>
            <p:cNvSpPr/>
            <p:nvPr/>
          </p:nvSpPr>
          <p:spPr>
            <a:xfrm>
              <a:off x="2867349" y="6003624"/>
              <a:ext cx="49530" cy="308610"/>
            </a:xfrm>
            <a:custGeom>
              <a:avLst/>
              <a:gdLst/>
              <a:ahLst/>
              <a:cxnLst/>
              <a:rect l="l" t="t" r="r" b="b"/>
              <a:pathLst>
                <a:path w="49530" h="308610">
                  <a:moveTo>
                    <a:pt x="0" y="0"/>
                  </a:moveTo>
                  <a:lnTo>
                    <a:pt x="49229" y="308004"/>
                  </a:lnTo>
                </a:path>
              </a:pathLst>
            </a:custGeom>
            <a:ln w="22680">
              <a:solidFill>
                <a:srgbClr val="000000"/>
              </a:solidFill>
            </a:ln>
          </p:spPr>
          <p:txBody>
            <a:bodyPr wrap="square" lIns="0" tIns="0" rIns="0" bIns="0" rtlCol="0"/>
            <a:lstStyle/>
            <a:p>
              <a:endParaRPr/>
            </a:p>
          </p:txBody>
        </p:sp>
        <p:sp>
          <p:nvSpPr>
            <p:cNvPr id="22" name="object 22"/>
            <p:cNvSpPr/>
            <p:nvPr/>
          </p:nvSpPr>
          <p:spPr>
            <a:xfrm>
              <a:off x="2922676" y="5490486"/>
              <a:ext cx="1438910" cy="821690"/>
            </a:xfrm>
            <a:custGeom>
              <a:avLst/>
              <a:gdLst/>
              <a:ahLst/>
              <a:cxnLst/>
              <a:rect l="l" t="t" r="r" b="b"/>
              <a:pathLst>
                <a:path w="1438910" h="821689">
                  <a:moveTo>
                    <a:pt x="0" y="821142"/>
                  </a:moveTo>
                  <a:lnTo>
                    <a:pt x="65288" y="0"/>
                  </a:lnTo>
                </a:path>
                <a:path w="1438910" h="821689">
                  <a:moveTo>
                    <a:pt x="65288" y="0"/>
                  </a:moveTo>
                  <a:lnTo>
                    <a:pt x="1438520" y="0"/>
                  </a:lnTo>
                </a:path>
              </a:pathLst>
            </a:custGeom>
            <a:ln w="11025">
              <a:solidFill>
                <a:srgbClr val="000000"/>
              </a:solidFill>
            </a:ln>
          </p:spPr>
          <p:txBody>
            <a:bodyPr wrap="square" lIns="0" tIns="0" rIns="0" bIns="0" rtlCol="0"/>
            <a:lstStyle/>
            <a:p>
              <a:endParaRPr/>
            </a:p>
          </p:txBody>
        </p:sp>
      </p:grpSp>
      <p:sp>
        <p:nvSpPr>
          <p:cNvPr id="23" name="object 23"/>
          <p:cNvSpPr txBox="1"/>
          <p:nvPr/>
        </p:nvSpPr>
        <p:spPr>
          <a:xfrm>
            <a:off x="3406864" y="5951025"/>
            <a:ext cx="516890" cy="349250"/>
          </a:xfrm>
          <a:prstGeom prst="rect">
            <a:avLst/>
          </a:prstGeom>
        </p:spPr>
        <p:txBody>
          <a:bodyPr vert="horz" wrap="square" lIns="0" tIns="15240" rIns="0" bIns="0" rtlCol="0">
            <a:spAutoFit/>
          </a:bodyPr>
          <a:lstStyle/>
          <a:p>
            <a:pPr marL="38100">
              <a:lnSpc>
                <a:spcPct val="100000"/>
              </a:lnSpc>
              <a:spcBef>
                <a:spcPts val="120"/>
              </a:spcBef>
            </a:pPr>
            <a:r>
              <a:rPr sz="2100" i="1" spc="5" dirty="0">
                <a:latin typeface="Times New Roman"/>
                <a:cs typeface="Times New Roman"/>
              </a:rPr>
              <a:t>q</a:t>
            </a:r>
            <a:r>
              <a:rPr sz="2100" i="1" spc="25" dirty="0">
                <a:latin typeface="Times New Roman"/>
                <a:cs typeface="Times New Roman"/>
              </a:rPr>
              <a:t>N</a:t>
            </a:r>
            <a:r>
              <a:rPr sz="2100" i="1" spc="-310" dirty="0">
                <a:latin typeface="Times New Roman"/>
                <a:cs typeface="Times New Roman"/>
              </a:rPr>
              <a:t> </a:t>
            </a:r>
            <a:r>
              <a:rPr sz="1800" i="1" spc="37" baseline="-25462" dirty="0">
                <a:latin typeface="Times New Roman"/>
                <a:cs typeface="Times New Roman"/>
              </a:rPr>
              <a:t>A</a:t>
            </a:r>
            <a:endParaRPr sz="1800" baseline="-25462">
              <a:latin typeface="Times New Roman"/>
              <a:cs typeface="Times New Roman"/>
            </a:endParaRPr>
          </a:p>
        </p:txBody>
      </p:sp>
      <p:sp>
        <p:nvSpPr>
          <p:cNvPr id="24" name="object 24"/>
          <p:cNvSpPr txBox="1"/>
          <p:nvPr/>
        </p:nvSpPr>
        <p:spPr>
          <a:xfrm>
            <a:off x="2159251" y="5741495"/>
            <a:ext cx="641350" cy="349250"/>
          </a:xfrm>
          <a:prstGeom prst="rect">
            <a:avLst/>
          </a:prstGeom>
        </p:spPr>
        <p:txBody>
          <a:bodyPr vert="horz" wrap="square" lIns="0" tIns="15240" rIns="0" bIns="0" rtlCol="0">
            <a:spAutoFit/>
          </a:bodyPr>
          <a:lstStyle/>
          <a:p>
            <a:pPr marL="50800">
              <a:lnSpc>
                <a:spcPct val="100000"/>
              </a:lnSpc>
              <a:spcBef>
                <a:spcPts val="120"/>
              </a:spcBef>
            </a:pPr>
            <a:r>
              <a:rPr sz="2100" i="1" spc="-5" dirty="0">
                <a:latin typeface="Times New Roman"/>
                <a:cs typeface="Times New Roman"/>
              </a:rPr>
              <a:t>W</a:t>
            </a:r>
            <a:r>
              <a:rPr sz="1800" i="1" spc="-7" baseline="-25462" dirty="0">
                <a:latin typeface="Times New Roman"/>
                <a:cs typeface="Times New Roman"/>
              </a:rPr>
              <a:t>d</a:t>
            </a:r>
            <a:r>
              <a:rPr sz="1800" i="1" spc="675" baseline="-25462" dirty="0">
                <a:latin typeface="Times New Roman"/>
                <a:cs typeface="Times New Roman"/>
              </a:rPr>
              <a:t> </a:t>
            </a:r>
            <a:r>
              <a:rPr sz="2100" spc="20" dirty="0">
                <a:latin typeface="Symbol"/>
                <a:cs typeface="Symbol"/>
              </a:rPr>
              <a:t></a:t>
            </a:r>
            <a:endParaRPr sz="2100">
              <a:latin typeface="Symbol"/>
              <a:cs typeface="Symbol"/>
            </a:endParaRPr>
          </a:p>
        </p:txBody>
      </p:sp>
      <p:sp>
        <p:nvSpPr>
          <p:cNvPr id="25" name="object 25"/>
          <p:cNvSpPr txBox="1"/>
          <p:nvPr/>
        </p:nvSpPr>
        <p:spPr>
          <a:xfrm>
            <a:off x="2989132" y="5501862"/>
            <a:ext cx="1304925" cy="367030"/>
          </a:xfrm>
          <a:prstGeom prst="rect">
            <a:avLst/>
          </a:prstGeom>
        </p:spPr>
        <p:txBody>
          <a:bodyPr vert="horz" wrap="square" lIns="0" tIns="17780" rIns="0" bIns="0" rtlCol="0">
            <a:spAutoFit/>
          </a:bodyPr>
          <a:lstStyle/>
          <a:p>
            <a:pPr marL="38100">
              <a:lnSpc>
                <a:spcPct val="100000"/>
              </a:lnSpc>
              <a:spcBef>
                <a:spcPts val="140"/>
              </a:spcBef>
            </a:pPr>
            <a:r>
              <a:rPr sz="2100" spc="-65" dirty="0">
                <a:latin typeface="Times New Roman"/>
                <a:cs typeface="Times New Roman"/>
              </a:rPr>
              <a:t>2</a:t>
            </a:r>
            <a:r>
              <a:rPr sz="2200" i="1" spc="-30" dirty="0">
                <a:latin typeface="Symbol"/>
                <a:cs typeface="Symbol"/>
              </a:rPr>
              <a:t></a:t>
            </a:r>
            <a:r>
              <a:rPr sz="2200" spc="-335" dirty="0">
                <a:latin typeface="Times New Roman"/>
                <a:cs typeface="Times New Roman"/>
              </a:rPr>
              <a:t> </a:t>
            </a:r>
            <a:r>
              <a:rPr sz="1800" i="1" spc="22" baseline="-25462" dirty="0">
                <a:latin typeface="Times New Roman"/>
                <a:cs typeface="Times New Roman"/>
              </a:rPr>
              <a:t>Si</a:t>
            </a:r>
            <a:r>
              <a:rPr sz="1800" i="1" spc="187" baseline="-25462" dirty="0">
                <a:latin typeface="Times New Roman"/>
                <a:cs typeface="Times New Roman"/>
              </a:rPr>
              <a:t> </a:t>
            </a:r>
            <a:r>
              <a:rPr sz="2200" i="1" spc="-5" dirty="0">
                <a:latin typeface="Symbol"/>
                <a:cs typeface="Symbol"/>
              </a:rPr>
              <a:t></a:t>
            </a:r>
            <a:r>
              <a:rPr sz="1800" i="1" spc="22" baseline="-25462" dirty="0">
                <a:latin typeface="Times New Roman"/>
                <a:cs typeface="Times New Roman"/>
              </a:rPr>
              <a:t>s</a:t>
            </a:r>
            <a:r>
              <a:rPr sz="1800" i="1" baseline="-25462" dirty="0">
                <a:latin typeface="Times New Roman"/>
                <a:cs typeface="Times New Roman"/>
              </a:rPr>
              <a:t> </a:t>
            </a:r>
            <a:r>
              <a:rPr sz="1800" i="1" spc="7" baseline="-25462" dirty="0">
                <a:latin typeface="Times New Roman"/>
                <a:cs typeface="Times New Roman"/>
              </a:rPr>
              <a:t> </a:t>
            </a:r>
            <a:r>
              <a:rPr sz="2100" spc="200" dirty="0">
                <a:latin typeface="Symbol"/>
                <a:cs typeface="Symbol"/>
              </a:rPr>
              <a:t></a:t>
            </a:r>
            <a:r>
              <a:rPr sz="2200" i="1" spc="10" dirty="0">
                <a:latin typeface="Symbol"/>
                <a:cs typeface="Symbol"/>
              </a:rPr>
              <a:t></a:t>
            </a:r>
            <a:r>
              <a:rPr sz="1800" i="1" spc="15" baseline="-25462" dirty="0">
                <a:latin typeface="Times New Roman"/>
                <a:cs typeface="Times New Roman"/>
              </a:rPr>
              <a:t>Fp</a:t>
            </a:r>
            <a:endParaRPr sz="1800" baseline="-25462" dirty="0">
              <a:latin typeface="Times New Roman"/>
              <a:cs typeface="Times New Roman"/>
            </a:endParaRPr>
          </a:p>
        </p:txBody>
      </p:sp>
      <p:sp>
        <p:nvSpPr>
          <p:cNvPr id="26" name="object 26"/>
          <p:cNvSpPr/>
          <p:nvPr/>
        </p:nvSpPr>
        <p:spPr>
          <a:xfrm>
            <a:off x="5936360" y="5609463"/>
            <a:ext cx="3810000" cy="76200"/>
          </a:xfrm>
          <a:custGeom>
            <a:avLst/>
            <a:gdLst/>
            <a:ahLst/>
            <a:cxnLst/>
            <a:rect l="l" t="t" r="r" b="b"/>
            <a:pathLst>
              <a:path w="3810000" h="76200">
                <a:moveTo>
                  <a:pt x="3733799" y="0"/>
                </a:moveTo>
                <a:lnTo>
                  <a:pt x="3733799" y="76200"/>
                </a:lnTo>
                <a:lnTo>
                  <a:pt x="3790949" y="47625"/>
                </a:lnTo>
                <a:lnTo>
                  <a:pt x="3746499" y="47625"/>
                </a:lnTo>
                <a:lnTo>
                  <a:pt x="3746499" y="28575"/>
                </a:lnTo>
                <a:lnTo>
                  <a:pt x="3790949" y="28575"/>
                </a:lnTo>
                <a:lnTo>
                  <a:pt x="3733799" y="0"/>
                </a:lnTo>
                <a:close/>
              </a:path>
              <a:path w="3810000" h="76200">
                <a:moveTo>
                  <a:pt x="3733799" y="28575"/>
                </a:moveTo>
                <a:lnTo>
                  <a:pt x="0" y="28575"/>
                </a:lnTo>
                <a:lnTo>
                  <a:pt x="0" y="47625"/>
                </a:lnTo>
                <a:lnTo>
                  <a:pt x="3733799" y="47625"/>
                </a:lnTo>
                <a:lnTo>
                  <a:pt x="3733799" y="28575"/>
                </a:lnTo>
                <a:close/>
              </a:path>
              <a:path w="3810000" h="76200">
                <a:moveTo>
                  <a:pt x="3790949" y="28575"/>
                </a:moveTo>
                <a:lnTo>
                  <a:pt x="3746499" y="28575"/>
                </a:lnTo>
                <a:lnTo>
                  <a:pt x="3746499" y="47625"/>
                </a:lnTo>
                <a:lnTo>
                  <a:pt x="3790949" y="47625"/>
                </a:lnTo>
                <a:lnTo>
                  <a:pt x="3809999" y="38100"/>
                </a:lnTo>
                <a:lnTo>
                  <a:pt x="3790949" y="28575"/>
                </a:lnTo>
                <a:close/>
              </a:path>
            </a:pathLst>
          </a:custGeom>
          <a:solidFill>
            <a:srgbClr val="000000"/>
          </a:solidFill>
        </p:spPr>
        <p:txBody>
          <a:bodyPr wrap="square" lIns="0" tIns="0" rIns="0" bIns="0" rtlCol="0"/>
          <a:lstStyle/>
          <a:p>
            <a:endParaRPr/>
          </a:p>
        </p:txBody>
      </p:sp>
      <p:sp>
        <p:nvSpPr>
          <p:cNvPr id="27" name="object 27"/>
          <p:cNvSpPr txBox="1"/>
          <p:nvPr/>
        </p:nvSpPr>
        <p:spPr>
          <a:xfrm>
            <a:off x="9596373" y="5303266"/>
            <a:ext cx="1270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x</a:t>
            </a:r>
            <a:endParaRPr sz="1800">
              <a:latin typeface="Times New Roman"/>
              <a:cs typeface="Times New Roman"/>
            </a:endParaRPr>
          </a:p>
        </p:txBody>
      </p:sp>
      <p:grpSp>
        <p:nvGrpSpPr>
          <p:cNvPr id="28" name="object 28"/>
          <p:cNvGrpSpPr/>
          <p:nvPr/>
        </p:nvGrpSpPr>
        <p:grpSpPr>
          <a:xfrm>
            <a:off x="6765035" y="4418838"/>
            <a:ext cx="1395730" cy="2308225"/>
            <a:chOff x="6765035" y="4418838"/>
            <a:chExt cx="1395730" cy="2308225"/>
          </a:xfrm>
        </p:grpSpPr>
        <p:sp>
          <p:nvSpPr>
            <p:cNvPr id="29" name="object 29"/>
            <p:cNvSpPr/>
            <p:nvPr/>
          </p:nvSpPr>
          <p:spPr>
            <a:xfrm>
              <a:off x="7003160" y="4428363"/>
              <a:ext cx="772795" cy="2289175"/>
            </a:xfrm>
            <a:custGeom>
              <a:avLst/>
              <a:gdLst/>
              <a:ahLst/>
              <a:cxnLst/>
              <a:rect l="l" t="t" r="r" b="b"/>
              <a:pathLst>
                <a:path w="772795" h="2289175">
                  <a:moveTo>
                    <a:pt x="0" y="0"/>
                  </a:moveTo>
                  <a:lnTo>
                    <a:pt x="0" y="2289175"/>
                  </a:lnTo>
                </a:path>
                <a:path w="772795" h="2289175">
                  <a:moveTo>
                    <a:pt x="772668" y="0"/>
                  </a:moveTo>
                  <a:lnTo>
                    <a:pt x="772668" y="2289175"/>
                  </a:lnTo>
                </a:path>
              </a:pathLst>
            </a:custGeom>
            <a:ln w="19050">
              <a:solidFill>
                <a:srgbClr val="000000"/>
              </a:solidFill>
              <a:prstDash val="lgDash"/>
            </a:ln>
          </p:spPr>
          <p:txBody>
            <a:bodyPr wrap="square" lIns="0" tIns="0" rIns="0" bIns="0" rtlCol="0"/>
            <a:lstStyle/>
            <a:p>
              <a:endParaRPr/>
            </a:p>
          </p:txBody>
        </p:sp>
        <p:pic>
          <p:nvPicPr>
            <p:cNvPr id="30" name="object 30"/>
            <p:cNvPicPr/>
            <p:nvPr/>
          </p:nvPicPr>
          <p:blipFill>
            <a:blip r:embed="rId8" cstate="print"/>
            <a:stretch>
              <a:fillRect/>
            </a:stretch>
          </p:blipFill>
          <p:spPr>
            <a:xfrm>
              <a:off x="6774560" y="4864989"/>
              <a:ext cx="215646" cy="762000"/>
            </a:xfrm>
            <a:prstGeom prst="rect">
              <a:avLst/>
            </a:prstGeom>
          </p:spPr>
        </p:pic>
        <p:sp>
          <p:nvSpPr>
            <p:cNvPr id="31" name="object 31"/>
            <p:cNvSpPr/>
            <p:nvPr/>
          </p:nvSpPr>
          <p:spPr>
            <a:xfrm>
              <a:off x="6774560" y="4864989"/>
              <a:ext cx="215900" cy="762000"/>
            </a:xfrm>
            <a:custGeom>
              <a:avLst/>
              <a:gdLst/>
              <a:ahLst/>
              <a:cxnLst/>
              <a:rect l="l" t="t" r="r" b="b"/>
              <a:pathLst>
                <a:path w="215900" h="762000">
                  <a:moveTo>
                    <a:pt x="0" y="762000"/>
                  </a:moveTo>
                  <a:lnTo>
                    <a:pt x="215646" y="762000"/>
                  </a:lnTo>
                  <a:lnTo>
                    <a:pt x="215646" y="0"/>
                  </a:lnTo>
                  <a:lnTo>
                    <a:pt x="0" y="0"/>
                  </a:lnTo>
                  <a:lnTo>
                    <a:pt x="0" y="762000"/>
                  </a:lnTo>
                  <a:close/>
                </a:path>
              </a:pathLst>
            </a:custGeom>
            <a:ln w="19050">
              <a:solidFill>
                <a:srgbClr val="FF0000"/>
              </a:solidFill>
            </a:ln>
          </p:spPr>
          <p:txBody>
            <a:bodyPr wrap="square" lIns="0" tIns="0" rIns="0" bIns="0" rtlCol="0"/>
            <a:lstStyle/>
            <a:p>
              <a:endParaRPr/>
            </a:p>
          </p:txBody>
        </p:sp>
        <p:pic>
          <p:nvPicPr>
            <p:cNvPr id="32" name="object 32"/>
            <p:cNvPicPr/>
            <p:nvPr/>
          </p:nvPicPr>
          <p:blipFill>
            <a:blip r:embed="rId9" cstate="print"/>
            <a:stretch>
              <a:fillRect/>
            </a:stretch>
          </p:blipFill>
          <p:spPr>
            <a:xfrm>
              <a:off x="7788782" y="5652135"/>
              <a:ext cx="361950" cy="369569"/>
            </a:xfrm>
            <a:prstGeom prst="rect">
              <a:avLst/>
            </a:prstGeom>
          </p:spPr>
        </p:pic>
        <p:sp>
          <p:nvSpPr>
            <p:cNvPr id="33" name="object 33"/>
            <p:cNvSpPr/>
            <p:nvPr/>
          </p:nvSpPr>
          <p:spPr>
            <a:xfrm>
              <a:off x="7788782" y="5652135"/>
              <a:ext cx="361950" cy="369570"/>
            </a:xfrm>
            <a:custGeom>
              <a:avLst/>
              <a:gdLst/>
              <a:ahLst/>
              <a:cxnLst/>
              <a:rect l="l" t="t" r="r" b="b"/>
              <a:pathLst>
                <a:path w="361950" h="369570">
                  <a:moveTo>
                    <a:pt x="0" y="369569"/>
                  </a:moveTo>
                  <a:lnTo>
                    <a:pt x="361950" y="369569"/>
                  </a:lnTo>
                  <a:lnTo>
                    <a:pt x="361950" y="0"/>
                  </a:lnTo>
                  <a:lnTo>
                    <a:pt x="0" y="0"/>
                  </a:lnTo>
                  <a:lnTo>
                    <a:pt x="0" y="369569"/>
                  </a:lnTo>
                  <a:close/>
                </a:path>
              </a:pathLst>
            </a:custGeom>
            <a:ln w="19050">
              <a:solidFill>
                <a:srgbClr val="FF0000"/>
              </a:solidFill>
            </a:ln>
          </p:spPr>
          <p:txBody>
            <a:bodyPr wrap="square" lIns="0" tIns="0" rIns="0" bIns="0" rtlCol="0"/>
            <a:lstStyle/>
            <a:p>
              <a:endParaRPr/>
            </a:p>
          </p:txBody>
        </p:sp>
      </p:grpSp>
      <p:sp>
        <p:nvSpPr>
          <p:cNvPr id="34" name="object 34"/>
          <p:cNvSpPr txBox="1"/>
          <p:nvPr/>
        </p:nvSpPr>
        <p:spPr>
          <a:xfrm>
            <a:off x="8366506" y="5786120"/>
            <a:ext cx="118745"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0000"/>
                </a:solidFill>
                <a:latin typeface="Arial"/>
                <a:cs typeface="Arial"/>
              </a:rPr>
              <a:t>d</a:t>
            </a:r>
            <a:endParaRPr sz="1200">
              <a:latin typeface="Arial"/>
              <a:cs typeface="Arial"/>
            </a:endParaRPr>
          </a:p>
        </p:txBody>
      </p:sp>
      <p:sp>
        <p:nvSpPr>
          <p:cNvPr id="35" name="object 35"/>
          <p:cNvSpPr txBox="1"/>
          <p:nvPr/>
        </p:nvSpPr>
        <p:spPr>
          <a:xfrm>
            <a:off x="8188706" y="5653532"/>
            <a:ext cx="812165" cy="299720"/>
          </a:xfrm>
          <a:prstGeom prst="rect">
            <a:avLst/>
          </a:prstGeom>
        </p:spPr>
        <p:txBody>
          <a:bodyPr vert="horz" wrap="square" lIns="0" tIns="12700" rIns="0" bIns="0" rtlCol="0">
            <a:spAutoFit/>
          </a:bodyPr>
          <a:lstStyle/>
          <a:p>
            <a:pPr marL="12700">
              <a:lnSpc>
                <a:spcPct val="100000"/>
              </a:lnSpc>
              <a:spcBef>
                <a:spcPts val="100"/>
              </a:spcBef>
              <a:tabLst>
                <a:tab pos="347980" algn="l"/>
              </a:tabLst>
            </a:pPr>
            <a:r>
              <a:rPr sz="1800" b="1" dirty="0">
                <a:solidFill>
                  <a:srgbClr val="FF0000"/>
                </a:solidFill>
                <a:latin typeface="Arial"/>
                <a:cs typeface="Arial"/>
              </a:rPr>
              <a:t>Q	=</a:t>
            </a:r>
            <a:r>
              <a:rPr sz="1800" b="1" spc="-90" dirty="0">
                <a:solidFill>
                  <a:srgbClr val="FF0000"/>
                </a:solidFill>
                <a:latin typeface="Arial"/>
                <a:cs typeface="Arial"/>
              </a:rPr>
              <a:t> </a:t>
            </a:r>
            <a:r>
              <a:rPr sz="1800" b="1" dirty="0">
                <a:solidFill>
                  <a:srgbClr val="FF0000"/>
                </a:solidFill>
                <a:latin typeface="Arial"/>
                <a:cs typeface="Arial"/>
              </a:rPr>
              <a:t>-Q</a:t>
            </a:r>
            <a:endParaRPr sz="1800">
              <a:latin typeface="Arial"/>
              <a:cs typeface="Arial"/>
            </a:endParaRPr>
          </a:p>
        </p:txBody>
      </p:sp>
      <p:sp>
        <p:nvSpPr>
          <p:cNvPr id="36" name="object 36"/>
          <p:cNvSpPr/>
          <p:nvPr/>
        </p:nvSpPr>
        <p:spPr>
          <a:xfrm>
            <a:off x="8946260" y="4002404"/>
            <a:ext cx="76200" cy="276225"/>
          </a:xfrm>
          <a:custGeom>
            <a:avLst/>
            <a:gdLst/>
            <a:ahLst/>
            <a:cxnLst/>
            <a:rect l="l" t="t" r="r" b="b"/>
            <a:pathLst>
              <a:path w="76200" h="276225">
                <a:moveTo>
                  <a:pt x="28575" y="200025"/>
                </a:moveTo>
                <a:lnTo>
                  <a:pt x="0" y="200025"/>
                </a:lnTo>
                <a:lnTo>
                  <a:pt x="38100" y="276225"/>
                </a:lnTo>
                <a:lnTo>
                  <a:pt x="69850" y="212725"/>
                </a:lnTo>
                <a:lnTo>
                  <a:pt x="28575" y="212725"/>
                </a:lnTo>
                <a:lnTo>
                  <a:pt x="28575" y="200025"/>
                </a:lnTo>
                <a:close/>
              </a:path>
              <a:path w="76200" h="276225">
                <a:moveTo>
                  <a:pt x="47625" y="63500"/>
                </a:moveTo>
                <a:lnTo>
                  <a:pt x="28575" y="63500"/>
                </a:lnTo>
                <a:lnTo>
                  <a:pt x="28575" y="212725"/>
                </a:lnTo>
                <a:lnTo>
                  <a:pt x="47625" y="212725"/>
                </a:lnTo>
                <a:lnTo>
                  <a:pt x="47625" y="63500"/>
                </a:lnTo>
                <a:close/>
              </a:path>
              <a:path w="76200" h="276225">
                <a:moveTo>
                  <a:pt x="76200" y="200025"/>
                </a:moveTo>
                <a:lnTo>
                  <a:pt x="47625" y="200025"/>
                </a:lnTo>
                <a:lnTo>
                  <a:pt x="47625" y="212725"/>
                </a:lnTo>
                <a:lnTo>
                  <a:pt x="69850" y="212725"/>
                </a:lnTo>
                <a:lnTo>
                  <a:pt x="76200" y="200025"/>
                </a:lnTo>
                <a:close/>
              </a:path>
              <a:path w="76200" h="276225">
                <a:moveTo>
                  <a:pt x="38100" y="0"/>
                </a:moveTo>
                <a:lnTo>
                  <a:pt x="0" y="76200"/>
                </a:lnTo>
                <a:lnTo>
                  <a:pt x="28575" y="76200"/>
                </a:lnTo>
                <a:lnTo>
                  <a:pt x="28575" y="63500"/>
                </a:lnTo>
                <a:lnTo>
                  <a:pt x="69850" y="63500"/>
                </a:lnTo>
                <a:lnTo>
                  <a:pt x="38100" y="0"/>
                </a:lnTo>
                <a:close/>
              </a:path>
              <a:path w="76200" h="276225">
                <a:moveTo>
                  <a:pt x="69850" y="63500"/>
                </a:moveTo>
                <a:lnTo>
                  <a:pt x="47625" y="63500"/>
                </a:lnTo>
                <a:lnTo>
                  <a:pt x="47625" y="76200"/>
                </a:lnTo>
                <a:lnTo>
                  <a:pt x="76200" y="76200"/>
                </a:lnTo>
                <a:lnTo>
                  <a:pt x="69850" y="63500"/>
                </a:lnTo>
                <a:close/>
              </a:path>
            </a:pathLst>
          </a:custGeom>
          <a:solidFill>
            <a:srgbClr val="000000"/>
          </a:solidFill>
        </p:spPr>
        <p:txBody>
          <a:bodyPr wrap="square" lIns="0" tIns="0" rIns="0" bIns="0" rtlCol="0"/>
          <a:lstStyle/>
          <a:p>
            <a:endParaRPr/>
          </a:p>
        </p:txBody>
      </p:sp>
      <p:sp>
        <p:nvSpPr>
          <p:cNvPr id="37" name="object 37"/>
          <p:cNvSpPr txBox="1"/>
          <p:nvPr/>
        </p:nvSpPr>
        <p:spPr>
          <a:xfrm>
            <a:off x="8580373" y="3910695"/>
            <a:ext cx="405765" cy="266700"/>
          </a:xfrm>
          <a:prstGeom prst="rect">
            <a:avLst/>
          </a:prstGeom>
        </p:spPr>
        <p:txBody>
          <a:bodyPr vert="horz" wrap="square" lIns="0" tIns="16510" rIns="0" bIns="0" rtlCol="0">
            <a:spAutoFit/>
          </a:bodyPr>
          <a:lstStyle/>
          <a:p>
            <a:pPr marL="38100">
              <a:lnSpc>
                <a:spcPct val="100000"/>
              </a:lnSpc>
              <a:spcBef>
                <a:spcPts val="130"/>
              </a:spcBef>
            </a:pPr>
            <a:r>
              <a:rPr sz="1500" b="1" spc="-10" dirty="0">
                <a:latin typeface="Calibri"/>
                <a:cs typeface="Calibri"/>
              </a:rPr>
              <a:t>q</a:t>
            </a:r>
            <a:r>
              <a:rPr sz="1550" b="1" i="1" spc="-10" dirty="0">
                <a:latin typeface="Symbol"/>
                <a:cs typeface="Symbol"/>
              </a:rPr>
              <a:t></a:t>
            </a:r>
            <a:r>
              <a:rPr sz="1500" b="1" spc="-15" baseline="-19444" dirty="0">
                <a:latin typeface="Calibri"/>
                <a:cs typeface="Calibri"/>
              </a:rPr>
              <a:t>Fp</a:t>
            </a:r>
            <a:endParaRPr sz="1500" baseline="-19444">
              <a:latin typeface="Calibri"/>
              <a:cs typeface="Calibri"/>
            </a:endParaRPr>
          </a:p>
        </p:txBody>
      </p:sp>
      <p:grpSp>
        <p:nvGrpSpPr>
          <p:cNvPr id="38" name="object 38"/>
          <p:cNvGrpSpPr/>
          <p:nvPr/>
        </p:nvGrpSpPr>
        <p:grpSpPr>
          <a:xfrm>
            <a:off x="7775829" y="3364610"/>
            <a:ext cx="384810" cy="2289175"/>
            <a:chOff x="7775829" y="3364610"/>
            <a:chExt cx="384810" cy="2289175"/>
          </a:xfrm>
        </p:grpSpPr>
        <p:sp>
          <p:nvSpPr>
            <p:cNvPr id="39" name="object 39"/>
            <p:cNvSpPr/>
            <p:nvPr/>
          </p:nvSpPr>
          <p:spPr>
            <a:xfrm>
              <a:off x="8150733" y="3364610"/>
              <a:ext cx="0" cy="2289175"/>
            </a:xfrm>
            <a:custGeom>
              <a:avLst/>
              <a:gdLst/>
              <a:ahLst/>
              <a:cxnLst/>
              <a:rect l="l" t="t" r="r" b="b"/>
              <a:pathLst>
                <a:path h="2289175">
                  <a:moveTo>
                    <a:pt x="0" y="0"/>
                  </a:moveTo>
                  <a:lnTo>
                    <a:pt x="0" y="2289175"/>
                  </a:lnTo>
                </a:path>
              </a:pathLst>
            </a:custGeom>
            <a:ln w="19050">
              <a:solidFill>
                <a:srgbClr val="FF0000"/>
              </a:solidFill>
              <a:prstDash val="lgDash"/>
            </a:ln>
          </p:spPr>
          <p:txBody>
            <a:bodyPr wrap="square" lIns="0" tIns="0" rIns="0" bIns="0" rtlCol="0"/>
            <a:lstStyle/>
            <a:p>
              <a:endParaRPr/>
            </a:p>
          </p:txBody>
        </p:sp>
        <p:sp>
          <p:nvSpPr>
            <p:cNvPr id="40" name="object 40"/>
            <p:cNvSpPr/>
            <p:nvPr/>
          </p:nvSpPr>
          <p:spPr>
            <a:xfrm>
              <a:off x="7775829" y="5199506"/>
              <a:ext cx="374650" cy="76200"/>
            </a:xfrm>
            <a:custGeom>
              <a:avLst/>
              <a:gdLst/>
              <a:ahLst/>
              <a:cxnLst/>
              <a:rect l="l" t="t" r="r" b="b"/>
              <a:pathLst>
                <a:path w="374650" h="76200">
                  <a:moveTo>
                    <a:pt x="76200" y="0"/>
                  </a:moveTo>
                  <a:lnTo>
                    <a:pt x="0" y="38100"/>
                  </a:lnTo>
                  <a:lnTo>
                    <a:pt x="76200" y="76200"/>
                  </a:lnTo>
                  <a:lnTo>
                    <a:pt x="76200" y="46101"/>
                  </a:lnTo>
                  <a:lnTo>
                    <a:pt x="63500" y="46101"/>
                  </a:lnTo>
                  <a:lnTo>
                    <a:pt x="63500" y="30099"/>
                  </a:lnTo>
                  <a:lnTo>
                    <a:pt x="76200" y="30099"/>
                  </a:lnTo>
                  <a:lnTo>
                    <a:pt x="76200" y="0"/>
                  </a:lnTo>
                  <a:close/>
                </a:path>
                <a:path w="374650" h="76200">
                  <a:moveTo>
                    <a:pt x="298450" y="0"/>
                  </a:moveTo>
                  <a:lnTo>
                    <a:pt x="298450" y="76200"/>
                  </a:lnTo>
                  <a:lnTo>
                    <a:pt x="358648" y="46101"/>
                  </a:lnTo>
                  <a:lnTo>
                    <a:pt x="311150" y="46101"/>
                  </a:lnTo>
                  <a:lnTo>
                    <a:pt x="311150" y="30099"/>
                  </a:lnTo>
                  <a:lnTo>
                    <a:pt x="358648" y="30099"/>
                  </a:lnTo>
                  <a:lnTo>
                    <a:pt x="298450" y="0"/>
                  </a:lnTo>
                  <a:close/>
                </a:path>
                <a:path w="374650" h="76200">
                  <a:moveTo>
                    <a:pt x="76200" y="30099"/>
                  </a:moveTo>
                  <a:lnTo>
                    <a:pt x="63500" y="30099"/>
                  </a:lnTo>
                  <a:lnTo>
                    <a:pt x="63500" y="46101"/>
                  </a:lnTo>
                  <a:lnTo>
                    <a:pt x="76200" y="46101"/>
                  </a:lnTo>
                  <a:lnTo>
                    <a:pt x="76200" y="30099"/>
                  </a:lnTo>
                  <a:close/>
                </a:path>
                <a:path w="374650" h="76200">
                  <a:moveTo>
                    <a:pt x="298450" y="30099"/>
                  </a:moveTo>
                  <a:lnTo>
                    <a:pt x="76200" y="30099"/>
                  </a:lnTo>
                  <a:lnTo>
                    <a:pt x="76200" y="46101"/>
                  </a:lnTo>
                  <a:lnTo>
                    <a:pt x="298450" y="46101"/>
                  </a:lnTo>
                  <a:lnTo>
                    <a:pt x="298450" y="30099"/>
                  </a:lnTo>
                  <a:close/>
                </a:path>
                <a:path w="374650" h="76200">
                  <a:moveTo>
                    <a:pt x="358648" y="30099"/>
                  </a:moveTo>
                  <a:lnTo>
                    <a:pt x="311150" y="30099"/>
                  </a:lnTo>
                  <a:lnTo>
                    <a:pt x="311150" y="46101"/>
                  </a:lnTo>
                  <a:lnTo>
                    <a:pt x="358648" y="46101"/>
                  </a:lnTo>
                  <a:lnTo>
                    <a:pt x="374650" y="38100"/>
                  </a:lnTo>
                  <a:lnTo>
                    <a:pt x="358648" y="30099"/>
                  </a:lnTo>
                  <a:close/>
                </a:path>
              </a:pathLst>
            </a:custGeom>
            <a:solidFill>
              <a:srgbClr val="FF0000"/>
            </a:solidFill>
          </p:spPr>
          <p:txBody>
            <a:bodyPr wrap="square" lIns="0" tIns="0" rIns="0" bIns="0" rtlCol="0"/>
            <a:lstStyle/>
            <a:p>
              <a:endParaRPr/>
            </a:p>
          </p:txBody>
        </p:sp>
      </p:grpSp>
      <p:sp>
        <p:nvSpPr>
          <p:cNvPr id="41" name="object 41"/>
          <p:cNvSpPr txBox="1"/>
          <p:nvPr/>
        </p:nvSpPr>
        <p:spPr>
          <a:xfrm>
            <a:off x="6405879" y="4878832"/>
            <a:ext cx="1744345" cy="501650"/>
          </a:xfrm>
          <a:prstGeom prst="rect">
            <a:avLst/>
          </a:prstGeom>
        </p:spPr>
        <p:txBody>
          <a:bodyPr vert="horz" wrap="square" lIns="0" tIns="12700" rIns="0" bIns="0" rtlCol="0">
            <a:spAutoFit/>
          </a:bodyPr>
          <a:lstStyle/>
          <a:p>
            <a:pPr marL="1384300">
              <a:lnSpc>
                <a:spcPts val="1875"/>
              </a:lnSpc>
              <a:spcBef>
                <a:spcPts val="100"/>
              </a:spcBef>
            </a:pPr>
            <a:r>
              <a:rPr sz="1800" b="1" i="1" spc="-5" dirty="0">
                <a:solidFill>
                  <a:srgbClr val="FF0000"/>
                </a:solidFill>
                <a:latin typeface="Arial"/>
                <a:cs typeface="Arial"/>
              </a:rPr>
              <a:t>W</a:t>
            </a:r>
            <a:r>
              <a:rPr sz="1800" b="1" spc="-7" baseline="-20833" dirty="0">
                <a:solidFill>
                  <a:srgbClr val="FF0000"/>
                </a:solidFill>
                <a:latin typeface="Arial"/>
                <a:cs typeface="Arial"/>
              </a:rPr>
              <a:t>d</a:t>
            </a:r>
            <a:endParaRPr sz="1800" baseline="-20833">
              <a:latin typeface="Arial"/>
              <a:cs typeface="Arial"/>
            </a:endParaRPr>
          </a:p>
          <a:p>
            <a:pPr marL="25400">
              <a:lnSpc>
                <a:spcPts val="1875"/>
              </a:lnSpc>
            </a:pPr>
            <a:r>
              <a:rPr sz="1800" b="1" spc="-5" dirty="0">
                <a:solidFill>
                  <a:srgbClr val="FF0000"/>
                </a:solidFill>
                <a:latin typeface="Arial"/>
                <a:cs typeface="Arial"/>
              </a:rPr>
              <a:t>+Q</a:t>
            </a:r>
            <a:endParaRPr sz="1800">
              <a:latin typeface="Arial"/>
              <a:cs typeface="Arial"/>
            </a:endParaRPr>
          </a:p>
        </p:txBody>
      </p:sp>
      <p:sp>
        <p:nvSpPr>
          <p:cNvPr id="42" name="灯片编号占位符 41"/>
          <p:cNvSpPr>
            <a:spLocks noGrp="1"/>
          </p:cNvSpPr>
          <p:nvPr>
            <p:ph type="sldNum" sz="quarter" idx="7"/>
          </p:nvPr>
        </p:nvSpPr>
        <p:spPr/>
        <p:txBody>
          <a:bodyPr/>
          <a:lstStyle/>
          <a:p>
            <a:fld id="{B6F15528-21DE-4FAA-801E-634DDDAF4B2B}" type="slidenum">
              <a:rPr lang="en-US" altLang="zh-CN" smtClean="0"/>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4510848" y="205422"/>
            <a:ext cx="4495165" cy="574040"/>
          </a:xfrm>
          <a:prstGeom prst="rect">
            <a:avLst/>
          </a:prstGeom>
        </p:spPr>
        <p:txBody>
          <a:bodyPr vert="horz" wrap="square" lIns="0" tIns="12700" rIns="0" bIns="0" rtlCol="0">
            <a:spAutoFit/>
          </a:bodyPr>
          <a:lstStyle/>
          <a:p>
            <a:pPr marL="12700">
              <a:lnSpc>
                <a:spcPct val="100000"/>
              </a:lnSpc>
              <a:spcBef>
                <a:spcPts val="100"/>
              </a:spcBef>
            </a:pPr>
            <a:r>
              <a:rPr sz="3600" dirty="0"/>
              <a:t>Inversion</a:t>
            </a:r>
            <a:r>
              <a:rPr sz="3600" spc="-110" dirty="0"/>
              <a:t> </a:t>
            </a:r>
            <a:r>
              <a:rPr sz="3600" dirty="0"/>
              <a:t>Condition*</a:t>
            </a:r>
          </a:p>
        </p:txBody>
      </p:sp>
      <p:grpSp>
        <p:nvGrpSpPr>
          <p:cNvPr id="3" name="object 3"/>
          <p:cNvGrpSpPr/>
          <p:nvPr/>
        </p:nvGrpSpPr>
        <p:grpSpPr>
          <a:xfrm>
            <a:off x="530326" y="2497454"/>
            <a:ext cx="8979535" cy="3288029"/>
            <a:chOff x="530326" y="2497454"/>
            <a:chExt cx="8979535" cy="3288029"/>
          </a:xfrm>
        </p:grpSpPr>
        <p:pic>
          <p:nvPicPr>
            <p:cNvPr id="4" name="object 4"/>
            <p:cNvPicPr/>
            <p:nvPr/>
          </p:nvPicPr>
          <p:blipFill>
            <a:blip r:embed="rId3" cstate="print"/>
            <a:stretch>
              <a:fillRect/>
            </a:stretch>
          </p:blipFill>
          <p:spPr>
            <a:xfrm>
              <a:off x="1334261" y="2500121"/>
              <a:ext cx="8175498" cy="3284982"/>
            </a:xfrm>
            <a:prstGeom prst="rect">
              <a:avLst/>
            </a:prstGeom>
          </p:spPr>
        </p:pic>
        <p:sp>
          <p:nvSpPr>
            <p:cNvPr id="5" name="object 5"/>
            <p:cNvSpPr/>
            <p:nvPr/>
          </p:nvSpPr>
          <p:spPr>
            <a:xfrm>
              <a:off x="530326" y="2508376"/>
              <a:ext cx="1725295" cy="14604"/>
            </a:xfrm>
            <a:custGeom>
              <a:avLst/>
              <a:gdLst/>
              <a:ahLst/>
              <a:cxnLst/>
              <a:rect l="l" t="t" r="r" b="b"/>
              <a:pathLst>
                <a:path w="1725295" h="14605">
                  <a:moveTo>
                    <a:pt x="1725168" y="0"/>
                  </a:moveTo>
                  <a:lnTo>
                    <a:pt x="0" y="0"/>
                  </a:lnTo>
                  <a:lnTo>
                    <a:pt x="0" y="14477"/>
                  </a:lnTo>
                  <a:lnTo>
                    <a:pt x="1725168" y="14477"/>
                  </a:lnTo>
                  <a:lnTo>
                    <a:pt x="1725168" y="0"/>
                  </a:lnTo>
                  <a:close/>
                </a:path>
              </a:pathLst>
            </a:custGeom>
            <a:solidFill>
              <a:srgbClr val="004099"/>
            </a:solidFill>
          </p:spPr>
          <p:txBody>
            <a:bodyPr wrap="square" lIns="0" tIns="0" rIns="0" bIns="0" rtlCol="0"/>
            <a:lstStyle/>
            <a:p>
              <a:endParaRPr/>
            </a:p>
          </p:txBody>
        </p:sp>
        <p:sp>
          <p:nvSpPr>
            <p:cNvPr id="6" name="object 6"/>
            <p:cNvSpPr/>
            <p:nvPr/>
          </p:nvSpPr>
          <p:spPr>
            <a:xfrm>
              <a:off x="1345311" y="2497454"/>
              <a:ext cx="571500" cy="419100"/>
            </a:xfrm>
            <a:custGeom>
              <a:avLst/>
              <a:gdLst/>
              <a:ahLst/>
              <a:cxnLst/>
              <a:rect l="l" t="t" r="r" b="b"/>
              <a:pathLst>
                <a:path w="571500" h="419100">
                  <a:moveTo>
                    <a:pt x="571500" y="38100"/>
                  </a:moveTo>
                  <a:lnTo>
                    <a:pt x="555498" y="30099"/>
                  </a:lnTo>
                  <a:lnTo>
                    <a:pt x="495300" y="0"/>
                  </a:lnTo>
                  <a:lnTo>
                    <a:pt x="495300" y="30099"/>
                  </a:lnTo>
                  <a:lnTo>
                    <a:pt x="38100" y="30099"/>
                  </a:lnTo>
                  <a:lnTo>
                    <a:pt x="38100" y="38100"/>
                  </a:lnTo>
                  <a:lnTo>
                    <a:pt x="30099" y="38100"/>
                  </a:lnTo>
                  <a:lnTo>
                    <a:pt x="30099" y="342900"/>
                  </a:lnTo>
                  <a:lnTo>
                    <a:pt x="0" y="342900"/>
                  </a:lnTo>
                  <a:lnTo>
                    <a:pt x="38100" y="419100"/>
                  </a:lnTo>
                  <a:lnTo>
                    <a:pt x="69850" y="355600"/>
                  </a:lnTo>
                  <a:lnTo>
                    <a:pt x="76200" y="342900"/>
                  </a:lnTo>
                  <a:lnTo>
                    <a:pt x="46101" y="342900"/>
                  </a:lnTo>
                  <a:lnTo>
                    <a:pt x="46101" y="46101"/>
                  </a:lnTo>
                  <a:lnTo>
                    <a:pt x="495300" y="46101"/>
                  </a:lnTo>
                  <a:lnTo>
                    <a:pt x="495300" y="76200"/>
                  </a:lnTo>
                  <a:lnTo>
                    <a:pt x="555498" y="46101"/>
                  </a:lnTo>
                  <a:lnTo>
                    <a:pt x="571500" y="38100"/>
                  </a:lnTo>
                  <a:close/>
                </a:path>
              </a:pathLst>
            </a:custGeom>
            <a:solidFill>
              <a:srgbClr val="000000"/>
            </a:solidFill>
          </p:spPr>
          <p:txBody>
            <a:bodyPr wrap="square" lIns="0" tIns="0" rIns="0" bIns="0" rtlCol="0"/>
            <a:lstStyle/>
            <a:p>
              <a:endParaRPr/>
            </a:p>
          </p:txBody>
        </p:sp>
      </p:grpSp>
      <p:sp>
        <p:nvSpPr>
          <p:cNvPr id="7" name="object 7"/>
          <p:cNvSpPr txBox="1"/>
          <p:nvPr/>
        </p:nvSpPr>
        <p:spPr>
          <a:xfrm>
            <a:off x="123952" y="1067815"/>
            <a:ext cx="11846560" cy="2082164"/>
          </a:xfrm>
          <a:prstGeom prst="rect">
            <a:avLst/>
          </a:prstGeom>
        </p:spPr>
        <p:txBody>
          <a:bodyPr vert="horz" wrap="square" lIns="0" tIns="12700" rIns="0" bIns="0" rtlCol="0">
            <a:spAutoFit/>
          </a:bodyPr>
          <a:lstStyle/>
          <a:p>
            <a:pPr marL="406400" marR="55880" indent="-342900">
              <a:lnSpc>
                <a:spcPct val="100000"/>
              </a:lnSpc>
              <a:spcBef>
                <a:spcPts val="100"/>
              </a:spcBef>
              <a:buFont typeface="Wingdings"/>
              <a:buChar char=""/>
              <a:tabLst>
                <a:tab pos="406400" algn="l"/>
              </a:tabLst>
            </a:pPr>
            <a:r>
              <a:rPr sz="2400" b="1" i="1" u="heavy" spc="-5" dirty="0">
                <a:solidFill>
                  <a:srgbClr val="FF0000"/>
                </a:solidFill>
                <a:uFill>
                  <a:solidFill>
                    <a:srgbClr val="FF0000"/>
                  </a:solidFill>
                </a:uFill>
                <a:latin typeface="Arial"/>
                <a:cs typeface="Arial"/>
              </a:rPr>
              <a:t>Inversion</a:t>
            </a:r>
            <a:r>
              <a:rPr sz="2400" b="1" spc="-5" dirty="0">
                <a:solidFill>
                  <a:srgbClr val="FF0000"/>
                </a:solidFill>
                <a:latin typeface="Arial"/>
                <a:cs typeface="Arial"/>
              </a:rPr>
              <a:t>:</a:t>
            </a:r>
            <a:r>
              <a:rPr sz="2400" b="1" spc="5" dirty="0">
                <a:solidFill>
                  <a:srgbClr val="FF0000"/>
                </a:solidFill>
                <a:latin typeface="Arial"/>
                <a:cs typeface="Arial"/>
              </a:rPr>
              <a:t> </a:t>
            </a:r>
            <a:r>
              <a:rPr sz="2400" b="1" dirty="0">
                <a:solidFill>
                  <a:srgbClr val="004099"/>
                </a:solidFill>
                <a:latin typeface="Arial"/>
                <a:cs typeface="Arial"/>
              </a:rPr>
              <a:t>If</a:t>
            </a:r>
            <a:r>
              <a:rPr sz="2400" b="1" spc="-5" dirty="0">
                <a:solidFill>
                  <a:srgbClr val="004099"/>
                </a:solidFill>
                <a:latin typeface="Arial"/>
                <a:cs typeface="Arial"/>
              </a:rPr>
              <a:t> </a:t>
            </a:r>
            <a:r>
              <a:rPr sz="2400" b="1" dirty="0">
                <a:solidFill>
                  <a:srgbClr val="004099"/>
                </a:solidFill>
                <a:latin typeface="Arial"/>
                <a:cs typeface="Arial"/>
              </a:rPr>
              <a:t>the</a:t>
            </a:r>
            <a:r>
              <a:rPr sz="2400" b="1" spc="5" dirty="0">
                <a:solidFill>
                  <a:srgbClr val="004099"/>
                </a:solidFill>
                <a:latin typeface="Arial"/>
                <a:cs typeface="Arial"/>
              </a:rPr>
              <a:t> </a:t>
            </a:r>
            <a:r>
              <a:rPr sz="2400" b="1" spc="-5" dirty="0">
                <a:solidFill>
                  <a:srgbClr val="004099"/>
                </a:solidFill>
                <a:latin typeface="Arial"/>
                <a:cs typeface="Arial"/>
              </a:rPr>
              <a:t>positive</a:t>
            </a:r>
            <a:r>
              <a:rPr sz="2400" b="1" spc="10" dirty="0">
                <a:solidFill>
                  <a:srgbClr val="004099"/>
                </a:solidFill>
                <a:latin typeface="Arial"/>
                <a:cs typeface="Arial"/>
              </a:rPr>
              <a:t> </a:t>
            </a:r>
            <a:r>
              <a:rPr sz="2400" b="1" spc="-5" dirty="0">
                <a:solidFill>
                  <a:srgbClr val="004099"/>
                </a:solidFill>
                <a:latin typeface="Arial"/>
                <a:cs typeface="Arial"/>
              </a:rPr>
              <a:t>gate</a:t>
            </a:r>
            <a:r>
              <a:rPr sz="2400" b="1" spc="15" dirty="0">
                <a:solidFill>
                  <a:srgbClr val="004099"/>
                </a:solidFill>
                <a:latin typeface="Arial"/>
                <a:cs typeface="Arial"/>
              </a:rPr>
              <a:t> </a:t>
            </a:r>
            <a:r>
              <a:rPr sz="2400" b="1" spc="-5" dirty="0">
                <a:solidFill>
                  <a:srgbClr val="004099"/>
                </a:solidFill>
                <a:latin typeface="Arial"/>
                <a:cs typeface="Arial"/>
              </a:rPr>
              <a:t>bias</a:t>
            </a:r>
            <a:r>
              <a:rPr sz="2400" b="1" spc="5" dirty="0">
                <a:solidFill>
                  <a:srgbClr val="004099"/>
                </a:solidFill>
                <a:latin typeface="Arial"/>
                <a:cs typeface="Arial"/>
              </a:rPr>
              <a:t> </a:t>
            </a:r>
            <a:r>
              <a:rPr sz="2400" b="1" spc="-5" dirty="0">
                <a:solidFill>
                  <a:srgbClr val="004099"/>
                </a:solidFill>
                <a:latin typeface="Arial"/>
                <a:cs typeface="Arial"/>
              </a:rPr>
              <a:t>is</a:t>
            </a:r>
            <a:r>
              <a:rPr sz="2400" b="1" spc="-30" dirty="0">
                <a:solidFill>
                  <a:srgbClr val="004099"/>
                </a:solidFill>
                <a:latin typeface="Arial"/>
                <a:cs typeface="Arial"/>
              </a:rPr>
              <a:t> </a:t>
            </a:r>
            <a:r>
              <a:rPr sz="2400" b="1" i="1" dirty="0">
                <a:solidFill>
                  <a:srgbClr val="004099"/>
                </a:solidFill>
                <a:latin typeface="Arial"/>
                <a:cs typeface="Arial"/>
              </a:rPr>
              <a:t>V</a:t>
            </a:r>
            <a:r>
              <a:rPr sz="2400" b="1" baseline="-20833" dirty="0">
                <a:solidFill>
                  <a:srgbClr val="004099"/>
                </a:solidFill>
                <a:latin typeface="Arial"/>
                <a:cs typeface="Arial"/>
              </a:rPr>
              <a:t>G</a:t>
            </a:r>
            <a:r>
              <a:rPr sz="2400" b="1" spc="15" baseline="-20833" dirty="0">
                <a:solidFill>
                  <a:srgbClr val="004099"/>
                </a:solidFill>
                <a:latin typeface="Arial"/>
                <a:cs typeface="Arial"/>
              </a:rPr>
              <a:t> </a:t>
            </a:r>
            <a:r>
              <a:rPr sz="2400" b="1" spc="-5" dirty="0">
                <a:solidFill>
                  <a:srgbClr val="004099"/>
                </a:solidFill>
                <a:latin typeface="Arial"/>
                <a:cs typeface="Arial"/>
              </a:rPr>
              <a:t>further</a:t>
            </a:r>
            <a:r>
              <a:rPr sz="2400" b="1" spc="10" dirty="0">
                <a:solidFill>
                  <a:srgbClr val="004099"/>
                </a:solidFill>
                <a:latin typeface="Arial"/>
                <a:cs typeface="Arial"/>
              </a:rPr>
              <a:t> </a:t>
            </a:r>
            <a:r>
              <a:rPr sz="2400" b="1" spc="-5" dirty="0">
                <a:solidFill>
                  <a:srgbClr val="004099"/>
                </a:solidFill>
                <a:latin typeface="Arial"/>
                <a:cs typeface="Arial"/>
              </a:rPr>
              <a:t>increased,</a:t>
            </a:r>
            <a:r>
              <a:rPr sz="2400" b="1" spc="10" dirty="0">
                <a:solidFill>
                  <a:srgbClr val="004099"/>
                </a:solidFill>
                <a:latin typeface="Arial"/>
                <a:cs typeface="Arial"/>
              </a:rPr>
              <a:t> </a:t>
            </a:r>
            <a:r>
              <a:rPr sz="2400" b="1" i="1" dirty="0">
                <a:solidFill>
                  <a:srgbClr val="004099"/>
                </a:solidFill>
                <a:latin typeface="Arial"/>
                <a:cs typeface="Arial"/>
              </a:rPr>
              <a:t>E</a:t>
            </a:r>
            <a:r>
              <a:rPr sz="2400" b="1" baseline="-20833" dirty="0">
                <a:solidFill>
                  <a:srgbClr val="004099"/>
                </a:solidFill>
                <a:latin typeface="Arial"/>
                <a:cs typeface="Arial"/>
              </a:rPr>
              <a:t>i</a:t>
            </a:r>
            <a:r>
              <a:rPr sz="2400" b="1" spc="22" baseline="-20833" dirty="0">
                <a:solidFill>
                  <a:srgbClr val="004099"/>
                </a:solidFill>
                <a:latin typeface="Arial"/>
                <a:cs typeface="Arial"/>
              </a:rPr>
              <a:t> </a:t>
            </a:r>
            <a:r>
              <a:rPr sz="2400" b="1" spc="-5" dirty="0">
                <a:solidFill>
                  <a:srgbClr val="004099"/>
                </a:solidFill>
                <a:latin typeface="Arial"/>
                <a:cs typeface="Arial"/>
              </a:rPr>
              <a:t>becomes</a:t>
            </a:r>
            <a:r>
              <a:rPr sz="2400" b="1" spc="15" dirty="0">
                <a:solidFill>
                  <a:srgbClr val="004099"/>
                </a:solidFill>
                <a:latin typeface="Arial"/>
                <a:cs typeface="Arial"/>
              </a:rPr>
              <a:t> </a:t>
            </a:r>
            <a:r>
              <a:rPr sz="2400" b="1" spc="-5" dirty="0">
                <a:solidFill>
                  <a:srgbClr val="004099"/>
                </a:solidFill>
                <a:latin typeface="Arial"/>
                <a:cs typeface="Arial"/>
              </a:rPr>
              <a:t>lower </a:t>
            </a:r>
            <a:r>
              <a:rPr sz="2400" b="1" dirty="0">
                <a:solidFill>
                  <a:srgbClr val="004099"/>
                </a:solidFill>
                <a:latin typeface="Arial"/>
                <a:cs typeface="Arial"/>
              </a:rPr>
              <a:t> </a:t>
            </a:r>
            <a:r>
              <a:rPr sz="2400" b="1" spc="-5" dirty="0">
                <a:solidFill>
                  <a:srgbClr val="004099"/>
                </a:solidFill>
                <a:latin typeface="Arial"/>
                <a:cs typeface="Arial"/>
              </a:rPr>
              <a:t>than</a:t>
            </a:r>
            <a:r>
              <a:rPr sz="2400" b="1" spc="-10" dirty="0">
                <a:solidFill>
                  <a:srgbClr val="004099"/>
                </a:solidFill>
                <a:latin typeface="Arial"/>
                <a:cs typeface="Arial"/>
              </a:rPr>
              <a:t> </a:t>
            </a:r>
            <a:r>
              <a:rPr sz="2400" b="1" spc="-5" dirty="0">
                <a:solidFill>
                  <a:srgbClr val="004099"/>
                </a:solidFill>
                <a:latin typeface="Arial"/>
                <a:cs typeface="Arial"/>
              </a:rPr>
              <a:t>the</a:t>
            </a:r>
            <a:r>
              <a:rPr sz="2400" b="1" spc="5" dirty="0">
                <a:solidFill>
                  <a:srgbClr val="004099"/>
                </a:solidFill>
                <a:latin typeface="Arial"/>
                <a:cs typeface="Arial"/>
              </a:rPr>
              <a:t> </a:t>
            </a:r>
            <a:r>
              <a:rPr sz="2400" b="1" spc="-5" dirty="0">
                <a:solidFill>
                  <a:srgbClr val="004099"/>
                </a:solidFill>
                <a:latin typeface="Arial"/>
                <a:cs typeface="Arial"/>
              </a:rPr>
              <a:t>Fermi</a:t>
            </a:r>
            <a:r>
              <a:rPr sz="2400" b="1" dirty="0">
                <a:solidFill>
                  <a:srgbClr val="004099"/>
                </a:solidFill>
                <a:latin typeface="Arial"/>
                <a:cs typeface="Arial"/>
              </a:rPr>
              <a:t> </a:t>
            </a:r>
            <a:r>
              <a:rPr sz="2400" b="1" spc="-5" dirty="0">
                <a:solidFill>
                  <a:srgbClr val="004099"/>
                </a:solidFill>
                <a:latin typeface="Arial"/>
                <a:cs typeface="Arial"/>
              </a:rPr>
              <a:t>level</a:t>
            </a:r>
            <a:r>
              <a:rPr sz="2400" b="1" dirty="0">
                <a:solidFill>
                  <a:srgbClr val="004099"/>
                </a:solidFill>
                <a:latin typeface="Arial"/>
                <a:cs typeface="Arial"/>
              </a:rPr>
              <a:t> </a:t>
            </a:r>
            <a:r>
              <a:rPr sz="2400" b="1" i="1" dirty="0">
                <a:solidFill>
                  <a:srgbClr val="004099"/>
                </a:solidFill>
                <a:latin typeface="Arial"/>
                <a:cs typeface="Arial"/>
              </a:rPr>
              <a:t>on</a:t>
            </a:r>
            <a:r>
              <a:rPr sz="2400" b="1" i="1" spc="-10" dirty="0">
                <a:solidFill>
                  <a:srgbClr val="004099"/>
                </a:solidFill>
                <a:latin typeface="Arial"/>
                <a:cs typeface="Arial"/>
              </a:rPr>
              <a:t> </a:t>
            </a:r>
            <a:r>
              <a:rPr sz="2400" b="1" i="1" spc="-5" dirty="0">
                <a:solidFill>
                  <a:srgbClr val="004099"/>
                </a:solidFill>
                <a:latin typeface="Arial"/>
                <a:cs typeface="Arial"/>
              </a:rPr>
              <a:t>the</a:t>
            </a:r>
            <a:r>
              <a:rPr sz="2400" b="1" i="1" spc="-10" dirty="0">
                <a:solidFill>
                  <a:srgbClr val="004099"/>
                </a:solidFill>
                <a:latin typeface="Arial"/>
                <a:cs typeface="Arial"/>
              </a:rPr>
              <a:t> </a:t>
            </a:r>
            <a:r>
              <a:rPr sz="2400" b="1" i="1" spc="-5" dirty="0">
                <a:solidFill>
                  <a:srgbClr val="004099"/>
                </a:solidFill>
                <a:latin typeface="Arial"/>
                <a:cs typeface="Arial"/>
              </a:rPr>
              <a:t>surface,</a:t>
            </a:r>
            <a:r>
              <a:rPr sz="2400" b="1" i="1" spc="15" dirty="0">
                <a:solidFill>
                  <a:srgbClr val="004099"/>
                </a:solidFill>
                <a:latin typeface="Arial"/>
                <a:cs typeface="Arial"/>
              </a:rPr>
              <a:t> </a:t>
            </a:r>
            <a:r>
              <a:rPr sz="2400" b="1" i="1" spc="-5" dirty="0">
                <a:solidFill>
                  <a:srgbClr val="004099"/>
                </a:solidFill>
                <a:latin typeface="Arial"/>
                <a:cs typeface="Arial"/>
              </a:rPr>
              <a:t>which</a:t>
            </a:r>
            <a:r>
              <a:rPr sz="2400" b="1" i="1" spc="-10" dirty="0">
                <a:solidFill>
                  <a:srgbClr val="004099"/>
                </a:solidFill>
                <a:latin typeface="Arial"/>
                <a:cs typeface="Arial"/>
              </a:rPr>
              <a:t> </a:t>
            </a:r>
            <a:r>
              <a:rPr sz="2400" b="1" i="1" spc="-5" dirty="0">
                <a:solidFill>
                  <a:srgbClr val="004099"/>
                </a:solidFill>
                <a:latin typeface="Arial"/>
                <a:cs typeface="Arial"/>
              </a:rPr>
              <a:t>means</a:t>
            </a:r>
            <a:r>
              <a:rPr sz="2400" b="1" i="1" spc="5" dirty="0">
                <a:solidFill>
                  <a:srgbClr val="004099"/>
                </a:solidFill>
                <a:latin typeface="Arial"/>
                <a:cs typeface="Arial"/>
              </a:rPr>
              <a:t> </a:t>
            </a:r>
            <a:r>
              <a:rPr sz="2400" b="1" i="1" dirty="0">
                <a:solidFill>
                  <a:srgbClr val="004099"/>
                </a:solidFill>
                <a:latin typeface="Arial"/>
                <a:cs typeface="Arial"/>
              </a:rPr>
              <a:t>that </a:t>
            </a:r>
            <a:r>
              <a:rPr sz="2400" b="1" i="1" u="heavy" spc="-5" dirty="0">
                <a:solidFill>
                  <a:srgbClr val="004099"/>
                </a:solidFill>
                <a:uFill>
                  <a:solidFill>
                    <a:srgbClr val="004099"/>
                  </a:solidFill>
                </a:uFill>
                <a:latin typeface="Arial"/>
                <a:cs typeface="Arial"/>
              </a:rPr>
              <a:t>the</a:t>
            </a:r>
            <a:r>
              <a:rPr sz="2400" b="1" i="1" u="heavy" spc="5" dirty="0">
                <a:solidFill>
                  <a:srgbClr val="004099"/>
                </a:solidFill>
                <a:uFill>
                  <a:solidFill>
                    <a:srgbClr val="004099"/>
                  </a:solidFill>
                </a:uFill>
                <a:latin typeface="Arial"/>
                <a:cs typeface="Arial"/>
              </a:rPr>
              <a:t> </a:t>
            </a:r>
            <a:r>
              <a:rPr sz="2400" b="1" i="1" u="heavy" spc="-5" dirty="0">
                <a:solidFill>
                  <a:srgbClr val="004099"/>
                </a:solidFill>
                <a:uFill>
                  <a:solidFill>
                    <a:srgbClr val="004099"/>
                  </a:solidFill>
                </a:uFill>
                <a:latin typeface="Arial"/>
                <a:cs typeface="Arial"/>
              </a:rPr>
              <a:t>substrate </a:t>
            </a:r>
            <a:r>
              <a:rPr sz="2400" b="1" i="1" dirty="0">
                <a:solidFill>
                  <a:srgbClr val="004099"/>
                </a:solidFill>
                <a:latin typeface="Arial"/>
                <a:cs typeface="Arial"/>
              </a:rPr>
              <a:t> </a:t>
            </a:r>
            <a:r>
              <a:rPr sz="2400" b="1" i="1" u="heavy" spc="-5" dirty="0">
                <a:solidFill>
                  <a:srgbClr val="004099"/>
                </a:solidFill>
                <a:uFill>
                  <a:solidFill>
                    <a:srgbClr val="004099"/>
                  </a:solidFill>
                </a:uFill>
                <a:latin typeface="Arial"/>
                <a:cs typeface="Arial"/>
              </a:rPr>
              <a:t>semiconductor</a:t>
            </a:r>
            <a:r>
              <a:rPr sz="2400" b="1" i="1" u="heavy" spc="15" dirty="0">
                <a:solidFill>
                  <a:srgbClr val="004099"/>
                </a:solidFill>
                <a:uFill>
                  <a:solidFill>
                    <a:srgbClr val="004099"/>
                  </a:solidFill>
                </a:uFill>
                <a:latin typeface="Arial"/>
                <a:cs typeface="Arial"/>
              </a:rPr>
              <a:t> </a:t>
            </a:r>
            <a:r>
              <a:rPr sz="2400" b="1" i="1" u="heavy" spc="-5" dirty="0">
                <a:solidFill>
                  <a:srgbClr val="004099"/>
                </a:solidFill>
                <a:uFill>
                  <a:solidFill>
                    <a:srgbClr val="004099"/>
                  </a:solidFill>
                </a:uFill>
                <a:latin typeface="Arial"/>
                <a:cs typeface="Arial"/>
              </a:rPr>
              <a:t>at</a:t>
            </a:r>
            <a:r>
              <a:rPr sz="2400" b="1" i="1" u="heavy" spc="10" dirty="0">
                <a:solidFill>
                  <a:srgbClr val="004099"/>
                </a:solidFill>
                <a:uFill>
                  <a:solidFill>
                    <a:srgbClr val="004099"/>
                  </a:solidFill>
                </a:uFill>
                <a:latin typeface="Arial"/>
                <a:cs typeface="Arial"/>
              </a:rPr>
              <a:t> </a:t>
            </a:r>
            <a:r>
              <a:rPr sz="2400" b="1" i="1" u="heavy" spc="-5" dirty="0">
                <a:solidFill>
                  <a:srgbClr val="004099"/>
                </a:solidFill>
                <a:uFill>
                  <a:solidFill>
                    <a:srgbClr val="004099"/>
                  </a:solidFill>
                </a:uFill>
                <a:latin typeface="Arial"/>
                <a:cs typeface="Arial"/>
              </a:rPr>
              <a:t>the</a:t>
            </a:r>
            <a:r>
              <a:rPr sz="2400" b="1" i="1" u="heavy" spc="10" dirty="0">
                <a:solidFill>
                  <a:srgbClr val="004099"/>
                </a:solidFill>
                <a:uFill>
                  <a:solidFill>
                    <a:srgbClr val="004099"/>
                  </a:solidFill>
                </a:uFill>
                <a:latin typeface="Arial"/>
                <a:cs typeface="Arial"/>
              </a:rPr>
              <a:t> </a:t>
            </a:r>
            <a:r>
              <a:rPr sz="2400" b="1" i="1" u="heavy" spc="-5" dirty="0">
                <a:solidFill>
                  <a:srgbClr val="004099"/>
                </a:solidFill>
                <a:uFill>
                  <a:solidFill>
                    <a:srgbClr val="004099"/>
                  </a:solidFill>
                </a:uFill>
                <a:latin typeface="Arial"/>
                <a:cs typeface="Arial"/>
              </a:rPr>
              <a:t>interface</a:t>
            </a:r>
            <a:r>
              <a:rPr sz="2400" b="1" i="1" u="heavy" spc="30" dirty="0">
                <a:solidFill>
                  <a:srgbClr val="004099"/>
                </a:solidFill>
                <a:uFill>
                  <a:solidFill>
                    <a:srgbClr val="004099"/>
                  </a:solidFill>
                </a:uFill>
                <a:latin typeface="Arial"/>
                <a:cs typeface="Arial"/>
              </a:rPr>
              <a:t> </a:t>
            </a:r>
            <a:r>
              <a:rPr sz="2400" b="1" spc="-5" dirty="0">
                <a:solidFill>
                  <a:srgbClr val="004099"/>
                </a:solidFill>
                <a:latin typeface="Arial"/>
                <a:cs typeface="Arial"/>
              </a:rPr>
              <a:t>becomes</a:t>
            </a:r>
            <a:r>
              <a:rPr sz="2400" b="1" spc="20" dirty="0">
                <a:solidFill>
                  <a:srgbClr val="004099"/>
                </a:solidFill>
                <a:latin typeface="Arial"/>
                <a:cs typeface="Arial"/>
              </a:rPr>
              <a:t> </a:t>
            </a:r>
            <a:r>
              <a:rPr sz="2400" b="1" spc="-5" dirty="0">
                <a:solidFill>
                  <a:srgbClr val="004099"/>
                </a:solidFill>
                <a:latin typeface="Arial"/>
                <a:cs typeface="Arial"/>
              </a:rPr>
              <a:t>n-type.</a:t>
            </a:r>
            <a:r>
              <a:rPr sz="2400" b="1" spc="10" dirty="0">
                <a:solidFill>
                  <a:srgbClr val="004099"/>
                </a:solidFill>
                <a:latin typeface="Arial"/>
                <a:cs typeface="Arial"/>
              </a:rPr>
              <a:t> </a:t>
            </a:r>
            <a:r>
              <a:rPr sz="2400" b="1" dirty="0">
                <a:solidFill>
                  <a:srgbClr val="004099"/>
                </a:solidFill>
                <a:latin typeface="Arial"/>
                <a:cs typeface="Arial"/>
              </a:rPr>
              <a:t>This</a:t>
            </a:r>
            <a:r>
              <a:rPr sz="2400" b="1" spc="-5" dirty="0">
                <a:solidFill>
                  <a:srgbClr val="004099"/>
                </a:solidFill>
                <a:latin typeface="Arial"/>
                <a:cs typeface="Arial"/>
              </a:rPr>
              <a:t> corresponds</a:t>
            </a:r>
            <a:r>
              <a:rPr sz="2400" b="1" spc="20" dirty="0">
                <a:solidFill>
                  <a:srgbClr val="004099"/>
                </a:solidFill>
                <a:latin typeface="Arial"/>
                <a:cs typeface="Arial"/>
              </a:rPr>
              <a:t> </a:t>
            </a:r>
            <a:r>
              <a:rPr sz="2400" b="1" spc="-5" dirty="0">
                <a:solidFill>
                  <a:srgbClr val="004099"/>
                </a:solidFill>
                <a:latin typeface="Arial"/>
                <a:cs typeface="Arial"/>
              </a:rPr>
              <a:t>to the</a:t>
            </a:r>
            <a:r>
              <a:rPr sz="2400" b="1" spc="15" dirty="0">
                <a:solidFill>
                  <a:srgbClr val="004099"/>
                </a:solidFill>
                <a:latin typeface="Arial"/>
                <a:cs typeface="Arial"/>
              </a:rPr>
              <a:t> </a:t>
            </a:r>
            <a:r>
              <a:rPr sz="2400" b="1" u="heavy" spc="-5" dirty="0">
                <a:solidFill>
                  <a:srgbClr val="004099"/>
                </a:solidFill>
                <a:uFill>
                  <a:solidFill>
                    <a:srgbClr val="004099"/>
                  </a:solidFill>
                </a:uFill>
                <a:latin typeface="Arial"/>
                <a:cs typeface="Arial"/>
              </a:rPr>
              <a:t>onset </a:t>
            </a:r>
            <a:r>
              <a:rPr sz="2400" b="1" spc="-650" dirty="0">
                <a:solidFill>
                  <a:srgbClr val="004099"/>
                </a:solidFill>
                <a:latin typeface="Arial"/>
                <a:cs typeface="Arial"/>
              </a:rPr>
              <a:t> </a:t>
            </a:r>
            <a:r>
              <a:rPr sz="2400" b="1" spc="-5" dirty="0">
                <a:solidFill>
                  <a:srgbClr val="004099"/>
                </a:solidFill>
                <a:latin typeface="Arial"/>
                <a:cs typeface="Arial"/>
              </a:rPr>
              <a:t>of inversion.</a:t>
            </a:r>
            <a:endParaRPr sz="2400" dirty="0">
              <a:latin typeface="Arial"/>
              <a:cs typeface="Arial"/>
            </a:endParaRPr>
          </a:p>
          <a:p>
            <a:pPr marL="1654175">
              <a:lnSpc>
                <a:spcPts val="1970"/>
              </a:lnSpc>
            </a:pPr>
            <a:r>
              <a:rPr sz="1800" i="1" dirty="0">
                <a:latin typeface="Times New Roman"/>
                <a:cs typeface="Times New Roman"/>
              </a:rPr>
              <a:t>y</a:t>
            </a:r>
            <a:endParaRPr sz="1800" dirty="0">
              <a:latin typeface="Times New Roman"/>
              <a:cs typeface="Times New Roman"/>
            </a:endParaRPr>
          </a:p>
          <a:p>
            <a:pPr marL="1214120">
              <a:lnSpc>
                <a:spcPct val="100000"/>
              </a:lnSpc>
              <a:spcBef>
                <a:spcPts val="540"/>
              </a:spcBef>
            </a:pPr>
            <a:r>
              <a:rPr sz="1800" i="1" dirty="0">
                <a:latin typeface="Times New Roman"/>
                <a:cs typeface="Times New Roman"/>
              </a:rPr>
              <a:t>x</a:t>
            </a:r>
            <a:endParaRPr sz="1800" dirty="0">
              <a:latin typeface="Times New Roman"/>
              <a:cs typeface="Times New Roman"/>
            </a:endParaRPr>
          </a:p>
        </p:txBody>
      </p:sp>
      <p:grpSp>
        <p:nvGrpSpPr>
          <p:cNvPr id="8" name="object 8"/>
          <p:cNvGrpSpPr/>
          <p:nvPr/>
        </p:nvGrpSpPr>
        <p:grpSpPr>
          <a:xfrm>
            <a:off x="5422010" y="3186429"/>
            <a:ext cx="3810000" cy="3599815"/>
            <a:chOff x="5422010" y="3186429"/>
            <a:chExt cx="3810000" cy="3599815"/>
          </a:xfrm>
        </p:grpSpPr>
        <p:sp>
          <p:nvSpPr>
            <p:cNvPr id="9" name="object 9"/>
            <p:cNvSpPr/>
            <p:nvPr/>
          </p:nvSpPr>
          <p:spPr>
            <a:xfrm>
              <a:off x="5422010" y="5668136"/>
              <a:ext cx="3810000" cy="76200"/>
            </a:xfrm>
            <a:custGeom>
              <a:avLst/>
              <a:gdLst/>
              <a:ahLst/>
              <a:cxnLst/>
              <a:rect l="l" t="t" r="r" b="b"/>
              <a:pathLst>
                <a:path w="3810000" h="76200">
                  <a:moveTo>
                    <a:pt x="3733799" y="0"/>
                  </a:moveTo>
                  <a:lnTo>
                    <a:pt x="3733799" y="76200"/>
                  </a:lnTo>
                  <a:lnTo>
                    <a:pt x="3790949" y="47625"/>
                  </a:lnTo>
                  <a:lnTo>
                    <a:pt x="3746499" y="47625"/>
                  </a:lnTo>
                  <a:lnTo>
                    <a:pt x="3746499" y="28575"/>
                  </a:lnTo>
                  <a:lnTo>
                    <a:pt x="3790949" y="28575"/>
                  </a:lnTo>
                  <a:lnTo>
                    <a:pt x="3733799" y="0"/>
                  </a:lnTo>
                  <a:close/>
                </a:path>
                <a:path w="3810000" h="76200">
                  <a:moveTo>
                    <a:pt x="3733799" y="28575"/>
                  </a:moveTo>
                  <a:lnTo>
                    <a:pt x="0" y="28575"/>
                  </a:lnTo>
                  <a:lnTo>
                    <a:pt x="0" y="47625"/>
                  </a:lnTo>
                  <a:lnTo>
                    <a:pt x="3733799" y="47625"/>
                  </a:lnTo>
                  <a:lnTo>
                    <a:pt x="3733799" y="28575"/>
                  </a:lnTo>
                  <a:close/>
                </a:path>
                <a:path w="3810000" h="76200">
                  <a:moveTo>
                    <a:pt x="3790949" y="28575"/>
                  </a:moveTo>
                  <a:lnTo>
                    <a:pt x="3746499" y="28575"/>
                  </a:lnTo>
                  <a:lnTo>
                    <a:pt x="3746499" y="47625"/>
                  </a:lnTo>
                  <a:lnTo>
                    <a:pt x="3790949" y="47625"/>
                  </a:lnTo>
                  <a:lnTo>
                    <a:pt x="3809999" y="38100"/>
                  </a:lnTo>
                  <a:lnTo>
                    <a:pt x="3790949" y="28575"/>
                  </a:lnTo>
                  <a:close/>
                </a:path>
              </a:pathLst>
            </a:custGeom>
            <a:solidFill>
              <a:srgbClr val="000000"/>
            </a:solidFill>
          </p:spPr>
          <p:txBody>
            <a:bodyPr wrap="square" lIns="0" tIns="0" rIns="0" bIns="0" rtlCol="0"/>
            <a:lstStyle/>
            <a:p>
              <a:endParaRPr/>
            </a:p>
          </p:txBody>
        </p:sp>
        <p:sp>
          <p:nvSpPr>
            <p:cNvPr id="10" name="object 10"/>
            <p:cNvSpPr/>
            <p:nvPr/>
          </p:nvSpPr>
          <p:spPr>
            <a:xfrm>
              <a:off x="6488810" y="4487036"/>
              <a:ext cx="838200" cy="2289175"/>
            </a:xfrm>
            <a:custGeom>
              <a:avLst/>
              <a:gdLst/>
              <a:ahLst/>
              <a:cxnLst/>
              <a:rect l="l" t="t" r="r" b="b"/>
              <a:pathLst>
                <a:path w="838200" h="2289175">
                  <a:moveTo>
                    <a:pt x="0" y="0"/>
                  </a:moveTo>
                  <a:lnTo>
                    <a:pt x="0" y="2289173"/>
                  </a:lnTo>
                </a:path>
                <a:path w="838200" h="2289175">
                  <a:moveTo>
                    <a:pt x="838199" y="0"/>
                  </a:moveTo>
                  <a:lnTo>
                    <a:pt x="838199" y="2289173"/>
                  </a:lnTo>
                </a:path>
              </a:pathLst>
            </a:custGeom>
            <a:ln w="19050">
              <a:solidFill>
                <a:srgbClr val="000000"/>
              </a:solidFill>
              <a:prstDash val="lgDash"/>
            </a:ln>
          </p:spPr>
          <p:txBody>
            <a:bodyPr wrap="square" lIns="0" tIns="0" rIns="0" bIns="0" rtlCol="0"/>
            <a:lstStyle/>
            <a:p>
              <a:endParaRPr/>
            </a:p>
          </p:txBody>
        </p:sp>
        <p:pic>
          <p:nvPicPr>
            <p:cNvPr id="11" name="object 11"/>
            <p:cNvPicPr/>
            <p:nvPr/>
          </p:nvPicPr>
          <p:blipFill>
            <a:blip r:embed="rId4" cstate="print"/>
            <a:stretch>
              <a:fillRect/>
            </a:stretch>
          </p:blipFill>
          <p:spPr>
            <a:xfrm>
              <a:off x="6155816" y="4718684"/>
              <a:ext cx="320801" cy="966215"/>
            </a:xfrm>
            <a:prstGeom prst="rect">
              <a:avLst/>
            </a:prstGeom>
          </p:spPr>
        </p:pic>
        <p:sp>
          <p:nvSpPr>
            <p:cNvPr id="12" name="object 12"/>
            <p:cNvSpPr/>
            <p:nvPr/>
          </p:nvSpPr>
          <p:spPr>
            <a:xfrm>
              <a:off x="6155816" y="4718684"/>
              <a:ext cx="321310" cy="966469"/>
            </a:xfrm>
            <a:custGeom>
              <a:avLst/>
              <a:gdLst/>
              <a:ahLst/>
              <a:cxnLst/>
              <a:rect l="l" t="t" r="r" b="b"/>
              <a:pathLst>
                <a:path w="321310" h="966470">
                  <a:moveTo>
                    <a:pt x="0" y="966215"/>
                  </a:moveTo>
                  <a:lnTo>
                    <a:pt x="320801" y="966215"/>
                  </a:lnTo>
                  <a:lnTo>
                    <a:pt x="320801" y="0"/>
                  </a:lnTo>
                  <a:lnTo>
                    <a:pt x="0" y="0"/>
                  </a:lnTo>
                  <a:lnTo>
                    <a:pt x="0" y="966215"/>
                  </a:lnTo>
                  <a:close/>
                </a:path>
              </a:pathLst>
            </a:custGeom>
            <a:ln w="19050">
              <a:solidFill>
                <a:srgbClr val="FF0000"/>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7327010" y="5710808"/>
              <a:ext cx="533400" cy="218694"/>
            </a:xfrm>
            <a:prstGeom prst="rect">
              <a:avLst/>
            </a:prstGeom>
          </p:spPr>
        </p:pic>
        <p:sp>
          <p:nvSpPr>
            <p:cNvPr id="14" name="object 14"/>
            <p:cNvSpPr/>
            <p:nvPr/>
          </p:nvSpPr>
          <p:spPr>
            <a:xfrm>
              <a:off x="7327010" y="5710808"/>
              <a:ext cx="533400" cy="219075"/>
            </a:xfrm>
            <a:custGeom>
              <a:avLst/>
              <a:gdLst/>
              <a:ahLst/>
              <a:cxnLst/>
              <a:rect l="l" t="t" r="r" b="b"/>
              <a:pathLst>
                <a:path w="533400" h="219075">
                  <a:moveTo>
                    <a:pt x="0" y="218693"/>
                  </a:moveTo>
                  <a:lnTo>
                    <a:pt x="533400" y="218693"/>
                  </a:lnTo>
                  <a:lnTo>
                    <a:pt x="533400" y="0"/>
                  </a:lnTo>
                  <a:lnTo>
                    <a:pt x="0" y="0"/>
                  </a:lnTo>
                  <a:lnTo>
                    <a:pt x="0" y="218693"/>
                  </a:lnTo>
                  <a:close/>
                </a:path>
              </a:pathLst>
            </a:custGeom>
            <a:ln w="19050">
              <a:solidFill>
                <a:srgbClr val="FF0000"/>
              </a:solidFill>
            </a:ln>
          </p:spPr>
          <p:txBody>
            <a:bodyPr wrap="square" lIns="0" tIns="0" rIns="0" bIns="0" rtlCol="0"/>
            <a:lstStyle/>
            <a:p>
              <a:endParaRPr/>
            </a:p>
          </p:txBody>
        </p:sp>
        <p:sp>
          <p:nvSpPr>
            <p:cNvPr id="15" name="object 15"/>
            <p:cNvSpPr/>
            <p:nvPr/>
          </p:nvSpPr>
          <p:spPr>
            <a:xfrm>
              <a:off x="7860410" y="3194684"/>
              <a:ext cx="0" cy="3505200"/>
            </a:xfrm>
            <a:custGeom>
              <a:avLst/>
              <a:gdLst/>
              <a:ahLst/>
              <a:cxnLst/>
              <a:rect l="l" t="t" r="r" b="b"/>
              <a:pathLst>
                <a:path h="3505200">
                  <a:moveTo>
                    <a:pt x="0" y="0"/>
                  </a:moveTo>
                  <a:lnTo>
                    <a:pt x="0" y="3505200"/>
                  </a:lnTo>
                </a:path>
              </a:pathLst>
            </a:custGeom>
            <a:ln w="16002">
              <a:solidFill>
                <a:srgbClr val="FF0000"/>
              </a:solidFill>
              <a:prstDash val="lgDash"/>
            </a:ln>
          </p:spPr>
          <p:txBody>
            <a:bodyPr wrap="square" lIns="0" tIns="0" rIns="0" bIns="0" rtlCol="0"/>
            <a:lstStyle/>
            <a:p>
              <a:endParaRPr/>
            </a:p>
          </p:txBody>
        </p:sp>
        <p:sp>
          <p:nvSpPr>
            <p:cNvPr id="16" name="object 16"/>
            <p:cNvSpPr/>
            <p:nvPr/>
          </p:nvSpPr>
          <p:spPr>
            <a:xfrm>
              <a:off x="7327010" y="5213984"/>
              <a:ext cx="533400" cy="76200"/>
            </a:xfrm>
            <a:custGeom>
              <a:avLst/>
              <a:gdLst/>
              <a:ahLst/>
              <a:cxnLst/>
              <a:rect l="l" t="t" r="r" b="b"/>
              <a:pathLst>
                <a:path w="533400" h="76200">
                  <a:moveTo>
                    <a:pt x="76200" y="0"/>
                  </a:moveTo>
                  <a:lnTo>
                    <a:pt x="0" y="38099"/>
                  </a:lnTo>
                  <a:lnTo>
                    <a:pt x="76200" y="76199"/>
                  </a:lnTo>
                  <a:lnTo>
                    <a:pt x="76200" y="46100"/>
                  </a:lnTo>
                  <a:lnTo>
                    <a:pt x="63500" y="46100"/>
                  </a:lnTo>
                  <a:lnTo>
                    <a:pt x="63500" y="30098"/>
                  </a:lnTo>
                  <a:lnTo>
                    <a:pt x="76200" y="30098"/>
                  </a:lnTo>
                  <a:lnTo>
                    <a:pt x="76200" y="0"/>
                  </a:lnTo>
                  <a:close/>
                </a:path>
                <a:path w="533400" h="76200">
                  <a:moveTo>
                    <a:pt x="457200" y="0"/>
                  </a:moveTo>
                  <a:lnTo>
                    <a:pt x="457200" y="76199"/>
                  </a:lnTo>
                  <a:lnTo>
                    <a:pt x="517398" y="46100"/>
                  </a:lnTo>
                  <a:lnTo>
                    <a:pt x="469900" y="46100"/>
                  </a:lnTo>
                  <a:lnTo>
                    <a:pt x="469900" y="30098"/>
                  </a:lnTo>
                  <a:lnTo>
                    <a:pt x="517398" y="30098"/>
                  </a:lnTo>
                  <a:lnTo>
                    <a:pt x="457200" y="0"/>
                  </a:lnTo>
                  <a:close/>
                </a:path>
                <a:path w="533400" h="76200">
                  <a:moveTo>
                    <a:pt x="76200" y="30098"/>
                  </a:moveTo>
                  <a:lnTo>
                    <a:pt x="63500" y="30098"/>
                  </a:lnTo>
                  <a:lnTo>
                    <a:pt x="63500" y="46100"/>
                  </a:lnTo>
                  <a:lnTo>
                    <a:pt x="76200" y="46100"/>
                  </a:lnTo>
                  <a:lnTo>
                    <a:pt x="76200" y="30098"/>
                  </a:lnTo>
                  <a:close/>
                </a:path>
                <a:path w="533400" h="76200">
                  <a:moveTo>
                    <a:pt x="457200" y="30098"/>
                  </a:moveTo>
                  <a:lnTo>
                    <a:pt x="76200" y="30098"/>
                  </a:lnTo>
                  <a:lnTo>
                    <a:pt x="76200" y="46100"/>
                  </a:lnTo>
                  <a:lnTo>
                    <a:pt x="457200" y="46100"/>
                  </a:lnTo>
                  <a:lnTo>
                    <a:pt x="457200" y="30098"/>
                  </a:lnTo>
                  <a:close/>
                </a:path>
                <a:path w="533400" h="76200">
                  <a:moveTo>
                    <a:pt x="517398" y="30098"/>
                  </a:moveTo>
                  <a:lnTo>
                    <a:pt x="469900" y="30098"/>
                  </a:lnTo>
                  <a:lnTo>
                    <a:pt x="469900" y="46100"/>
                  </a:lnTo>
                  <a:lnTo>
                    <a:pt x="517398" y="46100"/>
                  </a:lnTo>
                  <a:lnTo>
                    <a:pt x="533400" y="38099"/>
                  </a:lnTo>
                  <a:lnTo>
                    <a:pt x="517398" y="30098"/>
                  </a:lnTo>
                  <a:close/>
                </a:path>
              </a:pathLst>
            </a:custGeom>
            <a:solidFill>
              <a:srgbClr val="FF0000"/>
            </a:solidFill>
          </p:spPr>
          <p:txBody>
            <a:bodyPr wrap="square" lIns="0" tIns="0" rIns="0" bIns="0" rtlCol="0"/>
            <a:lstStyle/>
            <a:p>
              <a:endParaRPr/>
            </a:p>
          </p:txBody>
        </p:sp>
      </p:grpSp>
      <p:sp>
        <p:nvSpPr>
          <p:cNvPr id="17" name="object 17"/>
          <p:cNvSpPr txBox="1"/>
          <p:nvPr/>
        </p:nvSpPr>
        <p:spPr>
          <a:xfrm>
            <a:off x="5764276" y="5139182"/>
            <a:ext cx="33655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+Q</a:t>
            </a:r>
            <a:endParaRPr sz="1800">
              <a:latin typeface="Arial"/>
              <a:cs typeface="Arial"/>
            </a:endParaRPr>
          </a:p>
        </p:txBody>
      </p:sp>
      <p:sp>
        <p:nvSpPr>
          <p:cNvPr id="18" name="object 18"/>
          <p:cNvSpPr txBox="1"/>
          <p:nvPr/>
        </p:nvSpPr>
        <p:spPr>
          <a:xfrm>
            <a:off x="7304785" y="4965954"/>
            <a:ext cx="520700" cy="299720"/>
          </a:xfrm>
          <a:prstGeom prst="rect">
            <a:avLst/>
          </a:prstGeom>
        </p:spPr>
        <p:txBody>
          <a:bodyPr vert="horz" wrap="square" lIns="0" tIns="12700" rIns="0" bIns="0" rtlCol="0">
            <a:spAutoFit/>
          </a:bodyPr>
          <a:lstStyle/>
          <a:p>
            <a:pPr marL="38100">
              <a:lnSpc>
                <a:spcPct val="100000"/>
              </a:lnSpc>
              <a:spcBef>
                <a:spcPts val="100"/>
              </a:spcBef>
            </a:pPr>
            <a:r>
              <a:rPr sz="2700" b="1" i="1" spc="-15" baseline="13888" dirty="0">
                <a:solidFill>
                  <a:srgbClr val="FF0000"/>
                </a:solidFill>
                <a:latin typeface="Arial"/>
                <a:cs typeface="Arial"/>
              </a:rPr>
              <a:t>W</a:t>
            </a:r>
            <a:r>
              <a:rPr sz="1200" b="1" spc="-10" dirty="0">
                <a:solidFill>
                  <a:srgbClr val="FF0000"/>
                </a:solidFill>
                <a:latin typeface="Arial"/>
                <a:cs typeface="Arial"/>
              </a:rPr>
              <a:t>dm</a:t>
            </a:r>
            <a:endParaRPr sz="1200">
              <a:latin typeface="Arial"/>
              <a:cs typeface="Arial"/>
            </a:endParaRPr>
          </a:p>
        </p:txBody>
      </p:sp>
      <p:grpSp>
        <p:nvGrpSpPr>
          <p:cNvPr id="19" name="object 19"/>
          <p:cNvGrpSpPr/>
          <p:nvPr/>
        </p:nvGrpSpPr>
        <p:grpSpPr>
          <a:xfrm>
            <a:off x="7317485" y="5717285"/>
            <a:ext cx="114300" cy="869950"/>
            <a:chOff x="7317485" y="5717285"/>
            <a:chExt cx="114300" cy="869950"/>
          </a:xfrm>
        </p:grpSpPr>
        <p:pic>
          <p:nvPicPr>
            <p:cNvPr id="20" name="object 20"/>
            <p:cNvPicPr/>
            <p:nvPr/>
          </p:nvPicPr>
          <p:blipFill>
            <a:blip r:embed="rId6" cstate="print"/>
            <a:stretch>
              <a:fillRect/>
            </a:stretch>
          </p:blipFill>
          <p:spPr>
            <a:xfrm>
              <a:off x="7327010" y="5726810"/>
              <a:ext cx="95250" cy="850391"/>
            </a:xfrm>
            <a:prstGeom prst="rect">
              <a:avLst/>
            </a:prstGeom>
          </p:spPr>
        </p:pic>
        <p:sp>
          <p:nvSpPr>
            <p:cNvPr id="21" name="object 21"/>
            <p:cNvSpPr/>
            <p:nvPr/>
          </p:nvSpPr>
          <p:spPr>
            <a:xfrm>
              <a:off x="7327010" y="5726810"/>
              <a:ext cx="95250" cy="850900"/>
            </a:xfrm>
            <a:custGeom>
              <a:avLst/>
              <a:gdLst/>
              <a:ahLst/>
              <a:cxnLst/>
              <a:rect l="l" t="t" r="r" b="b"/>
              <a:pathLst>
                <a:path w="95250" h="850900">
                  <a:moveTo>
                    <a:pt x="0" y="850391"/>
                  </a:moveTo>
                  <a:lnTo>
                    <a:pt x="95250" y="850391"/>
                  </a:lnTo>
                  <a:lnTo>
                    <a:pt x="95250" y="0"/>
                  </a:lnTo>
                  <a:lnTo>
                    <a:pt x="0" y="0"/>
                  </a:lnTo>
                  <a:lnTo>
                    <a:pt x="0" y="850391"/>
                  </a:lnTo>
                  <a:close/>
                </a:path>
              </a:pathLst>
            </a:custGeom>
            <a:ln w="19050">
              <a:solidFill>
                <a:srgbClr val="FF0000"/>
              </a:solidFill>
            </a:ln>
          </p:spPr>
          <p:txBody>
            <a:bodyPr wrap="square" lIns="0" tIns="0" rIns="0" bIns="0" rtlCol="0"/>
            <a:lstStyle/>
            <a:p>
              <a:endParaRPr/>
            </a:p>
          </p:txBody>
        </p:sp>
      </p:grpSp>
      <p:sp>
        <p:nvSpPr>
          <p:cNvPr id="22" name="object 22"/>
          <p:cNvSpPr txBox="1"/>
          <p:nvPr/>
        </p:nvSpPr>
        <p:spPr>
          <a:xfrm>
            <a:off x="6758431" y="5335270"/>
            <a:ext cx="2477135" cy="1170305"/>
          </a:xfrm>
          <a:prstGeom prst="rect">
            <a:avLst/>
          </a:prstGeom>
        </p:spPr>
        <p:txBody>
          <a:bodyPr vert="horz" wrap="square" lIns="0" tIns="39370" rIns="0" bIns="0" rtlCol="0">
            <a:spAutoFit/>
          </a:bodyPr>
          <a:lstStyle/>
          <a:p>
            <a:pPr marR="30480" algn="r">
              <a:lnSpc>
                <a:spcPct val="100000"/>
              </a:lnSpc>
              <a:spcBef>
                <a:spcPts val="310"/>
              </a:spcBef>
            </a:pPr>
            <a:r>
              <a:rPr sz="1800" i="1" dirty="0">
                <a:latin typeface="Times New Roman"/>
                <a:cs typeface="Times New Roman"/>
              </a:rPr>
              <a:t>x</a:t>
            </a:r>
            <a:endParaRPr sz="1800">
              <a:latin typeface="Times New Roman"/>
              <a:cs typeface="Times New Roman"/>
            </a:endParaRPr>
          </a:p>
          <a:p>
            <a:pPr marL="127000" algn="ctr">
              <a:lnSpc>
                <a:spcPct val="100000"/>
              </a:lnSpc>
              <a:spcBef>
                <a:spcPts val="210"/>
              </a:spcBef>
            </a:pPr>
            <a:r>
              <a:rPr sz="1800" b="1" spc="-5" dirty="0">
                <a:solidFill>
                  <a:srgbClr val="FF0000"/>
                </a:solidFill>
                <a:latin typeface="Arial"/>
                <a:cs typeface="Arial"/>
              </a:rPr>
              <a:t>-Q</a:t>
            </a:r>
            <a:r>
              <a:rPr sz="1800" b="1" spc="-7" baseline="-20833" dirty="0">
                <a:solidFill>
                  <a:srgbClr val="FF0000"/>
                </a:solidFill>
                <a:latin typeface="Arial"/>
                <a:cs typeface="Arial"/>
              </a:rPr>
              <a:t>d</a:t>
            </a:r>
            <a:endParaRPr sz="1800" baseline="-20833">
              <a:latin typeface="Arial"/>
              <a:cs typeface="Arial"/>
            </a:endParaRPr>
          </a:p>
          <a:p>
            <a:pPr>
              <a:lnSpc>
                <a:spcPct val="100000"/>
              </a:lnSpc>
              <a:spcBef>
                <a:spcPts val="40"/>
              </a:spcBef>
            </a:pPr>
            <a:endParaRPr sz="1800">
              <a:latin typeface="Arial"/>
              <a:cs typeface="Arial"/>
            </a:endParaRPr>
          </a:p>
          <a:p>
            <a:pPr marL="50800">
              <a:lnSpc>
                <a:spcPct val="100000"/>
              </a:lnSpc>
              <a:spcBef>
                <a:spcPts val="5"/>
              </a:spcBef>
            </a:pPr>
            <a:r>
              <a:rPr sz="2700" b="1" spc="-7" baseline="13888" dirty="0">
                <a:solidFill>
                  <a:srgbClr val="FF0000"/>
                </a:solidFill>
                <a:latin typeface="Arial"/>
                <a:cs typeface="Arial"/>
              </a:rPr>
              <a:t>-Q</a:t>
            </a:r>
            <a:r>
              <a:rPr sz="1200" b="1" spc="-5" dirty="0">
                <a:solidFill>
                  <a:srgbClr val="FF0000"/>
                </a:solidFill>
                <a:latin typeface="Arial"/>
                <a:cs typeface="Arial"/>
              </a:rPr>
              <a:t>inv</a:t>
            </a:r>
            <a:endParaRPr sz="1200">
              <a:latin typeface="Arial"/>
              <a:cs typeface="Arial"/>
            </a:endParaRPr>
          </a:p>
        </p:txBody>
      </p:sp>
      <p:sp>
        <p:nvSpPr>
          <p:cNvPr id="23" name="object 23"/>
          <p:cNvSpPr/>
          <p:nvPr/>
        </p:nvSpPr>
        <p:spPr>
          <a:xfrm>
            <a:off x="7422260" y="3215258"/>
            <a:ext cx="0" cy="3505200"/>
          </a:xfrm>
          <a:custGeom>
            <a:avLst/>
            <a:gdLst/>
            <a:ahLst/>
            <a:cxnLst/>
            <a:rect l="l" t="t" r="r" b="b"/>
            <a:pathLst>
              <a:path h="3505200">
                <a:moveTo>
                  <a:pt x="0" y="0"/>
                </a:moveTo>
                <a:lnTo>
                  <a:pt x="0" y="3505200"/>
                </a:lnTo>
              </a:path>
            </a:pathLst>
          </a:custGeom>
          <a:ln w="16002">
            <a:solidFill>
              <a:srgbClr val="FF0000"/>
            </a:solidFill>
            <a:prstDash val="lgDash"/>
          </a:ln>
        </p:spPr>
        <p:txBody>
          <a:bodyPr wrap="square" lIns="0" tIns="0" rIns="0" bIns="0" rtlCol="0"/>
          <a:lstStyle/>
          <a:p>
            <a:endParaRPr/>
          </a:p>
        </p:txBody>
      </p:sp>
      <p:sp>
        <p:nvSpPr>
          <p:cNvPr id="24" name="object 24"/>
          <p:cNvSpPr txBox="1"/>
          <p:nvPr/>
        </p:nvSpPr>
        <p:spPr>
          <a:xfrm>
            <a:off x="8535161" y="4834890"/>
            <a:ext cx="3382010" cy="574040"/>
          </a:xfrm>
          <a:prstGeom prst="rect">
            <a:avLst/>
          </a:prstGeom>
        </p:spPr>
        <p:txBody>
          <a:bodyPr vert="horz" wrap="square" lIns="0" tIns="12700" rIns="0" bIns="0" rtlCol="0">
            <a:spAutoFit/>
          </a:bodyPr>
          <a:lstStyle/>
          <a:p>
            <a:pPr marL="38100">
              <a:lnSpc>
                <a:spcPct val="100000"/>
              </a:lnSpc>
              <a:spcBef>
                <a:spcPts val="100"/>
              </a:spcBef>
            </a:pPr>
            <a:r>
              <a:rPr sz="3600" b="1" spc="-5" dirty="0">
                <a:solidFill>
                  <a:srgbClr val="FF0000"/>
                </a:solidFill>
                <a:latin typeface="Arial"/>
                <a:cs typeface="Arial"/>
              </a:rPr>
              <a:t>+</a:t>
            </a:r>
            <a:r>
              <a:rPr sz="3600" b="1" i="1" spc="-5" dirty="0">
                <a:solidFill>
                  <a:srgbClr val="FF0000"/>
                </a:solidFill>
                <a:latin typeface="Arial"/>
                <a:cs typeface="Arial"/>
              </a:rPr>
              <a:t>Q</a:t>
            </a:r>
            <a:r>
              <a:rPr sz="3600" b="1" i="1" spc="-25" dirty="0">
                <a:solidFill>
                  <a:srgbClr val="FF0000"/>
                </a:solidFill>
                <a:latin typeface="Arial"/>
                <a:cs typeface="Arial"/>
              </a:rPr>
              <a:t> </a:t>
            </a:r>
            <a:r>
              <a:rPr sz="3600" b="1" dirty="0">
                <a:solidFill>
                  <a:srgbClr val="FF0000"/>
                </a:solidFill>
                <a:latin typeface="Arial"/>
                <a:cs typeface="Arial"/>
              </a:rPr>
              <a:t>=</a:t>
            </a:r>
            <a:r>
              <a:rPr sz="3600" b="1" spc="-20" dirty="0">
                <a:solidFill>
                  <a:srgbClr val="FF0000"/>
                </a:solidFill>
                <a:latin typeface="Arial"/>
                <a:cs typeface="Arial"/>
              </a:rPr>
              <a:t> </a:t>
            </a:r>
            <a:r>
              <a:rPr sz="3600" b="1" dirty="0">
                <a:solidFill>
                  <a:srgbClr val="FF0000"/>
                </a:solidFill>
                <a:latin typeface="Arial"/>
                <a:cs typeface="Arial"/>
              </a:rPr>
              <a:t>(</a:t>
            </a:r>
            <a:r>
              <a:rPr sz="3600" b="1" i="1" dirty="0">
                <a:solidFill>
                  <a:srgbClr val="FF0000"/>
                </a:solidFill>
                <a:latin typeface="Arial"/>
                <a:cs typeface="Arial"/>
              </a:rPr>
              <a:t>Q</a:t>
            </a:r>
            <a:r>
              <a:rPr sz="3600" b="1" baseline="-20833" dirty="0">
                <a:solidFill>
                  <a:srgbClr val="FF0000"/>
                </a:solidFill>
                <a:latin typeface="Arial"/>
                <a:cs typeface="Arial"/>
              </a:rPr>
              <a:t>d</a:t>
            </a:r>
            <a:r>
              <a:rPr sz="3600" b="1" spc="457" baseline="-20833" dirty="0">
                <a:solidFill>
                  <a:srgbClr val="FF0000"/>
                </a:solidFill>
                <a:latin typeface="Arial"/>
                <a:cs typeface="Arial"/>
              </a:rPr>
              <a:t> </a:t>
            </a:r>
            <a:r>
              <a:rPr sz="3600" b="1" dirty="0">
                <a:solidFill>
                  <a:srgbClr val="FF0000"/>
                </a:solidFill>
                <a:latin typeface="Arial"/>
                <a:cs typeface="Arial"/>
              </a:rPr>
              <a:t>+</a:t>
            </a:r>
            <a:r>
              <a:rPr sz="3600" b="1" spc="-15" dirty="0">
                <a:solidFill>
                  <a:srgbClr val="FF0000"/>
                </a:solidFill>
                <a:latin typeface="Arial"/>
                <a:cs typeface="Arial"/>
              </a:rPr>
              <a:t> </a:t>
            </a:r>
            <a:r>
              <a:rPr sz="3600" b="1" i="1" spc="-5" dirty="0">
                <a:solidFill>
                  <a:srgbClr val="FF0000"/>
                </a:solidFill>
                <a:latin typeface="Arial"/>
                <a:cs typeface="Arial"/>
              </a:rPr>
              <a:t>Q</a:t>
            </a:r>
            <a:r>
              <a:rPr sz="3600" b="1" spc="-7" baseline="-20833" dirty="0">
                <a:solidFill>
                  <a:srgbClr val="FF0000"/>
                </a:solidFill>
                <a:latin typeface="Arial"/>
                <a:cs typeface="Arial"/>
              </a:rPr>
              <a:t>inv</a:t>
            </a:r>
            <a:r>
              <a:rPr sz="3600" b="1" spc="-5" dirty="0">
                <a:solidFill>
                  <a:srgbClr val="FF0000"/>
                </a:solidFill>
                <a:latin typeface="Arial"/>
                <a:cs typeface="Arial"/>
              </a:rPr>
              <a:t>)</a:t>
            </a:r>
            <a:endParaRPr sz="3600">
              <a:latin typeface="Arial"/>
              <a:cs typeface="Arial"/>
            </a:endParaRPr>
          </a:p>
        </p:txBody>
      </p:sp>
      <p:sp>
        <p:nvSpPr>
          <p:cNvPr id="25" name="灯片编号占位符 24"/>
          <p:cNvSpPr>
            <a:spLocks noGrp="1"/>
          </p:cNvSpPr>
          <p:nvPr>
            <p:ph type="sldNum" sz="quarter" idx="7"/>
          </p:nvPr>
        </p:nvSpPr>
        <p:spPr/>
        <p:txBody>
          <a:bodyPr/>
          <a:lstStyle/>
          <a:p>
            <a:fld id="{B6F15528-21DE-4FAA-801E-634DDDAF4B2B}" type="slidenum">
              <a:rPr lang="en-US" altLang="zh-CN" smtClean="0"/>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780134" y="294200"/>
            <a:ext cx="6095365" cy="574040"/>
          </a:xfrm>
          <a:prstGeom prst="rect">
            <a:avLst/>
          </a:prstGeom>
        </p:spPr>
        <p:txBody>
          <a:bodyPr vert="horz" wrap="square" lIns="0" tIns="12700" rIns="0" bIns="0" rtlCol="0">
            <a:spAutoFit/>
          </a:bodyPr>
          <a:lstStyle/>
          <a:p>
            <a:pPr marL="12700">
              <a:lnSpc>
                <a:spcPct val="100000"/>
              </a:lnSpc>
              <a:spcBef>
                <a:spcPts val="100"/>
              </a:spcBef>
            </a:pPr>
            <a:r>
              <a:rPr sz="3600" spc="-5" dirty="0"/>
              <a:t>Strong</a:t>
            </a:r>
            <a:r>
              <a:rPr sz="3600" spc="-35" dirty="0"/>
              <a:t> </a:t>
            </a:r>
            <a:r>
              <a:rPr sz="3600" dirty="0"/>
              <a:t>Inversion</a:t>
            </a:r>
            <a:r>
              <a:rPr sz="3600" spc="-50" dirty="0"/>
              <a:t> </a:t>
            </a:r>
            <a:r>
              <a:rPr sz="3600" dirty="0"/>
              <a:t>Condition*</a:t>
            </a:r>
          </a:p>
        </p:txBody>
      </p:sp>
      <p:sp>
        <p:nvSpPr>
          <p:cNvPr id="3" name="object 3"/>
          <p:cNvSpPr txBox="1"/>
          <p:nvPr/>
        </p:nvSpPr>
        <p:spPr>
          <a:xfrm>
            <a:off x="488441" y="1453895"/>
            <a:ext cx="10798810" cy="635000"/>
          </a:xfrm>
          <a:prstGeom prst="rect">
            <a:avLst/>
          </a:prstGeom>
        </p:spPr>
        <p:txBody>
          <a:bodyPr vert="horz" wrap="square" lIns="0" tIns="12065" rIns="0" bIns="0" rtlCol="0">
            <a:spAutoFit/>
          </a:bodyPr>
          <a:lstStyle/>
          <a:p>
            <a:pPr marL="354965" marR="5080" indent="-342900">
              <a:lnSpc>
                <a:spcPct val="100000"/>
              </a:lnSpc>
              <a:spcBef>
                <a:spcPts val="95"/>
              </a:spcBef>
              <a:buClr>
                <a:srgbClr val="0000CC"/>
              </a:buClr>
              <a:buFont typeface="Wingdings"/>
              <a:buChar char=""/>
              <a:tabLst>
                <a:tab pos="425450" algn="l"/>
                <a:tab pos="426084" algn="l"/>
              </a:tabLst>
            </a:pPr>
            <a:r>
              <a:rPr dirty="0"/>
              <a:t>	</a:t>
            </a:r>
            <a:r>
              <a:rPr sz="2000" b="1" spc="-5" dirty="0">
                <a:solidFill>
                  <a:srgbClr val="004099"/>
                </a:solidFill>
                <a:latin typeface="Arial"/>
                <a:cs typeface="Arial"/>
              </a:rPr>
              <a:t>The</a:t>
            </a:r>
            <a:r>
              <a:rPr sz="2000" b="1" spc="5" dirty="0">
                <a:solidFill>
                  <a:srgbClr val="004099"/>
                </a:solidFill>
                <a:latin typeface="Arial"/>
                <a:cs typeface="Arial"/>
              </a:rPr>
              <a:t> </a:t>
            </a:r>
            <a:r>
              <a:rPr sz="2000" b="1" spc="-5" dirty="0">
                <a:solidFill>
                  <a:srgbClr val="004099"/>
                </a:solidFill>
                <a:latin typeface="Arial"/>
                <a:cs typeface="Arial"/>
              </a:rPr>
              <a:t>surface</a:t>
            </a:r>
            <a:r>
              <a:rPr sz="2000" b="1" spc="5" dirty="0">
                <a:solidFill>
                  <a:srgbClr val="004099"/>
                </a:solidFill>
                <a:latin typeface="Arial"/>
                <a:cs typeface="Arial"/>
              </a:rPr>
              <a:t> </a:t>
            </a:r>
            <a:r>
              <a:rPr sz="2000" b="1" spc="-5" dirty="0">
                <a:solidFill>
                  <a:srgbClr val="004099"/>
                </a:solidFill>
                <a:latin typeface="Arial"/>
                <a:cs typeface="Arial"/>
              </a:rPr>
              <a:t>is</a:t>
            </a:r>
            <a:r>
              <a:rPr sz="2000" b="1" dirty="0">
                <a:solidFill>
                  <a:srgbClr val="004099"/>
                </a:solidFill>
                <a:latin typeface="Arial"/>
                <a:cs typeface="Arial"/>
              </a:rPr>
              <a:t> </a:t>
            </a:r>
            <a:r>
              <a:rPr sz="2000" b="1" spc="-5" dirty="0">
                <a:solidFill>
                  <a:srgbClr val="004099"/>
                </a:solidFill>
                <a:latin typeface="Arial"/>
                <a:cs typeface="Arial"/>
              </a:rPr>
              <a:t>said</a:t>
            </a:r>
            <a:r>
              <a:rPr sz="2000" b="1" spc="5" dirty="0">
                <a:solidFill>
                  <a:srgbClr val="004099"/>
                </a:solidFill>
                <a:latin typeface="Arial"/>
                <a:cs typeface="Arial"/>
              </a:rPr>
              <a:t> </a:t>
            </a:r>
            <a:r>
              <a:rPr sz="2000" b="1" spc="-5" dirty="0">
                <a:solidFill>
                  <a:srgbClr val="004099"/>
                </a:solidFill>
                <a:latin typeface="Arial"/>
                <a:cs typeface="Arial"/>
              </a:rPr>
              <a:t>to</a:t>
            </a:r>
            <a:r>
              <a:rPr sz="2000" b="1" spc="5" dirty="0">
                <a:solidFill>
                  <a:srgbClr val="004099"/>
                </a:solidFill>
                <a:latin typeface="Arial"/>
                <a:cs typeface="Arial"/>
              </a:rPr>
              <a:t> </a:t>
            </a:r>
            <a:r>
              <a:rPr sz="2000" b="1" spc="-5" dirty="0">
                <a:solidFill>
                  <a:srgbClr val="004099"/>
                </a:solidFill>
                <a:latin typeface="Arial"/>
                <a:cs typeface="Arial"/>
              </a:rPr>
              <a:t>be</a:t>
            </a:r>
            <a:r>
              <a:rPr sz="2000" b="1" spc="15" dirty="0">
                <a:solidFill>
                  <a:srgbClr val="FF0000"/>
                </a:solidFill>
                <a:latin typeface="Arial"/>
                <a:cs typeface="Arial"/>
              </a:rPr>
              <a:t> </a:t>
            </a:r>
            <a:r>
              <a:rPr sz="2000" b="1" i="1" u="sng" spc="-5" dirty="0">
                <a:solidFill>
                  <a:srgbClr val="FF0000"/>
                </a:solidFill>
                <a:uFill>
                  <a:solidFill>
                    <a:srgbClr val="FF0000"/>
                  </a:solidFill>
                </a:uFill>
                <a:latin typeface="Arial"/>
                <a:cs typeface="Arial"/>
              </a:rPr>
              <a:t>strongly</a:t>
            </a:r>
            <a:r>
              <a:rPr sz="2000" b="1" i="1" u="sng" spc="5" dirty="0">
                <a:solidFill>
                  <a:srgbClr val="FF0000"/>
                </a:solidFill>
                <a:uFill>
                  <a:solidFill>
                    <a:srgbClr val="FF0000"/>
                  </a:solidFill>
                </a:uFill>
                <a:latin typeface="Arial"/>
                <a:cs typeface="Arial"/>
              </a:rPr>
              <a:t> </a:t>
            </a:r>
            <a:r>
              <a:rPr sz="2000" b="1" i="1" u="sng" spc="-5" dirty="0">
                <a:solidFill>
                  <a:srgbClr val="FF0000"/>
                </a:solidFill>
                <a:uFill>
                  <a:solidFill>
                    <a:srgbClr val="FF0000"/>
                  </a:solidFill>
                </a:uFill>
                <a:latin typeface="Arial"/>
                <a:cs typeface="Arial"/>
              </a:rPr>
              <a:t>inverted</a:t>
            </a:r>
            <a:r>
              <a:rPr sz="2000" b="1" i="1" spc="5" dirty="0">
                <a:solidFill>
                  <a:srgbClr val="FF0000"/>
                </a:solidFill>
                <a:latin typeface="Arial"/>
                <a:cs typeface="Arial"/>
              </a:rPr>
              <a:t> </a:t>
            </a:r>
            <a:r>
              <a:rPr sz="2000" b="1" spc="-5" dirty="0">
                <a:solidFill>
                  <a:srgbClr val="004099"/>
                </a:solidFill>
                <a:latin typeface="Arial"/>
                <a:cs typeface="Arial"/>
              </a:rPr>
              <a:t>when</a:t>
            </a:r>
            <a:r>
              <a:rPr sz="2000" b="1" dirty="0">
                <a:solidFill>
                  <a:srgbClr val="004099"/>
                </a:solidFill>
                <a:latin typeface="Arial"/>
                <a:cs typeface="Arial"/>
              </a:rPr>
              <a:t> </a:t>
            </a:r>
            <a:r>
              <a:rPr sz="2000" b="1" spc="-5" dirty="0">
                <a:solidFill>
                  <a:srgbClr val="004099"/>
                </a:solidFill>
                <a:latin typeface="Arial"/>
                <a:cs typeface="Arial"/>
              </a:rPr>
              <a:t>the</a:t>
            </a:r>
            <a:r>
              <a:rPr sz="2000" b="1" spc="10" dirty="0">
                <a:solidFill>
                  <a:srgbClr val="004099"/>
                </a:solidFill>
                <a:latin typeface="Arial"/>
                <a:cs typeface="Arial"/>
              </a:rPr>
              <a:t> </a:t>
            </a:r>
            <a:r>
              <a:rPr sz="2000" b="1" spc="-5" dirty="0">
                <a:solidFill>
                  <a:srgbClr val="004099"/>
                </a:solidFill>
                <a:latin typeface="Arial"/>
                <a:cs typeface="Arial"/>
              </a:rPr>
              <a:t>density</a:t>
            </a:r>
            <a:r>
              <a:rPr sz="2000" b="1" spc="10" dirty="0">
                <a:solidFill>
                  <a:srgbClr val="004099"/>
                </a:solidFill>
                <a:latin typeface="Arial"/>
                <a:cs typeface="Arial"/>
              </a:rPr>
              <a:t> </a:t>
            </a:r>
            <a:r>
              <a:rPr sz="2000" b="1" spc="-5" dirty="0">
                <a:solidFill>
                  <a:srgbClr val="004099"/>
                </a:solidFill>
                <a:latin typeface="Arial"/>
                <a:cs typeface="Arial"/>
              </a:rPr>
              <a:t>of</a:t>
            </a:r>
            <a:r>
              <a:rPr sz="2000" b="1" spc="10" dirty="0">
                <a:solidFill>
                  <a:srgbClr val="004099"/>
                </a:solidFill>
                <a:latin typeface="Arial"/>
                <a:cs typeface="Arial"/>
              </a:rPr>
              <a:t> </a:t>
            </a:r>
            <a:r>
              <a:rPr sz="2000" b="1" spc="-5" dirty="0">
                <a:solidFill>
                  <a:srgbClr val="004099"/>
                </a:solidFill>
                <a:latin typeface="Arial"/>
                <a:cs typeface="Arial"/>
              </a:rPr>
              <a:t>mobile electrons</a:t>
            </a:r>
            <a:r>
              <a:rPr sz="2000" b="1" spc="5" dirty="0">
                <a:solidFill>
                  <a:srgbClr val="004099"/>
                </a:solidFill>
                <a:latin typeface="Arial"/>
                <a:cs typeface="Arial"/>
              </a:rPr>
              <a:t> </a:t>
            </a:r>
            <a:r>
              <a:rPr sz="2000" b="1" spc="-5" dirty="0">
                <a:solidFill>
                  <a:srgbClr val="004099"/>
                </a:solidFill>
                <a:latin typeface="Arial"/>
                <a:cs typeface="Arial"/>
              </a:rPr>
              <a:t>at</a:t>
            </a:r>
            <a:r>
              <a:rPr sz="2000" b="1" spc="10" dirty="0">
                <a:solidFill>
                  <a:srgbClr val="004099"/>
                </a:solidFill>
                <a:latin typeface="Arial"/>
                <a:cs typeface="Arial"/>
              </a:rPr>
              <a:t> </a:t>
            </a:r>
            <a:r>
              <a:rPr sz="2000" b="1" spc="-5" dirty="0">
                <a:solidFill>
                  <a:srgbClr val="004099"/>
                </a:solidFill>
                <a:latin typeface="Arial"/>
                <a:cs typeface="Arial"/>
              </a:rPr>
              <a:t>the </a:t>
            </a:r>
            <a:r>
              <a:rPr sz="2000" b="1" spc="-545" dirty="0">
                <a:solidFill>
                  <a:srgbClr val="004099"/>
                </a:solidFill>
                <a:latin typeface="Arial"/>
                <a:cs typeface="Arial"/>
              </a:rPr>
              <a:t> </a:t>
            </a:r>
            <a:r>
              <a:rPr sz="2000" b="1" spc="-5" dirty="0">
                <a:solidFill>
                  <a:srgbClr val="004099"/>
                </a:solidFill>
                <a:latin typeface="Arial"/>
                <a:cs typeface="Arial"/>
              </a:rPr>
              <a:t>interface</a:t>
            </a:r>
            <a:r>
              <a:rPr sz="2000" b="1" spc="-10" dirty="0">
                <a:solidFill>
                  <a:srgbClr val="004099"/>
                </a:solidFill>
                <a:latin typeface="Arial"/>
                <a:cs typeface="Arial"/>
              </a:rPr>
              <a:t> </a:t>
            </a:r>
            <a:r>
              <a:rPr sz="2000" b="1" spc="-5" dirty="0">
                <a:solidFill>
                  <a:srgbClr val="004099"/>
                </a:solidFill>
                <a:latin typeface="Arial"/>
                <a:cs typeface="Arial"/>
              </a:rPr>
              <a:t>becomes</a:t>
            </a:r>
            <a:r>
              <a:rPr sz="2000" b="1" spc="20" dirty="0">
                <a:solidFill>
                  <a:srgbClr val="004099"/>
                </a:solidFill>
                <a:latin typeface="Arial"/>
                <a:cs typeface="Arial"/>
              </a:rPr>
              <a:t> </a:t>
            </a:r>
            <a:r>
              <a:rPr sz="2000" b="1" spc="-5" dirty="0">
                <a:solidFill>
                  <a:srgbClr val="004099"/>
                </a:solidFill>
                <a:latin typeface="Arial"/>
                <a:cs typeface="Arial"/>
              </a:rPr>
              <a:t>equal</a:t>
            </a:r>
            <a:r>
              <a:rPr sz="2000" b="1" dirty="0">
                <a:solidFill>
                  <a:srgbClr val="004099"/>
                </a:solidFill>
                <a:latin typeface="Arial"/>
                <a:cs typeface="Arial"/>
              </a:rPr>
              <a:t> </a:t>
            </a:r>
            <a:r>
              <a:rPr sz="2000" b="1" spc="-5" dirty="0">
                <a:solidFill>
                  <a:srgbClr val="004099"/>
                </a:solidFill>
                <a:latin typeface="Arial"/>
                <a:cs typeface="Arial"/>
              </a:rPr>
              <a:t>to</a:t>
            </a:r>
            <a:r>
              <a:rPr sz="2000" b="1" dirty="0">
                <a:solidFill>
                  <a:srgbClr val="004099"/>
                </a:solidFill>
                <a:latin typeface="Arial"/>
                <a:cs typeface="Arial"/>
              </a:rPr>
              <a:t> </a:t>
            </a:r>
            <a:r>
              <a:rPr sz="2000" b="1" spc="-5" dirty="0">
                <a:solidFill>
                  <a:srgbClr val="004099"/>
                </a:solidFill>
                <a:latin typeface="Arial"/>
                <a:cs typeface="Arial"/>
              </a:rPr>
              <a:t>the</a:t>
            </a:r>
            <a:r>
              <a:rPr sz="2000" b="1" dirty="0">
                <a:solidFill>
                  <a:srgbClr val="004099"/>
                </a:solidFill>
                <a:latin typeface="Arial"/>
                <a:cs typeface="Arial"/>
              </a:rPr>
              <a:t> </a:t>
            </a:r>
            <a:r>
              <a:rPr sz="2000" b="1" spc="-5" dirty="0">
                <a:solidFill>
                  <a:srgbClr val="004099"/>
                </a:solidFill>
                <a:latin typeface="Arial"/>
                <a:cs typeface="Arial"/>
              </a:rPr>
              <a:t>density</a:t>
            </a:r>
            <a:r>
              <a:rPr sz="2000" b="1" dirty="0">
                <a:solidFill>
                  <a:srgbClr val="004099"/>
                </a:solidFill>
                <a:latin typeface="Arial"/>
                <a:cs typeface="Arial"/>
              </a:rPr>
              <a:t> </a:t>
            </a:r>
            <a:r>
              <a:rPr sz="2000" b="1" spc="-5" dirty="0">
                <a:solidFill>
                  <a:srgbClr val="004099"/>
                </a:solidFill>
                <a:latin typeface="Arial"/>
                <a:cs typeface="Arial"/>
              </a:rPr>
              <a:t>of</a:t>
            </a:r>
            <a:r>
              <a:rPr sz="2000" b="1" spc="5" dirty="0">
                <a:solidFill>
                  <a:srgbClr val="004099"/>
                </a:solidFill>
                <a:latin typeface="Arial"/>
                <a:cs typeface="Arial"/>
              </a:rPr>
              <a:t> </a:t>
            </a:r>
            <a:r>
              <a:rPr sz="2000" b="1" spc="-5" dirty="0">
                <a:solidFill>
                  <a:srgbClr val="004099"/>
                </a:solidFill>
                <a:latin typeface="Arial"/>
                <a:cs typeface="Arial"/>
              </a:rPr>
              <a:t>holes</a:t>
            </a:r>
            <a:r>
              <a:rPr sz="2000" b="1" dirty="0">
                <a:solidFill>
                  <a:srgbClr val="004099"/>
                </a:solidFill>
                <a:latin typeface="Arial"/>
                <a:cs typeface="Arial"/>
              </a:rPr>
              <a:t> </a:t>
            </a:r>
            <a:r>
              <a:rPr sz="2000" b="1" spc="-5" dirty="0">
                <a:solidFill>
                  <a:srgbClr val="004099"/>
                </a:solidFill>
                <a:latin typeface="Arial"/>
                <a:cs typeface="Arial"/>
              </a:rPr>
              <a:t>in</a:t>
            </a:r>
            <a:r>
              <a:rPr sz="2000" b="1" spc="5" dirty="0">
                <a:solidFill>
                  <a:srgbClr val="004099"/>
                </a:solidFill>
                <a:latin typeface="Arial"/>
                <a:cs typeface="Arial"/>
              </a:rPr>
              <a:t> </a:t>
            </a:r>
            <a:r>
              <a:rPr sz="2000" b="1" spc="-5" dirty="0">
                <a:solidFill>
                  <a:srgbClr val="004099"/>
                </a:solidFill>
                <a:latin typeface="Arial"/>
                <a:cs typeface="Arial"/>
              </a:rPr>
              <a:t>the bulk</a:t>
            </a:r>
            <a:r>
              <a:rPr sz="2000" b="1" spc="5" dirty="0">
                <a:solidFill>
                  <a:srgbClr val="004099"/>
                </a:solidFill>
                <a:latin typeface="Arial"/>
                <a:cs typeface="Arial"/>
              </a:rPr>
              <a:t> </a:t>
            </a:r>
            <a:r>
              <a:rPr sz="2000" b="1" spc="-5" dirty="0">
                <a:solidFill>
                  <a:srgbClr val="004099"/>
                </a:solidFill>
                <a:latin typeface="Arial"/>
                <a:cs typeface="Arial"/>
              </a:rPr>
              <a:t>(p-type)</a:t>
            </a:r>
            <a:r>
              <a:rPr sz="2000" b="1" dirty="0">
                <a:solidFill>
                  <a:srgbClr val="004099"/>
                </a:solidFill>
                <a:latin typeface="Arial"/>
                <a:cs typeface="Arial"/>
              </a:rPr>
              <a:t> </a:t>
            </a:r>
            <a:r>
              <a:rPr sz="2000" b="1" spc="-5" dirty="0">
                <a:solidFill>
                  <a:srgbClr val="004099"/>
                </a:solidFill>
                <a:latin typeface="Arial"/>
                <a:cs typeface="Arial"/>
              </a:rPr>
              <a:t>substrate.</a:t>
            </a:r>
            <a:endParaRPr sz="2000" dirty="0">
              <a:latin typeface="Arial"/>
              <a:cs typeface="Arial"/>
            </a:endParaRPr>
          </a:p>
        </p:txBody>
      </p:sp>
      <p:pic>
        <p:nvPicPr>
          <p:cNvPr id="4" name="object 4"/>
          <p:cNvPicPr/>
          <p:nvPr/>
        </p:nvPicPr>
        <p:blipFill>
          <a:blip r:embed="rId3" cstate="print"/>
          <a:stretch>
            <a:fillRect/>
          </a:stretch>
        </p:blipFill>
        <p:spPr>
          <a:xfrm>
            <a:off x="6233340" y="2429578"/>
            <a:ext cx="3808725" cy="2886221"/>
          </a:xfrm>
          <a:prstGeom prst="rect">
            <a:avLst/>
          </a:prstGeom>
        </p:spPr>
      </p:pic>
      <p:pic>
        <p:nvPicPr>
          <p:cNvPr id="5" name="object 5"/>
          <p:cNvPicPr/>
          <p:nvPr/>
        </p:nvPicPr>
        <p:blipFill>
          <a:blip r:embed="rId4" cstate="print"/>
          <a:stretch>
            <a:fillRect/>
          </a:stretch>
        </p:blipFill>
        <p:spPr>
          <a:xfrm>
            <a:off x="1515617" y="2474214"/>
            <a:ext cx="4400550" cy="2424683"/>
          </a:xfrm>
          <a:prstGeom prst="rect">
            <a:avLst/>
          </a:prstGeom>
        </p:spPr>
      </p:pic>
      <p:grpSp>
        <p:nvGrpSpPr>
          <p:cNvPr id="6" name="object 6"/>
          <p:cNvGrpSpPr/>
          <p:nvPr/>
        </p:nvGrpSpPr>
        <p:grpSpPr>
          <a:xfrm>
            <a:off x="1334642" y="5428869"/>
            <a:ext cx="4406265" cy="695325"/>
            <a:chOff x="1334642" y="5428869"/>
            <a:chExt cx="4406265" cy="695325"/>
          </a:xfrm>
        </p:grpSpPr>
        <p:sp>
          <p:nvSpPr>
            <p:cNvPr id="7" name="object 7"/>
            <p:cNvSpPr/>
            <p:nvPr/>
          </p:nvSpPr>
          <p:spPr>
            <a:xfrm>
              <a:off x="1334642" y="5428869"/>
              <a:ext cx="4406265" cy="695325"/>
            </a:xfrm>
            <a:custGeom>
              <a:avLst/>
              <a:gdLst/>
              <a:ahLst/>
              <a:cxnLst/>
              <a:rect l="l" t="t" r="r" b="b"/>
              <a:pathLst>
                <a:path w="4406265" h="695325">
                  <a:moveTo>
                    <a:pt x="4290059" y="0"/>
                  </a:moveTo>
                  <a:lnTo>
                    <a:pt x="115823" y="0"/>
                  </a:lnTo>
                  <a:lnTo>
                    <a:pt x="70723" y="9096"/>
                  </a:lnTo>
                  <a:lnTo>
                    <a:pt x="33909" y="33908"/>
                  </a:lnTo>
                  <a:lnTo>
                    <a:pt x="9096" y="70723"/>
                  </a:lnTo>
                  <a:lnTo>
                    <a:pt x="0" y="115823"/>
                  </a:lnTo>
                  <a:lnTo>
                    <a:pt x="0" y="579119"/>
                  </a:lnTo>
                  <a:lnTo>
                    <a:pt x="9096" y="624204"/>
                  </a:lnTo>
                  <a:lnTo>
                    <a:pt x="33909" y="661020"/>
                  </a:lnTo>
                  <a:lnTo>
                    <a:pt x="70723" y="685842"/>
                  </a:lnTo>
                  <a:lnTo>
                    <a:pt x="115823" y="694943"/>
                  </a:lnTo>
                  <a:lnTo>
                    <a:pt x="4290059" y="694943"/>
                  </a:lnTo>
                  <a:lnTo>
                    <a:pt x="4335160" y="685842"/>
                  </a:lnTo>
                  <a:lnTo>
                    <a:pt x="4371975" y="661020"/>
                  </a:lnTo>
                  <a:lnTo>
                    <a:pt x="4396787" y="624204"/>
                  </a:lnTo>
                  <a:lnTo>
                    <a:pt x="4405883" y="579119"/>
                  </a:lnTo>
                  <a:lnTo>
                    <a:pt x="4405883" y="115823"/>
                  </a:lnTo>
                  <a:lnTo>
                    <a:pt x="4396787" y="70723"/>
                  </a:lnTo>
                  <a:lnTo>
                    <a:pt x="4371975" y="33908"/>
                  </a:lnTo>
                  <a:lnTo>
                    <a:pt x="4335160" y="9096"/>
                  </a:lnTo>
                  <a:lnTo>
                    <a:pt x="4290059" y="0"/>
                  </a:lnTo>
                  <a:close/>
                </a:path>
              </a:pathLst>
            </a:custGeom>
            <a:solidFill>
              <a:srgbClr val="FFFF00"/>
            </a:solidFill>
          </p:spPr>
          <p:txBody>
            <a:bodyPr wrap="square" lIns="0" tIns="0" rIns="0" bIns="0" rtlCol="0"/>
            <a:lstStyle/>
            <a:p>
              <a:endParaRPr/>
            </a:p>
          </p:txBody>
        </p:sp>
        <p:sp>
          <p:nvSpPr>
            <p:cNvPr id="8" name="object 8"/>
            <p:cNvSpPr/>
            <p:nvPr/>
          </p:nvSpPr>
          <p:spPr>
            <a:xfrm>
              <a:off x="2208965" y="5542322"/>
              <a:ext cx="946150" cy="315595"/>
            </a:xfrm>
            <a:custGeom>
              <a:avLst/>
              <a:gdLst/>
              <a:ahLst/>
              <a:cxnLst/>
              <a:rect l="l" t="t" r="r" b="b"/>
              <a:pathLst>
                <a:path w="946150" h="315595">
                  <a:moveTo>
                    <a:pt x="508663" y="0"/>
                  </a:moveTo>
                  <a:lnTo>
                    <a:pt x="508664" y="252812"/>
                  </a:lnTo>
                </a:path>
                <a:path w="946150" h="315595">
                  <a:moveTo>
                    <a:pt x="919047" y="0"/>
                  </a:moveTo>
                  <a:lnTo>
                    <a:pt x="919047" y="252812"/>
                  </a:lnTo>
                </a:path>
                <a:path w="946150" h="315595">
                  <a:moveTo>
                    <a:pt x="140614" y="274874"/>
                  </a:moveTo>
                  <a:lnTo>
                    <a:pt x="945917" y="274874"/>
                  </a:lnTo>
                </a:path>
                <a:path w="946150" h="315595">
                  <a:moveTo>
                    <a:pt x="0" y="315011"/>
                  </a:moveTo>
                  <a:lnTo>
                    <a:pt x="27332" y="301993"/>
                  </a:lnTo>
                </a:path>
              </a:pathLst>
            </a:custGeom>
            <a:ln w="8039">
              <a:solidFill>
                <a:srgbClr val="000000"/>
              </a:solidFill>
            </a:ln>
          </p:spPr>
          <p:txBody>
            <a:bodyPr wrap="square" lIns="0" tIns="0" rIns="0" bIns="0" rtlCol="0"/>
            <a:lstStyle/>
            <a:p>
              <a:endParaRPr/>
            </a:p>
          </p:txBody>
        </p:sp>
        <p:sp>
          <p:nvSpPr>
            <p:cNvPr id="9" name="object 9"/>
            <p:cNvSpPr/>
            <p:nvPr/>
          </p:nvSpPr>
          <p:spPr>
            <a:xfrm>
              <a:off x="2236298" y="5848289"/>
              <a:ext cx="40005" cy="203835"/>
            </a:xfrm>
            <a:custGeom>
              <a:avLst/>
              <a:gdLst/>
              <a:ahLst/>
              <a:cxnLst/>
              <a:rect l="l" t="t" r="r" b="b"/>
              <a:pathLst>
                <a:path w="40005" h="203835">
                  <a:moveTo>
                    <a:pt x="0" y="0"/>
                  </a:moveTo>
                  <a:lnTo>
                    <a:pt x="39664" y="203626"/>
                  </a:lnTo>
                </a:path>
              </a:pathLst>
            </a:custGeom>
            <a:ln w="17517">
              <a:solidFill>
                <a:srgbClr val="000000"/>
              </a:solidFill>
            </a:ln>
          </p:spPr>
          <p:txBody>
            <a:bodyPr wrap="square" lIns="0" tIns="0" rIns="0" bIns="0" rtlCol="0"/>
            <a:lstStyle/>
            <a:p>
              <a:endParaRPr/>
            </a:p>
          </p:txBody>
        </p:sp>
        <p:sp>
          <p:nvSpPr>
            <p:cNvPr id="10" name="object 10"/>
            <p:cNvSpPr/>
            <p:nvPr/>
          </p:nvSpPr>
          <p:spPr>
            <a:xfrm>
              <a:off x="2280376" y="5509046"/>
              <a:ext cx="3178810" cy="542925"/>
            </a:xfrm>
            <a:custGeom>
              <a:avLst/>
              <a:gdLst/>
              <a:ahLst/>
              <a:cxnLst/>
              <a:rect l="l" t="t" r="r" b="b"/>
              <a:pathLst>
                <a:path w="3178810" h="542925">
                  <a:moveTo>
                    <a:pt x="0" y="542868"/>
                  </a:moveTo>
                  <a:lnTo>
                    <a:pt x="52458" y="0"/>
                  </a:lnTo>
                </a:path>
                <a:path w="3178810" h="542925">
                  <a:moveTo>
                    <a:pt x="52458" y="0"/>
                  </a:moveTo>
                  <a:lnTo>
                    <a:pt x="892141" y="0"/>
                  </a:lnTo>
                </a:path>
                <a:path w="3178810" h="542925">
                  <a:moveTo>
                    <a:pt x="2768103" y="181920"/>
                  </a:moveTo>
                  <a:lnTo>
                    <a:pt x="2768104" y="434366"/>
                  </a:lnTo>
                </a:path>
                <a:path w="3178810" h="542925">
                  <a:moveTo>
                    <a:pt x="3178451" y="181920"/>
                  </a:moveTo>
                  <a:lnTo>
                    <a:pt x="3178451" y="434366"/>
                  </a:lnTo>
                </a:path>
                <a:path w="3178810" h="542925">
                  <a:moveTo>
                    <a:pt x="1919114" y="346117"/>
                  </a:moveTo>
                  <a:lnTo>
                    <a:pt x="1946518" y="333100"/>
                  </a:lnTo>
                </a:path>
              </a:pathLst>
            </a:custGeom>
            <a:ln w="8039">
              <a:solidFill>
                <a:srgbClr val="000000"/>
              </a:solidFill>
            </a:ln>
          </p:spPr>
          <p:txBody>
            <a:bodyPr wrap="square" lIns="0" tIns="0" rIns="0" bIns="0" rtlCol="0"/>
            <a:lstStyle/>
            <a:p>
              <a:endParaRPr/>
            </a:p>
          </p:txBody>
        </p:sp>
        <p:sp>
          <p:nvSpPr>
            <p:cNvPr id="11" name="object 11"/>
            <p:cNvSpPr/>
            <p:nvPr/>
          </p:nvSpPr>
          <p:spPr>
            <a:xfrm>
              <a:off x="4226894" y="5845767"/>
              <a:ext cx="40005" cy="105410"/>
            </a:xfrm>
            <a:custGeom>
              <a:avLst/>
              <a:gdLst/>
              <a:ahLst/>
              <a:cxnLst/>
              <a:rect l="l" t="t" r="r" b="b"/>
              <a:pathLst>
                <a:path w="40004" h="105410">
                  <a:moveTo>
                    <a:pt x="0" y="0"/>
                  </a:moveTo>
                  <a:lnTo>
                    <a:pt x="39682" y="104879"/>
                  </a:lnTo>
                </a:path>
              </a:pathLst>
            </a:custGeom>
            <a:ln w="17242">
              <a:solidFill>
                <a:srgbClr val="000000"/>
              </a:solidFill>
            </a:ln>
          </p:spPr>
          <p:txBody>
            <a:bodyPr wrap="square" lIns="0" tIns="0" rIns="0" bIns="0" rtlCol="0"/>
            <a:lstStyle/>
            <a:p>
              <a:endParaRPr/>
            </a:p>
          </p:txBody>
        </p:sp>
        <p:sp>
          <p:nvSpPr>
            <p:cNvPr id="12" name="object 12"/>
            <p:cNvSpPr/>
            <p:nvPr/>
          </p:nvSpPr>
          <p:spPr>
            <a:xfrm>
              <a:off x="4271025" y="5657690"/>
              <a:ext cx="1214755" cy="293370"/>
            </a:xfrm>
            <a:custGeom>
              <a:avLst/>
              <a:gdLst/>
              <a:ahLst/>
              <a:cxnLst/>
              <a:rect l="l" t="t" r="r" b="b"/>
              <a:pathLst>
                <a:path w="1214754" h="293370">
                  <a:moveTo>
                    <a:pt x="0" y="292956"/>
                  </a:moveTo>
                  <a:lnTo>
                    <a:pt x="52316" y="0"/>
                  </a:lnTo>
                </a:path>
                <a:path w="1214754" h="293370">
                  <a:moveTo>
                    <a:pt x="52316" y="0"/>
                  </a:moveTo>
                  <a:lnTo>
                    <a:pt x="1214672" y="0"/>
                  </a:lnTo>
                </a:path>
              </a:pathLst>
            </a:custGeom>
            <a:ln w="8039">
              <a:solidFill>
                <a:srgbClr val="000000"/>
              </a:solidFill>
            </a:ln>
          </p:spPr>
          <p:txBody>
            <a:bodyPr wrap="square" lIns="0" tIns="0" rIns="0" bIns="0" rtlCol="0"/>
            <a:lstStyle/>
            <a:p>
              <a:endParaRPr/>
            </a:p>
          </p:txBody>
        </p:sp>
      </p:grpSp>
      <p:sp>
        <p:nvSpPr>
          <p:cNvPr id="13" name="object 13"/>
          <p:cNvSpPr txBox="1"/>
          <p:nvPr/>
        </p:nvSpPr>
        <p:spPr>
          <a:xfrm>
            <a:off x="2831005" y="5928130"/>
            <a:ext cx="102870" cy="150495"/>
          </a:xfrm>
          <a:prstGeom prst="rect">
            <a:avLst/>
          </a:prstGeom>
        </p:spPr>
        <p:txBody>
          <a:bodyPr vert="horz" wrap="square" lIns="0" tIns="14604" rIns="0" bIns="0" rtlCol="0">
            <a:spAutoFit/>
          </a:bodyPr>
          <a:lstStyle/>
          <a:p>
            <a:pPr marL="12700">
              <a:lnSpc>
                <a:spcPct val="100000"/>
              </a:lnSpc>
              <a:spcBef>
                <a:spcPts val="114"/>
              </a:spcBef>
            </a:pPr>
            <a:r>
              <a:rPr sz="800" i="1" spc="114" dirty="0">
                <a:latin typeface="Times New Roman"/>
                <a:cs typeface="Times New Roman"/>
              </a:rPr>
              <a:t>A</a:t>
            </a:r>
            <a:endParaRPr sz="800">
              <a:latin typeface="Times New Roman"/>
              <a:cs typeface="Times New Roman"/>
            </a:endParaRPr>
          </a:p>
        </p:txBody>
      </p:sp>
      <p:sp>
        <p:nvSpPr>
          <p:cNvPr id="14" name="object 14"/>
          <p:cNvSpPr txBox="1"/>
          <p:nvPr/>
        </p:nvSpPr>
        <p:spPr>
          <a:xfrm>
            <a:off x="2557268" y="5809211"/>
            <a:ext cx="276860" cy="239395"/>
          </a:xfrm>
          <a:prstGeom prst="rect">
            <a:avLst/>
          </a:prstGeom>
        </p:spPr>
        <p:txBody>
          <a:bodyPr vert="horz" wrap="square" lIns="0" tIns="12700" rIns="0" bIns="0" rtlCol="0">
            <a:spAutoFit/>
          </a:bodyPr>
          <a:lstStyle/>
          <a:p>
            <a:pPr marL="12700">
              <a:lnSpc>
                <a:spcPct val="100000"/>
              </a:lnSpc>
              <a:spcBef>
                <a:spcPts val="100"/>
              </a:spcBef>
            </a:pPr>
            <a:r>
              <a:rPr sz="1400" i="1" spc="165" dirty="0">
                <a:latin typeface="Times New Roman"/>
                <a:cs typeface="Times New Roman"/>
              </a:rPr>
              <a:t>qN</a:t>
            </a:r>
            <a:endParaRPr sz="1400">
              <a:latin typeface="Times New Roman"/>
              <a:cs typeface="Times New Roman"/>
            </a:endParaRPr>
          </a:p>
        </p:txBody>
      </p:sp>
      <p:sp>
        <p:nvSpPr>
          <p:cNvPr id="15" name="object 15"/>
          <p:cNvSpPr txBox="1"/>
          <p:nvPr/>
        </p:nvSpPr>
        <p:spPr>
          <a:xfrm>
            <a:off x="4298588" y="5656648"/>
            <a:ext cx="1158875" cy="256540"/>
          </a:xfrm>
          <a:prstGeom prst="rect">
            <a:avLst/>
          </a:prstGeom>
        </p:spPr>
        <p:txBody>
          <a:bodyPr vert="horz" wrap="square" lIns="0" tIns="14605" rIns="0" bIns="0" rtlCol="0">
            <a:spAutoFit/>
          </a:bodyPr>
          <a:lstStyle/>
          <a:p>
            <a:pPr marL="38100">
              <a:lnSpc>
                <a:spcPct val="100000"/>
              </a:lnSpc>
              <a:spcBef>
                <a:spcPts val="115"/>
              </a:spcBef>
            </a:pPr>
            <a:r>
              <a:rPr sz="1400" spc="165" dirty="0">
                <a:latin typeface="Times New Roman"/>
                <a:cs typeface="Times New Roman"/>
              </a:rPr>
              <a:t>2</a:t>
            </a:r>
            <a:r>
              <a:rPr sz="1400" i="1" spc="140" dirty="0">
                <a:latin typeface="Times New Roman"/>
                <a:cs typeface="Times New Roman"/>
              </a:rPr>
              <a:t>q</a:t>
            </a:r>
            <a:r>
              <a:rPr sz="1400" i="1" spc="200" dirty="0">
                <a:latin typeface="Times New Roman"/>
                <a:cs typeface="Times New Roman"/>
              </a:rPr>
              <a:t>N</a:t>
            </a:r>
            <a:r>
              <a:rPr sz="1400" i="1" spc="-180" dirty="0">
                <a:latin typeface="Times New Roman"/>
                <a:cs typeface="Times New Roman"/>
              </a:rPr>
              <a:t> </a:t>
            </a:r>
            <a:r>
              <a:rPr sz="1200" i="1" spc="142" baseline="-24305" dirty="0">
                <a:latin typeface="Times New Roman"/>
                <a:cs typeface="Times New Roman"/>
              </a:rPr>
              <a:t>A</a:t>
            </a:r>
            <a:r>
              <a:rPr sz="1500" i="1" spc="85" dirty="0">
                <a:latin typeface="Symbol"/>
                <a:cs typeface="Symbol"/>
              </a:rPr>
              <a:t></a:t>
            </a:r>
            <a:r>
              <a:rPr sz="1500" spc="-204" dirty="0">
                <a:latin typeface="Times New Roman"/>
                <a:cs typeface="Times New Roman"/>
              </a:rPr>
              <a:t> </a:t>
            </a:r>
            <a:r>
              <a:rPr sz="1200" i="1" spc="104" baseline="-24305" dirty="0">
                <a:latin typeface="Times New Roman"/>
                <a:cs typeface="Times New Roman"/>
              </a:rPr>
              <a:t>Si</a:t>
            </a:r>
            <a:r>
              <a:rPr sz="1200" i="1" baseline="-24305" dirty="0">
                <a:latin typeface="Times New Roman"/>
                <a:cs typeface="Times New Roman"/>
              </a:rPr>
              <a:t> </a:t>
            </a:r>
            <a:r>
              <a:rPr sz="1200" i="1" spc="112" baseline="-24305" dirty="0">
                <a:latin typeface="Times New Roman"/>
                <a:cs typeface="Times New Roman"/>
              </a:rPr>
              <a:t> </a:t>
            </a:r>
            <a:r>
              <a:rPr sz="1400" spc="35" dirty="0">
                <a:latin typeface="Times New Roman"/>
                <a:cs typeface="Times New Roman"/>
              </a:rPr>
              <a:t>2</a:t>
            </a:r>
            <a:r>
              <a:rPr sz="1500" i="1" spc="135" dirty="0">
                <a:latin typeface="Symbol"/>
                <a:cs typeface="Symbol"/>
              </a:rPr>
              <a:t></a:t>
            </a:r>
            <a:r>
              <a:rPr sz="1200" i="1" spc="142" baseline="-24305" dirty="0">
                <a:latin typeface="Times New Roman"/>
                <a:cs typeface="Times New Roman"/>
              </a:rPr>
              <a:t>Fp</a:t>
            </a:r>
            <a:endParaRPr sz="1200" baseline="-24305" dirty="0">
              <a:latin typeface="Times New Roman"/>
              <a:cs typeface="Times New Roman"/>
            </a:endParaRPr>
          </a:p>
        </p:txBody>
      </p:sp>
      <p:sp>
        <p:nvSpPr>
          <p:cNvPr id="16" name="object 16"/>
          <p:cNvSpPr txBox="1"/>
          <p:nvPr/>
        </p:nvSpPr>
        <p:spPr>
          <a:xfrm>
            <a:off x="3166882" y="5670687"/>
            <a:ext cx="80010" cy="239395"/>
          </a:xfrm>
          <a:prstGeom prst="rect">
            <a:avLst/>
          </a:prstGeom>
        </p:spPr>
        <p:txBody>
          <a:bodyPr vert="horz" wrap="square" lIns="0" tIns="12700" rIns="0" bIns="0" rtlCol="0">
            <a:spAutoFit/>
          </a:bodyPr>
          <a:lstStyle/>
          <a:p>
            <a:pPr marL="12700">
              <a:lnSpc>
                <a:spcPct val="100000"/>
              </a:lnSpc>
              <a:spcBef>
                <a:spcPts val="100"/>
              </a:spcBef>
            </a:pPr>
            <a:r>
              <a:rPr sz="1400" spc="75" dirty="0">
                <a:latin typeface="Times New Roman"/>
                <a:cs typeface="Times New Roman"/>
              </a:rPr>
              <a:t>,</a:t>
            </a:r>
            <a:endParaRPr sz="1400">
              <a:latin typeface="Times New Roman"/>
              <a:cs typeface="Times New Roman"/>
            </a:endParaRPr>
          </a:p>
        </p:txBody>
      </p:sp>
      <p:sp>
        <p:nvSpPr>
          <p:cNvPr id="17" name="object 17"/>
          <p:cNvSpPr txBox="1"/>
          <p:nvPr/>
        </p:nvSpPr>
        <p:spPr>
          <a:xfrm>
            <a:off x="2326018" y="5508004"/>
            <a:ext cx="801370" cy="256540"/>
          </a:xfrm>
          <a:prstGeom prst="rect">
            <a:avLst/>
          </a:prstGeom>
        </p:spPr>
        <p:txBody>
          <a:bodyPr vert="horz" wrap="square" lIns="0" tIns="14605" rIns="0" bIns="0" rtlCol="0">
            <a:spAutoFit/>
          </a:bodyPr>
          <a:lstStyle/>
          <a:p>
            <a:pPr marL="38100">
              <a:lnSpc>
                <a:spcPct val="100000"/>
              </a:lnSpc>
              <a:spcBef>
                <a:spcPts val="115"/>
              </a:spcBef>
            </a:pPr>
            <a:r>
              <a:rPr sz="1400" spc="85" dirty="0">
                <a:latin typeface="Times New Roman"/>
                <a:cs typeface="Times New Roman"/>
              </a:rPr>
              <a:t>2</a:t>
            </a:r>
            <a:r>
              <a:rPr sz="1500" i="1" spc="85" dirty="0">
                <a:latin typeface="Symbol"/>
                <a:cs typeface="Symbol"/>
              </a:rPr>
              <a:t></a:t>
            </a:r>
            <a:r>
              <a:rPr sz="1500" spc="-200" dirty="0">
                <a:latin typeface="Times New Roman"/>
                <a:cs typeface="Times New Roman"/>
              </a:rPr>
              <a:t> </a:t>
            </a:r>
            <a:r>
              <a:rPr sz="1200" i="1" spc="104" baseline="-24305" dirty="0">
                <a:latin typeface="Times New Roman"/>
                <a:cs typeface="Times New Roman"/>
              </a:rPr>
              <a:t>Si</a:t>
            </a:r>
            <a:r>
              <a:rPr sz="1200" i="1" baseline="-24305" dirty="0">
                <a:latin typeface="Times New Roman"/>
                <a:cs typeface="Times New Roman"/>
              </a:rPr>
              <a:t> </a:t>
            </a:r>
            <a:r>
              <a:rPr sz="1200" i="1" spc="104" baseline="-24305" dirty="0">
                <a:latin typeface="Times New Roman"/>
                <a:cs typeface="Times New Roman"/>
              </a:rPr>
              <a:t> </a:t>
            </a:r>
            <a:r>
              <a:rPr sz="1400" spc="30" dirty="0">
                <a:latin typeface="Times New Roman"/>
                <a:cs typeface="Times New Roman"/>
              </a:rPr>
              <a:t>2</a:t>
            </a:r>
            <a:r>
              <a:rPr sz="1500" i="1" spc="140" dirty="0">
                <a:latin typeface="Symbol"/>
                <a:cs typeface="Symbol"/>
              </a:rPr>
              <a:t></a:t>
            </a:r>
            <a:r>
              <a:rPr sz="1200" i="1" spc="142" baseline="-24305" dirty="0">
                <a:latin typeface="Times New Roman"/>
                <a:cs typeface="Times New Roman"/>
              </a:rPr>
              <a:t>Fp</a:t>
            </a:r>
            <a:endParaRPr sz="1200" baseline="-24305" dirty="0">
              <a:latin typeface="Times New Roman"/>
              <a:cs typeface="Times New Roman"/>
            </a:endParaRPr>
          </a:p>
        </p:txBody>
      </p:sp>
      <p:sp>
        <p:nvSpPr>
          <p:cNvPr id="18" name="object 18"/>
          <p:cNvSpPr txBox="1"/>
          <p:nvPr/>
        </p:nvSpPr>
        <p:spPr>
          <a:xfrm>
            <a:off x="3335000" y="5714812"/>
            <a:ext cx="890269" cy="239395"/>
          </a:xfrm>
          <a:prstGeom prst="rect">
            <a:avLst/>
          </a:prstGeom>
        </p:spPr>
        <p:txBody>
          <a:bodyPr vert="horz" wrap="square" lIns="0" tIns="12700" rIns="0" bIns="0" rtlCol="0">
            <a:spAutoFit/>
          </a:bodyPr>
          <a:lstStyle/>
          <a:p>
            <a:pPr marL="38100">
              <a:lnSpc>
                <a:spcPct val="100000"/>
              </a:lnSpc>
              <a:spcBef>
                <a:spcPts val="100"/>
              </a:spcBef>
            </a:pPr>
            <a:r>
              <a:rPr sz="2100" i="1" spc="195" baseline="13888" dirty="0">
                <a:latin typeface="Times New Roman"/>
                <a:cs typeface="Times New Roman"/>
              </a:rPr>
              <a:t>Q</a:t>
            </a:r>
            <a:r>
              <a:rPr sz="800" i="1" spc="130" dirty="0">
                <a:latin typeface="Times New Roman"/>
                <a:cs typeface="Times New Roman"/>
              </a:rPr>
              <a:t>d</a:t>
            </a:r>
            <a:r>
              <a:rPr sz="800" i="1" spc="-15" dirty="0">
                <a:latin typeface="Times New Roman"/>
                <a:cs typeface="Times New Roman"/>
              </a:rPr>
              <a:t> </a:t>
            </a:r>
            <a:r>
              <a:rPr sz="800" spc="90" dirty="0">
                <a:latin typeface="Times New Roman"/>
                <a:cs typeface="Times New Roman"/>
              </a:rPr>
              <a:t>max </a:t>
            </a:r>
            <a:r>
              <a:rPr sz="800" spc="95" dirty="0">
                <a:latin typeface="Times New Roman"/>
                <a:cs typeface="Times New Roman"/>
              </a:rPr>
              <a:t> </a:t>
            </a:r>
            <a:r>
              <a:rPr sz="2100" spc="247" baseline="13888" dirty="0">
                <a:latin typeface="Symbol"/>
                <a:cs typeface="Symbol"/>
              </a:rPr>
              <a:t></a:t>
            </a:r>
            <a:r>
              <a:rPr sz="2100" spc="7" baseline="13888" dirty="0">
                <a:latin typeface="Times New Roman"/>
                <a:cs typeface="Times New Roman"/>
              </a:rPr>
              <a:t> </a:t>
            </a:r>
            <a:r>
              <a:rPr sz="2100" spc="247" baseline="13888" dirty="0">
                <a:latin typeface="Symbol"/>
                <a:cs typeface="Symbol"/>
              </a:rPr>
              <a:t></a:t>
            </a:r>
            <a:endParaRPr sz="2100" baseline="13888">
              <a:latin typeface="Symbol"/>
              <a:cs typeface="Symbol"/>
            </a:endParaRPr>
          </a:p>
        </p:txBody>
      </p:sp>
      <p:sp>
        <p:nvSpPr>
          <p:cNvPr id="19" name="object 19"/>
          <p:cNvSpPr txBox="1"/>
          <p:nvPr/>
        </p:nvSpPr>
        <p:spPr>
          <a:xfrm>
            <a:off x="1444901" y="5714812"/>
            <a:ext cx="746760" cy="239395"/>
          </a:xfrm>
          <a:prstGeom prst="rect">
            <a:avLst/>
          </a:prstGeom>
        </p:spPr>
        <p:txBody>
          <a:bodyPr vert="horz" wrap="square" lIns="0" tIns="12700" rIns="0" bIns="0" rtlCol="0">
            <a:spAutoFit/>
          </a:bodyPr>
          <a:lstStyle/>
          <a:p>
            <a:pPr marL="38100">
              <a:lnSpc>
                <a:spcPct val="100000"/>
              </a:lnSpc>
              <a:spcBef>
                <a:spcPts val="100"/>
              </a:spcBef>
            </a:pPr>
            <a:r>
              <a:rPr sz="2100" i="1" spc="217" baseline="13888" dirty="0">
                <a:latin typeface="Times New Roman"/>
                <a:cs typeface="Times New Roman"/>
              </a:rPr>
              <a:t>W</a:t>
            </a:r>
            <a:r>
              <a:rPr sz="800" i="1" spc="145" dirty="0">
                <a:latin typeface="Times New Roman"/>
                <a:cs typeface="Times New Roman"/>
              </a:rPr>
              <a:t>d</a:t>
            </a:r>
            <a:r>
              <a:rPr sz="800" i="1" spc="-20" dirty="0">
                <a:latin typeface="Times New Roman"/>
                <a:cs typeface="Times New Roman"/>
              </a:rPr>
              <a:t> </a:t>
            </a:r>
            <a:r>
              <a:rPr sz="800" spc="90" dirty="0">
                <a:latin typeface="Times New Roman"/>
                <a:cs typeface="Times New Roman"/>
              </a:rPr>
              <a:t>max</a:t>
            </a:r>
            <a:r>
              <a:rPr sz="800" spc="370" dirty="0">
                <a:latin typeface="Times New Roman"/>
                <a:cs typeface="Times New Roman"/>
              </a:rPr>
              <a:t> </a:t>
            </a:r>
            <a:r>
              <a:rPr sz="2100" spc="247" baseline="13888" dirty="0">
                <a:latin typeface="Symbol"/>
                <a:cs typeface="Symbol"/>
              </a:rPr>
              <a:t></a:t>
            </a:r>
            <a:endParaRPr sz="2100" baseline="13888">
              <a:latin typeface="Symbol"/>
              <a:cs typeface="Symbol"/>
            </a:endParaRPr>
          </a:p>
        </p:txBody>
      </p:sp>
      <p:sp>
        <p:nvSpPr>
          <p:cNvPr id="20" name="object 20"/>
          <p:cNvSpPr txBox="1"/>
          <p:nvPr/>
        </p:nvSpPr>
        <p:spPr>
          <a:xfrm>
            <a:off x="1199896" y="4637532"/>
            <a:ext cx="3502025" cy="782320"/>
          </a:xfrm>
          <a:prstGeom prst="rect">
            <a:avLst/>
          </a:prstGeom>
        </p:spPr>
        <p:txBody>
          <a:bodyPr vert="horz" wrap="square" lIns="0" tIns="12700" rIns="0" bIns="0" rtlCol="0">
            <a:spAutoFit/>
          </a:bodyPr>
          <a:lstStyle/>
          <a:p>
            <a:pPr marR="30480" algn="r">
              <a:lnSpc>
                <a:spcPct val="100000"/>
              </a:lnSpc>
              <a:spcBef>
                <a:spcPts val="100"/>
              </a:spcBef>
            </a:pPr>
            <a:r>
              <a:rPr sz="1800" b="1" i="1" dirty="0">
                <a:solidFill>
                  <a:srgbClr val="FF0000"/>
                </a:solidFill>
                <a:latin typeface="Arial"/>
                <a:cs typeface="Arial"/>
              </a:rPr>
              <a:t>n</a:t>
            </a:r>
            <a:r>
              <a:rPr sz="1800" b="1" i="1" spc="-50" dirty="0">
                <a:solidFill>
                  <a:srgbClr val="FF0000"/>
                </a:solidFill>
                <a:latin typeface="Arial"/>
                <a:cs typeface="Arial"/>
              </a:rPr>
              <a:t> </a:t>
            </a:r>
            <a:r>
              <a:rPr sz="1800" b="1" dirty="0">
                <a:solidFill>
                  <a:srgbClr val="FF0000"/>
                </a:solidFill>
                <a:latin typeface="Arial"/>
                <a:cs typeface="Arial"/>
              </a:rPr>
              <a:t>~</a:t>
            </a:r>
            <a:r>
              <a:rPr sz="1800" b="1" spc="-45" dirty="0">
                <a:solidFill>
                  <a:srgbClr val="FF0000"/>
                </a:solidFill>
                <a:latin typeface="Arial"/>
                <a:cs typeface="Arial"/>
              </a:rPr>
              <a:t> </a:t>
            </a:r>
            <a:r>
              <a:rPr sz="1800" b="1" spc="-5" dirty="0">
                <a:solidFill>
                  <a:srgbClr val="FF0000"/>
                </a:solidFill>
                <a:latin typeface="Arial"/>
                <a:cs typeface="Arial"/>
              </a:rPr>
              <a:t>|</a:t>
            </a:r>
            <a:r>
              <a:rPr sz="1800" b="1" i="1" spc="-5" dirty="0">
                <a:solidFill>
                  <a:srgbClr val="FF0000"/>
                </a:solidFill>
                <a:latin typeface="Arial"/>
                <a:cs typeface="Arial"/>
              </a:rPr>
              <a:t>N</a:t>
            </a:r>
            <a:r>
              <a:rPr sz="1800" b="1" spc="-7" baseline="-20833" dirty="0">
                <a:solidFill>
                  <a:srgbClr val="FF0000"/>
                </a:solidFill>
                <a:latin typeface="Arial"/>
                <a:cs typeface="Arial"/>
              </a:rPr>
              <a:t>A</a:t>
            </a:r>
            <a:r>
              <a:rPr sz="1800" b="1" spc="-5" dirty="0">
                <a:solidFill>
                  <a:srgbClr val="FF0000"/>
                </a:solidFill>
                <a:latin typeface="Arial"/>
                <a:cs typeface="Arial"/>
              </a:rPr>
              <a:t>|</a:t>
            </a:r>
            <a:endParaRPr sz="1800">
              <a:latin typeface="Arial"/>
              <a:cs typeface="Arial"/>
            </a:endParaRPr>
          </a:p>
          <a:p>
            <a:pPr marL="209550" indent="-171450">
              <a:lnSpc>
                <a:spcPct val="100000"/>
              </a:lnSpc>
              <a:spcBef>
                <a:spcPts val="1635"/>
              </a:spcBef>
              <a:buSzPct val="94444"/>
              <a:buFont typeface="Wingdings"/>
              <a:buChar char=""/>
              <a:tabLst>
                <a:tab pos="209550" algn="l"/>
              </a:tabLst>
            </a:pPr>
            <a:r>
              <a:rPr sz="1800" b="1" u="dbl" spc="-5" dirty="0">
                <a:solidFill>
                  <a:srgbClr val="FF0000"/>
                </a:solidFill>
                <a:uFill>
                  <a:solidFill>
                    <a:srgbClr val="FF0000"/>
                  </a:solidFill>
                </a:uFill>
                <a:latin typeface="Arial"/>
                <a:cs typeface="Arial"/>
              </a:rPr>
              <a:t>Maximum</a:t>
            </a:r>
            <a:r>
              <a:rPr sz="1800" b="1" u="dbl" dirty="0">
                <a:solidFill>
                  <a:srgbClr val="FF0000"/>
                </a:solidFill>
                <a:uFill>
                  <a:solidFill>
                    <a:srgbClr val="FF0000"/>
                  </a:solidFill>
                </a:uFill>
                <a:latin typeface="Arial"/>
                <a:cs typeface="Arial"/>
              </a:rPr>
              <a:t> </a:t>
            </a:r>
            <a:r>
              <a:rPr sz="1800" b="1" u="dbl" spc="-5" dirty="0">
                <a:solidFill>
                  <a:srgbClr val="FF0000"/>
                </a:solidFill>
                <a:uFill>
                  <a:solidFill>
                    <a:srgbClr val="FF0000"/>
                  </a:solidFill>
                </a:uFill>
                <a:latin typeface="Arial"/>
                <a:cs typeface="Arial"/>
              </a:rPr>
              <a:t>depletion</a:t>
            </a:r>
            <a:r>
              <a:rPr sz="1800" b="1" u="dbl" dirty="0">
                <a:solidFill>
                  <a:srgbClr val="FF0000"/>
                </a:solidFill>
                <a:uFill>
                  <a:solidFill>
                    <a:srgbClr val="FF0000"/>
                  </a:solidFill>
                </a:uFill>
                <a:latin typeface="Arial"/>
                <a:cs typeface="Arial"/>
              </a:rPr>
              <a:t> </a:t>
            </a:r>
            <a:r>
              <a:rPr sz="1800" b="1" u="dbl" spc="-5" dirty="0">
                <a:solidFill>
                  <a:srgbClr val="FF0000"/>
                </a:solidFill>
                <a:uFill>
                  <a:solidFill>
                    <a:srgbClr val="FF0000"/>
                  </a:solidFill>
                </a:uFill>
                <a:latin typeface="Arial"/>
                <a:cs typeface="Arial"/>
              </a:rPr>
              <a:t>region*</a:t>
            </a:r>
            <a:endParaRPr sz="1800">
              <a:latin typeface="Arial"/>
              <a:cs typeface="Arial"/>
            </a:endParaRPr>
          </a:p>
        </p:txBody>
      </p:sp>
      <p:sp>
        <p:nvSpPr>
          <p:cNvPr id="21" name="object 21"/>
          <p:cNvSpPr txBox="1"/>
          <p:nvPr/>
        </p:nvSpPr>
        <p:spPr>
          <a:xfrm>
            <a:off x="6006591" y="5469635"/>
            <a:ext cx="544893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a:cs typeface="Arial"/>
              </a:rPr>
              <a:t>The</a:t>
            </a:r>
            <a:r>
              <a:rPr sz="1800" b="1" spc="-15" dirty="0">
                <a:solidFill>
                  <a:srgbClr val="FF0000"/>
                </a:solidFill>
                <a:latin typeface="Arial"/>
                <a:cs typeface="Arial"/>
              </a:rPr>
              <a:t> </a:t>
            </a:r>
            <a:r>
              <a:rPr sz="1800" b="1" spc="-5" dirty="0">
                <a:solidFill>
                  <a:srgbClr val="FF0000"/>
                </a:solidFill>
                <a:latin typeface="Arial"/>
                <a:cs typeface="Arial"/>
              </a:rPr>
              <a:t>corresponding</a:t>
            </a:r>
            <a:r>
              <a:rPr sz="1800" b="1" spc="-15" dirty="0">
                <a:solidFill>
                  <a:srgbClr val="FF0000"/>
                </a:solidFill>
                <a:latin typeface="Arial"/>
                <a:cs typeface="Arial"/>
              </a:rPr>
              <a:t> </a:t>
            </a:r>
            <a:r>
              <a:rPr sz="1800" b="1" spc="-5" dirty="0">
                <a:solidFill>
                  <a:srgbClr val="FF0000"/>
                </a:solidFill>
                <a:latin typeface="Arial"/>
                <a:cs typeface="Arial"/>
              </a:rPr>
              <a:t>applied</a:t>
            </a:r>
            <a:r>
              <a:rPr sz="1800" b="1" spc="-15" dirty="0">
                <a:solidFill>
                  <a:srgbClr val="FF0000"/>
                </a:solidFill>
                <a:latin typeface="Arial"/>
                <a:cs typeface="Arial"/>
              </a:rPr>
              <a:t> </a:t>
            </a:r>
            <a:r>
              <a:rPr sz="1800" b="1" dirty="0">
                <a:solidFill>
                  <a:srgbClr val="FF0000"/>
                </a:solidFill>
                <a:latin typeface="Arial"/>
                <a:cs typeface="Arial"/>
              </a:rPr>
              <a:t>“turn-on”</a:t>
            </a:r>
            <a:r>
              <a:rPr sz="1800" b="1" spc="-10" dirty="0">
                <a:solidFill>
                  <a:srgbClr val="FF0000"/>
                </a:solidFill>
                <a:latin typeface="Arial"/>
                <a:cs typeface="Arial"/>
              </a:rPr>
              <a:t> </a:t>
            </a:r>
            <a:r>
              <a:rPr sz="1800" b="1" dirty="0">
                <a:solidFill>
                  <a:srgbClr val="FF0000"/>
                </a:solidFill>
                <a:latin typeface="Arial"/>
                <a:cs typeface="Arial"/>
              </a:rPr>
              <a:t>gate</a:t>
            </a:r>
            <a:r>
              <a:rPr sz="1800" b="1" spc="-15" dirty="0">
                <a:solidFill>
                  <a:srgbClr val="FF0000"/>
                </a:solidFill>
                <a:latin typeface="Arial"/>
                <a:cs typeface="Arial"/>
              </a:rPr>
              <a:t> </a:t>
            </a:r>
            <a:r>
              <a:rPr sz="1800" b="1" spc="-5" dirty="0">
                <a:solidFill>
                  <a:srgbClr val="FF0000"/>
                </a:solidFill>
                <a:latin typeface="Arial"/>
                <a:cs typeface="Arial"/>
              </a:rPr>
              <a:t>voltage</a:t>
            </a:r>
            <a:endParaRPr sz="1800">
              <a:latin typeface="Arial"/>
              <a:cs typeface="Arial"/>
            </a:endParaRPr>
          </a:p>
        </p:txBody>
      </p:sp>
      <p:sp>
        <p:nvSpPr>
          <p:cNvPr id="22" name="object 22"/>
          <p:cNvSpPr txBox="1"/>
          <p:nvPr/>
        </p:nvSpPr>
        <p:spPr>
          <a:xfrm>
            <a:off x="6158991" y="5876544"/>
            <a:ext cx="836294" cy="208279"/>
          </a:xfrm>
          <a:prstGeom prst="rect">
            <a:avLst/>
          </a:prstGeom>
        </p:spPr>
        <p:txBody>
          <a:bodyPr vert="horz" wrap="square" lIns="0" tIns="12700" rIns="0" bIns="0" rtlCol="0">
            <a:spAutoFit/>
          </a:bodyPr>
          <a:lstStyle/>
          <a:p>
            <a:pPr marL="12700">
              <a:lnSpc>
                <a:spcPct val="100000"/>
              </a:lnSpc>
              <a:spcBef>
                <a:spcPts val="100"/>
              </a:spcBef>
              <a:tabLst>
                <a:tab pos="645795" algn="l"/>
              </a:tabLst>
            </a:pPr>
            <a:r>
              <a:rPr sz="1200" b="1" dirty="0">
                <a:solidFill>
                  <a:srgbClr val="FF0000"/>
                </a:solidFill>
                <a:latin typeface="Arial"/>
                <a:cs typeface="Arial"/>
              </a:rPr>
              <a:t>GS	</a:t>
            </a:r>
            <a:r>
              <a:rPr sz="1200" b="1" spc="-10" dirty="0">
                <a:solidFill>
                  <a:srgbClr val="FF0000"/>
                </a:solidFill>
                <a:latin typeface="Arial"/>
                <a:cs typeface="Arial"/>
              </a:rPr>
              <a:t>T0</a:t>
            </a:r>
            <a:endParaRPr sz="1200">
              <a:latin typeface="Arial"/>
              <a:cs typeface="Arial"/>
            </a:endParaRPr>
          </a:p>
        </p:txBody>
      </p:sp>
      <p:sp>
        <p:nvSpPr>
          <p:cNvPr id="23" name="object 23"/>
          <p:cNvSpPr txBox="1"/>
          <p:nvPr/>
        </p:nvSpPr>
        <p:spPr>
          <a:xfrm>
            <a:off x="6006591" y="5743955"/>
            <a:ext cx="3618865" cy="299720"/>
          </a:xfrm>
          <a:prstGeom prst="rect">
            <a:avLst/>
          </a:prstGeom>
        </p:spPr>
        <p:txBody>
          <a:bodyPr vert="horz" wrap="square" lIns="0" tIns="12700" rIns="0" bIns="0" rtlCol="0">
            <a:spAutoFit/>
          </a:bodyPr>
          <a:lstStyle/>
          <a:p>
            <a:pPr marL="12700">
              <a:lnSpc>
                <a:spcPct val="100000"/>
              </a:lnSpc>
              <a:spcBef>
                <a:spcPts val="100"/>
              </a:spcBef>
              <a:tabLst>
                <a:tab pos="448945" algn="l"/>
                <a:tab pos="1039494" algn="l"/>
              </a:tabLst>
            </a:pPr>
            <a:r>
              <a:rPr sz="1800" b="1" i="1" dirty="0">
                <a:solidFill>
                  <a:srgbClr val="FF0000"/>
                </a:solidFill>
                <a:latin typeface="Arial"/>
                <a:cs typeface="Arial"/>
              </a:rPr>
              <a:t>V	</a:t>
            </a:r>
            <a:r>
              <a:rPr sz="1800" b="1" dirty="0">
                <a:solidFill>
                  <a:srgbClr val="FF0000"/>
                </a:solidFill>
                <a:latin typeface="Arial"/>
                <a:cs typeface="Arial"/>
              </a:rPr>
              <a:t>=</a:t>
            </a:r>
            <a:r>
              <a:rPr sz="1800" b="1" spc="-5" dirty="0">
                <a:solidFill>
                  <a:srgbClr val="FF0000"/>
                </a:solidFill>
                <a:latin typeface="Arial"/>
                <a:cs typeface="Arial"/>
              </a:rPr>
              <a:t> </a:t>
            </a:r>
            <a:r>
              <a:rPr sz="1800" b="1" i="1" dirty="0">
                <a:solidFill>
                  <a:srgbClr val="FF0000"/>
                </a:solidFill>
                <a:latin typeface="Arial"/>
                <a:cs typeface="Arial"/>
              </a:rPr>
              <a:t>V	</a:t>
            </a:r>
            <a:r>
              <a:rPr sz="1800" b="1" spc="-5" dirty="0">
                <a:solidFill>
                  <a:srgbClr val="FF0000"/>
                </a:solidFill>
                <a:latin typeface="Arial"/>
                <a:cs typeface="Arial"/>
              </a:rPr>
              <a:t>is</a:t>
            </a:r>
            <a:r>
              <a:rPr sz="1800" b="1" dirty="0">
                <a:solidFill>
                  <a:srgbClr val="FF0000"/>
                </a:solidFill>
                <a:latin typeface="Arial"/>
                <a:cs typeface="Arial"/>
              </a:rPr>
              <a:t> </a:t>
            </a:r>
            <a:r>
              <a:rPr sz="1800" b="1" spc="-5" dirty="0">
                <a:solidFill>
                  <a:srgbClr val="FF0000"/>
                </a:solidFill>
                <a:latin typeface="Arial"/>
                <a:cs typeface="Arial"/>
              </a:rPr>
              <a:t>the</a:t>
            </a:r>
            <a:r>
              <a:rPr sz="1800" b="1" dirty="0">
                <a:solidFill>
                  <a:srgbClr val="FF0000"/>
                </a:solidFill>
                <a:latin typeface="Arial"/>
                <a:cs typeface="Arial"/>
              </a:rPr>
              <a:t> </a:t>
            </a:r>
            <a:r>
              <a:rPr sz="1800" b="1" i="1" u="heavy" spc="-5" dirty="0">
                <a:solidFill>
                  <a:srgbClr val="FF0000"/>
                </a:solidFill>
                <a:uFill>
                  <a:solidFill>
                    <a:srgbClr val="FF0000"/>
                  </a:solidFill>
                </a:uFill>
                <a:latin typeface="Arial"/>
                <a:cs typeface="Arial"/>
              </a:rPr>
              <a:t>threshold</a:t>
            </a:r>
            <a:r>
              <a:rPr sz="1800" b="1" i="1" u="heavy" dirty="0">
                <a:solidFill>
                  <a:srgbClr val="FF0000"/>
                </a:solidFill>
                <a:uFill>
                  <a:solidFill>
                    <a:srgbClr val="FF0000"/>
                  </a:solidFill>
                </a:uFill>
                <a:latin typeface="Arial"/>
                <a:cs typeface="Arial"/>
              </a:rPr>
              <a:t> </a:t>
            </a:r>
            <a:r>
              <a:rPr sz="1800" b="1" i="1" u="heavy" spc="-5" dirty="0">
                <a:solidFill>
                  <a:srgbClr val="FF0000"/>
                </a:solidFill>
                <a:uFill>
                  <a:solidFill>
                    <a:srgbClr val="FF0000"/>
                  </a:solidFill>
                </a:uFill>
                <a:latin typeface="Arial"/>
                <a:cs typeface="Arial"/>
              </a:rPr>
              <a:t>voltage</a:t>
            </a:r>
            <a:endParaRPr sz="1800">
              <a:latin typeface="Arial"/>
              <a:cs typeface="Arial"/>
            </a:endParaRPr>
          </a:p>
        </p:txBody>
      </p:sp>
      <p:sp>
        <p:nvSpPr>
          <p:cNvPr id="24" name="灯片编号占位符 23"/>
          <p:cNvSpPr>
            <a:spLocks noGrp="1"/>
          </p:cNvSpPr>
          <p:nvPr>
            <p:ph type="sldNum" sz="quarter" idx="7"/>
          </p:nvPr>
        </p:nvSpPr>
        <p:spPr/>
        <p:txBody>
          <a:bodyPr/>
          <a:lstStyle/>
          <a:p>
            <a:fld id="{B6F15528-21DE-4FAA-801E-634DDDAF4B2B}" type="slidenum">
              <a:rPr lang="en-US" altLang="zh-CN" smtClean="0"/>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824482" y="304800"/>
            <a:ext cx="7126224" cy="574040"/>
          </a:xfrm>
          <a:prstGeom prst="rect">
            <a:avLst/>
          </a:prstGeom>
        </p:spPr>
        <p:txBody>
          <a:bodyPr vert="horz" wrap="square" lIns="0" tIns="12700" rIns="0" bIns="0" rtlCol="0">
            <a:spAutoFit/>
          </a:bodyPr>
          <a:lstStyle/>
          <a:p>
            <a:pPr marL="2980690" algn="l">
              <a:lnSpc>
                <a:spcPct val="100000"/>
              </a:lnSpc>
              <a:spcBef>
                <a:spcPts val="100"/>
              </a:spcBef>
            </a:pPr>
            <a:r>
              <a:rPr sz="3600" dirty="0"/>
              <a:t>Threshold</a:t>
            </a:r>
            <a:r>
              <a:rPr sz="3600" spc="-90" dirty="0"/>
              <a:t> </a:t>
            </a:r>
            <a:r>
              <a:rPr sz="3600" spc="-35" dirty="0"/>
              <a:t>Voltage*</a:t>
            </a:r>
          </a:p>
        </p:txBody>
      </p:sp>
      <p:grpSp>
        <p:nvGrpSpPr>
          <p:cNvPr id="3" name="object 3"/>
          <p:cNvGrpSpPr/>
          <p:nvPr/>
        </p:nvGrpSpPr>
        <p:grpSpPr>
          <a:xfrm>
            <a:off x="1351025" y="1462277"/>
            <a:ext cx="8879205" cy="2424430"/>
            <a:chOff x="1351025" y="1462277"/>
            <a:chExt cx="8879205" cy="2424430"/>
          </a:xfrm>
        </p:grpSpPr>
        <p:pic>
          <p:nvPicPr>
            <p:cNvPr id="4" name="object 4"/>
            <p:cNvPicPr/>
            <p:nvPr/>
          </p:nvPicPr>
          <p:blipFill>
            <a:blip r:embed="rId3" cstate="print"/>
            <a:stretch>
              <a:fillRect/>
            </a:stretch>
          </p:blipFill>
          <p:spPr>
            <a:xfrm>
              <a:off x="1351025" y="1523999"/>
              <a:ext cx="4274058" cy="2362200"/>
            </a:xfrm>
            <a:prstGeom prst="rect">
              <a:avLst/>
            </a:prstGeom>
          </p:spPr>
        </p:pic>
        <p:sp>
          <p:nvSpPr>
            <p:cNvPr id="5" name="object 5"/>
            <p:cNvSpPr/>
            <p:nvPr/>
          </p:nvSpPr>
          <p:spPr>
            <a:xfrm>
              <a:off x="3438143" y="1523999"/>
              <a:ext cx="96520" cy="1560830"/>
            </a:xfrm>
            <a:custGeom>
              <a:avLst/>
              <a:gdLst/>
              <a:ahLst/>
              <a:cxnLst/>
              <a:rect l="l" t="t" r="r" b="b"/>
              <a:pathLst>
                <a:path w="96520" h="1560830">
                  <a:moveTo>
                    <a:pt x="32003" y="1464437"/>
                  </a:moveTo>
                  <a:lnTo>
                    <a:pt x="0" y="1464437"/>
                  </a:lnTo>
                  <a:lnTo>
                    <a:pt x="48005" y="1560449"/>
                  </a:lnTo>
                  <a:lnTo>
                    <a:pt x="88010" y="1480439"/>
                  </a:lnTo>
                  <a:lnTo>
                    <a:pt x="32003" y="1480439"/>
                  </a:lnTo>
                  <a:lnTo>
                    <a:pt x="32003" y="1464437"/>
                  </a:lnTo>
                  <a:close/>
                </a:path>
                <a:path w="96520" h="1560830">
                  <a:moveTo>
                    <a:pt x="64007" y="0"/>
                  </a:moveTo>
                  <a:lnTo>
                    <a:pt x="32003" y="0"/>
                  </a:lnTo>
                  <a:lnTo>
                    <a:pt x="32003" y="1480439"/>
                  </a:lnTo>
                  <a:lnTo>
                    <a:pt x="64007" y="1480439"/>
                  </a:lnTo>
                  <a:lnTo>
                    <a:pt x="64007" y="0"/>
                  </a:lnTo>
                  <a:close/>
                </a:path>
                <a:path w="96520" h="1560830">
                  <a:moveTo>
                    <a:pt x="96011" y="1464437"/>
                  </a:moveTo>
                  <a:lnTo>
                    <a:pt x="64007" y="1464437"/>
                  </a:lnTo>
                  <a:lnTo>
                    <a:pt x="64007" y="1480439"/>
                  </a:lnTo>
                  <a:lnTo>
                    <a:pt x="88010" y="1480439"/>
                  </a:lnTo>
                  <a:lnTo>
                    <a:pt x="96011" y="1464437"/>
                  </a:lnTo>
                  <a:close/>
                </a:path>
              </a:pathLst>
            </a:custGeom>
            <a:solidFill>
              <a:srgbClr val="FF0000"/>
            </a:solidFill>
          </p:spPr>
          <p:txBody>
            <a:bodyPr wrap="square" lIns="0" tIns="0" rIns="0" bIns="0" rtlCol="0"/>
            <a:lstStyle/>
            <a:p>
              <a:endParaRPr/>
            </a:p>
          </p:txBody>
        </p:sp>
        <p:pic>
          <p:nvPicPr>
            <p:cNvPr id="6" name="object 6"/>
            <p:cNvPicPr/>
            <p:nvPr/>
          </p:nvPicPr>
          <p:blipFill>
            <a:blip r:embed="rId4" cstate="print"/>
            <a:stretch>
              <a:fillRect/>
            </a:stretch>
          </p:blipFill>
          <p:spPr>
            <a:xfrm>
              <a:off x="5829299" y="1462277"/>
              <a:ext cx="4400550" cy="2423922"/>
            </a:xfrm>
            <a:prstGeom prst="rect">
              <a:avLst/>
            </a:prstGeom>
          </p:spPr>
        </p:pic>
      </p:grpSp>
      <p:grpSp>
        <p:nvGrpSpPr>
          <p:cNvPr id="7" name="object 7"/>
          <p:cNvGrpSpPr/>
          <p:nvPr/>
        </p:nvGrpSpPr>
        <p:grpSpPr>
          <a:xfrm>
            <a:off x="4839461" y="3953255"/>
            <a:ext cx="3975735" cy="1089025"/>
            <a:chOff x="4839461" y="3953255"/>
            <a:chExt cx="3975735" cy="1089025"/>
          </a:xfrm>
        </p:grpSpPr>
        <p:sp>
          <p:nvSpPr>
            <p:cNvPr id="8" name="object 8"/>
            <p:cNvSpPr/>
            <p:nvPr/>
          </p:nvSpPr>
          <p:spPr>
            <a:xfrm>
              <a:off x="4845938" y="3959732"/>
              <a:ext cx="3962400" cy="1076325"/>
            </a:xfrm>
            <a:custGeom>
              <a:avLst/>
              <a:gdLst/>
              <a:ahLst/>
              <a:cxnLst/>
              <a:rect l="l" t="t" r="r" b="b"/>
              <a:pathLst>
                <a:path w="3962400" h="1076325">
                  <a:moveTo>
                    <a:pt x="3783076" y="0"/>
                  </a:moveTo>
                  <a:lnTo>
                    <a:pt x="179324" y="0"/>
                  </a:lnTo>
                  <a:lnTo>
                    <a:pt x="131644" y="6404"/>
                  </a:lnTo>
                  <a:lnTo>
                    <a:pt x="88805" y="24478"/>
                  </a:lnTo>
                  <a:lnTo>
                    <a:pt x="52514" y="52514"/>
                  </a:lnTo>
                  <a:lnTo>
                    <a:pt x="24478" y="88805"/>
                  </a:lnTo>
                  <a:lnTo>
                    <a:pt x="6404" y="131644"/>
                  </a:lnTo>
                  <a:lnTo>
                    <a:pt x="0" y="179324"/>
                  </a:lnTo>
                  <a:lnTo>
                    <a:pt x="0" y="896620"/>
                  </a:lnTo>
                  <a:lnTo>
                    <a:pt x="6404" y="944299"/>
                  </a:lnTo>
                  <a:lnTo>
                    <a:pt x="24478" y="987138"/>
                  </a:lnTo>
                  <a:lnTo>
                    <a:pt x="52514" y="1023429"/>
                  </a:lnTo>
                  <a:lnTo>
                    <a:pt x="88805" y="1051465"/>
                  </a:lnTo>
                  <a:lnTo>
                    <a:pt x="131644" y="1069539"/>
                  </a:lnTo>
                  <a:lnTo>
                    <a:pt x="179324" y="1075944"/>
                  </a:lnTo>
                  <a:lnTo>
                    <a:pt x="3783076" y="1075944"/>
                  </a:lnTo>
                  <a:lnTo>
                    <a:pt x="3830755" y="1069539"/>
                  </a:lnTo>
                  <a:lnTo>
                    <a:pt x="3873594" y="1051465"/>
                  </a:lnTo>
                  <a:lnTo>
                    <a:pt x="3909885" y="1023429"/>
                  </a:lnTo>
                  <a:lnTo>
                    <a:pt x="3937921" y="987138"/>
                  </a:lnTo>
                  <a:lnTo>
                    <a:pt x="3955995" y="944299"/>
                  </a:lnTo>
                  <a:lnTo>
                    <a:pt x="3962400" y="896620"/>
                  </a:lnTo>
                  <a:lnTo>
                    <a:pt x="3962400" y="179324"/>
                  </a:lnTo>
                  <a:lnTo>
                    <a:pt x="3955995" y="131644"/>
                  </a:lnTo>
                  <a:lnTo>
                    <a:pt x="3937921" y="88805"/>
                  </a:lnTo>
                  <a:lnTo>
                    <a:pt x="3909885" y="52514"/>
                  </a:lnTo>
                  <a:lnTo>
                    <a:pt x="3873594" y="24478"/>
                  </a:lnTo>
                  <a:lnTo>
                    <a:pt x="3830755" y="6404"/>
                  </a:lnTo>
                  <a:lnTo>
                    <a:pt x="3783076" y="0"/>
                  </a:lnTo>
                  <a:close/>
                </a:path>
              </a:pathLst>
            </a:custGeom>
            <a:solidFill>
              <a:srgbClr val="FFFF00"/>
            </a:solidFill>
          </p:spPr>
          <p:txBody>
            <a:bodyPr wrap="square" lIns="0" tIns="0" rIns="0" bIns="0" rtlCol="0"/>
            <a:lstStyle/>
            <a:p>
              <a:endParaRPr/>
            </a:p>
          </p:txBody>
        </p:sp>
        <p:sp>
          <p:nvSpPr>
            <p:cNvPr id="9" name="object 9"/>
            <p:cNvSpPr/>
            <p:nvPr/>
          </p:nvSpPr>
          <p:spPr>
            <a:xfrm>
              <a:off x="4845938" y="3959732"/>
              <a:ext cx="3962400" cy="1076325"/>
            </a:xfrm>
            <a:custGeom>
              <a:avLst/>
              <a:gdLst/>
              <a:ahLst/>
              <a:cxnLst/>
              <a:rect l="l" t="t" r="r" b="b"/>
              <a:pathLst>
                <a:path w="3962400" h="1076325">
                  <a:moveTo>
                    <a:pt x="0" y="179324"/>
                  </a:moveTo>
                  <a:lnTo>
                    <a:pt x="6404" y="131644"/>
                  </a:lnTo>
                  <a:lnTo>
                    <a:pt x="24478" y="88805"/>
                  </a:lnTo>
                  <a:lnTo>
                    <a:pt x="52514" y="52514"/>
                  </a:lnTo>
                  <a:lnTo>
                    <a:pt x="88805" y="24478"/>
                  </a:lnTo>
                  <a:lnTo>
                    <a:pt x="131644" y="6404"/>
                  </a:lnTo>
                  <a:lnTo>
                    <a:pt x="179324" y="0"/>
                  </a:lnTo>
                  <a:lnTo>
                    <a:pt x="3783076" y="0"/>
                  </a:lnTo>
                  <a:lnTo>
                    <a:pt x="3830755" y="6404"/>
                  </a:lnTo>
                  <a:lnTo>
                    <a:pt x="3873594" y="24478"/>
                  </a:lnTo>
                  <a:lnTo>
                    <a:pt x="3909885" y="52514"/>
                  </a:lnTo>
                  <a:lnTo>
                    <a:pt x="3937921" y="88805"/>
                  </a:lnTo>
                  <a:lnTo>
                    <a:pt x="3955995" y="131644"/>
                  </a:lnTo>
                  <a:lnTo>
                    <a:pt x="3962400" y="179324"/>
                  </a:lnTo>
                  <a:lnTo>
                    <a:pt x="3962400" y="896620"/>
                  </a:lnTo>
                  <a:lnTo>
                    <a:pt x="3955995" y="944299"/>
                  </a:lnTo>
                  <a:lnTo>
                    <a:pt x="3937921" y="987138"/>
                  </a:lnTo>
                  <a:lnTo>
                    <a:pt x="3909885" y="1023429"/>
                  </a:lnTo>
                  <a:lnTo>
                    <a:pt x="3873594" y="1051465"/>
                  </a:lnTo>
                  <a:lnTo>
                    <a:pt x="3830755" y="1069539"/>
                  </a:lnTo>
                  <a:lnTo>
                    <a:pt x="3783076" y="1075944"/>
                  </a:lnTo>
                  <a:lnTo>
                    <a:pt x="179324" y="1075944"/>
                  </a:lnTo>
                  <a:lnTo>
                    <a:pt x="131644" y="1069539"/>
                  </a:lnTo>
                  <a:lnTo>
                    <a:pt x="88805" y="1051465"/>
                  </a:lnTo>
                  <a:lnTo>
                    <a:pt x="52514" y="1023429"/>
                  </a:lnTo>
                  <a:lnTo>
                    <a:pt x="24478" y="987138"/>
                  </a:lnTo>
                  <a:lnTo>
                    <a:pt x="6404" y="944299"/>
                  </a:lnTo>
                  <a:lnTo>
                    <a:pt x="0" y="896620"/>
                  </a:lnTo>
                  <a:lnTo>
                    <a:pt x="0" y="179324"/>
                  </a:lnTo>
                  <a:close/>
                </a:path>
              </a:pathLst>
            </a:custGeom>
            <a:ln w="12954">
              <a:solidFill>
                <a:srgbClr val="002C6D"/>
              </a:solidFill>
            </a:ln>
          </p:spPr>
          <p:txBody>
            <a:bodyPr wrap="square" lIns="0" tIns="0" rIns="0" bIns="0" rtlCol="0"/>
            <a:lstStyle/>
            <a:p>
              <a:endParaRPr/>
            </a:p>
          </p:txBody>
        </p:sp>
        <p:sp>
          <p:nvSpPr>
            <p:cNvPr id="10" name="object 10"/>
            <p:cNvSpPr/>
            <p:nvPr/>
          </p:nvSpPr>
          <p:spPr>
            <a:xfrm>
              <a:off x="7498077" y="4518687"/>
              <a:ext cx="1160145" cy="0"/>
            </a:xfrm>
            <a:custGeom>
              <a:avLst/>
              <a:gdLst/>
              <a:ahLst/>
              <a:cxnLst/>
              <a:rect l="l" t="t" r="r" b="b"/>
              <a:pathLst>
                <a:path w="1160145">
                  <a:moveTo>
                    <a:pt x="0" y="0"/>
                  </a:moveTo>
                  <a:lnTo>
                    <a:pt x="433346" y="0"/>
                  </a:lnTo>
                </a:path>
                <a:path w="1160145">
                  <a:moveTo>
                    <a:pt x="722429" y="0"/>
                  </a:moveTo>
                  <a:lnTo>
                    <a:pt x="1159966" y="0"/>
                  </a:lnTo>
                </a:path>
              </a:pathLst>
            </a:custGeom>
            <a:ln w="12496">
              <a:solidFill>
                <a:srgbClr val="000000"/>
              </a:solidFill>
            </a:ln>
          </p:spPr>
          <p:txBody>
            <a:bodyPr wrap="square" lIns="0" tIns="0" rIns="0" bIns="0" rtlCol="0"/>
            <a:lstStyle/>
            <a:p>
              <a:endParaRPr/>
            </a:p>
          </p:txBody>
        </p:sp>
      </p:grpSp>
      <p:sp>
        <p:nvSpPr>
          <p:cNvPr id="11" name="object 11"/>
          <p:cNvSpPr txBox="1"/>
          <p:nvPr/>
        </p:nvSpPr>
        <p:spPr>
          <a:xfrm>
            <a:off x="7701849" y="4717316"/>
            <a:ext cx="920750" cy="239395"/>
          </a:xfrm>
          <a:prstGeom prst="rect">
            <a:avLst/>
          </a:prstGeom>
        </p:spPr>
        <p:txBody>
          <a:bodyPr vert="horz" wrap="square" lIns="0" tIns="12700" rIns="0" bIns="0" rtlCol="0">
            <a:spAutoFit/>
          </a:bodyPr>
          <a:lstStyle/>
          <a:p>
            <a:pPr marL="12700">
              <a:lnSpc>
                <a:spcPct val="100000"/>
              </a:lnSpc>
              <a:spcBef>
                <a:spcPts val="100"/>
              </a:spcBef>
              <a:tabLst>
                <a:tab pos="737235" algn="l"/>
              </a:tabLst>
            </a:pPr>
            <a:r>
              <a:rPr sz="1400" i="1" spc="5" dirty="0">
                <a:latin typeface="Times New Roman"/>
                <a:cs typeface="Times New Roman"/>
              </a:rPr>
              <a:t>o</a:t>
            </a:r>
            <a:r>
              <a:rPr sz="1400" i="1" dirty="0">
                <a:latin typeface="Times New Roman"/>
                <a:cs typeface="Times New Roman"/>
              </a:rPr>
              <a:t>x	</a:t>
            </a:r>
            <a:r>
              <a:rPr sz="1400" i="1" spc="5" dirty="0">
                <a:latin typeface="Times New Roman"/>
                <a:cs typeface="Times New Roman"/>
              </a:rPr>
              <a:t>ox</a:t>
            </a:r>
            <a:endParaRPr sz="1400">
              <a:latin typeface="Times New Roman"/>
              <a:cs typeface="Times New Roman"/>
            </a:endParaRPr>
          </a:p>
        </p:txBody>
      </p:sp>
      <p:sp>
        <p:nvSpPr>
          <p:cNvPr id="12" name="object 12"/>
          <p:cNvSpPr txBox="1"/>
          <p:nvPr/>
        </p:nvSpPr>
        <p:spPr>
          <a:xfrm>
            <a:off x="7496638" y="4514090"/>
            <a:ext cx="954405" cy="391795"/>
          </a:xfrm>
          <a:prstGeom prst="rect">
            <a:avLst/>
          </a:prstGeom>
        </p:spPr>
        <p:txBody>
          <a:bodyPr vert="horz" wrap="square" lIns="0" tIns="12700" rIns="0" bIns="0" rtlCol="0">
            <a:spAutoFit/>
          </a:bodyPr>
          <a:lstStyle/>
          <a:p>
            <a:pPr marL="12700">
              <a:lnSpc>
                <a:spcPct val="100000"/>
              </a:lnSpc>
              <a:spcBef>
                <a:spcPts val="100"/>
              </a:spcBef>
              <a:tabLst>
                <a:tab pos="737235" algn="l"/>
              </a:tabLst>
            </a:pPr>
            <a:r>
              <a:rPr sz="2400" i="1" spc="5" dirty="0">
                <a:latin typeface="Times New Roman"/>
                <a:cs typeface="Times New Roman"/>
              </a:rPr>
              <a:t>C	C</a:t>
            </a:r>
            <a:endParaRPr sz="2400">
              <a:latin typeface="Times New Roman"/>
              <a:cs typeface="Times New Roman"/>
            </a:endParaRPr>
          </a:p>
        </p:txBody>
      </p:sp>
      <p:sp>
        <p:nvSpPr>
          <p:cNvPr id="13" name="object 13"/>
          <p:cNvSpPr txBox="1"/>
          <p:nvPr/>
        </p:nvSpPr>
        <p:spPr>
          <a:xfrm>
            <a:off x="7954675" y="4160271"/>
            <a:ext cx="695325" cy="391795"/>
          </a:xfrm>
          <a:prstGeom prst="rect">
            <a:avLst/>
          </a:prstGeom>
        </p:spPr>
        <p:txBody>
          <a:bodyPr vert="horz" wrap="square" lIns="0" tIns="12700" rIns="0" bIns="0" rtlCol="0">
            <a:spAutoFit/>
          </a:bodyPr>
          <a:lstStyle/>
          <a:p>
            <a:pPr marL="276860" indent="-239395">
              <a:lnSpc>
                <a:spcPct val="100000"/>
              </a:lnSpc>
              <a:spcBef>
                <a:spcPts val="100"/>
              </a:spcBef>
              <a:buFont typeface="Symbol"/>
              <a:buChar char=""/>
              <a:tabLst>
                <a:tab pos="277495" algn="l"/>
              </a:tabLst>
            </a:pPr>
            <a:r>
              <a:rPr sz="3600" i="1" spc="-37" baseline="13888" dirty="0">
                <a:latin typeface="Times New Roman"/>
                <a:cs typeface="Times New Roman"/>
              </a:rPr>
              <a:t>Q</a:t>
            </a:r>
            <a:r>
              <a:rPr sz="1400" i="1" spc="-25" dirty="0">
                <a:latin typeface="Times New Roman"/>
                <a:cs typeface="Times New Roman"/>
              </a:rPr>
              <a:t>ox</a:t>
            </a:r>
            <a:endParaRPr sz="1400">
              <a:latin typeface="Times New Roman"/>
              <a:cs typeface="Times New Roman"/>
            </a:endParaRPr>
          </a:p>
        </p:txBody>
      </p:sp>
      <p:sp>
        <p:nvSpPr>
          <p:cNvPr id="14" name="object 14"/>
          <p:cNvSpPr txBox="1"/>
          <p:nvPr/>
        </p:nvSpPr>
        <p:spPr>
          <a:xfrm>
            <a:off x="5250872" y="4479788"/>
            <a:ext cx="1835785" cy="239395"/>
          </a:xfrm>
          <a:prstGeom prst="rect">
            <a:avLst/>
          </a:prstGeom>
        </p:spPr>
        <p:txBody>
          <a:bodyPr vert="horz" wrap="square" lIns="0" tIns="12700" rIns="0" bIns="0" rtlCol="0">
            <a:spAutoFit/>
          </a:bodyPr>
          <a:lstStyle/>
          <a:p>
            <a:pPr marL="12700">
              <a:lnSpc>
                <a:spcPct val="100000"/>
              </a:lnSpc>
              <a:spcBef>
                <a:spcPts val="100"/>
              </a:spcBef>
              <a:tabLst>
                <a:tab pos="726440" algn="l"/>
                <a:tab pos="1626870" algn="l"/>
              </a:tabLst>
            </a:pPr>
            <a:r>
              <a:rPr sz="1400" i="1" dirty="0">
                <a:latin typeface="Times New Roman"/>
                <a:cs typeface="Times New Roman"/>
              </a:rPr>
              <a:t>T</a:t>
            </a:r>
            <a:r>
              <a:rPr sz="1400" i="1" spc="-100" dirty="0">
                <a:latin typeface="Times New Roman"/>
                <a:cs typeface="Times New Roman"/>
              </a:rPr>
              <a:t> </a:t>
            </a:r>
            <a:r>
              <a:rPr sz="1400" dirty="0">
                <a:latin typeface="Times New Roman"/>
                <a:cs typeface="Times New Roman"/>
              </a:rPr>
              <a:t>0	</a:t>
            </a:r>
            <a:r>
              <a:rPr sz="1400" i="1" spc="-15" dirty="0">
                <a:latin typeface="Times New Roman"/>
                <a:cs typeface="Times New Roman"/>
              </a:rPr>
              <a:t>F</a:t>
            </a:r>
            <a:r>
              <a:rPr sz="1400" i="1" dirty="0">
                <a:latin typeface="Times New Roman"/>
                <a:cs typeface="Times New Roman"/>
              </a:rPr>
              <a:t>B	</a:t>
            </a:r>
            <a:r>
              <a:rPr sz="1400" i="1" spc="-15" dirty="0">
                <a:latin typeface="Times New Roman"/>
                <a:cs typeface="Times New Roman"/>
              </a:rPr>
              <a:t>Fp</a:t>
            </a:r>
            <a:endParaRPr sz="1400">
              <a:latin typeface="Times New Roman"/>
              <a:cs typeface="Times New Roman"/>
            </a:endParaRPr>
          </a:p>
        </p:txBody>
      </p:sp>
      <p:sp>
        <p:nvSpPr>
          <p:cNvPr id="15" name="object 15"/>
          <p:cNvSpPr txBox="1"/>
          <p:nvPr/>
        </p:nvSpPr>
        <p:spPr>
          <a:xfrm>
            <a:off x="5056616" y="4259993"/>
            <a:ext cx="2821305" cy="412115"/>
          </a:xfrm>
          <a:prstGeom prst="rect">
            <a:avLst/>
          </a:prstGeom>
        </p:spPr>
        <p:txBody>
          <a:bodyPr vert="horz" wrap="square" lIns="0" tIns="17145" rIns="0" bIns="0" rtlCol="0">
            <a:spAutoFit/>
          </a:bodyPr>
          <a:lstStyle/>
          <a:p>
            <a:pPr marL="38100">
              <a:lnSpc>
                <a:spcPct val="100000"/>
              </a:lnSpc>
              <a:spcBef>
                <a:spcPts val="135"/>
              </a:spcBef>
              <a:tabLst>
                <a:tab pos="527050" algn="l"/>
                <a:tab pos="1180465" algn="l"/>
                <a:tab pos="2104390" algn="l"/>
              </a:tabLst>
            </a:pPr>
            <a:r>
              <a:rPr sz="2400" i="1" dirty="0">
                <a:latin typeface="Times New Roman"/>
                <a:cs typeface="Times New Roman"/>
              </a:rPr>
              <a:t>V	</a:t>
            </a:r>
            <a:r>
              <a:rPr sz="2400" dirty="0">
                <a:latin typeface="Symbol"/>
                <a:cs typeface="Symbol"/>
              </a:rPr>
              <a:t></a:t>
            </a:r>
            <a:r>
              <a:rPr sz="2400" spc="-280" dirty="0">
                <a:latin typeface="Times New Roman"/>
                <a:cs typeface="Times New Roman"/>
              </a:rPr>
              <a:t> </a:t>
            </a:r>
            <a:r>
              <a:rPr sz="2400" i="1" dirty="0">
                <a:latin typeface="Times New Roman"/>
                <a:cs typeface="Times New Roman"/>
              </a:rPr>
              <a:t>V	</a:t>
            </a:r>
            <a:r>
              <a:rPr sz="2400" dirty="0">
                <a:latin typeface="Symbol"/>
                <a:cs typeface="Symbol"/>
              </a:rPr>
              <a:t></a:t>
            </a:r>
            <a:r>
              <a:rPr sz="2400" spc="-165" dirty="0">
                <a:latin typeface="Times New Roman"/>
                <a:cs typeface="Times New Roman"/>
              </a:rPr>
              <a:t> </a:t>
            </a:r>
            <a:r>
              <a:rPr sz="2400" dirty="0">
                <a:latin typeface="Times New Roman"/>
                <a:cs typeface="Times New Roman"/>
              </a:rPr>
              <a:t>|</a:t>
            </a:r>
            <a:r>
              <a:rPr sz="2400" spc="-155" dirty="0">
                <a:latin typeface="Times New Roman"/>
                <a:cs typeface="Times New Roman"/>
              </a:rPr>
              <a:t> </a:t>
            </a:r>
            <a:r>
              <a:rPr sz="2400" spc="-160" dirty="0">
                <a:latin typeface="Times New Roman"/>
                <a:cs typeface="Times New Roman"/>
              </a:rPr>
              <a:t>2</a:t>
            </a:r>
            <a:r>
              <a:rPr sz="2500" i="1" spc="-50" dirty="0">
                <a:latin typeface="Symbol"/>
                <a:cs typeface="Symbol"/>
              </a:rPr>
              <a:t></a:t>
            </a:r>
            <a:r>
              <a:rPr sz="2500" dirty="0">
                <a:latin typeface="Times New Roman"/>
                <a:cs typeface="Times New Roman"/>
              </a:rPr>
              <a:t>	</a:t>
            </a:r>
            <a:r>
              <a:rPr sz="2400" dirty="0">
                <a:latin typeface="Times New Roman"/>
                <a:cs typeface="Times New Roman"/>
              </a:rPr>
              <a:t>|</a:t>
            </a:r>
            <a:r>
              <a:rPr sz="2400" spc="-155" dirty="0">
                <a:latin typeface="Times New Roman"/>
                <a:cs typeface="Times New Roman"/>
              </a:rPr>
              <a:t> </a:t>
            </a:r>
            <a:r>
              <a:rPr sz="2400" dirty="0">
                <a:latin typeface="Symbol"/>
                <a:cs typeface="Symbol"/>
              </a:rPr>
              <a:t></a:t>
            </a:r>
            <a:r>
              <a:rPr sz="2400" spc="100" dirty="0">
                <a:latin typeface="Times New Roman"/>
                <a:cs typeface="Times New Roman"/>
              </a:rPr>
              <a:t> </a:t>
            </a:r>
            <a:r>
              <a:rPr sz="3600" i="1" spc="-82" baseline="34722" dirty="0">
                <a:latin typeface="Times New Roman"/>
                <a:cs typeface="Times New Roman"/>
              </a:rPr>
              <a:t>Q</a:t>
            </a:r>
            <a:r>
              <a:rPr sz="2100" i="1" baseline="35714" dirty="0">
                <a:latin typeface="Times New Roman"/>
                <a:cs typeface="Times New Roman"/>
              </a:rPr>
              <a:t>d</a:t>
            </a:r>
            <a:endParaRPr sz="2100" baseline="35714">
              <a:latin typeface="Times New Roman"/>
              <a:cs typeface="Times New Roman"/>
            </a:endParaRPr>
          </a:p>
        </p:txBody>
      </p:sp>
      <p:sp>
        <p:nvSpPr>
          <p:cNvPr id="16" name="object 16"/>
          <p:cNvSpPr txBox="1"/>
          <p:nvPr/>
        </p:nvSpPr>
        <p:spPr>
          <a:xfrm>
            <a:off x="548894" y="4291838"/>
            <a:ext cx="4486275" cy="2134870"/>
          </a:xfrm>
          <a:prstGeom prst="rect">
            <a:avLst/>
          </a:prstGeom>
        </p:spPr>
        <p:txBody>
          <a:bodyPr vert="horz" wrap="square" lIns="0" tIns="12700" rIns="0" bIns="0" rtlCol="0">
            <a:spAutoFit/>
          </a:bodyPr>
          <a:lstStyle/>
          <a:p>
            <a:pPr marL="1457325">
              <a:lnSpc>
                <a:spcPct val="100000"/>
              </a:lnSpc>
              <a:spcBef>
                <a:spcPts val="100"/>
              </a:spcBef>
            </a:pPr>
            <a:r>
              <a:rPr sz="2400" b="1" spc="-5" dirty="0">
                <a:solidFill>
                  <a:srgbClr val="0000CC"/>
                </a:solidFill>
                <a:latin typeface="Arial"/>
                <a:cs typeface="Arial"/>
              </a:rPr>
              <a:t>Threshold</a:t>
            </a:r>
            <a:r>
              <a:rPr sz="2400" b="1" spc="-35" dirty="0">
                <a:solidFill>
                  <a:srgbClr val="0000CC"/>
                </a:solidFill>
                <a:latin typeface="Arial"/>
                <a:cs typeface="Arial"/>
              </a:rPr>
              <a:t> </a:t>
            </a:r>
            <a:r>
              <a:rPr sz="2400" b="1" spc="-30" dirty="0">
                <a:solidFill>
                  <a:srgbClr val="0000CC"/>
                </a:solidFill>
                <a:latin typeface="Arial"/>
                <a:cs typeface="Arial"/>
              </a:rPr>
              <a:t>Voltage</a:t>
            </a:r>
            <a:endParaRPr sz="2400" dirty="0">
              <a:latin typeface="Arial"/>
              <a:cs typeface="Arial"/>
            </a:endParaRPr>
          </a:p>
          <a:p>
            <a:pPr marL="38100" marR="159385">
              <a:lnSpc>
                <a:spcPct val="100000"/>
              </a:lnSpc>
              <a:spcBef>
                <a:spcPts val="1530"/>
              </a:spcBef>
            </a:pPr>
            <a:r>
              <a:rPr sz="2000" b="1" spc="-10" dirty="0">
                <a:solidFill>
                  <a:srgbClr val="FF0000"/>
                </a:solidFill>
                <a:latin typeface="Arial"/>
                <a:cs typeface="Arial"/>
              </a:rPr>
              <a:t>1.Work</a:t>
            </a:r>
            <a:r>
              <a:rPr sz="2000" b="1" spc="-5" dirty="0">
                <a:solidFill>
                  <a:srgbClr val="FF0000"/>
                </a:solidFill>
                <a:latin typeface="Arial"/>
                <a:cs typeface="Arial"/>
              </a:rPr>
              <a:t> function difference</a:t>
            </a:r>
            <a:r>
              <a:rPr sz="2000" b="1" dirty="0">
                <a:solidFill>
                  <a:srgbClr val="FF0000"/>
                </a:solidFill>
                <a:latin typeface="Arial"/>
                <a:cs typeface="Arial"/>
              </a:rPr>
              <a:t> </a:t>
            </a:r>
            <a:r>
              <a:rPr sz="2000" b="1" spc="-5" dirty="0">
                <a:solidFill>
                  <a:srgbClr val="FF0000"/>
                </a:solidFill>
                <a:latin typeface="Arial"/>
                <a:cs typeface="Arial"/>
              </a:rPr>
              <a:t>between </a:t>
            </a:r>
            <a:r>
              <a:rPr sz="2000" b="1" spc="-540" dirty="0">
                <a:solidFill>
                  <a:srgbClr val="FF0000"/>
                </a:solidFill>
                <a:latin typeface="Arial"/>
                <a:cs typeface="Arial"/>
              </a:rPr>
              <a:t> </a:t>
            </a:r>
            <a:r>
              <a:rPr sz="2000" b="1" spc="-5" dirty="0">
                <a:solidFill>
                  <a:srgbClr val="FF0000"/>
                </a:solidFill>
                <a:latin typeface="Arial"/>
                <a:cs typeface="Arial"/>
              </a:rPr>
              <a:t>the gate and the channel </a:t>
            </a:r>
            <a:r>
              <a:rPr sz="2000" b="1" dirty="0">
                <a:solidFill>
                  <a:srgbClr val="FF0000"/>
                </a:solidFill>
                <a:latin typeface="Arial"/>
                <a:cs typeface="Arial"/>
              </a:rPr>
              <a:t>(</a:t>
            </a:r>
            <a:r>
              <a:rPr sz="2000" b="1" i="1" dirty="0">
                <a:solidFill>
                  <a:srgbClr val="FF0000"/>
                </a:solidFill>
                <a:latin typeface="Arial"/>
                <a:cs typeface="Arial"/>
              </a:rPr>
              <a:t>i.e., </a:t>
            </a:r>
            <a:r>
              <a:rPr sz="2000" b="1" dirty="0">
                <a:solidFill>
                  <a:srgbClr val="FF0000"/>
                </a:solidFill>
                <a:latin typeface="Arial"/>
                <a:cs typeface="Arial"/>
              </a:rPr>
              <a:t>Flat </a:t>
            </a:r>
            <a:r>
              <a:rPr sz="2000" b="1" spc="5" dirty="0">
                <a:solidFill>
                  <a:srgbClr val="FF0000"/>
                </a:solidFill>
                <a:latin typeface="Arial"/>
                <a:cs typeface="Arial"/>
              </a:rPr>
              <a:t> </a:t>
            </a:r>
            <a:r>
              <a:rPr sz="2000" b="1" spc="-5" dirty="0">
                <a:solidFill>
                  <a:srgbClr val="FF0000"/>
                </a:solidFill>
                <a:latin typeface="Arial"/>
                <a:cs typeface="Arial"/>
              </a:rPr>
              <a:t>Band</a:t>
            </a:r>
            <a:r>
              <a:rPr sz="2000" b="1" spc="10" dirty="0">
                <a:solidFill>
                  <a:srgbClr val="FF0000"/>
                </a:solidFill>
                <a:latin typeface="Arial"/>
                <a:cs typeface="Arial"/>
              </a:rPr>
              <a:t> </a:t>
            </a:r>
            <a:r>
              <a:rPr sz="2000" b="1" spc="-5" dirty="0">
                <a:solidFill>
                  <a:srgbClr val="FF0000"/>
                </a:solidFill>
                <a:latin typeface="Arial"/>
                <a:cs typeface="Arial"/>
              </a:rPr>
              <a:t>voltage</a:t>
            </a:r>
            <a:r>
              <a:rPr sz="2000" b="1" dirty="0">
                <a:solidFill>
                  <a:srgbClr val="FF0000"/>
                </a:solidFill>
                <a:latin typeface="Arial"/>
                <a:cs typeface="Arial"/>
              </a:rPr>
              <a:t> </a:t>
            </a:r>
            <a:r>
              <a:rPr sz="2000" b="1" spc="-5" dirty="0">
                <a:solidFill>
                  <a:srgbClr val="FF0000"/>
                </a:solidFill>
                <a:latin typeface="Arial"/>
                <a:cs typeface="Arial"/>
              </a:rPr>
              <a:t>- </a:t>
            </a:r>
            <a:r>
              <a:rPr sz="2000" b="1" i="1" spc="5" dirty="0">
                <a:solidFill>
                  <a:srgbClr val="FF0000"/>
                </a:solidFill>
                <a:latin typeface="Arial"/>
                <a:cs typeface="Arial"/>
              </a:rPr>
              <a:t>V</a:t>
            </a:r>
            <a:r>
              <a:rPr sz="1950" b="1" spc="7" baseline="-21367" dirty="0">
                <a:solidFill>
                  <a:srgbClr val="FF0000"/>
                </a:solidFill>
                <a:latin typeface="Arial"/>
                <a:cs typeface="Arial"/>
              </a:rPr>
              <a:t>FB</a:t>
            </a:r>
            <a:r>
              <a:rPr sz="2000" b="1" spc="5" dirty="0">
                <a:solidFill>
                  <a:srgbClr val="FF0000"/>
                </a:solidFill>
                <a:latin typeface="Arial"/>
                <a:cs typeface="Arial"/>
              </a:rPr>
              <a:t>.</a:t>
            </a:r>
            <a:endParaRPr sz="2000" dirty="0">
              <a:latin typeface="Arial"/>
              <a:cs typeface="Arial"/>
            </a:endParaRPr>
          </a:p>
          <a:p>
            <a:pPr marL="38100">
              <a:lnSpc>
                <a:spcPct val="100000"/>
              </a:lnSpc>
              <a:spcBef>
                <a:spcPts val="200"/>
              </a:spcBef>
            </a:pPr>
            <a:r>
              <a:rPr sz="2000" b="1" spc="-5" dirty="0">
                <a:solidFill>
                  <a:srgbClr val="00AF50"/>
                </a:solidFill>
                <a:latin typeface="Arial"/>
                <a:cs typeface="Arial"/>
              </a:rPr>
              <a:t>3.</a:t>
            </a:r>
            <a:r>
              <a:rPr sz="2000" b="1" spc="-10" dirty="0">
                <a:solidFill>
                  <a:srgbClr val="00AF50"/>
                </a:solidFill>
                <a:latin typeface="Arial"/>
                <a:cs typeface="Arial"/>
              </a:rPr>
              <a:t> </a:t>
            </a:r>
            <a:r>
              <a:rPr sz="2000" b="1" spc="-5" dirty="0">
                <a:solidFill>
                  <a:srgbClr val="00AF50"/>
                </a:solidFill>
                <a:latin typeface="Arial"/>
                <a:cs typeface="Arial"/>
              </a:rPr>
              <a:t>Offset</a:t>
            </a:r>
            <a:r>
              <a:rPr sz="2000" b="1" spc="-15" dirty="0">
                <a:solidFill>
                  <a:srgbClr val="00AF50"/>
                </a:solidFill>
                <a:latin typeface="Arial"/>
                <a:cs typeface="Arial"/>
              </a:rPr>
              <a:t> </a:t>
            </a:r>
            <a:r>
              <a:rPr sz="2000" b="1" spc="-5" dirty="0">
                <a:solidFill>
                  <a:srgbClr val="00AF50"/>
                </a:solidFill>
                <a:latin typeface="Arial"/>
                <a:cs typeface="Arial"/>
              </a:rPr>
              <a:t>the depletion</a:t>
            </a:r>
            <a:r>
              <a:rPr sz="2000" b="1" spc="5" dirty="0">
                <a:solidFill>
                  <a:srgbClr val="00AF50"/>
                </a:solidFill>
                <a:latin typeface="Arial"/>
                <a:cs typeface="Arial"/>
              </a:rPr>
              <a:t> </a:t>
            </a:r>
            <a:r>
              <a:rPr sz="2000" b="1" spc="-5" dirty="0">
                <a:solidFill>
                  <a:srgbClr val="00AF50"/>
                </a:solidFill>
                <a:latin typeface="Arial"/>
                <a:cs typeface="Arial"/>
              </a:rPr>
              <a:t>region</a:t>
            </a:r>
            <a:r>
              <a:rPr sz="2000" b="1" dirty="0">
                <a:solidFill>
                  <a:srgbClr val="00AF50"/>
                </a:solidFill>
                <a:latin typeface="Arial"/>
                <a:cs typeface="Arial"/>
              </a:rPr>
              <a:t> </a:t>
            </a:r>
            <a:r>
              <a:rPr sz="2000" b="1" spc="-5" dirty="0">
                <a:solidFill>
                  <a:srgbClr val="00AF50"/>
                </a:solidFill>
                <a:latin typeface="Arial"/>
                <a:cs typeface="Arial"/>
              </a:rPr>
              <a:t>charge</a:t>
            </a:r>
            <a:endParaRPr sz="2000" dirty="0">
              <a:latin typeface="Arial"/>
              <a:cs typeface="Arial"/>
            </a:endParaRPr>
          </a:p>
          <a:p>
            <a:pPr marL="38100">
              <a:lnSpc>
                <a:spcPct val="100000"/>
              </a:lnSpc>
            </a:pPr>
            <a:r>
              <a:rPr sz="2000" b="1" spc="-5" dirty="0">
                <a:solidFill>
                  <a:srgbClr val="00AF50"/>
                </a:solidFill>
                <a:latin typeface="Arial"/>
                <a:cs typeface="Arial"/>
              </a:rPr>
              <a:t>-</a:t>
            </a:r>
            <a:r>
              <a:rPr sz="2000" b="1" spc="-50" dirty="0">
                <a:solidFill>
                  <a:srgbClr val="00AF50"/>
                </a:solidFill>
                <a:latin typeface="Arial"/>
                <a:cs typeface="Arial"/>
              </a:rPr>
              <a:t> </a:t>
            </a:r>
            <a:r>
              <a:rPr sz="2000" b="1" i="1" spc="5" dirty="0">
                <a:solidFill>
                  <a:srgbClr val="00AF50"/>
                </a:solidFill>
                <a:latin typeface="Arial"/>
                <a:cs typeface="Arial"/>
              </a:rPr>
              <a:t>Q</a:t>
            </a:r>
            <a:r>
              <a:rPr sz="1950" b="1" i="1" spc="7" baseline="-21367" dirty="0">
                <a:solidFill>
                  <a:srgbClr val="00AF50"/>
                </a:solidFill>
                <a:latin typeface="Arial"/>
                <a:cs typeface="Arial"/>
              </a:rPr>
              <a:t>d</a:t>
            </a:r>
            <a:r>
              <a:rPr sz="2000" b="1" i="1" spc="5" dirty="0">
                <a:solidFill>
                  <a:srgbClr val="00AF50"/>
                </a:solidFill>
                <a:latin typeface="Arial"/>
                <a:cs typeface="Arial"/>
              </a:rPr>
              <a:t>/C</a:t>
            </a:r>
            <a:r>
              <a:rPr sz="1950" b="1" i="1" spc="7" baseline="-21367" dirty="0">
                <a:solidFill>
                  <a:srgbClr val="00AF50"/>
                </a:solidFill>
                <a:latin typeface="Arial"/>
                <a:cs typeface="Arial"/>
              </a:rPr>
              <a:t>ox</a:t>
            </a:r>
            <a:endParaRPr sz="1950" baseline="-21367" dirty="0">
              <a:latin typeface="Arial"/>
              <a:cs typeface="Arial"/>
            </a:endParaRPr>
          </a:p>
        </p:txBody>
      </p:sp>
      <p:sp>
        <p:nvSpPr>
          <p:cNvPr id="17" name="object 17"/>
          <p:cNvSpPr txBox="1"/>
          <p:nvPr/>
        </p:nvSpPr>
        <p:spPr>
          <a:xfrm>
            <a:off x="5387594" y="4951305"/>
            <a:ext cx="6182995" cy="1494790"/>
          </a:xfrm>
          <a:prstGeom prst="rect">
            <a:avLst/>
          </a:prstGeom>
        </p:spPr>
        <p:txBody>
          <a:bodyPr vert="horz" wrap="square" lIns="0" tIns="133350" rIns="0" bIns="0" rtlCol="0">
            <a:spAutoFit/>
          </a:bodyPr>
          <a:lstStyle/>
          <a:p>
            <a:pPr marL="38100">
              <a:lnSpc>
                <a:spcPct val="100000"/>
              </a:lnSpc>
              <a:spcBef>
                <a:spcPts val="1050"/>
              </a:spcBef>
            </a:pPr>
            <a:r>
              <a:rPr sz="2000" b="1" spc="-5" dirty="0">
                <a:solidFill>
                  <a:srgbClr val="FF9966"/>
                </a:solidFill>
                <a:latin typeface="Arial"/>
                <a:cs typeface="Arial"/>
              </a:rPr>
              <a:t>2.</a:t>
            </a:r>
            <a:r>
              <a:rPr sz="2000" b="1" spc="-10" dirty="0">
                <a:solidFill>
                  <a:srgbClr val="FF9966"/>
                </a:solidFill>
                <a:latin typeface="Arial"/>
                <a:cs typeface="Arial"/>
              </a:rPr>
              <a:t> </a:t>
            </a:r>
            <a:r>
              <a:rPr sz="2000" b="1" spc="-5" dirty="0">
                <a:solidFill>
                  <a:srgbClr val="FF9966"/>
                </a:solidFill>
                <a:latin typeface="Arial"/>
                <a:cs typeface="Arial"/>
              </a:rPr>
              <a:t>Change</a:t>
            </a:r>
            <a:r>
              <a:rPr sz="2000" b="1" spc="20" dirty="0">
                <a:solidFill>
                  <a:srgbClr val="FF9966"/>
                </a:solidFill>
                <a:latin typeface="Arial"/>
                <a:cs typeface="Arial"/>
              </a:rPr>
              <a:t> </a:t>
            </a:r>
            <a:r>
              <a:rPr sz="2000" b="1" spc="-5" dirty="0">
                <a:solidFill>
                  <a:srgbClr val="FF9966"/>
                </a:solidFill>
                <a:latin typeface="Arial"/>
                <a:cs typeface="Arial"/>
              </a:rPr>
              <a:t>the surface</a:t>
            </a:r>
            <a:r>
              <a:rPr sz="2000" b="1" dirty="0">
                <a:solidFill>
                  <a:srgbClr val="FF9966"/>
                </a:solidFill>
                <a:latin typeface="Arial"/>
                <a:cs typeface="Arial"/>
              </a:rPr>
              <a:t> </a:t>
            </a:r>
            <a:r>
              <a:rPr sz="2000" b="1" spc="-5" dirty="0">
                <a:solidFill>
                  <a:srgbClr val="FF9966"/>
                </a:solidFill>
                <a:latin typeface="Arial"/>
                <a:cs typeface="Arial"/>
              </a:rPr>
              <a:t>potential at</a:t>
            </a:r>
            <a:r>
              <a:rPr sz="2000" b="1" dirty="0">
                <a:solidFill>
                  <a:srgbClr val="FF9966"/>
                </a:solidFill>
                <a:latin typeface="Arial"/>
                <a:cs typeface="Arial"/>
              </a:rPr>
              <a:t> </a:t>
            </a:r>
            <a:r>
              <a:rPr sz="2000" b="1" spc="-5" dirty="0">
                <a:solidFill>
                  <a:srgbClr val="FF9966"/>
                </a:solidFill>
                <a:latin typeface="Arial"/>
                <a:cs typeface="Arial"/>
              </a:rPr>
              <a:t>inversion</a:t>
            </a:r>
            <a:r>
              <a:rPr sz="2000" b="1" spc="5" dirty="0">
                <a:solidFill>
                  <a:srgbClr val="FF9966"/>
                </a:solidFill>
                <a:latin typeface="Arial"/>
                <a:cs typeface="Arial"/>
              </a:rPr>
              <a:t> </a:t>
            </a:r>
            <a:r>
              <a:rPr sz="2000" b="1" spc="-5" dirty="0">
                <a:solidFill>
                  <a:srgbClr val="FF9966"/>
                </a:solidFill>
                <a:latin typeface="Arial"/>
                <a:cs typeface="Arial"/>
              </a:rPr>
              <a:t>- </a:t>
            </a:r>
            <a:r>
              <a:rPr sz="2000" b="1" i="1" spc="-5" dirty="0">
                <a:solidFill>
                  <a:srgbClr val="FF9966"/>
                </a:solidFill>
                <a:latin typeface="Arial"/>
                <a:cs typeface="Arial"/>
              </a:rPr>
              <a:t>|2</a:t>
            </a:r>
            <a:r>
              <a:rPr sz="2100" b="1" i="1" spc="-5" dirty="0">
                <a:solidFill>
                  <a:srgbClr val="FF9966"/>
                </a:solidFill>
                <a:latin typeface="Symbol"/>
                <a:cs typeface="Symbol"/>
              </a:rPr>
              <a:t></a:t>
            </a:r>
            <a:r>
              <a:rPr sz="1950" b="1" i="1" spc="-7" baseline="-21367" dirty="0">
                <a:solidFill>
                  <a:srgbClr val="FF9966"/>
                </a:solidFill>
                <a:latin typeface="Arial"/>
                <a:cs typeface="Arial"/>
              </a:rPr>
              <a:t>Fp</a:t>
            </a:r>
            <a:r>
              <a:rPr sz="2000" b="1" i="1" spc="-5" dirty="0">
                <a:solidFill>
                  <a:srgbClr val="FF9966"/>
                </a:solidFill>
                <a:latin typeface="Arial"/>
                <a:cs typeface="Arial"/>
              </a:rPr>
              <a:t>|</a:t>
            </a:r>
            <a:endParaRPr sz="2000" dirty="0">
              <a:latin typeface="Arial"/>
              <a:cs typeface="Arial"/>
            </a:endParaRPr>
          </a:p>
          <a:p>
            <a:pPr marL="38100" marR="90805">
              <a:lnSpc>
                <a:spcPct val="100000"/>
              </a:lnSpc>
              <a:spcBef>
                <a:spcPts val="894"/>
              </a:spcBef>
            </a:pPr>
            <a:r>
              <a:rPr sz="2000" b="1" spc="-5" dirty="0">
                <a:solidFill>
                  <a:srgbClr val="00AFEF"/>
                </a:solidFill>
                <a:latin typeface="Arial"/>
                <a:cs typeface="Arial"/>
              </a:rPr>
              <a:t>4. Offset the fixed positive charges </a:t>
            </a:r>
            <a:r>
              <a:rPr sz="2000" b="1" i="1" spc="10" dirty="0">
                <a:solidFill>
                  <a:srgbClr val="00AFEF"/>
                </a:solidFill>
                <a:latin typeface="Arial"/>
                <a:cs typeface="Arial"/>
              </a:rPr>
              <a:t>Q</a:t>
            </a:r>
            <a:r>
              <a:rPr sz="1950" b="1" i="1" spc="15" baseline="-21367" dirty="0">
                <a:solidFill>
                  <a:srgbClr val="00AFEF"/>
                </a:solidFill>
                <a:latin typeface="Arial"/>
                <a:cs typeface="Arial"/>
              </a:rPr>
              <a:t>ox</a:t>
            </a:r>
            <a:r>
              <a:rPr sz="1950" b="1" i="1" spc="22" baseline="-21367" dirty="0">
                <a:solidFill>
                  <a:srgbClr val="00AFEF"/>
                </a:solidFill>
                <a:latin typeface="Arial"/>
                <a:cs typeface="Arial"/>
              </a:rPr>
              <a:t> </a:t>
            </a:r>
            <a:r>
              <a:rPr sz="2000" b="1" spc="-5" dirty="0">
                <a:solidFill>
                  <a:srgbClr val="00AFEF"/>
                </a:solidFill>
                <a:latin typeface="Arial"/>
                <a:cs typeface="Arial"/>
              </a:rPr>
              <a:t>(due to </a:t>
            </a:r>
            <a:r>
              <a:rPr sz="2000" b="1" dirty="0">
                <a:solidFill>
                  <a:srgbClr val="00AFEF"/>
                </a:solidFill>
                <a:latin typeface="Arial"/>
                <a:cs typeface="Arial"/>
              </a:rPr>
              <a:t> </a:t>
            </a:r>
            <a:r>
              <a:rPr sz="2000" b="1" spc="-5" dirty="0">
                <a:solidFill>
                  <a:srgbClr val="00AFEF"/>
                </a:solidFill>
                <a:latin typeface="Arial"/>
                <a:cs typeface="Arial"/>
              </a:rPr>
              <a:t>imperfections)</a:t>
            </a:r>
            <a:r>
              <a:rPr sz="2000" b="1" spc="-10" dirty="0">
                <a:solidFill>
                  <a:srgbClr val="00AFEF"/>
                </a:solidFill>
                <a:latin typeface="Arial"/>
                <a:cs typeface="Arial"/>
              </a:rPr>
              <a:t> </a:t>
            </a:r>
            <a:r>
              <a:rPr sz="2000" b="1" spc="-5" dirty="0">
                <a:solidFill>
                  <a:srgbClr val="00AFEF"/>
                </a:solidFill>
                <a:latin typeface="Arial"/>
                <a:cs typeface="Arial"/>
              </a:rPr>
              <a:t>in</a:t>
            </a:r>
            <a:r>
              <a:rPr sz="2000" b="1" spc="10" dirty="0">
                <a:solidFill>
                  <a:srgbClr val="00AFEF"/>
                </a:solidFill>
                <a:latin typeface="Arial"/>
                <a:cs typeface="Arial"/>
              </a:rPr>
              <a:t> </a:t>
            </a:r>
            <a:r>
              <a:rPr sz="2000" b="1" spc="-5" dirty="0">
                <a:solidFill>
                  <a:srgbClr val="00AFEF"/>
                </a:solidFill>
                <a:latin typeface="Arial"/>
                <a:cs typeface="Arial"/>
              </a:rPr>
              <a:t>the gate</a:t>
            </a:r>
            <a:r>
              <a:rPr sz="2000" b="1" spc="10" dirty="0">
                <a:solidFill>
                  <a:srgbClr val="00AFEF"/>
                </a:solidFill>
                <a:latin typeface="Arial"/>
                <a:cs typeface="Arial"/>
              </a:rPr>
              <a:t> </a:t>
            </a:r>
            <a:r>
              <a:rPr sz="2000" b="1" spc="-5" dirty="0">
                <a:solidFill>
                  <a:srgbClr val="00AFEF"/>
                </a:solidFill>
                <a:latin typeface="Arial"/>
                <a:cs typeface="Arial"/>
              </a:rPr>
              <a:t>oxide</a:t>
            </a:r>
            <a:r>
              <a:rPr sz="2000" b="1" spc="10" dirty="0">
                <a:solidFill>
                  <a:srgbClr val="00AFEF"/>
                </a:solidFill>
                <a:latin typeface="Arial"/>
                <a:cs typeface="Arial"/>
              </a:rPr>
              <a:t> </a:t>
            </a:r>
            <a:r>
              <a:rPr sz="2000" b="1" spc="-5" dirty="0">
                <a:solidFill>
                  <a:srgbClr val="00AFEF"/>
                </a:solidFill>
                <a:latin typeface="Arial"/>
                <a:cs typeface="Arial"/>
              </a:rPr>
              <a:t>and</a:t>
            </a:r>
            <a:r>
              <a:rPr sz="2000" b="1" spc="5" dirty="0">
                <a:solidFill>
                  <a:srgbClr val="00AFEF"/>
                </a:solidFill>
                <a:latin typeface="Arial"/>
                <a:cs typeface="Arial"/>
              </a:rPr>
              <a:t> </a:t>
            </a:r>
            <a:r>
              <a:rPr sz="2000" b="1" spc="-5" dirty="0">
                <a:solidFill>
                  <a:srgbClr val="00AFEF"/>
                </a:solidFill>
                <a:latin typeface="Arial"/>
                <a:cs typeface="Arial"/>
              </a:rPr>
              <a:t>in</a:t>
            </a:r>
            <a:r>
              <a:rPr sz="2000" b="1" dirty="0">
                <a:solidFill>
                  <a:srgbClr val="00AFEF"/>
                </a:solidFill>
                <a:latin typeface="Arial"/>
                <a:cs typeface="Arial"/>
              </a:rPr>
              <a:t> </a:t>
            </a:r>
            <a:r>
              <a:rPr sz="2000" b="1" spc="-5" dirty="0">
                <a:solidFill>
                  <a:srgbClr val="00AFEF"/>
                </a:solidFill>
                <a:latin typeface="Arial"/>
                <a:cs typeface="Arial"/>
              </a:rPr>
              <a:t>the</a:t>
            </a:r>
            <a:r>
              <a:rPr sz="2000" b="1" spc="5" dirty="0">
                <a:solidFill>
                  <a:srgbClr val="00AFEF"/>
                </a:solidFill>
                <a:latin typeface="Arial"/>
                <a:cs typeface="Arial"/>
              </a:rPr>
              <a:t> </a:t>
            </a:r>
            <a:r>
              <a:rPr sz="2000" b="1" spc="-5" dirty="0">
                <a:solidFill>
                  <a:srgbClr val="00AFEF"/>
                </a:solidFill>
                <a:latin typeface="Arial"/>
                <a:cs typeface="Arial"/>
              </a:rPr>
              <a:t>silicon- </a:t>
            </a:r>
            <a:r>
              <a:rPr sz="2000" b="1" spc="-540" dirty="0">
                <a:solidFill>
                  <a:srgbClr val="00AFEF"/>
                </a:solidFill>
                <a:latin typeface="Arial"/>
                <a:cs typeface="Arial"/>
              </a:rPr>
              <a:t> </a:t>
            </a:r>
            <a:r>
              <a:rPr sz="2000" b="1" spc="-5" dirty="0">
                <a:solidFill>
                  <a:srgbClr val="00AFEF"/>
                </a:solidFill>
                <a:latin typeface="Arial"/>
                <a:cs typeface="Arial"/>
              </a:rPr>
              <a:t>oxide interface</a:t>
            </a:r>
            <a:r>
              <a:rPr sz="2000" b="1" spc="-15" dirty="0">
                <a:solidFill>
                  <a:srgbClr val="00AFEF"/>
                </a:solidFill>
                <a:latin typeface="Arial"/>
                <a:cs typeface="Arial"/>
              </a:rPr>
              <a:t> </a:t>
            </a:r>
            <a:r>
              <a:rPr sz="2000" b="1" spc="-5" dirty="0">
                <a:solidFill>
                  <a:srgbClr val="00AFEF"/>
                </a:solidFill>
                <a:latin typeface="Arial"/>
                <a:cs typeface="Arial"/>
              </a:rPr>
              <a:t>-</a:t>
            </a:r>
            <a:r>
              <a:rPr sz="2000" b="1" spc="-10" dirty="0">
                <a:solidFill>
                  <a:srgbClr val="00AFEF"/>
                </a:solidFill>
                <a:latin typeface="Arial"/>
                <a:cs typeface="Arial"/>
              </a:rPr>
              <a:t> </a:t>
            </a:r>
            <a:r>
              <a:rPr sz="2000" b="1" i="1" spc="5" dirty="0">
                <a:solidFill>
                  <a:srgbClr val="00AFEF"/>
                </a:solidFill>
                <a:latin typeface="Arial"/>
                <a:cs typeface="Arial"/>
              </a:rPr>
              <a:t>Q</a:t>
            </a:r>
            <a:r>
              <a:rPr sz="1950" b="1" i="1" spc="7" baseline="-21367" dirty="0">
                <a:solidFill>
                  <a:srgbClr val="00AFEF"/>
                </a:solidFill>
                <a:latin typeface="Arial"/>
                <a:cs typeface="Arial"/>
              </a:rPr>
              <a:t>ox</a:t>
            </a:r>
            <a:r>
              <a:rPr sz="2000" b="1" i="1" spc="5" dirty="0">
                <a:solidFill>
                  <a:srgbClr val="00AFEF"/>
                </a:solidFill>
                <a:latin typeface="Arial"/>
                <a:cs typeface="Arial"/>
              </a:rPr>
              <a:t>/C</a:t>
            </a:r>
            <a:r>
              <a:rPr sz="1950" b="1" i="1" spc="7" baseline="-21367" dirty="0">
                <a:solidFill>
                  <a:srgbClr val="00AFEF"/>
                </a:solidFill>
                <a:latin typeface="Arial"/>
                <a:cs typeface="Arial"/>
              </a:rPr>
              <a:t>ox</a:t>
            </a:r>
            <a:r>
              <a:rPr sz="2000" b="1" spc="5" dirty="0">
                <a:solidFill>
                  <a:srgbClr val="00AFEF"/>
                </a:solidFill>
                <a:latin typeface="Arial"/>
                <a:cs typeface="Arial"/>
              </a:rPr>
              <a:t>.</a:t>
            </a:r>
            <a:endParaRPr sz="2000" dirty="0">
              <a:latin typeface="Arial"/>
              <a:cs typeface="Arial"/>
            </a:endParaRPr>
          </a:p>
        </p:txBody>
      </p:sp>
      <p:sp>
        <p:nvSpPr>
          <p:cNvPr id="18" name="灯片编号占位符 17"/>
          <p:cNvSpPr>
            <a:spLocks noGrp="1"/>
          </p:cNvSpPr>
          <p:nvPr>
            <p:ph type="sldNum" sz="quarter" idx="7"/>
          </p:nvPr>
        </p:nvSpPr>
        <p:spPr/>
        <p:txBody>
          <a:bodyPr/>
          <a:lstStyle/>
          <a:p>
            <a:fld id="{B6F15528-21DE-4FAA-801E-634DDDAF4B2B}" type="slidenum">
              <a:rPr lang="en-US" altLang="zh-CN" smtClean="0"/>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218417" y="379919"/>
            <a:ext cx="6579870"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a:t>
            </a:r>
            <a:r>
              <a:rPr sz="3600" spc="-10" dirty="0"/>
              <a:t> </a:t>
            </a:r>
            <a:r>
              <a:rPr sz="3600" dirty="0"/>
              <a:t>MOSFET</a:t>
            </a:r>
            <a:r>
              <a:rPr sz="3600" spc="-10" dirty="0"/>
              <a:t> </a:t>
            </a:r>
            <a:r>
              <a:rPr sz="3600" spc="-5" dirty="0"/>
              <a:t>Operation</a:t>
            </a:r>
          </a:p>
        </p:txBody>
      </p:sp>
      <p:pic>
        <p:nvPicPr>
          <p:cNvPr id="3" name="object 3"/>
          <p:cNvPicPr/>
          <p:nvPr/>
        </p:nvPicPr>
        <p:blipFill>
          <a:blip r:embed="rId3" cstate="print"/>
          <a:stretch>
            <a:fillRect/>
          </a:stretch>
        </p:blipFill>
        <p:spPr>
          <a:xfrm>
            <a:off x="2962655" y="1334897"/>
            <a:ext cx="6197600" cy="1391665"/>
          </a:xfrm>
          <a:prstGeom prst="rect">
            <a:avLst/>
          </a:prstGeom>
        </p:spPr>
      </p:pic>
      <p:sp>
        <p:nvSpPr>
          <p:cNvPr id="4" name="object 4"/>
          <p:cNvSpPr txBox="1"/>
          <p:nvPr/>
        </p:nvSpPr>
        <p:spPr>
          <a:xfrm>
            <a:off x="2525776" y="1617725"/>
            <a:ext cx="273685" cy="513080"/>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0033CC"/>
                </a:solidFill>
                <a:latin typeface="Comic Sans MS"/>
                <a:cs typeface="Comic Sans MS"/>
              </a:rPr>
              <a:t>0</a:t>
            </a:r>
            <a:endParaRPr sz="3200">
              <a:latin typeface="Comic Sans MS"/>
              <a:cs typeface="Comic Sans MS"/>
            </a:endParaRPr>
          </a:p>
        </p:txBody>
      </p:sp>
      <p:sp>
        <p:nvSpPr>
          <p:cNvPr id="5" name="object 5"/>
          <p:cNvSpPr txBox="1"/>
          <p:nvPr/>
        </p:nvSpPr>
        <p:spPr>
          <a:xfrm>
            <a:off x="6038596" y="1617725"/>
            <a:ext cx="273685" cy="513080"/>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0000"/>
                </a:solidFill>
                <a:latin typeface="Comic Sans MS"/>
                <a:cs typeface="Comic Sans MS"/>
              </a:rPr>
              <a:t>1</a:t>
            </a:r>
            <a:endParaRPr sz="3200">
              <a:latin typeface="Comic Sans MS"/>
              <a:cs typeface="Comic Sans MS"/>
            </a:endParaRPr>
          </a:p>
        </p:txBody>
      </p:sp>
      <p:pic>
        <p:nvPicPr>
          <p:cNvPr id="6" name="object 6"/>
          <p:cNvPicPr/>
          <p:nvPr/>
        </p:nvPicPr>
        <p:blipFill>
          <a:blip r:embed="rId4" cstate="print"/>
          <a:stretch>
            <a:fillRect/>
          </a:stretch>
        </p:blipFill>
        <p:spPr>
          <a:xfrm>
            <a:off x="4074874" y="3060512"/>
            <a:ext cx="1863258" cy="2800431"/>
          </a:xfrm>
          <a:prstGeom prst="rect">
            <a:avLst/>
          </a:prstGeom>
        </p:spPr>
      </p:pic>
      <p:sp>
        <p:nvSpPr>
          <p:cNvPr id="7" name="object 7"/>
          <p:cNvSpPr txBox="1"/>
          <p:nvPr/>
        </p:nvSpPr>
        <p:spPr>
          <a:xfrm>
            <a:off x="4080071" y="3138198"/>
            <a:ext cx="447040" cy="482600"/>
          </a:xfrm>
          <a:prstGeom prst="rect">
            <a:avLst/>
          </a:prstGeom>
        </p:spPr>
        <p:txBody>
          <a:bodyPr vert="horz" wrap="square" lIns="0" tIns="0" rIns="0" bIns="0" rtlCol="0">
            <a:spAutoFit/>
          </a:bodyPr>
          <a:lstStyle/>
          <a:p>
            <a:pPr marL="362585">
              <a:lnSpc>
                <a:spcPts val="1590"/>
              </a:lnSpc>
            </a:pPr>
            <a:r>
              <a:rPr sz="1450" i="1" spc="15" dirty="0">
                <a:latin typeface="Times New Roman"/>
                <a:cs typeface="Times New Roman"/>
              </a:rPr>
              <a:t>y</a:t>
            </a:r>
            <a:endParaRPr sz="1450">
              <a:latin typeface="Times New Roman"/>
              <a:cs typeface="Times New Roman"/>
            </a:endParaRPr>
          </a:p>
          <a:p>
            <a:pPr>
              <a:lnSpc>
                <a:spcPct val="100000"/>
              </a:lnSpc>
              <a:spcBef>
                <a:spcPts val="445"/>
              </a:spcBef>
            </a:pPr>
            <a:r>
              <a:rPr sz="1450" i="1" spc="15" dirty="0">
                <a:latin typeface="Times New Roman"/>
                <a:cs typeface="Times New Roman"/>
              </a:rPr>
              <a:t>x</a:t>
            </a:r>
            <a:endParaRPr sz="1450">
              <a:latin typeface="Times New Roman"/>
              <a:cs typeface="Times New Roman"/>
            </a:endParaRPr>
          </a:p>
        </p:txBody>
      </p:sp>
      <p:grpSp>
        <p:nvGrpSpPr>
          <p:cNvPr id="8" name="object 8"/>
          <p:cNvGrpSpPr/>
          <p:nvPr/>
        </p:nvGrpSpPr>
        <p:grpSpPr>
          <a:xfrm>
            <a:off x="4130273" y="4387278"/>
            <a:ext cx="1680845" cy="149860"/>
            <a:chOff x="4130273" y="4387278"/>
            <a:chExt cx="1680845" cy="149860"/>
          </a:xfrm>
        </p:grpSpPr>
        <p:pic>
          <p:nvPicPr>
            <p:cNvPr id="9" name="object 9"/>
            <p:cNvPicPr/>
            <p:nvPr/>
          </p:nvPicPr>
          <p:blipFill>
            <a:blip r:embed="rId5" cstate="print"/>
            <a:stretch>
              <a:fillRect/>
            </a:stretch>
          </p:blipFill>
          <p:spPr>
            <a:xfrm>
              <a:off x="4130273" y="4387279"/>
              <a:ext cx="153227" cy="149363"/>
            </a:xfrm>
            <a:prstGeom prst="rect">
              <a:avLst/>
            </a:prstGeom>
          </p:spPr>
        </p:pic>
        <p:pic>
          <p:nvPicPr>
            <p:cNvPr id="10" name="object 10"/>
            <p:cNvPicPr/>
            <p:nvPr/>
          </p:nvPicPr>
          <p:blipFill>
            <a:blip r:embed="rId5" cstate="print"/>
            <a:stretch>
              <a:fillRect/>
            </a:stretch>
          </p:blipFill>
          <p:spPr>
            <a:xfrm>
              <a:off x="4352808" y="4387279"/>
              <a:ext cx="153227" cy="149363"/>
            </a:xfrm>
            <a:prstGeom prst="rect">
              <a:avLst/>
            </a:prstGeom>
          </p:spPr>
        </p:pic>
        <p:pic>
          <p:nvPicPr>
            <p:cNvPr id="11" name="object 11"/>
            <p:cNvPicPr/>
            <p:nvPr/>
          </p:nvPicPr>
          <p:blipFill>
            <a:blip r:embed="rId6" cstate="print"/>
            <a:stretch>
              <a:fillRect/>
            </a:stretch>
          </p:blipFill>
          <p:spPr>
            <a:xfrm>
              <a:off x="4572827" y="4387278"/>
              <a:ext cx="151971" cy="149365"/>
            </a:xfrm>
            <a:prstGeom prst="rect">
              <a:avLst/>
            </a:prstGeom>
          </p:spPr>
        </p:pic>
        <p:pic>
          <p:nvPicPr>
            <p:cNvPr id="12" name="object 12"/>
            <p:cNvPicPr/>
            <p:nvPr/>
          </p:nvPicPr>
          <p:blipFill>
            <a:blip r:embed="rId6" cstate="print"/>
            <a:stretch>
              <a:fillRect/>
            </a:stretch>
          </p:blipFill>
          <p:spPr>
            <a:xfrm>
              <a:off x="4787819" y="4387278"/>
              <a:ext cx="151971" cy="149365"/>
            </a:xfrm>
            <a:prstGeom prst="rect">
              <a:avLst/>
            </a:prstGeom>
          </p:spPr>
        </p:pic>
        <p:pic>
          <p:nvPicPr>
            <p:cNvPr id="13" name="object 13"/>
            <p:cNvPicPr/>
            <p:nvPr/>
          </p:nvPicPr>
          <p:blipFill>
            <a:blip r:embed="rId7" cstate="print"/>
            <a:stretch>
              <a:fillRect/>
            </a:stretch>
          </p:blipFill>
          <p:spPr>
            <a:xfrm>
              <a:off x="5002831" y="4387278"/>
              <a:ext cx="151971" cy="149365"/>
            </a:xfrm>
            <a:prstGeom prst="rect">
              <a:avLst/>
            </a:prstGeom>
          </p:spPr>
        </p:pic>
        <p:pic>
          <p:nvPicPr>
            <p:cNvPr id="14" name="object 14"/>
            <p:cNvPicPr/>
            <p:nvPr/>
          </p:nvPicPr>
          <p:blipFill>
            <a:blip r:embed="rId7" cstate="print"/>
            <a:stretch>
              <a:fillRect/>
            </a:stretch>
          </p:blipFill>
          <p:spPr>
            <a:xfrm>
              <a:off x="5225366" y="4387278"/>
              <a:ext cx="151971" cy="149365"/>
            </a:xfrm>
            <a:prstGeom prst="rect">
              <a:avLst/>
            </a:prstGeom>
          </p:spPr>
        </p:pic>
        <p:pic>
          <p:nvPicPr>
            <p:cNvPr id="15" name="object 15"/>
            <p:cNvPicPr/>
            <p:nvPr/>
          </p:nvPicPr>
          <p:blipFill>
            <a:blip r:embed="rId8" cstate="print"/>
            <a:stretch>
              <a:fillRect/>
            </a:stretch>
          </p:blipFill>
          <p:spPr>
            <a:xfrm>
              <a:off x="5444130" y="4387279"/>
              <a:ext cx="153227" cy="149363"/>
            </a:xfrm>
            <a:prstGeom prst="rect">
              <a:avLst/>
            </a:prstGeom>
          </p:spPr>
        </p:pic>
        <p:pic>
          <p:nvPicPr>
            <p:cNvPr id="16" name="object 16"/>
            <p:cNvPicPr/>
            <p:nvPr/>
          </p:nvPicPr>
          <p:blipFill>
            <a:blip r:embed="rId7" cstate="print"/>
            <a:stretch>
              <a:fillRect/>
            </a:stretch>
          </p:blipFill>
          <p:spPr>
            <a:xfrm>
              <a:off x="5659120" y="4387278"/>
              <a:ext cx="151971" cy="149365"/>
            </a:xfrm>
            <a:prstGeom prst="rect">
              <a:avLst/>
            </a:prstGeom>
          </p:spPr>
        </p:pic>
      </p:grpSp>
      <p:sp>
        <p:nvSpPr>
          <p:cNvPr id="17" name="object 17"/>
          <p:cNvSpPr txBox="1"/>
          <p:nvPr/>
        </p:nvSpPr>
        <p:spPr>
          <a:xfrm>
            <a:off x="4161666" y="4311561"/>
            <a:ext cx="1617980" cy="247650"/>
          </a:xfrm>
          <a:prstGeom prst="rect">
            <a:avLst/>
          </a:prstGeom>
        </p:spPr>
        <p:txBody>
          <a:bodyPr vert="horz" wrap="square" lIns="0" tIns="13335" rIns="0" bIns="0" rtlCol="0">
            <a:spAutoFit/>
          </a:bodyPr>
          <a:lstStyle/>
          <a:p>
            <a:pPr marL="12700">
              <a:lnSpc>
                <a:spcPct val="100000"/>
              </a:lnSpc>
              <a:spcBef>
                <a:spcPts val="105"/>
              </a:spcBef>
              <a:tabLst>
                <a:tab pos="234950" algn="l"/>
                <a:tab pos="454659" algn="l"/>
                <a:tab pos="669925" algn="l"/>
                <a:tab pos="884555" algn="l"/>
                <a:tab pos="1107440" algn="l"/>
                <a:tab pos="1327150" algn="l"/>
                <a:tab pos="1541780" algn="l"/>
              </a:tabLst>
            </a:pPr>
            <a:r>
              <a:rPr sz="1450" spc="10" dirty="0">
                <a:latin typeface="Arial"/>
                <a:cs typeface="Arial"/>
              </a:rPr>
              <a:t>-	-	-	-	-	-	-	-</a:t>
            </a:r>
            <a:endParaRPr sz="1450">
              <a:latin typeface="Arial"/>
              <a:cs typeface="Arial"/>
            </a:endParaRPr>
          </a:p>
        </p:txBody>
      </p:sp>
      <p:grpSp>
        <p:nvGrpSpPr>
          <p:cNvPr id="18" name="object 18"/>
          <p:cNvGrpSpPr/>
          <p:nvPr/>
        </p:nvGrpSpPr>
        <p:grpSpPr>
          <a:xfrm>
            <a:off x="3838194" y="2962655"/>
            <a:ext cx="2164080" cy="652780"/>
            <a:chOff x="3838194" y="2962655"/>
            <a:chExt cx="2164080" cy="652780"/>
          </a:xfrm>
        </p:grpSpPr>
        <p:sp>
          <p:nvSpPr>
            <p:cNvPr id="19" name="object 19"/>
            <p:cNvSpPr/>
            <p:nvPr/>
          </p:nvSpPr>
          <p:spPr>
            <a:xfrm>
              <a:off x="3838194" y="2962655"/>
              <a:ext cx="2152650" cy="652780"/>
            </a:xfrm>
            <a:custGeom>
              <a:avLst/>
              <a:gdLst/>
              <a:ahLst/>
              <a:cxnLst/>
              <a:rect l="l" t="t" r="r" b="b"/>
              <a:pathLst>
                <a:path w="2152650" h="652779">
                  <a:moveTo>
                    <a:pt x="841248" y="0"/>
                  </a:moveTo>
                  <a:lnTo>
                    <a:pt x="0" y="0"/>
                  </a:lnTo>
                  <a:lnTo>
                    <a:pt x="0" y="652272"/>
                  </a:lnTo>
                  <a:lnTo>
                    <a:pt x="841248" y="652272"/>
                  </a:lnTo>
                  <a:lnTo>
                    <a:pt x="841248" y="0"/>
                  </a:lnTo>
                  <a:close/>
                </a:path>
                <a:path w="2152650" h="652779">
                  <a:moveTo>
                    <a:pt x="2152637" y="42672"/>
                  </a:moveTo>
                  <a:lnTo>
                    <a:pt x="1279398" y="42672"/>
                  </a:lnTo>
                  <a:lnTo>
                    <a:pt x="1279398" y="345948"/>
                  </a:lnTo>
                  <a:lnTo>
                    <a:pt x="2152637" y="345948"/>
                  </a:lnTo>
                  <a:lnTo>
                    <a:pt x="2152637" y="42672"/>
                  </a:lnTo>
                  <a:close/>
                </a:path>
              </a:pathLst>
            </a:custGeom>
            <a:solidFill>
              <a:srgbClr val="FFFFFF"/>
            </a:solidFill>
          </p:spPr>
          <p:txBody>
            <a:bodyPr wrap="square" lIns="0" tIns="0" rIns="0" bIns="0" rtlCol="0"/>
            <a:lstStyle/>
            <a:p>
              <a:endParaRPr/>
            </a:p>
          </p:txBody>
        </p:sp>
        <p:pic>
          <p:nvPicPr>
            <p:cNvPr id="20" name="object 20"/>
            <p:cNvPicPr/>
            <p:nvPr/>
          </p:nvPicPr>
          <p:blipFill>
            <a:blip r:embed="rId9" cstate="print"/>
            <a:stretch>
              <a:fillRect/>
            </a:stretch>
          </p:blipFill>
          <p:spPr>
            <a:xfrm>
              <a:off x="4054602" y="3481577"/>
              <a:ext cx="222503" cy="96774"/>
            </a:xfrm>
            <a:prstGeom prst="rect">
              <a:avLst/>
            </a:prstGeom>
          </p:spPr>
        </p:pic>
        <p:pic>
          <p:nvPicPr>
            <p:cNvPr id="21" name="object 21"/>
            <p:cNvPicPr/>
            <p:nvPr/>
          </p:nvPicPr>
          <p:blipFill>
            <a:blip r:embed="rId10" cstate="print"/>
            <a:stretch>
              <a:fillRect/>
            </a:stretch>
          </p:blipFill>
          <p:spPr>
            <a:xfrm>
              <a:off x="4300727" y="3481577"/>
              <a:ext cx="222504" cy="95250"/>
            </a:xfrm>
            <a:prstGeom prst="rect">
              <a:avLst/>
            </a:prstGeom>
          </p:spPr>
        </p:pic>
        <p:pic>
          <p:nvPicPr>
            <p:cNvPr id="22" name="object 22"/>
            <p:cNvPicPr/>
            <p:nvPr/>
          </p:nvPicPr>
          <p:blipFill>
            <a:blip r:embed="rId11" cstate="print"/>
            <a:stretch>
              <a:fillRect/>
            </a:stretch>
          </p:blipFill>
          <p:spPr>
            <a:xfrm>
              <a:off x="4559808" y="3481577"/>
              <a:ext cx="220217" cy="93725"/>
            </a:xfrm>
            <a:prstGeom prst="rect">
              <a:avLst/>
            </a:prstGeom>
          </p:spPr>
        </p:pic>
        <p:pic>
          <p:nvPicPr>
            <p:cNvPr id="23" name="object 23"/>
            <p:cNvPicPr/>
            <p:nvPr/>
          </p:nvPicPr>
          <p:blipFill>
            <a:blip r:embed="rId12" cstate="print"/>
            <a:stretch>
              <a:fillRect/>
            </a:stretch>
          </p:blipFill>
          <p:spPr>
            <a:xfrm>
              <a:off x="4805933" y="3480054"/>
              <a:ext cx="220217" cy="93725"/>
            </a:xfrm>
            <a:prstGeom prst="rect">
              <a:avLst/>
            </a:prstGeom>
          </p:spPr>
        </p:pic>
        <p:pic>
          <p:nvPicPr>
            <p:cNvPr id="24" name="object 24"/>
            <p:cNvPicPr/>
            <p:nvPr/>
          </p:nvPicPr>
          <p:blipFill>
            <a:blip r:embed="rId13" cstate="print"/>
            <a:stretch>
              <a:fillRect/>
            </a:stretch>
          </p:blipFill>
          <p:spPr>
            <a:xfrm>
              <a:off x="5049774" y="3481577"/>
              <a:ext cx="222503" cy="93725"/>
            </a:xfrm>
            <a:prstGeom prst="rect">
              <a:avLst/>
            </a:prstGeom>
          </p:spPr>
        </p:pic>
        <p:pic>
          <p:nvPicPr>
            <p:cNvPr id="25" name="object 25"/>
            <p:cNvPicPr/>
            <p:nvPr/>
          </p:nvPicPr>
          <p:blipFill>
            <a:blip r:embed="rId14" cstate="print"/>
            <a:stretch>
              <a:fillRect/>
            </a:stretch>
          </p:blipFill>
          <p:spPr>
            <a:xfrm>
              <a:off x="5295900" y="3480054"/>
              <a:ext cx="460248" cy="95250"/>
            </a:xfrm>
            <a:prstGeom prst="rect">
              <a:avLst/>
            </a:prstGeom>
          </p:spPr>
        </p:pic>
        <p:pic>
          <p:nvPicPr>
            <p:cNvPr id="26" name="object 26"/>
            <p:cNvPicPr/>
            <p:nvPr/>
          </p:nvPicPr>
          <p:blipFill>
            <a:blip r:embed="rId15" cstate="print"/>
            <a:stretch>
              <a:fillRect/>
            </a:stretch>
          </p:blipFill>
          <p:spPr>
            <a:xfrm>
              <a:off x="5780532" y="3480054"/>
              <a:ext cx="221741" cy="93725"/>
            </a:xfrm>
            <a:prstGeom prst="rect">
              <a:avLst/>
            </a:prstGeom>
          </p:spPr>
        </p:pic>
      </p:grpSp>
      <p:grpSp>
        <p:nvGrpSpPr>
          <p:cNvPr id="27" name="object 27"/>
          <p:cNvGrpSpPr/>
          <p:nvPr/>
        </p:nvGrpSpPr>
        <p:grpSpPr>
          <a:xfrm>
            <a:off x="1808226" y="3017520"/>
            <a:ext cx="1880235" cy="2857500"/>
            <a:chOff x="1808226" y="3017520"/>
            <a:chExt cx="1880235" cy="2857500"/>
          </a:xfrm>
        </p:grpSpPr>
        <p:pic>
          <p:nvPicPr>
            <p:cNvPr id="28" name="object 28"/>
            <p:cNvPicPr/>
            <p:nvPr/>
          </p:nvPicPr>
          <p:blipFill>
            <a:blip r:embed="rId16" cstate="print"/>
            <a:stretch>
              <a:fillRect/>
            </a:stretch>
          </p:blipFill>
          <p:spPr>
            <a:xfrm>
              <a:off x="1808226" y="3041142"/>
              <a:ext cx="1879853" cy="2833877"/>
            </a:xfrm>
            <a:prstGeom prst="rect">
              <a:avLst/>
            </a:prstGeom>
          </p:spPr>
        </p:pic>
        <p:sp>
          <p:nvSpPr>
            <p:cNvPr id="29" name="object 29"/>
            <p:cNvSpPr/>
            <p:nvPr/>
          </p:nvSpPr>
          <p:spPr>
            <a:xfrm>
              <a:off x="2816352" y="3017520"/>
              <a:ext cx="685800" cy="304800"/>
            </a:xfrm>
            <a:custGeom>
              <a:avLst/>
              <a:gdLst/>
              <a:ahLst/>
              <a:cxnLst/>
              <a:rect l="l" t="t" r="r" b="b"/>
              <a:pathLst>
                <a:path w="685800" h="304800">
                  <a:moveTo>
                    <a:pt x="685800" y="0"/>
                  </a:moveTo>
                  <a:lnTo>
                    <a:pt x="0" y="0"/>
                  </a:lnTo>
                  <a:lnTo>
                    <a:pt x="0" y="304800"/>
                  </a:lnTo>
                  <a:lnTo>
                    <a:pt x="685800" y="304800"/>
                  </a:lnTo>
                  <a:lnTo>
                    <a:pt x="685800" y="0"/>
                  </a:lnTo>
                  <a:close/>
                </a:path>
              </a:pathLst>
            </a:custGeom>
            <a:solidFill>
              <a:srgbClr val="FFFFFF"/>
            </a:solidFill>
          </p:spPr>
          <p:txBody>
            <a:bodyPr wrap="square" lIns="0" tIns="0" rIns="0" bIns="0" rtlCol="0"/>
            <a:lstStyle/>
            <a:p>
              <a:endParaRPr/>
            </a:p>
          </p:txBody>
        </p:sp>
      </p:grpSp>
      <p:sp>
        <p:nvSpPr>
          <p:cNvPr id="30" name="object 30"/>
          <p:cNvSpPr txBox="1"/>
          <p:nvPr/>
        </p:nvSpPr>
        <p:spPr>
          <a:xfrm>
            <a:off x="3434334" y="2877312"/>
            <a:ext cx="915669" cy="330200"/>
          </a:xfrm>
          <a:prstGeom prst="rect">
            <a:avLst/>
          </a:prstGeom>
        </p:spPr>
        <p:txBody>
          <a:bodyPr vert="horz" wrap="square" lIns="0" tIns="12065" rIns="0" bIns="0" rtlCol="0">
            <a:spAutoFit/>
          </a:bodyPr>
          <a:lstStyle/>
          <a:p>
            <a:pPr marL="38100">
              <a:lnSpc>
                <a:spcPct val="100000"/>
              </a:lnSpc>
              <a:spcBef>
                <a:spcPts val="95"/>
              </a:spcBef>
            </a:pPr>
            <a:r>
              <a:rPr sz="2000" b="1" i="1" spc="5" dirty="0">
                <a:solidFill>
                  <a:srgbClr val="006FC0"/>
                </a:solidFill>
                <a:latin typeface="Arial"/>
                <a:cs typeface="Arial"/>
              </a:rPr>
              <a:t>V</a:t>
            </a:r>
            <a:r>
              <a:rPr sz="1950" b="1" i="1" spc="7" baseline="-21367" dirty="0">
                <a:solidFill>
                  <a:srgbClr val="006FC0"/>
                </a:solidFill>
                <a:latin typeface="Arial"/>
                <a:cs typeface="Arial"/>
              </a:rPr>
              <a:t>G</a:t>
            </a:r>
            <a:r>
              <a:rPr sz="1950" b="1" i="1" spc="-22" baseline="-21367" dirty="0">
                <a:solidFill>
                  <a:srgbClr val="006FC0"/>
                </a:solidFill>
                <a:latin typeface="Arial"/>
                <a:cs typeface="Arial"/>
              </a:rPr>
              <a:t> </a:t>
            </a:r>
            <a:r>
              <a:rPr sz="2000" b="1" i="1" spc="-5" dirty="0">
                <a:solidFill>
                  <a:srgbClr val="006FC0"/>
                </a:solidFill>
                <a:latin typeface="Arial"/>
                <a:cs typeface="Arial"/>
              </a:rPr>
              <a:t>&lt;</a:t>
            </a:r>
            <a:r>
              <a:rPr sz="2000" b="1" i="1" spc="-45" dirty="0">
                <a:solidFill>
                  <a:srgbClr val="006FC0"/>
                </a:solidFill>
                <a:latin typeface="Arial"/>
                <a:cs typeface="Arial"/>
              </a:rPr>
              <a:t> </a:t>
            </a:r>
            <a:r>
              <a:rPr sz="2000" b="1" i="1" spc="5" dirty="0">
                <a:solidFill>
                  <a:srgbClr val="006FC0"/>
                </a:solidFill>
                <a:latin typeface="Arial"/>
                <a:cs typeface="Arial"/>
              </a:rPr>
              <a:t>V</a:t>
            </a:r>
            <a:r>
              <a:rPr sz="1950" b="1" i="1" spc="7" baseline="-21367" dirty="0">
                <a:solidFill>
                  <a:srgbClr val="006FC0"/>
                </a:solidFill>
                <a:latin typeface="Arial"/>
                <a:cs typeface="Arial"/>
              </a:rPr>
              <a:t>T</a:t>
            </a:r>
            <a:endParaRPr sz="1950" baseline="-21367">
              <a:latin typeface="Arial"/>
              <a:cs typeface="Arial"/>
            </a:endParaRPr>
          </a:p>
        </p:txBody>
      </p:sp>
      <p:grpSp>
        <p:nvGrpSpPr>
          <p:cNvPr id="31" name="object 31"/>
          <p:cNvGrpSpPr/>
          <p:nvPr/>
        </p:nvGrpSpPr>
        <p:grpSpPr>
          <a:xfrm>
            <a:off x="1793748" y="3487673"/>
            <a:ext cx="1929130" cy="93980"/>
            <a:chOff x="1793748" y="3487673"/>
            <a:chExt cx="1929130" cy="93980"/>
          </a:xfrm>
        </p:grpSpPr>
        <p:pic>
          <p:nvPicPr>
            <p:cNvPr id="32" name="object 32"/>
            <p:cNvPicPr/>
            <p:nvPr/>
          </p:nvPicPr>
          <p:blipFill>
            <a:blip r:embed="rId17" cstate="print"/>
            <a:stretch>
              <a:fillRect/>
            </a:stretch>
          </p:blipFill>
          <p:spPr>
            <a:xfrm>
              <a:off x="1793748" y="3492245"/>
              <a:ext cx="90677" cy="89153"/>
            </a:xfrm>
            <a:prstGeom prst="rect">
              <a:avLst/>
            </a:prstGeom>
          </p:spPr>
        </p:pic>
        <p:pic>
          <p:nvPicPr>
            <p:cNvPr id="33" name="object 33"/>
            <p:cNvPicPr/>
            <p:nvPr/>
          </p:nvPicPr>
          <p:blipFill>
            <a:blip r:embed="rId17" cstate="print"/>
            <a:stretch>
              <a:fillRect/>
            </a:stretch>
          </p:blipFill>
          <p:spPr>
            <a:xfrm>
              <a:off x="1906524" y="3492245"/>
              <a:ext cx="90677" cy="89153"/>
            </a:xfrm>
            <a:prstGeom prst="rect">
              <a:avLst/>
            </a:prstGeom>
          </p:spPr>
        </p:pic>
        <p:pic>
          <p:nvPicPr>
            <p:cNvPr id="34" name="object 34"/>
            <p:cNvPicPr/>
            <p:nvPr/>
          </p:nvPicPr>
          <p:blipFill>
            <a:blip r:embed="rId17" cstate="print"/>
            <a:stretch>
              <a:fillRect/>
            </a:stretch>
          </p:blipFill>
          <p:spPr>
            <a:xfrm>
              <a:off x="2039874" y="3490721"/>
              <a:ext cx="90677" cy="89153"/>
            </a:xfrm>
            <a:prstGeom prst="rect">
              <a:avLst/>
            </a:prstGeom>
          </p:spPr>
        </p:pic>
        <p:pic>
          <p:nvPicPr>
            <p:cNvPr id="35" name="object 35"/>
            <p:cNvPicPr/>
            <p:nvPr/>
          </p:nvPicPr>
          <p:blipFill>
            <a:blip r:embed="rId17" cstate="print"/>
            <a:stretch>
              <a:fillRect/>
            </a:stretch>
          </p:blipFill>
          <p:spPr>
            <a:xfrm>
              <a:off x="2152650" y="3490721"/>
              <a:ext cx="90677" cy="89153"/>
            </a:xfrm>
            <a:prstGeom prst="rect">
              <a:avLst/>
            </a:prstGeom>
          </p:spPr>
        </p:pic>
        <p:pic>
          <p:nvPicPr>
            <p:cNvPr id="36" name="object 36"/>
            <p:cNvPicPr/>
            <p:nvPr/>
          </p:nvPicPr>
          <p:blipFill>
            <a:blip r:embed="rId18" cstate="print"/>
            <a:stretch>
              <a:fillRect/>
            </a:stretch>
          </p:blipFill>
          <p:spPr>
            <a:xfrm>
              <a:off x="2298192" y="3489197"/>
              <a:ext cx="90677" cy="74675"/>
            </a:xfrm>
            <a:prstGeom prst="rect">
              <a:avLst/>
            </a:prstGeom>
          </p:spPr>
        </p:pic>
        <p:pic>
          <p:nvPicPr>
            <p:cNvPr id="37" name="object 37"/>
            <p:cNvPicPr/>
            <p:nvPr/>
          </p:nvPicPr>
          <p:blipFill>
            <a:blip r:embed="rId18" cstate="print"/>
            <a:stretch>
              <a:fillRect/>
            </a:stretch>
          </p:blipFill>
          <p:spPr>
            <a:xfrm>
              <a:off x="2410968" y="3489197"/>
              <a:ext cx="90677" cy="74675"/>
            </a:xfrm>
            <a:prstGeom prst="rect">
              <a:avLst/>
            </a:prstGeom>
          </p:spPr>
        </p:pic>
        <p:pic>
          <p:nvPicPr>
            <p:cNvPr id="38" name="object 38"/>
            <p:cNvPicPr/>
            <p:nvPr/>
          </p:nvPicPr>
          <p:blipFill>
            <a:blip r:embed="rId19" cstate="print"/>
            <a:stretch>
              <a:fillRect/>
            </a:stretch>
          </p:blipFill>
          <p:spPr>
            <a:xfrm>
              <a:off x="2544318" y="3487673"/>
              <a:ext cx="90677" cy="74675"/>
            </a:xfrm>
            <a:prstGeom prst="rect">
              <a:avLst/>
            </a:prstGeom>
          </p:spPr>
        </p:pic>
        <p:pic>
          <p:nvPicPr>
            <p:cNvPr id="39" name="object 39"/>
            <p:cNvPicPr/>
            <p:nvPr/>
          </p:nvPicPr>
          <p:blipFill>
            <a:blip r:embed="rId20" cstate="print"/>
            <a:stretch>
              <a:fillRect/>
            </a:stretch>
          </p:blipFill>
          <p:spPr>
            <a:xfrm>
              <a:off x="2657094" y="3487673"/>
              <a:ext cx="105156" cy="74675"/>
            </a:xfrm>
            <a:prstGeom prst="rect">
              <a:avLst/>
            </a:prstGeom>
          </p:spPr>
        </p:pic>
        <p:pic>
          <p:nvPicPr>
            <p:cNvPr id="40" name="object 40"/>
            <p:cNvPicPr/>
            <p:nvPr/>
          </p:nvPicPr>
          <p:blipFill>
            <a:blip r:embed="rId18" cstate="print"/>
            <a:stretch>
              <a:fillRect/>
            </a:stretch>
          </p:blipFill>
          <p:spPr>
            <a:xfrm>
              <a:off x="2788920" y="3489197"/>
              <a:ext cx="90678" cy="74675"/>
            </a:xfrm>
            <a:prstGeom prst="rect">
              <a:avLst/>
            </a:prstGeom>
          </p:spPr>
        </p:pic>
        <p:pic>
          <p:nvPicPr>
            <p:cNvPr id="41" name="object 41"/>
            <p:cNvPicPr/>
            <p:nvPr/>
          </p:nvPicPr>
          <p:blipFill>
            <a:blip r:embed="rId18" cstate="print"/>
            <a:stretch>
              <a:fillRect/>
            </a:stretch>
          </p:blipFill>
          <p:spPr>
            <a:xfrm>
              <a:off x="2901696" y="3489197"/>
              <a:ext cx="90678" cy="74675"/>
            </a:xfrm>
            <a:prstGeom prst="rect">
              <a:avLst/>
            </a:prstGeom>
          </p:spPr>
        </p:pic>
        <p:pic>
          <p:nvPicPr>
            <p:cNvPr id="42" name="object 42"/>
            <p:cNvPicPr/>
            <p:nvPr/>
          </p:nvPicPr>
          <p:blipFill>
            <a:blip r:embed="rId19" cstate="print"/>
            <a:stretch>
              <a:fillRect/>
            </a:stretch>
          </p:blipFill>
          <p:spPr>
            <a:xfrm>
              <a:off x="3035046" y="3487673"/>
              <a:ext cx="90678" cy="74675"/>
            </a:xfrm>
            <a:prstGeom prst="rect">
              <a:avLst/>
            </a:prstGeom>
          </p:spPr>
        </p:pic>
        <p:pic>
          <p:nvPicPr>
            <p:cNvPr id="43" name="object 43"/>
            <p:cNvPicPr/>
            <p:nvPr/>
          </p:nvPicPr>
          <p:blipFill>
            <a:blip r:embed="rId19" cstate="print"/>
            <a:stretch>
              <a:fillRect/>
            </a:stretch>
          </p:blipFill>
          <p:spPr>
            <a:xfrm>
              <a:off x="3147822" y="3487673"/>
              <a:ext cx="90677" cy="74675"/>
            </a:xfrm>
            <a:prstGeom prst="rect">
              <a:avLst/>
            </a:prstGeom>
          </p:spPr>
        </p:pic>
        <p:pic>
          <p:nvPicPr>
            <p:cNvPr id="44" name="object 44"/>
            <p:cNvPicPr/>
            <p:nvPr/>
          </p:nvPicPr>
          <p:blipFill>
            <a:blip r:embed="rId21" cstate="print"/>
            <a:stretch>
              <a:fillRect/>
            </a:stretch>
          </p:blipFill>
          <p:spPr>
            <a:xfrm>
              <a:off x="3273552" y="3489197"/>
              <a:ext cx="89915" cy="74675"/>
            </a:xfrm>
            <a:prstGeom prst="rect">
              <a:avLst/>
            </a:prstGeom>
          </p:spPr>
        </p:pic>
        <p:pic>
          <p:nvPicPr>
            <p:cNvPr id="45" name="object 45"/>
            <p:cNvPicPr/>
            <p:nvPr/>
          </p:nvPicPr>
          <p:blipFill>
            <a:blip r:embed="rId21" cstate="print"/>
            <a:stretch>
              <a:fillRect/>
            </a:stretch>
          </p:blipFill>
          <p:spPr>
            <a:xfrm>
              <a:off x="3386328" y="3489197"/>
              <a:ext cx="89916" cy="74675"/>
            </a:xfrm>
            <a:prstGeom prst="rect">
              <a:avLst/>
            </a:prstGeom>
          </p:spPr>
        </p:pic>
        <p:pic>
          <p:nvPicPr>
            <p:cNvPr id="46" name="object 46"/>
            <p:cNvPicPr/>
            <p:nvPr/>
          </p:nvPicPr>
          <p:blipFill>
            <a:blip r:embed="rId22" cstate="print"/>
            <a:stretch>
              <a:fillRect/>
            </a:stretch>
          </p:blipFill>
          <p:spPr>
            <a:xfrm>
              <a:off x="3519677" y="3487673"/>
              <a:ext cx="89916" cy="74675"/>
            </a:xfrm>
            <a:prstGeom prst="rect">
              <a:avLst/>
            </a:prstGeom>
          </p:spPr>
        </p:pic>
        <p:pic>
          <p:nvPicPr>
            <p:cNvPr id="47" name="object 47"/>
            <p:cNvPicPr/>
            <p:nvPr/>
          </p:nvPicPr>
          <p:blipFill>
            <a:blip r:embed="rId19" cstate="print"/>
            <a:stretch>
              <a:fillRect/>
            </a:stretch>
          </p:blipFill>
          <p:spPr>
            <a:xfrm>
              <a:off x="3631692" y="3487673"/>
              <a:ext cx="90678" cy="74675"/>
            </a:xfrm>
            <a:prstGeom prst="rect">
              <a:avLst/>
            </a:prstGeom>
          </p:spPr>
        </p:pic>
      </p:grpSp>
      <p:grpSp>
        <p:nvGrpSpPr>
          <p:cNvPr id="48" name="object 48"/>
          <p:cNvGrpSpPr/>
          <p:nvPr/>
        </p:nvGrpSpPr>
        <p:grpSpPr>
          <a:xfrm>
            <a:off x="6641592" y="3049523"/>
            <a:ext cx="2056764" cy="2866390"/>
            <a:chOff x="6641592" y="3049523"/>
            <a:chExt cx="2056764" cy="2866390"/>
          </a:xfrm>
        </p:grpSpPr>
        <p:pic>
          <p:nvPicPr>
            <p:cNvPr id="49" name="object 49"/>
            <p:cNvPicPr/>
            <p:nvPr/>
          </p:nvPicPr>
          <p:blipFill>
            <a:blip r:embed="rId23" cstate="print"/>
            <a:stretch>
              <a:fillRect/>
            </a:stretch>
          </p:blipFill>
          <p:spPr>
            <a:xfrm>
              <a:off x="6641592" y="3049523"/>
              <a:ext cx="2056638" cy="2865882"/>
            </a:xfrm>
            <a:prstGeom prst="rect">
              <a:avLst/>
            </a:prstGeom>
          </p:spPr>
        </p:pic>
        <p:pic>
          <p:nvPicPr>
            <p:cNvPr id="50" name="object 50"/>
            <p:cNvPicPr/>
            <p:nvPr/>
          </p:nvPicPr>
          <p:blipFill>
            <a:blip r:embed="rId24" cstate="print"/>
            <a:stretch>
              <a:fillRect/>
            </a:stretch>
          </p:blipFill>
          <p:spPr>
            <a:xfrm>
              <a:off x="6831330" y="4438649"/>
              <a:ext cx="1676376" cy="252222"/>
            </a:xfrm>
            <a:prstGeom prst="rect">
              <a:avLst/>
            </a:prstGeom>
          </p:spPr>
        </p:pic>
        <p:pic>
          <p:nvPicPr>
            <p:cNvPr id="51" name="object 51"/>
            <p:cNvPicPr/>
            <p:nvPr/>
          </p:nvPicPr>
          <p:blipFill>
            <a:blip r:embed="rId25" cstate="print"/>
            <a:stretch>
              <a:fillRect/>
            </a:stretch>
          </p:blipFill>
          <p:spPr>
            <a:xfrm>
              <a:off x="6834347" y="4494754"/>
              <a:ext cx="153252" cy="149616"/>
            </a:xfrm>
            <a:prstGeom prst="rect">
              <a:avLst/>
            </a:prstGeom>
          </p:spPr>
        </p:pic>
        <p:pic>
          <p:nvPicPr>
            <p:cNvPr id="52" name="object 52"/>
            <p:cNvPicPr/>
            <p:nvPr/>
          </p:nvPicPr>
          <p:blipFill>
            <a:blip r:embed="rId25" cstate="print"/>
            <a:stretch>
              <a:fillRect/>
            </a:stretch>
          </p:blipFill>
          <p:spPr>
            <a:xfrm>
              <a:off x="7056899" y="4494754"/>
              <a:ext cx="153253" cy="149616"/>
            </a:xfrm>
            <a:prstGeom prst="rect">
              <a:avLst/>
            </a:prstGeom>
          </p:spPr>
        </p:pic>
        <p:pic>
          <p:nvPicPr>
            <p:cNvPr id="53" name="object 53"/>
            <p:cNvPicPr/>
            <p:nvPr/>
          </p:nvPicPr>
          <p:blipFill>
            <a:blip r:embed="rId26" cstate="print"/>
            <a:stretch>
              <a:fillRect/>
            </a:stretch>
          </p:blipFill>
          <p:spPr>
            <a:xfrm>
              <a:off x="7276937" y="4494754"/>
              <a:ext cx="151997" cy="149617"/>
            </a:xfrm>
            <a:prstGeom prst="rect">
              <a:avLst/>
            </a:prstGeom>
          </p:spPr>
        </p:pic>
        <p:pic>
          <p:nvPicPr>
            <p:cNvPr id="54" name="object 54"/>
            <p:cNvPicPr/>
            <p:nvPr/>
          </p:nvPicPr>
          <p:blipFill>
            <a:blip r:embed="rId26" cstate="print"/>
            <a:stretch>
              <a:fillRect/>
            </a:stretch>
          </p:blipFill>
          <p:spPr>
            <a:xfrm>
              <a:off x="7491945" y="4494754"/>
              <a:ext cx="151997" cy="149617"/>
            </a:xfrm>
            <a:prstGeom prst="rect">
              <a:avLst/>
            </a:prstGeom>
          </p:spPr>
        </p:pic>
        <p:pic>
          <p:nvPicPr>
            <p:cNvPr id="55" name="object 55"/>
            <p:cNvPicPr/>
            <p:nvPr/>
          </p:nvPicPr>
          <p:blipFill>
            <a:blip r:embed="rId26" cstate="print"/>
            <a:stretch>
              <a:fillRect/>
            </a:stretch>
          </p:blipFill>
          <p:spPr>
            <a:xfrm>
              <a:off x="7706954" y="4494754"/>
              <a:ext cx="151997" cy="149617"/>
            </a:xfrm>
            <a:prstGeom prst="rect">
              <a:avLst/>
            </a:prstGeom>
          </p:spPr>
        </p:pic>
        <p:pic>
          <p:nvPicPr>
            <p:cNvPr id="56" name="object 56"/>
            <p:cNvPicPr/>
            <p:nvPr/>
          </p:nvPicPr>
          <p:blipFill>
            <a:blip r:embed="rId27" cstate="print"/>
            <a:stretch>
              <a:fillRect/>
            </a:stretch>
          </p:blipFill>
          <p:spPr>
            <a:xfrm>
              <a:off x="7929497" y="4494754"/>
              <a:ext cx="151997" cy="149617"/>
            </a:xfrm>
            <a:prstGeom prst="rect">
              <a:avLst/>
            </a:prstGeom>
          </p:spPr>
        </p:pic>
        <p:pic>
          <p:nvPicPr>
            <p:cNvPr id="57" name="object 57"/>
            <p:cNvPicPr/>
            <p:nvPr/>
          </p:nvPicPr>
          <p:blipFill>
            <a:blip r:embed="rId28" cstate="print"/>
            <a:stretch>
              <a:fillRect/>
            </a:stretch>
          </p:blipFill>
          <p:spPr>
            <a:xfrm>
              <a:off x="8148278" y="4494754"/>
              <a:ext cx="153253" cy="149616"/>
            </a:xfrm>
            <a:prstGeom prst="rect">
              <a:avLst/>
            </a:prstGeom>
          </p:spPr>
        </p:pic>
        <p:pic>
          <p:nvPicPr>
            <p:cNvPr id="58" name="object 58"/>
            <p:cNvPicPr/>
            <p:nvPr/>
          </p:nvPicPr>
          <p:blipFill>
            <a:blip r:embed="rId29" cstate="print"/>
            <a:stretch>
              <a:fillRect/>
            </a:stretch>
          </p:blipFill>
          <p:spPr>
            <a:xfrm>
              <a:off x="8363286" y="4494754"/>
              <a:ext cx="151997" cy="149617"/>
            </a:xfrm>
            <a:prstGeom prst="rect">
              <a:avLst/>
            </a:prstGeom>
          </p:spPr>
        </p:pic>
      </p:grpSp>
      <p:sp>
        <p:nvSpPr>
          <p:cNvPr id="59" name="object 59"/>
          <p:cNvSpPr txBox="1"/>
          <p:nvPr/>
        </p:nvSpPr>
        <p:spPr>
          <a:xfrm>
            <a:off x="6865906" y="4419035"/>
            <a:ext cx="1617980" cy="248285"/>
          </a:xfrm>
          <a:prstGeom prst="rect">
            <a:avLst/>
          </a:prstGeom>
        </p:spPr>
        <p:txBody>
          <a:bodyPr vert="horz" wrap="square" lIns="0" tIns="13970" rIns="0" bIns="0" rtlCol="0">
            <a:spAutoFit/>
          </a:bodyPr>
          <a:lstStyle/>
          <a:p>
            <a:pPr marL="12700">
              <a:lnSpc>
                <a:spcPct val="100000"/>
              </a:lnSpc>
              <a:spcBef>
                <a:spcPts val="110"/>
              </a:spcBef>
              <a:tabLst>
                <a:tab pos="234950" algn="l"/>
                <a:tab pos="454659" algn="l"/>
                <a:tab pos="669925" algn="l"/>
                <a:tab pos="884555" algn="l"/>
                <a:tab pos="1107440" algn="l"/>
                <a:tab pos="1327150" algn="l"/>
                <a:tab pos="1541780" algn="l"/>
              </a:tabLst>
            </a:pPr>
            <a:r>
              <a:rPr sz="1450" spc="10" dirty="0">
                <a:latin typeface="Arial"/>
                <a:cs typeface="Arial"/>
              </a:rPr>
              <a:t>-	-	-	-	-	-	-	-</a:t>
            </a:r>
            <a:endParaRPr sz="1450">
              <a:latin typeface="Arial"/>
              <a:cs typeface="Arial"/>
            </a:endParaRPr>
          </a:p>
        </p:txBody>
      </p:sp>
      <p:grpSp>
        <p:nvGrpSpPr>
          <p:cNvPr id="60" name="object 60"/>
          <p:cNvGrpSpPr/>
          <p:nvPr/>
        </p:nvGrpSpPr>
        <p:grpSpPr>
          <a:xfrm>
            <a:off x="6687311" y="3047238"/>
            <a:ext cx="2075814" cy="549910"/>
            <a:chOff x="6687311" y="3047238"/>
            <a:chExt cx="2075814" cy="549910"/>
          </a:xfrm>
        </p:grpSpPr>
        <p:pic>
          <p:nvPicPr>
            <p:cNvPr id="61" name="object 61"/>
            <p:cNvPicPr/>
            <p:nvPr/>
          </p:nvPicPr>
          <p:blipFill>
            <a:blip r:embed="rId30" cstate="print"/>
            <a:stretch>
              <a:fillRect/>
            </a:stretch>
          </p:blipFill>
          <p:spPr>
            <a:xfrm>
              <a:off x="6688835" y="3377946"/>
              <a:ext cx="222504" cy="108965"/>
            </a:xfrm>
            <a:prstGeom prst="rect">
              <a:avLst/>
            </a:prstGeom>
          </p:spPr>
        </p:pic>
        <p:pic>
          <p:nvPicPr>
            <p:cNvPr id="62" name="object 62"/>
            <p:cNvPicPr/>
            <p:nvPr/>
          </p:nvPicPr>
          <p:blipFill>
            <a:blip r:embed="rId31" cstate="print"/>
            <a:stretch>
              <a:fillRect/>
            </a:stretch>
          </p:blipFill>
          <p:spPr>
            <a:xfrm>
              <a:off x="6934961" y="3375660"/>
              <a:ext cx="222504" cy="109727"/>
            </a:xfrm>
            <a:prstGeom prst="rect">
              <a:avLst/>
            </a:prstGeom>
          </p:spPr>
        </p:pic>
        <p:pic>
          <p:nvPicPr>
            <p:cNvPr id="63" name="object 63"/>
            <p:cNvPicPr/>
            <p:nvPr/>
          </p:nvPicPr>
          <p:blipFill>
            <a:blip r:embed="rId32" cstate="print"/>
            <a:stretch>
              <a:fillRect/>
            </a:stretch>
          </p:blipFill>
          <p:spPr>
            <a:xfrm>
              <a:off x="7193279" y="3374136"/>
              <a:ext cx="220979" cy="109727"/>
            </a:xfrm>
            <a:prstGeom prst="rect">
              <a:avLst/>
            </a:prstGeom>
          </p:spPr>
        </p:pic>
        <p:pic>
          <p:nvPicPr>
            <p:cNvPr id="64" name="object 64"/>
            <p:cNvPicPr/>
            <p:nvPr/>
          </p:nvPicPr>
          <p:blipFill>
            <a:blip r:embed="rId33" cstate="print"/>
            <a:stretch>
              <a:fillRect/>
            </a:stretch>
          </p:blipFill>
          <p:spPr>
            <a:xfrm>
              <a:off x="7439405" y="3372612"/>
              <a:ext cx="220979" cy="109727"/>
            </a:xfrm>
            <a:prstGeom prst="rect">
              <a:avLst/>
            </a:prstGeom>
          </p:spPr>
        </p:pic>
        <p:pic>
          <p:nvPicPr>
            <p:cNvPr id="65" name="object 65"/>
            <p:cNvPicPr/>
            <p:nvPr/>
          </p:nvPicPr>
          <p:blipFill>
            <a:blip r:embed="rId34" cstate="print"/>
            <a:stretch>
              <a:fillRect/>
            </a:stretch>
          </p:blipFill>
          <p:spPr>
            <a:xfrm>
              <a:off x="7684008" y="3374136"/>
              <a:ext cx="222503" cy="109727"/>
            </a:xfrm>
            <a:prstGeom prst="rect">
              <a:avLst/>
            </a:prstGeom>
          </p:spPr>
        </p:pic>
        <p:pic>
          <p:nvPicPr>
            <p:cNvPr id="66" name="object 66"/>
            <p:cNvPicPr/>
            <p:nvPr/>
          </p:nvPicPr>
          <p:blipFill>
            <a:blip r:embed="rId35" cstate="print"/>
            <a:stretch>
              <a:fillRect/>
            </a:stretch>
          </p:blipFill>
          <p:spPr>
            <a:xfrm>
              <a:off x="7930133" y="3372612"/>
              <a:ext cx="460248" cy="111251"/>
            </a:xfrm>
            <a:prstGeom prst="rect">
              <a:avLst/>
            </a:prstGeom>
          </p:spPr>
        </p:pic>
        <p:pic>
          <p:nvPicPr>
            <p:cNvPr id="67" name="object 67"/>
            <p:cNvPicPr/>
            <p:nvPr/>
          </p:nvPicPr>
          <p:blipFill>
            <a:blip r:embed="rId36" cstate="print"/>
            <a:stretch>
              <a:fillRect/>
            </a:stretch>
          </p:blipFill>
          <p:spPr>
            <a:xfrm>
              <a:off x="8414766" y="3372612"/>
              <a:ext cx="221741" cy="109727"/>
            </a:xfrm>
            <a:prstGeom prst="rect">
              <a:avLst/>
            </a:prstGeom>
          </p:spPr>
        </p:pic>
        <p:sp>
          <p:nvSpPr>
            <p:cNvPr id="68" name="object 68"/>
            <p:cNvSpPr/>
            <p:nvPr/>
          </p:nvSpPr>
          <p:spPr>
            <a:xfrm>
              <a:off x="7757159" y="3047238"/>
              <a:ext cx="1005840" cy="304800"/>
            </a:xfrm>
            <a:custGeom>
              <a:avLst/>
              <a:gdLst/>
              <a:ahLst/>
              <a:cxnLst/>
              <a:rect l="l" t="t" r="r" b="b"/>
              <a:pathLst>
                <a:path w="1005840" h="304800">
                  <a:moveTo>
                    <a:pt x="1005840" y="0"/>
                  </a:moveTo>
                  <a:lnTo>
                    <a:pt x="0" y="0"/>
                  </a:lnTo>
                  <a:lnTo>
                    <a:pt x="0" y="304800"/>
                  </a:lnTo>
                  <a:lnTo>
                    <a:pt x="1005840" y="304800"/>
                  </a:lnTo>
                  <a:lnTo>
                    <a:pt x="1005840" y="0"/>
                  </a:lnTo>
                  <a:close/>
                </a:path>
              </a:pathLst>
            </a:custGeom>
            <a:solidFill>
              <a:srgbClr val="FFFFFF"/>
            </a:solidFill>
          </p:spPr>
          <p:txBody>
            <a:bodyPr wrap="square" lIns="0" tIns="0" rIns="0" bIns="0" rtlCol="0"/>
            <a:lstStyle/>
            <a:p>
              <a:endParaRPr/>
            </a:p>
          </p:txBody>
        </p:sp>
        <p:pic>
          <p:nvPicPr>
            <p:cNvPr id="69" name="object 69"/>
            <p:cNvPicPr/>
            <p:nvPr/>
          </p:nvPicPr>
          <p:blipFill>
            <a:blip r:embed="rId37" cstate="print"/>
            <a:stretch>
              <a:fillRect/>
            </a:stretch>
          </p:blipFill>
          <p:spPr>
            <a:xfrm>
              <a:off x="6687311" y="3488436"/>
              <a:ext cx="222504" cy="108203"/>
            </a:xfrm>
            <a:prstGeom prst="rect">
              <a:avLst/>
            </a:prstGeom>
          </p:spPr>
        </p:pic>
        <p:pic>
          <p:nvPicPr>
            <p:cNvPr id="70" name="object 70"/>
            <p:cNvPicPr/>
            <p:nvPr/>
          </p:nvPicPr>
          <p:blipFill>
            <a:blip r:embed="rId38" cstate="print"/>
            <a:stretch>
              <a:fillRect/>
            </a:stretch>
          </p:blipFill>
          <p:spPr>
            <a:xfrm>
              <a:off x="6933437" y="3486912"/>
              <a:ext cx="221741" cy="108203"/>
            </a:xfrm>
            <a:prstGeom prst="rect">
              <a:avLst/>
            </a:prstGeom>
          </p:spPr>
        </p:pic>
        <p:pic>
          <p:nvPicPr>
            <p:cNvPr id="71" name="object 71"/>
            <p:cNvPicPr/>
            <p:nvPr/>
          </p:nvPicPr>
          <p:blipFill>
            <a:blip r:embed="rId39" cstate="print"/>
            <a:stretch>
              <a:fillRect/>
            </a:stretch>
          </p:blipFill>
          <p:spPr>
            <a:xfrm>
              <a:off x="7191755" y="3485388"/>
              <a:ext cx="220979" cy="108203"/>
            </a:xfrm>
            <a:prstGeom prst="rect">
              <a:avLst/>
            </a:prstGeom>
          </p:spPr>
        </p:pic>
        <p:pic>
          <p:nvPicPr>
            <p:cNvPr id="72" name="object 72"/>
            <p:cNvPicPr/>
            <p:nvPr/>
          </p:nvPicPr>
          <p:blipFill>
            <a:blip r:embed="rId40" cstate="print"/>
            <a:stretch>
              <a:fillRect/>
            </a:stretch>
          </p:blipFill>
          <p:spPr>
            <a:xfrm>
              <a:off x="7437881" y="3483864"/>
              <a:ext cx="220979" cy="108203"/>
            </a:xfrm>
            <a:prstGeom prst="rect">
              <a:avLst/>
            </a:prstGeom>
          </p:spPr>
        </p:pic>
        <p:pic>
          <p:nvPicPr>
            <p:cNvPr id="73" name="object 73"/>
            <p:cNvPicPr/>
            <p:nvPr/>
          </p:nvPicPr>
          <p:blipFill>
            <a:blip r:embed="rId37" cstate="print"/>
            <a:stretch>
              <a:fillRect/>
            </a:stretch>
          </p:blipFill>
          <p:spPr>
            <a:xfrm>
              <a:off x="7682483" y="3485388"/>
              <a:ext cx="222504" cy="108203"/>
            </a:xfrm>
            <a:prstGeom prst="rect">
              <a:avLst/>
            </a:prstGeom>
          </p:spPr>
        </p:pic>
        <p:pic>
          <p:nvPicPr>
            <p:cNvPr id="74" name="object 74"/>
            <p:cNvPicPr/>
            <p:nvPr/>
          </p:nvPicPr>
          <p:blipFill>
            <a:blip r:embed="rId41" cstate="print"/>
            <a:stretch>
              <a:fillRect/>
            </a:stretch>
          </p:blipFill>
          <p:spPr>
            <a:xfrm>
              <a:off x="7928609" y="3483864"/>
              <a:ext cx="460248" cy="109727"/>
            </a:xfrm>
            <a:prstGeom prst="rect">
              <a:avLst/>
            </a:prstGeom>
          </p:spPr>
        </p:pic>
        <p:pic>
          <p:nvPicPr>
            <p:cNvPr id="75" name="object 75"/>
            <p:cNvPicPr/>
            <p:nvPr/>
          </p:nvPicPr>
          <p:blipFill>
            <a:blip r:embed="rId42" cstate="print"/>
            <a:stretch>
              <a:fillRect/>
            </a:stretch>
          </p:blipFill>
          <p:spPr>
            <a:xfrm>
              <a:off x="8412479" y="3483864"/>
              <a:ext cx="222503" cy="108203"/>
            </a:xfrm>
            <a:prstGeom prst="rect">
              <a:avLst/>
            </a:prstGeom>
          </p:spPr>
        </p:pic>
      </p:grpSp>
      <p:sp>
        <p:nvSpPr>
          <p:cNvPr id="76" name="object 76"/>
          <p:cNvSpPr txBox="1"/>
          <p:nvPr/>
        </p:nvSpPr>
        <p:spPr>
          <a:xfrm>
            <a:off x="7185406" y="2725166"/>
            <a:ext cx="915669" cy="330200"/>
          </a:xfrm>
          <a:prstGeom prst="rect">
            <a:avLst/>
          </a:prstGeom>
        </p:spPr>
        <p:txBody>
          <a:bodyPr vert="horz" wrap="square" lIns="0" tIns="12065" rIns="0" bIns="0" rtlCol="0">
            <a:spAutoFit/>
          </a:bodyPr>
          <a:lstStyle/>
          <a:p>
            <a:pPr marL="38100">
              <a:lnSpc>
                <a:spcPct val="100000"/>
              </a:lnSpc>
              <a:spcBef>
                <a:spcPts val="95"/>
              </a:spcBef>
            </a:pPr>
            <a:r>
              <a:rPr sz="2000" b="1" i="1" spc="5" dirty="0">
                <a:solidFill>
                  <a:srgbClr val="FF0000"/>
                </a:solidFill>
                <a:latin typeface="Arial"/>
                <a:cs typeface="Arial"/>
              </a:rPr>
              <a:t>V</a:t>
            </a:r>
            <a:r>
              <a:rPr sz="1950" b="1" i="1" spc="7" baseline="-21367" dirty="0">
                <a:solidFill>
                  <a:srgbClr val="FF0000"/>
                </a:solidFill>
                <a:latin typeface="Arial"/>
                <a:cs typeface="Arial"/>
              </a:rPr>
              <a:t>G</a:t>
            </a:r>
            <a:r>
              <a:rPr sz="1950" b="1" i="1" spc="-22" baseline="-21367" dirty="0">
                <a:solidFill>
                  <a:srgbClr val="FF0000"/>
                </a:solidFill>
                <a:latin typeface="Arial"/>
                <a:cs typeface="Arial"/>
              </a:rPr>
              <a:t> </a:t>
            </a:r>
            <a:r>
              <a:rPr sz="2000" b="1" i="1" spc="-5" dirty="0">
                <a:solidFill>
                  <a:srgbClr val="FF0000"/>
                </a:solidFill>
                <a:latin typeface="Arial"/>
                <a:cs typeface="Arial"/>
              </a:rPr>
              <a:t>&gt;</a:t>
            </a:r>
            <a:r>
              <a:rPr sz="2000" b="1" i="1" spc="-45" dirty="0">
                <a:solidFill>
                  <a:srgbClr val="FF0000"/>
                </a:solidFill>
                <a:latin typeface="Arial"/>
                <a:cs typeface="Arial"/>
              </a:rPr>
              <a:t> </a:t>
            </a:r>
            <a:r>
              <a:rPr sz="2000" b="1" i="1" spc="5" dirty="0">
                <a:solidFill>
                  <a:srgbClr val="FF0000"/>
                </a:solidFill>
                <a:latin typeface="Arial"/>
                <a:cs typeface="Arial"/>
              </a:rPr>
              <a:t>V</a:t>
            </a:r>
            <a:r>
              <a:rPr sz="1950" b="1" spc="7" baseline="-21367" dirty="0">
                <a:solidFill>
                  <a:srgbClr val="FF0000"/>
                </a:solidFill>
                <a:latin typeface="Arial"/>
                <a:cs typeface="Arial"/>
              </a:rPr>
              <a:t>T</a:t>
            </a:r>
            <a:endParaRPr sz="1950" baseline="-21367" dirty="0">
              <a:latin typeface="Arial"/>
              <a:cs typeface="Arial"/>
            </a:endParaRPr>
          </a:p>
        </p:txBody>
      </p:sp>
      <p:sp>
        <p:nvSpPr>
          <p:cNvPr id="77" name="灯片编号占位符 76"/>
          <p:cNvSpPr>
            <a:spLocks noGrp="1"/>
          </p:cNvSpPr>
          <p:nvPr>
            <p:ph type="sldNum" sz="quarter" idx="7"/>
          </p:nvPr>
        </p:nvSpPr>
        <p:spPr/>
        <p:txBody>
          <a:bodyPr/>
          <a:lstStyle/>
          <a:p>
            <a:fld id="{B6F15528-21DE-4FAA-801E-634DDDAF4B2B}" type="slidenum">
              <a:rPr lang="en-US" altLang="zh-CN" smtClean="0"/>
              <a:t>17</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2">
            <a:extLst>
              <a:ext uri="{FF2B5EF4-FFF2-40B4-BE49-F238E27FC236}">
                <a16:creationId xmlns:a16="http://schemas.microsoft.com/office/drawing/2014/main" id="{A4B074DB-A95D-840A-F107-74962DC1817A}"/>
              </a:ext>
            </a:extLst>
          </p:cNvPr>
          <p:cNvSpPr txBox="1">
            <a:spLocks/>
          </p:cNvSpPr>
          <p:nvPr/>
        </p:nvSpPr>
        <p:spPr>
          <a:xfrm>
            <a:off x="0" y="2362200"/>
            <a:ext cx="12192000" cy="718851"/>
          </a:xfrm>
          <a:prstGeom prst="rect">
            <a:avLst/>
          </a:prstGeom>
        </p:spPr>
        <p:txBody>
          <a:bodyPr vert="horz" wrap="square" lIns="0" tIns="95885" rIns="0" bIns="0" rtlCol="0">
            <a:spAutoFit/>
          </a:bodyPr>
          <a:lstStyle>
            <a:lvl1pPr>
              <a:defRPr dirty="0">
                <a:solidFill>
                  <a:schemeClr val="tx1"/>
                </a:solidFill>
                <a:latin typeface="+mn-lt"/>
                <a:ea typeface="+mn-ea"/>
                <a:cs typeface="+mn-cs"/>
              </a:defRPr>
            </a:lvl1pPr>
          </a:lstStyle>
          <a:p>
            <a:pPr marL="2386965" marR="5080" indent="-2374900" algn="ctr">
              <a:lnSpc>
                <a:spcPts val="5180"/>
              </a:lnSpc>
              <a:spcBef>
                <a:spcPts val="755"/>
              </a:spcBef>
            </a:pPr>
            <a:r>
              <a:rPr lang="en-US" sz="3600" kern="0" spc="-5">
                <a:solidFill>
                  <a:srgbClr val="0000FF"/>
                </a:solidFill>
              </a:rPr>
              <a:t>Lecture</a:t>
            </a:r>
            <a:r>
              <a:rPr lang="en-US" sz="3600" kern="0" spc="5">
                <a:solidFill>
                  <a:srgbClr val="0000FF"/>
                </a:solidFill>
              </a:rPr>
              <a:t> </a:t>
            </a:r>
            <a:r>
              <a:rPr lang="en-US" sz="3600" kern="0" spc="-5">
                <a:solidFill>
                  <a:srgbClr val="0000FF"/>
                </a:solidFill>
              </a:rPr>
              <a:t>2: </a:t>
            </a:r>
            <a:r>
              <a:rPr lang="en-US" sz="3600" kern="0">
                <a:solidFill>
                  <a:srgbClr val="00AF50"/>
                </a:solidFill>
              </a:rPr>
              <a:t>Metal-Oxide-Semiconductor </a:t>
            </a:r>
            <a:r>
              <a:rPr lang="en-US" sz="3600" kern="0" spc="-1320">
                <a:solidFill>
                  <a:srgbClr val="00AF50"/>
                </a:solidFill>
              </a:rPr>
              <a:t> </a:t>
            </a:r>
            <a:r>
              <a:rPr lang="en-US" sz="3600" kern="0">
                <a:solidFill>
                  <a:srgbClr val="00AF50"/>
                </a:solidFill>
              </a:rPr>
              <a:t>Field-Effect</a:t>
            </a:r>
            <a:r>
              <a:rPr lang="en-US" sz="3600" kern="0" spc="15">
                <a:solidFill>
                  <a:srgbClr val="00AF50"/>
                </a:solidFill>
              </a:rPr>
              <a:t> </a:t>
            </a:r>
            <a:r>
              <a:rPr lang="en-US" sz="3600" kern="0" spc="-30">
                <a:solidFill>
                  <a:srgbClr val="00AF50"/>
                </a:solidFill>
              </a:rPr>
              <a:t>Transistor</a:t>
            </a:r>
            <a:endParaRPr lang="en-US" sz="3600" kern="0"/>
          </a:p>
        </p:txBody>
      </p:sp>
      <p:pic>
        <p:nvPicPr>
          <p:cNvPr id="3" name="object 14">
            <a:extLst>
              <a:ext uri="{FF2B5EF4-FFF2-40B4-BE49-F238E27FC236}">
                <a16:creationId xmlns:a16="http://schemas.microsoft.com/office/drawing/2014/main" id="{3F99F69B-EFD2-20F5-D324-6CB4A92D7B5C}"/>
              </a:ext>
            </a:extLst>
          </p:cNvPr>
          <p:cNvPicPr/>
          <p:nvPr/>
        </p:nvPicPr>
        <p:blipFill>
          <a:blip r:embed="rId3" cstate="print"/>
          <a:stretch>
            <a:fillRect/>
          </a:stretch>
        </p:blipFill>
        <p:spPr>
          <a:xfrm>
            <a:off x="4038600" y="3886200"/>
            <a:ext cx="4114800" cy="2667000"/>
          </a:xfrm>
          <a:prstGeom prst="rect">
            <a:avLst/>
          </a:prstGeom>
        </p:spPr>
      </p:pic>
      <p:sp>
        <p:nvSpPr>
          <p:cNvPr id="4" name="矩形 3">
            <a:extLst>
              <a:ext uri="{FF2B5EF4-FFF2-40B4-BE49-F238E27FC236}">
                <a16:creationId xmlns:a16="http://schemas.microsoft.com/office/drawing/2014/main" id="{6C4129A9-E7FB-43A0-4333-BE5735313CEF}"/>
              </a:ext>
            </a:extLst>
          </p:cNvPr>
          <p:cNvSpPr/>
          <p:nvPr/>
        </p:nvSpPr>
        <p:spPr>
          <a:xfrm>
            <a:off x="3872314" y="3167390"/>
            <a:ext cx="4447371" cy="523220"/>
          </a:xfrm>
          <a:prstGeom prst="rect">
            <a:avLst/>
          </a:prstGeom>
        </p:spPr>
        <p:txBody>
          <a:bodyPr wrap="none">
            <a:spAutoFit/>
          </a:bodyPr>
          <a:lstStyle/>
          <a:p>
            <a:r>
              <a:rPr lang="zh-CN" altLang="en-US" sz="2800" spc="-30" dirty="0">
                <a:solidFill>
                  <a:srgbClr val="00AF50"/>
                </a:solidFill>
              </a:rPr>
              <a:t>金属氧化物半导体场效应管</a:t>
            </a:r>
            <a:endParaRPr lang="zh-CN" altLang="en-US" sz="2800" dirty="0"/>
          </a:p>
        </p:txBody>
      </p:sp>
      <p:sp>
        <p:nvSpPr>
          <p:cNvPr id="5" name="灯片编号占位符 4"/>
          <p:cNvSpPr>
            <a:spLocks noGrp="1"/>
          </p:cNvSpPr>
          <p:nvPr>
            <p:ph type="sldNum" sz="quarter" idx="7"/>
          </p:nvPr>
        </p:nvSpPr>
        <p:spPr/>
        <p:txBody>
          <a:bodyPr/>
          <a:lstStyle/>
          <a:p>
            <a:fld id="{B6F15528-21DE-4FAA-801E-634DDDAF4B2B}" type="slidenum">
              <a:rPr lang="en-US" altLang="zh-CN" smtClean="0"/>
              <a:t>2</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5181600" y="152400"/>
            <a:ext cx="1600835" cy="574040"/>
          </a:xfrm>
          <a:prstGeom prst="rect">
            <a:avLst/>
          </a:prstGeom>
        </p:spPr>
        <p:txBody>
          <a:bodyPr vert="horz" wrap="square" lIns="0" tIns="12700" rIns="0" bIns="0" rtlCol="0">
            <a:spAutoFit/>
          </a:bodyPr>
          <a:lstStyle/>
          <a:p>
            <a:pPr marL="12700" algn="ctr">
              <a:lnSpc>
                <a:spcPct val="100000"/>
              </a:lnSpc>
              <a:spcBef>
                <a:spcPts val="100"/>
              </a:spcBef>
            </a:pPr>
            <a:r>
              <a:rPr sz="3600" b="1" spc="-5" dirty="0"/>
              <a:t>Outline</a:t>
            </a:r>
          </a:p>
        </p:txBody>
      </p:sp>
      <p:sp>
        <p:nvSpPr>
          <p:cNvPr id="3" name="object 3"/>
          <p:cNvSpPr txBox="1"/>
          <p:nvPr/>
        </p:nvSpPr>
        <p:spPr>
          <a:xfrm>
            <a:off x="770636" y="1302511"/>
            <a:ext cx="10659364" cy="5114221"/>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800" b="1" dirty="0">
                <a:solidFill>
                  <a:srgbClr val="0000CC"/>
                </a:solidFill>
                <a:latin typeface="Arial"/>
                <a:cs typeface="Arial"/>
              </a:rPr>
              <a:t>Metal-Oxide-Semiconductor</a:t>
            </a:r>
            <a:r>
              <a:rPr sz="2800" b="1" spc="-25" dirty="0">
                <a:solidFill>
                  <a:srgbClr val="0000CC"/>
                </a:solidFill>
                <a:latin typeface="Arial"/>
                <a:cs typeface="Arial"/>
              </a:rPr>
              <a:t> </a:t>
            </a:r>
            <a:r>
              <a:rPr lang="en-US" sz="2800" b="1" spc="-25" dirty="0">
                <a:solidFill>
                  <a:srgbClr val="0000CC"/>
                </a:solidFill>
                <a:latin typeface="Arial"/>
                <a:cs typeface="Arial"/>
              </a:rPr>
              <a:t>Field-Effect Transistor (MOSFET)</a:t>
            </a:r>
            <a:br>
              <a:rPr lang="en-US" sz="2800" b="1" spc="-25" dirty="0">
                <a:solidFill>
                  <a:srgbClr val="0000CC"/>
                </a:solidFill>
                <a:latin typeface="Arial"/>
                <a:cs typeface="Arial"/>
              </a:rPr>
            </a:br>
            <a:r>
              <a:rPr lang="en-US" sz="2800" b="1" dirty="0">
                <a:solidFill>
                  <a:srgbClr val="0000CC"/>
                </a:solidFill>
                <a:latin typeface="Arial"/>
                <a:cs typeface="Arial"/>
              </a:rPr>
              <a:t>Operating Principle</a:t>
            </a:r>
            <a:endParaRPr sz="2800" dirty="0">
              <a:latin typeface="Arial"/>
              <a:cs typeface="Arial"/>
            </a:endParaRPr>
          </a:p>
          <a:p>
            <a:pPr marL="755650" lvl="1" indent="-286385">
              <a:lnSpc>
                <a:spcPct val="100000"/>
              </a:lnSpc>
              <a:spcBef>
                <a:spcPts val="10"/>
              </a:spcBef>
              <a:buChar char="–"/>
              <a:tabLst>
                <a:tab pos="756285" algn="l"/>
              </a:tabLst>
            </a:pPr>
            <a:r>
              <a:rPr sz="2400" spc="-5" dirty="0">
                <a:solidFill>
                  <a:srgbClr val="006600"/>
                </a:solidFill>
                <a:latin typeface="Arial"/>
                <a:cs typeface="Arial"/>
              </a:rPr>
              <a:t>Operation</a:t>
            </a:r>
            <a:r>
              <a:rPr lang="en-US" sz="2400" spc="-5" dirty="0">
                <a:solidFill>
                  <a:srgbClr val="006600"/>
                </a:solidFill>
                <a:latin typeface="Arial"/>
                <a:cs typeface="Arial"/>
              </a:rPr>
              <a:t> </a:t>
            </a:r>
            <a:r>
              <a:rPr lang="en-US" altLang="zh-CN" sz="2400" spc="-5" dirty="0">
                <a:solidFill>
                  <a:srgbClr val="006600"/>
                </a:solidFill>
                <a:latin typeface="Arial"/>
                <a:cs typeface="Arial"/>
              </a:rPr>
              <a:t>Modes</a:t>
            </a:r>
            <a:r>
              <a:rPr sz="2400" spc="-5" dirty="0">
                <a:solidFill>
                  <a:srgbClr val="006600"/>
                </a:solidFill>
                <a:latin typeface="Arial"/>
                <a:cs typeface="Arial"/>
              </a:rPr>
              <a:t>:</a:t>
            </a:r>
            <a:r>
              <a:rPr sz="2400" spc="30" dirty="0">
                <a:solidFill>
                  <a:srgbClr val="006600"/>
                </a:solidFill>
                <a:latin typeface="Arial"/>
                <a:cs typeface="Arial"/>
              </a:rPr>
              <a:t> </a:t>
            </a:r>
            <a:r>
              <a:rPr sz="2400" spc="-5" dirty="0">
                <a:solidFill>
                  <a:srgbClr val="006600"/>
                </a:solidFill>
                <a:latin typeface="Arial"/>
                <a:cs typeface="Arial"/>
              </a:rPr>
              <a:t>Accumulation,</a:t>
            </a:r>
            <a:r>
              <a:rPr sz="2400" spc="25" dirty="0">
                <a:solidFill>
                  <a:srgbClr val="006600"/>
                </a:solidFill>
                <a:latin typeface="Arial"/>
                <a:cs typeface="Arial"/>
              </a:rPr>
              <a:t> </a:t>
            </a:r>
            <a:r>
              <a:rPr sz="2400" spc="-5" dirty="0">
                <a:solidFill>
                  <a:srgbClr val="006600"/>
                </a:solidFill>
                <a:latin typeface="Arial"/>
                <a:cs typeface="Arial"/>
              </a:rPr>
              <a:t>Depletion,</a:t>
            </a:r>
            <a:r>
              <a:rPr sz="2400" spc="30" dirty="0">
                <a:solidFill>
                  <a:srgbClr val="006600"/>
                </a:solidFill>
                <a:latin typeface="Arial"/>
                <a:cs typeface="Arial"/>
              </a:rPr>
              <a:t> </a:t>
            </a:r>
            <a:r>
              <a:rPr sz="2400" spc="-5" dirty="0">
                <a:solidFill>
                  <a:srgbClr val="006600"/>
                </a:solidFill>
                <a:latin typeface="Arial"/>
                <a:cs typeface="Arial"/>
              </a:rPr>
              <a:t>Inversion</a:t>
            </a:r>
            <a:endParaRPr sz="2400" dirty="0">
              <a:latin typeface="Arial"/>
              <a:cs typeface="Arial"/>
            </a:endParaRPr>
          </a:p>
          <a:p>
            <a:pPr marL="755650" lvl="1" indent="-286385">
              <a:lnSpc>
                <a:spcPct val="100000"/>
              </a:lnSpc>
              <a:buChar char="–"/>
              <a:tabLst>
                <a:tab pos="756285" algn="l"/>
              </a:tabLst>
            </a:pPr>
            <a:r>
              <a:rPr sz="2400" spc="-5" dirty="0">
                <a:solidFill>
                  <a:srgbClr val="006600"/>
                </a:solidFill>
                <a:latin typeface="Arial"/>
                <a:cs typeface="Arial"/>
              </a:rPr>
              <a:t>Threshold</a:t>
            </a:r>
            <a:r>
              <a:rPr sz="2400" dirty="0">
                <a:solidFill>
                  <a:srgbClr val="006600"/>
                </a:solidFill>
                <a:latin typeface="Arial"/>
                <a:cs typeface="Arial"/>
              </a:rPr>
              <a:t> </a:t>
            </a:r>
            <a:r>
              <a:rPr sz="2400" spc="-5" dirty="0">
                <a:solidFill>
                  <a:srgbClr val="006600"/>
                </a:solidFill>
                <a:latin typeface="Arial"/>
                <a:cs typeface="Arial"/>
              </a:rPr>
              <a:t>Voltage*</a:t>
            </a:r>
            <a:endParaRPr sz="2400" dirty="0">
              <a:latin typeface="Arial"/>
              <a:cs typeface="Arial"/>
            </a:endParaRPr>
          </a:p>
          <a:p>
            <a:pPr marL="355600" indent="-342900">
              <a:lnSpc>
                <a:spcPct val="100000"/>
              </a:lnSpc>
              <a:spcBef>
                <a:spcPts val="1865"/>
              </a:spcBef>
              <a:buFont typeface="Arial"/>
              <a:buChar char="•"/>
              <a:tabLst>
                <a:tab pos="354965" algn="l"/>
                <a:tab pos="355600" algn="l"/>
              </a:tabLst>
            </a:pPr>
            <a:r>
              <a:rPr sz="2800" b="1" spc="-5" dirty="0">
                <a:solidFill>
                  <a:srgbClr val="0000CC"/>
                </a:solidFill>
                <a:latin typeface="Arial"/>
                <a:cs typeface="Arial"/>
              </a:rPr>
              <a:t>MOSFET</a:t>
            </a:r>
            <a:r>
              <a:rPr sz="2800" b="1" spc="-20" dirty="0">
                <a:solidFill>
                  <a:srgbClr val="0000CC"/>
                </a:solidFill>
                <a:latin typeface="Arial"/>
                <a:cs typeface="Arial"/>
              </a:rPr>
              <a:t> </a:t>
            </a:r>
            <a:r>
              <a:rPr sz="2800" b="1" spc="-5" dirty="0">
                <a:solidFill>
                  <a:srgbClr val="0000CC"/>
                </a:solidFill>
                <a:latin typeface="Arial"/>
                <a:cs typeface="Arial"/>
              </a:rPr>
              <a:t>I-V</a:t>
            </a:r>
            <a:r>
              <a:rPr sz="2800" b="1" spc="-35" dirty="0">
                <a:solidFill>
                  <a:srgbClr val="0000CC"/>
                </a:solidFill>
                <a:latin typeface="Arial"/>
                <a:cs typeface="Arial"/>
              </a:rPr>
              <a:t> </a:t>
            </a:r>
            <a:r>
              <a:rPr sz="2800" b="1" dirty="0">
                <a:solidFill>
                  <a:srgbClr val="0000CC"/>
                </a:solidFill>
                <a:latin typeface="Arial"/>
                <a:cs typeface="Arial"/>
              </a:rPr>
              <a:t>Model</a:t>
            </a:r>
            <a:endParaRPr sz="2800" dirty="0">
              <a:latin typeface="Arial"/>
              <a:cs typeface="Arial"/>
            </a:endParaRPr>
          </a:p>
          <a:p>
            <a:pPr marL="755650" lvl="1" indent="-286385">
              <a:spcBef>
                <a:spcPts val="10"/>
              </a:spcBef>
              <a:buFontTx/>
              <a:buChar char="–"/>
              <a:tabLst>
                <a:tab pos="756285" algn="l"/>
              </a:tabLst>
            </a:pPr>
            <a:r>
              <a:rPr lang="en-US" altLang="zh-CN" sz="2400" spc="-5" dirty="0">
                <a:solidFill>
                  <a:srgbClr val="006600"/>
                </a:solidFill>
                <a:latin typeface="Arial"/>
                <a:cs typeface="Arial"/>
              </a:rPr>
              <a:t>Gradual Channel Approximation </a:t>
            </a:r>
            <a:endParaRPr lang="en-US" sz="2400" spc="-5" dirty="0">
              <a:solidFill>
                <a:srgbClr val="006600"/>
              </a:solidFill>
              <a:latin typeface="Arial"/>
              <a:cs typeface="Arial"/>
            </a:endParaRPr>
          </a:p>
          <a:p>
            <a:pPr marL="755650" lvl="1" indent="-286385">
              <a:lnSpc>
                <a:spcPct val="100000"/>
              </a:lnSpc>
              <a:buChar char="–"/>
              <a:tabLst>
                <a:tab pos="756285" algn="l"/>
              </a:tabLst>
            </a:pPr>
            <a:r>
              <a:rPr sz="2400" spc="-5" dirty="0">
                <a:solidFill>
                  <a:srgbClr val="006600"/>
                </a:solidFill>
                <a:latin typeface="Arial"/>
                <a:cs typeface="Arial"/>
              </a:rPr>
              <a:t>Current</a:t>
            </a:r>
            <a:r>
              <a:rPr sz="2400" spc="-10" dirty="0">
                <a:solidFill>
                  <a:srgbClr val="006600"/>
                </a:solidFill>
                <a:latin typeface="Arial"/>
                <a:cs typeface="Arial"/>
              </a:rPr>
              <a:t> </a:t>
            </a:r>
            <a:r>
              <a:rPr sz="2400" spc="-5" dirty="0">
                <a:solidFill>
                  <a:srgbClr val="006600"/>
                </a:solidFill>
                <a:latin typeface="Arial"/>
                <a:cs typeface="Arial"/>
              </a:rPr>
              <a:t>Saturation</a:t>
            </a:r>
            <a:endParaRPr sz="2400" dirty="0">
              <a:latin typeface="Arial"/>
              <a:cs typeface="Arial"/>
            </a:endParaRPr>
          </a:p>
          <a:p>
            <a:pPr marL="355600" indent="-342900">
              <a:lnSpc>
                <a:spcPct val="100000"/>
              </a:lnSpc>
              <a:spcBef>
                <a:spcPts val="1860"/>
              </a:spcBef>
              <a:buFont typeface="Arial"/>
              <a:buChar char="•"/>
              <a:tabLst>
                <a:tab pos="354965" algn="l"/>
                <a:tab pos="355600" algn="l"/>
              </a:tabLst>
            </a:pPr>
            <a:r>
              <a:rPr sz="2800" b="1" dirty="0">
                <a:solidFill>
                  <a:srgbClr val="0000CC"/>
                </a:solidFill>
                <a:latin typeface="Arial"/>
                <a:cs typeface="Arial"/>
              </a:rPr>
              <a:t>Nanoscale</a:t>
            </a:r>
            <a:r>
              <a:rPr sz="2800" b="1" spc="-55" dirty="0">
                <a:solidFill>
                  <a:srgbClr val="0000CC"/>
                </a:solidFill>
                <a:latin typeface="Arial"/>
                <a:cs typeface="Arial"/>
              </a:rPr>
              <a:t> </a:t>
            </a:r>
            <a:r>
              <a:rPr sz="2800" b="1" spc="-5" dirty="0">
                <a:solidFill>
                  <a:srgbClr val="0000CC"/>
                </a:solidFill>
                <a:latin typeface="Arial"/>
                <a:cs typeface="Arial"/>
              </a:rPr>
              <a:t>MOSFET</a:t>
            </a:r>
            <a:r>
              <a:rPr lang="en-US" sz="2800" b="1" spc="-5" dirty="0">
                <a:solidFill>
                  <a:srgbClr val="0000CC"/>
                </a:solidFill>
                <a:latin typeface="Arial"/>
                <a:cs typeface="Arial"/>
              </a:rPr>
              <a:t> </a:t>
            </a:r>
            <a:r>
              <a:rPr lang="en-US" altLang="zh-CN" sz="2800" b="1" spc="-5" dirty="0">
                <a:solidFill>
                  <a:srgbClr val="0000CC"/>
                </a:solidFill>
                <a:latin typeface="Arial"/>
                <a:cs typeface="Arial"/>
              </a:rPr>
              <a:t>I-V</a:t>
            </a:r>
            <a:r>
              <a:rPr lang="en-US" altLang="zh-CN" sz="2800" b="1" spc="-35" dirty="0">
                <a:solidFill>
                  <a:srgbClr val="0000CC"/>
                </a:solidFill>
                <a:latin typeface="Arial"/>
                <a:cs typeface="Arial"/>
              </a:rPr>
              <a:t> </a:t>
            </a:r>
            <a:r>
              <a:rPr lang="en-US" altLang="zh-CN" sz="2800" b="1" dirty="0">
                <a:solidFill>
                  <a:srgbClr val="0000CC"/>
                </a:solidFill>
                <a:latin typeface="Arial"/>
                <a:cs typeface="Arial"/>
              </a:rPr>
              <a:t>Model</a:t>
            </a:r>
            <a:endParaRPr sz="2800" dirty="0">
              <a:latin typeface="Arial"/>
              <a:cs typeface="Arial"/>
            </a:endParaRPr>
          </a:p>
          <a:p>
            <a:pPr marL="755650" lvl="1" indent="-286385">
              <a:lnSpc>
                <a:spcPct val="100000"/>
              </a:lnSpc>
              <a:spcBef>
                <a:spcPts val="10"/>
              </a:spcBef>
              <a:buChar char="–"/>
              <a:tabLst>
                <a:tab pos="756285" algn="l"/>
              </a:tabLst>
            </a:pPr>
            <a:r>
              <a:rPr sz="2400" spc="-5" dirty="0">
                <a:solidFill>
                  <a:srgbClr val="006600"/>
                </a:solidFill>
                <a:latin typeface="Arial"/>
                <a:cs typeface="Arial"/>
              </a:rPr>
              <a:t>Velocity</a:t>
            </a:r>
            <a:r>
              <a:rPr sz="2400" spc="-20" dirty="0">
                <a:solidFill>
                  <a:srgbClr val="006600"/>
                </a:solidFill>
                <a:latin typeface="Arial"/>
                <a:cs typeface="Arial"/>
              </a:rPr>
              <a:t> </a:t>
            </a:r>
            <a:r>
              <a:rPr sz="2400" spc="-5" dirty="0">
                <a:solidFill>
                  <a:srgbClr val="006600"/>
                </a:solidFill>
                <a:latin typeface="Arial"/>
                <a:cs typeface="Arial"/>
              </a:rPr>
              <a:t>Saturation</a:t>
            </a:r>
            <a:endParaRPr sz="2400" dirty="0">
              <a:latin typeface="Arial"/>
              <a:cs typeface="Arial"/>
            </a:endParaRPr>
          </a:p>
          <a:p>
            <a:pPr marL="755650" lvl="1" indent="-286385">
              <a:lnSpc>
                <a:spcPct val="100000"/>
              </a:lnSpc>
              <a:buChar char="–"/>
              <a:tabLst>
                <a:tab pos="756285" algn="l"/>
              </a:tabLst>
            </a:pPr>
            <a:r>
              <a:rPr sz="2400" spc="-5" dirty="0">
                <a:solidFill>
                  <a:srgbClr val="006600"/>
                </a:solidFill>
                <a:latin typeface="Arial"/>
                <a:cs typeface="Arial"/>
              </a:rPr>
              <a:t>Channel</a:t>
            </a:r>
            <a:r>
              <a:rPr sz="2400" spc="15" dirty="0">
                <a:solidFill>
                  <a:srgbClr val="006600"/>
                </a:solidFill>
                <a:latin typeface="Arial"/>
                <a:cs typeface="Arial"/>
              </a:rPr>
              <a:t> </a:t>
            </a:r>
            <a:r>
              <a:rPr sz="2400" spc="-5" dirty="0">
                <a:solidFill>
                  <a:srgbClr val="006600"/>
                </a:solidFill>
                <a:latin typeface="Arial"/>
                <a:cs typeface="Arial"/>
              </a:rPr>
              <a:t>Length</a:t>
            </a:r>
            <a:r>
              <a:rPr sz="2400" spc="5" dirty="0">
                <a:solidFill>
                  <a:srgbClr val="006600"/>
                </a:solidFill>
                <a:latin typeface="Arial"/>
                <a:cs typeface="Arial"/>
              </a:rPr>
              <a:t> </a:t>
            </a:r>
            <a:r>
              <a:rPr sz="2400" spc="-5" dirty="0">
                <a:solidFill>
                  <a:srgbClr val="006600"/>
                </a:solidFill>
                <a:latin typeface="Arial"/>
                <a:cs typeface="Arial"/>
              </a:rPr>
              <a:t>Modulation</a:t>
            </a:r>
            <a:endParaRPr sz="2400" dirty="0">
              <a:latin typeface="Arial"/>
              <a:cs typeface="Arial"/>
            </a:endParaRPr>
          </a:p>
          <a:p>
            <a:pPr marL="355600" indent="-342900">
              <a:lnSpc>
                <a:spcPct val="100000"/>
              </a:lnSpc>
              <a:spcBef>
                <a:spcPts val="1864"/>
              </a:spcBef>
              <a:buFont typeface="Arial"/>
              <a:buChar char="•"/>
              <a:tabLst>
                <a:tab pos="354965" algn="l"/>
                <a:tab pos="355600" algn="l"/>
              </a:tabLst>
            </a:pPr>
            <a:r>
              <a:rPr sz="2800" b="1" dirty="0">
                <a:solidFill>
                  <a:srgbClr val="0000CC"/>
                </a:solidFill>
                <a:latin typeface="Arial"/>
                <a:cs typeface="Arial"/>
              </a:rPr>
              <a:t>Unified</a:t>
            </a:r>
            <a:r>
              <a:rPr sz="2800" b="1" spc="-10" dirty="0">
                <a:solidFill>
                  <a:srgbClr val="0000CC"/>
                </a:solidFill>
                <a:latin typeface="Arial"/>
                <a:cs typeface="Arial"/>
              </a:rPr>
              <a:t> </a:t>
            </a:r>
            <a:r>
              <a:rPr sz="2800" b="1" dirty="0">
                <a:solidFill>
                  <a:srgbClr val="0000CC"/>
                </a:solidFill>
                <a:latin typeface="Arial"/>
                <a:cs typeface="Arial"/>
              </a:rPr>
              <a:t>MOSFET</a:t>
            </a:r>
            <a:r>
              <a:rPr sz="2800" b="1" spc="-30" dirty="0">
                <a:solidFill>
                  <a:srgbClr val="0000CC"/>
                </a:solidFill>
                <a:latin typeface="Arial"/>
                <a:cs typeface="Arial"/>
              </a:rPr>
              <a:t> </a:t>
            </a:r>
            <a:r>
              <a:rPr sz="2800" b="1" dirty="0">
                <a:solidFill>
                  <a:srgbClr val="0000CC"/>
                </a:solidFill>
                <a:latin typeface="Arial"/>
                <a:cs typeface="Arial"/>
              </a:rPr>
              <a:t>I-V</a:t>
            </a:r>
            <a:r>
              <a:rPr sz="2800" b="1" spc="-20" dirty="0">
                <a:solidFill>
                  <a:srgbClr val="0000CC"/>
                </a:solidFill>
                <a:latin typeface="Arial"/>
                <a:cs typeface="Arial"/>
              </a:rPr>
              <a:t> </a:t>
            </a:r>
            <a:r>
              <a:rPr sz="2800" b="1" dirty="0">
                <a:solidFill>
                  <a:srgbClr val="0000CC"/>
                </a:solidFill>
                <a:latin typeface="Arial"/>
                <a:cs typeface="Arial"/>
              </a:rPr>
              <a:t>Model</a:t>
            </a:r>
            <a:r>
              <a:rPr sz="2800" b="1" spc="-10" dirty="0">
                <a:solidFill>
                  <a:srgbClr val="0000CC"/>
                </a:solidFill>
                <a:latin typeface="Arial"/>
                <a:cs typeface="Arial"/>
              </a:rPr>
              <a:t> </a:t>
            </a:r>
            <a:r>
              <a:rPr sz="2800" b="1" dirty="0">
                <a:solidFill>
                  <a:srgbClr val="0000CC"/>
                </a:solidFill>
                <a:latin typeface="Arial"/>
                <a:cs typeface="Arial"/>
              </a:rPr>
              <a:t>for</a:t>
            </a:r>
            <a:r>
              <a:rPr sz="2800" b="1" spc="-5" dirty="0">
                <a:solidFill>
                  <a:srgbClr val="0000CC"/>
                </a:solidFill>
                <a:latin typeface="Arial"/>
                <a:cs typeface="Arial"/>
              </a:rPr>
              <a:t> </a:t>
            </a:r>
            <a:r>
              <a:rPr sz="2800" b="1" dirty="0">
                <a:solidFill>
                  <a:srgbClr val="0000CC"/>
                </a:solidFill>
                <a:latin typeface="Arial"/>
                <a:cs typeface="Arial"/>
              </a:rPr>
              <a:t>Circuit</a:t>
            </a:r>
            <a:r>
              <a:rPr sz="2800" b="1" spc="-25" dirty="0">
                <a:solidFill>
                  <a:srgbClr val="0000CC"/>
                </a:solidFill>
                <a:latin typeface="Arial"/>
                <a:cs typeface="Arial"/>
              </a:rPr>
              <a:t> </a:t>
            </a:r>
            <a:r>
              <a:rPr sz="2800" b="1" dirty="0">
                <a:solidFill>
                  <a:srgbClr val="0000CC"/>
                </a:solidFill>
                <a:latin typeface="Arial"/>
                <a:cs typeface="Arial"/>
              </a:rPr>
              <a:t>Design</a:t>
            </a:r>
            <a:endParaRPr sz="2800" dirty="0">
              <a:latin typeface="Arial"/>
              <a:cs typeface="Arial"/>
            </a:endParaRPr>
          </a:p>
        </p:txBody>
      </p:sp>
      <p:sp>
        <p:nvSpPr>
          <p:cNvPr id="4" name="灯片编号占位符 3"/>
          <p:cNvSpPr>
            <a:spLocks noGrp="1"/>
          </p:cNvSpPr>
          <p:nvPr>
            <p:ph type="sldNum" sz="quarter" idx="7"/>
          </p:nvPr>
        </p:nvSpPr>
        <p:spPr/>
        <p:txBody>
          <a:bodyPr/>
          <a:lstStyle/>
          <a:p>
            <a:fld id="{B6F15528-21DE-4FAA-801E-634DDDAF4B2B}" type="slidenum">
              <a:rPr lang="en-US" altLang="zh-CN" smtClean="0"/>
              <a:t>3</a:t>
            </a:fld>
            <a:endParaRPr lang="en-US" altLang="zh-CN"/>
          </a:p>
        </p:txBody>
      </p:sp>
      <p:sp>
        <p:nvSpPr>
          <p:cNvPr id="5" name="矩形 4">
            <a:extLst>
              <a:ext uri="{FF2B5EF4-FFF2-40B4-BE49-F238E27FC236}">
                <a16:creationId xmlns:a16="http://schemas.microsoft.com/office/drawing/2014/main" id="{9AB77171-E56E-72A2-5051-DBB1E9179DDC}"/>
              </a:ext>
            </a:extLst>
          </p:cNvPr>
          <p:cNvSpPr/>
          <p:nvPr/>
        </p:nvSpPr>
        <p:spPr>
          <a:xfrm>
            <a:off x="736600" y="1219200"/>
            <a:ext cx="10845800" cy="1752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64233" y="1376934"/>
            <a:ext cx="8366125" cy="4665345"/>
          </a:xfrm>
          <a:prstGeom prst="rect">
            <a:avLst/>
          </a:prstGeom>
        </p:spPr>
        <p:txBody>
          <a:bodyPr vert="horz" wrap="square" lIns="0" tIns="12700" rIns="0" bIns="0" rtlCol="0">
            <a:spAutoFit/>
          </a:bodyPr>
          <a:lstStyle/>
          <a:p>
            <a:pPr marL="428625" indent="-416559">
              <a:lnSpc>
                <a:spcPct val="100000"/>
              </a:lnSpc>
              <a:spcBef>
                <a:spcPts val="100"/>
              </a:spcBef>
              <a:buFont typeface="Wingdings"/>
              <a:buChar char=""/>
              <a:tabLst>
                <a:tab pos="429259" algn="l"/>
              </a:tabLst>
            </a:pPr>
            <a:r>
              <a:rPr sz="2800" b="1" dirty="0">
                <a:solidFill>
                  <a:srgbClr val="004099"/>
                </a:solidFill>
                <a:latin typeface="Arial"/>
                <a:cs typeface="Arial"/>
              </a:rPr>
              <a:t>Information</a:t>
            </a:r>
            <a:r>
              <a:rPr sz="2800" b="1" spc="-10" dirty="0">
                <a:solidFill>
                  <a:srgbClr val="004099"/>
                </a:solidFill>
                <a:latin typeface="Arial"/>
                <a:cs typeface="Arial"/>
              </a:rPr>
              <a:t> </a:t>
            </a:r>
            <a:r>
              <a:rPr sz="2800" b="1" dirty="0">
                <a:solidFill>
                  <a:srgbClr val="004099"/>
                </a:solidFill>
                <a:latin typeface="Arial"/>
                <a:cs typeface="Arial"/>
              </a:rPr>
              <a:t>Processing</a:t>
            </a:r>
            <a:r>
              <a:rPr sz="2800" b="1" spc="-10" dirty="0">
                <a:solidFill>
                  <a:srgbClr val="004099"/>
                </a:solidFill>
                <a:latin typeface="Arial"/>
                <a:cs typeface="Arial"/>
              </a:rPr>
              <a:t> </a:t>
            </a:r>
            <a:r>
              <a:rPr sz="2800" b="1" dirty="0">
                <a:solidFill>
                  <a:srgbClr val="004099"/>
                </a:solidFill>
                <a:latin typeface="Arial"/>
                <a:cs typeface="Arial"/>
              </a:rPr>
              <a:t>Based</a:t>
            </a:r>
            <a:r>
              <a:rPr sz="2800" b="1" spc="-5" dirty="0">
                <a:solidFill>
                  <a:srgbClr val="004099"/>
                </a:solidFill>
                <a:latin typeface="Arial"/>
                <a:cs typeface="Arial"/>
              </a:rPr>
              <a:t> </a:t>
            </a:r>
            <a:r>
              <a:rPr sz="2800" b="1" dirty="0">
                <a:solidFill>
                  <a:srgbClr val="004099"/>
                </a:solidFill>
                <a:latin typeface="Arial"/>
                <a:cs typeface="Arial"/>
              </a:rPr>
              <a:t>on</a:t>
            </a:r>
            <a:r>
              <a:rPr sz="2800" b="1" spc="-10" dirty="0">
                <a:solidFill>
                  <a:srgbClr val="004099"/>
                </a:solidFill>
                <a:latin typeface="Arial"/>
                <a:cs typeface="Arial"/>
              </a:rPr>
              <a:t> </a:t>
            </a:r>
            <a:r>
              <a:rPr sz="2800" b="1" dirty="0">
                <a:solidFill>
                  <a:srgbClr val="004099"/>
                </a:solidFill>
                <a:latin typeface="Arial"/>
                <a:cs typeface="Arial"/>
              </a:rPr>
              <a:t>0</a:t>
            </a:r>
            <a:r>
              <a:rPr sz="2800" b="1" spc="-10" dirty="0">
                <a:solidFill>
                  <a:srgbClr val="004099"/>
                </a:solidFill>
                <a:latin typeface="Arial"/>
                <a:cs typeface="Arial"/>
              </a:rPr>
              <a:t> </a:t>
            </a:r>
            <a:r>
              <a:rPr sz="2800" b="1" dirty="0">
                <a:solidFill>
                  <a:srgbClr val="004099"/>
                </a:solidFill>
                <a:latin typeface="Arial"/>
                <a:cs typeface="Arial"/>
              </a:rPr>
              <a:t>and</a:t>
            </a:r>
            <a:r>
              <a:rPr sz="2800" b="1" spc="-10" dirty="0">
                <a:solidFill>
                  <a:srgbClr val="004099"/>
                </a:solidFill>
                <a:latin typeface="Arial"/>
                <a:cs typeface="Arial"/>
              </a:rPr>
              <a:t> </a:t>
            </a:r>
            <a:r>
              <a:rPr sz="2800" b="1" dirty="0">
                <a:solidFill>
                  <a:srgbClr val="004099"/>
                </a:solidFill>
                <a:latin typeface="Arial"/>
                <a:cs typeface="Arial"/>
              </a:rPr>
              <a:t>1</a:t>
            </a:r>
            <a:endParaRPr sz="2800" dirty="0">
              <a:latin typeface="Arial"/>
              <a:cs typeface="Arial"/>
            </a:endParaRPr>
          </a:p>
          <a:p>
            <a:pPr marL="1148080">
              <a:lnSpc>
                <a:spcPct val="100000"/>
              </a:lnSpc>
              <a:spcBef>
                <a:spcPts val="2440"/>
              </a:spcBef>
              <a:tabLst>
                <a:tab pos="4660900" algn="l"/>
              </a:tabLst>
            </a:pPr>
            <a:r>
              <a:rPr lang="en-US" altLang="zh-CN" sz="3200" b="1" spc="-5" dirty="0">
                <a:solidFill>
                  <a:srgbClr val="FF0000"/>
                </a:solidFill>
                <a:latin typeface="Comic Sans MS"/>
                <a:cs typeface="Comic Sans MS"/>
              </a:rPr>
              <a:t>1 </a:t>
            </a:r>
            <a:r>
              <a:rPr sz="3200" b="1" spc="-5" dirty="0">
                <a:solidFill>
                  <a:srgbClr val="0033CC"/>
                </a:solidFill>
                <a:latin typeface="Comic Sans MS"/>
                <a:cs typeface="Comic Sans MS"/>
              </a:rPr>
              <a:t>	</a:t>
            </a:r>
            <a:r>
              <a:rPr lang="en-US" altLang="zh-CN" sz="3200" b="1" spc="-5" dirty="0">
                <a:solidFill>
                  <a:srgbClr val="0033CC"/>
                </a:solidFill>
                <a:latin typeface="Comic Sans MS"/>
                <a:cs typeface="Comic Sans MS"/>
              </a:rPr>
              <a:t>0</a:t>
            </a:r>
            <a:endParaRPr sz="3200" dirty="0">
              <a:latin typeface="Comic Sans MS"/>
              <a:cs typeface="Comic Sans MS"/>
            </a:endParaRPr>
          </a:p>
          <a:p>
            <a:pPr>
              <a:lnSpc>
                <a:spcPct val="100000"/>
              </a:lnSpc>
              <a:spcBef>
                <a:spcPts val="65"/>
              </a:spcBef>
            </a:pPr>
            <a:endParaRPr sz="4000" dirty="0">
              <a:latin typeface="Comic Sans MS"/>
              <a:cs typeface="Comic Sans MS"/>
            </a:endParaRPr>
          </a:p>
          <a:p>
            <a:pPr marL="533400" indent="-475615">
              <a:lnSpc>
                <a:spcPct val="100000"/>
              </a:lnSpc>
              <a:buFont typeface="Wingdings"/>
              <a:buChar char=""/>
              <a:tabLst>
                <a:tab pos="534035" algn="l"/>
              </a:tabLst>
            </a:pPr>
            <a:r>
              <a:rPr sz="3200" b="1" spc="-5" dirty="0">
                <a:solidFill>
                  <a:srgbClr val="004099"/>
                </a:solidFill>
                <a:latin typeface="Arial"/>
                <a:cs typeface="Arial"/>
              </a:rPr>
              <a:t>Key</a:t>
            </a:r>
            <a:r>
              <a:rPr sz="3200" b="1" spc="-15" dirty="0">
                <a:solidFill>
                  <a:srgbClr val="004099"/>
                </a:solidFill>
                <a:latin typeface="Arial"/>
                <a:cs typeface="Arial"/>
              </a:rPr>
              <a:t> </a:t>
            </a:r>
            <a:r>
              <a:rPr sz="3200" b="1" spc="-5" dirty="0">
                <a:solidFill>
                  <a:srgbClr val="004099"/>
                </a:solidFill>
                <a:latin typeface="Arial"/>
                <a:cs typeface="Arial"/>
              </a:rPr>
              <a:t>features</a:t>
            </a:r>
            <a:r>
              <a:rPr sz="3200" b="1" spc="-10" dirty="0">
                <a:solidFill>
                  <a:srgbClr val="004099"/>
                </a:solidFill>
                <a:latin typeface="Arial"/>
                <a:cs typeface="Arial"/>
              </a:rPr>
              <a:t> </a:t>
            </a:r>
            <a:r>
              <a:rPr sz="3200" b="1" spc="-5" dirty="0">
                <a:solidFill>
                  <a:srgbClr val="004099"/>
                </a:solidFill>
                <a:latin typeface="Arial"/>
                <a:cs typeface="Arial"/>
              </a:rPr>
              <a:t>of</a:t>
            </a:r>
            <a:r>
              <a:rPr sz="3200" b="1" spc="-30" dirty="0">
                <a:solidFill>
                  <a:srgbClr val="004099"/>
                </a:solidFill>
                <a:latin typeface="Arial"/>
                <a:cs typeface="Arial"/>
              </a:rPr>
              <a:t> </a:t>
            </a:r>
            <a:r>
              <a:rPr sz="3200" b="1" spc="-5" dirty="0">
                <a:solidFill>
                  <a:srgbClr val="004099"/>
                </a:solidFill>
                <a:latin typeface="Arial"/>
                <a:cs typeface="Arial"/>
              </a:rPr>
              <a:t>a</a:t>
            </a:r>
            <a:r>
              <a:rPr sz="3200" b="1" spc="-10" dirty="0">
                <a:solidFill>
                  <a:srgbClr val="004099"/>
                </a:solidFill>
                <a:latin typeface="Arial"/>
                <a:cs typeface="Arial"/>
              </a:rPr>
              <a:t> </a:t>
            </a:r>
            <a:r>
              <a:rPr sz="3200" b="1" spc="-5" dirty="0">
                <a:solidFill>
                  <a:srgbClr val="004099"/>
                </a:solidFill>
                <a:latin typeface="Arial"/>
                <a:cs typeface="Arial"/>
              </a:rPr>
              <a:t>switch</a:t>
            </a:r>
            <a:endParaRPr sz="3200" dirty="0">
              <a:latin typeface="Arial"/>
              <a:cs typeface="Arial"/>
            </a:endParaRPr>
          </a:p>
          <a:p>
            <a:pPr marL="515620" indent="-457834">
              <a:lnSpc>
                <a:spcPct val="100000"/>
              </a:lnSpc>
              <a:spcBef>
                <a:spcPts val="610"/>
              </a:spcBef>
              <a:buFont typeface="Wingdings"/>
              <a:buChar char=""/>
              <a:tabLst>
                <a:tab pos="516255" algn="l"/>
              </a:tabLst>
            </a:pPr>
            <a:r>
              <a:rPr sz="2800" b="1" dirty="0">
                <a:solidFill>
                  <a:srgbClr val="CC0000"/>
                </a:solidFill>
                <a:latin typeface="Arial"/>
                <a:cs typeface="Arial"/>
              </a:rPr>
              <a:t>On/Off</a:t>
            </a:r>
            <a:endParaRPr sz="2800" dirty="0">
              <a:latin typeface="Arial"/>
              <a:cs typeface="Arial"/>
            </a:endParaRPr>
          </a:p>
          <a:p>
            <a:pPr marL="515620" marR="5080">
              <a:lnSpc>
                <a:spcPct val="100000"/>
              </a:lnSpc>
            </a:pPr>
            <a:r>
              <a:rPr sz="2800" dirty="0">
                <a:solidFill>
                  <a:srgbClr val="008000"/>
                </a:solidFill>
                <a:latin typeface="Arial"/>
                <a:cs typeface="Arial"/>
              </a:rPr>
              <a:t>ON</a:t>
            </a:r>
            <a:r>
              <a:rPr sz="2800" spc="-15" dirty="0">
                <a:solidFill>
                  <a:srgbClr val="008000"/>
                </a:solidFill>
                <a:latin typeface="Arial"/>
                <a:cs typeface="Arial"/>
              </a:rPr>
              <a:t> </a:t>
            </a:r>
            <a:r>
              <a:rPr sz="2800" dirty="0">
                <a:solidFill>
                  <a:srgbClr val="008000"/>
                </a:solidFill>
                <a:latin typeface="Wingdings"/>
                <a:cs typeface="Wingdings"/>
              </a:rPr>
              <a:t></a:t>
            </a:r>
            <a:r>
              <a:rPr sz="2800" spc="65" dirty="0">
                <a:solidFill>
                  <a:srgbClr val="008000"/>
                </a:solidFill>
                <a:latin typeface="Times New Roman"/>
                <a:cs typeface="Times New Roman"/>
              </a:rPr>
              <a:t> </a:t>
            </a:r>
            <a:r>
              <a:rPr sz="2800" dirty="0">
                <a:solidFill>
                  <a:srgbClr val="008000"/>
                </a:solidFill>
                <a:latin typeface="Arial"/>
                <a:cs typeface="Arial"/>
              </a:rPr>
              <a:t>Short</a:t>
            </a:r>
            <a:r>
              <a:rPr sz="2800" spc="-5" dirty="0">
                <a:solidFill>
                  <a:srgbClr val="008000"/>
                </a:solidFill>
                <a:latin typeface="Arial"/>
                <a:cs typeface="Arial"/>
              </a:rPr>
              <a:t> </a:t>
            </a:r>
            <a:r>
              <a:rPr sz="2800" dirty="0">
                <a:solidFill>
                  <a:srgbClr val="008000"/>
                </a:solidFill>
                <a:latin typeface="Arial"/>
                <a:cs typeface="Arial"/>
              </a:rPr>
              <a:t>circuit</a:t>
            </a:r>
            <a:r>
              <a:rPr sz="2800" spc="-10" dirty="0">
                <a:solidFill>
                  <a:srgbClr val="008000"/>
                </a:solidFill>
                <a:latin typeface="Arial"/>
                <a:cs typeface="Arial"/>
              </a:rPr>
              <a:t> </a:t>
            </a:r>
            <a:r>
              <a:rPr sz="2800" dirty="0">
                <a:solidFill>
                  <a:srgbClr val="008000"/>
                </a:solidFill>
                <a:latin typeface="Wingdings"/>
                <a:cs typeface="Wingdings"/>
              </a:rPr>
              <a:t></a:t>
            </a:r>
            <a:r>
              <a:rPr sz="2800" spc="65" dirty="0">
                <a:solidFill>
                  <a:srgbClr val="008000"/>
                </a:solidFill>
                <a:latin typeface="Times New Roman"/>
                <a:cs typeface="Times New Roman"/>
              </a:rPr>
              <a:t> </a:t>
            </a:r>
            <a:r>
              <a:rPr sz="2800" dirty="0">
                <a:solidFill>
                  <a:srgbClr val="008000"/>
                </a:solidFill>
                <a:latin typeface="Arial"/>
                <a:cs typeface="Arial"/>
              </a:rPr>
              <a:t>a</a:t>
            </a:r>
            <a:r>
              <a:rPr sz="2800" spc="-5" dirty="0">
                <a:solidFill>
                  <a:srgbClr val="008000"/>
                </a:solidFill>
                <a:latin typeface="Arial"/>
                <a:cs typeface="Arial"/>
              </a:rPr>
              <a:t> </a:t>
            </a:r>
            <a:r>
              <a:rPr sz="2800" dirty="0">
                <a:solidFill>
                  <a:srgbClr val="008000"/>
                </a:solidFill>
                <a:latin typeface="Arial"/>
                <a:cs typeface="Arial"/>
              </a:rPr>
              <a:t>piece of</a:t>
            </a:r>
            <a:r>
              <a:rPr sz="2800" spc="-5" dirty="0">
                <a:solidFill>
                  <a:srgbClr val="008000"/>
                </a:solidFill>
                <a:latin typeface="Arial"/>
                <a:cs typeface="Arial"/>
              </a:rPr>
              <a:t> </a:t>
            </a:r>
            <a:r>
              <a:rPr sz="2800" dirty="0">
                <a:solidFill>
                  <a:srgbClr val="008000"/>
                </a:solidFill>
                <a:latin typeface="Arial"/>
                <a:cs typeface="Arial"/>
              </a:rPr>
              <a:t>conducting wire. </a:t>
            </a:r>
            <a:r>
              <a:rPr sz="2800" spc="-765" dirty="0">
                <a:solidFill>
                  <a:srgbClr val="008000"/>
                </a:solidFill>
                <a:latin typeface="Arial"/>
                <a:cs typeface="Arial"/>
              </a:rPr>
              <a:t> </a:t>
            </a:r>
            <a:r>
              <a:rPr sz="2800" spc="-5" dirty="0">
                <a:solidFill>
                  <a:srgbClr val="008000"/>
                </a:solidFill>
                <a:latin typeface="Arial"/>
                <a:cs typeface="Arial"/>
              </a:rPr>
              <a:t>OFF </a:t>
            </a:r>
            <a:r>
              <a:rPr sz="2800" dirty="0">
                <a:solidFill>
                  <a:srgbClr val="008000"/>
                </a:solidFill>
                <a:latin typeface="Wingdings"/>
                <a:cs typeface="Wingdings"/>
              </a:rPr>
              <a:t></a:t>
            </a:r>
            <a:r>
              <a:rPr sz="2800" spc="55" dirty="0">
                <a:solidFill>
                  <a:srgbClr val="008000"/>
                </a:solidFill>
                <a:latin typeface="Times New Roman"/>
                <a:cs typeface="Times New Roman"/>
              </a:rPr>
              <a:t> </a:t>
            </a:r>
            <a:r>
              <a:rPr sz="2800" dirty="0">
                <a:solidFill>
                  <a:srgbClr val="008000"/>
                </a:solidFill>
                <a:latin typeface="Arial"/>
                <a:cs typeface="Arial"/>
              </a:rPr>
              <a:t>Open</a:t>
            </a:r>
            <a:r>
              <a:rPr sz="2800" spc="-5" dirty="0">
                <a:solidFill>
                  <a:srgbClr val="008000"/>
                </a:solidFill>
                <a:latin typeface="Arial"/>
                <a:cs typeface="Arial"/>
              </a:rPr>
              <a:t> </a:t>
            </a:r>
            <a:r>
              <a:rPr sz="2800" dirty="0">
                <a:solidFill>
                  <a:srgbClr val="008000"/>
                </a:solidFill>
                <a:latin typeface="Arial"/>
                <a:cs typeface="Arial"/>
              </a:rPr>
              <a:t>circuit</a:t>
            </a:r>
            <a:r>
              <a:rPr sz="2800" spc="-15" dirty="0">
                <a:solidFill>
                  <a:srgbClr val="008000"/>
                </a:solidFill>
                <a:latin typeface="Arial"/>
                <a:cs typeface="Arial"/>
              </a:rPr>
              <a:t> </a:t>
            </a:r>
            <a:r>
              <a:rPr sz="2800" dirty="0">
                <a:solidFill>
                  <a:srgbClr val="008000"/>
                </a:solidFill>
                <a:latin typeface="Wingdings"/>
                <a:cs typeface="Wingdings"/>
              </a:rPr>
              <a:t></a:t>
            </a:r>
            <a:r>
              <a:rPr sz="2800" spc="60" dirty="0">
                <a:solidFill>
                  <a:srgbClr val="008000"/>
                </a:solidFill>
                <a:latin typeface="Times New Roman"/>
                <a:cs typeface="Times New Roman"/>
              </a:rPr>
              <a:t> </a:t>
            </a:r>
            <a:r>
              <a:rPr sz="2800" dirty="0">
                <a:solidFill>
                  <a:srgbClr val="008000"/>
                </a:solidFill>
                <a:latin typeface="Arial"/>
                <a:cs typeface="Arial"/>
              </a:rPr>
              <a:t>an</a:t>
            </a:r>
            <a:r>
              <a:rPr sz="2800" spc="-5" dirty="0">
                <a:solidFill>
                  <a:srgbClr val="008000"/>
                </a:solidFill>
                <a:latin typeface="Arial"/>
                <a:cs typeface="Arial"/>
              </a:rPr>
              <a:t> </a:t>
            </a:r>
            <a:r>
              <a:rPr sz="2800" dirty="0">
                <a:solidFill>
                  <a:srgbClr val="008000"/>
                </a:solidFill>
                <a:latin typeface="Arial"/>
                <a:cs typeface="Arial"/>
              </a:rPr>
              <a:t>open</a:t>
            </a:r>
            <a:r>
              <a:rPr sz="2800" spc="5" dirty="0">
                <a:solidFill>
                  <a:srgbClr val="008000"/>
                </a:solidFill>
                <a:latin typeface="Arial"/>
                <a:cs typeface="Arial"/>
              </a:rPr>
              <a:t> </a:t>
            </a:r>
            <a:r>
              <a:rPr sz="2800" dirty="0">
                <a:solidFill>
                  <a:srgbClr val="008000"/>
                </a:solidFill>
                <a:latin typeface="Arial"/>
                <a:cs typeface="Arial"/>
              </a:rPr>
              <a:t>gap</a:t>
            </a:r>
            <a:r>
              <a:rPr sz="2800" spc="5" dirty="0">
                <a:solidFill>
                  <a:srgbClr val="008000"/>
                </a:solidFill>
                <a:latin typeface="Arial"/>
                <a:cs typeface="Arial"/>
              </a:rPr>
              <a:t> </a:t>
            </a:r>
            <a:r>
              <a:rPr sz="2800" dirty="0">
                <a:solidFill>
                  <a:srgbClr val="008000"/>
                </a:solidFill>
                <a:latin typeface="Arial"/>
                <a:cs typeface="Arial"/>
              </a:rPr>
              <a:t>in</a:t>
            </a:r>
            <a:r>
              <a:rPr sz="2800" spc="-5" dirty="0">
                <a:solidFill>
                  <a:srgbClr val="008000"/>
                </a:solidFill>
                <a:latin typeface="Arial"/>
                <a:cs typeface="Arial"/>
              </a:rPr>
              <a:t> </a:t>
            </a:r>
            <a:r>
              <a:rPr sz="2800" dirty="0">
                <a:solidFill>
                  <a:srgbClr val="008000"/>
                </a:solidFill>
                <a:latin typeface="Arial"/>
                <a:cs typeface="Arial"/>
              </a:rPr>
              <a:t>the</a:t>
            </a:r>
            <a:r>
              <a:rPr sz="2800" spc="-5" dirty="0">
                <a:solidFill>
                  <a:srgbClr val="008000"/>
                </a:solidFill>
                <a:latin typeface="Arial"/>
                <a:cs typeface="Arial"/>
              </a:rPr>
              <a:t> </a:t>
            </a:r>
            <a:r>
              <a:rPr sz="2800" dirty="0">
                <a:solidFill>
                  <a:srgbClr val="008000"/>
                </a:solidFill>
                <a:latin typeface="Arial"/>
                <a:cs typeface="Arial"/>
              </a:rPr>
              <a:t>circuit.</a:t>
            </a:r>
            <a:endParaRPr sz="2800" dirty="0">
              <a:latin typeface="Arial"/>
              <a:cs typeface="Arial"/>
            </a:endParaRPr>
          </a:p>
          <a:p>
            <a:pPr marL="515620" indent="-457834">
              <a:lnSpc>
                <a:spcPct val="100000"/>
              </a:lnSpc>
              <a:buFont typeface="Wingdings"/>
              <a:buChar char=""/>
              <a:tabLst>
                <a:tab pos="516255" algn="l"/>
              </a:tabLst>
            </a:pPr>
            <a:r>
              <a:rPr sz="2800" b="1" dirty="0">
                <a:solidFill>
                  <a:srgbClr val="CC0000"/>
                </a:solidFill>
                <a:latin typeface="Arial"/>
                <a:cs typeface="Arial"/>
              </a:rPr>
              <a:t>Control</a:t>
            </a:r>
            <a:endParaRPr sz="2800" dirty="0">
              <a:latin typeface="Arial"/>
              <a:cs typeface="Arial"/>
            </a:endParaRPr>
          </a:p>
          <a:p>
            <a:pPr marL="515620">
              <a:lnSpc>
                <a:spcPct val="100000"/>
              </a:lnSpc>
            </a:pPr>
            <a:r>
              <a:rPr sz="2800" dirty="0">
                <a:solidFill>
                  <a:srgbClr val="008000"/>
                </a:solidFill>
                <a:latin typeface="Arial"/>
                <a:cs typeface="Arial"/>
              </a:rPr>
              <a:t>On</a:t>
            </a:r>
            <a:r>
              <a:rPr sz="2800" spc="-10" dirty="0">
                <a:solidFill>
                  <a:srgbClr val="008000"/>
                </a:solidFill>
                <a:latin typeface="Arial"/>
                <a:cs typeface="Arial"/>
              </a:rPr>
              <a:t> </a:t>
            </a:r>
            <a:r>
              <a:rPr sz="2800" dirty="0">
                <a:solidFill>
                  <a:srgbClr val="008000"/>
                </a:solidFill>
                <a:latin typeface="Arial"/>
                <a:cs typeface="Arial"/>
              </a:rPr>
              <a:t>and </a:t>
            </a:r>
            <a:r>
              <a:rPr sz="2800" spc="-15" dirty="0">
                <a:solidFill>
                  <a:srgbClr val="008000"/>
                </a:solidFill>
                <a:latin typeface="Arial"/>
                <a:cs typeface="Arial"/>
              </a:rPr>
              <a:t>off</a:t>
            </a:r>
            <a:r>
              <a:rPr sz="2800" spc="-25" dirty="0">
                <a:solidFill>
                  <a:srgbClr val="008000"/>
                </a:solidFill>
                <a:latin typeface="Arial"/>
                <a:cs typeface="Arial"/>
              </a:rPr>
              <a:t> </a:t>
            </a:r>
            <a:r>
              <a:rPr sz="2800" dirty="0">
                <a:solidFill>
                  <a:srgbClr val="008000"/>
                </a:solidFill>
                <a:latin typeface="Arial"/>
                <a:cs typeface="Arial"/>
              </a:rPr>
              <a:t>states</a:t>
            </a:r>
            <a:r>
              <a:rPr sz="2800" spc="-20" dirty="0">
                <a:solidFill>
                  <a:srgbClr val="008000"/>
                </a:solidFill>
                <a:latin typeface="Arial"/>
                <a:cs typeface="Arial"/>
              </a:rPr>
              <a:t> </a:t>
            </a:r>
            <a:r>
              <a:rPr sz="2800" dirty="0">
                <a:solidFill>
                  <a:srgbClr val="008000"/>
                </a:solidFill>
                <a:latin typeface="Arial"/>
                <a:cs typeface="Arial"/>
              </a:rPr>
              <a:t>of</a:t>
            </a:r>
            <a:r>
              <a:rPr sz="2800" spc="-5" dirty="0">
                <a:solidFill>
                  <a:srgbClr val="008000"/>
                </a:solidFill>
                <a:latin typeface="Arial"/>
                <a:cs typeface="Arial"/>
              </a:rPr>
              <a:t> </a:t>
            </a:r>
            <a:r>
              <a:rPr sz="2800" dirty="0">
                <a:solidFill>
                  <a:srgbClr val="008000"/>
                </a:solidFill>
                <a:latin typeface="Arial"/>
                <a:cs typeface="Arial"/>
              </a:rPr>
              <a:t>a</a:t>
            </a:r>
            <a:r>
              <a:rPr sz="2800" spc="-5" dirty="0">
                <a:solidFill>
                  <a:srgbClr val="008000"/>
                </a:solidFill>
                <a:latin typeface="Arial"/>
                <a:cs typeface="Arial"/>
              </a:rPr>
              <a:t> </a:t>
            </a:r>
            <a:r>
              <a:rPr sz="2800" dirty="0">
                <a:solidFill>
                  <a:srgbClr val="008000"/>
                </a:solidFill>
                <a:latin typeface="Arial"/>
                <a:cs typeface="Arial"/>
              </a:rPr>
              <a:t>switch</a:t>
            </a:r>
            <a:r>
              <a:rPr sz="2800" spc="-5" dirty="0">
                <a:solidFill>
                  <a:srgbClr val="008000"/>
                </a:solidFill>
                <a:latin typeface="Arial"/>
                <a:cs typeface="Arial"/>
              </a:rPr>
              <a:t> </a:t>
            </a:r>
            <a:r>
              <a:rPr sz="2800" dirty="0">
                <a:solidFill>
                  <a:srgbClr val="008000"/>
                </a:solidFill>
                <a:latin typeface="Arial"/>
                <a:cs typeface="Arial"/>
              </a:rPr>
              <a:t>can</a:t>
            </a:r>
            <a:r>
              <a:rPr sz="2800" spc="-5" dirty="0">
                <a:solidFill>
                  <a:srgbClr val="008000"/>
                </a:solidFill>
                <a:latin typeface="Arial"/>
                <a:cs typeface="Arial"/>
              </a:rPr>
              <a:t> </a:t>
            </a:r>
            <a:r>
              <a:rPr sz="2800" dirty="0">
                <a:solidFill>
                  <a:srgbClr val="008000"/>
                </a:solidFill>
                <a:latin typeface="Arial"/>
                <a:cs typeface="Arial"/>
              </a:rPr>
              <a:t>be</a:t>
            </a:r>
            <a:r>
              <a:rPr sz="2800" spc="-5" dirty="0">
                <a:solidFill>
                  <a:srgbClr val="008000"/>
                </a:solidFill>
                <a:latin typeface="Arial"/>
                <a:cs typeface="Arial"/>
              </a:rPr>
              <a:t> </a:t>
            </a:r>
            <a:r>
              <a:rPr sz="2800" dirty="0">
                <a:solidFill>
                  <a:srgbClr val="008000"/>
                </a:solidFill>
                <a:latin typeface="Arial"/>
                <a:cs typeface="Arial"/>
              </a:rPr>
              <a:t>controlled.</a:t>
            </a:r>
            <a:endParaRPr sz="2800" dirty="0">
              <a:latin typeface="Arial"/>
              <a:cs typeface="Arial"/>
            </a:endParaRPr>
          </a:p>
        </p:txBody>
      </p:sp>
      <p:sp>
        <p:nvSpPr>
          <p:cNvPr id="2" name="object 2"/>
          <p:cNvSpPr txBox="1">
            <a:spLocks noGrp="1"/>
          </p:cNvSpPr>
          <p:nvPr>
            <p:ph type="title" idx="4294967295"/>
          </p:nvPr>
        </p:nvSpPr>
        <p:spPr>
          <a:xfrm>
            <a:off x="4025725" y="228600"/>
            <a:ext cx="5740400" cy="574040"/>
          </a:xfrm>
          <a:prstGeom prst="rect">
            <a:avLst/>
          </a:prstGeom>
        </p:spPr>
        <p:txBody>
          <a:bodyPr vert="horz" wrap="square" lIns="0" tIns="12700" rIns="0" bIns="0" rtlCol="0">
            <a:spAutoFit/>
          </a:bodyPr>
          <a:lstStyle/>
          <a:p>
            <a:pPr marL="12700">
              <a:lnSpc>
                <a:spcPct val="100000"/>
              </a:lnSpc>
              <a:spcBef>
                <a:spcPts val="100"/>
              </a:spcBef>
            </a:pPr>
            <a:r>
              <a:rPr sz="3600" spc="-5" dirty="0"/>
              <a:t>Review: Switch Properties</a:t>
            </a:r>
          </a:p>
        </p:txBody>
      </p:sp>
      <p:pic>
        <p:nvPicPr>
          <p:cNvPr id="7" name="object 3">
            <a:extLst>
              <a:ext uri="{FF2B5EF4-FFF2-40B4-BE49-F238E27FC236}">
                <a16:creationId xmlns:a16="http://schemas.microsoft.com/office/drawing/2014/main" id="{CAC9B485-2F50-B5CE-A895-E5F703544EB4}"/>
              </a:ext>
            </a:extLst>
          </p:cNvPr>
          <p:cNvPicPr/>
          <p:nvPr/>
        </p:nvPicPr>
        <p:blipFill rotWithShape="1">
          <a:blip r:embed="rId3" cstate="print"/>
          <a:srcRect l="60264" b="21953"/>
          <a:stretch/>
        </p:blipFill>
        <p:spPr>
          <a:xfrm>
            <a:off x="2936749" y="1831084"/>
            <a:ext cx="2311161" cy="988315"/>
          </a:xfrm>
          <a:prstGeom prst="rect">
            <a:avLst/>
          </a:prstGeom>
        </p:spPr>
      </p:pic>
      <p:sp>
        <p:nvSpPr>
          <p:cNvPr id="6" name="灯片编号占位符 5"/>
          <p:cNvSpPr>
            <a:spLocks noGrp="1"/>
          </p:cNvSpPr>
          <p:nvPr>
            <p:ph type="sldNum" sz="quarter" idx="7"/>
          </p:nvPr>
        </p:nvSpPr>
        <p:spPr/>
        <p:txBody>
          <a:bodyPr/>
          <a:lstStyle/>
          <a:p>
            <a:fld id="{B6F15528-21DE-4FAA-801E-634DDDAF4B2B}" type="slidenum">
              <a:rPr lang="en-US" altLang="zh-CN" smtClean="0"/>
              <a:t>4</a:t>
            </a:fld>
            <a:endParaRPr lang="en-US" altLang="zh-CN"/>
          </a:p>
        </p:txBody>
      </p:sp>
      <p:pic>
        <p:nvPicPr>
          <p:cNvPr id="5" name="object 3">
            <a:extLst>
              <a:ext uri="{FF2B5EF4-FFF2-40B4-BE49-F238E27FC236}">
                <a16:creationId xmlns:a16="http://schemas.microsoft.com/office/drawing/2014/main" id="{4C0B2A2D-930A-2EDE-5B36-C73D8F0C9246}"/>
              </a:ext>
            </a:extLst>
          </p:cNvPr>
          <p:cNvPicPr/>
          <p:nvPr/>
        </p:nvPicPr>
        <p:blipFill rotWithShape="1">
          <a:blip r:embed="rId3" cstate="print"/>
          <a:srcRect l="60264" b="21953"/>
          <a:stretch/>
        </p:blipFill>
        <p:spPr>
          <a:xfrm>
            <a:off x="6467079" y="1831085"/>
            <a:ext cx="2311161" cy="988315"/>
          </a:xfrm>
          <a:prstGeom prst="rect">
            <a:avLst/>
          </a:prstGeom>
        </p:spPr>
      </p:pic>
      <p:pic>
        <p:nvPicPr>
          <p:cNvPr id="3" name="object 3"/>
          <p:cNvPicPr/>
          <p:nvPr/>
        </p:nvPicPr>
        <p:blipFill rotWithShape="1">
          <a:blip r:embed="rId3" cstate="print"/>
          <a:srcRect r="58784" b="21953"/>
          <a:stretch/>
        </p:blipFill>
        <p:spPr>
          <a:xfrm>
            <a:off x="6512071" y="1831083"/>
            <a:ext cx="2397252" cy="988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942349" y="169138"/>
            <a:ext cx="6452235" cy="574040"/>
          </a:xfrm>
          <a:prstGeom prst="rect">
            <a:avLst/>
          </a:prstGeom>
        </p:spPr>
        <p:txBody>
          <a:bodyPr vert="horz" wrap="square" lIns="0" tIns="12700" rIns="0" bIns="0" rtlCol="0">
            <a:spAutoFit/>
          </a:bodyPr>
          <a:lstStyle/>
          <a:p>
            <a:pPr marL="12700">
              <a:lnSpc>
                <a:spcPct val="100000"/>
              </a:lnSpc>
              <a:spcBef>
                <a:spcPts val="100"/>
              </a:spcBef>
            </a:pPr>
            <a:r>
              <a:rPr sz="3600" spc="-5" dirty="0"/>
              <a:t>Resistance of Semiconductor</a:t>
            </a:r>
          </a:p>
        </p:txBody>
      </p:sp>
      <p:pic>
        <p:nvPicPr>
          <p:cNvPr id="3" name="object 3"/>
          <p:cNvPicPr/>
          <p:nvPr/>
        </p:nvPicPr>
        <p:blipFill>
          <a:blip r:embed="rId3" cstate="print"/>
          <a:stretch>
            <a:fillRect/>
          </a:stretch>
        </p:blipFill>
        <p:spPr>
          <a:xfrm>
            <a:off x="545718" y="869932"/>
            <a:ext cx="3918204" cy="1997964"/>
          </a:xfrm>
          <a:prstGeom prst="rect">
            <a:avLst/>
          </a:prstGeom>
        </p:spPr>
      </p:pic>
      <p:sp>
        <p:nvSpPr>
          <p:cNvPr id="4" name="object 4"/>
          <p:cNvSpPr txBox="1"/>
          <p:nvPr/>
        </p:nvSpPr>
        <p:spPr>
          <a:xfrm>
            <a:off x="2049398" y="2192763"/>
            <a:ext cx="678815" cy="269875"/>
          </a:xfrm>
          <a:prstGeom prst="rect">
            <a:avLst/>
          </a:prstGeom>
        </p:spPr>
        <p:txBody>
          <a:bodyPr vert="horz" wrap="square" lIns="0" tIns="12700" rIns="0" bIns="0" rtlCol="0">
            <a:spAutoFit/>
          </a:bodyPr>
          <a:lstStyle/>
          <a:p>
            <a:pPr marL="38100">
              <a:lnSpc>
                <a:spcPct val="100000"/>
              </a:lnSpc>
              <a:spcBef>
                <a:spcPts val="100"/>
              </a:spcBef>
            </a:pPr>
            <a:r>
              <a:rPr sz="1600" b="1" i="1" dirty="0">
                <a:latin typeface="Arial"/>
                <a:cs typeface="Arial"/>
              </a:rPr>
              <a:t>n</a:t>
            </a:r>
            <a:r>
              <a:rPr sz="1600" b="1" i="1" spc="-35" dirty="0">
                <a:latin typeface="Arial"/>
                <a:cs typeface="Arial"/>
              </a:rPr>
              <a:t> </a:t>
            </a:r>
            <a:r>
              <a:rPr sz="1600" b="1" dirty="0">
                <a:latin typeface="Arial"/>
                <a:cs typeface="Arial"/>
              </a:rPr>
              <a:t>=</a:t>
            </a:r>
            <a:r>
              <a:rPr sz="1600" b="1" spc="-30" dirty="0">
                <a:latin typeface="Arial"/>
                <a:cs typeface="Arial"/>
              </a:rPr>
              <a:t> </a:t>
            </a:r>
            <a:r>
              <a:rPr sz="1600" b="1" i="1" spc="5" dirty="0">
                <a:latin typeface="Arial"/>
                <a:cs typeface="Arial"/>
              </a:rPr>
              <a:t>N</a:t>
            </a:r>
            <a:r>
              <a:rPr sz="1575" b="1" spc="7" baseline="-21164" dirty="0">
                <a:latin typeface="Arial"/>
                <a:cs typeface="Arial"/>
              </a:rPr>
              <a:t>D</a:t>
            </a:r>
            <a:endParaRPr sz="1575" baseline="-21164">
              <a:latin typeface="Arial"/>
              <a:cs typeface="Arial"/>
            </a:endParaRPr>
          </a:p>
        </p:txBody>
      </p:sp>
      <p:sp>
        <p:nvSpPr>
          <p:cNvPr id="5" name="object 5"/>
          <p:cNvSpPr txBox="1"/>
          <p:nvPr/>
        </p:nvSpPr>
        <p:spPr>
          <a:xfrm>
            <a:off x="4800091" y="1066545"/>
            <a:ext cx="2633980" cy="513080"/>
          </a:xfrm>
          <a:prstGeom prst="rect">
            <a:avLst/>
          </a:prstGeom>
        </p:spPr>
        <p:txBody>
          <a:bodyPr vert="horz" wrap="square" lIns="0" tIns="12065" rIns="0" bIns="0" rtlCol="0">
            <a:spAutoFit/>
          </a:bodyPr>
          <a:lstStyle/>
          <a:p>
            <a:pPr marL="469900" indent="-457200">
              <a:lnSpc>
                <a:spcPct val="100000"/>
              </a:lnSpc>
              <a:spcBef>
                <a:spcPts val="95"/>
              </a:spcBef>
              <a:buFont typeface="Wingdings"/>
              <a:buChar char=""/>
              <a:tabLst>
                <a:tab pos="469900" algn="l"/>
              </a:tabLst>
            </a:pPr>
            <a:r>
              <a:rPr sz="3200" b="1" spc="-25" dirty="0">
                <a:solidFill>
                  <a:srgbClr val="0000CC"/>
                </a:solidFill>
                <a:latin typeface="Arial"/>
                <a:cs typeface="Arial"/>
              </a:rPr>
              <a:t>Ohm’s</a:t>
            </a:r>
            <a:r>
              <a:rPr sz="3200" b="1" spc="-95" dirty="0">
                <a:solidFill>
                  <a:srgbClr val="0000CC"/>
                </a:solidFill>
                <a:latin typeface="Arial"/>
                <a:cs typeface="Arial"/>
              </a:rPr>
              <a:t> </a:t>
            </a:r>
            <a:r>
              <a:rPr sz="3200" b="1" spc="-5" dirty="0">
                <a:solidFill>
                  <a:srgbClr val="0000CC"/>
                </a:solidFill>
                <a:latin typeface="Arial"/>
                <a:cs typeface="Arial"/>
              </a:rPr>
              <a:t>Law</a:t>
            </a:r>
            <a:endParaRPr sz="3200" dirty="0">
              <a:latin typeface="Arial"/>
              <a:cs typeface="Arial"/>
            </a:endParaRPr>
          </a:p>
        </p:txBody>
      </p:sp>
      <p:sp>
        <p:nvSpPr>
          <p:cNvPr id="6" name="object 6"/>
          <p:cNvSpPr txBox="1"/>
          <p:nvPr/>
        </p:nvSpPr>
        <p:spPr>
          <a:xfrm>
            <a:off x="4648200" y="1736811"/>
            <a:ext cx="1186858" cy="431528"/>
          </a:xfrm>
          <a:prstGeom prst="rect">
            <a:avLst/>
          </a:prstGeom>
        </p:spPr>
        <p:txBody>
          <a:bodyPr vert="horz" wrap="square" lIns="0" tIns="15875" rIns="0" bIns="0" rtlCol="0">
            <a:spAutoFit/>
          </a:bodyPr>
          <a:lstStyle/>
          <a:p>
            <a:pPr marL="12700">
              <a:lnSpc>
                <a:spcPct val="100000"/>
              </a:lnSpc>
              <a:spcBef>
                <a:spcPts val="125"/>
              </a:spcBef>
              <a:tabLst>
                <a:tab pos="358775" algn="l"/>
              </a:tabLst>
            </a:pPr>
            <a:r>
              <a:rPr sz="2700" i="1" spc="25" dirty="0">
                <a:latin typeface="Times New Roman"/>
                <a:cs typeface="Times New Roman"/>
              </a:rPr>
              <a:t>V	</a:t>
            </a:r>
            <a:r>
              <a:rPr sz="2700" spc="20" dirty="0">
                <a:latin typeface="Symbol"/>
                <a:cs typeface="Symbol"/>
              </a:rPr>
              <a:t></a:t>
            </a:r>
            <a:r>
              <a:rPr sz="2700" spc="-5" dirty="0">
                <a:latin typeface="Times New Roman"/>
                <a:cs typeface="Times New Roman"/>
              </a:rPr>
              <a:t> </a:t>
            </a:r>
            <a:r>
              <a:rPr sz="2700" i="1" spc="10" dirty="0">
                <a:latin typeface="Times New Roman"/>
                <a:cs typeface="Times New Roman"/>
              </a:rPr>
              <a:t>I</a:t>
            </a:r>
            <a:r>
              <a:rPr lang="en-US" sz="2700" i="1" spc="10" dirty="0">
                <a:latin typeface="Times New Roman"/>
                <a:cs typeface="Times New Roman"/>
              </a:rPr>
              <a:t>*R</a:t>
            </a:r>
            <a:endParaRPr sz="2700" dirty="0">
              <a:latin typeface="Times New Roman"/>
              <a:cs typeface="Times New Roman"/>
            </a:endParaRPr>
          </a:p>
        </p:txBody>
      </p:sp>
      <p:grpSp>
        <p:nvGrpSpPr>
          <p:cNvPr id="7" name="object 7"/>
          <p:cNvGrpSpPr/>
          <p:nvPr/>
        </p:nvGrpSpPr>
        <p:grpSpPr>
          <a:xfrm>
            <a:off x="5943600" y="1572577"/>
            <a:ext cx="4485005" cy="862965"/>
            <a:chOff x="6264211" y="1572577"/>
            <a:chExt cx="4485005" cy="862965"/>
          </a:xfrm>
        </p:grpSpPr>
        <p:sp>
          <p:nvSpPr>
            <p:cNvPr id="8" name="object 8"/>
            <p:cNvSpPr/>
            <p:nvPr/>
          </p:nvSpPr>
          <p:spPr>
            <a:xfrm>
              <a:off x="6882764" y="1579244"/>
              <a:ext cx="3859529" cy="849630"/>
            </a:xfrm>
            <a:custGeom>
              <a:avLst/>
              <a:gdLst/>
              <a:ahLst/>
              <a:cxnLst/>
              <a:rect l="l" t="t" r="r" b="b"/>
              <a:pathLst>
                <a:path w="3859529" h="849630">
                  <a:moveTo>
                    <a:pt x="3717925" y="0"/>
                  </a:moveTo>
                  <a:lnTo>
                    <a:pt x="141604" y="0"/>
                  </a:lnTo>
                  <a:lnTo>
                    <a:pt x="96836" y="7216"/>
                  </a:lnTo>
                  <a:lnTo>
                    <a:pt x="57963" y="27314"/>
                  </a:lnTo>
                  <a:lnTo>
                    <a:pt x="27314" y="57963"/>
                  </a:lnTo>
                  <a:lnTo>
                    <a:pt x="7216" y="96836"/>
                  </a:lnTo>
                  <a:lnTo>
                    <a:pt x="0" y="141604"/>
                  </a:lnTo>
                  <a:lnTo>
                    <a:pt x="0" y="708025"/>
                  </a:lnTo>
                  <a:lnTo>
                    <a:pt x="7216" y="752793"/>
                  </a:lnTo>
                  <a:lnTo>
                    <a:pt x="27314" y="791666"/>
                  </a:lnTo>
                  <a:lnTo>
                    <a:pt x="57963" y="822315"/>
                  </a:lnTo>
                  <a:lnTo>
                    <a:pt x="96836" y="842413"/>
                  </a:lnTo>
                  <a:lnTo>
                    <a:pt x="141604" y="849629"/>
                  </a:lnTo>
                  <a:lnTo>
                    <a:pt x="3717925" y="849629"/>
                  </a:lnTo>
                  <a:lnTo>
                    <a:pt x="3762693" y="842413"/>
                  </a:lnTo>
                  <a:lnTo>
                    <a:pt x="3801566" y="822315"/>
                  </a:lnTo>
                  <a:lnTo>
                    <a:pt x="3832215" y="791666"/>
                  </a:lnTo>
                  <a:lnTo>
                    <a:pt x="3852313" y="752793"/>
                  </a:lnTo>
                  <a:lnTo>
                    <a:pt x="3859529" y="708025"/>
                  </a:lnTo>
                  <a:lnTo>
                    <a:pt x="3859529" y="141604"/>
                  </a:lnTo>
                  <a:lnTo>
                    <a:pt x="3852313" y="96836"/>
                  </a:lnTo>
                  <a:lnTo>
                    <a:pt x="3832215" y="57963"/>
                  </a:lnTo>
                  <a:lnTo>
                    <a:pt x="3801566" y="27314"/>
                  </a:lnTo>
                  <a:lnTo>
                    <a:pt x="3762693" y="7216"/>
                  </a:lnTo>
                  <a:lnTo>
                    <a:pt x="3717925" y="0"/>
                  </a:lnTo>
                  <a:close/>
                </a:path>
              </a:pathLst>
            </a:custGeom>
            <a:solidFill>
              <a:srgbClr val="FFFF00"/>
            </a:solidFill>
          </p:spPr>
          <p:txBody>
            <a:bodyPr wrap="square" lIns="0" tIns="0" rIns="0" bIns="0" rtlCol="0"/>
            <a:lstStyle/>
            <a:p>
              <a:endParaRPr/>
            </a:p>
          </p:txBody>
        </p:sp>
        <p:sp>
          <p:nvSpPr>
            <p:cNvPr id="9" name="object 9"/>
            <p:cNvSpPr/>
            <p:nvPr/>
          </p:nvSpPr>
          <p:spPr>
            <a:xfrm>
              <a:off x="6882764" y="1579244"/>
              <a:ext cx="3859529" cy="849630"/>
            </a:xfrm>
            <a:custGeom>
              <a:avLst/>
              <a:gdLst/>
              <a:ahLst/>
              <a:cxnLst/>
              <a:rect l="l" t="t" r="r" b="b"/>
              <a:pathLst>
                <a:path w="3859529" h="849630">
                  <a:moveTo>
                    <a:pt x="0" y="141604"/>
                  </a:moveTo>
                  <a:lnTo>
                    <a:pt x="7216" y="96836"/>
                  </a:lnTo>
                  <a:lnTo>
                    <a:pt x="27314" y="57963"/>
                  </a:lnTo>
                  <a:lnTo>
                    <a:pt x="57963" y="27314"/>
                  </a:lnTo>
                  <a:lnTo>
                    <a:pt x="96836" y="7216"/>
                  </a:lnTo>
                  <a:lnTo>
                    <a:pt x="141604" y="0"/>
                  </a:lnTo>
                  <a:lnTo>
                    <a:pt x="3717925" y="0"/>
                  </a:lnTo>
                  <a:lnTo>
                    <a:pt x="3762693" y="7216"/>
                  </a:lnTo>
                  <a:lnTo>
                    <a:pt x="3801566" y="27314"/>
                  </a:lnTo>
                  <a:lnTo>
                    <a:pt x="3832215" y="57963"/>
                  </a:lnTo>
                  <a:lnTo>
                    <a:pt x="3852313" y="96836"/>
                  </a:lnTo>
                  <a:lnTo>
                    <a:pt x="3859529" y="141604"/>
                  </a:lnTo>
                  <a:lnTo>
                    <a:pt x="3859529" y="708025"/>
                  </a:lnTo>
                  <a:lnTo>
                    <a:pt x="3852313" y="752793"/>
                  </a:lnTo>
                  <a:lnTo>
                    <a:pt x="3832215" y="791666"/>
                  </a:lnTo>
                  <a:lnTo>
                    <a:pt x="3801566" y="822315"/>
                  </a:lnTo>
                  <a:lnTo>
                    <a:pt x="3762693" y="842413"/>
                  </a:lnTo>
                  <a:lnTo>
                    <a:pt x="3717925" y="849629"/>
                  </a:lnTo>
                  <a:lnTo>
                    <a:pt x="141604" y="849629"/>
                  </a:lnTo>
                  <a:lnTo>
                    <a:pt x="96836" y="842413"/>
                  </a:lnTo>
                  <a:lnTo>
                    <a:pt x="57963" y="822315"/>
                  </a:lnTo>
                  <a:lnTo>
                    <a:pt x="27314" y="791666"/>
                  </a:lnTo>
                  <a:lnTo>
                    <a:pt x="7216" y="752793"/>
                  </a:lnTo>
                  <a:lnTo>
                    <a:pt x="0" y="708025"/>
                  </a:lnTo>
                  <a:lnTo>
                    <a:pt x="0" y="141604"/>
                  </a:lnTo>
                  <a:close/>
                </a:path>
              </a:pathLst>
            </a:custGeom>
            <a:ln w="12954">
              <a:solidFill>
                <a:srgbClr val="002C6D"/>
              </a:solidFill>
            </a:ln>
          </p:spPr>
          <p:txBody>
            <a:bodyPr wrap="square" lIns="0" tIns="0" rIns="0" bIns="0" rtlCol="0"/>
            <a:lstStyle/>
            <a:p>
              <a:endParaRPr/>
            </a:p>
          </p:txBody>
        </p:sp>
        <p:sp>
          <p:nvSpPr>
            <p:cNvPr id="10" name="object 10"/>
            <p:cNvSpPr/>
            <p:nvPr/>
          </p:nvSpPr>
          <p:spPr>
            <a:xfrm>
              <a:off x="6270878" y="1922144"/>
              <a:ext cx="410209" cy="142240"/>
            </a:xfrm>
            <a:custGeom>
              <a:avLst/>
              <a:gdLst/>
              <a:ahLst/>
              <a:cxnLst/>
              <a:rect l="l" t="t" r="r" b="b"/>
              <a:pathLst>
                <a:path w="410209" h="142239">
                  <a:moveTo>
                    <a:pt x="339090" y="0"/>
                  </a:moveTo>
                  <a:lnTo>
                    <a:pt x="339090" y="35432"/>
                  </a:lnTo>
                  <a:lnTo>
                    <a:pt x="70866" y="35432"/>
                  </a:lnTo>
                  <a:lnTo>
                    <a:pt x="70866" y="0"/>
                  </a:lnTo>
                  <a:lnTo>
                    <a:pt x="0" y="70865"/>
                  </a:lnTo>
                  <a:lnTo>
                    <a:pt x="70866" y="141731"/>
                  </a:lnTo>
                  <a:lnTo>
                    <a:pt x="70866" y="106299"/>
                  </a:lnTo>
                  <a:lnTo>
                    <a:pt x="339090" y="106299"/>
                  </a:lnTo>
                  <a:lnTo>
                    <a:pt x="339090" y="141731"/>
                  </a:lnTo>
                  <a:lnTo>
                    <a:pt x="409955" y="70865"/>
                  </a:lnTo>
                  <a:lnTo>
                    <a:pt x="339090" y="0"/>
                  </a:lnTo>
                  <a:close/>
                </a:path>
              </a:pathLst>
            </a:custGeom>
            <a:solidFill>
              <a:srgbClr val="0070C0"/>
            </a:solidFill>
          </p:spPr>
          <p:txBody>
            <a:bodyPr wrap="square" lIns="0" tIns="0" rIns="0" bIns="0" rtlCol="0"/>
            <a:lstStyle/>
            <a:p>
              <a:endParaRPr dirty="0"/>
            </a:p>
          </p:txBody>
        </p:sp>
        <p:sp>
          <p:nvSpPr>
            <p:cNvPr id="11" name="object 11"/>
            <p:cNvSpPr/>
            <p:nvPr/>
          </p:nvSpPr>
          <p:spPr>
            <a:xfrm>
              <a:off x="6270878" y="1922144"/>
              <a:ext cx="410209" cy="142240"/>
            </a:xfrm>
            <a:custGeom>
              <a:avLst/>
              <a:gdLst/>
              <a:ahLst/>
              <a:cxnLst/>
              <a:rect l="l" t="t" r="r" b="b"/>
              <a:pathLst>
                <a:path w="410209" h="142239">
                  <a:moveTo>
                    <a:pt x="0" y="70865"/>
                  </a:moveTo>
                  <a:lnTo>
                    <a:pt x="70866" y="0"/>
                  </a:lnTo>
                  <a:lnTo>
                    <a:pt x="70866" y="35432"/>
                  </a:lnTo>
                  <a:lnTo>
                    <a:pt x="339090" y="35432"/>
                  </a:lnTo>
                  <a:lnTo>
                    <a:pt x="339090" y="0"/>
                  </a:lnTo>
                  <a:lnTo>
                    <a:pt x="409955" y="70865"/>
                  </a:lnTo>
                  <a:lnTo>
                    <a:pt x="339090" y="141731"/>
                  </a:lnTo>
                  <a:lnTo>
                    <a:pt x="339090" y="106299"/>
                  </a:lnTo>
                  <a:lnTo>
                    <a:pt x="70866" y="106299"/>
                  </a:lnTo>
                  <a:lnTo>
                    <a:pt x="70866" y="141731"/>
                  </a:lnTo>
                  <a:lnTo>
                    <a:pt x="0" y="70865"/>
                  </a:lnTo>
                  <a:close/>
                </a:path>
              </a:pathLst>
            </a:custGeom>
            <a:ln w="12954">
              <a:solidFill>
                <a:srgbClr val="002C6D"/>
              </a:solidFill>
            </a:ln>
          </p:spPr>
          <p:txBody>
            <a:bodyPr wrap="square" lIns="0" tIns="0" rIns="0" bIns="0" rtlCol="0"/>
            <a:lstStyle/>
            <a:p>
              <a:endParaRPr dirty="0"/>
            </a:p>
          </p:txBody>
        </p:sp>
        <p:sp>
          <p:nvSpPr>
            <p:cNvPr id="12" name="object 12"/>
            <p:cNvSpPr/>
            <p:nvPr/>
          </p:nvSpPr>
          <p:spPr>
            <a:xfrm>
              <a:off x="9876759" y="2009439"/>
              <a:ext cx="620395" cy="0"/>
            </a:xfrm>
            <a:custGeom>
              <a:avLst/>
              <a:gdLst/>
              <a:ahLst/>
              <a:cxnLst/>
              <a:rect l="l" t="t" r="r" b="b"/>
              <a:pathLst>
                <a:path w="620395">
                  <a:moveTo>
                    <a:pt x="0" y="0"/>
                  </a:moveTo>
                  <a:lnTo>
                    <a:pt x="620224" y="0"/>
                  </a:lnTo>
                </a:path>
              </a:pathLst>
            </a:custGeom>
            <a:ln w="17321">
              <a:solidFill>
                <a:srgbClr val="000000"/>
              </a:solidFill>
            </a:ln>
          </p:spPr>
          <p:txBody>
            <a:bodyPr wrap="square" lIns="0" tIns="0" rIns="0" bIns="0" rtlCol="0"/>
            <a:lstStyle/>
            <a:p>
              <a:endParaRPr/>
            </a:p>
          </p:txBody>
        </p:sp>
      </p:grpSp>
      <p:sp>
        <p:nvSpPr>
          <p:cNvPr id="13" name="object 13"/>
          <p:cNvSpPr txBox="1"/>
          <p:nvPr/>
        </p:nvSpPr>
        <p:spPr>
          <a:xfrm>
            <a:off x="9739505" y="1516184"/>
            <a:ext cx="606425" cy="441959"/>
          </a:xfrm>
          <a:prstGeom prst="rect">
            <a:avLst/>
          </a:prstGeom>
        </p:spPr>
        <p:txBody>
          <a:bodyPr vert="horz" wrap="square" lIns="0" tIns="16510" rIns="0" bIns="0" rtlCol="0">
            <a:spAutoFit/>
          </a:bodyPr>
          <a:lstStyle/>
          <a:p>
            <a:pPr marL="38100">
              <a:lnSpc>
                <a:spcPct val="100000"/>
              </a:lnSpc>
              <a:spcBef>
                <a:spcPts val="130"/>
              </a:spcBef>
              <a:tabLst>
                <a:tab pos="452120" algn="l"/>
              </a:tabLst>
            </a:pPr>
            <a:r>
              <a:rPr sz="2700" i="1" spc="15" dirty="0">
                <a:latin typeface="Times New Roman"/>
                <a:cs typeface="Times New Roman"/>
              </a:rPr>
              <a:t>L	</a:t>
            </a:r>
            <a:r>
              <a:rPr sz="4050" spc="15" baseline="-36008" dirty="0">
                <a:latin typeface="Times New Roman"/>
                <a:cs typeface="Times New Roman"/>
              </a:rPr>
              <a:t>)</a:t>
            </a:r>
            <a:endParaRPr sz="4050" baseline="-36008">
              <a:latin typeface="Times New Roman"/>
              <a:cs typeface="Times New Roman"/>
            </a:endParaRPr>
          </a:p>
        </p:txBody>
      </p:sp>
      <p:sp>
        <p:nvSpPr>
          <p:cNvPr id="14" name="object 14"/>
          <p:cNvSpPr txBox="1"/>
          <p:nvPr/>
        </p:nvSpPr>
        <p:spPr>
          <a:xfrm>
            <a:off x="9532581" y="2008328"/>
            <a:ext cx="623570" cy="441959"/>
          </a:xfrm>
          <a:prstGeom prst="rect">
            <a:avLst/>
          </a:prstGeom>
        </p:spPr>
        <p:txBody>
          <a:bodyPr vert="horz" wrap="square" lIns="0" tIns="16510" rIns="0" bIns="0" rtlCol="0">
            <a:spAutoFit/>
          </a:bodyPr>
          <a:lstStyle/>
          <a:p>
            <a:pPr marL="12700">
              <a:lnSpc>
                <a:spcPct val="100000"/>
              </a:lnSpc>
              <a:spcBef>
                <a:spcPts val="130"/>
              </a:spcBef>
            </a:pPr>
            <a:r>
              <a:rPr sz="2700" i="1" spc="25" dirty="0">
                <a:latin typeface="Times New Roman"/>
                <a:cs typeface="Times New Roman"/>
              </a:rPr>
              <a:t>W</a:t>
            </a:r>
            <a:r>
              <a:rPr sz="2700" i="1" spc="40" dirty="0">
                <a:latin typeface="Times New Roman"/>
                <a:cs typeface="Times New Roman"/>
              </a:rPr>
              <a:t> </a:t>
            </a:r>
            <a:r>
              <a:rPr sz="2700" spc="5" dirty="0">
                <a:latin typeface="Symbol"/>
                <a:cs typeface="Symbol"/>
              </a:rPr>
              <a:t></a:t>
            </a:r>
            <a:r>
              <a:rPr sz="2700" spc="-405" dirty="0">
                <a:latin typeface="Times New Roman"/>
                <a:cs typeface="Times New Roman"/>
              </a:rPr>
              <a:t> </a:t>
            </a:r>
            <a:r>
              <a:rPr sz="2700" i="1" spc="5" dirty="0">
                <a:latin typeface="Times New Roman"/>
                <a:cs typeface="Times New Roman"/>
              </a:rPr>
              <a:t>t</a:t>
            </a:r>
            <a:endParaRPr sz="2700">
              <a:latin typeface="Times New Roman"/>
              <a:cs typeface="Times New Roman"/>
            </a:endParaRPr>
          </a:p>
        </p:txBody>
      </p:sp>
      <p:sp>
        <p:nvSpPr>
          <p:cNvPr id="15" name="object 15"/>
          <p:cNvSpPr txBox="1"/>
          <p:nvPr/>
        </p:nvSpPr>
        <p:spPr>
          <a:xfrm>
            <a:off x="6628995" y="1717524"/>
            <a:ext cx="2887980" cy="464184"/>
          </a:xfrm>
          <a:prstGeom prst="rect">
            <a:avLst/>
          </a:prstGeom>
        </p:spPr>
        <p:txBody>
          <a:bodyPr vert="horz" wrap="square" lIns="0" tIns="15875" rIns="0" bIns="0" rtlCol="0">
            <a:spAutoFit/>
          </a:bodyPr>
          <a:lstStyle/>
          <a:p>
            <a:pPr marL="12700">
              <a:lnSpc>
                <a:spcPct val="100000"/>
              </a:lnSpc>
              <a:spcBef>
                <a:spcPts val="125"/>
              </a:spcBef>
            </a:pPr>
            <a:r>
              <a:rPr sz="2700" b="1" i="1" spc="20" dirty="0">
                <a:latin typeface="Times New Roman"/>
                <a:cs typeface="Times New Roman"/>
              </a:rPr>
              <a:t>E</a:t>
            </a:r>
            <a:r>
              <a:rPr sz="2700" b="1" i="1" spc="-145" dirty="0">
                <a:latin typeface="Times New Roman"/>
                <a:cs typeface="Times New Roman"/>
              </a:rPr>
              <a:t> </a:t>
            </a:r>
            <a:r>
              <a:rPr sz="2700" spc="5" dirty="0">
                <a:latin typeface="Symbol"/>
                <a:cs typeface="Symbol"/>
              </a:rPr>
              <a:t></a:t>
            </a:r>
            <a:r>
              <a:rPr sz="2700" spc="-240" dirty="0">
                <a:latin typeface="Times New Roman"/>
                <a:cs typeface="Times New Roman"/>
              </a:rPr>
              <a:t> </a:t>
            </a:r>
            <a:r>
              <a:rPr sz="2700" i="1" spc="15" dirty="0">
                <a:latin typeface="Times New Roman"/>
                <a:cs typeface="Times New Roman"/>
              </a:rPr>
              <a:t>L</a:t>
            </a:r>
            <a:r>
              <a:rPr sz="2700" i="1" spc="20" dirty="0">
                <a:latin typeface="Times New Roman"/>
                <a:cs typeface="Times New Roman"/>
              </a:rPr>
              <a:t> </a:t>
            </a:r>
            <a:r>
              <a:rPr sz="2700" spc="15" dirty="0">
                <a:latin typeface="Symbol"/>
                <a:cs typeface="Symbol"/>
              </a:rPr>
              <a:t></a:t>
            </a:r>
            <a:r>
              <a:rPr sz="2700" spc="-40" dirty="0">
                <a:latin typeface="Times New Roman"/>
                <a:cs typeface="Times New Roman"/>
              </a:rPr>
              <a:t> </a:t>
            </a:r>
            <a:r>
              <a:rPr sz="2700" spc="200" dirty="0">
                <a:latin typeface="Times New Roman"/>
                <a:cs typeface="Times New Roman"/>
              </a:rPr>
              <a:t>(</a:t>
            </a:r>
            <a:r>
              <a:rPr sz="2700" i="1" spc="15" dirty="0">
                <a:latin typeface="Times New Roman"/>
                <a:cs typeface="Times New Roman"/>
              </a:rPr>
              <a:t>J</a:t>
            </a:r>
            <a:r>
              <a:rPr sz="2700" i="1" spc="-5" dirty="0">
                <a:latin typeface="Times New Roman"/>
                <a:cs typeface="Times New Roman"/>
              </a:rPr>
              <a:t> </a:t>
            </a:r>
            <a:r>
              <a:rPr sz="2700" spc="100" dirty="0">
                <a:latin typeface="Symbol"/>
                <a:cs typeface="Symbol"/>
              </a:rPr>
              <a:t></a:t>
            </a:r>
            <a:r>
              <a:rPr sz="2700" i="1" spc="25" dirty="0">
                <a:latin typeface="Times New Roman"/>
                <a:cs typeface="Times New Roman"/>
              </a:rPr>
              <a:t>W</a:t>
            </a:r>
            <a:r>
              <a:rPr sz="2700" i="1" spc="40" dirty="0">
                <a:latin typeface="Times New Roman"/>
                <a:cs typeface="Times New Roman"/>
              </a:rPr>
              <a:t> </a:t>
            </a:r>
            <a:r>
              <a:rPr sz="2700" spc="5" dirty="0">
                <a:latin typeface="Symbol"/>
                <a:cs typeface="Symbol"/>
              </a:rPr>
              <a:t></a:t>
            </a:r>
            <a:r>
              <a:rPr sz="2700" spc="-409" dirty="0">
                <a:latin typeface="Times New Roman"/>
                <a:cs typeface="Times New Roman"/>
              </a:rPr>
              <a:t> </a:t>
            </a:r>
            <a:r>
              <a:rPr sz="2700" i="1" spc="190" dirty="0">
                <a:latin typeface="Times New Roman"/>
                <a:cs typeface="Times New Roman"/>
              </a:rPr>
              <a:t>t</a:t>
            </a:r>
            <a:r>
              <a:rPr sz="2700" spc="10" dirty="0">
                <a:latin typeface="Times New Roman"/>
                <a:cs typeface="Times New Roman"/>
              </a:rPr>
              <a:t>)</a:t>
            </a:r>
            <a:r>
              <a:rPr sz="2700" spc="-345" dirty="0">
                <a:latin typeface="Times New Roman"/>
                <a:cs typeface="Times New Roman"/>
              </a:rPr>
              <a:t> </a:t>
            </a:r>
            <a:r>
              <a:rPr sz="2700" spc="5" dirty="0">
                <a:latin typeface="Symbol"/>
                <a:cs typeface="Symbol"/>
              </a:rPr>
              <a:t></a:t>
            </a:r>
            <a:r>
              <a:rPr sz="2700" spc="-360" dirty="0">
                <a:latin typeface="Times New Roman"/>
                <a:cs typeface="Times New Roman"/>
              </a:rPr>
              <a:t> </a:t>
            </a:r>
            <a:r>
              <a:rPr sz="2700" spc="165" dirty="0">
                <a:latin typeface="Times New Roman"/>
                <a:cs typeface="Times New Roman"/>
              </a:rPr>
              <a:t>(</a:t>
            </a:r>
            <a:r>
              <a:rPr sz="2850" i="1" spc="-65" dirty="0">
                <a:latin typeface="Symbol"/>
                <a:cs typeface="Symbol"/>
              </a:rPr>
              <a:t></a:t>
            </a:r>
            <a:r>
              <a:rPr sz="2850" spc="-170" dirty="0">
                <a:latin typeface="Times New Roman"/>
                <a:cs typeface="Times New Roman"/>
              </a:rPr>
              <a:t> </a:t>
            </a:r>
            <a:r>
              <a:rPr sz="2700" spc="5" dirty="0">
                <a:latin typeface="Symbol"/>
                <a:cs typeface="Symbol"/>
              </a:rPr>
              <a:t></a:t>
            </a:r>
            <a:endParaRPr sz="2700" dirty="0">
              <a:latin typeface="Symbol"/>
              <a:cs typeface="Symbol"/>
            </a:endParaRPr>
          </a:p>
        </p:txBody>
      </p:sp>
      <p:sp>
        <p:nvSpPr>
          <p:cNvPr id="16" name="object 16"/>
          <p:cNvSpPr/>
          <p:nvPr/>
        </p:nvSpPr>
        <p:spPr>
          <a:xfrm>
            <a:off x="8979724" y="3017973"/>
            <a:ext cx="170815" cy="732790"/>
          </a:xfrm>
          <a:custGeom>
            <a:avLst/>
            <a:gdLst/>
            <a:ahLst/>
            <a:cxnLst/>
            <a:rect l="l" t="t" r="r" b="b"/>
            <a:pathLst>
              <a:path w="170814" h="732789">
                <a:moveTo>
                  <a:pt x="0" y="0"/>
                </a:moveTo>
                <a:lnTo>
                  <a:pt x="33212" y="1115"/>
                </a:lnTo>
                <a:lnTo>
                  <a:pt x="60340" y="4159"/>
                </a:lnTo>
                <a:lnTo>
                  <a:pt x="78634" y="8679"/>
                </a:lnTo>
                <a:lnTo>
                  <a:pt x="85343" y="14224"/>
                </a:lnTo>
                <a:lnTo>
                  <a:pt x="85343" y="351916"/>
                </a:lnTo>
                <a:lnTo>
                  <a:pt x="92053" y="357461"/>
                </a:lnTo>
                <a:lnTo>
                  <a:pt x="110347" y="361981"/>
                </a:lnTo>
                <a:lnTo>
                  <a:pt x="137475" y="365025"/>
                </a:lnTo>
                <a:lnTo>
                  <a:pt x="170687" y="366140"/>
                </a:lnTo>
                <a:lnTo>
                  <a:pt x="137475" y="367256"/>
                </a:lnTo>
                <a:lnTo>
                  <a:pt x="110347" y="370300"/>
                </a:lnTo>
                <a:lnTo>
                  <a:pt x="92053" y="374820"/>
                </a:lnTo>
                <a:lnTo>
                  <a:pt x="85343" y="380364"/>
                </a:lnTo>
                <a:lnTo>
                  <a:pt x="85343" y="718057"/>
                </a:lnTo>
                <a:lnTo>
                  <a:pt x="78634" y="723602"/>
                </a:lnTo>
                <a:lnTo>
                  <a:pt x="60340" y="728122"/>
                </a:lnTo>
                <a:lnTo>
                  <a:pt x="33212" y="731166"/>
                </a:lnTo>
                <a:lnTo>
                  <a:pt x="0" y="732281"/>
                </a:lnTo>
              </a:path>
            </a:pathLst>
          </a:custGeom>
          <a:ln w="19050">
            <a:solidFill>
              <a:srgbClr val="004097"/>
            </a:solidFill>
          </a:ln>
        </p:spPr>
        <p:txBody>
          <a:bodyPr wrap="square" lIns="0" tIns="0" rIns="0" bIns="0" rtlCol="0"/>
          <a:lstStyle/>
          <a:p>
            <a:endParaRPr/>
          </a:p>
        </p:txBody>
      </p:sp>
      <p:sp>
        <p:nvSpPr>
          <p:cNvPr id="17" name="object 17"/>
          <p:cNvSpPr txBox="1"/>
          <p:nvPr/>
        </p:nvSpPr>
        <p:spPr>
          <a:xfrm>
            <a:off x="7467600" y="2698643"/>
            <a:ext cx="1435735" cy="1442085"/>
          </a:xfrm>
          <a:prstGeom prst="rect">
            <a:avLst/>
          </a:prstGeom>
        </p:spPr>
        <p:txBody>
          <a:bodyPr vert="horz" wrap="square" lIns="0" tIns="118745" rIns="0" bIns="0" rtlCol="0">
            <a:spAutoFit/>
          </a:bodyPr>
          <a:lstStyle/>
          <a:p>
            <a:pPr marL="93345">
              <a:lnSpc>
                <a:spcPct val="100000"/>
              </a:lnSpc>
              <a:spcBef>
                <a:spcPts val="935"/>
              </a:spcBef>
            </a:pPr>
            <a:r>
              <a:rPr sz="2700" b="1" i="1" spc="15" dirty="0">
                <a:latin typeface="Times New Roman"/>
                <a:cs typeface="Times New Roman"/>
              </a:rPr>
              <a:t>E</a:t>
            </a:r>
            <a:r>
              <a:rPr sz="2700" b="1" i="1" spc="190" dirty="0">
                <a:latin typeface="Times New Roman"/>
                <a:cs typeface="Times New Roman"/>
              </a:rPr>
              <a:t> </a:t>
            </a:r>
            <a:r>
              <a:rPr sz="2700" spc="15" dirty="0">
                <a:latin typeface="Symbol"/>
                <a:cs typeface="Symbol"/>
              </a:rPr>
              <a:t></a:t>
            </a:r>
            <a:r>
              <a:rPr sz="2700" spc="130" dirty="0">
                <a:latin typeface="Times New Roman"/>
                <a:cs typeface="Times New Roman"/>
              </a:rPr>
              <a:t> </a:t>
            </a:r>
            <a:r>
              <a:rPr sz="2700" i="1" spc="10" dirty="0">
                <a:latin typeface="Times New Roman"/>
                <a:cs typeface="Times New Roman"/>
              </a:rPr>
              <a:t>J</a:t>
            </a:r>
            <a:r>
              <a:rPr sz="2700" i="1" dirty="0">
                <a:latin typeface="Times New Roman"/>
                <a:cs typeface="Times New Roman"/>
              </a:rPr>
              <a:t> </a:t>
            </a:r>
            <a:r>
              <a:rPr sz="2700" spc="5" dirty="0">
                <a:latin typeface="Symbol"/>
                <a:cs typeface="Symbol"/>
              </a:rPr>
              <a:t></a:t>
            </a:r>
            <a:r>
              <a:rPr sz="2700" spc="-235" dirty="0">
                <a:latin typeface="Times New Roman"/>
                <a:cs typeface="Times New Roman"/>
              </a:rPr>
              <a:t> </a:t>
            </a:r>
            <a:r>
              <a:rPr sz="2850" i="1" spc="-70" dirty="0">
                <a:latin typeface="Symbol"/>
                <a:cs typeface="Symbol"/>
              </a:rPr>
              <a:t></a:t>
            </a:r>
            <a:endParaRPr sz="2850">
              <a:latin typeface="Symbol"/>
              <a:cs typeface="Symbol"/>
            </a:endParaRPr>
          </a:p>
          <a:p>
            <a:pPr marL="93345">
              <a:lnSpc>
                <a:spcPct val="100000"/>
              </a:lnSpc>
              <a:spcBef>
                <a:spcPts val="805"/>
              </a:spcBef>
            </a:pPr>
            <a:r>
              <a:rPr sz="2700" i="1" spc="10" dirty="0">
                <a:latin typeface="Times New Roman"/>
                <a:cs typeface="Times New Roman"/>
              </a:rPr>
              <a:t>J</a:t>
            </a:r>
            <a:r>
              <a:rPr sz="2700" i="1" spc="275" dirty="0">
                <a:latin typeface="Times New Roman"/>
                <a:cs typeface="Times New Roman"/>
              </a:rPr>
              <a:t> </a:t>
            </a:r>
            <a:r>
              <a:rPr sz="2700" spc="15" dirty="0">
                <a:latin typeface="Symbol"/>
                <a:cs typeface="Symbol"/>
              </a:rPr>
              <a:t></a:t>
            </a:r>
            <a:r>
              <a:rPr sz="2700" spc="-35" dirty="0">
                <a:latin typeface="Times New Roman"/>
                <a:cs typeface="Times New Roman"/>
              </a:rPr>
              <a:t> </a:t>
            </a:r>
            <a:r>
              <a:rPr sz="2700" i="1" spc="5" dirty="0">
                <a:latin typeface="Times New Roman"/>
                <a:cs typeface="Times New Roman"/>
              </a:rPr>
              <a:t>nqv</a:t>
            </a:r>
            <a:r>
              <a:rPr sz="2325" i="1" spc="7" baseline="-25089" dirty="0">
                <a:latin typeface="Times New Roman"/>
                <a:cs typeface="Times New Roman"/>
              </a:rPr>
              <a:t>n</a:t>
            </a:r>
            <a:endParaRPr sz="2325" baseline="-25089">
              <a:latin typeface="Times New Roman"/>
              <a:cs typeface="Times New Roman"/>
            </a:endParaRPr>
          </a:p>
          <a:p>
            <a:pPr marL="38100">
              <a:lnSpc>
                <a:spcPct val="100000"/>
              </a:lnSpc>
              <a:spcBef>
                <a:spcPts val="695"/>
              </a:spcBef>
            </a:pPr>
            <a:r>
              <a:rPr sz="1800" b="1" spc="-5" dirty="0">
                <a:solidFill>
                  <a:srgbClr val="001F5F"/>
                </a:solidFill>
                <a:latin typeface="Arial"/>
                <a:cs typeface="Arial"/>
              </a:rPr>
              <a:t>Drift</a:t>
            </a:r>
            <a:r>
              <a:rPr sz="1800" b="1" spc="-30" dirty="0">
                <a:solidFill>
                  <a:srgbClr val="001F5F"/>
                </a:solidFill>
                <a:latin typeface="Arial"/>
                <a:cs typeface="Arial"/>
              </a:rPr>
              <a:t> </a:t>
            </a:r>
            <a:r>
              <a:rPr sz="1800" b="1" spc="-5" dirty="0">
                <a:solidFill>
                  <a:srgbClr val="001F5F"/>
                </a:solidFill>
                <a:latin typeface="Arial"/>
                <a:cs typeface="Arial"/>
              </a:rPr>
              <a:t>Current</a:t>
            </a:r>
            <a:endParaRPr sz="1800">
              <a:latin typeface="Arial"/>
              <a:cs typeface="Arial"/>
            </a:endParaRPr>
          </a:p>
        </p:txBody>
      </p:sp>
      <p:grpSp>
        <p:nvGrpSpPr>
          <p:cNvPr id="23" name="object 23"/>
          <p:cNvGrpSpPr/>
          <p:nvPr/>
        </p:nvGrpSpPr>
        <p:grpSpPr>
          <a:xfrm>
            <a:off x="1251054" y="3799395"/>
            <a:ext cx="2070735" cy="1156335"/>
            <a:chOff x="1371409" y="3840289"/>
            <a:chExt cx="2070735" cy="1156335"/>
          </a:xfrm>
        </p:grpSpPr>
        <p:sp>
          <p:nvSpPr>
            <p:cNvPr id="24" name="object 24"/>
            <p:cNvSpPr/>
            <p:nvPr/>
          </p:nvSpPr>
          <p:spPr>
            <a:xfrm>
              <a:off x="1378077" y="3846957"/>
              <a:ext cx="2057400" cy="1143000"/>
            </a:xfrm>
            <a:custGeom>
              <a:avLst/>
              <a:gdLst/>
              <a:ahLst/>
              <a:cxnLst/>
              <a:rect l="l" t="t" r="r" b="b"/>
              <a:pathLst>
                <a:path w="2057400" h="1143000">
                  <a:moveTo>
                    <a:pt x="2057400" y="0"/>
                  </a:moveTo>
                  <a:lnTo>
                    <a:pt x="0" y="0"/>
                  </a:lnTo>
                  <a:lnTo>
                    <a:pt x="0" y="1143000"/>
                  </a:lnTo>
                  <a:lnTo>
                    <a:pt x="2057400" y="1143000"/>
                  </a:lnTo>
                  <a:lnTo>
                    <a:pt x="2057400" y="0"/>
                  </a:lnTo>
                  <a:close/>
                </a:path>
              </a:pathLst>
            </a:custGeom>
            <a:solidFill>
              <a:srgbClr val="73C7E2"/>
            </a:solidFill>
          </p:spPr>
          <p:txBody>
            <a:bodyPr wrap="square" lIns="0" tIns="0" rIns="0" bIns="0" rtlCol="0"/>
            <a:lstStyle/>
            <a:p>
              <a:endParaRPr/>
            </a:p>
          </p:txBody>
        </p:sp>
        <p:sp>
          <p:nvSpPr>
            <p:cNvPr id="25" name="object 25"/>
            <p:cNvSpPr/>
            <p:nvPr/>
          </p:nvSpPr>
          <p:spPr>
            <a:xfrm>
              <a:off x="1378077" y="3846957"/>
              <a:ext cx="2057400" cy="1143000"/>
            </a:xfrm>
            <a:custGeom>
              <a:avLst/>
              <a:gdLst/>
              <a:ahLst/>
              <a:cxnLst/>
              <a:rect l="l" t="t" r="r" b="b"/>
              <a:pathLst>
                <a:path w="2057400" h="1143000">
                  <a:moveTo>
                    <a:pt x="0" y="1143000"/>
                  </a:moveTo>
                  <a:lnTo>
                    <a:pt x="2057400" y="1143000"/>
                  </a:lnTo>
                  <a:lnTo>
                    <a:pt x="2057400" y="0"/>
                  </a:lnTo>
                  <a:lnTo>
                    <a:pt x="0" y="0"/>
                  </a:lnTo>
                  <a:lnTo>
                    <a:pt x="0" y="1143000"/>
                  </a:lnTo>
                  <a:close/>
                </a:path>
              </a:pathLst>
            </a:custGeom>
            <a:ln w="12954">
              <a:solidFill>
                <a:srgbClr val="000000"/>
              </a:solidFill>
            </a:ln>
          </p:spPr>
          <p:txBody>
            <a:bodyPr wrap="square" lIns="0" tIns="0" rIns="0" bIns="0" rtlCol="0"/>
            <a:lstStyle/>
            <a:p>
              <a:endParaRPr/>
            </a:p>
          </p:txBody>
        </p:sp>
      </p:grpSp>
      <p:sp>
        <p:nvSpPr>
          <p:cNvPr id="26" name="object 26"/>
          <p:cNvSpPr txBox="1"/>
          <p:nvPr/>
        </p:nvSpPr>
        <p:spPr>
          <a:xfrm>
            <a:off x="1378753" y="3952405"/>
            <a:ext cx="1847850" cy="603885"/>
          </a:xfrm>
          <a:prstGeom prst="rect">
            <a:avLst/>
          </a:prstGeom>
        </p:spPr>
        <p:txBody>
          <a:bodyPr vert="horz" wrap="square" lIns="0" tIns="12065" rIns="0" bIns="0" rtlCol="0">
            <a:spAutoFit/>
          </a:bodyPr>
          <a:lstStyle/>
          <a:p>
            <a:pPr marL="38100">
              <a:lnSpc>
                <a:spcPct val="100000"/>
              </a:lnSpc>
              <a:spcBef>
                <a:spcPts val="95"/>
              </a:spcBef>
              <a:tabLst>
                <a:tab pos="563245" algn="l"/>
              </a:tabLst>
            </a:pPr>
            <a:r>
              <a:rPr sz="3600" i="1" spc="-5" dirty="0">
                <a:latin typeface="Arial"/>
                <a:cs typeface="Arial"/>
              </a:rPr>
              <a:t>v</a:t>
            </a:r>
            <a:r>
              <a:rPr sz="3600" spc="-7" baseline="-20833" dirty="0">
                <a:latin typeface="Arial"/>
                <a:cs typeface="Arial"/>
              </a:rPr>
              <a:t>n	</a:t>
            </a:r>
            <a:r>
              <a:rPr sz="3600" dirty="0">
                <a:latin typeface="Arial"/>
                <a:cs typeface="Arial"/>
              </a:rPr>
              <a:t>=</a:t>
            </a:r>
            <a:r>
              <a:rPr sz="3600" spc="-75" dirty="0">
                <a:latin typeface="Arial"/>
                <a:cs typeface="Arial"/>
              </a:rPr>
              <a:t> </a:t>
            </a:r>
            <a:r>
              <a:rPr sz="3800" i="1" spc="-45" dirty="0">
                <a:latin typeface="Symbol"/>
                <a:cs typeface="Symbol"/>
              </a:rPr>
              <a:t></a:t>
            </a:r>
            <a:r>
              <a:rPr sz="3600" spc="-67" baseline="-20833" dirty="0">
                <a:latin typeface="Arial"/>
                <a:cs typeface="Arial"/>
              </a:rPr>
              <a:t>n</a:t>
            </a:r>
            <a:r>
              <a:rPr sz="3800" i="1" spc="-45" dirty="0">
                <a:latin typeface="Symbol"/>
                <a:cs typeface="Symbol"/>
              </a:rPr>
              <a:t></a:t>
            </a:r>
            <a:r>
              <a:rPr sz="3600" b="1" i="1" spc="-45" dirty="0">
                <a:latin typeface="Arial"/>
                <a:cs typeface="Arial"/>
              </a:rPr>
              <a:t>E</a:t>
            </a:r>
            <a:endParaRPr sz="3600">
              <a:latin typeface="Arial"/>
              <a:cs typeface="Arial"/>
            </a:endParaRPr>
          </a:p>
        </p:txBody>
      </p:sp>
      <p:sp>
        <p:nvSpPr>
          <p:cNvPr id="27" name="object 27"/>
          <p:cNvSpPr/>
          <p:nvPr/>
        </p:nvSpPr>
        <p:spPr>
          <a:xfrm>
            <a:off x="1181141" y="4636770"/>
            <a:ext cx="471805" cy="922019"/>
          </a:xfrm>
          <a:custGeom>
            <a:avLst/>
            <a:gdLst/>
            <a:ahLst/>
            <a:cxnLst/>
            <a:rect l="l" t="t" r="r" b="b"/>
            <a:pathLst>
              <a:path w="471805" h="922020">
                <a:moveTo>
                  <a:pt x="0" y="742569"/>
                </a:moveTo>
                <a:lnTo>
                  <a:pt x="0" y="921512"/>
                </a:lnTo>
                <a:lnTo>
                  <a:pt x="105017" y="842772"/>
                </a:lnTo>
                <a:lnTo>
                  <a:pt x="57276" y="842772"/>
                </a:lnTo>
                <a:lnTo>
                  <a:pt x="43052" y="835660"/>
                </a:lnTo>
                <a:lnTo>
                  <a:pt x="42887" y="835577"/>
                </a:lnTo>
                <a:lnTo>
                  <a:pt x="28575" y="828421"/>
                </a:lnTo>
                <a:lnTo>
                  <a:pt x="34304" y="816963"/>
                </a:lnTo>
                <a:lnTo>
                  <a:pt x="0" y="742569"/>
                </a:lnTo>
                <a:close/>
              </a:path>
              <a:path w="471805" h="922020">
                <a:moveTo>
                  <a:pt x="62980" y="831364"/>
                </a:moveTo>
                <a:lnTo>
                  <a:pt x="43014" y="835640"/>
                </a:lnTo>
                <a:lnTo>
                  <a:pt x="57276" y="842772"/>
                </a:lnTo>
                <a:lnTo>
                  <a:pt x="62980" y="831364"/>
                </a:lnTo>
                <a:close/>
              </a:path>
              <a:path w="471805" h="922020">
                <a:moveTo>
                  <a:pt x="143128" y="814197"/>
                </a:moveTo>
                <a:lnTo>
                  <a:pt x="62980" y="831364"/>
                </a:lnTo>
                <a:lnTo>
                  <a:pt x="57276" y="842772"/>
                </a:lnTo>
                <a:lnTo>
                  <a:pt x="105017" y="842772"/>
                </a:lnTo>
                <a:lnTo>
                  <a:pt x="143128" y="814197"/>
                </a:lnTo>
                <a:close/>
              </a:path>
              <a:path w="471805" h="922020">
                <a:moveTo>
                  <a:pt x="43014" y="835640"/>
                </a:moveTo>
                <a:close/>
              </a:path>
              <a:path w="471805" h="922020">
                <a:moveTo>
                  <a:pt x="442848" y="0"/>
                </a:moveTo>
                <a:lnTo>
                  <a:pt x="34304" y="816963"/>
                </a:lnTo>
                <a:lnTo>
                  <a:pt x="42887" y="835577"/>
                </a:lnTo>
                <a:lnTo>
                  <a:pt x="62980" y="831364"/>
                </a:lnTo>
                <a:lnTo>
                  <a:pt x="471551" y="14224"/>
                </a:lnTo>
                <a:lnTo>
                  <a:pt x="442848" y="0"/>
                </a:lnTo>
                <a:close/>
              </a:path>
              <a:path w="471805" h="922020">
                <a:moveTo>
                  <a:pt x="34304" y="816963"/>
                </a:moveTo>
                <a:lnTo>
                  <a:pt x="28575" y="828421"/>
                </a:lnTo>
                <a:lnTo>
                  <a:pt x="42887" y="835577"/>
                </a:lnTo>
                <a:lnTo>
                  <a:pt x="34304" y="816963"/>
                </a:lnTo>
                <a:close/>
              </a:path>
            </a:pathLst>
          </a:custGeom>
          <a:solidFill>
            <a:srgbClr val="FF0000"/>
          </a:solidFill>
        </p:spPr>
        <p:txBody>
          <a:bodyPr wrap="square" lIns="0" tIns="0" rIns="0" bIns="0" rtlCol="0"/>
          <a:lstStyle/>
          <a:p>
            <a:endParaRPr/>
          </a:p>
        </p:txBody>
      </p:sp>
      <p:sp>
        <p:nvSpPr>
          <p:cNvPr id="28" name="object 28"/>
          <p:cNvSpPr txBox="1"/>
          <p:nvPr/>
        </p:nvSpPr>
        <p:spPr>
          <a:xfrm>
            <a:off x="605576" y="5537200"/>
            <a:ext cx="1435100" cy="635000"/>
          </a:xfrm>
          <a:prstGeom prst="rect">
            <a:avLst/>
          </a:prstGeom>
        </p:spPr>
        <p:txBody>
          <a:bodyPr vert="horz" wrap="square" lIns="0" tIns="12065" rIns="0" bIns="0" rtlCol="0">
            <a:spAutoFit/>
          </a:bodyPr>
          <a:lstStyle/>
          <a:p>
            <a:pPr marL="12700" marR="5080">
              <a:lnSpc>
                <a:spcPct val="100000"/>
              </a:lnSpc>
              <a:spcBef>
                <a:spcPts val="95"/>
              </a:spcBef>
            </a:pPr>
            <a:r>
              <a:rPr sz="2000" spc="-5" dirty="0">
                <a:solidFill>
                  <a:srgbClr val="001F5F"/>
                </a:solidFill>
                <a:latin typeface="Arial"/>
                <a:cs typeface="Arial"/>
              </a:rPr>
              <a:t>Drift</a:t>
            </a:r>
            <a:r>
              <a:rPr sz="2000" spc="-50" dirty="0">
                <a:solidFill>
                  <a:srgbClr val="001F5F"/>
                </a:solidFill>
                <a:latin typeface="Arial"/>
                <a:cs typeface="Arial"/>
              </a:rPr>
              <a:t> </a:t>
            </a:r>
            <a:r>
              <a:rPr sz="2000" spc="-20" dirty="0">
                <a:solidFill>
                  <a:srgbClr val="001F5F"/>
                </a:solidFill>
                <a:latin typeface="Arial"/>
                <a:cs typeface="Arial"/>
              </a:rPr>
              <a:t>Velocity </a:t>
            </a:r>
            <a:r>
              <a:rPr sz="2000" spc="-540" dirty="0">
                <a:solidFill>
                  <a:srgbClr val="001F5F"/>
                </a:solidFill>
                <a:latin typeface="Arial"/>
                <a:cs typeface="Arial"/>
              </a:rPr>
              <a:t> </a:t>
            </a:r>
            <a:r>
              <a:rPr sz="2000" spc="-5" dirty="0">
                <a:solidFill>
                  <a:srgbClr val="001F5F"/>
                </a:solidFill>
                <a:latin typeface="Arial"/>
                <a:cs typeface="Arial"/>
              </a:rPr>
              <a:t>(cm/s)</a:t>
            </a:r>
            <a:endParaRPr sz="2000" dirty="0">
              <a:latin typeface="Arial"/>
              <a:cs typeface="Arial"/>
            </a:endParaRPr>
          </a:p>
        </p:txBody>
      </p:sp>
      <p:sp>
        <p:nvSpPr>
          <p:cNvPr id="29" name="object 29"/>
          <p:cNvSpPr/>
          <p:nvPr/>
        </p:nvSpPr>
        <p:spPr>
          <a:xfrm>
            <a:off x="2614590" y="4636896"/>
            <a:ext cx="462280" cy="921385"/>
          </a:xfrm>
          <a:custGeom>
            <a:avLst/>
            <a:gdLst/>
            <a:ahLst/>
            <a:cxnLst/>
            <a:rect l="l" t="t" r="r" b="b"/>
            <a:pathLst>
              <a:path w="462280" h="921385">
                <a:moveTo>
                  <a:pt x="318388" y="812672"/>
                </a:moveTo>
                <a:lnTo>
                  <a:pt x="460375" y="921384"/>
                </a:lnTo>
                <a:lnTo>
                  <a:pt x="461162" y="842136"/>
                </a:lnTo>
                <a:lnTo>
                  <a:pt x="403987" y="842136"/>
                </a:lnTo>
                <a:lnTo>
                  <a:pt x="398391" y="830665"/>
                </a:lnTo>
                <a:lnTo>
                  <a:pt x="318388" y="812672"/>
                </a:lnTo>
                <a:close/>
              </a:path>
              <a:path w="462280" h="921385">
                <a:moveTo>
                  <a:pt x="398391" y="830665"/>
                </a:moveTo>
                <a:lnTo>
                  <a:pt x="403987" y="842136"/>
                </a:lnTo>
                <a:lnTo>
                  <a:pt x="418249" y="835132"/>
                </a:lnTo>
                <a:lnTo>
                  <a:pt x="398391" y="830665"/>
                </a:lnTo>
                <a:close/>
              </a:path>
              <a:path w="462280" h="921385">
                <a:moveTo>
                  <a:pt x="462153" y="742441"/>
                </a:moveTo>
                <a:lnTo>
                  <a:pt x="427106" y="816598"/>
                </a:lnTo>
                <a:lnTo>
                  <a:pt x="432688" y="828039"/>
                </a:lnTo>
                <a:lnTo>
                  <a:pt x="418377" y="835069"/>
                </a:lnTo>
                <a:lnTo>
                  <a:pt x="418208" y="835151"/>
                </a:lnTo>
                <a:lnTo>
                  <a:pt x="403987" y="842136"/>
                </a:lnTo>
                <a:lnTo>
                  <a:pt x="461162" y="842136"/>
                </a:lnTo>
                <a:lnTo>
                  <a:pt x="461231" y="835151"/>
                </a:lnTo>
                <a:lnTo>
                  <a:pt x="418338" y="835151"/>
                </a:lnTo>
                <a:lnTo>
                  <a:pt x="461232" y="835132"/>
                </a:lnTo>
                <a:lnTo>
                  <a:pt x="462153" y="742441"/>
                </a:lnTo>
                <a:close/>
              </a:path>
              <a:path w="462280" h="921385">
                <a:moveTo>
                  <a:pt x="28702" y="0"/>
                </a:moveTo>
                <a:lnTo>
                  <a:pt x="0" y="13969"/>
                </a:lnTo>
                <a:lnTo>
                  <a:pt x="398391" y="830665"/>
                </a:lnTo>
                <a:lnTo>
                  <a:pt x="418249" y="835132"/>
                </a:lnTo>
                <a:lnTo>
                  <a:pt x="418377" y="835069"/>
                </a:lnTo>
                <a:lnTo>
                  <a:pt x="427106" y="816598"/>
                </a:lnTo>
                <a:lnTo>
                  <a:pt x="28702" y="0"/>
                </a:lnTo>
                <a:close/>
              </a:path>
              <a:path w="462280" h="921385">
                <a:moveTo>
                  <a:pt x="427106" y="816598"/>
                </a:moveTo>
                <a:lnTo>
                  <a:pt x="418377" y="835069"/>
                </a:lnTo>
                <a:lnTo>
                  <a:pt x="432688" y="828039"/>
                </a:lnTo>
                <a:lnTo>
                  <a:pt x="427106" y="816598"/>
                </a:lnTo>
                <a:close/>
              </a:path>
            </a:pathLst>
          </a:custGeom>
          <a:solidFill>
            <a:srgbClr val="FF0000"/>
          </a:solidFill>
        </p:spPr>
        <p:txBody>
          <a:bodyPr wrap="square" lIns="0" tIns="0" rIns="0" bIns="0" rtlCol="0"/>
          <a:lstStyle/>
          <a:p>
            <a:endParaRPr/>
          </a:p>
        </p:txBody>
      </p:sp>
      <p:sp>
        <p:nvSpPr>
          <p:cNvPr id="30" name="object 30"/>
          <p:cNvSpPr txBox="1"/>
          <p:nvPr/>
        </p:nvSpPr>
        <p:spPr>
          <a:xfrm>
            <a:off x="2760259" y="5537200"/>
            <a:ext cx="1044575" cy="635000"/>
          </a:xfrm>
          <a:prstGeom prst="rect">
            <a:avLst/>
          </a:prstGeom>
        </p:spPr>
        <p:txBody>
          <a:bodyPr vert="horz" wrap="square" lIns="0" tIns="12065" rIns="0" bIns="0" rtlCol="0">
            <a:spAutoFit/>
          </a:bodyPr>
          <a:lstStyle/>
          <a:p>
            <a:pPr marL="38100" marR="30480">
              <a:lnSpc>
                <a:spcPct val="100000"/>
              </a:lnSpc>
              <a:spcBef>
                <a:spcPts val="95"/>
              </a:spcBef>
            </a:pPr>
            <a:r>
              <a:rPr sz="2000" spc="-5" dirty="0">
                <a:solidFill>
                  <a:srgbClr val="001F5F"/>
                </a:solidFill>
                <a:latin typeface="Arial"/>
                <a:cs typeface="Arial"/>
              </a:rPr>
              <a:t>Mobility </a:t>
            </a:r>
            <a:r>
              <a:rPr sz="2000" dirty="0">
                <a:solidFill>
                  <a:srgbClr val="001F5F"/>
                </a:solidFill>
                <a:latin typeface="Arial"/>
                <a:cs typeface="Arial"/>
              </a:rPr>
              <a:t> </a:t>
            </a:r>
            <a:r>
              <a:rPr sz="2000" spc="-5" dirty="0">
                <a:solidFill>
                  <a:srgbClr val="001F5F"/>
                </a:solidFill>
                <a:latin typeface="Arial"/>
                <a:cs typeface="Arial"/>
              </a:rPr>
              <a:t>(cm</a:t>
            </a:r>
            <a:r>
              <a:rPr sz="1950" spc="15" baseline="25641" dirty="0">
                <a:solidFill>
                  <a:srgbClr val="001F5F"/>
                </a:solidFill>
                <a:latin typeface="Arial"/>
                <a:cs typeface="Arial"/>
              </a:rPr>
              <a:t>2</a:t>
            </a:r>
            <a:r>
              <a:rPr sz="2000" spc="-5" dirty="0">
                <a:solidFill>
                  <a:srgbClr val="001F5F"/>
                </a:solidFill>
                <a:latin typeface="Arial"/>
                <a:cs typeface="Arial"/>
              </a:rPr>
              <a:t>/Vs)</a:t>
            </a:r>
            <a:endParaRPr sz="2000">
              <a:latin typeface="Arial"/>
              <a:cs typeface="Arial"/>
            </a:endParaRPr>
          </a:p>
        </p:txBody>
      </p:sp>
      <p:sp>
        <p:nvSpPr>
          <p:cNvPr id="31" name="object 31"/>
          <p:cNvSpPr txBox="1"/>
          <p:nvPr/>
        </p:nvSpPr>
        <p:spPr>
          <a:xfrm>
            <a:off x="3621827" y="4724653"/>
            <a:ext cx="1394460" cy="635000"/>
          </a:xfrm>
          <a:prstGeom prst="rect">
            <a:avLst/>
          </a:prstGeom>
        </p:spPr>
        <p:txBody>
          <a:bodyPr vert="horz" wrap="square" lIns="0" tIns="12065" rIns="0" bIns="0" rtlCol="0">
            <a:spAutoFit/>
          </a:bodyPr>
          <a:lstStyle/>
          <a:p>
            <a:pPr marL="12700" marR="5080">
              <a:lnSpc>
                <a:spcPct val="100000"/>
              </a:lnSpc>
              <a:spcBef>
                <a:spcPts val="95"/>
              </a:spcBef>
            </a:pPr>
            <a:r>
              <a:rPr sz="2000" spc="-5" dirty="0">
                <a:solidFill>
                  <a:srgbClr val="001F5F"/>
                </a:solidFill>
                <a:latin typeface="Arial"/>
                <a:cs typeface="Arial"/>
              </a:rPr>
              <a:t>Electric</a:t>
            </a:r>
            <a:r>
              <a:rPr sz="2000" spc="-45" dirty="0">
                <a:solidFill>
                  <a:srgbClr val="001F5F"/>
                </a:solidFill>
                <a:latin typeface="Arial"/>
                <a:cs typeface="Arial"/>
              </a:rPr>
              <a:t> </a:t>
            </a:r>
            <a:r>
              <a:rPr sz="2000" spc="-5" dirty="0">
                <a:solidFill>
                  <a:srgbClr val="001F5F"/>
                </a:solidFill>
                <a:latin typeface="Arial"/>
                <a:cs typeface="Arial"/>
              </a:rPr>
              <a:t>field </a:t>
            </a:r>
            <a:r>
              <a:rPr sz="2000" spc="-545" dirty="0">
                <a:solidFill>
                  <a:srgbClr val="001F5F"/>
                </a:solidFill>
                <a:latin typeface="Arial"/>
                <a:cs typeface="Arial"/>
              </a:rPr>
              <a:t> </a:t>
            </a:r>
            <a:r>
              <a:rPr sz="2000" spc="-5" dirty="0">
                <a:solidFill>
                  <a:srgbClr val="001F5F"/>
                </a:solidFill>
                <a:latin typeface="Arial"/>
                <a:cs typeface="Arial"/>
              </a:rPr>
              <a:t>(V/cm)</a:t>
            </a:r>
            <a:endParaRPr sz="2000">
              <a:latin typeface="Arial"/>
              <a:cs typeface="Arial"/>
            </a:endParaRPr>
          </a:p>
        </p:txBody>
      </p:sp>
      <p:sp>
        <p:nvSpPr>
          <p:cNvPr id="32" name="object 32"/>
          <p:cNvSpPr/>
          <p:nvPr/>
        </p:nvSpPr>
        <p:spPr>
          <a:xfrm>
            <a:off x="3156245" y="4248150"/>
            <a:ext cx="920750" cy="408305"/>
          </a:xfrm>
          <a:custGeom>
            <a:avLst/>
            <a:gdLst/>
            <a:ahLst/>
            <a:cxnLst/>
            <a:rect l="l" t="t" r="r" b="b"/>
            <a:pathLst>
              <a:path w="920750" h="408304">
                <a:moveTo>
                  <a:pt x="813830" y="368664"/>
                </a:moveTo>
                <a:lnTo>
                  <a:pt x="742061" y="408050"/>
                </a:lnTo>
                <a:lnTo>
                  <a:pt x="920496" y="395731"/>
                </a:lnTo>
                <a:lnTo>
                  <a:pt x="901403" y="373633"/>
                </a:lnTo>
                <a:lnTo>
                  <a:pt x="825753" y="373633"/>
                </a:lnTo>
                <a:lnTo>
                  <a:pt x="813830" y="368664"/>
                </a:lnTo>
                <a:close/>
              </a:path>
              <a:path w="920750" h="408304">
                <a:moveTo>
                  <a:pt x="826186" y="339091"/>
                </a:moveTo>
                <a:lnTo>
                  <a:pt x="831850" y="358774"/>
                </a:lnTo>
                <a:lnTo>
                  <a:pt x="813830" y="368664"/>
                </a:lnTo>
                <a:lnTo>
                  <a:pt x="825753" y="373633"/>
                </a:lnTo>
                <a:lnTo>
                  <a:pt x="838073" y="344042"/>
                </a:lnTo>
                <a:lnTo>
                  <a:pt x="826186" y="339091"/>
                </a:lnTo>
                <a:close/>
              </a:path>
              <a:path w="920750" h="408304">
                <a:moveTo>
                  <a:pt x="803528" y="260349"/>
                </a:moveTo>
                <a:lnTo>
                  <a:pt x="826186" y="339091"/>
                </a:lnTo>
                <a:lnTo>
                  <a:pt x="838073" y="344042"/>
                </a:lnTo>
                <a:lnTo>
                  <a:pt x="825753" y="373633"/>
                </a:lnTo>
                <a:lnTo>
                  <a:pt x="901403" y="373633"/>
                </a:lnTo>
                <a:lnTo>
                  <a:pt x="803528" y="260349"/>
                </a:lnTo>
                <a:close/>
              </a:path>
              <a:path w="920750" h="408304">
                <a:moveTo>
                  <a:pt x="12191" y="0"/>
                </a:moveTo>
                <a:lnTo>
                  <a:pt x="0" y="29463"/>
                </a:lnTo>
                <a:lnTo>
                  <a:pt x="813830" y="368664"/>
                </a:lnTo>
                <a:lnTo>
                  <a:pt x="831850" y="358774"/>
                </a:lnTo>
                <a:lnTo>
                  <a:pt x="826186" y="339091"/>
                </a:lnTo>
                <a:lnTo>
                  <a:pt x="12191" y="0"/>
                </a:lnTo>
                <a:close/>
              </a:path>
            </a:pathLst>
          </a:custGeom>
          <a:solidFill>
            <a:srgbClr val="FF0000"/>
          </a:solidFill>
        </p:spPr>
        <p:txBody>
          <a:bodyPr wrap="square" lIns="0" tIns="0" rIns="0" bIns="0" rtlCol="0"/>
          <a:lstStyle/>
          <a:p>
            <a:endParaRPr/>
          </a:p>
        </p:txBody>
      </p:sp>
      <p:sp>
        <p:nvSpPr>
          <p:cNvPr id="33" name="object 33"/>
          <p:cNvSpPr txBox="1"/>
          <p:nvPr/>
        </p:nvSpPr>
        <p:spPr>
          <a:xfrm>
            <a:off x="5518911" y="4122420"/>
            <a:ext cx="5071745" cy="452755"/>
          </a:xfrm>
          <a:prstGeom prst="rect">
            <a:avLst/>
          </a:prstGeom>
        </p:spPr>
        <p:txBody>
          <a:bodyPr vert="horz" wrap="square" lIns="0" tIns="12700" rIns="0" bIns="0" rtlCol="0">
            <a:spAutoFit/>
          </a:bodyPr>
          <a:lstStyle/>
          <a:p>
            <a:pPr marL="469900" indent="-457200">
              <a:lnSpc>
                <a:spcPct val="100000"/>
              </a:lnSpc>
              <a:spcBef>
                <a:spcPts val="100"/>
              </a:spcBef>
              <a:buFont typeface="Wingdings"/>
              <a:buChar char=""/>
              <a:tabLst>
                <a:tab pos="469900" algn="l"/>
              </a:tabLst>
            </a:pPr>
            <a:r>
              <a:rPr sz="2800" b="1" spc="-5" dirty="0">
                <a:solidFill>
                  <a:srgbClr val="0000CC"/>
                </a:solidFill>
                <a:latin typeface="Arial"/>
                <a:cs typeface="Arial"/>
              </a:rPr>
              <a:t>For</a:t>
            </a:r>
            <a:r>
              <a:rPr sz="2800" b="1" spc="-45" dirty="0">
                <a:solidFill>
                  <a:srgbClr val="0000CC"/>
                </a:solidFill>
                <a:latin typeface="Arial"/>
                <a:cs typeface="Arial"/>
              </a:rPr>
              <a:t> </a:t>
            </a:r>
            <a:r>
              <a:rPr sz="2800" b="1" dirty="0">
                <a:solidFill>
                  <a:srgbClr val="0000CC"/>
                </a:solidFill>
                <a:latin typeface="Arial"/>
                <a:cs typeface="Arial"/>
              </a:rPr>
              <a:t>n-type</a:t>
            </a:r>
            <a:r>
              <a:rPr sz="2800" b="1" spc="-15" dirty="0">
                <a:solidFill>
                  <a:srgbClr val="0000CC"/>
                </a:solidFill>
                <a:latin typeface="Arial"/>
                <a:cs typeface="Arial"/>
              </a:rPr>
              <a:t> </a:t>
            </a:r>
            <a:r>
              <a:rPr sz="2800" b="1" dirty="0">
                <a:solidFill>
                  <a:srgbClr val="0000CC"/>
                </a:solidFill>
                <a:latin typeface="Arial"/>
                <a:cs typeface="Arial"/>
              </a:rPr>
              <a:t>semiconductors</a:t>
            </a:r>
            <a:endParaRPr sz="2800">
              <a:latin typeface="Arial"/>
              <a:cs typeface="Arial"/>
            </a:endParaRPr>
          </a:p>
        </p:txBody>
      </p:sp>
      <p:grpSp>
        <p:nvGrpSpPr>
          <p:cNvPr id="34" name="object 34"/>
          <p:cNvGrpSpPr/>
          <p:nvPr/>
        </p:nvGrpSpPr>
        <p:grpSpPr>
          <a:xfrm>
            <a:off x="5692711" y="4644961"/>
            <a:ext cx="5448935" cy="974725"/>
            <a:chOff x="5692711" y="4644961"/>
            <a:chExt cx="5448935" cy="974725"/>
          </a:xfrm>
        </p:grpSpPr>
        <p:sp>
          <p:nvSpPr>
            <p:cNvPr id="35" name="object 35"/>
            <p:cNvSpPr/>
            <p:nvPr/>
          </p:nvSpPr>
          <p:spPr>
            <a:xfrm>
              <a:off x="5699378" y="4651628"/>
              <a:ext cx="5435600" cy="961390"/>
            </a:xfrm>
            <a:custGeom>
              <a:avLst/>
              <a:gdLst/>
              <a:ahLst/>
              <a:cxnLst/>
              <a:rect l="l" t="t" r="r" b="b"/>
              <a:pathLst>
                <a:path w="5435600" h="961389">
                  <a:moveTo>
                    <a:pt x="5275199" y="0"/>
                  </a:moveTo>
                  <a:lnTo>
                    <a:pt x="160147" y="0"/>
                  </a:lnTo>
                  <a:lnTo>
                    <a:pt x="109549" y="8169"/>
                  </a:lnTo>
                  <a:lnTo>
                    <a:pt x="65589" y="30914"/>
                  </a:lnTo>
                  <a:lnTo>
                    <a:pt x="30914" y="65589"/>
                  </a:lnTo>
                  <a:lnTo>
                    <a:pt x="8169" y="109549"/>
                  </a:lnTo>
                  <a:lnTo>
                    <a:pt x="0" y="160147"/>
                  </a:lnTo>
                  <a:lnTo>
                    <a:pt x="0" y="800735"/>
                  </a:lnTo>
                  <a:lnTo>
                    <a:pt x="8169" y="851332"/>
                  </a:lnTo>
                  <a:lnTo>
                    <a:pt x="30914" y="895292"/>
                  </a:lnTo>
                  <a:lnTo>
                    <a:pt x="65589" y="929967"/>
                  </a:lnTo>
                  <a:lnTo>
                    <a:pt x="109549" y="952712"/>
                  </a:lnTo>
                  <a:lnTo>
                    <a:pt x="160147" y="960882"/>
                  </a:lnTo>
                  <a:lnTo>
                    <a:pt x="5275199" y="960882"/>
                  </a:lnTo>
                  <a:lnTo>
                    <a:pt x="5325796" y="952712"/>
                  </a:lnTo>
                  <a:lnTo>
                    <a:pt x="5369756" y="929967"/>
                  </a:lnTo>
                  <a:lnTo>
                    <a:pt x="5404431" y="895292"/>
                  </a:lnTo>
                  <a:lnTo>
                    <a:pt x="5427176" y="851332"/>
                  </a:lnTo>
                  <a:lnTo>
                    <a:pt x="5435346" y="800735"/>
                  </a:lnTo>
                  <a:lnTo>
                    <a:pt x="5435346" y="160147"/>
                  </a:lnTo>
                  <a:lnTo>
                    <a:pt x="5427176" y="109549"/>
                  </a:lnTo>
                  <a:lnTo>
                    <a:pt x="5404431" y="65589"/>
                  </a:lnTo>
                  <a:lnTo>
                    <a:pt x="5369756" y="30914"/>
                  </a:lnTo>
                  <a:lnTo>
                    <a:pt x="5325796" y="8169"/>
                  </a:lnTo>
                  <a:lnTo>
                    <a:pt x="5275199" y="0"/>
                  </a:lnTo>
                  <a:close/>
                </a:path>
              </a:pathLst>
            </a:custGeom>
            <a:solidFill>
              <a:srgbClr val="FFFF00"/>
            </a:solidFill>
          </p:spPr>
          <p:txBody>
            <a:bodyPr wrap="square" lIns="0" tIns="0" rIns="0" bIns="0" rtlCol="0"/>
            <a:lstStyle/>
            <a:p>
              <a:endParaRPr/>
            </a:p>
          </p:txBody>
        </p:sp>
        <p:sp>
          <p:nvSpPr>
            <p:cNvPr id="36" name="object 36"/>
            <p:cNvSpPr/>
            <p:nvPr/>
          </p:nvSpPr>
          <p:spPr>
            <a:xfrm>
              <a:off x="5699378" y="4651628"/>
              <a:ext cx="5435600" cy="961390"/>
            </a:xfrm>
            <a:custGeom>
              <a:avLst/>
              <a:gdLst/>
              <a:ahLst/>
              <a:cxnLst/>
              <a:rect l="l" t="t" r="r" b="b"/>
              <a:pathLst>
                <a:path w="5435600" h="961389">
                  <a:moveTo>
                    <a:pt x="0" y="160147"/>
                  </a:moveTo>
                  <a:lnTo>
                    <a:pt x="8169" y="109549"/>
                  </a:lnTo>
                  <a:lnTo>
                    <a:pt x="30914" y="65589"/>
                  </a:lnTo>
                  <a:lnTo>
                    <a:pt x="65589" y="30914"/>
                  </a:lnTo>
                  <a:lnTo>
                    <a:pt x="109549" y="8169"/>
                  </a:lnTo>
                  <a:lnTo>
                    <a:pt x="160147" y="0"/>
                  </a:lnTo>
                  <a:lnTo>
                    <a:pt x="5275199" y="0"/>
                  </a:lnTo>
                  <a:lnTo>
                    <a:pt x="5325796" y="8169"/>
                  </a:lnTo>
                  <a:lnTo>
                    <a:pt x="5369756" y="30914"/>
                  </a:lnTo>
                  <a:lnTo>
                    <a:pt x="5404431" y="65589"/>
                  </a:lnTo>
                  <a:lnTo>
                    <a:pt x="5427176" y="109549"/>
                  </a:lnTo>
                  <a:lnTo>
                    <a:pt x="5435346" y="160147"/>
                  </a:lnTo>
                  <a:lnTo>
                    <a:pt x="5435346" y="800735"/>
                  </a:lnTo>
                  <a:lnTo>
                    <a:pt x="5427176" y="851332"/>
                  </a:lnTo>
                  <a:lnTo>
                    <a:pt x="5404431" y="895292"/>
                  </a:lnTo>
                  <a:lnTo>
                    <a:pt x="5369756" y="929967"/>
                  </a:lnTo>
                  <a:lnTo>
                    <a:pt x="5325796" y="952712"/>
                  </a:lnTo>
                  <a:lnTo>
                    <a:pt x="5275199" y="960882"/>
                  </a:lnTo>
                  <a:lnTo>
                    <a:pt x="160147" y="960882"/>
                  </a:lnTo>
                  <a:lnTo>
                    <a:pt x="109549" y="952712"/>
                  </a:lnTo>
                  <a:lnTo>
                    <a:pt x="65589" y="929967"/>
                  </a:lnTo>
                  <a:lnTo>
                    <a:pt x="30914" y="895292"/>
                  </a:lnTo>
                  <a:lnTo>
                    <a:pt x="8169" y="851332"/>
                  </a:lnTo>
                  <a:lnTo>
                    <a:pt x="0" y="800735"/>
                  </a:lnTo>
                  <a:lnTo>
                    <a:pt x="0" y="160147"/>
                  </a:lnTo>
                  <a:close/>
                </a:path>
              </a:pathLst>
            </a:custGeom>
            <a:ln w="12954">
              <a:solidFill>
                <a:srgbClr val="002C6D"/>
              </a:solidFill>
            </a:ln>
          </p:spPr>
          <p:txBody>
            <a:bodyPr wrap="square" lIns="0" tIns="0" rIns="0" bIns="0" rtlCol="0"/>
            <a:lstStyle/>
            <a:p>
              <a:endParaRPr/>
            </a:p>
          </p:txBody>
        </p:sp>
        <p:sp>
          <p:nvSpPr>
            <p:cNvPr id="37" name="object 37"/>
            <p:cNvSpPr/>
            <p:nvPr/>
          </p:nvSpPr>
          <p:spPr>
            <a:xfrm>
              <a:off x="6470051" y="5078061"/>
              <a:ext cx="749935" cy="0"/>
            </a:xfrm>
            <a:custGeom>
              <a:avLst/>
              <a:gdLst/>
              <a:ahLst/>
              <a:cxnLst/>
              <a:rect l="l" t="t" r="r" b="b"/>
              <a:pathLst>
                <a:path w="749934">
                  <a:moveTo>
                    <a:pt x="0" y="0"/>
                  </a:moveTo>
                  <a:lnTo>
                    <a:pt x="749329" y="0"/>
                  </a:lnTo>
                </a:path>
              </a:pathLst>
            </a:custGeom>
            <a:ln w="17278">
              <a:solidFill>
                <a:srgbClr val="000000"/>
              </a:solidFill>
            </a:ln>
          </p:spPr>
          <p:txBody>
            <a:bodyPr wrap="square" lIns="0" tIns="0" rIns="0" bIns="0" rtlCol="0"/>
            <a:lstStyle/>
            <a:p>
              <a:endParaRPr/>
            </a:p>
          </p:txBody>
        </p:sp>
      </p:grpSp>
      <p:sp>
        <p:nvSpPr>
          <p:cNvPr id="38" name="object 38"/>
          <p:cNvSpPr txBox="1"/>
          <p:nvPr/>
        </p:nvSpPr>
        <p:spPr>
          <a:xfrm>
            <a:off x="6453476" y="4531591"/>
            <a:ext cx="746125" cy="989965"/>
          </a:xfrm>
          <a:prstGeom prst="rect">
            <a:avLst/>
          </a:prstGeom>
        </p:spPr>
        <p:txBody>
          <a:bodyPr vert="horz" wrap="square" lIns="0" tIns="69850" rIns="0" bIns="0" rtlCol="0">
            <a:spAutoFit/>
          </a:bodyPr>
          <a:lstStyle/>
          <a:p>
            <a:pPr marL="37465" algn="ctr">
              <a:lnSpc>
                <a:spcPct val="100000"/>
              </a:lnSpc>
              <a:spcBef>
                <a:spcPts val="550"/>
              </a:spcBef>
            </a:pPr>
            <a:r>
              <a:rPr sz="2700" spc="15" dirty="0">
                <a:latin typeface="Times New Roman"/>
                <a:cs typeface="Times New Roman"/>
              </a:rPr>
              <a:t>1</a:t>
            </a:r>
            <a:endParaRPr sz="2700">
              <a:latin typeface="Times New Roman"/>
              <a:cs typeface="Times New Roman"/>
            </a:endParaRPr>
          </a:p>
          <a:p>
            <a:pPr algn="ctr">
              <a:lnSpc>
                <a:spcPct val="100000"/>
              </a:lnSpc>
              <a:spcBef>
                <a:spcPts val="480"/>
              </a:spcBef>
            </a:pPr>
            <a:r>
              <a:rPr sz="2700" i="1" spc="35" dirty="0">
                <a:latin typeface="Times New Roman"/>
                <a:cs typeface="Times New Roman"/>
              </a:rPr>
              <a:t>nq</a:t>
            </a:r>
            <a:r>
              <a:rPr sz="2850" i="1" spc="35" dirty="0">
                <a:latin typeface="Symbol"/>
                <a:cs typeface="Symbol"/>
              </a:rPr>
              <a:t></a:t>
            </a:r>
            <a:r>
              <a:rPr sz="2325" i="1" spc="52" baseline="-25089" dirty="0">
                <a:latin typeface="Times New Roman"/>
                <a:cs typeface="Times New Roman"/>
              </a:rPr>
              <a:t>n</a:t>
            </a:r>
            <a:endParaRPr sz="2325" baseline="-25089">
              <a:latin typeface="Times New Roman"/>
              <a:cs typeface="Times New Roman"/>
            </a:endParaRPr>
          </a:p>
        </p:txBody>
      </p:sp>
      <p:sp>
        <p:nvSpPr>
          <p:cNvPr id="39" name="object 39"/>
          <p:cNvSpPr txBox="1"/>
          <p:nvPr/>
        </p:nvSpPr>
        <p:spPr>
          <a:xfrm>
            <a:off x="5872028" y="4786631"/>
            <a:ext cx="519430" cy="463550"/>
          </a:xfrm>
          <a:prstGeom prst="rect">
            <a:avLst/>
          </a:prstGeom>
        </p:spPr>
        <p:txBody>
          <a:bodyPr vert="horz" wrap="square" lIns="0" tIns="15875" rIns="0" bIns="0" rtlCol="0">
            <a:spAutoFit/>
          </a:bodyPr>
          <a:lstStyle/>
          <a:p>
            <a:pPr marL="12700">
              <a:lnSpc>
                <a:spcPct val="100000"/>
              </a:lnSpc>
              <a:spcBef>
                <a:spcPts val="125"/>
              </a:spcBef>
            </a:pPr>
            <a:r>
              <a:rPr sz="2850" i="1" spc="-65" dirty="0">
                <a:latin typeface="Symbol"/>
                <a:cs typeface="Symbol"/>
              </a:rPr>
              <a:t></a:t>
            </a:r>
            <a:r>
              <a:rPr sz="2850" i="1" spc="90" dirty="0">
                <a:latin typeface="Times New Roman"/>
                <a:cs typeface="Times New Roman"/>
              </a:rPr>
              <a:t> </a:t>
            </a:r>
            <a:r>
              <a:rPr sz="2700" spc="15" dirty="0">
                <a:latin typeface="Symbol"/>
                <a:cs typeface="Symbol"/>
              </a:rPr>
              <a:t></a:t>
            </a:r>
            <a:endParaRPr sz="2700">
              <a:latin typeface="Symbol"/>
              <a:cs typeface="Symbol"/>
            </a:endParaRPr>
          </a:p>
        </p:txBody>
      </p:sp>
      <p:sp>
        <p:nvSpPr>
          <p:cNvPr id="40" name="object 40"/>
          <p:cNvSpPr/>
          <p:nvPr/>
        </p:nvSpPr>
        <p:spPr>
          <a:xfrm>
            <a:off x="8549703" y="5114453"/>
            <a:ext cx="2313305" cy="0"/>
          </a:xfrm>
          <a:custGeom>
            <a:avLst/>
            <a:gdLst/>
            <a:ahLst/>
            <a:cxnLst/>
            <a:rect l="l" t="t" r="r" b="b"/>
            <a:pathLst>
              <a:path w="2313304">
                <a:moveTo>
                  <a:pt x="0" y="0"/>
                </a:moveTo>
                <a:lnTo>
                  <a:pt x="401775" y="0"/>
                </a:lnTo>
              </a:path>
              <a:path w="2313304">
                <a:moveTo>
                  <a:pt x="779802" y="0"/>
                </a:moveTo>
                <a:lnTo>
                  <a:pt x="2313195" y="0"/>
                </a:lnTo>
              </a:path>
            </a:pathLst>
          </a:custGeom>
          <a:ln w="16927">
            <a:solidFill>
              <a:srgbClr val="000000"/>
            </a:solidFill>
          </a:ln>
        </p:spPr>
        <p:txBody>
          <a:bodyPr wrap="square" lIns="0" tIns="0" rIns="0" bIns="0" rtlCol="0"/>
          <a:lstStyle/>
          <a:p>
            <a:endParaRPr/>
          </a:p>
        </p:txBody>
      </p:sp>
      <p:sp>
        <p:nvSpPr>
          <p:cNvPr id="41" name="object 41"/>
          <p:cNvSpPr txBox="1"/>
          <p:nvPr/>
        </p:nvSpPr>
        <p:spPr>
          <a:xfrm>
            <a:off x="7657167" y="4824091"/>
            <a:ext cx="1621155" cy="461645"/>
          </a:xfrm>
          <a:prstGeom prst="rect">
            <a:avLst/>
          </a:prstGeom>
        </p:spPr>
        <p:txBody>
          <a:bodyPr vert="horz" wrap="square" lIns="0" tIns="13970" rIns="0" bIns="0" rtlCol="0">
            <a:spAutoFit/>
          </a:bodyPr>
          <a:lstStyle/>
          <a:p>
            <a:pPr marL="38100">
              <a:lnSpc>
                <a:spcPct val="100000"/>
              </a:lnSpc>
              <a:spcBef>
                <a:spcPts val="110"/>
              </a:spcBef>
              <a:tabLst>
                <a:tab pos="1004569" algn="l"/>
                <a:tab pos="1392555" algn="l"/>
              </a:tabLst>
            </a:pPr>
            <a:r>
              <a:rPr sz="2700" i="1" spc="10" dirty="0">
                <a:solidFill>
                  <a:srgbClr val="FF0000"/>
                </a:solidFill>
                <a:latin typeface="Times New Roman"/>
                <a:cs typeface="Times New Roman"/>
              </a:rPr>
              <a:t>R</a:t>
            </a:r>
            <a:r>
              <a:rPr sz="2700" i="1" spc="35" dirty="0">
                <a:latin typeface="Times New Roman"/>
                <a:cs typeface="Times New Roman"/>
              </a:rPr>
              <a:t> </a:t>
            </a:r>
            <a:r>
              <a:rPr sz="2700" spc="10" dirty="0">
                <a:latin typeface="Symbol"/>
                <a:cs typeface="Symbol"/>
              </a:rPr>
              <a:t></a:t>
            </a:r>
            <a:r>
              <a:rPr sz="2700" spc="70" dirty="0">
                <a:latin typeface="Times New Roman"/>
                <a:cs typeface="Times New Roman"/>
              </a:rPr>
              <a:t> </a:t>
            </a:r>
            <a:r>
              <a:rPr sz="2850" i="1" spc="-70" dirty="0">
                <a:latin typeface="Symbol"/>
                <a:cs typeface="Symbol"/>
              </a:rPr>
              <a:t></a:t>
            </a:r>
            <a:r>
              <a:rPr sz="2850" spc="-70" dirty="0">
                <a:latin typeface="Times New Roman"/>
                <a:cs typeface="Times New Roman"/>
              </a:rPr>
              <a:t>	</a:t>
            </a:r>
            <a:r>
              <a:rPr sz="4050" i="1" spc="15" baseline="34979" dirty="0">
                <a:latin typeface="Times New Roman"/>
                <a:cs typeface="Times New Roman"/>
              </a:rPr>
              <a:t>L	</a:t>
            </a:r>
            <a:r>
              <a:rPr sz="2700" spc="10" dirty="0">
                <a:latin typeface="Symbol"/>
                <a:cs typeface="Symbol"/>
              </a:rPr>
              <a:t></a:t>
            </a:r>
            <a:endParaRPr sz="2700" dirty="0">
              <a:latin typeface="Symbol"/>
              <a:cs typeface="Symbol"/>
            </a:endParaRPr>
          </a:p>
        </p:txBody>
      </p:sp>
      <p:sp>
        <p:nvSpPr>
          <p:cNvPr id="42" name="object 42"/>
          <p:cNvSpPr txBox="1"/>
          <p:nvPr/>
        </p:nvSpPr>
        <p:spPr>
          <a:xfrm>
            <a:off x="8501405" y="4570364"/>
            <a:ext cx="2378710" cy="986155"/>
          </a:xfrm>
          <a:prstGeom prst="rect">
            <a:avLst/>
          </a:prstGeom>
        </p:spPr>
        <p:txBody>
          <a:bodyPr vert="horz" wrap="square" lIns="0" tIns="67945" rIns="0" bIns="0" rtlCol="0">
            <a:spAutoFit/>
          </a:bodyPr>
          <a:lstStyle/>
          <a:p>
            <a:pPr marL="1505585">
              <a:lnSpc>
                <a:spcPct val="100000"/>
              </a:lnSpc>
              <a:spcBef>
                <a:spcPts val="535"/>
              </a:spcBef>
            </a:pPr>
            <a:r>
              <a:rPr sz="2700" i="1" spc="10" dirty="0">
                <a:latin typeface="Times New Roman"/>
                <a:cs typeface="Times New Roman"/>
              </a:rPr>
              <a:t>L</a:t>
            </a:r>
            <a:endParaRPr sz="2700" dirty="0">
              <a:latin typeface="Times New Roman"/>
              <a:cs typeface="Times New Roman"/>
            </a:endParaRPr>
          </a:p>
          <a:p>
            <a:pPr marL="38100">
              <a:lnSpc>
                <a:spcPct val="100000"/>
              </a:lnSpc>
              <a:spcBef>
                <a:spcPts val="459"/>
              </a:spcBef>
              <a:tabLst>
                <a:tab pos="864869" algn="l"/>
              </a:tabLst>
            </a:pPr>
            <a:r>
              <a:rPr sz="2700" i="1" spc="-20" dirty="0">
                <a:latin typeface="Times New Roman"/>
                <a:cs typeface="Times New Roman"/>
              </a:rPr>
              <a:t>W</a:t>
            </a:r>
            <a:r>
              <a:rPr sz="2700" i="1" spc="5" dirty="0">
                <a:latin typeface="Times New Roman"/>
                <a:cs typeface="Times New Roman"/>
              </a:rPr>
              <a:t>t</a:t>
            </a:r>
            <a:r>
              <a:rPr sz="2700" i="1" dirty="0">
                <a:latin typeface="Times New Roman"/>
                <a:cs typeface="Times New Roman"/>
              </a:rPr>
              <a:t>	</a:t>
            </a:r>
            <a:r>
              <a:rPr sz="2700" b="1" i="1" spc="180" dirty="0">
                <a:solidFill>
                  <a:srgbClr val="FF0000"/>
                </a:solidFill>
                <a:latin typeface="Times New Roman"/>
                <a:cs typeface="Times New Roman"/>
              </a:rPr>
              <a:t>N</a:t>
            </a:r>
            <a:r>
              <a:rPr sz="2325" b="1" i="1" spc="22" baseline="-25089" dirty="0">
                <a:solidFill>
                  <a:srgbClr val="FF0000"/>
                </a:solidFill>
                <a:latin typeface="Times New Roman"/>
                <a:cs typeface="Times New Roman"/>
              </a:rPr>
              <a:t>D</a:t>
            </a:r>
            <a:r>
              <a:rPr sz="2325" i="1" spc="-187" baseline="-25089" dirty="0">
                <a:latin typeface="Times New Roman"/>
                <a:cs typeface="Times New Roman"/>
              </a:rPr>
              <a:t> </a:t>
            </a:r>
            <a:r>
              <a:rPr sz="2850" i="1" spc="-10" dirty="0">
                <a:latin typeface="Symbol"/>
                <a:cs typeface="Symbol"/>
              </a:rPr>
              <a:t></a:t>
            </a:r>
            <a:r>
              <a:rPr sz="2325" i="1" spc="300" baseline="-25089" dirty="0">
                <a:latin typeface="Times New Roman"/>
                <a:cs typeface="Times New Roman"/>
              </a:rPr>
              <a:t>n</a:t>
            </a:r>
            <a:r>
              <a:rPr sz="2700" i="1" spc="10" dirty="0">
                <a:latin typeface="Times New Roman"/>
                <a:cs typeface="Times New Roman"/>
              </a:rPr>
              <a:t>q</a:t>
            </a:r>
            <a:r>
              <a:rPr sz="2700" i="1" spc="-285" dirty="0">
                <a:latin typeface="Times New Roman"/>
                <a:cs typeface="Times New Roman"/>
              </a:rPr>
              <a:t> </a:t>
            </a:r>
            <a:r>
              <a:rPr sz="2700" spc="85" dirty="0">
                <a:latin typeface="Symbol"/>
                <a:cs typeface="Symbol"/>
              </a:rPr>
              <a:t></a:t>
            </a:r>
            <a:r>
              <a:rPr sz="2700" i="1" spc="-20" dirty="0">
                <a:latin typeface="Times New Roman"/>
                <a:cs typeface="Times New Roman"/>
              </a:rPr>
              <a:t>W</a:t>
            </a:r>
            <a:r>
              <a:rPr sz="2700" i="1" spc="5" dirty="0">
                <a:latin typeface="Times New Roman"/>
                <a:cs typeface="Times New Roman"/>
              </a:rPr>
              <a:t>t</a:t>
            </a:r>
            <a:endParaRPr sz="2700" dirty="0">
              <a:latin typeface="Times New Roman"/>
              <a:cs typeface="Times New Roman"/>
            </a:endParaRPr>
          </a:p>
        </p:txBody>
      </p:sp>
      <p:sp>
        <p:nvSpPr>
          <p:cNvPr id="43" name="object 43"/>
          <p:cNvSpPr txBox="1"/>
          <p:nvPr/>
        </p:nvSpPr>
        <p:spPr>
          <a:xfrm>
            <a:off x="700216" y="5971733"/>
            <a:ext cx="10863053" cy="505267"/>
          </a:xfrm>
          <a:prstGeom prst="rect">
            <a:avLst/>
          </a:prstGeom>
        </p:spPr>
        <p:txBody>
          <a:bodyPr vert="horz" wrap="square" lIns="0" tIns="12700" rIns="0" bIns="0" rtlCol="0">
            <a:spAutoFit/>
          </a:bodyPr>
          <a:lstStyle/>
          <a:p>
            <a:pPr marL="12700" marR="5080">
              <a:lnSpc>
                <a:spcPct val="100000"/>
              </a:lnSpc>
              <a:spcBef>
                <a:spcPts val="100"/>
              </a:spcBef>
            </a:pPr>
            <a:r>
              <a:rPr sz="1800" b="1" i="1" spc="-30" dirty="0">
                <a:solidFill>
                  <a:srgbClr val="FF0000"/>
                </a:solidFill>
                <a:latin typeface="Arial"/>
                <a:cs typeface="Arial"/>
              </a:rPr>
              <a:t>KEY:</a:t>
            </a:r>
            <a:r>
              <a:rPr sz="1800" b="1" i="1" spc="5" dirty="0">
                <a:solidFill>
                  <a:srgbClr val="FF0000"/>
                </a:solidFill>
                <a:latin typeface="Arial"/>
                <a:cs typeface="Arial"/>
              </a:rPr>
              <a:t> </a:t>
            </a:r>
            <a:r>
              <a:rPr sz="1800" b="1" i="1" dirty="0">
                <a:solidFill>
                  <a:srgbClr val="FF0000"/>
                </a:solidFill>
                <a:latin typeface="Arial"/>
                <a:cs typeface="Arial"/>
              </a:rPr>
              <a:t>The</a:t>
            </a:r>
            <a:r>
              <a:rPr sz="1800" b="1" i="1" spc="10" dirty="0">
                <a:solidFill>
                  <a:srgbClr val="FF0000"/>
                </a:solidFill>
                <a:latin typeface="Arial"/>
                <a:cs typeface="Arial"/>
              </a:rPr>
              <a:t> </a:t>
            </a:r>
            <a:r>
              <a:rPr sz="1800" b="1" i="1" spc="-5" dirty="0">
                <a:solidFill>
                  <a:srgbClr val="FF0000"/>
                </a:solidFill>
                <a:latin typeface="Arial"/>
                <a:cs typeface="Arial"/>
              </a:rPr>
              <a:t>resistance</a:t>
            </a:r>
            <a:r>
              <a:rPr sz="1800" b="1" i="1" spc="10" dirty="0">
                <a:solidFill>
                  <a:srgbClr val="FF0000"/>
                </a:solidFill>
                <a:latin typeface="Arial"/>
                <a:cs typeface="Arial"/>
              </a:rPr>
              <a:t> </a:t>
            </a:r>
            <a:r>
              <a:rPr sz="1800" b="1" i="1" dirty="0">
                <a:solidFill>
                  <a:srgbClr val="FF0000"/>
                </a:solidFill>
                <a:latin typeface="Arial"/>
                <a:cs typeface="Arial"/>
              </a:rPr>
              <a:t>of</a:t>
            </a:r>
            <a:r>
              <a:rPr sz="1800" b="1" i="1" spc="-5" dirty="0">
                <a:solidFill>
                  <a:srgbClr val="FF0000"/>
                </a:solidFill>
                <a:latin typeface="Arial"/>
                <a:cs typeface="Arial"/>
              </a:rPr>
              <a:t> semiconductor</a:t>
            </a:r>
            <a:r>
              <a:rPr sz="1800" b="1" i="1" spc="10" dirty="0">
                <a:solidFill>
                  <a:srgbClr val="FF0000"/>
                </a:solidFill>
                <a:latin typeface="Arial"/>
                <a:cs typeface="Arial"/>
              </a:rPr>
              <a:t> </a:t>
            </a:r>
            <a:r>
              <a:rPr sz="1800" b="1" i="1" spc="-5" dirty="0">
                <a:solidFill>
                  <a:srgbClr val="FF0000"/>
                </a:solidFill>
                <a:latin typeface="Arial"/>
                <a:cs typeface="Arial"/>
              </a:rPr>
              <a:t>can</a:t>
            </a:r>
            <a:r>
              <a:rPr sz="1800" b="1" i="1" spc="5" dirty="0">
                <a:solidFill>
                  <a:srgbClr val="FF0000"/>
                </a:solidFill>
                <a:latin typeface="Arial"/>
                <a:cs typeface="Arial"/>
              </a:rPr>
              <a:t> </a:t>
            </a:r>
            <a:r>
              <a:rPr sz="1800" b="1" i="1" spc="-5" dirty="0">
                <a:solidFill>
                  <a:srgbClr val="FF0000"/>
                </a:solidFill>
                <a:latin typeface="Arial"/>
                <a:cs typeface="Arial"/>
              </a:rPr>
              <a:t>be </a:t>
            </a:r>
            <a:r>
              <a:rPr sz="1800" b="1" i="1" spc="-484" dirty="0">
                <a:solidFill>
                  <a:srgbClr val="FF0000"/>
                </a:solidFill>
                <a:latin typeface="Arial"/>
                <a:cs typeface="Arial"/>
              </a:rPr>
              <a:t> </a:t>
            </a:r>
            <a:r>
              <a:rPr sz="1800" b="1" i="1" spc="-5" dirty="0">
                <a:solidFill>
                  <a:srgbClr val="FF0000"/>
                </a:solidFill>
                <a:latin typeface="Arial"/>
                <a:cs typeface="Arial"/>
              </a:rPr>
              <a:t>accurately controlled</a:t>
            </a:r>
            <a:r>
              <a:rPr sz="1800" b="1" i="1" spc="5" dirty="0">
                <a:solidFill>
                  <a:srgbClr val="FF0000"/>
                </a:solidFill>
                <a:latin typeface="Arial"/>
                <a:cs typeface="Arial"/>
              </a:rPr>
              <a:t> </a:t>
            </a:r>
            <a:r>
              <a:rPr sz="1800" b="1" i="1" spc="-5" dirty="0">
                <a:solidFill>
                  <a:srgbClr val="FF0000"/>
                </a:solidFill>
                <a:latin typeface="Arial"/>
                <a:cs typeface="Arial"/>
              </a:rPr>
              <a:t>by</a:t>
            </a:r>
            <a:r>
              <a:rPr sz="1800" b="1" i="1" spc="5" dirty="0">
                <a:solidFill>
                  <a:srgbClr val="FF0000"/>
                </a:solidFill>
                <a:latin typeface="Arial"/>
                <a:cs typeface="Arial"/>
              </a:rPr>
              <a:t> </a:t>
            </a:r>
            <a:r>
              <a:rPr sz="3200" b="1" i="1" spc="-5" dirty="0">
                <a:solidFill>
                  <a:srgbClr val="FF0000"/>
                </a:solidFill>
                <a:latin typeface="Arial"/>
                <a:cs typeface="Arial"/>
              </a:rPr>
              <a:t>carrier density!</a:t>
            </a:r>
            <a:endParaRPr sz="3200" dirty="0">
              <a:latin typeface="Arial"/>
              <a:cs typeface="Arial"/>
            </a:endParaRPr>
          </a:p>
        </p:txBody>
      </p:sp>
      <p:pic>
        <p:nvPicPr>
          <p:cNvPr id="44" name="图片 43"/>
          <p:cNvPicPr>
            <a:picLocks noChangeAspect="1"/>
          </p:cNvPicPr>
          <p:nvPr/>
        </p:nvPicPr>
        <p:blipFill>
          <a:blip r:embed="rId4"/>
          <a:stretch>
            <a:fillRect/>
          </a:stretch>
        </p:blipFill>
        <p:spPr>
          <a:xfrm>
            <a:off x="9448800" y="2799404"/>
            <a:ext cx="2161359" cy="1146175"/>
          </a:xfrm>
          <a:prstGeom prst="rect">
            <a:avLst/>
          </a:prstGeom>
        </p:spPr>
      </p:pic>
      <p:sp>
        <p:nvSpPr>
          <p:cNvPr id="45" name="灯片编号占位符 44"/>
          <p:cNvSpPr>
            <a:spLocks noGrp="1"/>
          </p:cNvSpPr>
          <p:nvPr>
            <p:ph type="sldNum" sz="quarter" idx="7"/>
          </p:nvPr>
        </p:nvSpPr>
        <p:spPr/>
        <p:txBody>
          <a:bodyPr/>
          <a:lstStyle/>
          <a:p>
            <a:fld id="{B6F15528-21DE-4FAA-801E-634DDDAF4B2B}" type="slidenum">
              <a:rPr lang="en-US" altLang="zh-CN" smtClean="0"/>
              <a:t>5</a:t>
            </a:fld>
            <a:endParaRPr lang="en-US" altLang="zh-CN"/>
          </a:p>
        </p:txBody>
      </p:sp>
      <p:sp>
        <p:nvSpPr>
          <p:cNvPr id="47" name="object 11">
            <a:extLst>
              <a:ext uri="{FF2B5EF4-FFF2-40B4-BE49-F238E27FC236}">
                <a16:creationId xmlns:a16="http://schemas.microsoft.com/office/drawing/2014/main" id="{CCFB6AAB-62AB-463B-9CB3-10C417943420}"/>
              </a:ext>
            </a:extLst>
          </p:cNvPr>
          <p:cNvSpPr/>
          <p:nvPr/>
        </p:nvSpPr>
        <p:spPr>
          <a:xfrm rot="5400000">
            <a:off x="7699131" y="2647217"/>
            <a:ext cx="571233" cy="134548"/>
          </a:xfrm>
          <a:custGeom>
            <a:avLst/>
            <a:gdLst/>
            <a:ahLst/>
            <a:cxnLst/>
            <a:rect l="l" t="t" r="r" b="b"/>
            <a:pathLst>
              <a:path w="410209" h="142239">
                <a:moveTo>
                  <a:pt x="0" y="70865"/>
                </a:moveTo>
                <a:lnTo>
                  <a:pt x="70866" y="0"/>
                </a:lnTo>
                <a:lnTo>
                  <a:pt x="70866" y="35432"/>
                </a:lnTo>
                <a:lnTo>
                  <a:pt x="339090" y="35432"/>
                </a:lnTo>
                <a:lnTo>
                  <a:pt x="339090" y="0"/>
                </a:lnTo>
                <a:lnTo>
                  <a:pt x="409955" y="70865"/>
                </a:lnTo>
                <a:lnTo>
                  <a:pt x="339090" y="141731"/>
                </a:lnTo>
                <a:lnTo>
                  <a:pt x="339090" y="106299"/>
                </a:lnTo>
                <a:lnTo>
                  <a:pt x="70866" y="106299"/>
                </a:lnTo>
                <a:lnTo>
                  <a:pt x="70866" y="141731"/>
                </a:lnTo>
                <a:lnTo>
                  <a:pt x="0" y="70865"/>
                </a:lnTo>
                <a:close/>
              </a:path>
            </a:pathLst>
          </a:custGeom>
          <a:solidFill>
            <a:srgbClr val="0070C0"/>
          </a:solidFill>
          <a:ln w="12954">
            <a:solidFill>
              <a:srgbClr val="002C6D"/>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962400" y="221995"/>
            <a:ext cx="4853305" cy="574040"/>
          </a:xfrm>
          <a:prstGeom prst="rect">
            <a:avLst/>
          </a:prstGeom>
        </p:spPr>
        <p:txBody>
          <a:bodyPr vert="horz" wrap="square" lIns="0" tIns="12700" rIns="0" bIns="0" rtlCol="0">
            <a:spAutoFit/>
          </a:bodyPr>
          <a:lstStyle/>
          <a:p>
            <a:pPr marL="12700">
              <a:lnSpc>
                <a:spcPct val="100000"/>
              </a:lnSpc>
              <a:spcBef>
                <a:spcPts val="100"/>
              </a:spcBef>
            </a:pPr>
            <a:r>
              <a:rPr sz="3600" dirty="0"/>
              <a:t>Field-Effect</a:t>
            </a:r>
            <a:r>
              <a:rPr sz="3600" spc="-90" dirty="0"/>
              <a:t> </a:t>
            </a:r>
            <a:r>
              <a:rPr sz="3600" spc="-20" dirty="0"/>
              <a:t>Transistor</a:t>
            </a:r>
          </a:p>
        </p:txBody>
      </p:sp>
      <p:pic>
        <p:nvPicPr>
          <p:cNvPr id="3" name="object 3"/>
          <p:cNvPicPr/>
          <p:nvPr/>
        </p:nvPicPr>
        <p:blipFill>
          <a:blip r:embed="rId3" cstate="print"/>
          <a:stretch>
            <a:fillRect/>
          </a:stretch>
        </p:blipFill>
        <p:spPr>
          <a:xfrm>
            <a:off x="3470147" y="1364741"/>
            <a:ext cx="1910333" cy="2045207"/>
          </a:xfrm>
          <a:prstGeom prst="rect">
            <a:avLst/>
          </a:prstGeom>
        </p:spPr>
      </p:pic>
      <p:sp>
        <p:nvSpPr>
          <p:cNvPr id="4" name="object 4"/>
          <p:cNvSpPr txBox="1"/>
          <p:nvPr/>
        </p:nvSpPr>
        <p:spPr>
          <a:xfrm>
            <a:off x="3712971" y="3436873"/>
            <a:ext cx="143383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39A2"/>
                </a:solidFill>
                <a:latin typeface="Arial"/>
                <a:cs typeface="Arial"/>
              </a:rPr>
              <a:t>J.E</a:t>
            </a:r>
            <a:r>
              <a:rPr sz="1800" b="1" spc="-50" dirty="0">
                <a:solidFill>
                  <a:srgbClr val="0039A2"/>
                </a:solidFill>
                <a:latin typeface="Arial"/>
                <a:cs typeface="Arial"/>
              </a:rPr>
              <a:t> </a:t>
            </a:r>
            <a:r>
              <a:rPr sz="1800" b="1" spc="-5" dirty="0">
                <a:solidFill>
                  <a:srgbClr val="0039A2"/>
                </a:solidFill>
                <a:latin typeface="Arial"/>
                <a:cs typeface="Arial"/>
              </a:rPr>
              <a:t>Lilienfeld</a:t>
            </a:r>
            <a:endParaRPr sz="1800" dirty="0">
              <a:latin typeface="Arial"/>
              <a:cs typeface="Arial"/>
            </a:endParaRPr>
          </a:p>
        </p:txBody>
      </p:sp>
      <p:grpSp>
        <p:nvGrpSpPr>
          <p:cNvPr id="5" name="object 5"/>
          <p:cNvGrpSpPr/>
          <p:nvPr/>
        </p:nvGrpSpPr>
        <p:grpSpPr>
          <a:xfrm>
            <a:off x="706373" y="1359408"/>
            <a:ext cx="8928735" cy="4483100"/>
            <a:chOff x="706373" y="1359408"/>
            <a:chExt cx="8928735" cy="4483100"/>
          </a:xfrm>
        </p:grpSpPr>
        <p:pic>
          <p:nvPicPr>
            <p:cNvPr id="6" name="object 6"/>
            <p:cNvPicPr/>
            <p:nvPr/>
          </p:nvPicPr>
          <p:blipFill>
            <a:blip r:embed="rId4" cstate="print"/>
            <a:stretch>
              <a:fillRect/>
            </a:stretch>
          </p:blipFill>
          <p:spPr>
            <a:xfrm>
              <a:off x="5388864" y="1359408"/>
              <a:ext cx="3237738" cy="2504694"/>
            </a:xfrm>
            <a:prstGeom prst="rect">
              <a:avLst/>
            </a:prstGeom>
          </p:spPr>
        </p:pic>
        <p:pic>
          <p:nvPicPr>
            <p:cNvPr id="7" name="object 7"/>
            <p:cNvPicPr/>
            <p:nvPr/>
          </p:nvPicPr>
          <p:blipFill>
            <a:blip r:embed="rId5" cstate="print"/>
            <a:stretch>
              <a:fillRect/>
            </a:stretch>
          </p:blipFill>
          <p:spPr>
            <a:xfrm>
              <a:off x="706373" y="3743706"/>
              <a:ext cx="8928202" cy="2098548"/>
            </a:xfrm>
            <a:prstGeom prst="rect">
              <a:avLst/>
            </a:prstGeom>
          </p:spPr>
        </p:pic>
      </p:grpSp>
      <p:sp>
        <p:nvSpPr>
          <p:cNvPr id="8" name="object 8"/>
          <p:cNvSpPr txBox="1"/>
          <p:nvPr/>
        </p:nvSpPr>
        <p:spPr>
          <a:xfrm>
            <a:off x="1888235" y="5437378"/>
            <a:ext cx="1195705" cy="330200"/>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0039A2"/>
                </a:solidFill>
                <a:latin typeface="Arial"/>
                <a:cs typeface="Arial"/>
              </a:rPr>
              <a:t>Capacitor</a:t>
            </a:r>
            <a:endParaRPr sz="2000" dirty="0">
              <a:latin typeface="Arial"/>
              <a:cs typeface="Arial"/>
            </a:endParaRPr>
          </a:p>
        </p:txBody>
      </p:sp>
      <p:sp>
        <p:nvSpPr>
          <p:cNvPr id="9" name="object 9"/>
          <p:cNvSpPr txBox="1"/>
          <p:nvPr/>
        </p:nvSpPr>
        <p:spPr>
          <a:xfrm>
            <a:off x="4880864" y="4002277"/>
            <a:ext cx="371475" cy="330200"/>
          </a:xfrm>
          <a:prstGeom prst="rect">
            <a:avLst/>
          </a:prstGeom>
        </p:spPr>
        <p:txBody>
          <a:bodyPr vert="horz" wrap="square" lIns="0" tIns="12065" rIns="0" bIns="0" rtlCol="0">
            <a:spAutoFit/>
          </a:bodyPr>
          <a:lstStyle/>
          <a:p>
            <a:pPr marL="12700">
              <a:lnSpc>
                <a:spcPct val="100000"/>
              </a:lnSpc>
              <a:spcBef>
                <a:spcPts val="95"/>
              </a:spcBef>
            </a:pPr>
            <a:r>
              <a:rPr sz="2000" b="1" spc="-10" dirty="0">
                <a:solidFill>
                  <a:srgbClr val="0039A2"/>
                </a:solidFill>
                <a:latin typeface="Arial"/>
                <a:cs typeface="Arial"/>
              </a:rPr>
              <a:t>+</a:t>
            </a:r>
            <a:r>
              <a:rPr sz="2000" b="1" i="1" spc="-5" dirty="0">
                <a:solidFill>
                  <a:srgbClr val="0039A2"/>
                </a:solidFill>
                <a:latin typeface="Arial"/>
                <a:cs typeface="Arial"/>
              </a:rPr>
              <a:t>Q</a:t>
            </a:r>
            <a:endParaRPr sz="2000">
              <a:latin typeface="Arial"/>
              <a:cs typeface="Arial"/>
            </a:endParaRPr>
          </a:p>
        </p:txBody>
      </p:sp>
      <p:sp>
        <p:nvSpPr>
          <p:cNvPr id="10" name="object 10"/>
          <p:cNvSpPr txBox="1"/>
          <p:nvPr/>
        </p:nvSpPr>
        <p:spPr>
          <a:xfrm>
            <a:off x="5354065" y="4688077"/>
            <a:ext cx="307975" cy="330200"/>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FF0000"/>
                </a:solidFill>
                <a:latin typeface="Arial"/>
                <a:cs typeface="Arial"/>
              </a:rPr>
              <a:t>-</a:t>
            </a:r>
            <a:r>
              <a:rPr sz="2000" b="1" i="1" spc="-5" dirty="0">
                <a:solidFill>
                  <a:srgbClr val="FF0000"/>
                </a:solidFill>
                <a:latin typeface="Arial"/>
                <a:cs typeface="Arial"/>
              </a:rPr>
              <a:t>Q</a:t>
            </a:r>
            <a:endParaRPr sz="2000">
              <a:latin typeface="Arial"/>
              <a:cs typeface="Arial"/>
            </a:endParaRPr>
          </a:p>
        </p:txBody>
      </p:sp>
      <p:sp>
        <p:nvSpPr>
          <p:cNvPr id="11" name="object 11"/>
          <p:cNvSpPr txBox="1"/>
          <p:nvPr/>
        </p:nvSpPr>
        <p:spPr>
          <a:xfrm>
            <a:off x="5029200" y="5469890"/>
            <a:ext cx="1070610" cy="330200"/>
          </a:xfrm>
          <a:prstGeom prst="rect">
            <a:avLst/>
          </a:prstGeom>
        </p:spPr>
        <p:txBody>
          <a:bodyPr vert="horz" wrap="square" lIns="0" tIns="12065" rIns="0" bIns="0" rtlCol="0">
            <a:spAutoFit/>
          </a:bodyPr>
          <a:lstStyle/>
          <a:p>
            <a:pPr marL="38100">
              <a:lnSpc>
                <a:spcPct val="100000"/>
              </a:lnSpc>
              <a:spcBef>
                <a:spcPts val="95"/>
              </a:spcBef>
            </a:pPr>
            <a:r>
              <a:rPr sz="2000" b="1" i="1" spc="-5" dirty="0">
                <a:solidFill>
                  <a:srgbClr val="0039A2"/>
                </a:solidFill>
                <a:latin typeface="Arial"/>
                <a:cs typeface="Arial"/>
              </a:rPr>
              <a:t>Q</a:t>
            </a:r>
            <a:r>
              <a:rPr sz="2000" b="1" i="1" spc="-45" dirty="0">
                <a:solidFill>
                  <a:srgbClr val="0039A2"/>
                </a:solidFill>
                <a:latin typeface="Arial"/>
                <a:cs typeface="Arial"/>
              </a:rPr>
              <a:t> </a:t>
            </a:r>
            <a:r>
              <a:rPr sz="2000" b="1" spc="-5" dirty="0">
                <a:solidFill>
                  <a:srgbClr val="0039A2"/>
                </a:solidFill>
                <a:latin typeface="Arial"/>
                <a:cs typeface="Arial"/>
              </a:rPr>
              <a:t>=</a:t>
            </a:r>
            <a:r>
              <a:rPr sz="2000" b="1" spc="-50" dirty="0">
                <a:solidFill>
                  <a:srgbClr val="0039A2"/>
                </a:solidFill>
                <a:latin typeface="Arial"/>
                <a:cs typeface="Arial"/>
              </a:rPr>
              <a:t> </a:t>
            </a:r>
            <a:r>
              <a:rPr sz="2000" b="1" i="1" dirty="0">
                <a:solidFill>
                  <a:srgbClr val="0039A2"/>
                </a:solidFill>
                <a:latin typeface="Arial"/>
                <a:cs typeface="Arial"/>
              </a:rPr>
              <a:t>V</a:t>
            </a:r>
            <a:r>
              <a:rPr sz="1950" b="1" baseline="-21367" dirty="0">
                <a:solidFill>
                  <a:srgbClr val="0039A2"/>
                </a:solidFill>
                <a:latin typeface="Arial"/>
                <a:cs typeface="Arial"/>
              </a:rPr>
              <a:t>1</a:t>
            </a:r>
            <a:r>
              <a:rPr sz="2000" b="1" dirty="0">
                <a:solidFill>
                  <a:srgbClr val="0039A2"/>
                </a:solidFill>
                <a:latin typeface="Symbol"/>
                <a:cs typeface="Symbol"/>
              </a:rPr>
              <a:t></a:t>
            </a:r>
            <a:r>
              <a:rPr sz="2000" b="1" i="1" dirty="0">
                <a:solidFill>
                  <a:srgbClr val="0039A2"/>
                </a:solidFill>
                <a:latin typeface="Arial"/>
                <a:cs typeface="Arial"/>
              </a:rPr>
              <a:t>C</a:t>
            </a:r>
            <a:endParaRPr sz="2000">
              <a:latin typeface="Arial"/>
              <a:cs typeface="Arial"/>
            </a:endParaRPr>
          </a:p>
        </p:txBody>
      </p:sp>
      <p:sp>
        <p:nvSpPr>
          <p:cNvPr id="12" name="object 12"/>
          <p:cNvSpPr txBox="1"/>
          <p:nvPr/>
        </p:nvSpPr>
        <p:spPr>
          <a:xfrm>
            <a:off x="956055" y="5993129"/>
            <a:ext cx="9366250" cy="330200"/>
          </a:xfrm>
          <a:prstGeom prst="rect">
            <a:avLst/>
          </a:prstGeom>
        </p:spPr>
        <p:txBody>
          <a:bodyPr vert="horz" wrap="square" lIns="0" tIns="12065" rIns="0" bIns="0" rtlCol="0">
            <a:spAutoFit/>
          </a:bodyPr>
          <a:lstStyle/>
          <a:p>
            <a:pPr marL="298450" indent="-285750">
              <a:lnSpc>
                <a:spcPct val="100000"/>
              </a:lnSpc>
              <a:spcBef>
                <a:spcPts val="95"/>
              </a:spcBef>
              <a:buFont typeface="Wingdings"/>
              <a:buChar char=""/>
              <a:tabLst>
                <a:tab pos="298450" algn="l"/>
              </a:tabLst>
            </a:pPr>
            <a:r>
              <a:rPr sz="2000" b="1" spc="-5" dirty="0">
                <a:solidFill>
                  <a:srgbClr val="001F5F"/>
                </a:solidFill>
                <a:latin typeface="Arial"/>
                <a:cs typeface="Arial"/>
              </a:rPr>
              <a:t>Channel</a:t>
            </a:r>
            <a:r>
              <a:rPr sz="2000" b="1" spc="15" dirty="0">
                <a:solidFill>
                  <a:srgbClr val="001F5F"/>
                </a:solidFill>
                <a:latin typeface="Arial"/>
                <a:cs typeface="Arial"/>
              </a:rPr>
              <a:t> </a:t>
            </a:r>
            <a:r>
              <a:rPr sz="2000" b="1" spc="-5" dirty="0">
                <a:solidFill>
                  <a:srgbClr val="001F5F"/>
                </a:solidFill>
                <a:latin typeface="Arial"/>
                <a:cs typeface="Arial"/>
              </a:rPr>
              <a:t>Resistance</a:t>
            </a:r>
            <a:r>
              <a:rPr sz="2000" b="1" spc="20" dirty="0">
                <a:solidFill>
                  <a:srgbClr val="001F5F"/>
                </a:solidFill>
                <a:latin typeface="Arial"/>
                <a:cs typeface="Arial"/>
              </a:rPr>
              <a:t> </a:t>
            </a:r>
            <a:r>
              <a:rPr sz="2000" b="1" spc="-5" dirty="0">
                <a:solidFill>
                  <a:srgbClr val="001F5F"/>
                </a:solidFill>
                <a:latin typeface="Arial"/>
                <a:cs typeface="Arial"/>
              </a:rPr>
              <a:t>can</a:t>
            </a:r>
            <a:r>
              <a:rPr sz="2000" b="1" dirty="0">
                <a:solidFill>
                  <a:srgbClr val="001F5F"/>
                </a:solidFill>
                <a:latin typeface="Arial"/>
                <a:cs typeface="Arial"/>
              </a:rPr>
              <a:t> </a:t>
            </a:r>
            <a:r>
              <a:rPr sz="2000" b="1" spc="-5" dirty="0">
                <a:solidFill>
                  <a:srgbClr val="001F5F"/>
                </a:solidFill>
                <a:latin typeface="Arial"/>
                <a:cs typeface="Arial"/>
              </a:rPr>
              <a:t>be</a:t>
            </a:r>
            <a:r>
              <a:rPr sz="2000" b="1" spc="10" dirty="0">
                <a:solidFill>
                  <a:srgbClr val="001F5F"/>
                </a:solidFill>
                <a:latin typeface="Arial"/>
                <a:cs typeface="Arial"/>
              </a:rPr>
              <a:t> </a:t>
            </a:r>
            <a:r>
              <a:rPr sz="2000" b="1" spc="-5" dirty="0">
                <a:solidFill>
                  <a:srgbClr val="001F5F"/>
                </a:solidFill>
                <a:latin typeface="Arial"/>
                <a:cs typeface="Arial"/>
              </a:rPr>
              <a:t>modulated,</a:t>
            </a:r>
            <a:r>
              <a:rPr sz="2000" b="1" spc="15" dirty="0">
                <a:solidFill>
                  <a:srgbClr val="001F5F"/>
                </a:solidFill>
                <a:latin typeface="Arial"/>
                <a:cs typeface="Arial"/>
              </a:rPr>
              <a:t> </a:t>
            </a:r>
            <a:r>
              <a:rPr sz="2000" b="1" spc="-5" dirty="0">
                <a:solidFill>
                  <a:srgbClr val="001F5F"/>
                </a:solidFill>
                <a:latin typeface="Arial"/>
                <a:cs typeface="Arial"/>
              </a:rPr>
              <a:t>yet</a:t>
            </a:r>
            <a:r>
              <a:rPr sz="2000" b="1" spc="5" dirty="0">
                <a:solidFill>
                  <a:srgbClr val="001F5F"/>
                </a:solidFill>
                <a:latin typeface="Arial"/>
                <a:cs typeface="Arial"/>
              </a:rPr>
              <a:t> </a:t>
            </a:r>
            <a:r>
              <a:rPr sz="2000" b="1" spc="-5" dirty="0">
                <a:solidFill>
                  <a:srgbClr val="001F5F"/>
                </a:solidFill>
                <a:latin typeface="Arial"/>
                <a:cs typeface="Arial"/>
              </a:rPr>
              <a:t>the</a:t>
            </a:r>
            <a:r>
              <a:rPr sz="2000" b="1" dirty="0">
                <a:solidFill>
                  <a:srgbClr val="001F5F"/>
                </a:solidFill>
                <a:latin typeface="Arial"/>
                <a:cs typeface="Arial"/>
              </a:rPr>
              <a:t> </a:t>
            </a:r>
            <a:r>
              <a:rPr sz="2000" b="1" spc="-5" dirty="0">
                <a:solidFill>
                  <a:srgbClr val="001F5F"/>
                </a:solidFill>
                <a:latin typeface="Arial"/>
                <a:cs typeface="Arial"/>
              </a:rPr>
              <a:t>device</a:t>
            </a:r>
            <a:r>
              <a:rPr sz="2000" b="1" spc="10" dirty="0">
                <a:solidFill>
                  <a:srgbClr val="001F5F"/>
                </a:solidFill>
                <a:latin typeface="Arial"/>
                <a:cs typeface="Arial"/>
              </a:rPr>
              <a:t> </a:t>
            </a:r>
            <a:r>
              <a:rPr sz="2000" b="1" spc="-5" dirty="0">
                <a:solidFill>
                  <a:srgbClr val="001F5F"/>
                </a:solidFill>
                <a:latin typeface="Arial"/>
                <a:cs typeface="Arial"/>
              </a:rPr>
              <a:t>cannot</a:t>
            </a:r>
            <a:r>
              <a:rPr sz="2000" b="1" spc="15" dirty="0">
                <a:solidFill>
                  <a:srgbClr val="001F5F"/>
                </a:solidFill>
                <a:latin typeface="Arial"/>
                <a:cs typeface="Arial"/>
              </a:rPr>
              <a:t> </a:t>
            </a:r>
            <a:r>
              <a:rPr sz="2000" b="1" spc="-5" dirty="0">
                <a:solidFill>
                  <a:srgbClr val="001F5F"/>
                </a:solidFill>
                <a:latin typeface="Arial"/>
                <a:cs typeface="Arial"/>
              </a:rPr>
              <a:t>be</a:t>
            </a:r>
            <a:r>
              <a:rPr sz="2000" b="1" spc="10" dirty="0">
                <a:solidFill>
                  <a:srgbClr val="001F5F"/>
                </a:solidFill>
                <a:latin typeface="Arial"/>
                <a:cs typeface="Arial"/>
              </a:rPr>
              <a:t> </a:t>
            </a:r>
            <a:r>
              <a:rPr sz="2000" b="1" spc="-5" dirty="0">
                <a:solidFill>
                  <a:srgbClr val="001F5F"/>
                </a:solidFill>
                <a:latin typeface="Arial"/>
                <a:cs typeface="Arial"/>
              </a:rPr>
              <a:t>turned</a:t>
            </a:r>
            <a:r>
              <a:rPr sz="2000" b="1" spc="10" dirty="0">
                <a:solidFill>
                  <a:srgbClr val="001F5F"/>
                </a:solidFill>
                <a:latin typeface="Arial"/>
                <a:cs typeface="Arial"/>
              </a:rPr>
              <a:t> </a:t>
            </a:r>
            <a:r>
              <a:rPr sz="2000" b="1" spc="-5" dirty="0">
                <a:solidFill>
                  <a:srgbClr val="001F5F"/>
                </a:solidFill>
                <a:latin typeface="Arial"/>
                <a:cs typeface="Arial"/>
              </a:rPr>
              <a:t>off.</a:t>
            </a:r>
            <a:endParaRPr sz="2000" dirty="0">
              <a:latin typeface="Arial"/>
              <a:cs typeface="Arial"/>
            </a:endParaRPr>
          </a:p>
        </p:txBody>
      </p:sp>
      <p:sp>
        <p:nvSpPr>
          <p:cNvPr id="13" name="object 13"/>
          <p:cNvSpPr txBox="1"/>
          <p:nvPr/>
        </p:nvSpPr>
        <p:spPr>
          <a:xfrm>
            <a:off x="9769347" y="4113529"/>
            <a:ext cx="1823085" cy="1245235"/>
          </a:xfrm>
          <a:prstGeom prst="rect">
            <a:avLst/>
          </a:prstGeom>
        </p:spPr>
        <p:txBody>
          <a:bodyPr vert="horz" wrap="square" lIns="0" tIns="12700" rIns="0" bIns="0" rtlCol="0">
            <a:spAutoFit/>
          </a:bodyPr>
          <a:lstStyle/>
          <a:p>
            <a:pPr marL="12700" marR="5080">
              <a:lnSpc>
                <a:spcPct val="100000"/>
              </a:lnSpc>
              <a:spcBef>
                <a:spcPts val="100"/>
              </a:spcBef>
            </a:pPr>
            <a:r>
              <a:rPr sz="2000" b="1" spc="-5" dirty="0">
                <a:solidFill>
                  <a:srgbClr val="FF0000"/>
                </a:solidFill>
                <a:latin typeface="Arial"/>
                <a:cs typeface="Arial"/>
              </a:rPr>
              <a:t>Use induced </a:t>
            </a:r>
            <a:r>
              <a:rPr sz="2000" b="1" dirty="0">
                <a:solidFill>
                  <a:srgbClr val="FF0000"/>
                </a:solidFill>
                <a:latin typeface="Arial"/>
                <a:cs typeface="Arial"/>
              </a:rPr>
              <a:t> </a:t>
            </a:r>
            <a:r>
              <a:rPr sz="2000" b="1" spc="-5" dirty="0">
                <a:solidFill>
                  <a:srgbClr val="FF0000"/>
                </a:solidFill>
                <a:latin typeface="Arial"/>
                <a:cs typeface="Arial"/>
              </a:rPr>
              <a:t>charge to </a:t>
            </a:r>
            <a:r>
              <a:rPr sz="2000" b="1" dirty="0">
                <a:solidFill>
                  <a:srgbClr val="FF0000"/>
                </a:solidFill>
                <a:latin typeface="Arial"/>
                <a:cs typeface="Arial"/>
              </a:rPr>
              <a:t> </a:t>
            </a:r>
            <a:r>
              <a:rPr sz="2000" b="1" spc="-5" dirty="0">
                <a:solidFill>
                  <a:srgbClr val="FF0000"/>
                </a:solidFill>
                <a:latin typeface="Arial"/>
                <a:cs typeface="Arial"/>
              </a:rPr>
              <a:t>modulate the </a:t>
            </a:r>
            <a:r>
              <a:rPr sz="2000" b="1" dirty="0">
                <a:solidFill>
                  <a:srgbClr val="FF0000"/>
                </a:solidFill>
                <a:latin typeface="Arial"/>
                <a:cs typeface="Arial"/>
              </a:rPr>
              <a:t> </a:t>
            </a:r>
            <a:r>
              <a:rPr sz="2000" b="1" spc="-5" dirty="0">
                <a:solidFill>
                  <a:srgbClr val="FF0000"/>
                </a:solidFill>
                <a:latin typeface="Arial"/>
                <a:cs typeface="Arial"/>
              </a:rPr>
              <a:t>carrier</a:t>
            </a:r>
            <a:r>
              <a:rPr sz="2000" b="1" spc="-65" dirty="0">
                <a:solidFill>
                  <a:srgbClr val="FF0000"/>
                </a:solidFill>
                <a:latin typeface="Arial"/>
                <a:cs typeface="Arial"/>
              </a:rPr>
              <a:t> </a:t>
            </a:r>
            <a:r>
              <a:rPr sz="2000" b="1" spc="-25" dirty="0">
                <a:solidFill>
                  <a:srgbClr val="FF0000"/>
                </a:solidFill>
                <a:latin typeface="Arial"/>
                <a:cs typeface="Arial"/>
              </a:rPr>
              <a:t>density.</a:t>
            </a:r>
            <a:endParaRPr sz="2000" dirty="0">
              <a:latin typeface="Arial"/>
              <a:cs typeface="Arial"/>
            </a:endParaRPr>
          </a:p>
        </p:txBody>
      </p:sp>
      <p:sp>
        <p:nvSpPr>
          <p:cNvPr id="14" name="灯片编号占位符 13"/>
          <p:cNvSpPr>
            <a:spLocks noGrp="1"/>
          </p:cNvSpPr>
          <p:nvPr>
            <p:ph type="sldNum" sz="quarter" idx="7"/>
          </p:nvPr>
        </p:nvSpPr>
        <p:spPr/>
        <p:txBody>
          <a:bodyPr/>
          <a:lstStyle/>
          <a:p>
            <a:fld id="{B6F15528-21DE-4FAA-801E-634DDDAF4B2B}" type="slidenum">
              <a:rPr lang="en-US" altLang="zh-CN" smtClean="0"/>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4114800" y="228600"/>
            <a:ext cx="4090035" cy="574040"/>
          </a:xfrm>
          <a:prstGeom prst="rect">
            <a:avLst/>
          </a:prstGeom>
        </p:spPr>
        <p:txBody>
          <a:bodyPr vert="horz" wrap="square" lIns="0" tIns="12700" rIns="0" bIns="0" rtlCol="0">
            <a:spAutoFit/>
          </a:bodyPr>
          <a:lstStyle/>
          <a:p>
            <a:pPr marL="12700">
              <a:lnSpc>
                <a:spcPct val="100000"/>
              </a:lnSpc>
              <a:spcBef>
                <a:spcPts val="100"/>
              </a:spcBef>
            </a:pPr>
            <a:r>
              <a:rPr sz="3600" dirty="0"/>
              <a:t>MOSFET</a:t>
            </a:r>
            <a:r>
              <a:rPr sz="3600" spc="-55" dirty="0"/>
              <a:t> </a:t>
            </a:r>
            <a:r>
              <a:rPr sz="3600" spc="-5" dirty="0"/>
              <a:t>Structure</a:t>
            </a:r>
          </a:p>
        </p:txBody>
      </p:sp>
      <p:grpSp>
        <p:nvGrpSpPr>
          <p:cNvPr id="3" name="object 3"/>
          <p:cNvGrpSpPr/>
          <p:nvPr/>
        </p:nvGrpSpPr>
        <p:grpSpPr>
          <a:xfrm>
            <a:off x="4800600" y="1295400"/>
            <a:ext cx="5718175" cy="4974590"/>
            <a:chOff x="4664964" y="1415033"/>
            <a:chExt cx="5718175" cy="4974590"/>
          </a:xfrm>
        </p:grpSpPr>
        <p:pic>
          <p:nvPicPr>
            <p:cNvPr id="4" name="object 4"/>
            <p:cNvPicPr/>
            <p:nvPr/>
          </p:nvPicPr>
          <p:blipFill>
            <a:blip r:embed="rId3" cstate="print"/>
            <a:stretch>
              <a:fillRect/>
            </a:stretch>
          </p:blipFill>
          <p:spPr>
            <a:xfrm>
              <a:off x="4664964" y="1415033"/>
              <a:ext cx="5718047" cy="2378202"/>
            </a:xfrm>
            <a:prstGeom prst="rect">
              <a:avLst/>
            </a:prstGeom>
          </p:spPr>
        </p:pic>
        <p:pic>
          <p:nvPicPr>
            <p:cNvPr id="5" name="object 5"/>
            <p:cNvPicPr/>
            <p:nvPr/>
          </p:nvPicPr>
          <p:blipFill>
            <a:blip r:embed="rId4" cstate="print"/>
            <a:stretch>
              <a:fillRect/>
            </a:stretch>
          </p:blipFill>
          <p:spPr>
            <a:xfrm>
              <a:off x="4786122" y="3592829"/>
              <a:ext cx="5302758" cy="2796539"/>
            </a:xfrm>
            <a:prstGeom prst="rect">
              <a:avLst/>
            </a:prstGeom>
          </p:spPr>
        </p:pic>
      </p:grpSp>
      <p:pic>
        <p:nvPicPr>
          <p:cNvPr id="6" name="图片 5"/>
          <p:cNvPicPr>
            <a:picLocks noChangeAspect="1"/>
          </p:cNvPicPr>
          <p:nvPr/>
        </p:nvPicPr>
        <p:blipFill>
          <a:blip r:embed="rId5"/>
          <a:stretch>
            <a:fillRect/>
          </a:stretch>
        </p:blipFill>
        <p:spPr>
          <a:xfrm>
            <a:off x="1219200" y="1295400"/>
            <a:ext cx="3127262" cy="2133600"/>
          </a:xfrm>
          <a:prstGeom prst="rect">
            <a:avLst/>
          </a:prstGeom>
        </p:spPr>
      </p:pic>
      <p:pic>
        <p:nvPicPr>
          <p:cNvPr id="7" name="图片 6"/>
          <p:cNvPicPr>
            <a:picLocks noChangeAspect="1"/>
          </p:cNvPicPr>
          <p:nvPr/>
        </p:nvPicPr>
        <p:blipFill>
          <a:blip r:embed="rId6"/>
          <a:stretch>
            <a:fillRect/>
          </a:stretch>
        </p:blipFill>
        <p:spPr>
          <a:xfrm>
            <a:off x="1224206" y="3657600"/>
            <a:ext cx="2814394" cy="27098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4235704" y="225040"/>
            <a:ext cx="4547870" cy="574040"/>
          </a:xfrm>
          <a:prstGeom prst="rect">
            <a:avLst/>
          </a:prstGeom>
        </p:spPr>
        <p:txBody>
          <a:bodyPr vert="horz" wrap="square" lIns="0" tIns="12700" rIns="0" bIns="0" rtlCol="0">
            <a:spAutoFit/>
          </a:bodyPr>
          <a:lstStyle/>
          <a:p>
            <a:pPr marL="12700">
              <a:lnSpc>
                <a:spcPct val="100000"/>
              </a:lnSpc>
              <a:spcBef>
                <a:spcPts val="100"/>
              </a:spcBef>
            </a:pPr>
            <a:r>
              <a:rPr sz="3600" dirty="0"/>
              <a:t>MOSFET</a:t>
            </a:r>
            <a:r>
              <a:rPr sz="3600" spc="-30" dirty="0"/>
              <a:t> </a:t>
            </a:r>
            <a:r>
              <a:rPr sz="3600" spc="-5" dirty="0"/>
              <a:t>as</a:t>
            </a:r>
            <a:r>
              <a:rPr sz="3600" spc="-30" dirty="0"/>
              <a:t> </a:t>
            </a:r>
            <a:r>
              <a:rPr sz="3600" spc="-5" dirty="0"/>
              <a:t>a</a:t>
            </a:r>
            <a:r>
              <a:rPr sz="3600" spc="-25" dirty="0"/>
              <a:t> </a:t>
            </a:r>
            <a:r>
              <a:rPr sz="3600" dirty="0"/>
              <a:t>Switch</a:t>
            </a:r>
          </a:p>
        </p:txBody>
      </p:sp>
      <p:grpSp>
        <p:nvGrpSpPr>
          <p:cNvPr id="3" name="object 3"/>
          <p:cNvGrpSpPr/>
          <p:nvPr/>
        </p:nvGrpSpPr>
        <p:grpSpPr>
          <a:xfrm>
            <a:off x="1677161" y="1264919"/>
            <a:ext cx="7039609" cy="2425065"/>
            <a:chOff x="1677161" y="1264919"/>
            <a:chExt cx="7039609" cy="2425065"/>
          </a:xfrm>
        </p:grpSpPr>
        <p:pic>
          <p:nvPicPr>
            <p:cNvPr id="4" name="object 4"/>
            <p:cNvPicPr/>
            <p:nvPr/>
          </p:nvPicPr>
          <p:blipFill>
            <a:blip r:embed="rId3" cstate="print"/>
            <a:stretch>
              <a:fillRect/>
            </a:stretch>
          </p:blipFill>
          <p:spPr>
            <a:xfrm>
              <a:off x="1677161" y="1264919"/>
              <a:ext cx="3567684" cy="2424684"/>
            </a:xfrm>
            <a:prstGeom prst="rect">
              <a:avLst/>
            </a:prstGeom>
          </p:spPr>
        </p:pic>
        <p:pic>
          <p:nvPicPr>
            <p:cNvPr id="5" name="object 5"/>
            <p:cNvPicPr/>
            <p:nvPr/>
          </p:nvPicPr>
          <p:blipFill>
            <a:blip r:embed="rId4" cstate="print"/>
            <a:stretch>
              <a:fillRect/>
            </a:stretch>
          </p:blipFill>
          <p:spPr>
            <a:xfrm>
              <a:off x="5516117" y="1295399"/>
              <a:ext cx="3200399" cy="2064258"/>
            </a:xfrm>
            <a:prstGeom prst="rect">
              <a:avLst/>
            </a:prstGeom>
          </p:spPr>
        </p:pic>
        <p:sp>
          <p:nvSpPr>
            <p:cNvPr id="6" name="object 6"/>
            <p:cNvSpPr/>
            <p:nvPr/>
          </p:nvSpPr>
          <p:spPr>
            <a:xfrm>
              <a:off x="5287518" y="1594865"/>
              <a:ext cx="1752600" cy="1922780"/>
            </a:xfrm>
            <a:custGeom>
              <a:avLst/>
              <a:gdLst/>
              <a:ahLst/>
              <a:cxnLst/>
              <a:rect l="l" t="t" r="r" b="b"/>
              <a:pathLst>
                <a:path w="1752600" h="1922779">
                  <a:moveTo>
                    <a:pt x="990600" y="1447800"/>
                  </a:moveTo>
                  <a:lnTo>
                    <a:pt x="0" y="1447800"/>
                  </a:lnTo>
                  <a:lnTo>
                    <a:pt x="0" y="1922526"/>
                  </a:lnTo>
                  <a:lnTo>
                    <a:pt x="990600" y="1922526"/>
                  </a:lnTo>
                  <a:lnTo>
                    <a:pt x="990600" y="1447800"/>
                  </a:lnTo>
                  <a:close/>
                </a:path>
                <a:path w="1752600" h="1922779">
                  <a:moveTo>
                    <a:pt x="1752587" y="0"/>
                  </a:moveTo>
                  <a:lnTo>
                    <a:pt x="1066800" y="0"/>
                  </a:lnTo>
                  <a:lnTo>
                    <a:pt x="1066800" y="304800"/>
                  </a:lnTo>
                  <a:lnTo>
                    <a:pt x="1752587" y="304800"/>
                  </a:lnTo>
                  <a:lnTo>
                    <a:pt x="1752587" y="0"/>
                  </a:lnTo>
                  <a:close/>
                </a:path>
              </a:pathLst>
            </a:custGeom>
            <a:solidFill>
              <a:srgbClr val="FFFFFF"/>
            </a:solidFill>
          </p:spPr>
          <p:txBody>
            <a:bodyPr wrap="square" lIns="0" tIns="0" rIns="0" bIns="0" rtlCol="0"/>
            <a:lstStyle/>
            <a:p>
              <a:endParaRPr/>
            </a:p>
          </p:txBody>
        </p:sp>
      </p:grpSp>
      <p:sp>
        <p:nvSpPr>
          <p:cNvPr id="7" name="object 7"/>
          <p:cNvSpPr txBox="1"/>
          <p:nvPr/>
        </p:nvSpPr>
        <p:spPr>
          <a:xfrm>
            <a:off x="9366504" y="1492376"/>
            <a:ext cx="1731010" cy="330200"/>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0000CC"/>
                </a:solidFill>
                <a:latin typeface="Arial"/>
                <a:cs typeface="Arial"/>
              </a:rPr>
              <a:t>At</a:t>
            </a:r>
            <a:r>
              <a:rPr sz="2000" b="1" spc="-50" dirty="0">
                <a:solidFill>
                  <a:srgbClr val="0000CC"/>
                </a:solidFill>
                <a:latin typeface="Arial"/>
                <a:cs typeface="Arial"/>
              </a:rPr>
              <a:t> </a:t>
            </a:r>
            <a:r>
              <a:rPr sz="2000" b="1" spc="-5" dirty="0">
                <a:solidFill>
                  <a:srgbClr val="0000CC"/>
                </a:solidFill>
                <a:latin typeface="Arial"/>
                <a:cs typeface="Arial"/>
              </a:rPr>
              <a:t>equilibrium</a:t>
            </a:r>
            <a:endParaRPr sz="2000" dirty="0">
              <a:latin typeface="Arial"/>
              <a:cs typeface="Arial"/>
            </a:endParaRPr>
          </a:p>
        </p:txBody>
      </p:sp>
      <p:grpSp>
        <p:nvGrpSpPr>
          <p:cNvPr id="8" name="object 8"/>
          <p:cNvGrpSpPr/>
          <p:nvPr/>
        </p:nvGrpSpPr>
        <p:grpSpPr>
          <a:xfrm>
            <a:off x="6320535" y="2010727"/>
            <a:ext cx="5208270" cy="788035"/>
            <a:chOff x="6320535" y="2010727"/>
            <a:chExt cx="5208270" cy="788035"/>
          </a:xfrm>
        </p:grpSpPr>
        <p:sp>
          <p:nvSpPr>
            <p:cNvPr id="9" name="object 9"/>
            <p:cNvSpPr/>
            <p:nvPr/>
          </p:nvSpPr>
          <p:spPr>
            <a:xfrm>
              <a:off x="6338315" y="2211323"/>
              <a:ext cx="1408430" cy="359410"/>
            </a:xfrm>
            <a:custGeom>
              <a:avLst/>
              <a:gdLst/>
              <a:ahLst/>
              <a:cxnLst/>
              <a:rect l="l" t="t" r="r" b="b"/>
              <a:pathLst>
                <a:path w="1408429" h="359410">
                  <a:moveTo>
                    <a:pt x="0" y="20574"/>
                  </a:moveTo>
                  <a:lnTo>
                    <a:pt x="1104" y="59898"/>
                  </a:lnTo>
                  <a:lnTo>
                    <a:pt x="3753" y="98680"/>
                  </a:lnTo>
                  <a:lnTo>
                    <a:pt x="9492" y="136365"/>
                  </a:lnTo>
                  <a:lnTo>
                    <a:pt x="36418" y="206233"/>
                  </a:lnTo>
                  <a:lnTo>
                    <a:pt x="60696" y="237311"/>
                  </a:lnTo>
                  <a:lnTo>
                    <a:pt x="94243" y="265080"/>
                  </a:lnTo>
                  <a:lnTo>
                    <a:pt x="138605" y="288988"/>
                  </a:lnTo>
                  <a:lnTo>
                    <a:pt x="195326" y="308483"/>
                  </a:lnTo>
                  <a:lnTo>
                    <a:pt x="266604" y="323651"/>
                  </a:lnTo>
                  <a:lnTo>
                    <a:pt x="309736" y="330376"/>
                  </a:lnTo>
                  <a:lnTo>
                    <a:pt x="357030" y="336480"/>
                  </a:lnTo>
                  <a:lnTo>
                    <a:pt x="407862" y="341928"/>
                  </a:lnTo>
                  <a:lnTo>
                    <a:pt x="461606" y="346682"/>
                  </a:lnTo>
                  <a:lnTo>
                    <a:pt x="517637" y="350707"/>
                  </a:lnTo>
                  <a:lnTo>
                    <a:pt x="575331" y="353968"/>
                  </a:lnTo>
                  <a:lnTo>
                    <a:pt x="634063" y="356428"/>
                  </a:lnTo>
                  <a:lnTo>
                    <a:pt x="693207" y="358050"/>
                  </a:lnTo>
                  <a:lnTo>
                    <a:pt x="752139" y="358800"/>
                  </a:lnTo>
                  <a:lnTo>
                    <a:pt x="810234" y="358641"/>
                  </a:lnTo>
                  <a:lnTo>
                    <a:pt x="866867" y="357537"/>
                  </a:lnTo>
                  <a:lnTo>
                    <a:pt x="921413" y="355453"/>
                  </a:lnTo>
                  <a:lnTo>
                    <a:pt x="973247" y="352351"/>
                  </a:lnTo>
                  <a:lnTo>
                    <a:pt x="1021745" y="348197"/>
                  </a:lnTo>
                  <a:lnTo>
                    <a:pt x="1066280" y="342953"/>
                  </a:lnTo>
                  <a:lnTo>
                    <a:pt x="1106230" y="336585"/>
                  </a:lnTo>
                  <a:lnTo>
                    <a:pt x="1196671" y="311123"/>
                  </a:lnTo>
                  <a:lnTo>
                    <a:pt x="1243226" y="288458"/>
                  </a:lnTo>
                  <a:lnTo>
                    <a:pt x="1281647" y="261589"/>
                  </a:lnTo>
                  <a:lnTo>
                    <a:pt x="1312950" y="231041"/>
                  </a:lnTo>
                  <a:lnTo>
                    <a:pt x="1338151" y="197342"/>
                  </a:lnTo>
                  <a:lnTo>
                    <a:pt x="1358266" y="161017"/>
                  </a:lnTo>
                  <a:lnTo>
                    <a:pt x="1374310" y="122594"/>
                  </a:lnTo>
                  <a:lnTo>
                    <a:pt x="1387299" y="82599"/>
                  </a:lnTo>
                  <a:lnTo>
                    <a:pt x="1398249" y="41559"/>
                  </a:lnTo>
                  <a:lnTo>
                    <a:pt x="1408176" y="0"/>
                  </a:lnTo>
                </a:path>
              </a:pathLst>
            </a:custGeom>
            <a:ln w="35052">
              <a:solidFill>
                <a:srgbClr val="FF0000"/>
              </a:solidFill>
              <a:prstDash val="lgDash"/>
            </a:ln>
          </p:spPr>
          <p:txBody>
            <a:bodyPr wrap="square" lIns="0" tIns="0" rIns="0" bIns="0" rtlCol="0"/>
            <a:lstStyle/>
            <a:p>
              <a:endParaRPr/>
            </a:p>
          </p:txBody>
        </p:sp>
        <p:pic>
          <p:nvPicPr>
            <p:cNvPr id="10" name="object 10"/>
            <p:cNvPicPr/>
            <p:nvPr/>
          </p:nvPicPr>
          <p:blipFill>
            <a:blip r:embed="rId5" cstate="print"/>
            <a:stretch>
              <a:fillRect/>
            </a:stretch>
          </p:blipFill>
          <p:spPr>
            <a:xfrm>
              <a:off x="9221701" y="2103119"/>
              <a:ext cx="2285665" cy="695325"/>
            </a:xfrm>
            <a:prstGeom prst="rect">
              <a:avLst/>
            </a:prstGeom>
          </p:spPr>
        </p:pic>
        <p:sp>
          <p:nvSpPr>
            <p:cNvPr id="11" name="object 11"/>
            <p:cNvSpPr/>
            <p:nvPr/>
          </p:nvSpPr>
          <p:spPr>
            <a:xfrm>
              <a:off x="9437369" y="2579369"/>
              <a:ext cx="1694180" cy="196850"/>
            </a:xfrm>
            <a:custGeom>
              <a:avLst/>
              <a:gdLst/>
              <a:ahLst/>
              <a:cxnLst/>
              <a:rect l="l" t="t" r="r" b="b"/>
              <a:pathLst>
                <a:path w="1694179" h="196850">
                  <a:moveTo>
                    <a:pt x="1693926" y="0"/>
                  </a:moveTo>
                  <a:lnTo>
                    <a:pt x="0" y="0"/>
                  </a:lnTo>
                  <a:lnTo>
                    <a:pt x="0" y="196596"/>
                  </a:lnTo>
                  <a:lnTo>
                    <a:pt x="1693926" y="196596"/>
                  </a:lnTo>
                  <a:lnTo>
                    <a:pt x="1693926" y="0"/>
                  </a:lnTo>
                  <a:close/>
                </a:path>
              </a:pathLst>
            </a:custGeom>
            <a:solidFill>
              <a:srgbClr val="FFFFFF"/>
            </a:solidFill>
          </p:spPr>
          <p:txBody>
            <a:bodyPr wrap="square" lIns="0" tIns="0" rIns="0" bIns="0" rtlCol="0"/>
            <a:lstStyle/>
            <a:p>
              <a:endParaRPr/>
            </a:p>
          </p:txBody>
        </p:sp>
        <p:sp>
          <p:nvSpPr>
            <p:cNvPr id="12" name="object 12"/>
            <p:cNvSpPr/>
            <p:nvPr/>
          </p:nvSpPr>
          <p:spPr>
            <a:xfrm>
              <a:off x="9069323" y="2026919"/>
              <a:ext cx="2443480" cy="552450"/>
            </a:xfrm>
            <a:custGeom>
              <a:avLst/>
              <a:gdLst/>
              <a:ahLst/>
              <a:cxnLst/>
              <a:rect l="l" t="t" r="r" b="b"/>
              <a:pathLst>
                <a:path w="2443479" h="552450">
                  <a:moveTo>
                    <a:pt x="0" y="552450"/>
                  </a:moveTo>
                  <a:lnTo>
                    <a:pt x="2442972" y="552450"/>
                  </a:lnTo>
                  <a:lnTo>
                    <a:pt x="2442972" y="0"/>
                  </a:lnTo>
                  <a:lnTo>
                    <a:pt x="0" y="0"/>
                  </a:lnTo>
                  <a:lnTo>
                    <a:pt x="0" y="552450"/>
                  </a:lnTo>
                  <a:close/>
                </a:path>
              </a:pathLst>
            </a:custGeom>
            <a:ln w="32004">
              <a:solidFill>
                <a:srgbClr val="006FC0"/>
              </a:solidFill>
              <a:prstDash val="lgDash"/>
            </a:ln>
          </p:spPr>
          <p:txBody>
            <a:bodyPr wrap="square" lIns="0" tIns="0" rIns="0" bIns="0" rtlCol="0"/>
            <a:lstStyle/>
            <a:p>
              <a:endParaRPr/>
            </a:p>
          </p:txBody>
        </p:sp>
      </p:grpSp>
      <p:sp>
        <p:nvSpPr>
          <p:cNvPr id="13" name="object 13"/>
          <p:cNvSpPr txBox="1"/>
          <p:nvPr/>
        </p:nvSpPr>
        <p:spPr>
          <a:xfrm>
            <a:off x="10275316" y="2214372"/>
            <a:ext cx="168275" cy="330200"/>
          </a:xfrm>
          <a:prstGeom prst="rect">
            <a:avLst/>
          </a:prstGeom>
        </p:spPr>
        <p:txBody>
          <a:bodyPr vert="horz" wrap="square" lIns="0" tIns="12065" rIns="0" bIns="0" rtlCol="0">
            <a:spAutoFit/>
          </a:bodyPr>
          <a:lstStyle/>
          <a:p>
            <a:pPr>
              <a:lnSpc>
                <a:spcPct val="100000"/>
              </a:lnSpc>
              <a:spcBef>
                <a:spcPts val="95"/>
              </a:spcBef>
            </a:pPr>
            <a:r>
              <a:rPr sz="2000" b="1" i="1" spc="-5" dirty="0">
                <a:solidFill>
                  <a:srgbClr val="FF0000"/>
                </a:solidFill>
                <a:latin typeface="Arial"/>
                <a:cs typeface="Arial"/>
              </a:rPr>
              <a:t>p</a:t>
            </a:r>
            <a:endParaRPr sz="2000">
              <a:latin typeface="Arial"/>
              <a:cs typeface="Arial"/>
            </a:endParaRPr>
          </a:p>
        </p:txBody>
      </p:sp>
      <p:sp>
        <p:nvSpPr>
          <p:cNvPr id="14" name="object 14"/>
          <p:cNvSpPr txBox="1"/>
          <p:nvPr/>
        </p:nvSpPr>
        <p:spPr>
          <a:xfrm>
            <a:off x="9366504" y="2229104"/>
            <a:ext cx="168275" cy="330200"/>
          </a:xfrm>
          <a:prstGeom prst="rect">
            <a:avLst/>
          </a:prstGeom>
        </p:spPr>
        <p:txBody>
          <a:bodyPr vert="horz" wrap="square" lIns="0" tIns="12065" rIns="0" bIns="0" rtlCol="0">
            <a:spAutoFit/>
          </a:bodyPr>
          <a:lstStyle/>
          <a:p>
            <a:pPr>
              <a:lnSpc>
                <a:spcPct val="100000"/>
              </a:lnSpc>
              <a:spcBef>
                <a:spcPts val="95"/>
              </a:spcBef>
            </a:pPr>
            <a:r>
              <a:rPr sz="2000" b="1" i="1" spc="-5" dirty="0">
                <a:solidFill>
                  <a:srgbClr val="FF0000"/>
                </a:solidFill>
                <a:latin typeface="Arial"/>
                <a:cs typeface="Arial"/>
              </a:rPr>
              <a:t>n</a:t>
            </a:r>
            <a:endParaRPr sz="2000">
              <a:latin typeface="Arial"/>
              <a:cs typeface="Arial"/>
            </a:endParaRPr>
          </a:p>
        </p:txBody>
      </p:sp>
      <p:sp>
        <p:nvSpPr>
          <p:cNvPr id="15" name="object 15"/>
          <p:cNvSpPr txBox="1"/>
          <p:nvPr/>
        </p:nvSpPr>
        <p:spPr>
          <a:xfrm>
            <a:off x="11112245" y="2216911"/>
            <a:ext cx="168275" cy="330200"/>
          </a:xfrm>
          <a:prstGeom prst="rect">
            <a:avLst/>
          </a:prstGeom>
        </p:spPr>
        <p:txBody>
          <a:bodyPr vert="horz" wrap="square" lIns="0" tIns="12700" rIns="0" bIns="0" rtlCol="0">
            <a:spAutoFit/>
          </a:bodyPr>
          <a:lstStyle/>
          <a:p>
            <a:pPr>
              <a:lnSpc>
                <a:spcPct val="100000"/>
              </a:lnSpc>
              <a:spcBef>
                <a:spcPts val="100"/>
              </a:spcBef>
            </a:pPr>
            <a:r>
              <a:rPr sz="2000" b="1" i="1" dirty="0">
                <a:solidFill>
                  <a:srgbClr val="FF0000"/>
                </a:solidFill>
                <a:latin typeface="Arial"/>
                <a:cs typeface="Arial"/>
              </a:rPr>
              <a:t>n</a:t>
            </a:r>
            <a:endParaRPr sz="2000">
              <a:latin typeface="Arial"/>
              <a:cs typeface="Arial"/>
            </a:endParaRPr>
          </a:p>
        </p:txBody>
      </p:sp>
      <p:pic>
        <p:nvPicPr>
          <p:cNvPr id="18" name="object 18"/>
          <p:cNvPicPr/>
          <p:nvPr/>
        </p:nvPicPr>
        <p:blipFill>
          <a:blip r:embed="rId6" cstate="print"/>
          <a:stretch>
            <a:fillRect/>
          </a:stretch>
        </p:blipFill>
        <p:spPr>
          <a:xfrm>
            <a:off x="2217420" y="3655314"/>
            <a:ext cx="1879854" cy="2833878"/>
          </a:xfrm>
          <a:prstGeom prst="rect">
            <a:avLst/>
          </a:prstGeom>
        </p:spPr>
      </p:pic>
      <p:sp>
        <p:nvSpPr>
          <p:cNvPr id="19" name="object 19"/>
          <p:cNvSpPr/>
          <p:nvPr/>
        </p:nvSpPr>
        <p:spPr>
          <a:xfrm>
            <a:off x="3225546" y="3631692"/>
            <a:ext cx="685800" cy="304800"/>
          </a:xfrm>
          <a:custGeom>
            <a:avLst/>
            <a:gdLst/>
            <a:ahLst/>
            <a:cxnLst/>
            <a:rect l="l" t="t" r="r" b="b"/>
            <a:pathLst>
              <a:path w="685800" h="304800">
                <a:moveTo>
                  <a:pt x="685800" y="0"/>
                </a:moveTo>
                <a:lnTo>
                  <a:pt x="0" y="0"/>
                </a:lnTo>
                <a:lnTo>
                  <a:pt x="0" y="304799"/>
                </a:lnTo>
                <a:lnTo>
                  <a:pt x="685800" y="304799"/>
                </a:lnTo>
                <a:lnTo>
                  <a:pt x="685800" y="0"/>
                </a:lnTo>
                <a:close/>
              </a:path>
            </a:pathLst>
          </a:custGeom>
          <a:solidFill>
            <a:srgbClr val="FFFFFF"/>
          </a:solidFill>
        </p:spPr>
        <p:txBody>
          <a:bodyPr wrap="square" lIns="0" tIns="0" rIns="0" bIns="0" rtlCol="0"/>
          <a:lstStyle/>
          <a:p>
            <a:endParaRPr/>
          </a:p>
        </p:txBody>
      </p:sp>
      <p:sp>
        <p:nvSpPr>
          <p:cNvPr id="20" name="object 20"/>
          <p:cNvSpPr txBox="1"/>
          <p:nvPr/>
        </p:nvSpPr>
        <p:spPr>
          <a:xfrm>
            <a:off x="2275585" y="3544061"/>
            <a:ext cx="784860" cy="330200"/>
          </a:xfrm>
          <a:prstGeom prst="rect">
            <a:avLst/>
          </a:prstGeom>
        </p:spPr>
        <p:txBody>
          <a:bodyPr vert="horz" wrap="square" lIns="0" tIns="12065" rIns="0" bIns="0" rtlCol="0">
            <a:spAutoFit/>
          </a:bodyPr>
          <a:lstStyle/>
          <a:p>
            <a:pPr marL="38100">
              <a:lnSpc>
                <a:spcPct val="100000"/>
              </a:lnSpc>
              <a:spcBef>
                <a:spcPts val="95"/>
              </a:spcBef>
            </a:pPr>
            <a:r>
              <a:rPr sz="2000" b="1" i="1" spc="10" dirty="0">
                <a:solidFill>
                  <a:srgbClr val="FF0000"/>
                </a:solidFill>
                <a:latin typeface="Arial"/>
                <a:cs typeface="Arial"/>
              </a:rPr>
              <a:t>V</a:t>
            </a:r>
            <a:r>
              <a:rPr sz="1950" b="1" i="1" spc="15" baseline="-21367" dirty="0">
                <a:solidFill>
                  <a:srgbClr val="FF0000"/>
                </a:solidFill>
                <a:latin typeface="Arial"/>
                <a:cs typeface="Arial"/>
              </a:rPr>
              <a:t>G</a:t>
            </a:r>
            <a:r>
              <a:rPr sz="1950" b="1" i="1" spc="-22" baseline="-21367" dirty="0">
                <a:solidFill>
                  <a:srgbClr val="FF0000"/>
                </a:solidFill>
                <a:latin typeface="Arial"/>
                <a:cs typeface="Arial"/>
              </a:rPr>
              <a:t> </a:t>
            </a:r>
            <a:r>
              <a:rPr sz="2000" b="1" i="1" spc="-5" dirty="0">
                <a:solidFill>
                  <a:srgbClr val="FF0000"/>
                </a:solidFill>
                <a:latin typeface="Arial"/>
                <a:cs typeface="Arial"/>
              </a:rPr>
              <a:t>&lt;</a:t>
            </a:r>
            <a:r>
              <a:rPr sz="2000" b="1" i="1" spc="-50" dirty="0">
                <a:solidFill>
                  <a:srgbClr val="FF0000"/>
                </a:solidFill>
                <a:latin typeface="Arial"/>
                <a:cs typeface="Arial"/>
              </a:rPr>
              <a:t> </a:t>
            </a:r>
            <a:r>
              <a:rPr sz="2000" b="1" i="1" spc="-5" dirty="0">
                <a:solidFill>
                  <a:srgbClr val="FF0000"/>
                </a:solidFill>
                <a:latin typeface="Arial"/>
                <a:cs typeface="Arial"/>
              </a:rPr>
              <a:t>0</a:t>
            </a:r>
            <a:endParaRPr sz="2000">
              <a:latin typeface="Arial"/>
              <a:cs typeface="Arial"/>
            </a:endParaRPr>
          </a:p>
        </p:txBody>
      </p:sp>
      <p:grpSp>
        <p:nvGrpSpPr>
          <p:cNvPr id="21" name="object 21"/>
          <p:cNvGrpSpPr/>
          <p:nvPr/>
        </p:nvGrpSpPr>
        <p:grpSpPr>
          <a:xfrm>
            <a:off x="2202942" y="3674684"/>
            <a:ext cx="4144645" cy="2800985"/>
            <a:chOff x="2202942" y="3674684"/>
            <a:chExt cx="4144645" cy="2800985"/>
          </a:xfrm>
        </p:grpSpPr>
        <p:pic>
          <p:nvPicPr>
            <p:cNvPr id="22" name="object 22"/>
            <p:cNvPicPr/>
            <p:nvPr/>
          </p:nvPicPr>
          <p:blipFill>
            <a:blip r:embed="rId7" cstate="print"/>
            <a:stretch>
              <a:fillRect/>
            </a:stretch>
          </p:blipFill>
          <p:spPr>
            <a:xfrm>
              <a:off x="2202942" y="4106418"/>
              <a:ext cx="90677" cy="89154"/>
            </a:xfrm>
            <a:prstGeom prst="rect">
              <a:avLst/>
            </a:prstGeom>
          </p:spPr>
        </p:pic>
        <p:pic>
          <p:nvPicPr>
            <p:cNvPr id="23" name="object 23"/>
            <p:cNvPicPr/>
            <p:nvPr/>
          </p:nvPicPr>
          <p:blipFill>
            <a:blip r:embed="rId7" cstate="print"/>
            <a:stretch>
              <a:fillRect/>
            </a:stretch>
          </p:blipFill>
          <p:spPr>
            <a:xfrm>
              <a:off x="2315718" y="4106418"/>
              <a:ext cx="90677" cy="89154"/>
            </a:xfrm>
            <a:prstGeom prst="rect">
              <a:avLst/>
            </a:prstGeom>
          </p:spPr>
        </p:pic>
        <p:pic>
          <p:nvPicPr>
            <p:cNvPr id="24" name="object 24"/>
            <p:cNvPicPr/>
            <p:nvPr/>
          </p:nvPicPr>
          <p:blipFill>
            <a:blip r:embed="rId7" cstate="print"/>
            <a:stretch>
              <a:fillRect/>
            </a:stretch>
          </p:blipFill>
          <p:spPr>
            <a:xfrm>
              <a:off x="2449068" y="4104894"/>
              <a:ext cx="90677" cy="89154"/>
            </a:xfrm>
            <a:prstGeom prst="rect">
              <a:avLst/>
            </a:prstGeom>
          </p:spPr>
        </p:pic>
        <p:pic>
          <p:nvPicPr>
            <p:cNvPr id="25" name="object 25"/>
            <p:cNvPicPr/>
            <p:nvPr/>
          </p:nvPicPr>
          <p:blipFill>
            <a:blip r:embed="rId7" cstate="print"/>
            <a:stretch>
              <a:fillRect/>
            </a:stretch>
          </p:blipFill>
          <p:spPr>
            <a:xfrm>
              <a:off x="2561844" y="4104894"/>
              <a:ext cx="90678" cy="89154"/>
            </a:xfrm>
            <a:prstGeom prst="rect">
              <a:avLst/>
            </a:prstGeom>
          </p:spPr>
        </p:pic>
        <p:pic>
          <p:nvPicPr>
            <p:cNvPr id="26" name="object 26"/>
            <p:cNvPicPr/>
            <p:nvPr/>
          </p:nvPicPr>
          <p:blipFill>
            <a:blip r:embed="rId8" cstate="print"/>
            <a:stretch>
              <a:fillRect/>
            </a:stretch>
          </p:blipFill>
          <p:spPr>
            <a:xfrm>
              <a:off x="2707386" y="4103369"/>
              <a:ext cx="90677" cy="74675"/>
            </a:xfrm>
            <a:prstGeom prst="rect">
              <a:avLst/>
            </a:prstGeom>
          </p:spPr>
        </p:pic>
        <p:pic>
          <p:nvPicPr>
            <p:cNvPr id="27" name="object 27"/>
            <p:cNvPicPr/>
            <p:nvPr/>
          </p:nvPicPr>
          <p:blipFill>
            <a:blip r:embed="rId9" cstate="print"/>
            <a:stretch>
              <a:fillRect/>
            </a:stretch>
          </p:blipFill>
          <p:spPr>
            <a:xfrm>
              <a:off x="2820162" y="4103369"/>
              <a:ext cx="90677" cy="74675"/>
            </a:xfrm>
            <a:prstGeom prst="rect">
              <a:avLst/>
            </a:prstGeom>
          </p:spPr>
        </p:pic>
        <p:pic>
          <p:nvPicPr>
            <p:cNvPr id="28" name="object 28"/>
            <p:cNvPicPr/>
            <p:nvPr/>
          </p:nvPicPr>
          <p:blipFill>
            <a:blip r:embed="rId10" cstate="print"/>
            <a:stretch>
              <a:fillRect/>
            </a:stretch>
          </p:blipFill>
          <p:spPr>
            <a:xfrm>
              <a:off x="2953512" y="4101845"/>
              <a:ext cx="90677" cy="74676"/>
            </a:xfrm>
            <a:prstGeom prst="rect">
              <a:avLst/>
            </a:prstGeom>
          </p:spPr>
        </p:pic>
        <p:pic>
          <p:nvPicPr>
            <p:cNvPr id="29" name="object 29"/>
            <p:cNvPicPr/>
            <p:nvPr/>
          </p:nvPicPr>
          <p:blipFill>
            <a:blip r:embed="rId9" cstate="print"/>
            <a:stretch>
              <a:fillRect/>
            </a:stretch>
          </p:blipFill>
          <p:spPr>
            <a:xfrm>
              <a:off x="3198114" y="4103369"/>
              <a:ext cx="90677" cy="74675"/>
            </a:xfrm>
            <a:prstGeom prst="rect">
              <a:avLst/>
            </a:prstGeom>
          </p:spPr>
        </p:pic>
        <p:pic>
          <p:nvPicPr>
            <p:cNvPr id="30" name="object 30"/>
            <p:cNvPicPr/>
            <p:nvPr/>
          </p:nvPicPr>
          <p:blipFill>
            <a:blip r:embed="rId11" cstate="print"/>
            <a:stretch>
              <a:fillRect/>
            </a:stretch>
          </p:blipFill>
          <p:spPr>
            <a:xfrm>
              <a:off x="3066288" y="4101845"/>
              <a:ext cx="105156" cy="74676"/>
            </a:xfrm>
            <a:prstGeom prst="rect">
              <a:avLst/>
            </a:prstGeom>
          </p:spPr>
        </p:pic>
        <p:pic>
          <p:nvPicPr>
            <p:cNvPr id="31" name="object 31"/>
            <p:cNvPicPr/>
            <p:nvPr/>
          </p:nvPicPr>
          <p:blipFill>
            <a:blip r:embed="rId10" cstate="print"/>
            <a:stretch>
              <a:fillRect/>
            </a:stretch>
          </p:blipFill>
          <p:spPr>
            <a:xfrm>
              <a:off x="3444240" y="4101845"/>
              <a:ext cx="90677" cy="74676"/>
            </a:xfrm>
            <a:prstGeom prst="rect">
              <a:avLst/>
            </a:prstGeom>
          </p:spPr>
        </p:pic>
        <p:pic>
          <p:nvPicPr>
            <p:cNvPr id="32" name="object 32"/>
            <p:cNvPicPr/>
            <p:nvPr/>
          </p:nvPicPr>
          <p:blipFill>
            <a:blip r:embed="rId9" cstate="print"/>
            <a:stretch>
              <a:fillRect/>
            </a:stretch>
          </p:blipFill>
          <p:spPr>
            <a:xfrm>
              <a:off x="3310890" y="4103369"/>
              <a:ext cx="90677" cy="74675"/>
            </a:xfrm>
            <a:prstGeom prst="rect">
              <a:avLst/>
            </a:prstGeom>
          </p:spPr>
        </p:pic>
        <p:pic>
          <p:nvPicPr>
            <p:cNvPr id="33" name="object 33"/>
            <p:cNvPicPr/>
            <p:nvPr/>
          </p:nvPicPr>
          <p:blipFill>
            <a:blip r:embed="rId10" cstate="print"/>
            <a:stretch>
              <a:fillRect/>
            </a:stretch>
          </p:blipFill>
          <p:spPr>
            <a:xfrm>
              <a:off x="3557016" y="4101845"/>
              <a:ext cx="90678" cy="74676"/>
            </a:xfrm>
            <a:prstGeom prst="rect">
              <a:avLst/>
            </a:prstGeom>
          </p:spPr>
        </p:pic>
        <p:pic>
          <p:nvPicPr>
            <p:cNvPr id="34" name="object 34"/>
            <p:cNvPicPr/>
            <p:nvPr/>
          </p:nvPicPr>
          <p:blipFill>
            <a:blip r:embed="rId12" cstate="print"/>
            <a:stretch>
              <a:fillRect/>
            </a:stretch>
          </p:blipFill>
          <p:spPr>
            <a:xfrm>
              <a:off x="3682746" y="4103369"/>
              <a:ext cx="89915" cy="74675"/>
            </a:xfrm>
            <a:prstGeom prst="rect">
              <a:avLst/>
            </a:prstGeom>
          </p:spPr>
        </p:pic>
        <p:pic>
          <p:nvPicPr>
            <p:cNvPr id="35" name="object 35"/>
            <p:cNvPicPr/>
            <p:nvPr/>
          </p:nvPicPr>
          <p:blipFill>
            <a:blip r:embed="rId12" cstate="print"/>
            <a:stretch>
              <a:fillRect/>
            </a:stretch>
          </p:blipFill>
          <p:spPr>
            <a:xfrm>
              <a:off x="3795522" y="4103369"/>
              <a:ext cx="89915" cy="74675"/>
            </a:xfrm>
            <a:prstGeom prst="rect">
              <a:avLst/>
            </a:prstGeom>
          </p:spPr>
        </p:pic>
        <p:pic>
          <p:nvPicPr>
            <p:cNvPr id="36" name="object 36"/>
            <p:cNvPicPr/>
            <p:nvPr/>
          </p:nvPicPr>
          <p:blipFill>
            <a:blip r:embed="rId13" cstate="print"/>
            <a:stretch>
              <a:fillRect/>
            </a:stretch>
          </p:blipFill>
          <p:spPr>
            <a:xfrm>
              <a:off x="3928872" y="4101845"/>
              <a:ext cx="89915" cy="74676"/>
            </a:xfrm>
            <a:prstGeom prst="rect">
              <a:avLst/>
            </a:prstGeom>
          </p:spPr>
        </p:pic>
        <p:pic>
          <p:nvPicPr>
            <p:cNvPr id="37" name="object 37"/>
            <p:cNvPicPr/>
            <p:nvPr/>
          </p:nvPicPr>
          <p:blipFill>
            <a:blip r:embed="rId14" cstate="print"/>
            <a:stretch>
              <a:fillRect/>
            </a:stretch>
          </p:blipFill>
          <p:spPr>
            <a:xfrm>
              <a:off x="4040886" y="4101845"/>
              <a:ext cx="90677" cy="74676"/>
            </a:xfrm>
            <a:prstGeom prst="rect">
              <a:avLst/>
            </a:prstGeom>
          </p:spPr>
        </p:pic>
        <p:pic>
          <p:nvPicPr>
            <p:cNvPr id="38" name="object 38"/>
            <p:cNvPicPr/>
            <p:nvPr/>
          </p:nvPicPr>
          <p:blipFill>
            <a:blip r:embed="rId15" cstate="print"/>
            <a:stretch>
              <a:fillRect/>
            </a:stretch>
          </p:blipFill>
          <p:spPr>
            <a:xfrm>
              <a:off x="4484068" y="3674684"/>
              <a:ext cx="1863258" cy="2800431"/>
            </a:xfrm>
            <a:prstGeom prst="rect">
              <a:avLst/>
            </a:prstGeom>
          </p:spPr>
        </p:pic>
      </p:grpSp>
      <p:sp>
        <p:nvSpPr>
          <p:cNvPr id="39" name="object 39"/>
          <p:cNvSpPr txBox="1"/>
          <p:nvPr/>
        </p:nvSpPr>
        <p:spPr>
          <a:xfrm>
            <a:off x="2488183" y="4994402"/>
            <a:ext cx="1334770" cy="513715"/>
          </a:xfrm>
          <a:prstGeom prst="rect">
            <a:avLst/>
          </a:prstGeom>
        </p:spPr>
        <p:txBody>
          <a:bodyPr vert="horz" wrap="square" lIns="0" tIns="12700" rIns="0" bIns="0" rtlCol="0">
            <a:spAutoFit/>
          </a:bodyPr>
          <a:lstStyle/>
          <a:p>
            <a:pPr marL="12700" marR="5080" indent="434340">
              <a:lnSpc>
                <a:spcPct val="100000"/>
              </a:lnSpc>
              <a:spcBef>
                <a:spcPts val="100"/>
              </a:spcBef>
            </a:pPr>
            <a:r>
              <a:rPr sz="1600" b="1" i="1" dirty="0">
                <a:solidFill>
                  <a:srgbClr val="FF0000"/>
                </a:solidFill>
                <a:latin typeface="Arial"/>
                <a:cs typeface="Arial"/>
              </a:rPr>
              <a:t>Hole </a:t>
            </a:r>
            <a:r>
              <a:rPr sz="1600" b="1" i="1" spc="5" dirty="0">
                <a:solidFill>
                  <a:srgbClr val="FF0000"/>
                </a:solidFill>
                <a:latin typeface="Arial"/>
                <a:cs typeface="Arial"/>
              </a:rPr>
              <a:t> </a:t>
            </a:r>
            <a:r>
              <a:rPr sz="1600" b="1" i="1" dirty="0">
                <a:solidFill>
                  <a:srgbClr val="FF0000"/>
                </a:solidFill>
                <a:latin typeface="Arial"/>
                <a:cs typeface="Arial"/>
              </a:rPr>
              <a:t>a</a:t>
            </a:r>
            <a:r>
              <a:rPr sz="1600" b="1" i="1" spc="-5" dirty="0">
                <a:solidFill>
                  <a:srgbClr val="FF0000"/>
                </a:solidFill>
                <a:latin typeface="Arial"/>
                <a:cs typeface="Arial"/>
              </a:rPr>
              <a:t>c</a:t>
            </a:r>
            <a:r>
              <a:rPr sz="1600" b="1" i="1" dirty="0">
                <a:solidFill>
                  <a:srgbClr val="FF0000"/>
                </a:solidFill>
                <a:latin typeface="Arial"/>
                <a:cs typeface="Arial"/>
              </a:rPr>
              <a:t>cu</a:t>
            </a:r>
            <a:r>
              <a:rPr sz="1600" b="1" i="1" spc="-10" dirty="0">
                <a:solidFill>
                  <a:srgbClr val="FF0000"/>
                </a:solidFill>
                <a:latin typeface="Arial"/>
                <a:cs typeface="Arial"/>
              </a:rPr>
              <a:t>m</a:t>
            </a:r>
            <a:r>
              <a:rPr sz="1600" b="1" i="1" dirty="0">
                <a:solidFill>
                  <a:srgbClr val="FF0000"/>
                </a:solidFill>
                <a:latin typeface="Arial"/>
                <a:cs typeface="Arial"/>
              </a:rPr>
              <a:t>ul</a:t>
            </a:r>
            <a:r>
              <a:rPr sz="1600" b="1" i="1" spc="-5" dirty="0">
                <a:solidFill>
                  <a:srgbClr val="FF0000"/>
                </a:solidFill>
                <a:latin typeface="Arial"/>
                <a:cs typeface="Arial"/>
              </a:rPr>
              <a:t>a</a:t>
            </a:r>
            <a:r>
              <a:rPr sz="1600" b="1" i="1" dirty="0">
                <a:solidFill>
                  <a:srgbClr val="FF0000"/>
                </a:solidFill>
                <a:latin typeface="Arial"/>
                <a:cs typeface="Arial"/>
              </a:rPr>
              <a:t>tion</a:t>
            </a:r>
            <a:endParaRPr sz="1600">
              <a:latin typeface="Arial"/>
              <a:cs typeface="Arial"/>
            </a:endParaRPr>
          </a:p>
        </p:txBody>
      </p:sp>
      <p:sp>
        <p:nvSpPr>
          <p:cNvPr id="40" name="object 40"/>
          <p:cNvSpPr txBox="1"/>
          <p:nvPr/>
        </p:nvSpPr>
        <p:spPr>
          <a:xfrm>
            <a:off x="4489265" y="3752370"/>
            <a:ext cx="447040" cy="482600"/>
          </a:xfrm>
          <a:prstGeom prst="rect">
            <a:avLst/>
          </a:prstGeom>
        </p:spPr>
        <p:txBody>
          <a:bodyPr vert="horz" wrap="square" lIns="0" tIns="0" rIns="0" bIns="0" rtlCol="0">
            <a:spAutoFit/>
          </a:bodyPr>
          <a:lstStyle/>
          <a:p>
            <a:pPr marL="362585">
              <a:lnSpc>
                <a:spcPts val="1590"/>
              </a:lnSpc>
            </a:pPr>
            <a:r>
              <a:rPr sz="1450" i="1" spc="15" dirty="0">
                <a:latin typeface="Times New Roman"/>
                <a:cs typeface="Times New Roman"/>
              </a:rPr>
              <a:t>y</a:t>
            </a:r>
            <a:endParaRPr sz="1450">
              <a:latin typeface="Times New Roman"/>
              <a:cs typeface="Times New Roman"/>
            </a:endParaRPr>
          </a:p>
          <a:p>
            <a:pPr>
              <a:lnSpc>
                <a:spcPct val="100000"/>
              </a:lnSpc>
              <a:spcBef>
                <a:spcPts val="445"/>
              </a:spcBef>
            </a:pPr>
            <a:r>
              <a:rPr sz="1450" i="1" spc="15" dirty="0">
                <a:latin typeface="Times New Roman"/>
                <a:cs typeface="Times New Roman"/>
              </a:rPr>
              <a:t>x</a:t>
            </a:r>
            <a:endParaRPr sz="1450">
              <a:latin typeface="Times New Roman"/>
              <a:cs typeface="Times New Roman"/>
            </a:endParaRPr>
          </a:p>
        </p:txBody>
      </p:sp>
      <p:grpSp>
        <p:nvGrpSpPr>
          <p:cNvPr id="41" name="object 41"/>
          <p:cNvGrpSpPr/>
          <p:nvPr/>
        </p:nvGrpSpPr>
        <p:grpSpPr>
          <a:xfrm>
            <a:off x="4247388" y="3576065"/>
            <a:ext cx="2164080" cy="1574800"/>
            <a:chOff x="4247388" y="3576065"/>
            <a:chExt cx="2164080" cy="1574800"/>
          </a:xfrm>
        </p:grpSpPr>
        <p:pic>
          <p:nvPicPr>
            <p:cNvPr id="42" name="object 42"/>
            <p:cNvPicPr/>
            <p:nvPr/>
          </p:nvPicPr>
          <p:blipFill>
            <a:blip r:embed="rId16" cstate="print"/>
            <a:stretch>
              <a:fillRect/>
            </a:stretch>
          </p:blipFill>
          <p:spPr>
            <a:xfrm>
              <a:off x="4539467" y="5001450"/>
              <a:ext cx="153227" cy="149363"/>
            </a:xfrm>
            <a:prstGeom prst="rect">
              <a:avLst/>
            </a:prstGeom>
          </p:spPr>
        </p:pic>
        <p:pic>
          <p:nvPicPr>
            <p:cNvPr id="43" name="object 43"/>
            <p:cNvPicPr/>
            <p:nvPr/>
          </p:nvPicPr>
          <p:blipFill>
            <a:blip r:embed="rId16" cstate="print"/>
            <a:stretch>
              <a:fillRect/>
            </a:stretch>
          </p:blipFill>
          <p:spPr>
            <a:xfrm>
              <a:off x="4762002" y="5001450"/>
              <a:ext cx="153227" cy="149363"/>
            </a:xfrm>
            <a:prstGeom prst="rect">
              <a:avLst/>
            </a:prstGeom>
          </p:spPr>
        </p:pic>
        <p:pic>
          <p:nvPicPr>
            <p:cNvPr id="44" name="object 44"/>
            <p:cNvPicPr/>
            <p:nvPr/>
          </p:nvPicPr>
          <p:blipFill>
            <a:blip r:embed="rId17" cstate="print"/>
            <a:stretch>
              <a:fillRect/>
            </a:stretch>
          </p:blipFill>
          <p:spPr>
            <a:xfrm>
              <a:off x="4982021" y="5001450"/>
              <a:ext cx="151971" cy="149365"/>
            </a:xfrm>
            <a:prstGeom prst="rect">
              <a:avLst/>
            </a:prstGeom>
          </p:spPr>
        </p:pic>
        <p:pic>
          <p:nvPicPr>
            <p:cNvPr id="45" name="object 45"/>
            <p:cNvPicPr/>
            <p:nvPr/>
          </p:nvPicPr>
          <p:blipFill>
            <a:blip r:embed="rId17" cstate="print"/>
            <a:stretch>
              <a:fillRect/>
            </a:stretch>
          </p:blipFill>
          <p:spPr>
            <a:xfrm>
              <a:off x="5197013" y="5001450"/>
              <a:ext cx="151971" cy="149365"/>
            </a:xfrm>
            <a:prstGeom prst="rect">
              <a:avLst/>
            </a:prstGeom>
          </p:spPr>
        </p:pic>
        <p:pic>
          <p:nvPicPr>
            <p:cNvPr id="46" name="object 46"/>
            <p:cNvPicPr/>
            <p:nvPr/>
          </p:nvPicPr>
          <p:blipFill>
            <a:blip r:embed="rId18" cstate="print"/>
            <a:stretch>
              <a:fillRect/>
            </a:stretch>
          </p:blipFill>
          <p:spPr>
            <a:xfrm>
              <a:off x="5412025" y="5001450"/>
              <a:ext cx="151971" cy="149365"/>
            </a:xfrm>
            <a:prstGeom prst="rect">
              <a:avLst/>
            </a:prstGeom>
          </p:spPr>
        </p:pic>
        <p:pic>
          <p:nvPicPr>
            <p:cNvPr id="47" name="object 47"/>
            <p:cNvPicPr/>
            <p:nvPr/>
          </p:nvPicPr>
          <p:blipFill>
            <a:blip r:embed="rId18" cstate="print"/>
            <a:stretch>
              <a:fillRect/>
            </a:stretch>
          </p:blipFill>
          <p:spPr>
            <a:xfrm>
              <a:off x="5634560" y="5001450"/>
              <a:ext cx="151971" cy="149365"/>
            </a:xfrm>
            <a:prstGeom prst="rect">
              <a:avLst/>
            </a:prstGeom>
          </p:spPr>
        </p:pic>
        <p:pic>
          <p:nvPicPr>
            <p:cNvPr id="48" name="object 48"/>
            <p:cNvPicPr/>
            <p:nvPr/>
          </p:nvPicPr>
          <p:blipFill>
            <a:blip r:embed="rId19" cstate="print"/>
            <a:stretch>
              <a:fillRect/>
            </a:stretch>
          </p:blipFill>
          <p:spPr>
            <a:xfrm>
              <a:off x="5853324" y="5001450"/>
              <a:ext cx="153227" cy="149363"/>
            </a:xfrm>
            <a:prstGeom prst="rect">
              <a:avLst/>
            </a:prstGeom>
          </p:spPr>
        </p:pic>
        <p:pic>
          <p:nvPicPr>
            <p:cNvPr id="49" name="object 49"/>
            <p:cNvPicPr/>
            <p:nvPr/>
          </p:nvPicPr>
          <p:blipFill>
            <a:blip r:embed="rId18" cstate="print"/>
            <a:stretch>
              <a:fillRect/>
            </a:stretch>
          </p:blipFill>
          <p:spPr>
            <a:xfrm>
              <a:off x="6068314" y="5001450"/>
              <a:ext cx="151971" cy="149365"/>
            </a:xfrm>
            <a:prstGeom prst="rect">
              <a:avLst/>
            </a:prstGeom>
          </p:spPr>
        </p:pic>
        <p:sp>
          <p:nvSpPr>
            <p:cNvPr id="50" name="object 50"/>
            <p:cNvSpPr/>
            <p:nvPr/>
          </p:nvSpPr>
          <p:spPr>
            <a:xfrm>
              <a:off x="4247388" y="3576065"/>
              <a:ext cx="2152650" cy="653415"/>
            </a:xfrm>
            <a:custGeom>
              <a:avLst/>
              <a:gdLst/>
              <a:ahLst/>
              <a:cxnLst/>
              <a:rect l="l" t="t" r="r" b="b"/>
              <a:pathLst>
                <a:path w="2152650" h="653414">
                  <a:moveTo>
                    <a:pt x="841248" y="0"/>
                  </a:moveTo>
                  <a:lnTo>
                    <a:pt x="0" y="0"/>
                  </a:lnTo>
                  <a:lnTo>
                    <a:pt x="0" y="653034"/>
                  </a:lnTo>
                  <a:lnTo>
                    <a:pt x="841248" y="653034"/>
                  </a:lnTo>
                  <a:lnTo>
                    <a:pt x="841248" y="0"/>
                  </a:lnTo>
                  <a:close/>
                </a:path>
                <a:path w="2152650" h="653414">
                  <a:moveTo>
                    <a:pt x="2152650" y="43434"/>
                  </a:moveTo>
                  <a:lnTo>
                    <a:pt x="1279398" y="43434"/>
                  </a:lnTo>
                  <a:lnTo>
                    <a:pt x="1279398" y="346710"/>
                  </a:lnTo>
                  <a:lnTo>
                    <a:pt x="2152650" y="346710"/>
                  </a:lnTo>
                  <a:lnTo>
                    <a:pt x="2152650" y="43434"/>
                  </a:lnTo>
                  <a:close/>
                </a:path>
              </a:pathLst>
            </a:custGeom>
            <a:solidFill>
              <a:srgbClr val="FFFFFF"/>
            </a:solidFill>
          </p:spPr>
          <p:txBody>
            <a:bodyPr wrap="square" lIns="0" tIns="0" rIns="0" bIns="0" rtlCol="0"/>
            <a:lstStyle/>
            <a:p>
              <a:endParaRPr/>
            </a:p>
          </p:txBody>
        </p:sp>
        <p:pic>
          <p:nvPicPr>
            <p:cNvPr id="51" name="object 51"/>
            <p:cNvPicPr/>
            <p:nvPr/>
          </p:nvPicPr>
          <p:blipFill>
            <a:blip r:embed="rId20" cstate="print"/>
            <a:stretch>
              <a:fillRect/>
            </a:stretch>
          </p:blipFill>
          <p:spPr>
            <a:xfrm>
              <a:off x="4463796" y="4095749"/>
              <a:ext cx="222503" cy="96774"/>
            </a:xfrm>
            <a:prstGeom prst="rect">
              <a:avLst/>
            </a:prstGeom>
          </p:spPr>
        </p:pic>
        <p:pic>
          <p:nvPicPr>
            <p:cNvPr id="52" name="object 52"/>
            <p:cNvPicPr/>
            <p:nvPr/>
          </p:nvPicPr>
          <p:blipFill>
            <a:blip r:embed="rId21" cstate="print"/>
            <a:stretch>
              <a:fillRect/>
            </a:stretch>
          </p:blipFill>
          <p:spPr>
            <a:xfrm>
              <a:off x="4709922" y="4095749"/>
              <a:ext cx="222503" cy="95250"/>
            </a:xfrm>
            <a:prstGeom prst="rect">
              <a:avLst/>
            </a:prstGeom>
          </p:spPr>
        </p:pic>
        <p:pic>
          <p:nvPicPr>
            <p:cNvPr id="53" name="object 53"/>
            <p:cNvPicPr/>
            <p:nvPr/>
          </p:nvPicPr>
          <p:blipFill>
            <a:blip r:embed="rId22" cstate="print"/>
            <a:stretch>
              <a:fillRect/>
            </a:stretch>
          </p:blipFill>
          <p:spPr>
            <a:xfrm>
              <a:off x="4969002" y="4095749"/>
              <a:ext cx="220218" cy="93725"/>
            </a:xfrm>
            <a:prstGeom prst="rect">
              <a:avLst/>
            </a:prstGeom>
          </p:spPr>
        </p:pic>
        <p:pic>
          <p:nvPicPr>
            <p:cNvPr id="54" name="object 54"/>
            <p:cNvPicPr/>
            <p:nvPr/>
          </p:nvPicPr>
          <p:blipFill>
            <a:blip r:embed="rId23" cstate="print"/>
            <a:stretch>
              <a:fillRect/>
            </a:stretch>
          </p:blipFill>
          <p:spPr>
            <a:xfrm>
              <a:off x="5215127" y="4094225"/>
              <a:ext cx="220218" cy="93725"/>
            </a:xfrm>
            <a:prstGeom prst="rect">
              <a:avLst/>
            </a:prstGeom>
          </p:spPr>
        </p:pic>
        <p:pic>
          <p:nvPicPr>
            <p:cNvPr id="55" name="object 55"/>
            <p:cNvPicPr/>
            <p:nvPr/>
          </p:nvPicPr>
          <p:blipFill>
            <a:blip r:embed="rId24" cstate="print"/>
            <a:stretch>
              <a:fillRect/>
            </a:stretch>
          </p:blipFill>
          <p:spPr>
            <a:xfrm>
              <a:off x="5458968" y="4095749"/>
              <a:ext cx="222504" cy="93725"/>
            </a:xfrm>
            <a:prstGeom prst="rect">
              <a:avLst/>
            </a:prstGeom>
          </p:spPr>
        </p:pic>
        <p:pic>
          <p:nvPicPr>
            <p:cNvPr id="56" name="object 56"/>
            <p:cNvPicPr/>
            <p:nvPr/>
          </p:nvPicPr>
          <p:blipFill>
            <a:blip r:embed="rId25" cstate="print"/>
            <a:stretch>
              <a:fillRect/>
            </a:stretch>
          </p:blipFill>
          <p:spPr>
            <a:xfrm>
              <a:off x="5705094" y="4094225"/>
              <a:ext cx="460247" cy="95250"/>
            </a:xfrm>
            <a:prstGeom prst="rect">
              <a:avLst/>
            </a:prstGeom>
          </p:spPr>
        </p:pic>
        <p:pic>
          <p:nvPicPr>
            <p:cNvPr id="57" name="object 57"/>
            <p:cNvPicPr/>
            <p:nvPr/>
          </p:nvPicPr>
          <p:blipFill>
            <a:blip r:embed="rId26" cstate="print"/>
            <a:stretch>
              <a:fillRect/>
            </a:stretch>
          </p:blipFill>
          <p:spPr>
            <a:xfrm>
              <a:off x="6189726" y="4094225"/>
              <a:ext cx="221741" cy="93725"/>
            </a:xfrm>
            <a:prstGeom prst="rect">
              <a:avLst/>
            </a:prstGeom>
          </p:spPr>
        </p:pic>
      </p:grpSp>
      <p:sp>
        <p:nvSpPr>
          <p:cNvPr id="58" name="object 58"/>
          <p:cNvSpPr txBox="1"/>
          <p:nvPr/>
        </p:nvSpPr>
        <p:spPr>
          <a:xfrm>
            <a:off x="4441952" y="3552189"/>
            <a:ext cx="784860" cy="330200"/>
          </a:xfrm>
          <a:prstGeom prst="rect">
            <a:avLst/>
          </a:prstGeom>
        </p:spPr>
        <p:txBody>
          <a:bodyPr vert="horz" wrap="square" lIns="0" tIns="12065" rIns="0" bIns="0" rtlCol="0">
            <a:spAutoFit/>
          </a:bodyPr>
          <a:lstStyle/>
          <a:p>
            <a:pPr marL="38100">
              <a:lnSpc>
                <a:spcPct val="100000"/>
              </a:lnSpc>
              <a:spcBef>
                <a:spcPts val="95"/>
              </a:spcBef>
            </a:pPr>
            <a:r>
              <a:rPr sz="2000" b="1" i="1" spc="5" dirty="0">
                <a:solidFill>
                  <a:srgbClr val="00AF50"/>
                </a:solidFill>
                <a:latin typeface="Arial"/>
                <a:cs typeface="Arial"/>
              </a:rPr>
              <a:t>V</a:t>
            </a:r>
            <a:r>
              <a:rPr sz="1950" b="1" i="1" spc="7" baseline="-21367" dirty="0">
                <a:solidFill>
                  <a:srgbClr val="00AF50"/>
                </a:solidFill>
                <a:latin typeface="Arial"/>
                <a:cs typeface="Arial"/>
              </a:rPr>
              <a:t>G</a:t>
            </a:r>
            <a:r>
              <a:rPr sz="1950" b="1" i="1" spc="-22" baseline="-21367" dirty="0">
                <a:solidFill>
                  <a:srgbClr val="00AF50"/>
                </a:solidFill>
                <a:latin typeface="Arial"/>
                <a:cs typeface="Arial"/>
              </a:rPr>
              <a:t> </a:t>
            </a:r>
            <a:r>
              <a:rPr sz="2000" b="1" i="1" spc="-5" dirty="0">
                <a:solidFill>
                  <a:srgbClr val="00AF50"/>
                </a:solidFill>
                <a:latin typeface="Arial"/>
                <a:cs typeface="Arial"/>
              </a:rPr>
              <a:t>&gt;</a:t>
            </a:r>
            <a:r>
              <a:rPr sz="2000" b="1" i="1" spc="-45" dirty="0">
                <a:solidFill>
                  <a:srgbClr val="00AF50"/>
                </a:solidFill>
                <a:latin typeface="Arial"/>
                <a:cs typeface="Arial"/>
              </a:rPr>
              <a:t> </a:t>
            </a:r>
            <a:r>
              <a:rPr sz="2000" b="1" i="1" spc="-5" dirty="0">
                <a:solidFill>
                  <a:srgbClr val="00AF50"/>
                </a:solidFill>
                <a:latin typeface="Arial"/>
                <a:cs typeface="Arial"/>
              </a:rPr>
              <a:t>0</a:t>
            </a:r>
            <a:endParaRPr sz="2000">
              <a:latin typeface="Arial"/>
              <a:cs typeface="Arial"/>
            </a:endParaRPr>
          </a:p>
        </p:txBody>
      </p:sp>
      <p:sp>
        <p:nvSpPr>
          <p:cNvPr id="59" name="object 59"/>
          <p:cNvSpPr txBox="1"/>
          <p:nvPr/>
        </p:nvSpPr>
        <p:spPr>
          <a:xfrm>
            <a:off x="5525060" y="3552189"/>
            <a:ext cx="702310" cy="330200"/>
          </a:xfrm>
          <a:prstGeom prst="rect">
            <a:avLst/>
          </a:prstGeom>
        </p:spPr>
        <p:txBody>
          <a:bodyPr vert="horz" wrap="square" lIns="0" tIns="12065" rIns="0" bIns="0" rtlCol="0">
            <a:spAutoFit/>
          </a:bodyPr>
          <a:lstStyle/>
          <a:p>
            <a:pPr marL="12700">
              <a:lnSpc>
                <a:spcPct val="100000"/>
              </a:lnSpc>
              <a:spcBef>
                <a:spcPts val="95"/>
              </a:spcBef>
            </a:pPr>
            <a:r>
              <a:rPr sz="2000" b="1" i="1" spc="-5" dirty="0">
                <a:solidFill>
                  <a:srgbClr val="00AF50"/>
                </a:solidFill>
                <a:latin typeface="Arial"/>
                <a:cs typeface="Arial"/>
              </a:rPr>
              <a:t>Small</a:t>
            </a:r>
            <a:endParaRPr sz="2000">
              <a:latin typeface="Arial"/>
              <a:cs typeface="Arial"/>
            </a:endParaRPr>
          </a:p>
        </p:txBody>
      </p:sp>
      <p:sp>
        <p:nvSpPr>
          <p:cNvPr id="60" name="object 60"/>
          <p:cNvSpPr txBox="1"/>
          <p:nvPr/>
        </p:nvSpPr>
        <p:spPr>
          <a:xfrm>
            <a:off x="4570860" y="4893293"/>
            <a:ext cx="1617980" cy="560070"/>
          </a:xfrm>
          <a:prstGeom prst="rect">
            <a:avLst/>
          </a:prstGeom>
        </p:spPr>
        <p:txBody>
          <a:bodyPr vert="horz" wrap="square" lIns="0" tIns="45720" rIns="0" bIns="0" rtlCol="0">
            <a:spAutoFit/>
          </a:bodyPr>
          <a:lstStyle/>
          <a:p>
            <a:pPr marL="12700">
              <a:lnSpc>
                <a:spcPct val="100000"/>
              </a:lnSpc>
              <a:spcBef>
                <a:spcPts val="360"/>
              </a:spcBef>
              <a:tabLst>
                <a:tab pos="234950" algn="l"/>
                <a:tab pos="454659" algn="l"/>
                <a:tab pos="669925" algn="l"/>
                <a:tab pos="884555" algn="l"/>
                <a:tab pos="1107440" algn="l"/>
                <a:tab pos="1327150" algn="l"/>
                <a:tab pos="1541780" algn="l"/>
              </a:tabLst>
            </a:pPr>
            <a:r>
              <a:rPr sz="1450" spc="10" dirty="0">
                <a:latin typeface="Arial"/>
                <a:cs typeface="Arial"/>
              </a:rPr>
              <a:t>-	-	-	-	-	-	-	-</a:t>
            </a:r>
            <a:endParaRPr sz="1450" dirty="0">
              <a:latin typeface="Arial"/>
              <a:cs typeface="Arial"/>
            </a:endParaRPr>
          </a:p>
          <a:p>
            <a:pPr marL="399415">
              <a:lnSpc>
                <a:spcPct val="100000"/>
              </a:lnSpc>
              <a:spcBef>
                <a:spcPts val="285"/>
              </a:spcBef>
            </a:pPr>
            <a:r>
              <a:rPr sz="1600" b="1" i="1" spc="-5" dirty="0">
                <a:solidFill>
                  <a:srgbClr val="00AF50"/>
                </a:solidFill>
                <a:latin typeface="Arial"/>
                <a:cs typeface="Arial"/>
              </a:rPr>
              <a:t>depletion</a:t>
            </a:r>
            <a:endParaRPr sz="1600" dirty="0">
              <a:latin typeface="Arial"/>
              <a:cs typeface="Arial"/>
            </a:endParaRPr>
          </a:p>
        </p:txBody>
      </p:sp>
      <p:sp>
        <p:nvSpPr>
          <p:cNvPr id="61" name="object 61"/>
          <p:cNvSpPr txBox="1"/>
          <p:nvPr/>
        </p:nvSpPr>
        <p:spPr>
          <a:xfrm>
            <a:off x="9531857" y="2663189"/>
            <a:ext cx="1519555" cy="330200"/>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FF0000"/>
                </a:solidFill>
                <a:latin typeface="Comic Sans MS"/>
                <a:cs typeface="Comic Sans MS"/>
              </a:rPr>
              <a:t>OFF</a:t>
            </a:r>
            <a:r>
              <a:rPr sz="2000" b="1" spc="-85" dirty="0">
                <a:solidFill>
                  <a:srgbClr val="FF0000"/>
                </a:solidFill>
                <a:latin typeface="Comic Sans MS"/>
                <a:cs typeface="Comic Sans MS"/>
              </a:rPr>
              <a:t> </a:t>
            </a:r>
            <a:r>
              <a:rPr sz="2000" b="1" spc="-5" dirty="0">
                <a:solidFill>
                  <a:srgbClr val="FF0000"/>
                </a:solidFill>
                <a:latin typeface="Comic Sans MS"/>
                <a:cs typeface="Comic Sans MS"/>
              </a:rPr>
              <a:t>STATE</a:t>
            </a:r>
            <a:endParaRPr sz="2000">
              <a:latin typeface="Comic Sans MS"/>
              <a:cs typeface="Comic Sans MS"/>
            </a:endParaRPr>
          </a:p>
        </p:txBody>
      </p:sp>
      <p:grpSp>
        <p:nvGrpSpPr>
          <p:cNvPr id="62" name="object 62"/>
          <p:cNvGrpSpPr/>
          <p:nvPr/>
        </p:nvGrpSpPr>
        <p:grpSpPr>
          <a:xfrm>
            <a:off x="6655307" y="3634740"/>
            <a:ext cx="2056130" cy="2866390"/>
            <a:chOff x="6655307" y="3634740"/>
            <a:chExt cx="2056130" cy="2866390"/>
          </a:xfrm>
        </p:grpSpPr>
        <p:pic>
          <p:nvPicPr>
            <p:cNvPr id="63" name="object 63"/>
            <p:cNvPicPr/>
            <p:nvPr/>
          </p:nvPicPr>
          <p:blipFill>
            <a:blip r:embed="rId27" cstate="print"/>
            <a:stretch>
              <a:fillRect/>
            </a:stretch>
          </p:blipFill>
          <p:spPr>
            <a:xfrm>
              <a:off x="6655307" y="3634740"/>
              <a:ext cx="2055876" cy="2865882"/>
            </a:xfrm>
            <a:prstGeom prst="rect">
              <a:avLst/>
            </a:prstGeom>
          </p:spPr>
        </p:pic>
        <p:pic>
          <p:nvPicPr>
            <p:cNvPr id="64" name="object 64"/>
            <p:cNvPicPr/>
            <p:nvPr/>
          </p:nvPicPr>
          <p:blipFill>
            <a:blip r:embed="rId28" cstate="print"/>
            <a:stretch>
              <a:fillRect/>
            </a:stretch>
          </p:blipFill>
          <p:spPr>
            <a:xfrm>
              <a:off x="6845045" y="5023866"/>
              <a:ext cx="1676376" cy="251460"/>
            </a:xfrm>
            <a:prstGeom prst="rect">
              <a:avLst/>
            </a:prstGeom>
          </p:spPr>
        </p:pic>
        <p:pic>
          <p:nvPicPr>
            <p:cNvPr id="65" name="object 65"/>
            <p:cNvPicPr/>
            <p:nvPr/>
          </p:nvPicPr>
          <p:blipFill>
            <a:blip r:embed="rId29" cstate="print"/>
            <a:stretch>
              <a:fillRect/>
            </a:stretch>
          </p:blipFill>
          <p:spPr>
            <a:xfrm>
              <a:off x="6848075" y="5079786"/>
              <a:ext cx="153228" cy="149190"/>
            </a:xfrm>
            <a:prstGeom prst="rect">
              <a:avLst/>
            </a:prstGeom>
          </p:spPr>
        </p:pic>
        <p:pic>
          <p:nvPicPr>
            <p:cNvPr id="66" name="object 66"/>
            <p:cNvPicPr/>
            <p:nvPr/>
          </p:nvPicPr>
          <p:blipFill>
            <a:blip r:embed="rId29" cstate="print"/>
            <a:stretch>
              <a:fillRect/>
            </a:stretch>
          </p:blipFill>
          <p:spPr>
            <a:xfrm>
              <a:off x="7070627" y="5079786"/>
              <a:ext cx="153229" cy="149190"/>
            </a:xfrm>
            <a:prstGeom prst="rect">
              <a:avLst/>
            </a:prstGeom>
          </p:spPr>
        </p:pic>
        <p:pic>
          <p:nvPicPr>
            <p:cNvPr id="67" name="object 67"/>
            <p:cNvPicPr/>
            <p:nvPr/>
          </p:nvPicPr>
          <p:blipFill>
            <a:blip r:embed="rId30" cstate="print"/>
            <a:stretch>
              <a:fillRect/>
            </a:stretch>
          </p:blipFill>
          <p:spPr>
            <a:xfrm>
              <a:off x="7290664" y="5079786"/>
              <a:ext cx="151973" cy="149192"/>
            </a:xfrm>
            <a:prstGeom prst="rect">
              <a:avLst/>
            </a:prstGeom>
          </p:spPr>
        </p:pic>
        <p:pic>
          <p:nvPicPr>
            <p:cNvPr id="68" name="object 68"/>
            <p:cNvPicPr/>
            <p:nvPr/>
          </p:nvPicPr>
          <p:blipFill>
            <a:blip r:embed="rId30" cstate="print"/>
            <a:stretch>
              <a:fillRect/>
            </a:stretch>
          </p:blipFill>
          <p:spPr>
            <a:xfrm>
              <a:off x="7505673" y="5079786"/>
              <a:ext cx="151973" cy="149192"/>
            </a:xfrm>
            <a:prstGeom prst="rect">
              <a:avLst/>
            </a:prstGeom>
          </p:spPr>
        </p:pic>
        <p:pic>
          <p:nvPicPr>
            <p:cNvPr id="69" name="object 69"/>
            <p:cNvPicPr/>
            <p:nvPr/>
          </p:nvPicPr>
          <p:blipFill>
            <a:blip r:embed="rId30" cstate="print"/>
            <a:stretch>
              <a:fillRect/>
            </a:stretch>
          </p:blipFill>
          <p:spPr>
            <a:xfrm>
              <a:off x="7720681" y="5079786"/>
              <a:ext cx="151973" cy="149192"/>
            </a:xfrm>
            <a:prstGeom prst="rect">
              <a:avLst/>
            </a:prstGeom>
          </p:spPr>
        </p:pic>
        <p:pic>
          <p:nvPicPr>
            <p:cNvPr id="70" name="object 70"/>
            <p:cNvPicPr/>
            <p:nvPr/>
          </p:nvPicPr>
          <p:blipFill>
            <a:blip r:embed="rId31" cstate="print"/>
            <a:stretch>
              <a:fillRect/>
            </a:stretch>
          </p:blipFill>
          <p:spPr>
            <a:xfrm>
              <a:off x="7943224" y="5079786"/>
              <a:ext cx="151973" cy="149192"/>
            </a:xfrm>
            <a:prstGeom prst="rect">
              <a:avLst/>
            </a:prstGeom>
          </p:spPr>
        </p:pic>
        <p:pic>
          <p:nvPicPr>
            <p:cNvPr id="71" name="object 71"/>
            <p:cNvPicPr/>
            <p:nvPr/>
          </p:nvPicPr>
          <p:blipFill>
            <a:blip r:embed="rId32" cstate="print"/>
            <a:stretch>
              <a:fillRect/>
            </a:stretch>
          </p:blipFill>
          <p:spPr>
            <a:xfrm>
              <a:off x="8162005" y="5079787"/>
              <a:ext cx="153229" cy="149190"/>
            </a:xfrm>
            <a:prstGeom prst="rect">
              <a:avLst/>
            </a:prstGeom>
          </p:spPr>
        </p:pic>
        <p:pic>
          <p:nvPicPr>
            <p:cNvPr id="72" name="object 72"/>
            <p:cNvPicPr/>
            <p:nvPr/>
          </p:nvPicPr>
          <p:blipFill>
            <a:blip r:embed="rId33" cstate="print"/>
            <a:stretch>
              <a:fillRect/>
            </a:stretch>
          </p:blipFill>
          <p:spPr>
            <a:xfrm>
              <a:off x="8377013" y="5079786"/>
              <a:ext cx="151973" cy="149192"/>
            </a:xfrm>
            <a:prstGeom prst="rect">
              <a:avLst/>
            </a:prstGeom>
          </p:spPr>
        </p:pic>
      </p:grpSp>
      <p:sp>
        <p:nvSpPr>
          <p:cNvPr id="73" name="object 73"/>
          <p:cNvSpPr txBox="1"/>
          <p:nvPr/>
        </p:nvSpPr>
        <p:spPr>
          <a:xfrm>
            <a:off x="6879621" y="5004269"/>
            <a:ext cx="1617980" cy="247650"/>
          </a:xfrm>
          <a:prstGeom prst="rect">
            <a:avLst/>
          </a:prstGeom>
        </p:spPr>
        <p:txBody>
          <a:bodyPr vert="horz" wrap="square" lIns="0" tIns="13335" rIns="0" bIns="0" rtlCol="0">
            <a:spAutoFit/>
          </a:bodyPr>
          <a:lstStyle/>
          <a:p>
            <a:pPr marL="12700">
              <a:lnSpc>
                <a:spcPct val="100000"/>
              </a:lnSpc>
              <a:spcBef>
                <a:spcPts val="105"/>
              </a:spcBef>
              <a:tabLst>
                <a:tab pos="234950" algn="l"/>
                <a:tab pos="454659" algn="l"/>
                <a:tab pos="669925" algn="l"/>
                <a:tab pos="884555" algn="l"/>
                <a:tab pos="1107440" algn="l"/>
                <a:tab pos="1327150" algn="l"/>
                <a:tab pos="1541780" algn="l"/>
              </a:tabLst>
            </a:pPr>
            <a:r>
              <a:rPr sz="1450" spc="10" dirty="0">
                <a:latin typeface="Arial"/>
                <a:cs typeface="Arial"/>
              </a:rPr>
              <a:t>-	-	-	-	-	-	-	-</a:t>
            </a:r>
            <a:endParaRPr sz="1450">
              <a:latin typeface="Arial"/>
              <a:cs typeface="Arial"/>
            </a:endParaRPr>
          </a:p>
        </p:txBody>
      </p:sp>
      <p:grpSp>
        <p:nvGrpSpPr>
          <p:cNvPr id="74" name="object 74"/>
          <p:cNvGrpSpPr/>
          <p:nvPr/>
        </p:nvGrpSpPr>
        <p:grpSpPr>
          <a:xfrm>
            <a:off x="6701028" y="3631691"/>
            <a:ext cx="2075814" cy="550545"/>
            <a:chOff x="6701028" y="3631691"/>
            <a:chExt cx="2075814" cy="550545"/>
          </a:xfrm>
        </p:grpSpPr>
        <p:pic>
          <p:nvPicPr>
            <p:cNvPr id="75" name="object 75"/>
            <p:cNvPicPr/>
            <p:nvPr/>
          </p:nvPicPr>
          <p:blipFill>
            <a:blip r:embed="rId34" cstate="print"/>
            <a:stretch>
              <a:fillRect/>
            </a:stretch>
          </p:blipFill>
          <p:spPr>
            <a:xfrm>
              <a:off x="6702552" y="3962399"/>
              <a:ext cx="221742" cy="109727"/>
            </a:xfrm>
            <a:prstGeom prst="rect">
              <a:avLst/>
            </a:prstGeom>
          </p:spPr>
        </p:pic>
        <p:pic>
          <p:nvPicPr>
            <p:cNvPr id="76" name="object 76"/>
            <p:cNvPicPr/>
            <p:nvPr/>
          </p:nvPicPr>
          <p:blipFill>
            <a:blip r:embed="rId35" cstate="print"/>
            <a:stretch>
              <a:fillRect/>
            </a:stretch>
          </p:blipFill>
          <p:spPr>
            <a:xfrm>
              <a:off x="6948678" y="3960875"/>
              <a:ext cx="221742" cy="109728"/>
            </a:xfrm>
            <a:prstGeom prst="rect">
              <a:avLst/>
            </a:prstGeom>
          </p:spPr>
        </p:pic>
        <p:pic>
          <p:nvPicPr>
            <p:cNvPr id="77" name="object 77"/>
            <p:cNvPicPr/>
            <p:nvPr/>
          </p:nvPicPr>
          <p:blipFill>
            <a:blip r:embed="rId36" cstate="print"/>
            <a:stretch>
              <a:fillRect/>
            </a:stretch>
          </p:blipFill>
          <p:spPr>
            <a:xfrm>
              <a:off x="7206996" y="3959351"/>
              <a:ext cx="220979" cy="109728"/>
            </a:xfrm>
            <a:prstGeom prst="rect">
              <a:avLst/>
            </a:prstGeom>
          </p:spPr>
        </p:pic>
        <p:pic>
          <p:nvPicPr>
            <p:cNvPr id="78" name="object 78"/>
            <p:cNvPicPr/>
            <p:nvPr/>
          </p:nvPicPr>
          <p:blipFill>
            <a:blip r:embed="rId37" cstate="print"/>
            <a:stretch>
              <a:fillRect/>
            </a:stretch>
          </p:blipFill>
          <p:spPr>
            <a:xfrm>
              <a:off x="7453122" y="3957827"/>
              <a:ext cx="220979" cy="109728"/>
            </a:xfrm>
            <a:prstGeom prst="rect">
              <a:avLst/>
            </a:prstGeom>
          </p:spPr>
        </p:pic>
        <p:pic>
          <p:nvPicPr>
            <p:cNvPr id="79" name="object 79"/>
            <p:cNvPicPr/>
            <p:nvPr/>
          </p:nvPicPr>
          <p:blipFill>
            <a:blip r:embed="rId38" cstate="print"/>
            <a:stretch>
              <a:fillRect/>
            </a:stretch>
          </p:blipFill>
          <p:spPr>
            <a:xfrm>
              <a:off x="7697724" y="3959351"/>
              <a:ext cx="222503" cy="109728"/>
            </a:xfrm>
            <a:prstGeom prst="rect">
              <a:avLst/>
            </a:prstGeom>
          </p:spPr>
        </p:pic>
        <p:pic>
          <p:nvPicPr>
            <p:cNvPr id="80" name="object 80"/>
            <p:cNvPicPr/>
            <p:nvPr/>
          </p:nvPicPr>
          <p:blipFill>
            <a:blip r:embed="rId39" cstate="print"/>
            <a:stretch>
              <a:fillRect/>
            </a:stretch>
          </p:blipFill>
          <p:spPr>
            <a:xfrm>
              <a:off x="7943850" y="3957827"/>
              <a:ext cx="460248" cy="111252"/>
            </a:xfrm>
            <a:prstGeom prst="rect">
              <a:avLst/>
            </a:prstGeom>
          </p:spPr>
        </p:pic>
        <p:pic>
          <p:nvPicPr>
            <p:cNvPr id="81" name="object 81"/>
            <p:cNvPicPr/>
            <p:nvPr/>
          </p:nvPicPr>
          <p:blipFill>
            <a:blip r:embed="rId40" cstate="print"/>
            <a:stretch>
              <a:fillRect/>
            </a:stretch>
          </p:blipFill>
          <p:spPr>
            <a:xfrm>
              <a:off x="8427720" y="3957827"/>
              <a:ext cx="222503" cy="109728"/>
            </a:xfrm>
            <a:prstGeom prst="rect">
              <a:avLst/>
            </a:prstGeom>
          </p:spPr>
        </p:pic>
        <p:sp>
          <p:nvSpPr>
            <p:cNvPr id="82" name="object 82"/>
            <p:cNvSpPr/>
            <p:nvPr/>
          </p:nvSpPr>
          <p:spPr>
            <a:xfrm>
              <a:off x="7770114" y="3631691"/>
              <a:ext cx="1007110" cy="304800"/>
            </a:xfrm>
            <a:custGeom>
              <a:avLst/>
              <a:gdLst/>
              <a:ahLst/>
              <a:cxnLst/>
              <a:rect l="l" t="t" r="r" b="b"/>
              <a:pathLst>
                <a:path w="1007109" h="304800">
                  <a:moveTo>
                    <a:pt x="1006601" y="0"/>
                  </a:moveTo>
                  <a:lnTo>
                    <a:pt x="0" y="0"/>
                  </a:lnTo>
                  <a:lnTo>
                    <a:pt x="0" y="304799"/>
                  </a:lnTo>
                  <a:lnTo>
                    <a:pt x="1006601" y="304799"/>
                  </a:lnTo>
                  <a:lnTo>
                    <a:pt x="1006601" y="0"/>
                  </a:lnTo>
                  <a:close/>
                </a:path>
              </a:pathLst>
            </a:custGeom>
            <a:solidFill>
              <a:srgbClr val="FFFFFF"/>
            </a:solidFill>
          </p:spPr>
          <p:txBody>
            <a:bodyPr wrap="square" lIns="0" tIns="0" rIns="0" bIns="0" rtlCol="0"/>
            <a:lstStyle/>
            <a:p>
              <a:endParaRPr/>
            </a:p>
          </p:txBody>
        </p:sp>
        <p:pic>
          <p:nvPicPr>
            <p:cNvPr id="83" name="object 83"/>
            <p:cNvPicPr/>
            <p:nvPr/>
          </p:nvPicPr>
          <p:blipFill>
            <a:blip r:embed="rId41" cstate="print"/>
            <a:stretch>
              <a:fillRect/>
            </a:stretch>
          </p:blipFill>
          <p:spPr>
            <a:xfrm>
              <a:off x="6701028" y="4073651"/>
              <a:ext cx="221742" cy="108204"/>
            </a:xfrm>
            <a:prstGeom prst="rect">
              <a:avLst/>
            </a:prstGeom>
          </p:spPr>
        </p:pic>
        <p:pic>
          <p:nvPicPr>
            <p:cNvPr id="84" name="object 84"/>
            <p:cNvPicPr/>
            <p:nvPr/>
          </p:nvPicPr>
          <p:blipFill>
            <a:blip r:embed="rId42" cstate="print"/>
            <a:stretch>
              <a:fillRect/>
            </a:stretch>
          </p:blipFill>
          <p:spPr>
            <a:xfrm>
              <a:off x="6946392" y="4072127"/>
              <a:ext cx="222503" cy="108204"/>
            </a:xfrm>
            <a:prstGeom prst="rect">
              <a:avLst/>
            </a:prstGeom>
          </p:spPr>
        </p:pic>
        <p:pic>
          <p:nvPicPr>
            <p:cNvPr id="85" name="object 85"/>
            <p:cNvPicPr/>
            <p:nvPr/>
          </p:nvPicPr>
          <p:blipFill>
            <a:blip r:embed="rId43" cstate="print"/>
            <a:stretch>
              <a:fillRect/>
            </a:stretch>
          </p:blipFill>
          <p:spPr>
            <a:xfrm>
              <a:off x="7205472" y="4070603"/>
              <a:ext cx="220979" cy="108203"/>
            </a:xfrm>
            <a:prstGeom prst="rect">
              <a:avLst/>
            </a:prstGeom>
          </p:spPr>
        </p:pic>
        <p:pic>
          <p:nvPicPr>
            <p:cNvPr id="86" name="object 86"/>
            <p:cNvPicPr/>
            <p:nvPr/>
          </p:nvPicPr>
          <p:blipFill>
            <a:blip r:embed="rId44" cstate="print"/>
            <a:stretch>
              <a:fillRect/>
            </a:stretch>
          </p:blipFill>
          <p:spPr>
            <a:xfrm>
              <a:off x="7451598" y="4069079"/>
              <a:ext cx="220979" cy="107442"/>
            </a:xfrm>
            <a:prstGeom prst="rect">
              <a:avLst/>
            </a:prstGeom>
          </p:spPr>
        </p:pic>
        <p:pic>
          <p:nvPicPr>
            <p:cNvPr id="87" name="object 87"/>
            <p:cNvPicPr/>
            <p:nvPr/>
          </p:nvPicPr>
          <p:blipFill>
            <a:blip r:embed="rId45" cstate="print"/>
            <a:stretch>
              <a:fillRect/>
            </a:stretch>
          </p:blipFill>
          <p:spPr>
            <a:xfrm>
              <a:off x="7696200" y="4070603"/>
              <a:ext cx="221742" cy="108203"/>
            </a:xfrm>
            <a:prstGeom prst="rect">
              <a:avLst/>
            </a:prstGeom>
          </p:spPr>
        </p:pic>
        <p:pic>
          <p:nvPicPr>
            <p:cNvPr id="88" name="object 88"/>
            <p:cNvPicPr/>
            <p:nvPr/>
          </p:nvPicPr>
          <p:blipFill>
            <a:blip r:embed="rId46" cstate="print"/>
            <a:stretch>
              <a:fillRect/>
            </a:stretch>
          </p:blipFill>
          <p:spPr>
            <a:xfrm>
              <a:off x="7942326" y="4069079"/>
              <a:ext cx="460248" cy="109727"/>
            </a:xfrm>
            <a:prstGeom prst="rect">
              <a:avLst/>
            </a:prstGeom>
          </p:spPr>
        </p:pic>
        <p:pic>
          <p:nvPicPr>
            <p:cNvPr id="89" name="object 89"/>
            <p:cNvPicPr/>
            <p:nvPr/>
          </p:nvPicPr>
          <p:blipFill>
            <a:blip r:embed="rId47" cstate="print"/>
            <a:stretch>
              <a:fillRect/>
            </a:stretch>
          </p:blipFill>
          <p:spPr>
            <a:xfrm>
              <a:off x="8426196" y="4069079"/>
              <a:ext cx="222503" cy="107442"/>
            </a:xfrm>
            <a:prstGeom prst="rect">
              <a:avLst/>
            </a:prstGeom>
          </p:spPr>
        </p:pic>
      </p:grpSp>
      <p:sp>
        <p:nvSpPr>
          <p:cNvPr id="90" name="object 90"/>
          <p:cNvSpPr txBox="1"/>
          <p:nvPr/>
        </p:nvSpPr>
        <p:spPr>
          <a:xfrm>
            <a:off x="6680961" y="3612388"/>
            <a:ext cx="784860" cy="330200"/>
          </a:xfrm>
          <a:prstGeom prst="rect">
            <a:avLst/>
          </a:prstGeom>
        </p:spPr>
        <p:txBody>
          <a:bodyPr vert="horz" wrap="square" lIns="0" tIns="12065" rIns="0" bIns="0" rtlCol="0">
            <a:spAutoFit/>
          </a:bodyPr>
          <a:lstStyle/>
          <a:p>
            <a:pPr marL="38100">
              <a:lnSpc>
                <a:spcPct val="100000"/>
              </a:lnSpc>
              <a:spcBef>
                <a:spcPts val="95"/>
              </a:spcBef>
            </a:pPr>
            <a:r>
              <a:rPr sz="2000" b="1" i="1" spc="5" dirty="0">
                <a:solidFill>
                  <a:srgbClr val="006FC0"/>
                </a:solidFill>
                <a:latin typeface="Arial"/>
                <a:cs typeface="Arial"/>
              </a:rPr>
              <a:t>V</a:t>
            </a:r>
            <a:r>
              <a:rPr sz="1950" b="1" i="1" spc="7" baseline="-21367" dirty="0">
                <a:solidFill>
                  <a:srgbClr val="006FC0"/>
                </a:solidFill>
                <a:latin typeface="Arial"/>
                <a:cs typeface="Arial"/>
              </a:rPr>
              <a:t>G</a:t>
            </a:r>
            <a:r>
              <a:rPr sz="1950" b="1" i="1" spc="-15" baseline="-21367" dirty="0">
                <a:solidFill>
                  <a:srgbClr val="006FC0"/>
                </a:solidFill>
                <a:latin typeface="Arial"/>
                <a:cs typeface="Arial"/>
              </a:rPr>
              <a:t> </a:t>
            </a:r>
            <a:r>
              <a:rPr sz="2000" b="1" i="1" spc="-5" dirty="0">
                <a:solidFill>
                  <a:srgbClr val="006FC0"/>
                </a:solidFill>
                <a:latin typeface="Arial"/>
                <a:cs typeface="Arial"/>
              </a:rPr>
              <a:t>&gt;</a:t>
            </a:r>
            <a:r>
              <a:rPr sz="2000" b="1" i="1" spc="-45" dirty="0">
                <a:solidFill>
                  <a:srgbClr val="006FC0"/>
                </a:solidFill>
                <a:latin typeface="Arial"/>
                <a:cs typeface="Arial"/>
              </a:rPr>
              <a:t> </a:t>
            </a:r>
            <a:r>
              <a:rPr sz="2000" b="1" i="1" spc="-5" dirty="0">
                <a:solidFill>
                  <a:srgbClr val="006FC0"/>
                </a:solidFill>
                <a:latin typeface="Arial"/>
                <a:cs typeface="Arial"/>
              </a:rPr>
              <a:t>0</a:t>
            </a:r>
            <a:endParaRPr sz="2000">
              <a:latin typeface="Arial"/>
              <a:cs typeface="Arial"/>
            </a:endParaRPr>
          </a:p>
        </p:txBody>
      </p:sp>
      <p:sp>
        <p:nvSpPr>
          <p:cNvPr id="91" name="object 91"/>
          <p:cNvSpPr txBox="1"/>
          <p:nvPr/>
        </p:nvSpPr>
        <p:spPr>
          <a:xfrm>
            <a:off x="7764324" y="3612388"/>
            <a:ext cx="716915" cy="330200"/>
          </a:xfrm>
          <a:prstGeom prst="rect">
            <a:avLst/>
          </a:prstGeom>
        </p:spPr>
        <p:txBody>
          <a:bodyPr vert="horz" wrap="square" lIns="0" tIns="12065" rIns="0" bIns="0" rtlCol="0">
            <a:spAutoFit/>
          </a:bodyPr>
          <a:lstStyle/>
          <a:p>
            <a:pPr marL="12700">
              <a:lnSpc>
                <a:spcPct val="100000"/>
              </a:lnSpc>
              <a:spcBef>
                <a:spcPts val="95"/>
              </a:spcBef>
            </a:pPr>
            <a:r>
              <a:rPr sz="2000" b="1" i="1" spc="-5" dirty="0">
                <a:solidFill>
                  <a:srgbClr val="006FC0"/>
                </a:solidFill>
                <a:latin typeface="Arial"/>
                <a:cs typeface="Arial"/>
              </a:rPr>
              <a:t>Large</a:t>
            </a:r>
            <a:endParaRPr sz="2000">
              <a:latin typeface="Arial"/>
              <a:cs typeface="Arial"/>
            </a:endParaRPr>
          </a:p>
        </p:txBody>
      </p:sp>
      <p:sp>
        <p:nvSpPr>
          <p:cNvPr id="92" name="object 92"/>
          <p:cNvSpPr txBox="1"/>
          <p:nvPr/>
        </p:nvSpPr>
        <p:spPr>
          <a:xfrm>
            <a:off x="8716264" y="4854702"/>
            <a:ext cx="1868170" cy="269875"/>
          </a:xfrm>
          <a:prstGeom prst="rect">
            <a:avLst/>
          </a:prstGeom>
        </p:spPr>
        <p:txBody>
          <a:bodyPr vert="horz" wrap="square" lIns="0" tIns="12700" rIns="0" bIns="0" rtlCol="0">
            <a:spAutoFit/>
          </a:bodyPr>
          <a:lstStyle/>
          <a:p>
            <a:pPr marL="12700">
              <a:lnSpc>
                <a:spcPct val="100000"/>
              </a:lnSpc>
              <a:spcBef>
                <a:spcPts val="100"/>
              </a:spcBef>
            </a:pPr>
            <a:r>
              <a:rPr sz="1600" b="1" i="1" dirty="0">
                <a:solidFill>
                  <a:srgbClr val="006FC0"/>
                </a:solidFill>
                <a:latin typeface="Arial"/>
                <a:cs typeface="Arial"/>
              </a:rPr>
              <a:t>Electron</a:t>
            </a:r>
            <a:r>
              <a:rPr sz="1600" b="1" i="1" spc="-75" dirty="0">
                <a:solidFill>
                  <a:srgbClr val="006FC0"/>
                </a:solidFill>
                <a:latin typeface="Arial"/>
                <a:cs typeface="Arial"/>
              </a:rPr>
              <a:t> </a:t>
            </a:r>
            <a:r>
              <a:rPr sz="1600" b="1" i="1" dirty="0">
                <a:solidFill>
                  <a:srgbClr val="006FC0"/>
                </a:solidFill>
                <a:latin typeface="Arial"/>
                <a:cs typeface="Arial"/>
              </a:rPr>
              <a:t>inversion!</a:t>
            </a:r>
            <a:endParaRPr sz="1600" dirty="0">
              <a:latin typeface="Arial"/>
              <a:cs typeface="Arial"/>
            </a:endParaRPr>
          </a:p>
        </p:txBody>
      </p:sp>
      <p:grpSp>
        <p:nvGrpSpPr>
          <p:cNvPr id="93" name="object 93"/>
          <p:cNvGrpSpPr/>
          <p:nvPr/>
        </p:nvGrpSpPr>
        <p:grpSpPr>
          <a:xfrm>
            <a:off x="9386316" y="5149596"/>
            <a:ext cx="432434" cy="408940"/>
            <a:chOff x="9386316" y="5149596"/>
            <a:chExt cx="432434" cy="408940"/>
          </a:xfrm>
        </p:grpSpPr>
        <p:sp>
          <p:nvSpPr>
            <p:cNvPr id="94" name="object 94"/>
            <p:cNvSpPr/>
            <p:nvPr/>
          </p:nvSpPr>
          <p:spPr>
            <a:xfrm>
              <a:off x="9392793" y="5156073"/>
              <a:ext cx="419100" cy="395605"/>
            </a:xfrm>
            <a:custGeom>
              <a:avLst/>
              <a:gdLst/>
              <a:ahLst/>
              <a:cxnLst/>
              <a:rect l="l" t="t" r="r" b="b"/>
              <a:pathLst>
                <a:path w="419100" h="395604">
                  <a:moveTo>
                    <a:pt x="314325" y="0"/>
                  </a:moveTo>
                  <a:lnTo>
                    <a:pt x="104775" y="0"/>
                  </a:lnTo>
                  <a:lnTo>
                    <a:pt x="104775" y="197738"/>
                  </a:lnTo>
                  <a:lnTo>
                    <a:pt x="0" y="197738"/>
                  </a:lnTo>
                  <a:lnTo>
                    <a:pt x="209550" y="395477"/>
                  </a:lnTo>
                  <a:lnTo>
                    <a:pt x="419100" y="197738"/>
                  </a:lnTo>
                  <a:lnTo>
                    <a:pt x="314325" y="197738"/>
                  </a:lnTo>
                  <a:lnTo>
                    <a:pt x="314325" y="0"/>
                  </a:lnTo>
                  <a:close/>
                </a:path>
              </a:pathLst>
            </a:custGeom>
            <a:solidFill>
              <a:srgbClr val="004097"/>
            </a:solidFill>
          </p:spPr>
          <p:txBody>
            <a:bodyPr wrap="square" lIns="0" tIns="0" rIns="0" bIns="0" rtlCol="0"/>
            <a:lstStyle/>
            <a:p>
              <a:endParaRPr/>
            </a:p>
          </p:txBody>
        </p:sp>
        <p:sp>
          <p:nvSpPr>
            <p:cNvPr id="95" name="object 95"/>
            <p:cNvSpPr/>
            <p:nvPr/>
          </p:nvSpPr>
          <p:spPr>
            <a:xfrm>
              <a:off x="9392793" y="5156073"/>
              <a:ext cx="419100" cy="395605"/>
            </a:xfrm>
            <a:custGeom>
              <a:avLst/>
              <a:gdLst/>
              <a:ahLst/>
              <a:cxnLst/>
              <a:rect l="l" t="t" r="r" b="b"/>
              <a:pathLst>
                <a:path w="419100" h="395604">
                  <a:moveTo>
                    <a:pt x="0" y="197738"/>
                  </a:moveTo>
                  <a:lnTo>
                    <a:pt x="104775" y="197738"/>
                  </a:lnTo>
                  <a:lnTo>
                    <a:pt x="104775" y="0"/>
                  </a:lnTo>
                  <a:lnTo>
                    <a:pt x="314325" y="0"/>
                  </a:lnTo>
                  <a:lnTo>
                    <a:pt x="314325" y="197738"/>
                  </a:lnTo>
                  <a:lnTo>
                    <a:pt x="419100" y="197738"/>
                  </a:lnTo>
                  <a:lnTo>
                    <a:pt x="209550" y="395477"/>
                  </a:lnTo>
                  <a:lnTo>
                    <a:pt x="0" y="197738"/>
                  </a:lnTo>
                  <a:close/>
                </a:path>
              </a:pathLst>
            </a:custGeom>
            <a:ln w="12954">
              <a:solidFill>
                <a:srgbClr val="002C6D"/>
              </a:solidFill>
            </a:ln>
          </p:spPr>
          <p:txBody>
            <a:bodyPr wrap="square" lIns="0" tIns="0" rIns="0" bIns="0" rtlCol="0"/>
            <a:lstStyle/>
            <a:p>
              <a:endParaRPr/>
            </a:p>
          </p:txBody>
        </p:sp>
      </p:grpSp>
      <p:sp>
        <p:nvSpPr>
          <p:cNvPr id="96" name="object 96"/>
          <p:cNvSpPr txBox="1"/>
          <p:nvPr/>
        </p:nvSpPr>
        <p:spPr>
          <a:xfrm>
            <a:off x="8893556" y="5570220"/>
            <a:ext cx="1417955" cy="330200"/>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006FC0"/>
                </a:solidFill>
                <a:latin typeface="Comic Sans MS"/>
                <a:cs typeface="Comic Sans MS"/>
              </a:rPr>
              <a:t>ON</a:t>
            </a:r>
            <a:r>
              <a:rPr sz="2000" b="1" spc="-85" dirty="0">
                <a:solidFill>
                  <a:srgbClr val="006FC0"/>
                </a:solidFill>
                <a:latin typeface="Comic Sans MS"/>
                <a:cs typeface="Comic Sans MS"/>
              </a:rPr>
              <a:t> </a:t>
            </a:r>
            <a:r>
              <a:rPr sz="2000" b="1" spc="-5" dirty="0">
                <a:solidFill>
                  <a:srgbClr val="006FC0"/>
                </a:solidFill>
                <a:latin typeface="Comic Sans MS"/>
                <a:cs typeface="Comic Sans MS"/>
              </a:rPr>
              <a:t>STATE</a:t>
            </a:r>
            <a:endParaRPr sz="2000">
              <a:latin typeface="Comic Sans MS"/>
              <a:cs typeface="Comic Sans MS"/>
            </a:endParaRPr>
          </a:p>
        </p:txBody>
      </p:sp>
      <p:sp>
        <p:nvSpPr>
          <p:cNvPr id="97" name="灯片编号占位符 96"/>
          <p:cNvSpPr>
            <a:spLocks noGrp="1"/>
          </p:cNvSpPr>
          <p:nvPr>
            <p:ph type="sldNum" sz="quarter" idx="7"/>
          </p:nvPr>
        </p:nvSpPr>
        <p:spPr/>
        <p:txBody>
          <a:bodyPr/>
          <a:lstStyle/>
          <a:p>
            <a:fld id="{B6F15528-21DE-4FAA-801E-634DDDAF4B2B}" type="slidenum">
              <a:rPr lang="en-US" altLang="zh-CN" smtClean="0"/>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531886" y="265556"/>
            <a:ext cx="5892800" cy="574040"/>
          </a:xfrm>
          <a:prstGeom prst="rect">
            <a:avLst/>
          </a:prstGeom>
        </p:spPr>
        <p:txBody>
          <a:bodyPr vert="horz" wrap="square" lIns="0" tIns="12700" rIns="0" bIns="0" rtlCol="0">
            <a:spAutoFit/>
          </a:bodyPr>
          <a:lstStyle/>
          <a:p>
            <a:pPr marL="12700">
              <a:lnSpc>
                <a:spcPct val="100000"/>
              </a:lnSpc>
              <a:spcBef>
                <a:spcPts val="100"/>
              </a:spcBef>
            </a:pPr>
            <a:r>
              <a:rPr sz="3600" spc="-5" dirty="0"/>
              <a:t>Is</a:t>
            </a:r>
            <a:r>
              <a:rPr sz="3600" spc="-25" dirty="0"/>
              <a:t> </a:t>
            </a:r>
            <a:r>
              <a:rPr sz="3600" dirty="0"/>
              <a:t>Inversion</a:t>
            </a:r>
            <a:r>
              <a:rPr sz="3600" spc="-45" dirty="0"/>
              <a:t> </a:t>
            </a:r>
            <a:r>
              <a:rPr sz="3600" spc="-5" dirty="0"/>
              <a:t>Layer</a:t>
            </a:r>
            <a:r>
              <a:rPr sz="3600" spc="-20" dirty="0"/>
              <a:t> </a:t>
            </a:r>
            <a:r>
              <a:rPr sz="3600" dirty="0">
                <a:solidFill>
                  <a:srgbClr val="FF0000"/>
                </a:solidFill>
              </a:rPr>
              <a:t>Robust</a:t>
            </a:r>
            <a:r>
              <a:rPr sz="3600" dirty="0"/>
              <a:t>?</a:t>
            </a:r>
          </a:p>
        </p:txBody>
      </p:sp>
      <p:sp>
        <p:nvSpPr>
          <p:cNvPr id="36" name="object 36"/>
          <p:cNvSpPr txBox="1"/>
          <p:nvPr/>
        </p:nvSpPr>
        <p:spPr>
          <a:xfrm>
            <a:off x="533400" y="4648200"/>
            <a:ext cx="11181715" cy="1397635"/>
          </a:xfrm>
          <a:prstGeom prst="rect">
            <a:avLst/>
          </a:prstGeom>
        </p:spPr>
        <p:txBody>
          <a:bodyPr vert="horz" wrap="square" lIns="0" tIns="12700" rIns="0" bIns="0" rtlCol="0">
            <a:spAutoFit/>
          </a:bodyPr>
          <a:lstStyle/>
          <a:p>
            <a:pPr marL="323850" marR="173355" indent="-285750">
              <a:lnSpc>
                <a:spcPct val="100000"/>
              </a:lnSpc>
              <a:spcBef>
                <a:spcPts val="100"/>
              </a:spcBef>
              <a:buFont typeface="Wingdings"/>
              <a:buChar char=""/>
              <a:tabLst>
                <a:tab pos="323850" algn="l"/>
              </a:tabLst>
            </a:pPr>
            <a:r>
              <a:rPr sz="1800" b="1" dirty="0">
                <a:solidFill>
                  <a:srgbClr val="0039A2"/>
                </a:solidFill>
                <a:latin typeface="Arial"/>
                <a:cs typeface="Arial"/>
              </a:rPr>
              <a:t>When</a:t>
            </a:r>
            <a:r>
              <a:rPr sz="1800" b="1" spc="10" dirty="0">
                <a:solidFill>
                  <a:srgbClr val="0039A2"/>
                </a:solidFill>
                <a:latin typeface="Arial"/>
                <a:cs typeface="Arial"/>
              </a:rPr>
              <a:t> </a:t>
            </a:r>
            <a:r>
              <a:rPr sz="1800" b="1" i="1" spc="-5" dirty="0">
                <a:solidFill>
                  <a:srgbClr val="0039A2"/>
                </a:solidFill>
                <a:latin typeface="Arial"/>
                <a:cs typeface="Arial"/>
              </a:rPr>
              <a:t>V</a:t>
            </a:r>
            <a:r>
              <a:rPr sz="1800" b="1" spc="-7" baseline="-20833" dirty="0">
                <a:solidFill>
                  <a:srgbClr val="0039A2"/>
                </a:solidFill>
                <a:latin typeface="Arial"/>
                <a:cs typeface="Arial"/>
              </a:rPr>
              <a:t>G</a:t>
            </a:r>
            <a:r>
              <a:rPr sz="1800" b="1" spc="270" baseline="-20833" dirty="0">
                <a:solidFill>
                  <a:srgbClr val="0039A2"/>
                </a:solidFill>
                <a:latin typeface="Arial"/>
                <a:cs typeface="Arial"/>
              </a:rPr>
              <a:t> </a:t>
            </a:r>
            <a:r>
              <a:rPr sz="1800" b="1" dirty="0">
                <a:solidFill>
                  <a:srgbClr val="0039A2"/>
                </a:solidFill>
                <a:latin typeface="Arial"/>
                <a:cs typeface="Arial"/>
              </a:rPr>
              <a:t>&gt;</a:t>
            </a:r>
            <a:r>
              <a:rPr sz="1800" b="1" spc="10" dirty="0">
                <a:solidFill>
                  <a:srgbClr val="0039A2"/>
                </a:solidFill>
                <a:latin typeface="Arial"/>
                <a:cs typeface="Arial"/>
              </a:rPr>
              <a:t> </a:t>
            </a:r>
            <a:r>
              <a:rPr sz="1800" b="1" spc="-5" dirty="0">
                <a:solidFill>
                  <a:srgbClr val="0039A2"/>
                </a:solidFill>
                <a:latin typeface="Arial"/>
                <a:cs typeface="Arial"/>
              </a:rPr>
              <a:t>0</a:t>
            </a:r>
            <a:r>
              <a:rPr sz="1800" b="1" spc="15" dirty="0">
                <a:solidFill>
                  <a:srgbClr val="0039A2"/>
                </a:solidFill>
                <a:latin typeface="Arial"/>
                <a:cs typeface="Arial"/>
              </a:rPr>
              <a:t> </a:t>
            </a:r>
            <a:r>
              <a:rPr sz="1800" b="1" spc="-10" dirty="0">
                <a:solidFill>
                  <a:srgbClr val="0039A2"/>
                </a:solidFill>
                <a:latin typeface="Arial"/>
                <a:cs typeface="Arial"/>
              </a:rPr>
              <a:t>is</a:t>
            </a:r>
            <a:r>
              <a:rPr sz="1800" b="1" spc="10" dirty="0">
                <a:solidFill>
                  <a:srgbClr val="0039A2"/>
                </a:solidFill>
                <a:latin typeface="Arial"/>
                <a:cs typeface="Arial"/>
              </a:rPr>
              <a:t> </a:t>
            </a:r>
            <a:r>
              <a:rPr sz="1800" b="1" spc="-5" dirty="0">
                <a:solidFill>
                  <a:srgbClr val="0039A2"/>
                </a:solidFill>
                <a:latin typeface="Arial"/>
                <a:cs typeface="Arial"/>
              </a:rPr>
              <a:t>applied,</a:t>
            </a:r>
            <a:r>
              <a:rPr sz="1800" b="1" spc="10" dirty="0">
                <a:solidFill>
                  <a:srgbClr val="0039A2"/>
                </a:solidFill>
                <a:latin typeface="Arial"/>
                <a:cs typeface="Arial"/>
              </a:rPr>
              <a:t> </a:t>
            </a:r>
            <a:r>
              <a:rPr sz="1800" b="1" spc="-5" dirty="0">
                <a:solidFill>
                  <a:srgbClr val="0039A2"/>
                </a:solidFill>
                <a:latin typeface="Arial"/>
                <a:cs typeface="Arial"/>
              </a:rPr>
              <a:t>electric</a:t>
            </a:r>
            <a:r>
              <a:rPr sz="1800" b="1" spc="5" dirty="0">
                <a:solidFill>
                  <a:srgbClr val="0039A2"/>
                </a:solidFill>
                <a:latin typeface="Arial"/>
                <a:cs typeface="Arial"/>
              </a:rPr>
              <a:t> </a:t>
            </a:r>
            <a:r>
              <a:rPr sz="1800" b="1" dirty="0">
                <a:solidFill>
                  <a:srgbClr val="0039A2"/>
                </a:solidFill>
                <a:latin typeface="Arial"/>
                <a:cs typeface="Arial"/>
              </a:rPr>
              <a:t>field</a:t>
            </a:r>
            <a:r>
              <a:rPr sz="1800" b="1" spc="10" dirty="0">
                <a:solidFill>
                  <a:srgbClr val="0039A2"/>
                </a:solidFill>
                <a:latin typeface="Arial"/>
                <a:cs typeface="Arial"/>
              </a:rPr>
              <a:t> </a:t>
            </a:r>
            <a:r>
              <a:rPr sz="1800" b="1" spc="-5" dirty="0">
                <a:solidFill>
                  <a:srgbClr val="0039A2"/>
                </a:solidFill>
                <a:latin typeface="Arial"/>
                <a:cs typeface="Arial"/>
              </a:rPr>
              <a:t>is</a:t>
            </a:r>
            <a:r>
              <a:rPr sz="1800" b="1" spc="10" dirty="0">
                <a:solidFill>
                  <a:srgbClr val="0039A2"/>
                </a:solidFill>
                <a:latin typeface="Arial"/>
                <a:cs typeface="Arial"/>
              </a:rPr>
              <a:t> </a:t>
            </a:r>
            <a:r>
              <a:rPr sz="1800" b="1" dirty="0">
                <a:solidFill>
                  <a:srgbClr val="0039A2"/>
                </a:solidFill>
                <a:latin typeface="Arial"/>
                <a:cs typeface="Arial"/>
              </a:rPr>
              <a:t>along</a:t>
            </a:r>
            <a:r>
              <a:rPr sz="1800" b="1" spc="15" dirty="0">
                <a:solidFill>
                  <a:srgbClr val="0039A2"/>
                </a:solidFill>
                <a:latin typeface="Arial"/>
                <a:cs typeface="Arial"/>
              </a:rPr>
              <a:t> </a:t>
            </a:r>
            <a:r>
              <a:rPr sz="1800" b="1" spc="-5" dirty="0">
                <a:solidFill>
                  <a:srgbClr val="0039A2"/>
                </a:solidFill>
                <a:latin typeface="Arial"/>
                <a:cs typeface="Arial"/>
              </a:rPr>
              <a:t>+</a:t>
            </a:r>
            <a:r>
              <a:rPr sz="1800" b="1" i="1" spc="-5" dirty="0">
                <a:solidFill>
                  <a:srgbClr val="0039A2"/>
                </a:solidFill>
                <a:latin typeface="Arial"/>
                <a:cs typeface="Arial"/>
              </a:rPr>
              <a:t>x</a:t>
            </a:r>
            <a:r>
              <a:rPr sz="1800" b="1" spc="-5" dirty="0">
                <a:solidFill>
                  <a:srgbClr val="0039A2"/>
                </a:solidFill>
                <a:latin typeface="Arial"/>
                <a:cs typeface="Arial"/>
              </a:rPr>
              <a:t>-direction.</a:t>
            </a:r>
            <a:r>
              <a:rPr sz="1800" b="1" spc="-55" dirty="0">
                <a:solidFill>
                  <a:srgbClr val="0039A2"/>
                </a:solidFill>
                <a:latin typeface="Arial"/>
                <a:cs typeface="Arial"/>
              </a:rPr>
              <a:t> </a:t>
            </a:r>
            <a:r>
              <a:rPr sz="1800" b="1" spc="-5" dirty="0">
                <a:solidFill>
                  <a:srgbClr val="0039A2"/>
                </a:solidFill>
                <a:latin typeface="Arial"/>
                <a:cs typeface="Arial"/>
              </a:rPr>
              <a:t>As</a:t>
            </a:r>
            <a:r>
              <a:rPr sz="1800" b="1" spc="10" dirty="0">
                <a:solidFill>
                  <a:srgbClr val="0039A2"/>
                </a:solidFill>
                <a:latin typeface="Arial"/>
                <a:cs typeface="Arial"/>
              </a:rPr>
              <a:t> </a:t>
            </a:r>
            <a:r>
              <a:rPr sz="1800" b="1" spc="-5" dirty="0">
                <a:solidFill>
                  <a:srgbClr val="0039A2"/>
                </a:solidFill>
                <a:latin typeface="Arial"/>
                <a:cs typeface="Arial"/>
              </a:rPr>
              <a:t>a</a:t>
            </a:r>
            <a:r>
              <a:rPr sz="1800" b="1" spc="5" dirty="0">
                <a:solidFill>
                  <a:srgbClr val="0039A2"/>
                </a:solidFill>
                <a:latin typeface="Arial"/>
                <a:cs typeface="Arial"/>
              </a:rPr>
              <a:t> </a:t>
            </a:r>
            <a:r>
              <a:rPr sz="1800" b="1" spc="-5" dirty="0">
                <a:solidFill>
                  <a:srgbClr val="0039A2"/>
                </a:solidFill>
                <a:latin typeface="Arial"/>
                <a:cs typeface="Arial"/>
              </a:rPr>
              <a:t>result,</a:t>
            </a:r>
            <a:r>
              <a:rPr sz="1800" b="1" spc="10" dirty="0">
                <a:solidFill>
                  <a:srgbClr val="0039A2"/>
                </a:solidFill>
                <a:latin typeface="Arial"/>
                <a:cs typeface="Arial"/>
              </a:rPr>
              <a:t> </a:t>
            </a:r>
            <a:r>
              <a:rPr sz="1800" b="1" spc="-5" dirty="0">
                <a:solidFill>
                  <a:srgbClr val="0039A2"/>
                </a:solidFill>
                <a:latin typeface="Arial"/>
                <a:cs typeface="Arial"/>
              </a:rPr>
              <a:t>electrons in</a:t>
            </a:r>
            <a:r>
              <a:rPr sz="1800" b="1" spc="15" dirty="0">
                <a:solidFill>
                  <a:srgbClr val="0039A2"/>
                </a:solidFill>
                <a:latin typeface="Arial"/>
                <a:cs typeface="Arial"/>
              </a:rPr>
              <a:t> </a:t>
            </a:r>
            <a:r>
              <a:rPr sz="1800" b="1" spc="-5" dirty="0">
                <a:solidFill>
                  <a:srgbClr val="0039A2"/>
                </a:solidFill>
                <a:latin typeface="Arial"/>
                <a:cs typeface="Arial"/>
              </a:rPr>
              <a:t>the</a:t>
            </a:r>
            <a:r>
              <a:rPr sz="1800" b="1" spc="10" dirty="0">
                <a:solidFill>
                  <a:srgbClr val="0039A2"/>
                </a:solidFill>
                <a:latin typeface="Arial"/>
                <a:cs typeface="Arial"/>
              </a:rPr>
              <a:t> </a:t>
            </a:r>
            <a:r>
              <a:rPr sz="1800" b="1" spc="-5" dirty="0">
                <a:solidFill>
                  <a:srgbClr val="0039A2"/>
                </a:solidFill>
                <a:latin typeface="Arial"/>
                <a:cs typeface="Arial"/>
              </a:rPr>
              <a:t>channel</a:t>
            </a:r>
            <a:r>
              <a:rPr sz="1800" b="1" spc="10" dirty="0">
                <a:solidFill>
                  <a:srgbClr val="0039A2"/>
                </a:solidFill>
                <a:latin typeface="Arial"/>
                <a:cs typeface="Arial"/>
              </a:rPr>
              <a:t> </a:t>
            </a:r>
            <a:r>
              <a:rPr sz="1800" b="1" spc="-5" dirty="0">
                <a:solidFill>
                  <a:srgbClr val="0039A2"/>
                </a:solidFill>
                <a:latin typeface="Arial"/>
                <a:cs typeface="Arial"/>
              </a:rPr>
              <a:t>will </a:t>
            </a:r>
            <a:r>
              <a:rPr sz="1800" b="1" spc="-484" dirty="0">
                <a:solidFill>
                  <a:srgbClr val="0039A2"/>
                </a:solidFill>
                <a:latin typeface="Arial"/>
                <a:cs typeface="Arial"/>
              </a:rPr>
              <a:t> </a:t>
            </a:r>
            <a:r>
              <a:rPr sz="1800" b="1" spc="-5" dirty="0">
                <a:solidFill>
                  <a:srgbClr val="0039A2"/>
                </a:solidFill>
                <a:latin typeface="Arial"/>
                <a:cs typeface="Arial"/>
              </a:rPr>
              <a:t>move towards</a:t>
            </a:r>
            <a:r>
              <a:rPr sz="1800" b="1" dirty="0">
                <a:solidFill>
                  <a:srgbClr val="0039A2"/>
                </a:solidFill>
                <a:latin typeface="Arial"/>
                <a:cs typeface="Arial"/>
              </a:rPr>
              <a:t> </a:t>
            </a:r>
            <a:r>
              <a:rPr sz="1800" b="1" spc="-5" dirty="0">
                <a:solidFill>
                  <a:srgbClr val="0039A2"/>
                </a:solidFill>
                <a:latin typeface="Arial"/>
                <a:cs typeface="Arial"/>
              </a:rPr>
              <a:t>and</a:t>
            </a:r>
            <a:r>
              <a:rPr sz="1800" b="1" spc="-10" dirty="0">
                <a:solidFill>
                  <a:srgbClr val="0039A2"/>
                </a:solidFill>
                <a:latin typeface="Arial"/>
                <a:cs typeface="Arial"/>
              </a:rPr>
              <a:t> </a:t>
            </a:r>
            <a:r>
              <a:rPr sz="1800" b="1" dirty="0">
                <a:solidFill>
                  <a:srgbClr val="0039A2"/>
                </a:solidFill>
                <a:latin typeface="Arial"/>
                <a:cs typeface="Arial"/>
              </a:rPr>
              <a:t>“</a:t>
            </a:r>
            <a:r>
              <a:rPr sz="1800" b="1" i="1" u="heavy" dirty="0">
                <a:solidFill>
                  <a:srgbClr val="0039A2"/>
                </a:solidFill>
                <a:uFill>
                  <a:solidFill>
                    <a:srgbClr val="0039A2"/>
                  </a:solidFill>
                </a:uFill>
                <a:latin typeface="Arial"/>
                <a:cs typeface="Arial"/>
              </a:rPr>
              <a:t>stick</a:t>
            </a:r>
            <a:r>
              <a:rPr sz="1800" b="1" dirty="0">
                <a:solidFill>
                  <a:srgbClr val="0039A2"/>
                </a:solidFill>
                <a:latin typeface="Arial"/>
                <a:cs typeface="Arial"/>
              </a:rPr>
              <a:t>”</a:t>
            </a:r>
            <a:r>
              <a:rPr sz="1800" b="1" spc="-5" dirty="0">
                <a:solidFill>
                  <a:srgbClr val="0039A2"/>
                </a:solidFill>
                <a:latin typeface="Arial"/>
                <a:cs typeface="Arial"/>
              </a:rPr>
              <a:t> at </a:t>
            </a:r>
            <a:r>
              <a:rPr sz="1800" b="1" dirty="0">
                <a:solidFill>
                  <a:srgbClr val="0039A2"/>
                </a:solidFill>
                <a:latin typeface="Arial"/>
                <a:cs typeface="Arial"/>
              </a:rPr>
              <a:t>the </a:t>
            </a:r>
            <a:r>
              <a:rPr sz="1800" b="1" spc="-5" dirty="0">
                <a:solidFill>
                  <a:srgbClr val="0039A2"/>
                </a:solidFill>
                <a:latin typeface="Arial"/>
                <a:cs typeface="Arial"/>
              </a:rPr>
              <a:t>Si/SiO</a:t>
            </a:r>
            <a:r>
              <a:rPr sz="1800" b="1" spc="-7" baseline="-20833" dirty="0">
                <a:solidFill>
                  <a:srgbClr val="0039A2"/>
                </a:solidFill>
                <a:latin typeface="Arial"/>
                <a:cs typeface="Arial"/>
              </a:rPr>
              <a:t>2</a:t>
            </a:r>
            <a:r>
              <a:rPr sz="1800" b="1" spc="254" baseline="-20833" dirty="0">
                <a:solidFill>
                  <a:srgbClr val="0039A2"/>
                </a:solidFill>
                <a:latin typeface="Arial"/>
                <a:cs typeface="Arial"/>
              </a:rPr>
              <a:t> </a:t>
            </a:r>
            <a:r>
              <a:rPr sz="1800" b="1" dirty="0">
                <a:solidFill>
                  <a:srgbClr val="0039A2"/>
                </a:solidFill>
                <a:latin typeface="Arial"/>
                <a:cs typeface="Arial"/>
              </a:rPr>
              <a:t>interface</a:t>
            </a:r>
            <a:r>
              <a:rPr sz="1800" b="1" spc="5" dirty="0">
                <a:solidFill>
                  <a:srgbClr val="0039A2"/>
                </a:solidFill>
                <a:latin typeface="Arial"/>
                <a:cs typeface="Arial"/>
              </a:rPr>
              <a:t> </a:t>
            </a:r>
            <a:r>
              <a:rPr sz="1800" b="1" spc="-5" dirty="0">
                <a:solidFill>
                  <a:srgbClr val="0039A2"/>
                </a:solidFill>
                <a:latin typeface="Arial"/>
                <a:cs typeface="Arial"/>
              </a:rPr>
              <a:t>while </a:t>
            </a:r>
            <a:r>
              <a:rPr sz="1800" b="1" dirty="0">
                <a:solidFill>
                  <a:srgbClr val="0039A2"/>
                </a:solidFill>
                <a:latin typeface="Arial"/>
                <a:cs typeface="Arial"/>
              </a:rPr>
              <a:t>holes will</a:t>
            </a:r>
            <a:r>
              <a:rPr sz="1800" b="1" spc="5" dirty="0">
                <a:solidFill>
                  <a:srgbClr val="0039A2"/>
                </a:solidFill>
                <a:latin typeface="Arial"/>
                <a:cs typeface="Arial"/>
              </a:rPr>
              <a:t> </a:t>
            </a:r>
            <a:r>
              <a:rPr sz="1800" b="1" dirty="0">
                <a:solidFill>
                  <a:srgbClr val="0039A2"/>
                </a:solidFill>
                <a:latin typeface="Arial"/>
                <a:cs typeface="Arial"/>
              </a:rPr>
              <a:t>be </a:t>
            </a:r>
            <a:r>
              <a:rPr sz="1800" b="1" spc="-5" dirty="0">
                <a:solidFill>
                  <a:srgbClr val="0039A2"/>
                </a:solidFill>
                <a:latin typeface="Arial"/>
                <a:cs typeface="Arial"/>
              </a:rPr>
              <a:t>“</a:t>
            </a:r>
            <a:r>
              <a:rPr sz="1800" b="1" i="1" u="heavy" spc="-5" dirty="0">
                <a:solidFill>
                  <a:srgbClr val="0039A2"/>
                </a:solidFill>
                <a:uFill>
                  <a:solidFill>
                    <a:srgbClr val="0039A2"/>
                  </a:solidFill>
                </a:uFill>
                <a:latin typeface="Arial"/>
                <a:cs typeface="Arial"/>
              </a:rPr>
              <a:t>expelled</a:t>
            </a:r>
            <a:r>
              <a:rPr sz="1800" b="1" spc="-5" dirty="0">
                <a:solidFill>
                  <a:srgbClr val="0039A2"/>
                </a:solidFill>
                <a:latin typeface="Arial"/>
                <a:cs typeface="Arial"/>
              </a:rPr>
              <a:t>”</a:t>
            </a:r>
            <a:r>
              <a:rPr sz="1800" b="1" dirty="0">
                <a:solidFill>
                  <a:srgbClr val="0039A2"/>
                </a:solidFill>
                <a:latin typeface="Arial"/>
                <a:cs typeface="Arial"/>
              </a:rPr>
              <a:t> </a:t>
            </a:r>
            <a:r>
              <a:rPr sz="1800" b="1" spc="-5" dirty="0">
                <a:solidFill>
                  <a:srgbClr val="0039A2"/>
                </a:solidFill>
                <a:latin typeface="Arial"/>
                <a:cs typeface="Arial"/>
              </a:rPr>
              <a:t>into</a:t>
            </a:r>
            <a:r>
              <a:rPr sz="1800" b="1" spc="10" dirty="0">
                <a:solidFill>
                  <a:srgbClr val="0039A2"/>
                </a:solidFill>
                <a:latin typeface="Arial"/>
                <a:cs typeface="Arial"/>
              </a:rPr>
              <a:t> </a:t>
            </a:r>
            <a:r>
              <a:rPr sz="1800" b="1" dirty="0">
                <a:solidFill>
                  <a:srgbClr val="0039A2"/>
                </a:solidFill>
                <a:latin typeface="Arial"/>
                <a:cs typeface="Arial"/>
              </a:rPr>
              <a:t>the </a:t>
            </a:r>
            <a:r>
              <a:rPr sz="1800" b="1" spc="-5" dirty="0">
                <a:solidFill>
                  <a:srgbClr val="0039A2"/>
                </a:solidFill>
                <a:latin typeface="Arial"/>
                <a:cs typeface="Arial"/>
              </a:rPr>
              <a:t>substrate.</a:t>
            </a:r>
            <a:endParaRPr sz="1800" dirty="0">
              <a:latin typeface="Arial"/>
              <a:cs typeface="Arial"/>
            </a:endParaRPr>
          </a:p>
          <a:p>
            <a:pPr marL="323850" marR="30480" indent="-285750">
              <a:lnSpc>
                <a:spcPct val="100000"/>
              </a:lnSpc>
              <a:buFont typeface="Wingdings"/>
              <a:buChar char=""/>
              <a:tabLst>
                <a:tab pos="323850" algn="l"/>
              </a:tabLst>
            </a:pPr>
            <a:r>
              <a:rPr sz="1800" b="1" spc="-15" dirty="0">
                <a:solidFill>
                  <a:srgbClr val="0039A2"/>
                </a:solidFill>
                <a:latin typeface="Arial"/>
                <a:cs typeface="Arial"/>
              </a:rPr>
              <a:t>However,</a:t>
            </a:r>
            <a:r>
              <a:rPr sz="1800" b="1" spc="10" dirty="0">
                <a:solidFill>
                  <a:srgbClr val="0039A2"/>
                </a:solidFill>
                <a:latin typeface="Arial"/>
                <a:cs typeface="Arial"/>
              </a:rPr>
              <a:t> </a:t>
            </a:r>
            <a:r>
              <a:rPr sz="1800" b="1" spc="-5" dirty="0">
                <a:solidFill>
                  <a:srgbClr val="0039A2"/>
                </a:solidFill>
                <a:latin typeface="Arial"/>
                <a:cs typeface="Arial"/>
              </a:rPr>
              <a:t>due</a:t>
            </a:r>
            <a:r>
              <a:rPr sz="1800" b="1" spc="15" dirty="0">
                <a:solidFill>
                  <a:srgbClr val="0039A2"/>
                </a:solidFill>
                <a:latin typeface="Arial"/>
                <a:cs typeface="Arial"/>
              </a:rPr>
              <a:t> </a:t>
            </a:r>
            <a:r>
              <a:rPr sz="1800" b="1" dirty="0">
                <a:solidFill>
                  <a:srgbClr val="0039A2"/>
                </a:solidFill>
                <a:latin typeface="Arial"/>
                <a:cs typeface="Arial"/>
              </a:rPr>
              <a:t>to</a:t>
            </a:r>
            <a:r>
              <a:rPr sz="1800" b="1" spc="15" dirty="0">
                <a:solidFill>
                  <a:srgbClr val="0039A2"/>
                </a:solidFill>
                <a:latin typeface="Arial"/>
                <a:cs typeface="Arial"/>
              </a:rPr>
              <a:t> </a:t>
            </a:r>
            <a:r>
              <a:rPr sz="1800" b="1" spc="-5" dirty="0">
                <a:solidFill>
                  <a:srgbClr val="FF0000"/>
                </a:solidFill>
                <a:latin typeface="Arial"/>
                <a:cs typeface="Arial"/>
              </a:rPr>
              <a:t>screening</a:t>
            </a:r>
            <a:r>
              <a:rPr sz="1800" b="1" spc="5" dirty="0">
                <a:solidFill>
                  <a:srgbClr val="FF0000"/>
                </a:solidFill>
                <a:latin typeface="Arial"/>
                <a:cs typeface="Arial"/>
              </a:rPr>
              <a:t> </a:t>
            </a:r>
            <a:r>
              <a:rPr sz="1800" b="1" dirty="0">
                <a:solidFill>
                  <a:srgbClr val="FF0000"/>
                </a:solidFill>
                <a:latin typeface="Arial"/>
                <a:cs typeface="Arial"/>
              </a:rPr>
              <a:t>effect</a:t>
            </a:r>
            <a:r>
              <a:rPr sz="1800" b="1" dirty="0">
                <a:solidFill>
                  <a:srgbClr val="0039A2"/>
                </a:solidFill>
                <a:latin typeface="Arial"/>
                <a:cs typeface="Arial"/>
              </a:rPr>
              <a:t>,</a:t>
            </a:r>
            <a:r>
              <a:rPr sz="1800" b="1" spc="15" dirty="0">
                <a:solidFill>
                  <a:srgbClr val="0039A2"/>
                </a:solidFill>
                <a:latin typeface="Arial"/>
                <a:cs typeface="Arial"/>
              </a:rPr>
              <a:t> </a:t>
            </a:r>
            <a:r>
              <a:rPr sz="1800" b="1" spc="-5" dirty="0">
                <a:solidFill>
                  <a:srgbClr val="0039A2"/>
                </a:solidFill>
                <a:latin typeface="Arial"/>
                <a:cs typeface="Arial"/>
              </a:rPr>
              <a:t>carriers</a:t>
            </a:r>
            <a:r>
              <a:rPr sz="1800" b="1" dirty="0">
                <a:solidFill>
                  <a:srgbClr val="0039A2"/>
                </a:solidFill>
                <a:latin typeface="Arial"/>
                <a:cs typeface="Arial"/>
              </a:rPr>
              <a:t> in</a:t>
            </a:r>
            <a:r>
              <a:rPr sz="1800" b="1" spc="15" dirty="0">
                <a:solidFill>
                  <a:srgbClr val="0039A2"/>
                </a:solidFill>
                <a:latin typeface="Arial"/>
                <a:cs typeface="Arial"/>
              </a:rPr>
              <a:t> </a:t>
            </a:r>
            <a:r>
              <a:rPr sz="1800" b="1" spc="-5" dirty="0">
                <a:solidFill>
                  <a:srgbClr val="0039A2"/>
                </a:solidFill>
                <a:latin typeface="Arial"/>
                <a:cs typeface="Arial"/>
              </a:rPr>
              <a:t>the</a:t>
            </a:r>
            <a:r>
              <a:rPr sz="1800" b="1" spc="15" dirty="0">
                <a:solidFill>
                  <a:srgbClr val="0039A2"/>
                </a:solidFill>
                <a:latin typeface="Arial"/>
                <a:cs typeface="Arial"/>
              </a:rPr>
              <a:t> </a:t>
            </a:r>
            <a:r>
              <a:rPr sz="1800" b="1" spc="-5" dirty="0">
                <a:solidFill>
                  <a:srgbClr val="0039A2"/>
                </a:solidFill>
                <a:latin typeface="Arial"/>
                <a:cs typeface="Arial"/>
              </a:rPr>
              <a:t>substrate</a:t>
            </a:r>
            <a:r>
              <a:rPr sz="1800" b="1" spc="5" dirty="0">
                <a:solidFill>
                  <a:srgbClr val="0039A2"/>
                </a:solidFill>
                <a:latin typeface="Arial"/>
                <a:cs typeface="Arial"/>
              </a:rPr>
              <a:t> </a:t>
            </a:r>
            <a:r>
              <a:rPr sz="1800" b="1" spc="-5" dirty="0">
                <a:solidFill>
                  <a:srgbClr val="0039A2"/>
                </a:solidFill>
                <a:latin typeface="Arial"/>
                <a:cs typeface="Arial"/>
              </a:rPr>
              <a:t>region</a:t>
            </a:r>
            <a:r>
              <a:rPr sz="1800" b="1" spc="15" dirty="0">
                <a:solidFill>
                  <a:srgbClr val="0039A2"/>
                </a:solidFill>
                <a:latin typeface="Arial"/>
                <a:cs typeface="Arial"/>
              </a:rPr>
              <a:t> </a:t>
            </a:r>
            <a:r>
              <a:rPr sz="1800" b="1" spc="-5" dirty="0">
                <a:solidFill>
                  <a:srgbClr val="0039A2"/>
                </a:solidFill>
                <a:latin typeface="Arial"/>
                <a:cs typeface="Arial"/>
              </a:rPr>
              <a:t>(i.e.,</a:t>
            </a:r>
            <a:r>
              <a:rPr sz="1800" b="1" spc="15" dirty="0">
                <a:solidFill>
                  <a:srgbClr val="0039A2"/>
                </a:solidFill>
                <a:latin typeface="Arial"/>
                <a:cs typeface="Arial"/>
              </a:rPr>
              <a:t> </a:t>
            </a:r>
            <a:r>
              <a:rPr sz="1800" b="1" spc="-5" dirty="0">
                <a:solidFill>
                  <a:srgbClr val="0039A2"/>
                </a:solidFill>
                <a:latin typeface="Arial"/>
                <a:cs typeface="Arial"/>
              </a:rPr>
              <a:t>away</a:t>
            </a:r>
            <a:r>
              <a:rPr sz="1800" b="1" spc="15" dirty="0">
                <a:solidFill>
                  <a:srgbClr val="0039A2"/>
                </a:solidFill>
                <a:latin typeface="Arial"/>
                <a:cs typeface="Arial"/>
              </a:rPr>
              <a:t> </a:t>
            </a:r>
            <a:r>
              <a:rPr sz="1800" b="1" spc="-5" dirty="0">
                <a:solidFill>
                  <a:srgbClr val="0039A2"/>
                </a:solidFill>
                <a:latin typeface="Arial"/>
                <a:cs typeface="Arial"/>
              </a:rPr>
              <a:t>from</a:t>
            </a:r>
            <a:r>
              <a:rPr sz="1800" b="1" spc="15" dirty="0">
                <a:solidFill>
                  <a:srgbClr val="0039A2"/>
                </a:solidFill>
                <a:latin typeface="Arial"/>
                <a:cs typeface="Arial"/>
              </a:rPr>
              <a:t> </a:t>
            </a:r>
            <a:r>
              <a:rPr sz="1800" b="1" spc="-5" dirty="0">
                <a:solidFill>
                  <a:srgbClr val="0039A2"/>
                </a:solidFill>
                <a:latin typeface="Arial"/>
                <a:cs typeface="Arial"/>
              </a:rPr>
              <a:t>the</a:t>
            </a:r>
            <a:r>
              <a:rPr sz="1800" b="1" spc="15" dirty="0">
                <a:solidFill>
                  <a:srgbClr val="0039A2"/>
                </a:solidFill>
                <a:latin typeface="Arial"/>
                <a:cs typeface="Arial"/>
              </a:rPr>
              <a:t> </a:t>
            </a:r>
            <a:r>
              <a:rPr sz="1800" b="1" spc="-5" dirty="0">
                <a:solidFill>
                  <a:srgbClr val="0039A2"/>
                </a:solidFill>
                <a:latin typeface="Arial"/>
                <a:cs typeface="Arial"/>
              </a:rPr>
              <a:t>Debye</a:t>
            </a:r>
            <a:r>
              <a:rPr sz="1800" b="1" spc="15" dirty="0">
                <a:solidFill>
                  <a:srgbClr val="0039A2"/>
                </a:solidFill>
                <a:latin typeface="Arial"/>
                <a:cs typeface="Arial"/>
              </a:rPr>
              <a:t> </a:t>
            </a:r>
            <a:r>
              <a:rPr sz="1800" b="1" spc="-5" dirty="0">
                <a:solidFill>
                  <a:srgbClr val="0039A2"/>
                </a:solidFill>
                <a:latin typeface="Arial"/>
                <a:cs typeface="Arial"/>
              </a:rPr>
              <a:t>length), </a:t>
            </a:r>
            <a:r>
              <a:rPr sz="1800" b="1" spc="-484" dirty="0">
                <a:solidFill>
                  <a:srgbClr val="0039A2"/>
                </a:solidFill>
                <a:latin typeface="Arial"/>
                <a:cs typeface="Arial"/>
              </a:rPr>
              <a:t> </a:t>
            </a:r>
            <a:r>
              <a:rPr sz="1800" b="1" dirty="0">
                <a:solidFill>
                  <a:srgbClr val="0039A2"/>
                </a:solidFill>
                <a:latin typeface="Arial"/>
                <a:cs typeface="Arial"/>
              </a:rPr>
              <a:t>do not “feel” the </a:t>
            </a:r>
            <a:r>
              <a:rPr sz="1800" b="1" spc="-5" dirty="0">
                <a:solidFill>
                  <a:srgbClr val="0039A2"/>
                </a:solidFill>
                <a:latin typeface="Arial"/>
                <a:cs typeface="Arial"/>
              </a:rPr>
              <a:t>applied</a:t>
            </a:r>
            <a:r>
              <a:rPr sz="1800" b="1" dirty="0">
                <a:solidFill>
                  <a:srgbClr val="0039A2"/>
                </a:solidFill>
                <a:latin typeface="Arial"/>
                <a:cs typeface="Arial"/>
              </a:rPr>
              <a:t> </a:t>
            </a:r>
            <a:r>
              <a:rPr sz="1800" b="1" spc="-5" dirty="0">
                <a:solidFill>
                  <a:srgbClr val="0039A2"/>
                </a:solidFill>
                <a:latin typeface="Arial"/>
                <a:cs typeface="Arial"/>
              </a:rPr>
              <a:t>electric</a:t>
            </a:r>
            <a:r>
              <a:rPr sz="1800" b="1" spc="-10" dirty="0">
                <a:solidFill>
                  <a:srgbClr val="0039A2"/>
                </a:solidFill>
                <a:latin typeface="Arial"/>
                <a:cs typeface="Arial"/>
              </a:rPr>
              <a:t> </a:t>
            </a:r>
            <a:r>
              <a:rPr sz="1800" b="1" dirty="0">
                <a:solidFill>
                  <a:srgbClr val="0039A2"/>
                </a:solidFill>
                <a:latin typeface="Arial"/>
                <a:cs typeface="Arial"/>
              </a:rPr>
              <a:t>field,</a:t>
            </a:r>
            <a:r>
              <a:rPr sz="1800" b="1" spc="-10" dirty="0">
                <a:solidFill>
                  <a:srgbClr val="0039A2"/>
                </a:solidFill>
                <a:latin typeface="Arial"/>
                <a:cs typeface="Arial"/>
              </a:rPr>
              <a:t> </a:t>
            </a:r>
            <a:r>
              <a:rPr sz="1800" b="1" spc="-5" dirty="0">
                <a:solidFill>
                  <a:srgbClr val="0039A2"/>
                </a:solidFill>
                <a:latin typeface="Arial"/>
                <a:cs typeface="Arial"/>
              </a:rPr>
              <a:t>therefore remaining </a:t>
            </a:r>
            <a:r>
              <a:rPr sz="1800" b="1" spc="-20" dirty="0">
                <a:solidFill>
                  <a:srgbClr val="0039A2"/>
                </a:solidFill>
                <a:latin typeface="Arial"/>
                <a:cs typeface="Arial"/>
              </a:rPr>
              <a:t>stationary.</a:t>
            </a:r>
            <a:endParaRPr sz="1800" dirty="0">
              <a:latin typeface="Arial"/>
              <a:cs typeface="Arial"/>
            </a:endParaRPr>
          </a:p>
          <a:p>
            <a:pPr marL="323850" indent="-285750">
              <a:lnSpc>
                <a:spcPct val="100000"/>
              </a:lnSpc>
              <a:buFont typeface="Wingdings"/>
              <a:buChar char=""/>
              <a:tabLst>
                <a:tab pos="323850" algn="l"/>
              </a:tabLst>
            </a:pPr>
            <a:r>
              <a:rPr sz="1800" b="1" spc="-15" dirty="0">
                <a:solidFill>
                  <a:srgbClr val="0039A2"/>
                </a:solidFill>
                <a:latin typeface="Arial"/>
                <a:cs typeface="Arial"/>
              </a:rPr>
              <a:t>Consequently,</a:t>
            </a:r>
            <a:r>
              <a:rPr sz="1800" b="1" spc="15" dirty="0">
                <a:solidFill>
                  <a:srgbClr val="0039A2"/>
                </a:solidFill>
                <a:latin typeface="Arial"/>
                <a:cs typeface="Arial"/>
              </a:rPr>
              <a:t> </a:t>
            </a:r>
            <a:r>
              <a:rPr sz="1800" b="1" spc="-5" dirty="0">
                <a:solidFill>
                  <a:srgbClr val="0039A2"/>
                </a:solidFill>
                <a:latin typeface="Arial"/>
                <a:cs typeface="Arial"/>
              </a:rPr>
              <a:t>a</a:t>
            </a:r>
            <a:r>
              <a:rPr sz="1800" b="1" spc="20" dirty="0">
                <a:solidFill>
                  <a:srgbClr val="0039A2"/>
                </a:solidFill>
                <a:latin typeface="Arial"/>
                <a:cs typeface="Arial"/>
              </a:rPr>
              <a:t> </a:t>
            </a:r>
            <a:r>
              <a:rPr sz="1800" b="1" spc="-5" dirty="0">
                <a:solidFill>
                  <a:srgbClr val="0039A2"/>
                </a:solidFill>
                <a:latin typeface="Arial"/>
                <a:cs typeface="Arial"/>
              </a:rPr>
              <a:t>well-defined</a:t>
            </a:r>
            <a:r>
              <a:rPr sz="1800" b="1" spc="15" dirty="0">
                <a:solidFill>
                  <a:srgbClr val="0039A2"/>
                </a:solidFill>
                <a:latin typeface="Arial"/>
                <a:cs typeface="Arial"/>
              </a:rPr>
              <a:t> </a:t>
            </a:r>
            <a:r>
              <a:rPr sz="1800" b="1" spc="-5" dirty="0">
                <a:solidFill>
                  <a:srgbClr val="0039A2"/>
                </a:solidFill>
                <a:latin typeface="Arial"/>
                <a:cs typeface="Arial"/>
              </a:rPr>
              <a:t>electron</a:t>
            </a:r>
            <a:r>
              <a:rPr sz="1800" b="1" spc="20" dirty="0">
                <a:solidFill>
                  <a:srgbClr val="0039A2"/>
                </a:solidFill>
                <a:latin typeface="Arial"/>
                <a:cs typeface="Arial"/>
              </a:rPr>
              <a:t> </a:t>
            </a:r>
            <a:r>
              <a:rPr sz="1800" b="1" spc="-5" dirty="0">
                <a:solidFill>
                  <a:srgbClr val="0039A2"/>
                </a:solidFill>
                <a:latin typeface="Arial"/>
                <a:cs typeface="Arial"/>
              </a:rPr>
              <a:t>conduction</a:t>
            </a:r>
            <a:r>
              <a:rPr sz="1800" b="1" spc="25" dirty="0">
                <a:solidFill>
                  <a:srgbClr val="0039A2"/>
                </a:solidFill>
                <a:latin typeface="Arial"/>
                <a:cs typeface="Arial"/>
              </a:rPr>
              <a:t> </a:t>
            </a:r>
            <a:r>
              <a:rPr sz="1800" b="1" spc="-5" dirty="0">
                <a:solidFill>
                  <a:srgbClr val="0039A2"/>
                </a:solidFill>
                <a:latin typeface="Arial"/>
                <a:cs typeface="Arial"/>
              </a:rPr>
              <a:t>channel</a:t>
            </a:r>
            <a:r>
              <a:rPr sz="1800" b="1" spc="15" dirty="0">
                <a:solidFill>
                  <a:srgbClr val="0039A2"/>
                </a:solidFill>
                <a:latin typeface="Arial"/>
                <a:cs typeface="Arial"/>
              </a:rPr>
              <a:t> </a:t>
            </a:r>
            <a:r>
              <a:rPr sz="1800" b="1" spc="-5" dirty="0">
                <a:solidFill>
                  <a:srgbClr val="0039A2"/>
                </a:solidFill>
                <a:latin typeface="Arial"/>
                <a:cs typeface="Arial"/>
              </a:rPr>
              <a:t>is</a:t>
            </a:r>
            <a:r>
              <a:rPr sz="1800" b="1" spc="20" dirty="0">
                <a:solidFill>
                  <a:srgbClr val="0039A2"/>
                </a:solidFill>
                <a:latin typeface="Arial"/>
                <a:cs typeface="Arial"/>
              </a:rPr>
              <a:t> </a:t>
            </a:r>
            <a:r>
              <a:rPr sz="1800" b="1" spc="-5" dirty="0">
                <a:solidFill>
                  <a:srgbClr val="0039A2"/>
                </a:solidFill>
                <a:latin typeface="Arial"/>
                <a:cs typeface="Arial"/>
              </a:rPr>
              <a:t>formed</a:t>
            </a:r>
            <a:r>
              <a:rPr sz="1800" b="1" spc="20" dirty="0">
                <a:solidFill>
                  <a:srgbClr val="0039A2"/>
                </a:solidFill>
                <a:latin typeface="Arial"/>
                <a:cs typeface="Arial"/>
              </a:rPr>
              <a:t> </a:t>
            </a:r>
            <a:r>
              <a:rPr sz="1800" b="1" spc="-5" dirty="0">
                <a:solidFill>
                  <a:srgbClr val="0039A2"/>
                </a:solidFill>
                <a:latin typeface="Arial"/>
                <a:cs typeface="Arial"/>
              </a:rPr>
              <a:t>at</a:t>
            </a:r>
            <a:r>
              <a:rPr sz="1800" b="1" spc="15" dirty="0">
                <a:solidFill>
                  <a:srgbClr val="0039A2"/>
                </a:solidFill>
                <a:latin typeface="Arial"/>
                <a:cs typeface="Arial"/>
              </a:rPr>
              <a:t> </a:t>
            </a:r>
            <a:r>
              <a:rPr sz="1800" b="1" spc="-5" dirty="0">
                <a:solidFill>
                  <a:srgbClr val="0039A2"/>
                </a:solidFill>
                <a:latin typeface="Arial"/>
                <a:cs typeface="Arial"/>
              </a:rPr>
              <a:t>the</a:t>
            </a:r>
            <a:r>
              <a:rPr sz="1800" b="1" spc="20" dirty="0">
                <a:solidFill>
                  <a:srgbClr val="0039A2"/>
                </a:solidFill>
                <a:latin typeface="Arial"/>
                <a:cs typeface="Arial"/>
              </a:rPr>
              <a:t> </a:t>
            </a:r>
            <a:r>
              <a:rPr sz="1800" b="1" dirty="0">
                <a:solidFill>
                  <a:srgbClr val="0039A2"/>
                </a:solidFill>
                <a:latin typeface="Arial"/>
                <a:cs typeface="Arial"/>
              </a:rPr>
              <a:t>Si/SiO</a:t>
            </a:r>
            <a:r>
              <a:rPr sz="1800" b="1" baseline="-20833" dirty="0">
                <a:solidFill>
                  <a:srgbClr val="0039A2"/>
                </a:solidFill>
                <a:latin typeface="Arial"/>
                <a:cs typeface="Arial"/>
              </a:rPr>
              <a:t>2</a:t>
            </a:r>
            <a:r>
              <a:rPr sz="1800" b="1" spc="277" baseline="-20833" dirty="0">
                <a:solidFill>
                  <a:srgbClr val="0039A2"/>
                </a:solidFill>
                <a:latin typeface="Arial"/>
                <a:cs typeface="Arial"/>
              </a:rPr>
              <a:t> </a:t>
            </a:r>
            <a:r>
              <a:rPr sz="1800" b="1" spc="-5" dirty="0">
                <a:solidFill>
                  <a:srgbClr val="0039A2"/>
                </a:solidFill>
                <a:latin typeface="Arial"/>
                <a:cs typeface="Arial"/>
              </a:rPr>
              <a:t>interface.</a:t>
            </a:r>
            <a:endParaRPr sz="1800" dirty="0">
              <a:latin typeface="Arial"/>
              <a:cs typeface="Arial"/>
            </a:endParaRPr>
          </a:p>
        </p:txBody>
      </p:sp>
      <p:pic>
        <p:nvPicPr>
          <p:cNvPr id="65" name="图片 64"/>
          <p:cNvPicPr>
            <a:picLocks noChangeAspect="1"/>
          </p:cNvPicPr>
          <p:nvPr/>
        </p:nvPicPr>
        <p:blipFill>
          <a:blip r:embed="rId3"/>
          <a:stretch>
            <a:fillRect/>
          </a:stretch>
        </p:blipFill>
        <p:spPr>
          <a:xfrm>
            <a:off x="838200" y="1295399"/>
            <a:ext cx="4114800" cy="2822255"/>
          </a:xfrm>
          <a:prstGeom prst="rect">
            <a:avLst/>
          </a:prstGeom>
        </p:spPr>
      </p:pic>
      <p:pic>
        <p:nvPicPr>
          <p:cNvPr id="66" name="图片 65"/>
          <p:cNvPicPr>
            <a:picLocks noChangeAspect="1"/>
          </p:cNvPicPr>
          <p:nvPr/>
        </p:nvPicPr>
        <p:blipFill>
          <a:blip r:embed="rId4"/>
          <a:stretch>
            <a:fillRect/>
          </a:stretch>
        </p:blipFill>
        <p:spPr>
          <a:xfrm>
            <a:off x="5638800" y="1295400"/>
            <a:ext cx="4262771" cy="3028950"/>
          </a:xfrm>
          <a:prstGeom prst="rect">
            <a:avLst/>
          </a:prstGeom>
        </p:spPr>
      </p:pic>
      <p:sp>
        <p:nvSpPr>
          <p:cNvPr id="67" name="灯片编号占位符 66"/>
          <p:cNvSpPr>
            <a:spLocks noGrp="1"/>
          </p:cNvSpPr>
          <p:nvPr>
            <p:ph type="sldNum" sz="quarter" idx="7"/>
          </p:nvPr>
        </p:nvSpPr>
        <p:spPr/>
        <p:txBody>
          <a:bodyPr/>
          <a:lstStyle/>
          <a:p>
            <a:fld id="{B6F15528-21DE-4FAA-801E-634DDDAF4B2B}" type="slidenum">
              <a:rPr lang="en-US" altLang="zh-CN" smtClean="0"/>
              <a:t>9</a:t>
            </a:fld>
            <a:endParaRPr lang="en-US" altLang="zh-C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2269</TotalTime>
  <Words>1852</Words>
  <Application>Microsoft Office PowerPoint</Application>
  <PresentationFormat>宽屏</PresentationFormat>
  <Paragraphs>265</Paragraphs>
  <Slides>17</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PingFang SC</vt:lpstr>
      <vt:lpstr>等线</vt:lpstr>
      <vt:lpstr>宋体</vt:lpstr>
      <vt:lpstr>Arial</vt:lpstr>
      <vt:lpstr>Calibri</vt:lpstr>
      <vt:lpstr>Comic Sans MS</vt:lpstr>
      <vt:lpstr>Symbol</vt:lpstr>
      <vt:lpstr>Times New Roman</vt:lpstr>
      <vt:lpstr>Wingdings</vt:lpstr>
      <vt:lpstr>Office Theme</vt:lpstr>
      <vt:lpstr>PowerPoint 演示文稿</vt:lpstr>
      <vt:lpstr>PowerPoint 演示文稿</vt:lpstr>
      <vt:lpstr>Outline</vt:lpstr>
      <vt:lpstr>Review: Switch Properties</vt:lpstr>
      <vt:lpstr>Resistance of Semiconductor</vt:lpstr>
      <vt:lpstr>Field-Effect Transistor</vt:lpstr>
      <vt:lpstr>MOSFET Structure</vt:lpstr>
      <vt:lpstr>MOSFET as a Switch</vt:lpstr>
      <vt:lpstr>Is Inversion Layer Robust?</vt:lpstr>
      <vt:lpstr>Threshold Voltage of MOSFET</vt:lpstr>
      <vt:lpstr>Flat Band Voltage*</vt:lpstr>
      <vt:lpstr>Accumulation Condition*</vt:lpstr>
      <vt:lpstr>Depletion Condition*</vt:lpstr>
      <vt:lpstr>Inversion Condition*</vt:lpstr>
      <vt:lpstr>Strong Inversion Condition*</vt:lpstr>
      <vt:lpstr>Threshold Voltage*</vt:lpstr>
      <vt:lpstr>Summary: MOSFET Operation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Metal-Oxide-Semiconductor  Field-Effect Transistor</dc:title>
  <dc:creator>sysu</dc:creator>
  <cp:lastModifiedBy>shen minghua</cp:lastModifiedBy>
  <cp:revision>142</cp:revision>
  <dcterms:created xsi:type="dcterms:W3CDTF">2022-12-09T07:55:21Z</dcterms:created>
  <dcterms:modified xsi:type="dcterms:W3CDTF">2024-03-05T14:56:17Z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2022-12-09T00:00:00Z</vt:filetime>
  </property>
</Properties>
</file>