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2" autoAdjust="0"/>
  </p:normalViewPr>
  <p:slideViewPr>
    <p:cSldViewPr>
      <p:cViewPr varScale="1">
        <p:scale>
          <a:sx n="59" d="100"/>
          <a:sy n="59" d="100"/>
        </p:scale>
        <p:origin x="9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C7054-187D-4056-98AC-5AD61EF9A06B}" type="datetimeFigureOut">
              <a:rPr lang="zh-CN" altLang="en-US" smtClean="0"/>
              <a:t>2024-03-20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E4FF-B386-4729-9004-22291C40C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8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这一节我们分析大尺寸</a:t>
            </a:r>
            <a:r>
              <a:rPr lang="en-US" altLang="zh-CN" dirty="0"/>
              <a:t>MOSFET</a:t>
            </a:r>
            <a:r>
              <a:rPr lang="zh-CN" altLang="en-US" dirty="0"/>
              <a:t>的电流电压模型</a:t>
            </a:r>
            <a:endParaRPr lang="en-US" altLang="zh-CN" dirty="0"/>
          </a:p>
          <a:p>
            <a:r>
              <a:rPr lang="zh-CN" altLang="en-US" dirty="0"/>
              <a:t>其中需要注意的是我们通过缓变沟道近似，将电场方向简化为一维以便于分析，</a:t>
            </a:r>
            <a:endParaRPr lang="en-US" altLang="zh-CN" dirty="0"/>
          </a:p>
          <a:p>
            <a:r>
              <a:rPr lang="zh-CN" altLang="en-US" dirty="0"/>
              <a:t>并且，在大尺寸</a:t>
            </a:r>
            <a:r>
              <a:rPr lang="en-US" altLang="zh-CN" dirty="0"/>
              <a:t>MOSFET</a:t>
            </a:r>
            <a:r>
              <a:rPr lang="zh-CN" altLang="en-US" dirty="0"/>
              <a:t>中，随着电压的</a:t>
            </a:r>
            <a:r>
              <a:rPr lang="zh-CN" altLang="en-US"/>
              <a:t>增加，最终会产生沟道夹断导致电流</a:t>
            </a:r>
            <a:r>
              <a:rPr lang="zh-CN" altLang="en-US" dirty="0"/>
              <a:t>饱和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5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之前我们提到在</a:t>
            </a:r>
            <a:r>
              <a:rPr lang="en-US" altLang="zh-CN" dirty="0"/>
              <a:t>Gate</a:t>
            </a:r>
            <a:r>
              <a:rPr lang="zh-CN" altLang="en-US" dirty="0"/>
              <a:t>施加电压可以形成导电沟道，但是此时载流子水平方向</a:t>
            </a: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SD</a:t>
            </a:r>
            <a:r>
              <a:rPr lang="zh-CN" altLang="en-US" dirty="0"/>
              <a:t>侧也引入电压，则沟道将受到两个方向电场的作用，因此需要对每一点的电场进行数值分析</a:t>
            </a:r>
            <a:endParaRPr lang="en-US" altLang="zh-CN" dirty="0"/>
          </a:p>
          <a:p>
            <a:r>
              <a:rPr lang="zh-CN" altLang="en-US" dirty="0"/>
              <a:t>我们使用缓变沟道近似模型，可以把</a:t>
            </a:r>
            <a:r>
              <a:rPr lang="en-US" altLang="zh-CN" dirty="0"/>
              <a:t>E(x)</a:t>
            </a:r>
            <a:r>
              <a:rPr lang="zh-CN" altLang="en-US" dirty="0"/>
              <a:t>和</a:t>
            </a:r>
            <a:r>
              <a:rPr lang="en-US" altLang="zh-CN" dirty="0"/>
              <a:t>E(y) </a:t>
            </a:r>
            <a:r>
              <a:rPr lang="zh-CN" altLang="en-US" dirty="0"/>
              <a:t>的作用分开来考虑，这个名字的由来是假设从</a:t>
            </a:r>
            <a:r>
              <a:rPr lang="en-US" altLang="zh-CN" dirty="0"/>
              <a:t>source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的电压是随着沟道缓慢变化的，而从</a:t>
            </a:r>
            <a:r>
              <a:rPr lang="en-US" altLang="zh-CN" dirty="0"/>
              <a:t>gate</a:t>
            </a:r>
            <a:r>
              <a:rPr lang="zh-CN" altLang="en-US" dirty="0"/>
              <a:t>到半导体的方向电压变化很快</a:t>
            </a:r>
            <a:endParaRPr lang="en-US" altLang="zh-CN" dirty="0"/>
          </a:p>
          <a:p>
            <a:r>
              <a:rPr lang="zh-CN" altLang="en-US" dirty="0"/>
              <a:t>近似认为在</a:t>
            </a:r>
            <a:r>
              <a:rPr lang="en-US" altLang="zh-CN" dirty="0"/>
              <a:t>gate</a:t>
            </a:r>
            <a:r>
              <a:rPr lang="zh-CN" altLang="en-US" dirty="0"/>
              <a:t>到半导体的栅结势垒中，主要是</a:t>
            </a:r>
            <a:r>
              <a:rPr lang="en-US" altLang="zh-CN" dirty="0"/>
              <a:t>x</a:t>
            </a:r>
            <a:r>
              <a:rPr lang="zh-CN" altLang="en-US" dirty="0"/>
              <a:t>方向的电场</a:t>
            </a:r>
            <a:r>
              <a:rPr lang="en-US" altLang="zh-CN" dirty="0"/>
              <a:t>E(x)</a:t>
            </a:r>
            <a:r>
              <a:rPr lang="zh-CN" altLang="en-US" dirty="0"/>
              <a:t>的作用，且沟道宽度沿着</a:t>
            </a:r>
            <a:r>
              <a:rPr lang="en-US" altLang="zh-CN" dirty="0"/>
              <a:t>y</a:t>
            </a:r>
            <a:r>
              <a:rPr lang="zh-CN" altLang="en-US" dirty="0"/>
              <a:t>方向是缓变的，所以栅结势垒的宽度主要受</a:t>
            </a:r>
            <a:r>
              <a:rPr lang="en-US" altLang="zh-CN" dirty="0"/>
              <a:t>x</a:t>
            </a:r>
            <a:r>
              <a:rPr lang="zh-CN" altLang="en-US" dirty="0"/>
              <a:t>方向电场的影响</a:t>
            </a:r>
            <a:endParaRPr lang="en-US" altLang="zh-CN" dirty="0"/>
          </a:p>
          <a:p>
            <a:r>
              <a:rPr lang="zh-CN" altLang="en-US" dirty="0"/>
              <a:t>近似认为在</a:t>
            </a:r>
            <a:r>
              <a:rPr lang="en-US" altLang="zh-CN" dirty="0"/>
              <a:t>Source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的导电沟道中，主要是</a:t>
            </a:r>
            <a:r>
              <a:rPr lang="en-US" altLang="zh-CN" dirty="0"/>
              <a:t>y</a:t>
            </a:r>
            <a:r>
              <a:rPr lang="zh-CN" altLang="en-US" dirty="0"/>
              <a:t>方向上电场</a:t>
            </a:r>
            <a:r>
              <a:rPr lang="en-US" altLang="zh-CN" dirty="0"/>
              <a:t>E(y)</a:t>
            </a:r>
            <a:r>
              <a:rPr lang="zh-CN" altLang="en-US" dirty="0"/>
              <a:t>的作用，且沟道宽度沿着</a:t>
            </a:r>
            <a:r>
              <a:rPr lang="en-US" altLang="zh-CN" dirty="0"/>
              <a:t>y</a:t>
            </a:r>
            <a:r>
              <a:rPr lang="zh-CN" altLang="en-US" dirty="0"/>
              <a:t>方向是缓变的，所以沟道电流主要受</a:t>
            </a:r>
            <a:r>
              <a:rPr lang="en-US" altLang="zh-CN" dirty="0"/>
              <a:t>y</a:t>
            </a:r>
            <a:r>
              <a:rPr lang="zh-CN" altLang="en-US" dirty="0"/>
              <a:t>方向电场的影响</a:t>
            </a:r>
            <a:endParaRPr lang="en-US" altLang="zh-CN" dirty="0"/>
          </a:p>
          <a:p>
            <a:r>
              <a:rPr lang="zh-CN" altLang="en-US" dirty="0"/>
              <a:t>因此我们在后续</a:t>
            </a:r>
            <a:r>
              <a:rPr lang="en-US" altLang="zh-CN" dirty="0"/>
              <a:t>IV</a:t>
            </a:r>
            <a:r>
              <a:rPr lang="zh-CN" altLang="en-US" dirty="0"/>
              <a:t>模型的建立中只考虑</a:t>
            </a:r>
            <a:r>
              <a:rPr lang="en-US" altLang="zh-CN" dirty="0"/>
              <a:t>y</a:t>
            </a:r>
            <a:r>
              <a:rPr lang="zh-CN" altLang="en-US" dirty="0"/>
              <a:t>方向电场的影响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1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极接地，由于在</a:t>
            </a:r>
            <a:r>
              <a:rPr lang="en-US" altLang="zh-CN" dirty="0"/>
              <a:t>DS</a:t>
            </a:r>
            <a:r>
              <a:rPr lang="zh-CN" altLang="en-US" dirty="0"/>
              <a:t>间和</a:t>
            </a:r>
            <a:r>
              <a:rPr lang="en-US" altLang="zh-CN" dirty="0"/>
              <a:t>GS</a:t>
            </a:r>
            <a:r>
              <a:rPr lang="zh-CN" altLang="en-US" dirty="0"/>
              <a:t>间都施加了电压，在</a:t>
            </a:r>
            <a:r>
              <a:rPr lang="en-US" altLang="zh-CN" dirty="0"/>
              <a:t>source</a:t>
            </a:r>
            <a:r>
              <a:rPr lang="zh-CN" altLang="en-US" dirty="0"/>
              <a:t>端的电压为</a:t>
            </a:r>
            <a:r>
              <a:rPr lang="en-US" altLang="zh-CN" dirty="0" err="1"/>
              <a:t>V_GS</a:t>
            </a:r>
            <a:r>
              <a:rPr lang="en-US" altLang="zh-CN" dirty="0"/>
              <a:t>=</a:t>
            </a:r>
            <a:r>
              <a:rPr lang="en-US" altLang="zh-CN" dirty="0" err="1"/>
              <a:t>V_G</a:t>
            </a:r>
            <a:r>
              <a:rPr lang="zh-CN" altLang="en-US" dirty="0"/>
              <a:t>，而在</a:t>
            </a:r>
            <a:r>
              <a:rPr lang="en-US" altLang="zh-CN" dirty="0"/>
              <a:t>drain</a:t>
            </a:r>
            <a:r>
              <a:rPr lang="zh-CN" altLang="en-US" dirty="0"/>
              <a:t>端的电压为</a:t>
            </a:r>
            <a:r>
              <a:rPr lang="en-US" altLang="zh-CN" dirty="0" err="1"/>
              <a:t>V_GD</a:t>
            </a:r>
            <a:r>
              <a:rPr lang="en-US" altLang="zh-CN" dirty="0"/>
              <a:t>=</a:t>
            </a:r>
            <a:r>
              <a:rPr lang="en-US" altLang="zh-CN" dirty="0" err="1"/>
              <a:t>V_G-V_D</a:t>
            </a:r>
            <a:endParaRPr lang="en-US" altLang="zh-CN" dirty="0"/>
          </a:p>
          <a:p>
            <a:r>
              <a:rPr lang="zh-CN" altLang="en-US" dirty="0"/>
              <a:t>画出电压随沟道的变化曲线，可以发现导电沟道各处的电压差是不同的，因此形成的沟道也是不均匀的</a:t>
            </a:r>
            <a:endParaRPr lang="en-US" altLang="zh-CN" dirty="0"/>
          </a:p>
          <a:p>
            <a:r>
              <a:rPr lang="zh-CN" altLang="en-US" dirty="0"/>
              <a:t>如果假设电荷在</a:t>
            </a:r>
            <a:r>
              <a:rPr lang="en-US" altLang="zh-CN" dirty="0"/>
              <a:t>Y</a:t>
            </a:r>
            <a:r>
              <a:rPr lang="zh-CN" altLang="en-US" dirty="0"/>
              <a:t>轴任意位置沿</a:t>
            </a:r>
            <a:r>
              <a:rPr lang="en-US" altLang="zh-CN" dirty="0"/>
              <a:t>x</a:t>
            </a:r>
            <a:r>
              <a:rPr lang="zh-CN" altLang="en-US" dirty="0"/>
              <a:t>轴均匀分布，则形成的沟道形状大致如图，靠近</a:t>
            </a:r>
            <a:r>
              <a:rPr lang="en-US" altLang="zh-CN" dirty="0"/>
              <a:t>S</a:t>
            </a:r>
            <a:r>
              <a:rPr lang="zh-CN" altLang="en-US" dirty="0"/>
              <a:t>极沟道较深，靠近</a:t>
            </a:r>
            <a:r>
              <a:rPr lang="en-US" altLang="zh-CN" dirty="0"/>
              <a:t>D</a:t>
            </a:r>
            <a:r>
              <a:rPr lang="zh-CN" altLang="en-US" dirty="0"/>
              <a:t>极沟道较浅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3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dirty="0">
                <a:latin typeface="Times New Roman"/>
                <a:cs typeface="Times New Roman"/>
              </a:rPr>
              <a:t>首先计算</a:t>
            </a:r>
            <a:r>
              <a:rPr lang="en-US" altLang="zh-CN" sz="1200" i="1" dirty="0">
                <a:latin typeface="Times New Roman"/>
                <a:cs typeface="Times New Roman"/>
              </a:rPr>
              <a:t>Q</a:t>
            </a:r>
            <a:r>
              <a:rPr lang="zh-CN" altLang="en-US" sz="1200" i="1" dirty="0">
                <a:latin typeface="Times New Roman"/>
                <a:cs typeface="Times New Roman"/>
              </a:rPr>
              <a:t>、</a:t>
            </a:r>
            <a:r>
              <a:rPr lang="en-US" altLang="zh-CN" sz="1200" i="1" dirty="0">
                <a:latin typeface="Times New Roman"/>
                <a:cs typeface="Times New Roman"/>
              </a:rPr>
              <a:t>I</a:t>
            </a:r>
            <a:r>
              <a:rPr lang="zh-CN" altLang="en-US" sz="1200" i="1" dirty="0">
                <a:latin typeface="Times New Roman"/>
                <a:cs typeface="Times New Roman"/>
              </a:rPr>
              <a:t>、</a:t>
            </a:r>
            <a:r>
              <a:rPr lang="en-US" altLang="zh-CN" sz="1200" i="1" dirty="0">
                <a:latin typeface="Times New Roman"/>
                <a:cs typeface="Times New Roman"/>
              </a:rPr>
              <a:t>v</a:t>
            </a:r>
          </a:p>
          <a:p>
            <a:endParaRPr lang="en-US" altLang="zh-CN" sz="1200" i="1" dirty="0">
              <a:latin typeface="Times New Roman"/>
              <a:cs typeface="Times New Roman"/>
            </a:endParaRPr>
          </a:p>
          <a:p>
            <a:r>
              <a:rPr lang="en-US" altLang="zh-CN" sz="1200" i="1" dirty="0">
                <a:latin typeface="Times New Roman"/>
                <a:cs typeface="Times New Roman"/>
              </a:rPr>
              <a:t>Y</a:t>
            </a:r>
            <a:r>
              <a:rPr lang="zh-CN" altLang="en-US" sz="1200" i="1" dirty="0">
                <a:latin typeface="Times New Roman"/>
                <a:cs typeface="Times New Roman"/>
              </a:rPr>
              <a:t>点反型层移动电荷量</a:t>
            </a:r>
            <a:r>
              <a:rPr lang="en-US" altLang="zh-CN" sz="1200" i="1" dirty="0">
                <a:latin typeface="Times New Roman"/>
                <a:cs typeface="Times New Roman"/>
              </a:rPr>
              <a:t>=</a:t>
            </a:r>
            <a:r>
              <a:rPr lang="zh-CN" altLang="en-US" sz="1200" i="1" dirty="0">
                <a:latin typeface="Times New Roman"/>
                <a:cs typeface="Times New Roman"/>
              </a:rPr>
              <a:t>氧化层电容</a:t>
            </a:r>
            <a:r>
              <a:rPr lang="en-US" altLang="zh-CN" sz="1200" i="1" dirty="0">
                <a:latin typeface="Times New Roman"/>
                <a:cs typeface="Times New Roman"/>
              </a:rPr>
              <a:t>*</a:t>
            </a:r>
            <a:r>
              <a:rPr lang="zh-CN" altLang="en-US" sz="1200" i="1" dirty="0">
                <a:latin typeface="Times New Roman"/>
                <a:cs typeface="Times New Roman"/>
              </a:rPr>
              <a:t>该处电压</a:t>
            </a:r>
            <a:endParaRPr lang="en-US" altLang="zh-CN" sz="1200" i="1" dirty="0">
              <a:latin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spc="-25" dirty="0" err="1">
                <a:latin typeface="Times New Roman"/>
                <a:cs typeface="Times New Roman"/>
              </a:rPr>
              <a:t>Q</a:t>
            </a:r>
            <a:r>
              <a:rPr lang="en-US" altLang="zh-CN" sz="1200" i="1" spc="-37" baseline="-23809" dirty="0" err="1">
                <a:latin typeface="Times New Roman"/>
                <a:cs typeface="Times New Roman"/>
              </a:rPr>
              <a:t>inv</a:t>
            </a:r>
            <a:r>
              <a:rPr lang="en-US" altLang="zh-CN" sz="1200" i="1" spc="-112" baseline="-23809" dirty="0">
                <a:latin typeface="Times New Roman"/>
                <a:cs typeface="Times New Roman"/>
              </a:rPr>
              <a:t> </a:t>
            </a:r>
            <a:r>
              <a:rPr lang="en-US" altLang="zh-CN" sz="1200" spc="5" dirty="0">
                <a:latin typeface="Times New Roman"/>
                <a:cs typeface="Times New Roman"/>
              </a:rPr>
              <a:t>(</a:t>
            </a:r>
            <a:r>
              <a:rPr lang="en-US" altLang="zh-CN" sz="1200" spc="-325" dirty="0">
                <a:latin typeface="Times New Roman"/>
                <a:cs typeface="Times New Roman"/>
              </a:rPr>
              <a:t> </a:t>
            </a:r>
            <a:r>
              <a:rPr lang="en-US" altLang="zh-CN" sz="1200" i="1" spc="45" dirty="0">
                <a:latin typeface="Times New Roman"/>
                <a:cs typeface="Times New Roman"/>
              </a:rPr>
              <a:t>y</a:t>
            </a:r>
            <a:r>
              <a:rPr lang="en-US" altLang="zh-CN" sz="1200" spc="45" dirty="0">
                <a:latin typeface="Times New Roman"/>
                <a:cs typeface="Times New Roman"/>
              </a:rPr>
              <a:t>)</a:t>
            </a:r>
            <a:r>
              <a:rPr lang="en-US" altLang="zh-CN" sz="1200" spc="-65" dirty="0">
                <a:latin typeface="Times New Roman"/>
                <a:cs typeface="Times New Roman"/>
              </a:rPr>
              <a:t>                            = </a:t>
            </a:r>
            <a:r>
              <a:rPr lang="en-US" altLang="zh-CN" sz="1200" spc="-60" dirty="0">
                <a:latin typeface="Times New Roman"/>
                <a:cs typeface="Times New Roman"/>
              </a:rPr>
              <a:t> </a:t>
            </a:r>
            <a:r>
              <a:rPr lang="en-US" altLang="zh-CN" sz="1200" i="1" dirty="0">
                <a:latin typeface="Times New Roman"/>
                <a:cs typeface="Times New Roman"/>
              </a:rPr>
              <a:t>C</a:t>
            </a:r>
            <a:r>
              <a:rPr lang="en-US" altLang="zh-CN" sz="1200" i="1" spc="15" baseline="-24074" dirty="0">
                <a:latin typeface="Times New Roman"/>
                <a:cs typeface="Times New Roman"/>
              </a:rPr>
              <a:t>ox          </a:t>
            </a:r>
            <a:r>
              <a:rPr lang="en-US" altLang="zh-CN" sz="1200" spc="-20" dirty="0">
                <a:latin typeface="Symbol"/>
                <a:cs typeface="Symbol"/>
              </a:rPr>
              <a:t></a:t>
            </a:r>
            <a:r>
              <a:rPr lang="en-US" altLang="zh-CN" sz="1200" spc="-20" dirty="0">
                <a:latin typeface="Times New Roman"/>
                <a:cs typeface="Times New Roman"/>
              </a:rPr>
              <a:t>[</a:t>
            </a:r>
            <a:r>
              <a:rPr lang="en-US" altLang="zh-CN" sz="1200" i="1" spc="-20" dirty="0" err="1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-24074" dirty="0" err="1">
                <a:latin typeface="Times New Roman"/>
                <a:cs typeface="Times New Roman"/>
              </a:rPr>
              <a:t>GS</a:t>
            </a:r>
            <a:r>
              <a:rPr lang="en-US" altLang="zh-CN" sz="1200" i="1" spc="-20" dirty="0">
                <a:latin typeface="Times New Roman"/>
                <a:cs typeface="Times New Roman"/>
              </a:rPr>
              <a:t> - </a:t>
            </a:r>
            <a:r>
              <a:rPr lang="en-US" altLang="zh-CN" sz="1200" i="1" spc="-20" dirty="0" err="1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-24074" dirty="0" err="1">
                <a:latin typeface="Times New Roman"/>
                <a:cs typeface="Times New Roman"/>
              </a:rPr>
              <a:t>y</a:t>
            </a:r>
            <a:r>
              <a:rPr lang="en-US" altLang="zh-CN" sz="1200" i="1" spc="-20" dirty="0">
                <a:latin typeface="Times New Roman"/>
                <a:cs typeface="Times New Roman"/>
              </a:rPr>
              <a:t> </a:t>
            </a:r>
            <a:r>
              <a:rPr lang="en-US" altLang="zh-CN" sz="1200" spc="20" dirty="0">
                <a:latin typeface="Times New Roman"/>
                <a:cs typeface="Times New Roman"/>
              </a:rPr>
              <a:t>-</a:t>
            </a:r>
            <a:r>
              <a:rPr lang="en-US" altLang="zh-CN" sz="1200" i="1" spc="-20" dirty="0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-24074" dirty="0">
                <a:latin typeface="Times New Roman"/>
                <a:cs typeface="Times New Roman"/>
              </a:rPr>
              <a:t>T</a:t>
            </a:r>
            <a:r>
              <a:rPr lang="en-US" altLang="zh-CN" sz="1200" i="1" spc="-20" dirty="0">
                <a:latin typeface="Times New Roman"/>
                <a:cs typeface="Times New Roman"/>
              </a:rPr>
              <a:t> </a:t>
            </a:r>
            <a:r>
              <a:rPr lang="en-US" altLang="zh-CN" sz="1200" spc="-20" dirty="0">
                <a:latin typeface="Times New Roman"/>
                <a:cs typeface="Times New Roman"/>
              </a:rPr>
              <a:t>]</a:t>
            </a:r>
            <a:endParaRPr lang="en-US" altLang="zh-CN" sz="1200" dirty="0">
              <a:latin typeface="Times New Roman"/>
              <a:cs typeface="Times New Roman"/>
            </a:endParaRPr>
          </a:p>
          <a:p>
            <a:endParaRPr lang="en-US" altLang="zh-CN" sz="1200" i="1" dirty="0">
              <a:latin typeface="Times New Roman"/>
              <a:cs typeface="Times New Roman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</a:t>
            </a:r>
            <a:r>
              <a:rPr lang="zh-CN" altLang="en-US" sz="1200" i="0" dirty="0">
                <a:latin typeface="Times New Roman"/>
                <a:cs typeface="Times New Roman"/>
              </a:rPr>
              <a:t>电荷量除以该点沟道深度并乘上</a:t>
            </a:r>
            <a:r>
              <a:rPr lang="zh-CN" altLang="en-US" dirty="0"/>
              <a:t>电子漂移速度</a:t>
            </a:r>
            <a:r>
              <a:rPr lang="zh-CN" altLang="en-US" sz="1200" i="0" dirty="0">
                <a:latin typeface="Times New Roman"/>
                <a:cs typeface="Times New Roman"/>
              </a:rPr>
              <a:t>即可得到漂移电流密度，进一步可以得到漂移电流</a:t>
            </a:r>
            <a:endParaRPr lang="en-US" altLang="zh-CN" sz="1200" i="0" dirty="0">
              <a:latin typeface="Times New Roman"/>
              <a:cs typeface="Times New Roman"/>
            </a:endParaRPr>
          </a:p>
          <a:p>
            <a:endParaRPr lang="en-US" altLang="zh-CN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>
                <a:latin typeface="Times New Roman"/>
                <a:cs typeface="Times New Roman"/>
              </a:rPr>
              <a:t>C</a:t>
            </a:r>
            <a:r>
              <a:rPr lang="en-US" altLang="zh-CN" sz="1200" i="1" spc="15" baseline="-24074" dirty="0">
                <a:latin typeface="Times New Roman"/>
                <a:cs typeface="Times New Roman"/>
              </a:rPr>
              <a:t>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：氧化层电容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1200" i="1" spc="-20" dirty="0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-24074" dirty="0">
                <a:latin typeface="Times New Roman"/>
                <a:cs typeface="Times New Roman"/>
              </a:rPr>
              <a:t>TH</a:t>
            </a:r>
            <a:r>
              <a:rPr lang="zh-CN" altLang="en-US" dirty="0"/>
              <a:t>：阈值电压</a:t>
            </a:r>
            <a:endParaRPr lang="en-US" altLang="zh-CN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μ</a:t>
            </a:r>
            <a:r>
              <a:rPr lang="zh-CN" altLang="en-US" dirty="0"/>
              <a:t>：电子迁移率</a:t>
            </a:r>
            <a:endParaRPr lang="en-US" altLang="zh-CN" dirty="0"/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2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通过带入化简可以得到电流强度随电压变化的方程</a:t>
            </a:r>
            <a:endParaRPr lang="en-US" altLang="zh-CN" dirty="0"/>
          </a:p>
          <a:p>
            <a:r>
              <a:rPr lang="zh-CN" altLang="en-US" dirty="0"/>
              <a:t>在方程两边积分可以解得</a:t>
            </a:r>
            <a:r>
              <a:rPr lang="en-US" altLang="zh-CN" sz="1200" i="1" spc="195" dirty="0">
                <a:latin typeface="Times New Roman"/>
                <a:cs typeface="Times New Roman"/>
              </a:rPr>
              <a:t>I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DS</a:t>
            </a:r>
            <a:r>
              <a:rPr lang="zh-CN" altLang="en-US"/>
              <a:t>的</a:t>
            </a:r>
            <a:r>
              <a:rPr lang="zh-CN" altLang="en-US" dirty="0"/>
              <a:t>闭式解</a:t>
            </a:r>
            <a:endParaRPr lang="en-US" altLang="zh-CN" dirty="0"/>
          </a:p>
          <a:p>
            <a:r>
              <a:rPr lang="zh-CN" altLang="en-US" dirty="0"/>
              <a:t>可以发现当</a:t>
            </a:r>
            <a:r>
              <a:rPr lang="en-US" altLang="zh-CN" sz="1200" i="1" spc="15" dirty="0" err="1">
                <a:latin typeface="Times New Roman"/>
                <a:cs typeface="Times New Roman"/>
              </a:rPr>
              <a:t>V</a:t>
            </a:r>
            <a:r>
              <a:rPr lang="en-US" altLang="zh-CN" sz="1200" i="1" spc="-7" baseline="-23809" dirty="0" err="1">
                <a:latin typeface="Times New Roman"/>
                <a:cs typeface="Times New Roman"/>
              </a:rPr>
              <a:t>GS</a:t>
            </a:r>
            <a:r>
              <a:rPr lang="zh-CN" altLang="en-US" dirty="0"/>
              <a:t>不变时，</a:t>
            </a:r>
            <a:r>
              <a:rPr lang="en-US" altLang="zh-CN" sz="1200" i="1" spc="195" dirty="0">
                <a:latin typeface="Times New Roman"/>
                <a:cs typeface="Times New Roman"/>
              </a:rPr>
              <a:t>I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DS</a:t>
            </a:r>
            <a:r>
              <a:rPr lang="zh-CN" altLang="en-US" dirty="0"/>
              <a:t>与</a:t>
            </a:r>
            <a:r>
              <a:rPr lang="en-US" altLang="zh-CN" sz="1200" i="1" spc="15" dirty="0">
                <a:latin typeface="Times New Roman"/>
                <a:cs typeface="Times New Roman"/>
              </a:rPr>
              <a:t>V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DS</a:t>
            </a:r>
            <a:r>
              <a:rPr lang="zh-CN" altLang="en-US" dirty="0"/>
              <a:t>呈现开口向下的二次曲线关系，且最大值在</a:t>
            </a:r>
            <a:r>
              <a:rPr lang="en-US" altLang="zh-CN" sz="1200" i="1" spc="15" dirty="0">
                <a:latin typeface="Times New Roman"/>
                <a:cs typeface="Times New Roman"/>
              </a:rPr>
              <a:t>V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DS </a:t>
            </a:r>
            <a:r>
              <a:rPr lang="en-US" altLang="zh-CN" dirty="0"/>
              <a:t>=</a:t>
            </a:r>
            <a:r>
              <a:rPr lang="en-US" altLang="zh-CN" sz="1200" i="1" spc="15" dirty="0" err="1">
                <a:latin typeface="Times New Roman"/>
                <a:cs typeface="Times New Roman"/>
              </a:rPr>
              <a:t>V</a:t>
            </a:r>
            <a:r>
              <a:rPr lang="en-US" altLang="zh-CN" sz="1200" i="1" spc="-7" baseline="-23809" dirty="0" err="1">
                <a:latin typeface="Times New Roman"/>
                <a:cs typeface="Times New Roman"/>
              </a:rPr>
              <a:t>GS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 </a:t>
            </a:r>
            <a:r>
              <a:rPr lang="en-US" altLang="zh-CN" sz="1200" i="1" spc="15" dirty="0">
                <a:latin typeface="Times New Roman"/>
                <a:cs typeface="Times New Roman"/>
              </a:rPr>
              <a:t>- V</a:t>
            </a:r>
            <a:r>
              <a:rPr lang="en-US" altLang="zh-CN" sz="1200" i="1" spc="-7" baseline="-23809" dirty="0">
                <a:latin typeface="Times New Roman"/>
                <a:cs typeface="Times New Roman"/>
              </a:rPr>
              <a:t>T</a:t>
            </a:r>
            <a:r>
              <a:rPr lang="zh-CN" altLang="en-US" dirty="0"/>
              <a:t>处取得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9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pc="-5" dirty="0">
                <a:latin typeface="Arial"/>
                <a:cs typeface="Arial"/>
              </a:rPr>
              <a:t>当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</a:t>
            </a:r>
            <a:r>
              <a:rPr lang="en-US" altLang="zh-CN" sz="1200" dirty="0"/>
              <a:t>&gt;</a:t>
            </a:r>
            <a:r>
              <a:rPr lang="en-US" altLang="zh-CN" sz="1200" spc="-25" dirty="0"/>
              <a:t> 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sz="1200" spc="457" baseline="-20833" dirty="0"/>
              <a:t> </a:t>
            </a:r>
            <a:r>
              <a:rPr lang="en-US" altLang="zh-CN" sz="1200" dirty="0"/>
              <a:t>–</a:t>
            </a:r>
            <a:r>
              <a:rPr lang="en-US" altLang="zh-CN" sz="1200" spc="-20" dirty="0"/>
              <a:t> </a:t>
            </a:r>
            <a:r>
              <a:rPr lang="en-US" altLang="zh-CN" sz="1200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T</a:t>
            </a:r>
            <a:r>
              <a:rPr lang="zh-CN" altLang="en-US" i="0" spc="-5" dirty="0">
                <a:latin typeface="Arial"/>
                <a:cs typeface="Arial"/>
              </a:rPr>
              <a:t>时，根据公式计算，电流会不增反降，但是这并不是真实的情况</a:t>
            </a:r>
            <a:endParaRPr lang="en-US" altLang="zh-CN" i="0" spc="-5" dirty="0">
              <a:latin typeface="Arial"/>
              <a:cs typeface="Arial"/>
            </a:endParaRPr>
          </a:p>
          <a:p>
            <a:r>
              <a:rPr lang="zh-CN" altLang="en-US" i="0" spc="-5" dirty="0">
                <a:latin typeface="Arial"/>
                <a:cs typeface="Arial"/>
              </a:rPr>
              <a:t>注意到这个公式的计算是基于 </a:t>
            </a:r>
            <a:r>
              <a:rPr lang="en-US" altLang="zh-CN" i="0" spc="-5" dirty="0">
                <a:latin typeface="Arial"/>
                <a:cs typeface="Arial"/>
              </a:rPr>
              <a:t>DS</a:t>
            </a:r>
            <a:r>
              <a:rPr lang="zh-CN" altLang="en-US" i="0" spc="-5" dirty="0">
                <a:latin typeface="Arial"/>
                <a:cs typeface="Arial"/>
              </a:rPr>
              <a:t>间始终存在导电沟道 的前提</a:t>
            </a:r>
            <a:endParaRPr lang="en-US" altLang="zh-CN" i="0" spc="-5" dirty="0">
              <a:latin typeface="Arial"/>
              <a:cs typeface="Arial"/>
            </a:endParaRPr>
          </a:p>
          <a:p>
            <a:r>
              <a:rPr lang="zh-CN" altLang="en-US" i="0" spc="-5" dirty="0">
                <a:latin typeface="Arial"/>
                <a:cs typeface="Arial"/>
              </a:rPr>
              <a:t>但是当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</a:t>
            </a:r>
            <a:r>
              <a:rPr lang="en-US" altLang="zh-CN" sz="1200" dirty="0"/>
              <a:t>&gt;</a:t>
            </a:r>
            <a:r>
              <a:rPr lang="en-US" altLang="zh-CN" sz="1200" spc="-25" dirty="0"/>
              <a:t> 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sz="1200" spc="457" baseline="-20833" dirty="0"/>
              <a:t> </a:t>
            </a:r>
            <a:r>
              <a:rPr lang="en-US" altLang="zh-CN" sz="1200" dirty="0"/>
              <a:t>–</a:t>
            </a:r>
            <a:r>
              <a:rPr lang="en-US" altLang="zh-CN" sz="1200" spc="-20" dirty="0"/>
              <a:t> </a:t>
            </a:r>
            <a:r>
              <a:rPr lang="en-US" altLang="zh-CN" sz="1200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T</a:t>
            </a:r>
            <a:r>
              <a:rPr lang="zh-CN" altLang="en-US" i="0" spc="-5" dirty="0">
                <a:latin typeface="Arial"/>
                <a:cs typeface="Arial"/>
              </a:rPr>
              <a:t>时，在</a:t>
            </a:r>
            <a:r>
              <a:rPr lang="en-US" altLang="zh-CN" i="0" spc="-5" dirty="0">
                <a:latin typeface="Arial"/>
                <a:cs typeface="Arial"/>
              </a:rPr>
              <a:t>D</a:t>
            </a:r>
            <a:r>
              <a:rPr lang="zh-CN" altLang="en-US" i="0" spc="-5" dirty="0">
                <a:latin typeface="Arial"/>
                <a:cs typeface="Arial"/>
              </a:rPr>
              <a:t>极附近氧化层两端电压差为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GD</a:t>
            </a:r>
            <a:r>
              <a:rPr lang="en-US" altLang="zh-CN" i="0" spc="-5" dirty="0">
                <a:latin typeface="Arial"/>
                <a:cs typeface="Arial"/>
              </a:rPr>
              <a:t>=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i="0" spc="-5" dirty="0">
                <a:latin typeface="Arial"/>
                <a:cs typeface="Arial"/>
              </a:rPr>
              <a:t>-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</a:t>
            </a:r>
            <a:r>
              <a:rPr lang="en-US" altLang="zh-CN" sz="1200" i="1" spc="-5" dirty="0">
                <a:latin typeface="Arial"/>
                <a:cs typeface="Arial"/>
              </a:rPr>
              <a:t>&lt;V</a:t>
            </a:r>
            <a:r>
              <a:rPr lang="en-US" altLang="zh-CN" sz="1200" spc="-7" baseline="-20833" dirty="0"/>
              <a:t>T</a:t>
            </a:r>
            <a:r>
              <a:rPr lang="zh-CN" altLang="en-US" i="0" spc="-5" dirty="0">
                <a:latin typeface="Arial"/>
                <a:cs typeface="Arial"/>
              </a:rPr>
              <a:t>，所以此时在靠近</a:t>
            </a:r>
            <a:r>
              <a:rPr lang="en-US" altLang="zh-CN" i="0" spc="-5" dirty="0">
                <a:latin typeface="Arial"/>
                <a:cs typeface="Arial"/>
              </a:rPr>
              <a:t>D</a:t>
            </a:r>
            <a:r>
              <a:rPr lang="zh-CN" altLang="en-US" i="0" spc="-5" dirty="0">
                <a:latin typeface="Arial"/>
                <a:cs typeface="Arial"/>
              </a:rPr>
              <a:t>极侧出现沟道夹断</a:t>
            </a:r>
            <a:endParaRPr lang="en-US" altLang="zh-CN" i="0" spc="-5" dirty="0">
              <a:latin typeface="Arial"/>
              <a:cs typeface="Arial"/>
            </a:endParaRPr>
          </a:p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此时仍然有电流，但是更高的漏电压不会增大电流，即电流饱和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7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沟道夹断时，在</a:t>
            </a:r>
            <a:r>
              <a:rPr lang="en-US" altLang="zh-CN" sz="12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altLang="zh-CN" sz="1200" b="1" spc="-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zh-CN" altLang="en-US" dirty="0"/>
              <a:t>处电压为</a:t>
            </a:r>
            <a:r>
              <a:rPr lang="en-US" altLang="zh-CN" sz="1200" b="1" i="1" spc="10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spc="15" baseline="-21367" dirty="0" err="1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lang="zh-CN" altLang="en-US" dirty="0"/>
              <a:t> ，小于</a:t>
            </a:r>
            <a:r>
              <a:rPr lang="en-US" altLang="zh-CN" sz="12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zh-CN" altLang="en-US" dirty="0"/>
              <a:t> ，所以在</a:t>
            </a:r>
            <a:r>
              <a:rPr lang="en-US" altLang="zh-CN" dirty="0"/>
              <a:t>P</a:t>
            </a:r>
            <a:r>
              <a:rPr lang="zh-CN" altLang="en-US" dirty="0"/>
              <a:t>型衬底的</a:t>
            </a:r>
            <a:r>
              <a:rPr lang="en-US" altLang="zh-CN" sz="12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altLang="zh-CN" sz="1200" b="1" spc="-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zh-CN" altLang="en-US" dirty="0"/>
              <a:t>段到</a:t>
            </a:r>
            <a:r>
              <a:rPr lang="en-US" altLang="zh-CN" dirty="0"/>
              <a:t>Drain</a:t>
            </a:r>
            <a:r>
              <a:rPr lang="zh-CN" altLang="en-US" dirty="0"/>
              <a:t>之间形成了反型</a:t>
            </a:r>
            <a:r>
              <a:rPr lang="en-US" altLang="zh-CN" dirty="0" err="1"/>
              <a:t>PN</a:t>
            </a:r>
            <a:r>
              <a:rPr lang="zh-CN" altLang="en-US" dirty="0"/>
              <a:t>结，</a:t>
            </a:r>
            <a:endParaRPr lang="en-US" altLang="zh-CN" dirty="0"/>
          </a:p>
          <a:p>
            <a:r>
              <a:rPr lang="zh-CN" altLang="en-US" dirty="0"/>
              <a:t>此时会在界面处形成空间电荷区，该处只有不可移动的正电和负电中心，同时产生强内电场</a:t>
            </a:r>
            <a:endParaRPr lang="en-US" altLang="zh-CN" dirty="0"/>
          </a:p>
          <a:p>
            <a:r>
              <a:rPr lang="zh-CN" altLang="en-US" dirty="0"/>
              <a:t>如果继续增加</a:t>
            </a:r>
            <a:r>
              <a:rPr lang="en-US" altLang="zh-CN" sz="12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zh-CN" altLang="en-US" dirty="0"/>
              <a:t>，额外的电压将进一步加在空间电荷区，并进一步提升夹断区内电场强度，此时如果电子通过沟道进入空间电荷区，它将在内电场的作用下快速被</a:t>
            </a:r>
            <a:r>
              <a:rPr lang="en-US" altLang="zh-CN" dirty="0"/>
              <a:t>Drain</a:t>
            </a:r>
            <a:r>
              <a:rPr lang="zh-CN" altLang="en-US" dirty="0"/>
              <a:t>吸收</a:t>
            </a:r>
            <a:endParaRPr lang="en-US" altLang="zh-CN" dirty="0"/>
          </a:p>
          <a:p>
            <a:r>
              <a:rPr lang="zh-CN" altLang="en-US" dirty="0"/>
              <a:t>对于一个长沟道</a:t>
            </a:r>
            <a:r>
              <a:rPr lang="en-US" altLang="zh-CN" dirty="0"/>
              <a:t>MOSFET</a:t>
            </a:r>
            <a:r>
              <a:rPr lang="zh-CN" altLang="en-US" dirty="0"/>
              <a:t>，通常其长度远大于夹断沟道的长度，所以可以看做其氧化层两侧的电压始终保持为</a:t>
            </a:r>
            <a:r>
              <a:rPr lang="en-US" altLang="zh-CN" sz="1200" b="1" i="1" spc="10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spc="15" baseline="-21367" dirty="0" err="1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lang="zh-CN" altLang="en-US" dirty="0"/>
              <a:t>及临界的</a:t>
            </a:r>
            <a:r>
              <a:rPr lang="en-US" altLang="zh-CN" sz="1200" b="1" i="1" spc="10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spc="15" baseline="-21367" dirty="0" err="1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lang="en-US" altLang="zh-CN" sz="1200" b="1" i="1" spc="10" dirty="0">
                <a:solidFill>
                  <a:srgbClr val="FF0000"/>
                </a:solidFill>
                <a:latin typeface="Arial"/>
                <a:cs typeface="Arial"/>
              </a:rPr>
              <a:t>-V</a:t>
            </a:r>
            <a:r>
              <a:rPr lang="en-US" altLang="zh-CN" sz="12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8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将临界电压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 </a:t>
            </a:r>
            <a:r>
              <a:rPr lang="en-US" altLang="zh-CN" sz="1200" dirty="0"/>
              <a:t>=</a:t>
            </a:r>
            <a:r>
              <a:rPr lang="en-US" altLang="zh-CN" sz="1200" spc="-25" dirty="0"/>
              <a:t> 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sz="1200" spc="457" baseline="-20833" dirty="0"/>
              <a:t> </a:t>
            </a:r>
            <a:r>
              <a:rPr lang="en-US" altLang="zh-CN" sz="1200" dirty="0"/>
              <a:t>–</a:t>
            </a:r>
            <a:r>
              <a:rPr lang="en-US" altLang="zh-CN" sz="1200" spc="-20" dirty="0"/>
              <a:t> </a:t>
            </a:r>
            <a:r>
              <a:rPr lang="en-US" altLang="zh-CN" sz="1200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T</a:t>
            </a:r>
            <a:r>
              <a:rPr lang="zh-CN" altLang="en-US" dirty="0"/>
              <a:t>带入，可以得到饱和电流的公式</a:t>
            </a:r>
            <a:endParaRPr lang="en-US" altLang="zh-CN" dirty="0"/>
          </a:p>
          <a:p>
            <a:r>
              <a:rPr lang="zh-CN" altLang="en-US" dirty="0"/>
              <a:t>可以发现饱和电流仅受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sz="1200" spc="457" baseline="-20833" dirty="0"/>
              <a:t> </a:t>
            </a:r>
            <a:r>
              <a:rPr lang="en-US" altLang="zh-CN" sz="1200" dirty="0"/>
              <a:t>–</a:t>
            </a:r>
            <a:r>
              <a:rPr lang="en-US" altLang="zh-CN" sz="1200" spc="-20" dirty="0"/>
              <a:t> </a:t>
            </a:r>
            <a:r>
              <a:rPr lang="en-US" altLang="zh-CN" sz="1200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T</a:t>
            </a:r>
            <a:r>
              <a:rPr lang="zh-CN" altLang="en-US" dirty="0"/>
              <a:t>的影响，而与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</a:t>
            </a:r>
            <a:r>
              <a:rPr lang="zh-CN" altLang="en-US" dirty="0"/>
              <a:t>无关</a:t>
            </a:r>
            <a:endParaRPr lang="en-US" altLang="zh-CN" dirty="0"/>
          </a:p>
          <a:p>
            <a:r>
              <a:rPr lang="zh-CN" altLang="en-US" dirty="0"/>
              <a:t>可以发现电流与</a:t>
            </a:r>
            <a:r>
              <a:rPr lang="en-US" altLang="zh-CN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DS</a:t>
            </a:r>
            <a:r>
              <a:rPr lang="zh-CN" altLang="en-US" dirty="0"/>
              <a:t>呈现二次函数的关系，并在达到临界电压后饱和，且饱和电流随</a:t>
            </a:r>
            <a:r>
              <a:rPr lang="en-US" altLang="zh-CN" sz="1200" i="1" spc="-5" dirty="0" err="1">
                <a:latin typeface="Arial"/>
                <a:cs typeface="Arial"/>
              </a:rPr>
              <a:t>V</a:t>
            </a:r>
            <a:r>
              <a:rPr lang="en-US" altLang="zh-CN" sz="1200" spc="-7" baseline="-20833" dirty="0" err="1"/>
              <a:t>GS</a:t>
            </a:r>
            <a:r>
              <a:rPr lang="en-US" altLang="zh-CN" sz="1200" spc="457" baseline="-20833" dirty="0"/>
              <a:t> </a:t>
            </a:r>
            <a:r>
              <a:rPr lang="en-US" altLang="zh-CN" sz="1200" dirty="0"/>
              <a:t>–</a:t>
            </a:r>
            <a:r>
              <a:rPr lang="en-US" altLang="zh-CN" sz="1200" spc="-20" dirty="0"/>
              <a:t> </a:t>
            </a:r>
            <a:r>
              <a:rPr lang="en-US" altLang="zh-CN" sz="1200" i="1" spc="-5" dirty="0">
                <a:latin typeface="Arial"/>
                <a:cs typeface="Arial"/>
              </a:rPr>
              <a:t>V</a:t>
            </a:r>
            <a:r>
              <a:rPr lang="en-US" altLang="zh-CN" sz="1200" spc="-7" baseline="-20833" dirty="0"/>
              <a:t>T</a:t>
            </a:r>
            <a:r>
              <a:rPr lang="zh-CN" altLang="en-US" dirty="0"/>
              <a:t>增大而增大，且呈现平方的关系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E4FF-B386-4729-9004-22291C40CF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1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7350" y="1202181"/>
            <a:ext cx="8877300" cy="215963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3030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dirty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24E5E15E-902D-E6B2-1321-B09C2BFB8EB4}"/>
              </a:ext>
            </a:extLst>
          </p:cNvPr>
          <p:cNvSpPr txBox="1">
            <a:spLocks/>
          </p:cNvSpPr>
          <p:nvPr/>
        </p:nvSpPr>
        <p:spPr>
          <a:xfrm>
            <a:off x="0" y="2362200"/>
            <a:ext cx="12192000" cy="71885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lvl1pPr>
              <a:defRPr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86965" marR="5080" indent="-2374900" algn="ctr">
              <a:lnSpc>
                <a:spcPts val="5180"/>
              </a:lnSpc>
              <a:spcBef>
                <a:spcPts val="755"/>
              </a:spcBef>
            </a:pPr>
            <a:r>
              <a:rPr lang="en-US" sz="3600" kern="0" spc="-5">
                <a:solidFill>
                  <a:srgbClr val="0000FF"/>
                </a:solidFill>
              </a:rPr>
              <a:t>Lecture</a:t>
            </a:r>
            <a:r>
              <a:rPr lang="en-US" sz="3600" kern="0" spc="5">
                <a:solidFill>
                  <a:srgbClr val="0000FF"/>
                </a:solidFill>
              </a:rPr>
              <a:t> </a:t>
            </a:r>
            <a:r>
              <a:rPr lang="en-US" sz="3600" kern="0" spc="-5">
                <a:solidFill>
                  <a:srgbClr val="0000FF"/>
                </a:solidFill>
              </a:rPr>
              <a:t>2: </a:t>
            </a:r>
            <a:r>
              <a:rPr lang="en-US" sz="3600" kern="0">
                <a:solidFill>
                  <a:srgbClr val="00AF50"/>
                </a:solidFill>
              </a:rPr>
              <a:t>Metal-Oxide-Semiconductor </a:t>
            </a:r>
            <a:r>
              <a:rPr lang="en-US" sz="3600" kern="0" spc="-1320">
                <a:solidFill>
                  <a:srgbClr val="00AF50"/>
                </a:solidFill>
              </a:rPr>
              <a:t> </a:t>
            </a:r>
            <a:r>
              <a:rPr lang="en-US" sz="3600" kern="0">
                <a:solidFill>
                  <a:srgbClr val="00AF50"/>
                </a:solidFill>
              </a:rPr>
              <a:t>Field-Effect</a:t>
            </a:r>
            <a:r>
              <a:rPr lang="en-US" sz="3600" kern="0" spc="15">
                <a:solidFill>
                  <a:srgbClr val="00AF50"/>
                </a:solidFill>
              </a:rPr>
              <a:t> </a:t>
            </a:r>
            <a:r>
              <a:rPr lang="en-US" sz="3600" kern="0" spc="-30">
                <a:solidFill>
                  <a:srgbClr val="00AF50"/>
                </a:solidFill>
              </a:rPr>
              <a:t>Transistor</a:t>
            </a:r>
            <a:endParaRPr lang="en-US" sz="3600" kern="0"/>
          </a:p>
        </p:txBody>
      </p:sp>
      <p:pic>
        <p:nvPicPr>
          <p:cNvPr id="5" name="object 14">
            <a:extLst>
              <a:ext uri="{FF2B5EF4-FFF2-40B4-BE49-F238E27FC236}">
                <a16:creationId xmlns:a16="http://schemas.microsoft.com/office/drawing/2014/main" id="{4696877B-D6B3-84E8-EECD-D8DFB55F96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4267200"/>
            <a:ext cx="3174492" cy="1905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203550-4A80-1E4D-F589-F7CCA293766B}"/>
              </a:ext>
            </a:extLst>
          </p:cNvPr>
          <p:cNvSpPr/>
          <p:nvPr/>
        </p:nvSpPr>
        <p:spPr>
          <a:xfrm>
            <a:off x="5410200" y="3093287"/>
            <a:ext cx="1605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30" dirty="0">
                <a:solidFill>
                  <a:srgbClr val="00AF50"/>
                </a:solidFill>
              </a:rPr>
              <a:t>场效应管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707828" y="0"/>
            <a:ext cx="635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MOSFET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Modes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0050" y="4768850"/>
            <a:ext cx="6827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Current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Saturation: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&lt; </a:t>
            </a:r>
            <a:r>
              <a:rPr sz="28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775" b="1" spc="375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775" b="1" spc="382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&lt;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63667" y="1896617"/>
            <a:ext cx="1257300" cy="648970"/>
            <a:chOff x="4963667" y="1896617"/>
            <a:chExt cx="1257300" cy="648970"/>
          </a:xfrm>
        </p:grpSpPr>
        <p:sp>
          <p:nvSpPr>
            <p:cNvPr id="5" name="object 5"/>
            <p:cNvSpPr/>
            <p:nvPr/>
          </p:nvSpPr>
          <p:spPr>
            <a:xfrm>
              <a:off x="4970144" y="1903094"/>
              <a:ext cx="1244600" cy="635635"/>
            </a:xfrm>
            <a:custGeom>
              <a:avLst/>
              <a:gdLst/>
              <a:ahLst/>
              <a:cxnLst/>
              <a:rect l="l" t="t" r="r" b="b"/>
              <a:pathLst>
                <a:path w="1244600" h="635635">
                  <a:moveTo>
                    <a:pt x="1138427" y="0"/>
                  </a:moveTo>
                  <a:lnTo>
                    <a:pt x="105917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7"/>
                  </a:lnTo>
                  <a:lnTo>
                    <a:pt x="0" y="529589"/>
                  </a:lnTo>
                  <a:lnTo>
                    <a:pt x="8316" y="570839"/>
                  </a:lnTo>
                  <a:lnTo>
                    <a:pt x="31003" y="604504"/>
                  </a:lnTo>
                  <a:lnTo>
                    <a:pt x="64668" y="627191"/>
                  </a:lnTo>
                  <a:lnTo>
                    <a:pt x="105917" y="635507"/>
                  </a:lnTo>
                  <a:lnTo>
                    <a:pt x="1138427" y="635507"/>
                  </a:lnTo>
                  <a:lnTo>
                    <a:pt x="1179677" y="627191"/>
                  </a:lnTo>
                  <a:lnTo>
                    <a:pt x="1213342" y="604504"/>
                  </a:lnTo>
                  <a:lnTo>
                    <a:pt x="1236029" y="570839"/>
                  </a:lnTo>
                  <a:lnTo>
                    <a:pt x="1244345" y="529589"/>
                  </a:lnTo>
                  <a:lnTo>
                    <a:pt x="1244345" y="105917"/>
                  </a:lnTo>
                  <a:lnTo>
                    <a:pt x="1236029" y="64668"/>
                  </a:lnTo>
                  <a:lnTo>
                    <a:pt x="1213342" y="31003"/>
                  </a:lnTo>
                  <a:lnTo>
                    <a:pt x="1179677" y="8316"/>
                  </a:lnTo>
                  <a:lnTo>
                    <a:pt x="11384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0144" y="1903094"/>
              <a:ext cx="1244600" cy="635635"/>
            </a:xfrm>
            <a:custGeom>
              <a:avLst/>
              <a:gdLst/>
              <a:ahLst/>
              <a:cxnLst/>
              <a:rect l="l" t="t" r="r" b="b"/>
              <a:pathLst>
                <a:path w="1244600" h="635635">
                  <a:moveTo>
                    <a:pt x="0" y="105917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7" y="0"/>
                  </a:lnTo>
                  <a:lnTo>
                    <a:pt x="1138427" y="0"/>
                  </a:lnTo>
                  <a:lnTo>
                    <a:pt x="1179677" y="8316"/>
                  </a:lnTo>
                  <a:lnTo>
                    <a:pt x="1213342" y="31003"/>
                  </a:lnTo>
                  <a:lnTo>
                    <a:pt x="1236029" y="64668"/>
                  </a:lnTo>
                  <a:lnTo>
                    <a:pt x="1244345" y="105917"/>
                  </a:lnTo>
                  <a:lnTo>
                    <a:pt x="1244345" y="529589"/>
                  </a:lnTo>
                  <a:lnTo>
                    <a:pt x="1236029" y="570839"/>
                  </a:lnTo>
                  <a:lnTo>
                    <a:pt x="1213342" y="604504"/>
                  </a:lnTo>
                  <a:lnTo>
                    <a:pt x="1179677" y="627191"/>
                  </a:lnTo>
                  <a:lnTo>
                    <a:pt x="1138427" y="635507"/>
                  </a:lnTo>
                  <a:lnTo>
                    <a:pt x="105917" y="635507"/>
                  </a:lnTo>
                  <a:lnTo>
                    <a:pt x="64668" y="627191"/>
                  </a:lnTo>
                  <a:lnTo>
                    <a:pt x="31003" y="604504"/>
                  </a:lnTo>
                  <a:lnTo>
                    <a:pt x="8316" y="570839"/>
                  </a:lnTo>
                  <a:lnTo>
                    <a:pt x="0" y="529589"/>
                  </a:lnTo>
                  <a:lnTo>
                    <a:pt x="0" y="10591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7350" y="1202181"/>
            <a:ext cx="59766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07365" algn="l"/>
                <a:tab pos="5080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Cutoff: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775" b="1" spc="359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775" b="1" spc="359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&lt;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3425825">
              <a:lnSpc>
                <a:spcPct val="100000"/>
              </a:lnSpc>
              <a:spcBef>
                <a:spcPts val="2445"/>
              </a:spcBef>
              <a:tabLst>
                <a:tab pos="3947795" algn="l"/>
              </a:tabLst>
            </a:pPr>
            <a:r>
              <a:rPr sz="2700" i="1" spc="80" dirty="0">
                <a:latin typeface="Times New Roman"/>
                <a:cs typeface="Times New Roman"/>
              </a:rPr>
              <a:t>I</a:t>
            </a:r>
            <a:r>
              <a:rPr sz="2400" i="1" spc="120" baseline="-24305" dirty="0">
                <a:latin typeface="Times New Roman"/>
                <a:cs typeface="Times New Roman"/>
              </a:rPr>
              <a:t>DS	</a:t>
            </a:r>
            <a:r>
              <a:rPr sz="2700" spc="25" dirty="0">
                <a:latin typeface="Times New Roman"/>
                <a:cs typeface="Times New Roman"/>
              </a:rPr>
              <a:t>~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507365" algn="l"/>
                <a:tab pos="5080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Linear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(Resistive):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775" b="1" spc="397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775" b="1" spc="375" baseline="-2102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&gt;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8267" y="3573017"/>
            <a:ext cx="4490085" cy="916940"/>
            <a:chOff x="3668267" y="3573017"/>
            <a:chExt cx="4490085" cy="916940"/>
          </a:xfrm>
        </p:grpSpPr>
        <p:sp>
          <p:nvSpPr>
            <p:cNvPr id="9" name="object 9"/>
            <p:cNvSpPr/>
            <p:nvPr/>
          </p:nvSpPr>
          <p:spPr>
            <a:xfrm>
              <a:off x="3674744" y="3579494"/>
              <a:ext cx="4476750" cy="904240"/>
            </a:xfrm>
            <a:custGeom>
              <a:avLst/>
              <a:gdLst/>
              <a:ahLst/>
              <a:cxnLst/>
              <a:rect l="l" t="t" r="r" b="b"/>
              <a:pathLst>
                <a:path w="4476750" h="904239">
                  <a:moveTo>
                    <a:pt x="4326128" y="0"/>
                  </a:moveTo>
                  <a:lnTo>
                    <a:pt x="150621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1"/>
                  </a:lnTo>
                  <a:lnTo>
                    <a:pt x="0" y="753109"/>
                  </a:lnTo>
                  <a:lnTo>
                    <a:pt x="7678" y="800717"/>
                  </a:lnTo>
                  <a:lnTo>
                    <a:pt x="29061" y="842064"/>
                  </a:lnTo>
                  <a:lnTo>
                    <a:pt x="61667" y="874670"/>
                  </a:lnTo>
                  <a:lnTo>
                    <a:pt x="103014" y="896053"/>
                  </a:lnTo>
                  <a:lnTo>
                    <a:pt x="150621" y="903731"/>
                  </a:lnTo>
                  <a:lnTo>
                    <a:pt x="4326128" y="903731"/>
                  </a:lnTo>
                  <a:lnTo>
                    <a:pt x="4373735" y="896053"/>
                  </a:lnTo>
                  <a:lnTo>
                    <a:pt x="4415082" y="874670"/>
                  </a:lnTo>
                  <a:lnTo>
                    <a:pt x="4447688" y="842064"/>
                  </a:lnTo>
                  <a:lnTo>
                    <a:pt x="4469071" y="800717"/>
                  </a:lnTo>
                  <a:lnTo>
                    <a:pt x="4476750" y="753109"/>
                  </a:lnTo>
                  <a:lnTo>
                    <a:pt x="4476750" y="150621"/>
                  </a:lnTo>
                  <a:lnTo>
                    <a:pt x="4469071" y="103014"/>
                  </a:lnTo>
                  <a:lnTo>
                    <a:pt x="4447688" y="61667"/>
                  </a:lnTo>
                  <a:lnTo>
                    <a:pt x="4415082" y="29061"/>
                  </a:lnTo>
                  <a:lnTo>
                    <a:pt x="4373735" y="7678"/>
                  </a:lnTo>
                  <a:lnTo>
                    <a:pt x="432612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4744" y="3579494"/>
              <a:ext cx="4476750" cy="904240"/>
            </a:xfrm>
            <a:custGeom>
              <a:avLst/>
              <a:gdLst/>
              <a:ahLst/>
              <a:cxnLst/>
              <a:rect l="l" t="t" r="r" b="b"/>
              <a:pathLst>
                <a:path w="4476750" h="904239">
                  <a:moveTo>
                    <a:pt x="0" y="150621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1" y="0"/>
                  </a:lnTo>
                  <a:lnTo>
                    <a:pt x="4326128" y="0"/>
                  </a:lnTo>
                  <a:lnTo>
                    <a:pt x="4373735" y="7678"/>
                  </a:lnTo>
                  <a:lnTo>
                    <a:pt x="4415082" y="29061"/>
                  </a:lnTo>
                  <a:lnTo>
                    <a:pt x="4447688" y="61667"/>
                  </a:lnTo>
                  <a:lnTo>
                    <a:pt x="4469071" y="103014"/>
                  </a:lnTo>
                  <a:lnTo>
                    <a:pt x="4476750" y="150621"/>
                  </a:lnTo>
                  <a:lnTo>
                    <a:pt x="4476750" y="753109"/>
                  </a:lnTo>
                  <a:lnTo>
                    <a:pt x="4469071" y="800717"/>
                  </a:lnTo>
                  <a:lnTo>
                    <a:pt x="4447688" y="842064"/>
                  </a:lnTo>
                  <a:lnTo>
                    <a:pt x="4415082" y="874670"/>
                  </a:lnTo>
                  <a:lnTo>
                    <a:pt x="4373735" y="896053"/>
                  </a:lnTo>
                  <a:lnTo>
                    <a:pt x="4326128" y="903731"/>
                  </a:lnTo>
                  <a:lnTo>
                    <a:pt x="150621" y="903731"/>
                  </a:lnTo>
                  <a:lnTo>
                    <a:pt x="103014" y="896053"/>
                  </a:lnTo>
                  <a:lnTo>
                    <a:pt x="61667" y="874670"/>
                  </a:lnTo>
                  <a:lnTo>
                    <a:pt x="29061" y="842064"/>
                  </a:lnTo>
                  <a:lnTo>
                    <a:pt x="7678" y="800717"/>
                  </a:lnTo>
                  <a:lnTo>
                    <a:pt x="0" y="753109"/>
                  </a:lnTo>
                  <a:lnTo>
                    <a:pt x="0" y="150621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2841" y="4043790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672148" y="0"/>
                  </a:lnTo>
                </a:path>
                <a:path w="1101725">
                  <a:moveTo>
                    <a:pt x="824384" y="0"/>
                  </a:moveTo>
                  <a:lnTo>
                    <a:pt x="1101305" y="0"/>
                  </a:lnTo>
                </a:path>
              </a:pathLst>
            </a:custGeom>
            <a:ln w="11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29455" y="5343144"/>
            <a:ext cx="3747135" cy="916305"/>
            <a:chOff x="4029455" y="5343144"/>
            <a:chExt cx="3747135" cy="916305"/>
          </a:xfrm>
        </p:grpSpPr>
        <p:sp>
          <p:nvSpPr>
            <p:cNvPr id="13" name="object 13"/>
            <p:cNvSpPr/>
            <p:nvPr/>
          </p:nvSpPr>
          <p:spPr>
            <a:xfrm>
              <a:off x="4035932" y="5349621"/>
              <a:ext cx="3733800" cy="902969"/>
            </a:xfrm>
            <a:custGeom>
              <a:avLst/>
              <a:gdLst/>
              <a:ahLst/>
              <a:cxnLst/>
              <a:rect l="l" t="t" r="r" b="b"/>
              <a:pathLst>
                <a:path w="3733800" h="902970">
                  <a:moveTo>
                    <a:pt x="3583305" y="0"/>
                  </a:moveTo>
                  <a:lnTo>
                    <a:pt x="150494" y="0"/>
                  </a:lnTo>
                  <a:lnTo>
                    <a:pt x="102949" y="7677"/>
                  </a:lnTo>
                  <a:lnTo>
                    <a:pt x="61639" y="29053"/>
                  </a:lnTo>
                  <a:lnTo>
                    <a:pt x="29053" y="61639"/>
                  </a:lnTo>
                  <a:lnTo>
                    <a:pt x="7677" y="102949"/>
                  </a:lnTo>
                  <a:lnTo>
                    <a:pt x="0" y="150494"/>
                  </a:lnTo>
                  <a:lnTo>
                    <a:pt x="0" y="752474"/>
                  </a:lnTo>
                  <a:lnTo>
                    <a:pt x="7677" y="800040"/>
                  </a:lnTo>
                  <a:lnTo>
                    <a:pt x="29053" y="841352"/>
                  </a:lnTo>
                  <a:lnTo>
                    <a:pt x="61639" y="873931"/>
                  </a:lnTo>
                  <a:lnTo>
                    <a:pt x="102949" y="895296"/>
                  </a:lnTo>
                  <a:lnTo>
                    <a:pt x="150494" y="902969"/>
                  </a:lnTo>
                  <a:lnTo>
                    <a:pt x="3583305" y="902969"/>
                  </a:lnTo>
                  <a:lnTo>
                    <a:pt x="3630850" y="895296"/>
                  </a:lnTo>
                  <a:lnTo>
                    <a:pt x="3672160" y="873931"/>
                  </a:lnTo>
                  <a:lnTo>
                    <a:pt x="3704746" y="841352"/>
                  </a:lnTo>
                  <a:lnTo>
                    <a:pt x="3726122" y="800040"/>
                  </a:lnTo>
                  <a:lnTo>
                    <a:pt x="3733799" y="752474"/>
                  </a:lnTo>
                  <a:lnTo>
                    <a:pt x="3733799" y="150494"/>
                  </a:lnTo>
                  <a:lnTo>
                    <a:pt x="3726122" y="102949"/>
                  </a:lnTo>
                  <a:lnTo>
                    <a:pt x="3704746" y="61639"/>
                  </a:lnTo>
                  <a:lnTo>
                    <a:pt x="3672160" y="29053"/>
                  </a:lnTo>
                  <a:lnTo>
                    <a:pt x="3630850" y="7677"/>
                  </a:lnTo>
                  <a:lnTo>
                    <a:pt x="358330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5932" y="5349621"/>
              <a:ext cx="3733800" cy="902969"/>
            </a:xfrm>
            <a:custGeom>
              <a:avLst/>
              <a:gdLst/>
              <a:ahLst/>
              <a:cxnLst/>
              <a:rect l="l" t="t" r="r" b="b"/>
              <a:pathLst>
                <a:path w="3733800" h="902970">
                  <a:moveTo>
                    <a:pt x="0" y="150494"/>
                  </a:moveTo>
                  <a:lnTo>
                    <a:pt x="7677" y="102949"/>
                  </a:lnTo>
                  <a:lnTo>
                    <a:pt x="29053" y="61639"/>
                  </a:lnTo>
                  <a:lnTo>
                    <a:pt x="61639" y="29053"/>
                  </a:lnTo>
                  <a:lnTo>
                    <a:pt x="102949" y="7677"/>
                  </a:lnTo>
                  <a:lnTo>
                    <a:pt x="150494" y="0"/>
                  </a:lnTo>
                  <a:lnTo>
                    <a:pt x="3583305" y="0"/>
                  </a:lnTo>
                  <a:lnTo>
                    <a:pt x="3630850" y="7677"/>
                  </a:lnTo>
                  <a:lnTo>
                    <a:pt x="3672160" y="29053"/>
                  </a:lnTo>
                  <a:lnTo>
                    <a:pt x="3704746" y="61639"/>
                  </a:lnTo>
                  <a:lnTo>
                    <a:pt x="3726122" y="102949"/>
                  </a:lnTo>
                  <a:lnTo>
                    <a:pt x="3733799" y="150494"/>
                  </a:lnTo>
                  <a:lnTo>
                    <a:pt x="3733799" y="752474"/>
                  </a:lnTo>
                  <a:lnTo>
                    <a:pt x="3726122" y="800040"/>
                  </a:lnTo>
                  <a:lnTo>
                    <a:pt x="3704746" y="841352"/>
                  </a:lnTo>
                  <a:lnTo>
                    <a:pt x="3672160" y="873931"/>
                  </a:lnTo>
                  <a:lnTo>
                    <a:pt x="3630850" y="895296"/>
                  </a:lnTo>
                  <a:lnTo>
                    <a:pt x="3583305" y="902969"/>
                  </a:lnTo>
                  <a:lnTo>
                    <a:pt x="150494" y="902969"/>
                  </a:lnTo>
                  <a:lnTo>
                    <a:pt x="102949" y="895296"/>
                  </a:lnTo>
                  <a:lnTo>
                    <a:pt x="61639" y="873931"/>
                  </a:lnTo>
                  <a:lnTo>
                    <a:pt x="29053" y="841352"/>
                  </a:lnTo>
                  <a:lnTo>
                    <a:pt x="7677" y="800040"/>
                  </a:lnTo>
                  <a:lnTo>
                    <a:pt x="0" y="752474"/>
                  </a:lnTo>
                  <a:lnTo>
                    <a:pt x="0" y="150494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38520" y="5813128"/>
              <a:ext cx="1104900" cy="0"/>
            </a:xfrm>
            <a:custGeom>
              <a:avLst/>
              <a:gdLst/>
              <a:ahLst/>
              <a:cxnLst/>
              <a:rect l="l" t="t" r="r" b="b"/>
              <a:pathLst>
                <a:path w="1104900">
                  <a:moveTo>
                    <a:pt x="0" y="0"/>
                  </a:moveTo>
                  <a:lnTo>
                    <a:pt x="673801" y="0"/>
                  </a:lnTo>
                </a:path>
                <a:path w="1104900">
                  <a:moveTo>
                    <a:pt x="826730" y="0"/>
                  </a:moveTo>
                  <a:lnTo>
                    <a:pt x="1104411" y="0"/>
                  </a:lnTo>
                </a:path>
              </a:pathLst>
            </a:custGeom>
            <a:ln w="11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91164" y="4007089"/>
            <a:ext cx="18624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9920" algn="l"/>
                <a:tab pos="1016000" algn="l"/>
                <a:tab pos="1647825" algn="l"/>
              </a:tabLst>
            </a:pPr>
            <a:r>
              <a:rPr sz="1300" i="1" spc="-5" dirty="0">
                <a:latin typeface="Times New Roman"/>
                <a:cs typeface="Times New Roman"/>
              </a:rPr>
              <a:t>G</a:t>
            </a:r>
            <a:r>
              <a:rPr sz="1300" i="1" dirty="0">
                <a:latin typeface="Times New Roman"/>
                <a:cs typeface="Times New Roman"/>
              </a:rPr>
              <a:t>S	T	</a:t>
            </a:r>
            <a:r>
              <a:rPr sz="1300" i="1" spc="-5" dirty="0">
                <a:latin typeface="Times New Roman"/>
                <a:cs typeface="Times New Roman"/>
              </a:rPr>
              <a:t>D</a:t>
            </a:r>
            <a:r>
              <a:rPr sz="1300" i="1" dirty="0">
                <a:latin typeface="Times New Roman"/>
                <a:cs typeface="Times New Roman"/>
              </a:rPr>
              <a:t>S	</a:t>
            </a:r>
            <a:r>
              <a:rPr sz="1300" i="1" spc="-5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6050" y="3829481"/>
            <a:ext cx="4591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300" i="1" dirty="0">
                <a:latin typeface="Times New Roman"/>
                <a:cs typeface="Times New Roman"/>
              </a:rPr>
              <a:t>n	ox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2755" y="4007089"/>
            <a:ext cx="226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0731" y="4038499"/>
            <a:ext cx="80391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2460" algn="l"/>
              </a:tabLst>
            </a:pPr>
            <a:r>
              <a:rPr sz="2200" spc="15" dirty="0">
                <a:latin typeface="Times New Roman"/>
                <a:cs typeface="Times New Roman"/>
              </a:rPr>
              <a:t>2	</a:t>
            </a:r>
            <a:r>
              <a:rPr sz="2200" i="1" spc="1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7058" y="3642866"/>
            <a:ext cx="26162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25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7861" y="3819327"/>
            <a:ext cx="304863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479425" algn="l"/>
                <a:tab pos="1323340" algn="l"/>
                <a:tab pos="2327910" algn="l"/>
              </a:tabLst>
            </a:pP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95" dirty="0">
                <a:latin typeface="Symbol"/>
                <a:cs typeface="Symbol"/>
              </a:rPr>
              <a:t></a:t>
            </a:r>
            <a:r>
              <a:rPr sz="2200" spc="50" dirty="0">
                <a:latin typeface="Times New Roman"/>
                <a:cs typeface="Times New Roman"/>
              </a:rPr>
              <a:t>[</a:t>
            </a:r>
            <a:r>
              <a:rPr sz="2200" spc="-5" dirty="0">
                <a:latin typeface="Times New Roman"/>
                <a:cs typeface="Times New Roman"/>
              </a:rPr>
              <a:t>2</a:t>
            </a:r>
            <a:r>
              <a:rPr sz="2200" spc="-15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)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spc="-150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  </a:t>
            </a:r>
            <a:r>
              <a:rPr sz="1950" spc="-202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4985" y="3819327"/>
            <a:ext cx="60388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4975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I	</a:t>
            </a:r>
            <a:r>
              <a:rPr sz="2200" spc="1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3125" y="3626896"/>
            <a:ext cx="476884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i="1" spc="-45" dirty="0">
                <a:latin typeface="Symbol"/>
                <a:cs typeface="Symbol"/>
              </a:rPr>
              <a:t></a:t>
            </a:r>
            <a:r>
              <a:rPr sz="2300" i="1" spc="114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9038" y="5776479"/>
            <a:ext cx="73660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1190" algn="l"/>
              </a:tabLst>
            </a:pPr>
            <a:r>
              <a:rPr sz="1300" i="1" spc="-5" dirty="0">
                <a:latin typeface="Times New Roman"/>
                <a:cs typeface="Times New Roman"/>
              </a:rPr>
              <a:t>G</a:t>
            </a:r>
            <a:r>
              <a:rPr sz="1300" i="1" dirty="0">
                <a:latin typeface="Times New Roman"/>
                <a:cs typeface="Times New Roman"/>
              </a:rPr>
              <a:t>S	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22453" y="5599246"/>
            <a:ext cx="46037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830" algn="l"/>
              </a:tabLst>
            </a:pPr>
            <a:r>
              <a:rPr sz="1300" i="1" dirty="0">
                <a:latin typeface="Times New Roman"/>
                <a:cs typeface="Times New Roman"/>
              </a:rPr>
              <a:t>n	ox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878" y="5776479"/>
            <a:ext cx="14541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97188" y="5807821"/>
            <a:ext cx="80518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4365" algn="l"/>
              </a:tabLst>
            </a:pPr>
            <a:r>
              <a:rPr sz="2200" spc="15" dirty="0">
                <a:latin typeface="Times New Roman"/>
                <a:cs typeface="Times New Roman"/>
              </a:rPr>
              <a:t>2	</a:t>
            </a:r>
            <a:r>
              <a:rPr sz="2200" i="1" spc="1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7925" y="5589113"/>
            <a:ext cx="180657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68630" algn="l"/>
                <a:tab pos="1092200" algn="l"/>
              </a:tabLst>
            </a:pP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(</a:t>
            </a:r>
            <a:r>
              <a:rPr sz="2200" i="1" spc="-65" dirty="0">
                <a:latin typeface="Times New Roman"/>
                <a:cs typeface="Times New Roman"/>
              </a:rPr>
              <a:t>V	</a:t>
            </a:r>
            <a:r>
              <a:rPr sz="2200" spc="90" dirty="0">
                <a:latin typeface="Symbol"/>
                <a:cs typeface="Symbol"/>
              </a:rPr>
              <a:t></a:t>
            </a:r>
            <a:r>
              <a:rPr sz="2200" i="1" spc="90" dirty="0">
                <a:latin typeface="Times New Roman"/>
                <a:cs typeface="Times New Roman"/>
              </a:rPr>
              <a:t>V</a:t>
            </a:r>
            <a:r>
              <a:rPr sz="2200" i="1" spc="37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r>
              <a:rPr sz="1950" spc="75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26598" y="5589113"/>
            <a:ext cx="105854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210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I	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sat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9401" y="5397579"/>
            <a:ext cx="105727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7720" algn="l"/>
              </a:tabLst>
            </a:pPr>
            <a:r>
              <a:rPr sz="2300" i="1" spc="-40" dirty="0">
                <a:latin typeface="Symbol"/>
                <a:cs typeface="Symbol"/>
              </a:rPr>
              <a:t>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C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636" y="1143381"/>
            <a:ext cx="11421364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b="1" dirty="0">
                <a:solidFill>
                  <a:srgbClr val="0000CC"/>
                </a:solidFill>
                <a:latin typeface="Arial"/>
                <a:cs typeface="Arial"/>
              </a:rPr>
              <a:t>Metal-Oxide-Semiconductor Field-Effect Transistor (MOSFET)</a:t>
            </a:r>
            <a:br>
              <a:rPr lang="en-US" sz="2800" b="1" dirty="0">
                <a:solidFill>
                  <a:srgbClr val="0000CC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0000CC"/>
                </a:solidFill>
                <a:latin typeface="Arial"/>
                <a:cs typeface="Arial"/>
              </a:rPr>
              <a:t>Operating Principle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Operation Modes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: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Accumulation,</a:t>
            </a:r>
            <a:r>
              <a:rPr sz="2400" spc="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Depletion,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Inversion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Threshold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Voltage*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276" y="2851404"/>
            <a:ext cx="8997950" cy="1259319"/>
          </a:xfrm>
          <a:prstGeom prst="rect">
            <a:avLst/>
          </a:prstGeom>
          <a:ln w="25146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I-V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83375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834390" algn="l"/>
              </a:tabLst>
            </a:pPr>
            <a:r>
              <a:rPr lang="en-US" sz="2400" spc="-5" dirty="0">
                <a:solidFill>
                  <a:srgbClr val="006600"/>
                </a:solidFill>
                <a:latin typeface="Arial"/>
                <a:cs typeface="Arial"/>
              </a:rPr>
              <a:t>Gradual Channel Approximation </a:t>
            </a:r>
          </a:p>
          <a:p>
            <a:pPr marL="83375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834390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Current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Saturation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4323715"/>
            <a:ext cx="7917180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Nanoscale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MOSFET I-V</a:t>
            </a:r>
            <a:r>
              <a:rPr lang="en-US" altLang="zh-CN" sz="2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Velocity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Saturation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Channel</a:t>
            </a:r>
            <a:r>
              <a:rPr sz="2400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Length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Modulation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Unified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I-V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5562600" y="3048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962400" y="152400"/>
            <a:ext cx="454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MOSFET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i="1" spc="-5" dirty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spc="-5" dirty="0">
                <a:solidFill>
                  <a:schemeClr val="tx1"/>
                </a:solidFill>
              </a:rPr>
              <a:t>-State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633" y="1327658"/>
            <a:ext cx="4112005" cy="15796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6666" y="2863597"/>
            <a:ext cx="290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Inversion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Layer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Formed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453" y="914400"/>
            <a:ext cx="236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4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2400" b="1" spc="27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09309" y="1363563"/>
            <a:ext cx="3904615" cy="1933113"/>
            <a:chOff x="5909309" y="1560667"/>
            <a:chExt cx="3904615" cy="21501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9309" y="1560667"/>
              <a:ext cx="3904146" cy="21483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93329" y="3506724"/>
              <a:ext cx="542290" cy="203835"/>
            </a:xfrm>
            <a:custGeom>
              <a:avLst/>
              <a:gdLst/>
              <a:ahLst/>
              <a:cxnLst/>
              <a:rect l="l" t="t" r="r" b="b"/>
              <a:pathLst>
                <a:path w="542290" h="203835">
                  <a:moveTo>
                    <a:pt x="541781" y="0"/>
                  </a:moveTo>
                  <a:lnTo>
                    <a:pt x="0" y="0"/>
                  </a:lnTo>
                  <a:lnTo>
                    <a:pt x="0" y="203453"/>
                  </a:lnTo>
                  <a:lnTo>
                    <a:pt x="541781" y="203453"/>
                  </a:lnTo>
                  <a:lnTo>
                    <a:pt x="541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83830" y="3179201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80276" y="1821816"/>
            <a:ext cx="4783455" cy="918381"/>
            <a:chOff x="6780276" y="2018919"/>
            <a:chExt cx="4783455" cy="898525"/>
          </a:xfrm>
        </p:grpSpPr>
        <p:sp>
          <p:nvSpPr>
            <p:cNvPr id="11" name="object 11"/>
            <p:cNvSpPr/>
            <p:nvPr/>
          </p:nvSpPr>
          <p:spPr>
            <a:xfrm>
              <a:off x="6794754" y="2033778"/>
              <a:ext cx="2240280" cy="548005"/>
            </a:xfrm>
            <a:custGeom>
              <a:avLst/>
              <a:gdLst/>
              <a:ahLst/>
              <a:cxnLst/>
              <a:rect l="l" t="t" r="r" b="b"/>
              <a:pathLst>
                <a:path w="2240279" h="548005">
                  <a:moveTo>
                    <a:pt x="0" y="223647"/>
                  </a:moveTo>
                  <a:lnTo>
                    <a:pt x="4955" y="178879"/>
                  </a:lnTo>
                  <a:lnTo>
                    <a:pt x="19169" y="137183"/>
                  </a:lnTo>
                  <a:lnTo>
                    <a:pt x="41656" y="99452"/>
                  </a:lnTo>
                  <a:lnTo>
                    <a:pt x="71437" y="66579"/>
                  </a:lnTo>
                  <a:lnTo>
                    <a:pt x="107528" y="39457"/>
                  </a:lnTo>
                  <a:lnTo>
                    <a:pt x="148947" y="18978"/>
                  </a:lnTo>
                  <a:lnTo>
                    <a:pt x="194711" y="6036"/>
                  </a:lnTo>
                  <a:lnTo>
                    <a:pt x="243840" y="1524"/>
                  </a:lnTo>
                  <a:lnTo>
                    <a:pt x="292968" y="6036"/>
                  </a:lnTo>
                  <a:lnTo>
                    <a:pt x="338732" y="18978"/>
                  </a:lnTo>
                  <a:lnTo>
                    <a:pt x="380151" y="39457"/>
                  </a:lnTo>
                  <a:lnTo>
                    <a:pt x="416242" y="66579"/>
                  </a:lnTo>
                  <a:lnTo>
                    <a:pt x="446023" y="99452"/>
                  </a:lnTo>
                  <a:lnTo>
                    <a:pt x="468510" y="137183"/>
                  </a:lnTo>
                  <a:lnTo>
                    <a:pt x="482724" y="178879"/>
                  </a:lnTo>
                  <a:lnTo>
                    <a:pt x="487679" y="223647"/>
                  </a:lnTo>
                  <a:lnTo>
                    <a:pt x="482724" y="268414"/>
                  </a:lnTo>
                  <a:lnTo>
                    <a:pt x="468510" y="310110"/>
                  </a:lnTo>
                  <a:lnTo>
                    <a:pt x="446023" y="347841"/>
                  </a:lnTo>
                  <a:lnTo>
                    <a:pt x="416242" y="380714"/>
                  </a:lnTo>
                  <a:lnTo>
                    <a:pt x="380151" y="407836"/>
                  </a:lnTo>
                  <a:lnTo>
                    <a:pt x="338732" y="428315"/>
                  </a:lnTo>
                  <a:lnTo>
                    <a:pt x="292968" y="441257"/>
                  </a:lnTo>
                  <a:lnTo>
                    <a:pt x="243840" y="445770"/>
                  </a:lnTo>
                  <a:lnTo>
                    <a:pt x="194711" y="441257"/>
                  </a:lnTo>
                  <a:lnTo>
                    <a:pt x="148947" y="428315"/>
                  </a:lnTo>
                  <a:lnTo>
                    <a:pt x="107528" y="407836"/>
                  </a:lnTo>
                  <a:lnTo>
                    <a:pt x="71437" y="380714"/>
                  </a:lnTo>
                  <a:lnTo>
                    <a:pt x="41656" y="347841"/>
                  </a:lnTo>
                  <a:lnTo>
                    <a:pt x="19169" y="310110"/>
                  </a:lnTo>
                  <a:lnTo>
                    <a:pt x="4955" y="268414"/>
                  </a:lnTo>
                  <a:lnTo>
                    <a:pt x="0" y="223647"/>
                  </a:lnTo>
                  <a:close/>
                </a:path>
                <a:path w="2240279" h="548005">
                  <a:moveTo>
                    <a:pt x="1706879" y="273938"/>
                  </a:moveTo>
                  <a:lnTo>
                    <a:pt x="1711176" y="224707"/>
                  </a:lnTo>
                  <a:lnTo>
                    <a:pt x="1723562" y="178367"/>
                  </a:lnTo>
                  <a:lnTo>
                    <a:pt x="1743286" y="135692"/>
                  </a:lnTo>
                  <a:lnTo>
                    <a:pt x="1769596" y="97458"/>
                  </a:lnTo>
                  <a:lnTo>
                    <a:pt x="1801738" y="64438"/>
                  </a:lnTo>
                  <a:lnTo>
                    <a:pt x="1838960" y="37408"/>
                  </a:lnTo>
                  <a:lnTo>
                    <a:pt x="1880509" y="17142"/>
                  </a:lnTo>
                  <a:lnTo>
                    <a:pt x="1925633" y="4414"/>
                  </a:lnTo>
                  <a:lnTo>
                    <a:pt x="1973579" y="0"/>
                  </a:lnTo>
                  <a:lnTo>
                    <a:pt x="2021526" y="4414"/>
                  </a:lnTo>
                  <a:lnTo>
                    <a:pt x="2066650" y="17142"/>
                  </a:lnTo>
                  <a:lnTo>
                    <a:pt x="2108200" y="37408"/>
                  </a:lnTo>
                  <a:lnTo>
                    <a:pt x="2145421" y="64438"/>
                  </a:lnTo>
                  <a:lnTo>
                    <a:pt x="2177563" y="97458"/>
                  </a:lnTo>
                  <a:lnTo>
                    <a:pt x="2203873" y="135692"/>
                  </a:lnTo>
                  <a:lnTo>
                    <a:pt x="2223597" y="178367"/>
                  </a:lnTo>
                  <a:lnTo>
                    <a:pt x="2235983" y="224707"/>
                  </a:lnTo>
                  <a:lnTo>
                    <a:pt x="2240279" y="273938"/>
                  </a:lnTo>
                  <a:lnTo>
                    <a:pt x="2235983" y="323170"/>
                  </a:lnTo>
                  <a:lnTo>
                    <a:pt x="2223597" y="369510"/>
                  </a:lnTo>
                  <a:lnTo>
                    <a:pt x="2203873" y="412185"/>
                  </a:lnTo>
                  <a:lnTo>
                    <a:pt x="2177563" y="450419"/>
                  </a:lnTo>
                  <a:lnTo>
                    <a:pt x="2145421" y="483439"/>
                  </a:lnTo>
                  <a:lnTo>
                    <a:pt x="2108200" y="510469"/>
                  </a:lnTo>
                  <a:lnTo>
                    <a:pt x="2066650" y="530735"/>
                  </a:lnTo>
                  <a:lnTo>
                    <a:pt x="2021526" y="543463"/>
                  </a:lnTo>
                  <a:lnTo>
                    <a:pt x="1973579" y="547877"/>
                  </a:lnTo>
                  <a:lnTo>
                    <a:pt x="1925633" y="543463"/>
                  </a:lnTo>
                  <a:lnTo>
                    <a:pt x="1880509" y="530735"/>
                  </a:lnTo>
                  <a:lnTo>
                    <a:pt x="1838960" y="510469"/>
                  </a:lnTo>
                  <a:lnTo>
                    <a:pt x="1801738" y="483439"/>
                  </a:lnTo>
                  <a:lnTo>
                    <a:pt x="1769596" y="450419"/>
                  </a:lnTo>
                  <a:lnTo>
                    <a:pt x="1743286" y="412185"/>
                  </a:lnTo>
                  <a:lnTo>
                    <a:pt x="1723562" y="369510"/>
                  </a:lnTo>
                  <a:lnTo>
                    <a:pt x="1711176" y="323170"/>
                  </a:lnTo>
                  <a:lnTo>
                    <a:pt x="1706879" y="27393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0231" y="2018918"/>
              <a:ext cx="1333500" cy="898525"/>
            </a:xfrm>
            <a:custGeom>
              <a:avLst/>
              <a:gdLst/>
              <a:ahLst/>
              <a:cxnLst/>
              <a:rect l="l" t="t" r="r" b="b"/>
              <a:pathLst>
                <a:path w="1333500" h="898525">
                  <a:moveTo>
                    <a:pt x="1333500" y="38100"/>
                  </a:moveTo>
                  <a:lnTo>
                    <a:pt x="1314450" y="28575"/>
                  </a:lnTo>
                  <a:lnTo>
                    <a:pt x="1257300" y="0"/>
                  </a:lnTo>
                  <a:lnTo>
                    <a:pt x="1257300" y="28575"/>
                  </a:lnTo>
                  <a:lnTo>
                    <a:pt x="38100" y="28575"/>
                  </a:lnTo>
                  <a:lnTo>
                    <a:pt x="38100" y="38100"/>
                  </a:lnTo>
                  <a:lnTo>
                    <a:pt x="28575" y="38100"/>
                  </a:lnTo>
                  <a:lnTo>
                    <a:pt x="28575" y="822325"/>
                  </a:lnTo>
                  <a:lnTo>
                    <a:pt x="0" y="822325"/>
                  </a:lnTo>
                  <a:lnTo>
                    <a:pt x="38100" y="898525"/>
                  </a:lnTo>
                  <a:lnTo>
                    <a:pt x="69850" y="835025"/>
                  </a:lnTo>
                  <a:lnTo>
                    <a:pt x="76200" y="822325"/>
                  </a:lnTo>
                  <a:lnTo>
                    <a:pt x="47625" y="822325"/>
                  </a:lnTo>
                  <a:lnTo>
                    <a:pt x="47625" y="47625"/>
                  </a:lnTo>
                  <a:lnTo>
                    <a:pt x="1257300" y="47625"/>
                  </a:lnTo>
                  <a:lnTo>
                    <a:pt x="1257300" y="76200"/>
                  </a:lnTo>
                  <a:lnTo>
                    <a:pt x="1314450" y="47625"/>
                  </a:lnTo>
                  <a:lnTo>
                    <a:pt x="13335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2533" y="3662253"/>
            <a:ext cx="11312525" cy="3195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65405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810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When </a:t>
            </a:r>
            <a:r>
              <a:rPr sz="22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175" b="1" spc="7" baseline="-21072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r>
              <a:rPr sz="2175" b="1" spc="307" baseline="-21072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is applied,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for any given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position</a:t>
            </a:r>
            <a:r>
              <a:rPr sz="22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175" b="1" spc="-7" baseline="-21072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175" b="1" spc="315" baseline="-21072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along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channel,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it experiences </a:t>
            </a:r>
            <a:r>
              <a:rPr sz="2200" b="1" spc="-59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under two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electrical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fields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along</a:t>
            </a:r>
            <a:r>
              <a:rPr sz="22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x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-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and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-directions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2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Recall E-field is a</a:t>
            </a:r>
            <a:r>
              <a:rPr sz="22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vector </a:t>
            </a:r>
            <a:r>
              <a:rPr sz="22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instead</a:t>
            </a:r>
            <a:r>
              <a:rPr sz="2200" b="1" u="heavy" spc="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of</a:t>
            </a:r>
            <a:r>
              <a:rPr sz="2200" b="1" u="heavy" spc="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scalar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  <a:p>
            <a:pPr marL="381000" marR="30480" indent="-342900">
              <a:lnSpc>
                <a:spcPts val="2600"/>
              </a:lnSpc>
              <a:spcBef>
                <a:spcPts val="1320"/>
              </a:spcBef>
              <a:buFont typeface="Wingdings"/>
              <a:buChar char=""/>
              <a:tabLst>
                <a:tab pos="381000" algn="l"/>
              </a:tabLst>
            </a:pPr>
            <a:r>
              <a:rPr sz="2200" b="1" u="heavy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Gradual Channel</a:t>
            </a:r>
            <a:r>
              <a:rPr sz="2200" b="1" u="heavy" spc="-70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Approximation</a:t>
            </a:r>
            <a:r>
              <a:rPr sz="2200" b="1" u="heavy" spc="20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(GCA):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  <a:t/>
            </a:r>
            <a:b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</a:br>
            <a: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  <a:t>In the potential energy barrier between Gate and Semiconductor:</a:t>
            </a:r>
            <a:b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</a:br>
            <a: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  <a:t>	</a:t>
            </a:r>
            <a:r>
              <a:rPr lang="en-US" sz="2200" b="1" spc="-5" dirty="0">
                <a:solidFill>
                  <a:srgbClr val="004099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x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lang="en-US" sz="2200" b="1" dirty="0">
                <a:solidFill>
                  <a:srgbClr val="004099"/>
                </a:solidFill>
                <a:latin typeface="Arial"/>
                <a:cs typeface="Arial"/>
              </a:rPr>
              <a:t> &gt;&gt; E(y)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200" b="1" spc="5" dirty="0">
                <a:solidFill>
                  <a:srgbClr val="004099"/>
                </a:solidFill>
                <a:latin typeface="Arial"/>
                <a:cs typeface="Arial"/>
              </a:rPr>
              <a:t> &amp; 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E(y)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Comic Sans MS"/>
                <a:cs typeface="Comic Sans MS"/>
              </a:rPr>
              <a:t>/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y</a:t>
            </a:r>
            <a:r>
              <a:rPr sz="2200" b="1" i="1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&lt;&lt;</a:t>
            </a:r>
            <a:r>
              <a:rPr sz="2200" b="1" i="1" spc="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E(x)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Comic Sans MS"/>
                <a:cs typeface="Comic Sans MS"/>
              </a:rPr>
              <a:t>/</a:t>
            </a:r>
            <a:r>
              <a:rPr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x</a:t>
            </a:r>
            <a:r>
              <a:rPr lang="en-US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  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-&gt; </a:t>
            </a:r>
            <a: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  <a:t> barrier length depend on E(x)</a:t>
            </a:r>
            <a:br>
              <a:rPr lang="en-US" sz="2200" b="1" spc="15" dirty="0">
                <a:solidFill>
                  <a:srgbClr val="004099"/>
                </a:solidFill>
                <a:latin typeface="Arial"/>
                <a:cs typeface="Arial"/>
              </a:rPr>
            </a:br>
            <a:r>
              <a:rPr lang="en-US" altLang="zh-CN" sz="2200" b="1" spc="15" dirty="0">
                <a:solidFill>
                  <a:srgbClr val="004099"/>
                </a:solidFill>
                <a:latin typeface="Arial"/>
                <a:cs typeface="Arial"/>
              </a:rPr>
              <a:t>In the channel:</a:t>
            </a:r>
            <a:br>
              <a:rPr lang="en-US" altLang="zh-CN" sz="2200" b="1" spc="15" dirty="0">
                <a:solidFill>
                  <a:srgbClr val="004099"/>
                </a:solidFill>
                <a:latin typeface="Arial"/>
                <a:cs typeface="Arial"/>
              </a:rPr>
            </a:br>
            <a:r>
              <a:rPr lang="en-US" altLang="zh-CN" sz="2200" b="1" spc="15" dirty="0">
                <a:solidFill>
                  <a:srgbClr val="004099"/>
                </a:solidFill>
                <a:latin typeface="Arial"/>
                <a:cs typeface="Arial"/>
              </a:rPr>
              <a:t>	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E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(y) &gt;&gt; E(x)</a:t>
            </a:r>
            <a:r>
              <a:rPr lang="en-US" altLang="zh-CN" sz="2200" b="1" spc="5" dirty="0">
                <a:solidFill>
                  <a:srgbClr val="004099"/>
                </a:solidFill>
                <a:latin typeface="Arial"/>
                <a:cs typeface="Arial"/>
              </a:rPr>
              <a:t>  &amp; </a:t>
            </a:r>
            <a:r>
              <a:rPr lang="en-US" altLang="zh-CN"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E(y)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Comic Sans MS"/>
                <a:cs typeface="Comic Sans MS"/>
              </a:rPr>
              <a:t>/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y</a:t>
            </a:r>
            <a:r>
              <a:rPr lang="en-US" altLang="zh-CN" sz="2200" b="1" i="1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&lt;&lt;</a:t>
            </a:r>
            <a:r>
              <a:rPr lang="en-US" altLang="zh-CN" sz="2200" b="1" i="1" spc="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E(x)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Comic Sans MS"/>
                <a:cs typeface="Comic Sans MS"/>
              </a:rPr>
              <a:t>/</a:t>
            </a:r>
            <a:r>
              <a:rPr lang="en-US" altLang="zh-CN" sz="2200" b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∂</a:t>
            </a:r>
            <a:r>
              <a:rPr lang="en-US" altLang="zh-CN" sz="2200" b="1" i="1" spc="-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x   </a:t>
            </a:r>
            <a:r>
              <a:rPr lang="en-US" altLang="zh-CN" sz="2200" b="1" i="1" spc="-5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lang="en-US" altLang="zh-CN" sz="2200" b="1" i="1" spc="10" dirty="0">
                <a:solidFill>
                  <a:srgbClr val="FF0000"/>
                </a:solidFill>
                <a:latin typeface="Arial"/>
                <a:cs typeface="Arial"/>
              </a:rPr>
              <a:t>  channel circuit depend on E(y)</a:t>
            </a:r>
            <a:r>
              <a:rPr lang="en-US" sz="2200" b="1" i="1" spc="10" dirty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2200" b="1" i="1" spc="10" dirty="0">
                <a:solidFill>
                  <a:srgbClr val="FF0000"/>
                </a:solidFill>
                <a:latin typeface="Arial"/>
                <a:cs typeface="Arial"/>
              </a:rPr>
            </a:b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47959" y="1883156"/>
            <a:ext cx="119697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228600" y="126351"/>
            <a:ext cx="9303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4779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Gradual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Channel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1679" y="1071372"/>
            <a:ext cx="7170420" cy="2411730"/>
            <a:chOff x="2011679" y="1071372"/>
            <a:chExt cx="7170420" cy="2411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679" y="1071372"/>
              <a:ext cx="3985260" cy="2357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381506"/>
              <a:ext cx="3086100" cy="21015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2533" y="3348368"/>
            <a:ext cx="11463020" cy="1212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71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NOTE: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Strictly,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lang="en-US" altLang="zh-CN" sz="2400" b="1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along the channel</a:t>
            </a:r>
            <a:endParaRPr sz="2400" dirty="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570"/>
              </a:spcBef>
              <a:buFont typeface="Wingdings"/>
              <a:buChar char=""/>
              <a:tabLst>
                <a:tab pos="3810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If</a:t>
            </a:r>
            <a:r>
              <a:rPr sz="2200" b="1" spc="2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200" b="1" spc="2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assume</a:t>
            </a:r>
            <a:r>
              <a:rPr sz="2200" b="1" spc="2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2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induced</a:t>
            </a:r>
            <a:r>
              <a:rPr sz="2200" b="1" spc="2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charge</a:t>
            </a:r>
            <a:r>
              <a:rPr sz="2200" b="1" spc="2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4099"/>
                </a:solidFill>
                <a:latin typeface="Arial"/>
                <a:cs typeface="Arial"/>
              </a:rPr>
              <a:t>Q</a:t>
            </a:r>
            <a:r>
              <a:rPr sz="2175" b="1" baseline="-21072" dirty="0">
                <a:solidFill>
                  <a:srgbClr val="004099"/>
                </a:solidFill>
                <a:latin typeface="Arial"/>
                <a:cs typeface="Arial"/>
              </a:rPr>
              <a:t>inv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200" b="1" i="1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200" b="1" spc="2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200" b="1" spc="2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uniformly</a:t>
            </a:r>
            <a:r>
              <a:rPr sz="2200" b="1" spc="2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distributed</a:t>
            </a:r>
            <a:r>
              <a:rPr sz="2200" b="1" spc="2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along</a:t>
            </a:r>
            <a:r>
              <a:rPr sz="2200" b="1" spc="25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2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x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-axis </a:t>
            </a:r>
            <a:r>
              <a:rPr sz="2200" b="1" spc="-59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any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given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position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175" b="1" spc="-7" baseline="-21072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then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conduction</a:t>
            </a:r>
            <a:r>
              <a:rPr sz="22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channel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should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look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like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5605" y="4652009"/>
            <a:ext cx="3647694" cy="190576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473315" y="5317616"/>
            <a:ext cx="1333500" cy="898525"/>
          </a:xfrm>
          <a:custGeom>
            <a:avLst/>
            <a:gdLst/>
            <a:ahLst/>
            <a:cxnLst/>
            <a:rect l="l" t="t" r="r" b="b"/>
            <a:pathLst>
              <a:path w="1333500" h="898525">
                <a:moveTo>
                  <a:pt x="1333500" y="38100"/>
                </a:moveTo>
                <a:lnTo>
                  <a:pt x="1314450" y="28575"/>
                </a:lnTo>
                <a:lnTo>
                  <a:pt x="1257300" y="0"/>
                </a:lnTo>
                <a:lnTo>
                  <a:pt x="1257300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28575" y="38100"/>
                </a:lnTo>
                <a:lnTo>
                  <a:pt x="28575" y="822325"/>
                </a:lnTo>
                <a:lnTo>
                  <a:pt x="0" y="822325"/>
                </a:lnTo>
                <a:lnTo>
                  <a:pt x="38100" y="898525"/>
                </a:lnTo>
                <a:lnTo>
                  <a:pt x="69850" y="835025"/>
                </a:lnTo>
                <a:lnTo>
                  <a:pt x="76200" y="822325"/>
                </a:lnTo>
                <a:lnTo>
                  <a:pt x="47625" y="822325"/>
                </a:lnTo>
                <a:lnTo>
                  <a:pt x="47625" y="47625"/>
                </a:lnTo>
                <a:lnTo>
                  <a:pt x="1257300" y="47625"/>
                </a:lnTo>
                <a:lnTo>
                  <a:pt x="1257300" y="76200"/>
                </a:lnTo>
                <a:lnTo>
                  <a:pt x="1314450" y="47625"/>
                </a:lnTo>
                <a:lnTo>
                  <a:pt x="13335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0790" y="5379466"/>
            <a:ext cx="119697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4">
            <a:extLst>
              <a:ext uri="{FF2B5EF4-FFF2-40B4-BE49-F238E27FC236}">
                <a16:creationId xmlns:a16="http://schemas.microsoft.com/office/drawing/2014/main" id="{BAAC8B64-87F2-408C-9876-72B71296B3BC}"/>
              </a:ext>
            </a:extLst>
          </p:cNvPr>
          <p:cNvSpPr txBox="1"/>
          <p:nvPr/>
        </p:nvSpPr>
        <p:spPr>
          <a:xfrm>
            <a:off x="5093188" y="6243010"/>
            <a:ext cx="5879865" cy="47128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95"/>
              </a:spcBef>
            </a:pP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DBDA67AA-E511-48B5-A548-FCCFE12D392F}"/>
              </a:ext>
            </a:extLst>
          </p:cNvPr>
          <p:cNvSpPr/>
          <p:nvPr/>
        </p:nvSpPr>
        <p:spPr>
          <a:xfrm>
            <a:off x="5379338" y="3352509"/>
            <a:ext cx="3886201" cy="505665"/>
          </a:xfrm>
          <a:custGeom>
            <a:avLst/>
            <a:gdLst/>
            <a:ahLst/>
            <a:cxnLst/>
            <a:rect l="l" t="t" r="r" b="b"/>
            <a:pathLst>
              <a:path w="4615180" h="586104">
                <a:moveTo>
                  <a:pt x="4614672" y="0"/>
                </a:moveTo>
                <a:lnTo>
                  <a:pt x="0" y="0"/>
                </a:lnTo>
                <a:lnTo>
                  <a:pt x="0" y="585977"/>
                </a:lnTo>
                <a:lnTo>
                  <a:pt x="4614672" y="585977"/>
                </a:lnTo>
                <a:lnTo>
                  <a:pt x="4614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F5BA5E0-A705-41FD-B0C6-3D79C7AF3DC4}"/>
              </a:ext>
            </a:extLst>
          </p:cNvPr>
          <p:cNvSpPr/>
          <p:nvPr/>
        </p:nvSpPr>
        <p:spPr>
          <a:xfrm>
            <a:off x="6629399" y="1828800"/>
            <a:ext cx="3886201" cy="487849"/>
          </a:xfrm>
          <a:custGeom>
            <a:avLst/>
            <a:gdLst/>
            <a:ahLst/>
            <a:cxnLst/>
            <a:rect l="l" t="t" r="r" b="b"/>
            <a:pathLst>
              <a:path w="4615180" h="586104">
                <a:moveTo>
                  <a:pt x="4614672" y="0"/>
                </a:moveTo>
                <a:lnTo>
                  <a:pt x="0" y="0"/>
                </a:lnTo>
                <a:lnTo>
                  <a:pt x="0" y="585977"/>
                </a:lnTo>
                <a:lnTo>
                  <a:pt x="4614672" y="585977"/>
                </a:lnTo>
                <a:lnTo>
                  <a:pt x="4614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501524" y="82003"/>
            <a:ext cx="9303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4779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Gradual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Channel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" y="634867"/>
            <a:ext cx="9136761" cy="1994154"/>
            <a:chOff x="1136903" y="1159763"/>
            <a:chExt cx="9136761" cy="199415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3" y="1159763"/>
              <a:ext cx="3404616" cy="19941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54064" y="2217800"/>
              <a:ext cx="4419600" cy="685800"/>
            </a:xfrm>
            <a:custGeom>
              <a:avLst/>
              <a:gdLst/>
              <a:ahLst/>
              <a:cxnLst/>
              <a:rect l="l" t="t" r="r" b="b"/>
              <a:pathLst>
                <a:path w="4419600" h="685800">
                  <a:moveTo>
                    <a:pt x="4305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4305300" y="685800"/>
                  </a:lnTo>
                  <a:lnTo>
                    <a:pt x="4349787" y="676816"/>
                  </a:lnTo>
                  <a:lnTo>
                    <a:pt x="4386119" y="652319"/>
                  </a:lnTo>
                  <a:lnTo>
                    <a:pt x="4410616" y="615987"/>
                  </a:lnTo>
                  <a:lnTo>
                    <a:pt x="4419600" y="571500"/>
                  </a:lnTo>
                  <a:lnTo>
                    <a:pt x="4419600" y="114300"/>
                  </a:lnTo>
                  <a:lnTo>
                    <a:pt x="4410616" y="69812"/>
                  </a:lnTo>
                  <a:lnTo>
                    <a:pt x="4386119" y="33480"/>
                  </a:lnTo>
                  <a:lnTo>
                    <a:pt x="4349787" y="8983"/>
                  </a:lnTo>
                  <a:lnTo>
                    <a:pt x="4305300" y="0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6800" y="915441"/>
            <a:ext cx="6812280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9370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Let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Q</a:t>
            </a:r>
            <a:r>
              <a:rPr sz="2175" b="1" baseline="-21072" dirty="0">
                <a:solidFill>
                  <a:srgbClr val="0000CC"/>
                </a:solidFill>
                <a:latin typeface="Arial"/>
                <a:cs typeface="Arial"/>
              </a:rPr>
              <a:t>inv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(y)</a:t>
            </a:r>
            <a:r>
              <a:rPr sz="22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 total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mobile electron charge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at </a:t>
            </a:r>
            <a:r>
              <a:rPr sz="2200" b="1" spc="-5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 position</a:t>
            </a:r>
            <a:r>
              <a:rPr sz="22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 the surface inversion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layer.</a:t>
            </a:r>
            <a:endParaRPr sz="2200" dirty="0">
              <a:latin typeface="Arial"/>
              <a:cs typeface="Arial"/>
            </a:endParaRPr>
          </a:p>
          <a:p>
            <a:pPr marL="1389380">
              <a:lnSpc>
                <a:spcPct val="100000"/>
              </a:lnSpc>
              <a:spcBef>
                <a:spcPts val="2125"/>
              </a:spcBef>
              <a:tabLst>
                <a:tab pos="3152775" algn="l"/>
              </a:tabLst>
            </a:pPr>
            <a:r>
              <a:rPr lang="en-US" sz="2400" i="1" spc="-25" dirty="0">
                <a:latin typeface="Times New Roman"/>
                <a:cs typeface="Times New Roman"/>
              </a:rPr>
              <a:t>        </a:t>
            </a:r>
            <a:r>
              <a:rPr sz="2400" i="1" spc="-25" dirty="0" err="1">
                <a:latin typeface="Times New Roman"/>
                <a:cs typeface="Times New Roman"/>
              </a:rPr>
              <a:t>Q</a:t>
            </a:r>
            <a:r>
              <a:rPr sz="2100" i="1" spc="-37" baseline="-23809" dirty="0" err="1">
                <a:latin typeface="Times New Roman"/>
                <a:cs typeface="Times New Roman"/>
              </a:rPr>
              <a:t>inv</a:t>
            </a:r>
            <a:r>
              <a:rPr sz="2100" i="1" spc="-112" baseline="-2380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y</a:t>
            </a:r>
            <a:r>
              <a:rPr sz="2400" spc="45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lang="en-US" altLang="zh-CN" sz="2400" i="1" spc="15" baseline="-24074" dirty="0">
                <a:latin typeface="Times New Roman"/>
                <a:cs typeface="Times New Roman"/>
              </a:rPr>
              <a:t>ox </a:t>
            </a:r>
            <a:r>
              <a:rPr sz="2400" spc="-20" dirty="0">
                <a:latin typeface="Symbol"/>
                <a:cs typeface="Symbol"/>
              </a:rPr>
              <a:t></a:t>
            </a:r>
            <a:r>
              <a:rPr sz="2400" spc="-20" dirty="0">
                <a:latin typeface="Times New Roman"/>
                <a:cs typeface="Times New Roman"/>
              </a:rPr>
              <a:t>[</a:t>
            </a:r>
            <a:r>
              <a:rPr sz="2400" i="1" spc="-20" dirty="0" err="1">
                <a:latin typeface="Times New Roman"/>
                <a:cs typeface="Times New Roman"/>
              </a:rPr>
              <a:t>V</a:t>
            </a:r>
            <a:r>
              <a:rPr lang="en-US" altLang="zh-CN" sz="2400" i="1" spc="15" baseline="-24074" dirty="0" err="1">
                <a:latin typeface="Times New Roman"/>
                <a:cs typeface="Times New Roman"/>
              </a:rPr>
              <a:t>GS</a:t>
            </a:r>
            <a:r>
              <a:rPr lang="en-US" sz="2400" i="1" spc="-20" dirty="0">
                <a:latin typeface="Times New Roman"/>
                <a:cs typeface="Times New Roman"/>
              </a:rPr>
              <a:t> - </a:t>
            </a:r>
            <a:r>
              <a:rPr lang="en-US" altLang="zh-CN" sz="2400" i="1" spc="-20" dirty="0" err="1">
                <a:latin typeface="Times New Roman"/>
                <a:cs typeface="Times New Roman"/>
              </a:rPr>
              <a:t>V</a:t>
            </a:r>
            <a:r>
              <a:rPr lang="en-US" altLang="zh-CN" sz="2400" i="1" spc="15" baseline="-24074" dirty="0" err="1">
                <a:latin typeface="Times New Roman"/>
                <a:cs typeface="Times New Roman"/>
              </a:rPr>
              <a:t>y</a:t>
            </a:r>
            <a:r>
              <a:rPr lang="en-US" altLang="zh-CN" sz="2400" i="1" spc="-20" dirty="0">
                <a:latin typeface="Times New Roman"/>
                <a:cs typeface="Times New Roman"/>
              </a:rPr>
              <a:t> </a:t>
            </a:r>
            <a:r>
              <a:rPr lang="en-US" altLang="zh-CN" sz="2400" spc="20" dirty="0">
                <a:latin typeface="Times New Roman"/>
                <a:cs typeface="Times New Roman"/>
              </a:rPr>
              <a:t>-</a:t>
            </a:r>
            <a:r>
              <a:rPr lang="en-US" altLang="zh-CN" sz="2400" i="1" spc="-20" dirty="0">
                <a:latin typeface="Times New Roman"/>
                <a:cs typeface="Times New Roman"/>
              </a:rPr>
              <a:t>V</a:t>
            </a:r>
            <a:r>
              <a:rPr lang="en-US" altLang="zh-CN" sz="2400" i="1" spc="15" baseline="-24074" dirty="0">
                <a:latin typeface="Times New Roman"/>
                <a:cs typeface="Times New Roman"/>
              </a:rPr>
              <a:t>T</a:t>
            </a:r>
            <a:r>
              <a:rPr lang="en-US" altLang="zh-CN" sz="2400" i="1" spc="-20" dirty="0">
                <a:latin typeface="Times New Roman"/>
                <a:cs typeface="Times New Roman"/>
              </a:rPr>
              <a:t> </a:t>
            </a:r>
            <a:r>
              <a:rPr lang="en-US" altLang="zh-CN" sz="2400" spc="-20" dirty="0">
                <a:latin typeface="Times New Roman"/>
                <a:cs typeface="Times New Roman"/>
              </a:rPr>
              <a:t>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3884" y="2397596"/>
            <a:ext cx="17297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2209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F/m</a:t>
            </a:r>
            <a:r>
              <a:rPr sz="1950" b="1" baseline="2564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000" b="1" baseline="13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328" y="2418679"/>
            <a:ext cx="650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C/m</a:t>
            </a:r>
            <a:r>
              <a:rPr sz="1950" b="1" baseline="2564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9681" y="4266207"/>
            <a:ext cx="2286000" cy="646430"/>
          </a:xfrm>
          <a:custGeom>
            <a:avLst/>
            <a:gdLst/>
            <a:ahLst/>
            <a:cxnLst/>
            <a:rect l="l" t="t" r="r" b="b"/>
            <a:pathLst>
              <a:path w="2286000" h="646429">
                <a:moveTo>
                  <a:pt x="0" y="323088"/>
                </a:moveTo>
                <a:lnTo>
                  <a:pt x="8904" y="282560"/>
                </a:lnTo>
                <a:lnTo>
                  <a:pt x="34904" y="243535"/>
                </a:lnTo>
                <a:lnTo>
                  <a:pt x="76930" y="206315"/>
                </a:lnTo>
                <a:lnTo>
                  <a:pt x="133909" y="171203"/>
                </a:lnTo>
                <a:lnTo>
                  <a:pt x="204772" y="138501"/>
                </a:lnTo>
                <a:lnTo>
                  <a:pt x="245075" y="123149"/>
                </a:lnTo>
                <a:lnTo>
                  <a:pt x="288448" y="108513"/>
                </a:lnTo>
                <a:lnTo>
                  <a:pt x="334756" y="94630"/>
                </a:lnTo>
                <a:lnTo>
                  <a:pt x="383865" y="81540"/>
                </a:lnTo>
                <a:lnTo>
                  <a:pt x="435643" y="69280"/>
                </a:lnTo>
                <a:lnTo>
                  <a:pt x="489955" y="57887"/>
                </a:lnTo>
                <a:lnTo>
                  <a:pt x="546667" y="47399"/>
                </a:lnTo>
                <a:lnTo>
                  <a:pt x="605645" y="37855"/>
                </a:lnTo>
                <a:lnTo>
                  <a:pt x="666756" y="29291"/>
                </a:lnTo>
                <a:lnTo>
                  <a:pt x="729865" y="21747"/>
                </a:lnTo>
                <a:lnTo>
                  <a:pt x="794839" y="15260"/>
                </a:lnTo>
                <a:lnTo>
                  <a:pt x="861545" y="9867"/>
                </a:lnTo>
                <a:lnTo>
                  <a:pt x="929847" y="5607"/>
                </a:lnTo>
                <a:lnTo>
                  <a:pt x="999613" y="2517"/>
                </a:lnTo>
                <a:lnTo>
                  <a:pt x="1070708" y="635"/>
                </a:lnTo>
                <a:lnTo>
                  <a:pt x="1143000" y="0"/>
                </a:lnTo>
                <a:lnTo>
                  <a:pt x="1215291" y="635"/>
                </a:lnTo>
                <a:lnTo>
                  <a:pt x="1286386" y="2517"/>
                </a:lnTo>
                <a:lnTo>
                  <a:pt x="1356152" y="5607"/>
                </a:lnTo>
                <a:lnTo>
                  <a:pt x="1424454" y="9867"/>
                </a:lnTo>
                <a:lnTo>
                  <a:pt x="1491160" y="15260"/>
                </a:lnTo>
                <a:lnTo>
                  <a:pt x="1556134" y="21747"/>
                </a:lnTo>
                <a:lnTo>
                  <a:pt x="1619243" y="29291"/>
                </a:lnTo>
                <a:lnTo>
                  <a:pt x="1680354" y="37855"/>
                </a:lnTo>
                <a:lnTo>
                  <a:pt x="1739332" y="47399"/>
                </a:lnTo>
                <a:lnTo>
                  <a:pt x="1796044" y="57887"/>
                </a:lnTo>
                <a:lnTo>
                  <a:pt x="1850356" y="69280"/>
                </a:lnTo>
                <a:lnTo>
                  <a:pt x="1902134" y="81540"/>
                </a:lnTo>
                <a:lnTo>
                  <a:pt x="1951243" y="94630"/>
                </a:lnTo>
                <a:lnTo>
                  <a:pt x="1997551" y="108513"/>
                </a:lnTo>
                <a:lnTo>
                  <a:pt x="2040924" y="123149"/>
                </a:lnTo>
                <a:lnTo>
                  <a:pt x="2081227" y="138501"/>
                </a:lnTo>
                <a:lnTo>
                  <a:pt x="2118327" y="154532"/>
                </a:lnTo>
                <a:lnTo>
                  <a:pt x="2182382" y="188477"/>
                </a:lnTo>
                <a:lnTo>
                  <a:pt x="2232018" y="224681"/>
                </a:lnTo>
                <a:lnTo>
                  <a:pt x="2266165" y="262841"/>
                </a:lnTo>
                <a:lnTo>
                  <a:pt x="2283751" y="302655"/>
                </a:lnTo>
                <a:lnTo>
                  <a:pt x="2286000" y="323088"/>
                </a:lnTo>
                <a:lnTo>
                  <a:pt x="2283751" y="343520"/>
                </a:lnTo>
                <a:lnTo>
                  <a:pt x="2266165" y="383334"/>
                </a:lnTo>
                <a:lnTo>
                  <a:pt x="2232018" y="421494"/>
                </a:lnTo>
                <a:lnTo>
                  <a:pt x="2182382" y="457698"/>
                </a:lnTo>
                <a:lnTo>
                  <a:pt x="2118327" y="491643"/>
                </a:lnTo>
                <a:lnTo>
                  <a:pt x="2081227" y="507674"/>
                </a:lnTo>
                <a:lnTo>
                  <a:pt x="2040924" y="523026"/>
                </a:lnTo>
                <a:lnTo>
                  <a:pt x="1997551" y="537662"/>
                </a:lnTo>
                <a:lnTo>
                  <a:pt x="1951243" y="551545"/>
                </a:lnTo>
                <a:lnTo>
                  <a:pt x="1902134" y="564635"/>
                </a:lnTo>
                <a:lnTo>
                  <a:pt x="1850356" y="576895"/>
                </a:lnTo>
                <a:lnTo>
                  <a:pt x="1796044" y="588288"/>
                </a:lnTo>
                <a:lnTo>
                  <a:pt x="1739332" y="598776"/>
                </a:lnTo>
                <a:lnTo>
                  <a:pt x="1680354" y="608320"/>
                </a:lnTo>
                <a:lnTo>
                  <a:pt x="1619243" y="616884"/>
                </a:lnTo>
                <a:lnTo>
                  <a:pt x="1556134" y="624428"/>
                </a:lnTo>
                <a:lnTo>
                  <a:pt x="1491160" y="630915"/>
                </a:lnTo>
                <a:lnTo>
                  <a:pt x="1424454" y="636308"/>
                </a:lnTo>
                <a:lnTo>
                  <a:pt x="1356152" y="640568"/>
                </a:lnTo>
                <a:lnTo>
                  <a:pt x="1286386" y="643658"/>
                </a:lnTo>
                <a:lnTo>
                  <a:pt x="1215291" y="645540"/>
                </a:lnTo>
                <a:lnTo>
                  <a:pt x="1143000" y="646176"/>
                </a:lnTo>
                <a:lnTo>
                  <a:pt x="1070708" y="645540"/>
                </a:lnTo>
                <a:lnTo>
                  <a:pt x="999613" y="643658"/>
                </a:lnTo>
                <a:lnTo>
                  <a:pt x="929847" y="640568"/>
                </a:lnTo>
                <a:lnTo>
                  <a:pt x="861545" y="636308"/>
                </a:lnTo>
                <a:lnTo>
                  <a:pt x="794839" y="630915"/>
                </a:lnTo>
                <a:lnTo>
                  <a:pt x="729865" y="624428"/>
                </a:lnTo>
                <a:lnTo>
                  <a:pt x="666756" y="616884"/>
                </a:lnTo>
                <a:lnTo>
                  <a:pt x="605645" y="608320"/>
                </a:lnTo>
                <a:lnTo>
                  <a:pt x="546667" y="598776"/>
                </a:lnTo>
                <a:lnTo>
                  <a:pt x="489955" y="588288"/>
                </a:lnTo>
                <a:lnTo>
                  <a:pt x="435643" y="576895"/>
                </a:lnTo>
                <a:lnTo>
                  <a:pt x="383865" y="564635"/>
                </a:lnTo>
                <a:lnTo>
                  <a:pt x="334756" y="551545"/>
                </a:lnTo>
                <a:lnTo>
                  <a:pt x="288448" y="537662"/>
                </a:lnTo>
                <a:lnTo>
                  <a:pt x="245075" y="523026"/>
                </a:lnTo>
                <a:lnTo>
                  <a:pt x="204772" y="507674"/>
                </a:lnTo>
                <a:lnTo>
                  <a:pt x="167672" y="491643"/>
                </a:lnTo>
                <a:lnTo>
                  <a:pt x="103617" y="457698"/>
                </a:lnTo>
                <a:lnTo>
                  <a:pt x="53981" y="421494"/>
                </a:lnTo>
                <a:lnTo>
                  <a:pt x="19834" y="383334"/>
                </a:lnTo>
                <a:lnTo>
                  <a:pt x="2248" y="343520"/>
                </a:lnTo>
                <a:lnTo>
                  <a:pt x="0" y="323088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363" y="3810000"/>
            <a:ext cx="11082020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68300" algn="l"/>
              </a:tabLst>
            </a:pPr>
            <a:r>
              <a:rPr sz="2200" b="1" i="1" u="heavy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Drift</a:t>
            </a:r>
            <a:r>
              <a:rPr sz="2200" b="1" i="1" u="heavy" spc="-15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heavy" dirty="0">
                <a:solidFill>
                  <a:srgbClr val="004099"/>
                </a:solidFill>
                <a:uFill>
                  <a:solidFill>
                    <a:srgbClr val="004099"/>
                  </a:solidFill>
                </a:uFill>
                <a:latin typeface="Arial"/>
                <a:cs typeface="Arial"/>
              </a:rPr>
              <a:t>Current</a:t>
            </a:r>
            <a:r>
              <a:rPr sz="2200" b="1" i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Equation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r>
              <a:rPr lang="es-ES" sz="2550" spc="50" dirty="0">
                <a:latin typeface="Times New Roman"/>
                <a:cs typeface="Times New Roman"/>
              </a:rPr>
              <a:t>	</a:t>
            </a:r>
            <a:endParaRPr sz="2700" baseline="3086" dirty="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363" y="5310140"/>
            <a:ext cx="7301230" cy="5981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95"/>
              </a:spcBef>
            </a:pPr>
            <a:r>
              <a:rPr sz="2650" i="1" spc="20" dirty="0">
                <a:latin typeface="Times New Roman"/>
                <a:cs typeface="Times New Roman"/>
              </a:rPr>
              <a:t>I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Symbol"/>
                <a:cs typeface="Symbol"/>
              </a:rPr>
              <a:t></a:t>
            </a:r>
            <a:r>
              <a:rPr sz="2650" spc="5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J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i="1" spc="114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36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</a:t>
            </a:r>
            <a:r>
              <a:rPr sz="2650" spc="-130" dirty="0">
                <a:latin typeface="Times New Roman"/>
                <a:cs typeface="Times New Roman"/>
              </a:rPr>
              <a:t> </a:t>
            </a:r>
            <a:r>
              <a:rPr sz="2650" i="1" spc="-35" dirty="0">
                <a:latin typeface="Times New Roman"/>
                <a:cs typeface="Times New Roman"/>
              </a:rPr>
              <a:t>A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60" dirty="0">
                <a:latin typeface="Times New Roman"/>
                <a:cs typeface="Times New Roman"/>
              </a:rPr>
              <a:t> </a:t>
            </a:r>
            <a:r>
              <a:rPr sz="2650" i="1" spc="114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Symbol"/>
                <a:cs typeface="Symbol"/>
              </a:rPr>
              <a:t></a:t>
            </a:r>
            <a:r>
              <a:rPr sz="2650" spc="6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J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Symbol"/>
                <a:cs typeface="Symbol"/>
              </a:rPr>
              <a:t></a:t>
            </a:r>
            <a:r>
              <a:rPr sz="2650" i="1" spc="50" dirty="0">
                <a:latin typeface="Times New Roman"/>
                <a:cs typeface="Times New Roman"/>
              </a:rPr>
              <a:t>W</a:t>
            </a:r>
            <a:r>
              <a:rPr sz="2650" i="1" spc="-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</a:t>
            </a:r>
            <a:r>
              <a:rPr sz="2650" spc="-420" dirty="0">
                <a:latin typeface="Times New Roman"/>
                <a:cs typeface="Times New Roman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t</a:t>
            </a:r>
            <a:r>
              <a:rPr sz="2325" i="1" spc="15" baseline="-23297" dirty="0">
                <a:latin typeface="Times New Roman"/>
                <a:cs typeface="Times New Roman"/>
              </a:rPr>
              <a:t>inv</a:t>
            </a:r>
            <a:r>
              <a:rPr sz="2325" i="1" spc="-120" baseline="-23297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Symbol"/>
                <a:cs typeface="Symbol"/>
              </a:rPr>
              <a:t>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W</a:t>
            </a:r>
            <a:r>
              <a:rPr sz="2650" i="1" spc="-110" dirty="0">
                <a:latin typeface="Times New Roman"/>
                <a:cs typeface="Times New Roman"/>
              </a:rPr>
              <a:t>Q</a:t>
            </a:r>
            <a:r>
              <a:rPr sz="2325" i="1" spc="15" baseline="-23297" dirty="0">
                <a:latin typeface="Times New Roman"/>
                <a:cs typeface="Times New Roman"/>
              </a:rPr>
              <a:t>inv</a:t>
            </a:r>
            <a:r>
              <a:rPr sz="2325" i="1" spc="-120" baseline="-23297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60" dirty="0">
                <a:latin typeface="Times New Roman"/>
                <a:cs typeface="Times New Roman"/>
              </a:rPr>
              <a:t> </a:t>
            </a:r>
            <a:r>
              <a:rPr sz="2650" i="1" spc="114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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v</a:t>
            </a:r>
            <a:r>
              <a:rPr sz="2650" spc="20" dirty="0">
                <a:latin typeface="Times New Roman"/>
                <a:cs typeface="Times New Roman"/>
              </a:rPr>
              <a:t>(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y</a:t>
            </a:r>
            <a:r>
              <a:rPr sz="2650" spc="20" dirty="0">
                <a:latin typeface="Times New Roman"/>
                <a:cs typeface="Times New Roman"/>
              </a:rPr>
              <a:t>)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363" y="2712551"/>
            <a:ext cx="10175241" cy="1108637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68300" indent="-342900">
              <a:spcBef>
                <a:spcPts val="1265"/>
              </a:spcBef>
              <a:buFont typeface="Wingdings"/>
              <a:buChar char=""/>
              <a:tabLst>
                <a:tab pos="3683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Carrier</a:t>
            </a:r>
            <a:r>
              <a:rPr sz="22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drift</a:t>
            </a:r>
            <a:r>
              <a:rPr sz="2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velocity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3716654">
              <a:spcBef>
                <a:spcPts val="1460"/>
              </a:spcBef>
            </a:pPr>
            <a:r>
              <a:rPr lang="en-US" altLang="zh-CN" sz="2550" i="1" spc="35" dirty="0">
                <a:latin typeface="Times New Roman"/>
                <a:cs typeface="Times New Roman"/>
              </a:rPr>
              <a:t>                  v</a:t>
            </a:r>
            <a:r>
              <a:rPr lang="en-US" altLang="zh-CN" sz="2550" spc="35" dirty="0">
                <a:latin typeface="Times New Roman"/>
                <a:cs typeface="Times New Roman"/>
              </a:rPr>
              <a:t>(</a:t>
            </a:r>
            <a:r>
              <a:rPr lang="en-US" altLang="zh-CN" sz="2550" spc="-340" dirty="0">
                <a:latin typeface="Times New Roman"/>
                <a:cs typeface="Times New Roman"/>
              </a:rPr>
              <a:t> </a:t>
            </a:r>
            <a:r>
              <a:rPr lang="en-US" altLang="zh-CN" sz="2550" i="1" spc="50" dirty="0">
                <a:latin typeface="Times New Roman"/>
                <a:cs typeface="Times New Roman"/>
              </a:rPr>
              <a:t>y</a:t>
            </a:r>
            <a:r>
              <a:rPr lang="en-US" altLang="zh-CN" sz="2550" spc="50" dirty="0">
                <a:latin typeface="Times New Roman"/>
                <a:cs typeface="Times New Roman"/>
              </a:rPr>
              <a:t>)</a:t>
            </a:r>
            <a:r>
              <a:rPr sz="2550" i="1" spc="-3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Symbol"/>
                <a:cs typeface="Symbol"/>
              </a:rPr>
              <a:t></a:t>
            </a:r>
            <a:r>
              <a:rPr sz="2250" i="1" spc="7" baseline="-24074" dirty="0">
                <a:latin typeface="Times New Roman"/>
                <a:cs typeface="Times New Roman"/>
              </a:rPr>
              <a:t>n</a:t>
            </a:r>
            <a:r>
              <a:rPr sz="2250" i="1" spc="-232" baseline="-24074" dirty="0">
                <a:latin typeface="Times New Roman"/>
                <a:cs typeface="Times New Roman"/>
              </a:rPr>
              <a:t> </a:t>
            </a:r>
            <a:r>
              <a:rPr sz="2550" i="1" spc="30" dirty="0">
                <a:latin typeface="Times New Roman"/>
                <a:cs typeface="Times New Roman"/>
              </a:rPr>
              <a:t>E</a:t>
            </a:r>
            <a:r>
              <a:rPr sz="2550" i="1" spc="6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Symbol"/>
                <a:cs typeface="Symbol"/>
              </a:rPr>
              <a:t></a:t>
            </a:r>
            <a:r>
              <a:rPr sz="2250" i="1" spc="7" baseline="-24074" dirty="0">
                <a:latin typeface="Times New Roman"/>
                <a:cs typeface="Times New Roman"/>
              </a:rPr>
              <a:t>n</a:t>
            </a:r>
            <a:r>
              <a:rPr sz="2250" i="1" spc="-345" baseline="-2407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d</a:t>
            </a:r>
            <a:r>
              <a:rPr sz="2550" i="1" spc="30" dirty="0">
                <a:latin typeface="Times New Roman"/>
                <a:cs typeface="Times New Roman"/>
              </a:rPr>
              <a:t>V</a:t>
            </a:r>
            <a:r>
              <a:rPr sz="2550" i="1" spc="-2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(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i="1" spc="105" dirty="0">
                <a:latin typeface="Times New Roman"/>
                <a:cs typeface="Times New Roman"/>
              </a:rPr>
              <a:t>y</a:t>
            </a:r>
            <a:r>
              <a:rPr sz="2550" spc="15" dirty="0">
                <a:latin typeface="Times New Roman"/>
                <a:cs typeface="Times New Roman"/>
              </a:rPr>
              <a:t>)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/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dy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BFC862-9EE3-4415-B425-136AB156E382}"/>
              </a:ext>
            </a:extLst>
          </p:cNvPr>
          <p:cNvSpPr txBox="1"/>
          <p:nvPr/>
        </p:nvSpPr>
        <p:spPr>
          <a:xfrm>
            <a:off x="685800" y="4666441"/>
            <a:ext cx="405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1" baseline="3086" dirty="0">
                <a:solidFill>
                  <a:srgbClr val="FF0000"/>
                </a:solidFill>
                <a:latin typeface="Comic Sans MS"/>
                <a:cs typeface="Comic Sans MS"/>
              </a:rPr>
              <a:t>KEY:</a:t>
            </a:r>
            <a:r>
              <a:rPr lang="en-US" altLang="zh-CN" sz="3200" b="1" i="1" spc="-44" baseline="308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3200" b="1" i="1" baseline="3086" dirty="0">
                <a:solidFill>
                  <a:srgbClr val="FF0000"/>
                </a:solidFill>
                <a:latin typeface="Comic Sans MS"/>
                <a:cs typeface="Comic Sans MS"/>
              </a:rPr>
              <a:t>Note</a:t>
            </a:r>
            <a:r>
              <a:rPr lang="en-US" altLang="zh-CN" sz="3200" b="1" i="1" spc="-15" baseline="308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3200" b="1" i="1" spc="-7" baseline="3086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lang="en-US" altLang="zh-CN" sz="3200" b="1" i="1" spc="-15" baseline="308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3200" b="1" i="1" spc="-7" baseline="3086" dirty="0">
                <a:solidFill>
                  <a:srgbClr val="FF0000"/>
                </a:solidFill>
                <a:latin typeface="Comic Sans MS"/>
                <a:cs typeface="Comic Sans MS"/>
              </a:rPr>
              <a:t>unit</a:t>
            </a:r>
            <a:r>
              <a:rPr lang="en-US" altLang="zh-CN" sz="3200" b="1" i="1" spc="-30" baseline="308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3200" b="1" i="1" baseline="3086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lang="en-US" altLang="zh-CN" sz="3200" b="1" i="1" spc="-30" baseline="308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3200" b="1" i="1" spc="-7" baseline="3086" dirty="0" err="1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lang="en-US" altLang="zh-CN" sz="2000" b="1" i="1" spc="-7" baseline="-13888" dirty="0" err="1">
                <a:solidFill>
                  <a:srgbClr val="FF0000"/>
                </a:solidFill>
                <a:latin typeface="Comic Sans MS"/>
                <a:cs typeface="Comic Sans MS"/>
              </a:rPr>
              <a:t>inv</a:t>
            </a:r>
            <a:r>
              <a:rPr lang="en-US" altLang="zh-CN" sz="3200" b="1" i="1" spc="-7" baseline="3086" dirty="0">
                <a:solidFill>
                  <a:srgbClr val="FF0000"/>
                </a:solidFill>
                <a:latin typeface="Comic Sans MS"/>
                <a:cs typeface="Comic Sans MS"/>
              </a:rPr>
              <a:t>(y)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43AF1C-8E1D-4596-A0F5-56C0FCEAE732}"/>
              </a:ext>
            </a:extLst>
          </p:cNvPr>
          <p:cNvSpPr txBox="1"/>
          <p:nvPr/>
        </p:nvSpPr>
        <p:spPr>
          <a:xfrm>
            <a:off x="499363" y="4358590"/>
            <a:ext cx="459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i="1" spc="15" dirty="0">
                <a:latin typeface="Times New Roman"/>
                <a:cs typeface="Times New Roman"/>
              </a:rPr>
              <a:t>J</a:t>
            </a:r>
            <a:r>
              <a:rPr lang="es-ES" altLang="zh-CN" sz="2400" i="1" spc="-315" dirty="0">
                <a:latin typeface="Times New Roman"/>
                <a:cs typeface="Times New Roman"/>
              </a:rPr>
              <a:t> </a:t>
            </a:r>
            <a:r>
              <a:rPr lang="es-ES" altLang="zh-CN" sz="2400" spc="10" dirty="0">
                <a:latin typeface="Times New Roman"/>
                <a:cs typeface="Times New Roman"/>
              </a:rPr>
              <a:t>(</a:t>
            </a:r>
            <a:r>
              <a:rPr lang="es-ES" altLang="zh-CN" sz="2400" spc="-340" dirty="0">
                <a:latin typeface="Times New Roman"/>
                <a:cs typeface="Times New Roman"/>
              </a:rPr>
              <a:t> </a:t>
            </a:r>
            <a:r>
              <a:rPr lang="es-ES" altLang="zh-CN" sz="2400" i="1" spc="55" dirty="0">
                <a:latin typeface="Times New Roman"/>
                <a:cs typeface="Times New Roman"/>
              </a:rPr>
              <a:t>y</a:t>
            </a:r>
            <a:r>
              <a:rPr lang="es-ES" altLang="zh-CN" sz="2400" spc="55" dirty="0">
                <a:latin typeface="Times New Roman"/>
                <a:cs typeface="Times New Roman"/>
              </a:rPr>
              <a:t>)</a:t>
            </a:r>
            <a:r>
              <a:rPr lang="es-ES" altLang="zh-CN" sz="2400" spc="-55" dirty="0">
                <a:latin typeface="Times New Roman"/>
                <a:cs typeface="Times New Roman"/>
              </a:rPr>
              <a:t> </a:t>
            </a:r>
            <a:r>
              <a:rPr lang="es-ES" altLang="zh-CN" sz="2400" spc="15" dirty="0">
                <a:latin typeface="Symbol"/>
                <a:cs typeface="Symbol"/>
              </a:rPr>
              <a:t></a:t>
            </a:r>
            <a:r>
              <a:rPr lang="es-ES" altLang="zh-CN" sz="2400" spc="-60" dirty="0">
                <a:latin typeface="Times New Roman"/>
                <a:cs typeface="Times New Roman"/>
              </a:rPr>
              <a:t> </a:t>
            </a:r>
            <a:r>
              <a:rPr lang="es-ES" altLang="zh-CN" sz="2400" i="1" spc="5" dirty="0" err="1">
                <a:latin typeface="Times New Roman"/>
                <a:cs typeface="Times New Roman"/>
              </a:rPr>
              <a:t>nqv</a:t>
            </a:r>
            <a:r>
              <a:rPr lang="es-ES" altLang="zh-CN" sz="2400" i="1" spc="-35" dirty="0">
                <a:latin typeface="Times New Roman"/>
                <a:cs typeface="Times New Roman"/>
              </a:rPr>
              <a:t> </a:t>
            </a:r>
            <a:r>
              <a:rPr lang="es-ES" altLang="zh-CN" sz="2400" spc="15" dirty="0">
                <a:latin typeface="Symbol"/>
                <a:cs typeface="Symbol"/>
              </a:rPr>
              <a:t></a:t>
            </a:r>
            <a:r>
              <a:rPr lang="es-ES" altLang="zh-CN" sz="2400" spc="-260" dirty="0">
                <a:latin typeface="Times New Roman"/>
                <a:cs typeface="Times New Roman"/>
              </a:rPr>
              <a:t> </a:t>
            </a:r>
            <a:r>
              <a:rPr lang="es-ES" altLang="zh-CN" sz="2400" spc="-25" dirty="0">
                <a:latin typeface="Times New Roman"/>
                <a:cs typeface="Times New Roman"/>
              </a:rPr>
              <a:t>[</a:t>
            </a:r>
            <a:r>
              <a:rPr lang="es-ES" altLang="zh-CN" sz="2400" i="1" spc="-25" dirty="0" err="1">
                <a:latin typeface="Times New Roman"/>
                <a:cs typeface="Times New Roman"/>
              </a:rPr>
              <a:t>Q</a:t>
            </a:r>
            <a:r>
              <a:rPr lang="es-ES" altLang="zh-CN" sz="2000" i="1" spc="-37" baseline="-24074" dirty="0" err="1">
                <a:latin typeface="Times New Roman"/>
                <a:cs typeface="Times New Roman"/>
              </a:rPr>
              <a:t>inv</a:t>
            </a:r>
            <a:r>
              <a:rPr lang="es-ES" altLang="zh-CN" sz="2000" i="1" spc="-112" baseline="-24074" dirty="0">
                <a:latin typeface="Times New Roman"/>
                <a:cs typeface="Times New Roman"/>
              </a:rPr>
              <a:t> </a:t>
            </a:r>
            <a:r>
              <a:rPr lang="es-ES" altLang="zh-CN" sz="2400" spc="10" dirty="0">
                <a:latin typeface="Times New Roman"/>
                <a:cs typeface="Times New Roman"/>
              </a:rPr>
              <a:t>(</a:t>
            </a:r>
            <a:r>
              <a:rPr lang="es-ES" altLang="zh-CN" sz="2400" spc="-345" dirty="0">
                <a:latin typeface="Times New Roman"/>
                <a:cs typeface="Times New Roman"/>
              </a:rPr>
              <a:t> </a:t>
            </a:r>
            <a:r>
              <a:rPr lang="es-ES" altLang="zh-CN" sz="2400" i="1" spc="55" dirty="0">
                <a:latin typeface="Times New Roman"/>
                <a:cs typeface="Times New Roman"/>
              </a:rPr>
              <a:t>y</a:t>
            </a:r>
            <a:r>
              <a:rPr lang="es-ES" altLang="zh-CN" sz="2400" spc="55" dirty="0">
                <a:latin typeface="Times New Roman"/>
                <a:cs typeface="Times New Roman"/>
              </a:rPr>
              <a:t>)</a:t>
            </a:r>
            <a:r>
              <a:rPr lang="es-ES" altLang="zh-CN" sz="2400" spc="-254" dirty="0">
                <a:latin typeface="Times New Roman"/>
                <a:cs typeface="Times New Roman"/>
              </a:rPr>
              <a:t> </a:t>
            </a:r>
            <a:r>
              <a:rPr lang="es-ES" altLang="zh-CN" sz="2400" spc="5" dirty="0">
                <a:latin typeface="Times New Roman"/>
                <a:cs typeface="Times New Roman"/>
              </a:rPr>
              <a:t>/</a:t>
            </a:r>
            <a:r>
              <a:rPr lang="es-ES" altLang="zh-CN" sz="2400" spc="-285" dirty="0">
                <a:latin typeface="Times New Roman"/>
                <a:cs typeface="Times New Roman"/>
              </a:rPr>
              <a:t> </a:t>
            </a:r>
            <a:r>
              <a:rPr lang="es-ES" altLang="zh-CN" sz="2400" i="1" spc="10" dirty="0" err="1">
                <a:latin typeface="Times New Roman"/>
                <a:cs typeface="Times New Roman"/>
              </a:rPr>
              <a:t>t</a:t>
            </a:r>
            <a:r>
              <a:rPr lang="es-ES" altLang="zh-CN" sz="2000" i="1" spc="15" baseline="-24074" dirty="0" err="1">
                <a:latin typeface="Times New Roman"/>
                <a:cs typeface="Times New Roman"/>
              </a:rPr>
              <a:t>inv</a:t>
            </a:r>
            <a:r>
              <a:rPr lang="es-ES" altLang="zh-CN" sz="2000" i="1" spc="-112" baseline="-24074" dirty="0">
                <a:latin typeface="Times New Roman"/>
                <a:cs typeface="Times New Roman"/>
              </a:rPr>
              <a:t> </a:t>
            </a:r>
            <a:r>
              <a:rPr lang="es-ES" altLang="zh-CN" sz="2400" spc="10" dirty="0">
                <a:latin typeface="Times New Roman"/>
                <a:cs typeface="Times New Roman"/>
              </a:rPr>
              <a:t>(</a:t>
            </a:r>
            <a:r>
              <a:rPr lang="es-ES" altLang="zh-CN" sz="2400" spc="-340" dirty="0">
                <a:latin typeface="Times New Roman"/>
                <a:cs typeface="Times New Roman"/>
              </a:rPr>
              <a:t> </a:t>
            </a:r>
            <a:r>
              <a:rPr lang="es-ES" altLang="zh-CN" sz="2400" i="1" spc="65" dirty="0">
                <a:latin typeface="Times New Roman"/>
                <a:cs typeface="Times New Roman"/>
              </a:rPr>
              <a:t>y</a:t>
            </a:r>
            <a:r>
              <a:rPr lang="es-ES" altLang="zh-CN" sz="2400" spc="65" dirty="0">
                <a:latin typeface="Times New Roman"/>
                <a:cs typeface="Times New Roman"/>
              </a:rPr>
              <a:t>)]</a:t>
            </a:r>
            <a:r>
              <a:rPr lang="es-ES" altLang="zh-CN" sz="2400" spc="65" dirty="0">
                <a:latin typeface="Symbol"/>
                <a:cs typeface="Symbol"/>
              </a:rPr>
              <a:t></a:t>
            </a:r>
            <a:r>
              <a:rPr lang="es-ES" altLang="zh-CN" sz="2400" spc="-365" dirty="0">
                <a:latin typeface="Times New Roman"/>
                <a:cs typeface="Times New Roman"/>
              </a:rPr>
              <a:t> </a:t>
            </a:r>
            <a:r>
              <a:rPr lang="es-ES" altLang="zh-CN" sz="2400" i="1" spc="35" dirty="0">
                <a:latin typeface="Times New Roman"/>
                <a:cs typeface="Times New Roman"/>
              </a:rPr>
              <a:t>v</a:t>
            </a:r>
            <a:r>
              <a:rPr lang="es-ES" altLang="zh-CN" sz="2400" spc="35" dirty="0">
                <a:latin typeface="Times New Roman"/>
                <a:cs typeface="Times New Roman"/>
              </a:rPr>
              <a:t>(</a:t>
            </a:r>
            <a:r>
              <a:rPr lang="es-ES" altLang="zh-CN" sz="2400" spc="-340" dirty="0">
                <a:latin typeface="Times New Roman"/>
                <a:cs typeface="Times New Roman"/>
              </a:rPr>
              <a:t> </a:t>
            </a:r>
            <a:r>
              <a:rPr lang="es-ES" altLang="zh-CN" sz="2400" i="1" spc="50" dirty="0">
                <a:latin typeface="Times New Roman"/>
                <a:cs typeface="Times New Roman"/>
              </a:rPr>
              <a:t>y</a:t>
            </a:r>
            <a:r>
              <a:rPr lang="es-ES" altLang="zh-CN" sz="2400" spc="50" dirty="0">
                <a:latin typeface="Times New Roman"/>
                <a:cs typeface="Times New Roman"/>
              </a:rPr>
              <a:t>)</a:t>
            </a:r>
            <a:endParaRPr lang="zh-CN" altLang="en-US" sz="2400" dirty="0"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4E0AEFDC-6D20-4B40-81AC-23BFA2EA26A2}"/>
              </a:ext>
            </a:extLst>
          </p:cNvPr>
          <p:cNvSpPr txBox="1"/>
          <p:nvPr/>
        </p:nvSpPr>
        <p:spPr>
          <a:xfrm>
            <a:off x="5466114" y="6226267"/>
            <a:ext cx="5208490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i="1" spc="20" dirty="0">
                <a:latin typeface="Times New Roman"/>
                <a:cs typeface="Times New Roman"/>
              </a:rPr>
              <a:t>I</a:t>
            </a:r>
            <a:r>
              <a:rPr lang="en-US" altLang="zh-CN" sz="2400" i="1" spc="-355" dirty="0">
                <a:latin typeface="Times New Roman"/>
                <a:cs typeface="Times New Roman"/>
              </a:rPr>
              <a:t> </a:t>
            </a:r>
            <a:r>
              <a:rPr lang="en-US" altLang="zh-CN" sz="2400" spc="20" dirty="0">
                <a:latin typeface="Times New Roman"/>
                <a:cs typeface="Times New Roman"/>
              </a:rPr>
              <a:t>(</a:t>
            </a:r>
            <a:r>
              <a:rPr lang="en-US" altLang="zh-CN" sz="2400" spc="-355" dirty="0">
                <a:latin typeface="Times New Roman"/>
                <a:cs typeface="Times New Roman"/>
              </a:rPr>
              <a:t> </a:t>
            </a:r>
            <a:r>
              <a:rPr lang="en-US" altLang="zh-CN" sz="2400" i="1" spc="110" dirty="0">
                <a:latin typeface="Times New Roman"/>
                <a:cs typeface="Times New Roman"/>
              </a:rPr>
              <a:t>y</a:t>
            </a:r>
            <a:r>
              <a:rPr lang="en-US" altLang="zh-CN" sz="2400" spc="20" dirty="0">
                <a:latin typeface="Times New Roman"/>
                <a:cs typeface="Times New Roman"/>
              </a:rPr>
              <a:t>)</a:t>
            </a:r>
            <a:r>
              <a:rPr lang="en-US" altLang="zh-CN" sz="2400" spc="-6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Symbol"/>
                <a:cs typeface="Symbol"/>
              </a:rPr>
              <a:t></a:t>
            </a:r>
            <a:r>
              <a:rPr sz="1875" i="1" spc="-97" baseline="-24444" dirty="0">
                <a:latin typeface="Times New Roman"/>
                <a:cs typeface="Times New Roman"/>
              </a:rPr>
              <a:t>n</a:t>
            </a:r>
            <a:r>
              <a:rPr sz="2200" i="1" spc="-10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r>
              <a:rPr sz="1875" i="1" spc="30" baseline="-24444" dirty="0">
                <a:latin typeface="Times New Roman"/>
                <a:cs typeface="Times New Roman"/>
              </a:rPr>
              <a:t>ox</a:t>
            </a:r>
            <a:r>
              <a:rPr sz="1875" i="1" spc="-292" baseline="-24444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[</a:t>
            </a:r>
            <a:r>
              <a:rPr sz="2200" i="1" spc="-90" dirty="0">
                <a:latin typeface="Times New Roman"/>
                <a:cs typeface="Times New Roman"/>
              </a:rPr>
              <a:t>V</a:t>
            </a:r>
            <a:r>
              <a:rPr sz="1875" i="1" spc="37" baseline="-24444" dirty="0">
                <a:latin typeface="Times New Roman"/>
                <a:cs typeface="Times New Roman"/>
              </a:rPr>
              <a:t>G</a:t>
            </a:r>
            <a:r>
              <a:rPr sz="1875" i="1" spc="30" baseline="-24444" dirty="0">
                <a:latin typeface="Times New Roman"/>
                <a:cs typeface="Times New Roman"/>
              </a:rPr>
              <a:t>S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82" baseline="-24444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i="1" spc="-130" dirty="0">
                <a:latin typeface="Times New Roman"/>
                <a:cs typeface="Times New Roman"/>
              </a:rPr>
              <a:t>V</a:t>
            </a:r>
            <a:r>
              <a:rPr sz="1875" i="1" spc="37" baseline="-24444" dirty="0">
                <a:latin typeface="Times New Roman"/>
                <a:cs typeface="Times New Roman"/>
              </a:rPr>
              <a:t>T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79" baseline="-24444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i="1" spc="10" dirty="0">
                <a:latin typeface="Times New Roman"/>
                <a:cs typeface="Times New Roman"/>
              </a:rPr>
              <a:t>V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65" dirty="0">
                <a:latin typeface="Times New Roman"/>
                <a:cs typeface="Times New Roman"/>
              </a:rPr>
              <a:t>]</a:t>
            </a:r>
            <a:r>
              <a:rPr sz="2200" i="1" dirty="0">
                <a:latin typeface="Times New Roman"/>
                <a:cs typeface="Times New Roman"/>
              </a:rPr>
              <a:t>d</a:t>
            </a:r>
            <a:r>
              <a:rPr sz="2200" i="1" spc="10" dirty="0">
                <a:latin typeface="Times New Roman"/>
                <a:cs typeface="Times New Roman"/>
              </a:rPr>
              <a:t>V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y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dy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9B7668D4-29AE-421C-876F-89B4FD8207AA}"/>
              </a:ext>
            </a:extLst>
          </p:cNvPr>
          <p:cNvSpPr/>
          <p:nvPr/>
        </p:nvSpPr>
        <p:spPr>
          <a:xfrm>
            <a:off x="10051161" y="2329614"/>
            <a:ext cx="83439" cy="3896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A44F865-2EBA-46BD-9C7A-2A0763F8FB81}"/>
              </a:ext>
            </a:extLst>
          </p:cNvPr>
          <p:cNvSpPr/>
          <p:nvPr/>
        </p:nvSpPr>
        <p:spPr>
          <a:xfrm>
            <a:off x="8153400" y="3871140"/>
            <a:ext cx="83439" cy="235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4E4B1FF7-AFCD-4E43-9EEB-D8C5BAC42A14}"/>
              </a:ext>
            </a:extLst>
          </p:cNvPr>
          <p:cNvSpPr/>
          <p:nvPr/>
        </p:nvSpPr>
        <p:spPr>
          <a:xfrm>
            <a:off x="6248400" y="5849046"/>
            <a:ext cx="83439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4">
            <a:extLst>
              <a:ext uri="{FF2B5EF4-FFF2-40B4-BE49-F238E27FC236}">
                <a16:creationId xmlns:a16="http://schemas.microsoft.com/office/drawing/2014/main" id="{31D4D42C-417C-E23D-1DB0-41CA1393985D}"/>
              </a:ext>
            </a:extLst>
          </p:cNvPr>
          <p:cNvSpPr txBox="1"/>
          <p:nvPr/>
        </p:nvSpPr>
        <p:spPr>
          <a:xfrm>
            <a:off x="2058837" y="3905048"/>
            <a:ext cx="6399363" cy="74315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9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9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A22BF8A1-169B-B53A-DE62-C34B081EC3AD}"/>
              </a:ext>
            </a:extLst>
          </p:cNvPr>
          <p:cNvSpPr txBox="1"/>
          <p:nvPr/>
        </p:nvSpPr>
        <p:spPr>
          <a:xfrm>
            <a:off x="5727275" y="2332183"/>
            <a:ext cx="4940725" cy="47128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95"/>
              </a:spcBef>
            </a:pP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537635" y="46704"/>
            <a:ext cx="9303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4779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Gradual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Channel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561" y="1288795"/>
            <a:ext cx="3864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Current Continuity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Condition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6800" y="2343911"/>
            <a:ext cx="699135" cy="470534"/>
            <a:chOff x="5020817" y="2343911"/>
            <a:chExt cx="699135" cy="470534"/>
          </a:xfrm>
        </p:grpSpPr>
        <p:sp>
          <p:nvSpPr>
            <p:cNvPr id="5" name="object 5"/>
            <p:cNvSpPr/>
            <p:nvPr/>
          </p:nvSpPr>
          <p:spPr>
            <a:xfrm>
              <a:off x="5027294" y="2350388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7294" y="2350388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114300"/>
                  </a:moveTo>
                  <a:lnTo>
                    <a:pt x="457200" y="114300"/>
                  </a:lnTo>
                  <a:lnTo>
                    <a:pt x="457200" y="0"/>
                  </a:lnTo>
                  <a:lnTo>
                    <a:pt x="685800" y="228600"/>
                  </a:lnTo>
                  <a:lnTo>
                    <a:pt x="457200" y="457200"/>
                  </a:lnTo>
                  <a:lnTo>
                    <a:pt x="4572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0" y="901065"/>
            <a:ext cx="1765935" cy="699135"/>
            <a:chOff x="5202173" y="1165860"/>
            <a:chExt cx="1765935" cy="699135"/>
          </a:xfrm>
        </p:grpSpPr>
        <p:sp>
          <p:nvSpPr>
            <p:cNvPr id="8" name="object 8"/>
            <p:cNvSpPr/>
            <p:nvPr/>
          </p:nvSpPr>
          <p:spPr>
            <a:xfrm>
              <a:off x="5208650" y="1172337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638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638300" y="685800"/>
                  </a:lnTo>
                  <a:lnTo>
                    <a:pt x="1682787" y="676816"/>
                  </a:lnTo>
                  <a:lnTo>
                    <a:pt x="1719119" y="652319"/>
                  </a:lnTo>
                  <a:lnTo>
                    <a:pt x="1743616" y="615987"/>
                  </a:lnTo>
                  <a:lnTo>
                    <a:pt x="1752600" y="571500"/>
                  </a:lnTo>
                  <a:lnTo>
                    <a:pt x="1752600" y="114300"/>
                  </a:lnTo>
                  <a:lnTo>
                    <a:pt x="1743616" y="69812"/>
                  </a:lnTo>
                  <a:lnTo>
                    <a:pt x="1719119" y="33480"/>
                  </a:lnTo>
                  <a:lnTo>
                    <a:pt x="1682787" y="8983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8650" y="1172337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638300" y="0"/>
                  </a:lnTo>
                  <a:lnTo>
                    <a:pt x="1682787" y="8983"/>
                  </a:lnTo>
                  <a:lnTo>
                    <a:pt x="1719119" y="33480"/>
                  </a:lnTo>
                  <a:lnTo>
                    <a:pt x="1743616" y="69812"/>
                  </a:lnTo>
                  <a:lnTo>
                    <a:pt x="1752600" y="114300"/>
                  </a:lnTo>
                  <a:lnTo>
                    <a:pt x="1752600" y="571500"/>
                  </a:lnTo>
                  <a:lnTo>
                    <a:pt x="1743616" y="615987"/>
                  </a:lnTo>
                  <a:lnTo>
                    <a:pt x="1719119" y="652319"/>
                  </a:lnTo>
                  <a:lnTo>
                    <a:pt x="1682787" y="676816"/>
                  </a:lnTo>
                  <a:lnTo>
                    <a:pt x="16383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99054" y="1022032"/>
            <a:ext cx="12585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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195" dirty="0">
                <a:latin typeface="Times New Roman"/>
                <a:cs typeface="Times New Roman"/>
              </a:rPr>
              <a:t>I</a:t>
            </a:r>
            <a:r>
              <a:rPr sz="2100" i="1" spc="-7" baseline="-23809" dirty="0">
                <a:latin typeface="Times New Roman"/>
                <a:cs typeface="Times New Roman"/>
              </a:rPr>
              <a:t>DS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642" y="1699001"/>
            <a:ext cx="3394329" cy="1602362"/>
          </a:xfrm>
          <a:prstGeom prst="rect">
            <a:avLst/>
          </a:prstGeom>
          <a:solidFill>
            <a:srgbClr val="FFFF00"/>
          </a:solidFill>
          <a:ln w="12953">
            <a:solidFill>
              <a:srgbClr val="002C6D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R="1649095" algn="ctr">
              <a:lnSpc>
                <a:spcPct val="100000"/>
              </a:lnSpc>
              <a:spcBef>
                <a:spcPts val="1255"/>
              </a:spcBef>
            </a:pPr>
            <a:endParaRPr lang="en-US" sz="2600" dirty="0">
              <a:latin typeface="Symbol"/>
              <a:cs typeface="Symbol"/>
            </a:endParaRPr>
          </a:p>
          <a:p>
            <a:pPr marR="1649095" algn="ctr">
              <a:lnSpc>
                <a:spcPct val="100000"/>
              </a:lnSpc>
              <a:spcBef>
                <a:spcPts val="1255"/>
              </a:spcBef>
            </a:pPr>
            <a:endParaRPr lang="en-US" sz="2600" dirty="0">
              <a:latin typeface="Symbol"/>
              <a:cs typeface="Symbol"/>
            </a:endParaRPr>
          </a:p>
          <a:p>
            <a:pPr marR="1649095" algn="ctr">
              <a:lnSpc>
                <a:spcPct val="100000"/>
              </a:lnSpc>
              <a:spcBef>
                <a:spcPts val="1255"/>
              </a:spcBef>
            </a:pPr>
            <a:endParaRPr lang="en-US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7254" y="2340575"/>
            <a:ext cx="4161154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Symbol"/>
                <a:cs typeface="Symbol"/>
              </a:rPr>
              <a:t></a:t>
            </a:r>
            <a:r>
              <a:rPr sz="1875" i="1" spc="-97" baseline="-24444" dirty="0">
                <a:latin typeface="Times New Roman"/>
                <a:cs typeface="Times New Roman"/>
              </a:rPr>
              <a:t>n</a:t>
            </a:r>
            <a:r>
              <a:rPr sz="2200" i="1" spc="-10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r>
              <a:rPr sz="1875" i="1" spc="30" baseline="-24444" dirty="0">
                <a:latin typeface="Times New Roman"/>
                <a:cs typeface="Times New Roman"/>
              </a:rPr>
              <a:t>ox</a:t>
            </a:r>
            <a:r>
              <a:rPr sz="1875" i="1" spc="-292" baseline="-24444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[</a:t>
            </a:r>
            <a:r>
              <a:rPr sz="2200" i="1" spc="-90" dirty="0">
                <a:latin typeface="Times New Roman"/>
                <a:cs typeface="Times New Roman"/>
              </a:rPr>
              <a:t>V</a:t>
            </a:r>
            <a:r>
              <a:rPr sz="1875" i="1" spc="37" baseline="-24444" dirty="0">
                <a:latin typeface="Times New Roman"/>
                <a:cs typeface="Times New Roman"/>
              </a:rPr>
              <a:t>G</a:t>
            </a:r>
            <a:r>
              <a:rPr sz="1875" i="1" spc="30" baseline="-24444" dirty="0">
                <a:latin typeface="Times New Roman"/>
                <a:cs typeface="Times New Roman"/>
              </a:rPr>
              <a:t>S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82" baseline="-24444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i="1" spc="-130" dirty="0">
                <a:latin typeface="Times New Roman"/>
                <a:cs typeface="Times New Roman"/>
              </a:rPr>
              <a:t>V</a:t>
            </a:r>
            <a:r>
              <a:rPr sz="1875" i="1" spc="37" baseline="-24444" dirty="0">
                <a:latin typeface="Times New Roman"/>
                <a:cs typeface="Times New Roman"/>
              </a:rPr>
              <a:t>T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79" baseline="-24444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i="1" spc="10" dirty="0">
                <a:latin typeface="Times New Roman"/>
                <a:cs typeface="Times New Roman"/>
              </a:rPr>
              <a:t>V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65" dirty="0">
                <a:latin typeface="Times New Roman"/>
                <a:cs typeface="Times New Roman"/>
              </a:rPr>
              <a:t>]</a:t>
            </a:r>
            <a:r>
              <a:rPr sz="2200" i="1" dirty="0">
                <a:latin typeface="Times New Roman"/>
                <a:cs typeface="Times New Roman"/>
              </a:rPr>
              <a:t>d</a:t>
            </a:r>
            <a:r>
              <a:rPr sz="2200" i="1" spc="10" dirty="0">
                <a:latin typeface="Times New Roman"/>
                <a:cs typeface="Times New Roman"/>
              </a:rPr>
              <a:t>V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y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dy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7344" y="2425607"/>
            <a:ext cx="3956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i="1" spc="120" baseline="13888" dirty="0">
                <a:latin typeface="Times New Roman"/>
                <a:cs typeface="Times New Roman"/>
              </a:rPr>
              <a:t>I</a:t>
            </a:r>
            <a:r>
              <a:rPr sz="1250" i="1" spc="80" dirty="0">
                <a:latin typeface="Times New Roman"/>
                <a:cs typeface="Times New Roman"/>
              </a:rPr>
              <a:t>DS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2890" y="3991430"/>
            <a:ext cx="15494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spc="-320" dirty="0">
                <a:latin typeface="Symbol"/>
                <a:cs typeface="Symbol"/>
              </a:rPr>
              <a:t>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120" y="3991430"/>
            <a:ext cx="15494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spc="-320" dirty="0">
                <a:latin typeface="Symbol"/>
                <a:cs typeface="Symbol"/>
              </a:rPr>
              <a:t>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4301" y="4032624"/>
            <a:ext cx="2095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45" dirty="0"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8872" y="4268567"/>
            <a:ext cx="1377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2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5192" y="4040189"/>
            <a:ext cx="25412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5160" algn="l"/>
              </a:tabLst>
            </a:pPr>
            <a:r>
              <a:rPr sz="2700" spc="195" dirty="0">
                <a:latin typeface="Symbol"/>
                <a:cs typeface="Symbol"/>
              </a:rPr>
              <a:t></a:t>
            </a:r>
            <a:r>
              <a:rPr sz="2700" i="1" spc="10" dirty="0">
                <a:latin typeface="Times New Roman"/>
                <a:cs typeface="Times New Roman"/>
              </a:rPr>
              <a:t>V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200" dirty="0">
                <a:latin typeface="Symbol"/>
                <a:cs typeface="Symbol"/>
              </a:rPr>
              <a:t></a:t>
            </a:r>
            <a:r>
              <a:rPr sz="2700" i="1" spc="10" dirty="0">
                <a:latin typeface="Times New Roman"/>
                <a:cs typeface="Times New Roman"/>
              </a:rPr>
              <a:t>V</a:t>
            </a:r>
            <a:r>
              <a:rPr sz="2700" i="1" spc="-2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(</a:t>
            </a:r>
            <a:r>
              <a:rPr sz="2700" spc="-360" dirty="0">
                <a:latin typeface="Times New Roman"/>
                <a:cs typeface="Times New Roman"/>
              </a:rPr>
              <a:t> </a:t>
            </a:r>
            <a:r>
              <a:rPr sz="2700" i="1" spc="100" dirty="0">
                <a:latin typeface="Times New Roman"/>
                <a:cs typeface="Times New Roman"/>
              </a:rPr>
              <a:t>y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r>
              <a:rPr sz="2700" spc="-75" dirty="0">
                <a:latin typeface="Times New Roman"/>
                <a:cs typeface="Times New Roman"/>
              </a:rPr>
              <a:t>]</a:t>
            </a:r>
            <a:r>
              <a:rPr sz="2700" i="1" spc="-5" dirty="0">
                <a:latin typeface="Times New Roman"/>
                <a:cs typeface="Times New Roman"/>
              </a:rPr>
              <a:t>d</a:t>
            </a:r>
            <a:r>
              <a:rPr sz="2700" i="1" spc="10" dirty="0">
                <a:latin typeface="Times New Roman"/>
                <a:cs typeface="Times New Roman"/>
              </a:rPr>
              <a:t>V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(</a:t>
            </a:r>
            <a:r>
              <a:rPr sz="2700" spc="-360" dirty="0">
                <a:latin typeface="Times New Roman"/>
                <a:cs typeface="Times New Roman"/>
              </a:rPr>
              <a:t> </a:t>
            </a:r>
            <a:r>
              <a:rPr sz="2700" i="1" spc="1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3867" y="4021385"/>
            <a:ext cx="163576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i="1" spc="20" dirty="0">
                <a:latin typeface="Symbol"/>
                <a:cs typeface="Symbol"/>
              </a:rPr>
              <a:t></a:t>
            </a:r>
            <a:r>
              <a:rPr sz="2325" i="1" spc="-127" baseline="-23297" dirty="0">
                <a:latin typeface="Times New Roman"/>
                <a:cs typeface="Times New Roman"/>
              </a:rPr>
              <a:t>n</a:t>
            </a:r>
            <a:r>
              <a:rPr sz="2700" i="1" dirty="0">
                <a:latin typeface="Times New Roman"/>
                <a:cs typeface="Times New Roman"/>
              </a:rPr>
              <a:t>W</a:t>
            </a:r>
            <a:r>
              <a:rPr sz="2700" i="1" spc="-10" dirty="0">
                <a:latin typeface="Times New Roman"/>
                <a:cs typeface="Times New Roman"/>
              </a:rPr>
              <a:t>C</a:t>
            </a:r>
            <a:r>
              <a:rPr sz="2325" i="1" spc="30" baseline="-23297" dirty="0">
                <a:latin typeface="Times New Roman"/>
                <a:cs typeface="Times New Roman"/>
              </a:rPr>
              <a:t>o</a:t>
            </a:r>
            <a:r>
              <a:rPr sz="2325" i="1" spc="22" baseline="-23297" dirty="0">
                <a:latin typeface="Times New Roman"/>
                <a:cs typeface="Times New Roman"/>
              </a:rPr>
              <a:t>x</a:t>
            </a:r>
            <a:r>
              <a:rPr sz="2325" i="1" spc="-359" baseline="-23297" dirty="0">
                <a:latin typeface="Times New Roman"/>
                <a:cs typeface="Times New Roman"/>
              </a:rPr>
              <a:t> </a:t>
            </a:r>
            <a:r>
              <a:rPr sz="2700" spc="-190" dirty="0">
                <a:latin typeface="Times New Roman"/>
                <a:cs typeface="Times New Roman"/>
              </a:rPr>
              <a:t>[</a:t>
            </a:r>
            <a:r>
              <a:rPr sz="2700" i="1" spc="-105" dirty="0">
                <a:latin typeface="Times New Roman"/>
                <a:cs typeface="Times New Roman"/>
              </a:rPr>
              <a:t>V</a:t>
            </a:r>
            <a:r>
              <a:rPr sz="2325" i="1" spc="30" baseline="-23297" dirty="0">
                <a:latin typeface="Times New Roman"/>
                <a:cs typeface="Times New Roman"/>
              </a:rPr>
              <a:t>GS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1001" y="4268567"/>
            <a:ext cx="2724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20" dirty="0">
                <a:latin typeface="Times New Roman"/>
                <a:cs typeface="Times New Roman"/>
              </a:rPr>
              <a:t>DS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1081" y="3925088"/>
            <a:ext cx="156718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25"/>
              </a:spcBef>
              <a:tabLst>
                <a:tab pos="1430655" algn="l"/>
              </a:tabLst>
            </a:pPr>
            <a:r>
              <a:rPr sz="1550" i="1" spc="20" dirty="0">
                <a:latin typeface="Times New Roman"/>
                <a:cs typeface="Times New Roman"/>
              </a:rPr>
              <a:t>L	V</a:t>
            </a:r>
            <a:endParaRPr sz="1550">
              <a:latin typeface="Times New Roman"/>
              <a:cs typeface="Times New Roman"/>
            </a:endParaRPr>
          </a:p>
          <a:p>
            <a:pPr marL="187960">
              <a:lnSpc>
                <a:spcPts val="2750"/>
              </a:lnSpc>
              <a:tabLst>
                <a:tab pos="610870" algn="l"/>
              </a:tabLst>
            </a:pPr>
            <a:r>
              <a:rPr sz="2700" i="1" spc="5" dirty="0">
                <a:latin typeface="Times New Roman"/>
                <a:cs typeface="Times New Roman"/>
              </a:rPr>
              <a:t>I	</a:t>
            </a:r>
            <a:r>
              <a:rPr sz="2700" i="1" dirty="0">
                <a:latin typeface="Times New Roman"/>
                <a:cs typeface="Times New Roman"/>
              </a:rPr>
              <a:t>dy</a:t>
            </a:r>
            <a:r>
              <a:rPr sz="2700" i="1" spc="-4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3654" y="4369588"/>
            <a:ext cx="12636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1889" y="4369588"/>
            <a:ext cx="12636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3696" y="3358388"/>
            <a:ext cx="510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6830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Integrating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from source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drain: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3696" y="4676902"/>
            <a:ext cx="507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MOSFET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Drain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Current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Equation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59763" y="5374385"/>
            <a:ext cx="4490085" cy="916305"/>
            <a:chOff x="1159763" y="5374385"/>
            <a:chExt cx="4490085" cy="916305"/>
          </a:xfrm>
        </p:grpSpPr>
        <p:sp>
          <p:nvSpPr>
            <p:cNvPr id="27" name="object 27"/>
            <p:cNvSpPr/>
            <p:nvPr/>
          </p:nvSpPr>
          <p:spPr>
            <a:xfrm>
              <a:off x="1166240" y="5380862"/>
              <a:ext cx="4476750" cy="902969"/>
            </a:xfrm>
            <a:custGeom>
              <a:avLst/>
              <a:gdLst/>
              <a:ahLst/>
              <a:cxnLst/>
              <a:rect l="l" t="t" r="r" b="b"/>
              <a:pathLst>
                <a:path w="4476750" h="902970">
                  <a:moveTo>
                    <a:pt x="4326255" y="0"/>
                  </a:moveTo>
                  <a:lnTo>
                    <a:pt x="150495" y="0"/>
                  </a:lnTo>
                  <a:lnTo>
                    <a:pt x="102929" y="7677"/>
                  </a:lnTo>
                  <a:lnTo>
                    <a:pt x="61617" y="29053"/>
                  </a:lnTo>
                  <a:lnTo>
                    <a:pt x="29038" y="61639"/>
                  </a:lnTo>
                  <a:lnTo>
                    <a:pt x="7673" y="102949"/>
                  </a:lnTo>
                  <a:lnTo>
                    <a:pt x="0" y="150495"/>
                  </a:lnTo>
                  <a:lnTo>
                    <a:pt x="0" y="752475"/>
                  </a:lnTo>
                  <a:lnTo>
                    <a:pt x="7673" y="800040"/>
                  </a:lnTo>
                  <a:lnTo>
                    <a:pt x="29038" y="841352"/>
                  </a:lnTo>
                  <a:lnTo>
                    <a:pt x="61617" y="873931"/>
                  </a:lnTo>
                  <a:lnTo>
                    <a:pt x="102929" y="895296"/>
                  </a:lnTo>
                  <a:lnTo>
                    <a:pt x="150495" y="902969"/>
                  </a:lnTo>
                  <a:lnTo>
                    <a:pt x="4326255" y="902969"/>
                  </a:lnTo>
                  <a:lnTo>
                    <a:pt x="4373800" y="895296"/>
                  </a:lnTo>
                  <a:lnTo>
                    <a:pt x="4415110" y="873931"/>
                  </a:lnTo>
                  <a:lnTo>
                    <a:pt x="4447696" y="841352"/>
                  </a:lnTo>
                  <a:lnTo>
                    <a:pt x="4469072" y="800040"/>
                  </a:lnTo>
                  <a:lnTo>
                    <a:pt x="4476750" y="752475"/>
                  </a:lnTo>
                  <a:lnTo>
                    <a:pt x="4476750" y="150495"/>
                  </a:lnTo>
                  <a:lnTo>
                    <a:pt x="4469072" y="102949"/>
                  </a:lnTo>
                  <a:lnTo>
                    <a:pt x="4447696" y="61639"/>
                  </a:lnTo>
                  <a:lnTo>
                    <a:pt x="4415110" y="29053"/>
                  </a:lnTo>
                  <a:lnTo>
                    <a:pt x="4373800" y="7677"/>
                  </a:lnTo>
                  <a:lnTo>
                    <a:pt x="43262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6240" y="5380862"/>
              <a:ext cx="4476750" cy="902969"/>
            </a:xfrm>
            <a:custGeom>
              <a:avLst/>
              <a:gdLst/>
              <a:ahLst/>
              <a:cxnLst/>
              <a:rect l="l" t="t" r="r" b="b"/>
              <a:pathLst>
                <a:path w="4476750" h="902970">
                  <a:moveTo>
                    <a:pt x="0" y="150495"/>
                  </a:moveTo>
                  <a:lnTo>
                    <a:pt x="7673" y="102949"/>
                  </a:lnTo>
                  <a:lnTo>
                    <a:pt x="29038" y="61639"/>
                  </a:lnTo>
                  <a:lnTo>
                    <a:pt x="61617" y="29053"/>
                  </a:lnTo>
                  <a:lnTo>
                    <a:pt x="102929" y="7677"/>
                  </a:lnTo>
                  <a:lnTo>
                    <a:pt x="150495" y="0"/>
                  </a:lnTo>
                  <a:lnTo>
                    <a:pt x="4326255" y="0"/>
                  </a:lnTo>
                  <a:lnTo>
                    <a:pt x="4373800" y="7677"/>
                  </a:lnTo>
                  <a:lnTo>
                    <a:pt x="4415110" y="29053"/>
                  </a:lnTo>
                  <a:lnTo>
                    <a:pt x="4447696" y="61639"/>
                  </a:lnTo>
                  <a:lnTo>
                    <a:pt x="4469072" y="102949"/>
                  </a:lnTo>
                  <a:lnTo>
                    <a:pt x="4476750" y="150495"/>
                  </a:lnTo>
                  <a:lnTo>
                    <a:pt x="4476750" y="752475"/>
                  </a:lnTo>
                  <a:lnTo>
                    <a:pt x="4469072" y="800040"/>
                  </a:lnTo>
                  <a:lnTo>
                    <a:pt x="4447696" y="841352"/>
                  </a:lnTo>
                  <a:lnTo>
                    <a:pt x="4415110" y="873931"/>
                  </a:lnTo>
                  <a:lnTo>
                    <a:pt x="4373800" y="895296"/>
                  </a:lnTo>
                  <a:lnTo>
                    <a:pt x="4326255" y="902969"/>
                  </a:lnTo>
                  <a:lnTo>
                    <a:pt x="150495" y="902969"/>
                  </a:lnTo>
                  <a:lnTo>
                    <a:pt x="102929" y="895296"/>
                  </a:lnTo>
                  <a:lnTo>
                    <a:pt x="61617" y="873931"/>
                  </a:lnTo>
                  <a:lnTo>
                    <a:pt x="29038" y="841352"/>
                  </a:lnTo>
                  <a:lnTo>
                    <a:pt x="7673" y="800040"/>
                  </a:lnTo>
                  <a:lnTo>
                    <a:pt x="0" y="752475"/>
                  </a:lnTo>
                  <a:lnTo>
                    <a:pt x="0" y="15049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1456" y="5855430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672036" y="0"/>
                  </a:lnTo>
                </a:path>
                <a:path w="1101725">
                  <a:moveTo>
                    <a:pt x="824248" y="0"/>
                  </a:moveTo>
                  <a:lnTo>
                    <a:pt x="1101123" y="0"/>
                  </a:lnTo>
                </a:path>
              </a:pathLst>
            </a:custGeom>
            <a:ln w="11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4632" y="5641333"/>
            <a:ext cx="45910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300" i="1" dirty="0">
                <a:latin typeface="Times New Roman"/>
                <a:cs typeface="Times New Roman"/>
              </a:rPr>
              <a:t>n	ox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1457" y="5818755"/>
            <a:ext cx="2266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19300" y="5850131"/>
            <a:ext cx="80327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2460" algn="l"/>
              </a:tabLst>
            </a:pPr>
            <a:r>
              <a:rPr sz="2200" spc="10" dirty="0">
                <a:latin typeface="Times New Roman"/>
                <a:cs typeface="Times New Roman"/>
              </a:rPr>
              <a:t>2	</a:t>
            </a:r>
            <a:r>
              <a:rPr sz="2200" i="1" spc="1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39057" y="5631189"/>
            <a:ext cx="3060700" cy="410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2050"/>
              </a:lnSpc>
              <a:spcBef>
                <a:spcPts val="114"/>
              </a:spcBef>
              <a:tabLst>
                <a:tab pos="466725" algn="l"/>
                <a:tab pos="1310640" algn="l"/>
                <a:tab pos="2314575" algn="l"/>
              </a:tabLst>
            </a:pP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95" dirty="0">
                <a:latin typeface="Symbol"/>
                <a:cs typeface="Symbol"/>
              </a:rPr>
              <a:t></a:t>
            </a:r>
            <a:r>
              <a:rPr sz="2200" spc="45" dirty="0">
                <a:latin typeface="Times New Roman"/>
                <a:cs typeface="Times New Roman"/>
              </a:rPr>
              <a:t>[</a:t>
            </a:r>
            <a:r>
              <a:rPr sz="2200" spc="-10" dirty="0">
                <a:latin typeface="Times New Roman"/>
                <a:cs typeface="Times New Roman"/>
              </a:rPr>
              <a:t>2</a:t>
            </a:r>
            <a:r>
              <a:rPr sz="2200" spc="-160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)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spc="-150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  </a:t>
            </a:r>
            <a:r>
              <a:rPr sz="1950" spc="-202" baseline="427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  <a:p>
            <a:pPr marL="1022985">
              <a:lnSpc>
                <a:spcPts val="969"/>
              </a:lnSpc>
              <a:tabLst>
                <a:tab pos="1640205" algn="l"/>
                <a:tab pos="2026285" algn="l"/>
                <a:tab pos="2658110" algn="l"/>
              </a:tabLst>
            </a:pPr>
            <a:r>
              <a:rPr sz="1300" i="1" spc="-5" dirty="0">
                <a:latin typeface="Times New Roman"/>
                <a:cs typeface="Times New Roman"/>
              </a:rPr>
              <a:t>GS	</a:t>
            </a:r>
            <a:r>
              <a:rPr sz="1300" i="1" dirty="0">
                <a:latin typeface="Times New Roman"/>
                <a:cs typeface="Times New Roman"/>
              </a:rPr>
              <a:t>T	</a:t>
            </a:r>
            <a:r>
              <a:rPr sz="1300" i="1" spc="-5" dirty="0">
                <a:latin typeface="Times New Roman"/>
                <a:cs typeface="Times New Roman"/>
              </a:rPr>
              <a:t>DS	DS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3707" y="5631189"/>
            <a:ext cx="60388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497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I	</a:t>
            </a:r>
            <a:r>
              <a:rPr sz="2200" spc="15" dirty="0">
                <a:latin typeface="Symbol"/>
                <a:cs typeface="Symbol"/>
              </a:rPr>
              <a:t>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1736" y="5439510"/>
            <a:ext cx="105537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5815" algn="l"/>
              </a:tabLst>
            </a:pPr>
            <a:r>
              <a:rPr sz="2300" i="1" spc="-45" dirty="0">
                <a:latin typeface="Symbol"/>
                <a:cs typeface="Symbol"/>
              </a:rPr>
              <a:t>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C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0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5476B8-5FFC-4B93-84CE-AFAF788AC37E}"/>
              </a:ext>
            </a:extLst>
          </p:cNvPr>
          <p:cNvSpPr txBox="1"/>
          <p:nvPr/>
        </p:nvSpPr>
        <p:spPr>
          <a:xfrm>
            <a:off x="866998" y="17686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49095" algn="ctr">
              <a:lnSpc>
                <a:spcPct val="100000"/>
              </a:lnSpc>
              <a:spcBef>
                <a:spcPts val="1255"/>
              </a:spcBef>
            </a:pPr>
            <a:r>
              <a:rPr lang="es-ES" altLang="zh-CN" sz="2000" i="1" spc="65" dirty="0" err="1">
                <a:latin typeface="Times New Roman"/>
                <a:cs typeface="Times New Roman"/>
              </a:rPr>
              <a:t>I</a:t>
            </a:r>
            <a:r>
              <a:rPr lang="es-ES" altLang="zh-CN" sz="1600" i="1" spc="-172" baseline="-23148" dirty="0" err="1">
                <a:latin typeface="Times New Roman"/>
                <a:cs typeface="Times New Roman"/>
              </a:rPr>
              <a:t>D</a:t>
            </a:r>
            <a:r>
              <a:rPr lang="es-ES" altLang="zh-CN" sz="1600" i="1" spc="-112" baseline="-23148" dirty="0" err="1">
                <a:latin typeface="Times New Roman"/>
                <a:cs typeface="Times New Roman"/>
              </a:rPr>
              <a:t>S</a:t>
            </a:r>
            <a:r>
              <a:rPr lang="es-ES" altLang="zh-CN" sz="1600" i="1" baseline="-23148" dirty="0">
                <a:latin typeface="Times New Roman"/>
                <a:cs typeface="Times New Roman"/>
              </a:rPr>
              <a:t> </a:t>
            </a:r>
            <a:r>
              <a:rPr lang="es-ES" altLang="zh-CN" sz="1600" i="1" spc="89" baseline="-23148" dirty="0">
                <a:latin typeface="Times New Roman"/>
                <a:cs typeface="Times New Roman"/>
              </a:rPr>
              <a:t> </a:t>
            </a:r>
            <a:r>
              <a:rPr lang="es-ES" altLang="zh-CN" sz="2000" spc="-140" dirty="0">
                <a:latin typeface="Symbol"/>
                <a:cs typeface="Symbol"/>
              </a:rPr>
              <a:t></a:t>
            </a:r>
            <a:r>
              <a:rPr lang="es-ES" altLang="zh-CN" sz="2000" spc="-285" dirty="0">
                <a:latin typeface="Times New Roman"/>
                <a:cs typeface="Times New Roman"/>
              </a:rPr>
              <a:t> </a:t>
            </a:r>
            <a:r>
              <a:rPr lang="es-ES" altLang="zh-CN" sz="2000" i="1" spc="-229" dirty="0" err="1">
                <a:latin typeface="Times New Roman"/>
                <a:cs typeface="Times New Roman"/>
              </a:rPr>
              <a:t>W</a:t>
            </a:r>
            <a:r>
              <a:rPr lang="es-ES" altLang="zh-CN" sz="2000" i="1" spc="-280" dirty="0" err="1">
                <a:latin typeface="Times New Roman"/>
                <a:cs typeface="Times New Roman"/>
              </a:rPr>
              <a:t>Q</a:t>
            </a:r>
            <a:r>
              <a:rPr lang="es-ES" altLang="zh-CN" sz="1600" i="1" spc="-97" baseline="-23148" dirty="0" err="1">
                <a:latin typeface="Times New Roman"/>
                <a:cs typeface="Times New Roman"/>
              </a:rPr>
              <a:t>inv</a:t>
            </a:r>
            <a:r>
              <a:rPr lang="es-ES" altLang="zh-CN" sz="1600" i="1" spc="-142" baseline="-23148" dirty="0">
                <a:latin typeface="Times New Roman"/>
                <a:cs typeface="Times New Roman"/>
              </a:rPr>
              <a:t> </a:t>
            </a:r>
            <a:r>
              <a:rPr lang="es-ES" altLang="zh-CN" sz="2000" spc="-85" dirty="0">
                <a:latin typeface="Times New Roman"/>
                <a:cs typeface="Times New Roman"/>
              </a:rPr>
              <a:t>(</a:t>
            </a:r>
            <a:r>
              <a:rPr lang="es-ES" altLang="zh-CN" sz="2000" spc="-310" dirty="0">
                <a:latin typeface="Times New Roman"/>
                <a:cs typeface="Times New Roman"/>
              </a:rPr>
              <a:t> </a:t>
            </a:r>
            <a:r>
              <a:rPr lang="es-ES" altLang="zh-CN" sz="2000" i="1" spc="-55" dirty="0">
                <a:latin typeface="Times New Roman"/>
                <a:cs typeface="Times New Roman"/>
              </a:rPr>
              <a:t>y</a:t>
            </a:r>
            <a:r>
              <a:rPr lang="es-ES" altLang="zh-CN" sz="2000" spc="-85" dirty="0">
                <a:latin typeface="Times New Roman"/>
                <a:cs typeface="Times New Roman"/>
              </a:rPr>
              <a:t>)</a:t>
            </a:r>
            <a:r>
              <a:rPr lang="es-ES" altLang="zh-CN" sz="2000" spc="-315" dirty="0">
                <a:latin typeface="Times New Roman"/>
                <a:cs typeface="Times New Roman"/>
              </a:rPr>
              <a:t> </a:t>
            </a:r>
            <a:r>
              <a:rPr lang="es-ES" altLang="zh-CN" sz="2000" spc="-65" dirty="0">
                <a:latin typeface="Symbol"/>
                <a:cs typeface="Symbol"/>
              </a:rPr>
              <a:t></a:t>
            </a:r>
            <a:r>
              <a:rPr lang="es-ES" altLang="zh-CN" sz="2000" spc="-325" dirty="0">
                <a:latin typeface="Times New Roman"/>
                <a:cs typeface="Times New Roman"/>
              </a:rPr>
              <a:t> </a:t>
            </a:r>
            <a:r>
              <a:rPr lang="es-ES" altLang="zh-CN" sz="2000" i="1" spc="-85" dirty="0">
                <a:latin typeface="Times New Roman"/>
                <a:cs typeface="Times New Roman"/>
              </a:rPr>
              <a:t>v</a:t>
            </a:r>
            <a:r>
              <a:rPr lang="es-ES" altLang="zh-CN" sz="2000" spc="-85" dirty="0">
                <a:latin typeface="Times New Roman"/>
                <a:cs typeface="Times New Roman"/>
              </a:rPr>
              <a:t>(</a:t>
            </a:r>
            <a:r>
              <a:rPr lang="es-ES" altLang="zh-CN" sz="2000" spc="-310" dirty="0">
                <a:latin typeface="Times New Roman"/>
                <a:cs typeface="Times New Roman"/>
              </a:rPr>
              <a:t> </a:t>
            </a:r>
            <a:r>
              <a:rPr lang="es-ES" altLang="zh-CN" sz="2000" i="1" spc="-55" dirty="0">
                <a:latin typeface="Times New Roman"/>
                <a:cs typeface="Times New Roman"/>
              </a:rPr>
              <a:t>y</a:t>
            </a:r>
            <a:r>
              <a:rPr lang="es-ES" altLang="zh-CN" sz="2000" spc="-85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699D7E-6C52-4FE6-9675-77931E861BC7}"/>
              </a:ext>
            </a:extLst>
          </p:cNvPr>
          <p:cNvSpPr txBox="1"/>
          <p:nvPr/>
        </p:nvSpPr>
        <p:spPr>
          <a:xfrm>
            <a:off x="914400" y="21458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49095" algn="ctr">
              <a:lnSpc>
                <a:spcPct val="100000"/>
              </a:lnSpc>
              <a:spcBef>
                <a:spcPts val="1255"/>
              </a:spcBef>
            </a:pPr>
            <a:r>
              <a:rPr lang="en-US" altLang="zh-CN" sz="2000" i="1" spc="-190" dirty="0" err="1">
                <a:latin typeface="Times New Roman"/>
                <a:cs typeface="Times New Roman"/>
              </a:rPr>
              <a:t>Q</a:t>
            </a:r>
            <a:r>
              <a:rPr lang="en-US" altLang="zh-CN" sz="1800" i="1" spc="-52" baseline="-22727" dirty="0" err="1">
                <a:latin typeface="Times New Roman"/>
                <a:cs typeface="Times New Roman"/>
              </a:rPr>
              <a:t>inv</a:t>
            </a:r>
            <a:r>
              <a:rPr lang="en-US" altLang="zh-CN" sz="1800" i="1" spc="-112" baseline="-22727" dirty="0"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latin typeface="Times New Roman"/>
                <a:cs typeface="Times New Roman"/>
              </a:rPr>
              <a:t>(</a:t>
            </a:r>
            <a:r>
              <a:rPr lang="en-US" altLang="zh-CN" sz="2000" spc="-280" dirty="0">
                <a:latin typeface="Times New Roman"/>
                <a:cs typeface="Times New Roman"/>
              </a:rPr>
              <a:t> </a:t>
            </a:r>
            <a:r>
              <a:rPr lang="en-US" altLang="zh-CN" sz="2000" i="1" spc="-10" dirty="0">
                <a:latin typeface="Times New Roman"/>
                <a:cs typeface="Times New Roman"/>
              </a:rPr>
              <a:t>y</a:t>
            </a:r>
            <a:r>
              <a:rPr lang="en-US" altLang="zh-CN" sz="2000" spc="-50" dirty="0">
                <a:latin typeface="Times New Roman"/>
                <a:cs typeface="Times New Roman"/>
              </a:rPr>
              <a:t>)</a:t>
            </a:r>
            <a:r>
              <a:rPr lang="en-US" altLang="zh-CN" sz="2000" spc="-90" dirty="0">
                <a:latin typeface="Times New Roman"/>
                <a:cs typeface="Times New Roman"/>
              </a:rPr>
              <a:t> </a:t>
            </a:r>
            <a:r>
              <a:rPr lang="en-US" altLang="zh-CN" sz="2000" spc="-80" dirty="0">
                <a:latin typeface="Symbol"/>
                <a:cs typeface="Symbol"/>
              </a:rPr>
              <a:t></a:t>
            </a:r>
            <a:r>
              <a:rPr lang="en-US" altLang="zh-CN" sz="2000" spc="-140" dirty="0">
                <a:latin typeface="Times New Roman"/>
                <a:cs typeface="Times New Roman"/>
              </a:rPr>
              <a:t> </a:t>
            </a:r>
            <a:r>
              <a:rPr lang="en-US" altLang="zh-CN" sz="2000" i="1" spc="-105" dirty="0">
                <a:latin typeface="Times New Roman"/>
                <a:cs typeface="Times New Roman"/>
              </a:rPr>
              <a:t>C</a:t>
            </a:r>
            <a:r>
              <a:rPr lang="en-US" altLang="zh-CN" sz="1800" i="1" spc="-60" baseline="-22727" dirty="0">
                <a:latin typeface="Times New Roman"/>
                <a:cs typeface="Times New Roman"/>
              </a:rPr>
              <a:t>ox</a:t>
            </a:r>
            <a:r>
              <a:rPr lang="en-US" altLang="zh-CN" sz="1800" i="1" spc="-179" baseline="-22727" dirty="0">
                <a:latin typeface="Times New Roman"/>
                <a:cs typeface="Times New Roman"/>
              </a:rPr>
              <a:t> </a:t>
            </a:r>
            <a:r>
              <a:rPr lang="en-US" altLang="zh-CN" sz="2800" spc="-555" dirty="0">
                <a:latin typeface="Symbol"/>
                <a:cs typeface="Symbol"/>
              </a:rPr>
              <a:t></a:t>
            </a:r>
            <a:r>
              <a:rPr lang="en-US" altLang="zh-CN" sz="2000" i="1" spc="-170" dirty="0" err="1">
                <a:latin typeface="Times New Roman"/>
                <a:cs typeface="Times New Roman"/>
              </a:rPr>
              <a:t>V</a:t>
            </a:r>
            <a:r>
              <a:rPr lang="en-US" altLang="zh-CN" sz="1800" i="1" spc="-89" baseline="-22727" dirty="0" err="1">
                <a:latin typeface="Times New Roman"/>
                <a:cs typeface="Times New Roman"/>
              </a:rPr>
              <a:t>G</a:t>
            </a:r>
            <a:r>
              <a:rPr lang="en-US" altLang="zh-CN" sz="1800" i="1" spc="-60" baseline="-22727" dirty="0" err="1">
                <a:latin typeface="Times New Roman"/>
                <a:cs typeface="Times New Roman"/>
              </a:rPr>
              <a:t>S</a:t>
            </a:r>
            <a:r>
              <a:rPr lang="en-US" altLang="zh-CN" sz="1800" i="1" baseline="-22727" dirty="0">
                <a:latin typeface="Times New Roman"/>
                <a:cs typeface="Times New Roman"/>
              </a:rPr>
              <a:t> </a:t>
            </a:r>
            <a:r>
              <a:rPr lang="en-US" altLang="zh-CN" sz="1800" i="1" spc="-22" baseline="-22727" dirty="0">
                <a:latin typeface="Times New Roman"/>
                <a:cs typeface="Times New Roman"/>
              </a:rPr>
              <a:t> </a:t>
            </a:r>
            <a:r>
              <a:rPr lang="en-US" altLang="zh-CN" sz="2000" spc="35" dirty="0">
                <a:latin typeface="Symbol"/>
                <a:cs typeface="Symbol"/>
              </a:rPr>
              <a:t></a:t>
            </a:r>
            <a:r>
              <a:rPr lang="en-US" altLang="zh-CN" sz="2000" i="1" spc="-200" dirty="0">
                <a:latin typeface="Times New Roman"/>
                <a:cs typeface="Times New Roman"/>
              </a:rPr>
              <a:t>V</a:t>
            </a:r>
            <a:r>
              <a:rPr lang="en-US" altLang="zh-CN" sz="1800" i="1" spc="-67" baseline="-22727" dirty="0">
                <a:latin typeface="Times New Roman"/>
                <a:cs typeface="Times New Roman"/>
              </a:rPr>
              <a:t>T</a:t>
            </a:r>
            <a:r>
              <a:rPr lang="en-US" altLang="zh-CN" sz="1800" i="1" baseline="-22727" dirty="0">
                <a:latin typeface="Times New Roman"/>
                <a:cs typeface="Times New Roman"/>
              </a:rPr>
              <a:t> </a:t>
            </a:r>
            <a:r>
              <a:rPr lang="en-US" altLang="zh-CN" sz="1800" i="1" spc="52" baseline="-22727" dirty="0">
                <a:latin typeface="Times New Roman"/>
                <a:cs typeface="Times New Roman"/>
              </a:rPr>
              <a:t> </a:t>
            </a:r>
            <a:r>
              <a:rPr lang="en-US" altLang="zh-CN" sz="2000" spc="35" dirty="0">
                <a:latin typeface="Symbol"/>
                <a:cs typeface="Symbol"/>
              </a:rPr>
              <a:t></a:t>
            </a:r>
            <a:r>
              <a:rPr lang="en-US" altLang="zh-CN" sz="2000" i="1" spc="-90" dirty="0">
                <a:latin typeface="Times New Roman"/>
                <a:cs typeface="Times New Roman"/>
              </a:rPr>
              <a:t>V</a:t>
            </a:r>
            <a:r>
              <a:rPr lang="en-US" altLang="zh-CN" sz="2000" i="1" spc="-225" dirty="0"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latin typeface="Times New Roman"/>
                <a:cs typeface="Times New Roman"/>
              </a:rPr>
              <a:t>(</a:t>
            </a:r>
            <a:r>
              <a:rPr lang="en-US" altLang="zh-CN" sz="2000" spc="-275" dirty="0">
                <a:latin typeface="Times New Roman"/>
                <a:cs typeface="Times New Roman"/>
              </a:rPr>
              <a:t> </a:t>
            </a:r>
            <a:r>
              <a:rPr lang="en-US" altLang="zh-CN" sz="2000" i="1" spc="-10" dirty="0">
                <a:latin typeface="Times New Roman"/>
                <a:cs typeface="Times New Roman"/>
              </a:rPr>
              <a:t>y</a:t>
            </a:r>
            <a:r>
              <a:rPr lang="en-US" altLang="zh-CN" sz="2000" spc="-30" dirty="0">
                <a:latin typeface="Times New Roman"/>
                <a:cs typeface="Times New Roman"/>
              </a:rPr>
              <a:t>)</a:t>
            </a:r>
            <a:r>
              <a:rPr lang="en-US" altLang="zh-CN" sz="2800" spc="-295" dirty="0">
                <a:latin typeface="Symbol"/>
                <a:cs typeface="Symbol"/>
              </a:rPr>
              <a:t></a:t>
            </a:r>
            <a:endParaRPr lang="en-US" altLang="zh-CN" sz="2800" dirty="0">
              <a:latin typeface="Symbol"/>
              <a:cs typeface="Symbo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75976C-16F9-424C-A0D4-5992870A5496}"/>
              </a:ext>
            </a:extLst>
          </p:cNvPr>
          <p:cNvSpPr txBox="1"/>
          <p:nvPr/>
        </p:nvSpPr>
        <p:spPr>
          <a:xfrm>
            <a:off x="-1791608" y="27766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6654">
              <a:lnSpc>
                <a:spcPct val="100000"/>
              </a:lnSpc>
              <a:spcBef>
                <a:spcPts val="1460"/>
              </a:spcBef>
            </a:pPr>
            <a:r>
              <a:rPr lang="es-ES" altLang="zh-CN" sz="2000" i="1" spc="35" dirty="0">
                <a:latin typeface="Times New Roman"/>
                <a:cs typeface="Times New Roman"/>
              </a:rPr>
              <a:t>v</a:t>
            </a:r>
            <a:r>
              <a:rPr lang="es-ES" altLang="zh-CN" sz="2000" spc="35" dirty="0">
                <a:latin typeface="Times New Roman"/>
                <a:cs typeface="Times New Roman"/>
              </a:rPr>
              <a:t>(</a:t>
            </a:r>
            <a:r>
              <a:rPr lang="es-ES" altLang="zh-CN" sz="2000" spc="-340" dirty="0">
                <a:latin typeface="Times New Roman"/>
                <a:cs typeface="Times New Roman"/>
              </a:rPr>
              <a:t> </a:t>
            </a:r>
            <a:r>
              <a:rPr lang="es-ES" altLang="zh-CN" sz="2000" i="1" spc="50" dirty="0">
                <a:latin typeface="Times New Roman"/>
                <a:cs typeface="Times New Roman"/>
              </a:rPr>
              <a:t>y</a:t>
            </a:r>
            <a:r>
              <a:rPr lang="es-ES" altLang="zh-CN" sz="2000" spc="50" dirty="0">
                <a:latin typeface="Times New Roman"/>
                <a:cs typeface="Times New Roman"/>
              </a:rPr>
              <a:t>)</a:t>
            </a:r>
            <a:r>
              <a:rPr lang="es-ES" altLang="zh-CN" sz="2000" i="1" spc="-30" dirty="0">
                <a:latin typeface="Times New Roman"/>
                <a:cs typeface="Times New Roman"/>
              </a:rPr>
              <a:t> </a:t>
            </a:r>
            <a:r>
              <a:rPr lang="es-ES" altLang="zh-CN" sz="2000" spc="25" dirty="0">
                <a:latin typeface="Symbol"/>
                <a:cs typeface="Symbol"/>
              </a:rPr>
              <a:t></a:t>
            </a:r>
            <a:r>
              <a:rPr lang="es-ES" altLang="zh-CN" sz="2000" spc="-20" dirty="0">
                <a:latin typeface="Times New Roman"/>
                <a:cs typeface="Times New Roman"/>
              </a:rPr>
              <a:t> </a:t>
            </a:r>
            <a:r>
              <a:rPr lang="es-ES" altLang="zh-CN" sz="2000" i="1" spc="30" dirty="0">
                <a:latin typeface="Symbol"/>
                <a:cs typeface="Symbol"/>
              </a:rPr>
              <a:t></a:t>
            </a:r>
            <a:r>
              <a:rPr lang="es-ES" altLang="zh-CN" sz="1800" i="1" spc="7" baseline="-24074" dirty="0">
                <a:latin typeface="Times New Roman"/>
                <a:cs typeface="Times New Roman"/>
              </a:rPr>
              <a:t>n</a:t>
            </a:r>
            <a:r>
              <a:rPr lang="es-ES" altLang="zh-CN" sz="1800" i="1" spc="-345" baseline="-24074" dirty="0">
                <a:latin typeface="Times New Roman"/>
                <a:cs typeface="Times New Roman"/>
              </a:rPr>
              <a:t> </a:t>
            </a:r>
            <a:r>
              <a:rPr lang="es-ES" altLang="zh-CN" sz="2000" i="1" spc="10" dirty="0" err="1">
                <a:latin typeface="Times New Roman"/>
                <a:cs typeface="Times New Roman"/>
              </a:rPr>
              <a:t>d</a:t>
            </a:r>
            <a:r>
              <a:rPr lang="es-ES" altLang="zh-CN" sz="2000" i="1" spc="30" dirty="0" err="1">
                <a:latin typeface="Times New Roman"/>
                <a:cs typeface="Times New Roman"/>
              </a:rPr>
              <a:t>V</a:t>
            </a:r>
            <a:r>
              <a:rPr lang="es-ES" altLang="zh-CN" sz="2000" i="1" spc="-270" dirty="0">
                <a:latin typeface="Times New Roman"/>
                <a:cs typeface="Times New Roman"/>
              </a:rPr>
              <a:t> </a:t>
            </a:r>
            <a:r>
              <a:rPr lang="es-ES" altLang="zh-CN" sz="2000" spc="15" dirty="0">
                <a:latin typeface="Times New Roman"/>
                <a:cs typeface="Times New Roman"/>
              </a:rPr>
              <a:t>(</a:t>
            </a:r>
            <a:r>
              <a:rPr lang="es-ES" altLang="zh-CN" sz="2000" spc="-335" dirty="0">
                <a:latin typeface="Times New Roman"/>
                <a:cs typeface="Times New Roman"/>
              </a:rPr>
              <a:t> </a:t>
            </a:r>
            <a:r>
              <a:rPr lang="es-ES" altLang="zh-CN" sz="2000" i="1" spc="105" dirty="0">
                <a:latin typeface="Times New Roman"/>
                <a:cs typeface="Times New Roman"/>
              </a:rPr>
              <a:t>y</a:t>
            </a:r>
            <a:r>
              <a:rPr lang="es-ES" altLang="zh-CN" sz="2000" spc="15" dirty="0">
                <a:latin typeface="Times New Roman"/>
                <a:cs typeface="Times New Roman"/>
              </a:rPr>
              <a:t>)</a:t>
            </a:r>
            <a:r>
              <a:rPr lang="es-ES" altLang="zh-CN" sz="2000" spc="-265" dirty="0">
                <a:latin typeface="Times New Roman"/>
                <a:cs typeface="Times New Roman"/>
              </a:rPr>
              <a:t> </a:t>
            </a:r>
            <a:r>
              <a:rPr lang="es-ES" altLang="zh-CN" sz="2000" spc="10" dirty="0">
                <a:latin typeface="Times New Roman"/>
                <a:cs typeface="Times New Roman"/>
              </a:rPr>
              <a:t>/</a:t>
            </a:r>
            <a:r>
              <a:rPr lang="es-ES" altLang="zh-CN" sz="2000" spc="-200" dirty="0">
                <a:latin typeface="Times New Roman"/>
                <a:cs typeface="Times New Roman"/>
              </a:rPr>
              <a:t> </a:t>
            </a:r>
            <a:r>
              <a:rPr lang="es-ES" altLang="zh-CN" sz="2000" i="1" spc="10" dirty="0" err="1">
                <a:latin typeface="Times New Roman"/>
                <a:cs typeface="Times New Roman"/>
              </a:rPr>
              <a:t>dy</a:t>
            </a:r>
            <a:endParaRPr lang="es-ES" altLang="zh-CN" sz="2000" dirty="0">
              <a:latin typeface="Times New Roman"/>
              <a:cs typeface="Times New Roman"/>
            </a:endParaRPr>
          </a:p>
        </p:txBody>
      </p:sp>
      <p:grpSp>
        <p:nvGrpSpPr>
          <p:cNvPr id="38" name="object 4">
            <a:extLst>
              <a:ext uri="{FF2B5EF4-FFF2-40B4-BE49-F238E27FC236}">
                <a16:creationId xmlns:a16="http://schemas.microsoft.com/office/drawing/2014/main" id="{71985DC1-3106-F874-2AFA-01E29E1033A4}"/>
              </a:ext>
            </a:extLst>
          </p:cNvPr>
          <p:cNvGrpSpPr/>
          <p:nvPr/>
        </p:nvGrpSpPr>
        <p:grpSpPr>
          <a:xfrm rot="5400000">
            <a:off x="6266085" y="1764598"/>
            <a:ext cx="699135" cy="470534"/>
            <a:chOff x="5020817" y="2343911"/>
            <a:chExt cx="699135" cy="470534"/>
          </a:xfrm>
        </p:grpSpPr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0ECA5DD9-3A70-5183-54B6-D217431F2858}"/>
                </a:ext>
              </a:extLst>
            </p:cNvPr>
            <p:cNvSpPr/>
            <p:nvPr/>
          </p:nvSpPr>
          <p:spPr>
            <a:xfrm>
              <a:off x="5027294" y="2350388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FC23391D-9C09-4022-5F9D-8297C8F81A61}"/>
                </a:ext>
              </a:extLst>
            </p:cNvPr>
            <p:cNvSpPr/>
            <p:nvPr/>
          </p:nvSpPr>
          <p:spPr>
            <a:xfrm>
              <a:off x="5027294" y="2350388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114300"/>
                  </a:moveTo>
                  <a:lnTo>
                    <a:pt x="457200" y="114300"/>
                  </a:lnTo>
                  <a:lnTo>
                    <a:pt x="457200" y="0"/>
                  </a:lnTo>
                  <a:lnTo>
                    <a:pt x="685800" y="228600"/>
                  </a:lnTo>
                  <a:lnTo>
                    <a:pt x="457200" y="457200"/>
                  </a:lnTo>
                  <a:lnTo>
                    <a:pt x="4572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981200" y="0"/>
            <a:ext cx="9338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What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Happens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when</a:t>
            </a:r>
            <a:r>
              <a:rPr lang="en-US" spc="-5" dirty="0">
                <a:solidFill>
                  <a:schemeClr val="tx1"/>
                </a:solidFill>
              </a:rPr>
              <a:t> </a:t>
            </a:r>
            <a:r>
              <a:rPr i="1" spc="-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600" spc="-7" baseline="-20833" dirty="0">
                <a:solidFill>
                  <a:schemeClr val="tx1"/>
                </a:solidFill>
              </a:rPr>
              <a:t>DS	</a:t>
            </a:r>
            <a:r>
              <a:rPr sz="3600" dirty="0">
                <a:solidFill>
                  <a:schemeClr val="tx1"/>
                </a:solidFill>
              </a:rPr>
              <a:t>&gt;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i="1" spc="-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600" spc="-7" baseline="-20833" dirty="0">
                <a:solidFill>
                  <a:schemeClr val="tx1"/>
                </a:solidFill>
              </a:rPr>
              <a:t>GS</a:t>
            </a:r>
            <a:r>
              <a:rPr sz="3600" spc="457" baseline="-20833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–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i="1" spc="-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600" spc="-7" baseline="-20833" dirty="0">
                <a:solidFill>
                  <a:schemeClr val="tx1"/>
                </a:solidFill>
              </a:rPr>
              <a:t>T</a:t>
            </a:r>
            <a:r>
              <a:rPr sz="3600" spc="472" baseline="-20833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?</a:t>
            </a:r>
            <a:endParaRPr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6767" y="1360741"/>
            <a:ext cx="4490085" cy="917575"/>
            <a:chOff x="806767" y="1360741"/>
            <a:chExt cx="4490085" cy="917575"/>
          </a:xfrm>
        </p:grpSpPr>
        <p:sp>
          <p:nvSpPr>
            <p:cNvPr id="4" name="object 4"/>
            <p:cNvSpPr/>
            <p:nvPr/>
          </p:nvSpPr>
          <p:spPr>
            <a:xfrm>
              <a:off x="813435" y="1367408"/>
              <a:ext cx="4476750" cy="904240"/>
            </a:xfrm>
            <a:custGeom>
              <a:avLst/>
              <a:gdLst/>
              <a:ahLst/>
              <a:cxnLst/>
              <a:rect l="l" t="t" r="r" b="b"/>
              <a:pathLst>
                <a:path w="4476750" h="904239">
                  <a:moveTo>
                    <a:pt x="4326128" y="0"/>
                  </a:moveTo>
                  <a:lnTo>
                    <a:pt x="150622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1"/>
                  </a:lnTo>
                  <a:lnTo>
                    <a:pt x="0" y="753110"/>
                  </a:lnTo>
                  <a:lnTo>
                    <a:pt x="7678" y="800717"/>
                  </a:lnTo>
                  <a:lnTo>
                    <a:pt x="29061" y="842064"/>
                  </a:lnTo>
                  <a:lnTo>
                    <a:pt x="61667" y="874670"/>
                  </a:lnTo>
                  <a:lnTo>
                    <a:pt x="103014" y="896053"/>
                  </a:lnTo>
                  <a:lnTo>
                    <a:pt x="150622" y="903731"/>
                  </a:lnTo>
                  <a:lnTo>
                    <a:pt x="4326128" y="903731"/>
                  </a:lnTo>
                  <a:lnTo>
                    <a:pt x="4373735" y="896053"/>
                  </a:lnTo>
                  <a:lnTo>
                    <a:pt x="4415082" y="874670"/>
                  </a:lnTo>
                  <a:lnTo>
                    <a:pt x="4447688" y="842064"/>
                  </a:lnTo>
                  <a:lnTo>
                    <a:pt x="4469071" y="800717"/>
                  </a:lnTo>
                  <a:lnTo>
                    <a:pt x="4476750" y="753110"/>
                  </a:lnTo>
                  <a:lnTo>
                    <a:pt x="4476750" y="150621"/>
                  </a:lnTo>
                  <a:lnTo>
                    <a:pt x="4469071" y="103014"/>
                  </a:lnTo>
                  <a:lnTo>
                    <a:pt x="4447688" y="61667"/>
                  </a:lnTo>
                  <a:lnTo>
                    <a:pt x="4415082" y="29061"/>
                  </a:lnTo>
                  <a:lnTo>
                    <a:pt x="4373735" y="7678"/>
                  </a:lnTo>
                  <a:lnTo>
                    <a:pt x="43261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435" y="1367408"/>
              <a:ext cx="4476750" cy="904240"/>
            </a:xfrm>
            <a:custGeom>
              <a:avLst/>
              <a:gdLst/>
              <a:ahLst/>
              <a:cxnLst/>
              <a:rect l="l" t="t" r="r" b="b"/>
              <a:pathLst>
                <a:path w="4476750" h="904239">
                  <a:moveTo>
                    <a:pt x="0" y="150621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2" y="0"/>
                  </a:lnTo>
                  <a:lnTo>
                    <a:pt x="4326128" y="0"/>
                  </a:lnTo>
                  <a:lnTo>
                    <a:pt x="4373735" y="7678"/>
                  </a:lnTo>
                  <a:lnTo>
                    <a:pt x="4415082" y="29061"/>
                  </a:lnTo>
                  <a:lnTo>
                    <a:pt x="4447688" y="61667"/>
                  </a:lnTo>
                  <a:lnTo>
                    <a:pt x="4469071" y="103014"/>
                  </a:lnTo>
                  <a:lnTo>
                    <a:pt x="4476750" y="150621"/>
                  </a:lnTo>
                  <a:lnTo>
                    <a:pt x="4476750" y="753110"/>
                  </a:lnTo>
                  <a:lnTo>
                    <a:pt x="4469071" y="800717"/>
                  </a:lnTo>
                  <a:lnTo>
                    <a:pt x="4447688" y="842064"/>
                  </a:lnTo>
                  <a:lnTo>
                    <a:pt x="4415082" y="874670"/>
                  </a:lnTo>
                  <a:lnTo>
                    <a:pt x="4373735" y="896053"/>
                  </a:lnTo>
                  <a:lnTo>
                    <a:pt x="4326128" y="903731"/>
                  </a:lnTo>
                  <a:lnTo>
                    <a:pt x="150622" y="903731"/>
                  </a:lnTo>
                  <a:lnTo>
                    <a:pt x="103014" y="896053"/>
                  </a:lnTo>
                  <a:lnTo>
                    <a:pt x="61667" y="874670"/>
                  </a:lnTo>
                  <a:lnTo>
                    <a:pt x="29061" y="842064"/>
                  </a:lnTo>
                  <a:lnTo>
                    <a:pt x="7678" y="800717"/>
                  </a:lnTo>
                  <a:lnTo>
                    <a:pt x="0" y="753110"/>
                  </a:lnTo>
                  <a:lnTo>
                    <a:pt x="0" y="150621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650" y="184234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672036" y="0"/>
                  </a:lnTo>
                </a:path>
                <a:path w="1101725">
                  <a:moveTo>
                    <a:pt x="824248" y="0"/>
                  </a:moveTo>
                  <a:lnTo>
                    <a:pt x="1101123" y="0"/>
                  </a:lnTo>
                </a:path>
              </a:pathLst>
            </a:custGeom>
            <a:ln w="11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6691" y="1805697"/>
            <a:ext cx="186182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9920" algn="l"/>
                <a:tab pos="1016000" algn="l"/>
                <a:tab pos="1647825" algn="l"/>
              </a:tabLst>
            </a:pPr>
            <a:r>
              <a:rPr sz="1300" i="1" spc="-5" dirty="0">
                <a:latin typeface="Times New Roman"/>
                <a:cs typeface="Times New Roman"/>
              </a:rPr>
              <a:t>G</a:t>
            </a:r>
            <a:r>
              <a:rPr sz="1300" i="1" dirty="0">
                <a:latin typeface="Times New Roman"/>
                <a:cs typeface="Times New Roman"/>
              </a:rPr>
              <a:t>S	T	</a:t>
            </a:r>
            <a:r>
              <a:rPr sz="1300" i="1" spc="-5" dirty="0">
                <a:latin typeface="Times New Roman"/>
                <a:cs typeface="Times New Roman"/>
              </a:rPr>
              <a:t>D</a:t>
            </a:r>
            <a:r>
              <a:rPr sz="1300" i="1" dirty="0">
                <a:latin typeface="Times New Roman"/>
                <a:cs typeface="Times New Roman"/>
              </a:rPr>
              <a:t>S	</a:t>
            </a:r>
            <a:r>
              <a:rPr sz="1300" i="1" spc="-5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1826" y="1628464"/>
            <a:ext cx="45910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9560" algn="l"/>
              </a:tabLst>
            </a:pPr>
            <a:r>
              <a:rPr sz="1300" i="1" dirty="0">
                <a:latin typeface="Times New Roman"/>
                <a:cs typeface="Times New Roman"/>
              </a:rPr>
              <a:t>n	ox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651" y="1805696"/>
            <a:ext cx="22669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-5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494" y="1837040"/>
            <a:ext cx="80327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2460" algn="l"/>
              </a:tabLst>
            </a:pPr>
            <a:r>
              <a:rPr sz="2200" spc="10" dirty="0">
                <a:latin typeface="Times New Roman"/>
                <a:cs typeface="Times New Roman"/>
              </a:rPr>
              <a:t>2	</a:t>
            </a:r>
            <a:r>
              <a:rPr sz="2200" i="1" spc="1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6251" y="1618331"/>
            <a:ext cx="304800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66725" algn="l"/>
                <a:tab pos="1310640" algn="l"/>
                <a:tab pos="2314575" algn="l"/>
              </a:tabLst>
            </a:pP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95" dirty="0">
                <a:latin typeface="Symbol"/>
                <a:cs typeface="Symbol"/>
              </a:rPr>
              <a:t></a:t>
            </a:r>
            <a:r>
              <a:rPr sz="2200" spc="45" dirty="0">
                <a:latin typeface="Times New Roman"/>
                <a:cs typeface="Times New Roman"/>
              </a:rPr>
              <a:t>[</a:t>
            </a:r>
            <a:r>
              <a:rPr sz="2200" spc="-10" dirty="0">
                <a:latin typeface="Times New Roman"/>
                <a:cs typeface="Times New Roman"/>
              </a:rPr>
              <a:t>2</a:t>
            </a:r>
            <a:r>
              <a:rPr sz="2200" spc="-160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)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60" dirty="0">
                <a:latin typeface="Symbol"/>
                <a:cs typeface="Symbol"/>
              </a:rPr>
              <a:t>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spc="-150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  </a:t>
            </a:r>
            <a:r>
              <a:rPr sz="1950" spc="-202" baseline="427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1" y="1618331"/>
            <a:ext cx="60388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497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I	</a:t>
            </a:r>
            <a:r>
              <a:rPr sz="2200" spc="15" dirty="0">
                <a:latin typeface="Symbol"/>
                <a:cs typeface="Symbol"/>
              </a:rPr>
              <a:t>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8930" y="1426824"/>
            <a:ext cx="10553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5815" algn="l"/>
              </a:tabLst>
            </a:pPr>
            <a:r>
              <a:rPr sz="2300" i="1" spc="-45" dirty="0">
                <a:latin typeface="Symbol"/>
                <a:cs typeface="Symbol"/>
              </a:rPr>
              <a:t>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C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0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4451" y="2704338"/>
            <a:ext cx="476250" cy="433705"/>
            <a:chOff x="2854451" y="2704338"/>
            <a:chExt cx="476250" cy="433705"/>
          </a:xfrm>
        </p:grpSpPr>
        <p:sp>
          <p:nvSpPr>
            <p:cNvPr id="15" name="object 15"/>
            <p:cNvSpPr/>
            <p:nvPr/>
          </p:nvSpPr>
          <p:spPr>
            <a:xfrm>
              <a:off x="2860928" y="2710815"/>
              <a:ext cx="463550" cy="421005"/>
            </a:xfrm>
            <a:custGeom>
              <a:avLst/>
              <a:gdLst/>
              <a:ahLst/>
              <a:cxnLst/>
              <a:rect l="l" t="t" r="r" b="b"/>
              <a:pathLst>
                <a:path w="463550" h="421005">
                  <a:moveTo>
                    <a:pt x="347471" y="0"/>
                  </a:moveTo>
                  <a:lnTo>
                    <a:pt x="115823" y="0"/>
                  </a:lnTo>
                  <a:lnTo>
                    <a:pt x="115823" y="210312"/>
                  </a:lnTo>
                  <a:lnTo>
                    <a:pt x="0" y="210312"/>
                  </a:lnTo>
                  <a:lnTo>
                    <a:pt x="231647" y="420624"/>
                  </a:lnTo>
                  <a:lnTo>
                    <a:pt x="463295" y="210312"/>
                  </a:lnTo>
                  <a:lnTo>
                    <a:pt x="347471" y="210312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004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0928" y="2710815"/>
              <a:ext cx="463550" cy="421005"/>
            </a:xfrm>
            <a:custGeom>
              <a:avLst/>
              <a:gdLst/>
              <a:ahLst/>
              <a:cxnLst/>
              <a:rect l="l" t="t" r="r" b="b"/>
              <a:pathLst>
                <a:path w="463550" h="421005">
                  <a:moveTo>
                    <a:pt x="0" y="210312"/>
                  </a:moveTo>
                  <a:lnTo>
                    <a:pt x="115823" y="210312"/>
                  </a:lnTo>
                  <a:lnTo>
                    <a:pt x="115823" y="0"/>
                  </a:lnTo>
                  <a:lnTo>
                    <a:pt x="347471" y="0"/>
                  </a:lnTo>
                  <a:lnTo>
                    <a:pt x="347471" y="210312"/>
                  </a:lnTo>
                  <a:lnTo>
                    <a:pt x="463295" y="210312"/>
                  </a:lnTo>
                  <a:lnTo>
                    <a:pt x="231647" y="420624"/>
                  </a:lnTo>
                  <a:lnTo>
                    <a:pt x="0" y="210312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9637" y="2354072"/>
            <a:ext cx="5017770" cy="1090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 have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assumed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inversion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our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24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fact, it</a:t>
            </a:r>
            <a:r>
              <a:rPr sz="24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b="1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sz="24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always</a:t>
            </a:r>
            <a:r>
              <a:rPr sz="24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true!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6091" y="1162050"/>
            <a:ext cx="9043670" cy="4899660"/>
            <a:chOff x="736091" y="1162050"/>
            <a:chExt cx="9043670" cy="48996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6365" y="1162050"/>
              <a:ext cx="3803141" cy="28445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091" y="3470148"/>
              <a:ext cx="4712970" cy="259156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425784" y="4744996"/>
            <a:ext cx="18662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05" dirty="0">
                <a:latin typeface="Times New Roman"/>
                <a:cs typeface="Times New Roman"/>
              </a:rPr>
              <a:t>Q</a:t>
            </a:r>
            <a:r>
              <a:rPr sz="2100" i="1" baseline="-23809" dirty="0">
                <a:latin typeface="Times New Roman"/>
                <a:cs typeface="Times New Roman"/>
              </a:rPr>
              <a:t>in</a:t>
            </a:r>
            <a:r>
              <a:rPr sz="2100" i="1" spc="-7" baseline="-23809" dirty="0">
                <a:latin typeface="Times New Roman"/>
                <a:cs typeface="Times New Roman"/>
              </a:rPr>
              <a:t>v</a:t>
            </a:r>
            <a:r>
              <a:rPr sz="2100" i="1" spc="-104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0267" y="4282790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Symbol"/>
                <a:cs typeface="Symbol"/>
              </a:rPr>
              <a:t></a:t>
            </a:r>
            <a:r>
              <a:rPr sz="2400" i="1" spc="10" dirty="0">
                <a:latin typeface="Times New Roman"/>
                <a:cs typeface="Times New Roman"/>
              </a:rPr>
              <a:t>V</a:t>
            </a:r>
            <a:r>
              <a:rPr sz="2100" i="1" spc="15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7081" y="4358582"/>
            <a:ext cx="1195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2" baseline="13888" dirty="0">
                <a:latin typeface="Times New Roman"/>
                <a:cs typeface="Times New Roman"/>
              </a:rPr>
              <a:t>V</a:t>
            </a:r>
            <a:r>
              <a:rPr sz="1400" i="1" spc="5" dirty="0">
                <a:latin typeface="Times New Roman"/>
                <a:cs typeface="Times New Roman"/>
              </a:rPr>
              <a:t>D</a:t>
            </a:r>
            <a:r>
              <a:rPr sz="1400" i="1" spc="-5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 </a:t>
            </a:r>
            <a:r>
              <a:rPr sz="1400" i="1" spc="-15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Symbol"/>
                <a:cs typeface="Symbol"/>
              </a:rPr>
              <a:t></a:t>
            </a:r>
            <a:r>
              <a:rPr sz="3600" spc="-419" baseline="13888" dirty="0">
                <a:latin typeface="Times New Roman"/>
                <a:cs typeface="Times New Roman"/>
              </a:rPr>
              <a:t> </a:t>
            </a:r>
            <a:r>
              <a:rPr sz="3600" i="1" spc="-142" baseline="13888" dirty="0">
                <a:latin typeface="Times New Roman"/>
                <a:cs typeface="Times New Roman"/>
              </a:rPr>
              <a:t>V</a:t>
            </a:r>
            <a:r>
              <a:rPr sz="1400" i="1" spc="5" dirty="0">
                <a:latin typeface="Times New Roman"/>
                <a:cs typeface="Times New Roman"/>
              </a:rPr>
              <a:t>GS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07329" y="4110990"/>
            <a:ext cx="2616835" cy="1245235"/>
            <a:chOff x="5307329" y="4110990"/>
            <a:chExt cx="2616835" cy="1245235"/>
          </a:xfrm>
        </p:grpSpPr>
        <p:sp>
          <p:nvSpPr>
            <p:cNvPr id="25" name="object 25"/>
            <p:cNvSpPr/>
            <p:nvPr/>
          </p:nvSpPr>
          <p:spPr>
            <a:xfrm>
              <a:off x="5326379" y="4130040"/>
              <a:ext cx="2063750" cy="1207135"/>
            </a:xfrm>
            <a:custGeom>
              <a:avLst/>
              <a:gdLst/>
              <a:ahLst/>
              <a:cxnLst/>
              <a:rect l="l" t="t" r="r" b="b"/>
              <a:pathLst>
                <a:path w="2063750" h="1207135">
                  <a:moveTo>
                    <a:pt x="0" y="201168"/>
                  </a:moveTo>
                  <a:lnTo>
                    <a:pt x="5311" y="155034"/>
                  </a:lnTo>
                  <a:lnTo>
                    <a:pt x="20442" y="112689"/>
                  </a:lnTo>
                  <a:lnTo>
                    <a:pt x="44187" y="75338"/>
                  </a:lnTo>
                  <a:lnTo>
                    <a:pt x="75338" y="44187"/>
                  </a:lnTo>
                  <a:lnTo>
                    <a:pt x="112689" y="20442"/>
                  </a:lnTo>
                  <a:lnTo>
                    <a:pt x="155034" y="5311"/>
                  </a:lnTo>
                  <a:lnTo>
                    <a:pt x="201168" y="0"/>
                  </a:lnTo>
                  <a:lnTo>
                    <a:pt x="1862327" y="0"/>
                  </a:lnTo>
                  <a:lnTo>
                    <a:pt x="1908461" y="5311"/>
                  </a:lnTo>
                  <a:lnTo>
                    <a:pt x="1950806" y="20442"/>
                  </a:lnTo>
                  <a:lnTo>
                    <a:pt x="1988157" y="44187"/>
                  </a:lnTo>
                  <a:lnTo>
                    <a:pt x="2019308" y="75338"/>
                  </a:lnTo>
                  <a:lnTo>
                    <a:pt x="2043053" y="112689"/>
                  </a:lnTo>
                  <a:lnTo>
                    <a:pt x="2058184" y="155034"/>
                  </a:lnTo>
                  <a:lnTo>
                    <a:pt x="2063496" y="201168"/>
                  </a:lnTo>
                  <a:lnTo>
                    <a:pt x="2063496" y="1005840"/>
                  </a:lnTo>
                  <a:lnTo>
                    <a:pt x="2058184" y="1051973"/>
                  </a:lnTo>
                  <a:lnTo>
                    <a:pt x="2043053" y="1094318"/>
                  </a:lnTo>
                  <a:lnTo>
                    <a:pt x="2019308" y="1131669"/>
                  </a:lnTo>
                  <a:lnTo>
                    <a:pt x="1988157" y="1162820"/>
                  </a:lnTo>
                  <a:lnTo>
                    <a:pt x="1950806" y="1186565"/>
                  </a:lnTo>
                  <a:lnTo>
                    <a:pt x="1908461" y="1201696"/>
                  </a:lnTo>
                  <a:lnTo>
                    <a:pt x="1862327" y="1207008"/>
                  </a:lnTo>
                  <a:lnTo>
                    <a:pt x="201168" y="1207008"/>
                  </a:lnTo>
                  <a:lnTo>
                    <a:pt x="155034" y="1201696"/>
                  </a:lnTo>
                  <a:lnTo>
                    <a:pt x="112689" y="1186565"/>
                  </a:lnTo>
                  <a:lnTo>
                    <a:pt x="75338" y="1162820"/>
                  </a:lnTo>
                  <a:lnTo>
                    <a:pt x="44187" y="1131669"/>
                  </a:lnTo>
                  <a:lnTo>
                    <a:pt x="20442" y="1094318"/>
                  </a:lnTo>
                  <a:lnTo>
                    <a:pt x="5311" y="1051973"/>
                  </a:lnTo>
                  <a:lnTo>
                    <a:pt x="0" y="1005840"/>
                  </a:lnTo>
                  <a:lnTo>
                    <a:pt x="0" y="20116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42834" y="4670679"/>
              <a:ext cx="474980" cy="228600"/>
            </a:xfrm>
            <a:custGeom>
              <a:avLst/>
              <a:gdLst/>
              <a:ahLst/>
              <a:cxnLst/>
              <a:rect l="l" t="t" r="r" b="b"/>
              <a:pathLst>
                <a:path w="474979" h="228600">
                  <a:moveTo>
                    <a:pt x="360425" y="0"/>
                  </a:moveTo>
                  <a:lnTo>
                    <a:pt x="360425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60425" y="171450"/>
                  </a:lnTo>
                  <a:lnTo>
                    <a:pt x="360425" y="228600"/>
                  </a:lnTo>
                  <a:lnTo>
                    <a:pt x="474725" y="114300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2834" y="4670679"/>
              <a:ext cx="474980" cy="228600"/>
            </a:xfrm>
            <a:custGeom>
              <a:avLst/>
              <a:gdLst/>
              <a:ahLst/>
              <a:cxnLst/>
              <a:rect l="l" t="t" r="r" b="b"/>
              <a:pathLst>
                <a:path w="474979" h="228600">
                  <a:moveTo>
                    <a:pt x="0" y="57150"/>
                  </a:moveTo>
                  <a:lnTo>
                    <a:pt x="360425" y="57150"/>
                  </a:lnTo>
                  <a:lnTo>
                    <a:pt x="360425" y="0"/>
                  </a:lnTo>
                  <a:lnTo>
                    <a:pt x="474725" y="114300"/>
                  </a:lnTo>
                  <a:lnTo>
                    <a:pt x="360425" y="228600"/>
                  </a:lnTo>
                  <a:lnTo>
                    <a:pt x="360425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39607" y="4539488"/>
            <a:ext cx="1905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Pinch-OFF!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4616" y="5580379"/>
            <a:ext cx="8653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charges still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flow, just that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you can’t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draw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more current </a:t>
            </a:r>
            <a:r>
              <a:rPr sz="2400" b="1" spc="-6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with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higher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drain bias,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 the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current</a:t>
            </a:r>
            <a:r>
              <a:rPr sz="24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saturates!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761042" y="102870"/>
            <a:ext cx="619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Understanding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Saturation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929" y="1202436"/>
            <a:ext cx="5093970" cy="23881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4481" y="2157983"/>
            <a:ext cx="3492628" cy="3468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950" b="1" spc="277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’)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5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7" baseline="-21367" dirty="0" err="1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-V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50" b="1" spc="270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i="1" spc="10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 err="1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  &lt;</a:t>
            </a:r>
            <a:r>
              <a:rPr lang="en-US" altLang="zh-CN" sz="1800" b="1" i="1" spc="10" dirty="0">
                <a:solidFill>
                  <a:srgbClr val="FF0000"/>
                </a:solidFill>
                <a:latin typeface="Arial"/>
                <a:cs typeface="Arial"/>
              </a:rPr>
              <a:t> V</a:t>
            </a:r>
            <a:r>
              <a:rPr lang="en-US" altLang="zh-CN" sz="18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lang="en-US" altLang="zh-CN"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4002" y="1579626"/>
            <a:ext cx="183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2400" b="1" spc="254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1785" y="3602482"/>
            <a:ext cx="1479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695" y="3455415"/>
            <a:ext cx="10489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81000" algn="l"/>
              </a:tabLst>
            </a:pP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pinch-off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actually the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depletion</a:t>
            </a:r>
            <a:r>
              <a:rPr sz="2000" b="1" i="1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region</a:t>
            </a:r>
            <a:r>
              <a:rPr sz="2000" b="1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i="1" spc="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15" baseline="2564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50" b="1" spc="322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charge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95" y="3683456"/>
            <a:ext cx="10961370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 algn="just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centers. -&gt;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extremely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resistivity.</a:t>
            </a:r>
            <a:endParaRPr sz="2000" dirty="0">
              <a:latin typeface="Arial"/>
              <a:cs typeface="Arial"/>
            </a:endParaRPr>
          </a:p>
          <a:p>
            <a:pPr marL="393700" marR="46990" indent="-342900" algn="just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393700" algn="l"/>
              </a:tabLst>
            </a:pP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increase of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all external voltage 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-V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GT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)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 applied on the pinch-off region </a:t>
            </a:r>
            <a:r>
              <a:rPr sz="2000" b="1" spc="-5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(depletion region) with increased built-in electrical field.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Once the conduction electrons </a:t>
            </a:r>
            <a:r>
              <a:rPr sz="2000" b="1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enter the pinch-off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region, it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quickly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swept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to the Drain.</a:t>
            </a:r>
            <a:endParaRPr sz="2000" dirty="0">
              <a:latin typeface="Arial"/>
              <a:cs typeface="Arial"/>
            </a:endParaRPr>
          </a:p>
          <a:p>
            <a:pPr marL="393700" marR="43180" indent="-34290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3937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long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as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~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(neglecting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pinch-off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length)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long-channel</a:t>
            </a:r>
            <a:r>
              <a:rPr sz="20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MOSFETs,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we can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assume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conduction</a:t>
            </a:r>
            <a:r>
              <a:rPr sz="20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channel</a:t>
            </a:r>
            <a:r>
              <a:rPr sz="20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remains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unchanged.</a:t>
            </a:r>
            <a:r>
              <a:rPr sz="2000" b="1" spc="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-&gt;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saturation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expected.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56809" y="1794510"/>
            <a:ext cx="2252980" cy="1229995"/>
            <a:chOff x="4956809" y="1794510"/>
            <a:chExt cx="2252980" cy="1229995"/>
          </a:xfrm>
        </p:grpSpPr>
        <p:sp>
          <p:nvSpPr>
            <p:cNvPr id="10" name="object 10"/>
            <p:cNvSpPr/>
            <p:nvPr/>
          </p:nvSpPr>
          <p:spPr>
            <a:xfrm>
              <a:off x="4966334" y="1804035"/>
              <a:ext cx="1071880" cy="955040"/>
            </a:xfrm>
            <a:custGeom>
              <a:avLst/>
              <a:gdLst/>
              <a:ahLst/>
              <a:cxnLst/>
              <a:rect l="l" t="t" r="r" b="b"/>
              <a:pathLst>
                <a:path w="1071879" h="955039">
                  <a:moveTo>
                    <a:pt x="0" y="954786"/>
                  </a:moveTo>
                  <a:lnTo>
                    <a:pt x="1071372" y="954786"/>
                  </a:lnTo>
                  <a:lnTo>
                    <a:pt x="1071372" y="0"/>
                  </a:lnTo>
                  <a:lnTo>
                    <a:pt x="0" y="0"/>
                  </a:lnTo>
                  <a:lnTo>
                    <a:pt x="0" y="954786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5613" y="2764663"/>
              <a:ext cx="1153795" cy="259715"/>
            </a:xfrm>
            <a:custGeom>
              <a:avLst/>
              <a:gdLst/>
              <a:ahLst/>
              <a:cxnLst/>
              <a:rect l="l" t="t" r="r" b="b"/>
              <a:pathLst>
                <a:path w="1153795" h="259714">
                  <a:moveTo>
                    <a:pt x="1077148" y="231338"/>
                  </a:moveTo>
                  <a:lnTo>
                    <a:pt x="1071626" y="259334"/>
                  </a:lnTo>
                  <a:lnTo>
                    <a:pt x="1153794" y="236727"/>
                  </a:lnTo>
                  <a:lnTo>
                    <a:pt x="1150011" y="233807"/>
                  </a:lnTo>
                  <a:lnTo>
                    <a:pt x="1089660" y="233807"/>
                  </a:lnTo>
                  <a:lnTo>
                    <a:pt x="1077148" y="231338"/>
                  </a:lnTo>
                  <a:close/>
                </a:path>
                <a:path w="1153795" h="259714">
                  <a:moveTo>
                    <a:pt x="1080832" y="212667"/>
                  </a:moveTo>
                  <a:lnTo>
                    <a:pt x="1077148" y="231338"/>
                  </a:lnTo>
                  <a:lnTo>
                    <a:pt x="1089660" y="233807"/>
                  </a:lnTo>
                  <a:lnTo>
                    <a:pt x="1093342" y="215137"/>
                  </a:lnTo>
                  <a:lnTo>
                    <a:pt x="1080832" y="212667"/>
                  </a:lnTo>
                  <a:close/>
                </a:path>
                <a:path w="1153795" h="259714">
                  <a:moveTo>
                    <a:pt x="1086358" y="184658"/>
                  </a:moveTo>
                  <a:lnTo>
                    <a:pt x="1080832" y="212667"/>
                  </a:lnTo>
                  <a:lnTo>
                    <a:pt x="1093342" y="215137"/>
                  </a:lnTo>
                  <a:lnTo>
                    <a:pt x="1089660" y="233807"/>
                  </a:lnTo>
                  <a:lnTo>
                    <a:pt x="1150011" y="233807"/>
                  </a:lnTo>
                  <a:lnTo>
                    <a:pt x="1086358" y="184658"/>
                  </a:lnTo>
                  <a:close/>
                </a:path>
                <a:path w="1153795" h="259714">
                  <a:moveTo>
                    <a:pt x="3810" y="0"/>
                  </a:moveTo>
                  <a:lnTo>
                    <a:pt x="0" y="18796"/>
                  </a:lnTo>
                  <a:lnTo>
                    <a:pt x="1077148" y="231338"/>
                  </a:lnTo>
                  <a:lnTo>
                    <a:pt x="1080832" y="2126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22743" y="2843276"/>
            <a:ext cx="317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Reverse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Biased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 p-n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junction!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27609" y="76200"/>
            <a:ext cx="723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MOSFET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I-V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Saturation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Region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3282" y="1937766"/>
            <a:ext cx="3747135" cy="916940"/>
            <a:chOff x="1113282" y="1937766"/>
            <a:chExt cx="3747135" cy="916940"/>
          </a:xfrm>
        </p:grpSpPr>
        <p:sp>
          <p:nvSpPr>
            <p:cNvPr id="4" name="object 4"/>
            <p:cNvSpPr/>
            <p:nvPr/>
          </p:nvSpPr>
          <p:spPr>
            <a:xfrm>
              <a:off x="1119759" y="1944243"/>
              <a:ext cx="3733800" cy="904240"/>
            </a:xfrm>
            <a:custGeom>
              <a:avLst/>
              <a:gdLst/>
              <a:ahLst/>
              <a:cxnLst/>
              <a:rect l="l" t="t" r="r" b="b"/>
              <a:pathLst>
                <a:path w="3733800" h="904239">
                  <a:moveTo>
                    <a:pt x="3583178" y="0"/>
                  </a:moveTo>
                  <a:lnTo>
                    <a:pt x="150622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753110"/>
                  </a:lnTo>
                  <a:lnTo>
                    <a:pt x="7678" y="800717"/>
                  </a:lnTo>
                  <a:lnTo>
                    <a:pt x="29061" y="842064"/>
                  </a:lnTo>
                  <a:lnTo>
                    <a:pt x="61667" y="874670"/>
                  </a:lnTo>
                  <a:lnTo>
                    <a:pt x="103014" y="896053"/>
                  </a:lnTo>
                  <a:lnTo>
                    <a:pt x="150622" y="903732"/>
                  </a:lnTo>
                  <a:lnTo>
                    <a:pt x="3583178" y="903732"/>
                  </a:lnTo>
                  <a:lnTo>
                    <a:pt x="3630785" y="896053"/>
                  </a:lnTo>
                  <a:lnTo>
                    <a:pt x="3672132" y="874670"/>
                  </a:lnTo>
                  <a:lnTo>
                    <a:pt x="3704738" y="842064"/>
                  </a:lnTo>
                  <a:lnTo>
                    <a:pt x="3726121" y="800717"/>
                  </a:lnTo>
                  <a:lnTo>
                    <a:pt x="3733800" y="753110"/>
                  </a:lnTo>
                  <a:lnTo>
                    <a:pt x="3733800" y="150622"/>
                  </a:lnTo>
                  <a:lnTo>
                    <a:pt x="3726121" y="103014"/>
                  </a:lnTo>
                  <a:lnTo>
                    <a:pt x="3704738" y="61667"/>
                  </a:lnTo>
                  <a:lnTo>
                    <a:pt x="3672132" y="29061"/>
                  </a:lnTo>
                  <a:lnTo>
                    <a:pt x="3630785" y="7678"/>
                  </a:lnTo>
                  <a:lnTo>
                    <a:pt x="35831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19759" y="1944243"/>
              <a:ext cx="3733800" cy="904240"/>
            </a:xfrm>
            <a:custGeom>
              <a:avLst/>
              <a:gdLst/>
              <a:ahLst/>
              <a:cxnLst/>
              <a:rect l="l" t="t" r="r" b="b"/>
              <a:pathLst>
                <a:path w="3733800" h="904239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2" y="0"/>
                  </a:lnTo>
                  <a:lnTo>
                    <a:pt x="3583178" y="0"/>
                  </a:lnTo>
                  <a:lnTo>
                    <a:pt x="3630785" y="7678"/>
                  </a:lnTo>
                  <a:lnTo>
                    <a:pt x="3672132" y="29061"/>
                  </a:lnTo>
                  <a:lnTo>
                    <a:pt x="3704738" y="61667"/>
                  </a:lnTo>
                  <a:lnTo>
                    <a:pt x="3726121" y="103014"/>
                  </a:lnTo>
                  <a:lnTo>
                    <a:pt x="3733800" y="150622"/>
                  </a:lnTo>
                  <a:lnTo>
                    <a:pt x="3733800" y="753110"/>
                  </a:lnTo>
                  <a:lnTo>
                    <a:pt x="3726121" y="800717"/>
                  </a:lnTo>
                  <a:lnTo>
                    <a:pt x="3704738" y="842064"/>
                  </a:lnTo>
                  <a:lnTo>
                    <a:pt x="3672132" y="874670"/>
                  </a:lnTo>
                  <a:lnTo>
                    <a:pt x="3630785" y="896053"/>
                  </a:lnTo>
                  <a:lnTo>
                    <a:pt x="3583178" y="903732"/>
                  </a:lnTo>
                  <a:lnTo>
                    <a:pt x="150622" y="903732"/>
                  </a:lnTo>
                  <a:lnTo>
                    <a:pt x="103014" y="896053"/>
                  </a:lnTo>
                  <a:lnTo>
                    <a:pt x="61667" y="874670"/>
                  </a:lnTo>
                  <a:lnTo>
                    <a:pt x="29061" y="842064"/>
                  </a:lnTo>
                  <a:lnTo>
                    <a:pt x="7678" y="800717"/>
                  </a:lnTo>
                  <a:lnTo>
                    <a:pt x="0" y="753110"/>
                  </a:lnTo>
                  <a:lnTo>
                    <a:pt x="0" y="150622"/>
                  </a:lnTo>
                  <a:close/>
                </a:path>
              </a:pathLst>
            </a:custGeom>
            <a:ln w="12953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2654" y="2410592"/>
              <a:ext cx="549910" cy="13970"/>
            </a:xfrm>
            <a:custGeom>
              <a:avLst/>
              <a:gdLst/>
              <a:ahLst/>
              <a:cxnLst/>
              <a:rect l="l" t="t" r="r" b="b"/>
              <a:pathLst>
                <a:path w="549910" h="13969">
                  <a:moveTo>
                    <a:pt x="549887" y="0"/>
                  </a:moveTo>
                  <a:lnTo>
                    <a:pt x="0" y="0"/>
                  </a:lnTo>
                  <a:lnTo>
                    <a:pt x="0" y="13725"/>
                  </a:lnTo>
                  <a:lnTo>
                    <a:pt x="483155" y="13725"/>
                  </a:lnTo>
                  <a:lnTo>
                    <a:pt x="549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6429" y="2384291"/>
            <a:ext cx="14478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i="1" spc="35" dirty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959" y="2013314"/>
            <a:ext cx="2641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i="1" spc="40" dirty="0">
                <a:latin typeface="Times New Roman"/>
                <a:cs typeface="Times New Roman"/>
              </a:rPr>
              <a:t>W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519" y="2176826"/>
            <a:ext cx="3527881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1150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I	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sat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3525" i="1" spc="30" baseline="34278" dirty="0">
                <a:latin typeface="Symbol"/>
                <a:cs typeface="Symbol"/>
              </a:rPr>
              <a:t></a:t>
            </a:r>
            <a:r>
              <a:rPr sz="1875" i="1" spc="30" baseline="40000" dirty="0" err="1">
                <a:latin typeface="Times New Roman"/>
                <a:cs typeface="Times New Roman"/>
              </a:rPr>
              <a:t>n</a:t>
            </a:r>
            <a:r>
              <a:rPr sz="3300" i="1" spc="30" baseline="36616" dirty="0" err="1">
                <a:latin typeface="Times New Roman"/>
                <a:cs typeface="Times New Roman"/>
              </a:rPr>
              <a:t>C</a:t>
            </a:r>
            <a:r>
              <a:rPr sz="1875" i="1" spc="30" baseline="40000" dirty="0" err="1">
                <a:latin typeface="Times New Roman"/>
                <a:cs typeface="Times New Roman"/>
              </a:rPr>
              <a:t>ox</a:t>
            </a:r>
            <a:endParaRPr sz="1875" baseline="40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9596" y="1335597"/>
            <a:ext cx="534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Symbol"/>
                <a:cs typeface="Symbol"/>
              </a:rPr>
              <a:t></a:t>
            </a:r>
            <a:r>
              <a:rPr sz="2400" i="1" spc="10" dirty="0">
                <a:latin typeface="Times New Roman"/>
                <a:cs typeface="Times New Roman"/>
              </a:rPr>
              <a:t>V</a:t>
            </a:r>
            <a:r>
              <a:rPr sz="2100" i="1" spc="15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222" y="1338580"/>
            <a:ext cx="6442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Condition for 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atura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ion</a:t>
            </a:r>
            <a:r>
              <a:rPr sz="2800" b="1" spc="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600" i="1" spc="-22" baseline="9259" dirty="0">
                <a:latin typeface="Times New Roman"/>
                <a:cs typeface="Times New Roman"/>
              </a:rPr>
              <a:t>V</a:t>
            </a:r>
            <a:r>
              <a:rPr sz="2100" i="1" baseline="-5952" dirty="0">
                <a:latin typeface="Times New Roman"/>
                <a:cs typeface="Times New Roman"/>
              </a:rPr>
              <a:t>DS</a:t>
            </a:r>
            <a:r>
              <a:rPr sz="2100" i="1" spc="30" baseline="-5952" dirty="0">
                <a:latin typeface="Times New Roman"/>
                <a:cs typeface="Times New Roman"/>
              </a:rPr>
              <a:t> </a:t>
            </a:r>
            <a:r>
              <a:rPr sz="3600" spc="135" baseline="9259" dirty="0">
                <a:latin typeface="Times New Roman"/>
                <a:cs typeface="Times New Roman"/>
              </a:rPr>
              <a:t>(</a:t>
            </a:r>
            <a:r>
              <a:rPr sz="3600" i="1" spc="7" baseline="9259" dirty="0">
                <a:latin typeface="Times New Roman"/>
                <a:cs typeface="Times New Roman"/>
              </a:rPr>
              <a:t>s</a:t>
            </a:r>
            <a:r>
              <a:rPr sz="3600" i="1" spc="-22" baseline="9259" dirty="0">
                <a:latin typeface="Times New Roman"/>
                <a:cs typeface="Times New Roman"/>
              </a:rPr>
              <a:t>a</a:t>
            </a:r>
            <a:r>
              <a:rPr sz="3600" i="1" spc="209" baseline="9259" dirty="0">
                <a:latin typeface="Times New Roman"/>
                <a:cs typeface="Times New Roman"/>
              </a:rPr>
              <a:t>t</a:t>
            </a:r>
            <a:r>
              <a:rPr sz="3600" spc="7" baseline="9259" dirty="0">
                <a:latin typeface="Times New Roman"/>
                <a:cs typeface="Times New Roman"/>
              </a:rPr>
              <a:t>)</a:t>
            </a:r>
            <a:r>
              <a:rPr sz="3600" spc="-97" baseline="9259" dirty="0">
                <a:latin typeface="Times New Roman"/>
                <a:cs typeface="Times New Roman"/>
              </a:rPr>
              <a:t> </a:t>
            </a:r>
            <a:r>
              <a:rPr sz="3600" spc="15" baseline="9259" dirty="0">
                <a:latin typeface="Symbol"/>
                <a:cs typeface="Symbol"/>
              </a:rPr>
              <a:t></a:t>
            </a:r>
            <a:r>
              <a:rPr sz="3600" spc="-442" baseline="9259" dirty="0">
                <a:latin typeface="Times New Roman"/>
                <a:cs typeface="Times New Roman"/>
              </a:rPr>
              <a:t> </a:t>
            </a:r>
            <a:r>
              <a:rPr sz="3600" i="1" spc="-142" baseline="9259" dirty="0">
                <a:latin typeface="Times New Roman"/>
                <a:cs typeface="Times New Roman"/>
              </a:rPr>
              <a:t>V</a:t>
            </a:r>
            <a:r>
              <a:rPr sz="2100" i="1" baseline="-5952" dirty="0">
                <a:latin typeface="Times New Roman"/>
                <a:cs typeface="Times New Roman"/>
              </a:rPr>
              <a:t>GS</a:t>
            </a:r>
            <a:endParaRPr sz="2100" baseline="-59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0658" y="1925574"/>
            <a:ext cx="46304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574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Saturation drain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current </a:t>
            </a:r>
            <a:r>
              <a:rPr sz="2800" b="1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has</a:t>
            </a:r>
            <a:r>
              <a:rPr sz="2800" b="1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no dependence</a:t>
            </a:r>
            <a:r>
              <a:rPr sz="28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on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sz="2775" b="1" baseline="-21021" dirty="0">
                <a:solidFill>
                  <a:srgbClr val="FF0000"/>
                </a:solidFill>
                <a:latin typeface="Comic Sans MS"/>
                <a:cs typeface="Comic Sans MS"/>
              </a:rPr>
              <a:t>DS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!</a:t>
            </a:r>
            <a:endParaRPr sz="28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035" y="2912383"/>
            <a:ext cx="5001442" cy="33823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3FB85BA6-CDEA-4CE0-828E-B7FF9B84E745}"/>
              </a:ext>
            </a:extLst>
          </p:cNvPr>
          <p:cNvSpPr txBox="1"/>
          <p:nvPr/>
        </p:nvSpPr>
        <p:spPr>
          <a:xfrm>
            <a:off x="2561146" y="2409722"/>
            <a:ext cx="861656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2460" algn="l"/>
              </a:tabLst>
            </a:pPr>
            <a:r>
              <a:rPr sz="2200" spc="10" dirty="0">
                <a:latin typeface="Times New Roman"/>
                <a:cs typeface="Times New Roman"/>
              </a:rPr>
              <a:t>2</a:t>
            </a:r>
            <a:r>
              <a:rPr lang="en-US" sz="2200" spc="10" dirty="0">
                <a:latin typeface="Times New Roman"/>
                <a:cs typeface="Times New Roman"/>
              </a:rPr>
              <a:t>     </a:t>
            </a:r>
            <a:r>
              <a:rPr sz="2200" i="1" spc="15" dirty="0">
                <a:latin typeface="Times New Roman"/>
                <a:cs typeface="Times New Roman"/>
              </a:rPr>
              <a:t>L</a:t>
            </a:r>
            <a:r>
              <a:rPr lang="en-US" sz="2200" i="1" spc="15" dirty="0">
                <a:latin typeface="Times New Roman"/>
                <a:cs typeface="Times New Roman"/>
              </a:rPr>
              <a:t>'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6E976A-0014-4E1E-9D60-EE3624CF8CA1}"/>
              </a:ext>
            </a:extLst>
          </p:cNvPr>
          <p:cNvSpPr txBox="1"/>
          <p:nvPr/>
        </p:nvSpPr>
        <p:spPr>
          <a:xfrm>
            <a:off x="3383499" y="2222735"/>
            <a:ext cx="6183312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30" baseline="36616" dirty="0">
                <a:latin typeface="Times New Roman"/>
                <a:cs typeface="Times New Roman"/>
              </a:rPr>
              <a:t>(</a:t>
            </a:r>
            <a:r>
              <a:rPr lang="en-US" altLang="zh-CN" sz="2800" i="1" spc="30" baseline="36616" dirty="0" err="1">
                <a:latin typeface="Times New Roman"/>
                <a:cs typeface="Times New Roman"/>
              </a:rPr>
              <a:t>V</a:t>
            </a:r>
            <a:r>
              <a:rPr lang="en-US" altLang="zh-CN" sz="1600" i="1" spc="30" baseline="40000" dirty="0" err="1">
                <a:latin typeface="Times New Roman"/>
                <a:cs typeface="Times New Roman"/>
              </a:rPr>
              <a:t>GS</a:t>
            </a:r>
            <a:r>
              <a:rPr lang="zh-CN" altLang="en-US" sz="2400" i="1" spc="30" baseline="36616" dirty="0">
                <a:latin typeface="Times New Roman"/>
                <a:cs typeface="Times New Roman"/>
              </a:rPr>
              <a:t>－</a:t>
            </a:r>
            <a:r>
              <a:rPr lang="en-US" altLang="zh-CN" sz="2800" i="1" spc="30" baseline="36616" dirty="0">
                <a:latin typeface="Times New Roman"/>
                <a:cs typeface="Times New Roman"/>
              </a:rPr>
              <a:t>V</a:t>
            </a:r>
            <a:r>
              <a:rPr lang="en-US" altLang="zh-CN" sz="1600" i="1" spc="30" baseline="40000" dirty="0">
                <a:latin typeface="Times New Roman"/>
                <a:cs typeface="Times New Roman"/>
              </a:rPr>
              <a:t>T</a:t>
            </a:r>
            <a:r>
              <a:rPr lang="en-US" altLang="zh-CN" sz="2800" spc="30" baseline="36616" dirty="0">
                <a:latin typeface="Times New Roman"/>
                <a:cs typeface="Times New Roman"/>
              </a:rPr>
              <a:t>)</a:t>
            </a:r>
            <a:endParaRPr lang="zh-CN" altLang="en-US" sz="1600" dirty="0"/>
          </a:p>
          <a:p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559FF4-52AC-4F04-B530-0621C42A5F76}"/>
              </a:ext>
            </a:extLst>
          </p:cNvPr>
          <p:cNvCxnSpPr/>
          <p:nvPr/>
        </p:nvCxnSpPr>
        <p:spPr>
          <a:xfrm>
            <a:off x="3046222" y="2416942"/>
            <a:ext cx="30657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67DE003-B446-4BA6-BB98-B23B86282576}"/>
              </a:ext>
            </a:extLst>
          </p:cNvPr>
          <p:cNvSpPr txBox="1"/>
          <p:nvPr/>
        </p:nvSpPr>
        <p:spPr>
          <a:xfrm>
            <a:off x="4317105" y="2170046"/>
            <a:ext cx="717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aseline="42735" dirty="0">
                <a:latin typeface="Times New Roman"/>
                <a:cs typeface="Times New Roman"/>
              </a:rPr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1437</Words>
  <Application>Microsoft Office PowerPoint</Application>
  <PresentationFormat>宽屏</PresentationFormat>
  <Paragraphs>170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PingFang SC</vt:lpstr>
      <vt:lpstr>等线</vt:lpstr>
      <vt:lpstr>宋体</vt:lpstr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PowerPoint 演示文稿</vt:lpstr>
      <vt:lpstr>Outline</vt:lpstr>
      <vt:lpstr>MOSFET in ON-State</vt:lpstr>
      <vt:lpstr>Gradual Channel Model</vt:lpstr>
      <vt:lpstr>Gradual Channel Model</vt:lpstr>
      <vt:lpstr>Gradual Channel Model</vt:lpstr>
      <vt:lpstr>What Happens when VDS &gt; VGS – VT ?</vt:lpstr>
      <vt:lpstr>Understanding of Saturation</vt:lpstr>
      <vt:lpstr>MOSFET I-V in Saturation Region</vt:lpstr>
      <vt:lpstr>MOSFET Modes of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Metal-Oxide-Semiconductor  Field-Effect Transistor</dc:title>
  <dc:creator>sysu</dc:creator>
  <cp:lastModifiedBy>shen minghua</cp:lastModifiedBy>
  <cp:revision>95</cp:revision>
  <dcterms:created xsi:type="dcterms:W3CDTF">2022-12-09T07:55:26Z</dcterms:created>
  <dcterms:modified xsi:type="dcterms:W3CDTF">2024-03-20T01:26:16Z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