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09" autoAdjust="0"/>
  </p:normalViewPr>
  <p:slideViewPr>
    <p:cSldViewPr>
      <p:cViewPr varScale="1">
        <p:scale>
          <a:sx n="118" d="100"/>
          <a:sy n="118" d="100"/>
        </p:scale>
        <p:origin x="412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3C1FBD-8980-4F5B-B470-EC1D42A460CC}" type="datetimeFigureOut">
              <a:rPr lang="zh-CN" altLang="en-US" smtClean="0"/>
              <a:t>2023-03-09</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C1A3E4-F3FA-4859-9EA1-8187F72558FF}" type="slidenum">
              <a:rPr lang="zh-CN" altLang="en-US" smtClean="0"/>
              <a:t>‹#›</a:t>
            </a:fld>
            <a:endParaRPr lang="zh-CN" altLang="en-US"/>
          </a:p>
        </p:txBody>
      </p:sp>
    </p:spTree>
    <p:extLst>
      <p:ext uri="{BB962C8B-B14F-4D97-AF65-F5344CB8AC3E}">
        <p14:creationId xmlns:p14="http://schemas.microsoft.com/office/powerpoint/2010/main" val="183377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这一节我们分析纳米尺度的</a:t>
            </a:r>
            <a:r>
              <a:rPr lang="en-US" altLang="zh-CN" dirty="0"/>
              <a:t>MOSFET</a:t>
            </a:r>
            <a:r>
              <a:rPr lang="zh-CN" altLang="en-US" dirty="0"/>
              <a:t>电流电压模型</a:t>
            </a:r>
            <a:endParaRPr lang="en-US" altLang="zh-CN" dirty="0"/>
          </a:p>
          <a:p>
            <a:r>
              <a:rPr lang="zh-CN" altLang="en-US" dirty="0"/>
              <a:t>其中需要注意的是，随着电压的增加，除了沟道夹断之外还会出现速度饱和，从而导致电流饱和</a:t>
            </a:r>
            <a:endParaRPr lang="en-US" altLang="zh-CN" dirty="0"/>
          </a:p>
          <a:p>
            <a:endParaRPr lang="en-US" altLang="zh-CN" dirty="0"/>
          </a:p>
          <a:p>
            <a:r>
              <a:rPr lang="zh-CN" altLang="en-US" dirty="0"/>
              <a:t>此外，我们在计算电流电压模型时，假设沟道夹断的长度对于沟道长度来说可以忽略不计，</a:t>
            </a:r>
            <a:endParaRPr lang="en-US" altLang="zh-CN" dirty="0"/>
          </a:p>
          <a:p>
            <a:r>
              <a:rPr lang="zh-CN" altLang="en-US" dirty="0"/>
              <a:t>但是在纳米尺度下它是不成立的，所以需要进行相应的调整，也就是这里说的</a:t>
            </a:r>
            <a:r>
              <a:rPr lang="en-US" altLang="zh-CN" dirty="0"/>
              <a:t>channel length modulation</a:t>
            </a:r>
            <a:endParaRPr lang="zh-CN" altLang="en-US"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2</a:t>
            </a:fld>
            <a:endParaRPr lang="zh-CN" altLang="en-US"/>
          </a:p>
        </p:txBody>
      </p:sp>
    </p:spTree>
    <p:extLst>
      <p:ext uri="{BB962C8B-B14F-4D97-AF65-F5344CB8AC3E}">
        <p14:creationId xmlns:p14="http://schemas.microsoft.com/office/powerpoint/2010/main" val="355426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对于小尺寸</a:t>
            </a:r>
            <a:r>
              <a:rPr lang="en-US" altLang="zh-CN" dirty="0"/>
              <a:t>MOSFET</a:t>
            </a:r>
            <a:r>
              <a:rPr lang="zh-CN" altLang="en-US" dirty="0"/>
              <a:t>，速度饱和早于沟道夹断出现</a:t>
            </a:r>
            <a:endParaRPr lang="en-US" altLang="zh-CN" dirty="0"/>
          </a:p>
          <a:p>
            <a:r>
              <a:rPr lang="zh-CN" altLang="en-US" dirty="0"/>
              <a:t>由速度饱和导致的电流饱和，饱和电流大小与电压呈线性关系</a:t>
            </a:r>
            <a:endParaRPr lang="en-US" altLang="zh-CN" dirty="0"/>
          </a:p>
          <a:p>
            <a:r>
              <a:rPr lang="zh-CN" altLang="en-US" dirty="0"/>
              <a:t>虽然饱和电流的公式中看起来没有沟道长度，但是</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zh-CN" altLang="en-US" dirty="0"/>
              <a:t>其实是包含了沟道长度的，</a:t>
            </a:r>
            <a:endParaRPr lang="en-US" altLang="zh-CN" dirty="0"/>
          </a:p>
          <a:p>
            <a:r>
              <a:rPr lang="zh-CN" altLang="en-US" dirty="0"/>
              <a:t>因此无论是速度饱和电流还是沟道饱和电流都是</a:t>
            </a:r>
            <a:r>
              <a:rPr lang="en-US" altLang="zh-CN" dirty="0"/>
              <a:t>W/L</a:t>
            </a:r>
            <a:r>
              <a:rPr lang="zh-CN" altLang="en-US"/>
              <a:t>的函数，即与器件尺寸相关</a:t>
            </a:r>
            <a:endParaRPr lang="zh-CN" altLang="en-US"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11</a:t>
            </a:fld>
            <a:endParaRPr lang="zh-CN" altLang="en-US"/>
          </a:p>
        </p:txBody>
      </p:sp>
    </p:spTree>
    <p:extLst>
      <p:ext uri="{BB962C8B-B14F-4D97-AF65-F5344CB8AC3E}">
        <p14:creationId xmlns:p14="http://schemas.microsoft.com/office/powerpoint/2010/main" val="55858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电场不变 </a:t>
            </a:r>
            <a:r>
              <a:rPr lang="en-US" altLang="zh-CN" dirty="0"/>
              <a:t>+ </a:t>
            </a:r>
            <a:r>
              <a:rPr lang="zh-CN" altLang="en-US" dirty="0"/>
              <a:t>长度</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电压</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Wingdings" panose="05000000000000000000" pitchFamily="2" charset="2"/>
              </a:rPr>
              <a:t>电压</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 </a:t>
            </a:r>
            <a:r>
              <a:rPr lang="zh-CN" altLang="en-US" dirty="0"/>
              <a:t>电阻不变 </a:t>
            </a:r>
            <a:r>
              <a:rPr lang="en-US" altLang="zh-CN" dirty="0">
                <a:sym typeface="Wingdings" panose="05000000000000000000" pitchFamily="2" charset="2"/>
              </a:rPr>
              <a:t> </a:t>
            </a:r>
            <a:r>
              <a:rPr lang="zh-CN" altLang="en-US" dirty="0">
                <a:sym typeface="Wingdings" panose="05000000000000000000" pitchFamily="2" charset="2"/>
              </a:rPr>
              <a:t>电流</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电容</a:t>
            </a:r>
            <a:r>
              <a:rPr lang="en-US" altLang="zh-CN" dirty="0"/>
              <a:t>~</a:t>
            </a:r>
            <a:r>
              <a:rPr lang="en-US" altLang="zh-CN" sz="1200" b="1" i="1" spc="-5" dirty="0">
                <a:solidFill>
                  <a:srgbClr val="004099"/>
                </a:solidFill>
                <a:latin typeface="Arial"/>
                <a:ea typeface="+mn-ea"/>
                <a:cs typeface="Arial"/>
              </a:rPr>
              <a:t>A</a:t>
            </a:r>
            <a:r>
              <a:rPr lang="en-US" altLang="zh-CN" sz="1200" b="1" spc="-5" dirty="0">
                <a:solidFill>
                  <a:srgbClr val="004099"/>
                </a:solidFill>
                <a:latin typeface="Arial"/>
                <a:ea typeface="+mn-ea"/>
                <a:cs typeface="Arial"/>
              </a:rPr>
              <a:t> / </a:t>
            </a:r>
            <a:r>
              <a:rPr lang="en-US" altLang="zh-CN" sz="1200" b="1" i="1" spc="-5" dirty="0">
                <a:solidFill>
                  <a:srgbClr val="004099"/>
                </a:solidFill>
                <a:latin typeface="Arial"/>
                <a:ea typeface="+mn-ea"/>
                <a:cs typeface="Arial"/>
              </a:rPr>
              <a:t>t</a:t>
            </a:r>
            <a:r>
              <a:rPr lang="zh-CN" altLang="en-US" sz="1200" b="1" i="1" spc="-5" dirty="0">
                <a:solidFill>
                  <a:srgbClr val="004099"/>
                </a:solidFill>
                <a:latin typeface="Arial"/>
                <a:ea typeface="+mn-ea"/>
                <a:cs typeface="Arial"/>
              </a:rPr>
              <a:t>，变为</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delay</a:t>
            </a:r>
            <a:r>
              <a:rPr lang="en-US" altLang="zh-CN" sz="1200" b="1" i="0" spc="-5" dirty="0" err="1">
                <a:solidFill>
                  <a:srgbClr val="FF0000"/>
                </a:solidFill>
                <a:latin typeface="Arial"/>
                <a:cs typeface="Arial"/>
              </a:rPr>
              <a:t>V</a:t>
            </a:r>
            <a:r>
              <a:rPr lang="en-US" altLang="zh-CN" sz="1200" b="1" i="1" spc="-5" dirty="0" err="1">
                <a:solidFill>
                  <a:srgbClr val="FF0000"/>
                </a:solidFill>
                <a:latin typeface="Arial"/>
                <a:cs typeface="Arial"/>
              </a:rPr>
              <a:t>C</a:t>
            </a:r>
            <a:r>
              <a:rPr lang="en-US" altLang="zh-CN" sz="1200" b="1" i="1" spc="-5" dirty="0">
                <a:solidFill>
                  <a:srgbClr val="FF0000"/>
                </a:solidFill>
                <a:latin typeface="Arial"/>
                <a:cs typeface="Arial"/>
              </a:rPr>
              <a:t> </a:t>
            </a:r>
            <a:r>
              <a:rPr lang="en-US" altLang="zh-CN" sz="1200" b="1" spc="-5" dirty="0">
                <a:solidFill>
                  <a:srgbClr val="FF0000"/>
                </a:solidFill>
                <a:latin typeface="Arial"/>
                <a:cs typeface="Arial"/>
              </a:rPr>
              <a:t>/ </a:t>
            </a:r>
            <a:r>
              <a:rPr lang="en-US" altLang="zh-CN" sz="1200" b="1" i="0" spc="-5" dirty="0">
                <a:solidFill>
                  <a:srgbClr val="FF0000"/>
                </a:solidFill>
                <a:latin typeface="Arial"/>
                <a:cs typeface="Arial"/>
              </a:rPr>
              <a:t>I</a:t>
            </a:r>
            <a:r>
              <a:rPr lang="zh-CN" altLang="en-US" sz="1200" b="1" i="0" spc="-5" dirty="0">
                <a:solidFill>
                  <a:srgbClr val="FF0000"/>
                </a:solidFill>
                <a:latin typeface="Arial"/>
                <a:cs typeface="Arial"/>
              </a:rPr>
              <a:t>，</a:t>
            </a:r>
            <a:r>
              <a:rPr lang="zh-CN" altLang="en-US" sz="1200" b="1" i="1" spc="-5" dirty="0">
                <a:solidFill>
                  <a:srgbClr val="004099"/>
                </a:solidFill>
                <a:latin typeface="Arial"/>
                <a:ea typeface="+mn-ea"/>
                <a:cs typeface="Arial"/>
              </a:rPr>
              <a:t>变为</a:t>
            </a:r>
            <a:r>
              <a:rPr lang="en-US" altLang="zh-CN" dirty="0"/>
              <a:t>1</a:t>
            </a:r>
            <a:r>
              <a:rPr lang="en-US" altLang="zh-CN" sz="1200" b="1" spc="-25" dirty="0">
                <a:solidFill>
                  <a:srgbClr val="004099"/>
                </a:solidFill>
                <a:latin typeface="Arial"/>
                <a:cs typeface="Arial"/>
              </a:rPr>
              <a:t>/</a:t>
            </a:r>
            <a:r>
              <a:rPr lang="en-US" altLang="zh-CN" sz="1400" b="1" i="1" spc="-25" dirty="0">
                <a:solidFill>
                  <a:srgbClr val="004099"/>
                </a:solidFill>
                <a:latin typeface="Symbol"/>
                <a:cs typeface="Arial"/>
              </a:rPr>
              <a:t>κ</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功率密度</a:t>
            </a:r>
            <a:r>
              <a:rPr lang="en-US" altLang="zh-CN" sz="1200" b="1" i="0" spc="-5" dirty="0">
                <a:solidFill>
                  <a:srgbClr val="FF0000"/>
                </a:solidFill>
                <a:latin typeface="Arial"/>
                <a:cs typeface="Arial"/>
              </a:rPr>
              <a:t>VI</a:t>
            </a:r>
            <a:r>
              <a:rPr lang="en-US" altLang="zh-CN" sz="1200" b="1" i="1" spc="-5" dirty="0">
                <a:solidFill>
                  <a:srgbClr val="FF0000"/>
                </a:solidFill>
                <a:latin typeface="Arial"/>
                <a:cs typeface="Arial"/>
              </a:rPr>
              <a:t> </a:t>
            </a:r>
            <a:r>
              <a:rPr lang="en-US" altLang="zh-CN" sz="1200" b="1" spc="-5" dirty="0">
                <a:solidFill>
                  <a:srgbClr val="FF0000"/>
                </a:solidFill>
                <a:latin typeface="Arial"/>
                <a:cs typeface="Arial"/>
              </a:rPr>
              <a:t>/ </a:t>
            </a:r>
            <a:r>
              <a:rPr lang="en-US" altLang="zh-CN" sz="1200" b="1" i="1" spc="-5" dirty="0">
                <a:solidFill>
                  <a:srgbClr val="FF0000"/>
                </a:solidFill>
                <a:latin typeface="Arial"/>
                <a:cs typeface="Arial"/>
              </a:rPr>
              <a:t>A</a:t>
            </a:r>
            <a:r>
              <a:rPr lang="zh-CN" altLang="en-US" sz="1200" b="1" i="1" spc="-5" dirty="0">
                <a:solidFill>
                  <a:srgbClr val="FF0000"/>
                </a:solidFill>
                <a:latin typeface="Arial"/>
                <a:cs typeface="Arial"/>
              </a:rPr>
              <a:t>，</a:t>
            </a:r>
            <a:r>
              <a:rPr lang="zh-CN" altLang="en-US" sz="1200" b="1" i="1" spc="-5" dirty="0">
                <a:solidFill>
                  <a:srgbClr val="004099"/>
                </a:solidFill>
                <a:latin typeface="Arial"/>
                <a:ea typeface="+mn-ea"/>
                <a:cs typeface="Arial"/>
              </a:rPr>
              <a:t>不变（单个</a:t>
            </a:r>
            <a:r>
              <a:rPr lang="en-US" altLang="zh-CN" sz="1200" b="1" i="1" spc="-5" dirty="0">
                <a:solidFill>
                  <a:srgbClr val="004099"/>
                </a:solidFill>
                <a:latin typeface="Arial"/>
                <a:ea typeface="+mn-ea"/>
                <a:cs typeface="Arial"/>
              </a:rPr>
              <a:t>MOS</a:t>
            </a:r>
            <a:r>
              <a:rPr lang="zh-CN" altLang="en-US" sz="1200" b="1" i="1" spc="-5" dirty="0">
                <a:solidFill>
                  <a:srgbClr val="004099"/>
                </a:solidFill>
                <a:latin typeface="Arial"/>
                <a:ea typeface="+mn-ea"/>
                <a:cs typeface="Arial"/>
              </a:rPr>
              <a:t>管）</a:t>
            </a:r>
            <a:endParaRPr lang="en-US" altLang="zh-CN" sz="1200" b="1" i="1" spc="-5" dirty="0">
              <a:solidFill>
                <a:srgbClr val="004099"/>
              </a:solidFill>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spc="-5" dirty="0">
                <a:solidFill>
                  <a:srgbClr val="004099"/>
                </a:solidFill>
                <a:latin typeface="Arial"/>
                <a:ea typeface="+mn-ea"/>
                <a:cs typeface="Arial"/>
              </a:rPr>
              <a:t>整个芯片由于集成度增加，总体功耗会增加，导致暗硅效应</a:t>
            </a:r>
            <a:endParaRPr lang="en-US" altLang="zh-CN" b="0" i="0"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3</a:t>
            </a:fld>
            <a:endParaRPr lang="zh-CN" altLang="en-US"/>
          </a:p>
        </p:txBody>
      </p:sp>
    </p:spTree>
    <p:extLst>
      <p:ext uri="{BB962C8B-B14F-4D97-AF65-F5344CB8AC3E}">
        <p14:creationId xmlns:p14="http://schemas.microsoft.com/office/powerpoint/2010/main" val="237706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由两份</a:t>
            </a:r>
            <a:r>
              <a:rPr lang="en-US" altLang="zh-CN" dirty="0"/>
              <a:t>Roadmap</a:t>
            </a:r>
            <a:r>
              <a:rPr lang="zh-CN" altLang="en-US" dirty="0"/>
              <a:t>可以发现电压并不会随着沟道长度线性减小</a:t>
            </a:r>
            <a:endParaRPr lang="en-US" altLang="zh-CN" dirty="0"/>
          </a:p>
          <a:p>
            <a:r>
              <a:rPr lang="zh-CN" altLang="en-US" dirty="0"/>
              <a:t>因此随着沟道长度不断减小，其中电子所感受到的电场强度将随着器件尺寸的减小而不断增加</a:t>
            </a:r>
          </a:p>
        </p:txBody>
      </p:sp>
      <p:sp>
        <p:nvSpPr>
          <p:cNvPr id="4" name="灯片编号占位符 3"/>
          <p:cNvSpPr>
            <a:spLocks noGrp="1"/>
          </p:cNvSpPr>
          <p:nvPr>
            <p:ph type="sldNum" sz="quarter" idx="5"/>
          </p:nvPr>
        </p:nvSpPr>
        <p:spPr/>
        <p:txBody>
          <a:bodyPr/>
          <a:lstStyle/>
          <a:p>
            <a:fld id="{0BC1A3E4-F3FA-4859-9EA1-8187F72558FF}" type="slidenum">
              <a:rPr lang="zh-CN" altLang="en-US" smtClean="0"/>
              <a:t>4</a:t>
            </a:fld>
            <a:endParaRPr lang="zh-CN" altLang="en-US"/>
          </a:p>
        </p:txBody>
      </p:sp>
    </p:spTree>
    <p:extLst>
      <p:ext uri="{BB962C8B-B14F-4D97-AF65-F5344CB8AC3E}">
        <p14:creationId xmlns:p14="http://schemas.microsoft.com/office/powerpoint/2010/main" val="102848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由于载流子散射效应，载流子的速度将不会随着电场强度不断增加，而是会在高电场下达到饱和，称为饱和速度</a:t>
            </a:r>
            <a:endParaRPr lang="en-US" altLang="zh-CN"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由于</a:t>
            </a:r>
            <a:r>
              <a:rPr lang="en-US" altLang="zh-CN" b="1" i="0" dirty="0">
                <a:solidFill>
                  <a:srgbClr val="111111"/>
                </a:solidFill>
                <a:effectLst/>
                <a:latin typeface="Microsoft YaHei" panose="020B0503020204020204" pitchFamily="34" charset="-122"/>
                <a:ea typeface="Microsoft YaHei" panose="020B0503020204020204" pitchFamily="34" charset="-122"/>
              </a:rPr>
              <a:t>v </a:t>
            </a:r>
            <a:r>
              <a:rPr lang="zh-CN" altLang="en-US" b="1" i="0" dirty="0">
                <a:solidFill>
                  <a:srgbClr val="111111"/>
                </a:solidFill>
                <a:effectLst/>
                <a:latin typeface="Microsoft YaHei" panose="020B0503020204020204" pitchFamily="34" charset="-122"/>
                <a:ea typeface="Microsoft YaHei" panose="020B0503020204020204" pitchFamily="34" charset="-122"/>
              </a:rPr>
              <a:t>＝ </a:t>
            </a:r>
            <a:r>
              <a:rPr lang="el-GR" altLang="zh-CN" b="1" i="0" dirty="0">
                <a:solidFill>
                  <a:srgbClr val="111111"/>
                </a:solidFill>
                <a:effectLst/>
                <a:latin typeface="Microsoft YaHei" panose="020B0503020204020204" pitchFamily="34" charset="-122"/>
                <a:ea typeface="Microsoft YaHei" panose="020B0503020204020204" pitchFamily="34" charset="-122"/>
              </a:rPr>
              <a:t>μ</a:t>
            </a:r>
            <a:r>
              <a:rPr lang="en-US" altLang="zh-CN" b="1" i="0" dirty="0">
                <a:solidFill>
                  <a:srgbClr val="111111"/>
                </a:solidFill>
                <a:effectLst/>
                <a:latin typeface="Microsoft YaHei" panose="020B0503020204020204" pitchFamily="34" charset="-122"/>
                <a:ea typeface="Microsoft YaHei" panose="020B0503020204020204" pitchFamily="34" charset="-122"/>
              </a:rPr>
              <a:t>E</a:t>
            </a:r>
            <a:r>
              <a:rPr lang="zh-CN" altLang="en-US" b="1" i="0" dirty="0">
                <a:solidFill>
                  <a:srgbClr val="111111"/>
                </a:solidFill>
                <a:effectLst/>
                <a:latin typeface="Microsoft YaHei" panose="020B0503020204020204" pitchFamily="34" charset="-122"/>
                <a:ea typeface="Microsoft YaHei" panose="020B0503020204020204" pitchFamily="34" charset="-122"/>
              </a:rPr>
              <a:t>，</a:t>
            </a:r>
            <a:r>
              <a:rPr lang="zh-CN" altLang="en-US" b="0" i="0" dirty="0">
                <a:solidFill>
                  <a:srgbClr val="2A2B2E"/>
                </a:solidFill>
                <a:effectLst/>
                <a:latin typeface="PingFang SC"/>
              </a:rPr>
              <a:t>速度不变但电场强度增加时，迁移率会减小，不再是常数</a:t>
            </a:r>
            <a:endParaRPr lang="en-US" altLang="zh-CN"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spc="30" dirty="0">
                <a:latin typeface="Symbol"/>
                <a:cs typeface="Symbol"/>
              </a:rPr>
              <a:t>之前在</a:t>
            </a:r>
            <a:r>
              <a:rPr lang="zh-CN" altLang="en-US" sz="1200" b="0" i="0" spc="30" dirty="0">
                <a:solidFill>
                  <a:srgbClr val="2A2B2E"/>
                </a:solidFill>
                <a:effectLst/>
                <a:latin typeface="PingFang SC"/>
                <a:cs typeface="Symbol"/>
              </a:rPr>
              <a:t>计算沟道电流</a:t>
            </a:r>
            <a:r>
              <a:rPr lang="en-US" altLang="zh-CN" sz="1200" i="1" spc="30" dirty="0">
                <a:latin typeface="Symbol"/>
                <a:cs typeface="Symbol"/>
              </a:rPr>
              <a:t>I</a:t>
            </a:r>
            <a:r>
              <a:rPr lang="en-US" altLang="zh-CN" sz="1100" i="1" spc="7" baseline="-24074" dirty="0">
                <a:latin typeface="Times New Roman"/>
                <a:cs typeface="Times New Roman"/>
              </a:rPr>
              <a:t>DS</a:t>
            </a:r>
            <a:r>
              <a:rPr lang="zh-CN" altLang="en-US" b="0" i="0" dirty="0">
                <a:solidFill>
                  <a:srgbClr val="2A2B2E"/>
                </a:solidFill>
                <a:effectLst/>
                <a:latin typeface="PingFang SC"/>
              </a:rPr>
              <a:t>时，假设迁移率为常数，得到其与</a:t>
            </a:r>
            <a:r>
              <a:rPr lang="en-US" altLang="zh-CN" sz="1400" i="1" spc="30" dirty="0" err="1">
                <a:latin typeface="Symbol"/>
                <a:cs typeface="Symbol"/>
              </a:rPr>
              <a:t>V</a:t>
            </a:r>
            <a:r>
              <a:rPr lang="en-US" altLang="zh-CN" sz="1200" i="1" spc="7" baseline="-24074" dirty="0" err="1">
                <a:latin typeface="Times New Roman"/>
                <a:cs typeface="Times New Roman"/>
              </a:rPr>
              <a:t>GS</a:t>
            </a:r>
            <a:r>
              <a:rPr lang="en-US" altLang="zh-CN" sz="1200" i="1" spc="7" baseline="-24074" dirty="0">
                <a:latin typeface="Times New Roman"/>
                <a:cs typeface="Times New Roman"/>
              </a:rPr>
              <a:t> </a:t>
            </a:r>
            <a:r>
              <a:rPr lang="zh-CN" altLang="en-US" b="0" i="0" dirty="0">
                <a:solidFill>
                  <a:srgbClr val="2A2B2E"/>
                </a:solidFill>
                <a:effectLst/>
                <a:latin typeface="PingFang SC"/>
              </a:rPr>
              <a:t>成二次关系，现在它不再适用</a:t>
            </a:r>
            <a:endParaRPr lang="en-US" altLang="zh-CN"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将真实的漂移速度与电场强度的关系进行数据拟合可以得到下面的式子，本门课为计算简便默认</a:t>
            </a:r>
            <a:r>
              <a:rPr lang="en-US" altLang="zh-CN" b="0" i="0" dirty="0">
                <a:solidFill>
                  <a:srgbClr val="2A2B2E"/>
                </a:solidFill>
                <a:effectLst/>
                <a:latin typeface="PingFang SC"/>
              </a:rPr>
              <a:t>n=1</a:t>
            </a:r>
          </a:p>
        </p:txBody>
      </p:sp>
      <p:sp>
        <p:nvSpPr>
          <p:cNvPr id="4" name="灯片编号占位符 3"/>
          <p:cNvSpPr>
            <a:spLocks noGrp="1"/>
          </p:cNvSpPr>
          <p:nvPr>
            <p:ph type="sldNum" sz="quarter" idx="5"/>
          </p:nvPr>
        </p:nvSpPr>
        <p:spPr/>
        <p:txBody>
          <a:bodyPr/>
          <a:lstStyle/>
          <a:p>
            <a:fld id="{0BC1A3E4-F3FA-4859-9EA1-8187F72558FF}" type="slidenum">
              <a:rPr lang="zh-CN" altLang="en-US" smtClean="0"/>
              <a:t>5</a:t>
            </a:fld>
            <a:endParaRPr lang="zh-CN" altLang="en-US"/>
          </a:p>
        </p:txBody>
      </p:sp>
    </p:spTree>
    <p:extLst>
      <p:ext uri="{BB962C8B-B14F-4D97-AF65-F5344CB8AC3E}">
        <p14:creationId xmlns:p14="http://schemas.microsoft.com/office/powerpoint/2010/main" val="69272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假设电场强度各处均匀，即可将漂移速度进行近似化简</a:t>
            </a:r>
            <a:endParaRPr lang="en-US" altLang="zh-CN" dirty="0"/>
          </a:p>
          <a:p>
            <a:r>
              <a:rPr lang="zh-CN" altLang="en-US" dirty="0"/>
              <a:t>而后将近似的漂移速度带入上节课我们计算的 </a:t>
            </a:r>
            <a:r>
              <a:rPr lang="en-US" altLang="zh-CN" dirty="0"/>
              <a:t>I V</a:t>
            </a:r>
            <a:r>
              <a:rPr lang="zh-CN" altLang="en-US" dirty="0"/>
              <a:t>方程中，并进行积分，可以得到考虑速度饱和情况下新的</a:t>
            </a:r>
            <a:r>
              <a:rPr lang="en-US" altLang="zh-CN" dirty="0"/>
              <a:t> I V </a:t>
            </a:r>
            <a:r>
              <a:rPr lang="zh-CN" altLang="en-US" dirty="0"/>
              <a:t>方程</a:t>
            </a:r>
            <a:endParaRPr lang="en-US" altLang="zh-CN" dirty="0"/>
          </a:p>
          <a:p>
            <a:r>
              <a:rPr lang="zh-CN" altLang="en-US" dirty="0"/>
              <a:t>对比之前的 </a:t>
            </a:r>
            <a:r>
              <a:rPr lang="en-US" altLang="zh-CN" dirty="0"/>
              <a:t>I V</a:t>
            </a:r>
            <a:r>
              <a:rPr lang="zh-CN" altLang="en-US" dirty="0"/>
              <a:t>公式，发现此时对之前的常量偏移速度进行了修正</a:t>
            </a:r>
            <a:endParaRPr lang="en-US" altLang="zh-CN" dirty="0"/>
          </a:p>
          <a:p>
            <a:r>
              <a:rPr lang="en-US" altLang="zh-CN" sz="1200" i="0" spc="30" dirty="0" err="1">
                <a:latin typeface="Times New Roman"/>
                <a:cs typeface="Times New Roman"/>
              </a:rPr>
              <a:t>Ec</a:t>
            </a:r>
            <a:r>
              <a:rPr lang="zh-CN" altLang="en-US" sz="1200" i="0" spc="30" dirty="0">
                <a:latin typeface="Times New Roman"/>
                <a:cs typeface="Times New Roman"/>
              </a:rPr>
              <a:t>：饱和速度对应的电场</a:t>
            </a:r>
            <a:endParaRPr lang="zh-CN" altLang="en-US" i="0"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6</a:t>
            </a:fld>
            <a:endParaRPr lang="zh-CN" altLang="en-US"/>
          </a:p>
        </p:txBody>
      </p:sp>
    </p:spTree>
    <p:extLst>
      <p:ext uri="{BB962C8B-B14F-4D97-AF65-F5344CB8AC3E}">
        <p14:creationId xmlns:p14="http://schemas.microsoft.com/office/powerpoint/2010/main" val="137021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a:t>
            </a:r>
            <a:r>
              <a:rPr lang="en-US" altLang="zh-CN" dirty="0" err="1"/>
              <a:t>V_</a:t>
            </a:r>
            <a:r>
              <a:rPr lang="en-US" altLang="zh-CN" sz="800" dirty="0" err="1"/>
              <a:t>DS</a:t>
            </a:r>
            <a:r>
              <a:rPr lang="zh-CN" altLang="en-US" dirty="0"/>
              <a:t>的增加，速度饱和将首先发生在漏极这侧</a:t>
            </a:r>
            <a:endParaRPr lang="en-US" altLang="zh-CN" dirty="0"/>
          </a:p>
          <a:p>
            <a:r>
              <a:rPr lang="zh-CN" altLang="en-US" dirty="0"/>
              <a:t>考虑</a:t>
            </a:r>
            <a:r>
              <a:rPr lang="en-US" altLang="zh-CN" sz="1200" b="1" i="1" dirty="0">
                <a:solidFill>
                  <a:srgbClr val="004099"/>
                </a:solidFill>
                <a:latin typeface="Arial"/>
                <a:cs typeface="Arial"/>
              </a:rPr>
              <a:t>y</a:t>
            </a:r>
            <a:r>
              <a:rPr lang="en-US" altLang="zh-CN" sz="1200" b="1" dirty="0">
                <a:solidFill>
                  <a:srgbClr val="004099"/>
                </a:solidFill>
                <a:latin typeface="Arial"/>
                <a:cs typeface="Arial"/>
              </a:rPr>
              <a:t>=</a:t>
            </a:r>
            <a:r>
              <a:rPr lang="en-US" altLang="zh-CN" sz="1200" b="1" i="1" dirty="0">
                <a:solidFill>
                  <a:srgbClr val="004099"/>
                </a:solidFill>
                <a:latin typeface="Arial"/>
                <a:cs typeface="Arial"/>
              </a:rPr>
              <a:t>L</a:t>
            </a:r>
            <a:r>
              <a:rPr lang="en-US" altLang="zh-CN" sz="1200" b="1" dirty="0">
                <a:solidFill>
                  <a:srgbClr val="004099"/>
                </a:solidFill>
                <a:latin typeface="Arial"/>
                <a:cs typeface="Arial"/>
              </a:rPr>
              <a:t>,</a:t>
            </a:r>
            <a:r>
              <a:rPr lang="en-US" altLang="zh-CN" sz="1200" b="1" spc="-15" dirty="0">
                <a:solidFill>
                  <a:srgbClr val="004099"/>
                </a:solidFill>
                <a:latin typeface="Arial"/>
                <a:cs typeface="Arial"/>
              </a:rPr>
              <a:t> </a:t>
            </a:r>
            <a:r>
              <a:rPr lang="en-US" altLang="zh-CN" sz="1200" b="1" i="1" spc="-10" dirty="0">
                <a:solidFill>
                  <a:srgbClr val="004099"/>
                </a:solidFill>
                <a:latin typeface="Arial"/>
                <a:cs typeface="Arial"/>
              </a:rPr>
              <a:t>V</a:t>
            </a:r>
            <a:r>
              <a:rPr lang="en-US" altLang="zh-CN" sz="1200" b="1" spc="-15" baseline="-21021" dirty="0">
                <a:solidFill>
                  <a:srgbClr val="004099"/>
                </a:solidFill>
                <a:latin typeface="Arial"/>
                <a:cs typeface="Arial"/>
              </a:rPr>
              <a:t>DS</a:t>
            </a:r>
            <a:r>
              <a:rPr lang="en-US" altLang="zh-CN" sz="1200" b="1" i="1" spc="-10" dirty="0">
                <a:solidFill>
                  <a:srgbClr val="004099"/>
                </a:solidFill>
                <a:latin typeface="Arial"/>
                <a:cs typeface="Arial"/>
              </a:rPr>
              <a:t>=</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zh-CN" altLang="en-US" dirty="0"/>
              <a:t>这一特殊情况的漂移电流，我们将</a:t>
            </a:r>
            <a:r>
              <a:rPr lang="en-US" altLang="zh-CN" sz="1200" b="1" i="1" spc="-10" dirty="0">
                <a:solidFill>
                  <a:srgbClr val="004099"/>
                </a:solidFill>
                <a:latin typeface="Arial"/>
                <a:cs typeface="Arial"/>
              </a:rPr>
              <a:t>V</a:t>
            </a:r>
            <a:r>
              <a:rPr lang="en-US" altLang="zh-CN" sz="1200" b="1" spc="-15" baseline="-21021" dirty="0">
                <a:solidFill>
                  <a:srgbClr val="004099"/>
                </a:solidFill>
                <a:latin typeface="Arial"/>
                <a:cs typeface="Arial"/>
              </a:rPr>
              <a:t>DS</a:t>
            </a:r>
            <a:r>
              <a:rPr lang="en-US" altLang="zh-CN" sz="1200" b="1" i="1" spc="-10" dirty="0">
                <a:solidFill>
                  <a:srgbClr val="004099"/>
                </a:solidFill>
                <a:latin typeface="Arial"/>
                <a:cs typeface="Arial"/>
              </a:rPr>
              <a:t>=</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zh-CN" altLang="en-US" dirty="0"/>
              <a:t>带入漂移电流的表达式，</a:t>
            </a:r>
            <a:endParaRPr lang="en-US" altLang="zh-CN" dirty="0"/>
          </a:p>
          <a:p>
            <a:r>
              <a:rPr lang="zh-CN" altLang="en-US" dirty="0"/>
              <a:t>由于</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zh-CN" altLang="en-US" dirty="0"/>
              <a:t>为常数，并且已经达到了速度饱和，速度也为常数，所以发生了</a:t>
            </a:r>
            <a:r>
              <a:rPr lang="zh-CN" altLang="en-US" b="1" dirty="0"/>
              <a:t>电流饱和</a:t>
            </a:r>
            <a:endParaRPr lang="en-US" altLang="zh-CN" b="1" dirty="0"/>
          </a:p>
          <a:p>
            <a:r>
              <a:rPr lang="zh-CN" altLang="en-US" b="0" dirty="0"/>
              <a:t>即与大尺寸</a:t>
            </a:r>
            <a:r>
              <a:rPr lang="en-US" altLang="zh-CN" b="0" dirty="0"/>
              <a:t>MOSFET</a:t>
            </a:r>
            <a:r>
              <a:rPr lang="zh-CN" altLang="en-US" b="0" dirty="0"/>
              <a:t>相比，除了前三种电流状态外，小尺寸</a:t>
            </a:r>
            <a:r>
              <a:rPr lang="en-US" altLang="zh-CN" b="0" dirty="0"/>
              <a:t>MOSFET</a:t>
            </a:r>
            <a:r>
              <a:rPr lang="zh-CN" altLang="en-US" b="0" dirty="0"/>
              <a:t>还会由于速度饱和导致电流饱和</a:t>
            </a:r>
            <a:endParaRPr lang="en-US" altLang="zh-CN" b="0" dirty="0"/>
          </a:p>
          <a:p>
            <a:r>
              <a:rPr lang="zh-CN" altLang="en-US" b="0" dirty="0"/>
              <a:t>此外需要注意，当进入速度饱和后，电场强度分布不均匀，</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zh-CN" altLang="en-US" b="0" dirty="0"/>
              <a:t>并不能直接通过</a:t>
            </a:r>
            <a:r>
              <a:rPr lang="en-US" altLang="zh-CN" b="0" dirty="0"/>
              <a:t>V=EL</a:t>
            </a:r>
            <a:r>
              <a:rPr lang="zh-CN" altLang="en-US" b="0" dirty="0"/>
              <a:t>求得</a:t>
            </a:r>
            <a:endParaRPr lang="en-US" altLang="zh-CN" b="0"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7</a:t>
            </a:fld>
            <a:endParaRPr lang="zh-CN" altLang="en-US"/>
          </a:p>
        </p:txBody>
      </p:sp>
    </p:spTree>
    <p:extLst>
      <p:ext uri="{BB962C8B-B14F-4D97-AF65-F5344CB8AC3E}">
        <p14:creationId xmlns:p14="http://schemas.microsoft.com/office/powerpoint/2010/main" val="61980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我们之前已经得到了电流线性区域和饱和区域的两个公式</a:t>
            </a:r>
            <a:endParaRPr lang="en-US" altLang="zh-CN" dirty="0"/>
          </a:p>
          <a:p>
            <a:r>
              <a:rPr lang="zh-CN" altLang="en-US" dirty="0"/>
              <a:t>将他们联立即可对应两个区域交界处的特性，从而求得</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endParaRPr lang="en-US" altLang="zh-CN" dirty="0"/>
          </a:p>
          <a:p>
            <a:r>
              <a:rPr lang="zh-CN" altLang="en-US" dirty="0"/>
              <a:t>可以发现分母大于</a:t>
            </a:r>
            <a:r>
              <a:rPr lang="en-US" altLang="zh-CN" dirty="0"/>
              <a:t>1</a:t>
            </a:r>
            <a:r>
              <a:rPr lang="zh-CN" altLang="en-US" dirty="0"/>
              <a:t>，因此</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en-US" altLang="zh-CN" sz="1200" b="1" i="1" spc="-10" dirty="0">
                <a:solidFill>
                  <a:srgbClr val="004099"/>
                </a:solidFill>
                <a:latin typeface="Arial"/>
                <a:cs typeface="Arial"/>
              </a:rPr>
              <a:t>&lt;</a:t>
            </a:r>
            <a:r>
              <a:rPr lang="en-US" altLang="zh-CN" sz="1200" b="1" i="1" spc="-10" dirty="0" err="1">
                <a:solidFill>
                  <a:srgbClr val="004099"/>
                </a:solidFill>
                <a:latin typeface="Arial"/>
                <a:cs typeface="Arial"/>
              </a:rPr>
              <a:t>V</a:t>
            </a:r>
            <a:r>
              <a:rPr lang="en-US" altLang="zh-CN" sz="1200" b="1" i="1" spc="-15" baseline="-21021" dirty="0" err="1">
                <a:solidFill>
                  <a:srgbClr val="004099"/>
                </a:solidFill>
                <a:latin typeface="Arial"/>
                <a:cs typeface="Arial"/>
              </a:rPr>
              <a:t>GS</a:t>
            </a:r>
            <a:r>
              <a:rPr lang="en-US" altLang="zh-CN" sz="1200" b="1" i="1" spc="-10" baseline="-21021" dirty="0">
                <a:solidFill>
                  <a:srgbClr val="004099"/>
                </a:solidFill>
                <a:latin typeface="Arial"/>
                <a:cs typeface="Arial"/>
              </a:rPr>
              <a:t> </a:t>
            </a:r>
            <a:r>
              <a:rPr lang="en-US" altLang="zh-CN" sz="1200" b="1" i="1" spc="-10" dirty="0">
                <a:solidFill>
                  <a:srgbClr val="004099"/>
                </a:solidFill>
                <a:latin typeface="Arial"/>
                <a:cs typeface="Arial"/>
              </a:rPr>
              <a:t>- V</a:t>
            </a:r>
            <a:r>
              <a:rPr lang="en-US" altLang="zh-CN" sz="1200" b="1" spc="-15" baseline="-21021" dirty="0">
                <a:solidFill>
                  <a:srgbClr val="004099"/>
                </a:solidFill>
                <a:latin typeface="Arial"/>
                <a:cs typeface="Arial"/>
              </a:rPr>
              <a:t>T</a:t>
            </a:r>
          </a:p>
        </p:txBody>
      </p:sp>
      <p:sp>
        <p:nvSpPr>
          <p:cNvPr id="4" name="灯片编号占位符 3"/>
          <p:cNvSpPr>
            <a:spLocks noGrp="1"/>
          </p:cNvSpPr>
          <p:nvPr>
            <p:ph type="sldNum" sz="quarter" idx="5"/>
          </p:nvPr>
        </p:nvSpPr>
        <p:spPr/>
        <p:txBody>
          <a:bodyPr/>
          <a:lstStyle/>
          <a:p>
            <a:fld id="{0BC1A3E4-F3FA-4859-9EA1-8187F72558FF}" type="slidenum">
              <a:rPr lang="zh-CN" altLang="en-US" smtClean="0"/>
              <a:t>8</a:t>
            </a:fld>
            <a:endParaRPr lang="zh-CN" altLang="en-US"/>
          </a:p>
        </p:txBody>
      </p:sp>
    </p:spTree>
    <p:extLst>
      <p:ext uri="{BB962C8B-B14F-4D97-AF65-F5344CB8AC3E}">
        <p14:creationId xmlns:p14="http://schemas.microsoft.com/office/powerpoint/2010/main" val="209307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en-US" altLang="zh-CN" sz="1200" b="1" i="1" spc="-10" dirty="0">
                <a:solidFill>
                  <a:srgbClr val="004099"/>
                </a:solidFill>
                <a:latin typeface="Arial"/>
                <a:cs typeface="Arial"/>
              </a:rPr>
              <a:t>=k(</a:t>
            </a:r>
            <a:r>
              <a:rPr lang="en-US" altLang="zh-CN" sz="1200" i="1" spc="-5" dirty="0" err="1">
                <a:latin typeface="Arial"/>
                <a:cs typeface="Arial"/>
              </a:rPr>
              <a:t>V</a:t>
            </a:r>
            <a:r>
              <a:rPr lang="en-US" altLang="zh-CN" sz="1200" spc="-7" baseline="-20833" dirty="0" err="1"/>
              <a:t>GS</a:t>
            </a:r>
            <a:r>
              <a:rPr lang="en-US" altLang="zh-CN" sz="1200" spc="457" baseline="-20833" dirty="0"/>
              <a:t> </a:t>
            </a:r>
            <a:r>
              <a:rPr lang="en-US" altLang="zh-CN" sz="1200" dirty="0"/>
              <a:t>–</a:t>
            </a:r>
            <a:r>
              <a:rPr lang="en-US" altLang="zh-CN" sz="1200" spc="-20" dirty="0"/>
              <a:t> </a:t>
            </a:r>
            <a:r>
              <a:rPr lang="en-US" altLang="zh-CN" sz="1200" i="1" spc="-5" dirty="0">
                <a:latin typeface="Arial"/>
                <a:cs typeface="Arial"/>
              </a:rPr>
              <a:t>V</a:t>
            </a:r>
            <a:r>
              <a:rPr lang="en-US" altLang="zh-CN" sz="1200" spc="-7" baseline="-20833" dirty="0"/>
              <a:t>T</a:t>
            </a:r>
            <a:r>
              <a:rPr lang="en-US" altLang="zh-CN" sz="1200" b="1" i="1" spc="-10" dirty="0">
                <a:solidFill>
                  <a:srgbClr val="004099"/>
                </a:solidFill>
                <a:latin typeface="Arial"/>
                <a:cs typeface="Arial"/>
              </a:rPr>
              <a:t>) </a:t>
            </a:r>
            <a:r>
              <a:rPr lang="en-US" altLang="zh-CN" sz="1200" b="1" i="1" spc="-10" dirty="0" err="1">
                <a:solidFill>
                  <a:srgbClr val="004099"/>
                </a:solidFill>
                <a:latin typeface="Arial"/>
                <a:cs typeface="Arial"/>
              </a:rPr>
              <a:t>V</a:t>
            </a:r>
            <a:r>
              <a:rPr lang="en-US" altLang="zh-CN" sz="1200" b="1" i="1" spc="-15" baseline="-21021" dirty="0" err="1">
                <a:solidFill>
                  <a:srgbClr val="004099"/>
                </a:solidFill>
                <a:latin typeface="Arial"/>
                <a:cs typeface="Arial"/>
              </a:rPr>
              <a:t>GS</a:t>
            </a:r>
            <a:r>
              <a:rPr lang="en-US" altLang="zh-CN" sz="1200" b="1" i="1" spc="-10" baseline="-21021" dirty="0">
                <a:solidFill>
                  <a:srgbClr val="004099"/>
                </a:solidFill>
                <a:latin typeface="Arial"/>
                <a:cs typeface="Arial"/>
              </a:rPr>
              <a:t> </a:t>
            </a:r>
            <a:r>
              <a:rPr lang="en-US" altLang="zh-CN" sz="1200" b="1" i="1" spc="-10" dirty="0">
                <a:solidFill>
                  <a:srgbClr val="004099"/>
                </a:solidFill>
                <a:latin typeface="Arial"/>
                <a:cs typeface="Arial"/>
              </a:rPr>
              <a:t>– V</a:t>
            </a:r>
            <a:r>
              <a:rPr lang="en-US" altLang="zh-CN" sz="1200" b="1" spc="-15" baseline="-21021" dirty="0">
                <a:solidFill>
                  <a:srgbClr val="004099"/>
                </a:solidFill>
                <a:latin typeface="Arial"/>
                <a:cs typeface="Arial"/>
              </a:rPr>
              <a:t>T</a:t>
            </a:r>
            <a:r>
              <a:rPr lang="zh-CN" altLang="en-US" sz="1200" b="0" i="1" spc="-10" dirty="0">
                <a:solidFill>
                  <a:srgbClr val="004099"/>
                </a:solidFill>
                <a:latin typeface="Arial"/>
                <a:cs typeface="Arial"/>
              </a:rPr>
              <a:t>时因为速度饱和导致电流饱和</a:t>
            </a:r>
            <a:r>
              <a:rPr lang="zh-CN" altLang="en-US" sz="1200" b="0" i="1" spc="-10" baseline="-21021" dirty="0">
                <a:solidFill>
                  <a:srgbClr val="004099"/>
                </a:solidFill>
                <a:latin typeface="Arial"/>
                <a:cs typeface="Arial"/>
              </a:rPr>
              <a:t>，</a:t>
            </a:r>
            <a:endParaRPr lang="en-US" altLang="zh-CN" sz="1200" b="0" i="1" spc="-10" baseline="-21021" dirty="0">
              <a:solidFill>
                <a:srgbClr val="004099"/>
              </a:solidFill>
              <a:latin typeface="Arial"/>
              <a:cs typeface="Arial"/>
            </a:endParaRPr>
          </a:p>
          <a:p>
            <a:r>
              <a:rPr lang="zh-CN" altLang="en-US" sz="1200" b="1" i="1" spc="-10" dirty="0">
                <a:solidFill>
                  <a:srgbClr val="004099"/>
                </a:solidFill>
                <a:latin typeface="Arial"/>
                <a:cs typeface="Arial"/>
              </a:rPr>
              <a:t>而</a:t>
            </a:r>
            <a:r>
              <a:rPr lang="en-US" altLang="zh-CN" i="1" spc="-5" dirty="0">
                <a:latin typeface="Arial"/>
                <a:cs typeface="Arial"/>
              </a:rPr>
              <a:t>V</a:t>
            </a:r>
            <a:r>
              <a:rPr lang="en-US" altLang="zh-CN" sz="1200" spc="-7" baseline="-20833" dirty="0"/>
              <a:t>DS </a:t>
            </a:r>
            <a:r>
              <a:rPr lang="en-US" altLang="zh-CN" sz="1200" dirty="0"/>
              <a:t>=</a:t>
            </a:r>
            <a:r>
              <a:rPr lang="en-US" altLang="zh-CN" sz="1200" spc="-25" dirty="0"/>
              <a:t> </a:t>
            </a:r>
            <a:r>
              <a:rPr lang="en-US" altLang="zh-CN" sz="1200" i="1" spc="-5" dirty="0" err="1">
                <a:latin typeface="Arial"/>
                <a:cs typeface="Arial"/>
              </a:rPr>
              <a:t>V</a:t>
            </a:r>
            <a:r>
              <a:rPr lang="en-US" altLang="zh-CN" sz="1200" spc="-7" baseline="-20833" dirty="0" err="1"/>
              <a:t>GS</a:t>
            </a:r>
            <a:r>
              <a:rPr lang="en-US" altLang="zh-CN" sz="1200" spc="457" baseline="-20833" dirty="0"/>
              <a:t> </a:t>
            </a:r>
            <a:r>
              <a:rPr lang="en-US" altLang="zh-CN" sz="1200" dirty="0"/>
              <a:t>–</a:t>
            </a:r>
            <a:r>
              <a:rPr lang="en-US" altLang="zh-CN" sz="1200" spc="-20" dirty="0"/>
              <a:t> </a:t>
            </a:r>
            <a:r>
              <a:rPr lang="en-US" altLang="zh-CN" sz="1200" i="1" spc="-5" dirty="0">
                <a:latin typeface="Arial"/>
                <a:cs typeface="Arial"/>
              </a:rPr>
              <a:t>V</a:t>
            </a:r>
            <a:r>
              <a:rPr lang="en-US" altLang="zh-CN" sz="1200" spc="-7" baseline="-20833" dirty="0"/>
              <a:t>T</a:t>
            </a:r>
            <a:r>
              <a:rPr lang="zh-CN" altLang="en-US" sz="1200" b="0" i="1" spc="-10" dirty="0">
                <a:solidFill>
                  <a:srgbClr val="004099"/>
                </a:solidFill>
                <a:latin typeface="Arial"/>
                <a:cs typeface="Arial"/>
              </a:rPr>
              <a:t>时由于沟道夹断导致电流饱和</a:t>
            </a:r>
            <a:endParaRPr lang="en-US" altLang="zh-CN" sz="1200" b="0" i="1" spc="-10" dirty="0">
              <a:solidFill>
                <a:srgbClr val="004099"/>
              </a:solidFill>
              <a:latin typeface="Arial"/>
              <a:cs typeface="Arial"/>
            </a:endParaRPr>
          </a:p>
          <a:p>
            <a:r>
              <a:rPr lang="zh-CN" altLang="en-US" sz="1200" b="1" i="1" spc="-10" dirty="0">
                <a:solidFill>
                  <a:srgbClr val="004099"/>
                </a:solidFill>
                <a:latin typeface="Arial"/>
                <a:cs typeface="Arial"/>
              </a:rPr>
              <a:t>由于</a:t>
            </a:r>
            <a:r>
              <a:rPr lang="en-US" altLang="zh-CN" sz="1200" b="1" i="1" spc="-10" dirty="0" err="1">
                <a:solidFill>
                  <a:srgbClr val="004099"/>
                </a:solidFill>
                <a:latin typeface="Arial"/>
                <a:cs typeface="Arial"/>
              </a:rPr>
              <a:t>V</a:t>
            </a:r>
            <a:r>
              <a:rPr lang="en-US" altLang="zh-CN" sz="1200" b="1" spc="-15" baseline="-21021" dirty="0" err="1">
                <a:solidFill>
                  <a:srgbClr val="004099"/>
                </a:solidFill>
                <a:latin typeface="Arial"/>
                <a:cs typeface="Arial"/>
              </a:rPr>
              <a:t>DSAT</a:t>
            </a:r>
            <a:r>
              <a:rPr lang="en-US" altLang="zh-CN" sz="1200" b="1" i="1" spc="-10" dirty="0">
                <a:solidFill>
                  <a:srgbClr val="004099"/>
                </a:solidFill>
                <a:latin typeface="Arial"/>
                <a:cs typeface="Arial"/>
              </a:rPr>
              <a:t>&lt;</a:t>
            </a:r>
            <a:r>
              <a:rPr lang="en-US" altLang="zh-CN" sz="1200" b="1" i="1" spc="-10" dirty="0" err="1">
                <a:solidFill>
                  <a:srgbClr val="004099"/>
                </a:solidFill>
                <a:latin typeface="Arial"/>
                <a:cs typeface="Arial"/>
              </a:rPr>
              <a:t>V</a:t>
            </a:r>
            <a:r>
              <a:rPr lang="en-US" altLang="zh-CN" sz="1200" b="1" i="1" spc="-15" baseline="-21021" dirty="0" err="1">
                <a:solidFill>
                  <a:srgbClr val="004099"/>
                </a:solidFill>
                <a:latin typeface="Arial"/>
                <a:cs typeface="Arial"/>
              </a:rPr>
              <a:t>GS</a:t>
            </a:r>
            <a:r>
              <a:rPr lang="en-US" altLang="zh-CN" sz="1200" b="1" i="1" spc="-10" baseline="-21021" dirty="0">
                <a:solidFill>
                  <a:srgbClr val="004099"/>
                </a:solidFill>
                <a:latin typeface="Arial"/>
                <a:cs typeface="Arial"/>
              </a:rPr>
              <a:t> </a:t>
            </a:r>
            <a:r>
              <a:rPr lang="en-US" altLang="zh-CN" sz="1200" b="1" i="1" spc="-10" dirty="0">
                <a:solidFill>
                  <a:srgbClr val="004099"/>
                </a:solidFill>
                <a:latin typeface="Arial"/>
                <a:cs typeface="Arial"/>
              </a:rPr>
              <a:t>– V</a:t>
            </a:r>
            <a:r>
              <a:rPr lang="en-US" altLang="zh-CN" sz="1200" b="1" spc="-15" baseline="-21021" dirty="0">
                <a:solidFill>
                  <a:srgbClr val="004099"/>
                </a:solidFill>
                <a:latin typeface="Arial"/>
                <a:cs typeface="Arial"/>
              </a:rPr>
              <a:t>T</a:t>
            </a:r>
            <a:r>
              <a:rPr lang="zh-CN" altLang="en-US" sz="1200" b="1" i="1" spc="-10" dirty="0">
                <a:solidFill>
                  <a:srgbClr val="004099"/>
                </a:solidFill>
                <a:latin typeface="Arial"/>
                <a:cs typeface="Arial"/>
              </a:rPr>
              <a:t>，</a:t>
            </a:r>
            <a:r>
              <a:rPr lang="zh-CN" altLang="en-US" sz="1200" b="0" i="1" spc="-10" dirty="0">
                <a:solidFill>
                  <a:srgbClr val="004099"/>
                </a:solidFill>
                <a:latin typeface="Arial"/>
                <a:cs typeface="Arial"/>
              </a:rPr>
              <a:t>所以先发生速度饱和导致电流饱和，再发生沟道夹断</a:t>
            </a:r>
            <a:endParaRPr lang="en-US" altLang="zh-CN" sz="1200" b="0" i="1" spc="-10" dirty="0">
              <a:solidFill>
                <a:srgbClr val="004099"/>
              </a:solidFill>
              <a:latin typeface="Arial"/>
              <a:cs typeface="Arial"/>
            </a:endParaRPr>
          </a:p>
          <a:p>
            <a:r>
              <a:rPr lang="zh-CN" altLang="en-US" sz="1200" b="0" i="1" spc="-10" dirty="0">
                <a:solidFill>
                  <a:srgbClr val="004099"/>
                </a:solidFill>
                <a:latin typeface="Arial"/>
                <a:cs typeface="Arial"/>
              </a:rPr>
              <a:t>当发生沟道夹断时，两种机制会同时存在，但饱和电流的大小将受饱和速度限制</a:t>
            </a:r>
            <a:endParaRPr lang="en-US" altLang="zh-CN" sz="1200" b="0" i="1" spc="-10" dirty="0">
              <a:solidFill>
                <a:srgbClr val="004099"/>
              </a:solidFill>
              <a:latin typeface="Arial"/>
              <a:cs typeface="Arial"/>
            </a:endParaRPr>
          </a:p>
        </p:txBody>
      </p:sp>
      <p:sp>
        <p:nvSpPr>
          <p:cNvPr id="4" name="灯片编号占位符 3"/>
          <p:cNvSpPr>
            <a:spLocks noGrp="1"/>
          </p:cNvSpPr>
          <p:nvPr>
            <p:ph type="sldNum" sz="quarter" idx="5"/>
          </p:nvPr>
        </p:nvSpPr>
        <p:spPr/>
        <p:txBody>
          <a:bodyPr/>
          <a:lstStyle/>
          <a:p>
            <a:fld id="{0BC1A3E4-F3FA-4859-9EA1-8187F72558FF}" type="slidenum">
              <a:rPr lang="zh-CN" altLang="en-US" smtClean="0"/>
              <a:t>9</a:t>
            </a:fld>
            <a:endParaRPr lang="zh-CN" altLang="en-US"/>
          </a:p>
        </p:txBody>
      </p:sp>
    </p:spTree>
    <p:extLst>
      <p:ext uri="{BB962C8B-B14F-4D97-AF65-F5344CB8AC3E}">
        <p14:creationId xmlns:p14="http://schemas.microsoft.com/office/powerpoint/2010/main" val="83099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如果此时进一步研究沟道长度对于器件的影响，可以发现</a:t>
            </a:r>
            <a:endParaRPr lang="en-US" altLang="zh-CN" dirty="0"/>
          </a:p>
          <a:p>
            <a:r>
              <a:rPr lang="zh-CN" altLang="en-US" dirty="0"/>
              <a:t>长沟道器件不会产生速度饱和，所以电流只受沟道夹断的影响，其余时候与电压呈</a:t>
            </a:r>
            <a:r>
              <a:rPr lang="zh-CN" altLang="en-US" b="1" dirty="0"/>
              <a:t>平方</a:t>
            </a:r>
            <a:r>
              <a:rPr lang="zh-CN" altLang="en-US" dirty="0"/>
              <a:t>的关系</a:t>
            </a:r>
            <a:endParaRPr lang="en-US" altLang="zh-CN" dirty="0"/>
          </a:p>
          <a:p>
            <a:r>
              <a:rPr lang="zh-CN" altLang="en-US" dirty="0"/>
              <a:t>短沟道器件由于速度饱和会更早出现电流饱和，饱和电流的大小与电压成</a:t>
            </a:r>
            <a:r>
              <a:rPr lang="zh-CN" altLang="en-US" b="1" dirty="0"/>
              <a:t>线性</a:t>
            </a:r>
            <a:r>
              <a:rPr lang="zh-CN" altLang="en-US" dirty="0"/>
              <a:t>关系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BC1A3E4-F3FA-4859-9EA1-8187F72558FF}" type="slidenum">
              <a:rPr lang="zh-CN" altLang="en-US" smtClean="0"/>
              <a:t>10</a:t>
            </a:fld>
            <a:endParaRPr lang="zh-CN" altLang="en-US"/>
          </a:p>
        </p:txBody>
      </p:sp>
    </p:spTree>
    <p:extLst>
      <p:ext uri="{BB962C8B-B14F-4D97-AF65-F5344CB8AC3E}">
        <p14:creationId xmlns:p14="http://schemas.microsoft.com/office/powerpoint/2010/main" val="335844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57095" y="1277873"/>
            <a:ext cx="8877808" cy="1647189"/>
          </a:xfrm>
          <a:prstGeom prst="rect">
            <a:avLst/>
          </a:prstGeom>
        </p:spPr>
        <p:txBody>
          <a:bodyPr wrap="square" lIns="0" tIns="0" rIns="0" bIns="0">
            <a:spAutoFit/>
          </a:bodyPr>
          <a:lstStyle>
            <a:lvl1pPr>
              <a:defRPr sz="4800" b="1" i="0">
                <a:solidFill>
                  <a:srgbClr val="00AF50"/>
                </a:solidFill>
                <a:latin typeface="Arial"/>
                <a:cs typeface="Arial"/>
              </a:defRPr>
            </a:lvl1pPr>
          </a:lstStyle>
          <a:p>
            <a:endParaRPr/>
          </a:p>
        </p:txBody>
      </p:sp>
      <p:sp>
        <p:nvSpPr>
          <p:cNvPr id="3" name="Holder 3"/>
          <p:cNvSpPr>
            <a:spLocks noGrp="1"/>
          </p:cNvSpPr>
          <p:nvPr>
            <p:ph type="body" idx="1"/>
          </p:nvPr>
        </p:nvSpPr>
        <p:spPr>
          <a:xfrm>
            <a:off x="4652645" y="3422650"/>
            <a:ext cx="5802630" cy="29387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8F8A4BAB-F379-705D-C3E1-D62FBC39B8AE}"/>
              </a:ext>
            </a:extLst>
          </p:cNvPr>
          <p:cNvSpPr txBox="1">
            <a:spLocks/>
          </p:cNvSpPr>
          <p:nvPr/>
        </p:nvSpPr>
        <p:spPr>
          <a:xfrm>
            <a:off x="-76200" y="2438400"/>
            <a:ext cx="12496800" cy="693138"/>
          </a:xfrm>
          <a:prstGeom prst="rect">
            <a:avLst/>
          </a:prstGeom>
        </p:spPr>
        <p:txBody>
          <a:bodyPr vert="horz" wrap="square" lIns="0" tIns="95885" rIns="0" bIns="0" rtlCol="0">
            <a:spAutoFit/>
          </a:bodyPr>
          <a:lstStyle>
            <a:lvl1pPr>
              <a:defRPr sz="4800" b="1" i="0">
                <a:solidFill>
                  <a:srgbClr val="00AF50"/>
                </a:solidFill>
                <a:latin typeface="Arial"/>
                <a:ea typeface="+mj-ea"/>
                <a:cs typeface="Arial"/>
              </a:defRPr>
            </a:lvl1pPr>
          </a:lstStyle>
          <a:p>
            <a:pPr marL="2386965" marR="5080" indent="-2374900" algn="ctr">
              <a:lnSpc>
                <a:spcPts val="5180"/>
              </a:lnSpc>
              <a:spcBef>
                <a:spcPts val="755"/>
              </a:spcBef>
            </a:pPr>
            <a:r>
              <a:rPr lang="en-US" sz="3200" kern="0" spc="-5" dirty="0">
                <a:solidFill>
                  <a:srgbClr val="0000FF"/>
                </a:solidFill>
                <a:latin typeface="Times New Roman" panose="02020603050405020304" pitchFamily="18" charset="0"/>
                <a:cs typeface="Times New Roman" panose="02020603050405020304" pitchFamily="18" charset="0"/>
              </a:rPr>
              <a:t>Lecture</a:t>
            </a:r>
            <a:r>
              <a:rPr lang="en-US" sz="3200" kern="0" spc="5" dirty="0">
                <a:solidFill>
                  <a:srgbClr val="0000FF"/>
                </a:solidFill>
                <a:latin typeface="Times New Roman" panose="02020603050405020304" pitchFamily="18" charset="0"/>
                <a:cs typeface="Times New Roman" panose="02020603050405020304" pitchFamily="18" charset="0"/>
              </a:rPr>
              <a:t> </a:t>
            </a:r>
            <a:r>
              <a:rPr lang="en-US" sz="3200" kern="0" spc="-5" dirty="0">
                <a:solidFill>
                  <a:srgbClr val="0000FF"/>
                </a:solidFill>
                <a:latin typeface="Times New Roman" panose="02020603050405020304" pitchFamily="18" charset="0"/>
                <a:cs typeface="Times New Roman" panose="02020603050405020304" pitchFamily="18" charset="0"/>
              </a:rPr>
              <a:t>2: </a:t>
            </a:r>
            <a:r>
              <a:rPr lang="en-US" sz="3200" kern="0" dirty="0">
                <a:latin typeface="Times New Roman" panose="02020603050405020304" pitchFamily="18" charset="0"/>
                <a:cs typeface="Times New Roman" panose="02020603050405020304" pitchFamily="18" charset="0"/>
              </a:rPr>
              <a:t>Metal-Oxide-Semiconductor </a:t>
            </a:r>
            <a:r>
              <a:rPr lang="en-US" sz="3200" kern="0" spc="-1320" dirty="0">
                <a:latin typeface="Times New Roman" panose="02020603050405020304" pitchFamily="18" charset="0"/>
                <a:cs typeface="Times New Roman" panose="02020603050405020304" pitchFamily="18" charset="0"/>
              </a:rPr>
              <a:t> </a:t>
            </a:r>
            <a:r>
              <a:rPr lang="en-US" sz="3200" kern="0" dirty="0">
                <a:latin typeface="Times New Roman" panose="02020603050405020304" pitchFamily="18" charset="0"/>
                <a:cs typeface="Times New Roman" panose="02020603050405020304" pitchFamily="18" charset="0"/>
              </a:rPr>
              <a:t>Field-Effect</a:t>
            </a:r>
            <a:r>
              <a:rPr lang="en-US" sz="3200" kern="0" spc="15" dirty="0">
                <a:latin typeface="Times New Roman" panose="02020603050405020304" pitchFamily="18" charset="0"/>
                <a:cs typeface="Times New Roman" panose="02020603050405020304" pitchFamily="18" charset="0"/>
              </a:rPr>
              <a:t> </a:t>
            </a:r>
            <a:r>
              <a:rPr lang="en-US" sz="3200" kern="0" spc="-30" dirty="0">
                <a:latin typeface="Times New Roman" panose="02020603050405020304" pitchFamily="18" charset="0"/>
                <a:cs typeface="Times New Roman" panose="02020603050405020304" pitchFamily="18" charset="0"/>
              </a:rPr>
              <a:t>Transistor</a:t>
            </a:r>
            <a:endParaRPr lang="en-US" sz="3200" kern="0" dirty="0">
              <a:latin typeface="Times New Roman" panose="02020603050405020304" pitchFamily="18" charset="0"/>
              <a:cs typeface="Times New Roman" panose="02020603050405020304" pitchFamily="18" charset="0"/>
            </a:endParaRPr>
          </a:p>
        </p:txBody>
      </p:sp>
      <p:pic>
        <p:nvPicPr>
          <p:cNvPr id="13" name="object 14">
            <a:extLst>
              <a:ext uri="{FF2B5EF4-FFF2-40B4-BE49-F238E27FC236}">
                <a16:creationId xmlns:a16="http://schemas.microsoft.com/office/drawing/2014/main" id="{6C46C356-E40C-C759-3206-9101E5DA6834}"/>
              </a:ext>
            </a:extLst>
          </p:cNvPr>
          <p:cNvPicPr/>
          <p:nvPr/>
        </p:nvPicPr>
        <p:blipFill>
          <a:blip r:embed="rId2" cstate="print"/>
          <a:stretch>
            <a:fillRect/>
          </a:stretch>
        </p:blipFill>
        <p:spPr>
          <a:xfrm>
            <a:off x="4419600" y="3657600"/>
            <a:ext cx="3174492"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205" y="61339"/>
            <a:ext cx="708660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1"/>
                </a:solidFill>
              </a:rPr>
              <a:t>Long</a:t>
            </a:r>
            <a:r>
              <a:rPr sz="3600" spc="-5" dirty="0">
                <a:solidFill>
                  <a:schemeClr val="tx1"/>
                </a:solidFill>
              </a:rPr>
              <a:t> Channel</a:t>
            </a:r>
            <a:r>
              <a:rPr sz="3600" dirty="0">
                <a:solidFill>
                  <a:schemeClr val="tx1"/>
                </a:solidFill>
              </a:rPr>
              <a:t> </a:t>
            </a:r>
            <a:r>
              <a:rPr sz="3600" spc="-5" dirty="0">
                <a:solidFill>
                  <a:schemeClr val="tx1"/>
                </a:solidFill>
              </a:rPr>
              <a:t>vs.</a:t>
            </a:r>
            <a:r>
              <a:rPr sz="3600" spc="-20" dirty="0">
                <a:solidFill>
                  <a:schemeClr val="tx1"/>
                </a:solidFill>
              </a:rPr>
              <a:t> </a:t>
            </a:r>
            <a:r>
              <a:rPr sz="3600" dirty="0">
                <a:solidFill>
                  <a:schemeClr val="tx1"/>
                </a:solidFill>
              </a:rPr>
              <a:t>Short</a:t>
            </a:r>
            <a:r>
              <a:rPr sz="3600" spc="-5" dirty="0">
                <a:solidFill>
                  <a:schemeClr val="tx1"/>
                </a:solidFill>
              </a:rPr>
              <a:t> Channel</a:t>
            </a:r>
            <a:endParaRPr sz="3600">
              <a:solidFill>
                <a:schemeClr val="tx1"/>
              </a:solidFill>
            </a:endParaRPr>
          </a:p>
        </p:txBody>
      </p:sp>
      <p:sp>
        <p:nvSpPr>
          <p:cNvPr id="3" name="object 3"/>
          <p:cNvSpPr txBox="1"/>
          <p:nvPr/>
        </p:nvSpPr>
        <p:spPr>
          <a:xfrm>
            <a:off x="6673215" y="4854321"/>
            <a:ext cx="3369310" cy="357505"/>
          </a:xfrm>
          <a:prstGeom prst="rect">
            <a:avLst/>
          </a:prstGeom>
          <a:solidFill>
            <a:srgbClr val="00AFEF">
              <a:alpha val="39999"/>
            </a:srgbClr>
          </a:solidFill>
          <a:ln w="22098">
            <a:solidFill>
              <a:srgbClr val="0000CC"/>
            </a:solidFill>
          </a:ln>
        </p:spPr>
        <p:txBody>
          <a:bodyPr vert="horz" wrap="square" lIns="0" tIns="67945" rIns="0" bIns="0" rtlCol="0">
            <a:spAutoFit/>
          </a:bodyPr>
          <a:lstStyle/>
          <a:p>
            <a:pPr marL="51435">
              <a:lnSpc>
                <a:spcPct val="100000"/>
              </a:lnSpc>
              <a:spcBef>
                <a:spcPts val="535"/>
              </a:spcBef>
            </a:pPr>
            <a:r>
              <a:rPr sz="2625" i="1" spc="232" baseline="14285" dirty="0">
                <a:latin typeface="Times New Roman"/>
                <a:cs typeface="Times New Roman"/>
              </a:rPr>
              <a:t>I</a:t>
            </a:r>
            <a:r>
              <a:rPr sz="1000" i="1" spc="20" dirty="0">
                <a:latin typeface="Times New Roman"/>
                <a:cs typeface="Times New Roman"/>
              </a:rPr>
              <a:t>DS</a:t>
            </a:r>
            <a:r>
              <a:rPr sz="1000" i="1" spc="35" dirty="0">
                <a:latin typeface="Times New Roman"/>
                <a:cs typeface="Times New Roman"/>
              </a:rPr>
              <a:t>A</a:t>
            </a:r>
            <a:r>
              <a:rPr sz="1000" i="1" spc="20" dirty="0">
                <a:latin typeface="Times New Roman"/>
                <a:cs typeface="Times New Roman"/>
              </a:rPr>
              <a:t>T</a:t>
            </a:r>
            <a:r>
              <a:rPr sz="1000" i="1" dirty="0">
                <a:latin typeface="Times New Roman"/>
                <a:cs typeface="Times New Roman"/>
              </a:rPr>
              <a:t>  </a:t>
            </a:r>
            <a:r>
              <a:rPr sz="1000" i="1" spc="-100" dirty="0">
                <a:latin typeface="Times New Roman"/>
                <a:cs typeface="Times New Roman"/>
              </a:rPr>
              <a:t> </a:t>
            </a:r>
            <a:r>
              <a:rPr sz="2625" spc="22" baseline="14285" dirty="0">
                <a:latin typeface="Symbol"/>
                <a:cs typeface="Symbol"/>
              </a:rPr>
              <a:t></a:t>
            </a:r>
            <a:r>
              <a:rPr sz="2625" spc="-112" baseline="14285" dirty="0">
                <a:latin typeface="Times New Roman"/>
                <a:cs typeface="Times New Roman"/>
              </a:rPr>
              <a:t> </a:t>
            </a:r>
            <a:r>
              <a:rPr sz="2625" i="1" spc="37" baseline="14285" dirty="0">
                <a:latin typeface="Times New Roman"/>
                <a:cs typeface="Times New Roman"/>
              </a:rPr>
              <a:t>v</a:t>
            </a:r>
            <a:r>
              <a:rPr sz="1000" i="1" spc="5" dirty="0">
                <a:latin typeface="Times New Roman"/>
                <a:cs typeface="Times New Roman"/>
              </a:rPr>
              <a:t>s</a:t>
            </a:r>
            <a:r>
              <a:rPr sz="1000" i="1" spc="15" dirty="0">
                <a:latin typeface="Times New Roman"/>
                <a:cs typeface="Times New Roman"/>
              </a:rPr>
              <a:t>at</a:t>
            </a:r>
            <a:r>
              <a:rPr sz="1000" i="1" dirty="0">
                <a:latin typeface="Times New Roman"/>
                <a:cs typeface="Times New Roman"/>
              </a:rPr>
              <a:t> </a:t>
            </a:r>
            <a:r>
              <a:rPr sz="1000" i="1" spc="-60" dirty="0">
                <a:latin typeface="Times New Roman"/>
                <a:cs typeface="Times New Roman"/>
              </a:rPr>
              <a:t> </a:t>
            </a:r>
            <a:r>
              <a:rPr sz="2625" spc="7" baseline="14285" dirty="0">
                <a:latin typeface="Symbol"/>
                <a:cs typeface="Symbol"/>
              </a:rPr>
              <a:t></a:t>
            </a:r>
            <a:r>
              <a:rPr sz="2625" spc="-419" baseline="14285" dirty="0">
                <a:latin typeface="Times New Roman"/>
                <a:cs typeface="Times New Roman"/>
              </a:rPr>
              <a:t> </a:t>
            </a:r>
            <a:r>
              <a:rPr sz="2625" i="1" spc="22" baseline="14285" dirty="0">
                <a:latin typeface="Times New Roman"/>
                <a:cs typeface="Times New Roman"/>
              </a:rPr>
              <a:t>C</a:t>
            </a:r>
            <a:r>
              <a:rPr sz="1000" i="1" spc="15" dirty="0">
                <a:latin typeface="Times New Roman"/>
                <a:cs typeface="Times New Roman"/>
              </a:rPr>
              <a:t>ox</a:t>
            </a:r>
            <a:r>
              <a:rPr sz="1000" i="1" dirty="0">
                <a:latin typeface="Times New Roman"/>
                <a:cs typeface="Times New Roman"/>
              </a:rPr>
              <a:t> </a:t>
            </a:r>
            <a:r>
              <a:rPr sz="1000" i="1" spc="-105" dirty="0">
                <a:latin typeface="Times New Roman"/>
                <a:cs typeface="Times New Roman"/>
              </a:rPr>
              <a:t> </a:t>
            </a:r>
            <a:r>
              <a:rPr sz="2625" spc="75" baseline="14285" dirty="0">
                <a:latin typeface="Symbol"/>
                <a:cs typeface="Symbol"/>
              </a:rPr>
              <a:t></a:t>
            </a:r>
            <a:r>
              <a:rPr sz="2625" i="1" spc="37" baseline="14285" dirty="0">
                <a:latin typeface="Times New Roman"/>
                <a:cs typeface="Times New Roman"/>
              </a:rPr>
              <a:t>W</a:t>
            </a:r>
            <a:r>
              <a:rPr sz="2625" i="1" spc="-7" baseline="14285" dirty="0">
                <a:latin typeface="Times New Roman"/>
                <a:cs typeface="Times New Roman"/>
              </a:rPr>
              <a:t> </a:t>
            </a:r>
            <a:r>
              <a:rPr sz="2625" spc="120" baseline="14285" dirty="0">
                <a:latin typeface="Symbol"/>
                <a:cs typeface="Symbol"/>
              </a:rPr>
              <a:t></a:t>
            </a:r>
            <a:r>
              <a:rPr sz="2625" spc="-179" baseline="14285" dirty="0">
                <a:latin typeface="Times New Roman"/>
                <a:cs typeface="Times New Roman"/>
              </a:rPr>
              <a:t>[</a:t>
            </a:r>
            <a:r>
              <a:rPr sz="2625" i="1" spc="-97" baseline="14285" dirty="0">
                <a:latin typeface="Times New Roman"/>
                <a:cs typeface="Times New Roman"/>
              </a:rPr>
              <a:t>V</a:t>
            </a:r>
            <a:r>
              <a:rPr sz="1000" i="1" spc="20" dirty="0">
                <a:latin typeface="Times New Roman"/>
                <a:cs typeface="Times New Roman"/>
              </a:rPr>
              <a:t>G</a:t>
            </a:r>
            <a:r>
              <a:rPr sz="1000" i="1" spc="15" dirty="0">
                <a:latin typeface="Times New Roman"/>
                <a:cs typeface="Times New Roman"/>
              </a:rPr>
              <a:t>S</a:t>
            </a:r>
            <a:r>
              <a:rPr sz="1000" i="1" dirty="0">
                <a:latin typeface="Times New Roman"/>
                <a:cs typeface="Times New Roman"/>
              </a:rPr>
              <a:t> </a:t>
            </a:r>
            <a:r>
              <a:rPr sz="1000" i="1" spc="45" dirty="0">
                <a:latin typeface="Times New Roman"/>
                <a:cs typeface="Times New Roman"/>
              </a:rPr>
              <a:t> </a:t>
            </a:r>
            <a:r>
              <a:rPr sz="2625" spc="195" baseline="14285" dirty="0">
                <a:latin typeface="Symbol"/>
                <a:cs typeface="Symbol"/>
              </a:rPr>
              <a:t></a:t>
            </a:r>
            <a:r>
              <a:rPr sz="2625" i="1" spc="-142" baseline="14285" dirty="0">
                <a:latin typeface="Times New Roman"/>
                <a:cs typeface="Times New Roman"/>
              </a:rPr>
              <a:t>V</a:t>
            </a:r>
            <a:r>
              <a:rPr sz="1000" i="1" spc="20" dirty="0">
                <a:latin typeface="Times New Roman"/>
                <a:cs typeface="Times New Roman"/>
              </a:rPr>
              <a:t>T</a:t>
            </a:r>
            <a:r>
              <a:rPr sz="1000" i="1" dirty="0">
                <a:latin typeface="Times New Roman"/>
                <a:cs typeface="Times New Roman"/>
              </a:rPr>
              <a:t> </a:t>
            </a:r>
            <a:r>
              <a:rPr sz="1000" i="1" spc="95" dirty="0">
                <a:latin typeface="Times New Roman"/>
                <a:cs typeface="Times New Roman"/>
              </a:rPr>
              <a:t> </a:t>
            </a:r>
            <a:r>
              <a:rPr sz="2625" spc="195" baseline="14285" dirty="0">
                <a:latin typeface="Symbol"/>
                <a:cs typeface="Symbol"/>
              </a:rPr>
              <a:t></a:t>
            </a:r>
            <a:r>
              <a:rPr sz="2625" i="1" baseline="14285" dirty="0">
                <a:latin typeface="Times New Roman"/>
                <a:cs typeface="Times New Roman"/>
              </a:rPr>
              <a:t>V</a:t>
            </a:r>
            <a:r>
              <a:rPr sz="1000" i="1" spc="20" dirty="0">
                <a:latin typeface="Times New Roman"/>
                <a:cs typeface="Times New Roman"/>
              </a:rPr>
              <a:t>DS</a:t>
            </a:r>
            <a:r>
              <a:rPr sz="1000" i="1" spc="35" dirty="0">
                <a:latin typeface="Times New Roman"/>
                <a:cs typeface="Times New Roman"/>
              </a:rPr>
              <a:t>A</a:t>
            </a:r>
            <a:r>
              <a:rPr sz="1000" i="1" spc="20" dirty="0">
                <a:latin typeface="Times New Roman"/>
                <a:cs typeface="Times New Roman"/>
              </a:rPr>
              <a:t>T</a:t>
            </a:r>
            <a:r>
              <a:rPr sz="1000" i="1" spc="15" dirty="0">
                <a:latin typeface="Times New Roman"/>
                <a:cs typeface="Times New Roman"/>
              </a:rPr>
              <a:t> </a:t>
            </a:r>
            <a:r>
              <a:rPr sz="2625" spc="15" baseline="14285" dirty="0">
                <a:latin typeface="Times New Roman"/>
                <a:cs typeface="Times New Roman"/>
              </a:rPr>
              <a:t>]</a:t>
            </a:r>
            <a:endParaRPr sz="2625" baseline="14285">
              <a:latin typeface="Times New Roman"/>
              <a:cs typeface="Times New Roman"/>
            </a:endParaRPr>
          </a:p>
        </p:txBody>
      </p:sp>
      <p:grpSp>
        <p:nvGrpSpPr>
          <p:cNvPr id="4" name="object 4"/>
          <p:cNvGrpSpPr/>
          <p:nvPr/>
        </p:nvGrpSpPr>
        <p:grpSpPr>
          <a:xfrm>
            <a:off x="2055114" y="4810505"/>
            <a:ext cx="2560320" cy="508000"/>
            <a:chOff x="2055114" y="4810505"/>
            <a:chExt cx="2560320" cy="508000"/>
          </a:xfrm>
        </p:grpSpPr>
        <p:sp>
          <p:nvSpPr>
            <p:cNvPr id="5" name="object 5"/>
            <p:cNvSpPr/>
            <p:nvPr/>
          </p:nvSpPr>
          <p:spPr>
            <a:xfrm>
              <a:off x="2055114" y="4810505"/>
              <a:ext cx="2560320" cy="508000"/>
            </a:xfrm>
            <a:custGeom>
              <a:avLst/>
              <a:gdLst/>
              <a:ahLst/>
              <a:cxnLst/>
              <a:rect l="l" t="t" r="r" b="b"/>
              <a:pathLst>
                <a:path w="2560320" h="508000">
                  <a:moveTo>
                    <a:pt x="2560319" y="0"/>
                  </a:moveTo>
                  <a:lnTo>
                    <a:pt x="0" y="0"/>
                  </a:lnTo>
                  <a:lnTo>
                    <a:pt x="0" y="507492"/>
                  </a:lnTo>
                  <a:lnTo>
                    <a:pt x="2560319" y="507492"/>
                  </a:lnTo>
                  <a:lnTo>
                    <a:pt x="2560319" y="0"/>
                  </a:lnTo>
                  <a:close/>
                </a:path>
              </a:pathLst>
            </a:custGeom>
            <a:solidFill>
              <a:srgbClr val="FF9966">
                <a:alpha val="39999"/>
              </a:srgbClr>
            </a:solidFill>
          </p:spPr>
          <p:txBody>
            <a:bodyPr wrap="square" lIns="0" tIns="0" rIns="0" bIns="0" rtlCol="0"/>
            <a:lstStyle/>
            <a:p>
              <a:endParaRPr/>
            </a:p>
          </p:txBody>
        </p:sp>
        <p:sp>
          <p:nvSpPr>
            <p:cNvPr id="6" name="object 6"/>
            <p:cNvSpPr/>
            <p:nvPr/>
          </p:nvSpPr>
          <p:spPr>
            <a:xfrm>
              <a:off x="2867147" y="5073251"/>
              <a:ext cx="779780" cy="0"/>
            </a:xfrm>
            <a:custGeom>
              <a:avLst/>
              <a:gdLst/>
              <a:ahLst/>
              <a:cxnLst/>
              <a:rect l="l" t="t" r="r" b="b"/>
              <a:pathLst>
                <a:path w="779779">
                  <a:moveTo>
                    <a:pt x="0" y="0"/>
                  </a:moveTo>
                  <a:lnTo>
                    <a:pt x="475620" y="0"/>
                  </a:lnTo>
                </a:path>
                <a:path w="779779">
                  <a:moveTo>
                    <a:pt x="583569" y="0"/>
                  </a:moveTo>
                  <a:lnTo>
                    <a:pt x="779578" y="0"/>
                  </a:lnTo>
                </a:path>
              </a:pathLst>
            </a:custGeom>
            <a:ln w="8073">
              <a:solidFill>
                <a:srgbClr val="000000"/>
              </a:solidFill>
            </a:ln>
          </p:spPr>
          <p:txBody>
            <a:bodyPr wrap="square" lIns="0" tIns="0" rIns="0" bIns="0" rtlCol="0"/>
            <a:lstStyle/>
            <a:p>
              <a:endParaRPr/>
            </a:p>
          </p:txBody>
        </p:sp>
      </p:grpSp>
      <p:sp>
        <p:nvSpPr>
          <p:cNvPr id="7" name="object 7"/>
          <p:cNvSpPr txBox="1"/>
          <p:nvPr/>
        </p:nvSpPr>
        <p:spPr>
          <a:xfrm>
            <a:off x="3914116" y="5043690"/>
            <a:ext cx="514984" cy="164465"/>
          </a:xfrm>
          <a:prstGeom prst="rect">
            <a:avLst/>
          </a:prstGeom>
        </p:spPr>
        <p:txBody>
          <a:bodyPr vert="horz" wrap="square" lIns="0" tIns="13970" rIns="0" bIns="0" rtlCol="0">
            <a:spAutoFit/>
          </a:bodyPr>
          <a:lstStyle/>
          <a:p>
            <a:pPr>
              <a:lnSpc>
                <a:spcPct val="100000"/>
              </a:lnSpc>
              <a:spcBef>
                <a:spcPts val="110"/>
              </a:spcBef>
              <a:tabLst>
                <a:tab pos="436245" algn="l"/>
              </a:tabLst>
            </a:pPr>
            <a:r>
              <a:rPr sz="900" i="1" spc="5" dirty="0">
                <a:latin typeface="Times New Roman"/>
                <a:cs typeface="Times New Roman"/>
              </a:rPr>
              <a:t>G</a:t>
            </a:r>
            <a:r>
              <a:rPr sz="900" i="1" spc="10" dirty="0">
                <a:latin typeface="Times New Roman"/>
                <a:cs typeface="Times New Roman"/>
              </a:rPr>
              <a:t>S</a:t>
            </a:r>
            <a:r>
              <a:rPr sz="900" i="1" dirty="0">
                <a:latin typeface="Times New Roman"/>
                <a:cs typeface="Times New Roman"/>
              </a:rPr>
              <a:t>	</a:t>
            </a:r>
            <a:r>
              <a:rPr sz="900" i="1" spc="10" dirty="0">
                <a:latin typeface="Times New Roman"/>
                <a:cs typeface="Times New Roman"/>
              </a:rPr>
              <a:t>T</a:t>
            </a:r>
            <a:endParaRPr sz="900">
              <a:latin typeface="Times New Roman"/>
              <a:cs typeface="Times New Roman"/>
            </a:endParaRPr>
          </a:p>
        </p:txBody>
      </p:sp>
      <p:sp>
        <p:nvSpPr>
          <p:cNvPr id="8" name="object 8"/>
          <p:cNvSpPr txBox="1"/>
          <p:nvPr/>
        </p:nvSpPr>
        <p:spPr>
          <a:xfrm>
            <a:off x="2174018" y="5043690"/>
            <a:ext cx="97155" cy="164465"/>
          </a:xfrm>
          <a:prstGeom prst="rect">
            <a:avLst/>
          </a:prstGeom>
        </p:spPr>
        <p:txBody>
          <a:bodyPr vert="horz" wrap="square" lIns="0" tIns="13970" rIns="0" bIns="0" rtlCol="0">
            <a:spAutoFit/>
          </a:bodyPr>
          <a:lstStyle/>
          <a:p>
            <a:pPr>
              <a:lnSpc>
                <a:spcPct val="100000"/>
              </a:lnSpc>
              <a:spcBef>
                <a:spcPts val="110"/>
              </a:spcBef>
            </a:pPr>
            <a:r>
              <a:rPr sz="900" i="1" spc="10" dirty="0">
                <a:latin typeface="Times New Roman"/>
                <a:cs typeface="Times New Roman"/>
              </a:rPr>
              <a:t>D</a:t>
            </a:r>
            <a:endParaRPr sz="900">
              <a:latin typeface="Times New Roman"/>
              <a:cs typeface="Times New Roman"/>
            </a:endParaRPr>
          </a:p>
        </p:txBody>
      </p:sp>
      <p:sp>
        <p:nvSpPr>
          <p:cNvPr id="9" name="object 9"/>
          <p:cNvSpPr txBox="1"/>
          <p:nvPr/>
        </p:nvSpPr>
        <p:spPr>
          <a:xfrm>
            <a:off x="3005945" y="4918915"/>
            <a:ext cx="615950" cy="410209"/>
          </a:xfrm>
          <a:prstGeom prst="rect">
            <a:avLst/>
          </a:prstGeom>
        </p:spPr>
        <p:txBody>
          <a:bodyPr vert="horz" wrap="square" lIns="0" tIns="13970" rIns="0" bIns="0" rtlCol="0">
            <a:spAutoFit/>
          </a:bodyPr>
          <a:lstStyle/>
          <a:p>
            <a:pPr>
              <a:lnSpc>
                <a:spcPct val="100000"/>
              </a:lnSpc>
              <a:spcBef>
                <a:spcPts val="110"/>
              </a:spcBef>
              <a:tabLst>
                <a:tab pos="196215" algn="l"/>
              </a:tabLst>
            </a:pPr>
            <a:r>
              <a:rPr sz="900" i="1" spc="10" dirty="0">
                <a:latin typeface="Times New Roman"/>
                <a:cs typeface="Times New Roman"/>
              </a:rPr>
              <a:t>n	</a:t>
            </a:r>
            <a:r>
              <a:rPr sz="900" i="1" spc="5" dirty="0">
                <a:latin typeface="Times New Roman"/>
                <a:cs typeface="Times New Roman"/>
              </a:rPr>
              <a:t>ox</a:t>
            </a:r>
            <a:endParaRPr sz="900">
              <a:latin typeface="Times New Roman"/>
              <a:cs typeface="Times New Roman"/>
            </a:endParaRPr>
          </a:p>
          <a:p>
            <a:pPr marL="52705">
              <a:lnSpc>
                <a:spcPct val="100000"/>
              </a:lnSpc>
              <a:spcBef>
                <a:spcPts val="75"/>
              </a:spcBef>
              <a:tabLst>
                <a:tab pos="491490" algn="l"/>
              </a:tabLst>
            </a:pPr>
            <a:r>
              <a:rPr sz="1550" spc="10" dirty="0">
                <a:latin typeface="Times New Roman"/>
                <a:cs typeface="Times New Roman"/>
              </a:rPr>
              <a:t>2	</a:t>
            </a:r>
            <a:r>
              <a:rPr sz="1550" i="1" spc="10" dirty="0">
                <a:latin typeface="Times New Roman"/>
                <a:cs typeface="Times New Roman"/>
              </a:rPr>
              <a:t>L</a:t>
            </a:r>
            <a:endParaRPr sz="1550">
              <a:latin typeface="Times New Roman"/>
              <a:cs typeface="Times New Roman"/>
            </a:endParaRPr>
          </a:p>
        </p:txBody>
      </p:sp>
      <p:sp>
        <p:nvSpPr>
          <p:cNvPr id="10" name="object 10"/>
          <p:cNvSpPr txBox="1"/>
          <p:nvPr/>
        </p:nvSpPr>
        <p:spPr>
          <a:xfrm>
            <a:off x="3445441" y="4787812"/>
            <a:ext cx="179705" cy="263525"/>
          </a:xfrm>
          <a:prstGeom prst="rect">
            <a:avLst/>
          </a:prstGeom>
        </p:spPr>
        <p:txBody>
          <a:bodyPr vert="horz" wrap="square" lIns="0" tIns="13335" rIns="0" bIns="0" rtlCol="0">
            <a:spAutoFit/>
          </a:bodyPr>
          <a:lstStyle/>
          <a:p>
            <a:pPr>
              <a:lnSpc>
                <a:spcPct val="100000"/>
              </a:lnSpc>
              <a:spcBef>
                <a:spcPts val="105"/>
              </a:spcBef>
            </a:pPr>
            <a:r>
              <a:rPr sz="1550" i="1" spc="20" dirty="0">
                <a:latin typeface="Times New Roman"/>
                <a:cs typeface="Times New Roman"/>
              </a:rPr>
              <a:t>W</a:t>
            </a:r>
            <a:endParaRPr sz="1550">
              <a:latin typeface="Times New Roman"/>
              <a:cs typeface="Times New Roman"/>
            </a:endParaRPr>
          </a:p>
        </p:txBody>
      </p:sp>
      <p:sp>
        <p:nvSpPr>
          <p:cNvPr id="11" name="object 11"/>
          <p:cNvSpPr txBox="1"/>
          <p:nvPr/>
        </p:nvSpPr>
        <p:spPr>
          <a:xfrm>
            <a:off x="3348217" y="4911781"/>
            <a:ext cx="1275715" cy="263525"/>
          </a:xfrm>
          <a:prstGeom prst="rect">
            <a:avLst/>
          </a:prstGeom>
        </p:spPr>
        <p:txBody>
          <a:bodyPr vert="horz" wrap="square" lIns="0" tIns="13335" rIns="0" bIns="0" rtlCol="0">
            <a:spAutoFit/>
          </a:bodyPr>
          <a:lstStyle/>
          <a:p>
            <a:pPr marL="25400">
              <a:lnSpc>
                <a:spcPct val="100000"/>
              </a:lnSpc>
              <a:spcBef>
                <a:spcPts val="105"/>
              </a:spcBef>
              <a:tabLst>
                <a:tab pos="328930" algn="l"/>
                <a:tab pos="769620" algn="l"/>
              </a:tabLst>
            </a:pPr>
            <a:r>
              <a:rPr sz="1550" spc="5" dirty="0">
                <a:latin typeface="Symbol"/>
                <a:cs typeface="Symbol"/>
              </a:rPr>
              <a:t></a:t>
            </a:r>
            <a:r>
              <a:rPr sz="1550" spc="5" dirty="0">
                <a:latin typeface="Times New Roman"/>
                <a:cs typeface="Times New Roman"/>
              </a:rPr>
              <a:t>	</a:t>
            </a:r>
            <a:r>
              <a:rPr sz="1550" spc="5" dirty="0">
                <a:latin typeface="Symbol"/>
                <a:cs typeface="Symbol"/>
              </a:rPr>
              <a:t></a:t>
            </a:r>
            <a:r>
              <a:rPr sz="1550" spc="-229" dirty="0">
                <a:latin typeface="Times New Roman"/>
                <a:cs typeface="Times New Roman"/>
              </a:rPr>
              <a:t> </a:t>
            </a:r>
            <a:r>
              <a:rPr sz="1550" spc="-50" dirty="0">
                <a:latin typeface="Times New Roman"/>
                <a:cs typeface="Times New Roman"/>
              </a:rPr>
              <a:t>(</a:t>
            </a:r>
            <a:r>
              <a:rPr sz="1550" i="1" spc="-50" dirty="0">
                <a:latin typeface="Times New Roman"/>
                <a:cs typeface="Times New Roman"/>
              </a:rPr>
              <a:t>V	</a:t>
            </a:r>
            <a:r>
              <a:rPr sz="1550" spc="60" dirty="0">
                <a:latin typeface="Symbol"/>
                <a:cs typeface="Symbol"/>
              </a:rPr>
              <a:t></a:t>
            </a:r>
            <a:r>
              <a:rPr sz="1550" i="1" spc="60" dirty="0">
                <a:latin typeface="Times New Roman"/>
                <a:cs typeface="Times New Roman"/>
              </a:rPr>
              <a:t>V</a:t>
            </a:r>
            <a:r>
              <a:rPr sz="1550" i="1" spc="250" dirty="0">
                <a:latin typeface="Times New Roman"/>
                <a:cs typeface="Times New Roman"/>
              </a:rPr>
              <a:t> </a:t>
            </a:r>
            <a:r>
              <a:rPr sz="1550" spc="40" dirty="0">
                <a:latin typeface="Times New Roman"/>
                <a:cs typeface="Times New Roman"/>
              </a:rPr>
              <a:t>)</a:t>
            </a:r>
            <a:r>
              <a:rPr sz="1350" spc="60" baseline="43209" dirty="0">
                <a:latin typeface="Times New Roman"/>
                <a:cs typeface="Times New Roman"/>
              </a:rPr>
              <a:t>2</a:t>
            </a:r>
            <a:endParaRPr sz="1350" baseline="43209">
              <a:latin typeface="Times New Roman"/>
              <a:cs typeface="Times New Roman"/>
            </a:endParaRPr>
          </a:p>
        </p:txBody>
      </p:sp>
      <p:sp>
        <p:nvSpPr>
          <p:cNvPr id="12" name="object 12"/>
          <p:cNvSpPr txBox="1"/>
          <p:nvPr/>
        </p:nvSpPr>
        <p:spPr>
          <a:xfrm>
            <a:off x="2065832" y="4900851"/>
            <a:ext cx="1174750" cy="276225"/>
          </a:xfrm>
          <a:prstGeom prst="rect">
            <a:avLst/>
          </a:prstGeom>
        </p:spPr>
        <p:txBody>
          <a:bodyPr vert="horz" wrap="square" lIns="0" tIns="12065" rIns="0" bIns="0" rtlCol="0">
            <a:spAutoFit/>
          </a:bodyPr>
          <a:lstStyle/>
          <a:p>
            <a:pPr marL="25400">
              <a:lnSpc>
                <a:spcPct val="100000"/>
              </a:lnSpc>
              <a:spcBef>
                <a:spcPts val="95"/>
              </a:spcBef>
            </a:pPr>
            <a:r>
              <a:rPr sz="1550" i="1" spc="5" dirty="0">
                <a:latin typeface="Times New Roman"/>
                <a:cs typeface="Times New Roman"/>
              </a:rPr>
              <a:t>I </a:t>
            </a:r>
            <a:r>
              <a:rPr sz="1550" i="1" spc="170" dirty="0">
                <a:latin typeface="Times New Roman"/>
                <a:cs typeface="Times New Roman"/>
              </a:rPr>
              <a:t> </a:t>
            </a:r>
            <a:r>
              <a:rPr sz="1550" spc="30" dirty="0">
                <a:latin typeface="Times New Roman"/>
                <a:cs typeface="Times New Roman"/>
              </a:rPr>
              <a:t>(</a:t>
            </a:r>
            <a:r>
              <a:rPr sz="1550" i="1" spc="30" dirty="0">
                <a:latin typeface="Times New Roman"/>
                <a:cs typeface="Times New Roman"/>
              </a:rPr>
              <a:t>sat</a:t>
            </a:r>
            <a:r>
              <a:rPr sz="1550" spc="30" dirty="0">
                <a:latin typeface="Times New Roman"/>
                <a:cs typeface="Times New Roman"/>
              </a:rPr>
              <a:t>)</a:t>
            </a:r>
            <a:r>
              <a:rPr sz="1550" spc="-50" dirty="0">
                <a:latin typeface="Times New Roman"/>
                <a:cs typeface="Times New Roman"/>
              </a:rPr>
              <a:t> </a:t>
            </a:r>
            <a:r>
              <a:rPr sz="1550" spc="10" dirty="0">
                <a:latin typeface="Symbol"/>
                <a:cs typeface="Symbol"/>
              </a:rPr>
              <a:t></a:t>
            </a:r>
            <a:r>
              <a:rPr sz="1550" spc="95" dirty="0">
                <a:latin typeface="Times New Roman"/>
                <a:cs typeface="Times New Roman"/>
              </a:rPr>
              <a:t> </a:t>
            </a:r>
            <a:r>
              <a:rPr sz="2475" i="1" spc="-67" baseline="33670" dirty="0">
                <a:latin typeface="Symbol"/>
                <a:cs typeface="Symbol"/>
              </a:rPr>
              <a:t></a:t>
            </a:r>
            <a:r>
              <a:rPr sz="2475" i="1" spc="179" baseline="33670" dirty="0">
                <a:latin typeface="Times New Roman"/>
                <a:cs typeface="Times New Roman"/>
              </a:rPr>
              <a:t> </a:t>
            </a:r>
            <a:r>
              <a:rPr sz="2325" i="1" spc="22" baseline="35842" dirty="0">
                <a:latin typeface="Times New Roman"/>
                <a:cs typeface="Times New Roman"/>
              </a:rPr>
              <a:t>C</a:t>
            </a:r>
            <a:endParaRPr sz="2325" baseline="35842">
              <a:latin typeface="Times New Roman"/>
              <a:cs typeface="Times New Roman"/>
            </a:endParaRPr>
          </a:p>
        </p:txBody>
      </p:sp>
      <p:sp>
        <p:nvSpPr>
          <p:cNvPr id="13" name="object 13"/>
          <p:cNvSpPr/>
          <p:nvPr/>
        </p:nvSpPr>
        <p:spPr>
          <a:xfrm>
            <a:off x="2044064" y="4799457"/>
            <a:ext cx="2582545" cy="529590"/>
          </a:xfrm>
          <a:custGeom>
            <a:avLst/>
            <a:gdLst/>
            <a:ahLst/>
            <a:cxnLst/>
            <a:rect l="l" t="t" r="r" b="b"/>
            <a:pathLst>
              <a:path w="2582545" h="529589">
                <a:moveTo>
                  <a:pt x="0" y="529590"/>
                </a:moveTo>
                <a:lnTo>
                  <a:pt x="2582417" y="529590"/>
                </a:lnTo>
                <a:lnTo>
                  <a:pt x="2582417" y="0"/>
                </a:lnTo>
                <a:lnTo>
                  <a:pt x="0" y="0"/>
                </a:lnTo>
                <a:lnTo>
                  <a:pt x="0" y="529590"/>
                </a:lnTo>
                <a:close/>
              </a:path>
            </a:pathLst>
          </a:custGeom>
          <a:ln w="22098">
            <a:solidFill>
              <a:srgbClr val="FF0000"/>
            </a:solidFill>
          </a:ln>
        </p:spPr>
        <p:txBody>
          <a:bodyPr wrap="square" lIns="0" tIns="0" rIns="0" bIns="0" rtlCol="0"/>
          <a:lstStyle/>
          <a:p>
            <a:endParaRPr/>
          </a:p>
        </p:txBody>
      </p:sp>
      <p:grpSp>
        <p:nvGrpSpPr>
          <p:cNvPr id="14" name="object 14"/>
          <p:cNvGrpSpPr/>
          <p:nvPr/>
        </p:nvGrpSpPr>
        <p:grpSpPr>
          <a:xfrm>
            <a:off x="1576997" y="1278288"/>
            <a:ext cx="3625850" cy="2923540"/>
            <a:chOff x="1576997" y="1278288"/>
            <a:chExt cx="3625850" cy="2923540"/>
          </a:xfrm>
        </p:grpSpPr>
        <p:sp>
          <p:nvSpPr>
            <p:cNvPr id="15" name="object 15"/>
            <p:cNvSpPr/>
            <p:nvPr/>
          </p:nvSpPr>
          <p:spPr>
            <a:xfrm>
              <a:off x="1597952" y="1299243"/>
              <a:ext cx="3583940" cy="0"/>
            </a:xfrm>
            <a:custGeom>
              <a:avLst/>
              <a:gdLst/>
              <a:ahLst/>
              <a:cxnLst/>
              <a:rect l="l" t="t" r="r" b="b"/>
              <a:pathLst>
                <a:path w="3583940">
                  <a:moveTo>
                    <a:pt x="0" y="0"/>
                  </a:moveTo>
                  <a:lnTo>
                    <a:pt x="3583336" y="0"/>
                  </a:lnTo>
                </a:path>
              </a:pathLst>
            </a:custGeom>
            <a:ln w="21196">
              <a:solidFill>
                <a:srgbClr val="000000"/>
              </a:solidFill>
            </a:ln>
          </p:spPr>
          <p:txBody>
            <a:bodyPr wrap="square" lIns="0" tIns="0" rIns="0" bIns="0" rtlCol="0"/>
            <a:lstStyle/>
            <a:p>
              <a:endParaRPr/>
            </a:p>
          </p:txBody>
        </p:sp>
        <p:sp>
          <p:nvSpPr>
            <p:cNvPr id="16" name="object 16"/>
            <p:cNvSpPr/>
            <p:nvPr/>
          </p:nvSpPr>
          <p:spPr>
            <a:xfrm>
              <a:off x="2238510" y="1320032"/>
              <a:ext cx="2954020" cy="0"/>
            </a:xfrm>
            <a:custGeom>
              <a:avLst/>
              <a:gdLst/>
              <a:ahLst/>
              <a:cxnLst/>
              <a:rect l="l" t="t" r="r" b="b"/>
              <a:pathLst>
                <a:path w="2954020">
                  <a:moveTo>
                    <a:pt x="0" y="0"/>
                  </a:moveTo>
                  <a:lnTo>
                    <a:pt x="21238" y="0"/>
                  </a:lnTo>
                </a:path>
                <a:path w="2954020">
                  <a:moveTo>
                    <a:pt x="651966" y="0"/>
                  </a:moveTo>
                  <a:lnTo>
                    <a:pt x="673204" y="0"/>
                  </a:lnTo>
                </a:path>
                <a:path w="2954020">
                  <a:moveTo>
                    <a:pt x="1303101" y="0"/>
                  </a:moveTo>
                  <a:lnTo>
                    <a:pt x="1324340" y="0"/>
                  </a:lnTo>
                </a:path>
                <a:path w="2954020">
                  <a:moveTo>
                    <a:pt x="1955068" y="0"/>
                  </a:moveTo>
                  <a:lnTo>
                    <a:pt x="1976306" y="0"/>
                  </a:lnTo>
                </a:path>
                <a:path w="2954020">
                  <a:moveTo>
                    <a:pt x="2606203" y="0"/>
                  </a:moveTo>
                  <a:lnTo>
                    <a:pt x="2627442" y="0"/>
                  </a:lnTo>
                </a:path>
                <a:path w="2954020">
                  <a:moveTo>
                    <a:pt x="2932159" y="0"/>
                  </a:moveTo>
                  <a:lnTo>
                    <a:pt x="2953398" y="0"/>
                  </a:lnTo>
                </a:path>
              </a:pathLst>
            </a:custGeom>
            <a:ln w="41577">
              <a:solidFill>
                <a:srgbClr val="000000"/>
              </a:solidFill>
            </a:ln>
          </p:spPr>
          <p:txBody>
            <a:bodyPr wrap="square" lIns="0" tIns="0" rIns="0" bIns="0" rtlCol="0"/>
            <a:lstStyle/>
            <a:p>
              <a:endParaRPr/>
            </a:p>
          </p:txBody>
        </p:sp>
        <p:sp>
          <p:nvSpPr>
            <p:cNvPr id="17" name="object 17"/>
            <p:cNvSpPr/>
            <p:nvPr/>
          </p:nvSpPr>
          <p:spPr>
            <a:xfrm>
              <a:off x="1597952" y="4180867"/>
              <a:ext cx="3583940" cy="0"/>
            </a:xfrm>
            <a:custGeom>
              <a:avLst/>
              <a:gdLst/>
              <a:ahLst/>
              <a:cxnLst/>
              <a:rect l="l" t="t" r="r" b="b"/>
              <a:pathLst>
                <a:path w="3583940">
                  <a:moveTo>
                    <a:pt x="0" y="0"/>
                  </a:moveTo>
                  <a:lnTo>
                    <a:pt x="3583336" y="0"/>
                  </a:lnTo>
                </a:path>
              </a:pathLst>
            </a:custGeom>
            <a:ln w="35055">
              <a:solidFill>
                <a:srgbClr val="000000"/>
              </a:solidFill>
            </a:ln>
          </p:spPr>
          <p:txBody>
            <a:bodyPr wrap="square" lIns="0" tIns="0" rIns="0" bIns="0" rtlCol="0"/>
            <a:lstStyle/>
            <a:p>
              <a:endParaRPr/>
            </a:p>
          </p:txBody>
        </p:sp>
        <p:sp>
          <p:nvSpPr>
            <p:cNvPr id="18" name="object 18"/>
            <p:cNvSpPr/>
            <p:nvPr/>
          </p:nvSpPr>
          <p:spPr>
            <a:xfrm>
              <a:off x="1580390" y="4160078"/>
              <a:ext cx="2641600" cy="0"/>
            </a:xfrm>
            <a:custGeom>
              <a:avLst/>
              <a:gdLst/>
              <a:ahLst/>
              <a:cxnLst/>
              <a:rect l="l" t="t" r="r" b="b"/>
              <a:pathLst>
                <a:path w="2641600">
                  <a:moveTo>
                    <a:pt x="0" y="0"/>
                  </a:moveTo>
                  <a:lnTo>
                    <a:pt x="35125" y="0"/>
                  </a:lnTo>
                </a:path>
                <a:path w="2641600">
                  <a:moveTo>
                    <a:pt x="651176" y="0"/>
                  </a:moveTo>
                  <a:lnTo>
                    <a:pt x="686301" y="0"/>
                  </a:lnTo>
                </a:path>
                <a:path w="2641600">
                  <a:moveTo>
                    <a:pt x="1303142" y="0"/>
                  </a:moveTo>
                  <a:lnTo>
                    <a:pt x="1338267" y="0"/>
                  </a:lnTo>
                </a:path>
                <a:path w="2641600">
                  <a:moveTo>
                    <a:pt x="1954278" y="0"/>
                  </a:moveTo>
                  <a:lnTo>
                    <a:pt x="1989403" y="0"/>
                  </a:lnTo>
                </a:path>
                <a:path w="2641600">
                  <a:moveTo>
                    <a:pt x="2606244" y="0"/>
                  </a:moveTo>
                  <a:lnTo>
                    <a:pt x="2641369" y="0"/>
                  </a:lnTo>
                </a:path>
              </a:pathLst>
            </a:custGeom>
            <a:ln w="41577">
              <a:solidFill>
                <a:srgbClr val="000000"/>
              </a:solidFill>
            </a:ln>
          </p:spPr>
          <p:txBody>
            <a:bodyPr wrap="square" lIns="0" tIns="0" rIns="0" bIns="0" rtlCol="0"/>
            <a:lstStyle/>
            <a:p>
              <a:endParaRPr/>
            </a:p>
          </p:txBody>
        </p:sp>
        <p:sp>
          <p:nvSpPr>
            <p:cNvPr id="19" name="object 19"/>
            <p:cNvSpPr/>
            <p:nvPr/>
          </p:nvSpPr>
          <p:spPr>
            <a:xfrm>
              <a:off x="4855333" y="4139290"/>
              <a:ext cx="0" cy="41910"/>
            </a:xfrm>
            <a:custGeom>
              <a:avLst/>
              <a:gdLst/>
              <a:ahLst/>
              <a:cxnLst/>
              <a:rect l="l" t="t" r="r" b="b"/>
              <a:pathLst>
                <a:path h="41910">
                  <a:moveTo>
                    <a:pt x="-17562" y="20788"/>
                  </a:moveTo>
                  <a:lnTo>
                    <a:pt x="17562" y="20788"/>
                  </a:lnTo>
                </a:path>
              </a:pathLst>
            </a:custGeom>
            <a:ln w="41577">
              <a:solidFill>
                <a:srgbClr val="000000"/>
              </a:solidFill>
            </a:ln>
          </p:spPr>
          <p:txBody>
            <a:bodyPr wrap="square" lIns="0" tIns="0" rIns="0" bIns="0" rtlCol="0"/>
            <a:lstStyle/>
            <a:p>
              <a:endParaRPr/>
            </a:p>
          </p:txBody>
        </p:sp>
        <p:sp>
          <p:nvSpPr>
            <p:cNvPr id="20" name="object 20"/>
            <p:cNvSpPr/>
            <p:nvPr/>
          </p:nvSpPr>
          <p:spPr>
            <a:xfrm>
              <a:off x="5181289" y="4139290"/>
              <a:ext cx="0" cy="41910"/>
            </a:xfrm>
            <a:custGeom>
              <a:avLst/>
              <a:gdLst/>
              <a:ahLst/>
              <a:cxnLst/>
              <a:rect l="l" t="t" r="r" b="b"/>
              <a:pathLst>
                <a:path h="41910">
                  <a:moveTo>
                    <a:pt x="-17562" y="20788"/>
                  </a:moveTo>
                  <a:lnTo>
                    <a:pt x="17562" y="20788"/>
                  </a:lnTo>
                </a:path>
              </a:pathLst>
            </a:custGeom>
            <a:ln w="41577">
              <a:solidFill>
                <a:srgbClr val="000000"/>
              </a:solidFill>
            </a:ln>
          </p:spPr>
          <p:txBody>
            <a:bodyPr wrap="square" lIns="0" tIns="0" rIns="0" bIns="0" rtlCol="0"/>
            <a:lstStyle/>
            <a:p>
              <a:endParaRPr/>
            </a:p>
          </p:txBody>
        </p:sp>
        <p:sp>
          <p:nvSpPr>
            <p:cNvPr id="21" name="object 21"/>
            <p:cNvSpPr/>
            <p:nvPr/>
          </p:nvSpPr>
          <p:spPr>
            <a:xfrm>
              <a:off x="1597952" y="1299243"/>
              <a:ext cx="3583940" cy="2881630"/>
            </a:xfrm>
            <a:custGeom>
              <a:avLst/>
              <a:gdLst/>
              <a:ahLst/>
              <a:cxnLst/>
              <a:rect l="l" t="t" r="r" b="b"/>
              <a:pathLst>
                <a:path w="3583940" h="2881629">
                  <a:moveTo>
                    <a:pt x="0" y="2881623"/>
                  </a:moveTo>
                  <a:lnTo>
                    <a:pt x="0" y="0"/>
                  </a:lnTo>
                </a:path>
                <a:path w="3583940" h="2881629">
                  <a:moveTo>
                    <a:pt x="0" y="2881623"/>
                  </a:moveTo>
                  <a:lnTo>
                    <a:pt x="41700" y="2881623"/>
                  </a:lnTo>
                </a:path>
                <a:path w="3583940" h="2881629">
                  <a:moveTo>
                    <a:pt x="0" y="2521220"/>
                  </a:moveTo>
                  <a:lnTo>
                    <a:pt x="41700" y="2521220"/>
                  </a:lnTo>
                </a:path>
                <a:path w="3583940" h="2881629">
                  <a:moveTo>
                    <a:pt x="0" y="2161632"/>
                  </a:moveTo>
                  <a:lnTo>
                    <a:pt x="41700" y="2161632"/>
                  </a:lnTo>
                </a:path>
                <a:path w="3583940" h="2881629">
                  <a:moveTo>
                    <a:pt x="0" y="1801228"/>
                  </a:moveTo>
                  <a:lnTo>
                    <a:pt x="41700" y="1801228"/>
                  </a:lnTo>
                </a:path>
                <a:path w="3583940" h="2881629">
                  <a:moveTo>
                    <a:pt x="0" y="1440798"/>
                  </a:moveTo>
                  <a:lnTo>
                    <a:pt x="41700" y="1440798"/>
                  </a:lnTo>
                </a:path>
                <a:path w="3583940" h="2881629">
                  <a:moveTo>
                    <a:pt x="0" y="1080394"/>
                  </a:moveTo>
                  <a:lnTo>
                    <a:pt x="41700" y="1080394"/>
                  </a:lnTo>
                </a:path>
                <a:path w="3583940" h="2881629">
                  <a:moveTo>
                    <a:pt x="0" y="720806"/>
                  </a:moveTo>
                  <a:lnTo>
                    <a:pt x="41700" y="720806"/>
                  </a:lnTo>
                </a:path>
                <a:path w="3583940" h="2881629">
                  <a:moveTo>
                    <a:pt x="0" y="360403"/>
                  </a:moveTo>
                  <a:lnTo>
                    <a:pt x="41700" y="360403"/>
                  </a:lnTo>
                </a:path>
                <a:path w="3583940" h="2881629">
                  <a:moveTo>
                    <a:pt x="0" y="0"/>
                  </a:moveTo>
                  <a:lnTo>
                    <a:pt x="41700" y="0"/>
                  </a:lnTo>
                </a:path>
                <a:path w="3583940" h="2881629">
                  <a:moveTo>
                    <a:pt x="3583336" y="2881623"/>
                  </a:moveTo>
                  <a:lnTo>
                    <a:pt x="3583336" y="0"/>
                  </a:lnTo>
                </a:path>
                <a:path w="3583940" h="2881629">
                  <a:moveTo>
                    <a:pt x="3583336" y="2881623"/>
                  </a:moveTo>
                  <a:lnTo>
                    <a:pt x="3541676" y="2881623"/>
                  </a:lnTo>
                </a:path>
                <a:path w="3583940" h="2881629">
                  <a:moveTo>
                    <a:pt x="3583336" y="2521220"/>
                  </a:moveTo>
                  <a:lnTo>
                    <a:pt x="3541676" y="2521220"/>
                  </a:lnTo>
                </a:path>
                <a:path w="3583940" h="2881629">
                  <a:moveTo>
                    <a:pt x="3583336" y="2161632"/>
                  </a:moveTo>
                  <a:lnTo>
                    <a:pt x="3541676" y="2161632"/>
                  </a:lnTo>
                </a:path>
                <a:path w="3583940" h="2881629">
                  <a:moveTo>
                    <a:pt x="3583336" y="1801228"/>
                  </a:moveTo>
                  <a:lnTo>
                    <a:pt x="3541676" y="1801228"/>
                  </a:lnTo>
                </a:path>
                <a:path w="3583940" h="2881629">
                  <a:moveTo>
                    <a:pt x="3583336" y="1440798"/>
                  </a:moveTo>
                  <a:lnTo>
                    <a:pt x="3541676" y="1440798"/>
                  </a:lnTo>
                </a:path>
                <a:path w="3583940" h="2881629">
                  <a:moveTo>
                    <a:pt x="3583336" y="1080394"/>
                  </a:moveTo>
                  <a:lnTo>
                    <a:pt x="3541676" y="1080394"/>
                  </a:lnTo>
                </a:path>
                <a:path w="3583940" h="2881629">
                  <a:moveTo>
                    <a:pt x="3583336" y="720806"/>
                  </a:moveTo>
                  <a:lnTo>
                    <a:pt x="3541676" y="720806"/>
                  </a:lnTo>
                </a:path>
                <a:path w="3583940" h="2881629">
                  <a:moveTo>
                    <a:pt x="3583336" y="360403"/>
                  </a:moveTo>
                  <a:lnTo>
                    <a:pt x="3541676" y="360403"/>
                  </a:lnTo>
                </a:path>
                <a:path w="3583940" h="2881629">
                  <a:moveTo>
                    <a:pt x="3583336" y="0"/>
                  </a:moveTo>
                  <a:lnTo>
                    <a:pt x="3541676" y="0"/>
                  </a:lnTo>
                </a:path>
              </a:pathLst>
            </a:custGeom>
            <a:ln w="21217">
              <a:solidFill>
                <a:srgbClr val="000000"/>
              </a:solidFill>
            </a:ln>
          </p:spPr>
          <p:txBody>
            <a:bodyPr wrap="square" lIns="0" tIns="0" rIns="0" bIns="0" rtlCol="0"/>
            <a:lstStyle/>
            <a:p>
              <a:endParaRPr/>
            </a:p>
          </p:txBody>
        </p:sp>
      </p:grpSp>
      <p:sp>
        <p:nvSpPr>
          <p:cNvPr id="22" name="object 22"/>
          <p:cNvSpPr txBox="1"/>
          <p:nvPr/>
        </p:nvSpPr>
        <p:spPr>
          <a:xfrm>
            <a:off x="1537874" y="4178765"/>
            <a:ext cx="120014" cy="229235"/>
          </a:xfrm>
          <a:prstGeom prst="rect">
            <a:avLst/>
          </a:prstGeom>
        </p:spPr>
        <p:txBody>
          <a:bodyPr vert="horz" wrap="square" lIns="0" tIns="17145" rIns="0" bIns="0" rtlCol="0">
            <a:spAutoFit/>
          </a:bodyPr>
          <a:lstStyle/>
          <a:p>
            <a:pPr marL="12700">
              <a:lnSpc>
                <a:spcPct val="100000"/>
              </a:lnSpc>
              <a:spcBef>
                <a:spcPts val="135"/>
              </a:spcBef>
            </a:pPr>
            <a:r>
              <a:rPr sz="1300" spc="20" dirty="0">
                <a:latin typeface="Arial"/>
                <a:cs typeface="Arial"/>
              </a:rPr>
              <a:t>0</a:t>
            </a:r>
            <a:endParaRPr sz="1300">
              <a:latin typeface="Arial"/>
              <a:cs typeface="Arial"/>
            </a:endParaRPr>
          </a:p>
        </p:txBody>
      </p:sp>
      <p:sp>
        <p:nvSpPr>
          <p:cNvPr id="23" name="object 23"/>
          <p:cNvSpPr txBox="1"/>
          <p:nvPr/>
        </p:nvSpPr>
        <p:spPr>
          <a:xfrm>
            <a:off x="2117943" y="4178765"/>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0.2</a:t>
            </a:r>
            <a:endParaRPr sz="1300">
              <a:latin typeface="Arial"/>
              <a:cs typeface="Arial"/>
            </a:endParaRPr>
          </a:p>
        </p:txBody>
      </p:sp>
      <p:sp>
        <p:nvSpPr>
          <p:cNvPr id="24" name="object 24"/>
          <p:cNvSpPr txBox="1"/>
          <p:nvPr/>
        </p:nvSpPr>
        <p:spPr>
          <a:xfrm>
            <a:off x="2769909" y="4178765"/>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0.4</a:t>
            </a:r>
            <a:endParaRPr sz="1300">
              <a:latin typeface="Arial"/>
              <a:cs typeface="Arial"/>
            </a:endParaRPr>
          </a:p>
        </p:txBody>
      </p:sp>
      <p:sp>
        <p:nvSpPr>
          <p:cNvPr id="25" name="object 25"/>
          <p:cNvSpPr txBox="1"/>
          <p:nvPr/>
        </p:nvSpPr>
        <p:spPr>
          <a:xfrm>
            <a:off x="4073011" y="4178765"/>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0.8</a:t>
            </a:r>
            <a:endParaRPr sz="1300">
              <a:latin typeface="Arial"/>
              <a:cs typeface="Arial"/>
            </a:endParaRPr>
          </a:p>
        </p:txBody>
      </p:sp>
      <p:sp>
        <p:nvSpPr>
          <p:cNvPr id="26" name="object 26"/>
          <p:cNvSpPr txBox="1"/>
          <p:nvPr/>
        </p:nvSpPr>
        <p:spPr>
          <a:xfrm>
            <a:off x="4724147" y="4178765"/>
            <a:ext cx="588010"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1.0</a:t>
            </a:r>
            <a:r>
              <a:rPr sz="1300" spc="265" dirty="0">
                <a:latin typeface="Arial"/>
                <a:cs typeface="Arial"/>
              </a:rPr>
              <a:t> </a:t>
            </a:r>
            <a:r>
              <a:rPr sz="1300" spc="15" dirty="0">
                <a:latin typeface="Arial"/>
                <a:cs typeface="Arial"/>
              </a:rPr>
              <a:t>1.1</a:t>
            </a:r>
            <a:endParaRPr sz="1300">
              <a:latin typeface="Arial"/>
              <a:cs typeface="Arial"/>
            </a:endParaRPr>
          </a:p>
        </p:txBody>
      </p:sp>
      <p:grpSp>
        <p:nvGrpSpPr>
          <p:cNvPr id="27" name="object 27"/>
          <p:cNvGrpSpPr/>
          <p:nvPr/>
        </p:nvGrpSpPr>
        <p:grpSpPr>
          <a:xfrm>
            <a:off x="1583529" y="1311169"/>
            <a:ext cx="8586470" cy="2924175"/>
            <a:chOff x="1583529" y="1311169"/>
            <a:chExt cx="8586470" cy="2924175"/>
          </a:xfrm>
        </p:grpSpPr>
        <p:sp>
          <p:nvSpPr>
            <p:cNvPr id="28" name="object 28"/>
            <p:cNvSpPr/>
            <p:nvPr/>
          </p:nvSpPr>
          <p:spPr>
            <a:xfrm>
              <a:off x="1597816" y="1560826"/>
              <a:ext cx="3583304" cy="2619375"/>
            </a:xfrm>
            <a:custGeom>
              <a:avLst/>
              <a:gdLst/>
              <a:ahLst/>
              <a:cxnLst/>
              <a:rect l="l" t="t" r="r" b="b"/>
              <a:pathLst>
                <a:path w="3583304" h="2619375">
                  <a:moveTo>
                    <a:pt x="0" y="2618545"/>
                  </a:moveTo>
                  <a:lnTo>
                    <a:pt x="65349" y="2555772"/>
                  </a:lnTo>
                  <a:lnTo>
                    <a:pt x="129881" y="2498705"/>
                  </a:lnTo>
                  <a:lnTo>
                    <a:pt x="195230" y="2447345"/>
                  </a:lnTo>
                  <a:lnTo>
                    <a:pt x="260579" y="2402507"/>
                  </a:lnTo>
                  <a:lnTo>
                    <a:pt x="325928" y="2363376"/>
                  </a:lnTo>
                  <a:lnTo>
                    <a:pt x="390460" y="2329951"/>
                  </a:lnTo>
                  <a:lnTo>
                    <a:pt x="455809" y="2303048"/>
                  </a:lnTo>
                  <a:lnTo>
                    <a:pt x="521159" y="2281037"/>
                  </a:lnTo>
                  <a:lnTo>
                    <a:pt x="586508" y="2263101"/>
                  </a:lnTo>
                  <a:lnTo>
                    <a:pt x="651040" y="2250058"/>
                  </a:lnTo>
                  <a:lnTo>
                    <a:pt x="716389" y="2239460"/>
                  </a:lnTo>
                  <a:lnTo>
                    <a:pt x="781738" y="2230492"/>
                  </a:lnTo>
                  <a:lnTo>
                    <a:pt x="847087" y="2223970"/>
                  </a:lnTo>
                  <a:lnTo>
                    <a:pt x="911619" y="2218263"/>
                  </a:lnTo>
                  <a:lnTo>
                    <a:pt x="976969" y="2213372"/>
                  </a:lnTo>
                  <a:lnTo>
                    <a:pt x="1042318" y="2208481"/>
                  </a:lnTo>
                  <a:lnTo>
                    <a:pt x="1107667" y="2204404"/>
                  </a:lnTo>
                  <a:lnTo>
                    <a:pt x="1172199" y="2200328"/>
                  </a:lnTo>
                  <a:lnTo>
                    <a:pt x="1237548" y="2197067"/>
                  </a:lnTo>
                  <a:lnTo>
                    <a:pt x="1302897" y="2192991"/>
                  </a:lnTo>
                  <a:lnTo>
                    <a:pt x="1368246" y="2190545"/>
                  </a:lnTo>
                  <a:lnTo>
                    <a:pt x="1432779" y="2187284"/>
                  </a:lnTo>
                  <a:lnTo>
                    <a:pt x="1498128" y="2184023"/>
                  </a:lnTo>
                  <a:lnTo>
                    <a:pt x="1563477" y="2181578"/>
                  </a:lnTo>
                  <a:lnTo>
                    <a:pt x="1628826" y="2179132"/>
                  </a:lnTo>
                  <a:lnTo>
                    <a:pt x="1693358" y="2176686"/>
                  </a:lnTo>
                  <a:lnTo>
                    <a:pt x="1758707" y="2173425"/>
                  </a:lnTo>
                  <a:lnTo>
                    <a:pt x="1824056" y="2170980"/>
                  </a:lnTo>
                  <a:lnTo>
                    <a:pt x="1889405" y="2169349"/>
                  </a:lnTo>
                  <a:lnTo>
                    <a:pt x="1953938" y="2166903"/>
                  </a:lnTo>
                  <a:lnTo>
                    <a:pt x="2019287" y="2164458"/>
                  </a:lnTo>
                  <a:lnTo>
                    <a:pt x="2084636" y="2162827"/>
                  </a:lnTo>
                  <a:lnTo>
                    <a:pt x="2149985" y="2161197"/>
                  </a:lnTo>
                  <a:lnTo>
                    <a:pt x="2214517" y="2158751"/>
                  </a:lnTo>
                  <a:lnTo>
                    <a:pt x="2279866" y="2157121"/>
                  </a:lnTo>
                  <a:lnTo>
                    <a:pt x="2345215" y="2155490"/>
                  </a:lnTo>
                  <a:lnTo>
                    <a:pt x="2410564" y="2153860"/>
                  </a:lnTo>
                  <a:lnTo>
                    <a:pt x="2475097" y="2152229"/>
                  </a:lnTo>
                  <a:lnTo>
                    <a:pt x="2540446" y="2150599"/>
                  </a:lnTo>
                  <a:lnTo>
                    <a:pt x="2605795" y="2148968"/>
                  </a:lnTo>
                  <a:lnTo>
                    <a:pt x="2671144" y="2147338"/>
                  </a:lnTo>
                  <a:lnTo>
                    <a:pt x="2735676" y="2146522"/>
                  </a:lnTo>
                  <a:lnTo>
                    <a:pt x="2801025" y="2144892"/>
                  </a:lnTo>
                  <a:lnTo>
                    <a:pt x="2866374" y="2143261"/>
                  </a:lnTo>
                  <a:lnTo>
                    <a:pt x="2931723" y="2141631"/>
                  </a:lnTo>
                  <a:lnTo>
                    <a:pt x="2996256" y="2140816"/>
                  </a:lnTo>
                  <a:lnTo>
                    <a:pt x="3061605" y="2139185"/>
                  </a:lnTo>
                  <a:lnTo>
                    <a:pt x="3126954" y="2137555"/>
                  </a:lnTo>
                  <a:lnTo>
                    <a:pt x="3192303" y="2136740"/>
                  </a:lnTo>
                  <a:lnTo>
                    <a:pt x="3256835" y="2135924"/>
                  </a:lnTo>
                  <a:lnTo>
                    <a:pt x="3322184" y="2134294"/>
                  </a:lnTo>
                  <a:lnTo>
                    <a:pt x="3387533" y="2133479"/>
                  </a:lnTo>
                  <a:lnTo>
                    <a:pt x="3452883" y="2131848"/>
                  </a:lnTo>
                  <a:lnTo>
                    <a:pt x="3517415" y="2131033"/>
                  </a:lnTo>
                  <a:lnTo>
                    <a:pt x="3582764" y="2130218"/>
                  </a:lnTo>
                </a:path>
                <a:path w="3583304" h="2619375">
                  <a:moveTo>
                    <a:pt x="0" y="2619361"/>
                  </a:moveTo>
                  <a:lnTo>
                    <a:pt x="65349" y="2529684"/>
                  </a:lnTo>
                  <a:lnTo>
                    <a:pt x="129881" y="2445715"/>
                  </a:lnTo>
                  <a:lnTo>
                    <a:pt x="195230" y="2367452"/>
                  </a:lnTo>
                  <a:lnTo>
                    <a:pt x="260579" y="2295711"/>
                  </a:lnTo>
                  <a:lnTo>
                    <a:pt x="325928" y="2228861"/>
                  </a:lnTo>
                  <a:lnTo>
                    <a:pt x="390460" y="2169349"/>
                  </a:lnTo>
                  <a:lnTo>
                    <a:pt x="455809" y="2114728"/>
                  </a:lnTo>
                  <a:lnTo>
                    <a:pt x="521159" y="2066629"/>
                  </a:lnTo>
                  <a:lnTo>
                    <a:pt x="586508" y="2025052"/>
                  </a:lnTo>
                  <a:lnTo>
                    <a:pt x="651040" y="1989181"/>
                  </a:lnTo>
                  <a:lnTo>
                    <a:pt x="716389" y="1959833"/>
                  </a:lnTo>
                  <a:lnTo>
                    <a:pt x="781738" y="1934560"/>
                  </a:lnTo>
                  <a:lnTo>
                    <a:pt x="847087" y="1914995"/>
                  </a:lnTo>
                  <a:lnTo>
                    <a:pt x="911619" y="1898690"/>
                  </a:lnTo>
                  <a:lnTo>
                    <a:pt x="976969" y="1884831"/>
                  </a:lnTo>
                  <a:lnTo>
                    <a:pt x="1042318" y="1874233"/>
                  </a:lnTo>
                  <a:lnTo>
                    <a:pt x="1107667" y="1865265"/>
                  </a:lnTo>
                  <a:lnTo>
                    <a:pt x="1172199" y="1857113"/>
                  </a:lnTo>
                  <a:lnTo>
                    <a:pt x="1237548" y="1850591"/>
                  </a:lnTo>
                  <a:lnTo>
                    <a:pt x="1302897" y="1844069"/>
                  </a:lnTo>
                  <a:lnTo>
                    <a:pt x="1368246" y="1838362"/>
                  </a:lnTo>
                  <a:lnTo>
                    <a:pt x="1432779" y="1833471"/>
                  </a:lnTo>
                  <a:lnTo>
                    <a:pt x="1498128" y="1828579"/>
                  </a:lnTo>
                  <a:lnTo>
                    <a:pt x="1563477" y="1823688"/>
                  </a:lnTo>
                  <a:lnTo>
                    <a:pt x="1628826" y="1819612"/>
                  </a:lnTo>
                  <a:lnTo>
                    <a:pt x="1693358" y="1815536"/>
                  </a:lnTo>
                  <a:lnTo>
                    <a:pt x="1758707" y="1811459"/>
                  </a:lnTo>
                  <a:lnTo>
                    <a:pt x="1824056" y="1807383"/>
                  </a:lnTo>
                  <a:lnTo>
                    <a:pt x="1889405" y="1804122"/>
                  </a:lnTo>
                  <a:lnTo>
                    <a:pt x="1953938" y="1800046"/>
                  </a:lnTo>
                  <a:lnTo>
                    <a:pt x="2019287" y="1796785"/>
                  </a:lnTo>
                  <a:lnTo>
                    <a:pt x="2084636" y="1793524"/>
                  </a:lnTo>
                  <a:lnTo>
                    <a:pt x="2149985" y="1790263"/>
                  </a:lnTo>
                  <a:lnTo>
                    <a:pt x="2214517" y="1787817"/>
                  </a:lnTo>
                  <a:lnTo>
                    <a:pt x="2279866" y="1784557"/>
                  </a:lnTo>
                  <a:lnTo>
                    <a:pt x="2345215" y="1781296"/>
                  </a:lnTo>
                  <a:lnTo>
                    <a:pt x="2410564" y="1778850"/>
                  </a:lnTo>
                  <a:lnTo>
                    <a:pt x="2475097" y="1776404"/>
                  </a:lnTo>
                  <a:lnTo>
                    <a:pt x="2540446" y="1773958"/>
                  </a:lnTo>
                  <a:lnTo>
                    <a:pt x="2605795" y="1770697"/>
                  </a:lnTo>
                  <a:lnTo>
                    <a:pt x="2671144" y="1768252"/>
                  </a:lnTo>
                  <a:lnTo>
                    <a:pt x="2735676" y="1765806"/>
                  </a:lnTo>
                  <a:lnTo>
                    <a:pt x="2801025" y="1763360"/>
                  </a:lnTo>
                  <a:lnTo>
                    <a:pt x="2866374" y="1760915"/>
                  </a:lnTo>
                  <a:lnTo>
                    <a:pt x="2931723" y="1759284"/>
                  </a:lnTo>
                  <a:lnTo>
                    <a:pt x="2996256" y="1756838"/>
                  </a:lnTo>
                  <a:lnTo>
                    <a:pt x="3061605" y="1755208"/>
                  </a:lnTo>
                  <a:lnTo>
                    <a:pt x="3126954" y="1752762"/>
                  </a:lnTo>
                  <a:lnTo>
                    <a:pt x="3192303" y="1751132"/>
                  </a:lnTo>
                  <a:lnTo>
                    <a:pt x="3256835" y="1748686"/>
                  </a:lnTo>
                  <a:lnTo>
                    <a:pt x="3322184" y="1747871"/>
                  </a:lnTo>
                  <a:lnTo>
                    <a:pt x="3387533" y="1745425"/>
                  </a:lnTo>
                  <a:lnTo>
                    <a:pt x="3452883" y="1743795"/>
                  </a:lnTo>
                  <a:lnTo>
                    <a:pt x="3517415" y="1742164"/>
                  </a:lnTo>
                  <a:lnTo>
                    <a:pt x="3582764" y="1740534"/>
                  </a:lnTo>
                </a:path>
                <a:path w="3583304" h="2619375">
                  <a:moveTo>
                    <a:pt x="0" y="2618545"/>
                  </a:moveTo>
                  <a:lnTo>
                    <a:pt x="65349" y="2506043"/>
                  </a:lnTo>
                  <a:lnTo>
                    <a:pt x="129881" y="2397616"/>
                  </a:lnTo>
                  <a:lnTo>
                    <a:pt x="195230" y="2294081"/>
                  </a:lnTo>
                  <a:lnTo>
                    <a:pt x="260579" y="2196252"/>
                  </a:lnTo>
                  <a:lnTo>
                    <a:pt x="325928" y="2104130"/>
                  </a:lnTo>
                  <a:lnTo>
                    <a:pt x="390460" y="2017715"/>
                  </a:lnTo>
                  <a:lnTo>
                    <a:pt x="455809" y="1936191"/>
                  </a:lnTo>
                  <a:lnTo>
                    <a:pt x="521159" y="1861189"/>
                  </a:lnTo>
                  <a:lnTo>
                    <a:pt x="586508" y="1791894"/>
                  </a:lnTo>
                  <a:lnTo>
                    <a:pt x="651040" y="1728305"/>
                  </a:lnTo>
                  <a:lnTo>
                    <a:pt x="716389" y="1671238"/>
                  </a:lnTo>
                  <a:lnTo>
                    <a:pt x="781738" y="1620694"/>
                  </a:lnTo>
                  <a:lnTo>
                    <a:pt x="847087" y="1576671"/>
                  </a:lnTo>
                  <a:lnTo>
                    <a:pt x="911619" y="1538354"/>
                  </a:lnTo>
                  <a:lnTo>
                    <a:pt x="976969" y="1504930"/>
                  </a:lnTo>
                  <a:lnTo>
                    <a:pt x="1042318" y="1477212"/>
                  </a:lnTo>
                  <a:lnTo>
                    <a:pt x="1107667" y="1454385"/>
                  </a:lnTo>
                  <a:lnTo>
                    <a:pt x="1172199" y="1435634"/>
                  </a:lnTo>
                  <a:lnTo>
                    <a:pt x="1237548" y="1419330"/>
                  </a:lnTo>
                  <a:lnTo>
                    <a:pt x="1302897" y="1405471"/>
                  </a:lnTo>
                  <a:lnTo>
                    <a:pt x="1368246" y="1394872"/>
                  </a:lnTo>
                  <a:lnTo>
                    <a:pt x="1432779" y="1385090"/>
                  </a:lnTo>
                  <a:lnTo>
                    <a:pt x="1498128" y="1376122"/>
                  </a:lnTo>
                  <a:lnTo>
                    <a:pt x="1563477" y="1367970"/>
                  </a:lnTo>
                  <a:lnTo>
                    <a:pt x="1628826" y="1360632"/>
                  </a:lnTo>
                  <a:lnTo>
                    <a:pt x="1693358" y="1354111"/>
                  </a:lnTo>
                  <a:lnTo>
                    <a:pt x="1758707" y="1347589"/>
                  </a:lnTo>
                  <a:lnTo>
                    <a:pt x="1824056" y="1341882"/>
                  </a:lnTo>
                  <a:lnTo>
                    <a:pt x="1889405" y="1336175"/>
                  </a:lnTo>
                  <a:lnTo>
                    <a:pt x="1953938" y="1331284"/>
                  </a:lnTo>
                  <a:lnTo>
                    <a:pt x="2019287" y="1325577"/>
                  </a:lnTo>
                  <a:lnTo>
                    <a:pt x="2084636" y="1320686"/>
                  </a:lnTo>
                  <a:lnTo>
                    <a:pt x="2149985" y="1316610"/>
                  </a:lnTo>
                  <a:lnTo>
                    <a:pt x="2214517" y="1311718"/>
                  </a:lnTo>
                  <a:lnTo>
                    <a:pt x="2279866" y="1307642"/>
                  </a:lnTo>
                  <a:lnTo>
                    <a:pt x="2345215" y="1302751"/>
                  </a:lnTo>
                  <a:lnTo>
                    <a:pt x="2410564" y="1298674"/>
                  </a:lnTo>
                  <a:lnTo>
                    <a:pt x="2475097" y="1295413"/>
                  </a:lnTo>
                  <a:lnTo>
                    <a:pt x="2540446" y="1291337"/>
                  </a:lnTo>
                  <a:lnTo>
                    <a:pt x="2605795" y="1287261"/>
                  </a:lnTo>
                  <a:lnTo>
                    <a:pt x="2671144" y="1284000"/>
                  </a:lnTo>
                  <a:lnTo>
                    <a:pt x="2735676" y="1280739"/>
                  </a:lnTo>
                  <a:lnTo>
                    <a:pt x="2801025" y="1277478"/>
                  </a:lnTo>
                  <a:lnTo>
                    <a:pt x="2866374" y="1273402"/>
                  </a:lnTo>
                  <a:lnTo>
                    <a:pt x="2931723" y="1270956"/>
                  </a:lnTo>
                  <a:lnTo>
                    <a:pt x="2996256" y="1267695"/>
                  </a:lnTo>
                  <a:lnTo>
                    <a:pt x="3061605" y="1264434"/>
                  </a:lnTo>
                  <a:lnTo>
                    <a:pt x="3126954" y="1261989"/>
                  </a:lnTo>
                  <a:lnTo>
                    <a:pt x="3192303" y="1258728"/>
                  </a:lnTo>
                  <a:lnTo>
                    <a:pt x="3256835" y="1256282"/>
                  </a:lnTo>
                  <a:lnTo>
                    <a:pt x="3322184" y="1253021"/>
                  </a:lnTo>
                  <a:lnTo>
                    <a:pt x="3387533" y="1250575"/>
                  </a:lnTo>
                  <a:lnTo>
                    <a:pt x="3452883" y="1248130"/>
                  </a:lnTo>
                  <a:lnTo>
                    <a:pt x="3517415" y="1245684"/>
                  </a:lnTo>
                  <a:lnTo>
                    <a:pt x="3582764" y="1243238"/>
                  </a:lnTo>
                </a:path>
                <a:path w="3583304" h="2619375">
                  <a:moveTo>
                    <a:pt x="0" y="2618545"/>
                  </a:moveTo>
                  <a:lnTo>
                    <a:pt x="65349" y="2484846"/>
                  </a:lnTo>
                  <a:lnTo>
                    <a:pt x="129881" y="2355223"/>
                  </a:lnTo>
                  <a:lnTo>
                    <a:pt x="195230" y="2229677"/>
                  </a:lnTo>
                  <a:lnTo>
                    <a:pt x="260579" y="2109837"/>
                  </a:lnTo>
                  <a:lnTo>
                    <a:pt x="325928" y="1994073"/>
                  </a:lnTo>
                  <a:lnTo>
                    <a:pt x="390460" y="1883200"/>
                  </a:lnTo>
                  <a:lnTo>
                    <a:pt x="455809" y="1777219"/>
                  </a:lnTo>
                  <a:lnTo>
                    <a:pt x="521159" y="1676945"/>
                  </a:lnTo>
                  <a:lnTo>
                    <a:pt x="586508" y="1581562"/>
                  </a:lnTo>
                  <a:lnTo>
                    <a:pt x="651040" y="1492701"/>
                  </a:lnTo>
                  <a:lnTo>
                    <a:pt x="716389" y="1408732"/>
                  </a:lnTo>
                  <a:lnTo>
                    <a:pt x="781738" y="1330469"/>
                  </a:lnTo>
                  <a:lnTo>
                    <a:pt x="847087" y="1258728"/>
                  </a:lnTo>
                  <a:lnTo>
                    <a:pt x="911619" y="1192693"/>
                  </a:lnTo>
                  <a:lnTo>
                    <a:pt x="976969" y="1133181"/>
                  </a:lnTo>
                  <a:lnTo>
                    <a:pt x="1042318" y="1079375"/>
                  </a:lnTo>
                  <a:lnTo>
                    <a:pt x="1107667" y="1032091"/>
                  </a:lnTo>
                  <a:lnTo>
                    <a:pt x="1172199" y="990514"/>
                  </a:lnTo>
                  <a:lnTo>
                    <a:pt x="1237548" y="954644"/>
                  </a:lnTo>
                  <a:lnTo>
                    <a:pt x="1302897" y="923665"/>
                  </a:lnTo>
                  <a:lnTo>
                    <a:pt x="1368246" y="897577"/>
                  </a:lnTo>
                  <a:lnTo>
                    <a:pt x="1432779" y="875566"/>
                  </a:lnTo>
                  <a:lnTo>
                    <a:pt x="1498128" y="856815"/>
                  </a:lnTo>
                  <a:lnTo>
                    <a:pt x="1563477" y="840510"/>
                  </a:lnTo>
                  <a:lnTo>
                    <a:pt x="1628826" y="826651"/>
                  </a:lnTo>
                  <a:lnTo>
                    <a:pt x="1693358" y="815238"/>
                  </a:lnTo>
                  <a:lnTo>
                    <a:pt x="1758707" y="803825"/>
                  </a:lnTo>
                  <a:lnTo>
                    <a:pt x="1824056" y="794857"/>
                  </a:lnTo>
                  <a:lnTo>
                    <a:pt x="1889405" y="785889"/>
                  </a:lnTo>
                  <a:lnTo>
                    <a:pt x="1953938" y="777737"/>
                  </a:lnTo>
                  <a:lnTo>
                    <a:pt x="2019287" y="769585"/>
                  </a:lnTo>
                  <a:lnTo>
                    <a:pt x="2084636" y="762247"/>
                  </a:lnTo>
                  <a:lnTo>
                    <a:pt x="2149985" y="756541"/>
                  </a:lnTo>
                  <a:lnTo>
                    <a:pt x="2214517" y="750019"/>
                  </a:lnTo>
                  <a:lnTo>
                    <a:pt x="2279866" y="742682"/>
                  </a:lnTo>
                  <a:lnTo>
                    <a:pt x="2345215" y="736975"/>
                  </a:lnTo>
                  <a:lnTo>
                    <a:pt x="2410564" y="731268"/>
                  </a:lnTo>
                  <a:lnTo>
                    <a:pt x="2475097" y="726377"/>
                  </a:lnTo>
                  <a:lnTo>
                    <a:pt x="2540446" y="721486"/>
                  </a:lnTo>
                  <a:lnTo>
                    <a:pt x="2605795" y="715779"/>
                  </a:lnTo>
                  <a:lnTo>
                    <a:pt x="2671144" y="710887"/>
                  </a:lnTo>
                  <a:lnTo>
                    <a:pt x="2735676" y="706811"/>
                  </a:lnTo>
                  <a:lnTo>
                    <a:pt x="2801025" y="701920"/>
                  </a:lnTo>
                  <a:lnTo>
                    <a:pt x="2866374" y="697844"/>
                  </a:lnTo>
                  <a:lnTo>
                    <a:pt x="2931723" y="693767"/>
                  </a:lnTo>
                  <a:lnTo>
                    <a:pt x="2996256" y="689691"/>
                  </a:lnTo>
                  <a:lnTo>
                    <a:pt x="3061605" y="685615"/>
                  </a:lnTo>
                  <a:lnTo>
                    <a:pt x="3126954" y="681539"/>
                  </a:lnTo>
                  <a:lnTo>
                    <a:pt x="3192303" y="677463"/>
                  </a:lnTo>
                  <a:lnTo>
                    <a:pt x="3256835" y="673386"/>
                  </a:lnTo>
                  <a:lnTo>
                    <a:pt x="3322184" y="670126"/>
                  </a:lnTo>
                  <a:lnTo>
                    <a:pt x="3387533" y="666049"/>
                  </a:lnTo>
                  <a:lnTo>
                    <a:pt x="3452883" y="662788"/>
                  </a:lnTo>
                  <a:lnTo>
                    <a:pt x="3517415" y="659527"/>
                  </a:lnTo>
                  <a:lnTo>
                    <a:pt x="3582764" y="656266"/>
                  </a:lnTo>
                </a:path>
                <a:path w="3583304" h="2619375">
                  <a:moveTo>
                    <a:pt x="0" y="2618545"/>
                  </a:moveTo>
                  <a:lnTo>
                    <a:pt x="65349" y="2467726"/>
                  </a:lnTo>
                  <a:lnTo>
                    <a:pt x="129881" y="2320168"/>
                  </a:lnTo>
                  <a:lnTo>
                    <a:pt x="195230" y="2175871"/>
                  </a:lnTo>
                  <a:lnTo>
                    <a:pt x="260579" y="2037280"/>
                  </a:lnTo>
                  <a:lnTo>
                    <a:pt x="325928" y="1901136"/>
                  </a:lnTo>
                  <a:lnTo>
                    <a:pt x="390460" y="1769067"/>
                  </a:lnTo>
                  <a:lnTo>
                    <a:pt x="455809" y="1641890"/>
                  </a:lnTo>
                  <a:lnTo>
                    <a:pt x="521159" y="1519604"/>
                  </a:lnTo>
                  <a:lnTo>
                    <a:pt x="586508" y="1401394"/>
                  </a:lnTo>
                  <a:lnTo>
                    <a:pt x="651040" y="1288891"/>
                  </a:lnTo>
                  <a:lnTo>
                    <a:pt x="716389" y="1180465"/>
                  </a:lnTo>
                  <a:lnTo>
                    <a:pt x="781738" y="1077745"/>
                  </a:lnTo>
                  <a:lnTo>
                    <a:pt x="847087" y="981547"/>
                  </a:lnTo>
                  <a:lnTo>
                    <a:pt x="911619" y="889425"/>
                  </a:lnTo>
                  <a:lnTo>
                    <a:pt x="976969" y="803009"/>
                  </a:lnTo>
                  <a:lnTo>
                    <a:pt x="1042318" y="723931"/>
                  </a:lnTo>
                  <a:lnTo>
                    <a:pt x="1107667" y="648929"/>
                  </a:lnTo>
                  <a:lnTo>
                    <a:pt x="1172199" y="581264"/>
                  </a:lnTo>
                  <a:lnTo>
                    <a:pt x="1237548" y="526643"/>
                  </a:lnTo>
                  <a:lnTo>
                    <a:pt x="1302897" y="466316"/>
                  </a:lnTo>
                  <a:lnTo>
                    <a:pt x="1368246" y="411695"/>
                  </a:lnTo>
                  <a:lnTo>
                    <a:pt x="1432779" y="366042"/>
                  </a:lnTo>
                  <a:lnTo>
                    <a:pt x="1498128" y="326910"/>
                  </a:lnTo>
                  <a:lnTo>
                    <a:pt x="1563477" y="293485"/>
                  </a:lnTo>
                  <a:lnTo>
                    <a:pt x="1628826" y="264137"/>
                  </a:lnTo>
                  <a:lnTo>
                    <a:pt x="1693358" y="239680"/>
                  </a:lnTo>
                  <a:lnTo>
                    <a:pt x="1758707" y="219299"/>
                  </a:lnTo>
                  <a:lnTo>
                    <a:pt x="1824056" y="200548"/>
                  </a:lnTo>
                  <a:lnTo>
                    <a:pt x="1889405" y="185874"/>
                  </a:lnTo>
                  <a:lnTo>
                    <a:pt x="1953938" y="171200"/>
                  </a:lnTo>
                  <a:lnTo>
                    <a:pt x="2019287" y="158156"/>
                  </a:lnTo>
                  <a:lnTo>
                    <a:pt x="2084636" y="150003"/>
                  </a:lnTo>
                  <a:lnTo>
                    <a:pt x="2149985" y="135329"/>
                  </a:lnTo>
                  <a:lnTo>
                    <a:pt x="2214517" y="126361"/>
                  </a:lnTo>
                  <a:lnTo>
                    <a:pt x="2279866" y="116579"/>
                  </a:lnTo>
                  <a:lnTo>
                    <a:pt x="2345215" y="107611"/>
                  </a:lnTo>
                  <a:lnTo>
                    <a:pt x="2410564" y="99459"/>
                  </a:lnTo>
                  <a:lnTo>
                    <a:pt x="2475097" y="91306"/>
                  </a:lnTo>
                  <a:lnTo>
                    <a:pt x="2540446" y="83969"/>
                  </a:lnTo>
                  <a:lnTo>
                    <a:pt x="2605795" y="76632"/>
                  </a:lnTo>
                  <a:lnTo>
                    <a:pt x="2671144" y="69295"/>
                  </a:lnTo>
                  <a:lnTo>
                    <a:pt x="2735676" y="63588"/>
                  </a:lnTo>
                  <a:lnTo>
                    <a:pt x="2801025" y="56251"/>
                  </a:lnTo>
                  <a:lnTo>
                    <a:pt x="2866374" y="50544"/>
                  </a:lnTo>
                  <a:lnTo>
                    <a:pt x="2931723" y="45653"/>
                  </a:lnTo>
                  <a:lnTo>
                    <a:pt x="2996256" y="44838"/>
                  </a:lnTo>
                  <a:lnTo>
                    <a:pt x="3061605" y="35870"/>
                  </a:lnTo>
                  <a:lnTo>
                    <a:pt x="3126954" y="33424"/>
                  </a:lnTo>
                  <a:lnTo>
                    <a:pt x="3192303" y="26902"/>
                  </a:lnTo>
                  <a:lnTo>
                    <a:pt x="3256835" y="22011"/>
                  </a:lnTo>
                  <a:lnTo>
                    <a:pt x="3322184" y="16304"/>
                  </a:lnTo>
                  <a:lnTo>
                    <a:pt x="3387533" y="15489"/>
                  </a:lnTo>
                  <a:lnTo>
                    <a:pt x="3452883" y="9782"/>
                  </a:lnTo>
                  <a:lnTo>
                    <a:pt x="3517415" y="4076"/>
                  </a:lnTo>
                  <a:lnTo>
                    <a:pt x="3582764" y="0"/>
                  </a:lnTo>
                </a:path>
              </a:pathLst>
            </a:custGeom>
            <a:ln w="28561">
              <a:solidFill>
                <a:srgbClr val="FF0000"/>
              </a:solidFill>
            </a:ln>
          </p:spPr>
          <p:txBody>
            <a:bodyPr wrap="square" lIns="0" tIns="0" rIns="0" bIns="0" rtlCol="0"/>
            <a:lstStyle/>
            <a:p>
              <a:endParaRPr/>
            </a:p>
          </p:txBody>
        </p:sp>
        <p:sp>
          <p:nvSpPr>
            <p:cNvPr id="29" name="object 29"/>
            <p:cNvSpPr/>
            <p:nvPr/>
          </p:nvSpPr>
          <p:spPr>
            <a:xfrm>
              <a:off x="6564815" y="4214271"/>
              <a:ext cx="3583940" cy="0"/>
            </a:xfrm>
            <a:custGeom>
              <a:avLst/>
              <a:gdLst/>
              <a:ahLst/>
              <a:cxnLst/>
              <a:rect l="l" t="t" r="r" b="b"/>
              <a:pathLst>
                <a:path w="3583940">
                  <a:moveTo>
                    <a:pt x="0" y="0"/>
                  </a:moveTo>
                  <a:lnTo>
                    <a:pt x="3583896" y="0"/>
                  </a:lnTo>
                </a:path>
              </a:pathLst>
            </a:custGeom>
            <a:ln w="35061">
              <a:solidFill>
                <a:srgbClr val="000000"/>
              </a:solidFill>
            </a:ln>
          </p:spPr>
          <p:txBody>
            <a:bodyPr wrap="square" lIns="0" tIns="0" rIns="0" bIns="0" rtlCol="0"/>
            <a:lstStyle/>
            <a:p>
              <a:endParaRPr/>
            </a:p>
          </p:txBody>
        </p:sp>
        <p:sp>
          <p:nvSpPr>
            <p:cNvPr id="30" name="object 30"/>
            <p:cNvSpPr/>
            <p:nvPr/>
          </p:nvSpPr>
          <p:spPr>
            <a:xfrm>
              <a:off x="6547250" y="4193479"/>
              <a:ext cx="3619500" cy="0"/>
            </a:xfrm>
            <a:custGeom>
              <a:avLst/>
              <a:gdLst/>
              <a:ahLst/>
              <a:cxnLst/>
              <a:rect l="l" t="t" r="r" b="b"/>
              <a:pathLst>
                <a:path w="3619500">
                  <a:moveTo>
                    <a:pt x="0" y="0"/>
                  </a:moveTo>
                  <a:lnTo>
                    <a:pt x="35130" y="0"/>
                  </a:lnTo>
                </a:path>
                <a:path w="3619500">
                  <a:moveTo>
                    <a:pt x="651278" y="0"/>
                  </a:moveTo>
                  <a:lnTo>
                    <a:pt x="686408" y="0"/>
                  </a:lnTo>
                </a:path>
                <a:path w="3619500">
                  <a:moveTo>
                    <a:pt x="1303346" y="0"/>
                  </a:moveTo>
                  <a:lnTo>
                    <a:pt x="1338477" y="0"/>
                  </a:lnTo>
                </a:path>
                <a:path w="3619500">
                  <a:moveTo>
                    <a:pt x="1954583" y="0"/>
                  </a:moveTo>
                  <a:lnTo>
                    <a:pt x="1989714" y="0"/>
                  </a:lnTo>
                </a:path>
                <a:path w="3619500">
                  <a:moveTo>
                    <a:pt x="2606652" y="0"/>
                  </a:moveTo>
                  <a:lnTo>
                    <a:pt x="2641782" y="0"/>
                  </a:lnTo>
                </a:path>
                <a:path w="3619500">
                  <a:moveTo>
                    <a:pt x="3257889" y="0"/>
                  </a:moveTo>
                  <a:lnTo>
                    <a:pt x="3293020" y="0"/>
                  </a:lnTo>
                </a:path>
                <a:path w="3619500">
                  <a:moveTo>
                    <a:pt x="3583896" y="0"/>
                  </a:moveTo>
                  <a:lnTo>
                    <a:pt x="3619026" y="0"/>
                  </a:lnTo>
                </a:path>
              </a:pathLst>
            </a:custGeom>
            <a:ln w="41584">
              <a:solidFill>
                <a:srgbClr val="000000"/>
              </a:solidFill>
            </a:ln>
          </p:spPr>
          <p:txBody>
            <a:bodyPr wrap="square" lIns="0" tIns="0" rIns="0" bIns="0" rtlCol="0"/>
            <a:lstStyle/>
            <a:p>
              <a:endParaRPr/>
            </a:p>
          </p:txBody>
        </p:sp>
        <p:sp>
          <p:nvSpPr>
            <p:cNvPr id="31" name="object 31"/>
            <p:cNvSpPr/>
            <p:nvPr/>
          </p:nvSpPr>
          <p:spPr>
            <a:xfrm>
              <a:off x="6564815" y="1332124"/>
              <a:ext cx="3583940" cy="0"/>
            </a:xfrm>
            <a:custGeom>
              <a:avLst/>
              <a:gdLst/>
              <a:ahLst/>
              <a:cxnLst/>
              <a:rect l="l" t="t" r="r" b="b"/>
              <a:pathLst>
                <a:path w="3583940">
                  <a:moveTo>
                    <a:pt x="0" y="0"/>
                  </a:moveTo>
                  <a:lnTo>
                    <a:pt x="3583896" y="0"/>
                  </a:lnTo>
                </a:path>
              </a:pathLst>
            </a:custGeom>
            <a:ln w="21200">
              <a:solidFill>
                <a:srgbClr val="000000"/>
              </a:solidFill>
            </a:ln>
          </p:spPr>
          <p:txBody>
            <a:bodyPr wrap="square" lIns="0" tIns="0" rIns="0" bIns="0" rtlCol="0"/>
            <a:lstStyle/>
            <a:p>
              <a:endParaRPr/>
            </a:p>
          </p:txBody>
        </p:sp>
        <p:sp>
          <p:nvSpPr>
            <p:cNvPr id="32" name="object 32"/>
            <p:cNvSpPr/>
            <p:nvPr/>
          </p:nvSpPr>
          <p:spPr>
            <a:xfrm>
              <a:off x="6554194" y="1352917"/>
              <a:ext cx="3605529" cy="0"/>
            </a:xfrm>
            <a:custGeom>
              <a:avLst/>
              <a:gdLst/>
              <a:ahLst/>
              <a:cxnLst/>
              <a:rect l="l" t="t" r="r" b="b"/>
              <a:pathLst>
                <a:path w="3605529">
                  <a:moveTo>
                    <a:pt x="0" y="0"/>
                  </a:moveTo>
                  <a:lnTo>
                    <a:pt x="21241" y="0"/>
                  </a:lnTo>
                </a:path>
                <a:path w="3605529">
                  <a:moveTo>
                    <a:pt x="651278" y="0"/>
                  </a:moveTo>
                  <a:lnTo>
                    <a:pt x="672520" y="0"/>
                  </a:lnTo>
                </a:path>
                <a:path w="3605529">
                  <a:moveTo>
                    <a:pt x="1303346" y="0"/>
                  </a:moveTo>
                  <a:lnTo>
                    <a:pt x="1324588" y="0"/>
                  </a:lnTo>
                </a:path>
                <a:path w="3605529">
                  <a:moveTo>
                    <a:pt x="1954583" y="0"/>
                  </a:moveTo>
                  <a:lnTo>
                    <a:pt x="1975825" y="0"/>
                  </a:lnTo>
                </a:path>
                <a:path w="3605529">
                  <a:moveTo>
                    <a:pt x="2606652" y="0"/>
                  </a:moveTo>
                  <a:lnTo>
                    <a:pt x="2627893" y="0"/>
                  </a:lnTo>
                </a:path>
                <a:path w="3605529">
                  <a:moveTo>
                    <a:pt x="3257889" y="0"/>
                  </a:moveTo>
                  <a:lnTo>
                    <a:pt x="3279131" y="0"/>
                  </a:lnTo>
                </a:path>
                <a:path w="3605529">
                  <a:moveTo>
                    <a:pt x="3583896" y="0"/>
                  </a:moveTo>
                  <a:lnTo>
                    <a:pt x="3605138" y="0"/>
                  </a:lnTo>
                </a:path>
              </a:pathLst>
            </a:custGeom>
            <a:ln w="41584">
              <a:solidFill>
                <a:srgbClr val="000000"/>
              </a:solidFill>
            </a:ln>
          </p:spPr>
          <p:txBody>
            <a:bodyPr wrap="square" lIns="0" tIns="0" rIns="0" bIns="0" rtlCol="0"/>
            <a:lstStyle/>
            <a:p>
              <a:endParaRPr/>
            </a:p>
          </p:txBody>
        </p:sp>
        <p:sp>
          <p:nvSpPr>
            <p:cNvPr id="33" name="object 33"/>
            <p:cNvSpPr/>
            <p:nvPr/>
          </p:nvSpPr>
          <p:spPr>
            <a:xfrm>
              <a:off x="6564815" y="1332124"/>
              <a:ext cx="3583940" cy="2882265"/>
            </a:xfrm>
            <a:custGeom>
              <a:avLst/>
              <a:gdLst/>
              <a:ahLst/>
              <a:cxnLst/>
              <a:rect l="l" t="t" r="r" b="b"/>
              <a:pathLst>
                <a:path w="3583940" h="2882265">
                  <a:moveTo>
                    <a:pt x="0" y="2882146"/>
                  </a:moveTo>
                  <a:lnTo>
                    <a:pt x="0" y="0"/>
                  </a:lnTo>
                </a:path>
                <a:path w="3583940" h="2882265">
                  <a:moveTo>
                    <a:pt x="0" y="2882146"/>
                  </a:moveTo>
                  <a:lnTo>
                    <a:pt x="41707" y="2882146"/>
                  </a:lnTo>
                </a:path>
                <a:path w="3583940" h="2882265">
                  <a:moveTo>
                    <a:pt x="0" y="2438481"/>
                  </a:moveTo>
                  <a:lnTo>
                    <a:pt x="41707" y="2438481"/>
                  </a:lnTo>
                </a:path>
                <a:path w="3583940" h="2882265">
                  <a:moveTo>
                    <a:pt x="0" y="1995658"/>
                  </a:moveTo>
                  <a:lnTo>
                    <a:pt x="41707" y="1995658"/>
                  </a:lnTo>
                </a:path>
                <a:path w="3583940" h="2882265">
                  <a:moveTo>
                    <a:pt x="0" y="1551979"/>
                  </a:moveTo>
                  <a:lnTo>
                    <a:pt x="41707" y="1551979"/>
                  </a:lnTo>
                </a:path>
                <a:path w="3583940" h="2882265">
                  <a:moveTo>
                    <a:pt x="0" y="1108314"/>
                  </a:moveTo>
                  <a:lnTo>
                    <a:pt x="41707" y="1108314"/>
                  </a:lnTo>
                </a:path>
                <a:path w="3583940" h="2882265">
                  <a:moveTo>
                    <a:pt x="0" y="665491"/>
                  </a:moveTo>
                  <a:lnTo>
                    <a:pt x="41707" y="665491"/>
                  </a:lnTo>
                </a:path>
                <a:path w="3583940" h="2882265">
                  <a:moveTo>
                    <a:pt x="0" y="221812"/>
                  </a:moveTo>
                  <a:lnTo>
                    <a:pt x="41707" y="221812"/>
                  </a:lnTo>
                </a:path>
                <a:path w="3583940" h="2882265">
                  <a:moveTo>
                    <a:pt x="3583896" y="2882146"/>
                  </a:moveTo>
                  <a:lnTo>
                    <a:pt x="3583896" y="0"/>
                  </a:lnTo>
                </a:path>
                <a:path w="3583940" h="2882265">
                  <a:moveTo>
                    <a:pt x="3583896" y="2882146"/>
                  </a:moveTo>
                  <a:lnTo>
                    <a:pt x="3542229" y="2882146"/>
                  </a:lnTo>
                </a:path>
                <a:path w="3583940" h="2882265">
                  <a:moveTo>
                    <a:pt x="3583896" y="2438481"/>
                  </a:moveTo>
                  <a:lnTo>
                    <a:pt x="3542229" y="2438481"/>
                  </a:lnTo>
                </a:path>
                <a:path w="3583940" h="2882265">
                  <a:moveTo>
                    <a:pt x="3583896" y="1995658"/>
                  </a:moveTo>
                  <a:lnTo>
                    <a:pt x="3542229" y="1995658"/>
                  </a:lnTo>
                </a:path>
                <a:path w="3583940" h="2882265">
                  <a:moveTo>
                    <a:pt x="3583896" y="1551979"/>
                  </a:moveTo>
                  <a:lnTo>
                    <a:pt x="3542229" y="1551979"/>
                  </a:lnTo>
                </a:path>
                <a:path w="3583940" h="2882265">
                  <a:moveTo>
                    <a:pt x="3583896" y="1108314"/>
                  </a:moveTo>
                  <a:lnTo>
                    <a:pt x="3542229" y="1108314"/>
                  </a:lnTo>
                </a:path>
                <a:path w="3583940" h="2882265">
                  <a:moveTo>
                    <a:pt x="3583896" y="665491"/>
                  </a:moveTo>
                  <a:lnTo>
                    <a:pt x="3542229" y="665491"/>
                  </a:lnTo>
                </a:path>
                <a:path w="3583940" h="2882265">
                  <a:moveTo>
                    <a:pt x="3583896" y="221812"/>
                  </a:moveTo>
                  <a:lnTo>
                    <a:pt x="3542229" y="221812"/>
                  </a:lnTo>
                </a:path>
              </a:pathLst>
            </a:custGeom>
            <a:ln w="21220">
              <a:solidFill>
                <a:srgbClr val="000000"/>
              </a:solidFill>
            </a:ln>
          </p:spPr>
          <p:txBody>
            <a:bodyPr wrap="square" lIns="0" tIns="0" rIns="0" bIns="0" rtlCol="0"/>
            <a:lstStyle/>
            <a:p>
              <a:endParaRPr/>
            </a:p>
          </p:txBody>
        </p:sp>
      </p:grpSp>
      <p:sp>
        <p:nvSpPr>
          <p:cNvPr id="34" name="object 34"/>
          <p:cNvSpPr txBox="1"/>
          <p:nvPr/>
        </p:nvSpPr>
        <p:spPr>
          <a:xfrm>
            <a:off x="6504730" y="4212171"/>
            <a:ext cx="120014" cy="229235"/>
          </a:xfrm>
          <a:prstGeom prst="rect">
            <a:avLst/>
          </a:prstGeom>
        </p:spPr>
        <p:txBody>
          <a:bodyPr vert="horz" wrap="square" lIns="0" tIns="17145" rIns="0" bIns="0" rtlCol="0">
            <a:spAutoFit/>
          </a:bodyPr>
          <a:lstStyle/>
          <a:p>
            <a:pPr marL="12700">
              <a:lnSpc>
                <a:spcPct val="100000"/>
              </a:lnSpc>
              <a:spcBef>
                <a:spcPts val="135"/>
              </a:spcBef>
            </a:pPr>
            <a:r>
              <a:rPr sz="1300" spc="20" dirty="0">
                <a:latin typeface="Arial"/>
                <a:cs typeface="Arial"/>
              </a:rPr>
              <a:t>0</a:t>
            </a:r>
            <a:endParaRPr sz="1300">
              <a:latin typeface="Arial"/>
              <a:cs typeface="Arial"/>
            </a:endParaRPr>
          </a:p>
        </p:txBody>
      </p:sp>
      <p:sp>
        <p:nvSpPr>
          <p:cNvPr id="35" name="object 35"/>
          <p:cNvSpPr txBox="1"/>
          <p:nvPr/>
        </p:nvSpPr>
        <p:spPr>
          <a:xfrm>
            <a:off x="7084889" y="4212171"/>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0.2</a:t>
            </a:r>
            <a:endParaRPr sz="1300">
              <a:latin typeface="Arial"/>
              <a:cs typeface="Arial"/>
            </a:endParaRPr>
          </a:p>
        </p:txBody>
      </p:sp>
      <p:sp>
        <p:nvSpPr>
          <p:cNvPr id="36" name="object 36"/>
          <p:cNvSpPr txBox="1"/>
          <p:nvPr/>
        </p:nvSpPr>
        <p:spPr>
          <a:xfrm>
            <a:off x="7736957" y="4212171"/>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0.4</a:t>
            </a:r>
            <a:endParaRPr sz="1300">
              <a:latin typeface="Arial"/>
              <a:cs typeface="Arial"/>
            </a:endParaRPr>
          </a:p>
        </p:txBody>
      </p:sp>
      <p:sp>
        <p:nvSpPr>
          <p:cNvPr id="37" name="object 37"/>
          <p:cNvSpPr txBox="1"/>
          <p:nvPr/>
        </p:nvSpPr>
        <p:spPr>
          <a:xfrm>
            <a:off x="9040262" y="4212171"/>
            <a:ext cx="262255"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0.8</a:t>
            </a:r>
            <a:endParaRPr sz="1300">
              <a:latin typeface="Arial"/>
              <a:cs typeface="Arial"/>
            </a:endParaRPr>
          </a:p>
        </p:txBody>
      </p:sp>
      <p:sp>
        <p:nvSpPr>
          <p:cNvPr id="38" name="object 38"/>
          <p:cNvSpPr txBox="1"/>
          <p:nvPr/>
        </p:nvSpPr>
        <p:spPr>
          <a:xfrm>
            <a:off x="9691500" y="4212171"/>
            <a:ext cx="588010" cy="229235"/>
          </a:xfrm>
          <a:prstGeom prst="rect">
            <a:avLst/>
          </a:prstGeom>
        </p:spPr>
        <p:txBody>
          <a:bodyPr vert="horz" wrap="square" lIns="0" tIns="17145" rIns="0" bIns="0" rtlCol="0">
            <a:spAutoFit/>
          </a:bodyPr>
          <a:lstStyle/>
          <a:p>
            <a:pPr marL="12700">
              <a:lnSpc>
                <a:spcPct val="100000"/>
              </a:lnSpc>
              <a:spcBef>
                <a:spcPts val="135"/>
              </a:spcBef>
            </a:pPr>
            <a:r>
              <a:rPr sz="1300" spc="15" dirty="0">
                <a:latin typeface="Arial"/>
                <a:cs typeface="Arial"/>
              </a:rPr>
              <a:t>1.0</a:t>
            </a:r>
            <a:r>
              <a:rPr sz="1300" spc="265" dirty="0">
                <a:latin typeface="Arial"/>
                <a:cs typeface="Arial"/>
              </a:rPr>
              <a:t> </a:t>
            </a:r>
            <a:r>
              <a:rPr sz="1300" spc="15" dirty="0">
                <a:latin typeface="Arial"/>
                <a:cs typeface="Arial"/>
              </a:rPr>
              <a:t>1.1</a:t>
            </a:r>
            <a:endParaRPr sz="1300">
              <a:latin typeface="Arial"/>
              <a:cs typeface="Arial"/>
            </a:endParaRPr>
          </a:p>
        </p:txBody>
      </p:sp>
      <p:grpSp>
        <p:nvGrpSpPr>
          <p:cNvPr id="39" name="object 39"/>
          <p:cNvGrpSpPr/>
          <p:nvPr/>
        </p:nvGrpSpPr>
        <p:grpSpPr>
          <a:xfrm>
            <a:off x="6550392" y="1457974"/>
            <a:ext cx="3923665" cy="2770505"/>
            <a:chOff x="6550392" y="1457974"/>
            <a:chExt cx="3923665" cy="2770505"/>
          </a:xfrm>
        </p:grpSpPr>
        <p:sp>
          <p:nvSpPr>
            <p:cNvPr id="40" name="object 40"/>
            <p:cNvSpPr/>
            <p:nvPr/>
          </p:nvSpPr>
          <p:spPr>
            <a:xfrm>
              <a:off x="6564679" y="1472262"/>
              <a:ext cx="3583940" cy="2741930"/>
            </a:xfrm>
            <a:custGeom>
              <a:avLst/>
              <a:gdLst/>
              <a:ahLst/>
              <a:cxnLst/>
              <a:rect l="l" t="t" r="r" b="b"/>
              <a:pathLst>
                <a:path w="3583940" h="2741929">
                  <a:moveTo>
                    <a:pt x="0" y="2741329"/>
                  </a:moveTo>
                  <a:lnTo>
                    <a:pt x="65359" y="2681806"/>
                  </a:lnTo>
                  <a:lnTo>
                    <a:pt x="129901" y="2631252"/>
                  </a:lnTo>
                  <a:lnTo>
                    <a:pt x="195260" y="2588036"/>
                  </a:lnTo>
                  <a:lnTo>
                    <a:pt x="260620" y="2552159"/>
                  </a:lnTo>
                  <a:lnTo>
                    <a:pt x="325979" y="2521175"/>
                  </a:lnTo>
                  <a:lnTo>
                    <a:pt x="390521" y="2495082"/>
                  </a:lnTo>
                  <a:lnTo>
                    <a:pt x="455881" y="2472251"/>
                  </a:lnTo>
                  <a:lnTo>
                    <a:pt x="521240" y="2452682"/>
                  </a:lnTo>
                  <a:lnTo>
                    <a:pt x="586599" y="2435559"/>
                  </a:lnTo>
                  <a:lnTo>
                    <a:pt x="651142" y="2419251"/>
                  </a:lnTo>
                  <a:lnTo>
                    <a:pt x="716501" y="2404574"/>
                  </a:lnTo>
                  <a:lnTo>
                    <a:pt x="781860" y="2391528"/>
                  </a:lnTo>
                  <a:lnTo>
                    <a:pt x="847220" y="2378482"/>
                  </a:lnTo>
                  <a:lnTo>
                    <a:pt x="911762" y="2367067"/>
                  </a:lnTo>
                  <a:lnTo>
                    <a:pt x="977121" y="2355651"/>
                  </a:lnTo>
                  <a:lnTo>
                    <a:pt x="1042481" y="2343420"/>
                  </a:lnTo>
                  <a:lnTo>
                    <a:pt x="1107840" y="2332820"/>
                  </a:lnTo>
                  <a:lnTo>
                    <a:pt x="1172382" y="2321405"/>
                  </a:lnTo>
                  <a:lnTo>
                    <a:pt x="1237741" y="2309989"/>
                  </a:lnTo>
                  <a:lnTo>
                    <a:pt x="1303101" y="2300205"/>
                  </a:lnTo>
                  <a:lnTo>
                    <a:pt x="1368460" y="2288789"/>
                  </a:lnTo>
                  <a:lnTo>
                    <a:pt x="1433002" y="2279005"/>
                  </a:lnTo>
                  <a:lnTo>
                    <a:pt x="1498362" y="2269220"/>
                  </a:lnTo>
                  <a:lnTo>
                    <a:pt x="1563721" y="2259436"/>
                  </a:lnTo>
                  <a:lnTo>
                    <a:pt x="1629080" y="2248835"/>
                  </a:lnTo>
                  <a:lnTo>
                    <a:pt x="1693623" y="2238235"/>
                  </a:lnTo>
                  <a:lnTo>
                    <a:pt x="1758982" y="2228451"/>
                  </a:lnTo>
                  <a:lnTo>
                    <a:pt x="1824341" y="2218666"/>
                  </a:lnTo>
                  <a:lnTo>
                    <a:pt x="1889701" y="2207251"/>
                  </a:lnTo>
                  <a:lnTo>
                    <a:pt x="1954243" y="2197466"/>
                  </a:lnTo>
                  <a:lnTo>
                    <a:pt x="2019602" y="2187681"/>
                  </a:lnTo>
                  <a:lnTo>
                    <a:pt x="2084962" y="2177897"/>
                  </a:lnTo>
                  <a:lnTo>
                    <a:pt x="2150321" y="2167297"/>
                  </a:lnTo>
                  <a:lnTo>
                    <a:pt x="2214863" y="2156697"/>
                  </a:lnTo>
                  <a:lnTo>
                    <a:pt x="2280223" y="2146097"/>
                  </a:lnTo>
                  <a:lnTo>
                    <a:pt x="2345582" y="2136312"/>
                  </a:lnTo>
                  <a:lnTo>
                    <a:pt x="2410941" y="2126528"/>
                  </a:lnTo>
                  <a:lnTo>
                    <a:pt x="2475483" y="2116743"/>
                  </a:lnTo>
                  <a:lnTo>
                    <a:pt x="2540843" y="2106958"/>
                  </a:lnTo>
                  <a:lnTo>
                    <a:pt x="2606202" y="2096358"/>
                  </a:lnTo>
                  <a:lnTo>
                    <a:pt x="2671561" y="2086574"/>
                  </a:lnTo>
                  <a:lnTo>
                    <a:pt x="2736104" y="2075974"/>
                  </a:lnTo>
                  <a:lnTo>
                    <a:pt x="2801463" y="2064558"/>
                  </a:lnTo>
                  <a:lnTo>
                    <a:pt x="2866822" y="2054773"/>
                  </a:lnTo>
                  <a:lnTo>
                    <a:pt x="2932182" y="2044989"/>
                  </a:lnTo>
                  <a:lnTo>
                    <a:pt x="2996724" y="2034389"/>
                  </a:lnTo>
                  <a:lnTo>
                    <a:pt x="3062083" y="2023789"/>
                  </a:lnTo>
                  <a:lnTo>
                    <a:pt x="3127443" y="2013189"/>
                  </a:lnTo>
                  <a:lnTo>
                    <a:pt x="3192802" y="2003404"/>
                  </a:lnTo>
                  <a:lnTo>
                    <a:pt x="3257344" y="1992804"/>
                  </a:lnTo>
                  <a:lnTo>
                    <a:pt x="3322704" y="1982204"/>
                  </a:lnTo>
                  <a:lnTo>
                    <a:pt x="3388063" y="1971604"/>
                  </a:lnTo>
                  <a:lnTo>
                    <a:pt x="3453422" y="1961004"/>
                  </a:lnTo>
                  <a:lnTo>
                    <a:pt x="3517965" y="1951219"/>
                  </a:lnTo>
                  <a:lnTo>
                    <a:pt x="3583324" y="1939804"/>
                  </a:lnTo>
                </a:path>
                <a:path w="3583940" h="2741929">
                  <a:moveTo>
                    <a:pt x="0" y="2741329"/>
                  </a:moveTo>
                  <a:lnTo>
                    <a:pt x="65359" y="2645929"/>
                  </a:lnTo>
                  <a:lnTo>
                    <a:pt x="129901" y="2559498"/>
                  </a:lnTo>
                  <a:lnTo>
                    <a:pt x="195260" y="2483667"/>
                  </a:lnTo>
                  <a:lnTo>
                    <a:pt x="260620" y="2415990"/>
                  </a:lnTo>
                  <a:lnTo>
                    <a:pt x="325979" y="2357282"/>
                  </a:lnTo>
                  <a:lnTo>
                    <a:pt x="390521" y="2305913"/>
                  </a:lnTo>
                  <a:lnTo>
                    <a:pt x="455881" y="2261066"/>
                  </a:lnTo>
                  <a:lnTo>
                    <a:pt x="521240" y="2221928"/>
                  </a:lnTo>
                  <a:lnTo>
                    <a:pt x="586599" y="2186866"/>
                  </a:lnTo>
                  <a:lnTo>
                    <a:pt x="651142" y="2156697"/>
                  </a:lnTo>
                  <a:lnTo>
                    <a:pt x="716501" y="2128974"/>
                  </a:lnTo>
                  <a:lnTo>
                    <a:pt x="781860" y="2103697"/>
                  </a:lnTo>
                  <a:lnTo>
                    <a:pt x="847220" y="2080866"/>
                  </a:lnTo>
                  <a:lnTo>
                    <a:pt x="911762" y="2060481"/>
                  </a:lnTo>
                  <a:lnTo>
                    <a:pt x="977121" y="2040097"/>
                  </a:lnTo>
                  <a:lnTo>
                    <a:pt x="1042481" y="2020527"/>
                  </a:lnTo>
                  <a:lnTo>
                    <a:pt x="1107840" y="2003404"/>
                  </a:lnTo>
                  <a:lnTo>
                    <a:pt x="1172382" y="1986281"/>
                  </a:lnTo>
                  <a:lnTo>
                    <a:pt x="1237741" y="1969973"/>
                  </a:lnTo>
                  <a:lnTo>
                    <a:pt x="1303101" y="1953666"/>
                  </a:lnTo>
                  <a:lnTo>
                    <a:pt x="1368460" y="1938173"/>
                  </a:lnTo>
                  <a:lnTo>
                    <a:pt x="1433002" y="1922681"/>
                  </a:lnTo>
                  <a:lnTo>
                    <a:pt x="1498362" y="1908004"/>
                  </a:lnTo>
                  <a:lnTo>
                    <a:pt x="1563721" y="1892512"/>
                  </a:lnTo>
                  <a:lnTo>
                    <a:pt x="1629080" y="1878650"/>
                  </a:lnTo>
                  <a:lnTo>
                    <a:pt x="1693623" y="1864788"/>
                  </a:lnTo>
                  <a:lnTo>
                    <a:pt x="1758982" y="1850927"/>
                  </a:lnTo>
                  <a:lnTo>
                    <a:pt x="1824341" y="1836250"/>
                  </a:lnTo>
                  <a:lnTo>
                    <a:pt x="1889701" y="1822388"/>
                  </a:lnTo>
                  <a:lnTo>
                    <a:pt x="1954243" y="1808527"/>
                  </a:lnTo>
                  <a:lnTo>
                    <a:pt x="2019602" y="1794665"/>
                  </a:lnTo>
                  <a:lnTo>
                    <a:pt x="2084962" y="1782434"/>
                  </a:lnTo>
                  <a:lnTo>
                    <a:pt x="2150321" y="1767757"/>
                  </a:lnTo>
                  <a:lnTo>
                    <a:pt x="2214863" y="1755527"/>
                  </a:lnTo>
                  <a:lnTo>
                    <a:pt x="2280222" y="1740850"/>
                  </a:lnTo>
                  <a:lnTo>
                    <a:pt x="2345582" y="1727804"/>
                  </a:lnTo>
                  <a:lnTo>
                    <a:pt x="2410941" y="1716388"/>
                  </a:lnTo>
                  <a:lnTo>
                    <a:pt x="2475483" y="1702527"/>
                  </a:lnTo>
                  <a:lnTo>
                    <a:pt x="2540843" y="1690296"/>
                  </a:lnTo>
                  <a:lnTo>
                    <a:pt x="2606202" y="1676434"/>
                  </a:lnTo>
                  <a:lnTo>
                    <a:pt x="2671561" y="1663388"/>
                  </a:lnTo>
                  <a:lnTo>
                    <a:pt x="2736104" y="1650342"/>
                  </a:lnTo>
                  <a:lnTo>
                    <a:pt x="2801463" y="1636480"/>
                  </a:lnTo>
                  <a:lnTo>
                    <a:pt x="2866822" y="1624249"/>
                  </a:lnTo>
                  <a:lnTo>
                    <a:pt x="2932182" y="1612019"/>
                  </a:lnTo>
                  <a:lnTo>
                    <a:pt x="2996724" y="1598157"/>
                  </a:lnTo>
                  <a:lnTo>
                    <a:pt x="3062083" y="1587557"/>
                  </a:lnTo>
                  <a:lnTo>
                    <a:pt x="3127443" y="1574511"/>
                  </a:lnTo>
                  <a:lnTo>
                    <a:pt x="3192802" y="1561465"/>
                  </a:lnTo>
                  <a:lnTo>
                    <a:pt x="3257344" y="1548418"/>
                  </a:lnTo>
                  <a:lnTo>
                    <a:pt x="3322704" y="1535372"/>
                  </a:lnTo>
                  <a:lnTo>
                    <a:pt x="3388063" y="1523141"/>
                  </a:lnTo>
                  <a:lnTo>
                    <a:pt x="3453422" y="1510095"/>
                  </a:lnTo>
                  <a:lnTo>
                    <a:pt x="3517964" y="1498680"/>
                  </a:lnTo>
                  <a:lnTo>
                    <a:pt x="3583324" y="1485634"/>
                  </a:lnTo>
                </a:path>
                <a:path w="3583940" h="2741929">
                  <a:moveTo>
                    <a:pt x="0" y="2741329"/>
                  </a:moveTo>
                  <a:lnTo>
                    <a:pt x="65359" y="2610867"/>
                  </a:lnTo>
                  <a:lnTo>
                    <a:pt x="129901" y="2490190"/>
                  </a:lnTo>
                  <a:lnTo>
                    <a:pt x="195260" y="2378482"/>
                  </a:lnTo>
                  <a:lnTo>
                    <a:pt x="260620" y="2277374"/>
                  </a:lnTo>
                  <a:lnTo>
                    <a:pt x="325979" y="2187681"/>
                  </a:lnTo>
                  <a:lnTo>
                    <a:pt x="390521" y="2106143"/>
                  </a:lnTo>
                  <a:lnTo>
                    <a:pt x="455881" y="2034389"/>
                  </a:lnTo>
                  <a:lnTo>
                    <a:pt x="521240" y="1970789"/>
                  </a:lnTo>
                  <a:lnTo>
                    <a:pt x="586599" y="1913712"/>
                  </a:lnTo>
                  <a:lnTo>
                    <a:pt x="651142" y="1863158"/>
                  </a:lnTo>
                  <a:lnTo>
                    <a:pt x="716501" y="1819127"/>
                  </a:lnTo>
                  <a:lnTo>
                    <a:pt x="781860" y="1779173"/>
                  </a:lnTo>
                  <a:lnTo>
                    <a:pt x="847220" y="1742480"/>
                  </a:lnTo>
                  <a:lnTo>
                    <a:pt x="911762" y="1709865"/>
                  </a:lnTo>
                  <a:lnTo>
                    <a:pt x="977121" y="1679696"/>
                  </a:lnTo>
                  <a:lnTo>
                    <a:pt x="1042480" y="1651157"/>
                  </a:lnTo>
                  <a:lnTo>
                    <a:pt x="1107840" y="1625065"/>
                  </a:lnTo>
                  <a:lnTo>
                    <a:pt x="1172382" y="1600603"/>
                  </a:lnTo>
                  <a:lnTo>
                    <a:pt x="1237741" y="1577772"/>
                  </a:lnTo>
                  <a:lnTo>
                    <a:pt x="1303101" y="1555757"/>
                  </a:lnTo>
                  <a:lnTo>
                    <a:pt x="1368460" y="1533742"/>
                  </a:lnTo>
                  <a:lnTo>
                    <a:pt x="1433002" y="1513357"/>
                  </a:lnTo>
                  <a:lnTo>
                    <a:pt x="1498362" y="1494603"/>
                  </a:lnTo>
                  <a:lnTo>
                    <a:pt x="1563721" y="1475034"/>
                  </a:lnTo>
                  <a:lnTo>
                    <a:pt x="1629080" y="1456280"/>
                  </a:lnTo>
                  <a:lnTo>
                    <a:pt x="1693623" y="1439157"/>
                  </a:lnTo>
                  <a:lnTo>
                    <a:pt x="1758982" y="1420403"/>
                  </a:lnTo>
                  <a:lnTo>
                    <a:pt x="1824341" y="1403280"/>
                  </a:lnTo>
                  <a:lnTo>
                    <a:pt x="1889701" y="1386972"/>
                  </a:lnTo>
                  <a:lnTo>
                    <a:pt x="1954243" y="1369033"/>
                  </a:lnTo>
                  <a:lnTo>
                    <a:pt x="2019602" y="1352726"/>
                  </a:lnTo>
                  <a:lnTo>
                    <a:pt x="2084962" y="1336418"/>
                  </a:lnTo>
                  <a:lnTo>
                    <a:pt x="2150321" y="1320926"/>
                  </a:lnTo>
                  <a:lnTo>
                    <a:pt x="2214863" y="1304618"/>
                  </a:lnTo>
                  <a:lnTo>
                    <a:pt x="2280222" y="1289126"/>
                  </a:lnTo>
                  <a:lnTo>
                    <a:pt x="2345582" y="1272818"/>
                  </a:lnTo>
                  <a:lnTo>
                    <a:pt x="2410941" y="1258141"/>
                  </a:lnTo>
                  <a:lnTo>
                    <a:pt x="2475483" y="1242649"/>
                  </a:lnTo>
                  <a:lnTo>
                    <a:pt x="2540843" y="1227156"/>
                  </a:lnTo>
                  <a:lnTo>
                    <a:pt x="2606202" y="1212479"/>
                  </a:lnTo>
                  <a:lnTo>
                    <a:pt x="2671561" y="1197802"/>
                  </a:lnTo>
                  <a:lnTo>
                    <a:pt x="2736104" y="1182310"/>
                  </a:lnTo>
                  <a:lnTo>
                    <a:pt x="2801463" y="1167633"/>
                  </a:lnTo>
                  <a:lnTo>
                    <a:pt x="2866822" y="1152956"/>
                  </a:lnTo>
                  <a:lnTo>
                    <a:pt x="2932182" y="1137464"/>
                  </a:lnTo>
                  <a:lnTo>
                    <a:pt x="2996724" y="1123602"/>
                  </a:lnTo>
                  <a:lnTo>
                    <a:pt x="3062083" y="1108925"/>
                  </a:lnTo>
                  <a:lnTo>
                    <a:pt x="3127443" y="1094248"/>
                  </a:lnTo>
                  <a:lnTo>
                    <a:pt x="3192802" y="1080387"/>
                  </a:lnTo>
                  <a:lnTo>
                    <a:pt x="3257344" y="1066525"/>
                  </a:lnTo>
                  <a:lnTo>
                    <a:pt x="3322704" y="1052663"/>
                  </a:lnTo>
                  <a:lnTo>
                    <a:pt x="3388063" y="1037171"/>
                  </a:lnTo>
                  <a:lnTo>
                    <a:pt x="3453422" y="1023310"/>
                  </a:lnTo>
                  <a:lnTo>
                    <a:pt x="3517964" y="1010263"/>
                  </a:lnTo>
                  <a:lnTo>
                    <a:pt x="3583324" y="995586"/>
                  </a:lnTo>
                </a:path>
                <a:path w="3583940" h="2741929">
                  <a:moveTo>
                    <a:pt x="0" y="2741329"/>
                  </a:moveTo>
                  <a:lnTo>
                    <a:pt x="65359" y="2580698"/>
                  </a:lnTo>
                  <a:lnTo>
                    <a:pt x="129901" y="2428221"/>
                  </a:lnTo>
                  <a:lnTo>
                    <a:pt x="195260" y="2286343"/>
                  </a:lnTo>
                  <a:lnTo>
                    <a:pt x="260620" y="2153435"/>
                  </a:lnTo>
                  <a:lnTo>
                    <a:pt x="325979" y="2032758"/>
                  </a:lnTo>
                  <a:lnTo>
                    <a:pt x="390521" y="1921865"/>
                  </a:lnTo>
                  <a:lnTo>
                    <a:pt x="455881" y="1822388"/>
                  </a:lnTo>
                  <a:lnTo>
                    <a:pt x="521240" y="1732696"/>
                  </a:lnTo>
                  <a:lnTo>
                    <a:pt x="586599" y="1651973"/>
                  </a:lnTo>
                  <a:lnTo>
                    <a:pt x="651142" y="1579403"/>
                  </a:lnTo>
                  <a:lnTo>
                    <a:pt x="716501" y="1514172"/>
                  </a:lnTo>
                  <a:lnTo>
                    <a:pt x="781860" y="1456280"/>
                  </a:lnTo>
                  <a:lnTo>
                    <a:pt x="847219" y="1404095"/>
                  </a:lnTo>
                  <a:lnTo>
                    <a:pt x="911762" y="1356803"/>
                  </a:lnTo>
                  <a:lnTo>
                    <a:pt x="977121" y="1313587"/>
                  </a:lnTo>
                  <a:lnTo>
                    <a:pt x="1042480" y="1273633"/>
                  </a:lnTo>
                  <a:lnTo>
                    <a:pt x="1107840" y="1237756"/>
                  </a:lnTo>
                  <a:lnTo>
                    <a:pt x="1172382" y="1204325"/>
                  </a:lnTo>
                  <a:lnTo>
                    <a:pt x="1237741" y="1173341"/>
                  </a:lnTo>
                  <a:lnTo>
                    <a:pt x="1303101" y="1143987"/>
                  </a:lnTo>
                  <a:lnTo>
                    <a:pt x="1368460" y="1116264"/>
                  </a:lnTo>
                  <a:lnTo>
                    <a:pt x="1433002" y="1090171"/>
                  </a:lnTo>
                  <a:lnTo>
                    <a:pt x="1498362" y="1065710"/>
                  </a:lnTo>
                  <a:lnTo>
                    <a:pt x="1563721" y="1042063"/>
                  </a:lnTo>
                  <a:lnTo>
                    <a:pt x="1629080" y="1018417"/>
                  </a:lnTo>
                  <a:lnTo>
                    <a:pt x="1693623" y="996402"/>
                  </a:lnTo>
                  <a:lnTo>
                    <a:pt x="1758982" y="975202"/>
                  </a:lnTo>
                  <a:lnTo>
                    <a:pt x="1824341" y="954002"/>
                  </a:lnTo>
                  <a:lnTo>
                    <a:pt x="1889701" y="934432"/>
                  </a:lnTo>
                  <a:lnTo>
                    <a:pt x="1954243" y="914048"/>
                  </a:lnTo>
                  <a:lnTo>
                    <a:pt x="2019602" y="894478"/>
                  </a:lnTo>
                  <a:lnTo>
                    <a:pt x="2084961" y="875725"/>
                  </a:lnTo>
                  <a:lnTo>
                    <a:pt x="2150321" y="856971"/>
                  </a:lnTo>
                  <a:lnTo>
                    <a:pt x="2214863" y="839032"/>
                  </a:lnTo>
                  <a:lnTo>
                    <a:pt x="2280222" y="821094"/>
                  </a:lnTo>
                  <a:lnTo>
                    <a:pt x="2345582" y="803155"/>
                  </a:lnTo>
                  <a:lnTo>
                    <a:pt x="2410941" y="785217"/>
                  </a:lnTo>
                  <a:lnTo>
                    <a:pt x="2475483" y="768094"/>
                  </a:lnTo>
                  <a:lnTo>
                    <a:pt x="2540843" y="750970"/>
                  </a:lnTo>
                  <a:lnTo>
                    <a:pt x="2606202" y="733847"/>
                  </a:lnTo>
                  <a:lnTo>
                    <a:pt x="2671561" y="717540"/>
                  </a:lnTo>
                  <a:lnTo>
                    <a:pt x="2736104" y="700417"/>
                  </a:lnTo>
                  <a:lnTo>
                    <a:pt x="2801463" y="683293"/>
                  </a:lnTo>
                  <a:lnTo>
                    <a:pt x="2866822" y="666986"/>
                  </a:lnTo>
                  <a:lnTo>
                    <a:pt x="2932182" y="651493"/>
                  </a:lnTo>
                  <a:lnTo>
                    <a:pt x="2996724" y="635186"/>
                  </a:lnTo>
                  <a:lnTo>
                    <a:pt x="3062083" y="619693"/>
                  </a:lnTo>
                  <a:lnTo>
                    <a:pt x="3127443" y="604201"/>
                  </a:lnTo>
                  <a:lnTo>
                    <a:pt x="3192802" y="587893"/>
                  </a:lnTo>
                  <a:lnTo>
                    <a:pt x="3257344" y="572401"/>
                  </a:lnTo>
                  <a:lnTo>
                    <a:pt x="3322703" y="556908"/>
                  </a:lnTo>
                  <a:lnTo>
                    <a:pt x="3388063" y="541416"/>
                  </a:lnTo>
                  <a:lnTo>
                    <a:pt x="3453422" y="525924"/>
                  </a:lnTo>
                  <a:lnTo>
                    <a:pt x="3517964" y="510431"/>
                  </a:lnTo>
                  <a:lnTo>
                    <a:pt x="3583324" y="495754"/>
                  </a:lnTo>
                </a:path>
                <a:path w="3583940" h="2741929">
                  <a:moveTo>
                    <a:pt x="0" y="2741329"/>
                  </a:moveTo>
                  <a:lnTo>
                    <a:pt x="65359" y="2555421"/>
                  </a:lnTo>
                  <a:lnTo>
                    <a:pt x="129901" y="2377667"/>
                  </a:lnTo>
                  <a:lnTo>
                    <a:pt x="195260" y="2208066"/>
                  </a:lnTo>
                  <a:lnTo>
                    <a:pt x="260620" y="2049066"/>
                  </a:lnTo>
                  <a:lnTo>
                    <a:pt x="325979" y="1900665"/>
                  </a:lnTo>
                  <a:lnTo>
                    <a:pt x="390521" y="1763681"/>
                  </a:lnTo>
                  <a:lnTo>
                    <a:pt x="455881" y="1636480"/>
                  </a:lnTo>
                  <a:lnTo>
                    <a:pt x="521240" y="1521511"/>
                  </a:lnTo>
                  <a:lnTo>
                    <a:pt x="586599" y="1417141"/>
                  </a:lnTo>
                  <a:lnTo>
                    <a:pt x="651142" y="1321741"/>
                  </a:lnTo>
                  <a:lnTo>
                    <a:pt x="716501" y="1235310"/>
                  </a:lnTo>
                  <a:lnTo>
                    <a:pt x="781860" y="1157848"/>
                  </a:lnTo>
                  <a:lnTo>
                    <a:pt x="847219" y="1087725"/>
                  </a:lnTo>
                  <a:lnTo>
                    <a:pt x="911762" y="1024125"/>
                  </a:lnTo>
                  <a:lnTo>
                    <a:pt x="977121" y="966233"/>
                  </a:lnTo>
                  <a:lnTo>
                    <a:pt x="1042480" y="913232"/>
                  </a:lnTo>
                  <a:lnTo>
                    <a:pt x="1107840" y="865125"/>
                  </a:lnTo>
                  <a:lnTo>
                    <a:pt x="1172382" y="821094"/>
                  </a:lnTo>
                  <a:lnTo>
                    <a:pt x="1237741" y="780324"/>
                  </a:lnTo>
                  <a:lnTo>
                    <a:pt x="1303101" y="742001"/>
                  </a:lnTo>
                  <a:lnTo>
                    <a:pt x="1368460" y="706940"/>
                  </a:lnTo>
                  <a:lnTo>
                    <a:pt x="1433002" y="673509"/>
                  </a:lnTo>
                  <a:lnTo>
                    <a:pt x="1498362" y="642524"/>
                  </a:lnTo>
                  <a:lnTo>
                    <a:pt x="1563721" y="613170"/>
                  </a:lnTo>
                  <a:lnTo>
                    <a:pt x="1629080" y="585447"/>
                  </a:lnTo>
                  <a:lnTo>
                    <a:pt x="1693623" y="558539"/>
                  </a:lnTo>
                  <a:lnTo>
                    <a:pt x="1758982" y="533262"/>
                  </a:lnTo>
                  <a:lnTo>
                    <a:pt x="1824341" y="508801"/>
                  </a:lnTo>
                  <a:lnTo>
                    <a:pt x="1889700" y="484339"/>
                  </a:lnTo>
                  <a:lnTo>
                    <a:pt x="1954243" y="461508"/>
                  </a:lnTo>
                  <a:lnTo>
                    <a:pt x="2019602" y="438677"/>
                  </a:lnTo>
                  <a:lnTo>
                    <a:pt x="2084961" y="417477"/>
                  </a:lnTo>
                  <a:lnTo>
                    <a:pt x="2150321" y="395462"/>
                  </a:lnTo>
                  <a:lnTo>
                    <a:pt x="2214863" y="375077"/>
                  </a:lnTo>
                  <a:lnTo>
                    <a:pt x="2280222" y="354693"/>
                  </a:lnTo>
                  <a:lnTo>
                    <a:pt x="2345582" y="334308"/>
                  </a:lnTo>
                  <a:lnTo>
                    <a:pt x="2410941" y="314739"/>
                  </a:lnTo>
                  <a:lnTo>
                    <a:pt x="2475483" y="295169"/>
                  </a:lnTo>
                  <a:lnTo>
                    <a:pt x="2540843" y="276416"/>
                  </a:lnTo>
                  <a:lnTo>
                    <a:pt x="2606202" y="258477"/>
                  </a:lnTo>
                  <a:lnTo>
                    <a:pt x="2671561" y="238908"/>
                  </a:lnTo>
                  <a:lnTo>
                    <a:pt x="2736104" y="220969"/>
                  </a:lnTo>
                  <a:lnTo>
                    <a:pt x="2801463" y="203031"/>
                  </a:lnTo>
                  <a:lnTo>
                    <a:pt x="2866822" y="185092"/>
                  </a:lnTo>
                  <a:lnTo>
                    <a:pt x="2932182" y="167969"/>
                  </a:lnTo>
                  <a:lnTo>
                    <a:pt x="2996724" y="150031"/>
                  </a:lnTo>
                  <a:lnTo>
                    <a:pt x="3062083" y="132908"/>
                  </a:lnTo>
                  <a:lnTo>
                    <a:pt x="3127442" y="115784"/>
                  </a:lnTo>
                  <a:lnTo>
                    <a:pt x="3192802" y="98661"/>
                  </a:lnTo>
                  <a:lnTo>
                    <a:pt x="3257344" y="82354"/>
                  </a:lnTo>
                  <a:lnTo>
                    <a:pt x="3322703" y="65230"/>
                  </a:lnTo>
                  <a:lnTo>
                    <a:pt x="3388063" y="48923"/>
                  </a:lnTo>
                  <a:lnTo>
                    <a:pt x="3453422" y="32615"/>
                  </a:lnTo>
                  <a:lnTo>
                    <a:pt x="3517964" y="16307"/>
                  </a:lnTo>
                  <a:lnTo>
                    <a:pt x="3583324" y="0"/>
                  </a:lnTo>
                </a:path>
              </a:pathLst>
            </a:custGeom>
            <a:ln w="28566">
              <a:solidFill>
                <a:srgbClr val="0000FF"/>
              </a:solidFill>
            </a:ln>
          </p:spPr>
          <p:txBody>
            <a:bodyPr wrap="square" lIns="0" tIns="0" rIns="0" bIns="0" rtlCol="0"/>
            <a:lstStyle/>
            <a:p>
              <a:endParaRPr/>
            </a:p>
          </p:txBody>
        </p:sp>
        <p:sp>
          <p:nvSpPr>
            <p:cNvPr id="41" name="object 41"/>
            <p:cNvSpPr/>
            <p:nvPr/>
          </p:nvSpPr>
          <p:spPr>
            <a:xfrm>
              <a:off x="10238613" y="2937890"/>
              <a:ext cx="228600" cy="508634"/>
            </a:xfrm>
            <a:custGeom>
              <a:avLst/>
              <a:gdLst/>
              <a:ahLst/>
              <a:cxnLst/>
              <a:rect l="l" t="t" r="r" b="b"/>
              <a:pathLst>
                <a:path w="228600" h="508635">
                  <a:moveTo>
                    <a:pt x="114300" y="0"/>
                  </a:moveTo>
                  <a:lnTo>
                    <a:pt x="0" y="114300"/>
                  </a:lnTo>
                  <a:lnTo>
                    <a:pt x="57150" y="114300"/>
                  </a:lnTo>
                  <a:lnTo>
                    <a:pt x="57150" y="508254"/>
                  </a:lnTo>
                  <a:lnTo>
                    <a:pt x="171450" y="508254"/>
                  </a:lnTo>
                  <a:lnTo>
                    <a:pt x="171450" y="114300"/>
                  </a:lnTo>
                  <a:lnTo>
                    <a:pt x="228600" y="114300"/>
                  </a:lnTo>
                  <a:lnTo>
                    <a:pt x="114300" y="0"/>
                  </a:lnTo>
                  <a:close/>
                </a:path>
              </a:pathLst>
            </a:custGeom>
            <a:solidFill>
              <a:srgbClr val="00AFEF"/>
            </a:solidFill>
          </p:spPr>
          <p:txBody>
            <a:bodyPr wrap="square" lIns="0" tIns="0" rIns="0" bIns="0" rtlCol="0"/>
            <a:lstStyle/>
            <a:p>
              <a:endParaRPr/>
            </a:p>
          </p:txBody>
        </p:sp>
        <p:sp>
          <p:nvSpPr>
            <p:cNvPr id="42" name="object 42"/>
            <p:cNvSpPr/>
            <p:nvPr/>
          </p:nvSpPr>
          <p:spPr>
            <a:xfrm>
              <a:off x="10238613" y="2937890"/>
              <a:ext cx="228600" cy="508634"/>
            </a:xfrm>
            <a:custGeom>
              <a:avLst/>
              <a:gdLst/>
              <a:ahLst/>
              <a:cxnLst/>
              <a:rect l="l" t="t" r="r" b="b"/>
              <a:pathLst>
                <a:path w="228600" h="508635">
                  <a:moveTo>
                    <a:pt x="0" y="114300"/>
                  </a:moveTo>
                  <a:lnTo>
                    <a:pt x="114300" y="0"/>
                  </a:lnTo>
                  <a:lnTo>
                    <a:pt x="228600" y="114300"/>
                  </a:lnTo>
                  <a:lnTo>
                    <a:pt x="171450" y="114300"/>
                  </a:lnTo>
                  <a:lnTo>
                    <a:pt x="171450" y="508254"/>
                  </a:lnTo>
                  <a:lnTo>
                    <a:pt x="57150" y="508254"/>
                  </a:lnTo>
                  <a:lnTo>
                    <a:pt x="57150" y="114300"/>
                  </a:lnTo>
                  <a:lnTo>
                    <a:pt x="0" y="114300"/>
                  </a:lnTo>
                  <a:close/>
                </a:path>
              </a:pathLst>
            </a:custGeom>
            <a:ln w="12954">
              <a:solidFill>
                <a:srgbClr val="002C6D"/>
              </a:solidFill>
            </a:ln>
          </p:spPr>
          <p:txBody>
            <a:bodyPr wrap="square" lIns="0" tIns="0" rIns="0" bIns="0" rtlCol="0"/>
            <a:lstStyle/>
            <a:p>
              <a:endParaRPr/>
            </a:p>
          </p:txBody>
        </p:sp>
        <p:sp>
          <p:nvSpPr>
            <p:cNvPr id="43" name="object 43"/>
            <p:cNvSpPr/>
            <p:nvPr/>
          </p:nvSpPr>
          <p:spPr>
            <a:xfrm>
              <a:off x="10244709" y="2442590"/>
              <a:ext cx="222885" cy="460375"/>
            </a:xfrm>
            <a:custGeom>
              <a:avLst/>
              <a:gdLst/>
              <a:ahLst/>
              <a:cxnLst/>
              <a:rect l="l" t="t" r="r" b="b"/>
              <a:pathLst>
                <a:path w="222884" h="460375">
                  <a:moveTo>
                    <a:pt x="111251" y="0"/>
                  </a:moveTo>
                  <a:lnTo>
                    <a:pt x="0" y="111251"/>
                  </a:lnTo>
                  <a:lnTo>
                    <a:pt x="55625" y="111251"/>
                  </a:lnTo>
                  <a:lnTo>
                    <a:pt x="55625" y="460248"/>
                  </a:lnTo>
                  <a:lnTo>
                    <a:pt x="166877" y="460248"/>
                  </a:lnTo>
                  <a:lnTo>
                    <a:pt x="166877" y="111251"/>
                  </a:lnTo>
                  <a:lnTo>
                    <a:pt x="222504" y="111251"/>
                  </a:lnTo>
                  <a:lnTo>
                    <a:pt x="111251" y="0"/>
                  </a:lnTo>
                  <a:close/>
                </a:path>
              </a:pathLst>
            </a:custGeom>
            <a:solidFill>
              <a:srgbClr val="00AFEF"/>
            </a:solidFill>
          </p:spPr>
          <p:txBody>
            <a:bodyPr wrap="square" lIns="0" tIns="0" rIns="0" bIns="0" rtlCol="0"/>
            <a:lstStyle/>
            <a:p>
              <a:endParaRPr/>
            </a:p>
          </p:txBody>
        </p:sp>
        <p:sp>
          <p:nvSpPr>
            <p:cNvPr id="44" name="object 44"/>
            <p:cNvSpPr/>
            <p:nvPr/>
          </p:nvSpPr>
          <p:spPr>
            <a:xfrm>
              <a:off x="10244709" y="2442590"/>
              <a:ext cx="222885" cy="460375"/>
            </a:xfrm>
            <a:custGeom>
              <a:avLst/>
              <a:gdLst/>
              <a:ahLst/>
              <a:cxnLst/>
              <a:rect l="l" t="t" r="r" b="b"/>
              <a:pathLst>
                <a:path w="222884" h="460375">
                  <a:moveTo>
                    <a:pt x="0" y="111251"/>
                  </a:moveTo>
                  <a:lnTo>
                    <a:pt x="111251" y="0"/>
                  </a:lnTo>
                  <a:lnTo>
                    <a:pt x="222504" y="111251"/>
                  </a:lnTo>
                  <a:lnTo>
                    <a:pt x="166877" y="111251"/>
                  </a:lnTo>
                  <a:lnTo>
                    <a:pt x="166877" y="460248"/>
                  </a:lnTo>
                  <a:lnTo>
                    <a:pt x="55625" y="460248"/>
                  </a:lnTo>
                  <a:lnTo>
                    <a:pt x="55625" y="111251"/>
                  </a:lnTo>
                  <a:lnTo>
                    <a:pt x="0" y="111251"/>
                  </a:lnTo>
                  <a:close/>
                </a:path>
              </a:pathLst>
            </a:custGeom>
            <a:ln w="12954">
              <a:solidFill>
                <a:srgbClr val="002C6D"/>
              </a:solidFill>
            </a:ln>
          </p:spPr>
          <p:txBody>
            <a:bodyPr wrap="square" lIns="0" tIns="0" rIns="0" bIns="0" rtlCol="0"/>
            <a:lstStyle/>
            <a:p>
              <a:endParaRPr/>
            </a:p>
          </p:txBody>
        </p:sp>
        <p:sp>
          <p:nvSpPr>
            <p:cNvPr id="45" name="object 45"/>
            <p:cNvSpPr/>
            <p:nvPr/>
          </p:nvSpPr>
          <p:spPr>
            <a:xfrm>
              <a:off x="10238613" y="1960244"/>
              <a:ext cx="222885" cy="460375"/>
            </a:xfrm>
            <a:custGeom>
              <a:avLst/>
              <a:gdLst/>
              <a:ahLst/>
              <a:cxnLst/>
              <a:rect l="l" t="t" r="r" b="b"/>
              <a:pathLst>
                <a:path w="222884" h="460375">
                  <a:moveTo>
                    <a:pt x="111251" y="0"/>
                  </a:moveTo>
                  <a:lnTo>
                    <a:pt x="0" y="111251"/>
                  </a:lnTo>
                  <a:lnTo>
                    <a:pt x="55625" y="111251"/>
                  </a:lnTo>
                  <a:lnTo>
                    <a:pt x="55625" y="460247"/>
                  </a:lnTo>
                  <a:lnTo>
                    <a:pt x="166877" y="460247"/>
                  </a:lnTo>
                  <a:lnTo>
                    <a:pt x="166877" y="111251"/>
                  </a:lnTo>
                  <a:lnTo>
                    <a:pt x="222503" y="111251"/>
                  </a:lnTo>
                  <a:lnTo>
                    <a:pt x="111251" y="0"/>
                  </a:lnTo>
                  <a:close/>
                </a:path>
              </a:pathLst>
            </a:custGeom>
            <a:solidFill>
              <a:srgbClr val="00AFEF"/>
            </a:solidFill>
          </p:spPr>
          <p:txBody>
            <a:bodyPr wrap="square" lIns="0" tIns="0" rIns="0" bIns="0" rtlCol="0"/>
            <a:lstStyle/>
            <a:p>
              <a:endParaRPr/>
            </a:p>
          </p:txBody>
        </p:sp>
        <p:sp>
          <p:nvSpPr>
            <p:cNvPr id="46" name="object 46"/>
            <p:cNvSpPr/>
            <p:nvPr/>
          </p:nvSpPr>
          <p:spPr>
            <a:xfrm>
              <a:off x="10238613" y="1960244"/>
              <a:ext cx="222885" cy="460375"/>
            </a:xfrm>
            <a:custGeom>
              <a:avLst/>
              <a:gdLst/>
              <a:ahLst/>
              <a:cxnLst/>
              <a:rect l="l" t="t" r="r" b="b"/>
              <a:pathLst>
                <a:path w="222884" h="460375">
                  <a:moveTo>
                    <a:pt x="0" y="111251"/>
                  </a:moveTo>
                  <a:lnTo>
                    <a:pt x="111251" y="0"/>
                  </a:lnTo>
                  <a:lnTo>
                    <a:pt x="222503" y="111251"/>
                  </a:lnTo>
                  <a:lnTo>
                    <a:pt x="166877" y="111251"/>
                  </a:lnTo>
                  <a:lnTo>
                    <a:pt x="166877" y="460247"/>
                  </a:lnTo>
                  <a:lnTo>
                    <a:pt x="55625" y="460247"/>
                  </a:lnTo>
                  <a:lnTo>
                    <a:pt x="55625" y="111251"/>
                  </a:lnTo>
                  <a:lnTo>
                    <a:pt x="0" y="111251"/>
                  </a:lnTo>
                  <a:close/>
                </a:path>
              </a:pathLst>
            </a:custGeom>
            <a:ln w="12954">
              <a:solidFill>
                <a:srgbClr val="002C6D"/>
              </a:solidFill>
            </a:ln>
          </p:spPr>
          <p:txBody>
            <a:bodyPr wrap="square" lIns="0" tIns="0" rIns="0" bIns="0" rtlCol="0"/>
            <a:lstStyle/>
            <a:p>
              <a:endParaRPr/>
            </a:p>
          </p:txBody>
        </p:sp>
        <p:sp>
          <p:nvSpPr>
            <p:cNvPr id="47" name="object 47"/>
            <p:cNvSpPr/>
            <p:nvPr/>
          </p:nvSpPr>
          <p:spPr>
            <a:xfrm>
              <a:off x="10238613" y="1471040"/>
              <a:ext cx="222885" cy="460375"/>
            </a:xfrm>
            <a:custGeom>
              <a:avLst/>
              <a:gdLst/>
              <a:ahLst/>
              <a:cxnLst/>
              <a:rect l="l" t="t" r="r" b="b"/>
              <a:pathLst>
                <a:path w="222884" h="460375">
                  <a:moveTo>
                    <a:pt x="111251" y="0"/>
                  </a:moveTo>
                  <a:lnTo>
                    <a:pt x="0" y="111251"/>
                  </a:lnTo>
                  <a:lnTo>
                    <a:pt x="55625" y="111251"/>
                  </a:lnTo>
                  <a:lnTo>
                    <a:pt x="55625" y="460248"/>
                  </a:lnTo>
                  <a:lnTo>
                    <a:pt x="166877" y="460248"/>
                  </a:lnTo>
                  <a:lnTo>
                    <a:pt x="166877" y="111251"/>
                  </a:lnTo>
                  <a:lnTo>
                    <a:pt x="222503" y="111251"/>
                  </a:lnTo>
                  <a:lnTo>
                    <a:pt x="111251" y="0"/>
                  </a:lnTo>
                  <a:close/>
                </a:path>
              </a:pathLst>
            </a:custGeom>
            <a:solidFill>
              <a:srgbClr val="00AFEF"/>
            </a:solidFill>
          </p:spPr>
          <p:txBody>
            <a:bodyPr wrap="square" lIns="0" tIns="0" rIns="0" bIns="0" rtlCol="0"/>
            <a:lstStyle/>
            <a:p>
              <a:endParaRPr/>
            </a:p>
          </p:txBody>
        </p:sp>
        <p:sp>
          <p:nvSpPr>
            <p:cNvPr id="48" name="object 48"/>
            <p:cNvSpPr/>
            <p:nvPr/>
          </p:nvSpPr>
          <p:spPr>
            <a:xfrm>
              <a:off x="10238613" y="1471040"/>
              <a:ext cx="222885" cy="460375"/>
            </a:xfrm>
            <a:custGeom>
              <a:avLst/>
              <a:gdLst/>
              <a:ahLst/>
              <a:cxnLst/>
              <a:rect l="l" t="t" r="r" b="b"/>
              <a:pathLst>
                <a:path w="222884" h="460375">
                  <a:moveTo>
                    <a:pt x="0" y="111251"/>
                  </a:moveTo>
                  <a:lnTo>
                    <a:pt x="111251" y="0"/>
                  </a:lnTo>
                  <a:lnTo>
                    <a:pt x="222503" y="111251"/>
                  </a:lnTo>
                  <a:lnTo>
                    <a:pt x="166877" y="111251"/>
                  </a:lnTo>
                  <a:lnTo>
                    <a:pt x="166877" y="460248"/>
                  </a:lnTo>
                  <a:lnTo>
                    <a:pt x="55625" y="460248"/>
                  </a:lnTo>
                  <a:lnTo>
                    <a:pt x="55625" y="111251"/>
                  </a:lnTo>
                  <a:lnTo>
                    <a:pt x="0" y="111251"/>
                  </a:lnTo>
                  <a:close/>
                </a:path>
              </a:pathLst>
            </a:custGeom>
            <a:ln w="12954">
              <a:solidFill>
                <a:srgbClr val="002C6D"/>
              </a:solidFill>
            </a:ln>
          </p:spPr>
          <p:txBody>
            <a:bodyPr wrap="square" lIns="0" tIns="0" rIns="0" bIns="0" rtlCol="0"/>
            <a:lstStyle/>
            <a:p>
              <a:endParaRPr/>
            </a:p>
          </p:txBody>
        </p:sp>
      </p:grpSp>
      <p:sp>
        <p:nvSpPr>
          <p:cNvPr id="49" name="object 49"/>
          <p:cNvSpPr txBox="1"/>
          <p:nvPr/>
        </p:nvSpPr>
        <p:spPr>
          <a:xfrm>
            <a:off x="8034273" y="4157472"/>
            <a:ext cx="807720" cy="631825"/>
          </a:xfrm>
          <a:prstGeom prst="rect">
            <a:avLst/>
          </a:prstGeom>
        </p:spPr>
        <p:txBody>
          <a:bodyPr vert="horz" wrap="square" lIns="0" tIns="71755" rIns="0" bIns="0" rtlCol="0">
            <a:spAutoFit/>
          </a:bodyPr>
          <a:lstStyle/>
          <a:p>
            <a:pPr marL="366395">
              <a:lnSpc>
                <a:spcPct val="100000"/>
              </a:lnSpc>
              <a:spcBef>
                <a:spcPts val="565"/>
              </a:spcBef>
            </a:pPr>
            <a:r>
              <a:rPr sz="1300" spc="15" dirty="0">
                <a:latin typeface="Arial"/>
                <a:cs typeface="Arial"/>
              </a:rPr>
              <a:t>0.6</a:t>
            </a:r>
            <a:endParaRPr sz="1300">
              <a:latin typeface="Arial"/>
              <a:cs typeface="Arial"/>
            </a:endParaRPr>
          </a:p>
          <a:p>
            <a:pPr marL="38100">
              <a:lnSpc>
                <a:spcPct val="100000"/>
              </a:lnSpc>
              <a:spcBef>
                <a:spcPts val="585"/>
              </a:spcBef>
            </a:pPr>
            <a:r>
              <a:rPr sz="1800" spc="-5" dirty="0">
                <a:latin typeface="Arial"/>
                <a:cs typeface="Arial"/>
              </a:rPr>
              <a:t>V</a:t>
            </a:r>
            <a:r>
              <a:rPr sz="1800" spc="-7" baseline="-20833" dirty="0">
                <a:latin typeface="Arial"/>
                <a:cs typeface="Arial"/>
              </a:rPr>
              <a:t>DS</a:t>
            </a:r>
            <a:r>
              <a:rPr sz="1800" spc="150" baseline="-20833" dirty="0">
                <a:latin typeface="Arial"/>
                <a:cs typeface="Arial"/>
              </a:rPr>
              <a:t> </a:t>
            </a:r>
            <a:r>
              <a:rPr sz="1800" dirty="0">
                <a:latin typeface="Arial"/>
                <a:cs typeface="Arial"/>
              </a:rPr>
              <a:t>(V)</a:t>
            </a:r>
            <a:endParaRPr sz="1800">
              <a:latin typeface="Arial"/>
              <a:cs typeface="Arial"/>
            </a:endParaRPr>
          </a:p>
        </p:txBody>
      </p:sp>
      <p:sp>
        <p:nvSpPr>
          <p:cNvPr id="50" name="object 50"/>
          <p:cNvSpPr txBox="1"/>
          <p:nvPr/>
        </p:nvSpPr>
        <p:spPr>
          <a:xfrm>
            <a:off x="8750045" y="3256788"/>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0000FF"/>
                </a:solidFill>
                <a:latin typeface="Arial"/>
                <a:cs typeface="Arial"/>
              </a:rPr>
              <a:t>V</a:t>
            </a:r>
            <a:r>
              <a:rPr sz="1275" b="1" spc="7" baseline="-19607" dirty="0">
                <a:solidFill>
                  <a:srgbClr val="0000FF"/>
                </a:solidFill>
                <a:latin typeface="Arial"/>
                <a:cs typeface="Arial"/>
              </a:rPr>
              <a:t>GS</a:t>
            </a:r>
            <a:r>
              <a:rPr sz="1275" b="1" spc="127" baseline="-19607" dirty="0">
                <a:solidFill>
                  <a:srgbClr val="0000FF"/>
                </a:solidFill>
                <a:latin typeface="Arial"/>
                <a:cs typeface="Arial"/>
              </a:rPr>
              <a:t> </a:t>
            </a:r>
            <a:r>
              <a:rPr sz="1300" b="1" dirty="0">
                <a:solidFill>
                  <a:srgbClr val="0000FF"/>
                </a:solidFill>
                <a:latin typeface="Arial"/>
                <a:cs typeface="Arial"/>
              </a:rPr>
              <a:t>=</a:t>
            </a:r>
            <a:r>
              <a:rPr sz="1300" b="1" spc="-30" dirty="0">
                <a:solidFill>
                  <a:srgbClr val="0000FF"/>
                </a:solidFill>
                <a:latin typeface="Arial"/>
                <a:cs typeface="Arial"/>
              </a:rPr>
              <a:t> </a:t>
            </a:r>
            <a:r>
              <a:rPr sz="1300" b="1" dirty="0">
                <a:solidFill>
                  <a:srgbClr val="0000FF"/>
                </a:solidFill>
                <a:latin typeface="Arial"/>
                <a:cs typeface="Arial"/>
              </a:rPr>
              <a:t>0.7V</a:t>
            </a:r>
            <a:endParaRPr sz="1300">
              <a:latin typeface="Arial"/>
              <a:cs typeface="Arial"/>
            </a:endParaRPr>
          </a:p>
        </p:txBody>
      </p:sp>
      <p:sp>
        <p:nvSpPr>
          <p:cNvPr id="51" name="object 51"/>
          <p:cNvSpPr txBox="1"/>
          <p:nvPr/>
        </p:nvSpPr>
        <p:spPr>
          <a:xfrm>
            <a:off x="8750045" y="2801619"/>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0000FF"/>
                </a:solidFill>
                <a:latin typeface="Arial"/>
                <a:cs typeface="Arial"/>
              </a:rPr>
              <a:t>V</a:t>
            </a:r>
            <a:r>
              <a:rPr sz="1275" b="1" spc="7" baseline="-19607" dirty="0">
                <a:solidFill>
                  <a:srgbClr val="0000FF"/>
                </a:solidFill>
                <a:latin typeface="Arial"/>
                <a:cs typeface="Arial"/>
              </a:rPr>
              <a:t>GS</a:t>
            </a:r>
            <a:r>
              <a:rPr sz="1275" b="1" spc="127" baseline="-19607" dirty="0">
                <a:solidFill>
                  <a:srgbClr val="0000FF"/>
                </a:solidFill>
                <a:latin typeface="Arial"/>
                <a:cs typeface="Arial"/>
              </a:rPr>
              <a:t> </a:t>
            </a:r>
            <a:r>
              <a:rPr sz="1300" b="1" dirty="0">
                <a:solidFill>
                  <a:srgbClr val="0000FF"/>
                </a:solidFill>
                <a:latin typeface="Arial"/>
                <a:cs typeface="Arial"/>
              </a:rPr>
              <a:t>=</a:t>
            </a:r>
            <a:r>
              <a:rPr sz="1300" b="1" spc="-30" dirty="0">
                <a:solidFill>
                  <a:srgbClr val="0000FF"/>
                </a:solidFill>
                <a:latin typeface="Arial"/>
                <a:cs typeface="Arial"/>
              </a:rPr>
              <a:t> </a:t>
            </a:r>
            <a:r>
              <a:rPr sz="1300" b="1" dirty="0">
                <a:solidFill>
                  <a:srgbClr val="0000FF"/>
                </a:solidFill>
                <a:latin typeface="Arial"/>
                <a:cs typeface="Arial"/>
              </a:rPr>
              <a:t>0.8V</a:t>
            </a:r>
            <a:endParaRPr sz="1300">
              <a:latin typeface="Arial"/>
              <a:cs typeface="Arial"/>
            </a:endParaRPr>
          </a:p>
        </p:txBody>
      </p:sp>
      <p:sp>
        <p:nvSpPr>
          <p:cNvPr id="52" name="object 52"/>
          <p:cNvSpPr txBox="1"/>
          <p:nvPr/>
        </p:nvSpPr>
        <p:spPr>
          <a:xfrm>
            <a:off x="8750045" y="2354833"/>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0000FF"/>
                </a:solidFill>
                <a:latin typeface="Arial"/>
                <a:cs typeface="Arial"/>
              </a:rPr>
              <a:t>V</a:t>
            </a:r>
            <a:r>
              <a:rPr sz="1275" b="1" spc="7" baseline="-19607" dirty="0">
                <a:solidFill>
                  <a:srgbClr val="0000FF"/>
                </a:solidFill>
                <a:latin typeface="Arial"/>
                <a:cs typeface="Arial"/>
              </a:rPr>
              <a:t>GS</a:t>
            </a:r>
            <a:r>
              <a:rPr sz="1275" b="1" spc="127" baseline="-19607" dirty="0">
                <a:solidFill>
                  <a:srgbClr val="0000FF"/>
                </a:solidFill>
                <a:latin typeface="Arial"/>
                <a:cs typeface="Arial"/>
              </a:rPr>
              <a:t> </a:t>
            </a:r>
            <a:r>
              <a:rPr sz="1300" b="1" dirty="0">
                <a:solidFill>
                  <a:srgbClr val="0000FF"/>
                </a:solidFill>
                <a:latin typeface="Arial"/>
                <a:cs typeface="Arial"/>
              </a:rPr>
              <a:t>=</a:t>
            </a:r>
            <a:r>
              <a:rPr sz="1300" b="1" spc="-30" dirty="0">
                <a:solidFill>
                  <a:srgbClr val="0000FF"/>
                </a:solidFill>
                <a:latin typeface="Arial"/>
                <a:cs typeface="Arial"/>
              </a:rPr>
              <a:t> </a:t>
            </a:r>
            <a:r>
              <a:rPr sz="1300" b="1" dirty="0">
                <a:solidFill>
                  <a:srgbClr val="0000FF"/>
                </a:solidFill>
                <a:latin typeface="Arial"/>
                <a:cs typeface="Arial"/>
              </a:rPr>
              <a:t>0.9V</a:t>
            </a:r>
            <a:endParaRPr sz="1300">
              <a:latin typeface="Arial"/>
              <a:cs typeface="Arial"/>
            </a:endParaRPr>
          </a:p>
        </p:txBody>
      </p:sp>
      <p:sp>
        <p:nvSpPr>
          <p:cNvPr id="53" name="object 53"/>
          <p:cNvSpPr txBox="1"/>
          <p:nvPr/>
        </p:nvSpPr>
        <p:spPr>
          <a:xfrm>
            <a:off x="8750045" y="1899666"/>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0000FF"/>
                </a:solidFill>
                <a:latin typeface="Arial"/>
                <a:cs typeface="Arial"/>
              </a:rPr>
              <a:t>V</a:t>
            </a:r>
            <a:r>
              <a:rPr sz="1275" b="1" spc="7" baseline="-19607" dirty="0">
                <a:solidFill>
                  <a:srgbClr val="0000FF"/>
                </a:solidFill>
                <a:latin typeface="Arial"/>
                <a:cs typeface="Arial"/>
              </a:rPr>
              <a:t>GS</a:t>
            </a:r>
            <a:r>
              <a:rPr sz="1275" b="1" spc="127" baseline="-19607" dirty="0">
                <a:solidFill>
                  <a:srgbClr val="0000FF"/>
                </a:solidFill>
                <a:latin typeface="Arial"/>
                <a:cs typeface="Arial"/>
              </a:rPr>
              <a:t> </a:t>
            </a:r>
            <a:r>
              <a:rPr sz="1300" b="1" dirty="0">
                <a:solidFill>
                  <a:srgbClr val="0000FF"/>
                </a:solidFill>
                <a:latin typeface="Arial"/>
                <a:cs typeface="Arial"/>
              </a:rPr>
              <a:t>=</a:t>
            </a:r>
            <a:r>
              <a:rPr sz="1300" b="1" spc="-30" dirty="0">
                <a:solidFill>
                  <a:srgbClr val="0000FF"/>
                </a:solidFill>
                <a:latin typeface="Arial"/>
                <a:cs typeface="Arial"/>
              </a:rPr>
              <a:t> </a:t>
            </a:r>
            <a:r>
              <a:rPr sz="1300" b="1" dirty="0">
                <a:solidFill>
                  <a:srgbClr val="0000FF"/>
                </a:solidFill>
                <a:latin typeface="Arial"/>
                <a:cs typeface="Arial"/>
              </a:rPr>
              <a:t>1.0V</a:t>
            </a:r>
            <a:endParaRPr sz="1300">
              <a:latin typeface="Arial"/>
              <a:cs typeface="Arial"/>
            </a:endParaRPr>
          </a:p>
        </p:txBody>
      </p:sp>
      <p:sp>
        <p:nvSpPr>
          <p:cNvPr id="54" name="object 54"/>
          <p:cNvSpPr txBox="1"/>
          <p:nvPr/>
        </p:nvSpPr>
        <p:spPr>
          <a:xfrm>
            <a:off x="8750045" y="1385061"/>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0000FF"/>
                </a:solidFill>
                <a:latin typeface="Arial"/>
                <a:cs typeface="Arial"/>
              </a:rPr>
              <a:t>V</a:t>
            </a:r>
            <a:r>
              <a:rPr sz="1275" b="1" spc="7" baseline="-19607" dirty="0">
                <a:solidFill>
                  <a:srgbClr val="0000FF"/>
                </a:solidFill>
                <a:latin typeface="Arial"/>
                <a:cs typeface="Arial"/>
              </a:rPr>
              <a:t>GS</a:t>
            </a:r>
            <a:r>
              <a:rPr sz="1275" b="1" spc="127" baseline="-19607" dirty="0">
                <a:solidFill>
                  <a:srgbClr val="0000FF"/>
                </a:solidFill>
                <a:latin typeface="Arial"/>
                <a:cs typeface="Arial"/>
              </a:rPr>
              <a:t> </a:t>
            </a:r>
            <a:r>
              <a:rPr sz="1300" b="1" dirty="0">
                <a:solidFill>
                  <a:srgbClr val="0000FF"/>
                </a:solidFill>
                <a:latin typeface="Arial"/>
                <a:cs typeface="Arial"/>
              </a:rPr>
              <a:t>=</a:t>
            </a:r>
            <a:r>
              <a:rPr sz="1300" b="1" spc="-30" dirty="0">
                <a:solidFill>
                  <a:srgbClr val="0000FF"/>
                </a:solidFill>
                <a:latin typeface="Arial"/>
                <a:cs typeface="Arial"/>
              </a:rPr>
              <a:t> </a:t>
            </a:r>
            <a:r>
              <a:rPr sz="1300" b="1" dirty="0">
                <a:solidFill>
                  <a:srgbClr val="0000FF"/>
                </a:solidFill>
                <a:latin typeface="Arial"/>
                <a:cs typeface="Arial"/>
              </a:rPr>
              <a:t>1.1V</a:t>
            </a:r>
            <a:endParaRPr sz="1300">
              <a:latin typeface="Arial"/>
              <a:cs typeface="Arial"/>
            </a:endParaRPr>
          </a:p>
        </p:txBody>
      </p:sp>
      <p:sp>
        <p:nvSpPr>
          <p:cNvPr id="55" name="object 55"/>
          <p:cNvSpPr txBox="1"/>
          <p:nvPr/>
        </p:nvSpPr>
        <p:spPr>
          <a:xfrm>
            <a:off x="6391402" y="3652520"/>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1</a:t>
            </a:r>
            <a:endParaRPr sz="1300">
              <a:latin typeface="Arial"/>
              <a:cs typeface="Arial"/>
            </a:endParaRPr>
          </a:p>
        </p:txBody>
      </p:sp>
      <p:sp>
        <p:nvSpPr>
          <p:cNvPr id="56" name="object 56"/>
          <p:cNvSpPr txBox="1"/>
          <p:nvPr/>
        </p:nvSpPr>
        <p:spPr>
          <a:xfrm>
            <a:off x="6393941" y="3190493"/>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2</a:t>
            </a:r>
            <a:endParaRPr sz="1300">
              <a:latin typeface="Arial"/>
              <a:cs typeface="Arial"/>
            </a:endParaRPr>
          </a:p>
        </p:txBody>
      </p:sp>
      <p:sp>
        <p:nvSpPr>
          <p:cNvPr id="57" name="object 57"/>
          <p:cNvSpPr txBox="1"/>
          <p:nvPr/>
        </p:nvSpPr>
        <p:spPr>
          <a:xfrm>
            <a:off x="6393941" y="2771139"/>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3</a:t>
            </a:r>
            <a:endParaRPr sz="1300">
              <a:latin typeface="Arial"/>
              <a:cs typeface="Arial"/>
            </a:endParaRPr>
          </a:p>
        </p:txBody>
      </p:sp>
      <p:sp>
        <p:nvSpPr>
          <p:cNvPr id="58" name="object 58"/>
          <p:cNvSpPr txBox="1"/>
          <p:nvPr/>
        </p:nvSpPr>
        <p:spPr>
          <a:xfrm>
            <a:off x="6395211" y="2324100"/>
            <a:ext cx="117475" cy="224154"/>
          </a:xfrm>
          <a:prstGeom prst="rect">
            <a:avLst/>
          </a:prstGeom>
        </p:spPr>
        <p:txBody>
          <a:bodyPr vert="horz" wrap="square" lIns="0" tIns="13335" rIns="0" bIns="0" rtlCol="0">
            <a:spAutoFit/>
          </a:bodyPr>
          <a:lstStyle/>
          <a:p>
            <a:pPr marL="12700">
              <a:lnSpc>
                <a:spcPct val="100000"/>
              </a:lnSpc>
              <a:spcBef>
                <a:spcPts val="105"/>
              </a:spcBef>
            </a:pPr>
            <a:r>
              <a:rPr sz="1300" dirty="0">
                <a:latin typeface="Arial"/>
                <a:cs typeface="Arial"/>
              </a:rPr>
              <a:t>4</a:t>
            </a:r>
            <a:endParaRPr sz="1300">
              <a:latin typeface="Arial"/>
              <a:cs typeface="Arial"/>
            </a:endParaRPr>
          </a:p>
        </p:txBody>
      </p:sp>
      <p:sp>
        <p:nvSpPr>
          <p:cNvPr id="59" name="object 59"/>
          <p:cNvSpPr txBox="1"/>
          <p:nvPr/>
        </p:nvSpPr>
        <p:spPr>
          <a:xfrm>
            <a:off x="6391402" y="1879599"/>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5</a:t>
            </a:r>
            <a:endParaRPr sz="1300">
              <a:latin typeface="Arial"/>
              <a:cs typeface="Arial"/>
            </a:endParaRPr>
          </a:p>
        </p:txBody>
      </p:sp>
      <p:sp>
        <p:nvSpPr>
          <p:cNvPr id="60" name="object 60"/>
          <p:cNvSpPr txBox="1"/>
          <p:nvPr/>
        </p:nvSpPr>
        <p:spPr>
          <a:xfrm>
            <a:off x="6394450" y="1435099"/>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6</a:t>
            </a:r>
            <a:endParaRPr sz="1300">
              <a:latin typeface="Arial"/>
              <a:cs typeface="Arial"/>
            </a:endParaRPr>
          </a:p>
        </p:txBody>
      </p:sp>
      <p:sp>
        <p:nvSpPr>
          <p:cNvPr id="61" name="object 61"/>
          <p:cNvSpPr txBox="1"/>
          <p:nvPr/>
        </p:nvSpPr>
        <p:spPr>
          <a:xfrm>
            <a:off x="6596888" y="1093469"/>
            <a:ext cx="523875" cy="224154"/>
          </a:xfrm>
          <a:prstGeom prst="rect">
            <a:avLst/>
          </a:prstGeom>
        </p:spPr>
        <p:txBody>
          <a:bodyPr vert="horz" wrap="square" lIns="0" tIns="12700" rIns="0" bIns="0" rtlCol="0">
            <a:spAutoFit/>
          </a:bodyPr>
          <a:lstStyle/>
          <a:p>
            <a:pPr marL="38100">
              <a:lnSpc>
                <a:spcPct val="100000"/>
              </a:lnSpc>
              <a:spcBef>
                <a:spcPts val="100"/>
              </a:spcBef>
            </a:pPr>
            <a:r>
              <a:rPr sz="1300" dirty="0">
                <a:latin typeface="宋体"/>
                <a:cs typeface="宋体"/>
              </a:rPr>
              <a:t>×</a:t>
            </a:r>
            <a:r>
              <a:rPr sz="1300" dirty="0">
                <a:latin typeface="Arial"/>
                <a:cs typeface="Arial"/>
              </a:rPr>
              <a:t>10</a:t>
            </a:r>
            <a:r>
              <a:rPr sz="1275" baseline="26143" dirty="0">
                <a:latin typeface="Arial"/>
                <a:cs typeface="Arial"/>
              </a:rPr>
              <a:t>-4</a:t>
            </a:r>
            <a:endParaRPr sz="1275" baseline="26143">
              <a:latin typeface="Arial"/>
              <a:cs typeface="Arial"/>
            </a:endParaRPr>
          </a:p>
        </p:txBody>
      </p:sp>
      <p:sp>
        <p:nvSpPr>
          <p:cNvPr id="62" name="object 62"/>
          <p:cNvSpPr txBox="1"/>
          <p:nvPr/>
        </p:nvSpPr>
        <p:spPr>
          <a:xfrm>
            <a:off x="1412747" y="3693922"/>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1</a:t>
            </a:r>
            <a:endParaRPr sz="1300">
              <a:latin typeface="Arial"/>
              <a:cs typeface="Arial"/>
            </a:endParaRPr>
          </a:p>
        </p:txBody>
      </p:sp>
      <p:sp>
        <p:nvSpPr>
          <p:cNvPr id="63" name="object 63"/>
          <p:cNvSpPr txBox="1"/>
          <p:nvPr/>
        </p:nvSpPr>
        <p:spPr>
          <a:xfrm>
            <a:off x="1407922" y="3341116"/>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2</a:t>
            </a:r>
            <a:endParaRPr sz="1300">
              <a:latin typeface="Arial"/>
              <a:cs typeface="Arial"/>
            </a:endParaRPr>
          </a:p>
        </p:txBody>
      </p:sp>
      <p:sp>
        <p:nvSpPr>
          <p:cNvPr id="64" name="object 64"/>
          <p:cNvSpPr txBox="1"/>
          <p:nvPr/>
        </p:nvSpPr>
        <p:spPr>
          <a:xfrm>
            <a:off x="1416050" y="2970783"/>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3</a:t>
            </a:r>
            <a:endParaRPr sz="1300">
              <a:latin typeface="Arial"/>
              <a:cs typeface="Arial"/>
            </a:endParaRPr>
          </a:p>
        </p:txBody>
      </p:sp>
      <p:sp>
        <p:nvSpPr>
          <p:cNvPr id="65" name="object 65"/>
          <p:cNvSpPr txBox="1"/>
          <p:nvPr/>
        </p:nvSpPr>
        <p:spPr>
          <a:xfrm>
            <a:off x="1416050" y="2617724"/>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4</a:t>
            </a:r>
            <a:endParaRPr sz="1300">
              <a:latin typeface="Arial"/>
              <a:cs typeface="Arial"/>
            </a:endParaRPr>
          </a:p>
        </p:txBody>
      </p:sp>
      <p:sp>
        <p:nvSpPr>
          <p:cNvPr id="66" name="object 66"/>
          <p:cNvSpPr txBox="1"/>
          <p:nvPr/>
        </p:nvSpPr>
        <p:spPr>
          <a:xfrm>
            <a:off x="1416050" y="2265172"/>
            <a:ext cx="117475" cy="224154"/>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5</a:t>
            </a:r>
            <a:endParaRPr sz="1300">
              <a:latin typeface="Arial"/>
              <a:cs typeface="Arial"/>
            </a:endParaRPr>
          </a:p>
        </p:txBody>
      </p:sp>
      <p:sp>
        <p:nvSpPr>
          <p:cNvPr id="67" name="object 67"/>
          <p:cNvSpPr txBox="1"/>
          <p:nvPr/>
        </p:nvSpPr>
        <p:spPr>
          <a:xfrm>
            <a:off x="1416050" y="1560322"/>
            <a:ext cx="117475" cy="570230"/>
          </a:xfrm>
          <a:prstGeom prst="rect">
            <a:avLst/>
          </a:prstGeom>
        </p:spPr>
        <p:txBody>
          <a:bodyPr vert="horz" wrap="square" lIns="0" tIns="12700" rIns="0" bIns="0" rtlCol="0">
            <a:spAutoFit/>
          </a:bodyPr>
          <a:lstStyle/>
          <a:p>
            <a:pPr marL="12700">
              <a:lnSpc>
                <a:spcPct val="100000"/>
              </a:lnSpc>
              <a:spcBef>
                <a:spcPts val="100"/>
              </a:spcBef>
            </a:pPr>
            <a:r>
              <a:rPr sz="1300" dirty="0">
                <a:latin typeface="Arial"/>
                <a:cs typeface="Arial"/>
              </a:rPr>
              <a:t>7</a:t>
            </a:r>
            <a:endParaRPr sz="1300">
              <a:latin typeface="Arial"/>
              <a:cs typeface="Arial"/>
            </a:endParaRPr>
          </a:p>
          <a:p>
            <a:pPr marL="12700">
              <a:lnSpc>
                <a:spcPct val="100000"/>
              </a:lnSpc>
              <a:spcBef>
                <a:spcPts val="1165"/>
              </a:spcBef>
            </a:pPr>
            <a:r>
              <a:rPr sz="1300" dirty="0">
                <a:latin typeface="Arial"/>
                <a:cs typeface="Arial"/>
              </a:rPr>
              <a:t>6</a:t>
            </a:r>
            <a:endParaRPr sz="1300">
              <a:latin typeface="Arial"/>
              <a:cs typeface="Arial"/>
            </a:endParaRPr>
          </a:p>
        </p:txBody>
      </p:sp>
      <p:sp>
        <p:nvSpPr>
          <p:cNvPr id="68" name="object 68"/>
          <p:cNvSpPr txBox="1"/>
          <p:nvPr/>
        </p:nvSpPr>
        <p:spPr>
          <a:xfrm>
            <a:off x="1643126" y="1071880"/>
            <a:ext cx="523875" cy="224154"/>
          </a:xfrm>
          <a:prstGeom prst="rect">
            <a:avLst/>
          </a:prstGeom>
        </p:spPr>
        <p:txBody>
          <a:bodyPr vert="horz" wrap="square" lIns="0" tIns="13335" rIns="0" bIns="0" rtlCol="0">
            <a:spAutoFit/>
          </a:bodyPr>
          <a:lstStyle/>
          <a:p>
            <a:pPr marL="38100">
              <a:lnSpc>
                <a:spcPct val="100000"/>
              </a:lnSpc>
              <a:spcBef>
                <a:spcPts val="105"/>
              </a:spcBef>
            </a:pPr>
            <a:r>
              <a:rPr sz="1300" dirty="0">
                <a:latin typeface="宋体"/>
                <a:cs typeface="宋体"/>
              </a:rPr>
              <a:t>×</a:t>
            </a:r>
            <a:r>
              <a:rPr sz="1300" dirty="0">
                <a:latin typeface="Arial"/>
                <a:cs typeface="Arial"/>
              </a:rPr>
              <a:t>10</a:t>
            </a:r>
            <a:r>
              <a:rPr sz="1275" baseline="26143" dirty="0">
                <a:latin typeface="Arial"/>
                <a:cs typeface="Arial"/>
              </a:rPr>
              <a:t>-5</a:t>
            </a:r>
            <a:endParaRPr sz="1275" baseline="26143">
              <a:latin typeface="Arial"/>
              <a:cs typeface="Arial"/>
            </a:endParaRPr>
          </a:p>
        </p:txBody>
      </p:sp>
      <p:grpSp>
        <p:nvGrpSpPr>
          <p:cNvPr id="69" name="object 69"/>
          <p:cNvGrpSpPr/>
          <p:nvPr/>
        </p:nvGrpSpPr>
        <p:grpSpPr>
          <a:xfrm>
            <a:off x="5179885" y="1542859"/>
            <a:ext cx="461645" cy="2155825"/>
            <a:chOff x="5179885" y="1542859"/>
            <a:chExt cx="461645" cy="2155825"/>
          </a:xfrm>
        </p:grpSpPr>
        <p:sp>
          <p:nvSpPr>
            <p:cNvPr id="70" name="object 70"/>
            <p:cNvSpPr/>
            <p:nvPr/>
          </p:nvSpPr>
          <p:spPr>
            <a:xfrm>
              <a:off x="5306186" y="3312032"/>
              <a:ext cx="196850" cy="379730"/>
            </a:xfrm>
            <a:custGeom>
              <a:avLst/>
              <a:gdLst/>
              <a:ahLst/>
              <a:cxnLst/>
              <a:rect l="l" t="t" r="r" b="b"/>
              <a:pathLst>
                <a:path w="196850" h="379729">
                  <a:moveTo>
                    <a:pt x="98298" y="0"/>
                  </a:moveTo>
                  <a:lnTo>
                    <a:pt x="0" y="98297"/>
                  </a:lnTo>
                  <a:lnTo>
                    <a:pt x="49149" y="98297"/>
                  </a:lnTo>
                  <a:lnTo>
                    <a:pt x="49149" y="379475"/>
                  </a:lnTo>
                  <a:lnTo>
                    <a:pt x="147447" y="379475"/>
                  </a:lnTo>
                  <a:lnTo>
                    <a:pt x="147447" y="98297"/>
                  </a:lnTo>
                  <a:lnTo>
                    <a:pt x="196596" y="98297"/>
                  </a:lnTo>
                  <a:lnTo>
                    <a:pt x="98298" y="0"/>
                  </a:lnTo>
                  <a:close/>
                </a:path>
              </a:pathLst>
            </a:custGeom>
            <a:solidFill>
              <a:srgbClr val="FF0000"/>
            </a:solidFill>
          </p:spPr>
          <p:txBody>
            <a:bodyPr wrap="square" lIns="0" tIns="0" rIns="0" bIns="0" rtlCol="0"/>
            <a:lstStyle/>
            <a:p>
              <a:endParaRPr/>
            </a:p>
          </p:txBody>
        </p:sp>
        <p:sp>
          <p:nvSpPr>
            <p:cNvPr id="71" name="object 71"/>
            <p:cNvSpPr/>
            <p:nvPr/>
          </p:nvSpPr>
          <p:spPr>
            <a:xfrm>
              <a:off x="5306186" y="3312032"/>
              <a:ext cx="196850" cy="379730"/>
            </a:xfrm>
            <a:custGeom>
              <a:avLst/>
              <a:gdLst/>
              <a:ahLst/>
              <a:cxnLst/>
              <a:rect l="l" t="t" r="r" b="b"/>
              <a:pathLst>
                <a:path w="196850" h="379729">
                  <a:moveTo>
                    <a:pt x="0" y="98297"/>
                  </a:moveTo>
                  <a:lnTo>
                    <a:pt x="98298" y="0"/>
                  </a:lnTo>
                  <a:lnTo>
                    <a:pt x="196596" y="98297"/>
                  </a:lnTo>
                  <a:lnTo>
                    <a:pt x="147447" y="98297"/>
                  </a:lnTo>
                  <a:lnTo>
                    <a:pt x="147447" y="379475"/>
                  </a:lnTo>
                  <a:lnTo>
                    <a:pt x="49149" y="379475"/>
                  </a:lnTo>
                  <a:lnTo>
                    <a:pt x="49149" y="98297"/>
                  </a:lnTo>
                  <a:lnTo>
                    <a:pt x="0" y="98297"/>
                  </a:lnTo>
                  <a:close/>
                </a:path>
              </a:pathLst>
            </a:custGeom>
            <a:ln w="12954">
              <a:solidFill>
                <a:srgbClr val="002C6D"/>
              </a:solidFill>
            </a:ln>
          </p:spPr>
          <p:txBody>
            <a:bodyPr wrap="square" lIns="0" tIns="0" rIns="0" bIns="0" rtlCol="0"/>
            <a:lstStyle/>
            <a:p>
              <a:endParaRPr/>
            </a:p>
          </p:txBody>
        </p:sp>
        <p:sp>
          <p:nvSpPr>
            <p:cNvPr id="72" name="object 72"/>
            <p:cNvSpPr/>
            <p:nvPr/>
          </p:nvSpPr>
          <p:spPr>
            <a:xfrm>
              <a:off x="5262752" y="2813685"/>
              <a:ext cx="294640" cy="444500"/>
            </a:xfrm>
            <a:custGeom>
              <a:avLst/>
              <a:gdLst/>
              <a:ahLst/>
              <a:cxnLst/>
              <a:rect l="l" t="t" r="r" b="b"/>
              <a:pathLst>
                <a:path w="294639" h="444500">
                  <a:moveTo>
                    <a:pt x="147066" y="0"/>
                  </a:moveTo>
                  <a:lnTo>
                    <a:pt x="0" y="147065"/>
                  </a:lnTo>
                  <a:lnTo>
                    <a:pt x="73533" y="147065"/>
                  </a:lnTo>
                  <a:lnTo>
                    <a:pt x="73533" y="444245"/>
                  </a:lnTo>
                  <a:lnTo>
                    <a:pt x="220599" y="444245"/>
                  </a:lnTo>
                  <a:lnTo>
                    <a:pt x="220599" y="147065"/>
                  </a:lnTo>
                  <a:lnTo>
                    <a:pt x="294132" y="147065"/>
                  </a:lnTo>
                  <a:lnTo>
                    <a:pt x="147066" y="0"/>
                  </a:lnTo>
                  <a:close/>
                </a:path>
              </a:pathLst>
            </a:custGeom>
            <a:solidFill>
              <a:srgbClr val="FF0000"/>
            </a:solidFill>
          </p:spPr>
          <p:txBody>
            <a:bodyPr wrap="square" lIns="0" tIns="0" rIns="0" bIns="0" rtlCol="0"/>
            <a:lstStyle/>
            <a:p>
              <a:endParaRPr/>
            </a:p>
          </p:txBody>
        </p:sp>
        <p:sp>
          <p:nvSpPr>
            <p:cNvPr id="73" name="object 73"/>
            <p:cNvSpPr/>
            <p:nvPr/>
          </p:nvSpPr>
          <p:spPr>
            <a:xfrm>
              <a:off x="5262752" y="2813685"/>
              <a:ext cx="294640" cy="444500"/>
            </a:xfrm>
            <a:custGeom>
              <a:avLst/>
              <a:gdLst/>
              <a:ahLst/>
              <a:cxnLst/>
              <a:rect l="l" t="t" r="r" b="b"/>
              <a:pathLst>
                <a:path w="294639" h="444500">
                  <a:moveTo>
                    <a:pt x="0" y="147065"/>
                  </a:moveTo>
                  <a:lnTo>
                    <a:pt x="147066" y="0"/>
                  </a:lnTo>
                  <a:lnTo>
                    <a:pt x="294132" y="147065"/>
                  </a:lnTo>
                  <a:lnTo>
                    <a:pt x="220599" y="147065"/>
                  </a:lnTo>
                  <a:lnTo>
                    <a:pt x="220599" y="444245"/>
                  </a:lnTo>
                  <a:lnTo>
                    <a:pt x="73533" y="444245"/>
                  </a:lnTo>
                  <a:lnTo>
                    <a:pt x="73533" y="147065"/>
                  </a:lnTo>
                  <a:lnTo>
                    <a:pt x="0" y="147065"/>
                  </a:lnTo>
                  <a:close/>
                </a:path>
              </a:pathLst>
            </a:custGeom>
            <a:ln w="12954">
              <a:solidFill>
                <a:srgbClr val="002C6D"/>
              </a:solidFill>
            </a:ln>
          </p:spPr>
          <p:txBody>
            <a:bodyPr wrap="square" lIns="0" tIns="0" rIns="0" bIns="0" rtlCol="0"/>
            <a:lstStyle/>
            <a:p>
              <a:endParaRPr/>
            </a:p>
          </p:txBody>
        </p:sp>
        <p:sp>
          <p:nvSpPr>
            <p:cNvPr id="74" name="object 74"/>
            <p:cNvSpPr/>
            <p:nvPr/>
          </p:nvSpPr>
          <p:spPr>
            <a:xfrm>
              <a:off x="5237606" y="2236851"/>
              <a:ext cx="346075" cy="551180"/>
            </a:xfrm>
            <a:custGeom>
              <a:avLst/>
              <a:gdLst/>
              <a:ahLst/>
              <a:cxnLst/>
              <a:rect l="l" t="t" r="r" b="b"/>
              <a:pathLst>
                <a:path w="346075" h="551180">
                  <a:moveTo>
                    <a:pt x="172973" y="0"/>
                  </a:moveTo>
                  <a:lnTo>
                    <a:pt x="0" y="172974"/>
                  </a:lnTo>
                  <a:lnTo>
                    <a:pt x="86487" y="172974"/>
                  </a:lnTo>
                  <a:lnTo>
                    <a:pt x="86487" y="550926"/>
                  </a:lnTo>
                  <a:lnTo>
                    <a:pt x="259460" y="550926"/>
                  </a:lnTo>
                  <a:lnTo>
                    <a:pt x="259460" y="172974"/>
                  </a:lnTo>
                  <a:lnTo>
                    <a:pt x="345947" y="172974"/>
                  </a:lnTo>
                  <a:lnTo>
                    <a:pt x="172973" y="0"/>
                  </a:lnTo>
                  <a:close/>
                </a:path>
              </a:pathLst>
            </a:custGeom>
            <a:solidFill>
              <a:srgbClr val="FF0000"/>
            </a:solidFill>
          </p:spPr>
          <p:txBody>
            <a:bodyPr wrap="square" lIns="0" tIns="0" rIns="0" bIns="0" rtlCol="0"/>
            <a:lstStyle/>
            <a:p>
              <a:endParaRPr/>
            </a:p>
          </p:txBody>
        </p:sp>
        <p:sp>
          <p:nvSpPr>
            <p:cNvPr id="75" name="object 75"/>
            <p:cNvSpPr/>
            <p:nvPr/>
          </p:nvSpPr>
          <p:spPr>
            <a:xfrm>
              <a:off x="5237606" y="2236851"/>
              <a:ext cx="346075" cy="551180"/>
            </a:xfrm>
            <a:custGeom>
              <a:avLst/>
              <a:gdLst/>
              <a:ahLst/>
              <a:cxnLst/>
              <a:rect l="l" t="t" r="r" b="b"/>
              <a:pathLst>
                <a:path w="346075" h="551180">
                  <a:moveTo>
                    <a:pt x="0" y="172974"/>
                  </a:moveTo>
                  <a:lnTo>
                    <a:pt x="172973" y="0"/>
                  </a:lnTo>
                  <a:lnTo>
                    <a:pt x="345947" y="172974"/>
                  </a:lnTo>
                  <a:lnTo>
                    <a:pt x="259460" y="172974"/>
                  </a:lnTo>
                  <a:lnTo>
                    <a:pt x="259460" y="550926"/>
                  </a:lnTo>
                  <a:lnTo>
                    <a:pt x="86487" y="550926"/>
                  </a:lnTo>
                  <a:lnTo>
                    <a:pt x="86487" y="172974"/>
                  </a:lnTo>
                  <a:lnTo>
                    <a:pt x="0" y="172974"/>
                  </a:lnTo>
                  <a:close/>
                </a:path>
              </a:pathLst>
            </a:custGeom>
            <a:ln w="12954">
              <a:solidFill>
                <a:srgbClr val="002C6D"/>
              </a:solidFill>
            </a:ln>
          </p:spPr>
          <p:txBody>
            <a:bodyPr wrap="square" lIns="0" tIns="0" rIns="0" bIns="0" rtlCol="0"/>
            <a:lstStyle/>
            <a:p>
              <a:endParaRPr/>
            </a:p>
          </p:txBody>
        </p:sp>
        <p:sp>
          <p:nvSpPr>
            <p:cNvPr id="76" name="object 76"/>
            <p:cNvSpPr/>
            <p:nvPr/>
          </p:nvSpPr>
          <p:spPr>
            <a:xfrm>
              <a:off x="5186552" y="1549527"/>
              <a:ext cx="448309" cy="664210"/>
            </a:xfrm>
            <a:custGeom>
              <a:avLst/>
              <a:gdLst/>
              <a:ahLst/>
              <a:cxnLst/>
              <a:rect l="l" t="t" r="r" b="b"/>
              <a:pathLst>
                <a:path w="448310" h="664210">
                  <a:moveTo>
                    <a:pt x="224027" y="0"/>
                  </a:moveTo>
                  <a:lnTo>
                    <a:pt x="0" y="224027"/>
                  </a:lnTo>
                  <a:lnTo>
                    <a:pt x="112013" y="224027"/>
                  </a:lnTo>
                  <a:lnTo>
                    <a:pt x="112013" y="663701"/>
                  </a:lnTo>
                  <a:lnTo>
                    <a:pt x="336042" y="663701"/>
                  </a:lnTo>
                  <a:lnTo>
                    <a:pt x="336042" y="224027"/>
                  </a:lnTo>
                  <a:lnTo>
                    <a:pt x="448056" y="224027"/>
                  </a:lnTo>
                  <a:lnTo>
                    <a:pt x="224027" y="0"/>
                  </a:lnTo>
                  <a:close/>
                </a:path>
              </a:pathLst>
            </a:custGeom>
            <a:solidFill>
              <a:srgbClr val="FF0000"/>
            </a:solidFill>
          </p:spPr>
          <p:txBody>
            <a:bodyPr wrap="square" lIns="0" tIns="0" rIns="0" bIns="0" rtlCol="0"/>
            <a:lstStyle/>
            <a:p>
              <a:endParaRPr/>
            </a:p>
          </p:txBody>
        </p:sp>
        <p:sp>
          <p:nvSpPr>
            <p:cNvPr id="77" name="object 77"/>
            <p:cNvSpPr/>
            <p:nvPr/>
          </p:nvSpPr>
          <p:spPr>
            <a:xfrm>
              <a:off x="5186552" y="1549527"/>
              <a:ext cx="448309" cy="664210"/>
            </a:xfrm>
            <a:custGeom>
              <a:avLst/>
              <a:gdLst/>
              <a:ahLst/>
              <a:cxnLst/>
              <a:rect l="l" t="t" r="r" b="b"/>
              <a:pathLst>
                <a:path w="448310" h="664210">
                  <a:moveTo>
                    <a:pt x="0" y="224027"/>
                  </a:moveTo>
                  <a:lnTo>
                    <a:pt x="224027" y="0"/>
                  </a:lnTo>
                  <a:lnTo>
                    <a:pt x="448056" y="224027"/>
                  </a:lnTo>
                  <a:lnTo>
                    <a:pt x="336042" y="224027"/>
                  </a:lnTo>
                  <a:lnTo>
                    <a:pt x="336042" y="663701"/>
                  </a:lnTo>
                  <a:lnTo>
                    <a:pt x="112013" y="663701"/>
                  </a:lnTo>
                  <a:lnTo>
                    <a:pt x="112013" y="224027"/>
                  </a:lnTo>
                  <a:lnTo>
                    <a:pt x="0" y="224027"/>
                  </a:lnTo>
                  <a:close/>
                </a:path>
              </a:pathLst>
            </a:custGeom>
            <a:ln w="12954">
              <a:solidFill>
                <a:srgbClr val="002C6D"/>
              </a:solidFill>
            </a:ln>
          </p:spPr>
          <p:txBody>
            <a:bodyPr wrap="square" lIns="0" tIns="0" rIns="0" bIns="0" rtlCol="0"/>
            <a:lstStyle/>
            <a:p>
              <a:endParaRPr/>
            </a:p>
          </p:txBody>
        </p:sp>
      </p:grpSp>
      <p:sp>
        <p:nvSpPr>
          <p:cNvPr id="78" name="object 78"/>
          <p:cNvSpPr txBox="1"/>
          <p:nvPr/>
        </p:nvSpPr>
        <p:spPr>
          <a:xfrm>
            <a:off x="6052884" y="2406726"/>
            <a:ext cx="294640" cy="566420"/>
          </a:xfrm>
          <a:prstGeom prst="rect">
            <a:avLst/>
          </a:prstGeom>
        </p:spPr>
        <p:txBody>
          <a:bodyPr vert="vert270" wrap="square" lIns="0" tIns="0" rIns="0" bIns="0" rtlCol="0">
            <a:spAutoFit/>
          </a:bodyPr>
          <a:lstStyle/>
          <a:p>
            <a:pPr marL="12700">
              <a:lnSpc>
                <a:spcPts val="2090"/>
              </a:lnSpc>
            </a:pPr>
            <a:r>
              <a:rPr sz="1800" spc="-5" dirty="0">
                <a:latin typeface="Arial"/>
                <a:cs typeface="Arial"/>
              </a:rPr>
              <a:t>I</a:t>
            </a:r>
            <a:r>
              <a:rPr sz="1800" spc="-7" baseline="-11574" dirty="0">
                <a:latin typeface="Arial"/>
                <a:cs typeface="Arial"/>
              </a:rPr>
              <a:t>D</a:t>
            </a:r>
            <a:r>
              <a:rPr sz="1800" spc="120" baseline="-11574" dirty="0">
                <a:latin typeface="Arial"/>
                <a:cs typeface="Arial"/>
              </a:rPr>
              <a:t> </a:t>
            </a:r>
            <a:r>
              <a:rPr sz="1800" dirty="0">
                <a:latin typeface="Arial"/>
                <a:cs typeface="Arial"/>
              </a:rPr>
              <a:t>(A)</a:t>
            </a:r>
            <a:endParaRPr sz="1800">
              <a:latin typeface="Arial"/>
              <a:cs typeface="Arial"/>
            </a:endParaRPr>
          </a:p>
        </p:txBody>
      </p:sp>
      <p:sp>
        <p:nvSpPr>
          <p:cNvPr id="79" name="object 79"/>
          <p:cNvSpPr txBox="1"/>
          <p:nvPr/>
        </p:nvSpPr>
        <p:spPr>
          <a:xfrm>
            <a:off x="1067904" y="2380479"/>
            <a:ext cx="294640" cy="567055"/>
          </a:xfrm>
          <a:prstGeom prst="rect">
            <a:avLst/>
          </a:prstGeom>
        </p:spPr>
        <p:txBody>
          <a:bodyPr vert="vert270" wrap="square" lIns="0" tIns="0" rIns="0" bIns="0" rtlCol="0">
            <a:spAutoFit/>
          </a:bodyPr>
          <a:lstStyle/>
          <a:p>
            <a:pPr marL="12700">
              <a:lnSpc>
                <a:spcPts val="2090"/>
              </a:lnSpc>
            </a:pPr>
            <a:r>
              <a:rPr sz="1800" spc="-5" dirty="0">
                <a:latin typeface="Arial"/>
                <a:cs typeface="Arial"/>
              </a:rPr>
              <a:t>I</a:t>
            </a:r>
            <a:r>
              <a:rPr sz="1800" spc="-7" baseline="-11574" dirty="0">
                <a:latin typeface="Arial"/>
                <a:cs typeface="Arial"/>
              </a:rPr>
              <a:t>D</a:t>
            </a:r>
            <a:r>
              <a:rPr sz="1800" spc="127" baseline="-11574" dirty="0">
                <a:latin typeface="Arial"/>
                <a:cs typeface="Arial"/>
              </a:rPr>
              <a:t> </a:t>
            </a:r>
            <a:r>
              <a:rPr sz="1800" dirty="0">
                <a:latin typeface="Arial"/>
                <a:cs typeface="Arial"/>
              </a:rPr>
              <a:t>(A)</a:t>
            </a:r>
            <a:endParaRPr sz="1800">
              <a:latin typeface="Arial"/>
              <a:cs typeface="Arial"/>
            </a:endParaRPr>
          </a:p>
        </p:txBody>
      </p:sp>
      <p:sp>
        <p:nvSpPr>
          <p:cNvPr id="80" name="object 80"/>
          <p:cNvSpPr txBox="1"/>
          <p:nvPr/>
        </p:nvSpPr>
        <p:spPr>
          <a:xfrm>
            <a:off x="3014726" y="4115352"/>
            <a:ext cx="808355" cy="652780"/>
          </a:xfrm>
          <a:prstGeom prst="rect">
            <a:avLst/>
          </a:prstGeom>
        </p:spPr>
        <p:txBody>
          <a:bodyPr vert="horz" wrap="square" lIns="0" tIns="80645" rIns="0" bIns="0" rtlCol="0">
            <a:spAutoFit/>
          </a:bodyPr>
          <a:lstStyle/>
          <a:p>
            <a:pPr marL="418465">
              <a:lnSpc>
                <a:spcPct val="100000"/>
              </a:lnSpc>
              <a:spcBef>
                <a:spcPts val="635"/>
              </a:spcBef>
            </a:pPr>
            <a:r>
              <a:rPr sz="1300" spc="15" dirty="0">
                <a:latin typeface="Arial"/>
                <a:cs typeface="Arial"/>
              </a:rPr>
              <a:t>0.6</a:t>
            </a:r>
            <a:endParaRPr sz="1300">
              <a:latin typeface="Arial"/>
              <a:cs typeface="Arial"/>
            </a:endParaRPr>
          </a:p>
          <a:p>
            <a:pPr marL="38100">
              <a:lnSpc>
                <a:spcPct val="100000"/>
              </a:lnSpc>
              <a:spcBef>
                <a:spcPts val="680"/>
              </a:spcBef>
            </a:pPr>
            <a:r>
              <a:rPr sz="1800" spc="-5" dirty="0">
                <a:latin typeface="Arial"/>
                <a:cs typeface="Arial"/>
              </a:rPr>
              <a:t>V</a:t>
            </a:r>
            <a:r>
              <a:rPr sz="1800" spc="-7" baseline="-20833" dirty="0">
                <a:latin typeface="Arial"/>
                <a:cs typeface="Arial"/>
              </a:rPr>
              <a:t>DS</a:t>
            </a:r>
            <a:r>
              <a:rPr sz="1800" spc="157" baseline="-20833" dirty="0">
                <a:latin typeface="Arial"/>
                <a:cs typeface="Arial"/>
              </a:rPr>
              <a:t> </a:t>
            </a:r>
            <a:r>
              <a:rPr sz="1800" dirty="0">
                <a:latin typeface="Arial"/>
                <a:cs typeface="Arial"/>
              </a:rPr>
              <a:t>(V)</a:t>
            </a:r>
            <a:endParaRPr sz="1800">
              <a:latin typeface="Arial"/>
              <a:cs typeface="Arial"/>
            </a:endParaRPr>
          </a:p>
        </p:txBody>
      </p:sp>
      <p:sp>
        <p:nvSpPr>
          <p:cNvPr id="81" name="object 81"/>
          <p:cNvSpPr txBox="1"/>
          <p:nvPr/>
        </p:nvSpPr>
        <p:spPr>
          <a:xfrm>
            <a:off x="1737614" y="1364995"/>
            <a:ext cx="1047750"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FF0000"/>
                </a:solidFill>
                <a:latin typeface="Arial"/>
                <a:cs typeface="Arial"/>
              </a:rPr>
              <a:t>L</a:t>
            </a:r>
            <a:r>
              <a:rPr sz="2000" b="1" i="1" spc="-65" dirty="0">
                <a:solidFill>
                  <a:srgbClr val="FF0000"/>
                </a:solidFill>
                <a:latin typeface="Arial"/>
                <a:cs typeface="Arial"/>
              </a:rPr>
              <a:t> </a:t>
            </a:r>
            <a:r>
              <a:rPr sz="2000" b="1" spc="-5" dirty="0">
                <a:solidFill>
                  <a:srgbClr val="FF0000"/>
                </a:solidFill>
                <a:latin typeface="Arial"/>
                <a:cs typeface="Arial"/>
              </a:rPr>
              <a:t>=</a:t>
            </a:r>
            <a:r>
              <a:rPr sz="2000" b="1" spc="-40" dirty="0">
                <a:solidFill>
                  <a:srgbClr val="FF0000"/>
                </a:solidFill>
                <a:latin typeface="Arial"/>
                <a:cs typeface="Arial"/>
              </a:rPr>
              <a:t> </a:t>
            </a:r>
            <a:r>
              <a:rPr sz="2000" b="1" spc="-5" dirty="0">
                <a:solidFill>
                  <a:srgbClr val="FF0000"/>
                </a:solidFill>
                <a:latin typeface="Arial"/>
                <a:cs typeface="Arial"/>
              </a:rPr>
              <a:t>1</a:t>
            </a:r>
            <a:r>
              <a:rPr sz="2000" b="1" spc="-35" dirty="0">
                <a:solidFill>
                  <a:srgbClr val="FF0000"/>
                </a:solidFill>
                <a:latin typeface="Arial"/>
                <a:cs typeface="Arial"/>
              </a:rPr>
              <a:t> </a:t>
            </a:r>
            <a:r>
              <a:rPr sz="2000" b="1" dirty="0">
                <a:solidFill>
                  <a:srgbClr val="FF0000"/>
                </a:solidFill>
                <a:latin typeface="Symbol"/>
                <a:cs typeface="Symbol"/>
              </a:rPr>
              <a:t></a:t>
            </a:r>
            <a:r>
              <a:rPr sz="2000" b="1" dirty="0">
                <a:solidFill>
                  <a:srgbClr val="FF0000"/>
                </a:solidFill>
                <a:latin typeface="Arial"/>
                <a:cs typeface="Arial"/>
              </a:rPr>
              <a:t>m</a:t>
            </a:r>
            <a:endParaRPr sz="2000">
              <a:latin typeface="Arial"/>
              <a:cs typeface="Arial"/>
            </a:endParaRPr>
          </a:p>
        </p:txBody>
      </p:sp>
      <p:sp>
        <p:nvSpPr>
          <p:cNvPr id="82" name="object 82"/>
          <p:cNvSpPr txBox="1"/>
          <p:nvPr/>
        </p:nvSpPr>
        <p:spPr>
          <a:xfrm>
            <a:off x="4212082" y="2088133"/>
            <a:ext cx="184150" cy="157480"/>
          </a:xfrm>
          <a:prstGeom prst="rect">
            <a:avLst/>
          </a:prstGeom>
        </p:spPr>
        <p:txBody>
          <a:bodyPr vert="horz" wrap="square" lIns="0" tIns="13970" rIns="0" bIns="0" rtlCol="0">
            <a:spAutoFit/>
          </a:bodyPr>
          <a:lstStyle/>
          <a:p>
            <a:pPr marL="12700">
              <a:lnSpc>
                <a:spcPct val="100000"/>
              </a:lnSpc>
              <a:spcBef>
                <a:spcPts val="110"/>
              </a:spcBef>
            </a:pPr>
            <a:r>
              <a:rPr sz="850" b="1" spc="5" dirty="0">
                <a:solidFill>
                  <a:srgbClr val="FF0000"/>
                </a:solidFill>
                <a:latin typeface="Arial"/>
                <a:cs typeface="Arial"/>
              </a:rPr>
              <a:t>GS</a:t>
            </a:r>
            <a:endParaRPr sz="850">
              <a:latin typeface="Arial"/>
              <a:cs typeface="Arial"/>
            </a:endParaRPr>
          </a:p>
        </p:txBody>
      </p:sp>
      <p:sp>
        <p:nvSpPr>
          <p:cNvPr id="83" name="object 83"/>
          <p:cNvSpPr txBox="1"/>
          <p:nvPr/>
        </p:nvSpPr>
        <p:spPr>
          <a:xfrm>
            <a:off x="4101591" y="1992122"/>
            <a:ext cx="915035" cy="224154"/>
          </a:xfrm>
          <a:prstGeom prst="rect">
            <a:avLst/>
          </a:prstGeom>
        </p:spPr>
        <p:txBody>
          <a:bodyPr vert="horz" wrap="square" lIns="0" tIns="12700" rIns="0" bIns="0" rtlCol="0">
            <a:spAutoFit/>
          </a:bodyPr>
          <a:lstStyle/>
          <a:p>
            <a:pPr marL="12700">
              <a:lnSpc>
                <a:spcPct val="100000"/>
              </a:lnSpc>
              <a:spcBef>
                <a:spcPts val="100"/>
              </a:spcBef>
              <a:tabLst>
                <a:tab pos="327025" algn="l"/>
              </a:tabLst>
            </a:pPr>
            <a:r>
              <a:rPr sz="1300" b="1" dirty="0">
                <a:solidFill>
                  <a:srgbClr val="FF0000"/>
                </a:solidFill>
                <a:latin typeface="Arial"/>
                <a:cs typeface="Arial"/>
              </a:rPr>
              <a:t>V	=</a:t>
            </a:r>
            <a:r>
              <a:rPr sz="1300" b="1" spc="-75" dirty="0">
                <a:solidFill>
                  <a:srgbClr val="FF0000"/>
                </a:solidFill>
                <a:latin typeface="Arial"/>
                <a:cs typeface="Arial"/>
              </a:rPr>
              <a:t> </a:t>
            </a:r>
            <a:r>
              <a:rPr sz="1300" b="1" dirty="0">
                <a:solidFill>
                  <a:srgbClr val="FF0000"/>
                </a:solidFill>
                <a:latin typeface="Arial"/>
                <a:cs typeface="Arial"/>
              </a:rPr>
              <a:t>0.99V</a:t>
            </a:r>
            <a:endParaRPr sz="1300">
              <a:latin typeface="Arial"/>
              <a:cs typeface="Arial"/>
            </a:endParaRPr>
          </a:p>
        </p:txBody>
      </p:sp>
      <p:sp>
        <p:nvSpPr>
          <p:cNvPr id="84" name="object 84"/>
          <p:cNvSpPr txBox="1"/>
          <p:nvPr/>
        </p:nvSpPr>
        <p:spPr>
          <a:xfrm>
            <a:off x="4076191" y="1356105"/>
            <a:ext cx="873760"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FF0000"/>
                </a:solidFill>
                <a:latin typeface="Arial"/>
                <a:cs typeface="Arial"/>
              </a:rPr>
              <a:t>V</a:t>
            </a:r>
            <a:r>
              <a:rPr sz="1275" b="1" spc="7" baseline="-19607" dirty="0">
                <a:solidFill>
                  <a:srgbClr val="FF0000"/>
                </a:solidFill>
                <a:latin typeface="Arial"/>
                <a:cs typeface="Arial"/>
              </a:rPr>
              <a:t>GS</a:t>
            </a:r>
            <a:r>
              <a:rPr sz="1275" b="1" spc="127" baseline="-19607" dirty="0">
                <a:solidFill>
                  <a:srgbClr val="FF0000"/>
                </a:solidFill>
                <a:latin typeface="Arial"/>
                <a:cs typeface="Arial"/>
              </a:rPr>
              <a:t> </a:t>
            </a:r>
            <a:r>
              <a:rPr sz="1300" b="1" dirty="0">
                <a:solidFill>
                  <a:srgbClr val="FF0000"/>
                </a:solidFill>
                <a:latin typeface="Arial"/>
                <a:cs typeface="Arial"/>
              </a:rPr>
              <a:t>=</a:t>
            </a:r>
            <a:r>
              <a:rPr sz="1300" b="1" spc="-30" dirty="0">
                <a:solidFill>
                  <a:srgbClr val="FF0000"/>
                </a:solidFill>
                <a:latin typeface="Arial"/>
                <a:cs typeface="Arial"/>
              </a:rPr>
              <a:t> </a:t>
            </a:r>
            <a:r>
              <a:rPr sz="1300" b="1" dirty="0">
                <a:solidFill>
                  <a:srgbClr val="FF0000"/>
                </a:solidFill>
                <a:latin typeface="Arial"/>
                <a:cs typeface="Arial"/>
              </a:rPr>
              <a:t>1.1V</a:t>
            </a:r>
            <a:endParaRPr sz="1300">
              <a:latin typeface="Arial"/>
              <a:cs typeface="Arial"/>
            </a:endParaRPr>
          </a:p>
        </p:txBody>
      </p:sp>
      <p:sp>
        <p:nvSpPr>
          <p:cNvPr id="85" name="object 85"/>
          <p:cNvSpPr txBox="1"/>
          <p:nvPr/>
        </p:nvSpPr>
        <p:spPr>
          <a:xfrm>
            <a:off x="4084065" y="2551175"/>
            <a:ext cx="965835"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FF0000"/>
                </a:solidFill>
                <a:latin typeface="Arial"/>
                <a:cs typeface="Arial"/>
              </a:rPr>
              <a:t>V</a:t>
            </a:r>
            <a:r>
              <a:rPr sz="1275" b="1" spc="7" baseline="-19607" dirty="0">
                <a:solidFill>
                  <a:srgbClr val="FF0000"/>
                </a:solidFill>
                <a:latin typeface="Arial"/>
                <a:cs typeface="Arial"/>
              </a:rPr>
              <a:t>GS</a:t>
            </a:r>
            <a:r>
              <a:rPr sz="1275" b="1" spc="127" baseline="-19607" dirty="0">
                <a:solidFill>
                  <a:srgbClr val="FF0000"/>
                </a:solidFill>
                <a:latin typeface="Arial"/>
                <a:cs typeface="Arial"/>
              </a:rPr>
              <a:t> </a:t>
            </a:r>
            <a:r>
              <a:rPr sz="1300" b="1" dirty="0">
                <a:solidFill>
                  <a:srgbClr val="FF0000"/>
                </a:solidFill>
                <a:latin typeface="Arial"/>
                <a:cs typeface="Arial"/>
              </a:rPr>
              <a:t>=</a:t>
            </a:r>
            <a:r>
              <a:rPr sz="1300" b="1" spc="-30" dirty="0">
                <a:solidFill>
                  <a:srgbClr val="FF0000"/>
                </a:solidFill>
                <a:latin typeface="Arial"/>
                <a:cs typeface="Arial"/>
              </a:rPr>
              <a:t> </a:t>
            </a:r>
            <a:r>
              <a:rPr sz="1300" b="1" dirty="0">
                <a:solidFill>
                  <a:srgbClr val="FF0000"/>
                </a:solidFill>
                <a:latin typeface="Arial"/>
                <a:cs typeface="Arial"/>
              </a:rPr>
              <a:t>0.88V</a:t>
            </a:r>
            <a:endParaRPr sz="1300">
              <a:latin typeface="Arial"/>
              <a:cs typeface="Arial"/>
            </a:endParaRPr>
          </a:p>
        </p:txBody>
      </p:sp>
      <p:sp>
        <p:nvSpPr>
          <p:cNvPr id="86" name="object 86"/>
          <p:cNvSpPr txBox="1"/>
          <p:nvPr/>
        </p:nvSpPr>
        <p:spPr>
          <a:xfrm>
            <a:off x="4079240" y="3054857"/>
            <a:ext cx="965835"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FF0000"/>
                </a:solidFill>
                <a:latin typeface="Arial"/>
                <a:cs typeface="Arial"/>
              </a:rPr>
              <a:t>V</a:t>
            </a:r>
            <a:r>
              <a:rPr sz="1275" b="1" spc="7" baseline="-19607" dirty="0">
                <a:solidFill>
                  <a:srgbClr val="FF0000"/>
                </a:solidFill>
                <a:latin typeface="Arial"/>
                <a:cs typeface="Arial"/>
              </a:rPr>
              <a:t>GS</a:t>
            </a:r>
            <a:r>
              <a:rPr sz="1275" b="1" spc="127" baseline="-19607" dirty="0">
                <a:solidFill>
                  <a:srgbClr val="FF0000"/>
                </a:solidFill>
                <a:latin typeface="Arial"/>
                <a:cs typeface="Arial"/>
              </a:rPr>
              <a:t> </a:t>
            </a:r>
            <a:r>
              <a:rPr sz="1300" b="1" dirty="0">
                <a:solidFill>
                  <a:srgbClr val="FF0000"/>
                </a:solidFill>
                <a:latin typeface="Arial"/>
                <a:cs typeface="Arial"/>
              </a:rPr>
              <a:t>=</a:t>
            </a:r>
            <a:r>
              <a:rPr sz="1300" b="1" spc="-30" dirty="0">
                <a:solidFill>
                  <a:srgbClr val="FF0000"/>
                </a:solidFill>
                <a:latin typeface="Arial"/>
                <a:cs typeface="Arial"/>
              </a:rPr>
              <a:t> </a:t>
            </a:r>
            <a:r>
              <a:rPr sz="1300" b="1" dirty="0">
                <a:solidFill>
                  <a:srgbClr val="FF0000"/>
                </a:solidFill>
                <a:latin typeface="Arial"/>
                <a:cs typeface="Arial"/>
              </a:rPr>
              <a:t>0.77V</a:t>
            </a:r>
            <a:endParaRPr sz="1300">
              <a:latin typeface="Arial"/>
              <a:cs typeface="Arial"/>
            </a:endParaRPr>
          </a:p>
        </p:txBody>
      </p:sp>
      <p:sp>
        <p:nvSpPr>
          <p:cNvPr id="87" name="object 87"/>
          <p:cNvSpPr txBox="1"/>
          <p:nvPr/>
        </p:nvSpPr>
        <p:spPr>
          <a:xfrm>
            <a:off x="4080509" y="3466846"/>
            <a:ext cx="965835" cy="224154"/>
          </a:xfrm>
          <a:prstGeom prst="rect">
            <a:avLst/>
          </a:prstGeom>
        </p:spPr>
        <p:txBody>
          <a:bodyPr vert="horz" wrap="square" lIns="0" tIns="12700" rIns="0" bIns="0" rtlCol="0">
            <a:spAutoFit/>
          </a:bodyPr>
          <a:lstStyle/>
          <a:p>
            <a:pPr marL="38100">
              <a:lnSpc>
                <a:spcPct val="100000"/>
              </a:lnSpc>
              <a:spcBef>
                <a:spcPts val="100"/>
              </a:spcBef>
            </a:pPr>
            <a:r>
              <a:rPr sz="1300" b="1" spc="5" dirty="0">
                <a:solidFill>
                  <a:srgbClr val="FF0000"/>
                </a:solidFill>
                <a:latin typeface="Arial"/>
                <a:cs typeface="Arial"/>
              </a:rPr>
              <a:t>V</a:t>
            </a:r>
            <a:r>
              <a:rPr sz="1275" b="1" spc="7" baseline="-19607" dirty="0">
                <a:solidFill>
                  <a:srgbClr val="FF0000"/>
                </a:solidFill>
                <a:latin typeface="Arial"/>
                <a:cs typeface="Arial"/>
              </a:rPr>
              <a:t>GS</a:t>
            </a:r>
            <a:r>
              <a:rPr sz="1275" b="1" spc="127" baseline="-19607" dirty="0">
                <a:solidFill>
                  <a:srgbClr val="FF0000"/>
                </a:solidFill>
                <a:latin typeface="Arial"/>
                <a:cs typeface="Arial"/>
              </a:rPr>
              <a:t> </a:t>
            </a:r>
            <a:r>
              <a:rPr sz="1300" b="1" dirty="0">
                <a:solidFill>
                  <a:srgbClr val="FF0000"/>
                </a:solidFill>
                <a:latin typeface="Arial"/>
                <a:cs typeface="Arial"/>
              </a:rPr>
              <a:t>=</a:t>
            </a:r>
            <a:r>
              <a:rPr sz="1300" b="1" spc="-30" dirty="0">
                <a:solidFill>
                  <a:srgbClr val="FF0000"/>
                </a:solidFill>
                <a:latin typeface="Arial"/>
                <a:cs typeface="Arial"/>
              </a:rPr>
              <a:t> </a:t>
            </a:r>
            <a:r>
              <a:rPr sz="1300" b="1" dirty="0">
                <a:solidFill>
                  <a:srgbClr val="FF0000"/>
                </a:solidFill>
                <a:latin typeface="Arial"/>
                <a:cs typeface="Arial"/>
              </a:rPr>
              <a:t>0.66V</a:t>
            </a:r>
            <a:endParaRPr sz="1300">
              <a:latin typeface="Arial"/>
              <a:cs typeface="Arial"/>
            </a:endParaRPr>
          </a:p>
        </p:txBody>
      </p:sp>
      <p:sp>
        <p:nvSpPr>
          <p:cNvPr id="88" name="object 88"/>
          <p:cNvSpPr txBox="1"/>
          <p:nvPr/>
        </p:nvSpPr>
        <p:spPr>
          <a:xfrm>
            <a:off x="2437383" y="939291"/>
            <a:ext cx="262318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HLMC</a:t>
            </a:r>
            <a:r>
              <a:rPr sz="1800" b="1" spc="-30" dirty="0">
                <a:solidFill>
                  <a:srgbClr val="004099"/>
                </a:solidFill>
                <a:latin typeface="Arial"/>
                <a:cs typeface="Arial"/>
              </a:rPr>
              <a:t> </a:t>
            </a:r>
            <a:r>
              <a:rPr sz="1800" b="1" dirty="0">
                <a:solidFill>
                  <a:srgbClr val="004099"/>
                </a:solidFill>
                <a:latin typeface="Arial"/>
                <a:cs typeface="Arial"/>
              </a:rPr>
              <a:t>40LP</a:t>
            </a:r>
            <a:r>
              <a:rPr sz="1800" b="1" spc="-55" dirty="0">
                <a:solidFill>
                  <a:srgbClr val="004099"/>
                </a:solidFill>
                <a:latin typeface="Arial"/>
                <a:cs typeface="Arial"/>
              </a:rPr>
              <a:t> </a:t>
            </a:r>
            <a:r>
              <a:rPr sz="1800" b="1" spc="-15" dirty="0">
                <a:solidFill>
                  <a:srgbClr val="004099"/>
                </a:solidFill>
                <a:latin typeface="Arial"/>
                <a:cs typeface="Arial"/>
              </a:rPr>
              <a:t>Technology</a:t>
            </a:r>
            <a:endParaRPr sz="1800">
              <a:latin typeface="Arial"/>
              <a:cs typeface="Arial"/>
            </a:endParaRPr>
          </a:p>
        </p:txBody>
      </p:sp>
      <p:sp>
        <p:nvSpPr>
          <p:cNvPr id="89" name="object 89"/>
          <p:cNvSpPr txBox="1"/>
          <p:nvPr/>
        </p:nvSpPr>
        <p:spPr>
          <a:xfrm>
            <a:off x="413004" y="5280659"/>
            <a:ext cx="11467465" cy="1122680"/>
          </a:xfrm>
          <a:prstGeom prst="rect">
            <a:avLst/>
          </a:prstGeom>
        </p:spPr>
        <p:txBody>
          <a:bodyPr vert="horz" wrap="square" lIns="0" tIns="12700" rIns="0" bIns="0" rtlCol="0">
            <a:spAutoFit/>
          </a:bodyPr>
          <a:lstStyle/>
          <a:p>
            <a:pPr marL="464820" indent="-426720">
              <a:lnSpc>
                <a:spcPct val="100000"/>
              </a:lnSpc>
              <a:spcBef>
                <a:spcPts val="100"/>
              </a:spcBef>
              <a:buFont typeface="Wingdings"/>
              <a:buChar char=""/>
              <a:tabLst>
                <a:tab pos="464184" algn="l"/>
                <a:tab pos="464820" algn="l"/>
              </a:tabLst>
            </a:pPr>
            <a:r>
              <a:rPr sz="2400" b="1" dirty="0">
                <a:solidFill>
                  <a:srgbClr val="004099"/>
                </a:solidFill>
                <a:latin typeface="Arial"/>
                <a:cs typeface="Arial"/>
              </a:rPr>
              <a:t>Short </a:t>
            </a:r>
            <a:r>
              <a:rPr sz="2400" b="1" spc="-5" dirty="0">
                <a:solidFill>
                  <a:srgbClr val="004099"/>
                </a:solidFill>
                <a:latin typeface="Arial"/>
                <a:cs typeface="Arial"/>
              </a:rPr>
              <a:t>channel</a:t>
            </a:r>
            <a:r>
              <a:rPr sz="2400" b="1" spc="5" dirty="0">
                <a:solidFill>
                  <a:srgbClr val="004099"/>
                </a:solidFill>
                <a:latin typeface="Arial"/>
                <a:cs typeface="Arial"/>
              </a:rPr>
              <a:t> </a:t>
            </a:r>
            <a:r>
              <a:rPr sz="2400" b="1" spc="-5" dirty="0">
                <a:solidFill>
                  <a:srgbClr val="004099"/>
                </a:solidFill>
                <a:latin typeface="Arial"/>
                <a:cs typeface="Arial"/>
              </a:rPr>
              <a:t>transistors:</a:t>
            </a:r>
            <a:r>
              <a:rPr sz="2400" b="1" spc="15" dirty="0">
                <a:solidFill>
                  <a:srgbClr val="004099"/>
                </a:solidFill>
                <a:latin typeface="Arial"/>
                <a:cs typeface="Arial"/>
              </a:rPr>
              <a:t> </a:t>
            </a:r>
            <a:r>
              <a:rPr sz="2400" b="1" spc="-5" dirty="0">
                <a:solidFill>
                  <a:srgbClr val="004099"/>
                </a:solidFill>
                <a:latin typeface="Arial"/>
                <a:cs typeface="Arial"/>
              </a:rPr>
              <a:t>early</a:t>
            </a:r>
            <a:r>
              <a:rPr sz="2400" b="1" spc="5" dirty="0">
                <a:solidFill>
                  <a:srgbClr val="004099"/>
                </a:solidFill>
                <a:latin typeface="Arial"/>
                <a:cs typeface="Arial"/>
              </a:rPr>
              <a:t> </a:t>
            </a:r>
            <a:r>
              <a:rPr sz="2400" b="1" spc="-5" dirty="0">
                <a:solidFill>
                  <a:srgbClr val="004099"/>
                </a:solidFill>
                <a:latin typeface="Arial"/>
                <a:cs typeface="Arial"/>
              </a:rPr>
              <a:t>saturation</a:t>
            </a:r>
            <a:endParaRPr sz="2400">
              <a:latin typeface="Arial"/>
              <a:cs typeface="Arial"/>
            </a:endParaRPr>
          </a:p>
          <a:p>
            <a:pPr marL="381000" marR="30480" indent="-342900">
              <a:lnSpc>
                <a:spcPct val="100000"/>
              </a:lnSpc>
              <a:buClr>
                <a:srgbClr val="004099"/>
              </a:buClr>
              <a:buFont typeface="Wingdings"/>
              <a:buChar char=""/>
              <a:tabLst>
                <a:tab pos="464184" algn="l"/>
                <a:tab pos="464820" algn="l"/>
              </a:tabLst>
            </a:pPr>
            <a:r>
              <a:rPr dirty="0"/>
              <a:t>	</a:t>
            </a:r>
            <a:r>
              <a:rPr sz="2400" b="1" i="1" spc="-5" dirty="0">
                <a:solidFill>
                  <a:srgbClr val="004099"/>
                </a:solidFill>
                <a:latin typeface="Arial"/>
                <a:cs typeface="Arial"/>
              </a:rPr>
              <a:t>I</a:t>
            </a:r>
            <a:r>
              <a:rPr sz="2400" b="1" spc="-7" baseline="-20833" dirty="0">
                <a:solidFill>
                  <a:srgbClr val="004099"/>
                </a:solidFill>
                <a:latin typeface="Arial"/>
                <a:cs typeface="Arial"/>
              </a:rPr>
              <a:t>DS</a:t>
            </a:r>
            <a:r>
              <a:rPr sz="2400" b="1" baseline="-20833" dirty="0">
                <a:solidFill>
                  <a:srgbClr val="004099"/>
                </a:solidFill>
                <a:latin typeface="Arial"/>
                <a:cs typeface="Arial"/>
              </a:rPr>
              <a:t> </a:t>
            </a:r>
            <a:r>
              <a:rPr sz="2400" b="1" spc="-5" dirty="0">
                <a:solidFill>
                  <a:srgbClr val="004099"/>
                </a:solidFill>
                <a:latin typeface="Arial"/>
                <a:cs typeface="Arial"/>
              </a:rPr>
              <a:t>vs. </a:t>
            </a:r>
            <a:r>
              <a:rPr sz="2400" b="1" i="1" spc="-5" dirty="0">
                <a:solidFill>
                  <a:srgbClr val="004099"/>
                </a:solidFill>
                <a:latin typeface="Arial"/>
                <a:cs typeface="Arial"/>
              </a:rPr>
              <a:t>V</a:t>
            </a:r>
            <a:r>
              <a:rPr sz="2400" b="1" spc="-7" baseline="-20833" dirty="0">
                <a:solidFill>
                  <a:srgbClr val="004099"/>
                </a:solidFill>
                <a:latin typeface="Arial"/>
                <a:cs typeface="Arial"/>
              </a:rPr>
              <a:t>GS</a:t>
            </a:r>
            <a:r>
              <a:rPr sz="2400" b="1" spc="-5" dirty="0">
                <a:solidFill>
                  <a:srgbClr val="004099"/>
                </a:solidFill>
                <a:latin typeface="Arial"/>
                <a:cs typeface="Arial"/>
              </a:rPr>
              <a:t>:</a:t>
            </a:r>
            <a:r>
              <a:rPr sz="2400" b="1" spc="-5" dirty="0">
                <a:solidFill>
                  <a:srgbClr val="FF0000"/>
                </a:solidFill>
                <a:latin typeface="Arial"/>
                <a:cs typeface="Arial"/>
              </a:rPr>
              <a:t> </a:t>
            </a:r>
            <a:r>
              <a:rPr sz="2400" b="1" i="1" u="heavy" spc="-5" dirty="0">
                <a:solidFill>
                  <a:srgbClr val="FF0000"/>
                </a:solidFill>
                <a:uFill>
                  <a:solidFill>
                    <a:srgbClr val="FF0000"/>
                  </a:solidFill>
                </a:uFill>
                <a:latin typeface="Arial"/>
                <a:cs typeface="Arial"/>
              </a:rPr>
              <a:t>quadratic relation </a:t>
            </a:r>
            <a:r>
              <a:rPr sz="2400" b="1" spc="-5" dirty="0">
                <a:solidFill>
                  <a:srgbClr val="FF0000"/>
                </a:solidFill>
                <a:latin typeface="Arial"/>
                <a:cs typeface="Arial"/>
              </a:rPr>
              <a:t>for long channel transistors</a:t>
            </a:r>
            <a:r>
              <a:rPr sz="2400" b="1" spc="-5" dirty="0">
                <a:solidFill>
                  <a:srgbClr val="0000CC"/>
                </a:solidFill>
                <a:latin typeface="Arial"/>
                <a:cs typeface="Arial"/>
              </a:rPr>
              <a:t>,</a:t>
            </a:r>
            <a:r>
              <a:rPr sz="2400" b="1" spc="-5" dirty="0">
                <a:solidFill>
                  <a:srgbClr val="00AF50"/>
                </a:solidFill>
                <a:latin typeface="Arial"/>
                <a:cs typeface="Arial"/>
              </a:rPr>
              <a:t> </a:t>
            </a:r>
            <a:r>
              <a:rPr sz="2400" b="1" i="1" u="heavy" spc="-5" dirty="0">
                <a:solidFill>
                  <a:srgbClr val="00AF50"/>
                </a:solidFill>
                <a:uFill>
                  <a:solidFill>
                    <a:srgbClr val="00AF50"/>
                  </a:solidFill>
                </a:uFill>
                <a:latin typeface="Arial"/>
                <a:cs typeface="Arial"/>
              </a:rPr>
              <a:t>linear relation </a:t>
            </a:r>
            <a:r>
              <a:rPr sz="2400" b="1" spc="-5" dirty="0">
                <a:solidFill>
                  <a:srgbClr val="00AF50"/>
                </a:solidFill>
                <a:latin typeface="Arial"/>
                <a:cs typeface="Arial"/>
              </a:rPr>
              <a:t>for </a:t>
            </a:r>
            <a:r>
              <a:rPr sz="2400" b="1" spc="-655" dirty="0">
                <a:solidFill>
                  <a:srgbClr val="00AF50"/>
                </a:solidFill>
                <a:latin typeface="Arial"/>
                <a:cs typeface="Arial"/>
              </a:rPr>
              <a:t> </a:t>
            </a:r>
            <a:r>
              <a:rPr sz="2400" b="1" spc="-5" dirty="0">
                <a:solidFill>
                  <a:srgbClr val="00AF50"/>
                </a:solidFill>
                <a:latin typeface="Arial"/>
                <a:cs typeface="Arial"/>
              </a:rPr>
              <a:t>short channel</a:t>
            </a:r>
            <a:r>
              <a:rPr sz="2400" b="1" spc="-10" dirty="0">
                <a:solidFill>
                  <a:srgbClr val="00AF50"/>
                </a:solidFill>
                <a:latin typeface="Arial"/>
                <a:cs typeface="Arial"/>
              </a:rPr>
              <a:t> </a:t>
            </a:r>
            <a:r>
              <a:rPr sz="2400" b="1" spc="-5" dirty="0">
                <a:solidFill>
                  <a:srgbClr val="00AF50"/>
                </a:solidFill>
                <a:latin typeface="Arial"/>
                <a:cs typeface="Arial"/>
              </a:rPr>
              <a:t>transistors</a:t>
            </a:r>
            <a:endParaRPr sz="2400">
              <a:latin typeface="Arial"/>
              <a:cs typeface="Arial"/>
            </a:endParaRPr>
          </a:p>
        </p:txBody>
      </p:sp>
      <p:sp>
        <p:nvSpPr>
          <p:cNvPr id="90" name="object 90"/>
          <p:cNvSpPr/>
          <p:nvPr/>
        </p:nvSpPr>
        <p:spPr>
          <a:xfrm>
            <a:off x="1606677" y="1384935"/>
            <a:ext cx="6062980" cy="2813685"/>
          </a:xfrm>
          <a:custGeom>
            <a:avLst/>
            <a:gdLst/>
            <a:ahLst/>
            <a:cxnLst/>
            <a:rect l="l" t="t" r="r" b="b"/>
            <a:pathLst>
              <a:path w="6062980" h="2813685">
                <a:moveTo>
                  <a:pt x="0" y="2778125"/>
                </a:moveTo>
                <a:lnTo>
                  <a:pt x="78946" y="2770441"/>
                </a:lnTo>
                <a:lnTo>
                  <a:pt x="133820" y="2750871"/>
                </a:lnTo>
                <a:lnTo>
                  <a:pt x="207136" y="2712466"/>
                </a:lnTo>
                <a:lnTo>
                  <a:pt x="240763" y="2691951"/>
                </a:lnTo>
                <a:lnTo>
                  <a:pt x="279416" y="2667155"/>
                </a:lnTo>
                <a:lnTo>
                  <a:pt x="322025" y="2638851"/>
                </a:lnTo>
                <a:lnTo>
                  <a:pt x="367519" y="2607813"/>
                </a:lnTo>
                <a:lnTo>
                  <a:pt x="414830" y="2574817"/>
                </a:lnTo>
                <a:lnTo>
                  <a:pt x="462887" y="2540638"/>
                </a:lnTo>
                <a:lnTo>
                  <a:pt x="510619" y="2506049"/>
                </a:lnTo>
                <a:lnTo>
                  <a:pt x="556958" y="2471825"/>
                </a:lnTo>
                <a:lnTo>
                  <a:pt x="600833" y="2438741"/>
                </a:lnTo>
                <a:lnTo>
                  <a:pt x="641173" y="2407571"/>
                </a:lnTo>
                <a:lnTo>
                  <a:pt x="676910" y="2379091"/>
                </a:lnTo>
                <a:lnTo>
                  <a:pt x="724154" y="2339838"/>
                </a:lnTo>
                <a:lnTo>
                  <a:pt x="763641" y="2305003"/>
                </a:lnTo>
                <a:lnTo>
                  <a:pt x="797938" y="2272428"/>
                </a:lnTo>
                <a:lnTo>
                  <a:pt x="829613" y="2239953"/>
                </a:lnTo>
                <a:lnTo>
                  <a:pt x="861235" y="2205419"/>
                </a:lnTo>
                <a:lnTo>
                  <a:pt x="895372" y="2166666"/>
                </a:lnTo>
                <a:lnTo>
                  <a:pt x="934592" y="2121535"/>
                </a:lnTo>
                <a:lnTo>
                  <a:pt x="962582" y="2089452"/>
                </a:lnTo>
                <a:lnTo>
                  <a:pt x="992150" y="2055743"/>
                </a:lnTo>
                <a:lnTo>
                  <a:pt x="1022957" y="2020484"/>
                </a:lnTo>
                <a:lnTo>
                  <a:pt x="1054661" y="1983756"/>
                </a:lnTo>
                <a:lnTo>
                  <a:pt x="1086921" y="1945638"/>
                </a:lnTo>
                <a:lnTo>
                  <a:pt x="1119396" y="1906207"/>
                </a:lnTo>
                <a:lnTo>
                  <a:pt x="1151744" y="1865545"/>
                </a:lnTo>
                <a:lnTo>
                  <a:pt x="1183625" y="1823728"/>
                </a:lnTo>
                <a:lnTo>
                  <a:pt x="1214696" y="1780837"/>
                </a:lnTo>
                <a:lnTo>
                  <a:pt x="1244618" y="1736951"/>
                </a:lnTo>
                <a:lnTo>
                  <a:pt x="1273048" y="1692148"/>
                </a:lnTo>
                <a:lnTo>
                  <a:pt x="1298205" y="1649534"/>
                </a:lnTo>
                <a:lnTo>
                  <a:pt x="1323138" y="1604871"/>
                </a:lnTo>
                <a:lnTo>
                  <a:pt x="1347757" y="1558526"/>
                </a:lnTo>
                <a:lnTo>
                  <a:pt x="1371976" y="1510867"/>
                </a:lnTo>
                <a:lnTo>
                  <a:pt x="1395706" y="1462262"/>
                </a:lnTo>
                <a:lnTo>
                  <a:pt x="1418859" y="1413081"/>
                </a:lnTo>
                <a:lnTo>
                  <a:pt x="1441349" y="1363690"/>
                </a:lnTo>
                <a:lnTo>
                  <a:pt x="1463087" y="1314459"/>
                </a:lnTo>
                <a:lnTo>
                  <a:pt x="1483985" y="1265755"/>
                </a:lnTo>
                <a:lnTo>
                  <a:pt x="1503955" y="1217947"/>
                </a:lnTo>
                <a:lnTo>
                  <a:pt x="1522911" y="1171402"/>
                </a:lnTo>
                <a:lnTo>
                  <a:pt x="1540764" y="1126489"/>
                </a:lnTo>
                <a:lnTo>
                  <a:pt x="1560428" y="1075065"/>
                </a:lnTo>
                <a:lnTo>
                  <a:pt x="1578171" y="1025959"/>
                </a:lnTo>
                <a:lnTo>
                  <a:pt x="1594295" y="978504"/>
                </a:lnTo>
                <a:lnTo>
                  <a:pt x="1609104" y="932031"/>
                </a:lnTo>
                <a:lnTo>
                  <a:pt x="1622901" y="885872"/>
                </a:lnTo>
                <a:lnTo>
                  <a:pt x="1635989" y="839359"/>
                </a:lnTo>
                <a:lnTo>
                  <a:pt x="1648672" y="791823"/>
                </a:lnTo>
                <a:lnTo>
                  <a:pt x="1661253" y="742596"/>
                </a:lnTo>
                <a:lnTo>
                  <a:pt x="1674035" y="691010"/>
                </a:lnTo>
                <a:lnTo>
                  <a:pt x="1687322" y="636397"/>
                </a:lnTo>
                <a:lnTo>
                  <a:pt x="1697726" y="592447"/>
                </a:lnTo>
                <a:lnTo>
                  <a:pt x="1707964" y="547299"/>
                </a:lnTo>
                <a:lnTo>
                  <a:pt x="1718049" y="501051"/>
                </a:lnTo>
                <a:lnTo>
                  <a:pt x="1727995" y="453803"/>
                </a:lnTo>
                <a:lnTo>
                  <a:pt x="1737817" y="405654"/>
                </a:lnTo>
                <a:lnTo>
                  <a:pt x="1747527" y="356705"/>
                </a:lnTo>
                <a:lnTo>
                  <a:pt x="1757141" y="307055"/>
                </a:lnTo>
                <a:lnTo>
                  <a:pt x="1766671" y="256803"/>
                </a:lnTo>
                <a:lnTo>
                  <a:pt x="1776132" y="206048"/>
                </a:lnTo>
                <a:lnTo>
                  <a:pt x="1785538" y="154891"/>
                </a:lnTo>
                <a:lnTo>
                  <a:pt x="1794901" y="103431"/>
                </a:lnTo>
                <a:lnTo>
                  <a:pt x="1804237" y="51767"/>
                </a:lnTo>
                <a:lnTo>
                  <a:pt x="1813560" y="0"/>
                </a:lnTo>
              </a:path>
              <a:path w="6062980" h="2813685">
                <a:moveTo>
                  <a:pt x="4961382" y="2813304"/>
                </a:moveTo>
                <a:lnTo>
                  <a:pt x="5011598" y="2798577"/>
                </a:lnTo>
                <a:lnTo>
                  <a:pt x="5061934" y="2780649"/>
                </a:lnTo>
                <a:lnTo>
                  <a:pt x="5112508" y="2756314"/>
                </a:lnTo>
                <a:lnTo>
                  <a:pt x="5163439" y="2722372"/>
                </a:lnTo>
                <a:lnTo>
                  <a:pt x="5196729" y="2694993"/>
                </a:lnTo>
                <a:lnTo>
                  <a:pt x="5229102" y="2665099"/>
                </a:lnTo>
                <a:lnTo>
                  <a:pt x="5261610" y="2631424"/>
                </a:lnTo>
                <a:lnTo>
                  <a:pt x="5295302" y="2592700"/>
                </a:lnTo>
                <a:lnTo>
                  <a:pt x="5331231" y="2547661"/>
                </a:lnTo>
                <a:lnTo>
                  <a:pt x="5370449" y="2495041"/>
                </a:lnTo>
                <a:lnTo>
                  <a:pt x="5393711" y="2462571"/>
                </a:lnTo>
                <a:lnTo>
                  <a:pt x="5418304" y="2427372"/>
                </a:lnTo>
                <a:lnTo>
                  <a:pt x="5443979" y="2389762"/>
                </a:lnTo>
                <a:lnTo>
                  <a:pt x="5470486" y="2350061"/>
                </a:lnTo>
                <a:lnTo>
                  <a:pt x="5497575" y="2308587"/>
                </a:lnTo>
                <a:lnTo>
                  <a:pt x="5524997" y="2265660"/>
                </a:lnTo>
                <a:lnTo>
                  <a:pt x="5552501" y="2221598"/>
                </a:lnTo>
                <a:lnTo>
                  <a:pt x="5579839" y="2176721"/>
                </a:lnTo>
                <a:lnTo>
                  <a:pt x="5606761" y="2131346"/>
                </a:lnTo>
                <a:lnTo>
                  <a:pt x="5633017" y="2085793"/>
                </a:lnTo>
                <a:lnTo>
                  <a:pt x="5658358" y="2040381"/>
                </a:lnTo>
                <a:lnTo>
                  <a:pt x="5681356" y="1998714"/>
                </a:lnTo>
                <a:lnTo>
                  <a:pt x="5704750" y="1956608"/>
                </a:lnTo>
                <a:lnTo>
                  <a:pt x="5728338" y="1914011"/>
                </a:lnTo>
                <a:lnTo>
                  <a:pt x="5751919" y="1870869"/>
                </a:lnTo>
                <a:lnTo>
                  <a:pt x="5775289" y="1827132"/>
                </a:lnTo>
                <a:lnTo>
                  <a:pt x="5798248" y="1782746"/>
                </a:lnTo>
                <a:lnTo>
                  <a:pt x="5820593" y="1737659"/>
                </a:lnTo>
                <a:lnTo>
                  <a:pt x="5842122" y="1691818"/>
                </a:lnTo>
                <a:lnTo>
                  <a:pt x="5862633" y="1645171"/>
                </a:lnTo>
                <a:lnTo>
                  <a:pt x="5881925" y="1597666"/>
                </a:lnTo>
                <a:lnTo>
                  <a:pt x="5899794" y="1549249"/>
                </a:lnTo>
                <a:lnTo>
                  <a:pt x="5916041" y="1499869"/>
                </a:lnTo>
                <a:lnTo>
                  <a:pt x="5929597" y="1452877"/>
                </a:lnTo>
                <a:lnTo>
                  <a:pt x="5941961" y="1404185"/>
                </a:lnTo>
                <a:lnTo>
                  <a:pt x="5953231" y="1354099"/>
                </a:lnTo>
                <a:lnTo>
                  <a:pt x="5963503" y="1302922"/>
                </a:lnTo>
                <a:lnTo>
                  <a:pt x="5972876" y="1250956"/>
                </a:lnTo>
                <a:lnTo>
                  <a:pt x="5981447" y="1198506"/>
                </a:lnTo>
                <a:lnTo>
                  <a:pt x="5989313" y="1145874"/>
                </a:lnTo>
                <a:lnTo>
                  <a:pt x="5996571" y="1093365"/>
                </a:lnTo>
                <a:lnTo>
                  <a:pt x="6003320" y="1041283"/>
                </a:lnTo>
                <a:lnTo>
                  <a:pt x="6009656" y="989929"/>
                </a:lnTo>
                <a:lnTo>
                  <a:pt x="6015678" y="939608"/>
                </a:lnTo>
                <a:lnTo>
                  <a:pt x="6021482" y="890624"/>
                </a:lnTo>
                <a:lnTo>
                  <a:pt x="6027166" y="843279"/>
                </a:lnTo>
                <a:lnTo>
                  <a:pt x="6033361" y="789022"/>
                </a:lnTo>
                <a:lnTo>
                  <a:pt x="6038703" y="735966"/>
                </a:lnTo>
                <a:lnTo>
                  <a:pt x="6043277" y="683991"/>
                </a:lnTo>
                <a:lnTo>
                  <a:pt x="6047169" y="632976"/>
                </a:lnTo>
                <a:lnTo>
                  <a:pt x="6050464" y="582801"/>
                </a:lnTo>
                <a:lnTo>
                  <a:pt x="6053248" y="533344"/>
                </a:lnTo>
                <a:lnTo>
                  <a:pt x="6055604" y="484484"/>
                </a:lnTo>
                <a:lnTo>
                  <a:pt x="6057620" y="436102"/>
                </a:lnTo>
                <a:lnTo>
                  <a:pt x="6059379" y="388075"/>
                </a:lnTo>
                <a:lnTo>
                  <a:pt x="6060968" y="340284"/>
                </a:lnTo>
                <a:lnTo>
                  <a:pt x="6062472" y="292607"/>
                </a:lnTo>
              </a:path>
            </a:pathLst>
          </a:custGeom>
          <a:ln w="12954">
            <a:solidFill>
              <a:srgbClr val="002C6D"/>
            </a:solidFill>
            <a:prstDash val="sysDash"/>
          </a:ln>
        </p:spPr>
        <p:txBody>
          <a:bodyPr wrap="square" lIns="0" tIns="0" rIns="0" bIns="0" rtlCol="0"/>
          <a:lstStyle/>
          <a:p>
            <a:endParaRPr/>
          </a:p>
        </p:txBody>
      </p:sp>
      <p:sp>
        <p:nvSpPr>
          <p:cNvPr id="91" name="object 91"/>
          <p:cNvSpPr txBox="1"/>
          <p:nvPr/>
        </p:nvSpPr>
        <p:spPr>
          <a:xfrm>
            <a:off x="6658356" y="1297981"/>
            <a:ext cx="1910714" cy="642620"/>
          </a:xfrm>
          <a:prstGeom prst="rect">
            <a:avLst/>
          </a:prstGeom>
        </p:spPr>
        <p:txBody>
          <a:bodyPr vert="horz" wrap="square" lIns="0" tIns="31750" rIns="0" bIns="0" rtlCol="0">
            <a:spAutoFit/>
          </a:bodyPr>
          <a:lstStyle/>
          <a:p>
            <a:pPr marL="12700">
              <a:lnSpc>
                <a:spcPct val="100000"/>
              </a:lnSpc>
              <a:spcBef>
                <a:spcPts val="250"/>
              </a:spcBef>
            </a:pPr>
            <a:r>
              <a:rPr sz="2000" b="1" i="1" spc="-5" dirty="0">
                <a:solidFill>
                  <a:srgbClr val="0000CC"/>
                </a:solidFill>
                <a:latin typeface="Arial"/>
                <a:cs typeface="Arial"/>
              </a:rPr>
              <a:t>L</a:t>
            </a:r>
            <a:r>
              <a:rPr sz="2000" b="1" i="1" spc="-60" dirty="0">
                <a:solidFill>
                  <a:srgbClr val="0000CC"/>
                </a:solidFill>
                <a:latin typeface="Arial"/>
                <a:cs typeface="Arial"/>
              </a:rPr>
              <a:t> </a:t>
            </a:r>
            <a:r>
              <a:rPr sz="2000" b="1" spc="-5" dirty="0">
                <a:solidFill>
                  <a:srgbClr val="0000CC"/>
                </a:solidFill>
                <a:latin typeface="Arial"/>
                <a:cs typeface="Arial"/>
              </a:rPr>
              <a:t>=</a:t>
            </a:r>
            <a:r>
              <a:rPr sz="2000" b="1" spc="-35" dirty="0">
                <a:solidFill>
                  <a:srgbClr val="0000CC"/>
                </a:solidFill>
                <a:latin typeface="Arial"/>
                <a:cs typeface="Arial"/>
              </a:rPr>
              <a:t> </a:t>
            </a:r>
            <a:r>
              <a:rPr sz="2000" b="1" spc="-5" dirty="0">
                <a:solidFill>
                  <a:srgbClr val="0000CC"/>
                </a:solidFill>
                <a:latin typeface="Arial"/>
                <a:cs typeface="Arial"/>
              </a:rPr>
              <a:t>40</a:t>
            </a:r>
            <a:r>
              <a:rPr sz="2000" b="1" spc="-20" dirty="0">
                <a:solidFill>
                  <a:srgbClr val="0000CC"/>
                </a:solidFill>
                <a:latin typeface="Arial"/>
                <a:cs typeface="Arial"/>
              </a:rPr>
              <a:t> </a:t>
            </a:r>
            <a:r>
              <a:rPr sz="2000" b="1" spc="-10" dirty="0">
                <a:solidFill>
                  <a:srgbClr val="0000CC"/>
                </a:solidFill>
                <a:latin typeface="Arial"/>
                <a:cs typeface="Arial"/>
              </a:rPr>
              <a:t>nm</a:t>
            </a:r>
            <a:endParaRPr sz="2000">
              <a:latin typeface="Arial"/>
              <a:cs typeface="Arial"/>
            </a:endParaRPr>
          </a:p>
          <a:p>
            <a:pPr marL="1016635">
              <a:lnSpc>
                <a:spcPct val="100000"/>
              </a:lnSpc>
              <a:spcBef>
                <a:spcPts val="145"/>
              </a:spcBef>
            </a:pPr>
            <a:r>
              <a:rPr sz="1800" b="1" i="1" spc="-20" dirty="0">
                <a:solidFill>
                  <a:srgbClr val="0000CC"/>
                </a:solidFill>
                <a:latin typeface="Arial"/>
                <a:cs typeface="Arial"/>
              </a:rPr>
              <a:t>Vel.</a:t>
            </a:r>
            <a:r>
              <a:rPr sz="1800" b="1" i="1" spc="-75" dirty="0">
                <a:solidFill>
                  <a:srgbClr val="0000CC"/>
                </a:solidFill>
                <a:latin typeface="Arial"/>
                <a:cs typeface="Arial"/>
              </a:rPr>
              <a:t> </a:t>
            </a:r>
            <a:r>
              <a:rPr sz="1800" b="1" i="1" dirty="0">
                <a:solidFill>
                  <a:srgbClr val="0000CC"/>
                </a:solidFill>
                <a:latin typeface="Arial"/>
                <a:cs typeface="Arial"/>
              </a:rPr>
              <a:t>Sat.</a:t>
            </a:r>
            <a:endParaRPr sz="1800">
              <a:latin typeface="Arial"/>
              <a:cs typeface="Arial"/>
            </a:endParaRPr>
          </a:p>
        </p:txBody>
      </p:sp>
      <p:sp>
        <p:nvSpPr>
          <p:cNvPr id="92" name="object 92"/>
          <p:cNvSpPr txBox="1"/>
          <p:nvPr/>
        </p:nvSpPr>
        <p:spPr>
          <a:xfrm>
            <a:off x="3151632" y="2319020"/>
            <a:ext cx="1011555" cy="299720"/>
          </a:xfrm>
          <a:prstGeom prst="rect">
            <a:avLst/>
          </a:prstGeom>
        </p:spPr>
        <p:txBody>
          <a:bodyPr vert="horz" wrap="square" lIns="0" tIns="12700" rIns="0" bIns="0" rtlCol="0">
            <a:spAutoFit/>
          </a:bodyPr>
          <a:lstStyle/>
          <a:p>
            <a:pPr marL="12700">
              <a:lnSpc>
                <a:spcPct val="100000"/>
              </a:lnSpc>
              <a:spcBef>
                <a:spcPts val="100"/>
              </a:spcBef>
            </a:pPr>
            <a:r>
              <a:rPr sz="1800" b="1" i="1" spc="-5" dirty="0">
                <a:solidFill>
                  <a:srgbClr val="FF0000"/>
                </a:solidFill>
                <a:latin typeface="Arial"/>
                <a:cs typeface="Arial"/>
              </a:rPr>
              <a:t>Pinc</a:t>
            </a:r>
            <a:r>
              <a:rPr sz="1800" b="1" i="1" spc="-10" dirty="0">
                <a:solidFill>
                  <a:srgbClr val="FF0000"/>
                </a:solidFill>
                <a:latin typeface="Arial"/>
                <a:cs typeface="Arial"/>
              </a:rPr>
              <a:t>h</a:t>
            </a:r>
            <a:r>
              <a:rPr sz="1800" b="1" i="1" spc="-5" dirty="0">
                <a:solidFill>
                  <a:srgbClr val="FF0000"/>
                </a:solidFill>
                <a:latin typeface="Arial"/>
                <a:cs typeface="Arial"/>
              </a:rPr>
              <a:t>-o</a:t>
            </a:r>
            <a:r>
              <a:rPr sz="1800" b="1" i="1" spc="-35" dirty="0">
                <a:solidFill>
                  <a:srgbClr val="FF0000"/>
                </a:solidFill>
                <a:latin typeface="Arial"/>
                <a:cs typeface="Arial"/>
              </a:rPr>
              <a:t>f</a:t>
            </a:r>
            <a:r>
              <a:rPr sz="1800" b="1" i="1" dirty="0">
                <a:solidFill>
                  <a:srgbClr val="FF0000"/>
                </a:solidFill>
                <a:latin typeface="Arial"/>
                <a:cs typeface="Arial"/>
              </a:rPr>
              <a:t>f</a:t>
            </a:r>
            <a:endParaRPr sz="1800">
              <a:latin typeface="Arial"/>
              <a:cs typeface="Arial"/>
            </a:endParaRPr>
          </a:p>
        </p:txBody>
      </p:sp>
      <p:sp>
        <p:nvSpPr>
          <p:cNvPr id="93" name="object 93"/>
          <p:cNvSpPr txBox="1"/>
          <p:nvPr/>
        </p:nvSpPr>
        <p:spPr>
          <a:xfrm>
            <a:off x="3435096" y="2593340"/>
            <a:ext cx="445134" cy="299720"/>
          </a:xfrm>
          <a:prstGeom prst="rect">
            <a:avLst/>
          </a:prstGeom>
        </p:spPr>
        <p:txBody>
          <a:bodyPr vert="horz" wrap="square" lIns="0" tIns="12700" rIns="0" bIns="0" rtlCol="0">
            <a:spAutoFit/>
          </a:bodyPr>
          <a:lstStyle/>
          <a:p>
            <a:pPr marL="12700">
              <a:lnSpc>
                <a:spcPct val="100000"/>
              </a:lnSpc>
              <a:spcBef>
                <a:spcPts val="100"/>
              </a:spcBef>
            </a:pPr>
            <a:r>
              <a:rPr sz="1800" b="1" i="1" spc="-5" dirty="0">
                <a:solidFill>
                  <a:srgbClr val="FF0000"/>
                </a:solidFill>
                <a:latin typeface="Arial"/>
                <a:cs typeface="Arial"/>
              </a:rPr>
              <a:t>Sat.</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0019" y="127444"/>
            <a:ext cx="62230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Notes</a:t>
            </a:r>
            <a:r>
              <a:rPr sz="3600" spc="-15" dirty="0">
                <a:solidFill>
                  <a:schemeClr val="tx1"/>
                </a:solidFill>
              </a:rPr>
              <a:t> </a:t>
            </a:r>
            <a:r>
              <a:rPr sz="3600" dirty="0">
                <a:solidFill>
                  <a:schemeClr val="tx1"/>
                </a:solidFill>
              </a:rPr>
              <a:t>on</a:t>
            </a:r>
            <a:r>
              <a:rPr sz="3600" spc="-10" dirty="0">
                <a:solidFill>
                  <a:schemeClr val="tx1"/>
                </a:solidFill>
              </a:rPr>
              <a:t> </a:t>
            </a:r>
            <a:r>
              <a:rPr sz="3600" spc="-30" dirty="0">
                <a:solidFill>
                  <a:schemeClr val="tx1"/>
                </a:solidFill>
              </a:rPr>
              <a:t>Velocity </a:t>
            </a:r>
            <a:r>
              <a:rPr sz="3600" dirty="0">
                <a:solidFill>
                  <a:schemeClr val="tx1"/>
                </a:solidFill>
              </a:rPr>
              <a:t>Saturation</a:t>
            </a:r>
          </a:p>
        </p:txBody>
      </p:sp>
      <p:sp>
        <p:nvSpPr>
          <p:cNvPr id="3" name="object 3"/>
          <p:cNvSpPr txBox="1"/>
          <p:nvPr/>
        </p:nvSpPr>
        <p:spPr>
          <a:xfrm>
            <a:off x="375665" y="1542287"/>
            <a:ext cx="10981690" cy="2159635"/>
          </a:xfrm>
          <a:prstGeom prst="rect">
            <a:avLst/>
          </a:prstGeom>
        </p:spPr>
        <p:txBody>
          <a:bodyPr vert="horz" wrap="square" lIns="0" tIns="12700" rIns="0" bIns="0" rtlCol="0">
            <a:spAutoFit/>
          </a:bodyPr>
          <a:lstStyle/>
          <a:p>
            <a:pPr marL="381000" marR="333375" indent="-342900">
              <a:lnSpc>
                <a:spcPct val="100000"/>
              </a:lnSpc>
              <a:spcBef>
                <a:spcPts val="100"/>
              </a:spcBef>
              <a:buClr>
                <a:srgbClr val="004099"/>
              </a:buClr>
              <a:buFont typeface="Wingdings"/>
              <a:buChar char=""/>
              <a:tabLst>
                <a:tab pos="464184" algn="l"/>
                <a:tab pos="464820" algn="l"/>
              </a:tabLst>
            </a:pPr>
            <a:r>
              <a:rPr dirty="0"/>
              <a:t>	</a:t>
            </a:r>
            <a:r>
              <a:rPr sz="2400" b="1" dirty="0">
                <a:solidFill>
                  <a:srgbClr val="004099"/>
                </a:solidFill>
                <a:latin typeface="Arial"/>
                <a:cs typeface="Arial"/>
              </a:rPr>
              <a:t>In</a:t>
            </a:r>
            <a:r>
              <a:rPr sz="2400" b="1" spc="-10" dirty="0">
                <a:solidFill>
                  <a:srgbClr val="004099"/>
                </a:solidFill>
                <a:latin typeface="Arial"/>
                <a:cs typeface="Arial"/>
              </a:rPr>
              <a:t> </a:t>
            </a:r>
            <a:r>
              <a:rPr sz="2400" b="1" spc="-5" dirty="0">
                <a:solidFill>
                  <a:srgbClr val="004099"/>
                </a:solidFill>
                <a:latin typeface="Arial"/>
                <a:cs typeface="Arial"/>
              </a:rPr>
              <a:t>nanoscale</a:t>
            </a:r>
            <a:r>
              <a:rPr sz="2400" b="1" spc="10" dirty="0">
                <a:solidFill>
                  <a:srgbClr val="004099"/>
                </a:solidFill>
                <a:latin typeface="Arial"/>
                <a:cs typeface="Arial"/>
              </a:rPr>
              <a:t> </a:t>
            </a:r>
            <a:r>
              <a:rPr sz="2400" b="1" spc="-25" dirty="0">
                <a:solidFill>
                  <a:srgbClr val="004099"/>
                </a:solidFill>
                <a:latin typeface="Arial"/>
                <a:cs typeface="Arial"/>
              </a:rPr>
              <a:t>MOSFETs,</a:t>
            </a:r>
            <a:r>
              <a:rPr sz="2400" b="1" spc="-15" dirty="0">
                <a:solidFill>
                  <a:srgbClr val="004099"/>
                </a:solidFill>
                <a:latin typeface="Arial"/>
                <a:cs typeface="Arial"/>
              </a:rPr>
              <a:t> </a:t>
            </a:r>
            <a:r>
              <a:rPr sz="2400" b="1" dirty="0">
                <a:solidFill>
                  <a:srgbClr val="004099"/>
                </a:solidFill>
                <a:latin typeface="Arial"/>
                <a:cs typeface="Arial"/>
              </a:rPr>
              <a:t>current</a:t>
            </a:r>
            <a:r>
              <a:rPr sz="2400" b="1" spc="5" dirty="0">
                <a:solidFill>
                  <a:srgbClr val="004099"/>
                </a:solidFill>
                <a:latin typeface="Arial"/>
                <a:cs typeface="Arial"/>
              </a:rPr>
              <a:t> </a:t>
            </a:r>
            <a:r>
              <a:rPr sz="2400" b="1" dirty="0">
                <a:solidFill>
                  <a:srgbClr val="004099"/>
                </a:solidFill>
                <a:latin typeface="Arial"/>
                <a:cs typeface="Arial"/>
              </a:rPr>
              <a:t>saturation</a:t>
            </a:r>
            <a:r>
              <a:rPr sz="2400" b="1" spc="5" dirty="0">
                <a:solidFill>
                  <a:srgbClr val="004099"/>
                </a:solidFill>
                <a:latin typeface="Arial"/>
                <a:cs typeface="Arial"/>
              </a:rPr>
              <a:t> </a:t>
            </a:r>
            <a:r>
              <a:rPr sz="2400" b="1" dirty="0">
                <a:solidFill>
                  <a:srgbClr val="004099"/>
                </a:solidFill>
                <a:latin typeface="Arial"/>
                <a:cs typeface="Arial"/>
              </a:rPr>
              <a:t>is</a:t>
            </a:r>
            <a:r>
              <a:rPr sz="2400" b="1" spc="-10" dirty="0">
                <a:solidFill>
                  <a:srgbClr val="004099"/>
                </a:solidFill>
                <a:latin typeface="Arial"/>
                <a:cs typeface="Arial"/>
              </a:rPr>
              <a:t> </a:t>
            </a:r>
            <a:r>
              <a:rPr sz="2400" b="1" spc="-5" dirty="0">
                <a:solidFill>
                  <a:srgbClr val="004099"/>
                </a:solidFill>
                <a:latin typeface="Arial"/>
                <a:cs typeface="Arial"/>
              </a:rPr>
              <a:t>caused</a:t>
            </a:r>
            <a:r>
              <a:rPr sz="2400" b="1" spc="15" dirty="0">
                <a:solidFill>
                  <a:srgbClr val="004099"/>
                </a:solidFill>
                <a:latin typeface="Arial"/>
                <a:cs typeface="Arial"/>
              </a:rPr>
              <a:t> </a:t>
            </a:r>
            <a:r>
              <a:rPr sz="2400" b="1" dirty="0">
                <a:solidFill>
                  <a:srgbClr val="004099"/>
                </a:solidFill>
                <a:latin typeface="Arial"/>
                <a:cs typeface="Arial"/>
              </a:rPr>
              <a:t>firstly by</a:t>
            </a:r>
            <a:r>
              <a:rPr sz="2400" b="1" spc="5" dirty="0">
                <a:solidFill>
                  <a:srgbClr val="004099"/>
                </a:solidFill>
                <a:latin typeface="Arial"/>
                <a:cs typeface="Arial"/>
              </a:rPr>
              <a:t> </a:t>
            </a:r>
            <a:r>
              <a:rPr sz="2400" b="1" spc="-5" dirty="0">
                <a:solidFill>
                  <a:srgbClr val="004099"/>
                </a:solidFill>
                <a:latin typeface="Arial"/>
                <a:cs typeface="Arial"/>
              </a:rPr>
              <a:t>velocity </a:t>
            </a:r>
            <a:r>
              <a:rPr sz="2400" b="1" spc="-655" dirty="0">
                <a:solidFill>
                  <a:srgbClr val="004099"/>
                </a:solidFill>
                <a:latin typeface="Arial"/>
                <a:cs typeface="Arial"/>
              </a:rPr>
              <a:t> </a:t>
            </a:r>
            <a:r>
              <a:rPr sz="2400" b="1" spc="-5" dirty="0">
                <a:solidFill>
                  <a:srgbClr val="004099"/>
                </a:solidFill>
                <a:latin typeface="Arial"/>
                <a:cs typeface="Arial"/>
              </a:rPr>
              <a:t>saturation, </a:t>
            </a:r>
            <a:r>
              <a:rPr sz="2400" b="1" dirty="0">
                <a:solidFill>
                  <a:srgbClr val="004099"/>
                </a:solidFill>
                <a:latin typeface="Arial"/>
                <a:cs typeface="Arial"/>
              </a:rPr>
              <a:t>followed</a:t>
            </a:r>
            <a:r>
              <a:rPr sz="2400" b="1" spc="-20" dirty="0">
                <a:solidFill>
                  <a:srgbClr val="004099"/>
                </a:solidFill>
                <a:latin typeface="Arial"/>
                <a:cs typeface="Arial"/>
              </a:rPr>
              <a:t> </a:t>
            </a:r>
            <a:r>
              <a:rPr sz="2400" b="1" spc="-5" dirty="0">
                <a:solidFill>
                  <a:srgbClr val="004099"/>
                </a:solidFill>
                <a:latin typeface="Arial"/>
                <a:cs typeface="Arial"/>
              </a:rPr>
              <a:t>by</a:t>
            </a:r>
            <a:r>
              <a:rPr sz="2400" b="1" dirty="0">
                <a:solidFill>
                  <a:srgbClr val="004099"/>
                </a:solidFill>
                <a:latin typeface="Arial"/>
                <a:cs typeface="Arial"/>
              </a:rPr>
              <a:t> </a:t>
            </a:r>
            <a:r>
              <a:rPr sz="2400" b="1" spc="-5" dirty="0">
                <a:solidFill>
                  <a:srgbClr val="004099"/>
                </a:solidFill>
                <a:latin typeface="Arial"/>
                <a:cs typeface="Arial"/>
              </a:rPr>
              <a:t>channel</a:t>
            </a:r>
            <a:r>
              <a:rPr sz="2400" b="1" dirty="0">
                <a:solidFill>
                  <a:srgbClr val="004099"/>
                </a:solidFill>
                <a:latin typeface="Arial"/>
                <a:cs typeface="Arial"/>
              </a:rPr>
              <a:t> </a:t>
            </a:r>
            <a:r>
              <a:rPr sz="2400" b="1" spc="-5" dirty="0">
                <a:solidFill>
                  <a:srgbClr val="004099"/>
                </a:solidFill>
                <a:latin typeface="Arial"/>
                <a:cs typeface="Arial"/>
              </a:rPr>
              <a:t>pinch-off.</a:t>
            </a:r>
            <a:endParaRPr sz="2400">
              <a:latin typeface="Arial"/>
              <a:cs typeface="Arial"/>
            </a:endParaRPr>
          </a:p>
          <a:p>
            <a:pPr marL="381000" marR="30480" indent="-342900">
              <a:lnSpc>
                <a:spcPct val="100000"/>
              </a:lnSpc>
              <a:spcBef>
                <a:spcPts val="1200"/>
              </a:spcBef>
              <a:buClr>
                <a:srgbClr val="004099"/>
              </a:buClr>
              <a:buFont typeface="Wingdings"/>
              <a:buChar char=""/>
              <a:tabLst>
                <a:tab pos="464184" algn="l"/>
                <a:tab pos="464820" algn="l"/>
              </a:tabLst>
            </a:pPr>
            <a:r>
              <a:rPr dirty="0"/>
              <a:t>	</a:t>
            </a:r>
            <a:r>
              <a:rPr sz="2400" b="1" dirty="0">
                <a:solidFill>
                  <a:srgbClr val="004099"/>
                </a:solidFill>
                <a:latin typeface="Arial"/>
                <a:cs typeface="Arial"/>
              </a:rPr>
              <a:t>The</a:t>
            </a:r>
            <a:r>
              <a:rPr sz="2400" b="1" spc="5" dirty="0">
                <a:solidFill>
                  <a:srgbClr val="004099"/>
                </a:solidFill>
                <a:latin typeface="Arial"/>
                <a:cs typeface="Arial"/>
              </a:rPr>
              <a:t> </a:t>
            </a:r>
            <a:r>
              <a:rPr sz="2400" b="1" spc="-5" dirty="0">
                <a:solidFill>
                  <a:srgbClr val="004099"/>
                </a:solidFill>
                <a:latin typeface="Arial"/>
                <a:cs typeface="Arial"/>
              </a:rPr>
              <a:t>nanoscale</a:t>
            </a:r>
            <a:r>
              <a:rPr sz="2400" b="1" spc="15" dirty="0">
                <a:solidFill>
                  <a:srgbClr val="004099"/>
                </a:solidFill>
                <a:latin typeface="Arial"/>
                <a:cs typeface="Arial"/>
              </a:rPr>
              <a:t> </a:t>
            </a:r>
            <a:r>
              <a:rPr sz="2400" b="1" spc="-30" dirty="0">
                <a:solidFill>
                  <a:srgbClr val="004099"/>
                </a:solidFill>
                <a:latin typeface="Arial"/>
                <a:cs typeface="Arial"/>
              </a:rPr>
              <a:t>MOSFETs</a:t>
            </a:r>
            <a:r>
              <a:rPr sz="2400" b="1" spc="5" dirty="0">
                <a:solidFill>
                  <a:srgbClr val="004099"/>
                </a:solidFill>
                <a:latin typeface="Arial"/>
                <a:cs typeface="Arial"/>
              </a:rPr>
              <a:t> </a:t>
            </a:r>
            <a:r>
              <a:rPr sz="2400" b="1" spc="-5" dirty="0">
                <a:solidFill>
                  <a:srgbClr val="004099"/>
                </a:solidFill>
                <a:latin typeface="Arial"/>
                <a:cs typeface="Arial"/>
              </a:rPr>
              <a:t>are</a:t>
            </a:r>
            <a:r>
              <a:rPr sz="2400" b="1" spc="5" dirty="0">
                <a:solidFill>
                  <a:srgbClr val="004099"/>
                </a:solidFill>
                <a:latin typeface="Arial"/>
                <a:cs typeface="Arial"/>
              </a:rPr>
              <a:t> </a:t>
            </a:r>
            <a:r>
              <a:rPr sz="2400" b="1" spc="-5" dirty="0">
                <a:solidFill>
                  <a:srgbClr val="004099"/>
                </a:solidFill>
                <a:latin typeface="Arial"/>
                <a:cs typeface="Arial"/>
              </a:rPr>
              <a:t>under</a:t>
            </a:r>
            <a:r>
              <a:rPr sz="2400" b="1" spc="5" dirty="0">
                <a:solidFill>
                  <a:srgbClr val="004099"/>
                </a:solidFill>
                <a:latin typeface="Arial"/>
                <a:cs typeface="Arial"/>
              </a:rPr>
              <a:t> </a:t>
            </a:r>
            <a:r>
              <a:rPr sz="2400" b="1" dirty="0">
                <a:solidFill>
                  <a:srgbClr val="004099"/>
                </a:solidFill>
                <a:latin typeface="Arial"/>
                <a:cs typeface="Arial"/>
              </a:rPr>
              <a:t>both</a:t>
            </a:r>
            <a:r>
              <a:rPr sz="2400" b="1" spc="10" dirty="0">
                <a:solidFill>
                  <a:srgbClr val="004099"/>
                </a:solidFill>
                <a:latin typeface="Arial"/>
                <a:cs typeface="Arial"/>
              </a:rPr>
              <a:t> </a:t>
            </a:r>
            <a:r>
              <a:rPr sz="2400" b="1" spc="-10" dirty="0">
                <a:solidFill>
                  <a:srgbClr val="004099"/>
                </a:solidFill>
                <a:latin typeface="Arial"/>
                <a:cs typeface="Arial"/>
              </a:rPr>
              <a:t>velocity</a:t>
            </a:r>
            <a:r>
              <a:rPr sz="2400" b="1" spc="10" dirty="0">
                <a:solidFill>
                  <a:srgbClr val="004099"/>
                </a:solidFill>
                <a:latin typeface="Arial"/>
                <a:cs typeface="Arial"/>
              </a:rPr>
              <a:t> </a:t>
            </a:r>
            <a:r>
              <a:rPr sz="2400" b="1" spc="-5" dirty="0">
                <a:solidFill>
                  <a:srgbClr val="004099"/>
                </a:solidFill>
                <a:latin typeface="Arial"/>
                <a:cs typeface="Arial"/>
              </a:rPr>
              <a:t>saturation</a:t>
            </a:r>
            <a:r>
              <a:rPr sz="2400" b="1" dirty="0">
                <a:solidFill>
                  <a:srgbClr val="004099"/>
                </a:solidFill>
                <a:latin typeface="Arial"/>
                <a:cs typeface="Arial"/>
              </a:rPr>
              <a:t> </a:t>
            </a:r>
            <a:r>
              <a:rPr sz="2400" b="1" spc="-5" dirty="0">
                <a:solidFill>
                  <a:srgbClr val="004099"/>
                </a:solidFill>
                <a:latin typeface="Arial"/>
                <a:cs typeface="Arial"/>
              </a:rPr>
              <a:t>and</a:t>
            </a:r>
            <a:r>
              <a:rPr sz="2400" b="1" dirty="0">
                <a:solidFill>
                  <a:srgbClr val="004099"/>
                </a:solidFill>
                <a:latin typeface="Arial"/>
                <a:cs typeface="Arial"/>
              </a:rPr>
              <a:t> </a:t>
            </a:r>
            <a:r>
              <a:rPr sz="2400" b="1" spc="-10" dirty="0">
                <a:solidFill>
                  <a:srgbClr val="004099"/>
                </a:solidFill>
                <a:latin typeface="Arial"/>
                <a:cs typeface="Arial"/>
              </a:rPr>
              <a:t>channel </a:t>
            </a:r>
            <a:r>
              <a:rPr sz="2400" b="1" spc="-650" dirty="0">
                <a:solidFill>
                  <a:srgbClr val="004099"/>
                </a:solidFill>
                <a:latin typeface="Arial"/>
                <a:cs typeface="Arial"/>
              </a:rPr>
              <a:t> </a:t>
            </a:r>
            <a:r>
              <a:rPr sz="2400" b="1" spc="-5" dirty="0">
                <a:solidFill>
                  <a:srgbClr val="004099"/>
                </a:solidFill>
                <a:latin typeface="Arial"/>
                <a:cs typeface="Arial"/>
              </a:rPr>
              <a:t>pinch-off</a:t>
            </a:r>
            <a:r>
              <a:rPr sz="2400" b="1" dirty="0">
                <a:solidFill>
                  <a:srgbClr val="004099"/>
                </a:solidFill>
                <a:latin typeface="Arial"/>
                <a:cs typeface="Arial"/>
              </a:rPr>
              <a:t> </a:t>
            </a:r>
            <a:r>
              <a:rPr sz="2400" b="1" spc="-5" dirty="0">
                <a:solidFill>
                  <a:srgbClr val="004099"/>
                </a:solidFill>
                <a:latin typeface="Arial"/>
                <a:cs typeface="Arial"/>
              </a:rPr>
              <a:t>(i.e.,</a:t>
            </a:r>
            <a:r>
              <a:rPr sz="2400" b="1" spc="-20" dirty="0">
                <a:solidFill>
                  <a:srgbClr val="004099"/>
                </a:solidFill>
                <a:latin typeface="Arial"/>
                <a:cs typeface="Arial"/>
              </a:rPr>
              <a:t> </a:t>
            </a:r>
            <a:r>
              <a:rPr sz="2400" b="1" spc="-5" dirty="0">
                <a:solidFill>
                  <a:srgbClr val="004099"/>
                </a:solidFill>
                <a:latin typeface="Arial"/>
                <a:cs typeface="Arial"/>
              </a:rPr>
              <a:t>current</a:t>
            </a:r>
            <a:r>
              <a:rPr sz="2400" b="1" spc="5" dirty="0">
                <a:solidFill>
                  <a:srgbClr val="004099"/>
                </a:solidFill>
                <a:latin typeface="Arial"/>
                <a:cs typeface="Arial"/>
              </a:rPr>
              <a:t> </a:t>
            </a:r>
            <a:r>
              <a:rPr sz="2400" b="1" spc="-5" dirty="0">
                <a:solidFill>
                  <a:srgbClr val="004099"/>
                </a:solidFill>
                <a:latin typeface="Arial"/>
                <a:cs typeface="Arial"/>
              </a:rPr>
              <a:t>saturation)</a:t>
            </a:r>
            <a:r>
              <a:rPr sz="2400" b="1" spc="5" dirty="0">
                <a:solidFill>
                  <a:srgbClr val="004099"/>
                </a:solidFill>
                <a:latin typeface="Arial"/>
                <a:cs typeface="Arial"/>
              </a:rPr>
              <a:t> </a:t>
            </a:r>
            <a:r>
              <a:rPr sz="2400" b="1" spc="-5" dirty="0">
                <a:solidFill>
                  <a:srgbClr val="004099"/>
                </a:solidFill>
                <a:latin typeface="Arial"/>
                <a:cs typeface="Arial"/>
              </a:rPr>
              <a:t>regimes</a:t>
            </a:r>
            <a:r>
              <a:rPr sz="2400" b="1" spc="5" dirty="0">
                <a:solidFill>
                  <a:srgbClr val="004099"/>
                </a:solidFill>
                <a:latin typeface="Arial"/>
                <a:cs typeface="Arial"/>
              </a:rPr>
              <a:t> </a:t>
            </a:r>
            <a:r>
              <a:rPr sz="2400" b="1" dirty="0">
                <a:solidFill>
                  <a:srgbClr val="004099"/>
                </a:solidFill>
                <a:latin typeface="Arial"/>
                <a:cs typeface="Arial"/>
              </a:rPr>
              <a:t>when</a:t>
            </a:r>
            <a:r>
              <a:rPr sz="2400" b="1" spc="-10" dirty="0">
                <a:solidFill>
                  <a:srgbClr val="004099"/>
                </a:solidFill>
                <a:latin typeface="Arial"/>
                <a:cs typeface="Arial"/>
              </a:rPr>
              <a:t> </a:t>
            </a:r>
            <a:r>
              <a:rPr sz="2400" b="1" dirty="0">
                <a:solidFill>
                  <a:srgbClr val="004099"/>
                </a:solidFill>
                <a:latin typeface="Arial"/>
                <a:cs typeface="Arial"/>
              </a:rPr>
              <a:t>V</a:t>
            </a:r>
            <a:r>
              <a:rPr sz="2400" b="1" baseline="-20833" dirty="0">
                <a:solidFill>
                  <a:srgbClr val="004099"/>
                </a:solidFill>
                <a:latin typeface="Arial"/>
                <a:cs typeface="Arial"/>
              </a:rPr>
              <a:t>DS</a:t>
            </a:r>
            <a:r>
              <a:rPr sz="2400" b="1" spc="307" baseline="-20833" dirty="0">
                <a:solidFill>
                  <a:srgbClr val="004099"/>
                </a:solidFill>
                <a:latin typeface="Arial"/>
                <a:cs typeface="Arial"/>
              </a:rPr>
              <a:t> </a:t>
            </a:r>
            <a:r>
              <a:rPr sz="2400" b="1" dirty="0">
                <a:solidFill>
                  <a:srgbClr val="004099"/>
                </a:solidFill>
                <a:latin typeface="Arial"/>
                <a:cs typeface="Arial"/>
              </a:rPr>
              <a:t>&gt;</a:t>
            </a:r>
            <a:r>
              <a:rPr sz="2400" b="1" spc="-1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GT</a:t>
            </a:r>
            <a:r>
              <a:rPr sz="2400" b="1" spc="330" baseline="-20833" dirty="0">
                <a:solidFill>
                  <a:srgbClr val="004099"/>
                </a:solidFill>
                <a:latin typeface="Arial"/>
                <a:cs typeface="Arial"/>
              </a:rPr>
              <a:t> </a:t>
            </a:r>
            <a:r>
              <a:rPr sz="2400" b="1" dirty="0">
                <a:solidFill>
                  <a:srgbClr val="004099"/>
                </a:solidFill>
                <a:latin typeface="Arial"/>
                <a:cs typeface="Arial"/>
              </a:rPr>
              <a:t>=</a:t>
            </a:r>
            <a:r>
              <a:rPr sz="2400" b="1" spc="-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GS</a:t>
            </a:r>
            <a:r>
              <a:rPr sz="2400" b="1" spc="322" baseline="-20833" dirty="0">
                <a:solidFill>
                  <a:srgbClr val="004099"/>
                </a:solidFill>
                <a:latin typeface="Arial"/>
                <a:cs typeface="Arial"/>
              </a:rPr>
              <a:t> </a:t>
            </a:r>
            <a:r>
              <a:rPr sz="2400" b="1" dirty="0">
                <a:solidFill>
                  <a:srgbClr val="004099"/>
                </a:solidFill>
                <a:latin typeface="Arial"/>
                <a:cs typeface="Arial"/>
              </a:rPr>
              <a:t>-</a:t>
            </a:r>
            <a:r>
              <a:rPr sz="2400" b="1" spc="-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T</a:t>
            </a:r>
            <a:endParaRPr sz="2400" baseline="-20833">
              <a:latin typeface="Arial"/>
              <a:cs typeface="Arial"/>
            </a:endParaRPr>
          </a:p>
          <a:p>
            <a:pPr marL="464820" indent="-426720">
              <a:lnSpc>
                <a:spcPct val="100000"/>
              </a:lnSpc>
              <a:spcBef>
                <a:spcPts val="1205"/>
              </a:spcBef>
              <a:buFont typeface="Wingdings"/>
              <a:buChar char=""/>
              <a:tabLst>
                <a:tab pos="464184" algn="l"/>
                <a:tab pos="464820" algn="l"/>
              </a:tabLst>
            </a:pPr>
            <a:r>
              <a:rPr sz="2400" b="1" spc="-20" dirty="0">
                <a:solidFill>
                  <a:srgbClr val="004099"/>
                </a:solidFill>
                <a:latin typeface="Arial"/>
                <a:cs typeface="Arial"/>
              </a:rPr>
              <a:t>Velocity</a:t>
            </a:r>
            <a:r>
              <a:rPr sz="2400" b="1" dirty="0">
                <a:solidFill>
                  <a:srgbClr val="004099"/>
                </a:solidFill>
                <a:latin typeface="Arial"/>
                <a:cs typeface="Arial"/>
              </a:rPr>
              <a:t> </a:t>
            </a:r>
            <a:r>
              <a:rPr sz="2400" b="1" spc="-5" dirty="0">
                <a:solidFill>
                  <a:srgbClr val="004099"/>
                </a:solidFill>
                <a:latin typeface="Arial"/>
                <a:cs typeface="Arial"/>
              </a:rPr>
              <a:t>saturation</a:t>
            </a:r>
            <a:r>
              <a:rPr sz="2400" b="1" spc="5" dirty="0">
                <a:solidFill>
                  <a:srgbClr val="004099"/>
                </a:solidFill>
                <a:latin typeface="Arial"/>
                <a:cs typeface="Arial"/>
              </a:rPr>
              <a:t> </a:t>
            </a:r>
            <a:r>
              <a:rPr sz="2400" b="1" dirty="0">
                <a:solidFill>
                  <a:srgbClr val="004099"/>
                </a:solidFill>
                <a:latin typeface="Arial"/>
                <a:cs typeface="Arial"/>
              </a:rPr>
              <a:t>current </a:t>
            </a:r>
            <a:r>
              <a:rPr sz="2400" b="1" spc="-5" dirty="0">
                <a:solidFill>
                  <a:srgbClr val="004099"/>
                </a:solidFill>
                <a:latin typeface="Arial"/>
                <a:cs typeface="Arial"/>
              </a:rPr>
              <a:t>is</a:t>
            </a:r>
            <a:r>
              <a:rPr sz="2400" b="1" spc="5" dirty="0">
                <a:solidFill>
                  <a:srgbClr val="004099"/>
                </a:solidFill>
                <a:latin typeface="Arial"/>
                <a:cs typeface="Arial"/>
              </a:rPr>
              <a:t> </a:t>
            </a:r>
            <a:r>
              <a:rPr sz="2400" b="1" spc="-5" dirty="0">
                <a:solidFill>
                  <a:srgbClr val="004099"/>
                </a:solidFill>
                <a:latin typeface="Arial"/>
                <a:cs typeface="Arial"/>
              </a:rPr>
              <a:t>linear</a:t>
            </a:r>
            <a:r>
              <a:rPr sz="2400" b="1" dirty="0">
                <a:solidFill>
                  <a:srgbClr val="004099"/>
                </a:solidFill>
                <a:latin typeface="Arial"/>
                <a:cs typeface="Arial"/>
              </a:rPr>
              <a:t> proportional</a:t>
            </a:r>
            <a:r>
              <a:rPr sz="2400" b="1" spc="-5" dirty="0">
                <a:solidFill>
                  <a:srgbClr val="004099"/>
                </a:solidFill>
                <a:latin typeface="Arial"/>
                <a:cs typeface="Arial"/>
              </a:rPr>
              <a:t> </a:t>
            </a:r>
            <a:r>
              <a:rPr sz="2400" b="1" dirty="0">
                <a:solidFill>
                  <a:srgbClr val="004099"/>
                </a:solidFill>
                <a:latin typeface="Arial"/>
                <a:cs typeface="Arial"/>
              </a:rPr>
              <a:t>to</a:t>
            </a:r>
            <a:r>
              <a:rPr sz="2400" b="1" spc="-5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GS</a:t>
            </a:r>
            <a:r>
              <a:rPr sz="2400" b="1" dirty="0">
                <a:solidFill>
                  <a:srgbClr val="004099"/>
                </a:solidFill>
                <a:latin typeface="Arial"/>
                <a:cs typeface="Arial"/>
              </a:rPr>
              <a:t>.</a:t>
            </a:r>
            <a:endParaRPr sz="2400">
              <a:latin typeface="Arial"/>
              <a:cs typeface="Arial"/>
            </a:endParaRPr>
          </a:p>
        </p:txBody>
      </p:sp>
      <p:sp>
        <p:nvSpPr>
          <p:cNvPr id="4" name="object 4"/>
          <p:cNvSpPr txBox="1"/>
          <p:nvPr/>
        </p:nvSpPr>
        <p:spPr>
          <a:xfrm>
            <a:off x="401065" y="5383529"/>
            <a:ext cx="8373109" cy="391160"/>
          </a:xfrm>
          <a:prstGeom prst="rect">
            <a:avLst/>
          </a:prstGeom>
        </p:spPr>
        <p:txBody>
          <a:bodyPr vert="horz" wrap="square" lIns="0" tIns="12700" rIns="0" bIns="0" rtlCol="0">
            <a:spAutoFit/>
          </a:bodyPr>
          <a:lstStyle/>
          <a:p>
            <a:pPr marL="439420" indent="-426720">
              <a:lnSpc>
                <a:spcPct val="100000"/>
              </a:lnSpc>
              <a:spcBef>
                <a:spcPts val="100"/>
              </a:spcBef>
              <a:buFont typeface="Wingdings"/>
              <a:buChar char=""/>
              <a:tabLst>
                <a:tab pos="438784" algn="l"/>
                <a:tab pos="439420" algn="l"/>
              </a:tabLst>
            </a:pPr>
            <a:r>
              <a:rPr sz="2400" b="1" spc="-20" dirty="0">
                <a:solidFill>
                  <a:srgbClr val="004099"/>
                </a:solidFill>
                <a:latin typeface="Arial"/>
                <a:cs typeface="Arial"/>
              </a:rPr>
              <a:t>Velocity</a:t>
            </a:r>
            <a:r>
              <a:rPr sz="2400" b="1" spc="5" dirty="0">
                <a:solidFill>
                  <a:srgbClr val="004099"/>
                </a:solidFill>
                <a:latin typeface="Arial"/>
                <a:cs typeface="Arial"/>
              </a:rPr>
              <a:t> </a:t>
            </a:r>
            <a:r>
              <a:rPr sz="2400" b="1" spc="-5" dirty="0">
                <a:solidFill>
                  <a:srgbClr val="004099"/>
                </a:solidFill>
                <a:latin typeface="Arial"/>
                <a:cs typeface="Arial"/>
              </a:rPr>
              <a:t>saturation</a:t>
            </a:r>
            <a:r>
              <a:rPr sz="2400" b="1" spc="5" dirty="0">
                <a:solidFill>
                  <a:srgbClr val="004099"/>
                </a:solidFill>
                <a:latin typeface="Arial"/>
                <a:cs typeface="Arial"/>
              </a:rPr>
              <a:t> </a:t>
            </a:r>
            <a:r>
              <a:rPr sz="2400" b="1" dirty="0">
                <a:solidFill>
                  <a:srgbClr val="004099"/>
                </a:solidFill>
                <a:latin typeface="Arial"/>
                <a:cs typeface="Arial"/>
              </a:rPr>
              <a:t>current</a:t>
            </a:r>
            <a:r>
              <a:rPr sz="2400" b="1" spc="5" dirty="0">
                <a:solidFill>
                  <a:srgbClr val="004099"/>
                </a:solidFill>
                <a:latin typeface="Arial"/>
                <a:cs typeface="Arial"/>
              </a:rPr>
              <a:t> </a:t>
            </a:r>
            <a:r>
              <a:rPr sz="2400" b="1" spc="-5" dirty="0">
                <a:solidFill>
                  <a:srgbClr val="004099"/>
                </a:solidFill>
                <a:latin typeface="Arial"/>
                <a:cs typeface="Arial"/>
              </a:rPr>
              <a:t>is</a:t>
            </a:r>
            <a:r>
              <a:rPr sz="2400" b="1" spc="10" dirty="0">
                <a:solidFill>
                  <a:srgbClr val="004099"/>
                </a:solidFill>
                <a:latin typeface="Arial"/>
                <a:cs typeface="Arial"/>
              </a:rPr>
              <a:t> </a:t>
            </a:r>
            <a:r>
              <a:rPr sz="2400" b="1" spc="-5" dirty="0">
                <a:solidFill>
                  <a:srgbClr val="004099"/>
                </a:solidFill>
                <a:latin typeface="Arial"/>
                <a:cs typeface="Arial"/>
              </a:rPr>
              <a:t>always</a:t>
            </a:r>
            <a:r>
              <a:rPr sz="2400" b="1" spc="-20" dirty="0">
                <a:solidFill>
                  <a:srgbClr val="004099"/>
                </a:solidFill>
                <a:latin typeface="Arial"/>
                <a:cs typeface="Arial"/>
              </a:rPr>
              <a:t> </a:t>
            </a:r>
            <a:r>
              <a:rPr sz="2400" b="1" spc="-5" dirty="0">
                <a:solidFill>
                  <a:srgbClr val="FF0000"/>
                </a:solidFill>
                <a:latin typeface="Arial"/>
                <a:cs typeface="Arial"/>
              </a:rPr>
              <a:t>a</a:t>
            </a:r>
            <a:r>
              <a:rPr sz="2400" b="1" spc="5" dirty="0">
                <a:solidFill>
                  <a:srgbClr val="FF0000"/>
                </a:solidFill>
                <a:latin typeface="Arial"/>
                <a:cs typeface="Arial"/>
              </a:rPr>
              <a:t> </a:t>
            </a:r>
            <a:r>
              <a:rPr sz="2400" b="1" spc="-5" dirty="0">
                <a:solidFill>
                  <a:srgbClr val="FF0000"/>
                </a:solidFill>
                <a:latin typeface="Arial"/>
                <a:cs typeface="Arial"/>
              </a:rPr>
              <a:t>function</a:t>
            </a:r>
            <a:r>
              <a:rPr sz="2400" b="1" spc="10" dirty="0">
                <a:solidFill>
                  <a:srgbClr val="FF0000"/>
                </a:solidFill>
                <a:latin typeface="Arial"/>
                <a:cs typeface="Arial"/>
              </a:rPr>
              <a:t> </a:t>
            </a:r>
            <a:r>
              <a:rPr sz="2400" b="1" spc="-5" dirty="0">
                <a:solidFill>
                  <a:srgbClr val="FF0000"/>
                </a:solidFill>
                <a:latin typeface="Arial"/>
                <a:cs typeface="Arial"/>
              </a:rPr>
              <a:t>of </a:t>
            </a:r>
            <a:r>
              <a:rPr sz="2400" b="1" i="1" spc="-5" dirty="0">
                <a:solidFill>
                  <a:srgbClr val="FF0000"/>
                </a:solidFill>
                <a:latin typeface="Arial"/>
                <a:cs typeface="Arial"/>
              </a:rPr>
              <a:t>W</a:t>
            </a:r>
            <a:r>
              <a:rPr sz="2400" b="1" spc="-5" dirty="0">
                <a:solidFill>
                  <a:srgbClr val="FF0000"/>
                </a:solidFill>
                <a:latin typeface="Arial"/>
                <a:cs typeface="Arial"/>
              </a:rPr>
              <a:t>/</a:t>
            </a:r>
            <a:r>
              <a:rPr sz="2400" b="1" i="1" spc="-5" dirty="0">
                <a:solidFill>
                  <a:srgbClr val="FF0000"/>
                </a:solidFill>
                <a:latin typeface="Arial"/>
                <a:cs typeface="Arial"/>
              </a:rPr>
              <a:t>L</a:t>
            </a:r>
            <a:r>
              <a:rPr sz="2400" b="1" spc="-5" dirty="0">
                <a:solidFill>
                  <a:srgbClr val="004099"/>
                </a:solidFill>
                <a:latin typeface="Arial"/>
                <a:cs typeface="Arial"/>
              </a:rPr>
              <a:t>!</a:t>
            </a:r>
            <a:endParaRPr sz="2400">
              <a:latin typeface="Arial"/>
              <a:cs typeface="Arial"/>
            </a:endParaRPr>
          </a:p>
        </p:txBody>
      </p:sp>
      <p:grpSp>
        <p:nvGrpSpPr>
          <p:cNvPr id="5" name="object 5"/>
          <p:cNvGrpSpPr/>
          <p:nvPr/>
        </p:nvGrpSpPr>
        <p:grpSpPr>
          <a:xfrm>
            <a:off x="1149096" y="3957065"/>
            <a:ext cx="9995535" cy="1146175"/>
            <a:chOff x="1149096" y="3957065"/>
            <a:chExt cx="9995535" cy="1146175"/>
          </a:xfrm>
        </p:grpSpPr>
        <p:sp>
          <p:nvSpPr>
            <p:cNvPr id="6" name="object 6"/>
            <p:cNvSpPr/>
            <p:nvPr/>
          </p:nvSpPr>
          <p:spPr>
            <a:xfrm>
              <a:off x="1149096" y="3957065"/>
              <a:ext cx="9995535" cy="1146175"/>
            </a:xfrm>
            <a:custGeom>
              <a:avLst/>
              <a:gdLst/>
              <a:ahLst/>
              <a:cxnLst/>
              <a:rect l="l" t="t" r="r" b="b"/>
              <a:pathLst>
                <a:path w="9995535" h="1146175">
                  <a:moveTo>
                    <a:pt x="9995154" y="0"/>
                  </a:moveTo>
                  <a:lnTo>
                    <a:pt x="0" y="0"/>
                  </a:lnTo>
                  <a:lnTo>
                    <a:pt x="0" y="1146048"/>
                  </a:lnTo>
                  <a:lnTo>
                    <a:pt x="9995154" y="1146048"/>
                  </a:lnTo>
                  <a:lnTo>
                    <a:pt x="9995154" y="0"/>
                  </a:lnTo>
                  <a:close/>
                </a:path>
              </a:pathLst>
            </a:custGeom>
            <a:solidFill>
              <a:srgbClr val="FFFF00"/>
            </a:solidFill>
          </p:spPr>
          <p:txBody>
            <a:bodyPr wrap="square" lIns="0" tIns="0" rIns="0" bIns="0" rtlCol="0"/>
            <a:lstStyle/>
            <a:p>
              <a:endParaRPr/>
            </a:p>
          </p:txBody>
        </p:sp>
        <p:sp>
          <p:nvSpPr>
            <p:cNvPr id="7" name="object 7"/>
            <p:cNvSpPr/>
            <p:nvPr/>
          </p:nvSpPr>
          <p:spPr>
            <a:xfrm>
              <a:off x="4419061" y="4360912"/>
              <a:ext cx="256540" cy="0"/>
            </a:xfrm>
            <a:custGeom>
              <a:avLst/>
              <a:gdLst/>
              <a:ahLst/>
              <a:cxnLst/>
              <a:rect l="l" t="t" r="r" b="b"/>
              <a:pathLst>
                <a:path w="256539">
                  <a:moveTo>
                    <a:pt x="0" y="0"/>
                  </a:moveTo>
                  <a:lnTo>
                    <a:pt x="256222" y="0"/>
                  </a:lnTo>
                </a:path>
              </a:pathLst>
            </a:custGeom>
            <a:ln w="12973">
              <a:solidFill>
                <a:srgbClr val="000000"/>
              </a:solidFill>
            </a:ln>
          </p:spPr>
          <p:txBody>
            <a:bodyPr wrap="square" lIns="0" tIns="0" rIns="0" bIns="0" rtlCol="0"/>
            <a:lstStyle/>
            <a:p>
              <a:endParaRPr/>
            </a:p>
          </p:txBody>
        </p:sp>
      </p:grpSp>
      <p:sp>
        <p:nvSpPr>
          <p:cNvPr id="8" name="object 8"/>
          <p:cNvSpPr txBox="1"/>
          <p:nvPr/>
        </p:nvSpPr>
        <p:spPr>
          <a:xfrm>
            <a:off x="6904937" y="4356876"/>
            <a:ext cx="143510" cy="339725"/>
          </a:xfrm>
          <a:prstGeom prst="rect">
            <a:avLst/>
          </a:prstGeom>
        </p:spPr>
        <p:txBody>
          <a:bodyPr vert="horz" wrap="square" lIns="0" tIns="13970" rIns="0" bIns="0" rtlCol="0">
            <a:spAutoFit/>
          </a:bodyPr>
          <a:lstStyle/>
          <a:p>
            <a:pPr>
              <a:lnSpc>
                <a:spcPct val="100000"/>
              </a:lnSpc>
              <a:spcBef>
                <a:spcPts val="110"/>
              </a:spcBef>
            </a:pPr>
            <a:r>
              <a:rPr sz="2050" dirty="0">
                <a:latin typeface="Times New Roman"/>
                <a:cs typeface="Times New Roman"/>
              </a:rPr>
              <a:t>2</a:t>
            </a:r>
            <a:endParaRPr sz="2050">
              <a:latin typeface="Times New Roman"/>
              <a:cs typeface="Times New Roman"/>
            </a:endParaRPr>
          </a:p>
        </p:txBody>
      </p:sp>
      <p:sp>
        <p:nvSpPr>
          <p:cNvPr id="9" name="object 9"/>
          <p:cNvSpPr txBox="1"/>
          <p:nvPr/>
        </p:nvSpPr>
        <p:spPr>
          <a:xfrm>
            <a:off x="7918494" y="4356876"/>
            <a:ext cx="143510" cy="339725"/>
          </a:xfrm>
          <a:prstGeom prst="rect">
            <a:avLst/>
          </a:prstGeom>
        </p:spPr>
        <p:txBody>
          <a:bodyPr vert="horz" wrap="square" lIns="0" tIns="13970" rIns="0" bIns="0" rtlCol="0">
            <a:spAutoFit/>
          </a:bodyPr>
          <a:lstStyle/>
          <a:p>
            <a:pPr>
              <a:lnSpc>
                <a:spcPct val="100000"/>
              </a:lnSpc>
              <a:spcBef>
                <a:spcPts val="110"/>
              </a:spcBef>
            </a:pPr>
            <a:r>
              <a:rPr sz="2050" dirty="0">
                <a:latin typeface="Times New Roman"/>
                <a:cs typeface="Times New Roman"/>
              </a:rPr>
              <a:t>2</a:t>
            </a:r>
            <a:endParaRPr sz="2050">
              <a:latin typeface="Times New Roman"/>
              <a:cs typeface="Times New Roman"/>
            </a:endParaRPr>
          </a:p>
        </p:txBody>
      </p:sp>
      <p:sp>
        <p:nvSpPr>
          <p:cNvPr id="10" name="object 10"/>
          <p:cNvSpPr txBox="1"/>
          <p:nvPr/>
        </p:nvSpPr>
        <p:spPr>
          <a:xfrm>
            <a:off x="8652047" y="4329644"/>
            <a:ext cx="154940" cy="207010"/>
          </a:xfrm>
          <a:prstGeom prst="rect">
            <a:avLst/>
          </a:prstGeom>
        </p:spPr>
        <p:txBody>
          <a:bodyPr vert="horz" wrap="square" lIns="0" tIns="11430" rIns="0" bIns="0" rtlCol="0">
            <a:spAutoFit/>
          </a:bodyPr>
          <a:lstStyle/>
          <a:p>
            <a:pPr>
              <a:lnSpc>
                <a:spcPct val="100000"/>
              </a:lnSpc>
              <a:spcBef>
                <a:spcPts val="90"/>
              </a:spcBef>
            </a:pPr>
            <a:r>
              <a:rPr sz="1200" i="1" spc="-15" dirty="0">
                <a:latin typeface="Times New Roman"/>
                <a:cs typeface="Times New Roman"/>
              </a:rPr>
              <a:t>o</a:t>
            </a:r>
            <a:r>
              <a:rPr sz="1200" i="1" spc="-5" dirty="0">
                <a:latin typeface="Times New Roman"/>
                <a:cs typeface="Times New Roman"/>
              </a:rPr>
              <a:t>x</a:t>
            </a:r>
            <a:endParaRPr sz="1200">
              <a:latin typeface="Times New Roman"/>
              <a:cs typeface="Times New Roman"/>
            </a:endParaRPr>
          </a:p>
        </p:txBody>
      </p:sp>
      <p:sp>
        <p:nvSpPr>
          <p:cNvPr id="11" name="object 11"/>
          <p:cNvSpPr txBox="1"/>
          <p:nvPr/>
        </p:nvSpPr>
        <p:spPr>
          <a:xfrm>
            <a:off x="6649825" y="3861165"/>
            <a:ext cx="345440" cy="339725"/>
          </a:xfrm>
          <a:prstGeom prst="rect">
            <a:avLst/>
          </a:prstGeom>
        </p:spPr>
        <p:txBody>
          <a:bodyPr vert="horz" wrap="square" lIns="0" tIns="13970" rIns="0" bIns="0" rtlCol="0">
            <a:spAutoFit/>
          </a:bodyPr>
          <a:lstStyle/>
          <a:p>
            <a:pPr marL="25400">
              <a:lnSpc>
                <a:spcPct val="100000"/>
              </a:lnSpc>
              <a:spcBef>
                <a:spcPts val="110"/>
              </a:spcBef>
            </a:pPr>
            <a:r>
              <a:rPr sz="3075" i="1" spc="7" baseline="-24390" dirty="0">
                <a:latin typeface="Times New Roman"/>
                <a:cs typeface="Times New Roman"/>
              </a:rPr>
              <a:t>V</a:t>
            </a:r>
            <a:r>
              <a:rPr sz="3075" i="1" spc="-225" baseline="-24390" dirty="0">
                <a:latin typeface="Times New Roman"/>
                <a:cs typeface="Times New Roman"/>
              </a:rPr>
              <a:t> </a:t>
            </a:r>
            <a:r>
              <a:rPr sz="1200" spc="-5" dirty="0">
                <a:latin typeface="Times New Roman"/>
                <a:cs typeface="Times New Roman"/>
              </a:rPr>
              <a:t>2</a:t>
            </a:r>
            <a:endParaRPr sz="1200">
              <a:latin typeface="Times New Roman"/>
              <a:cs typeface="Times New Roman"/>
            </a:endParaRPr>
          </a:p>
        </p:txBody>
      </p:sp>
      <p:sp>
        <p:nvSpPr>
          <p:cNvPr id="12" name="object 12"/>
          <p:cNvSpPr txBox="1"/>
          <p:nvPr/>
        </p:nvSpPr>
        <p:spPr>
          <a:xfrm>
            <a:off x="3679675" y="4325196"/>
            <a:ext cx="172720" cy="339725"/>
          </a:xfrm>
          <a:prstGeom prst="rect">
            <a:avLst/>
          </a:prstGeom>
        </p:spPr>
        <p:txBody>
          <a:bodyPr vert="horz" wrap="square" lIns="0" tIns="13970" rIns="0" bIns="0" rtlCol="0">
            <a:spAutoFit/>
          </a:bodyPr>
          <a:lstStyle/>
          <a:p>
            <a:pPr>
              <a:lnSpc>
                <a:spcPct val="100000"/>
              </a:lnSpc>
              <a:spcBef>
                <a:spcPts val="110"/>
              </a:spcBef>
            </a:pPr>
            <a:r>
              <a:rPr sz="2050" i="1" spc="5" dirty="0">
                <a:latin typeface="Times New Roman"/>
                <a:cs typeface="Times New Roman"/>
              </a:rPr>
              <a:t>V</a:t>
            </a:r>
            <a:endParaRPr sz="2050">
              <a:latin typeface="Times New Roman"/>
              <a:cs typeface="Times New Roman"/>
            </a:endParaRPr>
          </a:p>
        </p:txBody>
      </p:sp>
      <p:sp>
        <p:nvSpPr>
          <p:cNvPr id="13" name="object 13"/>
          <p:cNvSpPr txBox="1"/>
          <p:nvPr/>
        </p:nvSpPr>
        <p:spPr>
          <a:xfrm>
            <a:off x="4410950" y="3928379"/>
            <a:ext cx="231140" cy="768350"/>
          </a:xfrm>
          <a:prstGeom prst="rect">
            <a:avLst/>
          </a:prstGeom>
        </p:spPr>
        <p:txBody>
          <a:bodyPr vert="horz" wrap="square" lIns="0" tIns="12065" rIns="0" bIns="0" rtlCol="0">
            <a:spAutoFit/>
          </a:bodyPr>
          <a:lstStyle/>
          <a:p>
            <a:pPr marL="68580" marR="5080" indent="-69215">
              <a:lnSpc>
                <a:spcPct val="118800"/>
              </a:lnSpc>
              <a:spcBef>
                <a:spcPts val="95"/>
              </a:spcBef>
            </a:pPr>
            <a:r>
              <a:rPr sz="2050" i="1" spc="5" dirty="0">
                <a:latin typeface="Times New Roman"/>
                <a:cs typeface="Times New Roman"/>
              </a:rPr>
              <a:t>W </a:t>
            </a:r>
            <a:r>
              <a:rPr sz="2050" i="1" dirty="0">
                <a:latin typeface="Times New Roman"/>
                <a:cs typeface="Times New Roman"/>
              </a:rPr>
              <a:t> </a:t>
            </a:r>
            <a:r>
              <a:rPr sz="2050" i="1" spc="5" dirty="0">
                <a:latin typeface="Times New Roman"/>
                <a:cs typeface="Times New Roman"/>
              </a:rPr>
              <a:t>L</a:t>
            </a:r>
            <a:endParaRPr sz="2050">
              <a:latin typeface="Times New Roman"/>
              <a:cs typeface="Times New Roman"/>
            </a:endParaRPr>
          </a:p>
        </p:txBody>
      </p:sp>
      <p:sp>
        <p:nvSpPr>
          <p:cNvPr id="14" name="object 14"/>
          <p:cNvSpPr txBox="1"/>
          <p:nvPr/>
        </p:nvSpPr>
        <p:spPr>
          <a:xfrm>
            <a:off x="3520209" y="3964208"/>
            <a:ext cx="432434" cy="356235"/>
          </a:xfrm>
          <a:prstGeom prst="rect">
            <a:avLst/>
          </a:prstGeom>
        </p:spPr>
        <p:txBody>
          <a:bodyPr vert="horz" wrap="square" lIns="0" tIns="15240" rIns="0" bIns="0" rtlCol="0">
            <a:spAutoFit/>
          </a:bodyPr>
          <a:lstStyle/>
          <a:p>
            <a:pPr>
              <a:lnSpc>
                <a:spcPct val="100000"/>
              </a:lnSpc>
              <a:spcBef>
                <a:spcPts val="120"/>
              </a:spcBef>
            </a:pPr>
            <a:r>
              <a:rPr sz="2150" i="1" spc="-55" dirty="0">
                <a:latin typeface="Symbol"/>
                <a:cs typeface="Symbol"/>
              </a:rPr>
              <a:t></a:t>
            </a:r>
            <a:r>
              <a:rPr sz="2150" i="1" spc="114" dirty="0">
                <a:latin typeface="Times New Roman"/>
                <a:cs typeface="Times New Roman"/>
              </a:rPr>
              <a:t> </a:t>
            </a:r>
            <a:r>
              <a:rPr sz="2050" i="1" spc="5" dirty="0">
                <a:latin typeface="Times New Roman"/>
                <a:cs typeface="Times New Roman"/>
              </a:rPr>
              <a:t>C</a:t>
            </a:r>
            <a:endParaRPr sz="2050">
              <a:latin typeface="Times New Roman"/>
              <a:cs typeface="Times New Roman"/>
            </a:endParaRPr>
          </a:p>
        </p:txBody>
      </p:sp>
      <p:sp>
        <p:nvSpPr>
          <p:cNvPr id="15" name="object 15"/>
          <p:cNvSpPr txBox="1"/>
          <p:nvPr/>
        </p:nvSpPr>
        <p:spPr>
          <a:xfrm>
            <a:off x="7632817" y="3964208"/>
            <a:ext cx="579120" cy="356235"/>
          </a:xfrm>
          <a:prstGeom prst="rect">
            <a:avLst/>
          </a:prstGeom>
        </p:spPr>
        <p:txBody>
          <a:bodyPr vert="horz" wrap="square" lIns="0" tIns="15240" rIns="0" bIns="0" rtlCol="0">
            <a:spAutoFit/>
          </a:bodyPr>
          <a:lstStyle/>
          <a:p>
            <a:pPr>
              <a:lnSpc>
                <a:spcPct val="100000"/>
              </a:lnSpc>
              <a:spcBef>
                <a:spcPts val="120"/>
              </a:spcBef>
              <a:tabLst>
                <a:tab pos="299085" algn="l"/>
              </a:tabLst>
            </a:pPr>
            <a:r>
              <a:rPr sz="2150" i="1" spc="-55" dirty="0">
                <a:latin typeface="Symbol"/>
                <a:cs typeface="Symbol"/>
              </a:rPr>
              <a:t></a:t>
            </a:r>
            <a:r>
              <a:rPr sz="2150" spc="-55" dirty="0">
                <a:latin typeface="Times New Roman"/>
                <a:cs typeface="Times New Roman"/>
              </a:rPr>
              <a:t>	</a:t>
            </a:r>
            <a:r>
              <a:rPr sz="2050" dirty="0">
                <a:latin typeface="Symbol"/>
                <a:cs typeface="Symbol"/>
              </a:rPr>
              <a:t></a:t>
            </a:r>
            <a:r>
              <a:rPr sz="2050" spc="-190" dirty="0">
                <a:latin typeface="Times New Roman"/>
                <a:cs typeface="Times New Roman"/>
              </a:rPr>
              <a:t> </a:t>
            </a:r>
            <a:r>
              <a:rPr sz="2050" i="1" spc="5" dirty="0">
                <a:latin typeface="Times New Roman"/>
                <a:cs typeface="Times New Roman"/>
              </a:rPr>
              <a:t>E</a:t>
            </a:r>
            <a:endParaRPr sz="2050">
              <a:latin typeface="Times New Roman"/>
              <a:cs typeface="Times New Roman"/>
            </a:endParaRPr>
          </a:p>
        </p:txBody>
      </p:sp>
      <p:sp>
        <p:nvSpPr>
          <p:cNvPr id="16" name="object 16"/>
          <p:cNvSpPr txBox="1"/>
          <p:nvPr/>
        </p:nvSpPr>
        <p:spPr>
          <a:xfrm>
            <a:off x="1179829" y="4219281"/>
            <a:ext cx="1792605" cy="339725"/>
          </a:xfrm>
          <a:prstGeom prst="rect">
            <a:avLst/>
          </a:prstGeom>
        </p:spPr>
        <p:txBody>
          <a:bodyPr vert="horz" wrap="square" lIns="0" tIns="13970" rIns="0" bIns="0" rtlCol="0">
            <a:spAutoFit/>
          </a:bodyPr>
          <a:lstStyle/>
          <a:p>
            <a:pPr marL="25400">
              <a:lnSpc>
                <a:spcPct val="100000"/>
              </a:lnSpc>
              <a:spcBef>
                <a:spcPts val="110"/>
              </a:spcBef>
            </a:pPr>
            <a:r>
              <a:rPr sz="3075" i="1" spc="217" baseline="14905" dirty="0">
                <a:latin typeface="Times New Roman"/>
                <a:cs typeface="Times New Roman"/>
              </a:rPr>
              <a:t>I</a:t>
            </a:r>
            <a:r>
              <a:rPr sz="1200" i="1" spc="-25" dirty="0">
                <a:latin typeface="Times New Roman"/>
                <a:cs typeface="Times New Roman"/>
              </a:rPr>
              <a:t>D</a:t>
            </a:r>
            <a:r>
              <a:rPr sz="1200" i="1" spc="-20" dirty="0">
                <a:latin typeface="Times New Roman"/>
                <a:cs typeface="Times New Roman"/>
              </a:rPr>
              <a:t>SA</a:t>
            </a:r>
            <a:r>
              <a:rPr sz="1200" i="1" spc="-10" dirty="0">
                <a:latin typeface="Times New Roman"/>
                <a:cs typeface="Times New Roman"/>
              </a:rPr>
              <a:t>T</a:t>
            </a:r>
            <a:r>
              <a:rPr sz="1200" i="1" spc="120" dirty="0">
                <a:latin typeface="Times New Roman"/>
                <a:cs typeface="Times New Roman"/>
              </a:rPr>
              <a:t> </a:t>
            </a:r>
            <a:r>
              <a:rPr sz="3075" spc="-217" baseline="14905" dirty="0">
                <a:latin typeface="Times New Roman"/>
                <a:cs typeface="Times New Roman"/>
              </a:rPr>
              <a:t>(</a:t>
            </a:r>
            <a:r>
              <a:rPr sz="3075" i="1" spc="-52" baseline="14905" dirty="0">
                <a:latin typeface="Times New Roman"/>
                <a:cs typeface="Times New Roman"/>
              </a:rPr>
              <a:t>V</a:t>
            </a:r>
            <a:r>
              <a:rPr sz="1200" i="1" spc="-25" dirty="0">
                <a:latin typeface="Times New Roman"/>
                <a:cs typeface="Times New Roman"/>
              </a:rPr>
              <a:t>D</a:t>
            </a:r>
            <a:r>
              <a:rPr sz="1200" i="1" spc="-5" dirty="0">
                <a:latin typeface="Times New Roman"/>
                <a:cs typeface="Times New Roman"/>
              </a:rPr>
              <a:t>S</a:t>
            </a:r>
            <a:r>
              <a:rPr sz="1200" i="1" dirty="0">
                <a:latin typeface="Times New Roman"/>
                <a:cs typeface="Times New Roman"/>
              </a:rPr>
              <a:t>  </a:t>
            </a:r>
            <a:r>
              <a:rPr sz="1200" i="1" spc="-35" dirty="0">
                <a:latin typeface="Times New Roman"/>
                <a:cs typeface="Times New Roman"/>
              </a:rPr>
              <a:t> </a:t>
            </a:r>
            <a:r>
              <a:rPr sz="3075" spc="7" baseline="14905" dirty="0">
                <a:latin typeface="Symbol"/>
                <a:cs typeface="Symbol"/>
              </a:rPr>
              <a:t></a:t>
            </a:r>
            <a:r>
              <a:rPr sz="3075" spc="-300" baseline="14905" dirty="0">
                <a:latin typeface="Times New Roman"/>
                <a:cs typeface="Times New Roman"/>
              </a:rPr>
              <a:t> </a:t>
            </a:r>
            <a:r>
              <a:rPr sz="3075" i="1" spc="-52" baseline="14905" dirty="0">
                <a:latin typeface="Times New Roman"/>
                <a:cs typeface="Times New Roman"/>
              </a:rPr>
              <a:t>V</a:t>
            </a:r>
            <a:r>
              <a:rPr sz="1200" i="1" spc="-25" dirty="0">
                <a:latin typeface="Times New Roman"/>
                <a:cs typeface="Times New Roman"/>
              </a:rPr>
              <a:t>D</a:t>
            </a:r>
            <a:r>
              <a:rPr sz="1200" i="1" spc="-20" dirty="0">
                <a:latin typeface="Times New Roman"/>
                <a:cs typeface="Times New Roman"/>
              </a:rPr>
              <a:t>SA</a:t>
            </a:r>
            <a:r>
              <a:rPr sz="1200" i="1" spc="-10" dirty="0">
                <a:latin typeface="Times New Roman"/>
                <a:cs typeface="Times New Roman"/>
              </a:rPr>
              <a:t>T</a:t>
            </a:r>
            <a:endParaRPr sz="1200">
              <a:latin typeface="Times New Roman"/>
              <a:cs typeface="Times New Roman"/>
            </a:endParaRPr>
          </a:p>
        </p:txBody>
      </p:sp>
      <p:sp>
        <p:nvSpPr>
          <p:cNvPr id="17" name="object 17"/>
          <p:cNvSpPr txBox="1"/>
          <p:nvPr/>
        </p:nvSpPr>
        <p:spPr>
          <a:xfrm>
            <a:off x="2961816" y="4045934"/>
            <a:ext cx="1457325" cy="339725"/>
          </a:xfrm>
          <a:prstGeom prst="rect">
            <a:avLst/>
          </a:prstGeom>
        </p:spPr>
        <p:txBody>
          <a:bodyPr vert="horz" wrap="square" lIns="0" tIns="13970" rIns="0" bIns="0" rtlCol="0">
            <a:spAutoFit/>
          </a:bodyPr>
          <a:lstStyle/>
          <a:p>
            <a:pPr marL="25400">
              <a:lnSpc>
                <a:spcPct val="100000"/>
              </a:lnSpc>
              <a:spcBef>
                <a:spcPts val="110"/>
              </a:spcBef>
              <a:tabLst>
                <a:tab pos="715645" algn="l"/>
                <a:tab pos="975360" algn="l"/>
                <a:tab pos="1311275" algn="l"/>
              </a:tabLst>
            </a:pPr>
            <a:r>
              <a:rPr sz="3075" baseline="-23035" dirty="0">
                <a:latin typeface="Times New Roman"/>
                <a:cs typeface="Times New Roman"/>
              </a:rPr>
              <a:t>)</a:t>
            </a:r>
            <a:r>
              <a:rPr sz="3075" spc="-15" baseline="-23035" dirty="0">
                <a:latin typeface="Times New Roman"/>
                <a:cs typeface="Times New Roman"/>
              </a:rPr>
              <a:t> </a:t>
            </a:r>
            <a:r>
              <a:rPr sz="3075" spc="7" baseline="-23035" dirty="0">
                <a:latin typeface="Symbol"/>
                <a:cs typeface="Symbol"/>
              </a:rPr>
              <a:t></a:t>
            </a:r>
            <a:r>
              <a:rPr sz="2050" u="heavy" spc="5" dirty="0">
                <a:uFill>
                  <a:solidFill>
                    <a:srgbClr val="000000"/>
                  </a:solidFill>
                </a:uFill>
                <a:latin typeface="Times New Roman"/>
                <a:cs typeface="Times New Roman"/>
              </a:rPr>
              <a:t>	</a:t>
            </a:r>
            <a:r>
              <a:rPr sz="1200" i="1" u="heavy" spc="-5" dirty="0">
                <a:uFill>
                  <a:solidFill>
                    <a:srgbClr val="000000"/>
                  </a:solidFill>
                </a:uFill>
                <a:latin typeface="Times New Roman"/>
                <a:cs typeface="Times New Roman"/>
              </a:rPr>
              <a:t>n	</a:t>
            </a:r>
            <a:r>
              <a:rPr sz="1200" i="1" u="heavy" spc="-10" dirty="0">
                <a:uFill>
                  <a:solidFill>
                    <a:srgbClr val="000000"/>
                  </a:solidFill>
                </a:uFill>
                <a:latin typeface="Times New Roman"/>
                <a:cs typeface="Times New Roman"/>
              </a:rPr>
              <a:t>ox	</a:t>
            </a:r>
            <a:r>
              <a:rPr sz="3075" baseline="-23035" dirty="0">
                <a:latin typeface="Symbol"/>
                <a:cs typeface="Symbol"/>
              </a:rPr>
              <a:t></a:t>
            </a:r>
            <a:endParaRPr sz="3075" baseline="-23035">
              <a:latin typeface="Symbol"/>
              <a:cs typeface="Symbol"/>
            </a:endParaRPr>
          </a:p>
        </p:txBody>
      </p:sp>
      <p:sp>
        <p:nvSpPr>
          <p:cNvPr id="18" name="object 18"/>
          <p:cNvSpPr txBox="1"/>
          <p:nvPr/>
        </p:nvSpPr>
        <p:spPr>
          <a:xfrm>
            <a:off x="4691388" y="4151739"/>
            <a:ext cx="1741170" cy="339725"/>
          </a:xfrm>
          <a:prstGeom prst="rect">
            <a:avLst/>
          </a:prstGeom>
        </p:spPr>
        <p:txBody>
          <a:bodyPr vert="horz" wrap="square" lIns="0" tIns="13970" rIns="0" bIns="0" rtlCol="0">
            <a:spAutoFit/>
          </a:bodyPr>
          <a:lstStyle/>
          <a:p>
            <a:pPr marL="25400">
              <a:lnSpc>
                <a:spcPct val="100000"/>
              </a:lnSpc>
              <a:spcBef>
                <a:spcPts val="110"/>
              </a:spcBef>
            </a:pPr>
            <a:r>
              <a:rPr sz="2050" spc="-30" dirty="0">
                <a:latin typeface="Symbol"/>
                <a:cs typeface="Symbol"/>
              </a:rPr>
              <a:t></a:t>
            </a:r>
            <a:r>
              <a:rPr sz="2050" spc="-30" dirty="0">
                <a:latin typeface="Times New Roman"/>
                <a:cs typeface="Times New Roman"/>
              </a:rPr>
              <a:t>[(</a:t>
            </a:r>
            <a:r>
              <a:rPr sz="2050" i="1" spc="-30" dirty="0">
                <a:latin typeface="Times New Roman"/>
                <a:cs typeface="Times New Roman"/>
              </a:rPr>
              <a:t>V</a:t>
            </a:r>
            <a:r>
              <a:rPr sz="1800" i="1" spc="-44" baseline="-25462" dirty="0">
                <a:latin typeface="Times New Roman"/>
                <a:cs typeface="Times New Roman"/>
              </a:rPr>
              <a:t>GS</a:t>
            </a:r>
            <a:r>
              <a:rPr sz="1800" i="1" spc="547" baseline="-25462" dirty="0">
                <a:latin typeface="Times New Roman"/>
                <a:cs typeface="Times New Roman"/>
              </a:rPr>
              <a:t> </a:t>
            </a:r>
            <a:r>
              <a:rPr sz="2050" spc="5" dirty="0">
                <a:latin typeface="Symbol"/>
                <a:cs typeface="Symbol"/>
              </a:rPr>
              <a:t></a:t>
            </a:r>
            <a:r>
              <a:rPr sz="2050" i="1" spc="5" dirty="0">
                <a:latin typeface="Times New Roman"/>
                <a:cs typeface="Times New Roman"/>
              </a:rPr>
              <a:t>V</a:t>
            </a:r>
            <a:r>
              <a:rPr sz="1800" i="1" spc="7" baseline="-25462" dirty="0">
                <a:latin typeface="Times New Roman"/>
                <a:cs typeface="Times New Roman"/>
              </a:rPr>
              <a:t>T</a:t>
            </a:r>
            <a:r>
              <a:rPr sz="1800" i="1" spc="135" baseline="-25462" dirty="0">
                <a:latin typeface="Times New Roman"/>
                <a:cs typeface="Times New Roman"/>
              </a:rPr>
              <a:t> </a:t>
            </a:r>
            <a:r>
              <a:rPr sz="2050" spc="-40" dirty="0">
                <a:latin typeface="Times New Roman"/>
                <a:cs typeface="Times New Roman"/>
              </a:rPr>
              <a:t>)</a:t>
            </a:r>
            <a:r>
              <a:rPr sz="2050" i="1" spc="-40" dirty="0">
                <a:latin typeface="Times New Roman"/>
                <a:cs typeface="Times New Roman"/>
              </a:rPr>
              <a:t>V</a:t>
            </a:r>
            <a:r>
              <a:rPr sz="1800" i="1" spc="-60" baseline="-25462" dirty="0">
                <a:latin typeface="Times New Roman"/>
                <a:cs typeface="Times New Roman"/>
              </a:rPr>
              <a:t>DSAT</a:t>
            </a:r>
            <a:endParaRPr sz="1800" baseline="-25462">
              <a:latin typeface="Times New Roman"/>
              <a:cs typeface="Times New Roman"/>
            </a:endParaRPr>
          </a:p>
        </p:txBody>
      </p:sp>
      <p:sp>
        <p:nvSpPr>
          <p:cNvPr id="19" name="object 19"/>
          <p:cNvSpPr txBox="1"/>
          <p:nvPr/>
        </p:nvSpPr>
        <p:spPr>
          <a:xfrm>
            <a:off x="6463997" y="4045934"/>
            <a:ext cx="2227580" cy="339725"/>
          </a:xfrm>
          <a:prstGeom prst="rect">
            <a:avLst/>
          </a:prstGeom>
        </p:spPr>
        <p:txBody>
          <a:bodyPr vert="horz" wrap="square" lIns="0" tIns="13970" rIns="0" bIns="0" rtlCol="0">
            <a:spAutoFit/>
          </a:bodyPr>
          <a:lstStyle/>
          <a:p>
            <a:pPr marL="219075" indent="-194310">
              <a:lnSpc>
                <a:spcPct val="100000"/>
              </a:lnSpc>
              <a:spcBef>
                <a:spcPts val="110"/>
              </a:spcBef>
              <a:buSzPct val="170833"/>
              <a:buFont typeface="Symbol"/>
              <a:buChar char=""/>
              <a:tabLst>
                <a:tab pos="219710" algn="l"/>
                <a:tab pos="1325880" algn="l"/>
                <a:tab pos="1729105" algn="l"/>
              </a:tabLst>
            </a:pPr>
            <a:r>
              <a:rPr sz="1200" i="1" u="heavy" spc="-5" dirty="0">
                <a:uFill>
                  <a:solidFill>
                    <a:srgbClr val="000000"/>
                  </a:solidFill>
                </a:uFill>
                <a:latin typeface="Times New Roman"/>
                <a:cs typeface="Times New Roman"/>
              </a:rPr>
              <a:t> </a:t>
            </a:r>
            <a:r>
              <a:rPr sz="1200" i="1" u="heavy" dirty="0">
                <a:uFill>
                  <a:solidFill>
                    <a:srgbClr val="000000"/>
                  </a:solidFill>
                </a:uFill>
                <a:latin typeface="Times New Roman"/>
                <a:cs typeface="Times New Roman"/>
              </a:rPr>
              <a:t>  </a:t>
            </a:r>
            <a:r>
              <a:rPr sz="1200" i="1" u="heavy" spc="-50" dirty="0">
                <a:uFill>
                  <a:solidFill>
                    <a:srgbClr val="000000"/>
                  </a:solidFill>
                </a:uFill>
                <a:latin typeface="Times New Roman"/>
                <a:cs typeface="Times New Roman"/>
              </a:rPr>
              <a:t> </a:t>
            </a:r>
            <a:r>
              <a:rPr sz="1200" i="1" u="heavy" spc="-25" dirty="0">
                <a:uFill>
                  <a:solidFill>
                    <a:srgbClr val="000000"/>
                  </a:solidFill>
                </a:uFill>
                <a:latin typeface="Times New Roman"/>
                <a:cs typeface="Times New Roman"/>
              </a:rPr>
              <a:t>D</a:t>
            </a:r>
            <a:r>
              <a:rPr sz="1200" i="1" u="heavy" spc="-20" dirty="0">
                <a:uFill>
                  <a:solidFill>
                    <a:srgbClr val="000000"/>
                  </a:solidFill>
                </a:uFill>
                <a:latin typeface="Times New Roman"/>
                <a:cs typeface="Times New Roman"/>
              </a:rPr>
              <a:t>SA</a:t>
            </a:r>
            <a:r>
              <a:rPr sz="1200" i="1" u="heavy" spc="-10" dirty="0">
                <a:uFill>
                  <a:solidFill>
                    <a:srgbClr val="000000"/>
                  </a:solidFill>
                </a:uFill>
                <a:latin typeface="Times New Roman"/>
                <a:cs typeface="Times New Roman"/>
              </a:rPr>
              <a:t>T</a:t>
            </a:r>
            <a:r>
              <a:rPr sz="1200" i="1" u="heavy" dirty="0">
                <a:uFill>
                  <a:solidFill>
                    <a:srgbClr val="000000"/>
                  </a:solidFill>
                </a:uFill>
                <a:latin typeface="Times New Roman"/>
                <a:cs typeface="Times New Roman"/>
              </a:rPr>
              <a:t> </a:t>
            </a:r>
            <a:r>
              <a:rPr sz="1200" i="1" u="heavy" spc="-114" dirty="0">
                <a:uFill>
                  <a:solidFill>
                    <a:srgbClr val="000000"/>
                  </a:solidFill>
                </a:uFill>
                <a:latin typeface="Times New Roman"/>
                <a:cs typeface="Times New Roman"/>
              </a:rPr>
              <a:t> </a:t>
            </a:r>
            <a:r>
              <a:rPr sz="3075" baseline="-23035" dirty="0">
                <a:latin typeface="Times New Roman"/>
                <a:cs typeface="Times New Roman"/>
              </a:rPr>
              <a:t>]</a:t>
            </a:r>
            <a:r>
              <a:rPr sz="3075" spc="-165" baseline="-23035" dirty="0">
                <a:latin typeface="Times New Roman"/>
                <a:cs typeface="Times New Roman"/>
              </a:rPr>
              <a:t> </a:t>
            </a:r>
            <a:r>
              <a:rPr sz="3075" spc="7" baseline="-23035" dirty="0">
                <a:latin typeface="Symbol"/>
                <a:cs typeface="Symbol"/>
              </a:rPr>
              <a:t></a:t>
            </a:r>
            <a:r>
              <a:rPr sz="3075" spc="60" baseline="-23035" dirty="0">
                <a:latin typeface="Times New Roman"/>
                <a:cs typeface="Times New Roman"/>
              </a:rPr>
              <a:t> </a:t>
            </a:r>
            <a:r>
              <a:rPr sz="1200" i="1" u="heavy" spc="-5" dirty="0">
                <a:uFill>
                  <a:solidFill>
                    <a:srgbClr val="000000"/>
                  </a:solidFill>
                </a:uFill>
                <a:latin typeface="Times New Roman"/>
                <a:cs typeface="Times New Roman"/>
              </a:rPr>
              <a:t> </a:t>
            </a:r>
            <a:r>
              <a:rPr sz="1200" i="1" u="heavy" dirty="0">
                <a:uFill>
                  <a:solidFill>
                    <a:srgbClr val="000000"/>
                  </a:solidFill>
                </a:uFill>
                <a:latin typeface="Times New Roman"/>
                <a:cs typeface="Times New Roman"/>
              </a:rPr>
              <a:t>	</a:t>
            </a:r>
            <a:r>
              <a:rPr sz="1200" i="1" u="heavy" spc="-5" dirty="0">
                <a:uFill>
                  <a:solidFill>
                    <a:srgbClr val="000000"/>
                  </a:solidFill>
                </a:uFill>
                <a:latin typeface="Times New Roman"/>
                <a:cs typeface="Times New Roman"/>
              </a:rPr>
              <a:t>n</a:t>
            </a:r>
            <a:r>
              <a:rPr sz="1200" i="1" u="heavy" dirty="0">
                <a:uFill>
                  <a:solidFill>
                    <a:srgbClr val="000000"/>
                  </a:solidFill>
                </a:uFill>
                <a:latin typeface="Times New Roman"/>
                <a:cs typeface="Times New Roman"/>
              </a:rPr>
              <a:t>	</a:t>
            </a:r>
            <a:r>
              <a:rPr sz="1200" i="1" u="heavy" spc="-10" dirty="0">
                <a:uFill>
                  <a:solidFill>
                    <a:srgbClr val="000000"/>
                  </a:solidFill>
                </a:uFill>
                <a:latin typeface="Times New Roman"/>
                <a:cs typeface="Times New Roman"/>
              </a:rPr>
              <a:t>C</a:t>
            </a:r>
            <a:r>
              <a:rPr sz="1200" i="1" u="heavy" spc="110" dirty="0">
                <a:uFill>
                  <a:solidFill>
                    <a:srgbClr val="000000"/>
                  </a:solidFill>
                </a:uFill>
                <a:latin typeface="Times New Roman"/>
                <a:cs typeface="Times New Roman"/>
              </a:rPr>
              <a:t> </a:t>
            </a:r>
            <a:r>
              <a:rPr sz="1200" i="1" spc="15" dirty="0">
                <a:latin typeface="Times New Roman"/>
                <a:cs typeface="Times New Roman"/>
              </a:rPr>
              <a:t> </a:t>
            </a:r>
            <a:r>
              <a:rPr sz="3075" baseline="-23035" dirty="0">
                <a:latin typeface="Symbol"/>
                <a:cs typeface="Symbol"/>
              </a:rPr>
              <a:t></a:t>
            </a:r>
            <a:r>
              <a:rPr sz="3075" spc="-465" baseline="-23035" dirty="0">
                <a:latin typeface="Times New Roman"/>
                <a:cs typeface="Times New Roman"/>
              </a:rPr>
              <a:t> </a:t>
            </a:r>
            <a:r>
              <a:rPr sz="3075" i="1" spc="7" baseline="-23035" dirty="0">
                <a:latin typeface="Times New Roman"/>
                <a:cs typeface="Times New Roman"/>
              </a:rPr>
              <a:t>C</a:t>
            </a:r>
            <a:endParaRPr sz="3075" baseline="-23035">
              <a:latin typeface="Times New Roman"/>
              <a:cs typeface="Times New Roman"/>
            </a:endParaRPr>
          </a:p>
        </p:txBody>
      </p:sp>
      <p:sp>
        <p:nvSpPr>
          <p:cNvPr id="20" name="object 20"/>
          <p:cNvSpPr txBox="1"/>
          <p:nvPr/>
        </p:nvSpPr>
        <p:spPr>
          <a:xfrm>
            <a:off x="8835321" y="4151739"/>
            <a:ext cx="2296160" cy="339725"/>
          </a:xfrm>
          <a:prstGeom prst="rect">
            <a:avLst/>
          </a:prstGeom>
        </p:spPr>
        <p:txBody>
          <a:bodyPr vert="horz" wrap="square" lIns="0" tIns="13970" rIns="0" bIns="0" rtlCol="0">
            <a:spAutoFit/>
          </a:bodyPr>
          <a:lstStyle/>
          <a:p>
            <a:pPr marL="25400">
              <a:lnSpc>
                <a:spcPct val="100000"/>
              </a:lnSpc>
              <a:spcBef>
                <a:spcPts val="110"/>
              </a:spcBef>
            </a:pPr>
            <a:r>
              <a:rPr sz="2050" spc="40" dirty="0">
                <a:latin typeface="Symbol"/>
                <a:cs typeface="Symbol"/>
              </a:rPr>
              <a:t></a:t>
            </a:r>
            <a:r>
              <a:rPr sz="2050" i="1" spc="40" dirty="0">
                <a:latin typeface="Times New Roman"/>
                <a:cs typeface="Times New Roman"/>
              </a:rPr>
              <a:t>W</a:t>
            </a:r>
            <a:r>
              <a:rPr sz="2050" i="1" spc="10" dirty="0">
                <a:latin typeface="Times New Roman"/>
                <a:cs typeface="Times New Roman"/>
              </a:rPr>
              <a:t> </a:t>
            </a:r>
            <a:r>
              <a:rPr sz="2050" spc="-35" dirty="0">
                <a:latin typeface="Symbol"/>
                <a:cs typeface="Symbol"/>
              </a:rPr>
              <a:t></a:t>
            </a:r>
            <a:r>
              <a:rPr sz="2050" spc="-35" dirty="0">
                <a:latin typeface="Times New Roman"/>
                <a:cs typeface="Times New Roman"/>
              </a:rPr>
              <a:t>[</a:t>
            </a:r>
            <a:r>
              <a:rPr sz="2050" i="1" spc="-35" dirty="0">
                <a:latin typeface="Times New Roman"/>
                <a:cs typeface="Times New Roman"/>
              </a:rPr>
              <a:t>V</a:t>
            </a:r>
            <a:r>
              <a:rPr sz="1800" i="1" spc="-52" baseline="-25462" dirty="0">
                <a:latin typeface="Times New Roman"/>
                <a:cs typeface="Times New Roman"/>
              </a:rPr>
              <a:t>GS</a:t>
            </a:r>
            <a:r>
              <a:rPr sz="1800" i="1" spc="585" baseline="-25462" dirty="0">
                <a:latin typeface="Times New Roman"/>
                <a:cs typeface="Times New Roman"/>
              </a:rPr>
              <a:t> </a:t>
            </a:r>
            <a:r>
              <a:rPr sz="2050" spc="10" dirty="0">
                <a:latin typeface="Symbol"/>
                <a:cs typeface="Symbol"/>
              </a:rPr>
              <a:t></a:t>
            </a:r>
            <a:r>
              <a:rPr sz="2050" i="1" spc="10" dirty="0">
                <a:latin typeface="Times New Roman"/>
                <a:cs typeface="Times New Roman"/>
              </a:rPr>
              <a:t>V</a:t>
            </a:r>
            <a:r>
              <a:rPr sz="1800" i="1" spc="15" baseline="-25462" dirty="0">
                <a:latin typeface="Times New Roman"/>
                <a:cs typeface="Times New Roman"/>
              </a:rPr>
              <a:t>T </a:t>
            </a:r>
            <a:r>
              <a:rPr sz="1800" i="1" spc="172" baseline="-25462" dirty="0">
                <a:latin typeface="Times New Roman"/>
                <a:cs typeface="Times New Roman"/>
              </a:rPr>
              <a:t> </a:t>
            </a:r>
            <a:r>
              <a:rPr sz="2050" spc="10" dirty="0">
                <a:latin typeface="Symbol"/>
                <a:cs typeface="Symbol"/>
              </a:rPr>
              <a:t></a:t>
            </a:r>
            <a:r>
              <a:rPr sz="2050" i="1" spc="10" dirty="0">
                <a:latin typeface="Times New Roman"/>
                <a:cs typeface="Times New Roman"/>
              </a:rPr>
              <a:t>V</a:t>
            </a:r>
            <a:r>
              <a:rPr sz="1800" i="1" spc="15" baseline="-25462" dirty="0">
                <a:latin typeface="Times New Roman"/>
                <a:cs typeface="Times New Roman"/>
              </a:rPr>
              <a:t>DSAT</a:t>
            </a:r>
            <a:r>
              <a:rPr sz="1800" i="1" spc="172" baseline="-25462" dirty="0">
                <a:latin typeface="Times New Roman"/>
                <a:cs typeface="Times New Roman"/>
              </a:rPr>
              <a:t> </a:t>
            </a:r>
            <a:r>
              <a:rPr sz="2050" dirty="0">
                <a:latin typeface="Times New Roman"/>
                <a:cs typeface="Times New Roman"/>
              </a:rPr>
              <a:t>]</a:t>
            </a:r>
            <a:endParaRPr sz="2050">
              <a:latin typeface="Times New Roman"/>
              <a:cs typeface="Times New Roman"/>
            </a:endParaRPr>
          </a:p>
        </p:txBody>
      </p:sp>
      <p:sp>
        <p:nvSpPr>
          <p:cNvPr id="21" name="object 21"/>
          <p:cNvSpPr txBox="1"/>
          <p:nvPr/>
        </p:nvSpPr>
        <p:spPr>
          <a:xfrm>
            <a:off x="3313409" y="4392738"/>
            <a:ext cx="977900" cy="640715"/>
          </a:xfrm>
          <a:prstGeom prst="rect">
            <a:avLst/>
          </a:prstGeom>
        </p:spPr>
        <p:txBody>
          <a:bodyPr vert="horz" wrap="square" lIns="0" tIns="13970" rIns="0" bIns="0" rtlCol="0">
            <a:spAutoFit/>
          </a:bodyPr>
          <a:lstStyle/>
          <a:p>
            <a:pPr marR="30480" algn="r">
              <a:lnSpc>
                <a:spcPts val="2415"/>
              </a:lnSpc>
              <a:spcBef>
                <a:spcPts val="110"/>
              </a:spcBef>
            </a:pPr>
            <a:r>
              <a:rPr sz="3075" spc="127" baseline="-21680" dirty="0">
                <a:latin typeface="Times New Roman"/>
                <a:cs typeface="Times New Roman"/>
              </a:rPr>
              <a:t>1</a:t>
            </a:r>
            <a:r>
              <a:rPr sz="3075" spc="127" baseline="-21680" dirty="0">
                <a:latin typeface="Symbol"/>
                <a:cs typeface="Symbol"/>
              </a:rPr>
              <a:t></a:t>
            </a:r>
            <a:r>
              <a:rPr sz="2050" u="sng" spc="85" dirty="0">
                <a:uFill>
                  <a:solidFill>
                    <a:srgbClr val="000000"/>
                  </a:solidFill>
                </a:uFill>
                <a:latin typeface="Times New Roman"/>
                <a:cs typeface="Times New Roman"/>
              </a:rPr>
              <a:t> </a:t>
            </a:r>
            <a:r>
              <a:rPr sz="2050" u="sng" spc="465" dirty="0">
                <a:uFill>
                  <a:solidFill>
                    <a:srgbClr val="000000"/>
                  </a:solidFill>
                </a:uFill>
                <a:latin typeface="Times New Roman"/>
                <a:cs typeface="Times New Roman"/>
              </a:rPr>
              <a:t> </a:t>
            </a:r>
            <a:r>
              <a:rPr sz="1200" i="1" u="sng" spc="-15" dirty="0">
                <a:uFill>
                  <a:solidFill>
                    <a:srgbClr val="000000"/>
                  </a:solidFill>
                </a:uFill>
                <a:latin typeface="Times New Roman"/>
                <a:cs typeface="Times New Roman"/>
              </a:rPr>
              <a:t>DSAT</a:t>
            </a:r>
            <a:r>
              <a:rPr sz="1200" i="1" u="sng" spc="-120" dirty="0">
                <a:uFill>
                  <a:solidFill>
                    <a:srgbClr val="000000"/>
                  </a:solidFill>
                </a:uFill>
                <a:latin typeface="Times New Roman"/>
                <a:cs typeface="Times New Roman"/>
              </a:rPr>
              <a:t> </a:t>
            </a:r>
            <a:endParaRPr sz="1200">
              <a:latin typeface="Times New Roman"/>
              <a:cs typeface="Times New Roman"/>
            </a:endParaRPr>
          </a:p>
          <a:p>
            <a:pPr marR="88900" algn="r">
              <a:lnSpc>
                <a:spcPts val="2415"/>
              </a:lnSpc>
            </a:pPr>
            <a:r>
              <a:rPr sz="2050" i="1" spc="-25" dirty="0">
                <a:latin typeface="Times New Roman"/>
                <a:cs typeface="Times New Roman"/>
              </a:rPr>
              <a:t>E</a:t>
            </a:r>
            <a:r>
              <a:rPr sz="1800" i="1" spc="-37" baseline="-25462" dirty="0">
                <a:latin typeface="Times New Roman"/>
                <a:cs typeface="Times New Roman"/>
              </a:rPr>
              <a:t>C</a:t>
            </a:r>
            <a:r>
              <a:rPr sz="1800" i="1" spc="-75" baseline="-25462" dirty="0">
                <a:latin typeface="Times New Roman"/>
                <a:cs typeface="Times New Roman"/>
              </a:rPr>
              <a:t> </a:t>
            </a:r>
            <a:r>
              <a:rPr sz="2050" i="1" spc="5" dirty="0">
                <a:latin typeface="Times New Roman"/>
                <a:cs typeface="Times New Roman"/>
              </a:rPr>
              <a:t>L</a:t>
            </a:r>
            <a:endParaRPr sz="20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636" y="990600"/>
            <a:ext cx="11116564" cy="302647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lang="en-US" sz="2800" b="1" dirty="0">
                <a:solidFill>
                  <a:srgbClr val="0000CC"/>
                </a:solidFill>
                <a:latin typeface="Arial"/>
                <a:cs typeface="Arial"/>
              </a:rPr>
              <a:t>Metal-Oxide-Semiconductor Field-Effect Transistor (MOSFET)</a:t>
            </a:r>
            <a:br>
              <a:rPr lang="en-US" sz="2800" b="1" dirty="0">
                <a:solidFill>
                  <a:srgbClr val="0000CC"/>
                </a:solidFill>
                <a:latin typeface="Arial"/>
                <a:cs typeface="Arial"/>
              </a:rPr>
            </a:br>
            <a:r>
              <a:rPr lang="en-US" sz="2800" b="1" dirty="0">
                <a:solidFill>
                  <a:srgbClr val="0000CC"/>
                </a:solidFill>
                <a:latin typeface="Arial"/>
                <a:cs typeface="Arial"/>
              </a:rPr>
              <a:t>Operating Principle</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Operation Modes</a:t>
            </a:r>
            <a:r>
              <a:rPr sz="2400" spc="-5" dirty="0">
                <a:solidFill>
                  <a:srgbClr val="006600"/>
                </a:solidFill>
                <a:latin typeface="Arial"/>
                <a:cs typeface="Arial"/>
              </a:rPr>
              <a:t>:</a:t>
            </a:r>
            <a:r>
              <a:rPr sz="2400" spc="30" dirty="0">
                <a:solidFill>
                  <a:srgbClr val="006600"/>
                </a:solidFill>
                <a:latin typeface="Arial"/>
                <a:cs typeface="Arial"/>
              </a:rPr>
              <a:t> </a:t>
            </a:r>
            <a:r>
              <a:rPr sz="2400" spc="-5" dirty="0">
                <a:solidFill>
                  <a:srgbClr val="006600"/>
                </a:solidFill>
                <a:latin typeface="Arial"/>
                <a:cs typeface="Arial"/>
              </a:rPr>
              <a:t>Accumulation,</a:t>
            </a:r>
            <a:r>
              <a:rPr sz="2400" spc="25" dirty="0">
                <a:solidFill>
                  <a:srgbClr val="006600"/>
                </a:solidFill>
                <a:latin typeface="Arial"/>
                <a:cs typeface="Arial"/>
              </a:rPr>
              <a:t> </a:t>
            </a:r>
            <a:r>
              <a:rPr sz="2400" spc="-5" dirty="0">
                <a:solidFill>
                  <a:srgbClr val="006600"/>
                </a:solidFill>
                <a:latin typeface="Arial"/>
                <a:cs typeface="Arial"/>
              </a:rPr>
              <a:t>Depletion,</a:t>
            </a:r>
            <a:r>
              <a:rPr sz="2400" spc="30" dirty="0">
                <a:solidFill>
                  <a:srgbClr val="006600"/>
                </a:solidFill>
                <a:latin typeface="Arial"/>
                <a:cs typeface="Arial"/>
              </a:rPr>
              <a:t> </a:t>
            </a:r>
            <a:r>
              <a:rPr sz="2400" spc="-5" dirty="0">
                <a:solidFill>
                  <a:srgbClr val="006600"/>
                </a:solidFill>
                <a:latin typeface="Arial"/>
                <a:cs typeface="Arial"/>
              </a:rPr>
              <a:t>Inversion</a:t>
            </a:r>
            <a:endParaRPr sz="2400" dirty="0">
              <a:latin typeface="Arial"/>
              <a:cs typeface="Arial"/>
            </a:endParaRPr>
          </a:p>
          <a:p>
            <a:pPr marL="755650" lvl="1" indent="-286385">
              <a:lnSpc>
                <a:spcPct val="100000"/>
              </a:lnSpc>
              <a:buChar char="–"/>
              <a:tabLst>
                <a:tab pos="756285" algn="l"/>
              </a:tabLst>
            </a:pPr>
            <a:r>
              <a:rPr sz="2400" spc="-5" dirty="0">
                <a:solidFill>
                  <a:srgbClr val="006600"/>
                </a:solidFill>
                <a:latin typeface="Arial"/>
                <a:cs typeface="Arial"/>
              </a:rPr>
              <a:t>Threshold</a:t>
            </a:r>
            <a:r>
              <a:rPr sz="2400" dirty="0">
                <a:solidFill>
                  <a:srgbClr val="006600"/>
                </a:solidFill>
                <a:latin typeface="Arial"/>
                <a:cs typeface="Arial"/>
              </a:rPr>
              <a:t> </a:t>
            </a:r>
            <a:r>
              <a:rPr sz="2400" spc="-5" dirty="0">
                <a:solidFill>
                  <a:srgbClr val="006600"/>
                </a:solidFill>
                <a:latin typeface="Arial"/>
                <a:cs typeface="Arial"/>
              </a:rPr>
              <a:t>Voltage*</a:t>
            </a:r>
            <a:endParaRPr sz="2400" dirty="0">
              <a:latin typeface="Arial"/>
              <a:cs typeface="Arial"/>
            </a:endParaRPr>
          </a:p>
          <a:p>
            <a:pPr marL="355600" indent="-342900">
              <a:lnSpc>
                <a:spcPct val="100000"/>
              </a:lnSpc>
              <a:spcBef>
                <a:spcPts val="1865"/>
              </a:spcBef>
              <a:buFont typeface="Arial"/>
              <a:buChar char="•"/>
              <a:tabLst>
                <a:tab pos="354965" algn="l"/>
                <a:tab pos="355600" algn="l"/>
              </a:tabLst>
            </a:pPr>
            <a:r>
              <a:rPr sz="2800" b="1" spc="-5" dirty="0">
                <a:solidFill>
                  <a:srgbClr val="0000CC"/>
                </a:solidFill>
                <a:latin typeface="Arial"/>
                <a:cs typeface="Arial"/>
              </a:rPr>
              <a:t>MOSFET</a:t>
            </a:r>
            <a:r>
              <a:rPr sz="2800" b="1" spc="-20" dirty="0">
                <a:solidFill>
                  <a:srgbClr val="0000CC"/>
                </a:solidFill>
                <a:latin typeface="Arial"/>
                <a:cs typeface="Arial"/>
              </a:rPr>
              <a:t> </a:t>
            </a:r>
            <a:r>
              <a:rPr sz="2800" b="1" spc="-5" dirty="0">
                <a:solidFill>
                  <a:srgbClr val="0000CC"/>
                </a:solidFill>
                <a:latin typeface="Arial"/>
                <a:cs typeface="Arial"/>
              </a:rPr>
              <a:t>I-V</a:t>
            </a:r>
            <a:r>
              <a:rPr sz="2800" b="1" spc="-35" dirty="0">
                <a:solidFill>
                  <a:srgbClr val="0000CC"/>
                </a:solidFill>
                <a:latin typeface="Arial"/>
                <a:cs typeface="Arial"/>
              </a:rPr>
              <a:t> </a:t>
            </a:r>
            <a:r>
              <a:rPr sz="2800" b="1" dirty="0">
                <a:solidFill>
                  <a:srgbClr val="0000CC"/>
                </a:solidFill>
                <a:latin typeface="Arial"/>
                <a:cs typeface="Arial"/>
              </a:rPr>
              <a:t>Model</a:t>
            </a:r>
            <a:endParaRPr sz="2800" dirty="0">
              <a:latin typeface="Arial"/>
              <a:cs typeface="Arial"/>
            </a:endParaRPr>
          </a:p>
          <a:p>
            <a:pPr marL="755650" lvl="1" indent="-286385">
              <a:lnSpc>
                <a:spcPct val="100000"/>
              </a:lnSpc>
              <a:spcBef>
                <a:spcPts val="10"/>
              </a:spcBef>
              <a:buChar char="–"/>
              <a:tabLst>
                <a:tab pos="756285" algn="l"/>
              </a:tabLst>
            </a:pPr>
            <a:r>
              <a:rPr lang="en-US" sz="2400" spc="-5" dirty="0">
                <a:solidFill>
                  <a:srgbClr val="006600"/>
                </a:solidFill>
                <a:latin typeface="Arial"/>
                <a:cs typeface="Arial"/>
              </a:rPr>
              <a:t>Gradual Channel Approximation </a:t>
            </a:r>
          </a:p>
          <a:p>
            <a:pPr marL="755650" lvl="1" indent="-286385">
              <a:lnSpc>
                <a:spcPct val="100000"/>
              </a:lnSpc>
              <a:buChar char="–"/>
              <a:tabLst>
                <a:tab pos="756285" algn="l"/>
              </a:tabLst>
            </a:pPr>
            <a:r>
              <a:rPr sz="2400" spc="-5" dirty="0">
                <a:solidFill>
                  <a:srgbClr val="006600"/>
                </a:solidFill>
                <a:latin typeface="Arial"/>
                <a:cs typeface="Arial"/>
              </a:rPr>
              <a:t>Current</a:t>
            </a:r>
            <a:r>
              <a:rPr sz="2400" spc="-10" dirty="0">
                <a:solidFill>
                  <a:srgbClr val="006600"/>
                </a:solidFill>
                <a:latin typeface="Arial"/>
                <a:cs typeface="Arial"/>
              </a:rPr>
              <a:t> </a:t>
            </a:r>
            <a:r>
              <a:rPr sz="2400" spc="-5" dirty="0">
                <a:solidFill>
                  <a:srgbClr val="006600"/>
                </a:solidFill>
                <a:latin typeface="Arial"/>
                <a:cs typeface="Arial"/>
              </a:rPr>
              <a:t>Saturation</a:t>
            </a:r>
            <a:endParaRPr sz="2400" dirty="0">
              <a:latin typeface="Arial"/>
              <a:cs typeface="Arial"/>
            </a:endParaRPr>
          </a:p>
        </p:txBody>
      </p:sp>
      <p:sp>
        <p:nvSpPr>
          <p:cNvPr id="3" name="object 3"/>
          <p:cNvSpPr txBox="1"/>
          <p:nvPr/>
        </p:nvSpPr>
        <p:spPr>
          <a:xfrm>
            <a:off x="692276" y="4100577"/>
            <a:ext cx="8997950" cy="1246495"/>
          </a:xfrm>
          <a:prstGeom prst="rect">
            <a:avLst/>
          </a:prstGeom>
          <a:ln w="25146">
            <a:solidFill>
              <a:srgbClr val="FF0000"/>
            </a:solidFill>
          </a:ln>
        </p:spPr>
        <p:txBody>
          <a:bodyPr vert="horz" wrap="square" lIns="0" tIns="76200" rIns="0" bIns="0" rtlCol="0">
            <a:spAutoFit/>
          </a:bodyPr>
          <a:lstStyle/>
          <a:p>
            <a:pPr marL="433705" indent="-343535">
              <a:lnSpc>
                <a:spcPct val="100000"/>
              </a:lnSpc>
              <a:spcBef>
                <a:spcPts val="600"/>
              </a:spcBef>
              <a:buFont typeface="Arial"/>
              <a:buChar char="•"/>
              <a:tabLst>
                <a:tab pos="433705" algn="l"/>
                <a:tab pos="434340" algn="l"/>
              </a:tabLst>
            </a:pPr>
            <a:r>
              <a:rPr sz="2800" b="1" dirty="0">
                <a:solidFill>
                  <a:srgbClr val="0000CC"/>
                </a:solidFill>
                <a:latin typeface="Arial"/>
                <a:cs typeface="Arial"/>
              </a:rPr>
              <a:t>Nanoscale</a:t>
            </a:r>
            <a:r>
              <a:rPr sz="2800" b="1" spc="-55" dirty="0">
                <a:solidFill>
                  <a:srgbClr val="0000CC"/>
                </a:solidFill>
                <a:latin typeface="Arial"/>
                <a:cs typeface="Arial"/>
              </a:rPr>
              <a:t> </a:t>
            </a:r>
            <a:r>
              <a:rPr lang="en-US" altLang="zh-CN" sz="2800" b="1" spc="-5" dirty="0">
                <a:solidFill>
                  <a:srgbClr val="0000CC"/>
                </a:solidFill>
                <a:latin typeface="Arial"/>
                <a:cs typeface="Arial"/>
              </a:rPr>
              <a:t>MOSFET I-V</a:t>
            </a:r>
            <a:r>
              <a:rPr lang="en-US" altLang="zh-CN" sz="2800" b="1" spc="-35" dirty="0">
                <a:solidFill>
                  <a:srgbClr val="0000CC"/>
                </a:solidFill>
                <a:latin typeface="Arial"/>
                <a:cs typeface="Arial"/>
              </a:rPr>
              <a:t> </a:t>
            </a:r>
            <a:r>
              <a:rPr lang="en-US" altLang="zh-CN" sz="2800" b="1" dirty="0">
                <a:solidFill>
                  <a:srgbClr val="0000CC"/>
                </a:solidFill>
                <a:latin typeface="Arial"/>
                <a:cs typeface="Arial"/>
              </a:rPr>
              <a:t>Model</a:t>
            </a:r>
            <a:endParaRPr sz="2800" dirty="0">
              <a:latin typeface="Arial"/>
              <a:cs typeface="Arial"/>
            </a:endParaRPr>
          </a:p>
          <a:p>
            <a:pPr marL="833755" lvl="1" indent="-286385">
              <a:lnSpc>
                <a:spcPct val="100000"/>
              </a:lnSpc>
              <a:spcBef>
                <a:spcPts val="10"/>
              </a:spcBef>
              <a:buChar char="–"/>
              <a:tabLst>
                <a:tab pos="834390" algn="l"/>
              </a:tabLst>
            </a:pPr>
            <a:r>
              <a:rPr sz="2400" spc="-5" dirty="0">
                <a:solidFill>
                  <a:srgbClr val="006600"/>
                </a:solidFill>
                <a:latin typeface="Arial"/>
                <a:cs typeface="Arial"/>
              </a:rPr>
              <a:t>Velocity</a:t>
            </a:r>
            <a:r>
              <a:rPr sz="2400" spc="-20" dirty="0">
                <a:solidFill>
                  <a:srgbClr val="006600"/>
                </a:solidFill>
                <a:latin typeface="Arial"/>
                <a:cs typeface="Arial"/>
              </a:rPr>
              <a:t> </a:t>
            </a:r>
            <a:r>
              <a:rPr sz="2400" spc="-5" dirty="0">
                <a:solidFill>
                  <a:srgbClr val="006600"/>
                </a:solidFill>
                <a:latin typeface="Arial"/>
                <a:cs typeface="Arial"/>
              </a:rPr>
              <a:t>Saturation</a:t>
            </a:r>
            <a:endParaRPr sz="2400" dirty="0">
              <a:latin typeface="Arial"/>
              <a:cs typeface="Arial"/>
            </a:endParaRPr>
          </a:p>
          <a:p>
            <a:pPr marL="833755" lvl="1" indent="-286385">
              <a:lnSpc>
                <a:spcPct val="100000"/>
              </a:lnSpc>
              <a:buChar char="–"/>
              <a:tabLst>
                <a:tab pos="834390" algn="l"/>
              </a:tabLst>
            </a:pPr>
            <a:r>
              <a:rPr sz="2400" spc="-5" dirty="0">
                <a:solidFill>
                  <a:srgbClr val="006600"/>
                </a:solidFill>
                <a:latin typeface="Arial"/>
                <a:cs typeface="Arial"/>
              </a:rPr>
              <a:t>Channel</a:t>
            </a:r>
            <a:r>
              <a:rPr sz="2400" spc="15" dirty="0">
                <a:solidFill>
                  <a:srgbClr val="006600"/>
                </a:solidFill>
                <a:latin typeface="Arial"/>
                <a:cs typeface="Arial"/>
              </a:rPr>
              <a:t> </a:t>
            </a:r>
            <a:r>
              <a:rPr sz="2400" spc="-5" dirty="0">
                <a:solidFill>
                  <a:srgbClr val="006600"/>
                </a:solidFill>
                <a:latin typeface="Arial"/>
                <a:cs typeface="Arial"/>
              </a:rPr>
              <a:t>Length</a:t>
            </a:r>
            <a:r>
              <a:rPr sz="2400" spc="5" dirty="0">
                <a:solidFill>
                  <a:srgbClr val="006600"/>
                </a:solidFill>
                <a:latin typeface="Arial"/>
                <a:cs typeface="Arial"/>
              </a:rPr>
              <a:t> </a:t>
            </a:r>
            <a:r>
              <a:rPr sz="2400" spc="-5" dirty="0">
                <a:solidFill>
                  <a:srgbClr val="006600"/>
                </a:solidFill>
                <a:latin typeface="Arial"/>
                <a:cs typeface="Arial"/>
              </a:rPr>
              <a:t>Modulation</a:t>
            </a:r>
            <a:endParaRPr sz="2400" dirty="0">
              <a:latin typeface="Arial"/>
              <a:cs typeface="Arial"/>
            </a:endParaRPr>
          </a:p>
        </p:txBody>
      </p:sp>
      <p:sp>
        <p:nvSpPr>
          <p:cNvPr id="4" name="object 4"/>
          <p:cNvSpPr txBox="1"/>
          <p:nvPr/>
        </p:nvSpPr>
        <p:spPr>
          <a:xfrm>
            <a:off x="770636" y="5559934"/>
            <a:ext cx="7917180" cy="45275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800" b="1" dirty="0">
                <a:solidFill>
                  <a:srgbClr val="0000CC"/>
                </a:solidFill>
                <a:latin typeface="Arial"/>
                <a:cs typeface="Arial"/>
              </a:rPr>
              <a:t>Unified</a:t>
            </a:r>
            <a:r>
              <a:rPr sz="2800" b="1" spc="-10" dirty="0">
                <a:solidFill>
                  <a:srgbClr val="0000CC"/>
                </a:solidFill>
                <a:latin typeface="Arial"/>
                <a:cs typeface="Arial"/>
              </a:rPr>
              <a:t> </a:t>
            </a:r>
            <a:r>
              <a:rPr sz="2800" b="1" dirty="0">
                <a:solidFill>
                  <a:srgbClr val="0000CC"/>
                </a:solidFill>
                <a:latin typeface="Arial"/>
                <a:cs typeface="Arial"/>
              </a:rPr>
              <a:t>MOSFET</a:t>
            </a:r>
            <a:r>
              <a:rPr sz="2800" b="1" spc="-30" dirty="0">
                <a:solidFill>
                  <a:srgbClr val="0000CC"/>
                </a:solidFill>
                <a:latin typeface="Arial"/>
                <a:cs typeface="Arial"/>
              </a:rPr>
              <a:t> </a:t>
            </a:r>
            <a:r>
              <a:rPr sz="2800" b="1" dirty="0">
                <a:solidFill>
                  <a:srgbClr val="0000CC"/>
                </a:solidFill>
                <a:latin typeface="Arial"/>
                <a:cs typeface="Arial"/>
              </a:rPr>
              <a:t>I-V</a:t>
            </a:r>
            <a:r>
              <a:rPr sz="2800" b="1" spc="-25" dirty="0">
                <a:solidFill>
                  <a:srgbClr val="0000CC"/>
                </a:solidFill>
                <a:latin typeface="Arial"/>
                <a:cs typeface="Arial"/>
              </a:rPr>
              <a:t> </a:t>
            </a:r>
            <a:r>
              <a:rPr sz="2800" b="1" dirty="0">
                <a:solidFill>
                  <a:srgbClr val="0000CC"/>
                </a:solidFill>
                <a:latin typeface="Arial"/>
                <a:cs typeface="Arial"/>
              </a:rPr>
              <a:t>Model</a:t>
            </a:r>
            <a:r>
              <a:rPr sz="2800" b="1" spc="-10" dirty="0">
                <a:solidFill>
                  <a:srgbClr val="0000CC"/>
                </a:solidFill>
                <a:latin typeface="Arial"/>
                <a:cs typeface="Arial"/>
              </a:rPr>
              <a:t> </a:t>
            </a:r>
            <a:r>
              <a:rPr sz="2800" b="1" dirty="0">
                <a:solidFill>
                  <a:srgbClr val="0000CC"/>
                </a:solidFill>
                <a:latin typeface="Arial"/>
                <a:cs typeface="Arial"/>
              </a:rPr>
              <a:t>for</a:t>
            </a:r>
            <a:r>
              <a:rPr sz="2800" b="1" spc="-10" dirty="0">
                <a:solidFill>
                  <a:srgbClr val="0000CC"/>
                </a:solidFill>
                <a:latin typeface="Arial"/>
                <a:cs typeface="Arial"/>
              </a:rPr>
              <a:t> </a:t>
            </a:r>
            <a:r>
              <a:rPr sz="2800" b="1" dirty="0">
                <a:solidFill>
                  <a:srgbClr val="0000CC"/>
                </a:solidFill>
                <a:latin typeface="Arial"/>
                <a:cs typeface="Arial"/>
              </a:rPr>
              <a:t>Circuit</a:t>
            </a:r>
            <a:r>
              <a:rPr sz="2800" b="1" spc="-20" dirty="0">
                <a:solidFill>
                  <a:srgbClr val="0000CC"/>
                </a:solidFill>
                <a:latin typeface="Arial"/>
                <a:cs typeface="Arial"/>
              </a:rPr>
              <a:t> </a:t>
            </a:r>
            <a:r>
              <a:rPr sz="2800" b="1" dirty="0">
                <a:solidFill>
                  <a:srgbClr val="0000CC"/>
                </a:solidFill>
                <a:latin typeface="Arial"/>
                <a:cs typeface="Arial"/>
              </a:rPr>
              <a:t>Design</a:t>
            </a:r>
            <a:endParaRPr sz="2800">
              <a:latin typeface="Arial"/>
              <a:cs typeface="Arial"/>
            </a:endParaRPr>
          </a:p>
        </p:txBody>
      </p:sp>
      <p:sp>
        <p:nvSpPr>
          <p:cNvPr id="5" name="object 5"/>
          <p:cNvSpPr txBox="1">
            <a:spLocks noGrp="1"/>
          </p:cNvSpPr>
          <p:nvPr>
            <p:ph type="title"/>
          </p:nvPr>
        </p:nvSpPr>
        <p:spPr>
          <a:xfrm>
            <a:off x="5410200" y="221635"/>
            <a:ext cx="16008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Outline</a:t>
            </a:r>
            <a:endParaRPr sz="3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4673" y="54723"/>
            <a:ext cx="469836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1"/>
                </a:solidFill>
              </a:rPr>
              <a:t>MOSFET</a:t>
            </a:r>
            <a:r>
              <a:rPr sz="3600" spc="-50" dirty="0">
                <a:solidFill>
                  <a:schemeClr val="tx1"/>
                </a:solidFill>
              </a:rPr>
              <a:t> </a:t>
            </a:r>
            <a:r>
              <a:rPr sz="3600" dirty="0">
                <a:solidFill>
                  <a:schemeClr val="tx1"/>
                </a:solidFill>
              </a:rPr>
              <a:t>Scaling</a:t>
            </a:r>
            <a:r>
              <a:rPr sz="3600" spc="-60" dirty="0">
                <a:solidFill>
                  <a:schemeClr val="tx1"/>
                </a:solidFill>
              </a:rPr>
              <a:t> </a:t>
            </a:r>
            <a:r>
              <a:rPr sz="3600" dirty="0">
                <a:solidFill>
                  <a:schemeClr val="tx1"/>
                </a:solidFill>
              </a:rPr>
              <a:t>Law</a:t>
            </a:r>
          </a:p>
        </p:txBody>
      </p:sp>
      <p:grpSp>
        <p:nvGrpSpPr>
          <p:cNvPr id="4" name="object 4"/>
          <p:cNvGrpSpPr/>
          <p:nvPr/>
        </p:nvGrpSpPr>
        <p:grpSpPr>
          <a:xfrm>
            <a:off x="2876676" y="969517"/>
            <a:ext cx="5782310" cy="1846580"/>
            <a:chOff x="4557521" y="1267967"/>
            <a:chExt cx="5782310" cy="1846580"/>
          </a:xfrm>
        </p:grpSpPr>
        <p:pic>
          <p:nvPicPr>
            <p:cNvPr id="5" name="object 5"/>
            <p:cNvPicPr/>
            <p:nvPr/>
          </p:nvPicPr>
          <p:blipFill>
            <a:blip r:embed="rId3" cstate="print"/>
            <a:stretch>
              <a:fillRect/>
            </a:stretch>
          </p:blipFill>
          <p:spPr>
            <a:xfrm>
              <a:off x="4557521" y="1267967"/>
              <a:ext cx="3076955" cy="1846326"/>
            </a:xfrm>
            <a:prstGeom prst="rect">
              <a:avLst/>
            </a:prstGeom>
          </p:spPr>
        </p:pic>
        <p:sp>
          <p:nvSpPr>
            <p:cNvPr id="6" name="object 6"/>
            <p:cNvSpPr/>
            <p:nvPr/>
          </p:nvSpPr>
          <p:spPr>
            <a:xfrm>
              <a:off x="7941182" y="2092070"/>
              <a:ext cx="327025" cy="238760"/>
            </a:xfrm>
            <a:custGeom>
              <a:avLst/>
              <a:gdLst/>
              <a:ahLst/>
              <a:cxnLst/>
              <a:rect l="l" t="t" r="r" b="b"/>
              <a:pathLst>
                <a:path w="327025" h="238760">
                  <a:moveTo>
                    <a:pt x="207645" y="0"/>
                  </a:moveTo>
                  <a:lnTo>
                    <a:pt x="207645" y="59562"/>
                  </a:lnTo>
                  <a:lnTo>
                    <a:pt x="0" y="59562"/>
                  </a:lnTo>
                  <a:lnTo>
                    <a:pt x="0" y="178815"/>
                  </a:lnTo>
                  <a:lnTo>
                    <a:pt x="207645" y="178815"/>
                  </a:lnTo>
                  <a:lnTo>
                    <a:pt x="207645" y="238505"/>
                  </a:lnTo>
                  <a:lnTo>
                    <a:pt x="326898" y="119252"/>
                  </a:lnTo>
                  <a:lnTo>
                    <a:pt x="207645" y="0"/>
                  </a:lnTo>
                  <a:close/>
                </a:path>
              </a:pathLst>
            </a:custGeom>
            <a:solidFill>
              <a:srgbClr val="73C7E2"/>
            </a:solidFill>
          </p:spPr>
          <p:txBody>
            <a:bodyPr wrap="square" lIns="0" tIns="0" rIns="0" bIns="0" rtlCol="0"/>
            <a:lstStyle/>
            <a:p>
              <a:endParaRPr/>
            </a:p>
          </p:txBody>
        </p:sp>
        <p:sp>
          <p:nvSpPr>
            <p:cNvPr id="7" name="object 7"/>
            <p:cNvSpPr/>
            <p:nvPr/>
          </p:nvSpPr>
          <p:spPr>
            <a:xfrm>
              <a:off x="7941182" y="2092070"/>
              <a:ext cx="327025" cy="238760"/>
            </a:xfrm>
            <a:custGeom>
              <a:avLst/>
              <a:gdLst/>
              <a:ahLst/>
              <a:cxnLst/>
              <a:rect l="l" t="t" r="r" b="b"/>
              <a:pathLst>
                <a:path w="327025" h="238760">
                  <a:moveTo>
                    <a:pt x="0" y="59562"/>
                  </a:moveTo>
                  <a:lnTo>
                    <a:pt x="207645" y="59562"/>
                  </a:lnTo>
                  <a:lnTo>
                    <a:pt x="207645" y="0"/>
                  </a:lnTo>
                  <a:lnTo>
                    <a:pt x="326898" y="119252"/>
                  </a:lnTo>
                  <a:lnTo>
                    <a:pt x="207645" y="238505"/>
                  </a:lnTo>
                  <a:lnTo>
                    <a:pt x="207645" y="178815"/>
                  </a:lnTo>
                  <a:lnTo>
                    <a:pt x="0" y="178815"/>
                  </a:lnTo>
                  <a:lnTo>
                    <a:pt x="0" y="59562"/>
                  </a:lnTo>
                  <a:close/>
                </a:path>
              </a:pathLst>
            </a:custGeom>
            <a:ln w="12954">
              <a:solidFill>
                <a:srgbClr val="002C6D"/>
              </a:solidFill>
            </a:ln>
          </p:spPr>
          <p:txBody>
            <a:bodyPr wrap="square" lIns="0" tIns="0" rIns="0" bIns="0" rtlCol="0"/>
            <a:lstStyle/>
            <a:p>
              <a:endParaRPr/>
            </a:p>
          </p:txBody>
        </p:sp>
        <p:pic>
          <p:nvPicPr>
            <p:cNvPr id="8" name="object 8"/>
            <p:cNvPicPr/>
            <p:nvPr/>
          </p:nvPicPr>
          <p:blipFill>
            <a:blip r:embed="rId4" cstate="print"/>
            <a:stretch>
              <a:fillRect/>
            </a:stretch>
          </p:blipFill>
          <p:spPr>
            <a:xfrm>
              <a:off x="8612157" y="1732685"/>
              <a:ext cx="1727387" cy="973150"/>
            </a:xfrm>
            <a:prstGeom prst="rect">
              <a:avLst/>
            </a:prstGeom>
          </p:spPr>
        </p:pic>
      </p:grpSp>
      <p:sp>
        <p:nvSpPr>
          <p:cNvPr id="9" name="object 9"/>
          <p:cNvSpPr txBox="1"/>
          <p:nvPr/>
        </p:nvSpPr>
        <p:spPr>
          <a:xfrm>
            <a:off x="2935605" y="1673885"/>
            <a:ext cx="6958330" cy="1414145"/>
          </a:xfrm>
          <a:prstGeom prst="rect">
            <a:avLst/>
          </a:prstGeom>
        </p:spPr>
        <p:txBody>
          <a:bodyPr vert="horz" wrap="square" lIns="0" tIns="16510" rIns="0" bIns="0" rtlCol="0">
            <a:spAutoFit/>
          </a:bodyPr>
          <a:lstStyle/>
          <a:p>
            <a:pPr marR="5080" algn="r">
              <a:lnSpc>
                <a:spcPct val="100000"/>
              </a:lnSpc>
              <a:spcBef>
                <a:spcPts val="130"/>
              </a:spcBef>
            </a:pPr>
            <a:r>
              <a:rPr sz="2400" b="1" i="1" dirty="0">
                <a:solidFill>
                  <a:srgbClr val="004099"/>
                </a:solidFill>
                <a:latin typeface="Arial"/>
                <a:cs typeface="Arial"/>
              </a:rPr>
              <a:t>L</a:t>
            </a:r>
            <a:r>
              <a:rPr sz="2400" b="1" i="1" spc="-40" dirty="0">
                <a:solidFill>
                  <a:srgbClr val="004099"/>
                </a:solidFill>
                <a:latin typeface="Arial"/>
                <a:cs typeface="Arial"/>
              </a:rPr>
              <a:t> </a:t>
            </a:r>
            <a:r>
              <a:rPr sz="2400" b="1" spc="-5" dirty="0">
                <a:solidFill>
                  <a:srgbClr val="004099"/>
                </a:solidFill>
                <a:latin typeface="Symbol"/>
                <a:cs typeface="Symbol"/>
              </a:rPr>
              <a:t></a:t>
            </a:r>
            <a:r>
              <a:rPr sz="2400" b="1" spc="40" dirty="0">
                <a:solidFill>
                  <a:srgbClr val="004099"/>
                </a:solidFill>
                <a:latin typeface="Times New Roman"/>
                <a:cs typeface="Times New Roman"/>
              </a:rPr>
              <a:t> </a:t>
            </a:r>
            <a:r>
              <a:rPr sz="2400" b="1" i="1" spc="-25" dirty="0">
                <a:solidFill>
                  <a:srgbClr val="004099"/>
                </a:solidFill>
                <a:latin typeface="Arial"/>
                <a:cs typeface="Arial"/>
              </a:rPr>
              <a:t>L</a:t>
            </a:r>
            <a:r>
              <a:rPr sz="2400" b="1" spc="-25" dirty="0">
                <a:solidFill>
                  <a:srgbClr val="004099"/>
                </a:solidFill>
                <a:latin typeface="Arial"/>
                <a:cs typeface="Arial"/>
              </a:rPr>
              <a:t>/</a:t>
            </a:r>
            <a:r>
              <a:rPr sz="2500" b="1" i="1" spc="-25" dirty="0">
                <a:solidFill>
                  <a:srgbClr val="004099"/>
                </a:solidFill>
                <a:latin typeface="Symbol"/>
                <a:cs typeface="Symbol"/>
              </a:rPr>
              <a:t></a:t>
            </a:r>
            <a:endParaRPr sz="2500" dirty="0">
              <a:latin typeface="Symbol"/>
              <a:cs typeface="Symbol"/>
            </a:endParaRPr>
          </a:p>
          <a:p>
            <a:pPr>
              <a:lnSpc>
                <a:spcPct val="100000"/>
              </a:lnSpc>
              <a:spcBef>
                <a:spcPts val="5"/>
              </a:spcBef>
            </a:pPr>
            <a:endParaRPr sz="3700" dirty="0">
              <a:latin typeface="Symbol"/>
              <a:cs typeface="Symbol"/>
            </a:endParaRPr>
          </a:p>
          <a:p>
            <a:pPr marL="355600" indent="-342900">
              <a:lnSpc>
                <a:spcPct val="100000"/>
              </a:lnSpc>
              <a:buFont typeface="Wingdings"/>
              <a:buChar char=""/>
              <a:tabLst>
                <a:tab pos="355600" algn="l"/>
              </a:tabLst>
            </a:pPr>
            <a:r>
              <a:rPr sz="2800" b="1" dirty="0">
                <a:solidFill>
                  <a:srgbClr val="004099"/>
                </a:solidFill>
                <a:latin typeface="Arial"/>
                <a:cs typeface="Arial"/>
              </a:rPr>
              <a:t>Dennard</a:t>
            </a:r>
            <a:r>
              <a:rPr sz="2800" b="1" spc="-20" dirty="0">
                <a:solidFill>
                  <a:srgbClr val="004099"/>
                </a:solidFill>
                <a:latin typeface="Arial"/>
                <a:cs typeface="Arial"/>
              </a:rPr>
              <a:t> </a:t>
            </a:r>
            <a:r>
              <a:rPr sz="2800" b="1" dirty="0">
                <a:solidFill>
                  <a:srgbClr val="004099"/>
                </a:solidFill>
                <a:latin typeface="Arial"/>
                <a:cs typeface="Arial"/>
              </a:rPr>
              <a:t>Constant</a:t>
            </a:r>
            <a:r>
              <a:rPr sz="2800" b="1" spc="-5" dirty="0">
                <a:solidFill>
                  <a:srgbClr val="004099"/>
                </a:solidFill>
                <a:latin typeface="Arial"/>
                <a:cs typeface="Arial"/>
              </a:rPr>
              <a:t> </a:t>
            </a:r>
            <a:r>
              <a:rPr sz="2800" b="1" dirty="0">
                <a:solidFill>
                  <a:srgbClr val="004099"/>
                </a:solidFill>
                <a:latin typeface="Arial"/>
                <a:cs typeface="Arial"/>
              </a:rPr>
              <a:t>Field</a:t>
            </a:r>
            <a:r>
              <a:rPr sz="2800" b="1" spc="-15" dirty="0">
                <a:solidFill>
                  <a:srgbClr val="004099"/>
                </a:solidFill>
                <a:latin typeface="Arial"/>
                <a:cs typeface="Arial"/>
              </a:rPr>
              <a:t> </a:t>
            </a:r>
            <a:r>
              <a:rPr sz="2800" b="1" dirty="0">
                <a:solidFill>
                  <a:srgbClr val="004099"/>
                </a:solidFill>
                <a:latin typeface="Arial"/>
                <a:cs typeface="Arial"/>
              </a:rPr>
              <a:t>Scaling</a:t>
            </a:r>
            <a:endParaRPr sz="2800" dirty="0">
              <a:latin typeface="Arial"/>
              <a:cs typeface="Arial"/>
            </a:endParaRPr>
          </a:p>
        </p:txBody>
      </p:sp>
      <p:graphicFrame>
        <p:nvGraphicFramePr>
          <p:cNvPr id="10" name="object 10"/>
          <p:cNvGraphicFramePr>
            <a:graphicFrameLocks noGrp="1"/>
          </p:cNvGraphicFramePr>
          <p:nvPr>
            <p:extLst>
              <p:ext uri="{D42A27DB-BD31-4B8C-83A1-F6EECF244321}">
                <p14:modId xmlns:p14="http://schemas.microsoft.com/office/powerpoint/2010/main" val="2246654732"/>
              </p:ext>
            </p:extLst>
          </p:nvPr>
        </p:nvGraphicFramePr>
        <p:xfrm>
          <a:off x="2971800" y="3124200"/>
          <a:ext cx="5783580" cy="2926076"/>
        </p:xfrm>
        <a:graphic>
          <a:graphicData uri="http://schemas.openxmlformats.org/drawingml/2006/table">
            <a:tbl>
              <a:tblPr firstRow="1" bandRow="1">
                <a:tableStyleId>{2D5ABB26-0587-4C30-8999-92F81FD0307C}</a:tableStyleId>
              </a:tblPr>
              <a:tblGrid>
                <a:gridCol w="2891790">
                  <a:extLst>
                    <a:ext uri="{9D8B030D-6E8A-4147-A177-3AD203B41FA5}">
                      <a16:colId xmlns:a16="http://schemas.microsoft.com/office/drawing/2014/main" val="20000"/>
                    </a:ext>
                  </a:extLst>
                </a:gridCol>
                <a:gridCol w="2891790">
                  <a:extLst>
                    <a:ext uri="{9D8B030D-6E8A-4147-A177-3AD203B41FA5}">
                      <a16:colId xmlns:a16="http://schemas.microsoft.com/office/drawing/2014/main" val="20001"/>
                    </a:ext>
                  </a:extLst>
                </a:gridCol>
              </a:tblGrid>
              <a:tr h="365760">
                <a:tc>
                  <a:txBody>
                    <a:bodyPr/>
                    <a:lstStyle/>
                    <a:p>
                      <a:pPr algn="ctr">
                        <a:lnSpc>
                          <a:spcPct val="100000"/>
                        </a:lnSpc>
                        <a:spcBef>
                          <a:spcPts val="310"/>
                        </a:spcBef>
                      </a:pPr>
                      <a:r>
                        <a:rPr sz="1800" b="1" spc="-5" dirty="0">
                          <a:solidFill>
                            <a:srgbClr val="004099"/>
                          </a:solidFill>
                          <a:latin typeface="Arial"/>
                          <a:cs typeface="Arial"/>
                        </a:rPr>
                        <a:t>Device</a:t>
                      </a:r>
                      <a:r>
                        <a:rPr sz="1800" b="1" spc="-15" dirty="0">
                          <a:solidFill>
                            <a:srgbClr val="004099"/>
                          </a:solidFill>
                          <a:latin typeface="Arial"/>
                          <a:cs typeface="Arial"/>
                        </a:rPr>
                        <a:t> </a:t>
                      </a:r>
                      <a:r>
                        <a:rPr sz="1800" b="1" spc="-5" dirty="0">
                          <a:solidFill>
                            <a:srgbClr val="004099"/>
                          </a:solidFill>
                          <a:latin typeface="Arial"/>
                          <a:cs typeface="Arial"/>
                        </a:rPr>
                        <a:t>Parameter</a:t>
                      </a:r>
                      <a:endParaRPr sz="1800">
                        <a:latin typeface="Arial"/>
                        <a:cs typeface="Arial"/>
                      </a:endParaRPr>
                    </a:p>
                  </a:txBody>
                  <a:tcPr marL="0" marR="0" marT="39370" marB="0">
                    <a:lnL w="12700">
                      <a:solidFill>
                        <a:srgbClr val="004097"/>
                      </a:solidFill>
                      <a:prstDash val="solid"/>
                    </a:lnL>
                    <a:lnR w="12700">
                      <a:solidFill>
                        <a:srgbClr val="004097"/>
                      </a:solidFill>
                      <a:prstDash val="solid"/>
                    </a:lnR>
                    <a:lnT w="12700">
                      <a:solidFill>
                        <a:srgbClr val="004097"/>
                      </a:solidFill>
                      <a:prstDash val="solid"/>
                    </a:lnT>
                    <a:lnB w="28575">
                      <a:solidFill>
                        <a:srgbClr val="004097"/>
                      </a:solidFill>
                      <a:prstDash val="solid"/>
                    </a:lnB>
                  </a:tcPr>
                </a:tc>
                <a:tc>
                  <a:txBody>
                    <a:bodyPr/>
                    <a:lstStyle/>
                    <a:p>
                      <a:pPr algn="ctr">
                        <a:lnSpc>
                          <a:spcPct val="100000"/>
                        </a:lnSpc>
                        <a:spcBef>
                          <a:spcPts val="310"/>
                        </a:spcBef>
                      </a:pPr>
                      <a:r>
                        <a:rPr sz="1800" b="1" spc="-5" dirty="0">
                          <a:solidFill>
                            <a:srgbClr val="004099"/>
                          </a:solidFill>
                          <a:latin typeface="Arial"/>
                          <a:cs typeface="Arial"/>
                        </a:rPr>
                        <a:t>Scaling</a:t>
                      </a:r>
                      <a:r>
                        <a:rPr sz="1800" b="1" spc="-30" dirty="0">
                          <a:solidFill>
                            <a:srgbClr val="004099"/>
                          </a:solidFill>
                          <a:latin typeface="Arial"/>
                          <a:cs typeface="Arial"/>
                        </a:rPr>
                        <a:t> </a:t>
                      </a:r>
                      <a:r>
                        <a:rPr sz="1800" b="1" spc="-5" dirty="0">
                          <a:solidFill>
                            <a:srgbClr val="004099"/>
                          </a:solidFill>
                          <a:latin typeface="Arial"/>
                          <a:cs typeface="Arial"/>
                        </a:rPr>
                        <a:t>Factor</a:t>
                      </a:r>
                      <a:endParaRPr sz="1800">
                        <a:latin typeface="Arial"/>
                        <a:cs typeface="Arial"/>
                      </a:endParaRPr>
                    </a:p>
                  </a:txBody>
                  <a:tcPr marL="0" marR="0" marT="39370" marB="0">
                    <a:lnL w="12700">
                      <a:solidFill>
                        <a:srgbClr val="004097"/>
                      </a:solidFill>
                      <a:prstDash val="solid"/>
                    </a:lnL>
                    <a:lnR w="12700">
                      <a:solidFill>
                        <a:srgbClr val="004097"/>
                      </a:solidFill>
                      <a:prstDash val="solid"/>
                    </a:lnR>
                    <a:lnT w="12700">
                      <a:solidFill>
                        <a:srgbClr val="004097"/>
                      </a:solidFill>
                      <a:prstDash val="solid"/>
                    </a:lnT>
                    <a:lnB w="28575">
                      <a:solidFill>
                        <a:srgbClr val="004097"/>
                      </a:solidFill>
                      <a:prstDash val="solid"/>
                    </a:lnB>
                  </a:tcPr>
                </a:tc>
                <a:extLst>
                  <a:ext uri="{0D108BD9-81ED-4DB2-BD59-A6C34878D82A}">
                    <a16:rowId xmlns:a16="http://schemas.microsoft.com/office/drawing/2014/main" val="10000"/>
                  </a:ext>
                </a:extLst>
              </a:tr>
              <a:tr h="365759">
                <a:tc>
                  <a:txBody>
                    <a:bodyPr/>
                    <a:lstStyle/>
                    <a:p>
                      <a:pPr marL="635" algn="ctr">
                        <a:lnSpc>
                          <a:spcPct val="100000"/>
                        </a:lnSpc>
                        <a:spcBef>
                          <a:spcPts val="315"/>
                        </a:spcBef>
                      </a:pPr>
                      <a:r>
                        <a:rPr sz="1800" b="1" spc="-20" dirty="0">
                          <a:solidFill>
                            <a:srgbClr val="004099"/>
                          </a:solidFill>
                          <a:latin typeface="Arial"/>
                          <a:cs typeface="Arial"/>
                        </a:rPr>
                        <a:t>Voltage</a:t>
                      </a:r>
                      <a:r>
                        <a:rPr sz="1800" b="1" spc="-55" dirty="0">
                          <a:solidFill>
                            <a:srgbClr val="004099"/>
                          </a:solidFill>
                          <a:latin typeface="Arial"/>
                          <a:cs typeface="Arial"/>
                        </a:rPr>
                        <a:t> </a:t>
                      </a:r>
                      <a:r>
                        <a:rPr sz="1800" b="1" i="0" dirty="0">
                          <a:solidFill>
                            <a:srgbClr val="004099"/>
                          </a:solidFill>
                          <a:latin typeface="Arial"/>
                          <a:cs typeface="Arial"/>
                        </a:rPr>
                        <a:t>V</a:t>
                      </a:r>
                      <a:endParaRPr sz="1800" i="0" dirty="0">
                        <a:latin typeface="Arial"/>
                        <a:cs typeface="Arial"/>
                      </a:endParaRPr>
                    </a:p>
                  </a:txBody>
                  <a:tcPr marL="0" marR="0" marT="40005" marB="0">
                    <a:lnL w="12700">
                      <a:solidFill>
                        <a:srgbClr val="004097"/>
                      </a:solidFill>
                      <a:prstDash val="solid"/>
                    </a:lnL>
                    <a:lnR w="12700">
                      <a:solidFill>
                        <a:srgbClr val="004097"/>
                      </a:solidFill>
                      <a:prstDash val="solid"/>
                    </a:lnR>
                    <a:lnT w="28575">
                      <a:solidFill>
                        <a:srgbClr val="004097"/>
                      </a:solidFill>
                      <a:prstDash val="solid"/>
                    </a:lnT>
                    <a:lnB w="12700">
                      <a:solidFill>
                        <a:srgbClr val="004097"/>
                      </a:solidFill>
                      <a:prstDash val="solid"/>
                    </a:lnB>
                    <a:solidFill>
                      <a:srgbClr val="CCD8EA"/>
                    </a:solidFill>
                  </a:tcPr>
                </a:tc>
                <a:tc>
                  <a:txBody>
                    <a:bodyPr/>
                    <a:lstStyle/>
                    <a:p>
                      <a:pPr algn="ctr">
                        <a:lnSpc>
                          <a:spcPct val="100000"/>
                        </a:lnSpc>
                        <a:spcBef>
                          <a:spcPts val="315"/>
                        </a:spcBef>
                      </a:pPr>
                      <a:r>
                        <a:rPr sz="1800" b="1" spc="-5" dirty="0">
                          <a:solidFill>
                            <a:srgbClr val="004099"/>
                          </a:solidFill>
                          <a:latin typeface="Arial"/>
                          <a:cs typeface="Arial"/>
                        </a:rPr>
                        <a:t>1/</a:t>
                      </a:r>
                      <a:r>
                        <a:rPr sz="1800" b="1" spc="-5" dirty="0">
                          <a:solidFill>
                            <a:srgbClr val="004099"/>
                          </a:solidFill>
                          <a:latin typeface="Symbol"/>
                          <a:cs typeface="Symbol"/>
                        </a:rPr>
                        <a:t></a:t>
                      </a:r>
                      <a:endParaRPr sz="1800">
                        <a:latin typeface="Symbol"/>
                        <a:cs typeface="Symbol"/>
                      </a:endParaRPr>
                    </a:p>
                  </a:txBody>
                  <a:tcPr marL="0" marR="0" marT="40005" marB="0">
                    <a:lnL w="12700">
                      <a:solidFill>
                        <a:srgbClr val="004097"/>
                      </a:solidFill>
                      <a:prstDash val="solid"/>
                    </a:lnL>
                    <a:lnR w="12700">
                      <a:solidFill>
                        <a:srgbClr val="004097"/>
                      </a:solidFill>
                      <a:prstDash val="solid"/>
                    </a:lnR>
                    <a:lnT w="28575">
                      <a:solidFill>
                        <a:srgbClr val="004097"/>
                      </a:solidFill>
                      <a:prstDash val="solid"/>
                    </a:lnT>
                    <a:lnB w="12700">
                      <a:solidFill>
                        <a:srgbClr val="004097"/>
                      </a:solidFill>
                      <a:prstDash val="solid"/>
                    </a:lnB>
                    <a:solidFill>
                      <a:srgbClr val="CCD8EA"/>
                    </a:solidFill>
                  </a:tcPr>
                </a:tc>
                <a:extLst>
                  <a:ext uri="{0D108BD9-81ED-4DB2-BD59-A6C34878D82A}">
                    <a16:rowId xmlns:a16="http://schemas.microsoft.com/office/drawing/2014/main" val="10001"/>
                  </a:ext>
                </a:extLst>
              </a:tr>
              <a:tr h="365760">
                <a:tc>
                  <a:txBody>
                    <a:bodyPr/>
                    <a:lstStyle/>
                    <a:p>
                      <a:pPr marL="635" algn="ctr">
                        <a:lnSpc>
                          <a:spcPct val="100000"/>
                        </a:lnSpc>
                        <a:spcBef>
                          <a:spcPts val="315"/>
                        </a:spcBef>
                      </a:pPr>
                      <a:r>
                        <a:rPr sz="1800" b="1" spc="-5" dirty="0">
                          <a:solidFill>
                            <a:srgbClr val="004099"/>
                          </a:solidFill>
                          <a:latin typeface="Arial"/>
                          <a:cs typeface="Arial"/>
                        </a:rPr>
                        <a:t>Doping</a:t>
                      </a:r>
                      <a:r>
                        <a:rPr sz="1800" b="1" spc="-10" dirty="0">
                          <a:solidFill>
                            <a:srgbClr val="004099"/>
                          </a:solidFill>
                          <a:latin typeface="Arial"/>
                          <a:cs typeface="Arial"/>
                        </a:rPr>
                        <a:t> </a:t>
                      </a:r>
                      <a:r>
                        <a:rPr sz="1800" b="1" spc="-5" dirty="0">
                          <a:solidFill>
                            <a:srgbClr val="004099"/>
                          </a:solidFill>
                          <a:latin typeface="Arial"/>
                          <a:cs typeface="Arial"/>
                        </a:rPr>
                        <a:t>Level</a:t>
                      </a:r>
                      <a:r>
                        <a:rPr sz="1800" b="1" spc="-15" dirty="0">
                          <a:solidFill>
                            <a:srgbClr val="004099"/>
                          </a:solidFill>
                          <a:latin typeface="Arial"/>
                          <a:cs typeface="Arial"/>
                        </a:rPr>
                        <a:t> </a:t>
                      </a:r>
                      <a:r>
                        <a:rPr sz="1800" b="1" i="1" spc="-5" dirty="0">
                          <a:solidFill>
                            <a:srgbClr val="004099"/>
                          </a:solidFill>
                          <a:latin typeface="Arial"/>
                          <a:cs typeface="Arial"/>
                        </a:rPr>
                        <a:t>N</a:t>
                      </a:r>
                      <a:r>
                        <a:rPr sz="1800" b="1" spc="-7" baseline="-20833" dirty="0">
                          <a:solidFill>
                            <a:srgbClr val="004099"/>
                          </a:solidFill>
                          <a:latin typeface="Arial"/>
                          <a:cs typeface="Arial"/>
                        </a:rPr>
                        <a:t>A</a:t>
                      </a:r>
                      <a:endParaRPr sz="1800" baseline="-20833">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tcPr>
                </a:tc>
                <a:tc>
                  <a:txBody>
                    <a:bodyPr/>
                    <a:lstStyle/>
                    <a:p>
                      <a:pPr algn="ctr">
                        <a:lnSpc>
                          <a:spcPct val="100000"/>
                        </a:lnSpc>
                        <a:spcBef>
                          <a:spcPts val="315"/>
                        </a:spcBef>
                      </a:pPr>
                      <a:r>
                        <a:rPr sz="1800" b="1" dirty="0">
                          <a:solidFill>
                            <a:srgbClr val="004099"/>
                          </a:solidFill>
                          <a:latin typeface="Symbol"/>
                          <a:cs typeface="Symbol"/>
                        </a:rPr>
                        <a:t></a:t>
                      </a:r>
                      <a:endParaRPr sz="1800">
                        <a:latin typeface="Symbol"/>
                        <a:cs typeface="Symbo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tcPr>
                </a:tc>
                <a:extLst>
                  <a:ext uri="{0D108BD9-81ED-4DB2-BD59-A6C34878D82A}">
                    <a16:rowId xmlns:a16="http://schemas.microsoft.com/office/drawing/2014/main" val="10002"/>
                  </a:ext>
                </a:extLst>
              </a:tr>
              <a:tr h="365759">
                <a:tc>
                  <a:txBody>
                    <a:bodyPr/>
                    <a:lstStyle/>
                    <a:p>
                      <a:pPr marL="635" algn="ctr">
                        <a:lnSpc>
                          <a:spcPct val="100000"/>
                        </a:lnSpc>
                        <a:spcBef>
                          <a:spcPts val="315"/>
                        </a:spcBef>
                      </a:pPr>
                      <a:r>
                        <a:rPr sz="1800" b="1" spc="-5" dirty="0">
                          <a:solidFill>
                            <a:srgbClr val="004099"/>
                          </a:solidFill>
                          <a:latin typeface="Arial"/>
                          <a:cs typeface="Arial"/>
                        </a:rPr>
                        <a:t>Current</a:t>
                      </a:r>
                      <a:r>
                        <a:rPr sz="1800" b="1" spc="-35" dirty="0">
                          <a:solidFill>
                            <a:srgbClr val="004099"/>
                          </a:solidFill>
                          <a:latin typeface="Arial"/>
                          <a:cs typeface="Arial"/>
                        </a:rPr>
                        <a:t> </a:t>
                      </a:r>
                      <a:r>
                        <a:rPr sz="1800" b="1" i="0" dirty="0">
                          <a:solidFill>
                            <a:srgbClr val="004099"/>
                          </a:solidFill>
                          <a:latin typeface="Arial"/>
                          <a:cs typeface="Arial"/>
                        </a:rPr>
                        <a:t>I</a:t>
                      </a:r>
                      <a:endParaRPr sz="1800" i="0" dirty="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CCD8EA"/>
                    </a:solidFill>
                  </a:tcPr>
                </a:tc>
                <a:tc>
                  <a:txBody>
                    <a:bodyPr/>
                    <a:lstStyle/>
                    <a:p>
                      <a:pPr algn="ctr">
                        <a:lnSpc>
                          <a:spcPct val="100000"/>
                        </a:lnSpc>
                        <a:spcBef>
                          <a:spcPts val="315"/>
                        </a:spcBef>
                      </a:pPr>
                      <a:r>
                        <a:rPr sz="1800" b="1" spc="-5" dirty="0">
                          <a:solidFill>
                            <a:srgbClr val="004099"/>
                          </a:solidFill>
                          <a:latin typeface="Arial"/>
                          <a:cs typeface="Arial"/>
                        </a:rPr>
                        <a:t>1/</a:t>
                      </a:r>
                      <a:r>
                        <a:rPr sz="1800" b="1" spc="-5" dirty="0">
                          <a:solidFill>
                            <a:srgbClr val="004099"/>
                          </a:solidFill>
                          <a:latin typeface="Symbol"/>
                          <a:cs typeface="Symbol"/>
                        </a:rPr>
                        <a:t></a:t>
                      </a:r>
                      <a:endParaRPr sz="1800">
                        <a:latin typeface="Symbol"/>
                        <a:cs typeface="Symbo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CCD8EA"/>
                    </a:solidFill>
                  </a:tcPr>
                </a:tc>
                <a:extLst>
                  <a:ext uri="{0D108BD9-81ED-4DB2-BD59-A6C34878D82A}">
                    <a16:rowId xmlns:a16="http://schemas.microsoft.com/office/drawing/2014/main" val="10003"/>
                  </a:ext>
                </a:extLst>
              </a:tr>
              <a:tr h="365760">
                <a:tc>
                  <a:txBody>
                    <a:bodyPr/>
                    <a:lstStyle/>
                    <a:p>
                      <a:pPr marL="635" algn="ctr">
                        <a:lnSpc>
                          <a:spcPct val="100000"/>
                        </a:lnSpc>
                        <a:spcBef>
                          <a:spcPts val="315"/>
                        </a:spcBef>
                      </a:pPr>
                      <a:r>
                        <a:rPr sz="1800" b="1" spc="-5" dirty="0">
                          <a:solidFill>
                            <a:srgbClr val="004099"/>
                          </a:solidFill>
                          <a:latin typeface="Arial"/>
                          <a:cs typeface="Arial"/>
                        </a:rPr>
                        <a:t>Oxide</a:t>
                      </a:r>
                      <a:r>
                        <a:rPr sz="1800" b="1" spc="-15" dirty="0">
                          <a:solidFill>
                            <a:srgbClr val="004099"/>
                          </a:solidFill>
                          <a:latin typeface="Arial"/>
                          <a:cs typeface="Arial"/>
                        </a:rPr>
                        <a:t> </a:t>
                      </a:r>
                      <a:r>
                        <a:rPr sz="1800" b="1" spc="-5" dirty="0">
                          <a:solidFill>
                            <a:srgbClr val="004099"/>
                          </a:solidFill>
                          <a:latin typeface="Arial"/>
                          <a:cs typeface="Arial"/>
                        </a:rPr>
                        <a:t>thickness</a:t>
                      </a:r>
                      <a:r>
                        <a:rPr sz="1800" b="1" spc="-20" dirty="0">
                          <a:solidFill>
                            <a:srgbClr val="004099"/>
                          </a:solidFill>
                          <a:latin typeface="Arial"/>
                          <a:cs typeface="Arial"/>
                        </a:rPr>
                        <a:t> </a:t>
                      </a:r>
                      <a:r>
                        <a:rPr sz="1800" b="1" i="1" spc="-5" dirty="0">
                          <a:solidFill>
                            <a:srgbClr val="004099"/>
                          </a:solidFill>
                          <a:latin typeface="Arial"/>
                          <a:cs typeface="Arial"/>
                        </a:rPr>
                        <a:t>t</a:t>
                      </a:r>
                      <a:r>
                        <a:rPr sz="1800" b="1" spc="-7" baseline="-20833" dirty="0">
                          <a:solidFill>
                            <a:srgbClr val="004099"/>
                          </a:solidFill>
                          <a:latin typeface="Arial"/>
                          <a:cs typeface="Arial"/>
                        </a:rPr>
                        <a:t>ox</a:t>
                      </a:r>
                      <a:endParaRPr sz="1800" baseline="-20833" dirty="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tcPr>
                </a:tc>
                <a:tc>
                  <a:txBody>
                    <a:bodyPr/>
                    <a:lstStyle/>
                    <a:p>
                      <a:pPr algn="ctr">
                        <a:lnSpc>
                          <a:spcPct val="100000"/>
                        </a:lnSpc>
                        <a:spcBef>
                          <a:spcPts val="315"/>
                        </a:spcBef>
                      </a:pPr>
                      <a:r>
                        <a:rPr sz="1800" b="1" spc="-5" dirty="0">
                          <a:solidFill>
                            <a:srgbClr val="004099"/>
                          </a:solidFill>
                          <a:latin typeface="Arial"/>
                          <a:cs typeface="Arial"/>
                        </a:rPr>
                        <a:t>1/</a:t>
                      </a:r>
                      <a:r>
                        <a:rPr sz="1800" b="1" spc="-5" dirty="0">
                          <a:solidFill>
                            <a:srgbClr val="004099"/>
                          </a:solidFill>
                          <a:latin typeface="Symbol"/>
                          <a:cs typeface="Symbol"/>
                        </a:rPr>
                        <a:t></a:t>
                      </a:r>
                      <a:endParaRPr sz="1800">
                        <a:latin typeface="Symbol"/>
                        <a:cs typeface="Symbo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tcPr>
                </a:tc>
                <a:extLst>
                  <a:ext uri="{0D108BD9-81ED-4DB2-BD59-A6C34878D82A}">
                    <a16:rowId xmlns:a16="http://schemas.microsoft.com/office/drawing/2014/main" val="10004"/>
                  </a:ext>
                </a:extLst>
              </a:tr>
              <a:tr h="365759">
                <a:tc>
                  <a:txBody>
                    <a:bodyPr/>
                    <a:lstStyle/>
                    <a:p>
                      <a:pPr marL="635" algn="ctr">
                        <a:lnSpc>
                          <a:spcPct val="100000"/>
                        </a:lnSpc>
                        <a:spcBef>
                          <a:spcPts val="315"/>
                        </a:spcBef>
                      </a:pPr>
                      <a:r>
                        <a:rPr sz="1800" b="1" spc="-5" dirty="0">
                          <a:solidFill>
                            <a:srgbClr val="004099"/>
                          </a:solidFill>
                          <a:latin typeface="Arial"/>
                          <a:cs typeface="Arial"/>
                        </a:rPr>
                        <a:t>Capacitance</a:t>
                      </a:r>
                      <a:r>
                        <a:rPr sz="1800" b="1" spc="-25" dirty="0">
                          <a:solidFill>
                            <a:srgbClr val="004099"/>
                          </a:solidFill>
                          <a:latin typeface="Arial"/>
                          <a:cs typeface="Arial"/>
                        </a:rPr>
                        <a:t> </a:t>
                      </a:r>
                      <a:r>
                        <a:rPr sz="1800" b="1" i="1" spc="-5" dirty="0">
                          <a:solidFill>
                            <a:srgbClr val="004099"/>
                          </a:solidFill>
                          <a:latin typeface="Arial"/>
                          <a:cs typeface="Arial"/>
                        </a:rPr>
                        <a:t>C</a:t>
                      </a:r>
                      <a:r>
                        <a:rPr sz="1800" b="1" spc="-7" baseline="-20833" dirty="0">
                          <a:solidFill>
                            <a:srgbClr val="004099"/>
                          </a:solidFill>
                          <a:latin typeface="Arial"/>
                          <a:cs typeface="Arial"/>
                        </a:rPr>
                        <a:t>ox</a:t>
                      </a:r>
                      <a:r>
                        <a:rPr lang="en-US" sz="1800" b="1" spc="-7" baseline="-20833" dirty="0">
                          <a:solidFill>
                            <a:srgbClr val="004099"/>
                          </a:solidFill>
                          <a:latin typeface="Arial"/>
                          <a:cs typeface="Arial"/>
                        </a:rPr>
                        <a:t>  </a:t>
                      </a:r>
                      <a:r>
                        <a:rPr lang="en-US" altLang="zh-CN" sz="1800" b="1" spc="-5" dirty="0">
                          <a:solidFill>
                            <a:srgbClr val="004099"/>
                          </a:solidFill>
                          <a:latin typeface="Arial"/>
                          <a:ea typeface="+mn-ea"/>
                          <a:cs typeface="Arial"/>
                        </a:rPr>
                        <a:t>~ </a:t>
                      </a:r>
                      <a:r>
                        <a:rPr lang="en-US" altLang="zh-CN" sz="1800" b="1" i="1" spc="-5" dirty="0">
                          <a:solidFill>
                            <a:srgbClr val="004099"/>
                          </a:solidFill>
                          <a:latin typeface="Arial"/>
                          <a:ea typeface="+mn-ea"/>
                          <a:cs typeface="Arial"/>
                        </a:rPr>
                        <a:t>A</a:t>
                      </a:r>
                      <a:r>
                        <a:rPr lang="en-US" altLang="zh-CN" sz="1800" b="1" spc="-5" dirty="0">
                          <a:solidFill>
                            <a:srgbClr val="004099"/>
                          </a:solidFill>
                          <a:latin typeface="Arial"/>
                          <a:ea typeface="+mn-ea"/>
                          <a:cs typeface="Arial"/>
                        </a:rPr>
                        <a:t> / </a:t>
                      </a:r>
                      <a:r>
                        <a:rPr lang="en-US" altLang="zh-CN" sz="1800" b="1" i="1" spc="-5" dirty="0">
                          <a:solidFill>
                            <a:srgbClr val="004099"/>
                          </a:solidFill>
                          <a:latin typeface="Arial"/>
                          <a:ea typeface="+mn-ea"/>
                          <a:cs typeface="Arial"/>
                        </a:rPr>
                        <a:t>t</a:t>
                      </a:r>
                      <a:endParaRPr sz="1800" b="1" i="1" spc="-5" dirty="0">
                        <a:solidFill>
                          <a:srgbClr val="004099"/>
                        </a:solidFill>
                        <a:latin typeface="Arial"/>
                        <a:ea typeface="+mn-ea"/>
                        <a:cs typeface="Arial"/>
                      </a:endParaRPr>
                    </a:p>
                  </a:txBody>
                  <a:tcPr marL="0" marR="0" marT="40005" marB="0">
                    <a:lnL w="12700">
                      <a:solidFill>
                        <a:srgbClr val="004097"/>
                      </a:solidFill>
                      <a:prstDash val="solid"/>
                    </a:lnL>
                    <a:lnR w="12700" cap="flat" cmpd="sng" algn="ctr">
                      <a:solidFill>
                        <a:srgbClr val="004097"/>
                      </a:solidFill>
                      <a:prstDash val="solid"/>
                      <a:round/>
                      <a:headEnd type="none" w="med" len="med"/>
                      <a:tailEnd type="none" w="med" len="med"/>
                    </a:lnR>
                    <a:lnT w="12700" cap="flat" cmpd="sng" algn="ctr">
                      <a:solidFill>
                        <a:srgbClr val="004097"/>
                      </a:solidFill>
                      <a:prstDash val="solid"/>
                      <a:round/>
                      <a:headEnd type="none" w="med" len="med"/>
                      <a:tailEnd type="none" w="med" len="med"/>
                    </a:lnT>
                    <a:lnB w="12700">
                      <a:solidFill>
                        <a:srgbClr val="004097"/>
                      </a:solidFill>
                      <a:prstDash val="solid"/>
                    </a:lnB>
                    <a:solidFill>
                      <a:srgbClr val="CCD8EA"/>
                    </a:solidFill>
                  </a:tcPr>
                </a:tc>
                <a:tc>
                  <a:txBody>
                    <a:bodyPr/>
                    <a:lstStyle/>
                    <a:p>
                      <a:pPr algn="ctr">
                        <a:lnSpc>
                          <a:spcPct val="100000"/>
                        </a:lnSpc>
                        <a:spcBef>
                          <a:spcPts val="315"/>
                        </a:spcBef>
                      </a:pPr>
                      <a:r>
                        <a:rPr sz="1800" b="1" spc="-5" dirty="0">
                          <a:solidFill>
                            <a:srgbClr val="004099"/>
                          </a:solidFill>
                          <a:latin typeface="Arial"/>
                          <a:cs typeface="Arial"/>
                        </a:rPr>
                        <a:t>1/</a:t>
                      </a:r>
                      <a:r>
                        <a:rPr sz="1800" b="1" spc="-5" dirty="0">
                          <a:solidFill>
                            <a:srgbClr val="004099"/>
                          </a:solidFill>
                          <a:latin typeface="Symbol"/>
                          <a:cs typeface="Symbol"/>
                        </a:rPr>
                        <a:t></a:t>
                      </a:r>
                      <a:endParaRPr sz="1800" dirty="0">
                        <a:latin typeface="Symbol"/>
                        <a:cs typeface="Symbol"/>
                      </a:endParaRPr>
                    </a:p>
                  </a:txBody>
                  <a:tcPr marL="0" marR="0" marT="40005" marB="0">
                    <a:lnL w="12700" cap="flat" cmpd="sng" algn="ctr">
                      <a:solidFill>
                        <a:srgbClr val="004097"/>
                      </a:solidFill>
                      <a:prstDash val="solid"/>
                      <a:round/>
                      <a:headEnd type="none" w="med" len="med"/>
                      <a:tailEnd type="none" w="med" len="med"/>
                    </a:lnL>
                    <a:lnR w="12700">
                      <a:solidFill>
                        <a:srgbClr val="004097"/>
                      </a:solidFill>
                      <a:prstDash val="solid"/>
                    </a:lnR>
                    <a:lnT w="12700" cap="flat" cmpd="sng" algn="ctr">
                      <a:solidFill>
                        <a:srgbClr val="004097"/>
                      </a:solidFill>
                      <a:prstDash val="solid"/>
                      <a:round/>
                      <a:headEnd type="none" w="med" len="med"/>
                      <a:tailEnd type="none" w="med" len="med"/>
                    </a:lnT>
                    <a:lnB w="12700">
                      <a:solidFill>
                        <a:srgbClr val="004097"/>
                      </a:solidFill>
                      <a:prstDash val="solid"/>
                    </a:lnB>
                    <a:solidFill>
                      <a:srgbClr val="CCD8EA"/>
                    </a:solidFill>
                  </a:tcPr>
                </a:tc>
                <a:extLst>
                  <a:ext uri="{0D108BD9-81ED-4DB2-BD59-A6C34878D82A}">
                    <a16:rowId xmlns:a16="http://schemas.microsoft.com/office/drawing/2014/main" val="10005"/>
                  </a:ext>
                </a:extLst>
              </a:tr>
              <a:tr h="365759">
                <a:tc>
                  <a:txBody>
                    <a:bodyPr/>
                    <a:lstStyle/>
                    <a:p>
                      <a:pPr marL="635" algn="ctr">
                        <a:lnSpc>
                          <a:spcPct val="100000"/>
                        </a:lnSpc>
                        <a:spcBef>
                          <a:spcPts val="315"/>
                        </a:spcBef>
                      </a:pPr>
                      <a:r>
                        <a:rPr sz="1800" b="1" spc="-5" dirty="0">
                          <a:solidFill>
                            <a:srgbClr val="FF0000"/>
                          </a:solidFill>
                          <a:latin typeface="Arial"/>
                          <a:cs typeface="Arial"/>
                        </a:rPr>
                        <a:t>Delay</a:t>
                      </a:r>
                      <a:r>
                        <a:rPr sz="1800" b="1" spc="-35" dirty="0">
                          <a:solidFill>
                            <a:srgbClr val="FF0000"/>
                          </a:solidFill>
                          <a:latin typeface="Arial"/>
                          <a:cs typeface="Arial"/>
                        </a:rPr>
                        <a:t> </a:t>
                      </a:r>
                      <a:r>
                        <a:rPr sz="1800" b="1" i="0" spc="-5" dirty="0">
                          <a:solidFill>
                            <a:srgbClr val="FF0000"/>
                          </a:solidFill>
                          <a:latin typeface="Arial"/>
                          <a:cs typeface="Arial"/>
                        </a:rPr>
                        <a:t>V</a:t>
                      </a:r>
                      <a:r>
                        <a:rPr sz="1800" b="1" i="1" spc="-5" dirty="0">
                          <a:solidFill>
                            <a:srgbClr val="FF0000"/>
                          </a:solidFill>
                          <a:latin typeface="Arial"/>
                          <a:cs typeface="Arial"/>
                        </a:rPr>
                        <a:t>C</a:t>
                      </a:r>
                      <a:r>
                        <a:rPr lang="en-US" sz="1800" b="1" i="1" spc="-5" dirty="0">
                          <a:solidFill>
                            <a:srgbClr val="FF0000"/>
                          </a:solidFill>
                          <a:latin typeface="Arial"/>
                          <a:cs typeface="Arial"/>
                        </a:rPr>
                        <a:t> </a:t>
                      </a:r>
                      <a:r>
                        <a:rPr sz="1800" b="1" spc="-5" dirty="0">
                          <a:solidFill>
                            <a:srgbClr val="FF0000"/>
                          </a:solidFill>
                          <a:latin typeface="Arial"/>
                          <a:cs typeface="Arial"/>
                        </a:rPr>
                        <a:t>/</a:t>
                      </a:r>
                      <a:r>
                        <a:rPr lang="en-US" sz="1800" b="1" spc="-5" dirty="0">
                          <a:solidFill>
                            <a:srgbClr val="FF0000"/>
                          </a:solidFill>
                          <a:latin typeface="Arial"/>
                          <a:cs typeface="Arial"/>
                        </a:rPr>
                        <a:t> </a:t>
                      </a:r>
                      <a:r>
                        <a:rPr sz="1800" b="1" i="0" spc="-5" dirty="0">
                          <a:solidFill>
                            <a:srgbClr val="FF0000"/>
                          </a:solidFill>
                          <a:latin typeface="Arial"/>
                          <a:cs typeface="Arial"/>
                        </a:rPr>
                        <a:t>I</a:t>
                      </a:r>
                      <a:endParaRPr sz="1800" i="0" dirty="0">
                        <a:latin typeface="Arial"/>
                        <a:cs typeface="Arial"/>
                      </a:endParaRPr>
                    </a:p>
                  </a:txBody>
                  <a:tcPr marL="0" marR="0" marT="40005" marB="0">
                    <a:lnL w="12700">
                      <a:solidFill>
                        <a:srgbClr val="004097"/>
                      </a:solidFill>
                      <a:prstDash val="solid"/>
                    </a:lnL>
                    <a:lnR w="12700" cap="flat" cmpd="sng" algn="ctr">
                      <a:solidFill>
                        <a:srgbClr val="004097"/>
                      </a:solidFill>
                      <a:prstDash val="solid"/>
                      <a:round/>
                      <a:headEnd type="none" w="med" len="med"/>
                      <a:tailEnd type="none" w="med" len="med"/>
                    </a:lnR>
                    <a:lnT w="12700" cap="flat" cmpd="sng" algn="ctr">
                      <a:solidFill>
                        <a:srgbClr val="004097"/>
                      </a:solidFill>
                      <a:prstDash val="solid"/>
                      <a:round/>
                      <a:headEnd type="none" w="med" len="med"/>
                      <a:tailEnd type="none" w="med" len="med"/>
                    </a:lnT>
                    <a:lnB w="12700">
                      <a:solidFill>
                        <a:srgbClr val="004097"/>
                      </a:solidFill>
                      <a:prstDash val="solid"/>
                    </a:lnB>
                  </a:tcPr>
                </a:tc>
                <a:tc>
                  <a:txBody>
                    <a:bodyPr/>
                    <a:lstStyle/>
                    <a:p>
                      <a:pPr algn="ctr">
                        <a:lnSpc>
                          <a:spcPct val="100000"/>
                        </a:lnSpc>
                        <a:spcBef>
                          <a:spcPts val="315"/>
                        </a:spcBef>
                      </a:pPr>
                      <a:r>
                        <a:rPr sz="1800" b="1" spc="-5" dirty="0">
                          <a:solidFill>
                            <a:srgbClr val="FF0000"/>
                          </a:solidFill>
                          <a:latin typeface="Arial"/>
                          <a:cs typeface="Arial"/>
                        </a:rPr>
                        <a:t>1/</a:t>
                      </a:r>
                      <a:r>
                        <a:rPr sz="1800" b="1" spc="-5" dirty="0">
                          <a:solidFill>
                            <a:srgbClr val="FF0000"/>
                          </a:solidFill>
                          <a:latin typeface="Symbol"/>
                          <a:cs typeface="Symbol"/>
                        </a:rPr>
                        <a:t></a:t>
                      </a:r>
                      <a:endParaRPr sz="1800" dirty="0">
                        <a:latin typeface="Symbol"/>
                        <a:cs typeface="Symbol"/>
                      </a:endParaRPr>
                    </a:p>
                  </a:txBody>
                  <a:tcPr marL="0" marR="0" marT="40005" marB="0">
                    <a:lnL w="12700" cap="flat" cmpd="sng" algn="ctr">
                      <a:solidFill>
                        <a:srgbClr val="004097"/>
                      </a:solidFill>
                      <a:prstDash val="solid"/>
                      <a:round/>
                      <a:headEnd type="none" w="med" len="med"/>
                      <a:tailEnd type="none" w="med" len="med"/>
                    </a:lnL>
                    <a:lnR w="12700">
                      <a:solidFill>
                        <a:srgbClr val="004097"/>
                      </a:solidFill>
                      <a:prstDash val="solid"/>
                    </a:lnR>
                    <a:lnT w="12700" cap="flat" cmpd="sng" algn="ctr">
                      <a:solidFill>
                        <a:srgbClr val="004097"/>
                      </a:solidFill>
                      <a:prstDash val="solid"/>
                      <a:round/>
                      <a:headEnd type="none" w="med" len="med"/>
                      <a:tailEnd type="none" w="med" len="med"/>
                    </a:lnT>
                    <a:lnB w="12700">
                      <a:solidFill>
                        <a:srgbClr val="004097"/>
                      </a:solidFill>
                      <a:prstDash val="solid"/>
                    </a:lnB>
                  </a:tcPr>
                </a:tc>
                <a:extLst>
                  <a:ext uri="{0D108BD9-81ED-4DB2-BD59-A6C34878D82A}">
                    <a16:rowId xmlns:a16="http://schemas.microsoft.com/office/drawing/2014/main" val="10006"/>
                  </a:ext>
                </a:extLst>
              </a:tr>
              <a:tr h="365760">
                <a:tc>
                  <a:txBody>
                    <a:bodyPr/>
                    <a:lstStyle/>
                    <a:p>
                      <a:pPr algn="ctr">
                        <a:lnSpc>
                          <a:spcPct val="100000"/>
                        </a:lnSpc>
                        <a:spcBef>
                          <a:spcPts val="315"/>
                        </a:spcBef>
                      </a:pPr>
                      <a:r>
                        <a:rPr sz="1800" b="1" spc="-5" dirty="0">
                          <a:solidFill>
                            <a:srgbClr val="FF0000"/>
                          </a:solidFill>
                          <a:latin typeface="Arial"/>
                          <a:cs typeface="Arial"/>
                        </a:rPr>
                        <a:t>Power</a:t>
                      </a:r>
                      <a:r>
                        <a:rPr sz="1800" b="1" spc="-15" dirty="0">
                          <a:solidFill>
                            <a:srgbClr val="FF0000"/>
                          </a:solidFill>
                          <a:latin typeface="Arial"/>
                          <a:cs typeface="Arial"/>
                        </a:rPr>
                        <a:t> </a:t>
                      </a:r>
                      <a:r>
                        <a:rPr sz="1800" b="1" spc="-5" dirty="0">
                          <a:solidFill>
                            <a:srgbClr val="FF0000"/>
                          </a:solidFill>
                          <a:latin typeface="Arial"/>
                          <a:cs typeface="Arial"/>
                        </a:rPr>
                        <a:t>density</a:t>
                      </a:r>
                      <a:r>
                        <a:rPr sz="1800" b="1" spc="-15" dirty="0">
                          <a:solidFill>
                            <a:srgbClr val="FF0000"/>
                          </a:solidFill>
                          <a:latin typeface="Arial"/>
                          <a:cs typeface="Arial"/>
                        </a:rPr>
                        <a:t> </a:t>
                      </a:r>
                      <a:r>
                        <a:rPr sz="1800" b="1" i="0" spc="-5" dirty="0">
                          <a:solidFill>
                            <a:srgbClr val="FF0000"/>
                          </a:solidFill>
                          <a:latin typeface="Arial"/>
                          <a:cs typeface="Arial"/>
                        </a:rPr>
                        <a:t>VI</a:t>
                      </a:r>
                      <a:r>
                        <a:rPr lang="en-US" sz="1800" b="1" i="1" spc="-5" dirty="0">
                          <a:solidFill>
                            <a:srgbClr val="FF0000"/>
                          </a:solidFill>
                          <a:latin typeface="Arial"/>
                          <a:cs typeface="Arial"/>
                        </a:rPr>
                        <a:t> </a:t>
                      </a:r>
                      <a:r>
                        <a:rPr sz="1800" b="1" spc="-5" dirty="0">
                          <a:solidFill>
                            <a:srgbClr val="FF0000"/>
                          </a:solidFill>
                          <a:latin typeface="Arial"/>
                          <a:cs typeface="Arial"/>
                        </a:rPr>
                        <a:t>/</a:t>
                      </a:r>
                      <a:r>
                        <a:rPr lang="en-US" sz="1800" b="1" spc="-5" dirty="0">
                          <a:solidFill>
                            <a:srgbClr val="FF0000"/>
                          </a:solidFill>
                          <a:latin typeface="Arial"/>
                          <a:cs typeface="Arial"/>
                        </a:rPr>
                        <a:t> </a:t>
                      </a:r>
                      <a:r>
                        <a:rPr sz="1800" b="1" i="1" spc="-5" dirty="0">
                          <a:solidFill>
                            <a:srgbClr val="FF0000"/>
                          </a:solidFill>
                          <a:latin typeface="Arial"/>
                          <a:cs typeface="Arial"/>
                        </a:rPr>
                        <a:t>A</a:t>
                      </a:r>
                      <a:endParaRPr sz="1800" dirty="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CCD8EA"/>
                    </a:solidFill>
                  </a:tcPr>
                </a:tc>
                <a:tc>
                  <a:txBody>
                    <a:bodyPr/>
                    <a:lstStyle/>
                    <a:p>
                      <a:pPr algn="ctr">
                        <a:lnSpc>
                          <a:spcPct val="100000"/>
                        </a:lnSpc>
                        <a:spcBef>
                          <a:spcPts val="315"/>
                        </a:spcBef>
                      </a:pPr>
                      <a:r>
                        <a:rPr sz="1800" b="1" dirty="0">
                          <a:solidFill>
                            <a:srgbClr val="FF0000"/>
                          </a:solidFill>
                          <a:latin typeface="Arial"/>
                          <a:cs typeface="Arial"/>
                        </a:rPr>
                        <a:t>1</a:t>
                      </a:r>
                      <a:endParaRPr sz="1800" dirty="0">
                        <a:latin typeface="Arial"/>
                        <a:cs typeface="Arial"/>
                      </a:endParaRPr>
                    </a:p>
                  </a:txBody>
                  <a:tcPr marL="0" marR="0" marT="40005" marB="0">
                    <a:lnL w="12700">
                      <a:solidFill>
                        <a:srgbClr val="004097"/>
                      </a:solidFill>
                      <a:prstDash val="solid"/>
                    </a:lnL>
                    <a:lnR w="12700">
                      <a:solidFill>
                        <a:srgbClr val="004097"/>
                      </a:solidFill>
                      <a:prstDash val="solid"/>
                    </a:lnR>
                    <a:lnT w="12700">
                      <a:solidFill>
                        <a:srgbClr val="004097"/>
                      </a:solidFill>
                      <a:prstDash val="solid"/>
                    </a:lnT>
                    <a:lnB w="12700">
                      <a:solidFill>
                        <a:srgbClr val="004097"/>
                      </a:solidFill>
                      <a:prstDash val="solid"/>
                    </a:lnB>
                    <a:solidFill>
                      <a:srgbClr val="CCD8EA"/>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79762"/>
            <a:ext cx="670369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Scaling</a:t>
            </a:r>
            <a:r>
              <a:rPr sz="3600" spc="-30" dirty="0">
                <a:solidFill>
                  <a:schemeClr val="tx1"/>
                </a:solidFill>
              </a:rPr>
              <a:t> </a:t>
            </a:r>
            <a:r>
              <a:rPr sz="3600" spc="-5" dirty="0">
                <a:solidFill>
                  <a:schemeClr val="tx1"/>
                </a:solidFill>
              </a:rPr>
              <a:t>into</a:t>
            </a:r>
            <a:r>
              <a:rPr sz="3600" spc="-15" dirty="0">
                <a:solidFill>
                  <a:schemeClr val="tx1"/>
                </a:solidFill>
              </a:rPr>
              <a:t> </a:t>
            </a:r>
            <a:r>
              <a:rPr sz="3600" dirty="0">
                <a:solidFill>
                  <a:schemeClr val="tx1"/>
                </a:solidFill>
              </a:rPr>
              <a:t>Nanoscale</a:t>
            </a:r>
            <a:r>
              <a:rPr sz="3600" spc="-40" dirty="0">
                <a:solidFill>
                  <a:schemeClr val="tx1"/>
                </a:solidFill>
              </a:rPr>
              <a:t> </a:t>
            </a:r>
            <a:r>
              <a:rPr sz="3600" dirty="0">
                <a:solidFill>
                  <a:schemeClr val="tx1"/>
                </a:solidFill>
              </a:rPr>
              <a:t>Region</a:t>
            </a:r>
            <a:endParaRPr sz="3600">
              <a:solidFill>
                <a:schemeClr val="tx1"/>
              </a:solidFill>
            </a:endParaRPr>
          </a:p>
        </p:txBody>
      </p:sp>
      <p:grpSp>
        <p:nvGrpSpPr>
          <p:cNvPr id="3" name="object 3"/>
          <p:cNvGrpSpPr/>
          <p:nvPr/>
        </p:nvGrpSpPr>
        <p:grpSpPr>
          <a:xfrm>
            <a:off x="76200" y="1233676"/>
            <a:ext cx="5638800" cy="2652523"/>
            <a:chOff x="406780" y="1233677"/>
            <a:chExt cx="6214745" cy="2195830"/>
          </a:xfrm>
        </p:grpSpPr>
        <p:pic>
          <p:nvPicPr>
            <p:cNvPr id="4" name="object 4"/>
            <p:cNvPicPr/>
            <p:nvPr/>
          </p:nvPicPr>
          <p:blipFill>
            <a:blip r:embed="rId3" cstate="print"/>
            <a:stretch>
              <a:fillRect/>
            </a:stretch>
          </p:blipFill>
          <p:spPr>
            <a:xfrm>
              <a:off x="530351" y="1233677"/>
              <a:ext cx="6022086" cy="2195322"/>
            </a:xfrm>
            <a:prstGeom prst="rect">
              <a:avLst/>
            </a:prstGeom>
          </p:spPr>
        </p:pic>
        <p:sp>
          <p:nvSpPr>
            <p:cNvPr id="5" name="object 5"/>
            <p:cNvSpPr/>
            <p:nvPr/>
          </p:nvSpPr>
          <p:spPr>
            <a:xfrm>
              <a:off x="419480" y="2339720"/>
              <a:ext cx="6189345" cy="262255"/>
            </a:xfrm>
            <a:custGeom>
              <a:avLst/>
              <a:gdLst/>
              <a:ahLst/>
              <a:cxnLst/>
              <a:rect l="l" t="t" r="r" b="b"/>
              <a:pathLst>
                <a:path w="6189345" h="262255">
                  <a:moveTo>
                    <a:pt x="0" y="262127"/>
                  </a:moveTo>
                  <a:lnTo>
                    <a:pt x="6188964" y="262127"/>
                  </a:lnTo>
                  <a:lnTo>
                    <a:pt x="6188964" y="0"/>
                  </a:lnTo>
                  <a:lnTo>
                    <a:pt x="0" y="0"/>
                  </a:lnTo>
                  <a:lnTo>
                    <a:pt x="0" y="262127"/>
                  </a:lnTo>
                  <a:close/>
                </a:path>
              </a:pathLst>
            </a:custGeom>
            <a:ln w="25146">
              <a:solidFill>
                <a:srgbClr val="FF0000"/>
              </a:solidFill>
            </a:ln>
          </p:spPr>
          <p:txBody>
            <a:bodyPr wrap="square" lIns="0" tIns="0" rIns="0" bIns="0" rtlCol="0"/>
            <a:lstStyle/>
            <a:p>
              <a:endParaRPr/>
            </a:p>
          </p:txBody>
        </p:sp>
      </p:grpSp>
      <p:grpSp>
        <p:nvGrpSpPr>
          <p:cNvPr id="6" name="object 6"/>
          <p:cNvGrpSpPr/>
          <p:nvPr/>
        </p:nvGrpSpPr>
        <p:grpSpPr>
          <a:xfrm>
            <a:off x="6019799" y="1178304"/>
            <a:ext cx="5816831" cy="3122736"/>
            <a:chOff x="518159" y="3657670"/>
            <a:chExt cx="6410960" cy="2585085"/>
          </a:xfrm>
        </p:grpSpPr>
        <p:pic>
          <p:nvPicPr>
            <p:cNvPr id="7" name="object 7"/>
            <p:cNvPicPr/>
            <p:nvPr/>
          </p:nvPicPr>
          <p:blipFill>
            <a:blip r:embed="rId4" cstate="print"/>
            <a:stretch>
              <a:fillRect/>
            </a:stretch>
          </p:blipFill>
          <p:spPr>
            <a:xfrm>
              <a:off x="530351" y="3657670"/>
              <a:ext cx="6340579" cy="2584559"/>
            </a:xfrm>
            <a:prstGeom prst="rect">
              <a:avLst/>
            </a:prstGeom>
          </p:spPr>
        </p:pic>
        <p:sp>
          <p:nvSpPr>
            <p:cNvPr id="8" name="object 8"/>
            <p:cNvSpPr/>
            <p:nvPr/>
          </p:nvSpPr>
          <p:spPr>
            <a:xfrm>
              <a:off x="530732" y="5325998"/>
              <a:ext cx="6385560" cy="347980"/>
            </a:xfrm>
            <a:custGeom>
              <a:avLst/>
              <a:gdLst/>
              <a:ahLst/>
              <a:cxnLst/>
              <a:rect l="l" t="t" r="r" b="b"/>
              <a:pathLst>
                <a:path w="6385559" h="347979">
                  <a:moveTo>
                    <a:pt x="0" y="347472"/>
                  </a:moveTo>
                  <a:lnTo>
                    <a:pt x="6385560" y="347472"/>
                  </a:lnTo>
                  <a:lnTo>
                    <a:pt x="6385560" y="0"/>
                  </a:lnTo>
                  <a:lnTo>
                    <a:pt x="0" y="0"/>
                  </a:lnTo>
                  <a:lnTo>
                    <a:pt x="0" y="347472"/>
                  </a:lnTo>
                  <a:close/>
                </a:path>
              </a:pathLst>
            </a:custGeom>
            <a:ln w="25146">
              <a:solidFill>
                <a:srgbClr val="FF0000"/>
              </a:solidFill>
            </a:ln>
          </p:spPr>
          <p:txBody>
            <a:bodyPr wrap="square" lIns="0" tIns="0" rIns="0" bIns="0" rtlCol="0"/>
            <a:lstStyle/>
            <a:p>
              <a:endParaRPr/>
            </a:p>
          </p:txBody>
        </p:sp>
      </p:grpSp>
      <p:sp>
        <p:nvSpPr>
          <p:cNvPr id="9" name="object 9"/>
          <p:cNvSpPr txBox="1"/>
          <p:nvPr/>
        </p:nvSpPr>
        <p:spPr>
          <a:xfrm>
            <a:off x="1589406" y="925067"/>
            <a:ext cx="2356612"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2015</a:t>
            </a:r>
            <a:r>
              <a:rPr sz="1800" b="1" spc="-20" dirty="0">
                <a:solidFill>
                  <a:srgbClr val="004099"/>
                </a:solidFill>
                <a:latin typeface="Arial"/>
                <a:cs typeface="Arial"/>
              </a:rPr>
              <a:t> </a:t>
            </a:r>
            <a:r>
              <a:rPr sz="1800" b="1" spc="-5" dirty="0">
                <a:solidFill>
                  <a:srgbClr val="004099"/>
                </a:solidFill>
                <a:latin typeface="Arial"/>
                <a:cs typeface="Arial"/>
              </a:rPr>
              <a:t>ITRS</a:t>
            </a:r>
            <a:r>
              <a:rPr sz="1800" b="1" spc="-15" dirty="0">
                <a:solidFill>
                  <a:srgbClr val="004099"/>
                </a:solidFill>
                <a:latin typeface="Arial"/>
                <a:cs typeface="Arial"/>
              </a:rPr>
              <a:t> </a:t>
            </a:r>
            <a:r>
              <a:rPr sz="1800" b="1" spc="-5" dirty="0">
                <a:solidFill>
                  <a:srgbClr val="004099"/>
                </a:solidFill>
                <a:latin typeface="Arial"/>
                <a:cs typeface="Arial"/>
              </a:rPr>
              <a:t>Roadmap</a:t>
            </a:r>
            <a:endParaRPr sz="1800" dirty="0">
              <a:latin typeface="Arial"/>
              <a:cs typeface="Arial"/>
            </a:endParaRPr>
          </a:p>
        </p:txBody>
      </p:sp>
      <p:sp>
        <p:nvSpPr>
          <p:cNvPr id="10" name="object 10"/>
          <p:cNvSpPr txBox="1"/>
          <p:nvPr/>
        </p:nvSpPr>
        <p:spPr>
          <a:xfrm>
            <a:off x="7162800" y="780155"/>
            <a:ext cx="2371599"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2017</a:t>
            </a:r>
            <a:r>
              <a:rPr sz="1800" b="1" spc="-20" dirty="0">
                <a:solidFill>
                  <a:srgbClr val="004099"/>
                </a:solidFill>
                <a:latin typeface="Arial"/>
                <a:cs typeface="Arial"/>
              </a:rPr>
              <a:t> </a:t>
            </a:r>
            <a:r>
              <a:rPr sz="1800" b="1" spc="-5" dirty="0">
                <a:solidFill>
                  <a:srgbClr val="004099"/>
                </a:solidFill>
                <a:latin typeface="Arial"/>
                <a:cs typeface="Arial"/>
              </a:rPr>
              <a:t>IRDS</a:t>
            </a:r>
            <a:r>
              <a:rPr sz="1800" b="1" spc="-15" dirty="0">
                <a:solidFill>
                  <a:srgbClr val="004099"/>
                </a:solidFill>
                <a:latin typeface="Arial"/>
                <a:cs typeface="Arial"/>
              </a:rPr>
              <a:t> </a:t>
            </a:r>
            <a:r>
              <a:rPr sz="1800" b="1" spc="-5" dirty="0">
                <a:solidFill>
                  <a:srgbClr val="004099"/>
                </a:solidFill>
                <a:latin typeface="Arial"/>
                <a:cs typeface="Arial"/>
              </a:rPr>
              <a:t>Roadmap</a:t>
            </a:r>
            <a:endParaRPr sz="1800" dirty="0">
              <a:latin typeface="Arial"/>
              <a:cs typeface="Arial"/>
            </a:endParaRPr>
          </a:p>
        </p:txBody>
      </p:sp>
      <p:sp>
        <p:nvSpPr>
          <p:cNvPr id="26" name="object 26"/>
          <p:cNvSpPr txBox="1"/>
          <p:nvPr/>
        </p:nvSpPr>
        <p:spPr>
          <a:xfrm>
            <a:off x="1796821" y="4669344"/>
            <a:ext cx="9053651" cy="1611980"/>
          </a:xfrm>
          <a:prstGeom prst="rect">
            <a:avLst/>
          </a:prstGeom>
        </p:spPr>
        <p:txBody>
          <a:bodyPr vert="horz" wrap="square" lIns="0" tIns="133350" rIns="0" bIns="0" rtlCol="0">
            <a:spAutoFit/>
          </a:bodyPr>
          <a:lstStyle/>
          <a:p>
            <a:pPr marL="336550" marR="567055" indent="-285750">
              <a:lnSpc>
                <a:spcPct val="100000"/>
              </a:lnSpc>
              <a:spcBef>
                <a:spcPts val="860"/>
              </a:spcBef>
              <a:buFont typeface="Wingdings"/>
              <a:buChar char=""/>
              <a:tabLst>
                <a:tab pos="336550" algn="l"/>
              </a:tabLst>
            </a:pPr>
            <a:r>
              <a:rPr lang="en-US" sz="2400" b="1" spc="-5" dirty="0" smtClean="0">
                <a:solidFill>
                  <a:srgbClr val="004099"/>
                </a:solidFill>
                <a:latin typeface="Arial"/>
                <a:cs typeface="Arial"/>
              </a:rPr>
              <a:t> </a:t>
            </a:r>
            <a:r>
              <a:rPr lang="en-US" sz="2400" b="1" spc="-5" dirty="0" smtClean="0">
                <a:solidFill>
                  <a:srgbClr val="00B050"/>
                </a:solidFill>
                <a:latin typeface="Arial"/>
                <a:cs typeface="Arial"/>
              </a:rPr>
              <a:t>Supply</a:t>
            </a:r>
            <a:r>
              <a:rPr lang="en-US" sz="2400" b="1" dirty="0" smtClean="0">
                <a:solidFill>
                  <a:srgbClr val="00B050"/>
                </a:solidFill>
                <a:latin typeface="Arial"/>
                <a:cs typeface="Arial"/>
              </a:rPr>
              <a:t> </a:t>
            </a:r>
            <a:r>
              <a:rPr lang="en-US" sz="2400" b="1" spc="-5" dirty="0">
                <a:solidFill>
                  <a:srgbClr val="00B050"/>
                </a:solidFill>
                <a:latin typeface="Arial"/>
                <a:cs typeface="Arial"/>
              </a:rPr>
              <a:t>voltage </a:t>
            </a:r>
            <a:r>
              <a:rPr lang="en-US" sz="2400" b="1" i="1" spc="-5" dirty="0" err="1">
                <a:solidFill>
                  <a:srgbClr val="00B050"/>
                </a:solidFill>
                <a:latin typeface="Arial"/>
                <a:cs typeface="Arial"/>
              </a:rPr>
              <a:t>V</a:t>
            </a:r>
            <a:r>
              <a:rPr lang="en-US" sz="2400" b="1" spc="-7" baseline="-20833" dirty="0" err="1">
                <a:solidFill>
                  <a:srgbClr val="00B050"/>
                </a:solidFill>
                <a:latin typeface="Arial"/>
                <a:cs typeface="Arial"/>
              </a:rPr>
              <a:t>DD</a:t>
            </a:r>
            <a:r>
              <a:rPr lang="en-US" sz="2400" b="1" baseline="-20833" dirty="0">
                <a:solidFill>
                  <a:srgbClr val="00B050"/>
                </a:solidFill>
                <a:latin typeface="Arial"/>
                <a:cs typeface="Arial"/>
              </a:rPr>
              <a:t> </a:t>
            </a:r>
            <a:r>
              <a:rPr lang="en-US" sz="2400" b="1" i="1" dirty="0">
                <a:solidFill>
                  <a:srgbClr val="00B050"/>
                </a:solidFill>
                <a:latin typeface="Arial"/>
                <a:cs typeface="Arial"/>
              </a:rPr>
              <a:t>= </a:t>
            </a:r>
            <a:r>
              <a:rPr lang="en-US" sz="2400" b="1" i="1" spc="-5" dirty="0">
                <a:solidFill>
                  <a:srgbClr val="00B050"/>
                </a:solidFill>
                <a:latin typeface="Arial"/>
                <a:cs typeface="Arial"/>
              </a:rPr>
              <a:t>V</a:t>
            </a:r>
            <a:r>
              <a:rPr lang="en-US" sz="2400" b="1" spc="-7" baseline="-20833" dirty="0">
                <a:solidFill>
                  <a:srgbClr val="00B050"/>
                </a:solidFill>
                <a:latin typeface="Arial"/>
                <a:cs typeface="Arial"/>
              </a:rPr>
              <a:t>DS</a:t>
            </a:r>
            <a:r>
              <a:rPr lang="en-US" sz="2400" b="1" spc="240" baseline="-20833" dirty="0">
                <a:solidFill>
                  <a:srgbClr val="00B050"/>
                </a:solidFill>
                <a:latin typeface="Arial"/>
                <a:cs typeface="Arial"/>
              </a:rPr>
              <a:t> </a:t>
            </a:r>
            <a:r>
              <a:rPr lang="en-US" sz="2400" b="1" spc="-5" dirty="0">
                <a:solidFill>
                  <a:srgbClr val="00B050"/>
                </a:solidFill>
                <a:latin typeface="Arial"/>
                <a:cs typeface="Arial"/>
              </a:rPr>
              <a:t>does</a:t>
            </a:r>
            <a:r>
              <a:rPr lang="en-US" sz="2400" b="1" dirty="0">
                <a:solidFill>
                  <a:srgbClr val="00B050"/>
                </a:solidFill>
                <a:latin typeface="Arial"/>
                <a:cs typeface="Arial"/>
              </a:rPr>
              <a:t> </a:t>
            </a:r>
            <a:r>
              <a:rPr lang="en-US" sz="2400" b="1" spc="-5" dirty="0">
                <a:solidFill>
                  <a:srgbClr val="00B050"/>
                </a:solidFill>
                <a:latin typeface="Arial"/>
                <a:cs typeface="Arial"/>
              </a:rPr>
              <a:t>not </a:t>
            </a:r>
            <a:r>
              <a:rPr lang="en-US" sz="2400" b="1" spc="-484" dirty="0">
                <a:solidFill>
                  <a:srgbClr val="00B050"/>
                </a:solidFill>
                <a:latin typeface="Arial"/>
                <a:cs typeface="Arial"/>
              </a:rPr>
              <a:t> </a:t>
            </a:r>
            <a:r>
              <a:rPr lang="en-US" altLang="zh-CN" sz="2400" b="1" spc="-5" dirty="0">
                <a:solidFill>
                  <a:srgbClr val="00B050"/>
                </a:solidFill>
                <a:latin typeface="Arial"/>
                <a:cs typeface="Arial"/>
              </a:rPr>
              <a:t>linearly s</a:t>
            </a:r>
            <a:r>
              <a:rPr lang="en-US" sz="2400" b="1" spc="-5" dirty="0">
                <a:solidFill>
                  <a:srgbClr val="00B050"/>
                </a:solidFill>
                <a:latin typeface="Arial"/>
                <a:cs typeface="Arial"/>
              </a:rPr>
              <a:t>cale </a:t>
            </a:r>
            <a:r>
              <a:rPr lang="en-US" sz="2400" b="1" dirty="0">
                <a:solidFill>
                  <a:srgbClr val="00B050"/>
                </a:solidFill>
                <a:latin typeface="Arial"/>
                <a:cs typeface="Arial"/>
              </a:rPr>
              <a:t>with </a:t>
            </a:r>
            <a:r>
              <a:rPr lang="en-US" sz="2400" b="1" dirty="0" err="1">
                <a:solidFill>
                  <a:srgbClr val="00B050"/>
                </a:solidFill>
                <a:latin typeface="Arial"/>
                <a:cs typeface="Arial"/>
              </a:rPr>
              <a:t>MOSFET</a:t>
            </a:r>
            <a:r>
              <a:rPr lang="en-US" sz="2400" b="1" dirty="0">
                <a:solidFill>
                  <a:srgbClr val="00B050"/>
                </a:solidFill>
                <a:latin typeface="Arial"/>
                <a:cs typeface="Arial"/>
              </a:rPr>
              <a:t> </a:t>
            </a:r>
            <a:r>
              <a:rPr lang="en-US" sz="2400" b="1" spc="-5" dirty="0" smtClean="0">
                <a:solidFill>
                  <a:srgbClr val="00B050"/>
                </a:solidFill>
                <a:latin typeface="Arial"/>
                <a:cs typeface="Arial"/>
              </a:rPr>
              <a:t>size.</a:t>
            </a:r>
            <a:r>
              <a:rPr lang="en-US" sz="2400" b="1" dirty="0">
                <a:solidFill>
                  <a:srgbClr val="004099"/>
                </a:solidFill>
                <a:latin typeface="Arial"/>
                <a:cs typeface="Arial"/>
              </a:rPr>
              <a:t/>
            </a:r>
            <a:br>
              <a:rPr lang="en-US" sz="2400" b="1" dirty="0">
                <a:solidFill>
                  <a:srgbClr val="004099"/>
                </a:solidFill>
                <a:latin typeface="Arial"/>
                <a:cs typeface="Arial"/>
              </a:rPr>
            </a:br>
            <a:endParaRPr lang="zh-CN" altLang="en-US" sz="2400" dirty="0">
              <a:latin typeface="Arial"/>
              <a:cs typeface="Arial"/>
            </a:endParaRPr>
          </a:p>
          <a:p>
            <a:pPr marL="336550" marR="43180" indent="-285750">
              <a:lnSpc>
                <a:spcPct val="100000"/>
              </a:lnSpc>
              <a:buFont typeface="Wingdings"/>
              <a:buChar char=""/>
              <a:tabLst>
                <a:tab pos="336550" algn="l"/>
              </a:tabLst>
            </a:pPr>
            <a:r>
              <a:rPr lang="en-US" sz="2400" b="1" spc="-5" dirty="0">
                <a:solidFill>
                  <a:srgbClr val="004099"/>
                </a:solidFill>
                <a:latin typeface="Arial"/>
                <a:cs typeface="Arial"/>
              </a:rPr>
              <a:t> </a:t>
            </a:r>
            <a:r>
              <a:rPr sz="2400" b="1" spc="-5" dirty="0">
                <a:solidFill>
                  <a:srgbClr val="FF0000"/>
                </a:solidFill>
                <a:latin typeface="Arial"/>
                <a:cs typeface="Arial"/>
              </a:rPr>
              <a:t>Electric</a:t>
            </a:r>
            <a:r>
              <a:rPr sz="2400" b="1" spc="5" dirty="0">
                <a:solidFill>
                  <a:srgbClr val="FF0000"/>
                </a:solidFill>
                <a:latin typeface="Arial"/>
                <a:cs typeface="Arial"/>
              </a:rPr>
              <a:t> </a:t>
            </a:r>
            <a:r>
              <a:rPr sz="2400" b="1" dirty="0">
                <a:solidFill>
                  <a:srgbClr val="FF0000"/>
                </a:solidFill>
                <a:latin typeface="Arial"/>
                <a:cs typeface="Arial"/>
              </a:rPr>
              <a:t>field </a:t>
            </a:r>
            <a:r>
              <a:rPr lang="en-US" sz="2400" b="1" dirty="0">
                <a:solidFill>
                  <a:srgbClr val="FF0000"/>
                </a:solidFill>
                <a:latin typeface="Arial"/>
                <a:cs typeface="Arial"/>
              </a:rPr>
              <a:t>(V/L) </a:t>
            </a:r>
            <a:r>
              <a:rPr sz="2400" b="1" spc="-5" dirty="0">
                <a:solidFill>
                  <a:srgbClr val="004099"/>
                </a:solidFill>
                <a:latin typeface="Arial"/>
                <a:cs typeface="Arial"/>
              </a:rPr>
              <a:t>becomes</a:t>
            </a:r>
            <a:r>
              <a:rPr sz="2400" b="1" spc="10" dirty="0">
                <a:solidFill>
                  <a:srgbClr val="FF0000"/>
                </a:solidFill>
                <a:latin typeface="Arial"/>
                <a:cs typeface="Arial"/>
              </a:rPr>
              <a:t> </a:t>
            </a:r>
            <a:r>
              <a:rPr sz="2400" b="1" u="heavy" spc="-5" dirty="0">
                <a:solidFill>
                  <a:srgbClr val="FF0000"/>
                </a:solidFill>
                <a:uFill>
                  <a:solidFill>
                    <a:srgbClr val="FF0000"/>
                  </a:solidFill>
                </a:uFill>
                <a:latin typeface="Arial"/>
                <a:cs typeface="Arial"/>
              </a:rPr>
              <a:t>Higher</a:t>
            </a:r>
            <a:r>
              <a:rPr sz="2400" b="1" spc="5" dirty="0">
                <a:solidFill>
                  <a:srgbClr val="FF0000"/>
                </a:solidFill>
                <a:latin typeface="Arial"/>
                <a:cs typeface="Arial"/>
              </a:rPr>
              <a:t> </a:t>
            </a:r>
            <a:r>
              <a:rPr sz="2400" b="1" dirty="0" smtClean="0">
                <a:solidFill>
                  <a:srgbClr val="004099"/>
                </a:solidFill>
                <a:latin typeface="Arial"/>
                <a:cs typeface="Arial"/>
              </a:rPr>
              <a:t>in</a:t>
            </a:r>
            <a:r>
              <a:rPr lang="en-US" sz="2400" b="1" dirty="0" smtClean="0">
                <a:solidFill>
                  <a:srgbClr val="004099"/>
                </a:solidFill>
                <a:latin typeface="Arial"/>
                <a:cs typeface="Arial"/>
              </a:rPr>
              <a:t> </a:t>
            </a:r>
            <a:r>
              <a:rPr sz="2400" b="1" spc="-5" dirty="0" smtClean="0">
                <a:solidFill>
                  <a:srgbClr val="004099"/>
                </a:solidFill>
                <a:latin typeface="Arial"/>
                <a:cs typeface="Arial"/>
              </a:rPr>
              <a:t>nanoscale </a:t>
            </a:r>
            <a:r>
              <a:rPr sz="2400" b="1" spc="-484" dirty="0" smtClean="0">
                <a:solidFill>
                  <a:srgbClr val="004099"/>
                </a:solidFill>
                <a:latin typeface="Arial"/>
                <a:cs typeface="Arial"/>
              </a:rPr>
              <a:t> </a:t>
            </a:r>
            <a:r>
              <a:rPr sz="2400" b="1" spc="-20" dirty="0">
                <a:solidFill>
                  <a:srgbClr val="004099"/>
                </a:solidFill>
                <a:latin typeface="Arial"/>
                <a:cs typeface="Arial"/>
              </a:rPr>
              <a:t>MOSFETs.</a:t>
            </a:r>
            <a:endParaRPr sz="2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188069" y="2256387"/>
            <a:ext cx="3294640" cy="2726366"/>
          </a:xfrm>
          <a:prstGeom prst="rect">
            <a:avLst/>
          </a:prstGeom>
        </p:spPr>
      </p:pic>
      <p:pic>
        <p:nvPicPr>
          <p:cNvPr id="3" name="object 3"/>
          <p:cNvPicPr/>
          <p:nvPr/>
        </p:nvPicPr>
        <p:blipFill>
          <a:blip r:embed="rId4" cstate="print"/>
          <a:stretch>
            <a:fillRect/>
          </a:stretch>
        </p:blipFill>
        <p:spPr>
          <a:xfrm>
            <a:off x="1395222" y="2171700"/>
            <a:ext cx="3989832" cy="2995422"/>
          </a:xfrm>
          <a:prstGeom prst="rect">
            <a:avLst/>
          </a:prstGeom>
        </p:spPr>
      </p:pic>
      <p:sp>
        <p:nvSpPr>
          <p:cNvPr id="4" name="object 4"/>
          <p:cNvSpPr txBox="1">
            <a:spLocks noGrp="1"/>
          </p:cNvSpPr>
          <p:nvPr>
            <p:ph type="title"/>
          </p:nvPr>
        </p:nvSpPr>
        <p:spPr>
          <a:xfrm>
            <a:off x="2868154" y="141867"/>
            <a:ext cx="6579490" cy="566822"/>
          </a:xfrm>
          <a:prstGeom prst="rect">
            <a:avLst/>
          </a:prstGeom>
        </p:spPr>
        <p:txBody>
          <a:bodyPr vert="horz" wrap="square" lIns="0" tIns="12700" rIns="0" bIns="0" rtlCol="0">
            <a:spAutoFit/>
          </a:bodyPr>
          <a:lstStyle/>
          <a:p>
            <a:pPr marL="12700">
              <a:lnSpc>
                <a:spcPct val="100000"/>
              </a:lnSpc>
              <a:spcBef>
                <a:spcPts val="100"/>
              </a:spcBef>
            </a:pPr>
            <a:r>
              <a:rPr sz="3600" spc="-25" dirty="0">
                <a:solidFill>
                  <a:schemeClr val="tx1"/>
                </a:solidFill>
              </a:rPr>
              <a:t>Velocity</a:t>
            </a:r>
            <a:r>
              <a:rPr sz="3600" spc="-105" dirty="0">
                <a:solidFill>
                  <a:schemeClr val="tx1"/>
                </a:solidFill>
              </a:rPr>
              <a:t> </a:t>
            </a:r>
            <a:r>
              <a:rPr sz="3600" dirty="0" smtClean="0">
                <a:solidFill>
                  <a:schemeClr val="tx1"/>
                </a:solidFill>
              </a:rPr>
              <a:t>Saturation</a:t>
            </a:r>
            <a:r>
              <a:rPr lang="zh-CN" altLang="en-US" sz="3600" dirty="0" smtClean="0">
                <a:solidFill>
                  <a:schemeClr val="tx1"/>
                </a:solidFill>
              </a:rPr>
              <a:t>速度饱和</a:t>
            </a:r>
            <a:endParaRPr sz="3600" dirty="0">
              <a:solidFill>
                <a:schemeClr val="tx1"/>
              </a:solidFill>
            </a:endParaRPr>
          </a:p>
        </p:txBody>
      </p:sp>
      <p:sp>
        <p:nvSpPr>
          <p:cNvPr id="5" name="object 5"/>
          <p:cNvSpPr txBox="1"/>
          <p:nvPr/>
        </p:nvSpPr>
        <p:spPr>
          <a:xfrm>
            <a:off x="376681" y="1375410"/>
            <a:ext cx="11185525" cy="879475"/>
          </a:xfrm>
          <a:prstGeom prst="rect">
            <a:avLst/>
          </a:prstGeom>
        </p:spPr>
        <p:txBody>
          <a:bodyPr vert="horz" wrap="square" lIns="0" tIns="12700" rIns="0" bIns="0" rtlCol="0">
            <a:spAutoFit/>
          </a:bodyPr>
          <a:lstStyle/>
          <a:p>
            <a:pPr marL="495300" marR="43180" indent="-457200">
              <a:lnSpc>
                <a:spcPct val="100000"/>
              </a:lnSpc>
              <a:spcBef>
                <a:spcPts val="100"/>
              </a:spcBef>
              <a:buClr>
                <a:srgbClr val="004099"/>
              </a:buClr>
              <a:buFont typeface="Wingdings"/>
              <a:buChar char=""/>
              <a:tabLst>
                <a:tab pos="593090" algn="l"/>
                <a:tab pos="593725" algn="l"/>
              </a:tabLst>
            </a:pPr>
            <a:r>
              <a:rPr dirty="0"/>
              <a:t>	</a:t>
            </a:r>
            <a:r>
              <a:rPr sz="2800" b="1" dirty="0">
                <a:solidFill>
                  <a:srgbClr val="004099"/>
                </a:solidFill>
                <a:latin typeface="Arial"/>
                <a:cs typeface="Arial"/>
              </a:rPr>
              <a:t>In</a:t>
            </a:r>
            <a:r>
              <a:rPr sz="2800" b="1" spc="-5" dirty="0">
                <a:solidFill>
                  <a:srgbClr val="004099"/>
                </a:solidFill>
                <a:latin typeface="Arial"/>
                <a:cs typeface="Arial"/>
              </a:rPr>
              <a:t> Si,</a:t>
            </a:r>
            <a:r>
              <a:rPr sz="2800" b="1" spc="-20" dirty="0">
                <a:solidFill>
                  <a:srgbClr val="004099"/>
                </a:solidFill>
                <a:latin typeface="Arial"/>
                <a:cs typeface="Arial"/>
              </a:rPr>
              <a:t> </a:t>
            </a:r>
            <a:r>
              <a:rPr sz="2800" b="1" dirty="0">
                <a:solidFill>
                  <a:srgbClr val="004099"/>
                </a:solidFill>
                <a:latin typeface="Arial"/>
                <a:cs typeface="Arial"/>
              </a:rPr>
              <a:t>carrier</a:t>
            </a:r>
            <a:r>
              <a:rPr sz="2800" b="1" spc="-15" dirty="0">
                <a:solidFill>
                  <a:srgbClr val="004099"/>
                </a:solidFill>
                <a:latin typeface="Arial"/>
                <a:cs typeface="Arial"/>
              </a:rPr>
              <a:t> </a:t>
            </a:r>
            <a:r>
              <a:rPr sz="2800" b="1" dirty="0">
                <a:solidFill>
                  <a:srgbClr val="004099"/>
                </a:solidFill>
                <a:latin typeface="Arial"/>
                <a:cs typeface="Arial"/>
              </a:rPr>
              <a:t>velocities</a:t>
            </a:r>
            <a:r>
              <a:rPr sz="2800" b="1" spc="-5" dirty="0">
                <a:solidFill>
                  <a:srgbClr val="004099"/>
                </a:solidFill>
                <a:latin typeface="Arial"/>
                <a:cs typeface="Arial"/>
              </a:rPr>
              <a:t> </a:t>
            </a:r>
            <a:r>
              <a:rPr sz="2800" b="1" dirty="0">
                <a:solidFill>
                  <a:srgbClr val="004099"/>
                </a:solidFill>
                <a:latin typeface="Arial"/>
                <a:cs typeface="Arial"/>
              </a:rPr>
              <a:t>saturate under high</a:t>
            </a:r>
            <a:r>
              <a:rPr sz="2800" b="1" spc="-5" dirty="0">
                <a:solidFill>
                  <a:srgbClr val="004099"/>
                </a:solidFill>
                <a:latin typeface="Arial"/>
                <a:cs typeface="Arial"/>
              </a:rPr>
              <a:t> </a:t>
            </a:r>
            <a:r>
              <a:rPr sz="2800" b="1" dirty="0">
                <a:solidFill>
                  <a:srgbClr val="004099"/>
                </a:solidFill>
                <a:latin typeface="Arial"/>
                <a:cs typeface="Arial"/>
              </a:rPr>
              <a:t>electric</a:t>
            </a:r>
            <a:r>
              <a:rPr sz="2800" b="1" spc="-5" dirty="0">
                <a:solidFill>
                  <a:srgbClr val="004099"/>
                </a:solidFill>
                <a:latin typeface="Arial"/>
                <a:cs typeface="Arial"/>
              </a:rPr>
              <a:t> </a:t>
            </a:r>
            <a:r>
              <a:rPr sz="2800" b="1" dirty="0">
                <a:solidFill>
                  <a:srgbClr val="004099"/>
                </a:solidFill>
                <a:latin typeface="Arial"/>
                <a:cs typeface="Arial"/>
              </a:rPr>
              <a:t>field due</a:t>
            </a:r>
            <a:r>
              <a:rPr sz="2800" b="1" spc="-5" dirty="0">
                <a:solidFill>
                  <a:srgbClr val="004099"/>
                </a:solidFill>
                <a:latin typeface="Arial"/>
                <a:cs typeface="Arial"/>
              </a:rPr>
              <a:t> </a:t>
            </a:r>
            <a:r>
              <a:rPr sz="2800" b="1" dirty="0">
                <a:solidFill>
                  <a:srgbClr val="004099"/>
                </a:solidFill>
                <a:latin typeface="Arial"/>
                <a:cs typeface="Arial"/>
              </a:rPr>
              <a:t>to </a:t>
            </a:r>
            <a:r>
              <a:rPr sz="2800" b="1" spc="-760" dirty="0">
                <a:solidFill>
                  <a:srgbClr val="004099"/>
                </a:solidFill>
                <a:latin typeface="Arial"/>
                <a:cs typeface="Arial"/>
              </a:rPr>
              <a:t> </a:t>
            </a:r>
            <a:r>
              <a:rPr sz="2800" b="1" dirty="0">
                <a:solidFill>
                  <a:srgbClr val="004099"/>
                </a:solidFill>
                <a:latin typeface="Arial"/>
                <a:cs typeface="Arial"/>
              </a:rPr>
              <a:t>carrier</a:t>
            </a:r>
            <a:r>
              <a:rPr sz="2800" b="1" spc="-20" dirty="0">
                <a:solidFill>
                  <a:srgbClr val="004099"/>
                </a:solidFill>
                <a:latin typeface="Arial"/>
                <a:cs typeface="Arial"/>
              </a:rPr>
              <a:t> </a:t>
            </a:r>
            <a:r>
              <a:rPr sz="2800" b="1" dirty="0">
                <a:solidFill>
                  <a:srgbClr val="004099"/>
                </a:solidFill>
                <a:latin typeface="Arial"/>
                <a:cs typeface="Arial"/>
              </a:rPr>
              <a:t>scattering</a:t>
            </a:r>
            <a:r>
              <a:rPr sz="2800" b="1" spc="5" dirty="0">
                <a:solidFill>
                  <a:srgbClr val="004099"/>
                </a:solidFill>
                <a:latin typeface="Arial"/>
                <a:cs typeface="Arial"/>
              </a:rPr>
              <a:t> </a:t>
            </a:r>
            <a:r>
              <a:rPr sz="2800" b="1" dirty="0">
                <a:solidFill>
                  <a:srgbClr val="004099"/>
                </a:solidFill>
                <a:latin typeface="Arial"/>
                <a:cs typeface="Arial"/>
              </a:rPr>
              <a:t>effects,</a:t>
            </a:r>
            <a:r>
              <a:rPr sz="2800" b="1" spc="5" dirty="0">
                <a:solidFill>
                  <a:srgbClr val="004099"/>
                </a:solidFill>
                <a:latin typeface="Arial"/>
                <a:cs typeface="Arial"/>
              </a:rPr>
              <a:t> </a:t>
            </a:r>
            <a:r>
              <a:rPr sz="2800" b="1" dirty="0">
                <a:solidFill>
                  <a:srgbClr val="004099"/>
                </a:solidFill>
                <a:latin typeface="Arial"/>
                <a:cs typeface="Arial"/>
              </a:rPr>
              <a:t>called the</a:t>
            </a:r>
            <a:r>
              <a:rPr sz="2800" b="1" spc="25" dirty="0">
                <a:solidFill>
                  <a:srgbClr val="FF0000"/>
                </a:solidFill>
                <a:latin typeface="Arial"/>
                <a:cs typeface="Arial"/>
              </a:rPr>
              <a:t> </a:t>
            </a:r>
            <a:r>
              <a:rPr sz="2800" b="1" u="heavy" dirty="0">
                <a:solidFill>
                  <a:srgbClr val="FF0000"/>
                </a:solidFill>
                <a:uFill>
                  <a:solidFill>
                    <a:srgbClr val="FF0000"/>
                  </a:solidFill>
                </a:uFill>
                <a:latin typeface="Arial"/>
                <a:cs typeface="Arial"/>
              </a:rPr>
              <a:t>saturation velocity </a:t>
            </a:r>
            <a:r>
              <a:rPr sz="2800" b="1" u="heavy" spc="5" dirty="0">
                <a:solidFill>
                  <a:srgbClr val="FF0000"/>
                </a:solidFill>
                <a:uFill>
                  <a:solidFill>
                    <a:srgbClr val="FF0000"/>
                  </a:solidFill>
                </a:uFill>
                <a:latin typeface="Arial"/>
                <a:cs typeface="Arial"/>
              </a:rPr>
              <a:t>(</a:t>
            </a:r>
            <a:r>
              <a:rPr sz="2800" b="1" i="1" u="heavy" spc="5" dirty="0">
                <a:solidFill>
                  <a:srgbClr val="FF0000"/>
                </a:solidFill>
                <a:uFill>
                  <a:solidFill>
                    <a:srgbClr val="FF0000"/>
                  </a:solidFill>
                </a:uFill>
                <a:latin typeface="Arial"/>
                <a:cs typeface="Arial"/>
              </a:rPr>
              <a:t>v</a:t>
            </a:r>
            <a:r>
              <a:rPr sz="2775" b="1" u="heavy" spc="7" baseline="-21021" dirty="0">
                <a:solidFill>
                  <a:srgbClr val="FF0000"/>
                </a:solidFill>
                <a:uFill>
                  <a:solidFill>
                    <a:srgbClr val="FF0000"/>
                  </a:solidFill>
                </a:uFill>
                <a:latin typeface="Arial"/>
                <a:cs typeface="Arial"/>
              </a:rPr>
              <a:t>sat</a:t>
            </a:r>
            <a:r>
              <a:rPr sz="2800" b="1" u="heavy" spc="5" dirty="0">
                <a:solidFill>
                  <a:srgbClr val="FF0000"/>
                </a:solidFill>
                <a:uFill>
                  <a:solidFill>
                    <a:srgbClr val="FF0000"/>
                  </a:solidFill>
                </a:uFill>
                <a:latin typeface="Arial"/>
                <a:cs typeface="Arial"/>
              </a:rPr>
              <a:t>)</a:t>
            </a:r>
            <a:endParaRPr sz="2800" dirty="0">
              <a:latin typeface="Arial"/>
              <a:cs typeface="Arial"/>
            </a:endParaRPr>
          </a:p>
        </p:txBody>
      </p:sp>
      <p:grpSp>
        <p:nvGrpSpPr>
          <p:cNvPr id="6" name="object 6"/>
          <p:cNvGrpSpPr/>
          <p:nvPr/>
        </p:nvGrpSpPr>
        <p:grpSpPr>
          <a:xfrm>
            <a:off x="767333" y="5098541"/>
            <a:ext cx="5245100" cy="1344930"/>
            <a:chOff x="767333" y="5098541"/>
            <a:chExt cx="5245100" cy="1344930"/>
          </a:xfrm>
        </p:grpSpPr>
        <p:sp>
          <p:nvSpPr>
            <p:cNvPr id="7" name="object 7"/>
            <p:cNvSpPr/>
            <p:nvPr/>
          </p:nvSpPr>
          <p:spPr>
            <a:xfrm>
              <a:off x="773810" y="5105018"/>
              <a:ext cx="5232400" cy="1332230"/>
            </a:xfrm>
            <a:custGeom>
              <a:avLst/>
              <a:gdLst/>
              <a:ahLst/>
              <a:cxnLst/>
              <a:rect l="l" t="t" r="r" b="b"/>
              <a:pathLst>
                <a:path w="5232400" h="1332229">
                  <a:moveTo>
                    <a:pt x="5009896" y="0"/>
                  </a:moveTo>
                  <a:lnTo>
                    <a:pt x="221995" y="0"/>
                  </a:lnTo>
                  <a:lnTo>
                    <a:pt x="177255" y="4512"/>
                  </a:lnTo>
                  <a:lnTo>
                    <a:pt x="135584" y="17452"/>
                  </a:lnTo>
                  <a:lnTo>
                    <a:pt x="97875" y="37926"/>
                  </a:lnTo>
                  <a:lnTo>
                    <a:pt x="65020" y="65039"/>
                  </a:lnTo>
                  <a:lnTo>
                    <a:pt x="37913" y="97897"/>
                  </a:lnTo>
                  <a:lnTo>
                    <a:pt x="17445" y="135606"/>
                  </a:lnTo>
                  <a:lnTo>
                    <a:pt x="4510" y="177270"/>
                  </a:lnTo>
                  <a:lnTo>
                    <a:pt x="0" y="221995"/>
                  </a:lnTo>
                  <a:lnTo>
                    <a:pt x="0" y="1109979"/>
                  </a:lnTo>
                  <a:lnTo>
                    <a:pt x="4510" y="1154720"/>
                  </a:lnTo>
                  <a:lnTo>
                    <a:pt x="17445" y="1196391"/>
                  </a:lnTo>
                  <a:lnTo>
                    <a:pt x="37913" y="1234100"/>
                  </a:lnTo>
                  <a:lnTo>
                    <a:pt x="65020" y="1266955"/>
                  </a:lnTo>
                  <a:lnTo>
                    <a:pt x="97875" y="1294062"/>
                  </a:lnTo>
                  <a:lnTo>
                    <a:pt x="135584" y="1314530"/>
                  </a:lnTo>
                  <a:lnTo>
                    <a:pt x="177255" y="1327465"/>
                  </a:lnTo>
                  <a:lnTo>
                    <a:pt x="221995" y="1331975"/>
                  </a:lnTo>
                  <a:lnTo>
                    <a:pt x="5009896" y="1331975"/>
                  </a:lnTo>
                  <a:lnTo>
                    <a:pt x="5054621" y="1327465"/>
                  </a:lnTo>
                  <a:lnTo>
                    <a:pt x="5096285" y="1314530"/>
                  </a:lnTo>
                  <a:lnTo>
                    <a:pt x="5133994" y="1294062"/>
                  </a:lnTo>
                  <a:lnTo>
                    <a:pt x="5166852" y="1266955"/>
                  </a:lnTo>
                  <a:lnTo>
                    <a:pt x="5193965" y="1234100"/>
                  </a:lnTo>
                  <a:lnTo>
                    <a:pt x="5214439" y="1196391"/>
                  </a:lnTo>
                  <a:lnTo>
                    <a:pt x="5227379" y="1154720"/>
                  </a:lnTo>
                  <a:lnTo>
                    <a:pt x="5231892" y="1109979"/>
                  </a:lnTo>
                  <a:lnTo>
                    <a:pt x="5231892" y="221995"/>
                  </a:lnTo>
                  <a:lnTo>
                    <a:pt x="5227379" y="177270"/>
                  </a:lnTo>
                  <a:lnTo>
                    <a:pt x="5214439" y="135606"/>
                  </a:lnTo>
                  <a:lnTo>
                    <a:pt x="5193965" y="97897"/>
                  </a:lnTo>
                  <a:lnTo>
                    <a:pt x="5166852" y="65039"/>
                  </a:lnTo>
                  <a:lnTo>
                    <a:pt x="5133994" y="37926"/>
                  </a:lnTo>
                  <a:lnTo>
                    <a:pt x="5096285" y="17452"/>
                  </a:lnTo>
                  <a:lnTo>
                    <a:pt x="5054621" y="4512"/>
                  </a:lnTo>
                  <a:lnTo>
                    <a:pt x="5009896" y="0"/>
                  </a:lnTo>
                  <a:close/>
                </a:path>
              </a:pathLst>
            </a:custGeom>
            <a:solidFill>
              <a:srgbClr val="FFFF00"/>
            </a:solidFill>
          </p:spPr>
          <p:txBody>
            <a:bodyPr wrap="square" lIns="0" tIns="0" rIns="0" bIns="0" rtlCol="0"/>
            <a:lstStyle/>
            <a:p>
              <a:endParaRPr/>
            </a:p>
          </p:txBody>
        </p:sp>
        <p:sp>
          <p:nvSpPr>
            <p:cNvPr id="8" name="object 8"/>
            <p:cNvSpPr/>
            <p:nvPr/>
          </p:nvSpPr>
          <p:spPr>
            <a:xfrm>
              <a:off x="773810" y="5105018"/>
              <a:ext cx="5232400" cy="1332230"/>
            </a:xfrm>
            <a:custGeom>
              <a:avLst/>
              <a:gdLst/>
              <a:ahLst/>
              <a:cxnLst/>
              <a:rect l="l" t="t" r="r" b="b"/>
              <a:pathLst>
                <a:path w="5232400" h="1332229">
                  <a:moveTo>
                    <a:pt x="0" y="221995"/>
                  </a:moveTo>
                  <a:lnTo>
                    <a:pt x="4510" y="177270"/>
                  </a:lnTo>
                  <a:lnTo>
                    <a:pt x="17445" y="135606"/>
                  </a:lnTo>
                  <a:lnTo>
                    <a:pt x="37913" y="97897"/>
                  </a:lnTo>
                  <a:lnTo>
                    <a:pt x="65020" y="65039"/>
                  </a:lnTo>
                  <a:lnTo>
                    <a:pt x="97875" y="37926"/>
                  </a:lnTo>
                  <a:lnTo>
                    <a:pt x="135584" y="17452"/>
                  </a:lnTo>
                  <a:lnTo>
                    <a:pt x="177255" y="4512"/>
                  </a:lnTo>
                  <a:lnTo>
                    <a:pt x="221995" y="0"/>
                  </a:lnTo>
                  <a:lnTo>
                    <a:pt x="5009896" y="0"/>
                  </a:lnTo>
                  <a:lnTo>
                    <a:pt x="5054621" y="4512"/>
                  </a:lnTo>
                  <a:lnTo>
                    <a:pt x="5096285" y="17452"/>
                  </a:lnTo>
                  <a:lnTo>
                    <a:pt x="5133994" y="37926"/>
                  </a:lnTo>
                  <a:lnTo>
                    <a:pt x="5166852" y="65039"/>
                  </a:lnTo>
                  <a:lnTo>
                    <a:pt x="5193965" y="97897"/>
                  </a:lnTo>
                  <a:lnTo>
                    <a:pt x="5214439" y="135606"/>
                  </a:lnTo>
                  <a:lnTo>
                    <a:pt x="5227379" y="177270"/>
                  </a:lnTo>
                  <a:lnTo>
                    <a:pt x="5231892" y="221995"/>
                  </a:lnTo>
                  <a:lnTo>
                    <a:pt x="5231892" y="1109979"/>
                  </a:lnTo>
                  <a:lnTo>
                    <a:pt x="5227379" y="1154720"/>
                  </a:lnTo>
                  <a:lnTo>
                    <a:pt x="5214439" y="1196391"/>
                  </a:lnTo>
                  <a:lnTo>
                    <a:pt x="5193965" y="1234100"/>
                  </a:lnTo>
                  <a:lnTo>
                    <a:pt x="5166852" y="1266955"/>
                  </a:lnTo>
                  <a:lnTo>
                    <a:pt x="5133994" y="1294062"/>
                  </a:lnTo>
                  <a:lnTo>
                    <a:pt x="5096285" y="1314530"/>
                  </a:lnTo>
                  <a:lnTo>
                    <a:pt x="5054621" y="1327465"/>
                  </a:lnTo>
                  <a:lnTo>
                    <a:pt x="5009896" y="1331975"/>
                  </a:lnTo>
                  <a:lnTo>
                    <a:pt x="221995" y="1331975"/>
                  </a:lnTo>
                  <a:lnTo>
                    <a:pt x="177255" y="1327465"/>
                  </a:lnTo>
                  <a:lnTo>
                    <a:pt x="135584" y="1314530"/>
                  </a:lnTo>
                  <a:lnTo>
                    <a:pt x="97875" y="1294062"/>
                  </a:lnTo>
                  <a:lnTo>
                    <a:pt x="65020" y="1266955"/>
                  </a:lnTo>
                  <a:lnTo>
                    <a:pt x="37913" y="1234100"/>
                  </a:lnTo>
                  <a:lnTo>
                    <a:pt x="17445" y="1196391"/>
                  </a:lnTo>
                  <a:lnTo>
                    <a:pt x="4510" y="1154720"/>
                  </a:lnTo>
                  <a:lnTo>
                    <a:pt x="0" y="1109979"/>
                  </a:lnTo>
                  <a:lnTo>
                    <a:pt x="0" y="221995"/>
                  </a:lnTo>
                  <a:close/>
                </a:path>
              </a:pathLst>
            </a:custGeom>
            <a:ln w="12953">
              <a:solidFill>
                <a:srgbClr val="002C6D"/>
              </a:solidFill>
            </a:ln>
          </p:spPr>
          <p:txBody>
            <a:bodyPr wrap="square" lIns="0" tIns="0" rIns="0" bIns="0" rtlCol="0"/>
            <a:lstStyle/>
            <a:p>
              <a:endParaRPr/>
            </a:p>
          </p:txBody>
        </p:sp>
        <p:sp>
          <p:nvSpPr>
            <p:cNvPr id="9" name="object 9"/>
            <p:cNvSpPr/>
            <p:nvPr/>
          </p:nvSpPr>
          <p:spPr>
            <a:xfrm>
              <a:off x="2058826" y="5951285"/>
              <a:ext cx="581025" cy="0"/>
            </a:xfrm>
            <a:custGeom>
              <a:avLst/>
              <a:gdLst/>
              <a:ahLst/>
              <a:cxnLst/>
              <a:rect l="l" t="t" r="r" b="b"/>
              <a:pathLst>
                <a:path w="581025">
                  <a:moveTo>
                    <a:pt x="0" y="0"/>
                  </a:moveTo>
                  <a:lnTo>
                    <a:pt x="580677" y="0"/>
                  </a:lnTo>
                </a:path>
              </a:pathLst>
            </a:custGeom>
            <a:ln w="6693">
              <a:solidFill>
                <a:srgbClr val="000000"/>
              </a:solidFill>
            </a:ln>
          </p:spPr>
          <p:txBody>
            <a:bodyPr wrap="square" lIns="0" tIns="0" rIns="0" bIns="0" rtlCol="0"/>
            <a:lstStyle/>
            <a:p>
              <a:endParaRPr/>
            </a:p>
          </p:txBody>
        </p:sp>
        <p:sp>
          <p:nvSpPr>
            <p:cNvPr id="10" name="object 10"/>
            <p:cNvSpPr/>
            <p:nvPr/>
          </p:nvSpPr>
          <p:spPr>
            <a:xfrm>
              <a:off x="1432980" y="5540616"/>
              <a:ext cx="4362450" cy="0"/>
            </a:xfrm>
            <a:custGeom>
              <a:avLst/>
              <a:gdLst/>
              <a:ahLst/>
              <a:cxnLst/>
              <a:rect l="l" t="t" r="r" b="b"/>
              <a:pathLst>
                <a:path w="4362450">
                  <a:moveTo>
                    <a:pt x="0" y="0"/>
                  </a:moveTo>
                  <a:lnTo>
                    <a:pt x="1902502" y="0"/>
                  </a:lnTo>
                </a:path>
                <a:path w="4362450">
                  <a:moveTo>
                    <a:pt x="2250369" y="0"/>
                  </a:moveTo>
                  <a:lnTo>
                    <a:pt x="4362021" y="0"/>
                  </a:lnTo>
                </a:path>
              </a:pathLst>
            </a:custGeom>
            <a:ln w="13437">
              <a:solidFill>
                <a:srgbClr val="000000"/>
              </a:solidFill>
            </a:ln>
          </p:spPr>
          <p:txBody>
            <a:bodyPr wrap="square" lIns="0" tIns="0" rIns="0" bIns="0" rtlCol="0"/>
            <a:lstStyle/>
            <a:p>
              <a:endParaRPr/>
            </a:p>
          </p:txBody>
        </p:sp>
      </p:grpSp>
      <p:sp>
        <p:nvSpPr>
          <p:cNvPr id="11" name="object 11"/>
          <p:cNvSpPr txBox="1"/>
          <p:nvPr/>
        </p:nvSpPr>
        <p:spPr>
          <a:xfrm>
            <a:off x="4924409" y="5755157"/>
            <a:ext cx="154305" cy="255270"/>
          </a:xfrm>
          <a:prstGeom prst="rect">
            <a:avLst/>
          </a:prstGeom>
        </p:spPr>
        <p:txBody>
          <a:bodyPr vert="horz" wrap="square" lIns="0" tIns="13335" rIns="0" bIns="0" rtlCol="0">
            <a:spAutoFit/>
          </a:bodyPr>
          <a:lstStyle/>
          <a:p>
            <a:pPr marL="12700">
              <a:lnSpc>
                <a:spcPct val="100000"/>
              </a:lnSpc>
              <a:spcBef>
                <a:spcPts val="105"/>
              </a:spcBef>
            </a:pPr>
            <a:r>
              <a:rPr sz="1500" i="1" spc="10" dirty="0">
                <a:latin typeface="Times New Roman"/>
                <a:cs typeface="Times New Roman"/>
              </a:rPr>
              <a:t>C</a:t>
            </a:r>
            <a:endParaRPr sz="1500">
              <a:latin typeface="Times New Roman"/>
              <a:cs typeface="Times New Roman"/>
            </a:endParaRPr>
          </a:p>
        </p:txBody>
      </p:sp>
      <p:sp>
        <p:nvSpPr>
          <p:cNvPr id="12" name="object 12"/>
          <p:cNvSpPr txBox="1"/>
          <p:nvPr/>
        </p:nvSpPr>
        <p:spPr>
          <a:xfrm>
            <a:off x="952259" y="5499833"/>
            <a:ext cx="121920" cy="255270"/>
          </a:xfrm>
          <a:prstGeom prst="rect">
            <a:avLst/>
          </a:prstGeom>
        </p:spPr>
        <p:txBody>
          <a:bodyPr vert="horz" wrap="square" lIns="0" tIns="13335" rIns="0" bIns="0" rtlCol="0">
            <a:spAutoFit/>
          </a:bodyPr>
          <a:lstStyle/>
          <a:p>
            <a:pPr marL="12700">
              <a:lnSpc>
                <a:spcPct val="100000"/>
              </a:lnSpc>
              <a:spcBef>
                <a:spcPts val="105"/>
              </a:spcBef>
            </a:pPr>
            <a:r>
              <a:rPr sz="1500" i="1" spc="5" dirty="0">
                <a:latin typeface="Times New Roman"/>
                <a:cs typeface="Times New Roman"/>
              </a:rPr>
              <a:t>n</a:t>
            </a:r>
            <a:endParaRPr sz="1500">
              <a:latin typeface="Times New Roman"/>
              <a:cs typeface="Times New Roman"/>
            </a:endParaRPr>
          </a:p>
        </p:txBody>
      </p:sp>
      <p:sp>
        <p:nvSpPr>
          <p:cNvPr id="13" name="object 13"/>
          <p:cNvSpPr txBox="1"/>
          <p:nvPr/>
        </p:nvSpPr>
        <p:spPr>
          <a:xfrm>
            <a:off x="2102322" y="6024624"/>
            <a:ext cx="450850" cy="419100"/>
          </a:xfrm>
          <a:prstGeom prst="rect">
            <a:avLst/>
          </a:prstGeom>
        </p:spPr>
        <p:txBody>
          <a:bodyPr vert="horz" wrap="square" lIns="0" tIns="16510" rIns="0" bIns="0" rtlCol="0">
            <a:spAutoFit/>
          </a:bodyPr>
          <a:lstStyle/>
          <a:p>
            <a:pPr marL="38100">
              <a:lnSpc>
                <a:spcPct val="100000"/>
              </a:lnSpc>
              <a:spcBef>
                <a:spcPts val="130"/>
              </a:spcBef>
            </a:pPr>
            <a:r>
              <a:rPr sz="3825" i="1" spc="15" baseline="14161" dirty="0">
                <a:latin typeface="Times New Roman"/>
                <a:cs typeface="Times New Roman"/>
              </a:rPr>
              <a:t>v</a:t>
            </a:r>
            <a:r>
              <a:rPr sz="1500" i="1" spc="10" dirty="0">
                <a:latin typeface="Times New Roman"/>
                <a:cs typeface="Times New Roman"/>
              </a:rPr>
              <a:t>sat</a:t>
            </a:r>
            <a:endParaRPr sz="1500">
              <a:latin typeface="Times New Roman"/>
              <a:cs typeface="Times New Roman"/>
            </a:endParaRPr>
          </a:p>
        </p:txBody>
      </p:sp>
      <p:sp>
        <p:nvSpPr>
          <p:cNvPr id="14" name="object 14"/>
          <p:cNvSpPr txBox="1"/>
          <p:nvPr/>
        </p:nvSpPr>
        <p:spPr>
          <a:xfrm>
            <a:off x="2767072" y="5682497"/>
            <a:ext cx="530225" cy="255270"/>
          </a:xfrm>
          <a:prstGeom prst="rect">
            <a:avLst/>
          </a:prstGeom>
        </p:spPr>
        <p:txBody>
          <a:bodyPr vert="horz" wrap="square" lIns="0" tIns="13335" rIns="0" bIns="0" rtlCol="0">
            <a:spAutoFit/>
          </a:bodyPr>
          <a:lstStyle/>
          <a:p>
            <a:pPr marL="12700">
              <a:lnSpc>
                <a:spcPct val="100000"/>
              </a:lnSpc>
              <a:spcBef>
                <a:spcPts val="105"/>
              </a:spcBef>
              <a:tabLst>
                <a:tab pos="236220" algn="l"/>
              </a:tabLst>
            </a:pPr>
            <a:r>
              <a:rPr sz="1500" i="1" spc="5" dirty="0">
                <a:latin typeface="Times New Roman"/>
                <a:cs typeface="Times New Roman"/>
              </a:rPr>
              <a:t>n	</a:t>
            </a:r>
            <a:r>
              <a:rPr sz="1500" spc="50" dirty="0">
                <a:latin typeface="Times New Roman"/>
                <a:cs typeface="Times New Roman"/>
              </a:rPr>
              <a:t>1</a:t>
            </a:r>
            <a:r>
              <a:rPr sz="1500" spc="5" dirty="0">
                <a:latin typeface="Times New Roman"/>
                <a:cs typeface="Times New Roman"/>
              </a:rPr>
              <a:t>/</a:t>
            </a:r>
            <a:r>
              <a:rPr sz="1500" spc="-155" dirty="0">
                <a:latin typeface="Times New Roman"/>
                <a:cs typeface="Times New Roman"/>
              </a:rPr>
              <a:t> </a:t>
            </a:r>
            <a:r>
              <a:rPr sz="1500" i="1" spc="5" dirty="0">
                <a:latin typeface="Times New Roman"/>
                <a:cs typeface="Times New Roman"/>
              </a:rPr>
              <a:t>n</a:t>
            </a:r>
            <a:endParaRPr sz="1500">
              <a:latin typeface="Times New Roman"/>
              <a:cs typeface="Times New Roman"/>
            </a:endParaRPr>
          </a:p>
        </p:txBody>
      </p:sp>
      <p:sp>
        <p:nvSpPr>
          <p:cNvPr id="15" name="object 15"/>
          <p:cNvSpPr txBox="1"/>
          <p:nvPr/>
        </p:nvSpPr>
        <p:spPr>
          <a:xfrm>
            <a:off x="3641983" y="5536617"/>
            <a:ext cx="2140585" cy="419100"/>
          </a:xfrm>
          <a:prstGeom prst="rect">
            <a:avLst/>
          </a:prstGeom>
        </p:spPr>
        <p:txBody>
          <a:bodyPr vert="horz" wrap="square" lIns="0" tIns="16510" rIns="0" bIns="0" rtlCol="0">
            <a:spAutoFit/>
          </a:bodyPr>
          <a:lstStyle/>
          <a:p>
            <a:pPr marL="38100">
              <a:lnSpc>
                <a:spcPct val="100000"/>
              </a:lnSpc>
              <a:spcBef>
                <a:spcPts val="130"/>
              </a:spcBef>
              <a:tabLst>
                <a:tab pos="1472565" algn="l"/>
              </a:tabLst>
            </a:pPr>
            <a:r>
              <a:rPr sz="2550" spc="-210" dirty="0">
                <a:latin typeface="Times New Roman"/>
                <a:cs typeface="Times New Roman"/>
              </a:rPr>
              <a:t>[</a:t>
            </a:r>
            <a:r>
              <a:rPr sz="2550" spc="215" dirty="0">
                <a:latin typeface="Times New Roman"/>
                <a:cs typeface="Times New Roman"/>
              </a:rPr>
              <a:t>1</a:t>
            </a:r>
            <a:r>
              <a:rPr sz="2550" spc="25" dirty="0">
                <a:latin typeface="Symbol"/>
                <a:cs typeface="Symbol"/>
              </a:rPr>
              <a:t></a:t>
            </a:r>
            <a:r>
              <a:rPr sz="2550" spc="-220" dirty="0">
                <a:latin typeface="Times New Roman"/>
                <a:cs typeface="Times New Roman"/>
              </a:rPr>
              <a:t> </a:t>
            </a:r>
            <a:r>
              <a:rPr sz="2550" spc="155" dirty="0">
                <a:latin typeface="Times New Roman"/>
                <a:cs typeface="Times New Roman"/>
              </a:rPr>
              <a:t>(</a:t>
            </a:r>
            <a:r>
              <a:rPr sz="2550" i="1" spc="30" dirty="0">
                <a:latin typeface="Times New Roman"/>
                <a:cs typeface="Times New Roman"/>
              </a:rPr>
              <a:t>E</a:t>
            </a:r>
            <a:r>
              <a:rPr sz="2550" i="1" spc="-135" dirty="0">
                <a:latin typeface="Times New Roman"/>
                <a:cs typeface="Times New Roman"/>
              </a:rPr>
              <a:t> </a:t>
            </a:r>
            <a:r>
              <a:rPr sz="2550" spc="10" dirty="0">
                <a:latin typeface="Times New Roman"/>
                <a:cs typeface="Times New Roman"/>
              </a:rPr>
              <a:t>/</a:t>
            </a:r>
            <a:r>
              <a:rPr sz="2550" spc="-114" dirty="0">
                <a:latin typeface="Times New Roman"/>
                <a:cs typeface="Times New Roman"/>
              </a:rPr>
              <a:t> </a:t>
            </a:r>
            <a:r>
              <a:rPr sz="2550" i="1" spc="30" dirty="0">
                <a:latin typeface="Times New Roman"/>
                <a:cs typeface="Times New Roman"/>
              </a:rPr>
              <a:t>E</a:t>
            </a:r>
            <a:r>
              <a:rPr sz="2550" i="1" dirty="0">
                <a:latin typeface="Times New Roman"/>
                <a:cs typeface="Times New Roman"/>
              </a:rPr>
              <a:t>	</a:t>
            </a:r>
            <a:r>
              <a:rPr sz="2550" spc="130" dirty="0">
                <a:latin typeface="Times New Roman"/>
                <a:cs typeface="Times New Roman"/>
              </a:rPr>
              <a:t>)</a:t>
            </a:r>
            <a:r>
              <a:rPr sz="2250" i="1" spc="7" baseline="42592" dirty="0">
                <a:latin typeface="Times New Roman"/>
                <a:cs typeface="Times New Roman"/>
              </a:rPr>
              <a:t>n</a:t>
            </a:r>
            <a:r>
              <a:rPr sz="2250" i="1" spc="-104" baseline="42592" dirty="0">
                <a:latin typeface="Times New Roman"/>
                <a:cs typeface="Times New Roman"/>
              </a:rPr>
              <a:t> </a:t>
            </a:r>
            <a:r>
              <a:rPr sz="2550" spc="-155" dirty="0">
                <a:latin typeface="Times New Roman"/>
                <a:cs typeface="Times New Roman"/>
              </a:rPr>
              <a:t>]</a:t>
            </a:r>
            <a:r>
              <a:rPr sz="2250" spc="75" baseline="42592" dirty="0">
                <a:latin typeface="Times New Roman"/>
                <a:cs typeface="Times New Roman"/>
              </a:rPr>
              <a:t>1</a:t>
            </a:r>
            <a:r>
              <a:rPr sz="2250" spc="7" baseline="42592" dirty="0">
                <a:latin typeface="Times New Roman"/>
                <a:cs typeface="Times New Roman"/>
              </a:rPr>
              <a:t>/</a:t>
            </a:r>
            <a:r>
              <a:rPr sz="2250" spc="-232" baseline="42592" dirty="0">
                <a:latin typeface="Times New Roman"/>
                <a:cs typeface="Times New Roman"/>
              </a:rPr>
              <a:t> </a:t>
            </a:r>
            <a:r>
              <a:rPr sz="2250" i="1" spc="7" baseline="42592" dirty="0">
                <a:latin typeface="Times New Roman"/>
                <a:cs typeface="Times New Roman"/>
              </a:rPr>
              <a:t>n</a:t>
            </a:r>
            <a:endParaRPr sz="2250" baseline="42592" dirty="0">
              <a:latin typeface="Times New Roman"/>
              <a:cs typeface="Times New Roman"/>
            </a:endParaRPr>
          </a:p>
        </p:txBody>
      </p:sp>
      <p:sp>
        <p:nvSpPr>
          <p:cNvPr id="16" name="object 16"/>
          <p:cNvSpPr txBox="1"/>
          <p:nvPr/>
        </p:nvSpPr>
        <p:spPr>
          <a:xfrm>
            <a:off x="3409770" y="5281294"/>
            <a:ext cx="207010" cy="419100"/>
          </a:xfrm>
          <a:prstGeom prst="rect">
            <a:avLst/>
          </a:prstGeom>
        </p:spPr>
        <p:txBody>
          <a:bodyPr vert="horz" wrap="square" lIns="0" tIns="16510" rIns="0" bIns="0" rtlCol="0">
            <a:spAutoFit/>
          </a:bodyPr>
          <a:lstStyle/>
          <a:p>
            <a:pPr marL="12700">
              <a:lnSpc>
                <a:spcPct val="100000"/>
              </a:lnSpc>
              <a:spcBef>
                <a:spcPts val="130"/>
              </a:spcBef>
            </a:pPr>
            <a:r>
              <a:rPr sz="2550" spc="25" dirty="0">
                <a:latin typeface="Symbol"/>
                <a:cs typeface="Symbol"/>
              </a:rPr>
              <a:t></a:t>
            </a:r>
            <a:endParaRPr sz="2550">
              <a:latin typeface="Symbol"/>
              <a:cs typeface="Symbol"/>
            </a:endParaRPr>
          </a:p>
        </p:txBody>
      </p:sp>
      <p:sp>
        <p:nvSpPr>
          <p:cNvPr id="17" name="object 17"/>
          <p:cNvSpPr txBox="1"/>
          <p:nvPr/>
        </p:nvSpPr>
        <p:spPr>
          <a:xfrm>
            <a:off x="1416932" y="5692611"/>
            <a:ext cx="1621155" cy="419100"/>
          </a:xfrm>
          <a:prstGeom prst="rect">
            <a:avLst/>
          </a:prstGeom>
        </p:spPr>
        <p:txBody>
          <a:bodyPr vert="horz" wrap="square" lIns="0" tIns="16510" rIns="0" bIns="0" rtlCol="0">
            <a:spAutoFit/>
          </a:bodyPr>
          <a:lstStyle/>
          <a:p>
            <a:pPr marL="12700">
              <a:lnSpc>
                <a:spcPct val="100000"/>
              </a:lnSpc>
              <a:spcBef>
                <a:spcPts val="130"/>
              </a:spcBef>
              <a:tabLst>
                <a:tab pos="1236980" algn="l"/>
                <a:tab pos="1497965" algn="l"/>
              </a:tabLst>
            </a:pPr>
            <a:r>
              <a:rPr sz="2550" spc="-204" dirty="0">
                <a:latin typeface="Times New Roman"/>
                <a:cs typeface="Times New Roman"/>
              </a:rPr>
              <a:t>[</a:t>
            </a:r>
            <a:r>
              <a:rPr sz="2550" spc="210" dirty="0">
                <a:latin typeface="Times New Roman"/>
                <a:cs typeface="Times New Roman"/>
              </a:rPr>
              <a:t>1</a:t>
            </a:r>
            <a:r>
              <a:rPr sz="2550" spc="25" dirty="0">
                <a:latin typeface="Symbol"/>
                <a:cs typeface="Symbol"/>
              </a:rPr>
              <a:t></a:t>
            </a:r>
            <a:r>
              <a:rPr sz="2550" spc="-215" dirty="0">
                <a:latin typeface="Times New Roman"/>
                <a:cs typeface="Times New Roman"/>
              </a:rPr>
              <a:t> </a:t>
            </a:r>
            <a:r>
              <a:rPr sz="2550" spc="15" dirty="0">
                <a:latin typeface="Times New Roman"/>
                <a:cs typeface="Times New Roman"/>
              </a:rPr>
              <a:t>(</a:t>
            </a:r>
            <a:r>
              <a:rPr sz="2550" dirty="0">
                <a:latin typeface="Times New Roman"/>
                <a:cs typeface="Times New Roman"/>
              </a:rPr>
              <a:t>	</a:t>
            </a:r>
            <a:r>
              <a:rPr sz="2550" spc="15" dirty="0">
                <a:latin typeface="Times New Roman"/>
                <a:cs typeface="Times New Roman"/>
              </a:rPr>
              <a:t>)</a:t>
            </a:r>
            <a:r>
              <a:rPr sz="2550" dirty="0">
                <a:latin typeface="Times New Roman"/>
                <a:cs typeface="Times New Roman"/>
              </a:rPr>
              <a:t>	</a:t>
            </a:r>
            <a:r>
              <a:rPr sz="2550" spc="15" dirty="0">
                <a:latin typeface="Times New Roman"/>
                <a:cs typeface="Times New Roman"/>
              </a:rPr>
              <a:t>]</a:t>
            </a:r>
            <a:endParaRPr sz="2550">
              <a:latin typeface="Times New Roman"/>
              <a:cs typeface="Times New Roman"/>
            </a:endParaRPr>
          </a:p>
        </p:txBody>
      </p:sp>
      <p:sp>
        <p:nvSpPr>
          <p:cNvPr id="18" name="object 18"/>
          <p:cNvSpPr txBox="1"/>
          <p:nvPr/>
        </p:nvSpPr>
        <p:spPr>
          <a:xfrm>
            <a:off x="805239" y="5281294"/>
            <a:ext cx="561975" cy="419100"/>
          </a:xfrm>
          <a:prstGeom prst="rect">
            <a:avLst/>
          </a:prstGeom>
        </p:spPr>
        <p:txBody>
          <a:bodyPr vert="horz" wrap="square" lIns="0" tIns="16510" rIns="0" bIns="0" rtlCol="0">
            <a:spAutoFit/>
          </a:bodyPr>
          <a:lstStyle/>
          <a:p>
            <a:pPr marL="12700">
              <a:lnSpc>
                <a:spcPct val="100000"/>
              </a:lnSpc>
              <a:spcBef>
                <a:spcPts val="130"/>
              </a:spcBef>
              <a:tabLst>
                <a:tab pos="367030" algn="l"/>
              </a:tabLst>
            </a:pPr>
            <a:r>
              <a:rPr sz="2550" i="1" spc="20" dirty="0">
                <a:latin typeface="Times New Roman"/>
                <a:cs typeface="Times New Roman"/>
              </a:rPr>
              <a:t>v	</a:t>
            </a:r>
            <a:r>
              <a:rPr sz="2550" spc="25" dirty="0">
                <a:latin typeface="Symbol"/>
                <a:cs typeface="Symbol"/>
              </a:rPr>
              <a:t></a:t>
            </a:r>
            <a:endParaRPr sz="2550">
              <a:latin typeface="Symbol"/>
              <a:cs typeface="Symbol"/>
            </a:endParaRPr>
          </a:p>
        </p:txBody>
      </p:sp>
      <p:sp>
        <p:nvSpPr>
          <p:cNvPr id="19" name="object 19"/>
          <p:cNvSpPr txBox="1"/>
          <p:nvPr/>
        </p:nvSpPr>
        <p:spPr>
          <a:xfrm>
            <a:off x="4346049" y="5056636"/>
            <a:ext cx="785495" cy="440690"/>
          </a:xfrm>
          <a:prstGeom prst="rect">
            <a:avLst/>
          </a:prstGeom>
        </p:spPr>
        <p:txBody>
          <a:bodyPr vert="horz" wrap="square" lIns="0" tIns="15875" rIns="0" bIns="0" rtlCol="0">
            <a:spAutoFit/>
          </a:bodyPr>
          <a:lstStyle/>
          <a:p>
            <a:pPr marL="38100">
              <a:lnSpc>
                <a:spcPct val="100000"/>
              </a:lnSpc>
              <a:spcBef>
                <a:spcPts val="125"/>
              </a:spcBef>
            </a:pPr>
            <a:r>
              <a:rPr sz="2700" i="1" spc="30" dirty="0">
                <a:latin typeface="Symbol"/>
                <a:cs typeface="Symbol"/>
              </a:rPr>
              <a:t></a:t>
            </a:r>
            <a:r>
              <a:rPr sz="2250" i="1" spc="7" baseline="-24074" dirty="0">
                <a:latin typeface="Times New Roman"/>
                <a:cs typeface="Times New Roman"/>
              </a:rPr>
              <a:t>n</a:t>
            </a:r>
            <a:r>
              <a:rPr sz="2250" i="1" baseline="-24074" dirty="0">
                <a:latin typeface="Times New Roman"/>
                <a:cs typeface="Times New Roman"/>
              </a:rPr>
              <a:t> </a:t>
            </a:r>
            <a:r>
              <a:rPr sz="2250" i="1" spc="-247" baseline="-24074" dirty="0">
                <a:latin typeface="Times New Roman"/>
                <a:cs typeface="Times New Roman"/>
              </a:rPr>
              <a:t> </a:t>
            </a:r>
            <a:r>
              <a:rPr sz="2550" spc="10" dirty="0">
                <a:latin typeface="Symbol"/>
                <a:cs typeface="Symbol"/>
              </a:rPr>
              <a:t></a:t>
            </a:r>
            <a:r>
              <a:rPr sz="2550" spc="-240" dirty="0">
                <a:latin typeface="Times New Roman"/>
                <a:cs typeface="Times New Roman"/>
              </a:rPr>
              <a:t> </a:t>
            </a:r>
            <a:r>
              <a:rPr sz="2550" i="1" spc="30" dirty="0">
                <a:latin typeface="Times New Roman"/>
                <a:cs typeface="Times New Roman"/>
              </a:rPr>
              <a:t>E</a:t>
            </a:r>
            <a:endParaRPr sz="2550" dirty="0">
              <a:latin typeface="Times New Roman"/>
              <a:cs typeface="Times New Roman"/>
            </a:endParaRPr>
          </a:p>
        </p:txBody>
      </p:sp>
      <p:sp>
        <p:nvSpPr>
          <p:cNvPr id="20" name="object 20"/>
          <p:cNvSpPr txBox="1"/>
          <p:nvPr/>
        </p:nvSpPr>
        <p:spPr>
          <a:xfrm>
            <a:off x="2047707" y="5472628"/>
            <a:ext cx="600075" cy="440690"/>
          </a:xfrm>
          <a:prstGeom prst="rect">
            <a:avLst/>
          </a:prstGeom>
        </p:spPr>
        <p:txBody>
          <a:bodyPr vert="horz" wrap="square" lIns="0" tIns="15875" rIns="0" bIns="0" rtlCol="0">
            <a:spAutoFit/>
          </a:bodyPr>
          <a:lstStyle/>
          <a:p>
            <a:pPr marL="38100">
              <a:lnSpc>
                <a:spcPct val="100000"/>
              </a:lnSpc>
              <a:spcBef>
                <a:spcPts val="125"/>
              </a:spcBef>
            </a:pPr>
            <a:r>
              <a:rPr sz="2700" i="1" spc="10" dirty="0">
                <a:latin typeface="Symbol"/>
                <a:cs typeface="Symbol"/>
              </a:rPr>
              <a:t></a:t>
            </a:r>
            <a:r>
              <a:rPr sz="2250" spc="7" baseline="-24074" dirty="0">
                <a:latin typeface="Times New Roman"/>
                <a:cs typeface="Times New Roman"/>
              </a:rPr>
              <a:t>0</a:t>
            </a:r>
            <a:r>
              <a:rPr sz="2250" spc="-262" baseline="-24074" dirty="0">
                <a:latin typeface="Times New Roman"/>
                <a:cs typeface="Times New Roman"/>
              </a:rPr>
              <a:t> </a:t>
            </a:r>
            <a:r>
              <a:rPr sz="2550" i="1" spc="30" dirty="0">
                <a:latin typeface="Times New Roman"/>
                <a:cs typeface="Times New Roman"/>
              </a:rPr>
              <a:t>E</a:t>
            </a:r>
            <a:endParaRPr sz="2550">
              <a:latin typeface="Times New Roman"/>
              <a:cs typeface="Times New Roman"/>
            </a:endParaRPr>
          </a:p>
        </p:txBody>
      </p:sp>
      <p:sp>
        <p:nvSpPr>
          <p:cNvPr id="21" name="object 21"/>
          <p:cNvSpPr txBox="1"/>
          <p:nvPr/>
        </p:nvSpPr>
        <p:spPr>
          <a:xfrm>
            <a:off x="1991049" y="5056636"/>
            <a:ext cx="785495" cy="440690"/>
          </a:xfrm>
          <a:prstGeom prst="rect">
            <a:avLst/>
          </a:prstGeom>
        </p:spPr>
        <p:txBody>
          <a:bodyPr vert="horz" wrap="square" lIns="0" tIns="15875" rIns="0" bIns="0" rtlCol="0">
            <a:spAutoFit/>
          </a:bodyPr>
          <a:lstStyle/>
          <a:p>
            <a:pPr marL="38100">
              <a:lnSpc>
                <a:spcPct val="100000"/>
              </a:lnSpc>
              <a:spcBef>
                <a:spcPts val="125"/>
              </a:spcBef>
            </a:pPr>
            <a:r>
              <a:rPr sz="2700" i="1" spc="30" dirty="0">
                <a:latin typeface="Symbol"/>
                <a:cs typeface="Symbol"/>
              </a:rPr>
              <a:t></a:t>
            </a:r>
            <a:r>
              <a:rPr sz="2250" i="1" spc="7" baseline="-24074" dirty="0">
                <a:latin typeface="Times New Roman"/>
                <a:cs typeface="Times New Roman"/>
              </a:rPr>
              <a:t>n</a:t>
            </a:r>
            <a:r>
              <a:rPr sz="2250" i="1" baseline="-24074" dirty="0">
                <a:latin typeface="Times New Roman"/>
                <a:cs typeface="Times New Roman"/>
              </a:rPr>
              <a:t> </a:t>
            </a:r>
            <a:r>
              <a:rPr sz="2250" i="1" spc="-247" baseline="-24074" dirty="0">
                <a:latin typeface="Times New Roman"/>
                <a:cs typeface="Times New Roman"/>
              </a:rPr>
              <a:t> </a:t>
            </a:r>
            <a:r>
              <a:rPr sz="2550" spc="10" dirty="0">
                <a:latin typeface="Symbol"/>
                <a:cs typeface="Symbol"/>
              </a:rPr>
              <a:t></a:t>
            </a:r>
            <a:r>
              <a:rPr sz="2550" spc="-240" dirty="0">
                <a:latin typeface="Times New Roman"/>
                <a:cs typeface="Times New Roman"/>
              </a:rPr>
              <a:t> </a:t>
            </a:r>
            <a:r>
              <a:rPr sz="2550" i="1" spc="30" dirty="0">
                <a:latin typeface="Times New Roman"/>
                <a:cs typeface="Times New Roman"/>
              </a:rPr>
              <a:t>E</a:t>
            </a:r>
            <a:endParaRPr sz="2550">
              <a:latin typeface="Times New Roman"/>
              <a:cs typeface="Times New Roman"/>
            </a:endParaRPr>
          </a:p>
        </p:txBody>
      </p:sp>
      <p:sp>
        <p:nvSpPr>
          <p:cNvPr id="22" name="object 22"/>
          <p:cNvSpPr txBox="1"/>
          <p:nvPr/>
        </p:nvSpPr>
        <p:spPr>
          <a:xfrm>
            <a:off x="6286246" y="5400802"/>
            <a:ext cx="4311015" cy="635000"/>
          </a:xfrm>
          <a:prstGeom prst="rect">
            <a:avLst/>
          </a:prstGeom>
        </p:spPr>
        <p:txBody>
          <a:bodyPr vert="horz" wrap="square" lIns="0" tIns="12065" rIns="0" bIns="0" rtlCol="0">
            <a:spAutoFit/>
          </a:bodyPr>
          <a:lstStyle/>
          <a:p>
            <a:pPr marL="1331595" marR="5080" indent="-1319530">
              <a:lnSpc>
                <a:spcPct val="100000"/>
              </a:lnSpc>
              <a:spcBef>
                <a:spcPts val="95"/>
              </a:spcBef>
            </a:pPr>
            <a:r>
              <a:rPr sz="2000" b="1" spc="-5" dirty="0">
                <a:solidFill>
                  <a:srgbClr val="FF0000"/>
                </a:solidFill>
                <a:latin typeface="Arial"/>
                <a:cs typeface="Arial"/>
              </a:rPr>
              <a:t>For</a:t>
            </a:r>
            <a:r>
              <a:rPr sz="2000" b="1" dirty="0">
                <a:solidFill>
                  <a:srgbClr val="FF0000"/>
                </a:solidFill>
                <a:latin typeface="Arial"/>
                <a:cs typeface="Arial"/>
              </a:rPr>
              <a:t> </a:t>
            </a:r>
            <a:r>
              <a:rPr sz="2000" b="1" spc="-20" dirty="0">
                <a:solidFill>
                  <a:srgbClr val="FF0000"/>
                </a:solidFill>
                <a:latin typeface="Arial"/>
                <a:cs typeface="Arial"/>
              </a:rPr>
              <a:t>simplicity,</a:t>
            </a:r>
            <a:r>
              <a:rPr sz="2000" b="1" spc="-25" dirty="0">
                <a:solidFill>
                  <a:srgbClr val="FF0000"/>
                </a:solidFill>
                <a:latin typeface="Arial"/>
                <a:cs typeface="Arial"/>
              </a:rPr>
              <a:t> </a:t>
            </a:r>
            <a:r>
              <a:rPr sz="2000" b="1" spc="-5" dirty="0">
                <a:solidFill>
                  <a:srgbClr val="FF0000"/>
                </a:solidFill>
                <a:latin typeface="Arial"/>
                <a:cs typeface="Arial"/>
              </a:rPr>
              <a:t>we</a:t>
            </a:r>
            <a:r>
              <a:rPr sz="2000" b="1" dirty="0">
                <a:solidFill>
                  <a:srgbClr val="FF0000"/>
                </a:solidFill>
                <a:latin typeface="Arial"/>
                <a:cs typeface="Arial"/>
              </a:rPr>
              <a:t> </a:t>
            </a:r>
            <a:r>
              <a:rPr sz="2000" b="1" spc="-5" dirty="0">
                <a:solidFill>
                  <a:srgbClr val="FF0000"/>
                </a:solidFill>
                <a:latin typeface="Arial"/>
                <a:cs typeface="Arial"/>
              </a:rPr>
              <a:t>can</a:t>
            </a:r>
            <a:r>
              <a:rPr sz="2000" b="1" dirty="0">
                <a:solidFill>
                  <a:srgbClr val="FF0000"/>
                </a:solidFill>
                <a:latin typeface="Arial"/>
                <a:cs typeface="Arial"/>
              </a:rPr>
              <a:t> </a:t>
            </a:r>
            <a:r>
              <a:rPr sz="2000" b="1" spc="-5" dirty="0">
                <a:solidFill>
                  <a:srgbClr val="FF0000"/>
                </a:solidFill>
                <a:latin typeface="Arial"/>
                <a:cs typeface="Arial"/>
              </a:rPr>
              <a:t>assume</a:t>
            </a:r>
            <a:r>
              <a:rPr sz="2000" b="1" spc="10" dirty="0">
                <a:solidFill>
                  <a:srgbClr val="FF0000"/>
                </a:solidFill>
                <a:latin typeface="Arial"/>
                <a:cs typeface="Arial"/>
              </a:rPr>
              <a:t> </a:t>
            </a:r>
            <a:r>
              <a:rPr sz="2000" b="1" i="1" spc="-5" dirty="0">
                <a:solidFill>
                  <a:srgbClr val="FF0000"/>
                </a:solidFill>
                <a:latin typeface="Arial"/>
                <a:cs typeface="Arial"/>
              </a:rPr>
              <a:t>n</a:t>
            </a:r>
            <a:r>
              <a:rPr sz="2000" b="1" i="1" spc="-10" dirty="0">
                <a:solidFill>
                  <a:srgbClr val="FF0000"/>
                </a:solidFill>
                <a:latin typeface="Arial"/>
                <a:cs typeface="Arial"/>
              </a:rPr>
              <a:t> </a:t>
            </a:r>
            <a:r>
              <a:rPr sz="2000" b="1" spc="-5" dirty="0">
                <a:solidFill>
                  <a:srgbClr val="FF0000"/>
                </a:solidFill>
                <a:latin typeface="Arial"/>
                <a:cs typeface="Arial"/>
              </a:rPr>
              <a:t>= 1 </a:t>
            </a:r>
            <a:r>
              <a:rPr sz="2000" b="1" spc="-545" dirty="0">
                <a:solidFill>
                  <a:srgbClr val="FF0000"/>
                </a:solidFill>
                <a:latin typeface="Arial"/>
                <a:cs typeface="Arial"/>
              </a:rPr>
              <a:t> </a:t>
            </a:r>
            <a:r>
              <a:rPr sz="2000" b="1" spc="-5" dirty="0">
                <a:solidFill>
                  <a:srgbClr val="FF0000"/>
                </a:solidFill>
                <a:latin typeface="Arial"/>
                <a:cs typeface="Arial"/>
              </a:rPr>
              <a:t>in this</a:t>
            </a:r>
            <a:r>
              <a:rPr sz="2000" b="1" spc="-20" dirty="0">
                <a:solidFill>
                  <a:srgbClr val="FF0000"/>
                </a:solidFill>
                <a:latin typeface="Arial"/>
                <a:cs typeface="Arial"/>
              </a:rPr>
              <a:t> </a:t>
            </a:r>
            <a:r>
              <a:rPr sz="2000" b="1" spc="-5" dirty="0">
                <a:solidFill>
                  <a:srgbClr val="FF0000"/>
                </a:solidFill>
                <a:latin typeface="Arial"/>
                <a:cs typeface="Arial"/>
              </a:rPr>
              <a:t>course</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432" y="97494"/>
            <a:ext cx="691070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1"/>
                </a:solidFill>
              </a:rPr>
              <a:t>MOSFET</a:t>
            </a:r>
            <a:r>
              <a:rPr sz="3600" spc="-30" dirty="0">
                <a:solidFill>
                  <a:schemeClr val="tx1"/>
                </a:solidFill>
              </a:rPr>
              <a:t> </a:t>
            </a:r>
            <a:r>
              <a:rPr sz="3600" spc="-5" dirty="0">
                <a:solidFill>
                  <a:schemeClr val="tx1"/>
                </a:solidFill>
              </a:rPr>
              <a:t>I-V</a:t>
            </a:r>
            <a:r>
              <a:rPr sz="3600" spc="-25" dirty="0">
                <a:solidFill>
                  <a:schemeClr val="tx1"/>
                </a:solidFill>
              </a:rPr>
              <a:t> </a:t>
            </a:r>
            <a:r>
              <a:rPr sz="3600" dirty="0">
                <a:solidFill>
                  <a:schemeClr val="tx1"/>
                </a:solidFill>
              </a:rPr>
              <a:t>Model</a:t>
            </a:r>
            <a:r>
              <a:rPr sz="3600" spc="-25" dirty="0">
                <a:solidFill>
                  <a:schemeClr val="tx1"/>
                </a:solidFill>
              </a:rPr>
              <a:t> </a:t>
            </a:r>
            <a:r>
              <a:rPr sz="3600" dirty="0">
                <a:solidFill>
                  <a:schemeClr val="tx1"/>
                </a:solidFill>
              </a:rPr>
              <a:t>Modification</a:t>
            </a:r>
          </a:p>
        </p:txBody>
      </p:sp>
      <p:sp>
        <p:nvSpPr>
          <p:cNvPr id="3" name="object 3"/>
          <p:cNvSpPr txBox="1"/>
          <p:nvPr/>
        </p:nvSpPr>
        <p:spPr>
          <a:xfrm>
            <a:off x="1302511" y="1150874"/>
            <a:ext cx="5360035" cy="452755"/>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800" b="1" dirty="0">
                <a:solidFill>
                  <a:srgbClr val="004099"/>
                </a:solidFill>
                <a:latin typeface="Arial"/>
                <a:cs typeface="Arial"/>
              </a:rPr>
              <a:t>Approximate</a:t>
            </a:r>
            <a:r>
              <a:rPr sz="2800" b="1" spc="-20" dirty="0">
                <a:solidFill>
                  <a:srgbClr val="004099"/>
                </a:solidFill>
                <a:latin typeface="Arial"/>
                <a:cs typeface="Arial"/>
              </a:rPr>
              <a:t> </a:t>
            </a:r>
            <a:r>
              <a:rPr sz="2800" b="1" dirty="0">
                <a:solidFill>
                  <a:srgbClr val="004099"/>
                </a:solidFill>
                <a:latin typeface="Arial"/>
                <a:cs typeface="Arial"/>
              </a:rPr>
              <a:t>velocity</a:t>
            </a:r>
            <a:r>
              <a:rPr sz="2800" b="1" spc="-15" dirty="0">
                <a:solidFill>
                  <a:srgbClr val="004099"/>
                </a:solidFill>
                <a:latin typeface="Arial"/>
                <a:cs typeface="Arial"/>
              </a:rPr>
              <a:t> </a:t>
            </a:r>
            <a:r>
              <a:rPr sz="2800" b="1" spc="5" dirty="0">
                <a:solidFill>
                  <a:srgbClr val="004099"/>
                </a:solidFill>
                <a:latin typeface="Arial"/>
                <a:cs typeface="Arial"/>
              </a:rPr>
              <a:t>(</a:t>
            </a:r>
            <a:r>
              <a:rPr sz="2800" b="1" i="1" spc="5" dirty="0">
                <a:solidFill>
                  <a:srgbClr val="004099"/>
                </a:solidFill>
                <a:latin typeface="Arial"/>
                <a:cs typeface="Arial"/>
              </a:rPr>
              <a:t>n</a:t>
            </a:r>
            <a:r>
              <a:rPr sz="2800" b="1" i="1" spc="-20" dirty="0">
                <a:solidFill>
                  <a:srgbClr val="004099"/>
                </a:solidFill>
                <a:latin typeface="Arial"/>
                <a:cs typeface="Arial"/>
              </a:rPr>
              <a:t> </a:t>
            </a:r>
            <a:r>
              <a:rPr sz="2800" b="1" dirty="0">
                <a:solidFill>
                  <a:srgbClr val="004099"/>
                </a:solidFill>
                <a:latin typeface="Arial"/>
                <a:cs typeface="Arial"/>
              </a:rPr>
              <a:t>=</a:t>
            </a:r>
            <a:r>
              <a:rPr sz="2800" b="1" spc="-15" dirty="0">
                <a:solidFill>
                  <a:srgbClr val="004099"/>
                </a:solidFill>
                <a:latin typeface="Arial"/>
                <a:cs typeface="Arial"/>
              </a:rPr>
              <a:t> </a:t>
            </a:r>
            <a:r>
              <a:rPr sz="2800" b="1" dirty="0">
                <a:solidFill>
                  <a:srgbClr val="004099"/>
                </a:solidFill>
                <a:latin typeface="Arial"/>
                <a:cs typeface="Arial"/>
              </a:rPr>
              <a:t>1):</a:t>
            </a:r>
            <a:endParaRPr sz="2800">
              <a:latin typeface="Arial"/>
              <a:cs typeface="Arial"/>
            </a:endParaRPr>
          </a:p>
        </p:txBody>
      </p:sp>
      <p:sp>
        <p:nvSpPr>
          <p:cNvPr id="4" name="object 4"/>
          <p:cNvSpPr txBox="1"/>
          <p:nvPr/>
        </p:nvSpPr>
        <p:spPr>
          <a:xfrm>
            <a:off x="1302511" y="3418644"/>
            <a:ext cx="5896610" cy="475615"/>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800" b="1" dirty="0">
                <a:solidFill>
                  <a:srgbClr val="004099"/>
                </a:solidFill>
                <a:latin typeface="Arial"/>
                <a:cs typeface="Arial"/>
              </a:rPr>
              <a:t>Integrate</a:t>
            </a:r>
            <a:r>
              <a:rPr sz="2800" b="1" spc="-15" dirty="0">
                <a:solidFill>
                  <a:srgbClr val="004099"/>
                </a:solidFill>
                <a:latin typeface="Arial"/>
                <a:cs typeface="Arial"/>
              </a:rPr>
              <a:t> </a:t>
            </a:r>
            <a:r>
              <a:rPr sz="2800" b="1" dirty="0">
                <a:solidFill>
                  <a:srgbClr val="004099"/>
                </a:solidFill>
                <a:latin typeface="Arial"/>
                <a:cs typeface="Arial"/>
              </a:rPr>
              <a:t>current</a:t>
            </a:r>
            <a:r>
              <a:rPr sz="2800" b="1" spc="-15" dirty="0">
                <a:solidFill>
                  <a:srgbClr val="004099"/>
                </a:solidFill>
                <a:latin typeface="Arial"/>
                <a:cs typeface="Arial"/>
              </a:rPr>
              <a:t> </a:t>
            </a:r>
            <a:r>
              <a:rPr sz="2800" b="1" dirty="0">
                <a:solidFill>
                  <a:srgbClr val="004099"/>
                </a:solidFill>
                <a:latin typeface="Arial"/>
                <a:cs typeface="Arial"/>
              </a:rPr>
              <a:t>again</a:t>
            </a:r>
            <a:r>
              <a:rPr sz="2800" b="1" spc="-15" dirty="0">
                <a:solidFill>
                  <a:srgbClr val="004099"/>
                </a:solidFill>
                <a:latin typeface="Arial"/>
                <a:cs typeface="Arial"/>
              </a:rPr>
              <a:t> </a:t>
            </a:r>
            <a:r>
              <a:rPr sz="2800" b="1" spc="-5" dirty="0">
                <a:solidFill>
                  <a:srgbClr val="004099"/>
                </a:solidFill>
                <a:latin typeface="Arial"/>
                <a:cs typeface="Arial"/>
              </a:rPr>
              <a:t>(</a:t>
            </a:r>
            <a:r>
              <a:rPr sz="2800" b="1" i="1" spc="-5" dirty="0">
                <a:solidFill>
                  <a:srgbClr val="004099"/>
                </a:solidFill>
                <a:latin typeface="Arial"/>
                <a:cs typeface="Arial"/>
              </a:rPr>
              <a:t>J</a:t>
            </a:r>
            <a:r>
              <a:rPr sz="2800" b="1" spc="-5" dirty="0">
                <a:solidFill>
                  <a:srgbClr val="004099"/>
                </a:solidFill>
                <a:latin typeface="Arial"/>
                <a:cs typeface="Arial"/>
              </a:rPr>
              <a:t>=</a:t>
            </a:r>
            <a:r>
              <a:rPr sz="2800" b="1" i="1" spc="-5" dirty="0">
                <a:solidFill>
                  <a:srgbClr val="004099"/>
                </a:solidFill>
                <a:latin typeface="Arial"/>
                <a:cs typeface="Arial"/>
              </a:rPr>
              <a:t>n</a:t>
            </a:r>
            <a:r>
              <a:rPr sz="2950" b="1" i="1" spc="-5" dirty="0">
                <a:solidFill>
                  <a:srgbClr val="004099"/>
                </a:solidFill>
                <a:latin typeface="Symbol"/>
                <a:cs typeface="Symbol"/>
              </a:rPr>
              <a:t></a:t>
            </a:r>
            <a:r>
              <a:rPr sz="2800" b="1" spc="-5" dirty="0">
                <a:solidFill>
                  <a:srgbClr val="004099"/>
                </a:solidFill>
                <a:latin typeface="Arial"/>
                <a:cs typeface="Arial"/>
              </a:rPr>
              <a:t>q</a:t>
            </a:r>
            <a:r>
              <a:rPr sz="2800" b="1" spc="-5" dirty="0">
                <a:solidFill>
                  <a:srgbClr val="004099"/>
                </a:solidFill>
                <a:latin typeface="Symbol"/>
                <a:cs typeface="Symbol"/>
              </a:rPr>
              <a:t></a:t>
            </a:r>
            <a:r>
              <a:rPr sz="2800" b="1" i="1" spc="-5" dirty="0">
                <a:solidFill>
                  <a:srgbClr val="004099"/>
                </a:solidFill>
                <a:latin typeface="Arial"/>
                <a:cs typeface="Arial"/>
              </a:rPr>
              <a:t>v</a:t>
            </a:r>
            <a:r>
              <a:rPr sz="2800" b="1" spc="-5" dirty="0">
                <a:solidFill>
                  <a:srgbClr val="004099"/>
                </a:solidFill>
                <a:latin typeface="Arial"/>
                <a:cs typeface="Arial"/>
              </a:rPr>
              <a:t>)</a:t>
            </a:r>
            <a:endParaRPr sz="2800">
              <a:latin typeface="Arial"/>
              <a:cs typeface="Arial"/>
            </a:endParaRPr>
          </a:p>
        </p:txBody>
      </p:sp>
      <p:sp>
        <p:nvSpPr>
          <p:cNvPr id="5" name="object 5"/>
          <p:cNvSpPr/>
          <p:nvPr/>
        </p:nvSpPr>
        <p:spPr>
          <a:xfrm>
            <a:off x="3614127" y="1992031"/>
            <a:ext cx="1101725" cy="0"/>
          </a:xfrm>
          <a:custGeom>
            <a:avLst/>
            <a:gdLst/>
            <a:ahLst/>
            <a:cxnLst/>
            <a:rect l="l" t="t" r="r" b="b"/>
            <a:pathLst>
              <a:path w="1101725">
                <a:moveTo>
                  <a:pt x="0" y="0"/>
                </a:moveTo>
                <a:lnTo>
                  <a:pt x="1101700" y="0"/>
                </a:lnTo>
              </a:path>
            </a:pathLst>
          </a:custGeom>
          <a:ln w="14274">
            <a:solidFill>
              <a:srgbClr val="000000"/>
            </a:solidFill>
          </a:ln>
        </p:spPr>
        <p:txBody>
          <a:bodyPr wrap="square" lIns="0" tIns="0" rIns="0" bIns="0" rtlCol="0"/>
          <a:lstStyle/>
          <a:p>
            <a:endParaRPr/>
          </a:p>
        </p:txBody>
      </p:sp>
      <p:sp>
        <p:nvSpPr>
          <p:cNvPr id="6" name="object 6"/>
          <p:cNvSpPr/>
          <p:nvPr/>
        </p:nvSpPr>
        <p:spPr>
          <a:xfrm>
            <a:off x="5022638" y="1992031"/>
            <a:ext cx="1452245" cy="0"/>
          </a:xfrm>
          <a:custGeom>
            <a:avLst/>
            <a:gdLst/>
            <a:ahLst/>
            <a:cxnLst/>
            <a:rect l="l" t="t" r="r" b="b"/>
            <a:pathLst>
              <a:path w="1452245">
                <a:moveTo>
                  <a:pt x="0" y="0"/>
                </a:moveTo>
                <a:lnTo>
                  <a:pt x="1452129" y="0"/>
                </a:lnTo>
              </a:path>
            </a:pathLst>
          </a:custGeom>
          <a:ln w="14274">
            <a:solidFill>
              <a:srgbClr val="000000"/>
            </a:solidFill>
          </a:ln>
        </p:spPr>
        <p:txBody>
          <a:bodyPr wrap="square" lIns="0" tIns="0" rIns="0" bIns="0" rtlCol="0"/>
          <a:lstStyle/>
          <a:p>
            <a:endParaRPr/>
          </a:p>
        </p:txBody>
      </p:sp>
      <p:sp>
        <p:nvSpPr>
          <p:cNvPr id="7" name="object 7"/>
          <p:cNvSpPr txBox="1"/>
          <p:nvPr/>
        </p:nvSpPr>
        <p:spPr>
          <a:xfrm>
            <a:off x="3189323" y="1958412"/>
            <a:ext cx="109855" cy="226060"/>
          </a:xfrm>
          <a:prstGeom prst="rect">
            <a:avLst/>
          </a:prstGeom>
        </p:spPr>
        <p:txBody>
          <a:bodyPr vert="horz" wrap="square" lIns="0" tIns="14604" rIns="0" bIns="0" rtlCol="0">
            <a:spAutoFit/>
          </a:bodyPr>
          <a:lstStyle/>
          <a:p>
            <a:pPr marL="12700">
              <a:lnSpc>
                <a:spcPct val="100000"/>
              </a:lnSpc>
              <a:spcBef>
                <a:spcPts val="114"/>
              </a:spcBef>
            </a:pPr>
            <a:r>
              <a:rPr sz="1300" i="1" spc="10" dirty="0">
                <a:latin typeface="Times New Roman"/>
                <a:cs typeface="Times New Roman"/>
              </a:rPr>
              <a:t>n</a:t>
            </a:r>
            <a:endParaRPr sz="1300">
              <a:latin typeface="Times New Roman"/>
              <a:cs typeface="Times New Roman"/>
            </a:endParaRPr>
          </a:p>
        </p:txBody>
      </p:sp>
      <p:sp>
        <p:nvSpPr>
          <p:cNvPr id="8" name="object 8"/>
          <p:cNvSpPr txBox="1"/>
          <p:nvPr/>
        </p:nvSpPr>
        <p:spPr>
          <a:xfrm>
            <a:off x="7968299" y="1958412"/>
            <a:ext cx="137795" cy="226060"/>
          </a:xfrm>
          <a:prstGeom prst="rect">
            <a:avLst/>
          </a:prstGeom>
        </p:spPr>
        <p:txBody>
          <a:bodyPr vert="horz" wrap="square" lIns="0" tIns="14604" rIns="0" bIns="0" rtlCol="0">
            <a:spAutoFit/>
          </a:bodyPr>
          <a:lstStyle/>
          <a:p>
            <a:pPr marL="12700">
              <a:lnSpc>
                <a:spcPct val="100000"/>
              </a:lnSpc>
              <a:spcBef>
                <a:spcPts val="114"/>
              </a:spcBef>
            </a:pPr>
            <a:r>
              <a:rPr sz="1300" i="1" spc="10" dirty="0">
                <a:latin typeface="Times New Roman"/>
                <a:cs typeface="Times New Roman"/>
              </a:rPr>
              <a:t>C</a:t>
            </a:r>
            <a:endParaRPr sz="1300">
              <a:latin typeface="Times New Roman"/>
              <a:cs typeface="Times New Roman"/>
            </a:endParaRPr>
          </a:p>
        </p:txBody>
      </p:sp>
      <p:sp>
        <p:nvSpPr>
          <p:cNvPr id="9" name="object 9"/>
          <p:cNvSpPr txBox="1"/>
          <p:nvPr/>
        </p:nvSpPr>
        <p:spPr>
          <a:xfrm>
            <a:off x="4539179" y="2183577"/>
            <a:ext cx="1209675" cy="226060"/>
          </a:xfrm>
          <a:prstGeom prst="rect">
            <a:avLst/>
          </a:prstGeom>
        </p:spPr>
        <p:txBody>
          <a:bodyPr vert="horz" wrap="square" lIns="0" tIns="14604" rIns="0" bIns="0" rtlCol="0">
            <a:spAutoFit/>
          </a:bodyPr>
          <a:lstStyle/>
          <a:p>
            <a:pPr marL="12700">
              <a:lnSpc>
                <a:spcPct val="100000"/>
              </a:lnSpc>
              <a:spcBef>
                <a:spcPts val="114"/>
              </a:spcBef>
              <a:tabLst>
                <a:tab pos="992505" algn="l"/>
              </a:tabLst>
            </a:pPr>
            <a:r>
              <a:rPr sz="1300" i="1" spc="10" dirty="0">
                <a:latin typeface="Times New Roman"/>
                <a:cs typeface="Times New Roman"/>
              </a:rPr>
              <a:t>C	</a:t>
            </a:r>
            <a:r>
              <a:rPr sz="1300" i="1" dirty="0">
                <a:latin typeface="Times New Roman"/>
                <a:cs typeface="Times New Roman"/>
              </a:rPr>
              <a:t>D</a:t>
            </a:r>
            <a:r>
              <a:rPr sz="1300" i="1" spc="10" dirty="0">
                <a:latin typeface="Times New Roman"/>
                <a:cs typeface="Times New Roman"/>
              </a:rPr>
              <a:t>S</a:t>
            </a:r>
            <a:endParaRPr sz="1300">
              <a:latin typeface="Times New Roman"/>
              <a:cs typeface="Times New Roman"/>
            </a:endParaRPr>
          </a:p>
        </p:txBody>
      </p:sp>
      <p:sp>
        <p:nvSpPr>
          <p:cNvPr id="10" name="object 10"/>
          <p:cNvSpPr txBox="1"/>
          <p:nvPr/>
        </p:nvSpPr>
        <p:spPr>
          <a:xfrm>
            <a:off x="6139857" y="2183577"/>
            <a:ext cx="137795" cy="226060"/>
          </a:xfrm>
          <a:prstGeom prst="rect">
            <a:avLst/>
          </a:prstGeom>
        </p:spPr>
        <p:txBody>
          <a:bodyPr vert="horz" wrap="square" lIns="0" tIns="14604" rIns="0" bIns="0" rtlCol="0">
            <a:spAutoFit/>
          </a:bodyPr>
          <a:lstStyle/>
          <a:p>
            <a:pPr marL="12700">
              <a:lnSpc>
                <a:spcPct val="100000"/>
              </a:lnSpc>
              <a:spcBef>
                <a:spcPts val="114"/>
              </a:spcBef>
            </a:pPr>
            <a:r>
              <a:rPr sz="1300" i="1" spc="10" dirty="0">
                <a:latin typeface="Times New Roman"/>
                <a:cs typeface="Times New Roman"/>
              </a:rPr>
              <a:t>C</a:t>
            </a:r>
            <a:endParaRPr sz="1300">
              <a:latin typeface="Times New Roman"/>
              <a:cs typeface="Times New Roman"/>
            </a:endParaRPr>
          </a:p>
        </p:txBody>
      </p:sp>
      <p:sp>
        <p:nvSpPr>
          <p:cNvPr id="11" name="object 11"/>
          <p:cNvSpPr txBox="1"/>
          <p:nvPr/>
        </p:nvSpPr>
        <p:spPr>
          <a:xfrm>
            <a:off x="3063700" y="1762032"/>
            <a:ext cx="492759" cy="372745"/>
          </a:xfrm>
          <a:prstGeom prst="rect">
            <a:avLst/>
          </a:prstGeom>
        </p:spPr>
        <p:txBody>
          <a:bodyPr vert="horz" wrap="square" lIns="0" tIns="15875" rIns="0" bIns="0" rtlCol="0">
            <a:spAutoFit/>
          </a:bodyPr>
          <a:lstStyle/>
          <a:p>
            <a:pPr marL="12700">
              <a:lnSpc>
                <a:spcPct val="100000"/>
              </a:lnSpc>
              <a:spcBef>
                <a:spcPts val="125"/>
              </a:spcBef>
              <a:tabLst>
                <a:tab pos="320040" algn="l"/>
              </a:tabLst>
            </a:pPr>
            <a:r>
              <a:rPr sz="2250" i="1" spc="15" dirty="0">
                <a:latin typeface="Times New Roman"/>
                <a:cs typeface="Times New Roman"/>
              </a:rPr>
              <a:t>v	</a:t>
            </a:r>
            <a:r>
              <a:rPr sz="2250" spc="20" dirty="0">
                <a:latin typeface="Symbol"/>
                <a:cs typeface="Symbol"/>
              </a:rPr>
              <a:t></a:t>
            </a:r>
            <a:endParaRPr sz="2250">
              <a:latin typeface="Symbol"/>
              <a:cs typeface="Symbol"/>
            </a:endParaRPr>
          </a:p>
        </p:txBody>
      </p:sp>
      <p:sp>
        <p:nvSpPr>
          <p:cNvPr id="12" name="object 12"/>
          <p:cNvSpPr txBox="1"/>
          <p:nvPr/>
        </p:nvSpPr>
        <p:spPr>
          <a:xfrm>
            <a:off x="4779456" y="1762032"/>
            <a:ext cx="3220720" cy="372745"/>
          </a:xfrm>
          <a:prstGeom prst="rect">
            <a:avLst/>
          </a:prstGeom>
        </p:spPr>
        <p:txBody>
          <a:bodyPr vert="horz" wrap="square" lIns="0" tIns="15875" rIns="0" bIns="0" rtlCol="0">
            <a:spAutoFit/>
          </a:bodyPr>
          <a:lstStyle/>
          <a:p>
            <a:pPr marL="12700">
              <a:lnSpc>
                <a:spcPct val="100000"/>
              </a:lnSpc>
              <a:spcBef>
                <a:spcPts val="125"/>
              </a:spcBef>
              <a:tabLst>
                <a:tab pos="1735455" algn="l"/>
                <a:tab pos="2137410" algn="l"/>
              </a:tabLst>
            </a:pPr>
            <a:r>
              <a:rPr sz="2250" spc="20" dirty="0">
                <a:latin typeface="Symbol"/>
                <a:cs typeface="Symbol"/>
              </a:rPr>
              <a:t></a:t>
            </a:r>
            <a:r>
              <a:rPr sz="2250" spc="20" dirty="0">
                <a:latin typeface="Times New Roman"/>
                <a:cs typeface="Times New Roman"/>
              </a:rPr>
              <a:t>	</a:t>
            </a:r>
            <a:r>
              <a:rPr sz="2250" spc="5" dirty="0">
                <a:latin typeface="Times New Roman"/>
                <a:cs typeface="Times New Roman"/>
              </a:rPr>
              <a:t>,	for</a:t>
            </a:r>
            <a:r>
              <a:rPr sz="2250" spc="-50" dirty="0">
                <a:latin typeface="Times New Roman"/>
                <a:cs typeface="Times New Roman"/>
              </a:rPr>
              <a:t> </a:t>
            </a:r>
            <a:r>
              <a:rPr sz="2250" i="1" spc="20" dirty="0">
                <a:latin typeface="Times New Roman"/>
                <a:cs typeface="Times New Roman"/>
              </a:rPr>
              <a:t>E</a:t>
            </a:r>
            <a:r>
              <a:rPr sz="2250" i="1" dirty="0">
                <a:latin typeface="Times New Roman"/>
                <a:cs typeface="Times New Roman"/>
              </a:rPr>
              <a:t> </a:t>
            </a:r>
            <a:r>
              <a:rPr sz="2250" spc="20" dirty="0">
                <a:latin typeface="Symbol"/>
                <a:cs typeface="Symbol"/>
              </a:rPr>
              <a:t></a:t>
            </a:r>
            <a:r>
              <a:rPr sz="2250" spc="-5" dirty="0">
                <a:latin typeface="Times New Roman"/>
                <a:cs typeface="Times New Roman"/>
              </a:rPr>
              <a:t> </a:t>
            </a:r>
            <a:r>
              <a:rPr sz="2250" i="1" spc="20" dirty="0">
                <a:latin typeface="Times New Roman"/>
                <a:cs typeface="Times New Roman"/>
              </a:rPr>
              <a:t>E</a:t>
            </a:r>
            <a:endParaRPr sz="2250">
              <a:latin typeface="Times New Roman"/>
              <a:cs typeface="Times New Roman"/>
            </a:endParaRPr>
          </a:p>
        </p:txBody>
      </p:sp>
      <p:sp>
        <p:nvSpPr>
          <p:cNvPr id="13" name="object 13"/>
          <p:cNvSpPr txBox="1"/>
          <p:nvPr/>
        </p:nvSpPr>
        <p:spPr>
          <a:xfrm>
            <a:off x="3549741" y="1499045"/>
            <a:ext cx="2557780" cy="861060"/>
          </a:xfrm>
          <a:prstGeom prst="rect">
            <a:avLst/>
          </a:prstGeom>
        </p:spPr>
        <p:txBody>
          <a:bodyPr vert="horz" wrap="square" lIns="0" tIns="75565" rIns="0" bIns="0" rtlCol="0">
            <a:spAutoFit/>
          </a:bodyPr>
          <a:lstStyle/>
          <a:p>
            <a:pPr marL="303530">
              <a:lnSpc>
                <a:spcPct val="100000"/>
              </a:lnSpc>
              <a:spcBef>
                <a:spcPts val="595"/>
              </a:spcBef>
              <a:tabLst>
                <a:tab pos="1886585" algn="l"/>
              </a:tabLst>
            </a:pPr>
            <a:r>
              <a:rPr sz="2400" i="1" spc="-15" dirty="0">
                <a:latin typeface="Symbol"/>
                <a:cs typeface="Symbol"/>
              </a:rPr>
              <a:t></a:t>
            </a:r>
            <a:r>
              <a:rPr sz="1950" i="1" spc="15" baseline="-25641" dirty="0">
                <a:latin typeface="Times New Roman"/>
                <a:cs typeface="Times New Roman"/>
              </a:rPr>
              <a:t>n</a:t>
            </a:r>
            <a:r>
              <a:rPr sz="1950" i="1" baseline="-25641" dirty="0">
                <a:latin typeface="Times New Roman"/>
                <a:cs typeface="Times New Roman"/>
              </a:rPr>
              <a:t> </a:t>
            </a:r>
            <a:r>
              <a:rPr sz="1950" i="1" spc="-195" baseline="-25641" dirty="0">
                <a:latin typeface="Times New Roman"/>
                <a:cs typeface="Times New Roman"/>
              </a:rPr>
              <a:t> </a:t>
            </a:r>
            <a:r>
              <a:rPr sz="2250" spc="5" dirty="0">
                <a:latin typeface="Symbol"/>
                <a:cs typeface="Symbol"/>
              </a:rPr>
              <a:t></a:t>
            </a:r>
            <a:r>
              <a:rPr sz="2250" spc="-210" dirty="0">
                <a:latin typeface="Times New Roman"/>
                <a:cs typeface="Times New Roman"/>
              </a:rPr>
              <a:t> </a:t>
            </a:r>
            <a:r>
              <a:rPr sz="2250" i="1" spc="20" dirty="0">
                <a:latin typeface="Times New Roman"/>
                <a:cs typeface="Times New Roman"/>
              </a:rPr>
              <a:t>E</a:t>
            </a:r>
            <a:r>
              <a:rPr sz="2250" i="1" dirty="0">
                <a:latin typeface="Times New Roman"/>
                <a:cs typeface="Times New Roman"/>
              </a:rPr>
              <a:t>	</a:t>
            </a:r>
            <a:r>
              <a:rPr sz="2400" i="1" spc="-15" dirty="0">
                <a:latin typeface="Symbol"/>
                <a:cs typeface="Symbol"/>
              </a:rPr>
              <a:t></a:t>
            </a:r>
            <a:r>
              <a:rPr sz="1950" i="1" spc="15" baseline="-25641" dirty="0">
                <a:latin typeface="Times New Roman"/>
                <a:cs typeface="Times New Roman"/>
              </a:rPr>
              <a:t>n</a:t>
            </a:r>
            <a:r>
              <a:rPr sz="1950" i="1" baseline="-25641" dirty="0">
                <a:latin typeface="Times New Roman"/>
                <a:cs typeface="Times New Roman"/>
              </a:rPr>
              <a:t> </a:t>
            </a:r>
            <a:r>
              <a:rPr sz="1950" i="1" spc="-195" baseline="-25641" dirty="0">
                <a:latin typeface="Times New Roman"/>
                <a:cs typeface="Times New Roman"/>
              </a:rPr>
              <a:t> </a:t>
            </a:r>
            <a:r>
              <a:rPr sz="2250" spc="5" dirty="0">
                <a:latin typeface="Symbol"/>
                <a:cs typeface="Symbol"/>
              </a:rPr>
              <a:t></a:t>
            </a:r>
            <a:r>
              <a:rPr sz="2250" spc="-210" dirty="0">
                <a:latin typeface="Times New Roman"/>
                <a:cs typeface="Times New Roman"/>
              </a:rPr>
              <a:t> </a:t>
            </a:r>
            <a:r>
              <a:rPr sz="2250" i="1" spc="20" dirty="0">
                <a:latin typeface="Times New Roman"/>
                <a:cs typeface="Times New Roman"/>
              </a:rPr>
              <a:t>E</a:t>
            </a:r>
            <a:endParaRPr sz="2250">
              <a:latin typeface="Times New Roman"/>
              <a:cs typeface="Times New Roman"/>
            </a:endParaRPr>
          </a:p>
          <a:p>
            <a:pPr marL="50800">
              <a:lnSpc>
                <a:spcPct val="100000"/>
              </a:lnSpc>
              <a:spcBef>
                <a:spcPts val="495"/>
              </a:spcBef>
            </a:pPr>
            <a:r>
              <a:rPr sz="2250" spc="100" dirty="0">
                <a:latin typeface="Times New Roman"/>
                <a:cs typeface="Times New Roman"/>
              </a:rPr>
              <a:t>1</a:t>
            </a:r>
            <a:r>
              <a:rPr sz="2250" spc="100" dirty="0">
                <a:latin typeface="Symbol"/>
                <a:cs typeface="Symbol"/>
              </a:rPr>
              <a:t></a:t>
            </a:r>
            <a:r>
              <a:rPr sz="2250" spc="-100" dirty="0">
                <a:latin typeface="Times New Roman"/>
                <a:cs typeface="Times New Roman"/>
              </a:rPr>
              <a:t> </a:t>
            </a:r>
            <a:r>
              <a:rPr sz="2250" i="1" spc="20" dirty="0">
                <a:latin typeface="Times New Roman"/>
                <a:cs typeface="Times New Roman"/>
              </a:rPr>
              <a:t>E</a:t>
            </a:r>
            <a:r>
              <a:rPr sz="2250" i="1" spc="-65" dirty="0">
                <a:latin typeface="Times New Roman"/>
                <a:cs typeface="Times New Roman"/>
              </a:rPr>
              <a:t> </a:t>
            </a:r>
            <a:r>
              <a:rPr sz="2250" spc="10" dirty="0">
                <a:latin typeface="Times New Roman"/>
                <a:cs typeface="Times New Roman"/>
              </a:rPr>
              <a:t>/</a:t>
            </a:r>
            <a:r>
              <a:rPr sz="2250" spc="-45" dirty="0">
                <a:latin typeface="Times New Roman"/>
                <a:cs typeface="Times New Roman"/>
              </a:rPr>
              <a:t> </a:t>
            </a:r>
            <a:r>
              <a:rPr sz="2250" i="1" spc="20" dirty="0">
                <a:latin typeface="Times New Roman"/>
                <a:cs typeface="Times New Roman"/>
              </a:rPr>
              <a:t>E</a:t>
            </a:r>
            <a:endParaRPr sz="2250">
              <a:latin typeface="Times New Roman"/>
              <a:cs typeface="Times New Roman"/>
            </a:endParaRPr>
          </a:p>
        </p:txBody>
      </p:sp>
      <p:sp>
        <p:nvSpPr>
          <p:cNvPr id="14" name="object 14"/>
          <p:cNvSpPr txBox="1"/>
          <p:nvPr/>
        </p:nvSpPr>
        <p:spPr>
          <a:xfrm>
            <a:off x="4995655" y="1987191"/>
            <a:ext cx="1476375" cy="372745"/>
          </a:xfrm>
          <a:prstGeom prst="rect">
            <a:avLst/>
          </a:prstGeom>
        </p:spPr>
        <p:txBody>
          <a:bodyPr vert="horz" wrap="square" lIns="0" tIns="15875" rIns="0" bIns="0" rtlCol="0">
            <a:spAutoFit/>
          </a:bodyPr>
          <a:lstStyle/>
          <a:p>
            <a:pPr marL="12700">
              <a:lnSpc>
                <a:spcPct val="100000"/>
              </a:lnSpc>
              <a:spcBef>
                <a:spcPts val="125"/>
              </a:spcBef>
              <a:tabLst>
                <a:tab pos="836294" algn="l"/>
                <a:tab pos="1301750" algn="l"/>
              </a:tabLst>
            </a:pPr>
            <a:r>
              <a:rPr sz="2250" spc="190" dirty="0">
                <a:latin typeface="Times New Roman"/>
                <a:cs typeface="Times New Roman"/>
              </a:rPr>
              <a:t>1</a:t>
            </a:r>
            <a:r>
              <a:rPr sz="2250" spc="20" dirty="0">
                <a:latin typeface="Symbol"/>
                <a:cs typeface="Symbol"/>
              </a:rPr>
              <a:t></a:t>
            </a:r>
            <a:r>
              <a:rPr sz="2250" spc="-370" dirty="0">
                <a:latin typeface="Times New Roman"/>
                <a:cs typeface="Times New Roman"/>
              </a:rPr>
              <a:t> </a:t>
            </a:r>
            <a:r>
              <a:rPr sz="2250" i="1" spc="20" dirty="0">
                <a:latin typeface="Times New Roman"/>
                <a:cs typeface="Times New Roman"/>
              </a:rPr>
              <a:t>V</a:t>
            </a:r>
            <a:r>
              <a:rPr sz="2250" i="1" dirty="0">
                <a:latin typeface="Times New Roman"/>
                <a:cs typeface="Times New Roman"/>
              </a:rPr>
              <a:t>	</a:t>
            </a:r>
            <a:r>
              <a:rPr sz="2250" spc="10" dirty="0">
                <a:latin typeface="Times New Roman"/>
                <a:cs typeface="Times New Roman"/>
              </a:rPr>
              <a:t>/</a:t>
            </a:r>
            <a:r>
              <a:rPr sz="2250" spc="-25" dirty="0">
                <a:latin typeface="Times New Roman"/>
                <a:cs typeface="Times New Roman"/>
              </a:rPr>
              <a:t> </a:t>
            </a:r>
            <a:r>
              <a:rPr sz="2250" i="1" spc="20" dirty="0">
                <a:latin typeface="Times New Roman"/>
                <a:cs typeface="Times New Roman"/>
              </a:rPr>
              <a:t>E</a:t>
            </a:r>
            <a:r>
              <a:rPr sz="2250" i="1" dirty="0">
                <a:latin typeface="Times New Roman"/>
                <a:cs typeface="Times New Roman"/>
              </a:rPr>
              <a:t>	</a:t>
            </a:r>
            <a:r>
              <a:rPr sz="2250" i="1" spc="20" dirty="0">
                <a:latin typeface="Times New Roman"/>
                <a:cs typeface="Times New Roman"/>
              </a:rPr>
              <a:t>L</a:t>
            </a:r>
            <a:endParaRPr sz="2250">
              <a:latin typeface="Times New Roman"/>
              <a:cs typeface="Times New Roman"/>
            </a:endParaRPr>
          </a:p>
        </p:txBody>
      </p:sp>
      <p:grpSp>
        <p:nvGrpSpPr>
          <p:cNvPr id="15" name="object 15"/>
          <p:cNvGrpSpPr/>
          <p:nvPr/>
        </p:nvGrpSpPr>
        <p:grpSpPr>
          <a:xfrm>
            <a:off x="5983963" y="2838761"/>
            <a:ext cx="772795" cy="313055"/>
            <a:chOff x="5983963" y="2838761"/>
            <a:chExt cx="772795" cy="313055"/>
          </a:xfrm>
        </p:grpSpPr>
        <p:sp>
          <p:nvSpPr>
            <p:cNvPr id="16" name="object 16"/>
            <p:cNvSpPr/>
            <p:nvPr/>
          </p:nvSpPr>
          <p:spPr>
            <a:xfrm>
              <a:off x="6298362" y="3148721"/>
              <a:ext cx="433705" cy="0"/>
            </a:xfrm>
            <a:custGeom>
              <a:avLst/>
              <a:gdLst/>
              <a:ahLst/>
              <a:cxnLst/>
              <a:rect l="l" t="t" r="r" b="b"/>
              <a:pathLst>
                <a:path w="433704">
                  <a:moveTo>
                    <a:pt x="0" y="0"/>
                  </a:moveTo>
                  <a:lnTo>
                    <a:pt x="433108" y="0"/>
                  </a:lnTo>
                </a:path>
              </a:pathLst>
            </a:custGeom>
            <a:ln w="5608">
              <a:solidFill>
                <a:srgbClr val="000000"/>
              </a:solidFill>
            </a:ln>
          </p:spPr>
          <p:txBody>
            <a:bodyPr wrap="square" lIns="0" tIns="0" rIns="0" bIns="0" rtlCol="0"/>
            <a:lstStyle/>
            <a:p>
              <a:endParaRPr/>
            </a:p>
          </p:txBody>
        </p:sp>
        <p:sp>
          <p:nvSpPr>
            <p:cNvPr id="17" name="object 17"/>
            <p:cNvSpPr/>
            <p:nvPr/>
          </p:nvSpPr>
          <p:spPr>
            <a:xfrm>
              <a:off x="5989996" y="2844794"/>
              <a:ext cx="760730" cy="0"/>
            </a:xfrm>
            <a:custGeom>
              <a:avLst/>
              <a:gdLst/>
              <a:ahLst/>
              <a:cxnLst/>
              <a:rect l="l" t="t" r="r" b="b"/>
              <a:pathLst>
                <a:path w="760729">
                  <a:moveTo>
                    <a:pt x="0" y="0"/>
                  </a:moveTo>
                  <a:lnTo>
                    <a:pt x="760307" y="0"/>
                  </a:lnTo>
                </a:path>
              </a:pathLst>
            </a:custGeom>
            <a:ln w="11909">
              <a:solidFill>
                <a:srgbClr val="000000"/>
              </a:solidFill>
            </a:ln>
          </p:spPr>
          <p:txBody>
            <a:bodyPr wrap="square" lIns="0" tIns="0" rIns="0" bIns="0" rtlCol="0"/>
            <a:lstStyle/>
            <a:p>
              <a:endParaRPr/>
            </a:p>
          </p:txBody>
        </p:sp>
      </p:grpSp>
      <p:sp>
        <p:nvSpPr>
          <p:cNvPr id="18" name="object 18"/>
          <p:cNvSpPr txBox="1"/>
          <p:nvPr/>
        </p:nvSpPr>
        <p:spPr>
          <a:xfrm>
            <a:off x="2885506" y="2814643"/>
            <a:ext cx="194945" cy="193040"/>
          </a:xfrm>
          <a:prstGeom prst="rect">
            <a:avLst/>
          </a:prstGeom>
        </p:spPr>
        <p:txBody>
          <a:bodyPr vert="horz" wrap="square" lIns="0" tIns="12065" rIns="0" bIns="0" rtlCol="0">
            <a:spAutoFit/>
          </a:bodyPr>
          <a:lstStyle/>
          <a:p>
            <a:pPr marL="12700">
              <a:lnSpc>
                <a:spcPct val="100000"/>
              </a:lnSpc>
              <a:spcBef>
                <a:spcPts val="95"/>
              </a:spcBef>
            </a:pPr>
            <a:r>
              <a:rPr sz="1100" i="1" spc="-10" dirty="0">
                <a:latin typeface="Times New Roman"/>
                <a:cs typeface="Times New Roman"/>
              </a:rPr>
              <a:t>D</a:t>
            </a:r>
            <a:r>
              <a:rPr sz="1100" i="1" dirty="0">
                <a:latin typeface="Times New Roman"/>
                <a:cs typeface="Times New Roman"/>
              </a:rPr>
              <a:t>S</a:t>
            </a:r>
            <a:endParaRPr sz="1100">
              <a:latin typeface="Times New Roman"/>
              <a:cs typeface="Times New Roman"/>
            </a:endParaRPr>
          </a:p>
        </p:txBody>
      </p:sp>
      <p:sp>
        <p:nvSpPr>
          <p:cNvPr id="19" name="object 19"/>
          <p:cNvSpPr txBox="1"/>
          <p:nvPr/>
        </p:nvSpPr>
        <p:spPr>
          <a:xfrm>
            <a:off x="2122102" y="2650948"/>
            <a:ext cx="771525" cy="314960"/>
          </a:xfrm>
          <a:prstGeom prst="rect">
            <a:avLst/>
          </a:prstGeom>
        </p:spPr>
        <p:txBody>
          <a:bodyPr vert="horz" wrap="square" lIns="0" tIns="12065" rIns="0" bIns="0" rtlCol="0">
            <a:spAutoFit/>
          </a:bodyPr>
          <a:lstStyle/>
          <a:p>
            <a:pPr marL="12700">
              <a:lnSpc>
                <a:spcPct val="100000"/>
              </a:lnSpc>
              <a:spcBef>
                <a:spcPts val="95"/>
              </a:spcBef>
            </a:pPr>
            <a:r>
              <a:rPr sz="1900" i="1" dirty="0">
                <a:latin typeface="Times New Roman"/>
                <a:cs typeface="Times New Roman"/>
              </a:rPr>
              <a:t>I</a:t>
            </a:r>
            <a:r>
              <a:rPr sz="1900" i="1" spc="-254" dirty="0">
                <a:latin typeface="Times New Roman"/>
                <a:cs typeface="Times New Roman"/>
              </a:rPr>
              <a:t> </a:t>
            </a:r>
            <a:r>
              <a:rPr sz="1900" dirty="0">
                <a:latin typeface="Times New Roman"/>
                <a:cs typeface="Times New Roman"/>
              </a:rPr>
              <a:t>(</a:t>
            </a:r>
            <a:r>
              <a:rPr sz="1900" spc="-254" dirty="0">
                <a:latin typeface="Times New Roman"/>
                <a:cs typeface="Times New Roman"/>
              </a:rPr>
              <a:t> </a:t>
            </a:r>
            <a:r>
              <a:rPr sz="1900" i="1" spc="70" dirty="0">
                <a:latin typeface="Times New Roman"/>
                <a:cs typeface="Times New Roman"/>
              </a:rPr>
              <a:t>y</a:t>
            </a:r>
            <a:r>
              <a:rPr sz="1900" dirty="0">
                <a:latin typeface="Times New Roman"/>
                <a:cs typeface="Times New Roman"/>
              </a:rPr>
              <a:t>)</a:t>
            </a:r>
            <a:r>
              <a:rPr sz="1900" spc="-45" dirty="0">
                <a:latin typeface="Times New Roman"/>
                <a:cs typeface="Times New Roman"/>
              </a:rPr>
              <a:t> </a:t>
            </a:r>
            <a:r>
              <a:rPr sz="1900" dirty="0">
                <a:latin typeface="Symbol"/>
                <a:cs typeface="Symbol"/>
              </a:rPr>
              <a:t></a:t>
            </a:r>
            <a:r>
              <a:rPr sz="1900" spc="15" dirty="0">
                <a:latin typeface="Times New Roman"/>
                <a:cs typeface="Times New Roman"/>
              </a:rPr>
              <a:t> </a:t>
            </a:r>
            <a:r>
              <a:rPr sz="1900" i="1" dirty="0">
                <a:latin typeface="Times New Roman"/>
                <a:cs typeface="Times New Roman"/>
              </a:rPr>
              <a:t>I</a:t>
            </a:r>
            <a:endParaRPr sz="1900">
              <a:latin typeface="Times New Roman"/>
              <a:cs typeface="Times New Roman"/>
            </a:endParaRPr>
          </a:p>
        </p:txBody>
      </p:sp>
      <p:sp>
        <p:nvSpPr>
          <p:cNvPr id="20" name="object 20"/>
          <p:cNvSpPr txBox="1"/>
          <p:nvPr/>
        </p:nvSpPr>
        <p:spPr>
          <a:xfrm>
            <a:off x="6282823" y="3138789"/>
            <a:ext cx="474980" cy="314960"/>
          </a:xfrm>
          <a:prstGeom prst="rect">
            <a:avLst/>
          </a:prstGeom>
        </p:spPr>
        <p:txBody>
          <a:bodyPr vert="horz" wrap="square" lIns="0" tIns="12065" rIns="0" bIns="0" rtlCol="0">
            <a:spAutoFit/>
          </a:bodyPr>
          <a:lstStyle/>
          <a:p>
            <a:pPr marL="38100">
              <a:lnSpc>
                <a:spcPct val="100000"/>
              </a:lnSpc>
              <a:spcBef>
                <a:spcPts val="95"/>
              </a:spcBef>
            </a:pPr>
            <a:r>
              <a:rPr sz="1900" i="1" spc="-45" dirty="0">
                <a:latin typeface="Times New Roman"/>
                <a:cs typeface="Times New Roman"/>
              </a:rPr>
              <a:t>E</a:t>
            </a:r>
            <a:r>
              <a:rPr sz="1650" i="1" baseline="-25252" dirty="0">
                <a:latin typeface="Times New Roman"/>
                <a:cs typeface="Times New Roman"/>
              </a:rPr>
              <a:t>C</a:t>
            </a:r>
            <a:r>
              <a:rPr sz="1650" i="1" spc="-82" baseline="-25252" dirty="0">
                <a:latin typeface="Times New Roman"/>
                <a:cs typeface="Times New Roman"/>
              </a:rPr>
              <a:t> </a:t>
            </a:r>
            <a:r>
              <a:rPr sz="1900" i="1" dirty="0">
                <a:latin typeface="Times New Roman"/>
                <a:cs typeface="Times New Roman"/>
              </a:rPr>
              <a:t>L</a:t>
            </a:r>
            <a:endParaRPr sz="1900">
              <a:latin typeface="Times New Roman"/>
              <a:cs typeface="Times New Roman"/>
            </a:endParaRPr>
          </a:p>
        </p:txBody>
      </p:sp>
      <p:sp>
        <p:nvSpPr>
          <p:cNvPr id="21" name="object 21"/>
          <p:cNvSpPr txBox="1"/>
          <p:nvPr/>
        </p:nvSpPr>
        <p:spPr>
          <a:xfrm>
            <a:off x="3121886" y="2650948"/>
            <a:ext cx="2846705" cy="314960"/>
          </a:xfrm>
          <a:prstGeom prst="rect">
            <a:avLst/>
          </a:prstGeom>
        </p:spPr>
        <p:txBody>
          <a:bodyPr vert="horz" wrap="square" lIns="0" tIns="12065" rIns="0" bIns="0" rtlCol="0">
            <a:spAutoFit/>
          </a:bodyPr>
          <a:lstStyle/>
          <a:p>
            <a:pPr marL="38100">
              <a:lnSpc>
                <a:spcPct val="100000"/>
              </a:lnSpc>
              <a:spcBef>
                <a:spcPts val="95"/>
              </a:spcBef>
            </a:pPr>
            <a:r>
              <a:rPr sz="1900" dirty="0">
                <a:latin typeface="Symbol"/>
                <a:cs typeface="Symbol"/>
              </a:rPr>
              <a:t></a:t>
            </a:r>
            <a:r>
              <a:rPr sz="1900" spc="-225" dirty="0">
                <a:latin typeface="Times New Roman"/>
                <a:cs typeface="Times New Roman"/>
              </a:rPr>
              <a:t> </a:t>
            </a:r>
            <a:r>
              <a:rPr sz="1900" i="1" spc="-20" dirty="0">
                <a:latin typeface="Times New Roman"/>
                <a:cs typeface="Times New Roman"/>
              </a:rPr>
              <a:t>W</a:t>
            </a:r>
            <a:r>
              <a:rPr sz="1900" i="1" spc="-10" dirty="0">
                <a:latin typeface="Times New Roman"/>
                <a:cs typeface="Times New Roman"/>
              </a:rPr>
              <a:t>C</a:t>
            </a:r>
            <a:r>
              <a:rPr sz="1650" i="1" baseline="-25252" dirty="0">
                <a:latin typeface="Times New Roman"/>
                <a:cs typeface="Times New Roman"/>
              </a:rPr>
              <a:t>ox</a:t>
            </a:r>
            <a:r>
              <a:rPr sz="1650" i="1" spc="-247" baseline="-25252" dirty="0">
                <a:latin typeface="Times New Roman"/>
                <a:cs typeface="Times New Roman"/>
              </a:rPr>
              <a:t> </a:t>
            </a:r>
            <a:r>
              <a:rPr sz="1900" spc="-140" dirty="0">
                <a:latin typeface="Times New Roman"/>
                <a:cs typeface="Times New Roman"/>
              </a:rPr>
              <a:t>[</a:t>
            </a:r>
            <a:r>
              <a:rPr sz="1900" i="1" spc="-100" dirty="0">
                <a:latin typeface="Times New Roman"/>
                <a:cs typeface="Times New Roman"/>
              </a:rPr>
              <a:t>V</a:t>
            </a:r>
            <a:r>
              <a:rPr sz="1650" i="1" spc="-15" baseline="-25252" dirty="0">
                <a:latin typeface="Times New Roman"/>
                <a:cs typeface="Times New Roman"/>
              </a:rPr>
              <a:t>G</a:t>
            </a:r>
            <a:r>
              <a:rPr sz="1650" i="1" baseline="-25252" dirty="0">
                <a:latin typeface="Times New Roman"/>
                <a:cs typeface="Times New Roman"/>
              </a:rPr>
              <a:t>S </a:t>
            </a:r>
            <a:r>
              <a:rPr sz="1650" i="1" spc="82" baseline="-25252" dirty="0">
                <a:latin typeface="Times New Roman"/>
                <a:cs typeface="Times New Roman"/>
              </a:rPr>
              <a:t> </a:t>
            </a:r>
            <a:r>
              <a:rPr sz="1900" spc="130" dirty="0">
                <a:latin typeface="Symbol"/>
                <a:cs typeface="Symbol"/>
              </a:rPr>
              <a:t></a:t>
            </a:r>
            <a:r>
              <a:rPr sz="1900" i="1" spc="-130" dirty="0">
                <a:latin typeface="Times New Roman"/>
                <a:cs typeface="Times New Roman"/>
              </a:rPr>
              <a:t>V</a:t>
            </a:r>
            <a:r>
              <a:rPr sz="1650" i="1" baseline="-25252" dirty="0">
                <a:latin typeface="Times New Roman"/>
                <a:cs typeface="Times New Roman"/>
              </a:rPr>
              <a:t>T </a:t>
            </a:r>
            <a:r>
              <a:rPr sz="1650" i="1" spc="142" baseline="-25252" dirty="0">
                <a:latin typeface="Times New Roman"/>
                <a:cs typeface="Times New Roman"/>
              </a:rPr>
              <a:t> </a:t>
            </a:r>
            <a:r>
              <a:rPr sz="1900" spc="130" dirty="0">
                <a:latin typeface="Symbol"/>
                <a:cs typeface="Symbol"/>
              </a:rPr>
              <a:t></a:t>
            </a:r>
            <a:r>
              <a:rPr sz="1900" i="1" dirty="0">
                <a:latin typeface="Times New Roman"/>
                <a:cs typeface="Times New Roman"/>
              </a:rPr>
              <a:t>V</a:t>
            </a:r>
            <a:r>
              <a:rPr sz="1900" i="1" spc="-185" dirty="0">
                <a:latin typeface="Times New Roman"/>
                <a:cs typeface="Times New Roman"/>
              </a:rPr>
              <a:t> </a:t>
            </a:r>
            <a:r>
              <a:rPr sz="1900" dirty="0">
                <a:latin typeface="Times New Roman"/>
                <a:cs typeface="Times New Roman"/>
              </a:rPr>
              <a:t>(</a:t>
            </a:r>
            <a:r>
              <a:rPr sz="1900" spc="-260" dirty="0">
                <a:latin typeface="Times New Roman"/>
                <a:cs typeface="Times New Roman"/>
              </a:rPr>
              <a:t> </a:t>
            </a:r>
            <a:r>
              <a:rPr sz="1900" i="1" spc="75" dirty="0">
                <a:latin typeface="Times New Roman"/>
                <a:cs typeface="Times New Roman"/>
              </a:rPr>
              <a:t>y</a:t>
            </a:r>
            <a:r>
              <a:rPr sz="1900" spc="-15" dirty="0">
                <a:latin typeface="Times New Roman"/>
                <a:cs typeface="Times New Roman"/>
              </a:rPr>
              <a:t>)</a:t>
            </a:r>
            <a:r>
              <a:rPr sz="1900" spc="135" dirty="0">
                <a:latin typeface="Times New Roman"/>
                <a:cs typeface="Times New Roman"/>
              </a:rPr>
              <a:t>]</a:t>
            </a:r>
            <a:r>
              <a:rPr sz="1900" dirty="0">
                <a:latin typeface="Symbol"/>
                <a:cs typeface="Symbol"/>
              </a:rPr>
              <a:t></a:t>
            </a:r>
            <a:r>
              <a:rPr sz="1900" spc="-280" dirty="0">
                <a:latin typeface="Times New Roman"/>
                <a:cs typeface="Times New Roman"/>
              </a:rPr>
              <a:t> </a:t>
            </a:r>
            <a:r>
              <a:rPr sz="1900" i="1" spc="-10" dirty="0">
                <a:latin typeface="Times New Roman"/>
                <a:cs typeface="Times New Roman"/>
              </a:rPr>
              <a:t>v</a:t>
            </a:r>
            <a:r>
              <a:rPr sz="1650" i="1" baseline="-25252" dirty="0">
                <a:latin typeface="Times New Roman"/>
                <a:cs typeface="Times New Roman"/>
              </a:rPr>
              <a:t>n </a:t>
            </a:r>
            <a:r>
              <a:rPr sz="1650" i="1" spc="127" baseline="-25252" dirty="0">
                <a:latin typeface="Times New Roman"/>
                <a:cs typeface="Times New Roman"/>
              </a:rPr>
              <a:t> </a:t>
            </a:r>
            <a:r>
              <a:rPr sz="1900" dirty="0">
                <a:latin typeface="Symbol"/>
                <a:cs typeface="Symbol"/>
              </a:rPr>
              <a:t></a:t>
            </a:r>
            <a:endParaRPr sz="1900">
              <a:latin typeface="Symbol"/>
              <a:cs typeface="Symbol"/>
            </a:endParaRPr>
          </a:p>
        </p:txBody>
      </p:sp>
      <p:sp>
        <p:nvSpPr>
          <p:cNvPr id="22" name="object 22"/>
          <p:cNvSpPr txBox="1"/>
          <p:nvPr/>
        </p:nvSpPr>
        <p:spPr>
          <a:xfrm>
            <a:off x="6748514" y="2650948"/>
            <a:ext cx="2346325" cy="314960"/>
          </a:xfrm>
          <a:prstGeom prst="rect">
            <a:avLst/>
          </a:prstGeom>
        </p:spPr>
        <p:txBody>
          <a:bodyPr vert="horz" wrap="square" lIns="0" tIns="12065" rIns="0" bIns="0" rtlCol="0">
            <a:spAutoFit/>
          </a:bodyPr>
          <a:lstStyle/>
          <a:p>
            <a:pPr marL="38100">
              <a:lnSpc>
                <a:spcPct val="100000"/>
              </a:lnSpc>
              <a:spcBef>
                <a:spcPts val="95"/>
              </a:spcBef>
            </a:pPr>
            <a:r>
              <a:rPr sz="1900" spc="45" dirty="0">
                <a:latin typeface="Symbol"/>
                <a:cs typeface="Symbol"/>
              </a:rPr>
              <a:t></a:t>
            </a:r>
            <a:r>
              <a:rPr sz="1900" i="1" dirty="0">
                <a:latin typeface="Times New Roman"/>
                <a:cs typeface="Times New Roman"/>
              </a:rPr>
              <a:t>W</a:t>
            </a:r>
            <a:r>
              <a:rPr sz="1900" i="1" spc="15" dirty="0">
                <a:latin typeface="Times New Roman"/>
                <a:cs typeface="Times New Roman"/>
              </a:rPr>
              <a:t> </a:t>
            </a:r>
            <a:r>
              <a:rPr sz="1900" spc="85" dirty="0">
                <a:latin typeface="Symbol"/>
                <a:cs typeface="Symbol"/>
              </a:rPr>
              <a:t></a:t>
            </a:r>
            <a:r>
              <a:rPr sz="1900" spc="-140" dirty="0">
                <a:latin typeface="Times New Roman"/>
                <a:cs typeface="Times New Roman"/>
              </a:rPr>
              <a:t>[</a:t>
            </a:r>
            <a:r>
              <a:rPr sz="1900" i="1" spc="-90" dirty="0">
                <a:latin typeface="Times New Roman"/>
                <a:cs typeface="Times New Roman"/>
              </a:rPr>
              <a:t>V</a:t>
            </a:r>
            <a:r>
              <a:rPr sz="1650" i="1" spc="-15" baseline="-25252" dirty="0">
                <a:latin typeface="Times New Roman"/>
                <a:cs typeface="Times New Roman"/>
              </a:rPr>
              <a:t>G</a:t>
            </a:r>
            <a:r>
              <a:rPr sz="1650" i="1" baseline="-25252" dirty="0">
                <a:latin typeface="Times New Roman"/>
                <a:cs typeface="Times New Roman"/>
              </a:rPr>
              <a:t>S </a:t>
            </a:r>
            <a:r>
              <a:rPr sz="1650" i="1" spc="75" baseline="-25252" dirty="0">
                <a:latin typeface="Times New Roman"/>
                <a:cs typeface="Times New Roman"/>
              </a:rPr>
              <a:t> </a:t>
            </a:r>
            <a:r>
              <a:rPr sz="1900" spc="130" dirty="0">
                <a:latin typeface="Symbol"/>
                <a:cs typeface="Symbol"/>
              </a:rPr>
              <a:t></a:t>
            </a:r>
            <a:r>
              <a:rPr sz="1900" i="1" spc="-125" dirty="0">
                <a:latin typeface="Times New Roman"/>
                <a:cs typeface="Times New Roman"/>
              </a:rPr>
              <a:t>V</a:t>
            </a:r>
            <a:r>
              <a:rPr sz="1650" i="1" baseline="-25252" dirty="0">
                <a:latin typeface="Times New Roman"/>
                <a:cs typeface="Times New Roman"/>
              </a:rPr>
              <a:t>T </a:t>
            </a:r>
            <a:r>
              <a:rPr sz="1650" i="1" spc="135" baseline="-25252" dirty="0">
                <a:latin typeface="Times New Roman"/>
                <a:cs typeface="Times New Roman"/>
              </a:rPr>
              <a:t> </a:t>
            </a:r>
            <a:r>
              <a:rPr sz="1900" spc="130" dirty="0">
                <a:latin typeface="Symbol"/>
                <a:cs typeface="Symbol"/>
              </a:rPr>
              <a:t></a:t>
            </a:r>
            <a:r>
              <a:rPr sz="1900" i="1" dirty="0">
                <a:latin typeface="Times New Roman"/>
                <a:cs typeface="Times New Roman"/>
              </a:rPr>
              <a:t>V</a:t>
            </a:r>
            <a:r>
              <a:rPr sz="1900" i="1" spc="-180" dirty="0">
                <a:latin typeface="Times New Roman"/>
                <a:cs typeface="Times New Roman"/>
              </a:rPr>
              <a:t> </a:t>
            </a:r>
            <a:r>
              <a:rPr sz="1900" dirty="0">
                <a:latin typeface="Times New Roman"/>
                <a:cs typeface="Times New Roman"/>
              </a:rPr>
              <a:t>(</a:t>
            </a:r>
            <a:r>
              <a:rPr sz="1900" spc="-265" dirty="0">
                <a:latin typeface="Times New Roman"/>
                <a:cs typeface="Times New Roman"/>
              </a:rPr>
              <a:t> </a:t>
            </a:r>
            <a:r>
              <a:rPr sz="1900" i="1" spc="80" dirty="0">
                <a:latin typeface="Times New Roman"/>
                <a:cs typeface="Times New Roman"/>
              </a:rPr>
              <a:t>y</a:t>
            </a:r>
            <a:r>
              <a:rPr sz="1900" spc="-15" dirty="0">
                <a:latin typeface="Times New Roman"/>
                <a:cs typeface="Times New Roman"/>
              </a:rPr>
              <a:t>)</a:t>
            </a:r>
            <a:r>
              <a:rPr sz="1900" spc="135" dirty="0">
                <a:latin typeface="Times New Roman"/>
                <a:cs typeface="Times New Roman"/>
              </a:rPr>
              <a:t>]</a:t>
            </a:r>
            <a:r>
              <a:rPr sz="1900" dirty="0">
                <a:latin typeface="Symbol"/>
                <a:cs typeface="Symbol"/>
              </a:rPr>
              <a:t></a:t>
            </a:r>
            <a:r>
              <a:rPr sz="1900" spc="-195" dirty="0">
                <a:latin typeface="Times New Roman"/>
                <a:cs typeface="Times New Roman"/>
              </a:rPr>
              <a:t> </a:t>
            </a:r>
            <a:r>
              <a:rPr sz="1900" i="1" dirty="0">
                <a:latin typeface="Times New Roman"/>
                <a:cs typeface="Times New Roman"/>
              </a:rPr>
              <a:t>E</a:t>
            </a:r>
            <a:endParaRPr sz="1900">
              <a:latin typeface="Times New Roman"/>
              <a:cs typeface="Times New Roman"/>
            </a:endParaRPr>
          </a:p>
        </p:txBody>
      </p:sp>
      <p:sp>
        <p:nvSpPr>
          <p:cNvPr id="23" name="object 23"/>
          <p:cNvSpPr txBox="1"/>
          <p:nvPr/>
        </p:nvSpPr>
        <p:spPr>
          <a:xfrm>
            <a:off x="5940658" y="2529363"/>
            <a:ext cx="739775" cy="652145"/>
          </a:xfrm>
          <a:prstGeom prst="rect">
            <a:avLst/>
          </a:prstGeom>
        </p:spPr>
        <p:txBody>
          <a:bodyPr vert="horz" wrap="square" lIns="0" tIns="29209" rIns="0" bIns="0" rtlCol="0">
            <a:spAutoFit/>
          </a:bodyPr>
          <a:lstStyle/>
          <a:p>
            <a:pPr marL="163195">
              <a:lnSpc>
                <a:spcPct val="100000"/>
              </a:lnSpc>
              <a:spcBef>
                <a:spcPts val="229"/>
              </a:spcBef>
            </a:pPr>
            <a:r>
              <a:rPr sz="3000" i="1" spc="7" baseline="13888" dirty="0">
                <a:latin typeface="Symbol"/>
                <a:cs typeface="Symbol"/>
              </a:rPr>
              <a:t></a:t>
            </a:r>
            <a:r>
              <a:rPr sz="1100" i="1" spc="5" dirty="0">
                <a:latin typeface="Times New Roman"/>
                <a:cs typeface="Times New Roman"/>
              </a:rPr>
              <a:t>n</a:t>
            </a:r>
            <a:r>
              <a:rPr sz="2850" i="1" spc="7" baseline="14619" dirty="0">
                <a:latin typeface="Times New Roman"/>
                <a:cs typeface="Times New Roman"/>
              </a:rPr>
              <a:t>C</a:t>
            </a:r>
            <a:r>
              <a:rPr sz="1100" i="1" spc="5" dirty="0">
                <a:latin typeface="Times New Roman"/>
                <a:cs typeface="Times New Roman"/>
              </a:rPr>
              <a:t>ox</a:t>
            </a:r>
            <a:endParaRPr sz="1100">
              <a:latin typeface="Times New Roman"/>
              <a:cs typeface="Times New Roman"/>
            </a:endParaRPr>
          </a:p>
          <a:p>
            <a:pPr marL="38100">
              <a:lnSpc>
                <a:spcPct val="100000"/>
              </a:lnSpc>
              <a:spcBef>
                <a:spcPts val="125"/>
              </a:spcBef>
            </a:pPr>
            <a:r>
              <a:rPr sz="2850" spc="104" baseline="-20467" dirty="0">
                <a:latin typeface="Times New Roman"/>
                <a:cs typeface="Times New Roman"/>
              </a:rPr>
              <a:t>1</a:t>
            </a:r>
            <a:r>
              <a:rPr sz="2850" spc="104" baseline="-20467" dirty="0">
                <a:latin typeface="Symbol"/>
                <a:cs typeface="Symbol"/>
              </a:rPr>
              <a:t></a:t>
            </a:r>
            <a:r>
              <a:rPr sz="2850" spc="89" baseline="-20467" dirty="0">
                <a:latin typeface="Times New Roman"/>
                <a:cs typeface="Times New Roman"/>
              </a:rPr>
              <a:t> </a:t>
            </a:r>
            <a:r>
              <a:rPr sz="2850" i="1" spc="-30" baseline="14619" dirty="0">
                <a:latin typeface="Times New Roman"/>
                <a:cs typeface="Times New Roman"/>
              </a:rPr>
              <a:t>V</a:t>
            </a:r>
            <a:r>
              <a:rPr sz="1100" i="1" spc="-20" dirty="0">
                <a:latin typeface="Times New Roman"/>
                <a:cs typeface="Times New Roman"/>
              </a:rPr>
              <a:t>DS</a:t>
            </a:r>
            <a:endParaRPr sz="1100">
              <a:latin typeface="Times New Roman"/>
              <a:cs typeface="Times New Roman"/>
            </a:endParaRPr>
          </a:p>
        </p:txBody>
      </p:sp>
      <p:grpSp>
        <p:nvGrpSpPr>
          <p:cNvPr id="25" name="object 25"/>
          <p:cNvGrpSpPr/>
          <p:nvPr/>
        </p:nvGrpSpPr>
        <p:grpSpPr>
          <a:xfrm>
            <a:off x="1809226" y="5226067"/>
            <a:ext cx="4813935" cy="1301115"/>
            <a:chOff x="3388614" y="5183885"/>
            <a:chExt cx="4813935" cy="1301115"/>
          </a:xfrm>
        </p:grpSpPr>
        <p:sp>
          <p:nvSpPr>
            <p:cNvPr id="26" name="object 26"/>
            <p:cNvSpPr/>
            <p:nvPr/>
          </p:nvSpPr>
          <p:spPr>
            <a:xfrm>
              <a:off x="3395091" y="5190362"/>
              <a:ext cx="4800600" cy="1287780"/>
            </a:xfrm>
            <a:custGeom>
              <a:avLst/>
              <a:gdLst/>
              <a:ahLst/>
              <a:cxnLst/>
              <a:rect l="l" t="t" r="r" b="b"/>
              <a:pathLst>
                <a:path w="4800600" h="1287779">
                  <a:moveTo>
                    <a:pt x="4585970" y="0"/>
                  </a:moveTo>
                  <a:lnTo>
                    <a:pt x="214630" y="0"/>
                  </a:lnTo>
                  <a:lnTo>
                    <a:pt x="165431" y="5670"/>
                  </a:lnTo>
                  <a:lnTo>
                    <a:pt x="120261" y="21823"/>
                  </a:lnTo>
                  <a:lnTo>
                    <a:pt x="80409" y="47166"/>
                  </a:lnTo>
                  <a:lnTo>
                    <a:pt x="47166" y="80409"/>
                  </a:lnTo>
                  <a:lnTo>
                    <a:pt x="21823" y="120261"/>
                  </a:lnTo>
                  <a:lnTo>
                    <a:pt x="5670" y="165431"/>
                  </a:lnTo>
                  <a:lnTo>
                    <a:pt x="0" y="214630"/>
                  </a:lnTo>
                  <a:lnTo>
                    <a:pt x="0" y="1073137"/>
                  </a:lnTo>
                  <a:lnTo>
                    <a:pt x="5670" y="1122352"/>
                  </a:lnTo>
                  <a:lnTo>
                    <a:pt x="21823" y="1167530"/>
                  </a:lnTo>
                  <a:lnTo>
                    <a:pt x="47166" y="1207384"/>
                  </a:lnTo>
                  <a:lnTo>
                    <a:pt x="80409" y="1240624"/>
                  </a:lnTo>
                  <a:lnTo>
                    <a:pt x="120261" y="1265963"/>
                  </a:lnTo>
                  <a:lnTo>
                    <a:pt x="165431" y="1282111"/>
                  </a:lnTo>
                  <a:lnTo>
                    <a:pt x="214630" y="1287780"/>
                  </a:lnTo>
                  <a:lnTo>
                    <a:pt x="4585970" y="1287780"/>
                  </a:lnTo>
                  <a:lnTo>
                    <a:pt x="4635168" y="1282111"/>
                  </a:lnTo>
                  <a:lnTo>
                    <a:pt x="4680338" y="1265963"/>
                  </a:lnTo>
                  <a:lnTo>
                    <a:pt x="4720190" y="1240624"/>
                  </a:lnTo>
                  <a:lnTo>
                    <a:pt x="4753433" y="1207384"/>
                  </a:lnTo>
                  <a:lnTo>
                    <a:pt x="4778776" y="1167530"/>
                  </a:lnTo>
                  <a:lnTo>
                    <a:pt x="4794929" y="1122352"/>
                  </a:lnTo>
                  <a:lnTo>
                    <a:pt x="4800600" y="1073137"/>
                  </a:lnTo>
                  <a:lnTo>
                    <a:pt x="4800600" y="214630"/>
                  </a:lnTo>
                  <a:lnTo>
                    <a:pt x="4794929" y="165431"/>
                  </a:lnTo>
                  <a:lnTo>
                    <a:pt x="4778776" y="120261"/>
                  </a:lnTo>
                  <a:lnTo>
                    <a:pt x="4753433" y="80409"/>
                  </a:lnTo>
                  <a:lnTo>
                    <a:pt x="4720190" y="47166"/>
                  </a:lnTo>
                  <a:lnTo>
                    <a:pt x="4680338" y="21823"/>
                  </a:lnTo>
                  <a:lnTo>
                    <a:pt x="4635168" y="5670"/>
                  </a:lnTo>
                  <a:lnTo>
                    <a:pt x="4585970" y="0"/>
                  </a:lnTo>
                  <a:close/>
                </a:path>
              </a:pathLst>
            </a:custGeom>
            <a:solidFill>
              <a:srgbClr val="FFFF00"/>
            </a:solidFill>
          </p:spPr>
          <p:txBody>
            <a:bodyPr wrap="square" lIns="0" tIns="0" rIns="0" bIns="0" rtlCol="0"/>
            <a:lstStyle/>
            <a:p>
              <a:endParaRPr/>
            </a:p>
          </p:txBody>
        </p:sp>
        <p:sp>
          <p:nvSpPr>
            <p:cNvPr id="27" name="object 27"/>
            <p:cNvSpPr/>
            <p:nvPr/>
          </p:nvSpPr>
          <p:spPr>
            <a:xfrm>
              <a:off x="3395091" y="5190362"/>
              <a:ext cx="4800600" cy="1287780"/>
            </a:xfrm>
            <a:custGeom>
              <a:avLst/>
              <a:gdLst/>
              <a:ahLst/>
              <a:cxnLst/>
              <a:rect l="l" t="t" r="r" b="b"/>
              <a:pathLst>
                <a:path w="4800600" h="1287779">
                  <a:moveTo>
                    <a:pt x="0" y="214630"/>
                  </a:moveTo>
                  <a:lnTo>
                    <a:pt x="5670" y="165431"/>
                  </a:lnTo>
                  <a:lnTo>
                    <a:pt x="21823" y="120261"/>
                  </a:lnTo>
                  <a:lnTo>
                    <a:pt x="47166" y="80409"/>
                  </a:lnTo>
                  <a:lnTo>
                    <a:pt x="80409" y="47166"/>
                  </a:lnTo>
                  <a:lnTo>
                    <a:pt x="120261" y="21823"/>
                  </a:lnTo>
                  <a:lnTo>
                    <a:pt x="165431" y="5670"/>
                  </a:lnTo>
                  <a:lnTo>
                    <a:pt x="214630" y="0"/>
                  </a:lnTo>
                  <a:lnTo>
                    <a:pt x="4585970" y="0"/>
                  </a:lnTo>
                  <a:lnTo>
                    <a:pt x="4635168" y="5670"/>
                  </a:lnTo>
                  <a:lnTo>
                    <a:pt x="4680338" y="21823"/>
                  </a:lnTo>
                  <a:lnTo>
                    <a:pt x="4720190" y="47166"/>
                  </a:lnTo>
                  <a:lnTo>
                    <a:pt x="4753433" y="80409"/>
                  </a:lnTo>
                  <a:lnTo>
                    <a:pt x="4778776" y="120261"/>
                  </a:lnTo>
                  <a:lnTo>
                    <a:pt x="4794929" y="165431"/>
                  </a:lnTo>
                  <a:lnTo>
                    <a:pt x="4800600" y="214630"/>
                  </a:lnTo>
                  <a:lnTo>
                    <a:pt x="4800600" y="1073137"/>
                  </a:lnTo>
                  <a:lnTo>
                    <a:pt x="4794929" y="1122352"/>
                  </a:lnTo>
                  <a:lnTo>
                    <a:pt x="4778776" y="1167530"/>
                  </a:lnTo>
                  <a:lnTo>
                    <a:pt x="4753433" y="1207384"/>
                  </a:lnTo>
                  <a:lnTo>
                    <a:pt x="4720190" y="1240624"/>
                  </a:lnTo>
                  <a:lnTo>
                    <a:pt x="4680338" y="1265963"/>
                  </a:lnTo>
                  <a:lnTo>
                    <a:pt x="4635168" y="1282111"/>
                  </a:lnTo>
                  <a:lnTo>
                    <a:pt x="4585970" y="1287780"/>
                  </a:lnTo>
                  <a:lnTo>
                    <a:pt x="214630" y="1287780"/>
                  </a:lnTo>
                  <a:lnTo>
                    <a:pt x="165431" y="1282111"/>
                  </a:lnTo>
                  <a:lnTo>
                    <a:pt x="120261" y="1265963"/>
                  </a:lnTo>
                  <a:lnTo>
                    <a:pt x="80409" y="1240624"/>
                  </a:lnTo>
                  <a:lnTo>
                    <a:pt x="47166" y="1207384"/>
                  </a:lnTo>
                  <a:lnTo>
                    <a:pt x="21823" y="1167530"/>
                  </a:lnTo>
                  <a:lnTo>
                    <a:pt x="5670" y="1122352"/>
                  </a:lnTo>
                  <a:lnTo>
                    <a:pt x="0" y="1073137"/>
                  </a:lnTo>
                  <a:lnTo>
                    <a:pt x="0" y="214630"/>
                  </a:lnTo>
                  <a:close/>
                </a:path>
              </a:pathLst>
            </a:custGeom>
            <a:ln w="12954">
              <a:solidFill>
                <a:srgbClr val="FF0000"/>
              </a:solidFill>
            </a:ln>
          </p:spPr>
          <p:txBody>
            <a:bodyPr wrap="square" lIns="0" tIns="0" rIns="0" bIns="0" rtlCol="0"/>
            <a:lstStyle/>
            <a:p>
              <a:endParaRPr/>
            </a:p>
          </p:txBody>
        </p:sp>
        <p:sp>
          <p:nvSpPr>
            <p:cNvPr id="28" name="object 28"/>
            <p:cNvSpPr/>
            <p:nvPr/>
          </p:nvSpPr>
          <p:spPr>
            <a:xfrm>
              <a:off x="4559234" y="6062858"/>
              <a:ext cx="509905" cy="0"/>
            </a:xfrm>
            <a:custGeom>
              <a:avLst/>
              <a:gdLst/>
              <a:ahLst/>
              <a:cxnLst/>
              <a:rect l="l" t="t" r="r" b="b"/>
              <a:pathLst>
                <a:path w="509904">
                  <a:moveTo>
                    <a:pt x="0" y="0"/>
                  </a:moveTo>
                  <a:lnTo>
                    <a:pt x="509885" y="0"/>
                  </a:lnTo>
                </a:path>
              </a:pathLst>
            </a:custGeom>
            <a:ln w="5721">
              <a:solidFill>
                <a:srgbClr val="000000"/>
              </a:solidFill>
            </a:ln>
          </p:spPr>
          <p:txBody>
            <a:bodyPr wrap="square" lIns="0" tIns="0" rIns="0" bIns="0" rtlCol="0"/>
            <a:lstStyle/>
            <a:p>
              <a:endParaRPr/>
            </a:p>
          </p:txBody>
        </p:sp>
        <p:sp>
          <p:nvSpPr>
            <p:cNvPr id="29" name="object 29"/>
            <p:cNvSpPr/>
            <p:nvPr/>
          </p:nvSpPr>
          <p:spPr>
            <a:xfrm>
              <a:off x="5244830" y="5711781"/>
              <a:ext cx="277495" cy="0"/>
            </a:xfrm>
            <a:custGeom>
              <a:avLst/>
              <a:gdLst/>
              <a:ahLst/>
              <a:cxnLst/>
              <a:rect l="l" t="t" r="r" b="b"/>
              <a:pathLst>
                <a:path w="277495">
                  <a:moveTo>
                    <a:pt x="0" y="0"/>
                  </a:moveTo>
                  <a:lnTo>
                    <a:pt x="277335" y="0"/>
                  </a:lnTo>
                </a:path>
              </a:pathLst>
            </a:custGeom>
            <a:ln w="11444">
              <a:solidFill>
                <a:srgbClr val="000000"/>
              </a:solidFill>
            </a:ln>
          </p:spPr>
          <p:txBody>
            <a:bodyPr wrap="square" lIns="0" tIns="0" rIns="0" bIns="0" rtlCol="0"/>
            <a:lstStyle/>
            <a:p>
              <a:endParaRPr/>
            </a:p>
          </p:txBody>
        </p:sp>
      </p:grpSp>
      <p:sp>
        <p:nvSpPr>
          <p:cNvPr id="30" name="object 30"/>
          <p:cNvSpPr txBox="1"/>
          <p:nvPr/>
        </p:nvSpPr>
        <p:spPr>
          <a:xfrm>
            <a:off x="6022540" y="5748702"/>
            <a:ext cx="16637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Times New Roman"/>
                <a:cs typeface="Times New Roman"/>
              </a:rPr>
              <a:t>2</a:t>
            </a:r>
            <a:endParaRPr sz="2200">
              <a:latin typeface="Times New Roman"/>
              <a:cs typeface="Times New Roman"/>
            </a:endParaRPr>
          </a:p>
        </p:txBody>
      </p:sp>
      <p:sp>
        <p:nvSpPr>
          <p:cNvPr id="31" name="object 31"/>
          <p:cNvSpPr txBox="1"/>
          <p:nvPr/>
        </p:nvSpPr>
        <p:spPr>
          <a:xfrm>
            <a:off x="5846696" y="5228924"/>
            <a:ext cx="382905" cy="361950"/>
          </a:xfrm>
          <a:prstGeom prst="rect">
            <a:avLst/>
          </a:prstGeom>
        </p:spPr>
        <p:txBody>
          <a:bodyPr vert="horz" wrap="square" lIns="0" tIns="13335" rIns="0" bIns="0" rtlCol="0">
            <a:spAutoFit/>
          </a:bodyPr>
          <a:lstStyle/>
          <a:p>
            <a:pPr marL="38100">
              <a:lnSpc>
                <a:spcPct val="100000"/>
              </a:lnSpc>
              <a:spcBef>
                <a:spcPts val="105"/>
              </a:spcBef>
            </a:pPr>
            <a:r>
              <a:rPr sz="3300" i="1" spc="7" baseline="-25252" dirty="0">
                <a:latin typeface="Times New Roman"/>
                <a:cs typeface="Times New Roman"/>
              </a:rPr>
              <a:t>V</a:t>
            </a:r>
            <a:r>
              <a:rPr sz="3300" i="1" spc="-209" baseline="-25252" dirty="0">
                <a:latin typeface="Times New Roman"/>
                <a:cs typeface="Times New Roman"/>
              </a:rPr>
              <a:t> </a:t>
            </a:r>
            <a:r>
              <a:rPr sz="1250" spc="20" dirty="0">
                <a:latin typeface="Times New Roman"/>
                <a:cs typeface="Times New Roman"/>
              </a:rPr>
              <a:t>2</a:t>
            </a:r>
            <a:endParaRPr sz="1250">
              <a:latin typeface="Times New Roman"/>
              <a:cs typeface="Times New Roman"/>
            </a:endParaRPr>
          </a:p>
        </p:txBody>
      </p:sp>
      <p:sp>
        <p:nvSpPr>
          <p:cNvPr id="32" name="object 32"/>
          <p:cNvSpPr txBox="1"/>
          <p:nvPr/>
        </p:nvSpPr>
        <p:spPr>
          <a:xfrm>
            <a:off x="3719340" y="5748702"/>
            <a:ext cx="182245" cy="361950"/>
          </a:xfrm>
          <a:prstGeom prst="rect">
            <a:avLst/>
          </a:prstGeom>
        </p:spPr>
        <p:txBody>
          <a:bodyPr vert="horz" wrap="square" lIns="0" tIns="13335" rIns="0" bIns="0" rtlCol="0">
            <a:spAutoFit/>
          </a:bodyPr>
          <a:lstStyle/>
          <a:p>
            <a:pPr marL="12700">
              <a:lnSpc>
                <a:spcPct val="100000"/>
              </a:lnSpc>
              <a:spcBef>
                <a:spcPts val="105"/>
              </a:spcBef>
            </a:pPr>
            <a:r>
              <a:rPr sz="2200" i="1" spc="5" dirty="0">
                <a:latin typeface="Times New Roman"/>
                <a:cs typeface="Times New Roman"/>
              </a:rPr>
              <a:t>L</a:t>
            </a:r>
            <a:endParaRPr sz="2200">
              <a:latin typeface="Times New Roman"/>
              <a:cs typeface="Times New Roman"/>
            </a:endParaRPr>
          </a:p>
        </p:txBody>
      </p:sp>
      <p:sp>
        <p:nvSpPr>
          <p:cNvPr id="33" name="object 33"/>
          <p:cNvSpPr txBox="1"/>
          <p:nvPr/>
        </p:nvSpPr>
        <p:spPr>
          <a:xfrm>
            <a:off x="2969308" y="6095794"/>
            <a:ext cx="544195" cy="361950"/>
          </a:xfrm>
          <a:prstGeom prst="rect">
            <a:avLst/>
          </a:prstGeom>
        </p:spPr>
        <p:txBody>
          <a:bodyPr vert="horz" wrap="square" lIns="0" tIns="13335" rIns="0" bIns="0" rtlCol="0">
            <a:spAutoFit/>
          </a:bodyPr>
          <a:lstStyle/>
          <a:p>
            <a:pPr marL="38100">
              <a:lnSpc>
                <a:spcPct val="100000"/>
              </a:lnSpc>
              <a:spcBef>
                <a:spcPts val="105"/>
              </a:spcBef>
            </a:pPr>
            <a:r>
              <a:rPr sz="2200" i="1" spc="-20" dirty="0">
                <a:latin typeface="Times New Roman"/>
                <a:cs typeface="Times New Roman"/>
              </a:rPr>
              <a:t>E</a:t>
            </a:r>
            <a:r>
              <a:rPr sz="1875" i="1" spc="37" baseline="-24444" dirty="0">
                <a:latin typeface="Times New Roman"/>
                <a:cs typeface="Times New Roman"/>
              </a:rPr>
              <a:t>C</a:t>
            </a:r>
            <a:r>
              <a:rPr sz="1875" i="1" spc="-82" baseline="-24444" dirty="0">
                <a:latin typeface="Times New Roman"/>
                <a:cs typeface="Times New Roman"/>
              </a:rPr>
              <a:t> </a:t>
            </a:r>
            <a:r>
              <a:rPr sz="2200" i="1" spc="5" dirty="0">
                <a:latin typeface="Times New Roman"/>
                <a:cs typeface="Times New Roman"/>
              </a:rPr>
              <a:t>L</a:t>
            </a:r>
            <a:endParaRPr sz="2200">
              <a:latin typeface="Times New Roman"/>
              <a:cs typeface="Times New Roman"/>
            </a:endParaRPr>
          </a:p>
        </p:txBody>
      </p:sp>
      <p:sp>
        <p:nvSpPr>
          <p:cNvPr id="34" name="object 34"/>
          <p:cNvSpPr txBox="1"/>
          <p:nvPr/>
        </p:nvSpPr>
        <p:spPr>
          <a:xfrm>
            <a:off x="1938054" y="5600537"/>
            <a:ext cx="394970" cy="361950"/>
          </a:xfrm>
          <a:prstGeom prst="rect">
            <a:avLst/>
          </a:prstGeom>
        </p:spPr>
        <p:txBody>
          <a:bodyPr vert="horz" wrap="square" lIns="0" tIns="13335" rIns="0" bIns="0" rtlCol="0">
            <a:spAutoFit/>
          </a:bodyPr>
          <a:lstStyle/>
          <a:p>
            <a:pPr marL="38100">
              <a:lnSpc>
                <a:spcPct val="100000"/>
              </a:lnSpc>
              <a:spcBef>
                <a:spcPts val="105"/>
              </a:spcBef>
            </a:pPr>
            <a:r>
              <a:rPr sz="3300" i="1" spc="112" baseline="13888" dirty="0">
                <a:latin typeface="Times New Roman"/>
                <a:cs typeface="Times New Roman"/>
              </a:rPr>
              <a:t>I</a:t>
            </a:r>
            <a:r>
              <a:rPr sz="1250" i="1" spc="75" dirty="0">
                <a:latin typeface="Times New Roman"/>
                <a:cs typeface="Times New Roman"/>
              </a:rPr>
              <a:t>DS</a:t>
            </a:r>
            <a:endParaRPr sz="1250">
              <a:latin typeface="Times New Roman"/>
              <a:cs typeface="Times New Roman"/>
            </a:endParaRPr>
          </a:p>
        </p:txBody>
      </p:sp>
      <p:sp>
        <p:nvSpPr>
          <p:cNvPr id="35" name="object 35"/>
          <p:cNvSpPr txBox="1"/>
          <p:nvPr/>
        </p:nvSpPr>
        <p:spPr>
          <a:xfrm>
            <a:off x="5649195" y="5423844"/>
            <a:ext cx="805180" cy="361950"/>
          </a:xfrm>
          <a:prstGeom prst="rect">
            <a:avLst/>
          </a:prstGeom>
        </p:spPr>
        <p:txBody>
          <a:bodyPr vert="horz" wrap="square" lIns="0" tIns="13335" rIns="0" bIns="0" rtlCol="0">
            <a:spAutoFit/>
          </a:bodyPr>
          <a:lstStyle/>
          <a:p>
            <a:pPr marL="242570" indent="-205104">
              <a:lnSpc>
                <a:spcPct val="100000"/>
              </a:lnSpc>
              <a:spcBef>
                <a:spcPts val="105"/>
              </a:spcBef>
              <a:buSzPct val="176000"/>
              <a:buFont typeface="Symbol"/>
              <a:buChar char=""/>
              <a:tabLst>
                <a:tab pos="243204" algn="l"/>
              </a:tabLst>
            </a:pPr>
            <a:r>
              <a:rPr sz="1250" i="1" u="sng" spc="10" dirty="0">
                <a:uFill>
                  <a:solidFill>
                    <a:srgbClr val="000000"/>
                  </a:solidFill>
                </a:uFill>
                <a:latin typeface="Times New Roman"/>
                <a:cs typeface="Times New Roman"/>
              </a:rPr>
              <a:t> </a:t>
            </a:r>
            <a:r>
              <a:rPr sz="1250" i="1" u="sng" dirty="0">
                <a:uFill>
                  <a:solidFill>
                    <a:srgbClr val="000000"/>
                  </a:solidFill>
                </a:uFill>
                <a:latin typeface="Times New Roman"/>
                <a:cs typeface="Times New Roman"/>
              </a:rPr>
              <a:t>  </a:t>
            </a:r>
            <a:r>
              <a:rPr sz="1250" i="1" u="sng" spc="15" dirty="0">
                <a:uFill>
                  <a:solidFill>
                    <a:srgbClr val="000000"/>
                  </a:solidFill>
                </a:uFill>
                <a:latin typeface="Times New Roman"/>
                <a:cs typeface="Times New Roman"/>
              </a:rPr>
              <a:t> </a:t>
            </a:r>
            <a:r>
              <a:rPr sz="1250" i="1" u="sng" spc="25" dirty="0">
                <a:uFill>
                  <a:solidFill>
                    <a:srgbClr val="000000"/>
                  </a:solidFill>
                </a:uFill>
                <a:latin typeface="Times New Roman"/>
                <a:cs typeface="Times New Roman"/>
              </a:rPr>
              <a:t>DS</a:t>
            </a:r>
            <a:r>
              <a:rPr sz="1250" i="1" u="sng" spc="55" dirty="0">
                <a:uFill>
                  <a:solidFill>
                    <a:srgbClr val="000000"/>
                  </a:solidFill>
                </a:uFill>
                <a:latin typeface="Times New Roman"/>
                <a:cs typeface="Times New Roman"/>
              </a:rPr>
              <a:t> </a:t>
            </a:r>
            <a:r>
              <a:rPr sz="3300" spc="7" baseline="-21464" dirty="0">
                <a:latin typeface="Times New Roman"/>
                <a:cs typeface="Times New Roman"/>
              </a:rPr>
              <a:t>]</a:t>
            </a:r>
            <a:endParaRPr sz="3300" baseline="-21464">
              <a:latin typeface="Times New Roman"/>
              <a:cs typeface="Times New Roman"/>
            </a:endParaRPr>
          </a:p>
        </p:txBody>
      </p:sp>
      <p:sp>
        <p:nvSpPr>
          <p:cNvPr id="36" name="object 36"/>
          <p:cNvSpPr txBox="1"/>
          <p:nvPr/>
        </p:nvSpPr>
        <p:spPr>
          <a:xfrm>
            <a:off x="3948326" y="5530428"/>
            <a:ext cx="1690370" cy="361950"/>
          </a:xfrm>
          <a:prstGeom prst="rect">
            <a:avLst/>
          </a:prstGeom>
        </p:spPr>
        <p:txBody>
          <a:bodyPr vert="horz" wrap="square" lIns="0" tIns="13335" rIns="0" bIns="0" rtlCol="0">
            <a:spAutoFit/>
          </a:bodyPr>
          <a:lstStyle/>
          <a:p>
            <a:pPr marL="38100">
              <a:lnSpc>
                <a:spcPct val="100000"/>
              </a:lnSpc>
              <a:spcBef>
                <a:spcPts val="105"/>
              </a:spcBef>
            </a:pPr>
            <a:r>
              <a:rPr sz="2200" spc="-20" dirty="0">
                <a:latin typeface="Symbol"/>
                <a:cs typeface="Symbol"/>
              </a:rPr>
              <a:t></a:t>
            </a:r>
            <a:r>
              <a:rPr sz="2200" spc="-20" dirty="0">
                <a:latin typeface="Times New Roman"/>
                <a:cs typeface="Times New Roman"/>
              </a:rPr>
              <a:t>[(</a:t>
            </a:r>
            <a:r>
              <a:rPr sz="2200" i="1" spc="-20" dirty="0">
                <a:latin typeface="Times New Roman"/>
                <a:cs typeface="Times New Roman"/>
              </a:rPr>
              <a:t>V</a:t>
            </a:r>
            <a:r>
              <a:rPr sz="1875" i="1" spc="-30" baseline="-24444" dirty="0">
                <a:latin typeface="Times New Roman"/>
                <a:cs typeface="Times New Roman"/>
              </a:rPr>
              <a:t>GS</a:t>
            </a:r>
            <a:r>
              <a:rPr sz="1875" i="1" spc="502" baseline="-24444" dirty="0">
                <a:latin typeface="Times New Roman"/>
                <a:cs typeface="Times New Roman"/>
              </a:rPr>
              <a:t> </a:t>
            </a:r>
            <a:r>
              <a:rPr sz="2200" spc="20" dirty="0">
                <a:latin typeface="Symbol"/>
                <a:cs typeface="Symbol"/>
              </a:rPr>
              <a:t></a:t>
            </a:r>
            <a:r>
              <a:rPr sz="2200" i="1" spc="20" dirty="0">
                <a:latin typeface="Times New Roman"/>
                <a:cs typeface="Times New Roman"/>
              </a:rPr>
              <a:t>V</a:t>
            </a:r>
            <a:r>
              <a:rPr sz="1875" i="1" spc="30" baseline="-24444" dirty="0">
                <a:latin typeface="Times New Roman"/>
                <a:cs typeface="Times New Roman"/>
              </a:rPr>
              <a:t>T</a:t>
            </a:r>
            <a:r>
              <a:rPr sz="1875" i="1" spc="97" baseline="-24444" dirty="0">
                <a:latin typeface="Times New Roman"/>
                <a:cs typeface="Times New Roman"/>
              </a:rPr>
              <a:t> </a:t>
            </a:r>
            <a:r>
              <a:rPr sz="2200" spc="-30" dirty="0">
                <a:latin typeface="Times New Roman"/>
                <a:cs typeface="Times New Roman"/>
              </a:rPr>
              <a:t>)</a:t>
            </a:r>
            <a:r>
              <a:rPr sz="2200" i="1" spc="-30" dirty="0">
                <a:latin typeface="Times New Roman"/>
                <a:cs typeface="Times New Roman"/>
              </a:rPr>
              <a:t>V</a:t>
            </a:r>
            <a:r>
              <a:rPr sz="1875" i="1" spc="-44" baseline="-24444" dirty="0">
                <a:latin typeface="Times New Roman"/>
                <a:cs typeface="Times New Roman"/>
              </a:rPr>
              <a:t>DS</a:t>
            </a:r>
            <a:endParaRPr sz="1875" baseline="-24444">
              <a:latin typeface="Times New Roman"/>
              <a:cs typeface="Times New Roman"/>
            </a:endParaRPr>
          </a:p>
        </p:txBody>
      </p:sp>
      <p:sp>
        <p:nvSpPr>
          <p:cNvPr id="37" name="object 37"/>
          <p:cNvSpPr txBox="1"/>
          <p:nvPr/>
        </p:nvSpPr>
        <p:spPr>
          <a:xfrm>
            <a:off x="2571386" y="5779494"/>
            <a:ext cx="857250" cy="361950"/>
          </a:xfrm>
          <a:prstGeom prst="rect">
            <a:avLst/>
          </a:prstGeom>
        </p:spPr>
        <p:txBody>
          <a:bodyPr vert="horz" wrap="square" lIns="0" tIns="13335" rIns="0" bIns="0" rtlCol="0">
            <a:spAutoFit/>
          </a:bodyPr>
          <a:lstStyle/>
          <a:p>
            <a:pPr marL="38100">
              <a:lnSpc>
                <a:spcPct val="100000"/>
              </a:lnSpc>
              <a:spcBef>
                <a:spcPts val="105"/>
              </a:spcBef>
            </a:pPr>
            <a:r>
              <a:rPr sz="3300" spc="127" baseline="-20202" dirty="0">
                <a:latin typeface="Times New Roman"/>
                <a:cs typeface="Times New Roman"/>
              </a:rPr>
              <a:t>1</a:t>
            </a:r>
            <a:r>
              <a:rPr sz="3300" spc="127" baseline="-20202" dirty="0">
                <a:latin typeface="Symbol"/>
                <a:cs typeface="Symbol"/>
              </a:rPr>
              <a:t></a:t>
            </a:r>
            <a:r>
              <a:rPr sz="3300" spc="179" baseline="-20202" dirty="0">
                <a:latin typeface="Times New Roman"/>
                <a:cs typeface="Times New Roman"/>
              </a:rPr>
              <a:t> </a:t>
            </a:r>
            <a:r>
              <a:rPr sz="3300" i="1" spc="22" baseline="13888" dirty="0">
                <a:latin typeface="Times New Roman"/>
                <a:cs typeface="Times New Roman"/>
              </a:rPr>
              <a:t>V</a:t>
            </a:r>
            <a:r>
              <a:rPr sz="1250" i="1" spc="15" dirty="0">
                <a:latin typeface="Times New Roman"/>
                <a:cs typeface="Times New Roman"/>
              </a:rPr>
              <a:t>DS</a:t>
            </a:r>
            <a:endParaRPr sz="1250">
              <a:latin typeface="Times New Roman"/>
              <a:cs typeface="Times New Roman"/>
            </a:endParaRPr>
          </a:p>
        </p:txBody>
      </p:sp>
      <p:sp>
        <p:nvSpPr>
          <p:cNvPr id="38" name="object 38"/>
          <p:cNvSpPr txBox="1"/>
          <p:nvPr/>
        </p:nvSpPr>
        <p:spPr>
          <a:xfrm>
            <a:off x="2360672" y="5423844"/>
            <a:ext cx="1304290" cy="361950"/>
          </a:xfrm>
          <a:prstGeom prst="rect">
            <a:avLst/>
          </a:prstGeom>
        </p:spPr>
        <p:txBody>
          <a:bodyPr vert="horz" wrap="square" lIns="0" tIns="13335" rIns="0" bIns="0" rtlCol="0">
            <a:spAutoFit/>
          </a:bodyPr>
          <a:lstStyle/>
          <a:p>
            <a:pPr marL="38100">
              <a:lnSpc>
                <a:spcPct val="100000"/>
              </a:lnSpc>
              <a:spcBef>
                <a:spcPts val="105"/>
              </a:spcBef>
              <a:tabLst>
                <a:tab pos="565150" algn="l"/>
                <a:tab pos="843280" algn="l"/>
                <a:tab pos="1151890" algn="l"/>
              </a:tabLst>
            </a:pPr>
            <a:r>
              <a:rPr sz="3300" spc="7" baseline="-21464" dirty="0">
                <a:latin typeface="Symbol"/>
                <a:cs typeface="Symbol"/>
              </a:rPr>
              <a:t></a:t>
            </a:r>
            <a:r>
              <a:rPr sz="2200" u="sng" spc="5" dirty="0">
                <a:uFill>
                  <a:solidFill>
                    <a:srgbClr val="000000"/>
                  </a:solidFill>
                </a:uFill>
                <a:latin typeface="Times New Roman"/>
                <a:cs typeface="Times New Roman"/>
              </a:rPr>
              <a:t>	</a:t>
            </a:r>
            <a:r>
              <a:rPr sz="1250" i="1" u="sng" spc="20" dirty="0">
                <a:uFill>
                  <a:solidFill>
                    <a:srgbClr val="000000"/>
                  </a:solidFill>
                </a:uFill>
                <a:latin typeface="Times New Roman"/>
                <a:cs typeface="Times New Roman"/>
              </a:rPr>
              <a:t>n	ox	</a:t>
            </a:r>
            <a:r>
              <a:rPr sz="3300" baseline="-21464" dirty="0">
                <a:latin typeface="Symbol"/>
                <a:cs typeface="Symbol"/>
              </a:rPr>
              <a:t></a:t>
            </a:r>
            <a:endParaRPr sz="3300" baseline="-21464">
              <a:latin typeface="Symbol"/>
              <a:cs typeface="Symbol"/>
            </a:endParaRPr>
          </a:p>
        </p:txBody>
      </p:sp>
      <p:sp>
        <p:nvSpPr>
          <p:cNvPr id="39" name="object 39"/>
          <p:cNvSpPr txBox="1"/>
          <p:nvPr/>
        </p:nvSpPr>
        <p:spPr>
          <a:xfrm>
            <a:off x="2740924" y="5339623"/>
            <a:ext cx="1164590" cy="380365"/>
          </a:xfrm>
          <a:prstGeom prst="rect">
            <a:avLst/>
          </a:prstGeom>
        </p:spPr>
        <p:txBody>
          <a:bodyPr vert="horz" wrap="square" lIns="0" tIns="15875" rIns="0" bIns="0" rtlCol="0">
            <a:spAutoFit/>
          </a:bodyPr>
          <a:lstStyle/>
          <a:p>
            <a:pPr marL="12700">
              <a:lnSpc>
                <a:spcPct val="100000"/>
              </a:lnSpc>
              <a:spcBef>
                <a:spcPts val="125"/>
              </a:spcBef>
              <a:tabLst>
                <a:tab pos="916940" algn="l"/>
              </a:tabLst>
            </a:pPr>
            <a:r>
              <a:rPr sz="2300" i="1" spc="-50" dirty="0">
                <a:latin typeface="Symbol"/>
                <a:cs typeface="Symbol"/>
              </a:rPr>
              <a:t></a:t>
            </a:r>
            <a:r>
              <a:rPr sz="2300" spc="210" dirty="0">
                <a:latin typeface="Times New Roman"/>
                <a:cs typeface="Times New Roman"/>
              </a:rPr>
              <a:t> </a:t>
            </a:r>
            <a:r>
              <a:rPr sz="2200" i="1" spc="10" dirty="0">
                <a:latin typeface="Times New Roman"/>
                <a:cs typeface="Times New Roman"/>
              </a:rPr>
              <a:t>C</a:t>
            </a:r>
            <a:r>
              <a:rPr sz="2200" i="1" dirty="0">
                <a:latin typeface="Times New Roman"/>
                <a:cs typeface="Times New Roman"/>
              </a:rPr>
              <a:t>	</a:t>
            </a:r>
            <a:r>
              <a:rPr sz="2200" i="1" spc="10" dirty="0">
                <a:latin typeface="Times New Roman"/>
                <a:cs typeface="Times New Roman"/>
              </a:rPr>
              <a:t>W</a:t>
            </a:r>
            <a:endParaRPr sz="2200">
              <a:latin typeface="Times New Roman"/>
              <a:cs typeface="Times New Roman"/>
            </a:endParaRPr>
          </a:p>
        </p:txBody>
      </p:sp>
      <p:sp>
        <p:nvSpPr>
          <p:cNvPr id="40" name="object 40"/>
          <p:cNvSpPr/>
          <p:nvPr/>
        </p:nvSpPr>
        <p:spPr>
          <a:xfrm>
            <a:off x="3765633" y="4397314"/>
            <a:ext cx="907415" cy="0"/>
          </a:xfrm>
          <a:custGeom>
            <a:avLst/>
            <a:gdLst/>
            <a:ahLst/>
            <a:cxnLst/>
            <a:rect l="l" t="t" r="r" b="b"/>
            <a:pathLst>
              <a:path w="907414">
                <a:moveTo>
                  <a:pt x="0" y="0"/>
                </a:moveTo>
                <a:lnTo>
                  <a:pt x="907215" y="0"/>
                </a:lnTo>
              </a:path>
            </a:pathLst>
          </a:custGeom>
          <a:ln w="14172">
            <a:solidFill>
              <a:srgbClr val="000000"/>
            </a:solidFill>
          </a:ln>
        </p:spPr>
        <p:txBody>
          <a:bodyPr wrap="square" lIns="0" tIns="0" rIns="0" bIns="0" rtlCol="0"/>
          <a:lstStyle/>
          <a:p>
            <a:endParaRPr/>
          </a:p>
        </p:txBody>
      </p:sp>
      <p:sp>
        <p:nvSpPr>
          <p:cNvPr id="41" name="object 41"/>
          <p:cNvSpPr txBox="1"/>
          <p:nvPr/>
        </p:nvSpPr>
        <p:spPr>
          <a:xfrm>
            <a:off x="2171058" y="4445252"/>
            <a:ext cx="107950" cy="224154"/>
          </a:xfrm>
          <a:prstGeom prst="rect">
            <a:avLst/>
          </a:prstGeom>
        </p:spPr>
        <p:txBody>
          <a:bodyPr vert="horz" wrap="square" lIns="0" tIns="12700" rIns="0" bIns="0" rtlCol="0">
            <a:spAutoFit/>
          </a:bodyPr>
          <a:lstStyle/>
          <a:p>
            <a:pPr marL="12700">
              <a:lnSpc>
                <a:spcPct val="100000"/>
              </a:lnSpc>
              <a:spcBef>
                <a:spcPts val="100"/>
              </a:spcBef>
            </a:pPr>
            <a:r>
              <a:rPr sz="1300" spc="-5" dirty="0">
                <a:latin typeface="Times New Roman"/>
                <a:cs typeface="Times New Roman"/>
              </a:rPr>
              <a:t>0</a:t>
            </a:r>
            <a:endParaRPr sz="1300">
              <a:latin typeface="Times New Roman"/>
              <a:cs typeface="Times New Roman"/>
            </a:endParaRPr>
          </a:p>
        </p:txBody>
      </p:sp>
      <p:sp>
        <p:nvSpPr>
          <p:cNvPr id="42" name="object 42"/>
          <p:cNvSpPr txBox="1"/>
          <p:nvPr/>
        </p:nvSpPr>
        <p:spPr>
          <a:xfrm>
            <a:off x="3401429" y="4445252"/>
            <a:ext cx="107950" cy="224154"/>
          </a:xfrm>
          <a:prstGeom prst="rect">
            <a:avLst/>
          </a:prstGeom>
        </p:spPr>
        <p:txBody>
          <a:bodyPr vert="horz" wrap="square" lIns="0" tIns="12700" rIns="0" bIns="0" rtlCol="0">
            <a:spAutoFit/>
          </a:bodyPr>
          <a:lstStyle/>
          <a:p>
            <a:pPr marL="12700">
              <a:lnSpc>
                <a:spcPct val="100000"/>
              </a:lnSpc>
              <a:spcBef>
                <a:spcPts val="100"/>
              </a:spcBef>
            </a:pPr>
            <a:r>
              <a:rPr sz="1300" spc="-5" dirty="0">
                <a:latin typeface="Times New Roman"/>
                <a:cs typeface="Times New Roman"/>
              </a:rPr>
              <a:t>0</a:t>
            </a:r>
            <a:endParaRPr sz="1300">
              <a:latin typeface="Times New Roman"/>
              <a:cs typeface="Times New Roman"/>
            </a:endParaRPr>
          </a:p>
        </p:txBody>
      </p:sp>
      <p:sp>
        <p:nvSpPr>
          <p:cNvPr id="43" name="object 43"/>
          <p:cNvSpPr txBox="1"/>
          <p:nvPr/>
        </p:nvSpPr>
        <p:spPr>
          <a:xfrm>
            <a:off x="3405322" y="4117922"/>
            <a:ext cx="318135" cy="224154"/>
          </a:xfrm>
          <a:prstGeom prst="rect">
            <a:avLst/>
          </a:prstGeom>
        </p:spPr>
        <p:txBody>
          <a:bodyPr vert="horz" wrap="square" lIns="0" tIns="12700" rIns="0" bIns="0" rtlCol="0">
            <a:spAutoFit/>
          </a:bodyPr>
          <a:lstStyle/>
          <a:p>
            <a:pPr marL="38100">
              <a:lnSpc>
                <a:spcPct val="100000"/>
              </a:lnSpc>
              <a:spcBef>
                <a:spcPts val="100"/>
              </a:spcBef>
            </a:pPr>
            <a:r>
              <a:rPr sz="1950" i="1" spc="-37" baseline="14957" dirty="0">
                <a:latin typeface="Times New Roman"/>
                <a:cs typeface="Times New Roman"/>
              </a:rPr>
              <a:t>V</a:t>
            </a:r>
            <a:r>
              <a:rPr sz="950" i="1" spc="-25" dirty="0">
                <a:latin typeface="Times New Roman"/>
                <a:cs typeface="Times New Roman"/>
              </a:rPr>
              <a:t>DS</a:t>
            </a:r>
            <a:endParaRPr sz="950">
              <a:latin typeface="Times New Roman"/>
              <a:cs typeface="Times New Roman"/>
            </a:endParaRPr>
          </a:p>
        </p:txBody>
      </p:sp>
      <p:sp>
        <p:nvSpPr>
          <p:cNvPr id="44" name="object 44"/>
          <p:cNvSpPr txBox="1"/>
          <p:nvPr/>
        </p:nvSpPr>
        <p:spPr>
          <a:xfrm>
            <a:off x="2479990" y="4364354"/>
            <a:ext cx="225425" cy="224154"/>
          </a:xfrm>
          <a:prstGeom prst="rect">
            <a:avLst/>
          </a:prstGeom>
        </p:spPr>
        <p:txBody>
          <a:bodyPr vert="horz" wrap="square" lIns="0" tIns="12700" rIns="0" bIns="0" rtlCol="0">
            <a:spAutoFit/>
          </a:bodyPr>
          <a:lstStyle/>
          <a:p>
            <a:pPr marL="12700">
              <a:lnSpc>
                <a:spcPct val="100000"/>
              </a:lnSpc>
              <a:spcBef>
                <a:spcPts val="100"/>
              </a:spcBef>
            </a:pPr>
            <a:r>
              <a:rPr sz="1300" i="1" spc="-25" dirty="0">
                <a:latin typeface="Times New Roman"/>
                <a:cs typeface="Times New Roman"/>
              </a:rPr>
              <a:t>D</a:t>
            </a:r>
            <a:r>
              <a:rPr sz="1300" i="1" spc="-5" dirty="0">
                <a:latin typeface="Times New Roman"/>
                <a:cs typeface="Times New Roman"/>
              </a:rPr>
              <a:t>S</a:t>
            </a:r>
            <a:endParaRPr sz="1300">
              <a:latin typeface="Times New Roman"/>
              <a:cs typeface="Times New Roman"/>
            </a:endParaRPr>
          </a:p>
        </p:txBody>
      </p:sp>
      <p:sp>
        <p:nvSpPr>
          <p:cNvPr id="45" name="object 45"/>
          <p:cNvSpPr txBox="1"/>
          <p:nvPr/>
        </p:nvSpPr>
        <p:spPr>
          <a:xfrm>
            <a:off x="2219924" y="4075287"/>
            <a:ext cx="1023619" cy="463550"/>
          </a:xfrm>
          <a:prstGeom prst="rect">
            <a:avLst/>
          </a:prstGeom>
        </p:spPr>
        <p:txBody>
          <a:bodyPr vert="horz" wrap="square" lIns="0" tIns="12700" rIns="0" bIns="0" rtlCol="0">
            <a:spAutoFit/>
          </a:bodyPr>
          <a:lstStyle/>
          <a:p>
            <a:pPr marL="12700">
              <a:lnSpc>
                <a:spcPts val="1155"/>
              </a:lnSpc>
              <a:spcBef>
                <a:spcPts val="100"/>
              </a:spcBef>
            </a:pPr>
            <a:r>
              <a:rPr sz="1300" i="1" spc="-5" dirty="0">
                <a:latin typeface="Times New Roman"/>
                <a:cs typeface="Times New Roman"/>
              </a:rPr>
              <a:t>L</a:t>
            </a:r>
            <a:endParaRPr sz="1300">
              <a:latin typeface="Times New Roman"/>
              <a:cs typeface="Times New Roman"/>
            </a:endParaRPr>
          </a:p>
          <a:p>
            <a:pPr marL="156845">
              <a:lnSpc>
                <a:spcPts val="2295"/>
              </a:lnSpc>
              <a:tabLst>
                <a:tab pos="506730" algn="l"/>
              </a:tabLst>
            </a:pPr>
            <a:r>
              <a:rPr sz="2250" i="1" spc="-5" dirty="0">
                <a:latin typeface="Times New Roman"/>
                <a:cs typeface="Times New Roman"/>
              </a:rPr>
              <a:t>I	dy</a:t>
            </a:r>
            <a:r>
              <a:rPr sz="2250" i="1" spc="-30" dirty="0">
                <a:latin typeface="Times New Roman"/>
                <a:cs typeface="Times New Roman"/>
              </a:rPr>
              <a:t> </a:t>
            </a:r>
            <a:r>
              <a:rPr sz="2250" spc="-5" dirty="0">
                <a:latin typeface="Symbol"/>
                <a:cs typeface="Symbol"/>
              </a:rPr>
              <a:t></a:t>
            </a:r>
            <a:endParaRPr sz="2250">
              <a:latin typeface="Symbol"/>
              <a:cs typeface="Symbol"/>
            </a:endParaRPr>
          </a:p>
        </p:txBody>
      </p:sp>
      <p:sp>
        <p:nvSpPr>
          <p:cNvPr id="46" name="object 46"/>
          <p:cNvSpPr txBox="1"/>
          <p:nvPr/>
        </p:nvSpPr>
        <p:spPr>
          <a:xfrm>
            <a:off x="4159466" y="4359371"/>
            <a:ext cx="200025" cy="368935"/>
          </a:xfrm>
          <a:prstGeom prst="rect">
            <a:avLst/>
          </a:prstGeom>
        </p:spPr>
        <p:txBody>
          <a:bodyPr vert="horz" wrap="square" lIns="0" tIns="12700" rIns="0" bIns="0" rtlCol="0">
            <a:spAutoFit/>
          </a:bodyPr>
          <a:lstStyle/>
          <a:p>
            <a:pPr marL="12700">
              <a:lnSpc>
                <a:spcPct val="100000"/>
              </a:lnSpc>
              <a:spcBef>
                <a:spcPts val="100"/>
              </a:spcBef>
            </a:pPr>
            <a:r>
              <a:rPr sz="2250" i="1" spc="-5" dirty="0">
                <a:latin typeface="Times New Roman"/>
                <a:cs typeface="Times New Roman"/>
              </a:rPr>
              <a:t>V</a:t>
            </a:r>
            <a:endParaRPr sz="2250">
              <a:latin typeface="Times New Roman"/>
              <a:cs typeface="Times New Roman"/>
            </a:endParaRPr>
          </a:p>
        </p:txBody>
      </p:sp>
      <p:sp>
        <p:nvSpPr>
          <p:cNvPr id="47" name="object 47"/>
          <p:cNvSpPr txBox="1"/>
          <p:nvPr/>
        </p:nvSpPr>
        <p:spPr>
          <a:xfrm>
            <a:off x="3862409" y="4038866"/>
            <a:ext cx="686435" cy="387350"/>
          </a:xfrm>
          <a:prstGeom prst="rect">
            <a:avLst/>
          </a:prstGeom>
        </p:spPr>
        <p:txBody>
          <a:bodyPr vert="horz" wrap="square" lIns="0" tIns="15240" rIns="0" bIns="0" rtlCol="0">
            <a:spAutoFit/>
          </a:bodyPr>
          <a:lstStyle/>
          <a:p>
            <a:pPr marL="38100">
              <a:lnSpc>
                <a:spcPct val="100000"/>
              </a:lnSpc>
              <a:spcBef>
                <a:spcPts val="120"/>
              </a:spcBef>
            </a:pPr>
            <a:r>
              <a:rPr sz="3525" i="1" spc="15" baseline="14184" dirty="0">
                <a:latin typeface="Symbol"/>
                <a:cs typeface="Symbol"/>
              </a:rPr>
              <a:t></a:t>
            </a:r>
            <a:r>
              <a:rPr sz="1300" i="1" spc="10" dirty="0">
                <a:latin typeface="Times New Roman"/>
                <a:cs typeface="Times New Roman"/>
              </a:rPr>
              <a:t>n</a:t>
            </a:r>
            <a:r>
              <a:rPr sz="3375" i="1" spc="15" baseline="14814" dirty="0">
                <a:latin typeface="Times New Roman"/>
                <a:cs typeface="Times New Roman"/>
              </a:rPr>
              <a:t>C</a:t>
            </a:r>
            <a:r>
              <a:rPr sz="1300" i="1" spc="10" dirty="0">
                <a:latin typeface="Times New Roman"/>
                <a:cs typeface="Times New Roman"/>
              </a:rPr>
              <a:t>ox</a:t>
            </a:r>
            <a:endParaRPr sz="1300">
              <a:latin typeface="Times New Roman"/>
              <a:cs typeface="Times New Roman"/>
            </a:endParaRPr>
          </a:p>
        </p:txBody>
      </p:sp>
      <p:sp>
        <p:nvSpPr>
          <p:cNvPr id="48" name="object 48"/>
          <p:cNvSpPr txBox="1"/>
          <p:nvPr/>
        </p:nvSpPr>
        <p:spPr>
          <a:xfrm>
            <a:off x="4656497" y="4169998"/>
            <a:ext cx="2966720" cy="368935"/>
          </a:xfrm>
          <a:prstGeom prst="rect">
            <a:avLst/>
          </a:prstGeom>
        </p:spPr>
        <p:txBody>
          <a:bodyPr vert="horz" wrap="square" lIns="0" tIns="12700" rIns="0" bIns="0" rtlCol="0">
            <a:spAutoFit/>
          </a:bodyPr>
          <a:lstStyle/>
          <a:p>
            <a:pPr marL="38100">
              <a:lnSpc>
                <a:spcPct val="100000"/>
              </a:lnSpc>
              <a:spcBef>
                <a:spcPts val="100"/>
              </a:spcBef>
            </a:pPr>
            <a:r>
              <a:rPr sz="2250" i="1" spc="-5" dirty="0">
                <a:latin typeface="Times New Roman"/>
                <a:cs typeface="Times New Roman"/>
              </a:rPr>
              <a:t>W</a:t>
            </a:r>
            <a:r>
              <a:rPr sz="2250" i="1" spc="-370" dirty="0">
                <a:latin typeface="Times New Roman"/>
                <a:cs typeface="Times New Roman"/>
              </a:rPr>
              <a:t> </a:t>
            </a:r>
            <a:r>
              <a:rPr sz="2250" spc="-170" dirty="0">
                <a:latin typeface="Times New Roman"/>
                <a:cs typeface="Times New Roman"/>
              </a:rPr>
              <a:t>[</a:t>
            </a:r>
            <a:r>
              <a:rPr sz="2250" i="1" spc="-114" dirty="0">
                <a:latin typeface="Times New Roman"/>
                <a:cs typeface="Times New Roman"/>
              </a:rPr>
              <a:t>V</a:t>
            </a:r>
            <a:r>
              <a:rPr sz="1950" i="1" spc="-37" baseline="-25641" dirty="0">
                <a:latin typeface="Times New Roman"/>
                <a:cs typeface="Times New Roman"/>
              </a:rPr>
              <a:t>G</a:t>
            </a:r>
            <a:r>
              <a:rPr sz="1950" i="1" spc="-7" baseline="-25641" dirty="0">
                <a:latin typeface="Times New Roman"/>
                <a:cs typeface="Times New Roman"/>
              </a:rPr>
              <a:t>S</a:t>
            </a:r>
            <a:r>
              <a:rPr sz="1950" i="1" baseline="-25641" dirty="0">
                <a:latin typeface="Times New Roman"/>
                <a:cs typeface="Times New Roman"/>
              </a:rPr>
              <a:t> </a:t>
            </a:r>
            <a:r>
              <a:rPr sz="1950" i="1" spc="187" baseline="-25641" dirty="0">
                <a:latin typeface="Times New Roman"/>
                <a:cs typeface="Times New Roman"/>
              </a:rPr>
              <a:t> </a:t>
            </a:r>
            <a:r>
              <a:rPr sz="2250" spc="160" dirty="0">
                <a:latin typeface="Symbol"/>
                <a:cs typeface="Symbol"/>
              </a:rPr>
              <a:t></a:t>
            </a:r>
            <a:r>
              <a:rPr sz="2250" i="1" spc="-155" dirty="0">
                <a:latin typeface="Times New Roman"/>
                <a:cs typeface="Times New Roman"/>
              </a:rPr>
              <a:t>V</a:t>
            </a:r>
            <a:r>
              <a:rPr sz="1950" i="1" spc="-7" baseline="-25641" dirty="0">
                <a:latin typeface="Times New Roman"/>
                <a:cs typeface="Times New Roman"/>
              </a:rPr>
              <a:t>T</a:t>
            </a:r>
            <a:r>
              <a:rPr sz="1950" i="1" baseline="-25641" dirty="0">
                <a:latin typeface="Times New Roman"/>
                <a:cs typeface="Times New Roman"/>
              </a:rPr>
              <a:t>  </a:t>
            </a:r>
            <a:r>
              <a:rPr sz="1950" i="1" spc="-240" baseline="-25641" dirty="0">
                <a:latin typeface="Times New Roman"/>
                <a:cs typeface="Times New Roman"/>
              </a:rPr>
              <a:t> </a:t>
            </a:r>
            <a:r>
              <a:rPr sz="2250" spc="160" dirty="0">
                <a:latin typeface="Symbol"/>
                <a:cs typeface="Symbol"/>
              </a:rPr>
              <a:t></a:t>
            </a:r>
            <a:r>
              <a:rPr sz="2250" i="1" spc="-5" dirty="0">
                <a:latin typeface="Times New Roman"/>
                <a:cs typeface="Times New Roman"/>
              </a:rPr>
              <a:t>V</a:t>
            </a:r>
            <a:r>
              <a:rPr sz="2250" i="1" spc="-215" dirty="0">
                <a:latin typeface="Times New Roman"/>
                <a:cs typeface="Times New Roman"/>
              </a:rPr>
              <a:t> </a:t>
            </a:r>
            <a:r>
              <a:rPr sz="2250" spc="-5" dirty="0">
                <a:latin typeface="Times New Roman"/>
                <a:cs typeface="Times New Roman"/>
              </a:rPr>
              <a:t>(</a:t>
            </a:r>
            <a:r>
              <a:rPr sz="2250" spc="-315" dirty="0">
                <a:latin typeface="Times New Roman"/>
                <a:cs typeface="Times New Roman"/>
              </a:rPr>
              <a:t> </a:t>
            </a:r>
            <a:r>
              <a:rPr sz="2250" i="1" spc="90" dirty="0">
                <a:latin typeface="Times New Roman"/>
                <a:cs typeface="Times New Roman"/>
              </a:rPr>
              <a:t>y</a:t>
            </a:r>
            <a:r>
              <a:rPr sz="2250" spc="-25" dirty="0">
                <a:latin typeface="Times New Roman"/>
                <a:cs typeface="Times New Roman"/>
              </a:rPr>
              <a:t>)</a:t>
            </a:r>
            <a:r>
              <a:rPr sz="2250" spc="-70" dirty="0">
                <a:latin typeface="Times New Roman"/>
                <a:cs typeface="Times New Roman"/>
              </a:rPr>
              <a:t>]</a:t>
            </a:r>
            <a:r>
              <a:rPr sz="2250" i="1" spc="-5" dirty="0">
                <a:latin typeface="Times New Roman"/>
                <a:cs typeface="Times New Roman"/>
              </a:rPr>
              <a:t>dV</a:t>
            </a:r>
            <a:r>
              <a:rPr sz="2250" i="1" spc="-220" dirty="0">
                <a:latin typeface="Times New Roman"/>
                <a:cs typeface="Times New Roman"/>
              </a:rPr>
              <a:t> </a:t>
            </a:r>
            <a:r>
              <a:rPr sz="2250" spc="-5" dirty="0">
                <a:latin typeface="Times New Roman"/>
                <a:cs typeface="Times New Roman"/>
              </a:rPr>
              <a:t>(</a:t>
            </a:r>
            <a:r>
              <a:rPr sz="2250" spc="-315" dirty="0">
                <a:latin typeface="Times New Roman"/>
                <a:cs typeface="Times New Roman"/>
              </a:rPr>
              <a:t> </a:t>
            </a:r>
            <a:r>
              <a:rPr sz="2250" i="1" spc="90" dirty="0">
                <a:latin typeface="Times New Roman"/>
                <a:cs typeface="Times New Roman"/>
              </a:rPr>
              <a:t>y</a:t>
            </a:r>
            <a:r>
              <a:rPr sz="2250" spc="-5" dirty="0">
                <a:latin typeface="Times New Roman"/>
                <a:cs typeface="Times New Roman"/>
              </a:rPr>
              <a:t>)</a:t>
            </a:r>
            <a:endParaRPr sz="2250">
              <a:latin typeface="Times New Roman"/>
              <a:cs typeface="Times New Roman"/>
            </a:endParaRPr>
          </a:p>
        </p:txBody>
      </p:sp>
      <p:sp>
        <p:nvSpPr>
          <p:cNvPr id="49" name="object 49"/>
          <p:cNvSpPr txBox="1"/>
          <p:nvPr/>
        </p:nvSpPr>
        <p:spPr>
          <a:xfrm>
            <a:off x="3714276" y="4433277"/>
            <a:ext cx="974725" cy="697865"/>
          </a:xfrm>
          <a:prstGeom prst="rect">
            <a:avLst/>
          </a:prstGeom>
        </p:spPr>
        <p:txBody>
          <a:bodyPr vert="horz" wrap="square" lIns="0" tIns="12700" rIns="0" bIns="0" rtlCol="0">
            <a:spAutoFit/>
          </a:bodyPr>
          <a:lstStyle/>
          <a:p>
            <a:pPr marR="30480" algn="r">
              <a:lnSpc>
                <a:spcPts val="2645"/>
              </a:lnSpc>
              <a:spcBef>
                <a:spcPts val="100"/>
              </a:spcBef>
              <a:tabLst>
                <a:tab pos="588010" algn="l"/>
              </a:tabLst>
            </a:pPr>
            <a:r>
              <a:rPr sz="3375" spc="127" baseline="-20987" dirty="0">
                <a:latin typeface="Times New Roman"/>
                <a:cs typeface="Times New Roman"/>
              </a:rPr>
              <a:t>1</a:t>
            </a:r>
            <a:r>
              <a:rPr sz="3375" spc="127" baseline="-20987" dirty="0">
                <a:latin typeface="Symbol"/>
                <a:cs typeface="Symbol"/>
              </a:rPr>
              <a:t></a:t>
            </a:r>
            <a:r>
              <a:rPr sz="2250" u="sng" spc="85" dirty="0">
                <a:uFill>
                  <a:solidFill>
                    <a:srgbClr val="000000"/>
                  </a:solidFill>
                </a:uFill>
                <a:latin typeface="Times New Roman"/>
                <a:cs typeface="Times New Roman"/>
              </a:rPr>
              <a:t>	</a:t>
            </a:r>
            <a:r>
              <a:rPr sz="1300" i="1" u="sng" spc="-15" dirty="0">
                <a:uFill>
                  <a:solidFill>
                    <a:srgbClr val="000000"/>
                  </a:solidFill>
                </a:uFill>
                <a:latin typeface="Times New Roman"/>
                <a:cs typeface="Times New Roman"/>
              </a:rPr>
              <a:t>DS</a:t>
            </a:r>
            <a:r>
              <a:rPr sz="1300" i="1" u="sng" spc="-110" dirty="0">
                <a:uFill>
                  <a:solidFill>
                    <a:srgbClr val="000000"/>
                  </a:solidFill>
                </a:uFill>
                <a:latin typeface="Times New Roman"/>
                <a:cs typeface="Times New Roman"/>
              </a:rPr>
              <a:t> </a:t>
            </a:r>
            <a:endParaRPr sz="1300">
              <a:latin typeface="Times New Roman"/>
              <a:cs typeface="Times New Roman"/>
            </a:endParaRPr>
          </a:p>
          <a:p>
            <a:pPr marR="44450" algn="r">
              <a:lnSpc>
                <a:spcPts val="2645"/>
              </a:lnSpc>
            </a:pPr>
            <a:r>
              <a:rPr sz="2250" i="1" spc="-55" dirty="0">
                <a:latin typeface="Times New Roman"/>
                <a:cs typeface="Times New Roman"/>
              </a:rPr>
              <a:t>E</a:t>
            </a:r>
            <a:r>
              <a:rPr sz="1950" i="1" spc="-7" baseline="-25641" dirty="0">
                <a:latin typeface="Times New Roman"/>
                <a:cs typeface="Times New Roman"/>
              </a:rPr>
              <a:t>C</a:t>
            </a:r>
            <a:r>
              <a:rPr sz="1950" i="1" spc="-30" baseline="-25641" dirty="0">
                <a:latin typeface="Times New Roman"/>
                <a:cs typeface="Times New Roman"/>
              </a:rPr>
              <a:t> </a:t>
            </a:r>
            <a:r>
              <a:rPr sz="2250" i="1" spc="-5" dirty="0">
                <a:latin typeface="Times New Roman"/>
                <a:cs typeface="Times New Roman"/>
              </a:rPr>
              <a:t>L</a:t>
            </a:r>
            <a:endParaRPr sz="2250">
              <a:latin typeface="Times New Roman"/>
              <a:cs typeface="Times New Roman"/>
            </a:endParaRPr>
          </a:p>
        </p:txBody>
      </p:sp>
      <p:sp>
        <p:nvSpPr>
          <p:cNvPr id="50" name="object 50"/>
          <p:cNvSpPr txBox="1"/>
          <p:nvPr/>
        </p:nvSpPr>
        <p:spPr>
          <a:xfrm>
            <a:off x="2062808" y="4129322"/>
            <a:ext cx="142875" cy="540385"/>
          </a:xfrm>
          <a:prstGeom prst="rect">
            <a:avLst/>
          </a:prstGeom>
        </p:spPr>
        <p:txBody>
          <a:bodyPr vert="horz" wrap="square" lIns="0" tIns="15875" rIns="0" bIns="0" rtlCol="0">
            <a:spAutoFit/>
          </a:bodyPr>
          <a:lstStyle/>
          <a:p>
            <a:pPr marL="12700">
              <a:lnSpc>
                <a:spcPct val="100000"/>
              </a:lnSpc>
              <a:spcBef>
                <a:spcPts val="125"/>
              </a:spcBef>
            </a:pPr>
            <a:r>
              <a:rPr sz="3350" spc="5" dirty="0">
                <a:latin typeface="Symbol"/>
                <a:cs typeface="Symbol"/>
              </a:rPr>
              <a:t></a:t>
            </a:r>
            <a:endParaRPr sz="3350">
              <a:latin typeface="Symbol"/>
              <a:cs typeface="Symbol"/>
            </a:endParaRPr>
          </a:p>
        </p:txBody>
      </p:sp>
      <p:sp>
        <p:nvSpPr>
          <p:cNvPr id="51" name="object 51"/>
          <p:cNvSpPr txBox="1"/>
          <p:nvPr/>
        </p:nvSpPr>
        <p:spPr>
          <a:xfrm>
            <a:off x="3293212" y="4129322"/>
            <a:ext cx="142875" cy="540385"/>
          </a:xfrm>
          <a:prstGeom prst="rect">
            <a:avLst/>
          </a:prstGeom>
        </p:spPr>
        <p:txBody>
          <a:bodyPr vert="horz" wrap="square" lIns="0" tIns="15875" rIns="0" bIns="0" rtlCol="0">
            <a:spAutoFit/>
          </a:bodyPr>
          <a:lstStyle/>
          <a:p>
            <a:pPr marL="12700">
              <a:lnSpc>
                <a:spcPct val="100000"/>
              </a:lnSpc>
              <a:spcBef>
                <a:spcPts val="125"/>
              </a:spcBef>
            </a:pPr>
            <a:r>
              <a:rPr sz="3350" spc="5" dirty="0">
                <a:latin typeface="Symbol"/>
                <a:cs typeface="Symbol"/>
              </a:rPr>
              <a:t></a:t>
            </a:r>
            <a:endParaRPr sz="3350">
              <a:latin typeface="Symbol"/>
              <a:cs typeface="Symbol"/>
            </a:endParaRPr>
          </a:p>
        </p:txBody>
      </p:sp>
      <p:grpSp>
        <p:nvGrpSpPr>
          <p:cNvPr id="62" name="object 26">
            <a:extLst>
              <a:ext uri="{FF2B5EF4-FFF2-40B4-BE49-F238E27FC236}">
                <a16:creationId xmlns:a16="http://schemas.microsoft.com/office/drawing/2014/main" id="{6A6DC77E-E52B-4F03-A73D-609060051F1E}"/>
              </a:ext>
            </a:extLst>
          </p:cNvPr>
          <p:cNvGrpSpPr/>
          <p:nvPr/>
        </p:nvGrpSpPr>
        <p:grpSpPr>
          <a:xfrm>
            <a:off x="7586285" y="5423844"/>
            <a:ext cx="4490085" cy="916305"/>
            <a:chOff x="1159763" y="5374385"/>
            <a:chExt cx="4490085" cy="916305"/>
          </a:xfrm>
          <a:solidFill>
            <a:schemeClr val="bg2"/>
          </a:solidFill>
        </p:grpSpPr>
        <p:sp>
          <p:nvSpPr>
            <p:cNvPr id="63" name="object 27">
              <a:extLst>
                <a:ext uri="{FF2B5EF4-FFF2-40B4-BE49-F238E27FC236}">
                  <a16:creationId xmlns:a16="http://schemas.microsoft.com/office/drawing/2014/main" id="{A1E77125-4218-490C-BF7F-0F54A7CD4ADB}"/>
                </a:ext>
              </a:extLst>
            </p:cNvPr>
            <p:cNvSpPr/>
            <p:nvPr/>
          </p:nvSpPr>
          <p:spPr>
            <a:xfrm>
              <a:off x="1166240" y="5380862"/>
              <a:ext cx="4476750" cy="902969"/>
            </a:xfrm>
            <a:custGeom>
              <a:avLst/>
              <a:gdLst/>
              <a:ahLst/>
              <a:cxnLst/>
              <a:rect l="l" t="t" r="r" b="b"/>
              <a:pathLst>
                <a:path w="4476750" h="902970">
                  <a:moveTo>
                    <a:pt x="4326255" y="0"/>
                  </a:moveTo>
                  <a:lnTo>
                    <a:pt x="150495" y="0"/>
                  </a:lnTo>
                  <a:lnTo>
                    <a:pt x="102929" y="7677"/>
                  </a:lnTo>
                  <a:lnTo>
                    <a:pt x="61617" y="29053"/>
                  </a:lnTo>
                  <a:lnTo>
                    <a:pt x="29038" y="61639"/>
                  </a:lnTo>
                  <a:lnTo>
                    <a:pt x="7673" y="102949"/>
                  </a:lnTo>
                  <a:lnTo>
                    <a:pt x="0" y="150495"/>
                  </a:lnTo>
                  <a:lnTo>
                    <a:pt x="0" y="752475"/>
                  </a:lnTo>
                  <a:lnTo>
                    <a:pt x="7673" y="800040"/>
                  </a:lnTo>
                  <a:lnTo>
                    <a:pt x="29038" y="841352"/>
                  </a:lnTo>
                  <a:lnTo>
                    <a:pt x="61617" y="873931"/>
                  </a:lnTo>
                  <a:lnTo>
                    <a:pt x="102929" y="895296"/>
                  </a:lnTo>
                  <a:lnTo>
                    <a:pt x="150495" y="902969"/>
                  </a:lnTo>
                  <a:lnTo>
                    <a:pt x="4326255" y="902969"/>
                  </a:lnTo>
                  <a:lnTo>
                    <a:pt x="4373800" y="895296"/>
                  </a:lnTo>
                  <a:lnTo>
                    <a:pt x="4415110" y="873931"/>
                  </a:lnTo>
                  <a:lnTo>
                    <a:pt x="4447696" y="841352"/>
                  </a:lnTo>
                  <a:lnTo>
                    <a:pt x="4469072" y="800040"/>
                  </a:lnTo>
                  <a:lnTo>
                    <a:pt x="4476750" y="752475"/>
                  </a:lnTo>
                  <a:lnTo>
                    <a:pt x="4476750" y="150495"/>
                  </a:lnTo>
                  <a:lnTo>
                    <a:pt x="4469072" y="102949"/>
                  </a:lnTo>
                  <a:lnTo>
                    <a:pt x="4447696" y="61639"/>
                  </a:lnTo>
                  <a:lnTo>
                    <a:pt x="4415110" y="29053"/>
                  </a:lnTo>
                  <a:lnTo>
                    <a:pt x="4373800" y="7677"/>
                  </a:lnTo>
                  <a:lnTo>
                    <a:pt x="4326255" y="0"/>
                  </a:lnTo>
                  <a:close/>
                </a:path>
              </a:pathLst>
            </a:custGeom>
            <a:grpFill/>
          </p:spPr>
          <p:txBody>
            <a:bodyPr wrap="square" lIns="0" tIns="0" rIns="0" bIns="0" rtlCol="0"/>
            <a:lstStyle/>
            <a:p>
              <a:endParaRPr/>
            </a:p>
          </p:txBody>
        </p:sp>
        <p:sp>
          <p:nvSpPr>
            <p:cNvPr id="64" name="object 28">
              <a:extLst>
                <a:ext uri="{FF2B5EF4-FFF2-40B4-BE49-F238E27FC236}">
                  <a16:creationId xmlns:a16="http://schemas.microsoft.com/office/drawing/2014/main" id="{0AC7CA06-C27D-4F74-BCD4-3E21D8550680}"/>
                </a:ext>
              </a:extLst>
            </p:cNvPr>
            <p:cNvSpPr/>
            <p:nvPr/>
          </p:nvSpPr>
          <p:spPr>
            <a:xfrm>
              <a:off x="1166240" y="5380862"/>
              <a:ext cx="4476750" cy="902969"/>
            </a:xfrm>
            <a:custGeom>
              <a:avLst/>
              <a:gdLst/>
              <a:ahLst/>
              <a:cxnLst/>
              <a:rect l="l" t="t" r="r" b="b"/>
              <a:pathLst>
                <a:path w="4476750" h="902970">
                  <a:moveTo>
                    <a:pt x="0" y="150495"/>
                  </a:moveTo>
                  <a:lnTo>
                    <a:pt x="7673" y="102949"/>
                  </a:lnTo>
                  <a:lnTo>
                    <a:pt x="29038" y="61639"/>
                  </a:lnTo>
                  <a:lnTo>
                    <a:pt x="61617" y="29053"/>
                  </a:lnTo>
                  <a:lnTo>
                    <a:pt x="102929" y="7677"/>
                  </a:lnTo>
                  <a:lnTo>
                    <a:pt x="150495" y="0"/>
                  </a:lnTo>
                  <a:lnTo>
                    <a:pt x="4326255" y="0"/>
                  </a:lnTo>
                  <a:lnTo>
                    <a:pt x="4373800" y="7677"/>
                  </a:lnTo>
                  <a:lnTo>
                    <a:pt x="4415110" y="29053"/>
                  </a:lnTo>
                  <a:lnTo>
                    <a:pt x="4447696" y="61639"/>
                  </a:lnTo>
                  <a:lnTo>
                    <a:pt x="4469072" y="102949"/>
                  </a:lnTo>
                  <a:lnTo>
                    <a:pt x="4476750" y="150495"/>
                  </a:lnTo>
                  <a:lnTo>
                    <a:pt x="4476750" y="752475"/>
                  </a:lnTo>
                  <a:lnTo>
                    <a:pt x="4469072" y="800040"/>
                  </a:lnTo>
                  <a:lnTo>
                    <a:pt x="4447696" y="841352"/>
                  </a:lnTo>
                  <a:lnTo>
                    <a:pt x="4415110" y="873931"/>
                  </a:lnTo>
                  <a:lnTo>
                    <a:pt x="4373800" y="895296"/>
                  </a:lnTo>
                  <a:lnTo>
                    <a:pt x="4326255" y="902969"/>
                  </a:lnTo>
                  <a:lnTo>
                    <a:pt x="150495" y="902969"/>
                  </a:lnTo>
                  <a:lnTo>
                    <a:pt x="102929" y="895296"/>
                  </a:lnTo>
                  <a:lnTo>
                    <a:pt x="61617" y="873931"/>
                  </a:lnTo>
                  <a:lnTo>
                    <a:pt x="29038" y="841352"/>
                  </a:lnTo>
                  <a:lnTo>
                    <a:pt x="7673" y="800040"/>
                  </a:lnTo>
                  <a:lnTo>
                    <a:pt x="0" y="752475"/>
                  </a:lnTo>
                  <a:lnTo>
                    <a:pt x="0" y="150495"/>
                  </a:lnTo>
                  <a:close/>
                </a:path>
              </a:pathLst>
            </a:custGeom>
            <a:grpFill/>
            <a:ln w="12954">
              <a:solidFill>
                <a:srgbClr val="002C6D"/>
              </a:solidFill>
            </a:ln>
          </p:spPr>
          <p:txBody>
            <a:bodyPr wrap="square" lIns="0" tIns="0" rIns="0" bIns="0" rtlCol="0"/>
            <a:lstStyle/>
            <a:p>
              <a:endParaRPr/>
            </a:p>
          </p:txBody>
        </p:sp>
        <p:sp>
          <p:nvSpPr>
            <p:cNvPr id="65" name="object 29">
              <a:extLst>
                <a:ext uri="{FF2B5EF4-FFF2-40B4-BE49-F238E27FC236}">
                  <a16:creationId xmlns:a16="http://schemas.microsoft.com/office/drawing/2014/main" id="{A149D9AC-8F1B-4EB3-A1EB-CF76DDD73745}"/>
                </a:ext>
              </a:extLst>
            </p:cNvPr>
            <p:cNvSpPr/>
            <p:nvPr/>
          </p:nvSpPr>
          <p:spPr>
            <a:xfrm>
              <a:off x="1861456" y="5855430"/>
              <a:ext cx="1101725" cy="0"/>
            </a:xfrm>
            <a:custGeom>
              <a:avLst/>
              <a:gdLst/>
              <a:ahLst/>
              <a:cxnLst/>
              <a:rect l="l" t="t" r="r" b="b"/>
              <a:pathLst>
                <a:path w="1101725">
                  <a:moveTo>
                    <a:pt x="0" y="0"/>
                  </a:moveTo>
                  <a:lnTo>
                    <a:pt x="672036" y="0"/>
                  </a:lnTo>
                </a:path>
                <a:path w="1101725">
                  <a:moveTo>
                    <a:pt x="824248" y="0"/>
                  </a:moveTo>
                  <a:lnTo>
                    <a:pt x="1101123" y="0"/>
                  </a:lnTo>
                </a:path>
              </a:pathLst>
            </a:custGeom>
            <a:grpFill/>
            <a:ln w="11453">
              <a:solidFill>
                <a:srgbClr val="000000"/>
              </a:solidFill>
            </a:ln>
          </p:spPr>
          <p:txBody>
            <a:bodyPr wrap="square" lIns="0" tIns="0" rIns="0" bIns="0" rtlCol="0"/>
            <a:lstStyle/>
            <a:p>
              <a:endParaRPr/>
            </a:p>
          </p:txBody>
        </p:sp>
      </p:grpSp>
      <p:sp>
        <p:nvSpPr>
          <p:cNvPr id="66" name="object 30">
            <a:extLst>
              <a:ext uri="{FF2B5EF4-FFF2-40B4-BE49-F238E27FC236}">
                <a16:creationId xmlns:a16="http://schemas.microsoft.com/office/drawing/2014/main" id="{647171BF-FCBC-4843-94CB-5DA2F679759E}"/>
              </a:ext>
            </a:extLst>
          </p:cNvPr>
          <p:cNvSpPr txBox="1"/>
          <p:nvPr/>
        </p:nvSpPr>
        <p:spPr>
          <a:xfrm>
            <a:off x="8471154" y="5690792"/>
            <a:ext cx="459105" cy="222885"/>
          </a:xfrm>
          <a:prstGeom prst="rect">
            <a:avLst/>
          </a:prstGeom>
        </p:spPr>
        <p:txBody>
          <a:bodyPr vert="horz" wrap="square" lIns="0" tIns="12065" rIns="0" bIns="0" rtlCol="0">
            <a:spAutoFit/>
          </a:bodyPr>
          <a:lstStyle/>
          <a:p>
            <a:pPr marL="12700">
              <a:lnSpc>
                <a:spcPct val="100000"/>
              </a:lnSpc>
              <a:spcBef>
                <a:spcPts val="95"/>
              </a:spcBef>
              <a:tabLst>
                <a:tab pos="289560" algn="l"/>
              </a:tabLst>
            </a:pPr>
            <a:r>
              <a:rPr sz="1300" i="1" dirty="0">
                <a:latin typeface="Times New Roman"/>
                <a:cs typeface="Times New Roman"/>
              </a:rPr>
              <a:t>n	ox</a:t>
            </a:r>
            <a:endParaRPr sz="1300">
              <a:latin typeface="Times New Roman"/>
              <a:cs typeface="Times New Roman"/>
            </a:endParaRPr>
          </a:p>
        </p:txBody>
      </p:sp>
      <p:sp>
        <p:nvSpPr>
          <p:cNvPr id="67" name="object 31">
            <a:extLst>
              <a:ext uri="{FF2B5EF4-FFF2-40B4-BE49-F238E27FC236}">
                <a16:creationId xmlns:a16="http://schemas.microsoft.com/office/drawing/2014/main" id="{57E7B334-E9BB-4BD3-BE8D-6ABB0BC0AC46}"/>
              </a:ext>
            </a:extLst>
          </p:cNvPr>
          <p:cNvSpPr txBox="1"/>
          <p:nvPr/>
        </p:nvSpPr>
        <p:spPr>
          <a:xfrm>
            <a:off x="7747979" y="5868214"/>
            <a:ext cx="226695" cy="222885"/>
          </a:xfrm>
          <a:prstGeom prst="rect">
            <a:avLst/>
          </a:prstGeom>
        </p:spPr>
        <p:txBody>
          <a:bodyPr vert="horz" wrap="square" lIns="0" tIns="12065" rIns="0" bIns="0" rtlCol="0">
            <a:spAutoFit/>
          </a:bodyPr>
          <a:lstStyle/>
          <a:p>
            <a:pPr marL="12700">
              <a:lnSpc>
                <a:spcPct val="100000"/>
              </a:lnSpc>
              <a:spcBef>
                <a:spcPts val="95"/>
              </a:spcBef>
            </a:pPr>
            <a:r>
              <a:rPr sz="1300" i="1" spc="-5" dirty="0">
                <a:latin typeface="Times New Roman"/>
                <a:cs typeface="Times New Roman"/>
              </a:rPr>
              <a:t>DS</a:t>
            </a:r>
            <a:endParaRPr sz="1300">
              <a:latin typeface="Times New Roman"/>
              <a:cs typeface="Times New Roman"/>
            </a:endParaRPr>
          </a:p>
        </p:txBody>
      </p:sp>
      <p:sp>
        <p:nvSpPr>
          <p:cNvPr id="68" name="object 32">
            <a:extLst>
              <a:ext uri="{FF2B5EF4-FFF2-40B4-BE49-F238E27FC236}">
                <a16:creationId xmlns:a16="http://schemas.microsoft.com/office/drawing/2014/main" id="{7DEBC885-9720-4705-88B2-5FCEF8B6609D}"/>
              </a:ext>
            </a:extLst>
          </p:cNvPr>
          <p:cNvSpPr txBox="1"/>
          <p:nvPr/>
        </p:nvSpPr>
        <p:spPr>
          <a:xfrm>
            <a:off x="8545822" y="5899590"/>
            <a:ext cx="803275" cy="363220"/>
          </a:xfrm>
          <a:prstGeom prst="rect">
            <a:avLst/>
          </a:prstGeom>
        </p:spPr>
        <p:txBody>
          <a:bodyPr vert="horz" wrap="square" lIns="0" tIns="14604" rIns="0" bIns="0" rtlCol="0">
            <a:spAutoFit/>
          </a:bodyPr>
          <a:lstStyle/>
          <a:p>
            <a:pPr marL="12700">
              <a:lnSpc>
                <a:spcPct val="100000"/>
              </a:lnSpc>
              <a:spcBef>
                <a:spcPts val="114"/>
              </a:spcBef>
              <a:tabLst>
                <a:tab pos="632460" algn="l"/>
              </a:tabLst>
            </a:pPr>
            <a:r>
              <a:rPr sz="2200" spc="10" dirty="0">
                <a:latin typeface="Times New Roman"/>
                <a:cs typeface="Times New Roman"/>
              </a:rPr>
              <a:t>2	</a:t>
            </a:r>
            <a:r>
              <a:rPr sz="2200" i="1" spc="15" dirty="0">
                <a:latin typeface="Times New Roman"/>
                <a:cs typeface="Times New Roman"/>
              </a:rPr>
              <a:t>L</a:t>
            </a:r>
            <a:endParaRPr sz="2200">
              <a:latin typeface="Times New Roman"/>
              <a:cs typeface="Times New Roman"/>
            </a:endParaRPr>
          </a:p>
        </p:txBody>
      </p:sp>
      <p:sp>
        <p:nvSpPr>
          <p:cNvPr id="69" name="object 33">
            <a:extLst>
              <a:ext uri="{FF2B5EF4-FFF2-40B4-BE49-F238E27FC236}">
                <a16:creationId xmlns:a16="http://schemas.microsoft.com/office/drawing/2014/main" id="{B5A75F96-2C52-4972-8639-6AEB61C4BC00}"/>
              </a:ext>
            </a:extLst>
          </p:cNvPr>
          <p:cNvSpPr txBox="1"/>
          <p:nvPr/>
        </p:nvSpPr>
        <p:spPr>
          <a:xfrm>
            <a:off x="8965579" y="5680648"/>
            <a:ext cx="3060700" cy="410845"/>
          </a:xfrm>
          <a:prstGeom prst="rect">
            <a:avLst/>
          </a:prstGeom>
        </p:spPr>
        <p:txBody>
          <a:bodyPr vert="horz" wrap="square" lIns="0" tIns="14604" rIns="0" bIns="0" rtlCol="0">
            <a:spAutoFit/>
          </a:bodyPr>
          <a:lstStyle/>
          <a:p>
            <a:pPr marL="38100">
              <a:lnSpc>
                <a:spcPts val="2050"/>
              </a:lnSpc>
              <a:spcBef>
                <a:spcPts val="114"/>
              </a:spcBef>
              <a:tabLst>
                <a:tab pos="466725" algn="l"/>
                <a:tab pos="1310640" algn="l"/>
                <a:tab pos="2314575" algn="l"/>
              </a:tabLst>
            </a:pPr>
            <a:r>
              <a:rPr sz="2200" spc="5" dirty="0">
                <a:latin typeface="Symbol"/>
                <a:cs typeface="Symbol"/>
              </a:rPr>
              <a:t></a:t>
            </a:r>
            <a:r>
              <a:rPr sz="2200" spc="5" dirty="0">
                <a:latin typeface="Times New Roman"/>
                <a:cs typeface="Times New Roman"/>
              </a:rPr>
              <a:t>	</a:t>
            </a:r>
            <a:r>
              <a:rPr sz="2200" spc="95" dirty="0">
                <a:latin typeface="Symbol"/>
                <a:cs typeface="Symbol"/>
              </a:rPr>
              <a:t></a:t>
            </a:r>
            <a:r>
              <a:rPr sz="2200" spc="45" dirty="0">
                <a:latin typeface="Times New Roman"/>
                <a:cs typeface="Times New Roman"/>
              </a:rPr>
              <a:t>[</a:t>
            </a:r>
            <a:r>
              <a:rPr sz="2200" spc="-10" dirty="0">
                <a:latin typeface="Times New Roman"/>
                <a:cs typeface="Times New Roman"/>
              </a:rPr>
              <a:t>2</a:t>
            </a:r>
            <a:r>
              <a:rPr sz="2200" spc="-160" dirty="0">
                <a:latin typeface="Times New Roman"/>
                <a:cs typeface="Times New Roman"/>
              </a:rPr>
              <a:t>(</a:t>
            </a:r>
            <a:r>
              <a:rPr sz="2200" i="1" spc="15" dirty="0">
                <a:latin typeface="Times New Roman"/>
                <a:cs typeface="Times New Roman"/>
              </a:rPr>
              <a:t>V</a:t>
            </a:r>
            <a:r>
              <a:rPr sz="2200" i="1" dirty="0">
                <a:latin typeface="Times New Roman"/>
                <a:cs typeface="Times New Roman"/>
              </a:rPr>
              <a:t>	</a:t>
            </a:r>
            <a:r>
              <a:rPr sz="2200" spc="160" dirty="0">
                <a:latin typeface="Symbol"/>
                <a:cs typeface="Symbol"/>
              </a:rPr>
              <a:t></a:t>
            </a:r>
            <a:r>
              <a:rPr sz="2200" i="1" spc="15" dirty="0">
                <a:latin typeface="Times New Roman"/>
                <a:cs typeface="Times New Roman"/>
              </a:rPr>
              <a:t>V</a:t>
            </a:r>
            <a:r>
              <a:rPr sz="2200" i="1" dirty="0">
                <a:latin typeface="Times New Roman"/>
                <a:cs typeface="Times New Roman"/>
              </a:rPr>
              <a:t> </a:t>
            </a:r>
            <a:r>
              <a:rPr sz="2200" i="1" spc="-120" dirty="0">
                <a:latin typeface="Times New Roman"/>
                <a:cs typeface="Times New Roman"/>
              </a:rPr>
              <a:t> </a:t>
            </a:r>
            <a:r>
              <a:rPr sz="2200" spc="-155" dirty="0">
                <a:latin typeface="Times New Roman"/>
                <a:cs typeface="Times New Roman"/>
              </a:rPr>
              <a:t>)</a:t>
            </a:r>
            <a:r>
              <a:rPr sz="2200" i="1" spc="15" dirty="0">
                <a:latin typeface="Times New Roman"/>
                <a:cs typeface="Times New Roman"/>
              </a:rPr>
              <a:t>V</a:t>
            </a:r>
            <a:r>
              <a:rPr sz="2200" i="1" dirty="0">
                <a:latin typeface="Times New Roman"/>
                <a:cs typeface="Times New Roman"/>
              </a:rPr>
              <a:t>	</a:t>
            </a:r>
            <a:r>
              <a:rPr sz="2200" spc="160" dirty="0">
                <a:latin typeface="Symbol"/>
                <a:cs typeface="Symbol"/>
              </a:rPr>
              <a:t></a:t>
            </a:r>
            <a:r>
              <a:rPr sz="2200" i="1" spc="15" dirty="0">
                <a:latin typeface="Times New Roman"/>
                <a:cs typeface="Times New Roman"/>
              </a:rPr>
              <a:t>V</a:t>
            </a:r>
            <a:r>
              <a:rPr sz="2200" i="1" spc="-150" dirty="0">
                <a:latin typeface="Times New Roman"/>
                <a:cs typeface="Times New Roman"/>
              </a:rPr>
              <a:t> </a:t>
            </a:r>
            <a:r>
              <a:rPr sz="1950" baseline="42735" dirty="0">
                <a:latin typeface="Times New Roman"/>
                <a:cs typeface="Times New Roman"/>
              </a:rPr>
              <a:t>2  </a:t>
            </a:r>
            <a:r>
              <a:rPr sz="1950" spc="-202" baseline="42735" dirty="0">
                <a:latin typeface="Times New Roman"/>
                <a:cs typeface="Times New Roman"/>
              </a:rPr>
              <a:t> </a:t>
            </a:r>
            <a:r>
              <a:rPr sz="2200" spc="5" dirty="0">
                <a:latin typeface="Times New Roman"/>
                <a:cs typeface="Times New Roman"/>
              </a:rPr>
              <a:t>]</a:t>
            </a:r>
            <a:endParaRPr sz="2200" dirty="0">
              <a:latin typeface="Times New Roman"/>
              <a:cs typeface="Times New Roman"/>
            </a:endParaRPr>
          </a:p>
          <a:p>
            <a:pPr marL="1022985">
              <a:lnSpc>
                <a:spcPts val="969"/>
              </a:lnSpc>
              <a:tabLst>
                <a:tab pos="1640205" algn="l"/>
                <a:tab pos="2026285" algn="l"/>
                <a:tab pos="2658110" algn="l"/>
              </a:tabLst>
            </a:pPr>
            <a:r>
              <a:rPr sz="1300" i="1" spc="-5" dirty="0">
                <a:latin typeface="Times New Roman"/>
                <a:cs typeface="Times New Roman"/>
              </a:rPr>
              <a:t>GS	</a:t>
            </a:r>
            <a:r>
              <a:rPr sz="1300" i="1" dirty="0">
                <a:latin typeface="Times New Roman"/>
                <a:cs typeface="Times New Roman"/>
              </a:rPr>
              <a:t>T	</a:t>
            </a:r>
            <a:r>
              <a:rPr sz="1300" i="1" spc="-5" dirty="0">
                <a:latin typeface="Times New Roman"/>
                <a:cs typeface="Times New Roman"/>
              </a:rPr>
              <a:t>DS	DS</a:t>
            </a:r>
            <a:endParaRPr sz="1300" dirty="0">
              <a:latin typeface="Times New Roman"/>
              <a:cs typeface="Times New Roman"/>
            </a:endParaRPr>
          </a:p>
        </p:txBody>
      </p:sp>
      <p:sp>
        <p:nvSpPr>
          <p:cNvPr id="70" name="object 34">
            <a:extLst>
              <a:ext uri="{FF2B5EF4-FFF2-40B4-BE49-F238E27FC236}">
                <a16:creationId xmlns:a16="http://schemas.microsoft.com/office/drawing/2014/main" id="{AD47C244-4C33-4583-86F6-C9911B09321C}"/>
              </a:ext>
            </a:extLst>
          </p:cNvPr>
          <p:cNvSpPr txBox="1"/>
          <p:nvPr/>
        </p:nvSpPr>
        <p:spPr>
          <a:xfrm>
            <a:off x="7630229" y="5680648"/>
            <a:ext cx="603885" cy="363220"/>
          </a:xfrm>
          <a:prstGeom prst="rect">
            <a:avLst/>
          </a:prstGeom>
        </p:spPr>
        <p:txBody>
          <a:bodyPr vert="horz" wrap="square" lIns="0" tIns="14604" rIns="0" bIns="0" rtlCol="0">
            <a:spAutoFit/>
          </a:bodyPr>
          <a:lstStyle/>
          <a:p>
            <a:pPr marL="12700">
              <a:lnSpc>
                <a:spcPct val="100000"/>
              </a:lnSpc>
              <a:spcBef>
                <a:spcPts val="114"/>
              </a:spcBef>
              <a:tabLst>
                <a:tab pos="434975" algn="l"/>
              </a:tabLst>
            </a:pPr>
            <a:r>
              <a:rPr sz="2200" i="1" spc="5" dirty="0">
                <a:latin typeface="Times New Roman"/>
                <a:cs typeface="Times New Roman"/>
              </a:rPr>
              <a:t>I	</a:t>
            </a:r>
            <a:r>
              <a:rPr sz="2200" spc="15" dirty="0">
                <a:latin typeface="Symbol"/>
                <a:cs typeface="Symbol"/>
              </a:rPr>
              <a:t></a:t>
            </a:r>
            <a:endParaRPr sz="2200" dirty="0">
              <a:latin typeface="Symbol"/>
              <a:cs typeface="Symbol"/>
            </a:endParaRPr>
          </a:p>
        </p:txBody>
      </p:sp>
      <p:sp>
        <p:nvSpPr>
          <p:cNvPr id="71" name="object 35">
            <a:extLst>
              <a:ext uri="{FF2B5EF4-FFF2-40B4-BE49-F238E27FC236}">
                <a16:creationId xmlns:a16="http://schemas.microsoft.com/office/drawing/2014/main" id="{B6ED126C-36D5-4EB8-B755-01A83E14EA9A}"/>
              </a:ext>
            </a:extLst>
          </p:cNvPr>
          <p:cNvSpPr txBox="1"/>
          <p:nvPr/>
        </p:nvSpPr>
        <p:spPr>
          <a:xfrm>
            <a:off x="8298258" y="5488969"/>
            <a:ext cx="1055370" cy="382270"/>
          </a:xfrm>
          <a:prstGeom prst="rect">
            <a:avLst/>
          </a:prstGeom>
        </p:spPr>
        <p:txBody>
          <a:bodyPr vert="horz" wrap="square" lIns="0" tIns="17145" rIns="0" bIns="0" rtlCol="0">
            <a:spAutoFit/>
          </a:bodyPr>
          <a:lstStyle/>
          <a:p>
            <a:pPr marL="12700">
              <a:lnSpc>
                <a:spcPct val="100000"/>
              </a:lnSpc>
              <a:spcBef>
                <a:spcPts val="135"/>
              </a:spcBef>
              <a:tabLst>
                <a:tab pos="805815" algn="l"/>
              </a:tabLst>
            </a:pPr>
            <a:r>
              <a:rPr sz="2300" i="1" spc="-45" dirty="0">
                <a:latin typeface="Symbol"/>
                <a:cs typeface="Symbol"/>
              </a:rPr>
              <a:t></a:t>
            </a:r>
            <a:r>
              <a:rPr sz="2300" spc="200" dirty="0">
                <a:latin typeface="Times New Roman"/>
                <a:cs typeface="Times New Roman"/>
              </a:rPr>
              <a:t> </a:t>
            </a:r>
            <a:r>
              <a:rPr sz="2200" i="1" spc="15" dirty="0">
                <a:latin typeface="Times New Roman"/>
                <a:cs typeface="Times New Roman"/>
              </a:rPr>
              <a:t>C</a:t>
            </a:r>
            <a:r>
              <a:rPr sz="2200" i="1" dirty="0">
                <a:latin typeface="Times New Roman"/>
                <a:cs typeface="Times New Roman"/>
              </a:rPr>
              <a:t>	</a:t>
            </a:r>
            <a:r>
              <a:rPr sz="2200" i="1" spc="20" dirty="0">
                <a:latin typeface="Times New Roman"/>
                <a:cs typeface="Times New Roman"/>
              </a:rPr>
              <a:t>W</a:t>
            </a:r>
            <a:endParaRPr sz="2200" dirty="0">
              <a:latin typeface="Times New Roman"/>
              <a:cs typeface="Times New Roman"/>
            </a:endParaRPr>
          </a:p>
        </p:txBody>
      </p:sp>
      <p:sp>
        <p:nvSpPr>
          <p:cNvPr id="24" name="object 24"/>
          <p:cNvSpPr/>
          <p:nvPr/>
        </p:nvSpPr>
        <p:spPr>
          <a:xfrm>
            <a:off x="2639553" y="5755294"/>
            <a:ext cx="881380" cy="797906"/>
          </a:xfrm>
          <a:custGeom>
            <a:avLst/>
            <a:gdLst/>
            <a:ahLst/>
            <a:cxnLst/>
            <a:rect l="l" t="t" r="r" b="b"/>
            <a:pathLst>
              <a:path w="881379" h="981075">
                <a:moveTo>
                  <a:pt x="0" y="980694"/>
                </a:moveTo>
                <a:lnTo>
                  <a:pt x="880872" y="980694"/>
                </a:lnTo>
                <a:lnTo>
                  <a:pt x="880872" y="0"/>
                </a:lnTo>
                <a:lnTo>
                  <a:pt x="0" y="0"/>
                </a:lnTo>
                <a:lnTo>
                  <a:pt x="0" y="980694"/>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1382" y="92557"/>
            <a:ext cx="5922645"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chemeClr val="tx1"/>
                </a:solidFill>
              </a:rPr>
              <a:t>Velocity </a:t>
            </a:r>
            <a:r>
              <a:rPr sz="3600" dirty="0">
                <a:solidFill>
                  <a:schemeClr val="tx1"/>
                </a:solidFill>
              </a:rPr>
              <a:t>Saturation</a:t>
            </a:r>
            <a:r>
              <a:rPr sz="3600" spc="-25" dirty="0">
                <a:solidFill>
                  <a:schemeClr val="tx1"/>
                </a:solidFill>
              </a:rPr>
              <a:t> </a:t>
            </a:r>
            <a:r>
              <a:rPr sz="3600" spc="-5" dirty="0">
                <a:solidFill>
                  <a:schemeClr val="tx1"/>
                </a:solidFill>
              </a:rPr>
              <a:t>Current</a:t>
            </a:r>
            <a:endParaRPr sz="3600" dirty="0">
              <a:solidFill>
                <a:schemeClr val="tx1"/>
              </a:solidFill>
            </a:endParaRPr>
          </a:p>
        </p:txBody>
      </p:sp>
      <p:sp>
        <p:nvSpPr>
          <p:cNvPr id="3" name="object 3"/>
          <p:cNvSpPr txBox="1"/>
          <p:nvPr/>
        </p:nvSpPr>
        <p:spPr>
          <a:xfrm>
            <a:off x="1308100" y="1107693"/>
            <a:ext cx="8346440" cy="452755"/>
          </a:xfrm>
          <a:prstGeom prst="rect">
            <a:avLst/>
          </a:prstGeom>
        </p:spPr>
        <p:txBody>
          <a:bodyPr vert="horz" wrap="square" lIns="0" tIns="12700" rIns="0" bIns="0" rtlCol="0">
            <a:spAutoFit/>
          </a:bodyPr>
          <a:lstStyle/>
          <a:p>
            <a:pPr marL="527050" indent="-514350">
              <a:lnSpc>
                <a:spcPct val="100000"/>
              </a:lnSpc>
              <a:spcBef>
                <a:spcPts val="100"/>
              </a:spcBef>
              <a:buFont typeface="Wingdings"/>
              <a:buChar char=""/>
              <a:tabLst>
                <a:tab pos="526415" algn="l"/>
                <a:tab pos="527050" algn="l"/>
              </a:tabLst>
            </a:pPr>
            <a:r>
              <a:rPr sz="2800" b="1" spc="-55" dirty="0">
                <a:solidFill>
                  <a:srgbClr val="FF0000"/>
                </a:solidFill>
                <a:latin typeface="Arial"/>
                <a:cs typeface="Arial"/>
              </a:rPr>
              <a:t>KEY:</a:t>
            </a:r>
            <a:r>
              <a:rPr sz="2800" b="1" spc="-5" dirty="0">
                <a:solidFill>
                  <a:srgbClr val="FF0000"/>
                </a:solidFill>
                <a:latin typeface="Arial"/>
                <a:cs typeface="Arial"/>
              </a:rPr>
              <a:t> </a:t>
            </a:r>
            <a:r>
              <a:rPr sz="2800" b="1" dirty="0">
                <a:solidFill>
                  <a:srgbClr val="FF0000"/>
                </a:solidFill>
                <a:latin typeface="Arial"/>
                <a:cs typeface="Arial"/>
              </a:rPr>
              <a:t>the</a:t>
            </a:r>
            <a:r>
              <a:rPr sz="2800" b="1" spc="-5" dirty="0">
                <a:solidFill>
                  <a:srgbClr val="FF0000"/>
                </a:solidFill>
                <a:latin typeface="Arial"/>
                <a:cs typeface="Arial"/>
              </a:rPr>
              <a:t> </a:t>
            </a:r>
            <a:r>
              <a:rPr sz="2800" b="1" dirty="0">
                <a:solidFill>
                  <a:srgbClr val="FF0000"/>
                </a:solidFill>
                <a:latin typeface="Arial"/>
                <a:cs typeface="Arial"/>
              </a:rPr>
              <a:t>velocity</a:t>
            </a:r>
            <a:r>
              <a:rPr sz="2800" b="1" spc="-5" dirty="0">
                <a:solidFill>
                  <a:srgbClr val="FF0000"/>
                </a:solidFill>
                <a:latin typeface="Arial"/>
                <a:cs typeface="Arial"/>
              </a:rPr>
              <a:t> </a:t>
            </a:r>
            <a:r>
              <a:rPr sz="2800" b="1" dirty="0">
                <a:solidFill>
                  <a:srgbClr val="FF0000"/>
                </a:solidFill>
                <a:latin typeface="Arial"/>
                <a:cs typeface="Arial"/>
              </a:rPr>
              <a:t>saturation firstly</a:t>
            </a:r>
            <a:r>
              <a:rPr sz="2800" b="1" spc="-5" dirty="0">
                <a:solidFill>
                  <a:srgbClr val="FF0000"/>
                </a:solidFill>
                <a:latin typeface="Arial"/>
                <a:cs typeface="Arial"/>
              </a:rPr>
              <a:t> occurs </a:t>
            </a:r>
            <a:r>
              <a:rPr sz="2800" b="1" dirty="0">
                <a:solidFill>
                  <a:srgbClr val="FF0000"/>
                </a:solidFill>
                <a:latin typeface="Arial"/>
                <a:cs typeface="Arial"/>
              </a:rPr>
              <a:t>at</a:t>
            </a:r>
            <a:r>
              <a:rPr sz="2800" b="1" spc="-5" dirty="0">
                <a:solidFill>
                  <a:srgbClr val="FF0000"/>
                </a:solidFill>
                <a:latin typeface="Arial"/>
                <a:cs typeface="Arial"/>
              </a:rPr>
              <a:t> </a:t>
            </a:r>
            <a:r>
              <a:rPr sz="2800" b="1" dirty="0">
                <a:solidFill>
                  <a:srgbClr val="FF0000"/>
                </a:solidFill>
                <a:latin typeface="Arial"/>
                <a:cs typeface="Arial"/>
              </a:rPr>
              <a:t>D</a:t>
            </a:r>
            <a:endParaRPr sz="2800">
              <a:latin typeface="Arial"/>
              <a:cs typeface="Arial"/>
            </a:endParaRPr>
          </a:p>
        </p:txBody>
      </p:sp>
      <p:sp>
        <p:nvSpPr>
          <p:cNvPr id="4" name="object 4"/>
          <p:cNvSpPr txBox="1"/>
          <p:nvPr/>
        </p:nvSpPr>
        <p:spPr>
          <a:xfrm>
            <a:off x="1282700" y="3667759"/>
            <a:ext cx="8216265" cy="452755"/>
          </a:xfrm>
          <a:prstGeom prst="rect">
            <a:avLst/>
          </a:prstGeom>
        </p:spPr>
        <p:txBody>
          <a:bodyPr vert="horz" wrap="square" lIns="0" tIns="12700" rIns="0" bIns="0" rtlCol="0">
            <a:spAutoFit/>
          </a:bodyPr>
          <a:lstStyle/>
          <a:p>
            <a:pPr marL="495300" indent="-457200">
              <a:lnSpc>
                <a:spcPct val="100000"/>
              </a:lnSpc>
              <a:spcBef>
                <a:spcPts val="100"/>
              </a:spcBef>
              <a:buFont typeface="Wingdings"/>
              <a:buChar char=""/>
              <a:tabLst>
                <a:tab pos="494665" algn="l"/>
                <a:tab pos="495300" algn="l"/>
              </a:tabLst>
            </a:pPr>
            <a:r>
              <a:rPr sz="2800" b="1" dirty="0">
                <a:solidFill>
                  <a:srgbClr val="004099"/>
                </a:solidFill>
                <a:latin typeface="Arial"/>
                <a:cs typeface="Arial"/>
              </a:rPr>
              <a:t>Apply</a:t>
            </a:r>
            <a:r>
              <a:rPr sz="2800" b="1" spc="-10" dirty="0">
                <a:solidFill>
                  <a:srgbClr val="004099"/>
                </a:solidFill>
                <a:latin typeface="Arial"/>
                <a:cs typeface="Arial"/>
              </a:rPr>
              <a:t> </a:t>
            </a:r>
            <a:r>
              <a:rPr sz="2800" b="1" dirty="0">
                <a:solidFill>
                  <a:srgbClr val="004099"/>
                </a:solidFill>
                <a:latin typeface="Arial"/>
                <a:cs typeface="Arial"/>
              </a:rPr>
              <a:t>current</a:t>
            </a:r>
            <a:r>
              <a:rPr sz="2800" b="1" spc="-5" dirty="0">
                <a:solidFill>
                  <a:srgbClr val="004099"/>
                </a:solidFill>
                <a:latin typeface="Arial"/>
                <a:cs typeface="Arial"/>
              </a:rPr>
              <a:t> </a:t>
            </a:r>
            <a:r>
              <a:rPr sz="2800" b="1" dirty="0">
                <a:solidFill>
                  <a:srgbClr val="004099"/>
                </a:solidFill>
                <a:latin typeface="Arial"/>
                <a:cs typeface="Arial"/>
              </a:rPr>
              <a:t>continuity</a:t>
            </a:r>
            <a:r>
              <a:rPr sz="2800" b="1" spc="-5" dirty="0">
                <a:solidFill>
                  <a:srgbClr val="004099"/>
                </a:solidFill>
                <a:latin typeface="Arial"/>
                <a:cs typeface="Arial"/>
              </a:rPr>
              <a:t> </a:t>
            </a:r>
            <a:r>
              <a:rPr sz="2800" b="1" dirty="0">
                <a:solidFill>
                  <a:srgbClr val="004099"/>
                </a:solidFill>
                <a:latin typeface="Arial"/>
                <a:cs typeface="Arial"/>
              </a:rPr>
              <a:t>at</a:t>
            </a:r>
            <a:r>
              <a:rPr sz="2800" b="1" spc="-5" dirty="0">
                <a:solidFill>
                  <a:srgbClr val="004099"/>
                </a:solidFill>
                <a:latin typeface="Arial"/>
                <a:cs typeface="Arial"/>
              </a:rPr>
              <a:t> </a:t>
            </a:r>
            <a:r>
              <a:rPr sz="2800" b="1" dirty="0">
                <a:solidFill>
                  <a:srgbClr val="004099"/>
                </a:solidFill>
                <a:latin typeface="Arial"/>
                <a:cs typeface="Arial"/>
              </a:rPr>
              <a:t>D</a:t>
            </a:r>
            <a:r>
              <a:rPr sz="2800" b="1" spc="-5" dirty="0">
                <a:solidFill>
                  <a:srgbClr val="004099"/>
                </a:solidFill>
                <a:latin typeface="Arial"/>
                <a:cs typeface="Arial"/>
              </a:rPr>
              <a:t> </a:t>
            </a:r>
            <a:r>
              <a:rPr sz="2800" b="1" dirty="0">
                <a:solidFill>
                  <a:srgbClr val="004099"/>
                </a:solidFill>
                <a:latin typeface="Arial"/>
                <a:cs typeface="Arial"/>
              </a:rPr>
              <a:t>(</a:t>
            </a:r>
            <a:r>
              <a:rPr sz="2800" b="1" i="1" dirty="0">
                <a:solidFill>
                  <a:srgbClr val="004099"/>
                </a:solidFill>
                <a:latin typeface="Arial"/>
                <a:cs typeface="Arial"/>
              </a:rPr>
              <a:t>y</a:t>
            </a:r>
            <a:r>
              <a:rPr sz="2800" b="1" dirty="0">
                <a:solidFill>
                  <a:srgbClr val="004099"/>
                </a:solidFill>
                <a:latin typeface="Arial"/>
                <a:cs typeface="Arial"/>
              </a:rPr>
              <a:t>=</a:t>
            </a:r>
            <a:r>
              <a:rPr sz="2800" b="1" i="1" dirty="0">
                <a:solidFill>
                  <a:srgbClr val="004099"/>
                </a:solidFill>
                <a:latin typeface="Arial"/>
                <a:cs typeface="Arial"/>
              </a:rPr>
              <a:t>L</a:t>
            </a:r>
            <a:r>
              <a:rPr sz="2800" b="1" dirty="0">
                <a:solidFill>
                  <a:srgbClr val="004099"/>
                </a:solidFill>
                <a:latin typeface="Arial"/>
                <a:cs typeface="Arial"/>
              </a:rPr>
              <a:t>,</a:t>
            </a:r>
            <a:r>
              <a:rPr sz="2800" b="1" spc="-15" dirty="0">
                <a:solidFill>
                  <a:srgbClr val="004099"/>
                </a:solidFill>
                <a:latin typeface="Arial"/>
                <a:cs typeface="Arial"/>
              </a:rPr>
              <a:t> </a:t>
            </a:r>
            <a:r>
              <a:rPr sz="2800" b="1" i="1" spc="-10" dirty="0">
                <a:solidFill>
                  <a:srgbClr val="004099"/>
                </a:solidFill>
                <a:latin typeface="Arial"/>
                <a:cs typeface="Arial"/>
              </a:rPr>
              <a:t>V</a:t>
            </a:r>
            <a:r>
              <a:rPr sz="2775" b="1" spc="-15" baseline="-21021" dirty="0">
                <a:solidFill>
                  <a:srgbClr val="004099"/>
                </a:solidFill>
                <a:latin typeface="Arial"/>
                <a:cs typeface="Arial"/>
              </a:rPr>
              <a:t>DS</a:t>
            </a:r>
            <a:r>
              <a:rPr sz="2800" b="1" i="1" spc="-10" dirty="0">
                <a:solidFill>
                  <a:srgbClr val="004099"/>
                </a:solidFill>
                <a:latin typeface="Arial"/>
                <a:cs typeface="Arial"/>
              </a:rPr>
              <a:t>=V</a:t>
            </a:r>
            <a:r>
              <a:rPr sz="2775" b="1" spc="-15" baseline="-21021" dirty="0">
                <a:solidFill>
                  <a:srgbClr val="004099"/>
                </a:solidFill>
                <a:latin typeface="Arial"/>
                <a:cs typeface="Arial"/>
              </a:rPr>
              <a:t>DSAT</a:t>
            </a:r>
            <a:r>
              <a:rPr sz="2800" b="1" spc="-10" dirty="0">
                <a:solidFill>
                  <a:srgbClr val="004099"/>
                </a:solidFill>
                <a:latin typeface="Arial"/>
                <a:cs typeface="Arial"/>
              </a:rPr>
              <a:t>)</a:t>
            </a:r>
            <a:endParaRPr sz="2800" dirty="0">
              <a:latin typeface="Arial"/>
              <a:cs typeface="Arial"/>
            </a:endParaRPr>
          </a:p>
        </p:txBody>
      </p:sp>
      <p:grpSp>
        <p:nvGrpSpPr>
          <p:cNvPr id="5" name="object 5"/>
          <p:cNvGrpSpPr/>
          <p:nvPr/>
        </p:nvGrpSpPr>
        <p:grpSpPr>
          <a:xfrm>
            <a:off x="1488186" y="1528572"/>
            <a:ext cx="5631815" cy="2164080"/>
            <a:chOff x="1488186" y="1528572"/>
            <a:chExt cx="5631815" cy="2164080"/>
          </a:xfrm>
        </p:grpSpPr>
        <p:pic>
          <p:nvPicPr>
            <p:cNvPr id="6" name="object 6"/>
            <p:cNvPicPr/>
            <p:nvPr/>
          </p:nvPicPr>
          <p:blipFill>
            <a:blip r:embed="rId3" cstate="print"/>
            <a:stretch>
              <a:fillRect/>
            </a:stretch>
          </p:blipFill>
          <p:spPr>
            <a:xfrm>
              <a:off x="1488186" y="1528572"/>
              <a:ext cx="4141470" cy="2164079"/>
            </a:xfrm>
            <a:prstGeom prst="rect">
              <a:avLst/>
            </a:prstGeom>
          </p:spPr>
        </p:pic>
        <p:sp>
          <p:nvSpPr>
            <p:cNvPr id="7" name="object 7"/>
            <p:cNvSpPr/>
            <p:nvPr/>
          </p:nvSpPr>
          <p:spPr>
            <a:xfrm>
              <a:off x="5786247" y="2359532"/>
              <a:ext cx="1333500" cy="898525"/>
            </a:xfrm>
            <a:custGeom>
              <a:avLst/>
              <a:gdLst/>
              <a:ahLst/>
              <a:cxnLst/>
              <a:rect l="l" t="t" r="r" b="b"/>
              <a:pathLst>
                <a:path w="1333500" h="898525">
                  <a:moveTo>
                    <a:pt x="1333500" y="38100"/>
                  </a:moveTo>
                  <a:lnTo>
                    <a:pt x="1314450" y="28575"/>
                  </a:lnTo>
                  <a:lnTo>
                    <a:pt x="1257300" y="0"/>
                  </a:lnTo>
                  <a:lnTo>
                    <a:pt x="1257300" y="28575"/>
                  </a:lnTo>
                  <a:lnTo>
                    <a:pt x="38100" y="28575"/>
                  </a:lnTo>
                  <a:lnTo>
                    <a:pt x="38100" y="38100"/>
                  </a:lnTo>
                  <a:lnTo>
                    <a:pt x="28575" y="38100"/>
                  </a:lnTo>
                  <a:lnTo>
                    <a:pt x="28575" y="822325"/>
                  </a:lnTo>
                  <a:lnTo>
                    <a:pt x="0" y="822325"/>
                  </a:lnTo>
                  <a:lnTo>
                    <a:pt x="38100" y="898525"/>
                  </a:lnTo>
                  <a:lnTo>
                    <a:pt x="69850" y="835025"/>
                  </a:lnTo>
                  <a:lnTo>
                    <a:pt x="76200" y="822325"/>
                  </a:lnTo>
                  <a:lnTo>
                    <a:pt x="47625" y="822325"/>
                  </a:lnTo>
                  <a:lnTo>
                    <a:pt x="47625" y="47625"/>
                  </a:lnTo>
                  <a:lnTo>
                    <a:pt x="1257300" y="47625"/>
                  </a:lnTo>
                  <a:lnTo>
                    <a:pt x="1257300" y="76200"/>
                  </a:lnTo>
                  <a:lnTo>
                    <a:pt x="1314450" y="47625"/>
                  </a:lnTo>
                  <a:lnTo>
                    <a:pt x="1333500" y="38100"/>
                  </a:lnTo>
                  <a:close/>
                </a:path>
              </a:pathLst>
            </a:custGeom>
            <a:solidFill>
              <a:srgbClr val="000000"/>
            </a:solidFill>
          </p:spPr>
          <p:txBody>
            <a:bodyPr wrap="square" lIns="0" tIns="0" rIns="0" bIns="0" rtlCol="0"/>
            <a:lstStyle/>
            <a:p>
              <a:endParaRPr/>
            </a:p>
          </p:txBody>
        </p:sp>
      </p:grpSp>
      <p:sp>
        <p:nvSpPr>
          <p:cNvPr id="8" name="object 8"/>
          <p:cNvSpPr txBox="1"/>
          <p:nvPr/>
        </p:nvSpPr>
        <p:spPr>
          <a:xfrm>
            <a:off x="5902705" y="3044190"/>
            <a:ext cx="139700" cy="299720"/>
          </a:xfrm>
          <a:prstGeom prst="rect">
            <a:avLst/>
          </a:prstGeom>
        </p:spPr>
        <p:txBody>
          <a:bodyPr vert="horz" wrap="square" lIns="0" tIns="12700" rIns="0" bIns="0" rtlCol="0">
            <a:spAutoFit/>
          </a:bodyPr>
          <a:lstStyle/>
          <a:p>
            <a:pPr marL="12700">
              <a:lnSpc>
                <a:spcPct val="100000"/>
              </a:lnSpc>
              <a:spcBef>
                <a:spcPts val="100"/>
              </a:spcBef>
            </a:pPr>
            <a:r>
              <a:rPr sz="1800" b="1" i="1" dirty="0">
                <a:latin typeface="Times New Roman"/>
                <a:cs typeface="Times New Roman"/>
              </a:rPr>
              <a:t>x</a:t>
            </a:r>
            <a:endParaRPr sz="1800">
              <a:latin typeface="Times New Roman"/>
              <a:cs typeface="Times New Roman"/>
            </a:endParaRPr>
          </a:p>
        </p:txBody>
      </p:sp>
      <p:sp>
        <p:nvSpPr>
          <p:cNvPr id="9" name="object 9"/>
          <p:cNvSpPr txBox="1"/>
          <p:nvPr/>
        </p:nvSpPr>
        <p:spPr>
          <a:xfrm>
            <a:off x="6973061" y="2420873"/>
            <a:ext cx="127000" cy="299720"/>
          </a:xfrm>
          <a:prstGeom prst="rect">
            <a:avLst/>
          </a:prstGeom>
        </p:spPr>
        <p:txBody>
          <a:bodyPr vert="horz" wrap="square" lIns="0" tIns="12700" rIns="0" bIns="0" rtlCol="0">
            <a:spAutoFit/>
          </a:bodyPr>
          <a:lstStyle/>
          <a:p>
            <a:pPr marL="12700">
              <a:lnSpc>
                <a:spcPct val="100000"/>
              </a:lnSpc>
              <a:spcBef>
                <a:spcPts val="100"/>
              </a:spcBef>
            </a:pPr>
            <a:r>
              <a:rPr sz="1800" b="1" i="1" dirty="0">
                <a:latin typeface="Times New Roman"/>
                <a:cs typeface="Times New Roman"/>
              </a:rPr>
              <a:t>y</a:t>
            </a:r>
            <a:endParaRPr sz="1800">
              <a:latin typeface="Times New Roman"/>
              <a:cs typeface="Times New Roman"/>
            </a:endParaRPr>
          </a:p>
        </p:txBody>
      </p:sp>
      <p:sp>
        <p:nvSpPr>
          <p:cNvPr id="10" name="object 10"/>
          <p:cNvSpPr txBox="1"/>
          <p:nvPr/>
        </p:nvSpPr>
        <p:spPr>
          <a:xfrm>
            <a:off x="7505700" y="2203704"/>
            <a:ext cx="2331085" cy="1001394"/>
          </a:xfrm>
          <a:prstGeom prst="rect">
            <a:avLst/>
          </a:prstGeom>
        </p:spPr>
        <p:txBody>
          <a:bodyPr vert="horz" wrap="square" lIns="0" tIns="12065" rIns="0" bIns="0" rtlCol="0">
            <a:spAutoFit/>
          </a:bodyPr>
          <a:lstStyle/>
          <a:p>
            <a:pPr algn="ctr">
              <a:lnSpc>
                <a:spcPct val="100000"/>
              </a:lnSpc>
              <a:spcBef>
                <a:spcPts val="95"/>
              </a:spcBef>
            </a:pPr>
            <a:r>
              <a:rPr sz="3200" b="1" spc="-5" dirty="0">
                <a:solidFill>
                  <a:srgbClr val="FF0000"/>
                </a:solidFill>
                <a:latin typeface="Arial"/>
                <a:cs typeface="Arial"/>
              </a:rPr>
              <a:t>NOTE:</a:t>
            </a:r>
            <a:endParaRPr sz="3200">
              <a:latin typeface="Arial"/>
              <a:cs typeface="Arial"/>
            </a:endParaRPr>
          </a:p>
          <a:p>
            <a:pPr algn="ctr">
              <a:lnSpc>
                <a:spcPct val="100000"/>
              </a:lnSpc>
              <a:spcBef>
                <a:spcPts val="5"/>
              </a:spcBef>
            </a:pPr>
            <a:r>
              <a:rPr sz="3200" b="1" i="1" spc="-15" dirty="0">
                <a:solidFill>
                  <a:srgbClr val="FF0000"/>
                </a:solidFill>
                <a:latin typeface="Arial"/>
                <a:cs typeface="Arial"/>
              </a:rPr>
              <a:t>V</a:t>
            </a:r>
            <a:r>
              <a:rPr sz="3150" b="1" spc="-22" baseline="-21164" dirty="0">
                <a:solidFill>
                  <a:srgbClr val="FF0000"/>
                </a:solidFill>
                <a:latin typeface="Arial"/>
                <a:cs typeface="Arial"/>
              </a:rPr>
              <a:t>DSAT</a:t>
            </a:r>
            <a:r>
              <a:rPr sz="3150" b="1" spc="375" baseline="-21164" dirty="0">
                <a:solidFill>
                  <a:srgbClr val="FF0000"/>
                </a:solidFill>
                <a:latin typeface="Arial"/>
                <a:cs typeface="Arial"/>
              </a:rPr>
              <a:t> </a:t>
            </a:r>
            <a:r>
              <a:rPr sz="3200" b="1" spc="-5" dirty="0">
                <a:solidFill>
                  <a:srgbClr val="FF0000"/>
                </a:solidFill>
                <a:latin typeface="Symbol"/>
                <a:cs typeface="Symbol"/>
              </a:rPr>
              <a:t></a:t>
            </a:r>
            <a:r>
              <a:rPr sz="3200" b="1" spc="65" dirty="0">
                <a:solidFill>
                  <a:srgbClr val="FF0000"/>
                </a:solidFill>
                <a:latin typeface="Times New Roman"/>
                <a:cs typeface="Times New Roman"/>
              </a:rPr>
              <a:t> </a:t>
            </a:r>
            <a:r>
              <a:rPr sz="3200" b="1" i="1" spc="5" dirty="0">
                <a:solidFill>
                  <a:srgbClr val="FF0000"/>
                </a:solidFill>
                <a:latin typeface="Arial"/>
                <a:cs typeface="Arial"/>
              </a:rPr>
              <a:t>E</a:t>
            </a:r>
            <a:r>
              <a:rPr sz="3150" b="1" spc="7" baseline="-21164" dirty="0">
                <a:solidFill>
                  <a:srgbClr val="FF0000"/>
                </a:solidFill>
                <a:latin typeface="Arial"/>
                <a:cs typeface="Arial"/>
              </a:rPr>
              <a:t>C</a:t>
            </a:r>
            <a:r>
              <a:rPr sz="3200" b="1" spc="5" dirty="0">
                <a:solidFill>
                  <a:srgbClr val="FF0000"/>
                </a:solidFill>
                <a:latin typeface="Symbol"/>
                <a:cs typeface="Symbol"/>
              </a:rPr>
              <a:t></a:t>
            </a:r>
            <a:r>
              <a:rPr sz="3200" b="1" i="1" spc="5" dirty="0">
                <a:solidFill>
                  <a:srgbClr val="FF0000"/>
                </a:solidFill>
                <a:latin typeface="Arial"/>
                <a:cs typeface="Arial"/>
              </a:rPr>
              <a:t>L</a:t>
            </a:r>
            <a:endParaRPr sz="3200">
              <a:latin typeface="Arial"/>
              <a:cs typeface="Arial"/>
            </a:endParaRPr>
          </a:p>
        </p:txBody>
      </p:sp>
      <p:sp>
        <p:nvSpPr>
          <p:cNvPr id="11" name="object 11"/>
          <p:cNvSpPr/>
          <p:nvPr/>
        </p:nvSpPr>
        <p:spPr>
          <a:xfrm>
            <a:off x="1751330" y="4313495"/>
            <a:ext cx="8085455" cy="598170"/>
          </a:xfrm>
          <a:custGeom>
            <a:avLst/>
            <a:gdLst/>
            <a:ahLst/>
            <a:cxnLst/>
            <a:rect l="l" t="t" r="r" b="b"/>
            <a:pathLst>
              <a:path w="7740015" h="598170">
                <a:moveTo>
                  <a:pt x="7739633" y="0"/>
                </a:moveTo>
                <a:lnTo>
                  <a:pt x="0" y="0"/>
                </a:lnTo>
                <a:lnTo>
                  <a:pt x="0" y="598170"/>
                </a:lnTo>
                <a:lnTo>
                  <a:pt x="7739633" y="598170"/>
                </a:lnTo>
                <a:lnTo>
                  <a:pt x="7739633" y="0"/>
                </a:lnTo>
                <a:close/>
              </a:path>
            </a:pathLst>
          </a:custGeom>
          <a:solidFill>
            <a:srgbClr val="FFFF00"/>
          </a:solidFill>
        </p:spPr>
        <p:txBody>
          <a:bodyPr wrap="square" lIns="0" tIns="0" rIns="0" bIns="0" rtlCol="0"/>
          <a:lstStyle/>
          <a:p>
            <a:endParaRPr/>
          </a:p>
        </p:txBody>
      </p:sp>
      <p:sp>
        <p:nvSpPr>
          <p:cNvPr id="12" name="object 12"/>
          <p:cNvSpPr txBox="1"/>
          <p:nvPr/>
        </p:nvSpPr>
        <p:spPr>
          <a:xfrm>
            <a:off x="2001410" y="4493168"/>
            <a:ext cx="379730" cy="368300"/>
          </a:xfrm>
          <a:prstGeom prst="rect">
            <a:avLst/>
          </a:prstGeom>
        </p:spPr>
        <p:txBody>
          <a:bodyPr vert="horz" wrap="square" lIns="0" tIns="12700" rIns="0" bIns="0" rtlCol="0">
            <a:spAutoFit/>
          </a:bodyPr>
          <a:lstStyle/>
          <a:p>
            <a:pPr marL="25400">
              <a:lnSpc>
                <a:spcPct val="100000"/>
              </a:lnSpc>
              <a:spcBef>
                <a:spcPts val="100"/>
              </a:spcBef>
            </a:pPr>
            <a:r>
              <a:rPr sz="3375" i="1" spc="67" baseline="14814" dirty="0">
                <a:latin typeface="Times New Roman"/>
                <a:cs typeface="Times New Roman"/>
              </a:rPr>
              <a:t>I</a:t>
            </a:r>
            <a:r>
              <a:rPr sz="1300" i="1" spc="45" dirty="0">
                <a:latin typeface="Times New Roman"/>
                <a:cs typeface="Times New Roman"/>
              </a:rPr>
              <a:t>DS</a:t>
            </a:r>
            <a:endParaRPr sz="1300" dirty="0">
              <a:latin typeface="Times New Roman"/>
              <a:cs typeface="Times New Roman"/>
            </a:endParaRPr>
          </a:p>
        </p:txBody>
      </p:sp>
      <p:sp>
        <p:nvSpPr>
          <p:cNvPr id="13" name="object 13"/>
          <p:cNvSpPr txBox="1"/>
          <p:nvPr/>
        </p:nvSpPr>
        <p:spPr>
          <a:xfrm>
            <a:off x="2459767" y="4419485"/>
            <a:ext cx="7763619" cy="359073"/>
          </a:xfrm>
          <a:prstGeom prst="rect">
            <a:avLst/>
          </a:prstGeom>
        </p:spPr>
        <p:txBody>
          <a:bodyPr vert="horz" wrap="square" lIns="0" tIns="12700" rIns="0" bIns="0" rtlCol="0">
            <a:spAutoFit/>
          </a:bodyPr>
          <a:lstStyle/>
          <a:p>
            <a:pPr>
              <a:spcBef>
                <a:spcPts val="100"/>
              </a:spcBef>
              <a:tabLst>
                <a:tab pos="2119630" algn="l"/>
                <a:tab pos="3512820" algn="l"/>
              </a:tabLst>
            </a:pPr>
            <a:r>
              <a:rPr lang="en-US" sz="2250" spc="25" dirty="0">
                <a:latin typeface="Symbol"/>
                <a:cs typeface="Symbol"/>
              </a:rPr>
              <a:t></a:t>
            </a:r>
            <a:r>
              <a:rPr lang="en-US" sz="2250" spc="20" dirty="0">
                <a:latin typeface="Times New Roman"/>
                <a:cs typeface="Times New Roman"/>
              </a:rPr>
              <a:t> </a:t>
            </a:r>
            <a:r>
              <a:rPr lang="en-US" sz="2250" i="1" spc="15" dirty="0">
                <a:latin typeface="Times New Roman"/>
                <a:cs typeface="Times New Roman"/>
              </a:rPr>
              <a:t>I</a:t>
            </a:r>
            <a:r>
              <a:rPr lang="en-US" sz="2250" i="1" spc="-315" dirty="0">
                <a:latin typeface="Times New Roman"/>
                <a:cs typeface="Times New Roman"/>
              </a:rPr>
              <a:t> </a:t>
            </a:r>
            <a:r>
              <a:rPr lang="en-US" sz="2250" spc="15" dirty="0">
                <a:latin typeface="Times New Roman"/>
                <a:cs typeface="Times New Roman"/>
              </a:rPr>
              <a:t>(</a:t>
            </a:r>
            <a:r>
              <a:rPr lang="en-US" sz="2250" spc="-330" dirty="0">
                <a:latin typeface="Times New Roman"/>
                <a:cs typeface="Times New Roman"/>
              </a:rPr>
              <a:t> </a:t>
            </a:r>
            <a:r>
              <a:rPr lang="en-US" sz="2250" i="1" spc="20" dirty="0">
                <a:latin typeface="Times New Roman"/>
                <a:cs typeface="Times New Roman"/>
              </a:rPr>
              <a:t>y</a:t>
            </a:r>
            <a:r>
              <a:rPr lang="en-US" sz="2250" i="1" spc="30" dirty="0">
                <a:latin typeface="Times New Roman"/>
                <a:cs typeface="Times New Roman"/>
              </a:rPr>
              <a:t> </a:t>
            </a:r>
            <a:r>
              <a:rPr lang="en-US" sz="2250" spc="25" dirty="0">
                <a:latin typeface="Symbol"/>
                <a:cs typeface="Symbol"/>
              </a:rPr>
              <a:t></a:t>
            </a:r>
            <a:r>
              <a:rPr lang="en-US" sz="2250" spc="10" dirty="0">
                <a:latin typeface="Times New Roman"/>
                <a:cs typeface="Times New Roman"/>
              </a:rPr>
              <a:t> </a:t>
            </a:r>
            <a:r>
              <a:rPr lang="en-US" sz="2250" i="1" spc="45" dirty="0">
                <a:latin typeface="Times New Roman"/>
                <a:cs typeface="Times New Roman"/>
              </a:rPr>
              <a:t>L</a:t>
            </a:r>
            <a:r>
              <a:rPr lang="en-US" sz="2250" spc="15" dirty="0">
                <a:latin typeface="Times New Roman"/>
                <a:cs typeface="Times New Roman"/>
              </a:rPr>
              <a:t>)</a:t>
            </a:r>
            <a:r>
              <a:rPr lang="en-US" sz="2250" spc="-40" dirty="0">
                <a:latin typeface="Times New Roman"/>
                <a:cs typeface="Times New Roman"/>
              </a:rPr>
              <a:t> </a:t>
            </a:r>
            <a:r>
              <a:rPr lang="en-US" sz="2250" spc="25" dirty="0">
                <a:latin typeface="Symbol"/>
                <a:cs typeface="Symbol"/>
              </a:rPr>
              <a:t></a:t>
            </a:r>
            <a:r>
              <a:rPr lang="en-US" sz="2250" spc="-265" dirty="0">
                <a:latin typeface="Times New Roman"/>
                <a:cs typeface="Times New Roman"/>
              </a:rPr>
              <a:t> </a:t>
            </a:r>
            <a:r>
              <a:rPr lang="en-US" sz="2250" i="1" spc="-35" dirty="0" err="1">
                <a:latin typeface="Times New Roman"/>
                <a:cs typeface="Times New Roman"/>
              </a:rPr>
              <a:t>W</a:t>
            </a:r>
            <a:r>
              <a:rPr lang="en-US" sz="2250" i="1" spc="30" dirty="0" err="1">
                <a:latin typeface="Times New Roman"/>
                <a:cs typeface="Times New Roman"/>
              </a:rPr>
              <a:t>Q</a:t>
            </a:r>
            <a:r>
              <a:rPr lang="en-US" altLang="zh-CN" sz="1400" i="1" spc="45" dirty="0" err="1">
                <a:latin typeface="Times New Roman"/>
                <a:cs typeface="Times New Roman"/>
              </a:rPr>
              <a:t>inv</a:t>
            </a:r>
            <a:r>
              <a:rPr lang="en-US" sz="2250" spc="15" dirty="0">
                <a:latin typeface="Times New Roman"/>
                <a:cs typeface="Times New Roman"/>
              </a:rPr>
              <a:t>(</a:t>
            </a:r>
            <a:r>
              <a:rPr lang="en-US" sz="2250" spc="-330" dirty="0">
                <a:latin typeface="Times New Roman"/>
                <a:cs typeface="Times New Roman"/>
              </a:rPr>
              <a:t> </a:t>
            </a:r>
            <a:r>
              <a:rPr lang="en-US" sz="2250" i="1" spc="20" dirty="0">
                <a:latin typeface="Times New Roman"/>
                <a:cs typeface="Times New Roman"/>
              </a:rPr>
              <a:t>y</a:t>
            </a:r>
            <a:r>
              <a:rPr lang="en-US" sz="2250" i="1" spc="25" dirty="0">
                <a:latin typeface="Times New Roman"/>
                <a:cs typeface="Times New Roman"/>
              </a:rPr>
              <a:t> </a:t>
            </a:r>
            <a:r>
              <a:rPr lang="en-US" sz="2250" spc="25" dirty="0">
                <a:latin typeface="Symbol"/>
                <a:cs typeface="Symbol"/>
              </a:rPr>
              <a:t></a:t>
            </a:r>
            <a:r>
              <a:rPr lang="en-US" sz="2250" spc="15" dirty="0">
                <a:latin typeface="Times New Roman"/>
                <a:cs typeface="Times New Roman"/>
              </a:rPr>
              <a:t> </a:t>
            </a:r>
            <a:r>
              <a:rPr lang="en-US" sz="2250" i="1" spc="40" dirty="0">
                <a:latin typeface="Times New Roman"/>
                <a:cs typeface="Times New Roman"/>
              </a:rPr>
              <a:t>L</a:t>
            </a:r>
            <a:r>
              <a:rPr lang="en-US" sz="2250" spc="15" dirty="0">
                <a:latin typeface="Times New Roman"/>
                <a:cs typeface="Times New Roman"/>
              </a:rPr>
              <a:t>)</a:t>
            </a:r>
            <a:r>
              <a:rPr lang="en-US" sz="2250" spc="-310" dirty="0">
                <a:latin typeface="Times New Roman"/>
                <a:cs typeface="Times New Roman"/>
              </a:rPr>
              <a:t> </a:t>
            </a:r>
            <a:r>
              <a:rPr lang="en-US" sz="2250" spc="10" dirty="0">
                <a:latin typeface="Symbol"/>
                <a:cs typeface="Symbol"/>
              </a:rPr>
              <a:t></a:t>
            </a:r>
            <a:r>
              <a:rPr lang="en-US" sz="2250" spc="-335" dirty="0">
                <a:latin typeface="Times New Roman"/>
                <a:cs typeface="Times New Roman"/>
              </a:rPr>
              <a:t> </a:t>
            </a:r>
            <a:r>
              <a:rPr lang="en-US" sz="2250" i="1" spc="20" dirty="0">
                <a:latin typeface="Times New Roman"/>
                <a:cs typeface="Times New Roman"/>
              </a:rPr>
              <a:t>v</a:t>
            </a:r>
            <a:r>
              <a:rPr lang="en-US" sz="2250" i="1" dirty="0">
                <a:latin typeface="Times New Roman"/>
                <a:cs typeface="Times New Roman"/>
              </a:rPr>
              <a:t>  </a:t>
            </a:r>
            <a:r>
              <a:rPr lang="en-US" sz="2250" spc="25" dirty="0">
                <a:latin typeface="Symbol"/>
                <a:cs typeface="Symbol"/>
              </a:rPr>
              <a:t></a:t>
            </a:r>
            <a:r>
              <a:rPr lang="en-US" sz="2250" spc="-270" dirty="0">
                <a:latin typeface="Times New Roman"/>
                <a:cs typeface="Times New Roman"/>
              </a:rPr>
              <a:t>      </a:t>
            </a:r>
            <a:r>
              <a:rPr lang="en-US" sz="2250" i="1" spc="35" dirty="0">
                <a:latin typeface="Times New Roman"/>
                <a:cs typeface="Times New Roman"/>
              </a:rPr>
              <a:t>W</a:t>
            </a:r>
            <a:r>
              <a:rPr lang="en-US" altLang="zh-CN" sz="2250" spc="10" dirty="0">
                <a:latin typeface="Symbol"/>
                <a:cs typeface="Symbol"/>
              </a:rPr>
              <a:t> </a:t>
            </a:r>
            <a:r>
              <a:rPr lang="en-US" sz="2250" i="1" spc="35" dirty="0">
                <a:latin typeface="Times New Roman"/>
                <a:cs typeface="Times New Roman"/>
              </a:rPr>
              <a:t> C</a:t>
            </a:r>
            <a:r>
              <a:rPr lang="en-US" altLang="zh-CN" sz="1400" i="1" spc="45" dirty="0">
                <a:latin typeface="Times New Roman"/>
                <a:cs typeface="Times New Roman"/>
              </a:rPr>
              <a:t>ox</a:t>
            </a:r>
            <a:r>
              <a:rPr lang="en-US" altLang="zh-CN" sz="2250" spc="10" dirty="0">
                <a:latin typeface="Symbol"/>
                <a:cs typeface="Symbol"/>
              </a:rPr>
              <a:t> </a:t>
            </a:r>
            <a:r>
              <a:rPr lang="en-US" altLang="zh-CN" sz="2250" i="1" spc="35" dirty="0">
                <a:latin typeface="Times New Roman"/>
                <a:cs typeface="Times New Roman"/>
              </a:rPr>
              <a:t> </a:t>
            </a:r>
            <a:r>
              <a:rPr lang="en-US" altLang="zh-CN" sz="2250" spc="35" dirty="0">
                <a:latin typeface="Times New Roman"/>
                <a:cs typeface="Times New Roman"/>
              </a:rPr>
              <a:t>[</a:t>
            </a:r>
            <a:r>
              <a:rPr lang="en-US" altLang="zh-CN" sz="2250" i="1" spc="35" dirty="0" err="1">
                <a:latin typeface="Times New Roman"/>
                <a:cs typeface="Times New Roman"/>
              </a:rPr>
              <a:t>V</a:t>
            </a:r>
            <a:r>
              <a:rPr lang="en-US" altLang="zh-CN" sz="1400" i="1" spc="45" dirty="0" err="1">
                <a:latin typeface="Times New Roman"/>
                <a:cs typeface="Times New Roman"/>
              </a:rPr>
              <a:t>GS</a:t>
            </a:r>
            <a:r>
              <a:rPr lang="en-US" altLang="zh-CN" sz="1400" i="1" spc="45" dirty="0">
                <a:latin typeface="Times New Roman"/>
                <a:cs typeface="Times New Roman"/>
              </a:rPr>
              <a:t> </a:t>
            </a:r>
            <a:r>
              <a:rPr lang="en-US" altLang="zh-CN" sz="2250" i="1" spc="35" dirty="0">
                <a:latin typeface="Times New Roman"/>
                <a:cs typeface="Times New Roman"/>
              </a:rPr>
              <a:t>–V</a:t>
            </a:r>
            <a:r>
              <a:rPr lang="en-US" altLang="zh-CN" sz="1400" i="1" spc="45" dirty="0">
                <a:latin typeface="Times New Roman"/>
                <a:cs typeface="Times New Roman"/>
              </a:rPr>
              <a:t>T </a:t>
            </a:r>
            <a:r>
              <a:rPr lang="en-US" altLang="zh-CN" sz="2250" i="1" spc="35" dirty="0">
                <a:latin typeface="Times New Roman"/>
                <a:cs typeface="Times New Roman"/>
              </a:rPr>
              <a:t>–</a:t>
            </a:r>
            <a:r>
              <a:rPr lang="en-US" altLang="zh-CN" sz="2250" i="1" spc="35" dirty="0" err="1">
                <a:latin typeface="Times New Roman"/>
                <a:cs typeface="Times New Roman"/>
              </a:rPr>
              <a:t>V</a:t>
            </a:r>
            <a:r>
              <a:rPr lang="en-US" altLang="zh-CN" sz="1400" i="1" spc="45" dirty="0" err="1">
                <a:latin typeface="Times New Roman"/>
                <a:cs typeface="Times New Roman"/>
              </a:rPr>
              <a:t>DSAT</a:t>
            </a:r>
            <a:r>
              <a:rPr lang="en-US" altLang="zh-CN" sz="2250" spc="35" dirty="0">
                <a:latin typeface="Times New Roman"/>
                <a:cs typeface="Times New Roman"/>
              </a:rPr>
              <a:t>]</a:t>
            </a:r>
            <a:r>
              <a:rPr lang="en-US" altLang="zh-CN" sz="2250" spc="10" dirty="0">
                <a:latin typeface="Symbol"/>
                <a:cs typeface="Symbol"/>
              </a:rPr>
              <a:t> </a:t>
            </a:r>
            <a:r>
              <a:rPr lang="en-US" altLang="zh-CN" sz="2250" spc="-335" dirty="0">
                <a:latin typeface="Times New Roman"/>
                <a:cs typeface="Times New Roman"/>
              </a:rPr>
              <a:t> </a:t>
            </a:r>
            <a:r>
              <a:rPr lang="en-US" altLang="zh-CN" sz="2250" i="1" spc="20" dirty="0" err="1">
                <a:latin typeface="Times New Roman"/>
                <a:cs typeface="Times New Roman"/>
              </a:rPr>
              <a:t>v</a:t>
            </a:r>
            <a:r>
              <a:rPr lang="en-US" altLang="zh-CN" sz="1050" i="1" spc="45" dirty="0" err="1">
                <a:latin typeface="Times New Roman"/>
                <a:cs typeface="Times New Roman"/>
              </a:rPr>
              <a:t>sat</a:t>
            </a:r>
            <a:endParaRPr lang="en-US" sz="2250" dirty="0">
              <a:latin typeface="Times New Roman"/>
              <a:cs typeface="Times New Roman"/>
            </a:endParaRPr>
          </a:p>
        </p:txBody>
      </p:sp>
      <p:sp>
        <p:nvSpPr>
          <p:cNvPr id="14" name="object 14"/>
          <p:cNvSpPr/>
          <p:nvPr/>
        </p:nvSpPr>
        <p:spPr>
          <a:xfrm>
            <a:off x="6127240" y="4278629"/>
            <a:ext cx="3709545" cy="708025"/>
          </a:xfrm>
          <a:custGeom>
            <a:avLst/>
            <a:gdLst/>
            <a:ahLst/>
            <a:cxnLst/>
            <a:rect l="l" t="t" r="r" b="b"/>
            <a:pathLst>
              <a:path w="3409950" h="708025">
                <a:moveTo>
                  <a:pt x="0" y="117983"/>
                </a:moveTo>
                <a:lnTo>
                  <a:pt x="9272" y="72062"/>
                </a:lnTo>
                <a:lnTo>
                  <a:pt x="34559" y="34559"/>
                </a:lnTo>
                <a:lnTo>
                  <a:pt x="72062" y="9272"/>
                </a:lnTo>
                <a:lnTo>
                  <a:pt x="117983" y="0"/>
                </a:lnTo>
                <a:lnTo>
                  <a:pt x="3291966" y="0"/>
                </a:lnTo>
                <a:lnTo>
                  <a:pt x="3337887" y="9272"/>
                </a:lnTo>
                <a:lnTo>
                  <a:pt x="3375390" y="34559"/>
                </a:lnTo>
                <a:lnTo>
                  <a:pt x="3400677" y="72062"/>
                </a:lnTo>
                <a:lnTo>
                  <a:pt x="3409950" y="117983"/>
                </a:lnTo>
                <a:lnTo>
                  <a:pt x="3409950" y="589915"/>
                </a:lnTo>
                <a:lnTo>
                  <a:pt x="3400677" y="635835"/>
                </a:lnTo>
                <a:lnTo>
                  <a:pt x="3375390" y="673338"/>
                </a:lnTo>
                <a:lnTo>
                  <a:pt x="3337887" y="698625"/>
                </a:lnTo>
                <a:lnTo>
                  <a:pt x="3291966" y="707898"/>
                </a:lnTo>
                <a:lnTo>
                  <a:pt x="117983" y="707898"/>
                </a:lnTo>
                <a:lnTo>
                  <a:pt x="72062" y="698625"/>
                </a:lnTo>
                <a:lnTo>
                  <a:pt x="34559" y="673338"/>
                </a:lnTo>
                <a:lnTo>
                  <a:pt x="9272" y="635835"/>
                </a:lnTo>
                <a:lnTo>
                  <a:pt x="0" y="589915"/>
                </a:lnTo>
                <a:lnTo>
                  <a:pt x="0" y="117983"/>
                </a:lnTo>
                <a:close/>
              </a:path>
            </a:pathLst>
          </a:custGeom>
          <a:ln w="38100">
            <a:solidFill>
              <a:srgbClr val="FF0000"/>
            </a:solidFill>
          </a:ln>
        </p:spPr>
        <p:txBody>
          <a:bodyPr wrap="square" lIns="0" tIns="0" rIns="0" bIns="0" rtlCol="0"/>
          <a:lstStyle/>
          <a:p>
            <a:endParaRPr/>
          </a:p>
        </p:txBody>
      </p:sp>
      <p:sp>
        <p:nvSpPr>
          <p:cNvPr id="15" name="object 15"/>
          <p:cNvSpPr txBox="1"/>
          <p:nvPr/>
        </p:nvSpPr>
        <p:spPr>
          <a:xfrm>
            <a:off x="1308100" y="4911665"/>
            <a:ext cx="8836660" cy="1525905"/>
          </a:xfrm>
          <a:prstGeom prst="rect">
            <a:avLst/>
          </a:prstGeom>
        </p:spPr>
        <p:txBody>
          <a:bodyPr vert="horz" wrap="square" lIns="0" tIns="103505" rIns="0" bIns="0" rtlCol="0">
            <a:spAutoFit/>
          </a:bodyPr>
          <a:lstStyle/>
          <a:p>
            <a:pPr marL="5739130">
              <a:lnSpc>
                <a:spcPct val="100000"/>
              </a:lnSpc>
              <a:spcBef>
                <a:spcPts val="815"/>
              </a:spcBef>
            </a:pPr>
            <a:r>
              <a:rPr sz="2800" b="1" i="1" spc="-5" dirty="0">
                <a:solidFill>
                  <a:srgbClr val="FF0000"/>
                </a:solidFill>
                <a:latin typeface="Comic Sans MS"/>
                <a:cs typeface="Comic Sans MS"/>
              </a:rPr>
              <a:t>Constant!</a:t>
            </a:r>
            <a:endParaRPr sz="2800" dirty="0">
              <a:latin typeface="Comic Sans MS"/>
              <a:cs typeface="Comic Sans MS"/>
            </a:endParaRPr>
          </a:p>
          <a:p>
            <a:pPr marL="12700">
              <a:lnSpc>
                <a:spcPct val="100000"/>
              </a:lnSpc>
              <a:spcBef>
                <a:spcPts val="655"/>
              </a:spcBef>
            </a:pPr>
            <a:r>
              <a:rPr sz="2600" b="1" spc="-5" dirty="0">
                <a:solidFill>
                  <a:srgbClr val="004099"/>
                </a:solidFill>
                <a:latin typeface="Arial"/>
                <a:cs typeface="Arial"/>
              </a:rPr>
              <a:t>In</a:t>
            </a:r>
            <a:r>
              <a:rPr sz="2600" b="1" spc="10" dirty="0">
                <a:solidFill>
                  <a:srgbClr val="004099"/>
                </a:solidFill>
                <a:latin typeface="Arial"/>
                <a:cs typeface="Arial"/>
              </a:rPr>
              <a:t> </a:t>
            </a:r>
            <a:r>
              <a:rPr sz="2600" b="1" spc="-5" dirty="0">
                <a:solidFill>
                  <a:srgbClr val="FF0000"/>
                </a:solidFill>
                <a:latin typeface="Arial"/>
                <a:cs typeface="Arial"/>
              </a:rPr>
              <a:t>nanoscale</a:t>
            </a:r>
            <a:r>
              <a:rPr sz="2600" b="1" spc="35" dirty="0">
                <a:solidFill>
                  <a:srgbClr val="FF0000"/>
                </a:solidFill>
                <a:latin typeface="Arial"/>
                <a:cs typeface="Arial"/>
              </a:rPr>
              <a:t> </a:t>
            </a:r>
            <a:r>
              <a:rPr sz="2600" b="1" spc="-5" dirty="0">
                <a:solidFill>
                  <a:srgbClr val="FF0000"/>
                </a:solidFill>
                <a:latin typeface="Arial"/>
                <a:cs typeface="Arial"/>
              </a:rPr>
              <a:t>region</a:t>
            </a:r>
            <a:r>
              <a:rPr sz="2600" b="1" spc="-5" dirty="0">
                <a:solidFill>
                  <a:srgbClr val="004099"/>
                </a:solidFill>
                <a:latin typeface="Arial"/>
                <a:cs typeface="Arial"/>
              </a:rPr>
              <a:t>,</a:t>
            </a:r>
            <a:r>
              <a:rPr sz="2600" b="1" spc="25" dirty="0">
                <a:solidFill>
                  <a:srgbClr val="004099"/>
                </a:solidFill>
                <a:latin typeface="Arial"/>
                <a:cs typeface="Arial"/>
              </a:rPr>
              <a:t> </a:t>
            </a:r>
            <a:r>
              <a:rPr sz="2600" b="1" spc="-5" dirty="0">
                <a:solidFill>
                  <a:srgbClr val="004099"/>
                </a:solidFill>
                <a:latin typeface="Arial"/>
                <a:cs typeface="Arial"/>
              </a:rPr>
              <a:t>there</a:t>
            </a:r>
            <a:r>
              <a:rPr sz="2600" b="1" spc="10" dirty="0">
                <a:solidFill>
                  <a:srgbClr val="004099"/>
                </a:solidFill>
                <a:latin typeface="Arial"/>
                <a:cs typeface="Arial"/>
              </a:rPr>
              <a:t> </a:t>
            </a:r>
            <a:r>
              <a:rPr sz="2600" b="1" spc="-5" dirty="0">
                <a:solidFill>
                  <a:srgbClr val="004099"/>
                </a:solidFill>
                <a:latin typeface="Arial"/>
                <a:cs typeface="Arial"/>
              </a:rPr>
              <a:t>are</a:t>
            </a:r>
            <a:r>
              <a:rPr sz="2600" b="1" spc="15" dirty="0">
                <a:solidFill>
                  <a:srgbClr val="004099"/>
                </a:solidFill>
                <a:latin typeface="Arial"/>
                <a:cs typeface="Arial"/>
              </a:rPr>
              <a:t> </a:t>
            </a:r>
            <a:r>
              <a:rPr sz="2600" b="1" spc="-5" dirty="0">
                <a:solidFill>
                  <a:srgbClr val="004099"/>
                </a:solidFill>
                <a:latin typeface="Arial"/>
                <a:cs typeface="Arial"/>
              </a:rPr>
              <a:t>four</a:t>
            </a:r>
            <a:r>
              <a:rPr sz="2600" b="1" dirty="0">
                <a:solidFill>
                  <a:srgbClr val="004099"/>
                </a:solidFill>
                <a:latin typeface="Arial"/>
                <a:cs typeface="Arial"/>
              </a:rPr>
              <a:t> </a:t>
            </a:r>
            <a:r>
              <a:rPr sz="2600" b="1" spc="-5" dirty="0">
                <a:solidFill>
                  <a:srgbClr val="004099"/>
                </a:solidFill>
                <a:latin typeface="Arial"/>
                <a:cs typeface="Arial"/>
              </a:rPr>
              <a:t>regions</a:t>
            </a:r>
            <a:r>
              <a:rPr sz="2600" b="1" spc="30" dirty="0">
                <a:solidFill>
                  <a:srgbClr val="004099"/>
                </a:solidFill>
                <a:latin typeface="Arial"/>
                <a:cs typeface="Arial"/>
              </a:rPr>
              <a:t> </a:t>
            </a:r>
            <a:r>
              <a:rPr sz="2600" b="1" spc="-5" dirty="0">
                <a:solidFill>
                  <a:srgbClr val="004099"/>
                </a:solidFill>
                <a:latin typeface="Arial"/>
                <a:cs typeface="Arial"/>
              </a:rPr>
              <a:t>of</a:t>
            </a:r>
            <a:r>
              <a:rPr sz="2600" b="1" spc="5" dirty="0">
                <a:solidFill>
                  <a:srgbClr val="004099"/>
                </a:solidFill>
                <a:latin typeface="Arial"/>
                <a:cs typeface="Arial"/>
              </a:rPr>
              <a:t> </a:t>
            </a:r>
            <a:r>
              <a:rPr sz="2600" b="1" spc="-5" dirty="0">
                <a:solidFill>
                  <a:srgbClr val="004099"/>
                </a:solidFill>
                <a:latin typeface="Arial"/>
                <a:cs typeface="Arial"/>
              </a:rPr>
              <a:t>operation:</a:t>
            </a:r>
            <a:endParaRPr sz="2600" dirty="0">
              <a:latin typeface="Arial"/>
              <a:cs typeface="Arial"/>
            </a:endParaRPr>
          </a:p>
          <a:p>
            <a:pPr marL="12700">
              <a:lnSpc>
                <a:spcPct val="100000"/>
              </a:lnSpc>
              <a:spcBef>
                <a:spcPts val="600"/>
              </a:spcBef>
            </a:pPr>
            <a:r>
              <a:rPr sz="2800" b="1" dirty="0">
                <a:solidFill>
                  <a:srgbClr val="004099"/>
                </a:solidFill>
                <a:latin typeface="Arial"/>
                <a:cs typeface="Arial"/>
              </a:rPr>
              <a:t>(1) cut off, (2)</a:t>
            </a:r>
            <a:r>
              <a:rPr sz="2800" b="1" spc="5" dirty="0">
                <a:solidFill>
                  <a:srgbClr val="004099"/>
                </a:solidFill>
                <a:latin typeface="Arial"/>
                <a:cs typeface="Arial"/>
              </a:rPr>
              <a:t> </a:t>
            </a:r>
            <a:r>
              <a:rPr sz="2800" b="1" spc="-25" dirty="0">
                <a:solidFill>
                  <a:srgbClr val="004099"/>
                </a:solidFill>
                <a:latin typeface="Arial"/>
                <a:cs typeface="Arial"/>
              </a:rPr>
              <a:t>linear, </a:t>
            </a:r>
            <a:r>
              <a:rPr sz="2800" b="1" dirty="0">
                <a:solidFill>
                  <a:srgbClr val="004099"/>
                </a:solidFill>
                <a:latin typeface="Arial"/>
                <a:cs typeface="Arial"/>
              </a:rPr>
              <a:t>(3)</a:t>
            </a:r>
            <a:r>
              <a:rPr sz="2800" b="1" spc="5" dirty="0">
                <a:solidFill>
                  <a:srgbClr val="004099"/>
                </a:solidFill>
                <a:latin typeface="Arial"/>
                <a:cs typeface="Arial"/>
              </a:rPr>
              <a:t> </a:t>
            </a:r>
            <a:r>
              <a:rPr sz="2800" b="1" dirty="0">
                <a:solidFill>
                  <a:srgbClr val="004099"/>
                </a:solidFill>
                <a:latin typeface="Arial"/>
                <a:cs typeface="Arial"/>
              </a:rPr>
              <a:t>current</a:t>
            </a:r>
            <a:r>
              <a:rPr sz="2800" b="1" spc="-5" dirty="0">
                <a:solidFill>
                  <a:srgbClr val="004099"/>
                </a:solidFill>
                <a:latin typeface="Arial"/>
                <a:cs typeface="Arial"/>
              </a:rPr>
              <a:t> </a:t>
            </a:r>
            <a:r>
              <a:rPr sz="2800" b="1" dirty="0">
                <a:solidFill>
                  <a:srgbClr val="004099"/>
                </a:solidFill>
                <a:latin typeface="Arial"/>
                <a:cs typeface="Arial"/>
              </a:rPr>
              <a:t>sat., (4)</a:t>
            </a:r>
            <a:r>
              <a:rPr sz="2800" b="1" spc="20" dirty="0">
                <a:solidFill>
                  <a:srgbClr val="004099"/>
                </a:solidFill>
                <a:latin typeface="Arial"/>
                <a:cs typeface="Arial"/>
              </a:rPr>
              <a:t> </a:t>
            </a:r>
            <a:r>
              <a:rPr sz="2800" b="1" dirty="0">
                <a:solidFill>
                  <a:srgbClr val="FF0000"/>
                </a:solidFill>
                <a:latin typeface="Arial"/>
                <a:cs typeface="Arial"/>
              </a:rPr>
              <a:t>velocity</a:t>
            </a:r>
            <a:r>
              <a:rPr sz="2800" b="1" spc="5" dirty="0">
                <a:solidFill>
                  <a:srgbClr val="FF0000"/>
                </a:solidFill>
                <a:latin typeface="Arial"/>
                <a:cs typeface="Arial"/>
              </a:rPr>
              <a:t> </a:t>
            </a:r>
            <a:r>
              <a:rPr sz="2800" b="1" dirty="0">
                <a:solidFill>
                  <a:srgbClr val="FF0000"/>
                </a:solidFill>
                <a:latin typeface="Arial"/>
                <a:cs typeface="Arial"/>
              </a:rPr>
              <a:t>sat.</a:t>
            </a:r>
            <a:endParaRPr sz="2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5700" y="88237"/>
            <a:ext cx="7150100" cy="574040"/>
          </a:xfrm>
          <a:prstGeom prst="rect">
            <a:avLst/>
          </a:prstGeom>
        </p:spPr>
        <p:txBody>
          <a:bodyPr vert="horz" wrap="square" lIns="0" tIns="12700" rIns="0" bIns="0" rtlCol="0">
            <a:spAutoFit/>
          </a:bodyPr>
          <a:lstStyle/>
          <a:p>
            <a:pPr marL="25400">
              <a:lnSpc>
                <a:spcPct val="100000"/>
              </a:lnSpc>
              <a:spcBef>
                <a:spcPts val="100"/>
              </a:spcBef>
            </a:pPr>
            <a:r>
              <a:rPr sz="3600" spc="-25" dirty="0">
                <a:solidFill>
                  <a:schemeClr val="tx1"/>
                </a:solidFill>
              </a:rPr>
              <a:t>Velocity</a:t>
            </a:r>
            <a:r>
              <a:rPr sz="3600" spc="-40" dirty="0">
                <a:solidFill>
                  <a:schemeClr val="tx1"/>
                </a:solidFill>
              </a:rPr>
              <a:t> </a:t>
            </a:r>
            <a:r>
              <a:rPr sz="3600" dirty="0">
                <a:solidFill>
                  <a:schemeClr val="tx1"/>
                </a:solidFill>
              </a:rPr>
              <a:t>Saturation</a:t>
            </a:r>
            <a:r>
              <a:rPr sz="3600" spc="-40" dirty="0">
                <a:solidFill>
                  <a:schemeClr val="tx1"/>
                </a:solidFill>
              </a:rPr>
              <a:t> Voltage</a:t>
            </a:r>
            <a:r>
              <a:rPr sz="3600" spc="-5" dirty="0">
                <a:solidFill>
                  <a:schemeClr val="tx1"/>
                </a:solidFill>
              </a:rPr>
              <a:t> </a:t>
            </a:r>
            <a:r>
              <a:rPr sz="3600" i="1" spc="-40" dirty="0">
                <a:solidFill>
                  <a:schemeClr val="tx1"/>
                </a:solidFill>
                <a:latin typeface="Arial"/>
                <a:cs typeface="Arial"/>
              </a:rPr>
              <a:t>V</a:t>
            </a:r>
            <a:r>
              <a:rPr sz="3600" spc="-60" baseline="-20833" dirty="0">
                <a:solidFill>
                  <a:schemeClr val="tx1"/>
                </a:solidFill>
              </a:rPr>
              <a:t>DSAT</a:t>
            </a:r>
            <a:endParaRPr sz="3600" baseline="-20833" dirty="0">
              <a:solidFill>
                <a:schemeClr val="tx1"/>
              </a:solidFill>
              <a:latin typeface="Arial"/>
              <a:cs typeface="Arial"/>
            </a:endParaRPr>
          </a:p>
        </p:txBody>
      </p:sp>
      <p:grpSp>
        <p:nvGrpSpPr>
          <p:cNvPr id="3" name="object 3"/>
          <p:cNvGrpSpPr/>
          <p:nvPr/>
        </p:nvGrpSpPr>
        <p:grpSpPr>
          <a:xfrm>
            <a:off x="0" y="1002791"/>
            <a:ext cx="4448810" cy="2848610"/>
            <a:chOff x="0" y="1002791"/>
            <a:chExt cx="4448810" cy="2848610"/>
          </a:xfrm>
        </p:grpSpPr>
        <p:pic>
          <p:nvPicPr>
            <p:cNvPr id="4" name="object 4"/>
            <p:cNvPicPr/>
            <p:nvPr/>
          </p:nvPicPr>
          <p:blipFill>
            <a:blip r:embed="rId3" cstate="print"/>
            <a:stretch>
              <a:fillRect/>
            </a:stretch>
          </p:blipFill>
          <p:spPr>
            <a:xfrm>
              <a:off x="0" y="1002791"/>
              <a:ext cx="4448555" cy="2848355"/>
            </a:xfrm>
            <a:prstGeom prst="rect">
              <a:avLst/>
            </a:prstGeom>
          </p:spPr>
        </p:pic>
        <p:sp>
          <p:nvSpPr>
            <p:cNvPr id="5" name="object 5"/>
            <p:cNvSpPr/>
            <p:nvPr/>
          </p:nvSpPr>
          <p:spPr>
            <a:xfrm>
              <a:off x="444245" y="1146047"/>
              <a:ext cx="533400" cy="2209800"/>
            </a:xfrm>
            <a:custGeom>
              <a:avLst/>
              <a:gdLst/>
              <a:ahLst/>
              <a:cxnLst/>
              <a:rect l="l" t="t" r="r" b="b"/>
              <a:pathLst>
                <a:path w="533400" h="2209800">
                  <a:moveTo>
                    <a:pt x="533399" y="0"/>
                  </a:moveTo>
                  <a:lnTo>
                    <a:pt x="0" y="0"/>
                  </a:lnTo>
                  <a:lnTo>
                    <a:pt x="0" y="2209800"/>
                  </a:lnTo>
                  <a:lnTo>
                    <a:pt x="533399" y="2209800"/>
                  </a:lnTo>
                  <a:lnTo>
                    <a:pt x="533399" y="0"/>
                  </a:lnTo>
                  <a:close/>
                </a:path>
              </a:pathLst>
            </a:custGeom>
            <a:solidFill>
              <a:srgbClr val="FFFF00">
                <a:alpha val="19999"/>
              </a:srgbClr>
            </a:solidFill>
          </p:spPr>
          <p:txBody>
            <a:bodyPr wrap="square" lIns="0" tIns="0" rIns="0" bIns="0" rtlCol="0"/>
            <a:lstStyle/>
            <a:p>
              <a:endParaRPr/>
            </a:p>
          </p:txBody>
        </p:sp>
        <p:sp>
          <p:nvSpPr>
            <p:cNvPr id="6" name="object 6"/>
            <p:cNvSpPr/>
            <p:nvPr/>
          </p:nvSpPr>
          <p:spPr>
            <a:xfrm>
              <a:off x="977646" y="1146047"/>
              <a:ext cx="3352800" cy="2209800"/>
            </a:xfrm>
            <a:custGeom>
              <a:avLst/>
              <a:gdLst/>
              <a:ahLst/>
              <a:cxnLst/>
              <a:rect l="l" t="t" r="r" b="b"/>
              <a:pathLst>
                <a:path w="3352800" h="2209800">
                  <a:moveTo>
                    <a:pt x="3352800" y="0"/>
                  </a:moveTo>
                  <a:lnTo>
                    <a:pt x="0" y="0"/>
                  </a:lnTo>
                  <a:lnTo>
                    <a:pt x="0" y="2209800"/>
                  </a:lnTo>
                  <a:lnTo>
                    <a:pt x="3352800" y="2209800"/>
                  </a:lnTo>
                  <a:lnTo>
                    <a:pt x="3352800" y="0"/>
                  </a:lnTo>
                  <a:close/>
                </a:path>
              </a:pathLst>
            </a:custGeom>
            <a:solidFill>
              <a:srgbClr val="92D050">
                <a:alpha val="19999"/>
              </a:srgbClr>
            </a:solidFill>
          </p:spPr>
          <p:txBody>
            <a:bodyPr wrap="square" lIns="0" tIns="0" rIns="0" bIns="0" rtlCol="0"/>
            <a:lstStyle/>
            <a:p>
              <a:endParaRPr/>
            </a:p>
          </p:txBody>
        </p:sp>
      </p:grpSp>
      <p:sp>
        <p:nvSpPr>
          <p:cNvPr id="7" name="object 7"/>
          <p:cNvSpPr txBox="1"/>
          <p:nvPr/>
        </p:nvSpPr>
        <p:spPr>
          <a:xfrm>
            <a:off x="444245" y="1146047"/>
            <a:ext cx="533400" cy="2209800"/>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marR="6350" algn="ctr">
              <a:lnSpc>
                <a:spcPct val="100000"/>
              </a:lnSpc>
              <a:spcBef>
                <a:spcPts val="2745"/>
              </a:spcBef>
            </a:pPr>
            <a:r>
              <a:rPr sz="2800" b="1" dirty="0">
                <a:solidFill>
                  <a:srgbClr val="FF0000"/>
                </a:solidFill>
                <a:latin typeface="Times New Roman"/>
                <a:cs typeface="Times New Roman"/>
              </a:rPr>
              <a:t>I</a:t>
            </a:r>
            <a:endParaRPr sz="2800">
              <a:latin typeface="Times New Roman"/>
              <a:cs typeface="Times New Roman"/>
            </a:endParaRPr>
          </a:p>
        </p:txBody>
      </p:sp>
      <p:sp>
        <p:nvSpPr>
          <p:cNvPr id="8" name="object 8"/>
          <p:cNvSpPr txBox="1"/>
          <p:nvPr/>
        </p:nvSpPr>
        <p:spPr>
          <a:xfrm>
            <a:off x="2539492" y="2840227"/>
            <a:ext cx="290195" cy="452755"/>
          </a:xfrm>
          <a:prstGeom prst="rect">
            <a:avLst/>
          </a:prstGeom>
        </p:spPr>
        <p:txBody>
          <a:bodyPr vert="horz" wrap="square" lIns="0" tIns="12700" rIns="0" bIns="0" rtlCol="0">
            <a:spAutoFit/>
          </a:bodyPr>
          <a:lstStyle/>
          <a:p>
            <a:pPr>
              <a:lnSpc>
                <a:spcPct val="100000"/>
              </a:lnSpc>
              <a:spcBef>
                <a:spcPts val="100"/>
              </a:spcBef>
            </a:pPr>
            <a:r>
              <a:rPr sz="2800" b="1" dirty="0">
                <a:solidFill>
                  <a:srgbClr val="004099"/>
                </a:solidFill>
                <a:latin typeface="Times New Roman"/>
                <a:cs typeface="Times New Roman"/>
              </a:rPr>
              <a:t>II</a:t>
            </a:r>
            <a:endParaRPr sz="2800">
              <a:latin typeface="Times New Roman"/>
              <a:cs typeface="Times New Roman"/>
            </a:endParaRPr>
          </a:p>
        </p:txBody>
      </p:sp>
      <p:grpSp>
        <p:nvGrpSpPr>
          <p:cNvPr id="9" name="object 9"/>
          <p:cNvGrpSpPr/>
          <p:nvPr/>
        </p:nvGrpSpPr>
        <p:grpSpPr>
          <a:xfrm>
            <a:off x="922788" y="990472"/>
            <a:ext cx="120650" cy="2488565"/>
            <a:chOff x="922788" y="990472"/>
            <a:chExt cx="120650" cy="2488565"/>
          </a:xfrm>
        </p:grpSpPr>
        <p:sp>
          <p:nvSpPr>
            <p:cNvPr id="10" name="object 10"/>
            <p:cNvSpPr/>
            <p:nvPr/>
          </p:nvSpPr>
          <p:spPr>
            <a:xfrm>
              <a:off x="990218" y="1003172"/>
              <a:ext cx="0" cy="2463165"/>
            </a:xfrm>
            <a:custGeom>
              <a:avLst/>
              <a:gdLst/>
              <a:ahLst/>
              <a:cxnLst/>
              <a:rect l="l" t="t" r="r" b="b"/>
              <a:pathLst>
                <a:path h="2463165">
                  <a:moveTo>
                    <a:pt x="0" y="0"/>
                  </a:moveTo>
                  <a:lnTo>
                    <a:pt x="0" y="2462784"/>
                  </a:lnTo>
                </a:path>
              </a:pathLst>
            </a:custGeom>
            <a:ln w="25146">
              <a:solidFill>
                <a:srgbClr val="FF0000"/>
              </a:solidFill>
              <a:prstDash val="lgDash"/>
            </a:ln>
          </p:spPr>
          <p:txBody>
            <a:bodyPr wrap="square" lIns="0" tIns="0" rIns="0" bIns="0" rtlCol="0"/>
            <a:lstStyle/>
            <a:p>
              <a:endParaRPr/>
            </a:p>
          </p:txBody>
        </p:sp>
        <p:pic>
          <p:nvPicPr>
            <p:cNvPr id="11" name="object 11"/>
            <p:cNvPicPr/>
            <p:nvPr/>
          </p:nvPicPr>
          <p:blipFill>
            <a:blip r:embed="rId4" cstate="print"/>
            <a:stretch>
              <a:fillRect/>
            </a:stretch>
          </p:blipFill>
          <p:spPr>
            <a:xfrm>
              <a:off x="922788" y="1247393"/>
              <a:ext cx="120382" cy="121157"/>
            </a:xfrm>
            <a:prstGeom prst="rect">
              <a:avLst/>
            </a:prstGeom>
          </p:spPr>
        </p:pic>
      </p:grpSp>
      <p:sp>
        <p:nvSpPr>
          <p:cNvPr id="12" name="object 12"/>
          <p:cNvSpPr txBox="1"/>
          <p:nvPr/>
        </p:nvSpPr>
        <p:spPr>
          <a:xfrm>
            <a:off x="683363" y="3383589"/>
            <a:ext cx="554355" cy="307340"/>
          </a:xfrm>
          <a:prstGeom prst="rect">
            <a:avLst/>
          </a:prstGeom>
        </p:spPr>
        <p:txBody>
          <a:bodyPr vert="horz" wrap="square" lIns="0" tIns="12065" rIns="0" bIns="0" rtlCol="0">
            <a:spAutoFit/>
          </a:bodyPr>
          <a:lstStyle/>
          <a:p>
            <a:pPr marL="38100">
              <a:lnSpc>
                <a:spcPct val="100000"/>
              </a:lnSpc>
              <a:spcBef>
                <a:spcPts val="95"/>
              </a:spcBef>
            </a:pPr>
            <a:r>
              <a:rPr sz="2775" i="1" spc="30" baseline="13513" dirty="0">
                <a:latin typeface="Times New Roman"/>
                <a:cs typeface="Times New Roman"/>
              </a:rPr>
              <a:t>V</a:t>
            </a:r>
            <a:r>
              <a:rPr sz="1050" i="1" spc="20" dirty="0">
                <a:latin typeface="Times New Roman"/>
                <a:cs typeface="Times New Roman"/>
              </a:rPr>
              <a:t>DSAT</a:t>
            </a:r>
            <a:endParaRPr sz="1050">
              <a:latin typeface="Times New Roman"/>
              <a:cs typeface="Times New Roman"/>
            </a:endParaRPr>
          </a:p>
        </p:txBody>
      </p:sp>
      <p:sp>
        <p:nvSpPr>
          <p:cNvPr id="13" name="object 13"/>
          <p:cNvSpPr txBox="1"/>
          <p:nvPr/>
        </p:nvSpPr>
        <p:spPr>
          <a:xfrm>
            <a:off x="4496308" y="1027684"/>
            <a:ext cx="2625725" cy="391160"/>
          </a:xfrm>
          <a:prstGeom prst="rect">
            <a:avLst/>
          </a:prstGeom>
        </p:spPr>
        <p:txBody>
          <a:bodyPr vert="horz" wrap="square" lIns="0" tIns="12700" rIns="0" bIns="0" rtlCol="0">
            <a:spAutoFit/>
          </a:bodyPr>
          <a:lstStyle/>
          <a:p>
            <a:pPr marL="313690" indent="-301625">
              <a:lnSpc>
                <a:spcPct val="100000"/>
              </a:lnSpc>
              <a:spcBef>
                <a:spcPts val="100"/>
              </a:spcBef>
              <a:buSzPct val="95833"/>
              <a:buFont typeface="Wingdings"/>
              <a:buChar char=""/>
              <a:tabLst>
                <a:tab pos="314325" algn="l"/>
              </a:tabLst>
            </a:pPr>
            <a:r>
              <a:rPr sz="2400" b="1" dirty="0">
                <a:solidFill>
                  <a:srgbClr val="FF0000"/>
                </a:solidFill>
                <a:latin typeface="Arial"/>
                <a:cs typeface="Arial"/>
              </a:rPr>
              <a:t>Region</a:t>
            </a:r>
            <a:r>
              <a:rPr sz="2400" b="1" spc="-50" dirty="0">
                <a:solidFill>
                  <a:srgbClr val="FF0000"/>
                </a:solidFill>
                <a:latin typeface="Arial"/>
                <a:cs typeface="Arial"/>
              </a:rPr>
              <a:t> </a:t>
            </a:r>
            <a:r>
              <a:rPr sz="2400" b="1" dirty="0">
                <a:solidFill>
                  <a:srgbClr val="FF0000"/>
                </a:solidFill>
                <a:latin typeface="Arial"/>
                <a:cs typeface="Arial"/>
              </a:rPr>
              <a:t>I:</a:t>
            </a:r>
            <a:r>
              <a:rPr sz="2400" b="1" spc="-50" dirty="0">
                <a:solidFill>
                  <a:srgbClr val="FF0000"/>
                </a:solidFill>
                <a:latin typeface="Arial"/>
                <a:cs typeface="Arial"/>
              </a:rPr>
              <a:t> </a:t>
            </a:r>
            <a:r>
              <a:rPr sz="2400" b="1" spc="-5" dirty="0">
                <a:solidFill>
                  <a:srgbClr val="FF0000"/>
                </a:solidFill>
                <a:latin typeface="Arial"/>
                <a:cs typeface="Arial"/>
              </a:rPr>
              <a:t>Linear</a:t>
            </a:r>
            <a:endParaRPr sz="2400">
              <a:latin typeface="Arial"/>
              <a:cs typeface="Arial"/>
            </a:endParaRPr>
          </a:p>
        </p:txBody>
      </p:sp>
      <p:sp>
        <p:nvSpPr>
          <p:cNvPr id="14" name="object 14"/>
          <p:cNvSpPr txBox="1"/>
          <p:nvPr/>
        </p:nvSpPr>
        <p:spPr>
          <a:xfrm>
            <a:off x="4496308" y="2566669"/>
            <a:ext cx="4538345" cy="391795"/>
          </a:xfrm>
          <a:prstGeom prst="rect">
            <a:avLst/>
          </a:prstGeom>
        </p:spPr>
        <p:txBody>
          <a:bodyPr vert="horz" wrap="square" lIns="0" tIns="12700" rIns="0" bIns="0" rtlCol="0">
            <a:spAutoFit/>
          </a:bodyPr>
          <a:lstStyle/>
          <a:p>
            <a:pPr marL="313690" indent="-301625">
              <a:lnSpc>
                <a:spcPct val="100000"/>
              </a:lnSpc>
              <a:spcBef>
                <a:spcPts val="100"/>
              </a:spcBef>
              <a:buSzPct val="95833"/>
              <a:buFont typeface="Wingdings"/>
              <a:buChar char=""/>
              <a:tabLst>
                <a:tab pos="314325" algn="l"/>
              </a:tabLst>
            </a:pPr>
            <a:r>
              <a:rPr sz="2400" b="1" spc="-5" dirty="0">
                <a:solidFill>
                  <a:srgbClr val="004099"/>
                </a:solidFill>
                <a:latin typeface="Arial"/>
                <a:cs typeface="Arial"/>
              </a:rPr>
              <a:t>Region</a:t>
            </a:r>
            <a:r>
              <a:rPr sz="2400" b="1" spc="-15" dirty="0">
                <a:solidFill>
                  <a:srgbClr val="004099"/>
                </a:solidFill>
                <a:latin typeface="Arial"/>
                <a:cs typeface="Arial"/>
              </a:rPr>
              <a:t> </a:t>
            </a:r>
            <a:r>
              <a:rPr sz="2400" b="1" dirty="0">
                <a:solidFill>
                  <a:srgbClr val="004099"/>
                </a:solidFill>
                <a:latin typeface="Arial"/>
                <a:cs typeface="Arial"/>
              </a:rPr>
              <a:t>II:</a:t>
            </a:r>
            <a:r>
              <a:rPr sz="2400" b="1" spc="-25" dirty="0">
                <a:solidFill>
                  <a:srgbClr val="004099"/>
                </a:solidFill>
                <a:latin typeface="Arial"/>
                <a:cs typeface="Arial"/>
              </a:rPr>
              <a:t> </a:t>
            </a:r>
            <a:r>
              <a:rPr sz="2400" b="1" spc="-20" dirty="0">
                <a:solidFill>
                  <a:srgbClr val="004099"/>
                </a:solidFill>
                <a:latin typeface="Arial"/>
                <a:cs typeface="Arial"/>
              </a:rPr>
              <a:t>Velocity</a:t>
            </a:r>
            <a:r>
              <a:rPr sz="2400" b="1" spc="-10" dirty="0">
                <a:solidFill>
                  <a:srgbClr val="004099"/>
                </a:solidFill>
                <a:latin typeface="Arial"/>
                <a:cs typeface="Arial"/>
              </a:rPr>
              <a:t> </a:t>
            </a:r>
            <a:r>
              <a:rPr sz="2400" b="1" spc="-5" dirty="0">
                <a:solidFill>
                  <a:srgbClr val="004099"/>
                </a:solidFill>
                <a:latin typeface="Arial"/>
                <a:cs typeface="Arial"/>
              </a:rPr>
              <a:t>Saturation</a:t>
            </a:r>
            <a:endParaRPr sz="2400">
              <a:latin typeface="Arial"/>
              <a:cs typeface="Arial"/>
            </a:endParaRPr>
          </a:p>
        </p:txBody>
      </p:sp>
      <p:grpSp>
        <p:nvGrpSpPr>
          <p:cNvPr id="15" name="object 15"/>
          <p:cNvGrpSpPr/>
          <p:nvPr/>
        </p:nvGrpSpPr>
        <p:grpSpPr>
          <a:xfrm>
            <a:off x="5739637" y="1831209"/>
            <a:ext cx="972819" cy="360680"/>
            <a:chOff x="5739637" y="1831209"/>
            <a:chExt cx="972819" cy="360680"/>
          </a:xfrm>
        </p:grpSpPr>
        <p:sp>
          <p:nvSpPr>
            <p:cNvPr id="16" name="object 16"/>
            <p:cNvSpPr/>
            <p:nvPr/>
          </p:nvSpPr>
          <p:spPr>
            <a:xfrm>
              <a:off x="5742812" y="2188562"/>
              <a:ext cx="510540" cy="0"/>
            </a:xfrm>
            <a:custGeom>
              <a:avLst/>
              <a:gdLst/>
              <a:ahLst/>
              <a:cxnLst/>
              <a:rect l="l" t="t" r="r" b="b"/>
              <a:pathLst>
                <a:path w="510539">
                  <a:moveTo>
                    <a:pt x="0" y="0"/>
                  </a:moveTo>
                  <a:lnTo>
                    <a:pt x="509977" y="0"/>
                  </a:lnTo>
                </a:path>
              </a:pathLst>
            </a:custGeom>
            <a:ln w="5725">
              <a:solidFill>
                <a:srgbClr val="000000"/>
              </a:solidFill>
            </a:ln>
          </p:spPr>
          <p:txBody>
            <a:bodyPr wrap="square" lIns="0" tIns="0" rIns="0" bIns="0" rtlCol="0"/>
            <a:lstStyle/>
            <a:p>
              <a:endParaRPr/>
            </a:p>
          </p:txBody>
        </p:sp>
        <p:sp>
          <p:nvSpPr>
            <p:cNvPr id="17" name="object 17"/>
            <p:cNvSpPr/>
            <p:nvPr/>
          </p:nvSpPr>
          <p:spPr>
            <a:xfrm>
              <a:off x="6428532" y="1837242"/>
              <a:ext cx="277495" cy="0"/>
            </a:xfrm>
            <a:custGeom>
              <a:avLst/>
              <a:gdLst/>
              <a:ahLst/>
              <a:cxnLst/>
              <a:rect l="l" t="t" r="r" b="b"/>
              <a:pathLst>
                <a:path w="277495">
                  <a:moveTo>
                    <a:pt x="0" y="0"/>
                  </a:moveTo>
                  <a:lnTo>
                    <a:pt x="277385" y="0"/>
                  </a:lnTo>
                </a:path>
              </a:pathLst>
            </a:custGeom>
            <a:ln w="11452">
              <a:solidFill>
                <a:srgbClr val="000000"/>
              </a:solidFill>
            </a:ln>
          </p:spPr>
          <p:txBody>
            <a:bodyPr wrap="square" lIns="0" tIns="0" rIns="0" bIns="0" rtlCol="0"/>
            <a:lstStyle/>
            <a:p>
              <a:endParaRPr/>
            </a:p>
          </p:txBody>
        </p:sp>
      </p:grpSp>
      <p:sp>
        <p:nvSpPr>
          <p:cNvPr id="18" name="object 18"/>
          <p:cNvSpPr txBox="1"/>
          <p:nvPr/>
        </p:nvSpPr>
        <p:spPr>
          <a:xfrm>
            <a:off x="8610189" y="1311846"/>
            <a:ext cx="382905" cy="362585"/>
          </a:xfrm>
          <a:prstGeom prst="rect">
            <a:avLst/>
          </a:prstGeom>
        </p:spPr>
        <p:txBody>
          <a:bodyPr vert="horz" wrap="square" lIns="0" tIns="13970" rIns="0" bIns="0" rtlCol="0">
            <a:spAutoFit/>
          </a:bodyPr>
          <a:lstStyle/>
          <a:p>
            <a:pPr marL="38100">
              <a:lnSpc>
                <a:spcPct val="100000"/>
              </a:lnSpc>
              <a:spcBef>
                <a:spcPts val="110"/>
              </a:spcBef>
            </a:pPr>
            <a:r>
              <a:rPr sz="3300" i="1" spc="7" baseline="-25252" dirty="0">
                <a:latin typeface="Times New Roman"/>
                <a:cs typeface="Times New Roman"/>
              </a:rPr>
              <a:t>V</a:t>
            </a:r>
            <a:r>
              <a:rPr sz="3300" i="1" spc="-209" baseline="-25252" dirty="0">
                <a:latin typeface="Times New Roman"/>
                <a:cs typeface="Times New Roman"/>
              </a:rPr>
              <a:t> </a:t>
            </a:r>
            <a:r>
              <a:rPr sz="1250" spc="20" dirty="0">
                <a:latin typeface="Times New Roman"/>
                <a:cs typeface="Times New Roman"/>
              </a:rPr>
              <a:t>2</a:t>
            </a:r>
            <a:endParaRPr sz="1250">
              <a:latin typeface="Times New Roman"/>
              <a:cs typeface="Times New Roman"/>
            </a:endParaRPr>
          </a:p>
        </p:txBody>
      </p:sp>
      <p:sp>
        <p:nvSpPr>
          <p:cNvPr id="19" name="object 19"/>
          <p:cNvSpPr txBox="1"/>
          <p:nvPr/>
        </p:nvSpPr>
        <p:spPr>
          <a:xfrm>
            <a:off x="6482443" y="1831985"/>
            <a:ext cx="2470150" cy="362585"/>
          </a:xfrm>
          <a:prstGeom prst="rect">
            <a:avLst/>
          </a:prstGeom>
        </p:spPr>
        <p:txBody>
          <a:bodyPr vert="horz" wrap="square" lIns="0" tIns="13970" rIns="0" bIns="0" rtlCol="0">
            <a:spAutoFit/>
          </a:bodyPr>
          <a:lstStyle/>
          <a:p>
            <a:pPr marL="12700">
              <a:lnSpc>
                <a:spcPct val="100000"/>
              </a:lnSpc>
              <a:spcBef>
                <a:spcPts val="110"/>
              </a:spcBef>
              <a:tabLst>
                <a:tab pos="2315845" algn="l"/>
              </a:tabLst>
            </a:pPr>
            <a:r>
              <a:rPr sz="2200" i="1" spc="5" dirty="0">
                <a:latin typeface="Times New Roman"/>
                <a:cs typeface="Times New Roman"/>
              </a:rPr>
              <a:t>L	</a:t>
            </a:r>
            <a:r>
              <a:rPr sz="2200" spc="5" dirty="0">
                <a:latin typeface="Times New Roman"/>
                <a:cs typeface="Times New Roman"/>
              </a:rPr>
              <a:t>2</a:t>
            </a:r>
            <a:endParaRPr sz="2200">
              <a:latin typeface="Times New Roman"/>
              <a:cs typeface="Times New Roman"/>
            </a:endParaRPr>
          </a:p>
        </p:txBody>
      </p:sp>
      <p:sp>
        <p:nvSpPr>
          <p:cNvPr id="20" name="object 20"/>
          <p:cNvSpPr txBox="1"/>
          <p:nvPr/>
        </p:nvSpPr>
        <p:spPr>
          <a:xfrm>
            <a:off x="5732279" y="2179318"/>
            <a:ext cx="544195" cy="362585"/>
          </a:xfrm>
          <a:prstGeom prst="rect">
            <a:avLst/>
          </a:prstGeom>
        </p:spPr>
        <p:txBody>
          <a:bodyPr vert="horz" wrap="square" lIns="0" tIns="13970" rIns="0" bIns="0" rtlCol="0">
            <a:spAutoFit/>
          </a:bodyPr>
          <a:lstStyle/>
          <a:p>
            <a:pPr marL="38100">
              <a:lnSpc>
                <a:spcPct val="100000"/>
              </a:lnSpc>
              <a:spcBef>
                <a:spcPts val="110"/>
              </a:spcBef>
            </a:pPr>
            <a:r>
              <a:rPr sz="2200" i="1" spc="-20" dirty="0">
                <a:latin typeface="Times New Roman"/>
                <a:cs typeface="Times New Roman"/>
              </a:rPr>
              <a:t>E</a:t>
            </a:r>
            <a:r>
              <a:rPr sz="1875" i="1" spc="37" baseline="-24444" dirty="0">
                <a:latin typeface="Times New Roman"/>
                <a:cs typeface="Times New Roman"/>
              </a:rPr>
              <a:t>C</a:t>
            </a:r>
            <a:r>
              <a:rPr sz="1875" i="1" spc="-82" baseline="-24444" dirty="0">
                <a:latin typeface="Times New Roman"/>
                <a:cs typeface="Times New Roman"/>
              </a:rPr>
              <a:t> </a:t>
            </a:r>
            <a:r>
              <a:rPr sz="2200" i="1" spc="5" dirty="0">
                <a:latin typeface="Times New Roman"/>
                <a:cs typeface="Times New Roman"/>
              </a:rPr>
              <a:t>L</a:t>
            </a:r>
            <a:endParaRPr sz="2200">
              <a:latin typeface="Times New Roman"/>
              <a:cs typeface="Times New Roman"/>
            </a:endParaRPr>
          </a:p>
        </p:txBody>
      </p:sp>
      <p:sp>
        <p:nvSpPr>
          <p:cNvPr id="21" name="object 21"/>
          <p:cNvSpPr txBox="1"/>
          <p:nvPr/>
        </p:nvSpPr>
        <p:spPr>
          <a:xfrm>
            <a:off x="4700837" y="1683717"/>
            <a:ext cx="394970" cy="362585"/>
          </a:xfrm>
          <a:prstGeom prst="rect">
            <a:avLst/>
          </a:prstGeom>
        </p:spPr>
        <p:txBody>
          <a:bodyPr vert="horz" wrap="square" lIns="0" tIns="13970" rIns="0" bIns="0" rtlCol="0">
            <a:spAutoFit/>
          </a:bodyPr>
          <a:lstStyle/>
          <a:p>
            <a:pPr marL="38100">
              <a:lnSpc>
                <a:spcPct val="100000"/>
              </a:lnSpc>
              <a:spcBef>
                <a:spcPts val="110"/>
              </a:spcBef>
            </a:pPr>
            <a:r>
              <a:rPr sz="3300" i="1" spc="112" baseline="13888" dirty="0">
                <a:latin typeface="Times New Roman"/>
                <a:cs typeface="Times New Roman"/>
              </a:rPr>
              <a:t>I</a:t>
            </a:r>
            <a:r>
              <a:rPr sz="1250" i="1" spc="75" dirty="0">
                <a:latin typeface="Times New Roman"/>
                <a:cs typeface="Times New Roman"/>
              </a:rPr>
              <a:t>DS</a:t>
            </a:r>
            <a:endParaRPr sz="1250">
              <a:latin typeface="Times New Roman"/>
              <a:cs typeface="Times New Roman"/>
            </a:endParaRPr>
          </a:p>
        </p:txBody>
      </p:sp>
      <p:sp>
        <p:nvSpPr>
          <p:cNvPr id="22" name="object 22"/>
          <p:cNvSpPr txBox="1"/>
          <p:nvPr/>
        </p:nvSpPr>
        <p:spPr>
          <a:xfrm>
            <a:off x="8412653" y="1506901"/>
            <a:ext cx="805180" cy="362585"/>
          </a:xfrm>
          <a:prstGeom prst="rect">
            <a:avLst/>
          </a:prstGeom>
        </p:spPr>
        <p:txBody>
          <a:bodyPr vert="horz" wrap="square" lIns="0" tIns="13970" rIns="0" bIns="0" rtlCol="0">
            <a:spAutoFit/>
          </a:bodyPr>
          <a:lstStyle/>
          <a:p>
            <a:pPr marL="242570" indent="-205104">
              <a:lnSpc>
                <a:spcPct val="100000"/>
              </a:lnSpc>
              <a:spcBef>
                <a:spcPts val="110"/>
              </a:spcBef>
              <a:buSzPct val="176000"/>
              <a:buFont typeface="Symbol"/>
              <a:buChar char=""/>
              <a:tabLst>
                <a:tab pos="243204" algn="l"/>
              </a:tabLst>
            </a:pPr>
            <a:r>
              <a:rPr sz="1250" i="1" u="sng" spc="10" dirty="0">
                <a:uFill>
                  <a:solidFill>
                    <a:srgbClr val="000000"/>
                  </a:solidFill>
                </a:uFill>
                <a:latin typeface="Times New Roman"/>
                <a:cs typeface="Times New Roman"/>
              </a:rPr>
              <a:t> </a:t>
            </a:r>
            <a:r>
              <a:rPr sz="1250" i="1" u="sng" dirty="0">
                <a:uFill>
                  <a:solidFill>
                    <a:srgbClr val="000000"/>
                  </a:solidFill>
                </a:uFill>
                <a:latin typeface="Times New Roman"/>
                <a:cs typeface="Times New Roman"/>
              </a:rPr>
              <a:t>  </a:t>
            </a:r>
            <a:r>
              <a:rPr sz="1250" i="1" u="sng" spc="15" dirty="0">
                <a:uFill>
                  <a:solidFill>
                    <a:srgbClr val="000000"/>
                  </a:solidFill>
                </a:uFill>
                <a:latin typeface="Times New Roman"/>
                <a:cs typeface="Times New Roman"/>
              </a:rPr>
              <a:t> </a:t>
            </a:r>
            <a:r>
              <a:rPr sz="1250" i="1" u="sng" spc="25" dirty="0">
                <a:uFill>
                  <a:solidFill>
                    <a:srgbClr val="000000"/>
                  </a:solidFill>
                </a:uFill>
                <a:latin typeface="Times New Roman"/>
                <a:cs typeface="Times New Roman"/>
              </a:rPr>
              <a:t>DS</a:t>
            </a:r>
            <a:r>
              <a:rPr sz="1250" i="1" u="sng" spc="55" dirty="0">
                <a:uFill>
                  <a:solidFill>
                    <a:srgbClr val="000000"/>
                  </a:solidFill>
                </a:uFill>
                <a:latin typeface="Times New Roman"/>
                <a:cs typeface="Times New Roman"/>
              </a:rPr>
              <a:t> </a:t>
            </a:r>
            <a:r>
              <a:rPr sz="3300" spc="7" baseline="-21464" dirty="0">
                <a:latin typeface="Times New Roman"/>
                <a:cs typeface="Times New Roman"/>
              </a:rPr>
              <a:t>]</a:t>
            </a:r>
            <a:endParaRPr sz="3300" baseline="-21464">
              <a:latin typeface="Times New Roman"/>
              <a:cs typeface="Times New Roman"/>
            </a:endParaRPr>
          </a:p>
        </p:txBody>
      </p:sp>
      <p:sp>
        <p:nvSpPr>
          <p:cNvPr id="23" name="object 23"/>
          <p:cNvSpPr txBox="1"/>
          <p:nvPr/>
        </p:nvSpPr>
        <p:spPr>
          <a:xfrm>
            <a:off x="6711475" y="1613559"/>
            <a:ext cx="1690370" cy="362585"/>
          </a:xfrm>
          <a:prstGeom prst="rect">
            <a:avLst/>
          </a:prstGeom>
        </p:spPr>
        <p:txBody>
          <a:bodyPr vert="horz" wrap="square" lIns="0" tIns="13970" rIns="0" bIns="0" rtlCol="0">
            <a:spAutoFit/>
          </a:bodyPr>
          <a:lstStyle/>
          <a:p>
            <a:pPr marL="38100">
              <a:lnSpc>
                <a:spcPct val="100000"/>
              </a:lnSpc>
              <a:spcBef>
                <a:spcPts val="110"/>
              </a:spcBef>
            </a:pPr>
            <a:r>
              <a:rPr sz="2200" spc="-20" dirty="0">
                <a:latin typeface="Symbol"/>
                <a:cs typeface="Symbol"/>
              </a:rPr>
              <a:t></a:t>
            </a:r>
            <a:r>
              <a:rPr sz="2200" spc="-20" dirty="0">
                <a:latin typeface="Times New Roman"/>
                <a:cs typeface="Times New Roman"/>
              </a:rPr>
              <a:t>[(</a:t>
            </a:r>
            <a:r>
              <a:rPr sz="2200" i="1" spc="-20" dirty="0">
                <a:latin typeface="Times New Roman"/>
                <a:cs typeface="Times New Roman"/>
              </a:rPr>
              <a:t>V</a:t>
            </a:r>
            <a:r>
              <a:rPr sz="1875" i="1" spc="-30" baseline="-24444" dirty="0">
                <a:latin typeface="Times New Roman"/>
                <a:cs typeface="Times New Roman"/>
              </a:rPr>
              <a:t>GS</a:t>
            </a:r>
            <a:r>
              <a:rPr sz="1875" i="1" spc="502" baseline="-24444" dirty="0">
                <a:latin typeface="Times New Roman"/>
                <a:cs typeface="Times New Roman"/>
              </a:rPr>
              <a:t> </a:t>
            </a:r>
            <a:r>
              <a:rPr sz="2200" spc="20" dirty="0">
                <a:latin typeface="Symbol"/>
                <a:cs typeface="Symbol"/>
              </a:rPr>
              <a:t></a:t>
            </a:r>
            <a:r>
              <a:rPr sz="2200" i="1" spc="20" dirty="0">
                <a:latin typeface="Times New Roman"/>
                <a:cs typeface="Times New Roman"/>
              </a:rPr>
              <a:t>V</a:t>
            </a:r>
            <a:r>
              <a:rPr sz="1875" i="1" spc="30" baseline="-24444" dirty="0">
                <a:latin typeface="Times New Roman"/>
                <a:cs typeface="Times New Roman"/>
              </a:rPr>
              <a:t>T</a:t>
            </a:r>
            <a:r>
              <a:rPr sz="1875" i="1" spc="112" baseline="-24444" dirty="0">
                <a:latin typeface="Times New Roman"/>
                <a:cs typeface="Times New Roman"/>
              </a:rPr>
              <a:t> </a:t>
            </a:r>
            <a:r>
              <a:rPr sz="2200" spc="-30" dirty="0">
                <a:latin typeface="Times New Roman"/>
                <a:cs typeface="Times New Roman"/>
              </a:rPr>
              <a:t>)</a:t>
            </a:r>
            <a:r>
              <a:rPr sz="2200" i="1" spc="-30" dirty="0">
                <a:latin typeface="Times New Roman"/>
                <a:cs typeface="Times New Roman"/>
              </a:rPr>
              <a:t>V</a:t>
            </a:r>
            <a:r>
              <a:rPr sz="1875" i="1" spc="-44" baseline="-24444" dirty="0">
                <a:latin typeface="Times New Roman"/>
                <a:cs typeface="Times New Roman"/>
              </a:rPr>
              <a:t>DS</a:t>
            </a:r>
            <a:endParaRPr sz="1875" baseline="-24444">
              <a:latin typeface="Times New Roman"/>
              <a:cs typeface="Times New Roman"/>
            </a:endParaRPr>
          </a:p>
        </p:txBody>
      </p:sp>
      <p:sp>
        <p:nvSpPr>
          <p:cNvPr id="24" name="object 24"/>
          <p:cNvSpPr txBox="1"/>
          <p:nvPr/>
        </p:nvSpPr>
        <p:spPr>
          <a:xfrm>
            <a:off x="5334284" y="1862799"/>
            <a:ext cx="857250" cy="362585"/>
          </a:xfrm>
          <a:prstGeom prst="rect">
            <a:avLst/>
          </a:prstGeom>
        </p:spPr>
        <p:txBody>
          <a:bodyPr vert="horz" wrap="square" lIns="0" tIns="13970" rIns="0" bIns="0" rtlCol="0">
            <a:spAutoFit/>
          </a:bodyPr>
          <a:lstStyle/>
          <a:p>
            <a:pPr marL="38100">
              <a:lnSpc>
                <a:spcPct val="100000"/>
              </a:lnSpc>
              <a:spcBef>
                <a:spcPts val="110"/>
              </a:spcBef>
            </a:pPr>
            <a:r>
              <a:rPr sz="3300" spc="127" baseline="-20202" dirty="0">
                <a:latin typeface="Times New Roman"/>
                <a:cs typeface="Times New Roman"/>
              </a:rPr>
              <a:t>1</a:t>
            </a:r>
            <a:r>
              <a:rPr sz="3300" spc="127" baseline="-20202" dirty="0">
                <a:latin typeface="Symbol"/>
                <a:cs typeface="Symbol"/>
              </a:rPr>
              <a:t></a:t>
            </a:r>
            <a:r>
              <a:rPr sz="3300" spc="179" baseline="-20202" dirty="0">
                <a:latin typeface="Times New Roman"/>
                <a:cs typeface="Times New Roman"/>
              </a:rPr>
              <a:t> </a:t>
            </a:r>
            <a:r>
              <a:rPr sz="3300" i="1" spc="22" baseline="13888" dirty="0">
                <a:latin typeface="Times New Roman"/>
                <a:cs typeface="Times New Roman"/>
              </a:rPr>
              <a:t>V</a:t>
            </a:r>
            <a:r>
              <a:rPr sz="1250" i="1" spc="15" dirty="0">
                <a:latin typeface="Times New Roman"/>
                <a:cs typeface="Times New Roman"/>
              </a:rPr>
              <a:t>DS</a:t>
            </a:r>
            <a:endParaRPr sz="1250">
              <a:latin typeface="Times New Roman"/>
              <a:cs typeface="Times New Roman"/>
            </a:endParaRPr>
          </a:p>
        </p:txBody>
      </p:sp>
      <p:sp>
        <p:nvSpPr>
          <p:cNvPr id="25" name="object 25"/>
          <p:cNvSpPr txBox="1"/>
          <p:nvPr/>
        </p:nvSpPr>
        <p:spPr>
          <a:xfrm>
            <a:off x="5123533" y="1506901"/>
            <a:ext cx="1304925" cy="362585"/>
          </a:xfrm>
          <a:prstGeom prst="rect">
            <a:avLst/>
          </a:prstGeom>
        </p:spPr>
        <p:txBody>
          <a:bodyPr vert="horz" wrap="square" lIns="0" tIns="13970" rIns="0" bIns="0" rtlCol="0">
            <a:spAutoFit/>
          </a:bodyPr>
          <a:lstStyle/>
          <a:p>
            <a:pPr marL="38100">
              <a:lnSpc>
                <a:spcPct val="100000"/>
              </a:lnSpc>
              <a:spcBef>
                <a:spcPts val="110"/>
              </a:spcBef>
              <a:tabLst>
                <a:tab pos="565785" algn="l"/>
                <a:tab pos="843280" algn="l"/>
                <a:tab pos="1151890" algn="l"/>
              </a:tabLst>
            </a:pPr>
            <a:r>
              <a:rPr sz="3300" spc="7" baseline="-21464" dirty="0">
                <a:latin typeface="Symbol"/>
                <a:cs typeface="Symbol"/>
              </a:rPr>
              <a:t></a:t>
            </a:r>
            <a:r>
              <a:rPr sz="2200" u="sng" spc="5" dirty="0">
                <a:uFill>
                  <a:solidFill>
                    <a:srgbClr val="000000"/>
                  </a:solidFill>
                </a:uFill>
                <a:latin typeface="Times New Roman"/>
                <a:cs typeface="Times New Roman"/>
              </a:rPr>
              <a:t>	</a:t>
            </a:r>
            <a:r>
              <a:rPr sz="1250" i="1" u="sng" spc="20" dirty="0">
                <a:uFill>
                  <a:solidFill>
                    <a:srgbClr val="000000"/>
                  </a:solidFill>
                </a:uFill>
                <a:latin typeface="Times New Roman"/>
                <a:cs typeface="Times New Roman"/>
              </a:rPr>
              <a:t>n	ox	</a:t>
            </a:r>
            <a:r>
              <a:rPr sz="3300" baseline="-21464" dirty="0">
                <a:latin typeface="Symbol"/>
                <a:cs typeface="Symbol"/>
              </a:rPr>
              <a:t></a:t>
            </a:r>
            <a:endParaRPr sz="3300" baseline="-21464">
              <a:latin typeface="Symbol"/>
              <a:cs typeface="Symbol"/>
            </a:endParaRPr>
          </a:p>
        </p:txBody>
      </p:sp>
      <p:sp>
        <p:nvSpPr>
          <p:cNvPr id="26" name="object 26"/>
          <p:cNvSpPr txBox="1"/>
          <p:nvPr/>
        </p:nvSpPr>
        <p:spPr>
          <a:xfrm>
            <a:off x="5503849" y="1422638"/>
            <a:ext cx="1164590" cy="381000"/>
          </a:xfrm>
          <a:prstGeom prst="rect">
            <a:avLst/>
          </a:prstGeom>
        </p:spPr>
        <p:txBody>
          <a:bodyPr vert="horz" wrap="square" lIns="0" tIns="16510" rIns="0" bIns="0" rtlCol="0">
            <a:spAutoFit/>
          </a:bodyPr>
          <a:lstStyle/>
          <a:p>
            <a:pPr marL="12700">
              <a:lnSpc>
                <a:spcPct val="100000"/>
              </a:lnSpc>
              <a:spcBef>
                <a:spcPts val="130"/>
              </a:spcBef>
              <a:tabLst>
                <a:tab pos="916940" algn="l"/>
              </a:tabLst>
            </a:pPr>
            <a:r>
              <a:rPr sz="2300" i="1" spc="-50" dirty="0">
                <a:latin typeface="Symbol"/>
                <a:cs typeface="Symbol"/>
              </a:rPr>
              <a:t></a:t>
            </a:r>
            <a:r>
              <a:rPr sz="2300" spc="210" dirty="0">
                <a:latin typeface="Times New Roman"/>
                <a:cs typeface="Times New Roman"/>
              </a:rPr>
              <a:t> </a:t>
            </a:r>
            <a:r>
              <a:rPr sz="2200" i="1" spc="10" dirty="0">
                <a:latin typeface="Times New Roman"/>
                <a:cs typeface="Times New Roman"/>
              </a:rPr>
              <a:t>C</a:t>
            </a:r>
            <a:r>
              <a:rPr sz="2200" i="1" dirty="0">
                <a:latin typeface="Times New Roman"/>
                <a:cs typeface="Times New Roman"/>
              </a:rPr>
              <a:t>	</a:t>
            </a:r>
            <a:r>
              <a:rPr sz="2200" i="1" spc="10" dirty="0">
                <a:latin typeface="Times New Roman"/>
                <a:cs typeface="Times New Roman"/>
              </a:rPr>
              <a:t>W</a:t>
            </a:r>
            <a:endParaRPr sz="2200">
              <a:latin typeface="Times New Roman"/>
              <a:cs typeface="Times New Roman"/>
            </a:endParaRPr>
          </a:p>
        </p:txBody>
      </p:sp>
      <p:sp>
        <p:nvSpPr>
          <p:cNvPr id="27" name="object 27"/>
          <p:cNvSpPr txBox="1"/>
          <p:nvPr/>
        </p:nvSpPr>
        <p:spPr>
          <a:xfrm>
            <a:off x="8694392" y="2979325"/>
            <a:ext cx="118745" cy="362585"/>
          </a:xfrm>
          <a:prstGeom prst="rect">
            <a:avLst/>
          </a:prstGeom>
        </p:spPr>
        <p:txBody>
          <a:bodyPr vert="horz" wrap="square" lIns="0" tIns="13335" rIns="0" bIns="0" rtlCol="0">
            <a:spAutoFit/>
          </a:bodyPr>
          <a:lstStyle/>
          <a:p>
            <a:pPr marL="12700">
              <a:lnSpc>
                <a:spcPct val="100000"/>
              </a:lnSpc>
              <a:spcBef>
                <a:spcPts val="105"/>
              </a:spcBef>
            </a:pPr>
            <a:r>
              <a:rPr sz="2200" dirty="0">
                <a:latin typeface="Times New Roman"/>
                <a:cs typeface="Times New Roman"/>
              </a:rPr>
              <a:t>]</a:t>
            </a:r>
            <a:endParaRPr sz="2200">
              <a:latin typeface="Times New Roman"/>
              <a:cs typeface="Times New Roman"/>
            </a:endParaRPr>
          </a:p>
        </p:txBody>
      </p:sp>
      <p:sp>
        <p:nvSpPr>
          <p:cNvPr id="28" name="object 28"/>
          <p:cNvSpPr txBox="1"/>
          <p:nvPr/>
        </p:nvSpPr>
        <p:spPr>
          <a:xfrm>
            <a:off x="4835958" y="3169666"/>
            <a:ext cx="1047115" cy="220345"/>
          </a:xfrm>
          <a:prstGeom prst="rect">
            <a:avLst/>
          </a:prstGeom>
        </p:spPr>
        <p:txBody>
          <a:bodyPr vert="horz" wrap="square" lIns="0" tIns="15875" rIns="0" bIns="0" rtlCol="0">
            <a:spAutoFit/>
          </a:bodyPr>
          <a:lstStyle/>
          <a:p>
            <a:pPr marL="12700">
              <a:lnSpc>
                <a:spcPct val="100000"/>
              </a:lnSpc>
              <a:spcBef>
                <a:spcPts val="125"/>
              </a:spcBef>
              <a:tabLst>
                <a:tab pos="845819" algn="l"/>
              </a:tabLst>
            </a:pPr>
            <a:r>
              <a:rPr sz="1250" i="1" dirty="0">
                <a:latin typeface="Times New Roman"/>
                <a:cs typeface="Times New Roman"/>
              </a:rPr>
              <a:t>D</a:t>
            </a:r>
            <a:r>
              <a:rPr sz="1250" i="1" spc="10" dirty="0">
                <a:latin typeface="Times New Roman"/>
                <a:cs typeface="Times New Roman"/>
              </a:rPr>
              <a:t>S</a:t>
            </a:r>
            <a:r>
              <a:rPr sz="1250" i="1" dirty="0">
                <a:latin typeface="Times New Roman"/>
                <a:cs typeface="Times New Roman"/>
              </a:rPr>
              <a:t>A</a:t>
            </a:r>
            <a:r>
              <a:rPr sz="1250" i="1" spc="10" dirty="0">
                <a:latin typeface="Times New Roman"/>
                <a:cs typeface="Times New Roman"/>
              </a:rPr>
              <a:t>T</a:t>
            </a:r>
            <a:r>
              <a:rPr sz="1250" i="1" dirty="0">
                <a:latin typeface="Times New Roman"/>
                <a:cs typeface="Times New Roman"/>
              </a:rPr>
              <a:t>	</a:t>
            </a:r>
            <a:r>
              <a:rPr sz="1250" i="1" spc="-5" dirty="0">
                <a:latin typeface="Times New Roman"/>
                <a:cs typeface="Times New Roman"/>
              </a:rPr>
              <a:t>s</a:t>
            </a:r>
            <a:r>
              <a:rPr sz="1250" i="1" spc="5" dirty="0">
                <a:latin typeface="Times New Roman"/>
                <a:cs typeface="Times New Roman"/>
              </a:rPr>
              <a:t>at</a:t>
            </a:r>
            <a:endParaRPr sz="1250">
              <a:latin typeface="Times New Roman"/>
              <a:cs typeface="Times New Roman"/>
            </a:endParaRPr>
          </a:p>
        </p:txBody>
      </p:sp>
      <p:sp>
        <p:nvSpPr>
          <p:cNvPr id="29" name="object 29"/>
          <p:cNvSpPr txBox="1"/>
          <p:nvPr/>
        </p:nvSpPr>
        <p:spPr>
          <a:xfrm>
            <a:off x="6209263" y="3169666"/>
            <a:ext cx="178435" cy="220345"/>
          </a:xfrm>
          <a:prstGeom prst="rect">
            <a:avLst/>
          </a:prstGeom>
        </p:spPr>
        <p:txBody>
          <a:bodyPr vert="horz" wrap="square" lIns="0" tIns="15875" rIns="0" bIns="0" rtlCol="0">
            <a:spAutoFit/>
          </a:bodyPr>
          <a:lstStyle/>
          <a:p>
            <a:pPr marL="12700">
              <a:lnSpc>
                <a:spcPct val="100000"/>
              </a:lnSpc>
              <a:spcBef>
                <a:spcPts val="125"/>
              </a:spcBef>
            </a:pPr>
            <a:r>
              <a:rPr sz="1250" i="1" spc="10" dirty="0">
                <a:latin typeface="Times New Roman"/>
                <a:cs typeface="Times New Roman"/>
              </a:rPr>
              <a:t>ox</a:t>
            </a:r>
            <a:endParaRPr sz="1250">
              <a:latin typeface="Times New Roman"/>
              <a:cs typeface="Times New Roman"/>
            </a:endParaRPr>
          </a:p>
        </p:txBody>
      </p:sp>
      <p:sp>
        <p:nvSpPr>
          <p:cNvPr id="30" name="object 30"/>
          <p:cNvSpPr txBox="1"/>
          <p:nvPr/>
        </p:nvSpPr>
        <p:spPr>
          <a:xfrm>
            <a:off x="4722846" y="2979325"/>
            <a:ext cx="2439035" cy="362585"/>
          </a:xfrm>
          <a:prstGeom prst="rect">
            <a:avLst/>
          </a:prstGeom>
        </p:spPr>
        <p:txBody>
          <a:bodyPr vert="horz" wrap="square" lIns="0" tIns="13335" rIns="0" bIns="0" rtlCol="0">
            <a:spAutoFit/>
          </a:bodyPr>
          <a:lstStyle/>
          <a:p>
            <a:pPr marL="12700">
              <a:lnSpc>
                <a:spcPct val="100000"/>
              </a:lnSpc>
              <a:spcBef>
                <a:spcPts val="105"/>
              </a:spcBef>
              <a:tabLst>
                <a:tab pos="622300" algn="l"/>
                <a:tab pos="1217930" algn="l"/>
                <a:tab pos="1716405" algn="l"/>
              </a:tabLst>
            </a:pPr>
            <a:r>
              <a:rPr sz="2200" i="1" dirty="0">
                <a:latin typeface="Times New Roman"/>
                <a:cs typeface="Times New Roman"/>
              </a:rPr>
              <a:t>I	</a:t>
            </a:r>
            <a:r>
              <a:rPr sz="2200" dirty="0">
                <a:latin typeface="Symbol"/>
                <a:cs typeface="Symbol"/>
              </a:rPr>
              <a:t></a:t>
            </a:r>
            <a:r>
              <a:rPr sz="2200" spc="-85" dirty="0">
                <a:latin typeface="Times New Roman"/>
                <a:cs typeface="Times New Roman"/>
              </a:rPr>
              <a:t> </a:t>
            </a:r>
            <a:r>
              <a:rPr sz="2200" i="1" dirty="0">
                <a:latin typeface="Times New Roman"/>
                <a:cs typeface="Times New Roman"/>
              </a:rPr>
              <a:t>v	</a:t>
            </a:r>
            <a:r>
              <a:rPr sz="2200" dirty="0">
                <a:latin typeface="Symbol"/>
                <a:cs typeface="Symbol"/>
              </a:rPr>
              <a:t></a:t>
            </a:r>
            <a:r>
              <a:rPr sz="2200" spc="-355" dirty="0">
                <a:latin typeface="Times New Roman"/>
                <a:cs typeface="Times New Roman"/>
              </a:rPr>
              <a:t> </a:t>
            </a:r>
            <a:r>
              <a:rPr sz="2200" i="1" dirty="0">
                <a:latin typeface="Times New Roman"/>
                <a:cs typeface="Times New Roman"/>
              </a:rPr>
              <a:t>C	</a:t>
            </a:r>
            <a:r>
              <a:rPr sz="2200" spc="30" dirty="0">
                <a:latin typeface="Symbol"/>
                <a:cs typeface="Symbol"/>
              </a:rPr>
              <a:t></a:t>
            </a:r>
            <a:r>
              <a:rPr sz="2200" i="1" spc="30" dirty="0">
                <a:latin typeface="Times New Roman"/>
                <a:cs typeface="Times New Roman"/>
              </a:rPr>
              <a:t>W</a:t>
            </a:r>
            <a:r>
              <a:rPr sz="2200" i="1" spc="-65" dirty="0">
                <a:latin typeface="Times New Roman"/>
                <a:cs typeface="Times New Roman"/>
              </a:rPr>
              <a:t> </a:t>
            </a:r>
            <a:r>
              <a:rPr sz="2200" spc="-20" dirty="0">
                <a:latin typeface="Symbol"/>
                <a:cs typeface="Symbol"/>
              </a:rPr>
              <a:t></a:t>
            </a:r>
            <a:r>
              <a:rPr sz="2200" spc="-20" dirty="0">
                <a:latin typeface="Times New Roman"/>
                <a:cs typeface="Times New Roman"/>
              </a:rPr>
              <a:t>[</a:t>
            </a:r>
            <a:r>
              <a:rPr sz="2200" i="1" spc="-20" dirty="0">
                <a:latin typeface="Times New Roman"/>
                <a:cs typeface="Times New Roman"/>
              </a:rPr>
              <a:t>V</a:t>
            </a:r>
            <a:endParaRPr sz="2200" dirty="0">
              <a:latin typeface="Times New Roman"/>
              <a:cs typeface="Times New Roman"/>
            </a:endParaRPr>
          </a:p>
        </p:txBody>
      </p:sp>
      <p:sp>
        <p:nvSpPr>
          <p:cNvPr id="31" name="object 31"/>
          <p:cNvSpPr txBox="1"/>
          <p:nvPr/>
        </p:nvSpPr>
        <p:spPr>
          <a:xfrm>
            <a:off x="7096765" y="3051378"/>
            <a:ext cx="1608455" cy="362585"/>
          </a:xfrm>
          <a:prstGeom prst="rect">
            <a:avLst/>
          </a:prstGeom>
        </p:spPr>
        <p:txBody>
          <a:bodyPr vert="horz" wrap="square" lIns="0" tIns="13335" rIns="0" bIns="0" rtlCol="0">
            <a:spAutoFit/>
          </a:bodyPr>
          <a:lstStyle/>
          <a:p>
            <a:pPr marL="38100">
              <a:lnSpc>
                <a:spcPct val="100000"/>
              </a:lnSpc>
              <a:spcBef>
                <a:spcPts val="105"/>
              </a:spcBef>
            </a:pPr>
            <a:r>
              <a:rPr sz="1250" i="1" spc="5" dirty="0">
                <a:latin typeface="Times New Roman"/>
                <a:cs typeface="Times New Roman"/>
              </a:rPr>
              <a:t>GS</a:t>
            </a:r>
            <a:r>
              <a:rPr sz="1250" i="1" spc="45" dirty="0">
                <a:latin typeface="Times New Roman"/>
                <a:cs typeface="Times New Roman"/>
              </a:rPr>
              <a:t> </a:t>
            </a:r>
            <a:r>
              <a:rPr sz="3300" spc="7" baseline="13888" dirty="0">
                <a:latin typeface="Symbol"/>
                <a:cs typeface="Symbol"/>
              </a:rPr>
              <a:t></a:t>
            </a:r>
            <a:r>
              <a:rPr sz="3300" i="1" spc="7" baseline="13888" dirty="0">
                <a:latin typeface="Times New Roman"/>
                <a:cs typeface="Times New Roman"/>
              </a:rPr>
              <a:t>V</a:t>
            </a:r>
            <a:r>
              <a:rPr sz="1250" i="1" spc="5" dirty="0">
                <a:latin typeface="Times New Roman"/>
                <a:cs typeface="Times New Roman"/>
              </a:rPr>
              <a:t>T </a:t>
            </a:r>
            <a:r>
              <a:rPr sz="1250" i="1" spc="75" dirty="0">
                <a:latin typeface="Times New Roman"/>
                <a:cs typeface="Times New Roman"/>
              </a:rPr>
              <a:t> </a:t>
            </a:r>
            <a:r>
              <a:rPr sz="3300" spc="37" baseline="13888" dirty="0">
                <a:latin typeface="Symbol"/>
                <a:cs typeface="Symbol"/>
              </a:rPr>
              <a:t></a:t>
            </a:r>
            <a:r>
              <a:rPr sz="3300" i="1" spc="37" baseline="13888" dirty="0">
                <a:latin typeface="Times New Roman"/>
                <a:cs typeface="Times New Roman"/>
              </a:rPr>
              <a:t>V</a:t>
            </a:r>
            <a:r>
              <a:rPr sz="1250" i="1" spc="25" dirty="0">
                <a:latin typeface="Times New Roman"/>
                <a:cs typeface="Times New Roman"/>
              </a:rPr>
              <a:t>DSAT</a:t>
            </a:r>
            <a:endParaRPr sz="1250">
              <a:latin typeface="Times New Roman"/>
              <a:cs typeface="Times New Roman"/>
            </a:endParaRPr>
          </a:p>
        </p:txBody>
      </p:sp>
      <p:sp>
        <p:nvSpPr>
          <p:cNvPr id="32" name="object 32"/>
          <p:cNvSpPr/>
          <p:nvPr/>
        </p:nvSpPr>
        <p:spPr>
          <a:xfrm>
            <a:off x="5237688" y="3644028"/>
            <a:ext cx="721995" cy="0"/>
          </a:xfrm>
          <a:custGeom>
            <a:avLst/>
            <a:gdLst/>
            <a:ahLst/>
            <a:cxnLst/>
            <a:rect l="l" t="t" r="r" b="b"/>
            <a:pathLst>
              <a:path w="721995">
                <a:moveTo>
                  <a:pt x="0" y="0"/>
                </a:moveTo>
                <a:lnTo>
                  <a:pt x="721388" y="0"/>
                </a:lnTo>
              </a:path>
            </a:pathLst>
          </a:custGeom>
          <a:ln w="7831">
            <a:solidFill>
              <a:srgbClr val="000000"/>
            </a:solidFill>
          </a:ln>
        </p:spPr>
        <p:txBody>
          <a:bodyPr wrap="square" lIns="0" tIns="0" rIns="0" bIns="0" rtlCol="0"/>
          <a:lstStyle/>
          <a:p>
            <a:endParaRPr/>
          </a:p>
        </p:txBody>
      </p:sp>
      <p:sp>
        <p:nvSpPr>
          <p:cNvPr id="33" name="object 33"/>
          <p:cNvSpPr txBox="1"/>
          <p:nvPr/>
        </p:nvSpPr>
        <p:spPr>
          <a:xfrm>
            <a:off x="6905469" y="3535800"/>
            <a:ext cx="240029" cy="255270"/>
          </a:xfrm>
          <a:prstGeom prst="rect">
            <a:avLst/>
          </a:prstGeom>
        </p:spPr>
        <p:txBody>
          <a:bodyPr vert="horz" wrap="square" lIns="0" tIns="13335" rIns="0" bIns="0" rtlCol="0">
            <a:spAutoFit/>
          </a:bodyPr>
          <a:lstStyle/>
          <a:p>
            <a:pPr marL="12700">
              <a:lnSpc>
                <a:spcPct val="100000"/>
              </a:lnSpc>
              <a:spcBef>
                <a:spcPts val="105"/>
              </a:spcBef>
            </a:pPr>
            <a:r>
              <a:rPr sz="850" i="1" spc="20" dirty="0">
                <a:latin typeface="Times New Roman"/>
                <a:cs typeface="Times New Roman"/>
              </a:rPr>
              <a:t>C</a:t>
            </a:r>
            <a:r>
              <a:rPr sz="850" i="1" spc="60" dirty="0">
                <a:latin typeface="Times New Roman"/>
                <a:cs typeface="Times New Roman"/>
              </a:rPr>
              <a:t> </a:t>
            </a:r>
            <a:r>
              <a:rPr sz="1500" spc="5" dirty="0">
                <a:latin typeface="Symbol"/>
                <a:cs typeface="Symbol"/>
              </a:rPr>
              <a:t></a:t>
            </a:r>
            <a:endParaRPr sz="1500">
              <a:latin typeface="Symbol"/>
              <a:cs typeface="Symbol"/>
            </a:endParaRPr>
          </a:p>
        </p:txBody>
      </p:sp>
      <p:sp>
        <p:nvSpPr>
          <p:cNvPr id="34" name="object 34"/>
          <p:cNvSpPr txBox="1"/>
          <p:nvPr/>
        </p:nvSpPr>
        <p:spPr>
          <a:xfrm>
            <a:off x="5836176" y="3763883"/>
            <a:ext cx="100330" cy="159385"/>
          </a:xfrm>
          <a:prstGeom prst="rect">
            <a:avLst/>
          </a:prstGeom>
        </p:spPr>
        <p:txBody>
          <a:bodyPr vert="horz" wrap="square" lIns="0" tIns="15875" rIns="0" bIns="0" rtlCol="0">
            <a:spAutoFit/>
          </a:bodyPr>
          <a:lstStyle/>
          <a:p>
            <a:pPr marL="12700">
              <a:lnSpc>
                <a:spcPct val="100000"/>
              </a:lnSpc>
              <a:spcBef>
                <a:spcPts val="125"/>
              </a:spcBef>
            </a:pPr>
            <a:r>
              <a:rPr sz="850" i="1" spc="20" dirty="0">
                <a:latin typeface="Times New Roman"/>
                <a:cs typeface="Times New Roman"/>
              </a:rPr>
              <a:t>C</a:t>
            </a:r>
            <a:endParaRPr sz="850">
              <a:latin typeface="Times New Roman"/>
              <a:cs typeface="Times New Roman"/>
            </a:endParaRPr>
          </a:p>
        </p:txBody>
      </p:sp>
      <p:sp>
        <p:nvSpPr>
          <p:cNvPr id="35" name="object 35"/>
          <p:cNvSpPr txBox="1"/>
          <p:nvPr/>
        </p:nvSpPr>
        <p:spPr>
          <a:xfrm>
            <a:off x="4952248" y="3615286"/>
            <a:ext cx="81280" cy="159385"/>
          </a:xfrm>
          <a:prstGeom prst="rect">
            <a:avLst/>
          </a:prstGeom>
        </p:spPr>
        <p:txBody>
          <a:bodyPr vert="horz" wrap="square" lIns="0" tIns="15875" rIns="0" bIns="0" rtlCol="0">
            <a:spAutoFit/>
          </a:bodyPr>
          <a:lstStyle/>
          <a:p>
            <a:pPr marL="12700">
              <a:lnSpc>
                <a:spcPct val="100000"/>
              </a:lnSpc>
              <a:spcBef>
                <a:spcPts val="125"/>
              </a:spcBef>
            </a:pPr>
            <a:r>
              <a:rPr sz="850" i="1" spc="15" dirty="0">
                <a:latin typeface="Times New Roman"/>
                <a:cs typeface="Times New Roman"/>
              </a:rPr>
              <a:t>n</a:t>
            </a:r>
            <a:endParaRPr sz="850">
              <a:latin typeface="Times New Roman"/>
              <a:cs typeface="Times New Roman"/>
            </a:endParaRPr>
          </a:p>
        </p:txBody>
      </p:sp>
      <p:sp>
        <p:nvSpPr>
          <p:cNvPr id="36" name="object 36"/>
          <p:cNvSpPr txBox="1"/>
          <p:nvPr/>
        </p:nvSpPr>
        <p:spPr>
          <a:xfrm>
            <a:off x="4866451" y="3487821"/>
            <a:ext cx="337820" cy="255270"/>
          </a:xfrm>
          <a:prstGeom prst="rect">
            <a:avLst/>
          </a:prstGeom>
        </p:spPr>
        <p:txBody>
          <a:bodyPr vert="horz" wrap="square" lIns="0" tIns="13335" rIns="0" bIns="0" rtlCol="0">
            <a:spAutoFit/>
          </a:bodyPr>
          <a:lstStyle/>
          <a:p>
            <a:pPr marL="12700">
              <a:lnSpc>
                <a:spcPct val="100000"/>
              </a:lnSpc>
              <a:spcBef>
                <a:spcPts val="105"/>
              </a:spcBef>
            </a:pPr>
            <a:r>
              <a:rPr sz="1500" i="1" spc="5" dirty="0">
                <a:latin typeface="Times New Roman"/>
                <a:cs typeface="Times New Roman"/>
              </a:rPr>
              <a:t>v </a:t>
            </a:r>
            <a:r>
              <a:rPr sz="1500" i="1" spc="110" dirty="0">
                <a:latin typeface="Times New Roman"/>
                <a:cs typeface="Times New Roman"/>
              </a:rPr>
              <a:t> </a:t>
            </a:r>
            <a:r>
              <a:rPr sz="1500" spc="5" dirty="0">
                <a:latin typeface="Symbol"/>
                <a:cs typeface="Symbol"/>
              </a:rPr>
              <a:t></a:t>
            </a:r>
            <a:endParaRPr sz="1500">
              <a:latin typeface="Symbol"/>
              <a:cs typeface="Symbol"/>
            </a:endParaRPr>
          </a:p>
        </p:txBody>
      </p:sp>
      <p:sp>
        <p:nvSpPr>
          <p:cNvPr id="37" name="object 37"/>
          <p:cNvSpPr txBox="1"/>
          <p:nvPr/>
        </p:nvSpPr>
        <p:spPr>
          <a:xfrm>
            <a:off x="6184260" y="3660195"/>
            <a:ext cx="986790" cy="521334"/>
          </a:xfrm>
          <a:prstGeom prst="rect">
            <a:avLst/>
          </a:prstGeom>
        </p:spPr>
        <p:txBody>
          <a:bodyPr vert="horz" wrap="square" lIns="0" tIns="31750" rIns="0" bIns="0" rtlCol="0">
            <a:spAutoFit/>
          </a:bodyPr>
          <a:lstStyle/>
          <a:p>
            <a:pPr marR="30480" algn="r">
              <a:lnSpc>
                <a:spcPct val="100000"/>
              </a:lnSpc>
              <a:spcBef>
                <a:spcPts val="250"/>
              </a:spcBef>
            </a:pPr>
            <a:r>
              <a:rPr sz="1500" spc="5" dirty="0">
                <a:latin typeface="Symbol"/>
                <a:cs typeface="Symbol"/>
              </a:rPr>
              <a:t></a:t>
            </a:r>
            <a:endParaRPr sz="1500">
              <a:latin typeface="Symbol"/>
              <a:cs typeface="Symbol"/>
            </a:endParaRPr>
          </a:p>
          <a:p>
            <a:pPr marL="38100">
              <a:lnSpc>
                <a:spcPct val="100000"/>
              </a:lnSpc>
              <a:spcBef>
                <a:spcPts val="150"/>
              </a:spcBef>
            </a:pPr>
            <a:r>
              <a:rPr sz="1500" dirty="0">
                <a:latin typeface="Times New Roman"/>
                <a:cs typeface="Times New Roman"/>
              </a:rPr>
              <a:t>for</a:t>
            </a:r>
            <a:r>
              <a:rPr sz="1500" spc="-25" dirty="0">
                <a:latin typeface="Times New Roman"/>
                <a:cs typeface="Times New Roman"/>
              </a:rPr>
              <a:t> </a:t>
            </a:r>
            <a:r>
              <a:rPr sz="1500" i="1" spc="5" dirty="0">
                <a:latin typeface="Times New Roman"/>
                <a:cs typeface="Times New Roman"/>
              </a:rPr>
              <a:t>E</a:t>
            </a:r>
            <a:r>
              <a:rPr sz="1500" i="1" dirty="0">
                <a:latin typeface="Times New Roman"/>
                <a:cs typeface="Times New Roman"/>
              </a:rPr>
              <a:t> </a:t>
            </a:r>
            <a:r>
              <a:rPr sz="1500" spc="5" dirty="0">
                <a:latin typeface="Symbol"/>
                <a:cs typeface="Symbol"/>
              </a:rPr>
              <a:t></a:t>
            </a:r>
            <a:r>
              <a:rPr sz="1500" spc="-5" dirty="0">
                <a:latin typeface="Times New Roman"/>
                <a:cs typeface="Times New Roman"/>
              </a:rPr>
              <a:t> </a:t>
            </a:r>
            <a:r>
              <a:rPr sz="1500" i="1" spc="5" dirty="0">
                <a:latin typeface="Times New Roman"/>
                <a:cs typeface="Times New Roman"/>
              </a:rPr>
              <a:t>E</a:t>
            </a:r>
            <a:r>
              <a:rPr sz="1275" i="1" spc="7" baseline="-22875" dirty="0">
                <a:latin typeface="Times New Roman"/>
                <a:cs typeface="Times New Roman"/>
              </a:rPr>
              <a:t>C</a:t>
            </a:r>
            <a:r>
              <a:rPr sz="1275" i="1" spc="30" baseline="-22875" dirty="0">
                <a:latin typeface="Times New Roman"/>
                <a:cs typeface="Times New Roman"/>
              </a:rPr>
              <a:t> </a:t>
            </a:r>
            <a:r>
              <a:rPr sz="2250" spc="-555" baseline="18518" dirty="0">
                <a:latin typeface="Symbol"/>
                <a:cs typeface="Symbol"/>
              </a:rPr>
              <a:t></a:t>
            </a:r>
            <a:r>
              <a:rPr sz="2250" spc="-555" baseline="-14814" dirty="0">
                <a:latin typeface="Symbol"/>
                <a:cs typeface="Symbol"/>
              </a:rPr>
              <a:t></a:t>
            </a:r>
            <a:endParaRPr sz="2250" baseline="-14814">
              <a:latin typeface="Symbol"/>
              <a:cs typeface="Symbol"/>
            </a:endParaRPr>
          </a:p>
        </p:txBody>
      </p:sp>
      <p:sp>
        <p:nvSpPr>
          <p:cNvPr id="38" name="object 38"/>
          <p:cNvSpPr txBox="1"/>
          <p:nvPr/>
        </p:nvSpPr>
        <p:spPr>
          <a:xfrm>
            <a:off x="4841051" y="3926208"/>
            <a:ext cx="720090" cy="255270"/>
          </a:xfrm>
          <a:prstGeom prst="rect">
            <a:avLst/>
          </a:prstGeom>
        </p:spPr>
        <p:txBody>
          <a:bodyPr vert="horz" wrap="square" lIns="0" tIns="13335" rIns="0" bIns="0" rtlCol="0">
            <a:spAutoFit/>
          </a:bodyPr>
          <a:lstStyle/>
          <a:p>
            <a:pPr marL="38100">
              <a:lnSpc>
                <a:spcPct val="100000"/>
              </a:lnSpc>
              <a:spcBef>
                <a:spcPts val="105"/>
              </a:spcBef>
            </a:pPr>
            <a:r>
              <a:rPr sz="1500" i="1" spc="10" dirty="0">
                <a:latin typeface="Times New Roman"/>
                <a:cs typeface="Times New Roman"/>
              </a:rPr>
              <a:t>v</a:t>
            </a:r>
            <a:r>
              <a:rPr sz="1275" i="1" spc="15" baseline="-22875" dirty="0">
                <a:latin typeface="Times New Roman"/>
                <a:cs typeface="Times New Roman"/>
              </a:rPr>
              <a:t>n</a:t>
            </a:r>
            <a:r>
              <a:rPr sz="1275" i="1" spc="75" baseline="-22875" dirty="0">
                <a:latin typeface="Times New Roman"/>
                <a:cs typeface="Times New Roman"/>
              </a:rPr>
              <a:t> </a:t>
            </a:r>
            <a:r>
              <a:rPr sz="1500" spc="5" dirty="0">
                <a:latin typeface="Symbol"/>
                <a:cs typeface="Symbol"/>
              </a:rPr>
              <a:t></a:t>
            </a:r>
            <a:r>
              <a:rPr sz="1500" spc="-80" dirty="0">
                <a:latin typeface="Times New Roman"/>
                <a:cs typeface="Times New Roman"/>
              </a:rPr>
              <a:t> </a:t>
            </a:r>
            <a:r>
              <a:rPr sz="1500" i="1" spc="10" dirty="0">
                <a:latin typeface="Times New Roman"/>
                <a:cs typeface="Times New Roman"/>
              </a:rPr>
              <a:t>v</a:t>
            </a:r>
            <a:r>
              <a:rPr sz="1275" i="1" spc="15" baseline="-22875" dirty="0">
                <a:latin typeface="Times New Roman"/>
                <a:cs typeface="Times New Roman"/>
              </a:rPr>
              <a:t>sat</a:t>
            </a:r>
            <a:r>
              <a:rPr sz="1275" i="1" spc="-52" baseline="-22875" dirty="0">
                <a:latin typeface="Times New Roman"/>
                <a:cs typeface="Times New Roman"/>
              </a:rPr>
              <a:t> </a:t>
            </a:r>
            <a:r>
              <a:rPr sz="1500" dirty="0">
                <a:latin typeface="Times New Roman"/>
                <a:cs typeface="Times New Roman"/>
              </a:rPr>
              <a:t>,</a:t>
            </a:r>
            <a:endParaRPr sz="1500">
              <a:latin typeface="Times New Roman"/>
              <a:cs typeface="Times New Roman"/>
            </a:endParaRPr>
          </a:p>
        </p:txBody>
      </p:sp>
      <p:sp>
        <p:nvSpPr>
          <p:cNvPr id="39" name="object 39"/>
          <p:cNvSpPr txBox="1"/>
          <p:nvPr/>
        </p:nvSpPr>
        <p:spPr>
          <a:xfrm>
            <a:off x="5948129" y="3487821"/>
            <a:ext cx="1222375" cy="255270"/>
          </a:xfrm>
          <a:prstGeom prst="rect">
            <a:avLst/>
          </a:prstGeom>
        </p:spPr>
        <p:txBody>
          <a:bodyPr vert="horz" wrap="square" lIns="0" tIns="13335" rIns="0" bIns="0" rtlCol="0">
            <a:spAutoFit/>
          </a:bodyPr>
          <a:lstStyle/>
          <a:p>
            <a:pPr marL="38100">
              <a:lnSpc>
                <a:spcPct val="100000"/>
              </a:lnSpc>
              <a:spcBef>
                <a:spcPts val="105"/>
              </a:spcBef>
              <a:tabLst>
                <a:tab pos="260985" algn="l"/>
              </a:tabLst>
            </a:pPr>
            <a:r>
              <a:rPr sz="1500" dirty="0">
                <a:latin typeface="Times New Roman"/>
                <a:cs typeface="Times New Roman"/>
              </a:rPr>
              <a:t>,	for</a:t>
            </a:r>
            <a:r>
              <a:rPr sz="1500" spc="-20" dirty="0">
                <a:latin typeface="Times New Roman"/>
                <a:cs typeface="Times New Roman"/>
              </a:rPr>
              <a:t> </a:t>
            </a:r>
            <a:r>
              <a:rPr sz="1500" i="1" spc="5" dirty="0">
                <a:latin typeface="Times New Roman"/>
                <a:cs typeface="Times New Roman"/>
              </a:rPr>
              <a:t>E</a:t>
            </a:r>
            <a:r>
              <a:rPr sz="1500" i="1" dirty="0">
                <a:latin typeface="Times New Roman"/>
                <a:cs typeface="Times New Roman"/>
              </a:rPr>
              <a:t> </a:t>
            </a:r>
            <a:r>
              <a:rPr sz="1500" spc="5" dirty="0">
                <a:latin typeface="Symbol"/>
                <a:cs typeface="Symbol"/>
              </a:rPr>
              <a:t></a:t>
            </a:r>
            <a:r>
              <a:rPr sz="1500" spc="-5" dirty="0">
                <a:latin typeface="Times New Roman"/>
                <a:cs typeface="Times New Roman"/>
              </a:rPr>
              <a:t> </a:t>
            </a:r>
            <a:r>
              <a:rPr sz="1500" i="1" spc="5" dirty="0">
                <a:latin typeface="Times New Roman"/>
                <a:cs typeface="Times New Roman"/>
              </a:rPr>
              <a:t>E </a:t>
            </a:r>
            <a:r>
              <a:rPr sz="1500" i="1" spc="140" dirty="0">
                <a:latin typeface="Times New Roman"/>
                <a:cs typeface="Times New Roman"/>
              </a:rPr>
              <a:t> </a:t>
            </a:r>
            <a:r>
              <a:rPr sz="2250" spc="7" baseline="31481" dirty="0">
                <a:latin typeface="Symbol"/>
                <a:cs typeface="Symbol"/>
              </a:rPr>
              <a:t></a:t>
            </a:r>
            <a:endParaRPr sz="2250" baseline="31481">
              <a:latin typeface="Symbol"/>
              <a:cs typeface="Symbol"/>
            </a:endParaRPr>
          </a:p>
        </p:txBody>
      </p:sp>
      <p:sp>
        <p:nvSpPr>
          <p:cNvPr id="40" name="object 40"/>
          <p:cNvSpPr txBox="1"/>
          <p:nvPr/>
        </p:nvSpPr>
        <p:spPr>
          <a:xfrm>
            <a:off x="5217107" y="3636419"/>
            <a:ext cx="646430" cy="255270"/>
          </a:xfrm>
          <a:prstGeom prst="rect">
            <a:avLst/>
          </a:prstGeom>
        </p:spPr>
        <p:txBody>
          <a:bodyPr vert="horz" wrap="square" lIns="0" tIns="13335" rIns="0" bIns="0" rtlCol="0">
            <a:spAutoFit/>
          </a:bodyPr>
          <a:lstStyle/>
          <a:p>
            <a:pPr marL="12700">
              <a:lnSpc>
                <a:spcPct val="100000"/>
              </a:lnSpc>
              <a:spcBef>
                <a:spcPts val="105"/>
              </a:spcBef>
            </a:pPr>
            <a:r>
              <a:rPr sz="1500" spc="114" dirty="0">
                <a:latin typeface="Times New Roman"/>
                <a:cs typeface="Times New Roman"/>
              </a:rPr>
              <a:t>1</a:t>
            </a:r>
            <a:r>
              <a:rPr sz="1500" spc="5" dirty="0">
                <a:latin typeface="Symbol"/>
                <a:cs typeface="Symbol"/>
              </a:rPr>
              <a:t></a:t>
            </a:r>
            <a:r>
              <a:rPr sz="1500" spc="-60" dirty="0">
                <a:latin typeface="Times New Roman"/>
                <a:cs typeface="Times New Roman"/>
              </a:rPr>
              <a:t> </a:t>
            </a:r>
            <a:r>
              <a:rPr sz="1500" i="1" spc="5" dirty="0">
                <a:latin typeface="Times New Roman"/>
                <a:cs typeface="Times New Roman"/>
              </a:rPr>
              <a:t>E</a:t>
            </a:r>
            <a:r>
              <a:rPr sz="1500" i="1" spc="-80" dirty="0">
                <a:latin typeface="Times New Roman"/>
                <a:cs typeface="Times New Roman"/>
              </a:rPr>
              <a:t> </a:t>
            </a:r>
            <a:r>
              <a:rPr sz="1500" dirty="0">
                <a:latin typeface="Times New Roman"/>
                <a:cs typeface="Times New Roman"/>
              </a:rPr>
              <a:t>/</a:t>
            </a:r>
            <a:r>
              <a:rPr sz="1500" spc="-75" dirty="0">
                <a:latin typeface="Times New Roman"/>
                <a:cs typeface="Times New Roman"/>
              </a:rPr>
              <a:t> </a:t>
            </a:r>
            <a:r>
              <a:rPr sz="1500" i="1" spc="5" dirty="0">
                <a:latin typeface="Times New Roman"/>
                <a:cs typeface="Times New Roman"/>
              </a:rPr>
              <a:t>E</a:t>
            </a:r>
            <a:endParaRPr sz="1500">
              <a:latin typeface="Times New Roman"/>
              <a:cs typeface="Times New Roman"/>
            </a:endParaRPr>
          </a:p>
        </p:txBody>
      </p:sp>
      <p:sp>
        <p:nvSpPr>
          <p:cNvPr id="41" name="object 41"/>
          <p:cNvSpPr txBox="1"/>
          <p:nvPr/>
        </p:nvSpPr>
        <p:spPr>
          <a:xfrm>
            <a:off x="5353068" y="3356879"/>
            <a:ext cx="489584" cy="267335"/>
          </a:xfrm>
          <a:prstGeom prst="rect">
            <a:avLst/>
          </a:prstGeom>
        </p:spPr>
        <p:txBody>
          <a:bodyPr vert="horz" wrap="square" lIns="0" tIns="17145" rIns="0" bIns="0" rtlCol="0">
            <a:spAutoFit/>
          </a:bodyPr>
          <a:lstStyle/>
          <a:p>
            <a:pPr marL="38100">
              <a:lnSpc>
                <a:spcPct val="100000"/>
              </a:lnSpc>
              <a:spcBef>
                <a:spcPts val="135"/>
              </a:spcBef>
            </a:pPr>
            <a:r>
              <a:rPr sz="1550" i="1" spc="30" dirty="0">
                <a:latin typeface="Symbol"/>
                <a:cs typeface="Symbol"/>
              </a:rPr>
              <a:t></a:t>
            </a:r>
            <a:r>
              <a:rPr sz="1275" i="1" spc="22" baseline="-22875" dirty="0">
                <a:latin typeface="Times New Roman"/>
                <a:cs typeface="Times New Roman"/>
              </a:rPr>
              <a:t>n</a:t>
            </a:r>
            <a:r>
              <a:rPr sz="1275" i="1" baseline="-22875" dirty="0">
                <a:latin typeface="Times New Roman"/>
                <a:cs typeface="Times New Roman"/>
              </a:rPr>
              <a:t> </a:t>
            </a:r>
            <a:r>
              <a:rPr sz="1275" i="1" spc="-120" baseline="-22875" dirty="0">
                <a:latin typeface="Times New Roman"/>
                <a:cs typeface="Times New Roman"/>
              </a:rPr>
              <a:t> </a:t>
            </a:r>
            <a:r>
              <a:rPr sz="1500" dirty="0">
                <a:latin typeface="Symbol"/>
                <a:cs typeface="Symbol"/>
              </a:rPr>
              <a:t></a:t>
            </a:r>
            <a:r>
              <a:rPr sz="1500" spc="-145" dirty="0">
                <a:latin typeface="Times New Roman"/>
                <a:cs typeface="Times New Roman"/>
              </a:rPr>
              <a:t> </a:t>
            </a:r>
            <a:r>
              <a:rPr sz="1500" i="1" spc="5" dirty="0">
                <a:latin typeface="Times New Roman"/>
                <a:cs typeface="Times New Roman"/>
              </a:rPr>
              <a:t>E</a:t>
            </a:r>
            <a:endParaRPr sz="1500">
              <a:latin typeface="Times New Roman"/>
              <a:cs typeface="Times New Roman"/>
            </a:endParaRPr>
          </a:p>
        </p:txBody>
      </p:sp>
      <p:grpSp>
        <p:nvGrpSpPr>
          <p:cNvPr id="42" name="object 42"/>
          <p:cNvGrpSpPr/>
          <p:nvPr/>
        </p:nvGrpSpPr>
        <p:grpSpPr>
          <a:xfrm>
            <a:off x="7281671" y="3458717"/>
            <a:ext cx="1453515" cy="725170"/>
            <a:chOff x="7281671" y="3458717"/>
            <a:chExt cx="1453515" cy="725170"/>
          </a:xfrm>
        </p:grpSpPr>
        <p:sp>
          <p:nvSpPr>
            <p:cNvPr id="43" name="object 43"/>
            <p:cNvSpPr/>
            <p:nvPr/>
          </p:nvSpPr>
          <p:spPr>
            <a:xfrm>
              <a:off x="7288148" y="3465194"/>
              <a:ext cx="1440180" cy="711835"/>
            </a:xfrm>
            <a:custGeom>
              <a:avLst/>
              <a:gdLst/>
              <a:ahLst/>
              <a:cxnLst/>
              <a:rect l="l" t="t" r="r" b="b"/>
              <a:pathLst>
                <a:path w="1440179" h="711835">
                  <a:moveTo>
                    <a:pt x="1321561" y="0"/>
                  </a:moveTo>
                  <a:lnTo>
                    <a:pt x="118618" y="0"/>
                  </a:lnTo>
                  <a:lnTo>
                    <a:pt x="72437" y="9318"/>
                  </a:lnTo>
                  <a:lnTo>
                    <a:pt x="34734" y="34734"/>
                  </a:lnTo>
                  <a:lnTo>
                    <a:pt x="9318" y="72437"/>
                  </a:lnTo>
                  <a:lnTo>
                    <a:pt x="0" y="118617"/>
                  </a:lnTo>
                  <a:lnTo>
                    <a:pt x="0" y="593089"/>
                  </a:lnTo>
                  <a:lnTo>
                    <a:pt x="9318" y="639270"/>
                  </a:lnTo>
                  <a:lnTo>
                    <a:pt x="34734" y="676973"/>
                  </a:lnTo>
                  <a:lnTo>
                    <a:pt x="72437" y="702389"/>
                  </a:lnTo>
                  <a:lnTo>
                    <a:pt x="118618" y="711707"/>
                  </a:lnTo>
                  <a:lnTo>
                    <a:pt x="1321561" y="711707"/>
                  </a:lnTo>
                  <a:lnTo>
                    <a:pt x="1367742" y="702389"/>
                  </a:lnTo>
                  <a:lnTo>
                    <a:pt x="1405445" y="676973"/>
                  </a:lnTo>
                  <a:lnTo>
                    <a:pt x="1430861" y="639270"/>
                  </a:lnTo>
                  <a:lnTo>
                    <a:pt x="1440179" y="593089"/>
                  </a:lnTo>
                  <a:lnTo>
                    <a:pt x="1440179" y="118617"/>
                  </a:lnTo>
                  <a:lnTo>
                    <a:pt x="1430861" y="72437"/>
                  </a:lnTo>
                  <a:lnTo>
                    <a:pt x="1405445" y="34734"/>
                  </a:lnTo>
                  <a:lnTo>
                    <a:pt x="1367742" y="9318"/>
                  </a:lnTo>
                  <a:lnTo>
                    <a:pt x="1321561" y="0"/>
                  </a:lnTo>
                  <a:close/>
                </a:path>
              </a:pathLst>
            </a:custGeom>
            <a:solidFill>
              <a:srgbClr val="FFFF00"/>
            </a:solidFill>
          </p:spPr>
          <p:txBody>
            <a:bodyPr wrap="square" lIns="0" tIns="0" rIns="0" bIns="0" rtlCol="0"/>
            <a:lstStyle/>
            <a:p>
              <a:endParaRPr/>
            </a:p>
          </p:txBody>
        </p:sp>
        <p:sp>
          <p:nvSpPr>
            <p:cNvPr id="44" name="object 44"/>
            <p:cNvSpPr/>
            <p:nvPr/>
          </p:nvSpPr>
          <p:spPr>
            <a:xfrm>
              <a:off x="7288148" y="3465194"/>
              <a:ext cx="1440180" cy="711835"/>
            </a:xfrm>
            <a:custGeom>
              <a:avLst/>
              <a:gdLst/>
              <a:ahLst/>
              <a:cxnLst/>
              <a:rect l="l" t="t" r="r" b="b"/>
              <a:pathLst>
                <a:path w="1440179" h="711835">
                  <a:moveTo>
                    <a:pt x="0" y="118617"/>
                  </a:moveTo>
                  <a:lnTo>
                    <a:pt x="9318" y="72437"/>
                  </a:lnTo>
                  <a:lnTo>
                    <a:pt x="34734" y="34734"/>
                  </a:lnTo>
                  <a:lnTo>
                    <a:pt x="72437" y="9318"/>
                  </a:lnTo>
                  <a:lnTo>
                    <a:pt x="118618" y="0"/>
                  </a:lnTo>
                  <a:lnTo>
                    <a:pt x="1321561" y="0"/>
                  </a:lnTo>
                  <a:lnTo>
                    <a:pt x="1367742" y="9318"/>
                  </a:lnTo>
                  <a:lnTo>
                    <a:pt x="1405445" y="34734"/>
                  </a:lnTo>
                  <a:lnTo>
                    <a:pt x="1430861" y="72437"/>
                  </a:lnTo>
                  <a:lnTo>
                    <a:pt x="1440179" y="118617"/>
                  </a:lnTo>
                  <a:lnTo>
                    <a:pt x="1440179" y="593089"/>
                  </a:lnTo>
                  <a:lnTo>
                    <a:pt x="1430861" y="639270"/>
                  </a:lnTo>
                  <a:lnTo>
                    <a:pt x="1405445" y="676973"/>
                  </a:lnTo>
                  <a:lnTo>
                    <a:pt x="1367742" y="702389"/>
                  </a:lnTo>
                  <a:lnTo>
                    <a:pt x="1321561" y="711707"/>
                  </a:lnTo>
                  <a:lnTo>
                    <a:pt x="118618" y="711707"/>
                  </a:lnTo>
                  <a:lnTo>
                    <a:pt x="72437" y="702389"/>
                  </a:lnTo>
                  <a:lnTo>
                    <a:pt x="34734" y="676973"/>
                  </a:lnTo>
                  <a:lnTo>
                    <a:pt x="9318" y="639270"/>
                  </a:lnTo>
                  <a:lnTo>
                    <a:pt x="0" y="593089"/>
                  </a:lnTo>
                  <a:lnTo>
                    <a:pt x="0" y="118617"/>
                  </a:lnTo>
                  <a:close/>
                </a:path>
              </a:pathLst>
            </a:custGeom>
            <a:ln w="12954">
              <a:solidFill>
                <a:srgbClr val="002C6D"/>
              </a:solidFill>
            </a:ln>
          </p:spPr>
          <p:txBody>
            <a:bodyPr wrap="square" lIns="0" tIns="0" rIns="0" bIns="0" rtlCol="0"/>
            <a:lstStyle/>
            <a:p>
              <a:endParaRPr/>
            </a:p>
          </p:txBody>
        </p:sp>
        <p:sp>
          <p:nvSpPr>
            <p:cNvPr id="45" name="object 45"/>
            <p:cNvSpPr/>
            <p:nvPr/>
          </p:nvSpPr>
          <p:spPr>
            <a:xfrm>
              <a:off x="7925550" y="3867728"/>
              <a:ext cx="648970" cy="0"/>
            </a:xfrm>
            <a:custGeom>
              <a:avLst/>
              <a:gdLst/>
              <a:ahLst/>
              <a:cxnLst/>
              <a:rect l="l" t="t" r="r" b="b"/>
              <a:pathLst>
                <a:path w="648970">
                  <a:moveTo>
                    <a:pt x="0" y="0"/>
                  </a:moveTo>
                  <a:lnTo>
                    <a:pt x="648693" y="0"/>
                  </a:lnTo>
                </a:path>
              </a:pathLst>
            </a:custGeom>
            <a:ln w="9356">
              <a:solidFill>
                <a:srgbClr val="000000"/>
              </a:solidFill>
            </a:ln>
          </p:spPr>
          <p:txBody>
            <a:bodyPr wrap="square" lIns="0" tIns="0" rIns="0" bIns="0" rtlCol="0"/>
            <a:lstStyle/>
            <a:p>
              <a:endParaRPr/>
            </a:p>
          </p:txBody>
        </p:sp>
      </p:grpSp>
      <p:sp>
        <p:nvSpPr>
          <p:cNvPr id="46" name="object 46"/>
          <p:cNvSpPr txBox="1"/>
          <p:nvPr/>
        </p:nvSpPr>
        <p:spPr>
          <a:xfrm>
            <a:off x="8183205" y="3861093"/>
            <a:ext cx="142240" cy="302260"/>
          </a:xfrm>
          <a:prstGeom prst="rect">
            <a:avLst/>
          </a:prstGeom>
        </p:spPr>
        <p:txBody>
          <a:bodyPr vert="horz" wrap="square" lIns="0" tIns="14604" rIns="0" bIns="0" rtlCol="0">
            <a:spAutoFit/>
          </a:bodyPr>
          <a:lstStyle/>
          <a:p>
            <a:pPr marL="12700">
              <a:lnSpc>
                <a:spcPct val="100000"/>
              </a:lnSpc>
              <a:spcBef>
                <a:spcPts val="114"/>
              </a:spcBef>
            </a:pPr>
            <a:r>
              <a:rPr sz="1800" spc="15" dirty="0">
                <a:latin typeface="Times New Roman"/>
                <a:cs typeface="Times New Roman"/>
              </a:rPr>
              <a:t>2</a:t>
            </a:r>
            <a:endParaRPr sz="1800">
              <a:latin typeface="Times New Roman"/>
              <a:cs typeface="Times New Roman"/>
            </a:endParaRPr>
          </a:p>
        </p:txBody>
      </p:sp>
      <p:sp>
        <p:nvSpPr>
          <p:cNvPr id="47" name="object 47"/>
          <p:cNvSpPr txBox="1"/>
          <p:nvPr/>
        </p:nvSpPr>
        <p:spPr>
          <a:xfrm>
            <a:off x="7357117" y="3739474"/>
            <a:ext cx="551815" cy="302260"/>
          </a:xfrm>
          <a:prstGeom prst="rect">
            <a:avLst/>
          </a:prstGeom>
        </p:spPr>
        <p:txBody>
          <a:bodyPr vert="horz" wrap="square" lIns="0" tIns="14604" rIns="0" bIns="0" rtlCol="0">
            <a:spAutoFit/>
          </a:bodyPr>
          <a:lstStyle/>
          <a:p>
            <a:pPr marL="38100">
              <a:lnSpc>
                <a:spcPct val="100000"/>
              </a:lnSpc>
              <a:spcBef>
                <a:spcPts val="114"/>
              </a:spcBef>
            </a:pPr>
            <a:r>
              <a:rPr sz="2700" i="1" spc="15" baseline="13888" dirty="0">
                <a:latin typeface="Times New Roman"/>
                <a:cs typeface="Times New Roman"/>
              </a:rPr>
              <a:t>v</a:t>
            </a:r>
            <a:r>
              <a:rPr sz="1050" i="1" spc="10" dirty="0">
                <a:latin typeface="Times New Roman"/>
                <a:cs typeface="Times New Roman"/>
              </a:rPr>
              <a:t>sat </a:t>
            </a:r>
            <a:r>
              <a:rPr sz="1050" i="1" spc="55" dirty="0">
                <a:latin typeface="Times New Roman"/>
                <a:cs typeface="Times New Roman"/>
              </a:rPr>
              <a:t> </a:t>
            </a:r>
            <a:r>
              <a:rPr sz="2700" spc="30" baseline="13888" dirty="0">
                <a:latin typeface="Symbol"/>
                <a:cs typeface="Symbol"/>
              </a:rPr>
              <a:t></a:t>
            </a:r>
            <a:endParaRPr sz="2700" baseline="13888">
              <a:latin typeface="Symbol"/>
              <a:cs typeface="Symbol"/>
            </a:endParaRPr>
          </a:p>
        </p:txBody>
      </p:sp>
      <p:sp>
        <p:nvSpPr>
          <p:cNvPr id="48" name="object 48"/>
          <p:cNvSpPr txBox="1"/>
          <p:nvPr/>
        </p:nvSpPr>
        <p:spPr>
          <a:xfrm>
            <a:off x="7906853" y="3523997"/>
            <a:ext cx="663575" cy="317500"/>
          </a:xfrm>
          <a:prstGeom prst="rect">
            <a:avLst/>
          </a:prstGeom>
        </p:spPr>
        <p:txBody>
          <a:bodyPr vert="horz" wrap="square" lIns="0" tIns="14604" rIns="0" bIns="0" rtlCol="0">
            <a:spAutoFit/>
          </a:bodyPr>
          <a:lstStyle/>
          <a:p>
            <a:pPr marL="38100">
              <a:lnSpc>
                <a:spcPct val="100000"/>
              </a:lnSpc>
              <a:spcBef>
                <a:spcPts val="114"/>
              </a:spcBef>
            </a:pPr>
            <a:r>
              <a:rPr sz="1900" i="1" spc="20" dirty="0">
                <a:latin typeface="Symbol"/>
                <a:cs typeface="Symbol"/>
              </a:rPr>
              <a:t></a:t>
            </a:r>
            <a:r>
              <a:rPr sz="1575" i="1" spc="15" baseline="-23809" dirty="0">
                <a:latin typeface="Times New Roman"/>
                <a:cs typeface="Times New Roman"/>
              </a:rPr>
              <a:t>n</a:t>
            </a:r>
            <a:r>
              <a:rPr sz="1575" i="1" baseline="-23809" dirty="0">
                <a:latin typeface="Times New Roman"/>
                <a:cs typeface="Times New Roman"/>
              </a:rPr>
              <a:t> </a:t>
            </a:r>
            <a:r>
              <a:rPr sz="1575" i="1" spc="-172" baseline="-23809" dirty="0">
                <a:latin typeface="Times New Roman"/>
                <a:cs typeface="Times New Roman"/>
              </a:rPr>
              <a:t> </a:t>
            </a:r>
            <a:r>
              <a:rPr sz="1800" spc="5" dirty="0">
                <a:latin typeface="Symbol"/>
                <a:cs typeface="Symbol"/>
              </a:rPr>
              <a:t></a:t>
            </a:r>
            <a:r>
              <a:rPr sz="1800" spc="-180" dirty="0">
                <a:latin typeface="Times New Roman"/>
                <a:cs typeface="Times New Roman"/>
              </a:rPr>
              <a:t> </a:t>
            </a:r>
            <a:r>
              <a:rPr sz="1800" i="1" spc="-5" dirty="0">
                <a:latin typeface="Times New Roman"/>
                <a:cs typeface="Times New Roman"/>
              </a:rPr>
              <a:t>E</a:t>
            </a:r>
            <a:r>
              <a:rPr sz="1575" i="1" spc="22" baseline="-23809" dirty="0">
                <a:latin typeface="Times New Roman"/>
                <a:cs typeface="Times New Roman"/>
              </a:rPr>
              <a:t>C</a:t>
            </a:r>
            <a:endParaRPr sz="1575" baseline="-23809">
              <a:latin typeface="Times New Roman"/>
              <a:cs typeface="Times New Roman"/>
            </a:endParaRPr>
          </a:p>
        </p:txBody>
      </p:sp>
      <p:sp>
        <p:nvSpPr>
          <p:cNvPr id="49" name="object 49"/>
          <p:cNvSpPr txBox="1"/>
          <p:nvPr/>
        </p:nvSpPr>
        <p:spPr>
          <a:xfrm>
            <a:off x="150876" y="3845559"/>
            <a:ext cx="3936365" cy="391160"/>
          </a:xfrm>
          <a:prstGeom prst="rect">
            <a:avLst/>
          </a:prstGeom>
        </p:spPr>
        <p:txBody>
          <a:bodyPr vert="horz" wrap="square" lIns="0" tIns="12700" rIns="0" bIns="0" rtlCol="0">
            <a:spAutoFit/>
          </a:bodyPr>
          <a:lstStyle/>
          <a:p>
            <a:pPr marL="381000" indent="-342900">
              <a:lnSpc>
                <a:spcPct val="100000"/>
              </a:lnSpc>
              <a:spcBef>
                <a:spcPts val="100"/>
              </a:spcBef>
              <a:buFont typeface="Wingdings"/>
              <a:buChar char=""/>
              <a:tabLst>
                <a:tab pos="381000" algn="l"/>
              </a:tabLst>
            </a:pPr>
            <a:r>
              <a:rPr sz="2400" b="1" spc="-5" dirty="0">
                <a:solidFill>
                  <a:srgbClr val="FF0000"/>
                </a:solidFill>
                <a:latin typeface="Arial"/>
                <a:cs typeface="Arial"/>
              </a:rPr>
              <a:t>Continuity</a:t>
            </a:r>
            <a:r>
              <a:rPr sz="2400" b="1" spc="-25" dirty="0">
                <a:solidFill>
                  <a:srgbClr val="FF0000"/>
                </a:solidFill>
                <a:latin typeface="Arial"/>
                <a:cs typeface="Arial"/>
              </a:rPr>
              <a:t> </a:t>
            </a:r>
            <a:r>
              <a:rPr sz="2400" b="1" spc="-5" dirty="0">
                <a:solidFill>
                  <a:srgbClr val="FF0000"/>
                </a:solidFill>
                <a:latin typeface="Arial"/>
                <a:cs typeface="Arial"/>
              </a:rPr>
              <a:t>at</a:t>
            </a:r>
            <a:r>
              <a:rPr sz="2400" b="1" spc="-10" dirty="0">
                <a:solidFill>
                  <a:srgbClr val="FF0000"/>
                </a:solidFill>
                <a:latin typeface="Arial"/>
                <a:cs typeface="Arial"/>
              </a:rPr>
              <a:t> </a:t>
            </a:r>
            <a:r>
              <a:rPr sz="2400" b="1" i="1" dirty="0">
                <a:solidFill>
                  <a:srgbClr val="FF0000"/>
                </a:solidFill>
                <a:latin typeface="Arial"/>
                <a:cs typeface="Arial"/>
              </a:rPr>
              <a:t>V</a:t>
            </a:r>
            <a:r>
              <a:rPr sz="2400" b="1" baseline="-20833" dirty="0">
                <a:solidFill>
                  <a:srgbClr val="FF0000"/>
                </a:solidFill>
                <a:latin typeface="Arial"/>
                <a:cs typeface="Arial"/>
              </a:rPr>
              <a:t>DS</a:t>
            </a:r>
            <a:r>
              <a:rPr sz="2400" b="1" spc="284" baseline="-20833" dirty="0">
                <a:solidFill>
                  <a:srgbClr val="FF0000"/>
                </a:solidFill>
                <a:latin typeface="Arial"/>
                <a:cs typeface="Arial"/>
              </a:rPr>
              <a:t> </a:t>
            </a:r>
            <a:r>
              <a:rPr sz="2400" b="1" dirty="0">
                <a:solidFill>
                  <a:srgbClr val="FF0000"/>
                </a:solidFill>
                <a:latin typeface="Arial"/>
                <a:cs typeface="Arial"/>
              </a:rPr>
              <a:t>=</a:t>
            </a:r>
            <a:r>
              <a:rPr sz="2400" b="1" spc="-15" dirty="0">
                <a:solidFill>
                  <a:srgbClr val="FF0000"/>
                </a:solidFill>
                <a:latin typeface="Arial"/>
                <a:cs typeface="Arial"/>
              </a:rPr>
              <a:t> </a:t>
            </a:r>
            <a:r>
              <a:rPr sz="2400" b="1" i="1" spc="-25" dirty="0">
                <a:solidFill>
                  <a:srgbClr val="FF0000"/>
                </a:solidFill>
                <a:latin typeface="Arial"/>
                <a:cs typeface="Arial"/>
              </a:rPr>
              <a:t>V</a:t>
            </a:r>
            <a:r>
              <a:rPr sz="2400" b="1" spc="-37" baseline="-20833" dirty="0">
                <a:solidFill>
                  <a:srgbClr val="FF0000"/>
                </a:solidFill>
                <a:latin typeface="Arial"/>
                <a:cs typeface="Arial"/>
              </a:rPr>
              <a:t>DSAT</a:t>
            </a:r>
            <a:endParaRPr sz="2400" baseline="-20833">
              <a:latin typeface="Arial"/>
              <a:cs typeface="Arial"/>
            </a:endParaRPr>
          </a:p>
        </p:txBody>
      </p:sp>
      <p:sp>
        <p:nvSpPr>
          <p:cNvPr id="50" name="object 50"/>
          <p:cNvSpPr/>
          <p:nvPr/>
        </p:nvSpPr>
        <p:spPr>
          <a:xfrm>
            <a:off x="2669348" y="4723442"/>
            <a:ext cx="276860" cy="13970"/>
          </a:xfrm>
          <a:custGeom>
            <a:avLst/>
            <a:gdLst/>
            <a:ahLst/>
            <a:cxnLst/>
            <a:rect l="l" t="t" r="r" b="b"/>
            <a:pathLst>
              <a:path w="276860" h="13970">
                <a:moveTo>
                  <a:pt x="276749" y="0"/>
                </a:moveTo>
                <a:lnTo>
                  <a:pt x="0" y="0"/>
                </a:lnTo>
                <a:lnTo>
                  <a:pt x="0" y="13865"/>
                </a:lnTo>
                <a:lnTo>
                  <a:pt x="276749" y="13865"/>
                </a:lnTo>
                <a:lnTo>
                  <a:pt x="276749" y="0"/>
                </a:lnTo>
                <a:close/>
              </a:path>
            </a:pathLst>
          </a:custGeom>
          <a:solidFill>
            <a:srgbClr val="000000"/>
          </a:solidFill>
        </p:spPr>
        <p:txBody>
          <a:bodyPr wrap="square" lIns="0" tIns="0" rIns="0" bIns="0" rtlCol="0"/>
          <a:lstStyle/>
          <a:p>
            <a:endParaRPr/>
          </a:p>
        </p:txBody>
      </p:sp>
      <p:sp>
        <p:nvSpPr>
          <p:cNvPr id="51" name="object 51"/>
          <p:cNvSpPr txBox="1"/>
          <p:nvPr/>
        </p:nvSpPr>
        <p:spPr>
          <a:xfrm>
            <a:off x="5065724" y="4191728"/>
            <a:ext cx="381000" cy="364490"/>
          </a:xfrm>
          <a:prstGeom prst="rect">
            <a:avLst/>
          </a:prstGeom>
        </p:spPr>
        <p:txBody>
          <a:bodyPr vert="horz" wrap="square" lIns="0" tIns="15240" rIns="0" bIns="0" rtlCol="0">
            <a:spAutoFit/>
          </a:bodyPr>
          <a:lstStyle/>
          <a:p>
            <a:pPr marL="38100">
              <a:lnSpc>
                <a:spcPct val="100000"/>
              </a:lnSpc>
              <a:spcBef>
                <a:spcPts val="120"/>
              </a:spcBef>
            </a:pPr>
            <a:r>
              <a:rPr sz="3300" i="1" spc="22" baseline="-25252" dirty="0">
                <a:latin typeface="Times New Roman"/>
                <a:cs typeface="Times New Roman"/>
              </a:rPr>
              <a:t>V</a:t>
            </a:r>
            <a:r>
              <a:rPr sz="3300" i="1" spc="-240" baseline="-25252" dirty="0">
                <a:latin typeface="Times New Roman"/>
                <a:cs typeface="Times New Roman"/>
              </a:rPr>
              <a:t> </a:t>
            </a:r>
            <a:r>
              <a:rPr sz="1250" spc="15" dirty="0">
                <a:latin typeface="Times New Roman"/>
                <a:cs typeface="Times New Roman"/>
              </a:rPr>
              <a:t>2</a:t>
            </a:r>
            <a:endParaRPr sz="1250">
              <a:latin typeface="Times New Roman"/>
              <a:cs typeface="Times New Roman"/>
            </a:endParaRPr>
          </a:p>
        </p:txBody>
      </p:sp>
      <p:sp>
        <p:nvSpPr>
          <p:cNvPr id="52" name="object 52"/>
          <p:cNvSpPr txBox="1"/>
          <p:nvPr/>
        </p:nvSpPr>
        <p:spPr>
          <a:xfrm>
            <a:off x="2953606" y="4505219"/>
            <a:ext cx="1886585" cy="364490"/>
          </a:xfrm>
          <a:prstGeom prst="rect">
            <a:avLst/>
          </a:prstGeom>
        </p:spPr>
        <p:txBody>
          <a:bodyPr vert="horz" wrap="square" lIns="0" tIns="15240" rIns="0" bIns="0" rtlCol="0">
            <a:spAutoFit/>
          </a:bodyPr>
          <a:lstStyle/>
          <a:p>
            <a:pPr marL="38100">
              <a:lnSpc>
                <a:spcPct val="100000"/>
              </a:lnSpc>
              <a:spcBef>
                <a:spcPts val="120"/>
              </a:spcBef>
            </a:pPr>
            <a:r>
              <a:rPr sz="2200" spc="-20" dirty="0">
                <a:latin typeface="Symbol"/>
                <a:cs typeface="Symbol"/>
              </a:rPr>
              <a:t></a:t>
            </a:r>
            <a:r>
              <a:rPr sz="2200" spc="-20" dirty="0">
                <a:latin typeface="Times New Roman"/>
                <a:cs typeface="Times New Roman"/>
              </a:rPr>
              <a:t>[(</a:t>
            </a:r>
            <a:r>
              <a:rPr sz="2200" i="1" spc="-20" dirty="0">
                <a:latin typeface="Times New Roman"/>
                <a:cs typeface="Times New Roman"/>
              </a:rPr>
              <a:t>V</a:t>
            </a:r>
            <a:r>
              <a:rPr sz="1875" i="1" spc="-30" baseline="-26666" dirty="0">
                <a:latin typeface="Times New Roman"/>
                <a:cs typeface="Times New Roman"/>
              </a:rPr>
              <a:t>GS</a:t>
            </a:r>
            <a:r>
              <a:rPr sz="1875" i="1" spc="607" baseline="-26666" dirty="0">
                <a:latin typeface="Times New Roman"/>
                <a:cs typeface="Times New Roman"/>
              </a:rPr>
              <a:t> </a:t>
            </a:r>
            <a:r>
              <a:rPr sz="2200" spc="20" dirty="0">
                <a:latin typeface="Symbol"/>
                <a:cs typeface="Symbol"/>
              </a:rPr>
              <a:t></a:t>
            </a:r>
            <a:r>
              <a:rPr sz="2200" i="1" spc="20" dirty="0">
                <a:latin typeface="Times New Roman"/>
                <a:cs typeface="Times New Roman"/>
              </a:rPr>
              <a:t>V</a:t>
            </a:r>
            <a:r>
              <a:rPr sz="1875" i="1" spc="30" baseline="-26666" dirty="0">
                <a:latin typeface="Times New Roman"/>
                <a:cs typeface="Times New Roman"/>
              </a:rPr>
              <a:t>T</a:t>
            </a:r>
            <a:r>
              <a:rPr sz="1875" i="1" spc="179" baseline="-26666" dirty="0">
                <a:latin typeface="Times New Roman"/>
                <a:cs typeface="Times New Roman"/>
              </a:rPr>
              <a:t> </a:t>
            </a:r>
            <a:r>
              <a:rPr sz="2200" spc="-25" dirty="0">
                <a:latin typeface="Times New Roman"/>
                <a:cs typeface="Times New Roman"/>
              </a:rPr>
              <a:t>)</a:t>
            </a:r>
            <a:r>
              <a:rPr sz="2200" i="1" spc="-25" dirty="0">
                <a:latin typeface="Times New Roman"/>
                <a:cs typeface="Times New Roman"/>
              </a:rPr>
              <a:t>V</a:t>
            </a:r>
            <a:r>
              <a:rPr sz="1875" i="1" spc="-37" baseline="-26666" dirty="0">
                <a:latin typeface="Times New Roman"/>
                <a:cs typeface="Times New Roman"/>
              </a:rPr>
              <a:t>DSAT</a:t>
            </a:r>
            <a:endParaRPr sz="1875" baseline="-26666">
              <a:latin typeface="Times New Roman"/>
              <a:cs typeface="Times New Roman"/>
            </a:endParaRPr>
          </a:p>
        </p:txBody>
      </p:sp>
      <p:sp>
        <p:nvSpPr>
          <p:cNvPr id="53" name="object 53"/>
          <p:cNvSpPr txBox="1"/>
          <p:nvPr/>
        </p:nvSpPr>
        <p:spPr>
          <a:xfrm>
            <a:off x="1859022" y="4692374"/>
            <a:ext cx="198755" cy="364490"/>
          </a:xfrm>
          <a:prstGeom prst="rect">
            <a:avLst/>
          </a:prstGeom>
        </p:spPr>
        <p:txBody>
          <a:bodyPr vert="horz" wrap="square" lIns="0" tIns="15240" rIns="0" bIns="0" rtlCol="0">
            <a:spAutoFit/>
          </a:bodyPr>
          <a:lstStyle/>
          <a:p>
            <a:pPr marL="12700">
              <a:lnSpc>
                <a:spcPct val="100000"/>
              </a:lnSpc>
              <a:spcBef>
                <a:spcPts val="120"/>
              </a:spcBef>
            </a:pPr>
            <a:r>
              <a:rPr sz="2200" i="1" spc="15" dirty="0">
                <a:latin typeface="Times New Roman"/>
                <a:cs typeface="Times New Roman"/>
              </a:rPr>
              <a:t>V</a:t>
            </a:r>
            <a:endParaRPr sz="2200">
              <a:latin typeface="Times New Roman"/>
              <a:cs typeface="Times New Roman"/>
            </a:endParaRPr>
          </a:p>
        </p:txBody>
      </p:sp>
      <p:sp>
        <p:nvSpPr>
          <p:cNvPr id="54" name="object 54"/>
          <p:cNvSpPr txBox="1"/>
          <p:nvPr/>
        </p:nvSpPr>
        <p:spPr>
          <a:xfrm>
            <a:off x="2722705" y="4726883"/>
            <a:ext cx="182880" cy="364490"/>
          </a:xfrm>
          <a:prstGeom prst="rect">
            <a:avLst/>
          </a:prstGeom>
        </p:spPr>
        <p:txBody>
          <a:bodyPr vert="horz" wrap="square" lIns="0" tIns="15240" rIns="0" bIns="0" rtlCol="0">
            <a:spAutoFit/>
          </a:bodyPr>
          <a:lstStyle/>
          <a:p>
            <a:pPr marL="12700">
              <a:lnSpc>
                <a:spcPct val="100000"/>
              </a:lnSpc>
              <a:spcBef>
                <a:spcPts val="120"/>
              </a:spcBef>
            </a:pPr>
            <a:r>
              <a:rPr sz="2200" i="1" spc="15" dirty="0">
                <a:latin typeface="Times New Roman"/>
                <a:cs typeface="Times New Roman"/>
              </a:rPr>
              <a:t>L</a:t>
            </a:r>
            <a:endParaRPr sz="2200">
              <a:latin typeface="Times New Roman"/>
              <a:cs typeface="Times New Roman"/>
            </a:endParaRPr>
          </a:p>
        </p:txBody>
      </p:sp>
      <p:sp>
        <p:nvSpPr>
          <p:cNvPr id="55" name="object 55"/>
          <p:cNvSpPr txBox="1"/>
          <p:nvPr/>
        </p:nvSpPr>
        <p:spPr>
          <a:xfrm>
            <a:off x="1686572" y="4311026"/>
            <a:ext cx="1223010" cy="382905"/>
          </a:xfrm>
          <a:prstGeom prst="rect">
            <a:avLst/>
          </a:prstGeom>
        </p:spPr>
        <p:txBody>
          <a:bodyPr vert="horz" wrap="square" lIns="0" tIns="11430" rIns="0" bIns="0" rtlCol="0">
            <a:spAutoFit/>
          </a:bodyPr>
          <a:lstStyle/>
          <a:p>
            <a:pPr marL="12700">
              <a:lnSpc>
                <a:spcPct val="100000"/>
              </a:lnSpc>
              <a:spcBef>
                <a:spcPts val="90"/>
              </a:spcBef>
              <a:tabLst>
                <a:tab pos="974090" algn="l"/>
              </a:tabLst>
            </a:pPr>
            <a:r>
              <a:rPr sz="3525" i="1" spc="-104" baseline="1182" dirty="0">
                <a:latin typeface="Symbol"/>
                <a:cs typeface="Symbol"/>
              </a:rPr>
              <a:t></a:t>
            </a:r>
            <a:r>
              <a:rPr sz="3525" spc="307" baseline="1182" dirty="0">
                <a:latin typeface="Times New Roman"/>
                <a:cs typeface="Times New Roman"/>
              </a:rPr>
              <a:t> </a:t>
            </a:r>
            <a:r>
              <a:rPr sz="3300" i="1" spc="22" baseline="1262" dirty="0">
                <a:latin typeface="Times New Roman"/>
                <a:cs typeface="Times New Roman"/>
              </a:rPr>
              <a:t>C</a:t>
            </a:r>
            <a:r>
              <a:rPr sz="3300" i="1" baseline="1262" dirty="0">
                <a:latin typeface="Times New Roman"/>
                <a:cs typeface="Times New Roman"/>
              </a:rPr>
              <a:t>	</a:t>
            </a:r>
            <a:r>
              <a:rPr sz="2200" i="1" spc="20" dirty="0">
                <a:latin typeface="Times New Roman"/>
                <a:cs typeface="Times New Roman"/>
              </a:rPr>
              <a:t>W</a:t>
            </a:r>
            <a:endParaRPr sz="2200">
              <a:latin typeface="Times New Roman"/>
              <a:cs typeface="Times New Roman"/>
            </a:endParaRPr>
          </a:p>
        </p:txBody>
      </p:sp>
      <p:sp>
        <p:nvSpPr>
          <p:cNvPr id="56" name="object 56"/>
          <p:cNvSpPr txBox="1"/>
          <p:nvPr/>
        </p:nvSpPr>
        <p:spPr>
          <a:xfrm>
            <a:off x="6124594" y="4302741"/>
            <a:ext cx="636905" cy="382905"/>
          </a:xfrm>
          <a:prstGeom prst="rect">
            <a:avLst/>
          </a:prstGeom>
        </p:spPr>
        <p:txBody>
          <a:bodyPr vert="horz" wrap="square" lIns="0" tIns="11430" rIns="0" bIns="0" rtlCol="0">
            <a:spAutoFit/>
          </a:bodyPr>
          <a:lstStyle/>
          <a:p>
            <a:pPr marL="12700">
              <a:lnSpc>
                <a:spcPct val="100000"/>
              </a:lnSpc>
              <a:spcBef>
                <a:spcPts val="90"/>
              </a:spcBef>
              <a:tabLst>
                <a:tab pos="335915" algn="l"/>
              </a:tabLst>
            </a:pPr>
            <a:r>
              <a:rPr sz="2350" i="1" spc="-70" dirty="0">
                <a:latin typeface="Symbol"/>
                <a:cs typeface="Symbol"/>
              </a:rPr>
              <a:t></a:t>
            </a:r>
            <a:r>
              <a:rPr sz="2350" spc="-70" dirty="0">
                <a:latin typeface="Times New Roman"/>
                <a:cs typeface="Times New Roman"/>
              </a:rPr>
              <a:t>	</a:t>
            </a:r>
            <a:r>
              <a:rPr sz="2200" spc="5" dirty="0">
                <a:latin typeface="Symbol"/>
                <a:cs typeface="Symbol"/>
              </a:rPr>
              <a:t></a:t>
            </a:r>
            <a:r>
              <a:rPr sz="2200" spc="-204" dirty="0">
                <a:latin typeface="Times New Roman"/>
                <a:cs typeface="Times New Roman"/>
              </a:rPr>
              <a:t> </a:t>
            </a:r>
            <a:r>
              <a:rPr sz="2200" i="1" spc="15" dirty="0">
                <a:latin typeface="Times New Roman"/>
                <a:cs typeface="Times New Roman"/>
              </a:rPr>
              <a:t>E</a:t>
            </a:r>
            <a:endParaRPr sz="2200">
              <a:latin typeface="Times New Roman"/>
              <a:cs typeface="Times New Roman"/>
            </a:endParaRPr>
          </a:p>
        </p:txBody>
      </p:sp>
      <p:sp>
        <p:nvSpPr>
          <p:cNvPr id="57" name="object 57"/>
          <p:cNvSpPr txBox="1"/>
          <p:nvPr/>
        </p:nvSpPr>
        <p:spPr>
          <a:xfrm>
            <a:off x="1478980" y="4391309"/>
            <a:ext cx="1188085" cy="364490"/>
          </a:xfrm>
          <a:prstGeom prst="rect">
            <a:avLst/>
          </a:prstGeom>
        </p:spPr>
        <p:txBody>
          <a:bodyPr vert="horz" wrap="square" lIns="0" tIns="15240" rIns="0" bIns="0" rtlCol="0">
            <a:spAutoFit/>
          </a:bodyPr>
          <a:lstStyle/>
          <a:p>
            <a:pPr marL="38100">
              <a:lnSpc>
                <a:spcPct val="100000"/>
              </a:lnSpc>
              <a:spcBef>
                <a:spcPts val="120"/>
              </a:spcBef>
              <a:tabLst>
                <a:tab pos="390525" algn="l"/>
                <a:tab pos="670560" algn="l"/>
                <a:tab pos="1033144" algn="l"/>
              </a:tabLst>
            </a:pPr>
            <a:r>
              <a:rPr sz="1250" i="1" u="heavy" spc="5" dirty="0">
                <a:uFill>
                  <a:solidFill>
                    <a:srgbClr val="000000"/>
                  </a:solidFill>
                </a:uFill>
                <a:latin typeface="Times New Roman"/>
                <a:cs typeface="Times New Roman"/>
              </a:rPr>
              <a:t> 	</a:t>
            </a:r>
            <a:r>
              <a:rPr sz="1250" i="1" u="heavy" spc="15" dirty="0">
                <a:uFill>
                  <a:solidFill>
                    <a:srgbClr val="000000"/>
                  </a:solidFill>
                </a:uFill>
                <a:latin typeface="Times New Roman"/>
                <a:cs typeface="Times New Roman"/>
              </a:rPr>
              <a:t>n	</a:t>
            </a:r>
            <a:r>
              <a:rPr sz="1250" i="1" u="heavy" spc="10" dirty="0">
                <a:uFill>
                  <a:solidFill>
                    <a:srgbClr val="000000"/>
                  </a:solidFill>
                </a:uFill>
                <a:latin typeface="Times New Roman"/>
                <a:cs typeface="Times New Roman"/>
              </a:rPr>
              <a:t>ox	</a:t>
            </a:r>
            <a:r>
              <a:rPr sz="3300" spc="7" baseline="-22727" dirty="0">
                <a:latin typeface="Symbol"/>
                <a:cs typeface="Symbol"/>
              </a:rPr>
              <a:t></a:t>
            </a:r>
            <a:endParaRPr sz="3300" baseline="-22727">
              <a:latin typeface="Symbol"/>
              <a:cs typeface="Symbol"/>
            </a:endParaRPr>
          </a:p>
        </p:txBody>
      </p:sp>
      <p:sp>
        <p:nvSpPr>
          <p:cNvPr id="58" name="object 58"/>
          <p:cNvSpPr txBox="1"/>
          <p:nvPr/>
        </p:nvSpPr>
        <p:spPr>
          <a:xfrm>
            <a:off x="4866657" y="4391309"/>
            <a:ext cx="2411730" cy="692497"/>
          </a:xfrm>
          <a:prstGeom prst="rect">
            <a:avLst/>
          </a:prstGeom>
        </p:spPr>
        <p:txBody>
          <a:bodyPr vert="horz" wrap="square" lIns="0" tIns="15240" rIns="0" bIns="0" rtlCol="0">
            <a:spAutoFit/>
          </a:bodyPr>
          <a:lstStyle/>
          <a:p>
            <a:pPr marL="245745" indent="-208279">
              <a:lnSpc>
                <a:spcPct val="100000"/>
              </a:lnSpc>
              <a:spcBef>
                <a:spcPts val="120"/>
              </a:spcBef>
              <a:buSzPct val="176000"/>
              <a:buFont typeface="Symbol"/>
              <a:buChar char=""/>
              <a:tabLst>
                <a:tab pos="246379" algn="l"/>
                <a:tab pos="1440180" algn="l"/>
                <a:tab pos="1875155" algn="l"/>
              </a:tabLst>
            </a:pPr>
            <a:r>
              <a:rPr sz="1250" i="1" u="heavy" spc="5" dirty="0">
                <a:uFill>
                  <a:solidFill>
                    <a:srgbClr val="000000"/>
                  </a:solidFill>
                </a:uFill>
                <a:latin typeface="Times New Roman"/>
                <a:cs typeface="Times New Roman"/>
              </a:rPr>
              <a:t> </a:t>
            </a:r>
            <a:r>
              <a:rPr sz="1250" i="1" u="heavy" dirty="0">
                <a:uFill>
                  <a:solidFill>
                    <a:srgbClr val="000000"/>
                  </a:solidFill>
                </a:uFill>
                <a:latin typeface="Times New Roman"/>
                <a:cs typeface="Times New Roman"/>
              </a:rPr>
              <a:t>  </a:t>
            </a:r>
            <a:r>
              <a:rPr sz="1250" i="1" u="heavy" spc="-20" dirty="0">
                <a:uFill>
                  <a:solidFill>
                    <a:srgbClr val="000000"/>
                  </a:solidFill>
                </a:uFill>
                <a:latin typeface="Times New Roman"/>
                <a:cs typeface="Times New Roman"/>
              </a:rPr>
              <a:t> </a:t>
            </a:r>
            <a:r>
              <a:rPr sz="1250" i="1" u="heavy" spc="10" dirty="0">
                <a:uFill>
                  <a:solidFill>
                    <a:srgbClr val="000000"/>
                  </a:solidFill>
                </a:uFill>
                <a:latin typeface="Times New Roman"/>
                <a:cs typeface="Times New Roman"/>
              </a:rPr>
              <a:t>D</a:t>
            </a:r>
            <a:r>
              <a:rPr sz="1250" i="1" u="heavy" spc="5" dirty="0">
                <a:uFill>
                  <a:solidFill>
                    <a:srgbClr val="000000"/>
                  </a:solidFill>
                </a:uFill>
                <a:latin typeface="Times New Roman"/>
                <a:cs typeface="Times New Roman"/>
              </a:rPr>
              <a:t>SA</a:t>
            </a:r>
            <a:r>
              <a:rPr sz="1250" i="1" u="heavy" spc="20" dirty="0">
                <a:uFill>
                  <a:solidFill>
                    <a:srgbClr val="000000"/>
                  </a:solidFill>
                </a:uFill>
                <a:latin typeface="Times New Roman"/>
                <a:cs typeface="Times New Roman"/>
              </a:rPr>
              <a:t>T</a:t>
            </a:r>
            <a:r>
              <a:rPr sz="1250" i="1" u="heavy" dirty="0">
                <a:uFill>
                  <a:solidFill>
                    <a:srgbClr val="000000"/>
                  </a:solidFill>
                </a:uFill>
                <a:latin typeface="Times New Roman"/>
                <a:cs typeface="Times New Roman"/>
              </a:rPr>
              <a:t> </a:t>
            </a:r>
            <a:r>
              <a:rPr sz="1250" i="1" u="heavy" spc="-100" dirty="0">
                <a:uFill>
                  <a:solidFill>
                    <a:srgbClr val="000000"/>
                  </a:solidFill>
                </a:uFill>
                <a:latin typeface="Times New Roman"/>
                <a:cs typeface="Times New Roman"/>
              </a:rPr>
              <a:t> </a:t>
            </a:r>
            <a:r>
              <a:rPr sz="3300" spc="7" baseline="-22727" dirty="0">
                <a:latin typeface="Times New Roman"/>
                <a:cs typeface="Times New Roman"/>
              </a:rPr>
              <a:t>]</a:t>
            </a:r>
            <a:r>
              <a:rPr sz="3300" spc="-179" baseline="-22727" dirty="0">
                <a:latin typeface="Times New Roman"/>
                <a:cs typeface="Times New Roman"/>
              </a:rPr>
              <a:t> </a:t>
            </a:r>
            <a:r>
              <a:rPr sz="3300" spc="22" baseline="-22727" dirty="0">
                <a:latin typeface="Symbol"/>
                <a:cs typeface="Symbol"/>
              </a:rPr>
              <a:t></a:t>
            </a:r>
            <a:r>
              <a:rPr sz="3300" spc="52" baseline="-22727" dirty="0">
                <a:latin typeface="Times New Roman"/>
                <a:cs typeface="Times New Roman"/>
              </a:rPr>
              <a:t> </a:t>
            </a:r>
            <a:r>
              <a:rPr sz="1250" i="1" u="heavy" spc="5" dirty="0">
                <a:uFill>
                  <a:solidFill>
                    <a:srgbClr val="000000"/>
                  </a:solidFill>
                </a:uFill>
                <a:latin typeface="Times New Roman"/>
                <a:cs typeface="Times New Roman"/>
              </a:rPr>
              <a:t> </a:t>
            </a:r>
            <a:r>
              <a:rPr sz="1250" i="1" u="heavy" dirty="0">
                <a:uFill>
                  <a:solidFill>
                    <a:srgbClr val="000000"/>
                  </a:solidFill>
                </a:uFill>
                <a:latin typeface="Times New Roman"/>
                <a:cs typeface="Times New Roman"/>
              </a:rPr>
              <a:t>	</a:t>
            </a:r>
            <a:r>
              <a:rPr sz="1250" i="1" u="heavy" spc="15" dirty="0">
                <a:uFill>
                  <a:solidFill>
                    <a:srgbClr val="000000"/>
                  </a:solidFill>
                </a:uFill>
                <a:latin typeface="Times New Roman"/>
                <a:cs typeface="Times New Roman"/>
              </a:rPr>
              <a:t>n</a:t>
            </a:r>
            <a:r>
              <a:rPr sz="1250" i="1" u="heavy" dirty="0">
                <a:uFill>
                  <a:solidFill>
                    <a:srgbClr val="000000"/>
                  </a:solidFill>
                </a:uFill>
                <a:latin typeface="Times New Roman"/>
                <a:cs typeface="Times New Roman"/>
              </a:rPr>
              <a:t>	</a:t>
            </a:r>
            <a:r>
              <a:rPr sz="1250" i="1" u="heavy" spc="20" dirty="0">
                <a:uFill>
                  <a:solidFill>
                    <a:srgbClr val="000000"/>
                  </a:solidFill>
                </a:uFill>
                <a:latin typeface="Times New Roman"/>
                <a:cs typeface="Times New Roman"/>
              </a:rPr>
              <a:t>C</a:t>
            </a:r>
            <a:r>
              <a:rPr sz="1250" i="1" u="heavy" spc="135" dirty="0">
                <a:uFill>
                  <a:solidFill>
                    <a:srgbClr val="000000"/>
                  </a:solidFill>
                </a:uFill>
                <a:latin typeface="Times New Roman"/>
                <a:cs typeface="Times New Roman"/>
              </a:rPr>
              <a:t> </a:t>
            </a:r>
            <a:r>
              <a:rPr sz="1250" i="1" spc="35" dirty="0">
                <a:latin typeface="Times New Roman"/>
                <a:cs typeface="Times New Roman"/>
              </a:rPr>
              <a:t> </a:t>
            </a:r>
            <a:r>
              <a:rPr sz="3300" spc="7" baseline="-22727" dirty="0">
                <a:latin typeface="Symbol"/>
                <a:cs typeface="Symbol"/>
              </a:rPr>
              <a:t></a:t>
            </a:r>
            <a:endParaRPr sz="3300" baseline="-22727" dirty="0">
              <a:latin typeface="Times New Roman"/>
              <a:cs typeface="Times New Roman"/>
            </a:endParaRPr>
          </a:p>
          <a:p>
            <a:pPr marL="485140">
              <a:spcBef>
                <a:spcPts val="5"/>
              </a:spcBef>
            </a:pPr>
            <a:r>
              <a:rPr sz="2200" spc="10" dirty="0">
                <a:latin typeface="Times New Roman"/>
                <a:cs typeface="Times New Roman"/>
              </a:rPr>
              <a:t>2</a:t>
            </a:r>
            <a:r>
              <a:rPr lang="en-US" sz="2200" spc="10" dirty="0">
                <a:latin typeface="Times New Roman"/>
                <a:cs typeface="Times New Roman"/>
              </a:rPr>
              <a:t>             </a:t>
            </a:r>
            <a:r>
              <a:rPr lang="en-US" altLang="zh-CN" sz="2200" spc="10" dirty="0">
                <a:latin typeface="Times New Roman"/>
                <a:cs typeface="Times New Roman"/>
              </a:rPr>
              <a:t>2</a:t>
            </a:r>
            <a:endParaRPr lang="zh-CN" altLang="en-US" sz="2200" dirty="0">
              <a:latin typeface="Times New Roman"/>
              <a:cs typeface="Times New Roman"/>
            </a:endParaRPr>
          </a:p>
        </p:txBody>
      </p:sp>
      <p:sp>
        <p:nvSpPr>
          <p:cNvPr id="59" name="object 59"/>
          <p:cNvSpPr txBox="1"/>
          <p:nvPr/>
        </p:nvSpPr>
        <p:spPr>
          <a:xfrm>
            <a:off x="1465769" y="4765562"/>
            <a:ext cx="1062990" cy="688975"/>
          </a:xfrm>
          <a:prstGeom prst="rect">
            <a:avLst/>
          </a:prstGeom>
        </p:spPr>
        <p:txBody>
          <a:bodyPr vert="horz" wrap="square" lIns="0" tIns="15240" rIns="0" bIns="0" rtlCol="0">
            <a:spAutoFit/>
          </a:bodyPr>
          <a:lstStyle/>
          <a:p>
            <a:pPr marR="30480" algn="r">
              <a:lnSpc>
                <a:spcPts val="2600"/>
              </a:lnSpc>
              <a:spcBef>
                <a:spcPts val="120"/>
              </a:spcBef>
            </a:pPr>
            <a:r>
              <a:rPr sz="3300" spc="150" baseline="-21464" dirty="0">
                <a:latin typeface="Times New Roman"/>
                <a:cs typeface="Times New Roman"/>
              </a:rPr>
              <a:t>1</a:t>
            </a:r>
            <a:r>
              <a:rPr sz="3300" spc="150" baseline="-21464" dirty="0">
                <a:latin typeface="Symbol"/>
                <a:cs typeface="Symbol"/>
              </a:rPr>
              <a:t></a:t>
            </a:r>
            <a:r>
              <a:rPr sz="2200" u="sng" spc="100" dirty="0">
                <a:uFill>
                  <a:solidFill>
                    <a:srgbClr val="000000"/>
                  </a:solidFill>
                </a:uFill>
                <a:latin typeface="Times New Roman"/>
                <a:cs typeface="Times New Roman"/>
              </a:rPr>
              <a:t> </a:t>
            </a:r>
            <a:r>
              <a:rPr sz="2200" u="sng" spc="490" dirty="0">
                <a:uFill>
                  <a:solidFill>
                    <a:srgbClr val="000000"/>
                  </a:solidFill>
                </a:uFill>
                <a:latin typeface="Times New Roman"/>
                <a:cs typeface="Times New Roman"/>
              </a:rPr>
              <a:t> </a:t>
            </a:r>
            <a:r>
              <a:rPr sz="1250" i="1" u="sng" spc="10" dirty="0">
                <a:uFill>
                  <a:solidFill>
                    <a:srgbClr val="000000"/>
                  </a:solidFill>
                </a:uFill>
                <a:latin typeface="Times New Roman"/>
                <a:cs typeface="Times New Roman"/>
              </a:rPr>
              <a:t>DSAT</a:t>
            </a:r>
            <a:r>
              <a:rPr sz="1250" i="1" u="sng" spc="-105" dirty="0">
                <a:uFill>
                  <a:solidFill>
                    <a:srgbClr val="000000"/>
                  </a:solidFill>
                </a:uFill>
                <a:latin typeface="Times New Roman"/>
                <a:cs typeface="Times New Roman"/>
              </a:rPr>
              <a:t> </a:t>
            </a:r>
            <a:endParaRPr sz="1250">
              <a:latin typeface="Times New Roman"/>
              <a:cs typeface="Times New Roman"/>
            </a:endParaRPr>
          </a:p>
          <a:p>
            <a:pPr marR="93345" algn="r">
              <a:lnSpc>
                <a:spcPts val="2600"/>
              </a:lnSpc>
            </a:pPr>
            <a:r>
              <a:rPr sz="2200" i="1" spc="-5" dirty="0">
                <a:latin typeface="Times New Roman"/>
                <a:cs typeface="Times New Roman"/>
              </a:rPr>
              <a:t>E</a:t>
            </a:r>
            <a:r>
              <a:rPr sz="1875" i="1" spc="-7" baseline="-24444" dirty="0">
                <a:latin typeface="Times New Roman"/>
                <a:cs typeface="Times New Roman"/>
              </a:rPr>
              <a:t>C</a:t>
            </a:r>
            <a:r>
              <a:rPr sz="1875" i="1" spc="-60" baseline="-24444" dirty="0">
                <a:latin typeface="Times New Roman"/>
                <a:cs typeface="Times New Roman"/>
              </a:rPr>
              <a:t> </a:t>
            </a:r>
            <a:r>
              <a:rPr sz="2200" i="1" spc="15" dirty="0">
                <a:latin typeface="Times New Roman"/>
                <a:cs typeface="Times New Roman"/>
              </a:rPr>
              <a:t>L</a:t>
            </a:r>
            <a:endParaRPr sz="2200">
              <a:latin typeface="Times New Roman"/>
              <a:cs typeface="Times New Roman"/>
            </a:endParaRPr>
          </a:p>
        </p:txBody>
      </p:sp>
      <p:grpSp>
        <p:nvGrpSpPr>
          <p:cNvPr id="60" name="object 60"/>
          <p:cNvGrpSpPr/>
          <p:nvPr/>
        </p:nvGrpSpPr>
        <p:grpSpPr>
          <a:xfrm>
            <a:off x="2692717" y="5435917"/>
            <a:ext cx="5593715" cy="914400"/>
            <a:chOff x="2692717" y="5435917"/>
            <a:chExt cx="5593715" cy="914400"/>
          </a:xfrm>
        </p:grpSpPr>
        <p:sp>
          <p:nvSpPr>
            <p:cNvPr id="61" name="object 61"/>
            <p:cNvSpPr/>
            <p:nvPr/>
          </p:nvSpPr>
          <p:spPr>
            <a:xfrm>
              <a:off x="2699384" y="5442584"/>
              <a:ext cx="5580380" cy="901065"/>
            </a:xfrm>
            <a:custGeom>
              <a:avLst/>
              <a:gdLst/>
              <a:ahLst/>
              <a:cxnLst/>
              <a:rect l="l" t="t" r="r" b="b"/>
              <a:pathLst>
                <a:path w="5580380" h="901064">
                  <a:moveTo>
                    <a:pt x="5430012" y="0"/>
                  </a:moveTo>
                  <a:lnTo>
                    <a:pt x="150113" y="0"/>
                  </a:lnTo>
                  <a:lnTo>
                    <a:pt x="102656" y="7650"/>
                  </a:lnTo>
                  <a:lnTo>
                    <a:pt x="61447" y="28955"/>
                  </a:lnTo>
                  <a:lnTo>
                    <a:pt x="28955" y="61447"/>
                  </a:lnTo>
                  <a:lnTo>
                    <a:pt x="7650" y="102656"/>
                  </a:lnTo>
                  <a:lnTo>
                    <a:pt x="0" y="150113"/>
                  </a:lnTo>
                  <a:lnTo>
                    <a:pt x="0" y="750569"/>
                  </a:lnTo>
                  <a:lnTo>
                    <a:pt x="7650" y="798017"/>
                  </a:lnTo>
                  <a:lnTo>
                    <a:pt x="28956" y="839225"/>
                  </a:lnTo>
                  <a:lnTo>
                    <a:pt x="61447" y="871720"/>
                  </a:lnTo>
                  <a:lnTo>
                    <a:pt x="102656" y="893031"/>
                  </a:lnTo>
                  <a:lnTo>
                    <a:pt x="150113" y="900683"/>
                  </a:lnTo>
                  <a:lnTo>
                    <a:pt x="5430012" y="900683"/>
                  </a:lnTo>
                  <a:lnTo>
                    <a:pt x="5477469" y="893031"/>
                  </a:lnTo>
                  <a:lnTo>
                    <a:pt x="5518678" y="871720"/>
                  </a:lnTo>
                  <a:lnTo>
                    <a:pt x="5551170" y="839225"/>
                  </a:lnTo>
                  <a:lnTo>
                    <a:pt x="5572475" y="798017"/>
                  </a:lnTo>
                  <a:lnTo>
                    <a:pt x="5580125" y="750569"/>
                  </a:lnTo>
                  <a:lnTo>
                    <a:pt x="5580125" y="150113"/>
                  </a:lnTo>
                  <a:lnTo>
                    <a:pt x="5572475" y="102656"/>
                  </a:lnTo>
                  <a:lnTo>
                    <a:pt x="5551170" y="61447"/>
                  </a:lnTo>
                  <a:lnTo>
                    <a:pt x="5518678" y="28955"/>
                  </a:lnTo>
                  <a:lnTo>
                    <a:pt x="5477469" y="7650"/>
                  </a:lnTo>
                  <a:lnTo>
                    <a:pt x="5430012" y="0"/>
                  </a:lnTo>
                  <a:close/>
                </a:path>
              </a:pathLst>
            </a:custGeom>
            <a:solidFill>
              <a:srgbClr val="FFFF00"/>
            </a:solidFill>
          </p:spPr>
          <p:txBody>
            <a:bodyPr wrap="square" lIns="0" tIns="0" rIns="0" bIns="0" rtlCol="0"/>
            <a:lstStyle/>
            <a:p>
              <a:endParaRPr/>
            </a:p>
          </p:txBody>
        </p:sp>
        <p:sp>
          <p:nvSpPr>
            <p:cNvPr id="62" name="object 62"/>
            <p:cNvSpPr/>
            <p:nvPr/>
          </p:nvSpPr>
          <p:spPr>
            <a:xfrm>
              <a:off x="2699384" y="5442584"/>
              <a:ext cx="5580380" cy="901065"/>
            </a:xfrm>
            <a:custGeom>
              <a:avLst/>
              <a:gdLst/>
              <a:ahLst/>
              <a:cxnLst/>
              <a:rect l="l" t="t" r="r" b="b"/>
              <a:pathLst>
                <a:path w="5580380" h="901064">
                  <a:moveTo>
                    <a:pt x="0" y="150113"/>
                  </a:moveTo>
                  <a:lnTo>
                    <a:pt x="7650" y="102656"/>
                  </a:lnTo>
                  <a:lnTo>
                    <a:pt x="28955" y="61447"/>
                  </a:lnTo>
                  <a:lnTo>
                    <a:pt x="61447" y="28955"/>
                  </a:lnTo>
                  <a:lnTo>
                    <a:pt x="102656" y="7650"/>
                  </a:lnTo>
                  <a:lnTo>
                    <a:pt x="150113" y="0"/>
                  </a:lnTo>
                  <a:lnTo>
                    <a:pt x="5430012" y="0"/>
                  </a:lnTo>
                  <a:lnTo>
                    <a:pt x="5477469" y="7650"/>
                  </a:lnTo>
                  <a:lnTo>
                    <a:pt x="5518678" y="28955"/>
                  </a:lnTo>
                  <a:lnTo>
                    <a:pt x="5551170" y="61447"/>
                  </a:lnTo>
                  <a:lnTo>
                    <a:pt x="5572475" y="102656"/>
                  </a:lnTo>
                  <a:lnTo>
                    <a:pt x="5580125" y="150113"/>
                  </a:lnTo>
                  <a:lnTo>
                    <a:pt x="5580125" y="750569"/>
                  </a:lnTo>
                  <a:lnTo>
                    <a:pt x="5572475" y="798017"/>
                  </a:lnTo>
                  <a:lnTo>
                    <a:pt x="5551170" y="839225"/>
                  </a:lnTo>
                  <a:lnTo>
                    <a:pt x="5518678" y="871720"/>
                  </a:lnTo>
                  <a:lnTo>
                    <a:pt x="5477469" y="893031"/>
                  </a:lnTo>
                  <a:lnTo>
                    <a:pt x="5430012" y="900683"/>
                  </a:lnTo>
                  <a:lnTo>
                    <a:pt x="150113" y="900683"/>
                  </a:lnTo>
                  <a:lnTo>
                    <a:pt x="102656" y="893031"/>
                  </a:lnTo>
                  <a:lnTo>
                    <a:pt x="61447" y="871720"/>
                  </a:lnTo>
                  <a:lnTo>
                    <a:pt x="28956" y="839225"/>
                  </a:lnTo>
                  <a:lnTo>
                    <a:pt x="7650" y="798017"/>
                  </a:lnTo>
                  <a:lnTo>
                    <a:pt x="0" y="750569"/>
                  </a:lnTo>
                  <a:lnTo>
                    <a:pt x="0" y="150113"/>
                  </a:lnTo>
                  <a:close/>
                </a:path>
              </a:pathLst>
            </a:custGeom>
            <a:ln w="12954">
              <a:solidFill>
                <a:srgbClr val="002C6D"/>
              </a:solidFill>
            </a:ln>
          </p:spPr>
          <p:txBody>
            <a:bodyPr wrap="square" lIns="0" tIns="0" rIns="0" bIns="0" rtlCol="0"/>
            <a:lstStyle/>
            <a:p>
              <a:endParaRPr/>
            </a:p>
          </p:txBody>
        </p:sp>
        <p:sp>
          <p:nvSpPr>
            <p:cNvPr id="63" name="object 63"/>
            <p:cNvSpPr/>
            <p:nvPr/>
          </p:nvSpPr>
          <p:spPr>
            <a:xfrm>
              <a:off x="3607163" y="5814279"/>
              <a:ext cx="2249805" cy="0"/>
            </a:xfrm>
            <a:custGeom>
              <a:avLst/>
              <a:gdLst/>
              <a:ahLst/>
              <a:cxnLst/>
              <a:rect l="l" t="t" r="r" b="b"/>
              <a:pathLst>
                <a:path w="2249804">
                  <a:moveTo>
                    <a:pt x="0" y="0"/>
                  </a:moveTo>
                  <a:lnTo>
                    <a:pt x="2249205" y="0"/>
                  </a:lnTo>
                </a:path>
              </a:pathLst>
            </a:custGeom>
            <a:ln w="11459">
              <a:solidFill>
                <a:srgbClr val="000000"/>
              </a:solidFill>
            </a:ln>
          </p:spPr>
          <p:txBody>
            <a:bodyPr wrap="square" lIns="0" tIns="0" rIns="0" bIns="0" rtlCol="0"/>
            <a:lstStyle/>
            <a:p>
              <a:endParaRPr/>
            </a:p>
          </p:txBody>
        </p:sp>
      </p:grpSp>
      <p:sp>
        <p:nvSpPr>
          <p:cNvPr id="64" name="object 64"/>
          <p:cNvSpPr txBox="1"/>
          <p:nvPr/>
        </p:nvSpPr>
        <p:spPr>
          <a:xfrm>
            <a:off x="7933824" y="5777534"/>
            <a:ext cx="116839" cy="221615"/>
          </a:xfrm>
          <a:prstGeom prst="rect">
            <a:avLst/>
          </a:prstGeom>
        </p:spPr>
        <p:txBody>
          <a:bodyPr vert="horz" wrap="square" lIns="0" tIns="17145" rIns="0" bIns="0" rtlCol="0">
            <a:spAutoFit/>
          </a:bodyPr>
          <a:lstStyle/>
          <a:p>
            <a:pPr marL="12700">
              <a:lnSpc>
                <a:spcPct val="100000"/>
              </a:lnSpc>
              <a:spcBef>
                <a:spcPts val="135"/>
              </a:spcBef>
            </a:pPr>
            <a:r>
              <a:rPr sz="1250" i="1" spc="20" dirty="0">
                <a:latin typeface="Times New Roman"/>
                <a:cs typeface="Times New Roman"/>
              </a:rPr>
              <a:t>T</a:t>
            </a:r>
            <a:endParaRPr sz="1250">
              <a:latin typeface="Times New Roman"/>
              <a:cs typeface="Times New Roman"/>
            </a:endParaRPr>
          </a:p>
        </p:txBody>
      </p:sp>
      <p:sp>
        <p:nvSpPr>
          <p:cNvPr id="65" name="object 65"/>
          <p:cNvSpPr txBox="1"/>
          <p:nvPr/>
        </p:nvSpPr>
        <p:spPr>
          <a:xfrm>
            <a:off x="7315977" y="5777534"/>
            <a:ext cx="227329" cy="221615"/>
          </a:xfrm>
          <a:prstGeom prst="rect">
            <a:avLst/>
          </a:prstGeom>
        </p:spPr>
        <p:txBody>
          <a:bodyPr vert="horz" wrap="square" lIns="0" tIns="17145" rIns="0" bIns="0" rtlCol="0">
            <a:spAutoFit/>
          </a:bodyPr>
          <a:lstStyle/>
          <a:p>
            <a:pPr marL="12700">
              <a:lnSpc>
                <a:spcPct val="100000"/>
              </a:lnSpc>
              <a:spcBef>
                <a:spcPts val="135"/>
              </a:spcBef>
            </a:pPr>
            <a:r>
              <a:rPr sz="1250" i="1" spc="25" dirty="0">
                <a:latin typeface="Times New Roman"/>
                <a:cs typeface="Times New Roman"/>
              </a:rPr>
              <a:t>GS</a:t>
            </a:r>
            <a:endParaRPr sz="1250">
              <a:latin typeface="Times New Roman"/>
              <a:cs typeface="Times New Roman"/>
            </a:endParaRPr>
          </a:p>
        </p:txBody>
      </p:sp>
      <p:sp>
        <p:nvSpPr>
          <p:cNvPr id="66" name="object 66"/>
          <p:cNvSpPr txBox="1"/>
          <p:nvPr/>
        </p:nvSpPr>
        <p:spPr>
          <a:xfrm>
            <a:off x="6595698" y="5777534"/>
            <a:ext cx="236220" cy="221615"/>
          </a:xfrm>
          <a:prstGeom prst="rect">
            <a:avLst/>
          </a:prstGeom>
        </p:spPr>
        <p:txBody>
          <a:bodyPr vert="horz" wrap="square" lIns="0" tIns="17145" rIns="0" bIns="0" rtlCol="0">
            <a:spAutoFit/>
          </a:bodyPr>
          <a:lstStyle/>
          <a:p>
            <a:pPr marL="12700">
              <a:lnSpc>
                <a:spcPct val="100000"/>
              </a:lnSpc>
              <a:spcBef>
                <a:spcPts val="135"/>
              </a:spcBef>
            </a:pPr>
            <a:r>
              <a:rPr sz="1250" i="1" spc="25" dirty="0">
                <a:latin typeface="Times New Roman"/>
                <a:cs typeface="Times New Roman"/>
              </a:rPr>
              <a:t>GT</a:t>
            </a:r>
            <a:endParaRPr sz="1250">
              <a:latin typeface="Times New Roman"/>
              <a:cs typeface="Times New Roman"/>
            </a:endParaRPr>
          </a:p>
        </p:txBody>
      </p:sp>
      <p:sp>
        <p:nvSpPr>
          <p:cNvPr id="67" name="object 67"/>
          <p:cNvSpPr txBox="1"/>
          <p:nvPr/>
        </p:nvSpPr>
        <p:spPr>
          <a:xfrm>
            <a:off x="4178844" y="5995531"/>
            <a:ext cx="1334135" cy="221615"/>
          </a:xfrm>
          <a:prstGeom prst="rect">
            <a:avLst/>
          </a:prstGeom>
        </p:spPr>
        <p:txBody>
          <a:bodyPr vert="horz" wrap="square" lIns="0" tIns="17145" rIns="0" bIns="0" rtlCol="0">
            <a:spAutoFit/>
          </a:bodyPr>
          <a:lstStyle/>
          <a:p>
            <a:pPr marL="12700">
              <a:lnSpc>
                <a:spcPct val="100000"/>
              </a:lnSpc>
              <a:spcBef>
                <a:spcPts val="135"/>
              </a:spcBef>
              <a:tabLst>
                <a:tab pos="629285" algn="l"/>
                <a:tab pos="1211580" algn="l"/>
              </a:tabLst>
            </a:pPr>
            <a:r>
              <a:rPr sz="1250" i="1" spc="30" dirty="0">
                <a:latin typeface="Times New Roman"/>
                <a:cs typeface="Times New Roman"/>
              </a:rPr>
              <a:t>G</a:t>
            </a:r>
            <a:r>
              <a:rPr sz="1250" i="1" spc="15" dirty="0">
                <a:latin typeface="Times New Roman"/>
                <a:cs typeface="Times New Roman"/>
              </a:rPr>
              <a:t>S</a:t>
            </a:r>
            <a:r>
              <a:rPr sz="1250" i="1" dirty="0">
                <a:latin typeface="Times New Roman"/>
                <a:cs typeface="Times New Roman"/>
              </a:rPr>
              <a:t>	</a:t>
            </a:r>
            <a:r>
              <a:rPr sz="1250" i="1" spc="20" dirty="0">
                <a:latin typeface="Times New Roman"/>
                <a:cs typeface="Times New Roman"/>
              </a:rPr>
              <a:t>T</a:t>
            </a:r>
            <a:r>
              <a:rPr sz="1250" i="1" dirty="0">
                <a:latin typeface="Times New Roman"/>
                <a:cs typeface="Times New Roman"/>
              </a:rPr>
              <a:t>	</a:t>
            </a:r>
            <a:r>
              <a:rPr sz="1250" i="1" spc="25" dirty="0">
                <a:latin typeface="Times New Roman"/>
                <a:cs typeface="Times New Roman"/>
              </a:rPr>
              <a:t>C</a:t>
            </a:r>
            <a:endParaRPr sz="1250">
              <a:latin typeface="Times New Roman"/>
              <a:cs typeface="Times New Roman"/>
            </a:endParaRPr>
          </a:p>
        </p:txBody>
      </p:sp>
      <p:sp>
        <p:nvSpPr>
          <p:cNvPr id="68" name="object 68"/>
          <p:cNvSpPr txBox="1"/>
          <p:nvPr/>
        </p:nvSpPr>
        <p:spPr>
          <a:xfrm>
            <a:off x="2872297" y="5777534"/>
            <a:ext cx="421640" cy="221615"/>
          </a:xfrm>
          <a:prstGeom prst="rect">
            <a:avLst/>
          </a:prstGeom>
        </p:spPr>
        <p:txBody>
          <a:bodyPr vert="horz" wrap="square" lIns="0" tIns="17145" rIns="0" bIns="0" rtlCol="0">
            <a:spAutoFit/>
          </a:bodyPr>
          <a:lstStyle/>
          <a:p>
            <a:pPr marL="12700">
              <a:lnSpc>
                <a:spcPct val="100000"/>
              </a:lnSpc>
              <a:spcBef>
                <a:spcPts val="135"/>
              </a:spcBef>
            </a:pPr>
            <a:r>
              <a:rPr sz="1250" i="1" spc="25" dirty="0">
                <a:latin typeface="Times New Roman"/>
                <a:cs typeface="Times New Roman"/>
              </a:rPr>
              <a:t>D</a:t>
            </a:r>
            <a:r>
              <a:rPr sz="1250" i="1" spc="20" dirty="0">
                <a:latin typeface="Times New Roman"/>
                <a:cs typeface="Times New Roman"/>
              </a:rPr>
              <a:t>S</a:t>
            </a:r>
            <a:r>
              <a:rPr sz="1250" i="1" spc="45" dirty="0">
                <a:latin typeface="Times New Roman"/>
                <a:cs typeface="Times New Roman"/>
              </a:rPr>
              <a:t>A</a:t>
            </a:r>
            <a:r>
              <a:rPr sz="1250" i="1" spc="20" dirty="0">
                <a:latin typeface="Times New Roman"/>
                <a:cs typeface="Times New Roman"/>
              </a:rPr>
              <a:t>T</a:t>
            </a:r>
            <a:endParaRPr sz="1250">
              <a:latin typeface="Times New Roman"/>
              <a:cs typeface="Times New Roman"/>
            </a:endParaRPr>
          </a:p>
        </p:txBody>
      </p:sp>
      <p:sp>
        <p:nvSpPr>
          <p:cNvPr id="69" name="object 69"/>
          <p:cNvSpPr txBox="1"/>
          <p:nvPr/>
        </p:nvSpPr>
        <p:spPr>
          <a:xfrm>
            <a:off x="4225194" y="5484290"/>
            <a:ext cx="438150" cy="361950"/>
          </a:xfrm>
          <a:prstGeom prst="rect">
            <a:avLst/>
          </a:prstGeom>
        </p:spPr>
        <p:txBody>
          <a:bodyPr vert="horz" wrap="square" lIns="0" tIns="13335" rIns="0" bIns="0" rtlCol="0">
            <a:spAutoFit/>
          </a:bodyPr>
          <a:lstStyle/>
          <a:p>
            <a:pPr marL="38100">
              <a:lnSpc>
                <a:spcPct val="100000"/>
              </a:lnSpc>
              <a:spcBef>
                <a:spcPts val="105"/>
              </a:spcBef>
            </a:pPr>
            <a:r>
              <a:rPr sz="3300" i="1" spc="-15" baseline="13888" dirty="0">
                <a:latin typeface="Times New Roman"/>
                <a:cs typeface="Times New Roman"/>
              </a:rPr>
              <a:t>V</a:t>
            </a:r>
            <a:r>
              <a:rPr sz="1250" i="1" spc="-10" dirty="0">
                <a:latin typeface="Times New Roman"/>
                <a:cs typeface="Times New Roman"/>
              </a:rPr>
              <a:t>GS</a:t>
            </a:r>
            <a:endParaRPr sz="1250">
              <a:latin typeface="Times New Roman"/>
              <a:cs typeface="Times New Roman"/>
            </a:endParaRPr>
          </a:p>
        </p:txBody>
      </p:sp>
      <p:sp>
        <p:nvSpPr>
          <p:cNvPr id="70" name="object 70"/>
          <p:cNvSpPr txBox="1"/>
          <p:nvPr/>
        </p:nvSpPr>
        <p:spPr>
          <a:xfrm>
            <a:off x="6855721" y="5591017"/>
            <a:ext cx="49720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Times New Roman"/>
                <a:cs typeface="Times New Roman"/>
              </a:rPr>
              <a:t>)</a:t>
            </a:r>
            <a:r>
              <a:rPr sz="2200" spc="-295" dirty="0">
                <a:latin typeface="Times New Roman"/>
                <a:cs typeface="Times New Roman"/>
              </a:rPr>
              <a:t> </a:t>
            </a:r>
            <a:r>
              <a:rPr sz="2200" dirty="0">
                <a:latin typeface="Symbol"/>
                <a:cs typeface="Symbol"/>
              </a:rPr>
              <a:t></a:t>
            </a:r>
            <a:r>
              <a:rPr sz="2200" spc="-320" dirty="0">
                <a:latin typeface="Times New Roman"/>
                <a:cs typeface="Times New Roman"/>
              </a:rPr>
              <a:t> </a:t>
            </a:r>
            <a:r>
              <a:rPr sz="2200" spc="-155" dirty="0">
                <a:latin typeface="Times New Roman"/>
                <a:cs typeface="Times New Roman"/>
              </a:rPr>
              <a:t>(</a:t>
            </a:r>
            <a:r>
              <a:rPr sz="2200" i="1" spc="5" dirty="0">
                <a:latin typeface="Times New Roman"/>
                <a:cs typeface="Times New Roman"/>
              </a:rPr>
              <a:t>V</a:t>
            </a:r>
            <a:endParaRPr sz="2200">
              <a:latin typeface="Times New Roman"/>
              <a:cs typeface="Times New Roman"/>
            </a:endParaRPr>
          </a:p>
        </p:txBody>
      </p:sp>
      <p:sp>
        <p:nvSpPr>
          <p:cNvPr id="71" name="object 71"/>
          <p:cNvSpPr txBox="1"/>
          <p:nvPr/>
        </p:nvSpPr>
        <p:spPr>
          <a:xfrm>
            <a:off x="5917596" y="5591017"/>
            <a:ext cx="71501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Symbol"/>
                <a:cs typeface="Symbol"/>
              </a:rPr>
              <a:t></a:t>
            </a:r>
            <a:r>
              <a:rPr sz="2200" spc="15" dirty="0">
                <a:latin typeface="Times New Roman"/>
                <a:cs typeface="Times New Roman"/>
              </a:rPr>
              <a:t> </a:t>
            </a:r>
            <a:r>
              <a:rPr sz="2200" i="1" spc="5" dirty="0">
                <a:latin typeface="Times New Roman"/>
                <a:cs typeface="Times New Roman"/>
              </a:rPr>
              <a:t>K</a:t>
            </a:r>
            <a:r>
              <a:rPr sz="2200" i="1" spc="-315" dirty="0">
                <a:latin typeface="Times New Roman"/>
                <a:cs typeface="Times New Roman"/>
              </a:rPr>
              <a:t> </a:t>
            </a:r>
            <a:r>
              <a:rPr sz="2200" spc="-155" dirty="0">
                <a:latin typeface="Times New Roman"/>
                <a:cs typeface="Times New Roman"/>
              </a:rPr>
              <a:t>(</a:t>
            </a:r>
            <a:r>
              <a:rPr sz="2200" i="1" spc="5" dirty="0">
                <a:latin typeface="Times New Roman"/>
                <a:cs typeface="Times New Roman"/>
              </a:rPr>
              <a:t>V</a:t>
            </a:r>
            <a:endParaRPr sz="2200">
              <a:latin typeface="Times New Roman"/>
              <a:cs typeface="Times New Roman"/>
            </a:endParaRPr>
          </a:p>
        </p:txBody>
      </p:sp>
      <p:sp>
        <p:nvSpPr>
          <p:cNvPr id="72" name="object 72"/>
          <p:cNvSpPr txBox="1"/>
          <p:nvPr/>
        </p:nvSpPr>
        <p:spPr>
          <a:xfrm>
            <a:off x="3582968" y="5809015"/>
            <a:ext cx="2271395" cy="361950"/>
          </a:xfrm>
          <a:prstGeom prst="rect">
            <a:avLst/>
          </a:prstGeom>
        </p:spPr>
        <p:txBody>
          <a:bodyPr vert="horz" wrap="square" lIns="0" tIns="13335" rIns="0" bIns="0" rtlCol="0">
            <a:spAutoFit/>
          </a:bodyPr>
          <a:lstStyle/>
          <a:p>
            <a:pPr marL="12700">
              <a:lnSpc>
                <a:spcPct val="100000"/>
              </a:lnSpc>
              <a:spcBef>
                <a:spcPts val="105"/>
              </a:spcBef>
              <a:tabLst>
                <a:tab pos="895985" algn="l"/>
                <a:tab pos="1988820" algn="l"/>
              </a:tabLst>
            </a:pPr>
            <a:r>
              <a:rPr sz="2200" spc="170" dirty="0">
                <a:latin typeface="Times New Roman"/>
                <a:cs typeface="Times New Roman"/>
              </a:rPr>
              <a:t>1</a:t>
            </a:r>
            <a:r>
              <a:rPr sz="2200" spc="5" dirty="0">
                <a:latin typeface="Symbol"/>
                <a:cs typeface="Symbol"/>
              </a:rPr>
              <a:t></a:t>
            </a:r>
            <a:r>
              <a:rPr sz="2200" spc="-195" dirty="0">
                <a:latin typeface="Times New Roman"/>
                <a:cs typeface="Times New Roman"/>
              </a:rPr>
              <a:t> </a:t>
            </a:r>
            <a:r>
              <a:rPr sz="2200" spc="-155" dirty="0">
                <a:latin typeface="Times New Roman"/>
                <a:cs typeface="Times New Roman"/>
              </a:rPr>
              <a:t>(</a:t>
            </a:r>
            <a:r>
              <a:rPr sz="2200" i="1" spc="5" dirty="0">
                <a:latin typeface="Times New Roman"/>
                <a:cs typeface="Times New Roman"/>
              </a:rPr>
              <a:t>V</a:t>
            </a:r>
            <a:r>
              <a:rPr sz="2200" i="1" dirty="0">
                <a:latin typeface="Times New Roman"/>
                <a:cs typeface="Times New Roman"/>
              </a:rPr>
              <a:t>	</a:t>
            </a:r>
            <a:r>
              <a:rPr sz="2200" spc="165" dirty="0">
                <a:latin typeface="Symbol"/>
                <a:cs typeface="Symbol"/>
              </a:rPr>
              <a:t></a:t>
            </a:r>
            <a:r>
              <a:rPr sz="2200" i="1" spc="5" dirty="0">
                <a:latin typeface="Times New Roman"/>
                <a:cs typeface="Times New Roman"/>
              </a:rPr>
              <a:t>V</a:t>
            </a:r>
            <a:r>
              <a:rPr sz="2200" i="1" dirty="0">
                <a:latin typeface="Times New Roman"/>
                <a:cs typeface="Times New Roman"/>
              </a:rPr>
              <a:t> </a:t>
            </a:r>
            <a:r>
              <a:rPr sz="2200" i="1" spc="-105" dirty="0">
                <a:latin typeface="Times New Roman"/>
                <a:cs typeface="Times New Roman"/>
              </a:rPr>
              <a:t> </a:t>
            </a:r>
            <a:r>
              <a:rPr sz="2200" dirty="0">
                <a:latin typeface="Times New Roman"/>
                <a:cs typeface="Times New Roman"/>
              </a:rPr>
              <a:t>)</a:t>
            </a:r>
            <a:r>
              <a:rPr sz="2200" spc="-225" dirty="0">
                <a:latin typeface="Times New Roman"/>
                <a:cs typeface="Times New Roman"/>
              </a:rPr>
              <a:t> </a:t>
            </a:r>
            <a:r>
              <a:rPr sz="2200" dirty="0">
                <a:latin typeface="Times New Roman"/>
                <a:cs typeface="Times New Roman"/>
              </a:rPr>
              <a:t>/</a:t>
            </a:r>
            <a:r>
              <a:rPr sz="2200" spc="-105" dirty="0">
                <a:latin typeface="Times New Roman"/>
                <a:cs typeface="Times New Roman"/>
              </a:rPr>
              <a:t> </a:t>
            </a:r>
            <a:r>
              <a:rPr sz="2200" i="1" spc="5" dirty="0">
                <a:latin typeface="Times New Roman"/>
                <a:cs typeface="Times New Roman"/>
              </a:rPr>
              <a:t>E</a:t>
            </a:r>
            <a:r>
              <a:rPr sz="2200" i="1" dirty="0">
                <a:latin typeface="Times New Roman"/>
                <a:cs typeface="Times New Roman"/>
              </a:rPr>
              <a:t>	</a:t>
            </a:r>
            <a:r>
              <a:rPr sz="2200" dirty="0">
                <a:latin typeface="Symbol"/>
                <a:cs typeface="Symbol"/>
              </a:rPr>
              <a:t></a:t>
            </a:r>
            <a:r>
              <a:rPr sz="2200" spc="-215" dirty="0">
                <a:latin typeface="Times New Roman"/>
                <a:cs typeface="Times New Roman"/>
              </a:rPr>
              <a:t> </a:t>
            </a:r>
            <a:r>
              <a:rPr sz="2200" i="1" spc="5" dirty="0">
                <a:latin typeface="Times New Roman"/>
                <a:cs typeface="Times New Roman"/>
              </a:rPr>
              <a:t>L</a:t>
            </a:r>
            <a:endParaRPr sz="2200">
              <a:latin typeface="Times New Roman"/>
              <a:cs typeface="Times New Roman"/>
            </a:endParaRPr>
          </a:p>
        </p:txBody>
      </p:sp>
      <p:sp>
        <p:nvSpPr>
          <p:cNvPr id="73" name="object 73"/>
          <p:cNvSpPr txBox="1"/>
          <p:nvPr/>
        </p:nvSpPr>
        <p:spPr>
          <a:xfrm>
            <a:off x="4673538" y="5414666"/>
            <a:ext cx="496570" cy="361950"/>
          </a:xfrm>
          <a:prstGeom prst="rect">
            <a:avLst/>
          </a:prstGeom>
        </p:spPr>
        <p:txBody>
          <a:bodyPr vert="horz" wrap="square" lIns="0" tIns="13335" rIns="0" bIns="0" rtlCol="0">
            <a:spAutoFit/>
          </a:bodyPr>
          <a:lstStyle/>
          <a:p>
            <a:pPr marL="38100">
              <a:lnSpc>
                <a:spcPct val="100000"/>
              </a:lnSpc>
              <a:spcBef>
                <a:spcPts val="105"/>
              </a:spcBef>
            </a:pPr>
            <a:r>
              <a:rPr sz="2200" spc="15" dirty="0">
                <a:latin typeface="Symbol"/>
                <a:cs typeface="Symbol"/>
              </a:rPr>
              <a:t></a:t>
            </a:r>
            <a:r>
              <a:rPr sz="2200" i="1" spc="15" dirty="0">
                <a:latin typeface="Times New Roman"/>
                <a:cs typeface="Times New Roman"/>
              </a:rPr>
              <a:t>V</a:t>
            </a:r>
            <a:r>
              <a:rPr sz="1875" i="1" spc="22" baseline="-24444" dirty="0">
                <a:latin typeface="Times New Roman"/>
                <a:cs typeface="Times New Roman"/>
              </a:rPr>
              <a:t>T</a:t>
            </a:r>
            <a:endParaRPr sz="1875" baseline="-24444">
              <a:latin typeface="Times New Roman"/>
              <a:cs typeface="Times New Roman"/>
            </a:endParaRPr>
          </a:p>
        </p:txBody>
      </p:sp>
      <p:sp>
        <p:nvSpPr>
          <p:cNvPr id="74" name="object 74"/>
          <p:cNvSpPr txBox="1"/>
          <p:nvPr/>
        </p:nvSpPr>
        <p:spPr>
          <a:xfrm>
            <a:off x="2702377" y="5591017"/>
            <a:ext cx="850265" cy="361950"/>
          </a:xfrm>
          <a:prstGeom prst="rect">
            <a:avLst/>
          </a:prstGeom>
        </p:spPr>
        <p:txBody>
          <a:bodyPr vert="horz" wrap="square" lIns="0" tIns="13335" rIns="0" bIns="0" rtlCol="0">
            <a:spAutoFit/>
          </a:bodyPr>
          <a:lstStyle/>
          <a:p>
            <a:pPr marL="12700">
              <a:lnSpc>
                <a:spcPct val="100000"/>
              </a:lnSpc>
              <a:spcBef>
                <a:spcPts val="105"/>
              </a:spcBef>
              <a:tabLst>
                <a:tab pos="682625" algn="l"/>
              </a:tabLst>
            </a:pPr>
            <a:r>
              <a:rPr sz="2200" i="1" spc="5" dirty="0">
                <a:latin typeface="Times New Roman"/>
                <a:cs typeface="Times New Roman"/>
              </a:rPr>
              <a:t>V	</a:t>
            </a:r>
            <a:r>
              <a:rPr sz="2200" spc="5" dirty="0">
                <a:latin typeface="Symbol"/>
                <a:cs typeface="Symbol"/>
              </a:rPr>
              <a:t></a:t>
            </a:r>
            <a:endParaRPr sz="2200" dirty="0">
              <a:latin typeface="Symbol"/>
              <a:cs typeface="Symbol"/>
            </a:endParaRPr>
          </a:p>
        </p:txBody>
      </p:sp>
      <p:sp>
        <p:nvSpPr>
          <p:cNvPr id="75" name="object 75"/>
          <p:cNvSpPr/>
          <p:nvPr/>
        </p:nvSpPr>
        <p:spPr>
          <a:xfrm>
            <a:off x="6098285" y="5491734"/>
            <a:ext cx="914400" cy="790575"/>
          </a:xfrm>
          <a:custGeom>
            <a:avLst/>
            <a:gdLst/>
            <a:ahLst/>
            <a:cxnLst/>
            <a:rect l="l" t="t" r="r" b="b"/>
            <a:pathLst>
              <a:path w="914400" h="790575">
                <a:moveTo>
                  <a:pt x="0" y="790193"/>
                </a:moveTo>
                <a:lnTo>
                  <a:pt x="914400" y="790193"/>
                </a:lnTo>
                <a:lnTo>
                  <a:pt x="914400" y="0"/>
                </a:lnTo>
                <a:lnTo>
                  <a:pt x="0" y="0"/>
                </a:lnTo>
                <a:lnTo>
                  <a:pt x="0" y="790193"/>
                </a:lnTo>
                <a:close/>
              </a:path>
            </a:pathLst>
          </a:custGeom>
          <a:ln w="38100">
            <a:solidFill>
              <a:srgbClr val="FF0000"/>
            </a:solidFill>
          </a:ln>
        </p:spPr>
        <p:txBody>
          <a:bodyPr wrap="square" lIns="0" tIns="0" rIns="0" bIns="0" rtlCol="0"/>
          <a:lstStyle/>
          <a:p>
            <a:endParaRPr/>
          </a:p>
        </p:txBody>
      </p:sp>
      <p:sp>
        <p:nvSpPr>
          <p:cNvPr id="76" name="object 76"/>
          <p:cNvSpPr txBox="1"/>
          <p:nvPr/>
        </p:nvSpPr>
        <p:spPr>
          <a:xfrm>
            <a:off x="6342888" y="5062473"/>
            <a:ext cx="45783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&lt;</a:t>
            </a:r>
            <a:r>
              <a:rPr sz="2400" b="1" spc="-85" dirty="0">
                <a:solidFill>
                  <a:srgbClr val="FF0000"/>
                </a:solidFill>
                <a:latin typeface="Arial"/>
                <a:cs typeface="Arial"/>
              </a:rPr>
              <a:t> </a:t>
            </a:r>
            <a:r>
              <a:rPr sz="2400" b="1" spc="-5" dirty="0">
                <a:solidFill>
                  <a:srgbClr val="FF0000"/>
                </a:solidFill>
                <a:latin typeface="Arial"/>
                <a:cs typeface="Arial"/>
              </a:rPr>
              <a:t>1</a:t>
            </a:r>
            <a:endParaRPr sz="2400">
              <a:latin typeface="Arial"/>
              <a:cs typeface="Arial"/>
            </a:endParaRPr>
          </a:p>
        </p:txBody>
      </p:sp>
      <p:sp>
        <p:nvSpPr>
          <p:cNvPr id="77" name="object 77"/>
          <p:cNvSpPr txBox="1"/>
          <p:nvPr/>
        </p:nvSpPr>
        <p:spPr>
          <a:xfrm>
            <a:off x="7578875" y="5515349"/>
            <a:ext cx="1336675" cy="452755"/>
          </a:xfrm>
          <a:prstGeom prst="rect">
            <a:avLst/>
          </a:prstGeom>
        </p:spPr>
        <p:txBody>
          <a:bodyPr vert="horz" wrap="square" lIns="0" tIns="12700" rIns="0" bIns="0" rtlCol="0">
            <a:spAutoFit/>
          </a:bodyPr>
          <a:lstStyle/>
          <a:p>
            <a:pPr marL="38100">
              <a:lnSpc>
                <a:spcPct val="100000"/>
              </a:lnSpc>
              <a:spcBef>
                <a:spcPts val="100"/>
              </a:spcBef>
              <a:tabLst>
                <a:tab pos="753745" algn="l"/>
              </a:tabLst>
            </a:pPr>
            <a:r>
              <a:rPr sz="2200" spc="80" dirty="0">
                <a:latin typeface="Symbol"/>
                <a:cs typeface="Symbol"/>
              </a:rPr>
              <a:t></a:t>
            </a:r>
            <a:r>
              <a:rPr sz="2200" i="1" spc="80" dirty="0">
                <a:latin typeface="Times New Roman"/>
                <a:cs typeface="Times New Roman"/>
              </a:rPr>
              <a:t>V</a:t>
            </a:r>
            <a:r>
              <a:rPr sz="2200" i="1" spc="450" dirty="0">
                <a:latin typeface="Times New Roman"/>
                <a:cs typeface="Times New Roman"/>
              </a:rPr>
              <a:t> </a:t>
            </a:r>
            <a:r>
              <a:rPr sz="2200" dirty="0">
                <a:latin typeface="Times New Roman"/>
                <a:cs typeface="Times New Roman"/>
              </a:rPr>
              <a:t>)	</a:t>
            </a:r>
            <a:r>
              <a:rPr sz="4200" b="1" baseline="-9920" dirty="0">
                <a:solidFill>
                  <a:srgbClr val="FF0000"/>
                </a:solidFill>
                <a:latin typeface="Arial"/>
                <a:cs typeface="Arial"/>
              </a:rPr>
              <a:t>&lt;</a:t>
            </a:r>
            <a:r>
              <a:rPr sz="4200" b="1" spc="-104" baseline="-9920" dirty="0">
                <a:solidFill>
                  <a:srgbClr val="FF0000"/>
                </a:solidFill>
                <a:latin typeface="Arial"/>
                <a:cs typeface="Arial"/>
              </a:rPr>
              <a:t> </a:t>
            </a:r>
            <a:r>
              <a:rPr sz="4200" b="1" i="1" baseline="-9920" dirty="0">
                <a:solidFill>
                  <a:srgbClr val="FF0000"/>
                </a:solidFill>
                <a:latin typeface="Arial"/>
                <a:cs typeface="Arial"/>
              </a:rPr>
              <a:t>V</a:t>
            </a:r>
            <a:endParaRPr sz="4200" baseline="-9920" dirty="0">
              <a:latin typeface="Arial"/>
              <a:cs typeface="Arial"/>
            </a:endParaRPr>
          </a:p>
        </p:txBody>
      </p:sp>
      <p:sp>
        <p:nvSpPr>
          <p:cNvPr id="78" name="object 78"/>
          <p:cNvSpPr txBox="1"/>
          <p:nvPr/>
        </p:nvSpPr>
        <p:spPr>
          <a:xfrm>
            <a:off x="8863838" y="5787644"/>
            <a:ext cx="368300" cy="309880"/>
          </a:xfrm>
          <a:prstGeom prst="rect">
            <a:avLst/>
          </a:prstGeom>
        </p:spPr>
        <p:txBody>
          <a:bodyPr vert="horz" wrap="square" lIns="0" tIns="14604" rIns="0" bIns="0" rtlCol="0">
            <a:spAutoFit/>
          </a:bodyPr>
          <a:lstStyle/>
          <a:p>
            <a:pPr marL="12700">
              <a:lnSpc>
                <a:spcPct val="100000"/>
              </a:lnSpc>
              <a:spcBef>
                <a:spcPts val="114"/>
              </a:spcBef>
            </a:pPr>
            <a:r>
              <a:rPr sz="1850" b="1" spc="10" dirty="0">
                <a:solidFill>
                  <a:srgbClr val="FF0000"/>
                </a:solidFill>
                <a:latin typeface="Arial"/>
                <a:cs typeface="Arial"/>
              </a:rPr>
              <a:t>GS</a:t>
            </a:r>
            <a:endParaRPr sz="1850">
              <a:latin typeface="Arial"/>
              <a:cs typeface="Arial"/>
            </a:endParaRPr>
          </a:p>
        </p:txBody>
      </p:sp>
      <p:sp>
        <p:nvSpPr>
          <p:cNvPr id="79" name="object 79"/>
          <p:cNvSpPr txBox="1"/>
          <p:nvPr/>
        </p:nvSpPr>
        <p:spPr>
          <a:xfrm>
            <a:off x="9271507" y="5580379"/>
            <a:ext cx="480059"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FF0000"/>
                </a:solidFill>
                <a:latin typeface="Arial"/>
                <a:cs typeface="Arial"/>
              </a:rPr>
              <a:t>-</a:t>
            </a:r>
            <a:r>
              <a:rPr sz="2800" b="1" spc="-95" dirty="0">
                <a:solidFill>
                  <a:srgbClr val="FF0000"/>
                </a:solidFill>
                <a:latin typeface="Arial"/>
                <a:cs typeface="Arial"/>
              </a:rPr>
              <a:t> </a:t>
            </a:r>
            <a:r>
              <a:rPr sz="2800" b="1" i="1" dirty="0">
                <a:solidFill>
                  <a:srgbClr val="FF0000"/>
                </a:solidFill>
                <a:latin typeface="Arial"/>
                <a:cs typeface="Arial"/>
              </a:rPr>
              <a:t>V</a:t>
            </a:r>
            <a:endParaRPr sz="2800" dirty="0">
              <a:latin typeface="Arial"/>
              <a:cs typeface="Arial"/>
            </a:endParaRPr>
          </a:p>
        </p:txBody>
      </p:sp>
      <p:sp>
        <p:nvSpPr>
          <p:cNvPr id="80" name="object 80"/>
          <p:cNvSpPr txBox="1"/>
          <p:nvPr/>
        </p:nvSpPr>
        <p:spPr>
          <a:xfrm>
            <a:off x="9725659" y="5787644"/>
            <a:ext cx="170180" cy="309880"/>
          </a:xfrm>
          <a:prstGeom prst="rect">
            <a:avLst/>
          </a:prstGeom>
        </p:spPr>
        <p:txBody>
          <a:bodyPr vert="horz" wrap="square" lIns="0" tIns="14604" rIns="0" bIns="0" rtlCol="0">
            <a:spAutoFit/>
          </a:bodyPr>
          <a:lstStyle/>
          <a:p>
            <a:pPr marL="12700">
              <a:lnSpc>
                <a:spcPct val="100000"/>
              </a:lnSpc>
              <a:spcBef>
                <a:spcPts val="114"/>
              </a:spcBef>
            </a:pPr>
            <a:r>
              <a:rPr sz="1850" b="1" spc="5" dirty="0">
                <a:solidFill>
                  <a:srgbClr val="FF0000"/>
                </a:solidFill>
                <a:latin typeface="Arial"/>
                <a:cs typeface="Arial"/>
              </a:rPr>
              <a:t>T</a:t>
            </a:r>
            <a:endParaRPr sz="1850" dirty="0">
              <a:latin typeface="Arial"/>
              <a:cs typeface="Arial"/>
            </a:endParaRPr>
          </a:p>
        </p:txBody>
      </p:sp>
      <p:sp>
        <p:nvSpPr>
          <p:cNvPr id="81" name="object 27">
            <a:extLst>
              <a:ext uri="{FF2B5EF4-FFF2-40B4-BE49-F238E27FC236}">
                <a16:creationId xmlns:a16="http://schemas.microsoft.com/office/drawing/2014/main" id="{C96DA0B6-465D-4142-9D00-07226E895694}"/>
              </a:ext>
            </a:extLst>
          </p:cNvPr>
          <p:cNvSpPr txBox="1"/>
          <p:nvPr/>
        </p:nvSpPr>
        <p:spPr>
          <a:xfrm>
            <a:off x="9738669" y="4447232"/>
            <a:ext cx="118745" cy="362585"/>
          </a:xfrm>
          <a:prstGeom prst="rect">
            <a:avLst/>
          </a:prstGeom>
        </p:spPr>
        <p:txBody>
          <a:bodyPr vert="horz" wrap="square" lIns="0" tIns="13335" rIns="0" bIns="0" rtlCol="0">
            <a:spAutoFit/>
          </a:bodyPr>
          <a:lstStyle/>
          <a:p>
            <a:pPr marL="12700">
              <a:lnSpc>
                <a:spcPct val="100000"/>
              </a:lnSpc>
              <a:spcBef>
                <a:spcPts val="105"/>
              </a:spcBef>
            </a:pPr>
            <a:r>
              <a:rPr sz="2200" dirty="0">
                <a:latin typeface="Times New Roman"/>
                <a:cs typeface="Times New Roman"/>
              </a:rPr>
              <a:t>]</a:t>
            </a:r>
            <a:endParaRPr sz="2200">
              <a:latin typeface="Times New Roman"/>
              <a:cs typeface="Times New Roman"/>
            </a:endParaRPr>
          </a:p>
        </p:txBody>
      </p:sp>
      <p:sp>
        <p:nvSpPr>
          <p:cNvPr id="82" name="object 29">
            <a:extLst>
              <a:ext uri="{FF2B5EF4-FFF2-40B4-BE49-F238E27FC236}">
                <a16:creationId xmlns:a16="http://schemas.microsoft.com/office/drawing/2014/main" id="{13941DEC-322F-4555-8716-BD3578165B53}"/>
              </a:ext>
            </a:extLst>
          </p:cNvPr>
          <p:cNvSpPr txBox="1"/>
          <p:nvPr/>
        </p:nvSpPr>
        <p:spPr>
          <a:xfrm>
            <a:off x="7253540" y="4637573"/>
            <a:ext cx="178435" cy="220345"/>
          </a:xfrm>
          <a:prstGeom prst="rect">
            <a:avLst/>
          </a:prstGeom>
        </p:spPr>
        <p:txBody>
          <a:bodyPr vert="horz" wrap="square" lIns="0" tIns="15875" rIns="0" bIns="0" rtlCol="0">
            <a:spAutoFit/>
          </a:bodyPr>
          <a:lstStyle/>
          <a:p>
            <a:pPr marL="12700">
              <a:lnSpc>
                <a:spcPct val="100000"/>
              </a:lnSpc>
              <a:spcBef>
                <a:spcPts val="125"/>
              </a:spcBef>
            </a:pPr>
            <a:r>
              <a:rPr sz="1250" i="1" spc="10" dirty="0">
                <a:latin typeface="Times New Roman"/>
                <a:cs typeface="Times New Roman"/>
              </a:rPr>
              <a:t>ox</a:t>
            </a:r>
            <a:endParaRPr sz="1250">
              <a:latin typeface="Times New Roman"/>
              <a:cs typeface="Times New Roman"/>
            </a:endParaRPr>
          </a:p>
        </p:txBody>
      </p:sp>
      <p:sp>
        <p:nvSpPr>
          <p:cNvPr id="83" name="object 30">
            <a:extLst>
              <a:ext uri="{FF2B5EF4-FFF2-40B4-BE49-F238E27FC236}">
                <a16:creationId xmlns:a16="http://schemas.microsoft.com/office/drawing/2014/main" id="{D9DF8AB3-2AC4-4582-A79D-796E5891D152}"/>
              </a:ext>
            </a:extLst>
          </p:cNvPr>
          <p:cNvSpPr txBox="1"/>
          <p:nvPr/>
        </p:nvSpPr>
        <p:spPr>
          <a:xfrm>
            <a:off x="7096765" y="4456258"/>
            <a:ext cx="2439035" cy="362585"/>
          </a:xfrm>
          <a:prstGeom prst="rect">
            <a:avLst/>
          </a:prstGeom>
        </p:spPr>
        <p:txBody>
          <a:bodyPr vert="horz" wrap="square" lIns="0" tIns="13335" rIns="0" bIns="0" rtlCol="0">
            <a:spAutoFit/>
          </a:bodyPr>
          <a:lstStyle/>
          <a:p>
            <a:pPr marL="12700">
              <a:lnSpc>
                <a:spcPct val="100000"/>
              </a:lnSpc>
              <a:spcBef>
                <a:spcPts val="105"/>
              </a:spcBef>
              <a:tabLst>
                <a:tab pos="622300" algn="l"/>
                <a:tab pos="1217930" algn="l"/>
                <a:tab pos="1716405" algn="l"/>
              </a:tabLst>
            </a:pPr>
            <a:r>
              <a:rPr sz="2200" i="1" dirty="0">
                <a:latin typeface="Times New Roman"/>
                <a:cs typeface="Times New Roman"/>
              </a:rPr>
              <a:t>C</a:t>
            </a:r>
            <a:r>
              <a:rPr lang="en-US" sz="2200" i="1" dirty="0">
                <a:latin typeface="Times New Roman"/>
                <a:cs typeface="Times New Roman"/>
              </a:rPr>
              <a:t>  </a:t>
            </a:r>
            <a:r>
              <a:rPr sz="2200" spc="30" dirty="0">
                <a:latin typeface="Symbol"/>
                <a:cs typeface="Symbol"/>
              </a:rPr>
              <a:t></a:t>
            </a:r>
            <a:r>
              <a:rPr sz="2200" i="1" spc="30" dirty="0">
                <a:latin typeface="Times New Roman"/>
                <a:cs typeface="Times New Roman"/>
              </a:rPr>
              <a:t>W</a:t>
            </a:r>
            <a:r>
              <a:rPr sz="2200" i="1" spc="-65" dirty="0">
                <a:latin typeface="Times New Roman"/>
                <a:cs typeface="Times New Roman"/>
              </a:rPr>
              <a:t> </a:t>
            </a:r>
            <a:r>
              <a:rPr sz="2200" spc="-20" dirty="0">
                <a:latin typeface="Symbol"/>
                <a:cs typeface="Symbol"/>
              </a:rPr>
              <a:t></a:t>
            </a:r>
            <a:r>
              <a:rPr sz="2200" spc="-20" dirty="0">
                <a:latin typeface="Times New Roman"/>
                <a:cs typeface="Times New Roman"/>
              </a:rPr>
              <a:t>[</a:t>
            </a:r>
            <a:r>
              <a:rPr lang="en-US" sz="2200" i="1" spc="-20" dirty="0">
                <a:latin typeface="Times New Roman"/>
                <a:cs typeface="Times New Roman"/>
              </a:rPr>
              <a:t>V</a:t>
            </a:r>
            <a:endParaRPr sz="2200" dirty="0">
              <a:latin typeface="Times New Roman"/>
              <a:cs typeface="Times New Roman"/>
            </a:endParaRPr>
          </a:p>
        </p:txBody>
      </p:sp>
      <p:sp>
        <p:nvSpPr>
          <p:cNvPr id="84" name="object 31">
            <a:extLst>
              <a:ext uri="{FF2B5EF4-FFF2-40B4-BE49-F238E27FC236}">
                <a16:creationId xmlns:a16="http://schemas.microsoft.com/office/drawing/2014/main" id="{6EBAFA31-89D2-426C-AC8D-D20697D0A9F7}"/>
              </a:ext>
            </a:extLst>
          </p:cNvPr>
          <p:cNvSpPr txBox="1"/>
          <p:nvPr/>
        </p:nvSpPr>
        <p:spPr>
          <a:xfrm>
            <a:off x="8141042" y="4519285"/>
            <a:ext cx="1608455" cy="362585"/>
          </a:xfrm>
          <a:prstGeom prst="rect">
            <a:avLst/>
          </a:prstGeom>
        </p:spPr>
        <p:txBody>
          <a:bodyPr vert="horz" wrap="square" lIns="0" tIns="13335" rIns="0" bIns="0" rtlCol="0">
            <a:spAutoFit/>
          </a:bodyPr>
          <a:lstStyle/>
          <a:p>
            <a:pPr marL="38100">
              <a:lnSpc>
                <a:spcPct val="100000"/>
              </a:lnSpc>
              <a:spcBef>
                <a:spcPts val="105"/>
              </a:spcBef>
            </a:pPr>
            <a:r>
              <a:rPr lang="en-US" sz="1250" i="1" spc="5" dirty="0">
                <a:latin typeface="Times New Roman"/>
                <a:cs typeface="Times New Roman"/>
              </a:rPr>
              <a:t>GS</a:t>
            </a:r>
            <a:r>
              <a:rPr lang="en-US" sz="1250" i="1" spc="45" dirty="0">
                <a:latin typeface="Times New Roman"/>
                <a:cs typeface="Times New Roman"/>
              </a:rPr>
              <a:t> </a:t>
            </a:r>
            <a:r>
              <a:rPr lang="en-US" sz="3300" spc="7" baseline="13888" dirty="0">
                <a:latin typeface="Symbol"/>
                <a:cs typeface="Symbol"/>
              </a:rPr>
              <a:t></a:t>
            </a:r>
            <a:r>
              <a:rPr lang="en-US" sz="3300" i="1" spc="7" baseline="13888" dirty="0">
                <a:latin typeface="Times New Roman"/>
                <a:cs typeface="Times New Roman"/>
              </a:rPr>
              <a:t>V</a:t>
            </a:r>
            <a:r>
              <a:rPr sz="1250" i="1" spc="5" dirty="0">
                <a:latin typeface="Times New Roman"/>
                <a:cs typeface="Times New Roman"/>
              </a:rPr>
              <a:t>T </a:t>
            </a:r>
            <a:r>
              <a:rPr sz="1250" i="1" spc="75" dirty="0">
                <a:latin typeface="Times New Roman"/>
                <a:cs typeface="Times New Roman"/>
              </a:rPr>
              <a:t> </a:t>
            </a:r>
            <a:r>
              <a:rPr sz="3300" spc="37" baseline="13888" dirty="0">
                <a:latin typeface="Symbol"/>
                <a:cs typeface="Symbol"/>
              </a:rPr>
              <a:t></a:t>
            </a:r>
            <a:r>
              <a:rPr sz="3300" i="1" spc="37" baseline="13888" dirty="0">
                <a:latin typeface="Times New Roman"/>
                <a:cs typeface="Times New Roman"/>
              </a:rPr>
              <a:t>V</a:t>
            </a:r>
            <a:r>
              <a:rPr sz="1250" i="1" spc="25" dirty="0">
                <a:latin typeface="Times New Roman"/>
                <a:cs typeface="Times New Roman"/>
              </a:rPr>
              <a:t>DSAT</a:t>
            </a:r>
            <a:endParaRPr sz="125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9495" y="1817496"/>
            <a:ext cx="10958830" cy="4624070"/>
            <a:chOff x="539495" y="1817496"/>
            <a:chExt cx="10958830" cy="4624070"/>
          </a:xfrm>
        </p:grpSpPr>
        <p:pic>
          <p:nvPicPr>
            <p:cNvPr id="3" name="object 3"/>
            <p:cNvPicPr/>
            <p:nvPr/>
          </p:nvPicPr>
          <p:blipFill>
            <a:blip r:embed="rId3" cstate="print"/>
            <a:stretch>
              <a:fillRect/>
            </a:stretch>
          </p:blipFill>
          <p:spPr>
            <a:xfrm>
              <a:off x="539495" y="1817496"/>
              <a:ext cx="5556308" cy="4623620"/>
            </a:xfrm>
            <a:prstGeom prst="rect">
              <a:avLst/>
            </a:prstGeom>
          </p:spPr>
        </p:pic>
        <p:sp>
          <p:nvSpPr>
            <p:cNvPr id="4" name="object 4"/>
            <p:cNvSpPr/>
            <p:nvPr/>
          </p:nvSpPr>
          <p:spPr>
            <a:xfrm>
              <a:off x="5629655" y="2984753"/>
              <a:ext cx="466725" cy="1728470"/>
            </a:xfrm>
            <a:custGeom>
              <a:avLst/>
              <a:gdLst/>
              <a:ahLst/>
              <a:cxnLst/>
              <a:rect l="l" t="t" r="r" b="b"/>
              <a:pathLst>
                <a:path w="466725" h="1728470">
                  <a:moveTo>
                    <a:pt x="466344" y="0"/>
                  </a:moveTo>
                  <a:lnTo>
                    <a:pt x="0" y="0"/>
                  </a:lnTo>
                  <a:lnTo>
                    <a:pt x="0" y="1728216"/>
                  </a:lnTo>
                  <a:lnTo>
                    <a:pt x="466344" y="1728216"/>
                  </a:lnTo>
                  <a:lnTo>
                    <a:pt x="466344" y="0"/>
                  </a:lnTo>
                  <a:close/>
                </a:path>
              </a:pathLst>
            </a:custGeom>
            <a:solidFill>
              <a:srgbClr val="FFFFFF"/>
            </a:solidFill>
          </p:spPr>
          <p:txBody>
            <a:bodyPr wrap="square" lIns="0" tIns="0" rIns="0" bIns="0" rtlCol="0"/>
            <a:lstStyle/>
            <a:p>
              <a:endParaRPr/>
            </a:p>
          </p:txBody>
        </p:sp>
        <p:sp>
          <p:nvSpPr>
            <p:cNvPr id="5" name="object 5"/>
            <p:cNvSpPr/>
            <p:nvPr/>
          </p:nvSpPr>
          <p:spPr>
            <a:xfrm>
              <a:off x="5980556" y="2415158"/>
              <a:ext cx="5511165" cy="665480"/>
            </a:xfrm>
            <a:custGeom>
              <a:avLst/>
              <a:gdLst/>
              <a:ahLst/>
              <a:cxnLst/>
              <a:rect l="l" t="t" r="r" b="b"/>
              <a:pathLst>
                <a:path w="5511165" h="665480">
                  <a:moveTo>
                    <a:pt x="5399913" y="0"/>
                  </a:moveTo>
                  <a:lnTo>
                    <a:pt x="110870" y="0"/>
                  </a:lnTo>
                  <a:lnTo>
                    <a:pt x="67722" y="8715"/>
                  </a:lnTo>
                  <a:lnTo>
                    <a:pt x="32480" y="32480"/>
                  </a:lnTo>
                  <a:lnTo>
                    <a:pt x="8715" y="67722"/>
                  </a:lnTo>
                  <a:lnTo>
                    <a:pt x="0" y="110870"/>
                  </a:lnTo>
                  <a:lnTo>
                    <a:pt x="0" y="554354"/>
                  </a:lnTo>
                  <a:lnTo>
                    <a:pt x="8715" y="597503"/>
                  </a:lnTo>
                  <a:lnTo>
                    <a:pt x="32480" y="632745"/>
                  </a:lnTo>
                  <a:lnTo>
                    <a:pt x="67722" y="656510"/>
                  </a:lnTo>
                  <a:lnTo>
                    <a:pt x="110870" y="665226"/>
                  </a:lnTo>
                  <a:lnTo>
                    <a:pt x="5399913" y="665226"/>
                  </a:lnTo>
                  <a:lnTo>
                    <a:pt x="5443061" y="656510"/>
                  </a:lnTo>
                  <a:lnTo>
                    <a:pt x="5478303" y="632745"/>
                  </a:lnTo>
                  <a:lnTo>
                    <a:pt x="5502068" y="597503"/>
                  </a:lnTo>
                  <a:lnTo>
                    <a:pt x="5510784" y="554354"/>
                  </a:lnTo>
                  <a:lnTo>
                    <a:pt x="5510784" y="110870"/>
                  </a:lnTo>
                  <a:lnTo>
                    <a:pt x="5502068" y="67722"/>
                  </a:lnTo>
                  <a:lnTo>
                    <a:pt x="5478303" y="32480"/>
                  </a:lnTo>
                  <a:lnTo>
                    <a:pt x="5443061" y="8715"/>
                  </a:lnTo>
                  <a:lnTo>
                    <a:pt x="5399913" y="0"/>
                  </a:lnTo>
                  <a:close/>
                </a:path>
              </a:pathLst>
            </a:custGeom>
            <a:solidFill>
              <a:srgbClr val="FFFF00"/>
            </a:solidFill>
          </p:spPr>
          <p:txBody>
            <a:bodyPr wrap="square" lIns="0" tIns="0" rIns="0" bIns="0" rtlCol="0"/>
            <a:lstStyle/>
            <a:p>
              <a:endParaRPr/>
            </a:p>
          </p:txBody>
        </p:sp>
        <p:sp>
          <p:nvSpPr>
            <p:cNvPr id="6" name="object 6"/>
            <p:cNvSpPr/>
            <p:nvPr/>
          </p:nvSpPr>
          <p:spPr>
            <a:xfrm>
              <a:off x="5980556" y="2415158"/>
              <a:ext cx="5511165" cy="665480"/>
            </a:xfrm>
            <a:custGeom>
              <a:avLst/>
              <a:gdLst/>
              <a:ahLst/>
              <a:cxnLst/>
              <a:rect l="l" t="t" r="r" b="b"/>
              <a:pathLst>
                <a:path w="5511165" h="665480">
                  <a:moveTo>
                    <a:pt x="0" y="110870"/>
                  </a:moveTo>
                  <a:lnTo>
                    <a:pt x="8715" y="67722"/>
                  </a:lnTo>
                  <a:lnTo>
                    <a:pt x="32480" y="32480"/>
                  </a:lnTo>
                  <a:lnTo>
                    <a:pt x="67722" y="8715"/>
                  </a:lnTo>
                  <a:lnTo>
                    <a:pt x="110870" y="0"/>
                  </a:lnTo>
                  <a:lnTo>
                    <a:pt x="5399913" y="0"/>
                  </a:lnTo>
                  <a:lnTo>
                    <a:pt x="5443061" y="8715"/>
                  </a:lnTo>
                  <a:lnTo>
                    <a:pt x="5478303" y="32480"/>
                  </a:lnTo>
                  <a:lnTo>
                    <a:pt x="5502068" y="67722"/>
                  </a:lnTo>
                  <a:lnTo>
                    <a:pt x="5510784" y="110870"/>
                  </a:lnTo>
                  <a:lnTo>
                    <a:pt x="5510784" y="554354"/>
                  </a:lnTo>
                  <a:lnTo>
                    <a:pt x="5502068" y="597503"/>
                  </a:lnTo>
                  <a:lnTo>
                    <a:pt x="5478303" y="632745"/>
                  </a:lnTo>
                  <a:lnTo>
                    <a:pt x="5443061" y="656510"/>
                  </a:lnTo>
                  <a:lnTo>
                    <a:pt x="5399913" y="665226"/>
                  </a:lnTo>
                  <a:lnTo>
                    <a:pt x="110870" y="665226"/>
                  </a:lnTo>
                  <a:lnTo>
                    <a:pt x="67722" y="656510"/>
                  </a:lnTo>
                  <a:lnTo>
                    <a:pt x="32480" y="632745"/>
                  </a:lnTo>
                  <a:lnTo>
                    <a:pt x="8715" y="597503"/>
                  </a:lnTo>
                  <a:lnTo>
                    <a:pt x="0" y="554354"/>
                  </a:lnTo>
                  <a:lnTo>
                    <a:pt x="0" y="110870"/>
                  </a:lnTo>
                  <a:close/>
                </a:path>
              </a:pathLst>
            </a:custGeom>
            <a:ln w="12954">
              <a:solidFill>
                <a:srgbClr val="002C6D"/>
              </a:solidFill>
            </a:ln>
          </p:spPr>
          <p:txBody>
            <a:bodyPr wrap="square" lIns="0" tIns="0" rIns="0" bIns="0" rtlCol="0"/>
            <a:lstStyle/>
            <a:p>
              <a:endParaRPr/>
            </a:p>
          </p:txBody>
        </p:sp>
      </p:grpSp>
      <p:sp>
        <p:nvSpPr>
          <p:cNvPr id="7" name="object 7"/>
          <p:cNvSpPr txBox="1">
            <a:spLocks noGrp="1"/>
          </p:cNvSpPr>
          <p:nvPr>
            <p:ph type="title"/>
          </p:nvPr>
        </p:nvSpPr>
        <p:spPr>
          <a:xfrm>
            <a:off x="2780150" y="142087"/>
            <a:ext cx="6631305"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chemeClr val="tx1"/>
                </a:solidFill>
              </a:rPr>
              <a:t>Velocity</a:t>
            </a:r>
            <a:r>
              <a:rPr sz="3600" spc="-35" dirty="0">
                <a:solidFill>
                  <a:schemeClr val="tx1"/>
                </a:solidFill>
              </a:rPr>
              <a:t> </a:t>
            </a:r>
            <a:r>
              <a:rPr sz="3600" dirty="0">
                <a:solidFill>
                  <a:schemeClr val="tx1"/>
                </a:solidFill>
              </a:rPr>
              <a:t>Sat.</a:t>
            </a:r>
            <a:r>
              <a:rPr sz="3600" spc="-15" dirty="0">
                <a:solidFill>
                  <a:schemeClr val="tx1"/>
                </a:solidFill>
              </a:rPr>
              <a:t> </a:t>
            </a:r>
            <a:r>
              <a:rPr sz="3600" spc="-5" dirty="0">
                <a:solidFill>
                  <a:schemeClr val="tx1"/>
                </a:solidFill>
              </a:rPr>
              <a:t>vs.</a:t>
            </a:r>
            <a:r>
              <a:rPr sz="3600" spc="-30" dirty="0">
                <a:solidFill>
                  <a:schemeClr val="tx1"/>
                </a:solidFill>
              </a:rPr>
              <a:t> </a:t>
            </a:r>
            <a:r>
              <a:rPr sz="3600" dirty="0">
                <a:solidFill>
                  <a:schemeClr val="tx1"/>
                </a:solidFill>
              </a:rPr>
              <a:t>Pinch-Off</a:t>
            </a:r>
            <a:r>
              <a:rPr sz="3600" spc="-20" dirty="0">
                <a:solidFill>
                  <a:schemeClr val="tx1"/>
                </a:solidFill>
              </a:rPr>
              <a:t> </a:t>
            </a:r>
            <a:r>
              <a:rPr sz="3600" dirty="0">
                <a:solidFill>
                  <a:schemeClr val="tx1"/>
                </a:solidFill>
              </a:rPr>
              <a:t>Sat.</a:t>
            </a:r>
          </a:p>
        </p:txBody>
      </p:sp>
      <p:sp>
        <p:nvSpPr>
          <p:cNvPr id="8" name="object 8"/>
          <p:cNvSpPr txBox="1"/>
          <p:nvPr/>
        </p:nvSpPr>
        <p:spPr>
          <a:xfrm>
            <a:off x="618490" y="1416303"/>
            <a:ext cx="9391015" cy="391160"/>
          </a:xfrm>
          <a:prstGeom prst="rect">
            <a:avLst/>
          </a:prstGeom>
        </p:spPr>
        <p:txBody>
          <a:bodyPr vert="horz" wrap="square" lIns="0" tIns="12700" rIns="0" bIns="0" rtlCol="0">
            <a:spAutoFit/>
          </a:bodyPr>
          <a:lstStyle/>
          <a:p>
            <a:pPr marL="439420" indent="-426720">
              <a:lnSpc>
                <a:spcPct val="100000"/>
              </a:lnSpc>
              <a:spcBef>
                <a:spcPts val="100"/>
              </a:spcBef>
              <a:buFont typeface="Wingdings"/>
              <a:buChar char=""/>
              <a:tabLst>
                <a:tab pos="438784" algn="l"/>
                <a:tab pos="439420" algn="l"/>
              </a:tabLst>
            </a:pPr>
            <a:r>
              <a:rPr sz="2400" b="1" spc="-20" dirty="0">
                <a:solidFill>
                  <a:srgbClr val="004099"/>
                </a:solidFill>
                <a:latin typeface="Arial"/>
                <a:cs typeface="Arial"/>
              </a:rPr>
              <a:t>Velocity</a:t>
            </a:r>
            <a:r>
              <a:rPr sz="2400" b="1" spc="10" dirty="0">
                <a:solidFill>
                  <a:srgbClr val="004099"/>
                </a:solidFill>
                <a:latin typeface="Arial"/>
                <a:cs typeface="Arial"/>
              </a:rPr>
              <a:t> </a:t>
            </a:r>
            <a:r>
              <a:rPr sz="2400" b="1" spc="-5" dirty="0">
                <a:solidFill>
                  <a:srgbClr val="004099"/>
                </a:solidFill>
                <a:latin typeface="Arial"/>
                <a:cs typeface="Arial"/>
              </a:rPr>
              <a:t>saturation</a:t>
            </a:r>
            <a:r>
              <a:rPr sz="2400" b="1" spc="10" dirty="0">
                <a:solidFill>
                  <a:srgbClr val="004099"/>
                </a:solidFill>
                <a:latin typeface="Arial"/>
                <a:cs typeface="Arial"/>
              </a:rPr>
              <a:t> </a:t>
            </a:r>
            <a:r>
              <a:rPr sz="2400" b="1" spc="-5" dirty="0">
                <a:solidFill>
                  <a:srgbClr val="004099"/>
                </a:solidFill>
                <a:latin typeface="Arial"/>
                <a:cs typeface="Arial"/>
              </a:rPr>
              <a:t>always</a:t>
            </a:r>
            <a:r>
              <a:rPr sz="2400" b="1" spc="10" dirty="0">
                <a:solidFill>
                  <a:srgbClr val="004099"/>
                </a:solidFill>
                <a:latin typeface="Arial"/>
                <a:cs typeface="Arial"/>
              </a:rPr>
              <a:t> </a:t>
            </a:r>
            <a:r>
              <a:rPr sz="2400" b="1" spc="-5" dirty="0">
                <a:solidFill>
                  <a:srgbClr val="004099"/>
                </a:solidFill>
                <a:latin typeface="Arial"/>
                <a:cs typeface="Arial"/>
              </a:rPr>
              <a:t>occurs</a:t>
            </a:r>
            <a:r>
              <a:rPr sz="2400" b="1" spc="15" dirty="0">
                <a:solidFill>
                  <a:srgbClr val="004099"/>
                </a:solidFill>
                <a:latin typeface="Arial"/>
                <a:cs typeface="Arial"/>
              </a:rPr>
              <a:t> </a:t>
            </a:r>
            <a:r>
              <a:rPr sz="2400" b="1" dirty="0">
                <a:solidFill>
                  <a:srgbClr val="FF0000"/>
                </a:solidFill>
                <a:latin typeface="Arial"/>
                <a:cs typeface="Arial"/>
              </a:rPr>
              <a:t>BEFORE</a:t>
            </a:r>
            <a:r>
              <a:rPr sz="2400" b="1" spc="5" dirty="0">
                <a:solidFill>
                  <a:srgbClr val="FF0000"/>
                </a:solidFill>
                <a:latin typeface="Arial"/>
                <a:cs typeface="Arial"/>
              </a:rPr>
              <a:t> </a:t>
            </a:r>
            <a:r>
              <a:rPr sz="2400" b="1" spc="-5" dirty="0">
                <a:solidFill>
                  <a:srgbClr val="004099"/>
                </a:solidFill>
                <a:latin typeface="Arial"/>
                <a:cs typeface="Arial"/>
              </a:rPr>
              <a:t>channel</a:t>
            </a:r>
            <a:r>
              <a:rPr sz="2400" b="1" spc="5" dirty="0">
                <a:solidFill>
                  <a:srgbClr val="004099"/>
                </a:solidFill>
                <a:latin typeface="Arial"/>
                <a:cs typeface="Arial"/>
              </a:rPr>
              <a:t> </a:t>
            </a:r>
            <a:r>
              <a:rPr sz="2400" b="1" spc="-5" dirty="0">
                <a:solidFill>
                  <a:srgbClr val="004099"/>
                </a:solidFill>
                <a:latin typeface="Arial"/>
                <a:cs typeface="Arial"/>
              </a:rPr>
              <a:t>pinch-off.</a:t>
            </a:r>
            <a:endParaRPr sz="2400">
              <a:latin typeface="Arial"/>
              <a:cs typeface="Arial"/>
            </a:endParaRPr>
          </a:p>
        </p:txBody>
      </p:sp>
      <p:sp>
        <p:nvSpPr>
          <p:cNvPr id="9" name="object 9"/>
          <p:cNvSpPr txBox="1"/>
          <p:nvPr/>
        </p:nvSpPr>
        <p:spPr>
          <a:xfrm>
            <a:off x="6119771" y="2561775"/>
            <a:ext cx="683895" cy="396875"/>
          </a:xfrm>
          <a:prstGeom prst="rect">
            <a:avLst/>
          </a:prstGeom>
        </p:spPr>
        <p:txBody>
          <a:bodyPr vert="horz" wrap="square" lIns="0" tIns="16510" rIns="0" bIns="0" rtlCol="0">
            <a:spAutoFit/>
          </a:bodyPr>
          <a:lstStyle/>
          <a:p>
            <a:pPr marL="38100">
              <a:lnSpc>
                <a:spcPct val="100000"/>
              </a:lnSpc>
              <a:spcBef>
                <a:spcPts val="130"/>
              </a:spcBef>
            </a:pPr>
            <a:r>
              <a:rPr sz="3600" i="1" spc="-15" baseline="15046" dirty="0">
                <a:latin typeface="Times New Roman"/>
                <a:cs typeface="Times New Roman"/>
              </a:rPr>
              <a:t>V</a:t>
            </a:r>
            <a:r>
              <a:rPr sz="1400" i="1" spc="-10" dirty="0">
                <a:latin typeface="Times New Roman"/>
                <a:cs typeface="Times New Roman"/>
              </a:rPr>
              <a:t>DSAT</a:t>
            </a:r>
            <a:endParaRPr sz="1400">
              <a:latin typeface="Times New Roman"/>
              <a:cs typeface="Times New Roman"/>
            </a:endParaRPr>
          </a:p>
        </p:txBody>
      </p:sp>
      <p:sp>
        <p:nvSpPr>
          <p:cNvPr id="10" name="object 10"/>
          <p:cNvSpPr txBox="1"/>
          <p:nvPr/>
        </p:nvSpPr>
        <p:spPr>
          <a:xfrm>
            <a:off x="6851929" y="2482384"/>
            <a:ext cx="3211830" cy="396875"/>
          </a:xfrm>
          <a:prstGeom prst="rect">
            <a:avLst/>
          </a:prstGeom>
        </p:spPr>
        <p:txBody>
          <a:bodyPr vert="horz" wrap="square" lIns="0" tIns="16510" rIns="0" bIns="0" rtlCol="0">
            <a:spAutoFit/>
          </a:bodyPr>
          <a:lstStyle/>
          <a:p>
            <a:pPr marL="38100">
              <a:lnSpc>
                <a:spcPct val="100000"/>
              </a:lnSpc>
              <a:spcBef>
                <a:spcPts val="130"/>
              </a:spcBef>
            </a:pPr>
            <a:r>
              <a:rPr sz="2400" spc="20" dirty="0">
                <a:latin typeface="Symbol"/>
                <a:cs typeface="Symbol"/>
              </a:rPr>
              <a:t></a:t>
            </a:r>
            <a:r>
              <a:rPr sz="2400" spc="30" dirty="0">
                <a:latin typeface="Times New Roman"/>
                <a:cs typeface="Times New Roman"/>
              </a:rPr>
              <a:t> </a:t>
            </a:r>
            <a:r>
              <a:rPr sz="2400" i="1" spc="25" dirty="0">
                <a:latin typeface="Times New Roman"/>
                <a:cs typeface="Times New Roman"/>
              </a:rPr>
              <a:t>K</a:t>
            </a:r>
            <a:r>
              <a:rPr sz="2400" i="1" spc="-330" dirty="0">
                <a:latin typeface="Times New Roman"/>
                <a:cs typeface="Times New Roman"/>
              </a:rPr>
              <a:t> </a:t>
            </a:r>
            <a:r>
              <a:rPr sz="2400" spc="-165" dirty="0">
                <a:latin typeface="Times New Roman"/>
                <a:cs typeface="Times New Roman"/>
              </a:rPr>
              <a:t>(</a:t>
            </a:r>
            <a:r>
              <a:rPr sz="2400" i="1" spc="-110" dirty="0">
                <a:latin typeface="Times New Roman"/>
                <a:cs typeface="Times New Roman"/>
              </a:rPr>
              <a:t>V</a:t>
            </a:r>
            <a:r>
              <a:rPr sz="2100" i="1" spc="-15" baseline="-25793" dirty="0">
                <a:latin typeface="Times New Roman"/>
                <a:cs typeface="Times New Roman"/>
              </a:rPr>
              <a:t>G</a:t>
            </a:r>
            <a:r>
              <a:rPr sz="2100" i="1" spc="7" baseline="-25793" dirty="0">
                <a:latin typeface="Times New Roman"/>
                <a:cs typeface="Times New Roman"/>
              </a:rPr>
              <a:t>T</a:t>
            </a:r>
            <a:r>
              <a:rPr sz="2100" i="1" spc="150" baseline="-25793" dirty="0">
                <a:latin typeface="Times New Roman"/>
                <a:cs typeface="Times New Roman"/>
              </a:rPr>
              <a:t> </a:t>
            </a:r>
            <a:r>
              <a:rPr sz="2400" spc="10" dirty="0">
                <a:latin typeface="Times New Roman"/>
                <a:cs typeface="Times New Roman"/>
              </a:rPr>
              <a:t>)</a:t>
            </a:r>
            <a:r>
              <a:rPr sz="2400" spc="-315" dirty="0">
                <a:latin typeface="Times New Roman"/>
                <a:cs typeface="Times New Roman"/>
              </a:rPr>
              <a:t> </a:t>
            </a:r>
            <a:r>
              <a:rPr sz="2400" spc="5" dirty="0">
                <a:latin typeface="Symbol"/>
                <a:cs typeface="Symbol"/>
              </a:rPr>
              <a:t></a:t>
            </a:r>
            <a:r>
              <a:rPr sz="2400" spc="-345" dirty="0">
                <a:latin typeface="Times New Roman"/>
                <a:cs typeface="Times New Roman"/>
              </a:rPr>
              <a:t> </a:t>
            </a:r>
            <a:r>
              <a:rPr sz="2400" spc="-165" dirty="0">
                <a:latin typeface="Times New Roman"/>
                <a:cs typeface="Times New Roman"/>
              </a:rPr>
              <a:t>(</a:t>
            </a:r>
            <a:r>
              <a:rPr sz="2400" i="1" spc="-110" dirty="0">
                <a:latin typeface="Times New Roman"/>
                <a:cs typeface="Times New Roman"/>
              </a:rPr>
              <a:t>V</a:t>
            </a:r>
            <a:r>
              <a:rPr sz="2100" i="1" spc="-15" baseline="-25793" dirty="0">
                <a:latin typeface="Times New Roman"/>
                <a:cs typeface="Times New Roman"/>
              </a:rPr>
              <a:t>G</a:t>
            </a:r>
            <a:r>
              <a:rPr sz="2100" i="1" spc="7" baseline="-25793" dirty="0">
                <a:latin typeface="Times New Roman"/>
                <a:cs typeface="Times New Roman"/>
              </a:rPr>
              <a:t>S</a:t>
            </a:r>
            <a:r>
              <a:rPr sz="2100" i="1" baseline="-25793" dirty="0">
                <a:latin typeface="Times New Roman"/>
                <a:cs typeface="Times New Roman"/>
              </a:rPr>
              <a:t> </a:t>
            </a:r>
            <a:r>
              <a:rPr sz="2100" i="1" spc="112" baseline="-25793" dirty="0">
                <a:latin typeface="Times New Roman"/>
                <a:cs typeface="Times New Roman"/>
              </a:rPr>
              <a:t> </a:t>
            </a:r>
            <a:r>
              <a:rPr sz="2400" spc="190" dirty="0">
                <a:latin typeface="Symbol"/>
                <a:cs typeface="Symbol"/>
              </a:rPr>
              <a:t></a:t>
            </a:r>
            <a:r>
              <a:rPr sz="2400" i="1" spc="-155" dirty="0">
                <a:latin typeface="Times New Roman"/>
                <a:cs typeface="Times New Roman"/>
              </a:rPr>
              <a:t>V</a:t>
            </a:r>
            <a:r>
              <a:rPr sz="2100" i="1" spc="7" baseline="-25793" dirty="0">
                <a:latin typeface="Times New Roman"/>
                <a:cs typeface="Times New Roman"/>
              </a:rPr>
              <a:t>T</a:t>
            </a:r>
            <a:r>
              <a:rPr sz="2100" i="1" spc="150" baseline="-25793" dirty="0">
                <a:latin typeface="Times New Roman"/>
                <a:cs typeface="Times New Roman"/>
              </a:rPr>
              <a:t> </a:t>
            </a:r>
            <a:r>
              <a:rPr sz="2400" spc="10" dirty="0">
                <a:latin typeface="Times New Roman"/>
                <a:cs typeface="Times New Roman"/>
              </a:rPr>
              <a:t>)</a:t>
            </a:r>
            <a:r>
              <a:rPr sz="2400" spc="-90" dirty="0">
                <a:latin typeface="Times New Roman"/>
                <a:cs typeface="Times New Roman"/>
              </a:rPr>
              <a:t> </a:t>
            </a:r>
            <a:r>
              <a:rPr sz="2400" spc="20" dirty="0">
                <a:latin typeface="Symbol"/>
                <a:cs typeface="Symbol"/>
              </a:rPr>
              <a:t></a:t>
            </a:r>
            <a:r>
              <a:rPr sz="2400" spc="-280" dirty="0">
                <a:latin typeface="Times New Roman"/>
                <a:cs typeface="Times New Roman"/>
              </a:rPr>
              <a:t> </a:t>
            </a:r>
            <a:r>
              <a:rPr sz="2400" i="1" spc="-105" dirty="0">
                <a:latin typeface="Times New Roman"/>
                <a:cs typeface="Times New Roman"/>
              </a:rPr>
              <a:t>V</a:t>
            </a:r>
            <a:r>
              <a:rPr sz="2100" i="1" spc="-15" baseline="-25793" dirty="0">
                <a:latin typeface="Times New Roman"/>
                <a:cs typeface="Times New Roman"/>
              </a:rPr>
              <a:t>G</a:t>
            </a:r>
            <a:r>
              <a:rPr sz="2100" i="1" spc="7" baseline="-25793" dirty="0">
                <a:latin typeface="Times New Roman"/>
                <a:cs typeface="Times New Roman"/>
              </a:rPr>
              <a:t>S</a:t>
            </a:r>
            <a:endParaRPr sz="2100" baseline="-25793" dirty="0">
              <a:latin typeface="Times New Roman"/>
              <a:cs typeface="Times New Roman"/>
            </a:endParaRPr>
          </a:p>
        </p:txBody>
      </p:sp>
      <p:sp>
        <p:nvSpPr>
          <p:cNvPr id="11" name="object 11"/>
          <p:cNvSpPr txBox="1"/>
          <p:nvPr/>
        </p:nvSpPr>
        <p:spPr>
          <a:xfrm>
            <a:off x="10073345" y="2482385"/>
            <a:ext cx="1296670" cy="396875"/>
          </a:xfrm>
          <a:prstGeom prst="rect">
            <a:avLst/>
          </a:prstGeom>
        </p:spPr>
        <p:txBody>
          <a:bodyPr vert="horz" wrap="square" lIns="0" tIns="16510" rIns="0" bIns="0" rtlCol="0">
            <a:spAutoFit/>
          </a:bodyPr>
          <a:lstStyle/>
          <a:p>
            <a:pPr marL="50800">
              <a:lnSpc>
                <a:spcPct val="100000"/>
              </a:lnSpc>
              <a:spcBef>
                <a:spcPts val="130"/>
              </a:spcBef>
            </a:pPr>
            <a:r>
              <a:rPr sz="2400" spc="190" dirty="0">
                <a:latin typeface="Symbol"/>
                <a:cs typeface="Symbol"/>
              </a:rPr>
              <a:t></a:t>
            </a:r>
            <a:r>
              <a:rPr sz="2400" i="1" spc="-150" dirty="0">
                <a:latin typeface="Times New Roman"/>
                <a:cs typeface="Times New Roman"/>
              </a:rPr>
              <a:t>V</a:t>
            </a:r>
            <a:r>
              <a:rPr sz="2100" i="1" spc="7" baseline="-25793" dirty="0">
                <a:latin typeface="Times New Roman"/>
                <a:cs typeface="Times New Roman"/>
              </a:rPr>
              <a:t>T</a:t>
            </a:r>
            <a:r>
              <a:rPr sz="2100" i="1" baseline="-25793" dirty="0">
                <a:latin typeface="Times New Roman"/>
                <a:cs typeface="Times New Roman"/>
              </a:rPr>
              <a:t>  </a:t>
            </a:r>
            <a:r>
              <a:rPr sz="2100" i="1" spc="-104" baseline="-25793" dirty="0">
                <a:latin typeface="Times New Roman"/>
                <a:cs typeface="Times New Roman"/>
              </a:rPr>
              <a:t> </a:t>
            </a:r>
            <a:r>
              <a:rPr sz="2400" spc="20" dirty="0">
                <a:latin typeface="Symbol"/>
                <a:cs typeface="Symbol"/>
              </a:rPr>
              <a:t></a:t>
            </a:r>
            <a:r>
              <a:rPr sz="2400" spc="-280" dirty="0">
                <a:latin typeface="Times New Roman"/>
                <a:cs typeface="Times New Roman"/>
              </a:rPr>
              <a:t> </a:t>
            </a:r>
            <a:r>
              <a:rPr sz="2400" i="1" spc="-105" dirty="0">
                <a:latin typeface="Times New Roman"/>
                <a:cs typeface="Times New Roman"/>
              </a:rPr>
              <a:t>V</a:t>
            </a:r>
            <a:r>
              <a:rPr sz="2100" i="1" spc="-15" baseline="-25793" dirty="0">
                <a:latin typeface="Times New Roman"/>
                <a:cs typeface="Times New Roman"/>
              </a:rPr>
              <a:t>G</a:t>
            </a:r>
            <a:r>
              <a:rPr sz="2100" i="1" spc="7" baseline="-25793" dirty="0">
                <a:latin typeface="Times New Roman"/>
                <a:cs typeface="Times New Roman"/>
              </a:rPr>
              <a:t>T</a:t>
            </a:r>
            <a:endParaRPr sz="2100" baseline="-25793">
              <a:latin typeface="Times New Roman"/>
              <a:cs typeface="Times New Roman"/>
            </a:endParaRPr>
          </a:p>
        </p:txBody>
      </p:sp>
      <p:grpSp>
        <p:nvGrpSpPr>
          <p:cNvPr id="12" name="object 12"/>
          <p:cNvGrpSpPr/>
          <p:nvPr/>
        </p:nvGrpSpPr>
        <p:grpSpPr>
          <a:xfrm>
            <a:off x="7440168" y="3429000"/>
            <a:ext cx="2590800" cy="1600200"/>
            <a:chOff x="7440168" y="3429000"/>
            <a:chExt cx="2590800" cy="1600200"/>
          </a:xfrm>
        </p:grpSpPr>
        <p:sp>
          <p:nvSpPr>
            <p:cNvPr id="13" name="object 13"/>
            <p:cNvSpPr/>
            <p:nvPr/>
          </p:nvSpPr>
          <p:spPr>
            <a:xfrm>
              <a:off x="7440168" y="3429000"/>
              <a:ext cx="2590800" cy="1600200"/>
            </a:xfrm>
            <a:custGeom>
              <a:avLst/>
              <a:gdLst/>
              <a:ahLst/>
              <a:cxnLst/>
              <a:rect l="l" t="t" r="r" b="b"/>
              <a:pathLst>
                <a:path w="2590800" h="1600200">
                  <a:moveTo>
                    <a:pt x="2324100" y="0"/>
                  </a:moveTo>
                  <a:lnTo>
                    <a:pt x="266700" y="0"/>
                  </a:ln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0" y="1333500"/>
                  </a:lnTo>
                  <a:lnTo>
                    <a:pt x="4296" y="1381446"/>
                  </a:lnTo>
                  <a:lnTo>
                    <a:pt x="16682" y="1426570"/>
                  </a:lnTo>
                  <a:lnTo>
                    <a:pt x="36406" y="1468119"/>
                  </a:lnTo>
                  <a:lnTo>
                    <a:pt x="62716" y="1505341"/>
                  </a:lnTo>
                  <a:lnTo>
                    <a:pt x="94858" y="1537483"/>
                  </a:lnTo>
                  <a:lnTo>
                    <a:pt x="132079" y="1563793"/>
                  </a:lnTo>
                  <a:lnTo>
                    <a:pt x="173629" y="1583517"/>
                  </a:lnTo>
                  <a:lnTo>
                    <a:pt x="218753" y="1595903"/>
                  </a:lnTo>
                  <a:lnTo>
                    <a:pt x="266700" y="1600200"/>
                  </a:lnTo>
                  <a:lnTo>
                    <a:pt x="2324100" y="1600200"/>
                  </a:lnTo>
                  <a:lnTo>
                    <a:pt x="2372046" y="1595903"/>
                  </a:lnTo>
                  <a:lnTo>
                    <a:pt x="2417170" y="1583517"/>
                  </a:lnTo>
                  <a:lnTo>
                    <a:pt x="2458720" y="1563793"/>
                  </a:lnTo>
                  <a:lnTo>
                    <a:pt x="2495941" y="1537483"/>
                  </a:lnTo>
                  <a:lnTo>
                    <a:pt x="2528083" y="1505341"/>
                  </a:lnTo>
                  <a:lnTo>
                    <a:pt x="2554393" y="1468119"/>
                  </a:lnTo>
                  <a:lnTo>
                    <a:pt x="2574117" y="1426570"/>
                  </a:lnTo>
                  <a:lnTo>
                    <a:pt x="2586503" y="1381446"/>
                  </a:lnTo>
                  <a:lnTo>
                    <a:pt x="2590800" y="1333500"/>
                  </a:lnTo>
                  <a:lnTo>
                    <a:pt x="2590800" y="266700"/>
                  </a:lnTo>
                  <a:lnTo>
                    <a:pt x="2586503" y="218753"/>
                  </a:lnTo>
                  <a:lnTo>
                    <a:pt x="2574117" y="173629"/>
                  </a:lnTo>
                  <a:lnTo>
                    <a:pt x="2554393" y="132079"/>
                  </a:lnTo>
                  <a:lnTo>
                    <a:pt x="2528083" y="94858"/>
                  </a:lnTo>
                  <a:lnTo>
                    <a:pt x="2495941" y="62716"/>
                  </a:lnTo>
                  <a:lnTo>
                    <a:pt x="2458720" y="36406"/>
                  </a:lnTo>
                  <a:lnTo>
                    <a:pt x="2417170" y="16682"/>
                  </a:lnTo>
                  <a:lnTo>
                    <a:pt x="2372046" y="4296"/>
                  </a:lnTo>
                  <a:lnTo>
                    <a:pt x="2324100" y="0"/>
                  </a:lnTo>
                  <a:close/>
                </a:path>
              </a:pathLst>
            </a:custGeom>
            <a:solidFill>
              <a:srgbClr val="FFFF00"/>
            </a:solidFill>
          </p:spPr>
          <p:txBody>
            <a:bodyPr wrap="square" lIns="0" tIns="0" rIns="0" bIns="0" rtlCol="0"/>
            <a:lstStyle/>
            <a:p>
              <a:endParaRPr/>
            </a:p>
          </p:txBody>
        </p:sp>
        <p:sp>
          <p:nvSpPr>
            <p:cNvPr id="14" name="object 14"/>
            <p:cNvSpPr/>
            <p:nvPr/>
          </p:nvSpPr>
          <p:spPr>
            <a:xfrm>
              <a:off x="7440168" y="3429000"/>
              <a:ext cx="2590800" cy="1600200"/>
            </a:xfrm>
            <a:custGeom>
              <a:avLst/>
              <a:gdLst/>
              <a:ahLst/>
              <a:cxnLst/>
              <a:rect l="l" t="t" r="r" b="b"/>
              <a:pathLst>
                <a:path w="2590800" h="16002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2324100" y="0"/>
                  </a:lnTo>
                  <a:lnTo>
                    <a:pt x="2372046" y="4296"/>
                  </a:lnTo>
                  <a:lnTo>
                    <a:pt x="2417170" y="16682"/>
                  </a:lnTo>
                  <a:lnTo>
                    <a:pt x="2458720" y="36406"/>
                  </a:lnTo>
                  <a:lnTo>
                    <a:pt x="2495941" y="62716"/>
                  </a:lnTo>
                  <a:lnTo>
                    <a:pt x="2528083" y="94858"/>
                  </a:lnTo>
                  <a:lnTo>
                    <a:pt x="2554393" y="132079"/>
                  </a:lnTo>
                  <a:lnTo>
                    <a:pt x="2574117" y="173629"/>
                  </a:lnTo>
                  <a:lnTo>
                    <a:pt x="2586503" y="218753"/>
                  </a:lnTo>
                  <a:lnTo>
                    <a:pt x="2590800" y="266700"/>
                  </a:lnTo>
                  <a:lnTo>
                    <a:pt x="2590800" y="1333500"/>
                  </a:lnTo>
                  <a:lnTo>
                    <a:pt x="2586503" y="1381446"/>
                  </a:lnTo>
                  <a:lnTo>
                    <a:pt x="2574117" y="1426570"/>
                  </a:lnTo>
                  <a:lnTo>
                    <a:pt x="2554393" y="1468119"/>
                  </a:lnTo>
                  <a:lnTo>
                    <a:pt x="2528083" y="1505341"/>
                  </a:lnTo>
                  <a:lnTo>
                    <a:pt x="2495941" y="1537483"/>
                  </a:lnTo>
                  <a:lnTo>
                    <a:pt x="2458720" y="1563793"/>
                  </a:lnTo>
                  <a:lnTo>
                    <a:pt x="2417170" y="1583517"/>
                  </a:lnTo>
                  <a:lnTo>
                    <a:pt x="2372046" y="1595903"/>
                  </a:lnTo>
                  <a:lnTo>
                    <a:pt x="2324100" y="1600200"/>
                  </a:lnTo>
                  <a:lnTo>
                    <a:pt x="266700" y="1600200"/>
                  </a:lnTo>
                  <a:lnTo>
                    <a:pt x="218753" y="1595903"/>
                  </a:lnTo>
                  <a:lnTo>
                    <a:pt x="173629" y="1583517"/>
                  </a:lnTo>
                  <a:lnTo>
                    <a:pt x="132079" y="1563793"/>
                  </a:lnTo>
                  <a:lnTo>
                    <a:pt x="94858" y="1537483"/>
                  </a:lnTo>
                  <a:lnTo>
                    <a:pt x="62716" y="1505341"/>
                  </a:lnTo>
                  <a:lnTo>
                    <a:pt x="36406" y="1468119"/>
                  </a:lnTo>
                  <a:lnTo>
                    <a:pt x="16682" y="1426570"/>
                  </a:lnTo>
                  <a:lnTo>
                    <a:pt x="4296" y="1381446"/>
                  </a:lnTo>
                  <a:lnTo>
                    <a:pt x="0" y="1333500"/>
                  </a:lnTo>
                  <a:lnTo>
                    <a:pt x="0" y="266700"/>
                  </a:lnTo>
                  <a:close/>
                </a:path>
              </a:pathLst>
            </a:custGeom>
            <a:ln w="38100">
              <a:solidFill>
                <a:srgbClr val="FF0000"/>
              </a:solidFill>
            </a:ln>
          </p:spPr>
          <p:txBody>
            <a:bodyPr wrap="square" lIns="0" tIns="0" rIns="0" bIns="0" rtlCol="0"/>
            <a:lstStyle/>
            <a:p>
              <a:endParaRPr/>
            </a:p>
          </p:txBody>
        </p:sp>
      </p:grpSp>
      <p:sp>
        <p:nvSpPr>
          <p:cNvPr id="16" name="object 16"/>
          <p:cNvSpPr txBox="1"/>
          <p:nvPr/>
        </p:nvSpPr>
        <p:spPr>
          <a:xfrm>
            <a:off x="8052197" y="3244951"/>
            <a:ext cx="864235" cy="1297305"/>
          </a:xfrm>
          <a:prstGeom prst="rect">
            <a:avLst/>
          </a:prstGeom>
        </p:spPr>
        <p:txBody>
          <a:bodyPr vert="horz" wrap="square" lIns="0" tIns="243840" rIns="0" bIns="0" rtlCol="0">
            <a:spAutoFit/>
          </a:bodyPr>
          <a:lstStyle/>
          <a:p>
            <a:pPr marR="90805" algn="r">
              <a:lnSpc>
                <a:spcPct val="100000"/>
              </a:lnSpc>
              <a:spcBef>
                <a:spcPts val="1920"/>
              </a:spcBef>
            </a:pPr>
            <a:r>
              <a:rPr sz="2650" spc="5" dirty="0">
                <a:latin typeface="Times New Roman"/>
                <a:cs typeface="Times New Roman"/>
              </a:rPr>
              <a:t>1</a:t>
            </a:r>
            <a:endParaRPr sz="2650" dirty="0">
              <a:latin typeface="Times New Roman"/>
              <a:cs typeface="Times New Roman"/>
            </a:endParaRPr>
          </a:p>
          <a:p>
            <a:pPr marL="38100">
              <a:lnSpc>
                <a:spcPct val="100000"/>
              </a:lnSpc>
              <a:spcBef>
                <a:spcPts val="1825"/>
              </a:spcBef>
              <a:tabLst>
                <a:tab pos="618490" algn="l"/>
              </a:tabLst>
            </a:pPr>
            <a:r>
              <a:rPr sz="2650" spc="100" dirty="0">
                <a:latin typeface="Times New Roman"/>
                <a:cs typeface="Times New Roman"/>
              </a:rPr>
              <a:t>1</a:t>
            </a:r>
            <a:r>
              <a:rPr sz="2650" spc="100" dirty="0">
                <a:latin typeface="Symbol"/>
                <a:cs typeface="Symbol"/>
              </a:rPr>
              <a:t></a:t>
            </a:r>
            <a:r>
              <a:rPr sz="2650" spc="100" dirty="0">
                <a:latin typeface="Times New Roman"/>
                <a:cs typeface="Times New Roman"/>
              </a:rPr>
              <a:t>	</a:t>
            </a:r>
            <a:r>
              <a:rPr sz="3975" i="1" spc="15" baseline="34591" dirty="0">
                <a:latin typeface="Times New Roman"/>
                <a:cs typeface="Times New Roman"/>
              </a:rPr>
              <a:t>V</a:t>
            </a:r>
            <a:endParaRPr sz="3975" baseline="34591" dirty="0">
              <a:latin typeface="Times New Roman"/>
              <a:cs typeface="Times New Roman"/>
            </a:endParaRPr>
          </a:p>
        </p:txBody>
      </p:sp>
      <p:sp>
        <p:nvSpPr>
          <p:cNvPr id="17" name="object 17"/>
          <p:cNvSpPr txBox="1"/>
          <p:nvPr/>
        </p:nvSpPr>
        <p:spPr>
          <a:xfrm>
            <a:off x="7488331" y="3687516"/>
            <a:ext cx="548005" cy="431165"/>
          </a:xfrm>
          <a:prstGeom prst="rect">
            <a:avLst/>
          </a:prstGeom>
        </p:spPr>
        <p:txBody>
          <a:bodyPr vert="horz" wrap="square" lIns="0" tIns="13970" rIns="0" bIns="0" rtlCol="0">
            <a:spAutoFit/>
          </a:bodyPr>
          <a:lstStyle/>
          <a:p>
            <a:pPr marL="12700">
              <a:lnSpc>
                <a:spcPct val="100000"/>
              </a:lnSpc>
              <a:spcBef>
                <a:spcPts val="110"/>
              </a:spcBef>
            </a:pPr>
            <a:r>
              <a:rPr sz="2650" i="1" spc="10" dirty="0">
                <a:latin typeface="Times New Roman"/>
                <a:cs typeface="Times New Roman"/>
              </a:rPr>
              <a:t>K</a:t>
            </a:r>
            <a:r>
              <a:rPr sz="2650" i="1" spc="110" dirty="0">
                <a:latin typeface="Times New Roman"/>
                <a:cs typeface="Times New Roman"/>
              </a:rPr>
              <a:t> </a:t>
            </a:r>
            <a:r>
              <a:rPr sz="2650" spc="10" dirty="0">
                <a:latin typeface="Symbol"/>
                <a:cs typeface="Symbol"/>
              </a:rPr>
              <a:t></a:t>
            </a:r>
            <a:endParaRPr sz="2650">
              <a:latin typeface="Symbol"/>
              <a:cs typeface="Symbol"/>
            </a:endParaRPr>
          </a:p>
        </p:txBody>
      </p:sp>
      <p:sp>
        <p:nvSpPr>
          <p:cNvPr id="18" name="object 18"/>
          <p:cNvSpPr txBox="1"/>
          <p:nvPr/>
        </p:nvSpPr>
        <p:spPr>
          <a:xfrm>
            <a:off x="2110232" y="4541520"/>
            <a:ext cx="889000" cy="574040"/>
          </a:xfrm>
          <a:prstGeom prst="rect">
            <a:avLst/>
          </a:prstGeom>
        </p:spPr>
        <p:txBody>
          <a:bodyPr vert="horz" wrap="square" lIns="0" tIns="12700" rIns="0" bIns="0" rtlCol="0">
            <a:spAutoFit/>
          </a:bodyPr>
          <a:lstStyle/>
          <a:p>
            <a:pPr marL="234315" marR="5080" indent="-222250">
              <a:lnSpc>
                <a:spcPct val="100000"/>
              </a:lnSpc>
              <a:spcBef>
                <a:spcPts val="100"/>
              </a:spcBef>
            </a:pPr>
            <a:r>
              <a:rPr sz="1800" b="1" spc="-105" dirty="0">
                <a:solidFill>
                  <a:srgbClr val="FF0000"/>
                </a:solidFill>
                <a:latin typeface="Arial"/>
                <a:cs typeface="Arial"/>
              </a:rPr>
              <a:t>V</a:t>
            </a:r>
            <a:r>
              <a:rPr sz="1800" b="1" spc="-5" dirty="0">
                <a:solidFill>
                  <a:srgbClr val="FF0000"/>
                </a:solidFill>
                <a:latin typeface="Arial"/>
                <a:cs typeface="Arial"/>
              </a:rPr>
              <a:t>elocity  Sat.</a:t>
            </a:r>
            <a:endParaRPr sz="1800">
              <a:latin typeface="Arial"/>
              <a:cs typeface="Arial"/>
            </a:endParaRPr>
          </a:p>
        </p:txBody>
      </p:sp>
      <p:sp>
        <p:nvSpPr>
          <p:cNvPr id="19" name="object 19"/>
          <p:cNvSpPr txBox="1"/>
          <p:nvPr/>
        </p:nvSpPr>
        <p:spPr>
          <a:xfrm>
            <a:off x="3495040" y="4325111"/>
            <a:ext cx="1661160" cy="788035"/>
          </a:xfrm>
          <a:prstGeom prst="rect">
            <a:avLst/>
          </a:prstGeom>
        </p:spPr>
        <p:txBody>
          <a:bodyPr vert="horz" wrap="square" lIns="0" tIns="12700" rIns="0" bIns="0" rtlCol="0">
            <a:spAutoFit/>
          </a:bodyPr>
          <a:lstStyle/>
          <a:p>
            <a:pPr marL="635" algn="ctr">
              <a:lnSpc>
                <a:spcPts val="2100"/>
              </a:lnSpc>
              <a:spcBef>
                <a:spcPts val="100"/>
              </a:spcBef>
            </a:pPr>
            <a:r>
              <a:rPr sz="2000" b="1" spc="-15" dirty="0">
                <a:solidFill>
                  <a:srgbClr val="FF0000"/>
                </a:solidFill>
                <a:latin typeface="Arial"/>
                <a:cs typeface="Arial"/>
              </a:rPr>
              <a:t>Velocity</a:t>
            </a:r>
            <a:r>
              <a:rPr sz="2000" b="1" spc="-65" dirty="0">
                <a:solidFill>
                  <a:srgbClr val="FF0000"/>
                </a:solidFill>
                <a:latin typeface="Arial"/>
                <a:cs typeface="Arial"/>
              </a:rPr>
              <a:t> </a:t>
            </a:r>
            <a:r>
              <a:rPr sz="2000" b="1" dirty="0">
                <a:solidFill>
                  <a:srgbClr val="FF0000"/>
                </a:solidFill>
                <a:latin typeface="Arial"/>
                <a:cs typeface="Arial"/>
              </a:rPr>
              <a:t>Sat.</a:t>
            </a:r>
            <a:endParaRPr sz="2000">
              <a:latin typeface="Arial"/>
              <a:cs typeface="Arial"/>
            </a:endParaRPr>
          </a:p>
          <a:p>
            <a:pPr marL="635" algn="ctr">
              <a:lnSpc>
                <a:spcPts val="1800"/>
              </a:lnSpc>
            </a:pPr>
            <a:r>
              <a:rPr sz="2000" b="1" spc="-5" dirty="0">
                <a:solidFill>
                  <a:srgbClr val="FF0000"/>
                </a:solidFill>
                <a:latin typeface="Arial"/>
                <a:cs typeface="Arial"/>
              </a:rPr>
              <a:t>+</a:t>
            </a:r>
            <a:endParaRPr sz="2000">
              <a:latin typeface="Arial"/>
              <a:cs typeface="Arial"/>
            </a:endParaRPr>
          </a:p>
          <a:p>
            <a:pPr algn="ctr">
              <a:lnSpc>
                <a:spcPts val="2100"/>
              </a:lnSpc>
            </a:pPr>
            <a:r>
              <a:rPr sz="2000" b="1" spc="-5" dirty="0">
                <a:solidFill>
                  <a:srgbClr val="006FC0"/>
                </a:solidFill>
                <a:latin typeface="Arial"/>
                <a:cs typeface="Arial"/>
              </a:rPr>
              <a:t>Pinch-off</a:t>
            </a:r>
            <a:r>
              <a:rPr sz="2000" b="1" spc="-40" dirty="0">
                <a:solidFill>
                  <a:srgbClr val="006FC0"/>
                </a:solidFill>
                <a:latin typeface="Arial"/>
                <a:cs typeface="Arial"/>
              </a:rPr>
              <a:t> </a:t>
            </a:r>
            <a:r>
              <a:rPr sz="2000" b="1" spc="-5" dirty="0">
                <a:solidFill>
                  <a:srgbClr val="006FC0"/>
                </a:solidFill>
                <a:latin typeface="Arial"/>
                <a:cs typeface="Arial"/>
              </a:rPr>
              <a:t>Sat.</a:t>
            </a:r>
            <a:endParaRPr sz="2000">
              <a:latin typeface="Arial"/>
              <a:cs typeface="Arial"/>
            </a:endParaRPr>
          </a:p>
        </p:txBody>
      </p:sp>
      <p:cxnSp>
        <p:nvCxnSpPr>
          <p:cNvPr id="21" name="直接连接符 20">
            <a:extLst>
              <a:ext uri="{FF2B5EF4-FFF2-40B4-BE49-F238E27FC236}">
                <a16:creationId xmlns:a16="http://schemas.microsoft.com/office/drawing/2014/main" id="{D8206BD8-C436-4A88-9494-8B85517B2945}"/>
              </a:ext>
            </a:extLst>
          </p:cNvPr>
          <p:cNvCxnSpPr>
            <a:cxnSpLocks/>
          </p:cNvCxnSpPr>
          <p:nvPr/>
        </p:nvCxnSpPr>
        <p:spPr>
          <a:xfrm flipV="1">
            <a:off x="8082978" y="3954996"/>
            <a:ext cx="1168003" cy="7404"/>
          </a:xfrm>
          <a:prstGeom prst="line">
            <a:avLst/>
          </a:prstGeom>
          <a:ln w="15875"/>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D9C7E1DC-C266-4480-A2FE-89BB35D3F5A0}"/>
              </a:ext>
            </a:extLst>
          </p:cNvPr>
          <p:cNvCxnSpPr>
            <a:cxnSpLocks/>
          </p:cNvCxnSpPr>
          <p:nvPr/>
        </p:nvCxnSpPr>
        <p:spPr>
          <a:xfrm>
            <a:off x="8534400" y="4333754"/>
            <a:ext cx="716581" cy="0"/>
          </a:xfrm>
          <a:prstGeom prst="line">
            <a:avLst/>
          </a:prstGeom>
          <a:ln w="15875"/>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07079B78-E2F8-4678-9EB4-2650525620E7}"/>
              </a:ext>
            </a:extLst>
          </p:cNvPr>
          <p:cNvSpPr txBox="1"/>
          <p:nvPr/>
        </p:nvSpPr>
        <p:spPr>
          <a:xfrm>
            <a:off x="8776509" y="3979662"/>
            <a:ext cx="443691" cy="369332"/>
          </a:xfrm>
          <a:prstGeom prst="rect">
            <a:avLst/>
          </a:prstGeom>
          <a:noFill/>
        </p:spPr>
        <p:txBody>
          <a:bodyPr wrap="square">
            <a:spAutoFit/>
          </a:bodyPr>
          <a:lstStyle/>
          <a:p>
            <a:r>
              <a:rPr lang="en-US" altLang="zh-CN" sz="1800" i="1" spc="-15" baseline="-25793" dirty="0">
                <a:latin typeface="Times New Roman"/>
                <a:cs typeface="Times New Roman"/>
              </a:rPr>
              <a:t>G</a:t>
            </a:r>
            <a:r>
              <a:rPr lang="en-US" altLang="zh-CN" sz="1800" i="1" spc="7" baseline="-25793" dirty="0">
                <a:latin typeface="Times New Roman"/>
                <a:cs typeface="Times New Roman"/>
              </a:rPr>
              <a:t>T</a:t>
            </a:r>
            <a:endParaRPr lang="zh-CN" altLang="en-US" dirty="0"/>
          </a:p>
        </p:txBody>
      </p:sp>
      <p:sp>
        <p:nvSpPr>
          <p:cNvPr id="27" name="文本框 26">
            <a:extLst>
              <a:ext uri="{FF2B5EF4-FFF2-40B4-BE49-F238E27FC236}">
                <a16:creationId xmlns:a16="http://schemas.microsoft.com/office/drawing/2014/main" id="{4D85417A-D939-4C55-8789-65B1B2F510AC}"/>
              </a:ext>
            </a:extLst>
          </p:cNvPr>
          <p:cNvSpPr txBox="1"/>
          <p:nvPr/>
        </p:nvSpPr>
        <p:spPr>
          <a:xfrm>
            <a:off x="8412802" y="4282956"/>
            <a:ext cx="838179" cy="461665"/>
          </a:xfrm>
          <a:prstGeom prst="rect">
            <a:avLst/>
          </a:prstGeom>
          <a:noFill/>
        </p:spPr>
        <p:txBody>
          <a:bodyPr wrap="square">
            <a:spAutoFit/>
          </a:bodyPr>
          <a:lstStyle/>
          <a:p>
            <a:r>
              <a:rPr lang="en-US" altLang="zh-CN" sz="2400" i="1" spc="-15" dirty="0">
                <a:latin typeface="Times New Roman"/>
                <a:cs typeface="Times New Roman"/>
              </a:rPr>
              <a:t>E</a:t>
            </a:r>
            <a:r>
              <a:rPr lang="en-US" altLang="zh-CN" sz="2400" i="1" spc="-15" baseline="-25000" dirty="0">
                <a:latin typeface="Times New Roman"/>
                <a:cs typeface="Times New Roman"/>
              </a:rPr>
              <a:t>C</a:t>
            </a:r>
            <a:r>
              <a:rPr lang="en-US" altLang="zh-CN" sz="2400" i="1" spc="-15" dirty="0">
                <a:latin typeface="Times New Roman"/>
                <a:cs typeface="Times New Roman"/>
              </a:rPr>
              <a:t> ·L</a:t>
            </a:r>
            <a:endParaRPr lang="zh-CN" altLang="en-US" sz="2400" baseline="-25000" dirty="0"/>
          </a:p>
        </p:txBody>
      </p:sp>
      <p:sp>
        <p:nvSpPr>
          <p:cNvPr id="24" name="文本框 23">
            <a:extLst>
              <a:ext uri="{FF2B5EF4-FFF2-40B4-BE49-F238E27FC236}">
                <a16:creationId xmlns:a16="http://schemas.microsoft.com/office/drawing/2014/main" id="{745C7847-77B4-4DCB-965C-FA00914D4AF6}"/>
              </a:ext>
            </a:extLst>
          </p:cNvPr>
          <p:cNvSpPr txBox="1"/>
          <p:nvPr/>
        </p:nvSpPr>
        <p:spPr>
          <a:xfrm>
            <a:off x="9326187" y="3701139"/>
            <a:ext cx="1229237" cy="461665"/>
          </a:xfrm>
          <a:prstGeom prst="rect">
            <a:avLst/>
          </a:prstGeom>
          <a:noFill/>
        </p:spPr>
        <p:txBody>
          <a:bodyPr wrap="square">
            <a:spAutoFit/>
          </a:bodyPr>
          <a:lstStyle/>
          <a:p>
            <a:r>
              <a:rPr lang="zh-CN" altLang="en-US" sz="2400" spc="20" dirty="0">
                <a:latin typeface="Symbol"/>
                <a:cs typeface="Symbol"/>
              </a:rPr>
              <a:t></a:t>
            </a:r>
            <a:r>
              <a:rPr lang="en-US" altLang="zh-CN" sz="2400" spc="20" dirty="0">
                <a:latin typeface="Symbol"/>
                <a:cs typeface="Symbol"/>
              </a:rPr>
              <a:t>1</a:t>
            </a:r>
            <a:endParaRPr lang="zh-CN"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1481</Words>
  <Application>Microsoft Office PowerPoint</Application>
  <PresentationFormat>宽屏</PresentationFormat>
  <Paragraphs>324</Paragraphs>
  <Slides>11</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PingFang SC</vt:lpstr>
      <vt:lpstr>等线</vt:lpstr>
      <vt:lpstr>宋体</vt:lpstr>
      <vt:lpstr>Microsoft YaHei</vt:lpstr>
      <vt:lpstr>Arial</vt:lpstr>
      <vt:lpstr>Calibri</vt:lpstr>
      <vt:lpstr>Comic Sans MS</vt:lpstr>
      <vt:lpstr>Symbol</vt:lpstr>
      <vt:lpstr>Times New Roman</vt:lpstr>
      <vt:lpstr>Wingdings</vt:lpstr>
      <vt:lpstr>Office Theme</vt:lpstr>
      <vt:lpstr>PowerPoint 演示文稿</vt:lpstr>
      <vt:lpstr>Outline</vt:lpstr>
      <vt:lpstr>MOSFET Scaling Law</vt:lpstr>
      <vt:lpstr>Scaling into Nanoscale Region</vt:lpstr>
      <vt:lpstr>Velocity Saturation速度饱和</vt:lpstr>
      <vt:lpstr>MOSFET I-V Model Modification</vt:lpstr>
      <vt:lpstr>Velocity Saturation Current</vt:lpstr>
      <vt:lpstr>Velocity Saturation Voltage VDSAT</vt:lpstr>
      <vt:lpstr>Velocity Sat. vs. Pinch-Off Sat.</vt:lpstr>
      <vt:lpstr>Long Channel vs. Short Channel</vt:lpstr>
      <vt:lpstr>Notes on Velocity Saturation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Nanoscale MOSFET - Velocity Saturation</dc:title>
  <dc:creator>sysu</dc:creator>
  <cp:lastModifiedBy>shen minghua</cp:lastModifiedBy>
  <cp:revision>85</cp:revision>
  <dcterms:created xsi:type="dcterms:W3CDTF">2022-12-09T07:55:32Z</dcterms:created>
  <dcterms:modified xsi:type="dcterms:W3CDTF">2023-03-09T07:45:19Z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