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76046" autoAdjust="0"/>
  </p:normalViewPr>
  <p:slideViewPr>
    <p:cSldViewPr>
      <p:cViewPr varScale="1">
        <p:scale>
          <a:sx n="61" d="100"/>
          <a:sy n="61" d="100"/>
        </p:scale>
        <p:origin x="103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06C80-AFA9-48DD-B06A-DB2E2F0CD3FC}" type="datetimeFigureOut">
              <a:rPr lang="zh-CN" altLang="en-US" smtClean="0"/>
              <a:t>2024-03-10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CC949-F6A9-4175-A2C6-5853050C0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9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CC949-F6A9-4175-A2C6-5853050C05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60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通常我们在实验中可以得到两个变量的值，即</a:t>
            </a:r>
            <a:r>
              <a:rPr lang="en-US" altLang="zh-CN" dirty="0" err="1"/>
              <a:t>V_GS</a:t>
            </a:r>
            <a:r>
              <a:rPr lang="zh-CN" altLang="en-US" dirty="0"/>
              <a:t>和</a:t>
            </a:r>
            <a:r>
              <a:rPr lang="en-US" altLang="zh-CN" dirty="0" err="1"/>
              <a:t>V_DS</a:t>
            </a:r>
            <a:r>
              <a:rPr lang="zh-CN" altLang="en-US" dirty="0"/>
              <a:t>，其他关键参数的值是未知的</a:t>
            </a:r>
            <a:endParaRPr lang="en-US" altLang="zh-CN" dirty="0"/>
          </a:p>
          <a:p>
            <a:r>
              <a:rPr lang="zh-CN" altLang="en-US" dirty="0"/>
              <a:t>在此基础上，我们可以通过之前构建的统一模型快速求出</a:t>
            </a:r>
            <a:r>
              <a:rPr lang="en-US" altLang="zh-CN" dirty="0"/>
              <a:t>MOSFET</a:t>
            </a:r>
            <a:r>
              <a:rPr lang="zh-CN" altLang="en-US" dirty="0"/>
              <a:t>其他关键参数的值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C949-F6A9-4175-A2C6-5853050C059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24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r>
              <a:rPr lang="en-US" altLang="zh-CN" dirty="0" err="1"/>
              <a:t>V_T</a:t>
            </a:r>
            <a:r>
              <a:rPr lang="zh-CN" altLang="en-US" dirty="0"/>
              <a:t>，我们可以考虑在两个</a:t>
            </a:r>
            <a:r>
              <a:rPr lang="en-US" altLang="zh-CN" dirty="0" err="1"/>
              <a:t>V_GS</a:t>
            </a:r>
            <a:r>
              <a:rPr lang="zh-CN" altLang="en-US" dirty="0"/>
              <a:t>值下的</a:t>
            </a:r>
            <a:r>
              <a:rPr lang="en-US" altLang="zh-CN" dirty="0"/>
              <a:t>I V</a:t>
            </a:r>
            <a:r>
              <a:rPr lang="zh-CN" altLang="en-US" dirty="0"/>
              <a:t>曲线在饱和区相同</a:t>
            </a:r>
            <a:r>
              <a:rPr lang="en-US" altLang="zh-CN" dirty="0" err="1"/>
              <a:t>V_DS</a:t>
            </a:r>
            <a:r>
              <a:rPr lang="zh-CN" altLang="en-US" dirty="0"/>
              <a:t>下的取值</a:t>
            </a:r>
            <a:endParaRPr lang="en-US" altLang="zh-CN" dirty="0"/>
          </a:p>
          <a:p>
            <a:r>
              <a:rPr lang="zh-CN" altLang="en-US" dirty="0"/>
              <a:t>此时公式中除了</a:t>
            </a:r>
            <a:r>
              <a:rPr lang="en-US" altLang="zh-CN" dirty="0" err="1"/>
              <a:t>V_GT</a:t>
            </a:r>
            <a:r>
              <a:rPr lang="zh-CN" altLang="en-US" dirty="0"/>
              <a:t>都是常数，因此可以将两条曲线的电流值相除，即可求得阈值电压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C949-F6A9-4175-A2C6-5853050C059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2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r>
              <a:rPr lang="en-US" altLang="zh-CN" dirty="0"/>
              <a:t>lambda</a:t>
            </a:r>
            <a:r>
              <a:rPr lang="zh-CN" altLang="en-US" dirty="0"/>
              <a:t>，即可利用某一</a:t>
            </a:r>
            <a:r>
              <a:rPr lang="en-US" altLang="zh-CN" dirty="0" err="1"/>
              <a:t>V_GS</a:t>
            </a:r>
            <a:r>
              <a:rPr lang="zh-CN" altLang="en-US" dirty="0"/>
              <a:t>下 的 </a:t>
            </a:r>
            <a:r>
              <a:rPr lang="en-US" altLang="zh-CN" dirty="0"/>
              <a:t>I V</a:t>
            </a:r>
            <a:r>
              <a:rPr lang="zh-CN" altLang="en-US" dirty="0"/>
              <a:t>曲线</a:t>
            </a:r>
            <a:endParaRPr lang="en-US" altLang="zh-CN" dirty="0"/>
          </a:p>
          <a:p>
            <a:r>
              <a:rPr lang="zh-CN" altLang="en-US" dirty="0"/>
              <a:t>考虑饱和区的两个</a:t>
            </a:r>
            <a:r>
              <a:rPr lang="en-US" altLang="zh-CN" dirty="0" err="1"/>
              <a:t>V_DS</a:t>
            </a:r>
            <a:r>
              <a:rPr lang="zh-CN" altLang="en-US" dirty="0"/>
              <a:t>，将它们的电流值相除即可得到</a:t>
            </a:r>
            <a:r>
              <a:rPr lang="en-US" altLang="zh-CN" dirty="0"/>
              <a:t>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同理，固定其他参数，即可求得对应参数的值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C949-F6A9-4175-A2C6-5853050C059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08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MOSFET</a:t>
            </a:r>
            <a:r>
              <a:rPr lang="zh-CN" altLang="en-US" dirty="0"/>
              <a:t>表现为电压控制的电流源</a:t>
            </a:r>
            <a:endParaRPr lang="en-US" altLang="zh-CN" dirty="0"/>
          </a:p>
          <a:p>
            <a:r>
              <a:rPr lang="zh-CN" altLang="en-US" dirty="0"/>
              <a:t>它的工作区间由导电沟道的状态决定，主要分为关断区间、线性工作区间、沟道夹断区间和速度饱和区间</a:t>
            </a:r>
            <a:endParaRPr lang="en-US" altLang="zh-CN" dirty="0"/>
          </a:p>
          <a:p>
            <a:r>
              <a:rPr lang="zh-CN" altLang="en-US" dirty="0"/>
              <a:t>针对纳米尺度的</a:t>
            </a:r>
            <a:r>
              <a:rPr lang="en-US" altLang="zh-CN" dirty="0"/>
              <a:t>MOSFET</a:t>
            </a:r>
            <a:r>
              <a:rPr lang="zh-CN" altLang="en-US" dirty="0"/>
              <a:t>，需要在常规大尺度</a:t>
            </a:r>
            <a:r>
              <a:rPr lang="en-US" altLang="zh-CN" dirty="0"/>
              <a:t>MOSFET</a:t>
            </a:r>
            <a:r>
              <a:rPr lang="zh-CN" altLang="en-US" dirty="0"/>
              <a:t>的 </a:t>
            </a:r>
            <a:r>
              <a:rPr lang="en-US" altLang="zh-CN" dirty="0"/>
              <a:t>IV </a:t>
            </a:r>
            <a:r>
              <a:rPr lang="zh-CN" altLang="en-US" dirty="0"/>
              <a:t>模型基础上进行相应的修正</a:t>
            </a:r>
            <a:endParaRPr lang="en-US" altLang="zh-CN" dirty="0"/>
          </a:p>
          <a:p>
            <a:r>
              <a:rPr lang="zh-CN" altLang="en-US" dirty="0"/>
              <a:t>为了简化分析和设计，我们在</a:t>
            </a:r>
            <a:r>
              <a:rPr lang="en-US" altLang="zh-CN" dirty="0"/>
              <a:t>IC</a:t>
            </a:r>
            <a:r>
              <a:rPr lang="zh-CN" altLang="en-US" dirty="0"/>
              <a:t>设计中采用了一个统一模型，既可以描述大尺度，又可以描述纳米尺度</a:t>
            </a:r>
            <a:endParaRPr lang="en-US" altLang="zh-CN" dirty="0"/>
          </a:p>
          <a:p>
            <a:r>
              <a:rPr lang="zh-CN" altLang="en-US" dirty="0"/>
              <a:t>但是由于统一模型进行了简化，它与实际的</a:t>
            </a:r>
            <a:r>
              <a:rPr lang="en-US" altLang="zh-CN" dirty="0"/>
              <a:t>IV</a:t>
            </a:r>
            <a:r>
              <a:rPr lang="zh-CN" altLang="en-US" dirty="0"/>
              <a:t>模型存在一定差异，因此只是作为一个参考，在实际的</a:t>
            </a:r>
            <a:r>
              <a:rPr lang="en-US" altLang="zh-CN" dirty="0"/>
              <a:t>IC</a:t>
            </a:r>
            <a:r>
              <a:rPr lang="zh-CN" altLang="en-US" dirty="0"/>
              <a:t>设计中，我们还是需要通过</a:t>
            </a:r>
            <a:r>
              <a:rPr lang="en-US" altLang="zh-CN" dirty="0"/>
              <a:t>Cadence</a:t>
            </a:r>
            <a:r>
              <a:rPr lang="zh-CN" altLang="en-US" dirty="0"/>
              <a:t>等</a:t>
            </a:r>
            <a:r>
              <a:rPr lang="en-US" altLang="zh-CN" dirty="0"/>
              <a:t>EDA</a:t>
            </a:r>
            <a:r>
              <a:rPr lang="zh-CN" altLang="en-US" dirty="0"/>
              <a:t>软件来得到真实的</a:t>
            </a:r>
            <a:r>
              <a:rPr lang="en-US" altLang="zh-CN" dirty="0"/>
              <a:t>IV</a:t>
            </a:r>
            <a:r>
              <a:rPr lang="zh-CN" altLang="en-US"/>
              <a:t>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C949-F6A9-4175-A2C6-5853050C059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2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之前我们提到大尺度和小尺度</a:t>
            </a:r>
            <a:r>
              <a:rPr lang="en-US" altLang="zh-CN" dirty="0"/>
              <a:t>MOSFET</a:t>
            </a:r>
            <a:r>
              <a:rPr lang="zh-CN" altLang="en-US" dirty="0"/>
              <a:t>的 </a:t>
            </a:r>
            <a:r>
              <a:rPr lang="en-US" altLang="zh-CN" dirty="0"/>
              <a:t>I V</a:t>
            </a:r>
            <a:r>
              <a:rPr lang="zh-CN" altLang="en-US" dirty="0"/>
              <a:t>模型是不同的，这样不利于我们进行电路</a:t>
            </a:r>
            <a:r>
              <a:rPr lang="zh-CN" altLang="en-US" dirty="0" smtClean="0"/>
              <a:t>设计。因此</a:t>
            </a:r>
            <a:r>
              <a:rPr lang="zh-CN" altLang="en-US" dirty="0"/>
              <a:t>，我们希望能提出一个统一的模型，从而来简化电路的分析和</a:t>
            </a:r>
            <a:r>
              <a:rPr lang="zh-CN" altLang="en-US" dirty="0" smtClean="0"/>
              <a:t>设计。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36206-5BF1-4B85-B1E4-026F3E1729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9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之前提到当</a:t>
            </a:r>
            <a:r>
              <a:rPr lang="en-US" altLang="zh-CN" dirty="0" err="1"/>
              <a:t>V_DS</a:t>
            </a:r>
            <a:r>
              <a:rPr lang="en-US" altLang="zh-CN" dirty="0"/>
              <a:t>&gt;</a:t>
            </a:r>
            <a:r>
              <a:rPr lang="en-US" altLang="zh-CN" dirty="0" err="1"/>
              <a:t>V_GS-V_T</a:t>
            </a:r>
            <a:r>
              <a:rPr lang="zh-CN" altLang="en-US" dirty="0"/>
              <a:t>时，靠近漏极的一侧将发生沟道夹断，夹断的长度</a:t>
            </a:r>
            <a:r>
              <a:rPr lang="en-US" altLang="zh-CN" dirty="0"/>
              <a:t>L-L’</a:t>
            </a:r>
            <a:r>
              <a:rPr lang="zh-CN" altLang="en-US" dirty="0"/>
              <a:t>对于长沟道器件可以忽略不计</a:t>
            </a:r>
            <a:r>
              <a:rPr lang="zh-CN" altLang="en-US" dirty="0" smtClean="0"/>
              <a:t>，但是</a:t>
            </a:r>
            <a:r>
              <a:rPr lang="zh-CN" altLang="en-US" dirty="0"/>
              <a:t>对于短沟道器件来说，夹断的长度不再可以忽略，并且，随着</a:t>
            </a:r>
            <a:r>
              <a:rPr lang="en-US" altLang="zh-CN" dirty="0" err="1"/>
              <a:t>V_DS</a:t>
            </a:r>
            <a:r>
              <a:rPr lang="zh-CN" altLang="en-US" dirty="0"/>
              <a:t>的增大，夹断长度将进一步</a:t>
            </a:r>
            <a:r>
              <a:rPr lang="zh-CN" altLang="en-US" dirty="0" smtClean="0"/>
              <a:t>增大。因此</a:t>
            </a:r>
            <a:r>
              <a:rPr lang="zh-CN" altLang="en-US" dirty="0"/>
              <a:t>此时在进入夹断区域时，电流不再</a:t>
            </a:r>
            <a:r>
              <a:rPr lang="zh-CN" altLang="en-US" dirty="0" smtClean="0"/>
              <a:t>饱和。通过</a:t>
            </a:r>
            <a:r>
              <a:rPr lang="zh-CN" altLang="en-US" dirty="0"/>
              <a:t>实验发现此时电流会随着</a:t>
            </a:r>
            <a:r>
              <a:rPr lang="en-US" altLang="zh-CN" dirty="0" err="1"/>
              <a:t>V_DS</a:t>
            </a:r>
            <a:r>
              <a:rPr lang="zh-CN" altLang="en-US" dirty="0"/>
              <a:t>增加进一步增加，我们进一步计算此时饱和电流的表达式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C949-F6A9-4175-A2C6-5853050C05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5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虽然对于小尺寸器件而言</a:t>
            </a:r>
            <a:r>
              <a:rPr lang="zh-CN" altLang="en-US" sz="1200" spc="-5" dirty="0">
                <a:latin typeface="Symbol"/>
              </a:rPr>
              <a:t>，夹断长度</a:t>
            </a:r>
            <a:r>
              <a:rPr lang="zh-CN" altLang="en-US" dirty="0"/>
              <a:t>不能忽略，但是它相比于沟道长度还是非常小的</a:t>
            </a:r>
            <a:r>
              <a:rPr lang="zh-CN" altLang="en-US" dirty="0" smtClean="0"/>
              <a:t>，在</a:t>
            </a:r>
            <a:r>
              <a:rPr lang="zh-CN" altLang="en-US" dirty="0"/>
              <a:t>沟道长度远大于夹断长度时，由</a:t>
            </a:r>
            <a:r>
              <a:rPr lang="en-US" altLang="zh-CN" dirty="0"/>
              <a:t>1/(1-x)</a:t>
            </a:r>
            <a:r>
              <a:rPr lang="zh-CN" altLang="en-US" dirty="0"/>
              <a:t>≈</a:t>
            </a:r>
            <a:r>
              <a:rPr lang="en-US" altLang="zh-CN" dirty="0" err="1"/>
              <a:t>1+x</a:t>
            </a:r>
            <a:r>
              <a:rPr lang="zh-CN" altLang="en-US" dirty="0"/>
              <a:t>，可以将</a:t>
            </a:r>
            <a:r>
              <a:rPr lang="en-US" altLang="zh-CN" dirty="0"/>
              <a:t>1/L’</a:t>
            </a:r>
            <a:r>
              <a:rPr lang="zh-CN" altLang="en-US" dirty="0"/>
              <a:t>进行</a:t>
            </a:r>
            <a:r>
              <a:rPr lang="zh-CN" altLang="en-US" dirty="0" smtClean="0"/>
              <a:t>变换，夹</a:t>
            </a:r>
            <a:r>
              <a:rPr lang="zh-CN" altLang="en-US" dirty="0"/>
              <a:t>断长度与</a:t>
            </a:r>
            <a:r>
              <a:rPr lang="en-US" altLang="zh-CN" dirty="0" err="1"/>
              <a:t>V_DS</a:t>
            </a:r>
            <a:r>
              <a:rPr lang="zh-CN" altLang="en-US" dirty="0"/>
              <a:t>的关系可以进行一阶近似，进而将它表示为</a:t>
            </a:r>
            <a:r>
              <a:rPr lang="en-US" altLang="zh-CN" dirty="0" err="1" smtClean="0"/>
              <a:t>λV_DS</a:t>
            </a:r>
            <a:r>
              <a:rPr lang="zh-CN" altLang="en-US" dirty="0" smtClean="0"/>
              <a:t>，因此</a:t>
            </a:r>
            <a:r>
              <a:rPr lang="zh-CN" altLang="en-US" dirty="0"/>
              <a:t>可以将短沟道</a:t>
            </a:r>
            <a:r>
              <a:rPr lang="en-US" altLang="zh-CN" dirty="0"/>
              <a:t>MOSFET</a:t>
            </a:r>
            <a:r>
              <a:rPr lang="zh-CN" altLang="en-US" dirty="0"/>
              <a:t>饱和电流的公式写成如下的式子，它相对于长沟道</a:t>
            </a:r>
            <a:r>
              <a:rPr lang="en-US" altLang="zh-CN" dirty="0"/>
              <a:t>MOSFET</a:t>
            </a:r>
            <a:r>
              <a:rPr lang="zh-CN" altLang="en-US" dirty="0"/>
              <a:t>增加了红框中的沟道长度修正</a:t>
            </a:r>
            <a:r>
              <a:rPr lang="zh-CN" altLang="en-US" dirty="0" smtClean="0"/>
              <a:t>项。从</a:t>
            </a:r>
            <a:r>
              <a:rPr lang="zh-CN" altLang="en-US" dirty="0"/>
              <a:t>物理上理解，有效的沟道的长度变小会导致沟道的有效电阻减小，进而导致电流</a:t>
            </a:r>
            <a:r>
              <a:rPr lang="zh-CN" altLang="en-US" dirty="0" smtClean="0"/>
              <a:t>增加。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C949-F6A9-4175-A2C6-5853050C05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7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到达饱和区间后，饱和电流随</a:t>
            </a:r>
            <a:r>
              <a:rPr lang="en-US" altLang="zh-CN" dirty="0" err="1"/>
              <a:t>V_DS</a:t>
            </a:r>
            <a:r>
              <a:rPr lang="zh-CN" altLang="en-US" dirty="0"/>
              <a:t>线性增加</a:t>
            </a:r>
            <a:endParaRPr lang="en-US" altLang="zh-CN" dirty="0"/>
          </a:p>
          <a:p>
            <a:r>
              <a:rPr lang="zh-CN" altLang="en-US" dirty="0"/>
              <a:t>计算线性增加的斜率，可以得到等效电阻的倒数，由于</a:t>
            </a:r>
            <a:r>
              <a:rPr lang="en-US" altLang="zh-CN" dirty="0"/>
              <a:t>I V</a:t>
            </a:r>
            <a:r>
              <a:rPr lang="zh-CN" altLang="en-US" dirty="0"/>
              <a:t>呈线性关系，</a:t>
            </a:r>
            <a:r>
              <a:rPr lang="en-US" altLang="zh-CN" dirty="0"/>
              <a:t>MOSFET</a:t>
            </a:r>
            <a:r>
              <a:rPr lang="zh-CN" altLang="en-US" dirty="0"/>
              <a:t>的输出电阻是有限的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可以发现系数</a:t>
            </a:r>
            <a:r>
              <a:rPr lang="en-US" altLang="zh-CN" dirty="0"/>
              <a:t>λ</a:t>
            </a:r>
            <a:r>
              <a:rPr lang="zh-CN" altLang="en-US" dirty="0"/>
              <a:t>的量纲为于</a:t>
            </a:r>
            <a:r>
              <a:rPr lang="en-US" altLang="zh-CN" dirty="0"/>
              <a:t>1/V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C949-F6A9-4175-A2C6-5853050C05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6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之前我们假设对于长沟道器件，△</a:t>
            </a:r>
            <a:r>
              <a:rPr lang="en-US" altLang="zh-CN" dirty="0"/>
              <a:t>L</a:t>
            </a:r>
            <a:r>
              <a:rPr lang="zh-CN" altLang="en-US" dirty="0"/>
              <a:t>相比于</a:t>
            </a:r>
            <a:r>
              <a:rPr lang="en-US" altLang="zh-CN" dirty="0"/>
              <a:t>L</a:t>
            </a:r>
            <a:r>
              <a:rPr lang="zh-CN" altLang="en-US" dirty="0"/>
              <a:t>可以忽略不计，因此</a:t>
            </a:r>
            <a:r>
              <a:rPr lang="en-US" altLang="zh-CN" dirty="0"/>
              <a:t>I V </a:t>
            </a:r>
            <a:r>
              <a:rPr lang="zh-CN" altLang="en-US" dirty="0"/>
              <a:t>呈平方</a:t>
            </a:r>
            <a:r>
              <a:rPr lang="zh-CN" altLang="en-US" dirty="0" smtClean="0"/>
              <a:t>关系。但是</a:t>
            </a:r>
            <a:r>
              <a:rPr lang="zh-CN" altLang="en-US" dirty="0"/>
              <a:t>实际上</a:t>
            </a:r>
            <a:r>
              <a:rPr lang="en-US" altLang="zh-CN" sz="1200" b="1" spc="-5" dirty="0">
                <a:solidFill>
                  <a:srgbClr val="004099"/>
                </a:solidFill>
                <a:latin typeface="Arial"/>
                <a:cs typeface="Arial"/>
              </a:rPr>
              <a:t>Channel</a:t>
            </a:r>
            <a:r>
              <a:rPr lang="en-US" altLang="zh-CN" sz="12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1200" b="1" spc="-5" dirty="0">
                <a:solidFill>
                  <a:srgbClr val="004099"/>
                </a:solidFill>
                <a:latin typeface="Arial"/>
                <a:cs typeface="Arial"/>
              </a:rPr>
              <a:t>length</a:t>
            </a:r>
            <a:r>
              <a:rPr lang="en-US" altLang="zh-CN" sz="1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1200" b="1" spc="-5" dirty="0">
                <a:solidFill>
                  <a:srgbClr val="004099"/>
                </a:solidFill>
                <a:latin typeface="Arial"/>
                <a:cs typeface="Arial"/>
              </a:rPr>
              <a:t>modulation</a:t>
            </a:r>
            <a:r>
              <a:rPr lang="zh-CN" altLang="en-US" dirty="0"/>
              <a:t>还是有影响的，所以在实测时，饱和电流并不是恒定</a:t>
            </a:r>
            <a:r>
              <a:rPr lang="zh-CN" altLang="en-US" dirty="0" smtClean="0"/>
              <a:t>的，但是</a:t>
            </a:r>
            <a:r>
              <a:rPr lang="zh-CN" altLang="en-US" dirty="0"/>
              <a:t>我们发现短沟道器件的饱和电流随</a:t>
            </a:r>
            <a:r>
              <a:rPr lang="en-US" altLang="zh-CN" dirty="0" err="1"/>
              <a:t>V_DS</a:t>
            </a:r>
            <a:r>
              <a:rPr lang="zh-CN" altLang="en-US" dirty="0"/>
              <a:t>增加幅度明显大于长沟道器件，因为△</a:t>
            </a:r>
            <a:r>
              <a:rPr lang="en-US" altLang="zh-CN" dirty="0"/>
              <a:t>L</a:t>
            </a:r>
            <a:r>
              <a:rPr lang="zh-CN" altLang="en-US" dirty="0"/>
              <a:t>相比于</a:t>
            </a:r>
            <a:r>
              <a:rPr lang="en-US" altLang="zh-CN" dirty="0"/>
              <a:t>L</a:t>
            </a:r>
            <a:r>
              <a:rPr lang="zh-CN" altLang="en-US" dirty="0"/>
              <a:t>更加不能忽略，受到的</a:t>
            </a:r>
            <a:r>
              <a:rPr lang="en-US" altLang="zh-CN" sz="1200" b="1" spc="-5" dirty="0">
                <a:solidFill>
                  <a:srgbClr val="004099"/>
                </a:solidFill>
                <a:latin typeface="Arial"/>
                <a:cs typeface="Arial"/>
              </a:rPr>
              <a:t>Channel</a:t>
            </a:r>
            <a:r>
              <a:rPr lang="en-US" altLang="zh-CN" sz="12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1200" b="1" spc="-5" dirty="0">
                <a:solidFill>
                  <a:srgbClr val="004099"/>
                </a:solidFill>
                <a:latin typeface="Arial"/>
                <a:cs typeface="Arial"/>
              </a:rPr>
              <a:t>length</a:t>
            </a:r>
            <a:r>
              <a:rPr lang="en-US" altLang="zh-CN" sz="12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altLang="zh-CN" sz="1200" b="1" spc="-5" dirty="0">
                <a:solidFill>
                  <a:srgbClr val="004099"/>
                </a:solidFill>
                <a:latin typeface="Arial"/>
                <a:cs typeface="Arial"/>
              </a:rPr>
              <a:t>modulation</a:t>
            </a:r>
            <a:r>
              <a:rPr lang="zh-CN" altLang="en-US" dirty="0"/>
              <a:t>更大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C949-F6A9-4175-A2C6-5853050C05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1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我们希望通过一个统一的模型来同时描述两种尺寸的</a:t>
            </a:r>
            <a:r>
              <a:rPr lang="en-US" altLang="zh-CN" dirty="0"/>
              <a:t>MOSFET</a:t>
            </a:r>
            <a:r>
              <a:rPr lang="zh-CN" altLang="en-US" dirty="0"/>
              <a:t>，这样可以使得我们</a:t>
            </a:r>
            <a:r>
              <a:rPr lang="en-US" altLang="zh-CN" dirty="0"/>
              <a:t>IC</a:t>
            </a:r>
            <a:r>
              <a:rPr lang="zh-CN" altLang="en-US" dirty="0"/>
              <a:t>设计更加简单方便 </a:t>
            </a:r>
            <a:r>
              <a:rPr lang="zh-CN" altLang="en-US" dirty="0" smtClean="0"/>
              <a:t>。针对</a:t>
            </a:r>
            <a:r>
              <a:rPr lang="zh-CN" altLang="en-US" dirty="0"/>
              <a:t>这个统一模型，我们做以下简化</a:t>
            </a:r>
            <a:r>
              <a:rPr lang="zh-CN" altLang="en-US" dirty="0" smtClean="0"/>
              <a:t>：将</a:t>
            </a:r>
            <a:r>
              <a:rPr lang="en-US" altLang="zh-CN" dirty="0" err="1"/>
              <a:t>V_DSAT</a:t>
            </a:r>
            <a:r>
              <a:rPr lang="zh-CN" altLang="en-US" dirty="0"/>
              <a:t>视为常数（实际上会随</a:t>
            </a:r>
            <a:r>
              <a:rPr lang="en-US" altLang="zh-CN" dirty="0" err="1"/>
              <a:t>V_GS</a:t>
            </a:r>
            <a:r>
              <a:rPr lang="zh-CN" altLang="en-US" dirty="0"/>
              <a:t>变化），即如图中所示，速度饱和电压随</a:t>
            </a:r>
            <a:r>
              <a:rPr lang="en-US" altLang="zh-CN" dirty="0" err="1"/>
              <a:t>V_GS</a:t>
            </a:r>
            <a:r>
              <a:rPr lang="zh-CN" altLang="en-US" dirty="0"/>
              <a:t>变化的橙色曲线将转变为竖直的</a:t>
            </a:r>
            <a:r>
              <a:rPr lang="zh-CN" altLang="en-US" dirty="0" smtClean="0"/>
              <a:t>直线。注意</a:t>
            </a:r>
            <a:r>
              <a:rPr lang="zh-CN" altLang="en-US" dirty="0"/>
              <a:t>当</a:t>
            </a:r>
            <a:r>
              <a:rPr lang="en-US" altLang="zh-CN" dirty="0" err="1"/>
              <a:t>V_GS</a:t>
            </a:r>
            <a:r>
              <a:rPr lang="zh-CN" altLang="en-US" dirty="0"/>
              <a:t>足够小，到达</a:t>
            </a:r>
            <a:r>
              <a:rPr lang="en-US" altLang="zh-CN" dirty="0" err="1"/>
              <a:t>V_GS-V_T</a:t>
            </a:r>
            <a:r>
              <a:rPr lang="en-US" altLang="zh-CN" dirty="0"/>
              <a:t>&lt;</a:t>
            </a:r>
            <a:r>
              <a:rPr lang="en-US" altLang="zh-CN" dirty="0" err="1"/>
              <a:t>V_DSAT</a:t>
            </a:r>
            <a:r>
              <a:rPr lang="zh-CN" altLang="en-US" dirty="0"/>
              <a:t>时，灰色虚线上表示沟道夹断的黄点早于表示速度饱和的棕点，这与事实不符，因此会引入较大的</a:t>
            </a:r>
            <a:r>
              <a:rPr lang="zh-CN" altLang="en-US" dirty="0" smtClean="0"/>
              <a:t>误差。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C949-F6A9-4175-A2C6-5853050C05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7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当做完这个近似之后，我们可以把</a:t>
            </a:r>
            <a:r>
              <a:rPr lang="en-US" altLang="zh-CN" dirty="0"/>
              <a:t>MOSFET</a:t>
            </a:r>
            <a:r>
              <a:rPr lang="zh-CN" altLang="en-US" dirty="0"/>
              <a:t>导通的三个工作区间用一个统一模型进行</a:t>
            </a:r>
            <a:r>
              <a:rPr lang="zh-CN" altLang="en-US" dirty="0" smtClean="0"/>
              <a:t>表示。后面</a:t>
            </a:r>
            <a:r>
              <a:rPr lang="zh-CN" altLang="en-US" dirty="0"/>
              <a:t>保留了</a:t>
            </a:r>
            <a:r>
              <a:rPr lang="en-US" altLang="zh-CN" dirty="0"/>
              <a:t>channel length modulation</a:t>
            </a:r>
            <a:r>
              <a:rPr lang="zh-CN" altLang="en-US" dirty="0"/>
              <a:t>的修正项</a:t>
            </a:r>
            <a:r>
              <a:rPr lang="en-US" altLang="zh-CN" dirty="0"/>
              <a:t>(1+λV_DS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C949-F6A9-4175-A2C6-5853050C05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0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我们将简化的统一模型与相对复杂和精确的</a:t>
            </a:r>
            <a:r>
              <a:rPr lang="en-US" altLang="zh-CN" dirty="0"/>
              <a:t>SPICE</a:t>
            </a:r>
            <a:r>
              <a:rPr lang="zh-CN" altLang="en-US" dirty="0"/>
              <a:t>模型进行对比，图中红色部分为仿真，蓝色部分为统一</a:t>
            </a:r>
            <a:r>
              <a:rPr lang="zh-CN" altLang="en-US" dirty="0" smtClean="0"/>
              <a:t>模型。可以</a:t>
            </a:r>
            <a:r>
              <a:rPr lang="zh-CN" altLang="en-US" dirty="0"/>
              <a:t>发现当</a:t>
            </a:r>
            <a:r>
              <a:rPr lang="en-US" altLang="zh-CN" dirty="0" err="1"/>
              <a:t>V_GS</a:t>
            </a:r>
            <a:r>
              <a:rPr lang="zh-CN" altLang="en-US" dirty="0"/>
              <a:t>较大时，在饱和区间两条曲线比较接近</a:t>
            </a:r>
            <a:endParaRPr lang="en-US" altLang="zh-CN" dirty="0"/>
          </a:p>
          <a:p>
            <a:r>
              <a:rPr lang="zh-CN" altLang="en-US" dirty="0"/>
              <a:t>但是在</a:t>
            </a:r>
            <a:r>
              <a:rPr lang="en-US" altLang="zh-CN" dirty="0" err="1"/>
              <a:t>V_GS</a:t>
            </a:r>
            <a:r>
              <a:rPr lang="zh-CN" altLang="en-US" dirty="0"/>
              <a:t>比较小时，红框中的两条曲线出现了一些差异，此时统一模型的性能不佳</a:t>
            </a:r>
            <a:endParaRPr lang="en-US" altLang="zh-CN" dirty="0"/>
          </a:p>
          <a:p>
            <a:r>
              <a:rPr lang="zh-CN" altLang="en-US" dirty="0"/>
              <a:t>此外，可以发现在线性区间和速度饱和区间，统一模型的效果不佳</a:t>
            </a:r>
            <a:endParaRPr lang="en-US" altLang="zh-CN" dirty="0"/>
          </a:p>
          <a:p>
            <a:r>
              <a:rPr lang="zh-CN" altLang="en-US" dirty="0"/>
              <a:t>最大的差异出现在线性区间到饱和区间的过度，这是因为这个区间的</a:t>
            </a:r>
            <a:r>
              <a:rPr lang="en-US" altLang="zh-CN" dirty="0" err="1"/>
              <a:t>V_SAT</a:t>
            </a:r>
            <a:r>
              <a:rPr lang="zh-CN" altLang="en-US" dirty="0"/>
              <a:t>是受</a:t>
            </a:r>
            <a:r>
              <a:rPr lang="en-US" altLang="zh-CN" dirty="0" err="1"/>
              <a:t>V_GS</a:t>
            </a:r>
            <a:r>
              <a:rPr lang="zh-CN" altLang="en-US" dirty="0"/>
              <a:t>调控的，但是模型将它近似为常数，所以会引入误差</a:t>
            </a:r>
            <a:endParaRPr lang="en-US" altLang="zh-CN" dirty="0"/>
          </a:p>
          <a:p>
            <a:r>
              <a:rPr lang="zh-CN" altLang="en-US" dirty="0"/>
              <a:t>但是其实在数字</a:t>
            </a:r>
            <a:r>
              <a:rPr lang="en-US" altLang="zh-CN" dirty="0"/>
              <a:t>IC</a:t>
            </a:r>
            <a:r>
              <a:rPr lang="zh-CN" altLang="en-US" dirty="0"/>
              <a:t>中</a:t>
            </a:r>
            <a:r>
              <a:rPr lang="en-US" altLang="zh-CN" dirty="0"/>
              <a:t>MOSFET</a:t>
            </a:r>
            <a:r>
              <a:rPr lang="zh-CN" altLang="en-US" dirty="0"/>
              <a:t>通常工作在关断或者饱和状态，实际很少工作在过度区间，所以这个误差的影响并不大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C949-F6A9-4175-A2C6-5853050C05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1675" y="1094993"/>
            <a:ext cx="9248648" cy="250190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0846-63C4-4961-9D40-825BB4A204B7}" type="datetime1">
              <a:rPr lang="en-US" altLang="zh-CN" smtClean="0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49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509" y="132079"/>
            <a:ext cx="103809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7095" y="1277873"/>
            <a:ext cx="8877808" cy="164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2">
            <a:extLst>
              <a:ext uri="{FF2B5EF4-FFF2-40B4-BE49-F238E27FC236}">
                <a16:creationId xmlns:a16="http://schemas.microsoft.com/office/drawing/2014/main" id="{39D8CD75-3727-438A-601A-6887CA9E75DC}"/>
              </a:ext>
            </a:extLst>
          </p:cNvPr>
          <p:cNvSpPr txBox="1">
            <a:spLocks/>
          </p:cNvSpPr>
          <p:nvPr/>
        </p:nvSpPr>
        <p:spPr>
          <a:xfrm>
            <a:off x="0" y="2362200"/>
            <a:ext cx="12192000" cy="718851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>
            <a:lvl1pPr>
              <a:defRPr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386965" marR="5080" indent="-2374900" algn="ctr">
              <a:lnSpc>
                <a:spcPts val="5180"/>
              </a:lnSpc>
              <a:spcBef>
                <a:spcPts val="755"/>
              </a:spcBef>
            </a:pPr>
            <a:r>
              <a:rPr lang="en-US" sz="3600" kern="0" spc="-5">
                <a:solidFill>
                  <a:srgbClr val="0000FF"/>
                </a:solidFill>
              </a:rPr>
              <a:t>Lecture</a:t>
            </a:r>
            <a:r>
              <a:rPr lang="en-US" sz="3600" kern="0" spc="5">
                <a:solidFill>
                  <a:srgbClr val="0000FF"/>
                </a:solidFill>
              </a:rPr>
              <a:t> </a:t>
            </a:r>
            <a:r>
              <a:rPr lang="en-US" sz="3600" kern="0" spc="-5">
                <a:solidFill>
                  <a:srgbClr val="0000FF"/>
                </a:solidFill>
              </a:rPr>
              <a:t>2: </a:t>
            </a:r>
            <a:r>
              <a:rPr lang="en-US" sz="3600" kern="0">
                <a:solidFill>
                  <a:srgbClr val="00AF50"/>
                </a:solidFill>
              </a:rPr>
              <a:t>Metal-Oxide-Semiconductor </a:t>
            </a:r>
            <a:r>
              <a:rPr lang="en-US" sz="3600" kern="0" spc="-1320">
                <a:solidFill>
                  <a:srgbClr val="00AF50"/>
                </a:solidFill>
              </a:rPr>
              <a:t> </a:t>
            </a:r>
            <a:r>
              <a:rPr lang="en-US" sz="3600" kern="0">
                <a:solidFill>
                  <a:srgbClr val="00AF50"/>
                </a:solidFill>
              </a:rPr>
              <a:t>Field-Effect</a:t>
            </a:r>
            <a:r>
              <a:rPr lang="en-US" sz="3600" kern="0" spc="15">
                <a:solidFill>
                  <a:srgbClr val="00AF50"/>
                </a:solidFill>
              </a:rPr>
              <a:t> </a:t>
            </a:r>
            <a:r>
              <a:rPr lang="en-US" sz="3600" kern="0" spc="-30">
                <a:solidFill>
                  <a:srgbClr val="00AF50"/>
                </a:solidFill>
              </a:rPr>
              <a:t>Transistor</a:t>
            </a:r>
            <a:endParaRPr lang="en-US" sz="3600" kern="0"/>
          </a:p>
        </p:txBody>
      </p:sp>
      <p:pic>
        <p:nvPicPr>
          <p:cNvPr id="5" name="object 14">
            <a:extLst>
              <a:ext uri="{FF2B5EF4-FFF2-40B4-BE49-F238E27FC236}">
                <a16:creationId xmlns:a16="http://schemas.microsoft.com/office/drawing/2014/main" id="{39EFB6A5-3293-14A6-7BDB-D9E7744BE8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4267200"/>
            <a:ext cx="3174492" cy="1905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756F872-ECF0-5DD4-AB46-3746500595EE}"/>
              </a:ext>
            </a:extLst>
          </p:cNvPr>
          <p:cNvSpPr/>
          <p:nvPr/>
        </p:nvSpPr>
        <p:spPr>
          <a:xfrm>
            <a:off x="5410200" y="3093287"/>
            <a:ext cx="1605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-30" dirty="0">
                <a:solidFill>
                  <a:srgbClr val="00AF50"/>
                </a:solidFill>
              </a:rPr>
              <a:t>场效应管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1765" y="130149"/>
            <a:ext cx="487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Parameter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Extractions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6785" y="1524000"/>
            <a:ext cx="6033770" cy="939800"/>
            <a:chOff x="934211" y="1525524"/>
            <a:chExt cx="6033770" cy="939800"/>
          </a:xfrm>
        </p:grpSpPr>
        <p:sp>
          <p:nvSpPr>
            <p:cNvPr id="4" name="object 4"/>
            <p:cNvSpPr/>
            <p:nvPr/>
          </p:nvSpPr>
          <p:spPr>
            <a:xfrm>
              <a:off x="946784" y="1538097"/>
              <a:ext cx="6008370" cy="914400"/>
            </a:xfrm>
            <a:custGeom>
              <a:avLst/>
              <a:gdLst/>
              <a:ahLst/>
              <a:cxnLst/>
              <a:rect l="l" t="t" r="r" b="b"/>
              <a:pathLst>
                <a:path w="6008370" h="914400">
                  <a:moveTo>
                    <a:pt x="5855970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400"/>
                  </a:lnTo>
                  <a:lnTo>
                    <a:pt x="5855970" y="914400"/>
                  </a:lnTo>
                  <a:lnTo>
                    <a:pt x="5904152" y="906633"/>
                  </a:lnTo>
                  <a:lnTo>
                    <a:pt x="5945989" y="885005"/>
                  </a:lnTo>
                  <a:lnTo>
                    <a:pt x="5978975" y="852019"/>
                  </a:lnTo>
                  <a:lnTo>
                    <a:pt x="6000603" y="810182"/>
                  </a:lnTo>
                  <a:lnTo>
                    <a:pt x="6008370" y="762000"/>
                  </a:lnTo>
                  <a:lnTo>
                    <a:pt x="6008370" y="152400"/>
                  </a:lnTo>
                  <a:lnTo>
                    <a:pt x="6000603" y="104217"/>
                  </a:lnTo>
                  <a:lnTo>
                    <a:pt x="5978975" y="62380"/>
                  </a:lnTo>
                  <a:lnTo>
                    <a:pt x="5945989" y="29394"/>
                  </a:lnTo>
                  <a:lnTo>
                    <a:pt x="5904152" y="7766"/>
                  </a:lnTo>
                  <a:lnTo>
                    <a:pt x="585597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6784" y="1538097"/>
              <a:ext cx="6008370" cy="914400"/>
            </a:xfrm>
            <a:custGeom>
              <a:avLst/>
              <a:gdLst/>
              <a:ahLst/>
              <a:cxnLst/>
              <a:rect l="l" t="t" r="r" b="b"/>
              <a:pathLst>
                <a:path w="600837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5855970" y="0"/>
                  </a:lnTo>
                  <a:lnTo>
                    <a:pt x="5904152" y="7766"/>
                  </a:lnTo>
                  <a:lnTo>
                    <a:pt x="5945989" y="29394"/>
                  </a:lnTo>
                  <a:lnTo>
                    <a:pt x="5978975" y="62380"/>
                  </a:lnTo>
                  <a:lnTo>
                    <a:pt x="6000603" y="104217"/>
                  </a:lnTo>
                  <a:lnTo>
                    <a:pt x="6008370" y="152400"/>
                  </a:lnTo>
                  <a:lnTo>
                    <a:pt x="6008370" y="762000"/>
                  </a:lnTo>
                  <a:lnTo>
                    <a:pt x="6000603" y="810182"/>
                  </a:lnTo>
                  <a:lnTo>
                    <a:pt x="5978975" y="852019"/>
                  </a:lnTo>
                  <a:lnTo>
                    <a:pt x="5945989" y="885005"/>
                  </a:lnTo>
                  <a:lnTo>
                    <a:pt x="5904152" y="906633"/>
                  </a:lnTo>
                  <a:lnTo>
                    <a:pt x="5855970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146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1817" y="1981052"/>
              <a:ext cx="314960" cy="13335"/>
            </a:xfrm>
            <a:custGeom>
              <a:avLst/>
              <a:gdLst/>
              <a:ahLst/>
              <a:cxnLst/>
              <a:rect l="l" t="t" r="r" b="b"/>
              <a:pathLst>
                <a:path w="314960" h="13335">
                  <a:moveTo>
                    <a:pt x="314822" y="0"/>
                  </a:moveTo>
                  <a:lnTo>
                    <a:pt x="0" y="0"/>
                  </a:lnTo>
                  <a:lnTo>
                    <a:pt x="0" y="12943"/>
                  </a:lnTo>
                  <a:lnTo>
                    <a:pt x="314822" y="12943"/>
                  </a:lnTo>
                  <a:lnTo>
                    <a:pt x="314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84897" y="1757172"/>
            <a:ext cx="3667125" cy="474980"/>
          </a:xfrm>
          <a:prstGeom prst="rect">
            <a:avLst/>
          </a:prstGeom>
          <a:solidFill>
            <a:srgbClr val="D0EC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990"/>
              </a:lnSpc>
            </a:pPr>
            <a:r>
              <a:rPr sz="2500" i="1" spc="-25" dirty="0">
                <a:latin typeface="Times New Roman"/>
                <a:cs typeface="Times New Roman"/>
              </a:rPr>
              <a:t>V</a:t>
            </a:r>
            <a:r>
              <a:rPr sz="2175" spc="-37" baseline="-22988" dirty="0">
                <a:latin typeface="Times New Roman"/>
                <a:cs typeface="Times New Roman"/>
              </a:rPr>
              <a:t>min</a:t>
            </a:r>
            <a:r>
              <a:rPr sz="2175" spc="330" baseline="-22988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min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(</a:t>
            </a:r>
            <a:r>
              <a:rPr sz="2500" i="1" spc="-40" dirty="0">
                <a:latin typeface="Times New Roman"/>
                <a:cs typeface="Times New Roman"/>
              </a:rPr>
              <a:t>V</a:t>
            </a:r>
            <a:r>
              <a:rPr sz="2175" i="1" spc="-60" baseline="-22988" dirty="0">
                <a:latin typeface="Times New Roman"/>
                <a:cs typeface="Times New Roman"/>
              </a:rPr>
              <a:t>DS</a:t>
            </a:r>
            <a:r>
              <a:rPr sz="2175" i="1" spc="-37" baseline="-22988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Times New Roman"/>
                <a:cs typeface="Times New Roman"/>
              </a:rPr>
              <a:t>V</a:t>
            </a:r>
            <a:r>
              <a:rPr sz="2175" i="1" spc="-37" baseline="-22988" dirty="0">
                <a:latin typeface="Times New Roman"/>
                <a:cs typeface="Times New Roman"/>
              </a:rPr>
              <a:t>GT</a:t>
            </a:r>
            <a:r>
              <a:rPr sz="2175" i="1" spc="52" baseline="-22988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V</a:t>
            </a:r>
            <a:r>
              <a:rPr sz="2175" i="1" spc="15" baseline="-22988" dirty="0">
                <a:latin typeface="Times New Roman"/>
                <a:cs typeface="Times New Roman"/>
              </a:rPr>
              <a:t>DSAT</a:t>
            </a:r>
            <a:r>
              <a:rPr sz="2175" i="1" spc="22" baseline="-22988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5545" y="2819780"/>
            <a:ext cx="5149850" cy="2862580"/>
          </a:xfrm>
          <a:prstGeom prst="rect">
            <a:avLst/>
          </a:prstGeom>
          <a:solidFill>
            <a:srgbClr val="D0ECF6"/>
          </a:solidFill>
          <a:ln w="25146">
            <a:solidFill>
              <a:srgbClr val="88A3A7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1060"/>
              </a:spcBef>
              <a:buFont typeface="Wingdings"/>
              <a:buChar char=""/>
              <a:tabLst>
                <a:tab pos="434975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Key Parameters</a:t>
            </a:r>
            <a:r>
              <a:rPr sz="24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of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MOSFET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Threshold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voltage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FF0000"/>
                </a:solidFill>
                <a:latin typeface="Arial"/>
                <a:cs typeface="Arial"/>
              </a:rPr>
              <a:t>DSAT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Velocity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saturation voltage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b="1" i="1" spc="-10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2400" b="1" spc="-15" baseline="-20833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0000"/>
                </a:solidFill>
                <a:latin typeface="Symbol"/>
                <a:cs typeface="Symbol"/>
              </a:rPr>
              <a:t></a:t>
            </a:r>
            <a:r>
              <a:rPr sz="2400" b="1" i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-15" baseline="-20833" dirty="0">
                <a:solidFill>
                  <a:srgbClr val="FF0000"/>
                </a:solidFill>
                <a:latin typeface="Arial"/>
                <a:cs typeface="Arial"/>
              </a:rPr>
              <a:t>ox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Transconductance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484"/>
              </a:spcBef>
            </a:pPr>
            <a:r>
              <a:rPr sz="2500" b="1" i="1" spc="-30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Channel-length modulation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75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W/L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Geometric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6785" y="3429380"/>
            <a:ext cx="5149850" cy="1644014"/>
          </a:xfrm>
          <a:prstGeom prst="rect">
            <a:avLst/>
          </a:prstGeom>
          <a:solidFill>
            <a:srgbClr val="92D050">
              <a:alpha val="39999"/>
            </a:srgbClr>
          </a:solidFill>
          <a:ln w="25146">
            <a:solidFill>
              <a:srgbClr val="00AF5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433705" indent="-343535">
              <a:lnSpc>
                <a:spcPct val="100000"/>
              </a:lnSpc>
              <a:spcBef>
                <a:spcPts val="1480"/>
              </a:spcBef>
              <a:buFont typeface="Wingdings"/>
              <a:buChar char=""/>
              <a:tabLst>
                <a:tab pos="434340" algn="l"/>
              </a:tabLst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Variables</a:t>
            </a:r>
            <a:r>
              <a:rPr sz="24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During</a:t>
            </a: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Experiment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600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GS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Gate</a:t>
            </a:r>
            <a:r>
              <a:rPr sz="24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voltage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605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Drain voltage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5">
            <a:extLst>
              <a:ext uri="{FF2B5EF4-FFF2-40B4-BE49-F238E27FC236}">
                <a16:creationId xmlns:a16="http://schemas.microsoft.com/office/drawing/2014/main" id="{D2C94824-F72F-4C2A-AEC8-87A2EB8A9793}"/>
              </a:ext>
            </a:extLst>
          </p:cNvPr>
          <p:cNvGrpSpPr/>
          <p:nvPr/>
        </p:nvGrpSpPr>
        <p:grpSpPr>
          <a:xfrm>
            <a:off x="933323" y="1509628"/>
            <a:ext cx="6034405" cy="939800"/>
            <a:chOff x="4273296" y="2323338"/>
            <a:chExt cx="6034405" cy="939800"/>
          </a:xfrm>
        </p:grpSpPr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C862EA3A-B5B4-4CB8-AE77-C50D3357B102}"/>
                </a:ext>
              </a:extLst>
            </p:cNvPr>
            <p:cNvSpPr/>
            <p:nvPr/>
          </p:nvSpPr>
          <p:spPr>
            <a:xfrm>
              <a:off x="4285869" y="2335911"/>
              <a:ext cx="6009640" cy="914400"/>
            </a:xfrm>
            <a:custGeom>
              <a:avLst/>
              <a:gdLst/>
              <a:ahLst/>
              <a:cxnLst/>
              <a:rect l="l" t="t" r="r" b="b"/>
              <a:pathLst>
                <a:path w="6009640" h="914400">
                  <a:moveTo>
                    <a:pt x="5856732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5856732" y="914400"/>
                  </a:lnTo>
                  <a:lnTo>
                    <a:pt x="5904914" y="906633"/>
                  </a:lnTo>
                  <a:lnTo>
                    <a:pt x="5946751" y="885005"/>
                  </a:lnTo>
                  <a:lnTo>
                    <a:pt x="5979737" y="852019"/>
                  </a:lnTo>
                  <a:lnTo>
                    <a:pt x="6001365" y="810182"/>
                  </a:lnTo>
                  <a:lnTo>
                    <a:pt x="6009132" y="762000"/>
                  </a:lnTo>
                  <a:lnTo>
                    <a:pt x="6009132" y="152400"/>
                  </a:lnTo>
                  <a:lnTo>
                    <a:pt x="6001365" y="104217"/>
                  </a:lnTo>
                  <a:lnTo>
                    <a:pt x="5979737" y="62380"/>
                  </a:lnTo>
                  <a:lnTo>
                    <a:pt x="5946751" y="29394"/>
                  </a:lnTo>
                  <a:lnTo>
                    <a:pt x="5904914" y="7766"/>
                  </a:lnTo>
                  <a:lnTo>
                    <a:pt x="58567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A88A6350-2B10-4274-8814-C87000005AEA}"/>
                </a:ext>
              </a:extLst>
            </p:cNvPr>
            <p:cNvSpPr/>
            <p:nvPr/>
          </p:nvSpPr>
          <p:spPr>
            <a:xfrm>
              <a:off x="4285869" y="2335911"/>
              <a:ext cx="6009640" cy="914400"/>
            </a:xfrm>
            <a:custGeom>
              <a:avLst/>
              <a:gdLst/>
              <a:ahLst/>
              <a:cxnLst/>
              <a:rect l="l" t="t" r="r" b="b"/>
              <a:pathLst>
                <a:path w="600964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5856732" y="0"/>
                  </a:lnTo>
                  <a:lnTo>
                    <a:pt x="5904914" y="7766"/>
                  </a:lnTo>
                  <a:lnTo>
                    <a:pt x="5946751" y="29394"/>
                  </a:lnTo>
                  <a:lnTo>
                    <a:pt x="5979737" y="62380"/>
                  </a:lnTo>
                  <a:lnTo>
                    <a:pt x="6001365" y="104217"/>
                  </a:lnTo>
                  <a:lnTo>
                    <a:pt x="6009132" y="152400"/>
                  </a:lnTo>
                  <a:lnTo>
                    <a:pt x="6009132" y="762000"/>
                  </a:lnTo>
                  <a:lnTo>
                    <a:pt x="6001365" y="810182"/>
                  </a:lnTo>
                  <a:lnTo>
                    <a:pt x="5979737" y="852019"/>
                  </a:lnTo>
                  <a:lnTo>
                    <a:pt x="5946751" y="885005"/>
                  </a:lnTo>
                  <a:lnTo>
                    <a:pt x="5904914" y="906633"/>
                  </a:lnTo>
                  <a:lnTo>
                    <a:pt x="5856732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146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4DE00B2D-C5FB-4F32-A216-86A70D48A602}"/>
                </a:ext>
              </a:extLst>
            </p:cNvPr>
            <p:cNvSpPr/>
            <p:nvPr/>
          </p:nvSpPr>
          <p:spPr>
            <a:xfrm>
              <a:off x="6051115" y="2779628"/>
              <a:ext cx="314960" cy="13335"/>
            </a:xfrm>
            <a:custGeom>
              <a:avLst/>
              <a:gdLst/>
              <a:ahLst/>
              <a:cxnLst/>
              <a:rect l="l" t="t" r="r" b="b"/>
              <a:pathLst>
                <a:path w="314960" h="13335">
                  <a:moveTo>
                    <a:pt x="314862" y="0"/>
                  </a:moveTo>
                  <a:lnTo>
                    <a:pt x="0" y="0"/>
                  </a:lnTo>
                  <a:lnTo>
                    <a:pt x="0" y="12943"/>
                  </a:lnTo>
                  <a:lnTo>
                    <a:pt x="314862" y="12943"/>
                  </a:lnTo>
                  <a:lnTo>
                    <a:pt x="314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0">
            <a:extLst>
              <a:ext uri="{FF2B5EF4-FFF2-40B4-BE49-F238E27FC236}">
                <a16:creationId xmlns:a16="http://schemas.microsoft.com/office/drawing/2014/main" id="{27BEA71E-D927-438B-B67D-55BDF95CF623}"/>
              </a:ext>
            </a:extLst>
          </p:cNvPr>
          <p:cNvSpPr txBox="1"/>
          <p:nvPr/>
        </p:nvSpPr>
        <p:spPr>
          <a:xfrm>
            <a:off x="1042879" y="1520734"/>
            <a:ext cx="28619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90"/>
              </a:lnSpc>
              <a:tabLst>
                <a:tab pos="2032635" algn="l"/>
                <a:tab pos="2742565" algn="l"/>
              </a:tabLst>
            </a:pPr>
            <a:endParaRPr lang="en-US" sz="2500" i="1" spc="80" dirty="0">
              <a:latin typeface="Times New Roman"/>
              <a:cs typeface="Times New Roman"/>
            </a:endParaRPr>
          </a:p>
          <a:p>
            <a:pPr marL="50800">
              <a:lnSpc>
                <a:spcPts val="2390"/>
              </a:lnSpc>
              <a:tabLst>
                <a:tab pos="2032635" algn="l"/>
                <a:tab pos="2742565" algn="l"/>
              </a:tabLst>
            </a:pPr>
            <a:r>
              <a:rPr sz="2500" i="1" spc="80" dirty="0">
                <a:latin typeface="Times New Roman"/>
                <a:cs typeface="Times New Roman"/>
              </a:rPr>
              <a:t>I</a:t>
            </a:r>
            <a:r>
              <a:rPr sz="2175" i="1" spc="120" baseline="-24904" dirty="0">
                <a:latin typeface="Times New Roman"/>
                <a:cs typeface="Times New Roman"/>
              </a:rPr>
              <a:t>DS </a:t>
            </a:r>
            <a:r>
              <a:rPr sz="2175" i="1" spc="187" baseline="-2490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Symbol"/>
                <a:cs typeface="Symbol"/>
              </a:rPr>
              <a:t></a:t>
            </a:r>
            <a:r>
              <a:rPr sz="2175" i="1" spc="37" baseline="-24904" dirty="0">
                <a:latin typeface="Times New Roman"/>
                <a:cs typeface="Times New Roman"/>
              </a:rPr>
              <a:t>n</a:t>
            </a:r>
            <a:r>
              <a:rPr sz="2500" i="1" spc="25" dirty="0">
                <a:latin typeface="Times New Roman"/>
                <a:cs typeface="Times New Roman"/>
              </a:rPr>
              <a:t>C</a:t>
            </a:r>
            <a:r>
              <a:rPr sz="2175" i="1" spc="37" baseline="-24904" dirty="0">
                <a:latin typeface="Times New Roman"/>
                <a:cs typeface="Times New Roman"/>
              </a:rPr>
              <a:t>ox</a:t>
            </a:r>
            <a:r>
              <a:rPr sz="2175" i="1" spc="300" baseline="-2490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</a:t>
            </a:r>
            <a:r>
              <a:rPr sz="2500" spc="5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Symbol"/>
                <a:cs typeface="Symbol"/>
              </a:rPr>
              <a:t>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2500" spc="-80" dirty="0">
                <a:latin typeface="Times New Roman"/>
                <a:cs typeface="Times New Roman"/>
              </a:rPr>
              <a:t>(</a:t>
            </a:r>
            <a:r>
              <a:rPr sz="2500" i="1" spc="-80" dirty="0">
                <a:latin typeface="Times New Roman"/>
                <a:cs typeface="Times New Roman"/>
              </a:rPr>
              <a:t>V</a:t>
            </a:r>
            <a:r>
              <a:rPr lang="en-US" sz="2500" i="1" spc="-80" baseline="-25000" dirty="0">
                <a:latin typeface="Times New Roman"/>
                <a:cs typeface="Times New Roman"/>
              </a:rPr>
              <a:t>GT</a:t>
            </a:r>
            <a:r>
              <a:rPr sz="2500" i="1" spc="-8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Symbol"/>
                <a:cs typeface="Symbol"/>
              </a:rPr>
              <a:t></a:t>
            </a:r>
            <a:endParaRPr sz="2500" dirty="0">
              <a:latin typeface="Symbol"/>
              <a:cs typeface="Symbol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73E54C-1EB8-4988-A280-3BE1C05D4B5C}"/>
              </a:ext>
            </a:extLst>
          </p:cNvPr>
          <p:cNvSpPr txBox="1"/>
          <p:nvPr/>
        </p:nvSpPr>
        <p:spPr>
          <a:xfrm>
            <a:off x="1042879" y="1582753"/>
            <a:ext cx="665607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9889">
              <a:lnSpc>
                <a:spcPts val="2210"/>
              </a:lnSpc>
              <a:spcBef>
                <a:spcPts val="105"/>
              </a:spcBef>
            </a:pPr>
            <a:r>
              <a:rPr lang="en-US" altLang="zh-CN" sz="2000" i="1" spc="25" dirty="0">
                <a:latin typeface="Times New Roman"/>
                <a:cs typeface="Times New Roman"/>
              </a:rPr>
              <a:t>W</a:t>
            </a:r>
            <a:endParaRPr lang="en-US" altLang="zh-CN" sz="2000" dirty="0">
              <a:latin typeface="Times New Roman"/>
              <a:cs typeface="Times New Roman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91459A-D753-4ACD-B9F1-31D41D2D4540}"/>
              </a:ext>
            </a:extLst>
          </p:cNvPr>
          <p:cNvSpPr txBox="1"/>
          <p:nvPr/>
        </p:nvSpPr>
        <p:spPr>
          <a:xfrm>
            <a:off x="2711142" y="2016440"/>
            <a:ext cx="83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9A6E6B-3667-45CA-BC03-D755D19BF19A}"/>
              </a:ext>
            </a:extLst>
          </p:cNvPr>
          <p:cNvSpPr txBox="1"/>
          <p:nvPr/>
        </p:nvSpPr>
        <p:spPr>
          <a:xfrm>
            <a:off x="3867213" y="1786588"/>
            <a:ext cx="870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spc="-80" dirty="0" err="1">
                <a:latin typeface="Times New Roman"/>
                <a:cs typeface="Times New Roman"/>
              </a:rPr>
              <a:t>V</a:t>
            </a:r>
            <a:r>
              <a:rPr lang="en-US" altLang="zh-CN" sz="2400" i="1" spc="-80" baseline="-25000" dirty="0" err="1">
                <a:latin typeface="Times New Roman"/>
                <a:cs typeface="Times New Roman"/>
              </a:rPr>
              <a:t>min</a:t>
            </a:r>
            <a:r>
              <a:rPr lang="en-US" altLang="zh-CN" sz="2400" i="1" spc="-80" dirty="0">
                <a:latin typeface="Times New Roman"/>
                <a:cs typeface="Times New Roman"/>
              </a:rPr>
              <a:t> -</a:t>
            </a:r>
            <a:endParaRPr lang="zh-CN" altLang="en-US" sz="2400" dirty="0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7066106D-4B2E-435B-9697-381E01B35A61}"/>
              </a:ext>
            </a:extLst>
          </p:cNvPr>
          <p:cNvSpPr txBox="1"/>
          <p:nvPr/>
        </p:nvSpPr>
        <p:spPr>
          <a:xfrm>
            <a:off x="4698550" y="1495965"/>
            <a:ext cx="42481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750" i="1" spc="22" baseline="-24444" dirty="0">
                <a:latin typeface="Times New Roman"/>
                <a:cs typeface="Times New Roman"/>
              </a:rPr>
              <a:t>V</a:t>
            </a:r>
            <a:r>
              <a:rPr sz="3750" i="1" spc="-247" baseline="-24444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79B039-4427-4B8C-912F-0FFB18347B34}"/>
              </a:ext>
            </a:extLst>
          </p:cNvPr>
          <p:cNvSpPr txBox="1"/>
          <p:nvPr/>
        </p:nvSpPr>
        <p:spPr>
          <a:xfrm>
            <a:off x="4671304" y="1963605"/>
            <a:ext cx="83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5C7F55E-FE60-4086-853E-88E0140C0252}"/>
              </a:ext>
            </a:extLst>
          </p:cNvPr>
          <p:cNvCxnSpPr>
            <a:cxnSpLocks/>
          </p:cNvCxnSpPr>
          <p:nvPr/>
        </p:nvCxnSpPr>
        <p:spPr>
          <a:xfrm>
            <a:off x="4671304" y="2014373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466EAF-168E-408D-9459-3050006A2A7E}"/>
              </a:ext>
            </a:extLst>
          </p:cNvPr>
          <p:cNvSpPr txBox="1"/>
          <p:nvPr/>
        </p:nvSpPr>
        <p:spPr>
          <a:xfrm>
            <a:off x="4782149" y="1639760"/>
            <a:ext cx="838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spc="-80" baseline="-25000" dirty="0">
                <a:latin typeface="Times New Roman"/>
                <a:cs typeface="Times New Roman"/>
              </a:rPr>
              <a:t>min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1E859D-C6EC-4031-853C-AA7545E501B3}"/>
              </a:ext>
            </a:extLst>
          </p:cNvPr>
          <p:cNvSpPr txBox="1"/>
          <p:nvPr/>
        </p:nvSpPr>
        <p:spPr>
          <a:xfrm>
            <a:off x="5122321" y="1725438"/>
            <a:ext cx="20618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spc="-80" dirty="0">
                <a:latin typeface="Times New Roman"/>
                <a:cs typeface="Times New Roman"/>
              </a:rPr>
              <a:t>)·(</a:t>
            </a:r>
            <a:r>
              <a:rPr lang="en-US" altLang="zh-CN" sz="2800" i="1" spc="-80" dirty="0" err="1">
                <a:latin typeface="Times New Roman"/>
                <a:cs typeface="Times New Roman"/>
              </a:rPr>
              <a:t>1+λV</a:t>
            </a:r>
            <a:r>
              <a:rPr lang="en-US" altLang="zh-CN" sz="2800" i="1" spc="-80" baseline="-25000" dirty="0" err="1">
                <a:latin typeface="Times New Roman"/>
                <a:cs typeface="Times New Roman"/>
              </a:rPr>
              <a:t>DS</a:t>
            </a:r>
            <a:r>
              <a:rPr lang="en-US" altLang="zh-CN" sz="2800" spc="-80" dirty="0">
                <a:latin typeface="Times New Roman"/>
                <a:cs typeface="Times New Roman"/>
              </a:rPr>
              <a:t>)</a:t>
            </a:r>
            <a:endParaRPr lang="zh-CN" altLang="en-US" sz="2800" spc="-8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6689" y="79669"/>
            <a:ext cx="580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Parameter Extractions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-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i="1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sz="3600" baseline="-20833" dirty="0">
                <a:solidFill>
                  <a:schemeClr val="tx1"/>
                </a:solidFill>
              </a:rPr>
              <a:t>T</a:t>
            </a:r>
            <a:endParaRPr sz="3600" baseline="-2083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8183" y="1197863"/>
            <a:ext cx="6881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indent="-416559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41959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Saturation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Region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b="1" i="1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775" b="1" spc="7" baseline="-21021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2775" b="1" spc="359" baseline="-2102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775" b="1" baseline="-21021" dirty="0">
                <a:solidFill>
                  <a:srgbClr val="FF0000"/>
                </a:solidFill>
                <a:latin typeface="Arial"/>
                <a:cs typeface="Arial"/>
              </a:rPr>
              <a:t>GT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8688" y="2543418"/>
            <a:ext cx="7135670" cy="213936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368026" y="2164886"/>
            <a:ext cx="687705" cy="0"/>
          </a:xfrm>
          <a:custGeom>
            <a:avLst/>
            <a:gdLst/>
            <a:ahLst/>
            <a:cxnLst/>
            <a:rect l="l" t="t" r="r" b="b"/>
            <a:pathLst>
              <a:path w="687704">
                <a:moveTo>
                  <a:pt x="0" y="0"/>
                </a:moveTo>
                <a:lnTo>
                  <a:pt x="687163" y="0"/>
                </a:lnTo>
              </a:path>
            </a:pathLst>
          </a:custGeom>
          <a:ln w="11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0559" y="216488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187" y="0"/>
                </a:lnTo>
              </a:path>
            </a:pathLst>
          </a:custGeom>
          <a:ln w="115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55266" y="1947599"/>
            <a:ext cx="46863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5910" algn="l"/>
              </a:tabLst>
            </a:pPr>
            <a:r>
              <a:rPr sz="1300" i="1" spc="10" dirty="0">
                <a:latin typeface="Times New Roman"/>
                <a:cs typeface="Times New Roman"/>
              </a:rPr>
              <a:t>n	ox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1484" y="2159704"/>
            <a:ext cx="82169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250" spc="10" dirty="0">
                <a:latin typeface="Times New Roman"/>
                <a:cs typeface="Times New Roman"/>
              </a:rPr>
              <a:t>2	</a:t>
            </a:r>
            <a:r>
              <a:rPr sz="2250" i="1" spc="10" dirty="0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5927" y="2127830"/>
            <a:ext cx="23114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10" dirty="0">
                <a:latin typeface="Times New Roman"/>
                <a:cs typeface="Times New Roman"/>
              </a:rPr>
              <a:t>DS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8783" y="1742432"/>
            <a:ext cx="107823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24230" algn="l"/>
              </a:tabLst>
            </a:pPr>
            <a:r>
              <a:rPr sz="2350" i="1" spc="-45" dirty="0">
                <a:latin typeface="Symbol"/>
                <a:cs typeface="Symbol"/>
              </a:rPr>
              <a:t></a:t>
            </a:r>
            <a:r>
              <a:rPr sz="2350" spc="210" dirty="0">
                <a:latin typeface="Times New Roman"/>
                <a:cs typeface="Times New Roman"/>
              </a:rPr>
              <a:t> </a:t>
            </a:r>
            <a:r>
              <a:rPr sz="2250" i="1" spc="15" dirty="0">
                <a:latin typeface="Times New Roman"/>
                <a:cs typeface="Times New Roman"/>
              </a:rPr>
              <a:t>C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i="1" spc="20" dirty="0">
                <a:latin typeface="Times New Roman"/>
                <a:cs typeface="Times New Roman"/>
              </a:rPr>
              <a:t>W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1660" y="1921500"/>
            <a:ext cx="2390140" cy="4324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215"/>
              </a:lnSpc>
              <a:spcBef>
                <a:spcPts val="125"/>
              </a:spcBef>
              <a:tabLst>
                <a:tab pos="476250" algn="l"/>
                <a:tab pos="969644" algn="l"/>
                <a:tab pos="2242185" algn="l"/>
              </a:tabLst>
            </a:pPr>
            <a:r>
              <a:rPr sz="2250" spc="5" dirty="0">
                <a:latin typeface="Symbol"/>
                <a:cs typeface="Symbol"/>
              </a:rPr>
              <a:t>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40" dirty="0">
                <a:latin typeface="Symbol"/>
                <a:cs typeface="Symbol"/>
              </a:rPr>
              <a:t></a:t>
            </a:r>
            <a:r>
              <a:rPr sz="2250" i="1" spc="40" dirty="0">
                <a:latin typeface="Times New Roman"/>
                <a:cs typeface="Times New Roman"/>
              </a:rPr>
              <a:t>V	</a:t>
            </a:r>
            <a:r>
              <a:rPr sz="1950" spc="15" baseline="49145" dirty="0">
                <a:latin typeface="Times New Roman"/>
                <a:cs typeface="Times New Roman"/>
              </a:rPr>
              <a:t>2</a:t>
            </a:r>
            <a:r>
              <a:rPr sz="1950" spc="247" baseline="4914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</a:t>
            </a:r>
            <a:r>
              <a:rPr sz="2250" spc="-33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(1</a:t>
            </a:r>
            <a:r>
              <a:rPr sz="2250" spc="-5" dirty="0">
                <a:latin typeface="Symbol"/>
                <a:cs typeface="Symbol"/>
              </a:rPr>
              <a:t>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Symbol"/>
                <a:cs typeface="Symbol"/>
              </a:rPr>
              <a:t></a:t>
            </a:r>
            <a:r>
              <a:rPr sz="2250" i="1" spc="-10" dirty="0">
                <a:latin typeface="Times New Roman"/>
                <a:cs typeface="Times New Roman"/>
              </a:rPr>
              <a:t>V	</a:t>
            </a:r>
            <a:r>
              <a:rPr sz="2250" spc="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720090">
              <a:lnSpc>
                <a:spcPts val="955"/>
              </a:lnSpc>
              <a:tabLst>
                <a:tab pos="1992630" algn="l"/>
              </a:tabLst>
            </a:pPr>
            <a:r>
              <a:rPr sz="1300" i="1" spc="15" dirty="0">
                <a:latin typeface="Times New Roman"/>
                <a:cs typeface="Times New Roman"/>
              </a:rPr>
              <a:t>GT	</a:t>
            </a:r>
            <a:r>
              <a:rPr sz="1300" i="1" spc="10" dirty="0">
                <a:latin typeface="Times New Roman"/>
                <a:cs typeface="Times New Roman"/>
              </a:rPr>
              <a:t>DS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6320" y="1937294"/>
            <a:ext cx="61658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250" i="1" spc="5" dirty="0">
                <a:latin typeface="Times New Roman"/>
                <a:cs typeface="Times New Roman"/>
              </a:rPr>
              <a:t>I	</a:t>
            </a:r>
            <a:r>
              <a:rPr sz="2250" spc="1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14116" y="4864608"/>
            <a:ext cx="2425700" cy="1168400"/>
            <a:chOff x="3214116" y="4864608"/>
            <a:chExt cx="2425700" cy="1168400"/>
          </a:xfrm>
        </p:grpSpPr>
        <p:sp>
          <p:nvSpPr>
            <p:cNvPr id="14" name="object 14"/>
            <p:cNvSpPr/>
            <p:nvPr/>
          </p:nvSpPr>
          <p:spPr>
            <a:xfrm>
              <a:off x="3226689" y="4877181"/>
              <a:ext cx="2400300" cy="1143000"/>
            </a:xfrm>
            <a:custGeom>
              <a:avLst/>
              <a:gdLst/>
              <a:ahLst/>
              <a:cxnLst/>
              <a:rect l="l" t="t" r="r" b="b"/>
              <a:pathLst>
                <a:path w="2400300" h="1143000">
                  <a:moveTo>
                    <a:pt x="220980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78"/>
                  </a:lnTo>
                  <a:lnTo>
                    <a:pt x="19372" y="1036275"/>
                  </a:lnTo>
                  <a:lnTo>
                    <a:pt x="41867" y="1071646"/>
                  </a:lnTo>
                  <a:lnTo>
                    <a:pt x="71374" y="1101148"/>
                  </a:lnTo>
                  <a:lnTo>
                    <a:pt x="106746" y="1123636"/>
                  </a:lnTo>
                  <a:lnTo>
                    <a:pt x="146837" y="1137968"/>
                  </a:lnTo>
                  <a:lnTo>
                    <a:pt x="190500" y="1143000"/>
                  </a:lnTo>
                  <a:lnTo>
                    <a:pt x="2209800" y="1143000"/>
                  </a:lnTo>
                  <a:lnTo>
                    <a:pt x="2253462" y="1137968"/>
                  </a:lnTo>
                  <a:lnTo>
                    <a:pt x="2293553" y="1123636"/>
                  </a:lnTo>
                  <a:lnTo>
                    <a:pt x="2328925" y="1101148"/>
                  </a:lnTo>
                  <a:lnTo>
                    <a:pt x="2358432" y="1071646"/>
                  </a:lnTo>
                  <a:lnTo>
                    <a:pt x="2380927" y="1036275"/>
                  </a:lnTo>
                  <a:lnTo>
                    <a:pt x="2395265" y="996178"/>
                  </a:lnTo>
                  <a:lnTo>
                    <a:pt x="2400300" y="952500"/>
                  </a:lnTo>
                  <a:lnTo>
                    <a:pt x="2400300" y="190500"/>
                  </a:lnTo>
                  <a:lnTo>
                    <a:pt x="2395265" y="146837"/>
                  </a:lnTo>
                  <a:lnTo>
                    <a:pt x="2380927" y="106746"/>
                  </a:lnTo>
                  <a:lnTo>
                    <a:pt x="2358432" y="71374"/>
                  </a:lnTo>
                  <a:lnTo>
                    <a:pt x="2328925" y="41867"/>
                  </a:lnTo>
                  <a:lnTo>
                    <a:pt x="2293553" y="19372"/>
                  </a:lnTo>
                  <a:lnTo>
                    <a:pt x="2253462" y="5034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F99C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6689" y="4877181"/>
              <a:ext cx="2400300" cy="1143000"/>
            </a:xfrm>
            <a:custGeom>
              <a:avLst/>
              <a:gdLst/>
              <a:ahLst/>
              <a:cxnLst/>
              <a:rect l="l" t="t" r="r" b="b"/>
              <a:pathLst>
                <a:path w="2400300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209800" y="0"/>
                  </a:lnTo>
                  <a:lnTo>
                    <a:pt x="2253462" y="5034"/>
                  </a:lnTo>
                  <a:lnTo>
                    <a:pt x="2293553" y="19372"/>
                  </a:lnTo>
                  <a:lnTo>
                    <a:pt x="2328925" y="41867"/>
                  </a:lnTo>
                  <a:lnTo>
                    <a:pt x="2358432" y="71374"/>
                  </a:lnTo>
                  <a:lnTo>
                    <a:pt x="2380927" y="106746"/>
                  </a:lnTo>
                  <a:lnTo>
                    <a:pt x="2395265" y="146837"/>
                  </a:lnTo>
                  <a:lnTo>
                    <a:pt x="2400300" y="190500"/>
                  </a:lnTo>
                  <a:lnTo>
                    <a:pt x="2400300" y="952500"/>
                  </a:lnTo>
                  <a:lnTo>
                    <a:pt x="2395265" y="996178"/>
                  </a:lnTo>
                  <a:lnTo>
                    <a:pt x="2380927" y="1036275"/>
                  </a:lnTo>
                  <a:lnTo>
                    <a:pt x="2358432" y="1071646"/>
                  </a:lnTo>
                  <a:lnTo>
                    <a:pt x="2328925" y="1101148"/>
                  </a:lnTo>
                  <a:lnTo>
                    <a:pt x="2293553" y="1123636"/>
                  </a:lnTo>
                  <a:lnTo>
                    <a:pt x="2253462" y="1137968"/>
                  </a:lnTo>
                  <a:lnTo>
                    <a:pt x="2209800" y="1143000"/>
                  </a:lnTo>
                  <a:lnTo>
                    <a:pt x="190500" y="1143000"/>
                  </a:lnTo>
                  <a:lnTo>
                    <a:pt x="146837" y="1137968"/>
                  </a:lnTo>
                  <a:lnTo>
                    <a:pt x="106746" y="1123636"/>
                  </a:lnTo>
                  <a:lnTo>
                    <a:pt x="71374" y="1101148"/>
                  </a:lnTo>
                  <a:lnTo>
                    <a:pt x="41867" y="1071646"/>
                  </a:lnTo>
                  <a:lnTo>
                    <a:pt x="19372" y="1036275"/>
                  </a:lnTo>
                  <a:lnTo>
                    <a:pt x="5034" y="996178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74285" y="5377012"/>
              <a:ext cx="1334135" cy="0"/>
            </a:xfrm>
            <a:custGeom>
              <a:avLst/>
              <a:gdLst/>
              <a:ahLst/>
              <a:cxnLst/>
              <a:rect l="l" t="t" r="r" b="b"/>
              <a:pathLst>
                <a:path w="1334135">
                  <a:moveTo>
                    <a:pt x="0" y="0"/>
                  </a:moveTo>
                  <a:lnTo>
                    <a:pt x="1333780" y="0"/>
                  </a:lnTo>
                </a:path>
              </a:pathLst>
            </a:custGeom>
            <a:ln w="14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72475" y="5365127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3427" y="5161239"/>
            <a:ext cx="3270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spc="-15" dirty="0">
                <a:latin typeface="Times New Roman"/>
                <a:cs typeface="Times New Roman"/>
              </a:rPr>
              <a:t>G</a:t>
            </a:r>
            <a:r>
              <a:rPr sz="1300" i="1" dirty="0">
                <a:latin typeface="Times New Roman"/>
                <a:cs typeface="Times New Roman"/>
              </a:rPr>
              <a:t>SA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7991" y="4969461"/>
            <a:ext cx="12065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-5" dirty="0">
                <a:latin typeface="Times New Roman"/>
                <a:cs typeface="Times New Roman"/>
              </a:rPr>
              <a:t>I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45930" y="5163459"/>
            <a:ext cx="32702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300" i="1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80"/>
              </a:spcBef>
            </a:pPr>
            <a:r>
              <a:rPr sz="2250" i="1" spc="80" dirty="0">
                <a:latin typeface="Times New Roman"/>
                <a:cs typeface="Times New Roman"/>
              </a:rPr>
              <a:t>I</a:t>
            </a:r>
            <a:r>
              <a:rPr sz="1950" i="1" spc="120" baseline="-25641" dirty="0">
                <a:latin typeface="Times New Roman"/>
                <a:cs typeface="Times New Roman"/>
              </a:rPr>
              <a:t>B</a:t>
            </a:r>
            <a:endParaRPr sz="1950" baseline="-2564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49498" y="5445496"/>
            <a:ext cx="61214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spc="-89" baseline="14814" dirty="0">
                <a:latin typeface="Times New Roman"/>
                <a:cs typeface="Times New Roman"/>
              </a:rPr>
              <a:t>(</a:t>
            </a:r>
            <a:r>
              <a:rPr sz="3375" i="1" spc="-89" baseline="14814" dirty="0">
                <a:latin typeface="Times New Roman"/>
                <a:cs typeface="Times New Roman"/>
              </a:rPr>
              <a:t>V</a:t>
            </a:r>
            <a:r>
              <a:rPr sz="1300" i="1" spc="-60" dirty="0">
                <a:latin typeface="Times New Roman"/>
                <a:cs typeface="Times New Roman"/>
              </a:rPr>
              <a:t>GSB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3173" y="4967274"/>
            <a:ext cx="136207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6430" algn="l"/>
              </a:tabLst>
            </a:pPr>
            <a:r>
              <a:rPr sz="2250" spc="-80" dirty="0">
                <a:latin typeface="Times New Roman"/>
                <a:cs typeface="Times New Roman"/>
              </a:rPr>
              <a:t>(</a:t>
            </a:r>
            <a:r>
              <a:rPr sz="2250" i="1" spc="-80" dirty="0">
                <a:latin typeface="Times New Roman"/>
                <a:cs typeface="Times New Roman"/>
              </a:rPr>
              <a:t>V	</a:t>
            </a:r>
            <a:r>
              <a:rPr sz="2250" spc="80" dirty="0">
                <a:latin typeface="Symbol"/>
                <a:cs typeface="Symbol"/>
              </a:rPr>
              <a:t></a:t>
            </a:r>
            <a:r>
              <a:rPr sz="2250" i="1" spc="80" dirty="0">
                <a:latin typeface="Times New Roman"/>
                <a:cs typeface="Times New Roman"/>
              </a:rPr>
              <a:t>V</a:t>
            </a:r>
            <a:r>
              <a:rPr sz="2250" i="1" spc="34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)</a:t>
            </a:r>
            <a:r>
              <a:rPr sz="1950" spc="52" baseline="42735" dirty="0">
                <a:latin typeface="Times New Roman"/>
                <a:cs typeface="Times New Roman"/>
              </a:rPr>
              <a:t>2</a:t>
            </a:r>
            <a:endParaRPr sz="1950" baseline="4273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4945" y="5149648"/>
            <a:ext cx="18224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65672" y="5161239"/>
            <a:ext cx="648335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-5" dirty="0">
                <a:latin typeface="Symbol"/>
                <a:cs typeface="Symbol"/>
              </a:rPr>
              <a:t></a:t>
            </a:r>
            <a:r>
              <a:rPr sz="2250" i="1" spc="-5" dirty="0">
                <a:latin typeface="Times New Roman"/>
                <a:cs typeface="Times New Roman"/>
              </a:rPr>
              <a:t>V</a:t>
            </a:r>
            <a:r>
              <a:rPr sz="1950" i="1" spc="-7" baseline="-25641" dirty="0">
                <a:latin typeface="Times New Roman"/>
                <a:cs typeface="Times New Roman"/>
              </a:rPr>
              <a:t>T</a:t>
            </a:r>
            <a:r>
              <a:rPr sz="1950" i="1" spc="67" baseline="-25641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04915" y="5209032"/>
            <a:ext cx="1016000" cy="558800"/>
            <a:chOff x="5804915" y="5209032"/>
            <a:chExt cx="1016000" cy="558800"/>
          </a:xfrm>
        </p:grpSpPr>
        <p:sp>
          <p:nvSpPr>
            <p:cNvPr id="26" name="object 26"/>
            <p:cNvSpPr/>
            <p:nvPr/>
          </p:nvSpPr>
          <p:spPr>
            <a:xfrm>
              <a:off x="5817488" y="5221605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723900" y="0"/>
                  </a:moveTo>
                  <a:lnTo>
                    <a:pt x="7239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723900" y="400050"/>
                  </a:lnTo>
                  <a:lnTo>
                    <a:pt x="723900" y="533400"/>
                  </a:lnTo>
                  <a:lnTo>
                    <a:pt x="990600" y="2667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99C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17488" y="5221605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133350"/>
                  </a:moveTo>
                  <a:lnTo>
                    <a:pt x="723900" y="133350"/>
                  </a:lnTo>
                  <a:lnTo>
                    <a:pt x="723900" y="0"/>
                  </a:lnTo>
                  <a:lnTo>
                    <a:pt x="990600" y="266700"/>
                  </a:lnTo>
                  <a:lnTo>
                    <a:pt x="723900" y="533400"/>
                  </a:lnTo>
                  <a:lnTo>
                    <a:pt x="7239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01078" y="5169661"/>
            <a:ext cx="2997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75397" y="5404865"/>
            <a:ext cx="214629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b="1" spc="2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endParaRPr sz="2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410" y="66039"/>
            <a:ext cx="553466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Parameter Extractions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- </a:t>
            </a:r>
            <a:r>
              <a:rPr sz="3800" i="1" spc="-114" dirty="0">
                <a:solidFill>
                  <a:schemeClr val="tx1"/>
                </a:solidFill>
                <a:latin typeface="Symbol"/>
                <a:cs typeface="Symbol"/>
              </a:rPr>
              <a:t></a:t>
            </a:r>
            <a:endParaRPr sz="3800" dirty="0">
              <a:solidFill>
                <a:schemeClr val="tx1"/>
              </a:solidFill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0883" y="1197863"/>
            <a:ext cx="653160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625" indent="-416559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29259" algn="l"/>
              </a:tabLst>
            </a:pPr>
            <a:r>
              <a:rPr sz="2800" b="1" spc="-10" dirty="0">
                <a:solidFill>
                  <a:srgbClr val="00AF50"/>
                </a:solidFill>
                <a:latin typeface="Arial"/>
                <a:cs typeface="Arial"/>
              </a:rPr>
              <a:t>Velocity/Current</a:t>
            </a:r>
            <a:r>
              <a:rPr sz="2800" b="1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Saturation</a:t>
            </a:r>
            <a:r>
              <a:rPr sz="2800" b="1" spc="-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AF50"/>
                </a:solidFill>
                <a:latin typeface="Arial"/>
                <a:cs typeface="Arial"/>
              </a:rPr>
              <a:t>Regions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9800" y="2174214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322" y="0"/>
                </a:lnTo>
              </a:path>
            </a:pathLst>
          </a:custGeom>
          <a:ln w="12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08635" y="1913255"/>
            <a:ext cx="11938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1373" y="1934522"/>
            <a:ext cx="546735" cy="6438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  <a:tabLst>
                <a:tab pos="179070" algn="l"/>
              </a:tabLst>
            </a:pPr>
            <a:r>
              <a:rPr sz="14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</a:t>
            </a:r>
            <a:r>
              <a:rPr sz="145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5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  <a:spcBef>
                <a:spcPts val="114"/>
              </a:spcBef>
            </a:pPr>
            <a:r>
              <a:rPr sz="2500" spc="10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7540" y="1580742"/>
            <a:ext cx="42481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750" i="1" spc="22" baseline="-24444" dirty="0">
                <a:latin typeface="Times New Roman"/>
                <a:cs typeface="Times New Roman"/>
              </a:rPr>
              <a:t>V</a:t>
            </a:r>
            <a:r>
              <a:rPr sz="3750" i="1" spc="-254" baseline="-24444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5797" y="2134985"/>
            <a:ext cx="25463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i="1" spc="10" dirty="0">
                <a:latin typeface="Times New Roman"/>
                <a:cs typeface="Times New Roman"/>
              </a:rPr>
              <a:t>DS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0709" y="1904863"/>
            <a:ext cx="138620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5555" algn="l"/>
              </a:tabLst>
            </a:pPr>
            <a:r>
              <a:rPr sz="2500" spc="5" dirty="0">
                <a:latin typeface="Symbol"/>
                <a:cs typeface="Symbol"/>
              </a:rPr>
              <a:t>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2500" spc="-215" dirty="0">
                <a:latin typeface="Times New Roman"/>
                <a:cs typeface="Times New Roman"/>
              </a:rPr>
              <a:t>(</a:t>
            </a:r>
            <a:r>
              <a:rPr sz="2500" spc="185" dirty="0">
                <a:latin typeface="Times New Roman"/>
                <a:cs typeface="Times New Roman"/>
              </a:rPr>
              <a:t>1</a:t>
            </a:r>
            <a:r>
              <a:rPr sz="2500" spc="15" dirty="0">
                <a:latin typeface="Symbol"/>
                <a:cs typeface="Symbol"/>
              </a:rPr>
              <a:t></a:t>
            </a:r>
            <a:r>
              <a:rPr sz="2500" spc="-225" dirty="0">
                <a:latin typeface="Times New Roman"/>
                <a:cs typeface="Times New Roman"/>
              </a:rPr>
              <a:t> </a:t>
            </a:r>
            <a:r>
              <a:rPr sz="2650" i="1" spc="-60" dirty="0">
                <a:latin typeface="Symbol"/>
                <a:cs typeface="Symbol"/>
              </a:rPr>
              <a:t></a:t>
            </a:r>
            <a:r>
              <a:rPr sz="2500" i="1" spc="15" dirty="0">
                <a:latin typeface="Times New Roman"/>
                <a:cs typeface="Times New Roman"/>
              </a:rPr>
              <a:t>V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3445" y="2002315"/>
            <a:ext cx="438784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750" i="1" spc="120" baseline="14444" dirty="0">
                <a:latin typeface="Times New Roman"/>
                <a:cs typeface="Times New Roman"/>
              </a:rPr>
              <a:t>I</a:t>
            </a:r>
            <a:r>
              <a:rPr sz="1450" i="1" spc="80" dirty="0">
                <a:latin typeface="Times New Roman"/>
                <a:cs typeface="Times New Roman"/>
              </a:rPr>
              <a:t>DS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3499" y="2170556"/>
            <a:ext cx="20447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15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3920" y="1922375"/>
            <a:ext cx="233172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2185670" algn="l"/>
              </a:tabLst>
            </a:pPr>
            <a:r>
              <a:rPr sz="2500" spc="5" dirty="0">
                <a:latin typeface="Symbol"/>
                <a:cs typeface="Symbol"/>
              </a:rPr>
              <a:t></a:t>
            </a:r>
            <a:r>
              <a:rPr sz="2500" spc="-365" dirty="0">
                <a:latin typeface="Times New Roman"/>
                <a:cs typeface="Times New Roman"/>
              </a:rPr>
              <a:t> </a:t>
            </a:r>
            <a:r>
              <a:rPr sz="2500" spc="-65" dirty="0">
                <a:latin typeface="Times New Roman"/>
                <a:cs typeface="Times New Roman"/>
              </a:rPr>
              <a:t>(</a:t>
            </a:r>
            <a:r>
              <a:rPr sz="2500" i="1" spc="-65" dirty="0">
                <a:latin typeface="Times New Roman"/>
                <a:cs typeface="Times New Roman"/>
              </a:rPr>
              <a:t>V</a:t>
            </a:r>
            <a:r>
              <a:rPr sz="2175" i="1" spc="-97" baseline="-24904" dirty="0">
                <a:latin typeface="Times New Roman"/>
                <a:cs typeface="Times New Roman"/>
              </a:rPr>
              <a:t>GT</a:t>
            </a:r>
            <a:r>
              <a:rPr sz="2175" i="1" spc="547" baseline="-249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</a:t>
            </a:r>
            <a:r>
              <a:rPr sz="2500" i="1" spc="-10" dirty="0">
                <a:latin typeface="Times New Roman"/>
                <a:cs typeface="Times New Roman"/>
              </a:rPr>
              <a:t>V</a:t>
            </a:r>
            <a:r>
              <a:rPr sz="2175" spc="-15" baseline="-24904" dirty="0">
                <a:latin typeface="Times New Roman"/>
                <a:cs typeface="Times New Roman"/>
              </a:rPr>
              <a:t>min</a:t>
            </a:r>
            <a:r>
              <a:rPr sz="2175" spc="622" baseline="-2490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</a:t>
            </a:r>
            <a:r>
              <a:rPr sz="2500" spc="15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9273" y="1722558"/>
            <a:ext cx="293370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i="1" spc="20" dirty="0">
                <a:latin typeface="Times New Roman"/>
                <a:cs typeface="Times New Roman"/>
              </a:rPr>
              <a:t>W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4564" y="1904863"/>
            <a:ext cx="117030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650" i="1" spc="20" dirty="0">
                <a:latin typeface="Symbol"/>
                <a:cs typeface="Symbol"/>
              </a:rPr>
              <a:t></a:t>
            </a:r>
            <a:r>
              <a:rPr sz="2175" i="1" spc="30" baseline="-24904" dirty="0">
                <a:latin typeface="Times New Roman"/>
                <a:cs typeface="Times New Roman"/>
              </a:rPr>
              <a:t>n</a:t>
            </a:r>
            <a:r>
              <a:rPr sz="2500" i="1" spc="20" dirty="0">
                <a:latin typeface="Times New Roman"/>
                <a:cs typeface="Times New Roman"/>
              </a:rPr>
              <a:t>C</a:t>
            </a:r>
            <a:r>
              <a:rPr sz="2175" i="1" spc="30" baseline="-24904" dirty="0">
                <a:latin typeface="Times New Roman"/>
                <a:cs typeface="Times New Roman"/>
              </a:rPr>
              <a:t>ox</a:t>
            </a:r>
            <a:r>
              <a:rPr sz="2175" i="1" spc="262" baseline="-2490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</a:t>
            </a:r>
            <a:endParaRPr sz="2500">
              <a:latin typeface="Symbol"/>
              <a:cs typeface="Symbo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18069" y="5072634"/>
            <a:ext cx="1003935" cy="546735"/>
            <a:chOff x="7418069" y="5072634"/>
            <a:chExt cx="1003935" cy="546735"/>
          </a:xfrm>
        </p:grpSpPr>
        <p:sp>
          <p:nvSpPr>
            <p:cNvPr id="16" name="object 16"/>
            <p:cNvSpPr/>
            <p:nvPr/>
          </p:nvSpPr>
          <p:spPr>
            <a:xfrm>
              <a:off x="7424546" y="5079111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723900" y="0"/>
                  </a:moveTo>
                  <a:lnTo>
                    <a:pt x="7239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723900" y="400050"/>
                  </a:lnTo>
                  <a:lnTo>
                    <a:pt x="723900" y="533400"/>
                  </a:lnTo>
                  <a:lnTo>
                    <a:pt x="990600" y="2667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92D05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24546" y="5079111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133350"/>
                  </a:moveTo>
                  <a:lnTo>
                    <a:pt x="723900" y="133350"/>
                  </a:lnTo>
                  <a:lnTo>
                    <a:pt x="723900" y="0"/>
                  </a:lnTo>
                  <a:lnTo>
                    <a:pt x="990600" y="266700"/>
                  </a:lnTo>
                  <a:lnTo>
                    <a:pt x="723900" y="533400"/>
                  </a:lnTo>
                  <a:lnTo>
                    <a:pt x="7239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1295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82735" y="5054732"/>
            <a:ext cx="24892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b="1" i="1" spc="-90" dirty="0">
                <a:solidFill>
                  <a:srgbClr val="92D050"/>
                </a:solidFill>
                <a:latin typeface="Symbol"/>
                <a:cs typeface="Symbol"/>
              </a:rPr>
              <a:t></a:t>
            </a:r>
            <a:endParaRPr sz="3350">
              <a:latin typeface="Symbol"/>
              <a:cs typeface="Symbo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74367" y="2767202"/>
            <a:ext cx="4076700" cy="2359660"/>
            <a:chOff x="2174367" y="2767202"/>
            <a:chExt cx="4076700" cy="2359660"/>
          </a:xfrm>
        </p:grpSpPr>
        <p:sp>
          <p:nvSpPr>
            <p:cNvPr id="20" name="object 20"/>
            <p:cNvSpPr/>
            <p:nvPr/>
          </p:nvSpPr>
          <p:spPr>
            <a:xfrm>
              <a:off x="2174367" y="2767202"/>
              <a:ext cx="4076700" cy="2359660"/>
            </a:xfrm>
            <a:custGeom>
              <a:avLst/>
              <a:gdLst/>
              <a:ahLst/>
              <a:cxnLst/>
              <a:rect l="l" t="t" r="r" b="b"/>
              <a:pathLst>
                <a:path w="4076700" h="2359660">
                  <a:moveTo>
                    <a:pt x="4076700" y="2321052"/>
                  </a:moveTo>
                  <a:lnTo>
                    <a:pt x="4051541" y="2308479"/>
                  </a:lnTo>
                  <a:lnTo>
                    <a:pt x="4000500" y="2282952"/>
                  </a:lnTo>
                  <a:lnTo>
                    <a:pt x="4000500" y="2308479"/>
                  </a:lnTo>
                  <a:lnTo>
                    <a:pt x="50673" y="2308479"/>
                  </a:lnTo>
                  <a:lnTo>
                    <a:pt x="50673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25527" y="76200"/>
                  </a:lnTo>
                  <a:lnTo>
                    <a:pt x="25527" y="2320925"/>
                  </a:lnTo>
                  <a:lnTo>
                    <a:pt x="38100" y="2320925"/>
                  </a:lnTo>
                  <a:lnTo>
                    <a:pt x="38100" y="2333625"/>
                  </a:lnTo>
                  <a:lnTo>
                    <a:pt x="4000500" y="2333625"/>
                  </a:lnTo>
                  <a:lnTo>
                    <a:pt x="4000500" y="2359152"/>
                  </a:lnTo>
                  <a:lnTo>
                    <a:pt x="4051554" y="2333625"/>
                  </a:lnTo>
                  <a:lnTo>
                    <a:pt x="4076700" y="2321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1418" y="3455669"/>
              <a:ext cx="3587750" cy="1623060"/>
            </a:xfrm>
            <a:custGeom>
              <a:avLst/>
              <a:gdLst/>
              <a:ahLst/>
              <a:cxnLst/>
              <a:rect l="l" t="t" r="r" b="b"/>
              <a:pathLst>
                <a:path w="3587750" h="1623060">
                  <a:moveTo>
                    <a:pt x="0" y="1623059"/>
                  </a:moveTo>
                  <a:lnTo>
                    <a:pt x="24037" y="1572581"/>
                  </a:lnTo>
                  <a:lnTo>
                    <a:pt x="48102" y="1522174"/>
                  </a:lnTo>
                  <a:lnTo>
                    <a:pt x="72220" y="1471908"/>
                  </a:lnTo>
                  <a:lnTo>
                    <a:pt x="96418" y="1421855"/>
                  </a:lnTo>
                  <a:lnTo>
                    <a:pt x="120724" y="1372085"/>
                  </a:lnTo>
                  <a:lnTo>
                    <a:pt x="145162" y="1322670"/>
                  </a:lnTo>
                  <a:lnTo>
                    <a:pt x="169762" y="1273679"/>
                  </a:lnTo>
                  <a:lnTo>
                    <a:pt x="194548" y="1225185"/>
                  </a:lnTo>
                  <a:lnTo>
                    <a:pt x="219548" y="1177258"/>
                  </a:lnTo>
                  <a:lnTo>
                    <a:pt x="244788" y="1129968"/>
                  </a:lnTo>
                  <a:lnTo>
                    <a:pt x="270296" y="1083387"/>
                  </a:lnTo>
                  <a:lnTo>
                    <a:pt x="296098" y="1037586"/>
                  </a:lnTo>
                  <a:lnTo>
                    <a:pt x="322220" y="992634"/>
                  </a:lnTo>
                  <a:lnTo>
                    <a:pt x="348690" y="948604"/>
                  </a:lnTo>
                  <a:lnTo>
                    <a:pt x="375534" y="905566"/>
                  </a:lnTo>
                  <a:lnTo>
                    <a:pt x="402779" y="863591"/>
                  </a:lnTo>
                  <a:lnTo>
                    <a:pt x="430452" y="822750"/>
                  </a:lnTo>
                  <a:lnTo>
                    <a:pt x="458579" y="783113"/>
                  </a:lnTo>
                  <a:lnTo>
                    <a:pt x="487187" y="744752"/>
                  </a:lnTo>
                  <a:lnTo>
                    <a:pt x="516302" y="707737"/>
                  </a:lnTo>
                  <a:lnTo>
                    <a:pt x="545952" y="672139"/>
                  </a:lnTo>
                  <a:lnTo>
                    <a:pt x="576164" y="638030"/>
                  </a:lnTo>
                  <a:lnTo>
                    <a:pt x="606963" y="605479"/>
                  </a:lnTo>
                  <a:lnTo>
                    <a:pt x="638377" y="574558"/>
                  </a:lnTo>
                  <a:lnTo>
                    <a:pt x="670432" y="545337"/>
                  </a:lnTo>
                  <a:lnTo>
                    <a:pt x="708521" y="513062"/>
                  </a:lnTo>
                  <a:lnTo>
                    <a:pt x="745801" y="483631"/>
                  </a:lnTo>
                  <a:lnTo>
                    <a:pt x="782515" y="456851"/>
                  </a:lnTo>
                  <a:lnTo>
                    <a:pt x="818900" y="432526"/>
                  </a:lnTo>
                  <a:lnTo>
                    <a:pt x="855197" y="410461"/>
                  </a:lnTo>
                  <a:lnTo>
                    <a:pt x="891647" y="390459"/>
                  </a:lnTo>
                  <a:lnTo>
                    <a:pt x="928487" y="372326"/>
                  </a:lnTo>
                  <a:lnTo>
                    <a:pt x="965959" y="355866"/>
                  </a:lnTo>
                  <a:lnTo>
                    <a:pt x="1004302" y="340884"/>
                  </a:lnTo>
                  <a:lnTo>
                    <a:pt x="1043755" y="327184"/>
                  </a:lnTo>
                  <a:lnTo>
                    <a:pt x="1084560" y="314571"/>
                  </a:lnTo>
                  <a:lnTo>
                    <a:pt x="1126954" y="302850"/>
                  </a:lnTo>
                  <a:lnTo>
                    <a:pt x="1171179" y="291824"/>
                  </a:lnTo>
                  <a:lnTo>
                    <a:pt x="1217473" y="281300"/>
                  </a:lnTo>
                  <a:lnTo>
                    <a:pt x="1266077" y="271080"/>
                  </a:lnTo>
                  <a:lnTo>
                    <a:pt x="1317231" y="260971"/>
                  </a:lnTo>
                  <a:lnTo>
                    <a:pt x="1371173" y="250776"/>
                  </a:lnTo>
                  <a:lnTo>
                    <a:pt x="1428145" y="240300"/>
                  </a:lnTo>
                  <a:lnTo>
                    <a:pt x="1488385" y="229347"/>
                  </a:lnTo>
                  <a:lnTo>
                    <a:pt x="1552134" y="217723"/>
                  </a:lnTo>
                  <a:lnTo>
                    <a:pt x="1619631" y="205231"/>
                  </a:lnTo>
                  <a:lnTo>
                    <a:pt x="1657525" y="198312"/>
                  </a:lnTo>
                  <a:lnTo>
                    <a:pt x="1696398" y="191522"/>
                  </a:lnTo>
                  <a:lnTo>
                    <a:pt x="1736225" y="184856"/>
                  </a:lnTo>
                  <a:lnTo>
                    <a:pt x="1776978" y="178314"/>
                  </a:lnTo>
                  <a:lnTo>
                    <a:pt x="1818633" y="171889"/>
                  </a:lnTo>
                  <a:lnTo>
                    <a:pt x="1861164" y="165581"/>
                  </a:lnTo>
                  <a:lnTo>
                    <a:pt x="1904545" y="159384"/>
                  </a:lnTo>
                  <a:lnTo>
                    <a:pt x="1948750" y="153296"/>
                  </a:lnTo>
                  <a:lnTo>
                    <a:pt x="1993754" y="147313"/>
                  </a:lnTo>
                  <a:lnTo>
                    <a:pt x="2039530" y="141431"/>
                  </a:lnTo>
                  <a:lnTo>
                    <a:pt x="2086053" y="135649"/>
                  </a:lnTo>
                  <a:lnTo>
                    <a:pt x="2133298" y="129961"/>
                  </a:lnTo>
                  <a:lnTo>
                    <a:pt x="2181239" y="124365"/>
                  </a:lnTo>
                  <a:lnTo>
                    <a:pt x="2229849" y="118858"/>
                  </a:lnTo>
                  <a:lnTo>
                    <a:pt x="2279103" y="113435"/>
                  </a:lnTo>
                  <a:lnTo>
                    <a:pt x="2328976" y="108094"/>
                  </a:lnTo>
                  <a:lnTo>
                    <a:pt x="2379441" y="102832"/>
                  </a:lnTo>
                  <a:lnTo>
                    <a:pt x="2430473" y="97644"/>
                  </a:lnTo>
                  <a:lnTo>
                    <a:pt x="2482046" y="92527"/>
                  </a:lnTo>
                  <a:lnTo>
                    <a:pt x="2534134" y="87479"/>
                  </a:lnTo>
                  <a:lnTo>
                    <a:pt x="2586712" y="82495"/>
                  </a:lnTo>
                  <a:lnTo>
                    <a:pt x="2639754" y="77573"/>
                  </a:lnTo>
                  <a:lnTo>
                    <a:pt x="2693234" y="72708"/>
                  </a:lnTo>
                  <a:lnTo>
                    <a:pt x="2747127" y="67899"/>
                  </a:lnTo>
                  <a:lnTo>
                    <a:pt x="2801406" y="63140"/>
                  </a:lnTo>
                  <a:lnTo>
                    <a:pt x="2856046" y="58429"/>
                  </a:lnTo>
                  <a:lnTo>
                    <a:pt x="2911021" y="53762"/>
                  </a:lnTo>
                  <a:lnTo>
                    <a:pt x="2966306" y="49137"/>
                  </a:lnTo>
                  <a:lnTo>
                    <a:pt x="3021874" y="44549"/>
                  </a:lnTo>
                  <a:lnTo>
                    <a:pt x="3077700" y="39996"/>
                  </a:lnTo>
                  <a:lnTo>
                    <a:pt x="3133759" y="35473"/>
                  </a:lnTo>
                  <a:lnTo>
                    <a:pt x="3190024" y="30978"/>
                  </a:lnTo>
                  <a:lnTo>
                    <a:pt x="3246469" y="26507"/>
                  </a:lnTo>
                  <a:lnTo>
                    <a:pt x="3303070" y="22057"/>
                  </a:lnTo>
                  <a:lnTo>
                    <a:pt x="3359799" y="17624"/>
                  </a:lnTo>
                  <a:lnTo>
                    <a:pt x="3416633" y="13205"/>
                  </a:lnTo>
                  <a:lnTo>
                    <a:pt x="3473543" y="8797"/>
                  </a:lnTo>
                  <a:lnTo>
                    <a:pt x="3530506" y="4396"/>
                  </a:lnTo>
                  <a:lnTo>
                    <a:pt x="3587496" y="0"/>
                  </a:lnTo>
                </a:path>
              </a:pathLst>
            </a:custGeom>
            <a:ln w="35052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71134" y="5179314"/>
            <a:ext cx="562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Arial"/>
                <a:cs typeface="Arial"/>
              </a:rPr>
              <a:t>V</a:t>
            </a:r>
            <a:r>
              <a:rPr sz="1600" b="1" dirty="0">
                <a:latin typeface="Arial"/>
                <a:cs typeface="Arial"/>
              </a:rPr>
              <a:t>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29104" y="2749803"/>
            <a:ext cx="44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spc="-7" baseline="13888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42279" y="3555745"/>
            <a:ext cx="57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GS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34561" y="3449573"/>
            <a:ext cx="1447800" cy="1676400"/>
            <a:chOff x="3734561" y="3449573"/>
            <a:chExt cx="1447800" cy="1676400"/>
          </a:xfrm>
        </p:grpSpPr>
        <p:sp>
          <p:nvSpPr>
            <p:cNvPr id="26" name="object 26"/>
            <p:cNvSpPr/>
            <p:nvPr/>
          </p:nvSpPr>
          <p:spPr>
            <a:xfrm>
              <a:off x="3821048" y="3669410"/>
              <a:ext cx="0" cy="1419225"/>
            </a:xfrm>
            <a:custGeom>
              <a:avLst/>
              <a:gdLst/>
              <a:ahLst/>
              <a:cxnLst/>
              <a:rect l="l" t="t" r="r" b="b"/>
              <a:pathLst>
                <a:path h="1419225">
                  <a:moveTo>
                    <a:pt x="0" y="0"/>
                  </a:moveTo>
                  <a:lnTo>
                    <a:pt x="0" y="1419225"/>
                  </a:lnTo>
                </a:path>
              </a:pathLst>
            </a:custGeom>
            <a:ln w="25146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06542" y="3526154"/>
              <a:ext cx="0" cy="1554480"/>
            </a:xfrm>
            <a:custGeom>
              <a:avLst/>
              <a:gdLst/>
              <a:ahLst/>
              <a:cxnLst/>
              <a:rect l="l" t="t" r="r" b="b"/>
              <a:pathLst>
                <a:path h="1554479">
                  <a:moveTo>
                    <a:pt x="0" y="0"/>
                  </a:moveTo>
                  <a:lnTo>
                    <a:pt x="0" y="1554099"/>
                  </a:lnTo>
                </a:path>
              </a:pathLst>
            </a:custGeom>
            <a:ln w="25146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6659" y="3601973"/>
              <a:ext cx="130301" cy="13030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4561" y="4995671"/>
              <a:ext cx="130301" cy="13030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059" y="4995671"/>
              <a:ext cx="130301" cy="1303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2059" y="3449573"/>
              <a:ext cx="130301" cy="13030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453129" y="5166614"/>
            <a:ext cx="67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solidFill>
                  <a:srgbClr val="92D050"/>
                </a:solidFill>
                <a:latin typeface="Arial"/>
                <a:cs typeface="Arial"/>
              </a:rPr>
              <a:t>V</a:t>
            </a:r>
            <a:r>
              <a:rPr sz="1600" b="1" dirty="0">
                <a:solidFill>
                  <a:srgbClr val="92D050"/>
                </a:solidFill>
                <a:latin typeface="Arial"/>
                <a:cs typeface="Arial"/>
              </a:rPr>
              <a:t>DS1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45228" y="5161533"/>
            <a:ext cx="67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DS2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66667" y="3165855"/>
            <a:ext cx="556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spc="-7" baseline="13888" dirty="0">
                <a:solidFill>
                  <a:srgbClr val="92D050"/>
                </a:solidFill>
                <a:latin typeface="Arial"/>
                <a:cs typeface="Arial"/>
              </a:rPr>
              <a:t>I</a:t>
            </a:r>
            <a:r>
              <a:rPr sz="1600" b="1" spc="-5" dirty="0">
                <a:solidFill>
                  <a:srgbClr val="92D050"/>
                </a:solidFill>
                <a:latin typeface="Arial"/>
                <a:cs typeface="Arial"/>
              </a:rPr>
              <a:t>DS1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56658" y="3067049"/>
            <a:ext cx="557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AF50"/>
                </a:solidFill>
                <a:latin typeface="Arial"/>
                <a:cs typeface="Arial"/>
              </a:rPr>
              <a:t>DS2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17614" y="3422903"/>
            <a:ext cx="2413635" cy="1154430"/>
            <a:chOff x="6817614" y="3422903"/>
            <a:chExt cx="2413635" cy="1154430"/>
          </a:xfrm>
        </p:grpSpPr>
        <p:sp>
          <p:nvSpPr>
            <p:cNvPr id="37" name="object 37"/>
            <p:cNvSpPr/>
            <p:nvPr/>
          </p:nvSpPr>
          <p:spPr>
            <a:xfrm>
              <a:off x="6824091" y="3429380"/>
              <a:ext cx="2400300" cy="1141730"/>
            </a:xfrm>
            <a:custGeom>
              <a:avLst/>
              <a:gdLst/>
              <a:ahLst/>
              <a:cxnLst/>
              <a:rect l="l" t="t" r="r" b="b"/>
              <a:pathLst>
                <a:path w="2400300" h="1141729">
                  <a:moveTo>
                    <a:pt x="2210054" y="0"/>
                  </a:moveTo>
                  <a:lnTo>
                    <a:pt x="190245" y="0"/>
                  </a:lnTo>
                  <a:lnTo>
                    <a:pt x="146637" y="5026"/>
                  </a:lnTo>
                  <a:lnTo>
                    <a:pt x="106598" y="19343"/>
                  </a:lnTo>
                  <a:lnTo>
                    <a:pt x="71274" y="41807"/>
                  </a:lnTo>
                  <a:lnTo>
                    <a:pt x="41807" y="71274"/>
                  </a:lnTo>
                  <a:lnTo>
                    <a:pt x="19343" y="106598"/>
                  </a:lnTo>
                  <a:lnTo>
                    <a:pt x="5026" y="146637"/>
                  </a:lnTo>
                  <a:lnTo>
                    <a:pt x="0" y="190246"/>
                  </a:lnTo>
                  <a:lnTo>
                    <a:pt x="0" y="951230"/>
                  </a:lnTo>
                  <a:lnTo>
                    <a:pt x="5026" y="994838"/>
                  </a:lnTo>
                  <a:lnTo>
                    <a:pt x="19343" y="1034877"/>
                  </a:lnTo>
                  <a:lnTo>
                    <a:pt x="41807" y="1070201"/>
                  </a:lnTo>
                  <a:lnTo>
                    <a:pt x="71274" y="1099668"/>
                  </a:lnTo>
                  <a:lnTo>
                    <a:pt x="106598" y="1122132"/>
                  </a:lnTo>
                  <a:lnTo>
                    <a:pt x="146637" y="1136449"/>
                  </a:lnTo>
                  <a:lnTo>
                    <a:pt x="190245" y="1141476"/>
                  </a:lnTo>
                  <a:lnTo>
                    <a:pt x="2210054" y="1141476"/>
                  </a:lnTo>
                  <a:lnTo>
                    <a:pt x="2253662" y="1136449"/>
                  </a:lnTo>
                  <a:lnTo>
                    <a:pt x="2293701" y="1122132"/>
                  </a:lnTo>
                  <a:lnTo>
                    <a:pt x="2329025" y="1099668"/>
                  </a:lnTo>
                  <a:lnTo>
                    <a:pt x="2358492" y="1070201"/>
                  </a:lnTo>
                  <a:lnTo>
                    <a:pt x="2380956" y="1034877"/>
                  </a:lnTo>
                  <a:lnTo>
                    <a:pt x="2395273" y="994838"/>
                  </a:lnTo>
                  <a:lnTo>
                    <a:pt x="2400300" y="951230"/>
                  </a:lnTo>
                  <a:lnTo>
                    <a:pt x="2400300" y="190246"/>
                  </a:lnTo>
                  <a:lnTo>
                    <a:pt x="2395273" y="146637"/>
                  </a:lnTo>
                  <a:lnTo>
                    <a:pt x="2380956" y="106598"/>
                  </a:lnTo>
                  <a:lnTo>
                    <a:pt x="2358492" y="71274"/>
                  </a:lnTo>
                  <a:lnTo>
                    <a:pt x="2329025" y="41807"/>
                  </a:lnTo>
                  <a:lnTo>
                    <a:pt x="2293701" y="19343"/>
                  </a:lnTo>
                  <a:lnTo>
                    <a:pt x="2253662" y="5026"/>
                  </a:lnTo>
                  <a:lnTo>
                    <a:pt x="2210054" y="0"/>
                  </a:lnTo>
                  <a:close/>
                </a:path>
              </a:pathLst>
            </a:custGeom>
            <a:solidFill>
              <a:srgbClr val="92D05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24091" y="3429380"/>
              <a:ext cx="2400300" cy="1141730"/>
            </a:xfrm>
            <a:custGeom>
              <a:avLst/>
              <a:gdLst/>
              <a:ahLst/>
              <a:cxnLst/>
              <a:rect l="l" t="t" r="r" b="b"/>
              <a:pathLst>
                <a:path w="2400300" h="1141729">
                  <a:moveTo>
                    <a:pt x="0" y="190246"/>
                  </a:moveTo>
                  <a:lnTo>
                    <a:pt x="5026" y="146637"/>
                  </a:lnTo>
                  <a:lnTo>
                    <a:pt x="19343" y="106598"/>
                  </a:lnTo>
                  <a:lnTo>
                    <a:pt x="41807" y="71274"/>
                  </a:lnTo>
                  <a:lnTo>
                    <a:pt x="71274" y="41807"/>
                  </a:lnTo>
                  <a:lnTo>
                    <a:pt x="106598" y="19343"/>
                  </a:lnTo>
                  <a:lnTo>
                    <a:pt x="146637" y="5026"/>
                  </a:lnTo>
                  <a:lnTo>
                    <a:pt x="190245" y="0"/>
                  </a:lnTo>
                  <a:lnTo>
                    <a:pt x="2210054" y="0"/>
                  </a:lnTo>
                  <a:lnTo>
                    <a:pt x="2253662" y="5026"/>
                  </a:lnTo>
                  <a:lnTo>
                    <a:pt x="2293701" y="19343"/>
                  </a:lnTo>
                  <a:lnTo>
                    <a:pt x="2329025" y="41807"/>
                  </a:lnTo>
                  <a:lnTo>
                    <a:pt x="2358492" y="71274"/>
                  </a:lnTo>
                  <a:lnTo>
                    <a:pt x="2380956" y="106598"/>
                  </a:lnTo>
                  <a:lnTo>
                    <a:pt x="2395273" y="146637"/>
                  </a:lnTo>
                  <a:lnTo>
                    <a:pt x="2400300" y="190246"/>
                  </a:lnTo>
                  <a:lnTo>
                    <a:pt x="2400300" y="951230"/>
                  </a:lnTo>
                  <a:lnTo>
                    <a:pt x="2395273" y="994838"/>
                  </a:lnTo>
                  <a:lnTo>
                    <a:pt x="2380956" y="1034877"/>
                  </a:lnTo>
                  <a:lnTo>
                    <a:pt x="2358492" y="1070201"/>
                  </a:lnTo>
                  <a:lnTo>
                    <a:pt x="2329025" y="1099668"/>
                  </a:lnTo>
                  <a:lnTo>
                    <a:pt x="2293701" y="1122132"/>
                  </a:lnTo>
                  <a:lnTo>
                    <a:pt x="2253662" y="1136449"/>
                  </a:lnTo>
                  <a:lnTo>
                    <a:pt x="2210054" y="1141476"/>
                  </a:lnTo>
                  <a:lnTo>
                    <a:pt x="190245" y="1141476"/>
                  </a:lnTo>
                  <a:lnTo>
                    <a:pt x="146637" y="1136449"/>
                  </a:lnTo>
                  <a:lnTo>
                    <a:pt x="106598" y="1122132"/>
                  </a:lnTo>
                  <a:lnTo>
                    <a:pt x="71274" y="1099668"/>
                  </a:lnTo>
                  <a:lnTo>
                    <a:pt x="41807" y="1070201"/>
                  </a:lnTo>
                  <a:lnTo>
                    <a:pt x="19343" y="1034877"/>
                  </a:lnTo>
                  <a:lnTo>
                    <a:pt x="5026" y="994838"/>
                  </a:lnTo>
                  <a:lnTo>
                    <a:pt x="0" y="951230"/>
                  </a:lnTo>
                  <a:lnTo>
                    <a:pt x="0" y="190246"/>
                  </a:lnTo>
                  <a:close/>
                </a:path>
              </a:pathLst>
            </a:custGeom>
            <a:ln w="1295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65510" y="3983502"/>
              <a:ext cx="1850389" cy="0"/>
            </a:xfrm>
            <a:custGeom>
              <a:avLst/>
              <a:gdLst/>
              <a:ahLst/>
              <a:cxnLst/>
              <a:rect l="l" t="t" r="r" b="b"/>
              <a:pathLst>
                <a:path w="1850390">
                  <a:moveTo>
                    <a:pt x="0" y="0"/>
                  </a:moveTo>
                  <a:lnTo>
                    <a:pt x="502476" y="0"/>
                  </a:lnTo>
                </a:path>
                <a:path w="1850390">
                  <a:moveTo>
                    <a:pt x="805000" y="0"/>
                  </a:moveTo>
                  <a:lnTo>
                    <a:pt x="1849808" y="0"/>
                  </a:lnTo>
                </a:path>
              </a:pathLst>
            </a:custGeom>
            <a:ln w="11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055553" y="4049346"/>
            <a:ext cx="5092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75" i="1" spc="284" baseline="13580" dirty="0">
                <a:latin typeface="Times New Roman"/>
                <a:cs typeface="Times New Roman"/>
              </a:rPr>
              <a:t>I</a:t>
            </a:r>
            <a:r>
              <a:rPr sz="1300" i="1" spc="15" dirty="0">
                <a:latin typeface="Times New Roman"/>
                <a:cs typeface="Times New Roman"/>
              </a:rPr>
              <a:t>D</a:t>
            </a:r>
            <a:r>
              <a:rPr sz="1300" i="1" spc="5" dirty="0">
                <a:latin typeface="Times New Roman"/>
                <a:cs typeface="Times New Roman"/>
              </a:rPr>
              <a:t>S</a:t>
            </a:r>
            <a:r>
              <a:rPr sz="1300" i="1" spc="-130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70797" y="3647399"/>
            <a:ext cx="49149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75" i="1" spc="97" baseline="13580" dirty="0">
                <a:latin typeface="Times New Roman"/>
                <a:cs typeface="Times New Roman"/>
              </a:rPr>
              <a:t>I</a:t>
            </a:r>
            <a:r>
              <a:rPr sz="1300" i="1" spc="65" dirty="0">
                <a:latin typeface="Times New Roman"/>
                <a:cs typeface="Times New Roman"/>
              </a:rPr>
              <a:t>DS</a:t>
            </a:r>
            <a:r>
              <a:rPr sz="1300" spc="6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20102" y="3962818"/>
            <a:ext cx="109156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50" spc="165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Symbol"/>
                <a:cs typeface="Symbol"/>
              </a:rPr>
              <a:t></a:t>
            </a:r>
            <a:r>
              <a:rPr sz="2250" i="1" spc="-15" dirty="0">
                <a:latin typeface="Times New Roman"/>
                <a:cs typeface="Times New Roman"/>
              </a:rPr>
              <a:t>V</a:t>
            </a:r>
            <a:r>
              <a:rPr sz="1950" i="1" spc="22" baseline="-23504" dirty="0">
                <a:latin typeface="Times New Roman"/>
                <a:cs typeface="Times New Roman"/>
              </a:rPr>
              <a:t>D</a:t>
            </a:r>
            <a:r>
              <a:rPr sz="1950" i="1" spc="7" baseline="-23504" dirty="0">
                <a:latin typeface="Times New Roman"/>
                <a:cs typeface="Times New Roman"/>
              </a:rPr>
              <a:t>S</a:t>
            </a:r>
            <a:r>
              <a:rPr sz="1950" i="1" spc="-202" baseline="-23504" dirty="0">
                <a:latin typeface="Times New Roman"/>
                <a:cs typeface="Times New Roman"/>
              </a:rPr>
              <a:t> </a:t>
            </a:r>
            <a:r>
              <a:rPr sz="1950" spc="7" baseline="-23504" dirty="0">
                <a:latin typeface="Times New Roman"/>
                <a:cs typeface="Times New Roman"/>
              </a:rPr>
              <a:t>2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05512" y="3560869"/>
            <a:ext cx="130365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375" baseline="-34567" dirty="0">
                <a:latin typeface="Symbol"/>
                <a:cs typeface="Symbol"/>
              </a:rPr>
              <a:t></a:t>
            </a:r>
            <a:r>
              <a:rPr sz="3375" spc="15" baseline="-34567" dirty="0">
                <a:latin typeface="Times New Roman"/>
                <a:cs typeface="Times New Roman"/>
              </a:rPr>
              <a:t> </a:t>
            </a:r>
            <a:r>
              <a:rPr sz="2250" spc="160" dirty="0">
                <a:latin typeface="Times New Roman"/>
                <a:cs typeface="Times New Roman"/>
              </a:rPr>
              <a:t>1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Symbol"/>
                <a:cs typeface="Symbol"/>
              </a:rPr>
              <a:t></a:t>
            </a:r>
            <a:r>
              <a:rPr sz="2250" i="1" spc="-20" dirty="0">
                <a:latin typeface="Times New Roman"/>
                <a:cs typeface="Times New Roman"/>
              </a:rPr>
              <a:t>V</a:t>
            </a:r>
            <a:r>
              <a:rPr sz="1950" i="1" spc="22" baseline="-23504" dirty="0">
                <a:latin typeface="Times New Roman"/>
                <a:cs typeface="Times New Roman"/>
              </a:rPr>
              <a:t>D</a:t>
            </a:r>
            <a:r>
              <a:rPr sz="1950" i="1" spc="75" baseline="-23504" dirty="0">
                <a:latin typeface="Times New Roman"/>
                <a:cs typeface="Times New Roman"/>
              </a:rPr>
              <a:t>S</a:t>
            </a:r>
            <a:r>
              <a:rPr sz="1950" spc="7" baseline="-23504" dirty="0">
                <a:latin typeface="Times New Roman"/>
                <a:cs typeface="Times New Roman"/>
              </a:rPr>
              <a:t>1</a:t>
            </a:r>
            <a:endParaRPr sz="1950" baseline="-235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075" y="38100"/>
            <a:ext cx="470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Summary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of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MOSFET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808" y="1531924"/>
            <a:ext cx="8858885" cy="2464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MOSFET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acts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as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voltage-controlled</a:t>
            </a:r>
            <a:r>
              <a:rPr sz="2200" b="1" spc="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current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source.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operation</a:t>
            </a:r>
            <a:r>
              <a:rPr sz="22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regions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determined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inversion channel.</a:t>
            </a:r>
            <a:endParaRPr sz="2200" dirty="0">
              <a:latin typeface="Arial"/>
              <a:cs typeface="Arial"/>
            </a:endParaRPr>
          </a:p>
          <a:p>
            <a:pPr marL="1384300" lvl="1" indent="-457834">
              <a:lnSpc>
                <a:spcPct val="100000"/>
              </a:lnSpc>
              <a:spcBef>
                <a:spcPts val="1200"/>
              </a:spcBef>
              <a:buFont typeface="Wingdings"/>
              <a:buChar char=""/>
              <a:tabLst>
                <a:tab pos="1384300" algn="l"/>
                <a:tab pos="1384935" algn="l"/>
              </a:tabLst>
            </a:pPr>
            <a:r>
              <a:rPr sz="2200" spc="-10" dirty="0">
                <a:solidFill>
                  <a:srgbClr val="006600"/>
                </a:solidFill>
                <a:latin typeface="Arial"/>
                <a:cs typeface="Arial"/>
              </a:rPr>
              <a:t>Cut-Off,</a:t>
            </a:r>
            <a:r>
              <a:rPr sz="2200" dirty="0">
                <a:solidFill>
                  <a:srgbClr val="006600"/>
                </a:solidFill>
                <a:latin typeface="Arial"/>
                <a:cs typeface="Arial"/>
              </a:rPr>
              <a:t> Linear/Resistive,</a:t>
            </a:r>
            <a:r>
              <a:rPr sz="2200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6600"/>
                </a:solidFill>
                <a:latin typeface="Arial"/>
                <a:cs typeface="Arial"/>
              </a:rPr>
              <a:t>Pinch-Off</a:t>
            </a:r>
            <a:r>
              <a:rPr sz="2200" spc="-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6600"/>
                </a:solidFill>
                <a:latin typeface="Arial"/>
                <a:cs typeface="Arial"/>
              </a:rPr>
              <a:t>Sat.,</a:t>
            </a:r>
            <a:r>
              <a:rPr sz="2200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006600"/>
                </a:solidFill>
                <a:latin typeface="Arial"/>
                <a:cs typeface="Arial"/>
              </a:rPr>
              <a:t>Velocity </a:t>
            </a:r>
            <a:r>
              <a:rPr sz="2200" dirty="0">
                <a:solidFill>
                  <a:srgbClr val="006600"/>
                </a:solidFill>
                <a:latin typeface="Arial"/>
                <a:cs typeface="Arial"/>
              </a:rPr>
              <a:t>Sat.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Nano-scale</a:t>
            </a:r>
            <a:r>
              <a:rPr sz="22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00CC"/>
                </a:solidFill>
                <a:latin typeface="Arial"/>
                <a:cs typeface="Arial"/>
              </a:rPr>
              <a:t>MOSFETs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devices</a:t>
            </a:r>
            <a:r>
              <a:rPr sz="22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are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more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difficult</a:t>
            </a:r>
            <a:r>
              <a:rPr sz="2200" b="1" spc="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r>
              <a:rPr sz="22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be</a:t>
            </a:r>
            <a:r>
              <a:rPr sz="22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modeled.</a:t>
            </a:r>
            <a:endParaRPr sz="2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IC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design,</a:t>
            </a:r>
            <a:r>
              <a:rPr sz="22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unified</a:t>
            </a:r>
            <a:r>
              <a:rPr sz="2200" b="1" spc="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model</a:t>
            </a:r>
            <a:r>
              <a:rPr sz="22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is</a:t>
            </a:r>
            <a:r>
              <a:rPr sz="22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CC"/>
                </a:solidFill>
                <a:latin typeface="Arial"/>
                <a:cs typeface="Arial"/>
              </a:rPr>
              <a:t>adopted.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9808" y="5098034"/>
            <a:ext cx="76904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69265" algn="l"/>
                <a:tab pos="469900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Hand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analysis can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guide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the design,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yet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EDA</a:t>
            </a:r>
            <a:r>
              <a:rPr sz="22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tool </a:t>
            </a:r>
            <a:r>
              <a:rPr sz="2200" b="1" spc="-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(Cadence)</a:t>
            </a:r>
            <a:r>
              <a:rPr sz="22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needed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practical</a:t>
            </a:r>
            <a:r>
              <a:rPr sz="22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IC simulation.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813" y="1622297"/>
            <a:ext cx="6457533" cy="4424935"/>
            <a:chOff x="35813" y="1622297"/>
            <a:chExt cx="6457533" cy="44249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3" y="1622297"/>
              <a:ext cx="3175254" cy="1905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370" y="3428999"/>
              <a:ext cx="3224022" cy="23804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8363" y="5809488"/>
              <a:ext cx="755904" cy="2377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62842" y="4532577"/>
              <a:ext cx="230504" cy="9525"/>
            </a:xfrm>
            <a:custGeom>
              <a:avLst/>
              <a:gdLst/>
              <a:ahLst/>
              <a:cxnLst/>
              <a:rect l="l" t="t" r="r" b="b"/>
              <a:pathLst>
                <a:path w="230504" h="9525">
                  <a:moveTo>
                    <a:pt x="230185" y="0"/>
                  </a:moveTo>
                  <a:lnTo>
                    <a:pt x="0" y="0"/>
                  </a:lnTo>
                  <a:lnTo>
                    <a:pt x="0" y="9463"/>
                  </a:lnTo>
                  <a:lnTo>
                    <a:pt x="230185" y="9463"/>
                  </a:lnTo>
                  <a:lnTo>
                    <a:pt x="230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5">
            <a:extLst>
              <a:ext uri="{FF2B5EF4-FFF2-40B4-BE49-F238E27FC236}">
                <a16:creationId xmlns:a16="http://schemas.microsoft.com/office/drawing/2014/main" id="{AA630918-AE92-4020-BBF5-B647B0C79E9E}"/>
              </a:ext>
            </a:extLst>
          </p:cNvPr>
          <p:cNvGrpSpPr/>
          <p:nvPr/>
        </p:nvGrpSpPr>
        <p:grpSpPr>
          <a:xfrm>
            <a:off x="4005244" y="4025262"/>
            <a:ext cx="6034405" cy="939800"/>
            <a:chOff x="4273296" y="2323338"/>
            <a:chExt cx="6034405" cy="939800"/>
          </a:xfrm>
        </p:grpSpPr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85BB5717-DCA0-4805-943F-087148150DEF}"/>
                </a:ext>
              </a:extLst>
            </p:cNvPr>
            <p:cNvSpPr/>
            <p:nvPr/>
          </p:nvSpPr>
          <p:spPr>
            <a:xfrm>
              <a:off x="4285869" y="2335911"/>
              <a:ext cx="6009640" cy="914400"/>
            </a:xfrm>
            <a:custGeom>
              <a:avLst/>
              <a:gdLst/>
              <a:ahLst/>
              <a:cxnLst/>
              <a:rect l="l" t="t" r="r" b="b"/>
              <a:pathLst>
                <a:path w="6009640" h="914400">
                  <a:moveTo>
                    <a:pt x="5856732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5856732" y="914400"/>
                  </a:lnTo>
                  <a:lnTo>
                    <a:pt x="5904914" y="906633"/>
                  </a:lnTo>
                  <a:lnTo>
                    <a:pt x="5946751" y="885005"/>
                  </a:lnTo>
                  <a:lnTo>
                    <a:pt x="5979737" y="852019"/>
                  </a:lnTo>
                  <a:lnTo>
                    <a:pt x="6001365" y="810182"/>
                  </a:lnTo>
                  <a:lnTo>
                    <a:pt x="6009132" y="762000"/>
                  </a:lnTo>
                  <a:lnTo>
                    <a:pt x="6009132" y="152400"/>
                  </a:lnTo>
                  <a:lnTo>
                    <a:pt x="6001365" y="104217"/>
                  </a:lnTo>
                  <a:lnTo>
                    <a:pt x="5979737" y="62380"/>
                  </a:lnTo>
                  <a:lnTo>
                    <a:pt x="5946751" y="29394"/>
                  </a:lnTo>
                  <a:lnTo>
                    <a:pt x="5904914" y="7766"/>
                  </a:lnTo>
                  <a:lnTo>
                    <a:pt x="58567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98F90748-D8AF-42AC-8B4B-2C4BA3028962}"/>
                </a:ext>
              </a:extLst>
            </p:cNvPr>
            <p:cNvSpPr/>
            <p:nvPr/>
          </p:nvSpPr>
          <p:spPr>
            <a:xfrm>
              <a:off x="4285869" y="2335911"/>
              <a:ext cx="6009640" cy="914400"/>
            </a:xfrm>
            <a:custGeom>
              <a:avLst/>
              <a:gdLst/>
              <a:ahLst/>
              <a:cxnLst/>
              <a:rect l="l" t="t" r="r" b="b"/>
              <a:pathLst>
                <a:path w="600964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5856732" y="0"/>
                  </a:lnTo>
                  <a:lnTo>
                    <a:pt x="5904914" y="7766"/>
                  </a:lnTo>
                  <a:lnTo>
                    <a:pt x="5946751" y="29394"/>
                  </a:lnTo>
                  <a:lnTo>
                    <a:pt x="5979737" y="62380"/>
                  </a:lnTo>
                  <a:lnTo>
                    <a:pt x="6001365" y="104217"/>
                  </a:lnTo>
                  <a:lnTo>
                    <a:pt x="6009132" y="152400"/>
                  </a:lnTo>
                  <a:lnTo>
                    <a:pt x="6009132" y="762000"/>
                  </a:lnTo>
                  <a:lnTo>
                    <a:pt x="6001365" y="810182"/>
                  </a:lnTo>
                  <a:lnTo>
                    <a:pt x="5979737" y="852019"/>
                  </a:lnTo>
                  <a:lnTo>
                    <a:pt x="5946751" y="885005"/>
                  </a:lnTo>
                  <a:lnTo>
                    <a:pt x="5904914" y="906633"/>
                  </a:lnTo>
                  <a:lnTo>
                    <a:pt x="5856732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146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FF9178FE-2303-4FB5-B048-414AAC3668AE}"/>
                </a:ext>
              </a:extLst>
            </p:cNvPr>
            <p:cNvSpPr/>
            <p:nvPr/>
          </p:nvSpPr>
          <p:spPr>
            <a:xfrm>
              <a:off x="6051115" y="2779628"/>
              <a:ext cx="314960" cy="13335"/>
            </a:xfrm>
            <a:custGeom>
              <a:avLst/>
              <a:gdLst/>
              <a:ahLst/>
              <a:cxnLst/>
              <a:rect l="l" t="t" r="r" b="b"/>
              <a:pathLst>
                <a:path w="314960" h="13335">
                  <a:moveTo>
                    <a:pt x="314862" y="0"/>
                  </a:moveTo>
                  <a:lnTo>
                    <a:pt x="0" y="0"/>
                  </a:lnTo>
                  <a:lnTo>
                    <a:pt x="0" y="12943"/>
                  </a:lnTo>
                  <a:lnTo>
                    <a:pt x="314862" y="12943"/>
                  </a:lnTo>
                  <a:lnTo>
                    <a:pt x="314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0">
            <a:extLst>
              <a:ext uri="{FF2B5EF4-FFF2-40B4-BE49-F238E27FC236}">
                <a16:creationId xmlns:a16="http://schemas.microsoft.com/office/drawing/2014/main" id="{04CB6F6D-837D-42B4-A9BC-40896A5A96DD}"/>
              </a:ext>
            </a:extLst>
          </p:cNvPr>
          <p:cNvSpPr txBox="1"/>
          <p:nvPr/>
        </p:nvSpPr>
        <p:spPr>
          <a:xfrm>
            <a:off x="4114800" y="4036368"/>
            <a:ext cx="28619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90"/>
              </a:lnSpc>
              <a:tabLst>
                <a:tab pos="2032635" algn="l"/>
                <a:tab pos="2742565" algn="l"/>
              </a:tabLst>
            </a:pPr>
            <a:endParaRPr lang="en-US" sz="2500" i="1" spc="80" dirty="0">
              <a:latin typeface="Times New Roman"/>
              <a:cs typeface="Times New Roman"/>
            </a:endParaRPr>
          </a:p>
          <a:p>
            <a:pPr marL="50800">
              <a:lnSpc>
                <a:spcPts val="2390"/>
              </a:lnSpc>
              <a:tabLst>
                <a:tab pos="2032635" algn="l"/>
                <a:tab pos="2742565" algn="l"/>
              </a:tabLst>
            </a:pPr>
            <a:r>
              <a:rPr sz="2500" i="1" spc="80" dirty="0">
                <a:latin typeface="Times New Roman"/>
                <a:cs typeface="Times New Roman"/>
              </a:rPr>
              <a:t>I</a:t>
            </a:r>
            <a:r>
              <a:rPr sz="2175" i="1" spc="120" baseline="-24904" dirty="0">
                <a:latin typeface="Times New Roman"/>
                <a:cs typeface="Times New Roman"/>
              </a:rPr>
              <a:t>DS </a:t>
            </a:r>
            <a:r>
              <a:rPr sz="2175" i="1" spc="187" baseline="-2490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Symbol"/>
                <a:cs typeface="Symbol"/>
              </a:rPr>
              <a:t></a:t>
            </a:r>
            <a:r>
              <a:rPr sz="2175" i="1" spc="37" baseline="-24904" dirty="0">
                <a:latin typeface="Times New Roman"/>
                <a:cs typeface="Times New Roman"/>
              </a:rPr>
              <a:t>n</a:t>
            </a:r>
            <a:r>
              <a:rPr sz="2500" i="1" spc="25" dirty="0">
                <a:latin typeface="Times New Roman"/>
                <a:cs typeface="Times New Roman"/>
              </a:rPr>
              <a:t>C</a:t>
            </a:r>
            <a:r>
              <a:rPr sz="2175" i="1" spc="37" baseline="-24904" dirty="0">
                <a:latin typeface="Times New Roman"/>
                <a:cs typeface="Times New Roman"/>
              </a:rPr>
              <a:t>ox</a:t>
            </a:r>
            <a:r>
              <a:rPr sz="2175" i="1" spc="300" baseline="-2490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</a:t>
            </a:r>
            <a:r>
              <a:rPr sz="2500" spc="5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Symbol"/>
                <a:cs typeface="Symbol"/>
              </a:rPr>
              <a:t>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2500" spc="-80" dirty="0">
                <a:latin typeface="Times New Roman"/>
                <a:cs typeface="Times New Roman"/>
              </a:rPr>
              <a:t>(</a:t>
            </a:r>
            <a:r>
              <a:rPr sz="2500" i="1" spc="-80" dirty="0">
                <a:latin typeface="Times New Roman"/>
                <a:cs typeface="Times New Roman"/>
              </a:rPr>
              <a:t>V</a:t>
            </a:r>
            <a:r>
              <a:rPr lang="en-US" sz="2500" i="1" spc="-80" baseline="-25000" dirty="0">
                <a:latin typeface="Times New Roman"/>
                <a:cs typeface="Times New Roman"/>
              </a:rPr>
              <a:t>GT</a:t>
            </a:r>
            <a:r>
              <a:rPr sz="2500" i="1" spc="-8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Symbol"/>
                <a:cs typeface="Symbol"/>
              </a:rPr>
              <a:t></a:t>
            </a:r>
            <a:endParaRPr sz="2500" dirty="0">
              <a:latin typeface="Symbol"/>
              <a:cs typeface="Symbol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6E4D30-B5C3-45CA-83EA-0E34DB10DAC3}"/>
              </a:ext>
            </a:extLst>
          </p:cNvPr>
          <p:cNvSpPr txBox="1"/>
          <p:nvPr/>
        </p:nvSpPr>
        <p:spPr>
          <a:xfrm>
            <a:off x="4114800" y="4098387"/>
            <a:ext cx="665607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9889">
              <a:lnSpc>
                <a:spcPts val="2210"/>
              </a:lnSpc>
              <a:spcBef>
                <a:spcPts val="105"/>
              </a:spcBef>
            </a:pPr>
            <a:r>
              <a:rPr lang="en-US" altLang="zh-CN" sz="2000" i="1" spc="25" dirty="0">
                <a:latin typeface="Times New Roman"/>
                <a:cs typeface="Times New Roman"/>
              </a:rPr>
              <a:t>W</a:t>
            </a:r>
            <a:endParaRPr lang="en-US" altLang="zh-CN" sz="2000" dirty="0">
              <a:latin typeface="Times New Roman"/>
              <a:cs typeface="Times New Roman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1F70BC-9068-4045-8A7C-B6BDC90240CF}"/>
              </a:ext>
            </a:extLst>
          </p:cNvPr>
          <p:cNvSpPr txBox="1"/>
          <p:nvPr/>
        </p:nvSpPr>
        <p:spPr>
          <a:xfrm>
            <a:off x="5783063" y="4532074"/>
            <a:ext cx="83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518E4B-35B0-4E38-8E05-EDDD4F27D32A}"/>
              </a:ext>
            </a:extLst>
          </p:cNvPr>
          <p:cNvSpPr txBox="1"/>
          <p:nvPr/>
        </p:nvSpPr>
        <p:spPr>
          <a:xfrm>
            <a:off x="6939134" y="4302222"/>
            <a:ext cx="870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spc="-80" dirty="0" err="1">
                <a:latin typeface="Times New Roman"/>
                <a:cs typeface="Times New Roman"/>
              </a:rPr>
              <a:t>V</a:t>
            </a:r>
            <a:r>
              <a:rPr lang="en-US" altLang="zh-CN" sz="2400" i="1" spc="-80" baseline="-25000" dirty="0" err="1">
                <a:latin typeface="Times New Roman"/>
                <a:cs typeface="Times New Roman"/>
              </a:rPr>
              <a:t>min</a:t>
            </a:r>
            <a:r>
              <a:rPr lang="en-US" altLang="zh-CN" sz="2400" i="1" spc="-80" dirty="0">
                <a:latin typeface="Times New Roman"/>
                <a:cs typeface="Times New Roman"/>
              </a:rPr>
              <a:t> -</a:t>
            </a:r>
            <a:endParaRPr lang="zh-CN" altLang="en-US" sz="2400" dirty="0"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EF59124A-BDCC-430F-9B8B-76FD032C8446}"/>
              </a:ext>
            </a:extLst>
          </p:cNvPr>
          <p:cNvSpPr txBox="1"/>
          <p:nvPr/>
        </p:nvSpPr>
        <p:spPr>
          <a:xfrm>
            <a:off x="7770471" y="4011599"/>
            <a:ext cx="42481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750" i="1" spc="22" baseline="-24444" dirty="0">
                <a:latin typeface="Times New Roman"/>
                <a:cs typeface="Times New Roman"/>
              </a:rPr>
              <a:t>V</a:t>
            </a:r>
            <a:r>
              <a:rPr sz="3750" i="1" spc="-247" baseline="-24444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A46053-5931-4714-8AC5-DF7DE8DEC0DD}"/>
              </a:ext>
            </a:extLst>
          </p:cNvPr>
          <p:cNvSpPr txBox="1"/>
          <p:nvPr/>
        </p:nvSpPr>
        <p:spPr>
          <a:xfrm>
            <a:off x="7743225" y="4479239"/>
            <a:ext cx="83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06D2F9-7A84-44C2-AD7E-512366E67449}"/>
              </a:ext>
            </a:extLst>
          </p:cNvPr>
          <p:cNvCxnSpPr>
            <a:cxnSpLocks/>
          </p:cNvCxnSpPr>
          <p:nvPr/>
        </p:nvCxnSpPr>
        <p:spPr>
          <a:xfrm>
            <a:off x="7743225" y="4530007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723C812-F37D-4A21-86EB-093308D3B22B}"/>
              </a:ext>
            </a:extLst>
          </p:cNvPr>
          <p:cNvSpPr txBox="1"/>
          <p:nvPr/>
        </p:nvSpPr>
        <p:spPr>
          <a:xfrm>
            <a:off x="7854070" y="4155394"/>
            <a:ext cx="838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spc="-80" baseline="-25000" dirty="0">
                <a:latin typeface="Times New Roman"/>
                <a:cs typeface="Times New Roman"/>
              </a:rPr>
              <a:t>min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67455E6-10B5-4A5D-BCC7-3B5AB1722EBB}"/>
              </a:ext>
            </a:extLst>
          </p:cNvPr>
          <p:cNvSpPr txBox="1"/>
          <p:nvPr/>
        </p:nvSpPr>
        <p:spPr>
          <a:xfrm>
            <a:off x="8194242" y="4241072"/>
            <a:ext cx="20618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spc="-80" dirty="0">
                <a:latin typeface="Times New Roman"/>
                <a:cs typeface="Times New Roman"/>
              </a:rPr>
              <a:t>)·(</a:t>
            </a:r>
            <a:r>
              <a:rPr lang="en-US" altLang="zh-CN" sz="2800" i="1" spc="-80" dirty="0" err="1">
                <a:latin typeface="Times New Roman"/>
                <a:cs typeface="Times New Roman"/>
              </a:rPr>
              <a:t>1+λV</a:t>
            </a:r>
            <a:r>
              <a:rPr lang="en-US" altLang="zh-CN" sz="2800" i="1" spc="-80" baseline="-25000" dirty="0" err="1">
                <a:latin typeface="Times New Roman"/>
                <a:cs typeface="Times New Roman"/>
              </a:rPr>
              <a:t>DS</a:t>
            </a:r>
            <a:r>
              <a:rPr lang="en-US" altLang="zh-CN" sz="2800" spc="-80" dirty="0">
                <a:latin typeface="Times New Roman"/>
                <a:cs typeface="Times New Roman"/>
              </a:rPr>
              <a:t>)</a:t>
            </a:r>
            <a:endParaRPr lang="zh-CN" altLang="en-US" sz="2800" spc="-8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181600" y="264160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36" y="1150111"/>
            <a:ext cx="10659364" cy="5114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Metal-Oxide-Semiconductor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2800" b="1" spc="-25" dirty="0">
                <a:solidFill>
                  <a:srgbClr val="0000CC"/>
                </a:solidFill>
                <a:latin typeface="Arial"/>
                <a:cs typeface="Arial"/>
              </a:rPr>
              <a:t>Field-Effect Transistor (MOSFET)</a:t>
            </a:r>
            <a:br>
              <a:rPr lang="en-US" sz="2800" b="1" spc="-25" dirty="0">
                <a:solidFill>
                  <a:srgbClr val="0000CC"/>
                </a:solidFill>
                <a:latin typeface="Arial"/>
                <a:cs typeface="Arial"/>
              </a:rPr>
            </a:br>
            <a:r>
              <a:rPr lang="en-US" sz="2800" b="1" dirty="0">
                <a:solidFill>
                  <a:srgbClr val="0000CC"/>
                </a:solidFill>
                <a:latin typeface="Arial"/>
                <a:cs typeface="Arial"/>
              </a:rPr>
              <a:t>Operating Principle</a:t>
            </a:r>
            <a:endParaRPr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altLang="zh-CN" sz="2400" spc="-5" dirty="0">
                <a:solidFill>
                  <a:srgbClr val="006600"/>
                </a:solidFill>
                <a:latin typeface="Arial"/>
                <a:cs typeface="Arial"/>
              </a:rPr>
              <a:t>Operation Modes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:</a:t>
            </a:r>
            <a:r>
              <a:rPr sz="2400" spc="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Accumulation,</a:t>
            </a:r>
            <a:r>
              <a:rPr sz="2400" spc="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Depletion,</a:t>
            </a:r>
            <a:r>
              <a:rPr sz="2400" spc="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Inversion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Threshold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Voltage*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MOSFET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I-V</a:t>
            </a:r>
            <a:r>
              <a:rPr sz="28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Model</a:t>
            </a:r>
            <a:endParaRPr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lang="en-US" sz="2400" spc="-5" dirty="0">
                <a:solidFill>
                  <a:srgbClr val="006600"/>
                </a:solidFill>
                <a:latin typeface="Arial"/>
                <a:cs typeface="Arial"/>
              </a:rPr>
              <a:t>Gradual Channel Approximation </a:t>
            </a:r>
          </a:p>
          <a:p>
            <a:pPr marL="755650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Current</a:t>
            </a:r>
            <a:r>
              <a:rPr sz="2400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Saturation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Nanoscale</a:t>
            </a:r>
            <a:r>
              <a:rPr sz="2800" b="1" spc="-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MOSFET</a:t>
            </a:r>
            <a:r>
              <a:rPr lang="en-US"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altLang="zh-CN" sz="2800" b="1" spc="-5" dirty="0">
                <a:solidFill>
                  <a:srgbClr val="0000CC"/>
                </a:solidFill>
                <a:latin typeface="Arial"/>
                <a:cs typeface="Arial"/>
              </a:rPr>
              <a:t>I-V</a:t>
            </a:r>
            <a:r>
              <a:rPr lang="en-US" altLang="zh-CN" sz="28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latin typeface="Arial"/>
                <a:cs typeface="Arial"/>
              </a:rPr>
              <a:t>Model</a:t>
            </a:r>
            <a:endParaRPr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0"/>
              </a:spcBef>
              <a:buChar char="–"/>
              <a:tabLst>
                <a:tab pos="756285" algn="l"/>
              </a:tabLst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Velocity</a:t>
            </a:r>
            <a:r>
              <a:rPr sz="24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Saturation</a:t>
            </a:r>
            <a:endParaRPr sz="24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Channel</a:t>
            </a:r>
            <a:r>
              <a:rPr sz="2400" spc="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Length</a:t>
            </a:r>
            <a:r>
              <a:rPr sz="24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Modulation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Unified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MOSFET</a:t>
            </a:r>
            <a:r>
              <a:rPr sz="2800" b="1" spc="-3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I-V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Model</a:t>
            </a:r>
            <a:r>
              <a:rPr sz="2800" b="1" spc="-1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for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Circuit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Design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C350E4-407A-1E2F-8215-CC7ECC0A8B47}"/>
              </a:ext>
            </a:extLst>
          </p:cNvPr>
          <p:cNvSpPr/>
          <p:nvPr/>
        </p:nvSpPr>
        <p:spPr>
          <a:xfrm>
            <a:off x="685800" y="5638800"/>
            <a:ext cx="8229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535548" y="1931942"/>
            <a:ext cx="5991860" cy="786292"/>
            <a:chOff x="5535548" y="2029587"/>
            <a:chExt cx="5991860" cy="689610"/>
          </a:xfrm>
        </p:grpSpPr>
        <p:sp>
          <p:nvSpPr>
            <p:cNvPr id="4" name="object 4"/>
            <p:cNvSpPr/>
            <p:nvPr/>
          </p:nvSpPr>
          <p:spPr>
            <a:xfrm>
              <a:off x="5535548" y="2029587"/>
              <a:ext cx="5991860" cy="689610"/>
            </a:xfrm>
            <a:custGeom>
              <a:avLst/>
              <a:gdLst/>
              <a:ahLst/>
              <a:cxnLst/>
              <a:rect l="l" t="t" r="r" b="b"/>
              <a:pathLst>
                <a:path w="5991859" h="689610">
                  <a:moveTo>
                    <a:pt x="5876671" y="0"/>
                  </a:moveTo>
                  <a:lnTo>
                    <a:pt x="114935" y="0"/>
                  </a:lnTo>
                  <a:lnTo>
                    <a:pt x="70187" y="9028"/>
                  </a:lnTo>
                  <a:lnTo>
                    <a:pt x="33654" y="33655"/>
                  </a:lnTo>
                  <a:lnTo>
                    <a:pt x="9028" y="70187"/>
                  </a:lnTo>
                  <a:lnTo>
                    <a:pt x="0" y="114935"/>
                  </a:lnTo>
                  <a:lnTo>
                    <a:pt x="0" y="574675"/>
                  </a:lnTo>
                  <a:lnTo>
                    <a:pt x="9028" y="619422"/>
                  </a:lnTo>
                  <a:lnTo>
                    <a:pt x="33655" y="655955"/>
                  </a:lnTo>
                  <a:lnTo>
                    <a:pt x="70187" y="680581"/>
                  </a:lnTo>
                  <a:lnTo>
                    <a:pt x="114935" y="689610"/>
                  </a:lnTo>
                  <a:lnTo>
                    <a:pt x="5876671" y="689610"/>
                  </a:lnTo>
                  <a:lnTo>
                    <a:pt x="5921418" y="680581"/>
                  </a:lnTo>
                  <a:lnTo>
                    <a:pt x="5957951" y="655954"/>
                  </a:lnTo>
                  <a:lnTo>
                    <a:pt x="5982577" y="619422"/>
                  </a:lnTo>
                  <a:lnTo>
                    <a:pt x="5991606" y="574675"/>
                  </a:lnTo>
                  <a:lnTo>
                    <a:pt x="5991606" y="114935"/>
                  </a:lnTo>
                  <a:lnTo>
                    <a:pt x="5982577" y="70187"/>
                  </a:lnTo>
                  <a:lnTo>
                    <a:pt x="5957951" y="33654"/>
                  </a:lnTo>
                  <a:lnTo>
                    <a:pt x="5921418" y="9028"/>
                  </a:lnTo>
                  <a:lnTo>
                    <a:pt x="587667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5548" y="2029587"/>
              <a:ext cx="5991860" cy="689610"/>
            </a:xfrm>
            <a:custGeom>
              <a:avLst/>
              <a:gdLst/>
              <a:ahLst/>
              <a:cxnLst/>
              <a:rect l="l" t="t" r="r" b="b"/>
              <a:pathLst>
                <a:path w="5991859" h="689610">
                  <a:moveTo>
                    <a:pt x="0" y="114935"/>
                  </a:moveTo>
                  <a:lnTo>
                    <a:pt x="9028" y="70187"/>
                  </a:lnTo>
                  <a:lnTo>
                    <a:pt x="33654" y="33655"/>
                  </a:lnTo>
                  <a:lnTo>
                    <a:pt x="70187" y="9028"/>
                  </a:lnTo>
                  <a:lnTo>
                    <a:pt x="114935" y="0"/>
                  </a:lnTo>
                  <a:lnTo>
                    <a:pt x="5876671" y="0"/>
                  </a:lnTo>
                  <a:lnTo>
                    <a:pt x="5921418" y="9028"/>
                  </a:lnTo>
                  <a:lnTo>
                    <a:pt x="5957951" y="33654"/>
                  </a:lnTo>
                  <a:lnTo>
                    <a:pt x="5982577" y="70187"/>
                  </a:lnTo>
                  <a:lnTo>
                    <a:pt x="5991606" y="114935"/>
                  </a:lnTo>
                  <a:lnTo>
                    <a:pt x="5991606" y="574675"/>
                  </a:lnTo>
                  <a:lnTo>
                    <a:pt x="5982577" y="619422"/>
                  </a:lnTo>
                  <a:lnTo>
                    <a:pt x="5957951" y="655954"/>
                  </a:lnTo>
                  <a:lnTo>
                    <a:pt x="5921418" y="680581"/>
                  </a:lnTo>
                  <a:lnTo>
                    <a:pt x="5876671" y="689610"/>
                  </a:lnTo>
                  <a:lnTo>
                    <a:pt x="114935" y="689610"/>
                  </a:lnTo>
                  <a:lnTo>
                    <a:pt x="70187" y="680581"/>
                  </a:lnTo>
                  <a:lnTo>
                    <a:pt x="33655" y="655955"/>
                  </a:lnTo>
                  <a:lnTo>
                    <a:pt x="9028" y="619422"/>
                  </a:lnTo>
                  <a:lnTo>
                    <a:pt x="0" y="574675"/>
                  </a:lnTo>
                  <a:lnTo>
                    <a:pt x="0" y="114935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18517" y="2028731"/>
            <a:ext cx="3212816" cy="44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1120" algn="ctr">
              <a:lnSpc>
                <a:spcPts val="1720"/>
              </a:lnSpc>
              <a:spcBef>
                <a:spcPts val="125"/>
              </a:spcBef>
              <a:tabLst>
                <a:tab pos="801370" algn="l"/>
              </a:tabLst>
            </a:pPr>
            <a:endParaRPr lang="en-US" sz="3150" i="1" spc="30" baseline="13227" dirty="0">
              <a:latin typeface="Symbol"/>
              <a:cs typeface="Symbol"/>
            </a:endParaRPr>
          </a:p>
          <a:p>
            <a:pPr marL="12065" algn="ctr">
              <a:lnSpc>
                <a:spcPts val="1600"/>
              </a:lnSpc>
              <a:tabLst>
                <a:tab pos="1687195" algn="l"/>
                <a:tab pos="2081530" algn="l"/>
                <a:tab pos="2656205" algn="l"/>
              </a:tabLst>
            </a:pPr>
            <a:r>
              <a:rPr sz="2000" i="1" spc="80" dirty="0">
                <a:latin typeface="Times New Roman"/>
                <a:cs typeface="Times New Roman"/>
              </a:rPr>
              <a:t>I</a:t>
            </a:r>
            <a:r>
              <a:rPr sz="1725" i="1" spc="120" baseline="-24154" dirty="0">
                <a:latin typeface="Times New Roman"/>
                <a:cs typeface="Times New Roman"/>
              </a:rPr>
              <a:t>D</a:t>
            </a:r>
            <a:r>
              <a:rPr sz="1725" i="1" spc="7" baseline="-24154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(</a:t>
            </a:r>
            <a:r>
              <a:rPr sz="2000" i="1" spc="45" dirty="0">
                <a:latin typeface="Times New Roman"/>
                <a:cs typeface="Times New Roman"/>
              </a:rPr>
              <a:t>sat</a:t>
            </a:r>
            <a:r>
              <a:rPr sz="2000" spc="45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lang="zh-CN" altLang="en-US" sz="2000" spc="10" dirty="0">
                <a:latin typeface="Times New Roman"/>
                <a:cs typeface="Times New Roman"/>
              </a:rPr>
              <a:t>	 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lang="en-US" sz="2000" spc="5" dirty="0">
                <a:latin typeface="Symbol"/>
                <a:cs typeface="Times New Roman"/>
              </a:rPr>
              <a:t> 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(</a:t>
            </a:r>
            <a:r>
              <a:rPr sz="2000" i="1" spc="-60" dirty="0">
                <a:latin typeface="Times New Roman"/>
                <a:cs typeface="Times New Roman"/>
              </a:rPr>
              <a:t>V</a:t>
            </a:r>
            <a:r>
              <a:rPr lang="en-US" sz="2000" i="1" spc="-60" dirty="0">
                <a:latin typeface="Times New Roman"/>
                <a:cs typeface="Times New Roman"/>
              </a:rPr>
              <a:t>    </a:t>
            </a:r>
            <a:r>
              <a:rPr sz="2000" spc="90" dirty="0">
                <a:latin typeface="Symbol"/>
                <a:cs typeface="Symbol"/>
              </a:rPr>
              <a:t></a:t>
            </a:r>
            <a:r>
              <a:rPr sz="2000" i="1" spc="90" dirty="0">
                <a:latin typeface="Times New Roman"/>
                <a:cs typeface="Times New Roman"/>
              </a:rPr>
              <a:t>V</a:t>
            </a:r>
            <a:r>
              <a:rPr lang="en-US" sz="2000" i="1" spc="90" dirty="0">
                <a:latin typeface="Times New Roman"/>
                <a:cs typeface="Times New Roman"/>
              </a:rPr>
              <a:t> </a:t>
            </a:r>
            <a:r>
              <a:rPr lang="en-US" sz="2000" spc="90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5636" y="0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Recall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Current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Saturation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78143" y="2113852"/>
            <a:ext cx="1003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10" dirty="0">
                <a:latin typeface="Times New Roman"/>
                <a:cs typeface="Times New Roman"/>
              </a:rPr>
              <a:t>2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9081" y="2010341"/>
            <a:ext cx="43815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45" dirty="0">
                <a:latin typeface="Symbol"/>
                <a:cs typeface="Symbol"/>
              </a:rPr>
              <a:t></a:t>
            </a:r>
            <a:r>
              <a:rPr sz="2100" i="1" spc="114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C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0361" y="1411478"/>
            <a:ext cx="444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Long-channel</a:t>
            </a:r>
            <a:r>
              <a:rPr sz="24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MOSFET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’</a:t>
            </a:r>
            <a:r>
              <a:rPr sz="2400" b="1" spc="-14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~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7175" y="1295400"/>
            <a:ext cx="4676775" cy="5356860"/>
            <a:chOff x="1027175" y="1295400"/>
            <a:chExt cx="4676775" cy="53568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4241" y="1295400"/>
              <a:ext cx="4204716" cy="197129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175" y="3047238"/>
              <a:ext cx="4676394" cy="360502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529326" y="2925317"/>
            <a:ext cx="568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KE</a:t>
            </a:r>
            <a:r>
              <a:rPr sz="2400" b="1" spc="-18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: In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fact, </a:t>
            </a:r>
            <a:r>
              <a:rPr sz="2400" b="1" dirty="0">
                <a:solidFill>
                  <a:srgbClr val="FF0000"/>
                </a:solidFill>
                <a:latin typeface="Symbol"/>
                <a:cs typeface="Symbol"/>
              </a:rPr>
              <a:t>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i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400" b="1" i="1" spc="-18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2400" b="1" i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depend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baseline="-20833" dirty="0">
                <a:solidFill>
                  <a:srgbClr val="FF0000"/>
                </a:solidFill>
                <a:latin typeface="Arial"/>
                <a:cs typeface="Arial"/>
              </a:rPr>
              <a:t>DS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17679" y="3572827"/>
            <a:ext cx="5132070" cy="681990"/>
            <a:chOff x="5817679" y="3572827"/>
            <a:chExt cx="5132070" cy="681990"/>
          </a:xfrm>
        </p:grpSpPr>
        <p:sp>
          <p:nvSpPr>
            <p:cNvPr id="16" name="object 16"/>
            <p:cNvSpPr/>
            <p:nvPr/>
          </p:nvSpPr>
          <p:spPr>
            <a:xfrm>
              <a:off x="5824346" y="3579495"/>
              <a:ext cx="5118735" cy="668655"/>
            </a:xfrm>
            <a:custGeom>
              <a:avLst/>
              <a:gdLst/>
              <a:ahLst/>
              <a:cxnLst/>
              <a:rect l="l" t="t" r="r" b="b"/>
              <a:pathLst>
                <a:path w="5118734" h="668654">
                  <a:moveTo>
                    <a:pt x="5006975" y="0"/>
                  </a:moveTo>
                  <a:lnTo>
                    <a:pt x="111378" y="0"/>
                  </a:lnTo>
                  <a:lnTo>
                    <a:pt x="68044" y="8759"/>
                  </a:lnTo>
                  <a:lnTo>
                    <a:pt x="32638" y="32638"/>
                  </a:lnTo>
                  <a:lnTo>
                    <a:pt x="8759" y="68044"/>
                  </a:lnTo>
                  <a:lnTo>
                    <a:pt x="0" y="111378"/>
                  </a:lnTo>
                  <a:lnTo>
                    <a:pt x="0" y="556894"/>
                  </a:lnTo>
                  <a:lnTo>
                    <a:pt x="8759" y="600229"/>
                  </a:lnTo>
                  <a:lnTo>
                    <a:pt x="32639" y="635634"/>
                  </a:lnTo>
                  <a:lnTo>
                    <a:pt x="68044" y="659514"/>
                  </a:lnTo>
                  <a:lnTo>
                    <a:pt x="111378" y="668273"/>
                  </a:lnTo>
                  <a:lnTo>
                    <a:pt x="5006975" y="668273"/>
                  </a:lnTo>
                  <a:lnTo>
                    <a:pt x="5050309" y="659514"/>
                  </a:lnTo>
                  <a:lnTo>
                    <a:pt x="5085715" y="635634"/>
                  </a:lnTo>
                  <a:lnTo>
                    <a:pt x="5109594" y="600229"/>
                  </a:lnTo>
                  <a:lnTo>
                    <a:pt x="5118354" y="556894"/>
                  </a:lnTo>
                  <a:lnTo>
                    <a:pt x="5118354" y="111378"/>
                  </a:lnTo>
                  <a:lnTo>
                    <a:pt x="5109594" y="68044"/>
                  </a:lnTo>
                  <a:lnTo>
                    <a:pt x="5085714" y="32638"/>
                  </a:lnTo>
                  <a:lnTo>
                    <a:pt x="5050309" y="8759"/>
                  </a:lnTo>
                  <a:lnTo>
                    <a:pt x="50069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24346" y="3579495"/>
              <a:ext cx="5118735" cy="668655"/>
            </a:xfrm>
            <a:custGeom>
              <a:avLst/>
              <a:gdLst/>
              <a:ahLst/>
              <a:cxnLst/>
              <a:rect l="l" t="t" r="r" b="b"/>
              <a:pathLst>
                <a:path w="5118734" h="668654">
                  <a:moveTo>
                    <a:pt x="0" y="111378"/>
                  </a:moveTo>
                  <a:lnTo>
                    <a:pt x="8759" y="68044"/>
                  </a:lnTo>
                  <a:lnTo>
                    <a:pt x="32638" y="32638"/>
                  </a:lnTo>
                  <a:lnTo>
                    <a:pt x="68044" y="8759"/>
                  </a:lnTo>
                  <a:lnTo>
                    <a:pt x="111378" y="0"/>
                  </a:lnTo>
                  <a:lnTo>
                    <a:pt x="5006975" y="0"/>
                  </a:lnTo>
                  <a:lnTo>
                    <a:pt x="5050309" y="8759"/>
                  </a:lnTo>
                  <a:lnTo>
                    <a:pt x="5085714" y="32638"/>
                  </a:lnTo>
                  <a:lnTo>
                    <a:pt x="5109594" y="68044"/>
                  </a:lnTo>
                  <a:lnTo>
                    <a:pt x="5118354" y="111378"/>
                  </a:lnTo>
                  <a:lnTo>
                    <a:pt x="5118354" y="556894"/>
                  </a:lnTo>
                  <a:lnTo>
                    <a:pt x="5109594" y="600229"/>
                  </a:lnTo>
                  <a:lnTo>
                    <a:pt x="5085715" y="635634"/>
                  </a:lnTo>
                  <a:lnTo>
                    <a:pt x="5050309" y="659514"/>
                  </a:lnTo>
                  <a:lnTo>
                    <a:pt x="5006975" y="668273"/>
                  </a:lnTo>
                  <a:lnTo>
                    <a:pt x="111378" y="668273"/>
                  </a:lnTo>
                  <a:lnTo>
                    <a:pt x="68044" y="659514"/>
                  </a:lnTo>
                  <a:lnTo>
                    <a:pt x="32639" y="635634"/>
                  </a:lnTo>
                  <a:lnTo>
                    <a:pt x="8759" y="600229"/>
                  </a:lnTo>
                  <a:lnTo>
                    <a:pt x="0" y="556894"/>
                  </a:lnTo>
                  <a:lnTo>
                    <a:pt x="0" y="111378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75098" y="3910951"/>
              <a:ext cx="1926589" cy="0"/>
            </a:xfrm>
            <a:custGeom>
              <a:avLst/>
              <a:gdLst/>
              <a:ahLst/>
              <a:cxnLst/>
              <a:rect l="l" t="t" r="r" b="b"/>
              <a:pathLst>
                <a:path w="1926590">
                  <a:moveTo>
                    <a:pt x="0" y="0"/>
                  </a:moveTo>
                  <a:lnTo>
                    <a:pt x="588227" y="0"/>
                  </a:lnTo>
                </a:path>
                <a:path w="1926590">
                  <a:moveTo>
                    <a:pt x="724064" y="0"/>
                  </a:moveTo>
                  <a:lnTo>
                    <a:pt x="1926361" y="0"/>
                  </a:lnTo>
                </a:path>
              </a:pathLst>
            </a:custGeom>
            <a:ln w="12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93894" y="3880183"/>
            <a:ext cx="20066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i="1" spc="10" dirty="0">
                <a:latin typeface="Times New Roman"/>
                <a:cs typeface="Times New Roman"/>
              </a:rPr>
              <a:t>D</a:t>
            </a:r>
            <a:r>
              <a:rPr sz="1100" i="1" spc="15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79440" y="4074653"/>
            <a:ext cx="19939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i="1" spc="5" dirty="0">
                <a:latin typeface="Times New Roman"/>
                <a:cs typeface="Times New Roman"/>
              </a:rPr>
              <a:t>DS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57548" y="3553800"/>
            <a:ext cx="233679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i="1" spc="10" dirty="0">
                <a:latin typeface="Times New Roman"/>
                <a:cs typeface="Times New Roman"/>
              </a:rPr>
              <a:t>W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92966" y="3710575"/>
            <a:ext cx="10922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i="1" spc="5" dirty="0">
                <a:latin typeface="Times New Roman"/>
                <a:cs typeface="Times New Roman"/>
              </a:rPr>
              <a:t>I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39003" y="3601832"/>
            <a:ext cx="96393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925" spc="7" baseline="-21367" dirty="0">
                <a:latin typeface="Symbol"/>
                <a:cs typeface="Symbol"/>
              </a:rPr>
              <a:t></a:t>
            </a:r>
            <a:r>
              <a:rPr sz="2925" spc="165" baseline="-21367" dirty="0">
                <a:latin typeface="Times New Roman"/>
                <a:cs typeface="Times New Roman"/>
              </a:rPr>
              <a:t> </a:t>
            </a:r>
            <a:r>
              <a:rPr sz="3075" i="1" spc="22" baseline="13550" dirty="0">
                <a:latin typeface="Symbol"/>
                <a:cs typeface="Symbol"/>
              </a:rPr>
              <a:t></a:t>
            </a:r>
            <a:r>
              <a:rPr sz="1100" i="1" spc="15" dirty="0">
                <a:latin typeface="Times New Roman"/>
                <a:cs typeface="Times New Roman"/>
              </a:rPr>
              <a:t>n</a:t>
            </a:r>
            <a:r>
              <a:rPr sz="2925" i="1" spc="22" baseline="14245" dirty="0">
                <a:latin typeface="Times New Roman"/>
                <a:cs typeface="Times New Roman"/>
              </a:rPr>
              <a:t>C</a:t>
            </a:r>
            <a:r>
              <a:rPr sz="1100" i="1" spc="15" dirty="0">
                <a:latin typeface="Times New Roman"/>
                <a:cs typeface="Times New Roman"/>
              </a:rPr>
              <a:t>ox  </a:t>
            </a:r>
            <a:r>
              <a:rPr sz="2925" baseline="-21367" dirty="0">
                <a:latin typeface="Symbol"/>
                <a:cs typeface="Symbol"/>
              </a:rPr>
              <a:t></a:t>
            </a:r>
            <a:endParaRPr sz="2925" baseline="-21367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89005" y="3710575"/>
            <a:ext cx="2336165" cy="368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ts val="1850"/>
              </a:lnSpc>
              <a:spcBef>
                <a:spcPts val="114"/>
              </a:spcBef>
              <a:tabLst>
                <a:tab pos="797560" algn="l"/>
                <a:tab pos="1682114" algn="l"/>
              </a:tabLst>
            </a:pPr>
            <a:r>
              <a:rPr sz="1950" spc="90" dirty="0">
                <a:latin typeface="Symbol"/>
                <a:cs typeface="Symbol"/>
              </a:rPr>
              <a:t></a:t>
            </a:r>
            <a:r>
              <a:rPr sz="1950" spc="50" dirty="0">
                <a:latin typeface="Times New Roman"/>
                <a:cs typeface="Times New Roman"/>
              </a:rPr>
              <a:t>[</a:t>
            </a:r>
            <a:r>
              <a:rPr sz="1950" spc="5" dirty="0">
                <a:latin typeface="Times New Roman"/>
                <a:cs typeface="Times New Roman"/>
              </a:rPr>
              <a:t>2</a:t>
            </a:r>
            <a:r>
              <a:rPr sz="1950" spc="-140" dirty="0">
                <a:latin typeface="Times New Roman"/>
                <a:cs typeface="Times New Roman"/>
              </a:rPr>
              <a:t>(</a:t>
            </a:r>
            <a:r>
              <a:rPr sz="1950" i="1" spc="10" dirty="0">
                <a:latin typeface="Times New Roman"/>
                <a:cs typeface="Times New Roman"/>
              </a:rPr>
              <a:t>V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145" dirty="0">
                <a:latin typeface="Symbol"/>
                <a:cs typeface="Symbol"/>
              </a:rPr>
              <a:t></a:t>
            </a:r>
            <a:r>
              <a:rPr sz="1950" i="1" spc="10" dirty="0">
                <a:latin typeface="Times New Roman"/>
                <a:cs typeface="Times New Roman"/>
              </a:rPr>
              <a:t>V</a:t>
            </a:r>
            <a:r>
              <a:rPr sz="1950" i="1" dirty="0">
                <a:latin typeface="Times New Roman"/>
                <a:cs typeface="Times New Roman"/>
              </a:rPr>
              <a:t> </a:t>
            </a:r>
            <a:r>
              <a:rPr sz="1950" i="1" spc="-120" dirty="0">
                <a:latin typeface="Times New Roman"/>
                <a:cs typeface="Times New Roman"/>
              </a:rPr>
              <a:t> </a:t>
            </a:r>
            <a:r>
              <a:rPr sz="1950" spc="-135" dirty="0">
                <a:latin typeface="Times New Roman"/>
                <a:cs typeface="Times New Roman"/>
              </a:rPr>
              <a:t>)</a:t>
            </a:r>
            <a:r>
              <a:rPr sz="1950" i="1" spc="10" dirty="0">
                <a:latin typeface="Times New Roman"/>
                <a:cs typeface="Times New Roman"/>
              </a:rPr>
              <a:t>V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145" dirty="0">
                <a:latin typeface="Symbol"/>
                <a:cs typeface="Symbol"/>
              </a:rPr>
              <a:t></a:t>
            </a:r>
            <a:r>
              <a:rPr sz="1950" i="1" spc="10" dirty="0">
                <a:latin typeface="Times New Roman"/>
                <a:cs typeface="Times New Roman"/>
              </a:rPr>
              <a:t>V</a:t>
            </a:r>
            <a:r>
              <a:rPr sz="1950" i="1" spc="-140" dirty="0">
                <a:latin typeface="Times New Roman"/>
                <a:cs typeface="Times New Roman"/>
              </a:rPr>
              <a:t> </a:t>
            </a:r>
            <a:r>
              <a:rPr sz="1650" spc="22" baseline="45454" dirty="0">
                <a:latin typeface="Times New Roman"/>
                <a:cs typeface="Times New Roman"/>
              </a:rPr>
              <a:t>2</a:t>
            </a:r>
            <a:r>
              <a:rPr sz="1650" baseline="45454" dirty="0">
                <a:latin typeface="Times New Roman"/>
                <a:cs typeface="Times New Roman"/>
              </a:rPr>
              <a:t>  </a:t>
            </a:r>
            <a:r>
              <a:rPr sz="1650" spc="-120" baseline="4545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]</a:t>
            </a:r>
            <a:endParaRPr sz="1950" dirty="0">
              <a:latin typeface="Times New Roman"/>
              <a:cs typeface="Times New Roman"/>
            </a:endParaRPr>
          </a:p>
          <a:p>
            <a:pPr marL="542925">
              <a:lnSpc>
                <a:spcPts val="830"/>
              </a:lnSpc>
              <a:tabLst>
                <a:tab pos="1087755" algn="l"/>
                <a:tab pos="1428115" algn="l"/>
                <a:tab pos="1985645" algn="l"/>
              </a:tabLst>
            </a:pPr>
            <a:r>
              <a:rPr sz="1100" i="1" spc="15" dirty="0">
                <a:latin typeface="Times New Roman"/>
                <a:cs typeface="Times New Roman"/>
              </a:rPr>
              <a:t>GS	</a:t>
            </a:r>
            <a:r>
              <a:rPr sz="1100" i="1" spc="20" dirty="0">
                <a:latin typeface="Times New Roman"/>
                <a:cs typeface="Times New Roman"/>
              </a:rPr>
              <a:t>T	</a:t>
            </a:r>
            <a:r>
              <a:rPr sz="1100" i="1" spc="15" dirty="0">
                <a:latin typeface="Times New Roman"/>
                <a:cs typeface="Times New Roman"/>
              </a:rPr>
              <a:t>DS	DS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97956" y="3905039"/>
            <a:ext cx="170561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23875" algn="l"/>
                <a:tab pos="1609090" algn="l"/>
              </a:tabLst>
            </a:pPr>
            <a:r>
              <a:rPr sz="1950" spc="5" dirty="0">
                <a:latin typeface="Times New Roman"/>
                <a:cs typeface="Times New Roman"/>
              </a:rPr>
              <a:t>2	</a:t>
            </a:r>
            <a:r>
              <a:rPr sz="1950" i="1" spc="5" dirty="0">
                <a:latin typeface="Times New Roman"/>
                <a:cs typeface="Times New Roman"/>
              </a:rPr>
              <a:t>L</a:t>
            </a:r>
            <a:r>
              <a:rPr sz="1950" i="1" spc="-14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</a:t>
            </a:r>
            <a:r>
              <a:rPr sz="1950" spc="-16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</a:t>
            </a:r>
            <a:r>
              <a:rPr sz="1950" i="1" spc="40" dirty="0">
                <a:latin typeface="Times New Roman"/>
                <a:cs typeface="Times New Roman"/>
              </a:rPr>
              <a:t>L</a:t>
            </a:r>
            <a:r>
              <a:rPr sz="1950" spc="-135" dirty="0">
                <a:latin typeface="Times New Roman"/>
                <a:cs typeface="Times New Roman"/>
              </a:rPr>
              <a:t>(</a:t>
            </a:r>
            <a:r>
              <a:rPr sz="1950" i="1" spc="10" dirty="0">
                <a:latin typeface="Times New Roman"/>
                <a:cs typeface="Times New Roman"/>
              </a:rPr>
              <a:t>V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19950" y="3925823"/>
            <a:ext cx="1309370" cy="641985"/>
            <a:chOff x="7219950" y="3925823"/>
            <a:chExt cx="1309370" cy="641985"/>
          </a:xfrm>
        </p:grpSpPr>
        <p:sp>
          <p:nvSpPr>
            <p:cNvPr id="27" name="object 27"/>
            <p:cNvSpPr/>
            <p:nvPr/>
          </p:nvSpPr>
          <p:spPr>
            <a:xfrm>
              <a:off x="7226426" y="3932300"/>
              <a:ext cx="1296670" cy="337820"/>
            </a:xfrm>
            <a:custGeom>
              <a:avLst/>
              <a:gdLst/>
              <a:ahLst/>
              <a:cxnLst/>
              <a:rect l="l" t="t" r="r" b="b"/>
              <a:pathLst>
                <a:path w="1296670" h="337820">
                  <a:moveTo>
                    <a:pt x="0" y="168782"/>
                  </a:moveTo>
                  <a:lnTo>
                    <a:pt x="14949" y="132574"/>
                  </a:lnTo>
                  <a:lnTo>
                    <a:pt x="57688" y="99072"/>
                  </a:lnTo>
                  <a:lnTo>
                    <a:pt x="125053" y="69101"/>
                  </a:lnTo>
                  <a:lnTo>
                    <a:pt x="166981" y="55696"/>
                  </a:lnTo>
                  <a:lnTo>
                    <a:pt x="213878" y="43483"/>
                  </a:lnTo>
                  <a:lnTo>
                    <a:pt x="265349" y="32564"/>
                  </a:lnTo>
                  <a:lnTo>
                    <a:pt x="320999" y="23043"/>
                  </a:lnTo>
                  <a:lnTo>
                    <a:pt x="380432" y="15022"/>
                  </a:lnTo>
                  <a:lnTo>
                    <a:pt x="443252" y="8604"/>
                  </a:lnTo>
                  <a:lnTo>
                    <a:pt x="509064" y="3892"/>
                  </a:lnTo>
                  <a:lnTo>
                    <a:pt x="577472" y="990"/>
                  </a:lnTo>
                  <a:lnTo>
                    <a:pt x="648080" y="0"/>
                  </a:lnTo>
                  <a:lnTo>
                    <a:pt x="718689" y="990"/>
                  </a:lnTo>
                  <a:lnTo>
                    <a:pt x="787097" y="3892"/>
                  </a:lnTo>
                  <a:lnTo>
                    <a:pt x="852909" y="8604"/>
                  </a:lnTo>
                  <a:lnTo>
                    <a:pt x="915729" y="15022"/>
                  </a:lnTo>
                  <a:lnTo>
                    <a:pt x="975162" y="23043"/>
                  </a:lnTo>
                  <a:lnTo>
                    <a:pt x="1030812" y="32564"/>
                  </a:lnTo>
                  <a:lnTo>
                    <a:pt x="1082283" y="43483"/>
                  </a:lnTo>
                  <a:lnTo>
                    <a:pt x="1129180" y="55696"/>
                  </a:lnTo>
                  <a:lnTo>
                    <a:pt x="1171108" y="69101"/>
                  </a:lnTo>
                  <a:lnTo>
                    <a:pt x="1207671" y="83594"/>
                  </a:lnTo>
                  <a:lnTo>
                    <a:pt x="1263118" y="115433"/>
                  </a:lnTo>
                  <a:lnTo>
                    <a:pt x="1292358" y="150391"/>
                  </a:lnTo>
                  <a:lnTo>
                    <a:pt x="1296162" y="168782"/>
                  </a:lnTo>
                  <a:lnTo>
                    <a:pt x="1292358" y="187174"/>
                  </a:lnTo>
                  <a:lnTo>
                    <a:pt x="1263118" y="222132"/>
                  </a:lnTo>
                  <a:lnTo>
                    <a:pt x="1207671" y="253971"/>
                  </a:lnTo>
                  <a:lnTo>
                    <a:pt x="1171108" y="268464"/>
                  </a:lnTo>
                  <a:lnTo>
                    <a:pt x="1129180" y="281869"/>
                  </a:lnTo>
                  <a:lnTo>
                    <a:pt x="1082283" y="294082"/>
                  </a:lnTo>
                  <a:lnTo>
                    <a:pt x="1030812" y="305001"/>
                  </a:lnTo>
                  <a:lnTo>
                    <a:pt x="975162" y="314522"/>
                  </a:lnTo>
                  <a:lnTo>
                    <a:pt x="915729" y="322543"/>
                  </a:lnTo>
                  <a:lnTo>
                    <a:pt x="852909" y="328961"/>
                  </a:lnTo>
                  <a:lnTo>
                    <a:pt x="787097" y="333673"/>
                  </a:lnTo>
                  <a:lnTo>
                    <a:pt x="718689" y="336575"/>
                  </a:lnTo>
                  <a:lnTo>
                    <a:pt x="648080" y="337566"/>
                  </a:lnTo>
                  <a:lnTo>
                    <a:pt x="577472" y="336575"/>
                  </a:lnTo>
                  <a:lnTo>
                    <a:pt x="509064" y="333673"/>
                  </a:lnTo>
                  <a:lnTo>
                    <a:pt x="443252" y="328961"/>
                  </a:lnTo>
                  <a:lnTo>
                    <a:pt x="380432" y="322543"/>
                  </a:lnTo>
                  <a:lnTo>
                    <a:pt x="320999" y="314522"/>
                  </a:lnTo>
                  <a:lnTo>
                    <a:pt x="265349" y="305001"/>
                  </a:lnTo>
                  <a:lnTo>
                    <a:pt x="213878" y="294082"/>
                  </a:lnTo>
                  <a:lnTo>
                    <a:pt x="166981" y="281869"/>
                  </a:lnTo>
                  <a:lnTo>
                    <a:pt x="125053" y="268464"/>
                  </a:lnTo>
                  <a:lnTo>
                    <a:pt x="88490" y="253971"/>
                  </a:lnTo>
                  <a:lnTo>
                    <a:pt x="33043" y="222132"/>
                  </a:lnTo>
                  <a:lnTo>
                    <a:pt x="3803" y="187174"/>
                  </a:lnTo>
                  <a:lnTo>
                    <a:pt x="0" y="168782"/>
                  </a:lnTo>
                  <a:close/>
                </a:path>
              </a:pathLst>
            </a:custGeom>
            <a:ln w="1295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3350" y="4325873"/>
              <a:ext cx="243077" cy="24155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657592" y="4501641"/>
            <a:ext cx="31587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Comic Sans MS"/>
                <a:cs typeface="Comic Sans MS"/>
              </a:rPr>
              <a:t>Not</a:t>
            </a:r>
            <a:r>
              <a:rPr sz="1800" b="1" spc="-30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mic Sans MS"/>
                <a:cs typeface="Comic Sans MS"/>
              </a:rPr>
              <a:t>Constant</a:t>
            </a:r>
            <a:r>
              <a:rPr sz="1800" b="1" spc="-45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Comic Sans MS"/>
                <a:cs typeface="Comic Sans MS"/>
              </a:rPr>
              <a:t>Any</a:t>
            </a:r>
            <a:r>
              <a:rPr sz="1800" b="1" spc="-40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mic Sans MS"/>
                <a:cs typeface="Comic Sans MS"/>
              </a:rPr>
              <a:t>More</a:t>
            </a:r>
            <a:endParaRPr sz="1800" baseline="-25000" dirty="0">
              <a:latin typeface="Comic Sans MS"/>
              <a:cs typeface="Comic Sans MS"/>
            </a:endParaRP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57ABCE42-653B-4D1E-9DA6-4C8F8EC770F9}"/>
              </a:ext>
            </a:extLst>
          </p:cNvPr>
          <p:cNvSpPr txBox="1"/>
          <p:nvPr/>
        </p:nvSpPr>
        <p:spPr>
          <a:xfrm>
            <a:off x="6806164" y="2376979"/>
            <a:ext cx="170561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23875" algn="l"/>
                <a:tab pos="1609090" algn="l"/>
              </a:tabLst>
            </a:pPr>
            <a:r>
              <a:rPr sz="1950" spc="5" dirty="0">
                <a:latin typeface="Times New Roman"/>
                <a:cs typeface="Times New Roman"/>
              </a:rPr>
              <a:t>2	</a:t>
            </a:r>
            <a:r>
              <a:rPr lang="en-US" sz="1950" spc="5" dirty="0">
                <a:latin typeface="Times New Roman"/>
                <a:cs typeface="Times New Roman"/>
              </a:rPr>
              <a:t>  </a:t>
            </a:r>
            <a:r>
              <a:rPr sz="1950" b="1" i="1" spc="5" dirty="0">
                <a:latin typeface="Times New Roman"/>
                <a:cs typeface="Times New Roman"/>
              </a:rPr>
              <a:t>L</a:t>
            </a:r>
            <a:r>
              <a:rPr lang="en-US" sz="1950" b="1" i="1" spc="5" dirty="0">
                <a:latin typeface="Times New Roman"/>
                <a:cs typeface="Times New Roman"/>
              </a:rPr>
              <a:t>'</a:t>
            </a:r>
            <a:endParaRPr sz="1950" b="1" dirty="0">
              <a:latin typeface="Times New Roman"/>
              <a:cs typeface="Times New Roman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6CE58EB-5953-43AA-9DC6-C8FDCE284485}"/>
              </a:ext>
            </a:extLst>
          </p:cNvPr>
          <p:cNvSpPr txBox="1"/>
          <p:nvPr/>
        </p:nvSpPr>
        <p:spPr>
          <a:xfrm>
            <a:off x="7874387" y="2359623"/>
            <a:ext cx="431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spc="15" dirty="0">
                <a:latin typeface="Times New Roman"/>
                <a:cs typeface="Times New Roman"/>
              </a:rPr>
              <a:t>GS</a:t>
            </a:r>
            <a:endParaRPr lang="zh-CN" altLang="en-US" sz="11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5B694A8-AAF7-4A2E-BE09-EFCFE9CDD25C}"/>
              </a:ext>
            </a:extLst>
          </p:cNvPr>
          <p:cNvSpPr txBox="1"/>
          <p:nvPr/>
        </p:nvSpPr>
        <p:spPr>
          <a:xfrm>
            <a:off x="8395412" y="2352765"/>
            <a:ext cx="2790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spc="15" dirty="0">
                <a:latin typeface="Times New Roman"/>
                <a:cs typeface="Times New Roman"/>
              </a:rPr>
              <a:t>T</a:t>
            </a:r>
            <a:endParaRPr lang="zh-CN" altLang="en-US" sz="11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1D2608-693B-4775-AFCB-6E51B724CB9C}"/>
              </a:ext>
            </a:extLst>
          </p:cNvPr>
          <p:cNvSpPr txBox="1"/>
          <p:nvPr/>
        </p:nvSpPr>
        <p:spPr>
          <a:xfrm>
            <a:off x="8747043" y="2133220"/>
            <a:ext cx="431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15" dirty="0">
                <a:latin typeface="Times New Roman"/>
                <a:cs typeface="Times New Roman"/>
              </a:rPr>
              <a:t>≈</a:t>
            </a:r>
            <a:endParaRPr lang="zh-CN" altLang="en-US" sz="1050" dirty="0"/>
          </a:p>
        </p:txBody>
      </p:sp>
      <p:sp>
        <p:nvSpPr>
          <p:cNvPr id="35" name="object 25">
            <a:extLst>
              <a:ext uri="{FF2B5EF4-FFF2-40B4-BE49-F238E27FC236}">
                <a16:creationId xmlns:a16="http://schemas.microsoft.com/office/drawing/2014/main" id="{7CE5008F-0626-4DBE-B085-7FAD4EC5F45F}"/>
              </a:ext>
            </a:extLst>
          </p:cNvPr>
          <p:cNvSpPr txBox="1"/>
          <p:nvPr/>
        </p:nvSpPr>
        <p:spPr>
          <a:xfrm>
            <a:off x="9283826" y="2316010"/>
            <a:ext cx="170561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23875" algn="l"/>
                <a:tab pos="1609090" algn="l"/>
              </a:tabLst>
            </a:pPr>
            <a:r>
              <a:rPr sz="1950" spc="5" dirty="0">
                <a:latin typeface="Times New Roman"/>
                <a:cs typeface="Times New Roman"/>
              </a:rPr>
              <a:t>2	</a:t>
            </a:r>
            <a:r>
              <a:rPr lang="en-US" sz="1950" spc="5" dirty="0">
                <a:latin typeface="Times New Roman"/>
                <a:cs typeface="Times New Roman"/>
              </a:rPr>
              <a:t>  </a:t>
            </a:r>
            <a:r>
              <a:rPr sz="1950" b="1" i="1" spc="5" dirty="0">
                <a:latin typeface="Times New Roman"/>
                <a:cs typeface="Times New Roman"/>
              </a:rPr>
              <a:t>L</a:t>
            </a:r>
            <a:endParaRPr sz="1950" b="1" dirty="0">
              <a:latin typeface="Times New Roman"/>
              <a:cs typeface="Times New Roman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179A597-35D7-40F2-A7CB-E5C449CF9CCC}"/>
              </a:ext>
            </a:extLst>
          </p:cNvPr>
          <p:cNvSpPr txBox="1"/>
          <p:nvPr/>
        </p:nvSpPr>
        <p:spPr>
          <a:xfrm>
            <a:off x="10121327" y="2155359"/>
            <a:ext cx="1092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spc="5" dirty="0">
                <a:latin typeface="Symbol"/>
                <a:cs typeface="Symbol"/>
              </a:rPr>
              <a:t></a:t>
            </a:r>
            <a:r>
              <a:rPr lang="en-US" altLang="zh-CN" sz="1800" spc="-270" dirty="0">
                <a:latin typeface="Times New Roman"/>
                <a:cs typeface="Times New Roman"/>
              </a:rPr>
              <a:t> </a:t>
            </a:r>
            <a:r>
              <a:rPr lang="en-US" altLang="zh-CN" sz="1800" spc="-60" dirty="0">
                <a:latin typeface="Times New Roman"/>
                <a:cs typeface="Times New Roman"/>
              </a:rPr>
              <a:t>(</a:t>
            </a:r>
            <a:r>
              <a:rPr lang="en-US" altLang="zh-CN" sz="1800" i="1" spc="-60" dirty="0">
                <a:latin typeface="Times New Roman"/>
                <a:cs typeface="Times New Roman"/>
              </a:rPr>
              <a:t>V    </a:t>
            </a:r>
            <a:r>
              <a:rPr lang="en-US" altLang="zh-CN" sz="1800" spc="90" dirty="0">
                <a:latin typeface="Symbol"/>
                <a:cs typeface="Symbol"/>
              </a:rPr>
              <a:t></a:t>
            </a:r>
            <a:r>
              <a:rPr lang="en-US" altLang="zh-CN" sz="1800" i="1" spc="90" dirty="0">
                <a:latin typeface="Times New Roman"/>
                <a:cs typeface="Times New Roman"/>
              </a:rPr>
              <a:t>V </a:t>
            </a:r>
            <a:r>
              <a:rPr lang="en-US" altLang="zh-CN" sz="1800" spc="90" dirty="0">
                <a:latin typeface="Times New Roman"/>
                <a:cs typeface="Times New Roman"/>
              </a:rPr>
              <a:t>)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15502CE-50A1-4840-ACF8-79537297430D}"/>
              </a:ext>
            </a:extLst>
          </p:cNvPr>
          <p:cNvSpPr txBox="1"/>
          <p:nvPr/>
        </p:nvSpPr>
        <p:spPr>
          <a:xfrm>
            <a:off x="10344917" y="2288776"/>
            <a:ext cx="431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spc="15" dirty="0">
                <a:latin typeface="Times New Roman"/>
                <a:cs typeface="Times New Roman"/>
              </a:rPr>
              <a:t>GS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3851DFB-35D8-4D32-95AD-89404E41FE92}"/>
              </a:ext>
            </a:extLst>
          </p:cNvPr>
          <p:cNvSpPr txBox="1"/>
          <p:nvPr/>
        </p:nvSpPr>
        <p:spPr>
          <a:xfrm>
            <a:off x="10860413" y="2288776"/>
            <a:ext cx="2790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spc="15" dirty="0">
                <a:latin typeface="Times New Roman"/>
                <a:cs typeface="Times New Roman"/>
              </a:rPr>
              <a:t>T</a:t>
            </a:r>
            <a:endParaRPr lang="zh-CN" altLang="en-US" sz="110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503FD4A-A713-475F-B3DA-AC0230E9D52C}"/>
              </a:ext>
            </a:extLst>
          </p:cNvPr>
          <p:cNvCxnSpPr>
            <a:cxnSpLocks/>
          </p:cNvCxnSpPr>
          <p:nvPr/>
        </p:nvCxnSpPr>
        <p:spPr>
          <a:xfrm flipV="1">
            <a:off x="9156772" y="2367879"/>
            <a:ext cx="452857" cy="333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209EFB7-826E-4342-881B-9FF20983365E}"/>
              </a:ext>
            </a:extLst>
          </p:cNvPr>
          <p:cNvCxnSpPr>
            <a:cxnSpLocks/>
          </p:cNvCxnSpPr>
          <p:nvPr/>
        </p:nvCxnSpPr>
        <p:spPr>
          <a:xfrm>
            <a:off x="9779694" y="2367878"/>
            <a:ext cx="38886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64368BC-5384-49B8-9F61-E8B2BB0B6A84}"/>
              </a:ext>
            </a:extLst>
          </p:cNvPr>
          <p:cNvSpPr txBox="1"/>
          <p:nvPr/>
        </p:nvSpPr>
        <p:spPr>
          <a:xfrm>
            <a:off x="9443143" y="2158567"/>
            <a:ext cx="431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spc="15" dirty="0">
                <a:latin typeface="Times New Roman"/>
                <a:cs typeface="Times New Roman"/>
              </a:rPr>
              <a:t>ox</a:t>
            </a:r>
            <a:endParaRPr lang="zh-CN" altLang="en-US" sz="11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08B48A2-ECA6-44AF-9661-A541E7D4E6F2}"/>
              </a:ext>
            </a:extLst>
          </p:cNvPr>
          <p:cNvSpPr txBox="1"/>
          <p:nvPr/>
        </p:nvSpPr>
        <p:spPr>
          <a:xfrm>
            <a:off x="9241722" y="2155359"/>
            <a:ext cx="431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spc="15" dirty="0">
                <a:latin typeface="Times New Roman"/>
                <a:cs typeface="Times New Roman"/>
              </a:rPr>
              <a:t>n</a:t>
            </a:r>
            <a:endParaRPr lang="zh-CN" altLang="en-US" sz="11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CAA3AA2-03DC-427A-923C-CADD533AC4A9}"/>
              </a:ext>
            </a:extLst>
          </p:cNvPr>
          <p:cNvSpPr txBox="1"/>
          <p:nvPr/>
        </p:nvSpPr>
        <p:spPr>
          <a:xfrm>
            <a:off x="9327887" y="2133605"/>
            <a:ext cx="1295400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120" algn="ctr">
              <a:lnSpc>
                <a:spcPts val="1720"/>
              </a:lnSpc>
              <a:spcBef>
                <a:spcPts val="125"/>
              </a:spcBef>
              <a:tabLst>
                <a:tab pos="801370" algn="l"/>
              </a:tabLst>
            </a:pPr>
            <a:r>
              <a:rPr lang="en-US" altLang="zh-CN" sz="2800" i="1" spc="30" baseline="12500" dirty="0">
                <a:latin typeface="Times New Roman"/>
                <a:cs typeface="Times New Roman"/>
              </a:rPr>
              <a:t>W</a:t>
            </a:r>
            <a:endParaRPr lang="en-US" altLang="zh-CN" sz="2800" baseline="12500" dirty="0">
              <a:latin typeface="Times New Roman"/>
              <a:cs typeface="Times New Roman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73F2EF7-86CD-4EDD-B675-1EB6F077D491}"/>
              </a:ext>
            </a:extLst>
          </p:cNvPr>
          <p:cNvSpPr txBox="1"/>
          <p:nvPr/>
        </p:nvSpPr>
        <p:spPr>
          <a:xfrm>
            <a:off x="9582703" y="2167468"/>
            <a:ext cx="23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spc="5" dirty="0">
                <a:latin typeface="Symbol"/>
                <a:cs typeface="Symbol"/>
              </a:rPr>
              <a:t>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9D57CD6-6FE2-4EEE-91C2-78CEE4A0ED62}"/>
              </a:ext>
            </a:extLst>
          </p:cNvPr>
          <p:cNvSpPr txBox="1"/>
          <p:nvPr/>
        </p:nvSpPr>
        <p:spPr>
          <a:xfrm>
            <a:off x="11032761" y="2097199"/>
            <a:ext cx="431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spc="15" dirty="0">
                <a:latin typeface="Times New Roman"/>
                <a:cs typeface="Times New Roman"/>
              </a:rPr>
              <a:t>2</a:t>
            </a:r>
            <a:endParaRPr lang="zh-CN" altLang="en-US" sz="500" dirty="0"/>
          </a:p>
        </p:txBody>
      </p:sp>
      <p:sp>
        <p:nvSpPr>
          <p:cNvPr id="65" name="object 8">
            <a:extLst>
              <a:ext uri="{FF2B5EF4-FFF2-40B4-BE49-F238E27FC236}">
                <a16:creationId xmlns:a16="http://schemas.microsoft.com/office/drawing/2014/main" id="{F2B61BD3-0109-4BAB-A6A6-BC2A13D96F14}"/>
              </a:ext>
            </a:extLst>
          </p:cNvPr>
          <p:cNvSpPr txBox="1"/>
          <p:nvPr/>
        </p:nvSpPr>
        <p:spPr>
          <a:xfrm>
            <a:off x="6666691" y="1997189"/>
            <a:ext cx="43815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45" dirty="0">
                <a:latin typeface="Symbol"/>
                <a:cs typeface="Symbol"/>
              </a:rPr>
              <a:t></a:t>
            </a:r>
            <a:r>
              <a:rPr sz="2100" i="1" spc="114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C</a:t>
            </a:r>
            <a:endParaRPr sz="2000" dirty="0">
              <a:latin typeface="Times New Roman"/>
              <a:cs typeface="Times New Roman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09880164-FAF9-4244-A065-67E655417FD7}"/>
              </a:ext>
            </a:extLst>
          </p:cNvPr>
          <p:cNvCxnSpPr>
            <a:cxnSpLocks/>
          </p:cNvCxnSpPr>
          <p:nvPr/>
        </p:nvCxnSpPr>
        <p:spPr>
          <a:xfrm flipV="1">
            <a:off x="6674382" y="2354727"/>
            <a:ext cx="452857" cy="333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CD42B98-6E5F-4775-AD50-6D2B3F18F318}"/>
              </a:ext>
            </a:extLst>
          </p:cNvPr>
          <p:cNvCxnSpPr>
            <a:cxnSpLocks/>
          </p:cNvCxnSpPr>
          <p:nvPr/>
        </p:nvCxnSpPr>
        <p:spPr>
          <a:xfrm>
            <a:off x="7297304" y="2354726"/>
            <a:ext cx="388864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0140638-FAD0-4A6F-9866-12A84CE7E5C2}"/>
              </a:ext>
            </a:extLst>
          </p:cNvPr>
          <p:cNvSpPr txBox="1"/>
          <p:nvPr/>
        </p:nvSpPr>
        <p:spPr>
          <a:xfrm>
            <a:off x="6960753" y="2145415"/>
            <a:ext cx="431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spc="15" dirty="0">
                <a:latin typeface="Times New Roman"/>
                <a:cs typeface="Times New Roman"/>
              </a:rPr>
              <a:t>ox</a:t>
            </a:r>
            <a:endParaRPr lang="zh-CN" altLang="en-US" sz="11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C0BD9B6-C73F-42AF-B194-2CD5CDF258A9}"/>
              </a:ext>
            </a:extLst>
          </p:cNvPr>
          <p:cNvSpPr txBox="1"/>
          <p:nvPr/>
        </p:nvSpPr>
        <p:spPr>
          <a:xfrm>
            <a:off x="6759332" y="2142207"/>
            <a:ext cx="4314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spc="15" dirty="0">
                <a:latin typeface="Times New Roman"/>
                <a:cs typeface="Times New Roman"/>
              </a:rPr>
              <a:t>n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71776E7-F710-457B-A93B-F69263CEBC64}"/>
              </a:ext>
            </a:extLst>
          </p:cNvPr>
          <p:cNvSpPr txBox="1"/>
          <p:nvPr/>
        </p:nvSpPr>
        <p:spPr>
          <a:xfrm>
            <a:off x="6845497" y="2120453"/>
            <a:ext cx="1295400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120" algn="ctr">
              <a:lnSpc>
                <a:spcPts val="1720"/>
              </a:lnSpc>
              <a:spcBef>
                <a:spcPts val="125"/>
              </a:spcBef>
              <a:tabLst>
                <a:tab pos="801370" algn="l"/>
              </a:tabLst>
            </a:pPr>
            <a:r>
              <a:rPr lang="en-US" altLang="zh-CN" sz="2800" i="1" spc="30" baseline="12500" dirty="0">
                <a:latin typeface="Times New Roman"/>
                <a:cs typeface="Times New Roman"/>
              </a:rPr>
              <a:t>W</a:t>
            </a:r>
            <a:endParaRPr lang="en-US" altLang="zh-CN" sz="2800" baseline="12500" dirty="0">
              <a:latin typeface="Times New Roman"/>
              <a:cs typeface="Times New Roman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23E29AB-5165-4D07-A8DA-28F9D59CDEB7}"/>
              </a:ext>
            </a:extLst>
          </p:cNvPr>
          <p:cNvSpPr txBox="1"/>
          <p:nvPr/>
        </p:nvSpPr>
        <p:spPr>
          <a:xfrm>
            <a:off x="7035572" y="2628750"/>
            <a:ext cx="281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5" dirty="0">
                <a:latin typeface="Symbol"/>
                <a:cs typeface="Symbol"/>
              </a:rPr>
              <a:t>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D8CDE44-4585-4C6B-9653-E2ADDD920875}"/>
              </a:ext>
            </a:extLst>
          </p:cNvPr>
          <p:cNvSpPr txBox="1"/>
          <p:nvPr/>
        </p:nvSpPr>
        <p:spPr>
          <a:xfrm>
            <a:off x="7109085" y="2153184"/>
            <a:ext cx="281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5" dirty="0">
                <a:latin typeface="Symbol"/>
                <a:cs typeface="Symbol"/>
              </a:rPr>
              <a:t>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4015406-EB89-40DA-8F4C-384FC802426F}"/>
              </a:ext>
            </a:extLst>
          </p:cNvPr>
          <p:cNvSpPr txBox="1"/>
          <p:nvPr/>
        </p:nvSpPr>
        <p:spPr>
          <a:xfrm>
            <a:off x="7605285" y="2150169"/>
            <a:ext cx="281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5" dirty="0">
                <a:latin typeface="Symbol"/>
                <a:cs typeface="Symbol"/>
              </a:rPr>
              <a:t>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540" y="72850"/>
            <a:ext cx="6045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Channel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Length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708" y="1439671"/>
            <a:ext cx="1084516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300" b="1" dirty="0">
                <a:solidFill>
                  <a:srgbClr val="004099"/>
                </a:solidFill>
                <a:latin typeface="Arial"/>
                <a:cs typeface="Arial"/>
              </a:rPr>
              <a:t>For</a:t>
            </a:r>
            <a:r>
              <a:rPr sz="23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4099"/>
                </a:solidFill>
                <a:latin typeface="Arial"/>
                <a:cs typeface="Arial"/>
              </a:rPr>
              <a:t>Sub-micron transistors,</a:t>
            </a:r>
            <a:r>
              <a:rPr sz="23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4099"/>
                </a:solidFill>
                <a:latin typeface="Arial"/>
                <a:cs typeface="Arial"/>
              </a:rPr>
              <a:t>we</a:t>
            </a:r>
            <a:r>
              <a:rPr sz="23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4099"/>
                </a:solidFill>
                <a:latin typeface="Arial"/>
                <a:cs typeface="Arial"/>
              </a:rPr>
              <a:t>cannot</a:t>
            </a:r>
            <a:r>
              <a:rPr sz="23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4099"/>
                </a:solidFill>
                <a:latin typeface="Arial"/>
                <a:cs typeface="Arial"/>
              </a:rPr>
              <a:t>neglect</a:t>
            </a:r>
            <a:r>
              <a:rPr sz="23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3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4099"/>
                </a:solidFill>
                <a:latin typeface="Arial"/>
                <a:cs typeface="Arial"/>
              </a:rPr>
              <a:t>pinch-off</a:t>
            </a:r>
            <a:r>
              <a:rPr sz="2300" b="1" spc="-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4099"/>
                </a:solidFill>
                <a:latin typeface="Arial"/>
                <a:cs typeface="Arial"/>
              </a:rPr>
              <a:t>region</a:t>
            </a:r>
            <a:r>
              <a:rPr sz="23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4099"/>
                </a:solidFill>
                <a:latin typeface="Arial"/>
                <a:cs typeface="Arial"/>
              </a:rPr>
              <a:t>(</a:t>
            </a:r>
            <a:r>
              <a:rPr sz="2300" b="1" spc="-5" dirty="0">
                <a:solidFill>
                  <a:srgbClr val="004099"/>
                </a:solidFill>
                <a:latin typeface="Symbol"/>
                <a:cs typeface="Symbol"/>
              </a:rPr>
              <a:t></a:t>
            </a:r>
            <a:r>
              <a:rPr sz="2300" b="1" i="1" spc="-5" dirty="0">
                <a:solidFill>
                  <a:srgbClr val="004099"/>
                </a:solidFill>
                <a:latin typeface="Arial"/>
                <a:cs typeface="Arial"/>
              </a:rPr>
              <a:t>L</a:t>
            </a:r>
            <a:r>
              <a:rPr sz="2300" b="1" spc="-5" dirty="0">
                <a:solidFill>
                  <a:srgbClr val="004099"/>
                </a:solidFill>
                <a:latin typeface="Arial"/>
                <a:cs typeface="Arial"/>
              </a:rPr>
              <a:t>)</a:t>
            </a:r>
            <a:r>
              <a:rPr sz="23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4099"/>
                </a:solidFill>
                <a:latin typeface="Arial"/>
                <a:cs typeface="Arial"/>
              </a:rPr>
              <a:t>any </a:t>
            </a:r>
            <a:r>
              <a:rPr sz="2300" b="1" spc="-6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004099"/>
                </a:solidFill>
                <a:latin typeface="Arial"/>
                <a:cs typeface="Arial"/>
              </a:rPr>
              <a:t>more.</a:t>
            </a:r>
            <a:r>
              <a:rPr sz="23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3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Effective</a:t>
            </a:r>
            <a:r>
              <a:rPr sz="23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channel</a:t>
            </a:r>
            <a:r>
              <a:rPr sz="23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length</a:t>
            </a:r>
            <a:r>
              <a:rPr sz="23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3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changes!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331" y="2526029"/>
            <a:ext cx="5093970" cy="232674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909816" y="2375154"/>
            <a:ext cx="3312160" cy="704850"/>
            <a:chOff x="6909816" y="2375154"/>
            <a:chExt cx="3312160" cy="704850"/>
          </a:xfrm>
        </p:grpSpPr>
        <p:sp>
          <p:nvSpPr>
            <p:cNvPr id="6" name="object 6"/>
            <p:cNvSpPr/>
            <p:nvPr/>
          </p:nvSpPr>
          <p:spPr>
            <a:xfrm>
              <a:off x="6909816" y="2375154"/>
              <a:ext cx="3312160" cy="704850"/>
            </a:xfrm>
            <a:custGeom>
              <a:avLst/>
              <a:gdLst/>
              <a:ahLst/>
              <a:cxnLst/>
              <a:rect l="l" t="t" r="r" b="b"/>
              <a:pathLst>
                <a:path w="3312159" h="704850">
                  <a:moveTo>
                    <a:pt x="3311652" y="0"/>
                  </a:moveTo>
                  <a:lnTo>
                    <a:pt x="0" y="0"/>
                  </a:lnTo>
                  <a:lnTo>
                    <a:pt x="0" y="704850"/>
                  </a:lnTo>
                  <a:lnTo>
                    <a:pt x="3311652" y="704850"/>
                  </a:lnTo>
                  <a:lnTo>
                    <a:pt x="3311652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51225" y="2706991"/>
              <a:ext cx="3218815" cy="0"/>
            </a:xfrm>
            <a:custGeom>
              <a:avLst/>
              <a:gdLst/>
              <a:ahLst/>
              <a:cxnLst/>
              <a:rect l="l" t="t" r="r" b="b"/>
              <a:pathLst>
                <a:path w="3218815">
                  <a:moveTo>
                    <a:pt x="0" y="0"/>
                  </a:moveTo>
                  <a:lnTo>
                    <a:pt x="1201689" y="0"/>
                  </a:lnTo>
                </a:path>
                <a:path w="3218815">
                  <a:moveTo>
                    <a:pt x="1465557" y="0"/>
                  </a:moveTo>
                  <a:lnTo>
                    <a:pt x="1640226" y="0"/>
                  </a:lnTo>
                </a:path>
                <a:path w="3218815">
                  <a:moveTo>
                    <a:pt x="1776050" y="0"/>
                  </a:moveTo>
                  <a:lnTo>
                    <a:pt x="3218345" y="0"/>
                  </a:lnTo>
                </a:path>
              </a:pathLst>
            </a:custGeom>
            <a:ln w="12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89990" y="2349840"/>
            <a:ext cx="203390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895475" algn="l"/>
              </a:tabLst>
            </a:pPr>
            <a:r>
              <a:rPr sz="1950" spc="5" dirty="0">
                <a:latin typeface="Times New Roman"/>
                <a:cs typeface="Times New Roman"/>
              </a:rPr>
              <a:t>1	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3489" y="2506615"/>
            <a:ext cx="53784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140" dirty="0">
                <a:latin typeface="Times New Roman"/>
                <a:cs typeface="Times New Roman"/>
              </a:rPr>
              <a:t> </a:t>
            </a:r>
            <a:r>
              <a:rPr sz="2925" spc="7" baseline="35612" dirty="0">
                <a:latin typeface="Times New Roman"/>
                <a:cs typeface="Times New Roman"/>
              </a:rPr>
              <a:t>1</a:t>
            </a:r>
            <a:r>
              <a:rPr sz="2925" spc="-22" baseline="35612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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9111" y="2701079"/>
            <a:ext cx="324739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489710" algn="l"/>
                <a:tab pos="1765300" algn="l"/>
              </a:tabLst>
            </a:pPr>
            <a:r>
              <a:rPr sz="1950" i="1" spc="5" dirty="0">
                <a:latin typeface="Times New Roman"/>
                <a:cs typeface="Times New Roman"/>
              </a:rPr>
              <a:t>L</a:t>
            </a:r>
            <a:r>
              <a:rPr sz="1950" i="1" spc="-14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</a:t>
            </a:r>
            <a:r>
              <a:rPr sz="1950" spc="-16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</a:t>
            </a:r>
            <a:r>
              <a:rPr sz="1950" i="1" spc="40" dirty="0">
                <a:latin typeface="Times New Roman"/>
                <a:cs typeface="Times New Roman"/>
              </a:rPr>
              <a:t>L</a:t>
            </a:r>
            <a:r>
              <a:rPr sz="1950" spc="-135" dirty="0">
                <a:latin typeface="Times New Roman"/>
                <a:cs typeface="Times New Roman"/>
              </a:rPr>
              <a:t>(</a:t>
            </a:r>
            <a:r>
              <a:rPr sz="1950" i="1" spc="-30" dirty="0">
                <a:latin typeface="Times New Roman"/>
                <a:cs typeface="Times New Roman"/>
              </a:rPr>
              <a:t>V</a:t>
            </a:r>
            <a:r>
              <a:rPr sz="1650" i="1" spc="15" baseline="-25252" dirty="0">
                <a:latin typeface="Times New Roman"/>
                <a:cs typeface="Times New Roman"/>
              </a:rPr>
              <a:t>D</a:t>
            </a:r>
            <a:r>
              <a:rPr sz="1650" i="1" spc="22" baseline="-25252" dirty="0">
                <a:latin typeface="Times New Roman"/>
                <a:cs typeface="Times New Roman"/>
              </a:rPr>
              <a:t>S</a:t>
            </a:r>
            <a:r>
              <a:rPr sz="1650" i="1" spc="67" baseline="-25252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spc="5" dirty="0">
                <a:latin typeface="Times New Roman"/>
                <a:cs typeface="Times New Roman"/>
              </a:rPr>
              <a:t>L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150" dirty="0">
                <a:latin typeface="Times New Roman"/>
                <a:cs typeface="Times New Roman"/>
              </a:rPr>
              <a:t>1</a:t>
            </a:r>
            <a:r>
              <a:rPr sz="1950" spc="5" dirty="0">
                <a:latin typeface="Symbol"/>
                <a:cs typeface="Symbol"/>
              </a:rPr>
              <a:t>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</a:t>
            </a:r>
            <a:r>
              <a:rPr sz="1950" i="1" spc="40" dirty="0">
                <a:latin typeface="Times New Roman"/>
                <a:cs typeface="Times New Roman"/>
              </a:rPr>
              <a:t>L</a:t>
            </a:r>
            <a:r>
              <a:rPr sz="1950" spc="-135" dirty="0">
                <a:latin typeface="Times New Roman"/>
                <a:cs typeface="Times New Roman"/>
              </a:rPr>
              <a:t>(</a:t>
            </a:r>
            <a:r>
              <a:rPr sz="1950" i="1" spc="-25" dirty="0">
                <a:latin typeface="Times New Roman"/>
                <a:cs typeface="Times New Roman"/>
              </a:rPr>
              <a:t>V</a:t>
            </a:r>
            <a:r>
              <a:rPr sz="1650" i="1" spc="15" baseline="-25252" dirty="0">
                <a:latin typeface="Times New Roman"/>
                <a:cs typeface="Times New Roman"/>
              </a:rPr>
              <a:t>D</a:t>
            </a:r>
            <a:r>
              <a:rPr sz="1650" i="1" spc="22" baseline="-25252" dirty="0">
                <a:latin typeface="Times New Roman"/>
                <a:cs typeface="Times New Roman"/>
              </a:rPr>
              <a:t>S</a:t>
            </a:r>
            <a:r>
              <a:rPr sz="1650" i="1" spc="52" baseline="-25252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r>
              <a:rPr lang="en-US" sz="1950" spc="5" dirty="0">
                <a:latin typeface="Times New Roman"/>
                <a:cs typeface="Times New Roman"/>
              </a:rPr>
              <a:t>/L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7177" y="3333378"/>
            <a:ext cx="167703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If</a:t>
            </a:r>
            <a:r>
              <a:rPr sz="22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Symbol"/>
                <a:cs typeface="Symbol"/>
              </a:rPr>
              <a:t></a:t>
            </a:r>
            <a:r>
              <a:rPr sz="2200" b="1" i="1" dirty="0">
                <a:solidFill>
                  <a:srgbClr val="004099"/>
                </a:solidFill>
                <a:latin typeface="Arial"/>
                <a:cs typeface="Arial"/>
              </a:rPr>
              <a:t>L</a:t>
            </a:r>
            <a:r>
              <a:rPr lang="en-US" sz="2200" b="1" i="1" dirty="0">
                <a:solidFill>
                  <a:srgbClr val="004099"/>
                </a:solidFill>
                <a:latin typeface="Arial"/>
                <a:cs typeface="Arial"/>
              </a:rPr>
              <a:t>/</a:t>
            </a:r>
            <a:r>
              <a:rPr lang="en-US" altLang="zh-CN" sz="2200" b="1" i="1" dirty="0">
                <a:solidFill>
                  <a:srgbClr val="004099"/>
                </a:solidFill>
                <a:latin typeface="Arial"/>
                <a:cs typeface="Arial"/>
              </a:rPr>
              <a:t>L</a:t>
            </a:r>
            <a:r>
              <a:rPr sz="2200" b="1" i="1" spc="-7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200" b="1" i="1" dirty="0">
                <a:solidFill>
                  <a:srgbClr val="004099"/>
                </a:solidFill>
                <a:latin typeface="Arial"/>
                <a:cs typeface="Arial"/>
                <a:sym typeface="Wingdings" panose="05000000000000000000" pitchFamily="2" charset="2"/>
              </a:rPr>
              <a:t></a:t>
            </a:r>
            <a:r>
              <a:rPr sz="2200" b="1" i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lang="en-US" sz="2200" b="1" i="1" spc="-25" dirty="0">
                <a:solidFill>
                  <a:srgbClr val="004099"/>
                </a:solidFill>
                <a:latin typeface="Arial"/>
                <a:cs typeface="Arial"/>
              </a:rPr>
              <a:t>0</a:t>
            </a:r>
            <a:r>
              <a:rPr lang="en-US" sz="2200" b="1" i="1" dirty="0">
                <a:solidFill>
                  <a:srgbClr val="004099"/>
                </a:solidFill>
                <a:latin typeface="Arial"/>
                <a:cs typeface="Arial"/>
              </a:rPr>
              <a:t>,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30045" y="3177043"/>
            <a:ext cx="3177540" cy="704850"/>
            <a:chOff x="7662671" y="3172967"/>
            <a:chExt cx="3167380" cy="704850"/>
          </a:xfrm>
        </p:grpSpPr>
        <p:sp>
          <p:nvSpPr>
            <p:cNvPr id="13" name="object 13"/>
            <p:cNvSpPr/>
            <p:nvPr/>
          </p:nvSpPr>
          <p:spPr>
            <a:xfrm>
              <a:off x="7662671" y="3172967"/>
              <a:ext cx="3167380" cy="704850"/>
            </a:xfrm>
            <a:custGeom>
              <a:avLst/>
              <a:gdLst/>
              <a:ahLst/>
              <a:cxnLst/>
              <a:rect l="l" t="t" r="r" b="b"/>
              <a:pathLst>
                <a:path w="3167379" h="704850">
                  <a:moveTo>
                    <a:pt x="3166872" y="0"/>
                  </a:moveTo>
                  <a:lnTo>
                    <a:pt x="0" y="0"/>
                  </a:lnTo>
                  <a:lnTo>
                    <a:pt x="0" y="704849"/>
                  </a:lnTo>
                  <a:lnTo>
                    <a:pt x="3166872" y="704849"/>
                  </a:lnTo>
                  <a:lnTo>
                    <a:pt x="3166872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4687" y="3498641"/>
              <a:ext cx="833119" cy="12700"/>
            </a:xfrm>
            <a:custGeom>
              <a:avLst/>
              <a:gdLst/>
              <a:ahLst/>
              <a:cxnLst/>
              <a:rect l="l" t="t" r="r" b="b"/>
              <a:pathLst>
                <a:path w="833120" h="12700">
                  <a:moveTo>
                    <a:pt x="833094" y="0"/>
                  </a:moveTo>
                  <a:lnTo>
                    <a:pt x="0" y="0"/>
                  </a:lnTo>
                  <a:lnTo>
                    <a:pt x="0" y="12328"/>
                  </a:lnTo>
                  <a:lnTo>
                    <a:pt x="833094" y="12328"/>
                  </a:lnTo>
                  <a:lnTo>
                    <a:pt x="833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43509" y="3100322"/>
            <a:ext cx="3177540" cy="72834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0"/>
              </a:spcBef>
              <a:tabLst>
                <a:tab pos="576580" algn="l"/>
                <a:tab pos="1239520" algn="l"/>
              </a:tabLst>
            </a:pPr>
            <a:r>
              <a:rPr sz="1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9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2925" spc="7" baseline="-35612" dirty="0">
                <a:latin typeface="Symbol"/>
                <a:cs typeface="Symbol"/>
              </a:rPr>
              <a:t></a:t>
            </a:r>
            <a:r>
              <a:rPr sz="2925" spc="284" baseline="-35612" dirty="0">
                <a:latin typeface="Times New Roman"/>
                <a:cs typeface="Times New Roman"/>
              </a:rPr>
              <a:t> </a:t>
            </a:r>
            <a:r>
              <a:rPr sz="19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2925" baseline="-35612" dirty="0">
                <a:latin typeface="Symbol"/>
                <a:cs typeface="Symbol"/>
              </a:rPr>
              <a:t></a:t>
            </a:r>
            <a:r>
              <a:rPr sz="2925" spc="-412" baseline="-35612" dirty="0">
                <a:latin typeface="Times New Roman"/>
                <a:cs typeface="Times New Roman"/>
              </a:rPr>
              <a:t> </a:t>
            </a:r>
            <a:r>
              <a:rPr sz="2925" spc="-247" baseline="-35612" dirty="0">
                <a:latin typeface="Times New Roman"/>
                <a:cs typeface="Times New Roman"/>
              </a:rPr>
              <a:t>(</a:t>
            </a:r>
            <a:r>
              <a:rPr sz="2925" spc="217" baseline="-35612" dirty="0">
                <a:latin typeface="Times New Roman"/>
                <a:cs typeface="Times New Roman"/>
              </a:rPr>
              <a:t>1</a:t>
            </a:r>
            <a:r>
              <a:rPr sz="2925" spc="7" baseline="-35612" dirty="0">
                <a:latin typeface="Symbol"/>
                <a:cs typeface="Symbol"/>
              </a:rPr>
              <a:t></a:t>
            </a:r>
            <a:r>
              <a:rPr sz="2925" spc="37" baseline="-35612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</a:t>
            </a:r>
            <a:r>
              <a:rPr sz="1950" i="1" spc="40" dirty="0">
                <a:latin typeface="Times New Roman"/>
                <a:cs typeface="Times New Roman"/>
              </a:rPr>
              <a:t>L</a:t>
            </a:r>
            <a:r>
              <a:rPr sz="1950" spc="-135" dirty="0">
                <a:latin typeface="Times New Roman"/>
                <a:cs typeface="Times New Roman"/>
              </a:rPr>
              <a:t>(</a:t>
            </a:r>
            <a:r>
              <a:rPr sz="1950" i="1" spc="-35" dirty="0">
                <a:latin typeface="Times New Roman"/>
                <a:cs typeface="Times New Roman"/>
              </a:rPr>
              <a:t>V</a:t>
            </a:r>
            <a:r>
              <a:rPr sz="1650" i="1" spc="15" baseline="-25252" dirty="0">
                <a:latin typeface="Times New Roman"/>
                <a:cs typeface="Times New Roman"/>
              </a:rPr>
              <a:t>D</a:t>
            </a:r>
            <a:r>
              <a:rPr sz="1650" i="1" spc="22" baseline="-25252" dirty="0">
                <a:latin typeface="Times New Roman"/>
                <a:cs typeface="Times New Roman"/>
              </a:rPr>
              <a:t>S</a:t>
            </a:r>
            <a:r>
              <a:rPr sz="1650" i="1" spc="67" baseline="-25252" dirty="0">
                <a:latin typeface="Times New Roman"/>
                <a:cs typeface="Times New Roman"/>
              </a:rPr>
              <a:t> </a:t>
            </a:r>
            <a:r>
              <a:rPr sz="1950" spc="170" dirty="0">
                <a:latin typeface="Times New Roman"/>
                <a:cs typeface="Times New Roman"/>
              </a:rPr>
              <a:t>)</a:t>
            </a:r>
            <a:r>
              <a:rPr sz="2925" spc="7" baseline="-35612" dirty="0">
                <a:latin typeface="Times New Roman"/>
                <a:cs typeface="Times New Roman"/>
              </a:rPr>
              <a:t>)</a:t>
            </a:r>
            <a:endParaRPr sz="2925" baseline="-35612" dirty="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425"/>
              </a:spcBef>
              <a:tabLst>
                <a:tab pos="1525905" algn="l"/>
                <a:tab pos="2550160" algn="l"/>
              </a:tabLst>
            </a:pPr>
            <a:r>
              <a:rPr sz="1950" i="1" spc="5" dirty="0">
                <a:latin typeface="Times New Roman"/>
                <a:cs typeface="Times New Roman"/>
              </a:rPr>
              <a:t>L</a:t>
            </a:r>
            <a:r>
              <a:rPr sz="1950" i="1" spc="-14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</a:t>
            </a:r>
            <a:r>
              <a:rPr sz="1950" spc="-16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Symbol"/>
                <a:cs typeface="Symbol"/>
              </a:rPr>
              <a:t></a:t>
            </a:r>
            <a:r>
              <a:rPr sz="1950" i="1" spc="-20" dirty="0">
                <a:latin typeface="Times New Roman"/>
                <a:cs typeface="Times New Roman"/>
              </a:rPr>
              <a:t>L</a:t>
            </a:r>
            <a:r>
              <a:rPr sz="1950" spc="-20" dirty="0">
                <a:latin typeface="Times New Roman"/>
                <a:cs typeface="Times New Roman"/>
              </a:rPr>
              <a:t>(</a:t>
            </a:r>
            <a:r>
              <a:rPr sz="1950" i="1" spc="-20" dirty="0">
                <a:latin typeface="Times New Roman"/>
                <a:cs typeface="Times New Roman"/>
              </a:rPr>
              <a:t>V</a:t>
            </a:r>
            <a:r>
              <a:rPr sz="1650" i="1" spc="-30" baseline="-25252" dirty="0">
                <a:latin typeface="Times New Roman"/>
                <a:cs typeface="Times New Roman"/>
              </a:rPr>
              <a:t>DS</a:t>
            </a:r>
            <a:r>
              <a:rPr sz="1650" i="1" spc="75" baseline="-25252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)	</a:t>
            </a:r>
            <a:r>
              <a:rPr sz="1950" i="1" spc="5" dirty="0">
                <a:latin typeface="Times New Roman"/>
                <a:cs typeface="Times New Roman"/>
              </a:rPr>
              <a:t>L	L</a:t>
            </a:r>
            <a:endParaRPr sz="1950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97545" y="4490465"/>
            <a:ext cx="1635760" cy="642620"/>
            <a:chOff x="7797545" y="4490465"/>
            <a:chExt cx="1635760" cy="642620"/>
          </a:xfrm>
        </p:grpSpPr>
        <p:sp>
          <p:nvSpPr>
            <p:cNvPr id="17" name="object 17"/>
            <p:cNvSpPr/>
            <p:nvPr/>
          </p:nvSpPr>
          <p:spPr>
            <a:xfrm>
              <a:off x="7797545" y="4490465"/>
              <a:ext cx="1635760" cy="642620"/>
            </a:xfrm>
            <a:custGeom>
              <a:avLst/>
              <a:gdLst/>
              <a:ahLst/>
              <a:cxnLst/>
              <a:rect l="l" t="t" r="r" b="b"/>
              <a:pathLst>
                <a:path w="1635759" h="642620">
                  <a:moveTo>
                    <a:pt x="1635252" y="0"/>
                  </a:moveTo>
                  <a:lnTo>
                    <a:pt x="0" y="0"/>
                  </a:lnTo>
                  <a:lnTo>
                    <a:pt x="0" y="642366"/>
                  </a:lnTo>
                  <a:lnTo>
                    <a:pt x="1635252" y="642366"/>
                  </a:lnTo>
                  <a:lnTo>
                    <a:pt x="1635252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38938" y="4821982"/>
              <a:ext cx="833755" cy="0"/>
            </a:xfrm>
            <a:custGeom>
              <a:avLst/>
              <a:gdLst/>
              <a:ahLst/>
              <a:cxnLst/>
              <a:rect l="l" t="t" r="r" b="b"/>
              <a:pathLst>
                <a:path w="833754">
                  <a:moveTo>
                    <a:pt x="0" y="0"/>
                  </a:moveTo>
                  <a:lnTo>
                    <a:pt x="833328" y="0"/>
                  </a:lnTo>
                </a:path>
              </a:pathLst>
            </a:custGeom>
            <a:ln w="123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203980" y="4791305"/>
            <a:ext cx="18669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i="1" spc="5" dirty="0">
                <a:latin typeface="Times New Roman"/>
                <a:cs typeface="Times New Roman"/>
              </a:rPr>
              <a:t>DS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91582" y="4816081"/>
            <a:ext cx="151765" cy="3251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950" i="1" spc="5" dirty="0">
                <a:latin typeface="Times New Roman"/>
                <a:cs typeface="Times New Roman"/>
              </a:rPr>
              <a:t>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8559" y="4054892"/>
            <a:ext cx="4120515" cy="7359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40"/>
              </a:spcBef>
            </a:pP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Under</a:t>
            </a:r>
            <a:r>
              <a:rPr sz="2200" b="1" spc="-3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1</a:t>
            </a:r>
            <a:r>
              <a:rPr sz="2175" b="1" baseline="24904" dirty="0">
                <a:solidFill>
                  <a:srgbClr val="004099"/>
                </a:solidFill>
                <a:latin typeface="Arial"/>
                <a:cs typeface="Arial"/>
              </a:rPr>
              <a:t>st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-order</a:t>
            </a:r>
            <a:r>
              <a:rPr sz="22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4099"/>
                </a:solidFill>
                <a:latin typeface="Arial"/>
                <a:cs typeface="Arial"/>
              </a:rPr>
              <a:t>approximation</a:t>
            </a:r>
            <a:endParaRPr sz="2200" dirty="0">
              <a:latin typeface="Arial"/>
              <a:cs typeface="Arial"/>
            </a:endParaRPr>
          </a:p>
          <a:p>
            <a:pPr marL="426084" algn="ctr">
              <a:lnSpc>
                <a:spcPct val="100000"/>
              </a:lnSpc>
              <a:spcBef>
                <a:spcPts val="245"/>
              </a:spcBef>
            </a:pPr>
            <a:r>
              <a:rPr sz="1950" spc="-20" dirty="0">
                <a:latin typeface="Symbol"/>
                <a:cs typeface="Symbol"/>
              </a:rPr>
              <a:t></a:t>
            </a:r>
            <a:r>
              <a:rPr sz="1950" i="1" spc="-20" dirty="0">
                <a:latin typeface="Times New Roman"/>
                <a:cs typeface="Times New Roman"/>
              </a:rPr>
              <a:t>L</a:t>
            </a:r>
            <a:r>
              <a:rPr sz="1950" spc="-20" dirty="0">
                <a:latin typeface="Times New Roman"/>
                <a:cs typeface="Times New Roman"/>
              </a:rPr>
              <a:t>(</a:t>
            </a:r>
            <a:r>
              <a:rPr sz="1950" i="1" spc="-20" dirty="0">
                <a:latin typeface="Times New Roman"/>
                <a:cs typeface="Times New Roman"/>
              </a:rPr>
              <a:t>V</a:t>
            </a:r>
            <a:r>
              <a:rPr sz="1650" i="1" spc="-30" baseline="-25252" dirty="0">
                <a:latin typeface="Times New Roman"/>
                <a:cs typeface="Times New Roman"/>
              </a:rPr>
              <a:t>DS</a:t>
            </a:r>
            <a:r>
              <a:rPr sz="1650" i="1" spc="52" baseline="-25252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90" dirty="0">
                <a:latin typeface="Times New Roman"/>
                <a:cs typeface="Times New Roman"/>
              </a:rPr>
              <a:t> </a:t>
            </a:r>
            <a:r>
              <a:rPr sz="2925" spc="7" baseline="-35612" dirty="0">
                <a:latin typeface="Symbol"/>
                <a:cs typeface="Symbol"/>
              </a:rPr>
              <a:t></a:t>
            </a:r>
            <a:r>
              <a:rPr sz="2925" spc="-127" baseline="-35612" dirty="0">
                <a:latin typeface="Times New Roman"/>
                <a:cs typeface="Times New Roman"/>
              </a:rPr>
              <a:t> </a:t>
            </a:r>
            <a:r>
              <a:rPr sz="3075" i="1" spc="-82" baseline="-33875" dirty="0">
                <a:latin typeface="Symbol"/>
                <a:cs typeface="Symbol"/>
              </a:rPr>
              <a:t></a:t>
            </a:r>
            <a:r>
              <a:rPr sz="2925" i="1" spc="-82" baseline="-35612" dirty="0">
                <a:latin typeface="Times New Roman"/>
                <a:cs typeface="Times New Roman"/>
              </a:rPr>
              <a:t>V</a:t>
            </a:r>
            <a:endParaRPr sz="2925" baseline="-35612" dirty="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5045" y="5206555"/>
            <a:ext cx="4545965" cy="681990"/>
            <a:chOff x="745045" y="5206555"/>
            <a:chExt cx="4545965" cy="681990"/>
          </a:xfrm>
        </p:grpSpPr>
        <p:sp>
          <p:nvSpPr>
            <p:cNvPr id="23" name="object 23"/>
            <p:cNvSpPr/>
            <p:nvPr/>
          </p:nvSpPr>
          <p:spPr>
            <a:xfrm>
              <a:off x="751713" y="5213222"/>
              <a:ext cx="4532630" cy="668655"/>
            </a:xfrm>
            <a:custGeom>
              <a:avLst/>
              <a:gdLst/>
              <a:ahLst/>
              <a:cxnLst/>
              <a:rect l="l" t="t" r="r" b="b"/>
              <a:pathLst>
                <a:path w="4532630" h="668654">
                  <a:moveTo>
                    <a:pt x="4420997" y="0"/>
                  </a:moveTo>
                  <a:lnTo>
                    <a:pt x="111378" y="0"/>
                  </a:lnTo>
                  <a:lnTo>
                    <a:pt x="68028" y="8759"/>
                  </a:lnTo>
                  <a:lnTo>
                    <a:pt x="32624" y="32639"/>
                  </a:lnTo>
                  <a:lnTo>
                    <a:pt x="8753" y="68044"/>
                  </a:lnTo>
                  <a:lnTo>
                    <a:pt x="0" y="111378"/>
                  </a:lnTo>
                  <a:lnTo>
                    <a:pt x="0" y="556894"/>
                  </a:lnTo>
                  <a:lnTo>
                    <a:pt x="8753" y="600245"/>
                  </a:lnTo>
                  <a:lnTo>
                    <a:pt x="32624" y="635649"/>
                  </a:lnTo>
                  <a:lnTo>
                    <a:pt x="68028" y="659520"/>
                  </a:lnTo>
                  <a:lnTo>
                    <a:pt x="111378" y="668273"/>
                  </a:lnTo>
                  <a:lnTo>
                    <a:pt x="4420997" y="668273"/>
                  </a:lnTo>
                  <a:lnTo>
                    <a:pt x="4464331" y="659520"/>
                  </a:lnTo>
                  <a:lnTo>
                    <a:pt x="4499737" y="635649"/>
                  </a:lnTo>
                  <a:lnTo>
                    <a:pt x="4523616" y="600245"/>
                  </a:lnTo>
                  <a:lnTo>
                    <a:pt x="4532376" y="556894"/>
                  </a:lnTo>
                  <a:lnTo>
                    <a:pt x="4532376" y="111378"/>
                  </a:lnTo>
                  <a:lnTo>
                    <a:pt x="4523616" y="68044"/>
                  </a:lnTo>
                  <a:lnTo>
                    <a:pt x="4499736" y="32638"/>
                  </a:lnTo>
                  <a:lnTo>
                    <a:pt x="4464331" y="8759"/>
                  </a:lnTo>
                  <a:lnTo>
                    <a:pt x="442099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1713" y="5213222"/>
              <a:ext cx="4532630" cy="668655"/>
            </a:xfrm>
            <a:custGeom>
              <a:avLst/>
              <a:gdLst/>
              <a:ahLst/>
              <a:cxnLst/>
              <a:rect l="l" t="t" r="r" b="b"/>
              <a:pathLst>
                <a:path w="4532630" h="668654">
                  <a:moveTo>
                    <a:pt x="0" y="111378"/>
                  </a:moveTo>
                  <a:lnTo>
                    <a:pt x="8753" y="68044"/>
                  </a:lnTo>
                  <a:lnTo>
                    <a:pt x="32624" y="32639"/>
                  </a:lnTo>
                  <a:lnTo>
                    <a:pt x="68028" y="8759"/>
                  </a:lnTo>
                  <a:lnTo>
                    <a:pt x="111378" y="0"/>
                  </a:lnTo>
                  <a:lnTo>
                    <a:pt x="4420997" y="0"/>
                  </a:lnTo>
                  <a:lnTo>
                    <a:pt x="4464331" y="8759"/>
                  </a:lnTo>
                  <a:lnTo>
                    <a:pt x="4499736" y="32638"/>
                  </a:lnTo>
                  <a:lnTo>
                    <a:pt x="4523616" y="68044"/>
                  </a:lnTo>
                  <a:lnTo>
                    <a:pt x="4532376" y="111378"/>
                  </a:lnTo>
                  <a:lnTo>
                    <a:pt x="4532376" y="556894"/>
                  </a:lnTo>
                  <a:lnTo>
                    <a:pt x="4523616" y="600245"/>
                  </a:lnTo>
                  <a:lnTo>
                    <a:pt x="4499737" y="635649"/>
                  </a:lnTo>
                  <a:lnTo>
                    <a:pt x="4464331" y="659520"/>
                  </a:lnTo>
                  <a:lnTo>
                    <a:pt x="4420997" y="668273"/>
                  </a:lnTo>
                  <a:lnTo>
                    <a:pt x="111378" y="668273"/>
                  </a:lnTo>
                  <a:lnTo>
                    <a:pt x="68028" y="659520"/>
                  </a:lnTo>
                  <a:lnTo>
                    <a:pt x="32624" y="635649"/>
                  </a:lnTo>
                  <a:lnTo>
                    <a:pt x="8753" y="600245"/>
                  </a:lnTo>
                  <a:lnTo>
                    <a:pt x="0" y="556894"/>
                  </a:lnTo>
                  <a:lnTo>
                    <a:pt x="0" y="111378"/>
                  </a:lnTo>
                  <a:close/>
                </a:path>
              </a:pathLst>
            </a:custGeom>
            <a:ln w="12953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9859" y="5569899"/>
              <a:ext cx="969010" cy="0"/>
            </a:xfrm>
            <a:custGeom>
              <a:avLst/>
              <a:gdLst/>
              <a:ahLst/>
              <a:cxnLst/>
              <a:rect l="l" t="t" r="r" b="b"/>
              <a:pathLst>
                <a:path w="969010">
                  <a:moveTo>
                    <a:pt x="0" y="0"/>
                  </a:moveTo>
                  <a:lnTo>
                    <a:pt x="588089" y="0"/>
                  </a:lnTo>
                </a:path>
                <a:path w="969010">
                  <a:moveTo>
                    <a:pt x="723986" y="0"/>
                  </a:moveTo>
                  <a:lnTo>
                    <a:pt x="968585" y="0"/>
                  </a:lnTo>
                </a:path>
              </a:pathLst>
            </a:custGeom>
            <a:ln w="123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567833" y="5363469"/>
            <a:ext cx="97790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1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72644" y="5564006"/>
            <a:ext cx="15049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5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4421" y="5539201"/>
            <a:ext cx="200660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i="1" spc="10" dirty="0">
                <a:latin typeface="Times New Roman"/>
                <a:cs typeface="Times New Roman"/>
              </a:rPr>
              <a:t>D</a:t>
            </a:r>
            <a:r>
              <a:rPr sz="1100" i="1" spc="15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53392" y="5212645"/>
            <a:ext cx="233679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i="1" spc="10" dirty="0">
                <a:latin typeface="Times New Roman"/>
                <a:cs typeface="Times New Roman"/>
              </a:rPr>
              <a:t>W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2346" y="5433735"/>
            <a:ext cx="35242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925" i="1" spc="82" baseline="14245" dirty="0">
                <a:latin typeface="Times New Roman"/>
                <a:cs typeface="Times New Roman"/>
              </a:rPr>
              <a:t>I</a:t>
            </a:r>
            <a:r>
              <a:rPr sz="1100" i="1" spc="55" dirty="0">
                <a:latin typeface="Times New Roman"/>
                <a:cs typeface="Times New Roman"/>
              </a:rPr>
              <a:t>DS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31173" y="5260761"/>
            <a:ext cx="606425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75" i="1" spc="22" baseline="13550" dirty="0">
                <a:latin typeface="Symbol"/>
                <a:cs typeface="Symbol"/>
              </a:rPr>
              <a:t></a:t>
            </a:r>
            <a:r>
              <a:rPr sz="1100" i="1" spc="15" dirty="0">
                <a:latin typeface="Times New Roman"/>
                <a:cs typeface="Times New Roman"/>
              </a:rPr>
              <a:t>n</a:t>
            </a:r>
            <a:r>
              <a:rPr sz="2925" i="1" spc="22" baseline="14245" dirty="0">
                <a:latin typeface="Times New Roman"/>
                <a:cs typeface="Times New Roman"/>
              </a:rPr>
              <a:t>C</a:t>
            </a:r>
            <a:r>
              <a:rPr sz="1100" i="1" spc="15" dirty="0">
                <a:latin typeface="Times New Roman"/>
                <a:cs typeface="Times New Roman"/>
              </a:rPr>
              <a:t>ox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9114" y="5369566"/>
            <a:ext cx="16256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56284" y="5513204"/>
            <a:ext cx="1455420" cy="275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ts val="900"/>
              </a:lnSpc>
              <a:spcBef>
                <a:spcPts val="114"/>
              </a:spcBef>
              <a:tabLst>
                <a:tab pos="430530" algn="l"/>
              </a:tabLst>
            </a:pPr>
            <a:r>
              <a:rPr sz="1950" dirty="0">
                <a:latin typeface="Symbol"/>
                <a:cs typeface="Symbol"/>
              </a:rPr>
              <a:t>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0" dirty="0">
                <a:latin typeface="Symbol"/>
                <a:cs typeface="Symbol"/>
              </a:rPr>
              <a:t></a:t>
            </a:r>
            <a:r>
              <a:rPr sz="1950" spc="-40" dirty="0">
                <a:latin typeface="Times New Roman"/>
                <a:cs typeface="Times New Roman"/>
              </a:rPr>
              <a:t>[(</a:t>
            </a:r>
            <a:r>
              <a:rPr sz="1950" i="1" spc="-40" dirty="0">
                <a:latin typeface="Times New Roman"/>
                <a:cs typeface="Times New Roman"/>
              </a:rPr>
              <a:t>V</a:t>
            </a:r>
            <a:endParaRPr sz="1950" dirty="0">
              <a:latin typeface="Times New Roman"/>
              <a:cs typeface="Times New Roman"/>
            </a:endParaRPr>
          </a:p>
          <a:p>
            <a:pPr marL="205740">
              <a:lnSpc>
                <a:spcPts val="900"/>
              </a:lnSpc>
              <a:tabLst>
                <a:tab pos="791210" algn="l"/>
                <a:tab pos="1336040" algn="l"/>
              </a:tabLst>
            </a:pPr>
            <a:r>
              <a:rPr lang="en-US" sz="2925" i="1" spc="7" baseline="-29914" dirty="0">
                <a:latin typeface="Times New Roman"/>
                <a:cs typeface="Times New Roman"/>
              </a:rPr>
              <a:t>         </a:t>
            </a:r>
            <a:r>
              <a:rPr sz="1100" i="1" spc="10" dirty="0">
                <a:latin typeface="Times New Roman"/>
                <a:cs typeface="Times New Roman"/>
              </a:rPr>
              <a:t>GS</a:t>
            </a:r>
            <a:r>
              <a:rPr lang="en-US" sz="1100" i="1" spc="10" dirty="0">
                <a:latin typeface="Times New Roman"/>
                <a:cs typeface="Times New Roman"/>
              </a:rPr>
              <a:t>         </a:t>
            </a:r>
            <a:r>
              <a:rPr sz="1100" i="1" spc="20" dirty="0">
                <a:latin typeface="Times New Roman"/>
                <a:cs typeface="Times New Roman"/>
              </a:rPr>
              <a:t>T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59108" y="5369566"/>
            <a:ext cx="108394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62940" algn="l"/>
              </a:tabLst>
            </a:pPr>
            <a:r>
              <a:rPr sz="1950" spc="150" dirty="0">
                <a:latin typeface="Symbol"/>
                <a:cs typeface="Symbol"/>
              </a:rPr>
              <a:t></a:t>
            </a:r>
            <a:r>
              <a:rPr sz="1950" i="1" spc="5" dirty="0">
                <a:latin typeface="Times New Roman"/>
                <a:cs typeface="Times New Roman"/>
              </a:rPr>
              <a:t>V</a:t>
            </a:r>
            <a:r>
              <a:rPr sz="1950" i="1" dirty="0">
                <a:latin typeface="Times New Roman"/>
                <a:cs typeface="Times New Roman"/>
              </a:rPr>
              <a:t> </a:t>
            </a:r>
            <a:r>
              <a:rPr sz="1950" i="1" spc="-11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/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2</a:t>
            </a:r>
            <a:r>
              <a:rPr sz="1950" spc="135" dirty="0">
                <a:latin typeface="Times New Roman"/>
                <a:cs typeface="Times New Roman"/>
              </a:rPr>
              <a:t>]</a:t>
            </a:r>
            <a:r>
              <a:rPr sz="1950" dirty="0">
                <a:latin typeface="Symbol"/>
                <a:cs typeface="Symbol"/>
              </a:rPr>
              <a:t>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43787" y="5356075"/>
            <a:ext cx="984885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88365" algn="l"/>
              </a:tabLst>
            </a:pPr>
            <a:r>
              <a:rPr sz="1950" spc="-165" dirty="0">
                <a:latin typeface="Times New Roman"/>
                <a:cs typeface="Times New Roman"/>
              </a:rPr>
              <a:t>(</a:t>
            </a:r>
            <a:r>
              <a:rPr sz="1950" spc="150" dirty="0">
                <a:latin typeface="Times New Roman"/>
                <a:cs typeface="Times New Roman"/>
              </a:rPr>
              <a:t>1</a:t>
            </a:r>
            <a:r>
              <a:rPr sz="1950" spc="5" dirty="0">
                <a:latin typeface="Symbol"/>
                <a:cs typeface="Symbol"/>
              </a:rPr>
              <a:t>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2050" i="1" spc="-130" dirty="0">
                <a:latin typeface="Symbol"/>
                <a:cs typeface="Symbol"/>
              </a:rPr>
              <a:t></a:t>
            </a:r>
            <a:r>
              <a:rPr sz="1950" i="1" spc="5" dirty="0">
                <a:latin typeface="Times New Roman"/>
                <a:cs typeface="Times New Roman"/>
              </a:rPr>
              <a:t>V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32707" y="5350383"/>
            <a:ext cx="1050925" cy="455295"/>
          </a:xfrm>
          <a:custGeom>
            <a:avLst/>
            <a:gdLst/>
            <a:ahLst/>
            <a:cxnLst/>
            <a:rect l="l" t="t" r="r" b="b"/>
            <a:pathLst>
              <a:path w="1050925" h="455295">
                <a:moveTo>
                  <a:pt x="0" y="454914"/>
                </a:moveTo>
                <a:lnTo>
                  <a:pt x="1050798" y="454914"/>
                </a:lnTo>
                <a:lnTo>
                  <a:pt x="1050798" y="0"/>
                </a:lnTo>
                <a:lnTo>
                  <a:pt x="0" y="0"/>
                </a:lnTo>
                <a:lnTo>
                  <a:pt x="0" y="454914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360923" y="5281676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Channel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length </a:t>
            </a:r>
            <a:r>
              <a:rPr sz="1800" b="1" spc="-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modulation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B4F9B0F-67CD-4A28-A2F5-54BA0CEE5F70}"/>
              </a:ext>
            </a:extLst>
          </p:cNvPr>
          <p:cNvSpPr txBox="1"/>
          <p:nvPr/>
        </p:nvSpPr>
        <p:spPr>
          <a:xfrm>
            <a:off x="2121137" y="5335002"/>
            <a:ext cx="617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spc="7" baseline="-29914" dirty="0">
                <a:latin typeface="Times New Roman"/>
                <a:cs typeface="Times New Roman"/>
              </a:rPr>
              <a:t>L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7335" y="84703"/>
            <a:ext cx="41884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solidFill>
                  <a:schemeClr val="tx1"/>
                </a:solidFill>
              </a:rPr>
              <a:t>Output impedance</a:t>
            </a:r>
            <a:endParaRPr sz="3800" dirty="0">
              <a:solidFill>
                <a:schemeClr val="tx1"/>
              </a:solidFill>
              <a:latin typeface="Symbol"/>
              <a:cs typeface="Symbo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53480" y="1200943"/>
            <a:ext cx="2174875" cy="704850"/>
            <a:chOff x="8377428" y="3222498"/>
            <a:chExt cx="2174875" cy="704850"/>
          </a:xfrm>
        </p:grpSpPr>
        <p:sp>
          <p:nvSpPr>
            <p:cNvPr id="7" name="object 7"/>
            <p:cNvSpPr/>
            <p:nvPr/>
          </p:nvSpPr>
          <p:spPr>
            <a:xfrm>
              <a:off x="8377428" y="3222498"/>
              <a:ext cx="2174875" cy="704850"/>
            </a:xfrm>
            <a:custGeom>
              <a:avLst/>
              <a:gdLst/>
              <a:ahLst/>
              <a:cxnLst/>
              <a:rect l="l" t="t" r="r" b="b"/>
              <a:pathLst>
                <a:path w="2174875" h="704850">
                  <a:moveTo>
                    <a:pt x="2174748" y="0"/>
                  </a:moveTo>
                  <a:lnTo>
                    <a:pt x="0" y="0"/>
                  </a:lnTo>
                  <a:lnTo>
                    <a:pt x="0" y="704850"/>
                  </a:lnTo>
                  <a:lnTo>
                    <a:pt x="2174748" y="704850"/>
                  </a:lnTo>
                  <a:lnTo>
                    <a:pt x="2174748" y="0"/>
                  </a:lnTo>
                  <a:close/>
                </a:path>
              </a:pathLst>
            </a:custGeom>
            <a:solidFill>
              <a:srgbClr val="D0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18855" y="3548176"/>
              <a:ext cx="962025" cy="12700"/>
            </a:xfrm>
            <a:custGeom>
              <a:avLst/>
              <a:gdLst/>
              <a:ahLst/>
              <a:cxnLst/>
              <a:rect l="l" t="t" r="r" b="b"/>
              <a:pathLst>
                <a:path w="962025" h="12700">
                  <a:moveTo>
                    <a:pt x="194183" y="0"/>
                  </a:moveTo>
                  <a:lnTo>
                    <a:pt x="0" y="0"/>
                  </a:lnTo>
                  <a:lnTo>
                    <a:pt x="0" y="12331"/>
                  </a:lnTo>
                  <a:lnTo>
                    <a:pt x="194183" y="12331"/>
                  </a:lnTo>
                  <a:lnTo>
                    <a:pt x="194183" y="0"/>
                  </a:lnTo>
                  <a:close/>
                </a:path>
                <a:path w="962025" h="12700">
                  <a:moveTo>
                    <a:pt x="961809" y="0"/>
                  </a:moveTo>
                  <a:lnTo>
                    <a:pt x="458241" y="0"/>
                  </a:lnTo>
                  <a:lnTo>
                    <a:pt x="458241" y="12331"/>
                  </a:lnTo>
                  <a:lnTo>
                    <a:pt x="961809" y="12331"/>
                  </a:lnTo>
                  <a:lnTo>
                    <a:pt x="9618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81642" y="1696482"/>
            <a:ext cx="8509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spc="1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73184" y="1502012"/>
            <a:ext cx="11747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i="1" spc="25" dirty="0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32720" y="1696482"/>
            <a:ext cx="18669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i="1" spc="5" dirty="0">
                <a:latin typeface="Times New Roman"/>
                <a:cs typeface="Times New Roman"/>
              </a:rPr>
              <a:t>DS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4417" y="1175629"/>
            <a:ext cx="91694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1950" spc="5" dirty="0">
                <a:latin typeface="Times New Roman"/>
                <a:cs typeface="Times New Roman"/>
              </a:rPr>
              <a:t>1</a:t>
            </a:r>
            <a:r>
              <a:rPr sz="1950" spc="260" dirty="0">
                <a:latin typeface="Times New Roman"/>
                <a:cs typeface="Times New Roman"/>
              </a:rPr>
              <a:t> </a:t>
            </a:r>
            <a:r>
              <a:rPr sz="2925" spc="7" baseline="-35612" dirty="0">
                <a:latin typeface="Symbol"/>
                <a:cs typeface="Symbol"/>
              </a:rPr>
              <a:t></a:t>
            </a:r>
            <a:r>
              <a:rPr sz="2925" spc="337" baseline="-35612" dirty="0">
                <a:latin typeface="Times New Roman"/>
                <a:cs typeface="Times New Roman"/>
              </a:rPr>
              <a:t> </a:t>
            </a:r>
            <a:r>
              <a:rPr sz="1950" spc="35" dirty="0">
                <a:latin typeface="Symbol"/>
                <a:cs typeface="Symbol"/>
              </a:rPr>
              <a:t></a:t>
            </a:r>
            <a:r>
              <a:rPr sz="1950" i="1" spc="35" dirty="0">
                <a:latin typeface="Times New Roman"/>
                <a:cs typeface="Times New Roman"/>
              </a:rPr>
              <a:t>I</a:t>
            </a:r>
            <a:r>
              <a:rPr sz="1650" i="1" spc="52" baseline="-25252" dirty="0">
                <a:latin typeface="Times New Roman"/>
                <a:cs typeface="Times New Roman"/>
              </a:rPr>
              <a:t>DS</a:t>
            </a:r>
            <a:endParaRPr sz="1650" baseline="-25252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22766" y="1318889"/>
            <a:ext cx="108267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586105" algn="l"/>
              </a:tabLst>
            </a:pPr>
            <a:r>
              <a:rPr sz="1950" spc="5" dirty="0">
                <a:latin typeface="Symbol"/>
                <a:cs typeface="Symbol"/>
              </a:rPr>
              <a:t>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2050" i="1" spc="120" dirty="0">
                <a:latin typeface="Symbol"/>
                <a:cs typeface="Symbol"/>
              </a:rPr>
              <a:t></a:t>
            </a:r>
            <a:r>
              <a:rPr sz="1950" i="1" spc="5" dirty="0">
                <a:latin typeface="Times New Roman"/>
                <a:cs typeface="Times New Roman"/>
              </a:rPr>
              <a:t>I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80" dirty="0">
                <a:latin typeface="Times New Roman"/>
                <a:cs typeface="Times New Roman"/>
              </a:rPr>
              <a:t>(</a:t>
            </a:r>
            <a:r>
              <a:rPr sz="1950" i="1" spc="5" dirty="0">
                <a:latin typeface="Times New Roman"/>
                <a:cs typeface="Times New Roman"/>
              </a:rPr>
              <a:t>s</a:t>
            </a:r>
            <a:r>
              <a:rPr sz="1950" i="1" spc="-5" dirty="0">
                <a:latin typeface="Times New Roman"/>
                <a:cs typeface="Times New Roman"/>
              </a:rPr>
              <a:t>a</a:t>
            </a:r>
            <a:r>
              <a:rPr sz="1950" i="1" spc="125" dirty="0">
                <a:latin typeface="Times New Roman"/>
                <a:cs typeface="Times New Roman"/>
              </a:rPr>
              <a:t>t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0464" y="1526868"/>
            <a:ext cx="74041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54025" algn="l"/>
              </a:tabLst>
            </a:pPr>
            <a:r>
              <a:rPr sz="1950" i="1" spc="5" dirty="0">
                <a:latin typeface="Times New Roman"/>
                <a:cs typeface="Times New Roman"/>
              </a:rPr>
              <a:t>r	</a:t>
            </a:r>
            <a:r>
              <a:rPr sz="1950" spc="-20" dirty="0">
                <a:latin typeface="Symbol"/>
                <a:cs typeface="Symbol"/>
              </a:rPr>
              <a:t></a:t>
            </a:r>
            <a:r>
              <a:rPr sz="1950" i="1" spc="10" dirty="0">
                <a:latin typeface="Times New Roman"/>
                <a:cs typeface="Times New Roman"/>
              </a:rPr>
              <a:t>V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9017" y="2072476"/>
            <a:ext cx="5654040" cy="7378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740"/>
              </a:spcBef>
              <a:buFont typeface="Wingdings"/>
              <a:buChar char=""/>
              <a:tabLst>
                <a:tab pos="323850" algn="l"/>
              </a:tabLst>
            </a:pP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Saturation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current increases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LINEARLY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with </a:t>
            </a:r>
            <a:r>
              <a:rPr sz="1800" b="1" i="1" spc="-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18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DS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323850" indent="-285750">
              <a:lnSpc>
                <a:spcPct val="100000"/>
              </a:lnSpc>
              <a:spcBef>
                <a:spcPts val="650"/>
              </a:spcBef>
              <a:buFont typeface="Wingdings"/>
              <a:buChar char=""/>
              <a:tabLst>
                <a:tab pos="323850" algn="l"/>
              </a:tabLst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Output</a:t>
            </a:r>
            <a:r>
              <a:rPr sz="18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impedance of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MOSFET</a:t>
            </a:r>
            <a:r>
              <a:rPr sz="18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FINITE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8941" y="3077717"/>
            <a:ext cx="10738485" cy="3370579"/>
            <a:chOff x="678941" y="3077717"/>
            <a:chExt cx="10738485" cy="3370579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941" y="3151631"/>
              <a:ext cx="6758940" cy="32964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702" y="4081334"/>
              <a:ext cx="3674198" cy="19445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438262" y="3087242"/>
              <a:ext cx="3969385" cy="3127375"/>
            </a:xfrm>
            <a:custGeom>
              <a:avLst/>
              <a:gdLst/>
              <a:ahLst/>
              <a:cxnLst/>
              <a:rect l="l" t="t" r="r" b="b"/>
              <a:pathLst>
                <a:path w="3969384" h="3127375">
                  <a:moveTo>
                    <a:pt x="0" y="3127248"/>
                  </a:moveTo>
                  <a:lnTo>
                    <a:pt x="3969257" y="3127248"/>
                  </a:lnTo>
                  <a:lnTo>
                    <a:pt x="3969257" y="0"/>
                  </a:lnTo>
                  <a:lnTo>
                    <a:pt x="0" y="0"/>
                  </a:lnTo>
                  <a:lnTo>
                    <a:pt x="0" y="3127248"/>
                  </a:lnTo>
                  <a:close/>
                </a:path>
              </a:pathLst>
            </a:custGeom>
            <a:ln w="19050">
              <a:solidFill>
                <a:srgbClr val="004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2">
            <a:extLst>
              <a:ext uri="{FF2B5EF4-FFF2-40B4-BE49-F238E27FC236}">
                <a16:creationId xmlns:a16="http://schemas.microsoft.com/office/drawing/2014/main" id="{2B874B31-E1F2-4DD5-B690-E4BA9C942F06}"/>
              </a:ext>
            </a:extLst>
          </p:cNvPr>
          <p:cNvGrpSpPr/>
          <p:nvPr/>
        </p:nvGrpSpPr>
        <p:grpSpPr>
          <a:xfrm>
            <a:off x="785900" y="1200943"/>
            <a:ext cx="6548628" cy="668655"/>
            <a:chOff x="751713" y="5213222"/>
            <a:chExt cx="4532630" cy="668655"/>
          </a:xfrm>
        </p:grpSpPr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BD109D31-B161-4EDB-9CF1-1B5E8240317F}"/>
                </a:ext>
              </a:extLst>
            </p:cNvPr>
            <p:cNvSpPr/>
            <p:nvPr/>
          </p:nvSpPr>
          <p:spPr>
            <a:xfrm>
              <a:off x="751713" y="5213222"/>
              <a:ext cx="4532630" cy="668655"/>
            </a:xfrm>
            <a:custGeom>
              <a:avLst/>
              <a:gdLst/>
              <a:ahLst/>
              <a:cxnLst/>
              <a:rect l="l" t="t" r="r" b="b"/>
              <a:pathLst>
                <a:path w="4532630" h="668654">
                  <a:moveTo>
                    <a:pt x="4420997" y="0"/>
                  </a:moveTo>
                  <a:lnTo>
                    <a:pt x="111378" y="0"/>
                  </a:lnTo>
                  <a:lnTo>
                    <a:pt x="68028" y="8759"/>
                  </a:lnTo>
                  <a:lnTo>
                    <a:pt x="32624" y="32639"/>
                  </a:lnTo>
                  <a:lnTo>
                    <a:pt x="8753" y="68044"/>
                  </a:lnTo>
                  <a:lnTo>
                    <a:pt x="0" y="111378"/>
                  </a:lnTo>
                  <a:lnTo>
                    <a:pt x="0" y="556894"/>
                  </a:lnTo>
                  <a:lnTo>
                    <a:pt x="8753" y="600245"/>
                  </a:lnTo>
                  <a:lnTo>
                    <a:pt x="32624" y="635649"/>
                  </a:lnTo>
                  <a:lnTo>
                    <a:pt x="68028" y="659520"/>
                  </a:lnTo>
                  <a:lnTo>
                    <a:pt x="111378" y="668273"/>
                  </a:lnTo>
                  <a:lnTo>
                    <a:pt x="4420997" y="668273"/>
                  </a:lnTo>
                  <a:lnTo>
                    <a:pt x="4464331" y="659520"/>
                  </a:lnTo>
                  <a:lnTo>
                    <a:pt x="4499737" y="635649"/>
                  </a:lnTo>
                  <a:lnTo>
                    <a:pt x="4523616" y="600245"/>
                  </a:lnTo>
                  <a:lnTo>
                    <a:pt x="4532376" y="556894"/>
                  </a:lnTo>
                  <a:lnTo>
                    <a:pt x="4532376" y="111378"/>
                  </a:lnTo>
                  <a:lnTo>
                    <a:pt x="4523616" y="68044"/>
                  </a:lnTo>
                  <a:lnTo>
                    <a:pt x="4499736" y="32638"/>
                  </a:lnTo>
                  <a:lnTo>
                    <a:pt x="4464331" y="8759"/>
                  </a:lnTo>
                  <a:lnTo>
                    <a:pt x="442099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4">
              <a:extLst>
                <a:ext uri="{FF2B5EF4-FFF2-40B4-BE49-F238E27FC236}">
                  <a16:creationId xmlns:a16="http://schemas.microsoft.com/office/drawing/2014/main" id="{2EE2F037-9F7C-4B1D-BD0C-ADCE57679C9D}"/>
                </a:ext>
              </a:extLst>
            </p:cNvPr>
            <p:cNvSpPr/>
            <p:nvPr/>
          </p:nvSpPr>
          <p:spPr>
            <a:xfrm>
              <a:off x="751713" y="5213222"/>
              <a:ext cx="4532630" cy="668655"/>
            </a:xfrm>
            <a:custGeom>
              <a:avLst/>
              <a:gdLst/>
              <a:ahLst/>
              <a:cxnLst/>
              <a:rect l="l" t="t" r="r" b="b"/>
              <a:pathLst>
                <a:path w="4532630" h="668654">
                  <a:moveTo>
                    <a:pt x="0" y="111378"/>
                  </a:moveTo>
                  <a:lnTo>
                    <a:pt x="8753" y="68044"/>
                  </a:lnTo>
                  <a:lnTo>
                    <a:pt x="32624" y="32639"/>
                  </a:lnTo>
                  <a:lnTo>
                    <a:pt x="68028" y="8759"/>
                  </a:lnTo>
                  <a:lnTo>
                    <a:pt x="111378" y="0"/>
                  </a:lnTo>
                  <a:lnTo>
                    <a:pt x="4420997" y="0"/>
                  </a:lnTo>
                  <a:lnTo>
                    <a:pt x="4464331" y="8759"/>
                  </a:lnTo>
                  <a:lnTo>
                    <a:pt x="4499736" y="32638"/>
                  </a:lnTo>
                  <a:lnTo>
                    <a:pt x="4523616" y="68044"/>
                  </a:lnTo>
                  <a:lnTo>
                    <a:pt x="4532376" y="111378"/>
                  </a:lnTo>
                  <a:lnTo>
                    <a:pt x="4532376" y="556894"/>
                  </a:lnTo>
                  <a:lnTo>
                    <a:pt x="4523616" y="600245"/>
                  </a:lnTo>
                  <a:lnTo>
                    <a:pt x="4499737" y="635649"/>
                  </a:lnTo>
                  <a:lnTo>
                    <a:pt x="4464331" y="659520"/>
                  </a:lnTo>
                  <a:lnTo>
                    <a:pt x="4420997" y="668273"/>
                  </a:lnTo>
                  <a:lnTo>
                    <a:pt x="111378" y="668273"/>
                  </a:lnTo>
                  <a:lnTo>
                    <a:pt x="68028" y="659520"/>
                  </a:lnTo>
                  <a:lnTo>
                    <a:pt x="32624" y="635649"/>
                  </a:lnTo>
                  <a:lnTo>
                    <a:pt x="8753" y="600245"/>
                  </a:lnTo>
                  <a:lnTo>
                    <a:pt x="0" y="556894"/>
                  </a:lnTo>
                  <a:lnTo>
                    <a:pt x="0" y="111378"/>
                  </a:lnTo>
                  <a:close/>
                </a:path>
              </a:pathLst>
            </a:custGeom>
            <a:ln w="12953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6">
            <a:extLst>
              <a:ext uri="{FF2B5EF4-FFF2-40B4-BE49-F238E27FC236}">
                <a16:creationId xmlns:a16="http://schemas.microsoft.com/office/drawing/2014/main" id="{CD5BDDAA-3351-46AB-BFD5-D538849CFB84}"/>
              </a:ext>
            </a:extLst>
          </p:cNvPr>
          <p:cNvSpPr txBox="1"/>
          <p:nvPr/>
        </p:nvSpPr>
        <p:spPr>
          <a:xfrm>
            <a:off x="3608688" y="1327933"/>
            <a:ext cx="97790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1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89E2494E-7C04-4278-93E2-9A3906B7E99A}"/>
              </a:ext>
            </a:extLst>
          </p:cNvPr>
          <p:cNvSpPr txBox="1"/>
          <p:nvPr/>
        </p:nvSpPr>
        <p:spPr>
          <a:xfrm>
            <a:off x="1713499" y="1528470"/>
            <a:ext cx="15049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5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66D8121D-EF2E-4C78-828F-B2C8C548F5E1}"/>
              </a:ext>
            </a:extLst>
          </p:cNvPr>
          <p:cNvSpPr txBox="1"/>
          <p:nvPr/>
        </p:nvSpPr>
        <p:spPr>
          <a:xfrm>
            <a:off x="4845276" y="1503665"/>
            <a:ext cx="200660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i="1" spc="10" dirty="0">
                <a:latin typeface="Times New Roman"/>
                <a:cs typeface="Times New Roman"/>
              </a:rPr>
              <a:t>D</a:t>
            </a:r>
            <a:r>
              <a:rPr sz="1100" i="1" spc="15" dirty="0">
                <a:latin typeface="Times New Roman"/>
                <a:cs typeface="Times New Roman"/>
              </a:rPr>
              <a:t>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280A8909-21BF-4C2D-BF29-99FEBDD268EB}"/>
              </a:ext>
            </a:extLst>
          </p:cNvPr>
          <p:cNvSpPr txBox="1"/>
          <p:nvPr/>
        </p:nvSpPr>
        <p:spPr>
          <a:xfrm>
            <a:off x="2194247" y="1177109"/>
            <a:ext cx="233679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i="1" spc="10" dirty="0">
                <a:latin typeface="Times New Roman"/>
                <a:cs typeface="Times New Roman"/>
              </a:rPr>
              <a:t>W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4231C60B-F702-46F1-AC0F-F9FD835183E1}"/>
              </a:ext>
            </a:extLst>
          </p:cNvPr>
          <p:cNvSpPr txBox="1"/>
          <p:nvPr/>
        </p:nvSpPr>
        <p:spPr>
          <a:xfrm>
            <a:off x="883201" y="1398199"/>
            <a:ext cx="35242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925" i="1" spc="82" baseline="14245" dirty="0">
                <a:latin typeface="Times New Roman"/>
                <a:cs typeface="Times New Roman"/>
              </a:rPr>
              <a:t>I</a:t>
            </a:r>
            <a:r>
              <a:rPr sz="1100" i="1" spc="55" dirty="0">
                <a:latin typeface="Times New Roman"/>
                <a:cs typeface="Times New Roman"/>
              </a:rPr>
              <a:t>DS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A98A4DEF-CCC8-4CD0-9849-47461288F8BA}"/>
              </a:ext>
            </a:extLst>
          </p:cNvPr>
          <p:cNvSpPr txBox="1"/>
          <p:nvPr/>
        </p:nvSpPr>
        <p:spPr>
          <a:xfrm>
            <a:off x="1472028" y="1225225"/>
            <a:ext cx="606425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75" i="1" spc="22" baseline="13550" dirty="0">
                <a:latin typeface="Symbol"/>
                <a:cs typeface="Symbol"/>
              </a:rPr>
              <a:t></a:t>
            </a:r>
            <a:r>
              <a:rPr sz="1100" i="1" spc="15" dirty="0">
                <a:latin typeface="Times New Roman"/>
                <a:cs typeface="Times New Roman"/>
              </a:rPr>
              <a:t>n</a:t>
            </a:r>
            <a:r>
              <a:rPr sz="2925" i="1" spc="22" baseline="14245" dirty="0">
                <a:latin typeface="Times New Roman"/>
                <a:cs typeface="Times New Roman"/>
              </a:rPr>
              <a:t>C</a:t>
            </a:r>
            <a:r>
              <a:rPr sz="1100" i="1" spc="15" dirty="0">
                <a:latin typeface="Times New Roman"/>
                <a:cs typeface="Times New Roman"/>
              </a:rPr>
              <a:t>ox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EE4F9EF8-E13D-4A34-A475-E5B6B6DDB86C}"/>
              </a:ext>
            </a:extLst>
          </p:cNvPr>
          <p:cNvSpPr txBox="1"/>
          <p:nvPr/>
        </p:nvSpPr>
        <p:spPr>
          <a:xfrm>
            <a:off x="1279969" y="1334030"/>
            <a:ext cx="16256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5" dirty="0">
                <a:latin typeface="Symbol"/>
                <a:cs typeface="Symbol"/>
              </a:rPr>
              <a:t></a:t>
            </a:r>
            <a:endParaRPr sz="1950" dirty="0">
              <a:latin typeface="Symbol"/>
              <a:cs typeface="Symbol"/>
            </a:endParaRPr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7E9F5B58-9442-4D38-BAAD-32EC397C0451}"/>
              </a:ext>
            </a:extLst>
          </p:cNvPr>
          <p:cNvSpPr txBox="1"/>
          <p:nvPr/>
        </p:nvSpPr>
        <p:spPr>
          <a:xfrm>
            <a:off x="2097139" y="1477668"/>
            <a:ext cx="1455420" cy="275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ts val="900"/>
              </a:lnSpc>
              <a:spcBef>
                <a:spcPts val="114"/>
              </a:spcBef>
              <a:tabLst>
                <a:tab pos="430530" algn="l"/>
              </a:tabLst>
            </a:pPr>
            <a:r>
              <a:rPr sz="1950" dirty="0">
                <a:latin typeface="Symbol"/>
                <a:cs typeface="Symbol"/>
              </a:rPr>
              <a:t>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40" dirty="0">
                <a:latin typeface="Symbol"/>
                <a:cs typeface="Symbol"/>
              </a:rPr>
              <a:t></a:t>
            </a:r>
            <a:r>
              <a:rPr sz="1950" spc="-40" dirty="0">
                <a:latin typeface="Times New Roman"/>
                <a:cs typeface="Times New Roman"/>
              </a:rPr>
              <a:t>[(</a:t>
            </a:r>
            <a:r>
              <a:rPr sz="1950" i="1" spc="-40" dirty="0">
                <a:latin typeface="Times New Roman"/>
                <a:cs typeface="Times New Roman"/>
              </a:rPr>
              <a:t>V</a:t>
            </a:r>
            <a:endParaRPr sz="1950" dirty="0">
              <a:latin typeface="Times New Roman"/>
              <a:cs typeface="Times New Roman"/>
            </a:endParaRPr>
          </a:p>
          <a:p>
            <a:pPr marL="205740">
              <a:lnSpc>
                <a:spcPts val="900"/>
              </a:lnSpc>
              <a:tabLst>
                <a:tab pos="791210" algn="l"/>
                <a:tab pos="1336040" algn="l"/>
              </a:tabLst>
            </a:pPr>
            <a:r>
              <a:rPr lang="en-US" sz="2925" i="1" spc="7" baseline="-29914" dirty="0">
                <a:latin typeface="Times New Roman"/>
                <a:cs typeface="Times New Roman"/>
              </a:rPr>
              <a:t>         </a:t>
            </a:r>
            <a:r>
              <a:rPr sz="1100" i="1" spc="10" dirty="0">
                <a:latin typeface="Times New Roman"/>
                <a:cs typeface="Times New Roman"/>
              </a:rPr>
              <a:t>GS</a:t>
            </a:r>
            <a:r>
              <a:rPr lang="en-US" sz="1100" i="1" spc="10" dirty="0">
                <a:latin typeface="Times New Roman"/>
                <a:cs typeface="Times New Roman"/>
              </a:rPr>
              <a:t>         </a:t>
            </a:r>
            <a:r>
              <a:rPr sz="1100" i="1" spc="20" dirty="0">
                <a:latin typeface="Times New Roman"/>
                <a:cs typeface="Times New Roman"/>
              </a:rPr>
              <a:t>T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5648FC1A-C910-4B74-BFA1-48C2059A7945}"/>
              </a:ext>
            </a:extLst>
          </p:cNvPr>
          <p:cNvSpPr txBox="1"/>
          <p:nvPr/>
        </p:nvSpPr>
        <p:spPr>
          <a:xfrm>
            <a:off x="3099963" y="1334030"/>
            <a:ext cx="108394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62940" algn="l"/>
              </a:tabLst>
            </a:pPr>
            <a:r>
              <a:rPr sz="1950" spc="150" dirty="0">
                <a:latin typeface="Symbol"/>
                <a:cs typeface="Symbol"/>
              </a:rPr>
              <a:t></a:t>
            </a:r>
            <a:r>
              <a:rPr sz="1950" i="1" spc="5" dirty="0">
                <a:latin typeface="Times New Roman"/>
                <a:cs typeface="Times New Roman"/>
              </a:rPr>
              <a:t>V</a:t>
            </a:r>
            <a:r>
              <a:rPr sz="1950" i="1" dirty="0">
                <a:latin typeface="Times New Roman"/>
                <a:cs typeface="Times New Roman"/>
              </a:rPr>
              <a:t> </a:t>
            </a:r>
            <a:r>
              <a:rPr sz="1950" i="1" spc="-114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/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2</a:t>
            </a:r>
            <a:r>
              <a:rPr sz="1950" spc="135" dirty="0">
                <a:latin typeface="Times New Roman"/>
                <a:cs typeface="Times New Roman"/>
              </a:rPr>
              <a:t>]</a:t>
            </a:r>
            <a:r>
              <a:rPr sz="1950" dirty="0">
                <a:latin typeface="Symbol"/>
                <a:cs typeface="Symbol"/>
              </a:rPr>
              <a:t></a:t>
            </a:r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F5EEE41C-BA64-4DC0-AD31-288D7772BC29}"/>
              </a:ext>
            </a:extLst>
          </p:cNvPr>
          <p:cNvSpPr txBox="1"/>
          <p:nvPr/>
        </p:nvSpPr>
        <p:spPr>
          <a:xfrm>
            <a:off x="4184642" y="1320539"/>
            <a:ext cx="984885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88365" algn="l"/>
              </a:tabLst>
            </a:pPr>
            <a:r>
              <a:rPr sz="1950" spc="-165" dirty="0">
                <a:latin typeface="Times New Roman"/>
                <a:cs typeface="Times New Roman"/>
              </a:rPr>
              <a:t>(</a:t>
            </a:r>
            <a:r>
              <a:rPr sz="1950" spc="150" dirty="0">
                <a:latin typeface="Times New Roman"/>
                <a:cs typeface="Times New Roman"/>
              </a:rPr>
              <a:t>1</a:t>
            </a:r>
            <a:r>
              <a:rPr sz="1950" spc="5" dirty="0">
                <a:latin typeface="Symbol"/>
                <a:cs typeface="Symbol"/>
              </a:rPr>
              <a:t>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2050" i="1" spc="-130" dirty="0">
                <a:latin typeface="Symbol"/>
                <a:cs typeface="Symbol"/>
              </a:rPr>
              <a:t></a:t>
            </a:r>
            <a:r>
              <a:rPr sz="1950" i="1" spc="5" dirty="0">
                <a:latin typeface="Times New Roman"/>
                <a:cs typeface="Times New Roman"/>
              </a:rPr>
              <a:t>V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C76D556-C493-4403-93FF-D18CB0510B4E}"/>
              </a:ext>
            </a:extLst>
          </p:cNvPr>
          <p:cNvSpPr txBox="1"/>
          <p:nvPr/>
        </p:nvSpPr>
        <p:spPr>
          <a:xfrm>
            <a:off x="2161992" y="1299466"/>
            <a:ext cx="617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spc="7" baseline="-29914" dirty="0">
                <a:latin typeface="Times New Roman"/>
                <a:cs typeface="Times New Roman"/>
              </a:rPr>
              <a:t>L</a:t>
            </a:r>
            <a:endParaRPr lang="zh-CN" altLang="en-US" sz="2800" dirty="0"/>
          </a:p>
        </p:txBody>
      </p:sp>
      <p:sp>
        <p:nvSpPr>
          <p:cNvPr id="36" name="object 25">
            <a:extLst>
              <a:ext uri="{FF2B5EF4-FFF2-40B4-BE49-F238E27FC236}">
                <a16:creationId xmlns:a16="http://schemas.microsoft.com/office/drawing/2014/main" id="{607F4BC5-0EA0-4C2B-BA18-F1FDE680208B}"/>
              </a:ext>
            </a:extLst>
          </p:cNvPr>
          <p:cNvSpPr/>
          <p:nvPr/>
        </p:nvSpPr>
        <p:spPr>
          <a:xfrm>
            <a:off x="1469105" y="1526698"/>
            <a:ext cx="1009856" cy="58751"/>
          </a:xfrm>
          <a:custGeom>
            <a:avLst/>
            <a:gdLst/>
            <a:ahLst/>
            <a:cxnLst/>
            <a:rect l="l" t="t" r="r" b="b"/>
            <a:pathLst>
              <a:path w="969010">
                <a:moveTo>
                  <a:pt x="0" y="0"/>
                </a:moveTo>
                <a:lnTo>
                  <a:pt x="588089" y="0"/>
                </a:lnTo>
              </a:path>
              <a:path w="969010">
                <a:moveTo>
                  <a:pt x="723986" y="0"/>
                </a:moveTo>
                <a:lnTo>
                  <a:pt x="968585" y="0"/>
                </a:lnTo>
              </a:path>
            </a:pathLst>
          </a:custGeom>
          <a:ln w="12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600F153-B959-40B6-B91E-4731B4B6905B}"/>
              </a:ext>
            </a:extLst>
          </p:cNvPr>
          <p:cNvSpPr txBox="1"/>
          <p:nvPr/>
        </p:nvSpPr>
        <p:spPr>
          <a:xfrm>
            <a:off x="5301153" y="1334030"/>
            <a:ext cx="162560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50" spc="5" dirty="0">
                <a:latin typeface="Symbol"/>
                <a:cs typeface="Symbol"/>
              </a:rPr>
              <a:t></a:t>
            </a:r>
            <a:endParaRPr sz="1950" dirty="0">
              <a:latin typeface="Symbol"/>
              <a:cs typeface="Symbol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CE7EBEAE-23A2-4F0E-BE89-6EA980F016DD}"/>
              </a:ext>
            </a:extLst>
          </p:cNvPr>
          <p:cNvSpPr txBox="1"/>
          <p:nvPr/>
        </p:nvSpPr>
        <p:spPr>
          <a:xfrm>
            <a:off x="6125615" y="1333221"/>
            <a:ext cx="984885" cy="341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88365" algn="l"/>
              </a:tabLst>
            </a:pPr>
            <a:r>
              <a:rPr lang="zh-CN" altLang="en-US" sz="1950" dirty="0">
                <a:latin typeface="Symbol"/>
                <a:cs typeface="Symbol"/>
              </a:rPr>
              <a:t></a:t>
            </a:r>
            <a:r>
              <a:rPr sz="1950" spc="-165" dirty="0">
                <a:latin typeface="Times New Roman"/>
                <a:cs typeface="Times New Roman"/>
              </a:rPr>
              <a:t>(</a:t>
            </a:r>
            <a:r>
              <a:rPr sz="1950" spc="150" dirty="0">
                <a:latin typeface="Times New Roman"/>
                <a:cs typeface="Times New Roman"/>
              </a:rPr>
              <a:t>1</a:t>
            </a:r>
            <a:r>
              <a:rPr sz="1950" spc="5" dirty="0">
                <a:latin typeface="Symbol"/>
                <a:cs typeface="Symbol"/>
              </a:rPr>
              <a:t>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2050" i="1" spc="-130" dirty="0">
                <a:latin typeface="Symbol"/>
                <a:cs typeface="Symbol"/>
              </a:rPr>
              <a:t></a:t>
            </a:r>
            <a:r>
              <a:rPr sz="1950" i="1" spc="5" dirty="0">
                <a:latin typeface="Times New Roman"/>
                <a:cs typeface="Times New Roman"/>
              </a:rPr>
              <a:t>V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39" name="object 28">
            <a:extLst>
              <a:ext uri="{FF2B5EF4-FFF2-40B4-BE49-F238E27FC236}">
                <a16:creationId xmlns:a16="http://schemas.microsoft.com/office/drawing/2014/main" id="{0F5CF10E-99A4-4C83-9FAC-8B63603C0E43}"/>
              </a:ext>
            </a:extLst>
          </p:cNvPr>
          <p:cNvSpPr txBox="1"/>
          <p:nvPr/>
        </p:nvSpPr>
        <p:spPr>
          <a:xfrm>
            <a:off x="6805700" y="1499295"/>
            <a:ext cx="200660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i="1" spc="10" dirty="0">
                <a:latin typeface="Times New Roman"/>
                <a:cs typeface="Times New Roman"/>
              </a:rPr>
              <a:t>D</a:t>
            </a:r>
            <a:r>
              <a:rPr sz="1100" i="1" spc="15" dirty="0">
                <a:latin typeface="Times New Roman"/>
                <a:cs typeface="Times New Roman"/>
              </a:rPr>
              <a:t>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2" name="object 30">
            <a:extLst>
              <a:ext uri="{FF2B5EF4-FFF2-40B4-BE49-F238E27FC236}">
                <a16:creationId xmlns:a16="http://schemas.microsoft.com/office/drawing/2014/main" id="{FBCFCF24-F8B3-4BC1-8AEC-8B8AAD72A2AC}"/>
              </a:ext>
            </a:extLst>
          </p:cNvPr>
          <p:cNvSpPr txBox="1"/>
          <p:nvPr/>
        </p:nvSpPr>
        <p:spPr>
          <a:xfrm>
            <a:off x="5435769" y="1423202"/>
            <a:ext cx="817424" cy="3148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925" i="1" spc="82" baseline="14245" dirty="0">
                <a:latin typeface="Times New Roman"/>
                <a:cs typeface="Times New Roman"/>
              </a:rPr>
              <a:t>I</a:t>
            </a:r>
            <a:r>
              <a:rPr sz="1100" i="1" spc="55" dirty="0">
                <a:latin typeface="Times New Roman"/>
                <a:cs typeface="Times New Roman"/>
              </a:rPr>
              <a:t>D</a:t>
            </a:r>
            <a:r>
              <a:rPr lang="en-US" altLang="zh-CN" sz="1100" spc="82" baseline="14245" dirty="0">
                <a:latin typeface="Times New Roman"/>
                <a:cs typeface="Times New Roman"/>
              </a:rPr>
              <a:t> </a:t>
            </a:r>
            <a:r>
              <a:rPr lang="en-US" altLang="zh-CN" sz="2800" spc="82" baseline="20000" dirty="0">
                <a:latin typeface="Times New Roman"/>
                <a:cs typeface="Times New Roman"/>
              </a:rPr>
              <a:t>(sat)</a:t>
            </a:r>
            <a:endParaRPr sz="2930" baseline="20000" dirty="0">
              <a:latin typeface="Times New Roman"/>
              <a:cs typeface="Times New Roman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5879ED9-11C4-4735-AA02-B1777A31C3BA}"/>
              </a:ext>
            </a:extLst>
          </p:cNvPr>
          <p:cNvSpPr/>
          <p:nvPr/>
        </p:nvSpPr>
        <p:spPr>
          <a:xfrm>
            <a:off x="6196099" y="1327933"/>
            <a:ext cx="914401" cy="396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0CA425B9-50D1-4414-8000-A5A4E857A627}"/>
              </a:ext>
            </a:extLst>
          </p:cNvPr>
          <p:cNvSpPr txBox="1"/>
          <p:nvPr/>
        </p:nvSpPr>
        <p:spPr>
          <a:xfrm>
            <a:off x="7848600" y="2693541"/>
            <a:ext cx="37274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b="1" i="1" spc="-60" dirty="0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sz="19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CLM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coefficient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unit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b="1" spc="-60" baseline="25462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endParaRPr sz="1800" baseline="25462" dirty="0">
              <a:latin typeface="Arial"/>
              <a:cs typeface="Arial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7431829" y="1477668"/>
            <a:ext cx="731772" cy="182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572" y="40150"/>
            <a:ext cx="708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Long</a:t>
            </a:r>
            <a:r>
              <a:rPr spc="-5" dirty="0">
                <a:solidFill>
                  <a:schemeClr val="tx1"/>
                </a:solidFill>
              </a:rPr>
              <a:t> Channel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vs.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Short</a:t>
            </a:r>
            <a:r>
              <a:rPr spc="-5" dirty="0">
                <a:solidFill>
                  <a:schemeClr val="tx1"/>
                </a:solidFill>
              </a:rPr>
              <a:t> Channel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7975" y="4970907"/>
            <a:ext cx="3369310" cy="356870"/>
          </a:xfrm>
          <a:prstGeom prst="rect">
            <a:avLst/>
          </a:prstGeom>
          <a:solidFill>
            <a:srgbClr val="00AFEF">
              <a:alpha val="39999"/>
            </a:srgbClr>
          </a:solidFill>
          <a:ln w="22098">
            <a:solidFill>
              <a:srgbClr val="0000CC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530"/>
              </a:spcBef>
            </a:pPr>
            <a:r>
              <a:rPr sz="2625" i="1" spc="232" baseline="14285" dirty="0">
                <a:latin typeface="Times New Roman"/>
                <a:cs typeface="Times New Roman"/>
              </a:rPr>
              <a:t>I</a:t>
            </a:r>
            <a:r>
              <a:rPr sz="1000" i="1" spc="20" dirty="0">
                <a:latin typeface="Times New Roman"/>
                <a:cs typeface="Times New Roman"/>
              </a:rPr>
              <a:t>DS</a:t>
            </a:r>
            <a:r>
              <a:rPr sz="1000" i="1" spc="35" dirty="0">
                <a:latin typeface="Times New Roman"/>
                <a:cs typeface="Times New Roman"/>
              </a:rPr>
              <a:t>A</a:t>
            </a:r>
            <a:r>
              <a:rPr sz="1000" i="1" spc="20" dirty="0">
                <a:latin typeface="Times New Roman"/>
                <a:cs typeface="Times New Roman"/>
              </a:rPr>
              <a:t>T</a:t>
            </a:r>
            <a:r>
              <a:rPr sz="1000" i="1" dirty="0">
                <a:latin typeface="Times New Roman"/>
                <a:cs typeface="Times New Roman"/>
              </a:rPr>
              <a:t>  </a:t>
            </a:r>
            <a:r>
              <a:rPr sz="1000" i="1" spc="-100" dirty="0">
                <a:latin typeface="Times New Roman"/>
                <a:cs typeface="Times New Roman"/>
              </a:rPr>
              <a:t> </a:t>
            </a:r>
            <a:r>
              <a:rPr sz="2625" spc="22" baseline="14285" dirty="0">
                <a:latin typeface="Symbol"/>
                <a:cs typeface="Symbol"/>
              </a:rPr>
              <a:t></a:t>
            </a:r>
            <a:r>
              <a:rPr sz="2625" spc="-112" baseline="14285" dirty="0">
                <a:latin typeface="Times New Roman"/>
                <a:cs typeface="Times New Roman"/>
              </a:rPr>
              <a:t> </a:t>
            </a:r>
            <a:r>
              <a:rPr sz="2625" i="1" spc="37" baseline="14285" dirty="0">
                <a:latin typeface="Times New Roman"/>
                <a:cs typeface="Times New Roman"/>
              </a:rPr>
              <a:t>v</a:t>
            </a:r>
            <a:r>
              <a:rPr sz="1000" i="1" spc="5" dirty="0">
                <a:latin typeface="Times New Roman"/>
                <a:cs typeface="Times New Roman"/>
              </a:rPr>
              <a:t>s</a:t>
            </a:r>
            <a:r>
              <a:rPr sz="1000" i="1" spc="15" dirty="0">
                <a:latin typeface="Times New Roman"/>
                <a:cs typeface="Times New Roman"/>
              </a:rPr>
              <a:t>at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2625" spc="7" baseline="14285" dirty="0">
                <a:latin typeface="Symbol"/>
                <a:cs typeface="Symbol"/>
              </a:rPr>
              <a:t></a:t>
            </a:r>
            <a:r>
              <a:rPr sz="2625" spc="-419" baseline="14285" dirty="0">
                <a:latin typeface="Times New Roman"/>
                <a:cs typeface="Times New Roman"/>
              </a:rPr>
              <a:t> </a:t>
            </a:r>
            <a:r>
              <a:rPr sz="2625" i="1" spc="22" baseline="14285" dirty="0">
                <a:latin typeface="Times New Roman"/>
                <a:cs typeface="Times New Roman"/>
              </a:rPr>
              <a:t>C</a:t>
            </a:r>
            <a:r>
              <a:rPr sz="1000" i="1" spc="15" dirty="0">
                <a:latin typeface="Times New Roman"/>
                <a:cs typeface="Times New Roman"/>
              </a:rPr>
              <a:t>ox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2625" spc="75" baseline="14285" dirty="0">
                <a:latin typeface="Symbol"/>
                <a:cs typeface="Symbol"/>
              </a:rPr>
              <a:t></a:t>
            </a:r>
            <a:r>
              <a:rPr sz="2625" i="1" spc="37" baseline="14285" dirty="0">
                <a:latin typeface="Times New Roman"/>
                <a:cs typeface="Times New Roman"/>
              </a:rPr>
              <a:t>W</a:t>
            </a:r>
            <a:r>
              <a:rPr sz="2625" i="1" spc="-7" baseline="14285" dirty="0">
                <a:latin typeface="Times New Roman"/>
                <a:cs typeface="Times New Roman"/>
              </a:rPr>
              <a:t> </a:t>
            </a:r>
            <a:r>
              <a:rPr sz="2625" spc="120" baseline="14285" dirty="0">
                <a:latin typeface="Symbol"/>
                <a:cs typeface="Symbol"/>
              </a:rPr>
              <a:t></a:t>
            </a:r>
            <a:r>
              <a:rPr sz="2625" spc="-179" baseline="14285" dirty="0">
                <a:latin typeface="Times New Roman"/>
                <a:cs typeface="Times New Roman"/>
              </a:rPr>
              <a:t>[</a:t>
            </a:r>
            <a:r>
              <a:rPr sz="2625" i="1" spc="-97" baseline="14285" dirty="0">
                <a:latin typeface="Times New Roman"/>
                <a:cs typeface="Times New Roman"/>
              </a:rPr>
              <a:t>V</a:t>
            </a:r>
            <a:r>
              <a:rPr sz="1000" i="1" spc="20" dirty="0">
                <a:latin typeface="Times New Roman"/>
                <a:cs typeface="Times New Roman"/>
              </a:rPr>
              <a:t>G</a:t>
            </a:r>
            <a:r>
              <a:rPr sz="1000" i="1" spc="15" dirty="0">
                <a:latin typeface="Times New Roman"/>
                <a:cs typeface="Times New Roman"/>
              </a:rPr>
              <a:t>S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45" dirty="0">
                <a:latin typeface="Times New Roman"/>
                <a:cs typeface="Times New Roman"/>
              </a:rPr>
              <a:t> </a:t>
            </a:r>
            <a:r>
              <a:rPr sz="2625" spc="195" baseline="14285" dirty="0">
                <a:latin typeface="Symbol"/>
                <a:cs typeface="Symbol"/>
              </a:rPr>
              <a:t></a:t>
            </a:r>
            <a:r>
              <a:rPr sz="2625" i="1" spc="-142" baseline="14285" dirty="0">
                <a:latin typeface="Times New Roman"/>
                <a:cs typeface="Times New Roman"/>
              </a:rPr>
              <a:t>V</a:t>
            </a:r>
            <a:r>
              <a:rPr sz="1000" i="1" spc="20" dirty="0">
                <a:latin typeface="Times New Roman"/>
                <a:cs typeface="Times New Roman"/>
              </a:rPr>
              <a:t>T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95" dirty="0">
                <a:latin typeface="Times New Roman"/>
                <a:cs typeface="Times New Roman"/>
              </a:rPr>
              <a:t> </a:t>
            </a:r>
            <a:r>
              <a:rPr sz="2625" spc="195" baseline="14285" dirty="0">
                <a:latin typeface="Symbol"/>
                <a:cs typeface="Symbol"/>
              </a:rPr>
              <a:t></a:t>
            </a:r>
            <a:r>
              <a:rPr sz="2625" i="1" baseline="14285" dirty="0">
                <a:latin typeface="Times New Roman"/>
                <a:cs typeface="Times New Roman"/>
              </a:rPr>
              <a:t>V</a:t>
            </a:r>
            <a:r>
              <a:rPr sz="1000" i="1" spc="20" dirty="0">
                <a:latin typeface="Times New Roman"/>
                <a:cs typeface="Times New Roman"/>
              </a:rPr>
              <a:t>DS</a:t>
            </a:r>
            <a:r>
              <a:rPr sz="1000" i="1" spc="35" dirty="0">
                <a:latin typeface="Times New Roman"/>
                <a:cs typeface="Times New Roman"/>
              </a:rPr>
              <a:t>A</a:t>
            </a:r>
            <a:r>
              <a:rPr sz="1000" i="1" spc="20" dirty="0">
                <a:latin typeface="Times New Roman"/>
                <a:cs typeface="Times New Roman"/>
              </a:rPr>
              <a:t>T</a:t>
            </a:r>
            <a:r>
              <a:rPr sz="1000" i="1" spc="15" dirty="0">
                <a:latin typeface="Times New Roman"/>
                <a:cs typeface="Times New Roman"/>
              </a:rPr>
              <a:t> </a:t>
            </a:r>
            <a:r>
              <a:rPr sz="2625" spc="15" baseline="14285" dirty="0">
                <a:latin typeface="Times New Roman"/>
                <a:cs typeface="Times New Roman"/>
              </a:rPr>
              <a:t>]</a:t>
            </a:r>
            <a:endParaRPr sz="2625" baseline="14285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9873" y="4926329"/>
            <a:ext cx="2560320" cy="508634"/>
            <a:chOff x="2039873" y="4926329"/>
            <a:chExt cx="2560320" cy="508634"/>
          </a:xfrm>
        </p:grpSpPr>
        <p:sp>
          <p:nvSpPr>
            <p:cNvPr id="5" name="object 5"/>
            <p:cNvSpPr/>
            <p:nvPr/>
          </p:nvSpPr>
          <p:spPr>
            <a:xfrm>
              <a:off x="2039873" y="4926329"/>
              <a:ext cx="2560320" cy="508634"/>
            </a:xfrm>
            <a:custGeom>
              <a:avLst/>
              <a:gdLst/>
              <a:ahLst/>
              <a:cxnLst/>
              <a:rect l="l" t="t" r="r" b="b"/>
              <a:pathLst>
                <a:path w="2560320" h="508635">
                  <a:moveTo>
                    <a:pt x="2560320" y="0"/>
                  </a:moveTo>
                  <a:lnTo>
                    <a:pt x="0" y="0"/>
                  </a:lnTo>
                  <a:lnTo>
                    <a:pt x="0" y="508254"/>
                  </a:lnTo>
                  <a:lnTo>
                    <a:pt x="2560320" y="508254"/>
                  </a:lnTo>
                  <a:lnTo>
                    <a:pt x="2560320" y="0"/>
                  </a:lnTo>
                  <a:close/>
                </a:path>
              </a:pathLst>
            </a:custGeom>
            <a:solidFill>
              <a:srgbClr val="FF996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1907" y="5189471"/>
              <a:ext cx="779780" cy="0"/>
            </a:xfrm>
            <a:custGeom>
              <a:avLst/>
              <a:gdLst/>
              <a:ahLst/>
              <a:cxnLst/>
              <a:rect l="l" t="t" r="r" b="b"/>
              <a:pathLst>
                <a:path w="779779">
                  <a:moveTo>
                    <a:pt x="0" y="0"/>
                  </a:moveTo>
                  <a:lnTo>
                    <a:pt x="475620" y="0"/>
                  </a:lnTo>
                </a:path>
                <a:path w="779779">
                  <a:moveTo>
                    <a:pt x="583569" y="0"/>
                  </a:moveTo>
                  <a:lnTo>
                    <a:pt x="779578" y="0"/>
                  </a:lnTo>
                </a:path>
              </a:pathLst>
            </a:custGeom>
            <a:ln w="8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98875" y="5159885"/>
            <a:ext cx="514984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436245" algn="l"/>
              </a:tabLst>
            </a:pPr>
            <a:r>
              <a:rPr sz="900" i="1" spc="5" dirty="0">
                <a:latin typeface="Times New Roman"/>
                <a:cs typeface="Times New Roman"/>
              </a:rPr>
              <a:t>G</a:t>
            </a:r>
            <a:r>
              <a:rPr sz="900" i="1" spc="10" dirty="0">
                <a:latin typeface="Times New Roman"/>
                <a:cs typeface="Times New Roman"/>
              </a:rPr>
              <a:t>S</a:t>
            </a:r>
            <a:r>
              <a:rPr sz="900" i="1" dirty="0">
                <a:latin typeface="Times New Roman"/>
                <a:cs typeface="Times New Roman"/>
              </a:rPr>
              <a:t>	</a:t>
            </a:r>
            <a:r>
              <a:rPr sz="900" i="1" spc="10" dirty="0">
                <a:latin typeface="Times New Roman"/>
                <a:cs typeface="Times New Roman"/>
              </a:rPr>
              <a:t>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8778" y="5159885"/>
            <a:ext cx="971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i="1" spc="10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0706" y="5034923"/>
            <a:ext cx="615950" cy="410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96215" algn="l"/>
              </a:tabLst>
            </a:pPr>
            <a:r>
              <a:rPr sz="900" i="1" spc="10" dirty="0">
                <a:latin typeface="Times New Roman"/>
                <a:cs typeface="Times New Roman"/>
              </a:rPr>
              <a:t>n	</a:t>
            </a:r>
            <a:r>
              <a:rPr sz="900" i="1" spc="5" dirty="0">
                <a:latin typeface="Times New Roman"/>
                <a:cs typeface="Times New Roman"/>
              </a:rPr>
              <a:t>ox</a:t>
            </a:r>
            <a:endParaRPr sz="9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  <a:spcBef>
                <a:spcPts val="75"/>
              </a:spcBef>
              <a:tabLst>
                <a:tab pos="491490" algn="l"/>
              </a:tabLst>
            </a:pPr>
            <a:r>
              <a:rPr sz="1550" spc="10" dirty="0">
                <a:latin typeface="Times New Roman"/>
                <a:cs typeface="Times New Roman"/>
              </a:rPr>
              <a:t>2	</a:t>
            </a:r>
            <a:r>
              <a:rPr sz="1550" i="1" spc="10" dirty="0">
                <a:latin typeface="Times New Roman"/>
                <a:cs typeface="Times New Roman"/>
              </a:rPr>
              <a:t>L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0201" y="4903623"/>
            <a:ext cx="17970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50" i="1" spc="20" dirty="0">
                <a:latin typeface="Times New Roman"/>
                <a:cs typeface="Times New Roman"/>
              </a:rPr>
              <a:t>W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2977" y="5027779"/>
            <a:ext cx="127571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328930" algn="l"/>
                <a:tab pos="769620" algn="l"/>
              </a:tabLst>
            </a:pPr>
            <a:r>
              <a:rPr sz="1550" spc="5" dirty="0">
                <a:latin typeface="Symbol"/>
                <a:cs typeface="Symbol"/>
              </a:rPr>
              <a:t></a:t>
            </a:r>
            <a:r>
              <a:rPr sz="1550" spc="5" dirty="0">
                <a:latin typeface="Times New Roman"/>
                <a:cs typeface="Times New Roman"/>
              </a:rPr>
              <a:t>	</a:t>
            </a:r>
            <a:r>
              <a:rPr sz="1550" spc="5" dirty="0">
                <a:latin typeface="Symbol"/>
                <a:cs typeface="Symbol"/>
              </a:rPr>
              <a:t></a:t>
            </a:r>
            <a:r>
              <a:rPr sz="1550" spc="-229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(</a:t>
            </a:r>
            <a:r>
              <a:rPr sz="1550" i="1" spc="-50" dirty="0">
                <a:latin typeface="Times New Roman"/>
                <a:cs typeface="Times New Roman"/>
              </a:rPr>
              <a:t>V	</a:t>
            </a:r>
            <a:r>
              <a:rPr sz="1550" spc="60" dirty="0">
                <a:latin typeface="Symbol"/>
                <a:cs typeface="Symbol"/>
              </a:rPr>
              <a:t></a:t>
            </a:r>
            <a:r>
              <a:rPr sz="1550" i="1" spc="60" dirty="0">
                <a:latin typeface="Times New Roman"/>
                <a:cs typeface="Times New Roman"/>
              </a:rPr>
              <a:t>V</a:t>
            </a:r>
            <a:r>
              <a:rPr sz="1550" i="1" spc="250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)</a:t>
            </a:r>
            <a:r>
              <a:rPr sz="1350" spc="60" baseline="43209" dirty="0">
                <a:latin typeface="Times New Roman"/>
                <a:cs typeface="Times New Roman"/>
              </a:rPr>
              <a:t>2</a:t>
            </a:r>
            <a:endParaRPr sz="1350" baseline="4320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0592" y="5016864"/>
            <a:ext cx="117475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550" i="1" spc="5" dirty="0">
                <a:latin typeface="Times New Roman"/>
                <a:cs typeface="Times New Roman"/>
              </a:rPr>
              <a:t>I </a:t>
            </a:r>
            <a:r>
              <a:rPr sz="1550" i="1" spc="17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(</a:t>
            </a:r>
            <a:r>
              <a:rPr sz="1550" i="1" spc="30" dirty="0">
                <a:latin typeface="Times New Roman"/>
                <a:cs typeface="Times New Roman"/>
              </a:rPr>
              <a:t>sat</a:t>
            </a:r>
            <a:r>
              <a:rPr sz="1550" spc="30" dirty="0">
                <a:latin typeface="Times New Roman"/>
                <a:cs typeface="Times New Roman"/>
              </a:rPr>
              <a:t>)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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2475" i="1" spc="-67" baseline="33670" dirty="0">
                <a:latin typeface="Symbol"/>
                <a:cs typeface="Symbol"/>
              </a:rPr>
              <a:t></a:t>
            </a:r>
            <a:r>
              <a:rPr sz="2475" i="1" spc="179" baseline="33670" dirty="0">
                <a:latin typeface="Times New Roman"/>
                <a:cs typeface="Times New Roman"/>
              </a:rPr>
              <a:t> </a:t>
            </a:r>
            <a:r>
              <a:rPr sz="2325" i="1" spc="22" baseline="35842" dirty="0">
                <a:latin typeface="Times New Roman"/>
                <a:cs typeface="Times New Roman"/>
              </a:rPr>
              <a:t>C</a:t>
            </a:r>
            <a:endParaRPr sz="2325" baseline="3584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8825" y="4915280"/>
            <a:ext cx="2582545" cy="530860"/>
          </a:xfrm>
          <a:custGeom>
            <a:avLst/>
            <a:gdLst/>
            <a:ahLst/>
            <a:cxnLst/>
            <a:rect l="l" t="t" r="r" b="b"/>
            <a:pathLst>
              <a:path w="2582545" h="530860">
                <a:moveTo>
                  <a:pt x="0" y="530352"/>
                </a:moveTo>
                <a:lnTo>
                  <a:pt x="2582418" y="530352"/>
                </a:lnTo>
                <a:lnTo>
                  <a:pt x="2582418" y="0"/>
                </a:lnTo>
                <a:lnTo>
                  <a:pt x="0" y="0"/>
                </a:lnTo>
                <a:lnTo>
                  <a:pt x="0" y="530352"/>
                </a:lnTo>
                <a:close/>
              </a:path>
            </a:pathLst>
          </a:custGeom>
          <a:ln w="220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561904" y="1394227"/>
            <a:ext cx="3625850" cy="2924175"/>
            <a:chOff x="1561904" y="1394227"/>
            <a:chExt cx="3625850" cy="2924175"/>
          </a:xfrm>
        </p:grpSpPr>
        <p:sp>
          <p:nvSpPr>
            <p:cNvPr id="15" name="object 15"/>
            <p:cNvSpPr/>
            <p:nvPr/>
          </p:nvSpPr>
          <p:spPr>
            <a:xfrm>
              <a:off x="1582859" y="1415182"/>
              <a:ext cx="3583940" cy="0"/>
            </a:xfrm>
            <a:custGeom>
              <a:avLst/>
              <a:gdLst/>
              <a:ahLst/>
              <a:cxnLst/>
              <a:rect l="l" t="t" r="r" b="b"/>
              <a:pathLst>
                <a:path w="3583940">
                  <a:moveTo>
                    <a:pt x="0" y="0"/>
                  </a:moveTo>
                  <a:lnTo>
                    <a:pt x="3583896" y="0"/>
                  </a:lnTo>
                </a:path>
              </a:pathLst>
            </a:custGeom>
            <a:ln w="21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4138" y="1415182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09">
                  <a:moveTo>
                    <a:pt x="-10620" y="20792"/>
                  </a:moveTo>
                  <a:lnTo>
                    <a:pt x="10620" y="20792"/>
                  </a:lnTo>
                </a:path>
              </a:pathLst>
            </a:custGeom>
            <a:ln w="41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86206" y="1415182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09">
                  <a:moveTo>
                    <a:pt x="-10620" y="20792"/>
                  </a:moveTo>
                  <a:lnTo>
                    <a:pt x="10620" y="20792"/>
                  </a:lnTo>
                </a:path>
              </a:pathLst>
            </a:custGeom>
            <a:ln w="41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37443" y="1415182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09">
                  <a:moveTo>
                    <a:pt x="-10620" y="20792"/>
                  </a:moveTo>
                  <a:lnTo>
                    <a:pt x="10620" y="20792"/>
                  </a:lnTo>
                </a:path>
              </a:pathLst>
            </a:custGeom>
            <a:ln w="41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89511" y="1415182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09">
                  <a:moveTo>
                    <a:pt x="-10620" y="20792"/>
                  </a:moveTo>
                  <a:lnTo>
                    <a:pt x="10620" y="20792"/>
                  </a:lnTo>
                </a:path>
              </a:pathLst>
            </a:custGeom>
            <a:ln w="41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30128" y="1435975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5">
                  <a:moveTo>
                    <a:pt x="0" y="0"/>
                  </a:moveTo>
                  <a:lnTo>
                    <a:pt x="21241" y="0"/>
                  </a:lnTo>
                </a:path>
                <a:path w="347345">
                  <a:moveTo>
                    <a:pt x="326006" y="0"/>
                  </a:moveTo>
                  <a:lnTo>
                    <a:pt x="347248" y="0"/>
                  </a:lnTo>
                </a:path>
              </a:pathLst>
            </a:custGeom>
            <a:ln w="41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82859" y="4297329"/>
              <a:ext cx="3583940" cy="0"/>
            </a:xfrm>
            <a:custGeom>
              <a:avLst/>
              <a:gdLst/>
              <a:ahLst/>
              <a:cxnLst/>
              <a:rect l="l" t="t" r="r" b="b"/>
              <a:pathLst>
                <a:path w="3583940">
                  <a:moveTo>
                    <a:pt x="0" y="0"/>
                  </a:moveTo>
                  <a:lnTo>
                    <a:pt x="3583896" y="0"/>
                  </a:lnTo>
                </a:path>
              </a:pathLst>
            </a:custGeom>
            <a:ln w="3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5294" y="4276537"/>
              <a:ext cx="686435" cy="0"/>
            </a:xfrm>
            <a:custGeom>
              <a:avLst/>
              <a:gdLst/>
              <a:ahLst/>
              <a:cxnLst/>
              <a:rect l="l" t="t" r="r" b="b"/>
              <a:pathLst>
                <a:path w="686435">
                  <a:moveTo>
                    <a:pt x="0" y="0"/>
                  </a:moveTo>
                  <a:lnTo>
                    <a:pt x="35130" y="0"/>
                  </a:lnTo>
                </a:path>
                <a:path w="686435">
                  <a:moveTo>
                    <a:pt x="651278" y="0"/>
                  </a:moveTo>
                  <a:lnTo>
                    <a:pt x="686408" y="0"/>
                  </a:lnTo>
                </a:path>
              </a:pathLst>
            </a:custGeom>
            <a:ln w="41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86206" y="4255744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-17565" y="20792"/>
                  </a:moveTo>
                  <a:lnTo>
                    <a:pt x="17565" y="20792"/>
                  </a:lnTo>
                </a:path>
              </a:pathLst>
            </a:custGeom>
            <a:ln w="41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37443" y="4255744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-17565" y="20792"/>
                  </a:moveTo>
                  <a:lnTo>
                    <a:pt x="17565" y="20792"/>
                  </a:lnTo>
                </a:path>
              </a:pathLst>
            </a:custGeom>
            <a:ln w="41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71946" y="4276537"/>
              <a:ext cx="686435" cy="0"/>
            </a:xfrm>
            <a:custGeom>
              <a:avLst/>
              <a:gdLst/>
              <a:ahLst/>
              <a:cxnLst/>
              <a:rect l="l" t="t" r="r" b="b"/>
              <a:pathLst>
                <a:path w="686435">
                  <a:moveTo>
                    <a:pt x="0" y="0"/>
                  </a:moveTo>
                  <a:lnTo>
                    <a:pt x="35130" y="0"/>
                  </a:lnTo>
                </a:path>
                <a:path w="686435">
                  <a:moveTo>
                    <a:pt x="651237" y="0"/>
                  </a:moveTo>
                  <a:lnTo>
                    <a:pt x="686368" y="0"/>
                  </a:lnTo>
                </a:path>
              </a:pathLst>
            </a:custGeom>
            <a:ln w="41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6756" y="4255744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-17565" y="20792"/>
                  </a:moveTo>
                  <a:lnTo>
                    <a:pt x="17565" y="20792"/>
                  </a:lnTo>
                </a:path>
              </a:pathLst>
            </a:custGeom>
            <a:ln w="415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82859" y="1415182"/>
              <a:ext cx="3583940" cy="2882265"/>
            </a:xfrm>
            <a:custGeom>
              <a:avLst/>
              <a:gdLst/>
              <a:ahLst/>
              <a:cxnLst/>
              <a:rect l="l" t="t" r="r" b="b"/>
              <a:pathLst>
                <a:path w="3583940" h="2882265">
                  <a:moveTo>
                    <a:pt x="0" y="2882146"/>
                  </a:moveTo>
                  <a:lnTo>
                    <a:pt x="0" y="0"/>
                  </a:lnTo>
                </a:path>
                <a:path w="3583940" h="2882265">
                  <a:moveTo>
                    <a:pt x="0" y="2882146"/>
                  </a:moveTo>
                  <a:lnTo>
                    <a:pt x="41707" y="2882146"/>
                  </a:lnTo>
                </a:path>
                <a:path w="3583940" h="2882265">
                  <a:moveTo>
                    <a:pt x="0" y="2521677"/>
                  </a:moveTo>
                  <a:lnTo>
                    <a:pt x="41707" y="2521677"/>
                  </a:lnTo>
                </a:path>
                <a:path w="3583940" h="2882265">
                  <a:moveTo>
                    <a:pt x="0" y="2162024"/>
                  </a:moveTo>
                  <a:lnTo>
                    <a:pt x="41707" y="2162024"/>
                  </a:lnTo>
                </a:path>
                <a:path w="3583940" h="2882265">
                  <a:moveTo>
                    <a:pt x="0" y="1801555"/>
                  </a:moveTo>
                  <a:lnTo>
                    <a:pt x="41707" y="1801555"/>
                  </a:lnTo>
                </a:path>
                <a:path w="3583940" h="2882265">
                  <a:moveTo>
                    <a:pt x="0" y="1441059"/>
                  </a:moveTo>
                  <a:lnTo>
                    <a:pt x="41707" y="1441059"/>
                  </a:lnTo>
                </a:path>
                <a:path w="3583940" h="2882265">
                  <a:moveTo>
                    <a:pt x="0" y="1080590"/>
                  </a:moveTo>
                  <a:lnTo>
                    <a:pt x="41707" y="1080590"/>
                  </a:lnTo>
                </a:path>
                <a:path w="3583940" h="2882265">
                  <a:moveTo>
                    <a:pt x="0" y="720937"/>
                  </a:moveTo>
                  <a:lnTo>
                    <a:pt x="41707" y="720937"/>
                  </a:lnTo>
                </a:path>
                <a:path w="3583940" h="2882265">
                  <a:moveTo>
                    <a:pt x="0" y="360468"/>
                  </a:moveTo>
                  <a:lnTo>
                    <a:pt x="41707" y="360468"/>
                  </a:lnTo>
                </a:path>
                <a:path w="3583940" h="2882265">
                  <a:moveTo>
                    <a:pt x="0" y="0"/>
                  </a:moveTo>
                  <a:lnTo>
                    <a:pt x="41707" y="0"/>
                  </a:lnTo>
                </a:path>
                <a:path w="3583940" h="2882265">
                  <a:moveTo>
                    <a:pt x="3583896" y="2882147"/>
                  </a:moveTo>
                  <a:lnTo>
                    <a:pt x="3583896" y="0"/>
                  </a:lnTo>
                </a:path>
                <a:path w="3583940" h="2882265">
                  <a:moveTo>
                    <a:pt x="3583896" y="2882147"/>
                  </a:moveTo>
                  <a:lnTo>
                    <a:pt x="3542229" y="2882147"/>
                  </a:lnTo>
                </a:path>
                <a:path w="3583940" h="2882265">
                  <a:moveTo>
                    <a:pt x="3583896" y="2521678"/>
                  </a:moveTo>
                  <a:lnTo>
                    <a:pt x="3542229" y="2521678"/>
                  </a:lnTo>
                </a:path>
                <a:path w="3583940" h="2882265">
                  <a:moveTo>
                    <a:pt x="3583896" y="2162024"/>
                  </a:moveTo>
                  <a:lnTo>
                    <a:pt x="3542229" y="2162024"/>
                  </a:lnTo>
                </a:path>
                <a:path w="3583940" h="2882265">
                  <a:moveTo>
                    <a:pt x="3583896" y="1801556"/>
                  </a:moveTo>
                  <a:lnTo>
                    <a:pt x="3542229" y="1801556"/>
                  </a:lnTo>
                </a:path>
                <a:path w="3583940" h="2882265">
                  <a:moveTo>
                    <a:pt x="3583896" y="1441060"/>
                  </a:moveTo>
                  <a:lnTo>
                    <a:pt x="3542229" y="1441060"/>
                  </a:lnTo>
                </a:path>
                <a:path w="3583940" h="2882265">
                  <a:moveTo>
                    <a:pt x="3583896" y="1080591"/>
                  </a:moveTo>
                  <a:lnTo>
                    <a:pt x="3542229" y="1080591"/>
                  </a:lnTo>
                </a:path>
                <a:path w="3583940" h="2882265">
                  <a:moveTo>
                    <a:pt x="3583896" y="720937"/>
                  </a:moveTo>
                  <a:lnTo>
                    <a:pt x="3542229" y="720937"/>
                  </a:lnTo>
                </a:path>
                <a:path w="3583940" h="2882265">
                  <a:moveTo>
                    <a:pt x="3583896" y="360469"/>
                  </a:moveTo>
                  <a:lnTo>
                    <a:pt x="3542229" y="360469"/>
                  </a:lnTo>
                </a:path>
                <a:path w="3583940" h="2882265">
                  <a:moveTo>
                    <a:pt x="3583896" y="0"/>
                  </a:moveTo>
                  <a:lnTo>
                    <a:pt x="3542229" y="0"/>
                  </a:lnTo>
                </a:path>
              </a:pathLst>
            </a:custGeom>
            <a:ln w="21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522774" y="4295229"/>
            <a:ext cx="12001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2933" y="4295229"/>
            <a:ext cx="2622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0.2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55001" y="4295229"/>
            <a:ext cx="2622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0.4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58307" y="4295229"/>
            <a:ext cx="2622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0.8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09544" y="4295229"/>
            <a:ext cx="5880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1.0</a:t>
            </a:r>
            <a:r>
              <a:rPr sz="1300" spc="26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1.1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68436" y="1427640"/>
            <a:ext cx="8586470" cy="2923540"/>
            <a:chOff x="1568436" y="1427640"/>
            <a:chExt cx="8586470" cy="2923540"/>
          </a:xfrm>
        </p:grpSpPr>
        <p:sp>
          <p:nvSpPr>
            <p:cNvPr id="34" name="object 34"/>
            <p:cNvSpPr/>
            <p:nvPr/>
          </p:nvSpPr>
          <p:spPr>
            <a:xfrm>
              <a:off x="1582723" y="1676813"/>
              <a:ext cx="3583940" cy="2620010"/>
            </a:xfrm>
            <a:custGeom>
              <a:avLst/>
              <a:gdLst/>
              <a:ahLst/>
              <a:cxnLst/>
              <a:rect l="l" t="t" r="r" b="b"/>
              <a:pathLst>
                <a:path w="3583940" h="2620010">
                  <a:moveTo>
                    <a:pt x="0" y="2619021"/>
                  </a:moveTo>
                  <a:lnTo>
                    <a:pt x="65359" y="2556236"/>
                  </a:lnTo>
                  <a:lnTo>
                    <a:pt x="129901" y="2499159"/>
                  </a:lnTo>
                  <a:lnTo>
                    <a:pt x="195260" y="2447789"/>
                  </a:lnTo>
                  <a:lnTo>
                    <a:pt x="260620" y="2402943"/>
                  </a:lnTo>
                  <a:lnTo>
                    <a:pt x="325979" y="2363805"/>
                  </a:lnTo>
                  <a:lnTo>
                    <a:pt x="390521" y="2330374"/>
                  </a:lnTo>
                  <a:lnTo>
                    <a:pt x="455881" y="2303466"/>
                  </a:lnTo>
                  <a:lnTo>
                    <a:pt x="521240" y="2281451"/>
                  </a:lnTo>
                  <a:lnTo>
                    <a:pt x="586599" y="2263512"/>
                  </a:lnTo>
                  <a:lnTo>
                    <a:pt x="651142" y="2250466"/>
                  </a:lnTo>
                  <a:lnTo>
                    <a:pt x="716501" y="2239866"/>
                  </a:lnTo>
                  <a:lnTo>
                    <a:pt x="781860" y="2230897"/>
                  </a:lnTo>
                  <a:lnTo>
                    <a:pt x="847220" y="2224374"/>
                  </a:lnTo>
                  <a:lnTo>
                    <a:pt x="911762" y="2218666"/>
                  </a:lnTo>
                  <a:lnTo>
                    <a:pt x="977121" y="2213774"/>
                  </a:lnTo>
                  <a:lnTo>
                    <a:pt x="1042481" y="2208881"/>
                  </a:lnTo>
                  <a:lnTo>
                    <a:pt x="1107840" y="2204804"/>
                  </a:lnTo>
                  <a:lnTo>
                    <a:pt x="1172382" y="2200727"/>
                  </a:lnTo>
                  <a:lnTo>
                    <a:pt x="1237742" y="2197466"/>
                  </a:lnTo>
                  <a:lnTo>
                    <a:pt x="1303101" y="2193389"/>
                  </a:lnTo>
                  <a:lnTo>
                    <a:pt x="1368460" y="2190943"/>
                  </a:lnTo>
                  <a:lnTo>
                    <a:pt x="1433002" y="2187681"/>
                  </a:lnTo>
                  <a:lnTo>
                    <a:pt x="1498362" y="2184420"/>
                  </a:lnTo>
                  <a:lnTo>
                    <a:pt x="1563721" y="2181974"/>
                  </a:lnTo>
                  <a:lnTo>
                    <a:pt x="1629080" y="2179527"/>
                  </a:lnTo>
                  <a:lnTo>
                    <a:pt x="1693623" y="2177081"/>
                  </a:lnTo>
                  <a:lnTo>
                    <a:pt x="1758982" y="2173820"/>
                  </a:lnTo>
                  <a:lnTo>
                    <a:pt x="1824341" y="2171374"/>
                  </a:lnTo>
                  <a:lnTo>
                    <a:pt x="1889701" y="2169743"/>
                  </a:lnTo>
                  <a:lnTo>
                    <a:pt x="1954243" y="2167297"/>
                  </a:lnTo>
                  <a:lnTo>
                    <a:pt x="2019602" y="2164851"/>
                  </a:lnTo>
                  <a:lnTo>
                    <a:pt x="2084962" y="2163220"/>
                  </a:lnTo>
                  <a:lnTo>
                    <a:pt x="2150321" y="2161589"/>
                  </a:lnTo>
                  <a:lnTo>
                    <a:pt x="2214863" y="2159143"/>
                  </a:lnTo>
                  <a:lnTo>
                    <a:pt x="2280223" y="2157512"/>
                  </a:lnTo>
                  <a:lnTo>
                    <a:pt x="2345582" y="2155881"/>
                  </a:lnTo>
                  <a:lnTo>
                    <a:pt x="2410941" y="2154251"/>
                  </a:lnTo>
                  <a:lnTo>
                    <a:pt x="2475484" y="2152620"/>
                  </a:lnTo>
                  <a:lnTo>
                    <a:pt x="2540843" y="2150989"/>
                  </a:lnTo>
                  <a:lnTo>
                    <a:pt x="2606202" y="2149358"/>
                  </a:lnTo>
                  <a:lnTo>
                    <a:pt x="2671561" y="2147727"/>
                  </a:lnTo>
                  <a:lnTo>
                    <a:pt x="2736104" y="2146912"/>
                  </a:lnTo>
                  <a:lnTo>
                    <a:pt x="2801463" y="2145281"/>
                  </a:lnTo>
                  <a:lnTo>
                    <a:pt x="2866822" y="2143651"/>
                  </a:lnTo>
                  <a:lnTo>
                    <a:pt x="2932182" y="2142020"/>
                  </a:lnTo>
                  <a:lnTo>
                    <a:pt x="2996724" y="2141204"/>
                  </a:lnTo>
                  <a:lnTo>
                    <a:pt x="3062083" y="2139574"/>
                  </a:lnTo>
                  <a:lnTo>
                    <a:pt x="3127443" y="2137943"/>
                  </a:lnTo>
                  <a:lnTo>
                    <a:pt x="3192802" y="2137127"/>
                  </a:lnTo>
                  <a:lnTo>
                    <a:pt x="3257344" y="2136312"/>
                  </a:lnTo>
                  <a:lnTo>
                    <a:pt x="3322704" y="2134681"/>
                  </a:lnTo>
                  <a:lnTo>
                    <a:pt x="3388063" y="2133866"/>
                  </a:lnTo>
                  <a:lnTo>
                    <a:pt x="3453422" y="2132235"/>
                  </a:lnTo>
                  <a:lnTo>
                    <a:pt x="3517965" y="2131420"/>
                  </a:lnTo>
                  <a:lnTo>
                    <a:pt x="3583324" y="2130604"/>
                  </a:lnTo>
                </a:path>
                <a:path w="3583940" h="2620010">
                  <a:moveTo>
                    <a:pt x="0" y="2619836"/>
                  </a:moveTo>
                  <a:lnTo>
                    <a:pt x="65359" y="2530143"/>
                  </a:lnTo>
                  <a:lnTo>
                    <a:pt x="129901" y="2446159"/>
                  </a:lnTo>
                  <a:lnTo>
                    <a:pt x="195260" y="2367882"/>
                  </a:lnTo>
                  <a:lnTo>
                    <a:pt x="260620" y="2296128"/>
                  </a:lnTo>
                  <a:lnTo>
                    <a:pt x="325979" y="2229266"/>
                  </a:lnTo>
                  <a:lnTo>
                    <a:pt x="390521" y="2169743"/>
                  </a:lnTo>
                  <a:lnTo>
                    <a:pt x="455881" y="2115112"/>
                  </a:lnTo>
                  <a:lnTo>
                    <a:pt x="521240" y="2067004"/>
                  </a:lnTo>
                  <a:lnTo>
                    <a:pt x="586599" y="2025419"/>
                  </a:lnTo>
                  <a:lnTo>
                    <a:pt x="651142" y="1989542"/>
                  </a:lnTo>
                  <a:lnTo>
                    <a:pt x="716501" y="1960188"/>
                  </a:lnTo>
                  <a:lnTo>
                    <a:pt x="781860" y="1934911"/>
                  </a:lnTo>
                  <a:lnTo>
                    <a:pt x="847220" y="1915342"/>
                  </a:lnTo>
                  <a:lnTo>
                    <a:pt x="911762" y="1899034"/>
                  </a:lnTo>
                  <a:lnTo>
                    <a:pt x="977121" y="1885173"/>
                  </a:lnTo>
                  <a:lnTo>
                    <a:pt x="1042481" y="1874573"/>
                  </a:lnTo>
                  <a:lnTo>
                    <a:pt x="1107840" y="1865604"/>
                  </a:lnTo>
                  <a:lnTo>
                    <a:pt x="1172382" y="1857450"/>
                  </a:lnTo>
                  <a:lnTo>
                    <a:pt x="1237742" y="1850927"/>
                  </a:lnTo>
                  <a:lnTo>
                    <a:pt x="1303101" y="1844404"/>
                  </a:lnTo>
                  <a:lnTo>
                    <a:pt x="1368460" y="1838696"/>
                  </a:lnTo>
                  <a:lnTo>
                    <a:pt x="1433002" y="1833804"/>
                  </a:lnTo>
                  <a:lnTo>
                    <a:pt x="1498362" y="1828911"/>
                  </a:lnTo>
                  <a:lnTo>
                    <a:pt x="1563721" y="1824019"/>
                  </a:lnTo>
                  <a:lnTo>
                    <a:pt x="1629080" y="1819942"/>
                  </a:lnTo>
                  <a:lnTo>
                    <a:pt x="1693623" y="1815865"/>
                  </a:lnTo>
                  <a:lnTo>
                    <a:pt x="1758982" y="1811788"/>
                  </a:lnTo>
                  <a:lnTo>
                    <a:pt x="1824341" y="1807711"/>
                  </a:lnTo>
                  <a:lnTo>
                    <a:pt x="1889701" y="1804450"/>
                  </a:lnTo>
                  <a:lnTo>
                    <a:pt x="1954243" y="1800373"/>
                  </a:lnTo>
                  <a:lnTo>
                    <a:pt x="2019602" y="1797111"/>
                  </a:lnTo>
                  <a:lnTo>
                    <a:pt x="2084962" y="1793850"/>
                  </a:lnTo>
                  <a:lnTo>
                    <a:pt x="2150321" y="1790588"/>
                  </a:lnTo>
                  <a:lnTo>
                    <a:pt x="2214863" y="1788142"/>
                  </a:lnTo>
                  <a:lnTo>
                    <a:pt x="2280223" y="1784880"/>
                  </a:lnTo>
                  <a:lnTo>
                    <a:pt x="2345582" y="1781619"/>
                  </a:lnTo>
                  <a:lnTo>
                    <a:pt x="2410941" y="1779173"/>
                  </a:lnTo>
                  <a:lnTo>
                    <a:pt x="2475484" y="1776727"/>
                  </a:lnTo>
                  <a:lnTo>
                    <a:pt x="2540843" y="1774280"/>
                  </a:lnTo>
                  <a:lnTo>
                    <a:pt x="2606202" y="1771019"/>
                  </a:lnTo>
                  <a:lnTo>
                    <a:pt x="2671561" y="1768573"/>
                  </a:lnTo>
                  <a:lnTo>
                    <a:pt x="2736104" y="1766127"/>
                  </a:lnTo>
                  <a:lnTo>
                    <a:pt x="2801463" y="1763680"/>
                  </a:lnTo>
                  <a:lnTo>
                    <a:pt x="2866822" y="1761234"/>
                  </a:lnTo>
                  <a:lnTo>
                    <a:pt x="2932182" y="1759604"/>
                  </a:lnTo>
                  <a:lnTo>
                    <a:pt x="2996724" y="1757157"/>
                  </a:lnTo>
                  <a:lnTo>
                    <a:pt x="3062083" y="1755527"/>
                  </a:lnTo>
                  <a:lnTo>
                    <a:pt x="3127443" y="1753080"/>
                  </a:lnTo>
                  <a:lnTo>
                    <a:pt x="3192802" y="1751450"/>
                  </a:lnTo>
                  <a:lnTo>
                    <a:pt x="3257344" y="1749004"/>
                  </a:lnTo>
                  <a:lnTo>
                    <a:pt x="3322704" y="1748188"/>
                  </a:lnTo>
                  <a:lnTo>
                    <a:pt x="3388063" y="1745742"/>
                  </a:lnTo>
                  <a:lnTo>
                    <a:pt x="3453422" y="1744111"/>
                  </a:lnTo>
                  <a:lnTo>
                    <a:pt x="3517965" y="1742480"/>
                  </a:lnTo>
                  <a:lnTo>
                    <a:pt x="3583324" y="1740850"/>
                  </a:lnTo>
                </a:path>
                <a:path w="3583940" h="2620010">
                  <a:moveTo>
                    <a:pt x="0" y="2619021"/>
                  </a:moveTo>
                  <a:lnTo>
                    <a:pt x="65359" y="2506497"/>
                  </a:lnTo>
                  <a:lnTo>
                    <a:pt x="129901" y="2398051"/>
                  </a:lnTo>
                  <a:lnTo>
                    <a:pt x="195260" y="2294497"/>
                  </a:lnTo>
                  <a:lnTo>
                    <a:pt x="260620" y="2196650"/>
                  </a:lnTo>
                  <a:lnTo>
                    <a:pt x="325979" y="2104512"/>
                  </a:lnTo>
                  <a:lnTo>
                    <a:pt x="390521" y="2018081"/>
                  </a:lnTo>
                  <a:lnTo>
                    <a:pt x="455881" y="1936542"/>
                  </a:lnTo>
                  <a:lnTo>
                    <a:pt x="521240" y="1861527"/>
                  </a:lnTo>
                  <a:lnTo>
                    <a:pt x="586599" y="1792219"/>
                  </a:lnTo>
                  <a:lnTo>
                    <a:pt x="651142" y="1728619"/>
                  </a:lnTo>
                  <a:lnTo>
                    <a:pt x="716501" y="1671542"/>
                  </a:lnTo>
                  <a:lnTo>
                    <a:pt x="781860" y="1620988"/>
                  </a:lnTo>
                  <a:lnTo>
                    <a:pt x="847220" y="1576957"/>
                  </a:lnTo>
                  <a:lnTo>
                    <a:pt x="911762" y="1538634"/>
                  </a:lnTo>
                  <a:lnTo>
                    <a:pt x="977121" y="1505203"/>
                  </a:lnTo>
                  <a:lnTo>
                    <a:pt x="1042481" y="1477480"/>
                  </a:lnTo>
                  <a:lnTo>
                    <a:pt x="1107840" y="1454649"/>
                  </a:lnTo>
                  <a:lnTo>
                    <a:pt x="1172382" y="1435895"/>
                  </a:lnTo>
                  <a:lnTo>
                    <a:pt x="1237742" y="1419587"/>
                  </a:lnTo>
                  <a:lnTo>
                    <a:pt x="1303101" y="1405726"/>
                  </a:lnTo>
                  <a:lnTo>
                    <a:pt x="1368460" y="1395126"/>
                  </a:lnTo>
                  <a:lnTo>
                    <a:pt x="1433002" y="1385341"/>
                  </a:lnTo>
                  <a:lnTo>
                    <a:pt x="1498362" y="1376372"/>
                  </a:lnTo>
                  <a:lnTo>
                    <a:pt x="1563721" y="1368218"/>
                  </a:lnTo>
                  <a:lnTo>
                    <a:pt x="1629080" y="1360879"/>
                  </a:lnTo>
                  <a:lnTo>
                    <a:pt x="1693623" y="1354356"/>
                  </a:lnTo>
                  <a:lnTo>
                    <a:pt x="1758982" y="1347833"/>
                  </a:lnTo>
                  <a:lnTo>
                    <a:pt x="1824341" y="1342126"/>
                  </a:lnTo>
                  <a:lnTo>
                    <a:pt x="1889701" y="1336418"/>
                  </a:lnTo>
                  <a:lnTo>
                    <a:pt x="1954243" y="1331526"/>
                  </a:lnTo>
                  <a:lnTo>
                    <a:pt x="2019602" y="1325818"/>
                  </a:lnTo>
                  <a:lnTo>
                    <a:pt x="2084962" y="1320925"/>
                  </a:lnTo>
                  <a:lnTo>
                    <a:pt x="2150321" y="1316849"/>
                  </a:lnTo>
                  <a:lnTo>
                    <a:pt x="2214863" y="1311956"/>
                  </a:lnTo>
                  <a:lnTo>
                    <a:pt x="2280223" y="1307879"/>
                  </a:lnTo>
                  <a:lnTo>
                    <a:pt x="2345582" y="1302987"/>
                  </a:lnTo>
                  <a:lnTo>
                    <a:pt x="2410941" y="1298910"/>
                  </a:lnTo>
                  <a:lnTo>
                    <a:pt x="2475484" y="1295649"/>
                  </a:lnTo>
                  <a:lnTo>
                    <a:pt x="2540843" y="1291572"/>
                  </a:lnTo>
                  <a:lnTo>
                    <a:pt x="2606202" y="1287495"/>
                  </a:lnTo>
                  <a:lnTo>
                    <a:pt x="2671561" y="1284233"/>
                  </a:lnTo>
                  <a:lnTo>
                    <a:pt x="2736104" y="1280972"/>
                  </a:lnTo>
                  <a:lnTo>
                    <a:pt x="2801463" y="1277710"/>
                  </a:lnTo>
                  <a:lnTo>
                    <a:pt x="2866822" y="1273633"/>
                  </a:lnTo>
                  <a:lnTo>
                    <a:pt x="2932182" y="1271187"/>
                  </a:lnTo>
                  <a:lnTo>
                    <a:pt x="2996724" y="1267925"/>
                  </a:lnTo>
                  <a:lnTo>
                    <a:pt x="3062083" y="1264664"/>
                  </a:lnTo>
                  <a:lnTo>
                    <a:pt x="3127443" y="1262218"/>
                  </a:lnTo>
                  <a:lnTo>
                    <a:pt x="3192802" y="1258956"/>
                  </a:lnTo>
                  <a:lnTo>
                    <a:pt x="3257344" y="1256510"/>
                  </a:lnTo>
                  <a:lnTo>
                    <a:pt x="3322704" y="1253249"/>
                  </a:lnTo>
                  <a:lnTo>
                    <a:pt x="3388063" y="1250802"/>
                  </a:lnTo>
                  <a:lnTo>
                    <a:pt x="3453422" y="1248356"/>
                  </a:lnTo>
                  <a:lnTo>
                    <a:pt x="3517965" y="1245910"/>
                  </a:lnTo>
                  <a:lnTo>
                    <a:pt x="3583324" y="1243464"/>
                  </a:lnTo>
                </a:path>
                <a:path w="3583940" h="2620010">
                  <a:moveTo>
                    <a:pt x="0" y="2619021"/>
                  </a:moveTo>
                  <a:lnTo>
                    <a:pt x="65359" y="2485297"/>
                  </a:lnTo>
                  <a:lnTo>
                    <a:pt x="129901" y="2355651"/>
                  </a:lnTo>
                  <a:lnTo>
                    <a:pt x="195260" y="2230081"/>
                  </a:lnTo>
                  <a:lnTo>
                    <a:pt x="260620" y="2110219"/>
                  </a:lnTo>
                  <a:lnTo>
                    <a:pt x="325979" y="1994435"/>
                  </a:lnTo>
                  <a:lnTo>
                    <a:pt x="390521" y="1883542"/>
                  </a:lnTo>
                  <a:lnTo>
                    <a:pt x="455881" y="1777542"/>
                  </a:lnTo>
                  <a:lnTo>
                    <a:pt x="521240" y="1677249"/>
                  </a:lnTo>
                  <a:lnTo>
                    <a:pt x="586599" y="1581849"/>
                  </a:lnTo>
                  <a:lnTo>
                    <a:pt x="651142" y="1492972"/>
                  </a:lnTo>
                  <a:lnTo>
                    <a:pt x="716501" y="1408987"/>
                  </a:lnTo>
                  <a:lnTo>
                    <a:pt x="781860" y="1330710"/>
                  </a:lnTo>
                  <a:lnTo>
                    <a:pt x="847220" y="1258956"/>
                  </a:lnTo>
                  <a:lnTo>
                    <a:pt x="911762" y="1192910"/>
                  </a:lnTo>
                  <a:lnTo>
                    <a:pt x="977121" y="1133386"/>
                  </a:lnTo>
                  <a:lnTo>
                    <a:pt x="1042481" y="1079571"/>
                  </a:lnTo>
                  <a:lnTo>
                    <a:pt x="1107840" y="1032279"/>
                  </a:lnTo>
                  <a:lnTo>
                    <a:pt x="1172382" y="990694"/>
                  </a:lnTo>
                  <a:lnTo>
                    <a:pt x="1237742" y="954817"/>
                  </a:lnTo>
                  <a:lnTo>
                    <a:pt x="1303101" y="923832"/>
                  </a:lnTo>
                  <a:lnTo>
                    <a:pt x="1368460" y="897740"/>
                  </a:lnTo>
                  <a:lnTo>
                    <a:pt x="1433002" y="875724"/>
                  </a:lnTo>
                  <a:lnTo>
                    <a:pt x="1498362" y="856971"/>
                  </a:lnTo>
                  <a:lnTo>
                    <a:pt x="1563721" y="840663"/>
                  </a:lnTo>
                  <a:lnTo>
                    <a:pt x="1629080" y="826801"/>
                  </a:lnTo>
                  <a:lnTo>
                    <a:pt x="1693623" y="815386"/>
                  </a:lnTo>
                  <a:lnTo>
                    <a:pt x="1758982" y="803970"/>
                  </a:lnTo>
                  <a:lnTo>
                    <a:pt x="1824341" y="795001"/>
                  </a:lnTo>
                  <a:lnTo>
                    <a:pt x="1889701" y="786032"/>
                  </a:lnTo>
                  <a:lnTo>
                    <a:pt x="1954243" y="777878"/>
                  </a:lnTo>
                  <a:lnTo>
                    <a:pt x="2019602" y="769724"/>
                  </a:lnTo>
                  <a:lnTo>
                    <a:pt x="2084962" y="762386"/>
                  </a:lnTo>
                  <a:lnTo>
                    <a:pt x="2150321" y="756678"/>
                  </a:lnTo>
                  <a:lnTo>
                    <a:pt x="2214863" y="750155"/>
                  </a:lnTo>
                  <a:lnTo>
                    <a:pt x="2280223" y="742816"/>
                  </a:lnTo>
                  <a:lnTo>
                    <a:pt x="2345582" y="737109"/>
                  </a:lnTo>
                  <a:lnTo>
                    <a:pt x="2410941" y="731401"/>
                  </a:lnTo>
                  <a:lnTo>
                    <a:pt x="2475484" y="726509"/>
                  </a:lnTo>
                  <a:lnTo>
                    <a:pt x="2540843" y="721616"/>
                  </a:lnTo>
                  <a:lnTo>
                    <a:pt x="2606202" y="715909"/>
                  </a:lnTo>
                  <a:lnTo>
                    <a:pt x="2671561" y="711016"/>
                  </a:lnTo>
                  <a:lnTo>
                    <a:pt x="2736104" y="706940"/>
                  </a:lnTo>
                  <a:lnTo>
                    <a:pt x="2801463" y="702047"/>
                  </a:lnTo>
                  <a:lnTo>
                    <a:pt x="2866822" y="697970"/>
                  </a:lnTo>
                  <a:lnTo>
                    <a:pt x="2932182" y="693893"/>
                  </a:lnTo>
                  <a:lnTo>
                    <a:pt x="2996724" y="689816"/>
                  </a:lnTo>
                  <a:lnTo>
                    <a:pt x="3062083" y="685739"/>
                  </a:lnTo>
                  <a:lnTo>
                    <a:pt x="3127443" y="681663"/>
                  </a:lnTo>
                  <a:lnTo>
                    <a:pt x="3192802" y="677586"/>
                  </a:lnTo>
                  <a:lnTo>
                    <a:pt x="3257344" y="673509"/>
                  </a:lnTo>
                  <a:lnTo>
                    <a:pt x="3322704" y="670247"/>
                  </a:lnTo>
                  <a:lnTo>
                    <a:pt x="3388063" y="666170"/>
                  </a:lnTo>
                  <a:lnTo>
                    <a:pt x="3453422" y="662909"/>
                  </a:lnTo>
                  <a:lnTo>
                    <a:pt x="3517965" y="659647"/>
                  </a:lnTo>
                  <a:lnTo>
                    <a:pt x="3583324" y="656386"/>
                  </a:lnTo>
                </a:path>
                <a:path w="3583940" h="2620010">
                  <a:moveTo>
                    <a:pt x="0" y="2619021"/>
                  </a:moveTo>
                  <a:lnTo>
                    <a:pt x="65359" y="2468174"/>
                  </a:lnTo>
                  <a:lnTo>
                    <a:pt x="129901" y="2320589"/>
                  </a:lnTo>
                  <a:lnTo>
                    <a:pt x="195260" y="2176266"/>
                  </a:lnTo>
                  <a:lnTo>
                    <a:pt x="260620" y="2037650"/>
                  </a:lnTo>
                  <a:lnTo>
                    <a:pt x="325979" y="1901481"/>
                  </a:lnTo>
                  <a:lnTo>
                    <a:pt x="390521" y="1769388"/>
                  </a:lnTo>
                  <a:lnTo>
                    <a:pt x="455881" y="1642188"/>
                  </a:lnTo>
                  <a:lnTo>
                    <a:pt x="521240" y="1519880"/>
                  </a:lnTo>
                  <a:lnTo>
                    <a:pt x="586599" y="1401649"/>
                  </a:lnTo>
                  <a:lnTo>
                    <a:pt x="651142" y="1289125"/>
                  </a:lnTo>
                  <a:lnTo>
                    <a:pt x="716501" y="1180679"/>
                  </a:lnTo>
                  <a:lnTo>
                    <a:pt x="781860" y="1077940"/>
                  </a:lnTo>
                  <a:lnTo>
                    <a:pt x="847220" y="981725"/>
                  </a:lnTo>
                  <a:lnTo>
                    <a:pt x="911762" y="889586"/>
                  </a:lnTo>
                  <a:lnTo>
                    <a:pt x="977121" y="803155"/>
                  </a:lnTo>
                  <a:lnTo>
                    <a:pt x="1042481" y="724062"/>
                  </a:lnTo>
                  <a:lnTo>
                    <a:pt x="1107840" y="649047"/>
                  </a:lnTo>
                  <a:lnTo>
                    <a:pt x="1172382" y="581370"/>
                  </a:lnTo>
                  <a:lnTo>
                    <a:pt x="1237741" y="526739"/>
                  </a:lnTo>
                  <a:lnTo>
                    <a:pt x="1303101" y="466400"/>
                  </a:lnTo>
                  <a:lnTo>
                    <a:pt x="1368460" y="411769"/>
                  </a:lnTo>
                  <a:lnTo>
                    <a:pt x="1433002" y="366108"/>
                  </a:lnTo>
                  <a:lnTo>
                    <a:pt x="1498362" y="326969"/>
                  </a:lnTo>
                  <a:lnTo>
                    <a:pt x="1563721" y="293538"/>
                  </a:lnTo>
                  <a:lnTo>
                    <a:pt x="1629080" y="264185"/>
                  </a:lnTo>
                  <a:lnTo>
                    <a:pt x="1693623" y="239723"/>
                  </a:lnTo>
                  <a:lnTo>
                    <a:pt x="1758982" y="219338"/>
                  </a:lnTo>
                  <a:lnTo>
                    <a:pt x="1824341" y="200584"/>
                  </a:lnTo>
                  <a:lnTo>
                    <a:pt x="1889701" y="185907"/>
                  </a:lnTo>
                  <a:lnTo>
                    <a:pt x="1954243" y="171231"/>
                  </a:lnTo>
                  <a:lnTo>
                    <a:pt x="2019602" y="158184"/>
                  </a:lnTo>
                  <a:lnTo>
                    <a:pt x="2084962" y="150030"/>
                  </a:lnTo>
                  <a:lnTo>
                    <a:pt x="2150321" y="135354"/>
                  </a:lnTo>
                  <a:lnTo>
                    <a:pt x="2214863" y="126384"/>
                  </a:lnTo>
                  <a:lnTo>
                    <a:pt x="2280223" y="116600"/>
                  </a:lnTo>
                  <a:lnTo>
                    <a:pt x="2345582" y="107630"/>
                  </a:lnTo>
                  <a:lnTo>
                    <a:pt x="2410941" y="99477"/>
                  </a:lnTo>
                  <a:lnTo>
                    <a:pt x="2475484" y="91323"/>
                  </a:lnTo>
                  <a:lnTo>
                    <a:pt x="2540843" y="83984"/>
                  </a:lnTo>
                  <a:lnTo>
                    <a:pt x="2606202" y="76646"/>
                  </a:lnTo>
                  <a:lnTo>
                    <a:pt x="2671561" y="69307"/>
                  </a:lnTo>
                  <a:lnTo>
                    <a:pt x="2736104" y="63600"/>
                  </a:lnTo>
                  <a:lnTo>
                    <a:pt x="2801463" y="56261"/>
                  </a:lnTo>
                  <a:lnTo>
                    <a:pt x="2866822" y="50553"/>
                  </a:lnTo>
                  <a:lnTo>
                    <a:pt x="2932182" y="45661"/>
                  </a:lnTo>
                  <a:lnTo>
                    <a:pt x="2996724" y="44846"/>
                  </a:lnTo>
                  <a:lnTo>
                    <a:pt x="3062083" y="35876"/>
                  </a:lnTo>
                  <a:lnTo>
                    <a:pt x="3127443" y="33430"/>
                  </a:lnTo>
                  <a:lnTo>
                    <a:pt x="3192802" y="26907"/>
                  </a:lnTo>
                  <a:lnTo>
                    <a:pt x="3257344" y="22015"/>
                  </a:lnTo>
                  <a:lnTo>
                    <a:pt x="3322704" y="16307"/>
                  </a:lnTo>
                  <a:lnTo>
                    <a:pt x="3388063" y="15492"/>
                  </a:lnTo>
                  <a:lnTo>
                    <a:pt x="3453422" y="9784"/>
                  </a:lnTo>
                  <a:lnTo>
                    <a:pt x="3517965" y="4076"/>
                  </a:lnTo>
                  <a:lnTo>
                    <a:pt x="3583324" y="0"/>
                  </a:lnTo>
                </a:path>
              </a:pathLst>
            </a:custGeom>
            <a:ln w="285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0191" y="4330219"/>
              <a:ext cx="3583940" cy="0"/>
            </a:xfrm>
            <a:custGeom>
              <a:avLst/>
              <a:gdLst/>
              <a:ahLst/>
              <a:cxnLst/>
              <a:rect l="l" t="t" r="r" b="b"/>
              <a:pathLst>
                <a:path w="3583940">
                  <a:moveTo>
                    <a:pt x="0" y="0"/>
                  </a:moveTo>
                  <a:lnTo>
                    <a:pt x="3583336" y="0"/>
                  </a:lnTo>
                </a:path>
              </a:pathLst>
            </a:custGeom>
            <a:ln w="35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32628" y="4309430"/>
              <a:ext cx="2641600" cy="0"/>
            </a:xfrm>
            <a:custGeom>
              <a:avLst/>
              <a:gdLst/>
              <a:ahLst/>
              <a:cxnLst/>
              <a:rect l="l" t="t" r="r" b="b"/>
              <a:pathLst>
                <a:path w="2641600">
                  <a:moveTo>
                    <a:pt x="0" y="0"/>
                  </a:moveTo>
                  <a:lnTo>
                    <a:pt x="35125" y="0"/>
                  </a:lnTo>
                </a:path>
                <a:path w="2641600">
                  <a:moveTo>
                    <a:pt x="651176" y="0"/>
                  </a:moveTo>
                  <a:lnTo>
                    <a:pt x="686301" y="0"/>
                  </a:lnTo>
                </a:path>
                <a:path w="2641600">
                  <a:moveTo>
                    <a:pt x="1303142" y="0"/>
                  </a:moveTo>
                  <a:lnTo>
                    <a:pt x="1338267" y="0"/>
                  </a:lnTo>
                </a:path>
                <a:path w="2641600">
                  <a:moveTo>
                    <a:pt x="1954278" y="0"/>
                  </a:moveTo>
                  <a:lnTo>
                    <a:pt x="1989403" y="0"/>
                  </a:lnTo>
                </a:path>
                <a:path w="2641600">
                  <a:moveTo>
                    <a:pt x="2606244" y="0"/>
                  </a:moveTo>
                  <a:lnTo>
                    <a:pt x="2641369" y="0"/>
                  </a:lnTo>
                </a:path>
              </a:pathLst>
            </a:custGeom>
            <a:ln w="41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07571" y="4288642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-17562" y="20788"/>
                  </a:moveTo>
                  <a:lnTo>
                    <a:pt x="17562" y="20788"/>
                  </a:lnTo>
                </a:path>
              </a:pathLst>
            </a:custGeom>
            <a:ln w="41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33527" y="4288642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-17562" y="20788"/>
                  </a:moveTo>
                  <a:lnTo>
                    <a:pt x="17562" y="20788"/>
                  </a:lnTo>
                </a:path>
              </a:pathLst>
            </a:custGeom>
            <a:ln w="41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50191" y="1448595"/>
              <a:ext cx="3583940" cy="0"/>
            </a:xfrm>
            <a:custGeom>
              <a:avLst/>
              <a:gdLst/>
              <a:ahLst/>
              <a:cxnLst/>
              <a:rect l="l" t="t" r="r" b="b"/>
              <a:pathLst>
                <a:path w="3583940">
                  <a:moveTo>
                    <a:pt x="0" y="0"/>
                  </a:moveTo>
                  <a:lnTo>
                    <a:pt x="3583336" y="0"/>
                  </a:lnTo>
                </a:path>
              </a:pathLst>
            </a:custGeom>
            <a:ln w="21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39571" y="1469384"/>
              <a:ext cx="3604895" cy="0"/>
            </a:xfrm>
            <a:custGeom>
              <a:avLst/>
              <a:gdLst/>
              <a:ahLst/>
              <a:cxnLst/>
              <a:rect l="l" t="t" r="r" b="b"/>
              <a:pathLst>
                <a:path w="3604895">
                  <a:moveTo>
                    <a:pt x="0" y="0"/>
                  </a:moveTo>
                  <a:lnTo>
                    <a:pt x="21238" y="0"/>
                  </a:lnTo>
                </a:path>
                <a:path w="3604895">
                  <a:moveTo>
                    <a:pt x="651176" y="0"/>
                  </a:moveTo>
                  <a:lnTo>
                    <a:pt x="672415" y="0"/>
                  </a:lnTo>
                </a:path>
                <a:path w="3604895">
                  <a:moveTo>
                    <a:pt x="1303142" y="0"/>
                  </a:moveTo>
                  <a:lnTo>
                    <a:pt x="1324381" y="0"/>
                  </a:lnTo>
                </a:path>
                <a:path w="3604895">
                  <a:moveTo>
                    <a:pt x="1954278" y="0"/>
                  </a:moveTo>
                  <a:lnTo>
                    <a:pt x="1975516" y="0"/>
                  </a:lnTo>
                </a:path>
                <a:path w="3604895">
                  <a:moveTo>
                    <a:pt x="2606244" y="0"/>
                  </a:moveTo>
                  <a:lnTo>
                    <a:pt x="2627483" y="0"/>
                  </a:lnTo>
                </a:path>
                <a:path w="3604895">
                  <a:moveTo>
                    <a:pt x="3257380" y="0"/>
                  </a:moveTo>
                  <a:lnTo>
                    <a:pt x="3278618" y="0"/>
                  </a:lnTo>
                </a:path>
                <a:path w="3604895">
                  <a:moveTo>
                    <a:pt x="3583336" y="0"/>
                  </a:moveTo>
                  <a:lnTo>
                    <a:pt x="3604574" y="0"/>
                  </a:lnTo>
                </a:path>
              </a:pathLst>
            </a:custGeom>
            <a:ln w="41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0191" y="1448595"/>
              <a:ext cx="3583940" cy="2881630"/>
            </a:xfrm>
            <a:custGeom>
              <a:avLst/>
              <a:gdLst/>
              <a:ahLst/>
              <a:cxnLst/>
              <a:rect l="l" t="t" r="r" b="b"/>
              <a:pathLst>
                <a:path w="3583940" h="2881629">
                  <a:moveTo>
                    <a:pt x="0" y="2881623"/>
                  </a:moveTo>
                  <a:lnTo>
                    <a:pt x="0" y="0"/>
                  </a:lnTo>
                </a:path>
                <a:path w="3583940" h="2881629">
                  <a:moveTo>
                    <a:pt x="0" y="2881623"/>
                  </a:moveTo>
                  <a:lnTo>
                    <a:pt x="41700" y="2881623"/>
                  </a:lnTo>
                </a:path>
                <a:path w="3583940" h="2881629">
                  <a:moveTo>
                    <a:pt x="0" y="2438038"/>
                  </a:moveTo>
                  <a:lnTo>
                    <a:pt x="41700" y="2438038"/>
                  </a:lnTo>
                </a:path>
                <a:path w="3583940" h="2881629">
                  <a:moveTo>
                    <a:pt x="0" y="1995296"/>
                  </a:moveTo>
                  <a:lnTo>
                    <a:pt x="41700" y="1995296"/>
                  </a:lnTo>
                </a:path>
                <a:path w="3583940" h="2881629">
                  <a:moveTo>
                    <a:pt x="0" y="1551697"/>
                  </a:moveTo>
                  <a:lnTo>
                    <a:pt x="41700" y="1551697"/>
                  </a:lnTo>
                </a:path>
                <a:path w="3583940" h="2881629">
                  <a:moveTo>
                    <a:pt x="0" y="1108112"/>
                  </a:moveTo>
                  <a:lnTo>
                    <a:pt x="41700" y="1108112"/>
                  </a:lnTo>
                </a:path>
                <a:path w="3583940" h="2881629">
                  <a:moveTo>
                    <a:pt x="0" y="665370"/>
                  </a:moveTo>
                  <a:lnTo>
                    <a:pt x="41700" y="665370"/>
                  </a:lnTo>
                </a:path>
                <a:path w="3583940" h="2881629">
                  <a:moveTo>
                    <a:pt x="0" y="221772"/>
                  </a:moveTo>
                  <a:lnTo>
                    <a:pt x="41700" y="221772"/>
                  </a:lnTo>
                </a:path>
                <a:path w="3583940" h="2881629">
                  <a:moveTo>
                    <a:pt x="3583336" y="2881623"/>
                  </a:moveTo>
                  <a:lnTo>
                    <a:pt x="3583336" y="0"/>
                  </a:lnTo>
                </a:path>
                <a:path w="3583940" h="2881629">
                  <a:moveTo>
                    <a:pt x="3583336" y="2881623"/>
                  </a:moveTo>
                  <a:lnTo>
                    <a:pt x="3541676" y="2881623"/>
                  </a:lnTo>
                </a:path>
                <a:path w="3583940" h="2881629">
                  <a:moveTo>
                    <a:pt x="3583336" y="2438038"/>
                  </a:moveTo>
                  <a:lnTo>
                    <a:pt x="3541676" y="2438038"/>
                  </a:lnTo>
                </a:path>
                <a:path w="3583940" h="2881629">
                  <a:moveTo>
                    <a:pt x="3583336" y="1995296"/>
                  </a:moveTo>
                  <a:lnTo>
                    <a:pt x="3541676" y="1995296"/>
                  </a:lnTo>
                </a:path>
                <a:path w="3583940" h="2881629">
                  <a:moveTo>
                    <a:pt x="3583336" y="1551697"/>
                  </a:moveTo>
                  <a:lnTo>
                    <a:pt x="3541676" y="1551697"/>
                  </a:lnTo>
                </a:path>
                <a:path w="3583940" h="2881629">
                  <a:moveTo>
                    <a:pt x="3583336" y="1108113"/>
                  </a:moveTo>
                  <a:lnTo>
                    <a:pt x="3541676" y="1108113"/>
                  </a:lnTo>
                </a:path>
                <a:path w="3583940" h="2881629">
                  <a:moveTo>
                    <a:pt x="3583336" y="665370"/>
                  </a:moveTo>
                  <a:lnTo>
                    <a:pt x="3541676" y="665370"/>
                  </a:lnTo>
                </a:path>
                <a:path w="3583940" h="2881629">
                  <a:moveTo>
                    <a:pt x="3583336" y="221772"/>
                  </a:moveTo>
                  <a:lnTo>
                    <a:pt x="3541676" y="221772"/>
                  </a:lnTo>
                </a:path>
              </a:pathLst>
            </a:custGeom>
            <a:ln w="21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490112" y="4328117"/>
            <a:ext cx="12001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70181" y="4328117"/>
            <a:ext cx="2622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0.2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22147" y="4328117"/>
            <a:ext cx="2622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0.4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25249" y="4328117"/>
            <a:ext cx="2622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0.8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676385" y="4328117"/>
            <a:ext cx="5880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1.0</a:t>
            </a:r>
            <a:r>
              <a:rPr sz="1300" spc="26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1.1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535766" y="1574420"/>
            <a:ext cx="3923029" cy="2769870"/>
            <a:chOff x="6535766" y="1574420"/>
            <a:chExt cx="3923029" cy="2769870"/>
          </a:xfrm>
        </p:grpSpPr>
        <p:sp>
          <p:nvSpPr>
            <p:cNvPr id="48" name="object 48"/>
            <p:cNvSpPr/>
            <p:nvPr/>
          </p:nvSpPr>
          <p:spPr>
            <a:xfrm>
              <a:off x="6550054" y="1588708"/>
              <a:ext cx="3583304" cy="2741295"/>
            </a:xfrm>
            <a:custGeom>
              <a:avLst/>
              <a:gdLst/>
              <a:ahLst/>
              <a:cxnLst/>
              <a:rect l="l" t="t" r="r" b="b"/>
              <a:pathLst>
                <a:path w="3583304" h="2741295">
                  <a:moveTo>
                    <a:pt x="0" y="2740831"/>
                  </a:moveTo>
                  <a:lnTo>
                    <a:pt x="65349" y="2681319"/>
                  </a:lnTo>
                  <a:lnTo>
                    <a:pt x="129881" y="2630774"/>
                  </a:lnTo>
                  <a:lnTo>
                    <a:pt x="195230" y="2587566"/>
                  </a:lnTo>
                  <a:lnTo>
                    <a:pt x="260579" y="2551696"/>
                  </a:lnTo>
                  <a:lnTo>
                    <a:pt x="325928" y="2520717"/>
                  </a:lnTo>
                  <a:lnTo>
                    <a:pt x="390460" y="2494629"/>
                  </a:lnTo>
                  <a:lnTo>
                    <a:pt x="455809" y="2471803"/>
                  </a:lnTo>
                  <a:lnTo>
                    <a:pt x="521159" y="2452237"/>
                  </a:lnTo>
                  <a:lnTo>
                    <a:pt x="586508" y="2435117"/>
                  </a:lnTo>
                  <a:lnTo>
                    <a:pt x="651040" y="2418812"/>
                  </a:lnTo>
                  <a:lnTo>
                    <a:pt x="716389" y="2404138"/>
                  </a:lnTo>
                  <a:lnTo>
                    <a:pt x="781738" y="2391094"/>
                  </a:lnTo>
                  <a:lnTo>
                    <a:pt x="847087" y="2378050"/>
                  </a:lnTo>
                  <a:lnTo>
                    <a:pt x="911619" y="2366637"/>
                  </a:lnTo>
                  <a:lnTo>
                    <a:pt x="976969" y="2355223"/>
                  </a:lnTo>
                  <a:lnTo>
                    <a:pt x="1042318" y="2342995"/>
                  </a:lnTo>
                  <a:lnTo>
                    <a:pt x="1107667" y="2332397"/>
                  </a:lnTo>
                  <a:lnTo>
                    <a:pt x="1172199" y="2320983"/>
                  </a:lnTo>
                  <a:lnTo>
                    <a:pt x="1237548" y="2309570"/>
                  </a:lnTo>
                  <a:lnTo>
                    <a:pt x="1302897" y="2299787"/>
                  </a:lnTo>
                  <a:lnTo>
                    <a:pt x="1368246" y="2288374"/>
                  </a:lnTo>
                  <a:lnTo>
                    <a:pt x="1432779" y="2278591"/>
                  </a:lnTo>
                  <a:lnTo>
                    <a:pt x="1498128" y="2268808"/>
                  </a:lnTo>
                  <a:lnTo>
                    <a:pt x="1563477" y="2259025"/>
                  </a:lnTo>
                  <a:lnTo>
                    <a:pt x="1628826" y="2248427"/>
                  </a:lnTo>
                  <a:lnTo>
                    <a:pt x="1693358" y="2237829"/>
                  </a:lnTo>
                  <a:lnTo>
                    <a:pt x="1758707" y="2228046"/>
                  </a:lnTo>
                  <a:lnTo>
                    <a:pt x="1824056" y="2218263"/>
                  </a:lnTo>
                  <a:lnTo>
                    <a:pt x="1889405" y="2206850"/>
                  </a:lnTo>
                  <a:lnTo>
                    <a:pt x="1953938" y="2197067"/>
                  </a:lnTo>
                  <a:lnTo>
                    <a:pt x="2019287" y="2187284"/>
                  </a:lnTo>
                  <a:lnTo>
                    <a:pt x="2084636" y="2177501"/>
                  </a:lnTo>
                  <a:lnTo>
                    <a:pt x="2149985" y="2166903"/>
                  </a:lnTo>
                  <a:lnTo>
                    <a:pt x="2214517" y="2156305"/>
                  </a:lnTo>
                  <a:lnTo>
                    <a:pt x="2279866" y="2145707"/>
                  </a:lnTo>
                  <a:lnTo>
                    <a:pt x="2345215" y="2135924"/>
                  </a:lnTo>
                  <a:lnTo>
                    <a:pt x="2410564" y="2126141"/>
                  </a:lnTo>
                  <a:lnTo>
                    <a:pt x="2475097" y="2116359"/>
                  </a:lnTo>
                  <a:lnTo>
                    <a:pt x="2540446" y="2106576"/>
                  </a:lnTo>
                  <a:lnTo>
                    <a:pt x="2605795" y="2095978"/>
                  </a:lnTo>
                  <a:lnTo>
                    <a:pt x="2671144" y="2086195"/>
                  </a:lnTo>
                  <a:lnTo>
                    <a:pt x="2735676" y="2075597"/>
                  </a:lnTo>
                  <a:lnTo>
                    <a:pt x="2801025" y="2064183"/>
                  </a:lnTo>
                  <a:lnTo>
                    <a:pt x="2866374" y="2054400"/>
                  </a:lnTo>
                  <a:lnTo>
                    <a:pt x="2931723" y="2044618"/>
                  </a:lnTo>
                  <a:lnTo>
                    <a:pt x="2996256" y="2034020"/>
                  </a:lnTo>
                  <a:lnTo>
                    <a:pt x="3061605" y="2023421"/>
                  </a:lnTo>
                  <a:lnTo>
                    <a:pt x="3126954" y="2012823"/>
                  </a:lnTo>
                  <a:lnTo>
                    <a:pt x="3192303" y="2003040"/>
                  </a:lnTo>
                  <a:lnTo>
                    <a:pt x="3256835" y="1992442"/>
                  </a:lnTo>
                  <a:lnTo>
                    <a:pt x="3322184" y="1981844"/>
                  </a:lnTo>
                  <a:lnTo>
                    <a:pt x="3387533" y="1971246"/>
                  </a:lnTo>
                  <a:lnTo>
                    <a:pt x="3452883" y="1960648"/>
                  </a:lnTo>
                  <a:lnTo>
                    <a:pt x="3517415" y="1950865"/>
                  </a:lnTo>
                  <a:lnTo>
                    <a:pt x="3582764" y="1939452"/>
                  </a:lnTo>
                </a:path>
                <a:path w="3583304" h="2741295">
                  <a:moveTo>
                    <a:pt x="0" y="2740831"/>
                  </a:moveTo>
                  <a:lnTo>
                    <a:pt x="65349" y="2645448"/>
                  </a:lnTo>
                  <a:lnTo>
                    <a:pt x="129881" y="2559033"/>
                  </a:lnTo>
                  <a:lnTo>
                    <a:pt x="195230" y="2483216"/>
                  </a:lnTo>
                  <a:lnTo>
                    <a:pt x="260579" y="2415551"/>
                  </a:lnTo>
                  <a:lnTo>
                    <a:pt x="325928" y="2356854"/>
                  </a:lnTo>
                  <a:lnTo>
                    <a:pt x="390460" y="2305494"/>
                  </a:lnTo>
                  <a:lnTo>
                    <a:pt x="455809" y="2260656"/>
                  </a:lnTo>
                  <a:lnTo>
                    <a:pt x="521159" y="2221524"/>
                  </a:lnTo>
                  <a:lnTo>
                    <a:pt x="586508" y="2186469"/>
                  </a:lnTo>
                  <a:lnTo>
                    <a:pt x="651040" y="2156305"/>
                  </a:lnTo>
                  <a:lnTo>
                    <a:pt x="716389" y="2128587"/>
                  </a:lnTo>
                  <a:lnTo>
                    <a:pt x="781738" y="2103315"/>
                  </a:lnTo>
                  <a:lnTo>
                    <a:pt x="847087" y="2080488"/>
                  </a:lnTo>
                  <a:lnTo>
                    <a:pt x="911619" y="2060107"/>
                  </a:lnTo>
                  <a:lnTo>
                    <a:pt x="976969" y="2039726"/>
                  </a:lnTo>
                  <a:lnTo>
                    <a:pt x="1042318" y="2020160"/>
                  </a:lnTo>
                  <a:lnTo>
                    <a:pt x="1107667" y="2003040"/>
                  </a:lnTo>
                  <a:lnTo>
                    <a:pt x="1172199" y="1985920"/>
                  </a:lnTo>
                  <a:lnTo>
                    <a:pt x="1237548" y="1969616"/>
                  </a:lnTo>
                  <a:lnTo>
                    <a:pt x="1302897" y="1953311"/>
                  </a:lnTo>
                  <a:lnTo>
                    <a:pt x="1368246" y="1937821"/>
                  </a:lnTo>
                  <a:lnTo>
                    <a:pt x="1432779" y="1922332"/>
                  </a:lnTo>
                  <a:lnTo>
                    <a:pt x="1498128" y="1907658"/>
                  </a:lnTo>
                  <a:lnTo>
                    <a:pt x="1563477" y="1892168"/>
                  </a:lnTo>
                  <a:lnTo>
                    <a:pt x="1628826" y="1878309"/>
                  </a:lnTo>
                  <a:lnTo>
                    <a:pt x="1693358" y="1864450"/>
                  </a:lnTo>
                  <a:lnTo>
                    <a:pt x="1758707" y="1850591"/>
                  </a:lnTo>
                  <a:lnTo>
                    <a:pt x="1824056" y="1835917"/>
                  </a:lnTo>
                  <a:lnTo>
                    <a:pt x="1889405" y="1822057"/>
                  </a:lnTo>
                  <a:lnTo>
                    <a:pt x="1953938" y="1808198"/>
                  </a:lnTo>
                  <a:lnTo>
                    <a:pt x="2019287" y="1794339"/>
                  </a:lnTo>
                  <a:lnTo>
                    <a:pt x="2084636" y="1782111"/>
                  </a:lnTo>
                  <a:lnTo>
                    <a:pt x="2149985" y="1767437"/>
                  </a:lnTo>
                  <a:lnTo>
                    <a:pt x="2214517" y="1755208"/>
                  </a:lnTo>
                  <a:lnTo>
                    <a:pt x="2279866" y="1740534"/>
                  </a:lnTo>
                  <a:lnTo>
                    <a:pt x="2345215" y="1727490"/>
                  </a:lnTo>
                  <a:lnTo>
                    <a:pt x="2410564" y="1716076"/>
                  </a:lnTo>
                  <a:lnTo>
                    <a:pt x="2475097" y="1702217"/>
                  </a:lnTo>
                  <a:lnTo>
                    <a:pt x="2540446" y="1689989"/>
                  </a:lnTo>
                  <a:lnTo>
                    <a:pt x="2605795" y="1676130"/>
                  </a:lnTo>
                  <a:lnTo>
                    <a:pt x="2671144" y="1663086"/>
                  </a:lnTo>
                  <a:lnTo>
                    <a:pt x="2735676" y="1650042"/>
                  </a:lnTo>
                  <a:lnTo>
                    <a:pt x="2801025" y="1636183"/>
                  </a:lnTo>
                  <a:lnTo>
                    <a:pt x="2866374" y="1623955"/>
                  </a:lnTo>
                  <a:lnTo>
                    <a:pt x="2931723" y="1611726"/>
                  </a:lnTo>
                  <a:lnTo>
                    <a:pt x="2996256" y="1597867"/>
                  </a:lnTo>
                  <a:lnTo>
                    <a:pt x="3061605" y="1587269"/>
                  </a:lnTo>
                  <a:lnTo>
                    <a:pt x="3126954" y="1574225"/>
                  </a:lnTo>
                  <a:lnTo>
                    <a:pt x="3192303" y="1561181"/>
                  </a:lnTo>
                  <a:lnTo>
                    <a:pt x="3256835" y="1548137"/>
                  </a:lnTo>
                  <a:lnTo>
                    <a:pt x="3322184" y="1535094"/>
                  </a:lnTo>
                  <a:lnTo>
                    <a:pt x="3387533" y="1522865"/>
                  </a:lnTo>
                  <a:lnTo>
                    <a:pt x="3452883" y="1509821"/>
                  </a:lnTo>
                  <a:lnTo>
                    <a:pt x="3517415" y="1498408"/>
                  </a:lnTo>
                  <a:lnTo>
                    <a:pt x="3582764" y="1485364"/>
                  </a:lnTo>
                </a:path>
                <a:path w="3583304" h="2741295">
                  <a:moveTo>
                    <a:pt x="0" y="2740831"/>
                  </a:moveTo>
                  <a:lnTo>
                    <a:pt x="65349" y="2610393"/>
                  </a:lnTo>
                  <a:lnTo>
                    <a:pt x="129881" y="2489738"/>
                  </a:lnTo>
                  <a:lnTo>
                    <a:pt x="195230" y="2378050"/>
                  </a:lnTo>
                  <a:lnTo>
                    <a:pt x="260579" y="2276961"/>
                  </a:lnTo>
                  <a:lnTo>
                    <a:pt x="325928" y="2187284"/>
                  </a:lnTo>
                  <a:lnTo>
                    <a:pt x="390460" y="2105760"/>
                  </a:lnTo>
                  <a:lnTo>
                    <a:pt x="455809" y="2034019"/>
                  </a:lnTo>
                  <a:lnTo>
                    <a:pt x="521159" y="1970431"/>
                  </a:lnTo>
                  <a:lnTo>
                    <a:pt x="586508" y="1913364"/>
                  </a:lnTo>
                  <a:lnTo>
                    <a:pt x="651040" y="1862819"/>
                  </a:lnTo>
                  <a:lnTo>
                    <a:pt x="716389" y="1818796"/>
                  </a:lnTo>
                  <a:lnTo>
                    <a:pt x="781738" y="1778850"/>
                  </a:lnTo>
                  <a:lnTo>
                    <a:pt x="847087" y="1742164"/>
                  </a:lnTo>
                  <a:lnTo>
                    <a:pt x="911619" y="1709555"/>
                  </a:lnTo>
                  <a:lnTo>
                    <a:pt x="976969" y="1679391"/>
                  </a:lnTo>
                  <a:lnTo>
                    <a:pt x="1042318" y="1650857"/>
                  </a:lnTo>
                  <a:lnTo>
                    <a:pt x="1107667" y="1624770"/>
                  </a:lnTo>
                  <a:lnTo>
                    <a:pt x="1172199" y="1600313"/>
                  </a:lnTo>
                  <a:lnTo>
                    <a:pt x="1237548" y="1577486"/>
                  </a:lnTo>
                  <a:lnTo>
                    <a:pt x="1302897" y="1555474"/>
                  </a:lnTo>
                  <a:lnTo>
                    <a:pt x="1368246" y="1533463"/>
                  </a:lnTo>
                  <a:lnTo>
                    <a:pt x="1432779" y="1513082"/>
                  </a:lnTo>
                  <a:lnTo>
                    <a:pt x="1498128" y="1494332"/>
                  </a:lnTo>
                  <a:lnTo>
                    <a:pt x="1563477" y="1474766"/>
                  </a:lnTo>
                  <a:lnTo>
                    <a:pt x="1628826" y="1456015"/>
                  </a:lnTo>
                  <a:lnTo>
                    <a:pt x="1693358" y="1438895"/>
                  </a:lnTo>
                  <a:lnTo>
                    <a:pt x="1758707" y="1420145"/>
                  </a:lnTo>
                  <a:lnTo>
                    <a:pt x="1824056" y="1403025"/>
                  </a:lnTo>
                  <a:lnTo>
                    <a:pt x="1889405" y="1386720"/>
                  </a:lnTo>
                  <a:lnTo>
                    <a:pt x="1953938" y="1368785"/>
                  </a:lnTo>
                  <a:lnTo>
                    <a:pt x="2019287" y="1352480"/>
                  </a:lnTo>
                  <a:lnTo>
                    <a:pt x="2084636" y="1336175"/>
                  </a:lnTo>
                  <a:lnTo>
                    <a:pt x="2149985" y="1320686"/>
                  </a:lnTo>
                  <a:lnTo>
                    <a:pt x="2214517" y="1304381"/>
                  </a:lnTo>
                  <a:lnTo>
                    <a:pt x="2279866" y="1288892"/>
                  </a:lnTo>
                  <a:lnTo>
                    <a:pt x="2345215" y="1272587"/>
                  </a:lnTo>
                  <a:lnTo>
                    <a:pt x="2410564" y="1257912"/>
                  </a:lnTo>
                  <a:lnTo>
                    <a:pt x="2475097" y="1242423"/>
                  </a:lnTo>
                  <a:lnTo>
                    <a:pt x="2540446" y="1226933"/>
                  </a:lnTo>
                  <a:lnTo>
                    <a:pt x="2605795" y="1212259"/>
                  </a:lnTo>
                  <a:lnTo>
                    <a:pt x="2671144" y="1197585"/>
                  </a:lnTo>
                  <a:lnTo>
                    <a:pt x="2735676" y="1182095"/>
                  </a:lnTo>
                  <a:lnTo>
                    <a:pt x="2801025" y="1167421"/>
                  </a:lnTo>
                  <a:lnTo>
                    <a:pt x="2866374" y="1152747"/>
                  </a:lnTo>
                  <a:lnTo>
                    <a:pt x="2931723" y="1137257"/>
                  </a:lnTo>
                  <a:lnTo>
                    <a:pt x="2996256" y="1123398"/>
                  </a:lnTo>
                  <a:lnTo>
                    <a:pt x="3061605" y="1108724"/>
                  </a:lnTo>
                  <a:lnTo>
                    <a:pt x="3126954" y="1094050"/>
                  </a:lnTo>
                  <a:lnTo>
                    <a:pt x="3192303" y="1080190"/>
                  </a:lnTo>
                  <a:lnTo>
                    <a:pt x="3256835" y="1066331"/>
                  </a:lnTo>
                  <a:lnTo>
                    <a:pt x="3322184" y="1052472"/>
                  </a:lnTo>
                  <a:lnTo>
                    <a:pt x="3387533" y="1036983"/>
                  </a:lnTo>
                  <a:lnTo>
                    <a:pt x="3452883" y="1023124"/>
                  </a:lnTo>
                  <a:lnTo>
                    <a:pt x="3517415" y="1010080"/>
                  </a:lnTo>
                  <a:lnTo>
                    <a:pt x="3582764" y="995406"/>
                  </a:lnTo>
                </a:path>
                <a:path w="3583304" h="2741295">
                  <a:moveTo>
                    <a:pt x="0" y="2740831"/>
                  </a:moveTo>
                  <a:lnTo>
                    <a:pt x="65349" y="2580229"/>
                  </a:lnTo>
                  <a:lnTo>
                    <a:pt x="129881" y="2427780"/>
                  </a:lnTo>
                  <a:lnTo>
                    <a:pt x="195230" y="2285928"/>
                  </a:lnTo>
                  <a:lnTo>
                    <a:pt x="260579" y="2153044"/>
                  </a:lnTo>
                  <a:lnTo>
                    <a:pt x="325928" y="2032389"/>
                  </a:lnTo>
                  <a:lnTo>
                    <a:pt x="390460" y="1921517"/>
                  </a:lnTo>
                  <a:lnTo>
                    <a:pt x="455809" y="1822057"/>
                  </a:lnTo>
                  <a:lnTo>
                    <a:pt x="521159" y="1732381"/>
                  </a:lnTo>
                  <a:lnTo>
                    <a:pt x="586508" y="1651673"/>
                  </a:lnTo>
                  <a:lnTo>
                    <a:pt x="651040" y="1579116"/>
                  </a:lnTo>
                  <a:lnTo>
                    <a:pt x="716389" y="1513897"/>
                  </a:lnTo>
                  <a:lnTo>
                    <a:pt x="781738" y="1456015"/>
                  </a:lnTo>
                  <a:lnTo>
                    <a:pt x="847087" y="1403840"/>
                  </a:lnTo>
                  <a:lnTo>
                    <a:pt x="911619" y="1356556"/>
                  </a:lnTo>
                  <a:lnTo>
                    <a:pt x="976969" y="1313349"/>
                  </a:lnTo>
                  <a:lnTo>
                    <a:pt x="1042318" y="1273402"/>
                  </a:lnTo>
                  <a:lnTo>
                    <a:pt x="1107667" y="1237531"/>
                  </a:lnTo>
                  <a:lnTo>
                    <a:pt x="1172199" y="1204107"/>
                  </a:lnTo>
                  <a:lnTo>
                    <a:pt x="1237548" y="1173128"/>
                  </a:lnTo>
                  <a:lnTo>
                    <a:pt x="1302897" y="1143779"/>
                  </a:lnTo>
                  <a:lnTo>
                    <a:pt x="1368246" y="1116061"/>
                  </a:lnTo>
                  <a:lnTo>
                    <a:pt x="1432779" y="1089973"/>
                  </a:lnTo>
                  <a:lnTo>
                    <a:pt x="1498128" y="1065516"/>
                  </a:lnTo>
                  <a:lnTo>
                    <a:pt x="1563477" y="1041874"/>
                  </a:lnTo>
                  <a:lnTo>
                    <a:pt x="1628826" y="1018232"/>
                  </a:lnTo>
                  <a:lnTo>
                    <a:pt x="1693358" y="996221"/>
                  </a:lnTo>
                  <a:lnTo>
                    <a:pt x="1758707" y="975025"/>
                  </a:lnTo>
                  <a:lnTo>
                    <a:pt x="1824056" y="953828"/>
                  </a:lnTo>
                  <a:lnTo>
                    <a:pt x="1889405" y="934263"/>
                  </a:lnTo>
                  <a:lnTo>
                    <a:pt x="1953938" y="913882"/>
                  </a:lnTo>
                  <a:lnTo>
                    <a:pt x="2019287" y="894316"/>
                  </a:lnTo>
                  <a:lnTo>
                    <a:pt x="2084636" y="875566"/>
                  </a:lnTo>
                  <a:lnTo>
                    <a:pt x="2149985" y="856815"/>
                  </a:lnTo>
                  <a:lnTo>
                    <a:pt x="2214517" y="838880"/>
                  </a:lnTo>
                  <a:lnTo>
                    <a:pt x="2279866" y="820945"/>
                  </a:lnTo>
                  <a:lnTo>
                    <a:pt x="2345215" y="803009"/>
                  </a:lnTo>
                  <a:lnTo>
                    <a:pt x="2410564" y="785074"/>
                  </a:lnTo>
                  <a:lnTo>
                    <a:pt x="2475097" y="767954"/>
                  </a:lnTo>
                  <a:lnTo>
                    <a:pt x="2540446" y="750834"/>
                  </a:lnTo>
                  <a:lnTo>
                    <a:pt x="2605795" y="733714"/>
                  </a:lnTo>
                  <a:lnTo>
                    <a:pt x="2671144" y="717409"/>
                  </a:lnTo>
                  <a:lnTo>
                    <a:pt x="2735676" y="700289"/>
                  </a:lnTo>
                  <a:lnTo>
                    <a:pt x="2801025" y="683169"/>
                  </a:lnTo>
                  <a:lnTo>
                    <a:pt x="2866374" y="666865"/>
                  </a:lnTo>
                  <a:lnTo>
                    <a:pt x="2931723" y="651375"/>
                  </a:lnTo>
                  <a:lnTo>
                    <a:pt x="2996256" y="635070"/>
                  </a:lnTo>
                  <a:lnTo>
                    <a:pt x="3061605" y="619581"/>
                  </a:lnTo>
                  <a:lnTo>
                    <a:pt x="3126954" y="604091"/>
                  </a:lnTo>
                  <a:lnTo>
                    <a:pt x="3192303" y="587786"/>
                  </a:lnTo>
                  <a:lnTo>
                    <a:pt x="3256835" y="572297"/>
                  </a:lnTo>
                  <a:lnTo>
                    <a:pt x="3322184" y="556807"/>
                  </a:lnTo>
                  <a:lnTo>
                    <a:pt x="3387533" y="541318"/>
                  </a:lnTo>
                  <a:lnTo>
                    <a:pt x="3452883" y="525828"/>
                  </a:lnTo>
                  <a:lnTo>
                    <a:pt x="3517415" y="510339"/>
                  </a:lnTo>
                  <a:lnTo>
                    <a:pt x="3582764" y="495665"/>
                  </a:lnTo>
                </a:path>
                <a:path w="3583304" h="2741295">
                  <a:moveTo>
                    <a:pt x="0" y="2740831"/>
                  </a:moveTo>
                  <a:lnTo>
                    <a:pt x="65349" y="2554957"/>
                  </a:lnTo>
                  <a:lnTo>
                    <a:pt x="129881" y="2377235"/>
                  </a:lnTo>
                  <a:lnTo>
                    <a:pt x="195230" y="2207665"/>
                  </a:lnTo>
                  <a:lnTo>
                    <a:pt x="260579" y="2048694"/>
                  </a:lnTo>
                  <a:lnTo>
                    <a:pt x="325928" y="1900320"/>
                  </a:lnTo>
                  <a:lnTo>
                    <a:pt x="390460" y="1763360"/>
                  </a:lnTo>
                  <a:lnTo>
                    <a:pt x="455809" y="1636183"/>
                  </a:lnTo>
                  <a:lnTo>
                    <a:pt x="521159" y="1521234"/>
                  </a:lnTo>
                  <a:lnTo>
                    <a:pt x="586508" y="1416884"/>
                  </a:lnTo>
                  <a:lnTo>
                    <a:pt x="651040" y="1321501"/>
                  </a:lnTo>
                  <a:lnTo>
                    <a:pt x="716389" y="1235086"/>
                  </a:lnTo>
                  <a:lnTo>
                    <a:pt x="781738" y="1157638"/>
                  </a:lnTo>
                  <a:lnTo>
                    <a:pt x="847087" y="1087528"/>
                  </a:lnTo>
                  <a:lnTo>
                    <a:pt x="911619" y="1023939"/>
                  </a:lnTo>
                  <a:lnTo>
                    <a:pt x="976969" y="966057"/>
                  </a:lnTo>
                  <a:lnTo>
                    <a:pt x="1042318" y="913067"/>
                  </a:lnTo>
                  <a:lnTo>
                    <a:pt x="1107667" y="864967"/>
                  </a:lnTo>
                  <a:lnTo>
                    <a:pt x="1172199" y="820945"/>
                  </a:lnTo>
                  <a:lnTo>
                    <a:pt x="1237548" y="780183"/>
                  </a:lnTo>
                  <a:lnTo>
                    <a:pt x="1302897" y="741866"/>
                  </a:lnTo>
                  <a:lnTo>
                    <a:pt x="1368246" y="706811"/>
                  </a:lnTo>
                  <a:lnTo>
                    <a:pt x="1432779" y="673386"/>
                  </a:lnTo>
                  <a:lnTo>
                    <a:pt x="1498128" y="642407"/>
                  </a:lnTo>
                  <a:lnTo>
                    <a:pt x="1563477" y="613059"/>
                  </a:lnTo>
                  <a:lnTo>
                    <a:pt x="1628826" y="585341"/>
                  </a:lnTo>
                  <a:lnTo>
                    <a:pt x="1693358" y="558438"/>
                  </a:lnTo>
                  <a:lnTo>
                    <a:pt x="1758707" y="533165"/>
                  </a:lnTo>
                  <a:lnTo>
                    <a:pt x="1824056" y="508708"/>
                  </a:lnTo>
                  <a:lnTo>
                    <a:pt x="1889405" y="484251"/>
                  </a:lnTo>
                  <a:lnTo>
                    <a:pt x="1953938" y="461424"/>
                  </a:lnTo>
                  <a:lnTo>
                    <a:pt x="2019287" y="438598"/>
                  </a:lnTo>
                  <a:lnTo>
                    <a:pt x="2084636" y="417402"/>
                  </a:lnTo>
                  <a:lnTo>
                    <a:pt x="2149985" y="395390"/>
                  </a:lnTo>
                  <a:lnTo>
                    <a:pt x="2214517" y="375009"/>
                  </a:lnTo>
                  <a:lnTo>
                    <a:pt x="2279866" y="354628"/>
                  </a:lnTo>
                  <a:lnTo>
                    <a:pt x="2345215" y="334247"/>
                  </a:lnTo>
                  <a:lnTo>
                    <a:pt x="2410564" y="314682"/>
                  </a:lnTo>
                  <a:lnTo>
                    <a:pt x="2475097" y="295116"/>
                  </a:lnTo>
                  <a:lnTo>
                    <a:pt x="2540446" y="276365"/>
                  </a:lnTo>
                  <a:lnTo>
                    <a:pt x="2605795" y="258430"/>
                  </a:lnTo>
                  <a:lnTo>
                    <a:pt x="2671144" y="238864"/>
                  </a:lnTo>
                  <a:lnTo>
                    <a:pt x="2735676" y="220929"/>
                  </a:lnTo>
                  <a:lnTo>
                    <a:pt x="2801025" y="202994"/>
                  </a:lnTo>
                  <a:lnTo>
                    <a:pt x="2866374" y="185059"/>
                  </a:lnTo>
                  <a:lnTo>
                    <a:pt x="2931723" y="167939"/>
                  </a:lnTo>
                  <a:lnTo>
                    <a:pt x="2996256" y="150003"/>
                  </a:lnTo>
                  <a:lnTo>
                    <a:pt x="3061605" y="132883"/>
                  </a:lnTo>
                  <a:lnTo>
                    <a:pt x="3126954" y="115763"/>
                  </a:lnTo>
                  <a:lnTo>
                    <a:pt x="3192303" y="98643"/>
                  </a:lnTo>
                  <a:lnTo>
                    <a:pt x="3256835" y="82339"/>
                  </a:lnTo>
                  <a:lnTo>
                    <a:pt x="3322184" y="65219"/>
                  </a:lnTo>
                  <a:lnTo>
                    <a:pt x="3387533" y="48914"/>
                  </a:lnTo>
                  <a:lnTo>
                    <a:pt x="3452883" y="32609"/>
                  </a:lnTo>
                  <a:lnTo>
                    <a:pt x="3517415" y="16304"/>
                  </a:lnTo>
                  <a:lnTo>
                    <a:pt x="3582764" y="0"/>
                  </a:lnTo>
                </a:path>
              </a:pathLst>
            </a:custGeom>
            <a:ln w="2856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223372" y="3053715"/>
              <a:ext cx="228600" cy="508634"/>
            </a:xfrm>
            <a:custGeom>
              <a:avLst/>
              <a:gdLst/>
              <a:ahLst/>
              <a:cxnLst/>
              <a:rect l="l" t="t" r="r" b="b"/>
              <a:pathLst>
                <a:path w="228600" h="508635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508254"/>
                  </a:lnTo>
                  <a:lnTo>
                    <a:pt x="171450" y="508254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223372" y="3053715"/>
              <a:ext cx="228600" cy="508634"/>
            </a:xfrm>
            <a:custGeom>
              <a:avLst/>
              <a:gdLst/>
              <a:ahLst/>
              <a:cxnLst/>
              <a:rect l="l" t="t" r="r" b="b"/>
              <a:pathLst>
                <a:path w="228600" h="508635">
                  <a:moveTo>
                    <a:pt x="0" y="114300"/>
                  </a:moveTo>
                  <a:lnTo>
                    <a:pt x="114300" y="0"/>
                  </a:lnTo>
                  <a:lnTo>
                    <a:pt x="228600" y="114300"/>
                  </a:lnTo>
                  <a:lnTo>
                    <a:pt x="171450" y="114300"/>
                  </a:lnTo>
                  <a:lnTo>
                    <a:pt x="171450" y="508254"/>
                  </a:lnTo>
                  <a:lnTo>
                    <a:pt x="57150" y="508254"/>
                  </a:lnTo>
                  <a:lnTo>
                    <a:pt x="57150" y="114300"/>
                  </a:lnTo>
                  <a:lnTo>
                    <a:pt x="0" y="114300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229468" y="2558415"/>
              <a:ext cx="222885" cy="461009"/>
            </a:xfrm>
            <a:custGeom>
              <a:avLst/>
              <a:gdLst/>
              <a:ahLst/>
              <a:cxnLst/>
              <a:rect l="l" t="t" r="r" b="b"/>
              <a:pathLst>
                <a:path w="222884" h="461010">
                  <a:moveTo>
                    <a:pt x="111251" y="0"/>
                  </a:moveTo>
                  <a:lnTo>
                    <a:pt x="0" y="111251"/>
                  </a:lnTo>
                  <a:lnTo>
                    <a:pt x="55625" y="111251"/>
                  </a:lnTo>
                  <a:lnTo>
                    <a:pt x="55625" y="461010"/>
                  </a:lnTo>
                  <a:lnTo>
                    <a:pt x="166877" y="461010"/>
                  </a:lnTo>
                  <a:lnTo>
                    <a:pt x="166877" y="111251"/>
                  </a:lnTo>
                  <a:lnTo>
                    <a:pt x="222503" y="111251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229468" y="2558415"/>
              <a:ext cx="222885" cy="461009"/>
            </a:xfrm>
            <a:custGeom>
              <a:avLst/>
              <a:gdLst/>
              <a:ahLst/>
              <a:cxnLst/>
              <a:rect l="l" t="t" r="r" b="b"/>
              <a:pathLst>
                <a:path w="222884" h="461010">
                  <a:moveTo>
                    <a:pt x="0" y="111251"/>
                  </a:moveTo>
                  <a:lnTo>
                    <a:pt x="111251" y="0"/>
                  </a:lnTo>
                  <a:lnTo>
                    <a:pt x="222503" y="111251"/>
                  </a:lnTo>
                  <a:lnTo>
                    <a:pt x="166877" y="111251"/>
                  </a:lnTo>
                  <a:lnTo>
                    <a:pt x="166877" y="461010"/>
                  </a:lnTo>
                  <a:lnTo>
                    <a:pt x="55625" y="461010"/>
                  </a:lnTo>
                  <a:lnTo>
                    <a:pt x="55625" y="111251"/>
                  </a:lnTo>
                  <a:lnTo>
                    <a:pt x="0" y="111251"/>
                  </a:lnTo>
                  <a:close/>
                </a:path>
              </a:pathLst>
            </a:custGeom>
            <a:ln w="12953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223372" y="2076069"/>
              <a:ext cx="222885" cy="460375"/>
            </a:xfrm>
            <a:custGeom>
              <a:avLst/>
              <a:gdLst/>
              <a:ahLst/>
              <a:cxnLst/>
              <a:rect l="l" t="t" r="r" b="b"/>
              <a:pathLst>
                <a:path w="222884" h="460375">
                  <a:moveTo>
                    <a:pt x="111251" y="0"/>
                  </a:moveTo>
                  <a:lnTo>
                    <a:pt x="0" y="111251"/>
                  </a:lnTo>
                  <a:lnTo>
                    <a:pt x="55625" y="111251"/>
                  </a:lnTo>
                  <a:lnTo>
                    <a:pt x="55625" y="460247"/>
                  </a:lnTo>
                  <a:lnTo>
                    <a:pt x="166877" y="460247"/>
                  </a:lnTo>
                  <a:lnTo>
                    <a:pt x="166877" y="111251"/>
                  </a:lnTo>
                  <a:lnTo>
                    <a:pt x="222503" y="111251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223372" y="2076069"/>
              <a:ext cx="222885" cy="460375"/>
            </a:xfrm>
            <a:custGeom>
              <a:avLst/>
              <a:gdLst/>
              <a:ahLst/>
              <a:cxnLst/>
              <a:rect l="l" t="t" r="r" b="b"/>
              <a:pathLst>
                <a:path w="222884" h="460375">
                  <a:moveTo>
                    <a:pt x="0" y="111251"/>
                  </a:moveTo>
                  <a:lnTo>
                    <a:pt x="111251" y="0"/>
                  </a:lnTo>
                  <a:lnTo>
                    <a:pt x="222503" y="111251"/>
                  </a:lnTo>
                  <a:lnTo>
                    <a:pt x="166877" y="111251"/>
                  </a:lnTo>
                  <a:lnTo>
                    <a:pt x="166877" y="460247"/>
                  </a:lnTo>
                  <a:lnTo>
                    <a:pt x="55625" y="460247"/>
                  </a:lnTo>
                  <a:lnTo>
                    <a:pt x="55625" y="111251"/>
                  </a:lnTo>
                  <a:lnTo>
                    <a:pt x="0" y="111251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223372" y="1586865"/>
              <a:ext cx="222885" cy="461009"/>
            </a:xfrm>
            <a:custGeom>
              <a:avLst/>
              <a:gdLst/>
              <a:ahLst/>
              <a:cxnLst/>
              <a:rect l="l" t="t" r="r" b="b"/>
              <a:pathLst>
                <a:path w="222884" h="461010">
                  <a:moveTo>
                    <a:pt x="111251" y="0"/>
                  </a:moveTo>
                  <a:lnTo>
                    <a:pt x="0" y="111251"/>
                  </a:lnTo>
                  <a:lnTo>
                    <a:pt x="55625" y="111251"/>
                  </a:lnTo>
                  <a:lnTo>
                    <a:pt x="55625" y="461010"/>
                  </a:lnTo>
                  <a:lnTo>
                    <a:pt x="166877" y="461010"/>
                  </a:lnTo>
                  <a:lnTo>
                    <a:pt x="166877" y="111251"/>
                  </a:lnTo>
                  <a:lnTo>
                    <a:pt x="222503" y="111251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223372" y="1586865"/>
              <a:ext cx="222885" cy="461009"/>
            </a:xfrm>
            <a:custGeom>
              <a:avLst/>
              <a:gdLst/>
              <a:ahLst/>
              <a:cxnLst/>
              <a:rect l="l" t="t" r="r" b="b"/>
              <a:pathLst>
                <a:path w="222884" h="461010">
                  <a:moveTo>
                    <a:pt x="0" y="111251"/>
                  </a:moveTo>
                  <a:lnTo>
                    <a:pt x="111251" y="0"/>
                  </a:lnTo>
                  <a:lnTo>
                    <a:pt x="222503" y="111251"/>
                  </a:lnTo>
                  <a:lnTo>
                    <a:pt x="166877" y="111251"/>
                  </a:lnTo>
                  <a:lnTo>
                    <a:pt x="166877" y="461010"/>
                  </a:lnTo>
                  <a:lnTo>
                    <a:pt x="55625" y="461010"/>
                  </a:lnTo>
                  <a:lnTo>
                    <a:pt x="55625" y="111251"/>
                  </a:lnTo>
                  <a:lnTo>
                    <a:pt x="0" y="111251"/>
                  </a:lnTo>
                  <a:close/>
                </a:path>
              </a:pathLst>
            </a:custGeom>
            <a:ln w="12953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019033" y="4273303"/>
            <a:ext cx="808355" cy="63246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565"/>
              </a:spcBef>
            </a:pPr>
            <a:r>
              <a:rPr sz="1300" spc="15" dirty="0">
                <a:latin typeface="Arial"/>
                <a:cs typeface="Arial"/>
              </a:rPr>
              <a:t>0.6</a:t>
            </a:r>
            <a:endParaRPr sz="13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7" baseline="-20833" dirty="0">
                <a:latin typeface="Arial"/>
                <a:cs typeface="Arial"/>
              </a:rPr>
              <a:t>DS</a:t>
            </a:r>
            <a:r>
              <a:rPr sz="1800" spc="150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34806" y="3373120"/>
            <a:ext cx="8737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275" b="1" spc="7" baseline="-19607" dirty="0">
                <a:solidFill>
                  <a:srgbClr val="0000FF"/>
                </a:solidFill>
                <a:latin typeface="Arial"/>
                <a:cs typeface="Arial"/>
              </a:rPr>
              <a:t>GS</a:t>
            </a:r>
            <a:r>
              <a:rPr sz="1275" b="1" spc="127" baseline="-196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3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0.7V</a:t>
            </a:r>
            <a:endParaRPr sz="13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734806" y="2917951"/>
            <a:ext cx="8737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275" b="1" spc="7" baseline="-19607" dirty="0">
                <a:solidFill>
                  <a:srgbClr val="0000FF"/>
                </a:solidFill>
                <a:latin typeface="Arial"/>
                <a:cs typeface="Arial"/>
              </a:rPr>
              <a:t>GS</a:t>
            </a:r>
            <a:r>
              <a:rPr sz="1275" b="1" spc="127" baseline="-196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3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0.8V</a:t>
            </a:r>
            <a:endParaRPr sz="13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734806" y="2471166"/>
            <a:ext cx="8737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275" b="1" spc="7" baseline="-19607" dirty="0">
                <a:solidFill>
                  <a:srgbClr val="0000FF"/>
                </a:solidFill>
                <a:latin typeface="Arial"/>
                <a:cs typeface="Arial"/>
              </a:rPr>
              <a:t>GS</a:t>
            </a:r>
            <a:r>
              <a:rPr sz="1275" b="1" spc="127" baseline="-196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3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0.9V</a:t>
            </a:r>
            <a:endParaRPr sz="13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734806" y="2015743"/>
            <a:ext cx="8737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275" b="1" spc="7" baseline="-19607" dirty="0">
                <a:solidFill>
                  <a:srgbClr val="0000FF"/>
                </a:solidFill>
                <a:latin typeface="Arial"/>
                <a:cs typeface="Arial"/>
              </a:rPr>
              <a:t>GS</a:t>
            </a:r>
            <a:r>
              <a:rPr sz="1275" b="1" spc="127" baseline="-196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3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1.0V</a:t>
            </a:r>
            <a:endParaRPr sz="13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734806" y="1501393"/>
            <a:ext cx="8737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275" b="1" spc="7" baseline="-19607" dirty="0">
                <a:solidFill>
                  <a:srgbClr val="0000FF"/>
                </a:solidFill>
                <a:latin typeface="Arial"/>
                <a:cs typeface="Arial"/>
              </a:rPr>
              <a:t>GS</a:t>
            </a:r>
            <a:r>
              <a:rPr sz="1275" b="1" spc="127" baseline="-1960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3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1.1V</a:t>
            </a:r>
            <a:endParaRPr sz="13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376161" y="3768852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378702" y="3306317"/>
            <a:ext cx="117475" cy="2241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378702" y="2887217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79971" y="2440686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76161" y="1995931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79209" y="1551178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581647" y="1209548"/>
            <a:ext cx="5238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宋体"/>
                <a:cs typeface="宋体"/>
              </a:rPr>
              <a:t>×</a:t>
            </a:r>
            <a:r>
              <a:rPr sz="1300" dirty="0">
                <a:latin typeface="Arial"/>
                <a:cs typeface="Arial"/>
              </a:rPr>
              <a:t>10</a:t>
            </a:r>
            <a:r>
              <a:rPr sz="1275" baseline="26143" dirty="0">
                <a:latin typeface="Arial"/>
                <a:cs typeface="Arial"/>
              </a:rPr>
              <a:t>-4</a:t>
            </a:r>
            <a:endParaRPr sz="1275" baseline="26143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97761" y="3810000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92682" y="3457447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00810" y="3087116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400810" y="2734055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400810" y="2381249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400810" y="1676399"/>
            <a:ext cx="118110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27885" y="1188466"/>
            <a:ext cx="5238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宋体"/>
                <a:cs typeface="宋体"/>
              </a:rPr>
              <a:t>×</a:t>
            </a:r>
            <a:r>
              <a:rPr sz="1300" dirty="0">
                <a:latin typeface="Arial"/>
                <a:cs typeface="Arial"/>
              </a:rPr>
              <a:t>10</a:t>
            </a:r>
            <a:r>
              <a:rPr sz="1275" baseline="26143" dirty="0">
                <a:latin typeface="Arial"/>
                <a:cs typeface="Arial"/>
              </a:rPr>
              <a:t>-5</a:t>
            </a:r>
            <a:endParaRPr sz="1275" baseline="26143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165407" y="1659445"/>
            <a:ext cx="461009" cy="2154555"/>
            <a:chOff x="5165407" y="1659445"/>
            <a:chExt cx="461009" cy="2154555"/>
          </a:xfrm>
        </p:grpSpPr>
        <p:sp>
          <p:nvSpPr>
            <p:cNvPr id="78" name="object 78"/>
            <p:cNvSpPr/>
            <p:nvPr/>
          </p:nvSpPr>
          <p:spPr>
            <a:xfrm>
              <a:off x="5290947" y="3427856"/>
              <a:ext cx="196850" cy="379730"/>
            </a:xfrm>
            <a:custGeom>
              <a:avLst/>
              <a:gdLst/>
              <a:ahLst/>
              <a:cxnLst/>
              <a:rect l="l" t="t" r="r" b="b"/>
              <a:pathLst>
                <a:path w="196850" h="379729">
                  <a:moveTo>
                    <a:pt x="98298" y="0"/>
                  </a:moveTo>
                  <a:lnTo>
                    <a:pt x="0" y="98297"/>
                  </a:lnTo>
                  <a:lnTo>
                    <a:pt x="49149" y="98297"/>
                  </a:lnTo>
                  <a:lnTo>
                    <a:pt x="49149" y="379475"/>
                  </a:lnTo>
                  <a:lnTo>
                    <a:pt x="147447" y="379475"/>
                  </a:lnTo>
                  <a:lnTo>
                    <a:pt x="147447" y="98297"/>
                  </a:lnTo>
                  <a:lnTo>
                    <a:pt x="196595" y="98297"/>
                  </a:lnTo>
                  <a:lnTo>
                    <a:pt x="982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90947" y="3427856"/>
              <a:ext cx="196850" cy="379730"/>
            </a:xfrm>
            <a:custGeom>
              <a:avLst/>
              <a:gdLst/>
              <a:ahLst/>
              <a:cxnLst/>
              <a:rect l="l" t="t" r="r" b="b"/>
              <a:pathLst>
                <a:path w="196850" h="379729">
                  <a:moveTo>
                    <a:pt x="0" y="98297"/>
                  </a:moveTo>
                  <a:lnTo>
                    <a:pt x="98298" y="0"/>
                  </a:lnTo>
                  <a:lnTo>
                    <a:pt x="196595" y="98297"/>
                  </a:lnTo>
                  <a:lnTo>
                    <a:pt x="147447" y="98297"/>
                  </a:lnTo>
                  <a:lnTo>
                    <a:pt x="147447" y="379475"/>
                  </a:lnTo>
                  <a:lnTo>
                    <a:pt x="49149" y="379475"/>
                  </a:lnTo>
                  <a:lnTo>
                    <a:pt x="49149" y="98297"/>
                  </a:lnTo>
                  <a:lnTo>
                    <a:pt x="0" y="98297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48275" y="2929508"/>
              <a:ext cx="293370" cy="444500"/>
            </a:xfrm>
            <a:custGeom>
              <a:avLst/>
              <a:gdLst/>
              <a:ahLst/>
              <a:cxnLst/>
              <a:rect l="l" t="t" r="r" b="b"/>
              <a:pathLst>
                <a:path w="293370" h="444500">
                  <a:moveTo>
                    <a:pt x="146685" y="0"/>
                  </a:moveTo>
                  <a:lnTo>
                    <a:pt x="0" y="146685"/>
                  </a:lnTo>
                  <a:lnTo>
                    <a:pt x="73278" y="146685"/>
                  </a:lnTo>
                  <a:lnTo>
                    <a:pt x="73278" y="444245"/>
                  </a:lnTo>
                  <a:lnTo>
                    <a:pt x="219963" y="444245"/>
                  </a:lnTo>
                  <a:lnTo>
                    <a:pt x="219963" y="146685"/>
                  </a:lnTo>
                  <a:lnTo>
                    <a:pt x="293370" y="146685"/>
                  </a:lnTo>
                  <a:lnTo>
                    <a:pt x="1466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48275" y="2929508"/>
              <a:ext cx="293370" cy="444500"/>
            </a:xfrm>
            <a:custGeom>
              <a:avLst/>
              <a:gdLst/>
              <a:ahLst/>
              <a:cxnLst/>
              <a:rect l="l" t="t" r="r" b="b"/>
              <a:pathLst>
                <a:path w="293370" h="444500">
                  <a:moveTo>
                    <a:pt x="0" y="146685"/>
                  </a:moveTo>
                  <a:lnTo>
                    <a:pt x="146685" y="0"/>
                  </a:lnTo>
                  <a:lnTo>
                    <a:pt x="293370" y="146685"/>
                  </a:lnTo>
                  <a:lnTo>
                    <a:pt x="219963" y="146685"/>
                  </a:lnTo>
                  <a:lnTo>
                    <a:pt x="219963" y="444245"/>
                  </a:lnTo>
                  <a:lnTo>
                    <a:pt x="73278" y="444245"/>
                  </a:lnTo>
                  <a:lnTo>
                    <a:pt x="73278" y="146685"/>
                  </a:lnTo>
                  <a:lnTo>
                    <a:pt x="0" y="146685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22367" y="2353436"/>
              <a:ext cx="346075" cy="551180"/>
            </a:xfrm>
            <a:custGeom>
              <a:avLst/>
              <a:gdLst/>
              <a:ahLst/>
              <a:cxnLst/>
              <a:rect l="l" t="t" r="r" b="b"/>
              <a:pathLst>
                <a:path w="346075" h="551180">
                  <a:moveTo>
                    <a:pt x="172974" y="0"/>
                  </a:moveTo>
                  <a:lnTo>
                    <a:pt x="0" y="172974"/>
                  </a:lnTo>
                  <a:lnTo>
                    <a:pt x="86487" y="172974"/>
                  </a:lnTo>
                  <a:lnTo>
                    <a:pt x="86487" y="550926"/>
                  </a:lnTo>
                  <a:lnTo>
                    <a:pt x="259461" y="550926"/>
                  </a:lnTo>
                  <a:lnTo>
                    <a:pt x="259461" y="172974"/>
                  </a:lnTo>
                  <a:lnTo>
                    <a:pt x="345948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222367" y="2353436"/>
              <a:ext cx="346075" cy="551180"/>
            </a:xfrm>
            <a:custGeom>
              <a:avLst/>
              <a:gdLst/>
              <a:ahLst/>
              <a:cxnLst/>
              <a:rect l="l" t="t" r="r" b="b"/>
              <a:pathLst>
                <a:path w="346075" h="551180">
                  <a:moveTo>
                    <a:pt x="0" y="172974"/>
                  </a:moveTo>
                  <a:lnTo>
                    <a:pt x="172974" y="0"/>
                  </a:lnTo>
                  <a:lnTo>
                    <a:pt x="345948" y="172974"/>
                  </a:lnTo>
                  <a:lnTo>
                    <a:pt x="259461" y="172974"/>
                  </a:lnTo>
                  <a:lnTo>
                    <a:pt x="259461" y="550926"/>
                  </a:lnTo>
                  <a:lnTo>
                    <a:pt x="86487" y="550926"/>
                  </a:lnTo>
                  <a:lnTo>
                    <a:pt x="86487" y="172974"/>
                  </a:lnTo>
                  <a:lnTo>
                    <a:pt x="0" y="172974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72075" y="1666112"/>
              <a:ext cx="447675" cy="664210"/>
            </a:xfrm>
            <a:custGeom>
              <a:avLst/>
              <a:gdLst/>
              <a:ahLst/>
              <a:cxnLst/>
              <a:rect l="l" t="t" r="r" b="b"/>
              <a:pathLst>
                <a:path w="447675" h="664210">
                  <a:moveTo>
                    <a:pt x="223647" y="0"/>
                  </a:moveTo>
                  <a:lnTo>
                    <a:pt x="0" y="223647"/>
                  </a:lnTo>
                  <a:lnTo>
                    <a:pt x="111760" y="223647"/>
                  </a:lnTo>
                  <a:lnTo>
                    <a:pt x="111760" y="663701"/>
                  </a:lnTo>
                  <a:lnTo>
                    <a:pt x="335407" y="663701"/>
                  </a:lnTo>
                  <a:lnTo>
                    <a:pt x="335407" y="223647"/>
                  </a:lnTo>
                  <a:lnTo>
                    <a:pt x="447294" y="223647"/>
                  </a:lnTo>
                  <a:lnTo>
                    <a:pt x="2236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72075" y="1666112"/>
              <a:ext cx="447675" cy="664210"/>
            </a:xfrm>
            <a:custGeom>
              <a:avLst/>
              <a:gdLst/>
              <a:ahLst/>
              <a:cxnLst/>
              <a:rect l="l" t="t" r="r" b="b"/>
              <a:pathLst>
                <a:path w="447675" h="664210">
                  <a:moveTo>
                    <a:pt x="0" y="223647"/>
                  </a:moveTo>
                  <a:lnTo>
                    <a:pt x="223647" y="0"/>
                  </a:lnTo>
                  <a:lnTo>
                    <a:pt x="447294" y="223647"/>
                  </a:lnTo>
                  <a:lnTo>
                    <a:pt x="335407" y="223647"/>
                  </a:lnTo>
                  <a:lnTo>
                    <a:pt x="335407" y="663701"/>
                  </a:lnTo>
                  <a:lnTo>
                    <a:pt x="111760" y="663701"/>
                  </a:lnTo>
                  <a:lnTo>
                    <a:pt x="111760" y="223647"/>
                  </a:lnTo>
                  <a:lnTo>
                    <a:pt x="0" y="223647"/>
                  </a:lnTo>
                  <a:close/>
                </a:path>
              </a:pathLst>
            </a:custGeom>
            <a:ln w="12954">
              <a:solidFill>
                <a:srgbClr val="002C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037644" y="2522804"/>
            <a:ext cx="294640" cy="566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7" baseline="-11574" dirty="0">
                <a:latin typeface="Arial"/>
                <a:cs typeface="Arial"/>
              </a:rPr>
              <a:t>D</a:t>
            </a:r>
            <a:r>
              <a:rPr sz="1800" spc="120" baseline="-1157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53148" y="2496896"/>
            <a:ext cx="294640" cy="566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7" baseline="-11574" dirty="0">
                <a:latin typeface="Arial"/>
                <a:cs typeface="Arial"/>
              </a:rPr>
              <a:t>D</a:t>
            </a:r>
            <a:r>
              <a:rPr sz="1800" spc="120" baseline="-1157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999739" y="4231671"/>
            <a:ext cx="807720" cy="6527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635"/>
              </a:spcBef>
            </a:pPr>
            <a:r>
              <a:rPr sz="1300" spc="15" dirty="0">
                <a:latin typeface="Arial"/>
                <a:cs typeface="Arial"/>
              </a:rPr>
              <a:t>0.6</a:t>
            </a:r>
            <a:endParaRPr sz="13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7" baseline="-20833" dirty="0">
                <a:latin typeface="Arial"/>
                <a:cs typeface="Arial"/>
              </a:rPr>
              <a:t>DS</a:t>
            </a:r>
            <a:r>
              <a:rPr sz="1800" spc="150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722627" y="1481327"/>
            <a:ext cx="1047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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196841" y="2204466"/>
            <a:ext cx="18415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b="1" spc="5" dirty="0">
                <a:solidFill>
                  <a:srgbClr val="FF0000"/>
                </a:solidFill>
                <a:latin typeface="Arial"/>
                <a:cs typeface="Arial"/>
              </a:rPr>
              <a:t>GS</a:t>
            </a:r>
            <a:endParaRPr sz="8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086352" y="2108454"/>
            <a:ext cx="91503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025" algn="l"/>
              </a:tabLst>
            </a:pP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V	=</a:t>
            </a:r>
            <a:r>
              <a:rPr sz="13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0.99V</a:t>
            </a:r>
            <a:endParaRPr sz="13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060952" y="1472437"/>
            <a:ext cx="8737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275" b="1" spc="7" baseline="-19607" dirty="0">
                <a:solidFill>
                  <a:srgbClr val="FF0000"/>
                </a:solidFill>
                <a:latin typeface="Arial"/>
                <a:cs typeface="Arial"/>
              </a:rPr>
              <a:t>GS</a:t>
            </a:r>
            <a:r>
              <a:rPr sz="1275" b="1" spc="127" baseline="-196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3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1.1V</a:t>
            </a:r>
            <a:endParaRPr sz="13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069079" y="2667507"/>
            <a:ext cx="96583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275" b="1" spc="7" baseline="-19607" dirty="0">
                <a:solidFill>
                  <a:srgbClr val="FF0000"/>
                </a:solidFill>
                <a:latin typeface="Arial"/>
                <a:cs typeface="Arial"/>
              </a:rPr>
              <a:t>GS</a:t>
            </a:r>
            <a:r>
              <a:rPr sz="1275" b="1" spc="127" baseline="-196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3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0.88V</a:t>
            </a:r>
            <a:endParaRPr sz="13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064000" y="3170936"/>
            <a:ext cx="96583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275" b="1" spc="7" baseline="-19607" dirty="0">
                <a:solidFill>
                  <a:srgbClr val="FF0000"/>
                </a:solidFill>
                <a:latin typeface="Arial"/>
                <a:cs typeface="Arial"/>
              </a:rPr>
              <a:t>GS</a:t>
            </a:r>
            <a:r>
              <a:rPr sz="1275" b="1" spc="127" baseline="-196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3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0.77V</a:t>
            </a:r>
            <a:endParaRPr sz="13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065270" y="3583178"/>
            <a:ext cx="96583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b="1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275" b="1" spc="7" baseline="-19607" dirty="0">
                <a:solidFill>
                  <a:srgbClr val="FF0000"/>
                </a:solidFill>
                <a:latin typeface="Arial"/>
                <a:cs typeface="Arial"/>
              </a:rPr>
              <a:t>GS</a:t>
            </a:r>
            <a:r>
              <a:rPr sz="1275" b="1" spc="127" baseline="-196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3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0.66V</a:t>
            </a:r>
            <a:endParaRPr sz="13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422398" y="1055370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HLMC</a:t>
            </a:r>
            <a:r>
              <a:rPr sz="1800" b="1" spc="-3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4099"/>
                </a:solidFill>
                <a:latin typeface="Arial"/>
                <a:cs typeface="Arial"/>
              </a:rPr>
              <a:t>40LP</a:t>
            </a:r>
            <a:r>
              <a:rPr sz="1800" b="1" spc="-6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4099"/>
                </a:solidFill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591436" y="1500758"/>
            <a:ext cx="6062980" cy="2814320"/>
          </a:xfrm>
          <a:custGeom>
            <a:avLst/>
            <a:gdLst/>
            <a:ahLst/>
            <a:cxnLst/>
            <a:rect l="l" t="t" r="r" b="b"/>
            <a:pathLst>
              <a:path w="6062980" h="2814320">
                <a:moveTo>
                  <a:pt x="0" y="2778886"/>
                </a:moveTo>
                <a:lnTo>
                  <a:pt x="78962" y="2771203"/>
                </a:lnTo>
                <a:lnTo>
                  <a:pt x="133873" y="2751633"/>
                </a:lnTo>
                <a:lnTo>
                  <a:pt x="207263" y="2713228"/>
                </a:lnTo>
                <a:lnTo>
                  <a:pt x="240893" y="2692682"/>
                </a:lnTo>
                <a:lnTo>
                  <a:pt x="279554" y="2667860"/>
                </a:lnTo>
                <a:lnTo>
                  <a:pt x="322175" y="2639537"/>
                </a:lnTo>
                <a:lnTo>
                  <a:pt x="367685" y="2608487"/>
                </a:lnTo>
                <a:lnTo>
                  <a:pt x="415012" y="2575485"/>
                </a:lnTo>
                <a:lnTo>
                  <a:pt x="463086" y="2541305"/>
                </a:lnTo>
                <a:lnTo>
                  <a:pt x="510835" y="2506722"/>
                </a:lnTo>
                <a:lnTo>
                  <a:pt x="557189" y="2472511"/>
                </a:lnTo>
                <a:lnTo>
                  <a:pt x="601076" y="2439446"/>
                </a:lnTo>
                <a:lnTo>
                  <a:pt x="641424" y="2408302"/>
                </a:lnTo>
                <a:lnTo>
                  <a:pt x="677163" y="2379853"/>
                </a:lnTo>
                <a:lnTo>
                  <a:pt x="724415" y="2340552"/>
                </a:lnTo>
                <a:lnTo>
                  <a:pt x="763920" y="2305682"/>
                </a:lnTo>
                <a:lnTo>
                  <a:pt x="798242" y="2273077"/>
                </a:lnTo>
                <a:lnTo>
                  <a:pt x="829944" y="2240575"/>
                </a:lnTo>
                <a:lnTo>
                  <a:pt x="861591" y="2206011"/>
                </a:lnTo>
                <a:lnTo>
                  <a:pt x="895746" y="2167221"/>
                </a:lnTo>
                <a:lnTo>
                  <a:pt x="934974" y="2122042"/>
                </a:lnTo>
                <a:lnTo>
                  <a:pt x="962966" y="2089989"/>
                </a:lnTo>
                <a:lnTo>
                  <a:pt x="992542" y="2056297"/>
                </a:lnTo>
                <a:lnTo>
                  <a:pt x="1023361" y="2021047"/>
                </a:lnTo>
                <a:lnTo>
                  <a:pt x="1055081" y="1984320"/>
                </a:lnTo>
                <a:lnTo>
                  <a:pt x="1087357" y="1946197"/>
                </a:lnTo>
                <a:lnTo>
                  <a:pt x="1119849" y="1906758"/>
                </a:lnTo>
                <a:lnTo>
                  <a:pt x="1152214" y="1866085"/>
                </a:lnTo>
                <a:lnTo>
                  <a:pt x="1184110" y="1824257"/>
                </a:lnTo>
                <a:lnTo>
                  <a:pt x="1215193" y="1781356"/>
                </a:lnTo>
                <a:lnTo>
                  <a:pt x="1245123" y="1737462"/>
                </a:lnTo>
                <a:lnTo>
                  <a:pt x="1273556" y="1692655"/>
                </a:lnTo>
                <a:lnTo>
                  <a:pt x="1298743" y="1650040"/>
                </a:lnTo>
                <a:lnTo>
                  <a:pt x="1323699" y="1605369"/>
                </a:lnTo>
                <a:lnTo>
                  <a:pt x="1348339" y="1559012"/>
                </a:lnTo>
                <a:lnTo>
                  <a:pt x="1372573" y="1511337"/>
                </a:lnTo>
                <a:lnTo>
                  <a:pt x="1396316" y="1462713"/>
                </a:lnTo>
                <a:lnTo>
                  <a:pt x="1419479" y="1413509"/>
                </a:lnTo>
                <a:lnTo>
                  <a:pt x="1441975" y="1364094"/>
                </a:lnTo>
                <a:lnTo>
                  <a:pt x="1463717" y="1314835"/>
                </a:lnTo>
                <a:lnTo>
                  <a:pt x="1484618" y="1266102"/>
                </a:lnTo>
                <a:lnTo>
                  <a:pt x="1504590" y="1218263"/>
                </a:lnTo>
                <a:lnTo>
                  <a:pt x="1523546" y="1171688"/>
                </a:lnTo>
                <a:lnTo>
                  <a:pt x="1541399" y="1126743"/>
                </a:lnTo>
                <a:lnTo>
                  <a:pt x="1561063" y="1075316"/>
                </a:lnTo>
                <a:lnTo>
                  <a:pt x="1578806" y="1026201"/>
                </a:lnTo>
                <a:lnTo>
                  <a:pt x="1594930" y="978734"/>
                </a:lnTo>
                <a:lnTo>
                  <a:pt x="1609739" y="932249"/>
                </a:lnTo>
                <a:lnTo>
                  <a:pt x="1623536" y="886078"/>
                </a:lnTo>
                <a:lnTo>
                  <a:pt x="1636624" y="839558"/>
                </a:lnTo>
                <a:lnTo>
                  <a:pt x="1649307" y="792021"/>
                </a:lnTo>
                <a:lnTo>
                  <a:pt x="1661888" y="742801"/>
                </a:lnTo>
                <a:lnTo>
                  <a:pt x="1674670" y="691233"/>
                </a:lnTo>
                <a:lnTo>
                  <a:pt x="1687957" y="636651"/>
                </a:lnTo>
                <a:lnTo>
                  <a:pt x="1698363" y="592672"/>
                </a:lnTo>
                <a:lnTo>
                  <a:pt x="1708607" y="547494"/>
                </a:lnTo>
                <a:lnTo>
                  <a:pt x="1718701" y="501218"/>
                </a:lnTo>
                <a:lnTo>
                  <a:pt x="1728659" y="453943"/>
                </a:lnTo>
                <a:lnTo>
                  <a:pt x="1738494" y="405769"/>
                </a:lnTo>
                <a:lnTo>
                  <a:pt x="1748219" y="356796"/>
                </a:lnTo>
                <a:lnTo>
                  <a:pt x="1757847" y="307124"/>
                </a:lnTo>
                <a:lnTo>
                  <a:pt x="1767391" y="256852"/>
                </a:lnTo>
                <a:lnTo>
                  <a:pt x="1776865" y="206081"/>
                </a:lnTo>
                <a:lnTo>
                  <a:pt x="1786282" y="154910"/>
                </a:lnTo>
                <a:lnTo>
                  <a:pt x="1795655" y="103440"/>
                </a:lnTo>
                <a:lnTo>
                  <a:pt x="1804997" y="51770"/>
                </a:lnTo>
                <a:lnTo>
                  <a:pt x="1814322" y="0"/>
                </a:lnTo>
              </a:path>
              <a:path w="6062980" h="2814320">
                <a:moveTo>
                  <a:pt x="4961382" y="2814066"/>
                </a:moveTo>
                <a:lnTo>
                  <a:pt x="5011598" y="2799339"/>
                </a:lnTo>
                <a:lnTo>
                  <a:pt x="5061934" y="2781411"/>
                </a:lnTo>
                <a:lnTo>
                  <a:pt x="5112508" y="2757076"/>
                </a:lnTo>
                <a:lnTo>
                  <a:pt x="5163439" y="2723134"/>
                </a:lnTo>
                <a:lnTo>
                  <a:pt x="5196729" y="2695755"/>
                </a:lnTo>
                <a:lnTo>
                  <a:pt x="5229102" y="2665861"/>
                </a:lnTo>
                <a:lnTo>
                  <a:pt x="5261610" y="2632186"/>
                </a:lnTo>
                <a:lnTo>
                  <a:pt x="5295302" y="2593462"/>
                </a:lnTo>
                <a:lnTo>
                  <a:pt x="5331231" y="2548423"/>
                </a:lnTo>
                <a:lnTo>
                  <a:pt x="5370448" y="2495804"/>
                </a:lnTo>
                <a:lnTo>
                  <a:pt x="5393711" y="2463333"/>
                </a:lnTo>
                <a:lnTo>
                  <a:pt x="5418304" y="2428134"/>
                </a:lnTo>
                <a:lnTo>
                  <a:pt x="5443979" y="2390524"/>
                </a:lnTo>
                <a:lnTo>
                  <a:pt x="5470486" y="2350823"/>
                </a:lnTo>
                <a:lnTo>
                  <a:pt x="5497575" y="2309349"/>
                </a:lnTo>
                <a:lnTo>
                  <a:pt x="5524997" y="2266422"/>
                </a:lnTo>
                <a:lnTo>
                  <a:pt x="5552501" y="2222360"/>
                </a:lnTo>
                <a:lnTo>
                  <a:pt x="5579839" y="2177483"/>
                </a:lnTo>
                <a:lnTo>
                  <a:pt x="5606761" y="2132108"/>
                </a:lnTo>
                <a:lnTo>
                  <a:pt x="5633017" y="2086555"/>
                </a:lnTo>
                <a:lnTo>
                  <a:pt x="5658358" y="2041143"/>
                </a:lnTo>
                <a:lnTo>
                  <a:pt x="5681356" y="1999476"/>
                </a:lnTo>
                <a:lnTo>
                  <a:pt x="5704750" y="1957370"/>
                </a:lnTo>
                <a:lnTo>
                  <a:pt x="5728338" y="1914773"/>
                </a:lnTo>
                <a:lnTo>
                  <a:pt x="5751919" y="1871631"/>
                </a:lnTo>
                <a:lnTo>
                  <a:pt x="5775289" y="1827894"/>
                </a:lnTo>
                <a:lnTo>
                  <a:pt x="5798248" y="1783508"/>
                </a:lnTo>
                <a:lnTo>
                  <a:pt x="5820593" y="1738421"/>
                </a:lnTo>
                <a:lnTo>
                  <a:pt x="5842122" y="1692580"/>
                </a:lnTo>
                <a:lnTo>
                  <a:pt x="5862633" y="1645933"/>
                </a:lnTo>
                <a:lnTo>
                  <a:pt x="5881925" y="1598428"/>
                </a:lnTo>
                <a:lnTo>
                  <a:pt x="5899794" y="1550011"/>
                </a:lnTo>
                <a:lnTo>
                  <a:pt x="5916041" y="1500631"/>
                </a:lnTo>
                <a:lnTo>
                  <a:pt x="5929597" y="1453639"/>
                </a:lnTo>
                <a:lnTo>
                  <a:pt x="5941961" y="1404947"/>
                </a:lnTo>
                <a:lnTo>
                  <a:pt x="5953231" y="1354861"/>
                </a:lnTo>
                <a:lnTo>
                  <a:pt x="5963503" y="1303684"/>
                </a:lnTo>
                <a:lnTo>
                  <a:pt x="5972876" y="1251718"/>
                </a:lnTo>
                <a:lnTo>
                  <a:pt x="5981447" y="1199268"/>
                </a:lnTo>
                <a:lnTo>
                  <a:pt x="5989313" y="1146636"/>
                </a:lnTo>
                <a:lnTo>
                  <a:pt x="5996571" y="1094127"/>
                </a:lnTo>
                <a:lnTo>
                  <a:pt x="6003320" y="1042045"/>
                </a:lnTo>
                <a:lnTo>
                  <a:pt x="6009656" y="990691"/>
                </a:lnTo>
                <a:lnTo>
                  <a:pt x="6015678" y="940370"/>
                </a:lnTo>
                <a:lnTo>
                  <a:pt x="6021482" y="891386"/>
                </a:lnTo>
                <a:lnTo>
                  <a:pt x="6027166" y="844041"/>
                </a:lnTo>
                <a:lnTo>
                  <a:pt x="6033361" y="789784"/>
                </a:lnTo>
                <a:lnTo>
                  <a:pt x="6038703" y="736728"/>
                </a:lnTo>
                <a:lnTo>
                  <a:pt x="6043277" y="684753"/>
                </a:lnTo>
                <a:lnTo>
                  <a:pt x="6047169" y="633738"/>
                </a:lnTo>
                <a:lnTo>
                  <a:pt x="6050464" y="583563"/>
                </a:lnTo>
                <a:lnTo>
                  <a:pt x="6053248" y="534106"/>
                </a:lnTo>
                <a:lnTo>
                  <a:pt x="6055604" y="485246"/>
                </a:lnTo>
                <a:lnTo>
                  <a:pt x="6057620" y="436864"/>
                </a:lnTo>
                <a:lnTo>
                  <a:pt x="6059379" y="388837"/>
                </a:lnTo>
                <a:lnTo>
                  <a:pt x="6060968" y="341046"/>
                </a:lnTo>
                <a:lnTo>
                  <a:pt x="6062471" y="293369"/>
                </a:lnTo>
              </a:path>
            </a:pathLst>
          </a:custGeom>
          <a:ln w="12954">
            <a:solidFill>
              <a:srgbClr val="002C6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643116" y="1413473"/>
            <a:ext cx="1910714" cy="6432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b="1" i="1" spc="-5" dirty="0">
                <a:solidFill>
                  <a:srgbClr val="0000CC"/>
                </a:solidFill>
                <a:latin typeface="Arial"/>
                <a:cs typeface="Arial"/>
              </a:rPr>
              <a:t>L</a:t>
            </a:r>
            <a:r>
              <a:rPr sz="2000" b="1" i="1" spc="-6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=</a:t>
            </a:r>
            <a:r>
              <a:rPr sz="20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Arial"/>
                <a:cs typeface="Arial"/>
              </a:rPr>
              <a:t>40</a:t>
            </a: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CC"/>
                </a:solidFill>
                <a:latin typeface="Arial"/>
                <a:cs typeface="Arial"/>
              </a:rPr>
              <a:t>nm</a:t>
            </a:r>
            <a:endParaRPr sz="200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145"/>
              </a:spcBef>
            </a:pPr>
            <a:r>
              <a:rPr sz="1800" b="1" i="1" spc="-20" dirty="0">
                <a:solidFill>
                  <a:srgbClr val="0000CC"/>
                </a:solidFill>
                <a:latin typeface="Arial"/>
                <a:cs typeface="Arial"/>
              </a:rPr>
              <a:t>Vel.</a:t>
            </a:r>
            <a:r>
              <a:rPr sz="1800" b="1" i="1" spc="-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0000CC"/>
                </a:solidFill>
                <a:latin typeface="Arial"/>
                <a:cs typeface="Arial"/>
              </a:rPr>
              <a:t>Sat.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136392" y="2435352"/>
            <a:ext cx="1011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Pinc</a:t>
            </a: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-o</a:t>
            </a:r>
            <a:r>
              <a:rPr sz="1800" b="1" i="1" spc="-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419855" y="2709671"/>
            <a:ext cx="445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Sat.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101344" y="5742685"/>
            <a:ext cx="10056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"/>
              <a:tabLst>
                <a:tab pos="298450" algn="l"/>
              </a:tabLst>
            </a:pP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Channel</a:t>
            </a:r>
            <a:r>
              <a:rPr sz="2000" b="1" spc="2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length</a:t>
            </a:r>
            <a:r>
              <a:rPr sz="20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modulation</a:t>
            </a:r>
            <a:r>
              <a:rPr sz="20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effect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is</a:t>
            </a:r>
            <a:r>
              <a:rPr sz="2000" b="1" spc="-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more</a:t>
            </a:r>
            <a:r>
              <a:rPr sz="2000" b="1" spc="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4099"/>
                </a:solidFill>
                <a:latin typeface="Arial"/>
                <a:cs typeface="Arial"/>
              </a:rPr>
              <a:t>pronounced</a:t>
            </a:r>
            <a:r>
              <a:rPr sz="20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4099"/>
                </a:solidFill>
                <a:latin typeface="Arial"/>
                <a:cs typeface="Arial"/>
              </a:rPr>
              <a:t>short-channel</a:t>
            </a:r>
            <a:r>
              <a:rPr sz="2000" b="1" spc="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004099"/>
                </a:solidFill>
                <a:latin typeface="Arial"/>
                <a:cs typeface="Arial"/>
              </a:rPr>
              <a:t>MOSFET.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1230758" y="37973"/>
            <a:ext cx="10380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92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Unified </a:t>
            </a:r>
            <a:r>
              <a:rPr dirty="0">
                <a:solidFill>
                  <a:schemeClr val="tx1"/>
                </a:solidFill>
              </a:rPr>
              <a:t>Model</a:t>
            </a:r>
            <a:r>
              <a:rPr spc="-5" dirty="0">
                <a:solidFill>
                  <a:schemeClr val="tx1"/>
                </a:solidFill>
              </a:rPr>
              <a:t> for IC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1405" y="1460246"/>
            <a:ext cx="11289665" cy="110172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93065" indent="-355600">
              <a:lnSpc>
                <a:spcPct val="100000"/>
              </a:lnSpc>
              <a:spcBef>
                <a:spcPts val="1455"/>
              </a:spcBef>
              <a:buFont typeface="Wingdings"/>
              <a:buChar char=""/>
              <a:tabLst>
                <a:tab pos="393700" algn="l"/>
              </a:tabLst>
            </a:pP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For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Hand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Analysis,</a:t>
            </a:r>
            <a:r>
              <a:rPr sz="2400" b="1" spc="1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we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adopt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the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following</a:t>
            </a:r>
            <a:r>
              <a:rPr sz="2400" b="1" spc="-2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simplification: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i="1" baseline="-20833" dirty="0">
                <a:solidFill>
                  <a:srgbClr val="FF0000"/>
                </a:solidFill>
                <a:latin typeface="Arial"/>
                <a:cs typeface="Arial"/>
              </a:rPr>
              <a:t>DSAT</a:t>
            </a:r>
            <a:r>
              <a:rPr sz="2400" b="1" i="1" spc="292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Constant.</a:t>
            </a:r>
            <a:endParaRPr sz="24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1355"/>
              </a:spcBef>
              <a:buFont typeface="Wingdings"/>
              <a:buChar char=""/>
              <a:tabLst>
                <a:tab pos="381000" algn="l"/>
              </a:tabLst>
            </a:pP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Such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 simplification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introduces</a:t>
            </a:r>
            <a:r>
              <a:rPr sz="2400" b="1" spc="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“Pinch-Off</a:t>
            </a:r>
            <a:r>
              <a:rPr sz="2400" b="1" u="heavy" spc="-1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Sat.”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region for</a:t>
            </a:r>
            <a:r>
              <a:rPr sz="2400" b="1" spc="5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4099"/>
                </a:solidFill>
                <a:latin typeface="Arial"/>
                <a:cs typeface="Arial"/>
              </a:rPr>
              <a:t>low</a:t>
            </a:r>
            <a:r>
              <a:rPr sz="2400" b="1" spc="-10" dirty="0">
                <a:solidFill>
                  <a:srgbClr val="0040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4099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004099"/>
                </a:solidFill>
                <a:latin typeface="Arial"/>
                <a:cs typeface="Arial"/>
              </a:rPr>
              <a:t>GS</a:t>
            </a:r>
            <a:r>
              <a:rPr sz="2400" b="1" spc="-5" dirty="0">
                <a:solidFill>
                  <a:srgbClr val="004099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3" cstate="print"/>
          <a:srcRect l="-1891" t="8080" r="1891" b="-20"/>
          <a:stretch/>
        </p:blipFill>
        <p:spPr>
          <a:xfrm>
            <a:off x="3429000" y="2971800"/>
            <a:ext cx="5237226" cy="35814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59732" y="5652897"/>
            <a:ext cx="4062729" cy="420370"/>
          </a:xfrm>
          <a:custGeom>
            <a:avLst/>
            <a:gdLst/>
            <a:ahLst/>
            <a:cxnLst/>
            <a:rect l="l" t="t" r="r" b="b"/>
            <a:pathLst>
              <a:path w="4062729" h="420370">
                <a:moveTo>
                  <a:pt x="0" y="419861"/>
                </a:moveTo>
                <a:lnTo>
                  <a:pt x="45723" y="400368"/>
                </a:lnTo>
                <a:lnTo>
                  <a:pt x="91463" y="380944"/>
                </a:lnTo>
                <a:lnTo>
                  <a:pt x="137231" y="361659"/>
                </a:lnTo>
                <a:lnTo>
                  <a:pt x="183038" y="342583"/>
                </a:lnTo>
                <a:lnTo>
                  <a:pt x="228897" y="323786"/>
                </a:lnTo>
                <a:lnTo>
                  <a:pt x="274819" y="305336"/>
                </a:lnTo>
                <a:lnTo>
                  <a:pt x="320817" y="287305"/>
                </a:lnTo>
                <a:lnTo>
                  <a:pt x="366903" y="269761"/>
                </a:lnTo>
                <a:lnTo>
                  <a:pt x="413088" y="252774"/>
                </a:lnTo>
                <a:lnTo>
                  <a:pt x="459384" y="236414"/>
                </a:lnTo>
                <a:lnTo>
                  <a:pt x="505804" y="220750"/>
                </a:lnTo>
                <a:lnTo>
                  <a:pt x="552358" y="205853"/>
                </a:lnTo>
                <a:lnTo>
                  <a:pt x="599060" y="191792"/>
                </a:lnTo>
                <a:lnTo>
                  <a:pt x="645921" y="178637"/>
                </a:lnTo>
                <a:lnTo>
                  <a:pt x="693863" y="165561"/>
                </a:lnTo>
                <a:lnTo>
                  <a:pt x="737468" y="153570"/>
                </a:lnTo>
                <a:lnTo>
                  <a:pt x="778081" y="142565"/>
                </a:lnTo>
                <a:lnTo>
                  <a:pt x="817041" y="132447"/>
                </a:lnTo>
                <a:lnTo>
                  <a:pt x="855691" y="123115"/>
                </a:lnTo>
                <a:lnTo>
                  <a:pt x="895372" y="114470"/>
                </a:lnTo>
                <a:lnTo>
                  <a:pt x="937426" y="106414"/>
                </a:lnTo>
                <a:lnTo>
                  <a:pt x="983194" y="98846"/>
                </a:lnTo>
                <a:lnTo>
                  <a:pt x="1034018" y="91667"/>
                </a:lnTo>
                <a:lnTo>
                  <a:pt x="1091239" y="84779"/>
                </a:lnTo>
                <a:lnTo>
                  <a:pt x="1156200" y="78081"/>
                </a:lnTo>
                <a:lnTo>
                  <a:pt x="1230241" y="71473"/>
                </a:lnTo>
                <a:lnTo>
                  <a:pt x="1314703" y="64858"/>
                </a:lnTo>
                <a:lnTo>
                  <a:pt x="1390302" y="59709"/>
                </a:lnTo>
                <a:lnTo>
                  <a:pt x="1431363" y="57204"/>
                </a:lnTo>
                <a:lnTo>
                  <a:pt x="1474420" y="54747"/>
                </a:lnTo>
                <a:lnTo>
                  <a:pt x="1519339" y="52337"/>
                </a:lnTo>
                <a:lnTo>
                  <a:pt x="1565985" y="49975"/>
                </a:lnTo>
                <a:lnTo>
                  <a:pt x="1614225" y="47662"/>
                </a:lnTo>
                <a:lnTo>
                  <a:pt x="1663925" y="45397"/>
                </a:lnTo>
                <a:lnTo>
                  <a:pt x="1714950" y="43181"/>
                </a:lnTo>
                <a:lnTo>
                  <a:pt x="1767167" y="41014"/>
                </a:lnTo>
                <a:lnTo>
                  <a:pt x="1820441" y="38898"/>
                </a:lnTo>
                <a:lnTo>
                  <a:pt x="1874639" y="36831"/>
                </a:lnTo>
                <a:lnTo>
                  <a:pt x="1929625" y="34815"/>
                </a:lnTo>
                <a:lnTo>
                  <a:pt x="1985268" y="32850"/>
                </a:lnTo>
                <a:lnTo>
                  <a:pt x="2041431" y="30936"/>
                </a:lnTo>
                <a:lnTo>
                  <a:pt x="2097982" y="29074"/>
                </a:lnTo>
                <a:lnTo>
                  <a:pt x="2154786" y="27264"/>
                </a:lnTo>
                <a:lnTo>
                  <a:pt x="2211709" y="25507"/>
                </a:lnTo>
                <a:lnTo>
                  <a:pt x="2268617" y="23802"/>
                </a:lnTo>
                <a:lnTo>
                  <a:pt x="2325376" y="22150"/>
                </a:lnTo>
                <a:lnTo>
                  <a:pt x="2381851" y="20552"/>
                </a:lnTo>
                <a:lnTo>
                  <a:pt x="2437910" y="19008"/>
                </a:lnTo>
                <a:lnTo>
                  <a:pt x="2493418" y="17518"/>
                </a:lnTo>
                <a:lnTo>
                  <a:pt x="2548240" y="16083"/>
                </a:lnTo>
                <a:lnTo>
                  <a:pt x="2602244" y="14703"/>
                </a:lnTo>
                <a:lnTo>
                  <a:pt x="2655294" y="13378"/>
                </a:lnTo>
                <a:lnTo>
                  <a:pt x="2707256" y="12109"/>
                </a:lnTo>
                <a:lnTo>
                  <a:pt x="2757997" y="10896"/>
                </a:lnTo>
                <a:lnTo>
                  <a:pt x="2807383" y="9740"/>
                </a:lnTo>
                <a:lnTo>
                  <a:pt x="2855279" y="8641"/>
                </a:lnTo>
                <a:lnTo>
                  <a:pt x="2901552" y="7599"/>
                </a:lnTo>
                <a:lnTo>
                  <a:pt x="2946067" y="6615"/>
                </a:lnTo>
                <a:lnTo>
                  <a:pt x="2988691" y="5689"/>
                </a:lnTo>
                <a:lnTo>
                  <a:pt x="3053108" y="4380"/>
                </a:lnTo>
                <a:lnTo>
                  <a:pt x="3115578" y="3262"/>
                </a:lnTo>
                <a:lnTo>
                  <a:pt x="3176200" y="2327"/>
                </a:lnTo>
                <a:lnTo>
                  <a:pt x="3235069" y="1564"/>
                </a:lnTo>
                <a:lnTo>
                  <a:pt x="3292285" y="964"/>
                </a:lnTo>
                <a:lnTo>
                  <a:pt x="3347943" y="517"/>
                </a:lnTo>
                <a:lnTo>
                  <a:pt x="3402141" y="213"/>
                </a:lnTo>
                <a:lnTo>
                  <a:pt x="3454978" y="44"/>
                </a:lnTo>
                <a:lnTo>
                  <a:pt x="3506549" y="0"/>
                </a:lnTo>
                <a:lnTo>
                  <a:pt x="3556954" y="70"/>
                </a:lnTo>
                <a:lnTo>
                  <a:pt x="3606288" y="245"/>
                </a:lnTo>
                <a:lnTo>
                  <a:pt x="3654650" y="517"/>
                </a:lnTo>
                <a:lnTo>
                  <a:pt x="3702137" y="874"/>
                </a:lnTo>
                <a:lnTo>
                  <a:pt x="3748847" y="1308"/>
                </a:lnTo>
                <a:lnTo>
                  <a:pt x="3794876" y="1810"/>
                </a:lnTo>
                <a:lnTo>
                  <a:pt x="3840322" y="2368"/>
                </a:lnTo>
                <a:lnTo>
                  <a:pt x="3885283" y="2975"/>
                </a:lnTo>
                <a:lnTo>
                  <a:pt x="3929856" y="3620"/>
                </a:lnTo>
                <a:lnTo>
                  <a:pt x="3974138" y="4293"/>
                </a:lnTo>
                <a:lnTo>
                  <a:pt x="4018228" y="4986"/>
                </a:lnTo>
                <a:lnTo>
                  <a:pt x="4062221" y="5689"/>
                </a:lnTo>
              </a:path>
            </a:pathLst>
          </a:custGeom>
          <a:ln w="2514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0" y="2657475"/>
            <a:ext cx="0" cy="3705225"/>
          </a:xfrm>
          <a:custGeom>
            <a:avLst/>
            <a:gdLst/>
            <a:ahLst/>
            <a:cxnLst/>
            <a:rect l="l" t="t" r="r" b="b"/>
            <a:pathLst>
              <a:path h="3705225">
                <a:moveTo>
                  <a:pt x="0" y="0"/>
                </a:moveTo>
                <a:lnTo>
                  <a:pt x="0" y="3704729"/>
                </a:lnTo>
              </a:path>
            </a:pathLst>
          </a:custGeom>
          <a:ln w="19050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21503" y="2678684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15" baseline="13888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200" b="1" i="1" spc="-10" dirty="0">
                <a:solidFill>
                  <a:srgbClr val="FF0000"/>
                </a:solidFill>
                <a:latin typeface="Arial"/>
                <a:cs typeface="Arial"/>
              </a:rPr>
              <a:t>DSAT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2999" y="5690734"/>
            <a:ext cx="3069081" cy="364843"/>
          </a:xfrm>
          <a:prstGeom prst="rect">
            <a:avLst/>
          </a:prstGeom>
          <a:solidFill>
            <a:srgbClr val="FFFF00">
              <a:alpha val="39999"/>
            </a:srgbClr>
          </a:solidFill>
        </p:spPr>
        <p:txBody>
          <a:bodyPr vert="horz" wrap="square" lIns="0" tIns="86995" rIns="0" bIns="0" rtlCol="0">
            <a:spAutoFit/>
          </a:bodyPr>
          <a:lstStyle/>
          <a:p>
            <a:pPr marL="838835">
              <a:lnSpc>
                <a:spcPct val="100000"/>
              </a:lnSpc>
              <a:spcBef>
                <a:spcPts val="685"/>
              </a:spcBef>
            </a:pPr>
            <a:r>
              <a:rPr sz="2700" b="1" i="1" spc="-7" baseline="13888" dirty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FFC000"/>
                </a:solidFill>
                <a:latin typeface="Arial"/>
                <a:cs typeface="Arial"/>
              </a:rPr>
              <a:t>GS</a:t>
            </a:r>
            <a:r>
              <a:rPr sz="1200" b="1" i="1" spc="1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700" baseline="13888" dirty="0">
                <a:solidFill>
                  <a:srgbClr val="FFC000"/>
                </a:solidFill>
                <a:latin typeface="微软雅黑"/>
                <a:cs typeface="微软雅黑"/>
              </a:rPr>
              <a:t>-</a:t>
            </a:r>
            <a:r>
              <a:rPr sz="2700" spc="-22" baseline="13888" dirty="0">
                <a:solidFill>
                  <a:srgbClr val="FFC000"/>
                </a:solidFill>
                <a:latin typeface="微软雅黑"/>
                <a:cs typeface="微软雅黑"/>
              </a:rPr>
              <a:t> </a:t>
            </a:r>
            <a:r>
              <a:rPr sz="2700" b="1" i="1" spc="-7" baseline="13888" dirty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1200" b="1" i="1" spc="18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700" b="1" i="1" baseline="13888" dirty="0">
                <a:solidFill>
                  <a:srgbClr val="FFC000"/>
                </a:solidFill>
                <a:latin typeface="Arial"/>
                <a:cs typeface="Arial"/>
              </a:rPr>
              <a:t>&lt;</a:t>
            </a:r>
            <a:r>
              <a:rPr sz="2700" b="1" i="1" spc="-22" baseline="13888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700" b="1" i="1" spc="-7" baseline="13888" dirty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FFC000"/>
                </a:solidFill>
                <a:latin typeface="Arial"/>
                <a:cs typeface="Arial"/>
              </a:rPr>
              <a:t>DSAT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9535" y="4172965"/>
            <a:ext cx="16605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2100"/>
              </a:lnSpc>
              <a:spcBef>
                <a:spcPts val="95"/>
              </a:spcBef>
            </a:pP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Velocity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Sat.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ts val="1800"/>
              </a:lnSpc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100"/>
              </a:lnSpc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Pinch-off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Sat.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2758" y="4394200"/>
            <a:ext cx="702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AF50"/>
                </a:solidFill>
                <a:latin typeface="Arial"/>
                <a:cs typeface="Arial"/>
              </a:rPr>
              <a:t>linear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89B9EF4-1237-2229-32B4-700345388BF0}"/>
              </a:ext>
            </a:extLst>
          </p:cNvPr>
          <p:cNvSpPr/>
          <p:nvPr/>
        </p:nvSpPr>
        <p:spPr>
          <a:xfrm flipH="1">
            <a:off x="3969255" y="5804727"/>
            <a:ext cx="6515805" cy="443674"/>
          </a:xfrm>
          <a:prstGeom prst="arc">
            <a:avLst>
              <a:gd name="adj1" fmla="val 11759148"/>
              <a:gd name="adj2" fmla="val 6030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19EEE18-613E-F027-A34D-82D73A52BA2B}"/>
              </a:ext>
            </a:extLst>
          </p:cNvPr>
          <p:cNvSpPr/>
          <p:nvPr/>
        </p:nvSpPr>
        <p:spPr>
          <a:xfrm>
            <a:off x="4643247" y="5820259"/>
            <a:ext cx="105791" cy="10579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BCCA66A-499C-CAD2-949A-81C51096E8E7}"/>
              </a:ext>
            </a:extLst>
          </p:cNvPr>
          <p:cNvSpPr/>
          <p:nvPr/>
        </p:nvSpPr>
        <p:spPr>
          <a:xfrm>
            <a:off x="4900104" y="5698935"/>
            <a:ext cx="105791" cy="1057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37664" y="6507481"/>
            <a:ext cx="554913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20100" y="101437"/>
            <a:ext cx="10380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92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Unified </a:t>
            </a:r>
            <a:r>
              <a:rPr dirty="0">
                <a:solidFill>
                  <a:schemeClr val="tx1"/>
                </a:solidFill>
              </a:rPr>
              <a:t>Model</a:t>
            </a:r>
            <a:r>
              <a:rPr spc="-5" dirty="0">
                <a:solidFill>
                  <a:schemeClr val="tx1"/>
                </a:solidFill>
              </a:rPr>
              <a:t> for IC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Design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167" y="1892476"/>
            <a:ext cx="2607223" cy="27748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10283" y="1276348"/>
            <a:ext cx="8765540" cy="8686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2800" b="1" i="1" spc="5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775" b="1" spc="7" baseline="-21021" dirty="0">
                <a:solidFill>
                  <a:srgbClr val="0000CC"/>
                </a:solidFill>
                <a:latin typeface="Arial"/>
                <a:cs typeface="Arial"/>
              </a:rPr>
              <a:t>GT</a:t>
            </a:r>
            <a:r>
              <a:rPr sz="2775" b="1" spc="345" baseline="-2102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=</a:t>
            </a:r>
            <a:r>
              <a:rPr sz="2800" b="1" spc="-2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i="1" spc="5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775" b="1" spc="7" baseline="-21021" dirty="0">
                <a:solidFill>
                  <a:srgbClr val="0000CC"/>
                </a:solidFill>
                <a:latin typeface="Arial"/>
                <a:cs typeface="Arial"/>
              </a:rPr>
              <a:t>GS</a:t>
            </a:r>
            <a:r>
              <a:rPr sz="2775" b="1" spc="367" baseline="-21021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CC"/>
                </a:solidFill>
                <a:latin typeface="Arial"/>
                <a:cs typeface="Arial"/>
              </a:rPr>
              <a:t>-</a:t>
            </a:r>
            <a:r>
              <a:rPr sz="28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0000CC"/>
                </a:solidFill>
                <a:latin typeface="Arial"/>
                <a:cs typeface="Arial"/>
              </a:rPr>
              <a:t>V</a:t>
            </a:r>
            <a:r>
              <a:rPr sz="2775" b="1" baseline="-21021" dirty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endParaRPr sz="2775" baseline="-21021" dirty="0">
              <a:latin typeface="Arial"/>
              <a:cs typeface="Arial"/>
            </a:endParaRPr>
          </a:p>
          <a:p>
            <a:pPr marL="3392804" indent="-374015">
              <a:lnSpc>
                <a:spcPct val="100000"/>
              </a:lnSpc>
              <a:spcBef>
                <a:spcPts val="180"/>
              </a:spcBef>
              <a:buFont typeface="Wingdings"/>
              <a:buChar char=""/>
              <a:tabLst>
                <a:tab pos="339344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Active region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GT</a:t>
            </a:r>
            <a:r>
              <a:rPr sz="2400" b="1" spc="330" baseline="-2083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ymbol"/>
                <a:cs typeface="Symbol"/>
              </a:rPr>
              <a:t></a:t>
            </a:r>
            <a:r>
              <a:rPr sz="2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0)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Lin,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Sat,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V-Sat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73296" y="2323338"/>
            <a:ext cx="6034405" cy="939800"/>
            <a:chOff x="4273296" y="2323338"/>
            <a:chExt cx="6034405" cy="939800"/>
          </a:xfrm>
        </p:grpSpPr>
        <p:sp>
          <p:nvSpPr>
            <p:cNvPr id="6" name="object 6"/>
            <p:cNvSpPr/>
            <p:nvPr/>
          </p:nvSpPr>
          <p:spPr>
            <a:xfrm>
              <a:off x="4285869" y="2335911"/>
              <a:ext cx="6009640" cy="914400"/>
            </a:xfrm>
            <a:custGeom>
              <a:avLst/>
              <a:gdLst/>
              <a:ahLst/>
              <a:cxnLst/>
              <a:rect l="l" t="t" r="r" b="b"/>
              <a:pathLst>
                <a:path w="6009640" h="914400">
                  <a:moveTo>
                    <a:pt x="5856732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5856732" y="914400"/>
                  </a:lnTo>
                  <a:lnTo>
                    <a:pt x="5904914" y="906633"/>
                  </a:lnTo>
                  <a:lnTo>
                    <a:pt x="5946751" y="885005"/>
                  </a:lnTo>
                  <a:lnTo>
                    <a:pt x="5979737" y="852019"/>
                  </a:lnTo>
                  <a:lnTo>
                    <a:pt x="6001365" y="810182"/>
                  </a:lnTo>
                  <a:lnTo>
                    <a:pt x="6009132" y="762000"/>
                  </a:lnTo>
                  <a:lnTo>
                    <a:pt x="6009132" y="152400"/>
                  </a:lnTo>
                  <a:lnTo>
                    <a:pt x="6001365" y="104217"/>
                  </a:lnTo>
                  <a:lnTo>
                    <a:pt x="5979737" y="62380"/>
                  </a:lnTo>
                  <a:lnTo>
                    <a:pt x="5946751" y="29394"/>
                  </a:lnTo>
                  <a:lnTo>
                    <a:pt x="5904914" y="7766"/>
                  </a:lnTo>
                  <a:lnTo>
                    <a:pt x="58567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5869" y="2335911"/>
              <a:ext cx="6009640" cy="914400"/>
            </a:xfrm>
            <a:custGeom>
              <a:avLst/>
              <a:gdLst/>
              <a:ahLst/>
              <a:cxnLst/>
              <a:rect l="l" t="t" r="r" b="b"/>
              <a:pathLst>
                <a:path w="600964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5856732" y="0"/>
                  </a:lnTo>
                  <a:lnTo>
                    <a:pt x="5904914" y="7766"/>
                  </a:lnTo>
                  <a:lnTo>
                    <a:pt x="5946751" y="29394"/>
                  </a:lnTo>
                  <a:lnTo>
                    <a:pt x="5979737" y="62380"/>
                  </a:lnTo>
                  <a:lnTo>
                    <a:pt x="6001365" y="104217"/>
                  </a:lnTo>
                  <a:lnTo>
                    <a:pt x="6009132" y="152400"/>
                  </a:lnTo>
                  <a:lnTo>
                    <a:pt x="6009132" y="762000"/>
                  </a:lnTo>
                  <a:lnTo>
                    <a:pt x="6001365" y="810182"/>
                  </a:lnTo>
                  <a:lnTo>
                    <a:pt x="5979737" y="852019"/>
                  </a:lnTo>
                  <a:lnTo>
                    <a:pt x="5946751" y="885005"/>
                  </a:lnTo>
                  <a:lnTo>
                    <a:pt x="5904914" y="906633"/>
                  </a:lnTo>
                  <a:lnTo>
                    <a:pt x="5856732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146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51115" y="2779628"/>
              <a:ext cx="314960" cy="13335"/>
            </a:xfrm>
            <a:custGeom>
              <a:avLst/>
              <a:gdLst/>
              <a:ahLst/>
              <a:cxnLst/>
              <a:rect l="l" t="t" r="r" b="b"/>
              <a:pathLst>
                <a:path w="314960" h="13335">
                  <a:moveTo>
                    <a:pt x="314862" y="0"/>
                  </a:moveTo>
                  <a:lnTo>
                    <a:pt x="0" y="0"/>
                  </a:lnTo>
                  <a:lnTo>
                    <a:pt x="0" y="12943"/>
                  </a:lnTo>
                  <a:lnTo>
                    <a:pt x="314862" y="12943"/>
                  </a:lnTo>
                  <a:lnTo>
                    <a:pt x="314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82852" y="2334444"/>
            <a:ext cx="28619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390"/>
              </a:lnSpc>
              <a:tabLst>
                <a:tab pos="2032635" algn="l"/>
                <a:tab pos="2742565" algn="l"/>
              </a:tabLst>
            </a:pPr>
            <a:endParaRPr lang="en-US" sz="2500" i="1" spc="80" dirty="0">
              <a:latin typeface="Times New Roman"/>
              <a:cs typeface="Times New Roman"/>
            </a:endParaRPr>
          </a:p>
          <a:p>
            <a:pPr marL="50800">
              <a:lnSpc>
                <a:spcPts val="2390"/>
              </a:lnSpc>
              <a:tabLst>
                <a:tab pos="2032635" algn="l"/>
                <a:tab pos="2742565" algn="l"/>
              </a:tabLst>
            </a:pPr>
            <a:r>
              <a:rPr sz="2500" i="1" spc="80" dirty="0">
                <a:latin typeface="Times New Roman"/>
                <a:cs typeface="Times New Roman"/>
              </a:rPr>
              <a:t>I</a:t>
            </a:r>
            <a:r>
              <a:rPr sz="2175" i="1" spc="120" baseline="-24904" dirty="0">
                <a:latin typeface="Times New Roman"/>
                <a:cs typeface="Times New Roman"/>
              </a:rPr>
              <a:t>DS </a:t>
            </a:r>
            <a:r>
              <a:rPr sz="2175" i="1" spc="187" baseline="-2490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Symbol"/>
                <a:cs typeface="Symbol"/>
              </a:rPr>
              <a:t></a:t>
            </a:r>
            <a:r>
              <a:rPr sz="2175" i="1" spc="37" baseline="-24904" dirty="0">
                <a:latin typeface="Times New Roman"/>
                <a:cs typeface="Times New Roman"/>
              </a:rPr>
              <a:t>n</a:t>
            </a:r>
            <a:r>
              <a:rPr sz="2500" i="1" spc="25" dirty="0">
                <a:latin typeface="Times New Roman"/>
                <a:cs typeface="Times New Roman"/>
              </a:rPr>
              <a:t>C</a:t>
            </a:r>
            <a:r>
              <a:rPr sz="2175" i="1" spc="37" baseline="-24904" dirty="0">
                <a:latin typeface="Times New Roman"/>
                <a:cs typeface="Times New Roman"/>
              </a:rPr>
              <a:t>ox</a:t>
            </a:r>
            <a:r>
              <a:rPr sz="2175" i="1" spc="300" baseline="-2490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Symbol"/>
                <a:cs typeface="Symbol"/>
              </a:rPr>
              <a:t></a:t>
            </a:r>
            <a:r>
              <a:rPr sz="2500" spc="5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Symbol"/>
                <a:cs typeface="Symbol"/>
              </a:rPr>
              <a:t></a:t>
            </a:r>
            <a:r>
              <a:rPr sz="2500" spc="-360" dirty="0">
                <a:latin typeface="Times New Roman"/>
                <a:cs typeface="Times New Roman"/>
              </a:rPr>
              <a:t> </a:t>
            </a:r>
            <a:r>
              <a:rPr sz="2500" spc="-80" dirty="0">
                <a:latin typeface="Times New Roman"/>
                <a:cs typeface="Times New Roman"/>
              </a:rPr>
              <a:t>(</a:t>
            </a:r>
            <a:r>
              <a:rPr sz="2500" i="1" spc="-80" dirty="0">
                <a:latin typeface="Times New Roman"/>
                <a:cs typeface="Times New Roman"/>
              </a:rPr>
              <a:t>V</a:t>
            </a:r>
            <a:r>
              <a:rPr lang="en-US" sz="2500" i="1" spc="-80" baseline="-25000" dirty="0">
                <a:latin typeface="Times New Roman"/>
                <a:cs typeface="Times New Roman"/>
              </a:rPr>
              <a:t>GT</a:t>
            </a:r>
            <a:r>
              <a:rPr sz="2500" i="1" spc="-8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Symbol"/>
                <a:cs typeface="Symbol"/>
              </a:rPr>
              <a:t></a:t>
            </a:r>
            <a:endParaRPr sz="2500" dirty="0">
              <a:latin typeface="Symbol"/>
              <a:cs typeface="Symbo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40295" y="3860291"/>
            <a:ext cx="330200" cy="471170"/>
            <a:chOff x="6940295" y="3860291"/>
            <a:chExt cx="330200" cy="471170"/>
          </a:xfrm>
        </p:grpSpPr>
        <p:sp>
          <p:nvSpPr>
            <p:cNvPr id="12" name="object 12"/>
            <p:cNvSpPr/>
            <p:nvPr/>
          </p:nvSpPr>
          <p:spPr>
            <a:xfrm>
              <a:off x="6952868" y="3872864"/>
              <a:ext cx="304800" cy="445770"/>
            </a:xfrm>
            <a:custGeom>
              <a:avLst/>
              <a:gdLst/>
              <a:ahLst/>
              <a:cxnLst/>
              <a:rect l="l" t="t" r="r" b="b"/>
              <a:pathLst>
                <a:path w="304800" h="445770">
                  <a:moveTo>
                    <a:pt x="228600" y="0"/>
                  </a:moveTo>
                  <a:lnTo>
                    <a:pt x="76200" y="0"/>
                  </a:lnTo>
                  <a:lnTo>
                    <a:pt x="76200" y="293370"/>
                  </a:lnTo>
                  <a:lnTo>
                    <a:pt x="0" y="293370"/>
                  </a:lnTo>
                  <a:lnTo>
                    <a:pt x="152400" y="445770"/>
                  </a:lnTo>
                  <a:lnTo>
                    <a:pt x="304800" y="293370"/>
                  </a:lnTo>
                  <a:lnTo>
                    <a:pt x="228600" y="29337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52868" y="3872864"/>
              <a:ext cx="304800" cy="445770"/>
            </a:xfrm>
            <a:custGeom>
              <a:avLst/>
              <a:gdLst/>
              <a:ahLst/>
              <a:cxnLst/>
              <a:rect l="l" t="t" r="r" b="b"/>
              <a:pathLst>
                <a:path w="304800" h="445770">
                  <a:moveTo>
                    <a:pt x="0" y="293370"/>
                  </a:moveTo>
                  <a:lnTo>
                    <a:pt x="76200" y="29337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93370"/>
                  </a:lnTo>
                  <a:lnTo>
                    <a:pt x="304800" y="293370"/>
                  </a:lnTo>
                  <a:lnTo>
                    <a:pt x="152400" y="445770"/>
                  </a:lnTo>
                  <a:lnTo>
                    <a:pt x="0" y="293370"/>
                  </a:lnTo>
                  <a:close/>
                </a:path>
              </a:pathLst>
            </a:custGeom>
            <a:ln w="25146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626095" y="3860291"/>
            <a:ext cx="330200" cy="471170"/>
            <a:chOff x="7626095" y="3860291"/>
            <a:chExt cx="330200" cy="471170"/>
          </a:xfrm>
        </p:grpSpPr>
        <p:sp>
          <p:nvSpPr>
            <p:cNvPr id="15" name="object 15"/>
            <p:cNvSpPr/>
            <p:nvPr/>
          </p:nvSpPr>
          <p:spPr>
            <a:xfrm>
              <a:off x="7638668" y="3872864"/>
              <a:ext cx="304800" cy="445770"/>
            </a:xfrm>
            <a:custGeom>
              <a:avLst/>
              <a:gdLst/>
              <a:ahLst/>
              <a:cxnLst/>
              <a:rect l="l" t="t" r="r" b="b"/>
              <a:pathLst>
                <a:path w="304800" h="445770">
                  <a:moveTo>
                    <a:pt x="228600" y="0"/>
                  </a:moveTo>
                  <a:lnTo>
                    <a:pt x="76200" y="0"/>
                  </a:lnTo>
                  <a:lnTo>
                    <a:pt x="76200" y="293370"/>
                  </a:lnTo>
                  <a:lnTo>
                    <a:pt x="0" y="293370"/>
                  </a:lnTo>
                  <a:lnTo>
                    <a:pt x="152400" y="445770"/>
                  </a:lnTo>
                  <a:lnTo>
                    <a:pt x="304800" y="293370"/>
                  </a:lnTo>
                  <a:lnTo>
                    <a:pt x="228600" y="29337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38668" y="3872864"/>
              <a:ext cx="304800" cy="445770"/>
            </a:xfrm>
            <a:custGeom>
              <a:avLst/>
              <a:gdLst/>
              <a:ahLst/>
              <a:cxnLst/>
              <a:rect l="l" t="t" r="r" b="b"/>
              <a:pathLst>
                <a:path w="304800" h="445770">
                  <a:moveTo>
                    <a:pt x="0" y="293370"/>
                  </a:moveTo>
                  <a:lnTo>
                    <a:pt x="76200" y="29337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93370"/>
                  </a:lnTo>
                  <a:lnTo>
                    <a:pt x="304800" y="293370"/>
                  </a:lnTo>
                  <a:lnTo>
                    <a:pt x="152400" y="445770"/>
                  </a:lnTo>
                  <a:lnTo>
                    <a:pt x="0" y="293370"/>
                  </a:lnTo>
                  <a:close/>
                </a:path>
              </a:pathLst>
            </a:custGeom>
            <a:ln w="25146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343900" y="3858767"/>
            <a:ext cx="330200" cy="471170"/>
            <a:chOff x="8343900" y="3858767"/>
            <a:chExt cx="330200" cy="471170"/>
          </a:xfrm>
        </p:grpSpPr>
        <p:sp>
          <p:nvSpPr>
            <p:cNvPr id="18" name="object 18"/>
            <p:cNvSpPr/>
            <p:nvPr/>
          </p:nvSpPr>
          <p:spPr>
            <a:xfrm>
              <a:off x="8356473" y="3871340"/>
              <a:ext cx="304800" cy="445770"/>
            </a:xfrm>
            <a:custGeom>
              <a:avLst/>
              <a:gdLst/>
              <a:ahLst/>
              <a:cxnLst/>
              <a:rect l="l" t="t" r="r" b="b"/>
              <a:pathLst>
                <a:path w="304800" h="445770">
                  <a:moveTo>
                    <a:pt x="228600" y="0"/>
                  </a:moveTo>
                  <a:lnTo>
                    <a:pt x="76200" y="0"/>
                  </a:lnTo>
                  <a:lnTo>
                    <a:pt x="76200" y="293369"/>
                  </a:lnTo>
                  <a:lnTo>
                    <a:pt x="0" y="293369"/>
                  </a:lnTo>
                  <a:lnTo>
                    <a:pt x="152400" y="445769"/>
                  </a:lnTo>
                  <a:lnTo>
                    <a:pt x="304800" y="293369"/>
                  </a:lnTo>
                  <a:lnTo>
                    <a:pt x="228600" y="29336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6473" y="3871340"/>
              <a:ext cx="304800" cy="445770"/>
            </a:xfrm>
            <a:custGeom>
              <a:avLst/>
              <a:gdLst/>
              <a:ahLst/>
              <a:cxnLst/>
              <a:rect l="l" t="t" r="r" b="b"/>
              <a:pathLst>
                <a:path w="304800" h="445770">
                  <a:moveTo>
                    <a:pt x="0" y="293369"/>
                  </a:moveTo>
                  <a:lnTo>
                    <a:pt x="76200" y="293369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93369"/>
                  </a:lnTo>
                  <a:lnTo>
                    <a:pt x="304800" y="293369"/>
                  </a:lnTo>
                  <a:lnTo>
                    <a:pt x="152400" y="445769"/>
                  </a:lnTo>
                  <a:lnTo>
                    <a:pt x="0" y="293369"/>
                  </a:lnTo>
                  <a:close/>
                </a:path>
              </a:pathLst>
            </a:custGeom>
            <a:ln w="25146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33882" y="3383796"/>
            <a:ext cx="9002395" cy="144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0415">
              <a:lnSpc>
                <a:spcPct val="100000"/>
              </a:lnSpc>
              <a:spcBef>
                <a:spcPts val="100"/>
              </a:spcBef>
            </a:pPr>
            <a:r>
              <a:rPr sz="2500" i="1" spc="-25" dirty="0">
                <a:latin typeface="Times New Roman"/>
                <a:cs typeface="Times New Roman"/>
              </a:rPr>
              <a:t>V</a:t>
            </a:r>
            <a:r>
              <a:rPr sz="2175" spc="-37" baseline="-22988" dirty="0">
                <a:latin typeface="Times New Roman"/>
                <a:cs typeface="Times New Roman"/>
              </a:rPr>
              <a:t>min</a:t>
            </a:r>
            <a:r>
              <a:rPr sz="2175" spc="825" baseline="-22988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min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(</a:t>
            </a:r>
            <a:r>
              <a:rPr sz="2500" i="1" spc="-40" dirty="0">
                <a:latin typeface="Times New Roman"/>
                <a:cs typeface="Times New Roman"/>
              </a:rPr>
              <a:t>V</a:t>
            </a:r>
            <a:r>
              <a:rPr sz="2175" i="1" spc="-60" baseline="-22988" dirty="0">
                <a:latin typeface="Times New Roman"/>
                <a:cs typeface="Times New Roman"/>
              </a:rPr>
              <a:t>DS</a:t>
            </a:r>
            <a:r>
              <a:rPr sz="2175" i="1" spc="-37" baseline="-22988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Times New Roman"/>
                <a:cs typeface="Times New Roman"/>
              </a:rPr>
              <a:t>V</a:t>
            </a:r>
            <a:r>
              <a:rPr sz="2175" i="1" spc="-37" baseline="-22988" dirty="0">
                <a:latin typeface="Times New Roman"/>
                <a:cs typeface="Times New Roman"/>
              </a:rPr>
              <a:t>GT</a:t>
            </a:r>
            <a:r>
              <a:rPr sz="2175" i="1" spc="44" baseline="-22988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V</a:t>
            </a:r>
            <a:r>
              <a:rPr sz="2175" i="1" spc="15" baseline="-22988" dirty="0">
                <a:latin typeface="Times New Roman"/>
                <a:cs typeface="Times New Roman"/>
              </a:rPr>
              <a:t>DSAT</a:t>
            </a:r>
            <a:r>
              <a:rPr sz="2175" i="1" spc="30" baseline="-22988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R="866775" algn="r">
              <a:lnSpc>
                <a:spcPct val="100000"/>
              </a:lnSpc>
            </a:pPr>
            <a:r>
              <a:rPr sz="3600" b="1" i="1" spc="-7" baseline="1157" dirty="0">
                <a:solidFill>
                  <a:srgbClr val="FF0000"/>
                </a:solidFill>
                <a:latin typeface="Arial"/>
                <a:cs typeface="Arial"/>
              </a:rPr>
              <a:t>Lin</a:t>
            </a:r>
            <a:r>
              <a:rPr sz="3600" b="1" i="1" baseline="1157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3600" b="1" i="1" spc="209" baseline="115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i="1" baseline="1157" dirty="0">
                <a:solidFill>
                  <a:srgbClr val="FF0000"/>
                </a:solidFill>
                <a:latin typeface="Arial"/>
                <a:cs typeface="Arial"/>
              </a:rPr>
              <a:t>Sat.</a:t>
            </a:r>
            <a:r>
              <a:rPr sz="3600" b="1" i="1" spc="-592" baseline="115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Sat.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138126-A013-4F5C-BA89-D6E2734AE625}"/>
              </a:ext>
            </a:extLst>
          </p:cNvPr>
          <p:cNvSpPr txBox="1"/>
          <p:nvPr/>
        </p:nvSpPr>
        <p:spPr>
          <a:xfrm>
            <a:off x="4382852" y="2396463"/>
            <a:ext cx="665607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9889">
              <a:lnSpc>
                <a:spcPts val="2210"/>
              </a:lnSpc>
              <a:spcBef>
                <a:spcPts val="105"/>
              </a:spcBef>
            </a:pPr>
            <a:r>
              <a:rPr lang="en-US" altLang="zh-CN" sz="2000" i="1" spc="25" dirty="0">
                <a:latin typeface="Times New Roman"/>
                <a:cs typeface="Times New Roman"/>
              </a:rPr>
              <a:t>W</a:t>
            </a:r>
            <a:endParaRPr lang="en-US" altLang="zh-CN" sz="2000" dirty="0">
              <a:latin typeface="Times New Roman"/>
              <a:cs typeface="Times New Roman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5BA3F7-CBDE-44A5-87AE-87F695BE506A}"/>
              </a:ext>
            </a:extLst>
          </p:cNvPr>
          <p:cNvSpPr txBox="1"/>
          <p:nvPr/>
        </p:nvSpPr>
        <p:spPr>
          <a:xfrm>
            <a:off x="6051115" y="2830150"/>
            <a:ext cx="83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D03382-59BB-4B46-9B14-5AFBEC12B0CC}"/>
              </a:ext>
            </a:extLst>
          </p:cNvPr>
          <p:cNvSpPr txBox="1"/>
          <p:nvPr/>
        </p:nvSpPr>
        <p:spPr>
          <a:xfrm>
            <a:off x="7207186" y="2600298"/>
            <a:ext cx="870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spc="-80" dirty="0" err="1">
                <a:latin typeface="Times New Roman"/>
                <a:cs typeface="Times New Roman"/>
              </a:rPr>
              <a:t>V</a:t>
            </a:r>
            <a:r>
              <a:rPr lang="en-US" altLang="zh-CN" sz="2400" i="1" spc="-80" baseline="-25000" dirty="0" err="1">
                <a:latin typeface="Times New Roman"/>
                <a:cs typeface="Times New Roman"/>
              </a:rPr>
              <a:t>min</a:t>
            </a:r>
            <a:r>
              <a:rPr lang="en-US" altLang="zh-CN" sz="2400" i="1" spc="-80" dirty="0">
                <a:latin typeface="Times New Roman"/>
                <a:cs typeface="Times New Roman"/>
              </a:rPr>
              <a:t> -</a:t>
            </a:r>
            <a:endParaRPr lang="zh-CN" altLang="en-US" sz="2400" dirty="0"/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DE54432D-71F1-4F17-80FA-A16DF0F21182}"/>
              </a:ext>
            </a:extLst>
          </p:cNvPr>
          <p:cNvSpPr txBox="1"/>
          <p:nvPr/>
        </p:nvSpPr>
        <p:spPr>
          <a:xfrm>
            <a:off x="8038523" y="2309675"/>
            <a:ext cx="42481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750" i="1" spc="22" baseline="-24444" dirty="0">
                <a:latin typeface="Times New Roman"/>
                <a:cs typeface="Times New Roman"/>
              </a:rPr>
              <a:t>V</a:t>
            </a:r>
            <a:r>
              <a:rPr sz="3750" i="1" spc="-247" baseline="-24444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4D2FCA-7D3F-44BB-B218-A002E549E303}"/>
              </a:ext>
            </a:extLst>
          </p:cNvPr>
          <p:cNvSpPr txBox="1"/>
          <p:nvPr/>
        </p:nvSpPr>
        <p:spPr>
          <a:xfrm>
            <a:off x="8011277" y="2777315"/>
            <a:ext cx="83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EB1F32F-25A1-4D27-9300-C6F4D0E0D695}"/>
              </a:ext>
            </a:extLst>
          </p:cNvPr>
          <p:cNvCxnSpPr>
            <a:cxnSpLocks/>
          </p:cNvCxnSpPr>
          <p:nvPr/>
        </p:nvCxnSpPr>
        <p:spPr>
          <a:xfrm>
            <a:off x="8011277" y="2828083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8EAA96A-8765-4578-AE9C-1DCF7A24392A}"/>
              </a:ext>
            </a:extLst>
          </p:cNvPr>
          <p:cNvSpPr txBox="1"/>
          <p:nvPr/>
        </p:nvSpPr>
        <p:spPr>
          <a:xfrm>
            <a:off x="8122122" y="2453470"/>
            <a:ext cx="838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spc="-80" baseline="-25000" dirty="0">
                <a:latin typeface="Times New Roman"/>
                <a:cs typeface="Times New Roman"/>
              </a:rPr>
              <a:t>min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20CDB44-4FB2-4421-883E-D589AA67B88B}"/>
              </a:ext>
            </a:extLst>
          </p:cNvPr>
          <p:cNvSpPr txBox="1"/>
          <p:nvPr/>
        </p:nvSpPr>
        <p:spPr>
          <a:xfrm>
            <a:off x="8462294" y="2539148"/>
            <a:ext cx="20618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spc="-80" dirty="0">
                <a:latin typeface="Times New Roman"/>
                <a:cs typeface="Times New Roman"/>
              </a:rPr>
              <a:t>)·(</a:t>
            </a:r>
            <a:r>
              <a:rPr lang="en-US" altLang="zh-CN" sz="2800" i="1" spc="-80" dirty="0" err="1">
                <a:latin typeface="Times New Roman"/>
                <a:cs typeface="Times New Roman"/>
              </a:rPr>
              <a:t>1+λV</a:t>
            </a:r>
            <a:r>
              <a:rPr lang="en-US" altLang="zh-CN" sz="2800" i="1" spc="-80" baseline="-25000" dirty="0" err="1">
                <a:latin typeface="Times New Roman"/>
                <a:cs typeface="Times New Roman"/>
              </a:rPr>
              <a:t>DS</a:t>
            </a:r>
            <a:r>
              <a:rPr lang="en-US" altLang="zh-CN" sz="2800" spc="-80" dirty="0">
                <a:latin typeface="Times New Roman"/>
                <a:cs typeface="Times New Roman"/>
              </a:rPr>
              <a:t>)</a:t>
            </a:r>
            <a:endParaRPr lang="zh-CN" altLang="en-US" sz="2800" spc="-8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9465"/>
            <a:ext cx="6731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Unified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vs.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SPICE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8368" y="1465325"/>
            <a:ext cx="7435215" cy="4789170"/>
            <a:chOff x="658368" y="1465325"/>
            <a:chExt cx="7435215" cy="47891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661" y="1504221"/>
              <a:ext cx="7116203" cy="45757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8368" y="1465325"/>
              <a:ext cx="7435215" cy="4789170"/>
            </a:xfrm>
            <a:custGeom>
              <a:avLst/>
              <a:gdLst/>
              <a:ahLst/>
              <a:cxnLst/>
              <a:rect l="l" t="t" r="r" b="b"/>
              <a:pathLst>
                <a:path w="7435215" h="4789170">
                  <a:moveTo>
                    <a:pt x="1114044" y="39624"/>
                  </a:moveTo>
                  <a:lnTo>
                    <a:pt x="84582" y="39624"/>
                  </a:lnTo>
                  <a:lnTo>
                    <a:pt x="84582" y="467868"/>
                  </a:lnTo>
                  <a:lnTo>
                    <a:pt x="1114044" y="467868"/>
                  </a:lnTo>
                  <a:lnTo>
                    <a:pt x="1114044" y="39624"/>
                  </a:lnTo>
                  <a:close/>
                </a:path>
                <a:path w="7435215" h="4789170">
                  <a:moveTo>
                    <a:pt x="3201924" y="114300"/>
                  </a:moveTo>
                  <a:lnTo>
                    <a:pt x="3058668" y="114300"/>
                  </a:lnTo>
                  <a:lnTo>
                    <a:pt x="3058668" y="580644"/>
                  </a:lnTo>
                  <a:lnTo>
                    <a:pt x="3201924" y="580644"/>
                  </a:lnTo>
                  <a:lnTo>
                    <a:pt x="3201924" y="114300"/>
                  </a:lnTo>
                  <a:close/>
                </a:path>
                <a:path w="7435215" h="4789170">
                  <a:moveTo>
                    <a:pt x="7245858" y="486156"/>
                  </a:moveTo>
                  <a:lnTo>
                    <a:pt x="5157216" y="486156"/>
                  </a:lnTo>
                  <a:lnTo>
                    <a:pt x="5157216" y="2358390"/>
                  </a:lnTo>
                  <a:lnTo>
                    <a:pt x="7245858" y="2358390"/>
                  </a:lnTo>
                  <a:lnTo>
                    <a:pt x="7245858" y="486156"/>
                  </a:lnTo>
                  <a:close/>
                </a:path>
                <a:path w="7435215" h="4789170">
                  <a:moveTo>
                    <a:pt x="7252716" y="0"/>
                  </a:moveTo>
                  <a:lnTo>
                    <a:pt x="4950714" y="0"/>
                  </a:lnTo>
                  <a:lnTo>
                    <a:pt x="4950714" y="467868"/>
                  </a:lnTo>
                  <a:lnTo>
                    <a:pt x="7252716" y="467868"/>
                  </a:lnTo>
                  <a:lnTo>
                    <a:pt x="7252716" y="0"/>
                  </a:lnTo>
                  <a:close/>
                </a:path>
                <a:path w="7435215" h="4789170">
                  <a:moveTo>
                    <a:pt x="7434834" y="4280154"/>
                  </a:moveTo>
                  <a:lnTo>
                    <a:pt x="2333244" y="4280154"/>
                  </a:lnTo>
                  <a:lnTo>
                    <a:pt x="2333244" y="4562856"/>
                  </a:lnTo>
                  <a:lnTo>
                    <a:pt x="797814" y="4562856"/>
                  </a:lnTo>
                  <a:lnTo>
                    <a:pt x="797814" y="4223778"/>
                  </a:lnTo>
                  <a:lnTo>
                    <a:pt x="0" y="4223778"/>
                  </a:lnTo>
                  <a:lnTo>
                    <a:pt x="0" y="4652772"/>
                  </a:lnTo>
                  <a:lnTo>
                    <a:pt x="794004" y="4652772"/>
                  </a:lnTo>
                  <a:lnTo>
                    <a:pt x="794004" y="4789170"/>
                  </a:lnTo>
                  <a:lnTo>
                    <a:pt x="2333244" y="4789170"/>
                  </a:lnTo>
                  <a:lnTo>
                    <a:pt x="2333244" y="4708398"/>
                  </a:lnTo>
                  <a:lnTo>
                    <a:pt x="7434834" y="4708398"/>
                  </a:lnTo>
                  <a:lnTo>
                    <a:pt x="7434834" y="42801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10655" y="2253488"/>
            <a:ext cx="5142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355600" algn="l"/>
              </a:tabLst>
            </a:pP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Largest</a:t>
            </a:r>
            <a:r>
              <a:rPr sz="24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modeling</a:t>
            </a:r>
            <a:r>
              <a:rPr sz="2400" b="1" spc="-1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error</a:t>
            </a:r>
            <a:r>
              <a:rPr sz="24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occurs</a:t>
            </a:r>
            <a:r>
              <a:rPr sz="2400" b="1" spc="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at </a:t>
            </a:r>
            <a:r>
              <a:rPr sz="2400" b="1" spc="-6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b="1" u="heavy" spc="-2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Lin/V-Sat</a:t>
            </a:r>
            <a:r>
              <a:rPr sz="2400" b="1" u="heavy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transition</a:t>
            </a:r>
            <a:r>
              <a:rPr sz="2400" b="1" u="heavy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region</a:t>
            </a:r>
            <a:r>
              <a:rPr sz="2400" b="1" spc="-5" dirty="0">
                <a:solidFill>
                  <a:srgbClr val="0000CC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DB17293-13CF-4A61-BAE6-9909C81B805B}"/>
              </a:ext>
            </a:extLst>
          </p:cNvPr>
          <p:cNvSpPr/>
          <p:nvPr/>
        </p:nvSpPr>
        <p:spPr>
          <a:xfrm>
            <a:off x="2362200" y="4572000"/>
            <a:ext cx="3643929" cy="3739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1695</Words>
  <Application>Microsoft Office PowerPoint</Application>
  <PresentationFormat>宽屏</PresentationFormat>
  <Paragraphs>306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Comic Sans MS</vt:lpstr>
      <vt:lpstr>Symbol</vt:lpstr>
      <vt:lpstr>Times New Roman</vt:lpstr>
      <vt:lpstr>Wingdings</vt:lpstr>
      <vt:lpstr>Office Theme</vt:lpstr>
      <vt:lpstr>PowerPoint 演示文稿</vt:lpstr>
      <vt:lpstr>Outline</vt:lpstr>
      <vt:lpstr>Recall Current Saturation</vt:lpstr>
      <vt:lpstr>Channel Length Modulation</vt:lpstr>
      <vt:lpstr>Output impedance</vt:lpstr>
      <vt:lpstr>Long Channel vs. Short Channel</vt:lpstr>
      <vt:lpstr>Unified Model for IC Design</vt:lpstr>
      <vt:lpstr>Unified Model for IC Design</vt:lpstr>
      <vt:lpstr>Unified Model vs. SPICE Model</vt:lpstr>
      <vt:lpstr>Parameter Extractions</vt:lpstr>
      <vt:lpstr>Parameter Extractions - VT</vt:lpstr>
      <vt:lpstr>Parameter Extractions - </vt:lpstr>
      <vt:lpstr>Summary of MOSFET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sysu</dc:creator>
  <cp:lastModifiedBy>shen minghua</cp:lastModifiedBy>
  <cp:revision>111</cp:revision>
  <dcterms:created xsi:type="dcterms:W3CDTF">2022-12-09T07:55:37Z</dcterms:created>
  <dcterms:modified xsi:type="dcterms:W3CDTF">2024-03-10T15:07:33Z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2022-12-09T00:00:00Z</vt:filetime>
  </property>
</Properties>
</file>