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0" r:id="rId2"/>
    <p:sldId id="271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843" autoAdjust="0"/>
  </p:normalViewPr>
  <p:slideViewPr>
    <p:cSldViewPr>
      <p:cViewPr varScale="1">
        <p:scale>
          <a:sx n="48" d="100"/>
          <a:sy n="48" d="100"/>
        </p:scale>
        <p:origin x="1340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6C7E2-214C-4196-9966-36275499874D}" type="datetimeFigureOut">
              <a:rPr lang="zh-CN" altLang="en-US" smtClean="0"/>
              <a:t>2024-03-20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1BA00-EAF0-4933-8611-B573E6F81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5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这一节我们分析</a:t>
            </a:r>
            <a:r>
              <a:rPr lang="en-US" altLang="zh-CN" dirty="0"/>
              <a:t>CMOS</a:t>
            </a:r>
            <a:r>
              <a:rPr lang="zh-CN" altLang="en-US" dirty="0"/>
              <a:t>反相器的可靠性，以及如何得到好的设计</a:t>
            </a:r>
            <a:endParaRPr lang="en-US" altLang="zh-CN" dirty="0"/>
          </a:p>
          <a:p>
            <a:r>
              <a:rPr lang="zh-CN" altLang="en-US" dirty="0"/>
              <a:t>其中的可靠性主要是指他对噪声的耐受程度，我们定义了噪声容限进行衡量，并且说明了多级</a:t>
            </a:r>
            <a:r>
              <a:rPr lang="en-US" altLang="zh-CN" dirty="0"/>
              <a:t>CMOS</a:t>
            </a:r>
            <a:r>
              <a:rPr lang="zh-CN" altLang="en-US" dirty="0"/>
              <a:t>反相器对于噪声的抵抗特性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6206-5BF1-4B85-B1E4-026F3E1729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496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但是实际情况下我们会将多个</a:t>
            </a:r>
            <a:r>
              <a:rPr lang="en-US" altLang="zh-CN" dirty="0"/>
              <a:t>CMOS</a:t>
            </a:r>
            <a:r>
              <a:rPr lang="zh-CN" altLang="en-US" dirty="0"/>
              <a:t>反相器组合来表达电路逻辑</a:t>
            </a:r>
            <a:endParaRPr lang="en-US" altLang="zh-CN" dirty="0"/>
          </a:p>
          <a:p>
            <a:r>
              <a:rPr lang="zh-CN" altLang="en-US" dirty="0"/>
              <a:t>当我们将两个</a:t>
            </a:r>
            <a:r>
              <a:rPr lang="en-US" altLang="zh-CN" dirty="0"/>
              <a:t>CMOS</a:t>
            </a:r>
            <a:r>
              <a:rPr lang="zh-CN" altLang="en-US" dirty="0"/>
              <a:t>反相器连接在一起时，情况变得十分复杂，</a:t>
            </a:r>
            <a:endParaRPr lang="en-US" altLang="zh-CN" dirty="0"/>
          </a:p>
          <a:p>
            <a:r>
              <a:rPr lang="zh-CN" altLang="en-US" dirty="0"/>
              <a:t>由于耦合产生的噪声，我们难以判断它的</a:t>
            </a:r>
            <a:r>
              <a:rPr lang="en-US" altLang="zh-CN" dirty="0" err="1"/>
              <a:t>VTC</a:t>
            </a:r>
            <a:r>
              <a:rPr lang="zh-CN" altLang="en-US" dirty="0"/>
              <a:t>是什么情况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1BA00-EAF0-4933-8611-B573E6F819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517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为了判断第二个</a:t>
            </a:r>
            <a:r>
              <a:rPr lang="en-US" altLang="zh-CN" dirty="0"/>
              <a:t>CMOS</a:t>
            </a:r>
            <a:r>
              <a:rPr lang="zh-CN" altLang="en-US" dirty="0"/>
              <a:t>反相器能否正常工作，我们提出了</a:t>
            </a:r>
            <a:r>
              <a:rPr lang="en-US" altLang="zh-CN" dirty="0"/>
              <a:t>Noise Margin</a:t>
            </a:r>
            <a:r>
              <a:rPr lang="zh-CN" altLang="en-US" dirty="0"/>
              <a:t>，它定义了最大能忍受的噪声</a:t>
            </a:r>
            <a:endParaRPr lang="en-US" altLang="zh-CN" dirty="0"/>
          </a:p>
          <a:p>
            <a:r>
              <a:rPr lang="zh-CN" altLang="en-US" dirty="0"/>
              <a:t>左边的电压是第一个</a:t>
            </a:r>
            <a:r>
              <a:rPr lang="en-US" altLang="zh-CN" dirty="0"/>
              <a:t>CMOS</a:t>
            </a:r>
            <a:r>
              <a:rPr lang="zh-CN" altLang="en-US" dirty="0"/>
              <a:t>反相器的输出，右边的电压是第二个</a:t>
            </a:r>
            <a:r>
              <a:rPr lang="en-US" altLang="zh-CN" dirty="0"/>
              <a:t>CMOS</a:t>
            </a:r>
            <a:r>
              <a:rPr lang="zh-CN" altLang="en-US" dirty="0"/>
              <a:t>反相器的输入，</a:t>
            </a:r>
            <a:endParaRPr lang="en-US" altLang="zh-CN" dirty="0"/>
          </a:p>
          <a:p>
            <a:r>
              <a:rPr lang="zh-CN" altLang="en-US" dirty="0"/>
              <a:t>虽然他们之间只有导线的连接，理论上没有电压降，但是由于噪声的影响，这两个值并不是一样的</a:t>
            </a:r>
            <a:endParaRPr lang="en-US" altLang="zh-CN" dirty="0"/>
          </a:p>
          <a:p>
            <a:endParaRPr lang="en-US" altLang="zh-CN" dirty="0"/>
          </a:p>
          <a:p>
            <a:r>
              <a:rPr lang="sv-SE" altLang="zh-CN" b="0" i="1" dirty="0">
                <a:solidFill>
                  <a:srgbClr val="2E2E2E"/>
                </a:solidFill>
                <a:effectLst/>
                <a:latin typeface="NexusSans"/>
              </a:rPr>
              <a:t>V</a:t>
            </a:r>
            <a:r>
              <a:rPr lang="sv-SE" altLang="zh-CN" b="0" i="1" baseline="-25000" dirty="0">
                <a:solidFill>
                  <a:srgbClr val="2E2E2E"/>
                </a:solidFill>
                <a:effectLst/>
                <a:latin typeface="NexusSans"/>
              </a:rPr>
              <a:t>OH</a:t>
            </a:r>
            <a:r>
              <a:rPr lang="zh-CN" altLang="en-US" dirty="0"/>
              <a:t>和</a:t>
            </a:r>
            <a:r>
              <a:rPr lang="sv-SE" altLang="zh-CN" b="0" i="1" dirty="0">
                <a:solidFill>
                  <a:srgbClr val="2E2E2E"/>
                </a:solidFill>
                <a:effectLst/>
                <a:latin typeface="NexusSans"/>
              </a:rPr>
              <a:t>V</a:t>
            </a:r>
            <a:r>
              <a:rPr lang="sv-SE" altLang="zh-CN" b="0" i="1" baseline="-25000" dirty="0">
                <a:solidFill>
                  <a:srgbClr val="2E2E2E"/>
                </a:solidFill>
                <a:effectLst/>
                <a:latin typeface="NexusSans"/>
              </a:rPr>
              <a:t>IH</a:t>
            </a:r>
            <a:r>
              <a:rPr lang="zh-CN" altLang="en-US" dirty="0"/>
              <a:t>分别定义了第一个和第二个</a:t>
            </a:r>
            <a:r>
              <a:rPr lang="en-US" altLang="zh-CN" dirty="0"/>
              <a:t>CMOS</a:t>
            </a:r>
            <a:r>
              <a:rPr lang="zh-CN" altLang="en-US" dirty="0"/>
              <a:t>反相器最小可定义为逻辑高电平的电压</a:t>
            </a:r>
            <a:endParaRPr lang="en-US" altLang="zh-CN" dirty="0"/>
          </a:p>
          <a:p>
            <a:r>
              <a:rPr lang="sv-SE" altLang="zh-CN" b="0" i="1" dirty="0">
                <a:solidFill>
                  <a:srgbClr val="2E2E2E"/>
                </a:solidFill>
                <a:effectLst/>
                <a:latin typeface="NexusSans"/>
              </a:rPr>
              <a:t>NM</a:t>
            </a:r>
            <a:r>
              <a:rPr lang="sv-SE" altLang="zh-CN" b="0" i="1" baseline="-25000" dirty="0">
                <a:solidFill>
                  <a:srgbClr val="2E2E2E"/>
                </a:solidFill>
                <a:effectLst/>
                <a:latin typeface="NexusSans"/>
              </a:rPr>
              <a:t>H</a:t>
            </a:r>
            <a:r>
              <a:rPr lang="sv-SE" altLang="zh-CN" b="0" i="0" dirty="0">
                <a:solidFill>
                  <a:srgbClr val="2E2E2E"/>
                </a:solidFill>
                <a:effectLst/>
                <a:latin typeface="NexusSans"/>
              </a:rPr>
              <a:t> = |</a:t>
            </a:r>
            <a:r>
              <a:rPr lang="sv-SE" altLang="zh-CN" b="0" i="1" dirty="0">
                <a:solidFill>
                  <a:srgbClr val="2E2E2E"/>
                </a:solidFill>
                <a:effectLst/>
                <a:latin typeface="NexusSans"/>
              </a:rPr>
              <a:t>V</a:t>
            </a:r>
            <a:r>
              <a:rPr lang="sv-SE" altLang="zh-CN" b="0" i="1" baseline="-25000" dirty="0">
                <a:solidFill>
                  <a:srgbClr val="2E2E2E"/>
                </a:solidFill>
                <a:effectLst/>
                <a:latin typeface="NexusSans"/>
              </a:rPr>
              <a:t>OH</a:t>
            </a:r>
            <a:r>
              <a:rPr lang="sv-SE" altLang="zh-CN" b="0" i="0" baseline="-25000" dirty="0">
                <a:solidFill>
                  <a:srgbClr val="2E2E2E"/>
                </a:solidFill>
                <a:effectLst/>
                <a:latin typeface="NexusSans"/>
              </a:rPr>
              <a:t> min</a:t>
            </a:r>
            <a:r>
              <a:rPr lang="sv-SE" altLang="zh-CN" b="0" i="0" dirty="0">
                <a:solidFill>
                  <a:srgbClr val="2E2E2E"/>
                </a:solidFill>
                <a:effectLst/>
                <a:latin typeface="NexusSans"/>
              </a:rPr>
              <a:t> – </a:t>
            </a:r>
            <a:r>
              <a:rPr lang="sv-SE" altLang="zh-CN" b="0" i="1" dirty="0">
                <a:solidFill>
                  <a:srgbClr val="2E2E2E"/>
                </a:solidFill>
                <a:effectLst/>
                <a:latin typeface="NexusSans"/>
              </a:rPr>
              <a:t>V</a:t>
            </a:r>
            <a:r>
              <a:rPr lang="sv-SE" altLang="zh-CN" b="0" i="1" baseline="-25000" dirty="0">
                <a:solidFill>
                  <a:srgbClr val="2E2E2E"/>
                </a:solidFill>
                <a:effectLst/>
                <a:latin typeface="NexusSans"/>
              </a:rPr>
              <a:t>IH</a:t>
            </a:r>
            <a:r>
              <a:rPr lang="sv-SE" altLang="zh-CN" b="0" i="0" baseline="-25000" dirty="0">
                <a:solidFill>
                  <a:srgbClr val="2E2E2E"/>
                </a:solidFill>
                <a:effectLst/>
                <a:latin typeface="NexusSans"/>
              </a:rPr>
              <a:t> min</a:t>
            </a:r>
            <a:r>
              <a:rPr lang="sv-SE" altLang="zh-CN" b="0" i="0" dirty="0">
                <a:solidFill>
                  <a:srgbClr val="2E2E2E"/>
                </a:solidFill>
                <a:effectLst/>
                <a:latin typeface="NexusSans"/>
              </a:rPr>
              <a:t>|</a:t>
            </a:r>
          </a:p>
          <a:p>
            <a:endParaRPr lang="sv-SE" altLang="zh-CN" b="0" i="1" dirty="0">
              <a:solidFill>
                <a:srgbClr val="2E2E2E"/>
              </a:solidFill>
              <a:effectLst/>
              <a:latin typeface="Nexus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altLang="zh-CN" b="0" i="1" dirty="0">
                <a:solidFill>
                  <a:srgbClr val="2E2E2E"/>
                </a:solidFill>
                <a:effectLst/>
                <a:latin typeface="NexusSans"/>
              </a:rPr>
              <a:t>V</a:t>
            </a:r>
            <a:r>
              <a:rPr lang="sv-SE" altLang="zh-CN" b="0" i="1" baseline="-25000" dirty="0">
                <a:solidFill>
                  <a:srgbClr val="2E2E2E"/>
                </a:solidFill>
                <a:effectLst/>
                <a:latin typeface="NexusSans"/>
              </a:rPr>
              <a:t>OL</a:t>
            </a:r>
            <a:r>
              <a:rPr lang="zh-CN" altLang="en-US" dirty="0"/>
              <a:t>和</a:t>
            </a:r>
            <a:r>
              <a:rPr lang="sv-SE" altLang="zh-CN" b="0" i="1" dirty="0">
                <a:solidFill>
                  <a:srgbClr val="2E2E2E"/>
                </a:solidFill>
                <a:effectLst/>
                <a:latin typeface="NexusSans"/>
              </a:rPr>
              <a:t>V</a:t>
            </a:r>
            <a:r>
              <a:rPr lang="sv-SE" altLang="zh-CN" b="0" i="1" baseline="-25000" dirty="0">
                <a:solidFill>
                  <a:srgbClr val="2E2E2E"/>
                </a:solidFill>
                <a:effectLst/>
                <a:latin typeface="NexusSans"/>
              </a:rPr>
              <a:t>IL</a:t>
            </a:r>
            <a:r>
              <a:rPr lang="zh-CN" altLang="en-US" dirty="0"/>
              <a:t>分别定义了第一个和第二个</a:t>
            </a:r>
            <a:r>
              <a:rPr lang="en-US" altLang="zh-CN" dirty="0"/>
              <a:t>CMOS</a:t>
            </a:r>
            <a:r>
              <a:rPr lang="zh-CN" altLang="en-US" dirty="0"/>
              <a:t>反相器最大可定义为逻辑低电平的电压</a:t>
            </a:r>
            <a:endParaRPr lang="en-US" altLang="zh-CN" dirty="0"/>
          </a:p>
          <a:p>
            <a:r>
              <a:rPr lang="nl-NL" altLang="zh-CN" b="0" i="1" dirty="0">
                <a:solidFill>
                  <a:srgbClr val="2E2E2E"/>
                </a:solidFill>
                <a:effectLst/>
                <a:latin typeface="NexusSans"/>
              </a:rPr>
              <a:t>NM</a:t>
            </a:r>
            <a:r>
              <a:rPr lang="nl-NL" altLang="zh-CN" b="0" i="1" baseline="-25000" dirty="0">
                <a:solidFill>
                  <a:srgbClr val="2E2E2E"/>
                </a:solidFill>
                <a:effectLst/>
                <a:latin typeface="NexusSans"/>
              </a:rPr>
              <a:t>L</a:t>
            </a:r>
            <a:r>
              <a:rPr lang="nl-NL" altLang="zh-CN" b="0" i="0" dirty="0">
                <a:solidFill>
                  <a:srgbClr val="2E2E2E"/>
                </a:solidFill>
                <a:effectLst/>
                <a:latin typeface="NexusSans"/>
              </a:rPr>
              <a:t> = |</a:t>
            </a:r>
            <a:r>
              <a:rPr lang="nl-NL" altLang="zh-CN" b="0" i="1" dirty="0">
                <a:solidFill>
                  <a:srgbClr val="2E2E2E"/>
                </a:solidFill>
                <a:effectLst/>
                <a:latin typeface="NexusSans"/>
              </a:rPr>
              <a:t>V</a:t>
            </a:r>
            <a:r>
              <a:rPr lang="nl-NL" altLang="zh-CN" b="0" i="1" baseline="-25000" dirty="0">
                <a:solidFill>
                  <a:srgbClr val="2E2E2E"/>
                </a:solidFill>
                <a:effectLst/>
                <a:latin typeface="NexusSans"/>
              </a:rPr>
              <a:t>IL</a:t>
            </a:r>
            <a:r>
              <a:rPr lang="nl-NL" altLang="zh-CN" b="0" i="0" baseline="-25000" dirty="0">
                <a:solidFill>
                  <a:srgbClr val="2E2E2E"/>
                </a:solidFill>
                <a:effectLst/>
                <a:latin typeface="NexusSans"/>
              </a:rPr>
              <a:t> max</a:t>
            </a:r>
            <a:r>
              <a:rPr lang="nl-NL" altLang="zh-CN" b="0" i="0" dirty="0">
                <a:solidFill>
                  <a:srgbClr val="2E2E2E"/>
                </a:solidFill>
                <a:effectLst/>
                <a:latin typeface="NexusSans"/>
              </a:rPr>
              <a:t> – </a:t>
            </a:r>
            <a:r>
              <a:rPr lang="nl-NL" altLang="zh-CN" b="0" i="1" dirty="0">
                <a:solidFill>
                  <a:srgbClr val="2E2E2E"/>
                </a:solidFill>
                <a:effectLst/>
                <a:latin typeface="NexusSans"/>
              </a:rPr>
              <a:t>V</a:t>
            </a:r>
            <a:r>
              <a:rPr lang="nl-NL" altLang="zh-CN" b="0" i="1" baseline="-25000" dirty="0">
                <a:solidFill>
                  <a:srgbClr val="2E2E2E"/>
                </a:solidFill>
                <a:effectLst/>
                <a:latin typeface="NexusSans"/>
              </a:rPr>
              <a:t>OL</a:t>
            </a:r>
            <a:r>
              <a:rPr lang="nl-NL" altLang="zh-CN" b="0" i="0" baseline="-25000" dirty="0">
                <a:solidFill>
                  <a:srgbClr val="2E2E2E"/>
                </a:solidFill>
                <a:effectLst/>
                <a:latin typeface="NexusSans"/>
              </a:rPr>
              <a:t> max</a:t>
            </a:r>
            <a:r>
              <a:rPr lang="nl-NL" altLang="zh-CN" b="0" i="0" dirty="0">
                <a:solidFill>
                  <a:srgbClr val="2E2E2E"/>
                </a:solidFill>
                <a:effectLst/>
                <a:latin typeface="NexusSans"/>
              </a:rPr>
              <a:t>|</a:t>
            </a:r>
          </a:p>
          <a:p>
            <a:endParaRPr lang="nl-NL" altLang="zh-CN" b="0" i="0" dirty="0">
              <a:solidFill>
                <a:srgbClr val="2E2E2E"/>
              </a:solidFill>
              <a:effectLst/>
              <a:latin typeface="Nexus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2E2E2E"/>
                </a:solidFill>
                <a:effectLst/>
                <a:latin typeface="NexusSans"/>
              </a:rPr>
              <a:t>在这两个蓝色的区间可以保证第二个</a:t>
            </a:r>
            <a:r>
              <a:rPr lang="en-US" altLang="zh-CN" b="0" i="0" dirty="0">
                <a:solidFill>
                  <a:srgbClr val="2E2E2E"/>
                </a:solidFill>
                <a:effectLst/>
                <a:latin typeface="NexusSans"/>
              </a:rPr>
              <a:t>CMOS</a:t>
            </a:r>
            <a:r>
              <a:rPr lang="zh-CN" altLang="en-US" b="0" i="0" dirty="0">
                <a:solidFill>
                  <a:srgbClr val="2E2E2E"/>
                </a:solidFill>
                <a:effectLst/>
                <a:latin typeface="NexusSans"/>
              </a:rPr>
              <a:t>反相器的功能是正确的，但是在灰色的区间就无法定义了</a:t>
            </a:r>
            <a:endParaRPr lang="sv-SE" altLang="zh-CN" b="0" i="0" dirty="0">
              <a:solidFill>
                <a:srgbClr val="2E2E2E"/>
              </a:solidFill>
              <a:effectLst/>
              <a:latin typeface="NexusSan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1BA00-EAF0-4933-8611-B573E6F819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117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理想情况下，</a:t>
            </a:r>
            <a:r>
              <a:rPr lang="en-US" altLang="zh-CN" dirty="0"/>
              <a:t>CMOS</a:t>
            </a:r>
            <a:r>
              <a:rPr lang="zh-CN" altLang="en-US" dirty="0"/>
              <a:t>反相器的</a:t>
            </a:r>
            <a:r>
              <a:rPr lang="en-US" altLang="zh-CN" dirty="0" err="1"/>
              <a:t>VTC</a:t>
            </a:r>
            <a:r>
              <a:rPr lang="zh-CN" altLang="en-US" dirty="0"/>
              <a:t>是阶跃函数，所以</a:t>
            </a:r>
            <a:r>
              <a:rPr lang="en-US" altLang="zh-CN" dirty="0" err="1"/>
              <a:t>Voh</a:t>
            </a:r>
            <a:r>
              <a:rPr lang="zh-CN" altLang="en-US" dirty="0"/>
              <a:t>和</a:t>
            </a:r>
            <a:r>
              <a:rPr lang="en-US" altLang="zh-CN" dirty="0"/>
              <a:t>Vol</a:t>
            </a:r>
            <a:r>
              <a:rPr lang="zh-CN" altLang="en-US" dirty="0"/>
              <a:t>分别为</a:t>
            </a:r>
            <a:r>
              <a:rPr lang="en-US" altLang="zh-CN" dirty="0" err="1"/>
              <a:t>Vdd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而</a:t>
            </a:r>
            <a:r>
              <a:rPr lang="en-US" altLang="zh-CN" dirty="0" err="1"/>
              <a:t>Vih</a:t>
            </a:r>
            <a:r>
              <a:rPr lang="zh-CN" altLang="en-US" dirty="0"/>
              <a:t>和</a:t>
            </a:r>
            <a:r>
              <a:rPr lang="en-US" altLang="zh-CN" dirty="0" err="1"/>
              <a:t>Vil</a:t>
            </a:r>
            <a:r>
              <a:rPr lang="zh-CN" altLang="en-US" dirty="0"/>
              <a:t>都为</a:t>
            </a:r>
            <a:r>
              <a:rPr lang="en-US" altLang="zh-CN" dirty="0" err="1"/>
              <a:t>Vdd</a:t>
            </a:r>
            <a:r>
              <a:rPr lang="en-US" altLang="zh-CN" dirty="0"/>
              <a:t>/2</a:t>
            </a:r>
            <a:r>
              <a:rPr lang="zh-CN" altLang="en-US" dirty="0"/>
              <a:t>，因此</a:t>
            </a:r>
            <a:r>
              <a:rPr lang="en-US" altLang="zh-CN" sz="1200" b="1" i="1" spc="-5" dirty="0" err="1">
                <a:solidFill>
                  <a:srgbClr val="FF0000"/>
                </a:solidFill>
                <a:latin typeface="Arial"/>
                <a:cs typeface="Arial"/>
              </a:rPr>
              <a:t>NM</a:t>
            </a:r>
            <a:r>
              <a:rPr lang="en-US" altLang="zh-CN" sz="1200" b="1" i="1" spc="-7" baseline="-20833" dirty="0" err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lang="en-US" altLang="zh-CN" sz="1200" b="1" i="1" spc="300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200" b="1" i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lang="en-US" altLang="zh-CN" sz="1200" b="1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200" b="1" i="1" spc="-5" dirty="0" err="1">
                <a:solidFill>
                  <a:srgbClr val="FF0000"/>
                </a:solidFill>
                <a:latin typeface="Arial"/>
                <a:cs typeface="Arial"/>
              </a:rPr>
              <a:t>NM</a:t>
            </a:r>
            <a:r>
              <a:rPr lang="en-US" altLang="zh-CN" sz="1200" b="1" i="1" spc="-7" baseline="-20833" dirty="0" err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en-US" altLang="zh-CN" sz="1200" b="1" i="1" spc="300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200" b="1" i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lang="en-US" altLang="zh-CN" sz="1200"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200" b="1" i="1" spc="-5" dirty="0" err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lang="en-US" altLang="zh-CN" sz="1200" b="1" i="1" spc="-7" baseline="-20833" dirty="0" err="1">
                <a:solidFill>
                  <a:srgbClr val="FF0000"/>
                </a:solidFill>
                <a:latin typeface="Arial"/>
                <a:cs typeface="Arial"/>
              </a:rPr>
              <a:t>DD</a:t>
            </a:r>
            <a:r>
              <a:rPr lang="en-US" altLang="zh-CN" sz="1200" b="1" i="1" spc="-5" dirty="0">
                <a:solidFill>
                  <a:srgbClr val="FF0000"/>
                </a:solidFill>
                <a:latin typeface="Arial"/>
                <a:cs typeface="Arial"/>
              </a:rPr>
              <a:t>/2</a:t>
            </a:r>
            <a:endParaRPr lang="en-US" altLang="zh-CN" sz="1200" dirty="0">
              <a:latin typeface="Arial"/>
              <a:cs typeface="Arial"/>
            </a:endParaRPr>
          </a:p>
          <a:p>
            <a:endParaRPr lang="en-US" altLang="zh-CN" dirty="0"/>
          </a:p>
          <a:p>
            <a:r>
              <a:rPr lang="zh-CN" altLang="en-US" dirty="0"/>
              <a:t>而实际情况下</a:t>
            </a:r>
            <a:r>
              <a:rPr lang="en-US" altLang="zh-CN" dirty="0" err="1"/>
              <a:t>VTC</a:t>
            </a:r>
            <a:r>
              <a:rPr lang="zh-CN" altLang="en-US" dirty="0"/>
              <a:t>不是阶跃函数，我们可以通过</a:t>
            </a:r>
            <a:r>
              <a:rPr lang="en-US" altLang="zh-CN" dirty="0" err="1"/>
              <a:t>VTC</a:t>
            </a:r>
            <a:r>
              <a:rPr lang="zh-CN" altLang="en-US" dirty="0"/>
              <a:t>的斜率来确定</a:t>
            </a:r>
            <a:r>
              <a:rPr lang="en-US" altLang="zh-CN" dirty="0" err="1"/>
              <a:t>Vil</a:t>
            </a:r>
            <a:r>
              <a:rPr lang="zh-CN" altLang="en-US" dirty="0"/>
              <a:t>和</a:t>
            </a:r>
            <a:r>
              <a:rPr lang="en-US" altLang="zh-CN" dirty="0" err="1"/>
              <a:t>Vih</a:t>
            </a:r>
            <a:endParaRPr lang="en-US" altLang="zh-CN" dirty="0"/>
          </a:p>
          <a:p>
            <a:r>
              <a:rPr lang="zh-CN" altLang="en-US" dirty="0"/>
              <a:t>当斜率的绝对值大于</a:t>
            </a:r>
            <a:r>
              <a:rPr lang="en-US" altLang="zh-CN" dirty="0"/>
              <a:t>1</a:t>
            </a:r>
            <a:r>
              <a:rPr lang="zh-CN" altLang="en-US" dirty="0"/>
              <a:t>时，我们会发现</a:t>
            </a:r>
            <a:r>
              <a:rPr lang="en-US" altLang="zh-CN" dirty="0" err="1"/>
              <a:t>Vout</a:t>
            </a:r>
            <a:r>
              <a:rPr lang="zh-CN" altLang="en-US" dirty="0"/>
              <a:t>的变化大于</a:t>
            </a:r>
            <a:r>
              <a:rPr lang="en-US" altLang="zh-CN" dirty="0"/>
              <a:t>Vin</a:t>
            </a:r>
            <a:r>
              <a:rPr lang="zh-CN" altLang="en-US" dirty="0"/>
              <a:t>，也就是他进入了一个快速转换的阶段</a:t>
            </a:r>
            <a:endParaRPr lang="en-US" altLang="zh-CN" dirty="0"/>
          </a:p>
          <a:p>
            <a:r>
              <a:rPr lang="zh-CN" altLang="en-US" dirty="0"/>
              <a:t>所以我们可以定义斜率为</a:t>
            </a:r>
            <a:r>
              <a:rPr lang="en-US" altLang="zh-CN" dirty="0"/>
              <a:t>-1</a:t>
            </a:r>
            <a:r>
              <a:rPr lang="zh-CN" altLang="en-US" dirty="0"/>
              <a:t>时为</a:t>
            </a:r>
            <a:r>
              <a:rPr lang="en-US" altLang="zh-CN" dirty="0" err="1"/>
              <a:t>Vil</a:t>
            </a:r>
            <a:r>
              <a:rPr lang="zh-CN" altLang="en-US" dirty="0"/>
              <a:t>和</a:t>
            </a:r>
            <a:r>
              <a:rPr lang="en-US" altLang="zh-CN" dirty="0" err="1"/>
              <a:t>Vih</a:t>
            </a:r>
            <a:r>
              <a:rPr lang="zh-CN" altLang="en-US" dirty="0"/>
              <a:t>，中间的这个快速转换区是我们不希望进入的</a:t>
            </a:r>
            <a:endParaRPr lang="en-US" altLang="zh-CN" dirty="0"/>
          </a:p>
          <a:p>
            <a:r>
              <a:rPr lang="zh-CN" altLang="en-US" dirty="0"/>
              <a:t>得到这两个电压值之后我们就可以定义</a:t>
            </a:r>
            <a:r>
              <a:rPr lang="en-US" altLang="zh-CN" dirty="0"/>
              <a:t>noise margin</a:t>
            </a:r>
            <a:r>
              <a:rPr lang="zh-CN" altLang="en-US" dirty="0"/>
              <a:t>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1BA00-EAF0-4933-8611-B573E6F819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32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对于一串</a:t>
            </a:r>
            <a:r>
              <a:rPr lang="en-US" altLang="zh-CN" dirty="0"/>
              <a:t>CMOS</a:t>
            </a:r>
            <a:r>
              <a:rPr lang="zh-CN" altLang="en-US" dirty="0"/>
              <a:t>反相器来说，如果它们的</a:t>
            </a:r>
            <a:r>
              <a:rPr lang="en-US" altLang="zh-CN" dirty="0" err="1"/>
              <a:t>VTC</a:t>
            </a:r>
            <a:r>
              <a:rPr lang="zh-CN" altLang="en-US" dirty="0"/>
              <a:t>特性曲线比较好的话，可以具备一定抗噪性</a:t>
            </a:r>
            <a:endParaRPr lang="en-US" altLang="zh-CN" dirty="0"/>
          </a:p>
          <a:p>
            <a:r>
              <a:rPr lang="zh-CN" altLang="en-US" dirty="0"/>
              <a:t>我们可以画出</a:t>
            </a:r>
            <a:r>
              <a:rPr lang="en-US" altLang="zh-CN" dirty="0" err="1"/>
              <a:t>VTC</a:t>
            </a:r>
            <a:r>
              <a:rPr lang="zh-CN" altLang="en-US" dirty="0"/>
              <a:t>特性图，其中黑色曲线为第一级</a:t>
            </a:r>
            <a:r>
              <a:rPr lang="en-US" altLang="zh-CN" dirty="0"/>
              <a:t>CMOS</a:t>
            </a:r>
            <a:r>
              <a:rPr lang="zh-CN" altLang="en-US" dirty="0"/>
              <a:t>反相器的</a:t>
            </a:r>
            <a:r>
              <a:rPr lang="en-US" altLang="zh-CN" dirty="0" err="1"/>
              <a:t>VTC</a:t>
            </a:r>
            <a:r>
              <a:rPr lang="zh-CN" altLang="en-US" dirty="0"/>
              <a:t>，我们发现它的</a:t>
            </a:r>
            <a:r>
              <a:rPr lang="en-US" altLang="zh-CN" dirty="0" err="1"/>
              <a:t>Vout</a:t>
            </a:r>
            <a:r>
              <a:rPr lang="zh-CN" altLang="en-US" dirty="0"/>
              <a:t>对应第二级</a:t>
            </a:r>
            <a:r>
              <a:rPr lang="en-US" altLang="zh-CN" dirty="0"/>
              <a:t>CMOS</a:t>
            </a:r>
            <a:r>
              <a:rPr lang="zh-CN" altLang="en-US" dirty="0"/>
              <a:t>反相器的</a:t>
            </a:r>
            <a:r>
              <a:rPr lang="en-US" altLang="zh-CN" dirty="0"/>
              <a:t>Vin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于是我们变换一下第二个</a:t>
            </a:r>
            <a:r>
              <a:rPr lang="en-US" altLang="zh-CN" dirty="0"/>
              <a:t>CMOS</a:t>
            </a:r>
            <a:r>
              <a:rPr lang="zh-CN" altLang="en-US" dirty="0"/>
              <a:t>反相器</a:t>
            </a:r>
            <a:r>
              <a:rPr lang="en-US" altLang="zh-CN" dirty="0" err="1"/>
              <a:t>VTC</a:t>
            </a:r>
            <a:r>
              <a:rPr lang="zh-CN" altLang="en-US" dirty="0"/>
              <a:t>的坐标轴，并将他们画在同一张图上，</a:t>
            </a:r>
            <a:endParaRPr lang="en-US" altLang="zh-CN" dirty="0"/>
          </a:p>
          <a:p>
            <a:r>
              <a:rPr lang="zh-CN" altLang="en-US" dirty="0"/>
              <a:t>同理，第三级</a:t>
            </a:r>
            <a:r>
              <a:rPr lang="en-US" altLang="zh-CN" dirty="0"/>
              <a:t>CMOS</a:t>
            </a:r>
            <a:r>
              <a:rPr lang="zh-CN" altLang="en-US" dirty="0"/>
              <a:t>的</a:t>
            </a:r>
            <a:r>
              <a:rPr lang="en-US" altLang="zh-CN" dirty="0" err="1"/>
              <a:t>VTC</a:t>
            </a:r>
            <a:r>
              <a:rPr lang="zh-CN" altLang="en-US" dirty="0"/>
              <a:t>与第一级重叠。。。</a:t>
            </a:r>
            <a:endParaRPr lang="en-US" altLang="zh-CN" dirty="0"/>
          </a:p>
          <a:p>
            <a:r>
              <a:rPr lang="zh-CN" altLang="en-US" dirty="0"/>
              <a:t>此时假设第一级</a:t>
            </a:r>
            <a:r>
              <a:rPr lang="en-US" altLang="zh-CN" dirty="0"/>
              <a:t>CMOS</a:t>
            </a:r>
            <a:r>
              <a:rPr lang="zh-CN" altLang="en-US" dirty="0"/>
              <a:t>反相器的</a:t>
            </a:r>
            <a:r>
              <a:rPr lang="en-US" altLang="zh-CN" dirty="0"/>
              <a:t>Vin</a:t>
            </a:r>
            <a:r>
              <a:rPr lang="zh-CN" altLang="en-US" dirty="0"/>
              <a:t>处于</a:t>
            </a:r>
            <a:r>
              <a:rPr lang="en-US" altLang="zh-CN" dirty="0"/>
              <a:t>undefined region</a:t>
            </a:r>
            <a:r>
              <a:rPr lang="zh-CN" altLang="en-US" dirty="0"/>
              <a:t>，我们由图中红色的直线可以看到，它经过多次的传递可以使得最终的</a:t>
            </a:r>
            <a:r>
              <a:rPr lang="en-US" altLang="zh-CN" dirty="0" err="1"/>
              <a:t>Vout</a:t>
            </a:r>
            <a:r>
              <a:rPr lang="zh-CN" altLang="en-US" dirty="0"/>
              <a:t>几乎等于</a:t>
            </a:r>
            <a:r>
              <a:rPr lang="en-US" altLang="zh-CN" dirty="0" err="1"/>
              <a:t>Vdd</a:t>
            </a:r>
            <a:r>
              <a:rPr lang="zh-CN" altLang="en-US" dirty="0"/>
              <a:t>，即相当于没有噪声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而对于右边这种比较不好的设计，我们会发现它会陷入在</a:t>
            </a:r>
            <a:r>
              <a:rPr lang="en-US" altLang="zh-CN" dirty="0" err="1"/>
              <a:t>Vm</a:t>
            </a:r>
            <a:r>
              <a:rPr lang="zh-CN" altLang="en-US" dirty="0"/>
              <a:t>，此时不好判断输出到底应该是高电平还是低电平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1BA00-EAF0-4933-8611-B573E6F819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3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静态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CMOS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反相器是数字集成电路设计中最简单的逻辑门，但是他也需要我们结合之前所学的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MOSFET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相关知识进行详细的分析和讨论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algn="l"/>
            <a:endParaRPr lang="zh-CN" alt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algn="l"/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我们在第三章主要关注它的直流性能，包括怎么建立</a:t>
            </a:r>
            <a:r>
              <a:rPr lang="en-US" altLang="zh-CN" b="0" i="0" dirty="0" err="1">
                <a:solidFill>
                  <a:srgbClr val="2A2B2E"/>
                </a:solidFill>
                <a:effectLst/>
                <a:latin typeface="PingFang SC"/>
              </a:rPr>
              <a:t>VTC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，得到</a:t>
            </a:r>
            <a:r>
              <a:rPr lang="en-US" altLang="zh-CN" b="0" i="0" dirty="0" err="1">
                <a:solidFill>
                  <a:srgbClr val="2A2B2E"/>
                </a:solidFill>
                <a:effectLst/>
                <a:latin typeface="PingFang SC"/>
              </a:rPr>
              <a:t>VTC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之后怎么判断在不同区间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NMOS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和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PMOS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的工作状态，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algn="l"/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以及怎么判断这个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CMOS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反相器是一个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good design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还是一个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bad design</a:t>
            </a:r>
          </a:p>
          <a:p>
            <a:pPr algn="l"/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algn="l"/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我们希望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CMOS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反相器能工作在区域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和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4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，此时只有一个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MOSFET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导通，并且没有静态电流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algn="l"/>
            <a:endParaRPr lang="zh-CN" alt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algn="l"/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静态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CMOS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逆变器是构建静态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CMOS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逻辑门的基本模块，我们可以将复杂的逻辑电路变成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invert chain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，从而便于分析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1BA00-EAF0-4933-8611-B573E6F8192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5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 err="1"/>
              <a:t>VTC</a:t>
            </a:r>
            <a:r>
              <a:rPr lang="zh-CN" altLang="en-US" dirty="0"/>
              <a:t>我们需要注意</a:t>
            </a:r>
            <a:r>
              <a:rPr lang="en-US" altLang="zh-CN" dirty="0" err="1"/>
              <a:t>VTC</a:t>
            </a:r>
            <a:r>
              <a:rPr lang="zh-CN" altLang="en-US" dirty="0"/>
              <a:t>描述了</a:t>
            </a:r>
            <a:r>
              <a:rPr lang="en-US" altLang="zh-CN" dirty="0"/>
              <a:t>CMOS inverter</a:t>
            </a:r>
            <a:r>
              <a:rPr lang="zh-CN" altLang="en-US" dirty="0"/>
              <a:t>的静态的</a:t>
            </a:r>
            <a:r>
              <a:rPr lang="zh-CN" altLang="en-US" dirty="0" smtClean="0"/>
              <a:t>特性。所谓</a:t>
            </a:r>
            <a:r>
              <a:rPr lang="zh-CN" altLang="en-US" dirty="0"/>
              <a:t>的静态特性就是说当</a:t>
            </a:r>
            <a:r>
              <a:rPr lang="en-US" altLang="zh-CN" dirty="0"/>
              <a:t>input</a:t>
            </a:r>
            <a:r>
              <a:rPr lang="zh-CN" altLang="en-US" dirty="0"/>
              <a:t>电压给定了之后，经过足够长的时间让这个电路达到一个稳定的状态，此时它的</a:t>
            </a:r>
            <a:r>
              <a:rPr lang="en-US" altLang="zh-CN" dirty="0"/>
              <a:t>output</a:t>
            </a:r>
            <a:r>
              <a:rPr lang="zh-CN" altLang="en-US" dirty="0"/>
              <a:t>反映出来的这个电压值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我们之前提到在红黄绿三个工作区间中，</a:t>
            </a:r>
            <a:r>
              <a:rPr lang="en-US" altLang="zh-CN" dirty="0"/>
              <a:t>NMOS</a:t>
            </a:r>
            <a:r>
              <a:rPr lang="zh-CN" altLang="en-US" dirty="0"/>
              <a:t>和</a:t>
            </a:r>
            <a:r>
              <a:rPr lang="en-US" altLang="zh-CN" dirty="0"/>
              <a:t>PMOS</a:t>
            </a:r>
            <a:r>
              <a:rPr lang="zh-CN" altLang="en-US" dirty="0"/>
              <a:t>同时导通，此时会有静态电流，不符合我们对</a:t>
            </a:r>
            <a:r>
              <a:rPr lang="en-US" altLang="zh-CN" dirty="0"/>
              <a:t>CMOS</a:t>
            </a:r>
            <a:r>
              <a:rPr lang="zh-CN" altLang="en-US" dirty="0"/>
              <a:t>反相器的</a:t>
            </a:r>
            <a:r>
              <a:rPr lang="zh-CN" altLang="en-US" dirty="0" smtClean="0"/>
              <a:t>期望。但是</a:t>
            </a:r>
            <a:r>
              <a:rPr lang="zh-CN" altLang="en-US" dirty="0"/>
              <a:t>由于在电压</a:t>
            </a:r>
            <a:r>
              <a:rPr lang="zh-CN" altLang="en-US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随时间变化的波形图中，输入电压的工作状态要么是在</a:t>
            </a:r>
            <a:r>
              <a:rPr lang="en-US" altLang="zh-CN" sz="12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VDD</a:t>
            </a:r>
            <a:r>
              <a:rPr lang="zh-CN" altLang="en-US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，要么是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，所以在绝大多数情况下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CMOS</a:t>
            </a:r>
            <a:r>
              <a:rPr lang="zh-CN" altLang="en-US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都不会工作在这个三个</a:t>
            </a:r>
            <a:r>
              <a:rPr lang="zh-CN" altLang="en-US" sz="120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区间。</a:t>
            </a:r>
            <a:endParaRPr lang="zh-CN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/>
          </a:p>
          <a:p>
            <a:r>
              <a:rPr lang="zh-CN" altLang="en-US" dirty="0"/>
              <a:t>我们通过画出</a:t>
            </a:r>
            <a:r>
              <a:rPr lang="en-US" altLang="zh-CN" dirty="0"/>
              <a:t>NMOS</a:t>
            </a:r>
            <a:r>
              <a:rPr lang="zh-CN" altLang="en-US" dirty="0"/>
              <a:t>和</a:t>
            </a:r>
            <a:r>
              <a:rPr lang="en-US" altLang="zh-CN" dirty="0"/>
              <a:t>PMOS</a:t>
            </a:r>
            <a:r>
              <a:rPr lang="zh-CN" altLang="en-US" dirty="0"/>
              <a:t>的</a:t>
            </a:r>
            <a:r>
              <a:rPr lang="en-US" altLang="zh-CN" dirty="0"/>
              <a:t>I-V</a:t>
            </a:r>
            <a:r>
              <a:rPr lang="zh-CN" altLang="en-US" dirty="0"/>
              <a:t>曲线，并将他们画在同一个坐标轴中，从而可以得到两组曲线在</a:t>
            </a:r>
            <a:r>
              <a:rPr lang="en-US" altLang="zh-CN" dirty="0"/>
              <a:t>Vin</a:t>
            </a:r>
            <a:r>
              <a:rPr lang="zh-CN" altLang="en-US" dirty="0"/>
              <a:t>相等时的交点对应的</a:t>
            </a:r>
            <a:r>
              <a:rPr lang="en-US" altLang="zh-CN" dirty="0" err="1"/>
              <a:t>Vout</a:t>
            </a:r>
            <a:r>
              <a:rPr lang="zh-CN" altLang="en-US" dirty="0"/>
              <a:t>值，可以发现此时的</a:t>
            </a:r>
            <a:r>
              <a:rPr lang="en-US" altLang="zh-CN" dirty="0" err="1"/>
              <a:t>Vout</a:t>
            </a:r>
            <a:r>
              <a:rPr lang="zh-CN" altLang="en-US" dirty="0"/>
              <a:t>值集中在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 err="1"/>
              <a:t>Vdd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因此虽然区间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在</a:t>
            </a:r>
            <a:r>
              <a:rPr lang="en-US" altLang="zh-CN" dirty="0" err="1"/>
              <a:t>VTC</a:t>
            </a:r>
            <a:r>
              <a:rPr lang="zh-CN" altLang="en-US" dirty="0"/>
              <a:t>上看起来比较窄，但是</a:t>
            </a:r>
            <a:r>
              <a:rPr lang="en-US" altLang="zh-CN" dirty="0"/>
              <a:t>CMOS</a:t>
            </a:r>
            <a:r>
              <a:rPr lang="zh-CN" altLang="en-US" dirty="0"/>
              <a:t>反相器是可以在大部分时间维持在这样一种</a:t>
            </a:r>
            <a:r>
              <a:rPr lang="en-US" altLang="zh-CN" dirty="0"/>
              <a:t>NMOS</a:t>
            </a:r>
            <a:r>
              <a:rPr lang="zh-CN" altLang="en-US" dirty="0"/>
              <a:t>或</a:t>
            </a:r>
            <a:r>
              <a:rPr lang="en-US" altLang="zh-CN" dirty="0"/>
              <a:t>PMOS</a:t>
            </a:r>
            <a:r>
              <a:rPr lang="zh-CN" altLang="en-US" dirty="0"/>
              <a:t>只有一个导通的情况，此时没有静态电流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1BA00-EAF0-4933-8611-B573E6F819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6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噪声是指在逻辑节点上我们不期望出现的电压或电流改变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噪声的来源主要有电感耦合、电容耦合、电源线和地线的噪声</a:t>
            </a:r>
          </a:p>
          <a:p>
            <a:endParaRPr lang="en-US" altLang="zh-CN" dirty="0"/>
          </a:p>
          <a:p>
            <a:r>
              <a:rPr lang="zh-CN" altLang="en-US" dirty="0"/>
              <a:t>在数字系统中，模拟信号被量化成离散值，并且它具有一定的抗噪性，当噪声较小时，数字系统将完全不受噪声影响</a:t>
            </a:r>
            <a:endParaRPr lang="en-US" altLang="zh-CN" dirty="0"/>
          </a:p>
          <a:p>
            <a:r>
              <a:rPr lang="zh-CN" altLang="en-US" dirty="0"/>
              <a:t>比如考虑理想的</a:t>
            </a:r>
            <a:r>
              <a:rPr lang="en-US" altLang="zh-CN" dirty="0"/>
              <a:t>CMOS</a:t>
            </a:r>
            <a:r>
              <a:rPr lang="zh-CN" altLang="en-US" dirty="0"/>
              <a:t>反相器，只要噪声不到达</a:t>
            </a:r>
            <a:r>
              <a:rPr lang="en-US" altLang="zh-CN" dirty="0" err="1"/>
              <a:t>Vdd</a:t>
            </a:r>
            <a:r>
              <a:rPr lang="en-US" altLang="zh-CN" dirty="0"/>
              <a:t>/2</a:t>
            </a:r>
            <a:r>
              <a:rPr lang="zh-CN" altLang="en-US" dirty="0"/>
              <a:t>，最后的输出因为是量化后的结果，只为</a:t>
            </a:r>
            <a:r>
              <a:rPr lang="en-US" altLang="zh-CN" dirty="0"/>
              <a:t>0/1</a:t>
            </a:r>
            <a:r>
              <a:rPr lang="zh-CN" altLang="en-US" dirty="0"/>
              <a:t>，因此都不会发生改变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1BA00-EAF0-4933-8611-B573E6F819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7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之前提到，在理想情况下，当</a:t>
            </a:r>
            <a:r>
              <a:rPr lang="en-US" altLang="zh-CN" dirty="0"/>
              <a:t>Vin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时，</a:t>
            </a:r>
            <a:r>
              <a:rPr lang="en-US" altLang="zh-CN" dirty="0"/>
              <a:t>PMOS</a:t>
            </a:r>
            <a:r>
              <a:rPr lang="zh-CN" altLang="en-US" dirty="0"/>
              <a:t>导通，相当于开关向上打，稳定状态时</a:t>
            </a:r>
            <a:r>
              <a:rPr lang="en-US" altLang="zh-CN" dirty="0" err="1"/>
              <a:t>Vout</a:t>
            </a:r>
            <a:r>
              <a:rPr lang="zh-CN" altLang="en-US" dirty="0"/>
              <a:t>为</a:t>
            </a:r>
            <a:r>
              <a:rPr lang="en-US" altLang="zh-CN" dirty="0" err="1"/>
              <a:t>Vdd</a:t>
            </a:r>
            <a:r>
              <a:rPr lang="zh-CN" altLang="en-US" dirty="0"/>
              <a:t>，而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</a:t>
            </a:r>
            <a:r>
              <a:rPr lang="en-US" altLang="zh-CN" dirty="0"/>
              <a:t>Vin</a:t>
            </a:r>
            <a:r>
              <a:rPr lang="zh-CN" altLang="en-US" dirty="0"/>
              <a:t>为</a:t>
            </a:r>
            <a:r>
              <a:rPr lang="en-US" altLang="zh-CN" dirty="0" err="1"/>
              <a:t>Vdd</a:t>
            </a:r>
            <a:r>
              <a:rPr lang="zh-CN" altLang="en-US" dirty="0"/>
              <a:t>时，</a:t>
            </a:r>
            <a:r>
              <a:rPr lang="en-US" altLang="zh-CN" dirty="0"/>
              <a:t>NMOS</a:t>
            </a:r>
            <a:r>
              <a:rPr lang="zh-CN" altLang="en-US" dirty="0"/>
              <a:t>导通，相当于开关向下打，稳定状态时</a:t>
            </a:r>
            <a:r>
              <a:rPr lang="en-US" altLang="zh-CN" dirty="0" err="1"/>
              <a:t>Vout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但是实际上</a:t>
            </a:r>
            <a:r>
              <a:rPr lang="en-US" altLang="zh-CN" dirty="0"/>
              <a:t>Vin</a:t>
            </a:r>
            <a:r>
              <a:rPr lang="zh-CN" altLang="en-US" dirty="0"/>
              <a:t>可以工作在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 err="1"/>
              <a:t>Vdd</a:t>
            </a:r>
            <a:r>
              <a:rPr lang="zh-CN" altLang="en-US" dirty="0"/>
              <a:t>的任意中间状态，此时我们希望分析是</a:t>
            </a:r>
            <a:r>
              <a:rPr lang="en-US" altLang="zh-CN" dirty="0"/>
              <a:t>NMOS</a:t>
            </a:r>
            <a:r>
              <a:rPr lang="zh-CN" altLang="en-US" dirty="0"/>
              <a:t>还是</a:t>
            </a:r>
            <a:r>
              <a:rPr lang="en-US" altLang="zh-CN" dirty="0"/>
              <a:t>PMOS</a:t>
            </a:r>
            <a:r>
              <a:rPr lang="zh-CN" altLang="en-US" dirty="0"/>
              <a:t>占主导，因此人为的引入了一个</a:t>
            </a:r>
            <a:r>
              <a:rPr lang="en-US" altLang="zh-CN" b="1" dirty="0"/>
              <a:t>switching threshold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当电压处于</a:t>
            </a:r>
            <a:r>
              <a:rPr lang="en-US" altLang="zh-CN" dirty="0"/>
              <a:t>switching threshold</a:t>
            </a:r>
            <a:r>
              <a:rPr lang="zh-CN" altLang="en-US" dirty="0"/>
              <a:t>时，输入电压与输出电压相等，并且等于</a:t>
            </a:r>
            <a:r>
              <a:rPr lang="en-US" altLang="zh-CN" dirty="0"/>
              <a:t>switching threshold</a:t>
            </a:r>
            <a:r>
              <a:rPr lang="zh-CN" altLang="en-US" dirty="0"/>
              <a:t>对应的</a:t>
            </a:r>
            <a:r>
              <a:rPr lang="en-US" altLang="zh-CN" dirty="0" err="1"/>
              <a:t>Vm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此时对于</a:t>
            </a:r>
            <a:r>
              <a:rPr lang="en-US" altLang="zh-CN" dirty="0"/>
              <a:t>NMOS</a:t>
            </a:r>
            <a:r>
              <a:rPr lang="zh-CN" altLang="en-US" dirty="0"/>
              <a:t>和</a:t>
            </a:r>
            <a:r>
              <a:rPr lang="en-US" altLang="zh-CN" dirty="0"/>
              <a:t>PMOS</a:t>
            </a:r>
            <a:r>
              <a:rPr lang="zh-CN" altLang="en-US" dirty="0"/>
              <a:t>来说都是</a:t>
            </a:r>
            <a:r>
              <a:rPr lang="en-US" altLang="zh-CN" dirty="0" err="1"/>
              <a:t>Vds</a:t>
            </a:r>
            <a:r>
              <a:rPr lang="en-US" altLang="zh-CN" dirty="0"/>
              <a:t>=</a:t>
            </a:r>
            <a:r>
              <a:rPr lang="en-US" altLang="zh-CN" dirty="0" err="1"/>
              <a:t>Vgs</a:t>
            </a:r>
            <a:r>
              <a:rPr lang="zh-CN" altLang="en-US" dirty="0"/>
              <a:t>，因此</a:t>
            </a:r>
            <a:r>
              <a:rPr lang="en-US" altLang="zh-CN" dirty="0"/>
              <a:t>NMOS</a:t>
            </a:r>
            <a:r>
              <a:rPr lang="zh-CN" altLang="en-US" dirty="0"/>
              <a:t>和</a:t>
            </a:r>
            <a:r>
              <a:rPr lang="en-US" altLang="zh-CN" dirty="0"/>
              <a:t>PMOS</a:t>
            </a:r>
            <a:r>
              <a:rPr lang="zh-CN" altLang="en-US" dirty="0"/>
              <a:t>都处于饱和状态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但是在</a:t>
            </a:r>
            <a:r>
              <a:rPr lang="en-US" altLang="zh-CN" dirty="0" err="1"/>
              <a:t>Vm</a:t>
            </a:r>
            <a:r>
              <a:rPr lang="zh-CN" altLang="en-US" dirty="0"/>
              <a:t>的附近，</a:t>
            </a:r>
            <a:r>
              <a:rPr lang="en-US" altLang="zh-CN" dirty="0"/>
              <a:t>Vin</a:t>
            </a:r>
            <a:r>
              <a:rPr lang="zh-CN" altLang="en-US" dirty="0"/>
              <a:t>和</a:t>
            </a:r>
            <a:r>
              <a:rPr lang="en-US" altLang="zh-CN" dirty="0" err="1"/>
              <a:t>Vout</a:t>
            </a:r>
            <a:r>
              <a:rPr lang="zh-CN" altLang="en-US" dirty="0"/>
              <a:t>是几乎相等的，因此它可能是不停震荡的，很难在这个区间去分析到底是</a:t>
            </a:r>
            <a:r>
              <a:rPr lang="en-US" altLang="zh-CN" dirty="0"/>
              <a:t>logic high</a:t>
            </a:r>
            <a:r>
              <a:rPr lang="zh-CN" altLang="en-US" dirty="0"/>
              <a:t>还是</a:t>
            </a:r>
            <a:r>
              <a:rPr lang="en-US" altLang="zh-CN" dirty="0"/>
              <a:t>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那这个区间的宽度其实就反映了整个</a:t>
            </a:r>
            <a:r>
              <a:rPr lang="en-US" altLang="zh-CN" dirty="0"/>
              <a:t>CMOS inverter</a:t>
            </a:r>
            <a:r>
              <a:rPr lang="zh-CN" altLang="en-US" dirty="0"/>
              <a:t>的</a:t>
            </a:r>
            <a:r>
              <a:rPr lang="en-US" altLang="zh-CN" dirty="0"/>
              <a:t>reliability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在最理想的情况下，这条曲线是阶跃函数，因此这个红色区间的宽度为</a:t>
            </a:r>
            <a:r>
              <a:rPr lang="en-US" altLang="zh-CN" dirty="0"/>
              <a:t>0</a:t>
            </a:r>
            <a:r>
              <a:rPr lang="zh-CN" altLang="en-US" dirty="0"/>
              <a:t>，而如果</a:t>
            </a:r>
            <a:r>
              <a:rPr lang="en-US" altLang="zh-CN" dirty="0"/>
              <a:t>CMOS inverter</a:t>
            </a:r>
            <a:r>
              <a:rPr lang="zh-CN" altLang="en-US" dirty="0"/>
              <a:t>设计的不好，那它的宽度就会比较大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1BA00-EAF0-4933-8611-B573E6F819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66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因为在</a:t>
            </a:r>
            <a:r>
              <a:rPr lang="en-US" altLang="zh-CN" dirty="0"/>
              <a:t>switching threshold</a:t>
            </a:r>
            <a:r>
              <a:rPr lang="zh-CN" altLang="en-US" dirty="0"/>
              <a:t>区间，</a:t>
            </a:r>
            <a:r>
              <a:rPr lang="en-US" altLang="zh-CN" dirty="0"/>
              <a:t>NMOS</a:t>
            </a:r>
            <a:r>
              <a:rPr lang="zh-CN" altLang="en-US" dirty="0"/>
              <a:t>和</a:t>
            </a:r>
            <a:r>
              <a:rPr lang="en-US" altLang="zh-CN" dirty="0"/>
              <a:t>PMOS</a:t>
            </a:r>
            <a:r>
              <a:rPr lang="zh-CN" altLang="en-US" dirty="0"/>
              <a:t>都处于饱和状态，所以可以利用</a:t>
            </a:r>
            <a:r>
              <a:rPr lang="en-US" altLang="zh-CN" dirty="0"/>
              <a:t>NMOS</a:t>
            </a:r>
            <a:r>
              <a:rPr lang="zh-CN" altLang="en-US" dirty="0"/>
              <a:t>和</a:t>
            </a:r>
            <a:r>
              <a:rPr lang="en-US" altLang="zh-CN" dirty="0"/>
              <a:t>PMOS</a:t>
            </a:r>
            <a:r>
              <a:rPr lang="zh-CN" altLang="en-US" dirty="0"/>
              <a:t>的电流相等写出这个公式，</a:t>
            </a:r>
            <a:endParaRPr lang="en-US" altLang="zh-CN" dirty="0"/>
          </a:p>
          <a:p>
            <a:r>
              <a:rPr lang="zh-CN" altLang="en-US" dirty="0"/>
              <a:t>此时我们采用速度饱和的</a:t>
            </a:r>
            <a:r>
              <a:rPr lang="en-US" altLang="zh-CN" dirty="0"/>
              <a:t>I-V</a:t>
            </a:r>
            <a:r>
              <a:rPr lang="zh-CN" altLang="en-US" dirty="0"/>
              <a:t>模型，并且忽略沟道长度的调整，</a:t>
            </a:r>
            <a:endParaRPr lang="en-US" altLang="zh-CN" dirty="0"/>
          </a:p>
          <a:p>
            <a:r>
              <a:rPr lang="zh-CN" altLang="en-US" dirty="0"/>
              <a:t>根据这个公式即可计算出</a:t>
            </a:r>
            <a:r>
              <a:rPr lang="en-US" altLang="zh-CN" dirty="0"/>
              <a:t>switching threshold</a:t>
            </a:r>
            <a:r>
              <a:rPr lang="zh-CN" altLang="en-US" dirty="0"/>
              <a:t>电压</a:t>
            </a:r>
            <a:r>
              <a:rPr lang="en-US" altLang="zh-CN" dirty="0" err="1"/>
              <a:t>Vm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 err="1"/>
              <a:t>Vdd</a:t>
            </a:r>
            <a:r>
              <a:rPr lang="zh-CN" altLang="en-US" dirty="0"/>
              <a:t>很大时，</a:t>
            </a:r>
            <a:r>
              <a:rPr lang="en-US" altLang="zh-CN" dirty="0" err="1"/>
              <a:t>Vm</a:t>
            </a:r>
            <a:r>
              <a:rPr lang="zh-CN" altLang="en-US" dirty="0"/>
              <a:t>可以化简为这个公式，可以发现，他可以由</a:t>
            </a:r>
            <a:r>
              <a:rPr lang="en-US" altLang="zh-CN" dirty="0"/>
              <a:t>NMOS</a:t>
            </a:r>
            <a:r>
              <a:rPr lang="zh-CN" altLang="en-US" dirty="0"/>
              <a:t>和</a:t>
            </a:r>
            <a:r>
              <a:rPr lang="en-US" altLang="zh-CN" dirty="0"/>
              <a:t>PMOS</a:t>
            </a:r>
            <a:r>
              <a:rPr lang="zh-CN" altLang="en-US" dirty="0"/>
              <a:t>的尺寸控制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1BA00-EAF0-4933-8611-B573E6F819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02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通过实际的仿真结果可以发现，当</a:t>
            </a:r>
            <a:r>
              <a:rPr lang="en-US" altLang="zh-CN" dirty="0"/>
              <a:t>NMOS</a:t>
            </a:r>
            <a:r>
              <a:rPr lang="zh-CN" altLang="en-US" dirty="0"/>
              <a:t>和</a:t>
            </a:r>
            <a:r>
              <a:rPr lang="en-US" altLang="zh-CN" dirty="0"/>
              <a:t>PMOS</a:t>
            </a:r>
            <a:r>
              <a:rPr lang="zh-CN" altLang="en-US" dirty="0"/>
              <a:t>的尺寸在</a:t>
            </a:r>
            <a:r>
              <a:rPr lang="en-US" altLang="zh-CN" dirty="0"/>
              <a:t>1-10</a:t>
            </a:r>
            <a:r>
              <a:rPr lang="zh-CN" altLang="en-US" dirty="0"/>
              <a:t>之间变化时，</a:t>
            </a:r>
            <a:r>
              <a:rPr lang="en-US" altLang="zh-CN" dirty="0" err="1"/>
              <a:t>Vm</a:t>
            </a:r>
            <a:r>
              <a:rPr lang="zh-CN" altLang="en-US" dirty="0"/>
              <a:t>在</a:t>
            </a:r>
            <a:r>
              <a:rPr lang="en-US" altLang="zh-CN" dirty="0" err="1"/>
              <a:t>Vdd</a:t>
            </a:r>
            <a:r>
              <a:rPr lang="en-US" altLang="zh-CN" dirty="0"/>
              <a:t>/2</a:t>
            </a:r>
            <a:r>
              <a:rPr lang="zh-CN" altLang="en-US" dirty="0"/>
              <a:t>附近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增加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PMOS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的宽度会使</a:t>
            </a:r>
            <a:r>
              <a:rPr lang="en-US" altLang="zh-CN" b="0" i="0" dirty="0" err="1">
                <a:solidFill>
                  <a:srgbClr val="2A2B2E"/>
                </a:solidFill>
                <a:effectLst/>
                <a:latin typeface="PingFang SC"/>
              </a:rPr>
              <a:t>Vm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向</a:t>
            </a:r>
            <a:r>
              <a:rPr lang="en-US" altLang="zh-CN" b="0" i="0" dirty="0" err="1">
                <a:solidFill>
                  <a:srgbClr val="2A2B2E"/>
                </a:solidFill>
                <a:effectLst/>
                <a:latin typeface="PingFang SC"/>
              </a:rPr>
              <a:t>VDD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移动，而增加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NMOS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的宽度则会使</a:t>
            </a:r>
            <a:r>
              <a:rPr lang="en-US" altLang="zh-CN" b="0" i="0" dirty="0" err="1">
                <a:solidFill>
                  <a:srgbClr val="2A2B2E"/>
                </a:solidFill>
                <a:effectLst/>
                <a:latin typeface="PingFang SC"/>
              </a:rPr>
              <a:t>Vm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向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0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移动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r>
              <a:rPr lang="zh-CN" altLang="en-US" dirty="0"/>
              <a:t>要使</a:t>
            </a:r>
            <a:r>
              <a:rPr lang="en-US" altLang="zh-CN" dirty="0" err="1"/>
              <a:t>Vm</a:t>
            </a:r>
            <a:r>
              <a:rPr lang="en-US" altLang="zh-CN" dirty="0"/>
              <a:t>=</a:t>
            </a:r>
            <a:r>
              <a:rPr lang="en-US" altLang="zh-CN" dirty="0" err="1"/>
              <a:t>Vdd</a:t>
            </a:r>
            <a:r>
              <a:rPr lang="en-US" altLang="zh-CN" dirty="0"/>
              <a:t>/2</a:t>
            </a:r>
            <a:r>
              <a:rPr lang="zh-CN" altLang="en-US" dirty="0"/>
              <a:t>，需要选择大一些的</a:t>
            </a:r>
            <a:r>
              <a:rPr lang="en-US" altLang="zh-CN" dirty="0"/>
              <a:t>PMOS</a:t>
            </a:r>
            <a:r>
              <a:rPr lang="zh-CN" altLang="en-US" dirty="0"/>
              <a:t>尺寸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1BA00-EAF0-4933-8611-B573E6F819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05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r</a:t>
            </a:r>
            <a:r>
              <a:rPr lang="zh-CN" altLang="en-US" dirty="0"/>
              <a:t>的公式，我们可以发现，当</a:t>
            </a:r>
            <a:r>
              <a:rPr lang="en-US" altLang="zh-CN" dirty="0"/>
              <a:t>r</a:t>
            </a:r>
            <a:r>
              <a:rPr lang="zh-CN" altLang="en-US" dirty="0"/>
              <a:t>减小时，</a:t>
            </a:r>
            <a:r>
              <a:rPr lang="en-US" altLang="zh-CN" dirty="0"/>
              <a:t>NMOS</a:t>
            </a:r>
            <a:r>
              <a:rPr lang="zh-CN" altLang="en-US" dirty="0"/>
              <a:t>主导性更强，而</a:t>
            </a:r>
            <a:r>
              <a:rPr lang="en-US" altLang="zh-CN" dirty="0"/>
              <a:t>r</a:t>
            </a:r>
            <a:r>
              <a:rPr lang="zh-CN" altLang="en-US" dirty="0"/>
              <a:t>增加时，</a:t>
            </a:r>
            <a:r>
              <a:rPr lang="en-US" altLang="zh-CN" dirty="0"/>
              <a:t>PMOS</a:t>
            </a:r>
            <a:r>
              <a:rPr lang="zh-CN" altLang="en-US" dirty="0"/>
              <a:t>主导型更强，对应</a:t>
            </a:r>
            <a:r>
              <a:rPr lang="en-US" altLang="zh-CN" dirty="0"/>
              <a:t>MOSFET</a:t>
            </a:r>
            <a:r>
              <a:rPr lang="zh-CN" altLang="en-US" dirty="0"/>
              <a:t>更高的饱和速度或是更宽的宽度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根据这些结论，我们利用同一个工艺流片出来的芯片中的</a:t>
            </a:r>
            <a:r>
              <a:rPr lang="en-US" altLang="zh-CN" dirty="0"/>
              <a:t>CMOS</a:t>
            </a:r>
            <a:r>
              <a:rPr lang="zh-CN" altLang="en-US" dirty="0"/>
              <a:t>反相器，可以根据它们的</a:t>
            </a:r>
            <a:r>
              <a:rPr lang="en-US" altLang="zh-CN" dirty="0" err="1"/>
              <a:t>VTC</a:t>
            </a:r>
            <a:r>
              <a:rPr lang="zh-CN" altLang="en-US" dirty="0"/>
              <a:t>来判断工艺的均匀性和可靠性</a:t>
            </a:r>
            <a:endParaRPr lang="en-US" altLang="zh-CN" dirty="0"/>
          </a:p>
          <a:p>
            <a:r>
              <a:rPr lang="zh-CN" altLang="en-US" dirty="0"/>
              <a:t>如果它们的</a:t>
            </a:r>
            <a:r>
              <a:rPr lang="en-US" altLang="zh-CN" dirty="0" err="1"/>
              <a:t>VTC</a:t>
            </a:r>
            <a:r>
              <a:rPr lang="zh-CN" altLang="en-US" dirty="0"/>
              <a:t>高度重合，则该工艺的均匀性和可靠性很好，</a:t>
            </a:r>
            <a:endParaRPr lang="en-US" altLang="zh-CN" dirty="0"/>
          </a:p>
          <a:p>
            <a:r>
              <a:rPr lang="zh-CN" altLang="en-US" dirty="0"/>
              <a:t>如果不重合，则可靠性不是很好，我们根据曲线是往左还是往右偏移可以判断是</a:t>
            </a:r>
            <a:r>
              <a:rPr lang="en-US" altLang="zh-CN" dirty="0"/>
              <a:t>NMOS</a:t>
            </a:r>
            <a:r>
              <a:rPr lang="zh-CN" altLang="en-US" dirty="0"/>
              <a:t>还是</a:t>
            </a:r>
            <a:r>
              <a:rPr lang="en-US" altLang="zh-CN" dirty="0"/>
              <a:t>PMOS</a:t>
            </a:r>
            <a:r>
              <a:rPr lang="zh-CN" altLang="en-US" dirty="0"/>
              <a:t>主导</a:t>
            </a:r>
            <a:endParaRPr lang="en-US" altLang="zh-CN" dirty="0"/>
          </a:p>
          <a:p>
            <a:r>
              <a:rPr lang="zh-CN" altLang="en-US" dirty="0"/>
              <a:t>这只是代工厂的验证环节其中的一环，但是我们可以根据它来快速估算这个工艺的稳定性到底如何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1BA00-EAF0-4933-8611-B573E6F819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00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我们之前提到，希望</a:t>
            </a:r>
            <a:r>
              <a:rPr lang="en-US" altLang="zh-CN" dirty="0"/>
              <a:t>CMOS inverter</a:t>
            </a:r>
            <a:r>
              <a:rPr lang="zh-CN" altLang="en-US" dirty="0"/>
              <a:t>的</a:t>
            </a:r>
            <a:r>
              <a:rPr lang="en-US" altLang="zh-CN" dirty="0" err="1"/>
              <a:t>VTC</a:t>
            </a:r>
            <a:r>
              <a:rPr lang="zh-CN" altLang="en-US" dirty="0"/>
              <a:t>是一个阶跃函数，即在</a:t>
            </a:r>
            <a:r>
              <a:rPr lang="en-US" altLang="zh-CN" dirty="0"/>
              <a:t>Switching Threshold</a:t>
            </a:r>
            <a:r>
              <a:rPr lang="zh-CN" altLang="en-US" dirty="0"/>
              <a:t>附近越陡峭越好</a:t>
            </a:r>
            <a:endParaRPr lang="en-US" altLang="zh-CN" dirty="0"/>
          </a:p>
          <a:p>
            <a:r>
              <a:rPr lang="zh-CN" altLang="en-US" dirty="0"/>
              <a:t>我们可以发现在</a:t>
            </a:r>
            <a:r>
              <a:rPr lang="en-US" altLang="zh-CN" dirty="0" err="1"/>
              <a:t>Vdd</a:t>
            </a:r>
            <a:r>
              <a:rPr lang="en-US" altLang="zh-CN" dirty="0"/>
              <a:t>=0.5-2.5</a:t>
            </a:r>
            <a:r>
              <a:rPr lang="zh-CN" altLang="en-US" dirty="0"/>
              <a:t>这样比较大的时候，它的</a:t>
            </a:r>
            <a:r>
              <a:rPr lang="en-US" altLang="zh-CN" dirty="0" err="1"/>
              <a:t>VTC</a:t>
            </a:r>
            <a:r>
              <a:rPr lang="zh-CN" altLang="en-US" dirty="0"/>
              <a:t>是比较陡峭的，因此是比较好的一个状态</a:t>
            </a:r>
            <a:endParaRPr lang="en-US" altLang="zh-CN" dirty="0"/>
          </a:p>
          <a:p>
            <a:r>
              <a:rPr lang="zh-CN" altLang="en-US" dirty="0"/>
              <a:t>但是在</a:t>
            </a:r>
            <a:r>
              <a:rPr lang="en-US" altLang="zh-CN" dirty="0" err="1"/>
              <a:t>VTC</a:t>
            </a:r>
            <a:r>
              <a:rPr lang="en-US" altLang="zh-CN" dirty="0"/>
              <a:t>=0.05-0.2</a:t>
            </a:r>
            <a:r>
              <a:rPr lang="zh-CN" altLang="en-US" dirty="0"/>
              <a:t>这样比较小的时候，它的</a:t>
            </a:r>
            <a:r>
              <a:rPr lang="en-US" altLang="zh-CN" dirty="0" err="1"/>
              <a:t>VTC</a:t>
            </a:r>
            <a:r>
              <a:rPr lang="zh-CN" altLang="en-US" dirty="0"/>
              <a:t>比较平滑，此时就不是我们希望看到的一个特性了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但是实际上我们是希望</a:t>
            </a:r>
            <a:r>
              <a:rPr lang="en-US" altLang="zh-CN" dirty="0" err="1"/>
              <a:t>Vdd</a:t>
            </a:r>
            <a:r>
              <a:rPr lang="zh-CN" altLang="en-US" dirty="0"/>
              <a:t>能做到尽可能小的，因为这样可以降低芯片的总体能耗</a:t>
            </a:r>
            <a:endParaRPr lang="en-US" altLang="zh-CN" dirty="0"/>
          </a:p>
          <a:p>
            <a:r>
              <a:rPr lang="zh-CN" altLang="en-US" dirty="0"/>
              <a:t>但是此时由于</a:t>
            </a:r>
            <a:r>
              <a:rPr lang="en-US" altLang="zh-CN" dirty="0" err="1"/>
              <a:t>VTC</a:t>
            </a:r>
            <a:r>
              <a:rPr lang="zh-CN" altLang="en-US" dirty="0"/>
              <a:t>曲线的平滑，会导致</a:t>
            </a:r>
            <a:r>
              <a:rPr lang="en-US" altLang="zh-CN" dirty="0"/>
              <a:t>CMOS</a:t>
            </a:r>
            <a:r>
              <a:rPr lang="zh-CN" altLang="en-US" dirty="0"/>
              <a:t>反相器的工作状态不稳定，进而引发错误，因此需要谨慎设计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1BA00-EAF0-4933-8611-B573E6F819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94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我们刚才也提到了，要考虑系统的抗噪性，需要观察它在输入不恰好为高电平或低电平时，输出的结果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对于一个理想的</a:t>
            </a:r>
            <a:r>
              <a:rPr lang="en-US" altLang="zh-CN" dirty="0"/>
              <a:t>CMOS</a:t>
            </a:r>
            <a:r>
              <a:rPr lang="zh-CN" altLang="en-US" dirty="0"/>
              <a:t>反相器来说，它的</a:t>
            </a:r>
            <a:r>
              <a:rPr lang="en-US" altLang="zh-CN" dirty="0" err="1"/>
              <a:t>VTC</a:t>
            </a:r>
            <a:r>
              <a:rPr lang="zh-CN" altLang="en-US" dirty="0"/>
              <a:t>是阶跃函数，所以只有噪声大于</a:t>
            </a:r>
            <a:r>
              <a:rPr lang="en-US" altLang="zh-CN" dirty="0" err="1"/>
              <a:t>Vdd</a:t>
            </a:r>
            <a:r>
              <a:rPr lang="en-US" altLang="zh-CN" dirty="0"/>
              <a:t>/2</a:t>
            </a:r>
            <a:r>
              <a:rPr lang="zh-CN" altLang="en-US" dirty="0"/>
              <a:t>时，才会发生输出电平的翻转，进而造成结果错误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1BA00-EAF0-4933-8611-B573E6F819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0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9C6-AA5F-4F60-A0E0-158AA446046E}" type="datetime1">
              <a:rPr lang="en-US" altLang="zh-CN" smtClean="0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6FF50-98CA-42C2-A6F9-F47561AC1026}" type="datetime1">
              <a:rPr lang="en-US" altLang="zh-CN" smtClean="0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D146B-23DE-4632-A77E-4A534EFBAA77}" type="datetime1">
              <a:rPr lang="en-US" altLang="zh-CN" smtClean="0"/>
              <a:t>3/20/2024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5AA8-CEF6-46B8-844B-829CC05A0F26}" type="datetime1">
              <a:rPr lang="en-US" altLang="zh-CN" smtClean="0"/>
              <a:t>3/20/2024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5C306-DEB4-47B5-BD39-68A8C6DC372D}" type="datetime1">
              <a:rPr lang="en-US" altLang="zh-CN" smtClean="0"/>
              <a:t>3/20/2024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1675" y="1094993"/>
            <a:ext cx="9248648" cy="25019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45573-84CE-4887-9723-931400A96E27}" type="datetime1">
              <a:rPr lang="en-US" altLang="zh-CN" smtClean="0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447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5423" y="1226329"/>
            <a:ext cx="8201152" cy="164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95423" y="1226329"/>
            <a:ext cx="8201152" cy="164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FB834-554E-4A62-A9AA-F16A3CB705CB}" type="datetime1">
              <a:rPr lang="en-US" altLang="zh-CN" smtClean="0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11887200" cy="1587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6425" marR="5080" indent="-593090" algn="ctr">
              <a:lnSpc>
                <a:spcPct val="110900"/>
              </a:lnSpc>
              <a:spcBef>
                <a:spcPts val="100"/>
              </a:spcBef>
            </a:pPr>
            <a:r>
              <a:rPr lang="en-US" dirty="0">
                <a:solidFill>
                  <a:srgbClr val="0000FF"/>
                </a:solidFill>
              </a:rPr>
              <a:t>Lecture</a:t>
            </a:r>
            <a:r>
              <a:rPr lang="en-US" spc="-1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3:</a:t>
            </a:r>
            <a:r>
              <a:rPr lang="en-US" spc="-25" dirty="0">
                <a:solidFill>
                  <a:srgbClr val="0000FF"/>
                </a:solidFill>
              </a:rPr>
              <a:t> </a:t>
            </a:r>
            <a:r>
              <a:rPr lang="en-US" dirty="0"/>
              <a:t>Complementary Metal </a:t>
            </a:r>
          </a:p>
          <a:p>
            <a:pPr marL="606425" marR="5080" indent="-593090" algn="ctr">
              <a:lnSpc>
                <a:spcPct val="110900"/>
              </a:lnSpc>
              <a:spcBef>
                <a:spcPts val="100"/>
              </a:spcBef>
            </a:pPr>
            <a:r>
              <a:rPr lang="en-US" dirty="0"/>
              <a:t>Oxide Semiconductor (CMOS)</a:t>
            </a:r>
            <a:endParaRPr lang="en-US" spc="-5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4799" y="4038600"/>
            <a:ext cx="3101339" cy="111633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2AB6D9-F6AA-0C48-DF4B-EB379416FF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6259" y="228600"/>
            <a:ext cx="3455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Noise</a:t>
            </a:r>
            <a:r>
              <a:rPr sz="3600" spc="-3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Rejection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3545" y="4920235"/>
            <a:ext cx="3279648" cy="7155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35046" y="4643629"/>
            <a:ext cx="1861025" cy="13578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89138" y="5796280"/>
            <a:ext cx="36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i="1" spc="-7" baseline="13888" dirty="0">
                <a:latin typeface="Arial"/>
                <a:cs typeface="Arial"/>
              </a:rPr>
              <a:t>V</a:t>
            </a:r>
            <a:r>
              <a:rPr sz="1200" b="1" spc="-5" dirty="0">
                <a:latin typeface="Arial"/>
                <a:cs typeface="Arial"/>
              </a:rPr>
              <a:t>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195" y="1494282"/>
            <a:ext cx="11146790" cy="341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"/>
              <a:tabLst>
                <a:tab pos="381000" algn="l"/>
              </a:tabLst>
            </a:pP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To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see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if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 gate rejects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noise</a:t>
            </a:r>
            <a:endParaRPr sz="2400" dirty="0">
              <a:latin typeface="Arial"/>
              <a:cs typeface="Arial"/>
            </a:endParaRPr>
          </a:p>
          <a:p>
            <a:pPr marL="781050" lvl="1" indent="-28575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81050" algn="l"/>
              </a:tabLst>
            </a:pP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Look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at</a:t>
            </a:r>
            <a:r>
              <a:rPr sz="2400" b="1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its</a:t>
            </a:r>
            <a:r>
              <a:rPr sz="2400" b="1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DC</a:t>
            </a:r>
            <a:r>
              <a:rPr sz="2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voltage</a:t>
            </a:r>
            <a:r>
              <a:rPr sz="24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transfer</a:t>
            </a:r>
            <a:r>
              <a:rPr sz="240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characteristic</a:t>
            </a:r>
            <a:r>
              <a:rPr sz="2400" b="1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(VTC)</a:t>
            </a:r>
            <a:endParaRPr sz="2400" dirty="0">
              <a:latin typeface="Arial"/>
              <a:cs typeface="Arial"/>
            </a:endParaRPr>
          </a:p>
          <a:p>
            <a:pPr marL="781050" lvl="1" indent="-28575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781050" algn="l"/>
              </a:tabLst>
            </a:pP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See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what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happens</a:t>
            </a:r>
            <a:r>
              <a:rPr sz="2400" b="1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when</a:t>
            </a:r>
            <a:r>
              <a:rPr sz="2400" b="1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input</a:t>
            </a:r>
            <a:r>
              <a:rPr sz="2400" b="1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is</a:t>
            </a:r>
            <a:r>
              <a:rPr sz="2400" b="1" spc="-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400" b="1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exactly</a:t>
            </a:r>
            <a:r>
              <a:rPr sz="2400" b="1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or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0</a:t>
            </a:r>
            <a:endParaRPr lang="en-US" sz="2400" b="1" spc="-5" dirty="0">
              <a:solidFill>
                <a:srgbClr val="006600"/>
              </a:solidFill>
              <a:latin typeface="Arial"/>
              <a:cs typeface="Arial"/>
            </a:endParaRPr>
          </a:p>
          <a:p>
            <a:pPr marL="781050" lvl="1" indent="-28575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781050" algn="l"/>
              </a:tabLst>
            </a:pPr>
            <a:endParaRPr sz="2400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"/>
              <a:tabLst>
                <a:tab pos="38100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Ideal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digital</a:t>
            </a:r>
            <a:r>
              <a:rPr sz="2400" b="1" spc="-3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gate:</a:t>
            </a:r>
            <a:endParaRPr sz="2400" dirty="0">
              <a:latin typeface="Arial"/>
              <a:cs typeface="Arial"/>
            </a:endParaRPr>
          </a:p>
          <a:p>
            <a:pPr marL="864869" lvl="1" indent="-36957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864235" algn="l"/>
                <a:tab pos="864869" algn="l"/>
              </a:tabLst>
            </a:pP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Noise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needs</a:t>
            </a:r>
            <a:r>
              <a:rPr sz="2400" b="1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to</a:t>
            </a:r>
            <a:r>
              <a:rPr sz="2400" b="1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be</a:t>
            </a:r>
            <a:r>
              <a:rPr sz="2400" b="1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larger</a:t>
            </a:r>
            <a:r>
              <a:rPr sz="2400" b="1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than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baseline="-20833" dirty="0">
                <a:solidFill>
                  <a:srgbClr val="FF0000"/>
                </a:solidFill>
                <a:latin typeface="Arial"/>
                <a:cs typeface="Arial"/>
              </a:rPr>
              <a:t>DD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/2</a:t>
            </a:r>
            <a:r>
              <a:rPr sz="2400" b="1" spc="-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to</a:t>
            </a:r>
            <a:r>
              <a:rPr sz="2400" b="1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have</a:t>
            </a:r>
            <a:r>
              <a:rPr sz="2400" b="1" spc="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any</a:t>
            </a:r>
            <a:r>
              <a:rPr sz="2400" b="1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effect</a:t>
            </a:r>
            <a:r>
              <a:rPr sz="2400" b="1" spc="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on</a:t>
            </a:r>
            <a:r>
              <a:rPr sz="2400" b="1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gate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output</a:t>
            </a:r>
            <a:endParaRPr lang="en-US" sz="2400" b="1" dirty="0">
              <a:solidFill>
                <a:srgbClr val="006600"/>
              </a:solidFill>
              <a:latin typeface="Arial"/>
              <a:cs typeface="Arial"/>
            </a:endParaRPr>
          </a:p>
          <a:p>
            <a:pPr marL="864869" lvl="1" indent="-36957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864235" algn="l"/>
                <a:tab pos="864869" algn="l"/>
              </a:tabLst>
            </a:pPr>
            <a:endParaRPr sz="2400" dirty="0">
              <a:latin typeface="Arial"/>
              <a:cs typeface="Arial"/>
            </a:endParaRPr>
          </a:p>
          <a:p>
            <a:pPr marL="941705" algn="ctr">
              <a:lnSpc>
                <a:spcPct val="100000"/>
              </a:lnSpc>
              <a:spcBef>
                <a:spcPts val="565"/>
              </a:spcBef>
            </a:pPr>
            <a:r>
              <a:rPr sz="2700" b="1" i="1" spc="-7" baseline="13888" dirty="0">
                <a:latin typeface="Arial"/>
                <a:cs typeface="Arial"/>
              </a:rPr>
              <a:t>V</a:t>
            </a:r>
            <a:r>
              <a:rPr sz="1200" b="1" spc="-5" dirty="0">
                <a:latin typeface="Arial"/>
                <a:cs typeface="Arial"/>
              </a:rPr>
              <a:t>out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28509" y="5317236"/>
            <a:ext cx="692785" cy="395605"/>
          </a:xfrm>
          <a:custGeom>
            <a:avLst/>
            <a:gdLst/>
            <a:ahLst/>
            <a:cxnLst/>
            <a:rect l="l" t="t" r="r" b="b"/>
            <a:pathLst>
              <a:path w="692784" h="395604">
                <a:moveTo>
                  <a:pt x="692657" y="0"/>
                </a:moveTo>
                <a:lnTo>
                  <a:pt x="0" y="0"/>
                </a:lnTo>
                <a:lnTo>
                  <a:pt x="0" y="395478"/>
                </a:lnTo>
                <a:lnTo>
                  <a:pt x="692657" y="395478"/>
                </a:lnTo>
                <a:lnTo>
                  <a:pt x="6926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560A947-87C4-66D5-FF9C-54297F0B8E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021" y="210186"/>
            <a:ext cx="67684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tx1"/>
                </a:solidFill>
              </a:rPr>
              <a:t>DC</a:t>
            </a:r>
            <a:r>
              <a:rPr sz="3200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Operation</a:t>
            </a:r>
            <a:r>
              <a:rPr sz="3200" spc="-25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– More</a:t>
            </a:r>
            <a:r>
              <a:rPr sz="3200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Realistic</a:t>
            </a:r>
            <a:r>
              <a:rPr sz="3200" spc="-15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VTC</a:t>
            </a:r>
            <a:endParaRPr sz="3200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60703" y="990600"/>
            <a:ext cx="9597390" cy="5521450"/>
            <a:chOff x="1060703" y="990600"/>
            <a:chExt cx="9597390" cy="55214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4415" y="990600"/>
              <a:ext cx="8853678" cy="19545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703" y="3013709"/>
              <a:ext cx="4671822" cy="34983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46522" y="4458080"/>
              <a:ext cx="1037590" cy="363855"/>
            </a:xfrm>
            <a:custGeom>
              <a:avLst/>
              <a:gdLst/>
              <a:ahLst/>
              <a:cxnLst/>
              <a:rect l="l" t="t" r="r" b="b"/>
              <a:pathLst>
                <a:path w="1037589" h="363854">
                  <a:moveTo>
                    <a:pt x="855344" y="0"/>
                  </a:moveTo>
                  <a:lnTo>
                    <a:pt x="855344" y="90805"/>
                  </a:lnTo>
                  <a:lnTo>
                    <a:pt x="0" y="90805"/>
                  </a:lnTo>
                  <a:lnTo>
                    <a:pt x="0" y="272542"/>
                  </a:lnTo>
                  <a:lnTo>
                    <a:pt x="855344" y="272542"/>
                  </a:lnTo>
                  <a:lnTo>
                    <a:pt x="855344" y="363474"/>
                  </a:lnTo>
                  <a:lnTo>
                    <a:pt x="1037081" y="181737"/>
                  </a:lnTo>
                  <a:lnTo>
                    <a:pt x="855344" y="0"/>
                  </a:lnTo>
                  <a:close/>
                </a:path>
              </a:pathLst>
            </a:custGeom>
            <a:solidFill>
              <a:srgbClr val="D0E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46522" y="4458080"/>
              <a:ext cx="1037590" cy="363855"/>
            </a:xfrm>
            <a:custGeom>
              <a:avLst/>
              <a:gdLst/>
              <a:ahLst/>
              <a:cxnLst/>
              <a:rect l="l" t="t" r="r" b="b"/>
              <a:pathLst>
                <a:path w="1037589" h="363854">
                  <a:moveTo>
                    <a:pt x="0" y="90805"/>
                  </a:moveTo>
                  <a:lnTo>
                    <a:pt x="855344" y="90805"/>
                  </a:lnTo>
                  <a:lnTo>
                    <a:pt x="855344" y="0"/>
                  </a:lnTo>
                  <a:lnTo>
                    <a:pt x="1037081" y="181737"/>
                  </a:lnTo>
                  <a:lnTo>
                    <a:pt x="855344" y="363474"/>
                  </a:lnTo>
                  <a:lnTo>
                    <a:pt x="855344" y="272542"/>
                  </a:lnTo>
                  <a:lnTo>
                    <a:pt x="0" y="272542"/>
                  </a:lnTo>
                  <a:lnTo>
                    <a:pt x="0" y="90805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90800" y="3146034"/>
            <a:ext cx="275577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First-Stage</a:t>
            </a:r>
            <a:r>
              <a:rPr sz="1800" b="1" spc="-3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1800" b="1" spc="-35" dirty="0">
                <a:solidFill>
                  <a:srgbClr val="004099"/>
                </a:solidFill>
                <a:latin typeface="Arial"/>
                <a:cs typeface="Arial"/>
              </a:rPr>
              <a:t>CMOS </a:t>
            </a:r>
            <a:r>
              <a:rPr sz="1800" b="1" spc="-45" dirty="0">
                <a:solidFill>
                  <a:srgbClr val="004099"/>
                </a:solidFill>
                <a:latin typeface="Arial"/>
                <a:cs typeface="Arial"/>
              </a:rPr>
              <a:t>INV.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31635" y="3118866"/>
            <a:ext cx="3652520" cy="3041650"/>
            <a:chOff x="6231635" y="3118866"/>
            <a:chExt cx="3652520" cy="30416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1645" y="3118866"/>
              <a:ext cx="3572255" cy="304114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31635" y="3360420"/>
              <a:ext cx="279400" cy="284480"/>
            </a:xfrm>
            <a:custGeom>
              <a:avLst/>
              <a:gdLst/>
              <a:ahLst/>
              <a:cxnLst/>
              <a:rect l="l" t="t" r="r" b="b"/>
              <a:pathLst>
                <a:path w="279400" h="284479">
                  <a:moveTo>
                    <a:pt x="278891" y="0"/>
                  </a:moveTo>
                  <a:lnTo>
                    <a:pt x="0" y="0"/>
                  </a:lnTo>
                  <a:lnTo>
                    <a:pt x="0" y="284226"/>
                  </a:lnTo>
                  <a:lnTo>
                    <a:pt x="278891" y="284226"/>
                  </a:lnTo>
                  <a:lnTo>
                    <a:pt x="2788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375140" y="5739891"/>
            <a:ext cx="126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i="1" spc="-7" baseline="13888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in,2</a:t>
            </a:r>
            <a:r>
              <a:rPr sz="1200" b="1" spc="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b="1" baseline="13888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700" b="1" spc="-30" baseline="1388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b="1" i="1" spc="-7" baseline="13888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out,1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81280" y="3149684"/>
            <a:ext cx="593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i="1" spc="-7" baseline="13888" dirty="0">
                <a:latin typeface="Arial"/>
                <a:cs typeface="Arial"/>
              </a:rPr>
              <a:t>V</a:t>
            </a:r>
            <a:r>
              <a:rPr sz="1200" b="1" spc="-5" dirty="0">
                <a:latin typeface="Arial"/>
                <a:cs typeface="Arial"/>
              </a:rPr>
              <a:t>out,2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11007" y="4379214"/>
            <a:ext cx="30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0E7D3E65-A4A5-0A2E-6E8F-B5059991F152}"/>
              </a:ext>
            </a:extLst>
          </p:cNvPr>
          <p:cNvSpPr txBox="1"/>
          <p:nvPr/>
        </p:nvSpPr>
        <p:spPr>
          <a:xfrm>
            <a:off x="6769309" y="3152058"/>
            <a:ext cx="275577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004099"/>
                </a:solidFill>
                <a:latin typeface="Arial"/>
                <a:cs typeface="Arial"/>
              </a:rPr>
              <a:t>S</a:t>
            </a:r>
            <a:r>
              <a:rPr lang="en-US" altLang="zh-CN" sz="1800" b="1" spc="-5" dirty="0">
                <a:solidFill>
                  <a:srgbClr val="004099"/>
                </a:solidFill>
                <a:latin typeface="Arial"/>
                <a:cs typeface="Arial"/>
              </a:rPr>
              <a:t>econd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-Stage</a:t>
            </a:r>
            <a:r>
              <a:rPr sz="1800" b="1" spc="-3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1800" b="1" spc="-35" dirty="0">
                <a:solidFill>
                  <a:srgbClr val="004099"/>
                </a:solidFill>
                <a:latin typeface="Arial"/>
                <a:cs typeface="Arial"/>
              </a:rPr>
              <a:t>CMOS </a:t>
            </a:r>
            <a:r>
              <a:rPr sz="1800" b="1" spc="-45" dirty="0">
                <a:solidFill>
                  <a:srgbClr val="004099"/>
                </a:solidFill>
                <a:latin typeface="Arial"/>
                <a:cs typeface="Arial"/>
              </a:rPr>
              <a:t>INV.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BA4B08E0-BB61-BE8A-B5E5-A7D59D659C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164280"/>
            <a:ext cx="289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Noise</a:t>
            </a:r>
            <a:r>
              <a:rPr sz="3600" spc="-7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Margin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6426" y="1371600"/>
            <a:ext cx="5222748" cy="47998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58583" y="1749551"/>
            <a:ext cx="2940685" cy="829944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7465" rIns="0" bIns="0" rtlCol="0">
            <a:spAutoFit/>
          </a:bodyPr>
          <a:lstStyle/>
          <a:p>
            <a:pPr marL="92075" marR="166370">
              <a:lnSpc>
                <a:spcPct val="100000"/>
              </a:lnSpc>
              <a:spcBef>
                <a:spcPts val="295"/>
              </a:spcBef>
            </a:pPr>
            <a:r>
              <a:rPr sz="2400" b="1" spc="-5" dirty="0">
                <a:solidFill>
                  <a:srgbClr val="007333"/>
                </a:solidFill>
                <a:latin typeface="Arial"/>
                <a:cs typeface="Arial"/>
              </a:rPr>
              <a:t>Noise</a:t>
            </a:r>
            <a:r>
              <a:rPr sz="2400" b="1" spc="-45" dirty="0">
                <a:solidFill>
                  <a:srgbClr val="007333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333"/>
                </a:solidFill>
                <a:latin typeface="Arial"/>
                <a:cs typeface="Arial"/>
              </a:rPr>
              <a:t>Margin</a:t>
            </a:r>
            <a:r>
              <a:rPr sz="2400" b="1" spc="-50" dirty="0">
                <a:solidFill>
                  <a:srgbClr val="007333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333"/>
                </a:solidFill>
                <a:latin typeface="Arial"/>
                <a:cs typeface="Arial"/>
              </a:rPr>
              <a:t>High </a:t>
            </a:r>
            <a:r>
              <a:rPr sz="2400" b="1" spc="-650" dirty="0">
                <a:solidFill>
                  <a:srgbClr val="00733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7333"/>
                </a:solidFill>
                <a:latin typeface="Arial"/>
                <a:cs typeface="Arial"/>
              </a:rPr>
              <a:t>NM</a:t>
            </a:r>
            <a:r>
              <a:rPr sz="2400" b="1" spc="-7" baseline="-20833" dirty="0">
                <a:solidFill>
                  <a:srgbClr val="007333"/>
                </a:solidFill>
                <a:latin typeface="Arial"/>
                <a:cs typeface="Arial"/>
              </a:rPr>
              <a:t>H</a:t>
            </a:r>
            <a:r>
              <a:rPr sz="2400" b="1" spc="307" baseline="-20833" dirty="0">
                <a:solidFill>
                  <a:srgbClr val="007333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333"/>
                </a:solidFill>
                <a:latin typeface="Arial"/>
                <a:cs typeface="Arial"/>
              </a:rPr>
              <a:t>=</a:t>
            </a:r>
            <a:r>
              <a:rPr sz="2400" b="1" spc="-15" dirty="0">
                <a:solidFill>
                  <a:srgbClr val="007333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7333"/>
                </a:solidFill>
                <a:latin typeface="Arial"/>
                <a:cs typeface="Arial"/>
              </a:rPr>
              <a:t>V</a:t>
            </a:r>
            <a:r>
              <a:rPr sz="2400" b="1" baseline="-20833" dirty="0">
                <a:solidFill>
                  <a:srgbClr val="007333"/>
                </a:solidFill>
                <a:latin typeface="Arial"/>
                <a:cs typeface="Arial"/>
              </a:rPr>
              <a:t>OH</a:t>
            </a:r>
            <a:r>
              <a:rPr sz="2400" b="1" spc="307" baseline="-20833" dirty="0">
                <a:solidFill>
                  <a:srgbClr val="007333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333"/>
                </a:solidFill>
                <a:latin typeface="Arial"/>
                <a:cs typeface="Arial"/>
              </a:rPr>
              <a:t>-</a:t>
            </a:r>
            <a:r>
              <a:rPr sz="2400" b="1" spc="-15" dirty="0">
                <a:solidFill>
                  <a:srgbClr val="007333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7333"/>
                </a:solidFill>
                <a:latin typeface="Arial"/>
                <a:cs typeface="Arial"/>
              </a:rPr>
              <a:t>V</a:t>
            </a:r>
            <a:r>
              <a:rPr sz="2400" b="1" spc="-7" baseline="-20833" dirty="0">
                <a:solidFill>
                  <a:srgbClr val="007333"/>
                </a:solidFill>
                <a:latin typeface="Arial"/>
                <a:cs typeface="Arial"/>
              </a:rPr>
              <a:t>IH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8583" y="4347209"/>
            <a:ext cx="2940685" cy="83058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7465" rIns="0" bIns="0" rtlCol="0">
            <a:spAutoFit/>
          </a:bodyPr>
          <a:lstStyle/>
          <a:p>
            <a:pPr marL="92075" marR="234315">
              <a:lnSpc>
                <a:spcPct val="100000"/>
              </a:lnSpc>
              <a:spcBef>
                <a:spcPts val="295"/>
              </a:spcBef>
            </a:pPr>
            <a:r>
              <a:rPr sz="2400" b="1" spc="-5" dirty="0">
                <a:solidFill>
                  <a:srgbClr val="007333"/>
                </a:solidFill>
                <a:latin typeface="Arial"/>
                <a:cs typeface="Arial"/>
              </a:rPr>
              <a:t>Noise</a:t>
            </a:r>
            <a:r>
              <a:rPr sz="2400" b="1" spc="-30" dirty="0">
                <a:solidFill>
                  <a:srgbClr val="00733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7333"/>
                </a:solidFill>
                <a:latin typeface="Arial"/>
                <a:cs typeface="Arial"/>
              </a:rPr>
              <a:t>Margin</a:t>
            </a:r>
            <a:r>
              <a:rPr sz="2400" b="1" spc="-30" dirty="0">
                <a:solidFill>
                  <a:srgbClr val="00733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7333"/>
                </a:solidFill>
                <a:latin typeface="Arial"/>
                <a:cs typeface="Arial"/>
              </a:rPr>
              <a:t>Low </a:t>
            </a:r>
            <a:r>
              <a:rPr sz="2400" b="1" spc="-655" dirty="0">
                <a:solidFill>
                  <a:srgbClr val="00733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7333"/>
                </a:solidFill>
                <a:latin typeface="Arial"/>
                <a:cs typeface="Arial"/>
              </a:rPr>
              <a:t>NM</a:t>
            </a:r>
            <a:r>
              <a:rPr sz="2400" b="1" spc="-7" baseline="-20833" dirty="0">
                <a:solidFill>
                  <a:srgbClr val="007333"/>
                </a:solidFill>
                <a:latin typeface="Arial"/>
                <a:cs typeface="Arial"/>
              </a:rPr>
              <a:t>L</a:t>
            </a:r>
            <a:r>
              <a:rPr sz="2400" b="1" spc="270" baseline="-20833" dirty="0">
                <a:solidFill>
                  <a:srgbClr val="007333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333"/>
                </a:solidFill>
                <a:latin typeface="Arial"/>
                <a:cs typeface="Arial"/>
              </a:rPr>
              <a:t>=</a:t>
            </a:r>
            <a:r>
              <a:rPr sz="2400" b="1" spc="-10" dirty="0">
                <a:solidFill>
                  <a:srgbClr val="007333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7333"/>
                </a:solidFill>
                <a:latin typeface="Arial"/>
                <a:cs typeface="Arial"/>
              </a:rPr>
              <a:t>V</a:t>
            </a:r>
            <a:r>
              <a:rPr sz="2400" b="1" spc="-7" baseline="-20833" dirty="0">
                <a:solidFill>
                  <a:srgbClr val="007333"/>
                </a:solidFill>
                <a:latin typeface="Arial"/>
                <a:cs typeface="Arial"/>
              </a:rPr>
              <a:t>IL</a:t>
            </a:r>
            <a:r>
              <a:rPr sz="2400" b="1" spc="270" baseline="-20833" dirty="0">
                <a:solidFill>
                  <a:srgbClr val="007333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333"/>
                </a:solidFill>
                <a:latin typeface="Arial"/>
                <a:cs typeface="Arial"/>
              </a:rPr>
              <a:t>-</a:t>
            </a:r>
            <a:r>
              <a:rPr sz="2400" b="1" spc="-15" dirty="0">
                <a:solidFill>
                  <a:srgbClr val="007333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7333"/>
                </a:solidFill>
                <a:latin typeface="Arial"/>
                <a:cs typeface="Arial"/>
              </a:rPr>
              <a:t>V</a:t>
            </a:r>
            <a:r>
              <a:rPr sz="2400" b="1" baseline="-20833" dirty="0">
                <a:solidFill>
                  <a:srgbClr val="007333"/>
                </a:solidFill>
                <a:latin typeface="Arial"/>
                <a:cs typeface="Arial"/>
              </a:rPr>
              <a:t>OL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A0775-68B3-DB18-9E40-728041AAC6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C5471AD2-6221-AE11-1B45-27939A18F78B}"/>
              </a:ext>
            </a:extLst>
          </p:cNvPr>
          <p:cNvGrpSpPr/>
          <p:nvPr/>
        </p:nvGrpSpPr>
        <p:grpSpPr>
          <a:xfrm>
            <a:off x="917447" y="1702307"/>
            <a:ext cx="4139946" cy="3790188"/>
            <a:chOff x="917447" y="1702307"/>
            <a:chExt cx="4139946" cy="3790188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447" y="1702307"/>
              <a:ext cx="4139946" cy="3790188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7E7AB53-91C9-840C-89A4-072BC5442233}"/>
                </a:ext>
              </a:extLst>
            </p:cNvPr>
            <p:cNvSpPr/>
            <p:nvPr/>
          </p:nvSpPr>
          <p:spPr>
            <a:xfrm>
              <a:off x="2710016" y="3873951"/>
              <a:ext cx="1295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3381" y="155983"/>
            <a:ext cx="5361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Ideal Case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vs. Real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Case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0804" y="2093310"/>
            <a:ext cx="2739390" cy="543097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2400" b="1" i="1" spc="-5" dirty="0" err="1">
                <a:solidFill>
                  <a:srgbClr val="FF0000"/>
                </a:solidFill>
                <a:latin typeface="Arial"/>
                <a:cs typeface="Arial"/>
              </a:rPr>
              <a:t>NM</a:t>
            </a:r>
            <a:r>
              <a:rPr sz="2400" b="1" i="1" spc="-7" baseline="-20833" dirty="0" err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b="1" i="1" spc="300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NM</a:t>
            </a:r>
            <a:r>
              <a:rPr sz="2400" b="1" i="1" spc="-7" baseline="-20833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i="1" spc="300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i="1" spc="-7" baseline="-20833" dirty="0">
                <a:solidFill>
                  <a:srgbClr val="FF0000"/>
                </a:solidFill>
                <a:latin typeface="Arial"/>
                <a:cs typeface="Arial"/>
              </a:rPr>
              <a:t>DD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/2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00571" y="1202436"/>
            <a:ext cx="5162550" cy="4705350"/>
            <a:chOff x="6100571" y="1202436"/>
            <a:chExt cx="5162550" cy="4705350"/>
          </a:xfrm>
        </p:grpSpPr>
        <p:sp>
          <p:nvSpPr>
            <p:cNvPr id="6" name="object 6"/>
            <p:cNvSpPr/>
            <p:nvPr/>
          </p:nvSpPr>
          <p:spPr>
            <a:xfrm>
              <a:off x="6100572" y="1202435"/>
              <a:ext cx="5162550" cy="4705350"/>
            </a:xfrm>
            <a:custGeom>
              <a:avLst/>
              <a:gdLst/>
              <a:ahLst/>
              <a:cxnLst/>
              <a:rect l="l" t="t" r="r" b="b"/>
              <a:pathLst>
                <a:path w="5162550" h="4705350">
                  <a:moveTo>
                    <a:pt x="5162550" y="4648200"/>
                  </a:moveTo>
                  <a:lnTo>
                    <a:pt x="5124450" y="4629150"/>
                  </a:lnTo>
                  <a:lnTo>
                    <a:pt x="5048250" y="4591050"/>
                  </a:lnTo>
                  <a:lnTo>
                    <a:pt x="5048250" y="4629150"/>
                  </a:lnTo>
                  <a:lnTo>
                    <a:pt x="76200" y="46291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648200"/>
                  </a:lnTo>
                  <a:lnTo>
                    <a:pt x="57150" y="4648200"/>
                  </a:lnTo>
                  <a:lnTo>
                    <a:pt x="57150" y="4667250"/>
                  </a:lnTo>
                  <a:lnTo>
                    <a:pt x="5048250" y="4667250"/>
                  </a:lnTo>
                  <a:lnTo>
                    <a:pt x="5048250" y="4705350"/>
                  </a:lnTo>
                  <a:lnTo>
                    <a:pt x="5124450" y="4667250"/>
                  </a:lnTo>
                  <a:lnTo>
                    <a:pt x="5162550" y="4648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50482" y="2445639"/>
              <a:ext cx="4387850" cy="3225165"/>
            </a:xfrm>
            <a:custGeom>
              <a:avLst/>
              <a:gdLst/>
              <a:ahLst/>
              <a:cxnLst/>
              <a:rect l="l" t="t" r="r" b="b"/>
              <a:pathLst>
                <a:path w="4387850" h="3225165">
                  <a:moveTo>
                    <a:pt x="0" y="17017"/>
                  </a:moveTo>
                  <a:lnTo>
                    <a:pt x="58484" y="14805"/>
                  </a:lnTo>
                  <a:lnTo>
                    <a:pt x="116868" y="12627"/>
                  </a:lnTo>
                  <a:lnTo>
                    <a:pt x="175052" y="10516"/>
                  </a:lnTo>
                  <a:lnTo>
                    <a:pt x="232937" y="8505"/>
                  </a:lnTo>
                  <a:lnTo>
                    <a:pt x="290422" y="6626"/>
                  </a:lnTo>
                  <a:lnTo>
                    <a:pt x="347408" y="4914"/>
                  </a:lnTo>
                  <a:lnTo>
                    <a:pt x="403794" y="3402"/>
                  </a:lnTo>
                  <a:lnTo>
                    <a:pt x="459481" y="2122"/>
                  </a:lnTo>
                  <a:lnTo>
                    <a:pt x="514369" y="1109"/>
                  </a:lnTo>
                  <a:lnTo>
                    <a:pt x="568357" y="395"/>
                  </a:lnTo>
                  <a:lnTo>
                    <a:pt x="621347" y="14"/>
                  </a:lnTo>
                  <a:lnTo>
                    <a:pt x="673238" y="0"/>
                  </a:lnTo>
                  <a:lnTo>
                    <a:pt x="723930" y="384"/>
                  </a:lnTo>
                  <a:lnTo>
                    <a:pt x="773323" y="1201"/>
                  </a:lnTo>
                  <a:lnTo>
                    <a:pt x="821317" y="2484"/>
                  </a:lnTo>
                  <a:lnTo>
                    <a:pt x="867813" y="4266"/>
                  </a:lnTo>
                  <a:lnTo>
                    <a:pt x="912711" y="6580"/>
                  </a:lnTo>
                  <a:lnTo>
                    <a:pt x="955910" y="9460"/>
                  </a:lnTo>
                  <a:lnTo>
                    <a:pt x="997311" y="12940"/>
                  </a:lnTo>
                  <a:lnTo>
                    <a:pt x="1036814" y="17051"/>
                  </a:lnTo>
                  <a:lnTo>
                    <a:pt x="1109725" y="27304"/>
                  </a:lnTo>
                  <a:lnTo>
                    <a:pt x="1179708" y="41558"/>
                  </a:lnTo>
                  <a:lnTo>
                    <a:pt x="1239509" y="58537"/>
                  </a:lnTo>
                  <a:lnTo>
                    <a:pt x="1290457" y="78088"/>
                  </a:lnTo>
                  <a:lnTo>
                    <a:pt x="1333875" y="100055"/>
                  </a:lnTo>
                  <a:lnTo>
                    <a:pt x="1371091" y="124284"/>
                  </a:lnTo>
                  <a:lnTo>
                    <a:pt x="1403431" y="150620"/>
                  </a:lnTo>
                  <a:lnTo>
                    <a:pt x="1432219" y="178907"/>
                  </a:lnTo>
                  <a:lnTo>
                    <a:pt x="1458782" y="208993"/>
                  </a:lnTo>
                  <a:lnTo>
                    <a:pt x="1484447" y="240721"/>
                  </a:lnTo>
                  <a:lnTo>
                    <a:pt x="1510538" y="273938"/>
                  </a:lnTo>
                  <a:lnTo>
                    <a:pt x="1537776" y="316043"/>
                  </a:lnTo>
                  <a:lnTo>
                    <a:pt x="1560535" y="365428"/>
                  </a:lnTo>
                  <a:lnTo>
                    <a:pt x="1579404" y="419597"/>
                  </a:lnTo>
                  <a:lnTo>
                    <a:pt x="1594975" y="476055"/>
                  </a:lnTo>
                  <a:lnTo>
                    <a:pt x="1607837" y="532308"/>
                  </a:lnTo>
                  <a:lnTo>
                    <a:pt x="1618582" y="585859"/>
                  </a:lnTo>
                  <a:lnTo>
                    <a:pt x="1627799" y="634214"/>
                  </a:lnTo>
                  <a:lnTo>
                    <a:pt x="1636080" y="674878"/>
                  </a:lnTo>
                  <a:lnTo>
                    <a:pt x="1644014" y="705357"/>
                  </a:lnTo>
                  <a:lnTo>
                    <a:pt x="1647066" y="713611"/>
                  </a:lnTo>
                  <a:lnTo>
                    <a:pt x="1647993" y="713381"/>
                  </a:lnTo>
                  <a:lnTo>
                    <a:pt x="1637726" y="657728"/>
                  </a:lnTo>
                  <a:lnTo>
                    <a:pt x="1629302" y="618141"/>
                  </a:lnTo>
                  <a:lnTo>
                    <a:pt x="1625541" y="600678"/>
                  </a:lnTo>
                  <a:lnTo>
                    <a:pt x="1622565" y="586776"/>
                  </a:lnTo>
                  <a:lnTo>
                    <a:pt x="1620739" y="577940"/>
                  </a:lnTo>
                  <a:lnTo>
                    <a:pt x="1620427" y="575677"/>
                  </a:lnTo>
                  <a:lnTo>
                    <a:pt x="1621992" y="581491"/>
                  </a:lnTo>
                  <a:lnTo>
                    <a:pt x="1632209" y="623377"/>
                  </a:lnTo>
                  <a:lnTo>
                    <a:pt x="1641589" y="662460"/>
                  </a:lnTo>
                  <a:lnTo>
                    <a:pt x="1654301" y="715644"/>
                  </a:lnTo>
                  <a:lnTo>
                    <a:pt x="1667226" y="771122"/>
                  </a:lnTo>
                  <a:lnTo>
                    <a:pt x="1682358" y="838423"/>
                  </a:lnTo>
                  <a:lnTo>
                    <a:pt x="1690694" y="876133"/>
                  </a:lnTo>
                  <a:lnTo>
                    <a:pt x="1699510" y="916350"/>
                  </a:lnTo>
                  <a:lnTo>
                    <a:pt x="1708784" y="958924"/>
                  </a:lnTo>
                  <a:lnTo>
                    <a:pt x="1718491" y="1003705"/>
                  </a:lnTo>
                  <a:lnTo>
                    <a:pt x="1728609" y="1050543"/>
                  </a:lnTo>
                  <a:lnTo>
                    <a:pt x="1739112" y="1099288"/>
                  </a:lnTo>
                  <a:lnTo>
                    <a:pt x="1749978" y="1149792"/>
                  </a:lnTo>
                  <a:lnTo>
                    <a:pt x="1761183" y="1201903"/>
                  </a:lnTo>
                  <a:lnTo>
                    <a:pt x="1772703" y="1255473"/>
                  </a:lnTo>
                  <a:lnTo>
                    <a:pt x="1784514" y="1310352"/>
                  </a:lnTo>
                  <a:lnTo>
                    <a:pt x="1796593" y="1366389"/>
                  </a:lnTo>
                  <a:lnTo>
                    <a:pt x="1808916" y="1423435"/>
                  </a:lnTo>
                  <a:lnTo>
                    <a:pt x="1821459" y="1481341"/>
                  </a:lnTo>
                  <a:lnTo>
                    <a:pt x="1834199" y="1539956"/>
                  </a:lnTo>
                  <a:lnTo>
                    <a:pt x="1847112" y="1599132"/>
                  </a:lnTo>
                  <a:lnTo>
                    <a:pt x="1860173" y="1658717"/>
                  </a:lnTo>
                  <a:lnTo>
                    <a:pt x="1873361" y="1718563"/>
                  </a:lnTo>
                  <a:lnTo>
                    <a:pt x="1886650" y="1778519"/>
                  </a:lnTo>
                  <a:lnTo>
                    <a:pt x="1900017" y="1838436"/>
                  </a:lnTo>
                  <a:lnTo>
                    <a:pt x="1913438" y="1898164"/>
                  </a:lnTo>
                  <a:lnTo>
                    <a:pt x="1926890" y="1957553"/>
                  </a:lnTo>
                  <a:lnTo>
                    <a:pt x="1940348" y="2016454"/>
                  </a:lnTo>
                  <a:lnTo>
                    <a:pt x="1953790" y="2074717"/>
                  </a:lnTo>
                  <a:lnTo>
                    <a:pt x="1967192" y="2132192"/>
                  </a:lnTo>
                  <a:lnTo>
                    <a:pt x="1980529" y="2188729"/>
                  </a:lnTo>
                  <a:lnTo>
                    <a:pt x="1993778" y="2244179"/>
                  </a:lnTo>
                  <a:lnTo>
                    <a:pt x="2006916" y="2298392"/>
                  </a:lnTo>
                  <a:lnTo>
                    <a:pt x="2019918" y="2351218"/>
                  </a:lnTo>
                  <a:lnTo>
                    <a:pt x="2032762" y="2402507"/>
                  </a:lnTo>
                  <a:lnTo>
                    <a:pt x="2045422" y="2452109"/>
                  </a:lnTo>
                  <a:lnTo>
                    <a:pt x="2057876" y="2499876"/>
                  </a:lnTo>
                  <a:lnTo>
                    <a:pt x="2070100" y="2545657"/>
                  </a:lnTo>
                  <a:lnTo>
                    <a:pt x="2082070" y="2589301"/>
                  </a:lnTo>
                  <a:lnTo>
                    <a:pt x="2093763" y="2630661"/>
                  </a:lnTo>
                  <a:lnTo>
                    <a:pt x="2105154" y="2669585"/>
                  </a:lnTo>
                  <a:lnTo>
                    <a:pt x="2126937" y="2739529"/>
                  </a:lnTo>
                  <a:lnTo>
                    <a:pt x="2166231" y="2850635"/>
                  </a:lnTo>
                  <a:lnTo>
                    <a:pt x="2192545" y="2917351"/>
                  </a:lnTo>
                  <a:lnTo>
                    <a:pt x="2216787" y="2971825"/>
                  </a:lnTo>
                  <a:lnTo>
                    <a:pt x="2239517" y="3015482"/>
                  </a:lnTo>
                  <a:lnTo>
                    <a:pt x="2261298" y="3049749"/>
                  </a:lnTo>
                  <a:lnTo>
                    <a:pt x="2304256" y="3095817"/>
                  </a:lnTo>
                  <a:lnTo>
                    <a:pt x="2350153" y="3121441"/>
                  </a:lnTo>
                  <a:lnTo>
                    <a:pt x="2403481" y="3138030"/>
                  </a:lnTo>
                  <a:lnTo>
                    <a:pt x="2434336" y="3146502"/>
                  </a:lnTo>
                  <a:lnTo>
                    <a:pt x="2468733" y="3156995"/>
                  </a:lnTo>
                  <a:lnTo>
                    <a:pt x="2507234" y="3170935"/>
                  </a:lnTo>
                  <a:lnTo>
                    <a:pt x="2546274" y="3184629"/>
                  </a:lnTo>
                  <a:lnTo>
                    <a:pt x="2587313" y="3195748"/>
                  </a:lnTo>
                  <a:lnTo>
                    <a:pt x="2630295" y="3204548"/>
                  </a:lnTo>
                  <a:lnTo>
                    <a:pt x="2675167" y="3211284"/>
                  </a:lnTo>
                  <a:lnTo>
                    <a:pt x="2721873" y="3216211"/>
                  </a:lnTo>
                  <a:lnTo>
                    <a:pt x="2770359" y="3219587"/>
                  </a:lnTo>
                  <a:lnTo>
                    <a:pt x="2820571" y="3221665"/>
                  </a:lnTo>
                  <a:lnTo>
                    <a:pt x="2872455" y="3222703"/>
                  </a:lnTo>
                  <a:lnTo>
                    <a:pt x="2925956" y="3222955"/>
                  </a:lnTo>
                  <a:lnTo>
                    <a:pt x="2981019" y="3222677"/>
                  </a:lnTo>
                  <a:lnTo>
                    <a:pt x="3037590" y="3222126"/>
                  </a:lnTo>
                  <a:lnTo>
                    <a:pt x="3095615" y="3221556"/>
                  </a:lnTo>
                  <a:lnTo>
                    <a:pt x="3155040" y="3221223"/>
                  </a:lnTo>
                  <a:lnTo>
                    <a:pt x="3215809" y="3221384"/>
                  </a:lnTo>
                  <a:lnTo>
                    <a:pt x="3277869" y="3222293"/>
                  </a:lnTo>
                  <a:lnTo>
                    <a:pt x="3321128" y="3223133"/>
                  </a:lnTo>
                  <a:lnTo>
                    <a:pt x="3365389" y="3223790"/>
                  </a:lnTo>
                  <a:lnTo>
                    <a:pt x="3410604" y="3224273"/>
                  </a:lnTo>
                  <a:lnTo>
                    <a:pt x="3456726" y="3224592"/>
                  </a:lnTo>
                  <a:lnTo>
                    <a:pt x="3503708" y="3224754"/>
                  </a:lnTo>
                  <a:lnTo>
                    <a:pt x="3551501" y="3224769"/>
                  </a:lnTo>
                  <a:lnTo>
                    <a:pt x="3600057" y="3224645"/>
                  </a:lnTo>
                  <a:lnTo>
                    <a:pt x="3649330" y="3224391"/>
                  </a:lnTo>
                  <a:lnTo>
                    <a:pt x="3699271" y="3224015"/>
                  </a:lnTo>
                  <a:lnTo>
                    <a:pt x="3749832" y="3223526"/>
                  </a:lnTo>
                  <a:lnTo>
                    <a:pt x="3800967" y="3222933"/>
                  </a:lnTo>
                  <a:lnTo>
                    <a:pt x="3852626" y="3222245"/>
                  </a:lnTo>
                  <a:lnTo>
                    <a:pt x="3904762" y="3221470"/>
                  </a:lnTo>
                  <a:lnTo>
                    <a:pt x="3957329" y="3220616"/>
                  </a:lnTo>
                  <a:lnTo>
                    <a:pt x="4010277" y="3219694"/>
                  </a:lnTo>
                  <a:lnTo>
                    <a:pt x="4063559" y="3218710"/>
                  </a:lnTo>
                  <a:lnTo>
                    <a:pt x="4117127" y="3217674"/>
                  </a:lnTo>
                  <a:lnTo>
                    <a:pt x="4170935" y="3216595"/>
                  </a:lnTo>
                  <a:lnTo>
                    <a:pt x="4224933" y="3215482"/>
                  </a:lnTo>
                  <a:lnTo>
                    <a:pt x="4279074" y="3214342"/>
                  </a:lnTo>
                  <a:lnTo>
                    <a:pt x="4333311" y="3213185"/>
                  </a:lnTo>
                  <a:lnTo>
                    <a:pt x="4387595" y="3212019"/>
                  </a:lnTo>
                </a:path>
              </a:pathLst>
            </a:custGeom>
            <a:ln w="54102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6405" y="2331719"/>
              <a:ext cx="228599" cy="2285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75825" y="5545836"/>
              <a:ext cx="228600" cy="22936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57444" y="1169669"/>
            <a:ext cx="6565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200" b="1" i="1" spc="7" baseline="13888" dirty="0">
                <a:latin typeface="Arial"/>
                <a:cs typeface="Arial"/>
              </a:rPr>
              <a:t>V</a:t>
            </a:r>
            <a:r>
              <a:rPr sz="1850" b="1" spc="5" dirty="0">
                <a:latin typeface="Arial"/>
                <a:cs typeface="Arial"/>
              </a:rPr>
              <a:t>out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52759" y="5945632"/>
            <a:ext cx="5232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b="1" i="1" baseline="13888" dirty="0">
                <a:latin typeface="Arial"/>
                <a:cs typeface="Arial"/>
              </a:rPr>
              <a:t>V</a:t>
            </a:r>
            <a:r>
              <a:rPr sz="1850" b="1" dirty="0">
                <a:latin typeface="Arial"/>
                <a:cs typeface="Arial"/>
              </a:rPr>
              <a:t>in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29259" y="1948243"/>
            <a:ext cx="1348740" cy="3917315"/>
            <a:chOff x="7029259" y="1948243"/>
            <a:chExt cx="1348740" cy="3917315"/>
          </a:xfrm>
        </p:grpSpPr>
        <p:sp>
          <p:nvSpPr>
            <p:cNvPr id="13" name="object 13"/>
            <p:cNvSpPr/>
            <p:nvPr/>
          </p:nvSpPr>
          <p:spPr>
            <a:xfrm>
              <a:off x="7568945" y="2553461"/>
              <a:ext cx="794385" cy="3296920"/>
            </a:xfrm>
            <a:custGeom>
              <a:avLst/>
              <a:gdLst/>
              <a:ahLst/>
              <a:cxnLst/>
              <a:rect l="l" t="t" r="r" b="b"/>
              <a:pathLst>
                <a:path w="794384" h="3296920">
                  <a:moveTo>
                    <a:pt x="9525" y="3279775"/>
                  </a:moveTo>
                  <a:lnTo>
                    <a:pt x="0" y="0"/>
                  </a:lnTo>
                </a:path>
                <a:path w="794384" h="3296920">
                  <a:moveTo>
                    <a:pt x="794003" y="3296920"/>
                  </a:moveTo>
                  <a:lnTo>
                    <a:pt x="794003" y="2884170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45451" y="1964435"/>
              <a:ext cx="1047750" cy="1176655"/>
            </a:xfrm>
            <a:custGeom>
              <a:avLst/>
              <a:gdLst/>
              <a:ahLst/>
              <a:cxnLst/>
              <a:rect l="l" t="t" r="r" b="b"/>
              <a:pathLst>
                <a:path w="1047750" h="1176655">
                  <a:moveTo>
                    <a:pt x="0" y="0"/>
                  </a:moveTo>
                  <a:lnTo>
                    <a:pt x="1047750" y="1176401"/>
                  </a:lnTo>
                </a:path>
              </a:pathLst>
            </a:custGeom>
            <a:ln w="32004">
              <a:solidFill>
                <a:srgbClr val="C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56169" y="2076958"/>
            <a:ext cx="147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Slope</a:t>
            </a:r>
            <a:r>
              <a:rPr sz="24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4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35496" y="4718113"/>
            <a:ext cx="3763010" cy="1209040"/>
            <a:chOff x="6135496" y="4718113"/>
            <a:chExt cx="3763010" cy="1209040"/>
          </a:xfrm>
        </p:grpSpPr>
        <p:sp>
          <p:nvSpPr>
            <p:cNvPr id="17" name="object 17"/>
            <p:cNvSpPr/>
            <p:nvPr/>
          </p:nvSpPr>
          <p:spPr>
            <a:xfrm>
              <a:off x="7718297" y="4734306"/>
              <a:ext cx="1047750" cy="1176655"/>
            </a:xfrm>
            <a:custGeom>
              <a:avLst/>
              <a:gdLst/>
              <a:ahLst/>
              <a:cxnLst/>
              <a:rect l="l" t="t" r="r" b="b"/>
              <a:pathLst>
                <a:path w="1047750" h="1176654">
                  <a:moveTo>
                    <a:pt x="0" y="0"/>
                  </a:moveTo>
                  <a:lnTo>
                    <a:pt x="1047750" y="1176337"/>
                  </a:lnTo>
                </a:path>
              </a:pathLst>
            </a:custGeom>
            <a:ln w="32004">
              <a:solidFill>
                <a:srgbClr val="C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50101" y="5673090"/>
              <a:ext cx="3733800" cy="0"/>
            </a:xfrm>
            <a:custGeom>
              <a:avLst/>
              <a:gdLst/>
              <a:ahLst/>
              <a:cxnLst/>
              <a:rect l="l" t="t" r="r" b="b"/>
              <a:pathLst>
                <a:path w="3733800">
                  <a:moveTo>
                    <a:pt x="0" y="0"/>
                  </a:moveTo>
                  <a:lnTo>
                    <a:pt x="3733800" y="0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84367" y="5356352"/>
            <a:ext cx="6426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b="1" i="1" spc="7" baseline="13888" dirty="0">
                <a:latin typeface="Arial"/>
                <a:cs typeface="Arial"/>
              </a:rPr>
              <a:t>V</a:t>
            </a:r>
            <a:r>
              <a:rPr sz="1850" b="1" spc="5" dirty="0">
                <a:latin typeface="Arial"/>
                <a:cs typeface="Arial"/>
              </a:rPr>
              <a:t>OL</a:t>
            </a:r>
            <a:endParaRPr sz="1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81320" y="2263648"/>
            <a:ext cx="6692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b="1" i="1" spc="7" baseline="13888" dirty="0">
                <a:latin typeface="Arial"/>
                <a:cs typeface="Arial"/>
              </a:rPr>
              <a:t>V</a:t>
            </a:r>
            <a:r>
              <a:rPr sz="1850" b="1" spc="5" dirty="0">
                <a:latin typeface="Arial"/>
                <a:cs typeface="Arial"/>
              </a:rPr>
              <a:t>OH</a:t>
            </a:r>
            <a:endParaRPr sz="1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32395" y="5911850"/>
            <a:ext cx="14116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87094" algn="l"/>
              </a:tabLst>
            </a:pPr>
            <a:r>
              <a:rPr sz="4200" b="1" i="1" baseline="13888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50" b="1" dirty="0">
                <a:solidFill>
                  <a:srgbClr val="FF0000"/>
                </a:solidFill>
                <a:latin typeface="Arial"/>
                <a:cs typeface="Arial"/>
              </a:rPr>
              <a:t>IL	</a:t>
            </a:r>
            <a:r>
              <a:rPr sz="4200" b="1" i="1" baseline="13888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50" b="1" dirty="0">
                <a:solidFill>
                  <a:srgbClr val="FF0000"/>
                </a:solidFill>
                <a:latin typeface="Arial"/>
                <a:cs typeface="Arial"/>
              </a:rPr>
              <a:t>IH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03869" y="4245355"/>
            <a:ext cx="565785" cy="226695"/>
          </a:xfrm>
          <a:custGeom>
            <a:avLst/>
            <a:gdLst/>
            <a:ahLst/>
            <a:cxnLst/>
            <a:rect l="l" t="t" r="r" b="b"/>
            <a:pathLst>
              <a:path w="565784" h="226695">
                <a:moveTo>
                  <a:pt x="82041" y="127000"/>
                </a:moveTo>
                <a:lnTo>
                  <a:pt x="0" y="211201"/>
                </a:lnTo>
                <a:lnTo>
                  <a:pt x="116585" y="226314"/>
                </a:lnTo>
                <a:lnTo>
                  <a:pt x="107088" y="199009"/>
                </a:lnTo>
                <a:lnTo>
                  <a:pt x="88519" y="199009"/>
                </a:lnTo>
                <a:lnTo>
                  <a:pt x="76961" y="165862"/>
                </a:lnTo>
                <a:lnTo>
                  <a:pt x="93552" y="160091"/>
                </a:lnTo>
                <a:lnTo>
                  <a:pt x="82041" y="127000"/>
                </a:lnTo>
                <a:close/>
              </a:path>
              <a:path w="565784" h="226695">
                <a:moveTo>
                  <a:pt x="93552" y="160091"/>
                </a:moveTo>
                <a:lnTo>
                  <a:pt x="76961" y="165862"/>
                </a:lnTo>
                <a:lnTo>
                  <a:pt x="88519" y="199009"/>
                </a:lnTo>
                <a:lnTo>
                  <a:pt x="105083" y="193243"/>
                </a:lnTo>
                <a:lnTo>
                  <a:pt x="93552" y="160091"/>
                </a:lnTo>
                <a:close/>
              </a:path>
              <a:path w="565784" h="226695">
                <a:moveTo>
                  <a:pt x="105083" y="193243"/>
                </a:moveTo>
                <a:lnTo>
                  <a:pt x="88519" y="199009"/>
                </a:lnTo>
                <a:lnTo>
                  <a:pt x="107088" y="199009"/>
                </a:lnTo>
                <a:lnTo>
                  <a:pt x="105083" y="193243"/>
                </a:lnTo>
                <a:close/>
              </a:path>
              <a:path w="565784" h="226695">
                <a:moveTo>
                  <a:pt x="553847" y="0"/>
                </a:moveTo>
                <a:lnTo>
                  <a:pt x="93552" y="160091"/>
                </a:lnTo>
                <a:lnTo>
                  <a:pt x="105083" y="193243"/>
                </a:lnTo>
                <a:lnTo>
                  <a:pt x="565403" y="33020"/>
                </a:lnTo>
                <a:lnTo>
                  <a:pt x="5538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70061" y="3934205"/>
            <a:ext cx="2736215" cy="149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Could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flip</a:t>
            </a:r>
            <a:r>
              <a:rPr sz="2000" b="1" i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r>
              <a:rPr sz="2000" b="1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000" b="1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385445">
              <a:lnSpc>
                <a:spcPct val="100000"/>
              </a:lnSpc>
            </a:pP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chain</a:t>
            </a:r>
            <a:r>
              <a:rPr sz="2000" b="1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000" b="1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gates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Slope</a:t>
            </a:r>
            <a:r>
              <a:rPr sz="2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73133" y="1629155"/>
            <a:ext cx="1842516" cy="2122170"/>
          </a:xfrm>
          <a:prstGeom prst="rect">
            <a:avLst/>
          </a:prstGeom>
        </p:spPr>
      </p:pic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FBEF5F84-B7C9-CB9F-AE4B-DB9B1AEFC6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235" y="164338"/>
            <a:ext cx="7415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chemeClr val="tx1"/>
                </a:solidFill>
              </a:rPr>
              <a:t>Noise Rejection </a:t>
            </a:r>
            <a:r>
              <a:rPr lang="en-US" altLang="zh-CN" sz="3600" dirty="0">
                <a:solidFill>
                  <a:schemeClr val="tx1"/>
                </a:solidFill>
              </a:rPr>
              <a:t>of Inverter Chain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9760" y="1383791"/>
            <a:ext cx="7736337" cy="10553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32355" y="1072134"/>
            <a:ext cx="3200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56235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2400" b="1" spc="-10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chain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inverters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43000" y="2350007"/>
            <a:ext cx="4015104" cy="3943350"/>
            <a:chOff x="1143000" y="2350007"/>
            <a:chExt cx="4015104" cy="3943350"/>
          </a:xfrm>
        </p:grpSpPr>
        <p:sp>
          <p:nvSpPr>
            <p:cNvPr id="6" name="object 6"/>
            <p:cNvSpPr/>
            <p:nvPr/>
          </p:nvSpPr>
          <p:spPr>
            <a:xfrm>
              <a:off x="1143000" y="2350007"/>
              <a:ext cx="4015104" cy="3943350"/>
            </a:xfrm>
            <a:custGeom>
              <a:avLst/>
              <a:gdLst/>
              <a:ahLst/>
              <a:cxnLst/>
              <a:rect l="l" t="t" r="r" b="b"/>
              <a:pathLst>
                <a:path w="4015104" h="3943350">
                  <a:moveTo>
                    <a:pt x="4014724" y="3886200"/>
                  </a:moveTo>
                  <a:lnTo>
                    <a:pt x="3976624" y="3867150"/>
                  </a:lnTo>
                  <a:lnTo>
                    <a:pt x="3900424" y="3829050"/>
                  </a:lnTo>
                  <a:lnTo>
                    <a:pt x="3900424" y="3867150"/>
                  </a:lnTo>
                  <a:lnTo>
                    <a:pt x="76200" y="38671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3886212"/>
                  </a:lnTo>
                  <a:lnTo>
                    <a:pt x="57150" y="3886212"/>
                  </a:lnTo>
                  <a:lnTo>
                    <a:pt x="57150" y="3905250"/>
                  </a:lnTo>
                  <a:lnTo>
                    <a:pt x="3900424" y="3905250"/>
                  </a:lnTo>
                  <a:lnTo>
                    <a:pt x="3900424" y="3943350"/>
                  </a:lnTo>
                  <a:lnTo>
                    <a:pt x="3976624" y="3905250"/>
                  </a:lnTo>
                  <a:lnTo>
                    <a:pt x="4014724" y="388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0150" y="2955797"/>
              <a:ext cx="3301746" cy="329793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199007" y="2977514"/>
            <a:ext cx="1115821" cy="3275329"/>
            <a:chOff x="1199007" y="2977514"/>
            <a:chExt cx="1115821" cy="3275329"/>
          </a:xfrm>
        </p:grpSpPr>
        <p:sp>
          <p:nvSpPr>
            <p:cNvPr id="11" name="object 11"/>
            <p:cNvSpPr/>
            <p:nvPr/>
          </p:nvSpPr>
          <p:spPr>
            <a:xfrm>
              <a:off x="1329309" y="2977514"/>
              <a:ext cx="985519" cy="3275329"/>
            </a:xfrm>
            <a:custGeom>
              <a:avLst/>
              <a:gdLst/>
              <a:ahLst/>
              <a:cxnLst/>
              <a:rect l="l" t="t" r="r" b="b"/>
              <a:pathLst>
                <a:path w="985519" h="3275329">
                  <a:moveTo>
                    <a:pt x="918845" y="523875"/>
                  </a:moveTo>
                  <a:lnTo>
                    <a:pt x="83858" y="522503"/>
                  </a:lnTo>
                  <a:lnTo>
                    <a:pt x="83947" y="496951"/>
                  </a:lnTo>
                  <a:lnTo>
                    <a:pt x="50673" y="513511"/>
                  </a:lnTo>
                  <a:lnTo>
                    <a:pt x="50673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25527" y="76200"/>
                  </a:lnTo>
                  <a:lnTo>
                    <a:pt x="25527" y="515874"/>
                  </a:lnTo>
                  <a:lnTo>
                    <a:pt x="45910" y="515874"/>
                  </a:lnTo>
                  <a:lnTo>
                    <a:pt x="7620" y="534924"/>
                  </a:lnTo>
                  <a:lnTo>
                    <a:pt x="83693" y="573151"/>
                  </a:lnTo>
                  <a:lnTo>
                    <a:pt x="83769" y="547649"/>
                  </a:lnTo>
                  <a:lnTo>
                    <a:pt x="918845" y="549021"/>
                  </a:lnTo>
                  <a:lnTo>
                    <a:pt x="918845" y="523875"/>
                  </a:lnTo>
                  <a:close/>
                </a:path>
                <a:path w="985519" h="3275329">
                  <a:moveTo>
                    <a:pt x="985266" y="611124"/>
                  </a:moveTo>
                  <a:lnTo>
                    <a:pt x="978916" y="598424"/>
                  </a:lnTo>
                  <a:lnTo>
                    <a:pt x="947166" y="534924"/>
                  </a:lnTo>
                  <a:lnTo>
                    <a:pt x="909066" y="611124"/>
                  </a:lnTo>
                  <a:lnTo>
                    <a:pt x="934593" y="611124"/>
                  </a:lnTo>
                  <a:lnTo>
                    <a:pt x="934593" y="3274949"/>
                  </a:lnTo>
                  <a:lnTo>
                    <a:pt x="959739" y="3274949"/>
                  </a:lnTo>
                  <a:lnTo>
                    <a:pt x="959739" y="611124"/>
                  </a:lnTo>
                  <a:lnTo>
                    <a:pt x="985266" y="611124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9007" y="3017139"/>
              <a:ext cx="139700" cy="762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461765" y="4084827"/>
            <a:ext cx="8153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808080"/>
                </a:solidFill>
                <a:latin typeface="Arial"/>
                <a:cs typeface="Arial"/>
              </a:rPr>
              <a:t>finv(</a:t>
            </a:r>
            <a:r>
              <a:rPr sz="2000" b="1" i="1" spc="-10" dirty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2000" b="1" spc="-5" dirty="0">
                <a:solidFill>
                  <a:srgbClr val="80808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23767" y="5656579"/>
            <a:ext cx="44830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f(</a:t>
            </a:r>
            <a:r>
              <a:rPr sz="2000" b="1" i="1" spc="-10" dirty="0">
                <a:latin typeface="Arial"/>
                <a:cs typeface="Arial"/>
              </a:rPr>
              <a:t>V</a:t>
            </a:r>
            <a:r>
              <a:rPr sz="2000" b="1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63978" y="3260470"/>
            <a:ext cx="1977337" cy="40716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lang="en-US" sz="2400" dirty="0">
                <a:latin typeface="Arial"/>
                <a:cs typeface="Arial"/>
              </a:rPr>
              <a:t>“G</a:t>
            </a:r>
            <a:r>
              <a:rPr lang="en-US" altLang="zh-CN" sz="2400" dirty="0">
                <a:latin typeface="Arial"/>
                <a:cs typeface="Arial"/>
              </a:rPr>
              <a:t>ood” </a:t>
            </a:r>
            <a:r>
              <a:rPr lang="en-US" altLang="zh-CN" sz="2400" dirty="0" err="1">
                <a:latin typeface="Arial"/>
                <a:cs typeface="Arial"/>
              </a:rPr>
              <a:t>VTC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86728" y="2366009"/>
            <a:ext cx="4015104" cy="3943350"/>
            <a:chOff x="6586728" y="2366009"/>
            <a:chExt cx="4015104" cy="3943350"/>
          </a:xfrm>
        </p:grpSpPr>
        <p:sp>
          <p:nvSpPr>
            <p:cNvPr id="18" name="object 18"/>
            <p:cNvSpPr/>
            <p:nvPr/>
          </p:nvSpPr>
          <p:spPr>
            <a:xfrm>
              <a:off x="6586728" y="2366009"/>
              <a:ext cx="4015104" cy="3943350"/>
            </a:xfrm>
            <a:custGeom>
              <a:avLst/>
              <a:gdLst/>
              <a:ahLst/>
              <a:cxnLst/>
              <a:rect l="l" t="t" r="r" b="b"/>
              <a:pathLst>
                <a:path w="4015104" h="3943350">
                  <a:moveTo>
                    <a:pt x="4014724" y="3886200"/>
                  </a:moveTo>
                  <a:lnTo>
                    <a:pt x="3976624" y="3867150"/>
                  </a:lnTo>
                  <a:lnTo>
                    <a:pt x="3900424" y="3829050"/>
                  </a:lnTo>
                  <a:lnTo>
                    <a:pt x="3900424" y="3867150"/>
                  </a:lnTo>
                  <a:lnTo>
                    <a:pt x="76200" y="38671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3886212"/>
                  </a:lnTo>
                  <a:lnTo>
                    <a:pt x="57150" y="3886212"/>
                  </a:lnTo>
                  <a:lnTo>
                    <a:pt x="57150" y="3905250"/>
                  </a:lnTo>
                  <a:lnTo>
                    <a:pt x="3900424" y="3905250"/>
                  </a:lnTo>
                  <a:lnTo>
                    <a:pt x="3900424" y="3943350"/>
                  </a:lnTo>
                  <a:lnTo>
                    <a:pt x="3976624" y="3905250"/>
                  </a:lnTo>
                  <a:lnTo>
                    <a:pt x="4014724" y="388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6352" y="2967228"/>
              <a:ext cx="3301746" cy="3297936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7063359" y="3971163"/>
            <a:ext cx="868680" cy="2273300"/>
          </a:xfrm>
          <a:custGeom>
            <a:avLst/>
            <a:gdLst/>
            <a:ahLst/>
            <a:cxnLst/>
            <a:rect l="l" t="t" r="r" b="b"/>
            <a:pathLst>
              <a:path w="868679" h="2273300">
                <a:moveTo>
                  <a:pt x="868680" y="250825"/>
                </a:moveTo>
                <a:lnTo>
                  <a:pt x="843153" y="250825"/>
                </a:lnTo>
                <a:lnTo>
                  <a:pt x="843153" y="38100"/>
                </a:lnTo>
                <a:lnTo>
                  <a:pt x="830199" y="38100"/>
                </a:lnTo>
                <a:lnTo>
                  <a:pt x="805053" y="25527"/>
                </a:lnTo>
                <a:lnTo>
                  <a:pt x="753999" y="0"/>
                </a:lnTo>
                <a:lnTo>
                  <a:pt x="753999" y="25527"/>
                </a:lnTo>
                <a:lnTo>
                  <a:pt x="38100" y="25527"/>
                </a:lnTo>
                <a:lnTo>
                  <a:pt x="38100" y="38100"/>
                </a:lnTo>
                <a:lnTo>
                  <a:pt x="0" y="114300"/>
                </a:lnTo>
                <a:lnTo>
                  <a:pt x="25527" y="114300"/>
                </a:lnTo>
                <a:lnTo>
                  <a:pt x="25527" y="2273300"/>
                </a:lnTo>
                <a:lnTo>
                  <a:pt x="50673" y="2273300"/>
                </a:lnTo>
                <a:lnTo>
                  <a:pt x="50673" y="114300"/>
                </a:lnTo>
                <a:lnTo>
                  <a:pt x="76200" y="114300"/>
                </a:lnTo>
                <a:lnTo>
                  <a:pt x="69850" y="101600"/>
                </a:lnTo>
                <a:lnTo>
                  <a:pt x="44386" y="50673"/>
                </a:lnTo>
                <a:lnTo>
                  <a:pt x="753999" y="50673"/>
                </a:lnTo>
                <a:lnTo>
                  <a:pt x="753999" y="76200"/>
                </a:lnTo>
                <a:lnTo>
                  <a:pt x="805053" y="50673"/>
                </a:lnTo>
                <a:lnTo>
                  <a:pt x="818007" y="44196"/>
                </a:lnTo>
                <a:lnTo>
                  <a:pt x="818007" y="250825"/>
                </a:lnTo>
                <a:lnTo>
                  <a:pt x="792480" y="250825"/>
                </a:lnTo>
                <a:lnTo>
                  <a:pt x="830580" y="327025"/>
                </a:lnTo>
                <a:lnTo>
                  <a:pt x="862330" y="263525"/>
                </a:lnTo>
                <a:lnTo>
                  <a:pt x="868680" y="25082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145273" y="4539234"/>
            <a:ext cx="2750185" cy="400050"/>
          </a:xfrm>
          <a:prstGeom prst="rect">
            <a:avLst/>
          </a:prstGeom>
          <a:solidFill>
            <a:srgbClr val="D0ECF6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000" b="1" i="1" spc="-15" dirty="0">
                <a:solidFill>
                  <a:srgbClr val="004099"/>
                </a:solidFill>
                <a:latin typeface="Arial"/>
                <a:cs typeface="Arial"/>
              </a:rPr>
              <a:t>“Trap” </a:t>
            </a:r>
            <a:r>
              <a:rPr lang="en-US" sz="2000" b="1" i="1" spc="-5" dirty="0">
                <a:solidFill>
                  <a:srgbClr val="004099"/>
                </a:solidFill>
                <a:latin typeface="Arial"/>
                <a:cs typeface="Arial"/>
              </a:rPr>
              <a:t>around </a:t>
            </a:r>
            <a:r>
              <a:rPr lang="en-US" sz="2000" b="1" i="1" spc="10" dirty="0" err="1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lang="en-US" sz="1950" b="1" i="1" spc="15" baseline="-21367" dirty="0" err="1">
                <a:solidFill>
                  <a:srgbClr val="004099"/>
                </a:solidFill>
                <a:latin typeface="Arial"/>
                <a:cs typeface="Arial"/>
              </a:rPr>
              <a:t>M</a:t>
            </a:r>
            <a:endParaRPr sz="1950" baseline="-21367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78802" y="2743200"/>
            <a:ext cx="8153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808080"/>
                </a:solidFill>
                <a:latin typeface="Arial"/>
                <a:cs typeface="Arial"/>
              </a:rPr>
              <a:t>finv(</a:t>
            </a:r>
            <a:r>
              <a:rPr sz="2000" b="1" i="1" spc="-10" dirty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2000" b="1" spc="-5" dirty="0">
                <a:solidFill>
                  <a:srgbClr val="80808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77452" y="4916677"/>
            <a:ext cx="44830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f(</a:t>
            </a:r>
            <a:r>
              <a:rPr sz="2000" b="1" i="1" spc="-10" dirty="0">
                <a:latin typeface="Arial"/>
                <a:cs typeface="Arial"/>
              </a:rPr>
              <a:t>V</a:t>
            </a:r>
            <a:r>
              <a:rPr sz="2000" b="1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2262FF73-5931-CC2E-8786-706549F05D99}"/>
              </a:ext>
            </a:extLst>
          </p:cNvPr>
          <p:cNvSpPr txBox="1"/>
          <p:nvPr/>
        </p:nvSpPr>
        <p:spPr>
          <a:xfrm>
            <a:off x="542417" y="1897252"/>
            <a:ext cx="6565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600" b="1" i="1" spc="7" baseline="13888" dirty="0">
                <a:latin typeface="Arial"/>
                <a:cs typeface="Arial"/>
              </a:rPr>
              <a:t>V</a:t>
            </a:r>
            <a:r>
              <a:rPr sz="1600" b="1" spc="5" dirty="0">
                <a:latin typeface="Arial"/>
                <a:cs typeface="Arial"/>
              </a:rPr>
              <a:t>out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7197C925-A013-11EC-B168-623B90F308A8}"/>
              </a:ext>
            </a:extLst>
          </p:cNvPr>
          <p:cNvSpPr txBox="1"/>
          <p:nvPr/>
        </p:nvSpPr>
        <p:spPr>
          <a:xfrm>
            <a:off x="5215254" y="5943600"/>
            <a:ext cx="5232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Arial"/>
                <a:cs typeface="Arial"/>
              </a:rPr>
              <a:t>V</a:t>
            </a:r>
            <a:r>
              <a:rPr sz="1600" b="1" dirty="0">
                <a:latin typeface="Arial"/>
                <a:cs typeface="Arial"/>
              </a:rPr>
              <a:t>in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29CDFAE0-1EC2-7EDD-CA83-5521604E410F}"/>
              </a:ext>
            </a:extLst>
          </p:cNvPr>
          <p:cNvSpPr txBox="1"/>
          <p:nvPr/>
        </p:nvSpPr>
        <p:spPr>
          <a:xfrm>
            <a:off x="574329" y="2375314"/>
            <a:ext cx="5232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V</a:t>
            </a:r>
            <a:r>
              <a:rPr sz="16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</a:t>
            </a:r>
            <a:endParaRPr sz="1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A31A0928-6F42-F174-525C-043887F8EE5E}"/>
              </a:ext>
            </a:extLst>
          </p:cNvPr>
          <p:cNvSpPr txBox="1"/>
          <p:nvPr/>
        </p:nvSpPr>
        <p:spPr>
          <a:xfrm>
            <a:off x="5202735" y="6369141"/>
            <a:ext cx="6565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600" b="1" i="1" spc="7" baseline="13888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V</a:t>
            </a:r>
            <a:r>
              <a:rPr sz="1600" b="1" spc="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out</a:t>
            </a:r>
            <a:endParaRPr sz="1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0" name="object 16">
            <a:extLst>
              <a:ext uri="{FF2B5EF4-FFF2-40B4-BE49-F238E27FC236}">
                <a16:creationId xmlns:a16="http://schemas.microsoft.com/office/drawing/2014/main" id="{76B841EC-EDA0-014D-BDD7-5265A9C355F3}"/>
              </a:ext>
            </a:extLst>
          </p:cNvPr>
          <p:cNvSpPr txBox="1"/>
          <p:nvPr/>
        </p:nvSpPr>
        <p:spPr>
          <a:xfrm>
            <a:off x="8594280" y="3284727"/>
            <a:ext cx="1639443" cy="40716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lang="en-US" altLang="zh-CN" sz="2400" dirty="0">
                <a:latin typeface="Arial"/>
                <a:cs typeface="Arial"/>
              </a:rPr>
              <a:t>“Bad” </a:t>
            </a:r>
            <a:r>
              <a:rPr lang="en-US" altLang="zh-CN" sz="2400" dirty="0" err="1">
                <a:latin typeface="Arial"/>
                <a:cs typeface="Arial"/>
              </a:rPr>
              <a:t>VTC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0C9CEDCE-42FD-870D-6336-1FAC8E209E1C}"/>
              </a:ext>
            </a:extLst>
          </p:cNvPr>
          <p:cNvSpPr txBox="1"/>
          <p:nvPr/>
        </p:nvSpPr>
        <p:spPr>
          <a:xfrm>
            <a:off x="1329309" y="2439160"/>
            <a:ext cx="2017814" cy="346890"/>
          </a:xfrm>
          <a:prstGeom prst="rect">
            <a:avLst/>
          </a:prstGeom>
          <a:solidFill>
            <a:srgbClr val="D0ECF6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lang="en-US" sz="2000" b="1" i="1" spc="-15" dirty="0" err="1">
                <a:solidFill>
                  <a:srgbClr val="004099"/>
                </a:solidFill>
                <a:latin typeface="Arial"/>
                <a:cs typeface="Arial"/>
              </a:rPr>
              <a:t>Noice</a:t>
            </a:r>
            <a:r>
              <a:rPr lang="en-US" sz="2000" b="1" i="1" spc="-15" dirty="0">
                <a:solidFill>
                  <a:srgbClr val="004099"/>
                </a:solidFill>
                <a:latin typeface="Arial"/>
                <a:cs typeface="Arial"/>
              </a:rPr>
              <a:t> reject</a:t>
            </a:r>
            <a:endParaRPr sz="1950" baseline="-21367" dirty="0">
              <a:latin typeface="Arial"/>
              <a:cs typeface="Arial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CEF1BEB-A2BA-5262-D140-B3D732484F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065" y="152400"/>
            <a:ext cx="734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Summary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of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Static CMOS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Inverter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11986"/>
            <a:ext cx="4657343" cy="46131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72838" y="1908302"/>
            <a:ext cx="7132320" cy="3798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8227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Static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CMOS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inverter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is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simplest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logic</a:t>
            </a:r>
            <a:r>
              <a:rPr sz="24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gate </a:t>
            </a:r>
            <a:r>
              <a:rPr sz="2400" b="1" spc="-65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for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digital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integrated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circuit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design.</a:t>
            </a:r>
            <a:endParaRPr lang="en-US" sz="2400" dirty="0">
              <a:latin typeface="Arial"/>
              <a:cs typeface="Arial"/>
            </a:endParaRPr>
          </a:p>
          <a:p>
            <a:pPr marL="298450" marR="546735" indent="-285750" algn="just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382270" algn="l"/>
              </a:tabLst>
            </a:pPr>
            <a:r>
              <a:rPr lang="en-US" sz="2400" b="1" dirty="0" err="1">
                <a:solidFill>
                  <a:srgbClr val="004099"/>
                </a:solidFill>
                <a:latin typeface="Arial"/>
                <a:cs typeface="Arial"/>
              </a:rPr>
              <a:t>VTC</a:t>
            </a:r>
            <a:r>
              <a:rPr lang="en-US" sz="2400" b="1" dirty="0">
                <a:solidFill>
                  <a:srgbClr val="004099"/>
                </a:solidFill>
                <a:latin typeface="Arial"/>
                <a:cs typeface="Arial"/>
              </a:rPr>
              <a:t> of </a:t>
            </a:r>
            <a:r>
              <a:rPr lang="en-US" sz="2400" b="1" spc="-5" dirty="0">
                <a:solidFill>
                  <a:srgbClr val="004099"/>
                </a:solidFill>
                <a:latin typeface="Arial"/>
                <a:cs typeface="Arial"/>
              </a:rPr>
              <a:t>static </a:t>
            </a:r>
            <a:r>
              <a:rPr lang="en-US" sz="2400" b="1" dirty="0">
                <a:solidFill>
                  <a:srgbClr val="004099"/>
                </a:solidFill>
                <a:latin typeface="Arial"/>
                <a:cs typeface="Arial"/>
              </a:rPr>
              <a:t>CMOS </a:t>
            </a:r>
            <a:r>
              <a:rPr lang="en-US" sz="2400" b="1" spc="-5" dirty="0">
                <a:solidFill>
                  <a:srgbClr val="004099"/>
                </a:solidFill>
                <a:latin typeface="Arial"/>
                <a:cs typeface="Arial"/>
              </a:rPr>
              <a:t>inverter is obtained by </a:t>
            </a:r>
            <a:r>
              <a:rPr lang="en-US" sz="2400" b="1" spc="-65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4099"/>
                </a:solidFill>
                <a:latin typeface="Arial"/>
                <a:cs typeface="Arial"/>
              </a:rPr>
              <a:t>analyzing the operation regions </a:t>
            </a:r>
            <a:r>
              <a:rPr lang="en-US" sz="2400" b="1" dirty="0">
                <a:solidFill>
                  <a:srgbClr val="004099"/>
                </a:solidFill>
                <a:latin typeface="Arial"/>
                <a:cs typeface="Arial"/>
              </a:rPr>
              <a:t>of NMOS &amp; </a:t>
            </a:r>
            <a:r>
              <a:rPr lang="en-US" sz="2400" b="1" spc="-65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rgbClr val="004099"/>
                </a:solidFill>
                <a:latin typeface="Arial"/>
                <a:cs typeface="Arial"/>
              </a:rPr>
              <a:t>PMOS.</a:t>
            </a:r>
            <a:r>
              <a:rPr lang="nl-NL"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</a:p>
          <a:p>
            <a:pPr marL="298450" marR="546735" indent="-285750" algn="just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382270" algn="l"/>
              </a:tabLst>
            </a:pPr>
            <a:r>
              <a:rPr lang="nl-NL" sz="2400" b="1" dirty="0">
                <a:solidFill>
                  <a:srgbClr val="004099"/>
                </a:solidFill>
                <a:latin typeface="Arial"/>
                <a:cs typeface="Arial"/>
              </a:rPr>
              <a:t>Regi</a:t>
            </a:r>
            <a:r>
              <a:rPr lang="en-US" altLang="zh-CN" sz="2400" b="1" dirty="0">
                <a:solidFill>
                  <a:srgbClr val="004099"/>
                </a:solidFill>
                <a:latin typeface="Arial"/>
                <a:cs typeface="Arial"/>
              </a:rPr>
              <a:t>o</a:t>
            </a:r>
            <a:r>
              <a:rPr lang="nl-NL" sz="2400" b="1" dirty="0">
                <a:solidFill>
                  <a:srgbClr val="004099"/>
                </a:solidFill>
                <a:latin typeface="Arial"/>
                <a:cs typeface="Arial"/>
              </a:rPr>
              <a:t>n 1 </a:t>
            </a:r>
            <a:r>
              <a:rPr lang="en-US" altLang="zh-CN" sz="2400" b="1" dirty="0">
                <a:solidFill>
                  <a:srgbClr val="004099"/>
                </a:solidFill>
                <a:latin typeface="Arial"/>
                <a:cs typeface="Arial"/>
              </a:rPr>
              <a:t>and </a:t>
            </a:r>
            <a:r>
              <a:rPr lang="nl-NL" sz="2400" b="1" dirty="0">
                <a:solidFill>
                  <a:srgbClr val="004099"/>
                </a:solidFill>
                <a:latin typeface="Arial"/>
                <a:cs typeface="Arial"/>
              </a:rPr>
              <a:t>region 4 are ideal operation regions.</a:t>
            </a:r>
            <a:endParaRPr lang="en-US" sz="2400" b="1" dirty="0">
              <a:solidFill>
                <a:srgbClr val="004099"/>
              </a:solidFill>
              <a:latin typeface="Arial"/>
              <a:cs typeface="Arial"/>
            </a:endParaRPr>
          </a:p>
          <a:p>
            <a:pPr marL="298450" marR="457200" indent="-28575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382270" algn="l"/>
              </a:tabLst>
            </a:pPr>
            <a:r>
              <a:rPr lang="en-US" sz="2400" b="1" spc="-5" dirty="0">
                <a:solidFill>
                  <a:srgbClr val="00AF50"/>
                </a:solidFill>
                <a:latin typeface="Arial"/>
                <a:cs typeface="Arial"/>
              </a:rPr>
              <a:t>static</a:t>
            </a:r>
            <a:r>
              <a:rPr lang="en-US" sz="2400" b="1" spc="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rgbClr val="00AF50"/>
                </a:solidFill>
                <a:latin typeface="Arial"/>
                <a:cs typeface="Arial"/>
              </a:rPr>
              <a:t>CMOS</a:t>
            </a:r>
            <a:r>
              <a:rPr lang="en-US" sz="2400" b="1" spc="-5" dirty="0">
                <a:solidFill>
                  <a:srgbClr val="00AF50"/>
                </a:solidFill>
                <a:latin typeface="Arial"/>
                <a:cs typeface="Arial"/>
              </a:rPr>
              <a:t> inverter</a:t>
            </a:r>
            <a:r>
              <a:rPr lang="en-US" sz="2400" b="1" spc="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AF50"/>
                </a:solidFill>
                <a:latin typeface="Arial"/>
                <a:cs typeface="Arial"/>
              </a:rPr>
              <a:t>serves</a:t>
            </a:r>
            <a:r>
              <a:rPr lang="en-US" sz="2400" b="1" spc="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AF50"/>
                </a:solidFill>
                <a:latin typeface="Arial"/>
                <a:cs typeface="Arial"/>
              </a:rPr>
              <a:t>as</a:t>
            </a:r>
            <a:r>
              <a:rPr lang="en-US" sz="24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AF50"/>
                </a:solidFill>
                <a:latin typeface="Arial"/>
                <a:cs typeface="Arial"/>
              </a:rPr>
              <a:t>the building </a:t>
            </a:r>
            <a:r>
              <a:rPr lang="en-US" sz="2400" b="1" spc="-6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AF50"/>
                </a:solidFill>
                <a:latin typeface="Arial"/>
                <a:cs typeface="Arial"/>
              </a:rPr>
              <a:t>block for</a:t>
            </a:r>
            <a:r>
              <a:rPr lang="en-US" sz="24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AF50"/>
                </a:solidFill>
                <a:latin typeface="Arial"/>
                <a:cs typeface="Arial"/>
              </a:rPr>
              <a:t>static</a:t>
            </a:r>
            <a:r>
              <a:rPr lang="en-US" sz="24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rgbClr val="00AF50"/>
                </a:solidFill>
                <a:latin typeface="Arial"/>
                <a:cs typeface="Arial"/>
              </a:rPr>
              <a:t>CMOS</a:t>
            </a:r>
            <a:r>
              <a:rPr lang="en-US" sz="2400" b="1" spc="-5" dirty="0">
                <a:solidFill>
                  <a:srgbClr val="00AF50"/>
                </a:solidFill>
                <a:latin typeface="Arial"/>
                <a:cs typeface="Arial"/>
              </a:rPr>
              <a:t> logic</a:t>
            </a:r>
            <a:r>
              <a:rPr lang="en-US" sz="2400" b="1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AF50"/>
                </a:solidFill>
                <a:latin typeface="Arial"/>
                <a:cs typeface="Arial"/>
              </a:rPr>
              <a:t>gates.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EAF19D-4E96-7CE1-8A87-73ABC42318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181600" y="152400"/>
            <a:ext cx="160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636" y="1889547"/>
            <a:ext cx="10659364" cy="3639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800" b="1" dirty="0">
                <a:solidFill>
                  <a:srgbClr val="0000CC"/>
                </a:solidFill>
                <a:latin typeface="Arial"/>
                <a:cs typeface="Arial"/>
              </a:rPr>
              <a:t>CMOS </a:t>
            </a:r>
            <a:r>
              <a:rPr lang="en-US" altLang="zh-CN" sz="2800" b="1" spc="-5" dirty="0">
                <a:solidFill>
                  <a:srgbClr val="0000CC"/>
                </a:solidFill>
                <a:latin typeface="Arial"/>
                <a:cs typeface="Arial"/>
              </a:rPr>
              <a:t>Inverter</a:t>
            </a:r>
            <a:r>
              <a:rPr lang="en-US" altLang="zh-CN" sz="2800" b="1" dirty="0">
                <a:solidFill>
                  <a:srgbClr val="0000CC"/>
                </a:solidFill>
                <a:latin typeface="Arial"/>
                <a:cs typeface="Arial"/>
              </a:rPr>
              <a:t> Operating Principle</a:t>
            </a: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lang="en-US" altLang="zh-CN" sz="2400" spc="-5" dirty="0">
                <a:solidFill>
                  <a:srgbClr val="006600"/>
                </a:solidFill>
                <a:latin typeface="Arial"/>
                <a:cs typeface="Arial"/>
              </a:rPr>
              <a:t>Operating in logical high, low and transitions</a:t>
            </a:r>
            <a:endParaRPr lang="en-US" altLang="zh-CN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800" b="1" spc="-5" dirty="0">
                <a:solidFill>
                  <a:srgbClr val="0000CC"/>
                </a:solidFill>
                <a:latin typeface="Arial"/>
                <a:cs typeface="Arial"/>
              </a:rPr>
              <a:t>CMOS Inverter Voltage Transfer Characteristic (</a:t>
            </a:r>
            <a:r>
              <a:rPr lang="en-US" altLang="zh-CN" sz="2800" b="1" spc="-5" dirty="0" err="1">
                <a:solidFill>
                  <a:srgbClr val="0000CC"/>
                </a:solidFill>
                <a:latin typeface="Arial"/>
                <a:cs typeface="Arial"/>
              </a:rPr>
              <a:t>VTC</a:t>
            </a:r>
            <a:r>
              <a:rPr lang="en-US" altLang="zh-CN" sz="2800" b="1" spc="-5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lang="en-US" altLang="zh-CN" sz="2400" spc="-5" dirty="0">
                <a:solidFill>
                  <a:srgbClr val="006600"/>
                </a:solidFill>
                <a:latin typeface="Arial"/>
                <a:cs typeface="Arial"/>
              </a:rPr>
              <a:t>Five operating regions</a:t>
            </a: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lang="en-US" altLang="zh-CN" sz="2400" spc="-5" dirty="0" err="1">
                <a:solidFill>
                  <a:srgbClr val="006600"/>
                </a:solidFill>
                <a:latin typeface="Arial"/>
                <a:cs typeface="Arial"/>
              </a:rPr>
              <a:t>VTC</a:t>
            </a:r>
            <a:r>
              <a:rPr lang="en-US" altLang="zh-CN" sz="2400" spc="-5" dirty="0">
                <a:solidFill>
                  <a:srgbClr val="006600"/>
                </a:solidFill>
                <a:latin typeface="Arial"/>
                <a:cs typeface="Arial"/>
              </a:rPr>
              <a:t> Construction</a:t>
            </a:r>
            <a:endParaRPr lang="en-US" altLang="zh-CN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800" b="1" dirty="0">
                <a:solidFill>
                  <a:srgbClr val="0000CC"/>
                </a:solidFill>
                <a:latin typeface="Arial"/>
                <a:cs typeface="Arial"/>
              </a:rPr>
              <a:t>CMOS Inverter Reliability and Design Rules</a:t>
            </a:r>
            <a:endParaRPr lang="en-US" altLang="zh-CN" sz="28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lang="en-US" altLang="zh-CN" sz="2400" spc="-5" dirty="0">
                <a:solidFill>
                  <a:srgbClr val="006600"/>
                </a:solidFill>
                <a:latin typeface="Arial"/>
                <a:cs typeface="Arial"/>
              </a:rPr>
              <a:t>Switching Threshold</a:t>
            </a: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lang="en-US" altLang="zh-CN" sz="2400" spc="-5" dirty="0">
                <a:solidFill>
                  <a:srgbClr val="006600"/>
                </a:solidFill>
                <a:latin typeface="Arial"/>
                <a:cs typeface="Arial"/>
              </a:rPr>
              <a:t>Noise Margin </a:t>
            </a:r>
            <a:r>
              <a:rPr lang="zh-CN" altLang="en-US" sz="2400" spc="-5" dirty="0">
                <a:solidFill>
                  <a:srgbClr val="006600"/>
                </a:solidFill>
                <a:latin typeface="Arial"/>
                <a:cs typeface="Arial"/>
              </a:rPr>
              <a:t>噪声容忍门限</a:t>
            </a:r>
            <a:endParaRPr lang="zh-CN" altLang="en-US" sz="2400" dirty="0">
              <a:latin typeface="Arial"/>
              <a:cs typeface="Arial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B77171-E56E-72A2-5051-DBB1E9179DDC}"/>
              </a:ext>
            </a:extLst>
          </p:cNvPr>
          <p:cNvSpPr/>
          <p:nvPr/>
        </p:nvSpPr>
        <p:spPr>
          <a:xfrm>
            <a:off x="685800" y="4358947"/>
            <a:ext cx="8331200" cy="117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19583-6F5E-CABC-A669-4CBFF14DC9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1677" y="152400"/>
            <a:ext cx="5668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Review:</a:t>
            </a:r>
            <a:r>
              <a:rPr sz="3600" spc="-3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Static</a:t>
            </a:r>
            <a:r>
              <a:rPr sz="3600" spc="-25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CMOS</a:t>
            </a:r>
            <a:r>
              <a:rPr sz="3600" spc="-3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VTC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5508" y="1455419"/>
            <a:ext cx="11418570" cy="4613275"/>
            <a:chOff x="635508" y="1455419"/>
            <a:chExt cx="11418570" cy="46132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2090" y="1652777"/>
              <a:ext cx="6761781" cy="4415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508" y="1455419"/>
              <a:ext cx="4656582" cy="4613148"/>
            </a:xfrm>
            <a:prstGeom prst="rect">
              <a:avLst/>
            </a:prstGeom>
          </p:spPr>
        </p:pic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8AC71-6647-F16B-2F96-880C922186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623" y="228600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Noise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in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Digital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ICs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998" y="914400"/>
            <a:ext cx="10866120" cy="542712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2270" indent="-370205">
              <a:lnSpc>
                <a:spcPct val="100000"/>
              </a:lnSpc>
              <a:spcBef>
                <a:spcPts val="700"/>
              </a:spcBef>
              <a:buFont typeface="Wingdings"/>
              <a:buChar char=""/>
              <a:tabLst>
                <a:tab pos="38290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Noise</a:t>
            </a:r>
            <a:r>
              <a:rPr sz="2400" b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–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unwanted variations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of voltages</a:t>
            </a:r>
            <a:r>
              <a:rPr sz="24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and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currents</a:t>
            </a:r>
            <a:r>
              <a:rPr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at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logic nodes.</a:t>
            </a:r>
            <a:endParaRPr lang="en-US" sz="2400" b="1" spc="-5" dirty="0">
              <a:solidFill>
                <a:srgbClr val="004099"/>
              </a:solidFill>
              <a:latin typeface="Arial"/>
              <a:cs typeface="Arial"/>
            </a:endParaRPr>
          </a:p>
          <a:p>
            <a:pPr marL="382270" indent="-370205">
              <a:lnSpc>
                <a:spcPct val="100000"/>
              </a:lnSpc>
              <a:spcBef>
                <a:spcPts val="700"/>
              </a:spcBef>
              <a:buFont typeface="Wingdings"/>
              <a:buChar char=""/>
              <a:tabLst>
                <a:tab pos="382905" algn="l"/>
              </a:tabLst>
            </a:pPr>
            <a:endParaRPr sz="2400" dirty="0">
              <a:latin typeface="Arial"/>
              <a:cs typeface="Arial"/>
            </a:endParaRPr>
          </a:p>
          <a:p>
            <a:pPr marL="382270" indent="-370205">
              <a:lnSpc>
                <a:spcPct val="100000"/>
              </a:lnSpc>
              <a:spcBef>
                <a:spcPts val="600"/>
              </a:spcBef>
              <a:buFont typeface="Wingdings"/>
              <a:buChar char=""/>
              <a:tabLst>
                <a:tab pos="38290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Digital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system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is one where:</a:t>
            </a:r>
            <a:endParaRPr sz="2400" dirty="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812800" algn="l"/>
                <a:tab pos="813435" algn="l"/>
              </a:tabLst>
            </a:pPr>
            <a:r>
              <a:rPr lang="en-US" sz="2200" b="1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nalog</a:t>
            </a:r>
            <a:r>
              <a:rPr lang="en-US" sz="2200" b="1" dirty="0">
                <a:solidFill>
                  <a:srgbClr val="00AF50"/>
                </a:solidFill>
                <a:latin typeface="Arial"/>
                <a:cs typeface="Arial"/>
              </a:rPr>
              <a:t> signals are q</a:t>
            </a:r>
            <a:r>
              <a:rPr lang="en-US" altLang="zh-CN" sz="2200" b="1" dirty="0">
                <a:solidFill>
                  <a:srgbClr val="00AF50"/>
                </a:solidFill>
                <a:latin typeface="Arial"/>
                <a:cs typeface="Arial"/>
              </a:rPr>
              <a:t>uantized</a:t>
            </a:r>
            <a:r>
              <a:rPr lang="en-US" sz="2200" b="1" dirty="0">
                <a:solidFill>
                  <a:srgbClr val="00AF50"/>
                </a:solidFill>
                <a:latin typeface="Arial"/>
                <a:cs typeface="Arial"/>
              </a:rPr>
              <a:t> to </a:t>
            </a:r>
            <a:r>
              <a:rPr lang="en-US" altLang="zh-CN" sz="2200" b="1" dirty="0">
                <a:solidFill>
                  <a:srgbClr val="00AF50"/>
                </a:solidFill>
                <a:latin typeface="Arial"/>
                <a:cs typeface="Arial"/>
              </a:rPr>
              <a:t>discrete</a:t>
            </a:r>
            <a:r>
              <a:rPr lang="en-US" altLang="zh-CN" sz="22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CN" sz="2200" b="1" dirty="0">
                <a:solidFill>
                  <a:srgbClr val="00AF50"/>
                </a:solidFill>
                <a:latin typeface="Arial"/>
                <a:cs typeface="Arial"/>
              </a:rPr>
              <a:t>values</a:t>
            </a:r>
            <a:endParaRPr lang="en-US" sz="2200" b="1" spc="10" dirty="0">
              <a:solidFill>
                <a:srgbClr val="00AF50"/>
              </a:solidFill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"/>
              <a:tabLst>
                <a:tab pos="812800" algn="l"/>
                <a:tab pos="813435" algn="l"/>
              </a:tabLst>
            </a:pP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All</a:t>
            </a:r>
            <a:r>
              <a:rPr sz="22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elements</a:t>
            </a:r>
            <a:r>
              <a:rPr sz="22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(gates)</a:t>
            </a:r>
            <a:r>
              <a:rPr sz="2200" b="1" spc="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can</a:t>
            </a:r>
            <a:r>
              <a:rPr lang="en-US" sz="2200" b="1" dirty="0">
                <a:solidFill>
                  <a:srgbClr val="00AF50"/>
                </a:solidFill>
                <a:latin typeface="Arial"/>
                <a:cs typeface="Arial"/>
              </a:rPr>
              <a:t> somehow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reject</a:t>
            </a:r>
            <a:r>
              <a:rPr sz="22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noise</a:t>
            </a:r>
            <a:endParaRPr sz="2200" dirty="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"/>
              <a:tabLst>
                <a:tab pos="812800" algn="l"/>
                <a:tab pos="813435" algn="l"/>
              </a:tabLst>
            </a:pP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For 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sufficiently</a:t>
            </a:r>
            <a:r>
              <a:rPr sz="2200" b="1" spc="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“small”</a:t>
            </a:r>
            <a:r>
              <a:rPr sz="22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noise,</a:t>
            </a:r>
            <a:r>
              <a:rPr sz="2200" b="1" spc="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system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acts as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 if</a:t>
            </a:r>
            <a:r>
              <a:rPr sz="22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it</a:t>
            </a:r>
            <a:r>
              <a:rPr sz="2200" b="1" spc="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was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noise-free</a:t>
            </a:r>
            <a:endParaRPr lang="en-US" sz="2200" b="1" dirty="0">
              <a:solidFill>
                <a:srgbClr val="00AF50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tabLst>
                <a:tab pos="812800" algn="l"/>
                <a:tab pos="813435" algn="l"/>
              </a:tabLst>
            </a:pPr>
            <a:endParaRPr lang="en-US" sz="2200" b="1" dirty="0">
              <a:solidFill>
                <a:srgbClr val="00AF50"/>
              </a:solidFill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"/>
              <a:tabLst>
                <a:tab pos="812800" algn="l"/>
                <a:tab pos="813435" algn="l"/>
              </a:tabLst>
            </a:pPr>
            <a:endParaRPr lang="en-US" sz="2200" b="1" dirty="0">
              <a:solidFill>
                <a:srgbClr val="00AF50"/>
              </a:solidFill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"/>
              <a:tabLst>
                <a:tab pos="812800" algn="l"/>
                <a:tab pos="813435" algn="l"/>
              </a:tabLst>
            </a:pPr>
            <a:endParaRPr lang="en-US" sz="2200" b="1" dirty="0">
              <a:solidFill>
                <a:srgbClr val="00AF50"/>
              </a:solidFill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"/>
              <a:tabLst>
                <a:tab pos="812800" algn="l"/>
                <a:tab pos="813435" algn="l"/>
              </a:tabLst>
            </a:pPr>
            <a:endParaRPr lang="en-US" sz="2200" b="1" dirty="0">
              <a:solidFill>
                <a:srgbClr val="00AF50"/>
              </a:solidFill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"/>
              <a:tabLst>
                <a:tab pos="812800" algn="l"/>
                <a:tab pos="813435" algn="l"/>
              </a:tabLst>
            </a:pPr>
            <a:endParaRPr lang="en-US" sz="2200" b="1" dirty="0">
              <a:solidFill>
                <a:srgbClr val="00AF50"/>
              </a:solidFill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"/>
              <a:tabLst>
                <a:tab pos="812800" algn="l"/>
                <a:tab pos="813435" algn="l"/>
              </a:tabLst>
            </a:pPr>
            <a:endParaRPr lang="en-US" sz="2200" b="1" dirty="0">
              <a:solidFill>
                <a:srgbClr val="00AF50"/>
              </a:solidFill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"/>
              <a:tabLst>
                <a:tab pos="812800" algn="l"/>
                <a:tab pos="813435" algn="l"/>
              </a:tabLst>
            </a:pPr>
            <a:endParaRPr lang="en-US" sz="2200" b="1" dirty="0">
              <a:solidFill>
                <a:srgbClr val="00AF50"/>
              </a:solidFill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"/>
              <a:tabLst>
                <a:tab pos="812800" algn="l"/>
                <a:tab pos="813435" algn="l"/>
              </a:tabLst>
            </a:pPr>
            <a:endParaRPr lang="en-US" sz="2200" b="1" dirty="0">
              <a:solidFill>
                <a:srgbClr val="00AF50"/>
              </a:solidFill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"/>
              <a:tabLst>
                <a:tab pos="812800" algn="l"/>
                <a:tab pos="813435" algn="l"/>
              </a:tabLst>
            </a:pP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For large noise, the logic state may be changed!</a:t>
            </a:r>
            <a:endParaRPr sz="2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5204" y="3352800"/>
            <a:ext cx="3597402" cy="239953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2872" y="3352800"/>
            <a:ext cx="4773913" cy="2399538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5494F8-6B75-EAD0-6CCA-9B06859DAE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62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202488"/>
            <a:ext cx="6882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Switching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Threshold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of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Inverter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258" y="1833367"/>
            <a:ext cx="3082958" cy="28689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55238" y="1464055"/>
            <a:ext cx="730440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30480" indent="-28575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0767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switching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threshold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compares</a:t>
            </a:r>
            <a:r>
              <a:rPr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i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relative </a:t>
            </a:r>
            <a:r>
              <a:rPr sz="2400" b="1" i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i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driving</a:t>
            </a:r>
            <a:r>
              <a:rPr sz="2400" b="1" i="1" u="heavy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strengths</a:t>
            </a:r>
            <a:r>
              <a:rPr sz="2400" b="1" i="1" spc="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between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NMOS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PMOS</a:t>
            </a:r>
            <a:endParaRPr sz="2400" dirty="0">
              <a:latin typeface="Arial"/>
              <a:cs typeface="Arial"/>
            </a:endParaRPr>
          </a:p>
          <a:p>
            <a:pPr marL="396875" indent="-359410">
              <a:lnSpc>
                <a:spcPct val="100000"/>
              </a:lnSpc>
              <a:spcBef>
                <a:spcPts val="5"/>
              </a:spcBef>
              <a:buFont typeface="Wingdings"/>
              <a:buChar char=""/>
              <a:tabLst>
                <a:tab pos="39751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At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switching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threshold: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400" b="1" spc="322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2400" b="1" spc="322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baseline="-20833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400" baseline="-20833" dirty="0">
              <a:latin typeface="Arial"/>
              <a:cs typeface="Arial"/>
            </a:endParaRPr>
          </a:p>
          <a:p>
            <a:pPr marL="407670" indent="-369570">
              <a:lnSpc>
                <a:spcPct val="100000"/>
              </a:lnSpc>
              <a:spcBef>
                <a:spcPts val="5"/>
              </a:spcBef>
              <a:buClr>
                <a:srgbClr val="0000CC"/>
              </a:buClr>
              <a:buFont typeface="Wingdings"/>
              <a:buChar char=""/>
              <a:tabLst>
                <a:tab pos="407670" algn="l"/>
              </a:tabLst>
            </a:pP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baseline="-20833" dirty="0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sz="2400" b="1" spc="292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baseline="-20833" dirty="0">
                <a:solidFill>
                  <a:srgbClr val="FF0000"/>
                </a:solidFill>
                <a:latin typeface="Arial"/>
                <a:cs typeface="Arial"/>
              </a:rPr>
              <a:t>GS</a:t>
            </a:r>
            <a:r>
              <a:rPr sz="2400" b="1" spc="315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2400" b="1" spc="60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Both PMOS</a:t>
            </a:r>
            <a:r>
              <a:rPr sz="24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&amp;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NMOS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are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saturated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96048" y="3116762"/>
            <a:ext cx="4036060" cy="3317240"/>
            <a:chOff x="4796048" y="3116762"/>
            <a:chExt cx="4036060" cy="331724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6048" y="3116762"/>
              <a:ext cx="4035890" cy="33171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81750" y="3602736"/>
              <a:ext cx="411480" cy="2455545"/>
            </a:xfrm>
            <a:custGeom>
              <a:avLst/>
              <a:gdLst/>
              <a:ahLst/>
              <a:cxnLst/>
              <a:rect l="l" t="t" r="r" b="b"/>
              <a:pathLst>
                <a:path w="411479" h="2455545">
                  <a:moveTo>
                    <a:pt x="411479" y="0"/>
                  </a:moveTo>
                  <a:lnTo>
                    <a:pt x="0" y="0"/>
                  </a:lnTo>
                  <a:lnTo>
                    <a:pt x="0" y="2455164"/>
                  </a:lnTo>
                  <a:lnTo>
                    <a:pt x="411479" y="2455164"/>
                  </a:lnTo>
                  <a:lnTo>
                    <a:pt x="411479" y="0"/>
                  </a:lnTo>
                  <a:close/>
                </a:path>
              </a:pathLst>
            </a:custGeom>
            <a:solidFill>
              <a:srgbClr val="FF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72507F4-FD18-B949-F570-722F45922D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0" y="120284"/>
            <a:ext cx="711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Switching</a:t>
            </a:r>
            <a:r>
              <a:rPr sz="3600" spc="-35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Threshold</a:t>
            </a:r>
            <a:r>
              <a:rPr sz="3600" spc="-4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Calculation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BD557112-091E-1CE4-6A25-B7B5DB973EB0}"/>
              </a:ext>
            </a:extLst>
          </p:cNvPr>
          <p:cNvGrpSpPr/>
          <p:nvPr/>
        </p:nvGrpSpPr>
        <p:grpSpPr>
          <a:xfrm>
            <a:off x="5410200" y="1948990"/>
            <a:ext cx="4648200" cy="820131"/>
            <a:chOff x="5410200" y="1948990"/>
            <a:chExt cx="4648200" cy="820131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0200" y="1948990"/>
              <a:ext cx="4648200" cy="381979"/>
            </a:xfrm>
            <a:prstGeom prst="rect">
              <a:avLst/>
            </a:prstGeom>
          </p:spPr>
        </p:pic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73EB227F-E88D-E38F-FAB8-395256FFE470}"/>
                </a:ext>
              </a:extLst>
            </p:cNvPr>
            <p:cNvGrpSpPr/>
            <p:nvPr/>
          </p:nvGrpSpPr>
          <p:grpSpPr>
            <a:xfrm>
              <a:off x="7517003" y="2251343"/>
              <a:ext cx="560197" cy="517778"/>
              <a:chOff x="7390692" y="2682622"/>
              <a:chExt cx="560197" cy="517778"/>
            </a:xfrm>
          </p:grpSpPr>
          <p:sp>
            <p:nvSpPr>
              <p:cNvPr id="8" name="object 8"/>
              <p:cNvSpPr txBox="1"/>
              <p:nvPr/>
            </p:nvSpPr>
            <p:spPr>
              <a:xfrm>
                <a:off x="7390692" y="2682622"/>
                <a:ext cx="243204" cy="45275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2800" b="1" dirty="0">
                    <a:solidFill>
                      <a:srgbClr val="FF0000"/>
                    </a:solidFill>
                    <a:latin typeface="Arial"/>
                    <a:cs typeface="Arial"/>
                  </a:rPr>
                  <a:t>-</a:t>
                </a:r>
                <a:r>
                  <a:rPr sz="2800" b="1" i="1" dirty="0">
                    <a:solidFill>
                      <a:srgbClr val="FF0000"/>
                    </a:solidFill>
                    <a:latin typeface="Arial"/>
                    <a:cs typeface="Arial"/>
                  </a:rPr>
                  <a:t>I</a:t>
                </a:r>
                <a:endParaRPr sz="2800" dirty="0">
                  <a:latin typeface="Arial"/>
                  <a:cs typeface="Arial"/>
                </a:endParaRPr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7608624" y="2889885"/>
                <a:ext cx="342265" cy="310515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1850" b="1" spc="10" dirty="0">
                    <a:solidFill>
                      <a:srgbClr val="FF0000"/>
                    </a:solidFill>
                    <a:latin typeface="Arial"/>
                    <a:cs typeface="Arial"/>
                  </a:rPr>
                  <a:t>Dp</a:t>
                </a:r>
                <a:endParaRPr sz="185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9F0D61F-86C9-1252-B924-7F4813401ECA}"/>
              </a:ext>
            </a:extLst>
          </p:cNvPr>
          <p:cNvGrpSpPr/>
          <p:nvPr/>
        </p:nvGrpSpPr>
        <p:grpSpPr>
          <a:xfrm>
            <a:off x="1142999" y="1949958"/>
            <a:ext cx="3979923" cy="819163"/>
            <a:chOff x="1142999" y="2305037"/>
            <a:chExt cx="3979923" cy="819163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999" y="2305037"/>
              <a:ext cx="3979923" cy="412254"/>
            </a:xfrm>
            <a:prstGeom prst="rect">
              <a:avLst/>
            </a:prstGeom>
          </p:spPr>
        </p:pic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14E0D65-2CCD-4E41-4589-B4D3027B7327}"/>
                </a:ext>
              </a:extLst>
            </p:cNvPr>
            <p:cNvGrpSpPr/>
            <p:nvPr/>
          </p:nvGrpSpPr>
          <p:grpSpPr>
            <a:xfrm>
              <a:off x="3063874" y="2607057"/>
              <a:ext cx="441326" cy="517143"/>
              <a:chOff x="3063874" y="2607057"/>
              <a:chExt cx="441326" cy="517143"/>
            </a:xfrm>
          </p:grpSpPr>
          <p:sp>
            <p:nvSpPr>
              <p:cNvPr id="10" name="object 10"/>
              <p:cNvSpPr txBox="1"/>
              <p:nvPr/>
            </p:nvSpPr>
            <p:spPr>
              <a:xfrm>
                <a:off x="3063874" y="2607057"/>
                <a:ext cx="124460" cy="4527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800" b="1" i="1" dirty="0">
                    <a:solidFill>
                      <a:srgbClr val="004099"/>
                    </a:solidFill>
                    <a:latin typeface="Arial"/>
                    <a:cs typeface="Arial"/>
                  </a:rPr>
                  <a:t>I</a:t>
                </a:r>
                <a:endParaRPr sz="2800" dirty="0">
                  <a:latin typeface="Arial"/>
                  <a:cs typeface="Arial"/>
                </a:endParaRPr>
              </a:p>
            </p:txBody>
          </p:sp>
          <p:sp>
            <p:nvSpPr>
              <p:cNvPr id="11" name="object 11"/>
              <p:cNvSpPr txBox="1"/>
              <p:nvPr/>
            </p:nvSpPr>
            <p:spPr>
              <a:xfrm>
                <a:off x="3162935" y="2814320"/>
                <a:ext cx="342265" cy="309880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1850" b="1" spc="10" dirty="0">
                    <a:solidFill>
                      <a:srgbClr val="004099"/>
                    </a:solidFill>
                    <a:latin typeface="Arial"/>
                    <a:cs typeface="Arial"/>
                  </a:rPr>
                  <a:t>Dn</a:t>
                </a:r>
                <a:endParaRPr sz="185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49E1C58-F403-F6DE-4638-BFFD271DE4B6}"/>
              </a:ext>
            </a:extLst>
          </p:cNvPr>
          <p:cNvGrpSpPr/>
          <p:nvPr/>
        </p:nvGrpSpPr>
        <p:grpSpPr>
          <a:xfrm>
            <a:off x="1087562" y="2189759"/>
            <a:ext cx="1696676" cy="758593"/>
            <a:chOff x="3604255" y="2292821"/>
            <a:chExt cx="1696676" cy="758593"/>
          </a:xfrm>
        </p:grpSpPr>
        <p:sp>
          <p:nvSpPr>
            <p:cNvPr id="12" name="object 12"/>
            <p:cNvSpPr/>
            <p:nvPr/>
          </p:nvSpPr>
          <p:spPr>
            <a:xfrm>
              <a:off x="4852489" y="2693500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>
                  <a:moveTo>
                    <a:pt x="0" y="0"/>
                  </a:moveTo>
                  <a:lnTo>
                    <a:pt x="343879" y="0"/>
                  </a:lnTo>
                </a:path>
              </a:pathLst>
            </a:custGeom>
            <a:ln w="114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939675" y="2688194"/>
              <a:ext cx="182880" cy="36322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2200" i="1" spc="15" dirty="0">
                  <a:latin typeface="Times New Roman"/>
                  <a:cs typeface="Times New Roman"/>
                </a:rPr>
                <a:t>L</a:t>
              </a:r>
              <a:endParaRPr sz="2200" dirty="0">
                <a:latin typeface="Times New Roman"/>
                <a:cs typeface="Times New Roman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604255" y="2292821"/>
              <a:ext cx="1696676" cy="54292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R="103505" algn="r">
                <a:lnSpc>
                  <a:spcPts val="1964"/>
                </a:lnSpc>
                <a:spcBef>
                  <a:spcPts val="110"/>
                </a:spcBef>
              </a:pPr>
              <a:r>
                <a:rPr lang="en-US" sz="2200" i="1" spc="20" dirty="0">
                  <a:latin typeface="Times New Roman"/>
                  <a:cs typeface="Times New Roman"/>
                </a:rPr>
                <a:t>      </a:t>
              </a:r>
              <a:r>
                <a:rPr sz="2200" i="1" spc="20" dirty="0" err="1">
                  <a:latin typeface="Times New Roman"/>
                  <a:cs typeface="Times New Roman"/>
                </a:rPr>
                <a:t>W</a:t>
              </a:r>
              <a:r>
                <a:rPr lang="en-US" altLang="zh-CN" sz="2400" i="1" baseline="-25000" dirty="0" err="1">
                  <a:latin typeface="Times New Roman"/>
                  <a:cs typeface="Times New Roman"/>
                </a:rPr>
                <a:t>n</a:t>
              </a:r>
              <a:endParaRPr sz="2200" baseline="-25000" dirty="0">
                <a:latin typeface="Times New Roman"/>
                <a:cs typeface="Times New Roman"/>
              </a:endParaRPr>
            </a:p>
            <a:p>
              <a:pPr marL="38100">
                <a:lnSpc>
                  <a:spcPts val="2085"/>
                </a:lnSpc>
                <a:tabLst>
                  <a:tab pos="1466850" algn="l"/>
                </a:tabLst>
              </a:pPr>
              <a:r>
                <a:rPr sz="2200" i="1" spc="35" dirty="0">
                  <a:latin typeface="Times New Roman"/>
                  <a:cs typeface="Times New Roman"/>
                </a:rPr>
                <a:t>k</a:t>
              </a:r>
              <a:r>
                <a:rPr sz="1950" i="1" spc="52" baseline="-23504" dirty="0">
                  <a:latin typeface="Times New Roman"/>
                  <a:cs typeface="Times New Roman"/>
                </a:rPr>
                <a:t>n </a:t>
              </a:r>
              <a:r>
                <a:rPr sz="1950" i="1" spc="82" baseline="-23504" dirty="0">
                  <a:latin typeface="Times New Roman"/>
                  <a:cs typeface="Times New Roman"/>
                </a:rPr>
                <a:t> </a:t>
              </a:r>
              <a:r>
                <a:rPr sz="2200" spc="15" dirty="0">
                  <a:latin typeface="Symbol"/>
                  <a:cs typeface="Symbol"/>
                </a:rPr>
                <a:t></a:t>
              </a:r>
              <a:r>
                <a:rPr sz="2200" spc="-25" dirty="0">
                  <a:latin typeface="Times New Roman"/>
                  <a:cs typeface="Times New Roman"/>
                </a:rPr>
                <a:t> </a:t>
              </a:r>
              <a:r>
                <a:rPr sz="2300" i="1" spc="15" dirty="0">
                  <a:latin typeface="Symbol"/>
                  <a:cs typeface="Symbol"/>
                </a:rPr>
                <a:t></a:t>
              </a:r>
              <a:r>
                <a:rPr sz="1950" i="1" spc="22" baseline="-23504" dirty="0">
                  <a:latin typeface="Times New Roman"/>
                  <a:cs typeface="Times New Roman"/>
                </a:rPr>
                <a:t>n</a:t>
              </a:r>
              <a:r>
                <a:rPr sz="2200" i="1" spc="15" dirty="0">
                  <a:latin typeface="Times New Roman"/>
                  <a:cs typeface="Times New Roman"/>
                </a:rPr>
                <a:t>C</a:t>
              </a:r>
              <a:r>
                <a:rPr sz="1950" i="1" spc="22" baseline="-23504" dirty="0">
                  <a:latin typeface="Times New Roman"/>
                  <a:cs typeface="Times New Roman"/>
                </a:rPr>
                <a:t>ox	</a:t>
              </a:r>
              <a:endParaRPr sz="1950" baseline="36324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E27E016-8F8D-E783-D39B-B865AB31C6D1}"/>
              </a:ext>
            </a:extLst>
          </p:cNvPr>
          <p:cNvGrpSpPr/>
          <p:nvPr/>
        </p:nvGrpSpPr>
        <p:grpSpPr>
          <a:xfrm>
            <a:off x="5266309" y="2137455"/>
            <a:ext cx="1671016" cy="837849"/>
            <a:chOff x="8601379" y="2268571"/>
            <a:chExt cx="1671016" cy="837849"/>
          </a:xfrm>
        </p:grpSpPr>
        <p:sp>
          <p:nvSpPr>
            <p:cNvPr id="15" name="object 15"/>
            <p:cNvSpPr/>
            <p:nvPr/>
          </p:nvSpPr>
          <p:spPr>
            <a:xfrm>
              <a:off x="9906000" y="2694408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0" y="0"/>
                  </a:moveTo>
                  <a:lnTo>
                    <a:pt x="366214" y="0"/>
                  </a:lnTo>
                </a:path>
              </a:pathLst>
            </a:custGeom>
            <a:ln w="11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0018517" y="2743200"/>
              <a:ext cx="182245" cy="36322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2200" i="1" spc="10" dirty="0">
                  <a:latin typeface="Times New Roman"/>
                  <a:cs typeface="Times New Roman"/>
                </a:rPr>
                <a:t>L</a:t>
              </a:r>
              <a:endParaRPr sz="2200">
                <a:latin typeface="Times New Roman"/>
                <a:cs typeface="Times New Roman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8601379" y="2268571"/>
              <a:ext cx="1652270" cy="57658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R="30480" algn="r">
                <a:lnSpc>
                  <a:spcPts val="2100"/>
                </a:lnSpc>
                <a:spcBef>
                  <a:spcPts val="110"/>
                </a:spcBef>
              </a:pPr>
              <a:r>
                <a:rPr sz="2200" i="1" spc="45" dirty="0">
                  <a:latin typeface="Times New Roman"/>
                  <a:cs typeface="Times New Roman"/>
                </a:rPr>
                <a:t>W</a:t>
              </a:r>
              <a:r>
                <a:rPr sz="1950" i="1" spc="67" baseline="-23504" dirty="0">
                  <a:latin typeface="Times New Roman"/>
                  <a:cs typeface="Times New Roman"/>
                </a:rPr>
                <a:t>p</a:t>
              </a:r>
              <a:endParaRPr sz="1950" baseline="-23504" dirty="0">
                <a:latin typeface="Times New Roman"/>
                <a:cs typeface="Times New Roman"/>
              </a:endParaRPr>
            </a:p>
            <a:p>
              <a:pPr marL="38100">
                <a:lnSpc>
                  <a:spcPts val="2220"/>
                </a:lnSpc>
              </a:pPr>
              <a:r>
                <a:rPr sz="2200" i="1" spc="229" dirty="0">
                  <a:latin typeface="Times New Roman"/>
                  <a:cs typeface="Times New Roman"/>
                </a:rPr>
                <a:t>k</a:t>
              </a:r>
              <a:r>
                <a:rPr sz="1950" i="1" spc="-7" baseline="-23504" dirty="0">
                  <a:latin typeface="Times New Roman"/>
                  <a:cs typeface="Times New Roman"/>
                </a:rPr>
                <a:t>p</a:t>
              </a:r>
              <a:r>
                <a:rPr sz="1950" i="1" baseline="-23504" dirty="0">
                  <a:latin typeface="Times New Roman"/>
                  <a:cs typeface="Times New Roman"/>
                </a:rPr>
                <a:t> </a:t>
              </a:r>
              <a:r>
                <a:rPr sz="1950" i="1" spc="157" baseline="-23504" dirty="0">
                  <a:latin typeface="Times New Roman"/>
                  <a:cs typeface="Times New Roman"/>
                </a:rPr>
                <a:t> </a:t>
              </a:r>
              <a:r>
                <a:rPr sz="2200" spc="10" dirty="0">
                  <a:latin typeface="Symbol"/>
                  <a:cs typeface="Symbol"/>
                </a:rPr>
                <a:t></a:t>
              </a:r>
              <a:r>
                <a:rPr sz="2200" spc="-20" dirty="0">
                  <a:latin typeface="Times New Roman"/>
                  <a:cs typeface="Times New Roman"/>
                </a:rPr>
                <a:t> </a:t>
              </a:r>
              <a:r>
                <a:rPr sz="2300" i="1" spc="-50" dirty="0">
                  <a:latin typeface="Symbol"/>
                  <a:cs typeface="Symbol"/>
                </a:rPr>
                <a:t></a:t>
              </a:r>
              <a:r>
                <a:rPr sz="2300" spc="-345" dirty="0">
                  <a:latin typeface="Times New Roman"/>
                  <a:cs typeface="Times New Roman"/>
                </a:rPr>
                <a:t> </a:t>
              </a:r>
              <a:r>
                <a:rPr sz="1950" i="1" spc="97" baseline="-23504" dirty="0">
                  <a:latin typeface="Times New Roman"/>
                  <a:cs typeface="Times New Roman"/>
                </a:rPr>
                <a:t>p</a:t>
              </a:r>
              <a:r>
                <a:rPr sz="2200" i="1" spc="10" dirty="0">
                  <a:latin typeface="Times New Roman"/>
                  <a:cs typeface="Times New Roman"/>
                </a:rPr>
                <a:t>C</a:t>
              </a:r>
              <a:r>
                <a:rPr sz="1950" i="1" spc="-7" baseline="-23504" dirty="0">
                  <a:latin typeface="Times New Roman"/>
                  <a:cs typeface="Times New Roman"/>
                </a:rPr>
                <a:t>ox</a:t>
              </a:r>
              <a:endParaRPr sz="1950" baseline="-23504" dirty="0">
                <a:latin typeface="Times New Roman"/>
                <a:cs typeface="Times New Roman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14400" y="914400"/>
            <a:ext cx="11049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Apply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Arial"/>
                <a:cs typeface="Arial"/>
              </a:rPr>
              <a:t>Kirchhoff’s Current Law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lang="en-US" altLang="zh-CN" sz="2400" b="1" spc="-5" dirty="0">
                <a:solidFill>
                  <a:srgbClr val="FF0000"/>
                </a:solidFill>
                <a:latin typeface="Arial"/>
                <a:cs typeface="Arial"/>
              </a:rPr>
              <a:t>elocity-Sat</a:t>
            </a:r>
            <a:r>
              <a:rPr sz="2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Model (neglecting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CLM)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8811" y="3407917"/>
            <a:ext cx="2272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 indent="-36957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8227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Solving</a:t>
            </a:r>
            <a:r>
              <a:rPr sz="2400" b="1" spc="-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for</a:t>
            </a:r>
            <a:r>
              <a:rPr sz="2400" b="1" spc="-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55188" y="3584702"/>
            <a:ext cx="1949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3411" y="5480811"/>
            <a:ext cx="233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670" indent="-36957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07670" algn="l"/>
              </a:tabLst>
            </a:pP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For</a:t>
            </a:r>
            <a:r>
              <a:rPr sz="2400" b="1" spc="-3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large</a:t>
            </a:r>
            <a:r>
              <a:rPr sz="2400" b="1" spc="-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400" b="1" baseline="-20833" dirty="0">
                <a:solidFill>
                  <a:srgbClr val="004099"/>
                </a:solidFill>
                <a:latin typeface="Arial"/>
                <a:cs typeface="Arial"/>
              </a:rPr>
              <a:t>DD</a:t>
            </a:r>
            <a:endParaRPr sz="2400" baseline="-20833">
              <a:latin typeface="Arial"/>
              <a:cs typeface="Arial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C4A65E3C-1EFD-A776-3DC4-8B70169115DE}"/>
              </a:ext>
            </a:extLst>
          </p:cNvPr>
          <p:cNvGrpSpPr/>
          <p:nvPr/>
        </p:nvGrpSpPr>
        <p:grpSpPr>
          <a:xfrm>
            <a:off x="3594353" y="3151632"/>
            <a:ext cx="5575935" cy="1267460"/>
            <a:chOff x="3594353" y="3151632"/>
            <a:chExt cx="5575935" cy="1267460"/>
          </a:xfrm>
        </p:grpSpPr>
        <p:grpSp>
          <p:nvGrpSpPr>
            <p:cNvPr id="23" name="object 23"/>
            <p:cNvGrpSpPr/>
            <p:nvPr/>
          </p:nvGrpSpPr>
          <p:grpSpPr>
            <a:xfrm>
              <a:off x="3594353" y="3151632"/>
              <a:ext cx="5575935" cy="1267460"/>
              <a:chOff x="3594353" y="3151632"/>
              <a:chExt cx="5575935" cy="1267460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3600830" y="3158109"/>
                <a:ext cx="5562600" cy="1254760"/>
              </a:xfrm>
              <a:custGeom>
                <a:avLst/>
                <a:gdLst/>
                <a:ahLst/>
                <a:cxnLst/>
                <a:rect l="l" t="t" r="r" b="b"/>
                <a:pathLst>
                  <a:path w="5562600" h="1254760">
                    <a:moveTo>
                      <a:pt x="5353558" y="0"/>
                    </a:moveTo>
                    <a:lnTo>
                      <a:pt x="209042" y="0"/>
                    </a:lnTo>
                    <a:lnTo>
                      <a:pt x="161113" y="5521"/>
                    </a:lnTo>
                    <a:lnTo>
                      <a:pt x="117113" y="21248"/>
                    </a:lnTo>
                    <a:lnTo>
                      <a:pt x="78300" y="45926"/>
                    </a:lnTo>
                    <a:lnTo>
                      <a:pt x="45926" y="78300"/>
                    </a:lnTo>
                    <a:lnTo>
                      <a:pt x="21248" y="117113"/>
                    </a:lnTo>
                    <a:lnTo>
                      <a:pt x="5521" y="161113"/>
                    </a:lnTo>
                    <a:lnTo>
                      <a:pt x="0" y="209041"/>
                    </a:lnTo>
                    <a:lnTo>
                      <a:pt x="0" y="1045209"/>
                    </a:lnTo>
                    <a:lnTo>
                      <a:pt x="5521" y="1093138"/>
                    </a:lnTo>
                    <a:lnTo>
                      <a:pt x="21248" y="1137138"/>
                    </a:lnTo>
                    <a:lnTo>
                      <a:pt x="45926" y="1175951"/>
                    </a:lnTo>
                    <a:lnTo>
                      <a:pt x="78300" y="1208325"/>
                    </a:lnTo>
                    <a:lnTo>
                      <a:pt x="117113" y="1233003"/>
                    </a:lnTo>
                    <a:lnTo>
                      <a:pt x="161113" y="1248730"/>
                    </a:lnTo>
                    <a:lnTo>
                      <a:pt x="209042" y="1254252"/>
                    </a:lnTo>
                    <a:lnTo>
                      <a:pt x="5353558" y="1254252"/>
                    </a:lnTo>
                    <a:lnTo>
                      <a:pt x="5401486" y="1248730"/>
                    </a:lnTo>
                    <a:lnTo>
                      <a:pt x="5445486" y="1233003"/>
                    </a:lnTo>
                    <a:lnTo>
                      <a:pt x="5484299" y="1208325"/>
                    </a:lnTo>
                    <a:lnTo>
                      <a:pt x="5516673" y="1175951"/>
                    </a:lnTo>
                    <a:lnTo>
                      <a:pt x="5541351" y="1137138"/>
                    </a:lnTo>
                    <a:lnTo>
                      <a:pt x="5557078" y="1093138"/>
                    </a:lnTo>
                    <a:lnTo>
                      <a:pt x="5562600" y="1045209"/>
                    </a:lnTo>
                    <a:lnTo>
                      <a:pt x="5562600" y="209041"/>
                    </a:lnTo>
                    <a:lnTo>
                      <a:pt x="5557078" y="161113"/>
                    </a:lnTo>
                    <a:lnTo>
                      <a:pt x="5541351" y="117113"/>
                    </a:lnTo>
                    <a:lnTo>
                      <a:pt x="5516673" y="78300"/>
                    </a:lnTo>
                    <a:lnTo>
                      <a:pt x="5484299" y="45926"/>
                    </a:lnTo>
                    <a:lnTo>
                      <a:pt x="5445486" y="21248"/>
                    </a:lnTo>
                    <a:lnTo>
                      <a:pt x="5401486" y="5521"/>
                    </a:lnTo>
                    <a:lnTo>
                      <a:pt x="5353558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3600830" y="3158109"/>
                <a:ext cx="5562600" cy="1254760"/>
              </a:xfrm>
              <a:custGeom>
                <a:avLst/>
                <a:gdLst/>
                <a:ahLst/>
                <a:cxnLst/>
                <a:rect l="l" t="t" r="r" b="b"/>
                <a:pathLst>
                  <a:path w="5562600" h="1254760">
                    <a:moveTo>
                      <a:pt x="0" y="209041"/>
                    </a:moveTo>
                    <a:lnTo>
                      <a:pt x="5521" y="161113"/>
                    </a:lnTo>
                    <a:lnTo>
                      <a:pt x="21248" y="117113"/>
                    </a:lnTo>
                    <a:lnTo>
                      <a:pt x="45926" y="78300"/>
                    </a:lnTo>
                    <a:lnTo>
                      <a:pt x="78300" y="45926"/>
                    </a:lnTo>
                    <a:lnTo>
                      <a:pt x="117113" y="21248"/>
                    </a:lnTo>
                    <a:lnTo>
                      <a:pt x="161113" y="5521"/>
                    </a:lnTo>
                    <a:lnTo>
                      <a:pt x="209042" y="0"/>
                    </a:lnTo>
                    <a:lnTo>
                      <a:pt x="5353558" y="0"/>
                    </a:lnTo>
                    <a:lnTo>
                      <a:pt x="5401486" y="5521"/>
                    </a:lnTo>
                    <a:lnTo>
                      <a:pt x="5445486" y="21248"/>
                    </a:lnTo>
                    <a:lnTo>
                      <a:pt x="5484299" y="45926"/>
                    </a:lnTo>
                    <a:lnTo>
                      <a:pt x="5516673" y="78300"/>
                    </a:lnTo>
                    <a:lnTo>
                      <a:pt x="5541351" y="117113"/>
                    </a:lnTo>
                    <a:lnTo>
                      <a:pt x="5557078" y="161113"/>
                    </a:lnTo>
                    <a:lnTo>
                      <a:pt x="5562600" y="209041"/>
                    </a:lnTo>
                    <a:lnTo>
                      <a:pt x="5562600" y="1045209"/>
                    </a:lnTo>
                    <a:lnTo>
                      <a:pt x="5557078" y="1093138"/>
                    </a:lnTo>
                    <a:lnTo>
                      <a:pt x="5541351" y="1137138"/>
                    </a:lnTo>
                    <a:lnTo>
                      <a:pt x="5516673" y="1175951"/>
                    </a:lnTo>
                    <a:lnTo>
                      <a:pt x="5484299" y="1208325"/>
                    </a:lnTo>
                    <a:lnTo>
                      <a:pt x="5445486" y="1233003"/>
                    </a:lnTo>
                    <a:lnTo>
                      <a:pt x="5401486" y="1248730"/>
                    </a:lnTo>
                    <a:lnTo>
                      <a:pt x="5353558" y="1254252"/>
                    </a:lnTo>
                    <a:lnTo>
                      <a:pt x="209042" y="1254252"/>
                    </a:lnTo>
                    <a:lnTo>
                      <a:pt x="161113" y="1248730"/>
                    </a:lnTo>
                    <a:lnTo>
                      <a:pt x="117113" y="1233003"/>
                    </a:lnTo>
                    <a:lnTo>
                      <a:pt x="78300" y="1208325"/>
                    </a:lnTo>
                    <a:lnTo>
                      <a:pt x="45926" y="1175951"/>
                    </a:lnTo>
                    <a:lnTo>
                      <a:pt x="21248" y="1137138"/>
                    </a:lnTo>
                    <a:lnTo>
                      <a:pt x="5521" y="1093138"/>
                    </a:lnTo>
                    <a:lnTo>
                      <a:pt x="0" y="1045209"/>
                    </a:lnTo>
                    <a:lnTo>
                      <a:pt x="0" y="209041"/>
                    </a:lnTo>
                    <a:close/>
                  </a:path>
                </a:pathLst>
              </a:custGeom>
              <a:ln w="12953">
                <a:solidFill>
                  <a:srgbClr val="002C6D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5199073" y="3600168"/>
                <a:ext cx="353250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32504">
                    <a:moveTo>
                      <a:pt x="0" y="0"/>
                    </a:moveTo>
                    <a:lnTo>
                      <a:pt x="748700" y="0"/>
                    </a:lnTo>
                  </a:path>
                  <a:path w="3532504">
                    <a:moveTo>
                      <a:pt x="2781142" y="0"/>
                    </a:moveTo>
                    <a:lnTo>
                      <a:pt x="3532282" y="0"/>
                    </a:lnTo>
                  </a:path>
                </a:pathLst>
              </a:custGeom>
              <a:ln w="633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4420481" y="3950233"/>
                <a:ext cx="44430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3095">
                    <a:moveTo>
                      <a:pt x="0" y="0"/>
                    </a:moveTo>
                    <a:lnTo>
                      <a:pt x="4442612" y="0"/>
                    </a:lnTo>
                  </a:path>
                </a:pathLst>
              </a:custGeom>
              <a:ln w="1262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8" name="object 28"/>
            <p:cNvSpPr txBox="1"/>
            <p:nvPr/>
          </p:nvSpPr>
          <p:spPr>
            <a:xfrm>
              <a:off x="7456740" y="3560987"/>
              <a:ext cx="221615" cy="24130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400" i="1" spc="25" dirty="0">
                  <a:latin typeface="Times New Roman"/>
                  <a:cs typeface="Times New Roman"/>
                </a:rPr>
                <a:t>Tp</a:t>
              </a:r>
              <a:endParaRPr sz="1400" dirty="0">
                <a:latin typeface="Times New Roman"/>
                <a:cs typeface="Times New Roman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4678140" y="3560987"/>
              <a:ext cx="2350770" cy="24130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  <a:tabLst>
                  <a:tab pos="2073910" algn="l"/>
                </a:tabLst>
              </a:pPr>
              <a:r>
                <a:rPr sz="1400" i="1" spc="30" dirty="0">
                  <a:latin typeface="Times New Roman"/>
                  <a:cs typeface="Times New Roman"/>
                </a:rPr>
                <a:t>T</a:t>
              </a:r>
              <a:r>
                <a:rPr sz="1400" i="1" spc="10" dirty="0">
                  <a:latin typeface="Times New Roman"/>
                  <a:cs typeface="Times New Roman"/>
                </a:rPr>
                <a:t>n</a:t>
              </a:r>
              <a:r>
                <a:rPr sz="1400" i="1" dirty="0">
                  <a:latin typeface="Times New Roman"/>
                  <a:cs typeface="Times New Roman"/>
                </a:rPr>
                <a:t>	</a:t>
              </a:r>
              <a:r>
                <a:rPr sz="1400" i="1" spc="20" dirty="0">
                  <a:latin typeface="Times New Roman"/>
                  <a:cs typeface="Times New Roman"/>
                </a:rPr>
                <a:t>DD</a:t>
              </a:r>
              <a:endParaRPr sz="1400">
                <a:latin typeface="Times New Roman"/>
                <a:cs typeface="Times New Roman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3880456" y="3911063"/>
              <a:ext cx="176530" cy="24130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400" i="1" spc="20" dirty="0">
                  <a:latin typeface="Times New Roman"/>
                  <a:cs typeface="Times New Roman"/>
                </a:rPr>
                <a:t>M</a:t>
              </a:r>
              <a:endParaRPr sz="1400">
                <a:latin typeface="Times New Roman"/>
                <a:cs typeface="Times New Roman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3694714" y="3706279"/>
              <a:ext cx="663575" cy="39497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  <a:tabLst>
                  <a:tab pos="480059" algn="l"/>
                </a:tabLst>
              </a:pPr>
              <a:r>
                <a:rPr sz="2400" i="1" spc="25" dirty="0">
                  <a:latin typeface="Times New Roman"/>
                  <a:cs typeface="Times New Roman"/>
                </a:rPr>
                <a:t>V	</a:t>
              </a:r>
              <a:r>
                <a:rPr sz="2400" spc="20" dirty="0">
                  <a:latin typeface="Symbol"/>
                  <a:cs typeface="Symbol"/>
                </a:rPr>
                <a:t></a:t>
              </a:r>
              <a:endParaRPr sz="2400">
                <a:latin typeface="Symbol"/>
                <a:cs typeface="Symbo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6344797" y="3946375"/>
              <a:ext cx="551815" cy="39497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400" spc="195" dirty="0">
                  <a:latin typeface="Times New Roman"/>
                  <a:cs typeface="Times New Roman"/>
                </a:rPr>
                <a:t>1</a:t>
              </a:r>
              <a:r>
                <a:rPr sz="2400" spc="20" dirty="0">
                  <a:latin typeface="Symbol"/>
                  <a:cs typeface="Symbol"/>
                </a:rPr>
                <a:t></a:t>
              </a:r>
              <a:r>
                <a:rPr sz="2400" spc="-155" dirty="0">
                  <a:latin typeface="Times New Roman"/>
                  <a:cs typeface="Times New Roman"/>
                </a:rPr>
                <a:t> </a:t>
              </a:r>
              <a:r>
                <a:rPr sz="2400" i="1" spc="15" dirty="0">
                  <a:latin typeface="Times New Roman"/>
                  <a:cs typeface="Times New Roman"/>
                </a:rPr>
                <a:t>r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7710482" y="3207267"/>
              <a:ext cx="1177290" cy="39497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37465">
                <a:lnSpc>
                  <a:spcPct val="100000"/>
                </a:lnSpc>
                <a:spcBef>
                  <a:spcPts val="125"/>
                </a:spcBef>
                <a:tabLst>
                  <a:tab pos="261620" algn="l"/>
                </a:tabLst>
              </a:pPr>
              <a:r>
                <a:rPr lang="en-US" sz="3600" i="1" spc="30" baseline="13888" dirty="0">
                  <a:latin typeface="Times New Roman"/>
                  <a:cs typeface="Times New Roman"/>
                </a:rPr>
                <a:t>   </a:t>
              </a:r>
              <a:r>
                <a:rPr sz="3600" i="1" spc="30" baseline="13888" dirty="0" err="1">
                  <a:latin typeface="Times New Roman"/>
                  <a:cs typeface="Times New Roman"/>
                </a:rPr>
                <a:t>V</a:t>
              </a:r>
              <a:r>
                <a:rPr sz="1400" i="1" spc="20" dirty="0" err="1">
                  <a:latin typeface="Times New Roman"/>
                  <a:cs typeface="Times New Roman"/>
                </a:rPr>
                <a:t>DSATp</a:t>
              </a:r>
              <a:r>
                <a:rPr sz="1400" i="1" spc="35" dirty="0">
                  <a:latin typeface="Times New Roman"/>
                  <a:cs typeface="Times New Roman"/>
                </a:rPr>
                <a:t> </a:t>
              </a:r>
              <a:r>
                <a:rPr sz="3600" spc="15" baseline="-26620" dirty="0">
                  <a:latin typeface="Times New Roman"/>
                  <a:cs typeface="Times New Roman"/>
                </a:rPr>
                <a:t>)</a:t>
              </a:r>
              <a:endParaRPr sz="3600" baseline="-26620" dirty="0">
                <a:latin typeface="Times New Roman"/>
                <a:cs typeface="Times New Roman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8270283" y="3591263"/>
              <a:ext cx="180975" cy="39497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400" spc="20" dirty="0">
                  <a:latin typeface="Times New Roman"/>
                  <a:cs typeface="Times New Roman"/>
                </a:rPr>
                <a:t>2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5488524" y="3591263"/>
              <a:ext cx="180975" cy="39497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400" spc="20" dirty="0">
                  <a:latin typeface="Times New Roman"/>
                  <a:cs typeface="Times New Roman"/>
                </a:rPr>
                <a:t>2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4386218" y="3356214"/>
              <a:ext cx="3603745" cy="39497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50800">
                <a:lnSpc>
                  <a:spcPct val="100000"/>
                </a:lnSpc>
                <a:spcBef>
                  <a:spcPts val="125"/>
                </a:spcBef>
                <a:tabLst>
                  <a:tab pos="581025" algn="l"/>
                  <a:tab pos="2713355" algn="l"/>
                </a:tabLst>
              </a:pPr>
              <a:r>
                <a:rPr sz="2400" spc="-165" dirty="0">
                  <a:latin typeface="Times New Roman"/>
                  <a:cs typeface="Times New Roman"/>
                </a:rPr>
                <a:t>(</a:t>
              </a:r>
              <a:r>
                <a:rPr sz="2400" i="1" spc="25" dirty="0">
                  <a:latin typeface="Times New Roman"/>
                  <a:cs typeface="Times New Roman"/>
                </a:rPr>
                <a:t>V</a:t>
              </a:r>
              <a:r>
                <a:rPr sz="2400" i="1" dirty="0">
                  <a:latin typeface="Times New Roman"/>
                  <a:cs typeface="Times New Roman"/>
                </a:rPr>
                <a:t>	</a:t>
              </a:r>
              <a:r>
                <a:rPr sz="2400" spc="20" dirty="0">
                  <a:latin typeface="Symbol"/>
                  <a:cs typeface="Symbol"/>
                </a:rPr>
                <a:t></a:t>
              </a:r>
              <a:r>
                <a:rPr sz="2400" spc="-185" dirty="0">
                  <a:latin typeface="Times New Roman"/>
                  <a:cs typeface="Times New Roman"/>
                </a:rPr>
                <a:t> </a:t>
              </a:r>
              <a:r>
                <a:rPr sz="3600" i="1" spc="15" baseline="34722" dirty="0">
                  <a:latin typeface="Times New Roman"/>
                  <a:cs typeface="Times New Roman"/>
                </a:rPr>
                <a:t>V</a:t>
              </a:r>
              <a:r>
                <a:rPr sz="2100" i="1" spc="22" baseline="35714" dirty="0">
                  <a:latin typeface="Times New Roman"/>
                  <a:cs typeface="Times New Roman"/>
                </a:rPr>
                <a:t>DS</a:t>
              </a:r>
              <a:r>
                <a:rPr sz="2100" i="1" spc="67" baseline="35714" dirty="0">
                  <a:latin typeface="Times New Roman"/>
                  <a:cs typeface="Times New Roman"/>
                </a:rPr>
                <a:t>A</a:t>
              </a:r>
              <a:r>
                <a:rPr sz="2100" i="1" spc="44" baseline="35714" dirty="0">
                  <a:latin typeface="Times New Roman"/>
                  <a:cs typeface="Times New Roman"/>
                </a:rPr>
                <a:t>T</a:t>
              </a:r>
              <a:r>
                <a:rPr sz="2100" i="1" spc="15" baseline="35714" dirty="0">
                  <a:latin typeface="Times New Roman"/>
                  <a:cs typeface="Times New Roman"/>
                </a:rPr>
                <a:t>n</a:t>
              </a:r>
              <a:r>
                <a:rPr sz="2100" i="1" spc="89" baseline="35714" dirty="0">
                  <a:latin typeface="Times New Roman"/>
                  <a:cs typeface="Times New Roman"/>
                </a:rPr>
                <a:t> </a:t>
              </a:r>
              <a:r>
                <a:rPr sz="2400" spc="10" dirty="0">
                  <a:latin typeface="Times New Roman"/>
                  <a:cs typeface="Times New Roman"/>
                </a:rPr>
                <a:t>)</a:t>
              </a:r>
              <a:r>
                <a:rPr sz="2400" spc="-204" dirty="0">
                  <a:latin typeface="Times New Roman"/>
                  <a:cs typeface="Times New Roman"/>
                </a:rPr>
                <a:t> </a:t>
              </a:r>
              <a:r>
                <a:rPr sz="2400" spc="20" dirty="0">
                  <a:latin typeface="Symbol"/>
                  <a:cs typeface="Symbol"/>
                </a:rPr>
                <a:t></a:t>
              </a:r>
              <a:r>
                <a:rPr sz="2400" spc="-160" dirty="0">
                  <a:latin typeface="Times New Roman"/>
                  <a:cs typeface="Times New Roman"/>
                </a:rPr>
                <a:t> </a:t>
              </a:r>
              <a:r>
                <a:rPr sz="2400" i="1" spc="165" dirty="0">
                  <a:latin typeface="Times New Roman"/>
                  <a:cs typeface="Times New Roman"/>
                </a:rPr>
                <a:t>r</a:t>
              </a:r>
              <a:r>
                <a:rPr sz="2400" spc="-160" dirty="0">
                  <a:latin typeface="Times New Roman"/>
                  <a:cs typeface="Times New Roman"/>
                </a:rPr>
                <a:t>(</a:t>
              </a:r>
              <a:r>
                <a:rPr sz="2400" i="1" spc="25" dirty="0">
                  <a:latin typeface="Times New Roman"/>
                  <a:cs typeface="Times New Roman"/>
                </a:rPr>
                <a:t>V</a:t>
              </a:r>
              <a:r>
                <a:rPr sz="2400" i="1" dirty="0">
                  <a:latin typeface="Times New Roman"/>
                  <a:cs typeface="Times New Roman"/>
                </a:rPr>
                <a:t>	</a:t>
              </a:r>
              <a:r>
                <a:rPr sz="2400" spc="20" dirty="0">
                  <a:latin typeface="Symbol"/>
                  <a:cs typeface="Symbol"/>
                </a:rPr>
                <a:t></a:t>
              </a:r>
              <a:r>
                <a:rPr sz="2400" spc="-385" dirty="0">
                  <a:latin typeface="Times New Roman"/>
                  <a:cs typeface="Times New Roman"/>
                </a:rPr>
                <a:t> </a:t>
              </a:r>
              <a:r>
                <a:rPr sz="2400" i="1" spc="25" dirty="0">
                  <a:latin typeface="Times New Roman"/>
                  <a:cs typeface="Times New Roman"/>
                </a:rPr>
                <a:t>V</a:t>
              </a:r>
              <a:r>
                <a:rPr lang="en-US" sz="2400" i="1" spc="25" dirty="0">
                  <a:latin typeface="Times New Roman"/>
                  <a:cs typeface="Times New Roman"/>
                </a:rPr>
                <a:t>   </a:t>
              </a:r>
              <a:r>
                <a:rPr lang="en-US" altLang="zh-CN" sz="2400" b="1" i="1" spc="25" dirty="0">
                  <a:latin typeface="Times New Roman"/>
                  <a:cs typeface="Times New Roman"/>
                </a:rPr>
                <a:t>+</a:t>
              </a:r>
              <a:endParaRPr sz="2400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37" name="object 37"/>
          <p:cNvSpPr/>
          <p:nvPr/>
        </p:nvSpPr>
        <p:spPr>
          <a:xfrm>
            <a:off x="5305311" y="4906208"/>
            <a:ext cx="1031240" cy="0"/>
          </a:xfrm>
          <a:custGeom>
            <a:avLst/>
            <a:gdLst/>
            <a:ahLst/>
            <a:cxnLst/>
            <a:rect l="l" t="t" r="r" b="b"/>
            <a:pathLst>
              <a:path w="1031239">
                <a:moveTo>
                  <a:pt x="0" y="0"/>
                </a:moveTo>
                <a:lnTo>
                  <a:pt x="1031165" y="0"/>
                </a:lnTo>
              </a:path>
            </a:pathLst>
          </a:custGeom>
          <a:ln w="12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64096" y="4906208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3310" y="0"/>
                </a:lnTo>
              </a:path>
            </a:pathLst>
          </a:custGeom>
          <a:ln w="12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300931" y="4978094"/>
            <a:ext cx="220281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391920" algn="l"/>
              </a:tabLst>
            </a:pPr>
            <a:r>
              <a:rPr sz="3600" i="1" spc="30" baseline="13888" dirty="0">
                <a:latin typeface="Times New Roman"/>
                <a:cs typeface="Times New Roman"/>
              </a:rPr>
              <a:t>k</a:t>
            </a:r>
            <a:r>
              <a:rPr sz="1400" i="1" spc="20" dirty="0">
                <a:latin typeface="Times New Roman"/>
                <a:cs typeface="Times New Roman"/>
              </a:rPr>
              <a:t>n</a:t>
            </a:r>
            <a:r>
              <a:rPr sz="3600" i="1" spc="30" baseline="13888" dirty="0">
                <a:latin typeface="Times New Roman"/>
                <a:cs typeface="Times New Roman"/>
              </a:rPr>
              <a:t>V</a:t>
            </a:r>
            <a:r>
              <a:rPr sz="1400" i="1" spc="20" dirty="0">
                <a:latin typeface="Times New Roman"/>
                <a:cs typeface="Times New Roman"/>
              </a:rPr>
              <a:t>DSATn	</a:t>
            </a:r>
            <a:r>
              <a:rPr sz="3600" i="1" spc="-7" baseline="13888" dirty="0">
                <a:latin typeface="Times New Roman"/>
                <a:cs typeface="Times New Roman"/>
              </a:rPr>
              <a:t>v</a:t>
            </a:r>
            <a:r>
              <a:rPr sz="1400" i="1" spc="-5" dirty="0">
                <a:latin typeface="Times New Roman"/>
                <a:cs typeface="Times New Roman"/>
              </a:rPr>
              <a:t>satn</a:t>
            </a:r>
            <a:r>
              <a:rPr sz="3600" i="1" spc="-7" baseline="13888" dirty="0">
                <a:latin typeface="Times New Roman"/>
                <a:cs typeface="Times New Roman"/>
              </a:rPr>
              <a:t>W</a:t>
            </a:r>
            <a:r>
              <a:rPr sz="1400" i="1" spc="-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14271" y="4508894"/>
            <a:ext cx="270065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600" i="1" spc="22" baseline="-27777" dirty="0">
                <a:latin typeface="Times New Roman"/>
                <a:cs typeface="Times New Roman"/>
              </a:rPr>
              <a:t>r</a:t>
            </a:r>
            <a:r>
              <a:rPr sz="3600" i="1" spc="104" baseline="-27777" dirty="0">
                <a:latin typeface="Times New Roman"/>
                <a:cs typeface="Times New Roman"/>
              </a:rPr>
              <a:t> </a:t>
            </a:r>
            <a:r>
              <a:rPr sz="3600" spc="37" baseline="-27777" dirty="0">
                <a:latin typeface="Symbol"/>
                <a:cs typeface="Symbol"/>
              </a:rPr>
              <a:t></a:t>
            </a:r>
            <a:r>
              <a:rPr sz="3600" spc="217" baseline="-27777" dirty="0">
                <a:latin typeface="Times New Roman"/>
                <a:cs typeface="Times New Roman"/>
              </a:rPr>
              <a:t> </a:t>
            </a:r>
            <a:r>
              <a:rPr sz="3600" i="1" spc="60" baseline="13888" dirty="0">
                <a:latin typeface="Times New Roman"/>
                <a:cs typeface="Times New Roman"/>
              </a:rPr>
              <a:t>k</a:t>
            </a:r>
            <a:r>
              <a:rPr sz="1400" i="1" spc="40" dirty="0">
                <a:latin typeface="Times New Roman"/>
                <a:cs typeface="Times New Roman"/>
              </a:rPr>
              <a:t>p</a:t>
            </a:r>
            <a:r>
              <a:rPr sz="3600" i="1" spc="60" baseline="13888" dirty="0">
                <a:latin typeface="Times New Roman"/>
                <a:cs typeface="Times New Roman"/>
              </a:rPr>
              <a:t>V</a:t>
            </a:r>
            <a:r>
              <a:rPr sz="1400" i="1" spc="40" dirty="0">
                <a:latin typeface="Times New Roman"/>
                <a:cs typeface="Times New Roman"/>
              </a:rPr>
              <a:t>DSATp </a:t>
            </a:r>
            <a:r>
              <a:rPr sz="1400" i="1" spc="204" dirty="0">
                <a:latin typeface="Times New Roman"/>
                <a:cs typeface="Times New Roman"/>
              </a:rPr>
              <a:t> </a:t>
            </a:r>
            <a:r>
              <a:rPr sz="3600" spc="37" baseline="-27777" dirty="0">
                <a:latin typeface="Symbol"/>
                <a:cs typeface="Symbol"/>
              </a:rPr>
              <a:t></a:t>
            </a:r>
            <a:r>
              <a:rPr sz="3600" spc="150" baseline="-27777" dirty="0">
                <a:latin typeface="Times New Roman"/>
                <a:cs typeface="Times New Roman"/>
              </a:rPr>
              <a:t> </a:t>
            </a:r>
            <a:r>
              <a:rPr sz="3600" i="1" spc="30" baseline="13888" dirty="0">
                <a:latin typeface="Times New Roman"/>
                <a:cs typeface="Times New Roman"/>
              </a:rPr>
              <a:t>v</a:t>
            </a:r>
            <a:r>
              <a:rPr sz="1400" i="1" spc="20" dirty="0">
                <a:latin typeface="Times New Roman"/>
                <a:cs typeface="Times New Roman"/>
              </a:rPr>
              <a:t>satp</a:t>
            </a:r>
            <a:r>
              <a:rPr sz="3600" i="1" spc="30" baseline="13888" dirty="0">
                <a:latin typeface="Times New Roman"/>
                <a:cs typeface="Times New Roman"/>
              </a:rPr>
              <a:t>W</a:t>
            </a:r>
            <a:r>
              <a:rPr sz="1400" i="1" spc="20" dirty="0">
                <a:latin typeface="Times New Roman"/>
                <a:cs typeface="Times New Roman"/>
              </a:rPr>
              <a:t>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15833" y="4963541"/>
            <a:ext cx="9410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Key:</a:t>
            </a:r>
            <a:r>
              <a:rPr sz="2400" b="1" i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730995" y="5140325"/>
            <a:ext cx="3187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sat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828530" y="5140325"/>
            <a:ext cx="5632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i="1" spc="-12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109709" y="4947056"/>
            <a:ext cx="155067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268095" algn="l"/>
              </a:tabLst>
            </a:pP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b="1" i="1" spc="-60" dirty="0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sz="2500" b="1" i="1" spc="-25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V	</a:t>
            </a:r>
            <a:r>
              <a:rPr sz="2400" b="1" i="1" spc="-10" dirty="0">
                <a:solidFill>
                  <a:srgbClr val="FF0000"/>
                </a:solidFill>
                <a:latin typeface="Arial"/>
                <a:cs typeface="Arial"/>
              </a:rPr>
              <a:t>/L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89463" y="5932114"/>
            <a:ext cx="638810" cy="0"/>
          </a:xfrm>
          <a:custGeom>
            <a:avLst/>
            <a:gdLst/>
            <a:ahLst/>
            <a:cxnLst/>
            <a:rect l="l" t="t" r="r" b="b"/>
            <a:pathLst>
              <a:path w="638810">
                <a:moveTo>
                  <a:pt x="0" y="0"/>
                </a:moveTo>
                <a:lnTo>
                  <a:pt x="638429" y="0"/>
                </a:lnTo>
              </a:path>
            </a:pathLst>
          </a:custGeom>
          <a:ln w="12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664175" y="5687324"/>
            <a:ext cx="21653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i="1" spc="35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49298" y="5893110"/>
            <a:ext cx="17780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30" dirty="0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05399" y="5493925"/>
            <a:ext cx="91503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600" spc="44" baseline="-34722" dirty="0">
                <a:latin typeface="Symbol"/>
                <a:cs typeface="Symbol"/>
              </a:rPr>
              <a:t></a:t>
            </a:r>
            <a:r>
              <a:rPr sz="3600" spc="135" baseline="-34722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rV</a:t>
            </a:r>
            <a:r>
              <a:rPr sz="2100" i="1" spc="22" baseline="-23809" dirty="0">
                <a:latin typeface="Times New Roman"/>
                <a:cs typeface="Times New Roman"/>
              </a:rPr>
              <a:t>DD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11648" y="5927534"/>
            <a:ext cx="55181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200" dirty="0">
                <a:latin typeface="Times New Roman"/>
                <a:cs typeface="Times New Roman"/>
              </a:rPr>
              <a:t>1</a:t>
            </a:r>
            <a:r>
              <a:rPr sz="2400" spc="30" dirty="0">
                <a:latin typeface="Symbol"/>
                <a:cs typeface="Symbol"/>
              </a:rPr>
              <a:t>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532632" y="5410200"/>
            <a:ext cx="1714500" cy="969010"/>
          </a:xfrm>
          <a:custGeom>
            <a:avLst/>
            <a:gdLst/>
            <a:ahLst/>
            <a:cxnLst/>
            <a:rect l="l" t="t" r="r" b="b"/>
            <a:pathLst>
              <a:path w="1714500" h="969010">
                <a:moveTo>
                  <a:pt x="0" y="161416"/>
                </a:moveTo>
                <a:lnTo>
                  <a:pt x="5765" y="118503"/>
                </a:lnTo>
                <a:lnTo>
                  <a:pt x="22036" y="79944"/>
                </a:lnTo>
                <a:lnTo>
                  <a:pt x="47275" y="47275"/>
                </a:lnTo>
                <a:lnTo>
                  <a:pt x="79944" y="22036"/>
                </a:lnTo>
                <a:lnTo>
                  <a:pt x="118503" y="5765"/>
                </a:lnTo>
                <a:lnTo>
                  <a:pt x="161416" y="0"/>
                </a:lnTo>
                <a:lnTo>
                  <a:pt x="1553082" y="0"/>
                </a:lnTo>
                <a:lnTo>
                  <a:pt x="1595996" y="5765"/>
                </a:lnTo>
                <a:lnTo>
                  <a:pt x="1634555" y="22036"/>
                </a:lnTo>
                <a:lnTo>
                  <a:pt x="1667224" y="47275"/>
                </a:lnTo>
                <a:lnTo>
                  <a:pt x="1692463" y="79944"/>
                </a:lnTo>
                <a:lnTo>
                  <a:pt x="1708734" y="118503"/>
                </a:lnTo>
                <a:lnTo>
                  <a:pt x="1714500" y="161416"/>
                </a:lnTo>
                <a:lnTo>
                  <a:pt x="1714500" y="807085"/>
                </a:lnTo>
                <a:lnTo>
                  <a:pt x="1708734" y="849993"/>
                </a:lnTo>
                <a:lnTo>
                  <a:pt x="1692463" y="888552"/>
                </a:lnTo>
                <a:lnTo>
                  <a:pt x="1667224" y="921221"/>
                </a:lnTo>
                <a:lnTo>
                  <a:pt x="1634555" y="946462"/>
                </a:lnTo>
                <a:lnTo>
                  <a:pt x="1595996" y="962735"/>
                </a:lnTo>
                <a:lnTo>
                  <a:pt x="1553082" y="968501"/>
                </a:lnTo>
                <a:lnTo>
                  <a:pt x="161416" y="968501"/>
                </a:lnTo>
                <a:lnTo>
                  <a:pt x="118503" y="962735"/>
                </a:lnTo>
                <a:lnTo>
                  <a:pt x="79944" y="946462"/>
                </a:lnTo>
                <a:lnTo>
                  <a:pt x="47275" y="921221"/>
                </a:lnTo>
                <a:lnTo>
                  <a:pt x="22036" y="888552"/>
                </a:lnTo>
                <a:lnTo>
                  <a:pt x="5765" y="849993"/>
                </a:lnTo>
                <a:lnTo>
                  <a:pt x="0" y="807085"/>
                </a:lnTo>
                <a:lnTo>
                  <a:pt x="0" y="161416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5317235" y="5610605"/>
            <a:ext cx="624205" cy="546735"/>
            <a:chOff x="5317235" y="5610605"/>
            <a:chExt cx="624205" cy="546735"/>
          </a:xfrm>
        </p:grpSpPr>
        <p:sp>
          <p:nvSpPr>
            <p:cNvPr id="52" name="object 52"/>
            <p:cNvSpPr/>
            <p:nvPr/>
          </p:nvSpPr>
          <p:spPr>
            <a:xfrm>
              <a:off x="5323712" y="5617082"/>
              <a:ext cx="611505" cy="533400"/>
            </a:xfrm>
            <a:custGeom>
              <a:avLst/>
              <a:gdLst/>
              <a:ahLst/>
              <a:cxnLst/>
              <a:rect l="l" t="t" r="r" b="b"/>
              <a:pathLst>
                <a:path w="611504" h="533400">
                  <a:moveTo>
                    <a:pt x="344424" y="0"/>
                  </a:moveTo>
                  <a:lnTo>
                    <a:pt x="344424" y="133349"/>
                  </a:lnTo>
                  <a:lnTo>
                    <a:pt x="0" y="133349"/>
                  </a:lnTo>
                  <a:lnTo>
                    <a:pt x="0" y="400049"/>
                  </a:lnTo>
                  <a:lnTo>
                    <a:pt x="344424" y="400049"/>
                  </a:lnTo>
                  <a:lnTo>
                    <a:pt x="344424" y="533399"/>
                  </a:lnTo>
                  <a:lnTo>
                    <a:pt x="611124" y="266699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323712" y="5617082"/>
              <a:ext cx="611505" cy="533400"/>
            </a:xfrm>
            <a:custGeom>
              <a:avLst/>
              <a:gdLst/>
              <a:ahLst/>
              <a:cxnLst/>
              <a:rect l="l" t="t" r="r" b="b"/>
              <a:pathLst>
                <a:path w="611504" h="533400">
                  <a:moveTo>
                    <a:pt x="0" y="133349"/>
                  </a:moveTo>
                  <a:lnTo>
                    <a:pt x="344424" y="133349"/>
                  </a:lnTo>
                  <a:lnTo>
                    <a:pt x="344424" y="0"/>
                  </a:lnTo>
                  <a:lnTo>
                    <a:pt x="611124" y="266699"/>
                  </a:lnTo>
                  <a:lnTo>
                    <a:pt x="344424" y="533399"/>
                  </a:lnTo>
                  <a:lnTo>
                    <a:pt x="344424" y="400049"/>
                  </a:lnTo>
                  <a:lnTo>
                    <a:pt x="0" y="400049"/>
                  </a:lnTo>
                  <a:lnTo>
                    <a:pt x="0" y="133349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245605" y="5850635"/>
            <a:ext cx="1949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42152" y="5673852"/>
            <a:ext cx="5695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V	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24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24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controlled by</a:t>
            </a:r>
            <a:r>
              <a:rPr sz="24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transistor</a:t>
            </a:r>
            <a:r>
              <a:rPr sz="2400" b="1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size!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9" name="图片 58" descr="\documentclass{article}&#10;\usepackage{amsmath}&#10;\usepackage{cancel}&#10;\usepackage{color}&#10;\pagestyle{empty}&#10;\begin{document}&#10;&#10;\begin{equation}&#10;k_n \cdot V_{D S A T n} \cdot\left(V_M-V_{T n}-\frac{V_{D S A T n}}{2}\right)+k_p \cdot V_{D S A T p} \cdot\left(V_M-V_{D D}-V_{T p}-\frac{V_{D S A T p}}{2}\right)=0\nonumber&#10;\end{equation}&#10;&#10;\end{document}" title="IguanaTex Bitmap Display">
            <a:extLst>
              <a:ext uri="{FF2B5EF4-FFF2-40B4-BE49-F238E27FC236}">
                <a16:creationId xmlns:a16="http://schemas.microsoft.com/office/drawing/2014/main" id="{0383CB0A-5459-D7F5-938F-D6113A280C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9452191" cy="608000"/>
          </a:xfrm>
          <a:prstGeom prst="rect">
            <a:avLst/>
          </a:prstGeom>
        </p:spPr>
      </p:pic>
      <p:pic>
        <p:nvPicPr>
          <p:cNvPr id="60" name="object 3">
            <a:extLst>
              <a:ext uri="{FF2B5EF4-FFF2-40B4-BE49-F238E27FC236}">
                <a16:creationId xmlns:a16="http://schemas.microsoft.com/office/drawing/2014/main" id="{E8B20B1D-35EC-E851-A7E3-9E11A791BC1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94727" y="2362200"/>
            <a:ext cx="2650632" cy="235648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19349-C8FD-FDD1-673E-C6D8D5E046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6766" y="373515"/>
            <a:ext cx="90784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Real</a:t>
            </a:r>
            <a:r>
              <a:rPr sz="3600" spc="-3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Case</a:t>
            </a:r>
            <a:r>
              <a:rPr lang="en-US" sz="3600" spc="-5" dirty="0">
                <a:solidFill>
                  <a:schemeClr val="tx1"/>
                </a:solidFill>
              </a:rPr>
              <a:t> Switching Threshold </a:t>
            </a:r>
            <a:r>
              <a:rPr lang="en-US" altLang="zh-CN" sz="3600" spc="-5" dirty="0">
                <a:solidFill>
                  <a:schemeClr val="tx1"/>
                </a:solidFill>
              </a:rPr>
              <a:t>Variation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555" y="1588916"/>
            <a:ext cx="6423997" cy="43074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24939" y="1846579"/>
            <a:ext cx="1629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V</a:t>
            </a:r>
            <a:r>
              <a:rPr sz="2400" b="1" baseline="-20833" dirty="0">
                <a:latin typeface="Arial"/>
                <a:cs typeface="Arial"/>
              </a:rPr>
              <a:t>DD</a:t>
            </a:r>
            <a:r>
              <a:rPr sz="2400" b="1" spc="247" baseline="-20833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2.5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284883"/>
              </p:ext>
            </p:extLst>
          </p:nvPr>
        </p:nvGraphicFramePr>
        <p:xfrm>
          <a:off x="1283208" y="2886075"/>
          <a:ext cx="4114165" cy="251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6FC0"/>
                      </a:solidFill>
                      <a:prstDash val="solid"/>
                    </a:lnR>
                    <a:lnB w="28575">
                      <a:solidFill>
                        <a:srgbClr val="006FC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6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5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95985" algn="l"/>
                        </a:tabLst>
                      </a:pPr>
                      <a:r>
                        <a:rPr sz="1800" b="1" i="1" u="heavy" baseline="-20833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r>
                        <a:rPr sz="1800" b="1" i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i="1" u="none" spc="-7" baseline="-20833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i="1" u="none" spc="202" baseline="-20833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i="1" spc="-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i="1" u="none" spc="-15" baseline="-20833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DD</a:t>
                      </a:r>
                      <a:r>
                        <a:rPr sz="1800" b="1" i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/2</a:t>
                      </a:r>
                      <a:r>
                        <a:rPr lang="zh-CN" altLang="en-US" sz="1800" b="1" i="0" u="heavy" baseline="-20833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800" i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6FC0"/>
                      </a:solidFill>
                      <a:prstDash val="solid"/>
                    </a:lnR>
                    <a:lnT w="28575">
                      <a:solidFill>
                        <a:srgbClr val="006FC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006FC0"/>
                      </a:solidFill>
                      <a:prstDash val="solid"/>
                    </a:lnR>
                    <a:lnB w="28575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6F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ts val="2000"/>
                        </a:lnSpc>
                        <a:spcBef>
                          <a:spcPts val="1370"/>
                        </a:spcBef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00" b="1" spc="-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sz="2000" b="1" spc="-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006FC0"/>
                      </a:solidFill>
                      <a:prstDash val="solid"/>
                    </a:lnR>
                    <a:lnT w="28575">
                      <a:solidFill>
                        <a:srgbClr val="006FC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295780" y="3038475"/>
            <a:ext cx="4191000" cy="1600200"/>
          </a:xfrm>
          <a:custGeom>
            <a:avLst/>
            <a:gdLst/>
            <a:ahLst/>
            <a:cxnLst/>
            <a:rect l="l" t="t" r="r" b="b"/>
            <a:pathLst>
              <a:path w="4191000" h="1600200">
                <a:moveTo>
                  <a:pt x="0" y="0"/>
                </a:moveTo>
                <a:lnTo>
                  <a:pt x="4191000" y="0"/>
                </a:lnTo>
              </a:path>
              <a:path w="4191000" h="1600200">
                <a:moveTo>
                  <a:pt x="0" y="1600200"/>
                </a:moveTo>
                <a:lnTo>
                  <a:pt x="4191000" y="1600200"/>
                </a:lnTo>
              </a:path>
            </a:pathLst>
          </a:custGeom>
          <a:ln w="25146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580" y="4791075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25146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6976" y="5495544"/>
            <a:ext cx="1598295" cy="495300"/>
          </a:xfrm>
          <a:custGeom>
            <a:avLst/>
            <a:gdLst/>
            <a:ahLst/>
            <a:cxnLst/>
            <a:rect l="l" t="t" r="r" b="b"/>
            <a:pathLst>
              <a:path w="1598295" h="495300">
                <a:moveTo>
                  <a:pt x="1597914" y="0"/>
                </a:moveTo>
                <a:lnTo>
                  <a:pt x="0" y="0"/>
                </a:lnTo>
                <a:lnTo>
                  <a:pt x="0" y="495299"/>
                </a:lnTo>
                <a:lnTo>
                  <a:pt x="1597914" y="495299"/>
                </a:lnTo>
                <a:lnTo>
                  <a:pt x="15979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8755" y="5520435"/>
            <a:ext cx="986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Arial"/>
                <a:cs typeface="Arial"/>
              </a:rPr>
              <a:t>W</a:t>
            </a:r>
            <a:r>
              <a:rPr sz="2400" b="1" spc="-7" baseline="-20833" dirty="0">
                <a:latin typeface="Arial"/>
                <a:cs typeface="Arial"/>
              </a:rPr>
              <a:t>p</a:t>
            </a:r>
            <a:r>
              <a:rPr sz="2400" b="1" spc="-5" dirty="0">
                <a:latin typeface="Arial"/>
                <a:cs typeface="Arial"/>
              </a:rPr>
              <a:t>/</a:t>
            </a:r>
            <a:r>
              <a:rPr sz="2400" b="1" i="1" spc="-5" dirty="0">
                <a:latin typeface="Arial"/>
                <a:cs typeface="Arial"/>
              </a:rPr>
              <a:t>W</a:t>
            </a:r>
            <a:r>
              <a:rPr sz="2400" b="1" spc="-7" baseline="-20833" dirty="0">
                <a:latin typeface="Arial"/>
                <a:cs typeface="Arial"/>
              </a:rPr>
              <a:t>n</a:t>
            </a:r>
            <a:endParaRPr sz="2400" baseline="-20833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127" y="3159475"/>
            <a:ext cx="296397" cy="81424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006335" y="2007361"/>
            <a:ext cx="4978400" cy="2905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38100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Increasing the width of PMOS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moves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baseline="-20833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b="1" spc="315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towards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baseline="-20833" dirty="0">
                <a:solidFill>
                  <a:srgbClr val="FF0000"/>
                </a:solidFill>
                <a:latin typeface="Arial"/>
                <a:cs typeface="Arial"/>
              </a:rPr>
              <a:t>DD</a:t>
            </a:r>
            <a:r>
              <a:rPr sz="2400" b="1" spc="284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whereas </a:t>
            </a:r>
            <a:r>
              <a:rPr sz="2400" b="1" spc="-65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increasing the width of NMOS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moves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V</a:t>
            </a:r>
            <a:r>
              <a:rPr sz="2400" b="1" baseline="-20833" dirty="0">
                <a:solidFill>
                  <a:srgbClr val="00AF50"/>
                </a:solidFill>
                <a:latin typeface="Arial"/>
                <a:cs typeface="Arial"/>
              </a:rPr>
              <a:t>M</a:t>
            </a:r>
            <a:r>
              <a:rPr sz="2400" b="1" spc="322" baseline="-20833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towards</a:t>
            </a:r>
            <a:r>
              <a:rPr sz="24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00AF50"/>
                </a:solidFill>
                <a:latin typeface="Arial"/>
                <a:cs typeface="Arial"/>
              </a:rPr>
              <a:t>GND</a:t>
            </a:r>
            <a:endParaRPr lang="en-US" sz="2400" b="1" dirty="0">
              <a:solidFill>
                <a:srgbClr val="00AF50"/>
              </a:solidFill>
              <a:latin typeface="Arial"/>
              <a:cs typeface="Arial"/>
            </a:endParaRPr>
          </a:p>
          <a:p>
            <a:pPr marL="381000" marR="304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381000" algn="l"/>
              </a:tabLst>
            </a:pPr>
            <a:endParaRPr sz="2400" dirty="0">
              <a:latin typeface="Arial"/>
              <a:cs typeface="Arial"/>
            </a:endParaRPr>
          </a:p>
          <a:p>
            <a:pPr marL="381000" marR="8001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381000" algn="l"/>
              </a:tabLst>
            </a:pPr>
            <a:r>
              <a:rPr sz="2400" b="1" spc="-95" dirty="0">
                <a:solidFill>
                  <a:srgbClr val="004099"/>
                </a:solidFill>
                <a:latin typeface="Arial"/>
                <a:cs typeface="Arial"/>
              </a:rPr>
              <a:t>To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make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V</a:t>
            </a:r>
            <a:r>
              <a:rPr sz="2400" b="1" baseline="-20833" dirty="0">
                <a:solidFill>
                  <a:srgbClr val="00AF50"/>
                </a:solidFill>
                <a:latin typeface="Arial"/>
                <a:cs typeface="Arial"/>
              </a:rPr>
              <a:t>M</a:t>
            </a:r>
            <a:r>
              <a:rPr sz="2400" b="1" spc="315" baseline="-20833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=</a:t>
            </a:r>
            <a:r>
              <a:rPr sz="2400" b="1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V</a:t>
            </a:r>
            <a:r>
              <a:rPr sz="2400" b="1" spc="-7" baseline="-20833" dirty="0">
                <a:solidFill>
                  <a:srgbClr val="00AF50"/>
                </a:solidFill>
                <a:latin typeface="Arial"/>
                <a:cs typeface="Arial"/>
              </a:rPr>
              <a:t>DD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/2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,</a:t>
            </a:r>
            <a:r>
              <a:rPr sz="24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we need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to </a:t>
            </a:r>
            <a:r>
              <a:rPr sz="2400" b="1" spc="-65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choose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a wider</a:t>
            </a:r>
            <a:r>
              <a:rPr sz="24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PMOS.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3786B9DC-7577-C53B-DC98-15AA3A8108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6371" y="173997"/>
            <a:ext cx="6275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Impact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of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Process</a:t>
            </a:r>
            <a:r>
              <a:rPr sz="3600" spc="-30" dirty="0">
                <a:solidFill>
                  <a:schemeClr val="tx1"/>
                </a:solidFill>
              </a:rPr>
              <a:t> </a:t>
            </a:r>
            <a:r>
              <a:rPr sz="3600" spc="-20" dirty="0">
                <a:solidFill>
                  <a:schemeClr val="tx1"/>
                </a:solidFill>
              </a:rPr>
              <a:t>Variations</a:t>
            </a:r>
            <a:endParaRPr sz="3600" dirty="0">
              <a:solidFill>
                <a:schemeClr val="tx1"/>
              </a:solidFill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43805" y="5244846"/>
            <a:ext cx="2962275" cy="1043305"/>
            <a:chOff x="4543805" y="5244846"/>
            <a:chExt cx="2962275" cy="1043305"/>
          </a:xfrm>
        </p:grpSpPr>
        <p:sp>
          <p:nvSpPr>
            <p:cNvPr id="14" name="object 14"/>
            <p:cNvSpPr/>
            <p:nvPr/>
          </p:nvSpPr>
          <p:spPr>
            <a:xfrm>
              <a:off x="4543805" y="5244846"/>
              <a:ext cx="2962275" cy="1043305"/>
            </a:xfrm>
            <a:custGeom>
              <a:avLst/>
              <a:gdLst/>
              <a:ahLst/>
              <a:cxnLst/>
              <a:rect l="l" t="t" r="r" b="b"/>
              <a:pathLst>
                <a:path w="2962275" h="1043304">
                  <a:moveTo>
                    <a:pt x="2788030" y="0"/>
                  </a:moveTo>
                  <a:lnTo>
                    <a:pt x="173863" y="0"/>
                  </a:lnTo>
                  <a:lnTo>
                    <a:pt x="127646" y="6211"/>
                  </a:lnTo>
                  <a:lnTo>
                    <a:pt x="86115" y="23739"/>
                  </a:lnTo>
                  <a:lnTo>
                    <a:pt x="50927" y="50926"/>
                  </a:lnTo>
                  <a:lnTo>
                    <a:pt x="23739" y="86115"/>
                  </a:lnTo>
                  <a:lnTo>
                    <a:pt x="6211" y="127646"/>
                  </a:lnTo>
                  <a:lnTo>
                    <a:pt x="0" y="173862"/>
                  </a:lnTo>
                  <a:lnTo>
                    <a:pt x="0" y="869314"/>
                  </a:lnTo>
                  <a:lnTo>
                    <a:pt x="6211" y="915535"/>
                  </a:lnTo>
                  <a:lnTo>
                    <a:pt x="23739" y="957068"/>
                  </a:lnTo>
                  <a:lnTo>
                    <a:pt x="50927" y="992255"/>
                  </a:lnTo>
                  <a:lnTo>
                    <a:pt x="86115" y="1019441"/>
                  </a:lnTo>
                  <a:lnTo>
                    <a:pt x="127646" y="1036967"/>
                  </a:lnTo>
                  <a:lnTo>
                    <a:pt x="173863" y="1043177"/>
                  </a:lnTo>
                  <a:lnTo>
                    <a:pt x="2788030" y="1043177"/>
                  </a:lnTo>
                  <a:lnTo>
                    <a:pt x="2834247" y="1036967"/>
                  </a:lnTo>
                  <a:lnTo>
                    <a:pt x="2875778" y="1019441"/>
                  </a:lnTo>
                  <a:lnTo>
                    <a:pt x="2910967" y="992255"/>
                  </a:lnTo>
                  <a:lnTo>
                    <a:pt x="2938154" y="957068"/>
                  </a:lnTo>
                  <a:lnTo>
                    <a:pt x="2955682" y="915535"/>
                  </a:lnTo>
                  <a:lnTo>
                    <a:pt x="2961894" y="869314"/>
                  </a:lnTo>
                  <a:lnTo>
                    <a:pt x="2961894" y="173862"/>
                  </a:lnTo>
                  <a:lnTo>
                    <a:pt x="2955682" y="127646"/>
                  </a:lnTo>
                  <a:lnTo>
                    <a:pt x="2938154" y="86115"/>
                  </a:lnTo>
                  <a:lnTo>
                    <a:pt x="2910967" y="50926"/>
                  </a:lnTo>
                  <a:lnTo>
                    <a:pt x="2875778" y="23739"/>
                  </a:lnTo>
                  <a:lnTo>
                    <a:pt x="2834247" y="6211"/>
                  </a:lnTo>
                  <a:lnTo>
                    <a:pt x="278803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15573" y="5768030"/>
              <a:ext cx="2222500" cy="0"/>
            </a:xfrm>
            <a:custGeom>
              <a:avLst/>
              <a:gdLst/>
              <a:ahLst/>
              <a:cxnLst/>
              <a:rect l="l" t="t" r="r" b="b"/>
              <a:pathLst>
                <a:path w="2222500">
                  <a:moveTo>
                    <a:pt x="0" y="0"/>
                  </a:moveTo>
                  <a:lnTo>
                    <a:pt x="1031165" y="0"/>
                  </a:lnTo>
                </a:path>
                <a:path w="2222500">
                  <a:moveTo>
                    <a:pt x="1358784" y="0"/>
                  </a:moveTo>
                  <a:lnTo>
                    <a:pt x="2222095" y="0"/>
                  </a:lnTo>
                </a:path>
              </a:pathLst>
            </a:custGeom>
            <a:ln w="12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465535" y="5839916"/>
            <a:ext cx="84836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600" i="1" spc="-7" baseline="13888" dirty="0">
                <a:latin typeface="Times New Roman"/>
                <a:cs typeface="Times New Roman"/>
              </a:rPr>
              <a:t>v</a:t>
            </a:r>
            <a:r>
              <a:rPr sz="1400" i="1" spc="-5" dirty="0">
                <a:latin typeface="Times New Roman"/>
                <a:cs typeface="Times New Roman"/>
              </a:rPr>
              <a:t>satn</a:t>
            </a:r>
            <a:r>
              <a:rPr sz="3600" i="1" spc="-7" baseline="13888" dirty="0">
                <a:latin typeface="Times New Roman"/>
                <a:cs typeface="Times New Roman"/>
              </a:rPr>
              <a:t>W</a:t>
            </a:r>
            <a:r>
              <a:rPr sz="1400" i="1" spc="-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52155" y="5370716"/>
            <a:ext cx="87312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600" i="1" spc="30" baseline="13888" dirty="0">
                <a:latin typeface="Times New Roman"/>
                <a:cs typeface="Times New Roman"/>
              </a:rPr>
              <a:t>v</a:t>
            </a:r>
            <a:r>
              <a:rPr sz="1400" i="1" spc="20" dirty="0">
                <a:latin typeface="Times New Roman"/>
                <a:cs typeface="Times New Roman"/>
              </a:rPr>
              <a:t>satp</a:t>
            </a:r>
            <a:r>
              <a:rPr sz="3600" i="1" spc="30" baseline="13888" dirty="0">
                <a:latin typeface="Times New Roman"/>
                <a:cs typeface="Times New Roman"/>
              </a:rPr>
              <a:t>W</a:t>
            </a:r>
            <a:r>
              <a:rPr sz="1400" i="1" spc="20" dirty="0">
                <a:latin typeface="Times New Roman"/>
                <a:cs typeface="Times New Roman"/>
              </a:rPr>
              <a:t>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11193" y="5839916"/>
            <a:ext cx="1023619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600" i="1" spc="30" baseline="13888" dirty="0">
                <a:latin typeface="Times New Roman"/>
                <a:cs typeface="Times New Roman"/>
              </a:rPr>
              <a:t>k</a:t>
            </a:r>
            <a:r>
              <a:rPr sz="1400" i="1" spc="20" dirty="0">
                <a:latin typeface="Times New Roman"/>
                <a:cs typeface="Times New Roman"/>
              </a:rPr>
              <a:t>n</a:t>
            </a:r>
            <a:r>
              <a:rPr sz="3600" i="1" spc="30" baseline="13888" dirty="0">
                <a:latin typeface="Times New Roman"/>
                <a:cs typeface="Times New Roman"/>
              </a:rPr>
              <a:t>V</a:t>
            </a:r>
            <a:r>
              <a:rPr sz="1400" i="1" spc="20" dirty="0">
                <a:latin typeface="Times New Roman"/>
                <a:cs typeface="Times New Roman"/>
              </a:rPr>
              <a:t>DSATn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98455" y="5370716"/>
            <a:ext cx="104775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600" i="1" spc="60" baseline="13888" dirty="0">
                <a:latin typeface="Times New Roman"/>
                <a:cs typeface="Times New Roman"/>
              </a:rPr>
              <a:t>k</a:t>
            </a:r>
            <a:r>
              <a:rPr sz="1400" i="1" spc="40" dirty="0">
                <a:latin typeface="Times New Roman"/>
                <a:cs typeface="Times New Roman"/>
              </a:rPr>
              <a:t>p</a:t>
            </a:r>
            <a:r>
              <a:rPr sz="3600" i="1" spc="60" baseline="13888" dirty="0">
                <a:latin typeface="Times New Roman"/>
                <a:cs typeface="Times New Roman"/>
              </a:rPr>
              <a:t>V</a:t>
            </a:r>
            <a:r>
              <a:rPr sz="1400" i="1" spc="40" dirty="0">
                <a:latin typeface="Times New Roman"/>
                <a:cs typeface="Times New Roman"/>
              </a:rPr>
              <a:t>DSATp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16117" y="5524201"/>
            <a:ext cx="19621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49933" y="5524201"/>
            <a:ext cx="40386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i="1" spc="15" dirty="0">
                <a:latin typeface="Times New Roman"/>
                <a:cs typeface="Times New Roman"/>
              </a:rPr>
              <a:t>r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22" name="object 22"/>
          <p:cNvGrpSpPr/>
          <p:nvPr/>
        </p:nvGrpSpPr>
        <p:grpSpPr>
          <a:xfrm rot="10800000">
            <a:off x="3724192" y="5620130"/>
            <a:ext cx="711200" cy="306705"/>
            <a:chOff x="7671054" y="5610605"/>
            <a:chExt cx="711200" cy="306705"/>
          </a:xfrm>
        </p:grpSpPr>
        <p:sp>
          <p:nvSpPr>
            <p:cNvPr id="23" name="object 23"/>
            <p:cNvSpPr/>
            <p:nvPr/>
          </p:nvSpPr>
          <p:spPr>
            <a:xfrm>
              <a:off x="7683627" y="5623178"/>
              <a:ext cx="685800" cy="281305"/>
            </a:xfrm>
            <a:custGeom>
              <a:avLst/>
              <a:gdLst/>
              <a:ahLst/>
              <a:cxnLst/>
              <a:rect l="l" t="t" r="r" b="b"/>
              <a:pathLst>
                <a:path w="685800" h="281304">
                  <a:moveTo>
                    <a:pt x="545211" y="0"/>
                  </a:moveTo>
                  <a:lnTo>
                    <a:pt x="545211" y="70294"/>
                  </a:lnTo>
                  <a:lnTo>
                    <a:pt x="0" y="70294"/>
                  </a:lnTo>
                  <a:lnTo>
                    <a:pt x="0" y="210883"/>
                  </a:lnTo>
                  <a:lnTo>
                    <a:pt x="545211" y="210883"/>
                  </a:lnTo>
                  <a:lnTo>
                    <a:pt x="545211" y="281178"/>
                  </a:lnTo>
                  <a:lnTo>
                    <a:pt x="685800" y="140589"/>
                  </a:lnTo>
                  <a:lnTo>
                    <a:pt x="545211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83627" y="5623178"/>
              <a:ext cx="685800" cy="281305"/>
            </a:xfrm>
            <a:custGeom>
              <a:avLst/>
              <a:gdLst/>
              <a:ahLst/>
              <a:cxnLst/>
              <a:rect l="l" t="t" r="r" b="b"/>
              <a:pathLst>
                <a:path w="685800" h="281304">
                  <a:moveTo>
                    <a:pt x="0" y="70294"/>
                  </a:moveTo>
                  <a:lnTo>
                    <a:pt x="545211" y="70294"/>
                  </a:lnTo>
                  <a:lnTo>
                    <a:pt x="545211" y="0"/>
                  </a:lnTo>
                  <a:lnTo>
                    <a:pt x="685800" y="140589"/>
                  </a:lnTo>
                  <a:lnTo>
                    <a:pt x="545211" y="281178"/>
                  </a:lnTo>
                  <a:lnTo>
                    <a:pt x="545211" y="210883"/>
                  </a:lnTo>
                  <a:lnTo>
                    <a:pt x="0" y="210883"/>
                  </a:lnTo>
                  <a:lnTo>
                    <a:pt x="0" y="70294"/>
                  </a:lnTo>
                  <a:close/>
                </a:path>
              </a:pathLst>
            </a:custGeom>
            <a:ln w="25146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841143" y="5473445"/>
            <a:ext cx="1661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859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r </a:t>
            </a:r>
            <a:r>
              <a:rPr lang="en-US" sz="2000" b="1" spc="-5" dirty="0">
                <a:solidFill>
                  <a:srgbClr val="004099"/>
                </a:solidFill>
                <a:latin typeface="Arial"/>
                <a:cs typeface="Arial"/>
              </a:rPr>
              <a:t>de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creases 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Strong</a:t>
            </a:r>
            <a:r>
              <a:rPr sz="2000" b="1" spc="-6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000" b="1" spc="-5" dirty="0">
                <a:solidFill>
                  <a:srgbClr val="004099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MOS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 rot="10800000">
            <a:off x="7687182" y="5664580"/>
            <a:ext cx="711200" cy="252729"/>
            <a:chOff x="3585209" y="5664708"/>
            <a:chExt cx="711200" cy="252729"/>
          </a:xfrm>
        </p:grpSpPr>
        <p:sp>
          <p:nvSpPr>
            <p:cNvPr id="27" name="object 27"/>
            <p:cNvSpPr/>
            <p:nvPr/>
          </p:nvSpPr>
          <p:spPr>
            <a:xfrm>
              <a:off x="3597782" y="5677281"/>
              <a:ext cx="685800" cy="227329"/>
            </a:xfrm>
            <a:custGeom>
              <a:avLst/>
              <a:gdLst/>
              <a:ahLst/>
              <a:cxnLst/>
              <a:rect l="l" t="t" r="r" b="b"/>
              <a:pathLst>
                <a:path w="685800" h="227329">
                  <a:moveTo>
                    <a:pt x="113537" y="0"/>
                  </a:moveTo>
                  <a:lnTo>
                    <a:pt x="0" y="113538"/>
                  </a:lnTo>
                  <a:lnTo>
                    <a:pt x="113537" y="227076"/>
                  </a:lnTo>
                  <a:lnTo>
                    <a:pt x="113537" y="170307"/>
                  </a:lnTo>
                  <a:lnTo>
                    <a:pt x="685800" y="170307"/>
                  </a:lnTo>
                  <a:lnTo>
                    <a:pt x="685800" y="56769"/>
                  </a:lnTo>
                  <a:lnTo>
                    <a:pt x="113537" y="56769"/>
                  </a:lnTo>
                  <a:lnTo>
                    <a:pt x="1135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97782" y="5677281"/>
              <a:ext cx="685800" cy="227329"/>
            </a:xfrm>
            <a:custGeom>
              <a:avLst/>
              <a:gdLst/>
              <a:ahLst/>
              <a:cxnLst/>
              <a:rect l="l" t="t" r="r" b="b"/>
              <a:pathLst>
                <a:path w="685800" h="227329">
                  <a:moveTo>
                    <a:pt x="0" y="113538"/>
                  </a:moveTo>
                  <a:lnTo>
                    <a:pt x="113537" y="0"/>
                  </a:lnTo>
                  <a:lnTo>
                    <a:pt x="113537" y="56769"/>
                  </a:lnTo>
                  <a:lnTo>
                    <a:pt x="685800" y="56769"/>
                  </a:lnTo>
                  <a:lnTo>
                    <a:pt x="685800" y="170307"/>
                  </a:lnTo>
                  <a:lnTo>
                    <a:pt x="113537" y="170307"/>
                  </a:lnTo>
                  <a:lnTo>
                    <a:pt x="113537" y="227076"/>
                  </a:lnTo>
                  <a:lnTo>
                    <a:pt x="0" y="113538"/>
                  </a:lnTo>
                  <a:close/>
                </a:path>
              </a:pathLst>
            </a:custGeom>
            <a:ln w="25146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A56E871-8601-1567-A38E-6FB68232E1FB}"/>
              </a:ext>
            </a:extLst>
          </p:cNvPr>
          <p:cNvGrpSpPr/>
          <p:nvPr/>
        </p:nvGrpSpPr>
        <p:grpSpPr>
          <a:xfrm>
            <a:off x="8461927" y="5467850"/>
            <a:ext cx="1892935" cy="640595"/>
            <a:chOff x="1723273" y="5436870"/>
            <a:chExt cx="1892935" cy="640595"/>
          </a:xfrm>
        </p:grpSpPr>
        <p:sp>
          <p:nvSpPr>
            <p:cNvPr id="29" name="object 29"/>
            <p:cNvSpPr txBox="1"/>
            <p:nvPr/>
          </p:nvSpPr>
          <p:spPr>
            <a:xfrm>
              <a:off x="2060955" y="5436870"/>
              <a:ext cx="1435735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000" b="1" i="1" spc="-5" dirty="0">
                  <a:solidFill>
                    <a:srgbClr val="FF0000"/>
                  </a:solidFill>
                  <a:latin typeface="Arial"/>
                  <a:cs typeface="Arial"/>
                </a:rPr>
                <a:t>r</a:t>
              </a:r>
              <a:r>
                <a:rPr sz="2000" b="1" i="1" spc="-65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2000" b="1" spc="-5" dirty="0">
                  <a:solidFill>
                    <a:srgbClr val="FF0000"/>
                  </a:solidFill>
                  <a:latin typeface="Arial"/>
                  <a:cs typeface="Arial"/>
                </a:rPr>
                <a:t>in</a:t>
              </a:r>
              <a:r>
                <a:rPr sz="2000" b="1" spc="-5" dirty="0">
                  <a:solidFill>
                    <a:srgbClr val="FF0000"/>
                  </a:solidFill>
                  <a:latin typeface="Arial"/>
                  <a:cs typeface="Arial"/>
                </a:rPr>
                <a:t>creases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723273" y="5714245"/>
              <a:ext cx="1892935" cy="36322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lang="en-US" sz="3300" i="1" spc="22" baseline="2525" dirty="0">
                  <a:latin typeface="Times New Roman"/>
                  <a:cs typeface="Times New Roman"/>
                </a:rPr>
                <a:t>  </a:t>
              </a:r>
              <a:r>
                <a:rPr sz="2000" b="1" spc="-5" dirty="0">
                  <a:solidFill>
                    <a:srgbClr val="FF0000"/>
                  </a:solidFill>
                  <a:latin typeface="Arial"/>
                  <a:cs typeface="Arial"/>
                </a:rPr>
                <a:t>Strong</a:t>
              </a:r>
              <a:r>
                <a:rPr sz="2000" b="1" spc="-25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lang="en-US" sz="2000" b="1" spc="-5" dirty="0">
                  <a:solidFill>
                    <a:srgbClr val="FF0000"/>
                  </a:solidFill>
                  <a:latin typeface="Arial"/>
                  <a:cs typeface="Arial"/>
                </a:rPr>
                <a:t>P</a:t>
              </a:r>
              <a:r>
                <a:rPr sz="2000" b="1" spc="-5" dirty="0">
                  <a:solidFill>
                    <a:srgbClr val="FF0000"/>
                  </a:solidFill>
                  <a:latin typeface="Arial"/>
                  <a:cs typeface="Arial"/>
                </a:rPr>
                <a:t>MOS</a:t>
              </a:r>
              <a:endParaRPr sz="2000" dirty="0">
                <a:latin typeface="Arial"/>
                <a:cs typeface="Arial"/>
              </a:endParaRPr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50A67665-051C-32B2-06A6-CCD490580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67" y="1132207"/>
            <a:ext cx="9005549" cy="3884747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740FC63D-D64B-79A3-5209-7CD1D487A42F}"/>
              </a:ext>
            </a:extLst>
          </p:cNvPr>
          <p:cNvGrpSpPr/>
          <p:nvPr/>
        </p:nvGrpSpPr>
        <p:grpSpPr>
          <a:xfrm>
            <a:off x="2229525" y="1296106"/>
            <a:ext cx="3485475" cy="3147393"/>
            <a:chOff x="2229525" y="1296106"/>
            <a:chExt cx="3485475" cy="3147393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353BB4A-C7A8-8F85-6FFF-02296D975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9525" y="1296106"/>
              <a:ext cx="3485475" cy="3147393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70FE7B7-AEF6-4616-F012-405514CD42EB}"/>
                </a:ext>
              </a:extLst>
            </p:cNvPr>
            <p:cNvSpPr/>
            <p:nvPr/>
          </p:nvSpPr>
          <p:spPr>
            <a:xfrm>
              <a:off x="4038600" y="27432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0A875411-0529-47A9-2344-21B54113C137}"/>
                </a:ext>
              </a:extLst>
            </p:cNvPr>
            <p:cNvSpPr/>
            <p:nvPr/>
          </p:nvSpPr>
          <p:spPr>
            <a:xfrm>
              <a:off x="3864482" y="2895600"/>
              <a:ext cx="76200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1449F318-966C-303F-5F3E-B1F372B6E4BC}"/>
                </a:ext>
              </a:extLst>
            </p:cNvPr>
            <p:cNvSpPr/>
            <p:nvPr/>
          </p:nvSpPr>
          <p:spPr>
            <a:xfrm>
              <a:off x="3966127" y="28130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3CE6170-B177-A370-F618-9B96682DFF72}"/>
              </a:ext>
            </a:extLst>
          </p:cNvPr>
          <p:cNvGrpSpPr/>
          <p:nvPr/>
        </p:nvGrpSpPr>
        <p:grpSpPr>
          <a:xfrm>
            <a:off x="6725325" y="1277453"/>
            <a:ext cx="3485475" cy="3147393"/>
            <a:chOff x="2229525" y="1296106"/>
            <a:chExt cx="3485475" cy="3147393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D9F21D32-3C0E-2BD0-4A75-26B5699014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9525" y="1296106"/>
              <a:ext cx="3485475" cy="3147393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B2F6D37-22F3-55B2-2DE9-E3882BC39AA2}"/>
                </a:ext>
              </a:extLst>
            </p:cNvPr>
            <p:cNvSpPr/>
            <p:nvPr/>
          </p:nvSpPr>
          <p:spPr>
            <a:xfrm>
              <a:off x="4038600" y="27432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BF495C0-48EE-EE91-6C3F-8E57C20B08B0}"/>
                </a:ext>
              </a:extLst>
            </p:cNvPr>
            <p:cNvSpPr/>
            <p:nvPr/>
          </p:nvSpPr>
          <p:spPr>
            <a:xfrm>
              <a:off x="3864482" y="2895600"/>
              <a:ext cx="76200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2A4FF167-5870-1782-562D-B226941B657B}"/>
                </a:ext>
              </a:extLst>
            </p:cNvPr>
            <p:cNvSpPr/>
            <p:nvPr/>
          </p:nvSpPr>
          <p:spPr>
            <a:xfrm>
              <a:off x="3966127" y="28130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27E605-24B0-6617-B014-F06B5EC5A3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6857" y="240712"/>
            <a:ext cx="6376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Impact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of</a:t>
            </a:r>
            <a:r>
              <a:rPr sz="3600" spc="-5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Supply</a:t>
            </a:r>
            <a:r>
              <a:rPr sz="3600" spc="-5" dirty="0">
                <a:solidFill>
                  <a:schemeClr val="tx1"/>
                </a:solidFill>
              </a:rPr>
              <a:t> </a:t>
            </a:r>
            <a:r>
              <a:rPr sz="3600" spc="-45" dirty="0">
                <a:solidFill>
                  <a:schemeClr val="tx1"/>
                </a:solidFill>
              </a:rPr>
              <a:t>Voltage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i="1" spc="-5" dirty="0">
                <a:solidFill>
                  <a:schemeClr val="tx1"/>
                </a:solidFill>
                <a:latin typeface="Arial"/>
                <a:cs typeface="Arial"/>
              </a:rPr>
              <a:t>V</a:t>
            </a:r>
            <a:r>
              <a:rPr sz="3600" spc="-7" baseline="-20833" dirty="0">
                <a:solidFill>
                  <a:schemeClr val="tx1"/>
                </a:solidFill>
              </a:rPr>
              <a:t>DD</a:t>
            </a:r>
            <a:endParaRPr sz="3600" baseline="-2083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3173C08-8F98-8767-B59B-BC4D3F79F69D}"/>
              </a:ext>
            </a:extLst>
          </p:cNvPr>
          <p:cNvGrpSpPr/>
          <p:nvPr/>
        </p:nvGrpSpPr>
        <p:grpSpPr>
          <a:xfrm>
            <a:off x="1171194" y="1441832"/>
            <a:ext cx="9323685" cy="4704777"/>
            <a:chOff x="1171194" y="1441832"/>
            <a:chExt cx="9323685" cy="4704777"/>
          </a:xfrm>
        </p:grpSpPr>
        <p:grpSp>
          <p:nvGrpSpPr>
            <p:cNvPr id="3" name="object 3"/>
            <p:cNvGrpSpPr/>
            <p:nvPr/>
          </p:nvGrpSpPr>
          <p:grpSpPr>
            <a:xfrm>
              <a:off x="1171194" y="1441832"/>
              <a:ext cx="9323685" cy="4114303"/>
              <a:chOff x="1171194" y="1441832"/>
              <a:chExt cx="9323685" cy="4114303"/>
            </a:xfrm>
          </p:grpSpPr>
          <p:pic>
            <p:nvPicPr>
              <p:cNvPr id="4" name="object 4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57884" y="1441832"/>
                <a:ext cx="9136995" cy="4044567"/>
              </a:xfrm>
              <a:prstGeom prst="rect">
                <a:avLst/>
              </a:prstGeom>
            </p:spPr>
          </p:pic>
          <p:sp>
            <p:nvSpPr>
              <p:cNvPr id="5" name="object 5"/>
              <p:cNvSpPr/>
              <p:nvPr/>
            </p:nvSpPr>
            <p:spPr>
              <a:xfrm>
                <a:off x="6192774" y="3096780"/>
                <a:ext cx="2536190" cy="2459355"/>
              </a:xfrm>
              <a:custGeom>
                <a:avLst/>
                <a:gdLst/>
                <a:ahLst/>
                <a:cxnLst/>
                <a:rect l="l" t="t" r="r" b="b"/>
                <a:pathLst>
                  <a:path w="2536190" h="2459354">
                    <a:moveTo>
                      <a:pt x="277368" y="0"/>
                    </a:moveTo>
                    <a:lnTo>
                      <a:pt x="0" y="0"/>
                    </a:lnTo>
                    <a:lnTo>
                      <a:pt x="0" y="734555"/>
                    </a:lnTo>
                    <a:lnTo>
                      <a:pt x="277368" y="734555"/>
                    </a:lnTo>
                    <a:lnTo>
                      <a:pt x="277368" y="0"/>
                    </a:lnTo>
                    <a:close/>
                  </a:path>
                  <a:path w="2536190" h="2459354">
                    <a:moveTo>
                      <a:pt x="2535936" y="2278367"/>
                    </a:moveTo>
                    <a:lnTo>
                      <a:pt x="1898142" y="2278367"/>
                    </a:lnTo>
                    <a:lnTo>
                      <a:pt x="1898142" y="2458961"/>
                    </a:lnTo>
                    <a:lnTo>
                      <a:pt x="2535936" y="2458961"/>
                    </a:lnTo>
                    <a:lnTo>
                      <a:pt x="2535936" y="227836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" name="object 6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71194" y="2569463"/>
                <a:ext cx="371106" cy="1347216"/>
              </a:xfrm>
              <a:prstGeom prst="rect">
                <a:avLst/>
              </a:prstGeom>
            </p:spPr>
          </p:pic>
        </p:grpSp>
        <p:sp>
          <p:nvSpPr>
            <p:cNvPr id="7" name="object 7"/>
            <p:cNvSpPr txBox="1"/>
            <p:nvPr/>
          </p:nvSpPr>
          <p:spPr>
            <a:xfrm>
              <a:off x="7820659" y="5398516"/>
              <a:ext cx="7340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Arial"/>
                  <a:cs typeface="Arial"/>
                </a:rPr>
                <a:t>V</a:t>
              </a:r>
              <a:r>
                <a:rPr sz="1800" b="1" spc="-7" baseline="-20833" dirty="0">
                  <a:latin typeface="Arial"/>
                  <a:cs typeface="Arial"/>
                </a:rPr>
                <a:t>in</a:t>
              </a:r>
              <a:r>
                <a:rPr sz="1800" b="1" spc="172" baseline="-20833" dirty="0">
                  <a:latin typeface="Arial"/>
                  <a:cs typeface="Arial"/>
                </a:rPr>
                <a:t> </a:t>
              </a:r>
              <a:r>
                <a:rPr sz="1800" b="1" dirty="0">
                  <a:latin typeface="Arial"/>
                  <a:cs typeface="Arial"/>
                </a:rPr>
                <a:t>(V)</a:t>
              </a:r>
              <a:endParaRPr sz="1800">
                <a:latin typeface="Arial"/>
                <a:cs typeface="Arial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9309" y="2606801"/>
              <a:ext cx="371132" cy="1346454"/>
            </a:xfrm>
            <a:prstGeom prst="rect">
              <a:avLst/>
            </a:prstGeom>
          </p:spPr>
        </p:pic>
        <p:sp>
          <p:nvSpPr>
            <p:cNvPr id="9" name="object 9"/>
            <p:cNvSpPr txBox="1"/>
            <p:nvPr/>
          </p:nvSpPr>
          <p:spPr>
            <a:xfrm>
              <a:off x="1914905" y="5336984"/>
              <a:ext cx="3166745" cy="809625"/>
            </a:xfrm>
            <a:prstGeom prst="rect">
              <a:avLst/>
            </a:prstGeom>
          </p:spPr>
          <p:txBody>
            <a:bodyPr vert="horz" wrap="square" lIns="0" tIns="74295" rIns="0" bIns="0" rtlCol="0">
              <a:spAutoFit/>
            </a:bodyPr>
            <a:lstStyle/>
            <a:p>
              <a:pPr marR="375285" algn="ctr">
                <a:lnSpc>
                  <a:spcPct val="100000"/>
                </a:lnSpc>
                <a:spcBef>
                  <a:spcPts val="585"/>
                </a:spcBef>
              </a:pPr>
              <a:r>
                <a:rPr sz="1800" b="1" i="1" spc="-5" dirty="0">
                  <a:latin typeface="Arial"/>
                  <a:cs typeface="Arial"/>
                </a:rPr>
                <a:t>V</a:t>
              </a:r>
              <a:r>
                <a:rPr sz="1800" b="1" spc="-7" baseline="-20833" dirty="0">
                  <a:latin typeface="Arial"/>
                  <a:cs typeface="Arial"/>
                </a:rPr>
                <a:t>in</a:t>
              </a:r>
              <a:r>
                <a:rPr sz="1800" b="1" spc="195" baseline="-20833" dirty="0">
                  <a:latin typeface="Arial"/>
                  <a:cs typeface="Arial"/>
                </a:rPr>
                <a:t> </a:t>
              </a:r>
              <a:r>
                <a:rPr sz="1800" b="1" dirty="0">
                  <a:latin typeface="Arial"/>
                  <a:cs typeface="Arial"/>
                </a:rPr>
                <a:t>(V)</a:t>
              </a:r>
              <a:endParaRPr sz="1800" dirty="0">
                <a:latin typeface="Arial"/>
                <a:cs typeface="Arial"/>
              </a:endParaRPr>
            </a:p>
            <a:p>
              <a:pPr marL="38100">
                <a:lnSpc>
                  <a:spcPct val="100000"/>
                </a:lnSpc>
                <a:spcBef>
                  <a:spcPts val="645"/>
                </a:spcBef>
              </a:pPr>
              <a:r>
                <a:rPr sz="2400" b="1" spc="-5" dirty="0">
                  <a:highlight>
                    <a:srgbClr val="FFFF00"/>
                  </a:highlight>
                  <a:latin typeface="Arial"/>
                  <a:cs typeface="Arial"/>
                </a:rPr>
                <a:t>Large</a:t>
              </a:r>
              <a:r>
                <a:rPr sz="2400" b="1" spc="-35" dirty="0">
                  <a:highlight>
                    <a:srgbClr val="FFFF00"/>
                  </a:highlight>
                  <a:latin typeface="Arial"/>
                  <a:cs typeface="Arial"/>
                </a:rPr>
                <a:t> </a:t>
              </a:r>
              <a:r>
                <a:rPr sz="2400" b="1" dirty="0">
                  <a:highlight>
                    <a:srgbClr val="FFFF00"/>
                  </a:highlight>
                  <a:latin typeface="Arial"/>
                  <a:cs typeface="Arial"/>
                </a:rPr>
                <a:t>Supply</a:t>
              </a:r>
              <a:r>
                <a:rPr sz="2400" b="1" spc="-40" dirty="0">
                  <a:highlight>
                    <a:srgbClr val="FFFF00"/>
                  </a:highlight>
                  <a:latin typeface="Arial"/>
                  <a:cs typeface="Arial"/>
                </a:rPr>
                <a:t> </a:t>
              </a:r>
              <a:r>
                <a:rPr sz="2400" b="1" spc="-30" dirty="0">
                  <a:highlight>
                    <a:srgbClr val="FFFF00"/>
                  </a:highlight>
                  <a:latin typeface="Arial"/>
                  <a:cs typeface="Arial"/>
                </a:rPr>
                <a:t>Voltage</a:t>
              </a:r>
              <a:endParaRPr sz="2400" dirty="0">
                <a:highlight>
                  <a:srgbClr val="FFFF00"/>
                </a:highlight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960235" y="5754878"/>
              <a:ext cx="309816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highlight>
                    <a:srgbClr val="FFFF00"/>
                  </a:highlight>
                  <a:latin typeface="Arial"/>
                  <a:cs typeface="Arial"/>
                </a:rPr>
                <a:t>Small</a:t>
              </a:r>
              <a:r>
                <a:rPr sz="2400" b="1" spc="-30" dirty="0">
                  <a:highlight>
                    <a:srgbClr val="FFFF00"/>
                  </a:highlight>
                  <a:latin typeface="Arial"/>
                  <a:cs typeface="Arial"/>
                </a:rPr>
                <a:t> </a:t>
              </a:r>
              <a:r>
                <a:rPr sz="2400" b="1" spc="-5" dirty="0">
                  <a:highlight>
                    <a:srgbClr val="FFFF00"/>
                  </a:highlight>
                  <a:latin typeface="Arial"/>
                  <a:cs typeface="Arial"/>
                </a:rPr>
                <a:t>Supply</a:t>
              </a:r>
              <a:r>
                <a:rPr sz="2400" b="1" spc="-25" dirty="0">
                  <a:highlight>
                    <a:srgbClr val="FFFF00"/>
                  </a:highlight>
                  <a:latin typeface="Arial"/>
                  <a:cs typeface="Arial"/>
                </a:rPr>
                <a:t> </a:t>
              </a:r>
              <a:r>
                <a:rPr sz="2400" b="1" spc="-30" dirty="0">
                  <a:highlight>
                    <a:srgbClr val="FFFF00"/>
                  </a:highlight>
                  <a:latin typeface="Arial"/>
                  <a:cs typeface="Arial"/>
                </a:rPr>
                <a:t>Voltage</a:t>
              </a:r>
              <a:endParaRPr sz="2400" dirty="0">
                <a:highlight>
                  <a:srgbClr val="FFFF00"/>
                </a:highlight>
                <a:latin typeface="Arial"/>
                <a:cs typeface="Arial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0DFCA7-7D02-B796-397F-C7A5464DB178}"/>
                </a:ext>
              </a:extLst>
            </p:cNvPr>
            <p:cNvSpPr/>
            <p:nvPr/>
          </p:nvSpPr>
          <p:spPr>
            <a:xfrm>
              <a:off x="1514277" y="3200400"/>
              <a:ext cx="180594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1C2FDC7-CFDD-6084-FDA8-38FC0EDD18B0}"/>
                </a:ext>
              </a:extLst>
            </p:cNvPr>
            <p:cNvSpPr/>
            <p:nvPr/>
          </p:nvSpPr>
          <p:spPr>
            <a:xfrm>
              <a:off x="6051041" y="4648200"/>
              <a:ext cx="671701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33325AA-0C34-76C4-4B42-F650ED092BA3}"/>
                </a:ext>
              </a:extLst>
            </p:cNvPr>
            <p:cNvSpPr/>
            <p:nvPr/>
          </p:nvSpPr>
          <p:spPr>
            <a:xfrm>
              <a:off x="6755955" y="4667250"/>
              <a:ext cx="250252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FE799D8F-474B-DB03-9463-D172A3B3ED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4651.668"/>
  <p:tag name="LATEXADDIN" val="\documentclass{article}&#10;\usepackage{amsmath}&#10;\usepackage{cancel}&#10;\usepackage{color}&#10;\pagestyle{empty}&#10;\begin{document}&#10;&#10;\begin{equation}&#10;k_n \cdot V_{D S A T n} \cdot\left(V_M-V_{T n}-\frac{V_{D S A T n}}{2}\right)+k_p \cdot V_{D S A T p} \cdot\left(V_M-V_{D D}-V_{T p}-\frac{V_{D S A T p}}{2}\right)=0\nonumber&#10;\end{equation}&#10;&#10;\end{document}"/>
  <p:tag name="IGUANATEXSIZE" val="20"/>
  <p:tag name="IGUANATEXCURSOR" val="311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1701</TotalTime>
  <Words>2147</Words>
  <Application>Microsoft Office PowerPoint</Application>
  <PresentationFormat>宽屏</PresentationFormat>
  <Paragraphs>254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NexusSans</vt:lpstr>
      <vt:lpstr>PingFang SC</vt:lpstr>
      <vt:lpstr>等线</vt:lpstr>
      <vt:lpstr>宋体</vt:lpstr>
      <vt:lpstr>Arial</vt:lpstr>
      <vt:lpstr>Calibri</vt:lpstr>
      <vt:lpstr>Symbol</vt:lpstr>
      <vt:lpstr>Times New Roman</vt:lpstr>
      <vt:lpstr>Wingdings</vt:lpstr>
      <vt:lpstr>Office Theme</vt:lpstr>
      <vt:lpstr>PowerPoint 演示文稿</vt:lpstr>
      <vt:lpstr>Outline</vt:lpstr>
      <vt:lpstr>Review: Static CMOS VTC</vt:lpstr>
      <vt:lpstr>Noise in Digital ICs</vt:lpstr>
      <vt:lpstr>Switching Threshold of Inverter</vt:lpstr>
      <vt:lpstr>Switching Threshold Calculation</vt:lpstr>
      <vt:lpstr>Real Case Switching Threshold Variation</vt:lpstr>
      <vt:lpstr>Impact of Process Variations</vt:lpstr>
      <vt:lpstr>Impact of Supply Voltage VDD</vt:lpstr>
      <vt:lpstr>Noise Rejection</vt:lpstr>
      <vt:lpstr>DC Operation – More Realistic VTC</vt:lpstr>
      <vt:lpstr>Noise Margin</vt:lpstr>
      <vt:lpstr>Ideal Case vs. Real Case</vt:lpstr>
      <vt:lpstr>Noise Rejection of Inverter Chain</vt:lpstr>
      <vt:lpstr>Summary of Static CMOS Inverter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minghua</dc:creator>
  <cp:lastModifiedBy>shen minghua</cp:lastModifiedBy>
  <cp:revision>98</cp:revision>
  <dcterms:created xsi:type="dcterms:W3CDTF">2022-12-09T07:55:55Z</dcterms:created>
  <dcterms:modified xsi:type="dcterms:W3CDTF">2024-03-20T01:41:51Z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2022-12-09T00:00:00Z</vt:filetime>
  </property>
</Properties>
</file>