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166" autoAdjust="0"/>
  </p:normalViewPr>
  <p:slideViewPr>
    <p:cSldViewPr>
      <p:cViewPr varScale="1">
        <p:scale>
          <a:sx n="54" d="100"/>
          <a:sy n="54" d="100"/>
        </p:scale>
        <p:origin x="112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114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13ABF-3A4D-4928-AF0E-B4D318713764}" type="datetimeFigureOut">
              <a:rPr lang="zh-CN" altLang="en-US" smtClean="0"/>
              <a:t>2024-03-25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79295-C017-47B1-9909-AB80D73E3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0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79295-C017-47B1-9909-AB80D73E3A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863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栅极电容主要由三部分组成：即</a:t>
            </a:r>
            <a:r>
              <a:rPr lang="en-US" altLang="zh-CN" dirty="0"/>
              <a:t>gate</a:t>
            </a:r>
            <a:r>
              <a:rPr lang="zh-CN" altLang="en-US" dirty="0"/>
              <a:t>分别与</a:t>
            </a:r>
            <a:r>
              <a:rPr lang="en-US" altLang="zh-CN" dirty="0"/>
              <a:t>body</a:t>
            </a:r>
            <a:r>
              <a:rPr lang="zh-CN" altLang="en-US" dirty="0"/>
              <a:t>、</a:t>
            </a:r>
            <a:r>
              <a:rPr lang="en-US" altLang="zh-CN" dirty="0"/>
              <a:t>source</a:t>
            </a:r>
            <a:r>
              <a:rPr lang="zh-CN" altLang="en-US" dirty="0"/>
              <a:t>、</a:t>
            </a:r>
            <a:r>
              <a:rPr lang="en-US" altLang="zh-CN" dirty="0"/>
              <a:t>drain</a:t>
            </a:r>
            <a:r>
              <a:rPr lang="zh-CN" altLang="en-US" dirty="0"/>
              <a:t>形成的电容</a:t>
            </a:r>
            <a:endParaRPr lang="en-US" altLang="zh-CN" dirty="0"/>
          </a:p>
          <a:p>
            <a:r>
              <a:rPr lang="zh-CN" altLang="en-US" dirty="0"/>
              <a:t>我们可以计算</a:t>
            </a:r>
            <a:r>
              <a:rPr lang="en-US" altLang="zh-CN" dirty="0"/>
              <a:t>CMOS</a:t>
            </a:r>
            <a:r>
              <a:rPr lang="zh-CN" altLang="en-US" dirty="0"/>
              <a:t>反相器在各个工作状态时，这三部分电容的大小，最后将他们相加即可得到栅极电容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、在关断状态下，主要是</a:t>
            </a:r>
            <a:r>
              <a:rPr lang="en-US" altLang="zh-CN" dirty="0"/>
              <a:t>gate</a:t>
            </a:r>
            <a:r>
              <a:rPr lang="zh-CN" altLang="en-US" dirty="0"/>
              <a:t>到</a:t>
            </a:r>
            <a:r>
              <a:rPr lang="en-US" altLang="zh-CN" dirty="0"/>
              <a:t>body</a:t>
            </a:r>
            <a:r>
              <a:rPr lang="zh-CN" altLang="en-US" dirty="0"/>
              <a:t>的平板电容，</a:t>
            </a:r>
            <a:r>
              <a:rPr lang="en-US" altLang="zh-CN" dirty="0"/>
              <a:t>source</a:t>
            </a:r>
            <a:r>
              <a:rPr lang="zh-CN" altLang="en-US" dirty="0"/>
              <a:t>和</a:t>
            </a:r>
            <a:r>
              <a:rPr lang="en-US" altLang="zh-CN" dirty="0"/>
              <a:t>drain</a:t>
            </a:r>
            <a:r>
              <a:rPr lang="zh-CN" altLang="en-US" dirty="0"/>
              <a:t>之间没有形成导电沟道，所以</a:t>
            </a:r>
            <a:r>
              <a:rPr lang="en-US" altLang="zh-CN" dirty="0"/>
              <a:t>gate</a:t>
            </a:r>
            <a:r>
              <a:rPr lang="zh-CN" altLang="en-US" dirty="0"/>
              <a:t>到</a:t>
            </a:r>
            <a:r>
              <a:rPr lang="en-US" altLang="zh-CN" dirty="0"/>
              <a:t>source</a:t>
            </a:r>
            <a:r>
              <a:rPr lang="zh-CN" altLang="en-US" dirty="0"/>
              <a:t>和</a:t>
            </a:r>
            <a:r>
              <a:rPr lang="en-US" altLang="zh-CN" dirty="0"/>
              <a:t>gate</a:t>
            </a:r>
            <a:r>
              <a:rPr lang="zh-CN" altLang="en-US" dirty="0"/>
              <a:t>到</a:t>
            </a:r>
            <a:r>
              <a:rPr lang="en-US" altLang="zh-CN" dirty="0"/>
              <a:t>drain</a:t>
            </a:r>
            <a:r>
              <a:rPr lang="zh-CN" altLang="en-US" dirty="0"/>
              <a:t>之间是没有形成平板电容的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、在线性区间，</a:t>
            </a:r>
            <a:r>
              <a:rPr lang="en-US" altLang="zh-CN" dirty="0"/>
              <a:t>source</a:t>
            </a:r>
            <a:r>
              <a:rPr lang="zh-CN" altLang="en-US" dirty="0"/>
              <a:t>和</a:t>
            </a:r>
            <a:r>
              <a:rPr lang="en-US" altLang="zh-CN" dirty="0"/>
              <a:t>drain</a:t>
            </a:r>
            <a:r>
              <a:rPr lang="zh-CN" altLang="en-US" dirty="0"/>
              <a:t>之间形成了导电沟道，此时</a:t>
            </a:r>
            <a:r>
              <a:rPr lang="en-US" altLang="zh-CN" dirty="0"/>
              <a:t>gate</a:t>
            </a:r>
            <a:r>
              <a:rPr lang="zh-CN" altLang="en-US" dirty="0"/>
              <a:t>到</a:t>
            </a:r>
            <a:r>
              <a:rPr lang="en-US" altLang="zh-CN" dirty="0"/>
              <a:t>source</a:t>
            </a:r>
            <a:r>
              <a:rPr lang="zh-CN" altLang="en-US" dirty="0"/>
              <a:t>和</a:t>
            </a:r>
            <a:r>
              <a:rPr lang="en-US" altLang="zh-CN" dirty="0"/>
              <a:t>gate</a:t>
            </a:r>
            <a:r>
              <a:rPr lang="zh-CN" altLang="en-US" dirty="0"/>
              <a:t>到</a:t>
            </a:r>
            <a:r>
              <a:rPr lang="en-US" altLang="zh-CN" dirty="0"/>
              <a:t>drain</a:t>
            </a:r>
            <a:r>
              <a:rPr lang="zh-CN" altLang="en-US" dirty="0"/>
              <a:t>之间都形成了平板电容，它们的电容大小各占了一半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</a:t>
            </a:r>
            <a:r>
              <a:rPr lang="zh-CN" altLang="en-US" dirty="0"/>
              <a:t>、在饱和区间，出现了沟道夹断，此时此时</a:t>
            </a:r>
            <a:r>
              <a:rPr lang="en-US" altLang="zh-CN" dirty="0"/>
              <a:t>gate</a:t>
            </a:r>
            <a:r>
              <a:rPr lang="zh-CN" altLang="en-US" dirty="0"/>
              <a:t>到</a:t>
            </a:r>
            <a:r>
              <a:rPr lang="en-US" altLang="zh-CN" dirty="0"/>
              <a:t>source</a:t>
            </a:r>
            <a:r>
              <a:rPr lang="zh-CN" altLang="en-US" dirty="0"/>
              <a:t>之间形成了平板电容，但是</a:t>
            </a:r>
            <a:r>
              <a:rPr lang="en-US" altLang="zh-CN" dirty="0"/>
              <a:t>gate</a:t>
            </a:r>
            <a:r>
              <a:rPr lang="zh-CN" altLang="en-US" dirty="0"/>
              <a:t>到</a:t>
            </a:r>
            <a:r>
              <a:rPr lang="en-US" altLang="zh-CN" dirty="0"/>
              <a:t>drain</a:t>
            </a:r>
            <a:r>
              <a:rPr lang="zh-CN" altLang="en-US" dirty="0"/>
              <a:t>之间因为夹断不再有平板电容，注意这里的</a:t>
            </a:r>
            <a:r>
              <a:rPr lang="en-US" altLang="zh-CN" dirty="0"/>
              <a:t>2/3</a:t>
            </a:r>
            <a:r>
              <a:rPr lang="zh-CN" altLang="en-US" dirty="0"/>
              <a:t>只是一个近似值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79295-C017-47B1-9909-AB80D73E3A8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731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我们之前讲到扩散电容</a:t>
            </a:r>
            <a:r>
              <a:rPr lang="en-US" altLang="zh-CN" dirty="0" err="1"/>
              <a:t>Csb</a:t>
            </a:r>
            <a:r>
              <a:rPr lang="zh-CN" altLang="en-US" dirty="0"/>
              <a:t>和</a:t>
            </a:r>
            <a:r>
              <a:rPr lang="en-US" altLang="zh-CN" dirty="0" err="1"/>
              <a:t>Cdb</a:t>
            </a:r>
            <a:r>
              <a:rPr lang="zh-CN" altLang="en-US" dirty="0"/>
              <a:t>主要是由</a:t>
            </a:r>
            <a:r>
              <a:rPr lang="en-US" altLang="zh-CN" dirty="0" err="1"/>
              <a:t>PN</a:t>
            </a:r>
            <a:r>
              <a:rPr lang="zh-CN" altLang="en-US" dirty="0"/>
              <a:t>结的耗尽区形成的，</a:t>
            </a:r>
            <a:endParaRPr lang="en-US" altLang="zh-CN" dirty="0"/>
          </a:p>
          <a:p>
            <a:r>
              <a:rPr lang="zh-CN" altLang="en-US" dirty="0"/>
              <a:t>我们注意到，刨除掉</a:t>
            </a:r>
            <a:r>
              <a:rPr lang="en-US" altLang="zh-CN" dirty="0"/>
              <a:t>DS</a:t>
            </a:r>
            <a:r>
              <a:rPr lang="zh-CN" altLang="en-US" dirty="0"/>
              <a:t>级之间的</a:t>
            </a:r>
            <a:r>
              <a:rPr lang="en-US" altLang="zh-CN" dirty="0" err="1"/>
              <a:t>PN</a:t>
            </a:r>
            <a:r>
              <a:rPr lang="zh-CN" altLang="en-US" dirty="0"/>
              <a:t>结，在</a:t>
            </a:r>
            <a:r>
              <a:rPr lang="en-US" altLang="zh-CN" dirty="0"/>
              <a:t>N</a:t>
            </a:r>
            <a:r>
              <a:rPr lang="zh-CN" altLang="en-US" dirty="0"/>
              <a:t>型半导体和</a:t>
            </a:r>
            <a:r>
              <a:rPr lang="en-US" altLang="zh-CN" dirty="0"/>
              <a:t>P</a:t>
            </a:r>
            <a:r>
              <a:rPr lang="zh-CN" altLang="en-US" dirty="0"/>
              <a:t>型衬底接触的四个面都会形成</a:t>
            </a:r>
            <a:r>
              <a:rPr lang="en-US" altLang="zh-CN" dirty="0" err="1"/>
              <a:t>PN</a:t>
            </a:r>
            <a:r>
              <a:rPr lang="zh-CN" altLang="en-US" dirty="0"/>
              <a:t>结</a:t>
            </a:r>
            <a:endParaRPr lang="en-US" altLang="zh-CN" dirty="0"/>
          </a:p>
          <a:p>
            <a:r>
              <a:rPr lang="zh-CN" altLang="en-US" dirty="0"/>
              <a:t>我们可以将它们分成</a:t>
            </a:r>
            <a:r>
              <a:rPr lang="en-US" altLang="zh-CN" dirty="0"/>
              <a:t>bottom</a:t>
            </a:r>
            <a:r>
              <a:rPr lang="zh-CN" altLang="en-US" dirty="0"/>
              <a:t>和</a:t>
            </a:r>
            <a:r>
              <a:rPr lang="en-US" altLang="zh-CN" dirty="0"/>
              <a:t>side-wall</a:t>
            </a:r>
            <a:r>
              <a:rPr lang="zh-CN" altLang="en-US" dirty="0"/>
              <a:t>这两部分，而后分别计算并求和就可以得到总的扩散电容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 err="1"/>
              <a:t>Csb</a:t>
            </a:r>
            <a:r>
              <a:rPr lang="zh-CN" altLang="en-US" dirty="0"/>
              <a:t>来说，它是有一面底部的</a:t>
            </a:r>
            <a:r>
              <a:rPr lang="en-US" altLang="zh-CN" dirty="0"/>
              <a:t>junction capacitance</a:t>
            </a:r>
            <a:r>
              <a:rPr lang="zh-CN" altLang="en-US" dirty="0"/>
              <a:t>和三面侧边的</a:t>
            </a:r>
            <a:r>
              <a:rPr lang="en-US" altLang="zh-CN" dirty="0"/>
              <a:t>junction capacitance</a:t>
            </a:r>
          </a:p>
          <a:p>
            <a:r>
              <a:rPr lang="zh-CN" altLang="en-US" dirty="0"/>
              <a:t>因此加起来就可以计算出总的扩散电容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79295-C017-47B1-9909-AB80D73E3A8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011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我们把前面讲的</a:t>
            </a:r>
            <a:r>
              <a:rPr lang="en-US" altLang="zh-CN" dirty="0"/>
              <a:t>MOSFET</a:t>
            </a:r>
            <a:r>
              <a:rPr lang="zh-CN" altLang="en-US" dirty="0"/>
              <a:t>电容放到实际的逻辑电路中可以计算出电路的电容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我们在上一章讲过，</a:t>
            </a:r>
            <a:r>
              <a:rPr lang="en-US" altLang="zh-CN" dirty="0"/>
              <a:t>CMOS</a:t>
            </a:r>
            <a:r>
              <a:rPr lang="zh-CN" altLang="en-US" dirty="0"/>
              <a:t>反相器的输入接到</a:t>
            </a:r>
            <a:r>
              <a:rPr lang="en-US" altLang="zh-CN" dirty="0"/>
              <a:t>Gate</a:t>
            </a:r>
            <a:r>
              <a:rPr lang="zh-CN" altLang="en-US" dirty="0"/>
              <a:t>，输出接到</a:t>
            </a:r>
            <a:r>
              <a:rPr lang="en-US" altLang="zh-CN" dirty="0"/>
              <a:t>drain</a:t>
            </a:r>
            <a:r>
              <a:rPr lang="zh-CN" altLang="en-US" dirty="0"/>
              <a:t>，</a:t>
            </a:r>
            <a:r>
              <a:rPr lang="en-US" altLang="zh-CN" dirty="0"/>
              <a:t>NMOS</a:t>
            </a:r>
            <a:r>
              <a:rPr lang="zh-CN" altLang="en-US" dirty="0"/>
              <a:t>和</a:t>
            </a:r>
            <a:r>
              <a:rPr lang="en-US" altLang="zh-CN" dirty="0"/>
              <a:t>PMOS</a:t>
            </a:r>
            <a:r>
              <a:rPr lang="zh-CN" altLang="en-US" dirty="0" smtClean="0"/>
              <a:t>的</a:t>
            </a:r>
            <a:r>
              <a:rPr lang="en-US" altLang="zh-CN" smtClean="0"/>
              <a:t>source</a:t>
            </a:r>
            <a:r>
              <a:rPr lang="zh-CN" altLang="en-US" smtClean="0"/>
              <a:t>分别</a:t>
            </a:r>
            <a:r>
              <a:rPr lang="zh-CN" altLang="en-US" dirty="0" smtClean="0"/>
              <a:t>接</a:t>
            </a:r>
            <a:r>
              <a:rPr lang="en-US" altLang="zh-CN" dirty="0" smtClean="0"/>
              <a:t>ground</a:t>
            </a:r>
            <a:r>
              <a:rPr lang="zh-CN" altLang="en-US" dirty="0" smtClean="0"/>
              <a:t>和电源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我们会发现栅极电容主要是</a:t>
            </a:r>
            <a:r>
              <a:rPr lang="en-US" altLang="zh-CN" dirty="0"/>
              <a:t>gate</a:t>
            </a:r>
            <a:r>
              <a:rPr lang="zh-CN" altLang="en-US" dirty="0"/>
              <a:t>到</a:t>
            </a:r>
            <a:r>
              <a:rPr lang="en-US" altLang="zh-CN" dirty="0"/>
              <a:t>source</a:t>
            </a:r>
            <a:r>
              <a:rPr lang="zh-CN" altLang="en-US" dirty="0"/>
              <a:t>的电容，寄生电容则是输出端的</a:t>
            </a:r>
            <a:r>
              <a:rPr lang="en-US" altLang="zh-CN" dirty="0"/>
              <a:t>drain</a:t>
            </a:r>
            <a:r>
              <a:rPr lang="zh-CN" altLang="en-US" dirty="0"/>
              <a:t>到</a:t>
            </a:r>
            <a:r>
              <a:rPr lang="en-US" altLang="zh-CN" dirty="0"/>
              <a:t>body</a:t>
            </a:r>
            <a:r>
              <a:rPr lang="zh-CN" altLang="en-US" dirty="0"/>
              <a:t>的电容，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source</a:t>
            </a:r>
            <a:r>
              <a:rPr lang="zh-CN" altLang="en-US" dirty="0"/>
              <a:t>到</a:t>
            </a:r>
            <a:r>
              <a:rPr lang="en-US" altLang="zh-CN" dirty="0"/>
              <a:t>body</a:t>
            </a:r>
            <a:r>
              <a:rPr lang="zh-CN" altLang="en-US" dirty="0"/>
              <a:t>的电容</a:t>
            </a:r>
            <a:r>
              <a:rPr lang="en-US" altLang="zh-CN" dirty="0" err="1"/>
              <a:t>Csb</a:t>
            </a:r>
            <a:r>
              <a:rPr lang="zh-CN" altLang="en-US" dirty="0"/>
              <a:t>不参与充放电，因为这两者之间没有电压差；</a:t>
            </a:r>
            <a:r>
              <a:rPr lang="en-US" altLang="zh-CN" dirty="0"/>
              <a:t>gate</a:t>
            </a:r>
            <a:r>
              <a:rPr lang="zh-CN" altLang="en-US" dirty="0"/>
              <a:t>到</a:t>
            </a:r>
            <a:r>
              <a:rPr lang="en-US" altLang="zh-CN" dirty="0"/>
              <a:t>drain</a:t>
            </a:r>
            <a:r>
              <a:rPr lang="zh-CN" altLang="en-US" dirty="0"/>
              <a:t>的电容比较复杂，我们将在下一节进行讨论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此外还有导线的寄生电容，在逻辑电路中前后两级是用导线连接的，而</a:t>
            </a:r>
            <a:r>
              <a:rPr lang="en-US" altLang="zh-CN" dirty="0"/>
              <a:t>CMOS</a:t>
            </a:r>
            <a:r>
              <a:rPr lang="zh-CN" altLang="en-US" dirty="0"/>
              <a:t>的工艺是垂直的工艺，它的互联线是分别分布在不同的金属层之间的，</a:t>
            </a:r>
            <a:endParaRPr lang="en-US" altLang="zh-CN" dirty="0"/>
          </a:p>
          <a:p>
            <a:r>
              <a:rPr lang="zh-CN" altLang="en-US" dirty="0"/>
              <a:t>而相邻的金属层之间是被氧化绝缘层给隔开的，所以导线上也是可以形成平板电容的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79295-C017-47B1-9909-AB80D73E3A8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920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36206-5BF1-4B85-B1E4-026F3E1729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496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上一章我们介绍了</a:t>
            </a:r>
            <a:r>
              <a:rPr lang="en-US" altLang="zh-CN" dirty="0"/>
              <a:t>CMOS</a:t>
            </a:r>
            <a:r>
              <a:rPr lang="zh-CN" altLang="en-US" dirty="0"/>
              <a:t>反相器的工作原理、它的五个工作区间，如何构建它的</a:t>
            </a:r>
            <a:r>
              <a:rPr lang="en-US" altLang="zh-CN" dirty="0" err="1"/>
              <a:t>VTC</a:t>
            </a:r>
            <a:r>
              <a:rPr lang="zh-CN" altLang="en-US" dirty="0"/>
              <a:t>，以及它的抗噪性能</a:t>
            </a:r>
            <a:endParaRPr lang="en-US" altLang="zh-CN" dirty="0"/>
          </a:p>
          <a:p>
            <a:r>
              <a:rPr lang="zh-CN" altLang="en-US" dirty="0"/>
              <a:t>这三张图分别是</a:t>
            </a:r>
            <a:r>
              <a:rPr lang="en-US" altLang="zh-CN" dirty="0"/>
              <a:t>CMOS</a:t>
            </a:r>
            <a:r>
              <a:rPr lang="zh-CN" altLang="en-US" dirty="0"/>
              <a:t>反相器在电路中的符号，他的实际电路示意图，以及他的</a:t>
            </a:r>
            <a:r>
              <a:rPr lang="en-US" altLang="zh-CN" dirty="0" err="1"/>
              <a:t>VTC</a:t>
            </a:r>
            <a:r>
              <a:rPr lang="zh-CN" altLang="en-US" dirty="0"/>
              <a:t>及工作区间，</a:t>
            </a:r>
            <a:endParaRPr lang="en-US" altLang="zh-CN" dirty="0"/>
          </a:p>
          <a:p>
            <a:r>
              <a:rPr lang="zh-CN" altLang="en-US" dirty="0"/>
              <a:t>我们希望</a:t>
            </a:r>
            <a:r>
              <a:rPr lang="en-US" altLang="zh-CN" dirty="0"/>
              <a:t>CMOS</a:t>
            </a:r>
            <a:r>
              <a:rPr lang="zh-CN" altLang="en-US" dirty="0"/>
              <a:t>反相器能够工作在区间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4</a:t>
            </a:r>
            <a:r>
              <a:rPr lang="zh-CN" altLang="en-US" dirty="0"/>
              <a:t>，此时</a:t>
            </a:r>
            <a:r>
              <a:rPr lang="en-US" altLang="zh-CN" dirty="0"/>
              <a:t>NMOS</a:t>
            </a:r>
            <a:r>
              <a:rPr lang="zh-CN" altLang="en-US" dirty="0"/>
              <a:t>和</a:t>
            </a:r>
            <a:r>
              <a:rPr lang="en-US" altLang="zh-CN" dirty="0"/>
              <a:t>PMOS</a:t>
            </a:r>
            <a:r>
              <a:rPr lang="zh-CN" altLang="en-US" dirty="0"/>
              <a:t>只有一个导通，没有静态电流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79295-C017-47B1-9909-AB80D73E3A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216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当输入电压从高电平变为低电平时，</a:t>
            </a:r>
            <a:r>
              <a:rPr lang="en-US" altLang="zh-CN" dirty="0"/>
              <a:t>CMOS</a:t>
            </a:r>
            <a:r>
              <a:rPr lang="zh-CN" altLang="en-US" dirty="0"/>
              <a:t>反相器的</a:t>
            </a:r>
            <a:r>
              <a:rPr lang="en-US" altLang="zh-CN" dirty="0"/>
              <a:t>PMOS</a:t>
            </a:r>
            <a:r>
              <a:rPr lang="zh-CN" altLang="en-US" dirty="0"/>
              <a:t>导通，</a:t>
            </a:r>
            <a:r>
              <a:rPr lang="en-US" altLang="zh-CN" dirty="0"/>
              <a:t>NMOS</a:t>
            </a:r>
            <a:r>
              <a:rPr lang="zh-CN" altLang="en-US" dirty="0"/>
              <a:t>断开，等效电路为从电源经</a:t>
            </a:r>
            <a:r>
              <a:rPr lang="en-US" altLang="zh-CN" dirty="0"/>
              <a:t>PMOS</a:t>
            </a:r>
            <a:r>
              <a:rPr lang="zh-CN" altLang="en-US" dirty="0"/>
              <a:t>和电容接地的</a:t>
            </a:r>
            <a:r>
              <a:rPr lang="en-US" altLang="zh-CN" dirty="0"/>
              <a:t>RC</a:t>
            </a:r>
            <a:r>
              <a:rPr lang="zh-CN" altLang="en-US" dirty="0"/>
              <a:t>电路，此时电源经</a:t>
            </a:r>
            <a:r>
              <a:rPr lang="en-US" altLang="zh-CN" dirty="0"/>
              <a:t>PMOS</a:t>
            </a:r>
            <a:r>
              <a:rPr lang="zh-CN" altLang="en-US" dirty="0"/>
              <a:t>给电容充电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当输入电压从低电平变为高电平时，</a:t>
            </a:r>
            <a:r>
              <a:rPr lang="en-US" altLang="zh-CN" dirty="0"/>
              <a:t>CMOS</a:t>
            </a:r>
            <a:r>
              <a:rPr lang="zh-CN" altLang="en-US" dirty="0"/>
              <a:t>反相器的</a:t>
            </a:r>
            <a:r>
              <a:rPr lang="en-US" altLang="zh-CN" dirty="0"/>
              <a:t>NMOS</a:t>
            </a:r>
            <a:r>
              <a:rPr lang="zh-CN" altLang="en-US" dirty="0"/>
              <a:t>导通，</a:t>
            </a:r>
            <a:r>
              <a:rPr lang="en-US" altLang="zh-CN" dirty="0"/>
              <a:t>PMOS</a:t>
            </a:r>
            <a:r>
              <a:rPr lang="zh-CN" altLang="en-US" dirty="0"/>
              <a:t>断开，等效电路为从电容经</a:t>
            </a:r>
            <a:r>
              <a:rPr lang="en-US" altLang="zh-CN" dirty="0"/>
              <a:t>NMOS</a:t>
            </a:r>
            <a:r>
              <a:rPr lang="zh-CN" altLang="en-US" dirty="0"/>
              <a:t>接地的</a:t>
            </a:r>
            <a:r>
              <a:rPr lang="en-US" altLang="zh-CN" dirty="0"/>
              <a:t>RC</a:t>
            </a:r>
            <a:r>
              <a:rPr lang="zh-CN" altLang="en-US" dirty="0"/>
              <a:t>电路，此时电容经</a:t>
            </a:r>
            <a:r>
              <a:rPr lang="en-US" altLang="zh-CN" dirty="0"/>
              <a:t>NMOS</a:t>
            </a:r>
            <a:r>
              <a:rPr lang="zh-CN" altLang="en-US" dirty="0"/>
              <a:t>到</a:t>
            </a:r>
            <a:r>
              <a:rPr lang="en-US" altLang="zh-CN" dirty="0"/>
              <a:t>ground</a:t>
            </a:r>
            <a:r>
              <a:rPr lang="zh-CN" altLang="en-US" dirty="0"/>
              <a:t>放电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我们要想定量地分析这个</a:t>
            </a:r>
            <a:r>
              <a:rPr lang="en-US" altLang="zh-CN" dirty="0"/>
              <a:t>RC</a:t>
            </a:r>
            <a:r>
              <a:rPr lang="zh-CN" altLang="en-US" dirty="0"/>
              <a:t>电路的话，需要知道电阻和电容的大小，因此我们在这一节将对这一问题进行研究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79295-C017-47B1-9909-AB80D73E3A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681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我们之前在讲</a:t>
            </a:r>
            <a:r>
              <a:rPr lang="en-US" altLang="zh-CN" dirty="0"/>
              <a:t>MOSFET</a:t>
            </a:r>
            <a:r>
              <a:rPr lang="zh-CN" altLang="en-US" dirty="0"/>
              <a:t>时提到，我们通过</a:t>
            </a:r>
            <a:r>
              <a:rPr lang="en-US" altLang="zh-CN" dirty="0"/>
              <a:t>IV</a:t>
            </a:r>
            <a:r>
              <a:rPr lang="zh-CN" altLang="en-US" dirty="0"/>
              <a:t>曲线就可以利用欧姆定律得到它的等效电阻</a:t>
            </a:r>
            <a:endParaRPr lang="en-US" altLang="zh-CN" dirty="0"/>
          </a:p>
          <a:p>
            <a:r>
              <a:rPr lang="zh-CN" altLang="en-US" dirty="0"/>
              <a:t>我们注意到</a:t>
            </a:r>
            <a:r>
              <a:rPr lang="en-US" altLang="zh-CN" dirty="0"/>
              <a:t>IV</a:t>
            </a:r>
            <a:r>
              <a:rPr lang="zh-CN" altLang="en-US" dirty="0"/>
              <a:t>曲线的斜率等于电阻分之一，因此将</a:t>
            </a:r>
            <a:r>
              <a:rPr lang="en-US" altLang="zh-CN" dirty="0"/>
              <a:t>IV</a:t>
            </a:r>
            <a:r>
              <a:rPr lang="zh-CN" altLang="en-US" dirty="0"/>
              <a:t>表达式两边对</a:t>
            </a:r>
            <a:r>
              <a:rPr lang="en-US" altLang="zh-CN" dirty="0"/>
              <a:t>VDS</a:t>
            </a:r>
            <a:r>
              <a:rPr lang="zh-CN" altLang="en-US" u="sng" dirty="0"/>
              <a:t>求导</a:t>
            </a:r>
            <a:r>
              <a:rPr lang="zh-CN" altLang="en-US" dirty="0"/>
              <a:t>即可以求得某一点的等效电阻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79295-C017-47B1-9909-AB80D73E3A8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903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接下来我们考虑</a:t>
            </a:r>
            <a:r>
              <a:rPr lang="en-US" altLang="zh-CN" dirty="0"/>
              <a:t>CMOS</a:t>
            </a:r>
            <a:r>
              <a:rPr lang="zh-CN" altLang="en-US" dirty="0"/>
              <a:t>反相器的等效电阻</a:t>
            </a:r>
            <a:endParaRPr lang="en-US" altLang="zh-CN" dirty="0"/>
          </a:p>
          <a:p>
            <a:r>
              <a:rPr lang="zh-CN" altLang="en-US" dirty="0"/>
              <a:t>我们考虑</a:t>
            </a:r>
            <a:r>
              <a:rPr lang="en-US" altLang="zh-CN" dirty="0" err="1"/>
              <a:t>PDN</a:t>
            </a:r>
            <a:r>
              <a:rPr lang="zh-CN" altLang="en-US" dirty="0"/>
              <a:t>，此时输入电压为高电平，</a:t>
            </a:r>
            <a:r>
              <a:rPr lang="en-US" altLang="zh-CN" dirty="0"/>
              <a:t>NMOS</a:t>
            </a:r>
            <a:r>
              <a:rPr lang="zh-CN" altLang="en-US" dirty="0"/>
              <a:t>导通，电容放电，输出电压从</a:t>
            </a:r>
            <a:r>
              <a:rPr lang="en-US" altLang="zh-CN" dirty="0"/>
              <a:t>VDD</a:t>
            </a:r>
            <a:r>
              <a:rPr lang="zh-CN" altLang="en-US" dirty="0"/>
              <a:t>逐渐减小</a:t>
            </a:r>
            <a:endParaRPr lang="en-US" altLang="zh-CN" dirty="0"/>
          </a:p>
          <a:p>
            <a:r>
              <a:rPr lang="zh-CN" altLang="en-US" dirty="0"/>
              <a:t>因为</a:t>
            </a:r>
            <a:r>
              <a:rPr lang="en-US" altLang="zh-CN" sz="1200" b="1" i="1" spc="-5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lang="en-US" altLang="zh-CN" sz="12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DD</a:t>
            </a:r>
            <a:r>
              <a:rPr lang="en-US" altLang="zh-CN" sz="1200" b="1" spc="232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>
                <a:solidFill>
                  <a:srgbClr val="004099"/>
                </a:solidFill>
                <a:latin typeface="Arial"/>
                <a:cs typeface="Arial"/>
              </a:rPr>
              <a:t>&gt;&gt;</a:t>
            </a:r>
            <a:r>
              <a:rPr lang="en-US" altLang="zh-CN" sz="12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1200" b="1" i="1" spc="-45" dirty="0" err="1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lang="en-US" altLang="zh-CN" sz="1200" b="1" spc="-67" baseline="-20833" dirty="0" err="1">
                <a:solidFill>
                  <a:srgbClr val="004099"/>
                </a:solidFill>
                <a:latin typeface="Arial"/>
                <a:cs typeface="Arial"/>
              </a:rPr>
              <a:t>DSAT</a:t>
            </a:r>
            <a:r>
              <a:rPr lang="zh-CN" altLang="en-US" dirty="0"/>
              <a:t>，所以</a:t>
            </a:r>
            <a:r>
              <a:rPr lang="en-US" altLang="zh-CN" dirty="0"/>
              <a:t>NMOS</a:t>
            </a:r>
            <a:r>
              <a:rPr lang="zh-CN" altLang="en-US" dirty="0"/>
              <a:t>处于速度饱和区间，因此我们可以用饱和电流的公式构建</a:t>
            </a:r>
            <a:r>
              <a:rPr lang="en-US" altLang="zh-CN" dirty="0"/>
              <a:t>IV</a:t>
            </a:r>
            <a:r>
              <a:rPr lang="zh-CN" altLang="en-US" dirty="0"/>
              <a:t>的关系，其中</a:t>
            </a:r>
            <a:r>
              <a:rPr lang="en-US" altLang="zh-CN" dirty="0" err="1"/>
              <a:t>1+lambda</a:t>
            </a:r>
            <a:r>
              <a:rPr lang="en-US" altLang="zh-CN" dirty="0"/>
              <a:t> </a:t>
            </a:r>
            <a:r>
              <a:rPr lang="en-US" altLang="zh-CN" dirty="0" err="1"/>
              <a:t>Vds</a:t>
            </a:r>
            <a:r>
              <a:rPr lang="zh-CN" altLang="en-US" dirty="0"/>
              <a:t>是</a:t>
            </a:r>
            <a:r>
              <a:rPr lang="en-US" altLang="zh-CN" dirty="0"/>
              <a:t>channel length modulation</a:t>
            </a:r>
            <a:r>
              <a:rPr lang="zh-CN" altLang="en-US" dirty="0"/>
              <a:t>引入的修正量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Vds</a:t>
            </a:r>
            <a:r>
              <a:rPr lang="zh-CN" altLang="en-US" dirty="0"/>
              <a:t>除以</a:t>
            </a:r>
            <a:r>
              <a:rPr lang="en-US" altLang="zh-CN" dirty="0"/>
              <a:t>Ids</a:t>
            </a:r>
            <a:r>
              <a:rPr lang="zh-CN" altLang="en-US" dirty="0"/>
              <a:t>，我们就可以计算出</a:t>
            </a:r>
            <a:r>
              <a:rPr lang="en-US" altLang="zh-CN" dirty="0"/>
              <a:t>NMOS</a:t>
            </a:r>
            <a:r>
              <a:rPr lang="zh-CN" altLang="en-US" dirty="0"/>
              <a:t>的等效电阻。</a:t>
            </a:r>
            <a:endParaRPr lang="en-US" altLang="zh-CN" dirty="0"/>
          </a:p>
          <a:p>
            <a:r>
              <a:rPr lang="en-US" altLang="zh-CN" dirty="0"/>
              <a:t>PMOS</a:t>
            </a:r>
            <a:r>
              <a:rPr lang="zh-CN" altLang="en-US" dirty="0"/>
              <a:t>的等效电阻则可以在</a:t>
            </a:r>
            <a:r>
              <a:rPr lang="en-US" altLang="zh-CN" dirty="0"/>
              <a:t>PUN</a:t>
            </a:r>
            <a:r>
              <a:rPr lang="zh-CN" altLang="en-US" dirty="0"/>
              <a:t>时以同样的方法计算</a:t>
            </a:r>
            <a:r>
              <a:rPr lang="zh-CN" altLang="en-US" dirty="0" smtClean="0"/>
              <a:t>出来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79295-C017-47B1-9909-AB80D73E3A8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924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注意到这里的</a:t>
            </a:r>
            <a:r>
              <a:rPr lang="en-US" altLang="zh-CN" dirty="0" err="1"/>
              <a:t>Vds</a:t>
            </a:r>
            <a:r>
              <a:rPr lang="zh-CN" altLang="en-US" dirty="0"/>
              <a:t>是一个随时间变化的变量，因此我们要算出等效电阻的值可以对时间求积分，或者是采用对</a:t>
            </a:r>
            <a:r>
              <a:rPr lang="en-US" altLang="zh-CN" dirty="0" err="1"/>
              <a:t>Vds</a:t>
            </a:r>
            <a:r>
              <a:rPr lang="zh-CN" altLang="en-US" dirty="0"/>
              <a:t>在</a:t>
            </a:r>
            <a:r>
              <a:rPr lang="en-US" altLang="zh-CN" dirty="0" err="1"/>
              <a:t>Vdd</a:t>
            </a:r>
            <a:r>
              <a:rPr lang="zh-CN" altLang="en-US" dirty="0"/>
              <a:t>和</a:t>
            </a:r>
            <a:r>
              <a:rPr lang="en-US" altLang="zh-CN" dirty="0" err="1"/>
              <a:t>Vdd</a:t>
            </a:r>
            <a:r>
              <a:rPr lang="en-US" altLang="zh-CN" dirty="0"/>
              <a:t>/2</a:t>
            </a:r>
            <a:r>
              <a:rPr lang="zh-CN" altLang="en-US" dirty="0"/>
              <a:t>两个点的等效电阻做平均</a:t>
            </a:r>
            <a:endParaRPr lang="en-US" altLang="zh-CN" dirty="0"/>
          </a:p>
          <a:p>
            <a:r>
              <a:rPr lang="zh-CN" altLang="en-US" dirty="0"/>
              <a:t>注意到这两个值的差别并不大，但是平均可以大大简化计算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我们注意到等效电阻是</a:t>
            </a:r>
            <a:r>
              <a:rPr lang="en-US" altLang="zh-CN" dirty="0" err="1"/>
              <a:t>Vdd</a:t>
            </a:r>
            <a:r>
              <a:rPr lang="zh-CN" altLang="en-US" dirty="0"/>
              <a:t>的函数，因此我们希望知道它随着</a:t>
            </a:r>
            <a:r>
              <a:rPr lang="en-US" altLang="zh-CN" dirty="0" err="1"/>
              <a:t>Vdd</a:t>
            </a:r>
            <a:r>
              <a:rPr lang="zh-CN" altLang="en-US" dirty="0"/>
              <a:t>会怎样变化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79295-C017-47B1-9909-AB80D73E3A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259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我们从公式中感觉等效电阻和</a:t>
            </a:r>
            <a:r>
              <a:rPr lang="en-US" altLang="zh-CN" dirty="0" err="1"/>
              <a:t>Vdd</a:t>
            </a:r>
            <a:r>
              <a:rPr lang="zh-CN" altLang="en-US" dirty="0"/>
              <a:t>是一个二次方的关系，但是要注意饱和电流也是</a:t>
            </a:r>
            <a:r>
              <a:rPr lang="en-US" altLang="zh-CN" dirty="0" err="1"/>
              <a:t>Vdd</a:t>
            </a:r>
            <a:r>
              <a:rPr lang="zh-CN" altLang="en-US" dirty="0"/>
              <a:t>的函数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 err="1"/>
              <a:t>Vdd</a:t>
            </a:r>
            <a:r>
              <a:rPr lang="zh-CN" altLang="en-US" dirty="0"/>
              <a:t>比较大时，它与饱和电流呈线性关系，比较小时呈二次方关系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我们通过</a:t>
            </a:r>
            <a:r>
              <a:rPr lang="en-US" altLang="zh-CN" sz="1200" b="1" spc="10" dirty="0">
                <a:latin typeface="Arial"/>
                <a:cs typeface="Arial"/>
              </a:rPr>
              <a:t>Cadence</a:t>
            </a:r>
            <a:r>
              <a:rPr lang="zh-CN" altLang="en-US" dirty="0"/>
              <a:t>仿真查看它的变化趋势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可以发现当</a:t>
            </a:r>
            <a:r>
              <a:rPr lang="en-US" altLang="zh-CN" dirty="0" err="1"/>
              <a:t>Vdd</a:t>
            </a:r>
            <a:r>
              <a:rPr lang="zh-CN" altLang="en-US" dirty="0"/>
              <a:t>比较大时，等效电阻跟</a:t>
            </a:r>
            <a:r>
              <a:rPr lang="en-US" altLang="zh-CN" dirty="0" err="1"/>
              <a:t>Vdd</a:t>
            </a:r>
            <a:r>
              <a:rPr lang="zh-CN" altLang="en-US" dirty="0"/>
              <a:t>呈线性关系，因为</a:t>
            </a:r>
            <a:r>
              <a:rPr lang="en-US" altLang="zh-CN" dirty="0"/>
              <a:t>lambda</a:t>
            </a:r>
            <a:r>
              <a:rPr lang="zh-CN" altLang="en-US" dirty="0"/>
              <a:t>比较小，等效电阻会缓慢地线性增加</a:t>
            </a:r>
            <a:endParaRPr lang="en-US" altLang="zh-CN" dirty="0"/>
          </a:p>
          <a:p>
            <a:r>
              <a:rPr lang="zh-CN" altLang="en-US" dirty="0"/>
              <a:t>而当</a:t>
            </a:r>
            <a:r>
              <a:rPr lang="en-US" altLang="zh-CN" dirty="0" err="1"/>
              <a:t>Vdd</a:t>
            </a:r>
            <a:r>
              <a:rPr lang="zh-CN" altLang="en-US" dirty="0"/>
              <a:t>比较小时，等效电阻跟</a:t>
            </a:r>
            <a:r>
              <a:rPr lang="en-US" altLang="zh-CN" dirty="0" err="1"/>
              <a:t>vdd</a:t>
            </a:r>
            <a:r>
              <a:rPr lang="zh-CN" altLang="en-US" dirty="0"/>
              <a:t>呈倒数关系变化，接近</a:t>
            </a:r>
            <a:r>
              <a:rPr lang="en-US" altLang="zh-CN" dirty="0"/>
              <a:t>Vt</a:t>
            </a:r>
            <a:r>
              <a:rPr lang="zh-CN" altLang="en-US" dirty="0"/>
              <a:t>时，等效电阻会大幅增加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79295-C017-47B1-9909-AB80D73E3A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578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MOSFET</a:t>
            </a:r>
            <a:r>
              <a:rPr lang="zh-CN" altLang="en-US" dirty="0"/>
              <a:t>的电容主要由三部分组成：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、栅极电容</a:t>
            </a:r>
            <a:r>
              <a:rPr lang="en-US" altLang="zh-CN" dirty="0" err="1"/>
              <a:t>Cgc</a:t>
            </a:r>
            <a:r>
              <a:rPr lang="zh-CN" altLang="en-US" dirty="0"/>
              <a:t>，是由栅极金属经绝缘氧化层到半导体衬底的平行板电容，它的大小与</a:t>
            </a:r>
            <a:r>
              <a:rPr lang="en-US" altLang="zh-CN" dirty="0"/>
              <a:t>channel</a:t>
            </a:r>
            <a:r>
              <a:rPr lang="zh-CN" altLang="en-US" dirty="0"/>
              <a:t>的面积有关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、寄生电容</a:t>
            </a:r>
            <a:r>
              <a:rPr lang="en-US" altLang="zh-CN" dirty="0" err="1"/>
              <a:t>Csb</a:t>
            </a:r>
            <a:r>
              <a:rPr lang="zh-CN" altLang="en-US" dirty="0"/>
              <a:t>和</a:t>
            </a:r>
            <a:r>
              <a:rPr lang="en-US" altLang="zh-CN" dirty="0" err="1"/>
              <a:t>Cdb</a:t>
            </a:r>
            <a:r>
              <a:rPr lang="zh-CN" altLang="en-US" dirty="0"/>
              <a:t>，是</a:t>
            </a:r>
            <a:r>
              <a:rPr lang="en-US" altLang="zh-CN" dirty="0"/>
              <a:t>source</a:t>
            </a:r>
            <a:r>
              <a:rPr lang="zh-CN" altLang="en-US" dirty="0"/>
              <a:t>和</a:t>
            </a:r>
            <a:r>
              <a:rPr lang="en-US" altLang="zh-CN" dirty="0"/>
              <a:t>drain</a:t>
            </a:r>
            <a:r>
              <a:rPr lang="zh-CN" altLang="en-US" dirty="0"/>
              <a:t>分别与衬底构成的</a:t>
            </a:r>
            <a:r>
              <a:rPr lang="en-US" altLang="zh-CN" dirty="0" err="1"/>
              <a:t>PN</a:t>
            </a:r>
            <a:r>
              <a:rPr lang="zh-CN" altLang="en-US" dirty="0"/>
              <a:t>结所对应的扩散电容，它的大小与面积和耗尽层的厚度有关，它与栅极电容的区别是氧化层绝缘，但是电子和空穴可以在耗尽层中移动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我们只有在电容两端存在电压差时才会考虑电容大小，因为没有电压差时电容已经完成了充放电，不再工作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79295-C017-47B1-9909-AB80D73E3A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65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3C37-DFF5-4586-A416-0228B47F26F4}" type="datetime1">
              <a:rPr lang="en-US" altLang="zh-CN" smtClean="0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0B6C-BC1E-4474-BF80-A88314F73805}" type="datetime1">
              <a:rPr lang="en-US" altLang="zh-CN" smtClean="0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EAFF-4A9C-4DE8-BD39-9BF883B08461}" type="datetime1">
              <a:rPr lang="en-US" altLang="zh-CN" smtClean="0"/>
              <a:t>3/25/2024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8F240-8ECC-4D14-8606-47C14183C9C7}" type="datetime1">
              <a:rPr lang="en-US" altLang="zh-CN" smtClean="0"/>
              <a:t>3/25/2024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3ADCD-B7E1-47AE-839F-75B656F432CD}" type="datetime1">
              <a:rPr lang="en-US" altLang="zh-CN" smtClean="0"/>
              <a:t>3/25/2024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1675" y="1094993"/>
            <a:ext cx="9248648" cy="250190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2A8EC-F0F3-46F6-8BF9-6F9AA6844657}" type="datetime1">
              <a:rPr lang="en-US" altLang="zh-CN" smtClean="0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0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486" y="1226329"/>
            <a:ext cx="11527027" cy="164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2486" y="1226329"/>
            <a:ext cx="11527027" cy="164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2A79A-104D-454C-AE40-2C5611B15E01}" type="datetime1">
              <a:rPr lang="en-US" altLang="zh-CN" smtClean="0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5.xml"/><Relationship Id="rId7" Type="http://schemas.openxmlformats.org/officeDocument/2006/relationships/image" Target="../media/image17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8.xml"/><Relationship Id="rId10" Type="http://schemas.openxmlformats.org/officeDocument/2006/relationships/image" Target="../media/image2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37407" y="914400"/>
            <a:ext cx="10439400" cy="16006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89150" algn="l">
              <a:lnSpc>
                <a:spcPct val="110900"/>
              </a:lnSpc>
              <a:spcBef>
                <a:spcPts val="100"/>
              </a:spcBef>
            </a:pPr>
            <a:r>
              <a:rPr dirty="0">
                <a:solidFill>
                  <a:srgbClr val="0000FF"/>
                </a:solidFill>
              </a:rPr>
              <a:t>Lecture</a:t>
            </a:r>
            <a:r>
              <a:rPr spc="1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4: </a:t>
            </a:r>
            <a:r>
              <a:rPr dirty="0"/>
              <a:t>CMOS</a:t>
            </a:r>
            <a:r>
              <a:rPr spc="-5" dirty="0"/>
              <a:t> </a:t>
            </a:r>
            <a:r>
              <a:rPr dirty="0"/>
              <a:t>Inverter </a:t>
            </a:r>
            <a:endParaRPr lang="en-US" dirty="0"/>
          </a:p>
          <a:p>
            <a:pPr marL="12700" marR="5080" indent="2089150" algn="l">
              <a:lnSpc>
                <a:spcPct val="110900"/>
              </a:lnSpc>
              <a:spcBef>
                <a:spcPts val="100"/>
              </a:spcBef>
            </a:pPr>
            <a:r>
              <a:rPr lang="en-US" spc="-5" dirty="0"/>
              <a:t>Physical Characteristics</a:t>
            </a:r>
            <a:endParaRPr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45329" y="3179826"/>
            <a:ext cx="3101339" cy="111633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0AB1A60-516B-2A9B-BBB6-78B947DFCC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131473"/>
            <a:ext cx="3863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</a:rPr>
              <a:t>Gate</a:t>
            </a:r>
            <a:r>
              <a:rPr sz="3600" spc="-75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Capacitance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00281"/>
              </p:ext>
            </p:extLst>
          </p:nvPr>
        </p:nvGraphicFramePr>
        <p:xfrm>
          <a:off x="1534160" y="3642860"/>
          <a:ext cx="9123679" cy="1941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4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3826">
                <a:tc>
                  <a:txBody>
                    <a:bodyPr/>
                    <a:lstStyle/>
                    <a:p>
                      <a:pPr marL="618490" marR="457200" indent="-1524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Operation 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Region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3000" b="1" i="1" spc="22" baseline="13888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1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GCB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700" b="1" i="1" spc="-7" baseline="13888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spc="-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GCS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700" b="1" i="1" spc="-7" baseline="13888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spc="-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GCD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700" b="1" i="1" spc="-7" baseline="13888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Cut-Off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000" b="1" i="1" spc="7" baseline="13888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ox</a:t>
                      </a:r>
                      <a:r>
                        <a:rPr sz="3000" b="1" i="1" spc="7" baseline="13888" dirty="0">
                          <a:latin typeface="Arial"/>
                          <a:cs typeface="Arial"/>
                        </a:rPr>
                        <a:t>WL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eff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700" b="1" i="1" spc="-7" baseline="13888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ox</a:t>
                      </a:r>
                      <a:r>
                        <a:rPr sz="2700" b="1" i="1" spc="-7" baseline="13888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WL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eff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Linear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spc="-7" baseline="-20833" dirty="0">
                          <a:latin typeface="Arial"/>
                          <a:cs typeface="Arial"/>
                        </a:rPr>
                        <a:t>ox</a:t>
                      </a:r>
                      <a:r>
                        <a:rPr sz="1800" b="1" i="1" spc="-5" dirty="0">
                          <a:latin typeface="Arial"/>
                          <a:cs typeface="Arial"/>
                        </a:rPr>
                        <a:t>WL</a:t>
                      </a:r>
                      <a:r>
                        <a:rPr sz="1800" b="1" spc="-7" baseline="-20833" dirty="0">
                          <a:latin typeface="Arial"/>
                          <a:cs typeface="Arial"/>
                        </a:rPr>
                        <a:t>eff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/2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spc="-7" baseline="-20833" dirty="0">
                          <a:latin typeface="Arial"/>
                          <a:cs typeface="Arial"/>
                        </a:rPr>
                        <a:t>ox</a:t>
                      </a:r>
                      <a:r>
                        <a:rPr sz="1800" b="1" i="1" spc="-5" dirty="0">
                          <a:latin typeface="Arial"/>
                          <a:cs typeface="Arial"/>
                        </a:rPr>
                        <a:t>WL</a:t>
                      </a:r>
                      <a:r>
                        <a:rPr sz="1800" b="1" spc="-7" baseline="-20833" dirty="0">
                          <a:latin typeface="Arial"/>
                          <a:cs typeface="Arial"/>
                        </a:rPr>
                        <a:t>eff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/2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700" b="1" i="1" spc="-7" baseline="13888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ox</a:t>
                      </a:r>
                      <a:r>
                        <a:rPr sz="2700" b="1" i="1" spc="-7" baseline="13888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WL</a:t>
                      </a:r>
                      <a:r>
                        <a:rPr sz="12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eff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Saturation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(2/3)</a:t>
                      </a:r>
                      <a:r>
                        <a:rPr sz="18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spc="-7" baseline="-20833" dirty="0">
                          <a:latin typeface="Arial"/>
                          <a:cs typeface="Arial"/>
                        </a:rPr>
                        <a:t>ox</a:t>
                      </a:r>
                      <a:r>
                        <a:rPr sz="1800" b="1" i="1" spc="-5" dirty="0">
                          <a:latin typeface="Arial"/>
                          <a:cs typeface="Arial"/>
                        </a:rPr>
                        <a:t>WL</a:t>
                      </a:r>
                      <a:r>
                        <a:rPr sz="1800" b="1" spc="-7" baseline="-20833" dirty="0">
                          <a:latin typeface="Arial"/>
                          <a:cs typeface="Arial"/>
                        </a:rPr>
                        <a:t>eff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(2/3)</a:t>
                      </a:r>
                      <a:r>
                        <a:rPr sz="1800" b="1" i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spc="-7" baseline="-20833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ox</a:t>
                      </a:r>
                      <a:r>
                        <a:rPr sz="1800" b="1" i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WL</a:t>
                      </a:r>
                      <a:r>
                        <a:rPr sz="1800" b="1" spc="-7" baseline="-20833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eff</a:t>
                      </a:r>
                      <a:endParaRPr sz="1800" baseline="-20833" dirty="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E9605D5E-41A7-6C56-89D6-FD7E2521D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97" y="1295400"/>
            <a:ext cx="7463745" cy="164555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210429E-C76D-4781-F9CB-F3AB0B830D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7985" y="76200"/>
            <a:ext cx="4827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Diffusion</a:t>
            </a:r>
            <a:r>
              <a:rPr sz="3600" spc="-4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Capacitance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1055" y="1384553"/>
            <a:ext cx="8001766" cy="33502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26204" y="4735448"/>
            <a:ext cx="4800600" cy="1704975"/>
          </a:xfrm>
          <a:prstGeom prst="rect">
            <a:avLst/>
          </a:prstGeom>
          <a:solidFill>
            <a:srgbClr val="F1F1F1">
              <a:alpha val="19999"/>
            </a:srgbClr>
          </a:solidFill>
          <a:ln w="57150">
            <a:solidFill>
              <a:srgbClr val="0000CC"/>
            </a:solidFill>
          </a:ln>
        </p:spPr>
        <p:txBody>
          <a:bodyPr vert="horz" wrap="square" lIns="0" tIns="18478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1455"/>
              </a:spcBef>
              <a:tabLst>
                <a:tab pos="737870" algn="l"/>
              </a:tabLst>
            </a:pPr>
            <a:r>
              <a:rPr sz="3375" i="1" spc="52" baseline="13580" dirty="0">
                <a:latin typeface="Times New Roman"/>
                <a:cs typeface="Times New Roman"/>
              </a:rPr>
              <a:t>C</a:t>
            </a:r>
            <a:r>
              <a:rPr sz="1300" i="1" spc="5" dirty="0">
                <a:latin typeface="Times New Roman"/>
                <a:cs typeface="Times New Roman"/>
              </a:rPr>
              <a:t>dif</a:t>
            </a:r>
            <a:r>
              <a:rPr sz="1300" i="1" dirty="0">
                <a:latin typeface="Times New Roman"/>
                <a:cs typeface="Times New Roman"/>
              </a:rPr>
              <a:t>f	</a:t>
            </a:r>
            <a:r>
              <a:rPr sz="3375" baseline="13580" dirty="0">
                <a:latin typeface="Symbol"/>
                <a:cs typeface="Symbol"/>
              </a:rPr>
              <a:t></a:t>
            </a:r>
            <a:r>
              <a:rPr sz="3375" spc="-179" baseline="13580" dirty="0">
                <a:latin typeface="Times New Roman"/>
                <a:cs typeface="Times New Roman"/>
              </a:rPr>
              <a:t> </a:t>
            </a:r>
            <a:r>
              <a:rPr sz="3375" i="1" spc="-7" baseline="13580" dirty="0">
                <a:latin typeface="Times New Roman"/>
                <a:cs typeface="Times New Roman"/>
              </a:rPr>
              <a:t>C</a:t>
            </a:r>
            <a:r>
              <a:rPr sz="1300" i="1" spc="5" dirty="0">
                <a:latin typeface="Times New Roman"/>
                <a:cs typeface="Times New Roman"/>
              </a:rPr>
              <a:t>bot</a:t>
            </a:r>
            <a:r>
              <a:rPr sz="1300" i="1" spc="10" dirty="0">
                <a:latin typeface="Times New Roman"/>
                <a:cs typeface="Times New Roman"/>
              </a:rPr>
              <a:t>to</a:t>
            </a:r>
            <a:r>
              <a:rPr sz="1300" i="1" spc="5" dirty="0">
                <a:latin typeface="Times New Roman"/>
                <a:cs typeface="Times New Roman"/>
              </a:rPr>
              <a:t>m</a:t>
            </a:r>
            <a:r>
              <a:rPr sz="1300" i="1" dirty="0">
                <a:latin typeface="Times New Roman"/>
                <a:cs typeface="Times New Roman"/>
              </a:rPr>
              <a:t> </a:t>
            </a:r>
            <a:r>
              <a:rPr sz="1300" i="1" spc="-85" dirty="0">
                <a:latin typeface="Times New Roman"/>
                <a:cs typeface="Times New Roman"/>
              </a:rPr>
              <a:t> </a:t>
            </a:r>
            <a:r>
              <a:rPr sz="3375" baseline="13580" dirty="0">
                <a:latin typeface="Symbol"/>
                <a:cs typeface="Symbol"/>
              </a:rPr>
              <a:t></a:t>
            </a:r>
            <a:r>
              <a:rPr sz="3375" spc="-337" baseline="13580" dirty="0">
                <a:latin typeface="Times New Roman"/>
                <a:cs typeface="Times New Roman"/>
              </a:rPr>
              <a:t> </a:t>
            </a:r>
            <a:r>
              <a:rPr sz="3375" i="1" spc="82" baseline="13580" dirty="0">
                <a:latin typeface="Times New Roman"/>
                <a:cs typeface="Times New Roman"/>
              </a:rPr>
              <a:t>C</a:t>
            </a:r>
            <a:r>
              <a:rPr sz="1300" i="1" spc="-5" dirty="0">
                <a:latin typeface="Times New Roman"/>
                <a:cs typeface="Times New Roman"/>
              </a:rPr>
              <a:t>sw</a:t>
            </a:r>
            <a:endParaRPr sz="1300" dirty="0">
              <a:latin typeface="Times New Roman"/>
              <a:cs typeface="Times New Roman"/>
            </a:endParaRPr>
          </a:p>
          <a:p>
            <a:pPr marL="763905">
              <a:lnSpc>
                <a:spcPct val="100000"/>
              </a:lnSpc>
              <a:spcBef>
                <a:spcPts val="414"/>
              </a:spcBef>
            </a:pPr>
            <a:r>
              <a:rPr sz="2250" dirty="0">
                <a:latin typeface="Symbol"/>
                <a:cs typeface="Symbol"/>
              </a:rPr>
              <a:t>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i="1" spc="270" dirty="0">
                <a:latin typeface="Times New Roman"/>
                <a:cs typeface="Times New Roman"/>
              </a:rPr>
              <a:t>C</a:t>
            </a:r>
            <a:r>
              <a:rPr sz="1950" i="1" baseline="-23504" dirty="0">
                <a:latin typeface="Times New Roman"/>
                <a:cs typeface="Times New Roman"/>
              </a:rPr>
              <a:t>j </a:t>
            </a:r>
            <a:r>
              <a:rPr sz="1950" i="1" spc="-135" baseline="-2350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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AR</a:t>
            </a:r>
            <a:r>
              <a:rPr sz="2250" i="1" spc="-15" dirty="0">
                <a:latin typeface="Times New Roman"/>
                <a:cs typeface="Times New Roman"/>
              </a:rPr>
              <a:t>E</a:t>
            </a:r>
            <a:r>
              <a:rPr sz="2250" i="1" dirty="0">
                <a:latin typeface="Times New Roman"/>
                <a:cs typeface="Times New Roman"/>
              </a:rPr>
              <a:t>A</a:t>
            </a:r>
            <a:r>
              <a:rPr sz="2250" i="1" spc="-28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</a:t>
            </a:r>
            <a:r>
              <a:rPr sz="2250" spc="-220" dirty="0">
                <a:latin typeface="Times New Roman"/>
                <a:cs typeface="Times New Roman"/>
              </a:rPr>
              <a:t> </a:t>
            </a:r>
            <a:r>
              <a:rPr sz="2250" i="1" spc="275" dirty="0">
                <a:latin typeface="Times New Roman"/>
                <a:cs typeface="Times New Roman"/>
              </a:rPr>
              <a:t>C</a:t>
            </a:r>
            <a:r>
              <a:rPr sz="1950" i="1" spc="-52" baseline="-23504" dirty="0">
                <a:latin typeface="Times New Roman"/>
                <a:cs typeface="Times New Roman"/>
              </a:rPr>
              <a:t>j</a:t>
            </a:r>
            <a:r>
              <a:rPr sz="1950" i="1" spc="-15" baseline="-23504" dirty="0">
                <a:latin typeface="Times New Roman"/>
                <a:cs typeface="Times New Roman"/>
              </a:rPr>
              <a:t>s</a:t>
            </a:r>
            <a:r>
              <a:rPr sz="1950" i="1" spc="7" baseline="-23504" dirty="0">
                <a:latin typeface="Times New Roman"/>
                <a:cs typeface="Times New Roman"/>
              </a:rPr>
              <a:t>w</a:t>
            </a:r>
            <a:r>
              <a:rPr sz="1950" i="1" baseline="-23504" dirty="0">
                <a:latin typeface="Times New Roman"/>
                <a:cs typeface="Times New Roman"/>
              </a:rPr>
              <a:t> </a:t>
            </a:r>
            <a:r>
              <a:rPr sz="1950" i="1" spc="-202" baseline="-2350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</a:t>
            </a:r>
            <a:r>
              <a:rPr sz="2250" spc="-220" dirty="0">
                <a:latin typeface="Times New Roman"/>
                <a:cs typeface="Times New Roman"/>
              </a:rPr>
              <a:t> </a:t>
            </a:r>
            <a:r>
              <a:rPr sz="2250" i="1" spc="-50" dirty="0">
                <a:latin typeface="Times New Roman"/>
                <a:cs typeface="Times New Roman"/>
              </a:rPr>
              <a:t>P</a:t>
            </a:r>
            <a:r>
              <a:rPr sz="2250" i="1" dirty="0">
                <a:latin typeface="Times New Roman"/>
                <a:cs typeface="Times New Roman"/>
              </a:rPr>
              <a:t>ER</a:t>
            </a:r>
            <a:r>
              <a:rPr sz="2250" i="1" spc="-10" dirty="0">
                <a:latin typeface="Times New Roman"/>
                <a:cs typeface="Times New Roman"/>
              </a:rPr>
              <a:t>I</a:t>
            </a:r>
            <a:r>
              <a:rPr sz="2250" i="1" dirty="0">
                <a:latin typeface="Times New Roman"/>
                <a:cs typeface="Times New Roman"/>
              </a:rPr>
              <a:t>ME</a:t>
            </a:r>
            <a:r>
              <a:rPr sz="2250" i="1" spc="-10" dirty="0">
                <a:latin typeface="Times New Roman"/>
                <a:cs typeface="Times New Roman"/>
              </a:rPr>
              <a:t>T</a:t>
            </a:r>
            <a:r>
              <a:rPr sz="2250" i="1" dirty="0">
                <a:latin typeface="Times New Roman"/>
                <a:cs typeface="Times New Roman"/>
              </a:rPr>
              <a:t>ER</a:t>
            </a:r>
            <a:endParaRPr sz="2250" dirty="0">
              <a:latin typeface="Times New Roman"/>
              <a:cs typeface="Times New Roman"/>
            </a:endParaRPr>
          </a:p>
          <a:p>
            <a:pPr marL="763905">
              <a:lnSpc>
                <a:spcPct val="100000"/>
              </a:lnSpc>
              <a:spcBef>
                <a:spcPts val="969"/>
              </a:spcBef>
            </a:pPr>
            <a:r>
              <a:rPr sz="2250" dirty="0">
                <a:latin typeface="Symbol"/>
                <a:cs typeface="Symbol"/>
              </a:rPr>
              <a:t>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i="1" spc="270" dirty="0">
                <a:latin typeface="Times New Roman"/>
                <a:cs typeface="Times New Roman"/>
              </a:rPr>
              <a:t>C</a:t>
            </a:r>
            <a:r>
              <a:rPr sz="1950" i="1" baseline="-23504" dirty="0">
                <a:latin typeface="Times New Roman"/>
                <a:cs typeface="Times New Roman"/>
              </a:rPr>
              <a:t>j </a:t>
            </a:r>
            <a:r>
              <a:rPr sz="1950" i="1" spc="-135" baseline="-2350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</a:t>
            </a:r>
            <a:r>
              <a:rPr sz="2250" spc="-215" dirty="0">
                <a:latin typeface="Times New Roman"/>
                <a:cs typeface="Times New Roman"/>
              </a:rPr>
              <a:t> </a:t>
            </a:r>
            <a:r>
              <a:rPr sz="2250" i="1" spc="-50" dirty="0">
                <a:latin typeface="Times New Roman"/>
                <a:cs typeface="Times New Roman"/>
              </a:rPr>
              <a:t>L</a:t>
            </a:r>
            <a:r>
              <a:rPr sz="1950" i="1" spc="-82" baseline="-23504" dirty="0">
                <a:latin typeface="Times New Roman"/>
                <a:cs typeface="Times New Roman"/>
              </a:rPr>
              <a:t>s</a:t>
            </a:r>
            <a:r>
              <a:rPr sz="2250" i="1" dirty="0">
                <a:latin typeface="Times New Roman"/>
                <a:cs typeface="Times New Roman"/>
              </a:rPr>
              <a:t>W</a:t>
            </a:r>
            <a:r>
              <a:rPr sz="2250" i="1" spc="11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</a:t>
            </a:r>
            <a:r>
              <a:rPr sz="2250" spc="-225" dirty="0">
                <a:latin typeface="Times New Roman"/>
                <a:cs typeface="Times New Roman"/>
              </a:rPr>
              <a:t> </a:t>
            </a:r>
            <a:r>
              <a:rPr sz="2250" i="1" spc="275" dirty="0">
                <a:latin typeface="Times New Roman"/>
                <a:cs typeface="Times New Roman"/>
              </a:rPr>
              <a:t>C</a:t>
            </a:r>
            <a:r>
              <a:rPr sz="1950" i="1" spc="-52" baseline="-23504" dirty="0">
                <a:latin typeface="Times New Roman"/>
                <a:cs typeface="Times New Roman"/>
              </a:rPr>
              <a:t>j</a:t>
            </a:r>
            <a:r>
              <a:rPr sz="1950" i="1" spc="-15" baseline="-23504" dirty="0">
                <a:latin typeface="Times New Roman"/>
                <a:cs typeface="Times New Roman"/>
              </a:rPr>
              <a:t>s</a:t>
            </a:r>
            <a:r>
              <a:rPr sz="1950" i="1" spc="7" baseline="-23504" dirty="0">
                <a:latin typeface="Times New Roman"/>
                <a:cs typeface="Times New Roman"/>
              </a:rPr>
              <a:t>w</a:t>
            </a:r>
            <a:r>
              <a:rPr sz="1950" i="1" baseline="-23504" dirty="0">
                <a:latin typeface="Times New Roman"/>
                <a:cs typeface="Times New Roman"/>
              </a:rPr>
              <a:t> </a:t>
            </a:r>
            <a:r>
              <a:rPr sz="1950" i="1" spc="-202" baseline="-2350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</a:t>
            </a:r>
            <a:r>
              <a:rPr sz="2250" spc="-325" dirty="0">
                <a:latin typeface="Times New Roman"/>
                <a:cs typeface="Times New Roman"/>
              </a:rPr>
              <a:t> </a:t>
            </a:r>
            <a:r>
              <a:rPr sz="2250" spc="55" dirty="0">
                <a:latin typeface="Times New Roman"/>
                <a:cs typeface="Times New Roman"/>
              </a:rPr>
              <a:t>(</a:t>
            </a:r>
            <a:r>
              <a:rPr sz="2250" spc="95" dirty="0">
                <a:latin typeface="Times New Roman"/>
                <a:cs typeface="Times New Roman"/>
              </a:rPr>
              <a:t>2</a:t>
            </a:r>
            <a:r>
              <a:rPr sz="2250" i="1" spc="-45" dirty="0">
                <a:latin typeface="Times New Roman"/>
                <a:cs typeface="Times New Roman"/>
              </a:rPr>
              <a:t>L</a:t>
            </a:r>
            <a:r>
              <a:rPr sz="1950" i="1" spc="7" baseline="-23504" dirty="0">
                <a:latin typeface="Times New Roman"/>
                <a:cs typeface="Times New Roman"/>
              </a:rPr>
              <a:t>S</a:t>
            </a:r>
            <a:r>
              <a:rPr sz="1950" i="1" baseline="-23504" dirty="0">
                <a:latin typeface="Times New Roman"/>
                <a:cs typeface="Times New Roman"/>
              </a:rPr>
              <a:t> </a:t>
            </a:r>
            <a:r>
              <a:rPr sz="1950" i="1" spc="97" baseline="-2350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</a:t>
            </a:r>
            <a:r>
              <a:rPr sz="2250" spc="-36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W</a:t>
            </a:r>
            <a:r>
              <a:rPr sz="2250" i="1" spc="-24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670036-8A76-B74E-7FBC-4D1EBB616434}"/>
              </a:ext>
            </a:extLst>
          </p:cNvPr>
          <p:cNvSpPr txBox="1"/>
          <p:nvPr/>
        </p:nvSpPr>
        <p:spPr>
          <a:xfrm>
            <a:off x="7387308" y="5083491"/>
            <a:ext cx="645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周长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2D1CF7-A5EC-ACFB-F6A4-4673ACD674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4648200"/>
            <a:chOff x="0" y="0"/>
            <a:chExt cx="12192000" cy="46482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401" y="1520952"/>
              <a:ext cx="2056638" cy="312724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50414" y="3288029"/>
              <a:ext cx="2170430" cy="0"/>
            </a:xfrm>
            <a:custGeom>
              <a:avLst/>
              <a:gdLst/>
              <a:ahLst/>
              <a:cxnLst/>
              <a:rect l="l" t="t" r="r" b="b"/>
              <a:pathLst>
                <a:path w="2170429">
                  <a:moveTo>
                    <a:pt x="0" y="0"/>
                  </a:moveTo>
                  <a:lnTo>
                    <a:pt x="2170049" y="0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1446" y="1520952"/>
              <a:ext cx="1691639" cy="312724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942592" y="3692652"/>
            <a:ext cx="23685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3666" y="3839717"/>
            <a:ext cx="120014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9846" y="3692652"/>
            <a:ext cx="23685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0920" y="3839717"/>
            <a:ext cx="120014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54446" y="2489707"/>
            <a:ext cx="3816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latin typeface="Arial"/>
                <a:cs typeface="Arial"/>
              </a:rPr>
              <a:t>M</a:t>
            </a:r>
            <a:r>
              <a:rPr sz="1950" b="1" spc="7" baseline="-21367" dirty="0">
                <a:latin typeface="Arial"/>
                <a:cs typeface="Arial"/>
              </a:rPr>
              <a:t>4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97516" y="98933"/>
            <a:ext cx="6426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Capacitance</a:t>
            </a:r>
            <a:r>
              <a:rPr sz="3600" spc="-40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in</a:t>
            </a:r>
            <a:r>
              <a:rPr sz="3600" spc="-20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Logic</a:t>
            </a:r>
            <a:r>
              <a:rPr sz="3600" spc="-2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Circuits</a:t>
            </a:r>
            <a:endParaRPr sz="3600" dirty="0">
              <a:solidFill>
                <a:schemeClr val="tx1"/>
              </a:solidFill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343721" y="3271837"/>
            <a:ext cx="537210" cy="1383030"/>
            <a:chOff x="2343721" y="3271837"/>
            <a:chExt cx="537210" cy="1383030"/>
          </a:xfrm>
        </p:grpSpPr>
        <p:sp>
          <p:nvSpPr>
            <p:cNvPr id="13" name="object 13"/>
            <p:cNvSpPr/>
            <p:nvPr/>
          </p:nvSpPr>
          <p:spPr>
            <a:xfrm>
              <a:off x="2359913" y="3288029"/>
              <a:ext cx="504825" cy="1122045"/>
            </a:xfrm>
            <a:custGeom>
              <a:avLst/>
              <a:gdLst/>
              <a:ahLst/>
              <a:cxnLst/>
              <a:rect l="l" t="t" r="r" b="b"/>
              <a:pathLst>
                <a:path w="504825" h="1122045">
                  <a:moveTo>
                    <a:pt x="252222" y="0"/>
                  </a:moveTo>
                  <a:lnTo>
                    <a:pt x="252222" y="515493"/>
                  </a:lnTo>
                </a:path>
                <a:path w="504825" h="1122045">
                  <a:moveTo>
                    <a:pt x="504825" y="516255"/>
                  </a:moveTo>
                  <a:lnTo>
                    <a:pt x="0" y="506730"/>
                  </a:lnTo>
                </a:path>
                <a:path w="504825" h="1122045">
                  <a:moveTo>
                    <a:pt x="504825" y="619125"/>
                  </a:moveTo>
                  <a:lnTo>
                    <a:pt x="0" y="609600"/>
                  </a:lnTo>
                </a:path>
                <a:path w="504825" h="1122045">
                  <a:moveTo>
                    <a:pt x="255269" y="618744"/>
                  </a:moveTo>
                  <a:lnTo>
                    <a:pt x="255269" y="1121537"/>
                  </a:lnTo>
                </a:path>
              </a:pathLst>
            </a:custGeom>
            <a:ln w="32004">
              <a:solidFill>
                <a:srgbClr val="73C7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85643" y="4403572"/>
              <a:ext cx="250723" cy="25072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632455" y="3986529"/>
            <a:ext cx="6038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000" b="1" i="1" spc="15" baseline="13888" dirty="0">
                <a:solidFill>
                  <a:srgbClr val="73C7E2"/>
                </a:solidFill>
                <a:latin typeface="Arial"/>
                <a:cs typeface="Arial"/>
              </a:rPr>
              <a:t>C</a:t>
            </a:r>
            <a:r>
              <a:rPr sz="1300" b="1" spc="10" dirty="0">
                <a:solidFill>
                  <a:srgbClr val="73C7E2"/>
                </a:solidFill>
                <a:latin typeface="Arial"/>
                <a:cs typeface="Arial"/>
              </a:rPr>
              <a:t>par1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9401" y="2923032"/>
            <a:ext cx="283845" cy="313690"/>
          </a:xfrm>
          <a:custGeom>
            <a:avLst/>
            <a:gdLst/>
            <a:ahLst/>
            <a:cxnLst/>
            <a:rect l="l" t="t" r="r" b="b"/>
            <a:pathLst>
              <a:path w="283844" h="313689">
                <a:moveTo>
                  <a:pt x="283464" y="0"/>
                </a:moveTo>
                <a:lnTo>
                  <a:pt x="0" y="0"/>
                </a:lnTo>
                <a:lnTo>
                  <a:pt x="0" y="313182"/>
                </a:lnTo>
                <a:lnTo>
                  <a:pt x="283464" y="313182"/>
                </a:lnTo>
                <a:lnTo>
                  <a:pt x="2834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2995" y="2948432"/>
            <a:ext cx="365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i="1" spc="-7" baseline="13888" dirty="0">
                <a:latin typeface="Arial"/>
                <a:cs typeface="Arial"/>
              </a:rPr>
              <a:t>V</a:t>
            </a:r>
            <a:r>
              <a:rPr sz="1200" b="1" spc="-5" dirty="0">
                <a:latin typeface="Arial"/>
                <a:cs typeface="Arial"/>
              </a:rPr>
              <a:t>in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30923" y="3272599"/>
            <a:ext cx="537210" cy="1381760"/>
            <a:chOff x="530923" y="3272599"/>
            <a:chExt cx="537210" cy="1381760"/>
          </a:xfrm>
        </p:grpSpPr>
        <p:sp>
          <p:nvSpPr>
            <p:cNvPr id="19" name="object 19"/>
            <p:cNvSpPr/>
            <p:nvPr/>
          </p:nvSpPr>
          <p:spPr>
            <a:xfrm>
              <a:off x="547116" y="3288791"/>
              <a:ext cx="504825" cy="1122045"/>
            </a:xfrm>
            <a:custGeom>
              <a:avLst/>
              <a:gdLst/>
              <a:ahLst/>
              <a:cxnLst/>
              <a:rect l="l" t="t" r="r" b="b"/>
              <a:pathLst>
                <a:path w="504825" h="1122045">
                  <a:moveTo>
                    <a:pt x="252222" y="0"/>
                  </a:moveTo>
                  <a:lnTo>
                    <a:pt x="252222" y="515493"/>
                  </a:lnTo>
                </a:path>
                <a:path w="504825" h="1122045">
                  <a:moveTo>
                    <a:pt x="504825" y="515493"/>
                  </a:moveTo>
                  <a:lnTo>
                    <a:pt x="0" y="505968"/>
                  </a:lnTo>
                </a:path>
                <a:path w="504825" h="1122045">
                  <a:moveTo>
                    <a:pt x="504825" y="618363"/>
                  </a:moveTo>
                  <a:lnTo>
                    <a:pt x="0" y="608838"/>
                  </a:lnTo>
                </a:path>
                <a:path w="504825" h="1122045">
                  <a:moveTo>
                    <a:pt x="256032" y="618744"/>
                  </a:moveTo>
                  <a:lnTo>
                    <a:pt x="256032" y="1121537"/>
                  </a:lnTo>
                </a:path>
              </a:pathLst>
            </a:custGeom>
            <a:ln w="3200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2846" y="4403572"/>
              <a:ext cx="250723" cy="250723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806958" y="3986783"/>
            <a:ext cx="4572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b="1" i="1" spc="15" baseline="13888" dirty="0">
                <a:solidFill>
                  <a:srgbClr val="FFC000"/>
                </a:solidFill>
                <a:latin typeface="Arial"/>
                <a:cs typeface="Arial"/>
              </a:rPr>
              <a:t>C</a:t>
            </a:r>
            <a:r>
              <a:rPr sz="1300" b="1" spc="10" dirty="0">
                <a:solidFill>
                  <a:srgbClr val="FFC000"/>
                </a:solidFill>
                <a:latin typeface="Arial"/>
                <a:cs typeface="Arial"/>
              </a:rPr>
              <a:t>g1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082605" y="3280219"/>
            <a:ext cx="537210" cy="1382395"/>
            <a:chOff x="4082605" y="3280219"/>
            <a:chExt cx="537210" cy="1382395"/>
          </a:xfrm>
        </p:grpSpPr>
        <p:sp>
          <p:nvSpPr>
            <p:cNvPr id="23" name="object 23"/>
            <p:cNvSpPr/>
            <p:nvPr/>
          </p:nvSpPr>
          <p:spPr>
            <a:xfrm>
              <a:off x="4098797" y="3296412"/>
              <a:ext cx="504825" cy="1122045"/>
            </a:xfrm>
            <a:custGeom>
              <a:avLst/>
              <a:gdLst/>
              <a:ahLst/>
              <a:cxnLst/>
              <a:rect l="l" t="t" r="r" b="b"/>
              <a:pathLst>
                <a:path w="504825" h="1122045">
                  <a:moveTo>
                    <a:pt x="252222" y="0"/>
                  </a:moveTo>
                  <a:lnTo>
                    <a:pt x="252222" y="515493"/>
                  </a:lnTo>
                </a:path>
                <a:path w="504825" h="1122045">
                  <a:moveTo>
                    <a:pt x="504825" y="515493"/>
                  </a:moveTo>
                  <a:lnTo>
                    <a:pt x="0" y="505968"/>
                  </a:lnTo>
                </a:path>
                <a:path w="504825" h="1122045">
                  <a:moveTo>
                    <a:pt x="504825" y="618363"/>
                  </a:moveTo>
                  <a:lnTo>
                    <a:pt x="0" y="608838"/>
                  </a:lnTo>
                </a:path>
                <a:path w="504825" h="1122045">
                  <a:moveTo>
                    <a:pt x="255269" y="618744"/>
                  </a:moveTo>
                  <a:lnTo>
                    <a:pt x="255269" y="1121537"/>
                  </a:lnTo>
                </a:path>
              </a:pathLst>
            </a:custGeom>
            <a:ln w="3200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24527" y="4411281"/>
              <a:ext cx="250723" cy="250761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4509008" y="4002532"/>
            <a:ext cx="4445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000" b="1" i="1" spc="15" baseline="13888" dirty="0">
                <a:solidFill>
                  <a:srgbClr val="FFC000"/>
                </a:solidFill>
                <a:latin typeface="Arial"/>
                <a:cs typeface="Arial"/>
              </a:rPr>
              <a:t>C</a:t>
            </a:r>
            <a:r>
              <a:rPr sz="1300" b="1" spc="10" dirty="0">
                <a:solidFill>
                  <a:srgbClr val="FFC000"/>
                </a:solidFill>
                <a:latin typeface="Arial"/>
                <a:cs typeface="Arial"/>
              </a:rPr>
              <a:t>g2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165157" y="3280219"/>
            <a:ext cx="537210" cy="1382395"/>
            <a:chOff x="3165157" y="3280219"/>
            <a:chExt cx="537210" cy="1382395"/>
          </a:xfrm>
        </p:grpSpPr>
        <p:sp>
          <p:nvSpPr>
            <p:cNvPr id="27" name="object 27"/>
            <p:cNvSpPr/>
            <p:nvPr/>
          </p:nvSpPr>
          <p:spPr>
            <a:xfrm>
              <a:off x="3181350" y="3296412"/>
              <a:ext cx="504825" cy="1122045"/>
            </a:xfrm>
            <a:custGeom>
              <a:avLst/>
              <a:gdLst/>
              <a:ahLst/>
              <a:cxnLst/>
              <a:rect l="l" t="t" r="r" b="b"/>
              <a:pathLst>
                <a:path w="504825" h="1122045">
                  <a:moveTo>
                    <a:pt x="252222" y="0"/>
                  </a:moveTo>
                  <a:lnTo>
                    <a:pt x="252222" y="515493"/>
                  </a:lnTo>
                </a:path>
                <a:path w="504825" h="1122045">
                  <a:moveTo>
                    <a:pt x="504825" y="515493"/>
                  </a:moveTo>
                  <a:lnTo>
                    <a:pt x="0" y="505968"/>
                  </a:lnTo>
                </a:path>
                <a:path w="504825" h="1122045">
                  <a:moveTo>
                    <a:pt x="504825" y="618363"/>
                  </a:moveTo>
                  <a:lnTo>
                    <a:pt x="0" y="608838"/>
                  </a:lnTo>
                </a:path>
                <a:path w="504825" h="1122045">
                  <a:moveTo>
                    <a:pt x="255270" y="618744"/>
                  </a:moveTo>
                  <a:lnTo>
                    <a:pt x="255270" y="1121537"/>
                  </a:lnTo>
                </a:path>
              </a:pathLst>
            </a:custGeom>
            <a:ln w="3200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07080" y="4411281"/>
              <a:ext cx="250723" cy="250761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3591559" y="3940047"/>
            <a:ext cx="3784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sz="1950" b="1" spc="7" baseline="-21367" dirty="0">
                <a:solidFill>
                  <a:srgbClr val="00AF50"/>
                </a:solidFill>
                <a:latin typeface="Arial"/>
                <a:cs typeface="Arial"/>
              </a:rPr>
              <a:t>w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03059" y="2561335"/>
            <a:ext cx="3655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323850" algn="l"/>
              </a:tabLst>
            </a:pPr>
            <a:r>
              <a:rPr sz="2400" b="1" i="1" spc="-5" dirty="0">
                <a:solidFill>
                  <a:srgbClr val="FFC000"/>
                </a:solidFill>
                <a:latin typeface="Arial"/>
                <a:cs typeface="Arial"/>
              </a:rPr>
              <a:t>C</a:t>
            </a:r>
            <a:r>
              <a:rPr sz="2400" b="1" spc="-7" baseline="-20833" dirty="0">
                <a:solidFill>
                  <a:srgbClr val="FFC000"/>
                </a:solidFill>
                <a:latin typeface="Arial"/>
                <a:cs typeface="Arial"/>
              </a:rPr>
              <a:t>g1</a:t>
            </a:r>
            <a:r>
              <a:rPr sz="2400" b="1" spc="300" baseline="-20833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–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4099"/>
                </a:solidFill>
                <a:latin typeface="Arial"/>
                <a:cs typeface="Arial"/>
              </a:rPr>
              <a:t>C</a:t>
            </a:r>
            <a:r>
              <a:rPr sz="2400" b="1" baseline="-20833" dirty="0">
                <a:solidFill>
                  <a:srgbClr val="004099"/>
                </a:solidFill>
                <a:latin typeface="Arial"/>
                <a:cs typeface="Arial"/>
              </a:rPr>
              <a:t>GS</a:t>
            </a:r>
            <a:r>
              <a:rPr sz="2400" b="1" spc="307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of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r>
              <a:rPr sz="24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r>
              <a:rPr sz="2400" b="1" spc="300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and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r>
              <a:rPr sz="24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2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50289" y="2987802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47595" y="2036258"/>
            <a:ext cx="447040" cy="126047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65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102870">
              <a:lnSpc>
                <a:spcPct val="100000"/>
              </a:lnSpc>
              <a:spcBef>
                <a:spcPts val="740"/>
              </a:spcBef>
            </a:pPr>
            <a:r>
              <a:rPr sz="2000" b="1" i="1" spc="5" dirty="0">
                <a:latin typeface="Arial"/>
                <a:cs typeface="Arial"/>
              </a:rPr>
              <a:t>M</a:t>
            </a:r>
            <a:r>
              <a:rPr sz="1950" b="1" spc="7" baseline="-21367" dirty="0">
                <a:latin typeface="Arial"/>
                <a:cs typeface="Arial"/>
              </a:rPr>
              <a:t>2</a:t>
            </a:r>
            <a:endParaRPr sz="1950" baseline="-21367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6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64360" y="409346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64959" y="2902966"/>
            <a:ext cx="3896360" cy="9575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61950" indent="-285750">
              <a:lnSpc>
                <a:spcPct val="100000"/>
              </a:lnSpc>
              <a:spcBef>
                <a:spcPts val="890"/>
              </a:spcBef>
              <a:buFont typeface="Wingdings"/>
              <a:buChar char=""/>
              <a:tabLst>
                <a:tab pos="361950" algn="l"/>
              </a:tabLst>
            </a:pPr>
            <a:r>
              <a:rPr sz="2400" b="1" i="1" spc="-5" dirty="0">
                <a:solidFill>
                  <a:srgbClr val="FFC000"/>
                </a:solidFill>
                <a:latin typeface="Arial"/>
                <a:cs typeface="Arial"/>
              </a:rPr>
              <a:t>C</a:t>
            </a:r>
            <a:r>
              <a:rPr sz="2400" b="1" spc="-7" baseline="-20833" dirty="0">
                <a:solidFill>
                  <a:srgbClr val="FFC000"/>
                </a:solidFill>
                <a:latin typeface="Arial"/>
                <a:cs typeface="Arial"/>
              </a:rPr>
              <a:t>g2</a:t>
            </a:r>
            <a:r>
              <a:rPr sz="2400" b="1" spc="292" baseline="-20833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–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4099"/>
                </a:solidFill>
                <a:latin typeface="Arial"/>
                <a:cs typeface="Arial"/>
              </a:rPr>
              <a:t>C</a:t>
            </a:r>
            <a:r>
              <a:rPr sz="2400" b="1" baseline="-20833" dirty="0">
                <a:solidFill>
                  <a:srgbClr val="004099"/>
                </a:solidFill>
                <a:latin typeface="Arial"/>
                <a:cs typeface="Arial"/>
              </a:rPr>
              <a:t>GS</a:t>
            </a:r>
            <a:r>
              <a:rPr sz="2400" b="1" spc="307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of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r>
              <a:rPr sz="24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3</a:t>
            </a:r>
            <a:r>
              <a:rPr sz="2400" b="1" spc="300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and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r>
              <a:rPr sz="24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4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61950" indent="-285750">
              <a:lnSpc>
                <a:spcPct val="100000"/>
              </a:lnSpc>
              <a:spcBef>
                <a:spcPts val="790"/>
              </a:spcBef>
              <a:buFont typeface="Wingdings"/>
              <a:buChar char=""/>
              <a:tabLst>
                <a:tab pos="361950" algn="l"/>
              </a:tabLst>
            </a:pPr>
            <a:r>
              <a:rPr sz="2400" b="1" i="1" dirty="0">
                <a:solidFill>
                  <a:srgbClr val="73C7E2"/>
                </a:solidFill>
                <a:latin typeface="Arial"/>
                <a:cs typeface="Arial"/>
              </a:rPr>
              <a:t>C</a:t>
            </a:r>
            <a:r>
              <a:rPr sz="2400" b="1" baseline="-20833" dirty="0">
                <a:solidFill>
                  <a:srgbClr val="73C7E2"/>
                </a:solidFill>
                <a:latin typeface="Arial"/>
                <a:cs typeface="Arial"/>
              </a:rPr>
              <a:t>par1</a:t>
            </a:r>
            <a:r>
              <a:rPr sz="2400" b="1" spc="300" baseline="-20833" dirty="0">
                <a:solidFill>
                  <a:srgbClr val="73C7E2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–</a:t>
            </a:r>
            <a:r>
              <a:rPr sz="24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4099"/>
                </a:solidFill>
                <a:latin typeface="Arial"/>
                <a:cs typeface="Arial"/>
              </a:rPr>
              <a:t>C</a:t>
            </a:r>
            <a:r>
              <a:rPr sz="2400" b="1" baseline="-20833" dirty="0">
                <a:solidFill>
                  <a:srgbClr val="004099"/>
                </a:solidFill>
                <a:latin typeface="Arial"/>
                <a:cs typeface="Arial"/>
              </a:rPr>
              <a:t>DB</a:t>
            </a:r>
            <a:r>
              <a:rPr sz="2400" b="1" spc="284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of</a:t>
            </a:r>
            <a:r>
              <a:rPr sz="24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r>
              <a:rPr sz="24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r>
              <a:rPr sz="2400" b="1" spc="292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and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M</a:t>
            </a:r>
            <a:r>
              <a:rPr sz="24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2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51001" y="4949697"/>
            <a:ext cx="46043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marR="30480" indent="-286385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324485" algn="l"/>
              </a:tabLst>
            </a:pP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The body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terminal is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always</a:t>
            </a:r>
            <a:r>
              <a:rPr sz="18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connected </a:t>
            </a:r>
            <a:r>
              <a:rPr sz="1800" b="1" spc="-484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to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 GND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(NMOS)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4099"/>
                </a:solidFill>
                <a:latin typeface="Arial"/>
                <a:cs typeface="Arial"/>
              </a:rPr>
              <a:t>or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18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DD</a:t>
            </a:r>
            <a:r>
              <a:rPr sz="1800" b="1" spc="232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(PMOS).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34428" y="4150105"/>
            <a:ext cx="1841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AF50"/>
                </a:solidFill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28459" y="3973321"/>
            <a:ext cx="412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298450" algn="l"/>
                <a:tab pos="761365" algn="l"/>
              </a:tabLst>
            </a:pPr>
            <a:r>
              <a:rPr sz="2400" b="1" i="1" spc="-5" dirty="0">
                <a:solidFill>
                  <a:srgbClr val="00AF50"/>
                </a:solidFill>
                <a:latin typeface="Arial"/>
                <a:cs typeface="Arial"/>
              </a:rPr>
              <a:t>C	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–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parasitic cap.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of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 wire.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308098" y="2852927"/>
            <a:ext cx="2725420" cy="2081530"/>
            <a:chOff x="2308098" y="2852927"/>
            <a:chExt cx="2725420" cy="2081530"/>
          </a:xfrm>
        </p:grpSpPr>
        <p:sp>
          <p:nvSpPr>
            <p:cNvPr id="39" name="object 39"/>
            <p:cNvSpPr/>
            <p:nvPr/>
          </p:nvSpPr>
          <p:spPr>
            <a:xfrm>
              <a:off x="2319147" y="2863976"/>
              <a:ext cx="2703195" cy="2059305"/>
            </a:xfrm>
            <a:custGeom>
              <a:avLst/>
              <a:gdLst/>
              <a:ahLst/>
              <a:cxnLst/>
              <a:rect l="l" t="t" r="r" b="b"/>
              <a:pathLst>
                <a:path w="2703195" h="2059304">
                  <a:moveTo>
                    <a:pt x="2702814" y="0"/>
                  </a:moveTo>
                  <a:lnTo>
                    <a:pt x="0" y="0"/>
                  </a:lnTo>
                  <a:lnTo>
                    <a:pt x="0" y="2058924"/>
                  </a:lnTo>
                  <a:lnTo>
                    <a:pt x="2702814" y="2058924"/>
                  </a:lnTo>
                  <a:lnTo>
                    <a:pt x="2702814" y="0"/>
                  </a:lnTo>
                  <a:close/>
                </a:path>
              </a:pathLst>
            </a:custGeom>
            <a:solidFill>
              <a:srgbClr val="FF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19147" y="2863976"/>
              <a:ext cx="2703195" cy="2059305"/>
            </a:xfrm>
            <a:custGeom>
              <a:avLst/>
              <a:gdLst/>
              <a:ahLst/>
              <a:cxnLst/>
              <a:rect l="l" t="t" r="r" b="b"/>
              <a:pathLst>
                <a:path w="2703195" h="2059304">
                  <a:moveTo>
                    <a:pt x="0" y="2058924"/>
                  </a:moveTo>
                  <a:lnTo>
                    <a:pt x="2702814" y="2058924"/>
                  </a:lnTo>
                  <a:lnTo>
                    <a:pt x="2702814" y="0"/>
                  </a:lnTo>
                  <a:lnTo>
                    <a:pt x="0" y="0"/>
                  </a:lnTo>
                  <a:lnTo>
                    <a:pt x="0" y="2058924"/>
                  </a:lnTo>
                  <a:close/>
                </a:path>
              </a:pathLst>
            </a:custGeom>
            <a:ln w="22098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465832" y="2550413"/>
            <a:ext cx="24149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b="1" i="1" spc="7" baseline="13888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300" b="1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300" b="1" spc="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b="1" spc="-7" baseline="13888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3000" b="1" spc="-37" baseline="1388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b="1" i="1" spc="15" baseline="13888" dirty="0">
                <a:solidFill>
                  <a:srgbClr val="73C7E2"/>
                </a:solidFill>
                <a:latin typeface="Arial"/>
                <a:cs typeface="Arial"/>
              </a:rPr>
              <a:t>C</a:t>
            </a:r>
            <a:r>
              <a:rPr sz="1300" b="1" spc="10" dirty="0">
                <a:solidFill>
                  <a:srgbClr val="73C7E2"/>
                </a:solidFill>
                <a:latin typeface="Arial"/>
                <a:cs typeface="Arial"/>
              </a:rPr>
              <a:t>par1 </a:t>
            </a:r>
            <a:r>
              <a:rPr sz="3000" b="1" spc="-7" baseline="13888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3000" b="1" spc="-30" baseline="1388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b="1" i="1" spc="15" baseline="13888" dirty="0">
                <a:solidFill>
                  <a:srgbClr val="FFC000"/>
                </a:solidFill>
                <a:latin typeface="Arial"/>
                <a:cs typeface="Arial"/>
              </a:rPr>
              <a:t>C</a:t>
            </a:r>
            <a:r>
              <a:rPr sz="1300" b="1" spc="10" dirty="0">
                <a:solidFill>
                  <a:srgbClr val="FFC000"/>
                </a:solidFill>
                <a:latin typeface="Arial"/>
                <a:cs typeface="Arial"/>
              </a:rPr>
              <a:t>g2 </a:t>
            </a:r>
            <a:r>
              <a:rPr sz="3000" b="1" spc="-7" baseline="13888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3000" b="1" spc="-44" baseline="1388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b="1" i="1" spc="7" baseline="13888" dirty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sz="1300" b="1" spc="5" dirty="0">
                <a:solidFill>
                  <a:srgbClr val="00AF50"/>
                </a:solidFill>
                <a:latin typeface="Arial"/>
                <a:cs typeface="Arial"/>
              </a:rPr>
              <a:t>w</a:t>
            </a:r>
            <a:endParaRPr sz="1300">
              <a:latin typeface="Arial"/>
              <a:cs typeface="Arial"/>
            </a:endParaRPr>
          </a:p>
        </p:txBody>
      </p:sp>
      <p:sp>
        <p:nvSpPr>
          <p:cNvPr id="42" name="灯片编号占位符 41">
            <a:extLst>
              <a:ext uri="{FF2B5EF4-FFF2-40B4-BE49-F238E27FC236}">
                <a16:creationId xmlns:a16="http://schemas.microsoft.com/office/drawing/2014/main" id="{9B72E6E6-50C4-30FA-F3E4-EB35061515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5181600" y="152400"/>
            <a:ext cx="160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636" y="1432347"/>
            <a:ext cx="10659364" cy="45012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800" b="1" dirty="0">
                <a:solidFill>
                  <a:srgbClr val="0000CC"/>
                </a:solidFill>
                <a:latin typeface="Arial"/>
                <a:cs typeface="Arial"/>
              </a:rPr>
              <a:t>CMOS Inverter Equivalent Resistance and Capacitance</a:t>
            </a:r>
          </a:p>
          <a:p>
            <a:pPr marL="755650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</a:tabLst>
            </a:pPr>
            <a:r>
              <a:rPr lang="en-US" altLang="zh-CN" sz="2400" spc="-5" dirty="0">
                <a:solidFill>
                  <a:srgbClr val="006600"/>
                </a:solidFill>
                <a:latin typeface="Arial"/>
                <a:cs typeface="Arial"/>
              </a:rPr>
              <a:t>Resistance vs. V</a:t>
            </a:r>
            <a:r>
              <a:rPr lang="en-US" altLang="zh-CN" sz="2400" spc="-5" baseline="-25000" dirty="0">
                <a:solidFill>
                  <a:srgbClr val="006600"/>
                </a:solidFill>
                <a:latin typeface="Arial"/>
                <a:cs typeface="Arial"/>
              </a:rPr>
              <a:t>DD</a:t>
            </a:r>
          </a:p>
          <a:p>
            <a:pPr marL="755650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</a:tabLst>
            </a:pPr>
            <a:r>
              <a:rPr lang="en-US" altLang="zh-CN" sz="2400" spc="-5" dirty="0">
                <a:solidFill>
                  <a:srgbClr val="006600"/>
                </a:solidFill>
                <a:latin typeface="Arial"/>
                <a:cs typeface="Arial"/>
              </a:rPr>
              <a:t>Capacitance of Logic Circuit</a:t>
            </a:r>
          </a:p>
          <a:p>
            <a:pPr marL="355600" indent="-342900">
              <a:lnSpc>
                <a:spcPct val="100000"/>
              </a:lnSpc>
              <a:spcBef>
                <a:spcPts val="1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800" b="1" spc="-5" dirty="0">
                <a:solidFill>
                  <a:srgbClr val="0000CC"/>
                </a:solidFill>
                <a:latin typeface="Arial"/>
                <a:cs typeface="Arial"/>
              </a:rPr>
              <a:t>CMOS Inverter Propagation Delay</a:t>
            </a:r>
          </a:p>
          <a:p>
            <a:pPr marL="755650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</a:tabLst>
            </a:pPr>
            <a:r>
              <a:rPr lang="en-US" altLang="zh-CN" sz="2400" spc="-5" dirty="0">
                <a:solidFill>
                  <a:srgbClr val="006600"/>
                </a:solidFill>
                <a:latin typeface="Arial"/>
                <a:cs typeface="Arial"/>
              </a:rPr>
              <a:t>Delay vs. Resistance &amp; Capacitance</a:t>
            </a:r>
          </a:p>
          <a:p>
            <a:pPr marL="755650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</a:tabLst>
            </a:pPr>
            <a:r>
              <a:rPr lang="en-US" altLang="zh-CN" sz="2400" spc="-5" dirty="0">
                <a:solidFill>
                  <a:srgbClr val="006600"/>
                </a:solidFill>
                <a:latin typeface="Arial"/>
                <a:cs typeface="Arial"/>
              </a:rPr>
              <a:t>Miller Theorem and C</a:t>
            </a:r>
            <a:r>
              <a:rPr lang="en-US" altLang="zh-CN" sz="2400" spc="-5" baseline="-25000" dirty="0">
                <a:solidFill>
                  <a:srgbClr val="006600"/>
                </a:solidFill>
                <a:latin typeface="Arial"/>
                <a:cs typeface="Arial"/>
              </a:rPr>
              <a:t>GD</a:t>
            </a:r>
            <a:endParaRPr lang="en-US" altLang="zh-CN" sz="2400" baseline="-25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800" b="1">
                <a:solidFill>
                  <a:srgbClr val="0000CC"/>
                </a:solidFill>
                <a:latin typeface="Arial"/>
                <a:cs typeface="Arial"/>
              </a:rPr>
              <a:t>CMOS Inverter </a:t>
            </a:r>
            <a:r>
              <a:rPr lang="en-US" altLang="zh-CN" sz="2800" b="1" dirty="0">
                <a:solidFill>
                  <a:srgbClr val="0000CC"/>
                </a:solidFill>
                <a:latin typeface="Arial"/>
                <a:cs typeface="Arial"/>
              </a:rPr>
              <a:t>Power Consumption</a:t>
            </a:r>
          </a:p>
          <a:p>
            <a:pPr marL="755650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</a:tabLst>
            </a:pPr>
            <a:r>
              <a:rPr lang="en-US" altLang="zh-CN" sz="2400" spc="-5" dirty="0">
                <a:solidFill>
                  <a:srgbClr val="006600"/>
                </a:solidFill>
                <a:latin typeface="Arial"/>
                <a:cs typeface="Arial"/>
              </a:rPr>
              <a:t>Static &amp; Dynamic power</a:t>
            </a:r>
          </a:p>
          <a:p>
            <a:pPr marL="755650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</a:tabLst>
            </a:pPr>
            <a:r>
              <a:rPr lang="en-US" altLang="zh-CN" sz="2400" spc="-5" dirty="0">
                <a:solidFill>
                  <a:srgbClr val="006600"/>
                </a:solidFill>
                <a:latin typeface="Arial"/>
                <a:cs typeface="Arial"/>
              </a:rPr>
              <a:t>Switching Power Consumption</a:t>
            </a:r>
          </a:p>
          <a:p>
            <a:pPr marL="755650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</a:tabLst>
            </a:pPr>
            <a:r>
              <a:rPr lang="en-US" altLang="zh-CN" sz="2400" spc="-5" dirty="0">
                <a:solidFill>
                  <a:srgbClr val="006600"/>
                </a:solidFill>
                <a:latin typeface="Arial"/>
                <a:cs typeface="Arial"/>
              </a:rPr>
              <a:t>Short-circuit Power Consumption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B77171-E56E-72A2-5051-DBB1E9179DDC}"/>
              </a:ext>
            </a:extLst>
          </p:cNvPr>
          <p:cNvSpPr/>
          <p:nvPr/>
        </p:nvSpPr>
        <p:spPr>
          <a:xfrm>
            <a:off x="685800" y="1295400"/>
            <a:ext cx="97536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19583-6F5E-CABC-A669-4CBFF14DC9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7536" y="76200"/>
            <a:ext cx="4141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</a:rPr>
              <a:t>The</a:t>
            </a:r>
            <a:r>
              <a:rPr sz="3600" spc="-1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CMOS</a:t>
            </a:r>
            <a:r>
              <a:rPr sz="3600" spc="-1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Inverter</a:t>
            </a:r>
            <a:endParaRPr sz="3600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05000" y="1524000"/>
            <a:ext cx="7609840" cy="4612640"/>
            <a:chOff x="173736" y="1460753"/>
            <a:chExt cx="7609840" cy="46126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736" y="1578101"/>
              <a:ext cx="3026664" cy="12512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665" y="2946653"/>
              <a:ext cx="3026664" cy="312648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5724" y="1460753"/>
              <a:ext cx="4657344" cy="461238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172455" y="1256031"/>
            <a:ext cx="4060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004099"/>
                </a:solidFill>
                <a:latin typeface="Arial"/>
                <a:cs typeface="Arial"/>
              </a:rPr>
              <a:t>Voltage</a:t>
            </a:r>
            <a:r>
              <a:rPr sz="1800" b="1" spc="-15" dirty="0">
                <a:solidFill>
                  <a:srgbClr val="004099"/>
                </a:solidFill>
                <a:latin typeface="Arial"/>
                <a:cs typeface="Arial"/>
              </a:rPr>
              <a:t> Transfer</a:t>
            </a:r>
            <a:r>
              <a:rPr sz="18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Characteristic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(VTC)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AC2353-6A9E-28EE-5621-1B7586D69A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5320" y="142771"/>
            <a:ext cx="70421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tx1"/>
                </a:solidFill>
              </a:rPr>
              <a:t>CMOS</a:t>
            </a:r>
            <a:r>
              <a:rPr sz="3200" spc="5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Inverter</a:t>
            </a:r>
            <a:r>
              <a:rPr sz="3200" spc="5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Operational</a:t>
            </a:r>
            <a:r>
              <a:rPr sz="3200" spc="-25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Principle</a:t>
            </a:r>
            <a:endParaRPr sz="3200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67967" y="1862327"/>
            <a:ext cx="2315845" cy="3006090"/>
            <a:chOff x="1267967" y="1862327"/>
            <a:chExt cx="2315845" cy="300609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7967" y="1862327"/>
              <a:ext cx="2057400" cy="29687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62477" y="3502913"/>
              <a:ext cx="504825" cy="1122045"/>
            </a:xfrm>
            <a:custGeom>
              <a:avLst/>
              <a:gdLst/>
              <a:ahLst/>
              <a:cxnLst/>
              <a:rect l="l" t="t" r="r" b="b"/>
              <a:pathLst>
                <a:path w="504825" h="1122045">
                  <a:moveTo>
                    <a:pt x="252984" y="0"/>
                  </a:moveTo>
                  <a:lnTo>
                    <a:pt x="252984" y="515493"/>
                  </a:lnTo>
                </a:path>
                <a:path w="504825" h="1122045">
                  <a:moveTo>
                    <a:pt x="504825" y="515493"/>
                  </a:moveTo>
                  <a:lnTo>
                    <a:pt x="0" y="505968"/>
                  </a:lnTo>
                </a:path>
                <a:path w="504825" h="1122045">
                  <a:moveTo>
                    <a:pt x="504825" y="618363"/>
                  </a:moveTo>
                  <a:lnTo>
                    <a:pt x="0" y="608838"/>
                  </a:lnTo>
                </a:path>
                <a:path w="504825" h="1122045">
                  <a:moveTo>
                    <a:pt x="256032" y="618744"/>
                  </a:moveTo>
                  <a:lnTo>
                    <a:pt x="256032" y="1121537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8207" y="4617694"/>
              <a:ext cx="250723" cy="25072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322828" y="4138421"/>
            <a:ext cx="362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latin typeface="Arial"/>
                <a:cs typeface="Arial"/>
              </a:rPr>
              <a:t>C</a:t>
            </a:r>
            <a:r>
              <a:rPr sz="1950" b="1" i="1" spc="7" baseline="-21367" dirty="0">
                <a:latin typeface="Arial"/>
                <a:cs typeface="Arial"/>
              </a:rPr>
              <a:t>L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67967" y="3137154"/>
            <a:ext cx="283845" cy="313690"/>
          </a:xfrm>
          <a:custGeom>
            <a:avLst/>
            <a:gdLst/>
            <a:ahLst/>
            <a:cxnLst/>
            <a:rect l="l" t="t" r="r" b="b"/>
            <a:pathLst>
              <a:path w="283844" h="313689">
                <a:moveTo>
                  <a:pt x="283463" y="0"/>
                </a:moveTo>
                <a:lnTo>
                  <a:pt x="0" y="0"/>
                </a:lnTo>
                <a:lnTo>
                  <a:pt x="0" y="313182"/>
                </a:lnTo>
                <a:lnTo>
                  <a:pt x="283463" y="313182"/>
                </a:lnTo>
                <a:lnTo>
                  <a:pt x="2834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21561" y="3162553"/>
            <a:ext cx="365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i="1" spc="-7" baseline="13888" dirty="0">
                <a:latin typeface="Arial"/>
                <a:cs typeface="Arial"/>
              </a:rPr>
              <a:t>V</a:t>
            </a:r>
            <a:r>
              <a:rPr sz="1200" b="1" spc="-5" dirty="0">
                <a:latin typeface="Arial"/>
                <a:cs typeface="Arial"/>
              </a:rPr>
              <a:t>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1614" y="3218179"/>
            <a:ext cx="465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i="1" spc="-7" baseline="13888" dirty="0">
                <a:latin typeface="Arial"/>
                <a:cs typeface="Arial"/>
              </a:rPr>
              <a:t>V</a:t>
            </a:r>
            <a:r>
              <a:rPr sz="1200" b="1" spc="-5" dirty="0">
                <a:latin typeface="Arial"/>
                <a:cs typeface="Arial"/>
              </a:rPr>
              <a:t>out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22470" y="1949957"/>
            <a:ext cx="2021205" cy="3283585"/>
            <a:chOff x="4522470" y="1949957"/>
            <a:chExt cx="2021205" cy="328358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87304" y="2168215"/>
              <a:ext cx="1783434" cy="300718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31995" y="1959482"/>
              <a:ext cx="2002155" cy="3264535"/>
            </a:xfrm>
            <a:custGeom>
              <a:avLst/>
              <a:gdLst/>
              <a:ahLst/>
              <a:cxnLst/>
              <a:rect l="l" t="t" r="r" b="b"/>
              <a:pathLst>
                <a:path w="2002154" h="3264535">
                  <a:moveTo>
                    <a:pt x="0" y="3264408"/>
                  </a:moveTo>
                  <a:lnTo>
                    <a:pt x="2001774" y="3264408"/>
                  </a:lnTo>
                  <a:lnTo>
                    <a:pt x="2001774" y="0"/>
                  </a:lnTo>
                  <a:lnTo>
                    <a:pt x="0" y="0"/>
                  </a:lnTo>
                  <a:lnTo>
                    <a:pt x="0" y="3264408"/>
                  </a:lnTo>
                  <a:close/>
                </a:path>
              </a:pathLst>
            </a:custGeom>
            <a:ln w="19050">
              <a:solidFill>
                <a:srgbClr val="004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18758" y="2478404"/>
              <a:ext cx="688340" cy="1940560"/>
            </a:xfrm>
            <a:custGeom>
              <a:avLst/>
              <a:gdLst/>
              <a:ahLst/>
              <a:cxnLst/>
              <a:rect l="l" t="t" r="r" b="b"/>
              <a:pathLst>
                <a:path w="688339" h="1940560">
                  <a:moveTo>
                    <a:pt x="9247" y="0"/>
                  </a:moveTo>
                  <a:lnTo>
                    <a:pt x="7729" y="58021"/>
                  </a:lnTo>
                  <a:lnTo>
                    <a:pt x="6248" y="115933"/>
                  </a:lnTo>
                  <a:lnTo>
                    <a:pt x="4840" y="173624"/>
                  </a:lnTo>
                  <a:lnTo>
                    <a:pt x="3543" y="230984"/>
                  </a:lnTo>
                  <a:lnTo>
                    <a:pt x="2393" y="287900"/>
                  </a:lnTo>
                  <a:lnTo>
                    <a:pt x="1427" y="344263"/>
                  </a:lnTo>
                  <a:lnTo>
                    <a:pt x="681" y="399960"/>
                  </a:lnTo>
                  <a:lnTo>
                    <a:pt x="193" y="454881"/>
                  </a:lnTo>
                  <a:lnTo>
                    <a:pt x="0" y="508914"/>
                  </a:lnTo>
                  <a:lnTo>
                    <a:pt x="137" y="561949"/>
                  </a:lnTo>
                  <a:lnTo>
                    <a:pt x="642" y="613874"/>
                  </a:lnTo>
                  <a:lnTo>
                    <a:pt x="1551" y="664578"/>
                  </a:lnTo>
                  <a:lnTo>
                    <a:pt x="2902" y="713949"/>
                  </a:lnTo>
                  <a:lnTo>
                    <a:pt x="4731" y="761877"/>
                  </a:lnTo>
                  <a:lnTo>
                    <a:pt x="7075" y="808251"/>
                  </a:lnTo>
                  <a:lnTo>
                    <a:pt x="9971" y="852959"/>
                  </a:lnTo>
                  <a:lnTo>
                    <a:pt x="13455" y="895890"/>
                  </a:lnTo>
                  <a:lnTo>
                    <a:pt x="17564" y="936933"/>
                  </a:lnTo>
                  <a:lnTo>
                    <a:pt x="22336" y="975977"/>
                  </a:lnTo>
                  <a:lnTo>
                    <a:pt x="34012" y="1047623"/>
                  </a:lnTo>
                  <a:lnTo>
                    <a:pt x="49602" y="1112817"/>
                  </a:lnTo>
                  <a:lnTo>
                    <a:pt x="68434" y="1168258"/>
                  </a:lnTo>
                  <a:lnTo>
                    <a:pt x="90093" y="1215190"/>
                  </a:lnTo>
                  <a:lnTo>
                    <a:pt x="114164" y="1254854"/>
                  </a:lnTo>
                  <a:lnTo>
                    <a:pt x="140231" y="1288494"/>
                  </a:lnTo>
                  <a:lnTo>
                    <a:pt x="167880" y="1317352"/>
                  </a:lnTo>
                  <a:lnTo>
                    <a:pt x="196694" y="1342672"/>
                  </a:lnTo>
                  <a:lnTo>
                    <a:pt x="256160" y="1387666"/>
                  </a:lnTo>
                  <a:lnTo>
                    <a:pt x="285980" y="1409827"/>
                  </a:lnTo>
                  <a:lnTo>
                    <a:pt x="326302" y="1431751"/>
                  </a:lnTo>
                  <a:lnTo>
                    <a:pt x="371623" y="1443368"/>
                  </a:lnTo>
                  <a:lnTo>
                    <a:pt x="419776" y="1448316"/>
                  </a:lnTo>
                  <a:lnTo>
                    <a:pt x="468590" y="1450228"/>
                  </a:lnTo>
                  <a:lnTo>
                    <a:pt x="515898" y="1452742"/>
                  </a:lnTo>
                  <a:lnTo>
                    <a:pt x="559532" y="1459493"/>
                  </a:lnTo>
                  <a:lnTo>
                    <a:pt x="597323" y="1474118"/>
                  </a:lnTo>
                  <a:lnTo>
                    <a:pt x="627102" y="1500251"/>
                  </a:lnTo>
                  <a:lnTo>
                    <a:pt x="661901" y="1571163"/>
                  </a:lnTo>
                  <a:lnTo>
                    <a:pt x="672930" y="1614527"/>
                  </a:lnTo>
                  <a:lnTo>
                    <a:pt x="680485" y="1662203"/>
                  </a:lnTo>
                  <a:lnTo>
                    <a:pt x="685145" y="1713470"/>
                  </a:lnTo>
                  <a:lnTo>
                    <a:pt x="687488" y="1767609"/>
                  </a:lnTo>
                  <a:lnTo>
                    <a:pt x="688094" y="1823899"/>
                  </a:lnTo>
                  <a:lnTo>
                    <a:pt x="687542" y="1881620"/>
                  </a:lnTo>
                  <a:lnTo>
                    <a:pt x="686411" y="1940052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71769" y="4235322"/>
              <a:ext cx="76200" cy="351790"/>
            </a:xfrm>
            <a:custGeom>
              <a:avLst/>
              <a:gdLst/>
              <a:ahLst/>
              <a:cxnLst/>
              <a:rect l="l" t="t" r="r" b="b"/>
              <a:pathLst>
                <a:path w="76200" h="351789">
                  <a:moveTo>
                    <a:pt x="28549" y="275733"/>
                  </a:moveTo>
                  <a:lnTo>
                    <a:pt x="0" y="276351"/>
                  </a:lnTo>
                  <a:lnTo>
                    <a:pt x="39750" y="351789"/>
                  </a:lnTo>
                  <a:lnTo>
                    <a:pt x="69714" y="288416"/>
                  </a:lnTo>
                  <a:lnTo>
                    <a:pt x="28828" y="288416"/>
                  </a:lnTo>
                  <a:lnTo>
                    <a:pt x="28549" y="275733"/>
                  </a:lnTo>
                  <a:close/>
                </a:path>
                <a:path w="76200" h="351789">
                  <a:moveTo>
                    <a:pt x="47598" y="275320"/>
                  </a:moveTo>
                  <a:lnTo>
                    <a:pt x="28549" y="275733"/>
                  </a:lnTo>
                  <a:lnTo>
                    <a:pt x="28828" y="288416"/>
                  </a:lnTo>
                  <a:lnTo>
                    <a:pt x="47878" y="288035"/>
                  </a:lnTo>
                  <a:lnTo>
                    <a:pt x="47598" y="275320"/>
                  </a:lnTo>
                  <a:close/>
                </a:path>
                <a:path w="76200" h="351789">
                  <a:moveTo>
                    <a:pt x="76200" y="274700"/>
                  </a:moveTo>
                  <a:lnTo>
                    <a:pt x="47598" y="275320"/>
                  </a:lnTo>
                  <a:lnTo>
                    <a:pt x="47878" y="288035"/>
                  </a:lnTo>
                  <a:lnTo>
                    <a:pt x="28828" y="288416"/>
                  </a:lnTo>
                  <a:lnTo>
                    <a:pt x="69714" y="288416"/>
                  </a:lnTo>
                  <a:lnTo>
                    <a:pt x="76200" y="274700"/>
                  </a:lnTo>
                  <a:close/>
                </a:path>
                <a:path w="76200" h="351789">
                  <a:moveTo>
                    <a:pt x="41528" y="0"/>
                  </a:moveTo>
                  <a:lnTo>
                    <a:pt x="22478" y="507"/>
                  </a:lnTo>
                  <a:lnTo>
                    <a:pt x="28549" y="275733"/>
                  </a:lnTo>
                  <a:lnTo>
                    <a:pt x="47598" y="275320"/>
                  </a:lnTo>
                  <a:lnTo>
                    <a:pt x="4152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7307580" y="1949957"/>
            <a:ext cx="2052320" cy="3283585"/>
            <a:chOff x="7307580" y="1949957"/>
            <a:chExt cx="2052320" cy="328358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26630" y="2068670"/>
              <a:ext cx="2003896" cy="313794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317105" y="1959482"/>
              <a:ext cx="2033270" cy="3264535"/>
            </a:xfrm>
            <a:custGeom>
              <a:avLst/>
              <a:gdLst/>
              <a:ahLst/>
              <a:cxnLst/>
              <a:rect l="l" t="t" r="r" b="b"/>
              <a:pathLst>
                <a:path w="2033270" h="3264535">
                  <a:moveTo>
                    <a:pt x="0" y="3264408"/>
                  </a:moveTo>
                  <a:lnTo>
                    <a:pt x="2033016" y="3264408"/>
                  </a:lnTo>
                  <a:lnTo>
                    <a:pt x="2033016" y="0"/>
                  </a:lnTo>
                  <a:lnTo>
                    <a:pt x="0" y="0"/>
                  </a:lnTo>
                  <a:lnTo>
                    <a:pt x="0" y="3264408"/>
                  </a:lnTo>
                  <a:close/>
                </a:path>
              </a:pathLst>
            </a:custGeom>
            <a:ln w="19050">
              <a:solidFill>
                <a:srgbClr val="004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11846" y="3884675"/>
              <a:ext cx="731520" cy="662305"/>
            </a:xfrm>
            <a:custGeom>
              <a:avLst/>
              <a:gdLst/>
              <a:ahLst/>
              <a:cxnLst/>
              <a:rect l="l" t="t" r="r" b="b"/>
              <a:pathLst>
                <a:path w="731520" h="662304">
                  <a:moveTo>
                    <a:pt x="731520" y="0"/>
                  </a:moveTo>
                  <a:lnTo>
                    <a:pt x="0" y="0"/>
                  </a:lnTo>
                  <a:lnTo>
                    <a:pt x="0" y="662178"/>
                  </a:lnTo>
                  <a:lnTo>
                    <a:pt x="731520" y="662178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00524" y="3874031"/>
              <a:ext cx="787400" cy="848360"/>
            </a:xfrm>
            <a:custGeom>
              <a:avLst/>
              <a:gdLst/>
              <a:ahLst/>
              <a:cxnLst/>
              <a:rect l="l" t="t" r="r" b="b"/>
              <a:pathLst>
                <a:path w="787400" h="848360">
                  <a:moveTo>
                    <a:pt x="787037" y="502007"/>
                  </a:moveTo>
                  <a:lnTo>
                    <a:pt x="784793" y="448068"/>
                  </a:lnTo>
                  <a:lnTo>
                    <a:pt x="781949" y="394845"/>
                  </a:lnTo>
                  <a:lnTo>
                    <a:pt x="777902" y="343065"/>
                  </a:lnTo>
                  <a:lnTo>
                    <a:pt x="772051" y="293457"/>
                  </a:lnTo>
                  <a:lnTo>
                    <a:pt x="763795" y="246748"/>
                  </a:lnTo>
                  <a:lnTo>
                    <a:pt x="752533" y="203666"/>
                  </a:lnTo>
                  <a:lnTo>
                    <a:pt x="737663" y="164939"/>
                  </a:lnTo>
                  <a:lnTo>
                    <a:pt x="718584" y="131294"/>
                  </a:lnTo>
                  <a:lnTo>
                    <a:pt x="685029" y="94545"/>
                  </a:lnTo>
                  <a:lnTo>
                    <a:pt x="643141" y="65898"/>
                  </a:lnTo>
                  <a:lnTo>
                    <a:pt x="595553" y="44124"/>
                  </a:lnTo>
                  <a:lnTo>
                    <a:pt x="544895" y="27991"/>
                  </a:lnTo>
                  <a:lnTo>
                    <a:pt x="493800" y="16268"/>
                  </a:lnTo>
                  <a:lnTo>
                    <a:pt x="444899" y="7723"/>
                  </a:lnTo>
                  <a:lnTo>
                    <a:pt x="395884" y="1974"/>
                  </a:lnTo>
                  <a:lnTo>
                    <a:pt x="344117" y="0"/>
                  </a:lnTo>
                  <a:lnTo>
                    <a:pt x="291927" y="2421"/>
                  </a:lnTo>
                  <a:lnTo>
                    <a:pt x="241642" y="9858"/>
                  </a:lnTo>
                  <a:lnTo>
                    <a:pt x="195591" y="22934"/>
                  </a:lnTo>
                  <a:lnTo>
                    <a:pt x="156101" y="42267"/>
                  </a:lnTo>
                  <a:lnTo>
                    <a:pt x="123073" y="66261"/>
                  </a:lnTo>
                  <a:lnTo>
                    <a:pt x="94699" y="94092"/>
                  </a:lnTo>
                  <a:lnTo>
                    <a:pt x="70550" y="127547"/>
                  </a:lnTo>
                  <a:lnTo>
                    <a:pt x="50202" y="168411"/>
                  </a:lnTo>
                  <a:lnTo>
                    <a:pt x="33225" y="218468"/>
                  </a:lnTo>
                  <a:lnTo>
                    <a:pt x="19195" y="279503"/>
                  </a:lnTo>
                  <a:lnTo>
                    <a:pt x="13032" y="318136"/>
                  </a:lnTo>
                  <a:lnTo>
                    <a:pt x="8237" y="360497"/>
                  </a:lnTo>
                  <a:lnTo>
                    <a:pt x="4674" y="406213"/>
                  </a:lnTo>
                  <a:lnTo>
                    <a:pt x="2206" y="454912"/>
                  </a:lnTo>
                  <a:lnTo>
                    <a:pt x="695" y="506223"/>
                  </a:lnTo>
                  <a:lnTo>
                    <a:pt x="5" y="559772"/>
                  </a:lnTo>
                  <a:lnTo>
                    <a:pt x="0" y="615189"/>
                  </a:lnTo>
                  <a:lnTo>
                    <a:pt x="541" y="672100"/>
                  </a:lnTo>
                  <a:lnTo>
                    <a:pt x="1493" y="730134"/>
                  </a:lnTo>
                  <a:lnTo>
                    <a:pt x="2719" y="788919"/>
                  </a:lnTo>
                  <a:lnTo>
                    <a:pt x="4082" y="848082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68793" y="4721478"/>
              <a:ext cx="86995" cy="255904"/>
            </a:xfrm>
            <a:custGeom>
              <a:avLst/>
              <a:gdLst/>
              <a:ahLst/>
              <a:cxnLst/>
              <a:rect l="l" t="t" r="r" b="b"/>
              <a:pathLst>
                <a:path w="86995" h="255904">
                  <a:moveTo>
                    <a:pt x="28907" y="169333"/>
                  </a:moveTo>
                  <a:lnTo>
                    <a:pt x="0" y="170688"/>
                  </a:lnTo>
                  <a:lnTo>
                    <a:pt x="47498" y="255397"/>
                  </a:lnTo>
                  <a:lnTo>
                    <a:pt x="79161" y="183769"/>
                  </a:lnTo>
                  <a:lnTo>
                    <a:pt x="29590" y="183769"/>
                  </a:lnTo>
                  <a:lnTo>
                    <a:pt x="28907" y="169333"/>
                  </a:lnTo>
                  <a:close/>
                </a:path>
                <a:path w="86995" h="255904">
                  <a:moveTo>
                    <a:pt x="57865" y="167976"/>
                  </a:moveTo>
                  <a:lnTo>
                    <a:pt x="28907" y="169333"/>
                  </a:lnTo>
                  <a:lnTo>
                    <a:pt x="29590" y="183769"/>
                  </a:lnTo>
                  <a:lnTo>
                    <a:pt x="58547" y="182372"/>
                  </a:lnTo>
                  <a:lnTo>
                    <a:pt x="57865" y="167976"/>
                  </a:lnTo>
                  <a:close/>
                </a:path>
                <a:path w="86995" h="255904">
                  <a:moveTo>
                    <a:pt x="86740" y="166624"/>
                  </a:moveTo>
                  <a:lnTo>
                    <a:pt x="57865" y="167976"/>
                  </a:lnTo>
                  <a:lnTo>
                    <a:pt x="58547" y="182372"/>
                  </a:lnTo>
                  <a:lnTo>
                    <a:pt x="29590" y="183769"/>
                  </a:lnTo>
                  <a:lnTo>
                    <a:pt x="79161" y="183769"/>
                  </a:lnTo>
                  <a:lnTo>
                    <a:pt x="86740" y="166624"/>
                  </a:lnTo>
                  <a:close/>
                </a:path>
                <a:path w="86995" h="255904">
                  <a:moveTo>
                    <a:pt x="49910" y="0"/>
                  </a:moveTo>
                  <a:lnTo>
                    <a:pt x="20954" y="1270"/>
                  </a:lnTo>
                  <a:lnTo>
                    <a:pt x="28907" y="169333"/>
                  </a:lnTo>
                  <a:lnTo>
                    <a:pt x="57865" y="167976"/>
                  </a:lnTo>
                  <a:lnTo>
                    <a:pt x="499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497323" y="1399032"/>
            <a:ext cx="2056764" cy="462280"/>
          </a:xfrm>
          <a:prstGeom prst="rect">
            <a:avLst/>
          </a:prstGeom>
          <a:solidFill>
            <a:srgbClr val="A1DAEC"/>
          </a:solidFill>
        </p:spPr>
        <p:txBody>
          <a:bodyPr vert="horz" wrap="square" lIns="0" tIns="3873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05"/>
              </a:spcBef>
            </a:pP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24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in</a:t>
            </a:r>
            <a:r>
              <a:rPr sz="2400" b="1" spc="300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24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2400" b="1" baseline="-20833" dirty="0">
                <a:solidFill>
                  <a:srgbClr val="004099"/>
                </a:solidFill>
                <a:latin typeface="Arial"/>
                <a:cs typeface="Arial"/>
              </a:rPr>
              <a:t>DD</a:t>
            </a:r>
            <a:r>
              <a:rPr sz="2400" b="1" spc="277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Symbol"/>
                <a:cs typeface="Symbol"/>
              </a:rPr>
              <a:t></a:t>
            </a:r>
            <a:r>
              <a:rPr sz="2400" b="1" spc="50" dirty="0">
                <a:solidFill>
                  <a:srgbClr val="004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96911" y="1399032"/>
            <a:ext cx="2056764" cy="462280"/>
          </a:xfrm>
          <a:prstGeom prst="rect">
            <a:avLst/>
          </a:prstGeom>
          <a:solidFill>
            <a:srgbClr val="A1DAEC"/>
          </a:solidFill>
        </p:spPr>
        <p:txBody>
          <a:bodyPr vert="horz" wrap="square" lIns="0" tIns="3873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05"/>
              </a:spcBef>
            </a:pP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24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in</a:t>
            </a:r>
            <a:r>
              <a:rPr sz="2400" b="1" spc="307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2400" b="1" spc="-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0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Symbol"/>
                <a:cs typeface="Symbol"/>
              </a:rPr>
              <a:t></a:t>
            </a:r>
            <a:r>
              <a:rPr sz="2400" b="1" spc="45" dirty="0">
                <a:solidFill>
                  <a:srgbClr val="004099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2400" b="1" baseline="-20833" dirty="0">
                <a:solidFill>
                  <a:srgbClr val="004099"/>
                </a:solidFill>
                <a:latin typeface="Arial"/>
                <a:cs typeface="Arial"/>
              </a:rPr>
              <a:t>DD</a:t>
            </a:r>
            <a:endParaRPr sz="2400" baseline="-20833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2433" y="5390134"/>
            <a:ext cx="100679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355600" algn="l"/>
              </a:tabLst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equivalent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circuit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of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CMOS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inverter</a:t>
            </a:r>
            <a:r>
              <a:rPr sz="24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is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 first-order</a:t>
            </a:r>
            <a:r>
              <a:rPr sz="2400" b="1" spc="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RC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network.</a:t>
            </a:r>
            <a:endParaRPr lang="zh-CN" altLang="en-US" sz="2400" b="1" spc="-5" dirty="0">
              <a:solidFill>
                <a:srgbClr val="004099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"/>
              <a:tabLst>
                <a:tab pos="355600" algn="l"/>
              </a:tabLst>
            </a:pPr>
            <a:r>
              <a:rPr lang="en-US" sz="2400" b="1" spc="-5" dirty="0">
                <a:solidFill>
                  <a:srgbClr val="FF0000"/>
                </a:solidFill>
                <a:latin typeface="Arial"/>
                <a:cs typeface="Arial"/>
              </a:rPr>
              <a:t>Need </a:t>
            </a:r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lang="en-US" sz="2400" b="1" spc="-5" dirty="0">
                <a:solidFill>
                  <a:srgbClr val="FF0000"/>
                </a:solidFill>
                <a:latin typeface="Arial"/>
                <a:cs typeface="Arial"/>
              </a:rPr>
              <a:t> know</a:t>
            </a:r>
            <a:r>
              <a:rPr lang="en-US"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b="1" i="1" spc="-5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lang="en-US" sz="2400" b="1" spc="-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lang="en-US" sz="2400" b="1" i="1" spc="-5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lang="en-US" sz="2400" b="1" spc="-5" dirty="0">
                <a:solidFill>
                  <a:srgbClr val="FF0000"/>
                </a:solidFill>
                <a:latin typeface="Arial"/>
                <a:cs typeface="Arial"/>
              </a:rPr>
              <a:t>first.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5" name="灯片编号占位符 24">
            <a:extLst>
              <a:ext uri="{FF2B5EF4-FFF2-40B4-BE49-F238E27FC236}">
                <a16:creationId xmlns:a16="http://schemas.microsoft.com/office/drawing/2014/main" id="{068793CD-C658-AEED-7723-79811F08DD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52" y="99961"/>
            <a:ext cx="73113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tx1"/>
                </a:solidFill>
              </a:rPr>
              <a:t>Review: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i="1" spc="-5" dirty="0">
                <a:solidFill>
                  <a:schemeClr val="tx1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chemeClr val="tx1"/>
                </a:solidFill>
              </a:rPr>
              <a:t>-</a:t>
            </a:r>
            <a:r>
              <a:rPr sz="3200" i="1" spc="-5" dirty="0">
                <a:solidFill>
                  <a:schemeClr val="tx1"/>
                </a:solidFill>
                <a:latin typeface="Arial"/>
                <a:cs typeface="Arial"/>
              </a:rPr>
              <a:t>V</a:t>
            </a:r>
            <a:r>
              <a:rPr sz="3200" i="1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Characteristic</a:t>
            </a:r>
            <a:r>
              <a:rPr sz="3200" spc="-15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of</a:t>
            </a:r>
            <a:r>
              <a:rPr sz="3200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MOSFET</a:t>
            </a:r>
            <a:endParaRPr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1980" y="838200"/>
            <a:ext cx="4020312" cy="2845308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B248AF9-FF9C-1C75-98E7-501F53CC7F52}"/>
              </a:ext>
            </a:extLst>
          </p:cNvPr>
          <p:cNvGrpSpPr/>
          <p:nvPr/>
        </p:nvGrpSpPr>
        <p:grpSpPr>
          <a:xfrm>
            <a:off x="6705600" y="4495800"/>
            <a:ext cx="3614374" cy="783073"/>
            <a:chOff x="6705600" y="4686560"/>
            <a:chExt cx="3614374" cy="783073"/>
          </a:xfrm>
        </p:grpSpPr>
        <p:sp>
          <p:nvSpPr>
            <p:cNvPr id="23" name="object 23"/>
            <p:cNvSpPr txBox="1"/>
            <p:nvPr/>
          </p:nvSpPr>
          <p:spPr>
            <a:xfrm>
              <a:off x="6892988" y="4898076"/>
              <a:ext cx="307340" cy="24828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450" spc="-70" dirty="0">
                  <a:latin typeface="Times New Roman"/>
                  <a:cs typeface="Times New Roman"/>
                </a:rPr>
                <a:t>m</a:t>
              </a:r>
              <a:r>
                <a:rPr sz="1450" spc="5" dirty="0">
                  <a:latin typeface="Times New Roman"/>
                  <a:cs typeface="Times New Roman"/>
                </a:rPr>
                <a:t>in</a:t>
              </a:r>
              <a:endParaRPr sz="1450">
                <a:latin typeface="Times New Roman"/>
                <a:cs typeface="Times New Roman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8374466" y="4898076"/>
              <a:ext cx="1789430" cy="24828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  <a:tabLst>
                  <a:tab pos="654685" algn="l"/>
                  <a:tab pos="1325245" algn="l"/>
                </a:tabLst>
              </a:pPr>
              <a:r>
                <a:rPr sz="1450" i="1" spc="10" dirty="0">
                  <a:latin typeface="Times New Roman"/>
                  <a:cs typeface="Times New Roman"/>
                </a:rPr>
                <a:t>DS</a:t>
              </a:r>
              <a:r>
                <a:rPr sz="1450" i="1" dirty="0">
                  <a:latin typeface="Times New Roman"/>
                  <a:cs typeface="Times New Roman"/>
                </a:rPr>
                <a:t>	</a:t>
              </a:r>
              <a:r>
                <a:rPr sz="1450" i="1" spc="10" dirty="0">
                  <a:latin typeface="Times New Roman"/>
                  <a:cs typeface="Times New Roman"/>
                </a:rPr>
                <a:t>GT</a:t>
              </a:r>
              <a:r>
                <a:rPr sz="1450" i="1" dirty="0">
                  <a:latin typeface="Times New Roman"/>
                  <a:cs typeface="Times New Roman"/>
                </a:rPr>
                <a:t>	</a:t>
              </a:r>
              <a:r>
                <a:rPr sz="1450" i="1" spc="15" dirty="0">
                  <a:latin typeface="Times New Roman"/>
                  <a:cs typeface="Times New Roman"/>
                </a:rPr>
                <a:t>DS</a:t>
              </a:r>
              <a:r>
                <a:rPr sz="1450" i="1" spc="35" dirty="0">
                  <a:latin typeface="Times New Roman"/>
                  <a:cs typeface="Times New Roman"/>
                </a:rPr>
                <a:t>A</a:t>
              </a:r>
              <a:r>
                <a:rPr sz="1450" i="1" spc="10" dirty="0">
                  <a:latin typeface="Times New Roman"/>
                  <a:cs typeface="Times New Roman"/>
                </a:rPr>
                <a:t>T</a:t>
              </a:r>
              <a:endParaRPr sz="1450">
                <a:latin typeface="Times New Roman"/>
                <a:cs typeface="Times New Roman"/>
              </a:endParaRPr>
            </a:p>
          </p:txBody>
        </p:sp>
        <p:sp>
          <p:nvSpPr>
            <p:cNvPr id="25" name="object 25 1"/>
            <p:cNvSpPr txBox="1"/>
            <p:nvPr/>
          </p:nvSpPr>
          <p:spPr>
            <a:xfrm>
              <a:off x="8647385" y="4686560"/>
              <a:ext cx="1672589" cy="40703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671830" algn="l"/>
                  <a:tab pos="1551940" algn="l"/>
                </a:tabLst>
              </a:pPr>
              <a:r>
                <a:rPr sz="2500" spc="5" dirty="0">
                  <a:latin typeface="Times New Roman"/>
                  <a:cs typeface="Times New Roman"/>
                </a:rPr>
                <a:t>,</a:t>
              </a:r>
              <a:r>
                <a:rPr sz="2500" spc="215" dirty="0">
                  <a:latin typeface="Times New Roman"/>
                  <a:cs typeface="Times New Roman"/>
                </a:rPr>
                <a:t> </a:t>
              </a:r>
              <a:r>
                <a:rPr sz="2500" i="1" spc="15" dirty="0">
                  <a:latin typeface="Times New Roman"/>
                  <a:cs typeface="Times New Roman"/>
                </a:rPr>
                <a:t>V</a:t>
              </a:r>
              <a:r>
                <a:rPr sz="2500" i="1" dirty="0">
                  <a:latin typeface="Times New Roman"/>
                  <a:cs typeface="Times New Roman"/>
                </a:rPr>
                <a:t>	</a:t>
              </a:r>
              <a:r>
                <a:rPr sz="2500" spc="5" dirty="0">
                  <a:latin typeface="Times New Roman"/>
                  <a:cs typeface="Times New Roman"/>
                </a:rPr>
                <a:t>,</a:t>
              </a:r>
              <a:r>
                <a:rPr sz="2500" spc="220" dirty="0">
                  <a:latin typeface="Times New Roman"/>
                  <a:cs typeface="Times New Roman"/>
                </a:rPr>
                <a:t> </a:t>
              </a:r>
              <a:r>
                <a:rPr sz="2500" i="1" spc="15" dirty="0">
                  <a:latin typeface="Times New Roman"/>
                  <a:cs typeface="Times New Roman"/>
                </a:rPr>
                <a:t>V</a:t>
              </a:r>
              <a:r>
                <a:rPr sz="2500" i="1" dirty="0">
                  <a:latin typeface="Times New Roman"/>
                  <a:cs typeface="Times New Roman"/>
                </a:rPr>
                <a:t>	</a:t>
              </a:r>
              <a:r>
                <a:rPr sz="2500" spc="5" dirty="0">
                  <a:latin typeface="Times New Roman"/>
                  <a:cs typeface="Times New Roman"/>
                </a:rPr>
                <a:t>)</a:t>
              </a:r>
              <a:endParaRPr sz="2500" dirty="0">
                <a:latin typeface="Times New Roman"/>
                <a:cs typeface="Times New Roman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6705600" y="4686560"/>
              <a:ext cx="1697989" cy="40703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98805" algn="l"/>
                </a:tabLst>
              </a:pPr>
              <a:r>
                <a:rPr sz="2500" i="1" spc="15" dirty="0">
                  <a:latin typeface="Times New Roman"/>
                  <a:cs typeface="Times New Roman"/>
                </a:rPr>
                <a:t>V	</a:t>
              </a:r>
              <a:r>
                <a:rPr sz="2500" spc="15" dirty="0">
                  <a:latin typeface="Symbol"/>
                  <a:cs typeface="Symbol"/>
                </a:rPr>
                <a:t></a:t>
              </a:r>
              <a:r>
                <a:rPr sz="2500" spc="-105" dirty="0">
                  <a:latin typeface="Times New Roman"/>
                  <a:cs typeface="Times New Roman"/>
                </a:rPr>
                <a:t> </a:t>
              </a:r>
              <a:r>
                <a:rPr sz="2500" spc="-15" dirty="0">
                  <a:latin typeface="Times New Roman"/>
                  <a:cs typeface="Times New Roman"/>
                </a:rPr>
                <a:t>min</a:t>
              </a:r>
              <a:r>
                <a:rPr sz="2500" spc="-125" dirty="0">
                  <a:latin typeface="Times New Roman"/>
                  <a:cs typeface="Times New Roman"/>
                </a:rPr>
                <a:t> </a:t>
              </a:r>
              <a:r>
                <a:rPr sz="2500" spc="-80" dirty="0">
                  <a:latin typeface="Times New Roman"/>
                  <a:cs typeface="Times New Roman"/>
                </a:rPr>
                <a:t>(</a:t>
              </a:r>
              <a:r>
                <a:rPr sz="2500" i="1" spc="-80" dirty="0">
                  <a:latin typeface="Times New Roman"/>
                  <a:cs typeface="Times New Roman"/>
                </a:rPr>
                <a:t>V</a:t>
              </a:r>
              <a:endParaRPr sz="2500" dirty="0">
                <a:latin typeface="Times New Roman"/>
                <a:cs typeface="Times New Roman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8201412" y="5078473"/>
              <a:ext cx="20320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657225" algn="l"/>
                </a:tabLst>
              </a:pPr>
              <a:r>
                <a:rPr sz="3600" b="1" i="1" baseline="1157" dirty="0">
                  <a:solidFill>
                    <a:srgbClr val="FF0000"/>
                  </a:solidFill>
                  <a:latin typeface="Arial"/>
                  <a:cs typeface="Arial"/>
                </a:rPr>
                <a:t>Lin	</a:t>
              </a:r>
              <a:r>
                <a:rPr sz="3600" b="1" i="1" spc="-7" baseline="1157" dirty="0">
                  <a:solidFill>
                    <a:srgbClr val="FF0000"/>
                  </a:solidFill>
                  <a:latin typeface="Arial"/>
                  <a:cs typeface="Arial"/>
                </a:rPr>
                <a:t>Sat</a:t>
              </a:r>
              <a:r>
                <a:rPr sz="3600" b="1" i="1" spc="292" baseline="1157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2400" b="1" i="1" spc="-20" dirty="0">
                  <a:solidFill>
                    <a:srgbClr val="FF0000"/>
                  </a:solidFill>
                  <a:latin typeface="Arial"/>
                  <a:cs typeface="Arial"/>
                </a:rPr>
                <a:t>V-Sat</a:t>
              </a:r>
              <a:endParaRPr sz="2400" dirty="0">
                <a:latin typeface="Arial"/>
                <a:cs typeface="Arial"/>
              </a:endParaRPr>
            </a:p>
          </p:txBody>
        </p:sp>
      </p:grpSp>
      <p:pic>
        <p:nvPicPr>
          <p:cNvPr id="38" name="图片 37">
            <a:extLst>
              <a:ext uri="{FF2B5EF4-FFF2-40B4-BE49-F238E27FC236}">
                <a16:creationId xmlns:a16="http://schemas.microsoft.com/office/drawing/2014/main" id="{6F394C16-9D39-A381-4B94-9047612F9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700" y="4114800"/>
            <a:ext cx="5786400" cy="96440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8FA968F4-9464-0D7A-8F65-F67FC19AE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966" y="700158"/>
            <a:ext cx="4192853" cy="3602855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1D303DB9-C0EE-D45A-25A2-85066DB449B7}"/>
              </a:ext>
            </a:extLst>
          </p:cNvPr>
          <p:cNvGrpSpPr/>
          <p:nvPr/>
        </p:nvGrpSpPr>
        <p:grpSpPr>
          <a:xfrm>
            <a:off x="481512" y="5867400"/>
            <a:ext cx="5945454" cy="762407"/>
            <a:chOff x="3274746" y="5658177"/>
            <a:chExt cx="5945454" cy="762407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C82FCFED-C577-2310-583D-753CA887E64B}"/>
                </a:ext>
              </a:extLst>
            </p:cNvPr>
            <p:cNvSpPr/>
            <p:nvPr/>
          </p:nvSpPr>
          <p:spPr>
            <a:xfrm>
              <a:off x="3274746" y="5658177"/>
              <a:ext cx="5945454" cy="76240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5" name="图片 14" descr="\documentclass{article}&#10;\usepackage{amsmath}&#10;\usepackage{cancel}&#10;\usepackage{color}&#10;\pagestyle{empty}&#10;\begin{document}&#10;&#10;&#10;\mathversion{bold}&#10;\begin{equation}&#10;1/R_{on}=\mu_n C_{o x} \cdot \frac{W}{L} \cdot\left(V_{G T} \cdot V_{\min }-\frac{V_{\min }^2}{2}\right)\lambda\nonumber&#10;\end{equation}&#10;&#10;\end{document}" title="IguanaTex Bitmap Display">
              <a:extLst>
                <a:ext uri="{FF2B5EF4-FFF2-40B4-BE49-F238E27FC236}">
                  <a16:creationId xmlns:a16="http://schemas.microsoft.com/office/drawing/2014/main" id="{0C258F92-9F4A-6F93-C18B-E88333929B0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5227" y="5720905"/>
              <a:ext cx="5612190" cy="636952"/>
            </a:xfrm>
            <a:prstGeom prst="rect">
              <a:avLst/>
            </a:prstGeom>
          </p:spPr>
        </p:pic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0C4E1CA-C2E7-E78A-976B-65908D62A00D}"/>
              </a:ext>
            </a:extLst>
          </p:cNvPr>
          <p:cNvSpPr/>
          <p:nvPr/>
        </p:nvSpPr>
        <p:spPr>
          <a:xfrm>
            <a:off x="9653148" y="1295400"/>
            <a:ext cx="86245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F44F76-3ABA-2434-F1C8-361C69A3EBAF}"/>
              </a:ext>
            </a:extLst>
          </p:cNvPr>
          <p:cNvSpPr/>
          <p:nvPr/>
        </p:nvSpPr>
        <p:spPr>
          <a:xfrm>
            <a:off x="9318616" y="2816986"/>
            <a:ext cx="86245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bject 25 2">
            <a:extLst>
              <a:ext uri="{FF2B5EF4-FFF2-40B4-BE49-F238E27FC236}">
                <a16:creationId xmlns:a16="http://schemas.microsoft.com/office/drawing/2014/main" id="{73928F95-4B4C-693D-030F-601FF7D8A847}"/>
              </a:ext>
            </a:extLst>
          </p:cNvPr>
          <p:cNvSpPr txBox="1"/>
          <p:nvPr/>
        </p:nvSpPr>
        <p:spPr>
          <a:xfrm>
            <a:off x="2646870" y="5167117"/>
            <a:ext cx="367773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1830" algn="l"/>
                <a:tab pos="1551940" algn="l"/>
              </a:tabLst>
            </a:pPr>
            <a:r>
              <a:rPr lang="zh-CN" altLang="en-US" sz="2500" spc="215" dirty="0">
                <a:latin typeface="Times New Roman"/>
                <a:cs typeface="Times New Roman"/>
              </a:rPr>
              <a:t> </a:t>
            </a:r>
            <a:r>
              <a:rPr lang="en-US" altLang="zh-CN" sz="2500" spc="215" dirty="0">
                <a:latin typeface="Times New Roman"/>
                <a:cs typeface="Times New Roman"/>
              </a:rPr>
              <a:t>take derivation of</a:t>
            </a:r>
            <a:r>
              <a:rPr lang="en-US" altLang="zh-CN" sz="2500" i="1" spc="15" dirty="0">
                <a:latin typeface="Times New Roman"/>
                <a:cs typeface="Times New Roman"/>
              </a:rPr>
              <a:t> </a:t>
            </a:r>
            <a:r>
              <a:rPr sz="2500" i="1" spc="15" dirty="0">
                <a:latin typeface="Times New Roman"/>
                <a:cs typeface="Times New Roman"/>
              </a:rPr>
              <a:t>V</a:t>
            </a:r>
            <a:r>
              <a:rPr lang="en-US" sz="2500" i="1" spc="15" baseline="-25000" dirty="0">
                <a:latin typeface="Times New Roman"/>
                <a:cs typeface="Times New Roman"/>
              </a:rPr>
              <a:t>DS</a:t>
            </a:r>
            <a:endParaRPr sz="2500" baseline="-25000" dirty="0">
              <a:latin typeface="Times New Roman"/>
              <a:cs typeface="Times New Roman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107A44A1-F87A-EFB9-05BD-F0589841D7B3}"/>
              </a:ext>
            </a:extLst>
          </p:cNvPr>
          <p:cNvSpPr/>
          <p:nvPr/>
        </p:nvSpPr>
        <p:spPr>
          <a:xfrm>
            <a:off x="2438452" y="5079200"/>
            <a:ext cx="162980" cy="725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A8AAAC-72B6-D5B0-B36C-3E92DD0BD7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52 1">
            <a:extLst>
              <a:ext uri="{FF2B5EF4-FFF2-40B4-BE49-F238E27FC236}">
                <a16:creationId xmlns:a16="http://schemas.microsoft.com/office/drawing/2014/main" id="{76D01317-1FAD-6E6A-44BE-DA2B4F4C8FB5}"/>
              </a:ext>
            </a:extLst>
          </p:cNvPr>
          <p:cNvSpPr/>
          <p:nvPr/>
        </p:nvSpPr>
        <p:spPr>
          <a:xfrm>
            <a:off x="7841677" y="2878902"/>
            <a:ext cx="2710815" cy="721360"/>
          </a:xfrm>
          <a:custGeom>
            <a:avLst/>
            <a:gdLst/>
            <a:ahLst/>
            <a:cxnLst/>
            <a:rect l="l" t="t" r="r" b="b"/>
            <a:pathLst>
              <a:path w="2710815" h="721360">
                <a:moveTo>
                  <a:pt x="2710433" y="0"/>
                </a:moveTo>
                <a:lnTo>
                  <a:pt x="0" y="0"/>
                </a:lnTo>
                <a:lnTo>
                  <a:pt x="0" y="720851"/>
                </a:lnTo>
                <a:lnTo>
                  <a:pt x="2710433" y="720851"/>
                </a:lnTo>
                <a:lnTo>
                  <a:pt x="271043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7951" y="129424"/>
            <a:ext cx="64281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tx1"/>
                </a:solidFill>
              </a:rPr>
              <a:t>Equivalent</a:t>
            </a:r>
            <a:r>
              <a:rPr sz="3200" spc="-30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Resistance</a:t>
            </a:r>
            <a:r>
              <a:rPr sz="3200" spc="-25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of Inverter</a:t>
            </a:r>
            <a:endParaRPr sz="3200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462" y="2207514"/>
            <a:ext cx="2052955" cy="3284220"/>
            <a:chOff x="648462" y="2207514"/>
            <a:chExt cx="2052955" cy="3284220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7512" y="2226639"/>
              <a:ext cx="2009660" cy="32432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57987" y="2217039"/>
              <a:ext cx="2033905" cy="3265170"/>
            </a:xfrm>
            <a:custGeom>
              <a:avLst/>
              <a:gdLst/>
              <a:ahLst/>
              <a:cxnLst/>
              <a:rect l="l" t="t" r="r" b="b"/>
              <a:pathLst>
                <a:path w="2033905" h="3265170">
                  <a:moveTo>
                    <a:pt x="0" y="3265170"/>
                  </a:moveTo>
                  <a:lnTo>
                    <a:pt x="2033777" y="3265170"/>
                  </a:lnTo>
                  <a:lnTo>
                    <a:pt x="2033777" y="0"/>
                  </a:lnTo>
                  <a:lnTo>
                    <a:pt x="0" y="0"/>
                  </a:lnTo>
                  <a:lnTo>
                    <a:pt x="0" y="3265170"/>
                  </a:lnTo>
                  <a:close/>
                </a:path>
              </a:pathLst>
            </a:custGeom>
            <a:ln w="19050">
              <a:solidFill>
                <a:srgbClr val="004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3490" y="4142232"/>
              <a:ext cx="731520" cy="662305"/>
            </a:xfrm>
            <a:custGeom>
              <a:avLst/>
              <a:gdLst/>
              <a:ahLst/>
              <a:cxnLst/>
              <a:rect l="l" t="t" r="r" b="b"/>
              <a:pathLst>
                <a:path w="731519" h="662304">
                  <a:moveTo>
                    <a:pt x="731520" y="0"/>
                  </a:moveTo>
                  <a:lnTo>
                    <a:pt x="0" y="0"/>
                  </a:lnTo>
                  <a:lnTo>
                    <a:pt x="0" y="662177"/>
                  </a:lnTo>
                  <a:lnTo>
                    <a:pt x="731520" y="662177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2134" y="4131587"/>
              <a:ext cx="787400" cy="848360"/>
            </a:xfrm>
            <a:custGeom>
              <a:avLst/>
              <a:gdLst/>
              <a:ahLst/>
              <a:cxnLst/>
              <a:rect l="l" t="t" r="r" b="b"/>
              <a:pathLst>
                <a:path w="787400" h="848360">
                  <a:moveTo>
                    <a:pt x="787071" y="502007"/>
                  </a:moveTo>
                  <a:lnTo>
                    <a:pt x="784828" y="448068"/>
                  </a:lnTo>
                  <a:lnTo>
                    <a:pt x="781983" y="394845"/>
                  </a:lnTo>
                  <a:lnTo>
                    <a:pt x="777936" y="343065"/>
                  </a:lnTo>
                  <a:lnTo>
                    <a:pt x="772085" y="293457"/>
                  </a:lnTo>
                  <a:lnTo>
                    <a:pt x="763829" y="246748"/>
                  </a:lnTo>
                  <a:lnTo>
                    <a:pt x="752567" y="203666"/>
                  </a:lnTo>
                  <a:lnTo>
                    <a:pt x="737697" y="164939"/>
                  </a:lnTo>
                  <a:lnTo>
                    <a:pt x="718618" y="131294"/>
                  </a:lnTo>
                  <a:lnTo>
                    <a:pt x="685063" y="94545"/>
                  </a:lnTo>
                  <a:lnTo>
                    <a:pt x="643176" y="65898"/>
                  </a:lnTo>
                  <a:lnTo>
                    <a:pt x="595587" y="44124"/>
                  </a:lnTo>
                  <a:lnTo>
                    <a:pt x="544929" y="27991"/>
                  </a:lnTo>
                  <a:lnTo>
                    <a:pt x="493834" y="16268"/>
                  </a:lnTo>
                  <a:lnTo>
                    <a:pt x="444933" y="7723"/>
                  </a:lnTo>
                  <a:lnTo>
                    <a:pt x="395918" y="1974"/>
                  </a:lnTo>
                  <a:lnTo>
                    <a:pt x="344152" y="0"/>
                  </a:lnTo>
                  <a:lnTo>
                    <a:pt x="291962" y="2421"/>
                  </a:lnTo>
                  <a:lnTo>
                    <a:pt x="241677" y="9858"/>
                  </a:lnTo>
                  <a:lnTo>
                    <a:pt x="195625" y="22934"/>
                  </a:lnTo>
                  <a:lnTo>
                    <a:pt x="156135" y="42267"/>
                  </a:lnTo>
                  <a:lnTo>
                    <a:pt x="123108" y="66261"/>
                  </a:lnTo>
                  <a:lnTo>
                    <a:pt x="94735" y="94092"/>
                  </a:lnTo>
                  <a:lnTo>
                    <a:pt x="70590" y="127547"/>
                  </a:lnTo>
                  <a:lnTo>
                    <a:pt x="50247" y="168411"/>
                  </a:lnTo>
                  <a:lnTo>
                    <a:pt x="33282" y="218468"/>
                  </a:lnTo>
                  <a:lnTo>
                    <a:pt x="19267" y="279503"/>
                  </a:lnTo>
                  <a:lnTo>
                    <a:pt x="13088" y="318136"/>
                  </a:lnTo>
                  <a:lnTo>
                    <a:pt x="8280" y="360497"/>
                  </a:lnTo>
                  <a:lnTo>
                    <a:pt x="4705" y="406213"/>
                  </a:lnTo>
                  <a:lnTo>
                    <a:pt x="2227" y="454912"/>
                  </a:lnTo>
                  <a:lnTo>
                    <a:pt x="708" y="506223"/>
                  </a:lnTo>
                  <a:lnTo>
                    <a:pt x="11" y="559772"/>
                  </a:lnTo>
                  <a:lnTo>
                    <a:pt x="0" y="615189"/>
                  </a:lnTo>
                  <a:lnTo>
                    <a:pt x="536" y="672100"/>
                  </a:lnTo>
                  <a:lnTo>
                    <a:pt x="1484" y="730134"/>
                  </a:lnTo>
                  <a:lnTo>
                    <a:pt x="2706" y="788919"/>
                  </a:lnTo>
                  <a:lnTo>
                    <a:pt x="4066" y="848082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0398" y="4979035"/>
              <a:ext cx="86995" cy="255904"/>
            </a:xfrm>
            <a:custGeom>
              <a:avLst/>
              <a:gdLst/>
              <a:ahLst/>
              <a:cxnLst/>
              <a:rect l="l" t="t" r="r" b="b"/>
              <a:pathLst>
                <a:path w="86994" h="255904">
                  <a:moveTo>
                    <a:pt x="28923" y="169333"/>
                  </a:moveTo>
                  <a:lnTo>
                    <a:pt x="0" y="170687"/>
                  </a:lnTo>
                  <a:lnTo>
                    <a:pt x="47472" y="255396"/>
                  </a:lnTo>
                  <a:lnTo>
                    <a:pt x="79187" y="183769"/>
                  </a:lnTo>
                  <a:lnTo>
                    <a:pt x="29603" y="183769"/>
                  </a:lnTo>
                  <a:lnTo>
                    <a:pt x="28923" y="169333"/>
                  </a:lnTo>
                  <a:close/>
                </a:path>
                <a:path w="86994" h="255904">
                  <a:moveTo>
                    <a:pt x="57855" y="167978"/>
                  </a:moveTo>
                  <a:lnTo>
                    <a:pt x="28923" y="169333"/>
                  </a:lnTo>
                  <a:lnTo>
                    <a:pt x="29603" y="183769"/>
                  </a:lnTo>
                  <a:lnTo>
                    <a:pt x="58534" y="182371"/>
                  </a:lnTo>
                  <a:lnTo>
                    <a:pt x="57855" y="167978"/>
                  </a:lnTo>
                  <a:close/>
                </a:path>
                <a:path w="86994" h="255904">
                  <a:moveTo>
                    <a:pt x="86779" y="166623"/>
                  </a:moveTo>
                  <a:lnTo>
                    <a:pt x="57855" y="167978"/>
                  </a:lnTo>
                  <a:lnTo>
                    <a:pt x="58534" y="182371"/>
                  </a:lnTo>
                  <a:lnTo>
                    <a:pt x="29603" y="183769"/>
                  </a:lnTo>
                  <a:lnTo>
                    <a:pt x="79187" y="183769"/>
                  </a:lnTo>
                  <a:lnTo>
                    <a:pt x="86779" y="166623"/>
                  </a:lnTo>
                  <a:close/>
                </a:path>
                <a:path w="86994" h="255904">
                  <a:moveTo>
                    <a:pt x="49936" y="0"/>
                  </a:moveTo>
                  <a:lnTo>
                    <a:pt x="21005" y="1269"/>
                  </a:lnTo>
                  <a:lnTo>
                    <a:pt x="28923" y="169333"/>
                  </a:lnTo>
                  <a:lnTo>
                    <a:pt x="57855" y="167978"/>
                  </a:lnTo>
                  <a:lnTo>
                    <a:pt x="499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24889" y="1491996"/>
            <a:ext cx="4147820" cy="401320"/>
          </a:xfrm>
          <a:prstGeom prst="rect">
            <a:avLst/>
          </a:prstGeom>
          <a:solidFill>
            <a:srgbClr val="A1DAEC"/>
          </a:solidFill>
        </p:spPr>
        <p:txBody>
          <a:bodyPr vert="horz" wrap="square" lIns="0" tIns="3937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310"/>
              </a:spcBef>
            </a:pPr>
            <a:r>
              <a:rPr sz="2000" b="1" i="1" spc="5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1950" b="1" spc="7" baseline="-21367" dirty="0">
                <a:solidFill>
                  <a:srgbClr val="004099"/>
                </a:solidFill>
                <a:latin typeface="Arial"/>
                <a:cs typeface="Arial"/>
              </a:rPr>
              <a:t>in</a:t>
            </a:r>
            <a:r>
              <a:rPr sz="1950" b="1" spc="277" baseline="-21367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20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i="1" spc="5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1950" b="1" spc="7" baseline="-21367" dirty="0">
                <a:solidFill>
                  <a:srgbClr val="004099"/>
                </a:solidFill>
                <a:latin typeface="Arial"/>
                <a:cs typeface="Arial"/>
              </a:rPr>
              <a:t>DD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,</a:t>
            </a:r>
            <a:r>
              <a:rPr sz="20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i="1" spc="10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1950" b="1" spc="15" baseline="-21367" dirty="0">
                <a:solidFill>
                  <a:srgbClr val="004099"/>
                </a:solidFill>
                <a:latin typeface="Arial"/>
                <a:cs typeface="Arial"/>
              </a:rPr>
              <a:t>out</a:t>
            </a:r>
            <a:r>
              <a:rPr sz="1950" b="1" spc="277" baseline="-21367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20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i="1" spc="10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1950" b="1" spc="15" baseline="-21367" dirty="0">
                <a:solidFill>
                  <a:srgbClr val="004099"/>
                </a:solidFill>
                <a:latin typeface="Arial"/>
                <a:cs typeface="Arial"/>
              </a:rPr>
              <a:t>DD</a:t>
            </a:r>
            <a:r>
              <a:rPr sz="1950" b="1" spc="277" baseline="-21367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Symbol"/>
                <a:cs typeface="Symbol"/>
              </a:rPr>
              <a:t></a:t>
            </a:r>
            <a:r>
              <a:rPr sz="2000" b="1" spc="40" dirty="0">
                <a:solidFill>
                  <a:srgbClr val="004099"/>
                </a:solidFill>
                <a:latin typeface="Times New Roman"/>
                <a:cs typeface="Times New Roman"/>
              </a:rPr>
              <a:t> </a:t>
            </a:r>
            <a:r>
              <a:rPr sz="2000" b="1" i="1" spc="5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1950" b="1" spc="7" baseline="-21367" dirty="0">
                <a:solidFill>
                  <a:srgbClr val="004099"/>
                </a:solidFill>
                <a:latin typeface="Arial"/>
                <a:cs typeface="Arial"/>
              </a:rPr>
              <a:t>DD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/2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93204" y="4802632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45604" y="4935220"/>
            <a:ext cx="245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DD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893113" y="3068954"/>
            <a:ext cx="260794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lang="en-US" sz="1850" i="1" spc="135" dirty="0">
                <a:latin typeface="Times New Roman"/>
                <a:cs typeface="Times New Roman"/>
              </a:rPr>
              <a:t>I</a:t>
            </a:r>
            <a:r>
              <a:rPr lang="en-US" sz="1575" i="1" spc="15" baseline="-26455" dirty="0">
                <a:latin typeface="Times New Roman"/>
                <a:cs typeface="Times New Roman"/>
              </a:rPr>
              <a:t>D</a:t>
            </a:r>
            <a:r>
              <a:rPr lang="en-US" sz="1575" i="1" spc="22" baseline="-26455" dirty="0">
                <a:latin typeface="Times New Roman"/>
                <a:cs typeface="Times New Roman"/>
              </a:rPr>
              <a:t>S</a:t>
            </a:r>
            <a:r>
              <a:rPr lang="en-US" sz="1575" i="1" spc="67" baseline="-26455" dirty="0">
                <a:latin typeface="Times New Roman"/>
                <a:cs typeface="Times New Roman"/>
              </a:rPr>
              <a:t> </a:t>
            </a:r>
            <a:r>
              <a:rPr lang="en-US" sz="1850" spc="-130" dirty="0">
                <a:latin typeface="Times New Roman"/>
                <a:cs typeface="Times New Roman"/>
              </a:rPr>
              <a:t>(</a:t>
            </a:r>
            <a:r>
              <a:rPr lang="en-US" sz="1850" i="1" spc="-25" dirty="0">
                <a:latin typeface="Times New Roman"/>
                <a:cs typeface="Times New Roman"/>
              </a:rPr>
              <a:t>V</a:t>
            </a:r>
            <a:r>
              <a:rPr lang="en-US" sz="1575" i="1" spc="15" baseline="-26455" dirty="0">
                <a:latin typeface="Times New Roman"/>
                <a:cs typeface="Times New Roman"/>
              </a:rPr>
              <a:t>D</a:t>
            </a:r>
            <a:r>
              <a:rPr lang="en-US" sz="1575" i="1" spc="22" baseline="-26455" dirty="0">
                <a:latin typeface="Times New Roman"/>
                <a:cs typeface="Times New Roman"/>
              </a:rPr>
              <a:t>S</a:t>
            </a:r>
            <a:r>
              <a:rPr lang="en-US" sz="1575" i="1" spc="67" baseline="-26455" dirty="0">
                <a:latin typeface="Times New Roman"/>
                <a:cs typeface="Times New Roman"/>
              </a:rPr>
              <a:t> </a:t>
            </a:r>
            <a:r>
              <a:rPr lang="en-US" sz="1850" spc="5" dirty="0">
                <a:latin typeface="Times New Roman"/>
                <a:cs typeface="Times New Roman"/>
              </a:rPr>
              <a:t>)</a:t>
            </a:r>
            <a:r>
              <a:rPr lang="en-US" sz="1850" spc="-40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Symbol"/>
                <a:cs typeface="Symbol"/>
              </a:rPr>
              <a:t>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i="1" spc="140" dirty="0">
                <a:latin typeface="Times New Roman"/>
                <a:cs typeface="Times New Roman"/>
              </a:rPr>
              <a:t>I</a:t>
            </a:r>
            <a:r>
              <a:rPr sz="1575" i="1" spc="15" baseline="-26455" dirty="0">
                <a:latin typeface="Times New Roman"/>
                <a:cs typeface="Times New Roman"/>
              </a:rPr>
              <a:t>D</a:t>
            </a:r>
            <a:r>
              <a:rPr sz="1575" i="1" spc="22" baseline="-26455" dirty="0">
                <a:latin typeface="Times New Roman"/>
                <a:cs typeface="Times New Roman"/>
              </a:rPr>
              <a:t>S</a:t>
            </a:r>
            <a:r>
              <a:rPr sz="1575" i="1" spc="15" baseline="-26455" dirty="0">
                <a:latin typeface="Times New Roman"/>
                <a:cs typeface="Times New Roman"/>
              </a:rPr>
              <a:t>A</a:t>
            </a:r>
            <a:r>
              <a:rPr sz="1575" i="1" spc="22" baseline="-26455" dirty="0">
                <a:latin typeface="Times New Roman"/>
                <a:cs typeface="Times New Roman"/>
              </a:rPr>
              <a:t>T</a:t>
            </a:r>
            <a:r>
              <a:rPr sz="1575" i="1" baseline="-26455" dirty="0">
                <a:latin typeface="Times New Roman"/>
                <a:cs typeface="Times New Roman"/>
              </a:rPr>
              <a:t> </a:t>
            </a:r>
            <a:r>
              <a:rPr sz="1575" i="1" spc="37" baseline="-26455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</a:t>
            </a:r>
            <a:r>
              <a:rPr sz="1850" spc="-265" dirty="0">
                <a:latin typeface="Times New Roman"/>
                <a:cs typeface="Times New Roman"/>
              </a:rPr>
              <a:t> </a:t>
            </a:r>
            <a:r>
              <a:rPr sz="1850" spc="-155" dirty="0">
                <a:latin typeface="Times New Roman"/>
                <a:cs typeface="Times New Roman"/>
              </a:rPr>
              <a:t>(</a:t>
            </a:r>
            <a:r>
              <a:rPr sz="1850" spc="145" dirty="0">
                <a:latin typeface="Times New Roman"/>
                <a:cs typeface="Times New Roman"/>
              </a:rPr>
              <a:t>1</a:t>
            </a:r>
            <a:r>
              <a:rPr sz="1850" spc="10" dirty="0">
                <a:latin typeface="Symbol"/>
                <a:cs typeface="Symbol"/>
              </a:rPr>
              <a:t></a:t>
            </a:r>
            <a:r>
              <a:rPr sz="1850" spc="-150" dirty="0">
                <a:latin typeface="Times New Roman"/>
                <a:cs typeface="Times New Roman"/>
              </a:rPr>
              <a:t> </a:t>
            </a:r>
            <a:r>
              <a:rPr sz="1950" i="1" spc="-120" dirty="0">
                <a:latin typeface="Symbol"/>
                <a:cs typeface="Symbol"/>
              </a:rPr>
              <a:t></a:t>
            </a:r>
            <a:r>
              <a:rPr sz="1850" i="1" spc="-20" dirty="0">
                <a:latin typeface="Times New Roman"/>
                <a:cs typeface="Times New Roman"/>
              </a:rPr>
              <a:t>V</a:t>
            </a:r>
            <a:r>
              <a:rPr sz="1575" i="1" spc="15" baseline="-26455" dirty="0">
                <a:latin typeface="Times New Roman"/>
                <a:cs typeface="Times New Roman"/>
              </a:rPr>
              <a:t>D</a:t>
            </a:r>
            <a:r>
              <a:rPr sz="1575" i="1" spc="22" baseline="-26455" dirty="0">
                <a:latin typeface="Times New Roman"/>
                <a:cs typeface="Times New Roman"/>
              </a:rPr>
              <a:t>S</a:t>
            </a:r>
            <a:r>
              <a:rPr sz="1575" i="1" spc="60" baseline="-26455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)</a:t>
            </a:r>
            <a:endParaRPr sz="1850" dirty="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245604" y="1719295"/>
            <a:ext cx="455828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285750">
              <a:spcBef>
                <a:spcPts val="100"/>
              </a:spcBef>
              <a:buFont typeface="Wingdings"/>
              <a:buChar char=""/>
              <a:tabLst>
                <a:tab pos="323850" algn="l"/>
              </a:tabLst>
            </a:pPr>
            <a:r>
              <a:rPr lang="en-US" altLang="zh-CN" sz="1800" b="1" dirty="0">
                <a:solidFill>
                  <a:srgbClr val="004099"/>
                </a:solidFill>
                <a:latin typeface="Arial"/>
                <a:cs typeface="Arial"/>
              </a:rPr>
              <a:t>NMOS</a:t>
            </a:r>
            <a:r>
              <a:rPr lang="en-US" altLang="zh-CN" sz="18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1800" b="1" dirty="0">
                <a:solidFill>
                  <a:srgbClr val="004099"/>
                </a:solidFill>
                <a:latin typeface="Arial"/>
                <a:cs typeface="Arial"/>
              </a:rPr>
              <a:t>in</a:t>
            </a:r>
            <a:r>
              <a:rPr lang="en-US" altLang="zh-CN" sz="18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1800" b="1" spc="-30" dirty="0">
                <a:solidFill>
                  <a:srgbClr val="004099"/>
                </a:solidFill>
                <a:latin typeface="Arial"/>
                <a:cs typeface="Arial"/>
              </a:rPr>
              <a:t>Vel.</a:t>
            </a:r>
            <a:r>
              <a:rPr lang="en-US" altLang="zh-CN" sz="18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1800" b="1" dirty="0">
                <a:solidFill>
                  <a:srgbClr val="004099"/>
                </a:solidFill>
                <a:latin typeface="Arial"/>
                <a:cs typeface="Arial"/>
              </a:rPr>
              <a:t>Sat.  </a:t>
            </a:r>
            <a:r>
              <a:rPr lang="en-US" altLang="zh-CN" sz="1800" b="1" i="1" spc="140" dirty="0">
                <a:solidFill>
                  <a:srgbClr val="004099"/>
                </a:solidFill>
                <a:latin typeface="Times New Roman"/>
                <a:cs typeface="Times New Roman"/>
              </a:rPr>
              <a:t>V</a:t>
            </a:r>
            <a:r>
              <a:rPr lang="en-US" altLang="zh-CN" sz="1800" b="1" spc="140" baseline="-25000" dirty="0">
                <a:solidFill>
                  <a:srgbClr val="004099"/>
                </a:solidFill>
                <a:latin typeface="Times New Roman"/>
                <a:cs typeface="Times New Roman"/>
              </a:rPr>
              <a:t>min</a:t>
            </a:r>
            <a:r>
              <a:rPr lang="en-US" altLang="zh-CN" sz="1800" b="1" i="1" spc="140" dirty="0">
                <a:solidFill>
                  <a:srgbClr val="004099"/>
                </a:solidFill>
                <a:latin typeface="Times New Roman"/>
                <a:cs typeface="Times New Roman"/>
              </a:rPr>
              <a:t>=</a:t>
            </a:r>
            <a:r>
              <a:rPr lang="en-US" altLang="zh-CN" sz="1800" b="1" i="1" spc="140" dirty="0" err="1">
                <a:solidFill>
                  <a:srgbClr val="004099"/>
                </a:solidFill>
                <a:latin typeface="Times New Roman"/>
                <a:cs typeface="Times New Roman"/>
              </a:rPr>
              <a:t>V</a:t>
            </a:r>
            <a:r>
              <a:rPr lang="en-US" altLang="zh-CN" sz="1400" b="1" i="1" spc="15" baseline="-26455" dirty="0" err="1">
                <a:solidFill>
                  <a:srgbClr val="004099"/>
                </a:solidFill>
                <a:latin typeface="Times New Roman"/>
                <a:cs typeface="Times New Roman"/>
              </a:rPr>
              <a:t>D</a:t>
            </a:r>
            <a:r>
              <a:rPr lang="en-US" altLang="zh-CN" sz="1400" b="1" i="1" spc="22" baseline="-26455" dirty="0" err="1">
                <a:solidFill>
                  <a:srgbClr val="004099"/>
                </a:solidFill>
                <a:latin typeface="Times New Roman"/>
                <a:cs typeface="Times New Roman"/>
              </a:rPr>
              <a:t>S</a:t>
            </a:r>
            <a:r>
              <a:rPr lang="en-US" altLang="zh-CN" sz="1400" b="1" i="1" spc="15" baseline="-26455" dirty="0" err="1">
                <a:solidFill>
                  <a:srgbClr val="004099"/>
                </a:solidFill>
                <a:latin typeface="Times New Roman"/>
                <a:cs typeface="Times New Roman"/>
              </a:rPr>
              <a:t>A</a:t>
            </a:r>
            <a:r>
              <a:rPr lang="en-US" altLang="zh-CN" sz="1400" b="1" i="1" spc="22" baseline="-26455" dirty="0" err="1">
                <a:solidFill>
                  <a:srgbClr val="004099"/>
                </a:solidFill>
                <a:latin typeface="Times New Roman"/>
                <a:cs typeface="Times New Roman"/>
              </a:rPr>
              <a:t>T</a:t>
            </a:r>
            <a:endParaRPr lang="en-US" altLang="zh-CN" sz="1400" b="1" i="1" spc="22" baseline="-26455" dirty="0">
              <a:solidFill>
                <a:srgbClr val="004099"/>
              </a:solidFill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232392" y="3806189"/>
            <a:ext cx="471170" cy="399415"/>
            <a:chOff x="9232392" y="3649979"/>
            <a:chExt cx="471170" cy="399415"/>
          </a:xfrm>
        </p:grpSpPr>
        <p:sp>
          <p:nvSpPr>
            <p:cNvPr id="49" name="object 49"/>
            <p:cNvSpPr/>
            <p:nvPr/>
          </p:nvSpPr>
          <p:spPr>
            <a:xfrm>
              <a:off x="9238869" y="3656456"/>
              <a:ext cx="458470" cy="386715"/>
            </a:xfrm>
            <a:custGeom>
              <a:avLst/>
              <a:gdLst/>
              <a:ahLst/>
              <a:cxnLst/>
              <a:rect l="l" t="t" r="r" b="b"/>
              <a:pathLst>
                <a:path w="458470" h="386714">
                  <a:moveTo>
                    <a:pt x="343407" y="0"/>
                  </a:moveTo>
                  <a:lnTo>
                    <a:pt x="114426" y="0"/>
                  </a:lnTo>
                  <a:lnTo>
                    <a:pt x="114426" y="193167"/>
                  </a:lnTo>
                  <a:lnTo>
                    <a:pt x="0" y="193167"/>
                  </a:lnTo>
                  <a:lnTo>
                    <a:pt x="228980" y="386334"/>
                  </a:lnTo>
                  <a:lnTo>
                    <a:pt x="457961" y="193167"/>
                  </a:lnTo>
                  <a:lnTo>
                    <a:pt x="343407" y="193167"/>
                  </a:lnTo>
                  <a:lnTo>
                    <a:pt x="343407" y="0"/>
                  </a:lnTo>
                  <a:close/>
                </a:path>
              </a:pathLst>
            </a:custGeom>
            <a:solidFill>
              <a:srgbClr val="A1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238869" y="3656456"/>
              <a:ext cx="458470" cy="386715"/>
            </a:xfrm>
            <a:custGeom>
              <a:avLst/>
              <a:gdLst/>
              <a:ahLst/>
              <a:cxnLst/>
              <a:rect l="l" t="t" r="r" b="b"/>
              <a:pathLst>
                <a:path w="458470" h="386714">
                  <a:moveTo>
                    <a:pt x="0" y="193167"/>
                  </a:moveTo>
                  <a:lnTo>
                    <a:pt x="114426" y="193167"/>
                  </a:lnTo>
                  <a:lnTo>
                    <a:pt x="114426" y="0"/>
                  </a:lnTo>
                  <a:lnTo>
                    <a:pt x="343407" y="0"/>
                  </a:lnTo>
                  <a:lnTo>
                    <a:pt x="343407" y="193167"/>
                  </a:lnTo>
                  <a:lnTo>
                    <a:pt x="457961" y="193167"/>
                  </a:lnTo>
                  <a:lnTo>
                    <a:pt x="228980" y="386334"/>
                  </a:lnTo>
                  <a:lnTo>
                    <a:pt x="0" y="193167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8104631" y="4769357"/>
            <a:ext cx="2710815" cy="721360"/>
            <a:chOff x="8104631" y="4613147"/>
            <a:chExt cx="2710815" cy="721360"/>
          </a:xfrm>
        </p:grpSpPr>
        <p:sp>
          <p:nvSpPr>
            <p:cNvPr id="52" name="object 52 2"/>
            <p:cNvSpPr/>
            <p:nvPr/>
          </p:nvSpPr>
          <p:spPr>
            <a:xfrm>
              <a:off x="8104631" y="4613147"/>
              <a:ext cx="2710815" cy="721360"/>
            </a:xfrm>
            <a:custGeom>
              <a:avLst/>
              <a:gdLst/>
              <a:ahLst/>
              <a:cxnLst/>
              <a:rect l="l" t="t" r="r" b="b"/>
              <a:pathLst>
                <a:path w="2710815" h="721360">
                  <a:moveTo>
                    <a:pt x="2710433" y="0"/>
                  </a:moveTo>
                  <a:lnTo>
                    <a:pt x="0" y="0"/>
                  </a:lnTo>
                  <a:lnTo>
                    <a:pt x="0" y="720851"/>
                  </a:lnTo>
                  <a:lnTo>
                    <a:pt x="2710433" y="720851"/>
                  </a:lnTo>
                  <a:lnTo>
                    <a:pt x="2710433" y="0"/>
                  </a:lnTo>
                  <a:close/>
                </a:path>
              </a:pathLst>
            </a:custGeom>
            <a:solidFill>
              <a:srgbClr val="D0E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104497" y="4952247"/>
              <a:ext cx="1663064" cy="0"/>
            </a:xfrm>
            <a:custGeom>
              <a:avLst/>
              <a:gdLst/>
              <a:ahLst/>
              <a:cxnLst/>
              <a:rect l="l" t="t" r="r" b="b"/>
              <a:pathLst>
                <a:path w="1663065">
                  <a:moveTo>
                    <a:pt x="0" y="0"/>
                  </a:moveTo>
                  <a:lnTo>
                    <a:pt x="1662454" y="0"/>
                  </a:lnTo>
                </a:path>
              </a:pathLst>
            </a:custGeom>
            <a:ln w="10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0447457" y="5272517"/>
            <a:ext cx="196850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50" i="1" spc="20" dirty="0">
                <a:latin typeface="Times New Roman"/>
                <a:cs typeface="Times New Roman"/>
              </a:rPr>
              <a:t>DS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236482" y="5272517"/>
            <a:ext cx="37401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50" i="1" spc="15" dirty="0">
                <a:latin typeface="Times New Roman"/>
                <a:cs typeface="Times New Roman"/>
              </a:rPr>
              <a:t>D</a:t>
            </a:r>
            <a:r>
              <a:rPr sz="1150" i="1" spc="10" dirty="0">
                <a:latin typeface="Times New Roman"/>
                <a:cs typeface="Times New Roman"/>
              </a:rPr>
              <a:t>S</a:t>
            </a:r>
            <a:r>
              <a:rPr sz="1150" i="1" spc="40" dirty="0">
                <a:latin typeface="Times New Roman"/>
                <a:cs typeface="Times New Roman"/>
              </a:rPr>
              <a:t>A</a:t>
            </a:r>
            <a:r>
              <a:rPr sz="1150" i="1" spc="10" dirty="0">
                <a:latin typeface="Times New Roman"/>
                <a:cs typeface="Times New Roman"/>
              </a:rPr>
              <a:t>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536214" y="5073843"/>
            <a:ext cx="196850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50" i="1" spc="20" dirty="0">
                <a:latin typeface="Times New Roman"/>
                <a:cs typeface="Times New Roman"/>
              </a:rPr>
              <a:t>DS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104238" y="4806591"/>
            <a:ext cx="1702435" cy="6305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86995" algn="ctr">
              <a:lnSpc>
                <a:spcPts val="2315"/>
              </a:lnSpc>
              <a:spcBef>
                <a:spcPts val="110"/>
              </a:spcBef>
            </a:pPr>
            <a:r>
              <a:rPr sz="3000" i="1" spc="15" baseline="13888" dirty="0">
                <a:latin typeface="Times New Roman"/>
                <a:cs typeface="Times New Roman"/>
              </a:rPr>
              <a:t>V</a:t>
            </a:r>
            <a:r>
              <a:rPr sz="1150" i="1" spc="10" dirty="0">
                <a:latin typeface="Times New Roman"/>
                <a:cs typeface="Times New Roman"/>
              </a:rPr>
              <a:t>DS</a:t>
            </a:r>
            <a:endParaRPr sz="1150">
              <a:latin typeface="Times New Roman"/>
              <a:cs typeface="Times New Roman"/>
            </a:endParaRPr>
          </a:p>
          <a:p>
            <a:pPr marR="17780" algn="ctr">
              <a:lnSpc>
                <a:spcPts val="2435"/>
              </a:lnSpc>
              <a:tabLst>
                <a:tab pos="535305" algn="l"/>
                <a:tab pos="1540510" algn="l"/>
              </a:tabLst>
            </a:pPr>
            <a:r>
              <a:rPr sz="2000" i="1" spc="5" dirty="0">
                <a:latin typeface="Times New Roman"/>
                <a:cs typeface="Times New Roman"/>
              </a:rPr>
              <a:t>I	</a:t>
            </a:r>
            <a:r>
              <a:rPr sz="2000" dirty="0">
                <a:latin typeface="Symbol"/>
                <a:cs typeface="Symbol"/>
              </a:rPr>
              <a:t>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(1</a:t>
            </a:r>
            <a:r>
              <a:rPr sz="2000" spc="-5" dirty="0">
                <a:latin typeface="Symbol"/>
                <a:cs typeface="Symbol"/>
              </a:rPr>
              <a:t>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100" i="1" spc="-15" dirty="0">
                <a:latin typeface="Symbol"/>
                <a:cs typeface="Symbol"/>
              </a:rPr>
              <a:t></a:t>
            </a:r>
            <a:r>
              <a:rPr sz="2000" i="1" spc="-15" dirty="0">
                <a:latin typeface="Times New Roman"/>
                <a:cs typeface="Times New Roman"/>
              </a:rPr>
              <a:t>V	</a:t>
            </a:r>
            <a:r>
              <a:rPr sz="2000" spc="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150722" y="4903858"/>
            <a:ext cx="90487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607695" algn="l"/>
              </a:tabLst>
            </a:pPr>
            <a:r>
              <a:rPr sz="2000" i="1" spc="60" dirty="0">
                <a:latin typeface="Times New Roman"/>
                <a:cs typeface="Times New Roman"/>
              </a:rPr>
              <a:t>R</a:t>
            </a:r>
            <a:r>
              <a:rPr sz="2000" spc="-135" dirty="0">
                <a:latin typeface="Times New Roman"/>
                <a:cs typeface="Times New Roman"/>
              </a:rPr>
              <a:t>(</a:t>
            </a:r>
            <a:r>
              <a:rPr sz="2000" i="1" spc="10" dirty="0">
                <a:latin typeface="Times New Roman"/>
                <a:cs typeface="Times New Roman"/>
              </a:rPr>
              <a:t>V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Times New Roman"/>
                <a:cs typeface="Times New Roman"/>
              </a:rPr>
              <a:t>)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274306" y="4282439"/>
            <a:ext cx="3931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298450" algn="l"/>
              </a:tabLst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Calculating</a:t>
            </a:r>
            <a:r>
              <a:rPr sz="18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equivalent</a:t>
            </a:r>
            <a:r>
              <a:rPr sz="1800" b="1" spc="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resistance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AD3E5A78-6404-7159-C83D-22374A320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073" y="2204877"/>
            <a:ext cx="4154281" cy="35802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A35A7C5-A98E-12C1-90CB-673B9C6053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5354" y="700600"/>
            <a:ext cx="4343646" cy="723941"/>
          </a:xfrm>
          <a:prstGeom prst="rect">
            <a:avLst/>
          </a:prstGeom>
        </p:spPr>
      </p:pic>
      <p:pic>
        <p:nvPicPr>
          <p:cNvPr id="33" name="图片 32" descr="\documentclass{article}&#10;\usepackage{amsmath}&#10;\usepackage{cancel}&#10;\usepackage{color}&#10;\pagestyle{empty}&#10;\begin{document}&#10;&#10;&#10;\mathversion{bold}&#10;\begin{equation}&#10;I_{DSAT}=\mu_n C_{o x} \cdot \frac{W}{L} \cdot\left(V_{GT} \cdot V_{DSAT}-\frac{V_{DSAT}^2}{2}\right)\nonumber&#10;\end{equation}&#10;&#10;\end{document}" title="IguanaTex Bitmap Display">
            <a:extLst>
              <a:ext uri="{FF2B5EF4-FFF2-40B4-BE49-F238E27FC236}">
                <a16:creationId xmlns:a16="http://schemas.microsoft.com/office/drawing/2014/main" id="{C03975EF-6413-480C-FB1B-83244EE7FC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289889" y="2232278"/>
            <a:ext cx="4618705" cy="493638"/>
          </a:xfrm>
          <a:prstGeom prst="rect">
            <a:avLst/>
          </a:prstGeom>
        </p:spPr>
      </p:pic>
      <p:sp>
        <p:nvSpPr>
          <p:cNvPr id="34" name="object 46">
            <a:extLst>
              <a:ext uri="{FF2B5EF4-FFF2-40B4-BE49-F238E27FC236}">
                <a16:creationId xmlns:a16="http://schemas.microsoft.com/office/drawing/2014/main" id="{90FFCF6B-2EA5-7EC1-170D-E895059C301B}"/>
              </a:ext>
            </a:extLst>
          </p:cNvPr>
          <p:cNvSpPr txBox="1"/>
          <p:nvPr/>
        </p:nvSpPr>
        <p:spPr>
          <a:xfrm>
            <a:off x="1398482" y="3153488"/>
            <a:ext cx="70662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323850" algn="l"/>
              </a:tabLst>
            </a:pPr>
            <a:r>
              <a:rPr lang="en-US" altLang="zh-CN" sz="1800" b="1" dirty="0" err="1">
                <a:solidFill>
                  <a:srgbClr val="FF0000"/>
                </a:solidFill>
                <a:latin typeface="Arial"/>
                <a:cs typeface="Arial"/>
              </a:rPr>
              <a:t>PDN</a:t>
            </a:r>
            <a:endParaRPr lang="en-US" altLang="zh-CN" sz="1400" b="1" i="1" spc="22" baseline="-26455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9D4D9B1-50D3-0D38-E7A4-67255026FE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2754" y="83441"/>
            <a:ext cx="79178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chemeClr val="tx1"/>
                </a:solidFill>
              </a:rPr>
              <a:t>Computing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NMOS</a:t>
            </a:r>
            <a:r>
              <a:rPr sz="3200" spc="5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Equivalent</a:t>
            </a:r>
            <a:r>
              <a:rPr sz="3200" spc="-25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Resistance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54829" y="4780328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07229" y="4912916"/>
            <a:ext cx="245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DD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1A0739F-6352-4603-B12A-39E2A1D1FB0A}"/>
              </a:ext>
            </a:extLst>
          </p:cNvPr>
          <p:cNvGrpSpPr/>
          <p:nvPr/>
        </p:nvGrpSpPr>
        <p:grpSpPr>
          <a:xfrm>
            <a:off x="4464558" y="2188590"/>
            <a:ext cx="7500620" cy="2612010"/>
            <a:chOff x="4464558" y="1969515"/>
            <a:chExt cx="7500620" cy="2612010"/>
          </a:xfrm>
        </p:grpSpPr>
        <p:sp>
          <p:nvSpPr>
            <p:cNvPr id="3" name="object 3"/>
            <p:cNvSpPr txBox="1"/>
            <p:nvPr/>
          </p:nvSpPr>
          <p:spPr>
            <a:xfrm>
              <a:off x="4464558" y="1969515"/>
              <a:ext cx="26352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98450" indent="-285750">
                <a:lnSpc>
                  <a:spcPct val="100000"/>
                </a:lnSpc>
                <a:spcBef>
                  <a:spcPts val="100"/>
                </a:spcBef>
                <a:buFont typeface="Wingdings"/>
                <a:buChar char=""/>
                <a:tabLst>
                  <a:tab pos="298450" algn="l"/>
                </a:tabLst>
              </a:pPr>
              <a:r>
                <a:rPr sz="1800" b="1" dirty="0">
                  <a:solidFill>
                    <a:srgbClr val="004099"/>
                  </a:solidFill>
                  <a:latin typeface="Arial"/>
                  <a:cs typeface="Arial"/>
                </a:rPr>
                <a:t>Method</a:t>
              </a:r>
              <a:r>
                <a:rPr sz="1800" b="1" spc="-45" dirty="0">
                  <a:solidFill>
                    <a:srgbClr val="004099"/>
                  </a:solidFill>
                  <a:latin typeface="Arial"/>
                  <a:cs typeface="Arial"/>
                </a:rPr>
                <a:t> </a:t>
              </a:r>
              <a:r>
                <a:rPr sz="1800" b="1" spc="-5" dirty="0">
                  <a:solidFill>
                    <a:srgbClr val="004099"/>
                  </a:solidFill>
                  <a:latin typeface="Arial"/>
                  <a:cs typeface="Arial"/>
                </a:rPr>
                <a:t>1:</a:t>
              </a:r>
              <a:r>
                <a:rPr sz="1800" b="1" spc="-40" dirty="0">
                  <a:solidFill>
                    <a:srgbClr val="004099"/>
                  </a:solidFill>
                  <a:latin typeface="Arial"/>
                  <a:cs typeface="Arial"/>
                </a:rPr>
                <a:t> </a:t>
              </a:r>
              <a:r>
                <a:rPr sz="1800" b="1" dirty="0">
                  <a:solidFill>
                    <a:srgbClr val="004099"/>
                  </a:solidFill>
                  <a:latin typeface="Arial"/>
                  <a:cs typeface="Arial"/>
                </a:rPr>
                <a:t>Integration</a:t>
              </a:r>
              <a:endParaRPr sz="1800" dirty="0">
                <a:latin typeface="Arial"/>
                <a:cs typeface="Arial"/>
              </a:endParaRPr>
            </a:p>
          </p:txBody>
        </p:sp>
        <p:grpSp>
          <p:nvGrpSpPr>
            <p:cNvPr id="29" name="object 29"/>
            <p:cNvGrpSpPr/>
            <p:nvPr/>
          </p:nvGrpSpPr>
          <p:grpSpPr>
            <a:xfrm>
              <a:off x="9150095" y="2339339"/>
              <a:ext cx="2295525" cy="814705"/>
              <a:chOff x="9150095" y="2339339"/>
              <a:chExt cx="2295525" cy="814705"/>
            </a:xfrm>
          </p:grpSpPr>
          <p:sp>
            <p:nvSpPr>
              <p:cNvPr id="30" name="object 30"/>
              <p:cNvSpPr/>
              <p:nvPr/>
            </p:nvSpPr>
            <p:spPr>
              <a:xfrm>
                <a:off x="9162668" y="2351912"/>
                <a:ext cx="2270125" cy="789940"/>
              </a:xfrm>
              <a:custGeom>
                <a:avLst/>
                <a:gdLst/>
                <a:ahLst/>
                <a:cxnLst/>
                <a:rect l="l" t="t" r="r" b="b"/>
                <a:pathLst>
                  <a:path w="2270125" h="789939">
                    <a:moveTo>
                      <a:pt x="2269998" y="0"/>
                    </a:moveTo>
                    <a:lnTo>
                      <a:pt x="0" y="0"/>
                    </a:lnTo>
                    <a:lnTo>
                      <a:pt x="0" y="789431"/>
                    </a:lnTo>
                    <a:lnTo>
                      <a:pt x="2269998" y="789431"/>
                    </a:lnTo>
                    <a:lnTo>
                      <a:pt x="2269998" y="0"/>
                    </a:lnTo>
                    <a:close/>
                  </a:path>
                </a:pathLst>
              </a:custGeom>
              <a:solidFill>
                <a:srgbClr val="BADFE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9162668" y="2351912"/>
                <a:ext cx="2270125" cy="789940"/>
              </a:xfrm>
              <a:custGeom>
                <a:avLst/>
                <a:gdLst/>
                <a:ahLst/>
                <a:cxnLst/>
                <a:rect l="l" t="t" r="r" b="b"/>
                <a:pathLst>
                  <a:path w="2270125" h="789939">
                    <a:moveTo>
                      <a:pt x="0" y="789431"/>
                    </a:moveTo>
                    <a:lnTo>
                      <a:pt x="2269998" y="789431"/>
                    </a:lnTo>
                    <a:lnTo>
                      <a:pt x="2269998" y="0"/>
                    </a:lnTo>
                    <a:lnTo>
                      <a:pt x="0" y="0"/>
                    </a:lnTo>
                    <a:lnTo>
                      <a:pt x="0" y="789431"/>
                    </a:lnTo>
                    <a:close/>
                  </a:path>
                </a:pathLst>
              </a:custGeom>
              <a:ln w="25146">
                <a:solidFill>
                  <a:srgbClr val="88A3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32"/>
              <p:cNvSpPr/>
              <p:nvPr/>
            </p:nvSpPr>
            <p:spPr>
              <a:xfrm>
                <a:off x="9192475" y="2722892"/>
                <a:ext cx="14662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66215">
                    <a:moveTo>
                      <a:pt x="0" y="0"/>
                    </a:moveTo>
                    <a:lnTo>
                      <a:pt x="168793" y="0"/>
                    </a:lnTo>
                  </a:path>
                  <a:path w="1466215">
                    <a:moveTo>
                      <a:pt x="221105" y="0"/>
                    </a:moveTo>
                    <a:lnTo>
                      <a:pt x="817231" y="0"/>
                    </a:lnTo>
                  </a:path>
                  <a:path w="1466215">
                    <a:moveTo>
                      <a:pt x="1296875" y="0"/>
                    </a:moveTo>
                    <a:lnTo>
                      <a:pt x="1465668" y="0"/>
                    </a:lnTo>
                  </a:path>
                </a:pathLst>
              </a:custGeom>
              <a:ln w="1147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3" name="object 33"/>
            <p:cNvSpPr/>
            <p:nvPr/>
          </p:nvSpPr>
          <p:spPr>
            <a:xfrm>
              <a:off x="5263674" y="2722892"/>
              <a:ext cx="949960" cy="0"/>
            </a:xfrm>
            <a:custGeom>
              <a:avLst/>
              <a:gdLst/>
              <a:ahLst/>
              <a:cxnLst/>
              <a:rect l="l" t="t" r="r" b="b"/>
              <a:pathLst>
                <a:path w="949960">
                  <a:moveTo>
                    <a:pt x="0" y="0"/>
                  </a:moveTo>
                  <a:lnTo>
                    <a:pt x="949685" y="0"/>
                  </a:lnTo>
                </a:path>
              </a:pathLst>
            </a:custGeom>
            <a:ln w="11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82559" y="2722892"/>
              <a:ext cx="1625600" cy="0"/>
            </a:xfrm>
            <a:custGeom>
              <a:avLst/>
              <a:gdLst/>
              <a:ahLst/>
              <a:cxnLst/>
              <a:rect l="l" t="t" r="r" b="b"/>
              <a:pathLst>
                <a:path w="1625600">
                  <a:moveTo>
                    <a:pt x="0" y="0"/>
                  </a:moveTo>
                  <a:lnTo>
                    <a:pt x="1625209" y="0"/>
                  </a:lnTo>
                </a:path>
              </a:pathLst>
            </a:custGeom>
            <a:ln w="11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10503765" y="2717614"/>
              <a:ext cx="153670" cy="3613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"/>
                </a:spcBef>
              </a:pPr>
              <a:r>
                <a:rPr sz="2200" spc="5" dirty="0">
                  <a:latin typeface="Times New Roman"/>
                  <a:cs typeface="Times New Roman"/>
                </a:rPr>
                <a:t>9</a:t>
              </a:r>
              <a:endParaRPr sz="2200">
                <a:latin typeface="Times New Roman"/>
                <a:cs typeface="Times New Roman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5244592" y="2717614"/>
              <a:ext cx="998219" cy="3613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2200" spc="160" dirty="0">
                  <a:latin typeface="Symbol"/>
                  <a:cs typeface="Symbol"/>
                </a:rPr>
                <a:t></a:t>
              </a:r>
              <a:r>
                <a:rPr sz="2200" i="1" spc="-10" dirty="0">
                  <a:latin typeface="Times New Roman"/>
                  <a:cs typeface="Times New Roman"/>
                </a:rPr>
                <a:t>V</a:t>
              </a:r>
              <a:r>
                <a:rPr sz="1875" i="1" spc="52" baseline="-24444" dirty="0">
                  <a:latin typeface="Times New Roman"/>
                  <a:cs typeface="Times New Roman"/>
                </a:rPr>
                <a:t>D</a:t>
              </a:r>
              <a:r>
                <a:rPr sz="1875" i="1" spc="44" baseline="-24444" dirty="0">
                  <a:latin typeface="Times New Roman"/>
                  <a:cs typeface="Times New Roman"/>
                </a:rPr>
                <a:t>D</a:t>
              </a:r>
              <a:r>
                <a:rPr sz="1875" i="1" baseline="-24444" dirty="0">
                  <a:latin typeface="Times New Roman"/>
                  <a:cs typeface="Times New Roman"/>
                </a:rPr>
                <a:t> </a:t>
              </a:r>
              <a:r>
                <a:rPr sz="1875" i="1" spc="-89" baseline="-24444" dirty="0">
                  <a:latin typeface="Times New Roman"/>
                  <a:cs typeface="Times New Roman"/>
                </a:rPr>
                <a:t> </a:t>
              </a:r>
              <a:r>
                <a:rPr sz="2200" dirty="0">
                  <a:latin typeface="Times New Roman"/>
                  <a:cs typeface="Times New Roman"/>
                </a:rPr>
                <a:t>/</a:t>
              </a:r>
              <a:r>
                <a:rPr sz="2200" spc="-170" dirty="0">
                  <a:latin typeface="Times New Roman"/>
                  <a:cs typeface="Times New Roman"/>
                </a:rPr>
                <a:t> </a:t>
              </a:r>
              <a:r>
                <a:rPr sz="2200" spc="5" dirty="0">
                  <a:latin typeface="Times New Roman"/>
                  <a:cs typeface="Times New Roman"/>
                </a:rPr>
                <a:t>2</a:t>
              </a:r>
              <a:endParaRPr sz="2200" dirty="0">
                <a:latin typeface="Times New Roman"/>
                <a:cs typeface="Times New Roman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5655846" y="2324603"/>
              <a:ext cx="166370" cy="3613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spc="5" dirty="0">
                  <a:latin typeface="Times New Roman"/>
                  <a:cs typeface="Times New Roman"/>
                </a:rPr>
                <a:t>1</a:t>
              </a:r>
              <a:endParaRPr sz="2200">
                <a:latin typeface="Times New Roman"/>
                <a:cs typeface="Times New Roman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11028514" y="2686193"/>
              <a:ext cx="251460" cy="220979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1250" i="1" spc="35" dirty="0">
                  <a:latin typeface="Times New Roman"/>
                  <a:cs typeface="Times New Roman"/>
                </a:rPr>
                <a:t>DD</a:t>
              </a:r>
              <a:endParaRPr sz="1250">
                <a:latin typeface="Times New Roman"/>
                <a:cs typeface="Times New Roman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9558893" y="2903769"/>
              <a:ext cx="410209" cy="220979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1250" i="1" spc="30" dirty="0">
                  <a:latin typeface="Times New Roman"/>
                  <a:cs typeface="Times New Roman"/>
                </a:rPr>
                <a:t>D</a:t>
              </a:r>
              <a:r>
                <a:rPr sz="1250" i="1" spc="25" dirty="0">
                  <a:latin typeface="Times New Roman"/>
                  <a:cs typeface="Times New Roman"/>
                </a:rPr>
                <a:t>S</a:t>
              </a:r>
              <a:r>
                <a:rPr sz="1250" i="1" spc="50" dirty="0">
                  <a:latin typeface="Times New Roman"/>
                  <a:cs typeface="Times New Roman"/>
                </a:rPr>
                <a:t>A</a:t>
              </a:r>
              <a:r>
                <a:rPr sz="1250" i="1" spc="20" dirty="0">
                  <a:latin typeface="Times New Roman"/>
                  <a:cs typeface="Times New Roman"/>
                </a:rPr>
                <a:t>T</a:t>
              </a:r>
              <a:endParaRPr sz="1250">
                <a:latin typeface="Times New Roman"/>
                <a:cs typeface="Times New Roman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9186140" y="2267166"/>
              <a:ext cx="743585" cy="811530"/>
            </a:xfrm>
            <a:prstGeom prst="rect">
              <a:avLst/>
            </a:prstGeom>
          </p:spPr>
          <p:txBody>
            <a:bodyPr vert="horz" wrap="square" lIns="0" tIns="70485" rIns="0" bIns="0" rtlCol="0">
              <a:spAutoFit/>
            </a:bodyPr>
            <a:lstStyle/>
            <a:p>
              <a:pPr marL="296545" indent="-271780">
                <a:lnSpc>
                  <a:spcPct val="100000"/>
                </a:lnSpc>
                <a:spcBef>
                  <a:spcPts val="555"/>
                </a:spcBef>
                <a:buFont typeface="Times New Roman"/>
                <a:buAutoNum type="arabicPlain" startAt="3"/>
                <a:tabLst>
                  <a:tab pos="296545" algn="l"/>
                  <a:tab pos="297180" algn="l"/>
                </a:tabLst>
              </a:pPr>
              <a:r>
                <a:rPr sz="2200" i="1" spc="20" dirty="0">
                  <a:latin typeface="Times New Roman"/>
                  <a:cs typeface="Times New Roman"/>
                </a:rPr>
                <a:t>V</a:t>
              </a:r>
              <a:r>
                <a:rPr sz="1875" i="1" spc="30" baseline="-24444" dirty="0">
                  <a:latin typeface="Times New Roman"/>
                  <a:cs typeface="Times New Roman"/>
                </a:rPr>
                <a:t>DD</a:t>
              </a:r>
              <a:endParaRPr sz="1875" baseline="-24444" dirty="0">
                <a:latin typeface="Times New Roman"/>
                <a:cs typeface="Times New Roman"/>
              </a:endParaRPr>
            </a:p>
            <a:p>
              <a:pPr marL="254635" indent="-229870">
                <a:lnSpc>
                  <a:spcPct val="100000"/>
                </a:lnSpc>
                <a:spcBef>
                  <a:spcPts val="450"/>
                </a:spcBef>
                <a:buFont typeface="Times New Roman"/>
                <a:buAutoNum type="arabicPlain" startAt="3"/>
                <a:tabLst>
                  <a:tab pos="255270" algn="l"/>
                </a:tabLst>
              </a:pPr>
              <a:r>
                <a:rPr sz="2200" i="1" spc="5" dirty="0">
                  <a:latin typeface="Times New Roman"/>
                  <a:cs typeface="Times New Roman"/>
                </a:rPr>
                <a:t>I</a:t>
              </a:r>
              <a:endParaRPr sz="2200" dirty="0">
                <a:latin typeface="Times New Roman"/>
                <a:cs typeface="Times New Roman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10015316" y="2484703"/>
              <a:ext cx="1416050" cy="37973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20"/>
                </a:spcBef>
                <a:tabLst>
                  <a:tab pos="1283335" algn="l"/>
                </a:tabLst>
              </a:pPr>
              <a:r>
                <a:rPr sz="2200" spc="-5" dirty="0">
                  <a:latin typeface="Times New Roman"/>
                  <a:cs typeface="Times New Roman"/>
                </a:rPr>
                <a:t>(1</a:t>
              </a:r>
              <a:r>
                <a:rPr sz="2200" spc="-5" dirty="0">
                  <a:latin typeface="Symbol"/>
                  <a:cs typeface="Symbol"/>
                </a:rPr>
                <a:t></a:t>
              </a:r>
              <a:r>
                <a:rPr sz="2200" spc="-45" dirty="0">
                  <a:latin typeface="Times New Roman"/>
                  <a:cs typeface="Times New Roman"/>
                </a:rPr>
                <a:t> </a:t>
              </a:r>
              <a:r>
                <a:rPr sz="3300" spc="7" baseline="35353" dirty="0">
                  <a:latin typeface="Times New Roman"/>
                  <a:cs typeface="Times New Roman"/>
                </a:rPr>
                <a:t>7</a:t>
              </a:r>
              <a:r>
                <a:rPr sz="3300" spc="-150" baseline="35353" dirty="0">
                  <a:latin typeface="Times New Roman"/>
                  <a:cs typeface="Times New Roman"/>
                </a:rPr>
                <a:t> </a:t>
              </a:r>
              <a:r>
                <a:rPr sz="2300" i="1" spc="-10" dirty="0">
                  <a:latin typeface="Symbol"/>
                  <a:cs typeface="Symbol"/>
                </a:rPr>
                <a:t></a:t>
              </a:r>
              <a:r>
                <a:rPr sz="2200" i="1" spc="-10" dirty="0">
                  <a:latin typeface="Times New Roman"/>
                  <a:cs typeface="Times New Roman"/>
                </a:rPr>
                <a:t>V	</a:t>
              </a:r>
              <a:r>
                <a:rPr sz="2200" spc="5" dirty="0">
                  <a:latin typeface="Times New Roman"/>
                  <a:cs typeface="Times New Roman"/>
                </a:rPr>
                <a:t>)</a:t>
              </a:r>
              <a:endParaRPr sz="2200">
                <a:latin typeface="Times New Roman"/>
                <a:cs typeface="Times New Roman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6322744" y="2769348"/>
              <a:ext cx="125730" cy="220979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1250" i="1" spc="25" dirty="0">
                  <a:latin typeface="Times New Roman"/>
                  <a:cs typeface="Times New Roman"/>
                </a:rPr>
                <a:t>V</a:t>
              </a:r>
              <a:endParaRPr sz="1250">
                <a:latin typeface="Times New Roman"/>
                <a:cs typeface="Times New Roman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6338799" y="2406525"/>
              <a:ext cx="538480" cy="220979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30"/>
                </a:spcBef>
              </a:pPr>
              <a:r>
                <a:rPr sz="1250" i="1" spc="30" dirty="0">
                  <a:latin typeface="Times New Roman"/>
                  <a:cs typeface="Times New Roman"/>
                </a:rPr>
                <a:t>V</a:t>
              </a:r>
              <a:r>
                <a:rPr sz="1350" i="1" spc="60" baseline="-18518" dirty="0">
                  <a:latin typeface="Times New Roman"/>
                  <a:cs typeface="Times New Roman"/>
                </a:rPr>
                <a:t>D</a:t>
              </a:r>
              <a:r>
                <a:rPr sz="1350" i="1" spc="22" baseline="-18518" dirty="0">
                  <a:latin typeface="Times New Roman"/>
                  <a:cs typeface="Times New Roman"/>
                </a:rPr>
                <a:t>D</a:t>
              </a:r>
              <a:r>
                <a:rPr sz="1350" i="1" spc="82" baseline="-18518" dirty="0">
                  <a:latin typeface="Times New Roman"/>
                  <a:cs typeface="Times New Roman"/>
                </a:rPr>
                <a:t> </a:t>
              </a:r>
              <a:r>
                <a:rPr sz="1250" spc="10" dirty="0">
                  <a:latin typeface="Times New Roman"/>
                  <a:cs typeface="Times New Roman"/>
                </a:rPr>
                <a:t>/</a:t>
              </a:r>
              <a:r>
                <a:rPr sz="1250" spc="-125" dirty="0">
                  <a:latin typeface="Times New Roman"/>
                  <a:cs typeface="Times New Roman"/>
                </a:rPr>
                <a:t> </a:t>
              </a:r>
              <a:r>
                <a:rPr sz="1250" spc="20" dirty="0">
                  <a:latin typeface="Times New Roman"/>
                  <a:cs typeface="Times New Roman"/>
                </a:rPr>
                <a:t>2</a:t>
              </a:r>
              <a:endParaRPr sz="1250" dirty="0">
                <a:latin typeface="Times New Roman"/>
                <a:cs typeface="Times New Roman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4770675" y="2686193"/>
              <a:ext cx="191770" cy="220979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1250" i="1" spc="25" dirty="0">
                  <a:latin typeface="Times New Roman"/>
                  <a:cs typeface="Times New Roman"/>
                </a:rPr>
                <a:t>on</a:t>
              </a:r>
              <a:endParaRPr sz="1250">
                <a:latin typeface="Times New Roman"/>
                <a:cs typeface="Times New Roman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8543428" y="2500036"/>
              <a:ext cx="594360" cy="3613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i="1" spc="5" dirty="0">
                  <a:latin typeface="Times New Roman"/>
                  <a:cs typeface="Times New Roman"/>
                </a:rPr>
                <a:t>dV</a:t>
              </a:r>
              <a:r>
                <a:rPr sz="2200" i="1" spc="165" dirty="0">
                  <a:latin typeface="Times New Roman"/>
                  <a:cs typeface="Times New Roman"/>
                </a:rPr>
                <a:t> </a:t>
              </a:r>
              <a:r>
                <a:rPr sz="2200" spc="5" dirty="0">
                  <a:latin typeface="Symbol"/>
                  <a:cs typeface="Symbol"/>
                </a:rPr>
                <a:t></a:t>
              </a:r>
              <a:endParaRPr sz="2200">
                <a:latin typeface="Symbol"/>
                <a:cs typeface="Symbol"/>
              </a:endParaRPr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4607693" y="2500036"/>
              <a:ext cx="601345" cy="3613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433070" algn="l"/>
                </a:tabLst>
              </a:pPr>
              <a:r>
                <a:rPr sz="2200" i="1" spc="10" dirty="0">
                  <a:latin typeface="Times New Roman"/>
                  <a:cs typeface="Times New Roman"/>
                </a:rPr>
                <a:t>R	</a:t>
              </a:r>
              <a:r>
                <a:rPr sz="2200" spc="5" dirty="0">
                  <a:latin typeface="Symbol"/>
                  <a:cs typeface="Symbol"/>
                </a:rPr>
                <a:t></a:t>
              </a:r>
              <a:endParaRPr sz="2200">
                <a:latin typeface="Symbol"/>
                <a:cs typeface="Symbol"/>
              </a:endParaRPr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6424090" y="2856107"/>
              <a:ext cx="201930" cy="16573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900" i="1" spc="40" dirty="0">
                  <a:latin typeface="Times New Roman"/>
                  <a:cs typeface="Times New Roman"/>
                </a:rPr>
                <a:t>DD</a:t>
              </a:r>
              <a:endParaRPr sz="900">
                <a:latin typeface="Times New Roman"/>
                <a:cs typeface="Times New Roman"/>
              </a:endParaRPr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6872173" y="2284687"/>
              <a:ext cx="1661795" cy="797560"/>
            </a:xfrm>
            <a:prstGeom prst="rect">
              <a:avLst/>
            </a:prstGeom>
          </p:spPr>
          <p:txBody>
            <a:bodyPr vert="horz" wrap="square" lIns="0" tIns="52705" rIns="0" bIns="0" rtlCol="0">
              <a:spAutoFit/>
            </a:bodyPr>
            <a:lstStyle/>
            <a:p>
              <a:pPr marR="66040" algn="ctr">
                <a:lnSpc>
                  <a:spcPct val="100000"/>
                </a:lnSpc>
                <a:spcBef>
                  <a:spcPts val="415"/>
                </a:spcBef>
              </a:pPr>
              <a:r>
                <a:rPr sz="2200" i="1" spc="10" dirty="0">
                  <a:latin typeface="Times New Roman"/>
                  <a:cs typeface="Times New Roman"/>
                </a:rPr>
                <a:t>V</a:t>
              </a:r>
              <a:endParaRPr sz="2200">
                <a:latin typeface="Times New Roman"/>
                <a:cs typeface="Times New Roman"/>
              </a:endParaRPr>
            </a:p>
            <a:p>
              <a:pPr algn="ctr">
                <a:lnSpc>
                  <a:spcPct val="100000"/>
                </a:lnSpc>
                <a:spcBef>
                  <a:spcPts val="355"/>
                </a:spcBef>
              </a:pPr>
              <a:r>
                <a:rPr sz="2200" i="1" spc="190" dirty="0">
                  <a:latin typeface="Times New Roman"/>
                  <a:cs typeface="Times New Roman"/>
                </a:rPr>
                <a:t>I</a:t>
              </a:r>
              <a:r>
                <a:rPr sz="1875" i="1" spc="44" baseline="-24444" dirty="0">
                  <a:latin typeface="Times New Roman"/>
                  <a:cs typeface="Times New Roman"/>
                </a:rPr>
                <a:t>D</a:t>
              </a:r>
              <a:r>
                <a:rPr sz="1875" i="1" spc="37" baseline="-24444" dirty="0">
                  <a:latin typeface="Times New Roman"/>
                  <a:cs typeface="Times New Roman"/>
                </a:rPr>
                <a:t>S</a:t>
              </a:r>
              <a:r>
                <a:rPr sz="1875" i="1" spc="75" baseline="-24444" dirty="0">
                  <a:latin typeface="Times New Roman"/>
                  <a:cs typeface="Times New Roman"/>
                </a:rPr>
                <a:t>A</a:t>
              </a:r>
              <a:r>
                <a:rPr sz="1875" i="1" spc="30" baseline="-24444" dirty="0">
                  <a:latin typeface="Times New Roman"/>
                  <a:cs typeface="Times New Roman"/>
                </a:rPr>
                <a:t>T</a:t>
              </a:r>
              <a:r>
                <a:rPr sz="1875" i="1" baseline="-24444" dirty="0">
                  <a:latin typeface="Times New Roman"/>
                  <a:cs typeface="Times New Roman"/>
                </a:rPr>
                <a:t> </a:t>
              </a:r>
              <a:r>
                <a:rPr sz="1875" i="1" spc="-75" baseline="-24444" dirty="0">
                  <a:latin typeface="Times New Roman"/>
                  <a:cs typeface="Times New Roman"/>
                </a:rPr>
                <a:t> </a:t>
              </a:r>
              <a:r>
                <a:rPr sz="2200" dirty="0">
                  <a:latin typeface="Symbol"/>
                  <a:cs typeface="Symbol"/>
                </a:rPr>
                <a:t></a:t>
              </a:r>
              <a:r>
                <a:rPr sz="2200" spc="-310" dirty="0">
                  <a:latin typeface="Times New Roman"/>
                  <a:cs typeface="Times New Roman"/>
                </a:rPr>
                <a:t> </a:t>
              </a:r>
              <a:r>
                <a:rPr sz="2200" spc="-190" dirty="0">
                  <a:latin typeface="Times New Roman"/>
                  <a:cs typeface="Times New Roman"/>
                </a:rPr>
                <a:t>(</a:t>
              </a:r>
              <a:r>
                <a:rPr sz="2200" spc="165" dirty="0">
                  <a:latin typeface="Times New Roman"/>
                  <a:cs typeface="Times New Roman"/>
                </a:rPr>
                <a:t>1</a:t>
              </a:r>
              <a:r>
                <a:rPr sz="2200" spc="5" dirty="0">
                  <a:latin typeface="Symbol"/>
                  <a:cs typeface="Symbol"/>
                </a:rPr>
                <a:t></a:t>
              </a:r>
              <a:r>
                <a:rPr sz="2200" spc="-190" dirty="0">
                  <a:latin typeface="Times New Roman"/>
                  <a:cs typeface="Times New Roman"/>
                </a:rPr>
                <a:t> </a:t>
              </a:r>
              <a:r>
                <a:rPr sz="2300" i="1" spc="-30" dirty="0">
                  <a:latin typeface="Symbol"/>
                  <a:cs typeface="Symbol"/>
                </a:rPr>
                <a:t></a:t>
              </a:r>
              <a:r>
                <a:rPr sz="2200" i="1" spc="10" dirty="0">
                  <a:latin typeface="Times New Roman"/>
                  <a:cs typeface="Times New Roman"/>
                </a:rPr>
                <a:t>V</a:t>
              </a:r>
              <a:r>
                <a:rPr sz="2200" i="1" spc="-225" dirty="0">
                  <a:latin typeface="Times New Roman"/>
                  <a:cs typeface="Times New Roman"/>
                </a:rPr>
                <a:t> </a:t>
              </a:r>
              <a:r>
                <a:rPr sz="2200" spc="5" dirty="0">
                  <a:latin typeface="Times New Roman"/>
                  <a:cs typeface="Times New Roman"/>
                </a:rPr>
                <a:t>)</a:t>
              </a:r>
              <a:endParaRPr sz="2200">
                <a:latin typeface="Times New Roman"/>
                <a:cs typeface="Times New Roman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6253064" y="2460743"/>
              <a:ext cx="128905" cy="528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300" spc="-360" dirty="0">
                  <a:latin typeface="Symbol"/>
                  <a:cs typeface="Symbol"/>
                </a:rPr>
                <a:t></a:t>
              </a:r>
              <a:endParaRPr sz="3300">
                <a:latin typeface="Symbol"/>
                <a:cs typeface="Symbol"/>
              </a:endParaRPr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4464558" y="3282696"/>
              <a:ext cx="255524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98450" indent="-285750">
                <a:lnSpc>
                  <a:spcPct val="100000"/>
                </a:lnSpc>
                <a:spcBef>
                  <a:spcPts val="100"/>
                </a:spcBef>
                <a:buFont typeface="Wingdings"/>
                <a:buChar char=""/>
                <a:tabLst>
                  <a:tab pos="298450" algn="l"/>
                </a:tabLst>
              </a:pPr>
              <a:r>
                <a:rPr sz="1800" b="1" dirty="0">
                  <a:solidFill>
                    <a:srgbClr val="004099"/>
                  </a:solidFill>
                  <a:latin typeface="Arial"/>
                  <a:cs typeface="Arial"/>
                </a:rPr>
                <a:t>Method</a:t>
              </a:r>
              <a:r>
                <a:rPr sz="1800" b="1" spc="-40" dirty="0">
                  <a:solidFill>
                    <a:srgbClr val="004099"/>
                  </a:solidFill>
                  <a:latin typeface="Arial"/>
                  <a:cs typeface="Arial"/>
                </a:rPr>
                <a:t> </a:t>
              </a:r>
              <a:r>
                <a:rPr sz="1800" b="1" spc="-5" dirty="0">
                  <a:solidFill>
                    <a:srgbClr val="004099"/>
                  </a:solidFill>
                  <a:latin typeface="Arial"/>
                  <a:cs typeface="Arial"/>
                </a:rPr>
                <a:t>2:</a:t>
              </a:r>
              <a:r>
                <a:rPr sz="1800" b="1" spc="-100" dirty="0">
                  <a:solidFill>
                    <a:srgbClr val="004099"/>
                  </a:solidFill>
                  <a:latin typeface="Arial"/>
                  <a:cs typeface="Arial"/>
                </a:rPr>
                <a:t> </a:t>
              </a:r>
              <a:r>
                <a:rPr sz="1800" b="1" spc="-10" dirty="0">
                  <a:solidFill>
                    <a:srgbClr val="004099"/>
                  </a:solidFill>
                  <a:latin typeface="Arial"/>
                  <a:cs typeface="Arial"/>
                </a:rPr>
                <a:t>Averaging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51" name="object 51"/>
            <p:cNvGrpSpPr/>
            <p:nvPr/>
          </p:nvGrpSpPr>
          <p:grpSpPr>
            <a:xfrm>
              <a:off x="9806178" y="3779520"/>
              <a:ext cx="2159000" cy="802005"/>
              <a:chOff x="9806178" y="3779520"/>
              <a:chExt cx="2159000" cy="802005"/>
            </a:xfrm>
          </p:grpSpPr>
          <p:sp>
            <p:nvSpPr>
              <p:cNvPr id="52" name="object 52"/>
              <p:cNvSpPr/>
              <p:nvPr/>
            </p:nvSpPr>
            <p:spPr>
              <a:xfrm>
                <a:off x="9812655" y="3785997"/>
                <a:ext cx="2146300" cy="788670"/>
              </a:xfrm>
              <a:custGeom>
                <a:avLst/>
                <a:gdLst/>
                <a:ahLst/>
                <a:cxnLst/>
                <a:rect l="l" t="t" r="r" b="b"/>
                <a:pathLst>
                  <a:path w="2146300" h="788670">
                    <a:moveTo>
                      <a:pt x="2145792" y="0"/>
                    </a:moveTo>
                    <a:lnTo>
                      <a:pt x="0" y="0"/>
                    </a:lnTo>
                    <a:lnTo>
                      <a:pt x="0" y="788669"/>
                    </a:lnTo>
                    <a:lnTo>
                      <a:pt x="2145792" y="788669"/>
                    </a:lnTo>
                    <a:lnTo>
                      <a:pt x="2145792" y="0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53"/>
              <p:cNvSpPr/>
              <p:nvPr/>
            </p:nvSpPr>
            <p:spPr>
              <a:xfrm>
                <a:off x="9812655" y="3785997"/>
                <a:ext cx="2146300" cy="788670"/>
              </a:xfrm>
              <a:custGeom>
                <a:avLst/>
                <a:gdLst/>
                <a:ahLst/>
                <a:cxnLst/>
                <a:rect l="l" t="t" r="r" b="b"/>
                <a:pathLst>
                  <a:path w="2146300" h="788670">
                    <a:moveTo>
                      <a:pt x="0" y="788669"/>
                    </a:moveTo>
                    <a:lnTo>
                      <a:pt x="2145792" y="788669"/>
                    </a:lnTo>
                    <a:lnTo>
                      <a:pt x="2145792" y="0"/>
                    </a:lnTo>
                    <a:lnTo>
                      <a:pt x="0" y="0"/>
                    </a:lnTo>
                    <a:lnTo>
                      <a:pt x="0" y="788669"/>
                    </a:lnTo>
                    <a:close/>
                  </a:path>
                </a:pathLst>
              </a:custGeom>
              <a:ln w="12954">
                <a:solidFill>
                  <a:srgbClr val="002C6D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54"/>
              <p:cNvSpPr/>
              <p:nvPr/>
            </p:nvSpPr>
            <p:spPr>
              <a:xfrm>
                <a:off x="9866042" y="4155191"/>
                <a:ext cx="1358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0">
                    <a:moveTo>
                      <a:pt x="0" y="0"/>
                    </a:moveTo>
                    <a:lnTo>
                      <a:pt x="156815" y="0"/>
                    </a:lnTo>
                  </a:path>
                  <a:path w="1358900">
                    <a:moveTo>
                      <a:pt x="205415" y="0"/>
                    </a:moveTo>
                    <a:lnTo>
                      <a:pt x="759670" y="0"/>
                    </a:lnTo>
                  </a:path>
                  <a:path w="1358900">
                    <a:moveTo>
                      <a:pt x="1205493" y="0"/>
                    </a:moveTo>
                    <a:lnTo>
                      <a:pt x="1358421" y="0"/>
                    </a:lnTo>
                  </a:path>
                </a:pathLst>
              </a:custGeom>
              <a:ln w="1066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5" name="object 55"/>
            <p:cNvSpPr/>
            <p:nvPr/>
          </p:nvSpPr>
          <p:spPr>
            <a:xfrm>
              <a:off x="5230971" y="4155191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772" y="0"/>
                  </a:lnTo>
                </a:path>
              </a:pathLst>
            </a:custGeom>
            <a:ln w="10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525767" y="4155191"/>
              <a:ext cx="1722755" cy="0"/>
            </a:xfrm>
            <a:custGeom>
              <a:avLst/>
              <a:gdLst/>
              <a:ahLst/>
              <a:cxnLst/>
              <a:rect l="l" t="t" r="r" b="b"/>
              <a:pathLst>
                <a:path w="1722754">
                  <a:moveTo>
                    <a:pt x="0" y="0"/>
                  </a:moveTo>
                  <a:lnTo>
                    <a:pt x="1722359" y="0"/>
                  </a:lnTo>
                </a:path>
              </a:pathLst>
            </a:custGeom>
            <a:ln w="10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495230" y="4155191"/>
              <a:ext cx="2006600" cy="0"/>
            </a:xfrm>
            <a:custGeom>
              <a:avLst/>
              <a:gdLst/>
              <a:ahLst/>
              <a:cxnLst/>
              <a:rect l="l" t="t" r="r" b="b"/>
              <a:pathLst>
                <a:path w="2006600">
                  <a:moveTo>
                    <a:pt x="0" y="0"/>
                  </a:moveTo>
                  <a:lnTo>
                    <a:pt x="2005988" y="0"/>
                  </a:lnTo>
                </a:path>
              </a:pathLst>
            </a:custGeom>
            <a:ln w="10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 txBox="1"/>
            <p:nvPr/>
          </p:nvSpPr>
          <p:spPr>
            <a:xfrm>
              <a:off x="11085360" y="4149390"/>
              <a:ext cx="144145" cy="3378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5"/>
                </a:spcBef>
              </a:pPr>
              <a:r>
                <a:rPr sz="2050" spc="5" dirty="0">
                  <a:latin typeface="Times New Roman"/>
                  <a:cs typeface="Times New Roman"/>
                </a:rPr>
                <a:t>6</a:t>
              </a:r>
              <a:endParaRPr sz="2050">
                <a:latin typeface="Times New Roman"/>
                <a:cs typeface="Times New Roman"/>
              </a:endParaRPr>
            </a:p>
          </p:txBody>
        </p:sp>
        <p:sp>
          <p:nvSpPr>
            <p:cNvPr id="59" name="object 59"/>
            <p:cNvSpPr txBox="1"/>
            <p:nvPr/>
          </p:nvSpPr>
          <p:spPr>
            <a:xfrm>
              <a:off x="11568983" y="4120184"/>
              <a:ext cx="234315" cy="20764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0"/>
                </a:spcBef>
              </a:pPr>
              <a:r>
                <a:rPr sz="1200" i="1" spc="5" dirty="0">
                  <a:latin typeface="Times New Roman"/>
                  <a:cs typeface="Times New Roman"/>
                </a:rPr>
                <a:t>DD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60" name="object 60"/>
            <p:cNvSpPr txBox="1"/>
            <p:nvPr/>
          </p:nvSpPr>
          <p:spPr>
            <a:xfrm>
              <a:off x="10206890" y="4322429"/>
              <a:ext cx="381635" cy="20764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0"/>
                </a:spcBef>
              </a:pPr>
              <a:r>
                <a:rPr sz="1200" i="1" dirty="0">
                  <a:latin typeface="Times New Roman"/>
                  <a:cs typeface="Times New Roman"/>
                </a:rPr>
                <a:t>DS</a:t>
              </a:r>
              <a:r>
                <a:rPr sz="1200" i="1" spc="25" dirty="0">
                  <a:latin typeface="Times New Roman"/>
                  <a:cs typeface="Times New Roman"/>
                </a:rPr>
                <a:t>A</a:t>
              </a:r>
              <a:r>
                <a:rPr sz="1200" i="1" dirty="0">
                  <a:latin typeface="Times New Roman"/>
                  <a:cs typeface="Times New Roman"/>
                </a:rPr>
                <a:t>T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61" name="object 61"/>
            <p:cNvSpPr txBox="1"/>
            <p:nvPr/>
          </p:nvSpPr>
          <p:spPr>
            <a:xfrm>
              <a:off x="8854344" y="4322429"/>
              <a:ext cx="247015" cy="20764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200" i="1" spc="5" dirty="0">
                  <a:latin typeface="Times New Roman"/>
                  <a:cs typeface="Times New Roman"/>
                </a:rPr>
                <a:t>DD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62" name="object 62"/>
            <p:cNvSpPr txBox="1"/>
            <p:nvPr/>
          </p:nvSpPr>
          <p:spPr>
            <a:xfrm>
              <a:off x="7617314" y="4322429"/>
              <a:ext cx="394335" cy="20764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200" i="1" dirty="0">
                  <a:latin typeface="Times New Roman"/>
                  <a:cs typeface="Times New Roman"/>
                </a:rPr>
                <a:t>DS</a:t>
              </a:r>
              <a:r>
                <a:rPr sz="1200" i="1" spc="25" dirty="0">
                  <a:latin typeface="Times New Roman"/>
                  <a:cs typeface="Times New Roman"/>
                </a:rPr>
                <a:t>A</a:t>
              </a:r>
              <a:r>
                <a:rPr sz="1200" i="1" dirty="0">
                  <a:latin typeface="Times New Roman"/>
                  <a:cs typeface="Times New Roman"/>
                </a:rPr>
                <a:t>T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63" name="object 63"/>
            <p:cNvSpPr txBox="1"/>
            <p:nvPr/>
          </p:nvSpPr>
          <p:spPr>
            <a:xfrm>
              <a:off x="6884859" y="4322429"/>
              <a:ext cx="247015" cy="20764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200" i="1" spc="5" dirty="0">
                  <a:latin typeface="Times New Roman"/>
                  <a:cs typeface="Times New Roman"/>
                </a:rPr>
                <a:t>DD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64" name="object 64"/>
            <p:cNvSpPr txBox="1"/>
            <p:nvPr/>
          </p:nvSpPr>
          <p:spPr>
            <a:xfrm>
              <a:off x="5648434" y="4322429"/>
              <a:ext cx="394335" cy="20764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200" i="1" dirty="0">
                  <a:latin typeface="Times New Roman"/>
                  <a:cs typeface="Times New Roman"/>
                </a:rPr>
                <a:t>DS</a:t>
              </a:r>
              <a:r>
                <a:rPr sz="1200" i="1" spc="25" dirty="0">
                  <a:latin typeface="Times New Roman"/>
                  <a:cs typeface="Times New Roman"/>
                </a:rPr>
                <a:t>A</a:t>
              </a:r>
              <a:r>
                <a:rPr sz="1200" i="1" dirty="0">
                  <a:latin typeface="Times New Roman"/>
                  <a:cs typeface="Times New Roman"/>
                </a:rPr>
                <a:t>T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65" name="object 65"/>
            <p:cNvSpPr txBox="1"/>
            <p:nvPr/>
          </p:nvSpPr>
          <p:spPr>
            <a:xfrm>
              <a:off x="4771514" y="4120183"/>
              <a:ext cx="179705" cy="20764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200" i="1" spc="5" dirty="0">
                  <a:latin typeface="Times New Roman"/>
                  <a:cs typeface="Times New Roman"/>
                </a:rPr>
                <a:t>on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66" name="object 66"/>
            <p:cNvSpPr txBox="1"/>
            <p:nvPr/>
          </p:nvSpPr>
          <p:spPr>
            <a:xfrm>
              <a:off x="8105129" y="3784070"/>
              <a:ext cx="771525" cy="3378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050" i="1" spc="-10" dirty="0">
                  <a:latin typeface="Times New Roman"/>
                  <a:cs typeface="Times New Roman"/>
                </a:rPr>
                <a:t>V</a:t>
              </a:r>
              <a:r>
                <a:rPr sz="1800" i="1" spc="7" baseline="-23148" dirty="0">
                  <a:latin typeface="Times New Roman"/>
                  <a:cs typeface="Times New Roman"/>
                </a:rPr>
                <a:t>D</a:t>
              </a:r>
              <a:r>
                <a:rPr sz="1800" i="1" baseline="-23148" dirty="0">
                  <a:latin typeface="Times New Roman"/>
                  <a:cs typeface="Times New Roman"/>
                </a:rPr>
                <a:t>D </a:t>
              </a:r>
              <a:r>
                <a:rPr sz="1800" i="1" spc="-112" baseline="-23148" dirty="0">
                  <a:latin typeface="Times New Roman"/>
                  <a:cs typeface="Times New Roman"/>
                </a:rPr>
                <a:t> </a:t>
              </a:r>
              <a:r>
                <a:rPr sz="2050" dirty="0">
                  <a:latin typeface="Times New Roman"/>
                  <a:cs typeface="Times New Roman"/>
                </a:rPr>
                <a:t>/</a:t>
              </a:r>
              <a:r>
                <a:rPr sz="2050" spc="-160" dirty="0">
                  <a:latin typeface="Times New Roman"/>
                  <a:cs typeface="Times New Roman"/>
                </a:rPr>
                <a:t> </a:t>
              </a:r>
              <a:r>
                <a:rPr sz="2050" spc="5" dirty="0">
                  <a:latin typeface="Times New Roman"/>
                  <a:cs typeface="Times New Roman"/>
                </a:rPr>
                <a:t>2</a:t>
              </a:r>
              <a:endParaRPr sz="2050" dirty="0">
                <a:latin typeface="Times New Roman"/>
                <a:cs typeface="Times New Roman"/>
              </a:endParaRPr>
            </a:p>
          </p:txBody>
        </p:sp>
        <p:sp>
          <p:nvSpPr>
            <p:cNvPr id="67" name="object 67"/>
            <p:cNvSpPr txBox="1"/>
            <p:nvPr/>
          </p:nvSpPr>
          <p:spPr>
            <a:xfrm>
              <a:off x="6135601" y="3848664"/>
              <a:ext cx="456565" cy="3378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3075" i="1" baseline="13550" dirty="0">
                  <a:latin typeface="Times New Roman"/>
                  <a:cs typeface="Times New Roman"/>
                </a:rPr>
                <a:t>V</a:t>
              </a:r>
              <a:r>
                <a:rPr sz="1200" i="1" dirty="0">
                  <a:latin typeface="Times New Roman"/>
                  <a:cs typeface="Times New Roman"/>
                </a:rPr>
                <a:t>DD</a:t>
              </a:r>
              <a:endParaRPr sz="1200" dirty="0">
                <a:latin typeface="Times New Roman"/>
                <a:cs typeface="Times New Roman"/>
              </a:endParaRPr>
            </a:p>
          </p:txBody>
        </p:sp>
        <p:sp>
          <p:nvSpPr>
            <p:cNvPr id="68" name="object 68"/>
            <p:cNvSpPr txBox="1"/>
            <p:nvPr/>
          </p:nvSpPr>
          <p:spPr>
            <a:xfrm>
              <a:off x="10627788" y="3932905"/>
              <a:ext cx="1318260" cy="35496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5"/>
                </a:spcBef>
                <a:tabLst>
                  <a:tab pos="1192530" algn="l"/>
                </a:tabLst>
              </a:pPr>
              <a:r>
                <a:rPr sz="2050" spc="-5" dirty="0">
                  <a:latin typeface="Times New Roman"/>
                  <a:cs typeface="Times New Roman"/>
                </a:rPr>
                <a:t>(1</a:t>
              </a:r>
              <a:r>
                <a:rPr sz="2050" spc="-5" dirty="0">
                  <a:latin typeface="Symbol"/>
                  <a:cs typeface="Symbol"/>
                </a:rPr>
                <a:t></a:t>
              </a:r>
              <a:r>
                <a:rPr sz="2050" spc="-35" dirty="0">
                  <a:latin typeface="Times New Roman"/>
                  <a:cs typeface="Times New Roman"/>
                </a:rPr>
                <a:t> </a:t>
              </a:r>
              <a:r>
                <a:rPr sz="3075" spc="7" baseline="35230" dirty="0">
                  <a:latin typeface="Times New Roman"/>
                  <a:cs typeface="Times New Roman"/>
                </a:rPr>
                <a:t>5</a:t>
              </a:r>
              <a:r>
                <a:rPr sz="3075" spc="-195" baseline="35230" dirty="0">
                  <a:latin typeface="Times New Roman"/>
                  <a:cs typeface="Times New Roman"/>
                </a:rPr>
                <a:t> </a:t>
              </a:r>
              <a:r>
                <a:rPr sz="2150" i="1" spc="-15" dirty="0">
                  <a:latin typeface="Symbol"/>
                  <a:cs typeface="Symbol"/>
                </a:rPr>
                <a:t></a:t>
              </a:r>
              <a:r>
                <a:rPr sz="2050" i="1" spc="-15" dirty="0">
                  <a:latin typeface="Times New Roman"/>
                  <a:cs typeface="Times New Roman"/>
                </a:rPr>
                <a:t>V	</a:t>
              </a:r>
              <a:r>
                <a:rPr sz="2050" dirty="0">
                  <a:latin typeface="Times New Roman"/>
                  <a:cs typeface="Times New Roman"/>
                </a:rPr>
                <a:t>)</a:t>
              </a:r>
              <a:endParaRPr sz="2050">
                <a:latin typeface="Times New Roman"/>
                <a:cs typeface="Times New Roman"/>
              </a:endParaRPr>
            </a:p>
          </p:txBody>
        </p:sp>
        <p:sp>
          <p:nvSpPr>
            <p:cNvPr id="69" name="object 69"/>
            <p:cNvSpPr txBox="1"/>
            <p:nvPr/>
          </p:nvSpPr>
          <p:spPr>
            <a:xfrm>
              <a:off x="9500614" y="3947143"/>
              <a:ext cx="314960" cy="3378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050" dirty="0">
                  <a:latin typeface="Times New Roman"/>
                  <a:cs typeface="Times New Roman"/>
                </a:rPr>
                <a:t>)</a:t>
              </a:r>
              <a:r>
                <a:rPr sz="2050" spc="-55" dirty="0">
                  <a:latin typeface="Times New Roman"/>
                  <a:cs typeface="Times New Roman"/>
                </a:rPr>
                <a:t> </a:t>
              </a:r>
              <a:r>
                <a:rPr sz="2050" spc="5" dirty="0">
                  <a:latin typeface="Symbol"/>
                  <a:cs typeface="Symbol"/>
                </a:rPr>
                <a:t></a:t>
              </a:r>
              <a:endParaRPr sz="2050">
                <a:latin typeface="Symbol"/>
                <a:cs typeface="Symbol"/>
              </a:endParaRPr>
            </a:p>
          </p:txBody>
        </p:sp>
        <p:sp>
          <p:nvSpPr>
            <p:cNvPr id="70" name="object 70"/>
            <p:cNvSpPr txBox="1"/>
            <p:nvPr/>
          </p:nvSpPr>
          <p:spPr>
            <a:xfrm>
              <a:off x="7287698" y="3947143"/>
              <a:ext cx="169545" cy="3378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050" spc="5" dirty="0">
                  <a:latin typeface="Symbol"/>
                  <a:cs typeface="Symbol"/>
                </a:rPr>
                <a:t></a:t>
              </a:r>
              <a:endParaRPr sz="2050">
                <a:latin typeface="Symbol"/>
                <a:cs typeface="Symbol"/>
              </a:endParaRPr>
            </a:p>
          </p:txBody>
        </p:sp>
        <p:sp>
          <p:nvSpPr>
            <p:cNvPr id="71" name="object 71"/>
            <p:cNvSpPr txBox="1"/>
            <p:nvPr/>
          </p:nvSpPr>
          <p:spPr>
            <a:xfrm>
              <a:off x="5210518" y="3746951"/>
              <a:ext cx="5368290" cy="742950"/>
            </a:xfrm>
            <a:prstGeom prst="rect">
              <a:avLst/>
            </a:prstGeom>
          </p:spPr>
          <p:txBody>
            <a:bodyPr vert="horz" wrap="square" lIns="0" tIns="49530" rIns="0" bIns="0" rtlCol="0">
              <a:spAutoFit/>
            </a:bodyPr>
            <a:lstStyle/>
            <a:p>
              <a:pPr marR="55880" algn="r">
                <a:lnSpc>
                  <a:spcPct val="100000"/>
                </a:lnSpc>
                <a:spcBef>
                  <a:spcPts val="390"/>
                </a:spcBef>
              </a:pPr>
              <a:r>
                <a:rPr sz="2050" spc="5" dirty="0">
                  <a:latin typeface="Times New Roman"/>
                  <a:cs typeface="Times New Roman"/>
                </a:rPr>
                <a:t>3</a:t>
              </a:r>
              <a:r>
                <a:rPr sz="2050" spc="385" dirty="0">
                  <a:latin typeface="Times New Roman"/>
                  <a:cs typeface="Times New Roman"/>
                </a:rPr>
                <a:t> </a:t>
              </a:r>
              <a:r>
                <a:rPr sz="2050" i="1" spc="-5" dirty="0">
                  <a:latin typeface="Times New Roman"/>
                  <a:cs typeface="Times New Roman"/>
                </a:rPr>
                <a:t>V</a:t>
              </a:r>
              <a:r>
                <a:rPr sz="1800" i="1" spc="-7" baseline="-23148" dirty="0">
                  <a:latin typeface="Times New Roman"/>
                  <a:cs typeface="Times New Roman"/>
                </a:rPr>
                <a:t>DD</a:t>
              </a:r>
              <a:endParaRPr sz="1800" baseline="-23148" dirty="0">
                <a:latin typeface="Times New Roman"/>
                <a:cs typeface="Times New Roman"/>
              </a:endParaRPr>
            </a:p>
            <a:p>
              <a:pPr marL="38100">
                <a:lnSpc>
                  <a:spcPct val="100000"/>
                </a:lnSpc>
                <a:spcBef>
                  <a:spcPts val="315"/>
                </a:spcBef>
                <a:tabLst>
                  <a:tab pos="340360" algn="l"/>
                  <a:tab pos="887730" algn="l"/>
                  <a:tab pos="1938020" algn="l"/>
                  <a:tab pos="2310130" algn="l"/>
                  <a:tab pos="2857500" algn="l"/>
                  <a:tab pos="3943985" algn="l"/>
                  <a:tab pos="4672965" algn="l"/>
                </a:tabLst>
              </a:pPr>
              <a:r>
                <a:rPr sz="2050" spc="5" dirty="0">
                  <a:latin typeface="Times New Roman"/>
                  <a:cs typeface="Times New Roman"/>
                </a:rPr>
                <a:t>2	</a:t>
              </a:r>
              <a:r>
                <a:rPr sz="2050" i="1" dirty="0">
                  <a:latin typeface="Times New Roman"/>
                  <a:cs typeface="Times New Roman"/>
                </a:rPr>
                <a:t>I	</a:t>
              </a:r>
              <a:r>
                <a:rPr sz="2050" dirty="0">
                  <a:latin typeface="Symbol"/>
                  <a:cs typeface="Symbol"/>
                </a:rPr>
                <a:t></a:t>
              </a:r>
              <a:r>
                <a:rPr sz="2050" spc="-295" dirty="0">
                  <a:latin typeface="Times New Roman"/>
                  <a:cs typeface="Times New Roman"/>
                </a:rPr>
                <a:t> </a:t>
              </a:r>
              <a:r>
                <a:rPr sz="2050" spc="-10" dirty="0">
                  <a:latin typeface="Times New Roman"/>
                  <a:cs typeface="Times New Roman"/>
                </a:rPr>
                <a:t>(1</a:t>
              </a:r>
              <a:r>
                <a:rPr sz="2050" spc="-10" dirty="0">
                  <a:latin typeface="Symbol"/>
                  <a:cs typeface="Symbol"/>
                </a:rPr>
                <a:t></a:t>
              </a:r>
              <a:r>
                <a:rPr sz="2050" spc="-175" dirty="0">
                  <a:latin typeface="Times New Roman"/>
                  <a:cs typeface="Times New Roman"/>
                </a:rPr>
                <a:t> </a:t>
              </a:r>
              <a:r>
                <a:rPr sz="2150" i="1" spc="-15" dirty="0">
                  <a:latin typeface="Symbol"/>
                  <a:cs typeface="Symbol"/>
                </a:rPr>
                <a:t></a:t>
              </a:r>
              <a:r>
                <a:rPr sz="2050" i="1" spc="-15" dirty="0">
                  <a:latin typeface="Times New Roman"/>
                  <a:cs typeface="Times New Roman"/>
                </a:rPr>
                <a:t>V	</a:t>
              </a:r>
              <a:r>
                <a:rPr sz="2050" dirty="0">
                  <a:latin typeface="Times New Roman"/>
                  <a:cs typeface="Times New Roman"/>
                </a:rPr>
                <a:t>)	</a:t>
              </a:r>
              <a:r>
                <a:rPr sz="2050" i="1" dirty="0">
                  <a:latin typeface="Times New Roman"/>
                  <a:cs typeface="Times New Roman"/>
                </a:rPr>
                <a:t>I	</a:t>
              </a:r>
              <a:r>
                <a:rPr sz="2050" dirty="0">
                  <a:latin typeface="Symbol"/>
                  <a:cs typeface="Symbol"/>
                </a:rPr>
                <a:t></a:t>
              </a:r>
              <a:r>
                <a:rPr sz="2050" spc="-295" dirty="0">
                  <a:latin typeface="Times New Roman"/>
                  <a:cs typeface="Times New Roman"/>
                </a:rPr>
                <a:t> </a:t>
              </a:r>
              <a:r>
                <a:rPr sz="2050" spc="-5" dirty="0">
                  <a:latin typeface="Times New Roman"/>
                  <a:cs typeface="Times New Roman"/>
                </a:rPr>
                <a:t>(1</a:t>
              </a:r>
              <a:r>
                <a:rPr sz="2050" spc="-5" dirty="0">
                  <a:latin typeface="Symbol"/>
                  <a:cs typeface="Symbol"/>
                </a:rPr>
                <a:t></a:t>
              </a:r>
              <a:r>
                <a:rPr sz="2050" spc="-170" dirty="0">
                  <a:latin typeface="Times New Roman"/>
                  <a:cs typeface="Times New Roman"/>
                </a:rPr>
                <a:t> </a:t>
              </a:r>
              <a:r>
                <a:rPr sz="2150" i="1" spc="-15" dirty="0">
                  <a:latin typeface="Symbol"/>
                  <a:cs typeface="Symbol"/>
                </a:rPr>
                <a:t></a:t>
              </a:r>
              <a:r>
                <a:rPr sz="2050" i="1" spc="-15" dirty="0">
                  <a:latin typeface="Times New Roman"/>
                  <a:cs typeface="Times New Roman"/>
                </a:rPr>
                <a:t>V	</a:t>
              </a:r>
              <a:r>
                <a:rPr sz="2050" dirty="0">
                  <a:latin typeface="Times New Roman"/>
                  <a:cs typeface="Times New Roman"/>
                </a:rPr>
                <a:t>/</a:t>
              </a:r>
              <a:r>
                <a:rPr sz="2050" spc="-160" dirty="0">
                  <a:latin typeface="Times New Roman"/>
                  <a:cs typeface="Times New Roman"/>
                </a:rPr>
                <a:t> </a:t>
              </a:r>
              <a:r>
                <a:rPr sz="2050" spc="-5" dirty="0">
                  <a:latin typeface="Times New Roman"/>
                  <a:cs typeface="Times New Roman"/>
                </a:rPr>
                <a:t>2)	</a:t>
              </a:r>
              <a:r>
                <a:rPr sz="2050" spc="5" dirty="0">
                  <a:latin typeface="Times New Roman"/>
                  <a:cs typeface="Times New Roman"/>
                </a:rPr>
                <a:t>4</a:t>
              </a:r>
              <a:r>
                <a:rPr sz="2050" spc="90" dirty="0">
                  <a:latin typeface="Times New Roman"/>
                  <a:cs typeface="Times New Roman"/>
                </a:rPr>
                <a:t> </a:t>
              </a:r>
              <a:r>
                <a:rPr sz="2050" i="1" dirty="0">
                  <a:latin typeface="Times New Roman"/>
                  <a:cs typeface="Times New Roman"/>
                </a:rPr>
                <a:t>I</a:t>
              </a:r>
              <a:endParaRPr sz="2050" dirty="0">
                <a:latin typeface="Times New Roman"/>
                <a:cs typeface="Times New Roman"/>
              </a:endParaRPr>
            </a:p>
          </p:txBody>
        </p:sp>
        <p:sp>
          <p:nvSpPr>
            <p:cNvPr id="72" name="object 72"/>
            <p:cNvSpPr txBox="1"/>
            <p:nvPr/>
          </p:nvSpPr>
          <p:spPr>
            <a:xfrm>
              <a:off x="4594699" y="3947143"/>
              <a:ext cx="959485" cy="3378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  <a:tabLst>
                  <a:tab pos="429259" algn="l"/>
                </a:tabLst>
              </a:pPr>
              <a:r>
                <a:rPr sz="2050" i="1" spc="5" dirty="0">
                  <a:latin typeface="Times New Roman"/>
                  <a:cs typeface="Times New Roman"/>
                </a:rPr>
                <a:t>R	</a:t>
              </a:r>
              <a:r>
                <a:rPr sz="2050" spc="5" dirty="0">
                  <a:latin typeface="Symbol"/>
                  <a:cs typeface="Symbol"/>
                </a:rPr>
                <a:t></a:t>
              </a:r>
              <a:r>
                <a:rPr sz="2050" spc="90" dirty="0">
                  <a:latin typeface="Times New Roman"/>
                  <a:cs typeface="Times New Roman"/>
                </a:rPr>
                <a:t> </a:t>
              </a:r>
              <a:r>
                <a:rPr sz="3075" spc="7" baseline="35230" dirty="0">
                  <a:latin typeface="Times New Roman"/>
                  <a:cs typeface="Times New Roman"/>
                </a:rPr>
                <a:t>1</a:t>
              </a:r>
              <a:r>
                <a:rPr sz="3075" spc="-150" baseline="35230" dirty="0">
                  <a:latin typeface="Times New Roman"/>
                  <a:cs typeface="Times New Roman"/>
                </a:rPr>
                <a:t> </a:t>
              </a:r>
              <a:r>
                <a:rPr sz="2050" dirty="0">
                  <a:latin typeface="Times New Roman"/>
                  <a:cs typeface="Times New Roman"/>
                </a:rPr>
                <a:t>(</a:t>
              </a:r>
              <a:endParaRPr sz="2050">
                <a:latin typeface="Times New Roman"/>
                <a:cs typeface="Times New Roman"/>
              </a:endParaRPr>
            </a:p>
          </p:txBody>
        </p:sp>
      </p:grpSp>
      <p:pic>
        <p:nvPicPr>
          <p:cNvPr id="74" name="图片 73">
            <a:extLst>
              <a:ext uri="{FF2B5EF4-FFF2-40B4-BE49-F238E27FC236}">
                <a16:creationId xmlns:a16="http://schemas.microsoft.com/office/drawing/2014/main" id="{8D639B10-9684-7734-48B2-FC2ED2592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2" y="2144824"/>
            <a:ext cx="4142584" cy="3570176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A21FD3DD-D77B-71A9-3D53-392D31584535}"/>
              </a:ext>
            </a:extLst>
          </p:cNvPr>
          <p:cNvGrpSpPr/>
          <p:nvPr/>
        </p:nvGrpSpPr>
        <p:grpSpPr>
          <a:xfrm>
            <a:off x="1295400" y="1062403"/>
            <a:ext cx="2710815" cy="721360"/>
            <a:chOff x="8104631" y="4769357"/>
            <a:chExt cx="2710815" cy="721360"/>
          </a:xfrm>
        </p:grpSpPr>
        <p:grpSp>
          <p:nvGrpSpPr>
            <p:cNvPr id="5" name="object 51">
              <a:extLst>
                <a:ext uri="{FF2B5EF4-FFF2-40B4-BE49-F238E27FC236}">
                  <a16:creationId xmlns:a16="http://schemas.microsoft.com/office/drawing/2014/main" id="{0A48B555-9FCA-C6F3-5364-18782006D383}"/>
                </a:ext>
              </a:extLst>
            </p:cNvPr>
            <p:cNvGrpSpPr/>
            <p:nvPr/>
          </p:nvGrpSpPr>
          <p:grpSpPr>
            <a:xfrm>
              <a:off x="8104631" y="4769357"/>
              <a:ext cx="2710815" cy="721360"/>
              <a:chOff x="8104631" y="4613147"/>
              <a:chExt cx="2710815" cy="721360"/>
            </a:xfrm>
          </p:grpSpPr>
          <p:sp>
            <p:nvSpPr>
              <p:cNvPr id="6" name="object 52 2">
                <a:extLst>
                  <a:ext uri="{FF2B5EF4-FFF2-40B4-BE49-F238E27FC236}">
                    <a16:creationId xmlns:a16="http://schemas.microsoft.com/office/drawing/2014/main" id="{53A2FB5E-6DA3-ACB9-C269-2FBD61456EEA}"/>
                  </a:ext>
                </a:extLst>
              </p:cNvPr>
              <p:cNvSpPr/>
              <p:nvPr/>
            </p:nvSpPr>
            <p:spPr>
              <a:xfrm>
                <a:off x="8104631" y="4613147"/>
                <a:ext cx="2710815" cy="721360"/>
              </a:xfrm>
              <a:custGeom>
                <a:avLst/>
                <a:gdLst/>
                <a:ahLst/>
                <a:cxnLst/>
                <a:rect l="l" t="t" r="r" b="b"/>
                <a:pathLst>
                  <a:path w="2710815" h="721360">
                    <a:moveTo>
                      <a:pt x="2710433" y="0"/>
                    </a:moveTo>
                    <a:lnTo>
                      <a:pt x="0" y="0"/>
                    </a:lnTo>
                    <a:lnTo>
                      <a:pt x="0" y="720851"/>
                    </a:lnTo>
                    <a:lnTo>
                      <a:pt x="2710433" y="720851"/>
                    </a:lnTo>
                    <a:lnTo>
                      <a:pt x="2710433" y="0"/>
                    </a:lnTo>
                    <a:close/>
                  </a:path>
                </a:pathLst>
              </a:custGeom>
              <a:solidFill>
                <a:srgbClr val="D0ECF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53">
                <a:extLst>
                  <a:ext uri="{FF2B5EF4-FFF2-40B4-BE49-F238E27FC236}">
                    <a16:creationId xmlns:a16="http://schemas.microsoft.com/office/drawing/2014/main" id="{0AD92F64-3BDC-6BBC-CA03-5418C2C08368}"/>
                  </a:ext>
                </a:extLst>
              </p:cNvPr>
              <p:cNvSpPr/>
              <p:nvPr/>
            </p:nvSpPr>
            <p:spPr>
              <a:xfrm>
                <a:off x="9104497" y="4952247"/>
                <a:ext cx="1663064" cy="0"/>
              </a:xfrm>
              <a:custGeom>
                <a:avLst/>
                <a:gdLst/>
                <a:ahLst/>
                <a:cxnLst/>
                <a:rect l="l" t="t" r="r" b="b"/>
                <a:pathLst>
                  <a:path w="1663065">
                    <a:moveTo>
                      <a:pt x="0" y="0"/>
                    </a:moveTo>
                    <a:lnTo>
                      <a:pt x="1662454" y="0"/>
                    </a:lnTo>
                  </a:path>
                </a:pathLst>
              </a:custGeom>
              <a:ln w="104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" name="object 54">
              <a:extLst>
                <a:ext uri="{FF2B5EF4-FFF2-40B4-BE49-F238E27FC236}">
                  <a16:creationId xmlns:a16="http://schemas.microsoft.com/office/drawing/2014/main" id="{CB3DB0B1-D6C5-3999-D200-BFF12A16AA68}"/>
                </a:ext>
              </a:extLst>
            </p:cNvPr>
            <p:cNvSpPr txBox="1"/>
            <p:nvPr/>
          </p:nvSpPr>
          <p:spPr>
            <a:xfrm>
              <a:off x="10447457" y="5272517"/>
              <a:ext cx="196850" cy="20447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0"/>
                </a:spcBef>
              </a:pPr>
              <a:r>
                <a:rPr sz="1150" i="1" spc="20" dirty="0">
                  <a:latin typeface="Times New Roman"/>
                  <a:cs typeface="Times New Roman"/>
                </a:rPr>
                <a:t>DS</a:t>
              </a:r>
              <a:endParaRPr sz="1150">
                <a:latin typeface="Times New Roman"/>
                <a:cs typeface="Times New Roman"/>
              </a:endParaRPr>
            </a:p>
          </p:txBody>
        </p:sp>
        <p:sp>
          <p:nvSpPr>
            <p:cNvPr id="9" name="object 55">
              <a:extLst>
                <a:ext uri="{FF2B5EF4-FFF2-40B4-BE49-F238E27FC236}">
                  <a16:creationId xmlns:a16="http://schemas.microsoft.com/office/drawing/2014/main" id="{5BFA8E3C-4670-6FEB-63A6-1C6579AEAE27}"/>
                </a:ext>
              </a:extLst>
            </p:cNvPr>
            <p:cNvSpPr txBox="1"/>
            <p:nvPr/>
          </p:nvSpPr>
          <p:spPr>
            <a:xfrm>
              <a:off x="9236482" y="5272517"/>
              <a:ext cx="374015" cy="20447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0"/>
                </a:spcBef>
              </a:pPr>
              <a:r>
                <a:rPr sz="1150" i="1" spc="15" dirty="0">
                  <a:latin typeface="Times New Roman"/>
                  <a:cs typeface="Times New Roman"/>
                </a:rPr>
                <a:t>D</a:t>
              </a:r>
              <a:r>
                <a:rPr sz="1150" i="1" spc="10" dirty="0">
                  <a:latin typeface="Times New Roman"/>
                  <a:cs typeface="Times New Roman"/>
                </a:rPr>
                <a:t>S</a:t>
              </a:r>
              <a:r>
                <a:rPr sz="1150" i="1" spc="40" dirty="0">
                  <a:latin typeface="Times New Roman"/>
                  <a:cs typeface="Times New Roman"/>
                </a:rPr>
                <a:t>A</a:t>
              </a:r>
              <a:r>
                <a:rPr sz="1150" i="1" spc="10" dirty="0">
                  <a:latin typeface="Times New Roman"/>
                  <a:cs typeface="Times New Roman"/>
                </a:rPr>
                <a:t>T</a:t>
              </a:r>
              <a:endParaRPr sz="1150">
                <a:latin typeface="Times New Roman"/>
                <a:cs typeface="Times New Roman"/>
              </a:endParaRPr>
            </a:p>
          </p:txBody>
        </p:sp>
        <p:sp>
          <p:nvSpPr>
            <p:cNvPr id="10" name="object 56">
              <a:extLst>
                <a:ext uri="{FF2B5EF4-FFF2-40B4-BE49-F238E27FC236}">
                  <a16:creationId xmlns:a16="http://schemas.microsoft.com/office/drawing/2014/main" id="{28F42CD0-0F8D-8EEA-077F-2663A7BD6947}"/>
                </a:ext>
              </a:extLst>
            </p:cNvPr>
            <p:cNvSpPr txBox="1"/>
            <p:nvPr/>
          </p:nvSpPr>
          <p:spPr>
            <a:xfrm>
              <a:off x="8536214" y="5073843"/>
              <a:ext cx="196850" cy="20447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0"/>
                </a:spcBef>
              </a:pPr>
              <a:r>
                <a:rPr sz="1150" i="1" spc="20" dirty="0">
                  <a:latin typeface="Times New Roman"/>
                  <a:cs typeface="Times New Roman"/>
                </a:rPr>
                <a:t>DS</a:t>
              </a:r>
              <a:endParaRPr sz="1150">
                <a:latin typeface="Times New Roman"/>
                <a:cs typeface="Times New Roman"/>
              </a:endParaRPr>
            </a:p>
          </p:txBody>
        </p:sp>
        <p:sp>
          <p:nvSpPr>
            <p:cNvPr id="11" name="object 57">
              <a:extLst>
                <a:ext uri="{FF2B5EF4-FFF2-40B4-BE49-F238E27FC236}">
                  <a16:creationId xmlns:a16="http://schemas.microsoft.com/office/drawing/2014/main" id="{343BB851-6699-A7A3-497B-03EB5FF63F87}"/>
                </a:ext>
              </a:extLst>
            </p:cNvPr>
            <p:cNvSpPr txBox="1"/>
            <p:nvPr/>
          </p:nvSpPr>
          <p:spPr>
            <a:xfrm>
              <a:off x="9104238" y="4806591"/>
              <a:ext cx="1702435" cy="63055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R="86995" algn="ctr">
                <a:lnSpc>
                  <a:spcPts val="2315"/>
                </a:lnSpc>
                <a:spcBef>
                  <a:spcPts val="110"/>
                </a:spcBef>
              </a:pPr>
              <a:r>
                <a:rPr sz="3000" i="1" spc="15" baseline="13888" dirty="0">
                  <a:latin typeface="Times New Roman"/>
                  <a:cs typeface="Times New Roman"/>
                </a:rPr>
                <a:t>V</a:t>
              </a:r>
              <a:r>
                <a:rPr sz="1150" i="1" spc="10" dirty="0">
                  <a:latin typeface="Times New Roman"/>
                  <a:cs typeface="Times New Roman"/>
                </a:rPr>
                <a:t>DS</a:t>
              </a:r>
              <a:endParaRPr sz="1150" dirty="0">
                <a:latin typeface="Times New Roman"/>
                <a:cs typeface="Times New Roman"/>
              </a:endParaRPr>
            </a:p>
            <a:p>
              <a:pPr marR="17780" algn="ctr">
                <a:lnSpc>
                  <a:spcPts val="2435"/>
                </a:lnSpc>
                <a:tabLst>
                  <a:tab pos="535305" algn="l"/>
                  <a:tab pos="1540510" algn="l"/>
                </a:tabLst>
              </a:pPr>
              <a:r>
                <a:rPr sz="2000" i="1" spc="5" dirty="0">
                  <a:latin typeface="Times New Roman"/>
                  <a:cs typeface="Times New Roman"/>
                </a:rPr>
                <a:t>I	</a:t>
              </a:r>
              <a:r>
                <a:rPr sz="2000" dirty="0">
                  <a:latin typeface="Symbol"/>
                  <a:cs typeface="Symbol"/>
                </a:rPr>
                <a:t></a:t>
              </a:r>
              <a:r>
                <a:rPr sz="2000" spc="-290" dirty="0">
                  <a:latin typeface="Times New Roman"/>
                  <a:cs typeface="Times New Roman"/>
                </a:rPr>
                <a:t> </a:t>
              </a:r>
              <a:r>
                <a:rPr sz="2000" spc="-5" dirty="0">
                  <a:latin typeface="Times New Roman"/>
                  <a:cs typeface="Times New Roman"/>
                </a:rPr>
                <a:t>(1</a:t>
              </a:r>
              <a:r>
                <a:rPr sz="2000" spc="-5" dirty="0">
                  <a:latin typeface="Symbol"/>
                  <a:cs typeface="Symbol"/>
                </a:rPr>
                <a:t></a:t>
              </a:r>
              <a:r>
                <a:rPr sz="2000" spc="-165" dirty="0">
                  <a:latin typeface="Times New Roman"/>
                  <a:cs typeface="Times New Roman"/>
                </a:rPr>
                <a:t> </a:t>
              </a:r>
              <a:r>
                <a:rPr sz="2100" i="1" spc="-15" dirty="0">
                  <a:latin typeface="Symbol"/>
                  <a:cs typeface="Symbol"/>
                </a:rPr>
                <a:t></a:t>
              </a:r>
              <a:r>
                <a:rPr sz="2000" i="1" spc="-15" dirty="0">
                  <a:latin typeface="Times New Roman"/>
                  <a:cs typeface="Times New Roman"/>
                </a:rPr>
                <a:t>V	</a:t>
              </a:r>
              <a:r>
                <a:rPr sz="2000" spc="5" dirty="0">
                  <a:latin typeface="Times New Roman"/>
                  <a:cs typeface="Times New Roman"/>
                </a:rPr>
                <a:t>)</a:t>
              </a:r>
              <a:endParaRPr sz="2000" dirty="0">
                <a:latin typeface="Times New Roman"/>
                <a:cs typeface="Times New Roman"/>
              </a:endParaRPr>
            </a:p>
          </p:txBody>
        </p:sp>
        <p:sp>
          <p:nvSpPr>
            <p:cNvPr id="12" name="object 58">
              <a:extLst>
                <a:ext uri="{FF2B5EF4-FFF2-40B4-BE49-F238E27FC236}">
                  <a16:creationId xmlns:a16="http://schemas.microsoft.com/office/drawing/2014/main" id="{C008898C-576E-456E-480A-DB042C2310F0}"/>
                </a:ext>
              </a:extLst>
            </p:cNvPr>
            <p:cNvSpPr txBox="1"/>
            <p:nvPr/>
          </p:nvSpPr>
          <p:spPr>
            <a:xfrm>
              <a:off x="8150722" y="4903858"/>
              <a:ext cx="904875" cy="33210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"/>
                </a:spcBef>
                <a:tabLst>
                  <a:tab pos="607695" algn="l"/>
                </a:tabLst>
              </a:pPr>
              <a:r>
                <a:rPr sz="2000" i="1" spc="60" dirty="0">
                  <a:latin typeface="Times New Roman"/>
                  <a:cs typeface="Times New Roman"/>
                </a:rPr>
                <a:t>R</a:t>
              </a:r>
              <a:r>
                <a:rPr sz="2000" spc="-135" dirty="0">
                  <a:latin typeface="Times New Roman"/>
                  <a:cs typeface="Times New Roman"/>
                </a:rPr>
                <a:t>(</a:t>
              </a:r>
              <a:r>
                <a:rPr sz="2000" i="1" spc="10" dirty="0">
                  <a:latin typeface="Times New Roman"/>
                  <a:cs typeface="Times New Roman"/>
                </a:rPr>
                <a:t>V</a:t>
              </a:r>
              <a:r>
                <a:rPr sz="2000" i="1" dirty="0">
                  <a:latin typeface="Times New Roman"/>
                  <a:cs typeface="Times New Roman"/>
                </a:rPr>
                <a:t>	</a:t>
              </a:r>
              <a:r>
                <a:rPr sz="2000" spc="5" dirty="0">
                  <a:latin typeface="Times New Roman"/>
                  <a:cs typeface="Times New Roman"/>
                </a:rPr>
                <a:t>)</a:t>
              </a:r>
              <a:r>
                <a:rPr sz="2000" spc="-50" dirty="0">
                  <a:latin typeface="Times New Roman"/>
                  <a:cs typeface="Times New Roman"/>
                </a:rPr>
                <a:t> </a:t>
              </a:r>
              <a:r>
                <a:rPr sz="2000" spc="5" dirty="0">
                  <a:latin typeface="Symbol"/>
                  <a:cs typeface="Symbol"/>
                </a:rPr>
                <a:t></a:t>
              </a:r>
              <a:endParaRPr sz="2000">
                <a:latin typeface="Symbol"/>
                <a:cs typeface="Symbol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8B6F44-6676-8B6D-89FE-4C4CDE7C1E7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64823" y="6400800"/>
            <a:ext cx="2804160" cy="342900"/>
          </a:xfrm>
        </p:spPr>
        <p:txBody>
          <a:bodyPr/>
          <a:lstStyle/>
          <a:p>
            <a:fld id="{B6F15528-21DE-4FAA-801E-634DDDAF4B2B}" type="slidenum">
              <a:rPr lang="en-US" altLang="zh-CN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A20AEBEF-6A12-7A3B-3FC5-3C9046220A29}"/>
              </a:ext>
            </a:extLst>
          </p:cNvPr>
          <p:cNvSpPr/>
          <p:nvPr/>
        </p:nvSpPr>
        <p:spPr>
          <a:xfrm>
            <a:off x="10122376" y="5326288"/>
            <a:ext cx="1675924" cy="49363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75267DF-7AFC-C367-63EC-513853DF164C}"/>
              </a:ext>
            </a:extLst>
          </p:cNvPr>
          <p:cNvSpPr/>
          <p:nvPr/>
        </p:nvSpPr>
        <p:spPr>
          <a:xfrm>
            <a:off x="10135076" y="4721002"/>
            <a:ext cx="1675924" cy="49363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5404" y="138429"/>
            <a:ext cx="62566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i="1" spc="10" dirty="0"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sz="3150" spc="15" baseline="-21164" dirty="0">
                <a:solidFill>
                  <a:schemeClr val="tx1"/>
                </a:solidFill>
              </a:rPr>
              <a:t>on</a:t>
            </a:r>
            <a:r>
              <a:rPr sz="3150" spc="442" baseline="-21164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vs.</a:t>
            </a:r>
            <a:r>
              <a:rPr sz="3200" spc="-15" dirty="0">
                <a:solidFill>
                  <a:schemeClr val="tx1"/>
                </a:solidFill>
              </a:rPr>
              <a:t> </a:t>
            </a:r>
            <a:r>
              <a:rPr sz="3200" i="1" spc="15" dirty="0">
                <a:solidFill>
                  <a:schemeClr val="tx1"/>
                </a:solidFill>
                <a:latin typeface="Arial"/>
                <a:cs typeface="Arial"/>
              </a:rPr>
              <a:t>V</a:t>
            </a:r>
            <a:r>
              <a:rPr sz="3150" spc="22" baseline="-21164" dirty="0">
                <a:solidFill>
                  <a:schemeClr val="tx1"/>
                </a:solidFill>
              </a:rPr>
              <a:t>DD</a:t>
            </a:r>
            <a:r>
              <a:rPr sz="3150" spc="434" baseline="-21164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– Simulation</a:t>
            </a:r>
            <a:r>
              <a:rPr sz="3200" spc="-25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Results</a:t>
            </a:r>
            <a:endParaRPr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4655E61-FDC7-2ADE-A081-7EA4594C5340}"/>
              </a:ext>
            </a:extLst>
          </p:cNvPr>
          <p:cNvGrpSpPr/>
          <p:nvPr/>
        </p:nvGrpSpPr>
        <p:grpSpPr>
          <a:xfrm>
            <a:off x="7570470" y="2763969"/>
            <a:ext cx="2833687" cy="862426"/>
            <a:chOff x="8763476" y="1096489"/>
            <a:chExt cx="2833687" cy="86242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A235607-812B-145A-B716-983C1E00AAC8}"/>
                </a:ext>
              </a:extLst>
            </p:cNvPr>
            <p:cNvGrpSpPr/>
            <p:nvPr/>
          </p:nvGrpSpPr>
          <p:grpSpPr>
            <a:xfrm>
              <a:off x="8763476" y="1096489"/>
              <a:ext cx="2833687" cy="862426"/>
              <a:chOff x="1492769" y="1200967"/>
              <a:chExt cx="2833687" cy="862426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45C75433-697D-56B9-5E29-18CE35F47EBA}"/>
                  </a:ext>
                </a:extLst>
              </p:cNvPr>
              <p:cNvGrpSpPr/>
              <p:nvPr/>
            </p:nvGrpSpPr>
            <p:grpSpPr>
              <a:xfrm>
                <a:off x="1492769" y="1200967"/>
                <a:ext cx="2833687" cy="862426"/>
                <a:chOff x="1371600" y="1196442"/>
                <a:chExt cx="2833687" cy="862426"/>
              </a:xfrm>
            </p:grpSpPr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598CE808-D1F8-0CB9-5ED6-3F4EDE5C5E87}"/>
                    </a:ext>
                  </a:extLst>
                </p:cNvPr>
                <p:cNvGrpSpPr/>
                <p:nvPr/>
              </p:nvGrpSpPr>
              <p:grpSpPr>
                <a:xfrm>
                  <a:off x="1371600" y="1196442"/>
                  <a:ext cx="2833687" cy="862426"/>
                  <a:chOff x="1371600" y="1196442"/>
                  <a:chExt cx="2833687" cy="862426"/>
                </a:xfrm>
              </p:grpSpPr>
              <p:pic>
                <p:nvPicPr>
                  <p:cNvPr id="45" name="图片 44">
                    <a:extLst>
                      <a:ext uri="{FF2B5EF4-FFF2-40B4-BE49-F238E27FC236}">
                        <a16:creationId xmlns:a16="http://schemas.microsoft.com/office/drawing/2014/main" id="{7F7CF161-2C5E-1A38-9FF0-3FED94BE40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371600" y="1196442"/>
                    <a:ext cx="2833687" cy="862426"/>
                  </a:xfrm>
                  <a:prstGeom prst="rect">
                    <a:avLst/>
                  </a:prstGeom>
                </p:spPr>
              </p:pic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C37B3ABD-8BE5-6D2F-1598-0C48B33841A0}"/>
                      </a:ext>
                    </a:extLst>
                  </p:cNvPr>
                  <p:cNvSpPr/>
                  <p:nvPr/>
                </p:nvSpPr>
                <p:spPr>
                  <a:xfrm>
                    <a:off x="1447800" y="1457325"/>
                    <a:ext cx="381000" cy="304802"/>
                  </a:xfrm>
                  <a:prstGeom prst="rect">
                    <a:avLst/>
                  </a:prstGeom>
                  <a:noFill/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5D108D8-1456-B1BB-2FE7-70CEFD114521}"/>
                    </a:ext>
                  </a:extLst>
                </p:cNvPr>
                <p:cNvSpPr/>
                <p:nvPr/>
              </p:nvSpPr>
              <p:spPr>
                <a:xfrm>
                  <a:off x="2286000" y="1295400"/>
                  <a:ext cx="457200" cy="304801"/>
                </a:xfrm>
                <a:prstGeom prst="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DB81963-E683-4EB9-9BA8-62D7402BCF39}"/>
                  </a:ext>
                </a:extLst>
              </p:cNvPr>
              <p:cNvSpPr/>
              <p:nvPr/>
            </p:nvSpPr>
            <p:spPr>
              <a:xfrm>
                <a:off x="3581400" y="1457325"/>
                <a:ext cx="533400" cy="304801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F70EDE8-8BCD-5E02-ACE2-9AD3407AE8DA}"/>
                </a:ext>
              </a:extLst>
            </p:cNvPr>
            <p:cNvSpPr/>
            <p:nvPr/>
          </p:nvSpPr>
          <p:spPr>
            <a:xfrm>
              <a:off x="9689129" y="1571467"/>
              <a:ext cx="457200" cy="3048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CDFEBC-8097-9980-AF05-F4A768D4EA1D}"/>
              </a:ext>
            </a:extLst>
          </p:cNvPr>
          <p:cNvGrpSpPr/>
          <p:nvPr/>
        </p:nvGrpSpPr>
        <p:grpSpPr>
          <a:xfrm>
            <a:off x="5562600" y="4772089"/>
            <a:ext cx="2042413" cy="1033115"/>
            <a:chOff x="6172201" y="4027161"/>
            <a:chExt cx="2042413" cy="103311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DF2A263-A12C-2043-E3E2-7E0352BF3411}"/>
                </a:ext>
              </a:extLst>
            </p:cNvPr>
            <p:cNvGrpSpPr/>
            <p:nvPr/>
          </p:nvGrpSpPr>
          <p:grpSpPr>
            <a:xfrm>
              <a:off x="6206744" y="4613618"/>
              <a:ext cx="2007870" cy="446658"/>
              <a:chOff x="6197600" y="2759053"/>
              <a:chExt cx="2007870" cy="446658"/>
            </a:xfrm>
          </p:grpSpPr>
          <p:sp>
            <p:nvSpPr>
              <p:cNvPr id="3" name="object 3 1"/>
              <p:cNvSpPr txBox="1"/>
              <p:nvPr/>
            </p:nvSpPr>
            <p:spPr>
              <a:xfrm>
                <a:off x="6687058" y="2935836"/>
                <a:ext cx="320040" cy="26987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600" b="1" dirty="0">
                    <a:solidFill>
                      <a:srgbClr val="004099"/>
                    </a:solidFill>
                    <a:latin typeface="Arial"/>
                    <a:cs typeface="Arial"/>
                  </a:rPr>
                  <a:t>DD</a:t>
                </a:r>
                <a:endParaRPr sz="1600" dirty="0">
                  <a:latin typeface="Arial"/>
                  <a:cs typeface="Arial"/>
                </a:endParaRPr>
              </a:p>
            </p:txBody>
          </p:sp>
          <p:sp>
            <p:nvSpPr>
              <p:cNvPr id="4" name="object 4"/>
              <p:cNvSpPr txBox="1"/>
              <p:nvPr/>
            </p:nvSpPr>
            <p:spPr>
              <a:xfrm>
                <a:off x="6197600" y="2759053"/>
                <a:ext cx="2007870" cy="39116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98450" indent="-286385">
                  <a:lnSpc>
                    <a:spcPct val="100000"/>
                  </a:lnSpc>
                  <a:spcBef>
                    <a:spcPts val="100"/>
                  </a:spcBef>
                  <a:buFont typeface="Wingdings"/>
                  <a:buChar char=""/>
                  <a:tabLst>
                    <a:tab pos="299085" algn="l"/>
                    <a:tab pos="877569" algn="l"/>
                  </a:tabLst>
                </a:pPr>
                <a:r>
                  <a:rPr sz="2400" b="1" i="1" dirty="0">
                    <a:solidFill>
                      <a:srgbClr val="004099"/>
                    </a:solidFill>
                    <a:latin typeface="Arial"/>
                    <a:cs typeface="Arial"/>
                  </a:rPr>
                  <a:t>V	</a:t>
                </a:r>
                <a:r>
                  <a:rPr sz="2400" b="1" spc="-5" dirty="0">
                    <a:solidFill>
                      <a:srgbClr val="004099"/>
                    </a:solidFill>
                    <a:latin typeface="Arial"/>
                    <a:cs typeface="Arial"/>
                  </a:rPr>
                  <a:t>is</a:t>
                </a:r>
                <a:r>
                  <a:rPr sz="2400" b="1" spc="-70" dirty="0">
                    <a:solidFill>
                      <a:srgbClr val="004099"/>
                    </a:solidFill>
                    <a:latin typeface="Arial"/>
                    <a:cs typeface="Arial"/>
                  </a:rPr>
                  <a:t> </a:t>
                </a:r>
                <a:r>
                  <a:rPr sz="2400" b="1" spc="-5" dirty="0">
                    <a:solidFill>
                      <a:srgbClr val="004099"/>
                    </a:solidFill>
                    <a:latin typeface="Arial"/>
                    <a:cs typeface="Arial"/>
                  </a:rPr>
                  <a:t>small</a:t>
                </a:r>
                <a:endParaRPr sz="2400" dirty="0">
                  <a:latin typeface="Arial"/>
                  <a:cs typeface="Arial"/>
                </a:endParaRPr>
              </a:p>
            </p:txBody>
          </p:sp>
        </p:grpSp>
        <p:sp>
          <p:nvSpPr>
            <p:cNvPr id="8" name="object 8"/>
            <p:cNvSpPr txBox="1"/>
            <p:nvPr/>
          </p:nvSpPr>
          <p:spPr>
            <a:xfrm>
              <a:off x="6172201" y="4027161"/>
              <a:ext cx="20078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23850" indent="-286385">
                <a:lnSpc>
                  <a:spcPct val="100000"/>
                </a:lnSpc>
                <a:spcBef>
                  <a:spcPts val="100"/>
                </a:spcBef>
                <a:buFont typeface="Wingdings"/>
                <a:buChar char=""/>
                <a:tabLst>
                  <a:tab pos="324485" algn="l"/>
                </a:tabLst>
              </a:pPr>
              <a:r>
                <a:rPr sz="2400" b="1" i="1" dirty="0">
                  <a:solidFill>
                    <a:srgbClr val="004099"/>
                  </a:solidFill>
                  <a:latin typeface="Arial"/>
                  <a:cs typeface="Arial"/>
                </a:rPr>
                <a:t>V</a:t>
              </a:r>
              <a:r>
                <a:rPr sz="2400" b="1" baseline="-20833" dirty="0">
                  <a:solidFill>
                    <a:srgbClr val="004099"/>
                  </a:solidFill>
                  <a:latin typeface="Arial"/>
                  <a:cs typeface="Arial"/>
                </a:rPr>
                <a:t>DD</a:t>
              </a:r>
              <a:r>
                <a:rPr sz="2400" b="1" spc="247" baseline="-20833" dirty="0">
                  <a:solidFill>
                    <a:srgbClr val="004099"/>
                  </a:solidFill>
                  <a:latin typeface="Arial"/>
                  <a:cs typeface="Arial"/>
                </a:rPr>
                <a:t> </a:t>
              </a:r>
              <a:r>
                <a:rPr sz="2400" b="1" spc="-5" dirty="0">
                  <a:solidFill>
                    <a:srgbClr val="004099"/>
                  </a:solidFill>
                  <a:latin typeface="Arial"/>
                  <a:cs typeface="Arial"/>
                </a:rPr>
                <a:t>is</a:t>
              </a:r>
              <a:r>
                <a:rPr sz="2400" b="1" spc="-30" dirty="0">
                  <a:solidFill>
                    <a:srgbClr val="004099"/>
                  </a:solidFill>
                  <a:latin typeface="Arial"/>
                  <a:cs typeface="Arial"/>
                </a:rPr>
                <a:t> </a:t>
              </a:r>
              <a:r>
                <a:rPr sz="2400" b="1" spc="-5" dirty="0">
                  <a:solidFill>
                    <a:srgbClr val="004099"/>
                  </a:solidFill>
                  <a:latin typeface="Arial"/>
                  <a:cs typeface="Arial"/>
                </a:rPr>
                <a:t>large</a:t>
              </a:r>
              <a:endParaRPr sz="2400" dirty="0">
                <a:latin typeface="Arial"/>
                <a:cs typeface="Arial"/>
              </a:endParaRPr>
            </a:p>
          </p:txBody>
        </p:sp>
      </p:grpSp>
      <p:sp>
        <p:nvSpPr>
          <p:cNvPr id="40" name="object 3 2">
            <a:extLst>
              <a:ext uri="{FF2B5EF4-FFF2-40B4-BE49-F238E27FC236}">
                <a16:creationId xmlns:a16="http://schemas.microsoft.com/office/drawing/2014/main" id="{6E1A1D0D-B87B-CB5B-797F-15BED97A93EE}"/>
              </a:ext>
            </a:extLst>
          </p:cNvPr>
          <p:cNvSpPr txBox="1"/>
          <p:nvPr/>
        </p:nvSpPr>
        <p:spPr>
          <a:xfrm>
            <a:off x="7745730" y="4721002"/>
            <a:ext cx="2007870" cy="478977"/>
          </a:xfrm>
          <a:prstGeom prst="rect">
            <a:avLst/>
          </a:prstGeom>
          <a:solidFill>
            <a:srgbClr val="00AFEF">
              <a:alpha val="39999"/>
            </a:srgbClr>
          </a:solidFill>
          <a:ln w="22098">
            <a:solidFill>
              <a:srgbClr val="0000CC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535"/>
              </a:spcBef>
            </a:pPr>
            <a:r>
              <a:rPr lang="en-US" altLang="zh-CN" sz="4000" i="1" spc="22" baseline="14285" dirty="0" err="1">
                <a:latin typeface="Times New Roman"/>
                <a:cs typeface="Times New Roman"/>
              </a:rPr>
              <a:t>V</a:t>
            </a:r>
            <a:r>
              <a:rPr lang="en-US" altLang="zh-CN" sz="2000" i="1" spc="15" baseline="14285" dirty="0" err="1">
                <a:latin typeface="Times New Roman"/>
                <a:cs typeface="Times New Roman"/>
              </a:rPr>
              <a:t>DSAT</a:t>
            </a:r>
            <a:r>
              <a:rPr lang="en-US" altLang="zh-CN" sz="2000" i="1" spc="15" baseline="14285" dirty="0">
                <a:latin typeface="Times New Roman"/>
                <a:cs typeface="Times New Roman"/>
              </a:rPr>
              <a:t> </a:t>
            </a:r>
            <a:r>
              <a:rPr lang="en-US" sz="4000" i="1" spc="22" baseline="14285" dirty="0">
                <a:latin typeface="Times New Roman"/>
                <a:cs typeface="Times New Roman"/>
              </a:rPr>
              <a:t>,V</a:t>
            </a:r>
            <a:r>
              <a:rPr lang="en-US" altLang="zh-CN" sz="2000" i="1" spc="15" baseline="14285" dirty="0">
                <a:latin typeface="Times New Roman"/>
                <a:cs typeface="Times New Roman"/>
              </a:rPr>
              <a:t>G</a:t>
            </a:r>
            <a:r>
              <a:rPr lang="en-US" sz="1400" i="1" dirty="0">
                <a:latin typeface="Times New Roman"/>
                <a:cs typeface="Times New Roman"/>
              </a:rPr>
              <a:t> </a:t>
            </a:r>
            <a:r>
              <a:rPr lang="en-US" sz="1200" i="1" spc="-105" dirty="0">
                <a:latin typeface="Times New Roman"/>
                <a:cs typeface="Times New Roman"/>
              </a:rPr>
              <a:t> </a:t>
            </a:r>
            <a:r>
              <a:rPr lang="en-US" sz="2400" spc="75" baseline="30000" dirty="0">
                <a:latin typeface="Symbol"/>
                <a:cs typeface="Times New Roman"/>
              </a:rPr>
              <a:t>&lt;&lt;</a:t>
            </a:r>
            <a:r>
              <a:rPr lang="en-US" sz="3600" i="1" spc="75" baseline="14285" dirty="0">
                <a:latin typeface="Symbol"/>
                <a:cs typeface="Times New Roman"/>
              </a:rPr>
              <a:t> </a:t>
            </a:r>
            <a:r>
              <a:rPr lang="en-US" sz="3600" i="1" spc="-97" baseline="14285" dirty="0">
                <a:latin typeface="Times New Roman"/>
                <a:cs typeface="Times New Roman"/>
              </a:rPr>
              <a:t>V</a:t>
            </a:r>
            <a:r>
              <a:rPr lang="en-US" sz="1200" i="1" spc="15" dirty="0">
                <a:latin typeface="Times New Roman"/>
                <a:cs typeface="Times New Roman"/>
              </a:rPr>
              <a:t>DD</a:t>
            </a:r>
            <a:endParaRPr sz="3600" baseline="14285" dirty="0">
              <a:latin typeface="Times New Roman"/>
              <a:cs typeface="Times New Roman"/>
            </a:endParaRPr>
          </a:p>
        </p:txBody>
      </p:sp>
      <p:sp>
        <p:nvSpPr>
          <p:cNvPr id="27" name="object 3 3">
            <a:extLst>
              <a:ext uri="{FF2B5EF4-FFF2-40B4-BE49-F238E27FC236}">
                <a16:creationId xmlns:a16="http://schemas.microsoft.com/office/drawing/2014/main" id="{2231F536-4F88-3ED5-0FB8-74E087AAEF5F}"/>
              </a:ext>
            </a:extLst>
          </p:cNvPr>
          <p:cNvSpPr txBox="1"/>
          <p:nvPr/>
        </p:nvSpPr>
        <p:spPr>
          <a:xfrm>
            <a:off x="7795677" y="5340949"/>
            <a:ext cx="1957923" cy="478977"/>
          </a:xfrm>
          <a:prstGeom prst="rect">
            <a:avLst/>
          </a:prstGeom>
          <a:solidFill>
            <a:srgbClr val="00AFEF">
              <a:alpha val="39999"/>
            </a:srgbClr>
          </a:solidFill>
          <a:ln w="22098">
            <a:solidFill>
              <a:srgbClr val="0000CC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535"/>
              </a:spcBef>
            </a:pPr>
            <a:r>
              <a:rPr lang="en-US" sz="4000" i="1" spc="22" baseline="14285" dirty="0" err="1">
                <a:latin typeface="Times New Roman"/>
                <a:cs typeface="Times New Roman"/>
              </a:rPr>
              <a:t>V</a:t>
            </a:r>
            <a:r>
              <a:rPr lang="en-US" altLang="zh-CN" sz="2000" i="1" spc="15" baseline="14285" dirty="0" err="1">
                <a:latin typeface="Times New Roman"/>
                <a:cs typeface="Times New Roman"/>
              </a:rPr>
              <a:t>DSAT</a:t>
            </a:r>
            <a:r>
              <a:rPr lang="en-US" sz="1400" i="1" dirty="0">
                <a:latin typeface="Times New Roman"/>
                <a:cs typeface="Times New Roman"/>
              </a:rPr>
              <a:t> </a:t>
            </a:r>
            <a:r>
              <a:rPr lang="en-US" altLang="zh-CN" sz="3600" i="1" spc="22" baseline="14285" dirty="0">
                <a:latin typeface="Times New Roman"/>
                <a:cs typeface="Times New Roman"/>
              </a:rPr>
              <a:t>,V</a:t>
            </a:r>
            <a:r>
              <a:rPr lang="en-US" altLang="zh-CN" sz="1800" i="1" spc="15" baseline="14285" dirty="0">
                <a:latin typeface="Times New Roman"/>
                <a:cs typeface="Times New Roman"/>
              </a:rPr>
              <a:t>G</a:t>
            </a:r>
            <a:r>
              <a:rPr lang="en-US" sz="3600" i="1" spc="75" baseline="14285" dirty="0">
                <a:latin typeface="Symbol"/>
                <a:cs typeface="Times New Roman"/>
              </a:rPr>
              <a:t> </a:t>
            </a:r>
            <a:r>
              <a:rPr lang="en-US" altLang="zh-CN" sz="3600" i="1" spc="75" baseline="14285" dirty="0">
                <a:latin typeface="Symbol"/>
                <a:cs typeface="Times New Roman"/>
              </a:rPr>
              <a:t>~ </a:t>
            </a:r>
            <a:r>
              <a:rPr lang="en-US" sz="3600" i="1" spc="-97" baseline="14285" dirty="0" err="1">
                <a:latin typeface="Times New Roman"/>
                <a:cs typeface="Times New Roman"/>
              </a:rPr>
              <a:t>V</a:t>
            </a:r>
            <a:r>
              <a:rPr lang="en-US" sz="1200" i="1" spc="15" dirty="0" err="1">
                <a:latin typeface="Times New Roman"/>
                <a:cs typeface="Times New Roman"/>
              </a:rPr>
              <a:t>DD</a:t>
            </a:r>
            <a:endParaRPr sz="3600" baseline="14285" dirty="0">
              <a:latin typeface="Times New Roman"/>
              <a:cs typeface="Times New Roman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3EB9BE8-39C8-F999-1FEF-A736286986D6}"/>
              </a:ext>
            </a:extLst>
          </p:cNvPr>
          <p:cNvGrpSpPr/>
          <p:nvPr/>
        </p:nvGrpSpPr>
        <p:grpSpPr>
          <a:xfrm>
            <a:off x="2188495" y="868526"/>
            <a:ext cx="7772400" cy="1941864"/>
            <a:chOff x="457200" y="651508"/>
            <a:chExt cx="6468110" cy="1941864"/>
          </a:xfrm>
        </p:grpSpPr>
        <p:sp>
          <p:nvSpPr>
            <p:cNvPr id="28" name="object 28 1"/>
            <p:cNvSpPr txBox="1"/>
            <p:nvPr/>
          </p:nvSpPr>
          <p:spPr>
            <a:xfrm>
              <a:off x="457200" y="657586"/>
              <a:ext cx="6468110" cy="193578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0" indent="-342900">
                <a:lnSpc>
                  <a:spcPct val="100000"/>
                </a:lnSpc>
                <a:spcBef>
                  <a:spcPts val="95"/>
                </a:spcBef>
                <a:buFont typeface="Wingdings"/>
                <a:buChar char=""/>
                <a:tabLst>
                  <a:tab pos="381000" algn="l"/>
                </a:tabLst>
              </a:pPr>
              <a:r>
                <a:rPr sz="2400" b="1" i="1" spc="10" dirty="0">
                  <a:solidFill>
                    <a:srgbClr val="00AF50"/>
                  </a:solidFill>
                  <a:latin typeface="Arial"/>
                  <a:cs typeface="Arial"/>
                </a:rPr>
                <a:t>R</a:t>
              </a:r>
              <a:r>
                <a:rPr sz="2000" b="1" spc="15" baseline="-21367" dirty="0">
                  <a:solidFill>
                    <a:srgbClr val="00AF50"/>
                  </a:solidFill>
                  <a:latin typeface="Arial"/>
                  <a:cs typeface="Arial"/>
                </a:rPr>
                <a:t>on</a:t>
              </a:r>
              <a:r>
                <a:rPr sz="2000" b="1" spc="292" baseline="-21367" dirty="0">
                  <a:solidFill>
                    <a:srgbClr val="00AF50"/>
                  </a:solidFill>
                  <a:latin typeface="Arial"/>
                  <a:cs typeface="Arial"/>
                </a:rPr>
                <a:t> </a:t>
              </a:r>
              <a:r>
                <a:rPr sz="2400" b="1" spc="-5" dirty="0">
                  <a:solidFill>
                    <a:srgbClr val="00AF50"/>
                  </a:solidFill>
                  <a:latin typeface="Arial"/>
                  <a:cs typeface="Arial"/>
                </a:rPr>
                <a:t>increases</a:t>
              </a:r>
              <a:r>
                <a:rPr sz="2400" b="1" spc="5" dirty="0">
                  <a:solidFill>
                    <a:srgbClr val="00AF50"/>
                  </a:solidFill>
                  <a:latin typeface="Arial"/>
                  <a:cs typeface="Arial"/>
                </a:rPr>
                <a:t> </a:t>
              </a:r>
              <a:r>
                <a:rPr sz="2400" b="1" spc="-5" dirty="0">
                  <a:solidFill>
                    <a:srgbClr val="00AF50"/>
                  </a:solidFill>
                  <a:latin typeface="Arial"/>
                  <a:cs typeface="Arial"/>
                </a:rPr>
                <a:t>linearly (yet</a:t>
              </a:r>
              <a:r>
                <a:rPr sz="2400" b="1" spc="-10" dirty="0">
                  <a:solidFill>
                    <a:srgbClr val="00AF50"/>
                  </a:solidFill>
                  <a:latin typeface="Arial"/>
                  <a:cs typeface="Arial"/>
                </a:rPr>
                <a:t> </a:t>
              </a:r>
              <a:r>
                <a:rPr sz="2400" b="1" spc="-5" dirty="0">
                  <a:solidFill>
                    <a:srgbClr val="00AF50"/>
                  </a:solidFill>
                  <a:latin typeface="Arial"/>
                  <a:cs typeface="Arial"/>
                </a:rPr>
                <a:t>with</a:t>
              </a:r>
              <a:r>
                <a:rPr sz="2400" b="1" spc="-15" dirty="0">
                  <a:solidFill>
                    <a:srgbClr val="00AF50"/>
                  </a:solidFill>
                  <a:latin typeface="Arial"/>
                  <a:cs typeface="Arial"/>
                </a:rPr>
                <a:t> </a:t>
              </a:r>
              <a:r>
                <a:rPr sz="2400" b="1" spc="-5" dirty="0">
                  <a:solidFill>
                    <a:srgbClr val="00AF50"/>
                  </a:solidFill>
                  <a:latin typeface="Arial"/>
                  <a:cs typeface="Arial"/>
                </a:rPr>
                <a:t>smooth</a:t>
              </a:r>
              <a:r>
                <a:rPr sz="2400" b="1" spc="10" dirty="0">
                  <a:solidFill>
                    <a:srgbClr val="00AF50"/>
                  </a:solidFill>
                  <a:latin typeface="Arial"/>
                  <a:cs typeface="Arial"/>
                </a:rPr>
                <a:t> </a:t>
              </a:r>
              <a:r>
                <a:rPr sz="2400" b="1" spc="-5" dirty="0">
                  <a:solidFill>
                    <a:srgbClr val="00AF50"/>
                  </a:solidFill>
                  <a:latin typeface="Arial"/>
                  <a:cs typeface="Arial"/>
                </a:rPr>
                <a:t>slope)</a:t>
              </a:r>
              <a:r>
                <a:rPr sz="2400" b="1" dirty="0">
                  <a:solidFill>
                    <a:srgbClr val="00AF50"/>
                  </a:solidFill>
                  <a:latin typeface="Arial"/>
                  <a:cs typeface="Arial"/>
                </a:rPr>
                <a:t> </a:t>
              </a:r>
              <a:r>
                <a:rPr sz="2400" b="1" spc="-5" dirty="0">
                  <a:solidFill>
                    <a:srgbClr val="00AF50"/>
                  </a:solidFill>
                  <a:latin typeface="Arial"/>
                  <a:cs typeface="Arial"/>
                </a:rPr>
                <a:t>as</a:t>
              </a:r>
              <a:endParaRPr sz="2400" dirty="0">
                <a:latin typeface="Arial"/>
                <a:cs typeface="Arial"/>
              </a:endParaRPr>
            </a:p>
            <a:p>
              <a:pPr marL="381000">
                <a:lnSpc>
                  <a:spcPct val="100000"/>
                </a:lnSpc>
              </a:pPr>
              <a:r>
                <a:rPr sz="2400" b="1" i="1" spc="10" dirty="0">
                  <a:solidFill>
                    <a:srgbClr val="00AF50"/>
                  </a:solidFill>
                  <a:latin typeface="Arial"/>
                  <a:cs typeface="Arial"/>
                </a:rPr>
                <a:t>V</a:t>
              </a:r>
              <a:r>
                <a:rPr sz="2000" b="1" spc="15" baseline="-21367" dirty="0">
                  <a:solidFill>
                    <a:srgbClr val="00AF50"/>
                  </a:solidFill>
                  <a:latin typeface="Arial"/>
                  <a:cs typeface="Arial"/>
                </a:rPr>
                <a:t>DD</a:t>
              </a:r>
              <a:r>
                <a:rPr sz="2000" b="1" spc="277" baseline="-21367" dirty="0">
                  <a:solidFill>
                    <a:srgbClr val="00AF50"/>
                  </a:solidFill>
                  <a:latin typeface="Arial"/>
                  <a:cs typeface="Arial"/>
                </a:rPr>
                <a:t> </a:t>
              </a:r>
              <a:r>
                <a:rPr sz="2400" b="1" spc="-5" dirty="0">
                  <a:solidFill>
                    <a:srgbClr val="00AF50"/>
                  </a:solidFill>
                  <a:latin typeface="Arial"/>
                  <a:cs typeface="Arial"/>
                </a:rPr>
                <a:t>reduces</a:t>
              </a:r>
              <a:r>
                <a:rPr sz="2400" b="1" spc="5" dirty="0">
                  <a:solidFill>
                    <a:srgbClr val="00AF50"/>
                  </a:solidFill>
                  <a:latin typeface="Arial"/>
                  <a:cs typeface="Arial"/>
                </a:rPr>
                <a:t> </a:t>
              </a:r>
              <a:r>
                <a:rPr sz="2400" b="1" spc="-5" dirty="0">
                  <a:solidFill>
                    <a:srgbClr val="00AF50"/>
                  </a:solidFill>
                  <a:latin typeface="Arial"/>
                  <a:cs typeface="Arial"/>
                </a:rPr>
                <a:t>from</a:t>
              </a:r>
              <a:r>
                <a:rPr sz="2400" b="1" spc="-10" dirty="0">
                  <a:solidFill>
                    <a:srgbClr val="00AF50"/>
                  </a:solidFill>
                  <a:latin typeface="Arial"/>
                  <a:cs typeface="Arial"/>
                </a:rPr>
                <a:t> </a:t>
              </a:r>
              <a:r>
                <a:rPr sz="2400" b="1" spc="-5" dirty="0">
                  <a:solidFill>
                    <a:srgbClr val="00AF50"/>
                  </a:solidFill>
                  <a:latin typeface="Arial"/>
                  <a:cs typeface="Arial"/>
                </a:rPr>
                <a:t>large</a:t>
              </a:r>
              <a:r>
                <a:rPr sz="2400" b="1" spc="-15" dirty="0">
                  <a:solidFill>
                    <a:srgbClr val="00AF50"/>
                  </a:solidFill>
                  <a:latin typeface="Arial"/>
                  <a:cs typeface="Arial"/>
                </a:rPr>
                <a:t> </a:t>
              </a:r>
              <a:r>
                <a:rPr sz="2400" b="1" spc="-5" dirty="0">
                  <a:solidFill>
                    <a:srgbClr val="00AF50"/>
                  </a:solidFill>
                  <a:latin typeface="Arial"/>
                  <a:cs typeface="Arial"/>
                </a:rPr>
                <a:t>value.</a:t>
              </a:r>
              <a:endParaRPr sz="2400" dirty="0">
                <a:latin typeface="Arial"/>
                <a:cs typeface="Arial"/>
              </a:endParaRPr>
            </a:p>
            <a:p>
              <a:pPr marL="381000" marR="30480" indent="-342900">
                <a:lnSpc>
                  <a:spcPct val="100000"/>
                </a:lnSpc>
                <a:spcBef>
                  <a:spcPts val="610"/>
                </a:spcBef>
                <a:buFont typeface="Wingdings"/>
                <a:buChar char=""/>
                <a:tabLst>
                  <a:tab pos="381000" algn="l"/>
                </a:tabLst>
              </a:pPr>
              <a:r>
                <a:rPr sz="2400" b="1" spc="-40" dirty="0">
                  <a:solidFill>
                    <a:srgbClr val="00AF50"/>
                  </a:solidFill>
                  <a:latin typeface="Arial"/>
                  <a:cs typeface="Arial"/>
                </a:rPr>
                <a:t>Tend</a:t>
              </a:r>
              <a:r>
                <a:rPr sz="2400" b="1" spc="10" dirty="0">
                  <a:solidFill>
                    <a:srgbClr val="00AF50"/>
                  </a:solidFill>
                  <a:latin typeface="Arial"/>
                  <a:cs typeface="Arial"/>
                </a:rPr>
                <a:t> </a:t>
              </a:r>
              <a:r>
                <a:rPr sz="2400" b="1" spc="-5" dirty="0">
                  <a:solidFill>
                    <a:srgbClr val="00AF50"/>
                  </a:solidFill>
                  <a:latin typeface="Arial"/>
                  <a:cs typeface="Arial"/>
                </a:rPr>
                <a:t>to</a:t>
              </a:r>
              <a:r>
                <a:rPr sz="2400" b="1" dirty="0">
                  <a:solidFill>
                    <a:srgbClr val="00AF50"/>
                  </a:solidFill>
                  <a:latin typeface="Arial"/>
                  <a:cs typeface="Arial"/>
                </a:rPr>
                <a:t> </a:t>
              </a:r>
              <a:r>
                <a:rPr sz="2400" b="1" spc="-5" dirty="0">
                  <a:solidFill>
                    <a:srgbClr val="00AF50"/>
                  </a:solidFill>
                  <a:latin typeface="Arial"/>
                  <a:cs typeface="Arial"/>
                </a:rPr>
                <a:t>scale</a:t>
              </a:r>
              <a:r>
                <a:rPr sz="2400" b="1" dirty="0">
                  <a:solidFill>
                    <a:srgbClr val="00AF50"/>
                  </a:solidFill>
                  <a:latin typeface="Arial"/>
                  <a:cs typeface="Arial"/>
                </a:rPr>
                <a:t> </a:t>
              </a:r>
              <a:r>
                <a:rPr sz="2400" b="1" spc="-5" dirty="0">
                  <a:solidFill>
                    <a:srgbClr val="00AF50"/>
                  </a:solidFill>
                  <a:latin typeface="Arial"/>
                  <a:cs typeface="Arial"/>
                </a:rPr>
                <a:t>with</a:t>
              </a:r>
              <a:r>
                <a:rPr sz="2400" b="1" spc="-15" dirty="0">
                  <a:solidFill>
                    <a:srgbClr val="00AF50"/>
                  </a:solidFill>
                  <a:latin typeface="Arial"/>
                  <a:cs typeface="Arial"/>
                </a:rPr>
                <a:t> </a:t>
              </a:r>
              <a:r>
                <a:rPr sz="2400" b="1" spc="5" dirty="0">
                  <a:solidFill>
                    <a:srgbClr val="00AF50"/>
                  </a:solidFill>
                  <a:latin typeface="Arial"/>
                  <a:cs typeface="Arial"/>
                </a:rPr>
                <a:t>1/</a:t>
              </a:r>
              <a:r>
                <a:rPr sz="2400" b="1" i="1" spc="5" dirty="0">
                  <a:solidFill>
                    <a:srgbClr val="00AF50"/>
                  </a:solidFill>
                  <a:latin typeface="Arial"/>
                  <a:cs typeface="Arial"/>
                </a:rPr>
                <a:t>V</a:t>
              </a:r>
              <a:r>
                <a:rPr sz="2000" b="1" spc="7" baseline="-21367" dirty="0">
                  <a:solidFill>
                    <a:srgbClr val="00AF50"/>
                  </a:solidFill>
                  <a:latin typeface="Arial"/>
                  <a:cs typeface="Arial"/>
                </a:rPr>
                <a:t>DD</a:t>
              </a:r>
              <a:r>
                <a:rPr sz="2000" b="1" spc="292" baseline="-21367" dirty="0">
                  <a:solidFill>
                    <a:srgbClr val="00AF50"/>
                  </a:solidFill>
                  <a:latin typeface="Arial"/>
                  <a:cs typeface="Arial"/>
                </a:rPr>
                <a:t> </a:t>
              </a:r>
              <a:r>
                <a:rPr sz="2400" b="1" spc="-5" dirty="0">
                  <a:solidFill>
                    <a:srgbClr val="00AF50"/>
                  </a:solidFill>
                  <a:latin typeface="Arial"/>
                  <a:cs typeface="Arial"/>
                </a:rPr>
                <a:t>and</a:t>
              </a:r>
              <a:r>
                <a:rPr sz="2400" b="1" dirty="0">
                  <a:solidFill>
                    <a:srgbClr val="00AF50"/>
                  </a:solidFill>
                  <a:latin typeface="Arial"/>
                  <a:cs typeface="Arial"/>
                </a:rPr>
                <a:t> </a:t>
              </a:r>
              <a:r>
                <a:rPr sz="2400" b="1" spc="-5" dirty="0">
                  <a:solidFill>
                    <a:srgbClr val="00AF50"/>
                  </a:solidFill>
                  <a:latin typeface="Arial"/>
                  <a:cs typeface="Arial"/>
                </a:rPr>
                <a:t>increase</a:t>
              </a:r>
              <a:r>
                <a:rPr sz="2400" b="1" spc="5" dirty="0">
                  <a:solidFill>
                    <a:srgbClr val="00AF50"/>
                  </a:solidFill>
                  <a:latin typeface="Arial"/>
                  <a:cs typeface="Arial"/>
                </a:rPr>
                <a:t> </a:t>
              </a:r>
              <a:r>
                <a:rPr sz="2400" b="1" spc="-5" dirty="0">
                  <a:solidFill>
                    <a:srgbClr val="00AF50"/>
                  </a:solidFill>
                  <a:latin typeface="Arial"/>
                  <a:cs typeface="Arial"/>
                </a:rPr>
                <a:t>dramatically </a:t>
              </a:r>
              <a:r>
                <a:rPr sz="2400" b="1" spc="-540" dirty="0">
                  <a:solidFill>
                    <a:srgbClr val="00AF50"/>
                  </a:solidFill>
                  <a:latin typeface="Arial"/>
                  <a:cs typeface="Arial"/>
                </a:rPr>
                <a:t> </a:t>
              </a:r>
              <a:r>
                <a:rPr sz="2400" b="1" spc="-5" dirty="0">
                  <a:solidFill>
                    <a:srgbClr val="00AF50"/>
                  </a:solidFill>
                  <a:latin typeface="Arial"/>
                  <a:cs typeface="Arial"/>
                </a:rPr>
                <a:t>as </a:t>
              </a:r>
              <a:r>
                <a:rPr sz="2400" b="1" i="1" spc="10" dirty="0">
                  <a:solidFill>
                    <a:srgbClr val="00AF50"/>
                  </a:solidFill>
                  <a:latin typeface="Arial"/>
                  <a:cs typeface="Arial"/>
                </a:rPr>
                <a:t>V</a:t>
              </a:r>
              <a:r>
                <a:rPr sz="2000" b="1" spc="15" baseline="-21367" dirty="0">
                  <a:solidFill>
                    <a:srgbClr val="00AF50"/>
                  </a:solidFill>
                  <a:latin typeface="Arial"/>
                  <a:cs typeface="Arial"/>
                </a:rPr>
                <a:t>DD</a:t>
              </a:r>
              <a:r>
                <a:rPr sz="2000" b="1" spc="284" baseline="-21367" dirty="0">
                  <a:solidFill>
                    <a:srgbClr val="00AF50"/>
                  </a:solidFill>
                  <a:latin typeface="Arial"/>
                  <a:cs typeface="Arial"/>
                </a:rPr>
                <a:t> </a:t>
              </a:r>
              <a:r>
                <a:rPr sz="2400" b="1" spc="-5" dirty="0">
                  <a:solidFill>
                    <a:srgbClr val="00AF50"/>
                  </a:solidFill>
                  <a:latin typeface="Arial"/>
                  <a:cs typeface="Arial"/>
                </a:rPr>
                <a:t>approaches</a:t>
              </a:r>
              <a:r>
                <a:rPr sz="2400" b="1" spc="30" dirty="0">
                  <a:solidFill>
                    <a:srgbClr val="00AF50"/>
                  </a:solidFill>
                  <a:latin typeface="Arial"/>
                  <a:cs typeface="Arial"/>
                </a:rPr>
                <a:t> </a:t>
              </a:r>
              <a:r>
                <a:rPr sz="2400" b="1" i="1" spc="5" dirty="0">
                  <a:solidFill>
                    <a:srgbClr val="00AF50"/>
                  </a:solidFill>
                  <a:latin typeface="Arial"/>
                  <a:cs typeface="Arial"/>
                </a:rPr>
                <a:t>V</a:t>
              </a:r>
              <a:r>
                <a:rPr sz="2000" b="1" spc="7" baseline="-21367" dirty="0">
                  <a:solidFill>
                    <a:srgbClr val="00AF50"/>
                  </a:solidFill>
                  <a:latin typeface="Arial"/>
                  <a:cs typeface="Arial"/>
                </a:rPr>
                <a:t>T</a:t>
              </a:r>
              <a:endParaRPr sz="2000" baseline="-21367" dirty="0">
                <a:latin typeface="Arial"/>
                <a:cs typeface="Arial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439450E-C4CD-4738-92F2-43CE3C885D00}"/>
                </a:ext>
              </a:extLst>
            </p:cNvPr>
            <p:cNvSpPr/>
            <p:nvPr/>
          </p:nvSpPr>
          <p:spPr>
            <a:xfrm>
              <a:off x="457200" y="651508"/>
              <a:ext cx="6405580" cy="1597133"/>
            </a:xfrm>
            <a:prstGeom prst="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115A95C-C3FE-42DA-B58B-46D18D6FB3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8</a:t>
            </a:fld>
            <a:endParaRPr lang="zh-CN" altLang="en-US"/>
          </a:p>
        </p:txBody>
      </p:sp>
      <p:pic>
        <p:nvPicPr>
          <p:cNvPr id="67" name="图片 66" descr="\documentclass{article}&#10;\usepackage{amsmath}&#10;\usepackage{cancel}&#10;\usepackage{color}&#10;\pagestyle{empty}&#10;\begin{document}&#10;&#10;&#10;\begin{equation}&#10;I_{D S A T} \propto V_{D D}\nonumber&#10;\end{equation}&#10;&#10;\end{document}" title="IguanaTex Bitmap Display">
            <a:extLst>
              <a:ext uri="{FF2B5EF4-FFF2-40B4-BE49-F238E27FC236}">
                <a16:creationId xmlns:a16="http://schemas.microsoft.com/office/drawing/2014/main" id="{E4A5E6AA-61CF-2503-1246-CF37C5F31EC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193862" y="4861002"/>
            <a:ext cx="1532952" cy="213333"/>
          </a:xfrm>
          <a:prstGeom prst="rect">
            <a:avLst/>
          </a:prstGeom>
        </p:spPr>
      </p:pic>
      <p:pic>
        <p:nvPicPr>
          <p:cNvPr id="69" name="图片 68" descr="\documentclass{article}&#10;\usepackage{amsmath}&#10;\usepackage{cancel}&#10;\usepackage{color}&#10;\pagestyle{empty}&#10;\begin{document}&#10;&#10;&#10;\begin{equation}&#10;I_{D S A T} \propto V_{D D}^2\nonumber&#10;\end{equation}&#10;&#10;\end{document}" title="IguanaTex Bitmap Display">
            <a:extLst>
              <a:ext uri="{FF2B5EF4-FFF2-40B4-BE49-F238E27FC236}">
                <a16:creationId xmlns:a16="http://schemas.microsoft.com/office/drawing/2014/main" id="{A974F5AF-479C-A51F-59E3-7C63DDCAAF0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169742" y="5430631"/>
            <a:ext cx="1532952" cy="284952"/>
          </a:xfrm>
          <a:prstGeom prst="rect">
            <a:avLst/>
          </a:prstGeom>
        </p:spPr>
      </p:pic>
      <p:pic>
        <p:nvPicPr>
          <p:cNvPr id="72" name="图片 71" descr="\documentclass{article}&#10;\usepackage{amsmath}&#10;\usepackage{cancel}&#10;\usepackage{color}&#10;\pagestyle{empty}&#10;\begin{document}&#10;&#10;&#10;\mathversion{bold}&#10;\begin{equation}&#10;I_{DSAT}=\mu_n C_{o x} \cdot \frac{W}{L} \cdot\left((V_{GS}-V_T)\cdot V_{DSAT}-\frac{V_{DSAT}^2}{2}\right)&#10;\nonumber&#10;\end{equation}&#10;&#10;\end{document}" title="IguanaTex Bitmap Display">
            <a:extLst>
              <a:ext uri="{FF2B5EF4-FFF2-40B4-BE49-F238E27FC236}">
                <a16:creationId xmlns:a16="http://schemas.microsoft.com/office/drawing/2014/main" id="{EC5AAC37-AAD9-BA2E-81C2-35F618350B0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111000" y="3823842"/>
            <a:ext cx="5327275" cy="493638"/>
          </a:xfrm>
          <a:prstGeom prst="rect">
            <a:avLst/>
          </a:prstGeom>
        </p:spPr>
      </p:pic>
      <p:grpSp>
        <p:nvGrpSpPr>
          <p:cNvPr id="53" name="组合 52">
            <a:extLst>
              <a:ext uri="{FF2B5EF4-FFF2-40B4-BE49-F238E27FC236}">
                <a16:creationId xmlns:a16="http://schemas.microsoft.com/office/drawing/2014/main" id="{4F640A97-DD12-88DD-B7A2-6955F6A881A4}"/>
              </a:ext>
            </a:extLst>
          </p:cNvPr>
          <p:cNvGrpSpPr/>
          <p:nvPr/>
        </p:nvGrpSpPr>
        <p:grpSpPr>
          <a:xfrm>
            <a:off x="246549" y="2548322"/>
            <a:ext cx="4717880" cy="4110355"/>
            <a:chOff x="288082" y="2185659"/>
            <a:chExt cx="4717880" cy="4110355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88B75867-CFE1-D5B3-34B8-4D2928DC0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8082" y="2401306"/>
              <a:ext cx="4717880" cy="3894708"/>
            </a:xfrm>
            <a:prstGeom prst="rect">
              <a:avLst/>
            </a:prstGeom>
          </p:spPr>
        </p:pic>
        <p:sp>
          <p:nvSpPr>
            <p:cNvPr id="52" name="object 28 2">
              <a:extLst>
                <a:ext uri="{FF2B5EF4-FFF2-40B4-BE49-F238E27FC236}">
                  <a16:creationId xmlns:a16="http://schemas.microsoft.com/office/drawing/2014/main" id="{556CA198-B2C4-21C7-FE2A-7C87B7079FFB}"/>
                </a:ext>
              </a:extLst>
            </p:cNvPr>
            <p:cNvSpPr txBox="1"/>
            <p:nvPr/>
          </p:nvSpPr>
          <p:spPr>
            <a:xfrm>
              <a:off x="1140558" y="2185659"/>
              <a:ext cx="3447622" cy="31995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  <a:tabLst>
                  <a:tab pos="381000" algn="l"/>
                </a:tabLst>
              </a:pPr>
              <a:r>
                <a:rPr lang="en-US" sz="2000" b="1" spc="10" dirty="0">
                  <a:latin typeface="Arial"/>
                  <a:cs typeface="Arial"/>
                </a:rPr>
                <a:t>Cadence Simulation Result</a:t>
              </a:r>
              <a:endParaRPr sz="1950" baseline="-21367" dirty="0">
                <a:latin typeface="Arial"/>
                <a:cs typeface="Arial"/>
              </a:endParaRPr>
            </a:p>
          </p:txBody>
        </p:sp>
      </p:grpSp>
      <p:sp>
        <p:nvSpPr>
          <p:cNvPr id="7" name="object 3 2">
            <a:extLst>
              <a:ext uri="{FF2B5EF4-FFF2-40B4-BE49-F238E27FC236}">
                <a16:creationId xmlns:a16="http://schemas.microsoft.com/office/drawing/2014/main" id="{30F5D0DB-BED0-4BF6-BC8C-5F4D6196D74F}"/>
              </a:ext>
            </a:extLst>
          </p:cNvPr>
          <p:cNvSpPr txBox="1"/>
          <p:nvPr/>
        </p:nvSpPr>
        <p:spPr>
          <a:xfrm>
            <a:off x="8396110" y="4293294"/>
            <a:ext cx="1357490" cy="314830"/>
          </a:xfrm>
          <a:prstGeom prst="rect">
            <a:avLst/>
          </a:prstGeom>
          <a:noFill/>
          <a:ln w="22098">
            <a:noFill/>
          </a:ln>
        </p:spPr>
        <p:txBody>
          <a:bodyPr vert="horz" wrap="square" lIns="0" tIns="6794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535"/>
              </a:spcBef>
            </a:pPr>
            <a:r>
              <a:rPr lang="en-US" sz="2400" spc="22" baseline="14285" dirty="0">
                <a:latin typeface="Times New Roman"/>
                <a:cs typeface="Times New Roman"/>
              </a:rPr>
              <a:t>(</a:t>
            </a:r>
            <a:r>
              <a:rPr lang="en-US" sz="2400" i="1" spc="22" baseline="14285" dirty="0" err="1">
                <a:latin typeface="Times New Roman"/>
                <a:cs typeface="Times New Roman"/>
              </a:rPr>
              <a:t>V</a:t>
            </a:r>
            <a:r>
              <a:rPr lang="en-US" altLang="zh-CN" sz="1200" i="1" spc="15" baseline="14285" dirty="0" err="1">
                <a:latin typeface="Times New Roman"/>
                <a:cs typeface="Times New Roman"/>
              </a:rPr>
              <a:t>GS</a:t>
            </a:r>
            <a:r>
              <a:rPr lang="en-US" sz="1050" i="1" dirty="0">
                <a:latin typeface="Times New Roman"/>
                <a:cs typeface="Times New Roman"/>
              </a:rPr>
              <a:t> </a:t>
            </a:r>
            <a:r>
              <a:rPr lang="en-US" sz="1000" i="1" spc="-105" dirty="0">
                <a:latin typeface="Times New Roman"/>
                <a:cs typeface="Times New Roman"/>
              </a:rPr>
              <a:t> </a:t>
            </a:r>
            <a:r>
              <a:rPr lang="en-US" sz="1600" spc="75" baseline="30000" dirty="0">
                <a:latin typeface="Symbol"/>
                <a:cs typeface="Times New Roman"/>
              </a:rPr>
              <a:t>= </a:t>
            </a:r>
            <a:r>
              <a:rPr lang="en-US" altLang="zh-CN" sz="2400" i="1" spc="22" baseline="14285" dirty="0">
                <a:latin typeface="Times New Roman"/>
                <a:cs typeface="Times New Roman"/>
              </a:rPr>
              <a:t>V</a:t>
            </a:r>
            <a:r>
              <a:rPr lang="en-US" altLang="zh-CN" sz="1200" i="1" spc="15" baseline="14285" dirty="0">
                <a:latin typeface="Times New Roman"/>
                <a:cs typeface="Times New Roman"/>
              </a:rPr>
              <a:t>G</a:t>
            </a:r>
            <a:r>
              <a:rPr lang="en-US" altLang="zh-CN" sz="1400" i="1" spc="15" baseline="14285" dirty="0">
                <a:latin typeface="Times New Roman"/>
                <a:cs typeface="Times New Roman"/>
              </a:rPr>
              <a:t> </a:t>
            </a:r>
            <a:r>
              <a:rPr lang="en-US" altLang="zh-CN" sz="2400" spc="75" baseline="30000" dirty="0">
                <a:latin typeface="Symbol"/>
                <a:cs typeface="Times New Roman"/>
              </a:rPr>
              <a:t>-</a:t>
            </a:r>
            <a:r>
              <a:rPr lang="en-US" altLang="zh-CN" sz="2400" i="1" spc="75" baseline="14285" dirty="0">
                <a:latin typeface="Symbol"/>
                <a:cs typeface="Times New Roman"/>
              </a:rPr>
              <a:t> </a:t>
            </a:r>
            <a:r>
              <a:rPr lang="en-US" altLang="zh-CN" sz="2400" i="1" spc="-97" baseline="14285" dirty="0" err="1">
                <a:latin typeface="Times New Roman"/>
                <a:cs typeface="Times New Roman"/>
              </a:rPr>
              <a:t>V</a:t>
            </a:r>
            <a:r>
              <a:rPr lang="en-US" altLang="zh-CN" sz="1000" i="1" spc="15" dirty="0" err="1">
                <a:latin typeface="Times New Roman"/>
                <a:cs typeface="Times New Roman"/>
              </a:rPr>
              <a:t>DD</a:t>
            </a:r>
            <a:r>
              <a:rPr lang="en-US" altLang="zh-CN" sz="2400" spc="22" baseline="14285" dirty="0">
                <a:latin typeface="Times New Roman"/>
                <a:cs typeface="Times New Roman"/>
              </a:rPr>
              <a:t>)</a:t>
            </a:r>
            <a:endParaRPr sz="2400" baseline="1428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147625"/>
            <a:ext cx="612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Capacitance</a:t>
            </a:r>
            <a:r>
              <a:rPr sz="3600" spc="-50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of</a:t>
            </a:r>
            <a:r>
              <a:rPr sz="3600" spc="-2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the</a:t>
            </a:r>
            <a:r>
              <a:rPr sz="3600" spc="-30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MOSFET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380" y="3872484"/>
            <a:ext cx="3313938" cy="170916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66873" y="3451605"/>
            <a:ext cx="341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4099"/>
                </a:solidFill>
                <a:latin typeface="Arial"/>
                <a:cs typeface="Arial"/>
              </a:rPr>
              <a:t>G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973" y="5204459"/>
            <a:ext cx="2965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4099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7565" y="5194046"/>
            <a:ext cx="318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4099"/>
                </a:solidFill>
                <a:latin typeface="Arial"/>
                <a:cs typeface="Arial"/>
              </a:rPr>
              <a:t>D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44296" y="4090415"/>
            <a:ext cx="2999740" cy="2416810"/>
            <a:chOff x="844296" y="4090415"/>
            <a:chExt cx="2999740" cy="2416810"/>
          </a:xfrm>
        </p:grpSpPr>
        <p:sp>
          <p:nvSpPr>
            <p:cNvPr id="8" name="object 8"/>
            <p:cNvSpPr/>
            <p:nvPr/>
          </p:nvSpPr>
          <p:spPr>
            <a:xfrm>
              <a:off x="2308098" y="4884419"/>
              <a:ext cx="0" cy="1394460"/>
            </a:xfrm>
            <a:custGeom>
              <a:avLst/>
              <a:gdLst/>
              <a:ahLst/>
              <a:cxnLst/>
              <a:rect l="l" t="t" r="r" b="b"/>
              <a:pathLst>
                <a:path h="1394460">
                  <a:moveTo>
                    <a:pt x="0" y="0"/>
                  </a:moveTo>
                  <a:lnTo>
                    <a:pt x="0" y="1394231"/>
                  </a:lnTo>
                </a:path>
              </a:pathLst>
            </a:custGeom>
            <a:ln w="3505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6638" y="6268211"/>
              <a:ext cx="501408" cy="23851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60298" y="4105655"/>
              <a:ext cx="2967990" cy="1399540"/>
            </a:xfrm>
            <a:custGeom>
              <a:avLst/>
              <a:gdLst/>
              <a:ahLst/>
              <a:cxnLst/>
              <a:rect l="l" t="t" r="r" b="b"/>
              <a:pathLst>
                <a:path w="2967990" h="1399539">
                  <a:moveTo>
                    <a:pt x="252222" y="762"/>
                  </a:moveTo>
                  <a:lnTo>
                    <a:pt x="252222" y="282067"/>
                  </a:lnTo>
                </a:path>
                <a:path w="2967990" h="1399539">
                  <a:moveTo>
                    <a:pt x="504825" y="282321"/>
                  </a:moveTo>
                  <a:lnTo>
                    <a:pt x="0" y="272796"/>
                  </a:lnTo>
                </a:path>
                <a:path w="2967990" h="1399539">
                  <a:moveTo>
                    <a:pt x="504825" y="385191"/>
                  </a:moveTo>
                  <a:lnTo>
                    <a:pt x="0" y="375666"/>
                  </a:lnTo>
                </a:path>
                <a:path w="2967990" h="1399539">
                  <a:moveTo>
                    <a:pt x="252222" y="385572"/>
                  </a:moveTo>
                  <a:lnTo>
                    <a:pt x="252222" y="1399159"/>
                  </a:lnTo>
                </a:path>
                <a:path w="2967990" h="1399539">
                  <a:moveTo>
                    <a:pt x="252222" y="762"/>
                  </a:moveTo>
                  <a:lnTo>
                    <a:pt x="1474851" y="762"/>
                  </a:lnTo>
                </a:path>
                <a:path w="2967990" h="1399539">
                  <a:moveTo>
                    <a:pt x="2715005" y="0"/>
                  </a:moveTo>
                  <a:lnTo>
                    <a:pt x="2715005" y="281305"/>
                  </a:lnTo>
                </a:path>
                <a:path w="2967990" h="1399539">
                  <a:moveTo>
                    <a:pt x="2967609" y="281559"/>
                  </a:moveTo>
                  <a:lnTo>
                    <a:pt x="2462784" y="272034"/>
                  </a:lnTo>
                </a:path>
                <a:path w="2967990" h="1399539">
                  <a:moveTo>
                    <a:pt x="2967609" y="384429"/>
                  </a:moveTo>
                  <a:lnTo>
                    <a:pt x="2462784" y="374904"/>
                  </a:lnTo>
                </a:path>
                <a:path w="2967990" h="1399539">
                  <a:moveTo>
                    <a:pt x="2715005" y="384810"/>
                  </a:moveTo>
                  <a:lnTo>
                    <a:pt x="2715005" y="1398397"/>
                  </a:lnTo>
                </a:path>
                <a:path w="2967990" h="1399539">
                  <a:moveTo>
                    <a:pt x="1492758" y="6858"/>
                  </a:moveTo>
                  <a:lnTo>
                    <a:pt x="2715387" y="6858"/>
                  </a:lnTo>
                </a:path>
              </a:pathLst>
            </a:custGeom>
            <a:ln w="32004">
              <a:solidFill>
                <a:srgbClr val="B87D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62050" y="5542025"/>
              <a:ext cx="2653665" cy="611505"/>
            </a:xfrm>
            <a:custGeom>
              <a:avLst/>
              <a:gdLst/>
              <a:ahLst/>
              <a:cxnLst/>
              <a:rect l="l" t="t" r="r" b="b"/>
              <a:pathLst>
                <a:path w="2653665" h="611504">
                  <a:moveTo>
                    <a:pt x="255269" y="28956"/>
                  </a:moveTo>
                  <a:lnTo>
                    <a:pt x="255269" y="214249"/>
                  </a:lnTo>
                </a:path>
                <a:path w="2653665" h="611504">
                  <a:moveTo>
                    <a:pt x="263652" y="329946"/>
                  </a:moveTo>
                  <a:lnTo>
                    <a:pt x="263652" y="611314"/>
                  </a:lnTo>
                </a:path>
                <a:path w="2653665" h="611504">
                  <a:moveTo>
                    <a:pt x="252222" y="583958"/>
                  </a:moveTo>
                  <a:lnTo>
                    <a:pt x="1161923" y="577596"/>
                  </a:lnTo>
                </a:path>
                <a:path w="2653665" h="611504">
                  <a:moveTo>
                    <a:pt x="504825" y="225171"/>
                  </a:moveTo>
                  <a:lnTo>
                    <a:pt x="0" y="215646"/>
                  </a:lnTo>
                </a:path>
                <a:path w="2653665" h="611504">
                  <a:moveTo>
                    <a:pt x="504825" y="328803"/>
                  </a:moveTo>
                  <a:lnTo>
                    <a:pt x="0" y="319278"/>
                  </a:lnTo>
                </a:path>
                <a:path w="2653665" h="611504">
                  <a:moveTo>
                    <a:pt x="2404872" y="0"/>
                  </a:moveTo>
                  <a:lnTo>
                    <a:pt x="2404872" y="185293"/>
                  </a:lnTo>
                </a:path>
                <a:path w="2653665" h="611504">
                  <a:moveTo>
                    <a:pt x="2412491" y="301752"/>
                  </a:moveTo>
                  <a:lnTo>
                    <a:pt x="2412491" y="583120"/>
                  </a:lnTo>
                </a:path>
                <a:path w="2653665" h="611504">
                  <a:moveTo>
                    <a:pt x="2653665" y="196977"/>
                  </a:moveTo>
                  <a:lnTo>
                    <a:pt x="2148840" y="187452"/>
                  </a:lnTo>
                </a:path>
                <a:path w="2653665" h="611504">
                  <a:moveTo>
                    <a:pt x="2653665" y="299847"/>
                  </a:moveTo>
                  <a:lnTo>
                    <a:pt x="2148840" y="290322"/>
                  </a:lnTo>
                </a:path>
                <a:path w="2653665" h="611504">
                  <a:moveTo>
                    <a:pt x="1146048" y="578751"/>
                  </a:moveTo>
                  <a:lnTo>
                    <a:pt x="2412491" y="577596"/>
                  </a:lnTo>
                </a:path>
              </a:pathLst>
            </a:custGeom>
            <a:ln w="3200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31795" y="5368290"/>
            <a:ext cx="318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4099"/>
                </a:solidFill>
                <a:latin typeface="Arial"/>
                <a:cs typeface="Arial"/>
              </a:rPr>
              <a:t>B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255" y="1316736"/>
            <a:ext cx="3806190" cy="228371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454905" y="2457450"/>
            <a:ext cx="7487284" cy="266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670" indent="-370205">
              <a:lnSpc>
                <a:spcPct val="100000"/>
              </a:lnSpc>
              <a:spcBef>
                <a:spcPts val="100"/>
              </a:spcBef>
              <a:buClr>
                <a:srgbClr val="004099"/>
              </a:buClr>
              <a:buFont typeface="Wingdings"/>
              <a:buChar char=""/>
              <a:tabLst>
                <a:tab pos="408305" algn="l"/>
              </a:tabLst>
            </a:pP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Gate</a:t>
            </a:r>
            <a:r>
              <a:rPr sz="2400" b="1" spc="-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Capacitance</a:t>
            </a:r>
            <a:r>
              <a:rPr sz="2400" b="1" spc="2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6F2F9F"/>
                </a:solidFill>
                <a:latin typeface="Arial"/>
                <a:cs typeface="Arial"/>
              </a:rPr>
              <a:t>C</a:t>
            </a:r>
            <a:r>
              <a:rPr sz="2400" b="1" baseline="-20833" dirty="0">
                <a:solidFill>
                  <a:srgbClr val="6F2F9F"/>
                </a:solidFill>
                <a:latin typeface="Arial"/>
                <a:cs typeface="Arial"/>
              </a:rPr>
              <a:t>GC</a:t>
            </a:r>
            <a:r>
              <a:rPr sz="2400" b="1" spc="322" baseline="-20833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–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parallel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capacitance.</a:t>
            </a:r>
            <a:endParaRPr sz="2400" dirty="0">
              <a:latin typeface="Arial"/>
              <a:cs typeface="Arial"/>
            </a:endParaRPr>
          </a:p>
          <a:p>
            <a:pPr marL="323850" marR="30480" indent="-285750">
              <a:lnSpc>
                <a:spcPct val="100000"/>
              </a:lnSpc>
              <a:spcBef>
                <a:spcPts val="1715"/>
              </a:spcBef>
              <a:buClr>
                <a:srgbClr val="004099"/>
              </a:buClr>
              <a:buFont typeface="Wingdings"/>
              <a:buChar char=""/>
              <a:tabLst>
                <a:tab pos="408305" algn="l"/>
              </a:tabLst>
            </a:pPr>
            <a:r>
              <a:rPr lang="en-US" sz="2400" b="1" spc="-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Parasitic</a:t>
            </a:r>
            <a:r>
              <a:rPr sz="2400" b="1" spc="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Capacitance</a:t>
            </a:r>
            <a:r>
              <a:rPr sz="2400" b="1" spc="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sz="2400" b="1" spc="-7" baseline="-20833" dirty="0">
                <a:solidFill>
                  <a:srgbClr val="00AF50"/>
                </a:solidFill>
                <a:latin typeface="Arial"/>
                <a:cs typeface="Arial"/>
              </a:rPr>
              <a:t>SB</a:t>
            </a:r>
            <a:r>
              <a:rPr sz="2400" b="1" spc="315" baseline="-20833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and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sz="2400" b="1" baseline="-20833" dirty="0">
                <a:solidFill>
                  <a:srgbClr val="00AF50"/>
                </a:solidFill>
                <a:latin typeface="Arial"/>
                <a:cs typeface="Arial"/>
              </a:rPr>
              <a:t>DB</a:t>
            </a:r>
            <a:r>
              <a:rPr sz="2400" b="1" spc="300" baseline="-20833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–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p-n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junction </a:t>
            </a:r>
            <a:r>
              <a:rPr sz="2400" b="1" spc="-65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diffusion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capacitance.</a:t>
            </a:r>
            <a:endParaRPr sz="2400" dirty="0">
              <a:latin typeface="Arial"/>
              <a:cs typeface="Arial"/>
            </a:endParaRPr>
          </a:p>
          <a:p>
            <a:pPr marL="323850" marR="353695" indent="-285750">
              <a:lnSpc>
                <a:spcPct val="100000"/>
              </a:lnSpc>
              <a:spcBef>
                <a:spcPts val="1755"/>
              </a:spcBef>
              <a:buFont typeface="Wingdings"/>
              <a:buChar char=""/>
              <a:tabLst>
                <a:tab pos="408305" algn="l"/>
              </a:tabLst>
            </a:pPr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capacitance counts only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when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the voltage </a:t>
            </a:r>
            <a:r>
              <a:rPr sz="2400" b="1" spc="-6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across</a:t>
            </a:r>
            <a:r>
              <a:rPr sz="24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 changes</a:t>
            </a:r>
            <a:r>
              <a:rPr sz="24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during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PUN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and/or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PDN 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process.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A6CAFFAF-5255-3498-4B3E-2ED921B4D0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3.4608"/>
  <p:tag name="ORIGINALWIDTH" val="2761.905"/>
  <p:tag name="LATEXADDIN" val="\documentclass{article}&#10;\usepackage{amsmath}&#10;\usepackage{cancel}&#10;\usepackage{color}&#10;\pagestyle{empty}&#10;\begin{document}&#10;&#10;&#10;\mathversion{bold}&#10;\begin{equation}&#10;1/R_{on}=\mu_n C_{o x} \cdot \frac{W}{L} \cdot\left(V_{G T} \cdot V_{\min }-\frac{V_{\min }^2}{2}\right)\lambda\nonumber&#10;\end{equation}&#10;&#10;\end{document}"/>
  <p:tag name="IGUANATEXSIZE" val="20"/>
  <p:tag name="IGUANATEXCURSOR" val="162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3.4608"/>
  <p:tag name="ORIGINALWIDTH" val="2932.884"/>
  <p:tag name="LATEXADDIN" val="\documentclass{article}&#10;\usepackage{amsmath}&#10;\usepackage{cancel}&#10;\usepackage{color}&#10;\pagestyle{empty}&#10;\begin{document}&#10;&#10;&#10;\mathversion{bold}&#10;\begin{equation}&#10;I_{DSAT}=\mu_n C_{o x} \cdot \frac{W}{L} \cdot\left(V_{GT} \cdot V_{DSAT}-\frac{V_{DSAT}^2}{2}\right)\nonumber&#10;\end{equation}&#10;&#10;\end{document}"/>
  <p:tag name="IGUANATEXSIZE" val="15.5"/>
  <p:tag name="IGUANATEXCURSOR" val="139"/>
  <p:tag name="TRANSPARENCY" val="Fals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754.4056"/>
  <p:tag name="LATEXADDIN" val="\documentclass{article}&#10;\usepackage{amsmath}&#10;\usepackage{cancel}&#10;\usepackage{color}&#10;\pagestyle{empty}&#10;\begin{document}&#10;&#10;&#10;\begin{equation}&#10;I_{D S A T} \propto V_{D D}\nonumber&#10;\end{equation}&#10;&#10;\end{document}"/>
  <p:tag name="IGUANATEXSIZE" val="20"/>
  <p:tag name="IGUANATEXCURSOR" val="165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2324"/>
  <p:tag name="ORIGINALWIDTH" val="754.4056"/>
  <p:tag name="LATEXADDIN" val="\documentclass{article}&#10;\usepackage{amsmath}&#10;\usepackage{cancel}&#10;\usepackage{color}&#10;\pagestyle{empty}&#10;\begin{document}&#10;&#10;&#10;\begin{equation}&#10;I_{D S A T} \propto V_{D D}^2\nonumber&#10;\end{equation}&#10;&#10;\end{document}"/>
  <p:tag name="IGUANATEXSIZE" val="20"/>
  <p:tag name="IGUANATEXCURSOR" val="165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3.4608"/>
  <p:tag name="ORIGINALWIDTH" val="3382.827"/>
  <p:tag name="LATEXADDIN" val="\documentclass{article}&#10;\usepackage{amsmath}&#10;\usepackage{cancel}&#10;\usepackage{color}&#10;\pagestyle{empty}&#10;\begin{document}&#10;&#10;&#10;\mathversion{bold}&#10;\begin{equation}&#10;I_{DSAT}=\mu_n C_{o x} \cdot \frac{W}{L} \cdot\left((V_{GS}-V_T)\cdot V_{DSAT}-\frac{V_{DSAT}^2}{2}\right)&#10;\nonumber&#10;\end{equation}&#10;&#10;\end{document}"/>
  <p:tag name="IGUANATEXSIZE" val="15.5"/>
  <p:tag name="IGUANATEXCURSOR" val="287"/>
  <p:tag name="TRANSPARENCY" val="Fals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5306</TotalTime>
  <Words>1541</Words>
  <Application>Microsoft Office PowerPoint</Application>
  <PresentationFormat>宽屏</PresentationFormat>
  <Paragraphs>229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宋体</vt:lpstr>
      <vt:lpstr>Arial</vt:lpstr>
      <vt:lpstr>Calibri</vt:lpstr>
      <vt:lpstr>Symbol</vt:lpstr>
      <vt:lpstr>Times New Roman</vt:lpstr>
      <vt:lpstr>Wingdings</vt:lpstr>
      <vt:lpstr>Office Theme</vt:lpstr>
      <vt:lpstr>PowerPoint 演示文稿</vt:lpstr>
      <vt:lpstr>Outline</vt:lpstr>
      <vt:lpstr>The CMOS Inverter</vt:lpstr>
      <vt:lpstr>CMOS Inverter Operational Principle</vt:lpstr>
      <vt:lpstr>Review: I-V Characteristic of MOSFET</vt:lpstr>
      <vt:lpstr>Equivalent Resistance of Inverter</vt:lpstr>
      <vt:lpstr>Computing NMOS Equivalent Resistance</vt:lpstr>
      <vt:lpstr>Ron vs. VDD – Simulation Results</vt:lpstr>
      <vt:lpstr>Capacitance of the MOSFET</vt:lpstr>
      <vt:lpstr>Gate Capacitance</vt:lpstr>
      <vt:lpstr>Diffusion Capacitance</vt:lpstr>
      <vt:lpstr>Capacitance in Logic Circuits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minghua</dc:creator>
  <cp:lastModifiedBy>shen minghua</cp:lastModifiedBy>
  <cp:revision>189</cp:revision>
  <dcterms:created xsi:type="dcterms:W3CDTF">2022-12-09T07:56:03Z</dcterms:created>
  <dcterms:modified xsi:type="dcterms:W3CDTF">2024-03-27T01:52:16Z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2022-12-09T00:00:00Z</vt:filetime>
  </property>
</Properties>
</file>