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73" r:id="rId2"/>
    <p:sldId id="271" r:id="rId3"/>
    <p:sldId id="258" r:id="rId4"/>
    <p:sldId id="259" r:id="rId5"/>
    <p:sldId id="274" r:id="rId6"/>
    <p:sldId id="260" r:id="rId7"/>
    <p:sldId id="272" r:id="rId8"/>
    <p:sldId id="261" r:id="rId9"/>
    <p:sldId id="262" r:id="rId10"/>
    <p:sldId id="263" r:id="rId11"/>
    <p:sldId id="264" r:id="rId12"/>
    <p:sldId id="265" r:id="rId13"/>
    <p:sldId id="266" r:id="rId14"/>
    <p:sldId id="267" r:id="rId15"/>
    <p:sldId id="268" r:id="rId16"/>
    <p:sldId id="269" r:id="rId17"/>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30" autoAdjust="0"/>
  </p:normalViewPr>
  <p:slideViewPr>
    <p:cSldViewPr>
      <p:cViewPr varScale="1">
        <p:scale>
          <a:sx n="48" d="100"/>
          <a:sy n="48" d="100"/>
        </p:scale>
        <p:origin x="134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2196519-0D49-49BB-BA31-78D6A37628EA}" type="datetimeFigureOut">
              <a:rPr lang="zh-CN" altLang="en-US" smtClean="0"/>
              <a:t>2024-04-01</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DBBA67-1705-452F-B515-0AD8055D18B7}" type="slidenum">
              <a:rPr lang="zh-CN" altLang="en-US" smtClean="0"/>
              <a:t>‹#›</a:t>
            </a:fld>
            <a:endParaRPr lang="zh-CN" altLang="en-US"/>
          </a:p>
        </p:txBody>
      </p:sp>
    </p:spTree>
    <p:extLst>
      <p:ext uri="{BB962C8B-B14F-4D97-AF65-F5344CB8AC3E}">
        <p14:creationId xmlns:p14="http://schemas.microsoft.com/office/powerpoint/2010/main" val="182449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这一节我们分析</a:t>
            </a:r>
            <a:r>
              <a:rPr lang="en-US" altLang="zh-CN" dirty="0"/>
              <a:t>CMOS</a:t>
            </a:r>
            <a:r>
              <a:rPr lang="zh-CN" altLang="en-US" dirty="0"/>
              <a:t>反相器的可靠性，以及如何得到好的设计</a:t>
            </a:r>
            <a:endParaRPr lang="en-US" altLang="zh-CN" dirty="0"/>
          </a:p>
          <a:p>
            <a:r>
              <a:rPr lang="zh-CN" altLang="en-US" dirty="0"/>
              <a:t>其中的可靠性主要是指他对噪声的耐受程度，我们定义了噪声容限进行衡量，并且说明了多级</a:t>
            </a:r>
            <a:r>
              <a:rPr lang="en-US" altLang="zh-CN" dirty="0"/>
              <a:t>CMOS</a:t>
            </a:r>
            <a:r>
              <a:rPr lang="zh-CN" altLang="en-US" dirty="0"/>
              <a:t>反相器对于噪声的抵抗特性</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2</a:t>
            </a:fld>
            <a:endParaRPr lang="zh-CN" altLang="en-US"/>
          </a:p>
        </p:txBody>
      </p:sp>
    </p:spTree>
    <p:extLst>
      <p:ext uri="{BB962C8B-B14F-4D97-AF65-F5344CB8AC3E}">
        <p14:creationId xmlns:p14="http://schemas.microsoft.com/office/powerpoint/2010/main" val="238249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接下来我们考虑</a:t>
            </a:r>
            <a:r>
              <a:rPr lang="en-US" altLang="zh-CN" dirty="0"/>
              <a:t>PMOS/NMOS</a:t>
            </a:r>
            <a:r>
              <a:rPr lang="zh-CN" altLang="en-US" dirty="0"/>
              <a:t>的尺寸比例 </a:t>
            </a:r>
            <a:r>
              <a:rPr lang="en-US" altLang="zh-CN" dirty="0"/>
              <a:t>β </a:t>
            </a:r>
            <a:r>
              <a:rPr lang="zh-CN" altLang="en-US" dirty="0"/>
              <a:t>和时延的关系</a:t>
            </a:r>
            <a:endParaRPr lang="en-US" altLang="zh-CN" dirty="0"/>
          </a:p>
          <a:p>
            <a:endParaRPr lang="en-US" altLang="zh-CN" dirty="0"/>
          </a:p>
          <a:p>
            <a:r>
              <a:rPr lang="zh-CN" altLang="en-US" dirty="0"/>
              <a:t>我们可以知道，对于一个</a:t>
            </a:r>
            <a:r>
              <a:rPr lang="en-US" altLang="zh-CN" dirty="0"/>
              <a:t>CMOS</a:t>
            </a:r>
            <a:r>
              <a:rPr lang="zh-CN" altLang="en-US" dirty="0"/>
              <a:t>反相器，如果只增加</a:t>
            </a:r>
            <a:r>
              <a:rPr lang="en-US" altLang="zh-CN" dirty="0"/>
              <a:t>PMOS</a:t>
            </a:r>
            <a:r>
              <a:rPr lang="zh-CN" altLang="en-US" dirty="0"/>
              <a:t>的宽度，它的尺寸比例会增加，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而由于</a:t>
            </a:r>
            <a:r>
              <a:rPr lang="en-US" altLang="zh-CN" dirty="0"/>
              <a:t>MOSFET</a:t>
            </a:r>
            <a:r>
              <a:rPr lang="zh-CN" altLang="en-US" dirty="0"/>
              <a:t>的电阻在电阻率、长度和高度不变时</a:t>
            </a:r>
            <a:r>
              <a:rPr lang="zh-CN" altLang="en-US" b="1" dirty="0"/>
              <a:t>与宽度成反比</a:t>
            </a:r>
            <a:r>
              <a:rPr lang="zh-CN" altLang="en-US" dirty="0"/>
              <a:t>，因此</a:t>
            </a:r>
            <a:r>
              <a:rPr lang="en-US" altLang="zh-CN" dirty="0"/>
              <a:t>PMOS</a:t>
            </a:r>
            <a:r>
              <a:rPr lang="zh-CN" altLang="en-US" dirty="0"/>
              <a:t>的电阻会减小，所以充电时间会降低，更容易完成</a:t>
            </a:r>
            <a:r>
              <a:rPr lang="en-US" altLang="zh-CN" dirty="0"/>
              <a:t>Pull up</a:t>
            </a:r>
            <a:r>
              <a:rPr lang="zh-CN" altLang="en-US" dirty="0"/>
              <a:t>，也就是</a:t>
            </a:r>
            <a:r>
              <a:rPr lang="en-US" altLang="zh-CN" dirty="0" err="1"/>
              <a:t>Tplh</a:t>
            </a:r>
            <a:r>
              <a:rPr lang="zh-CN" altLang="en-US" dirty="0"/>
              <a:t>会减小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相反的，如果</a:t>
            </a:r>
            <a:r>
              <a:rPr lang="en-US" altLang="zh-CN" dirty="0"/>
              <a:t>β</a:t>
            </a:r>
            <a:r>
              <a:rPr lang="zh-CN" altLang="en-US" dirty="0"/>
              <a:t>减小，那么</a:t>
            </a:r>
            <a:r>
              <a:rPr lang="en-US" altLang="zh-CN" dirty="0"/>
              <a:t>NMOS</a:t>
            </a:r>
            <a:r>
              <a:rPr lang="zh-CN" altLang="en-US" dirty="0"/>
              <a:t>的宽度增加，</a:t>
            </a:r>
            <a:r>
              <a:rPr lang="en-US" altLang="zh-CN" dirty="0"/>
              <a:t>NMOS</a:t>
            </a:r>
            <a:r>
              <a:rPr lang="zh-CN" altLang="en-US" dirty="0"/>
              <a:t>等效电阻减小，放电时间会降低，更容易完成</a:t>
            </a:r>
            <a:r>
              <a:rPr lang="en-US" altLang="zh-CN" dirty="0"/>
              <a:t>pull down</a:t>
            </a:r>
            <a:r>
              <a:rPr lang="zh-CN" altLang="en-US" dirty="0"/>
              <a:t>，也就是</a:t>
            </a:r>
            <a:r>
              <a:rPr lang="en-US" altLang="zh-CN" dirty="0" err="1"/>
              <a:t>Tphl</a:t>
            </a:r>
            <a:r>
              <a:rPr lang="zh-CN" altLang="en-US" dirty="0"/>
              <a:t>会减小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a:t>
            </a:r>
            <a:r>
              <a:rPr lang="en-US" altLang="zh-CN" dirty="0" err="1"/>
              <a:t>Tp</a:t>
            </a:r>
            <a:r>
              <a:rPr lang="zh-CN" altLang="en-US" dirty="0"/>
              <a:t>是两个时间的均值，所以</a:t>
            </a:r>
            <a:r>
              <a:rPr lang="en-US" altLang="zh-CN" dirty="0"/>
              <a:t>β</a:t>
            </a:r>
            <a:r>
              <a:rPr lang="zh-CN" altLang="en-US" dirty="0"/>
              <a:t>的变化对时延的影响并不是线性的，对于某一个特定的器件，我们可以仿真得到</a:t>
            </a:r>
            <a:r>
              <a:rPr lang="en-US" altLang="zh-CN" dirty="0" err="1"/>
              <a:t>Tp</a:t>
            </a:r>
            <a:r>
              <a:rPr lang="zh-CN" altLang="en-US" dirty="0"/>
              <a:t>与</a:t>
            </a:r>
            <a:r>
              <a:rPr lang="en-US" altLang="zh-CN" dirty="0"/>
              <a:t>β</a:t>
            </a:r>
            <a:r>
              <a:rPr lang="zh-CN" altLang="en-US" dirty="0"/>
              <a:t>的关系曲线，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我们可以看到当</a:t>
            </a:r>
            <a:r>
              <a:rPr lang="en-US" altLang="zh-CN" dirty="0"/>
              <a:t>β</a:t>
            </a:r>
            <a:r>
              <a:rPr lang="zh-CN" altLang="en-US" dirty="0"/>
              <a:t>大约为</a:t>
            </a:r>
            <a:r>
              <a:rPr lang="en-US" altLang="zh-CN" dirty="0"/>
              <a:t>2.3</a:t>
            </a:r>
            <a:r>
              <a:rPr lang="zh-CN" altLang="en-US" dirty="0"/>
              <a:t>时，</a:t>
            </a:r>
            <a:r>
              <a:rPr lang="en-US" altLang="zh-CN" dirty="0" err="1"/>
              <a:t>Tphl</a:t>
            </a:r>
            <a:r>
              <a:rPr lang="en-US" altLang="zh-CN" dirty="0"/>
              <a:t>=</a:t>
            </a:r>
            <a:r>
              <a:rPr lang="en-US" altLang="zh-CN" dirty="0" err="1"/>
              <a:t>Tplh</a:t>
            </a:r>
            <a:r>
              <a:rPr lang="zh-CN" altLang="en-US" dirty="0"/>
              <a:t>，当</a:t>
            </a:r>
            <a:r>
              <a:rPr lang="en-US" altLang="zh-CN" dirty="0"/>
              <a:t>beta</a:t>
            </a:r>
            <a:r>
              <a:rPr lang="zh-CN" altLang="en-US" dirty="0"/>
              <a:t>大约为</a:t>
            </a:r>
            <a:r>
              <a:rPr lang="en-US" altLang="zh-CN" dirty="0"/>
              <a:t>1.9</a:t>
            </a:r>
            <a:r>
              <a:rPr lang="zh-CN" altLang="en-US" dirty="0"/>
              <a:t>时</a:t>
            </a:r>
            <a:r>
              <a:rPr lang="en-US" altLang="zh-CN" dirty="0" err="1"/>
              <a:t>Tp</a:t>
            </a:r>
            <a:r>
              <a:rPr lang="zh-CN" altLang="en-US" dirty="0"/>
              <a:t>取得最小值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在本门课中，我们将选取</a:t>
            </a:r>
            <a:r>
              <a:rPr lang="en-US" altLang="zh-CN" dirty="0"/>
              <a:t>β=2</a:t>
            </a:r>
            <a:r>
              <a:rPr lang="zh-CN" altLang="en-US" dirty="0"/>
              <a:t>来作为最优的尺寸比例，此时我们可以得到低</a:t>
            </a:r>
            <a:r>
              <a:rPr lang="en-US" altLang="zh-CN" dirty="0" err="1"/>
              <a:t>Tp</a:t>
            </a:r>
            <a:r>
              <a:rPr lang="zh-CN" altLang="en-US" dirty="0"/>
              <a:t>，并且</a:t>
            </a:r>
            <a:r>
              <a:rPr lang="en-US" altLang="zh-CN" dirty="0"/>
              <a:t>PUN</a:t>
            </a:r>
            <a:r>
              <a:rPr lang="zh-CN" altLang="en-US" dirty="0"/>
              <a:t>和</a:t>
            </a:r>
            <a:r>
              <a:rPr lang="en-US" altLang="zh-CN" dirty="0" err="1"/>
              <a:t>PDN</a:t>
            </a:r>
            <a:r>
              <a:rPr lang="zh-CN" altLang="en-US" dirty="0"/>
              <a:t>的强度近似相等，</a:t>
            </a:r>
            <a:r>
              <a:rPr lang="en-US" altLang="zh-CN" dirty="0"/>
              <a:t>NMOS</a:t>
            </a:r>
            <a:r>
              <a:rPr lang="zh-CN" altLang="en-US" dirty="0"/>
              <a:t>和</a:t>
            </a:r>
            <a:r>
              <a:rPr lang="en-US" altLang="zh-CN" dirty="0"/>
              <a:t>PMOS</a:t>
            </a:r>
            <a:r>
              <a:rPr lang="zh-CN" altLang="en-US" dirty="0"/>
              <a:t>的等效电阻相同，记为</a:t>
            </a:r>
            <a:r>
              <a:rPr lang="en-US" altLang="zh-CN" dirty="0" err="1"/>
              <a:t>R0</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它将作为标准反相器，并作为</a:t>
            </a:r>
            <a:r>
              <a:rPr lang="en-US" altLang="zh-CN" dirty="0"/>
              <a:t>benchmark</a:t>
            </a:r>
            <a:r>
              <a:rPr lang="zh-CN" altLang="en-US" dirty="0"/>
              <a:t>跟我们之后在设计不同尺寸的</a:t>
            </a:r>
            <a:r>
              <a:rPr lang="en-US" altLang="zh-CN" dirty="0"/>
              <a:t>CMOS</a:t>
            </a:r>
            <a:r>
              <a:rPr lang="zh-CN" altLang="en-US" dirty="0"/>
              <a:t>反相器的性能进行对比。</a:t>
            </a:r>
            <a:endParaRPr lang="en-US" altLang="zh-CN"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11</a:t>
            </a:fld>
            <a:endParaRPr lang="zh-CN" altLang="en-US"/>
          </a:p>
        </p:txBody>
      </p:sp>
    </p:spTree>
    <p:extLst>
      <p:ext uri="{BB962C8B-B14F-4D97-AF65-F5344CB8AC3E}">
        <p14:creationId xmlns:p14="http://schemas.microsoft.com/office/powerpoint/2010/main" val="414301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我们考虑由多个</a:t>
            </a:r>
            <a:r>
              <a:rPr lang="en-US" altLang="zh-CN" dirty="0"/>
              <a:t>CMOS</a:t>
            </a:r>
            <a:r>
              <a:rPr lang="zh-CN" altLang="en-US" dirty="0"/>
              <a:t>反相器组成的逻辑电路，</a:t>
            </a:r>
            <a:endParaRPr lang="en-US" altLang="zh-CN" dirty="0"/>
          </a:p>
          <a:p>
            <a:r>
              <a:rPr lang="zh-CN" altLang="en-US" dirty="0"/>
              <a:t>需要注意的是第一级</a:t>
            </a:r>
            <a:r>
              <a:rPr lang="en-US" altLang="zh-CN" dirty="0"/>
              <a:t>CMOS</a:t>
            </a:r>
            <a:r>
              <a:rPr lang="zh-CN" altLang="en-US" dirty="0"/>
              <a:t>反相器的时延是与第二级</a:t>
            </a:r>
            <a:r>
              <a:rPr lang="en-US" altLang="zh-CN" dirty="0"/>
              <a:t>CMOS</a:t>
            </a:r>
            <a:r>
              <a:rPr lang="zh-CN" altLang="en-US" dirty="0"/>
              <a:t>反相器的栅极电容有关的，</a:t>
            </a:r>
            <a:endParaRPr lang="en-US" altLang="zh-CN" dirty="0"/>
          </a:p>
          <a:p>
            <a:r>
              <a:rPr lang="zh-CN" altLang="en-US" dirty="0"/>
              <a:t>如果我们仅将第一级反相器的尺寸大小扩大为</a:t>
            </a:r>
            <a:r>
              <a:rPr lang="en-US" altLang="zh-CN" dirty="0"/>
              <a:t>S</a:t>
            </a:r>
            <a:r>
              <a:rPr lang="zh-CN" altLang="en-US" dirty="0"/>
              <a:t>倍，那么它的电阻会变为</a:t>
            </a:r>
            <a:r>
              <a:rPr lang="en-US" altLang="zh-CN" dirty="0"/>
              <a:t>1/S</a:t>
            </a:r>
            <a:r>
              <a:rPr lang="zh-CN" altLang="en-US" dirty="0"/>
              <a:t>，寄生电容和栅极电容会变为</a:t>
            </a:r>
            <a:r>
              <a:rPr lang="en-US" altLang="zh-CN" dirty="0"/>
              <a:t>S</a:t>
            </a:r>
            <a:r>
              <a:rPr lang="zh-CN" altLang="en-US" dirty="0"/>
              <a:t>倍，</a:t>
            </a:r>
            <a:endParaRPr lang="en-US" altLang="zh-CN" dirty="0"/>
          </a:p>
          <a:p>
            <a:r>
              <a:rPr lang="zh-CN" altLang="en-US" dirty="0"/>
              <a:t>但是第二级</a:t>
            </a:r>
            <a:r>
              <a:rPr lang="en-US" altLang="zh-CN" dirty="0"/>
              <a:t>CMOS</a:t>
            </a:r>
            <a:r>
              <a:rPr lang="zh-CN" altLang="en-US" dirty="0"/>
              <a:t>反相器的栅极电容并不会改变，因此第一级</a:t>
            </a:r>
            <a:r>
              <a:rPr lang="en-US" altLang="zh-CN" dirty="0"/>
              <a:t>CMOS</a:t>
            </a:r>
            <a:r>
              <a:rPr lang="zh-CN" altLang="en-US" dirty="0"/>
              <a:t>反相器的时延会变小，</a:t>
            </a:r>
            <a:endParaRPr lang="en-US" altLang="zh-CN" dirty="0"/>
          </a:p>
          <a:p>
            <a:r>
              <a:rPr lang="zh-CN" altLang="en-US" dirty="0"/>
              <a:t>但是由于第一项时延与尺寸大小无关，所以不会减小到</a:t>
            </a:r>
            <a:r>
              <a:rPr lang="en-US" altLang="zh-CN" dirty="0"/>
              <a:t>0</a:t>
            </a:r>
            <a:r>
              <a:rPr lang="zh-CN" altLang="en-US" dirty="0"/>
              <a:t>，这就是所谓的</a:t>
            </a:r>
            <a:r>
              <a:rPr lang="en-US" altLang="zh-CN" dirty="0"/>
              <a:t>Self-loading effect</a:t>
            </a:r>
          </a:p>
          <a:p>
            <a:endParaRPr lang="en-US" altLang="zh-CN" dirty="0"/>
          </a:p>
          <a:p>
            <a:r>
              <a:rPr lang="zh-CN" altLang="en-US" dirty="0"/>
              <a:t>那么我们会想，是不是在固定下一级反相器尺寸的基础上，可以将上一级反相器的尺寸做得越大越好</a:t>
            </a:r>
            <a:endParaRPr lang="en-US" altLang="zh-CN" dirty="0"/>
          </a:p>
          <a:p>
            <a:r>
              <a:rPr lang="zh-CN" altLang="en-US" dirty="0"/>
              <a:t>其实并不是这样的</a:t>
            </a:r>
            <a:endParaRPr lang="en-US" altLang="zh-CN" dirty="0"/>
          </a:p>
          <a:p>
            <a:r>
              <a:rPr lang="zh-CN" altLang="en-US" dirty="0"/>
              <a:t>我们会注意到，在扩大这一级尺寸的同时，我们会增大</a:t>
            </a:r>
            <a:r>
              <a:rPr lang="en-US" altLang="zh-CN" dirty="0" err="1"/>
              <a:t>Cg1</a:t>
            </a:r>
            <a:r>
              <a:rPr lang="zh-CN" altLang="en-US" dirty="0"/>
              <a:t>，因此上一级的第二项时延会变大，所以对于电路系统整体来说，时延并没有减小</a:t>
            </a:r>
            <a:endParaRPr lang="en-US" altLang="zh-CN" dirty="0"/>
          </a:p>
          <a:p>
            <a:r>
              <a:rPr lang="zh-CN" altLang="en-US" dirty="0"/>
              <a:t>这也是一个电路设计里面的一个非常常见的问题，就是说局部的优化并不等于全局的优化，我们不能光通过某一级的优化来实现整个电路性能的提高</a:t>
            </a:r>
            <a:endParaRPr lang="en-US" altLang="zh-CN" dirty="0"/>
          </a:p>
          <a:p>
            <a:endParaRPr lang="en-US" altLang="zh-CN" dirty="0"/>
          </a:p>
          <a:p>
            <a:r>
              <a:rPr lang="zh-CN" altLang="en-US" dirty="0"/>
              <a:t>我们在之后会发现，在电路设计中，有多个参数需要优化，它们甚至是彼此冲突的，我们必须要合理进行选择和妥协来得到最优的电路设计</a:t>
            </a:r>
            <a:endParaRPr lang="en-US" altLang="zh-CN"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12</a:t>
            </a:fld>
            <a:endParaRPr lang="zh-CN" altLang="en-US"/>
          </a:p>
        </p:txBody>
      </p:sp>
    </p:spTree>
    <p:extLst>
      <p:ext uri="{BB962C8B-B14F-4D97-AF65-F5344CB8AC3E}">
        <p14:creationId xmlns:p14="http://schemas.microsoft.com/office/powerpoint/2010/main" val="140776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上一节我们忽略了</a:t>
            </a:r>
            <a:r>
              <a:rPr lang="en-US" altLang="zh-CN" dirty="0" err="1"/>
              <a:t>Cgd</a:t>
            </a:r>
            <a:r>
              <a:rPr lang="zh-CN" altLang="en-US" dirty="0"/>
              <a:t>对电路的影响，在这里，我们将它考虑进来</a:t>
            </a:r>
            <a:endParaRPr lang="en-US" altLang="zh-CN" dirty="0"/>
          </a:p>
          <a:p>
            <a:endParaRPr lang="en-US" altLang="zh-CN" dirty="0"/>
          </a:p>
          <a:p>
            <a:r>
              <a:rPr lang="zh-CN" altLang="en-US" dirty="0"/>
              <a:t>我们通过</a:t>
            </a:r>
            <a:r>
              <a:rPr lang="en-US" altLang="zh-CN" dirty="0" err="1"/>
              <a:t>Cadance</a:t>
            </a:r>
            <a:r>
              <a:rPr lang="zh-CN" altLang="en-US" dirty="0"/>
              <a:t>进行仿真，可以发现在输入电压发生电平转换时，输出电压会相应地出现一个尖峰或者低谷，这其实就是由于</a:t>
            </a:r>
            <a:r>
              <a:rPr lang="en-US" altLang="zh-CN" dirty="0" err="1"/>
              <a:t>Cgd</a:t>
            </a:r>
            <a:r>
              <a:rPr lang="zh-CN" altLang="en-US" dirty="0"/>
              <a:t>造成的</a:t>
            </a:r>
            <a:endParaRPr lang="en-US" altLang="zh-CN" dirty="0"/>
          </a:p>
          <a:p>
            <a:r>
              <a:rPr lang="zh-CN" altLang="en-US" dirty="0"/>
              <a:t>我们注意到</a:t>
            </a:r>
            <a:r>
              <a:rPr lang="en-US" altLang="zh-CN" dirty="0" err="1"/>
              <a:t>Cgd</a:t>
            </a:r>
            <a:r>
              <a:rPr lang="zh-CN" altLang="en-US" dirty="0"/>
              <a:t>的两端分别连接</a:t>
            </a:r>
            <a:r>
              <a:rPr lang="en-US" altLang="zh-CN" dirty="0"/>
              <a:t>input</a:t>
            </a:r>
            <a:r>
              <a:rPr lang="zh-CN" altLang="en-US" dirty="0"/>
              <a:t>和</a:t>
            </a:r>
            <a:r>
              <a:rPr lang="en-US" altLang="zh-CN" dirty="0"/>
              <a:t>output</a:t>
            </a:r>
            <a:r>
              <a:rPr lang="zh-CN" altLang="en-US" dirty="0"/>
              <a:t>，它不像电路中的其他电容都有一端接电源或接地，因此在充放电的过程中，它的路径是不明确的</a:t>
            </a:r>
            <a:endParaRPr lang="en-US" altLang="zh-CN" dirty="0"/>
          </a:p>
          <a:p>
            <a:r>
              <a:rPr lang="zh-CN" altLang="en-US" dirty="0"/>
              <a:t>比如说当</a:t>
            </a:r>
            <a:r>
              <a:rPr lang="en-US" altLang="zh-CN" dirty="0"/>
              <a:t>input</a:t>
            </a:r>
            <a:r>
              <a:rPr lang="zh-CN" altLang="en-US" dirty="0"/>
              <a:t>从</a:t>
            </a:r>
            <a:r>
              <a:rPr lang="en-US" altLang="zh-CN" dirty="0"/>
              <a:t>0</a:t>
            </a:r>
            <a:r>
              <a:rPr lang="zh-CN" altLang="en-US" dirty="0"/>
              <a:t>变到</a:t>
            </a:r>
            <a:r>
              <a:rPr lang="en-US" altLang="zh-CN" dirty="0" err="1"/>
              <a:t>Vdd</a:t>
            </a:r>
            <a:r>
              <a:rPr lang="zh-CN" altLang="en-US" dirty="0"/>
              <a:t>的时候，考虑到</a:t>
            </a:r>
            <a:r>
              <a:rPr lang="en-US" altLang="zh-CN" dirty="0" err="1"/>
              <a:t>Cgd</a:t>
            </a:r>
            <a:r>
              <a:rPr lang="zh-CN" altLang="en-US" dirty="0"/>
              <a:t>它是一个平板电容，它的</a:t>
            </a:r>
            <a:r>
              <a:rPr lang="en-US" altLang="zh-CN" dirty="0"/>
              <a:t>C=Q/(Vin-</a:t>
            </a:r>
            <a:r>
              <a:rPr lang="en-US" altLang="zh-CN" dirty="0" err="1"/>
              <a:t>Vout</a:t>
            </a:r>
            <a:r>
              <a:rPr lang="en-US" altLang="zh-CN" dirty="0"/>
              <a:t>)</a:t>
            </a:r>
            <a:r>
              <a:rPr lang="zh-CN" altLang="en-US" dirty="0"/>
              <a:t>，并且是一个常数，而平板电容储存电荷的性质决定了</a:t>
            </a:r>
            <a:r>
              <a:rPr lang="en-US" altLang="zh-CN" dirty="0"/>
              <a:t>Q</a:t>
            </a:r>
            <a:r>
              <a:rPr lang="zh-CN" altLang="en-US" dirty="0"/>
              <a:t>不可能在一瞬间发生急剧的变化，</a:t>
            </a:r>
            <a:endParaRPr lang="en-US" altLang="zh-CN" dirty="0"/>
          </a:p>
          <a:p>
            <a:r>
              <a:rPr lang="zh-CN" altLang="en-US" dirty="0"/>
              <a:t>因此</a:t>
            </a:r>
            <a:r>
              <a:rPr lang="en-US" altLang="zh-CN" dirty="0"/>
              <a:t>Vin</a:t>
            </a:r>
            <a:r>
              <a:rPr lang="zh-CN" altLang="en-US" dirty="0"/>
              <a:t>突然发生变化时，</a:t>
            </a:r>
            <a:r>
              <a:rPr lang="en-US" altLang="zh-CN" dirty="0"/>
              <a:t>Vout</a:t>
            </a:r>
            <a:r>
              <a:rPr lang="zh-CN" altLang="en-US" dirty="0"/>
              <a:t>也会朝相同的方向发生急剧的变化，进而产生这样一个尖峰或低谷，并且它的幅度是跟输入电压变化的速率有关，</a:t>
            </a:r>
            <a:endParaRPr lang="en-US" altLang="zh-CN" dirty="0"/>
          </a:p>
          <a:p>
            <a:r>
              <a:rPr lang="zh-CN" altLang="en-US" dirty="0"/>
              <a:t>如果在理想情况下输入电压从</a:t>
            </a:r>
            <a:r>
              <a:rPr lang="en-US" altLang="zh-CN" dirty="0"/>
              <a:t>0</a:t>
            </a:r>
            <a:r>
              <a:rPr lang="zh-CN" altLang="en-US" dirty="0"/>
              <a:t>直接变为</a:t>
            </a:r>
            <a:r>
              <a:rPr lang="en-US" altLang="zh-CN" dirty="0" err="1"/>
              <a:t>Vdd</a:t>
            </a:r>
            <a:r>
              <a:rPr lang="zh-CN" altLang="en-US" dirty="0"/>
              <a:t>，那么输出电压也必须在原有基础上增加一个</a:t>
            </a:r>
            <a:r>
              <a:rPr lang="en-US" altLang="zh-CN" dirty="0" err="1"/>
              <a:t>Vdd</a:t>
            </a:r>
            <a:r>
              <a:rPr lang="zh-CN" altLang="en-US" dirty="0"/>
              <a:t>，但是实际情况下并不存在阶跃信号，因此它变化的幅度不会这么大</a:t>
            </a:r>
            <a:endParaRPr lang="en-US" altLang="zh-CN" dirty="0"/>
          </a:p>
          <a:p>
            <a:endParaRPr lang="en-US" altLang="zh-CN" dirty="0"/>
          </a:p>
          <a:p>
            <a:r>
              <a:rPr lang="zh-CN" altLang="en-US" dirty="0"/>
              <a:t>在接下来我们会发现</a:t>
            </a:r>
            <a:r>
              <a:rPr lang="en-US" altLang="zh-CN" dirty="0" err="1"/>
              <a:t>Cgd</a:t>
            </a:r>
            <a:r>
              <a:rPr lang="zh-CN" altLang="en-US" dirty="0"/>
              <a:t>对于时延和输出波形产生影响，并且它的分析比较麻烦，因此我们希望通过一个合理的办法把它进行等效处理，最终让它变为我们可以通过简单的</a:t>
            </a:r>
            <a:r>
              <a:rPr lang="en-US" altLang="zh-CN" dirty="0"/>
              <a:t>RC</a:t>
            </a:r>
            <a:r>
              <a:rPr lang="zh-CN" altLang="en-US" dirty="0"/>
              <a:t>充放电电路来进行分析</a:t>
            </a:r>
            <a:endParaRPr lang="en-US" altLang="zh-CN" dirty="0"/>
          </a:p>
          <a:p>
            <a:r>
              <a:rPr lang="zh-CN" altLang="en-US" dirty="0"/>
              <a:t>因为</a:t>
            </a:r>
            <a:r>
              <a:rPr lang="en-US" altLang="zh-CN" dirty="0" err="1"/>
              <a:t>Cgd</a:t>
            </a:r>
            <a:r>
              <a:rPr lang="zh-CN" altLang="en-US" dirty="0"/>
              <a:t>的一端连接到输入，而另外一端连接到输出，所以我们希望通过等效电路将</a:t>
            </a:r>
            <a:r>
              <a:rPr lang="en-US" altLang="zh-CN" dirty="0" err="1"/>
              <a:t>Cgd</a:t>
            </a:r>
            <a:r>
              <a:rPr lang="zh-CN" altLang="en-US" dirty="0"/>
              <a:t>的影响分解到输入和输出中，从而简化</a:t>
            </a:r>
            <a:r>
              <a:rPr lang="en-US" altLang="zh-CN" dirty="0"/>
              <a:t>CMOS</a:t>
            </a:r>
            <a:r>
              <a:rPr lang="zh-CN" altLang="en-US" dirty="0"/>
              <a:t>反相器电路的分析</a:t>
            </a:r>
          </a:p>
        </p:txBody>
      </p:sp>
      <p:sp>
        <p:nvSpPr>
          <p:cNvPr id="4" name="灯片编号占位符 3"/>
          <p:cNvSpPr>
            <a:spLocks noGrp="1"/>
          </p:cNvSpPr>
          <p:nvPr>
            <p:ph type="sldNum" sz="quarter" idx="5"/>
          </p:nvPr>
        </p:nvSpPr>
        <p:spPr/>
        <p:txBody>
          <a:bodyPr/>
          <a:lstStyle/>
          <a:p>
            <a:fld id="{ADDBBA67-1705-452F-B515-0AD8055D18B7}" type="slidenum">
              <a:rPr lang="zh-CN" altLang="en-US" smtClean="0"/>
              <a:t>13</a:t>
            </a:fld>
            <a:endParaRPr lang="zh-CN" altLang="en-US"/>
          </a:p>
        </p:txBody>
      </p:sp>
    </p:spTree>
    <p:extLst>
      <p:ext uri="{BB962C8B-B14F-4D97-AF65-F5344CB8AC3E}">
        <p14:creationId xmlns:p14="http://schemas.microsoft.com/office/powerpoint/2010/main" val="3036794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这其实就是</a:t>
            </a:r>
            <a:r>
              <a:rPr lang="en-US" altLang="zh-CN" dirty="0"/>
              <a:t>miller</a:t>
            </a:r>
            <a:r>
              <a:rPr lang="zh-CN" altLang="en-US" dirty="0"/>
              <a:t>定理在做的事情，它将桥接在放大器两端的阻抗转换到输入和输出端，</a:t>
            </a:r>
            <a:endParaRPr lang="en-US" altLang="zh-CN" dirty="0"/>
          </a:p>
          <a:p>
            <a:r>
              <a:rPr lang="zh-CN" altLang="en-US" dirty="0"/>
              <a:t>其中需要注意电阻、电感和电容都是阻抗器件</a:t>
            </a:r>
            <a:endParaRPr lang="en-US" altLang="zh-CN" dirty="0"/>
          </a:p>
          <a:p>
            <a:r>
              <a:rPr lang="zh-CN" altLang="en-US" dirty="0"/>
              <a:t>通过等效电路输入输出两端的电流相等，我们可以计算出等效阻抗</a:t>
            </a:r>
            <a:r>
              <a:rPr lang="en-US" altLang="zh-CN" dirty="0" err="1"/>
              <a:t>Z1</a:t>
            </a:r>
            <a:r>
              <a:rPr lang="zh-CN" altLang="en-US" dirty="0"/>
              <a:t>和</a:t>
            </a:r>
            <a:r>
              <a:rPr lang="en-US" altLang="zh-CN" dirty="0" err="1"/>
              <a:t>Z2</a:t>
            </a:r>
            <a:endParaRPr lang="en-US" altLang="zh-CN"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14</a:t>
            </a:fld>
            <a:endParaRPr lang="zh-CN" altLang="en-US"/>
          </a:p>
        </p:txBody>
      </p:sp>
    </p:spTree>
    <p:extLst>
      <p:ext uri="{BB962C8B-B14F-4D97-AF65-F5344CB8AC3E}">
        <p14:creationId xmlns:p14="http://schemas.microsoft.com/office/powerpoint/2010/main" val="402097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电容也是一种阻抗器件，</a:t>
            </a:r>
            <a:endParaRPr lang="en-US" altLang="zh-CN" dirty="0"/>
          </a:p>
          <a:p>
            <a:r>
              <a:rPr lang="zh-CN" altLang="en-US" dirty="0"/>
              <a:t>对于</a:t>
            </a:r>
            <a:r>
              <a:rPr lang="en-US" altLang="zh-CN" dirty="0"/>
              <a:t>CMOS</a:t>
            </a:r>
            <a:r>
              <a:rPr lang="zh-CN" altLang="en-US" dirty="0"/>
              <a:t>反相器，由于输入从</a:t>
            </a:r>
            <a:r>
              <a:rPr lang="en-US" altLang="zh-CN" dirty="0"/>
              <a:t>0</a:t>
            </a:r>
            <a:r>
              <a:rPr lang="zh-CN" altLang="en-US" dirty="0"/>
              <a:t>变到</a:t>
            </a:r>
            <a:r>
              <a:rPr lang="en-US" altLang="zh-CN" dirty="0" err="1"/>
              <a:t>vdd</a:t>
            </a:r>
            <a:r>
              <a:rPr lang="zh-CN" altLang="en-US" dirty="0"/>
              <a:t>的时候，</a:t>
            </a:r>
            <a:r>
              <a:rPr lang="en-US" altLang="zh-CN" dirty="0"/>
              <a:t>output</a:t>
            </a:r>
            <a:r>
              <a:rPr lang="zh-CN" altLang="en-US" dirty="0"/>
              <a:t>是从</a:t>
            </a:r>
            <a:r>
              <a:rPr lang="en-US" altLang="zh-CN" dirty="0" err="1"/>
              <a:t>vdd</a:t>
            </a:r>
            <a:r>
              <a:rPr lang="zh-CN" altLang="en-US" dirty="0"/>
              <a:t>变到</a:t>
            </a:r>
            <a:r>
              <a:rPr lang="en-US" altLang="zh-CN" dirty="0"/>
              <a:t>0</a:t>
            </a:r>
            <a:r>
              <a:rPr lang="zh-CN" altLang="en-US" dirty="0"/>
              <a:t>，所以可以计算出放大系数为</a:t>
            </a:r>
            <a:r>
              <a:rPr lang="en-US" altLang="zh-CN" dirty="0"/>
              <a:t>-1</a:t>
            </a:r>
          </a:p>
          <a:p>
            <a:r>
              <a:rPr lang="zh-CN" altLang="en-US" dirty="0"/>
              <a:t>所以我们将</a:t>
            </a:r>
            <a:r>
              <a:rPr lang="en-US" altLang="zh-CN" dirty="0" err="1"/>
              <a:t>Cgd</a:t>
            </a:r>
            <a:r>
              <a:rPr lang="zh-CN" altLang="en-US" dirty="0"/>
              <a:t>转化为输入和输出端的</a:t>
            </a:r>
            <a:r>
              <a:rPr lang="en-US" altLang="zh-CN" dirty="0" err="1"/>
              <a:t>C1</a:t>
            </a:r>
            <a:r>
              <a:rPr lang="zh-CN" altLang="en-US" dirty="0"/>
              <a:t>和</a:t>
            </a:r>
            <a:r>
              <a:rPr lang="en-US" altLang="zh-CN" dirty="0" err="1"/>
              <a:t>C2</a:t>
            </a:r>
            <a:r>
              <a:rPr lang="zh-CN" altLang="en-US" dirty="0"/>
              <a:t>之后，可以得到</a:t>
            </a:r>
            <a:r>
              <a:rPr lang="en-US" altLang="zh-CN" dirty="0" err="1"/>
              <a:t>Z1</a:t>
            </a:r>
            <a:r>
              <a:rPr lang="zh-CN" altLang="en-US" dirty="0"/>
              <a:t>和</a:t>
            </a:r>
            <a:r>
              <a:rPr lang="en-US" altLang="zh-CN" dirty="0" err="1"/>
              <a:t>Z2</a:t>
            </a:r>
            <a:r>
              <a:rPr lang="zh-CN" altLang="en-US" dirty="0"/>
              <a:t>都等于</a:t>
            </a:r>
            <a:r>
              <a:rPr lang="en-US" altLang="zh-CN" dirty="0" err="1"/>
              <a:t>Zf</a:t>
            </a:r>
            <a:r>
              <a:rPr lang="en-US" altLang="zh-CN" dirty="0"/>
              <a:t>/2</a:t>
            </a:r>
            <a:r>
              <a:rPr lang="zh-CN" altLang="en-US" dirty="0"/>
              <a:t>，</a:t>
            </a:r>
            <a:endParaRPr lang="en-US" altLang="zh-CN" dirty="0"/>
          </a:p>
          <a:p>
            <a:r>
              <a:rPr lang="zh-CN" altLang="en-US" dirty="0"/>
              <a:t>由于电容的阻抗等于电容和工作频率乘积的倒数，当阻抗值为</a:t>
            </a:r>
            <a:r>
              <a:rPr lang="en-US" altLang="zh-CN" dirty="0" err="1"/>
              <a:t>Zf</a:t>
            </a:r>
            <a:r>
              <a:rPr lang="en-US" altLang="zh-CN" dirty="0"/>
              <a:t>/2</a:t>
            </a:r>
            <a:r>
              <a:rPr lang="zh-CN" altLang="en-US" dirty="0"/>
              <a:t>时，对应的等效电容为两倍的</a:t>
            </a:r>
            <a:r>
              <a:rPr lang="en-US" altLang="zh-CN" dirty="0" err="1"/>
              <a:t>Cgd</a:t>
            </a:r>
            <a:endParaRPr lang="en-US" altLang="zh-CN"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15</a:t>
            </a:fld>
            <a:endParaRPr lang="zh-CN" altLang="en-US"/>
          </a:p>
        </p:txBody>
      </p:sp>
    </p:spTree>
    <p:extLst>
      <p:ext uri="{BB962C8B-B14F-4D97-AF65-F5344CB8AC3E}">
        <p14:creationId xmlns:p14="http://schemas.microsoft.com/office/powerpoint/2010/main" val="53516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我们通过</a:t>
            </a:r>
            <a:r>
              <a:rPr lang="en-US" altLang="zh-CN" dirty="0">
                <a:solidFill>
                  <a:schemeClr val="tx1"/>
                </a:solidFill>
              </a:rPr>
              <a:t>Miller</a:t>
            </a:r>
            <a:r>
              <a:rPr lang="zh-CN" altLang="en-US" dirty="0">
                <a:solidFill>
                  <a:schemeClr val="tx1"/>
                </a:solidFill>
              </a:rPr>
              <a:t>定理对</a:t>
            </a:r>
            <a:r>
              <a:rPr lang="en-US" altLang="zh-CN" dirty="0" err="1">
                <a:solidFill>
                  <a:schemeClr val="tx1"/>
                </a:solidFill>
              </a:rPr>
              <a:t>Cgd</a:t>
            </a:r>
            <a:r>
              <a:rPr lang="zh-CN" altLang="en-US" dirty="0">
                <a:solidFill>
                  <a:schemeClr val="tx1"/>
                </a:solidFill>
              </a:rPr>
              <a:t>进行转化之后可以得到输入和输出端的两个等效电容，</a:t>
            </a:r>
            <a:endParaRPr lang="en-US" altLang="zh-CN" dirty="0">
              <a:solidFill>
                <a:schemeClr val="tx1"/>
              </a:solidFill>
            </a:endParaRPr>
          </a:p>
          <a:p>
            <a:r>
              <a:rPr lang="zh-CN" altLang="en-US" dirty="0">
                <a:solidFill>
                  <a:schemeClr val="tx1"/>
                </a:solidFill>
              </a:rPr>
              <a:t>对于第一级</a:t>
            </a:r>
            <a:r>
              <a:rPr lang="en-US" altLang="zh-CN" dirty="0">
                <a:solidFill>
                  <a:schemeClr val="tx1"/>
                </a:solidFill>
              </a:rPr>
              <a:t>CMOS</a:t>
            </a:r>
            <a:r>
              <a:rPr lang="zh-CN" altLang="en-US" dirty="0">
                <a:solidFill>
                  <a:schemeClr val="tx1"/>
                </a:solidFill>
              </a:rPr>
              <a:t>反相器，我们注意到它的等效输出端电容会对时延造成影响，</a:t>
            </a:r>
            <a:endParaRPr lang="en-US" altLang="zh-CN" dirty="0">
              <a:solidFill>
                <a:schemeClr val="tx1"/>
              </a:solidFill>
            </a:endParaRPr>
          </a:p>
          <a:p>
            <a:r>
              <a:rPr lang="zh-CN" altLang="en-US" dirty="0">
                <a:solidFill>
                  <a:schemeClr val="tx1"/>
                </a:solidFill>
              </a:rPr>
              <a:t>但是第二级</a:t>
            </a:r>
            <a:r>
              <a:rPr lang="en-US" altLang="zh-CN" dirty="0">
                <a:solidFill>
                  <a:schemeClr val="tx1"/>
                </a:solidFill>
              </a:rPr>
              <a:t>CMOS</a:t>
            </a:r>
            <a:r>
              <a:rPr lang="zh-CN" altLang="en-US" dirty="0">
                <a:solidFill>
                  <a:schemeClr val="tx1"/>
                </a:solidFill>
              </a:rPr>
              <a:t>反相器的等效输入端电容其实并不会对时延造成太大的影响，</a:t>
            </a:r>
            <a:endParaRPr lang="en-US" altLang="zh-CN" dirty="0">
              <a:solidFill>
                <a:schemeClr val="tx1"/>
              </a:solidFill>
            </a:endParaRPr>
          </a:p>
          <a:p>
            <a:r>
              <a:rPr lang="zh-CN" altLang="en-US" dirty="0">
                <a:solidFill>
                  <a:schemeClr val="tx1"/>
                </a:solidFill>
              </a:rPr>
              <a:t>因为在第一级</a:t>
            </a:r>
            <a:r>
              <a:rPr lang="en-US" altLang="zh-CN" dirty="0">
                <a:solidFill>
                  <a:schemeClr val="tx1"/>
                </a:solidFill>
              </a:rPr>
              <a:t>CMOS</a:t>
            </a:r>
            <a:r>
              <a:rPr lang="zh-CN" altLang="en-US" dirty="0">
                <a:solidFill>
                  <a:schemeClr val="tx1"/>
                </a:solidFill>
              </a:rPr>
              <a:t>反相器进行充放电的过程中，由于时延的影响，第二级</a:t>
            </a:r>
            <a:r>
              <a:rPr lang="en-US" altLang="zh-CN" dirty="0">
                <a:solidFill>
                  <a:schemeClr val="tx1"/>
                </a:solidFill>
              </a:rPr>
              <a:t>CMOS</a:t>
            </a:r>
            <a:r>
              <a:rPr lang="zh-CN" altLang="en-US" dirty="0">
                <a:solidFill>
                  <a:schemeClr val="tx1"/>
                </a:solidFill>
              </a:rPr>
              <a:t>反相器的输入输出端电压差并不大，</a:t>
            </a:r>
            <a:endParaRPr lang="en-US" altLang="zh-CN" dirty="0">
              <a:solidFill>
                <a:schemeClr val="tx1"/>
              </a:solidFill>
            </a:endParaRPr>
          </a:p>
          <a:p>
            <a:r>
              <a:rPr lang="zh-CN" altLang="en-US" dirty="0">
                <a:solidFill>
                  <a:schemeClr val="tx1"/>
                </a:solidFill>
              </a:rPr>
              <a:t>因此它的</a:t>
            </a:r>
            <a:r>
              <a:rPr lang="en-US" altLang="zh-CN" dirty="0" err="1">
                <a:solidFill>
                  <a:schemeClr val="tx1"/>
                </a:solidFill>
              </a:rPr>
              <a:t>Cgd</a:t>
            </a:r>
            <a:r>
              <a:rPr lang="zh-CN" altLang="en-US" dirty="0">
                <a:solidFill>
                  <a:schemeClr val="tx1"/>
                </a:solidFill>
              </a:rPr>
              <a:t>几乎不参与</a:t>
            </a:r>
            <a:r>
              <a:rPr lang="zh-CN" altLang="en-US">
                <a:solidFill>
                  <a:schemeClr val="tx1"/>
                </a:solidFill>
              </a:rPr>
              <a:t>充放电，所以也</a:t>
            </a:r>
            <a:r>
              <a:rPr lang="zh-CN" altLang="en-US" dirty="0">
                <a:solidFill>
                  <a:schemeClr val="tx1"/>
                </a:solidFill>
              </a:rPr>
              <a:t>不会贡献在第一级</a:t>
            </a:r>
            <a:r>
              <a:rPr lang="en-US" altLang="zh-CN" dirty="0">
                <a:solidFill>
                  <a:schemeClr val="tx1"/>
                </a:solidFill>
              </a:rPr>
              <a:t>CMOS</a:t>
            </a:r>
            <a:r>
              <a:rPr lang="zh-CN" altLang="en-US" dirty="0">
                <a:solidFill>
                  <a:schemeClr val="tx1"/>
                </a:solidFill>
              </a:rPr>
              <a:t>反相器的时延上了</a:t>
            </a:r>
            <a:endParaRPr lang="zh-CN" altLang="en-US"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16</a:t>
            </a:fld>
            <a:endParaRPr lang="zh-CN" altLang="en-US"/>
          </a:p>
        </p:txBody>
      </p:sp>
    </p:spTree>
    <p:extLst>
      <p:ext uri="{BB962C8B-B14F-4D97-AF65-F5344CB8AC3E}">
        <p14:creationId xmlns:p14="http://schemas.microsoft.com/office/powerpoint/2010/main" val="106061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CMOS</a:t>
            </a:r>
            <a:r>
              <a:rPr lang="zh-CN" altLang="en-US" dirty="0"/>
              <a:t>反相器工作在饱和区间时，我们可以得到饱和电流与电压呈一次方的关系，因此我们可以将</a:t>
            </a:r>
            <a:r>
              <a:rPr lang="en-US" altLang="zh-CN" dirty="0"/>
              <a:t>CMOS</a:t>
            </a:r>
            <a:r>
              <a:rPr lang="zh-CN" altLang="en-US" dirty="0"/>
              <a:t>反相器等效于一个低阻抗的电阻，</a:t>
            </a:r>
            <a:endParaRPr lang="en-US" altLang="zh-CN" dirty="0"/>
          </a:p>
          <a:p>
            <a:r>
              <a:rPr lang="zh-CN" altLang="en-US" dirty="0"/>
              <a:t>而等效电阻的计算我们可以通过两种方法进行：</a:t>
            </a:r>
            <a:endParaRPr lang="en-US" altLang="zh-CN" dirty="0"/>
          </a:p>
          <a:p>
            <a:r>
              <a:rPr lang="zh-CN" altLang="en-US" dirty="0"/>
              <a:t>第一种方法是采用数学定义式，在电压为</a:t>
            </a:r>
            <a:r>
              <a:rPr lang="en-US" altLang="zh-CN" dirty="0" err="1"/>
              <a:t>vdd</a:t>
            </a:r>
            <a:r>
              <a:rPr lang="en-US" altLang="zh-CN" dirty="0"/>
              <a:t>/2</a:t>
            </a:r>
            <a:r>
              <a:rPr lang="zh-CN" altLang="en-US" dirty="0"/>
              <a:t>到</a:t>
            </a:r>
            <a:r>
              <a:rPr lang="en-US" altLang="zh-CN" dirty="0" err="1"/>
              <a:t>vdd</a:t>
            </a:r>
            <a:r>
              <a:rPr lang="zh-CN" altLang="en-US" dirty="0"/>
              <a:t>的区间进行积分，并除以区间宽度即可得到这一区间的等效电阻值，</a:t>
            </a:r>
            <a:endParaRPr lang="en-US" altLang="zh-CN" dirty="0"/>
          </a:p>
          <a:p>
            <a:r>
              <a:rPr lang="zh-CN" altLang="en-US" dirty="0"/>
              <a:t>第二种方法是将这一区间两端的等效电阻值进行平均，最终结果与积分结果差别不大，但是可以大幅度简化计算</a:t>
            </a:r>
          </a:p>
        </p:txBody>
      </p:sp>
      <p:sp>
        <p:nvSpPr>
          <p:cNvPr id="4" name="灯片编号占位符 3"/>
          <p:cNvSpPr>
            <a:spLocks noGrp="1"/>
          </p:cNvSpPr>
          <p:nvPr>
            <p:ph type="sldNum" sz="quarter" idx="5"/>
          </p:nvPr>
        </p:nvSpPr>
        <p:spPr/>
        <p:txBody>
          <a:bodyPr/>
          <a:lstStyle/>
          <a:p>
            <a:fld id="{ADDBBA67-1705-452F-B515-0AD8055D18B7}" type="slidenum">
              <a:rPr lang="zh-CN" altLang="en-US" smtClean="0"/>
              <a:t>3</a:t>
            </a:fld>
            <a:endParaRPr lang="zh-CN" altLang="en-US"/>
          </a:p>
        </p:txBody>
      </p:sp>
    </p:spTree>
    <p:extLst>
      <p:ext uri="{BB962C8B-B14F-4D97-AF65-F5344CB8AC3E}">
        <p14:creationId xmlns:p14="http://schemas.microsoft.com/office/powerpoint/2010/main" val="10202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MOSFET</a:t>
            </a:r>
            <a:r>
              <a:rPr lang="zh-CN" altLang="en-US" dirty="0"/>
              <a:t>的电容主要包含栅极电容和寄生电容，</a:t>
            </a:r>
            <a:endParaRPr lang="en-US" altLang="zh-CN" dirty="0"/>
          </a:p>
          <a:p>
            <a:r>
              <a:rPr lang="zh-CN" altLang="en-US" dirty="0"/>
              <a:t>其中栅极电容主要是由绝缘氧化层以及两边的金属和半导体构成的平板电容</a:t>
            </a:r>
            <a:endParaRPr lang="en-US" altLang="zh-CN" dirty="0"/>
          </a:p>
          <a:p>
            <a:r>
              <a:rPr lang="zh-CN" altLang="en-US" dirty="0"/>
              <a:t>寄生电容则是</a:t>
            </a:r>
            <a:r>
              <a:rPr lang="en-US" altLang="zh-CN" dirty="0"/>
              <a:t>source</a:t>
            </a:r>
            <a:r>
              <a:rPr lang="zh-CN" altLang="en-US" dirty="0"/>
              <a:t>到</a:t>
            </a:r>
            <a:r>
              <a:rPr lang="en-US" altLang="zh-CN" dirty="0"/>
              <a:t>body</a:t>
            </a:r>
            <a:r>
              <a:rPr lang="zh-CN" altLang="en-US" dirty="0"/>
              <a:t>和</a:t>
            </a:r>
            <a:r>
              <a:rPr lang="en-US" altLang="zh-CN" dirty="0"/>
              <a:t>drain</a:t>
            </a:r>
            <a:r>
              <a:rPr lang="zh-CN" altLang="en-US" dirty="0"/>
              <a:t>到</a:t>
            </a:r>
            <a:r>
              <a:rPr lang="en-US" altLang="zh-CN" dirty="0"/>
              <a:t>body</a:t>
            </a:r>
            <a:r>
              <a:rPr lang="zh-CN" altLang="en-US" dirty="0"/>
              <a:t>的电容，但是因为</a:t>
            </a:r>
            <a:r>
              <a:rPr lang="en-US" altLang="zh-CN" dirty="0"/>
              <a:t>source</a:t>
            </a:r>
            <a:r>
              <a:rPr lang="zh-CN" altLang="en-US" dirty="0"/>
              <a:t>和</a:t>
            </a:r>
            <a:r>
              <a:rPr lang="en-US" altLang="zh-CN" dirty="0"/>
              <a:t>body</a:t>
            </a:r>
            <a:r>
              <a:rPr lang="zh-CN" altLang="en-US" dirty="0"/>
              <a:t>之间没有电压差，所以它不参与充放电，因此只考虑</a:t>
            </a:r>
            <a:r>
              <a:rPr lang="en-US" altLang="zh-CN" dirty="0"/>
              <a:t>drain</a:t>
            </a:r>
            <a:r>
              <a:rPr lang="zh-CN" altLang="en-US" dirty="0"/>
              <a:t>到</a:t>
            </a:r>
            <a:r>
              <a:rPr lang="en-US" altLang="zh-CN" dirty="0"/>
              <a:t>body</a:t>
            </a:r>
            <a:r>
              <a:rPr lang="zh-CN" altLang="en-US" dirty="0"/>
              <a:t>的寄生电容</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当放在由</a:t>
            </a:r>
            <a:r>
              <a:rPr lang="en-US" altLang="zh-CN" dirty="0"/>
              <a:t>CMOS</a:t>
            </a:r>
            <a:r>
              <a:rPr lang="zh-CN" altLang="en-US" dirty="0"/>
              <a:t>反相器组成的逻辑电路中，栅极电容主要是由</a:t>
            </a:r>
            <a:r>
              <a:rPr lang="en-US" altLang="zh-CN" dirty="0"/>
              <a:t>gate</a:t>
            </a:r>
            <a:r>
              <a:rPr lang="zh-CN" altLang="en-US" dirty="0"/>
              <a:t>到</a:t>
            </a:r>
            <a:r>
              <a:rPr lang="en-US" altLang="zh-CN" dirty="0"/>
              <a:t>source</a:t>
            </a:r>
            <a:r>
              <a:rPr lang="zh-CN" altLang="en-US" dirty="0"/>
              <a:t>的电容，寄生电容则是输出端的</a:t>
            </a:r>
            <a:r>
              <a:rPr lang="en-US" altLang="zh-CN" dirty="0"/>
              <a:t>drain</a:t>
            </a:r>
            <a:r>
              <a:rPr lang="zh-CN" altLang="en-US" dirty="0"/>
              <a:t>到</a:t>
            </a:r>
            <a:r>
              <a:rPr lang="en-US" altLang="zh-CN" dirty="0"/>
              <a:t>body</a:t>
            </a:r>
            <a:r>
              <a:rPr lang="zh-CN" altLang="en-US" dirty="0"/>
              <a:t>的电容，以及导线的寄生电容</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注意到我们只有在电压状态发生改变时才会考虑电容大小，因为到达稳定状态时电容也已经完成了充放电，不再工作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4</a:t>
            </a:fld>
            <a:endParaRPr lang="zh-CN" altLang="en-US"/>
          </a:p>
        </p:txBody>
      </p:sp>
    </p:spTree>
    <p:extLst>
      <p:ext uri="{BB962C8B-B14F-4D97-AF65-F5344CB8AC3E}">
        <p14:creationId xmlns:p14="http://schemas.microsoft.com/office/powerpoint/2010/main" val="54044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当输入从低电平变为高电平时，</a:t>
            </a:r>
            <a:r>
              <a:rPr lang="en-US" altLang="zh-CN" dirty="0"/>
              <a:t>PMOS</a:t>
            </a:r>
            <a:r>
              <a:rPr lang="zh-CN" altLang="en-US" dirty="0"/>
              <a:t>导通，</a:t>
            </a:r>
            <a:r>
              <a:rPr lang="en-US" altLang="zh-CN" dirty="0"/>
              <a:t>NMOS</a:t>
            </a:r>
            <a:r>
              <a:rPr lang="zh-CN" altLang="en-US" dirty="0"/>
              <a:t>关断，</a:t>
            </a:r>
            <a:r>
              <a:rPr lang="en-US" altLang="zh-CN" dirty="0" err="1" smtClean="0"/>
              <a:t>Pull-UP</a:t>
            </a:r>
            <a:r>
              <a:rPr lang="en-US" altLang="zh-CN" dirty="0" smtClean="0"/>
              <a:t> </a:t>
            </a:r>
            <a:r>
              <a:rPr lang="en-US" altLang="zh-CN" dirty="0"/>
              <a:t>Network </a:t>
            </a:r>
            <a:r>
              <a:rPr lang="zh-CN" altLang="en-US" dirty="0"/>
              <a:t>工作，电容充电，输出电压发生改变的时间等于</a:t>
            </a:r>
            <a:r>
              <a:rPr lang="en-US" altLang="zh-CN" dirty="0"/>
              <a:t>Vin = VDD/2 -&gt; Vout = VDD/2.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当输入从高电平变为低电平时，</a:t>
            </a:r>
            <a:r>
              <a:rPr lang="en-US" altLang="zh-CN" dirty="0"/>
              <a:t>NMOS</a:t>
            </a:r>
            <a:r>
              <a:rPr lang="zh-CN" altLang="en-US" dirty="0"/>
              <a:t>导通，</a:t>
            </a:r>
            <a:r>
              <a:rPr lang="en-US" altLang="zh-CN" dirty="0"/>
              <a:t>PMOS</a:t>
            </a:r>
            <a:r>
              <a:rPr lang="zh-CN" altLang="en-US" dirty="0"/>
              <a:t>关断，</a:t>
            </a:r>
            <a:r>
              <a:rPr lang="en-US" altLang="zh-CN" dirty="0" err="1" smtClean="0"/>
              <a:t>Pull-DOWN</a:t>
            </a:r>
            <a:r>
              <a:rPr lang="en-US" altLang="zh-CN" dirty="0" smtClean="0"/>
              <a:t> </a:t>
            </a:r>
            <a:r>
              <a:rPr lang="en-US" altLang="zh-CN" dirty="0"/>
              <a:t>Network </a:t>
            </a:r>
            <a:r>
              <a:rPr lang="zh-CN" altLang="en-US" dirty="0"/>
              <a:t>工作，电容放电，输出电压发生改变的时间等于</a:t>
            </a:r>
            <a:r>
              <a:rPr lang="en-US" altLang="zh-CN" dirty="0"/>
              <a:t>Vin = VDD/2 -&gt; Vout = VDD/2.</a:t>
            </a:r>
            <a:endParaRPr lang="zh-CN" altLang="en-US" dirty="0"/>
          </a:p>
        </p:txBody>
      </p:sp>
      <p:sp>
        <p:nvSpPr>
          <p:cNvPr id="4" name="灯片编号占位符 3"/>
          <p:cNvSpPr>
            <a:spLocks noGrp="1"/>
          </p:cNvSpPr>
          <p:nvPr>
            <p:ph type="sldNum" sz="quarter" idx="5"/>
          </p:nvPr>
        </p:nvSpPr>
        <p:spPr/>
        <p:txBody>
          <a:bodyPr/>
          <a:lstStyle/>
          <a:p>
            <a:fld id="{8B279295-C017-47B1-9909-AB80D73E3A8C}" type="slidenum">
              <a:rPr lang="zh-CN" altLang="en-US" smtClean="0"/>
              <a:t>5</a:t>
            </a:fld>
            <a:endParaRPr lang="zh-CN" altLang="en-US"/>
          </a:p>
        </p:txBody>
      </p:sp>
    </p:spTree>
    <p:extLst>
      <p:ext uri="{BB962C8B-B14F-4D97-AF65-F5344CB8AC3E}">
        <p14:creationId xmlns:p14="http://schemas.microsoft.com/office/powerpoint/2010/main" val="283752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为了计算</a:t>
            </a:r>
            <a:r>
              <a:rPr lang="en-US" altLang="zh-CN" dirty="0"/>
              <a:t>CMOS</a:t>
            </a:r>
            <a:r>
              <a:rPr lang="zh-CN" altLang="en-US" dirty="0"/>
              <a:t>反相器的时延的定性分析，我们首先计算输出电压关于时间的表达式，最后根据</a:t>
            </a:r>
            <a:r>
              <a:rPr lang="en-US" altLang="zh-CN" dirty="0" err="1"/>
              <a:t>Vdd</a:t>
            </a:r>
            <a:r>
              <a:rPr lang="en-US" altLang="zh-CN" dirty="0"/>
              <a:t>/2</a:t>
            </a:r>
            <a:r>
              <a:rPr lang="zh-CN" altLang="en-US" dirty="0"/>
              <a:t>这个值来计算变化对应的时刻</a:t>
            </a:r>
            <a:endParaRPr lang="en-US" altLang="zh-CN" dirty="0"/>
          </a:p>
          <a:p>
            <a:endParaRPr lang="en-US" altLang="zh-CN" dirty="0"/>
          </a:p>
          <a:p>
            <a:r>
              <a:rPr lang="en-US" altLang="zh-CN" dirty="0"/>
              <a:t>CMOS</a:t>
            </a:r>
            <a:r>
              <a:rPr lang="zh-CN" altLang="en-US" dirty="0"/>
              <a:t>反相器的工作原理其实就是基于</a:t>
            </a:r>
            <a:r>
              <a:rPr lang="en-US" altLang="zh-CN" dirty="0"/>
              <a:t>RC</a:t>
            </a:r>
            <a:r>
              <a:rPr lang="zh-CN" altLang="en-US" dirty="0"/>
              <a:t>电路的充放电过程</a:t>
            </a:r>
            <a:endParaRPr lang="en-US" altLang="zh-CN" dirty="0"/>
          </a:p>
          <a:p>
            <a:r>
              <a:rPr lang="zh-CN" altLang="en-US" dirty="0"/>
              <a:t>我们画出它的两个工作状态</a:t>
            </a:r>
            <a:r>
              <a:rPr lang="en-US" altLang="zh-CN" dirty="0"/>
              <a:t>pull down</a:t>
            </a:r>
            <a:r>
              <a:rPr lang="zh-CN" altLang="en-US" dirty="0"/>
              <a:t>和</a:t>
            </a:r>
            <a:r>
              <a:rPr lang="en-US" altLang="zh-CN" dirty="0"/>
              <a:t>pull up</a:t>
            </a:r>
            <a:r>
              <a:rPr lang="zh-CN" altLang="en-US" dirty="0"/>
              <a:t>，可以发现参与充放电的都是一个电阻和一个电容，即一阶的</a:t>
            </a:r>
            <a:r>
              <a:rPr lang="en-US" altLang="zh-CN" dirty="0"/>
              <a:t>RC</a:t>
            </a:r>
            <a:r>
              <a:rPr lang="zh-CN" altLang="en-US" dirty="0"/>
              <a:t>电路</a:t>
            </a:r>
            <a:endParaRPr lang="en-US" altLang="zh-CN" dirty="0"/>
          </a:p>
          <a:p>
            <a:r>
              <a:rPr lang="zh-CN" altLang="en-US" dirty="0"/>
              <a:t>由</a:t>
            </a:r>
            <a:r>
              <a:rPr lang="en-US" altLang="zh-CN" sz="1200" b="1" spc="-5" dirty="0">
                <a:solidFill>
                  <a:srgbClr val="FF0000"/>
                </a:solidFill>
                <a:latin typeface="Arial"/>
                <a:cs typeface="Arial"/>
              </a:rPr>
              <a:t>Kirchhoff’s Current Law</a:t>
            </a:r>
            <a:r>
              <a:rPr lang="en-US" altLang="zh-CN" sz="1200" b="1" spc="-40" dirty="0">
                <a:solidFill>
                  <a:srgbClr val="FF0000"/>
                </a:solidFill>
                <a:latin typeface="Arial"/>
                <a:cs typeface="Arial"/>
              </a:rPr>
              <a:t> </a:t>
            </a:r>
            <a:r>
              <a:rPr lang="zh-CN" altLang="en-US" sz="1200" b="1" spc="-40" dirty="0">
                <a:solidFill>
                  <a:srgbClr val="FF0000"/>
                </a:solidFill>
                <a:latin typeface="Arial"/>
                <a:cs typeface="Arial"/>
              </a:rPr>
              <a:t>，我们可以得到电阻和电容上的电流是相等的</a:t>
            </a:r>
            <a:endParaRPr lang="en-US" altLang="zh-CN" sz="1200" b="1" spc="-40" dirty="0">
              <a:solidFill>
                <a:srgbClr val="FF0000"/>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因此我们写出电阻的电流，即电压除以电阻，电容的电流就是电容乘上单位时间电压的变化值</a:t>
            </a:r>
            <a:endParaRPr lang="en-US" altLang="zh-CN" dirty="0"/>
          </a:p>
          <a:p>
            <a:endParaRPr lang="en-US" altLang="zh-CN" dirty="0"/>
          </a:p>
          <a:p>
            <a:r>
              <a:rPr lang="zh-CN" altLang="en-US" dirty="0"/>
              <a:t>我们可以发现这个式子是一阶线性微分方程，因此利用高数中学到的通解求法，我们可以得到</a:t>
            </a:r>
            <a:r>
              <a:rPr lang="en-US" altLang="zh-CN" sz="1200" i="1" spc="-85" dirty="0">
                <a:latin typeface="Times New Roman"/>
                <a:cs typeface="Times New Roman"/>
              </a:rPr>
              <a:t>V</a:t>
            </a:r>
            <a:r>
              <a:rPr lang="en-US" altLang="zh-CN" sz="1200" i="1" spc="7" baseline="-23809" dirty="0">
                <a:latin typeface="Times New Roman"/>
                <a:cs typeface="Times New Roman"/>
              </a:rPr>
              <a:t>o</a:t>
            </a:r>
            <a:r>
              <a:rPr lang="en-US" altLang="zh-CN" sz="1200" i="1" spc="-7" baseline="-23809" dirty="0">
                <a:latin typeface="Times New Roman"/>
                <a:cs typeface="Times New Roman"/>
              </a:rPr>
              <a:t>u</a:t>
            </a:r>
            <a:r>
              <a:rPr lang="en-US" altLang="zh-CN" sz="1200" i="1" baseline="-23809" dirty="0">
                <a:latin typeface="Times New Roman"/>
                <a:cs typeface="Times New Roman"/>
              </a:rPr>
              <a:t>t</a:t>
            </a:r>
            <a:r>
              <a:rPr lang="zh-CN" altLang="en-US" dirty="0"/>
              <a:t>关于</a:t>
            </a:r>
            <a:r>
              <a:rPr lang="en-US" altLang="zh-CN" dirty="0"/>
              <a:t>t</a:t>
            </a:r>
            <a:r>
              <a:rPr lang="zh-CN" altLang="en-US" dirty="0"/>
              <a:t>的表达式，</a:t>
            </a:r>
            <a:endParaRPr lang="en-US" altLang="zh-CN" dirty="0"/>
          </a:p>
          <a:p>
            <a:r>
              <a:rPr lang="zh-CN" altLang="en-US" dirty="0"/>
              <a:t>带入</a:t>
            </a:r>
            <a:r>
              <a:rPr lang="en-US" altLang="zh-CN" dirty="0"/>
              <a:t>t=0</a:t>
            </a:r>
            <a:r>
              <a:rPr lang="zh-CN" altLang="en-US" dirty="0"/>
              <a:t>和</a:t>
            </a:r>
            <a:r>
              <a:rPr lang="en-US" altLang="zh-CN" dirty="0"/>
              <a:t>t=</a:t>
            </a:r>
            <a:r>
              <a:rPr lang="zh-CN" altLang="en-US" dirty="0"/>
              <a:t>无穷这两点的值，我们可以消除积分常量，将</a:t>
            </a:r>
            <a:r>
              <a:rPr lang="en-US" altLang="zh-CN" sz="1200" i="1" spc="-85" dirty="0">
                <a:latin typeface="Times New Roman"/>
                <a:cs typeface="Times New Roman"/>
              </a:rPr>
              <a:t>V</a:t>
            </a:r>
            <a:r>
              <a:rPr lang="en-US" altLang="zh-CN" sz="1200" i="1" spc="7" baseline="-23809" dirty="0">
                <a:latin typeface="Times New Roman"/>
                <a:cs typeface="Times New Roman"/>
              </a:rPr>
              <a:t>o</a:t>
            </a:r>
            <a:r>
              <a:rPr lang="en-US" altLang="zh-CN" sz="1200" i="1" spc="-7" baseline="-23809" dirty="0">
                <a:latin typeface="Times New Roman"/>
                <a:cs typeface="Times New Roman"/>
              </a:rPr>
              <a:t>u</a:t>
            </a:r>
            <a:r>
              <a:rPr lang="en-US" altLang="zh-CN" sz="1200" i="1" baseline="-23809" dirty="0">
                <a:latin typeface="Times New Roman"/>
                <a:cs typeface="Times New Roman"/>
              </a:rPr>
              <a:t>t</a:t>
            </a:r>
            <a:r>
              <a:rPr lang="zh-CN" altLang="en-US" dirty="0"/>
              <a:t>关于</a:t>
            </a:r>
            <a:r>
              <a:rPr lang="en-US" altLang="zh-CN" dirty="0"/>
              <a:t>t</a:t>
            </a:r>
            <a:r>
              <a:rPr lang="zh-CN" altLang="en-US" dirty="0"/>
              <a:t>的表达式转化为其关于</a:t>
            </a:r>
            <a:r>
              <a:rPr lang="en-US" altLang="zh-CN" dirty="0"/>
              <a:t>t</a:t>
            </a:r>
            <a:r>
              <a:rPr lang="zh-CN" altLang="en-US" dirty="0"/>
              <a:t>、</a:t>
            </a:r>
            <a:r>
              <a:rPr lang="en-US" altLang="zh-CN" sz="1200" i="1" spc="-80" dirty="0">
                <a:latin typeface="Times New Roman"/>
                <a:cs typeface="Times New Roman"/>
              </a:rPr>
              <a:t>V</a:t>
            </a:r>
            <a:r>
              <a:rPr lang="en-US" altLang="zh-CN" sz="1200" i="1" spc="7" baseline="-23809" dirty="0">
                <a:latin typeface="Times New Roman"/>
                <a:cs typeface="Times New Roman"/>
              </a:rPr>
              <a:t>o</a:t>
            </a:r>
            <a:r>
              <a:rPr lang="zh-CN" altLang="en-US" dirty="0"/>
              <a:t>和</a:t>
            </a:r>
            <a:r>
              <a:rPr lang="en-US" altLang="zh-CN" sz="1200" i="1" spc="-75" dirty="0">
                <a:latin typeface="Times New Roman"/>
                <a:cs typeface="Times New Roman"/>
              </a:rPr>
              <a:t>V</a:t>
            </a:r>
            <a:r>
              <a:rPr lang="zh-CN" altLang="en-US" sz="1200" i="1" spc="-75" dirty="0">
                <a:latin typeface="Times New Roman"/>
                <a:cs typeface="Times New Roman"/>
              </a:rPr>
              <a:t>无穷 </a:t>
            </a:r>
            <a:r>
              <a:rPr lang="zh-CN" altLang="en-US" dirty="0"/>
              <a:t>的表达式</a:t>
            </a:r>
            <a:endParaRPr lang="en-US" altLang="zh-CN" dirty="0"/>
          </a:p>
          <a:p>
            <a:r>
              <a:rPr lang="zh-CN" altLang="en-US" dirty="0"/>
              <a:t>最后，结合前一章的分析，我们可以知道</a:t>
            </a:r>
            <a:r>
              <a:rPr lang="en-US" altLang="zh-CN" dirty="0" err="1"/>
              <a:t>PDN</a:t>
            </a:r>
            <a:r>
              <a:rPr lang="zh-CN" altLang="en-US" dirty="0"/>
              <a:t>和</a:t>
            </a:r>
            <a:r>
              <a:rPr lang="en-US" altLang="zh-CN" dirty="0"/>
              <a:t>PUN</a:t>
            </a:r>
            <a:r>
              <a:rPr lang="zh-CN" altLang="en-US" dirty="0"/>
              <a:t>在</a:t>
            </a:r>
            <a:r>
              <a:rPr lang="en-US" altLang="zh-CN" dirty="0"/>
              <a:t>t=0</a:t>
            </a:r>
            <a:r>
              <a:rPr lang="zh-CN" altLang="en-US" dirty="0"/>
              <a:t>，即刚开始发生电平转换的值，以及</a:t>
            </a:r>
            <a:r>
              <a:rPr lang="en-US" altLang="zh-CN" dirty="0"/>
              <a:t>t=</a:t>
            </a:r>
            <a:r>
              <a:rPr lang="zh-CN" altLang="en-US" dirty="0"/>
              <a:t>无穷，即达到稳态时的值</a:t>
            </a:r>
            <a:endParaRPr lang="en-US" altLang="zh-CN" dirty="0"/>
          </a:p>
          <a:p>
            <a:endParaRPr lang="en-US" altLang="zh-CN" dirty="0"/>
          </a:p>
          <a:p>
            <a:r>
              <a:rPr lang="zh-CN" altLang="en-US" dirty="0"/>
              <a:t>例如对于</a:t>
            </a:r>
            <a:r>
              <a:rPr lang="en-US" altLang="zh-CN" dirty="0" err="1"/>
              <a:t>PDN</a:t>
            </a:r>
            <a:r>
              <a:rPr lang="zh-CN" altLang="en-US" dirty="0"/>
              <a:t>，输入从低电平转变为高电平，</a:t>
            </a:r>
            <a:r>
              <a:rPr lang="en-US" altLang="zh-CN" dirty="0"/>
              <a:t>NMOS</a:t>
            </a:r>
            <a:r>
              <a:rPr lang="zh-CN" altLang="en-US" dirty="0"/>
              <a:t>导通，电容放电，输出从高电平的</a:t>
            </a:r>
            <a:r>
              <a:rPr lang="en-US" altLang="zh-CN" dirty="0" err="1"/>
              <a:t>Vdd</a:t>
            </a:r>
            <a:r>
              <a:rPr lang="zh-CN" altLang="en-US" dirty="0"/>
              <a:t>直到电容放电完成的</a:t>
            </a:r>
            <a:r>
              <a:rPr lang="en-US" altLang="zh-CN" dirty="0"/>
              <a:t>0</a:t>
            </a:r>
            <a:r>
              <a:rPr lang="zh-CN" altLang="en-US" dirty="0"/>
              <a:t>，因此</a:t>
            </a:r>
            <a:r>
              <a:rPr lang="en-US" altLang="zh-CN" sz="1200" i="1" spc="-90" dirty="0">
                <a:latin typeface="Times New Roman"/>
                <a:cs typeface="Times New Roman"/>
              </a:rPr>
              <a:t>V</a:t>
            </a:r>
            <a:r>
              <a:rPr lang="en-US" altLang="zh-CN" sz="1200" i="1" baseline="-23809" dirty="0">
                <a:latin typeface="Times New Roman"/>
                <a:cs typeface="Times New Roman"/>
              </a:rPr>
              <a:t>o</a:t>
            </a:r>
            <a:r>
              <a:rPr lang="en-US" altLang="zh-CN" sz="1200" i="1" spc="-15" baseline="-23809" dirty="0">
                <a:latin typeface="Times New Roman"/>
                <a:cs typeface="Times New Roman"/>
              </a:rPr>
              <a:t>u</a:t>
            </a:r>
            <a:r>
              <a:rPr lang="en-US" altLang="zh-CN" sz="1200" i="1" baseline="-23809" dirty="0">
                <a:latin typeface="Times New Roman"/>
                <a:cs typeface="Times New Roman"/>
              </a:rPr>
              <a:t>t</a:t>
            </a:r>
            <a:r>
              <a:rPr lang="en-US" altLang="zh-CN" sz="1200" i="1" spc="15" baseline="-23809" dirty="0">
                <a:latin typeface="Times New Roman"/>
                <a:cs typeface="Times New Roman"/>
              </a:rPr>
              <a:t> </a:t>
            </a:r>
            <a:r>
              <a:rPr lang="en-US" altLang="zh-CN" sz="1200" spc="-10" dirty="0">
                <a:latin typeface="Times New Roman"/>
                <a:cs typeface="Times New Roman"/>
              </a:rPr>
              <a:t>(</a:t>
            </a:r>
            <a:r>
              <a:rPr lang="en-US" altLang="zh-CN" sz="1200" i="1" spc="165" dirty="0">
                <a:latin typeface="Times New Roman"/>
                <a:cs typeface="Times New Roman"/>
              </a:rPr>
              <a:t>t</a:t>
            </a:r>
            <a:r>
              <a:rPr lang="en-US" altLang="zh-CN" sz="1200" spc="10" dirty="0">
                <a:latin typeface="Times New Roman"/>
                <a:cs typeface="Times New Roman"/>
              </a:rPr>
              <a:t>) )</a:t>
            </a:r>
            <a:r>
              <a:rPr lang="en-US" altLang="zh-CN" sz="1200" spc="-50" dirty="0">
                <a:latin typeface="Times New Roman"/>
                <a:cs typeface="Times New Roman"/>
              </a:rPr>
              <a:t> </a:t>
            </a:r>
            <a:r>
              <a:rPr lang="en-US" altLang="zh-CN" sz="1200" spc="20" dirty="0">
                <a:latin typeface="Symbol"/>
                <a:cs typeface="Times New Roman"/>
              </a:rPr>
              <a:t>= </a:t>
            </a:r>
            <a:r>
              <a:rPr lang="en-US" altLang="zh-CN" sz="1200" i="1" spc="-30" dirty="0">
                <a:latin typeface="Times New Roman"/>
                <a:cs typeface="Times New Roman"/>
              </a:rPr>
              <a:t>V</a:t>
            </a:r>
            <a:r>
              <a:rPr lang="en-US" altLang="zh-CN" sz="1200" i="1" spc="-15" baseline="-23809" dirty="0">
                <a:latin typeface="Times New Roman"/>
                <a:cs typeface="Times New Roman"/>
              </a:rPr>
              <a:t>D</a:t>
            </a:r>
            <a:r>
              <a:rPr lang="en-US" altLang="zh-CN" sz="1200" i="1" spc="7" baseline="-23809" dirty="0">
                <a:latin typeface="Times New Roman"/>
                <a:cs typeface="Times New Roman"/>
              </a:rPr>
              <a:t>D  </a:t>
            </a:r>
            <a:r>
              <a:rPr lang="en-US" altLang="zh-CN" dirty="0"/>
              <a:t>e^-t/</a:t>
            </a:r>
            <a:r>
              <a:rPr lang="en-US" altLang="zh-CN" dirty="0" err="1"/>
              <a:t>tao</a:t>
            </a:r>
            <a:endParaRPr lang="en-US" altLang="zh-CN" sz="1200" spc="1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PUN</a:t>
            </a:r>
            <a:r>
              <a:rPr lang="zh-CN" altLang="en-US" dirty="0"/>
              <a:t>，输入从高电平转化为低电平，</a:t>
            </a:r>
            <a:r>
              <a:rPr lang="en-US" altLang="zh-CN" dirty="0"/>
              <a:t>PMOS</a:t>
            </a:r>
            <a:r>
              <a:rPr lang="zh-CN" altLang="en-US" dirty="0"/>
              <a:t>导通，电容充电，输出从</a:t>
            </a:r>
            <a:r>
              <a:rPr lang="en-US" altLang="zh-CN" dirty="0"/>
              <a:t>0</a:t>
            </a:r>
            <a:r>
              <a:rPr lang="zh-CN" altLang="en-US" dirty="0"/>
              <a:t>直到电容充满电的</a:t>
            </a:r>
            <a:r>
              <a:rPr lang="en-US" altLang="zh-CN" dirty="0" err="1"/>
              <a:t>Vdd</a:t>
            </a:r>
            <a:r>
              <a:rPr lang="zh-CN" altLang="en-US" dirty="0"/>
              <a:t>，因此</a:t>
            </a:r>
            <a:r>
              <a:rPr lang="en-US" altLang="zh-CN" sz="1200" i="1" spc="-90" dirty="0">
                <a:latin typeface="Times New Roman"/>
                <a:cs typeface="Times New Roman"/>
              </a:rPr>
              <a:t>V</a:t>
            </a:r>
            <a:r>
              <a:rPr lang="en-US" altLang="zh-CN" sz="1200" i="1" baseline="-23809" dirty="0">
                <a:latin typeface="Times New Roman"/>
                <a:cs typeface="Times New Roman"/>
              </a:rPr>
              <a:t>o</a:t>
            </a:r>
            <a:r>
              <a:rPr lang="en-US" altLang="zh-CN" sz="1200" i="1" spc="-15" baseline="-23809" dirty="0">
                <a:latin typeface="Times New Roman"/>
                <a:cs typeface="Times New Roman"/>
              </a:rPr>
              <a:t>u</a:t>
            </a:r>
            <a:r>
              <a:rPr lang="en-US" altLang="zh-CN" sz="1200" i="1" baseline="-23809" dirty="0">
                <a:latin typeface="Times New Roman"/>
                <a:cs typeface="Times New Roman"/>
              </a:rPr>
              <a:t>t</a:t>
            </a:r>
            <a:r>
              <a:rPr lang="en-US" altLang="zh-CN" sz="1200" i="1" spc="15" baseline="-23809" dirty="0">
                <a:latin typeface="Times New Roman"/>
                <a:cs typeface="Times New Roman"/>
              </a:rPr>
              <a:t> </a:t>
            </a:r>
            <a:r>
              <a:rPr lang="en-US" altLang="zh-CN" sz="1200" spc="-10" dirty="0">
                <a:latin typeface="Times New Roman"/>
                <a:cs typeface="Times New Roman"/>
              </a:rPr>
              <a:t>(</a:t>
            </a:r>
            <a:r>
              <a:rPr lang="en-US" altLang="zh-CN" sz="1200" i="1" spc="165" dirty="0">
                <a:latin typeface="Times New Roman"/>
                <a:cs typeface="Times New Roman"/>
              </a:rPr>
              <a:t>t</a:t>
            </a:r>
            <a:r>
              <a:rPr lang="en-US" altLang="zh-CN" sz="1200" spc="10" dirty="0">
                <a:latin typeface="Times New Roman"/>
                <a:cs typeface="Times New Roman"/>
              </a:rPr>
              <a:t>) )</a:t>
            </a:r>
            <a:r>
              <a:rPr lang="en-US" altLang="zh-CN" sz="1200" spc="-50" dirty="0">
                <a:latin typeface="Times New Roman"/>
                <a:cs typeface="Times New Roman"/>
              </a:rPr>
              <a:t> </a:t>
            </a:r>
            <a:r>
              <a:rPr lang="en-US" altLang="zh-CN" sz="1200" spc="20" dirty="0">
                <a:latin typeface="Symbol"/>
                <a:cs typeface="Times New Roman"/>
              </a:rPr>
              <a:t>= </a:t>
            </a:r>
            <a:r>
              <a:rPr lang="en-US" altLang="zh-CN" sz="1200" i="1" spc="-30" dirty="0">
                <a:latin typeface="Times New Roman"/>
                <a:cs typeface="Times New Roman"/>
              </a:rPr>
              <a:t>V</a:t>
            </a:r>
            <a:r>
              <a:rPr lang="en-US" altLang="zh-CN" sz="1200" i="1" spc="-15" baseline="-23809" dirty="0">
                <a:latin typeface="Times New Roman"/>
                <a:cs typeface="Times New Roman"/>
              </a:rPr>
              <a:t>D</a:t>
            </a:r>
            <a:r>
              <a:rPr lang="en-US" altLang="zh-CN" sz="1200" i="1" spc="7" baseline="-23809" dirty="0">
                <a:latin typeface="Times New Roman"/>
                <a:cs typeface="Times New Roman"/>
              </a:rPr>
              <a:t>D  </a:t>
            </a:r>
            <a:r>
              <a:rPr lang="en-US" altLang="zh-CN" dirty="0"/>
              <a:t>(1-e^-t/</a:t>
            </a:r>
            <a:r>
              <a:rPr lang="en-US" altLang="zh-CN" dirty="0" err="1"/>
              <a:t>tao</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1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10" dirty="0">
              <a:latin typeface="Times New Roman"/>
              <a:cs typeface="Times New Roman"/>
            </a:endParaRPr>
          </a:p>
        </p:txBody>
      </p:sp>
      <p:sp>
        <p:nvSpPr>
          <p:cNvPr id="4" name="灯片编号占位符 3"/>
          <p:cNvSpPr>
            <a:spLocks noGrp="1"/>
          </p:cNvSpPr>
          <p:nvPr>
            <p:ph type="sldNum" sz="quarter" idx="5"/>
          </p:nvPr>
        </p:nvSpPr>
        <p:spPr/>
        <p:txBody>
          <a:bodyPr/>
          <a:lstStyle/>
          <a:p>
            <a:fld id="{ADDBBA67-1705-452F-B515-0AD8055D18B7}" type="slidenum">
              <a:rPr lang="zh-CN" altLang="en-US" smtClean="0"/>
              <a:t>6</a:t>
            </a:fld>
            <a:endParaRPr lang="zh-CN" altLang="en-US"/>
          </a:p>
        </p:txBody>
      </p:sp>
    </p:spTree>
    <p:extLst>
      <p:ext uri="{BB962C8B-B14F-4D97-AF65-F5344CB8AC3E}">
        <p14:creationId xmlns:p14="http://schemas.microsoft.com/office/powerpoint/2010/main" val="246519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10" dirty="0">
              <a:latin typeface="Times New Roman"/>
              <a:cs typeface="Times New Roman"/>
            </a:endParaRPr>
          </a:p>
        </p:txBody>
      </p:sp>
      <p:sp>
        <p:nvSpPr>
          <p:cNvPr id="4" name="灯片编号占位符 3"/>
          <p:cNvSpPr>
            <a:spLocks noGrp="1"/>
          </p:cNvSpPr>
          <p:nvPr>
            <p:ph type="sldNum" sz="quarter" idx="5"/>
          </p:nvPr>
        </p:nvSpPr>
        <p:spPr/>
        <p:txBody>
          <a:bodyPr/>
          <a:lstStyle/>
          <a:p>
            <a:fld id="{ADDBBA67-1705-452F-B515-0AD8055D18B7}" type="slidenum">
              <a:rPr lang="zh-CN" altLang="en-US" smtClean="0"/>
              <a:t>7</a:t>
            </a:fld>
            <a:endParaRPr lang="zh-CN" altLang="en-US"/>
          </a:p>
        </p:txBody>
      </p:sp>
    </p:spTree>
    <p:extLst>
      <p:ext uri="{BB962C8B-B14F-4D97-AF65-F5344CB8AC3E}">
        <p14:creationId xmlns:p14="http://schemas.microsoft.com/office/powerpoint/2010/main" val="421911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我们在之前的定义中给出，</a:t>
            </a:r>
            <a:r>
              <a:rPr lang="en-US" altLang="zh-CN" dirty="0"/>
              <a:t>CMOS</a:t>
            </a:r>
            <a:r>
              <a:rPr lang="zh-CN" altLang="en-US" dirty="0"/>
              <a:t>反相器的时延是输入电压变化到</a:t>
            </a:r>
            <a:r>
              <a:rPr lang="en-US" altLang="zh-CN" dirty="0" err="1"/>
              <a:t>Vdd</a:t>
            </a:r>
            <a:r>
              <a:rPr lang="zh-CN" altLang="en-US" dirty="0"/>
              <a:t>到输出电压变化到</a:t>
            </a:r>
            <a:r>
              <a:rPr lang="en-US" altLang="zh-CN" dirty="0" err="1"/>
              <a:t>Vdd</a:t>
            </a:r>
            <a:r>
              <a:rPr lang="en-US" altLang="zh-CN" dirty="0"/>
              <a:t>/2</a:t>
            </a:r>
            <a:r>
              <a:rPr lang="zh-CN" altLang="en-US" dirty="0"/>
              <a:t>的时间，</a:t>
            </a:r>
            <a:endParaRPr lang="en-US" altLang="zh-CN" dirty="0"/>
          </a:p>
          <a:p>
            <a:r>
              <a:rPr lang="zh-CN" altLang="en-US" dirty="0"/>
              <a:t>因为输入电压变化时间较小，我们可以把它忽略不计，此时</a:t>
            </a:r>
            <a:r>
              <a:rPr lang="en-US" altLang="zh-CN" dirty="0"/>
              <a:t>CMOS</a:t>
            </a:r>
            <a:r>
              <a:rPr lang="zh-CN" altLang="en-US" dirty="0"/>
              <a:t>反相器的时延就是输出电压变化到</a:t>
            </a:r>
            <a:r>
              <a:rPr lang="en-US" altLang="zh-CN" dirty="0" err="1"/>
              <a:t>Vdd</a:t>
            </a:r>
            <a:r>
              <a:rPr lang="en-US" altLang="zh-CN" dirty="0"/>
              <a:t>/2</a:t>
            </a:r>
            <a:r>
              <a:rPr lang="zh-CN" altLang="en-US" dirty="0"/>
              <a:t>的时间</a:t>
            </a:r>
            <a:endParaRPr lang="en-US" altLang="zh-CN" dirty="0"/>
          </a:p>
          <a:p>
            <a:endParaRPr lang="en-US" altLang="zh-CN" dirty="0"/>
          </a:p>
          <a:p>
            <a:r>
              <a:rPr lang="zh-CN" altLang="en-US" dirty="0"/>
              <a:t>我们将</a:t>
            </a:r>
            <a:r>
              <a:rPr lang="en-US" altLang="zh-CN" dirty="0" err="1"/>
              <a:t>Vdd</a:t>
            </a:r>
            <a:r>
              <a:rPr lang="en-US" altLang="zh-CN" dirty="0"/>
              <a:t>/2</a:t>
            </a:r>
            <a:r>
              <a:rPr lang="zh-CN" altLang="en-US" dirty="0"/>
              <a:t>带入输出电压与时间的公式，就可以计算出电压到达该点对应的时间</a:t>
            </a:r>
            <a:endParaRPr lang="en-US" altLang="zh-CN" dirty="0"/>
          </a:p>
          <a:p>
            <a:r>
              <a:rPr lang="zh-CN" altLang="en-US" dirty="0"/>
              <a:t>可以发现，对于</a:t>
            </a:r>
            <a:r>
              <a:rPr lang="en-US" altLang="zh-CN" dirty="0" err="1"/>
              <a:t>PDN</a:t>
            </a:r>
            <a:r>
              <a:rPr lang="zh-CN" altLang="en-US" dirty="0"/>
              <a:t>和</a:t>
            </a:r>
            <a:r>
              <a:rPr lang="en-US" altLang="zh-CN" dirty="0"/>
              <a:t>PUN</a:t>
            </a:r>
            <a:r>
              <a:rPr lang="zh-CN" altLang="en-US" dirty="0"/>
              <a:t>，该点的时间都为</a:t>
            </a:r>
            <a:r>
              <a:rPr lang="en-US" altLang="zh-CN" dirty="0" err="1"/>
              <a:t>0.69RC</a:t>
            </a:r>
            <a:r>
              <a:rPr lang="zh-CN" altLang="en-US" dirty="0"/>
              <a:t>，</a:t>
            </a:r>
            <a:endParaRPr lang="en-US" altLang="zh-CN" dirty="0"/>
          </a:p>
          <a:p>
            <a:r>
              <a:rPr lang="zh-CN" altLang="en-US" dirty="0"/>
              <a:t>区别在于</a:t>
            </a:r>
            <a:r>
              <a:rPr lang="en-US" altLang="zh-CN" dirty="0" err="1"/>
              <a:t>PDN</a:t>
            </a:r>
            <a:r>
              <a:rPr lang="zh-CN" altLang="en-US" dirty="0"/>
              <a:t>是</a:t>
            </a:r>
            <a:r>
              <a:rPr lang="en-US" altLang="zh-CN" dirty="0"/>
              <a:t>NMOS</a:t>
            </a:r>
            <a:r>
              <a:rPr lang="zh-CN" altLang="en-US" dirty="0"/>
              <a:t>导通，对应</a:t>
            </a:r>
            <a:r>
              <a:rPr lang="en-US" altLang="zh-CN" dirty="0"/>
              <a:t>NMOS</a:t>
            </a:r>
            <a:r>
              <a:rPr lang="zh-CN" altLang="en-US" dirty="0"/>
              <a:t>的等效电阻，而</a:t>
            </a:r>
            <a:r>
              <a:rPr lang="en-US" altLang="zh-CN" dirty="0"/>
              <a:t>PUN</a:t>
            </a:r>
            <a:r>
              <a:rPr lang="zh-CN" altLang="en-US" dirty="0"/>
              <a:t>是</a:t>
            </a:r>
            <a:r>
              <a:rPr lang="en-US" altLang="zh-CN" dirty="0"/>
              <a:t>PMOS</a:t>
            </a:r>
            <a:r>
              <a:rPr lang="zh-CN" altLang="en-US" dirty="0"/>
              <a:t>导通，对应</a:t>
            </a:r>
            <a:r>
              <a:rPr lang="en-US" altLang="zh-CN" dirty="0"/>
              <a:t>PMOS</a:t>
            </a:r>
            <a:r>
              <a:rPr lang="zh-CN" altLang="en-US" dirty="0"/>
              <a:t>的等效电阻</a:t>
            </a:r>
          </a:p>
        </p:txBody>
      </p:sp>
      <p:sp>
        <p:nvSpPr>
          <p:cNvPr id="4" name="灯片编号占位符 3"/>
          <p:cNvSpPr>
            <a:spLocks noGrp="1"/>
          </p:cNvSpPr>
          <p:nvPr>
            <p:ph type="sldNum" sz="quarter" idx="5"/>
          </p:nvPr>
        </p:nvSpPr>
        <p:spPr/>
        <p:txBody>
          <a:bodyPr/>
          <a:lstStyle/>
          <a:p>
            <a:fld id="{ADDBBA67-1705-452F-B515-0AD8055D18B7}" type="slidenum">
              <a:rPr lang="zh-CN" altLang="en-US" smtClean="0"/>
              <a:t>8</a:t>
            </a:fld>
            <a:endParaRPr lang="zh-CN" altLang="en-US"/>
          </a:p>
        </p:txBody>
      </p:sp>
    </p:spTree>
    <p:extLst>
      <p:ext uri="{BB962C8B-B14F-4D97-AF65-F5344CB8AC3E}">
        <p14:creationId xmlns:p14="http://schemas.microsoft.com/office/powerpoint/2010/main" val="410241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最后，我们将这两个时延进行平均，即可求得</a:t>
            </a:r>
            <a:r>
              <a:rPr lang="en-US" altLang="zh-CN" dirty="0"/>
              <a:t>CMOS</a:t>
            </a:r>
            <a:r>
              <a:rPr lang="zh-CN" altLang="en-US" dirty="0"/>
              <a:t>反相器的时延</a:t>
            </a:r>
            <a:endParaRPr lang="en-US" altLang="zh-CN" dirty="0"/>
          </a:p>
          <a:p>
            <a:r>
              <a:rPr lang="zh-CN" altLang="en-US" dirty="0"/>
              <a:t>可以发现它是</a:t>
            </a:r>
            <a:r>
              <a:rPr lang="en-US" altLang="zh-CN" dirty="0"/>
              <a:t>NMOS</a:t>
            </a:r>
            <a:r>
              <a:rPr lang="zh-CN" altLang="en-US" dirty="0"/>
              <a:t>、</a:t>
            </a:r>
            <a:r>
              <a:rPr lang="en-US" altLang="zh-CN" dirty="0"/>
              <a:t>PMOS</a:t>
            </a:r>
            <a:r>
              <a:rPr lang="zh-CN" altLang="en-US" dirty="0"/>
              <a:t>的等效电阻、寄生电容、栅极电容、以及导线电容的公式</a:t>
            </a:r>
            <a:endParaRPr lang="en-US" altLang="zh-CN" dirty="0"/>
          </a:p>
          <a:p>
            <a:endParaRPr lang="en-US" altLang="zh-CN" dirty="0"/>
          </a:p>
          <a:p>
            <a:r>
              <a:rPr lang="zh-CN" altLang="en-US" dirty="0"/>
              <a:t>因此，我们可以通过</a:t>
            </a:r>
            <a:r>
              <a:rPr lang="zh-CN" altLang="en-US" b="1" dirty="0"/>
              <a:t>电源电压来改变等效电阻</a:t>
            </a:r>
            <a:r>
              <a:rPr lang="zh-CN" altLang="en-US" dirty="0"/>
              <a:t>的大小，</a:t>
            </a:r>
            <a:endParaRPr lang="en-US" altLang="zh-CN" dirty="0"/>
          </a:p>
          <a:p>
            <a:r>
              <a:rPr lang="zh-CN" altLang="en-US" dirty="0"/>
              <a:t>以及调整</a:t>
            </a:r>
            <a:r>
              <a:rPr lang="en-US" altLang="zh-CN" dirty="0"/>
              <a:t>NMOS/PMOS</a:t>
            </a:r>
            <a:r>
              <a:rPr lang="zh-CN" altLang="en-US" dirty="0"/>
              <a:t>的</a:t>
            </a:r>
            <a:r>
              <a:rPr lang="zh-CN" altLang="en-US" b="1" dirty="0"/>
              <a:t>尺寸来控制</a:t>
            </a:r>
            <a:r>
              <a:rPr lang="en-US" altLang="zh-CN" b="1" dirty="0"/>
              <a:t>switching threshold</a:t>
            </a:r>
            <a:r>
              <a:rPr lang="zh-CN" altLang="en-US" dirty="0"/>
              <a:t>，</a:t>
            </a:r>
            <a:endParaRPr lang="en-US" altLang="zh-CN" dirty="0"/>
          </a:p>
          <a:p>
            <a:r>
              <a:rPr lang="zh-CN" altLang="en-US" dirty="0"/>
              <a:t>进而对</a:t>
            </a:r>
            <a:r>
              <a:rPr lang="en-US" altLang="zh-CN" dirty="0"/>
              <a:t>CMOS</a:t>
            </a:r>
            <a:r>
              <a:rPr lang="zh-CN" altLang="en-US" dirty="0"/>
              <a:t>的时延进行优化</a:t>
            </a:r>
          </a:p>
        </p:txBody>
      </p:sp>
      <p:sp>
        <p:nvSpPr>
          <p:cNvPr id="4" name="灯片编号占位符 3"/>
          <p:cNvSpPr>
            <a:spLocks noGrp="1"/>
          </p:cNvSpPr>
          <p:nvPr>
            <p:ph type="sldNum" sz="quarter" idx="5"/>
          </p:nvPr>
        </p:nvSpPr>
        <p:spPr/>
        <p:txBody>
          <a:bodyPr/>
          <a:lstStyle/>
          <a:p>
            <a:fld id="{ADDBBA67-1705-452F-B515-0AD8055D18B7}" type="slidenum">
              <a:rPr lang="zh-CN" altLang="en-US" smtClean="0"/>
              <a:t>9</a:t>
            </a:fld>
            <a:endParaRPr lang="zh-CN" altLang="en-US"/>
          </a:p>
        </p:txBody>
      </p:sp>
    </p:spTree>
    <p:extLst>
      <p:ext uri="{BB962C8B-B14F-4D97-AF65-F5344CB8AC3E}">
        <p14:creationId xmlns:p14="http://schemas.microsoft.com/office/powerpoint/2010/main" val="340430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Cadence</a:t>
            </a:r>
            <a:r>
              <a:rPr lang="zh-CN" altLang="en-US" dirty="0"/>
              <a:t>仿真，我们可以得到时延随</a:t>
            </a:r>
            <a:r>
              <a:rPr lang="en-US" altLang="zh-CN" dirty="0" err="1"/>
              <a:t>Vdd</a:t>
            </a:r>
            <a:r>
              <a:rPr lang="zh-CN" altLang="en-US" dirty="0"/>
              <a:t>的变化曲线，</a:t>
            </a:r>
            <a:endParaRPr lang="en-US" altLang="zh-CN" dirty="0"/>
          </a:p>
          <a:p>
            <a:r>
              <a:rPr lang="zh-CN" altLang="en-US" dirty="0"/>
              <a:t>我们发现它与等效电阻的变化趋势是相同的，都是在大的电源电压时随着</a:t>
            </a:r>
            <a:r>
              <a:rPr lang="en-US" altLang="zh-CN" dirty="0" err="1"/>
              <a:t>Vdd</a:t>
            </a:r>
            <a:r>
              <a:rPr lang="zh-CN" altLang="en-US" dirty="0"/>
              <a:t>降低线性增加，并在</a:t>
            </a:r>
            <a:r>
              <a:rPr lang="en-US" altLang="zh-CN" dirty="0" err="1"/>
              <a:t>Vdd</a:t>
            </a:r>
            <a:r>
              <a:rPr lang="zh-CN" altLang="en-US" dirty="0"/>
              <a:t>较小时呈倒数关系快速增加</a:t>
            </a:r>
            <a:endParaRPr lang="en-US" altLang="zh-CN" dirty="0"/>
          </a:p>
          <a:p>
            <a:endParaRPr lang="en-US" altLang="zh-CN" dirty="0"/>
          </a:p>
          <a:p>
            <a:r>
              <a:rPr lang="zh-CN" altLang="en-US" dirty="0"/>
              <a:t>因此我们不能在设计时，为了追求低功耗而将</a:t>
            </a:r>
            <a:r>
              <a:rPr lang="en-US" altLang="zh-CN" dirty="0" err="1"/>
              <a:t>Vdd</a:t>
            </a:r>
            <a:r>
              <a:rPr lang="zh-CN" altLang="en-US" dirty="0"/>
              <a:t>设置得过小，否则会导致等效电阻和时延过大，降低电路性能</a:t>
            </a:r>
            <a:endParaRPr lang="en-US" altLang="zh-CN" dirty="0"/>
          </a:p>
        </p:txBody>
      </p:sp>
      <p:sp>
        <p:nvSpPr>
          <p:cNvPr id="4" name="灯片编号占位符 3"/>
          <p:cNvSpPr>
            <a:spLocks noGrp="1"/>
          </p:cNvSpPr>
          <p:nvPr>
            <p:ph type="sldNum" sz="quarter" idx="5"/>
          </p:nvPr>
        </p:nvSpPr>
        <p:spPr/>
        <p:txBody>
          <a:bodyPr/>
          <a:lstStyle/>
          <a:p>
            <a:fld id="{ADDBBA67-1705-452F-B515-0AD8055D18B7}" type="slidenum">
              <a:rPr lang="zh-CN" altLang="en-US" smtClean="0"/>
              <a:t>10</a:t>
            </a:fld>
            <a:endParaRPr lang="zh-CN" altLang="en-US"/>
          </a:p>
        </p:txBody>
      </p:sp>
    </p:spTree>
    <p:extLst>
      <p:ext uri="{BB962C8B-B14F-4D97-AF65-F5344CB8AC3E}">
        <p14:creationId xmlns:p14="http://schemas.microsoft.com/office/powerpoint/2010/main" val="329141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E0DFEA-93D2-4E5F-B64C-641E9C946C0D}" type="datetime1">
              <a:rPr lang="en-US" altLang="zh-CN" smtClean="0"/>
              <a:t>4/1/2024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800" b="1" i="0">
                <a:solidFill>
                  <a:srgbClr val="00AF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9BF3C4B-8FBC-4FEB-8199-110341B2C05F}" type="datetime1">
              <a:rPr lang="en-US" altLang="zh-CN" smtClean="0"/>
              <a:t>4/1/2024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FF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C9BBBC8-5C08-473B-92DD-970D4327D12D}" type="datetime1">
              <a:rPr lang="en-US" altLang="zh-CN" smtClean="0"/>
              <a:t>4/1/2024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310F4A1-D3F9-4DD5-968E-281264D7C26C}" type="datetime1">
              <a:rPr lang="en-US" altLang="zh-CN" smtClean="0"/>
              <a:t>4/1/2024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FF58823-EF99-4AF4-9A85-0AEC61811C7B}" type="datetime1">
              <a:rPr lang="en-US" altLang="zh-CN" smtClean="0"/>
              <a:t>4/1/2024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1471675" y="1094993"/>
            <a:ext cx="9248648" cy="2501900"/>
          </a:xfrm>
          <a:prstGeom prst="rect">
            <a:avLst/>
          </a:prstGeo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2B8459F0-282F-4E99-AE07-EBE36E169FB3}" type="datetime1">
              <a:rPr lang="en-US" altLang="zh-CN" smtClean="0"/>
              <a:t>4/1/2024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841526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2338" y="281686"/>
            <a:ext cx="10847323" cy="574675"/>
          </a:xfrm>
          <a:prstGeom prst="rect">
            <a:avLst/>
          </a:prstGeom>
        </p:spPr>
        <p:txBody>
          <a:bodyPr wrap="square" lIns="0" tIns="0" rIns="0" bIns="0">
            <a:spAutoFit/>
          </a:bodyPr>
          <a:lstStyle>
            <a:lvl1pPr>
              <a:defRPr sz="3600" b="1" i="0">
                <a:solidFill>
                  <a:srgbClr val="FFFF00"/>
                </a:solidFill>
                <a:latin typeface="Arial"/>
                <a:cs typeface="Arial"/>
              </a:defRPr>
            </a:lvl1pPr>
          </a:lstStyle>
          <a:p>
            <a:endParaRPr/>
          </a:p>
        </p:txBody>
      </p:sp>
      <p:sp>
        <p:nvSpPr>
          <p:cNvPr id="3" name="Holder 3"/>
          <p:cNvSpPr>
            <a:spLocks noGrp="1"/>
          </p:cNvSpPr>
          <p:nvPr>
            <p:ph type="body" idx="1"/>
          </p:nvPr>
        </p:nvSpPr>
        <p:spPr>
          <a:xfrm>
            <a:off x="2420365" y="1226329"/>
            <a:ext cx="7351268" cy="1647825"/>
          </a:xfrm>
          <a:prstGeom prst="rect">
            <a:avLst/>
          </a:prstGeom>
        </p:spPr>
        <p:txBody>
          <a:bodyPr wrap="square" lIns="0" tIns="0" rIns="0" bIns="0">
            <a:spAutoFit/>
          </a:bodyPr>
          <a:lstStyle>
            <a:lvl1pPr>
              <a:defRPr sz="4800" b="1" i="0">
                <a:solidFill>
                  <a:srgbClr val="00AF5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9DD49F47-178A-496E-BD26-9867922DA421}" type="datetime1">
              <a:rPr lang="en-US" altLang="zh-CN" smtClean="0"/>
              <a:t>4/1/2024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6.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notesSlide" Target="../notesSlides/notesSlide5.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body" idx="1"/>
          </p:nvPr>
        </p:nvSpPr>
        <p:spPr>
          <a:xfrm>
            <a:off x="37407" y="914400"/>
            <a:ext cx="10439400" cy="1600631"/>
          </a:xfrm>
          <a:prstGeom prst="rect">
            <a:avLst/>
          </a:prstGeom>
        </p:spPr>
        <p:txBody>
          <a:bodyPr vert="horz" wrap="square" lIns="0" tIns="12700" rIns="0" bIns="0" rtlCol="0">
            <a:spAutoFit/>
          </a:bodyPr>
          <a:lstStyle/>
          <a:p>
            <a:pPr marL="12700" marR="5080" indent="2089150" algn="l">
              <a:lnSpc>
                <a:spcPct val="110900"/>
              </a:lnSpc>
              <a:spcBef>
                <a:spcPts val="100"/>
              </a:spcBef>
            </a:pPr>
            <a:r>
              <a:rPr dirty="0">
                <a:solidFill>
                  <a:srgbClr val="0000FF"/>
                </a:solidFill>
              </a:rPr>
              <a:t>Lecture</a:t>
            </a:r>
            <a:r>
              <a:rPr spc="10" dirty="0">
                <a:solidFill>
                  <a:srgbClr val="0000FF"/>
                </a:solidFill>
              </a:rPr>
              <a:t> </a:t>
            </a:r>
            <a:r>
              <a:rPr dirty="0">
                <a:solidFill>
                  <a:srgbClr val="0000FF"/>
                </a:solidFill>
              </a:rPr>
              <a:t>4: </a:t>
            </a:r>
            <a:r>
              <a:rPr dirty="0"/>
              <a:t>CMOS</a:t>
            </a:r>
            <a:r>
              <a:rPr spc="-5" dirty="0"/>
              <a:t> </a:t>
            </a:r>
            <a:r>
              <a:rPr dirty="0"/>
              <a:t>Inverter </a:t>
            </a:r>
            <a:endParaRPr lang="en-US" dirty="0"/>
          </a:p>
          <a:p>
            <a:pPr marL="12700" marR="5080" indent="2089150" algn="l">
              <a:lnSpc>
                <a:spcPct val="110900"/>
              </a:lnSpc>
              <a:spcBef>
                <a:spcPts val="100"/>
              </a:spcBef>
            </a:pPr>
            <a:r>
              <a:rPr lang="en-US" spc="-5" dirty="0"/>
              <a:t>Physical Characteristics</a:t>
            </a:r>
            <a:endParaRPr dirty="0"/>
          </a:p>
        </p:txBody>
      </p:sp>
      <p:pic>
        <p:nvPicPr>
          <p:cNvPr id="8" name="object 8"/>
          <p:cNvPicPr/>
          <p:nvPr/>
        </p:nvPicPr>
        <p:blipFill>
          <a:blip r:embed="rId2" cstate="print"/>
          <a:stretch>
            <a:fillRect/>
          </a:stretch>
        </p:blipFill>
        <p:spPr>
          <a:xfrm>
            <a:off x="4545329" y="3179826"/>
            <a:ext cx="3101339" cy="1116330"/>
          </a:xfrm>
          <a:prstGeom prst="rect">
            <a:avLst/>
          </a:prstGeom>
        </p:spPr>
      </p:pic>
      <p:sp>
        <p:nvSpPr>
          <p:cNvPr id="2" name="灯片编号占位符 1">
            <a:extLst>
              <a:ext uri="{FF2B5EF4-FFF2-40B4-BE49-F238E27FC236}">
                <a16:creationId xmlns:a16="http://schemas.microsoft.com/office/drawing/2014/main" id="{0071E021-A3CA-5E5C-9C8F-4A26C42D6FC5}"/>
              </a:ext>
            </a:extLst>
          </p:cNvPr>
          <p:cNvSpPr>
            <a:spLocks noGrp="1"/>
          </p:cNvSpPr>
          <p:nvPr>
            <p:ph type="sldNum" sz="quarter" idx="7"/>
          </p:nvPr>
        </p:nvSpPr>
        <p:spPr/>
        <p:txBody>
          <a:bodyPr/>
          <a:lstStyle/>
          <a:p>
            <a:fld id="{B6F15528-21DE-4FAA-801E-634DDDAF4B2B}" type="slidenum">
              <a:rPr lang="en-US" altLang="zh-CN"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280" y="131694"/>
            <a:ext cx="6758305" cy="513080"/>
          </a:xfrm>
          <a:prstGeom prst="rect">
            <a:avLst/>
          </a:prstGeom>
        </p:spPr>
        <p:txBody>
          <a:bodyPr vert="horz" wrap="square" lIns="0" tIns="12065" rIns="0" bIns="0" rtlCol="0">
            <a:spAutoFit/>
          </a:bodyPr>
          <a:lstStyle/>
          <a:p>
            <a:pPr marL="38100">
              <a:lnSpc>
                <a:spcPct val="100000"/>
              </a:lnSpc>
              <a:spcBef>
                <a:spcPts val="95"/>
              </a:spcBef>
            </a:pPr>
            <a:r>
              <a:rPr sz="3200" spc="-5" dirty="0">
                <a:solidFill>
                  <a:schemeClr val="tx1"/>
                </a:solidFill>
              </a:rPr>
              <a:t>Inverter Delay</a:t>
            </a:r>
            <a:r>
              <a:rPr sz="3200" dirty="0">
                <a:solidFill>
                  <a:schemeClr val="tx1"/>
                </a:solidFill>
              </a:rPr>
              <a:t> </a:t>
            </a:r>
            <a:r>
              <a:rPr sz="3200" spc="-5" dirty="0">
                <a:solidFill>
                  <a:schemeClr val="tx1"/>
                </a:solidFill>
              </a:rPr>
              <a:t>as</a:t>
            </a:r>
            <a:r>
              <a:rPr sz="3200" spc="-20" dirty="0">
                <a:solidFill>
                  <a:schemeClr val="tx1"/>
                </a:solidFill>
              </a:rPr>
              <a:t> </a:t>
            </a:r>
            <a:r>
              <a:rPr sz="3200" spc="-5" dirty="0">
                <a:solidFill>
                  <a:schemeClr val="tx1"/>
                </a:solidFill>
              </a:rPr>
              <a:t>a</a:t>
            </a:r>
            <a:r>
              <a:rPr sz="3200" dirty="0">
                <a:solidFill>
                  <a:schemeClr val="tx1"/>
                </a:solidFill>
              </a:rPr>
              <a:t> </a:t>
            </a:r>
            <a:r>
              <a:rPr sz="3200" spc="-5" dirty="0">
                <a:solidFill>
                  <a:schemeClr val="tx1"/>
                </a:solidFill>
              </a:rPr>
              <a:t>Function</a:t>
            </a:r>
            <a:r>
              <a:rPr sz="3200" spc="-30" dirty="0">
                <a:solidFill>
                  <a:schemeClr val="tx1"/>
                </a:solidFill>
              </a:rPr>
              <a:t> </a:t>
            </a:r>
            <a:r>
              <a:rPr sz="3200" spc="-5" dirty="0">
                <a:solidFill>
                  <a:schemeClr val="tx1"/>
                </a:solidFill>
              </a:rPr>
              <a:t>of </a:t>
            </a:r>
            <a:r>
              <a:rPr sz="3200" i="1" spc="10" dirty="0">
                <a:solidFill>
                  <a:schemeClr val="tx1"/>
                </a:solidFill>
                <a:latin typeface="Arial"/>
                <a:cs typeface="Arial"/>
              </a:rPr>
              <a:t>V</a:t>
            </a:r>
            <a:r>
              <a:rPr sz="3150" spc="15" baseline="-21164" dirty="0">
                <a:solidFill>
                  <a:schemeClr val="tx1"/>
                </a:solidFill>
              </a:rPr>
              <a:t>DD</a:t>
            </a:r>
            <a:endParaRPr sz="3150" baseline="-21164" dirty="0">
              <a:solidFill>
                <a:schemeClr val="tx1"/>
              </a:solidFill>
              <a:latin typeface="Arial"/>
              <a:cs typeface="Arial"/>
            </a:endParaRPr>
          </a:p>
        </p:txBody>
      </p:sp>
      <p:grpSp>
        <p:nvGrpSpPr>
          <p:cNvPr id="3" name="object 3"/>
          <p:cNvGrpSpPr/>
          <p:nvPr/>
        </p:nvGrpSpPr>
        <p:grpSpPr>
          <a:xfrm>
            <a:off x="323850" y="1605533"/>
            <a:ext cx="11153140" cy="3986529"/>
            <a:chOff x="323850" y="1605533"/>
            <a:chExt cx="11153140" cy="3986529"/>
          </a:xfrm>
        </p:grpSpPr>
        <p:pic>
          <p:nvPicPr>
            <p:cNvPr id="4" name="object 4"/>
            <p:cNvPicPr/>
            <p:nvPr/>
          </p:nvPicPr>
          <p:blipFill>
            <a:blip r:embed="rId3" cstate="print"/>
            <a:stretch>
              <a:fillRect/>
            </a:stretch>
          </p:blipFill>
          <p:spPr>
            <a:xfrm>
              <a:off x="323850" y="1605533"/>
              <a:ext cx="4773930" cy="3986022"/>
            </a:xfrm>
            <a:prstGeom prst="rect">
              <a:avLst/>
            </a:prstGeom>
          </p:spPr>
        </p:pic>
        <p:sp>
          <p:nvSpPr>
            <p:cNvPr id="5" name="object 5"/>
            <p:cNvSpPr/>
            <p:nvPr/>
          </p:nvSpPr>
          <p:spPr>
            <a:xfrm>
              <a:off x="7389881" y="1636348"/>
              <a:ext cx="4081145" cy="3292475"/>
            </a:xfrm>
            <a:custGeom>
              <a:avLst/>
              <a:gdLst/>
              <a:ahLst/>
              <a:cxnLst/>
              <a:rect l="l" t="t" r="r" b="b"/>
              <a:pathLst>
                <a:path w="4081145" h="3292475">
                  <a:moveTo>
                    <a:pt x="0" y="0"/>
                  </a:moveTo>
                  <a:lnTo>
                    <a:pt x="4080701" y="0"/>
                  </a:lnTo>
                </a:path>
                <a:path w="4081145" h="3292475">
                  <a:moveTo>
                    <a:pt x="4080701" y="0"/>
                  </a:moveTo>
                  <a:lnTo>
                    <a:pt x="4080702" y="3292452"/>
                  </a:lnTo>
                </a:path>
              </a:pathLst>
            </a:custGeom>
            <a:ln w="12101">
              <a:solidFill>
                <a:srgbClr val="000000"/>
              </a:solidFill>
            </a:ln>
          </p:spPr>
          <p:txBody>
            <a:bodyPr wrap="square" lIns="0" tIns="0" rIns="0" bIns="0" rtlCol="0"/>
            <a:lstStyle/>
            <a:p>
              <a:endParaRPr/>
            </a:p>
          </p:txBody>
        </p:sp>
        <p:sp>
          <p:nvSpPr>
            <p:cNvPr id="6" name="object 6"/>
            <p:cNvSpPr/>
            <p:nvPr/>
          </p:nvSpPr>
          <p:spPr>
            <a:xfrm>
              <a:off x="7389727" y="4927977"/>
              <a:ext cx="4080510" cy="0"/>
            </a:xfrm>
            <a:custGeom>
              <a:avLst/>
              <a:gdLst/>
              <a:ahLst/>
              <a:cxnLst/>
              <a:rect l="l" t="t" r="r" b="b"/>
              <a:pathLst>
                <a:path w="4080509">
                  <a:moveTo>
                    <a:pt x="0" y="0"/>
                  </a:moveTo>
                  <a:lnTo>
                    <a:pt x="4080050" y="0"/>
                  </a:lnTo>
                </a:path>
              </a:pathLst>
            </a:custGeom>
            <a:ln w="12108">
              <a:solidFill>
                <a:srgbClr val="000000"/>
              </a:solidFill>
            </a:ln>
          </p:spPr>
          <p:txBody>
            <a:bodyPr wrap="square" lIns="0" tIns="0" rIns="0" bIns="0" rtlCol="0"/>
            <a:lstStyle/>
            <a:p>
              <a:endParaRPr/>
            </a:p>
          </p:txBody>
        </p:sp>
        <p:sp>
          <p:nvSpPr>
            <p:cNvPr id="7" name="object 7"/>
            <p:cNvSpPr/>
            <p:nvPr/>
          </p:nvSpPr>
          <p:spPr>
            <a:xfrm>
              <a:off x="7389727" y="4927977"/>
              <a:ext cx="4080510" cy="64769"/>
            </a:xfrm>
            <a:custGeom>
              <a:avLst/>
              <a:gdLst/>
              <a:ahLst/>
              <a:cxnLst/>
              <a:rect l="l" t="t" r="r" b="b"/>
              <a:pathLst>
                <a:path w="4080509" h="64770">
                  <a:moveTo>
                    <a:pt x="0" y="0"/>
                  </a:moveTo>
                  <a:lnTo>
                    <a:pt x="0" y="31669"/>
                  </a:lnTo>
                </a:path>
                <a:path w="4080509" h="64770">
                  <a:moveTo>
                    <a:pt x="680008" y="0"/>
                  </a:moveTo>
                  <a:lnTo>
                    <a:pt x="680008" y="31669"/>
                  </a:lnTo>
                </a:path>
                <a:path w="4080509" h="64770">
                  <a:moveTo>
                    <a:pt x="1360016" y="0"/>
                  </a:moveTo>
                  <a:lnTo>
                    <a:pt x="1360016" y="31669"/>
                  </a:lnTo>
                </a:path>
                <a:path w="4080509" h="64770">
                  <a:moveTo>
                    <a:pt x="2040025" y="0"/>
                  </a:moveTo>
                  <a:lnTo>
                    <a:pt x="2040025" y="31669"/>
                  </a:lnTo>
                </a:path>
                <a:path w="4080509" h="64770">
                  <a:moveTo>
                    <a:pt x="2720033" y="0"/>
                  </a:moveTo>
                  <a:lnTo>
                    <a:pt x="2720033" y="31669"/>
                  </a:lnTo>
                </a:path>
                <a:path w="4080509" h="64770">
                  <a:moveTo>
                    <a:pt x="3400042" y="0"/>
                  </a:moveTo>
                  <a:lnTo>
                    <a:pt x="3400042" y="31669"/>
                  </a:lnTo>
                </a:path>
                <a:path w="4080509" h="64770">
                  <a:moveTo>
                    <a:pt x="4080050" y="0"/>
                  </a:moveTo>
                  <a:lnTo>
                    <a:pt x="4080050" y="31669"/>
                  </a:lnTo>
                </a:path>
                <a:path w="4080509" h="64770">
                  <a:moveTo>
                    <a:pt x="340469" y="0"/>
                  </a:moveTo>
                  <a:lnTo>
                    <a:pt x="340469" y="64270"/>
                  </a:lnTo>
                </a:path>
                <a:path w="4080509" h="64770">
                  <a:moveTo>
                    <a:pt x="1020477" y="0"/>
                  </a:moveTo>
                  <a:lnTo>
                    <a:pt x="1020477" y="64270"/>
                  </a:lnTo>
                </a:path>
                <a:path w="4080509" h="64770">
                  <a:moveTo>
                    <a:pt x="1700486" y="0"/>
                  </a:moveTo>
                  <a:lnTo>
                    <a:pt x="1700486" y="64270"/>
                  </a:lnTo>
                </a:path>
                <a:path w="4080509" h="64770">
                  <a:moveTo>
                    <a:pt x="2380494" y="0"/>
                  </a:moveTo>
                  <a:lnTo>
                    <a:pt x="2380494" y="64270"/>
                  </a:lnTo>
                </a:path>
                <a:path w="4080509" h="64770">
                  <a:moveTo>
                    <a:pt x="3060503" y="0"/>
                  </a:moveTo>
                  <a:lnTo>
                    <a:pt x="3060503" y="64270"/>
                  </a:lnTo>
                </a:path>
                <a:path w="4080509" h="64770">
                  <a:moveTo>
                    <a:pt x="3740511" y="0"/>
                  </a:moveTo>
                  <a:lnTo>
                    <a:pt x="3740511" y="64270"/>
                  </a:lnTo>
                </a:path>
              </a:pathLst>
            </a:custGeom>
            <a:ln w="12101">
              <a:solidFill>
                <a:srgbClr val="000000"/>
              </a:solidFill>
            </a:ln>
          </p:spPr>
          <p:txBody>
            <a:bodyPr wrap="square" lIns="0" tIns="0" rIns="0" bIns="0" rtlCol="0"/>
            <a:lstStyle/>
            <a:p>
              <a:endParaRPr/>
            </a:p>
          </p:txBody>
        </p:sp>
        <p:sp>
          <p:nvSpPr>
            <p:cNvPr id="8" name="object 8"/>
            <p:cNvSpPr/>
            <p:nvPr/>
          </p:nvSpPr>
          <p:spPr>
            <a:xfrm>
              <a:off x="7389726" y="1636224"/>
              <a:ext cx="0" cy="3291840"/>
            </a:xfrm>
            <a:custGeom>
              <a:avLst/>
              <a:gdLst/>
              <a:ahLst/>
              <a:cxnLst/>
              <a:rect l="l" t="t" r="r" b="b"/>
              <a:pathLst>
                <a:path h="3291840">
                  <a:moveTo>
                    <a:pt x="0" y="3291753"/>
                  </a:moveTo>
                  <a:lnTo>
                    <a:pt x="0" y="0"/>
                  </a:lnTo>
                </a:path>
              </a:pathLst>
            </a:custGeom>
            <a:ln w="12093">
              <a:solidFill>
                <a:srgbClr val="000000"/>
              </a:solidFill>
            </a:ln>
          </p:spPr>
          <p:txBody>
            <a:bodyPr wrap="square" lIns="0" tIns="0" rIns="0" bIns="0" rtlCol="0"/>
            <a:lstStyle/>
            <a:p>
              <a:endParaRPr/>
            </a:p>
          </p:txBody>
        </p:sp>
        <p:sp>
          <p:nvSpPr>
            <p:cNvPr id="9" name="object 9"/>
            <p:cNvSpPr/>
            <p:nvPr/>
          </p:nvSpPr>
          <p:spPr>
            <a:xfrm>
              <a:off x="7325539" y="1636224"/>
              <a:ext cx="64769" cy="3291840"/>
            </a:xfrm>
            <a:custGeom>
              <a:avLst/>
              <a:gdLst/>
              <a:ahLst/>
              <a:cxnLst/>
              <a:rect l="l" t="t" r="r" b="b"/>
              <a:pathLst>
                <a:path w="64770" h="3291840">
                  <a:moveTo>
                    <a:pt x="64187" y="3291753"/>
                  </a:moveTo>
                  <a:lnTo>
                    <a:pt x="32559" y="3291753"/>
                  </a:lnTo>
                </a:path>
                <a:path w="64770" h="3291840">
                  <a:moveTo>
                    <a:pt x="64187" y="2880051"/>
                  </a:moveTo>
                  <a:lnTo>
                    <a:pt x="32559" y="2880051"/>
                  </a:lnTo>
                </a:path>
                <a:path w="64770" h="3291840">
                  <a:moveTo>
                    <a:pt x="64187" y="2469280"/>
                  </a:moveTo>
                  <a:lnTo>
                    <a:pt x="32559" y="2469280"/>
                  </a:lnTo>
                </a:path>
                <a:path w="64770" h="3291840">
                  <a:moveTo>
                    <a:pt x="64187" y="2057578"/>
                  </a:moveTo>
                  <a:lnTo>
                    <a:pt x="32558" y="2057578"/>
                  </a:lnTo>
                </a:path>
                <a:path w="64770" h="3291840">
                  <a:moveTo>
                    <a:pt x="64187" y="1645876"/>
                  </a:moveTo>
                  <a:lnTo>
                    <a:pt x="32558" y="1645876"/>
                  </a:lnTo>
                </a:path>
                <a:path w="64770" h="3291840">
                  <a:moveTo>
                    <a:pt x="64187" y="1234174"/>
                  </a:moveTo>
                  <a:lnTo>
                    <a:pt x="32558" y="1234174"/>
                  </a:lnTo>
                </a:path>
                <a:path w="64770" h="3291840">
                  <a:moveTo>
                    <a:pt x="64186" y="823404"/>
                  </a:moveTo>
                  <a:lnTo>
                    <a:pt x="32558" y="823404"/>
                  </a:lnTo>
                </a:path>
                <a:path w="64770" h="3291840">
                  <a:moveTo>
                    <a:pt x="64186" y="411702"/>
                  </a:moveTo>
                  <a:lnTo>
                    <a:pt x="32558" y="411702"/>
                  </a:lnTo>
                </a:path>
                <a:path w="64770" h="3291840">
                  <a:moveTo>
                    <a:pt x="64186" y="0"/>
                  </a:moveTo>
                  <a:lnTo>
                    <a:pt x="32558" y="0"/>
                  </a:lnTo>
                </a:path>
                <a:path w="64770" h="3291840">
                  <a:moveTo>
                    <a:pt x="64187" y="3085902"/>
                  </a:moveTo>
                  <a:lnTo>
                    <a:pt x="0" y="3085902"/>
                  </a:lnTo>
                </a:path>
                <a:path w="64770" h="3291840">
                  <a:moveTo>
                    <a:pt x="64187" y="2674200"/>
                  </a:moveTo>
                  <a:lnTo>
                    <a:pt x="0" y="2674200"/>
                  </a:lnTo>
                </a:path>
                <a:path w="64770" h="3291840">
                  <a:moveTo>
                    <a:pt x="64187" y="2263429"/>
                  </a:moveTo>
                  <a:lnTo>
                    <a:pt x="0" y="2263429"/>
                  </a:lnTo>
                </a:path>
                <a:path w="64770" h="3291840">
                  <a:moveTo>
                    <a:pt x="64187" y="1851727"/>
                  </a:moveTo>
                  <a:lnTo>
                    <a:pt x="0" y="1851727"/>
                  </a:lnTo>
                </a:path>
                <a:path w="64770" h="3291840">
                  <a:moveTo>
                    <a:pt x="64187" y="1440025"/>
                  </a:moveTo>
                  <a:lnTo>
                    <a:pt x="0" y="1440025"/>
                  </a:lnTo>
                </a:path>
                <a:path w="64770" h="3291840">
                  <a:moveTo>
                    <a:pt x="64187" y="1028323"/>
                  </a:moveTo>
                  <a:lnTo>
                    <a:pt x="0" y="1028323"/>
                  </a:lnTo>
                </a:path>
                <a:path w="64770" h="3291840">
                  <a:moveTo>
                    <a:pt x="64186" y="617553"/>
                  </a:moveTo>
                  <a:lnTo>
                    <a:pt x="0" y="617553"/>
                  </a:lnTo>
                </a:path>
                <a:path w="64770" h="3291840">
                  <a:moveTo>
                    <a:pt x="64186" y="205851"/>
                  </a:moveTo>
                  <a:lnTo>
                    <a:pt x="0" y="205851"/>
                  </a:lnTo>
                </a:path>
              </a:pathLst>
            </a:custGeom>
            <a:ln w="12101">
              <a:solidFill>
                <a:srgbClr val="000000"/>
              </a:solidFill>
            </a:ln>
          </p:spPr>
          <p:txBody>
            <a:bodyPr wrap="square" lIns="0" tIns="0" rIns="0" bIns="0" rtlCol="0"/>
            <a:lstStyle/>
            <a:p>
              <a:endParaRPr/>
            </a:p>
          </p:txBody>
        </p:sp>
      </p:grpSp>
      <p:sp>
        <p:nvSpPr>
          <p:cNvPr id="10" name="object 10"/>
          <p:cNvSpPr txBox="1"/>
          <p:nvPr/>
        </p:nvSpPr>
        <p:spPr>
          <a:xfrm>
            <a:off x="7620937" y="4994334"/>
            <a:ext cx="21971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0.5</a:t>
            </a:r>
            <a:endParaRPr sz="1100">
              <a:latin typeface="Arial"/>
              <a:cs typeface="Arial"/>
            </a:endParaRPr>
          </a:p>
        </p:txBody>
      </p:sp>
      <p:sp>
        <p:nvSpPr>
          <p:cNvPr id="11" name="object 11"/>
          <p:cNvSpPr txBox="1"/>
          <p:nvPr/>
        </p:nvSpPr>
        <p:spPr>
          <a:xfrm>
            <a:off x="8301069" y="4994334"/>
            <a:ext cx="21971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1.0</a:t>
            </a:r>
            <a:endParaRPr sz="1100">
              <a:latin typeface="Arial"/>
              <a:cs typeface="Arial"/>
            </a:endParaRPr>
          </a:p>
        </p:txBody>
      </p:sp>
      <p:sp>
        <p:nvSpPr>
          <p:cNvPr id="12" name="object 12"/>
          <p:cNvSpPr txBox="1"/>
          <p:nvPr/>
        </p:nvSpPr>
        <p:spPr>
          <a:xfrm>
            <a:off x="10341405" y="4994334"/>
            <a:ext cx="21971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2.5</a:t>
            </a:r>
            <a:endParaRPr sz="1100">
              <a:latin typeface="Arial"/>
              <a:cs typeface="Arial"/>
            </a:endParaRPr>
          </a:p>
        </p:txBody>
      </p:sp>
      <p:sp>
        <p:nvSpPr>
          <p:cNvPr id="13" name="object 13"/>
          <p:cNvSpPr txBox="1"/>
          <p:nvPr/>
        </p:nvSpPr>
        <p:spPr>
          <a:xfrm>
            <a:off x="11021521" y="4994334"/>
            <a:ext cx="21971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3.0</a:t>
            </a:r>
            <a:endParaRPr sz="1100">
              <a:latin typeface="Arial"/>
              <a:cs typeface="Arial"/>
            </a:endParaRPr>
          </a:p>
        </p:txBody>
      </p:sp>
      <p:sp>
        <p:nvSpPr>
          <p:cNvPr id="14" name="object 14"/>
          <p:cNvSpPr txBox="1"/>
          <p:nvPr/>
        </p:nvSpPr>
        <p:spPr>
          <a:xfrm>
            <a:off x="7113891" y="4200581"/>
            <a:ext cx="180340" cy="60515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10</a:t>
            </a:r>
            <a:endParaRPr sz="1100">
              <a:latin typeface="Arial"/>
              <a:cs typeface="Arial"/>
            </a:endParaRPr>
          </a:p>
          <a:p>
            <a:pPr>
              <a:lnSpc>
                <a:spcPct val="100000"/>
              </a:lnSpc>
              <a:spcBef>
                <a:spcPts val="25"/>
              </a:spcBef>
            </a:pPr>
            <a:endParaRPr sz="1650">
              <a:latin typeface="Arial"/>
              <a:cs typeface="Arial"/>
            </a:endParaRPr>
          </a:p>
          <a:p>
            <a:pPr marL="89535">
              <a:lnSpc>
                <a:spcPct val="100000"/>
              </a:lnSpc>
            </a:pPr>
            <a:r>
              <a:rPr sz="1100" spc="-5" dirty="0">
                <a:latin typeface="Arial"/>
                <a:cs typeface="Arial"/>
              </a:rPr>
              <a:t>0</a:t>
            </a:r>
            <a:endParaRPr sz="1100">
              <a:latin typeface="Arial"/>
              <a:cs typeface="Arial"/>
            </a:endParaRPr>
          </a:p>
        </p:txBody>
      </p:sp>
      <p:sp>
        <p:nvSpPr>
          <p:cNvPr id="15" name="object 15"/>
          <p:cNvSpPr txBox="1"/>
          <p:nvPr/>
        </p:nvSpPr>
        <p:spPr>
          <a:xfrm>
            <a:off x="7113891" y="3789702"/>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20</a:t>
            </a:r>
            <a:endParaRPr sz="1100">
              <a:latin typeface="Arial"/>
              <a:cs typeface="Arial"/>
            </a:endParaRPr>
          </a:p>
        </p:txBody>
      </p:sp>
      <p:sp>
        <p:nvSpPr>
          <p:cNvPr id="16" name="object 16"/>
          <p:cNvSpPr txBox="1"/>
          <p:nvPr/>
        </p:nvSpPr>
        <p:spPr>
          <a:xfrm>
            <a:off x="7113891" y="3377922"/>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30</a:t>
            </a:r>
            <a:endParaRPr sz="1100">
              <a:latin typeface="Arial"/>
              <a:cs typeface="Arial"/>
            </a:endParaRPr>
          </a:p>
        </p:txBody>
      </p:sp>
      <p:sp>
        <p:nvSpPr>
          <p:cNvPr id="17" name="object 17"/>
          <p:cNvSpPr txBox="1"/>
          <p:nvPr/>
        </p:nvSpPr>
        <p:spPr>
          <a:xfrm>
            <a:off x="7113891" y="2966143"/>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40</a:t>
            </a:r>
            <a:endParaRPr sz="1100">
              <a:latin typeface="Arial"/>
              <a:cs typeface="Arial"/>
            </a:endParaRPr>
          </a:p>
        </p:txBody>
      </p:sp>
      <p:sp>
        <p:nvSpPr>
          <p:cNvPr id="18" name="object 18"/>
          <p:cNvSpPr txBox="1"/>
          <p:nvPr/>
        </p:nvSpPr>
        <p:spPr>
          <a:xfrm>
            <a:off x="7113891" y="2554363"/>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50</a:t>
            </a:r>
            <a:endParaRPr sz="1100">
              <a:latin typeface="Arial"/>
              <a:cs typeface="Arial"/>
            </a:endParaRPr>
          </a:p>
        </p:txBody>
      </p:sp>
      <p:sp>
        <p:nvSpPr>
          <p:cNvPr id="19" name="object 19"/>
          <p:cNvSpPr txBox="1"/>
          <p:nvPr/>
        </p:nvSpPr>
        <p:spPr>
          <a:xfrm>
            <a:off x="7113891" y="2143468"/>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60</a:t>
            </a:r>
            <a:endParaRPr sz="1100">
              <a:latin typeface="Arial"/>
              <a:cs typeface="Arial"/>
            </a:endParaRPr>
          </a:p>
        </p:txBody>
      </p:sp>
      <p:sp>
        <p:nvSpPr>
          <p:cNvPr id="20" name="object 20"/>
          <p:cNvSpPr txBox="1"/>
          <p:nvPr/>
        </p:nvSpPr>
        <p:spPr>
          <a:xfrm>
            <a:off x="7113891" y="1731689"/>
            <a:ext cx="1803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70</a:t>
            </a:r>
            <a:endParaRPr sz="1100">
              <a:latin typeface="Arial"/>
              <a:cs typeface="Arial"/>
            </a:endParaRPr>
          </a:p>
        </p:txBody>
      </p:sp>
      <p:grpSp>
        <p:nvGrpSpPr>
          <p:cNvPr id="21" name="object 21"/>
          <p:cNvGrpSpPr/>
          <p:nvPr/>
        </p:nvGrpSpPr>
        <p:grpSpPr>
          <a:xfrm>
            <a:off x="5217223" y="1716595"/>
            <a:ext cx="6156960" cy="2927985"/>
            <a:chOff x="5217223" y="1716595"/>
            <a:chExt cx="6156960" cy="2927985"/>
          </a:xfrm>
        </p:grpSpPr>
        <p:pic>
          <p:nvPicPr>
            <p:cNvPr id="22" name="object 22"/>
            <p:cNvPicPr/>
            <p:nvPr/>
          </p:nvPicPr>
          <p:blipFill>
            <a:blip r:embed="rId4" cstate="print"/>
            <a:stretch>
              <a:fillRect/>
            </a:stretch>
          </p:blipFill>
          <p:spPr>
            <a:xfrm>
              <a:off x="11029188" y="4517135"/>
              <a:ext cx="127253" cy="127253"/>
            </a:xfrm>
            <a:prstGeom prst="rect">
              <a:avLst/>
            </a:prstGeom>
          </p:spPr>
        </p:pic>
        <p:pic>
          <p:nvPicPr>
            <p:cNvPr id="23" name="object 23"/>
            <p:cNvPicPr/>
            <p:nvPr/>
          </p:nvPicPr>
          <p:blipFill>
            <a:blip r:embed="rId5" cstate="print"/>
            <a:stretch>
              <a:fillRect/>
            </a:stretch>
          </p:blipFill>
          <p:spPr>
            <a:xfrm>
              <a:off x="10712195" y="4507229"/>
              <a:ext cx="126492" cy="127253"/>
            </a:xfrm>
            <a:prstGeom prst="rect">
              <a:avLst/>
            </a:prstGeom>
          </p:spPr>
        </p:pic>
        <p:pic>
          <p:nvPicPr>
            <p:cNvPr id="24" name="object 24"/>
            <p:cNvPicPr/>
            <p:nvPr/>
          </p:nvPicPr>
          <p:blipFill>
            <a:blip r:embed="rId6" cstate="print"/>
            <a:stretch>
              <a:fillRect/>
            </a:stretch>
          </p:blipFill>
          <p:spPr>
            <a:xfrm>
              <a:off x="10361676" y="4487417"/>
              <a:ext cx="126492" cy="126492"/>
            </a:xfrm>
            <a:prstGeom prst="rect">
              <a:avLst/>
            </a:prstGeom>
          </p:spPr>
        </p:pic>
        <p:pic>
          <p:nvPicPr>
            <p:cNvPr id="25" name="object 25"/>
            <p:cNvPicPr/>
            <p:nvPr/>
          </p:nvPicPr>
          <p:blipFill>
            <a:blip r:embed="rId4" cstate="print"/>
            <a:stretch>
              <a:fillRect/>
            </a:stretch>
          </p:blipFill>
          <p:spPr>
            <a:xfrm>
              <a:off x="10043921" y="4461509"/>
              <a:ext cx="127253" cy="127253"/>
            </a:xfrm>
            <a:prstGeom prst="rect">
              <a:avLst/>
            </a:prstGeom>
          </p:spPr>
        </p:pic>
        <p:pic>
          <p:nvPicPr>
            <p:cNvPr id="26" name="object 26"/>
            <p:cNvPicPr/>
            <p:nvPr/>
          </p:nvPicPr>
          <p:blipFill>
            <a:blip r:embed="rId7" cstate="print"/>
            <a:stretch>
              <a:fillRect/>
            </a:stretch>
          </p:blipFill>
          <p:spPr>
            <a:xfrm>
              <a:off x="9696450" y="4427981"/>
              <a:ext cx="126492" cy="127254"/>
            </a:xfrm>
            <a:prstGeom prst="rect">
              <a:avLst/>
            </a:prstGeom>
          </p:spPr>
        </p:pic>
        <p:pic>
          <p:nvPicPr>
            <p:cNvPr id="27" name="object 27"/>
            <p:cNvPicPr/>
            <p:nvPr/>
          </p:nvPicPr>
          <p:blipFill>
            <a:blip r:embed="rId4" cstate="print"/>
            <a:stretch>
              <a:fillRect/>
            </a:stretch>
          </p:blipFill>
          <p:spPr>
            <a:xfrm>
              <a:off x="9378695" y="4387595"/>
              <a:ext cx="127253" cy="127254"/>
            </a:xfrm>
            <a:prstGeom prst="rect">
              <a:avLst/>
            </a:prstGeom>
          </p:spPr>
        </p:pic>
        <p:pic>
          <p:nvPicPr>
            <p:cNvPr id="28" name="object 28"/>
            <p:cNvPicPr/>
            <p:nvPr/>
          </p:nvPicPr>
          <p:blipFill>
            <a:blip r:embed="rId4" cstate="print"/>
            <a:stretch>
              <a:fillRect/>
            </a:stretch>
          </p:blipFill>
          <p:spPr>
            <a:xfrm>
              <a:off x="9031223" y="4343400"/>
              <a:ext cx="127253" cy="127254"/>
            </a:xfrm>
            <a:prstGeom prst="rect">
              <a:avLst/>
            </a:prstGeom>
          </p:spPr>
        </p:pic>
        <p:pic>
          <p:nvPicPr>
            <p:cNvPr id="29" name="object 29"/>
            <p:cNvPicPr/>
            <p:nvPr/>
          </p:nvPicPr>
          <p:blipFill>
            <a:blip r:embed="rId8" cstate="print"/>
            <a:stretch>
              <a:fillRect/>
            </a:stretch>
          </p:blipFill>
          <p:spPr>
            <a:xfrm>
              <a:off x="8713470" y="4283201"/>
              <a:ext cx="127253" cy="127254"/>
            </a:xfrm>
            <a:prstGeom prst="rect">
              <a:avLst/>
            </a:prstGeom>
          </p:spPr>
        </p:pic>
        <p:pic>
          <p:nvPicPr>
            <p:cNvPr id="30" name="object 30"/>
            <p:cNvPicPr/>
            <p:nvPr/>
          </p:nvPicPr>
          <p:blipFill>
            <a:blip r:embed="rId5" cstate="print"/>
            <a:stretch>
              <a:fillRect/>
            </a:stretch>
          </p:blipFill>
          <p:spPr>
            <a:xfrm>
              <a:off x="8362950" y="4129277"/>
              <a:ext cx="126492" cy="127254"/>
            </a:xfrm>
            <a:prstGeom prst="rect">
              <a:avLst/>
            </a:prstGeom>
          </p:spPr>
        </p:pic>
        <p:pic>
          <p:nvPicPr>
            <p:cNvPr id="31" name="object 31"/>
            <p:cNvPicPr/>
            <p:nvPr/>
          </p:nvPicPr>
          <p:blipFill>
            <a:blip r:embed="rId8" cstate="print"/>
            <a:stretch>
              <a:fillRect/>
            </a:stretch>
          </p:blipFill>
          <p:spPr>
            <a:xfrm>
              <a:off x="8151113" y="3977639"/>
              <a:ext cx="127253" cy="127254"/>
            </a:xfrm>
            <a:prstGeom prst="rect">
              <a:avLst/>
            </a:prstGeom>
          </p:spPr>
        </p:pic>
        <p:pic>
          <p:nvPicPr>
            <p:cNvPr id="32" name="object 32"/>
            <p:cNvPicPr/>
            <p:nvPr/>
          </p:nvPicPr>
          <p:blipFill>
            <a:blip r:embed="rId8" cstate="print"/>
            <a:stretch>
              <a:fillRect/>
            </a:stretch>
          </p:blipFill>
          <p:spPr>
            <a:xfrm>
              <a:off x="8093963" y="3596639"/>
              <a:ext cx="127253" cy="127254"/>
            </a:xfrm>
            <a:prstGeom prst="rect">
              <a:avLst/>
            </a:prstGeom>
          </p:spPr>
        </p:pic>
        <p:pic>
          <p:nvPicPr>
            <p:cNvPr id="33" name="object 33"/>
            <p:cNvPicPr/>
            <p:nvPr/>
          </p:nvPicPr>
          <p:blipFill>
            <a:blip r:embed="rId9" cstate="print"/>
            <a:stretch>
              <a:fillRect/>
            </a:stretch>
          </p:blipFill>
          <p:spPr>
            <a:xfrm>
              <a:off x="7983473" y="2974847"/>
              <a:ext cx="127253" cy="127253"/>
            </a:xfrm>
            <a:prstGeom prst="rect">
              <a:avLst/>
            </a:prstGeom>
          </p:spPr>
        </p:pic>
        <p:pic>
          <p:nvPicPr>
            <p:cNvPr id="34" name="object 34"/>
            <p:cNvPicPr/>
            <p:nvPr/>
          </p:nvPicPr>
          <p:blipFill>
            <a:blip r:embed="rId10" cstate="print"/>
            <a:stretch>
              <a:fillRect/>
            </a:stretch>
          </p:blipFill>
          <p:spPr>
            <a:xfrm>
              <a:off x="7802879" y="1874519"/>
              <a:ext cx="126492" cy="126491"/>
            </a:xfrm>
            <a:prstGeom prst="rect">
              <a:avLst/>
            </a:prstGeom>
          </p:spPr>
        </p:pic>
        <p:sp>
          <p:nvSpPr>
            <p:cNvPr id="35" name="object 35"/>
            <p:cNvSpPr/>
            <p:nvPr/>
          </p:nvSpPr>
          <p:spPr>
            <a:xfrm>
              <a:off x="7815452" y="1723262"/>
              <a:ext cx="3552190" cy="2859405"/>
            </a:xfrm>
            <a:custGeom>
              <a:avLst/>
              <a:gdLst/>
              <a:ahLst/>
              <a:cxnLst/>
              <a:rect l="l" t="t" r="r" b="b"/>
              <a:pathLst>
                <a:path w="3552190" h="2859404">
                  <a:moveTo>
                    <a:pt x="3551681" y="2859024"/>
                  </a:moveTo>
                  <a:lnTo>
                    <a:pt x="2743327" y="2838831"/>
                  </a:lnTo>
                  <a:lnTo>
                    <a:pt x="2694521" y="2836718"/>
                  </a:lnTo>
                  <a:lnTo>
                    <a:pt x="2645047" y="2834544"/>
                  </a:lnTo>
                  <a:lnTo>
                    <a:pt x="2595025" y="2832299"/>
                  </a:lnTo>
                  <a:lnTo>
                    <a:pt x="2544576" y="2829974"/>
                  </a:lnTo>
                  <a:lnTo>
                    <a:pt x="2493820" y="2827559"/>
                  </a:lnTo>
                  <a:lnTo>
                    <a:pt x="2442878" y="2825046"/>
                  </a:lnTo>
                  <a:lnTo>
                    <a:pt x="2391869" y="2822425"/>
                  </a:lnTo>
                  <a:lnTo>
                    <a:pt x="2340915" y="2819688"/>
                  </a:lnTo>
                  <a:lnTo>
                    <a:pt x="2290135" y="2816824"/>
                  </a:lnTo>
                  <a:lnTo>
                    <a:pt x="2239649" y="2813826"/>
                  </a:lnTo>
                  <a:lnTo>
                    <a:pt x="2189579" y="2810683"/>
                  </a:lnTo>
                  <a:lnTo>
                    <a:pt x="2140045" y="2807387"/>
                  </a:lnTo>
                  <a:lnTo>
                    <a:pt x="2091166" y="2803928"/>
                  </a:lnTo>
                  <a:lnTo>
                    <a:pt x="2043064" y="2800298"/>
                  </a:lnTo>
                  <a:lnTo>
                    <a:pt x="1995858" y="2796486"/>
                  </a:lnTo>
                  <a:lnTo>
                    <a:pt x="1949670" y="2792485"/>
                  </a:lnTo>
                  <a:lnTo>
                    <a:pt x="1904619" y="2788285"/>
                  </a:lnTo>
                  <a:lnTo>
                    <a:pt x="1846954" y="2782468"/>
                  </a:lnTo>
                  <a:lnTo>
                    <a:pt x="1790158" y="2776291"/>
                  </a:lnTo>
                  <a:lnTo>
                    <a:pt x="1734266" y="2769780"/>
                  </a:lnTo>
                  <a:lnTo>
                    <a:pt x="1679314" y="2762963"/>
                  </a:lnTo>
                  <a:lnTo>
                    <a:pt x="1625336" y="2755866"/>
                  </a:lnTo>
                  <a:lnTo>
                    <a:pt x="1572367" y="2748516"/>
                  </a:lnTo>
                  <a:lnTo>
                    <a:pt x="1520443" y="2740941"/>
                  </a:lnTo>
                  <a:lnTo>
                    <a:pt x="1469598" y="2733168"/>
                  </a:lnTo>
                  <a:lnTo>
                    <a:pt x="1419867" y="2725223"/>
                  </a:lnTo>
                  <a:lnTo>
                    <a:pt x="1371286" y="2717134"/>
                  </a:lnTo>
                  <a:lnTo>
                    <a:pt x="1323889" y="2708928"/>
                  </a:lnTo>
                  <a:lnTo>
                    <a:pt x="1277711" y="2700632"/>
                  </a:lnTo>
                  <a:lnTo>
                    <a:pt x="1232789" y="2692273"/>
                  </a:lnTo>
                  <a:lnTo>
                    <a:pt x="1176028" y="2681425"/>
                  </a:lnTo>
                  <a:lnTo>
                    <a:pt x="1121012" y="2670540"/>
                  </a:lnTo>
                  <a:lnTo>
                    <a:pt x="1067816" y="2659526"/>
                  </a:lnTo>
                  <a:lnTo>
                    <a:pt x="1016515" y="2648290"/>
                  </a:lnTo>
                  <a:lnTo>
                    <a:pt x="967184" y="2636742"/>
                  </a:lnTo>
                  <a:lnTo>
                    <a:pt x="919899" y="2624790"/>
                  </a:lnTo>
                  <a:lnTo>
                    <a:pt x="874736" y="2612343"/>
                  </a:lnTo>
                  <a:lnTo>
                    <a:pt x="831769" y="2599309"/>
                  </a:lnTo>
                  <a:lnTo>
                    <a:pt x="791075" y="2585596"/>
                  </a:lnTo>
                  <a:lnTo>
                    <a:pt x="752728" y="2571115"/>
                  </a:lnTo>
                  <a:lnTo>
                    <a:pt x="703077" y="2551471"/>
                  </a:lnTo>
                  <a:lnTo>
                    <a:pt x="659384" y="2533634"/>
                  </a:lnTo>
                  <a:lnTo>
                    <a:pt x="620500" y="2515397"/>
                  </a:lnTo>
                  <a:lnTo>
                    <a:pt x="585278" y="2494555"/>
                  </a:lnTo>
                  <a:lnTo>
                    <a:pt x="552568" y="2468900"/>
                  </a:lnTo>
                  <a:lnTo>
                    <a:pt x="521223" y="2436227"/>
                  </a:lnTo>
                  <a:lnTo>
                    <a:pt x="490093" y="2394331"/>
                  </a:lnTo>
                  <a:lnTo>
                    <a:pt x="471299" y="2367156"/>
                  </a:lnTo>
                  <a:lnTo>
                    <a:pt x="454554" y="2344152"/>
                  </a:lnTo>
                  <a:lnTo>
                    <a:pt x="425200" y="2300587"/>
                  </a:lnTo>
                  <a:lnTo>
                    <a:pt x="398015" y="2243497"/>
                  </a:lnTo>
                  <a:lnTo>
                    <a:pt x="383981" y="2203588"/>
                  </a:lnTo>
                  <a:lnTo>
                    <a:pt x="368982" y="2152745"/>
                  </a:lnTo>
                  <a:lnTo>
                    <a:pt x="352518" y="2088451"/>
                  </a:lnTo>
                  <a:lnTo>
                    <a:pt x="334085" y="2008190"/>
                  </a:lnTo>
                  <a:lnTo>
                    <a:pt x="313181" y="1909445"/>
                  </a:lnTo>
                  <a:lnTo>
                    <a:pt x="300010" y="1843513"/>
                  </a:lnTo>
                  <a:lnTo>
                    <a:pt x="286302" y="1771976"/>
                  </a:lnTo>
                  <a:lnTo>
                    <a:pt x="279256" y="1734203"/>
                  </a:lnTo>
                  <a:lnTo>
                    <a:pt x="272088" y="1695145"/>
                  </a:lnTo>
                  <a:lnTo>
                    <a:pt x="264800" y="1654842"/>
                  </a:lnTo>
                  <a:lnTo>
                    <a:pt x="257397" y="1613332"/>
                  </a:lnTo>
                  <a:lnTo>
                    <a:pt x="249882" y="1570654"/>
                  </a:lnTo>
                  <a:lnTo>
                    <a:pt x="242259" y="1526848"/>
                  </a:lnTo>
                  <a:lnTo>
                    <a:pt x="234532" y="1481951"/>
                  </a:lnTo>
                  <a:lnTo>
                    <a:pt x="226704" y="1436004"/>
                  </a:lnTo>
                  <a:lnTo>
                    <a:pt x="218779" y="1389044"/>
                  </a:lnTo>
                  <a:lnTo>
                    <a:pt x="210761" y="1341112"/>
                  </a:lnTo>
                  <a:lnTo>
                    <a:pt x="202653" y="1292245"/>
                  </a:lnTo>
                  <a:lnTo>
                    <a:pt x="194460" y="1242483"/>
                  </a:lnTo>
                  <a:lnTo>
                    <a:pt x="186184" y="1191865"/>
                  </a:lnTo>
                  <a:lnTo>
                    <a:pt x="177830" y="1140429"/>
                  </a:lnTo>
                  <a:lnTo>
                    <a:pt x="169402" y="1088215"/>
                  </a:lnTo>
                  <a:lnTo>
                    <a:pt x="160902" y="1035261"/>
                  </a:lnTo>
                  <a:lnTo>
                    <a:pt x="152335" y="981607"/>
                  </a:lnTo>
                  <a:lnTo>
                    <a:pt x="143705" y="927290"/>
                  </a:lnTo>
                  <a:lnTo>
                    <a:pt x="135015" y="872351"/>
                  </a:lnTo>
                  <a:lnTo>
                    <a:pt x="126268" y="816828"/>
                  </a:lnTo>
                  <a:lnTo>
                    <a:pt x="117469" y="760761"/>
                  </a:lnTo>
                  <a:lnTo>
                    <a:pt x="108622" y="704187"/>
                  </a:lnTo>
                  <a:lnTo>
                    <a:pt x="99729" y="647146"/>
                  </a:lnTo>
                  <a:lnTo>
                    <a:pt x="90795" y="589677"/>
                  </a:lnTo>
                  <a:lnTo>
                    <a:pt x="81824" y="531818"/>
                  </a:lnTo>
                  <a:lnTo>
                    <a:pt x="72818" y="473610"/>
                  </a:lnTo>
                  <a:lnTo>
                    <a:pt x="63783" y="415090"/>
                  </a:lnTo>
                  <a:lnTo>
                    <a:pt x="54721" y="356297"/>
                  </a:lnTo>
                  <a:lnTo>
                    <a:pt x="45636" y="297271"/>
                  </a:lnTo>
                  <a:lnTo>
                    <a:pt x="36532" y="238050"/>
                  </a:lnTo>
                  <a:lnTo>
                    <a:pt x="27412" y="178674"/>
                  </a:lnTo>
                  <a:lnTo>
                    <a:pt x="18282" y="119181"/>
                  </a:lnTo>
                  <a:lnTo>
                    <a:pt x="9143" y="59609"/>
                  </a:lnTo>
                  <a:lnTo>
                    <a:pt x="0" y="0"/>
                  </a:lnTo>
                </a:path>
              </a:pathLst>
            </a:custGeom>
            <a:ln w="12954">
              <a:solidFill>
                <a:srgbClr val="002C6D"/>
              </a:solidFill>
            </a:ln>
          </p:spPr>
          <p:txBody>
            <a:bodyPr wrap="square" lIns="0" tIns="0" rIns="0" bIns="0" rtlCol="0"/>
            <a:lstStyle/>
            <a:p>
              <a:endParaRPr/>
            </a:p>
          </p:txBody>
        </p:sp>
        <p:pic>
          <p:nvPicPr>
            <p:cNvPr id="36" name="object 36"/>
            <p:cNvPicPr/>
            <p:nvPr/>
          </p:nvPicPr>
          <p:blipFill>
            <a:blip r:embed="rId11" cstate="print"/>
            <a:stretch>
              <a:fillRect/>
            </a:stretch>
          </p:blipFill>
          <p:spPr>
            <a:xfrm>
              <a:off x="6827493" y="2750943"/>
              <a:ext cx="254873" cy="824059"/>
            </a:xfrm>
            <a:prstGeom prst="rect">
              <a:avLst/>
            </a:prstGeom>
          </p:spPr>
        </p:pic>
        <p:sp>
          <p:nvSpPr>
            <p:cNvPr id="37" name="object 37"/>
            <p:cNvSpPr/>
            <p:nvPr/>
          </p:nvSpPr>
          <p:spPr>
            <a:xfrm>
              <a:off x="5223890" y="3171062"/>
              <a:ext cx="1393190" cy="369570"/>
            </a:xfrm>
            <a:custGeom>
              <a:avLst/>
              <a:gdLst/>
              <a:ahLst/>
              <a:cxnLst/>
              <a:rect l="l" t="t" r="r" b="b"/>
              <a:pathLst>
                <a:path w="1393190" h="369570">
                  <a:moveTo>
                    <a:pt x="1208151" y="0"/>
                  </a:moveTo>
                  <a:lnTo>
                    <a:pt x="1208151" y="92456"/>
                  </a:lnTo>
                  <a:lnTo>
                    <a:pt x="0" y="92456"/>
                  </a:lnTo>
                  <a:lnTo>
                    <a:pt x="0" y="277240"/>
                  </a:lnTo>
                  <a:lnTo>
                    <a:pt x="1208151" y="277240"/>
                  </a:lnTo>
                  <a:lnTo>
                    <a:pt x="1208151" y="369570"/>
                  </a:lnTo>
                  <a:lnTo>
                    <a:pt x="1392936" y="184785"/>
                  </a:lnTo>
                  <a:lnTo>
                    <a:pt x="1208151" y="0"/>
                  </a:lnTo>
                  <a:close/>
                </a:path>
              </a:pathLst>
            </a:custGeom>
            <a:solidFill>
              <a:srgbClr val="A1DAEC"/>
            </a:solidFill>
          </p:spPr>
          <p:txBody>
            <a:bodyPr wrap="square" lIns="0" tIns="0" rIns="0" bIns="0" rtlCol="0"/>
            <a:lstStyle/>
            <a:p>
              <a:endParaRPr/>
            </a:p>
          </p:txBody>
        </p:sp>
        <p:sp>
          <p:nvSpPr>
            <p:cNvPr id="38" name="object 38"/>
            <p:cNvSpPr/>
            <p:nvPr/>
          </p:nvSpPr>
          <p:spPr>
            <a:xfrm>
              <a:off x="5223890" y="3171062"/>
              <a:ext cx="1393190" cy="369570"/>
            </a:xfrm>
            <a:custGeom>
              <a:avLst/>
              <a:gdLst/>
              <a:ahLst/>
              <a:cxnLst/>
              <a:rect l="l" t="t" r="r" b="b"/>
              <a:pathLst>
                <a:path w="1393190" h="369570">
                  <a:moveTo>
                    <a:pt x="0" y="92456"/>
                  </a:moveTo>
                  <a:lnTo>
                    <a:pt x="1208151" y="92456"/>
                  </a:lnTo>
                  <a:lnTo>
                    <a:pt x="1208151" y="0"/>
                  </a:lnTo>
                  <a:lnTo>
                    <a:pt x="1392936" y="184785"/>
                  </a:lnTo>
                  <a:lnTo>
                    <a:pt x="1208151" y="369570"/>
                  </a:lnTo>
                  <a:lnTo>
                    <a:pt x="1208151" y="277240"/>
                  </a:lnTo>
                  <a:lnTo>
                    <a:pt x="0" y="277240"/>
                  </a:lnTo>
                  <a:lnTo>
                    <a:pt x="0" y="92456"/>
                  </a:lnTo>
                  <a:close/>
                </a:path>
              </a:pathLst>
            </a:custGeom>
            <a:ln w="12954">
              <a:solidFill>
                <a:srgbClr val="002C6D"/>
              </a:solidFill>
            </a:ln>
          </p:spPr>
          <p:txBody>
            <a:bodyPr wrap="square" lIns="0" tIns="0" rIns="0" bIns="0" rtlCol="0"/>
            <a:lstStyle/>
            <a:p>
              <a:endParaRPr/>
            </a:p>
          </p:txBody>
        </p:sp>
      </p:grpSp>
      <p:sp>
        <p:nvSpPr>
          <p:cNvPr id="39" name="object 39"/>
          <p:cNvSpPr txBox="1"/>
          <p:nvPr/>
        </p:nvSpPr>
        <p:spPr>
          <a:xfrm>
            <a:off x="8955802" y="4994334"/>
            <a:ext cx="950594" cy="424815"/>
          </a:xfrm>
          <a:prstGeom prst="rect">
            <a:avLst/>
          </a:prstGeom>
        </p:spPr>
        <p:txBody>
          <a:bodyPr vert="horz" wrap="square" lIns="0" tIns="12700" rIns="0" bIns="0" rtlCol="0">
            <a:spAutoFit/>
          </a:bodyPr>
          <a:lstStyle/>
          <a:p>
            <a:pPr marL="38100">
              <a:lnSpc>
                <a:spcPts val="1150"/>
              </a:lnSpc>
              <a:spcBef>
                <a:spcPts val="100"/>
              </a:spcBef>
              <a:tabLst>
                <a:tab pos="717550" algn="l"/>
              </a:tabLst>
            </a:pPr>
            <a:r>
              <a:rPr sz="1100" spc="-5" dirty="0">
                <a:latin typeface="Arial"/>
                <a:cs typeface="Arial"/>
              </a:rPr>
              <a:t>1.5	2.0</a:t>
            </a:r>
            <a:endParaRPr sz="1100" dirty="0">
              <a:latin typeface="Arial"/>
              <a:cs typeface="Arial"/>
            </a:endParaRPr>
          </a:p>
          <a:p>
            <a:pPr marL="114935">
              <a:lnSpc>
                <a:spcPts val="1989"/>
              </a:lnSpc>
            </a:pPr>
            <a:r>
              <a:rPr sz="1800" b="1" i="1" spc="-5" dirty="0">
                <a:latin typeface="Arial"/>
                <a:cs typeface="Arial"/>
              </a:rPr>
              <a:t>V</a:t>
            </a:r>
            <a:r>
              <a:rPr sz="1800" b="1" spc="-7" baseline="-20833" dirty="0">
                <a:latin typeface="Arial"/>
                <a:cs typeface="Arial"/>
              </a:rPr>
              <a:t>DD</a:t>
            </a:r>
            <a:r>
              <a:rPr sz="1800" b="1" spc="172" baseline="-20833" dirty="0">
                <a:latin typeface="Arial"/>
                <a:cs typeface="Arial"/>
              </a:rPr>
              <a:t> </a:t>
            </a:r>
            <a:r>
              <a:rPr sz="1800" b="1" dirty="0">
                <a:latin typeface="Arial"/>
                <a:cs typeface="Arial"/>
              </a:rPr>
              <a:t>(V)</a:t>
            </a:r>
            <a:endParaRPr sz="1800" dirty="0">
              <a:latin typeface="Arial"/>
              <a:cs typeface="Arial"/>
            </a:endParaRPr>
          </a:p>
        </p:txBody>
      </p:sp>
      <p:sp>
        <p:nvSpPr>
          <p:cNvPr id="40" name="object 40"/>
          <p:cNvSpPr txBox="1"/>
          <p:nvPr/>
        </p:nvSpPr>
        <p:spPr>
          <a:xfrm>
            <a:off x="1520189" y="1380490"/>
            <a:ext cx="2464435"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004099"/>
                </a:solidFill>
                <a:latin typeface="Arial"/>
                <a:cs typeface="Arial"/>
              </a:rPr>
              <a:t>Equivalent </a:t>
            </a:r>
            <a:r>
              <a:rPr sz="1800" b="1" i="1" spc="-5" dirty="0">
                <a:solidFill>
                  <a:srgbClr val="004099"/>
                </a:solidFill>
                <a:latin typeface="Arial"/>
                <a:cs typeface="Arial"/>
              </a:rPr>
              <a:t>R</a:t>
            </a:r>
            <a:r>
              <a:rPr sz="1800" b="1" spc="-7" baseline="-20833" dirty="0">
                <a:solidFill>
                  <a:srgbClr val="004099"/>
                </a:solidFill>
                <a:latin typeface="Arial"/>
                <a:cs typeface="Arial"/>
              </a:rPr>
              <a:t>on</a:t>
            </a:r>
            <a:r>
              <a:rPr sz="1800" b="1" spc="254" baseline="-20833" dirty="0">
                <a:solidFill>
                  <a:srgbClr val="004099"/>
                </a:solidFill>
                <a:latin typeface="Arial"/>
                <a:cs typeface="Arial"/>
              </a:rPr>
              <a:t> </a:t>
            </a:r>
            <a:r>
              <a:rPr sz="1800" b="1" spc="-5" dirty="0">
                <a:solidFill>
                  <a:srgbClr val="004099"/>
                </a:solidFill>
                <a:latin typeface="Arial"/>
                <a:cs typeface="Arial"/>
              </a:rPr>
              <a:t>vs.</a:t>
            </a:r>
            <a:r>
              <a:rPr sz="1800" b="1" spc="-10" dirty="0">
                <a:solidFill>
                  <a:srgbClr val="004099"/>
                </a:solidFill>
                <a:latin typeface="Arial"/>
                <a:cs typeface="Arial"/>
              </a:rPr>
              <a:t> </a:t>
            </a:r>
            <a:r>
              <a:rPr sz="1800" b="1" i="1" spc="-10" dirty="0">
                <a:solidFill>
                  <a:srgbClr val="004099"/>
                </a:solidFill>
                <a:latin typeface="Arial"/>
                <a:cs typeface="Arial"/>
              </a:rPr>
              <a:t>V</a:t>
            </a:r>
            <a:r>
              <a:rPr sz="1800" b="1" spc="-15" baseline="-20833" dirty="0">
                <a:solidFill>
                  <a:srgbClr val="004099"/>
                </a:solidFill>
                <a:latin typeface="Arial"/>
                <a:cs typeface="Arial"/>
              </a:rPr>
              <a:t>DD</a:t>
            </a:r>
            <a:endParaRPr sz="1800" baseline="-20833" dirty="0">
              <a:latin typeface="Arial"/>
              <a:cs typeface="Arial"/>
            </a:endParaRPr>
          </a:p>
        </p:txBody>
      </p:sp>
      <p:sp>
        <p:nvSpPr>
          <p:cNvPr id="41" name="object 41"/>
          <p:cNvSpPr txBox="1"/>
          <p:nvPr/>
        </p:nvSpPr>
        <p:spPr>
          <a:xfrm>
            <a:off x="5348478" y="2609850"/>
            <a:ext cx="1052830" cy="487680"/>
          </a:xfrm>
          <a:prstGeom prst="rect">
            <a:avLst/>
          </a:prstGeom>
          <a:solidFill>
            <a:srgbClr val="FFFF00"/>
          </a:solidFill>
        </p:spPr>
        <p:txBody>
          <a:bodyPr vert="horz" wrap="square" lIns="0" tIns="3175" rIns="0" bIns="0" rtlCol="0">
            <a:spAutoFit/>
          </a:bodyPr>
          <a:lstStyle/>
          <a:p>
            <a:pPr marL="36830">
              <a:lnSpc>
                <a:spcPct val="100000"/>
              </a:lnSpc>
              <a:spcBef>
                <a:spcPts val="25"/>
              </a:spcBef>
            </a:pPr>
            <a:r>
              <a:rPr sz="2400" i="1" spc="110" dirty="0">
                <a:latin typeface="Times New Roman"/>
                <a:cs typeface="Times New Roman"/>
              </a:rPr>
              <a:t>t</a:t>
            </a:r>
            <a:r>
              <a:rPr sz="2100" i="1" spc="165" baseline="-25793" dirty="0">
                <a:latin typeface="Times New Roman"/>
                <a:cs typeface="Times New Roman"/>
              </a:rPr>
              <a:t>p</a:t>
            </a:r>
            <a:r>
              <a:rPr sz="2100" i="1" spc="569" baseline="-25793" dirty="0">
                <a:latin typeface="Times New Roman"/>
                <a:cs typeface="Times New Roman"/>
              </a:rPr>
              <a:t> </a:t>
            </a:r>
            <a:r>
              <a:rPr sz="2400" spc="20" dirty="0">
                <a:latin typeface="Symbol"/>
                <a:cs typeface="Symbol"/>
              </a:rPr>
              <a:t></a:t>
            </a:r>
            <a:r>
              <a:rPr sz="2400" spc="-15" dirty="0">
                <a:latin typeface="Times New Roman"/>
                <a:cs typeface="Times New Roman"/>
              </a:rPr>
              <a:t> </a:t>
            </a:r>
            <a:r>
              <a:rPr sz="2400" i="1" spc="-30" dirty="0">
                <a:latin typeface="Times New Roman"/>
                <a:cs typeface="Times New Roman"/>
              </a:rPr>
              <a:t>R</a:t>
            </a:r>
            <a:r>
              <a:rPr sz="2100" i="1" spc="-44" baseline="-25793" dirty="0">
                <a:latin typeface="Times New Roman"/>
                <a:cs typeface="Times New Roman"/>
              </a:rPr>
              <a:t>on</a:t>
            </a:r>
            <a:endParaRPr sz="2100" baseline="-25793">
              <a:latin typeface="Times New Roman"/>
              <a:cs typeface="Times New Roman"/>
            </a:endParaRPr>
          </a:p>
        </p:txBody>
      </p:sp>
      <p:sp>
        <p:nvSpPr>
          <p:cNvPr id="42" name="object 42"/>
          <p:cNvSpPr txBox="1"/>
          <p:nvPr/>
        </p:nvSpPr>
        <p:spPr>
          <a:xfrm>
            <a:off x="7968995" y="1773428"/>
            <a:ext cx="2948940" cy="299720"/>
          </a:xfrm>
          <a:prstGeom prst="rect">
            <a:avLst/>
          </a:prstGeom>
        </p:spPr>
        <p:txBody>
          <a:bodyPr vert="horz" wrap="square" lIns="0" tIns="12700" rIns="0" bIns="0" rtlCol="0">
            <a:spAutoFit/>
          </a:bodyPr>
          <a:lstStyle/>
          <a:p>
            <a:pPr marL="38100">
              <a:lnSpc>
                <a:spcPct val="100000"/>
              </a:lnSpc>
              <a:spcBef>
                <a:spcPts val="100"/>
              </a:spcBef>
            </a:pPr>
            <a:r>
              <a:rPr sz="1800" b="1" i="1" spc="-5" dirty="0">
                <a:solidFill>
                  <a:srgbClr val="FF0000"/>
                </a:solidFill>
                <a:latin typeface="Arial"/>
                <a:cs typeface="Arial"/>
              </a:rPr>
              <a:t>V</a:t>
            </a:r>
            <a:r>
              <a:rPr sz="1800" b="1" spc="-7" baseline="-20833" dirty="0">
                <a:solidFill>
                  <a:srgbClr val="FF0000"/>
                </a:solidFill>
                <a:latin typeface="Arial"/>
                <a:cs typeface="Arial"/>
              </a:rPr>
              <a:t>DD</a:t>
            </a:r>
            <a:r>
              <a:rPr sz="1800" b="1" spc="217" baseline="-20833" dirty="0">
                <a:solidFill>
                  <a:srgbClr val="FF0000"/>
                </a:solidFill>
                <a:latin typeface="Arial"/>
                <a:cs typeface="Arial"/>
              </a:rPr>
              <a:t> </a:t>
            </a:r>
            <a:r>
              <a:rPr sz="1800" b="1" spc="-5" dirty="0">
                <a:solidFill>
                  <a:srgbClr val="FF0000"/>
                </a:solidFill>
                <a:latin typeface="Arial"/>
                <a:cs typeface="Arial"/>
              </a:rPr>
              <a:t>should</a:t>
            </a:r>
            <a:r>
              <a:rPr sz="1800" b="1" dirty="0">
                <a:solidFill>
                  <a:srgbClr val="FF0000"/>
                </a:solidFill>
                <a:latin typeface="Arial"/>
                <a:cs typeface="Arial"/>
              </a:rPr>
              <a:t> </a:t>
            </a:r>
            <a:r>
              <a:rPr sz="1800" b="1" spc="-5" dirty="0">
                <a:solidFill>
                  <a:srgbClr val="FF0000"/>
                </a:solidFill>
                <a:latin typeface="Arial"/>
                <a:cs typeface="Arial"/>
              </a:rPr>
              <a:t>not</a:t>
            </a:r>
            <a:r>
              <a:rPr sz="1800" b="1" spc="-10" dirty="0">
                <a:solidFill>
                  <a:srgbClr val="FF0000"/>
                </a:solidFill>
                <a:latin typeface="Arial"/>
                <a:cs typeface="Arial"/>
              </a:rPr>
              <a:t> </a:t>
            </a:r>
            <a:r>
              <a:rPr sz="1800" b="1" spc="-5" dirty="0">
                <a:solidFill>
                  <a:srgbClr val="FF0000"/>
                </a:solidFill>
                <a:latin typeface="Arial"/>
                <a:cs typeface="Arial"/>
              </a:rPr>
              <a:t>be</a:t>
            </a:r>
            <a:r>
              <a:rPr sz="1800" b="1" spc="-20" dirty="0">
                <a:solidFill>
                  <a:srgbClr val="FF0000"/>
                </a:solidFill>
                <a:latin typeface="Arial"/>
                <a:cs typeface="Arial"/>
              </a:rPr>
              <a:t> </a:t>
            </a:r>
            <a:r>
              <a:rPr sz="1800" b="1" dirty="0">
                <a:solidFill>
                  <a:srgbClr val="FF0000"/>
                </a:solidFill>
                <a:latin typeface="Arial"/>
                <a:cs typeface="Arial"/>
              </a:rPr>
              <a:t>too</a:t>
            </a:r>
            <a:r>
              <a:rPr sz="1800" b="1" spc="-10" dirty="0">
                <a:solidFill>
                  <a:srgbClr val="FF0000"/>
                </a:solidFill>
                <a:latin typeface="Arial"/>
                <a:cs typeface="Arial"/>
              </a:rPr>
              <a:t> </a:t>
            </a:r>
            <a:r>
              <a:rPr sz="1800" b="1" spc="-5" dirty="0">
                <a:solidFill>
                  <a:srgbClr val="FF0000"/>
                </a:solidFill>
                <a:latin typeface="Arial"/>
                <a:cs typeface="Arial"/>
              </a:rPr>
              <a:t>low!</a:t>
            </a:r>
            <a:endParaRPr sz="1800" dirty="0">
              <a:latin typeface="Arial"/>
              <a:cs typeface="Arial"/>
            </a:endParaRPr>
          </a:p>
        </p:txBody>
      </p:sp>
      <p:grpSp>
        <p:nvGrpSpPr>
          <p:cNvPr id="43" name="object 43"/>
          <p:cNvGrpSpPr/>
          <p:nvPr/>
        </p:nvGrpSpPr>
        <p:grpSpPr>
          <a:xfrm>
            <a:off x="9074657" y="3280409"/>
            <a:ext cx="2294890" cy="989965"/>
            <a:chOff x="9074657" y="3280409"/>
            <a:chExt cx="2294890" cy="989965"/>
          </a:xfrm>
        </p:grpSpPr>
        <p:sp>
          <p:nvSpPr>
            <p:cNvPr id="44" name="object 44"/>
            <p:cNvSpPr/>
            <p:nvPr/>
          </p:nvSpPr>
          <p:spPr>
            <a:xfrm>
              <a:off x="9081134" y="3286886"/>
              <a:ext cx="2281555" cy="977265"/>
            </a:xfrm>
            <a:custGeom>
              <a:avLst/>
              <a:gdLst/>
              <a:ahLst/>
              <a:cxnLst/>
              <a:rect l="l" t="t" r="r" b="b"/>
              <a:pathLst>
                <a:path w="2281554" h="977264">
                  <a:moveTo>
                    <a:pt x="2118614" y="0"/>
                  </a:moveTo>
                  <a:lnTo>
                    <a:pt x="162814" y="0"/>
                  </a:lnTo>
                  <a:lnTo>
                    <a:pt x="119532" y="5816"/>
                  </a:lnTo>
                  <a:lnTo>
                    <a:pt x="80640" y="22229"/>
                  </a:lnTo>
                  <a:lnTo>
                    <a:pt x="47688" y="47688"/>
                  </a:lnTo>
                  <a:lnTo>
                    <a:pt x="22229" y="80640"/>
                  </a:lnTo>
                  <a:lnTo>
                    <a:pt x="5816" y="119532"/>
                  </a:lnTo>
                  <a:lnTo>
                    <a:pt x="0" y="162813"/>
                  </a:lnTo>
                  <a:lnTo>
                    <a:pt x="0" y="814069"/>
                  </a:lnTo>
                  <a:lnTo>
                    <a:pt x="5816" y="857351"/>
                  </a:lnTo>
                  <a:lnTo>
                    <a:pt x="22229" y="896243"/>
                  </a:lnTo>
                  <a:lnTo>
                    <a:pt x="47688" y="929195"/>
                  </a:lnTo>
                  <a:lnTo>
                    <a:pt x="80640" y="954654"/>
                  </a:lnTo>
                  <a:lnTo>
                    <a:pt x="119532" y="971067"/>
                  </a:lnTo>
                  <a:lnTo>
                    <a:pt x="162814" y="976883"/>
                  </a:lnTo>
                  <a:lnTo>
                    <a:pt x="2118614" y="976883"/>
                  </a:lnTo>
                  <a:lnTo>
                    <a:pt x="2161895" y="971067"/>
                  </a:lnTo>
                  <a:lnTo>
                    <a:pt x="2200787" y="954654"/>
                  </a:lnTo>
                  <a:lnTo>
                    <a:pt x="2233739" y="929195"/>
                  </a:lnTo>
                  <a:lnTo>
                    <a:pt x="2259198" y="896243"/>
                  </a:lnTo>
                  <a:lnTo>
                    <a:pt x="2275611" y="857351"/>
                  </a:lnTo>
                  <a:lnTo>
                    <a:pt x="2281428" y="814069"/>
                  </a:lnTo>
                  <a:lnTo>
                    <a:pt x="2281428" y="162813"/>
                  </a:lnTo>
                  <a:lnTo>
                    <a:pt x="2275611" y="119532"/>
                  </a:lnTo>
                  <a:lnTo>
                    <a:pt x="2259198" y="80640"/>
                  </a:lnTo>
                  <a:lnTo>
                    <a:pt x="2233739" y="47688"/>
                  </a:lnTo>
                  <a:lnTo>
                    <a:pt x="2200787" y="22229"/>
                  </a:lnTo>
                  <a:lnTo>
                    <a:pt x="2161895" y="5816"/>
                  </a:lnTo>
                  <a:lnTo>
                    <a:pt x="2118614" y="0"/>
                  </a:lnTo>
                  <a:close/>
                </a:path>
              </a:pathLst>
            </a:custGeom>
            <a:solidFill>
              <a:srgbClr val="FFFF00"/>
            </a:solidFill>
          </p:spPr>
          <p:txBody>
            <a:bodyPr wrap="square" lIns="0" tIns="0" rIns="0" bIns="0" rtlCol="0"/>
            <a:lstStyle/>
            <a:p>
              <a:endParaRPr/>
            </a:p>
          </p:txBody>
        </p:sp>
        <p:sp>
          <p:nvSpPr>
            <p:cNvPr id="45" name="object 45"/>
            <p:cNvSpPr/>
            <p:nvPr/>
          </p:nvSpPr>
          <p:spPr>
            <a:xfrm>
              <a:off x="9081134" y="3286886"/>
              <a:ext cx="2281555" cy="977265"/>
            </a:xfrm>
            <a:custGeom>
              <a:avLst/>
              <a:gdLst/>
              <a:ahLst/>
              <a:cxnLst/>
              <a:rect l="l" t="t" r="r" b="b"/>
              <a:pathLst>
                <a:path w="2281554" h="977264">
                  <a:moveTo>
                    <a:pt x="0" y="162813"/>
                  </a:moveTo>
                  <a:lnTo>
                    <a:pt x="5816" y="119532"/>
                  </a:lnTo>
                  <a:lnTo>
                    <a:pt x="22229" y="80640"/>
                  </a:lnTo>
                  <a:lnTo>
                    <a:pt x="47688" y="47688"/>
                  </a:lnTo>
                  <a:lnTo>
                    <a:pt x="80640" y="22229"/>
                  </a:lnTo>
                  <a:lnTo>
                    <a:pt x="119532" y="5816"/>
                  </a:lnTo>
                  <a:lnTo>
                    <a:pt x="162814" y="0"/>
                  </a:lnTo>
                  <a:lnTo>
                    <a:pt x="2118614" y="0"/>
                  </a:lnTo>
                  <a:lnTo>
                    <a:pt x="2161895" y="5816"/>
                  </a:lnTo>
                  <a:lnTo>
                    <a:pt x="2200787" y="22229"/>
                  </a:lnTo>
                  <a:lnTo>
                    <a:pt x="2233739" y="47688"/>
                  </a:lnTo>
                  <a:lnTo>
                    <a:pt x="2259198" y="80640"/>
                  </a:lnTo>
                  <a:lnTo>
                    <a:pt x="2275611" y="119532"/>
                  </a:lnTo>
                  <a:lnTo>
                    <a:pt x="2281428" y="162813"/>
                  </a:lnTo>
                  <a:lnTo>
                    <a:pt x="2281428" y="814069"/>
                  </a:lnTo>
                  <a:lnTo>
                    <a:pt x="2275611" y="857351"/>
                  </a:lnTo>
                  <a:lnTo>
                    <a:pt x="2259198" y="896243"/>
                  </a:lnTo>
                  <a:lnTo>
                    <a:pt x="2233739" y="929195"/>
                  </a:lnTo>
                  <a:lnTo>
                    <a:pt x="2200787" y="954654"/>
                  </a:lnTo>
                  <a:lnTo>
                    <a:pt x="2161895" y="971067"/>
                  </a:lnTo>
                  <a:lnTo>
                    <a:pt x="2118614" y="976883"/>
                  </a:lnTo>
                  <a:lnTo>
                    <a:pt x="162814" y="976883"/>
                  </a:lnTo>
                  <a:lnTo>
                    <a:pt x="119532" y="971067"/>
                  </a:lnTo>
                  <a:lnTo>
                    <a:pt x="80640" y="954654"/>
                  </a:lnTo>
                  <a:lnTo>
                    <a:pt x="47688" y="929195"/>
                  </a:lnTo>
                  <a:lnTo>
                    <a:pt x="22229" y="896243"/>
                  </a:lnTo>
                  <a:lnTo>
                    <a:pt x="5816" y="857351"/>
                  </a:lnTo>
                  <a:lnTo>
                    <a:pt x="0" y="814069"/>
                  </a:lnTo>
                  <a:lnTo>
                    <a:pt x="0" y="162813"/>
                  </a:lnTo>
                  <a:close/>
                </a:path>
              </a:pathLst>
            </a:custGeom>
            <a:ln w="12954">
              <a:solidFill>
                <a:srgbClr val="002C6D"/>
              </a:solidFill>
            </a:ln>
          </p:spPr>
          <p:txBody>
            <a:bodyPr wrap="square" lIns="0" tIns="0" rIns="0" bIns="0" rtlCol="0"/>
            <a:lstStyle/>
            <a:p>
              <a:endParaRPr/>
            </a:p>
          </p:txBody>
        </p:sp>
      </p:grpSp>
      <p:sp>
        <p:nvSpPr>
          <p:cNvPr id="46" name="object 46"/>
          <p:cNvSpPr txBox="1"/>
          <p:nvPr/>
        </p:nvSpPr>
        <p:spPr>
          <a:xfrm>
            <a:off x="9245660" y="3720315"/>
            <a:ext cx="288925" cy="203835"/>
          </a:xfrm>
          <a:prstGeom prst="rect">
            <a:avLst/>
          </a:prstGeom>
        </p:spPr>
        <p:txBody>
          <a:bodyPr vert="horz" wrap="square" lIns="0" tIns="15240" rIns="0" bIns="0" rtlCol="0">
            <a:spAutoFit/>
          </a:bodyPr>
          <a:lstStyle/>
          <a:p>
            <a:pPr marL="12700">
              <a:lnSpc>
                <a:spcPct val="100000"/>
              </a:lnSpc>
              <a:spcBef>
                <a:spcPts val="120"/>
              </a:spcBef>
            </a:pPr>
            <a:r>
              <a:rPr sz="1150" i="1" dirty="0">
                <a:latin typeface="Times New Roman"/>
                <a:cs typeface="Times New Roman"/>
              </a:rPr>
              <a:t>pH</a:t>
            </a:r>
            <a:r>
              <a:rPr sz="1150" i="1" spc="15" dirty="0">
                <a:latin typeface="Times New Roman"/>
                <a:cs typeface="Times New Roman"/>
              </a:rPr>
              <a:t>L</a:t>
            </a:r>
            <a:endParaRPr sz="1150">
              <a:latin typeface="Times New Roman"/>
              <a:cs typeface="Times New Roman"/>
            </a:endParaRPr>
          </a:p>
        </p:txBody>
      </p:sp>
      <p:sp>
        <p:nvSpPr>
          <p:cNvPr id="47" name="object 47"/>
          <p:cNvSpPr txBox="1"/>
          <p:nvPr/>
        </p:nvSpPr>
        <p:spPr>
          <a:xfrm>
            <a:off x="10434862" y="3921833"/>
            <a:ext cx="819785" cy="203835"/>
          </a:xfrm>
          <a:prstGeom prst="rect">
            <a:avLst/>
          </a:prstGeom>
        </p:spPr>
        <p:txBody>
          <a:bodyPr vert="horz" wrap="square" lIns="0" tIns="15240" rIns="0" bIns="0" rtlCol="0">
            <a:spAutoFit/>
          </a:bodyPr>
          <a:lstStyle/>
          <a:p>
            <a:pPr marL="12700">
              <a:lnSpc>
                <a:spcPct val="100000"/>
              </a:lnSpc>
              <a:spcBef>
                <a:spcPts val="120"/>
              </a:spcBef>
              <a:tabLst>
                <a:tab pos="378460" algn="l"/>
              </a:tabLst>
            </a:pPr>
            <a:r>
              <a:rPr sz="1150" i="1" spc="10" dirty="0">
                <a:latin typeface="Times New Roman"/>
                <a:cs typeface="Times New Roman"/>
              </a:rPr>
              <a:t>n	</a:t>
            </a:r>
            <a:r>
              <a:rPr sz="1150" i="1" dirty="0">
                <a:latin typeface="Times New Roman"/>
                <a:cs typeface="Times New Roman"/>
              </a:rPr>
              <a:t>DSA</a:t>
            </a:r>
            <a:r>
              <a:rPr sz="1150" i="1" spc="10" dirty="0">
                <a:latin typeface="Times New Roman"/>
                <a:cs typeface="Times New Roman"/>
              </a:rPr>
              <a:t>Tn</a:t>
            </a:r>
            <a:endParaRPr sz="1150">
              <a:latin typeface="Times New Roman"/>
              <a:cs typeface="Times New Roman"/>
            </a:endParaRPr>
          </a:p>
        </p:txBody>
      </p:sp>
      <p:sp>
        <p:nvSpPr>
          <p:cNvPr id="48" name="object 48"/>
          <p:cNvSpPr txBox="1"/>
          <p:nvPr/>
        </p:nvSpPr>
        <p:spPr>
          <a:xfrm>
            <a:off x="10637325" y="3376905"/>
            <a:ext cx="198120" cy="334010"/>
          </a:xfrm>
          <a:prstGeom prst="rect">
            <a:avLst/>
          </a:prstGeom>
        </p:spPr>
        <p:txBody>
          <a:bodyPr vert="horz" wrap="square" lIns="0" tIns="15240" rIns="0" bIns="0" rtlCol="0">
            <a:spAutoFit/>
          </a:bodyPr>
          <a:lstStyle/>
          <a:p>
            <a:pPr marL="12700">
              <a:lnSpc>
                <a:spcPct val="100000"/>
              </a:lnSpc>
              <a:spcBef>
                <a:spcPts val="120"/>
              </a:spcBef>
            </a:pPr>
            <a:r>
              <a:rPr sz="2000" i="1" spc="20" dirty="0">
                <a:latin typeface="Times New Roman"/>
                <a:cs typeface="Times New Roman"/>
              </a:rPr>
              <a:t>C</a:t>
            </a:r>
            <a:endParaRPr sz="2000">
              <a:latin typeface="Times New Roman"/>
              <a:cs typeface="Times New Roman"/>
            </a:endParaRPr>
          </a:p>
        </p:txBody>
      </p:sp>
      <p:sp>
        <p:nvSpPr>
          <p:cNvPr id="49" name="object 49"/>
          <p:cNvSpPr txBox="1"/>
          <p:nvPr/>
        </p:nvSpPr>
        <p:spPr>
          <a:xfrm>
            <a:off x="9126185" y="3545666"/>
            <a:ext cx="2210435" cy="334010"/>
          </a:xfrm>
          <a:prstGeom prst="rect">
            <a:avLst/>
          </a:prstGeom>
        </p:spPr>
        <p:txBody>
          <a:bodyPr vert="horz" wrap="square" lIns="0" tIns="15240" rIns="0" bIns="0" rtlCol="0">
            <a:spAutoFit/>
          </a:bodyPr>
          <a:lstStyle/>
          <a:p>
            <a:pPr marL="38100">
              <a:lnSpc>
                <a:spcPct val="100000"/>
              </a:lnSpc>
              <a:spcBef>
                <a:spcPts val="120"/>
              </a:spcBef>
              <a:tabLst>
                <a:tab pos="492759" algn="l"/>
                <a:tab pos="1699260" algn="l"/>
                <a:tab pos="2159000" algn="l"/>
              </a:tabLst>
            </a:pPr>
            <a:r>
              <a:rPr sz="2000" i="1" spc="5" dirty="0">
                <a:latin typeface="Times New Roman"/>
                <a:cs typeface="Times New Roman"/>
              </a:rPr>
              <a:t>t	</a:t>
            </a:r>
            <a:r>
              <a:rPr sz="2000" spc="15" dirty="0">
                <a:latin typeface="Times New Roman"/>
                <a:cs typeface="Times New Roman"/>
              </a:rPr>
              <a:t>~</a:t>
            </a:r>
            <a:r>
              <a:rPr sz="2000" spc="20" dirty="0">
                <a:latin typeface="Times New Roman"/>
                <a:cs typeface="Times New Roman"/>
              </a:rPr>
              <a:t> </a:t>
            </a:r>
            <a:r>
              <a:rPr sz="2000" spc="10" dirty="0">
                <a:latin typeface="Times New Roman"/>
                <a:cs typeface="Times New Roman"/>
              </a:rPr>
              <a:t>0.52</a:t>
            </a:r>
            <a:r>
              <a:rPr sz="3000" u="heavy" spc="15" baseline="22222" dirty="0">
                <a:uFill>
                  <a:solidFill>
                    <a:srgbClr val="000000"/>
                  </a:solidFill>
                </a:uFill>
                <a:latin typeface="Times New Roman"/>
                <a:cs typeface="Times New Roman"/>
              </a:rPr>
              <a:t>	</a:t>
            </a:r>
            <a:r>
              <a:rPr sz="1725" i="1" u="heavy" spc="22" baseline="38647" dirty="0">
                <a:uFill>
                  <a:solidFill>
                    <a:srgbClr val="000000"/>
                  </a:solidFill>
                </a:uFill>
                <a:latin typeface="Times New Roman"/>
                <a:cs typeface="Times New Roman"/>
              </a:rPr>
              <a:t>L	</a:t>
            </a:r>
            <a:endParaRPr sz="1725" baseline="38647">
              <a:latin typeface="Times New Roman"/>
              <a:cs typeface="Times New Roman"/>
            </a:endParaRPr>
          </a:p>
        </p:txBody>
      </p:sp>
      <p:sp>
        <p:nvSpPr>
          <p:cNvPr id="50" name="object 50"/>
          <p:cNvSpPr txBox="1"/>
          <p:nvPr/>
        </p:nvSpPr>
        <p:spPr>
          <a:xfrm>
            <a:off x="10314281" y="3747100"/>
            <a:ext cx="518159" cy="334010"/>
          </a:xfrm>
          <a:prstGeom prst="rect">
            <a:avLst/>
          </a:prstGeom>
        </p:spPr>
        <p:txBody>
          <a:bodyPr vert="horz" wrap="square" lIns="0" tIns="15240" rIns="0" bIns="0" rtlCol="0">
            <a:spAutoFit/>
          </a:bodyPr>
          <a:lstStyle/>
          <a:p>
            <a:pPr marL="12700">
              <a:lnSpc>
                <a:spcPct val="100000"/>
              </a:lnSpc>
              <a:spcBef>
                <a:spcPts val="120"/>
              </a:spcBef>
              <a:tabLst>
                <a:tab pos="272415" algn="l"/>
              </a:tabLst>
            </a:pPr>
            <a:r>
              <a:rPr sz="2000" i="1" spc="15" dirty="0">
                <a:latin typeface="Times New Roman"/>
                <a:cs typeface="Times New Roman"/>
              </a:rPr>
              <a:t>k	</a:t>
            </a:r>
            <a:r>
              <a:rPr sz="2000" spc="75" dirty="0">
                <a:latin typeface="Symbol"/>
                <a:cs typeface="Symbol"/>
              </a:rPr>
              <a:t></a:t>
            </a:r>
            <a:r>
              <a:rPr sz="2000" i="1" spc="20" dirty="0">
                <a:latin typeface="Times New Roman"/>
                <a:cs typeface="Times New Roman"/>
              </a:rPr>
              <a:t>V</a:t>
            </a:r>
            <a:endParaRPr sz="2000">
              <a:latin typeface="Times New Roman"/>
              <a:cs typeface="Times New Roman"/>
            </a:endParaRPr>
          </a:p>
        </p:txBody>
      </p:sp>
      <p:sp>
        <p:nvSpPr>
          <p:cNvPr id="51" name="object 51"/>
          <p:cNvSpPr txBox="1"/>
          <p:nvPr/>
        </p:nvSpPr>
        <p:spPr>
          <a:xfrm>
            <a:off x="9546843" y="2894330"/>
            <a:ext cx="1302385" cy="330200"/>
          </a:xfrm>
          <a:prstGeom prst="rect">
            <a:avLst/>
          </a:prstGeom>
        </p:spPr>
        <p:txBody>
          <a:bodyPr vert="horz" wrap="square" lIns="0" tIns="12065" rIns="0" bIns="0" rtlCol="0">
            <a:spAutoFit/>
          </a:bodyPr>
          <a:lstStyle/>
          <a:p>
            <a:pPr marL="38100">
              <a:lnSpc>
                <a:spcPct val="100000"/>
              </a:lnSpc>
              <a:spcBef>
                <a:spcPts val="95"/>
              </a:spcBef>
            </a:pPr>
            <a:r>
              <a:rPr sz="2000" b="1" i="1" spc="10" dirty="0">
                <a:solidFill>
                  <a:srgbClr val="00AF50"/>
                </a:solidFill>
                <a:latin typeface="Arial"/>
                <a:cs typeface="Arial"/>
              </a:rPr>
              <a:t>V</a:t>
            </a:r>
            <a:r>
              <a:rPr sz="1950" b="1" spc="15" baseline="-21367" dirty="0">
                <a:solidFill>
                  <a:srgbClr val="00AF50"/>
                </a:solidFill>
                <a:latin typeface="Arial"/>
                <a:cs typeface="Arial"/>
              </a:rPr>
              <a:t>DD</a:t>
            </a:r>
            <a:r>
              <a:rPr sz="1950" b="1" spc="232" baseline="-21367" dirty="0">
                <a:solidFill>
                  <a:srgbClr val="00AF50"/>
                </a:solidFill>
                <a:latin typeface="Arial"/>
                <a:cs typeface="Arial"/>
              </a:rPr>
              <a:t> </a:t>
            </a:r>
            <a:r>
              <a:rPr sz="2000" b="1" spc="-5" dirty="0">
                <a:solidFill>
                  <a:srgbClr val="00AF50"/>
                </a:solidFill>
                <a:latin typeface="Arial"/>
                <a:cs typeface="Arial"/>
              </a:rPr>
              <a:t>&gt;&gt;</a:t>
            </a:r>
            <a:r>
              <a:rPr sz="2000" b="1" spc="-45" dirty="0">
                <a:solidFill>
                  <a:srgbClr val="00AF50"/>
                </a:solidFill>
                <a:latin typeface="Arial"/>
                <a:cs typeface="Arial"/>
              </a:rPr>
              <a:t> </a:t>
            </a:r>
            <a:r>
              <a:rPr sz="2000" b="1" i="1" spc="10" dirty="0">
                <a:solidFill>
                  <a:srgbClr val="00AF50"/>
                </a:solidFill>
                <a:latin typeface="Arial"/>
                <a:cs typeface="Arial"/>
              </a:rPr>
              <a:t>V</a:t>
            </a:r>
            <a:r>
              <a:rPr sz="1950" b="1" spc="15" baseline="-21367" dirty="0">
                <a:solidFill>
                  <a:srgbClr val="00AF50"/>
                </a:solidFill>
                <a:latin typeface="Arial"/>
                <a:cs typeface="Arial"/>
              </a:rPr>
              <a:t>Tn</a:t>
            </a:r>
            <a:endParaRPr sz="1950" baseline="-21367" dirty="0">
              <a:latin typeface="Arial"/>
              <a:cs typeface="Arial"/>
            </a:endParaRPr>
          </a:p>
        </p:txBody>
      </p:sp>
      <p:sp>
        <p:nvSpPr>
          <p:cNvPr id="52" name="灯片编号占位符 51">
            <a:extLst>
              <a:ext uri="{FF2B5EF4-FFF2-40B4-BE49-F238E27FC236}">
                <a16:creationId xmlns:a16="http://schemas.microsoft.com/office/drawing/2014/main" id="{25CCCDF7-D72E-C909-322A-A801311027DE}"/>
              </a:ext>
            </a:extLst>
          </p:cNvPr>
          <p:cNvSpPr>
            <a:spLocks noGrp="1"/>
          </p:cNvSpPr>
          <p:nvPr>
            <p:ph type="sldNum" sz="quarter" idx="7"/>
          </p:nvPr>
        </p:nvSpPr>
        <p:spPr/>
        <p:txBody>
          <a:bodyPr/>
          <a:lstStyle/>
          <a:p>
            <a:fld id="{B6F15528-21DE-4FAA-801E-634DDDAF4B2B}"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529" y="142201"/>
            <a:ext cx="9366019"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5" dirty="0">
                <a:solidFill>
                  <a:schemeClr val="tx1"/>
                </a:solidFill>
              </a:rPr>
              <a:t>Inverter Delay</a:t>
            </a:r>
            <a:r>
              <a:rPr lang="en-US" altLang="zh-CN" sz="3600" dirty="0">
                <a:solidFill>
                  <a:schemeClr val="tx1"/>
                </a:solidFill>
              </a:rPr>
              <a:t> vs. </a:t>
            </a:r>
            <a:r>
              <a:rPr lang="en-US" dirty="0">
                <a:solidFill>
                  <a:schemeClr val="tx1"/>
                </a:solidFill>
              </a:rPr>
              <a:t>PMOS/NMOS</a:t>
            </a:r>
            <a:r>
              <a:rPr lang="en-US" spc="-35" dirty="0">
                <a:solidFill>
                  <a:schemeClr val="tx1"/>
                </a:solidFill>
              </a:rPr>
              <a:t> Size </a:t>
            </a:r>
            <a:r>
              <a:rPr lang="en-US" spc="-5" dirty="0">
                <a:solidFill>
                  <a:schemeClr val="tx1"/>
                </a:solidFill>
              </a:rPr>
              <a:t>Ratio </a:t>
            </a:r>
          </a:p>
        </p:txBody>
      </p:sp>
      <p:pic>
        <p:nvPicPr>
          <p:cNvPr id="3" name="object 3"/>
          <p:cNvPicPr/>
          <p:nvPr/>
        </p:nvPicPr>
        <p:blipFill>
          <a:blip r:embed="rId3" cstate="print"/>
          <a:stretch>
            <a:fillRect/>
          </a:stretch>
        </p:blipFill>
        <p:spPr>
          <a:xfrm>
            <a:off x="439673" y="1631442"/>
            <a:ext cx="5237226" cy="4443984"/>
          </a:xfrm>
          <a:prstGeom prst="rect">
            <a:avLst/>
          </a:prstGeom>
        </p:spPr>
      </p:pic>
      <p:sp>
        <p:nvSpPr>
          <p:cNvPr id="4" name="object 4"/>
          <p:cNvSpPr txBox="1"/>
          <p:nvPr/>
        </p:nvSpPr>
        <p:spPr>
          <a:xfrm>
            <a:off x="3903217" y="2710942"/>
            <a:ext cx="490220" cy="330200"/>
          </a:xfrm>
          <a:prstGeom prst="rect">
            <a:avLst/>
          </a:prstGeom>
        </p:spPr>
        <p:txBody>
          <a:bodyPr vert="horz" wrap="square" lIns="0" tIns="12065" rIns="0" bIns="0" rtlCol="0">
            <a:spAutoFit/>
          </a:bodyPr>
          <a:lstStyle/>
          <a:p>
            <a:pPr marL="38100">
              <a:lnSpc>
                <a:spcPct val="100000"/>
              </a:lnSpc>
              <a:spcBef>
                <a:spcPts val="95"/>
              </a:spcBef>
            </a:pPr>
            <a:r>
              <a:rPr sz="3000" b="1" i="1" spc="22" baseline="13888" dirty="0">
                <a:solidFill>
                  <a:srgbClr val="004099"/>
                </a:solidFill>
                <a:latin typeface="Arial"/>
                <a:cs typeface="Arial"/>
              </a:rPr>
              <a:t>t</a:t>
            </a:r>
            <a:r>
              <a:rPr sz="1300" b="1" spc="15" dirty="0">
                <a:solidFill>
                  <a:srgbClr val="004099"/>
                </a:solidFill>
                <a:latin typeface="Arial"/>
                <a:cs typeface="Arial"/>
              </a:rPr>
              <a:t>pHL</a:t>
            </a:r>
            <a:endParaRPr sz="1300">
              <a:latin typeface="Arial"/>
              <a:cs typeface="Arial"/>
            </a:endParaRPr>
          </a:p>
        </p:txBody>
      </p:sp>
      <p:sp>
        <p:nvSpPr>
          <p:cNvPr id="5" name="object 5"/>
          <p:cNvSpPr txBox="1"/>
          <p:nvPr/>
        </p:nvSpPr>
        <p:spPr>
          <a:xfrm>
            <a:off x="1324102" y="2710942"/>
            <a:ext cx="490855" cy="330200"/>
          </a:xfrm>
          <a:prstGeom prst="rect">
            <a:avLst/>
          </a:prstGeom>
        </p:spPr>
        <p:txBody>
          <a:bodyPr vert="horz" wrap="square" lIns="0" tIns="12065" rIns="0" bIns="0" rtlCol="0">
            <a:spAutoFit/>
          </a:bodyPr>
          <a:lstStyle/>
          <a:p>
            <a:pPr marL="38100">
              <a:lnSpc>
                <a:spcPct val="100000"/>
              </a:lnSpc>
              <a:spcBef>
                <a:spcPts val="95"/>
              </a:spcBef>
            </a:pPr>
            <a:r>
              <a:rPr sz="3000" b="1" i="1" spc="22" baseline="13888" dirty="0">
                <a:solidFill>
                  <a:srgbClr val="004099"/>
                </a:solidFill>
                <a:latin typeface="Arial"/>
                <a:cs typeface="Arial"/>
              </a:rPr>
              <a:t>t</a:t>
            </a:r>
            <a:r>
              <a:rPr sz="1300" b="1" spc="15" dirty="0">
                <a:solidFill>
                  <a:srgbClr val="004099"/>
                </a:solidFill>
                <a:latin typeface="Arial"/>
                <a:cs typeface="Arial"/>
              </a:rPr>
              <a:t>pLH</a:t>
            </a:r>
            <a:endParaRPr sz="1300">
              <a:latin typeface="Arial"/>
              <a:cs typeface="Arial"/>
            </a:endParaRPr>
          </a:p>
        </p:txBody>
      </p:sp>
      <p:sp>
        <p:nvSpPr>
          <p:cNvPr id="6" name="object 6"/>
          <p:cNvSpPr txBox="1"/>
          <p:nvPr/>
        </p:nvSpPr>
        <p:spPr>
          <a:xfrm>
            <a:off x="4691379" y="3679444"/>
            <a:ext cx="264160" cy="330200"/>
          </a:xfrm>
          <a:prstGeom prst="rect">
            <a:avLst/>
          </a:prstGeom>
        </p:spPr>
        <p:txBody>
          <a:bodyPr vert="horz" wrap="square" lIns="0" tIns="12700" rIns="0" bIns="0" rtlCol="0">
            <a:spAutoFit/>
          </a:bodyPr>
          <a:lstStyle/>
          <a:p>
            <a:pPr marL="38100">
              <a:lnSpc>
                <a:spcPct val="100000"/>
              </a:lnSpc>
              <a:spcBef>
                <a:spcPts val="100"/>
              </a:spcBef>
            </a:pPr>
            <a:r>
              <a:rPr sz="2000" b="1" i="1" spc="5" dirty="0">
                <a:solidFill>
                  <a:srgbClr val="004099"/>
                </a:solidFill>
                <a:latin typeface="Arial"/>
                <a:cs typeface="Arial"/>
              </a:rPr>
              <a:t>t</a:t>
            </a:r>
            <a:r>
              <a:rPr sz="1950" b="1" spc="7" baseline="-21367" dirty="0">
                <a:solidFill>
                  <a:srgbClr val="004099"/>
                </a:solidFill>
                <a:latin typeface="Arial"/>
                <a:cs typeface="Arial"/>
              </a:rPr>
              <a:t>p</a:t>
            </a:r>
            <a:endParaRPr sz="1950" baseline="-21367">
              <a:latin typeface="Arial"/>
              <a:cs typeface="Arial"/>
            </a:endParaRPr>
          </a:p>
        </p:txBody>
      </p:sp>
      <p:sp>
        <p:nvSpPr>
          <p:cNvPr id="13" name="object 13"/>
          <p:cNvSpPr txBox="1"/>
          <p:nvPr/>
        </p:nvSpPr>
        <p:spPr>
          <a:xfrm>
            <a:off x="3692905" y="5975603"/>
            <a:ext cx="1497965" cy="269875"/>
          </a:xfrm>
          <a:prstGeom prst="rect">
            <a:avLst/>
          </a:prstGeom>
        </p:spPr>
        <p:txBody>
          <a:bodyPr vert="horz" wrap="square" lIns="0" tIns="12700" rIns="0" bIns="0" rtlCol="0">
            <a:spAutoFit/>
          </a:bodyPr>
          <a:lstStyle/>
          <a:p>
            <a:pPr marL="12700">
              <a:lnSpc>
                <a:spcPct val="100000"/>
              </a:lnSpc>
              <a:spcBef>
                <a:spcPts val="100"/>
              </a:spcBef>
              <a:tabLst>
                <a:tab pos="685165" algn="l"/>
                <a:tab pos="1202055" algn="l"/>
              </a:tabLst>
            </a:pPr>
            <a:r>
              <a:rPr sz="1600" b="1" dirty="0">
                <a:latin typeface="Arial"/>
                <a:cs typeface="Arial"/>
              </a:rPr>
              <a:t>3.5	4	4.5</a:t>
            </a:r>
            <a:endParaRPr sz="1600">
              <a:latin typeface="Arial"/>
              <a:cs typeface="Arial"/>
            </a:endParaRPr>
          </a:p>
        </p:txBody>
      </p:sp>
      <p:sp>
        <p:nvSpPr>
          <p:cNvPr id="14" name="object 14"/>
          <p:cNvSpPr txBox="1"/>
          <p:nvPr/>
        </p:nvSpPr>
        <p:spPr>
          <a:xfrm>
            <a:off x="2575814" y="5338317"/>
            <a:ext cx="354330" cy="228600"/>
          </a:xfrm>
          <a:prstGeom prst="rect">
            <a:avLst/>
          </a:prstGeom>
        </p:spPr>
        <p:txBody>
          <a:bodyPr vert="horz" wrap="square" lIns="0" tIns="16510" rIns="0" bIns="0" rtlCol="0">
            <a:spAutoFit/>
          </a:bodyPr>
          <a:lstStyle/>
          <a:p>
            <a:pPr marL="12700">
              <a:lnSpc>
                <a:spcPct val="100000"/>
              </a:lnSpc>
              <a:spcBef>
                <a:spcPts val="130"/>
              </a:spcBef>
            </a:pPr>
            <a:r>
              <a:rPr sz="1300" b="1" spc="20" dirty="0">
                <a:solidFill>
                  <a:srgbClr val="00AF50"/>
                </a:solidFill>
                <a:latin typeface="Arial"/>
                <a:cs typeface="Arial"/>
              </a:rPr>
              <a:t>pHL</a:t>
            </a:r>
            <a:endParaRPr sz="1300">
              <a:latin typeface="Arial"/>
              <a:cs typeface="Arial"/>
            </a:endParaRPr>
          </a:p>
        </p:txBody>
      </p:sp>
      <p:sp>
        <p:nvSpPr>
          <p:cNvPr id="15" name="object 15"/>
          <p:cNvSpPr txBox="1"/>
          <p:nvPr/>
        </p:nvSpPr>
        <p:spPr>
          <a:xfrm>
            <a:off x="2491232" y="5191252"/>
            <a:ext cx="810260" cy="330200"/>
          </a:xfrm>
          <a:prstGeom prst="rect">
            <a:avLst/>
          </a:prstGeom>
        </p:spPr>
        <p:txBody>
          <a:bodyPr vert="horz" wrap="square" lIns="0" tIns="12065" rIns="0" bIns="0" rtlCol="0">
            <a:spAutoFit/>
          </a:bodyPr>
          <a:lstStyle/>
          <a:p>
            <a:pPr marL="12700">
              <a:lnSpc>
                <a:spcPct val="100000"/>
              </a:lnSpc>
              <a:spcBef>
                <a:spcPts val="95"/>
              </a:spcBef>
              <a:tabLst>
                <a:tab pos="494665" algn="l"/>
              </a:tabLst>
            </a:pPr>
            <a:r>
              <a:rPr sz="2000" b="1" i="1" spc="-5" dirty="0">
                <a:solidFill>
                  <a:srgbClr val="00AF50"/>
                </a:solidFill>
                <a:latin typeface="Arial"/>
                <a:cs typeface="Arial"/>
              </a:rPr>
              <a:t>t	=</a:t>
            </a:r>
            <a:r>
              <a:rPr sz="2000" b="1" i="1" spc="-90" dirty="0">
                <a:solidFill>
                  <a:srgbClr val="00AF50"/>
                </a:solidFill>
                <a:latin typeface="Arial"/>
                <a:cs typeface="Arial"/>
              </a:rPr>
              <a:t> </a:t>
            </a:r>
            <a:r>
              <a:rPr sz="2000" b="1" i="1" spc="-5" dirty="0">
                <a:solidFill>
                  <a:srgbClr val="00AF50"/>
                </a:solidFill>
                <a:latin typeface="Arial"/>
                <a:cs typeface="Arial"/>
              </a:rPr>
              <a:t>t</a:t>
            </a:r>
            <a:endParaRPr sz="2000">
              <a:latin typeface="Arial"/>
              <a:cs typeface="Arial"/>
            </a:endParaRPr>
          </a:p>
        </p:txBody>
      </p:sp>
      <p:sp>
        <p:nvSpPr>
          <p:cNvPr id="16" name="object 16"/>
          <p:cNvSpPr txBox="1"/>
          <p:nvPr/>
        </p:nvSpPr>
        <p:spPr>
          <a:xfrm>
            <a:off x="3276091" y="5338317"/>
            <a:ext cx="355600" cy="228600"/>
          </a:xfrm>
          <a:prstGeom prst="rect">
            <a:avLst/>
          </a:prstGeom>
        </p:spPr>
        <p:txBody>
          <a:bodyPr vert="horz" wrap="square" lIns="0" tIns="16510" rIns="0" bIns="0" rtlCol="0">
            <a:spAutoFit/>
          </a:bodyPr>
          <a:lstStyle/>
          <a:p>
            <a:pPr marL="12700">
              <a:lnSpc>
                <a:spcPct val="100000"/>
              </a:lnSpc>
              <a:spcBef>
                <a:spcPts val="130"/>
              </a:spcBef>
            </a:pPr>
            <a:r>
              <a:rPr sz="1300" b="1" spc="20" dirty="0">
                <a:solidFill>
                  <a:srgbClr val="00AF50"/>
                </a:solidFill>
                <a:latin typeface="Arial"/>
                <a:cs typeface="Arial"/>
              </a:rPr>
              <a:t>pLH</a:t>
            </a:r>
            <a:endParaRPr sz="1300">
              <a:latin typeface="Arial"/>
              <a:cs typeface="Arial"/>
            </a:endParaRPr>
          </a:p>
        </p:txBody>
      </p:sp>
      <p:sp>
        <p:nvSpPr>
          <p:cNvPr id="17" name="object 17"/>
          <p:cNvSpPr txBox="1"/>
          <p:nvPr/>
        </p:nvSpPr>
        <p:spPr>
          <a:xfrm>
            <a:off x="1390650" y="5220461"/>
            <a:ext cx="101600"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FF0000"/>
                </a:solidFill>
                <a:latin typeface="Arial"/>
                <a:cs typeface="Arial"/>
              </a:rPr>
              <a:t>t</a:t>
            </a:r>
            <a:endParaRPr sz="1800">
              <a:latin typeface="Arial"/>
              <a:cs typeface="Arial"/>
            </a:endParaRPr>
          </a:p>
        </p:txBody>
      </p:sp>
      <p:sp>
        <p:nvSpPr>
          <p:cNvPr id="18" name="object 18"/>
          <p:cNvSpPr txBox="1"/>
          <p:nvPr/>
        </p:nvSpPr>
        <p:spPr>
          <a:xfrm>
            <a:off x="1466850" y="5353050"/>
            <a:ext cx="432434"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Arial"/>
                <a:cs typeface="Arial"/>
              </a:rPr>
              <a:t>p,min</a:t>
            </a:r>
            <a:endParaRPr sz="1200">
              <a:latin typeface="Arial"/>
              <a:cs typeface="Arial"/>
            </a:endParaRPr>
          </a:p>
        </p:txBody>
      </p:sp>
      <p:sp>
        <p:nvSpPr>
          <p:cNvPr id="19" name="object 19"/>
          <p:cNvSpPr txBox="1"/>
          <p:nvPr/>
        </p:nvSpPr>
        <p:spPr>
          <a:xfrm>
            <a:off x="1189989" y="5917684"/>
            <a:ext cx="2150745" cy="346710"/>
          </a:xfrm>
          <a:prstGeom prst="rect">
            <a:avLst/>
          </a:prstGeom>
        </p:spPr>
        <p:txBody>
          <a:bodyPr vert="horz" wrap="square" lIns="0" tIns="13335" rIns="0" bIns="0" rtlCol="0">
            <a:spAutoFit/>
          </a:bodyPr>
          <a:lstStyle/>
          <a:p>
            <a:pPr marL="38100">
              <a:lnSpc>
                <a:spcPct val="100000"/>
              </a:lnSpc>
              <a:spcBef>
                <a:spcPts val="105"/>
              </a:spcBef>
              <a:tabLst>
                <a:tab pos="734695" algn="l"/>
                <a:tab pos="1276350" algn="l"/>
                <a:tab pos="1973580" algn="l"/>
              </a:tabLst>
            </a:pPr>
            <a:r>
              <a:rPr sz="1600" b="1" dirty="0">
                <a:latin typeface="Arial"/>
                <a:cs typeface="Arial"/>
              </a:rPr>
              <a:t>1.5	2	2.5</a:t>
            </a:r>
            <a:r>
              <a:rPr sz="1600" b="1" spc="229" dirty="0">
                <a:latin typeface="Arial"/>
                <a:cs typeface="Arial"/>
              </a:rPr>
              <a:t> </a:t>
            </a:r>
            <a:r>
              <a:rPr sz="3150" b="1" i="1" spc="-89" baseline="-34391" dirty="0">
                <a:latin typeface="Symbol"/>
                <a:cs typeface="Symbol"/>
              </a:rPr>
              <a:t></a:t>
            </a:r>
            <a:r>
              <a:rPr sz="3150" spc="-89" baseline="-34391" dirty="0">
                <a:latin typeface="Times New Roman"/>
                <a:cs typeface="Times New Roman"/>
              </a:rPr>
              <a:t>	</a:t>
            </a:r>
            <a:r>
              <a:rPr sz="1600" b="1" dirty="0">
                <a:latin typeface="Arial"/>
                <a:cs typeface="Arial"/>
              </a:rPr>
              <a:t>3</a:t>
            </a:r>
            <a:endParaRPr sz="1600">
              <a:latin typeface="Arial"/>
              <a:cs typeface="Arial"/>
            </a:endParaRPr>
          </a:p>
        </p:txBody>
      </p:sp>
      <p:pic>
        <p:nvPicPr>
          <p:cNvPr id="20" name="object 20"/>
          <p:cNvPicPr/>
          <p:nvPr/>
        </p:nvPicPr>
        <p:blipFill>
          <a:blip r:embed="rId4" cstate="print"/>
          <a:stretch>
            <a:fillRect/>
          </a:stretch>
        </p:blipFill>
        <p:spPr>
          <a:xfrm>
            <a:off x="177545" y="2834639"/>
            <a:ext cx="371132" cy="1265681"/>
          </a:xfrm>
          <a:prstGeom prst="rect">
            <a:avLst/>
          </a:prstGeom>
        </p:spPr>
      </p:pic>
      <p:sp>
        <p:nvSpPr>
          <p:cNvPr id="21" name="object 21"/>
          <p:cNvSpPr txBox="1"/>
          <p:nvPr/>
        </p:nvSpPr>
        <p:spPr>
          <a:xfrm>
            <a:off x="5800344" y="3966997"/>
            <a:ext cx="6467856" cy="2618794"/>
          </a:xfrm>
          <a:prstGeom prst="rect">
            <a:avLst/>
          </a:prstGeom>
        </p:spPr>
        <p:txBody>
          <a:bodyPr vert="horz" wrap="square" lIns="0" tIns="17780" rIns="0" bIns="0" rtlCol="0">
            <a:spAutoFit/>
          </a:bodyPr>
          <a:lstStyle/>
          <a:p>
            <a:pPr marL="323850" marR="30480" indent="-285750">
              <a:lnSpc>
                <a:spcPct val="99600"/>
              </a:lnSpc>
              <a:spcBef>
                <a:spcPts val="140"/>
              </a:spcBef>
              <a:buFont typeface="Wingdings"/>
              <a:buChar char=""/>
              <a:tabLst>
                <a:tab pos="407670" algn="l"/>
              </a:tabLst>
            </a:pPr>
            <a:r>
              <a:rPr sz="2400" b="1" spc="-5" dirty="0">
                <a:solidFill>
                  <a:srgbClr val="004099"/>
                </a:solidFill>
                <a:latin typeface="Arial"/>
                <a:cs typeface="Arial"/>
              </a:rPr>
              <a:t>Larger</a:t>
            </a:r>
            <a:r>
              <a:rPr sz="2400" b="1" spc="10" dirty="0">
                <a:solidFill>
                  <a:srgbClr val="004099"/>
                </a:solidFill>
                <a:latin typeface="Arial"/>
                <a:cs typeface="Arial"/>
              </a:rPr>
              <a:t> </a:t>
            </a:r>
            <a:r>
              <a:rPr sz="2500" b="1" i="1" spc="-60" dirty="0">
                <a:solidFill>
                  <a:srgbClr val="004099"/>
                </a:solidFill>
                <a:latin typeface="Symbol"/>
                <a:cs typeface="Symbol"/>
              </a:rPr>
              <a:t></a:t>
            </a:r>
            <a:r>
              <a:rPr sz="2500" b="1" i="1" spc="30" dirty="0">
                <a:solidFill>
                  <a:srgbClr val="004099"/>
                </a:solidFill>
                <a:latin typeface="Times New Roman"/>
                <a:cs typeface="Times New Roman"/>
              </a:rPr>
              <a:t> </a:t>
            </a:r>
            <a:r>
              <a:rPr sz="2400" b="1" spc="-5" dirty="0">
                <a:solidFill>
                  <a:srgbClr val="004099"/>
                </a:solidFill>
                <a:latin typeface="Arial"/>
                <a:cs typeface="Arial"/>
              </a:rPr>
              <a:t>(wider</a:t>
            </a:r>
            <a:r>
              <a:rPr sz="2400" b="1" dirty="0">
                <a:solidFill>
                  <a:srgbClr val="004099"/>
                </a:solidFill>
                <a:latin typeface="Arial"/>
                <a:cs typeface="Arial"/>
              </a:rPr>
              <a:t> PMOS)</a:t>
            </a:r>
            <a:r>
              <a:rPr sz="2400" b="1" spc="-15" dirty="0">
                <a:solidFill>
                  <a:srgbClr val="004099"/>
                </a:solidFill>
                <a:latin typeface="Arial"/>
                <a:cs typeface="Arial"/>
              </a:rPr>
              <a:t> </a:t>
            </a:r>
            <a:r>
              <a:rPr sz="2400" b="1" spc="-5" dirty="0">
                <a:solidFill>
                  <a:srgbClr val="004099"/>
                </a:solidFill>
                <a:latin typeface="Arial"/>
                <a:cs typeface="Arial"/>
              </a:rPr>
              <a:t>means</a:t>
            </a:r>
            <a:r>
              <a:rPr sz="2400" b="1" dirty="0">
                <a:solidFill>
                  <a:srgbClr val="004099"/>
                </a:solidFill>
                <a:latin typeface="Arial"/>
                <a:cs typeface="Arial"/>
              </a:rPr>
              <a:t> </a:t>
            </a:r>
            <a:r>
              <a:rPr sz="2400" b="1" spc="-5" dirty="0">
                <a:solidFill>
                  <a:srgbClr val="004099"/>
                </a:solidFill>
                <a:latin typeface="Arial"/>
                <a:cs typeface="Arial"/>
              </a:rPr>
              <a:t>stronger </a:t>
            </a:r>
            <a:r>
              <a:rPr sz="2400" b="1" spc="-650" dirty="0">
                <a:solidFill>
                  <a:srgbClr val="004099"/>
                </a:solidFill>
                <a:latin typeface="Arial"/>
                <a:cs typeface="Arial"/>
              </a:rPr>
              <a:t> </a:t>
            </a:r>
            <a:r>
              <a:rPr sz="2400" b="1" spc="-5" dirty="0">
                <a:solidFill>
                  <a:srgbClr val="004099"/>
                </a:solidFill>
                <a:latin typeface="Arial"/>
                <a:cs typeface="Arial"/>
              </a:rPr>
              <a:t>PUN</a:t>
            </a:r>
            <a:r>
              <a:rPr sz="2400" b="1" dirty="0">
                <a:solidFill>
                  <a:srgbClr val="004099"/>
                </a:solidFill>
                <a:latin typeface="Arial"/>
                <a:cs typeface="Arial"/>
              </a:rPr>
              <a:t> </a:t>
            </a:r>
            <a:r>
              <a:rPr sz="2400" b="1" spc="-5" dirty="0">
                <a:solidFill>
                  <a:srgbClr val="004099"/>
                </a:solidFill>
                <a:latin typeface="Arial"/>
                <a:cs typeface="Arial"/>
              </a:rPr>
              <a:t>strength</a:t>
            </a:r>
            <a:r>
              <a:rPr sz="2400" b="1" dirty="0">
                <a:solidFill>
                  <a:srgbClr val="004099"/>
                </a:solidFill>
                <a:latin typeface="Arial"/>
                <a:cs typeface="Arial"/>
              </a:rPr>
              <a:t> in</a:t>
            </a:r>
            <a:r>
              <a:rPr sz="2400" b="1" spc="-20" dirty="0">
                <a:solidFill>
                  <a:srgbClr val="004099"/>
                </a:solidFill>
                <a:latin typeface="Arial"/>
                <a:cs typeface="Arial"/>
              </a:rPr>
              <a:t> </a:t>
            </a:r>
            <a:r>
              <a:rPr sz="2400" b="1" spc="-5" dirty="0">
                <a:solidFill>
                  <a:srgbClr val="004099"/>
                </a:solidFill>
                <a:latin typeface="Arial"/>
                <a:cs typeface="Arial"/>
              </a:rPr>
              <a:t>terms</a:t>
            </a:r>
            <a:r>
              <a:rPr sz="2400" b="1" spc="5" dirty="0">
                <a:solidFill>
                  <a:srgbClr val="004099"/>
                </a:solidFill>
                <a:latin typeface="Arial"/>
                <a:cs typeface="Arial"/>
              </a:rPr>
              <a:t> </a:t>
            </a:r>
            <a:r>
              <a:rPr sz="2400" b="1" dirty="0">
                <a:solidFill>
                  <a:srgbClr val="004099"/>
                </a:solidFill>
                <a:latin typeface="Arial"/>
                <a:cs typeface="Arial"/>
              </a:rPr>
              <a:t>of </a:t>
            </a:r>
            <a:r>
              <a:rPr sz="2400" b="1" spc="-5" dirty="0">
                <a:solidFill>
                  <a:srgbClr val="004099"/>
                </a:solidFill>
                <a:latin typeface="Arial"/>
                <a:cs typeface="Arial"/>
              </a:rPr>
              <a:t>smaller</a:t>
            </a:r>
            <a:r>
              <a:rPr sz="2400" b="1" spc="10" dirty="0">
                <a:solidFill>
                  <a:srgbClr val="004099"/>
                </a:solidFill>
                <a:latin typeface="Arial"/>
                <a:cs typeface="Arial"/>
              </a:rPr>
              <a:t> </a:t>
            </a:r>
            <a:r>
              <a:rPr sz="2400" b="1" i="1" spc="-5" dirty="0">
                <a:solidFill>
                  <a:srgbClr val="004099"/>
                </a:solidFill>
                <a:latin typeface="Arial"/>
                <a:cs typeface="Arial"/>
              </a:rPr>
              <a:t>R</a:t>
            </a:r>
            <a:r>
              <a:rPr sz="2400" b="1" spc="-7" baseline="-20833" dirty="0">
                <a:solidFill>
                  <a:srgbClr val="004099"/>
                </a:solidFill>
                <a:latin typeface="Arial"/>
                <a:cs typeface="Arial"/>
              </a:rPr>
              <a:t>p</a:t>
            </a:r>
            <a:r>
              <a:rPr sz="2400" b="1" spc="-5" dirty="0">
                <a:solidFill>
                  <a:srgbClr val="004099"/>
                </a:solidFill>
                <a:latin typeface="Arial"/>
                <a:cs typeface="Arial"/>
              </a:rPr>
              <a:t>, </a:t>
            </a:r>
            <a:r>
              <a:rPr sz="2400" b="1" dirty="0">
                <a:solidFill>
                  <a:srgbClr val="004099"/>
                </a:solidFill>
                <a:latin typeface="Arial"/>
                <a:cs typeface="Arial"/>
              </a:rPr>
              <a:t> </a:t>
            </a:r>
            <a:r>
              <a:rPr sz="2400" b="1" spc="-5" dirty="0">
                <a:solidFill>
                  <a:srgbClr val="004099"/>
                </a:solidFill>
                <a:latin typeface="Arial"/>
                <a:cs typeface="Arial"/>
              </a:rPr>
              <a:t>higher</a:t>
            </a:r>
            <a:r>
              <a:rPr sz="2400" b="1" spc="-15" dirty="0">
                <a:solidFill>
                  <a:srgbClr val="004099"/>
                </a:solidFill>
                <a:latin typeface="Arial"/>
                <a:cs typeface="Arial"/>
              </a:rPr>
              <a:t> </a:t>
            </a:r>
            <a:r>
              <a:rPr sz="2400" b="1" i="1" spc="-5" dirty="0">
                <a:solidFill>
                  <a:srgbClr val="004099"/>
                </a:solidFill>
                <a:latin typeface="Arial"/>
                <a:cs typeface="Arial"/>
              </a:rPr>
              <a:t>V</a:t>
            </a:r>
            <a:r>
              <a:rPr sz="2400" b="1" spc="-7" baseline="-20833" dirty="0">
                <a:solidFill>
                  <a:srgbClr val="004099"/>
                </a:solidFill>
                <a:latin typeface="Arial"/>
                <a:cs typeface="Arial"/>
              </a:rPr>
              <a:t>M</a:t>
            </a:r>
            <a:r>
              <a:rPr sz="2400" b="1" spc="-5" dirty="0">
                <a:solidFill>
                  <a:srgbClr val="004099"/>
                </a:solidFill>
                <a:latin typeface="Arial"/>
                <a:cs typeface="Arial"/>
              </a:rPr>
              <a:t>,</a:t>
            </a:r>
            <a:r>
              <a:rPr sz="2400" b="1" dirty="0">
                <a:solidFill>
                  <a:srgbClr val="004099"/>
                </a:solidFill>
                <a:latin typeface="Arial"/>
                <a:cs typeface="Arial"/>
              </a:rPr>
              <a:t> </a:t>
            </a:r>
            <a:r>
              <a:rPr sz="2400" b="1" spc="-5" dirty="0">
                <a:solidFill>
                  <a:srgbClr val="004099"/>
                </a:solidFill>
                <a:latin typeface="Arial"/>
                <a:cs typeface="Arial"/>
              </a:rPr>
              <a:t>and</a:t>
            </a:r>
            <a:r>
              <a:rPr sz="2400" b="1" dirty="0">
                <a:solidFill>
                  <a:srgbClr val="004099"/>
                </a:solidFill>
                <a:latin typeface="Arial"/>
                <a:cs typeface="Arial"/>
              </a:rPr>
              <a:t> </a:t>
            </a:r>
            <a:r>
              <a:rPr sz="2400" b="1" spc="-5" dirty="0">
                <a:solidFill>
                  <a:srgbClr val="004099"/>
                </a:solidFill>
                <a:latin typeface="Arial"/>
                <a:cs typeface="Arial"/>
              </a:rPr>
              <a:t>shorter</a:t>
            </a:r>
            <a:r>
              <a:rPr sz="2400" b="1" dirty="0">
                <a:solidFill>
                  <a:srgbClr val="004099"/>
                </a:solidFill>
                <a:latin typeface="Arial"/>
                <a:cs typeface="Arial"/>
              </a:rPr>
              <a:t> </a:t>
            </a:r>
            <a:r>
              <a:rPr sz="2400" b="1" i="1" spc="-5" dirty="0">
                <a:solidFill>
                  <a:srgbClr val="004099"/>
                </a:solidFill>
                <a:latin typeface="Arial"/>
                <a:cs typeface="Arial"/>
              </a:rPr>
              <a:t>t</a:t>
            </a:r>
            <a:r>
              <a:rPr sz="2400" b="1" spc="-7" baseline="-20833" dirty="0">
                <a:solidFill>
                  <a:srgbClr val="004099"/>
                </a:solidFill>
                <a:latin typeface="Arial"/>
                <a:cs typeface="Arial"/>
              </a:rPr>
              <a:t>pLH</a:t>
            </a:r>
            <a:r>
              <a:rPr sz="2400" b="1" spc="-5" dirty="0">
                <a:solidFill>
                  <a:srgbClr val="004099"/>
                </a:solidFill>
                <a:latin typeface="Arial"/>
                <a:cs typeface="Arial"/>
              </a:rPr>
              <a:t>.</a:t>
            </a:r>
            <a:endParaRPr sz="2400" dirty="0">
              <a:latin typeface="Arial"/>
              <a:cs typeface="Arial"/>
            </a:endParaRPr>
          </a:p>
          <a:p>
            <a:pPr marL="323850" marR="167640" indent="-285750">
              <a:lnSpc>
                <a:spcPts val="2870"/>
              </a:lnSpc>
              <a:spcBef>
                <a:spcPts val="110"/>
              </a:spcBef>
              <a:buFont typeface="Wingdings"/>
              <a:buChar char=""/>
              <a:tabLst>
                <a:tab pos="407670" algn="l"/>
              </a:tabLst>
            </a:pPr>
            <a:r>
              <a:rPr sz="2400" b="1" spc="-25" dirty="0">
                <a:solidFill>
                  <a:srgbClr val="004099"/>
                </a:solidFill>
                <a:latin typeface="Arial"/>
                <a:cs typeface="Arial"/>
              </a:rPr>
              <a:t>We</a:t>
            </a:r>
            <a:r>
              <a:rPr sz="2400" b="1" spc="-5" dirty="0">
                <a:solidFill>
                  <a:srgbClr val="004099"/>
                </a:solidFill>
                <a:latin typeface="Arial"/>
                <a:cs typeface="Arial"/>
              </a:rPr>
              <a:t> will</a:t>
            </a:r>
            <a:r>
              <a:rPr sz="2400" b="1" spc="-20" dirty="0">
                <a:solidFill>
                  <a:srgbClr val="004099"/>
                </a:solidFill>
                <a:latin typeface="Arial"/>
                <a:cs typeface="Arial"/>
              </a:rPr>
              <a:t> </a:t>
            </a:r>
            <a:r>
              <a:rPr sz="2400" b="1" spc="-5" dirty="0">
                <a:solidFill>
                  <a:srgbClr val="004099"/>
                </a:solidFill>
                <a:latin typeface="Arial"/>
                <a:cs typeface="Arial"/>
              </a:rPr>
              <a:t>choose</a:t>
            </a:r>
            <a:r>
              <a:rPr sz="2400" b="1" spc="-10" dirty="0">
                <a:solidFill>
                  <a:srgbClr val="004099"/>
                </a:solidFill>
                <a:latin typeface="Arial"/>
                <a:cs typeface="Arial"/>
              </a:rPr>
              <a:t> </a:t>
            </a:r>
            <a:r>
              <a:rPr sz="2500" b="1" i="1" spc="-60" dirty="0">
                <a:solidFill>
                  <a:srgbClr val="FF0000"/>
                </a:solidFill>
                <a:latin typeface="Symbol"/>
                <a:cs typeface="Symbol"/>
              </a:rPr>
              <a:t></a:t>
            </a:r>
            <a:r>
              <a:rPr sz="2500" b="1" i="1" spc="30" dirty="0">
                <a:solidFill>
                  <a:srgbClr val="FF0000"/>
                </a:solidFill>
                <a:latin typeface="Times New Roman"/>
                <a:cs typeface="Times New Roman"/>
              </a:rPr>
              <a:t> </a:t>
            </a:r>
            <a:r>
              <a:rPr sz="2400" b="1" dirty="0">
                <a:solidFill>
                  <a:srgbClr val="FF0000"/>
                </a:solidFill>
                <a:latin typeface="Arial"/>
                <a:cs typeface="Arial"/>
              </a:rPr>
              <a:t>=</a:t>
            </a:r>
            <a:r>
              <a:rPr sz="2400" b="1" spc="-5" dirty="0">
                <a:solidFill>
                  <a:srgbClr val="FF0000"/>
                </a:solidFill>
                <a:latin typeface="Arial"/>
                <a:cs typeface="Arial"/>
              </a:rPr>
              <a:t> 2</a:t>
            </a:r>
            <a:r>
              <a:rPr sz="2400" b="1" spc="-10" dirty="0">
                <a:solidFill>
                  <a:srgbClr val="FF0000"/>
                </a:solidFill>
                <a:latin typeface="Arial"/>
                <a:cs typeface="Arial"/>
              </a:rPr>
              <a:t> </a:t>
            </a:r>
            <a:r>
              <a:rPr sz="2400" b="1" dirty="0">
                <a:solidFill>
                  <a:srgbClr val="004099"/>
                </a:solidFill>
                <a:latin typeface="Arial"/>
                <a:cs typeface="Arial"/>
              </a:rPr>
              <a:t>in</a:t>
            </a:r>
            <a:r>
              <a:rPr sz="2400" b="1" spc="-15" dirty="0">
                <a:solidFill>
                  <a:srgbClr val="004099"/>
                </a:solidFill>
                <a:latin typeface="Arial"/>
                <a:cs typeface="Arial"/>
              </a:rPr>
              <a:t> </a:t>
            </a:r>
            <a:r>
              <a:rPr sz="2400" b="1" dirty="0">
                <a:solidFill>
                  <a:srgbClr val="004099"/>
                </a:solidFill>
                <a:latin typeface="Arial"/>
                <a:cs typeface="Arial"/>
              </a:rPr>
              <a:t>this</a:t>
            </a:r>
            <a:r>
              <a:rPr sz="2400" b="1" spc="-15" dirty="0">
                <a:solidFill>
                  <a:srgbClr val="004099"/>
                </a:solidFill>
                <a:latin typeface="Arial"/>
                <a:cs typeface="Arial"/>
              </a:rPr>
              <a:t> </a:t>
            </a:r>
            <a:r>
              <a:rPr sz="2400" b="1" spc="-5" dirty="0">
                <a:solidFill>
                  <a:srgbClr val="004099"/>
                </a:solidFill>
                <a:latin typeface="Arial"/>
                <a:cs typeface="Arial"/>
              </a:rPr>
              <a:t>course</a:t>
            </a:r>
            <a:r>
              <a:rPr lang="en-US" sz="2400" b="1" spc="-5" dirty="0">
                <a:solidFill>
                  <a:srgbClr val="004099"/>
                </a:solidFill>
                <a:latin typeface="Arial"/>
                <a:cs typeface="Arial"/>
              </a:rPr>
              <a:t> as</a:t>
            </a:r>
            <a:r>
              <a:rPr lang="zh-CN" altLang="en-US" sz="2400" b="1" spc="-5" dirty="0">
                <a:solidFill>
                  <a:srgbClr val="004099"/>
                </a:solidFill>
                <a:latin typeface="Arial"/>
                <a:cs typeface="Arial"/>
              </a:rPr>
              <a:t> </a:t>
            </a:r>
            <a:r>
              <a:rPr lang="en-US" altLang="zh-CN" sz="2400" b="1" spc="-5" dirty="0">
                <a:solidFill>
                  <a:srgbClr val="00B050"/>
                </a:solidFill>
                <a:latin typeface="Arial"/>
                <a:cs typeface="Arial"/>
              </a:rPr>
              <a:t>standard inverter</a:t>
            </a:r>
            <a:r>
              <a:rPr sz="2400" b="1" spc="5" dirty="0">
                <a:solidFill>
                  <a:srgbClr val="00B050"/>
                </a:solidFill>
                <a:latin typeface="Arial"/>
                <a:cs typeface="Arial"/>
              </a:rPr>
              <a:t> </a:t>
            </a:r>
            <a:r>
              <a:rPr sz="2400" b="1" spc="-5" dirty="0">
                <a:solidFill>
                  <a:srgbClr val="004099"/>
                </a:solidFill>
                <a:latin typeface="Arial"/>
                <a:cs typeface="Arial"/>
              </a:rPr>
              <a:t>for </a:t>
            </a:r>
            <a:r>
              <a:rPr sz="2400" b="1" spc="-655" dirty="0">
                <a:solidFill>
                  <a:srgbClr val="004099"/>
                </a:solidFill>
                <a:latin typeface="Arial"/>
                <a:cs typeface="Arial"/>
              </a:rPr>
              <a:t> </a:t>
            </a:r>
            <a:r>
              <a:rPr sz="2400" b="1" spc="-5" dirty="0">
                <a:solidFill>
                  <a:srgbClr val="FF0000"/>
                </a:solidFill>
                <a:latin typeface="Arial"/>
                <a:cs typeface="Arial"/>
              </a:rPr>
              <a:t>optimized</a:t>
            </a:r>
            <a:r>
              <a:rPr sz="2400" b="1" spc="-15" dirty="0">
                <a:solidFill>
                  <a:srgbClr val="FF0000"/>
                </a:solidFill>
                <a:latin typeface="Arial"/>
                <a:cs typeface="Arial"/>
              </a:rPr>
              <a:t> </a:t>
            </a:r>
            <a:r>
              <a:rPr sz="2400" b="1" i="1" spc="-5" dirty="0">
                <a:solidFill>
                  <a:srgbClr val="FF0000"/>
                </a:solidFill>
                <a:latin typeface="Arial"/>
                <a:cs typeface="Arial"/>
              </a:rPr>
              <a:t>t</a:t>
            </a:r>
            <a:r>
              <a:rPr sz="2400" b="1" spc="-7" baseline="-20833" dirty="0">
                <a:solidFill>
                  <a:srgbClr val="FF0000"/>
                </a:solidFill>
                <a:latin typeface="Arial"/>
                <a:cs typeface="Arial"/>
              </a:rPr>
              <a:t>p</a:t>
            </a:r>
            <a:r>
              <a:rPr sz="2400" b="1" spc="315" baseline="-20833" dirty="0">
                <a:solidFill>
                  <a:srgbClr val="FF0000"/>
                </a:solidFill>
                <a:latin typeface="Arial"/>
                <a:cs typeface="Arial"/>
              </a:rPr>
              <a:t> </a:t>
            </a:r>
            <a:r>
              <a:rPr sz="2400" b="1" dirty="0">
                <a:solidFill>
                  <a:srgbClr val="FF0000"/>
                </a:solidFill>
                <a:latin typeface="Arial"/>
                <a:cs typeface="Arial"/>
              </a:rPr>
              <a:t>with</a:t>
            </a:r>
            <a:r>
              <a:rPr sz="2400" b="1" spc="-20" dirty="0">
                <a:solidFill>
                  <a:srgbClr val="FF0000"/>
                </a:solidFill>
                <a:latin typeface="Arial"/>
                <a:cs typeface="Arial"/>
              </a:rPr>
              <a:t> </a:t>
            </a:r>
            <a:r>
              <a:rPr sz="2400" b="1" spc="-5" dirty="0">
                <a:solidFill>
                  <a:srgbClr val="FF0000"/>
                </a:solidFill>
                <a:latin typeface="Arial"/>
                <a:cs typeface="Arial"/>
              </a:rPr>
              <a:t>almost</a:t>
            </a:r>
            <a:r>
              <a:rPr sz="2400" b="1" dirty="0">
                <a:solidFill>
                  <a:srgbClr val="FF0000"/>
                </a:solidFill>
                <a:latin typeface="Arial"/>
                <a:cs typeface="Arial"/>
              </a:rPr>
              <a:t> </a:t>
            </a:r>
            <a:r>
              <a:rPr sz="2400" b="1" spc="-5" dirty="0">
                <a:solidFill>
                  <a:srgbClr val="FF0000"/>
                </a:solidFill>
                <a:latin typeface="Arial"/>
                <a:cs typeface="Arial"/>
              </a:rPr>
              <a:t>equivalent</a:t>
            </a:r>
            <a:r>
              <a:rPr lang="en-US" sz="2400" b="1" spc="-5" dirty="0">
                <a:solidFill>
                  <a:srgbClr val="FF0000"/>
                </a:solidFill>
                <a:latin typeface="Arial"/>
                <a:cs typeface="Arial"/>
              </a:rPr>
              <a:t> </a:t>
            </a:r>
            <a:r>
              <a:rPr sz="2400" b="1" dirty="0">
                <a:solidFill>
                  <a:srgbClr val="FF0000"/>
                </a:solidFill>
                <a:latin typeface="Arial"/>
                <a:cs typeface="Arial"/>
              </a:rPr>
              <a:t>NMOS/PMOS</a:t>
            </a:r>
            <a:r>
              <a:rPr sz="2400" b="1" spc="-25" dirty="0">
                <a:solidFill>
                  <a:srgbClr val="FF0000"/>
                </a:solidFill>
                <a:latin typeface="Arial"/>
                <a:cs typeface="Arial"/>
              </a:rPr>
              <a:t> </a:t>
            </a:r>
            <a:r>
              <a:rPr sz="2400" b="1" spc="-5" dirty="0">
                <a:solidFill>
                  <a:srgbClr val="FF0000"/>
                </a:solidFill>
                <a:latin typeface="Arial"/>
                <a:cs typeface="Arial"/>
              </a:rPr>
              <a:t>strength</a:t>
            </a:r>
            <a:r>
              <a:rPr lang="en-US" sz="2400" b="1" spc="-5" dirty="0">
                <a:solidFill>
                  <a:srgbClr val="FF0000"/>
                </a:solidFill>
                <a:latin typeface="Arial"/>
                <a:cs typeface="Arial"/>
              </a:rPr>
              <a:t> </a:t>
            </a:r>
            <a:r>
              <a:rPr lang="en-US" altLang="zh-CN" sz="2400" b="1" spc="-5" dirty="0">
                <a:solidFill>
                  <a:srgbClr val="FF0000"/>
                </a:solidFill>
                <a:latin typeface="Arial"/>
                <a:cs typeface="Arial"/>
              </a:rPr>
              <a:t>and resistance</a:t>
            </a:r>
            <a:r>
              <a:rPr lang="en-US" sz="2400" b="1" spc="-5" dirty="0">
                <a:solidFill>
                  <a:srgbClr val="FF0000"/>
                </a:solidFill>
                <a:latin typeface="Arial"/>
                <a:cs typeface="Arial"/>
              </a:rPr>
              <a:t>.</a:t>
            </a:r>
            <a:endParaRPr sz="2400" dirty="0">
              <a:latin typeface="Arial"/>
              <a:cs typeface="Arial"/>
            </a:endParaRPr>
          </a:p>
        </p:txBody>
      </p:sp>
      <p:grpSp>
        <p:nvGrpSpPr>
          <p:cNvPr id="22" name="object 22"/>
          <p:cNvGrpSpPr/>
          <p:nvPr/>
        </p:nvGrpSpPr>
        <p:grpSpPr>
          <a:xfrm>
            <a:off x="5746241" y="1434846"/>
            <a:ext cx="4951095" cy="2523490"/>
            <a:chOff x="5746241" y="1434846"/>
            <a:chExt cx="4951095" cy="2523490"/>
          </a:xfrm>
        </p:grpSpPr>
        <p:pic>
          <p:nvPicPr>
            <p:cNvPr id="23" name="object 23"/>
            <p:cNvPicPr/>
            <p:nvPr/>
          </p:nvPicPr>
          <p:blipFill>
            <a:blip r:embed="rId5" cstate="print"/>
            <a:stretch>
              <a:fillRect/>
            </a:stretch>
          </p:blipFill>
          <p:spPr>
            <a:xfrm>
              <a:off x="5746241" y="1434846"/>
              <a:ext cx="2750819" cy="2522981"/>
            </a:xfrm>
            <a:prstGeom prst="rect">
              <a:avLst/>
            </a:prstGeom>
          </p:spPr>
        </p:pic>
        <p:pic>
          <p:nvPicPr>
            <p:cNvPr id="24" name="object 24"/>
            <p:cNvPicPr/>
            <p:nvPr/>
          </p:nvPicPr>
          <p:blipFill>
            <a:blip r:embed="rId6" cstate="print"/>
            <a:stretch>
              <a:fillRect/>
            </a:stretch>
          </p:blipFill>
          <p:spPr>
            <a:xfrm>
              <a:off x="8567165" y="1434846"/>
              <a:ext cx="2129789" cy="2257043"/>
            </a:xfrm>
            <a:prstGeom prst="rect">
              <a:avLst/>
            </a:prstGeom>
          </p:spPr>
        </p:pic>
      </p:grpSp>
      <p:sp>
        <p:nvSpPr>
          <p:cNvPr id="25" name="object 25"/>
          <p:cNvSpPr txBox="1"/>
          <p:nvPr/>
        </p:nvSpPr>
        <p:spPr>
          <a:xfrm>
            <a:off x="9124742" y="1828800"/>
            <a:ext cx="326390" cy="299720"/>
          </a:xfrm>
          <a:prstGeom prst="rect">
            <a:avLst/>
          </a:prstGeom>
        </p:spPr>
        <p:txBody>
          <a:bodyPr vert="horz" wrap="square" lIns="0" tIns="12700" rIns="0" bIns="0" rtlCol="0">
            <a:spAutoFit/>
          </a:bodyPr>
          <a:lstStyle/>
          <a:p>
            <a:pPr marL="38100">
              <a:lnSpc>
                <a:spcPct val="100000"/>
              </a:lnSpc>
              <a:spcBef>
                <a:spcPts val="100"/>
              </a:spcBef>
            </a:pPr>
            <a:r>
              <a:rPr sz="1800" b="1" i="1" spc="-5" dirty="0">
                <a:solidFill>
                  <a:srgbClr val="FF0000"/>
                </a:solidFill>
                <a:latin typeface="Arial"/>
                <a:cs typeface="Arial"/>
              </a:rPr>
              <a:t>R</a:t>
            </a:r>
            <a:r>
              <a:rPr sz="1800" b="1" spc="-7" baseline="-20833" dirty="0">
                <a:solidFill>
                  <a:srgbClr val="FF0000"/>
                </a:solidFill>
                <a:latin typeface="Arial"/>
                <a:cs typeface="Arial"/>
              </a:rPr>
              <a:t>0</a:t>
            </a:r>
            <a:endParaRPr sz="1800" baseline="-20833" dirty="0">
              <a:latin typeface="Arial"/>
              <a:cs typeface="Arial"/>
            </a:endParaRPr>
          </a:p>
        </p:txBody>
      </p:sp>
      <p:sp>
        <p:nvSpPr>
          <p:cNvPr id="27" name="灯片编号占位符 26">
            <a:extLst>
              <a:ext uri="{FF2B5EF4-FFF2-40B4-BE49-F238E27FC236}">
                <a16:creationId xmlns:a16="http://schemas.microsoft.com/office/drawing/2014/main" id="{BD8D8BCA-EF59-F8C4-4470-5AAE7A71CE10}"/>
              </a:ext>
            </a:extLst>
          </p:cNvPr>
          <p:cNvSpPr>
            <a:spLocks noGrp="1"/>
          </p:cNvSpPr>
          <p:nvPr>
            <p:ph type="sldNum" sz="quarter" idx="7"/>
          </p:nvPr>
        </p:nvSpPr>
        <p:spPr/>
        <p:txBody>
          <a:bodyPr/>
          <a:lstStyle/>
          <a:p>
            <a:fld id="{B6F15528-21DE-4FAA-801E-634DDDAF4B2B}" type="slidenum">
              <a:rPr lang="en-US" altLang="zh-CN" smtClean="0"/>
              <a:t>11</a:t>
            </a:fld>
            <a:endParaRPr lang="en-US" altLang="zh-CN"/>
          </a:p>
        </p:txBody>
      </p:sp>
      <p:pic>
        <p:nvPicPr>
          <p:cNvPr id="29" name="图片 28">
            <a:extLst>
              <a:ext uri="{FF2B5EF4-FFF2-40B4-BE49-F238E27FC236}">
                <a16:creationId xmlns:a16="http://schemas.microsoft.com/office/drawing/2014/main" id="{E1FBEB54-7AB2-B1FD-A1D0-AC024F33F78D}"/>
              </a:ext>
            </a:extLst>
          </p:cNvPr>
          <p:cNvPicPr>
            <a:picLocks noChangeAspect="1"/>
          </p:cNvPicPr>
          <p:nvPr/>
        </p:nvPicPr>
        <p:blipFill>
          <a:blip r:embed="rId7"/>
          <a:stretch>
            <a:fillRect/>
          </a:stretch>
        </p:blipFill>
        <p:spPr>
          <a:xfrm>
            <a:off x="1429737" y="951871"/>
            <a:ext cx="3683742" cy="833941"/>
          </a:xfrm>
          <a:prstGeom prst="rect">
            <a:avLst/>
          </a:prstGeom>
        </p:spPr>
      </p:pic>
      <p:sp>
        <p:nvSpPr>
          <p:cNvPr id="7" name="object 25">
            <a:extLst>
              <a:ext uri="{FF2B5EF4-FFF2-40B4-BE49-F238E27FC236}">
                <a16:creationId xmlns:a16="http://schemas.microsoft.com/office/drawing/2014/main" id="{1AA396CA-12FC-F183-3611-786380D3AE19}"/>
              </a:ext>
            </a:extLst>
          </p:cNvPr>
          <p:cNvSpPr txBox="1"/>
          <p:nvPr/>
        </p:nvSpPr>
        <p:spPr>
          <a:xfrm>
            <a:off x="9034272" y="3162313"/>
            <a:ext cx="326390" cy="299720"/>
          </a:xfrm>
          <a:prstGeom prst="rect">
            <a:avLst/>
          </a:prstGeom>
        </p:spPr>
        <p:txBody>
          <a:bodyPr vert="horz" wrap="square" lIns="0" tIns="12700" rIns="0" bIns="0" rtlCol="0">
            <a:spAutoFit/>
          </a:bodyPr>
          <a:lstStyle/>
          <a:p>
            <a:pPr marL="38100">
              <a:lnSpc>
                <a:spcPct val="100000"/>
              </a:lnSpc>
              <a:spcBef>
                <a:spcPts val="100"/>
              </a:spcBef>
            </a:pPr>
            <a:r>
              <a:rPr sz="1800" b="1" i="1" spc="-5" dirty="0">
                <a:solidFill>
                  <a:srgbClr val="FF0000"/>
                </a:solidFill>
                <a:latin typeface="Arial"/>
                <a:cs typeface="Arial"/>
              </a:rPr>
              <a:t>R</a:t>
            </a:r>
            <a:r>
              <a:rPr sz="1800" b="1" spc="-7" baseline="-20833" dirty="0">
                <a:solidFill>
                  <a:srgbClr val="FF0000"/>
                </a:solidFill>
                <a:latin typeface="Arial"/>
                <a:cs typeface="Arial"/>
              </a:rPr>
              <a:t>0</a:t>
            </a:r>
            <a:endParaRPr sz="1800" baseline="-20833"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276829" y="4472998"/>
            <a:ext cx="2518430" cy="2077735"/>
          </a:xfrm>
          <a:prstGeom prst="rect">
            <a:avLst/>
          </a:prstGeom>
        </p:spPr>
      </p:pic>
      <p:sp>
        <p:nvSpPr>
          <p:cNvPr id="3" name="object 3"/>
          <p:cNvSpPr txBox="1"/>
          <p:nvPr/>
        </p:nvSpPr>
        <p:spPr>
          <a:xfrm>
            <a:off x="7830310" y="5385815"/>
            <a:ext cx="4209289" cy="627736"/>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F0000"/>
                </a:solidFill>
                <a:latin typeface="Arial"/>
                <a:cs typeface="Arial"/>
              </a:rPr>
              <a:t>Self-loading</a:t>
            </a:r>
            <a:r>
              <a:rPr sz="2000" b="1" spc="-25" dirty="0">
                <a:solidFill>
                  <a:srgbClr val="FF0000"/>
                </a:solidFill>
                <a:latin typeface="Arial"/>
                <a:cs typeface="Arial"/>
              </a:rPr>
              <a:t> </a:t>
            </a:r>
            <a:r>
              <a:rPr sz="2000" b="1" spc="-5" dirty="0">
                <a:solidFill>
                  <a:srgbClr val="FF0000"/>
                </a:solidFill>
                <a:latin typeface="Arial"/>
                <a:cs typeface="Arial"/>
              </a:rPr>
              <a:t>effect:</a:t>
            </a:r>
            <a:endParaRPr sz="2000" dirty="0">
              <a:latin typeface="Arial"/>
              <a:cs typeface="Arial"/>
            </a:endParaRPr>
          </a:p>
          <a:p>
            <a:pPr marL="12700">
              <a:lnSpc>
                <a:spcPct val="100000"/>
              </a:lnSpc>
            </a:pPr>
            <a:r>
              <a:rPr sz="2000" b="1" i="1" spc="-5" dirty="0">
                <a:solidFill>
                  <a:srgbClr val="FF0000"/>
                </a:solidFill>
                <a:latin typeface="Arial"/>
                <a:cs typeface="Arial"/>
              </a:rPr>
              <a:t>Intrinsic</a:t>
            </a:r>
            <a:r>
              <a:rPr sz="2000" b="1" i="1" spc="-35" dirty="0">
                <a:solidFill>
                  <a:srgbClr val="FF0000"/>
                </a:solidFill>
                <a:latin typeface="Arial"/>
                <a:cs typeface="Arial"/>
              </a:rPr>
              <a:t> </a:t>
            </a:r>
            <a:r>
              <a:rPr sz="2000" b="1" i="1" spc="-5" dirty="0">
                <a:solidFill>
                  <a:srgbClr val="FF0000"/>
                </a:solidFill>
                <a:latin typeface="Arial"/>
                <a:cs typeface="Arial"/>
              </a:rPr>
              <a:t>cap</a:t>
            </a:r>
            <a:r>
              <a:rPr lang="en-US" altLang="zh-CN" sz="2000" b="1" i="1" spc="-5" dirty="0">
                <a:solidFill>
                  <a:srgbClr val="FF0000"/>
                </a:solidFill>
                <a:latin typeface="Arial"/>
                <a:cs typeface="Arial"/>
              </a:rPr>
              <a:t>acitance</a:t>
            </a:r>
            <a:r>
              <a:rPr sz="2000" b="1" i="1" spc="-15" dirty="0">
                <a:solidFill>
                  <a:srgbClr val="FF0000"/>
                </a:solidFill>
                <a:latin typeface="Arial"/>
                <a:cs typeface="Arial"/>
              </a:rPr>
              <a:t> </a:t>
            </a:r>
            <a:r>
              <a:rPr sz="2000" b="1" i="1" spc="-5" dirty="0">
                <a:solidFill>
                  <a:srgbClr val="FF0000"/>
                </a:solidFill>
                <a:latin typeface="Arial"/>
                <a:cs typeface="Arial"/>
              </a:rPr>
              <a:t>dominates</a:t>
            </a:r>
            <a:endParaRPr sz="2000" dirty="0">
              <a:latin typeface="Arial"/>
              <a:cs typeface="Arial"/>
            </a:endParaRPr>
          </a:p>
        </p:txBody>
      </p:sp>
      <p:sp>
        <p:nvSpPr>
          <p:cNvPr id="4" name="object 4"/>
          <p:cNvSpPr txBox="1">
            <a:spLocks noGrp="1"/>
          </p:cNvSpPr>
          <p:nvPr>
            <p:ph type="title"/>
          </p:nvPr>
        </p:nvSpPr>
        <p:spPr>
          <a:xfrm>
            <a:off x="2173143" y="181662"/>
            <a:ext cx="8217535"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5" dirty="0">
                <a:solidFill>
                  <a:schemeClr val="tx1"/>
                </a:solidFill>
              </a:rPr>
              <a:t>Propagation</a:t>
            </a:r>
            <a:r>
              <a:rPr lang="en-US" altLang="zh-CN" sz="3600" spc="-30" dirty="0">
                <a:solidFill>
                  <a:schemeClr val="tx1"/>
                </a:solidFill>
              </a:rPr>
              <a:t> </a:t>
            </a:r>
            <a:r>
              <a:rPr lang="en-US" altLang="zh-CN" sz="3600" spc="-5" dirty="0">
                <a:solidFill>
                  <a:schemeClr val="tx1"/>
                </a:solidFill>
              </a:rPr>
              <a:t>Delay vs. </a:t>
            </a:r>
            <a:r>
              <a:rPr spc="-5" dirty="0">
                <a:solidFill>
                  <a:schemeClr val="tx1"/>
                </a:solidFill>
              </a:rPr>
              <a:t>Inverter</a:t>
            </a:r>
            <a:r>
              <a:rPr spc="-60" dirty="0">
                <a:solidFill>
                  <a:schemeClr val="tx1"/>
                </a:solidFill>
              </a:rPr>
              <a:t> </a:t>
            </a:r>
            <a:r>
              <a:rPr dirty="0">
                <a:solidFill>
                  <a:schemeClr val="tx1"/>
                </a:solidFill>
              </a:rPr>
              <a:t>Sizing</a:t>
            </a:r>
          </a:p>
        </p:txBody>
      </p:sp>
      <p:pic>
        <p:nvPicPr>
          <p:cNvPr id="5" name="object 5"/>
          <p:cNvPicPr/>
          <p:nvPr/>
        </p:nvPicPr>
        <p:blipFill>
          <a:blip r:embed="rId4" cstate="print"/>
          <a:stretch>
            <a:fillRect/>
          </a:stretch>
        </p:blipFill>
        <p:spPr>
          <a:xfrm>
            <a:off x="160027" y="1808226"/>
            <a:ext cx="4743408" cy="3017520"/>
          </a:xfrm>
          <a:prstGeom prst="rect">
            <a:avLst/>
          </a:prstGeom>
        </p:spPr>
      </p:pic>
      <p:sp>
        <p:nvSpPr>
          <p:cNvPr id="6" name="object 6"/>
          <p:cNvSpPr txBox="1"/>
          <p:nvPr/>
        </p:nvSpPr>
        <p:spPr>
          <a:xfrm>
            <a:off x="619251" y="5094478"/>
            <a:ext cx="3790315"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004099"/>
                </a:solidFill>
                <a:latin typeface="Arial"/>
                <a:cs typeface="Arial"/>
              </a:rPr>
              <a:t>Neglect</a:t>
            </a:r>
            <a:r>
              <a:rPr sz="1800" b="1" dirty="0">
                <a:solidFill>
                  <a:srgbClr val="004099"/>
                </a:solidFill>
                <a:latin typeface="Arial"/>
                <a:cs typeface="Arial"/>
              </a:rPr>
              <a:t> </a:t>
            </a:r>
            <a:r>
              <a:rPr sz="1800" b="1" i="1" spc="-5" dirty="0">
                <a:solidFill>
                  <a:srgbClr val="004099"/>
                </a:solidFill>
                <a:latin typeface="Arial"/>
                <a:cs typeface="Arial"/>
              </a:rPr>
              <a:t>C</a:t>
            </a:r>
            <a:r>
              <a:rPr sz="1800" b="1" spc="-7" baseline="-20833" dirty="0">
                <a:solidFill>
                  <a:srgbClr val="004099"/>
                </a:solidFill>
                <a:latin typeface="Arial"/>
                <a:cs typeface="Arial"/>
              </a:rPr>
              <a:t>w</a:t>
            </a:r>
            <a:r>
              <a:rPr sz="1800" b="1" spc="247" baseline="-20833" dirty="0">
                <a:solidFill>
                  <a:srgbClr val="004099"/>
                </a:solidFill>
                <a:latin typeface="Arial"/>
                <a:cs typeface="Arial"/>
              </a:rPr>
              <a:t> </a:t>
            </a:r>
            <a:r>
              <a:rPr sz="1800" b="1" dirty="0">
                <a:solidFill>
                  <a:srgbClr val="004099"/>
                </a:solidFill>
                <a:latin typeface="Arial"/>
                <a:cs typeface="Arial"/>
              </a:rPr>
              <a:t>and </a:t>
            </a:r>
            <a:r>
              <a:rPr sz="1800" b="1" i="1" spc="-5" dirty="0">
                <a:solidFill>
                  <a:srgbClr val="004099"/>
                </a:solidFill>
                <a:latin typeface="Arial"/>
                <a:cs typeface="Arial"/>
              </a:rPr>
              <a:t>C</a:t>
            </a:r>
            <a:r>
              <a:rPr sz="1800" b="1" spc="-7" baseline="-20833" dirty="0">
                <a:solidFill>
                  <a:srgbClr val="004099"/>
                </a:solidFill>
                <a:latin typeface="Arial"/>
                <a:cs typeface="Arial"/>
              </a:rPr>
              <a:t>GD</a:t>
            </a:r>
            <a:endParaRPr sz="1800" baseline="-20833" dirty="0">
              <a:latin typeface="Arial"/>
              <a:cs typeface="Arial"/>
            </a:endParaRPr>
          </a:p>
        </p:txBody>
      </p:sp>
      <p:sp>
        <p:nvSpPr>
          <p:cNvPr id="10" name="object 10"/>
          <p:cNvSpPr/>
          <p:nvPr/>
        </p:nvSpPr>
        <p:spPr>
          <a:xfrm>
            <a:off x="6568440" y="2496311"/>
            <a:ext cx="424180" cy="974725"/>
          </a:xfrm>
          <a:custGeom>
            <a:avLst/>
            <a:gdLst/>
            <a:ahLst/>
            <a:cxnLst/>
            <a:rect l="l" t="t" r="r" b="b"/>
            <a:pathLst>
              <a:path w="424179" h="974725">
                <a:moveTo>
                  <a:pt x="317753" y="0"/>
                </a:moveTo>
                <a:lnTo>
                  <a:pt x="105917" y="0"/>
                </a:lnTo>
                <a:lnTo>
                  <a:pt x="105917" y="762762"/>
                </a:lnTo>
                <a:lnTo>
                  <a:pt x="0" y="762762"/>
                </a:lnTo>
                <a:lnTo>
                  <a:pt x="211835" y="974598"/>
                </a:lnTo>
                <a:lnTo>
                  <a:pt x="423671" y="762762"/>
                </a:lnTo>
                <a:lnTo>
                  <a:pt x="317753" y="762762"/>
                </a:lnTo>
                <a:lnTo>
                  <a:pt x="317753" y="0"/>
                </a:lnTo>
                <a:close/>
              </a:path>
            </a:pathLst>
          </a:custGeom>
          <a:solidFill>
            <a:srgbClr val="FF0000"/>
          </a:solidFill>
        </p:spPr>
        <p:txBody>
          <a:bodyPr wrap="square" lIns="0" tIns="0" rIns="0" bIns="0" rtlCol="0"/>
          <a:lstStyle/>
          <a:p>
            <a:endParaRPr/>
          </a:p>
        </p:txBody>
      </p:sp>
      <p:sp>
        <p:nvSpPr>
          <p:cNvPr id="11" name="object 11"/>
          <p:cNvSpPr/>
          <p:nvPr/>
        </p:nvSpPr>
        <p:spPr>
          <a:xfrm>
            <a:off x="7117080" y="2516123"/>
            <a:ext cx="4274820" cy="830580"/>
          </a:xfrm>
          <a:custGeom>
            <a:avLst/>
            <a:gdLst/>
            <a:ahLst/>
            <a:cxnLst/>
            <a:rect l="l" t="t" r="r" b="b"/>
            <a:pathLst>
              <a:path w="4274820" h="830579">
                <a:moveTo>
                  <a:pt x="0" y="830579"/>
                </a:moveTo>
                <a:lnTo>
                  <a:pt x="4274820" y="830579"/>
                </a:lnTo>
                <a:lnTo>
                  <a:pt x="4274820" y="0"/>
                </a:lnTo>
                <a:lnTo>
                  <a:pt x="0" y="0"/>
                </a:lnTo>
                <a:lnTo>
                  <a:pt x="0" y="830579"/>
                </a:lnTo>
                <a:close/>
              </a:path>
            </a:pathLst>
          </a:custGeom>
          <a:ln w="28955">
            <a:solidFill>
              <a:srgbClr val="FF0000"/>
            </a:solidFill>
          </a:ln>
        </p:spPr>
        <p:txBody>
          <a:bodyPr wrap="square" lIns="0" tIns="0" rIns="0" bIns="0" rtlCol="0"/>
          <a:lstStyle/>
          <a:p>
            <a:endParaRPr/>
          </a:p>
        </p:txBody>
      </p:sp>
      <p:sp>
        <p:nvSpPr>
          <p:cNvPr id="12" name="object 12"/>
          <p:cNvSpPr txBox="1"/>
          <p:nvPr/>
        </p:nvSpPr>
        <p:spPr>
          <a:xfrm>
            <a:off x="6217411" y="1991156"/>
            <a:ext cx="5684274" cy="890757"/>
          </a:xfrm>
          <a:prstGeom prst="rect">
            <a:avLst/>
          </a:prstGeom>
        </p:spPr>
        <p:txBody>
          <a:bodyPr vert="horz" wrap="square" lIns="0" tIns="12700" rIns="0" bIns="0" rtlCol="0">
            <a:spAutoFit/>
          </a:bodyPr>
          <a:lstStyle/>
          <a:p>
            <a:pPr marL="991235" marR="30480" indent="-953769">
              <a:lnSpc>
                <a:spcPct val="125099"/>
              </a:lnSpc>
              <a:spcBef>
                <a:spcPts val="100"/>
              </a:spcBef>
              <a:tabLst>
                <a:tab pos="1492885" algn="l"/>
              </a:tabLst>
            </a:pPr>
            <a:r>
              <a:rPr sz="2400" b="1" spc="-5" dirty="0">
                <a:solidFill>
                  <a:srgbClr val="FF0000"/>
                </a:solidFill>
                <a:latin typeface="Arial"/>
                <a:cs typeface="Arial"/>
              </a:rPr>
              <a:t>Increase </a:t>
            </a:r>
            <a:r>
              <a:rPr sz="2400" b="1" dirty="0">
                <a:solidFill>
                  <a:srgbClr val="FF0000"/>
                </a:solidFill>
                <a:latin typeface="Arial"/>
                <a:cs typeface="Arial"/>
              </a:rPr>
              <a:t>the </a:t>
            </a:r>
            <a:r>
              <a:rPr lang="en-US" sz="2400" b="1" u="sng" dirty="0">
                <a:solidFill>
                  <a:srgbClr val="FF0000"/>
                </a:solidFill>
                <a:latin typeface="Arial"/>
                <a:cs typeface="Arial"/>
              </a:rPr>
              <a:t>first</a:t>
            </a:r>
            <a:r>
              <a:rPr lang="en-US" sz="2400" b="1" dirty="0">
                <a:solidFill>
                  <a:srgbClr val="FF0000"/>
                </a:solidFill>
                <a:latin typeface="Arial"/>
                <a:cs typeface="Arial"/>
              </a:rPr>
              <a:t> </a:t>
            </a:r>
            <a:r>
              <a:rPr sz="2400" b="1" spc="-60" dirty="0">
                <a:solidFill>
                  <a:srgbClr val="FF0000"/>
                </a:solidFill>
                <a:latin typeface="Arial"/>
                <a:cs typeface="Arial"/>
              </a:rPr>
              <a:t>INV. </a:t>
            </a:r>
            <a:r>
              <a:rPr sz="2400" b="1" dirty="0">
                <a:solidFill>
                  <a:srgbClr val="FF0000"/>
                </a:solidFill>
                <a:latin typeface="Arial"/>
                <a:cs typeface="Arial"/>
              </a:rPr>
              <a:t>size by </a:t>
            </a:r>
            <a:r>
              <a:rPr sz="2400" b="1" i="1" dirty="0">
                <a:solidFill>
                  <a:srgbClr val="FF0000"/>
                </a:solidFill>
                <a:latin typeface="Arial"/>
                <a:cs typeface="Arial"/>
              </a:rPr>
              <a:t>S </a:t>
            </a:r>
            <a:r>
              <a:rPr sz="2400" b="1" i="1" spc="-655" dirty="0">
                <a:solidFill>
                  <a:srgbClr val="FF0000"/>
                </a:solidFill>
                <a:latin typeface="Arial"/>
                <a:cs typeface="Arial"/>
              </a:rPr>
              <a:t> </a:t>
            </a:r>
            <a:r>
              <a:rPr lang="en-US" sz="2400" b="1" i="1" spc="-655" dirty="0">
                <a:solidFill>
                  <a:srgbClr val="FF0000"/>
                </a:solidFill>
                <a:latin typeface="Arial"/>
                <a:cs typeface="Arial"/>
              </a:rPr>
              <a:t/>
            </a:r>
            <a:br>
              <a:rPr lang="en-US" sz="2400" b="1" i="1" spc="-655" dirty="0">
                <a:solidFill>
                  <a:srgbClr val="FF0000"/>
                </a:solidFill>
                <a:latin typeface="Arial"/>
                <a:cs typeface="Arial"/>
              </a:rPr>
            </a:br>
            <a:r>
              <a:rPr sz="2400" b="1" i="1" spc="-5" dirty="0" err="1">
                <a:solidFill>
                  <a:srgbClr val="FF0000"/>
                </a:solidFill>
                <a:latin typeface="Arial"/>
                <a:cs typeface="Arial"/>
              </a:rPr>
              <a:t>R</a:t>
            </a:r>
            <a:r>
              <a:rPr sz="2400" b="1" spc="-7" baseline="-20833" dirty="0" err="1">
                <a:solidFill>
                  <a:srgbClr val="FF0000"/>
                </a:solidFill>
                <a:latin typeface="Arial"/>
                <a:cs typeface="Arial"/>
              </a:rPr>
              <a:t>0</a:t>
            </a:r>
            <a:r>
              <a:rPr sz="2400" b="1" spc="-7" baseline="-20833" dirty="0">
                <a:solidFill>
                  <a:srgbClr val="FF0000"/>
                </a:solidFill>
                <a:latin typeface="Arial"/>
                <a:cs typeface="Arial"/>
              </a:rPr>
              <a:t>	</a:t>
            </a:r>
            <a:r>
              <a:rPr sz="2400" b="1" spc="-5" dirty="0">
                <a:solidFill>
                  <a:srgbClr val="FF0000"/>
                </a:solidFill>
                <a:latin typeface="Arial"/>
                <a:cs typeface="Arial"/>
              </a:rPr>
              <a:t>-&gt;</a:t>
            </a:r>
            <a:r>
              <a:rPr sz="2400" b="1" spc="-15" dirty="0">
                <a:solidFill>
                  <a:srgbClr val="FF0000"/>
                </a:solidFill>
                <a:latin typeface="Arial"/>
                <a:cs typeface="Arial"/>
              </a:rPr>
              <a:t> </a:t>
            </a:r>
            <a:r>
              <a:rPr sz="2400" b="1" i="1" spc="-5" dirty="0">
                <a:solidFill>
                  <a:srgbClr val="FF0000"/>
                </a:solidFill>
                <a:latin typeface="Arial"/>
                <a:cs typeface="Arial"/>
              </a:rPr>
              <a:t>R</a:t>
            </a:r>
            <a:r>
              <a:rPr sz="2400" b="1" spc="-7" baseline="-20833" dirty="0">
                <a:solidFill>
                  <a:srgbClr val="FF0000"/>
                </a:solidFill>
                <a:latin typeface="Arial"/>
                <a:cs typeface="Arial"/>
              </a:rPr>
              <a:t>0</a:t>
            </a:r>
            <a:r>
              <a:rPr sz="2400" b="1" spc="-5" dirty="0">
                <a:solidFill>
                  <a:srgbClr val="FF0000"/>
                </a:solidFill>
                <a:latin typeface="Arial"/>
                <a:cs typeface="Arial"/>
              </a:rPr>
              <a:t>/</a:t>
            </a:r>
            <a:r>
              <a:rPr sz="2400" b="1" i="1" spc="-5" dirty="0">
                <a:solidFill>
                  <a:srgbClr val="FF0000"/>
                </a:solidFill>
                <a:latin typeface="Arial"/>
                <a:cs typeface="Arial"/>
              </a:rPr>
              <a:t>S</a:t>
            </a:r>
            <a:endParaRPr sz="2400" dirty="0">
              <a:latin typeface="Arial"/>
              <a:cs typeface="Arial"/>
            </a:endParaRPr>
          </a:p>
        </p:txBody>
      </p:sp>
      <p:sp>
        <p:nvSpPr>
          <p:cNvPr id="13" name="object 13"/>
          <p:cNvSpPr txBox="1"/>
          <p:nvPr/>
        </p:nvSpPr>
        <p:spPr>
          <a:xfrm>
            <a:off x="7183881" y="2982976"/>
            <a:ext cx="600710" cy="391160"/>
          </a:xfrm>
          <a:prstGeom prst="rect">
            <a:avLst/>
          </a:prstGeom>
        </p:spPr>
        <p:txBody>
          <a:bodyPr vert="horz" wrap="square" lIns="0" tIns="12700" rIns="0" bIns="0" rtlCol="0">
            <a:spAutoFit/>
          </a:bodyPr>
          <a:lstStyle/>
          <a:p>
            <a:pPr marL="25400">
              <a:lnSpc>
                <a:spcPct val="100000"/>
              </a:lnSpc>
              <a:spcBef>
                <a:spcPts val="100"/>
              </a:spcBef>
            </a:pPr>
            <a:r>
              <a:rPr sz="3600" b="1" i="1" baseline="13888" dirty="0">
                <a:solidFill>
                  <a:srgbClr val="FF0000"/>
                </a:solidFill>
                <a:latin typeface="Arial"/>
                <a:cs typeface="Arial"/>
              </a:rPr>
              <a:t>C</a:t>
            </a:r>
            <a:r>
              <a:rPr sz="1600" b="1" dirty="0">
                <a:solidFill>
                  <a:srgbClr val="FF0000"/>
                </a:solidFill>
                <a:latin typeface="Arial"/>
                <a:cs typeface="Arial"/>
              </a:rPr>
              <a:t>par</a:t>
            </a:r>
            <a:endParaRPr sz="1600">
              <a:latin typeface="Arial"/>
              <a:cs typeface="Arial"/>
            </a:endParaRPr>
          </a:p>
        </p:txBody>
      </p:sp>
      <p:sp>
        <p:nvSpPr>
          <p:cNvPr id="14" name="object 14"/>
          <p:cNvSpPr txBox="1"/>
          <p:nvPr/>
        </p:nvSpPr>
        <p:spPr>
          <a:xfrm>
            <a:off x="7876031" y="2907538"/>
            <a:ext cx="3164205" cy="391160"/>
          </a:xfrm>
          <a:prstGeom prst="rect">
            <a:avLst/>
          </a:prstGeom>
        </p:spPr>
        <p:txBody>
          <a:bodyPr vert="horz" wrap="square" lIns="0" tIns="12700" rIns="0" bIns="0" rtlCol="0">
            <a:spAutoFit/>
          </a:bodyPr>
          <a:lstStyle/>
          <a:p>
            <a:pPr marL="38100">
              <a:lnSpc>
                <a:spcPct val="100000"/>
              </a:lnSpc>
              <a:spcBef>
                <a:spcPts val="100"/>
              </a:spcBef>
              <a:tabLst>
                <a:tab pos="2011680" algn="l"/>
              </a:tabLst>
            </a:pPr>
            <a:r>
              <a:rPr sz="2400" b="1" spc="-5" dirty="0">
                <a:solidFill>
                  <a:srgbClr val="FF0000"/>
                </a:solidFill>
                <a:latin typeface="Arial"/>
                <a:cs typeface="Arial"/>
              </a:rPr>
              <a:t>-&gt; </a:t>
            </a:r>
            <a:r>
              <a:rPr sz="2400" b="1" i="1" dirty="0">
                <a:solidFill>
                  <a:srgbClr val="FF0000"/>
                </a:solidFill>
                <a:latin typeface="Arial"/>
                <a:cs typeface="Arial"/>
              </a:rPr>
              <a:t>C</a:t>
            </a:r>
            <a:r>
              <a:rPr sz="2400" b="1" baseline="-20833" dirty="0">
                <a:solidFill>
                  <a:srgbClr val="FF0000"/>
                </a:solidFill>
                <a:latin typeface="Arial"/>
                <a:cs typeface="Arial"/>
              </a:rPr>
              <a:t>par</a:t>
            </a:r>
            <a:r>
              <a:rPr sz="2400" b="1" dirty="0">
                <a:solidFill>
                  <a:srgbClr val="FF0000"/>
                </a:solidFill>
                <a:latin typeface="Symbol"/>
                <a:cs typeface="Symbol"/>
              </a:rPr>
              <a:t></a:t>
            </a:r>
            <a:r>
              <a:rPr sz="2400" b="1" i="1" dirty="0">
                <a:solidFill>
                  <a:srgbClr val="FF0000"/>
                </a:solidFill>
                <a:latin typeface="Arial"/>
                <a:cs typeface="Arial"/>
              </a:rPr>
              <a:t>S,</a:t>
            </a:r>
            <a:r>
              <a:rPr sz="2400" b="1" i="1" spc="-15" dirty="0">
                <a:solidFill>
                  <a:srgbClr val="FF0000"/>
                </a:solidFill>
                <a:latin typeface="Arial"/>
                <a:cs typeface="Arial"/>
              </a:rPr>
              <a:t> </a:t>
            </a:r>
            <a:r>
              <a:rPr sz="2400" b="1" i="1" dirty="0">
                <a:solidFill>
                  <a:srgbClr val="FF0000"/>
                </a:solidFill>
                <a:latin typeface="Arial"/>
                <a:cs typeface="Arial"/>
              </a:rPr>
              <a:t>C</a:t>
            </a:r>
            <a:r>
              <a:rPr sz="2400" b="1" baseline="-20833" dirty="0">
                <a:solidFill>
                  <a:srgbClr val="FF0000"/>
                </a:solidFill>
                <a:latin typeface="Arial"/>
                <a:cs typeface="Arial"/>
              </a:rPr>
              <a:t>g1	</a:t>
            </a:r>
            <a:r>
              <a:rPr sz="2400" b="1" spc="-5" dirty="0">
                <a:solidFill>
                  <a:srgbClr val="FF0000"/>
                </a:solidFill>
                <a:latin typeface="Arial"/>
                <a:cs typeface="Arial"/>
              </a:rPr>
              <a:t>-&gt;</a:t>
            </a:r>
            <a:r>
              <a:rPr sz="2400" b="1" spc="-50" dirty="0">
                <a:solidFill>
                  <a:srgbClr val="FF0000"/>
                </a:solidFill>
                <a:latin typeface="Arial"/>
                <a:cs typeface="Arial"/>
              </a:rPr>
              <a:t> </a:t>
            </a:r>
            <a:r>
              <a:rPr sz="2400" b="1" i="1" spc="-5" dirty="0">
                <a:solidFill>
                  <a:srgbClr val="FF0000"/>
                </a:solidFill>
                <a:latin typeface="Arial"/>
                <a:cs typeface="Arial"/>
              </a:rPr>
              <a:t>C</a:t>
            </a:r>
            <a:r>
              <a:rPr sz="2400" b="1" spc="-7" baseline="-20833" dirty="0">
                <a:solidFill>
                  <a:srgbClr val="FF0000"/>
                </a:solidFill>
                <a:latin typeface="Arial"/>
                <a:cs typeface="Arial"/>
              </a:rPr>
              <a:t>g1</a:t>
            </a:r>
            <a:r>
              <a:rPr sz="2400" b="1" spc="-5" dirty="0">
                <a:solidFill>
                  <a:srgbClr val="FF0000"/>
                </a:solidFill>
                <a:latin typeface="Symbol"/>
                <a:cs typeface="Symbol"/>
              </a:rPr>
              <a:t></a:t>
            </a:r>
            <a:r>
              <a:rPr sz="2400" b="1" i="1" spc="-5" dirty="0">
                <a:solidFill>
                  <a:srgbClr val="FF0000"/>
                </a:solidFill>
                <a:latin typeface="Arial"/>
                <a:cs typeface="Arial"/>
              </a:rPr>
              <a:t>S</a:t>
            </a:r>
            <a:endParaRPr sz="2400">
              <a:latin typeface="Arial"/>
              <a:cs typeface="Arial"/>
            </a:endParaRPr>
          </a:p>
        </p:txBody>
      </p:sp>
      <p:grpSp>
        <p:nvGrpSpPr>
          <p:cNvPr id="15" name="object 15"/>
          <p:cNvGrpSpPr/>
          <p:nvPr/>
        </p:nvGrpSpPr>
        <p:grpSpPr>
          <a:xfrm>
            <a:off x="5487733" y="3508819"/>
            <a:ext cx="5221605" cy="775335"/>
            <a:chOff x="5487733" y="3508819"/>
            <a:chExt cx="5221605" cy="775335"/>
          </a:xfrm>
        </p:grpSpPr>
        <p:sp>
          <p:nvSpPr>
            <p:cNvPr id="16" name="object 16"/>
            <p:cNvSpPr/>
            <p:nvPr/>
          </p:nvSpPr>
          <p:spPr>
            <a:xfrm>
              <a:off x="5494401" y="3515487"/>
              <a:ext cx="5208270" cy="762000"/>
            </a:xfrm>
            <a:custGeom>
              <a:avLst/>
              <a:gdLst/>
              <a:ahLst/>
              <a:cxnLst/>
              <a:rect l="l" t="t" r="r" b="b"/>
              <a:pathLst>
                <a:path w="5208270" h="762000">
                  <a:moveTo>
                    <a:pt x="5081270" y="0"/>
                  </a:moveTo>
                  <a:lnTo>
                    <a:pt x="127000" y="0"/>
                  </a:lnTo>
                  <a:lnTo>
                    <a:pt x="77581" y="9985"/>
                  </a:lnTo>
                  <a:lnTo>
                    <a:pt x="37211" y="37211"/>
                  </a:lnTo>
                  <a:lnTo>
                    <a:pt x="9985" y="77581"/>
                  </a:lnTo>
                  <a:lnTo>
                    <a:pt x="0" y="127000"/>
                  </a:lnTo>
                  <a:lnTo>
                    <a:pt x="0" y="635000"/>
                  </a:lnTo>
                  <a:lnTo>
                    <a:pt x="9985" y="684418"/>
                  </a:lnTo>
                  <a:lnTo>
                    <a:pt x="37211" y="724788"/>
                  </a:lnTo>
                  <a:lnTo>
                    <a:pt x="77581" y="752014"/>
                  </a:lnTo>
                  <a:lnTo>
                    <a:pt x="127000" y="762000"/>
                  </a:lnTo>
                  <a:lnTo>
                    <a:pt x="5081270" y="762000"/>
                  </a:lnTo>
                  <a:lnTo>
                    <a:pt x="5130688" y="752014"/>
                  </a:lnTo>
                  <a:lnTo>
                    <a:pt x="5171059" y="724789"/>
                  </a:lnTo>
                  <a:lnTo>
                    <a:pt x="5198284" y="684418"/>
                  </a:lnTo>
                  <a:lnTo>
                    <a:pt x="5208270" y="635000"/>
                  </a:lnTo>
                  <a:lnTo>
                    <a:pt x="5208270" y="127000"/>
                  </a:lnTo>
                  <a:lnTo>
                    <a:pt x="5198284" y="77581"/>
                  </a:lnTo>
                  <a:lnTo>
                    <a:pt x="5171059" y="37211"/>
                  </a:lnTo>
                  <a:lnTo>
                    <a:pt x="5130688" y="9985"/>
                  </a:lnTo>
                  <a:lnTo>
                    <a:pt x="5081270" y="0"/>
                  </a:lnTo>
                  <a:close/>
                </a:path>
              </a:pathLst>
            </a:custGeom>
            <a:solidFill>
              <a:srgbClr val="A1DAEC"/>
            </a:solidFill>
          </p:spPr>
          <p:txBody>
            <a:bodyPr wrap="square" lIns="0" tIns="0" rIns="0" bIns="0" rtlCol="0"/>
            <a:lstStyle/>
            <a:p>
              <a:endParaRPr/>
            </a:p>
          </p:txBody>
        </p:sp>
        <p:sp>
          <p:nvSpPr>
            <p:cNvPr id="17" name="object 17"/>
            <p:cNvSpPr/>
            <p:nvPr/>
          </p:nvSpPr>
          <p:spPr>
            <a:xfrm>
              <a:off x="5494401" y="3515487"/>
              <a:ext cx="5208270" cy="762000"/>
            </a:xfrm>
            <a:custGeom>
              <a:avLst/>
              <a:gdLst/>
              <a:ahLst/>
              <a:cxnLst/>
              <a:rect l="l" t="t" r="r" b="b"/>
              <a:pathLst>
                <a:path w="5208270" h="762000">
                  <a:moveTo>
                    <a:pt x="0" y="127000"/>
                  </a:moveTo>
                  <a:lnTo>
                    <a:pt x="9985" y="77581"/>
                  </a:lnTo>
                  <a:lnTo>
                    <a:pt x="37211" y="37211"/>
                  </a:lnTo>
                  <a:lnTo>
                    <a:pt x="77581" y="9985"/>
                  </a:lnTo>
                  <a:lnTo>
                    <a:pt x="127000" y="0"/>
                  </a:lnTo>
                  <a:lnTo>
                    <a:pt x="5081270" y="0"/>
                  </a:lnTo>
                  <a:lnTo>
                    <a:pt x="5130688" y="9985"/>
                  </a:lnTo>
                  <a:lnTo>
                    <a:pt x="5171059" y="37211"/>
                  </a:lnTo>
                  <a:lnTo>
                    <a:pt x="5198284" y="77581"/>
                  </a:lnTo>
                  <a:lnTo>
                    <a:pt x="5208270" y="127000"/>
                  </a:lnTo>
                  <a:lnTo>
                    <a:pt x="5208270" y="635000"/>
                  </a:lnTo>
                  <a:lnTo>
                    <a:pt x="5198284" y="684418"/>
                  </a:lnTo>
                  <a:lnTo>
                    <a:pt x="5171059" y="724789"/>
                  </a:lnTo>
                  <a:lnTo>
                    <a:pt x="5130688" y="752014"/>
                  </a:lnTo>
                  <a:lnTo>
                    <a:pt x="5081270" y="762000"/>
                  </a:lnTo>
                  <a:lnTo>
                    <a:pt x="127000" y="762000"/>
                  </a:lnTo>
                  <a:lnTo>
                    <a:pt x="77581" y="752014"/>
                  </a:lnTo>
                  <a:lnTo>
                    <a:pt x="37211" y="724788"/>
                  </a:lnTo>
                  <a:lnTo>
                    <a:pt x="9985" y="684418"/>
                  </a:lnTo>
                  <a:lnTo>
                    <a:pt x="0" y="635000"/>
                  </a:lnTo>
                  <a:lnTo>
                    <a:pt x="0" y="127000"/>
                  </a:lnTo>
                  <a:close/>
                </a:path>
              </a:pathLst>
            </a:custGeom>
            <a:ln w="12954">
              <a:solidFill>
                <a:srgbClr val="002C6D"/>
              </a:solidFill>
            </a:ln>
          </p:spPr>
          <p:txBody>
            <a:bodyPr wrap="square" lIns="0" tIns="0" rIns="0" bIns="0" rtlCol="0"/>
            <a:lstStyle/>
            <a:p>
              <a:endParaRPr/>
            </a:p>
          </p:txBody>
        </p:sp>
        <p:sp>
          <p:nvSpPr>
            <p:cNvPr id="18" name="object 18"/>
            <p:cNvSpPr/>
            <p:nvPr/>
          </p:nvSpPr>
          <p:spPr>
            <a:xfrm>
              <a:off x="9757292" y="3893651"/>
              <a:ext cx="304800" cy="0"/>
            </a:xfrm>
            <a:custGeom>
              <a:avLst/>
              <a:gdLst/>
              <a:ahLst/>
              <a:cxnLst/>
              <a:rect l="l" t="t" r="r" b="b"/>
              <a:pathLst>
                <a:path w="304800">
                  <a:moveTo>
                    <a:pt x="0" y="0"/>
                  </a:moveTo>
                  <a:lnTo>
                    <a:pt x="304798" y="0"/>
                  </a:lnTo>
                </a:path>
              </a:pathLst>
            </a:custGeom>
            <a:ln w="13555">
              <a:solidFill>
                <a:srgbClr val="000000"/>
              </a:solidFill>
            </a:ln>
          </p:spPr>
          <p:txBody>
            <a:bodyPr wrap="square" lIns="0" tIns="0" rIns="0" bIns="0" rtlCol="0"/>
            <a:lstStyle/>
            <a:p>
              <a:endParaRPr/>
            </a:p>
          </p:txBody>
        </p:sp>
      </p:grpSp>
      <p:sp>
        <p:nvSpPr>
          <p:cNvPr id="19" name="object 19"/>
          <p:cNvSpPr txBox="1"/>
          <p:nvPr/>
        </p:nvSpPr>
        <p:spPr>
          <a:xfrm>
            <a:off x="5685555" y="3861569"/>
            <a:ext cx="182880" cy="215265"/>
          </a:xfrm>
          <a:prstGeom prst="rect">
            <a:avLst/>
          </a:prstGeom>
        </p:spPr>
        <p:txBody>
          <a:bodyPr vert="horz" wrap="square" lIns="0" tIns="11430" rIns="0" bIns="0" rtlCol="0">
            <a:spAutoFit/>
          </a:bodyPr>
          <a:lstStyle/>
          <a:p>
            <a:pPr marL="12700">
              <a:lnSpc>
                <a:spcPct val="100000"/>
              </a:lnSpc>
              <a:spcBef>
                <a:spcPts val="90"/>
              </a:spcBef>
            </a:pPr>
            <a:r>
              <a:rPr sz="1250" i="1" spc="-20" dirty="0">
                <a:latin typeface="Times New Roman"/>
                <a:cs typeface="Times New Roman"/>
              </a:rPr>
              <a:t>p</a:t>
            </a:r>
            <a:r>
              <a:rPr sz="1250" spc="-5" dirty="0">
                <a:latin typeface="Times New Roman"/>
                <a:cs typeface="Times New Roman"/>
              </a:rPr>
              <a:t>1</a:t>
            </a:r>
            <a:endParaRPr sz="1250">
              <a:latin typeface="Times New Roman"/>
              <a:cs typeface="Times New Roman"/>
            </a:endParaRPr>
          </a:p>
        </p:txBody>
      </p:sp>
      <p:sp>
        <p:nvSpPr>
          <p:cNvPr id="20" name="object 20"/>
          <p:cNvSpPr txBox="1"/>
          <p:nvPr/>
        </p:nvSpPr>
        <p:spPr>
          <a:xfrm>
            <a:off x="6240456" y="3861569"/>
            <a:ext cx="328930" cy="215265"/>
          </a:xfrm>
          <a:prstGeom prst="rect">
            <a:avLst/>
          </a:prstGeom>
        </p:spPr>
        <p:txBody>
          <a:bodyPr vert="horz" wrap="square" lIns="0" tIns="11430" rIns="0" bIns="0" rtlCol="0">
            <a:spAutoFit/>
          </a:bodyPr>
          <a:lstStyle/>
          <a:p>
            <a:pPr marL="12700">
              <a:lnSpc>
                <a:spcPct val="100000"/>
              </a:lnSpc>
              <a:spcBef>
                <a:spcPts val="90"/>
              </a:spcBef>
            </a:pPr>
            <a:r>
              <a:rPr sz="1250" i="1" spc="80" dirty="0">
                <a:latin typeface="Times New Roman"/>
                <a:cs typeface="Times New Roman"/>
              </a:rPr>
              <a:t>p</a:t>
            </a:r>
            <a:r>
              <a:rPr sz="1250" spc="35" dirty="0">
                <a:latin typeface="Times New Roman"/>
                <a:cs typeface="Times New Roman"/>
              </a:rPr>
              <a:t>,</a:t>
            </a:r>
            <a:r>
              <a:rPr sz="1250" spc="-5" dirty="0">
                <a:latin typeface="Times New Roman"/>
                <a:cs typeface="Times New Roman"/>
              </a:rPr>
              <a:t>int</a:t>
            </a:r>
            <a:endParaRPr sz="1250">
              <a:latin typeface="Times New Roman"/>
              <a:cs typeface="Times New Roman"/>
            </a:endParaRPr>
          </a:p>
        </p:txBody>
      </p:sp>
      <p:sp>
        <p:nvSpPr>
          <p:cNvPr id="21" name="object 21"/>
          <p:cNvSpPr txBox="1"/>
          <p:nvPr/>
        </p:nvSpPr>
        <p:spPr>
          <a:xfrm>
            <a:off x="6924999" y="3861569"/>
            <a:ext cx="344170" cy="215265"/>
          </a:xfrm>
          <a:prstGeom prst="rect">
            <a:avLst/>
          </a:prstGeom>
        </p:spPr>
        <p:txBody>
          <a:bodyPr vert="horz" wrap="square" lIns="0" tIns="11430" rIns="0" bIns="0" rtlCol="0">
            <a:spAutoFit/>
          </a:bodyPr>
          <a:lstStyle/>
          <a:p>
            <a:pPr marL="12700">
              <a:lnSpc>
                <a:spcPct val="100000"/>
              </a:lnSpc>
              <a:spcBef>
                <a:spcPts val="90"/>
              </a:spcBef>
            </a:pPr>
            <a:r>
              <a:rPr sz="1250" i="1" spc="80" dirty="0">
                <a:latin typeface="Times New Roman"/>
                <a:cs typeface="Times New Roman"/>
              </a:rPr>
              <a:t>p</a:t>
            </a:r>
            <a:r>
              <a:rPr sz="1250" spc="55" dirty="0">
                <a:latin typeface="Times New Roman"/>
                <a:cs typeface="Times New Roman"/>
              </a:rPr>
              <a:t>,</a:t>
            </a:r>
            <a:r>
              <a:rPr sz="1250" i="1" spc="-25" dirty="0">
                <a:latin typeface="Times New Roman"/>
                <a:cs typeface="Times New Roman"/>
              </a:rPr>
              <a:t>ex</a:t>
            </a:r>
            <a:r>
              <a:rPr sz="1250" i="1" spc="-5" dirty="0">
                <a:latin typeface="Times New Roman"/>
                <a:cs typeface="Times New Roman"/>
              </a:rPr>
              <a:t>t</a:t>
            </a:r>
            <a:endParaRPr sz="1250">
              <a:latin typeface="Times New Roman"/>
              <a:cs typeface="Times New Roman"/>
            </a:endParaRPr>
          </a:p>
        </p:txBody>
      </p:sp>
      <p:sp>
        <p:nvSpPr>
          <p:cNvPr id="22" name="object 22"/>
          <p:cNvSpPr txBox="1"/>
          <p:nvPr/>
        </p:nvSpPr>
        <p:spPr>
          <a:xfrm>
            <a:off x="10390678" y="3861569"/>
            <a:ext cx="195580" cy="203902"/>
          </a:xfrm>
          <a:prstGeom prst="rect">
            <a:avLst/>
          </a:prstGeom>
        </p:spPr>
        <p:txBody>
          <a:bodyPr vert="horz" wrap="square" lIns="0" tIns="11430" rIns="0" bIns="0" rtlCol="0">
            <a:spAutoFit/>
          </a:bodyPr>
          <a:lstStyle/>
          <a:p>
            <a:pPr>
              <a:lnSpc>
                <a:spcPct val="100000"/>
              </a:lnSpc>
              <a:spcBef>
                <a:spcPts val="90"/>
              </a:spcBef>
            </a:pPr>
            <a:r>
              <a:rPr sz="1250" i="1" spc="-5" dirty="0">
                <a:solidFill>
                  <a:srgbClr val="FF0000"/>
                </a:solidFill>
                <a:latin typeface="Times New Roman"/>
                <a:cs typeface="Times New Roman"/>
              </a:rPr>
              <a:t>g</a:t>
            </a:r>
            <a:r>
              <a:rPr sz="1250" i="1" spc="-125" dirty="0">
                <a:solidFill>
                  <a:srgbClr val="FF0000"/>
                </a:solidFill>
                <a:latin typeface="Times New Roman"/>
                <a:cs typeface="Times New Roman"/>
              </a:rPr>
              <a:t> </a:t>
            </a:r>
            <a:r>
              <a:rPr sz="1250" spc="-5" dirty="0">
                <a:solidFill>
                  <a:srgbClr val="FF0000"/>
                </a:solidFill>
                <a:latin typeface="Times New Roman"/>
                <a:cs typeface="Times New Roman"/>
              </a:rPr>
              <a:t>2</a:t>
            </a:r>
            <a:endParaRPr sz="1250" dirty="0">
              <a:solidFill>
                <a:srgbClr val="FF0000"/>
              </a:solidFill>
              <a:latin typeface="Times New Roman"/>
              <a:cs typeface="Times New Roman"/>
            </a:endParaRPr>
          </a:p>
        </p:txBody>
      </p:sp>
      <p:sp>
        <p:nvSpPr>
          <p:cNvPr id="23" name="object 23"/>
          <p:cNvSpPr txBox="1"/>
          <p:nvPr/>
        </p:nvSpPr>
        <p:spPr>
          <a:xfrm>
            <a:off x="5585598" y="3675743"/>
            <a:ext cx="656590" cy="353695"/>
          </a:xfrm>
          <a:prstGeom prst="rect">
            <a:avLst/>
          </a:prstGeom>
        </p:spPr>
        <p:txBody>
          <a:bodyPr vert="horz" wrap="square" lIns="0" tIns="12700" rIns="0" bIns="0" rtlCol="0">
            <a:spAutoFit/>
          </a:bodyPr>
          <a:lstStyle/>
          <a:p>
            <a:pPr marL="12700">
              <a:lnSpc>
                <a:spcPct val="100000"/>
              </a:lnSpc>
              <a:spcBef>
                <a:spcPts val="100"/>
              </a:spcBef>
              <a:tabLst>
                <a:tab pos="357505" algn="l"/>
              </a:tabLst>
            </a:pPr>
            <a:r>
              <a:rPr sz="2150" i="1" dirty="0">
                <a:latin typeface="Times New Roman"/>
                <a:cs typeface="Times New Roman"/>
              </a:rPr>
              <a:t>t	</a:t>
            </a:r>
            <a:r>
              <a:rPr sz="2150" spc="5" dirty="0">
                <a:latin typeface="Symbol"/>
                <a:cs typeface="Symbol"/>
              </a:rPr>
              <a:t></a:t>
            </a:r>
            <a:r>
              <a:rPr sz="2150" spc="-75" dirty="0">
                <a:latin typeface="Times New Roman"/>
                <a:cs typeface="Times New Roman"/>
              </a:rPr>
              <a:t> </a:t>
            </a:r>
            <a:r>
              <a:rPr sz="2150" i="1" dirty="0">
                <a:latin typeface="Times New Roman"/>
                <a:cs typeface="Times New Roman"/>
              </a:rPr>
              <a:t>t</a:t>
            </a:r>
            <a:endParaRPr sz="2150">
              <a:latin typeface="Times New Roman"/>
              <a:cs typeface="Times New Roman"/>
            </a:endParaRPr>
          </a:p>
        </p:txBody>
      </p:sp>
      <p:sp>
        <p:nvSpPr>
          <p:cNvPr id="24" name="object 24"/>
          <p:cNvSpPr txBox="1"/>
          <p:nvPr/>
        </p:nvSpPr>
        <p:spPr>
          <a:xfrm>
            <a:off x="6631174" y="3675743"/>
            <a:ext cx="899160" cy="353695"/>
          </a:xfrm>
          <a:prstGeom prst="rect">
            <a:avLst/>
          </a:prstGeom>
        </p:spPr>
        <p:txBody>
          <a:bodyPr vert="horz" wrap="square" lIns="0" tIns="12700" rIns="0" bIns="0" rtlCol="0">
            <a:spAutoFit/>
          </a:bodyPr>
          <a:lstStyle/>
          <a:p>
            <a:pPr marL="205740" indent="-193675">
              <a:lnSpc>
                <a:spcPct val="100000"/>
              </a:lnSpc>
              <a:spcBef>
                <a:spcPts val="100"/>
              </a:spcBef>
              <a:buFont typeface="Symbol"/>
              <a:buChar char=""/>
              <a:tabLst>
                <a:tab pos="206375" algn="l"/>
                <a:tab pos="735330" algn="l"/>
              </a:tabLst>
            </a:pPr>
            <a:r>
              <a:rPr sz="2150" i="1" dirty="0">
                <a:latin typeface="Times New Roman"/>
                <a:cs typeface="Times New Roman"/>
              </a:rPr>
              <a:t>t	</a:t>
            </a:r>
            <a:r>
              <a:rPr sz="2150" spc="5" dirty="0">
                <a:latin typeface="Symbol"/>
                <a:cs typeface="Symbol"/>
              </a:rPr>
              <a:t></a:t>
            </a:r>
            <a:endParaRPr sz="2150">
              <a:latin typeface="Symbol"/>
              <a:cs typeface="Symbol"/>
            </a:endParaRPr>
          </a:p>
        </p:txBody>
      </p:sp>
      <p:sp>
        <p:nvSpPr>
          <p:cNvPr id="25" name="object 25"/>
          <p:cNvSpPr txBox="1"/>
          <p:nvPr/>
        </p:nvSpPr>
        <p:spPr>
          <a:xfrm>
            <a:off x="7541894" y="3567303"/>
            <a:ext cx="1454150" cy="631190"/>
          </a:xfrm>
          <a:prstGeom prst="rect">
            <a:avLst/>
          </a:prstGeom>
          <a:ln w="19050">
            <a:solidFill>
              <a:srgbClr val="FF0000"/>
            </a:solidFill>
          </a:ln>
        </p:spPr>
        <p:txBody>
          <a:bodyPr vert="horz" wrap="square" lIns="0" tIns="121285" rIns="0" bIns="0" rtlCol="0">
            <a:spAutoFit/>
          </a:bodyPr>
          <a:lstStyle/>
          <a:p>
            <a:pPr marL="39370">
              <a:lnSpc>
                <a:spcPct val="100000"/>
              </a:lnSpc>
              <a:spcBef>
                <a:spcPts val="955"/>
              </a:spcBef>
            </a:pPr>
            <a:r>
              <a:rPr sz="2150" spc="5" dirty="0">
                <a:latin typeface="Times New Roman"/>
                <a:cs typeface="Times New Roman"/>
              </a:rPr>
              <a:t>0</a:t>
            </a:r>
            <a:r>
              <a:rPr sz="2150" spc="-10" dirty="0">
                <a:latin typeface="Times New Roman"/>
                <a:cs typeface="Times New Roman"/>
              </a:rPr>
              <a:t>.</a:t>
            </a:r>
            <a:r>
              <a:rPr sz="2150" spc="5" dirty="0">
                <a:latin typeface="Times New Roman"/>
                <a:cs typeface="Times New Roman"/>
              </a:rPr>
              <a:t>6</a:t>
            </a:r>
            <a:r>
              <a:rPr sz="2150" spc="85" dirty="0">
                <a:latin typeface="Times New Roman"/>
                <a:cs typeface="Times New Roman"/>
              </a:rPr>
              <a:t>9</a:t>
            </a:r>
            <a:r>
              <a:rPr sz="2150" i="1" spc="-85" dirty="0">
                <a:latin typeface="Times New Roman"/>
                <a:cs typeface="Times New Roman"/>
              </a:rPr>
              <a:t>R</a:t>
            </a:r>
            <a:r>
              <a:rPr sz="1875" spc="-7" baseline="-24444" dirty="0">
                <a:latin typeface="Times New Roman"/>
                <a:cs typeface="Times New Roman"/>
              </a:rPr>
              <a:t>0</a:t>
            </a:r>
            <a:r>
              <a:rPr sz="1875" baseline="-24444" dirty="0">
                <a:latin typeface="Times New Roman"/>
                <a:cs typeface="Times New Roman"/>
              </a:rPr>
              <a:t> </a:t>
            </a:r>
            <a:r>
              <a:rPr sz="1875" spc="-157" baseline="-24444" dirty="0">
                <a:latin typeface="Times New Roman"/>
                <a:cs typeface="Times New Roman"/>
              </a:rPr>
              <a:t> </a:t>
            </a:r>
            <a:r>
              <a:rPr sz="2150" dirty="0">
                <a:latin typeface="Symbol"/>
                <a:cs typeface="Symbol"/>
              </a:rPr>
              <a:t></a:t>
            </a:r>
            <a:r>
              <a:rPr sz="2150" spc="-330" dirty="0">
                <a:latin typeface="Times New Roman"/>
                <a:cs typeface="Times New Roman"/>
              </a:rPr>
              <a:t> </a:t>
            </a:r>
            <a:r>
              <a:rPr sz="2150" i="1" spc="160" dirty="0">
                <a:latin typeface="Times New Roman"/>
                <a:cs typeface="Times New Roman"/>
              </a:rPr>
              <a:t>C</a:t>
            </a:r>
            <a:r>
              <a:rPr sz="1875" i="1" spc="-22" baseline="-24444" dirty="0">
                <a:latin typeface="Times New Roman"/>
                <a:cs typeface="Times New Roman"/>
              </a:rPr>
              <a:t>pa</a:t>
            </a:r>
            <a:r>
              <a:rPr sz="1875" i="1" spc="37" baseline="-24444" dirty="0">
                <a:latin typeface="Times New Roman"/>
                <a:cs typeface="Times New Roman"/>
              </a:rPr>
              <a:t>r</a:t>
            </a:r>
            <a:r>
              <a:rPr sz="1875" spc="-7" baseline="-24444" dirty="0">
                <a:latin typeface="Times New Roman"/>
                <a:cs typeface="Times New Roman"/>
              </a:rPr>
              <a:t>1</a:t>
            </a:r>
            <a:endParaRPr sz="1875" baseline="-24444">
              <a:latin typeface="Times New Roman"/>
              <a:cs typeface="Times New Roman"/>
            </a:endParaRPr>
          </a:p>
        </p:txBody>
      </p:sp>
      <p:sp>
        <p:nvSpPr>
          <p:cNvPr id="26" name="object 26"/>
          <p:cNvSpPr txBox="1"/>
          <p:nvPr/>
        </p:nvSpPr>
        <p:spPr>
          <a:xfrm>
            <a:off x="9003155" y="3675743"/>
            <a:ext cx="1431290" cy="567690"/>
          </a:xfrm>
          <a:prstGeom prst="rect">
            <a:avLst/>
          </a:prstGeom>
        </p:spPr>
        <p:txBody>
          <a:bodyPr vert="horz" wrap="square" lIns="0" tIns="12700" rIns="0" bIns="0" rtlCol="0">
            <a:spAutoFit/>
          </a:bodyPr>
          <a:lstStyle/>
          <a:p>
            <a:pPr marL="38100">
              <a:lnSpc>
                <a:spcPts val="2135"/>
              </a:lnSpc>
              <a:spcBef>
                <a:spcPts val="100"/>
              </a:spcBef>
            </a:pPr>
            <a:r>
              <a:rPr sz="2150" spc="5" dirty="0">
                <a:latin typeface="Symbol"/>
                <a:cs typeface="Symbol"/>
              </a:rPr>
              <a:t></a:t>
            </a:r>
            <a:r>
              <a:rPr sz="2150" spc="-155" dirty="0">
                <a:latin typeface="Times New Roman"/>
                <a:cs typeface="Times New Roman"/>
              </a:rPr>
              <a:t> </a:t>
            </a:r>
            <a:r>
              <a:rPr sz="2150" spc="5" dirty="0">
                <a:latin typeface="Times New Roman"/>
                <a:cs typeface="Times New Roman"/>
              </a:rPr>
              <a:t>0</a:t>
            </a:r>
            <a:r>
              <a:rPr sz="2150" spc="-10" dirty="0">
                <a:latin typeface="Times New Roman"/>
                <a:cs typeface="Times New Roman"/>
              </a:rPr>
              <a:t>.</a:t>
            </a:r>
            <a:r>
              <a:rPr sz="2150" spc="5" dirty="0">
                <a:latin typeface="Times New Roman"/>
                <a:cs typeface="Times New Roman"/>
              </a:rPr>
              <a:t>69</a:t>
            </a:r>
            <a:r>
              <a:rPr sz="2150" spc="-45" dirty="0">
                <a:latin typeface="Times New Roman"/>
                <a:cs typeface="Times New Roman"/>
              </a:rPr>
              <a:t> </a:t>
            </a:r>
            <a:r>
              <a:rPr sz="3225" i="1" spc="-127" baseline="37467" dirty="0">
                <a:latin typeface="Times New Roman"/>
                <a:cs typeface="Times New Roman"/>
              </a:rPr>
              <a:t>R</a:t>
            </a:r>
            <a:r>
              <a:rPr sz="1875" spc="-7" baseline="37777" dirty="0">
                <a:latin typeface="Times New Roman"/>
                <a:cs typeface="Times New Roman"/>
              </a:rPr>
              <a:t>0</a:t>
            </a:r>
            <a:r>
              <a:rPr sz="1875" baseline="37777" dirty="0">
                <a:latin typeface="Times New Roman"/>
                <a:cs typeface="Times New Roman"/>
              </a:rPr>
              <a:t> </a:t>
            </a:r>
            <a:r>
              <a:rPr sz="1875" spc="82" baseline="37777" dirty="0">
                <a:latin typeface="Times New Roman"/>
                <a:cs typeface="Times New Roman"/>
              </a:rPr>
              <a:t> </a:t>
            </a:r>
            <a:r>
              <a:rPr sz="2150" dirty="0">
                <a:latin typeface="Symbol"/>
                <a:cs typeface="Symbol"/>
              </a:rPr>
              <a:t></a:t>
            </a:r>
            <a:r>
              <a:rPr sz="2150" spc="-325" dirty="0">
                <a:latin typeface="Times New Roman"/>
                <a:cs typeface="Times New Roman"/>
              </a:rPr>
              <a:t> </a:t>
            </a:r>
            <a:r>
              <a:rPr sz="2150" i="1" spc="5" dirty="0">
                <a:solidFill>
                  <a:srgbClr val="FF0000"/>
                </a:solidFill>
                <a:latin typeface="Times New Roman"/>
                <a:cs typeface="Times New Roman"/>
              </a:rPr>
              <a:t>C</a:t>
            </a:r>
            <a:endParaRPr sz="2150" dirty="0">
              <a:solidFill>
                <a:srgbClr val="FF0000"/>
              </a:solidFill>
              <a:latin typeface="Times New Roman"/>
              <a:cs typeface="Times New Roman"/>
            </a:endParaRPr>
          </a:p>
          <a:p>
            <a:pPr marL="831850">
              <a:lnSpc>
                <a:spcPts val="2135"/>
              </a:lnSpc>
            </a:pPr>
            <a:r>
              <a:rPr sz="2150" i="1" spc="5" dirty="0">
                <a:latin typeface="Times New Roman"/>
                <a:cs typeface="Times New Roman"/>
              </a:rPr>
              <a:t>S</a:t>
            </a:r>
            <a:endParaRPr sz="2150" dirty="0">
              <a:latin typeface="Times New Roman"/>
              <a:cs typeface="Times New Roman"/>
            </a:endParaRPr>
          </a:p>
        </p:txBody>
      </p:sp>
      <p:sp>
        <p:nvSpPr>
          <p:cNvPr id="27" name="object 27"/>
          <p:cNvSpPr txBox="1"/>
          <p:nvPr/>
        </p:nvSpPr>
        <p:spPr>
          <a:xfrm>
            <a:off x="944117" y="1484629"/>
            <a:ext cx="15030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Standard</a:t>
            </a:r>
            <a:r>
              <a:rPr sz="1800" b="1" spc="-35" dirty="0">
                <a:solidFill>
                  <a:srgbClr val="004099"/>
                </a:solidFill>
                <a:latin typeface="Arial"/>
                <a:cs typeface="Arial"/>
              </a:rPr>
              <a:t> </a:t>
            </a:r>
            <a:r>
              <a:rPr sz="1800" b="1" spc="-50" dirty="0">
                <a:solidFill>
                  <a:srgbClr val="004099"/>
                </a:solidFill>
                <a:latin typeface="Arial"/>
                <a:cs typeface="Arial"/>
              </a:rPr>
              <a:t>INV.</a:t>
            </a:r>
            <a:endParaRPr sz="1800">
              <a:latin typeface="Arial"/>
              <a:cs typeface="Arial"/>
            </a:endParaRPr>
          </a:p>
        </p:txBody>
      </p:sp>
      <p:sp>
        <p:nvSpPr>
          <p:cNvPr id="28" name="object 28"/>
          <p:cNvSpPr txBox="1"/>
          <p:nvPr/>
        </p:nvSpPr>
        <p:spPr>
          <a:xfrm>
            <a:off x="3494785" y="1484629"/>
            <a:ext cx="15030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Standard</a:t>
            </a:r>
            <a:r>
              <a:rPr sz="1800" b="1" spc="-35" dirty="0">
                <a:solidFill>
                  <a:srgbClr val="004099"/>
                </a:solidFill>
                <a:latin typeface="Arial"/>
                <a:cs typeface="Arial"/>
              </a:rPr>
              <a:t> </a:t>
            </a:r>
            <a:r>
              <a:rPr sz="1800" b="1" spc="-50" dirty="0">
                <a:solidFill>
                  <a:srgbClr val="004099"/>
                </a:solidFill>
                <a:latin typeface="Arial"/>
                <a:cs typeface="Arial"/>
              </a:rPr>
              <a:t>INV.</a:t>
            </a:r>
            <a:endParaRPr sz="1800">
              <a:latin typeface="Arial"/>
              <a:cs typeface="Arial"/>
            </a:endParaRPr>
          </a:p>
        </p:txBody>
      </p:sp>
      <p:sp>
        <p:nvSpPr>
          <p:cNvPr id="29" name="object 29"/>
          <p:cNvSpPr txBox="1"/>
          <p:nvPr/>
        </p:nvSpPr>
        <p:spPr>
          <a:xfrm>
            <a:off x="7102602" y="4295140"/>
            <a:ext cx="19037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Size</a:t>
            </a:r>
            <a:r>
              <a:rPr sz="1800" b="1" spc="-40" dirty="0">
                <a:solidFill>
                  <a:srgbClr val="FF0000"/>
                </a:solidFill>
                <a:latin typeface="Arial"/>
                <a:cs typeface="Arial"/>
              </a:rPr>
              <a:t> </a:t>
            </a:r>
            <a:r>
              <a:rPr sz="1800" b="1" spc="-5" dirty="0">
                <a:solidFill>
                  <a:srgbClr val="FF0000"/>
                </a:solidFill>
                <a:latin typeface="Arial"/>
                <a:cs typeface="Arial"/>
              </a:rPr>
              <a:t>Independent</a:t>
            </a:r>
            <a:endParaRPr sz="1800">
              <a:latin typeface="Arial"/>
              <a:cs typeface="Arial"/>
            </a:endParaRPr>
          </a:p>
        </p:txBody>
      </p:sp>
      <p:sp>
        <p:nvSpPr>
          <p:cNvPr id="30" name="object 30"/>
          <p:cNvSpPr/>
          <p:nvPr/>
        </p:nvSpPr>
        <p:spPr>
          <a:xfrm>
            <a:off x="9216770" y="3567303"/>
            <a:ext cx="1453515" cy="631190"/>
          </a:xfrm>
          <a:custGeom>
            <a:avLst/>
            <a:gdLst/>
            <a:ahLst/>
            <a:cxnLst/>
            <a:rect l="l" t="t" r="r" b="b"/>
            <a:pathLst>
              <a:path w="1453515" h="631189">
                <a:moveTo>
                  <a:pt x="0" y="630936"/>
                </a:moveTo>
                <a:lnTo>
                  <a:pt x="1453133" y="630936"/>
                </a:lnTo>
                <a:lnTo>
                  <a:pt x="1453133" y="0"/>
                </a:lnTo>
                <a:lnTo>
                  <a:pt x="0" y="0"/>
                </a:lnTo>
                <a:lnTo>
                  <a:pt x="0" y="630936"/>
                </a:lnTo>
                <a:close/>
              </a:path>
            </a:pathLst>
          </a:custGeom>
          <a:ln w="19050">
            <a:solidFill>
              <a:srgbClr val="6F2F9F"/>
            </a:solidFill>
          </a:ln>
        </p:spPr>
        <p:txBody>
          <a:bodyPr wrap="square" lIns="0" tIns="0" rIns="0" bIns="0" rtlCol="0"/>
          <a:lstStyle/>
          <a:p>
            <a:endParaRPr/>
          </a:p>
        </p:txBody>
      </p:sp>
      <p:sp>
        <p:nvSpPr>
          <p:cNvPr id="31" name="object 31"/>
          <p:cNvSpPr txBox="1"/>
          <p:nvPr/>
        </p:nvSpPr>
        <p:spPr>
          <a:xfrm>
            <a:off x="9216135" y="4295140"/>
            <a:ext cx="1892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F2F9F"/>
                </a:solidFill>
                <a:latin typeface="Arial"/>
                <a:cs typeface="Arial"/>
              </a:rPr>
              <a:t>Reduce</a:t>
            </a:r>
            <a:r>
              <a:rPr sz="1800" b="1" spc="-35" dirty="0">
                <a:solidFill>
                  <a:srgbClr val="6F2F9F"/>
                </a:solidFill>
                <a:latin typeface="Arial"/>
                <a:cs typeface="Arial"/>
              </a:rPr>
              <a:t> </a:t>
            </a:r>
            <a:r>
              <a:rPr sz="1800" b="1" dirty="0">
                <a:solidFill>
                  <a:srgbClr val="6F2F9F"/>
                </a:solidFill>
                <a:latin typeface="Arial"/>
                <a:cs typeface="Arial"/>
              </a:rPr>
              <a:t>with</a:t>
            </a:r>
            <a:r>
              <a:rPr sz="1800" b="1" spc="-35" dirty="0">
                <a:solidFill>
                  <a:srgbClr val="6F2F9F"/>
                </a:solidFill>
                <a:latin typeface="Arial"/>
                <a:cs typeface="Arial"/>
              </a:rPr>
              <a:t> </a:t>
            </a:r>
            <a:r>
              <a:rPr sz="1800" b="1" dirty="0">
                <a:solidFill>
                  <a:srgbClr val="6F2F9F"/>
                </a:solidFill>
                <a:latin typeface="Arial"/>
                <a:cs typeface="Arial"/>
              </a:rPr>
              <a:t>Size</a:t>
            </a:r>
            <a:endParaRPr sz="1800">
              <a:latin typeface="Arial"/>
              <a:cs typeface="Arial"/>
            </a:endParaRPr>
          </a:p>
        </p:txBody>
      </p:sp>
      <p:sp>
        <p:nvSpPr>
          <p:cNvPr id="32" name="灯片编号占位符 31">
            <a:extLst>
              <a:ext uri="{FF2B5EF4-FFF2-40B4-BE49-F238E27FC236}">
                <a16:creationId xmlns:a16="http://schemas.microsoft.com/office/drawing/2014/main" id="{ED6BE5A8-1710-D012-04AF-D9EC4845F9CC}"/>
              </a:ext>
            </a:extLst>
          </p:cNvPr>
          <p:cNvSpPr>
            <a:spLocks noGrp="1"/>
          </p:cNvSpPr>
          <p:nvPr>
            <p:ph type="sldNum" sz="quarter" idx="7"/>
          </p:nvPr>
        </p:nvSpPr>
        <p:spPr/>
        <p:txBody>
          <a:bodyPr/>
          <a:lstStyle/>
          <a:p>
            <a:fld id="{B6F15528-21DE-4FAA-801E-634DDDAF4B2B}" type="slidenum">
              <a:rPr lang="en-US" altLang="zh-CN" smtClean="0"/>
              <a:t>12</a:t>
            </a:fld>
            <a:endParaRPr lang="en-US" altLang="zh-CN"/>
          </a:p>
        </p:txBody>
      </p:sp>
      <p:pic>
        <p:nvPicPr>
          <p:cNvPr id="34" name="图片 33">
            <a:extLst>
              <a:ext uri="{FF2B5EF4-FFF2-40B4-BE49-F238E27FC236}">
                <a16:creationId xmlns:a16="http://schemas.microsoft.com/office/drawing/2014/main" id="{B9E1D1D3-684B-83E0-D136-2FEF558724E4}"/>
              </a:ext>
            </a:extLst>
          </p:cNvPr>
          <p:cNvPicPr>
            <a:picLocks noChangeAspect="1"/>
          </p:cNvPicPr>
          <p:nvPr/>
        </p:nvPicPr>
        <p:blipFill>
          <a:blip r:embed="rId5"/>
          <a:stretch>
            <a:fillRect/>
          </a:stretch>
        </p:blipFill>
        <p:spPr>
          <a:xfrm>
            <a:off x="5776995" y="1461221"/>
            <a:ext cx="5251130" cy="6112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4939" y="128014"/>
            <a:ext cx="3759200" cy="574675"/>
          </a:xfrm>
          <a:prstGeom prst="rect">
            <a:avLst/>
          </a:prstGeom>
        </p:spPr>
        <p:txBody>
          <a:bodyPr vert="horz" wrap="square" lIns="0" tIns="12700" rIns="0" bIns="0" rtlCol="0">
            <a:spAutoFit/>
          </a:bodyPr>
          <a:lstStyle/>
          <a:p>
            <a:pPr marL="38100">
              <a:lnSpc>
                <a:spcPct val="100000"/>
              </a:lnSpc>
              <a:spcBef>
                <a:spcPts val="100"/>
              </a:spcBef>
            </a:pPr>
            <a:r>
              <a:rPr dirty="0">
                <a:solidFill>
                  <a:schemeClr val="tx1"/>
                </a:solidFill>
              </a:rPr>
              <a:t>The</a:t>
            </a:r>
            <a:r>
              <a:rPr spc="-30" dirty="0">
                <a:solidFill>
                  <a:schemeClr val="tx1"/>
                </a:solidFill>
              </a:rPr>
              <a:t> </a:t>
            </a:r>
            <a:r>
              <a:rPr dirty="0">
                <a:solidFill>
                  <a:schemeClr val="tx1"/>
                </a:solidFill>
              </a:rPr>
              <a:t>Effect</a:t>
            </a:r>
            <a:r>
              <a:rPr spc="-35" dirty="0">
                <a:solidFill>
                  <a:schemeClr val="tx1"/>
                </a:solidFill>
              </a:rPr>
              <a:t> </a:t>
            </a:r>
            <a:r>
              <a:rPr dirty="0">
                <a:solidFill>
                  <a:schemeClr val="tx1"/>
                </a:solidFill>
              </a:rPr>
              <a:t>of</a:t>
            </a:r>
            <a:r>
              <a:rPr spc="-30" dirty="0">
                <a:solidFill>
                  <a:schemeClr val="tx1"/>
                </a:solidFill>
              </a:rPr>
              <a:t> </a:t>
            </a:r>
            <a:r>
              <a:rPr i="1" spc="-5" dirty="0">
                <a:solidFill>
                  <a:schemeClr val="tx1"/>
                </a:solidFill>
                <a:latin typeface="Arial"/>
                <a:cs typeface="Arial"/>
              </a:rPr>
              <a:t>C</a:t>
            </a:r>
            <a:r>
              <a:rPr sz="3600" spc="-7" baseline="-20833" dirty="0">
                <a:solidFill>
                  <a:schemeClr val="tx1"/>
                </a:solidFill>
              </a:rPr>
              <a:t>GD</a:t>
            </a:r>
            <a:endParaRPr sz="3600" baseline="-20833" dirty="0">
              <a:solidFill>
                <a:schemeClr val="tx1"/>
              </a:solidFill>
              <a:latin typeface="Arial"/>
              <a:cs typeface="Arial"/>
            </a:endParaRPr>
          </a:p>
        </p:txBody>
      </p:sp>
      <p:grpSp>
        <p:nvGrpSpPr>
          <p:cNvPr id="6" name="object 6"/>
          <p:cNvGrpSpPr/>
          <p:nvPr/>
        </p:nvGrpSpPr>
        <p:grpSpPr>
          <a:xfrm>
            <a:off x="5110450" y="1730500"/>
            <a:ext cx="5541645" cy="3388995"/>
            <a:chOff x="5110450" y="1730500"/>
            <a:chExt cx="5541645" cy="3388995"/>
          </a:xfrm>
        </p:grpSpPr>
        <p:pic>
          <p:nvPicPr>
            <p:cNvPr id="7" name="object 7"/>
            <p:cNvPicPr/>
            <p:nvPr/>
          </p:nvPicPr>
          <p:blipFill>
            <a:blip r:embed="rId3" cstate="print"/>
            <a:stretch>
              <a:fillRect/>
            </a:stretch>
          </p:blipFill>
          <p:spPr>
            <a:xfrm>
              <a:off x="5110450" y="1730500"/>
              <a:ext cx="5541338" cy="3388931"/>
            </a:xfrm>
            <a:prstGeom prst="rect">
              <a:avLst/>
            </a:prstGeom>
          </p:spPr>
        </p:pic>
        <p:sp>
          <p:nvSpPr>
            <p:cNvPr id="8" name="object 8"/>
            <p:cNvSpPr/>
            <p:nvPr/>
          </p:nvSpPr>
          <p:spPr>
            <a:xfrm>
              <a:off x="5855588" y="3037713"/>
              <a:ext cx="818515" cy="783590"/>
            </a:xfrm>
            <a:custGeom>
              <a:avLst/>
              <a:gdLst/>
              <a:ahLst/>
              <a:cxnLst/>
              <a:rect l="l" t="t" r="r" b="b"/>
              <a:pathLst>
                <a:path w="818515" h="783589">
                  <a:moveTo>
                    <a:pt x="0" y="130556"/>
                  </a:moveTo>
                  <a:lnTo>
                    <a:pt x="10255" y="79724"/>
                  </a:lnTo>
                  <a:lnTo>
                    <a:pt x="38226" y="38227"/>
                  </a:lnTo>
                  <a:lnTo>
                    <a:pt x="79724" y="10255"/>
                  </a:lnTo>
                  <a:lnTo>
                    <a:pt x="130556" y="0"/>
                  </a:lnTo>
                  <a:lnTo>
                    <a:pt x="687832" y="0"/>
                  </a:lnTo>
                  <a:lnTo>
                    <a:pt x="738663" y="10255"/>
                  </a:lnTo>
                  <a:lnTo>
                    <a:pt x="780161" y="38226"/>
                  </a:lnTo>
                  <a:lnTo>
                    <a:pt x="808132" y="79724"/>
                  </a:lnTo>
                  <a:lnTo>
                    <a:pt x="818388" y="130556"/>
                  </a:lnTo>
                  <a:lnTo>
                    <a:pt x="818388" y="652780"/>
                  </a:lnTo>
                  <a:lnTo>
                    <a:pt x="808132" y="703611"/>
                  </a:lnTo>
                  <a:lnTo>
                    <a:pt x="780161" y="745109"/>
                  </a:lnTo>
                  <a:lnTo>
                    <a:pt x="738663" y="773080"/>
                  </a:lnTo>
                  <a:lnTo>
                    <a:pt x="687832" y="783336"/>
                  </a:lnTo>
                  <a:lnTo>
                    <a:pt x="130556" y="783336"/>
                  </a:lnTo>
                  <a:lnTo>
                    <a:pt x="79724" y="773080"/>
                  </a:lnTo>
                  <a:lnTo>
                    <a:pt x="38227" y="745109"/>
                  </a:lnTo>
                  <a:lnTo>
                    <a:pt x="10255" y="703611"/>
                  </a:lnTo>
                  <a:lnTo>
                    <a:pt x="0" y="652780"/>
                  </a:lnTo>
                  <a:lnTo>
                    <a:pt x="0" y="130556"/>
                  </a:lnTo>
                  <a:close/>
                </a:path>
              </a:pathLst>
            </a:custGeom>
            <a:ln w="16002">
              <a:solidFill>
                <a:srgbClr val="FF0000"/>
              </a:solidFill>
              <a:prstDash val="sysDash"/>
            </a:ln>
          </p:spPr>
          <p:txBody>
            <a:bodyPr wrap="square" lIns="0" tIns="0" rIns="0" bIns="0" rtlCol="0"/>
            <a:lstStyle/>
            <a:p>
              <a:endParaRPr/>
            </a:p>
          </p:txBody>
        </p:sp>
      </p:grpSp>
      <p:sp>
        <p:nvSpPr>
          <p:cNvPr id="11" name="object 11"/>
          <p:cNvSpPr txBox="1"/>
          <p:nvPr/>
        </p:nvSpPr>
        <p:spPr>
          <a:xfrm>
            <a:off x="1307591" y="1885441"/>
            <a:ext cx="29718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Cadence</a:t>
            </a:r>
            <a:r>
              <a:rPr sz="1800" b="1" dirty="0">
                <a:solidFill>
                  <a:srgbClr val="004099"/>
                </a:solidFill>
                <a:latin typeface="Arial"/>
                <a:cs typeface="Arial"/>
              </a:rPr>
              <a:t> </a:t>
            </a:r>
            <a:r>
              <a:rPr sz="1800" b="1" spc="-5" dirty="0">
                <a:solidFill>
                  <a:srgbClr val="004099"/>
                </a:solidFill>
                <a:latin typeface="Arial"/>
                <a:cs typeface="Arial"/>
              </a:rPr>
              <a:t>Simulation</a:t>
            </a:r>
            <a:r>
              <a:rPr sz="1800" b="1" dirty="0">
                <a:solidFill>
                  <a:srgbClr val="004099"/>
                </a:solidFill>
                <a:latin typeface="Arial"/>
                <a:cs typeface="Arial"/>
              </a:rPr>
              <a:t> </a:t>
            </a:r>
            <a:r>
              <a:rPr sz="1800" b="1" spc="-5" dirty="0">
                <a:solidFill>
                  <a:srgbClr val="004099"/>
                </a:solidFill>
                <a:latin typeface="Arial"/>
                <a:cs typeface="Arial"/>
              </a:rPr>
              <a:t>Result</a:t>
            </a:r>
            <a:endParaRPr sz="1800">
              <a:latin typeface="Arial"/>
              <a:cs typeface="Arial"/>
            </a:endParaRPr>
          </a:p>
        </p:txBody>
      </p:sp>
      <p:sp>
        <p:nvSpPr>
          <p:cNvPr id="12" name="object 12"/>
          <p:cNvSpPr txBox="1"/>
          <p:nvPr/>
        </p:nvSpPr>
        <p:spPr>
          <a:xfrm>
            <a:off x="4855209" y="1475485"/>
            <a:ext cx="1701164" cy="848360"/>
          </a:xfrm>
          <a:prstGeom prst="rect">
            <a:avLst/>
          </a:prstGeom>
        </p:spPr>
        <p:txBody>
          <a:bodyPr vert="horz" wrap="square" lIns="0" tIns="12700" rIns="0" bIns="0" rtlCol="0">
            <a:spAutoFit/>
          </a:bodyPr>
          <a:lstStyle/>
          <a:p>
            <a:pPr marL="37465" marR="30480" indent="635" algn="ctr">
              <a:lnSpc>
                <a:spcPct val="100000"/>
              </a:lnSpc>
              <a:spcBef>
                <a:spcPts val="100"/>
              </a:spcBef>
            </a:pPr>
            <a:r>
              <a:rPr sz="1800" b="1" i="1" spc="-5" dirty="0">
                <a:solidFill>
                  <a:srgbClr val="FF0000"/>
                </a:solidFill>
                <a:latin typeface="Arial"/>
                <a:cs typeface="Arial"/>
              </a:rPr>
              <a:t>C</a:t>
            </a:r>
            <a:r>
              <a:rPr sz="1800" b="1" spc="-7" baseline="-20833" dirty="0">
                <a:solidFill>
                  <a:srgbClr val="FF0000"/>
                </a:solidFill>
                <a:latin typeface="Arial"/>
                <a:cs typeface="Arial"/>
              </a:rPr>
              <a:t>GD</a:t>
            </a:r>
            <a:r>
              <a:rPr sz="1800" b="1" baseline="-20833" dirty="0">
                <a:solidFill>
                  <a:srgbClr val="FF0000"/>
                </a:solidFill>
                <a:latin typeface="Arial"/>
                <a:cs typeface="Arial"/>
              </a:rPr>
              <a:t> </a:t>
            </a:r>
            <a:r>
              <a:rPr sz="1800" b="1" spc="-5" dirty="0">
                <a:solidFill>
                  <a:srgbClr val="FF0000"/>
                </a:solidFill>
                <a:latin typeface="Arial"/>
                <a:cs typeface="Arial"/>
              </a:rPr>
              <a:t>directly </a:t>
            </a:r>
            <a:r>
              <a:rPr sz="1800" b="1" dirty="0">
                <a:solidFill>
                  <a:srgbClr val="FF0000"/>
                </a:solidFill>
                <a:latin typeface="Arial"/>
                <a:cs typeface="Arial"/>
              </a:rPr>
              <a:t> </a:t>
            </a:r>
            <a:r>
              <a:rPr sz="1800" b="1" spc="-5" dirty="0">
                <a:solidFill>
                  <a:srgbClr val="FF0000"/>
                </a:solidFill>
                <a:latin typeface="Arial"/>
                <a:cs typeface="Arial"/>
              </a:rPr>
              <a:t>connects</a:t>
            </a:r>
            <a:r>
              <a:rPr sz="1800" b="1" spc="-45" dirty="0">
                <a:solidFill>
                  <a:srgbClr val="FF0000"/>
                </a:solidFill>
                <a:latin typeface="Arial"/>
                <a:cs typeface="Arial"/>
              </a:rPr>
              <a:t> </a:t>
            </a:r>
            <a:r>
              <a:rPr sz="1800" b="1" spc="-5" dirty="0">
                <a:solidFill>
                  <a:srgbClr val="FF0000"/>
                </a:solidFill>
                <a:latin typeface="Arial"/>
                <a:cs typeface="Arial"/>
              </a:rPr>
              <a:t>input </a:t>
            </a:r>
            <a:r>
              <a:rPr sz="1800" b="1" spc="-484" dirty="0">
                <a:solidFill>
                  <a:srgbClr val="FF0000"/>
                </a:solidFill>
                <a:latin typeface="Arial"/>
                <a:cs typeface="Arial"/>
              </a:rPr>
              <a:t> </a:t>
            </a:r>
            <a:r>
              <a:rPr sz="1800" b="1" dirty="0">
                <a:solidFill>
                  <a:srgbClr val="FF0000"/>
                </a:solidFill>
                <a:latin typeface="Arial"/>
                <a:cs typeface="Arial"/>
              </a:rPr>
              <a:t>and</a:t>
            </a:r>
            <a:r>
              <a:rPr sz="1800" b="1" spc="-15" dirty="0">
                <a:solidFill>
                  <a:srgbClr val="FF0000"/>
                </a:solidFill>
                <a:latin typeface="Arial"/>
                <a:cs typeface="Arial"/>
              </a:rPr>
              <a:t> </a:t>
            </a:r>
            <a:r>
              <a:rPr sz="1800" b="1" dirty="0">
                <a:solidFill>
                  <a:srgbClr val="FF0000"/>
                </a:solidFill>
                <a:latin typeface="Arial"/>
                <a:cs typeface="Arial"/>
              </a:rPr>
              <a:t>output</a:t>
            </a:r>
            <a:endParaRPr sz="1800">
              <a:latin typeface="Arial"/>
              <a:cs typeface="Arial"/>
            </a:endParaRPr>
          </a:p>
        </p:txBody>
      </p:sp>
      <p:sp>
        <p:nvSpPr>
          <p:cNvPr id="13" name="object 13"/>
          <p:cNvSpPr/>
          <p:nvPr/>
        </p:nvSpPr>
        <p:spPr>
          <a:xfrm>
            <a:off x="5706236" y="2371725"/>
            <a:ext cx="561340" cy="671195"/>
          </a:xfrm>
          <a:custGeom>
            <a:avLst/>
            <a:gdLst/>
            <a:ahLst/>
            <a:cxnLst/>
            <a:rect l="l" t="t" r="r" b="b"/>
            <a:pathLst>
              <a:path w="561339" h="671194">
                <a:moveTo>
                  <a:pt x="54904" y="53488"/>
                </a:moveTo>
                <a:lnTo>
                  <a:pt x="42708" y="63647"/>
                </a:lnTo>
                <a:lnTo>
                  <a:pt x="548639" y="670940"/>
                </a:lnTo>
                <a:lnTo>
                  <a:pt x="560959" y="660653"/>
                </a:lnTo>
                <a:lnTo>
                  <a:pt x="54904" y="53488"/>
                </a:lnTo>
                <a:close/>
              </a:path>
              <a:path w="561339" h="671194">
                <a:moveTo>
                  <a:pt x="0" y="0"/>
                </a:moveTo>
                <a:lnTo>
                  <a:pt x="19558" y="82930"/>
                </a:lnTo>
                <a:lnTo>
                  <a:pt x="42708" y="63647"/>
                </a:lnTo>
                <a:lnTo>
                  <a:pt x="34543" y="53848"/>
                </a:lnTo>
                <a:lnTo>
                  <a:pt x="46736" y="43687"/>
                </a:lnTo>
                <a:lnTo>
                  <a:pt x="66670" y="43687"/>
                </a:lnTo>
                <a:lnTo>
                  <a:pt x="78104" y="34162"/>
                </a:lnTo>
                <a:lnTo>
                  <a:pt x="0" y="0"/>
                </a:lnTo>
                <a:close/>
              </a:path>
              <a:path w="561339" h="671194">
                <a:moveTo>
                  <a:pt x="46736" y="43687"/>
                </a:moveTo>
                <a:lnTo>
                  <a:pt x="34543" y="53848"/>
                </a:lnTo>
                <a:lnTo>
                  <a:pt x="42708" y="63647"/>
                </a:lnTo>
                <a:lnTo>
                  <a:pt x="54904" y="53488"/>
                </a:lnTo>
                <a:lnTo>
                  <a:pt x="46736" y="43687"/>
                </a:lnTo>
                <a:close/>
              </a:path>
              <a:path w="561339" h="671194">
                <a:moveTo>
                  <a:pt x="66670" y="43687"/>
                </a:moveTo>
                <a:lnTo>
                  <a:pt x="46736" y="43687"/>
                </a:lnTo>
                <a:lnTo>
                  <a:pt x="54904" y="53488"/>
                </a:lnTo>
                <a:lnTo>
                  <a:pt x="66670" y="43687"/>
                </a:lnTo>
                <a:close/>
              </a:path>
            </a:pathLst>
          </a:custGeom>
          <a:solidFill>
            <a:srgbClr val="FF0000"/>
          </a:solidFill>
        </p:spPr>
        <p:txBody>
          <a:bodyPr wrap="square" lIns="0" tIns="0" rIns="0" bIns="0" rtlCol="0"/>
          <a:lstStyle/>
          <a:p>
            <a:endParaRPr/>
          </a:p>
        </p:txBody>
      </p:sp>
      <p:sp>
        <p:nvSpPr>
          <p:cNvPr id="14" name="object 14"/>
          <p:cNvSpPr txBox="1"/>
          <p:nvPr/>
        </p:nvSpPr>
        <p:spPr>
          <a:xfrm>
            <a:off x="4988559" y="5098541"/>
            <a:ext cx="6304280" cy="361315"/>
          </a:xfrm>
          <a:prstGeom prst="rect">
            <a:avLst/>
          </a:prstGeom>
        </p:spPr>
        <p:txBody>
          <a:bodyPr vert="horz" wrap="square" lIns="0" tIns="12700" rIns="0" bIns="0" rtlCol="0">
            <a:spAutoFit/>
          </a:bodyPr>
          <a:lstStyle/>
          <a:p>
            <a:pPr marL="414020" indent="-363855">
              <a:lnSpc>
                <a:spcPct val="100000"/>
              </a:lnSpc>
              <a:spcBef>
                <a:spcPts val="100"/>
              </a:spcBef>
              <a:buFont typeface="Wingdings"/>
              <a:buChar char=""/>
              <a:tabLst>
                <a:tab pos="414655" algn="l"/>
                <a:tab pos="1324610" algn="l"/>
                <a:tab pos="1827530" algn="l"/>
                <a:tab pos="3113405" algn="l"/>
                <a:tab pos="4425315" algn="l"/>
                <a:tab pos="4995545" algn="l"/>
                <a:tab pos="6000115" algn="l"/>
              </a:tabLst>
            </a:pPr>
            <a:r>
              <a:rPr sz="2200" b="1" dirty="0">
                <a:solidFill>
                  <a:srgbClr val="004099"/>
                </a:solidFill>
                <a:latin typeface="Arial"/>
                <a:cs typeface="Arial"/>
              </a:rPr>
              <a:t>When	</a:t>
            </a:r>
            <a:r>
              <a:rPr sz="2200" b="1" i="1" spc="5" dirty="0">
                <a:solidFill>
                  <a:srgbClr val="004099"/>
                </a:solidFill>
                <a:latin typeface="Arial"/>
                <a:cs typeface="Arial"/>
              </a:rPr>
              <a:t>V</a:t>
            </a:r>
            <a:r>
              <a:rPr sz="2175" b="1" spc="7" baseline="-21072" dirty="0">
                <a:solidFill>
                  <a:srgbClr val="004099"/>
                </a:solidFill>
                <a:latin typeface="Arial"/>
                <a:cs typeface="Arial"/>
              </a:rPr>
              <a:t>in	</a:t>
            </a:r>
            <a:r>
              <a:rPr sz="2200" b="1" dirty="0">
                <a:solidFill>
                  <a:srgbClr val="004099"/>
                </a:solidFill>
                <a:latin typeface="Arial"/>
                <a:cs typeface="Arial"/>
              </a:rPr>
              <a:t>changes	</a:t>
            </a:r>
            <a:r>
              <a:rPr sz="2200" b="1" spc="-20" dirty="0">
                <a:solidFill>
                  <a:srgbClr val="004099"/>
                </a:solidFill>
                <a:latin typeface="Arial"/>
                <a:cs typeface="Arial"/>
              </a:rPr>
              <a:t>abruptly,	</a:t>
            </a:r>
            <a:r>
              <a:rPr sz="2200" b="1" dirty="0">
                <a:solidFill>
                  <a:srgbClr val="004099"/>
                </a:solidFill>
                <a:latin typeface="Arial"/>
                <a:cs typeface="Arial"/>
              </a:rPr>
              <a:t>the	nature	of</a:t>
            </a:r>
            <a:endParaRPr sz="2200">
              <a:latin typeface="Arial"/>
              <a:cs typeface="Arial"/>
            </a:endParaRPr>
          </a:p>
        </p:txBody>
      </p:sp>
      <p:sp>
        <p:nvSpPr>
          <p:cNvPr id="15" name="object 15"/>
          <p:cNvSpPr txBox="1"/>
          <p:nvPr/>
        </p:nvSpPr>
        <p:spPr>
          <a:xfrm>
            <a:off x="5287009" y="5503164"/>
            <a:ext cx="557530" cy="361315"/>
          </a:xfrm>
          <a:prstGeom prst="rect">
            <a:avLst/>
          </a:prstGeom>
        </p:spPr>
        <p:txBody>
          <a:bodyPr vert="horz" wrap="square" lIns="0" tIns="12700" rIns="0" bIns="0" rtlCol="0">
            <a:spAutoFit/>
          </a:bodyPr>
          <a:lstStyle/>
          <a:p>
            <a:pPr marL="38100">
              <a:lnSpc>
                <a:spcPct val="100000"/>
              </a:lnSpc>
              <a:spcBef>
                <a:spcPts val="100"/>
              </a:spcBef>
            </a:pPr>
            <a:r>
              <a:rPr sz="3300" b="1" i="1" spc="7" baseline="13888" dirty="0">
                <a:solidFill>
                  <a:srgbClr val="004099"/>
                </a:solidFill>
                <a:latin typeface="Arial"/>
                <a:cs typeface="Arial"/>
              </a:rPr>
              <a:t>C</a:t>
            </a:r>
            <a:r>
              <a:rPr sz="1450" b="1" spc="5" dirty="0">
                <a:solidFill>
                  <a:srgbClr val="004099"/>
                </a:solidFill>
                <a:latin typeface="Arial"/>
                <a:cs typeface="Arial"/>
              </a:rPr>
              <a:t>GD</a:t>
            </a:r>
            <a:endParaRPr sz="1450">
              <a:latin typeface="Arial"/>
              <a:cs typeface="Arial"/>
            </a:endParaRPr>
          </a:p>
        </p:txBody>
      </p:sp>
      <p:sp>
        <p:nvSpPr>
          <p:cNvPr id="16" name="object 16"/>
          <p:cNvSpPr txBox="1"/>
          <p:nvPr/>
        </p:nvSpPr>
        <p:spPr>
          <a:xfrm>
            <a:off x="5989828" y="5433821"/>
            <a:ext cx="5276215" cy="361315"/>
          </a:xfrm>
          <a:prstGeom prst="rect">
            <a:avLst/>
          </a:prstGeom>
        </p:spPr>
        <p:txBody>
          <a:bodyPr vert="horz" wrap="square" lIns="0" tIns="12700" rIns="0" bIns="0" rtlCol="0">
            <a:spAutoFit/>
          </a:bodyPr>
          <a:lstStyle/>
          <a:p>
            <a:pPr marL="12700">
              <a:lnSpc>
                <a:spcPct val="100000"/>
              </a:lnSpc>
              <a:spcBef>
                <a:spcPts val="100"/>
              </a:spcBef>
              <a:tabLst>
                <a:tab pos="1282065" algn="l"/>
                <a:tab pos="2458085" algn="l"/>
                <a:tab pos="3464560" algn="l"/>
                <a:tab pos="4641850" algn="l"/>
              </a:tabLst>
            </a:pPr>
            <a:r>
              <a:rPr sz="2200" b="1" dirty="0">
                <a:solidFill>
                  <a:srgbClr val="004099"/>
                </a:solidFill>
                <a:latin typeface="Arial"/>
                <a:cs typeface="Arial"/>
              </a:rPr>
              <a:t>ensures	rela</a:t>
            </a:r>
            <a:r>
              <a:rPr sz="2200" b="1" spc="-10" dirty="0">
                <a:solidFill>
                  <a:srgbClr val="004099"/>
                </a:solidFill>
                <a:latin typeface="Arial"/>
                <a:cs typeface="Arial"/>
              </a:rPr>
              <a:t>t</a:t>
            </a:r>
            <a:r>
              <a:rPr sz="2200" b="1" dirty="0">
                <a:solidFill>
                  <a:srgbClr val="004099"/>
                </a:solidFill>
                <a:latin typeface="Arial"/>
                <a:cs typeface="Arial"/>
              </a:rPr>
              <a:t>ive	sta</a:t>
            </a:r>
            <a:r>
              <a:rPr sz="2200" b="1" spc="5" dirty="0">
                <a:solidFill>
                  <a:srgbClr val="004099"/>
                </a:solidFill>
                <a:latin typeface="Arial"/>
                <a:cs typeface="Arial"/>
              </a:rPr>
              <a:t>b</a:t>
            </a:r>
            <a:r>
              <a:rPr sz="2200" b="1" dirty="0">
                <a:solidFill>
                  <a:srgbClr val="004099"/>
                </a:solidFill>
                <a:latin typeface="Arial"/>
                <a:cs typeface="Arial"/>
              </a:rPr>
              <a:t>le	volt</a:t>
            </a:r>
            <a:r>
              <a:rPr sz="2200" b="1" spc="5" dirty="0">
                <a:solidFill>
                  <a:srgbClr val="004099"/>
                </a:solidFill>
                <a:latin typeface="Arial"/>
                <a:cs typeface="Arial"/>
              </a:rPr>
              <a:t>a</a:t>
            </a:r>
            <a:r>
              <a:rPr sz="2200" b="1" dirty="0">
                <a:solidFill>
                  <a:srgbClr val="004099"/>
                </a:solidFill>
                <a:latin typeface="Arial"/>
                <a:cs typeface="Arial"/>
              </a:rPr>
              <a:t>ge	drop</a:t>
            </a:r>
            <a:endParaRPr sz="2200" dirty="0">
              <a:latin typeface="Arial"/>
              <a:cs typeface="Arial"/>
            </a:endParaRPr>
          </a:p>
        </p:txBody>
      </p:sp>
      <p:sp>
        <p:nvSpPr>
          <p:cNvPr id="17" name="object 17"/>
          <p:cNvSpPr txBox="1"/>
          <p:nvPr/>
        </p:nvSpPr>
        <p:spPr>
          <a:xfrm>
            <a:off x="5312409" y="5769102"/>
            <a:ext cx="3338195" cy="361315"/>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4099"/>
                </a:solidFill>
                <a:latin typeface="Arial"/>
                <a:cs typeface="Arial"/>
              </a:rPr>
              <a:t>across</a:t>
            </a:r>
            <a:r>
              <a:rPr sz="2200" b="1" spc="-20" dirty="0">
                <a:solidFill>
                  <a:srgbClr val="004099"/>
                </a:solidFill>
                <a:latin typeface="Arial"/>
                <a:cs typeface="Arial"/>
              </a:rPr>
              <a:t> </a:t>
            </a:r>
            <a:r>
              <a:rPr sz="2200" b="1" dirty="0">
                <a:solidFill>
                  <a:srgbClr val="004099"/>
                </a:solidFill>
                <a:latin typeface="Arial"/>
                <a:cs typeface="Arial"/>
              </a:rPr>
              <a:t>it </a:t>
            </a:r>
            <a:r>
              <a:rPr sz="2200" b="1" spc="-5" dirty="0">
                <a:solidFill>
                  <a:srgbClr val="004099"/>
                </a:solidFill>
                <a:latin typeface="Arial"/>
                <a:cs typeface="Arial"/>
              </a:rPr>
              <a:t>at that</a:t>
            </a:r>
            <a:r>
              <a:rPr sz="2200" b="1" spc="5" dirty="0">
                <a:solidFill>
                  <a:srgbClr val="004099"/>
                </a:solidFill>
                <a:latin typeface="Arial"/>
                <a:cs typeface="Arial"/>
              </a:rPr>
              <a:t> </a:t>
            </a:r>
            <a:r>
              <a:rPr sz="2200" b="1" spc="-5" dirty="0">
                <a:solidFill>
                  <a:srgbClr val="004099"/>
                </a:solidFill>
                <a:latin typeface="Arial"/>
                <a:cs typeface="Arial"/>
              </a:rPr>
              <a:t>moment.</a:t>
            </a:r>
            <a:endParaRPr sz="2200">
              <a:latin typeface="Arial"/>
              <a:cs typeface="Arial"/>
            </a:endParaRPr>
          </a:p>
        </p:txBody>
      </p:sp>
      <p:sp>
        <p:nvSpPr>
          <p:cNvPr id="18" name="灯片编号占位符 17">
            <a:extLst>
              <a:ext uri="{FF2B5EF4-FFF2-40B4-BE49-F238E27FC236}">
                <a16:creationId xmlns:a16="http://schemas.microsoft.com/office/drawing/2014/main" id="{4F48963E-9C54-24A2-AA95-567704755252}"/>
              </a:ext>
            </a:extLst>
          </p:cNvPr>
          <p:cNvSpPr>
            <a:spLocks noGrp="1"/>
          </p:cNvSpPr>
          <p:nvPr>
            <p:ph type="sldNum" sz="quarter" idx="7"/>
          </p:nvPr>
        </p:nvSpPr>
        <p:spPr/>
        <p:txBody>
          <a:bodyPr/>
          <a:lstStyle/>
          <a:p>
            <a:fld id="{B6F15528-21DE-4FAA-801E-634DDDAF4B2B}" type="slidenum">
              <a:rPr lang="en-US" altLang="zh-CN" smtClean="0"/>
              <a:t>13</a:t>
            </a:fld>
            <a:endParaRPr lang="en-US" altLang="zh-CN"/>
          </a:p>
        </p:txBody>
      </p:sp>
      <p:pic>
        <p:nvPicPr>
          <p:cNvPr id="20" name="图片 19">
            <a:extLst>
              <a:ext uri="{FF2B5EF4-FFF2-40B4-BE49-F238E27FC236}">
                <a16:creationId xmlns:a16="http://schemas.microsoft.com/office/drawing/2014/main" id="{3A4C2F33-C6A7-6CB2-EF4D-BE7FA44076F9}"/>
              </a:ext>
            </a:extLst>
          </p:cNvPr>
          <p:cNvPicPr>
            <a:picLocks noChangeAspect="1"/>
          </p:cNvPicPr>
          <p:nvPr/>
        </p:nvPicPr>
        <p:blipFill>
          <a:blip r:embed="rId4"/>
          <a:stretch>
            <a:fillRect/>
          </a:stretch>
        </p:blipFill>
        <p:spPr>
          <a:xfrm>
            <a:off x="568415" y="2158656"/>
            <a:ext cx="4320251" cy="3556343"/>
          </a:xfrm>
          <a:prstGeom prst="rect">
            <a:avLst/>
          </a:prstGeom>
        </p:spPr>
      </p:pic>
      <p:grpSp>
        <p:nvGrpSpPr>
          <p:cNvPr id="34" name="组合 33">
            <a:extLst>
              <a:ext uri="{FF2B5EF4-FFF2-40B4-BE49-F238E27FC236}">
                <a16:creationId xmlns:a16="http://schemas.microsoft.com/office/drawing/2014/main" id="{91DD5183-C999-89C8-08AB-DC5C223AD733}"/>
              </a:ext>
            </a:extLst>
          </p:cNvPr>
          <p:cNvGrpSpPr/>
          <p:nvPr/>
        </p:nvGrpSpPr>
        <p:grpSpPr>
          <a:xfrm>
            <a:off x="1219200" y="2750403"/>
            <a:ext cx="3213624" cy="830997"/>
            <a:chOff x="2105912" y="1056336"/>
            <a:chExt cx="2461388" cy="830997"/>
          </a:xfrm>
        </p:grpSpPr>
        <p:sp>
          <p:nvSpPr>
            <p:cNvPr id="4" name="文本框 3">
              <a:extLst>
                <a:ext uri="{FF2B5EF4-FFF2-40B4-BE49-F238E27FC236}">
                  <a16:creationId xmlns:a16="http://schemas.microsoft.com/office/drawing/2014/main" id="{AA494955-D705-82FA-1457-251C7F816651}"/>
                </a:ext>
              </a:extLst>
            </p:cNvPr>
            <p:cNvSpPr txBox="1"/>
            <p:nvPr/>
          </p:nvSpPr>
          <p:spPr>
            <a:xfrm>
              <a:off x="2105912" y="1056336"/>
              <a:ext cx="2461388" cy="830997"/>
            </a:xfrm>
            <a:prstGeom prst="rect">
              <a:avLst/>
            </a:prstGeom>
            <a:noFill/>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C</a:t>
              </a:r>
              <a:r>
                <a:rPr lang="en-US" altLang="zh-CN" sz="2400" baseline="-25000" dirty="0">
                  <a:solidFill>
                    <a:srgbClr val="0070C0"/>
                  </a:solidFill>
                  <a:latin typeface="Times New Roman" panose="02020603050405020304" pitchFamily="18" charset="0"/>
                  <a:cs typeface="Times New Roman" panose="02020603050405020304" pitchFamily="18" charset="0"/>
                </a:rPr>
                <a:t>GD</a:t>
              </a:r>
              <a:r>
                <a:rPr lang="en-US" altLang="zh-CN" sz="2400" dirty="0">
                  <a:solidFill>
                    <a:srgbClr val="0070C0"/>
                  </a:solidFill>
                  <a:latin typeface="Times New Roman" panose="02020603050405020304" pitchFamily="18" charset="0"/>
                  <a:cs typeface="Times New Roman" panose="02020603050405020304" pitchFamily="18" charset="0"/>
                </a:rPr>
                <a:t> = Q / ( V</a:t>
              </a:r>
              <a:r>
                <a:rPr lang="en-US" altLang="zh-CN" sz="2400" baseline="-25000" dirty="0">
                  <a:solidFill>
                    <a:srgbClr val="0070C0"/>
                  </a:solidFill>
                  <a:latin typeface="Times New Roman" panose="02020603050405020304" pitchFamily="18" charset="0"/>
                  <a:cs typeface="Times New Roman" panose="02020603050405020304" pitchFamily="18" charset="0"/>
                </a:rPr>
                <a:t>in  </a:t>
              </a:r>
              <a:r>
                <a:rPr lang="en-US" altLang="zh-CN" sz="2400" dirty="0">
                  <a:solidFill>
                    <a:srgbClr val="0070C0"/>
                  </a:solidFill>
                  <a:latin typeface="Times New Roman" panose="02020603050405020304" pitchFamily="18" charset="0"/>
                  <a:cs typeface="Times New Roman" panose="02020603050405020304" pitchFamily="18" charset="0"/>
                </a:rPr>
                <a:t>–V</a:t>
              </a:r>
              <a:r>
                <a:rPr lang="en-US" altLang="zh-CN" sz="2400" baseline="-25000" dirty="0">
                  <a:solidFill>
                    <a:srgbClr val="0070C0"/>
                  </a:solidFill>
                  <a:latin typeface="Times New Roman" panose="02020603050405020304" pitchFamily="18" charset="0"/>
                  <a:cs typeface="Times New Roman" panose="02020603050405020304" pitchFamily="18" charset="0"/>
                </a:rPr>
                <a:t>out </a:t>
              </a:r>
              <a:r>
                <a:rPr lang="en-US" altLang="zh-CN" sz="2400" dirty="0">
                  <a:solidFill>
                    <a:srgbClr val="0070C0"/>
                  </a:solidFill>
                  <a:latin typeface="Times New Roman" panose="02020603050405020304" pitchFamily="18" charset="0"/>
                  <a:cs typeface="Times New Roman" panose="02020603050405020304" pitchFamily="18" charset="0"/>
                </a:rPr>
                <a:t>)</a:t>
              </a:r>
              <a:endParaRPr lang="zh-CN" altLang="en-US" sz="2400" dirty="0">
                <a:solidFill>
                  <a:srgbClr val="0070C0"/>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D3198029-B51E-DC46-C50F-A60763D228A5}"/>
                </a:ext>
              </a:extLst>
            </p:cNvPr>
            <p:cNvCxnSpPr>
              <a:cxnSpLocks/>
            </p:cNvCxnSpPr>
            <p:nvPr/>
          </p:nvCxnSpPr>
          <p:spPr>
            <a:xfrm flipV="1">
              <a:off x="4116930" y="1139191"/>
              <a:ext cx="0" cy="3362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F72A1BE-18B7-3650-38FA-4FE48977D52C}"/>
                </a:ext>
              </a:extLst>
            </p:cNvPr>
            <p:cNvCxnSpPr>
              <a:cxnSpLocks/>
            </p:cNvCxnSpPr>
            <p:nvPr/>
          </p:nvCxnSpPr>
          <p:spPr>
            <a:xfrm>
              <a:off x="3591661" y="1159255"/>
              <a:ext cx="0" cy="316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22F8BAB-3D27-284E-7977-C82B2F9A9F16}"/>
                </a:ext>
              </a:extLst>
            </p:cNvPr>
            <p:cNvCxnSpPr>
              <a:cxnSpLocks/>
            </p:cNvCxnSpPr>
            <p:nvPr/>
          </p:nvCxnSpPr>
          <p:spPr>
            <a:xfrm>
              <a:off x="2225015" y="1516139"/>
              <a:ext cx="304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452EE30-FFB6-B001-2973-866D231C0844}"/>
                </a:ext>
              </a:extLst>
            </p:cNvPr>
            <p:cNvCxnSpPr>
              <a:cxnSpLocks/>
            </p:cNvCxnSpPr>
            <p:nvPr/>
          </p:nvCxnSpPr>
          <p:spPr>
            <a:xfrm>
              <a:off x="2774574" y="1530364"/>
              <a:ext cx="304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4222" y="-8313"/>
            <a:ext cx="3621806" cy="56682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Miller</a:t>
            </a:r>
            <a:r>
              <a:rPr spc="-95" dirty="0">
                <a:solidFill>
                  <a:schemeClr val="tx1"/>
                </a:solidFill>
              </a:rPr>
              <a:t> </a:t>
            </a:r>
            <a:r>
              <a:rPr lang="en-US" dirty="0">
                <a:solidFill>
                  <a:schemeClr val="tx1"/>
                </a:solidFill>
              </a:rPr>
              <a:t>Theorem</a:t>
            </a:r>
            <a:endParaRPr dirty="0">
              <a:solidFill>
                <a:schemeClr val="tx1"/>
              </a:solidFill>
            </a:endParaRPr>
          </a:p>
        </p:txBody>
      </p:sp>
      <p:grpSp>
        <p:nvGrpSpPr>
          <p:cNvPr id="32" name="组合 31">
            <a:extLst>
              <a:ext uri="{FF2B5EF4-FFF2-40B4-BE49-F238E27FC236}">
                <a16:creationId xmlns:a16="http://schemas.microsoft.com/office/drawing/2014/main" id="{E28249EA-0A97-54B2-A51E-E4B1E3AD9F1F}"/>
              </a:ext>
            </a:extLst>
          </p:cNvPr>
          <p:cNvGrpSpPr/>
          <p:nvPr/>
        </p:nvGrpSpPr>
        <p:grpSpPr>
          <a:xfrm>
            <a:off x="5650310" y="3429000"/>
            <a:ext cx="3234055" cy="867410"/>
            <a:chOff x="5875401" y="2116455"/>
            <a:chExt cx="3234055" cy="867410"/>
          </a:xfrm>
        </p:grpSpPr>
        <p:sp>
          <p:nvSpPr>
            <p:cNvPr id="5" name="object 5"/>
            <p:cNvSpPr/>
            <p:nvPr/>
          </p:nvSpPr>
          <p:spPr>
            <a:xfrm>
              <a:off x="5875401" y="2116455"/>
              <a:ext cx="3234055" cy="867410"/>
            </a:xfrm>
            <a:custGeom>
              <a:avLst/>
              <a:gdLst/>
              <a:ahLst/>
              <a:cxnLst/>
              <a:rect l="l" t="t" r="r" b="b"/>
              <a:pathLst>
                <a:path w="3234054" h="867410">
                  <a:moveTo>
                    <a:pt x="3089402" y="0"/>
                  </a:moveTo>
                  <a:lnTo>
                    <a:pt x="144525" y="0"/>
                  </a:lnTo>
                  <a:lnTo>
                    <a:pt x="98868" y="7374"/>
                  </a:lnTo>
                  <a:lnTo>
                    <a:pt x="59198" y="27903"/>
                  </a:lnTo>
                  <a:lnTo>
                    <a:pt x="27903" y="59198"/>
                  </a:lnTo>
                  <a:lnTo>
                    <a:pt x="7374" y="98868"/>
                  </a:lnTo>
                  <a:lnTo>
                    <a:pt x="0" y="144525"/>
                  </a:lnTo>
                  <a:lnTo>
                    <a:pt x="0" y="722630"/>
                  </a:lnTo>
                  <a:lnTo>
                    <a:pt x="7374" y="768287"/>
                  </a:lnTo>
                  <a:lnTo>
                    <a:pt x="27903" y="807957"/>
                  </a:lnTo>
                  <a:lnTo>
                    <a:pt x="59198" y="839252"/>
                  </a:lnTo>
                  <a:lnTo>
                    <a:pt x="98868" y="859781"/>
                  </a:lnTo>
                  <a:lnTo>
                    <a:pt x="144525" y="867156"/>
                  </a:lnTo>
                  <a:lnTo>
                    <a:pt x="3089402" y="867156"/>
                  </a:lnTo>
                  <a:lnTo>
                    <a:pt x="3135059" y="859781"/>
                  </a:lnTo>
                  <a:lnTo>
                    <a:pt x="3174729" y="839252"/>
                  </a:lnTo>
                  <a:lnTo>
                    <a:pt x="3206024" y="807957"/>
                  </a:lnTo>
                  <a:lnTo>
                    <a:pt x="3226553" y="768287"/>
                  </a:lnTo>
                  <a:lnTo>
                    <a:pt x="3233928" y="722630"/>
                  </a:lnTo>
                  <a:lnTo>
                    <a:pt x="3233928" y="144525"/>
                  </a:lnTo>
                  <a:lnTo>
                    <a:pt x="3226553" y="98868"/>
                  </a:lnTo>
                  <a:lnTo>
                    <a:pt x="3206024" y="59198"/>
                  </a:lnTo>
                  <a:lnTo>
                    <a:pt x="3174729" y="27903"/>
                  </a:lnTo>
                  <a:lnTo>
                    <a:pt x="3135059" y="7374"/>
                  </a:lnTo>
                  <a:lnTo>
                    <a:pt x="3089402" y="0"/>
                  </a:lnTo>
                  <a:close/>
                </a:path>
              </a:pathLst>
            </a:custGeom>
            <a:solidFill>
              <a:srgbClr val="BADFE2"/>
            </a:solidFill>
          </p:spPr>
          <p:txBody>
            <a:bodyPr wrap="square" lIns="0" tIns="0" rIns="0" bIns="0" rtlCol="0"/>
            <a:lstStyle/>
            <a:p>
              <a:endParaRPr/>
            </a:p>
          </p:txBody>
        </p:sp>
        <p:sp>
          <p:nvSpPr>
            <p:cNvPr id="6" name="object 6"/>
            <p:cNvSpPr/>
            <p:nvPr/>
          </p:nvSpPr>
          <p:spPr>
            <a:xfrm>
              <a:off x="5875401" y="2116455"/>
              <a:ext cx="3234055" cy="867410"/>
            </a:xfrm>
            <a:custGeom>
              <a:avLst/>
              <a:gdLst/>
              <a:ahLst/>
              <a:cxnLst/>
              <a:rect l="l" t="t" r="r" b="b"/>
              <a:pathLst>
                <a:path w="3234054" h="867410">
                  <a:moveTo>
                    <a:pt x="0" y="144525"/>
                  </a:moveTo>
                  <a:lnTo>
                    <a:pt x="7374" y="98868"/>
                  </a:lnTo>
                  <a:lnTo>
                    <a:pt x="27903" y="59198"/>
                  </a:lnTo>
                  <a:lnTo>
                    <a:pt x="59198" y="27903"/>
                  </a:lnTo>
                  <a:lnTo>
                    <a:pt x="98868" y="7374"/>
                  </a:lnTo>
                  <a:lnTo>
                    <a:pt x="144525" y="0"/>
                  </a:lnTo>
                  <a:lnTo>
                    <a:pt x="3089402" y="0"/>
                  </a:lnTo>
                  <a:lnTo>
                    <a:pt x="3135059" y="7374"/>
                  </a:lnTo>
                  <a:lnTo>
                    <a:pt x="3174729" y="27903"/>
                  </a:lnTo>
                  <a:lnTo>
                    <a:pt x="3206024" y="59198"/>
                  </a:lnTo>
                  <a:lnTo>
                    <a:pt x="3226553" y="98868"/>
                  </a:lnTo>
                  <a:lnTo>
                    <a:pt x="3233928" y="144525"/>
                  </a:lnTo>
                  <a:lnTo>
                    <a:pt x="3233928" y="722630"/>
                  </a:lnTo>
                  <a:lnTo>
                    <a:pt x="3226553" y="768287"/>
                  </a:lnTo>
                  <a:lnTo>
                    <a:pt x="3206024" y="807957"/>
                  </a:lnTo>
                  <a:lnTo>
                    <a:pt x="3174729" y="839252"/>
                  </a:lnTo>
                  <a:lnTo>
                    <a:pt x="3135059" y="859781"/>
                  </a:lnTo>
                  <a:lnTo>
                    <a:pt x="3089402" y="867156"/>
                  </a:lnTo>
                  <a:lnTo>
                    <a:pt x="144525" y="867156"/>
                  </a:lnTo>
                  <a:lnTo>
                    <a:pt x="98868" y="859781"/>
                  </a:lnTo>
                  <a:lnTo>
                    <a:pt x="59198" y="839252"/>
                  </a:lnTo>
                  <a:lnTo>
                    <a:pt x="27903" y="807957"/>
                  </a:lnTo>
                  <a:lnTo>
                    <a:pt x="7374" y="768287"/>
                  </a:lnTo>
                  <a:lnTo>
                    <a:pt x="0" y="722630"/>
                  </a:lnTo>
                  <a:lnTo>
                    <a:pt x="0" y="144525"/>
                  </a:lnTo>
                  <a:close/>
                </a:path>
              </a:pathLst>
            </a:custGeom>
            <a:ln w="25146">
              <a:solidFill>
                <a:srgbClr val="88A3A7"/>
              </a:solidFill>
            </a:ln>
          </p:spPr>
          <p:txBody>
            <a:bodyPr wrap="square" lIns="0" tIns="0" rIns="0" bIns="0" rtlCol="0"/>
            <a:lstStyle/>
            <a:p>
              <a:endParaRPr/>
            </a:p>
          </p:txBody>
        </p:sp>
        <p:sp>
          <p:nvSpPr>
            <p:cNvPr id="7" name="object 7"/>
            <p:cNvSpPr/>
            <p:nvPr/>
          </p:nvSpPr>
          <p:spPr>
            <a:xfrm>
              <a:off x="6922734" y="2524322"/>
              <a:ext cx="601980" cy="0"/>
            </a:xfrm>
            <a:custGeom>
              <a:avLst/>
              <a:gdLst/>
              <a:ahLst/>
              <a:cxnLst/>
              <a:rect l="l" t="t" r="r" b="b"/>
              <a:pathLst>
                <a:path w="601979">
                  <a:moveTo>
                    <a:pt x="0" y="0"/>
                  </a:moveTo>
                  <a:lnTo>
                    <a:pt x="601485" y="0"/>
                  </a:lnTo>
                </a:path>
              </a:pathLst>
            </a:custGeom>
            <a:ln w="15166">
              <a:solidFill>
                <a:srgbClr val="000000"/>
              </a:solidFill>
            </a:ln>
          </p:spPr>
          <p:txBody>
            <a:bodyPr wrap="square" lIns="0" tIns="0" rIns="0" bIns="0" rtlCol="0"/>
            <a:lstStyle/>
            <a:p>
              <a:endParaRPr/>
            </a:p>
          </p:txBody>
        </p:sp>
        <p:sp>
          <p:nvSpPr>
            <p:cNvPr id="8" name="object 8"/>
            <p:cNvSpPr txBox="1"/>
            <p:nvPr/>
          </p:nvSpPr>
          <p:spPr>
            <a:xfrm>
              <a:off x="8216430" y="2489395"/>
              <a:ext cx="750772" cy="228268"/>
            </a:xfrm>
            <a:prstGeom prst="rect">
              <a:avLst/>
            </a:prstGeom>
          </p:spPr>
          <p:txBody>
            <a:bodyPr vert="horz" wrap="square" lIns="0" tIns="12700" rIns="0" bIns="0" rtlCol="0">
              <a:spAutoFit/>
            </a:bodyPr>
            <a:lstStyle/>
            <a:p>
              <a:pPr marL="12700">
                <a:lnSpc>
                  <a:spcPct val="100000"/>
                </a:lnSpc>
                <a:spcBef>
                  <a:spcPts val="100"/>
                </a:spcBef>
                <a:tabLst>
                  <a:tab pos="494030" algn="l"/>
                </a:tabLst>
              </a:pPr>
              <a:r>
                <a:rPr lang="en-US" sz="1400" spc="5" dirty="0">
                  <a:latin typeface="Times New Roman"/>
                  <a:cs typeface="Times New Roman"/>
                </a:rPr>
                <a:t>1</a:t>
              </a:r>
              <a:r>
                <a:rPr sz="1400" spc="5" dirty="0">
                  <a:latin typeface="Times New Roman"/>
                  <a:cs typeface="Times New Roman"/>
                </a:rPr>
                <a:t>2	1</a:t>
              </a:r>
              <a:r>
                <a:rPr lang="en-US" sz="1400" spc="5" dirty="0">
                  <a:latin typeface="Times New Roman"/>
                  <a:cs typeface="Times New Roman"/>
                </a:rPr>
                <a:t>1</a:t>
              </a:r>
              <a:endParaRPr sz="1400" dirty="0">
                <a:latin typeface="Times New Roman"/>
                <a:cs typeface="Times New Roman"/>
              </a:endParaRPr>
            </a:p>
          </p:txBody>
        </p:sp>
        <p:sp>
          <p:nvSpPr>
            <p:cNvPr id="9" name="object 9"/>
            <p:cNvSpPr txBox="1"/>
            <p:nvPr/>
          </p:nvSpPr>
          <p:spPr>
            <a:xfrm>
              <a:off x="6018076" y="2489394"/>
              <a:ext cx="726440" cy="228268"/>
            </a:xfrm>
            <a:prstGeom prst="rect">
              <a:avLst/>
            </a:prstGeom>
          </p:spPr>
          <p:txBody>
            <a:bodyPr vert="horz" wrap="square" lIns="0" tIns="12700" rIns="0" bIns="0" rtlCol="0">
              <a:spAutoFit/>
            </a:bodyPr>
            <a:lstStyle/>
            <a:p>
              <a:pPr marL="12700">
                <a:lnSpc>
                  <a:spcPct val="100000"/>
                </a:lnSpc>
                <a:spcBef>
                  <a:spcPts val="100"/>
                </a:spcBef>
                <a:tabLst>
                  <a:tab pos="574040" algn="l"/>
                </a:tabLst>
              </a:pPr>
              <a:r>
                <a:rPr sz="1400" spc="5" dirty="0">
                  <a:latin typeface="Times New Roman"/>
                  <a:cs typeface="Times New Roman"/>
                </a:rPr>
                <a:t>1</a:t>
              </a:r>
              <a:r>
                <a:rPr lang="en-US" sz="1400" spc="5" dirty="0">
                  <a:latin typeface="Times New Roman"/>
                  <a:cs typeface="Times New Roman"/>
                </a:rPr>
                <a:t>1</a:t>
              </a:r>
              <a:r>
                <a:rPr sz="1400" spc="5" dirty="0">
                  <a:latin typeface="Times New Roman"/>
                  <a:cs typeface="Times New Roman"/>
                </a:rPr>
                <a:t>	</a:t>
              </a:r>
              <a:r>
                <a:rPr sz="1400" i="1" dirty="0">
                  <a:latin typeface="Times New Roman"/>
                  <a:cs typeface="Times New Roman"/>
                </a:rPr>
                <a:t>in</a:t>
              </a:r>
              <a:endParaRPr sz="1400" dirty="0">
                <a:latin typeface="Times New Roman"/>
                <a:cs typeface="Times New Roman"/>
              </a:endParaRPr>
            </a:p>
          </p:txBody>
        </p:sp>
        <p:sp>
          <p:nvSpPr>
            <p:cNvPr id="10" name="object 10"/>
            <p:cNvSpPr txBox="1"/>
            <p:nvPr/>
          </p:nvSpPr>
          <p:spPr>
            <a:xfrm>
              <a:off x="7233260" y="2728645"/>
              <a:ext cx="135255"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Times New Roman"/>
                  <a:cs typeface="Times New Roman"/>
                </a:rPr>
                <a:t>F</a:t>
              </a:r>
              <a:endParaRPr sz="1400">
                <a:latin typeface="Times New Roman"/>
                <a:cs typeface="Times New Roman"/>
              </a:endParaRPr>
            </a:p>
          </p:txBody>
        </p:sp>
        <p:sp>
          <p:nvSpPr>
            <p:cNvPr id="11" name="object 11"/>
            <p:cNvSpPr txBox="1"/>
            <p:nvPr/>
          </p:nvSpPr>
          <p:spPr>
            <a:xfrm>
              <a:off x="7040773" y="2519974"/>
              <a:ext cx="198120" cy="394335"/>
            </a:xfrm>
            <a:prstGeom prst="rect">
              <a:avLst/>
            </a:prstGeom>
          </p:spPr>
          <p:txBody>
            <a:bodyPr vert="horz" wrap="square" lIns="0" tIns="15240" rIns="0" bIns="0" rtlCol="0">
              <a:spAutoFit/>
            </a:bodyPr>
            <a:lstStyle/>
            <a:p>
              <a:pPr marL="12700">
                <a:lnSpc>
                  <a:spcPct val="100000"/>
                </a:lnSpc>
                <a:spcBef>
                  <a:spcPts val="120"/>
                </a:spcBef>
              </a:pPr>
              <a:r>
                <a:rPr sz="2400" i="1" spc="20" dirty="0">
                  <a:latin typeface="Times New Roman"/>
                  <a:cs typeface="Times New Roman"/>
                </a:rPr>
                <a:t>Z</a:t>
              </a:r>
              <a:endParaRPr sz="2400">
                <a:latin typeface="Times New Roman"/>
                <a:cs typeface="Times New Roman"/>
              </a:endParaRPr>
            </a:p>
          </p:txBody>
        </p:sp>
        <p:sp>
          <p:nvSpPr>
            <p:cNvPr id="12" name="object 12"/>
            <p:cNvSpPr txBox="1"/>
            <p:nvPr/>
          </p:nvSpPr>
          <p:spPr>
            <a:xfrm>
              <a:off x="5919755" y="2280730"/>
              <a:ext cx="2854960" cy="394335"/>
            </a:xfrm>
            <a:prstGeom prst="rect">
              <a:avLst/>
            </a:prstGeom>
          </p:spPr>
          <p:txBody>
            <a:bodyPr vert="horz" wrap="square" lIns="0" tIns="15240" rIns="0" bIns="0" rtlCol="0">
              <a:spAutoFit/>
            </a:bodyPr>
            <a:lstStyle/>
            <a:p>
              <a:pPr marL="50800">
                <a:lnSpc>
                  <a:spcPct val="100000"/>
                </a:lnSpc>
                <a:spcBef>
                  <a:spcPts val="120"/>
                </a:spcBef>
                <a:tabLst>
                  <a:tab pos="287655" algn="l"/>
                  <a:tab pos="882015" algn="l"/>
                  <a:tab pos="2229485" algn="l"/>
                  <a:tab pos="2499360" algn="l"/>
                </a:tabLst>
              </a:pPr>
              <a:r>
                <a:rPr sz="2400" i="1" spc="10" dirty="0" err="1">
                  <a:latin typeface="Times New Roman"/>
                  <a:cs typeface="Times New Roman"/>
                </a:rPr>
                <a:t>i</a:t>
              </a:r>
              <a:r>
                <a:rPr sz="2400" i="1" spc="10"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20" dirty="0">
                  <a:latin typeface="Times New Roman"/>
                  <a:cs typeface="Times New Roman"/>
                </a:rPr>
                <a:t>V</a:t>
              </a:r>
              <a:r>
                <a:rPr sz="2400" i="1" dirty="0">
                  <a:latin typeface="Times New Roman"/>
                  <a:cs typeface="Times New Roman"/>
                </a:rPr>
                <a:t>	</a:t>
              </a:r>
              <a:r>
                <a:rPr sz="2400" spc="5" dirty="0">
                  <a:latin typeface="Symbol"/>
                  <a:cs typeface="Symbol"/>
                </a:rPr>
                <a:t></a:t>
              </a:r>
              <a:r>
                <a:rPr sz="2400" spc="-375" dirty="0">
                  <a:latin typeface="Times New Roman"/>
                  <a:cs typeface="Times New Roman"/>
                </a:rPr>
                <a:t> </a:t>
              </a:r>
              <a:r>
                <a:rPr sz="3600" spc="292" baseline="34722" dirty="0">
                  <a:latin typeface="Times New Roman"/>
                  <a:cs typeface="Times New Roman"/>
                </a:rPr>
                <a:t>1</a:t>
              </a:r>
              <a:r>
                <a:rPr sz="3600" spc="30" baseline="34722" dirty="0">
                  <a:latin typeface="Symbol"/>
                  <a:cs typeface="Symbol"/>
                </a:rPr>
                <a:t></a:t>
              </a:r>
              <a:r>
                <a:rPr sz="3600" spc="-15" baseline="34722" dirty="0">
                  <a:latin typeface="Times New Roman"/>
                  <a:cs typeface="Times New Roman"/>
                </a:rPr>
                <a:t> </a:t>
              </a:r>
              <a:r>
                <a:rPr sz="3600" i="1" spc="30" baseline="34722" dirty="0">
                  <a:latin typeface="Times New Roman"/>
                  <a:cs typeface="Times New Roman"/>
                </a:rPr>
                <a:t>A</a:t>
              </a:r>
              <a:r>
                <a:rPr sz="3600" i="1" spc="-352" baseline="34722" dirty="0">
                  <a:latin typeface="Times New Roman"/>
                  <a:cs typeface="Times New Roman"/>
                </a:rPr>
                <a:t> </a:t>
              </a:r>
              <a:r>
                <a:rPr sz="2400" spc="5" dirty="0">
                  <a:latin typeface="Times New Roman"/>
                  <a:cs typeface="Times New Roman"/>
                </a:rPr>
                <a:t>,</a:t>
              </a:r>
              <a:r>
                <a:rPr sz="2400" dirty="0">
                  <a:latin typeface="Times New Roman"/>
                  <a:cs typeface="Times New Roman"/>
                </a:rPr>
                <a:t>	</a:t>
              </a:r>
              <a:r>
                <a:rPr sz="2400" i="1" spc="10" dirty="0">
                  <a:latin typeface="Times New Roman"/>
                  <a:cs typeface="Times New Roman"/>
                </a:rPr>
                <a:t>i</a:t>
              </a:r>
              <a:r>
                <a:rPr sz="2400" i="1" dirty="0">
                  <a:latin typeface="Times New Roman"/>
                  <a:cs typeface="Times New Roman"/>
                </a:rPr>
                <a:t>	</a:t>
              </a:r>
              <a:r>
                <a:rPr sz="2400" spc="20" dirty="0">
                  <a:latin typeface="Symbol"/>
                  <a:cs typeface="Symbol"/>
                </a:rPr>
                <a:t></a:t>
              </a:r>
              <a:r>
                <a:rPr sz="2400" spc="-125" dirty="0">
                  <a:latin typeface="Times New Roman"/>
                  <a:cs typeface="Times New Roman"/>
                </a:rPr>
                <a:t> </a:t>
              </a:r>
              <a:r>
                <a:rPr sz="2400" i="1" spc="10" dirty="0">
                  <a:latin typeface="Times New Roman"/>
                  <a:cs typeface="Times New Roman"/>
                </a:rPr>
                <a:t>i</a:t>
              </a:r>
              <a:endParaRPr sz="2400" dirty="0">
                <a:latin typeface="Times New Roman"/>
                <a:cs typeface="Times New Roman"/>
              </a:endParaRPr>
            </a:p>
          </p:txBody>
        </p:sp>
      </p:grpSp>
      <p:grpSp>
        <p:nvGrpSpPr>
          <p:cNvPr id="31" name="组合 30">
            <a:extLst>
              <a:ext uri="{FF2B5EF4-FFF2-40B4-BE49-F238E27FC236}">
                <a16:creationId xmlns:a16="http://schemas.microsoft.com/office/drawing/2014/main" id="{AF614A6F-5864-8FDC-A5FD-723AAD0D23C8}"/>
              </a:ext>
            </a:extLst>
          </p:cNvPr>
          <p:cNvGrpSpPr/>
          <p:nvPr/>
        </p:nvGrpSpPr>
        <p:grpSpPr>
          <a:xfrm>
            <a:off x="5973762" y="5172260"/>
            <a:ext cx="2255838" cy="1121410"/>
            <a:chOff x="6464680" y="4590160"/>
            <a:chExt cx="2056130" cy="1121410"/>
          </a:xfrm>
        </p:grpSpPr>
        <p:grpSp>
          <p:nvGrpSpPr>
            <p:cNvPr id="13" name="object 13"/>
            <p:cNvGrpSpPr/>
            <p:nvPr/>
          </p:nvGrpSpPr>
          <p:grpSpPr>
            <a:xfrm>
              <a:off x="6464680" y="4590160"/>
              <a:ext cx="2056130" cy="1121410"/>
              <a:chOff x="6464680" y="4590160"/>
              <a:chExt cx="2056130" cy="1121410"/>
            </a:xfrm>
          </p:grpSpPr>
          <p:sp>
            <p:nvSpPr>
              <p:cNvPr id="14" name="object 14"/>
              <p:cNvSpPr/>
              <p:nvPr/>
            </p:nvSpPr>
            <p:spPr>
              <a:xfrm>
                <a:off x="6477380" y="4602860"/>
                <a:ext cx="2030730" cy="1096010"/>
              </a:xfrm>
              <a:custGeom>
                <a:avLst/>
                <a:gdLst/>
                <a:ahLst/>
                <a:cxnLst/>
                <a:rect l="l" t="t" r="r" b="b"/>
                <a:pathLst>
                  <a:path w="2030729" h="1096010">
                    <a:moveTo>
                      <a:pt x="1848103" y="0"/>
                    </a:moveTo>
                    <a:lnTo>
                      <a:pt x="182625" y="0"/>
                    </a:lnTo>
                    <a:lnTo>
                      <a:pt x="134084" y="6525"/>
                    </a:lnTo>
                    <a:lnTo>
                      <a:pt x="90461" y="24939"/>
                    </a:lnTo>
                    <a:lnTo>
                      <a:pt x="53498" y="53498"/>
                    </a:lnTo>
                    <a:lnTo>
                      <a:pt x="24939" y="90461"/>
                    </a:lnTo>
                    <a:lnTo>
                      <a:pt x="6525" y="134084"/>
                    </a:lnTo>
                    <a:lnTo>
                      <a:pt x="0" y="182625"/>
                    </a:lnTo>
                    <a:lnTo>
                      <a:pt x="0" y="913129"/>
                    </a:lnTo>
                    <a:lnTo>
                      <a:pt x="6525" y="961679"/>
                    </a:lnTo>
                    <a:lnTo>
                      <a:pt x="24939" y="1005305"/>
                    </a:lnTo>
                    <a:lnTo>
                      <a:pt x="53498" y="1042266"/>
                    </a:lnTo>
                    <a:lnTo>
                      <a:pt x="90461" y="1070822"/>
                    </a:lnTo>
                    <a:lnTo>
                      <a:pt x="134084" y="1089232"/>
                    </a:lnTo>
                    <a:lnTo>
                      <a:pt x="182625" y="1095755"/>
                    </a:lnTo>
                    <a:lnTo>
                      <a:pt x="1848103" y="1095755"/>
                    </a:lnTo>
                    <a:lnTo>
                      <a:pt x="1896645" y="1089232"/>
                    </a:lnTo>
                    <a:lnTo>
                      <a:pt x="1940268" y="1070822"/>
                    </a:lnTo>
                    <a:lnTo>
                      <a:pt x="1977231" y="1042266"/>
                    </a:lnTo>
                    <a:lnTo>
                      <a:pt x="2005790" y="1005305"/>
                    </a:lnTo>
                    <a:lnTo>
                      <a:pt x="2024204" y="961679"/>
                    </a:lnTo>
                    <a:lnTo>
                      <a:pt x="2030729" y="913129"/>
                    </a:lnTo>
                    <a:lnTo>
                      <a:pt x="2030729" y="182625"/>
                    </a:lnTo>
                    <a:lnTo>
                      <a:pt x="2024204" y="134084"/>
                    </a:lnTo>
                    <a:lnTo>
                      <a:pt x="2005790" y="90461"/>
                    </a:lnTo>
                    <a:lnTo>
                      <a:pt x="1977231" y="53498"/>
                    </a:lnTo>
                    <a:lnTo>
                      <a:pt x="1940268" y="24939"/>
                    </a:lnTo>
                    <a:lnTo>
                      <a:pt x="1896645" y="6525"/>
                    </a:lnTo>
                    <a:lnTo>
                      <a:pt x="1848103" y="0"/>
                    </a:lnTo>
                    <a:close/>
                  </a:path>
                </a:pathLst>
              </a:custGeom>
              <a:solidFill>
                <a:srgbClr val="92D050"/>
              </a:solidFill>
            </p:spPr>
            <p:txBody>
              <a:bodyPr wrap="square" lIns="0" tIns="0" rIns="0" bIns="0" rtlCol="0"/>
              <a:lstStyle/>
              <a:p>
                <a:endParaRPr/>
              </a:p>
            </p:txBody>
          </p:sp>
          <p:sp>
            <p:nvSpPr>
              <p:cNvPr id="15" name="object 15"/>
              <p:cNvSpPr/>
              <p:nvPr/>
            </p:nvSpPr>
            <p:spPr>
              <a:xfrm>
                <a:off x="6477380" y="4602860"/>
                <a:ext cx="2030730" cy="1096010"/>
              </a:xfrm>
              <a:custGeom>
                <a:avLst/>
                <a:gdLst/>
                <a:ahLst/>
                <a:cxnLst/>
                <a:rect l="l" t="t" r="r" b="b"/>
                <a:pathLst>
                  <a:path w="2030729" h="1096010">
                    <a:moveTo>
                      <a:pt x="0" y="182625"/>
                    </a:moveTo>
                    <a:lnTo>
                      <a:pt x="6525" y="134084"/>
                    </a:lnTo>
                    <a:lnTo>
                      <a:pt x="24939" y="90461"/>
                    </a:lnTo>
                    <a:lnTo>
                      <a:pt x="53498" y="53498"/>
                    </a:lnTo>
                    <a:lnTo>
                      <a:pt x="90461" y="24939"/>
                    </a:lnTo>
                    <a:lnTo>
                      <a:pt x="134084" y="6525"/>
                    </a:lnTo>
                    <a:lnTo>
                      <a:pt x="182625" y="0"/>
                    </a:lnTo>
                    <a:lnTo>
                      <a:pt x="1848103" y="0"/>
                    </a:lnTo>
                    <a:lnTo>
                      <a:pt x="1896645" y="6525"/>
                    </a:lnTo>
                    <a:lnTo>
                      <a:pt x="1940268" y="24939"/>
                    </a:lnTo>
                    <a:lnTo>
                      <a:pt x="1977231" y="53498"/>
                    </a:lnTo>
                    <a:lnTo>
                      <a:pt x="2005790" y="90461"/>
                    </a:lnTo>
                    <a:lnTo>
                      <a:pt x="2024204" y="134084"/>
                    </a:lnTo>
                    <a:lnTo>
                      <a:pt x="2030729" y="182625"/>
                    </a:lnTo>
                    <a:lnTo>
                      <a:pt x="2030729" y="913129"/>
                    </a:lnTo>
                    <a:lnTo>
                      <a:pt x="2024204" y="961679"/>
                    </a:lnTo>
                    <a:lnTo>
                      <a:pt x="2005790" y="1005305"/>
                    </a:lnTo>
                    <a:lnTo>
                      <a:pt x="1977231" y="1042266"/>
                    </a:lnTo>
                    <a:lnTo>
                      <a:pt x="1940268" y="1070822"/>
                    </a:lnTo>
                    <a:lnTo>
                      <a:pt x="1896645" y="1089232"/>
                    </a:lnTo>
                    <a:lnTo>
                      <a:pt x="1848103" y="1095755"/>
                    </a:lnTo>
                    <a:lnTo>
                      <a:pt x="182625" y="1095755"/>
                    </a:lnTo>
                    <a:lnTo>
                      <a:pt x="134084" y="1089232"/>
                    </a:lnTo>
                    <a:lnTo>
                      <a:pt x="90461" y="1070822"/>
                    </a:lnTo>
                    <a:lnTo>
                      <a:pt x="53498" y="1042266"/>
                    </a:lnTo>
                    <a:lnTo>
                      <a:pt x="24939" y="1005305"/>
                    </a:lnTo>
                    <a:lnTo>
                      <a:pt x="6525" y="961679"/>
                    </a:lnTo>
                    <a:lnTo>
                      <a:pt x="0" y="913129"/>
                    </a:lnTo>
                    <a:lnTo>
                      <a:pt x="0" y="182625"/>
                    </a:lnTo>
                    <a:close/>
                  </a:path>
                </a:pathLst>
              </a:custGeom>
              <a:ln w="25145">
                <a:solidFill>
                  <a:srgbClr val="88A3A7"/>
                </a:solidFill>
              </a:ln>
            </p:spPr>
            <p:txBody>
              <a:bodyPr wrap="square" lIns="0" tIns="0" rIns="0" bIns="0" rtlCol="0"/>
              <a:lstStyle/>
              <a:p>
                <a:endParaRPr/>
              </a:p>
            </p:txBody>
          </p:sp>
        </p:grpSp>
        <p:sp>
          <p:nvSpPr>
            <p:cNvPr id="16" name="object 16"/>
            <p:cNvSpPr txBox="1"/>
            <p:nvPr/>
          </p:nvSpPr>
          <p:spPr>
            <a:xfrm>
              <a:off x="6653938" y="4611068"/>
              <a:ext cx="1854172" cy="951543"/>
            </a:xfrm>
            <a:prstGeom prst="rect">
              <a:avLst/>
            </a:prstGeom>
          </p:spPr>
          <p:txBody>
            <a:bodyPr vert="horz" wrap="square" lIns="0" tIns="109220" rIns="0" bIns="0" rtlCol="0">
              <a:spAutoFit/>
            </a:bodyPr>
            <a:lstStyle/>
            <a:p>
              <a:pPr marL="38100">
                <a:lnSpc>
                  <a:spcPct val="100000"/>
                </a:lnSpc>
                <a:spcBef>
                  <a:spcPts val="860"/>
                </a:spcBef>
              </a:pPr>
              <a:r>
                <a:rPr sz="2400" i="1" spc="-160" dirty="0" err="1">
                  <a:latin typeface="Times New Roman"/>
                  <a:cs typeface="Times New Roman"/>
                </a:rPr>
                <a:t>i</a:t>
              </a:r>
              <a:r>
                <a:rPr lang="en-US" sz="2100" spc="15" baseline="-23809" dirty="0" err="1">
                  <a:latin typeface="Times New Roman"/>
                  <a:cs typeface="Times New Roman"/>
                </a:rPr>
                <a:t>21</a:t>
              </a:r>
              <a:r>
                <a:rPr sz="2100" baseline="-23809" dirty="0">
                  <a:latin typeface="Times New Roman"/>
                  <a:cs typeface="Times New Roman"/>
                </a:rPr>
                <a:t> </a:t>
              </a:r>
              <a:r>
                <a:rPr sz="2100" spc="-7" baseline="-23809" dirty="0">
                  <a:latin typeface="Times New Roman"/>
                  <a:cs typeface="Times New Roman"/>
                </a:rPr>
                <a:t> </a:t>
              </a:r>
              <a:r>
                <a:rPr sz="2400" spc="20" dirty="0">
                  <a:latin typeface="Symbol"/>
                  <a:cs typeface="Symbol"/>
                </a:rPr>
                <a:t></a:t>
              </a:r>
              <a:r>
                <a:rPr sz="2400" spc="-270" dirty="0">
                  <a:latin typeface="Times New Roman"/>
                  <a:cs typeface="Times New Roman"/>
                </a:rPr>
                <a:t> </a:t>
              </a:r>
              <a:r>
                <a:rPr sz="2400" i="1" spc="-185" dirty="0">
                  <a:latin typeface="Times New Roman"/>
                  <a:cs typeface="Times New Roman"/>
                </a:rPr>
                <a:t>V</a:t>
              </a:r>
              <a:r>
                <a:rPr lang="en-US" sz="2100" spc="15" baseline="-23809" dirty="0">
                  <a:latin typeface="Times New Roman"/>
                  <a:cs typeface="Times New Roman"/>
                </a:rPr>
                <a:t>in</a:t>
              </a:r>
              <a:r>
                <a:rPr sz="2100" spc="232" baseline="-23809" dirty="0">
                  <a:latin typeface="Times New Roman"/>
                  <a:cs typeface="Times New Roman"/>
                </a:rPr>
                <a:t> </a:t>
              </a:r>
              <a:r>
                <a:rPr sz="2400" spc="10" dirty="0">
                  <a:latin typeface="Times New Roman"/>
                  <a:cs typeface="Times New Roman"/>
                </a:rPr>
                <a:t>/</a:t>
              </a:r>
              <a:r>
                <a:rPr sz="2400" spc="-140" dirty="0">
                  <a:latin typeface="Times New Roman"/>
                  <a:cs typeface="Times New Roman"/>
                </a:rPr>
                <a:t> </a:t>
              </a:r>
              <a:r>
                <a:rPr sz="2400" i="1" spc="25" dirty="0">
                  <a:latin typeface="Times New Roman"/>
                  <a:cs typeface="Times New Roman"/>
                </a:rPr>
                <a:t>Z</a:t>
              </a:r>
              <a:r>
                <a:rPr sz="2100" spc="15" baseline="-23809" dirty="0">
                  <a:latin typeface="Times New Roman"/>
                  <a:cs typeface="Times New Roman"/>
                </a:rPr>
                <a:t>1</a:t>
              </a:r>
              <a:endParaRPr sz="2100" baseline="-23809" dirty="0">
                <a:latin typeface="Times New Roman"/>
                <a:cs typeface="Times New Roman"/>
              </a:endParaRPr>
            </a:p>
            <a:p>
              <a:pPr marL="38100">
                <a:lnSpc>
                  <a:spcPct val="100000"/>
                </a:lnSpc>
                <a:spcBef>
                  <a:spcPts val="760"/>
                </a:spcBef>
              </a:pPr>
              <a:r>
                <a:rPr sz="2400" i="1" dirty="0" err="1">
                  <a:latin typeface="Times New Roman"/>
                  <a:cs typeface="Times New Roman"/>
                </a:rPr>
                <a:t>i</a:t>
              </a:r>
              <a:r>
                <a:rPr sz="2100" spc="15" baseline="-23809" dirty="0" err="1">
                  <a:latin typeface="Times New Roman"/>
                  <a:cs typeface="Times New Roman"/>
                </a:rPr>
                <a:t>2</a:t>
              </a:r>
              <a:r>
                <a:rPr lang="en-US" sz="2100" baseline="-23809" dirty="0" err="1">
                  <a:latin typeface="Times New Roman"/>
                  <a:cs typeface="Times New Roman"/>
                </a:rPr>
                <a:t>2</a:t>
              </a:r>
              <a:r>
                <a:rPr sz="2100" spc="150" baseline="-23809" dirty="0">
                  <a:latin typeface="Times New Roman"/>
                  <a:cs typeface="Times New Roman"/>
                </a:rPr>
                <a:t> </a:t>
              </a:r>
              <a:r>
                <a:rPr sz="2400" spc="20" dirty="0">
                  <a:latin typeface="Symbol"/>
                  <a:cs typeface="Symbol"/>
                </a:rPr>
                <a:t></a:t>
              </a:r>
              <a:r>
                <a:rPr sz="2400" spc="155" dirty="0">
                  <a:latin typeface="Times New Roman"/>
                  <a:cs typeface="Times New Roman"/>
                </a:rPr>
                <a:t> </a:t>
              </a:r>
              <a:r>
                <a:rPr lang="zh-CN" altLang="en-US" sz="2400" spc="114" dirty="0">
                  <a:latin typeface="Symbol"/>
                  <a:cs typeface="Symbol"/>
                </a:rPr>
                <a:t> </a:t>
              </a:r>
              <a:r>
                <a:rPr sz="2400" i="1" spc="20" dirty="0" err="1">
                  <a:latin typeface="Times New Roman"/>
                  <a:cs typeface="Times New Roman"/>
                </a:rPr>
                <a:t>A</a:t>
              </a:r>
              <a:r>
                <a:rPr lang="en-US" sz="2400" i="1" spc="-195" dirty="0" err="1">
                  <a:latin typeface="Times New Roman"/>
                  <a:cs typeface="Times New Roman"/>
                </a:rPr>
                <a:t>V</a:t>
              </a:r>
              <a:r>
                <a:rPr lang="en-US" sz="2100" spc="15" baseline="-23809" dirty="0" err="1">
                  <a:latin typeface="Times New Roman"/>
                  <a:cs typeface="Times New Roman"/>
                </a:rPr>
                <a:t>in</a:t>
              </a:r>
              <a:r>
                <a:rPr lang="en-US" sz="2100" spc="15" baseline="-23809" dirty="0">
                  <a:latin typeface="Times New Roman"/>
                  <a:cs typeface="Times New Roman"/>
                </a:rPr>
                <a:t> </a:t>
              </a:r>
              <a:r>
                <a:rPr sz="2400" spc="10" dirty="0">
                  <a:latin typeface="Times New Roman"/>
                  <a:cs typeface="Times New Roman"/>
                </a:rPr>
                <a:t>/</a:t>
              </a:r>
              <a:r>
                <a:rPr sz="2400" spc="-145" dirty="0">
                  <a:latin typeface="Times New Roman"/>
                  <a:cs typeface="Times New Roman"/>
                </a:rPr>
                <a:t> </a:t>
              </a:r>
              <a:r>
                <a:rPr sz="2400" i="1" spc="185" dirty="0">
                  <a:latin typeface="Times New Roman"/>
                  <a:cs typeface="Times New Roman"/>
                </a:rPr>
                <a:t>Z</a:t>
              </a:r>
              <a:r>
                <a:rPr sz="2100" spc="15" baseline="-23809" dirty="0">
                  <a:latin typeface="Times New Roman"/>
                  <a:cs typeface="Times New Roman"/>
                </a:rPr>
                <a:t>2</a:t>
              </a:r>
              <a:endParaRPr sz="2100" baseline="-23809" dirty="0">
                <a:latin typeface="Times New Roman"/>
                <a:cs typeface="Times New Roman"/>
              </a:endParaRPr>
            </a:p>
          </p:txBody>
        </p:sp>
      </p:grpSp>
      <p:grpSp>
        <p:nvGrpSpPr>
          <p:cNvPr id="30" name="组合 29">
            <a:extLst>
              <a:ext uri="{FF2B5EF4-FFF2-40B4-BE49-F238E27FC236}">
                <a16:creationId xmlns:a16="http://schemas.microsoft.com/office/drawing/2014/main" id="{7DF38555-3D81-033E-C967-346003135D0E}"/>
              </a:ext>
            </a:extLst>
          </p:cNvPr>
          <p:cNvGrpSpPr/>
          <p:nvPr/>
        </p:nvGrpSpPr>
        <p:grpSpPr>
          <a:xfrm>
            <a:off x="8835192" y="4350265"/>
            <a:ext cx="3259454" cy="995680"/>
            <a:chOff x="5862828" y="3307079"/>
            <a:chExt cx="3259454" cy="995680"/>
          </a:xfrm>
        </p:grpSpPr>
        <p:grpSp>
          <p:nvGrpSpPr>
            <p:cNvPr id="17" name="object 17"/>
            <p:cNvGrpSpPr/>
            <p:nvPr/>
          </p:nvGrpSpPr>
          <p:grpSpPr>
            <a:xfrm>
              <a:off x="5862828" y="3307079"/>
              <a:ext cx="3259454" cy="995680"/>
              <a:chOff x="5862828" y="3307079"/>
              <a:chExt cx="3259454" cy="995680"/>
            </a:xfrm>
          </p:grpSpPr>
          <p:sp>
            <p:nvSpPr>
              <p:cNvPr id="18" name="object 18"/>
              <p:cNvSpPr/>
              <p:nvPr/>
            </p:nvSpPr>
            <p:spPr>
              <a:xfrm>
                <a:off x="5875401" y="3319652"/>
                <a:ext cx="3234055" cy="970280"/>
              </a:xfrm>
              <a:custGeom>
                <a:avLst/>
                <a:gdLst/>
                <a:ahLst/>
                <a:cxnLst/>
                <a:rect l="l" t="t" r="r" b="b"/>
                <a:pathLst>
                  <a:path w="3234054" h="970279">
                    <a:moveTo>
                      <a:pt x="3072256" y="0"/>
                    </a:moveTo>
                    <a:lnTo>
                      <a:pt x="161671" y="0"/>
                    </a:lnTo>
                    <a:lnTo>
                      <a:pt x="118695" y="5775"/>
                    </a:lnTo>
                    <a:lnTo>
                      <a:pt x="80075" y="22074"/>
                    </a:lnTo>
                    <a:lnTo>
                      <a:pt x="47355" y="47355"/>
                    </a:lnTo>
                    <a:lnTo>
                      <a:pt x="22074" y="80075"/>
                    </a:lnTo>
                    <a:lnTo>
                      <a:pt x="5775" y="118695"/>
                    </a:lnTo>
                    <a:lnTo>
                      <a:pt x="0" y="161671"/>
                    </a:lnTo>
                    <a:lnTo>
                      <a:pt x="0" y="808355"/>
                    </a:lnTo>
                    <a:lnTo>
                      <a:pt x="5775" y="851330"/>
                    </a:lnTo>
                    <a:lnTo>
                      <a:pt x="22074" y="889950"/>
                    </a:lnTo>
                    <a:lnTo>
                      <a:pt x="47355" y="922670"/>
                    </a:lnTo>
                    <a:lnTo>
                      <a:pt x="80075" y="947951"/>
                    </a:lnTo>
                    <a:lnTo>
                      <a:pt x="118695" y="964250"/>
                    </a:lnTo>
                    <a:lnTo>
                      <a:pt x="161671" y="970026"/>
                    </a:lnTo>
                    <a:lnTo>
                      <a:pt x="3072256" y="970026"/>
                    </a:lnTo>
                    <a:lnTo>
                      <a:pt x="3115232" y="964250"/>
                    </a:lnTo>
                    <a:lnTo>
                      <a:pt x="3153852" y="947951"/>
                    </a:lnTo>
                    <a:lnTo>
                      <a:pt x="3186572" y="922670"/>
                    </a:lnTo>
                    <a:lnTo>
                      <a:pt x="3211853" y="889950"/>
                    </a:lnTo>
                    <a:lnTo>
                      <a:pt x="3228152" y="851330"/>
                    </a:lnTo>
                    <a:lnTo>
                      <a:pt x="3233928" y="808355"/>
                    </a:lnTo>
                    <a:lnTo>
                      <a:pt x="3233928" y="161671"/>
                    </a:lnTo>
                    <a:lnTo>
                      <a:pt x="3228152" y="118695"/>
                    </a:lnTo>
                    <a:lnTo>
                      <a:pt x="3211853" y="80075"/>
                    </a:lnTo>
                    <a:lnTo>
                      <a:pt x="3186572" y="47355"/>
                    </a:lnTo>
                    <a:lnTo>
                      <a:pt x="3153852" y="22074"/>
                    </a:lnTo>
                    <a:lnTo>
                      <a:pt x="3115232" y="5775"/>
                    </a:lnTo>
                    <a:lnTo>
                      <a:pt x="3072256" y="0"/>
                    </a:lnTo>
                    <a:close/>
                  </a:path>
                </a:pathLst>
              </a:custGeom>
              <a:solidFill>
                <a:srgbClr val="FFFF00"/>
              </a:solidFill>
            </p:spPr>
            <p:txBody>
              <a:bodyPr wrap="square" lIns="0" tIns="0" rIns="0" bIns="0" rtlCol="0"/>
              <a:lstStyle/>
              <a:p>
                <a:endParaRPr/>
              </a:p>
            </p:txBody>
          </p:sp>
          <p:sp>
            <p:nvSpPr>
              <p:cNvPr id="19" name="object 19"/>
              <p:cNvSpPr/>
              <p:nvPr/>
            </p:nvSpPr>
            <p:spPr>
              <a:xfrm>
                <a:off x="5875401" y="3319652"/>
                <a:ext cx="3234055" cy="970280"/>
              </a:xfrm>
              <a:custGeom>
                <a:avLst/>
                <a:gdLst/>
                <a:ahLst/>
                <a:cxnLst/>
                <a:rect l="l" t="t" r="r" b="b"/>
                <a:pathLst>
                  <a:path w="3234054" h="970279">
                    <a:moveTo>
                      <a:pt x="0" y="161671"/>
                    </a:moveTo>
                    <a:lnTo>
                      <a:pt x="5775" y="118695"/>
                    </a:lnTo>
                    <a:lnTo>
                      <a:pt x="22074" y="80075"/>
                    </a:lnTo>
                    <a:lnTo>
                      <a:pt x="47355" y="47355"/>
                    </a:lnTo>
                    <a:lnTo>
                      <a:pt x="80075" y="22074"/>
                    </a:lnTo>
                    <a:lnTo>
                      <a:pt x="118695" y="5775"/>
                    </a:lnTo>
                    <a:lnTo>
                      <a:pt x="161671" y="0"/>
                    </a:lnTo>
                    <a:lnTo>
                      <a:pt x="3072256" y="0"/>
                    </a:lnTo>
                    <a:lnTo>
                      <a:pt x="3115232" y="5775"/>
                    </a:lnTo>
                    <a:lnTo>
                      <a:pt x="3153852" y="22074"/>
                    </a:lnTo>
                    <a:lnTo>
                      <a:pt x="3186572" y="47355"/>
                    </a:lnTo>
                    <a:lnTo>
                      <a:pt x="3211853" y="80075"/>
                    </a:lnTo>
                    <a:lnTo>
                      <a:pt x="3228152" y="118695"/>
                    </a:lnTo>
                    <a:lnTo>
                      <a:pt x="3233928" y="161671"/>
                    </a:lnTo>
                    <a:lnTo>
                      <a:pt x="3233928" y="808355"/>
                    </a:lnTo>
                    <a:lnTo>
                      <a:pt x="3228152" y="851330"/>
                    </a:lnTo>
                    <a:lnTo>
                      <a:pt x="3211853" y="889950"/>
                    </a:lnTo>
                    <a:lnTo>
                      <a:pt x="3186572" y="922670"/>
                    </a:lnTo>
                    <a:lnTo>
                      <a:pt x="3153852" y="947951"/>
                    </a:lnTo>
                    <a:lnTo>
                      <a:pt x="3115232" y="964250"/>
                    </a:lnTo>
                    <a:lnTo>
                      <a:pt x="3072256" y="970026"/>
                    </a:lnTo>
                    <a:lnTo>
                      <a:pt x="161671" y="970026"/>
                    </a:lnTo>
                    <a:lnTo>
                      <a:pt x="118695" y="964250"/>
                    </a:lnTo>
                    <a:lnTo>
                      <a:pt x="80075" y="947951"/>
                    </a:lnTo>
                    <a:lnTo>
                      <a:pt x="47355" y="922670"/>
                    </a:lnTo>
                    <a:lnTo>
                      <a:pt x="22074" y="889950"/>
                    </a:lnTo>
                    <a:lnTo>
                      <a:pt x="5775" y="851330"/>
                    </a:lnTo>
                    <a:lnTo>
                      <a:pt x="0" y="808355"/>
                    </a:lnTo>
                    <a:lnTo>
                      <a:pt x="0" y="161671"/>
                    </a:lnTo>
                    <a:close/>
                  </a:path>
                </a:pathLst>
              </a:custGeom>
              <a:ln w="25146">
                <a:solidFill>
                  <a:srgbClr val="88A3A7"/>
                </a:solidFill>
              </a:ln>
            </p:spPr>
            <p:txBody>
              <a:bodyPr wrap="square" lIns="0" tIns="0" rIns="0" bIns="0" rtlCol="0"/>
              <a:lstStyle/>
              <a:p>
                <a:endParaRPr/>
              </a:p>
            </p:txBody>
          </p:sp>
          <p:sp>
            <p:nvSpPr>
              <p:cNvPr id="20" name="object 20"/>
              <p:cNvSpPr/>
              <p:nvPr/>
            </p:nvSpPr>
            <p:spPr>
              <a:xfrm>
                <a:off x="6523136" y="3837717"/>
                <a:ext cx="2458720" cy="0"/>
              </a:xfrm>
              <a:custGeom>
                <a:avLst/>
                <a:gdLst/>
                <a:ahLst/>
                <a:cxnLst/>
                <a:rect l="l" t="t" r="r" b="b"/>
                <a:pathLst>
                  <a:path w="2458720">
                    <a:moveTo>
                      <a:pt x="0" y="0"/>
                    </a:moveTo>
                    <a:lnTo>
                      <a:pt x="605550" y="0"/>
                    </a:lnTo>
                  </a:path>
                  <a:path w="2458720">
                    <a:moveTo>
                      <a:pt x="1572945" y="0"/>
                    </a:moveTo>
                    <a:lnTo>
                      <a:pt x="2458567" y="0"/>
                    </a:lnTo>
                  </a:path>
                </a:pathLst>
              </a:custGeom>
              <a:ln w="12593">
                <a:solidFill>
                  <a:srgbClr val="000000"/>
                </a:solidFill>
              </a:ln>
            </p:spPr>
            <p:txBody>
              <a:bodyPr wrap="square" lIns="0" tIns="0" rIns="0" bIns="0" rtlCol="0"/>
              <a:lstStyle/>
              <a:p>
                <a:endParaRPr/>
              </a:p>
            </p:txBody>
          </p:sp>
        </p:grpSp>
        <p:sp>
          <p:nvSpPr>
            <p:cNvPr id="21" name="object 21"/>
            <p:cNvSpPr txBox="1"/>
            <p:nvPr/>
          </p:nvSpPr>
          <p:spPr>
            <a:xfrm>
              <a:off x="8327135" y="3400756"/>
              <a:ext cx="385445" cy="394970"/>
            </a:xfrm>
            <a:prstGeom prst="rect">
              <a:avLst/>
            </a:prstGeom>
          </p:spPr>
          <p:txBody>
            <a:bodyPr vert="horz" wrap="square" lIns="0" tIns="15875" rIns="0" bIns="0" rtlCol="0">
              <a:spAutoFit/>
            </a:bodyPr>
            <a:lstStyle/>
            <a:p>
              <a:pPr marL="38100">
                <a:lnSpc>
                  <a:spcPct val="100000"/>
                </a:lnSpc>
                <a:spcBef>
                  <a:spcPts val="125"/>
                </a:spcBef>
              </a:pPr>
              <a:r>
                <a:rPr sz="2400" i="1" spc="114" dirty="0">
                  <a:latin typeface="Times New Roman"/>
                  <a:cs typeface="Times New Roman"/>
                </a:rPr>
                <a:t>Z</a:t>
              </a:r>
              <a:r>
                <a:rPr sz="2100" i="1" spc="172" baseline="-23809" dirty="0">
                  <a:latin typeface="Times New Roman"/>
                  <a:cs typeface="Times New Roman"/>
                </a:rPr>
                <a:t>F</a:t>
              </a:r>
              <a:endParaRPr sz="2100" baseline="-23809">
                <a:latin typeface="Times New Roman"/>
                <a:cs typeface="Times New Roman"/>
              </a:endParaRPr>
            </a:p>
          </p:txBody>
        </p:sp>
        <p:sp>
          <p:nvSpPr>
            <p:cNvPr id="22" name="object 22"/>
            <p:cNvSpPr txBox="1"/>
            <p:nvPr/>
          </p:nvSpPr>
          <p:spPr>
            <a:xfrm>
              <a:off x="6614525" y="3400756"/>
              <a:ext cx="385445" cy="394970"/>
            </a:xfrm>
            <a:prstGeom prst="rect">
              <a:avLst/>
            </a:prstGeom>
          </p:spPr>
          <p:txBody>
            <a:bodyPr vert="horz" wrap="square" lIns="0" tIns="15875" rIns="0" bIns="0" rtlCol="0">
              <a:spAutoFit/>
            </a:bodyPr>
            <a:lstStyle/>
            <a:p>
              <a:pPr marL="38100">
                <a:lnSpc>
                  <a:spcPct val="100000"/>
                </a:lnSpc>
                <a:spcBef>
                  <a:spcPts val="125"/>
                </a:spcBef>
              </a:pPr>
              <a:r>
                <a:rPr sz="2400" i="1" spc="114" dirty="0">
                  <a:latin typeface="Times New Roman"/>
                  <a:cs typeface="Times New Roman"/>
                </a:rPr>
                <a:t>Z</a:t>
              </a:r>
              <a:r>
                <a:rPr sz="2100" i="1" spc="172" baseline="-23809" dirty="0">
                  <a:latin typeface="Times New Roman"/>
                  <a:cs typeface="Times New Roman"/>
                </a:rPr>
                <a:t>F</a:t>
              </a:r>
              <a:endParaRPr sz="2100" baseline="-23809" dirty="0">
                <a:latin typeface="Times New Roman"/>
                <a:cs typeface="Times New Roman"/>
              </a:endParaRPr>
            </a:p>
          </p:txBody>
        </p:sp>
        <p:sp>
          <p:nvSpPr>
            <p:cNvPr id="23" name="object 23"/>
            <p:cNvSpPr txBox="1"/>
            <p:nvPr/>
          </p:nvSpPr>
          <p:spPr>
            <a:xfrm>
              <a:off x="7646042" y="3798789"/>
              <a:ext cx="116839" cy="241300"/>
            </a:xfrm>
            <a:prstGeom prst="rect">
              <a:avLst/>
            </a:prstGeom>
          </p:spPr>
          <p:txBody>
            <a:bodyPr vert="horz" wrap="square" lIns="0" tIns="14604" rIns="0" bIns="0" rtlCol="0">
              <a:spAutoFit/>
            </a:bodyPr>
            <a:lstStyle/>
            <a:p>
              <a:pPr marL="12700">
                <a:lnSpc>
                  <a:spcPct val="100000"/>
                </a:lnSpc>
                <a:spcBef>
                  <a:spcPts val="114"/>
                </a:spcBef>
              </a:pPr>
              <a:r>
                <a:rPr sz="1400" spc="15" dirty="0">
                  <a:latin typeface="Times New Roman"/>
                  <a:cs typeface="Times New Roman"/>
                </a:rPr>
                <a:t>2</a:t>
              </a:r>
              <a:endParaRPr sz="1400">
                <a:latin typeface="Times New Roman"/>
                <a:cs typeface="Times New Roman"/>
              </a:endParaRPr>
            </a:p>
          </p:txBody>
        </p:sp>
        <p:sp>
          <p:nvSpPr>
            <p:cNvPr id="24" name="object 24"/>
            <p:cNvSpPr txBox="1"/>
            <p:nvPr/>
          </p:nvSpPr>
          <p:spPr>
            <a:xfrm>
              <a:off x="6086393" y="3798789"/>
              <a:ext cx="116839" cy="241300"/>
            </a:xfrm>
            <a:prstGeom prst="rect">
              <a:avLst/>
            </a:prstGeom>
          </p:spPr>
          <p:txBody>
            <a:bodyPr vert="horz" wrap="square" lIns="0" tIns="14604" rIns="0" bIns="0" rtlCol="0">
              <a:spAutoFit/>
            </a:bodyPr>
            <a:lstStyle/>
            <a:p>
              <a:pPr marL="12700">
                <a:lnSpc>
                  <a:spcPct val="100000"/>
                </a:lnSpc>
                <a:spcBef>
                  <a:spcPts val="114"/>
                </a:spcBef>
              </a:pPr>
              <a:r>
                <a:rPr sz="1400" spc="15" dirty="0">
                  <a:latin typeface="Times New Roman"/>
                  <a:cs typeface="Times New Roman"/>
                </a:rPr>
                <a:t>1</a:t>
              </a:r>
              <a:endParaRPr sz="1400">
                <a:latin typeface="Times New Roman"/>
                <a:cs typeface="Times New Roman"/>
              </a:endParaRPr>
            </a:p>
          </p:txBody>
        </p:sp>
        <p:sp>
          <p:nvSpPr>
            <p:cNvPr id="25" name="object 25"/>
            <p:cNvSpPr txBox="1"/>
            <p:nvPr/>
          </p:nvSpPr>
          <p:spPr>
            <a:xfrm>
              <a:off x="7159166" y="3593597"/>
              <a:ext cx="876300" cy="394970"/>
            </a:xfrm>
            <a:prstGeom prst="rect">
              <a:avLst/>
            </a:prstGeom>
          </p:spPr>
          <p:txBody>
            <a:bodyPr vert="horz" wrap="square" lIns="0" tIns="15875" rIns="0" bIns="0" rtlCol="0">
              <a:spAutoFit/>
            </a:bodyPr>
            <a:lstStyle/>
            <a:p>
              <a:pPr marL="12700">
                <a:lnSpc>
                  <a:spcPct val="100000"/>
                </a:lnSpc>
                <a:spcBef>
                  <a:spcPts val="125"/>
                </a:spcBef>
                <a:tabLst>
                  <a:tab pos="306070" algn="l"/>
                  <a:tab pos="690880" algn="l"/>
                </a:tabLst>
              </a:pPr>
              <a:r>
                <a:rPr sz="2400" spc="15" dirty="0">
                  <a:latin typeface="Times New Roman"/>
                  <a:cs typeface="Times New Roman"/>
                </a:rPr>
                <a:t>,	</a:t>
              </a:r>
              <a:r>
                <a:rPr sz="2400" i="1" spc="35" dirty="0">
                  <a:latin typeface="Times New Roman"/>
                  <a:cs typeface="Times New Roman"/>
                </a:rPr>
                <a:t>Z	</a:t>
              </a:r>
              <a:r>
                <a:rPr sz="2400" spc="35" dirty="0">
                  <a:latin typeface="Symbol"/>
                  <a:cs typeface="Symbol"/>
                </a:rPr>
                <a:t></a:t>
              </a:r>
              <a:endParaRPr sz="2400" dirty="0">
                <a:latin typeface="Symbol"/>
                <a:cs typeface="Symbol"/>
              </a:endParaRPr>
            </a:p>
          </p:txBody>
        </p:sp>
        <p:sp>
          <p:nvSpPr>
            <p:cNvPr id="26" name="object 26"/>
            <p:cNvSpPr txBox="1"/>
            <p:nvPr/>
          </p:nvSpPr>
          <p:spPr>
            <a:xfrm>
              <a:off x="6497725" y="3833113"/>
              <a:ext cx="2493010" cy="394970"/>
            </a:xfrm>
            <a:prstGeom prst="rect">
              <a:avLst/>
            </a:prstGeom>
          </p:spPr>
          <p:txBody>
            <a:bodyPr vert="horz" wrap="square" lIns="0" tIns="15875" rIns="0" bIns="0" rtlCol="0">
              <a:spAutoFit/>
            </a:bodyPr>
            <a:lstStyle/>
            <a:p>
              <a:pPr marL="12700">
                <a:lnSpc>
                  <a:spcPct val="100000"/>
                </a:lnSpc>
                <a:spcBef>
                  <a:spcPts val="125"/>
                </a:spcBef>
                <a:tabLst>
                  <a:tab pos="1585595" algn="l"/>
                </a:tabLst>
              </a:pPr>
              <a:r>
                <a:rPr sz="2400" spc="114" dirty="0">
                  <a:latin typeface="Times New Roman"/>
                  <a:cs typeface="Times New Roman"/>
                </a:rPr>
                <a:t>1</a:t>
              </a:r>
              <a:r>
                <a:rPr sz="2400" spc="114" dirty="0">
                  <a:latin typeface="Symbol"/>
                  <a:cs typeface="Symbol"/>
                </a:rPr>
                <a:t></a:t>
              </a:r>
              <a:r>
                <a:rPr sz="2400" spc="-20" dirty="0">
                  <a:latin typeface="Times New Roman"/>
                  <a:cs typeface="Times New Roman"/>
                </a:rPr>
                <a:t> </a:t>
              </a:r>
              <a:r>
                <a:rPr sz="2400" i="1" spc="35" dirty="0">
                  <a:latin typeface="Times New Roman"/>
                  <a:cs typeface="Times New Roman"/>
                </a:rPr>
                <a:t>A	</a:t>
              </a:r>
              <a:r>
                <a:rPr lang="en-US" altLang="zh-CN" sz="2400" spc="135" dirty="0">
                  <a:latin typeface="Times New Roman"/>
                  <a:cs typeface="Times New Roman"/>
                </a:rPr>
                <a:t>1</a:t>
              </a:r>
              <a:r>
                <a:rPr lang="zh-CN" altLang="en-US" sz="2400" spc="135" dirty="0">
                  <a:latin typeface="Symbol"/>
                  <a:cs typeface="Symbol"/>
                </a:rPr>
                <a:t></a:t>
              </a:r>
              <a:r>
                <a:rPr sz="2400" spc="135" dirty="0">
                  <a:latin typeface="Times New Roman"/>
                  <a:cs typeface="Times New Roman"/>
                </a:rPr>
                <a:t>1/</a:t>
              </a:r>
              <a:r>
                <a:rPr lang="zh-CN" altLang="en-US" sz="2400" spc="-80" dirty="0">
                  <a:latin typeface="Times New Roman"/>
                  <a:cs typeface="Times New Roman"/>
                </a:rPr>
                <a:t> </a:t>
              </a:r>
              <a:r>
                <a:rPr sz="2400" i="1" spc="35" dirty="0">
                  <a:latin typeface="Times New Roman"/>
                  <a:cs typeface="Times New Roman"/>
                </a:rPr>
                <a:t>A</a:t>
              </a:r>
              <a:endParaRPr sz="2400" dirty="0">
                <a:latin typeface="Times New Roman"/>
                <a:cs typeface="Times New Roman"/>
              </a:endParaRPr>
            </a:p>
          </p:txBody>
        </p:sp>
        <p:sp>
          <p:nvSpPr>
            <p:cNvPr id="27" name="object 27"/>
            <p:cNvSpPr txBox="1"/>
            <p:nvPr/>
          </p:nvSpPr>
          <p:spPr>
            <a:xfrm>
              <a:off x="5913736" y="3593597"/>
              <a:ext cx="548640" cy="394970"/>
            </a:xfrm>
            <a:prstGeom prst="rect">
              <a:avLst/>
            </a:prstGeom>
          </p:spPr>
          <p:txBody>
            <a:bodyPr vert="horz" wrap="square" lIns="0" tIns="15875" rIns="0" bIns="0" rtlCol="0">
              <a:spAutoFit/>
            </a:bodyPr>
            <a:lstStyle/>
            <a:p>
              <a:pPr marL="12700">
                <a:lnSpc>
                  <a:spcPct val="100000"/>
                </a:lnSpc>
                <a:spcBef>
                  <a:spcPts val="125"/>
                </a:spcBef>
                <a:tabLst>
                  <a:tab pos="363220" algn="l"/>
                </a:tabLst>
              </a:pPr>
              <a:r>
                <a:rPr sz="2400" i="1" spc="35" dirty="0">
                  <a:latin typeface="Times New Roman"/>
                  <a:cs typeface="Times New Roman"/>
                </a:rPr>
                <a:t>Z	</a:t>
              </a:r>
              <a:r>
                <a:rPr sz="2400" spc="35" dirty="0">
                  <a:latin typeface="Symbol"/>
                  <a:cs typeface="Symbol"/>
                </a:rPr>
                <a:t></a:t>
              </a:r>
              <a:endParaRPr sz="2400">
                <a:latin typeface="Symbol"/>
                <a:cs typeface="Symbol"/>
              </a:endParaRPr>
            </a:p>
          </p:txBody>
        </p:sp>
      </p:grpSp>
      <p:sp>
        <p:nvSpPr>
          <p:cNvPr id="28" name="object 28"/>
          <p:cNvSpPr txBox="1"/>
          <p:nvPr/>
        </p:nvSpPr>
        <p:spPr>
          <a:xfrm>
            <a:off x="685800" y="675714"/>
            <a:ext cx="11038651" cy="1305486"/>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a:buChar char=""/>
              <a:tabLst>
                <a:tab pos="298450" algn="l"/>
                <a:tab pos="1805939" algn="l"/>
                <a:tab pos="2277110" algn="l"/>
                <a:tab pos="3533775" algn="l"/>
                <a:tab pos="3800475" algn="l"/>
                <a:tab pos="4422775" algn="l"/>
                <a:tab pos="5108575" algn="l"/>
              </a:tabLst>
            </a:pPr>
            <a:r>
              <a:rPr lang="en-US" sz="2800" b="1" spc="-135" dirty="0">
                <a:solidFill>
                  <a:srgbClr val="004099"/>
                </a:solidFill>
                <a:latin typeface="Times New Roman" panose="02020603050405020304" pitchFamily="18" charset="0"/>
                <a:cs typeface="Times New Roman" panose="02020603050405020304" pitchFamily="18" charset="0"/>
              </a:rPr>
              <a:t>In an amplifier circuit, if the impedance is connected in between the input &amp; output nodes, then connected impedance can be changed to two separated impedances near input </a:t>
            </a:r>
            <a:r>
              <a:rPr lang="en-US" altLang="zh-CN" sz="2800" b="1" spc="-135" dirty="0">
                <a:solidFill>
                  <a:srgbClr val="004099"/>
                </a:solidFill>
                <a:latin typeface="Times New Roman" panose="02020603050405020304" pitchFamily="18" charset="0"/>
                <a:cs typeface="Times New Roman" panose="02020603050405020304" pitchFamily="18" charset="0"/>
              </a:rPr>
              <a:t>&amp;</a:t>
            </a:r>
            <a:r>
              <a:rPr lang="en-US" sz="2800" b="1" spc="-135" dirty="0">
                <a:solidFill>
                  <a:srgbClr val="004099"/>
                </a:solidFill>
                <a:latin typeface="Times New Roman" panose="02020603050405020304" pitchFamily="18" charset="0"/>
                <a:cs typeface="Times New Roman" panose="02020603050405020304" pitchFamily="18" charset="0"/>
              </a:rPr>
              <a:t> output respectively,</a:t>
            </a:r>
            <a:r>
              <a:rPr lang="zh-CN" altLang="en-US" sz="2800" b="1" spc="-135" dirty="0">
                <a:solidFill>
                  <a:srgbClr val="004099"/>
                </a:solidFill>
                <a:latin typeface="Times New Roman" panose="02020603050405020304" pitchFamily="18" charset="0"/>
                <a:cs typeface="Times New Roman" panose="02020603050405020304" pitchFamily="18" charset="0"/>
              </a:rPr>
              <a:t> </a:t>
            </a:r>
            <a:r>
              <a:rPr lang="en-US" altLang="zh-CN" sz="2800" b="1" spc="-135" dirty="0">
                <a:solidFill>
                  <a:srgbClr val="004099"/>
                </a:solidFill>
                <a:latin typeface="Times New Roman" panose="02020603050405020304" pitchFamily="18" charset="0"/>
                <a:cs typeface="Times New Roman" panose="02020603050405020304" pitchFamily="18" charset="0"/>
              </a:rPr>
              <a:t>and</a:t>
            </a:r>
            <a:r>
              <a:rPr lang="zh-CN" altLang="en-US" sz="2800" b="1" spc="-135" dirty="0">
                <a:solidFill>
                  <a:srgbClr val="004099"/>
                </a:solidFill>
                <a:latin typeface="Times New Roman" panose="02020603050405020304" pitchFamily="18" charset="0"/>
                <a:cs typeface="Times New Roman" panose="02020603050405020304" pitchFamily="18" charset="0"/>
              </a:rPr>
              <a:t> </a:t>
            </a:r>
            <a:r>
              <a:rPr lang="pl-PL" altLang="zh-CN" sz="2800" b="1" spc="-135" dirty="0">
                <a:solidFill>
                  <a:srgbClr val="004099"/>
                </a:solidFill>
                <a:latin typeface="Times New Roman" panose="02020603050405020304" pitchFamily="18" charset="0"/>
                <a:cs typeface="Times New Roman" panose="02020603050405020304" pitchFamily="18" charset="0"/>
              </a:rPr>
              <a:t>Z1=Z/</a:t>
            </a:r>
            <a:r>
              <a:rPr lang="en-US" altLang="zh-CN" sz="2800" b="1" spc="-135" dirty="0">
                <a:solidFill>
                  <a:srgbClr val="004099"/>
                </a:solidFill>
                <a:latin typeface="Times New Roman" panose="02020603050405020304" pitchFamily="18" charset="0"/>
                <a:cs typeface="Times New Roman" panose="02020603050405020304" pitchFamily="18" charset="0"/>
              </a:rPr>
              <a:t>(</a:t>
            </a:r>
            <a:r>
              <a:rPr lang="pl-PL" altLang="zh-CN" sz="2800" b="1" spc="-135" dirty="0">
                <a:solidFill>
                  <a:srgbClr val="004099"/>
                </a:solidFill>
                <a:latin typeface="Times New Roman" panose="02020603050405020304" pitchFamily="18" charset="0"/>
                <a:cs typeface="Times New Roman" panose="02020603050405020304" pitchFamily="18" charset="0"/>
              </a:rPr>
              <a:t>1-</a:t>
            </a:r>
            <a:r>
              <a:rPr lang="en-US" altLang="zh-CN" sz="2800" b="1" spc="-135" dirty="0">
                <a:solidFill>
                  <a:srgbClr val="004099"/>
                </a:solidFill>
                <a:latin typeface="Times New Roman" panose="02020603050405020304" pitchFamily="18" charset="0"/>
                <a:cs typeface="Times New Roman" panose="02020603050405020304" pitchFamily="18" charset="0"/>
              </a:rPr>
              <a:t>A)</a:t>
            </a:r>
            <a:r>
              <a:rPr lang="zh-CN" altLang="pl-PL" sz="2800" b="1" spc="-135" dirty="0">
                <a:solidFill>
                  <a:srgbClr val="004099"/>
                </a:solidFill>
                <a:latin typeface="Times New Roman" panose="02020603050405020304" pitchFamily="18" charset="0"/>
                <a:cs typeface="Times New Roman" panose="02020603050405020304" pitchFamily="18" charset="0"/>
              </a:rPr>
              <a:t>，</a:t>
            </a:r>
            <a:r>
              <a:rPr lang="pl-PL" altLang="zh-CN" sz="2800" b="1" spc="-135" dirty="0">
                <a:solidFill>
                  <a:srgbClr val="004099"/>
                </a:solidFill>
                <a:latin typeface="Times New Roman" panose="02020603050405020304" pitchFamily="18" charset="0"/>
                <a:cs typeface="Times New Roman" panose="02020603050405020304" pitchFamily="18" charset="0"/>
              </a:rPr>
              <a:t>Z2=Z/</a:t>
            </a:r>
            <a:r>
              <a:rPr lang="en-US" altLang="zh-CN" sz="2800" b="1" spc="-135" dirty="0">
                <a:solidFill>
                  <a:srgbClr val="004099"/>
                </a:solidFill>
                <a:latin typeface="Times New Roman" panose="02020603050405020304" pitchFamily="18" charset="0"/>
                <a:cs typeface="Times New Roman" panose="02020603050405020304" pitchFamily="18" charset="0"/>
              </a:rPr>
              <a:t>(</a:t>
            </a:r>
            <a:r>
              <a:rPr lang="pl-PL" altLang="zh-CN" sz="2800" b="1" spc="-135" dirty="0">
                <a:solidFill>
                  <a:srgbClr val="004099"/>
                </a:solidFill>
                <a:latin typeface="Times New Roman" panose="02020603050405020304" pitchFamily="18" charset="0"/>
                <a:cs typeface="Times New Roman" panose="02020603050405020304" pitchFamily="18" charset="0"/>
              </a:rPr>
              <a:t>1-1/</a:t>
            </a:r>
            <a:r>
              <a:rPr lang="en-US" altLang="zh-CN" sz="2800" b="1" spc="-135" dirty="0">
                <a:solidFill>
                  <a:srgbClr val="004099"/>
                </a:solidFill>
                <a:latin typeface="Times New Roman" panose="02020603050405020304" pitchFamily="18" charset="0"/>
                <a:cs typeface="Times New Roman" panose="02020603050405020304" pitchFamily="18" charset="0"/>
              </a:rPr>
              <a:t>A).</a:t>
            </a:r>
            <a:endParaRPr sz="2800" dirty="0">
              <a:latin typeface="Times New Roman" panose="02020603050405020304" pitchFamily="18" charset="0"/>
              <a:cs typeface="Times New Roman" panose="02020603050405020304" pitchFamily="18" charset="0"/>
            </a:endParaRPr>
          </a:p>
        </p:txBody>
      </p:sp>
      <p:sp>
        <p:nvSpPr>
          <p:cNvPr id="29" name="灯片编号占位符 28">
            <a:extLst>
              <a:ext uri="{FF2B5EF4-FFF2-40B4-BE49-F238E27FC236}">
                <a16:creationId xmlns:a16="http://schemas.microsoft.com/office/drawing/2014/main" id="{A2F880E9-6972-79FE-B2D9-A62CE17151D5}"/>
              </a:ext>
            </a:extLst>
          </p:cNvPr>
          <p:cNvSpPr>
            <a:spLocks noGrp="1"/>
          </p:cNvSpPr>
          <p:nvPr>
            <p:ph type="sldNum" sz="quarter" idx="7"/>
          </p:nvPr>
        </p:nvSpPr>
        <p:spPr/>
        <p:txBody>
          <a:bodyPr/>
          <a:lstStyle/>
          <a:p>
            <a:fld id="{B6F15528-21DE-4FAA-801E-634DDDAF4B2B}" type="slidenum">
              <a:rPr lang="en-US" altLang="zh-CN" smtClean="0"/>
              <a:t>14</a:t>
            </a:fld>
            <a:endParaRPr lang="en-US" altLang="zh-CN"/>
          </a:p>
        </p:txBody>
      </p:sp>
      <p:sp>
        <p:nvSpPr>
          <p:cNvPr id="33" name="箭头: 右 32">
            <a:extLst>
              <a:ext uri="{FF2B5EF4-FFF2-40B4-BE49-F238E27FC236}">
                <a16:creationId xmlns:a16="http://schemas.microsoft.com/office/drawing/2014/main" id="{FF0C30F6-79CA-A7EE-B35D-58378ED3BD84}"/>
              </a:ext>
            </a:extLst>
          </p:cNvPr>
          <p:cNvSpPr/>
          <p:nvPr/>
        </p:nvSpPr>
        <p:spPr>
          <a:xfrm rot="2383382">
            <a:off x="7967967" y="4371160"/>
            <a:ext cx="702925" cy="301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39B7C93C-A37D-2224-5884-A66FD62108A8}"/>
              </a:ext>
            </a:extLst>
          </p:cNvPr>
          <p:cNvSpPr/>
          <p:nvPr/>
        </p:nvSpPr>
        <p:spPr>
          <a:xfrm rot="19666505">
            <a:off x="7888739" y="5005738"/>
            <a:ext cx="741969" cy="301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D397A08E-0F99-5356-45AD-DA2A714E3DAD}"/>
              </a:ext>
            </a:extLst>
          </p:cNvPr>
          <p:cNvGrpSpPr/>
          <p:nvPr/>
        </p:nvGrpSpPr>
        <p:grpSpPr>
          <a:xfrm>
            <a:off x="6002163" y="4288158"/>
            <a:ext cx="2301617" cy="867410"/>
            <a:chOff x="6754118" y="3389243"/>
            <a:chExt cx="1165162" cy="867410"/>
          </a:xfrm>
        </p:grpSpPr>
        <p:sp>
          <p:nvSpPr>
            <p:cNvPr id="36" name="文本框 35">
              <a:extLst>
                <a:ext uri="{FF2B5EF4-FFF2-40B4-BE49-F238E27FC236}">
                  <a16:creationId xmlns:a16="http://schemas.microsoft.com/office/drawing/2014/main" id="{E46ADCC5-ECDB-24ED-D6B2-6ED1CFC43DB0}"/>
                </a:ext>
              </a:extLst>
            </p:cNvPr>
            <p:cNvSpPr txBox="1"/>
            <p:nvPr/>
          </p:nvSpPr>
          <p:spPr>
            <a:xfrm>
              <a:off x="7410939" y="3389243"/>
              <a:ext cx="508341" cy="830997"/>
            </a:xfrm>
            <a:prstGeom prst="rect">
              <a:avLst/>
            </a:prstGeom>
            <a:noFill/>
          </p:spPr>
          <p:txBody>
            <a:bodyPr wrap="square">
              <a:spAutoFit/>
            </a:bodyPr>
            <a:lstStyle/>
            <a:p>
              <a:r>
                <a:rPr lang="en-US" altLang="zh-CN" sz="2400" i="1" spc="-160" dirty="0" err="1">
                  <a:latin typeface="Times New Roman"/>
                  <a:cs typeface="Times New Roman"/>
                </a:rPr>
                <a:t>i</a:t>
              </a:r>
              <a:r>
                <a:rPr lang="en-US" altLang="zh-CN" sz="2400" spc="15" baseline="-23809" dirty="0" err="1">
                  <a:latin typeface="Times New Roman"/>
                  <a:cs typeface="Times New Roman"/>
                </a:rPr>
                <a:t>11</a:t>
              </a:r>
              <a:r>
                <a:rPr lang="en-US" altLang="zh-CN" sz="2400" i="1" spc="-160" dirty="0">
                  <a:latin typeface="Times New Roman"/>
                  <a:cs typeface="Times New Roman"/>
                </a:rPr>
                <a:t>=</a:t>
              </a:r>
              <a:r>
                <a:rPr lang="en-US" altLang="zh-CN" sz="2400" i="1" spc="-160" dirty="0" err="1">
                  <a:latin typeface="Times New Roman"/>
                  <a:cs typeface="Times New Roman"/>
                </a:rPr>
                <a:t>i</a:t>
              </a:r>
              <a:r>
                <a:rPr lang="en-US" altLang="zh-CN" sz="2400" spc="15" baseline="-23809" dirty="0" err="1">
                  <a:latin typeface="Times New Roman"/>
                  <a:cs typeface="Times New Roman"/>
                </a:rPr>
                <a:t>21</a:t>
              </a:r>
              <a:r>
                <a:rPr lang="en-US" altLang="zh-CN" sz="2400" baseline="-23809" dirty="0">
                  <a:latin typeface="Times New Roman"/>
                  <a:cs typeface="Times New Roman"/>
                </a:rPr>
                <a:t> </a:t>
              </a:r>
            </a:p>
            <a:p>
              <a:r>
                <a:rPr lang="en-US" altLang="zh-CN" sz="2400" i="1" spc="-160" dirty="0">
                  <a:latin typeface="Times New Roman"/>
                  <a:cs typeface="Times New Roman"/>
                </a:rPr>
                <a:t>i</a:t>
              </a:r>
              <a:r>
                <a:rPr lang="en-US" altLang="zh-CN" sz="2400" spc="15" baseline="-23809" dirty="0">
                  <a:latin typeface="Times New Roman"/>
                  <a:cs typeface="Times New Roman"/>
                </a:rPr>
                <a:t>12</a:t>
              </a:r>
              <a:r>
                <a:rPr lang="en-US" altLang="zh-CN" sz="2400" i="1" spc="-160" dirty="0">
                  <a:latin typeface="Times New Roman"/>
                  <a:cs typeface="Times New Roman"/>
                </a:rPr>
                <a:t>=</a:t>
              </a:r>
              <a:r>
                <a:rPr lang="en-US" altLang="zh-CN" sz="2400" i="1" spc="-160" dirty="0" err="1">
                  <a:latin typeface="Times New Roman"/>
                  <a:cs typeface="Times New Roman"/>
                </a:rPr>
                <a:t>i</a:t>
              </a:r>
              <a:r>
                <a:rPr lang="en-US" altLang="zh-CN" sz="2400" spc="15" baseline="-23809" dirty="0" err="1">
                  <a:latin typeface="Times New Roman"/>
                  <a:cs typeface="Times New Roman"/>
                </a:rPr>
                <a:t>22</a:t>
              </a:r>
              <a:r>
                <a:rPr lang="en-US" altLang="zh-CN" sz="2400" baseline="-23809" dirty="0">
                  <a:latin typeface="Times New Roman"/>
                  <a:cs typeface="Times New Roman"/>
                </a:rPr>
                <a:t> </a:t>
              </a:r>
              <a:endParaRPr lang="zh-CN" altLang="en-US" sz="2400" dirty="0"/>
            </a:p>
          </p:txBody>
        </p:sp>
        <p:sp>
          <p:nvSpPr>
            <p:cNvPr id="37" name="矩形 36">
              <a:extLst>
                <a:ext uri="{FF2B5EF4-FFF2-40B4-BE49-F238E27FC236}">
                  <a16:creationId xmlns:a16="http://schemas.microsoft.com/office/drawing/2014/main" id="{E8C5089D-5D96-6D3B-35E1-E79CE8C50DCD}"/>
                </a:ext>
              </a:extLst>
            </p:cNvPr>
            <p:cNvSpPr/>
            <p:nvPr/>
          </p:nvSpPr>
          <p:spPr>
            <a:xfrm>
              <a:off x="6754118" y="3457921"/>
              <a:ext cx="1121201" cy="7987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EA508620-505C-3FAA-D6D3-D7160D4CE442}"/>
              </a:ext>
            </a:extLst>
          </p:cNvPr>
          <p:cNvSpPr txBox="1"/>
          <p:nvPr/>
        </p:nvSpPr>
        <p:spPr>
          <a:xfrm>
            <a:off x="6007242" y="4339267"/>
            <a:ext cx="1380801" cy="830997"/>
          </a:xfrm>
          <a:prstGeom prst="rect">
            <a:avLst/>
          </a:prstGeom>
          <a:noFill/>
        </p:spPr>
        <p:txBody>
          <a:bodyPr wrap="square">
            <a:spAutoFit/>
          </a:bodyPr>
          <a:lstStyle/>
          <a:p>
            <a:r>
              <a:rPr lang="en-US" altLang="zh-CN" sz="2400" b="1" i="1" spc="-160" dirty="0">
                <a:latin typeface="Times New Roman"/>
                <a:cs typeface="Times New Roman"/>
              </a:rPr>
              <a:t>Equivalent</a:t>
            </a:r>
          </a:p>
          <a:p>
            <a:r>
              <a:rPr lang="en-US" altLang="zh-CN" sz="2400" b="1" i="1" spc="-160" dirty="0">
                <a:latin typeface="Times New Roman"/>
                <a:cs typeface="Times New Roman"/>
              </a:rPr>
              <a:t>circuit:</a:t>
            </a:r>
            <a:endParaRPr lang="zh-CN" altLang="en-US" sz="2400" b="1" dirty="0"/>
          </a:p>
        </p:txBody>
      </p:sp>
      <p:grpSp>
        <p:nvGrpSpPr>
          <p:cNvPr id="48" name="组合 47">
            <a:extLst>
              <a:ext uri="{FF2B5EF4-FFF2-40B4-BE49-F238E27FC236}">
                <a16:creationId xmlns:a16="http://schemas.microsoft.com/office/drawing/2014/main" id="{EE90E29E-DDAA-7464-6EF0-27019CB8FC2A}"/>
              </a:ext>
            </a:extLst>
          </p:cNvPr>
          <p:cNvGrpSpPr/>
          <p:nvPr/>
        </p:nvGrpSpPr>
        <p:grpSpPr>
          <a:xfrm>
            <a:off x="234602" y="2231918"/>
            <a:ext cx="5028437" cy="4577334"/>
            <a:chOff x="234602" y="2231918"/>
            <a:chExt cx="5028437" cy="4577334"/>
          </a:xfrm>
        </p:grpSpPr>
        <p:pic>
          <p:nvPicPr>
            <p:cNvPr id="4" name="object 4"/>
            <p:cNvPicPr/>
            <p:nvPr/>
          </p:nvPicPr>
          <p:blipFill>
            <a:blip r:embed="rId3" cstate="print"/>
            <a:stretch>
              <a:fillRect/>
            </a:stretch>
          </p:blipFill>
          <p:spPr>
            <a:xfrm>
              <a:off x="234602" y="2231918"/>
              <a:ext cx="5028437" cy="4577334"/>
            </a:xfrm>
            <a:prstGeom prst="rect">
              <a:avLst/>
            </a:prstGeom>
          </p:spPr>
        </p:pic>
        <p:sp>
          <p:nvSpPr>
            <p:cNvPr id="35" name="文本框 34">
              <a:extLst>
                <a:ext uri="{FF2B5EF4-FFF2-40B4-BE49-F238E27FC236}">
                  <a16:creationId xmlns:a16="http://schemas.microsoft.com/office/drawing/2014/main" id="{6BDD0448-D140-0524-DA87-1E5999764E60}"/>
                </a:ext>
              </a:extLst>
            </p:cNvPr>
            <p:cNvSpPr txBox="1"/>
            <p:nvPr/>
          </p:nvSpPr>
          <p:spPr>
            <a:xfrm>
              <a:off x="3471137" y="3200723"/>
              <a:ext cx="438232" cy="584775"/>
            </a:xfrm>
            <a:prstGeom prst="rect">
              <a:avLst/>
            </a:prstGeom>
            <a:noFill/>
          </p:spPr>
          <p:txBody>
            <a:bodyPr wrap="square">
              <a:spAutoFit/>
            </a:bodyPr>
            <a:lstStyle/>
            <a:p>
              <a:r>
                <a:rPr lang="en-US" altLang="zh-CN" sz="1600" spc="10" dirty="0">
                  <a:solidFill>
                    <a:srgbClr val="00B0F0"/>
                  </a:solidFill>
                  <a:latin typeface="Times New Roman"/>
                  <a:cs typeface="Times New Roman"/>
                </a:rPr>
                <a:t>12</a:t>
              </a:r>
              <a:r>
                <a:rPr lang="zh-CN" altLang="en-US" sz="1600" spc="10" dirty="0">
                  <a:solidFill>
                    <a:srgbClr val="00B0F0"/>
                  </a:solidFill>
                  <a:latin typeface="Times New Roman"/>
                  <a:cs typeface="Times New Roman"/>
                </a:rPr>
                <a:t>	</a:t>
              </a:r>
              <a:endParaRPr lang="zh-CN" altLang="en-US" sz="1600" dirty="0">
                <a:solidFill>
                  <a:srgbClr val="00B0F0"/>
                </a:solidFill>
              </a:endParaRPr>
            </a:p>
          </p:txBody>
        </p:sp>
        <p:sp>
          <p:nvSpPr>
            <p:cNvPr id="40" name="文本框 39">
              <a:extLst>
                <a:ext uri="{FF2B5EF4-FFF2-40B4-BE49-F238E27FC236}">
                  <a16:creationId xmlns:a16="http://schemas.microsoft.com/office/drawing/2014/main" id="{29C50CB2-692F-F108-C943-530749D5160E}"/>
                </a:ext>
              </a:extLst>
            </p:cNvPr>
            <p:cNvSpPr txBox="1"/>
            <p:nvPr/>
          </p:nvSpPr>
          <p:spPr>
            <a:xfrm>
              <a:off x="1094001" y="2981953"/>
              <a:ext cx="304800" cy="646331"/>
            </a:xfrm>
            <a:prstGeom prst="rect">
              <a:avLst/>
            </a:prstGeom>
            <a:noFill/>
          </p:spPr>
          <p:txBody>
            <a:bodyPr wrap="square">
              <a:spAutoFit/>
            </a:bodyPr>
            <a:lstStyle/>
            <a:p>
              <a:r>
                <a:rPr lang="en-US" altLang="zh-CN" sz="1800" spc="10" dirty="0">
                  <a:latin typeface="Times New Roman"/>
                  <a:cs typeface="Times New Roman"/>
                </a:rPr>
                <a:t>1</a:t>
              </a:r>
              <a:r>
                <a:rPr lang="zh-CN" altLang="en-US" sz="1800" spc="10" dirty="0">
                  <a:latin typeface="Times New Roman"/>
                  <a:cs typeface="Times New Roman"/>
                </a:rPr>
                <a:t>	</a:t>
              </a:r>
              <a:endParaRPr lang="zh-CN" altLang="en-US" dirty="0"/>
            </a:p>
          </p:txBody>
        </p:sp>
        <p:sp>
          <p:nvSpPr>
            <p:cNvPr id="42" name="文本框 34">
              <a:extLst>
                <a:ext uri="{FF2B5EF4-FFF2-40B4-BE49-F238E27FC236}">
                  <a16:creationId xmlns:a16="http://schemas.microsoft.com/office/drawing/2014/main" id="{BC48610C-396F-13F0-94E0-831ACF217A93}"/>
                </a:ext>
              </a:extLst>
            </p:cNvPr>
            <p:cNvSpPr txBox="1"/>
            <p:nvPr/>
          </p:nvSpPr>
          <p:spPr>
            <a:xfrm>
              <a:off x="3429000" y="5791200"/>
              <a:ext cx="304800" cy="3385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spc="10" dirty="0">
                  <a:solidFill>
                    <a:srgbClr val="00B0F0"/>
                  </a:solidFill>
                  <a:latin typeface="Times New Roman"/>
                  <a:cs typeface="Times New Roman"/>
                </a:rPr>
                <a:t>2</a:t>
              </a:r>
              <a:endParaRPr lang="zh-CN" altLang="en-US" sz="1600" dirty="0">
                <a:solidFill>
                  <a:srgbClr val="00B0F0"/>
                </a:solidFill>
              </a:endParaRPr>
            </a:p>
          </p:txBody>
        </p:sp>
        <p:sp>
          <p:nvSpPr>
            <p:cNvPr id="44" name="文本框 43">
              <a:extLst>
                <a:ext uri="{FF2B5EF4-FFF2-40B4-BE49-F238E27FC236}">
                  <a16:creationId xmlns:a16="http://schemas.microsoft.com/office/drawing/2014/main" id="{AE3AB596-5BE8-E6EC-0DEB-21FF374A51FD}"/>
                </a:ext>
              </a:extLst>
            </p:cNvPr>
            <p:cNvSpPr txBox="1"/>
            <p:nvPr/>
          </p:nvSpPr>
          <p:spPr>
            <a:xfrm>
              <a:off x="866302" y="2797287"/>
              <a:ext cx="499244" cy="461665"/>
            </a:xfrm>
            <a:prstGeom prst="rect">
              <a:avLst/>
            </a:prstGeom>
            <a:solidFill>
              <a:schemeClr val="bg1"/>
            </a:solidFill>
          </p:spPr>
          <p:txBody>
            <a:bodyPr wrap="square">
              <a:spAutoFit/>
            </a:bodyPr>
            <a:lstStyle/>
            <a:p>
              <a:r>
                <a:rPr lang="en-US" altLang="zh-CN" sz="2400" i="1" spc="-185" dirty="0" err="1">
                  <a:solidFill>
                    <a:srgbClr val="C00000"/>
                  </a:solidFill>
                  <a:latin typeface="Times New Roman"/>
                  <a:cs typeface="Times New Roman"/>
                </a:rPr>
                <a:t>i</a:t>
              </a:r>
              <a:r>
                <a:rPr lang="en-US" altLang="zh-CN" sz="2400" i="1" spc="-185" baseline="-25000" dirty="0" err="1">
                  <a:solidFill>
                    <a:srgbClr val="C00000"/>
                  </a:solidFill>
                  <a:latin typeface="Times New Roman"/>
                  <a:cs typeface="Times New Roman"/>
                </a:rPr>
                <a:t>11</a:t>
              </a:r>
              <a:endParaRPr lang="zh-CN" altLang="en-US" sz="2400" baseline="-25000" dirty="0">
                <a:solidFill>
                  <a:srgbClr val="C00000"/>
                </a:solidFill>
              </a:endParaRPr>
            </a:p>
          </p:txBody>
        </p:sp>
        <p:sp>
          <p:nvSpPr>
            <p:cNvPr id="45" name="文本框 44">
              <a:extLst>
                <a:ext uri="{FF2B5EF4-FFF2-40B4-BE49-F238E27FC236}">
                  <a16:creationId xmlns:a16="http://schemas.microsoft.com/office/drawing/2014/main" id="{7550B050-413F-EFE2-841D-B23495F6FD08}"/>
                </a:ext>
              </a:extLst>
            </p:cNvPr>
            <p:cNvSpPr txBox="1"/>
            <p:nvPr/>
          </p:nvSpPr>
          <p:spPr>
            <a:xfrm>
              <a:off x="3324857" y="3028119"/>
              <a:ext cx="499244" cy="461665"/>
            </a:xfrm>
            <a:prstGeom prst="rect">
              <a:avLst/>
            </a:prstGeom>
            <a:solidFill>
              <a:schemeClr val="bg1"/>
            </a:solidFill>
          </p:spPr>
          <p:txBody>
            <a:bodyPr wrap="square">
              <a:spAutoFit/>
            </a:bodyPr>
            <a:lstStyle/>
            <a:p>
              <a:r>
                <a:rPr lang="en-US" altLang="zh-CN" sz="2400" i="1" spc="-185" dirty="0">
                  <a:solidFill>
                    <a:srgbClr val="00B0F0"/>
                  </a:solidFill>
                  <a:latin typeface="Times New Roman"/>
                  <a:cs typeface="Times New Roman"/>
                </a:rPr>
                <a:t>i</a:t>
              </a:r>
              <a:r>
                <a:rPr lang="en-US" altLang="zh-CN" sz="2400" i="1" spc="-185" baseline="-25000" dirty="0">
                  <a:solidFill>
                    <a:srgbClr val="00B0F0"/>
                  </a:solidFill>
                  <a:latin typeface="Times New Roman"/>
                  <a:cs typeface="Times New Roman"/>
                </a:rPr>
                <a:t>12</a:t>
              </a:r>
              <a:endParaRPr lang="zh-CN" altLang="en-US" sz="2400" baseline="-25000" dirty="0">
                <a:solidFill>
                  <a:srgbClr val="00B0F0"/>
                </a:solidFill>
              </a:endParaRPr>
            </a:p>
          </p:txBody>
        </p:sp>
        <p:sp>
          <p:nvSpPr>
            <p:cNvPr id="46" name="文本框 45">
              <a:extLst>
                <a:ext uri="{FF2B5EF4-FFF2-40B4-BE49-F238E27FC236}">
                  <a16:creationId xmlns:a16="http://schemas.microsoft.com/office/drawing/2014/main" id="{08831013-83A7-4052-BDB3-DD6F9AD2D13E}"/>
                </a:ext>
              </a:extLst>
            </p:cNvPr>
            <p:cNvSpPr txBox="1"/>
            <p:nvPr/>
          </p:nvSpPr>
          <p:spPr>
            <a:xfrm>
              <a:off x="3322352" y="5625249"/>
              <a:ext cx="438232" cy="461665"/>
            </a:xfrm>
            <a:prstGeom prst="rect">
              <a:avLst/>
            </a:prstGeom>
            <a:solidFill>
              <a:schemeClr val="bg1"/>
            </a:solidFill>
          </p:spPr>
          <p:txBody>
            <a:bodyPr wrap="square">
              <a:spAutoFit/>
            </a:bodyPr>
            <a:lstStyle/>
            <a:p>
              <a:r>
                <a:rPr lang="en-US" altLang="zh-CN" sz="2400" i="1" spc="-185" dirty="0" err="1">
                  <a:solidFill>
                    <a:srgbClr val="00B0F0"/>
                  </a:solidFill>
                  <a:latin typeface="Times New Roman"/>
                  <a:cs typeface="Times New Roman"/>
                </a:rPr>
                <a:t>i</a:t>
              </a:r>
              <a:r>
                <a:rPr lang="en-US" altLang="zh-CN" sz="2400" i="1" spc="-185" baseline="-25000" dirty="0" err="1">
                  <a:solidFill>
                    <a:srgbClr val="00B0F0"/>
                  </a:solidFill>
                  <a:latin typeface="Times New Roman"/>
                  <a:cs typeface="Times New Roman"/>
                </a:rPr>
                <a:t>22</a:t>
              </a:r>
              <a:endParaRPr lang="zh-CN" altLang="en-US" sz="2400" baseline="-25000" dirty="0">
                <a:solidFill>
                  <a:srgbClr val="00B0F0"/>
                </a:solidFill>
              </a:endParaRPr>
            </a:p>
          </p:txBody>
        </p:sp>
        <p:sp>
          <p:nvSpPr>
            <p:cNvPr id="47" name="文本框 46">
              <a:extLst>
                <a:ext uri="{FF2B5EF4-FFF2-40B4-BE49-F238E27FC236}">
                  <a16:creationId xmlns:a16="http://schemas.microsoft.com/office/drawing/2014/main" id="{FE87126F-A32F-3C54-7FBA-CD38244CEC44}"/>
                </a:ext>
              </a:extLst>
            </p:cNvPr>
            <p:cNvSpPr txBox="1"/>
            <p:nvPr/>
          </p:nvSpPr>
          <p:spPr>
            <a:xfrm>
              <a:off x="896808" y="4689628"/>
              <a:ext cx="438232" cy="461665"/>
            </a:xfrm>
            <a:prstGeom prst="rect">
              <a:avLst/>
            </a:prstGeom>
            <a:solidFill>
              <a:schemeClr val="bg1"/>
            </a:solidFill>
          </p:spPr>
          <p:txBody>
            <a:bodyPr wrap="square">
              <a:spAutoFit/>
            </a:bodyPr>
            <a:lstStyle/>
            <a:p>
              <a:r>
                <a:rPr lang="en-US" altLang="zh-CN" sz="2400" i="1" spc="-185" dirty="0" err="1">
                  <a:solidFill>
                    <a:srgbClr val="C00000"/>
                  </a:solidFill>
                  <a:latin typeface="Times New Roman"/>
                  <a:cs typeface="Times New Roman"/>
                </a:rPr>
                <a:t>i</a:t>
              </a:r>
              <a:r>
                <a:rPr lang="en-US" altLang="zh-CN" sz="2400" i="1" spc="-185" baseline="-25000" dirty="0" err="1">
                  <a:solidFill>
                    <a:srgbClr val="C00000"/>
                  </a:solidFill>
                  <a:latin typeface="Times New Roman"/>
                  <a:cs typeface="Times New Roman"/>
                </a:rPr>
                <a:t>21</a:t>
              </a:r>
              <a:endParaRPr lang="zh-CN" altLang="en-US" sz="2400" baseline="-25000" dirty="0">
                <a:solidFill>
                  <a:srgbClr val="C00000"/>
                </a:solidFill>
              </a:endParaRPr>
            </a:p>
          </p:txBody>
        </p:sp>
      </p:grpSp>
      <p:sp>
        <p:nvSpPr>
          <p:cNvPr id="41" name="文本框 40">
            <a:extLst>
              <a:ext uri="{FF2B5EF4-FFF2-40B4-BE49-F238E27FC236}">
                <a16:creationId xmlns:a16="http://schemas.microsoft.com/office/drawing/2014/main" id="{871EA542-C14C-9070-74E1-F11877B2A9B7}"/>
              </a:ext>
            </a:extLst>
          </p:cNvPr>
          <p:cNvSpPr txBox="1"/>
          <p:nvPr/>
        </p:nvSpPr>
        <p:spPr>
          <a:xfrm>
            <a:off x="4539649" y="2199895"/>
            <a:ext cx="7057991" cy="523220"/>
          </a:xfrm>
          <a:prstGeom prst="rect">
            <a:avLst/>
          </a:prstGeom>
          <a:noFill/>
        </p:spPr>
        <p:txBody>
          <a:bodyPr wrap="square">
            <a:spAutoFit/>
          </a:bodyPr>
          <a:lstStyle/>
          <a:p>
            <a:r>
              <a:rPr lang="en-US" altLang="zh-CN" sz="2800" b="1" spc="-135" dirty="0">
                <a:solidFill>
                  <a:srgbClr val="FF0000"/>
                </a:solidFill>
                <a:latin typeface="Times New Roman" panose="02020603050405020304" pitchFamily="18" charset="0"/>
                <a:cs typeface="Times New Roman" panose="02020603050405020304" pitchFamily="18" charset="0"/>
              </a:rPr>
              <a:t>Impedance -&gt; resistance</a:t>
            </a:r>
            <a:r>
              <a:rPr lang="zh-CN" altLang="en-US" sz="2800" b="1" spc="-135" dirty="0">
                <a:solidFill>
                  <a:srgbClr val="FF0000"/>
                </a:solidFill>
                <a:latin typeface="Times New Roman" panose="02020603050405020304" pitchFamily="18" charset="0"/>
                <a:cs typeface="Times New Roman" panose="02020603050405020304" pitchFamily="18" charset="0"/>
              </a:rPr>
              <a:t> </a:t>
            </a:r>
            <a:r>
              <a:rPr lang="en-US" altLang="zh-CN" sz="2800" b="1" spc="-135" dirty="0">
                <a:solidFill>
                  <a:srgbClr val="FF0000"/>
                </a:solidFill>
                <a:latin typeface="Times New Roman" panose="02020603050405020304" pitchFamily="18" charset="0"/>
                <a:cs typeface="Times New Roman" panose="02020603050405020304" pitchFamily="18" charset="0"/>
              </a:rPr>
              <a:t>/</a:t>
            </a:r>
            <a:r>
              <a:rPr lang="zh-CN" altLang="en-US" sz="2800" b="1" spc="-135" dirty="0">
                <a:solidFill>
                  <a:srgbClr val="FF0000"/>
                </a:solidFill>
                <a:latin typeface="Times New Roman" panose="02020603050405020304" pitchFamily="18" charset="0"/>
                <a:cs typeface="Times New Roman" panose="02020603050405020304" pitchFamily="18" charset="0"/>
              </a:rPr>
              <a:t> </a:t>
            </a:r>
            <a:r>
              <a:rPr lang="en-US" altLang="zh-CN" sz="2800" b="1" spc="-135" dirty="0">
                <a:solidFill>
                  <a:srgbClr val="FF0000"/>
                </a:solidFill>
                <a:latin typeface="Times New Roman" panose="02020603050405020304" pitchFamily="18" charset="0"/>
                <a:cs typeface="Times New Roman" panose="02020603050405020304" pitchFamily="18" charset="0"/>
              </a:rPr>
              <a:t>inductance</a:t>
            </a:r>
            <a:r>
              <a:rPr lang="zh-CN" altLang="en-US" sz="2800" b="1" spc="-135" dirty="0">
                <a:solidFill>
                  <a:srgbClr val="FF0000"/>
                </a:solidFill>
                <a:latin typeface="Times New Roman" panose="02020603050405020304" pitchFamily="18" charset="0"/>
                <a:cs typeface="Times New Roman" panose="02020603050405020304" pitchFamily="18" charset="0"/>
              </a:rPr>
              <a:t> </a:t>
            </a:r>
            <a:r>
              <a:rPr lang="en-US" altLang="zh-CN" sz="2800" b="1" spc="-135" dirty="0">
                <a:solidFill>
                  <a:srgbClr val="FF0000"/>
                </a:solidFill>
                <a:latin typeface="Times New Roman" panose="02020603050405020304" pitchFamily="18" charset="0"/>
                <a:cs typeface="Times New Roman" panose="02020603050405020304" pitchFamily="18" charset="0"/>
              </a:rPr>
              <a:t>/</a:t>
            </a:r>
            <a:r>
              <a:rPr lang="zh-CN" altLang="en-US" sz="2800" b="1" spc="-135" dirty="0">
                <a:solidFill>
                  <a:srgbClr val="FF0000"/>
                </a:solidFill>
                <a:latin typeface="Times New Roman" panose="02020603050405020304" pitchFamily="18" charset="0"/>
                <a:cs typeface="Times New Roman" panose="02020603050405020304" pitchFamily="18" charset="0"/>
              </a:rPr>
              <a:t> </a:t>
            </a:r>
            <a:r>
              <a:rPr lang="en-US" altLang="zh-CN" sz="2800" b="1" spc="-135" dirty="0">
                <a:solidFill>
                  <a:srgbClr val="FF0000"/>
                </a:solidFill>
                <a:latin typeface="Times New Roman" panose="02020603050405020304" pitchFamily="18" charset="0"/>
                <a:cs typeface="Times New Roman" panose="02020603050405020304" pitchFamily="18" charset="0"/>
              </a:rPr>
              <a:t>capacitance</a:t>
            </a:r>
            <a:endParaRPr lang="zh-CN" altLang="en-US" sz="28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171" y="107337"/>
            <a:ext cx="11866022" cy="566822"/>
          </a:xfrm>
          <a:prstGeom prst="rect">
            <a:avLst/>
          </a:prstGeom>
        </p:spPr>
        <p:txBody>
          <a:bodyPr vert="horz" wrap="square" lIns="0" tIns="12700" rIns="0" bIns="0" rtlCol="0">
            <a:spAutoFit/>
          </a:bodyPr>
          <a:lstStyle/>
          <a:p>
            <a:pPr marL="4380230">
              <a:lnSpc>
                <a:spcPct val="100000"/>
              </a:lnSpc>
              <a:spcBef>
                <a:spcPts val="100"/>
              </a:spcBef>
            </a:pPr>
            <a:r>
              <a:rPr lang="en-US" altLang="zh-CN" dirty="0">
                <a:solidFill>
                  <a:schemeClr val="tx1"/>
                </a:solidFill>
              </a:rPr>
              <a:t>Miller</a:t>
            </a:r>
            <a:r>
              <a:rPr lang="en-US" altLang="zh-CN" spc="-95" dirty="0">
                <a:solidFill>
                  <a:schemeClr val="tx1"/>
                </a:solidFill>
              </a:rPr>
              <a:t> </a:t>
            </a:r>
            <a:r>
              <a:rPr lang="en-US" altLang="zh-CN" dirty="0">
                <a:solidFill>
                  <a:schemeClr val="tx1"/>
                </a:solidFill>
              </a:rPr>
              <a:t>Theorem and</a:t>
            </a:r>
            <a:r>
              <a:rPr spc="-15" dirty="0">
                <a:solidFill>
                  <a:schemeClr val="tx1"/>
                </a:solidFill>
              </a:rPr>
              <a:t> </a:t>
            </a:r>
            <a:r>
              <a:rPr spc="-5" dirty="0">
                <a:solidFill>
                  <a:schemeClr val="tx1"/>
                </a:solidFill>
              </a:rPr>
              <a:t>CMOS</a:t>
            </a:r>
            <a:r>
              <a:rPr spc="-20" dirty="0">
                <a:solidFill>
                  <a:schemeClr val="tx1"/>
                </a:solidFill>
              </a:rPr>
              <a:t> </a:t>
            </a:r>
            <a:r>
              <a:rPr dirty="0">
                <a:solidFill>
                  <a:schemeClr val="tx1"/>
                </a:solidFill>
              </a:rPr>
              <a:t>Inverter</a:t>
            </a:r>
          </a:p>
        </p:txBody>
      </p:sp>
      <p:grpSp>
        <p:nvGrpSpPr>
          <p:cNvPr id="3" name="object 3"/>
          <p:cNvGrpSpPr/>
          <p:nvPr/>
        </p:nvGrpSpPr>
        <p:grpSpPr>
          <a:xfrm>
            <a:off x="916686" y="1524761"/>
            <a:ext cx="2315845" cy="3128645"/>
            <a:chOff x="916686" y="1524761"/>
            <a:chExt cx="2315845" cy="3128645"/>
          </a:xfrm>
        </p:grpSpPr>
        <p:pic>
          <p:nvPicPr>
            <p:cNvPr id="4" name="object 4"/>
            <p:cNvPicPr/>
            <p:nvPr/>
          </p:nvPicPr>
          <p:blipFill>
            <a:blip r:embed="rId3" cstate="print"/>
            <a:stretch>
              <a:fillRect/>
            </a:stretch>
          </p:blipFill>
          <p:spPr>
            <a:xfrm>
              <a:off x="916686" y="1524761"/>
              <a:ext cx="2056638" cy="3127248"/>
            </a:xfrm>
            <a:prstGeom prst="rect">
              <a:avLst/>
            </a:prstGeom>
          </p:spPr>
        </p:pic>
        <p:sp>
          <p:nvSpPr>
            <p:cNvPr id="5" name="object 5"/>
            <p:cNvSpPr/>
            <p:nvPr/>
          </p:nvSpPr>
          <p:spPr>
            <a:xfrm>
              <a:off x="2711196" y="3287267"/>
              <a:ext cx="504825" cy="1122045"/>
            </a:xfrm>
            <a:custGeom>
              <a:avLst/>
              <a:gdLst/>
              <a:ahLst/>
              <a:cxnLst/>
              <a:rect l="l" t="t" r="r" b="b"/>
              <a:pathLst>
                <a:path w="504825" h="1122045">
                  <a:moveTo>
                    <a:pt x="252222" y="0"/>
                  </a:moveTo>
                  <a:lnTo>
                    <a:pt x="252222" y="515493"/>
                  </a:lnTo>
                </a:path>
                <a:path w="504825" h="1122045">
                  <a:moveTo>
                    <a:pt x="504825" y="515493"/>
                  </a:moveTo>
                  <a:lnTo>
                    <a:pt x="0" y="505968"/>
                  </a:lnTo>
                </a:path>
                <a:path w="504825" h="1122045">
                  <a:moveTo>
                    <a:pt x="504825" y="618363"/>
                  </a:moveTo>
                  <a:lnTo>
                    <a:pt x="0" y="608838"/>
                  </a:lnTo>
                </a:path>
                <a:path w="504825" h="1122045">
                  <a:moveTo>
                    <a:pt x="255270" y="618744"/>
                  </a:moveTo>
                  <a:lnTo>
                    <a:pt x="255270" y="1121537"/>
                  </a:lnTo>
                </a:path>
              </a:pathLst>
            </a:custGeom>
            <a:ln w="32004">
              <a:solidFill>
                <a:srgbClr val="73C7E2"/>
              </a:solidFill>
            </a:ln>
          </p:spPr>
          <p:txBody>
            <a:bodyPr wrap="square" lIns="0" tIns="0" rIns="0" bIns="0" rtlCol="0"/>
            <a:lstStyle/>
            <a:p>
              <a:endParaRPr/>
            </a:p>
          </p:txBody>
        </p:sp>
        <p:pic>
          <p:nvPicPr>
            <p:cNvPr id="6" name="object 6"/>
            <p:cNvPicPr/>
            <p:nvPr/>
          </p:nvPicPr>
          <p:blipFill>
            <a:blip r:embed="rId4" cstate="print"/>
            <a:stretch>
              <a:fillRect/>
            </a:stretch>
          </p:blipFill>
          <p:spPr>
            <a:xfrm>
              <a:off x="2836163" y="4402137"/>
              <a:ext cx="250723" cy="250761"/>
            </a:xfrm>
            <a:prstGeom prst="rect">
              <a:avLst/>
            </a:prstGeom>
          </p:spPr>
        </p:pic>
      </p:grpSp>
      <p:sp>
        <p:nvSpPr>
          <p:cNvPr id="7" name="object 7"/>
          <p:cNvSpPr txBox="1"/>
          <p:nvPr/>
        </p:nvSpPr>
        <p:spPr>
          <a:xfrm>
            <a:off x="2970783" y="3985259"/>
            <a:ext cx="52260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73C7E2"/>
                </a:solidFill>
                <a:latin typeface="Arial"/>
                <a:cs typeface="Arial"/>
              </a:rPr>
              <a:t>C</a:t>
            </a:r>
            <a:r>
              <a:rPr sz="1300" b="1" spc="10" dirty="0">
                <a:solidFill>
                  <a:srgbClr val="73C7E2"/>
                </a:solidFill>
                <a:latin typeface="Arial"/>
                <a:cs typeface="Arial"/>
              </a:rPr>
              <a:t>par</a:t>
            </a:r>
            <a:endParaRPr sz="1300">
              <a:latin typeface="Arial"/>
              <a:cs typeface="Arial"/>
            </a:endParaRPr>
          </a:p>
        </p:txBody>
      </p:sp>
      <p:sp>
        <p:nvSpPr>
          <p:cNvPr id="8" name="object 8"/>
          <p:cNvSpPr/>
          <p:nvPr/>
        </p:nvSpPr>
        <p:spPr>
          <a:xfrm>
            <a:off x="916686" y="2921507"/>
            <a:ext cx="283210" cy="313690"/>
          </a:xfrm>
          <a:custGeom>
            <a:avLst/>
            <a:gdLst/>
            <a:ahLst/>
            <a:cxnLst/>
            <a:rect l="l" t="t" r="r" b="b"/>
            <a:pathLst>
              <a:path w="283209" h="313689">
                <a:moveTo>
                  <a:pt x="282702" y="0"/>
                </a:moveTo>
                <a:lnTo>
                  <a:pt x="0" y="0"/>
                </a:lnTo>
                <a:lnTo>
                  <a:pt x="0" y="313182"/>
                </a:lnTo>
                <a:lnTo>
                  <a:pt x="282702" y="313182"/>
                </a:lnTo>
                <a:lnTo>
                  <a:pt x="282702" y="0"/>
                </a:lnTo>
                <a:close/>
              </a:path>
            </a:pathLst>
          </a:custGeom>
          <a:solidFill>
            <a:srgbClr val="FFFFFF"/>
          </a:solidFill>
        </p:spPr>
        <p:txBody>
          <a:bodyPr wrap="square" lIns="0" tIns="0" rIns="0" bIns="0" rtlCol="0"/>
          <a:lstStyle/>
          <a:p>
            <a:endParaRPr/>
          </a:p>
        </p:txBody>
      </p:sp>
      <p:sp>
        <p:nvSpPr>
          <p:cNvPr id="9" name="object 9"/>
          <p:cNvSpPr txBox="1"/>
          <p:nvPr/>
        </p:nvSpPr>
        <p:spPr>
          <a:xfrm>
            <a:off x="969772" y="2946908"/>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in</a:t>
            </a:r>
            <a:endParaRPr sz="1200">
              <a:latin typeface="Arial"/>
              <a:cs typeface="Arial"/>
            </a:endParaRPr>
          </a:p>
        </p:txBody>
      </p:sp>
      <p:sp>
        <p:nvSpPr>
          <p:cNvPr id="10" name="object 10"/>
          <p:cNvSpPr txBox="1"/>
          <p:nvPr/>
        </p:nvSpPr>
        <p:spPr>
          <a:xfrm>
            <a:off x="2765551" y="2974847"/>
            <a:ext cx="46545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out</a:t>
            </a:r>
            <a:endParaRPr sz="1200" dirty="0">
              <a:latin typeface="Arial"/>
              <a:cs typeface="Arial"/>
            </a:endParaRPr>
          </a:p>
        </p:txBody>
      </p:sp>
      <p:grpSp>
        <p:nvGrpSpPr>
          <p:cNvPr id="11" name="object 11"/>
          <p:cNvGrpSpPr/>
          <p:nvPr/>
        </p:nvGrpSpPr>
        <p:grpSpPr>
          <a:xfrm>
            <a:off x="863917" y="3271075"/>
            <a:ext cx="537210" cy="1382395"/>
            <a:chOff x="863917" y="3271075"/>
            <a:chExt cx="537210" cy="1382395"/>
          </a:xfrm>
        </p:grpSpPr>
        <p:sp>
          <p:nvSpPr>
            <p:cNvPr id="12" name="object 12"/>
            <p:cNvSpPr/>
            <p:nvPr/>
          </p:nvSpPr>
          <p:spPr>
            <a:xfrm>
              <a:off x="880110" y="3287268"/>
              <a:ext cx="504825" cy="1122045"/>
            </a:xfrm>
            <a:custGeom>
              <a:avLst/>
              <a:gdLst/>
              <a:ahLst/>
              <a:cxnLst/>
              <a:rect l="l" t="t" r="r" b="b"/>
              <a:pathLst>
                <a:path w="504825" h="1122045">
                  <a:moveTo>
                    <a:pt x="252222" y="0"/>
                  </a:moveTo>
                  <a:lnTo>
                    <a:pt x="252222" y="515493"/>
                  </a:lnTo>
                </a:path>
                <a:path w="504825" h="1122045">
                  <a:moveTo>
                    <a:pt x="504825" y="515493"/>
                  </a:moveTo>
                  <a:lnTo>
                    <a:pt x="0" y="505968"/>
                  </a:lnTo>
                </a:path>
                <a:path w="504825" h="1122045">
                  <a:moveTo>
                    <a:pt x="504825" y="618363"/>
                  </a:moveTo>
                  <a:lnTo>
                    <a:pt x="0" y="608838"/>
                  </a:lnTo>
                </a:path>
                <a:path w="504825" h="1122045">
                  <a:moveTo>
                    <a:pt x="255270" y="618744"/>
                  </a:moveTo>
                  <a:lnTo>
                    <a:pt x="255270" y="1121537"/>
                  </a:lnTo>
                </a:path>
              </a:pathLst>
            </a:custGeom>
            <a:ln w="32004">
              <a:solidFill>
                <a:srgbClr val="FFC000"/>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1005840" y="4402137"/>
              <a:ext cx="250723" cy="250761"/>
            </a:xfrm>
            <a:prstGeom prst="rect">
              <a:avLst/>
            </a:prstGeom>
          </p:spPr>
        </p:pic>
      </p:grpSp>
      <p:sp>
        <p:nvSpPr>
          <p:cNvPr id="14" name="object 14"/>
          <p:cNvSpPr txBox="1"/>
          <p:nvPr/>
        </p:nvSpPr>
        <p:spPr>
          <a:xfrm>
            <a:off x="1139952" y="3985259"/>
            <a:ext cx="45720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C000"/>
                </a:solidFill>
                <a:latin typeface="Arial"/>
                <a:cs typeface="Arial"/>
              </a:rPr>
              <a:t>C</a:t>
            </a:r>
            <a:r>
              <a:rPr sz="1300" b="1" spc="10" dirty="0">
                <a:solidFill>
                  <a:srgbClr val="FFC000"/>
                </a:solidFill>
                <a:latin typeface="Arial"/>
                <a:cs typeface="Arial"/>
              </a:rPr>
              <a:t>g1</a:t>
            </a:r>
            <a:endParaRPr sz="1300">
              <a:latin typeface="Arial"/>
              <a:cs typeface="Arial"/>
            </a:endParaRPr>
          </a:p>
        </p:txBody>
      </p:sp>
      <p:sp>
        <p:nvSpPr>
          <p:cNvPr id="15" name="object 15"/>
          <p:cNvSpPr/>
          <p:nvPr/>
        </p:nvSpPr>
        <p:spPr>
          <a:xfrm>
            <a:off x="1604010" y="3148583"/>
            <a:ext cx="887730" cy="332105"/>
          </a:xfrm>
          <a:custGeom>
            <a:avLst/>
            <a:gdLst/>
            <a:ahLst/>
            <a:cxnLst/>
            <a:rect l="l" t="t" r="r" b="b"/>
            <a:pathLst>
              <a:path w="887730" h="332104">
                <a:moveTo>
                  <a:pt x="405384" y="332104"/>
                </a:moveTo>
                <a:lnTo>
                  <a:pt x="405384" y="0"/>
                </a:lnTo>
              </a:path>
              <a:path w="887730" h="332104">
                <a:moveTo>
                  <a:pt x="502158" y="332104"/>
                </a:moveTo>
                <a:lnTo>
                  <a:pt x="502158" y="0"/>
                </a:lnTo>
              </a:path>
              <a:path w="887730" h="332104">
                <a:moveTo>
                  <a:pt x="887729" y="147065"/>
                </a:moveTo>
                <a:lnTo>
                  <a:pt x="502158" y="147065"/>
                </a:lnTo>
              </a:path>
              <a:path w="887730" h="332104">
                <a:moveTo>
                  <a:pt x="385572" y="144779"/>
                </a:moveTo>
                <a:lnTo>
                  <a:pt x="0" y="144779"/>
                </a:lnTo>
              </a:path>
            </a:pathLst>
          </a:custGeom>
          <a:ln w="32004">
            <a:solidFill>
              <a:srgbClr val="FF0000"/>
            </a:solidFill>
          </a:ln>
        </p:spPr>
        <p:txBody>
          <a:bodyPr wrap="square" lIns="0" tIns="0" rIns="0" bIns="0" rtlCol="0"/>
          <a:lstStyle/>
          <a:p>
            <a:endParaRPr/>
          </a:p>
        </p:txBody>
      </p:sp>
      <p:sp>
        <p:nvSpPr>
          <p:cNvPr id="16" name="object 16"/>
          <p:cNvSpPr txBox="1"/>
          <p:nvPr/>
        </p:nvSpPr>
        <p:spPr>
          <a:xfrm>
            <a:off x="1737360" y="2869692"/>
            <a:ext cx="51371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0000"/>
                </a:solidFill>
                <a:latin typeface="Arial"/>
                <a:cs typeface="Arial"/>
              </a:rPr>
              <a:t>C</a:t>
            </a:r>
            <a:r>
              <a:rPr sz="1300" b="1" spc="10" dirty="0">
                <a:solidFill>
                  <a:srgbClr val="FF0000"/>
                </a:solidFill>
                <a:latin typeface="Arial"/>
                <a:cs typeface="Arial"/>
              </a:rPr>
              <a:t>GD</a:t>
            </a:r>
            <a:endParaRPr sz="1300">
              <a:latin typeface="Arial"/>
              <a:cs typeface="Arial"/>
            </a:endParaRPr>
          </a:p>
        </p:txBody>
      </p:sp>
      <p:grpSp>
        <p:nvGrpSpPr>
          <p:cNvPr id="17" name="object 17"/>
          <p:cNvGrpSpPr/>
          <p:nvPr/>
        </p:nvGrpSpPr>
        <p:grpSpPr>
          <a:xfrm>
            <a:off x="3695509" y="1590294"/>
            <a:ext cx="5984875" cy="3128010"/>
            <a:chOff x="3695509" y="1590294"/>
            <a:chExt cx="5984875" cy="3128010"/>
          </a:xfrm>
        </p:grpSpPr>
        <p:sp>
          <p:nvSpPr>
            <p:cNvPr id="18" name="object 18"/>
            <p:cNvSpPr/>
            <p:nvPr/>
          </p:nvSpPr>
          <p:spPr>
            <a:xfrm>
              <a:off x="3702176" y="3229736"/>
              <a:ext cx="1430020" cy="246379"/>
            </a:xfrm>
            <a:custGeom>
              <a:avLst/>
              <a:gdLst/>
              <a:ahLst/>
              <a:cxnLst/>
              <a:rect l="l" t="t" r="r" b="b"/>
              <a:pathLst>
                <a:path w="1430020" h="246379">
                  <a:moveTo>
                    <a:pt x="1306449" y="0"/>
                  </a:moveTo>
                  <a:lnTo>
                    <a:pt x="1306449" y="61467"/>
                  </a:lnTo>
                  <a:lnTo>
                    <a:pt x="123062" y="61467"/>
                  </a:lnTo>
                  <a:lnTo>
                    <a:pt x="123062" y="0"/>
                  </a:lnTo>
                  <a:lnTo>
                    <a:pt x="0" y="123062"/>
                  </a:lnTo>
                  <a:lnTo>
                    <a:pt x="123062" y="246125"/>
                  </a:lnTo>
                  <a:lnTo>
                    <a:pt x="123062" y="184530"/>
                  </a:lnTo>
                  <a:lnTo>
                    <a:pt x="1306449" y="184530"/>
                  </a:lnTo>
                  <a:lnTo>
                    <a:pt x="1306449" y="246125"/>
                  </a:lnTo>
                  <a:lnTo>
                    <a:pt x="1429512" y="123062"/>
                  </a:lnTo>
                  <a:lnTo>
                    <a:pt x="1306449" y="0"/>
                  </a:lnTo>
                  <a:close/>
                </a:path>
              </a:pathLst>
            </a:custGeom>
            <a:solidFill>
              <a:srgbClr val="A1DAEC"/>
            </a:solidFill>
          </p:spPr>
          <p:txBody>
            <a:bodyPr wrap="square" lIns="0" tIns="0" rIns="0" bIns="0" rtlCol="0"/>
            <a:lstStyle/>
            <a:p>
              <a:endParaRPr/>
            </a:p>
          </p:txBody>
        </p:sp>
        <p:sp>
          <p:nvSpPr>
            <p:cNvPr id="19" name="object 19"/>
            <p:cNvSpPr/>
            <p:nvPr/>
          </p:nvSpPr>
          <p:spPr>
            <a:xfrm>
              <a:off x="3702176" y="3229736"/>
              <a:ext cx="1430020" cy="246379"/>
            </a:xfrm>
            <a:custGeom>
              <a:avLst/>
              <a:gdLst/>
              <a:ahLst/>
              <a:cxnLst/>
              <a:rect l="l" t="t" r="r" b="b"/>
              <a:pathLst>
                <a:path w="1430020" h="246379">
                  <a:moveTo>
                    <a:pt x="0" y="123062"/>
                  </a:moveTo>
                  <a:lnTo>
                    <a:pt x="123062" y="0"/>
                  </a:lnTo>
                  <a:lnTo>
                    <a:pt x="123062" y="61467"/>
                  </a:lnTo>
                  <a:lnTo>
                    <a:pt x="1306449" y="61467"/>
                  </a:lnTo>
                  <a:lnTo>
                    <a:pt x="1306449" y="0"/>
                  </a:lnTo>
                  <a:lnTo>
                    <a:pt x="1429512" y="123062"/>
                  </a:lnTo>
                  <a:lnTo>
                    <a:pt x="1306449" y="246125"/>
                  </a:lnTo>
                  <a:lnTo>
                    <a:pt x="1306449" y="184530"/>
                  </a:lnTo>
                  <a:lnTo>
                    <a:pt x="123062" y="184530"/>
                  </a:lnTo>
                  <a:lnTo>
                    <a:pt x="123062" y="246125"/>
                  </a:lnTo>
                  <a:lnTo>
                    <a:pt x="0" y="123062"/>
                  </a:lnTo>
                  <a:close/>
                </a:path>
              </a:pathLst>
            </a:custGeom>
            <a:ln w="12954">
              <a:solidFill>
                <a:srgbClr val="002C6D"/>
              </a:solidFill>
            </a:ln>
          </p:spPr>
          <p:txBody>
            <a:bodyPr wrap="square" lIns="0" tIns="0" rIns="0" bIns="0" rtlCol="0"/>
            <a:lstStyle/>
            <a:p>
              <a:endParaRPr/>
            </a:p>
          </p:txBody>
        </p:sp>
        <p:pic>
          <p:nvPicPr>
            <p:cNvPr id="20" name="object 20"/>
            <p:cNvPicPr/>
            <p:nvPr/>
          </p:nvPicPr>
          <p:blipFill>
            <a:blip r:embed="rId5" cstate="print"/>
            <a:stretch>
              <a:fillRect/>
            </a:stretch>
          </p:blipFill>
          <p:spPr>
            <a:xfrm>
              <a:off x="6576059" y="1590294"/>
              <a:ext cx="1782318" cy="3127247"/>
            </a:xfrm>
            <a:prstGeom prst="rect">
              <a:avLst/>
            </a:prstGeom>
          </p:spPr>
        </p:pic>
        <p:sp>
          <p:nvSpPr>
            <p:cNvPr id="21" name="object 21"/>
            <p:cNvSpPr/>
            <p:nvPr/>
          </p:nvSpPr>
          <p:spPr>
            <a:xfrm>
              <a:off x="9159239" y="3352800"/>
              <a:ext cx="504825" cy="1122045"/>
            </a:xfrm>
            <a:custGeom>
              <a:avLst/>
              <a:gdLst/>
              <a:ahLst/>
              <a:cxnLst/>
              <a:rect l="l" t="t" r="r" b="b"/>
              <a:pathLst>
                <a:path w="504825" h="1122045">
                  <a:moveTo>
                    <a:pt x="252983" y="0"/>
                  </a:moveTo>
                  <a:lnTo>
                    <a:pt x="252983" y="515493"/>
                  </a:lnTo>
                </a:path>
                <a:path w="504825" h="1122045">
                  <a:moveTo>
                    <a:pt x="504825" y="515493"/>
                  </a:moveTo>
                  <a:lnTo>
                    <a:pt x="0" y="505968"/>
                  </a:lnTo>
                </a:path>
                <a:path w="504825" h="1122045">
                  <a:moveTo>
                    <a:pt x="504825" y="618363"/>
                  </a:moveTo>
                  <a:lnTo>
                    <a:pt x="0" y="608838"/>
                  </a:lnTo>
                </a:path>
                <a:path w="504825" h="1122045">
                  <a:moveTo>
                    <a:pt x="256031" y="618744"/>
                  </a:moveTo>
                  <a:lnTo>
                    <a:pt x="256031" y="1121537"/>
                  </a:lnTo>
                </a:path>
              </a:pathLst>
            </a:custGeom>
            <a:ln w="32004">
              <a:solidFill>
                <a:srgbClr val="73C7E2"/>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9284969" y="4467580"/>
              <a:ext cx="250761" cy="250723"/>
            </a:xfrm>
            <a:prstGeom prst="rect">
              <a:avLst/>
            </a:prstGeom>
          </p:spPr>
        </p:pic>
      </p:grpSp>
      <p:sp>
        <p:nvSpPr>
          <p:cNvPr id="23" name="object 23"/>
          <p:cNvSpPr txBox="1"/>
          <p:nvPr/>
        </p:nvSpPr>
        <p:spPr>
          <a:xfrm>
            <a:off x="9420097" y="4051046"/>
            <a:ext cx="52260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73C7E2"/>
                </a:solidFill>
                <a:latin typeface="Arial"/>
                <a:cs typeface="Arial"/>
              </a:rPr>
              <a:t>C</a:t>
            </a:r>
            <a:r>
              <a:rPr sz="1300" b="1" spc="10" dirty="0">
                <a:solidFill>
                  <a:srgbClr val="73C7E2"/>
                </a:solidFill>
                <a:latin typeface="Arial"/>
                <a:cs typeface="Arial"/>
              </a:rPr>
              <a:t>par</a:t>
            </a:r>
            <a:endParaRPr sz="1300">
              <a:latin typeface="Arial"/>
              <a:cs typeface="Arial"/>
            </a:endParaRPr>
          </a:p>
        </p:txBody>
      </p:sp>
      <p:sp>
        <p:nvSpPr>
          <p:cNvPr id="24" name="object 24"/>
          <p:cNvSpPr txBox="1"/>
          <p:nvPr/>
        </p:nvSpPr>
        <p:spPr>
          <a:xfrm>
            <a:off x="6530340" y="3007614"/>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in</a:t>
            </a:r>
            <a:endParaRPr sz="1200">
              <a:latin typeface="Arial"/>
              <a:cs typeface="Arial"/>
            </a:endParaRPr>
          </a:p>
        </p:txBody>
      </p:sp>
      <p:sp>
        <p:nvSpPr>
          <p:cNvPr id="25" name="object 25"/>
          <p:cNvSpPr txBox="1"/>
          <p:nvPr/>
        </p:nvSpPr>
        <p:spPr>
          <a:xfrm>
            <a:off x="8151114" y="3040125"/>
            <a:ext cx="465455" cy="300355"/>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out</a:t>
            </a:r>
            <a:endParaRPr sz="1200" dirty="0">
              <a:latin typeface="Arial"/>
              <a:cs typeface="Arial"/>
            </a:endParaRPr>
          </a:p>
        </p:txBody>
      </p:sp>
      <p:grpSp>
        <p:nvGrpSpPr>
          <p:cNvPr id="26" name="object 26"/>
          <p:cNvGrpSpPr/>
          <p:nvPr/>
        </p:nvGrpSpPr>
        <p:grpSpPr>
          <a:xfrm>
            <a:off x="5566219" y="3336607"/>
            <a:ext cx="3914140" cy="1381760"/>
            <a:chOff x="5566219" y="3336607"/>
            <a:chExt cx="3914140" cy="1381760"/>
          </a:xfrm>
        </p:grpSpPr>
        <p:sp>
          <p:nvSpPr>
            <p:cNvPr id="27" name="object 27"/>
            <p:cNvSpPr/>
            <p:nvPr/>
          </p:nvSpPr>
          <p:spPr>
            <a:xfrm>
              <a:off x="5791962" y="3358134"/>
              <a:ext cx="3672204" cy="0"/>
            </a:xfrm>
            <a:custGeom>
              <a:avLst/>
              <a:gdLst/>
              <a:ahLst/>
              <a:cxnLst/>
              <a:rect l="l" t="t" r="r" b="b"/>
              <a:pathLst>
                <a:path w="3672204">
                  <a:moveTo>
                    <a:pt x="3672078" y="0"/>
                  </a:moveTo>
                  <a:lnTo>
                    <a:pt x="2426969" y="0"/>
                  </a:lnTo>
                </a:path>
                <a:path w="3672204">
                  <a:moveTo>
                    <a:pt x="1245108" y="0"/>
                  </a:moveTo>
                  <a:lnTo>
                    <a:pt x="0" y="0"/>
                  </a:lnTo>
                </a:path>
              </a:pathLst>
            </a:custGeom>
            <a:ln w="32004">
              <a:solidFill>
                <a:srgbClr val="000000"/>
              </a:solidFill>
            </a:ln>
          </p:spPr>
          <p:txBody>
            <a:bodyPr wrap="square" lIns="0" tIns="0" rIns="0" bIns="0" rtlCol="0"/>
            <a:lstStyle/>
            <a:p>
              <a:endParaRPr/>
            </a:p>
          </p:txBody>
        </p:sp>
        <p:sp>
          <p:nvSpPr>
            <p:cNvPr id="28" name="object 28"/>
            <p:cNvSpPr/>
            <p:nvPr/>
          </p:nvSpPr>
          <p:spPr>
            <a:xfrm>
              <a:off x="5582412" y="3352800"/>
              <a:ext cx="504825" cy="1122045"/>
            </a:xfrm>
            <a:custGeom>
              <a:avLst/>
              <a:gdLst/>
              <a:ahLst/>
              <a:cxnLst/>
              <a:rect l="l" t="t" r="r" b="b"/>
              <a:pathLst>
                <a:path w="504825" h="1122045">
                  <a:moveTo>
                    <a:pt x="252984" y="0"/>
                  </a:moveTo>
                  <a:lnTo>
                    <a:pt x="252984" y="515493"/>
                  </a:lnTo>
                </a:path>
                <a:path w="504825" h="1122045">
                  <a:moveTo>
                    <a:pt x="504825" y="515493"/>
                  </a:moveTo>
                  <a:lnTo>
                    <a:pt x="0" y="505968"/>
                  </a:lnTo>
                </a:path>
                <a:path w="504825" h="1122045">
                  <a:moveTo>
                    <a:pt x="504825" y="618363"/>
                  </a:moveTo>
                  <a:lnTo>
                    <a:pt x="0" y="608838"/>
                  </a:lnTo>
                </a:path>
                <a:path w="504825" h="1122045">
                  <a:moveTo>
                    <a:pt x="256032" y="618744"/>
                  </a:moveTo>
                  <a:lnTo>
                    <a:pt x="256032" y="1121537"/>
                  </a:lnTo>
                </a:path>
              </a:pathLst>
            </a:custGeom>
            <a:ln w="32004">
              <a:solidFill>
                <a:srgbClr val="FFC000"/>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5708142" y="4467580"/>
              <a:ext cx="250723" cy="250723"/>
            </a:xfrm>
            <a:prstGeom prst="rect">
              <a:avLst/>
            </a:prstGeom>
          </p:spPr>
        </p:pic>
      </p:grpSp>
      <p:sp>
        <p:nvSpPr>
          <p:cNvPr id="30" name="object 30"/>
          <p:cNvSpPr txBox="1"/>
          <p:nvPr/>
        </p:nvSpPr>
        <p:spPr>
          <a:xfrm>
            <a:off x="5843015" y="4051046"/>
            <a:ext cx="45720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C000"/>
                </a:solidFill>
                <a:latin typeface="Arial"/>
                <a:cs typeface="Arial"/>
              </a:rPr>
              <a:t>C</a:t>
            </a:r>
            <a:r>
              <a:rPr sz="1300" b="1" spc="10" dirty="0">
                <a:solidFill>
                  <a:srgbClr val="FFC000"/>
                </a:solidFill>
                <a:latin typeface="Arial"/>
                <a:cs typeface="Arial"/>
              </a:rPr>
              <a:t>g1</a:t>
            </a:r>
            <a:endParaRPr sz="1300">
              <a:latin typeface="Arial"/>
              <a:cs typeface="Arial"/>
            </a:endParaRPr>
          </a:p>
        </p:txBody>
      </p:sp>
      <p:grpSp>
        <p:nvGrpSpPr>
          <p:cNvPr id="31" name="object 31"/>
          <p:cNvGrpSpPr/>
          <p:nvPr/>
        </p:nvGrpSpPr>
        <p:grpSpPr>
          <a:xfrm>
            <a:off x="6285547" y="3344989"/>
            <a:ext cx="537210" cy="1381760"/>
            <a:chOff x="6285547" y="3344989"/>
            <a:chExt cx="537210" cy="1381760"/>
          </a:xfrm>
        </p:grpSpPr>
        <p:sp>
          <p:nvSpPr>
            <p:cNvPr id="32" name="object 32"/>
            <p:cNvSpPr/>
            <p:nvPr/>
          </p:nvSpPr>
          <p:spPr>
            <a:xfrm>
              <a:off x="6301739" y="3361182"/>
              <a:ext cx="504825" cy="1122045"/>
            </a:xfrm>
            <a:custGeom>
              <a:avLst/>
              <a:gdLst/>
              <a:ahLst/>
              <a:cxnLst/>
              <a:rect l="l" t="t" r="r" b="b"/>
              <a:pathLst>
                <a:path w="504825" h="1122045">
                  <a:moveTo>
                    <a:pt x="252221" y="0"/>
                  </a:moveTo>
                  <a:lnTo>
                    <a:pt x="252221" y="515492"/>
                  </a:lnTo>
                </a:path>
                <a:path w="504825" h="1122045">
                  <a:moveTo>
                    <a:pt x="504825" y="515492"/>
                  </a:moveTo>
                  <a:lnTo>
                    <a:pt x="0" y="505967"/>
                  </a:lnTo>
                </a:path>
                <a:path w="504825" h="1122045">
                  <a:moveTo>
                    <a:pt x="504825" y="619124"/>
                  </a:moveTo>
                  <a:lnTo>
                    <a:pt x="0" y="609599"/>
                  </a:lnTo>
                </a:path>
                <a:path w="504825" h="1122045">
                  <a:moveTo>
                    <a:pt x="255269" y="618743"/>
                  </a:moveTo>
                  <a:lnTo>
                    <a:pt x="255269" y="1121536"/>
                  </a:lnTo>
                </a:path>
              </a:pathLst>
            </a:custGeom>
            <a:ln w="32004">
              <a:solidFill>
                <a:srgbClr val="FF0000"/>
              </a:solidFill>
            </a:ln>
          </p:spPr>
          <p:txBody>
            <a:bodyPr wrap="square" lIns="0" tIns="0" rIns="0" bIns="0" rtlCol="0"/>
            <a:lstStyle/>
            <a:p>
              <a:endParaRPr/>
            </a:p>
          </p:txBody>
        </p:sp>
        <p:pic>
          <p:nvPicPr>
            <p:cNvPr id="33" name="object 33"/>
            <p:cNvPicPr/>
            <p:nvPr/>
          </p:nvPicPr>
          <p:blipFill>
            <a:blip r:embed="rId6" cstate="print"/>
            <a:stretch>
              <a:fillRect/>
            </a:stretch>
          </p:blipFill>
          <p:spPr>
            <a:xfrm>
              <a:off x="6427469" y="4475962"/>
              <a:ext cx="250761" cy="250723"/>
            </a:xfrm>
            <a:prstGeom prst="rect">
              <a:avLst/>
            </a:prstGeom>
          </p:spPr>
        </p:pic>
      </p:grpSp>
      <p:sp>
        <p:nvSpPr>
          <p:cNvPr id="34" name="object 34"/>
          <p:cNvSpPr txBox="1"/>
          <p:nvPr/>
        </p:nvSpPr>
        <p:spPr>
          <a:xfrm>
            <a:off x="6561835" y="3996944"/>
            <a:ext cx="353695"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FF0000"/>
                </a:solidFill>
                <a:latin typeface="Arial"/>
                <a:cs typeface="Arial"/>
              </a:rPr>
              <a:t>C</a:t>
            </a:r>
            <a:r>
              <a:rPr sz="1950" b="1" spc="7" baseline="-21367" dirty="0">
                <a:solidFill>
                  <a:srgbClr val="FF0000"/>
                </a:solidFill>
                <a:latin typeface="Arial"/>
                <a:cs typeface="Arial"/>
              </a:rPr>
              <a:t>1</a:t>
            </a:r>
            <a:endParaRPr sz="1950" baseline="-21367">
              <a:latin typeface="Arial"/>
              <a:cs typeface="Arial"/>
            </a:endParaRPr>
          </a:p>
        </p:txBody>
      </p:sp>
      <p:grpSp>
        <p:nvGrpSpPr>
          <p:cNvPr id="35" name="object 35"/>
          <p:cNvGrpSpPr/>
          <p:nvPr/>
        </p:nvGrpSpPr>
        <p:grpSpPr>
          <a:xfrm>
            <a:off x="8145018" y="3372611"/>
            <a:ext cx="537210" cy="1365885"/>
            <a:chOff x="8145018" y="3372611"/>
            <a:chExt cx="537210" cy="1365885"/>
          </a:xfrm>
        </p:grpSpPr>
        <p:sp>
          <p:nvSpPr>
            <p:cNvPr id="36" name="object 36"/>
            <p:cNvSpPr/>
            <p:nvPr/>
          </p:nvSpPr>
          <p:spPr>
            <a:xfrm>
              <a:off x="8161020" y="3372611"/>
              <a:ext cx="504825" cy="1122045"/>
            </a:xfrm>
            <a:custGeom>
              <a:avLst/>
              <a:gdLst/>
              <a:ahLst/>
              <a:cxnLst/>
              <a:rect l="l" t="t" r="r" b="b"/>
              <a:pathLst>
                <a:path w="504825" h="1122045">
                  <a:moveTo>
                    <a:pt x="252222" y="0"/>
                  </a:moveTo>
                  <a:lnTo>
                    <a:pt x="252222" y="515493"/>
                  </a:lnTo>
                </a:path>
                <a:path w="504825" h="1122045">
                  <a:moveTo>
                    <a:pt x="504825" y="515493"/>
                  </a:moveTo>
                  <a:lnTo>
                    <a:pt x="0" y="505968"/>
                  </a:lnTo>
                </a:path>
                <a:path w="504825" h="1122045">
                  <a:moveTo>
                    <a:pt x="504825" y="619125"/>
                  </a:moveTo>
                  <a:lnTo>
                    <a:pt x="0" y="609600"/>
                  </a:lnTo>
                </a:path>
                <a:path w="504825" h="1122045">
                  <a:moveTo>
                    <a:pt x="255270" y="618744"/>
                  </a:moveTo>
                  <a:lnTo>
                    <a:pt x="255270" y="1121537"/>
                  </a:lnTo>
                </a:path>
              </a:pathLst>
            </a:custGeom>
            <a:ln w="32004">
              <a:solidFill>
                <a:srgbClr val="FF0000"/>
              </a:solidFill>
            </a:ln>
          </p:spPr>
          <p:txBody>
            <a:bodyPr wrap="square" lIns="0" tIns="0" rIns="0" bIns="0" rtlCol="0"/>
            <a:lstStyle/>
            <a:p>
              <a:endParaRPr/>
            </a:p>
          </p:txBody>
        </p:sp>
        <p:pic>
          <p:nvPicPr>
            <p:cNvPr id="37" name="object 37"/>
            <p:cNvPicPr/>
            <p:nvPr/>
          </p:nvPicPr>
          <p:blipFill>
            <a:blip r:embed="rId7" cstate="print"/>
            <a:stretch>
              <a:fillRect/>
            </a:stretch>
          </p:blipFill>
          <p:spPr>
            <a:xfrm>
              <a:off x="8286750" y="4487392"/>
              <a:ext cx="250723" cy="250723"/>
            </a:xfrm>
            <a:prstGeom prst="rect">
              <a:avLst/>
            </a:prstGeom>
          </p:spPr>
        </p:pic>
      </p:grpSp>
      <p:sp>
        <p:nvSpPr>
          <p:cNvPr id="38" name="object 38"/>
          <p:cNvSpPr txBox="1"/>
          <p:nvPr/>
        </p:nvSpPr>
        <p:spPr>
          <a:xfrm>
            <a:off x="8421369" y="4008373"/>
            <a:ext cx="353695"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FF0000"/>
                </a:solidFill>
                <a:latin typeface="Arial"/>
                <a:cs typeface="Arial"/>
              </a:rPr>
              <a:t>C</a:t>
            </a:r>
            <a:r>
              <a:rPr sz="1950" b="1" spc="7" baseline="-21367" dirty="0">
                <a:solidFill>
                  <a:srgbClr val="FF0000"/>
                </a:solidFill>
                <a:latin typeface="Arial"/>
                <a:cs typeface="Arial"/>
              </a:rPr>
              <a:t>2</a:t>
            </a:r>
            <a:endParaRPr sz="1950" baseline="-21367">
              <a:latin typeface="Arial"/>
              <a:cs typeface="Arial"/>
            </a:endParaRPr>
          </a:p>
        </p:txBody>
      </p:sp>
      <p:sp>
        <p:nvSpPr>
          <p:cNvPr id="39" name="object 39"/>
          <p:cNvSpPr txBox="1"/>
          <p:nvPr/>
        </p:nvSpPr>
        <p:spPr>
          <a:xfrm>
            <a:off x="3422637" y="2752320"/>
            <a:ext cx="2244471" cy="382156"/>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004099"/>
                </a:solidFill>
                <a:latin typeface="Arial"/>
                <a:cs typeface="Arial"/>
              </a:rPr>
              <a:t>A</a:t>
            </a:r>
            <a:r>
              <a:rPr sz="2400" b="1" baseline="-20833" dirty="0">
                <a:solidFill>
                  <a:srgbClr val="004099"/>
                </a:solidFill>
                <a:latin typeface="Arial"/>
                <a:cs typeface="Arial"/>
              </a:rPr>
              <a:t>V</a:t>
            </a:r>
            <a:r>
              <a:rPr sz="2400" b="1" spc="254" baseline="-20833" dirty="0">
                <a:solidFill>
                  <a:srgbClr val="004099"/>
                </a:solidFill>
                <a:latin typeface="Arial"/>
                <a:cs typeface="Arial"/>
              </a:rPr>
              <a:t> </a:t>
            </a:r>
            <a:r>
              <a:rPr sz="2400" b="1" dirty="0">
                <a:solidFill>
                  <a:srgbClr val="004099"/>
                </a:solidFill>
                <a:latin typeface="Arial"/>
                <a:cs typeface="Arial"/>
              </a:rPr>
              <a:t>=</a:t>
            </a:r>
            <a:r>
              <a:rPr lang="en-US" sz="2400" b="1" dirty="0">
                <a:solidFill>
                  <a:srgbClr val="004099"/>
                </a:solidFill>
                <a:latin typeface="Arial"/>
                <a:cs typeface="Arial"/>
              </a:rPr>
              <a:t>V</a:t>
            </a:r>
            <a:r>
              <a:rPr lang="en-US" sz="2400" b="1" baseline="-25000" dirty="0">
                <a:solidFill>
                  <a:srgbClr val="004099"/>
                </a:solidFill>
                <a:latin typeface="Arial"/>
                <a:cs typeface="Arial"/>
              </a:rPr>
              <a:t>out</a:t>
            </a:r>
            <a:r>
              <a:rPr lang="en-US" sz="2400" b="1" dirty="0">
                <a:solidFill>
                  <a:srgbClr val="004099"/>
                </a:solidFill>
                <a:latin typeface="Arial"/>
                <a:cs typeface="Arial"/>
              </a:rPr>
              <a:t>/V</a:t>
            </a:r>
            <a:r>
              <a:rPr lang="en-US" sz="2400" b="1" baseline="-25000" dirty="0">
                <a:solidFill>
                  <a:srgbClr val="004099"/>
                </a:solidFill>
                <a:latin typeface="Arial"/>
                <a:cs typeface="Arial"/>
              </a:rPr>
              <a:t>in</a:t>
            </a:r>
            <a:r>
              <a:rPr lang="en-US" sz="2400" b="1" spc="-45" dirty="0">
                <a:solidFill>
                  <a:srgbClr val="004099"/>
                </a:solidFill>
                <a:latin typeface="Arial"/>
                <a:cs typeface="Arial"/>
              </a:rPr>
              <a:t>= </a:t>
            </a:r>
            <a:r>
              <a:rPr sz="2400" b="1" spc="-5" dirty="0">
                <a:solidFill>
                  <a:srgbClr val="004099"/>
                </a:solidFill>
                <a:latin typeface="Arial"/>
                <a:cs typeface="Arial"/>
              </a:rPr>
              <a:t>-1</a:t>
            </a:r>
            <a:endParaRPr sz="2400" dirty="0">
              <a:latin typeface="Arial"/>
              <a:cs typeface="Arial"/>
            </a:endParaRPr>
          </a:p>
        </p:txBody>
      </p:sp>
      <p:sp>
        <p:nvSpPr>
          <p:cNvPr id="52" name="灯片编号占位符 51">
            <a:extLst>
              <a:ext uri="{FF2B5EF4-FFF2-40B4-BE49-F238E27FC236}">
                <a16:creationId xmlns:a16="http://schemas.microsoft.com/office/drawing/2014/main" id="{81D62B8B-85F8-8403-2187-05350F77F0FE}"/>
              </a:ext>
            </a:extLst>
          </p:cNvPr>
          <p:cNvSpPr>
            <a:spLocks noGrp="1"/>
          </p:cNvSpPr>
          <p:nvPr>
            <p:ph type="sldNum" sz="quarter" idx="7"/>
          </p:nvPr>
        </p:nvSpPr>
        <p:spPr/>
        <p:txBody>
          <a:bodyPr/>
          <a:lstStyle/>
          <a:p>
            <a:fld id="{B6F15528-21DE-4FAA-801E-634DDDAF4B2B}" type="slidenum">
              <a:rPr lang="en-US" altLang="zh-CN" smtClean="0"/>
              <a:t>15</a:t>
            </a:fld>
            <a:endParaRPr lang="en-US" altLang="zh-CN"/>
          </a:p>
        </p:txBody>
      </p:sp>
      <p:grpSp>
        <p:nvGrpSpPr>
          <p:cNvPr id="67" name="组合 66">
            <a:extLst>
              <a:ext uri="{FF2B5EF4-FFF2-40B4-BE49-F238E27FC236}">
                <a16:creationId xmlns:a16="http://schemas.microsoft.com/office/drawing/2014/main" id="{9B8060C2-5FA0-0310-3573-1AB4E5599B7B}"/>
              </a:ext>
            </a:extLst>
          </p:cNvPr>
          <p:cNvGrpSpPr/>
          <p:nvPr/>
        </p:nvGrpSpPr>
        <p:grpSpPr>
          <a:xfrm>
            <a:off x="1222756" y="5204542"/>
            <a:ext cx="10639956" cy="1014012"/>
            <a:chOff x="-1755711" y="5004771"/>
            <a:chExt cx="10639956" cy="1014012"/>
          </a:xfrm>
        </p:grpSpPr>
        <p:grpSp>
          <p:nvGrpSpPr>
            <p:cNvPr id="65" name="组合 64">
              <a:extLst>
                <a:ext uri="{FF2B5EF4-FFF2-40B4-BE49-F238E27FC236}">
                  <a16:creationId xmlns:a16="http://schemas.microsoft.com/office/drawing/2014/main" id="{ED45B7C5-861A-C117-8392-B58C5DE1D77E}"/>
                </a:ext>
              </a:extLst>
            </p:cNvPr>
            <p:cNvGrpSpPr/>
            <p:nvPr/>
          </p:nvGrpSpPr>
          <p:grpSpPr>
            <a:xfrm>
              <a:off x="2333244" y="5023103"/>
              <a:ext cx="6551001" cy="995680"/>
              <a:chOff x="2333244" y="5023103"/>
              <a:chExt cx="6551001" cy="995680"/>
            </a:xfrm>
          </p:grpSpPr>
          <p:grpSp>
            <p:nvGrpSpPr>
              <p:cNvPr id="40" name="object 40"/>
              <p:cNvGrpSpPr/>
              <p:nvPr/>
            </p:nvGrpSpPr>
            <p:grpSpPr>
              <a:xfrm>
                <a:off x="2333244" y="5023103"/>
                <a:ext cx="2640330" cy="995680"/>
                <a:chOff x="2333244" y="5023103"/>
                <a:chExt cx="2640330" cy="995680"/>
              </a:xfrm>
            </p:grpSpPr>
            <p:sp>
              <p:nvSpPr>
                <p:cNvPr id="41" name="object 41"/>
                <p:cNvSpPr/>
                <p:nvPr/>
              </p:nvSpPr>
              <p:spPr>
                <a:xfrm>
                  <a:off x="2345817" y="5035676"/>
                  <a:ext cx="2615565" cy="970280"/>
                </a:xfrm>
                <a:custGeom>
                  <a:avLst/>
                  <a:gdLst/>
                  <a:ahLst/>
                  <a:cxnLst/>
                  <a:rect l="l" t="t" r="r" b="b"/>
                  <a:pathLst>
                    <a:path w="2615565" h="970279">
                      <a:moveTo>
                        <a:pt x="2453512" y="0"/>
                      </a:moveTo>
                      <a:lnTo>
                        <a:pt x="161670" y="0"/>
                      </a:lnTo>
                      <a:lnTo>
                        <a:pt x="118695" y="5775"/>
                      </a:lnTo>
                      <a:lnTo>
                        <a:pt x="80075" y="22074"/>
                      </a:lnTo>
                      <a:lnTo>
                        <a:pt x="47355" y="47355"/>
                      </a:lnTo>
                      <a:lnTo>
                        <a:pt x="22074" y="80075"/>
                      </a:lnTo>
                      <a:lnTo>
                        <a:pt x="5775" y="118695"/>
                      </a:lnTo>
                      <a:lnTo>
                        <a:pt x="0" y="161671"/>
                      </a:lnTo>
                      <a:lnTo>
                        <a:pt x="0" y="808355"/>
                      </a:lnTo>
                      <a:lnTo>
                        <a:pt x="5775" y="851330"/>
                      </a:lnTo>
                      <a:lnTo>
                        <a:pt x="22074" y="889950"/>
                      </a:lnTo>
                      <a:lnTo>
                        <a:pt x="47355" y="922670"/>
                      </a:lnTo>
                      <a:lnTo>
                        <a:pt x="80075" y="947951"/>
                      </a:lnTo>
                      <a:lnTo>
                        <a:pt x="118695" y="964250"/>
                      </a:lnTo>
                      <a:lnTo>
                        <a:pt x="161670" y="970026"/>
                      </a:lnTo>
                      <a:lnTo>
                        <a:pt x="2453512" y="970026"/>
                      </a:lnTo>
                      <a:lnTo>
                        <a:pt x="2496488" y="964250"/>
                      </a:lnTo>
                      <a:lnTo>
                        <a:pt x="2535108" y="947951"/>
                      </a:lnTo>
                      <a:lnTo>
                        <a:pt x="2567828" y="922670"/>
                      </a:lnTo>
                      <a:lnTo>
                        <a:pt x="2593109" y="889950"/>
                      </a:lnTo>
                      <a:lnTo>
                        <a:pt x="2609408" y="851330"/>
                      </a:lnTo>
                      <a:lnTo>
                        <a:pt x="2615184" y="808355"/>
                      </a:lnTo>
                      <a:lnTo>
                        <a:pt x="2615184" y="161671"/>
                      </a:lnTo>
                      <a:lnTo>
                        <a:pt x="2609408" y="118695"/>
                      </a:lnTo>
                      <a:lnTo>
                        <a:pt x="2593109" y="80075"/>
                      </a:lnTo>
                      <a:lnTo>
                        <a:pt x="2567828" y="47355"/>
                      </a:lnTo>
                      <a:lnTo>
                        <a:pt x="2535108" y="22074"/>
                      </a:lnTo>
                      <a:lnTo>
                        <a:pt x="2496488" y="5775"/>
                      </a:lnTo>
                      <a:lnTo>
                        <a:pt x="2453512" y="0"/>
                      </a:lnTo>
                      <a:close/>
                    </a:path>
                  </a:pathLst>
                </a:custGeom>
                <a:solidFill>
                  <a:srgbClr val="FFFF00"/>
                </a:solidFill>
              </p:spPr>
              <p:txBody>
                <a:bodyPr wrap="square" lIns="0" tIns="0" rIns="0" bIns="0" rtlCol="0"/>
                <a:lstStyle/>
                <a:p>
                  <a:endParaRPr/>
                </a:p>
              </p:txBody>
            </p:sp>
            <p:sp>
              <p:nvSpPr>
                <p:cNvPr id="42" name="object 42"/>
                <p:cNvSpPr/>
                <p:nvPr/>
              </p:nvSpPr>
              <p:spPr>
                <a:xfrm>
                  <a:off x="2345817" y="5035676"/>
                  <a:ext cx="2615565" cy="970280"/>
                </a:xfrm>
                <a:custGeom>
                  <a:avLst/>
                  <a:gdLst/>
                  <a:ahLst/>
                  <a:cxnLst/>
                  <a:rect l="l" t="t" r="r" b="b"/>
                  <a:pathLst>
                    <a:path w="2615565" h="970279">
                      <a:moveTo>
                        <a:pt x="0" y="161671"/>
                      </a:moveTo>
                      <a:lnTo>
                        <a:pt x="5775" y="118695"/>
                      </a:lnTo>
                      <a:lnTo>
                        <a:pt x="22074" y="80075"/>
                      </a:lnTo>
                      <a:lnTo>
                        <a:pt x="47355" y="47355"/>
                      </a:lnTo>
                      <a:lnTo>
                        <a:pt x="80075" y="22074"/>
                      </a:lnTo>
                      <a:lnTo>
                        <a:pt x="118695" y="5775"/>
                      </a:lnTo>
                      <a:lnTo>
                        <a:pt x="161670" y="0"/>
                      </a:lnTo>
                      <a:lnTo>
                        <a:pt x="2453512" y="0"/>
                      </a:lnTo>
                      <a:lnTo>
                        <a:pt x="2496488" y="5775"/>
                      </a:lnTo>
                      <a:lnTo>
                        <a:pt x="2535108" y="22074"/>
                      </a:lnTo>
                      <a:lnTo>
                        <a:pt x="2567828" y="47355"/>
                      </a:lnTo>
                      <a:lnTo>
                        <a:pt x="2593109" y="80075"/>
                      </a:lnTo>
                      <a:lnTo>
                        <a:pt x="2609408" y="118695"/>
                      </a:lnTo>
                      <a:lnTo>
                        <a:pt x="2615184" y="161671"/>
                      </a:lnTo>
                      <a:lnTo>
                        <a:pt x="2615184" y="808355"/>
                      </a:lnTo>
                      <a:lnTo>
                        <a:pt x="2609408" y="851330"/>
                      </a:lnTo>
                      <a:lnTo>
                        <a:pt x="2593109" y="889950"/>
                      </a:lnTo>
                      <a:lnTo>
                        <a:pt x="2567828" y="922670"/>
                      </a:lnTo>
                      <a:lnTo>
                        <a:pt x="2535108" y="947951"/>
                      </a:lnTo>
                      <a:lnTo>
                        <a:pt x="2496488" y="964250"/>
                      </a:lnTo>
                      <a:lnTo>
                        <a:pt x="2453512" y="970026"/>
                      </a:lnTo>
                      <a:lnTo>
                        <a:pt x="161670" y="970026"/>
                      </a:lnTo>
                      <a:lnTo>
                        <a:pt x="118695" y="964250"/>
                      </a:lnTo>
                      <a:lnTo>
                        <a:pt x="80075" y="947951"/>
                      </a:lnTo>
                      <a:lnTo>
                        <a:pt x="47355" y="922670"/>
                      </a:lnTo>
                      <a:lnTo>
                        <a:pt x="22074" y="889950"/>
                      </a:lnTo>
                      <a:lnTo>
                        <a:pt x="5775" y="851330"/>
                      </a:lnTo>
                      <a:lnTo>
                        <a:pt x="0" y="808355"/>
                      </a:lnTo>
                      <a:lnTo>
                        <a:pt x="0" y="161671"/>
                      </a:lnTo>
                      <a:close/>
                    </a:path>
                  </a:pathLst>
                </a:custGeom>
                <a:ln w="25146">
                  <a:solidFill>
                    <a:srgbClr val="88A3A7"/>
                  </a:solidFill>
                </a:ln>
              </p:spPr>
              <p:txBody>
                <a:bodyPr wrap="square" lIns="0" tIns="0" rIns="0" bIns="0" rtlCol="0"/>
                <a:lstStyle/>
                <a:p>
                  <a:endParaRPr/>
                </a:p>
              </p:txBody>
            </p:sp>
            <p:sp>
              <p:nvSpPr>
                <p:cNvPr id="43" name="object 43"/>
                <p:cNvSpPr/>
                <p:nvPr/>
              </p:nvSpPr>
              <p:spPr>
                <a:xfrm>
                  <a:off x="3021363" y="5555856"/>
                  <a:ext cx="1798955" cy="0"/>
                </a:xfrm>
                <a:custGeom>
                  <a:avLst/>
                  <a:gdLst/>
                  <a:ahLst/>
                  <a:cxnLst/>
                  <a:rect l="l" t="t" r="r" b="b"/>
                  <a:pathLst>
                    <a:path w="1798954">
                      <a:moveTo>
                        <a:pt x="0" y="0"/>
                      </a:moveTo>
                      <a:lnTo>
                        <a:pt x="389502" y="0"/>
                      </a:lnTo>
                    </a:path>
                    <a:path w="1798954">
                      <a:moveTo>
                        <a:pt x="1409311" y="0"/>
                      </a:moveTo>
                      <a:lnTo>
                        <a:pt x="1798705" y="0"/>
                      </a:lnTo>
                    </a:path>
                  </a:pathLst>
                </a:custGeom>
                <a:ln w="15215">
                  <a:solidFill>
                    <a:srgbClr val="000000"/>
                  </a:solidFill>
                </a:ln>
              </p:spPr>
              <p:txBody>
                <a:bodyPr wrap="square" lIns="0" tIns="0" rIns="0" bIns="0" rtlCol="0"/>
                <a:lstStyle/>
                <a:p>
                  <a:endParaRPr/>
                </a:p>
              </p:txBody>
            </p:sp>
          </p:grpSp>
          <p:sp>
            <p:nvSpPr>
              <p:cNvPr id="44" name="object 44"/>
              <p:cNvSpPr txBox="1"/>
              <p:nvPr/>
            </p:nvSpPr>
            <p:spPr>
              <a:xfrm>
                <a:off x="2585558" y="5521085"/>
                <a:ext cx="115570" cy="238125"/>
              </a:xfrm>
              <a:prstGeom prst="rect">
                <a:avLst/>
              </a:prstGeom>
            </p:spPr>
            <p:txBody>
              <a:bodyPr vert="horz" wrap="square" lIns="0" tIns="12065" rIns="0" bIns="0" rtlCol="0">
                <a:spAutoFit/>
              </a:bodyPr>
              <a:lstStyle/>
              <a:p>
                <a:pPr marL="12700">
                  <a:lnSpc>
                    <a:spcPct val="100000"/>
                  </a:lnSpc>
                  <a:spcBef>
                    <a:spcPts val="95"/>
                  </a:spcBef>
                </a:pPr>
                <a:r>
                  <a:rPr sz="1400" spc="5" dirty="0">
                    <a:latin typeface="Times New Roman"/>
                    <a:cs typeface="Times New Roman"/>
                  </a:rPr>
                  <a:t>1</a:t>
                </a:r>
                <a:endParaRPr sz="1400">
                  <a:latin typeface="Times New Roman"/>
                  <a:cs typeface="Times New Roman"/>
                </a:endParaRPr>
              </a:p>
            </p:txBody>
          </p:sp>
          <p:sp>
            <p:nvSpPr>
              <p:cNvPr id="45" name="object 45"/>
              <p:cNvSpPr txBox="1"/>
              <p:nvPr/>
            </p:nvSpPr>
            <p:spPr>
              <a:xfrm>
                <a:off x="3981128" y="5521085"/>
                <a:ext cx="115570" cy="238125"/>
              </a:xfrm>
              <a:prstGeom prst="rect">
                <a:avLst/>
              </a:prstGeom>
            </p:spPr>
            <p:txBody>
              <a:bodyPr vert="horz" wrap="square" lIns="0" tIns="12065" rIns="0" bIns="0" rtlCol="0">
                <a:spAutoFit/>
              </a:bodyPr>
              <a:lstStyle/>
              <a:p>
                <a:pPr marL="12700">
                  <a:lnSpc>
                    <a:spcPct val="100000"/>
                  </a:lnSpc>
                  <a:spcBef>
                    <a:spcPts val="95"/>
                  </a:spcBef>
                </a:pPr>
                <a:r>
                  <a:rPr sz="1400" spc="5" dirty="0">
                    <a:latin typeface="Times New Roman"/>
                    <a:cs typeface="Times New Roman"/>
                  </a:rPr>
                  <a:t>2</a:t>
                </a:r>
                <a:endParaRPr sz="1400">
                  <a:latin typeface="Times New Roman"/>
                  <a:cs typeface="Times New Roman"/>
                </a:endParaRPr>
              </a:p>
            </p:txBody>
          </p:sp>
          <p:sp>
            <p:nvSpPr>
              <p:cNvPr id="46" name="object 46"/>
              <p:cNvSpPr txBox="1"/>
              <p:nvPr/>
            </p:nvSpPr>
            <p:spPr>
              <a:xfrm>
                <a:off x="3130717" y="5551503"/>
                <a:ext cx="180975" cy="393700"/>
              </a:xfrm>
              <a:prstGeom prst="rect">
                <a:avLst/>
              </a:prstGeom>
            </p:spPr>
            <p:txBody>
              <a:bodyPr vert="horz" wrap="square" lIns="0" tIns="13970" rIns="0" bIns="0" rtlCol="0">
                <a:spAutoFit/>
              </a:bodyPr>
              <a:lstStyle/>
              <a:p>
                <a:pPr marL="12700">
                  <a:lnSpc>
                    <a:spcPct val="100000"/>
                  </a:lnSpc>
                  <a:spcBef>
                    <a:spcPts val="110"/>
                  </a:spcBef>
                </a:pPr>
                <a:r>
                  <a:rPr sz="2400" spc="20" dirty="0">
                    <a:latin typeface="Times New Roman"/>
                    <a:cs typeface="Times New Roman"/>
                  </a:rPr>
                  <a:t>2</a:t>
                </a:r>
                <a:endParaRPr sz="2400">
                  <a:latin typeface="Times New Roman"/>
                  <a:cs typeface="Times New Roman"/>
                </a:endParaRPr>
              </a:p>
            </p:txBody>
          </p:sp>
          <p:sp>
            <p:nvSpPr>
              <p:cNvPr id="47" name="object 47"/>
              <p:cNvSpPr txBox="1"/>
              <p:nvPr/>
            </p:nvSpPr>
            <p:spPr>
              <a:xfrm>
                <a:off x="4539993" y="5551503"/>
                <a:ext cx="180975" cy="393700"/>
              </a:xfrm>
              <a:prstGeom prst="rect">
                <a:avLst/>
              </a:prstGeom>
            </p:spPr>
            <p:txBody>
              <a:bodyPr vert="horz" wrap="square" lIns="0" tIns="13970" rIns="0" bIns="0" rtlCol="0">
                <a:spAutoFit/>
              </a:bodyPr>
              <a:lstStyle/>
              <a:p>
                <a:pPr marL="12700">
                  <a:lnSpc>
                    <a:spcPct val="100000"/>
                  </a:lnSpc>
                  <a:spcBef>
                    <a:spcPts val="110"/>
                  </a:spcBef>
                </a:pPr>
                <a:r>
                  <a:rPr sz="2400" spc="20" dirty="0">
                    <a:latin typeface="Times New Roman"/>
                    <a:cs typeface="Times New Roman"/>
                  </a:rPr>
                  <a:t>2</a:t>
                </a:r>
                <a:endParaRPr sz="2400">
                  <a:latin typeface="Times New Roman"/>
                  <a:cs typeface="Times New Roman"/>
                </a:endParaRPr>
              </a:p>
            </p:txBody>
          </p:sp>
          <p:sp>
            <p:nvSpPr>
              <p:cNvPr id="48" name="object 48"/>
              <p:cNvSpPr txBox="1"/>
              <p:nvPr/>
            </p:nvSpPr>
            <p:spPr>
              <a:xfrm>
                <a:off x="2378812" y="5313059"/>
                <a:ext cx="1637664" cy="393700"/>
              </a:xfrm>
              <a:prstGeom prst="rect">
                <a:avLst/>
              </a:prstGeom>
            </p:spPr>
            <p:txBody>
              <a:bodyPr vert="horz" wrap="square" lIns="0" tIns="13970" rIns="0" bIns="0" rtlCol="0">
                <a:spAutoFit/>
              </a:bodyPr>
              <a:lstStyle/>
              <a:p>
                <a:pPr marL="50800">
                  <a:lnSpc>
                    <a:spcPct val="100000"/>
                  </a:lnSpc>
                  <a:spcBef>
                    <a:spcPts val="110"/>
                  </a:spcBef>
                  <a:tabLst>
                    <a:tab pos="396240" algn="l"/>
                    <a:tab pos="1426845" algn="l"/>
                  </a:tabLst>
                </a:pPr>
                <a:r>
                  <a:rPr sz="2400" i="1" spc="20" dirty="0">
                    <a:latin typeface="Times New Roman"/>
                    <a:cs typeface="Times New Roman"/>
                  </a:rPr>
                  <a:t>Z	</a:t>
                </a:r>
                <a:r>
                  <a:rPr sz="2400" spc="20" dirty="0">
                    <a:latin typeface="Symbol"/>
                    <a:cs typeface="Symbol"/>
                  </a:rPr>
                  <a:t></a:t>
                </a:r>
                <a:r>
                  <a:rPr sz="2400" spc="185" dirty="0">
                    <a:latin typeface="Times New Roman"/>
                    <a:cs typeface="Times New Roman"/>
                  </a:rPr>
                  <a:t> </a:t>
                </a:r>
                <a:r>
                  <a:rPr sz="3600" i="1" spc="135" baseline="34722" dirty="0">
                    <a:latin typeface="Times New Roman"/>
                    <a:cs typeface="Times New Roman"/>
                  </a:rPr>
                  <a:t>Z</a:t>
                </a:r>
                <a:r>
                  <a:rPr sz="2100" i="1" spc="135" baseline="35714" dirty="0">
                    <a:latin typeface="Times New Roman"/>
                    <a:cs typeface="Times New Roman"/>
                  </a:rPr>
                  <a:t>F</a:t>
                </a:r>
                <a:r>
                  <a:rPr sz="2100" i="1" spc="727" baseline="35714" dirty="0">
                    <a:latin typeface="Times New Roman"/>
                    <a:cs typeface="Times New Roman"/>
                  </a:rPr>
                  <a:t> </a:t>
                </a:r>
                <a:r>
                  <a:rPr sz="2400" spc="10" dirty="0">
                    <a:latin typeface="Times New Roman"/>
                    <a:cs typeface="Times New Roman"/>
                  </a:rPr>
                  <a:t>,	</a:t>
                </a:r>
                <a:r>
                  <a:rPr sz="2400" i="1" spc="20" dirty="0">
                    <a:latin typeface="Times New Roman"/>
                    <a:cs typeface="Times New Roman"/>
                  </a:rPr>
                  <a:t>Z</a:t>
                </a:r>
                <a:endParaRPr sz="2400">
                  <a:latin typeface="Times New Roman"/>
                  <a:cs typeface="Times New Roman"/>
                </a:endParaRPr>
              </a:p>
            </p:txBody>
          </p:sp>
          <p:sp>
            <p:nvSpPr>
              <p:cNvPr id="49" name="object 49"/>
              <p:cNvSpPr txBox="1"/>
              <p:nvPr/>
            </p:nvSpPr>
            <p:spPr>
              <a:xfrm>
                <a:off x="4146936" y="5119845"/>
                <a:ext cx="648335" cy="393700"/>
              </a:xfrm>
              <a:prstGeom prst="rect">
                <a:avLst/>
              </a:prstGeom>
            </p:spPr>
            <p:txBody>
              <a:bodyPr vert="horz" wrap="square" lIns="0" tIns="13970" rIns="0" bIns="0" rtlCol="0">
                <a:spAutoFit/>
              </a:bodyPr>
              <a:lstStyle/>
              <a:p>
                <a:pPr marL="38100">
                  <a:lnSpc>
                    <a:spcPct val="100000"/>
                  </a:lnSpc>
                  <a:spcBef>
                    <a:spcPts val="110"/>
                  </a:spcBef>
                </a:pPr>
                <a:r>
                  <a:rPr sz="3600" spc="30" baseline="-34722" dirty="0">
                    <a:latin typeface="Symbol"/>
                    <a:cs typeface="Symbol"/>
                  </a:rPr>
                  <a:t></a:t>
                </a:r>
                <a:r>
                  <a:rPr sz="3600" spc="172" baseline="-34722" dirty="0">
                    <a:latin typeface="Times New Roman"/>
                    <a:cs typeface="Times New Roman"/>
                  </a:rPr>
                  <a:t> </a:t>
                </a:r>
                <a:r>
                  <a:rPr sz="2400" i="1" spc="90" dirty="0">
                    <a:latin typeface="Times New Roman"/>
                    <a:cs typeface="Times New Roman"/>
                  </a:rPr>
                  <a:t>Z</a:t>
                </a:r>
                <a:r>
                  <a:rPr sz="2100" i="1" spc="135" baseline="-23809" dirty="0">
                    <a:latin typeface="Times New Roman"/>
                    <a:cs typeface="Times New Roman"/>
                  </a:rPr>
                  <a:t>F</a:t>
                </a:r>
                <a:endParaRPr sz="2100" baseline="-23809">
                  <a:latin typeface="Times New Roman"/>
                  <a:cs typeface="Times New Roman"/>
                </a:endParaRPr>
              </a:p>
            </p:txBody>
          </p:sp>
          <p:sp>
            <p:nvSpPr>
              <p:cNvPr id="50" name="object 50"/>
              <p:cNvSpPr/>
              <p:nvPr/>
            </p:nvSpPr>
            <p:spPr>
              <a:xfrm>
                <a:off x="5136641" y="5366003"/>
                <a:ext cx="1625860" cy="308610"/>
              </a:xfrm>
              <a:custGeom>
                <a:avLst/>
                <a:gdLst/>
                <a:ahLst/>
                <a:cxnLst/>
                <a:rect l="l" t="t" r="r" b="b"/>
                <a:pathLst>
                  <a:path w="588010" h="308610">
                    <a:moveTo>
                      <a:pt x="433197" y="0"/>
                    </a:moveTo>
                    <a:lnTo>
                      <a:pt x="433197" y="77216"/>
                    </a:lnTo>
                    <a:lnTo>
                      <a:pt x="0" y="77216"/>
                    </a:lnTo>
                    <a:lnTo>
                      <a:pt x="0" y="231457"/>
                    </a:lnTo>
                    <a:lnTo>
                      <a:pt x="433197" y="231457"/>
                    </a:lnTo>
                    <a:lnTo>
                      <a:pt x="433197" y="308610"/>
                    </a:lnTo>
                    <a:lnTo>
                      <a:pt x="587502" y="154305"/>
                    </a:lnTo>
                    <a:lnTo>
                      <a:pt x="433197" y="0"/>
                    </a:lnTo>
                    <a:close/>
                  </a:path>
                </a:pathLst>
              </a:custGeom>
              <a:solidFill>
                <a:srgbClr val="FF0000"/>
              </a:solidFill>
            </p:spPr>
            <p:txBody>
              <a:bodyPr wrap="square" lIns="0" tIns="0" rIns="0" bIns="0" rtlCol="0"/>
              <a:lstStyle/>
              <a:p>
                <a:endParaRPr/>
              </a:p>
            </p:txBody>
          </p:sp>
          <p:sp>
            <p:nvSpPr>
              <p:cNvPr id="51" name="object 51"/>
              <p:cNvSpPr txBox="1"/>
              <p:nvPr/>
            </p:nvSpPr>
            <p:spPr>
              <a:xfrm>
                <a:off x="6931620" y="5267881"/>
                <a:ext cx="1952625" cy="457200"/>
              </a:xfrm>
              <a:prstGeom prst="rect">
                <a:avLst/>
              </a:prstGeom>
              <a:solidFill>
                <a:srgbClr val="FFFF00"/>
              </a:solidFill>
            </p:spPr>
            <p:txBody>
              <a:bodyPr vert="horz" wrap="square" lIns="0" tIns="0" rIns="0" bIns="0" rtlCol="0">
                <a:spAutoFit/>
              </a:bodyPr>
              <a:lstStyle/>
              <a:p>
                <a:pPr marL="36830">
                  <a:lnSpc>
                    <a:spcPct val="100000"/>
                  </a:lnSpc>
                </a:pPr>
                <a:r>
                  <a:rPr sz="2400" i="1" spc="-60" dirty="0">
                    <a:latin typeface="Times New Roman"/>
                    <a:cs typeface="Times New Roman"/>
                  </a:rPr>
                  <a:t>C</a:t>
                </a:r>
                <a:r>
                  <a:rPr sz="2100" spc="-89" baseline="-23809" dirty="0">
                    <a:latin typeface="Times New Roman"/>
                    <a:cs typeface="Times New Roman"/>
                  </a:rPr>
                  <a:t>1</a:t>
                </a:r>
                <a:r>
                  <a:rPr sz="2100" spc="52" baseline="-23809" dirty="0">
                    <a:latin typeface="Times New Roman"/>
                    <a:cs typeface="Times New Roman"/>
                  </a:rPr>
                  <a:t> </a:t>
                </a:r>
                <a:r>
                  <a:rPr sz="2400" spc="20" dirty="0">
                    <a:latin typeface="Symbol"/>
                    <a:cs typeface="Symbol"/>
                  </a:rPr>
                  <a:t></a:t>
                </a:r>
                <a:r>
                  <a:rPr sz="2400" spc="-140" dirty="0">
                    <a:latin typeface="Times New Roman"/>
                    <a:cs typeface="Times New Roman"/>
                  </a:rPr>
                  <a:t> </a:t>
                </a:r>
                <a:r>
                  <a:rPr sz="2400" i="1" spc="15" dirty="0">
                    <a:latin typeface="Times New Roman"/>
                    <a:cs typeface="Times New Roman"/>
                  </a:rPr>
                  <a:t>C</a:t>
                </a:r>
                <a:r>
                  <a:rPr sz="2100" spc="22" baseline="-23809" dirty="0">
                    <a:latin typeface="Times New Roman"/>
                    <a:cs typeface="Times New Roman"/>
                  </a:rPr>
                  <a:t>2 </a:t>
                </a:r>
                <a:r>
                  <a:rPr sz="2100" spc="89" baseline="-23809" dirty="0">
                    <a:latin typeface="Times New Roman"/>
                    <a:cs typeface="Times New Roman"/>
                  </a:rPr>
                  <a:t> </a:t>
                </a:r>
                <a:r>
                  <a:rPr sz="2400" spc="20" dirty="0">
                    <a:latin typeface="Symbol"/>
                    <a:cs typeface="Symbol"/>
                  </a:rPr>
                  <a:t></a:t>
                </a:r>
                <a:r>
                  <a:rPr sz="2400" spc="-60" dirty="0">
                    <a:latin typeface="Times New Roman"/>
                    <a:cs typeface="Times New Roman"/>
                  </a:rPr>
                  <a:t> </a:t>
                </a:r>
                <a:r>
                  <a:rPr sz="2400" spc="-15" dirty="0">
                    <a:latin typeface="Times New Roman"/>
                    <a:cs typeface="Times New Roman"/>
                  </a:rPr>
                  <a:t>2</a:t>
                </a:r>
                <a:r>
                  <a:rPr sz="2400" i="1" spc="-15" dirty="0">
                    <a:latin typeface="Times New Roman"/>
                    <a:cs typeface="Times New Roman"/>
                  </a:rPr>
                  <a:t>C</a:t>
                </a:r>
                <a:r>
                  <a:rPr sz="2100" i="1" spc="-22" baseline="-23809" dirty="0">
                    <a:latin typeface="Times New Roman"/>
                    <a:cs typeface="Times New Roman"/>
                  </a:rPr>
                  <a:t>GD</a:t>
                </a:r>
                <a:endParaRPr sz="2100" baseline="-23809" dirty="0">
                  <a:latin typeface="Times New Roman"/>
                  <a:cs typeface="Times New Roman"/>
                </a:endParaRPr>
              </a:p>
            </p:txBody>
          </p:sp>
        </p:grpSp>
        <p:grpSp>
          <p:nvGrpSpPr>
            <p:cNvPr id="53" name="组合 52">
              <a:extLst>
                <a:ext uri="{FF2B5EF4-FFF2-40B4-BE49-F238E27FC236}">
                  <a16:creationId xmlns:a16="http://schemas.microsoft.com/office/drawing/2014/main" id="{2E88F523-DDD9-BA5F-9633-B6EC93E29658}"/>
                </a:ext>
              </a:extLst>
            </p:cNvPr>
            <p:cNvGrpSpPr/>
            <p:nvPr/>
          </p:nvGrpSpPr>
          <p:grpSpPr>
            <a:xfrm>
              <a:off x="-1755711" y="5004771"/>
              <a:ext cx="3259454" cy="995680"/>
              <a:chOff x="5862828" y="3307079"/>
              <a:chExt cx="3259454" cy="995680"/>
            </a:xfrm>
          </p:grpSpPr>
          <p:grpSp>
            <p:nvGrpSpPr>
              <p:cNvPr id="54" name="object 17">
                <a:extLst>
                  <a:ext uri="{FF2B5EF4-FFF2-40B4-BE49-F238E27FC236}">
                    <a16:creationId xmlns:a16="http://schemas.microsoft.com/office/drawing/2014/main" id="{1C578F37-3390-5D05-3F1E-AEAC1427988D}"/>
                  </a:ext>
                </a:extLst>
              </p:cNvPr>
              <p:cNvGrpSpPr/>
              <p:nvPr/>
            </p:nvGrpSpPr>
            <p:grpSpPr>
              <a:xfrm>
                <a:off x="5862828" y="3307079"/>
                <a:ext cx="3259454" cy="995680"/>
                <a:chOff x="5862828" y="3307079"/>
                <a:chExt cx="3259454" cy="995680"/>
              </a:xfrm>
            </p:grpSpPr>
            <p:sp>
              <p:nvSpPr>
                <p:cNvPr id="62" name="object 18">
                  <a:extLst>
                    <a:ext uri="{FF2B5EF4-FFF2-40B4-BE49-F238E27FC236}">
                      <a16:creationId xmlns:a16="http://schemas.microsoft.com/office/drawing/2014/main" id="{42B4BBC4-7329-53A9-562C-73284317F8FA}"/>
                    </a:ext>
                  </a:extLst>
                </p:cNvPr>
                <p:cNvSpPr/>
                <p:nvPr/>
              </p:nvSpPr>
              <p:spPr>
                <a:xfrm>
                  <a:off x="5875401" y="3319652"/>
                  <a:ext cx="3234055" cy="970280"/>
                </a:xfrm>
                <a:custGeom>
                  <a:avLst/>
                  <a:gdLst/>
                  <a:ahLst/>
                  <a:cxnLst/>
                  <a:rect l="l" t="t" r="r" b="b"/>
                  <a:pathLst>
                    <a:path w="3234054" h="970279">
                      <a:moveTo>
                        <a:pt x="3072256" y="0"/>
                      </a:moveTo>
                      <a:lnTo>
                        <a:pt x="161671" y="0"/>
                      </a:lnTo>
                      <a:lnTo>
                        <a:pt x="118695" y="5775"/>
                      </a:lnTo>
                      <a:lnTo>
                        <a:pt x="80075" y="22074"/>
                      </a:lnTo>
                      <a:lnTo>
                        <a:pt x="47355" y="47355"/>
                      </a:lnTo>
                      <a:lnTo>
                        <a:pt x="22074" y="80075"/>
                      </a:lnTo>
                      <a:lnTo>
                        <a:pt x="5775" y="118695"/>
                      </a:lnTo>
                      <a:lnTo>
                        <a:pt x="0" y="161671"/>
                      </a:lnTo>
                      <a:lnTo>
                        <a:pt x="0" y="808355"/>
                      </a:lnTo>
                      <a:lnTo>
                        <a:pt x="5775" y="851330"/>
                      </a:lnTo>
                      <a:lnTo>
                        <a:pt x="22074" y="889950"/>
                      </a:lnTo>
                      <a:lnTo>
                        <a:pt x="47355" y="922670"/>
                      </a:lnTo>
                      <a:lnTo>
                        <a:pt x="80075" y="947951"/>
                      </a:lnTo>
                      <a:lnTo>
                        <a:pt x="118695" y="964250"/>
                      </a:lnTo>
                      <a:lnTo>
                        <a:pt x="161671" y="970026"/>
                      </a:lnTo>
                      <a:lnTo>
                        <a:pt x="3072256" y="970026"/>
                      </a:lnTo>
                      <a:lnTo>
                        <a:pt x="3115232" y="964250"/>
                      </a:lnTo>
                      <a:lnTo>
                        <a:pt x="3153852" y="947951"/>
                      </a:lnTo>
                      <a:lnTo>
                        <a:pt x="3186572" y="922670"/>
                      </a:lnTo>
                      <a:lnTo>
                        <a:pt x="3211853" y="889950"/>
                      </a:lnTo>
                      <a:lnTo>
                        <a:pt x="3228152" y="851330"/>
                      </a:lnTo>
                      <a:lnTo>
                        <a:pt x="3233928" y="808355"/>
                      </a:lnTo>
                      <a:lnTo>
                        <a:pt x="3233928" y="161671"/>
                      </a:lnTo>
                      <a:lnTo>
                        <a:pt x="3228152" y="118695"/>
                      </a:lnTo>
                      <a:lnTo>
                        <a:pt x="3211853" y="80075"/>
                      </a:lnTo>
                      <a:lnTo>
                        <a:pt x="3186572" y="47355"/>
                      </a:lnTo>
                      <a:lnTo>
                        <a:pt x="3153852" y="22074"/>
                      </a:lnTo>
                      <a:lnTo>
                        <a:pt x="3115232" y="5775"/>
                      </a:lnTo>
                      <a:lnTo>
                        <a:pt x="3072256" y="0"/>
                      </a:lnTo>
                      <a:close/>
                    </a:path>
                  </a:pathLst>
                </a:custGeom>
                <a:solidFill>
                  <a:srgbClr val="FFFF00"/>
                </a:solidFill>
              </p:spPr>
              <p:txBody>
                <a:bodyPr wrap="square" lIns="0" tIns="0" rIns="0" bIns="0" rtlCol="0"/>
                <a:lstStyle/>
                <a:p>
                  <a:endParaRPr/>
                </a:p>
              </p:txBody>
            </p:sp>
            <p:sp>
              <p:nvSpPr>
                <p:cNvPr id="63" name="object 19">
                  <a:extLst>
                    <a:ext uri="{FF2B5EF4-FFF2-40B4-BE49-F238E27FC236}">
                      <a16:creationId xmlns:a16="http://schemas.microsoft.com/office/drawing/2014/main" id="{F7DEA2AA-DA18-00DE-11A5-43E017E23EE8}"/>
                    </a:ext>
                  </a:extLst>
                </p:cNvPr>
                <p:cNvSpPr/>
                <p:nvPr/>
              </p:nvSpPr>
              <p:spPr>
                <a:xfrm>
                  <a:off x="5875401" y="3319652"/>
                  <a:ext cx="3234055" cy="970280"/>
                </a:xfrm>
                <a:custGeom>
                  <a:avLst/>
                  <a:gdLst/>
                  <a:ahLst/>
                  <a:cxnLst/>
                  <a:rect l="l" t="t" r="r" b="b"/>
                  <a:pathLst>
                    <a:path w="3234054" h="970279">
                      <a:moveTo>
                        <a:pt x="0" y="161671"/>
                      </a:moveTo>
                      <a:lnTo>
                        <a:pt x="5775" y="118695"/>
                      </a:lnTo>
                      <a:lnTo>
                        <a:pt x="22074" y="80075"/>
                      </a:lnTo>
                      <a:lnTo>
                        <a:pt x="47355" y="47355"/>
                      </a:lnTo>
                      <a:lnTo>
                        <a:pt x="80075" y="22074"/>
                      </a:lnTo>
                      <a:lnTo>
                        <a:pt x="118695" y="5775"/>
                      </a:lnTo>
                      <a:lnTo>
                        <a:pt x="161671" y="0"/>
                      </a:lnTo>
                      <a:lnTo>
                        <a:pt x="3072256" y="0"/>
                      </a:lnTo>
                      <a:lnTo>
                        <a:pt x="3115232" y="5775"/>
                      </a:lnTo>
                      <a:lnTo>
                        <a:pt x="3153852" y="22074"/>
                      </a:lnTo>
                      <a:lnTo>
                        <a:pt x="3186572" y="47355"/>
                      </a:lnTo>
                      <a:lnTo>
                        <a:pt x="3211853" y="80075"/>
                      </a:lnTo>
                      <a:lnTo>
                        <a:pt x="3228152" y="118695"/>
                      </a:lnTo>
                      <a:lnTo>
                        <a:pt x="3233928" y="161671"/>
                      </a:lnTo>
                      <a:lnTo>
                        <a:pt x="3233928" y="808355"/>
                      </a:lnTo>
                      <a:lnTo>
                        <a:pt x="3228152" y="851330"/>
                      </a:lnTo>
                      <a:lnTo>
                        <a:pt x="3211853" y="889950"/>
                      </a:lnTo>
                      <a:lnTo>
                        <a:pt x="3186572" y="922670"/>
                      </a:lnTo>
                      <a:lnTo>
                        <a:pt x="3153852" y="947951"/>
                      </a:lnTo>
                      <a:lnTo>
                        <a:pt x="3115232" y="964250"/>
                      </a:lnTo>
                      <a:lnTo>
                        <a:pt x="3072256" y="970026"/>
                      </a:lnTo>
                      <a:lnTo>
                        <a:pt x="161671" y="970026"/>
                      </a:lnTo>
                      <a:lnTo>
                        <a:pt x="118695" y="964250"/>
                      </a:lnTo>
                      <a:lnTo>
                        <a:pt x="80075" y="947951"/>
                      </a:lnTo>
                      <a:lnTo>
                        <a:pt x="47355" y="922670"/>
                      </a:lnTo>
                      <a:lnTo>
                        <a:pt x="22074" y="889950"/>
                      </a:lnTo>
                      <a:lnTo>
                        <a:pt x="5775" y="851330"/>
                      </a:lnTo>
                      <a:lnTo>
                        <a:pt x="0" y="808355"/>
                      </a:lnTo>
                      <a:lnTo>
                        <a:pt x="0" y="161671"/>
                      </a:lnTo>
                      <a:close/>
                    </a:path>
                  </a:pathLst>
                </a:custGeom>
                <a:ln w="25146">
                  <a:solidFill>
                    <a:srgbClr val="88A3A7"/>
                  </a:solidFill>
                </a:ln>
              </p:spPr>
              <p:txBody>
                <a:bodyPr wrap="square" lIns="0" tIns="0" rIns="0" bIns="0" rtlCol="0"/>
                <a:lstStyle/>
                <a:p>
                  <a:endParaRPr/>
                </a:p>
              </p:txBody>
            </p:sp>
            <p:sp>
              <p:nvSpPr>
                <p:cNvPr id="64" name="object 20">
                  <a:extLst>
                    <a:ext uri="{FF2B5EF4-FFF2-40B4-BE49-F238E27FC236}">
                      <a16:creationId xmlns:a16="http://schemas.microsoft.com/office/drawing/2014/main" id="{2598F250-8B03-BFD6-479E-D70EEA3AE216}"/>
                    </a:ext>
                  </a:extLst>
                </p:cNvPr>
                <p:cNvSpPr/>
                <p:nvPr/>
              </p:nvSpPr>
              <p:spPr>
                <a:xfrm>
                  <a:off x="6523136" y="3837717"/>
                  <a:ext cx="2458720" cy="0"/>
                </a:xfrm>
                <a:custGeom>
                  <a:avLst/>
                  <a:gdLst/>
                  <a:ahLst/>
                  <a:cxnLst/>
                  <a:rect l="l" t="t" r="r" b="b"/>
                  <a:pathLst>
                    <a:path w="2458720">
                      <a:moveTo>
                        <a:pt x="0" y="0"/>
                      </a:moveTo>
                      <a:lnTo>
                        <a:pt x="605550" y="0"/>
                      </a:lnTo>
                    </a:path>
                    <a:path w="2458720">
                      <a:moveTo>
                        <a:pt x="1572945" y="0"/>
                      </a:moveTo>
                      <a:lnTo>
                        <a:pt x="2458567" y="0"/>
                      </a:lnTo>
                    </a:path>
                  </a:pathLst>
                </a:custGeom>
                <a:ln w="12593">
                  <a:solidFill>
                    <a:srgbClr val="000000"/>
                  </a:solidFill>
                </a:ln>
              </p:spPr>
              <p:txBody>
                <a:bodyPr wrap="square" lIns="0" tIns="0" rIns="0" bIns="0" rtlCol="0"/>
                <a:lstStyle/>
                <a:p>
                  <a:endParaRPr/>
                </a:p>
              </p:txBody>
            </p:sp>
          </p:grpSp>
          <p:sp>
            <p:nvSpPr>
              <p:cNvPr id="55" name="object 21">
                <a:extLst>
                  <a:ext uri="{FF2B5EF4-FFF2-40B4-BE49-F238E27FC236}">
                    <a16:creationId xmlns:a16="http://schemas.microsoft.com/office/drawing/2014/main" id="{B079E900-3D59-3901-6BEC-92E8A689172C}"/>
                  </a:ext>
                </a:extLst>
              </p:cNvPr>
              <p:cNvSpPr txBox="1"/>
              <p:nvPr/>
            </p:nvSpPr>
            <p:spPr>
              <a:xfrm>
                <a:off x="8327135" y="3400756"/>
                <a:ext cx="385445" cy="394970"/>
              </a:xfrm>
              <a:prstGeom prst="rect">
                <a:avLst/>
              </a:prstGeom>
            </p:spPr>
            <p:txBody>
              <a:bodyPr vert="horz" wrap="square" lIns="0" tIns="15875" rIns="0" bIns="0" rtlCol="0">
                <a:spAutoFit/>
              </a:bodyPr>
              <a:lstStyle/>
              <a:p>
                <a:pPr marL="38100">
                  <a:lnSpc>
                    <a:spcPct val="100000"/>
                  </a:lnSpc>
                  <a:spcBef>
                    <a:spcPts val="125"/>
                  </a:spcBef>
                </a:pPr>
                <a:r>
                  <a:rPr sz="2400" i="1" spc="114" dirty="0">
                    <a:latin typeface="Times New Roman"/>
                    <a:cs typeface="Times New Roman"/>
                  </a:rPr>
                  <a:t>Z</a:t>
                </a:r>
                <a:r>
                  <a:rPr sz="2100" i="1" spc="172" baseline="-23809" dirty="0">
                    <a:latin typeface="Times New Roman"/>
                    <a:cs typeface="Times New Roman"/>
                  </a:rPr>
                  <a:t>F</a:t>
                </a:r>
                <a:endParaRPr sz="2100" baseline="-23809">
                  <a:latin typeface="Times New Roman"/>
                  <a:cs typeface="Times New Roman"/>
                </a:endParaRPr>
              </a:p>
            </p:txBody>
          </p:sp>
          <p:sp>
            <p:nvSpPr>
              <p:cNvPr id="56" name="object 22">
                <a:extLst>
                  <a:ext uri="{FF2B5EF4-FFF2-40B4-BE49-F238E27FC236}">
                    <a16:creationId xmlns:a16="http://schemas.microsoft.com/office/drawing/2014/main" id="{DDF228ED-451D-1C6C-B910-7EFC984277E6}"/>
                  </a:ext>
                </a:extLst>
              </p:cNvPr>
              <p:cNvSpPr txBox="1"/>
              <p:nvPr/>
            </p:nvSpPr>
            <p:spPr>
              <a:xfrm>
                <a:off x="6614525" y="3400756"/>
                <a:ext cx="385445" cy="394970"/>
              </a:xfrm>
              <a:prstGeom prst="rect">
                <a:avLst/>
              </a:prstGeom>
            </p:spPr>
            <p:txBody>
              <a:bodyPr vert="horz" wrap="square" lIns="0" tIns="15875" rIns="0" bIns="0" rtlCol="0">
                <a:spAutoFit/>
              </a:bodyPr>
              <a:lstStyle/>
              <a:p>
                <a:pPr marL="38100">
                  <a:lnSpc>
                    <a:spcPct val="100000"/>
                  </a:lnSpc>
                  <a:spcBef>
                    <a:spcPts val="125"/>
                  </a:spcBef>
                </a:pPr>
                <a:r>
                  <a:rPr sz="2400" i="1" spc="114" dirty="0">
                    <a:latin typeface="Times New Roman"/>
                    <a:cs typeface="Times New Roman"/>
                  </a:rPr>
                  <a:t>Z</a:t>
                </a:r>
                <a:r>
                  <a:rPr sz="2100" i="1" spc="172" baseline="-23809" dirty="0">
                    <a:latin typeface="Times New Roman"/>
                    <a:cs typeface="Times New Roman"/>
                  </a:rPr>
                  <a:t>F</a:t>
                </a:r>
                <a:endParaRPr sz="2100" baseline="-23809" dirty="0">
                  <a:latin typeface="Times New Roman"/>
                  <a:cs typeface="Times New Roman"/>
                </a:endParaRPr>
              </a:p>
            </p:txBody>
          </p:sp>
          <p:sp>
            <p:nvSpPr>
              <p:cNvPr id="57" name="object 23">
                <a:extLst>
                  <a:ext uri="{FF2B5EF4-FFF2-40B4-BE49-F238E27FC236}">
                    <a16:creationId xmlns:a16="http://schemas.microsoft.com/office/drawing/2014/main" id="{145A338F-7D36-9390-16BB-5829C68B07C6}"/>
                  </a:ext>
                </a:extLst>
              </p:cNvPr>
              <p:cNvSpPr txBox="1"/>
              <p:nvPr/>
            </p:nvSpPr>
            <p:spPr>
              <a:xfrm>
                <a:off x="7646042" y="3798789"/>
                <a:ext cx="116839" cy="241300"/>
              </a:xfrm>
              <a:prstGeom prst="rect">
                <a:avLst/>
              </a:prstGeom>
            </p:spPr>
            <p:txBody>
              <a:bodyPr vert="horz" wrap="square" lIns="0" tIns="14604" rIns="0" bIns="0" rtlCol="0">
                <a:spAutoFit/>
              </a:bodyPr>
              <a:lstStyle/>
              <a:p>
                <a:pPr marL="12700">
                  <a:lnSpc>
                    <a:spcPct val="100000"/>
                  </a:lnSpc>
                  <a:spcBef>
                    <a:spcPts val="114"/>
                  </a:spcBef>
                </a:pPr>
                <a:r>
                  <a:rPr sz="1400" spc="15" dirty="0">
                    <a:latin typeface="Times New Roman"/>
                    <a:cs typeface="Times New Roman"/>
                  </a:rPr>
                  <a:t>2</a:t>
                </a:r>
                <a:endParaRPr sz="1400">
                  <a:latin typeface="Times New Roman"/>
                  <a:cs typeface="Times New Roman"/>
                </a:endParaRPr>
              </a:p>
            </p:txBody>
          </p:sp>
          <p:sp>
            <p:nvSpPr>
              <p:cNvPr id="58" name="object 24">
                <a:extLst>
                  <a:ext uri="{FF2B5EF4-FFF2-40B4-BE49-F238E27FC236}">
                    <a16:creationId xmlns:a16="http://schemas.microsoft.com/office/drawing/2014/main" id="{0D03EDA9-3A0B-4D5E-EA5D-65365A9E66A2}"/>
                  </a:ext>
                </a:extLst>
              </p:cNvPr>
              <p:cNvSpPr txBox="1"/>
              <p:nvPr/>
            </p:nvSpPr>
            <p:spPr>
              <a:xfrm>
                <a:off x="6086393" y="3798789"/>
                <a:ext cx="116839" cy="241300"/>
              </a:xfrm>
              <a:prstGeom prst="rect">
                <a:avLst/>
              </a:prstGeom>
            </p:spPr>
            <p:txBody>
              <a:bodyPr vert="horz" wrap="square" lIns="0" tIns="14604" rIns="0" bIns="0" rtlCol="0">
                <a:spAutoFit/>
              </a:bodyPr>
              <a:lstStyle/>
              <a:p>
                <a:pPr marL="12700">
                  <a:lnSpc>
                    <a:spcPct val="100000"/>
                  </a:lnSpc>
                  <a:spcBef>
                    <a:spcPts val="114"/>
                  </a:spcBef>
                </a:pPr>
                <a:r>
                  <a:rPr sz="1400" spc="15" dirty="0">
                    <a:latin typeface="Times New Roman"/>
                    <a:cs typeface="Times New Roman"/>
                  </a:rPr>
                  <a:t>1</a:t>
                </a:r>
                <a:endParaRPr sz="1400">
                  <a:latin typeface="Times New Roman"/>
                  <a:cs typeface="Times New Roman"/>
                </a:endParaRPr>
              </a:p>
            </p:txBody>
          </p:sp>
          <p:sp>
            <p:nvSpPr>
              <p:cNvPr id="59" name="object 25">
                <a:extLst>
                  <a:ext uri="{FF2B5EF4-FFF2-40B4-BE49-F238E27FC236}">
                    <a16:creationId xmlns:a16="http://schemas.microsoft.com/office/drawing/2014/main" id="{605C1397-F586-F993-3D5A-84FEE8D6DC7E}"/>
                  </a:ext>
                </a:extLst>
              </p:cNvPr>
              <p:cNvSpPr txBox="1"/>
              <p:nvPr/>
            </p:nvSpPr>
            <p:spPr>
              <a:xfrm>
                <a:off x="7159166" y="3593597"/>
                <a:ext cx="876300" cy="394970"/>
              </a:xfrm>
              <a:prstGeom prst="rect">
                <a:avLst/>
              </a:prstGeom>
            </p:spPr>
            <p:txBody>
              <a:bodyPr vert="horz" wrap="square" lIns="0" tIns="15875" rIns="0" bIns="0" rtlCol="0">
                <a:spAutoFit/>
              </a:bodyPr>
              <a:lstStyle/>
              <a:p>
                <a:pPr marL="12700">
                  <a:lnSpc>
                    <a:spcPct val="100000"/>
                  </a:lnSpc>
                  <a:spcBef>
                    <a:spcPts val="125"/>
                  </a:spcBef>
                  <a:tabLst>
                    <a:tab pos="306070" algn="l"/>
                    <a:tab pos="690880" algn="l"/>
                  </a:tabLst>
                </a:pPr>
                <a:r>
                  <a:rPr sz="2400" spc="15" dirty="0">
                    <a:latin typeface="Times New Roman"/>
                    <a:cs typeface="Times New Roman"/>
                  </a:rPr>
                  <a:t>,	</a:t>
                </a:r>
                <a:r>
                  <a:rPr sz="2400" i="1" spc="35" dirty="0">
                    <a:latin typeface="Times New Roman"/>
                    <a:cs typeface="Times New Roman"/>
                  </a:rPr>
                  <a:t>Z	</a:t>
                </a:r>
                <a:r>
                  <a:rPr sz="2400" spc="35" dirty="0">
                    <a:latin typeface="Symbol"/>
                    <a:cs typeface="Symbol"/>
                  </a:rPr>
                  <a:t></a:t>
                </a:r>
                <a:endParaRPr sz="2400" dirty="0">
                  <a:latin typeface="Symbol"/>
                  <a:cs typeface="Symbol"/>
                </a:endParaRPr>
              </a:p>
            </p:txBody>
          </p:sp>
          <p:sp>
            <p:nvSpPr>
              <p:cNvPr id="60" name="object 26">
                <a:extLst>
                  <a:ext uri="{FF2B5EF4-FFF2-40B4-BE49-F238E27FC236}">
                    <a16:creationId xmlns:a16="http://schemas.microsoft.com/office/drawing/2014/main" id="{5F778AB6-7D0C-3EAD-A386-96544DBE9453}"/>
                  </a:ext>
                </a:extLst>
              </p:cNvPr>
              <p:cNvSpPr txBox="1"/>
              <p:nvPr/>
            </p:nvSpPr>
            <p:spPr>
              <a:xfrm>
                <a:off x="6497725" y="3833113"/>
                <a:ext cx="2493010" cy="394970"/>
              </a:xfrm>
              <a:prstGeom prst="rect">
                <a:avLst/>
              </a:prstGeom>
            </p:spPr>
            <p:txBody>
              <a:bodyPr vert="horz" wrap="square" lIns="0" tIns="15875" rIns="0" bIns="0" rtlCol="0">
                <a:spAutoFit/>
              </a:bodyPr>
              <a:lstStyle/>
              <a:p>
                <a:pPr marL="12700">
                  <a:lnSpc>
                    <a:spcPct val="100000"/>
                  </a:lnSpc>
                  <a:spcBef>
                    <a:spcPts val="125"/>
                  </a:spcBef>
                  <a:tabLst>
                    <a:tab pos="1585595" algn="l"/>
                  </a:tabLst>
                </a:pPr>
                <a:r>
                  <a:rPr sz="2400" spc="114" dirty="0">
                    <a:latin typeface="Times New Roman"/>
                    <a:cs typeface="Times New Roman"/>
                  </a:rPr>
                  <a:t>1</a:t>
                </a:r>
                <a:r>
                  <a:rPr sz="2400" spc="114" dirty="0">
                    <a:latin typeface="Symbol"/>
                    <a:cs typeface="Symbol"/>
                  </a:rPr>
                  <a:t></a:t>
                </a:r>
                <a:r>
                  <a:rPr sz="2400" spc="-20" dirty="0">
                    <a:latin typeface="Times New Roman"/>
                    <a:cs typeface="Times New Roman"/>
                  </a:rPr>
                  <a:t> </a:t>
                </a:r>
                <a:r>
                  <a:rPr sz="2400" i="1" spc="35" dirty="0">
                    <a:latin typeface="Times New Roman"/>
                    <a:cs typeface="Times New Roman"/>
                  </a:rPr>
                  <a:t>A	</a:t>
                </a:r>
                <a:r>
                  <a:rPr lang="en-US" altLang="zh-CN" sz="2400" spc="135" dirty="0">
                    <a:latin typeface="Times New Roman"/>
                    <a:cs typeface="Times New Roman"/>
                  </a:rPr>
                  <a:t>1</a:t>
                </a:r>
                <a:r>
                  <a:rPr lang="zh-CN" altLang="en-US" sz="2400" spc="135" dirty="0">
                    <a:latin typeface="Symbol"/>
                    <a:cs typeface="Symbol"/>
                  </a:rPr>
                  <a:t></a:t>
                </a:r>
                <a:r>
                  <a:rPr sz="2400" spc="135" dirty="0">
                    <a:latin typeface="Times New Roman"/>
                    <a:cs typeface="Times New Roman"/>
                  </a:rPr>
                  <a:t>1/</a:t>
                </a:r>
                <a:r>
                  <a:rPr lang="zh-CN" altLang="en-US" sz="2400" spc="-80" dirty="0">
                    <a:latin typeface="Times New Roman"/>
                    <a:cs typeface="Times New Roman"/>
                  </a:rPr>
                  <a:t> </a:t>
                </a:r>
                <a:r>
                  <a:rPr sz="2400" i="1" spc="35" dirty="0">
                    <a:latin typeface="Times New Roman"/>
                    <a:cs typeface="Times New Roman"/>
                  </a:rPr>
                  <a:t>A</a:t>
                </a:r>
                <a:endParaRPr sz="2400" dirty="0">
                  <a:latin typeface="Times New Roman"/>
                  <a:cs typeface="Times New Roman"/>
                </a:endParaRPr>
              </a:p>
            </p:txBody>
          </p:sp>
          <p:sp>
            <p:nvSpPr>
              <p:cNvPr id="61" name="object 27">
                <a:extLst>
                  <a:ext uri="{FF2B5EF4-FFF2-40B4-BE49-F238E27FC236}">
                    <a16:creationId xmlns:a16="http://schemas.microsoft.com/office/drawing/2014/main" id="{5BDC5DDD-AC3D-B935-437E-3BCBEF895B30}"/>
                  </a:ext>
                </a:extLst>
              </p:cNvPr>
              <p:cNvSpPr txBox="1"/>
              <p:nvPr/>
            </p:nvSpPr>
            <p:spPr>
              <a:xfrm>
                <a:off x="5913736" y="3593597"/>
                <a:ext cx="548640" cy="394970"/>
              </a:xfrm>
              <a:prstGeom prst="rect">
                <a:avLst/>
              </a:prstGeom>
            </p:spPr>
            <p:txBody>
              <a:bodyPr vert="horz" wrap="square" lIns="0" tIns="15875" rIns="0" bIns="0" rtlCol="0">
                <a:spAutoFit/>
              </a:bodyPr>
              <a:lstStyle/>
              <a:p>
                <a:pPr marL="12700">
                  <a:lnSpc>
                    <a:spcPct val="100000"/>
                  </a:lnSpc>
                  <a:spcBef>
                    <a:spcPts val="125"/>
                  </a:spcBef>
                  <a:tabLst>
                    <a:tab pos="363220" algn="l"/>
                  </a:tabLst>
                </a:pPr>
                <a:r>
                  <a:rPr sz="2400" i="1" spc="35" dirty="0">
                    <a:latin typeface="Times New Roman"/>
                    <a:cs typeface="Times New Roman"/>
                  </a:rPr>
                  <a:t>Z	</a:t>
                </a:r>
                <a:r>
                  <a:rPr sz="2400" spc="35" dirty="0">
                    <a:latin typeface="Symbol"/>
                    <a:cs typeface="Symbol"/>
                  </a:rPr>
                  <a:t></a:t>
                </a:r>
                <a:endParaRPr sz="2400">
                  <a:latin typeface="Symbol"/>
                  <a:cs typeface="Symbol"/>
                </a:endParaRPr>
              </a:p>
            </p:txBody>
          </p:sp>
        </p:grpSp>
        <p:sp>
          <p:nvSpPr>
            <p:cNvPr id="66" name="object 50">
              <a:extLst>
                <a:ext uri="{FF2B5EF4-FFF2-40B4-BE49-F238E27FC236}">
                  <a16:creationId xmlns:a16="http://schemas.microsoft.com/office/drawing/2014/main" id="{F4F7C4A4-66A4-0954-49C5-D0B65EEC01F2}"/>
                </a:ext>
              </a:extLst>
            </p:cNvPr>
            <p:cNvSpPr/>
            <p:nvPr/>
          </p:nvSpPr>
          <p:spPr>
            <a:xfrm>
              <a:off x="1669733" y="5355604"/>
              <a:ext cx="588010" cy="308610"/>
            </a:xfrm>
            <a:custGeom>
              <a:avLst/>
              <a:gdLst/>
              <a:ahLst/>
              <a:cxnLst/>
              <a:rect l="l" t="t" r="r" b="b"/>
              <a:pathLst>
                <a:path w="588010" h="308610">
                  <a:moveTo>
                    <a:pt x="433197" y="0"/>
                  </a:moveTo>
                  <a:lnTo>
                    <a:pt x="433197" y="77216"/>
                  </a:lnTo>
                  <a:lnTo>
                    <a:pt x="0" y="77216"/>
                  </a:lnTo>
                  <a:lnTo>
                    <a:pt x="0" y="231457"/>
                  </a:lnTo>
                  <a:lnTo>
                    <a:pt x="433197" y="231457"/>
                  </a:lnTo>
                  <a:lnTo>
                    <a:pt x="433197" y="308610"/>
                  </a:lnTo>
                  <a:lnTo>
                    <a:pt x="587502" y="154305"/>
                  </a:lnTo>
                  <a:lnTo>
                    <a:pt x="433197" y="0"/>
                  </a:lnTo>
                  <a:close/>
                </a:path>
              </a:pathLst>
            </a:custGeom>
            <a:solidFill>
              <a:srgbClr val="FF0000"/>
            </a:solidFill>
          </p:spPr>
          <p:txBody>
            <a:bodyPr wrap="square" lIns="0" tIns="0" rIns="0" bIns="0" rtlCol="0"/>
            <a:lstStyle/>
            <a:p>
              <a:endParaRPr/>
            </a:p>
          </p:txBody>
        </p:sp>
      </p:grpSp>
      <p:sp>
        <p:nvSpPr>
          <p:cNvPr id="68" name="object 51">
            <a:extLst>
              <a:ext uri="{FF2B5EF4-FFF2-40B4-BE49-F238E27FC236}">
                <a16:creationId xmlns:a16="http://schemas.microsoft.com/office/drawing/2014/main" id="{9B229A20-220F-6A7F-FFC6-786151DBDAD0}"/>
              </a:ext>
            </a:extLst>
          </p:cNvPr>
          <p:cNvSpPr txBox="1"/>
          <p:nvPr/>
        </p:nvSpPr>
        <p:spPr>
          <a:xfrm>
            <a:off x="8286750" y="5212578"/>
            <a:ext cx="1118947" cy="369332"/>
          </a:xfrm>
          <a:prstGeom prst="rect">
            <a:avLst/>
          </a:prstGeom>
          <a:noFill/>
        </p:spPr>
        <p:txBody>
          <a:bodyPr vert="horz" wrap="square" lIns="0" tIns="0" rIns="0" bIns="0" rtlCol="0">
            <a:spAutoFit/>
          </a:bodyPr>
          <a:lstStyle/>
          <a:p>
            <a:pPr marL="36830">
              <a:lnSpc>
                <a:spcPct val="100000"/>
              </a:lnSpc>
            </a:pPr>
            <a:r>
              <a:rPr lang="en-US" sz="2400" spc="-60" dirty="0">
                <a:latin typeface="Times New Roman"/>
                <a:cs typeface="Times New Roman"/>
              </a:rPr>
              <a:t>Z=1/</a:t>
            </a:r>
            <a:r>
              <a:rPr lang="el-GR" altLang="zh-CN" sz="2400" b="0" dirty="0">
                <a:solidFill>
                  <a:srgbClr val="333333"/>
                </a:solidFill>
                <a:effectLst/>
                <a:latin typeface="Arial" panose="020B0604020202020204" pitchFamily="34" charset="0"/>
              </a:rPr>
              <a:t>ω</a:t>
            </a:r>
            <a:r>
              <a:rPr lang="en-US" sz="2400" spc="-60" dirty="0">
                <a:latin typeface="Times New Roman"/>
                <a:cs typeface="Times New Roman"/>
              </a:rPr>
              <a:t>C</a:t>
            </a:r>
            <a:endParaRPr sz="2100" baseline="-23809"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3541" y="152197"/>
            <a:ext cx="12649200" cy="566822"/>
          </a:xfrm>
          <a:prstGeom prst="rect">
            <a:avLst/>
          </a:prstGeom>
        </p:spPr>
        <p:txBody>
          <a:bodyPr vert="horz" wrap="square" lIns="0" tIns="12700" rIns="0" bIns="0" rtlCol="0">
            <a:spAutoFit/>
          </a:bodyPr>
          <a:lstStyle/>
          <a:p>
            <a:pPr marL="4380230">
              <a:lnSpc>
                <a:spcPct val="100000"/>
              </a:lnSpc>
              <a:spcBef>
                <a:spcPts val="100"/>
              </a:spcBef>
            </a:pPr>
            <a:r>
              <a:rPr lang="en-US" altLang="zh-CN" dirty="0">
                <a:solidFill>
                  <a:schemeClr val="tx1"/>
                </a:solidFill>
              </a:rPr>
              <a:t>Miller</a:t>
            </a:r>
            <a:r>
              <a:rPr lang="en-US" altLang="zh-CN" spc="-95" dirty="0">
                <a:solidFill>
                  <a:schemeClr val="tx1"/>
                </a:solidFill>
              </a:rPr>
              <a:t> </a:t>
            </a:r>
            <a:r>
              <a:rPr lang="en-US" altLang="zh-CN" dirty="0">
                <a:solidFill>
                  <a:schemeClr val="tx1"/>
                </a:solidFill>
              </a:rPr>
              <a:t>Theorem and</a:t>
            </a:r>
            <a:r>
              <a:rPr spc="-15" dirty="0">
                <a:solidFill>
                  <a:schemeClr val="tx1"/>
                </a:solidFill>
              </a:rPr>
              <a:t> </a:t>
            </a:r>
            <a:r>
              <a:rPr spc="-5" dirty="0">
                <a:solidFill>
                  <a:schemeClr val="tx1"/>
                </a:solidFill>
              </a:rPr>
              <a:t>CMOS</a:t>
            </a:r>
            <a:r>
              <a:rPr spc="-20" dirty="0">
                <a:solidFill>
                  <a:schemeClr val="tx1"/>
                </a:solidFill>
              </a:rPr>
              <a:t> </a:t>
            </a:r>
            <a:r>
              <a:rPr dirty="0">
                <a:solidFill>
                  <a:schemeClr val="tx1"/>
                </a:solidFill>
              </a:rPr>
              <a:t>Inverter</a:t>
            </a:r>
          </a:p>
        </p:txBody>
      </p:sp>
      <p:grpSp>
        <p:nvGrpSpPr>
          <p:cNvPr id="3" name="object 3"/>
          <p:cNvGrpSpPr/>
          <p:nvPr/>
        </p:nvGrpSpPr>
        <p:grpSpPr>
          <a:xfrm>
            <a:off x="2600705" y="1308353"/>
            <a:ext cx="5853430" cy="3128010"/>
            <a:chOff x="2600705" y="1308353"/>
            <a:chExt cx="5853430" cy="3128010"/>
          </a:xfrm>
        </p:grpSpPr>
        <p:pic>
          <p:nvPicPr>
            <p:cNvPr id="4" name="object 4"/>
            <p:cNvPicPr/>
            <p:nvPr/>
          </p:nvPicPr>
          <p:blipFill>
            <a:blip r:embed="rId3" cstate="print"/>
            <a:stretch>
              <a:fillRect/>
            </a:stretch>
          </p:blipFill>
          <p:spPr>
            <a:xfrm>
              <a:off x="2600705" y="1308353"/>
              <a:ext cx="2056638" cy="3128010"/>
            </a:xfrm>
            <a:prstGeom prst="rect">
              <a:avLst/>
            </a:prstGeom>
          </p:spPr>
        </p:pic>
        <p:sp>
          <p:nvSpPr>
            <p:cNvPr id="5" name="object 5"/>
            <p:cNvSpPr/>
            <p:nvPr/>
          </p:nvSpPr>
          <p:spPr>
            <a:xfrm>
              <a:off x="4601717" y="3076193"/>
              <a:ext cx="2170430" cy="0"/>
            </a:xfrm>
            <a:custGeom>
              <a:avLst/>
              <a:gdLst/>
              <a:ahLst/>
              <a:cxnLst/>
              <a:rect l="l" t="t" r="r" b="b"/>
              <a:pathLst>
                <a:path w="2170429">
                  <a:moveTo>
                    <a:pt x="0" y="0"/>
                  </a:moveTo>
                  <a:lnTo>
                    <a:pt x="2170049" y="0"/>
                  </a:lnTo>
                </a:path>
              </a:pathLst>
            </a:custGeom>
            <a:ln w="32004">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6762750" y="1308353"/>
              <a:ext cx="1690877" cy="3128010"/>
            </a:xfrm>
            <a:prstGeom prst="rect">
              <a:avLst/>
            </a:prstGeom>
          </p:spPr>
        </p:pic>
      </p:grpSp>
      <p:sp>
        <p:nvSpPr>
          <p:cNvPr id="7" name="object 7"/>
          <p:cNvSpPr txBox="1"/>
          <p:nvPr/>
        </p:nvSpPr>
        <p:spPr>
          <a:xfrm>
            <a:off x="3968241" y="3480308"/>
            <a:ext cx="38163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M</a:t>
            </a:r>
            <a:r>
              <a:rPr sz="1950" b="1" spc="7" baseline="-21367" dirty="0">
                <a:latin typeface="Arial"/>
                <a:cs typeface="Arial"/>
              </a:rPr>
              <a:t>1</a:t>
            </a:r>
            <a:endParaRPr sz="1950" baseline="-21367">
              <a:latin typeface="Arial"/>
              <a:cs typeface="Arial"/>
            </a:endParaRPr>
          </a:p>
        </p:txBody>
      </p:sp>
      <p:sp>
        <p:nvSpPr>
          <p:cNvPr id="8" name="object 8"/>
          <p:cNvSpPr txBox="1"/>
          <p:nvPr/>
        </p:nvSpPr>
        <p:spPr>
          <a:xfrm>
            <a:off x="3964178" y="2277363"/>
            <a:ext cx="38163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M</a:t>
            </a:r>
            <a:r>
              <a:rPr sz="1950" b="1" spc="7" baseline="-21367" dirty="0">
                <a:latin typeface="Arial"/>
                <a:cs typeface="Arial"/>
              </a:rPr>
              <a:t>2</a:t>
            </a:r>
            <a:endParaRPr sz="1950" baseline="-21367">
              <a:latin typeface="Arial"/>
              <a:cs typeface="Arial"/>
            </a:endParaRPr>
          </a:p>
        </p:txBody>
      </p:sp>
      <p:sp>
        <p:nvSpPr>
          <p:cNvPr id="9" name="object 9"/>
          <p:cNvSpPr txBox="1"/>
          <p:nvPr/>
        </p:nvSpPr>
        <p:spPr>
          <a:xfrm>
            <a:off x="7905495" y="3480308"/>
            <a:ext cx="38163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M</a:t>
            </a:r>
            <a:r>
              <a:rPr sz="1950" b="1" spc="7" baseline="-21367" dirty="0">
                <a:latin typeface="Arial"/>
                <a:cs typeface="Arial"/>
              </a:rPr>
              <a:t>3</a:t>
            </a:r>
            <a:endParaRPr sz="1950" baseline="-21367">
              <a:latin typeface="Arial"/>
              <a:cs typeface="Arial"/>
            </a:endParaRPr>
          </a:p>
        </p:txBody>
      </p:sp>
      <p:sp>
        <p:nvSpPr>
          <p:cNvPr id="10" name="object 10"/>
          <p:cNvSpPr txBox="1"/>
          <p:nvPr/>
        </p:nvSpPr>
        <p:spPr>
          <a:xfrm>
            <a:off x="7905495" y="2277363"/>
            <a:ext cx="38163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M</a:t>
            </a:r>
            <a:r>
              <a:rPr sz="1950" b="1" spc="7" baseline="-21367" dirty="0">
                <a:latin typeface="Arial"/>
                <a:cs typeface="Arial"/>
              </a:rPr>
              <a:t>4</a:t>
            </a:r>
            <a:endParaRPr sz="1950" baseline="-21367">
              <a:latin typeface="Arial"/>
              <a:cs typeface="Arial"/>
            </a:endParaRPr>
          </a:p>
        </p:txBody>
      </p:sp>
      <p:grpSp>
        <p:nvGrpSpPr>
          <p:cNvPr id="11" name="object 11"/>
          <p:cNvGrpSpPr/>
          <p:nvPr/>
        </p:nvGrpSpPr>
        <p:grpSpPr>
          <a:xfrm>
            <a:off x="4395025" y="3060001"/>
            <a:ext cx="537210" cy="1381760"/>
            <a:chOff x="4395025" y="3060001"/>
            <a:chExt cx="537210" cy="1381760"/>
          </a:xfrm>
        </p:grpSpPr>
        <p:sp>
          <p:nvSpPr>
            <p:cNvPr id="12" name="object 12"/>
            <p:cNvSpPr/>
            <p:nvPr/>
          </p:nvSpPr>
          <p:spPr>
            <a:xfrm>
              <a:off x="4411218" y="3076194"/>
              <a:ext cx="504825" cy="1122045"/>
            </a:xfrm>
            <a:custGeom>
              <a:avLst/>
              <a:gdLst/>
              <a:ahLst/>
              <a:cxnLst/>
              <a:rect l="l" t="t" r="r" b="b"/>
              <a:pathLst>
                <a:path w="504825" h="1122045">
                  <a:moveTo>
                    <a:pt x="252222" y="0"/>
                  </a:moveTo>
                  <a:lnTo>
                    <a:pt x="252222" y="515492"/>
                  </a:lnTo>
                </a:path>
                <a:path w="504825" h="1122045">
                  <a:moveTo>
                    <a:pt x="504825" y="515492"/>
                  </a:moveTo>
                  <a:lnTo>
                    <a:pt x="0" y="505967"/>
                  </a:lnTo>
                </a:path>
                <a:path w="504825" h="1122045">
                  <a:moveTo>
                    <a:pt x="504825" y="618362"/>
                  </a:moveTo>
                  <a:lnTo>
                    <a:pt x="0" y="608837"/>
                  </a:lnTo>
                </a:path>
                <a:path w="504825" h="1122045">
                  <a:moveTo>
                    <a:pt x="255270" y="618743"/>
                  </a:moveTo>
                  <a:lnTo>
                    <a:pt x="255270" y="1121536"/>
                  </a:lnTo>
                </a:path>
              </a:pathLst>
            </a:custGeom>
            <a:ln w="32004">
              <a:solidFill>
                <a:srgbClr val="73C7E2"/>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536186" y="4190974"/>
              <a:ext cx="250723" cy="250723"/>
            </a:xfrm>
            <a:prstGeom prst="rect">
              <a:avLst/>
            </a:prstGeom>
          </p:spPr>
        </p:pic>
      </p:grpSp>
      <p:sp>
        <p:nvSpPr>
          <p:cNvPr id="14" name="object 14"/>
          <p:cNvSpPr txBox="1"/>
          <p:nvPr/>
        </p:nvSpPr>
        <p:spPr>
          <a:xfrm>
            <a:off x="4671059" y="3774439"/>
            <a:ext cx="61658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73C7E2"/>
                </a:solidFill>
                <a:latin typeface="Arial"/>
                <a:cs typeface="Arial"/>
              </a:rPr>
              <a:t>C</a:t>
            </a:r>
            <a:r>
              <a:rPr sz="1300" b="1" spc="10" dirty="0">
                <a:solidFill>
                  <a:srgbClr val="73C7E2"/>
                </a:solidFill>
                <a:latin typeface="Arial"/>
                <a:cs typeface="Arial"/>
              </a:rPr>
              <a:t>par1</a:t>
            </a:r>
            <a:endParaRPr sz="1300">
              <a:latin typeface="Arial"/>
              <a:cs typeface="Arial"/>
            </a:endParaRPr>
          </a:p>
        </p:txBody>
      </p:sp>
      <p:sp>
        <p:nvSpPr>
          <p:cNvPr id="15" name="object 15"/>
          <p:cNvSpPr/>
          <p:nvPr/>
        </p:nvSpPr>
        <p:spPr>
          <a:xfrm>
            <a:off x="2600705" y="2710433"/>
            <a:ext cx="283845" cy="314325"/>
          </a:xfrm>
          <a:custGeom>
            <a:avLst/>
            <a:gdLst/>
            <a:ahLst/>
            <a:cxnLst/>
            <a:rect l="l" t="t" r="r" b="b"/>
            <a:pathLst>
              <a:path w="283844" h="314325">
                <a:moveTo>
                  <a:pt x="283463" y="0"/>
                </a:moveTo>
                <a:lnTo>
                  <a:pt x="0" y="0"/>
                </a:lnTo>
                <a:lnTo>
                  <a:pt x="0" y="313944"/>
                </a:lnTo>
                <a:lnTo>
                  <a:pt x="283463" y="313944"/>
                </a:lnTo>
                <a:lnTo>
                  <a:pt x="283463" y="0"/>
                </a:lnTo>
                <a:close/>
              </a:path>
            </a:pathLst>
          </a:custGeom>
          <a:solidFill>
            <a:srgbClr val="FFFFFF"/>
          </a:solidFill>
        </p:spPr>
        <p:txBody>
          <a:bodyPr wrap="square" lIns="0" tIns="0" rIns="0" bIns="0" rtlCol="0"/>
          <a:lstStyle/>
          <a:p>
            <a:endParaRPr/>
          </a:p>
        </p:txBody>
      </p:sp>
      <p:sp>
        <p:nvSpPr>
          <p:cNvPr id="16" name="object 16"/>
          <p:cNvSpPr txBox="1"/>
          <p:nvPr/>
        </p:nvSpPr>
        <p:spPr>
          <a:xfrm>
            <a:off x="2654045" y="2736088"/>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in</a:t>
            </a:r>
            <a:endParaRPr sz="1200">
              <a:latin typeface="Arial"/>
              <a:cs typeface="Arial"/>
            </a:endParaRPr>
          </a:p>
        </p:txBody>
      </p:sp>
      <p:grpSp>
        <p:nvGrpSpPr>
          <p:cNvPr id="17" name="object 17"/>
          <p:cNvGrpSpPr/>
          <p:nvPr/>
        </p:nvGrpSpPr>
        <p:grpSpPr>
          <a:xfrm>
            <a:off x="2582227" y="3060001"/>
            <a:ext cx="537210" cy="1381760"/>
            <a:chOff x="2582227" y="3060001"/>
            <a:chExt cx="537210" cy="1381760"/>
          </a:xfrm>
        </p:grpSpPr>
        <p:sp>
          <p:nvSpPr>
            <p:cNvPr id="18" name="object 18"/>
            <p:cNvSpPr/>
            <p:nvPr/>
          </p:nvSpPr>
          <p:spPr>
            <a:xfrm>
              <a:off x="2598419" y="3076194"/>
              <a:ext cx="504825" cy="1122045"/>
            </a:xfrm>
            <a:custGeom>
              <a:avLst/>
              <a:gdLst/>
              <a:ahLst/>
              <a:cxnLst/>
              <a:rect l="l" t="t" r="r" b="b"/>
              <a:pathLst>
                <a:path w="504825" h="1122045">
                  <a:moveTo>
                    <a:pt x="252222" y="0"/>
                  </a:moveTo>
                  <a:lnTo>
                    <a:pt x="252222" y="515492"/>
                  </a:lnTo>
                </a:path>
                <a:path w="504825" h="1122045">
                  <a:moveTo>
                    <a:pt x="504825" y="515492"/>
                  </a:moveTo>
                  <a:lnTo>
                    <a:pt x="0" y="505967"/>
                  </a:lnTo>
                </a:path>
                <a:path w="504825" h="1122045">
                  <a:moveTo>
                    <a:pt x="504825" y="619124"/>
                  </a:moveTo>
                  <a:lnTo>
                    <a:pt x="0" y="609599"/>
                  </a:lnTo>
                </a:path>
                <a:path w="504825" h="1122045">
                  <a:moveTo>
                    <a:pt x="255269" y="618743"/>
                  </a:moveTo>
                  <a:lnTo>
                    <a:pt x="255269" y="1121536"/>
                  </a:lnTo>
                </a:path>
              </a:pathLst>
            </a:custGeom>
            <a:ln w="32004">
              <a:solidFill>
                <a:srgbClr val="FFC000"/>
              </a:solidFill>
            </a:ln>
          </p:spPr>
          <p:txBody>
            <a:bodyPr wrap="square" lIns="0" tIns="0" rIns="0" bIns="0" rtlCol="0"/>
            <a:lstStyle/>
            <a:p>
              <a:endParaRPr/>
            </a:p>
          </p:txBody>
        </p:sp>
        <p:pic>
          <p:nvPicPr>
            <p:cNvPr id="19" name="object 19"/>
            <p:cNvPicPr/>
            <p:nvPr/>
          </p:nvPicPr>
          <p:blipFill>
            <a:blip r:embed="rId6" cstate="print"/>
            <a:stretch>
              <a:fillRect/>
            </a:stretch>
          </p:blipFill>
          <p:spPr>
            <a:xfrm>
              <a:off x="2724149" y="4190974"/>
              <a:ext cx="250761" cy="250723"/>
            </a:xfrm>
            <a:prstGeom prst="rect">
              <a:avLst/>
            </a:prstGeom>
          </p:spPr>
        </p:pic>
      </p:grpSp>
      <p:sp>
        <p:nvSpPr>
          <p:cNvPr id="20" name="object 20"/>
          <p:cNvSpPr txBox="1"/>
          <p:nvPr/>
        </p:nvSpPr>
        <p:spPr>
          <a:xfrm>
            <a:off x="2858261" y="3774439"/>
            <a:ext cx="45720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C000"/>
                </a:solidFill>
                <a:latin typeface="Arial"/>
                <a:cs typeface="Arial"/>
              </a:rPr>
              <a:t>C</a:t>
            </a:r>
            <a:r>
              <a:rPr sz="1300" b="1" spc="10" dirty="0">
                <a:solidFill>
                  <a:srgbClr val="FFC000"/>
                </a:solidFill>
                <a:latin typeface="Arial"/>
                <a:cs typeface="Arial"/>
              </a:rPr>
              <a:t>g1</a:t>
            </a:r>
            <a:endParaRPr sz="1300">
              <a:latin typeface="Arial"/>
              <a:cs typeface="Arial"/>
            </a:endParaRPr>
          </a:p>
        </p:txBody>
      </p:sp>
      <p:grpSp>
        <p:nvGrpSpPr>
          <p:cNvPr id="21" name="object 21"/>
          <p:cNvGrpSpPr/>
          <p:nvPr/>
        </p:nvGrpSpPr>
        <p:grpSpPr>
          <a:xfrm>
            <a:off x="3280219" y="2918269"/>
            <a:ext cx="3390265" cy="1532255"/>
            <a:chOff x="3280219" y="2918269"/>
            <a:chExt cx="3390265" cy="1532255"/>
          </a:xfrm>
        </p:grpSpPr>
        <p:sp>
          <p:nvSpPr>
            <p:cNvPr id="22" name="object 22"/>
            <p:cNvSpPr/>
            <p:nvPr/>
          </p:nvSpPr>
          <p:spPr>
            <a:xfrm>
              <a:off x="6149339" y="3083814"/>
              <a:ext cx="504825" cy="1122045"/>
            </a:xfrm>
            <a:custGeom>
              <a:avLst/>
              <a:gdLst/>
              <a:ahLst/>
              <a:cxnLst/>
              <a:rect l="l" t="t" r="r" b="b"/>
              <a:pathLst>
                <a:path w="504825" h="1122045">
                  <a:moveTo>
                    <a:pt x="252984" y="0"/>
                  </a:moveTo>
                  <a:lnTo>
                    <a:pt x="252984" y="515493"/>
                  </a:lnTo>
                </a:path>
                <a:path w="504825" h="1122045">
                  <a:moveTo>
                    <a:pt x="504825" y="516255"/>
                  </a:moveTo>
                  <a:lnTo>
                    <a:pt x="0" y="506730"/>
                  </a:lnTo>
                </a:path>
                <a:path w="504825" h="1122045">
                  <a:moveTo>
                    <a:pt x="504825" y="619125"/>
                  </a:moveTo>
                  <a:lnTo>
                    <a:pt x="0" y="609600"/>
                  </a:lnTo>
                </a:path>
                <a:path w="504825" h="1122045">
                  <a:moveTo>
                    <a:pt x="256032" y="618744"/>
                  </a:moveTo>
                  <a:lnTo>
                    <a:pt x="256032" y="1121537"/>
                  </a:lnTo>
                </a:path>
              </a:pathLst>
            </a:custGeom>
            <a:ln w="32004">
              <a:solidFill>
                <a:srgbClr val="FFC000"/>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6275070" y="4199356"/>
              <a:ext cx="250723" cy="250723"/>
            </a:xfrm>
            <a:prstGeom prst="rect">
              <a:avLst/>
            </a:prstGeom>
          </p:spPr>
        </p:pic>
        <p:sp>
          <p:nvSpPr>
            <p:cNvPr id="24" name="object 24"/>
            <p:cNvSpPr/>
            <p:nvPr/>
          </p:nvSpPr>
          <p:spPr>
            <a:xfrm>
              <a:off x="3296412" y="2934462"/>
              <a:ext cx="887094" cy="332105"/>
            </a:xfrm>
            <a:custGeom>
              <a:avLst/>
              <a:gdLst/>
              <a:ahLst/>
              <a:cxnLst/>
              <a:rect l="l" t="t" r="r" b="b"/>
              <a:pathLst>
                <a:path w="887095" h="332104">
                  <a:moveTo>
                    <a:pt x="404622" y="332104"/>
                  </a:moveTo>
                  <a:lnTo>
                    <a:pt x="404622" y="0"/>
                  </a:lnTo>
                </a:path>
                <a:path w="887095" h="332104">
                  <a:moveTo>
                    <a:pt x="501396" y="332104"/>
                  </a:moveTo>
                  <a:lnTo>
                    <a:pt x="501396" y="0"/>
                  </a:lnTo>
                </a:path>
                <a:path w="887095" h="332104">
                  <a:moveTo>
                    <a:pt x="886967" y="147065"/>
                  </a:moveTo>
                  <a:lnTo>
                    <a:pt x="501396" y="147065"/>
                  </a:lnTo>
                </a:path>
                <a:path w="887095" h="332104">
                  <a:moveTo>
                    <a:pt x="385572" y="144017"/>
                  </a:moveTo>
                  <a:lnTo>
                    <a:pt x="0" y="144017"/>
                  </a:lnTo>
                </a:path>
              </a:pathLst>
            </a:custGeom>
            <a:ln w="32004">
              <a:solidFill>
                <a:srgbClr val="FF0000"/>
              </a:solidFill>
            </a:ln>
          </p:spPr>
          <p:txBody>
            <a:bodyPr wrap="square" lIns="0" tIns="0" rIns="0" bIns="0" rtlCol="0"/>
            <a:lstStyle/>
            <a:p>
              <a:endParaRPr/>
            </a:p>
          </p:txBody>
        </p:sp>
      </p:grpSp>
      <p:sp>
        <p:nvSpPr>
          <p:cNvPr id="25" name="object 25"/>
          <p:cNvSpPr txBox="1"/>
          <p:nvPr/>
        </p:nvSpPr>
        <p:spPr>
          <a:xfrm>
            <a:off x="6547611" y="3790441"/>
            <a:ext cx="45720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C000"/>
                </a:solidFill>
                <a:latin typeface="Arial"/>
                <a:cs typeface="Arial"/>
              </a:rPr>
              <a:t>C</a:t>
            </a:r>
            <a:r>
              <a:rPr sz="1300" b="1" spc="10" dirty="0">
                <a:solidFill>
                  <a:srgbClr val="FFC000"/>
                </a:solidFill>
                <a:latin typeface="Arial"/>
                <a:cs typeface="Arial"/>
              </a:rPr>
              <a:t>g2</a:t>
            </a:r>
            <a:endParaRPr sz="1300">
              <a:latin typeface="Arial"/>
              <a:cs typeface="Arial"/>
            </a:endParaRPr>
          </a:p>
        </p:txBody>
      </p:sp>
      <p:sp>
        <p:nvSpPr>
          <p:cNvPr id="26" name="object 26"/>
          <p:cNvSpPr txBox="1"/>
          <p:nvPr/>
        </p:nvSpPr>
        <p:spPr>
          <a:xfrm>
            <a:off x="3429253" y="2655316"/>
            <a:ext cx="60769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0000"/>
                </a:solidFill>
                <a:latin typeface="Arial"/>
                <a:cs typeface="Arial"/>
              </a:rPr>
              <a:t>C</a:t>
            </a:r>
            <a:r>
              <a:rPr sz="1300" b="1" spc="10" dirty="0">
                <a:solidFill>
                  <a:srgbClr val="FF0000"/>
                </a:solidFill>
                <a:latin typeface="Arial"/>
                <a:cs typeface="Arial"/>
              </a:rPr>
              <a:t>GD1</a:t>
            </a:r>
            <a:endParaRPr sz="1300">
              <a:latin typeface="Arial"/>
              <a:cs typeface="Arial"/>
            </a:endParaRPr>
          </a:p>
        </p:txBody>
      </p:sp>
      <p:sp>
        <p:nvSpPr>
          <p:cNvPr id="27" name="object 27"/>
          <p:cNvSpPr/>
          <p:nvPr/>
        </p:nvSpPr>
        <p:spPr>
          <a:xfrm>
            <a:off x="7085838" y="2933700"/>
            <a:ext cx="887094" cy="332105"/>
          </a:xfrm>
          <a:custGeom>
            <a:avLst/>
            <a:gdLst/>
            <a:ahLst/>
            <a:cxnLst/>
            <a:rect l="l" t="t" r="r" b="b"/>
            <a:pathLst>
              <a:path w="887095" h="332104">
                <a:moveTo>
                  <a:pt x="404621" y="332104"/>
                </a:moveTo>
                <a:lnTo>
                  <a:pt x="404621" y="0"/>
                </a:lnTo>
              </a:path>
              <a:path w="887095" h="332104">
                <a:moveTo>
                  <a:pt x="501395" y="332104"/>
                </a:moveTo>
                <a:lnTo>
                  <a:pt x="501395" y="0"/>
                </a:lnTo>
              </a:path>
              <a:path w="887095" h="332104">
                <a:moveTo>
                  <a:pt x="886967" y="147065"/>
                </a:moveTo>
                <a:lnTo>
                  <a:pt x="501395" y="147065"/>
                </a:lnTo>
              </a:path>
              <a:path w="887095" h="332104">
                <a:moveTo>
                  <a:pt x="385571" y="144017"/>
                </a:moveTo>
                <a:lnTo>
                  <a:pt x="0" y="144017"/>
                </a:lnTo>
              </a:path>
            </a:pathLst>
          </a:custGeom>
          <a:ln w="32004">
            <a:solidFill>
              <a:srgbClr val="FF0000"/>
            </a:solidFill>
          </a:ln>
        </p:spPr>
        <p:txBody>
          <a:bodyPr wrap="square" lIns="0" tIns="0" rIns="0" bIns="0" rtlCol="0"/>
          <a:lstStyle/>
          <a:p>
            <a:endParaRPr/>
          </a:p>
        </p:txBody>
      </p:sp>
      <p:sp>
        <p:nvSpPr>
          <p:cNvPr id="28" name="object 28"/>
          <p:cNvSpPr txBox="1"/>
          <p:nvPr/>
        </p:nvSpPr>
        <p:spPr>
          <a:xfrm>
            <a:off x="7218933" y="2654554"/>
            <a:ext cx="60706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0000"/>
                </a:solidFill>
                <a:latin typeface="Arial"/>
                <a:cs typeface="Arial"/>
              </a:rPr>
              <a:t>C</a:t>
            </a:r>
            <a:r>
              <a:rPr sz="1300" b="1" spc="10" dirty="0">
                <a:solidFill>
                  <a:srgbClr val="FF0000"/>
                </a:solidFill>
                <a:latin typeface="Arial"/>
                <a:cs typeface="Arial"/>
              </a:rPr>
              <a:t>GD2</a:t>
            </a:r>
            <a:endParaRPr sz="1300">
              <a:latin typeface="Arial"/>
              <a:cs typeface="Arial"/>
            </a:endParaRPr>
          </a:p>
        </p:txBody>
      </p:sp>
      <p:sp>
        <p:nvSpPr>
          <p:cNvPr id="29" name="object 29"/>
          <p:cNvSpPr txBox="1"/>
          <p:nvPr/>
        </p:nvSpPr>
        <p:spPr>
          <a:xfrm>
            <a:off x="707136" y="4580813"/>
            <a:ext cx="11230610" cy="1428750"/>
          </a:xfrm>
          <a:prstGeom prst="rect">
            <a:avLst/>
          </a:prstGeom>
        </p:spPr>
        <p:txBody>
          <a:bodyPr vert="horz" wrap="square" lIns="0" tIns="165735" rIns="0" bIns="0" rtlCol="0">
            <a:spAutoFit/>
          </a:bodyPr>
          <a:lstStyle/>
          <a:p>
            <a:pPr marL="407670" indent="-369570">
              <a:lnSpc>
                <a:spcPct val="100000"/>
              </a:lnSpc>
              <a:spcBef>
                <a:spcPts val="1305"/>
              </a:spcBef>
              <a:buFont typeface="Wingdings"/>
              <a:buChar char=""/>
              <a:tabLst>
                <a:tab pos="407670" algn="l"/>
              </a:tabLst>
            </a:pPr>
            <a:r>
              <a:rPr sz="2400" b="1" i="1" dirty="0">
                <a:solidFill>
                  <a:srgbClr val="0039A2"/>
                </a:solidFill>
                <a:latin typeface="Arial"/>
                <a:cs typeface="Arial"/>
              </a:rPr>
              <a:t>C</a:t>
            </a:r>
            <a:r>
              <a:rPr sz="2400" b="1" baseline="-20833" dirty="0">
                <a:solidFill>
                  <a:srgbClr val="0039A2"/>
                </a:solidFill>
                <a:latin typeface="Arial"/>
                <a:cs typeface="Arial"/>
              </a:rPr>
              <a:t>GD1</a:t>
            </a:r>
            <a:r>
              <a:rPr sz="2400" b="1" spc="315" baseline="-20833" dirty="0">
                <a:solidFill>
                  <a:srgbClr val="0039A2"/>
                </a:solidFill>
                <a:latin typeface="Arial"/>
                <a:cs typeface="Arial"/>
              </a:rPr>
              <a:t> </a:t>
            </a:r>
            <a:r>
              <a:rPr sz="2400" b="1" dirty="0">
                <a:solidFill>
                  <a:srgbClr val="0039A2"/>
                </a:solidFill>
                <a:latin typeface="Arial"/>
                <a:cs typeface="Arial"/>
              </a:rPr>
              <a:t>will</a:t>
            </a:r>
            <a:r>
              <a:rPr sz="2400" b="1" spc="-25" dirty="0">
                <a:solidFill>
                  <a:srgbClr val="0039A2"/>
                </a:solidFill>
                <a:latin typeface="Arial"/>
                <a:cs typeface="Arial"/>
              </a:rPr>
              <a:t> </a:t>
            </a:r>
            <a:r>
              <a:rPr sz="2400" b="1" spc="-5" dirty="0">
                <a:solidFill>
                  <a:srgbClr val="0039A2"/>
                </a:solidFill>
                <a:latin typeface="Arial"/>
                <a:cs typeface="Arial"/>
              </a:rPr>
              <a:t>contribute</a:t>
            </a:r>
            <a:r>
              <a:rPr sz="2400" b="1" dirty="0">
                <a:solidFill>
                  <a:srgbClr val="0039A2"/>
                </a:solidFill>
                <a:latin typeface="Arial"/>
                <a:cs typeface="Arial"/>
              </a:rPr>
              <a:t> to </a:t>
            </a:r>
            <a:r>
              <a:rPr sz="2400" b="1" i="1" spc="-5" dirty="0">
                <a:solidFill>
                  <a:srgbClr val="0039A2"/>
                </a:solidFill>
                <a:latin typeface="Arial"/>
                <a:cs typeface="Arial"/>
              </a:rPr>
              <a:t>t</a:t>
            </a:r>
            <a:r>
              <a:rPr sz="2400" b="1" spc="-7" baseline="-20833" dirty="0">
                <a:solidFill>
                  <a:srgbClr val="0039A2"/>
                </a:solidFill>
                <a:latin typeface="Arial"/>
                <a:cs typeface="Arial"/>
              </a:rPr>
              <a:t>p1</a:t>
            </a:r>
            <a:r>
              <a:rPr sz="2400" b="1" spc="315" baseline="-20833" dirty="0">
                <a:solidFill>
                  <a:srgbClr val="0039A2"/>
                </a:solidFill>
                <a:latin typeface="Arial"/>
                <a:cs typeface="Arial"/>
              </a:rPr>
              <a:t> </a:t>
            </a:r>
            <a:r>
              <a:rPr sz="2400" b="1" dirty="0">
                <a:solidFill>
                  <a:srgbClr val="0039A2"/>
                </a:solidFill>
                <a:latin typeface="Arial"/>
                <a:cs typeface="Arial"/>
              </a:rPr>
              <a:t>by</a:t>
            </a:r>
            <a:r>
              <a:rPr sz="2400" b="1" spc="-5" dirty="0">
                <a:solidFill>
                  <a:srgbClr val="0039A2"/>
                </a:solidFill>
                <a:latin typeface="Arial"/>
                <a:cs typeface="Arial"/>
              </a:rPr>
              <a:t> adding</a:t>
            </a:r>
            <a:r>
              <a:rPr sz="2400" b="1" spc="-20" dirty="0">
                <a:solidFill>
                  <a:srgbClr val="0039A2"/>
                </a:solidFill>
                <a:latin typeface="Arial"/>
                <a:cs typeface="Arial"/>
              </a:rPr>
              <a:t> </a:t>
            </a:r>
            <a:r>
              <a:rPr sz="2400" b="1" spc="-5" dirty="0">
                <a:solidFill>
                  <a:srgbClr val="0039A2"/>
                </a:solidFill>
                <a:latin typeface="Arial"/>
                <a:cs typeface="Arial"/>
              </a:rPr>
              <a:t>2</a:t>
            </a:r>
            <a:r>
              <a:rPr sz="2400" b="1" i="1" spc="-5" dirty="0">
                <a:solidFill>
                  <a:srgbClr val="0039A2"/>
                </a:solidFill>
                <a:latin typeface="Arial"/>
                <a:cs typeface="Arial"/>
              </a:rPr>
              <a:t>C</a:t>
            </a:r>
            <a:r>
              <a:rPr sz="2400" b="1" spc="-7" baseline="-20833" dirty="0">
                <a:solidFill>
                  <a:srgbClr val="0039A2"/>
                </a:solidFill>
                <a:latin typeface="Arial"/>
                <a:cs typeface="Arial"/>
              </a:rPr>
              <a:t>GD1</a:t>
            </a:r>
            <a:r>
              <a:rPr sz="2400" b="1" spc="322" baseline="-20833" dirty="0">
                <a:solidFill>
                  <a:srgbClr val="0039A2"/>
                </a:solidFill>
                <a:latin typeface="Arial"/>
                <a:cs typeface="Arial"/>
              </a:rPr>
              <a:t> </a:t>
            </a:r>
            <a:r>
              <a:rPr sz="2400" b="1" spc="-5" dirty="0">
                <a:solidFill>
                  <a:srgbClr val="0039A2"/>
                </a:solidFill>
                <a:latin typeface="Arial"/>
                <a:cs typeface="Arial"/>
              </a:rPr>
              <a:t>to</a:t>
            </a:r>
            <a:r>
              <a:rPr sz="2400" b="1" dirty="0">
                <a:solidFill>
                  <a:srgbClr val="0039A2"/>
                </a:solidFill>
                <a:latin typeface="Arial"/>
                <a:cs typeface="Arial"/>
              </a:rPr>
              <a:t> </a:t>
            </a:r>
            <a:r>
              <a:rPr sz="2400" b="1" spc="-5" dirty="0">
                <a:solidFill>
                  <a:srgbClr val="0039A2"/>
                </a:solidFill>
                <a:latin typeface="Arial"/>
                <a:cs typeface="Arial"/>
              </a:rPr>
              <a:t>the output.</a:t>
            </a:r>
            <a:endParaRPr sz="2400">
              <a:latin typeface="Arial"/>
              <a:cs typeface="Arial"/>
            </a:endParaRPr>
          </a:p>
          <a:p>
            <a:pPr marL="323850" marR="30480" indent="-285750">
              <a:lnSpc>
                <a:spcPct val="100000"/>
              </a:lnSpc>
              <a:spcBef>
                <a:spcPts val="1200"/>
              </a:spcBef>
              <a:buFont typeface="Wingdings"/>
              <a:buChar char=""/>
              <a:tabLst>
                <a:tab pos="402590" algn="l"/>
              </a:tabLst>
            </a:pPr>
            <a:r>
              <a:rPr sz="2400" b="1" spc="-45" dirty="0">
                <a:solidFill>
                  <a:srgbClr val="0039A2"/>
                </a:solidFill>
                <a:latin typeface="Arial"/>
                <a:cs typeface="Arial"/>
              </a:rPr>
              <a:t>Yet</a:t>
            </a:r>
            <a:r>
              <a:rPr sz="2400" b="1" spc="-5" dirty="0">
                <a:solidFill>
                  <a:srgbClr val="0039A2"/>
                </a:solidFill>
                <a:latin typeface="Arial"/>
                <a:cs typeface="Arial"/>
              </a:rPr>
              <a:t> </a:t>
            </a:r>
            <a:r>
              <a:rPr sz="2400" b="1" i="1" dirty="0">
                <a:solidFill>
                  <a:srgbClr val="0039A2"/>
                </a:solidFill>
                <a:latin typeface="Arial"/>
                <a:cs typeface="Arial"/>
              </a:rPr>
              <a:t>C</a:t>
            </a:r>
            <a:r>
              <a:rPr sz="2400" b="1" baseline="-20833" dirty="0">
                <a:solidFill>
                  <a:srgbClr val="0039A2"/>
                </a:solidFill>
                <a:latin typeface="Arial"/>
                <a:cs typeface="Arial"/>
              </a:rPr>
              <a:t>GD2</a:t>
            </a:r>
            <a:r>
              <a:rPr sz="2400" b="1" spc="322" baseline="-20833" dirty="0">
                <a:solidFill>
                  <a:srgbClr val="0039A2"/>
                </a:solidFill>
                <a:latin typeface="Arial"/>
                <a:cs typeface="Arial"/>
              </a:rPr>
              <a:t> </a:t>
            </a:r>
            <a:r>
              <a:rPr sz="2400" b="1" dirty="0">
                <a:solidFill>
                  <a:srgbClr val="0039A2"/>
                </a:solidFill>
                <a:latin typeface="Arial"/>
                <a:cs typeface="Arial"/>
              </a:rPr>
              <a:t>will</a:t>
            </a:r>
            <a:r>
              <a:rPr sz="2400" b="1" spc="-20" dirty="0">
                <a:solidFill>
                  <a:srgbClr val="0039A2"/>
                </a:solidFill>
                <a:latin typeface="Arial"/>
                <a:cs typeface="Arial"/>
              </a:rPr>
              <a:t> </a:t>
            </a:r>
            <a:r>
              <a:rPr sz="2400" b="1" dirty="0">
                <a:solidFill>
                  <a:srgbClr val="0039A2"/>
                </a:solidFill>
                <a:latin typeface="Arial"/>
                <a:cs typeface="Arial"/>
              </a:rPr>
              <a:t>NOT</a:t>
            </a:r>
            <a:r>
              <a:rPr sz="2400" b="1" spc="5" dirty="0">
                <a:solidFill>
                  <a:srgbClr val="0039A2"/>
                </a:solidFill>
                <a:latin typeface="Arial"/>
                <a:cs typeface="Arial"/>
              </a:rPr>
              <a:t> </a:t>
            </a:r>
            <a:r>
              <a:rPr sz="2400" b="1" spc="-5" dirty="0">
                <a:solidFill>
                  <a:srgbClr val="0039A2"/>
                </a:solidFill>
                <a:latin typeface="Arial"/>
                <a:cs typeface="Arial"/>
              </a:rPr>
              <a:t>affect</a:t>
            </a:r>
            <a:r>
              <a:rPr sz="2400" b="1" spc="15" dirty="0">
                <a:solidFill>
                  <a:srgbClr val="0039A2"/>
                </a:solidFill>
                <a:latin typeface="Arial"/>
                <a:cs typeface="Arial"/>
              </a:rPr>
              <a:t> </a:t>
            </a:r>
            <a:r>
              <a:rPr sz="2400" b="1" i="1" spc="-5" dirty="0">
                <a:solidFill>
                  <a:srgbClr val="0039A2"/>
                </a:solidFill>
                <a:latin typeface="Arial"/>
                <a:cs typeface="Arial"/>
              </a:rPr>
              <a:t>t</a:t>
            </a:r>
            <a:r>
              <a:rPr sz="2400" b="1" spc="-7" baseline="-20833" dirty="0">
                <a:solidFill>
                  <a:srgbClr val="0039A2"/>
                </a:solidFill>
                <a:latin typeface="Arial"/>
                <a:cs typeface="Arial"/>
              </a:rPr>
              <a:t>p1</a:t>
            </a:r>
            <a:r>
              <a:rPr sz="2400" b="1" spc="322" baseline="-20833" dirty="0">
                <a:solidFill>
                  <a:srgbClr val="0039A2"/>
                </a:solidFill>
                <a:latin typeface="Arial"/>
                <a:cs typeface="Arial"/>
              </a:rPr>
              <a:t> </a:t>
            </a:r>
            <a:r>
              <a:rPr sz="2400" b="1" dirty="0">
                <a:solidFill>
                  <a:srgbClr val="0039A2"/>
                </a:solidFill>
                <a:latin typeface="Arial"/>
                <a:cs typeface="Arial"/>
              </a:rPr>
              <a:t>due</a:t>
            </a:r>
            <a:r>
              <a:rPr sz="2400" b="1" spc="-5" dirty="0">
                <a:solidFill>
                  <a:srgbClr val="0039A2"/>
                </a:solidFill>
                <a:latin typeface="Arial"/>
                <a:cs typeface="Arial"/>
              </a:rPr>
              <a:t> </a:t>
            </a:r>
            <a:r>
              <a:rPr sz="2400" b="1" dirty="0">
                <a:solidFill>
                  <a:srgbClr val="0039A2"/>
                </a:solidFill>
                <a:latin typeface="Arial"/>
                <a:cs typeface="Arial"/>
              </a:rPr>
              <a:t>to</a:t>
            </a:r>
            <a:r>
              <a:rPr sz="2400" b="1" spc="-10" dirty="0">
                <a:solidFill>
                  <a:srgbClr val="0039A2"/>
                </a:solidFill>
                <a:latin typeface="Arial"/>
                <a:cs typeface="Arial"/>
              </a:rPr>
              <a:t> </a:t>
            </a:r>
            <a:r>
              <a:rPr sz="2400" b="1" spc="-5" dirty="0">
                <a:solidFill>
                  <a:srgbClr val="0039A2"/>
                </a:solidFill>
                <a:latin typeface="Arial"/>
                <a:cs typeface="Arial"/>
              </a:rPr>
              <a:t>the</a:t>
            </a:r>
            <a:r>
              <a:rPr sz="2400" b="1" spc="5" dirty="0">
                <a:solidFill>
                  <a:srgbClr val="0039A2"/>
                </a:solidFill>
                <a:latin typeface="Arial"/>
                <a:cs typeface="Arial"/>
              </a:rPr>
              <a:t> </a:t>
            </a:r>
            <a:r>
              <a:rPr sz="2400" b="1" spc="-5" dirty="0">
                <a:solidFill>
                  <a:srgbClr val="FF0000"/>
                </a:solidFill>
                <a:latin typeface="Arial"/>
                <a:cs typeface="Arial"/>
              </a:rPr>
              <a:t>relatively</a:t>
            </a:r>
            <a:r>
              <a:rPr sz="2400" b="1" spc="15" dirty="0">
                <a:solidFill>
                  <a:srgbClr val="FF0000"/>
                </a:solidFill>
                <a:latin typeface="Arial"/>
                <a:cs typeface="Arial"/>
              </a:rPr>
              <a:t> </a:t>
            </a:r>
            <a:r>
              <a:rPr sz="2400" b="1" spc="-5" dirty="0">
                <a:solidFill>
                  <a:srgbClr val="FF0000"/>
                </a:solidFill>
                <a:latin typeface="Arial"/>
                <a:cs typeface="Arial"/>
              </a:rPr>
              <a:t>constant</a:t>
            </a:r>
            <a:r>
              <a:rPr sz="2400" b="1" spc="10" dirty="0">
                <a:solidFill>
                  <a:srgbClr val="FF0000"/>
                </a:solidFill>
                <a:latin typeface="Arial"/>
                <a:cs typeface="Arial"/>
              </a:rPr>
              <a:t> </a:t>
            </a:r>
            <a:r>
              <a:rPr sz="2400" b="1" spc="-5" dirty="0">
                <a:solidFill>
                  <a:srgbClr val="FF0000"/>
                </a:solidFill>
                <a:latin typeface="Arial"/>
                <a:cs typeface="Arial"/>
              </a:rPr>
              <a:t>voltage difference </a:t>
            </a:r>
            <a:r>
              <a:rPr sz="2400" b="1" spc="-650" dirty="0">
                <a:solidFill>
                  <a:srgbClr val="FF0000"/>
                </a:solidFill>
                <a:latin typeface="Arial"/>
                <a:cs typeface="Arial"/>
              </a:rPr>
              <a:t> </a:t>
            </a:r>
            <a:r>
              <a:rPr sz="2400" b="1" spc="-5" dirty="0">
                <a:solidFill>
                  <a:srgbClr val="FF0000"/>
                </a:solidFill>
                <a:latin typeface="Arial"/>
                <a:cs typeface="Arial"/>
              </a:rPr>
              <a:t>between</a:t>
            </a:r>
            <a:r>
              <a:rPr sz="2400" b="1" spc="-15" dirty="0">
                <a:solidFill>
                  <a:srgbClr val="FF0000"/>
                </a:solidFill>
                <a:latin typeface="Arial"/>
                <a:cs typeface="Arial"/>
              </a:rPr>
              <a:t> </a:t>
            </a:r>
            <a:r>
              <a:rPr sz="2400" b="1" dirty="0">
                <a:solidFill>
                  <a:srgbClr val="FF0000"/>
                </a:solidFill>
                <a:latin typeface="Arial"/>
                <a:cs typeface="Arial"/>
              </a:rPr>
              <a:t>X and</a:t>
            </a:r>
            <a:r>
              <a:rPr sz="2400" b="1" spc="-55" dirty="0">
                <a:solidFill>
                  <a:srgbClr val="FF0000"/>
                </a:solidFill>
                <a:latin typeface="Arial"/>
                <a:cs typeface="Arial"/>
              </a:rPr>
              <a:t> </a:t>
            </a:r>
            <a:r>
              <a:rPr sz="2400" b="1" dirty="0">
                <a:solidFill>
                  <a:srgbClr val="FF0000"/>
                </a:solidFill>
                <a:latin typeface="Arial"/>
                <a:cs typeface="Arial"/>
              </a:rPr>
              <a:t>Y</a:t>
            </a:r>
            <a:r>
              <a:rPr sz="2400" b="1" spc="-50" dirty="0">
                <a:solidFill>
                  <a:srgbClr val="FF0000"/>
                </a:solidFill>
                <a:latin typeface="Arial"/>
                <a:cs typeface="Arial"/>
              </a:rPr>
              <a:t> </a:t>
            </a:r>
            <a:r>
              <a:rPr sz="2400" b="1" dirty="0">
                <a:solidFill>
                  <a:srgbClr val="0039A2"/>
                </a:solidFill>
                <a:latin typeface="Arial"/>
                <a:cs typeface="Arial"/>
              </a:rPr>
              <a:t>during</a:t>
            </a:r>
            <a:r>
              <a:rPr sz="2400" b="1" spc="-15" dirty="0">
                <a:solidFill>
                  <a:srgbClr val="0039A2"/>
                </a:solidFill>
                <a:latin typeface="Arial"/>
                <a:cs typeface="Arial"/>
              </a:rPr>
              <a:t> </a:t>
            </a:r>
            <a:r>
              <a:rPr sz="2400" b="1" spc="-5" dirty="0">
                <a:solidFill>
                  <a:srgbClr val="0039A2"/>
                </a:solidFill>
                <a:latin typeface="Arial"/>
                <a:cs typeface="Arial"/>
              </a:rPr>
              <a:t>the</a:t>
            </a:r>
            <a:r>
              <a:rPr sz="2400" b="1" dirty="0">
                <a:solidFill>
                  <a:srgbClr val="0039A2"/>
                </a:solidFill>
                <a:latin typeface="Arial"/>
                <a:cs typeface="Arial"/>
              </a:rPr>
              <a:t> </a:t>
            </a:r>
            <a:r>
              <a:rPr sz="2400" b="1" spc="-5" dirty="0">
                <a:solidFill>
                  <a:srgbClr val="0039A2"/>
                </a:solidFill>
                <a:latin typeface="Arial"/>
                <a:cs typeface="Arial"/>
              </a:rPr>
              <a:t>process.</a:t>
            </a:r>
            <a:endParaRPr sz="2400">
              <a:latin typeface="Arial"/>
              <a:cs typeface="Arial"/>
            </a:endParaRPr>
          </a:p>
        </p:txBody>
      </p:sp>
      <p:sp>
        <p:nvSpPr>
          <p:cNvPr id="30" name="object 30"/>
          <p:cNvSpPr txBox="1"/>
          <p:nvPr/>
        </p:nvSpPr>
        <p:spPr>
          <a:xfrm>
            <a:off x="6570726" y="2734818"/>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X</a:t>
            </a:r>
            <a:endParaRPr sz="2000">
              <a:latin typeface="Arial"/>
              <a:cs typeface="Arial"/>
            </a:endParaRPr>
          </a:p>
        </p:txBody>
      </p:sp>
      <p:sp>
        <p:nvSpPr>
          <p:cNvPr id="31" name="object 31"/>
          <p:cNvSpPr txBox="1"/>
          <p:nvPr/>
        </p:nvSpPr>
        <p:spPr>
          <a:xfrm>
            <a:off x="8384285" y="2759709"/>
            <a:ext cx="194945" cy="330200"/>
          </a:xfrm>
          <a:prstGeom prst="rect">
            <a:avLst/>
          </a:prstGeom>
        </p:spPr>
        <p:txBody>
          <a:bodyPr vert="horz" wrap="square" lIns="0" tIns="12700" rIns="0" bIns="0" rtlCol="0">
            <a:spAutoFit/>
          </a:bodyPr>
          <a:lstStyle/>
          <a:p>
            <a:pPr marL="12700">
              <a:lnSpc>
                <a:spcPct val="100000"/>
              </a:lnSpc>
              <a:spcBef>
                <a:spcPts val="100"/>
              </a:spcBef>
            </a:pPr>
            <a:r>
              <a:rPr sz="2000" b="1" i="1" dirty="0">
                <a:latin typeface="Arial"/>
                <a:cs typeface="Arial"/>
              </a:rPr>
              <a:t>Y</a:t>
            </a:r>
            <a:endParaRPr sz="2000">
              <a:latin typeface="Arial"/>
              <a:cs typeface="Arial"/>
            </a:endParaRPr>
          </a:p>
        </p:txBody>
      </p:sp>
      <p:sp>
        <p:nvSpPr>
          <p:cNvPr id="32" name="灯片编号占位符 31">
            <a:extLst>
              <a:ext uri="{FF2B5EF4-FFF2-40B4-BE49-F238E27FC236}">
                <a16:creationId xmlns:a16="http://schemas.microsoft.com/office/drawing/2014/main" id="{3916C08A-874F-8A14-BC19-5448D4B46A4B}"/>
              </a:ext>
            </a:extLst>
          </p:cNvPr>
          <p:cNvSpPr>
            <a:spLocks noGrp="1"/>
          </p:cNvSpPr>
          <p:nvPr>
            <p:ph type="sldNum" sz="quarter" idx="7"/>
          </p:nvPr>
        </p:nvSpPr>
        <p:spPr/>
        <p:txBody>
          <a:bodyPr/>
          <a:lstStyle/>
          <a:p>
            <a:fld id="{B6F15528-21DE-4FAA-801E-634DDDAF4B2B}" type="slidenum">
              <a:rPr lang="en-US" altLang="zh-CN" smtClean="0"/>
              <a:t>16</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181600" y="152400"/>
            <a:ext cx="1600835" cy="574040"/>
          </a:xfrm>
          <a:prstGeom prst="rect">
            <a:avLst/>
          </a:prstGeom>
        </p:spPr>
        <p:txBody>
          <a:bodyPr vert="horz" wrap="square" lIns="0" tIns="12700" rIns="0" bIns="0" rtlCol="0">
            <a:spAutoFit/>
          </a:bodyPr>
          <a:lstStyle/>
          <a:p>
            <a:pPr marL="12700" algn="ctr">
              <a:lnSpc>
                <a:spcPct val="100000"/>
              </a:lnSpc>
              <a:spcBef>
                <a:spcPts val="100"/>
              </a:spcBef>
            </a:pPr>
            <a:r>
              <a:rPr sz="3600" b="1" spc="-5" dirty="0">
                <a:solidFill>
                  <a:schemeClr val="tx1"/>
                </a:solidFill>
              </a:rPr>
              <a:t>Outline</a:t>
            </a:r>
          </a:p>
        </p:txBody>
      </p:sp>
      <p:sp>
        <p:nvSpPr>
          <p:cNvPr id="3" name="object 3"/>
          <p:cNvSpPr txBox="1"/>
          <p:nvPr/>
        </p:nvSpPr>
        <p:spPr>
          <a:xfrm>
            <a:off x="770636" y="1432347"/>
            <a:ext cx="10659364" cy="4501232"/>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lang="en-US" altLang="zh-CN" sz="2800" b="1" dirty="0">
                <a:solidFill>
                  <a:srgbClr val="0000CC"/>
                </a:solidFill>
                <a:latin typeface="Arial"/>
                <a:cs typeface="Arial"/>
              </a:rPr>
              <a:t>CMOS Inverter Equivalent Resistance and Capacitance</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Resistance vs. V</a:t>
            </a:r>
            <a:r>
              <a:rPr lang="en-US" altLang="zh-CN" sz="2400" spc="-5" baseline="-25000" dirty="0">
                <a:solidFill>
                  <a:srgbClr val="006600"/>
                </a:solidFill>
                <a:latin typeface="Arial"/>
                <a:cs typeface="Arial"/>
              </a:rPr>
              <a:t>DD</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Capacitance of Logic Circuit</a:t>
            </a:r>
          </a:p>
          <a:p>
            <a:pPr marL="355600" indent="-342900">
              <a:lnSpc>
                <a:spcPct val="100000"/>
              </a:lnSpc>
              <a:spcBef>
                <a:spcPts val="1865"/>
              </a:spcBef>
              <a:buFont typeface="Arial"/>
              <a:buChar char="•"/>
              <a:tabLst>
                <a:tab pos="354965" algn="l"/>
                <a:tab pos="355600" algn="l"/>
              </a:tabLst>
            </a:pPr>
            <a:r>
              <a:rPr lang="en-US" altLang="zh-CN" sz="2800" b="1" spc="-5" dirty="0">
                <a:solidFill>
                  <a:srgbClr val="0000CC"/>
                </a:solidFill>
                <a:latin typeface="Arial"/>
                <a:cs typeface="Arial"/>
              </a:rPr>
              <a:t>CMOS Inverter Propagation Delay</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Delay vs. Resistance &amp; Capacitance</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Miller Theorem and C</a:t>
            </a:r>
            <a:r>
              <a:rPr lang="en-US" altLang="zh-CN" sz="2400" spc="-5" baseline="-25000" dirty="0">
                <a:solidFill>
                  <a:srgbClr val="006600"/>
                </a:solidFill>
                <a:latin typeface="Arial"/>
                <a:cs typeface="Arial"/>
              </a:rPr>
              <a:t>GD</a:t>
            </a:r>
            <a:endParaRPr lang="en-US" altLang="zh-CN" sz="2400" baseline="-25000" dirty="0">
              <a:latin typeface="Arial"/>
              <a:cs typeface="Arial"/>
            </a:endParaRPr>
          </a:p>
          <a:p>
            <a:pPr marL="355600" indent="-342900">
              <a:lnSpc>
                <a:spcPct val="100000"/>
              </a:lnSpc>
              <a:spcBef>
                <a:spcPts val="1860"/>
              </a:spcBef>
              <a:buFont typeface="Arial"/>
              <a:buChar char="•"/>
              <a:tabLst>
                <a:tab pos="354965" algn="l"/>
                <a:tab pos="355600" algn="l"/>
              </a:tabLst>
            </a:pPr>
            <a:r>
              <a:rPr lang="en-US" altLang="zh-CN" sz="2800" b="1" dirty="0">
                <a:solidFill>
                  <a:srgbClr val="0000CC"/>
                </a:solidFill>
                <a:latin typeface="Arial"/>
                <a:cs typeface="Arial"/>
              </a:rPr>
              <a:t>CMOS </a:t>
            </a:r>
            <a:r>
              <a:rPr lang="en-US" altLang="zh-CN" sz="2800" b="1">
                <a:solidFill>
                  <a:srgbClr val="0000CC"/>
                </a:solidFill>
                <a:latin typeface="Arial"/>
                <a:cs typeface="Arial"/>
              </a:rPr>
              <a:t>Inverter Power </a:t>
            </a:r>
            <a:r>
              <a:rPr lang="en-US" altLang="zh-CN" sz="2800" b="1" dirty="0">
                <a:solidFill>
                  <a:srgbClr val="0000CC"/>
                </a:solidFill>
                <a:latin typeface="Arial"/>
                <a:cs typeface="Arial"/>
              </a:rPr>
              <a:t>Consumption</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Static &amp; Dynamic power</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Switching Power Consumption</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Short-circuit Power Consumption</a:t>
            </a:r>
          </a:p>
        </p:txBody>
      </p:sp>
      <p:sp>
        <p:nvSpPr>
          <p:cNvPr id="6" name="灯片编号占位符 5">
            <a:extLst>
              <a:ext uri="{FF2B5EF4-FFF2-40B4-BE49-F238E27FC236}">
                <a16:creationId xmlns:a16="http://schemas.microsoft.com/office/drawing/2014/main" id="{F0019583-6F5E-CABC-A669-4CBFF14DC90B}"/>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sp>
        <p:nvSpPr>
          <p:cNvPr id="4" name="矩形 3">
            <a:extLst>
              <a:ext uri="{FF2B5EF4-FFF2-40B4-BE49-F238E27FC236}">
                <a16:creationId xmlns:a16="http://schemas.microsoft.com/office/drawing/2014/main" id="{A455E92A-3968-0902-5E86-45BA2059F64A}"/>
              </a:ext>
            </a:extLst>
          </p:cNvPr>
          <p:cNvSpPr/>
          <p:nvPr/>
        </p:nvSpPr>
        <p:spPr>
          <a:xfrm>
            <a:off x="685800" y="2743200"/>
            <a:ext cx="97536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571" y="203819"/>
            <a:ext cx="597789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tx1"/>
                </a:solidFill>
              </a:rPr>
              <a:t>Review:</a:t>
            </a:r>
            <a:r>
              <a:rPr sz="3200" spc="-25" dirty="0">
                <a:solidFill>
                  <a:schemeClr val="tx1"/>
                </a:solidFill>
              </a:rPr>
              <a:t> </a:t>
            </a:r>
            <a:r>
              <a:rPr sz="3200" spc="-5" dirty="0">
                <a:solidFill>
                  <a:schemeClr val="tx1"/>
                </a:solidFill>
              </a:rPr>
              <a:t>Equivalent</a:t>
            </a:r>
            <a:r>
              <a:rPr sz="3200" spc="-30" dirty="0">
                <a:solidFill>
                  <a:schemeClr val="tx1"/>
                </a:solidFill>
              </a:rPr>
              <a:t> </a:t>
            </a:r>
            <a:r>
              <a:rPr sz="3200" spc="-5" dirty="0">
                <a:solidFill>
                  <a:schemeClr val="tx1"/>
                </a:solidFill>
              </a:rPr>
              <a:t>Resistance</a:t>
            </a:r>
            <a:endParaRPr sz="3200" dirty="0">
              <a:solidFill>
                <a:schemeClr val="tx1"/>
              </a:solidFill>
            </a:endParaRPr>
          </a:p>
        </p:txBody>
      </p:sp>
      <p:sp>
        <p:nvSpPr>
          <p:cNvPr id="3" name="object 3"/>
          <p:cNvSpPr txBox="1"/>
          <p:nvPr/>
        </p:nvSpPr>
        <p:spPr>
          <a:xfrm>
            <a:off x="4464558" y="1969515"/>
            <a:ext cx="263525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dirty="0">
                <a:solidFill>
                  <a:srgbClr val="004099"/>
                </a:solidFill>
                <a:latin typeface="Arial"/>
                <a:cs typeface="Arial"/>
              </a:rPr>
              <a:t>Method</a:t>
            </a:r>
            <a:r>
              <a:rPr sz="1800" b="1" spc="-45" dirty="0">
                <a:solidFill>
                  <a:srgbClr val="004099"/>
                </a:solidFill>
                <a:latin typeface="Arial"/>
                <a:cs typeface="Arial"/>
              </a:rPr>
              <a:t> </a:t>
            </a:r>
            <a:r>
              <a:rPr sz="1800" b="1" spc="-5" dirty="0">
                <a:solidFill>
                  <a:srgbClr val="004099"/>
                </a:solidFill>
                <a:latin typeface="Arial"/>
                <a:cs typeface="Arial"/>
              </a:rPr>
              <a:t>1:</a:t>
            </a:r>
            <a:r>
              <a:rPr sz="1800" b="1" spc="-40" dirty="0">
                <a:solidFill>
                  <a:srgbClr val="004099"/>
                </a:solidFill>
                <a:latin typeface="Arial"/>
                <a:cs typeface="Arial"/>
              </a:rPr>
              <a:t> </a:t>
            </a:r>
            <a:r>
              <a:rPr sz="1800" b="1" dirty="0">
                <a:solidFill>
                  <a:srgbClr val="004099"/>
                </a:solidFill>
                <a:latin typeface="Arial"/>
                <a:cs typeface="Arial"/>
              </a:rPr>
              <a:t>Integration</a:t>
            </a:r>
            <a:endParaRPr sz="1800">
              <a:latin typeface="Arial"/>
              <a:cs typeface="Arial"/>
            </a:endParaRPr>
          </a:p>
        </p:txBody>
      </p:sp>
      <p:sp>
        <p:nvSpPr>
          <p:cNvPr id="24" name="object 24"/>
          <p:cNvSpPr txBox="1"/>
          <p:nvPr/>
        </p:nvSpPr>
        <p:spPr>
          <a:xfrm>
            <a:off x="4354829" y="4388104"/>
            <a:ext cx="1784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FF0000"/>
                </a:solidFill>
                <a:latin typeface="Arial"/>
                <a:cs typeface="Arial"/>
              </a:rPr>
              <a:t>V</a:t>
            </a:r>
            <a:endParaRPr sz="1800">
              <a:latin typeface="Arial"/>
              <a:cs typeface="Arial"/>
            </a:endParaRPr>
          </a:p>
        </p:txBody>
      </p:sp>
      <p:sp>
        <p:nvSpPr>
          <p:cNvPr id="25" name="object 25"/>
          <p:cNvSpPr txBox="1"/>
          <p:nvPr/>
        </p:nvSpPr>
        <p:spPr>
          <a:xfrm>
            <a:off x="4507229" y="4520692"/>
            <a:ext cx="24511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0000"/>
                </a:solidFill>
                <a:latin typeface="Arial"/>
                <a:cs typeface="Arial"/>
              </a:rPr>
              <a:t>DD</a:t>
            </a:r>
            <a:endParaRPr sz="1200">
              <a:latin typeface="Arial"/>
              <a:cs typeface="Arial"/>
            </a:endParaRPr>
          </a:p>
        </p:txBody>
      </p:sp>
      <p:grpSp>
        <p:nvGrpSpPr>
          <p:cNvPr id="29" name="object 29"/>
          <p:cNvGrpSpPr/>
          <p:nvPr/>
        </p:nvGrpSpPr>
        <p:grpSpPr>
          <a:xfrm>
            <a:off x="9150095" y="2339339"/>
            <a:ext cx="2295525" cy="814705"/>
            <a:chOff x="9150095" y="2339339"/>
            <a:chExt cx="2295525" cy="814705"/>
          </a:xfrm>
        </p:grpSpPr>
        <p:sp>
          <p:nvSpPr>
            <p:cNvPr id="30" name="object 30"/>
            <p:cNvSpPr/>
            <p:nvPr/>
          </p:nvSpPr>
          <p:spPr>
            <a:xfrm>
              <a:off x="9162668" y="2351912"/>
              <a:ext cx="2270125" cy="789940"/>
            </a:xfrm>
            <a:custGeom>
              <a:avLst/>
              <a:gdLst/>
              <a:ahLst/>
              <a:cxnLst/>
              <a:rect l="l" t="t" r="r" b="b"/>
              <a:pathLst>
                <a:path w="2270125" h="789939">
                  <a:moveTo>
                    <a:pt x="2269998" y="0"/>
                  </a:moveTo>
                  <a:lnTo>
                    <a:pt x="0" y="0"/>
                  </a:lnTo>
                  <a:lnTo>
                    <a:pt x="0" y="789431"/>
                  </a:lnTo>
                  <a:lnTo>
                    <a:pt x="2269998" y="789431"/>
                  </a:lnTo>
                  <a:lnTo>
                    <a:pt x="2269998" y="0"/>
                  </a:lnTo>
                  <a:close/>
                </a:path>
              </a:pathLst>
            </a:custGeom>
            <a:solidFill>
              <a:srgbClr val="BADFE2"/>
            </a:solidFill>
          </p:spPr>
          <p:txBody>
            <a:bodyPr wrap="square" lIns="0" tIns="0" rIns="0" bIns="0" rtlCol="0"/>
            <a:lstStyle/>
            <a:p>
              <a:endParaRPr/>
            </a:p>
          </p:txBody>
        </p:sp>
        <p:sp>
          <p:nvSpPr>
            <p:cNvPr id="31" name="object 31"/>
            <p:cNvSpPr/>
            <p:nvPr/>
          </p:nvSpPr>
          <p:spPr>
            <a:xfrm>
              <a:off x="9162668" y="2351912"/>
              <a:ext cx="2270125" cy="789940"/>
            </a:xfrm>
            <a:custGeom>
              <a:avLst/>
              <a:gdLst/>
              <a:ahLst/>
              <a:cxnLst/>
              <a:rect l="l" t="t" r="r" b="b"/>
              <a:pathLst>
                <a:path w="2270125" h="789939">
                  <a:moveTo>
                    <a:pt x="0" y="789431"/>
                  </a:moveTo>
                  <a:lnTo>
                    <a:pt x="2269998" y="789431"/>
                  </a:lnTo>
                  <a:lnTo>
                    <a:pt x="2269998" y="0"/>
                  </a:lnTo>
                  <a:lnTo>
                    <a:pt x="0" y="0"/>
                  </a:lnTo>
                  <a:lnTo>
                    <a:pt x="0" y="789431"/>
                  </a:lnTo>
                  <a:close/>
                </a:path>
              </a:pathLst>
            </a:custGeom>
            <a:ln w="25146">
              <a:solidFill>
                <a:srgbClr val="88A3A7"/>
              </a:solidFill>
            </a:ln>
          </p:spPr>
          <p:txBody>
            <a:bodyPr wrap="square" lIns="0" tIns="0" rIns="0" bIns="0" rtlCol="0"/>
            <a:lstStyle/>
            <a:p>
              <a:endParaRPr/>
            </a:p>
          </p:txBody>
        </p:sp>
        <p:sp>
          <p:nvSpPr>
            <p:cNvPr id="32" name="object 32"/>
            <p:cNvSpPr/>
            <p:nvPr/>
          </p:nvSpPr>
          <p:spPr>
            <a:xfrm>
              <a:off x="9192475" y="2722892"/>
              <a:ext cx="1466215" cy="0"/>
            </a:xfrm>
            <a:custGeom>
              <a:avLst/>
              <a:gdLst/>
              <a:ahLst/>
              <a:cxnLst/>
              <a:rect l="l" t="t" r="r" b="b"/>
              <a:pathLst>
                <a:path w="1466215">
                  <a:moveTo>
                    <a:pt x="0" y="0"/>
                  </a:moveTo>
                  <a:lnTo>
                    <a:pt x="168793" y="0"/>
                  </a:lnTo>
                </a:path>
                <a:path w="1466215">
                  <a:moveTo>
                    <a:pt x="221105" y="0"/>
                  </a:moveTo>
                  <a:lnTo>
                    <a:pt x="817231" y="0"/>
                  </a:lnTo>
                </a:path>
                <a:path w="1466215">
                  <a:moveTo>
                    <a:pt x="1296875" y="0"/>
                  </a:moveTo>
                  <a:lnTo>
                    <a:pt x="1465668" y="0"/>
                  </a:lnTo>
                </a:path>
              </a:pathLst>
            </a:custGeom>
            <a:ln w="11477">
              <a:solidFill>
                <a:srgbClr val="000000"/>
              </a:solidFill>
            </a:ln>
          </p:spPr>
          <p:txBody>
            <a:bodyPr wrap="square" lIns="0" tIns="0" rIns="0" bIns="0" rtlCol="0"/>
            <a:lstStyle/>
            <a:p>
              <a:endParaRPr/>
            </a:p>
          </p:txBody>
        </p:sp>
      </p:grpSp>
      <p:sp>
        <p:nvSpPr>
          <p:cNvPr id="33" name="object 33"/>
          <p:cNvSpPr/>
          <p:nvPr/>
        </p:nvSpPr>
        <p:spPr>
          <a:xfrm>
            <a:off x="5263674" y="2722892"/>
            <a:ext cx="949960" cy="0"/>
          </a:xfrm>
          <a:custGeom>
            <a:avLst/>
            <a:gdLst/>
            <a:ahLst/>
            <a:cxnLst/>
            <a:rect l="l" t="t" r="r" b="b"/>
            <a:pathLst>
              <a:path w="949960">
                <a:moveTo>
                  <a:pt x="0" y="0"/>
                </a:moveTo>
                <a:lnTo>
                  <a:pt x="949685" y="0"/>
                </a:lnTo>
              </a:path>
            </a:pathLst>
          </a:custGeom>
          <a:ln w="11437">
            <a:solidFill>
              <a:srgbClr val="000000"/>
            </a:solidFill>
          </a:ln>
        </p:spPr>
        <p:txBody>
          <a:bodyPr wrap="square" lIns="0" tIns="0" rIns="0" bIns="0" rtlCol="0"/>
          <a:lstStyle/>
          <a:p>
            <a:endParaRPr/>
          </a:p>
        </p:txBody>
      </p:sp>
      <p:sp>
        <p:nvSpPr>
          <p:cNvPr id="34" name="object 34"/>
          <p:cNvSpPr/>
          <p:nvPr/>
        </p:nvSpPr>
        <p:spPr>
          <a:xfrm>
            <a:off x="6882559" y="2722892"/>
            <a:ext cx="1625600" cy="0"/>
          </a:xfrm>
          <a:custGeom>
            <a:avLst/>
            <a:gdLst/>
            <a:ahLst/>
            <a:cxnLst/>
            <a:rect l="l" t="t" r="r" b="b"/>
            <a:pathLst>
              <a:path w="1625600">
                <a:moveTo>
                  <a:pt x="0" y="0"/>
                </a:moveTo>
                <a:lnTo>
                  <a:pt x="1625209" y="0"/>
                </a:lnTo>
              </a:path>
            </a:pathLst>
          </a:custGeom>
          <a:ln w="11437">
            <a:solidFill>
              <a:srgbClr val="000000"/>
            </a:solidFill>
          </a:ln>
        </p:spPr>
        <p:txBody>
          <a:bodyPr wrap="square" lIns="0" tIns="0" rIns="0" bIns="0" rtlCol="0"/>
          <a:lstStyle/>
          <a:p>
            <a:endParaRPr/>
          </a:p>
        </p:txBody>
      </p:sp>
      <p:sp>
        <p:nvSpPr>
          <p:cNvPr id="35" name="object 35"/>
          <p:cNvSpPr txBox="1"/>
          <p:nvPr/>
        </p:nvSpPr>
        <p:spPr>
          <a:xfrm>
            <a:off x="10503765" y="2717614"/>
            <a:ext cx="153670" cy="361315"/>
          </a:xfrm>
          <a:prstGeom prst="rect">
            <a:avLst/>
          </a:prstGeom>
        </p:spPr>
        <p:txBody>
          <a:bodyPr vert="horz" wrap="square" lIns="0" tIns="12700" rIns="0" bIns="0" rtlCol="0">
            <a:spAutoFit/>
          </a:bodyPr>
          <a:lstStyle/>
          <a:p>
            <a:pPr>
              <a:lnSpc>
                <a:spcPct val="100000"/>
              </a:lnSpc>
              <a:spcBef>
                <a:spcPts val="100"/>
              </a:spcBef>
            </a:pPr>
            <a:r>
              <a:rPr sz="2200" spc="5" dirty="0">
                <a:latin typeface="Times New Roman"/>
                <a:cs typeface="Times New Roman"/>
              </a:rPr>
              <a:t>9</a:t>
            </a:r>
            <a:endParaRPr sz="2200">
              <a:latin typeface="Times New Roman"/>
              <a:cs typeface="Times New Roman"/>
            </a:endParaRPr>
          </a:p>
        </p:txBody>
      </p:sp>
      <p:sp>
        <p:nvSpPr>
          <p:cNvPr id="36" name="object 36"/>
          <p:cNvSpPr txBox="1"/>
          <p:nvPr/>
        </p:nvSpPr>
        <p:spPr>
          <a:xfrm>
            <a:off x="5244592" y="2717614"/>
            <a:ext cx="998219" cy="361315"/>
          </a:xfrm>
          <a:prstGeom prst="rect">
            <a:avLst/>
          </a:prstGeom>
        </p:spPr>
        <p:txBody>
          <a:bodyPr vert="horz" wrap="square" lIns="0" tIns="12700" rIns="0" bIns="0" rtlCol="0">
            <a:spAutoFit/>
          </a:bodyPr>
          <a:lstStyle/>
          <a:p>
            <a:pPr marL="38100">
              <a:lnSpc>
                <a:spcPct val="100000"/>
              </a:lnSpc>
              <a:spcBef>
                <a:spcPts val="100"/>
              </a:spcBef>
            </a:pPr>
            <a:r>
              <a:rPr sz="2200" spc="160" dirty="0">
                <a:latin typeface="Symbol"/>
                <a:cs typeface="Symbol"/>
              </a:rPr>
              <a:t></a:t>
            </a:r>
            <a:r>
              <a:rPr sz="2200" i="1" spc="-10" dirty="0">
                <a:latin typeface="Times New Roman"/>
                <a:cs typeface="Times New Roman"/>
              </a:rPr>
              <a:t>V</a:t>
            </a:r>
            <a:r>
              <a:rPr sz="1875" i="1" spc="52" baseline="-24444" dirty="0">
                <a:latin typeface="Times New Roman"/>
                <a:cs typeface="Times New Roman"/>
              </a:rPr>
              <a:t>D</a:t>
            </a:r>
            <a:r>
              <a:rPr sz="1875" i="1" spc="44" baseline="-24444" dirty="0">
                <a:latin typeface="Times New Roman"/>
                <a:cs typeface="Times New Roman"/>
              </a:rPr>
              <a:t>D</a:t>
            </a:r>
            <a:r>
              <a:rPr sz="1875" i="1" baseline="-24444" dirty="0">
                <a:latin typeface="Times New Roman"/>
                <a:cs typeface="Times New Roman"/>
              </a:rPr>
              <a:t> </a:t>
            </a:r>
            <a:r>
              <a:rPr sz="1875" i="1" spc="-89" baseline="-24444" dirty="0">
                <a:latin typeface="Times New Roman"/>
                <a:cs typeface="Times New Roman"/>
              </a:rPr>
              <a:t> </a:t>
            </a:r>
            <a:r>
              <a:rPr sz="2200" dirty="0">
                <a:latin typeface="Times New Roman"/>
                <a:cs typeface="Times New Roman"/>
              </a:rPr>
              <a:t>/</a:t>
            </a:r>
            <a:r>
              <a:rPr sz="2200" spc="-170" dirty="0">
                <a:latin typeface="Times New Roman"/>
                <a:cs typeface="Times New Roman"/>
              </a:rPr>
              <a:t> </a:t>
            </a:r>
            <a:r>
              <a:rPr sz="2200" spc="5" dirty="0">
                <a:latin typeface="Times New Roman"/>
                <a:cs typeface="Times New Roman"/>
              </a:rPr>
              <a:t>2</a:t>
            </a:r>
            <a:endParaRPr sz="2200" dirty="0">
              <a:latin typeface="Times New Roman"/>
              <a:cs typeface="Times New Roman"/>
            </a:endParaRPr>
          </a:p>
        </p:txBody>
      </p:sp>
      <p:sp>
        <p:nvSpPr>
          <p:cNvPr id="37" name="object 37"/>
          <p:cNvSpPr txBox="1"/>
          <p:nvPr/>
        </p:nvSpPr>
        <p:spPr>
          <a:xfrm>
            <a:off x="5655846" y="2324603"/>
            <a:ext cx="166370" cy="361315"/>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a:cs typeface="Times New Roman"/>
              </a:rPr>
              <a:t>1</a:t>
            </a:r>
            <a:endParaRPr sz="2200">
              <a:latin typeface="Times New Roman"/>
              <a:cs typeface="Times New Roman"/>
            </a:endParaRPr>
          </a:p>
        </p:txBody>
      </p:sp>
      <p:sp>
        <p:nvSpPr>
          <p:cNvPr id="38" name="object 38"/>
          <p:cNvSpPr txBox="1"/>
          <p:nvPr/>
        </p:nvSpPr>
        <p:spPr>
          <a:xfrm>
            <a:off x="11028514" y="2686193"/>
            <a:ext cx="251460" cy="220979"/>
          </a:xfrm>
          <a:prstGeom prst="rect">
            <a:avLst/>
          </a:prstGeom>
        </p:spPr>
        <p:txBody>
          <a:bodyPr vert="horz" wrap="square" lIns="0" tIns="16510" rIns="0" bIns="0" rtlCol="0">
            <a:spAutoFit/>
          </a:bodyPr>
          <a:lstStyle/>
          <a:p>
            <a:pPr>
              <a:lnSpc>
                <a:spcPct val="100000"/>
              </a:lnSpc>
              <a:spcBef>
                <a:spcPts val="130"/>
              </a:spcBef>
            </a:pPr>
            <a:r>
              <a:rPr sz="1250" i="1" spc="35" dirty="0">
                <a:latin typeface="Times New Roman"/>
                <a:cs typeface="Times New Roman"/>
              </a:rPr>
              <a:t>DD</a:t>
            </a:r>
            <a:endParaRPr sz="1250">
              <a:latin typeface="Times New Roman"/>
              <a:cs typeface="Times New Roman"/>
            </a:endParaRPr>
          </a:p>
        </p:txBody>
      </p:sp>
      <p:sp>
        <p:nvSpPr>
          <p:cNvPr id="39" name="object 39"/>
          <p:cNvSpPr txBox="1"/>
          <p:nvPr/>
        </p:nvSpPr>
        <p:spPr>
          <a:xfrm>
            <a:off x="9558893" y="2903769"/>
            <a:ext cx="410209" cy="220979"/>
          </a:xfrm>
          <a:prstGeom prst="rect">
            <a:avLst/>
          </a:prstGeom>
        </p:spPr>
        <p:txBody>
          <a:bodyPr vert="horz" wrap="square" lIns="0" tIns="16510" rIns="0" bIns="0" rtlCol="0">
            <a:spAutoFit/>
          </a:bodyPr>
          <a:lstStyle/>
          <a:p>
            <a:pPr>
              <a:lnSpc>
                <a:spcPct val="100000"/>
              </a:lnSpc>
              <a:spcBef>
                <a:spcPts val="130"/>
              </a:spcBef>
            </a:pPr>
            <a:r>
              <a:rPr sz="1250" i="1" spc="30" dirty="0">
                <a:latin typeface="Times New Roman"/>
                <a:cs typeface="Times New Roman"/>
              </a:rPr>
              <a:t>D</a:t>
            </a:r>
            <a:r>
              <a:rPr sz="1250" i="1" spc="25" dirty="0">
                <a:latin typeface="Times New Roman"/>
                <a:cs typeface="Times New Roman"/>
              </a:rPr>
              <a:t>S</a:t>
            </a:r>
            <a:r>
              <a:rPr sz="1250" i="1" spc="50" dirty="0">
                <a:latin typeface="Times New Roman"/>
                <a:cs typeface="Times New Roman"/>
              </a:rPr>
              <a:t>A</a:t>
            </a:r>
            <a:r>
              <a:rPr sz="1250" i="1" spc="20" dirty="0">
                <a:latin typeface="Times New Roman"/>
                <a:cs typeface="Times New Roman"/>
              </a:rPr>
              <a:t>T</a:t>
            </a:r>
            <a:endParaRPr sz="1250">
              <a:latin typeface="Times New Roman"/>
              <a:cs typeface="Times New Roman"/>
            </a:endParaRPr>
          </a:p>
        </p:txBody>
      </p:sp>
      <p:sp>
        <p:nvSpPr>
          <p:cNvPr id="40" name="object 40"/>
          <p:cNvSpPr txBox="1"/>
          <p:nvPr/>
        </p:nvSpPr>
        <p:spPr>
          <a:xfrm>
            <a:off x="9186140" y="2267166"/>
            <a:ext cx="743585" cy="811530"/>
          </a:xfrm>
          <a:prstGeom prst="rect">
            <a:avLst/>
          </a:prstGeom>
        </p:spPr>
        <p:txBody>
          <a:bodyPr vert="horz" wrap="square" lIns="0" tIns="70485" rIns="0" bIns="0" rtlCol="0">
            <a:spAutoFit/>
          </a:bodyPr>
          <a:lstStyle/>
          <a:p>
            <a:pPr marL="296545" indent="-271780">
              <a:lnSpc>
                <a:spcPct val="100000"/>
              </a:lnSpc>
              <a:spcBef>
                <a:spcPts val="555"/>
              </a:spcBef>
              <a:buFont typeface="Times New Roman"/>
              <a:buAutoNum type="arabicPlain" startAt="3"/>
              <a:tabLst>
                <a:tab pos="296545" algn="l"/>
                <a:tab pos="297180" algn="l"/>
              </a:tabLst>
            </a:pPr>
            <a:r>
              <a:rPr sz="2200" i="1" spc="20" dirty="0">
                <a:latin typeface="Times New Roman"/>
                <a:cs typeface="Times New Roman"/>
              </a:rPr>
              <a:t>V</a:t>
            </a:r>
            <a:r>
              <a:rPr sz="1875" i="1" spc="30" baseline="-24444" dirty="0">
                <a:latin typeface="Times New Roman"/>
                <a:cs typeface="Times New Roman"/>
              </a:rPr>
              <a:t>DD</a:t>
            </a:r>
            <a:endParaRPr sz="1875" baseline="-24444" dirty="0">
              <a:latin typeface="Times New Roman"/>
              <a:cs typeface="Times New Roman"/>
            </a:endParaRPr>
          </a:p>
          <a:p>
            <a:pPr marL="254635" indent="-229870">
              <a:lnSpc>
                <a:spcPct val="100000"/>
              </a:lnSpc>
              <a:spcBef>
                <a:spcPts val="450"/>
              </a:spcBef>
              <a:buFont typeface="Times New Roman"/>
              <a:buAutoNum type="arabicPlain" startAt="3"/>
              <a:tabLst>
                <a:tab pos="255270" algn="l"/>
              </a:tabLst>
            </a:pPr>
            <a:r>
              <a:rPr sz="2200" i="1" spc="5" dirty="0">
                <a:latin typeface="Times New Roman"/>
                <a:cs typeface="Times New Roman"/>
              </a:rPr>
              <a:t>I</a:t>
            </a:r>
            <a:endParaRPr sz="2200" dirty="0">
              <a:latin typeface="Times New Roman"/>
              <a:cs typeface="Times New Roman"/>
            </a:endParaRPr>
          </a:p>
        </p:txBody>
      </p:sp>
      <p:sp>
        <p:nvSpPr>
          <p:cNvPr id="41" name="object 41"/>
          <p:cNvSpPr txBox="1"/>
          <p:nvPr/>
        </p:nvSpPr>
        <p:spPr>
          <a:xfrm>
            <a:off x="10015316" y="2484703"/>
            <a:ext cx="1416050" cy="379730"/>
          </a:xfrm>
          <a:prstGeom prst="rect">
            <a:avLst/>
          </a:prstGeom>
        </p:spPr>
        <p:txBody>
          <a:bodyPr vert="horz" wrap="square" lIns="0" tIns="15240" rIns="0" bIns="0" rtlCol="0">
            <a:spAutoFit/>
          </a:bodyPr>
          <a:lstStyle/>
          <a:p>
            <a:pPr marL="38100">
              <a:lnSpc>
                <a:spcPct val="100000"/>
              </a:lnSpc>
              <a:spcBef>
                <a:spcPts val="120"/>
              </a:spcBef>
              <a:tabLst>
                <a:tab pos="1283335" algn="l"/>
              </a:tabLst>
            </a:pPr>
            <a:r>
              <a:rPr sz="2200" spc="-5" dirty="0">
                <a:latin typeface="Times New Roman"/>
                <a:cs typeface="Times New Roman"/>
              </a:rPr>
              <a:t>(1</a:t>
            </a:r>
            <a:r>
              <a:rPr sz="2200" spc="-5" dirty="0">
                <a:latin typeface="Symbol"/>
                <a:cs typeface="Symbol"/>
              </a:rPr>
              <a:t></a:t>
            </a:r>
            <a:r>
              <a:rPr sz="2200" spc="-45" dirty="0">
                <a:latin typeface="Times New Roman"/>
                <a:cs typeface="Times New Roman"/>
              </a:rPr>
              <a:t> </a:t>
            </a:r>
            <a:r>
              <a:rPr sz="3300" spc="7" baseline="35353" dirty="0">
                <a:latin typeface="Times New Roman"/>
                <a:cs typeface="Times New Roman"/>
              </a:rPr>
              <a:t>7</a:t>
            </a:r>
            <a:r>
              <a:rPr sz="3300" spc="-150" baseline="35353" dirty="0">
                <a:latin typeface="Times New Roman"/>
                <a:cs typeface="Times New Roman"/>
              </a:rPr>
              <a:t> </a:t>
            </a:r>
            <a:r>
              <a:rPr sz="2300" i="1" spc="-10" dirty="0">
                <a:latin typeface="Symbol"/>
                <a:cs typeface="Symbol"/>
              </a:rPr>
              <a:t></a:t>
            </a:r>
            <a:r>
              <a:rPr sz="2200" i="1" spc="-10" dirty="0">
                <a:latin typeface="Times New Roman"/>
                <a:cs typeface="Times New Roman"/>
              </a:rPr>
              <a:t>V	</a:t>
            </a:r>
            <a:r>
              <a:rPr sz="2200" spc="5" dirty="0">
                <a:latin typeface="Times New Roman"/>
                <a:cs typeface="Times New Roman"/>
              </a:rPr>
              <a:t>)</a:t>
            </a:r>
            <a:endParaRPr sz="2200">
              <a:latin typeface="Times New Roman"/>
              <a:cs typeface="Times New Roman"/>
            </a:endParaRPr>
          </a:p>
        </p:txBody>
      </p:sp>
      <p:sp>
        <p:nvSpPr>
          <p:cNvPr id="42" name="object 42"/>
          <p:cNvSpPr txBox="1"/>
          <p:nvPr/>
        </p:nvSpPr>
        <p:spPr>
          <a:xfrm>
            <a:off x="6322744" y="2769348"/>
            <a:ext cx="125730" cy="220979"/>
          </a:xfrm>
          <a:prstGeom prst="rect">
            <a:avLst/>
          </a:prstGeom>
        </p:spPr>
        <p:txBody>
          <a:bodyPr vert="horz" wrap="square" lIns="0" tIns="16510" rIns="0" bIns="0" rtlCol="0">
            <a:spAutoFit/>
          </a:bodyPr>
          <a:lstStyle/>
          <a:p>
            <a:pPr marL="12700">
              <a:lnSpc>
                <a:spcPct val="100000"/>
              </a:lnSpc>
              <a:spcBef>
                <a:spcPts val="130"/>
              </a:spcBef>
            </a:pPr>
            <a:r>
              <a:rPr sz="1250" i="1" spc="25" dirty="0">
                <a:latin typeface="Times New Roman"/>
                <a:cs typeface="Times New Roman"/>
              </a:rPr>
              <a:t>V</a:t>
            </a:r>
            <a:endParaRPr sz="1250">
              <a:latin typeface="Times New Roman"/>
              <a:cs typeface="Times New Roman"/>
            </a:endParaRPr>
          </a:p>
        </p:txBody>
      </p:sp>
      <p:sp>
        <p:nvSpPr>
          <p:cNvPr id="43" name="object 43"/>
          <p:cNvSpPr txBox="1"/>
          <p:nvPr/>
        </p:nvSpPr>
        <p:spPr>
          <a:xfrm>
            <a:off x="6338799" y="2406525"/>
            <a:ext cx="538480" cy="220979"/>
          </a:xfrm>
          <a:prstGeom prst="rect">
            <a:avLst/>
          </a:prstGeom>
        </p:spPr>
        <p:txBody>
          <a:bodyPr vert="horz" wrap="square" lIns="0" tIns="16510" rIns="0" bIns="0" rtlCol="0">
            <a:spAutoFit/>
          </a:bodyPr>
          <a:lstStyle/>
          <a:p>
            <a:pPr marL="38100">
              <a:lnSpc>
                <a:spcPct val="100000"/>
              </a:lnSpc>
              <a:spcBef>
                <a:spcPts val="130"/>
              </a:spcBef>
            </a:pPr>
            <a:r>
              <a:rPr sz="1250" i="1" spc="30" dirty="0">
                <a:latin typeface="Times New Roman"/>
                <a:cs typeface="Times New Roman"/>
              </a:rPr>
              <a:t>V</a:t>
            </a:r>
            <a:r>
              <a:rPr sz="1350" i="1" spc="60" baseline="-18518" dirty="0">
                <a:latin typeface="Times New Roman"/>
                <a:cs typeface="Times New Roman"/>
              </a:rPr>
              <a:t>D</a:t>
            </a:r>
            <a:r>
              <a:rPr sz="1350" i="1" spc="22" baseline="-18518" dirty="0">
                <a:latin typeface="Times New Roman"/>
                <a:cs typeface="Times New Roman"/>
              </a:rPr>
              <a:t>D</a:t>
            </a:r>
            <a:r>
              <a:rPr sz="1350" i="1" spc="82" baseline="-18518" dirty="0">
                <a:latin typeface="Times New Roman"/>
                <a:cs typeface="Times New Roman"/>
              </a:rPr>
              <a:t> </a:t>
            </a:r>
            <a:r>
              <a:rPr sz="1250" spc="10" dirty="0">
                <a:latin typeface="Times New Roman"/>
                <a:cs typeface="Times New Roman"/>
              </a:rPr>
              <a:t>/</a:t>
            </a:r>
            <a:r>
              <a:rPr sz="1250" spc="-125" dirty="0">
                <a:latin typeface="Times New Roman"/>
                <a:cs typeface="Times New Roman"/>
              </a:rPr>
              <a:t> </a:t>
            </a:r>
            <a:r>
              <a:rPr sz="1250" spc="20" dirty="0">
                <a:latin typeface="Times New Roman"/>
                <a:cs typeface="Times New Roman"/>
              </a:rPr>
              <a:t>2</a:t>
            </a:r>
            <a:endParaRPr sz="1250" dirty="0">
              <a:latin typeface="Times New Roman"/>
              <a:cs typeface="Times New Roman"/>
            </a:endParaRPr>
          </a:p>
        </p:txBody>
      </p:sp>
      <p:sp>
        <p:nvSpPr>
          <p:cNvPr id="44" name="object 44"/>
          <p:cNvSpPr txBox="1"/>
          <p:nvPr/>
        </p:nvSpPr>
        <p:spPr>
          <a:xfrm>
            <a:off x="4770675" y="2686193"/>
            <a:ext cx="191770" cy="220979"/>
          </a:xfrm>
          <a:prstGeom prst="rect">
            <a:avLst/>
          </a:prstGeom>
        </p:spPr>
        <p:txBody>
          <a:bodyPr vert="horz" wrap="square" lIns="0" tIns="16510" rIns="0" bIns="0" rtlCol="0">
            <a:spAutoFit/>
          </a:bodyPr>
          <a:lstStyle/>
          <a:p>
            <a:pPr marL="12700">
              <a:lnSpc>
                <a:spcPct val="100000"/>
              </a:lnSpc>
              <a:spcBef>
                <a:spcPts val="130"/>
              </a:spcBef>
            </a:pPr>
            <a:r>
              <a:rPr sz="1250" i="1" spc="25" dirty="0">
                <a:latin typeface="Times New Roman"/>
                <a:cs typeface="Times New Roman"/>
              </a:rPr>
              <a:t>on</a:t>
            </a:r>
            <a:endParaRPr sz="1250">
              <a:latin typeface="Times New Roman"/>
              <a:cs typeface="Times New Roman"/>
            </a:endParaRPr>
          </a:p>
        </p:txBody>
      </p:sp>
      <p:sp>
        <p:nvSpPr>
          <p:cNvPr id="45" name="object 45"/>
          <p:cNvSpPr txBox="1"/>
          <p:nvPr/>
        </p:nvSpPr>
        <p:spPr>
          <a:xfrm>
            <a:off x="8543428" y="2500036"/>
            <a:ext cx="594360" cy="361315"/>
          </a:xfrm>
          <a:prstGeom prst="rect">
            <a:avLst/>
          </a:prstGeom>
        </p:spPr>
        <p:txBody>
          <a:bodyPr vert="horz" wrap="square" lIns="0" tIns="12700" rIns="0" bIns="0" rtlCol="0">
            <a:spAutoFit/>
          </a:bodyPr>
          <a:lstStyle/>
          <a:p>
            <a:pPr marL="12700">
              <a:lnSpc>
                <a:spcPct val="100000"/>
              </a:lnSpc>
              <a:spcBef>
                <a:spcPts val="100"/>
              </a:spcBef>
            </a:pPr>
            <a:r>
              <a:rPr sz="2200" i="1" spc="5" dirty="0">
                <a:latin typeface="Times New Roman"/>
                <a:cs typeface="Times New Roman"/>
              </a:rPr>
              <a:t>dV</a:t>
            </a:r>
            <a:r>
              <a:rPr sz="2200" i="1" spc="165" dirty="0">
                <a:latin typeface="Times New Roman"/>
                <a:cs typeface="Times New Roman"/>
              </a:rPr>
              <a:t> </a:t>
            </a:r>
            <a:r>
              <a:rPr sz="2200" spc="5" dirty="0">
                <a:latin typeface="Symbol"/>
                <a:cs typeface="Symbol"/>
              </a:rPr>
              <a:t></a:t>
            </a:r>
            <a:endParaRPr sz="2200">
              <a:latin typeface="Symbol"/>
              <a:cs typeface="Symbol"/>
            </a:endParaRPr>
          </a:p>
        </p:txBody>
      </p:sp>
      <p:sp>
        <p:nvSpPr>
          <p:cNvPr id="46" name="object 46"/>
          <p:cNvSpPr txBox="1"/>
          <p:nvPr/>
        </p:nvSpPr>
        <p:spPr>
          <a:xfrm>
            <a:off x="4607693" y="2500036"/>
            <a:ext cx="601345" cy="361315"/>
          </a:xfrm>
          <a:prstGeom prst="rect">
            <a:avLst/>
          </a:prstGeom>
        </p:spPr>
        <p:txBody>
          <a:bodyPr vert="horz" wrap="square" lIns="0" tIns="12700" rIns="0" bIns="0" rtlCol="0">
            <a:spAutoFit/>
          </a:bodyPr>
          <a:lstStyle/>
          <a:p>
            <a:pPr marL="12700">
              <a:lnSpc>
                <a:spcPct val="100000"/>
              </a:lnSpc>
              <a:spcBef>
                <a:spcPts val="100"/>
              </a:spcBef>
              <a:tabLst>
                <a:tab pos="433070" algn="l"/>
              </a:tabLst>
            </a:pPr>
            <a:r>
              <a:rPr sz="2200" i="1" spc="10" dirty="0">
                <a:latin typeface="Times New Roman"/>
                <a:cs typeface="Times New Roman"/>
              </a:rPr>
              <a:t>R	</a:t>
            </a:r>
            <a:r>
              <a:rPr sz="2200" spc="5" dirty="0">
                <a:latin typeface="Symbol"/>
                <a:cs typeface="Symbol"/>
              </a:rPr>
              <a:t></a:t>
            </a:r>
            <a:endParaRPr sz="2200">
              <a:latin typeface="Symbol"/>
              <a:cs typeface="Symbol"/>
            </a:endParaRPr>
          </a:p>
        </p:txBody>
      </p:sp>
      <p:sp>
        <p:nvSpPr>
          <p:cNvPr id="47" name="object 47"/>
          <p:cNvSpPr txBox="1"/>
          <p:nvPr/>
        </p:nvSpPr>
        <p:spPr>
          <a:xfrm>
            <a:off x="6424090" y="2856107"/>
            <a:ext cx="201930" cy="165735"/>
          </a:xfrm>
          <a:prstGeom prst="rect">
            <a:avLst/>
          </a:prstGeom>
        </p:spPr>
        <p:txBody>
          <a:bodyPr vert="horz" wrap="square" lIns="0" tIns="14604" rIns="0" bIns="0" rtlCol="0">
            <a:spAutoFit/>
          </a:bodyPr>
          <a:lstStyle/>
          <a:p>
            <a:pPr marL="12700">
              <a:lnSpc>
                <a:spcPct val="100000"/>
              </a:lnSpc>
              <a:spcBef>
                <a:spcPts val="114"/>
              </a:spcBef>
            </a:pPr>
            <a:r>
              <a:rPr sz="900" i="1" spc="40" dirty="0">
                <a:latin typeface="Times New Roman"/>
                <a:cs typeface="Times New Roman"/>
              </a:rPr>
              <a:t>DD</a:t>
            </a:r>
            <a:endParaRPr sz="900">
              <a:latin typeface="Times New Roman"/>
              <a:cs typeface="Times New Roman"/>
            </a:endParaRPr>
          </a:p>
        </p:txBody>
      </p:sp>
      <p:sp>
        <p:nvSpPr>
          <p:cNvPr id="48" name="object 48"/>
          <p:cNvSpPr txBox="1"/>
          <p:nvPr/>
        </p:nvSpPr>
        <p:spPr>
          <a:xfrm>
            <a:off x="6872173" y="2284687"/>
            <a:ext cx="1661795" cy="797560"/>
          </a:xfrm>
          <a:prstGeom prst="rect">
            <a:avLst/>
          </a:prstGeom>
        </p:spPr>
        <p:txBody>
          <a:bodyPr vert="horz" wrap="square" lIns="0" tIns="52705" rIns="0" bIns="0" rtlCol="0">
            <a:spAutoFit/>
          </a:bodyPr>
          <a:lstStyle/>
          <a:p>
            <a:pPr marR="66040" algn="ctr">
              <a:lnSpc>
                <a:spcPct val="100000"/>
              </a:lnSpc>
              <a:spcBef>
                <a:spcPts val="415"/>
              </a:spcBef>
            </a:pPr>
            <a:r>
              <a:rPr sz="2200" i="1" spc="10" dirty="0">
                <a:latin typeface="Times New Roman"/>
                <a:cs typeface="Times New Roman"/>
              </a:rPr>
              <a:t>V</a:t>
            </a:r>
            <a:endParaRPr sz="2200">
              <a:latin typeface="Times New Roman"/>
              <a:cs typeface="Times New Roman"/>
            </a:endParaRPr>
          </a:p>
          <a:p>
            <a:pPr algn="ctr">
              <a:lnSpc>
                <a:spcPct val="100000"/>
              </a:lnSpc>
              <a:spcBef>
                <a:spcPts val="355"/>
              </a:spcBef>
            </a:pPr>
            <a:r>
              <a:rPr sz="2200" i="1" spc="190" dirty="0">
                <a:latin typeface="Times New Roman"/>
                <a:cs typeface="Times New Roman"/>
              </a:rPr>
              <a:t>I</a:t>
            </a:r>
            <a:r>
              <a:rPr sz="1875" i="1" spc="44" baseline="-24444" dirty="0">
                <a:latin typeface="Times New Roman"/>
                <a:cs typeface="Times New Roman"/>
              </a:rPr>
              <a:t>D</a:t>
            </a:r>
            <a:r>
              <a:rPr sz="1875" i="1" spc="37" baseline="-24444" dirty="0">
                <a:latin typeface="Times New Roman"/>
                <a:cs typeface="Times New Roman"/>
              </a:rPr>
              <a:t>S</a:t>
            </a:r>
            <a:r>
              <a:rPr sz="1875" i="1" spc="75" baseline="-24444" dirty="0">
                <a:latin typeface="Times New Roman"/>
                <a:cs typeface="Times New Roman"/>
              </a:rPr>
              <a:t>A</a:t>
            </a:r>
            <a:r>
              <a:rPr sz="1875" i="1" spc="30" baseline="-24444" dirty="0">
                <a:latin typeface="Times New Roman"/>
                <a:cs typeface="Times New Roman"/>
              </a:rPr>
              <a:t>T</a:t>
            </a:r>
            <a:r>
              <a:rPr sz="1875" i="1" baseline="-24444" dirty="0">
                <a:latin typeface="Times New Roman"/>
                <a:cs typeface="Times New Roman"/>
              </a:rPr>
              <a:t> </a:t>
            </a:r>
            <a:r>
              <a:rPr sz="1875" i="1" spc="-75" baseline="-24444" dirty="0">
                <a:latin typeface="Times New Roman"/>
                <a:cs typeface="Times New Roman"/>
              </a:rPr>
              <a:t> </a:t>
            </a:r>
            <a:r>
              <a:rPr sz="2200" dirty="0">
                <a:latin typeface="Symbol"/>
                <a:cs typeface="Symbol"/>
              </a:rPr>
              <a:t></a:t>
            </a:r>
            <a:r>
              <a:rPr sz="2200" spc="-310" dirty="0">
                <a:latin typeface="Times New Roman"/>
                <a:cs typeface="Times New Roman"/>
              </a:rPr>
              <a:t> </a:t>
            </a:r>
            <a:r>
              <a:rPr sz="2200" spc="-190" dirty="0">
                <a:latin typeface="Times New Roman"/>
                <a:cs typeface="Times New Roman"/>
              </a:rPr>
              <a:t>(</a:t>
            </a:r>
            <a:r>
              <a:rPr sz="2200" spc="165" dirty="0">
                <a:latin typeface="Times New Roman"/>
                <a:cs typeface="Times New Roman"/>
              </a:rPr>
              <a:t>1</a:t>
            </a:r>
            <a:r>
              <a:rPr sz="2200" spc="5" dirty="0">
                <a:latin typeface="Symbol"/>
                <a:cs typeface="Symbol"/>
              </a:rPr>
              <a:t></a:t>
            </a:r>
            <a:r>
              <a:rPr sz="2200" spc="-190" dirty="0">
                <a:latin typeface="Times New Roman"/>
                <a:cs typeface="Times New Roman"/>
              </a:rPr>
              <a:t> </a:t>
            </a:r>
            <a:r>
              <a:rPr sz="2300" i="1" spc="-30" dirty="0">
                <a:latin typeface="Symbol"/>
                <a:cs typeface="Symbol"/>
              </a:rPr>
              <a:t></a:t>
            </a:r>
            <a:r>
              <a:rPr sz="2200" i="1" spc="10" dirty="0">
                <a:latin typeface="Times New Roman"/>
                <a:cs typeface="Times New Roman"/>
              </a:rPr>
              <a:t>V</a:t>
            </a:r>
            <a:r>
              <a:rPr sz="2200" i="1" spc="-225"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49" name="object 49"/>
          <p:cNvSpPr txBox="1"/>
          <p:nvPr/>
        </p:nvSpPr>
        <p:spPr>
          <a:xfrm>
            <a:off x="6253064" y="2460743"/>
            <a:ext cx="128905" cy="528955"/>
          </a:xfrm>
          <a:prstGeom prst="rect">
            <a:avLst/>
          </a:prstGeom>
        </p:spPr>
        <p:txBody>
          <a:bodyPr vert="horz" wrap="square" lIns="0" tIns="12700" rIns="0" bIns="0" rtlCol="0">
            <a:spAutoFit/>
          </a:bodyPr>
          <a:lstStyle/>
          <a:p>
            <a:pPr marL="12700">
              <a:lnSpc>
                <a:spcPct val="100000"/>
              </a:lnSpc>
              <a:spcBef>
                <a:spcPts val="100"/>
              </a:spcBef>
            </a:pPr>
            <a:r>
              <a:rPr sz="3300" spc="-360" dirty="0">
                <a:latin typeface="Symbol"/>
                <a:cs typeface="Symbol"/>
              </a:rPr>
              <a:t></a:t>
            </a:r>
            <a:endParaRPr sz="3300">
              <a:latin typeface="Symbol"/>
              <a:cs typeface="Symbol"/>
            </a:endParaRPr>
          </a:p>
        </p:txBody>
      </p:sp>
      <p:sp>
        <p:nvSpPr>
          <p:cNvPr id="50" name="object 50"/>
          <p:cNvSpPr txBox="1"/>
          <p:nvPr/>
        </p:nvSpPr>
        <p:spPr>
          <a:xfrm>
            <a:off x="4464558" y="3282696"/>
            <a:ext cx="255524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dirty="0">
                <a:solidFill>
                  <a:srgbClr val="004099"/>
                </a:solidFill>
                <a:latin typeface="Arial"/>
                <a:cs typeface="Arial"/>
              </a:rPr>
              <a:t>Method</a:t>
            </a:r>
            <a:r>
              <a:rPr sz="1800" b="1" spc="-40" dirty="0">
                <a:solidFill>
                  <a:srgbClr val="004099"/>
                </a:solidFill>
                <a:latin typeface="Arial"/>
                <a:cs typeface="Arial"/>
              </a:rPr>
              <a:t> </a:t>
            </a:r>
            <a:r>
              <a:rPr sz="1800" b="1" spc="-5" dirty="0">
                <a:solidFill>
                  <a:srgbClr val="004099"/>
                </a:solidFill>
                <a:latin typeface="Arial"/>
                <a:cs typeface="Arial"/>
              </a:rPr>
              <a:t>2:</a:t>
            </a:r>
            <a:r>
              <a:rPr sz="1800" b="1" spc="-100" dirty="0">
                <a:solidFill>
                  <a:srgbClr val="004099"/>
                </a:solidFill>
                <a:latin typeface="Arial"/>
                <a:cs typeface="Arial"/>
              </a:rPr>
              <a:t> </a:t>
            </a:r>
            <a:r>
              <a:rPr sz="1800" b="1" spc="-10" dirty="0">
                <a:solidFill>
                  <a:srgbClr val="004099"/>
                </a:solidFill>
                <a:latin typeface="Arial"/>
                <a:cs typeface="Arial"/>
              </a:rPr>
              <a:t>Averaging</a:t>
            </a:r>
            <a:endParaRPr sz="1800">
              <a:latin typeface="Arial"/>
              <a:cs typeface="Arial"/>
            </a:endParaRPr>
          </a:p>
        </p:txBody>
      </p:sp>
      <p:grpSp>
        <p:nvGrpSpPr>
          <p:cNvPr id="51" name="object 51"/>
          <p:cNvGrpSpPr/>
          <p:nvPr/>
        </p:nvGrpSpPr>
        <p:grpSpPr>
          <a:xfrm>
            <a:off x="9806178" y="3779520"/>
            <a:ext cx="2159000" cy="802005"/>
            <a:chOff x="9806178" y="3779520"/>
            <a:chExt cx="2159000" cy="802005"/>
          </a:xfrm>
        </p:grpSpPr>
        <p:sp>
          <p:nvSpPr>
            <p:cNvPr id="52" name="object 52"/>
            <p:cNvSpPr/>
            <p:nvPr/>
          </p:nvSpPr>
          <p:spPr>
            <a:xfrm>
              <a:off x="9812655" y="3785997"/>
              <a:ext cx="2146300" cy="788670"/>
            </a:xfrm>
            <a:custGeom>
              <a:avLst/>
              <a:gdLst/>
              <a:ahLst/>
              <a:cxnLst/>
              <a:rect l="l" t="t" r="r" b="b"/>
              <a:pathLst>
                <a:path w="2146300" h="788670">
                  <a:moveTo>
                    <a:pt x="2145792" y="0"/>
                  </a:moveTo>
                  <a:lnTo>
                    <a:pt x="0" y="0"/>
                  </a:lnTo>
                  <a:lnTo>
                    <a:pt x="0" y="788669"/>
                  </a:lnTo>
                  <a:lnTo>
                    <a:pt x="2145792" y="788669"/>
                  </a:lnTo>
                  <a:lnTo>
                    <a:pt x="2145792" y="0"/>
                  </a:lnTo>
                  <a:close/>
                </a:path>
              </a:pathLst>
            </a:custGeom>
            <a:solidFill>
              <a:srgbClr val="FFFF00"/>
            </a:solidFill>
          </p:spPr>
          <p:txBody>
            <a:bodyPr wrap="square" lIns="0" tIns="0" rIns="0" bIns="0" rtlCol="0"/>
            <a:lstStyle/>
            <a:p>
              <a:endParaRPr/>
            </a:p>
          </p:txBody>
        </p:sp>
        <p:sp>
          <p:nvSpPr>
            <p:cNvPr id="53" name="object 53"/>
            <p:cNvSpPr/>
            <p:nvPr/>
          </p:nvSpPr>
          <p:spPr>
            <a:xfrm>
              <a:off x="9812655" y="3785997"/>
              <a:ext cx="2146300" cy="788670"/>
            </a:xfrm>
            <a:custGeom>
              <a:avLst/>
              <a:gdLst/>
              <a:ahLst/>
              <a:cxnLst/>
              <a:rect l="l" t="t" r="r" b="b"/>
              <a:pathLst>
                <a:path w="2146300" h="788670">
                  <a:moveTo>
                    <a:pt x="0" y="788669"/>
                  </a:moveTo>
                  <a:lnTo>
                    <a:pt x="2145792" y="788669"/>
                  </a:lnTo>
                  <a:lnTo>
                    <a:pt x="2145792" y="0"/>
                  </a:lnTo>
                  <a:lnTo>
                    <a:pt x="0" y="0"/>
                  </a:lnTo>
                  <a:lnTo>
                    <a:pt x="0" y="788669"/>
                  </a:lnTo>
                  <a:close/>
                </a:path>
              </a:pathLst>
            </a:custGeom>
            <a:ln w="12954">
              <a:solidFill>
                <a:srgbClr val="002C6D"/>
              </a:solidFill>
            </a:ln>
          </p:spPr>
          <p:txBody>
            <a:bodyPr wrap="square" lIns="0" tIns="0" rIns="0" bIns="0" rtlCol="0"/>
            <a:lstStyle/>
            <a:p>
              <a:endParaRPr/>
            </a:p>
          </p:txBody>
        </p:sp>
        <p:sp>
          <p:nvSpPr>
            <p:cNvPr id="54" name="object 54"/>
            <p:cNvSpPr/>
            <p:nvPr/>
          </p:nvSpPr>
          <p:spPr>
            <a:xfrm>
              <a:off x="9866042" y="4155191"/>
              <a:ext cx="1358900" cy="0"/>
            </a:xfrm>
            <a:custGeom>
              <a:avLst/>
              <a:gdLst/>
              <a:ahLst/>
              <a:cxnLst/>
              <a:rect l="l" t="t" r="r" b="b"/>
              <a:pathLst>
                <a:path w="1358900">
                  <a:moveTo>
                    <a:pt x="0" y="0"/>
                  </a:moveTo>
                  <a:lnTo>
                    <a:pt x="156815" y="0"/>
                  </a:lnTo>
                </a:path>
                <a:path w="1358900">
                  <a:moveTo>
                    <a:pt x="205415" y="0"/>
                  </a:moveTo>
                  <a:lnTo>
                    <a:pt x="759670" y="0"/>
                  </a:lnTo>
                </a:path>
                <a:path w="1358900">
                  <a:moveTo>
                    <a:pt x="1205493" y="0"/>
                  </a:moveTo>
                  <a:lnTo>
                    <a:pt x="1358421" y="0"/>
                  </a:lnTo>
                </a:path>
              </a:pathLst>
            </a:custGeom>
            <a:ln w="10666">
              <a:solidFill>
                <a:srgbClr val="000000"/>
              </a:solidFill>
            </a:ln>
          </p:spPr>
          <p:txBody>
            <a:bodyPr wrap="square" lIns="0" tIns="0" rIns="0" bIns="0" rtlCol="0"/>
            <a:lstStyle/>
            <a:p>
              <a:endParaRPr/>
            </a:p>
          </p:txBody>
        </p:sp>
      </p:grpSp>
      <p:sp>
        <p:nvSpPr>
          <p:cNvPr id="55" name="object 55"/>
          <p:cNvSpPr/>
          <p:nvPr/>
        </p:nvSpPr>
        <p:spPr>
          <a:xfrm>
            <a:off x="5230971" y="4155191"/>
            <a:ext cx="156845" cy="0"/>
          </a:xfrm>
          <a:custGeom>
            <a:avLst/>
            <a:gdLst/>
            <a:ahLst/>
            <a:cxnLst/>
            <a:rect l="l" t="t" r="r" b="b"/>
            <a:pathLst>
              <a:path w="156845">
                <a:moveTo>
                  <a:pt x="0" y="0"/>
                </a:moveTo>
                <a:lnTo>
                  <a:pt x="156772" y="0"/>
                </a:lnTo>
              </a:path>
            </a:pathLst>
          </a:custGeom>
          <a:ln w="10631">
            <a:solidFill>
              <a:srgbClr val="000000"/>
            </a:solidFill>
          </a:ln>
        </p:spPr>
        <p:txBody>
          <a:bodyPr wrap="square" lIns="0" tIns="0" rIns="0" bIns="0" rtlCol="0"/>
          <a:lstStyle/>
          <a:p>
            <a:endParaRPr/>
          </a:p>
        </p:txBody>
      </p:sp>
      <p:sp>
        <p:nvSpPr>
          <p:cNvPr id="56" name="object 56"/>
          <p:cNvSpPr/>
          <p:nvPr/>
        </p:nvSpPr>
        <p:spPr>
          <a:xfrm>
            <a:off x="5525767" y="4155191"/>
            <a:ext cx="1722755" cy="0"/>
          </a:xfrm>
          <a:custGeom>
            <a:avLst/>
            <a:gdLst/>
            <a:ahLst/>
            <a:cxnLst/>
            <a:rect l="l" t="t" r="r" b="b"/>
            <a:pathLst>
              <a:path w="1722754">
                <a:moveTo>
                  <a:pt x="0" y="0"/>
                </a:moveTo>
                <a:lnTo>
                  <a:pt x="1722359" y="0"/>
                </a:lnTo>
              </a:path>
            </a:pathLst>
          </a:custGeom>
          <a:ln w="10631">
            <a:solidFill>
              <a:srgbClr val="000000"/>
            </a:solidFill>
          </a:ln>
        </p:spPr>
        <p:txBody>
          <a:bodyPr wrap="square" lIns="0" tIns="0" rIns="0" bIns="0" rtlCol="0"/>
          <a:lstStyle/>
          <a:p>
            <a:endParaRPr/>
          </a:p>
        </p:txBody>
      </p:sp>
      <p:sp>
        <p:nvSpPr>
          <p:cNvPr id="57" name="object 57"/>
          <p:cNvSpPr/>
          <p:nvPr/>
        </p:nvSpPr>
        <p:spPr>
          <a:xfrm>
            <a:off x="7495230" y="4155191"/>
            <a:ext cx="2006600" cy="0"/>
          </a:xfrm>
          <a:custGeom>
            <a:avLst/>
            <a:gdLst/>
            <a:ahLst/>
            <a:cxnLst/>
            <a:rect l="l" t="t" r="r" b="b"/>
            <a:pathLst>
              <a:path w="2006600">
                <a:moveTo>
                  <a:pt x="0" y="0"/>
                </a:moveTo>
                <a:lnTo>
                  <a:pt x="2005988" y="0"/>
                </a:lnTo>
              </a:path>
            </a:pathLst>
          </a:custGeom>
          <a:ln w="10631">
            <a:solidFill>
              <a:srgbClr val="000000"/>
            </a:solidFill>
          </a:ln>
        </p:spPr>
        <p:txBody>
          <a:bodyPr wrap="square" lIns="0" tIns="0" rIns="0" bIns="0" rtlCol="0"/>
          <a:lstStyle/>
          <a:p>
            <a:endParaRPr/>
          </a:p>
        </p:txBody>
      </p:sp>
      <p:sp>
        <p:nvSpPr>
          <p:cNvPr id="58" name="object 58"/>
          <p:cNvSpPr txBox="1"/>
          <p:nvPr/>
        </p:nvSpPr>
        <p:spPr>
          <a:xfrm>
            <a:off x="11085360" y="4149390"/>
            <a:ext cx="144145" cy="337820"/>
          </a:xfrm>
          <a:prstGeom prst="rect">
            <a:avLst/>
          </a:prstGeom>
        </p:spPr>
        <p:txBody>
          <a:bodyPr vert="horz" wrap="square" lIns="0" tIns="12065" rIns="0" bIns="0" rtlCol="0">
            <a:spAutoFit/>
          </a:bodyPr>
          <a:lstStyle/>
          <a:p>
            <a:pPr>
              <a:lnSpc>
                <a:spcPct val="100000"/>
              </a:lnSpc>
              <a:spcBef>
                <a:spcPts val="95"/>
              </a:spcBef>
            </a:pPr>
            <a:r>
              <a:rPr sz="2050" spc="5" dirty="0">
                <a:latin typeface="Times New Roman"/>
                <a:cs typeface="Times New Roman"/>
              </a:rPr>
              <a:t>6</a:t>
            </a:r>
            <a:endParaRPr sz="2050">
              <a:latin typeface="Times New Roman"/>
              <a:cs typeface="Times New Roman"/>
            </a:endParaRPr>
          </a:p>
        </p:txBody>
      </p:sp>
      <p:sp>
        <p:nvSpPr>
          <p:cNvPr id="59" name="object 59"/>
          <p:cNvSpPr txBox="1"/>
          <p:nvPr/>
        </p:nvSpPr>
        <p:spPr>
          <a:xfrm>
            <a:off x="11568983" y="4120184"/>
            <a:ext cx="234315" cy="207645"/>
          </a:xfrm>
          <a:prstGeom prst="rect">
            <a:avLst/>
          </a:prstGeom>
        </p:spPr>
        <p:txBody>
          <a:bodyPr vert="horz" wrap="square" lIns="0" tIns="11430" rIns="0" bIns="0" rtlCol="0">
            <a:spAutoFit/>
          </a:bodyPr>
          <a:lstStyle/>
          <a:p>
            <a:pPr>
              <a:lnSpc>
                <a:spcPct val="100000"/>
              </a:lnSpc>
              <a:spcBef>
                <a:spcPts val="90"/>
              </a:spcBef>
            </a:pPr>
            <a:r>
              <a:rPr sz="1200" i="1" spc="5" dirty="0">
                <a:latin typeface="Times New Roman"/>
                <a:cs typeface="Times New Roman"/>
              </a:rPr>
              <a:t>DD</a:t>
            </a:r>
            <a:endParaRPr sz="1200">
              <a:latin typeface="Times New Roman"/>
              <a:cs typeface="Times New Roman"/>
            </a:endParaRPr>
          </a:p>
        </p:txBody>
      </p:sp>
      <p:sp>
        <p:nvSpPr>
          <p:cNvPr id="60" name="object 60"/>
          <p:cNvSpPr txBox="1"/>
          <p:nvPr/>
        </p:nvSpPr>
        <p:spPr>
          <a:xfrm>
            <a:off x="10206890" y="4322429"/>
            <a:ext cx="381635" cy="207645"/>
          </a:xfrm>
          <a:prstGeom prst="rect">
            <a:avLst/>
          </a:prstGeom>
        </p:spPr>
        <p:txBody>
          <a:bodyPr vert="horz" wrap="square" lIns="0" tIns="11430" rIns="0" bIns="0" rtlCol="0">
            <a:spAutoFit/>
          </a:bodyPr>
          <a:lstStyle/>
          <a:p>
            <a:pPr>
              <a:lnSpc>
                <a:spcPct val="100000"/>
              </a:lnSpc>
              <a:spcBef>
                <a:spcPts val="90"/>
              </a:spcBef>
            </a:pPr>
            <a:r>
              <a:rPr sz="1200" i="1" dirty="0">
                <a:latin typeface="Times New Roman"/>
                <a:cs typeface="Times New Roman"/>
              </a:rPr>
              <a:t>DS</a:t>
            </a:r>
            <a:r>
              <a:rPr sz="1200" i="1" spc="25" dirty="0">
                <a:latin typeface="Times New Roman"/>
                <a:cs typeface="Times New Roman"/>
              </a:rPr>
              <a:t>A</a:t>
            </a:r>
            <a:r>
              <a:rPr sz="1200" i="1" dirty="0">
                <a:latin typeface="Times New Roman"/>
                <a:cs typeface="Times New Roman"/>
              </a:rPr>
              <a:t>T</a:t>
            </a:r>
            <a:endParaRPr sz="1200">
              <a:latin typeface="Times New Roman"/>
              <a:cs typeface="Times New Roman"/>
            </a:endParaRPr>
          </a:p>
        </p:txBody>
      </p:sp>
      <p:sp>
        <p:nvSpPr>
          <p:cNvPr id="61" name="object 61"/>
          <p:cNvSpPr txBox="1"/>
          <p:nvPr/>
        </p:nvSpPr>
        <p:spPr>
          <a:xfrm>
            <a:off x="8854344" y="4322429"/>
            <a:ext cx="247015" cy="207645"/>
          </a:xfrm>
          <a:prstGeom prst="rect">
            <a:avLst/>
          </a:prstGeom>
        </p:spPr>
        <p:txBody>
          <a:bodyPr vert="horz" wrap="square" lIns="0" tIns="11430" rIns="0" bIns="0" rtlCol="0">
            <a:spAutoFit/>
          </a:bodyPr>
          <a:lstStyle/>
          <a:p>
            <a:pPr marL="12700">
              <a:lnSpc>
                <a:spcPct val="100000"/>
              </a:lnSpc>
              <a:spcBef>
                <a:spcPts val="90"/>
              </a:spcBef>
            </a:pPr>
            <a:r>
              <a:rPr sz="1200" i="1" spc="5" dirty="0">
                <a:latin typeface="Times New Roman"/>
                <a:cs typeface="Times New Roman"/>
              </a:rPr>
              <a:t>DD</a:t>
            </a:r>
            <a:endParaRPr sz="1200">
              <a:latin typeface="Times New Roman"/>
              <a:cs typeface="Times New Roman"/>
            </a:endParaRPr>
          </a:p>
        </p:txBody>
      </p:sp>
      <p:sp>
        <p:nvSpPr>
          <p:cNvPr id="62" name="object 62"/>
          <p:cNvSpPr txBox="1"/>
          <p:nvPr/>
        </p:nvSpPr>
        <p:spPr>
          <a:xfrm>
            <a:off x="7617314" y="4322429"/>
            <a:ext cx="394335" cy="207645"/>
          </a:xfrm>
          <a:prstGeom prst="rect">
            <a:avLst/>
          </a:prstGeom>
        </p:spPr>
        <p:txBody>
          <a:bodyPr vert="horz" wrap="square" lIns="0" tIns="11430" rIns="0" bIns="0" rtlCol="0">
            <a:spAutoFit/>
          </a:bodyPr>
          <a:lstStyle/>
          <a:p>
            <a:pPr marL="12700">
              <a:lnSpc>
                <a:spcPct val="100000"/>
              </a:lnSpc>
              <a:spcBef>
                <a:spcPts val="90"/>
              </a:spcBef>
            </a:pPr>
            <a:r>
              <a:rPr sz="1200" i="1" dirty="0">
                <a:latin typeface="Times New Roman"/>
                <a:cs typeface="Times New Roman"/>
              </a:rPr>
              <a:t>DS</a:t>
            </a:r>
            <a:r>
              <a:rPr sz="1200" i="1" spc="25" dirty="0">
                <a:latin typeface="Times New Roman"/>
                <a:cs typeface="Times New Roman"/>
              </a:rPr>
              <a:t>A</a:t>
            </a:r>
            <a:r>
              <a:rPr sz="1200" i="1" dirty="0">
                <a:latin typeface="Times New Roman"/>
                <a:cs typeface="Times New Roman"/>
              </a:rPr>
              <a:t>T</a:t>
            </a:r>
            <a:endParaRPr sz="1200">
              <a:latin typeface="Times New Roman"/>
              <a:cs typeface="Times New Roman"/>
            </a:endParaRPr>
          </a:p>
        </p:txBody>
      </p:sp>
      <p:sp>
        <p:nvSpPr>
          <p:cNvPr id="63" name="object 63"/>
          <p:cNvSpPr txBox="1"/>
          <p:nvPr/>
        </p:nvSpPr>
        <p:spPr>
          <a:xfrm>
            <a:off x="6884859" y="4322429"/>
            <a:ext cx="247015" cy="207645"/>
          </a:xfrm>
          <a:prstGeom prst="rect">
            <a:avLst/>
          </a:prstGeom>
        </p:spPr>
        <p:txBody>
          <a:bodyPr vert="horz" wrap="square" lIns="0" tIns="11430" rIns="0" bIns="0" rtlCol="0">
            <a:spAutoFit/>
          </a:bodyPr>
          <a:lstStyle/>
          <a:p>
            <a:pPr marL="12700">
              <a:lnSpc>
                <a:spcPct val="100000"/>
              </a:lnSpc>
              <a:spcBef>
                <a:spcPts val="90"/>
              </a:spcBef>
            </a:pPr>
            <a:r>
              <a:rPr sz="1200" i="1" spc="5" dirty="0">
                <a:latin typeface="Times New Roman"/>
                <a:cs typeface="Times New Roman"/>
              </a:rPr>
              <a:t>DD</a:t>
            </a:r>
            <a:endParaRPr sz="1200">
              <a:latin typeface="Times New Roman"/>
              <a:cs typeface="Times New Roman"/>
            </a:endParaRPr>
          </a:p>
        </p:txBody>
      </p:sp>
      <p:sp>
        <p:nvSpPr>
          <p:cNvPr id="64" name="object 64"/>
          <p:cNvSpPr txBox="1"/>
          <p:nvPr/>
        </p:nvSpPr>
        <p:spPr>
          <a:xfrm>
            <a:off x="5648434" y="4322429"/>
            <a:ext cx="394335" cy="207645"/>
          </a:xfrm>
          <a:prstGeom prst="rect">
            <a:avLst/>
          </a:prstGeom>
        </p:spPr>
        <p:txBody>
          <a:bodyPr vert="horz" wrap="square" lIns="0" tIns="11430" rIns="0" bIns="0" rtlCol="0">
            <a:spAutoFit/>
          </a:bodyPr>
          <a:lstStyle/>
          <a:p>
            <a:pPr marL="12700">
              <a:lnSpc>
                <a:spcPct val="100000"/>
              </a:lnSpc>
              <a:spcBef>
                <a:spcPts val="90"/>
              </a:spcBef>
            </a:pPr>
            <a:r>
              <a:rPr sz="1200" i="1" dirty="0">
                <a:latin typeface="Times New Roman"/>
                <a:cs typeface="Times New Roman"/>
              </a:rPr>
              <a:t>DS</a:t>
            </a:r>
            <a:r>
              <a:rPr sz="1200" i="1" spc="25" dirty="0">
                <a:latin typeface="Times New Roman"/>
                <a:cs typeface="Times New Roman"/>
              </a:rPr>
              <a:t>A</a:t>
            </a:r>
            <a:r>
              <a:rPr sz="1200" i="1" dirty="0">
                <a:latin typeface="Times New Roman"/>
                <a:cs typeface="Times New Roman"/>
              </a:rPr>
              <a:t>T</a:t>
            </a:r>
            <a:endParaRPr sz="1200">
              <a:latin typeface="Times New Roman"/>
              <a:cs typeface="Times New Roman"/>
            </a:endParaRPr>
          </a:p>
        </p:txBody>
      </p:sp>
      <p:sp>
        <p:nvSpPr>
          <p:cNvPr id="65" name="object 65"/>
          <p:cNvSpPr txBox="1"/>
          <p:nvPr/>
        </p:nvSpPr>
        <p:spPr>
          <a:xfrm>
            <a:off x="4771514" y="4120183"/>
            <a:ext cx="179705" cy="207645"/>
          </a:xfrm>
          <a:prstGeom prst="rect">
            <a:avLst/>
          </a:prstGeom>
        </p:spPr>
        <p:txBody>
          <a:bodyPr vert="horz" wrap="square" lIns="0" tIns="11430" rIns="0" bIns="0" rtlCol="0">
            <a:spAutoFit/>
          </a:bodyPr>
          <a:lstStyle/>
          <a:p>
            <a:pPr marL="12700">
              <a:lnSpc>
                <a:spcPct val="100000"/>
              </a:lnSpc>
              <a:spcBef>
                <a:spcPts val="90"/>
              </a:spcBef>
            </a:pPr>
            <a:r>
              <a:rPr sz="1200" i="1" spc="5" dirty="0">
                <a:latin typeface="Times New Roman"/>
                <a:cs typeface="Times New Roman"/>
              </a:rPr>
              <a:t>on</a:t>
            </a:r>
            <a:endParaRPr sz="1200">
              <a:latin typeface="Times New Roman"/>
              <a:cs typeface="Times New Roman"/>
            </a:endParaRPr>
          </a:p>
        </p:txBody>
      </p:sp>
      <p:sp>
        <p:nvSpPr>
          <p:cNvPr id="66" name="object 66"/>
          <p:cNvSpPr txBox="1"/>
          <p:nvPr/>
        </p:nvSpPr>
        <p:spPr>
          <a:xfrm>
            <a:off x="8105129" y="3784070"/>
            <a:ext cx="771525" cy="337820"/>
          </a:xfrm>
          <a:prstGeom prst="rect">
            <a:avLst/>
          </a:prstGeom>
        </p:spPr>
        <p:txBody>
          <a:bodyPr vert="horz" wrap="square" lIns="0" tIns="12065" rIns="0" bIns="0" rtlCol="0">
            <a:spAutoFit/>
          </a:bodyPr>
          <a:lstStyle/>
          <a:p>
            <a:pPr marL="38100">
              <a:lnSpc>
                <a:spcPct val="100000"/>
              </a:lnSpc>
              <a:spcBef>
                <a:spcPts val="95"/>
              </a:spcBef>
            </a:pPr>
            <a:r>
              <a:rPr sz="2050" i="1" spc="-10" dirty="0">
                <a:latin typeface="Times New Roman"/>
                <a:cs typeface="Times New Roman"/>
              </a:rPr>
              <a:t>V</a:t>
            </a:r>
            <a:r>
              <a:rPr sz="1800" i="1" spc="7" baseline="-23148" dirty="0">
                <a:latin typeface="Times New Roman"/>
                <a:cs typeface="Times New Roman"/>
              </a:rPr>
              <a:t>D</a:t>
            </a:r>
            <a:r>
              <a:rPr sz="1800" i="1" baseline="-23148" dirty="0">
                <a:latin typeface="Times New Roman"/>
                <a:cs typeface="Times New Roman"/>
              </a:rPr>
              <a:t>D </a:t>
            </a:r>
            <a:r>
              <a:rPr sz="1800" i="1" spc="-112" baseline="-23148" dirty="0">
                <a:latin typeface="Times New Roman"/>
                <a:cs typeface="Times New Roman"/>
              </a:rPr>
              <a:t> </a:t>
            </a:r>
            <a:r>
              <a:rPr sz="2050" dirty="0">
                <a:latin typeface="Times New Roman"/>
                <a:cs typeface="Times New Roman"/>
              </a:rPr>
              <a:t>/</a:t>
            </a:r>
            <a:r>
              <a:rPr sz="2050" spc="-160" dirty="0">
                <a:latin typeface="Times New Roman"/>
                <a:cs typeface="Times New Roman"/>
              </a:rPr>
              <a:t> </a:t>
            </a:r>
            <a:r>
              <a:rPr sz="2050" spc="5" dirty="0">
                <a:latin typeface="Times New Roman"/>
                <a:cs typeface="Times New Roman"/>
              </a:rPr>
              <a:t>2</a:t>
            </a:r>
            <a:endParaRPr sz="2050" dirty="0">
              <a:latin typeface="Times New Roman"/>
              <a:cs typeface="Times New Roman"/>
            </a:endParaRPr>
          </a:p>
        </p:txBody>
      </p:sp>
      <p:sp>
        <p:nvSpPr>
          <p:cNvPr id="67" name="object 67"/>
          <p:cNvSpPr txBox="1"/>
          <p:nvPr/>
        </p:nvSpPr>
        <p:spPr>
          <a:xfrm>
            <a:off x="6135601" y="3848664"/>
            <a:ext cx="456565" cy="337820"/>
          </a:xfrm>
          <a:prstGeom prst="rect">
            <a:avLst/>
          </a:prstGeom>
        </p:spPr>
        <p:txBody>
          <a:bodyPr vert="horz" wrap="square" lIns="0" tIns="12065" rIns="0" bIns="0" rtlCol="0">
            <a:spAutoFit/>
          </a:bodyPr>
          <a:lstStyle/>
          <a:p>
            <a:pPr marL="38100">
              <a:lnSpc>
                <a:spcPct val="100000"/>
              </a:lnSpc>
              <a:spcBef>
                <a:spcPts val="95"/>
              </a:spcBef>
            </a:pPr>
            <a:r>
              <a:rPr sz="3075" i="1" baseline="13550" dirty="0">
                <a:latin typeface="Times New Roman"/>
                <a:cs typeface="Times New Roman"/>
              </a:rPr>
              <a:t>V</a:t>
            </a:r>
            <a:r>
              <a:rPr sz="1200" i="1" dirty="0">
                <a:latin typeface="Times New Roman"/>
                <a:cs typeface="Times New Roman"/>
              </a:rPr>
              <a:t>DD</a:t>
            </a:r>
            <a:endParaRPr sz="1200" dirty="0">
              <a:latin typeface="Times New Roman"/>
              <a:cs typeface="Times New Roman"/>
            </a:endParaRPr>
          </a:p>
        </p:txBody>
      </p:sp>
      <p:sp>
        <p:nvSpPr>
          <p:cNvPr id="68" name="object 68"/>
          <p:cNvSpPr txBox="1"/>
          <p:nvPr/>
        </p:nvSpPr>
        <p:spPr>
          <a:xfrm>
            <a:off x="10627788" y="3932905"/>
            <a:ext cx="1318260" cy="354965"/>
          </a:xfrm>
          <a:prstGeom prst="rect">
            <a:avLst/>
          </a:prstGeom>
        </p:spPr>
        <p:txBody>
          <a:bodyPr vert="horz" wrap="square" lIns="0" tIns="13335" rIns="0" bIns="0" rtlCol="0">
            <a:spAutoFit/>
          </a:bodyPr>
          <a:lstStyle/>
          <a:p>
            <a:pPr marL="38100">
              <a:lnSpc>
                <a:spcPct val="100000"/>
              </a:lnSpc>
              <a:spcBef>
                <a:spcPts val="105"/>
              </a:spcBef>
              <a:tabLst>
                <a:tab pos="1192530" algn="l"/>
              </a:tabLst>
            </a:pPr>
            <a:r>
              <a:rPr sz="2050" spc="-5" dirty="0">
                <a:latin typeface="Times New Roman"/>
                <a:cs typeface="Times New Roman"/>
              </a:rPr>
              <a:t>(1</a:t>
            </a:r>
            <a:r>
              <a:rPr sz="2050" spc="-5" dirty="0">
                <a:latin typeface="Symbol"/>
                <a:cs typeface="Symbol"/>
              </a:rPr>
              <a:t></a:t>
            </a:r>
            <a:r>
              <a:rPr sz="2050" spc="-35" dirty="0">
                <a:latin typeface="Times New Roman"/>
                <a:cs typeface="Times New Roman"/>
              </a:rPr>
              <a:t> </a:t>
            </a:r>
            <a:r>
              <a:rPr sz="3075" spc="7" baseline="35230" dirty="0">
                <a:latin typeface="Times New Roman"/>
                <a:cs typeface="Times New Roman"/>
              </a:rPr>
              <a:t>5</a:t>
            </a:r>
            <a:r>
              <a:rPr sz="3075" spc="-195" baseline="35230" dirty="0">
                <a:latin typeface="Times New Roman"/>
                <a:cs typeface="Times New Roman"/>
              </a:rPr>
              <a:t> </a:t>
            </a:r>
            <a:r>
              <a:rPr sz="2150" i="1" spc="-15" dirty="0">
                <a:latin typeface="Symbol"/>
                <a:cs typeface="Symbol"/>
              </a:rPr>
              <a:t></a:t>
            </a:r>
            <a:r>
              <a:rPr sz="2050" i="1" spc="-15" dirty="0">
                <a:latin typeface="Times New Roman"/>
                <a:cs typeface="Times New Roman"/>
              </a:rPr>
              <a:t>V	</a:t>
            </a:r>
            <a:r>
              <a:rPr sz="2050" dirty="0">
                <a:latin typeface="Times New Roman"/>
                <a:cs typeface="Times New Roman"/>
              </a:rPr>
              <a:t>)</a:t>
            </a:r>
            <a:endParaRPr sz="2050">
              <a:latin typeface="Times New Roman"/>
              <a:cs typeface="Times New Roman"/>
            </a:endParaRPr>
          </a:p>
        </p:txBody>
      </p:sp>
      <p:sp>
        <p:nvSpPr>
          <p:cNvPr id="69" name="object 69"/>
          <p:cNvSpPr txBox="1"/>
          <p:nvPr/>
        </p:nvSpPr>
        <p:spPr>
          <a:xfrm>
            <a:off x="9500614" y="3947143"/>
            <a:ext cx="314960" cy="337820"/>
          </a:xfrm>
          <a:prstGeom prst="rect">
            <a:avLst/>
          </a:prstGeom>
        </p:spPr>
        <p:txBody>
          <a:bodyPr vert="horz" wrap="square" lIns="0" tIns="12065" rIns="0" bIns="0" rtlCol="0">
            <a:spAutoFit/>
          </a:bodyPr>
          <a:lstStyle/>
          <a:p>
            <a:pPr marL="12700">
              <a:lnSpc>
                <a:spcPct val="100000"/>
              </a:lnSpc>
              <a:spcBef>
                <a:spcPts val="95"/>
              </a:spcBef>
            </a:pPr>
            <a:r>
              <a:rPr sz="2050" dirty="0">
                <a:latin typeface="Times New Roman"/>
                <a:cs typeface="Times New Roman"/>
              </a:rPr>
              <a:t>)</a:t>
            </a:r>
            <a:r>
              <a:rPr sz="2050" spc="-55" dirty="0">
                <a:latin typeface="Times New Roman"/>
                <a:cs typeface="Times New Roman"/>
              </a:rPr>
              <a:t> </a:t>
            </a:r>
            <a:r>
              <a:rPr sz="2050" spc="5" dirty="0">
                <a:latin typeface="Symbol"/>
                <a:cs typeface="Symbol"/>
              </a:rPr>
              <a:t></a:t>
            </a:r>
            <a:endParaRPr sz="2050">
              <a:latin typeface="Symbol"/>
              <a:cs typeface="Symbol"/>
            </a:endParaRPr>
          </a:p>
        </p:txBody>
      </p:sp>
      <p:sp>
        <p:nvSpPr>
          <p:cNvPr id="70" name="object 70"/>
          <p:cNvSpPr txBox="1"/>
          <p:nvPr/>
        </p:nvSpPr>
        <p:spPr>
          <a:xfrm>
            <a:off x="7287698" y="3947143"/>
            <a:ext cx="169545" cy="337820"/>
          </a:xfrm>
          <a:prstGeom prst="rect">
            <a:avLst/>
          </a:prstGeom>
        </p:spPr>
        <p:txBody>
          <a:bodyPr vert="horz" wrap="square" lIns="0" tIns="12065" rIns="0" bIns="0" rtlCol="0">
            <a:spAutoFit/>
          </a:bodyPr>
          <a:lstStyle/>
          <a:p>
            <a:pPr marL="12700">
              <a:lnSpc>
                <a:spcPct val="100000"/>
              </a:lnSpc>
              <a:spcBef>
                <a:spcPts val="95"/>
              </a:spcBef>
            </a:pPr>
            <a:r>
              <a:rPr sz="2050" spc="5" dirty="0">
                <a:latin typeface="Symbol"/>
                <a:cs typeface="Symbol"/>
              </a:rPr>
              <a:t></a:t>
            </a:r>
            <a:endParaRPr sz="2050">
              <a:latin typeface="Symbol"/>
              <a:cs typeface="Symbol"/>
            </a:endParaRPr>
          </a:p>
        </p:txBody>
      </p:sp>
      <p:sp>
        <p:nvSpPr>
          <p:cNvPr id="71" name="object 71"/>
          <p:cNvSpPr txBox="1"/>
          <p:nvPr/>
        </p:nvSpPr>
        <p:spPr>
          <a:xfrm>
            <a:off x="5210518" y="3746951"/>
            <a:ext cx="5368290" cy="742950"/>
          </a:xfrm>
          <a:prstGeom prst="rect">
            <a:avLst/>
          </a:prstGeom>
        </p:spPr>
        <p:txBody>
          <a:bodyPr vert="horz" wrap="square" lIns="0" tIns="49530" rIns="0" bIns="0" rtlCol="0">
            <a:spAutoFit/>
          </a:bodyPr>
          <a:lstStyle/>
          <a:p>
            <a:pPr marR="55880" algn="r">
              <a:lnSpc>
                <a:spcPct val="100000"/>
              </a:lnSpc>
              <a:spcBef>
                <a:spcPts val="390"/>
              </a:spcBef>
            </a:pPr>
            <a:r>
              <a:rPr sz="2050" spc="5" dirty="0">
                <a:latin typeface="Times New Roman"/>
                <a:cs typeface="Times New Roman"/>
              </a:rPr>
              <a:t>3</a:t>
            </a:r>
            <a:r>
              <a:rPr sz="2050" spc="385" dirty="0">
                <a:latin typeface="Times New Roman"/>
                <a:cs typeface="Times New Roman"/>
              </a:rPr>
              <a:t> </a:t>
            </a:r>
            <a:r>
              <a:rPr sz="2050" i="1" spc="-5" dirty="0">
                <a:latin typeface="Times New Roman"/>
                <a:cs typeface="Times New Roman"/>
              </a:rPr>
              <a:t>V</a:t>
            </a:r>
            <a:r>
              <a:rPr sz="1800" i="1" spc="-7" baseline="-23148" dirty="0">
                <a:latin typeface="Times New Roman"/>
                <a:cs typeface="Times New Roman"/>
              </a:rPr>
              <a:t>DD</a:t>
            </a:r>
            <a:endParaRPr sz="1800" baseline="-23148" dirty="0">
              <a:latin typeface="Times New Roman"/>
              <a:cs typeface="Times New Roman"/>
            </a:endParaRPr>
          </a:p>
          <a:p>
            <a:pPr marL="38100">
              <a:lnSpc>
                <a:spcPct val="100000"/>
              </a:lnSpc>
              <a:spcBef>
                <a:spcPts val="315"/>
              </a:spcBef>
              <a:tabLst>
                <a:tab pos="340360" algn="l"/>
                <a:tab pos="887730" algn="l"/>
                <a:tab pos="1938020" algn="l"/>
                <a:tab pos="2310130" algn="l"/>
                <a:tab pos="2857500" algn="l"/>
                <a:tab pos="3943985" algn="l"/>
                <a:tab pos="4672965" algn="l"/>
              </a:tabLst>
            </a:pPr>
            <a:r>
              <a:rPr sz="2050" spc="5" dirty="0">
                <a:latin typeface="Times New Roman"/>
                <a:cs typeface="Times New Roman"/>
              </a:rPr>
              <a:t>2	</a:t>
            </a:r>
            <a:r>
              <a:rPr sz="2050" i="1" dirty="0">
                <a:latin typeface="Times New Roman"/>
                <a:cs typeface="Times New Roman"/>
              </a:rPr>
              <a:t>I	</a:t>
            </a:r>
            <a:r>
              <a:rPr sz="2050" dirty="0">
                <a:latin typeface="Symbol"/>
                <a:cs typeface="Symbol"/>
              </a:rPr>
              <a:t></a:t>
            </a:r>
            <a:r>
              <a:rPr sz="2050" spc="-295" dirty="0">
                <a:latin typeface="Times New Roman"/>
                <a:cs typeface="Times New Roman"/>
              </a:rPr>
              <a:t> </a:t>
            </a:r>
            <a:r>
              <a:rPr sz="2050" spc="-10" dirty="0">
                <a:latin typeface="Times New Roman"/>
                <a:cs typeface="Times New Roman"/>
              </a:rPr>
              <a:t>(1</a:t>
            </a:r>
            <a:r>
              <a:rPr sz="2050" spc="-10" dirty="0">
                <a:latin typeface="Symbol"/>
                <a:cs typeface="Symbol"/>
              </a:rPr>
              <a:t></a:t>
            </a:r>
            <a:r>
              <a:rPr sz="2050" spc="-175" dirty="0">
                <a:latin typeface="Times New Roman"/>
                <a:cs typeface="Times New Roman"/>
              </a:rPr>
              <a:t> </a:t>
            </a:r>
            <a:r>
              <a:rPr sz="2150" i="1" spc="-15" dirty="0">
                <a:latin typeface="Symbol"/>
                <a:cs typeface="Symbol"/>
              </a:rPr>
              <a:t></a:t>
            </a:r>
            <a:r>
              <a:rPr sz="2050" i="1" spc="-15" dirty="0">
                <a:latin typeface="Times New Roman"/>
                <a:cs typeface="Times New Roman"/>
              </a:rPr>
              <a:t>V	</a:t>
            </a:r>
            <a:r>
              <a:rPr sz="2050" dirty="0">
                <a:latin typeface="Times New Roman"/>
                <a:cs typeface="Times New Roman"/>
              </a:rPr>
              <a:t>)	</a:t>
            </a:r>
            <a:r>
              <a:rPr sz="2050" i="1" dirty="0">
                <a:latin typeface="Times New Roman"/>
                <a:cs typeface="Times New Roman"/>
              </a:rPr>
              <a:t>I	</a:t>
            </a:r>
            <a:r>
              <a:rPr sz="2050" dirty="0">
                <a:latin typeface="Symbol"/>
                <a:cs typeface="Symbol"/>
              </a:rPr>
              <a:t></a:t>
            </a:r>
            <a:r>
              <a:rPr sz="2050" spc="-295" dirty="0">
                <a:latin typeface="Times New Roman"/>
                <a:cs typeface="Times New Roman"/>
              </a:rPr>
              <a:t> </a:t>
            </a:r>
            <a:r>
              <a:rPr sz="2050" spc="-5" dirty="0">
                <a:latin typeface="Times New Roman"/>
                <a:cs typeface="Times New Roman"/>
              </a:rPr>
              <a:t>(1</a:t>
            </a:r>
            <a:r>
              <a:rPr sz="2050" spc="-5" dirty="0">
                <a:latin typeface="Symbol"/>
                <a:cs typeface="Symbol"/>
              </a:rPr>
              <a:t></a:t>
            </a:r>
            <a:r>
              <a:rPr sz="2050" spc="-170" dirty="0">
                <a:latin typeface="Times New Roman"/>
                <a:cs typeface="Times New Roman"/>
              </a:rPr>
              <a:t> </a:t>
            </a:r>
            <a:r>
              <a:rPr sz="2150" i="1" spc="-15" dirty="0">
                <a:latin typeface="Symbol"/>
                <a:cs typeface="Symbol"/>
              </a:rPr>
              <a:t></a:t>
            </a:r>
            <a:r>
              <a:rPr sz="2050" i="1" spc="-15" dirty="0">
                <a:latin typeface="Times New Roman"/>
                <a:cs typeface="Times New Roman"/>
              </a:rPr>
              <a:t>V	</a:t>
            </a:r>
            <a:r>
              <a:rPr sz="2050" dirty="0">
                <a:latin typeface="Times New Roman"/>
                <a:cs typeface="Times New Roman"/>
              </a:rPr>
              <a:t>/</a:t>
            </a:r>
            <a:r>
              <a:rPr sz="2050" spc="-160" dirty="0">
                <a:latin typeface="Times New Roman"/>
                <a:cs typeface="Times New Roman"/>
              </a:rPr>
              <a:t> </a:t>
            </a:r>
            <a:r>
              <a:rPr sz="2050" spc="-5" dirty="0">
                <a:latin typeface="Times New Roman"/>
                <a:cs typeface="Times New Roman"/>
              </a:rPr>
              <a:t>2)	</a:t>
            </a:r>
            <a:r>
              <a:rPr sz="2050" spc="5" dirty="0">
                <a:latin typeface="Times New Roman"/>
                <a:cs typeface="Times New Roman"/>
              </a:rPr>
              <a:t>4</a:t>
            </a:r>
            <a:r>
              <a:rPr sz="2050" spc="90" dirty="0">
                <a:latin typeface="Times New Roman"/>
                <a:cs typeface="Times New Roman"/>
              </a:rPr>
              <a:t> </a:t>
            </a:r>
            <a:r>
              <a:rPr sz="2050" i="1" dirty="0">
                <a:latin typeface="Times New Roman"/>
                <a:cs typeface="Times New Roman"/>
              </a:rPr>
              <a:t>I</a:t>
            </a:r>
            <a:endParaRPr sz="2050" dirty="0">
              <a:latin typeface="Times New Roman"/>
              <a:cs typeface="Times New Roman"/>
            </a:endParaRPr>
          </a:p>
        </p:txBody>
      </p:sp>
      <p:sp>
        <p:nvSpPr>
          <p:cNvPr id="72" name="object 72"/>
          <p:cNvSpPr txBox="1"/>
          <p:nvPr/>
        </p:nvSpPr>
        <p:spPr>
          <a:xfrm>
            <a:off x="4594699" y="3947143"/>
            <a:ext cx="959485" cy="337820"/>
          </a:xfrm>
          <a:prstGeom prst="rect">
            <a:avLst/>
          </a:prstGeom>
        </p:spPr>
        <p:txBody>
          <a:bodyPr vert="horz" wrap="square" lIns="0" tIns="12065" rIns="0" bIns="0" rtlCol="0">
            <a:spAutoFit/>
          </a:bodyPr>
          <a:lstStyle/>
          <a:p>
            <a:pPr marL="38100">
              <a:lnSpc>
                <a:spcPct val="100000"/>
              </a:lnSpc>
              <a:spcBef>
                <a:spcPts val="95"/>
              </a:spcBef>
              <a:tabLst>
                <a:tab pos="429259" algn="l"/>
              </a:tabLst>
            </a:pPr>
            <a:r>
              <a:rPr sz="2050" i="1" spc="5" dirty="0">
                <a:latin typeface="Times New Roman"/>
                <a:cs typeface="Times New Roman"/>
              </a:rPr>
              <a:t>R	</a:t>
            </a:r>
            <a:r>
              <a:rPr sz="2050" spc="5" dirty="0">
                <a:latin typeface="Symbol"/>
                <a:cs typeface="Symbol"/>
              </a:rPr>
              <a:t></a:t>
            </a:r>
            <a:r>
              <a:rPr sz="2050" spc="90" dirty="0">
                <a:latin typeface="Times New Roman"/>
                <a:cs typeface="Times New Roman"/>
              </a:rPr>
              <a:t> </a:t>
            </a:r>
            <a:r>
              <a:rPr sz="3075" spc="7" baseline="35230" dirty="0">
                <a:latin typeface="Times New Roman"/>
                <a:cs typeface="Times New Roman"/>
              </a:rPr>
              <a:t>1</a:t>
            </a:r>
            <a:r>
              <a:rPr sz="3075" spc="-150" baseline="35230" dirty="0">
                <a:latin typeface="Times New Roman"/>
                <a:cs typeface="Times New Roman"/>
              </a:rPr>
              <a:t> </a:t>
            </a:r>
            <a:r>
              <a:rPr sz="2050" dirty="0">
                <a:latin typeface="Times New Roman"/>
                <a:cs typeface="Times New Roman"/>
              </a:rPr>
              <a:t>(</a:t>
            </a:r>
            <a:endParaRPr sz="2050">
              <a:latin typeface="Times New Roman"/>
              <a:cs typeface="Times New Roman"/>
            </a:endParaRPr>
          </a:p>
        </p:txBody>
      </p:sp>
      <p:sp>
        <p:nvSpPr>
          <p:cNvPr id="73" name="灯片编号占位符 72">
            <a:extLst>
              <a:ext uri="{FF2B5EF4-FFF2-40B4-BE49-F238E27FC236}">
                <a16:creationId xmlns:a16="http://schemas.microsoft.com/office/drawing/2014/main" id="{3A69C8A7-1090-136C-06A8-9EBBA45F9CE0}"/>
              </a:ext>
            </a:extLst>
          </p:cNvPr>
          <p:cNvSpPr>
            <a:spLocks noGrp="1"/>
          </p:cNvSpPr>
          <p:nvPr>
            <p:ph type="sldNum" sz="quarter" idx="7"/>
          </p:nvPr>
        </p:nvSpPr>
        <p:spPr/>
        <p:txBody>
          <a:bodyPr/>
          <a:lstStyle/>
          <a:p>
            <a:fld id="{B6F15528-21DE-4FAA-801E-634DDDAF4B2B}" type="slidenum">
              <a:rPr lang="en-US" altLang="zh-CN" smtClean="0"/>
              <a:t>3</a:t>
            </a:fld>
            <a:endParaRPr lang="en-US" altLang="zh-CN"/>
          </a:p>
        </p:txBody>
      </p:sp>
      <p:pic>
        <p:nvPicPr>
          <p:cNvPr id="74" name="图片 73">
            <a:extLst>
              <a:ext uri="{FF2B5EF4-FFF2-40B4-BE49-F238E27FC236}">
                <a16:creationId xmlns:a16="http://schemas.microsoft.com/office/drawing/2014/main" id="{CA8CA5B5-AEE7-DF0D-C3BC-06B9129614E4}"/>
              </a:ext>
            </a:extLst>
          </p:cNvPr>
          <p:cNvPicPr>
            <a:picLocks noChangeAspect="1"/>
          </p:cNvPicPr>
          <p:nvPr/>
        </p:nvPicPr>
        <p:blipFill>
          <a:blip r:embed="rId3"/>
          <a:stretch>
            <a:fillRect/>
          </a:stretch>
        </p:blipFill>
        <p:spPr>
          <a:xfrm>
            <a:off x="153398" y="1638872"/>
            <a:ext cx="4154281" cy="3580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137160"/>
            <a:ext cx="716280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Review:</a:t>
            </a:r>
            <a:r>
              <a:rPr spc="-10" dirty="0">
                <a:solidFill>
                  <a:schemeClr val="tx1"/>
                </a:solidFill>
              </a:rPr>
              <a:t> </a:t>
            </a:r>
            <a:r>
              <a:rPr spc="-5" dirty="0">
                <a:solidFill>
                  <a:schemeClr val="tx1"/>
                </a:solidFill>
              </a:rPr>
              <a:t>Capacitance</a:t>
            </a:r>
            <a:r>
              <a:rPr spc="-20" dirty="0">
                <a:solidFill>
                  <a:schemeClr val="tx1"/>
                </a:solidFill>
              </a:rPr>
              <a:t> </a:t>
            </a:r>
            <a:r>
              <a:rPr dirty="0">
                <a:solidFill>
                  <a:schemeClr val="tx1"/>
                </a:solidFill>
              </a:rPr>
              <a:t>of</a:t>
            </a:r>
            <a:r>
              <a:rPr spc="-5" dirty="0">
                <a:solidFill>
                  <a:schemeClr val="tx1"/>
                </a:solidFill>
              </a:rPr>
              <a:t> </a:t>
            </a:r>
            <a:r>
              <a:rPr dirty="0">
                <a:solidFill>
                  <a:schemeClr val="tx1"/>
                </a:solidFill>
              </a:rPr>
              <a:t>MOSFET</a:t>
            </a:r>
          </a:p>
        </p:txBody>
      </p:sp>
      <p:sp>
        <p:nvSpPr>
          <p:cNvPr id="3" name="object 3"/>
          <p:cNvSpPr txBox="1"/>
          <p:nvPr/>
        </p:nvSpPr>
        <p:spPr>
          <a:xfrm>
            <a:off x="482854" y="4073652"/>
            <a:ext cx="11582400" cy="1742785"/>
          </a:xfrm>
          <a:prstGeom prst="rect">
            <a:avLst/>
          </a:prstGeom>
        </p:spPr>
        <p:txBody>
          <a:bodyPr vert="horz" wrap="square" lIns="0" tIns="97790" rIns="0" bIns="0" rtlCol="0">
            <a:spAutoFit/>
          </a:bodyPr>
          <a:lstStyle/>
          <a:p>
            <a:pPr marL="407670" indent="-369570">
              <a:lnSpc>
                <a:spcPct val="100000"/>
              </a:lnSpc>
              <a:spcBef>
                <a:spcPts val="770"/>
              </a:spcBef>
              <a:buClr>
                <a:srgbClr val="004099"/>
              </a:buClr>
              <a:buFont typeface="Wingdings"/>
              <a:buChar char=""/>
              <a:tabLst>
                <a:tab pos="407670" algn="l"/>
              </a:tabLst>
            </a:pPr>
            <a:r>
              <a:rPr sz="2400" b="1" spc="-5" dirty="0">
                <a:solidFill>
                  <a:srgbClr val="6F2F9F"/>
                </a:solidFill>
                <a:latin typeface="Arial"/>
                <a:cs typeface="Arial"/>
              </a:rPr>
              <a:t>Gate</a:t>
            </a:r>
            <a:r>
              <a:rPr sz="2400" b="1" spc="-10" dirty="0">
                <a:solidFill>
                  <a:srgbClr val="6F2F9F"/>
                </a:solidFill>
                <a:latin typeface="Arial"/>
                <a:cs typeface="Arial"/>
              </a:rPr>
              <a:t> </a:t>
            </a:r>
            <a:r>
              <a:rPr sz="2400" b="1" spc="-5" dirty="0">
                <a:solidFill>
                  <a:srgbClr val="6F2F9F"/>
                </a:solidFill>
                <a:latin typeface="Arial"/>
                <a:cs typeface="Arial"/>
              </a:rPr>
              <a:t>Capacitance</a:t>
            </a:r>
            <a:r>
              <a:rPr sz="2400" b="1" spc="25" dirty="0">
                <a:solidFill>
                  <a:srgbClr val="6F2F9F"/>
                </a:solidFill>
                <a:latin typeface="Arial"/>
                <a:cs typeface="Arial"/>
              </a:rPr>
              <a:t> </a:t>
            </a:r>
            <a:r>
              <a:rPr sz="2400" b="1" i="1" dirty="0">
                <a:solidFill>
                  <a:srgbClr val="6F2F9F"/>
                </a:solidFill>
                <a:latin typeface="Arial"/>
                <a:cs typeface="Arial"/>
              </a:rPr>
              <a:t>C</a:t>
            </a:r>
            <a:r>
              <a:rPr sz="2400" b="1" baseline="-20833" dirty="0">
                <a:solidFill>
                  <a:srgbClr val="6F2F9F"/>
                </a:solidFill>
                <a:latin typeface="Arial"/>
                <a:cs typeface="Arial"/>
              </a:rPr>
              <a:t>GC</a:t>
            </a:r>
            <a:r>
              <a:rPr sz="2400" b="1" spc="322" baseline="-20833" dirty="0">
                <a:solidFill>
                  <a:srgbClr val="6F2F9F"/>
                </a:solidFill>
                <a:latin typeface="Arial"/>
                <a:cs typeface="Arial"/>
              </a:rPr>
              <a:t> </a:t>
            </a:r>
            <a:r>
              <a:rPr sz="2400" b="1" dirty="0">
                <a:solidFill>
                  <a:srgbClr val="004099"/>
                </a:solidFill>
                <a:latin typeface="Arial"/>
                <a:cs typeface="Arial"/>
              </a:rPr>
              <a:t>–</a:t>
            </a:r>
            <a:r>
              <a:rPr sz="2400" b="1" spc="5" dirty="0">
                <a:solidFill>
                  <a:srgbClr val="004099"/>
                </a:solidFill>
                <a:latin typeface="Arial"/>
                <a:cs typeface="Arial"/>
              </a:rPr>
              <a:t> </a:t>
            </a:r>
            <a:r>
              <a:rPr sz="2400" b="1" spc="-5" dirty="0">
                <a:solidFill>
                  <a:srgbClr val="004099"/>
                </a:solidFill>
                <a:latin typeface="Arial"/>
                <a:cs typeface="Arial"/>
              </a:rPr>
              <a:t>parallel</a:t>
            </a:r>
            <a:r>
              <a:rPr sz="2400" b="1" spc="5" dirty="0">
                <a:solidFill>
                  <a:srgbClr val="004099"/>
                </a:solidFill>
                <a:latin typeface="Arial"/>
                <a:cs typeface="Arial"/>
              </a:rPr>
              <a:t> </a:t>
            </a:r>
            <a:r>
              <a:rPr sz="2400" b="1" spc="-5" dirty="0">
                <a:solidFill>
                  <a:srgbClr val="004099"/>
                </a:solidFill>
                <a:latin typeface="Arial"/>
                <a:cs typeface="Arial"/>
              </a:rPr>
              <a:t>capacitance.</a:t>
            </a:r>
            <a:endParaRPr sz="2400" dirty="0">
              <a:latin typeface="Arial"/>
              <a:cs typeface="Arial"/>
            </a:endParaRPr>
          </a:p>
          <a:p>
            <a:pPr marL="407670" indent="-369570">
              <a:lnSpc>
                <a:spcPct val="100000"/>
              </a:lnSpc>
              <a:spcBef>
                <a:spcPts val="675"/>
              </a:spcBef>
              <a:buClr>
                <a:srgbClr val="004099"/>
              </a:buClr>
              <a:buFont typeface="Wingdings"/>
              <a:buChar char=""/>
              <a:tabLst>
                <a:tab pos="407670" algn="l"/>
              </a:tabLst>
            </a:pPr>
            <a:r>
              <a:rPr sz="2400" b="1" spc="-5" dirty="0">
                <a:solidFill>
                  <a:srgbClr val="00AF50"/>
                </a:solidFill>
                <a:latin typeface="Arial"/>
                <a:cs typeface="Arial"/>
              </a:rPr>
              <a:t>Parasitic</a:t>
            </a:r>
            <a:r>
              <a:rPr sz="2400" b="1" spc="15" dirty="0">
                <a:solidFill>
                  <a:srgbClr val="00AF50"/>
                </a:solidFill>
                <a:latin typeface="Arial"/>
                <a:cs typeface="Arial"/>
              </a:rPr>
              <a:t> </a:t>
            </a:r>
            <a:r>
              <a:rPr sz="2400" b="1" spc="-5" dirty="0">
                <a:solidFill>
                  <a:srgbClr val="00AF50"/>
                </a:solidFill>
                <a:latin typeface="Arial"/>
                <a:cs typeface="Arial"/>
              </a:rPr>
              <a:t>Capacitance</a:t>
            </a:r>
            <a:r>
              <a:rPr sz="2400" b="1" spc="30" dirty="0">
                <a:solidFill>
                  <a:srgbClr val="00AF50"/>
                </a:solidFill>
                <a:latin typeface="Arial"/>
                <a:cs typeface="Arial"/>
              </a:rPr>
              <a:t> </a:t>
            </a:r>
            <a:r>
              <a:rPr sz="2400" b="1" i="1" spc="-5" dirty="0">
                <a:solidFill>
                  <a:srgbClr val="00AF50"/>
                </a:solidFill>
                <a:latin typeface="Arial"/>
                <a:cs typeface="Arial"/>
              </a:rPr>
              <a:t>C</a:t>
            </a:r>
            <a:r>
              <a:rPr sz="2400" b="1" spc="-7" baseline="-20833" dirty="0">
                <a:solidFill>
                  <a:srgbClr val="00AF50"/>
                </a:solidFill>
                <a:latin typeface="Arial"/>
                <a:cs typeface="Arial"/>
              </a:rPr>
              <a:t>SB</a:t>
            </a:r>
            <a:r>
              <a:rPr sz="2400" b="1" spc="322" baseline="-20833" dirty="0">
                <a:solidFill>
                  <a:srgbClr val="00AF50"/>
                </a:solidFill>
                <a:latin typeface="Arial"/>
                <a:cs typeface="Arial"/>
              </a:rPr>
              <a:t> </a:t>
            </a:r>
            <a:r>
              <a:rPr sz="2400" b="1" spc="-5" dirty="0">
                <a:solidFill>
                  <a:srgbClr val="00AF50"/>
                </a:solidFill>
                <a:latin typeface="Arial"/>
                <a:cs typeface="Arial"/>
              </a:rPr>
              <a:t>and</a:t>
            </a:r>
            <a:r>
              <a:rPr sz="2400" b="1" spc="5" dirty="0">
                <a:solidFill>
                  <a:srgbClr val="00AF50"/>
                </a:solidFill>
                <a:latin typeface="Arial"/>
                <a:cs typeface="Arial"/>
              </a:rPr>
              <a:t> </a:t>
            </a:r>
            <a:r>
              <a:rPr sz="2400" b="1" i="1" dirty="0">
                <a:solidFill>
                  <a:srgbClr val="00AF50"/>
                </a:solidFill>
                <a:latin typeface="Arial"/>
                <a:cs typeface="Arial"/>
              </a:rPr>
              <a:t>C</a:t>
            </a:r>
            <a:r>
              <a:rPr sz="2400" b="1" baseline="-20833" dirty="0">
                <a:solidFill>
                  <a:srgbClr val="00AF50"/>
                </a:solidFill>
                <a:latin typeface="Arial"/>
                <a:cs typeface="Arial"/>
              </a:rPr>
              <a:t>DB</a:t>
            </a:r>
            <a:r>
              <a:rPr sz="2400" b="1" spc="315" baseline="-20833" dirty="0">
                <a:solidFill>
                  <a:srgbClr val="00AF50"/>
                </a:solidFill>
                <a:latin typeface="Arial"/>
                <a:cs typeface="Arial"/>
              </a:rPr>
              <a:t> </a:t>
            </a:r>
            <a:r>
              <a:rPr sz="2400" b="1" dirty="0">
                <a:solidFill>
                  <a:srgbClr val="004099"/>
                </a:solidFill>
                <a:latin typeface="Arial"/>
                <a:cs typeface="Arial"/>
              </a:rPr>
              <a:t>–</a:t>
            </a:r>
            <a:r>
              <a:rPr sz="2400" b="1" spc="5" dirty="0">
                <a:solidFill>
                  <a:srgbClr val="004099"/>
                </a:solidFill>
                <a:latin typeface="Arial"/>
                <a:cs typeface="Arial"/>
              </a:rPr>
              <a:t> </a:t>
            </a:r>
            <a:r>
              <a:rPr sz="2400" b="1" spc="-5" dirty="0">
                <a:solidFill>
                  <a:srgbClr val="004099"/>
                </a:solidFill>
                <a:latin typeface="Arial"/>
                <a:cs typeface="Arial"/>
              </a:rPr>
              <a:t>p-n</a:t>
            </a:r>
            <a:r>
              <a:rPr sz="2400" b="1" dirty="0">
                <a:solidFill>
                  <a:srgbClr val="004099"/>
                </a:solidFill>
                <a:latin typeface="Arial"/>
                <a:cs typeface="Arial"/>
              </a:rPr>
              <a:t> </a:t>
            </a:r>
            <a:r>
              <a:rPr sz="2400" b="1" spc="-5" dirty="0">
                <a:solidFill>
                  <a:srgbClr val="004099"/>
                </a:solidFill>
                <a:latin typeface="Arial"/>
                <a:cs typeface="Arial"/>
              </a:rPr>
              <a:t>junction</a:t>
            </a:r>
            <a:r>
              <a:rPr sz="2400" b="1" spc="-20" dirty="0">
                <a:solidFill>
                  <a:srgbClr val="004099"/>
                </a:solidFill>
                <a:latin typeface="Arial"/>
                <a:cs typeface="Arial"/>
              </a:rPr>
              <a:t> </a:t>
            </a:r>
            <a:r>
              <a:rPr sz="2400" b="1" spc="-5" dirty="0">
                <a:solidFill>
                  <a:srgbClr val="004099"/>
                </a:solidFill>
                <a:latin typeface="Arial"/>
                <a:cs typeface="Arial"/>
              </a:rPr>
              <a:t>diffusion</a:t>
            </a:r>
            <a:r>
              <a:rPr sz="2400" b="1" dirty="0">
                <a:solidFill>
                  <a:srgbClr val="004099"/>
                </a:solidFill>
                <a:latin typeface="Arial"/>
                <a:cs typeface="Arial"/>
              </a:rPr>
              <a:t> </a:t>
            </a:r>
            <a:r>
              <a:rPr sz="2400" b="1" spc="-5" dirty="0">
                <a:solidFill>
                  <a:srgbClr val="004099"/>
                </a:solidFill>
                <a:latin typeface="Arial"/>
                <a:cs typeface="Arial"/>
              </a:rPr>
              <a:t>capacitance.</a:t>
            </a:r>
            <a:endParaRPr sz="2400" dirty="0">
              <a:latin typeface="Arial"/>
              <a:cs typeface="Arial"/>
            </a:endParaRPr>
          </a:p>
          <a:p>
            <a:pPr marL="323850" marR="30480" indent="-285750">
              <a:lnSpc>
                <a:spcPct val="100000"/>
              </a:lnSpc>
              <a:spcBef>
                <a:spcPts val="600"/>
              </a:spcBef>
              <a:buFont typeface="Wingdings"/>
              <a:buChar char=""/>
              <a:tabLst>
                <a:tab pos="407670" algn="l"/>
              </a:tabLst>
            </a:pPr>
            <a:r>
              <a:rPr lang="en-US" altLang="en-US" sz="2400" b="1" dirty="0">
                <a:solidFill>
                  <a:srgbClr val="004099"/>
                </a:solidFill>
                <a:latin typeface="Arial"/>
                <a:cs typeface="Arial"/>
              </a:rPr>
              <a:t> </a:t>
            </a:r>
            <a:r>
              <a:rPr sz="2400" b="1" dirty="0">
                <a:solidFill>
                  <a:srgbClr val="004099"/>
                </a:solidFill>
                <a:latin typeface="Arial"/>
                <a:cs typeface="Arial"/>
              </a:rPr>
              <a:t>The</a:t>
            </a:r>
            <a:r>
              <a:rPr sz="2400" b="1" spc="-5" dirty="0">
                <a:solidFill>
                  <a:srgbClr val="004099"/>
                </a:solidFill>
                <a:latin typeface="Arial"/>
                <a:cs typeface="Arial"/>
              </a:rPr>
              <a:t> capacitance</a:t>
            </a:r>
            <a:r>
              <a:rPr sz="2400" b="1" spc="25" dirty="0">
                <a:solidFill>
                  <a:srgbClr val="004099"/>
                </a:solidFill>
                <a:latin typeface="Arial"/>
                <a:cs typeface="Arial"/>
              </a:rPr>
              <a:t> </a:t>
            </a:r>
            <a:r>
              <a:rPr sz="2400" b="1" spc="-5" dirty="0">
                <a:solidFill>
                  <a:srgbClr val="004099"/>
                </a:solidFill>
                <a:latin typeface="Arial"/>
                <a:cs typeface="Arial"/>
              </a:rPr>
              <a:t>counts</a:t>
            </a:r>
            <a:r>
              <a:rPr sz="2400" b="1" dirty="0">
                <a:solidFill>
                  <a:srgbClr val="004099"/>
                </a:solidFill>
                <a:latin typeface="Arial"/>
                <a:cs typeface="Arial"/>
              </a:rPr>
              <a:t> </a:t>
            </a:r>
            <a:r>
              <a:rPr sz="2400" b="1" spc="-60" dirty="0">
                <a:solidFill>
                  <a:srgbClr val="FF0000"/>
                </a:solidFill>
                <a:latin typeface="Arial"/>
                <a:cs typeface="Arial"/>
              </a:rPr>
              <a:t>ONLY</a:t>
            </a:r>
            <a:r>
              <a:rPr sz="2400" b="1" spc="-40" dirty="0">
                <a:solidFill>
                  <a:srgbClr val="FF0000"/>
                </a:solidFill>
                <a:latin typeface="Arial"/>
                <a:cs typeface="Arial"/>
              </a:rPr>
              <a:t> </a:t>
            </a:r>
            <a:r>
              <a:rPr sz="2400" b="1" spc="-5" dirty="0">
                <a:solidFill>
                  <a:srgbClr val="FF0000"/>
                </a:solidFill>
                <a:latin typeface="Arial"/>
                <a:cs typeface="Arial"/>
              </a:rPr>
              <a:t>when the</a:t>
            </a:r>
            <a:r>
              <a:rPr sz="2400" b="1" spc="10" dirty="0">
                <a:solidFill>
                  <a:srgbClr val="FF0000"/>
                </a:solidFill>
                <a:latin typeface="Arial"/>
                <a:cs typeface="Arial"/>
              </a:rPr>
              <a:t> </a:t>
            </a:r>
            <a:r>
              <a:rPr sz="2400" b="1" spc="-5" dirty="0">
                <a:solidFill>
                  <a:srgbClr val="FF0000"/>
                </a:solidFill>
                <a:latin typeface="Arial"/>
                <a:cs typeface="Arial"/>
              </a:rPr>
              <a:t>voltage</a:t>
            </a:r>
            <a:r>
              <a:rPr sz="2400" b="1" spc="5" dirty="0">
                <a:solidFill>
                  <a:srgbClr val="FF0000"/>
                </a:solidFill>
                <a:latin typeface="Arial"/>
                <a:cs typeface="Arial"/>
              </a:rPr>
              <a:t> </a:t>
            </a:r>
            <a:r>
              <a:rPr sz="2400" b="1" spc="-5" dirty="0">
                <a:solidFill>
                  <a:srgbClr val="FF0000"/>
                </a:solidFill>
                <a:latin typeface="Arial"/>
                <a:cs typeface="Arial"/>
              </a:rPr>
              <a:t>across</a:t>
            </a:r>
            <a:r>
              <a:rPr sz="2400" b="1" spc="10" dirty="0">
                <a:solidFill>
                  <a:srgbClr val="FF0000"/>
                </a:solidFill>
                <a:latin typeface="Arial"/>
                <a:cs typeface="Arial"/>
              </a:rPr>
              <a:t> </a:t>
            </a:r>
            <a:r>
              <a:rPr sz="2400" b="1" dirty="0">
                <a:solidFill>
                  <a:srgbClr val="FF0000"/>
                </a:solidFill>
                <a:latin typeface="Arial"/>
                <a:cs typeface="Arial"/>
              </a:rPr>
              <a:t>it</a:t>
            </a:r>
            <a:r>
              <a:rPr sz="2400" b="1" spc="-5" dirty="0">
                <a:solidFill>
                  <a:srgbClr val="FF0000"/>
                </a:solidFill>
                <a:latin typeface="Arial"/>
                <a:cs typeface="Arial"/>
              </a:rPr>
              <a:t> changes</a:t>
            </a:r>
            <a:r>
              <a:rPr sz="2400" b="1" spc="10" dirty="0">
                <a:solidFill>
                  <a:srgbClr val="FF0000"/>
                </a:solidFill>
                <a:latin typeface="Arial"/>
                <a:cs typeface="Arial"/>
              </a:rPr>
              <a:t> </a:t>
            </a:r>
            <a:r>
              <a:rPr sz="2400" b="1" dirty="0">
                <a:solidFill>
                  <a:srgbClr val="FF0000"/>
                </a:solidFill>
                <a:latin typeface="Arial"/>
                <a:cs typeface="Arial"/>
              </a:rPr>
              <a:t>during</a:t>
            </a:r>
            <a:r>
              <a:rPr sz="2400" b="1" spc="-10" dirty="0">
                <a:solidFill>
                  <a:srgbClr val="FF0000"/>
                </a:solidFill>
                <a:latin typeface="Arial"/>
                <a:cs typeface="Arial"/>
              </a:rPr>
              <a:t> </a:t>
            </a:r>
            <a:r>
              <a:rPr sz="2400" b="1" spc="-5" dirty="0">
                <a:solidFill>
                  <a:srgbClr val="FF0000"/>
                </a:solidFill>
                <a:latin typeface="Arial"/>
                <a:cs typeface="Arial"/>
              </a:rPr>
              <a:t>the </a:t>
            </a:r>
            <a:r>
              <a:rPr sz="2400" b="1" spc="-655" dirty="0">
                <a:solidFill>
                  <a:srgbClr val="FF0000"/>
                </a:solidFill>
                <a:latin typeface="Arial"/>
                <a:cs typeface="Arial"/>
              </a:rPr>
              <a:t> </a:t>
            </a:r>
            <a:r>
              <a:rPr sz="2400" b="1" spc="-5" dirty="0">
                <a:solidFill>
                  <a:srgbClr val="FF0000"/>
                </a:solidFill>
                <a:latin typeface="Arial"/>
                <a:cs typeface="Arial"/>
              </a:rPr>
              <a:t>PUN and/or</a:t>
            </a:r>
            <a:r>
              <a:rPr sz="2400" b="1" dirty="0">
                <a:solidFill>
                  <a:srgbClr val="FF0000"/>
                </a:solidFill>
                <a:latin typeface="Arial"/>
                <a:cs typeface="Arial"/>
              </a:rPr>
              <a:t> </a:t>
            </a:r>
            <a:r>
              <a:rPr sz="2400" b="1" spc="-5" dirty="0">
                <a:solidFill>
                  <a:srgbClr val="FF0000"/>
                </a:solidFill>
                <a:latin typeface="Arial"/>
                <a:cs typeface="Arial"/>
              </a:rPr>
              <a:t>PDN</a:t>
            </a:r>
            <a:r>
              <a:rPr sz="2400" b="1" dirty="0">
                <a:solidFill>
                  <a:srgbClr val="FF0000"/>
                </a:solidFill>
                <a:latin typeface="Arial"/>
                <a:cs typeface="Arial"/>
              </a:rPr>
              <a:t> </a:t>
            </a:r>
            <a:r>
              <a:rPr sz="2400" b="1" spc="-5" dirty="0">
                <a:solidFill>
                  <a:srgbClr val="FF0000"/>
                </a:solidFill>
                <a:latin typeface="Arial"/>
                <a:cs typeface="Arial"/>
              </a:rPr>
              <a:t>process</a:t>
            </a:r>
            <a:r>
              <a:rPr sz="2400" b="1" spc="-5" dirty="0">
                <a:solidFill>
                  <a:srgbClr val="004099"/>
                </a:solidFill>
                <a:latin typeface="Arial"/>
                <a:cs typeface="Arial"/>
              </a:rPr>
              <a:t>.</a:t>
            </a:r>
            <a:endParaRPr sz="2400" dirty="0">
              <a:latin typeface="Arial"/>
              <a:cs typeface="Arial"/>
            </a:endParaRPr>
          </a:p>
        </p:txBody>
      </p:sp>
      <p:grpSp>
        <p:nvGrpSpPr>
          <p:cNvPr id="4" name="object 4"/>
          <p:cNvGrpSpPr/>
          <p:nvPr/>
        </p:nvGrpSpPr>
        <p:grpSpPr>
          <a:xfrm>
            <a:off x="1287017" y="1338833"/>
            <a:ext cx="8917940" cy="2744470"/>
            <a:chOff x="1287017" y="1338833"/>
            <a:chExt cx="8917940" cy="2744470"/>
          </a:xfrm>
        </p:grpSpPr>
        <p:pic>
          <p:nvPicPr>
            <p:cNvPr id="5" name="object 5"/>
            <p:cNvPicPr/>
            <p:nvPr/>
          </p:nvPicPr>
          <p:blipFill>
            <a:blip r:embed="rId3" cstate="print"/>
            <a:stretch>
              <a:fillRect/>
            </a:stretch>
          </p:blipFill>
          <p:spPr>
            <a:xfrm>
              <a:off x="1287017" y="1338833"/>
              <a:ext cx="3790187" cy="2740914"/>
            </a:xfrm>
            <a:prstGeom prst="rect">
              <a:avLst/>
            </a:prstGeom>
          </p:spPr>
        </p:pic>
        <p:pic>
          <p:nvPicPr>
            <p:cNvPr id="6" name="object 6"/>
            <p:cNvPicPr/>
            <p:nvPr/>
          </p:nvPicPr>
          <p:blipFill>
            <a:blip r:embed="rId4" cstate="print"/>
            <a:stretch>
              <a:fillRect/>
            </a:stretch>
          </p:blipFill>
          <p:spPr>
            <a:xfrm>
              <a:off x="5271515" y="1509521"/>
              <a:ext cx="4933188" cy="2573273"/>
            </a:xfrm>
            <a:prstGeom prst="rect">
              <a:avLst/>
            </a:prstGeom>
          </p:spPr>
        </p:pic>
      </p:grpSp>
      <p:sp>
        <p:nvSpPr>
          <p:cNvPr id="7" name="灯片编号占位符 6">
            <a:extLst>
              <a:ext uri="{FF2B5EF4-FFF2-40B4-BE49-F238E27FC236}">
                <a16:creationId xmlns:a16="http://schemas.microsoft.com/office/drawing/2014/main" id="{BA5E9D53-6B2E-E43F-FA7A-74B950CBADD7}"/>
              </a:ext>
            </a:extLst>
          </p:cNvPr>
          <p:cNvSpPr>
            <a:spLocks noGrp="1"/>
          </p:cNvSpPr>
          <p:nvPr>
            <p:ph type="sldNum" sz="quarter" idx="7"/>
          </p:nvPr>
        </p:nvSpPr>
        <p:spPr/>
        <p:txBody>
          <a:bodyPr/>
          <a:lstStyle/>
          <a:p>
            <a:fld id="{B6F15528-21DE-4FAA-801E-634DDDAF4B2B}" type="slidenum">
              <a:rPr lang="en-US" altLang="zh-CN" smtClean="0"/>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2776791" y="92738"/>
            <a:ext cx="625348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tx1"/>
                </a:solidFill>
              </a:rPr>
              <a:t>CMOS</a:t>
            </a:r>
            <a:r>
              <a:rPr sz="3200" dirty="0">
                <a:solidFill>
                  <a:schemeClr val="tx1"/>
                </a:solidFill>
              </a:rPr>
              <a:t> </a:t>
            </a:r>
            <a:r>
              <a:rPr sz="3200" spc="-5" dirty="0">
                <a:solidFill>
                  <a:schemeClr val="tx1"/>
                </a:solidFill>
              </a:rPr>
              <a:t>Inverter</a:t>
            </a:r>
            <a:r>
              <a:rPr sz="3200" dirty="0">
                <a:solidFill>
                  <a:schemeClr val="tx1"/>
                </a:solidFill>
              </a:rPr>
              <a:t> </a:t>
            </a:r>
            <a:r>
              <a:rPr sz="3200" spc="-5" dirty="0">
                <a:solidFill>
                  <a:schemeClr val="tx1"/>
                </a:solidFill>
              </a:rPr>
              <a:t>Delay</a:t>
            </a:r>
            <a:r>
              <a:rPr sz="3200" spc="-10" dirty="0">
                <a:solidFill>
                  <a:schemeClr val="tx1"/>
                </a:solidFill>
              </a:rPr>
              <a:t> </a:t>
            </a:r>
            <a:r>
              <a:rPr sz="3200" spc="-5" dirty="0">
                <a:solidFill>
                  <a:schemeClr val="tx1"/>
                </a:solidFill>
              </a:rPr>
              <a:t>Definitions</a:t>
            </a:r>
            <a:endParaRPr sz="3200" dirty="0">
              <a:solidFill>
                <a:schemeClr val="tx1"/>
              </a:solidFill>
            </a:endParaRPr>
          </a:p>
        </p:txBody>
      </p:sp>
      <p:grpSp>
        <p:nvGrpSpPr>
          <p:cNvPr id="17" name="object 17"/>
          <p:cNvGrpSpPr/>
          <p:nvPr/>
        </p:nvGrpSpPr>
        <p:grpSpPr>
          <a:xfrm>
            <a:off x="1662493" y="1219200"/>
            <a:ext cx="2315845" cy="3128010"/>
            <a:chOff x="1015746" y="1632204"/>
            <a:chExt cx="2315845" cy="3128010"/>
          </a:xfrm>
        </p:grpSpPr>
        <p:pic>
          <p:nvPicPr>
            <p:cNvPr id="18" name="object 18"/>
            <p:cNvPicPr/>
            <p:nvPr/>
          </p:nvPicPr>
          <p:blipFill>
            <a:blip r:embed="rId3" cstate="print"/>
            <a:stretch>
              <a:fillRect/>
            </a:stretch>
          </p:blipFill>
          <p:spPr>
            <a:xfrm>
              <a:off x="1015746" y="1632204"/>
              <a:ext cx="2056638" cy="3127248"/>
            </a:xfrm>
            <a:prstGeom prst="rect">
              <a:avLst/>
            </a:prstGeom>
          </p:spPr>
        </p:pic>
        <p:sp>
          <p:nvSpPr>
            <p:cNvPr id="19" name="object 19"/>
            <p:cNvSpPr/>
            <p:nvPr/>
          </p:nvSpPr>
          <p:spPr>
            <a:xfrm>
              <a:off x="2810256" y="3394710"/>
              <a:ext cx="504825" cy="1122045"/>
            </a:xfrm>
            <a:custGeom>
              <a:avLst/>
              <a:gdLst/>
              <a:ahLst/>
              <a:cxnLst/>
              <a:rect l="l" t="t" r="r" b="b"/>
              <a:pathLst>
                <a:path w="504825" h="1122045">
                  <a:moveTo>
                    <a:pt x="252221" y="0"/>
                  </a:moveTo>
                  <a:lnTo>
                    <a:pt x="252221" y="515492"/>
                  </a:lnTo>
                </a:path>
                <a:path w="504825" h="1122045">
                  <a:moveTo>
                    <a:pt x="504824" y="515492"/>
                  </a:moveTo>
                  <a:lnTo>
                    <a:pt x="0" y="505967"/>
                  </a:lnTo>
                </a:path>
                <a:path w="504825" h="1122045">
                  <a:moveTo>
                    <a:pt x="504824" y="618363"/>
                  </a:moveTo>
                  <a:lnTo>
                    <a:pt x="0" y="608838"/>
                  </a:lnTo>
                </a:path>
                <a:path w="504825" h="1122045">
                  <a:moveTo>
                    <a:pt x="255269" y="618744"/>
                  </a:moveTo>
                  <a:lnTo>
                    <a:pt x="255269" y="1121537"/>
                  </a:lnTo>
                </a:path>
              </a:pathLst>
            </a:custGeom>
            <a:ln w="32004">
              <a:solidFill>
                <a:srgbClr val="000000"/>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2935986" y="4509490"/>
              <a:ext cx="250723" cy="250723"/>
            </a:xfrm>
            <a:prstGeom prst="rect">
              <a:avLst/>
            </a:prstGeom>
          </p:spPr>
        </p:pic>
      </p:grpSp>
      <p:sp>
        <p:nvSpPr>
          <p:cNvPr id="21" name="object 21"/>
          <p:cNvSpPr txBox="1"/>
          <p:nvPr/>
        </p:nvSpPr>
        <p:spPr>
          <a:xfrm>
            <a:off x="3845751" y="3652179"/>
            <a:ext cx="36258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C</a:t>
            </a:r>
            <a:r>
              <a:rPr sz="1950" b="1" i="1" spc="7" baseline="-21367" dirty="0">
                <a:latin typeface="Arial"/>
                <a:cs typeface="Arial"/>
              </a:rPr>
              <a:t>L</a:t>
            </a:r>
            <a:endParaRPr sz="1950" baseline="-21367" dirty="0">
              <a:latin typeface="Arial"/>
              <a:cs typeface="Arial"/>
            </a:endParaRPr>
          </a:p>
        </p:txBody>
      </p:sp>
      <p:sp>
        <p:nvSpPr>
          <p:cNvPr id="22" name="object 22"/>
          <p:cNvSpPr/>
          <p:nvPr/>
        </p:nvSpPr>
        <p:spPr>
          <a:xfrm>
            <a:off x="1654556" y="2615945"/>
            <a:ext cx="283845" cy="313690"/>
          </a:xfrm>
          <a:custGeom>
            <a:avLst/>
            <a:gdLst/>
            <a:ahLst/>
            <a:cxnLst/>
            <a:rect l="l" t="t" r="r" b="b"/>
            <a:pathLst>
              <a:path w="283844" h="313689">
                <a:moveTo>
                  <a:pt x="283464" y="0"/>
                </a:moveTo>
                <a:lnTo>
                  <a:pt x="0" y="0"/>
                </a:lnTo>
                <a:lnTo>
                  <a:pt x="0" y="313182"/>
                </a:lnTo>
                <a:lnTo>
                  <a:pt x="283464" y="313182"/>
                </a:lnTo>
                <a:lnTo>
                  <a:pt x="283464" y="0"/>
                </a:lnTo>
                <a:close/>
              </a:path>
            </a:pathLst>
          </a:custGeom>
          <a:solidFill>
            <a:srgbClr val="FFFFFF"/>
          </a:solidFill>
        </p:spPr>
        <p:txBody>
          <a:bodyPr wrap="square" lIns="0" tIns="0" rIns="0" bIns="0" rtlCol="0"/>
          <a:lstStyle/>
          <a:p>
            <a:endParaRPr/>
          </a:p>
        </p:txBody>
      </p:sp>
      <p:sp>
        <p:nvSpPr>
          <p:cNvPr id="23" name="object 23"/>
          <p:cNvSpPr txBox="1"/>
          <p:nvPr/>
        </p:nvSpPr>
        <p:spPr>
          <a:xfrm>
            <a:off x="1707896" y="2641345"/>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baseline="13888" dirty="0">
                <a:latin typeface="Arial"/>
                <a:cs typeface="Arial"/>
              </a:rPr>
              <a:t>V</a:t>
            </a:r>
            <a:r>
              <a:rPr sz="1200" b="1" dirty="0">
                <a:latin typeface="Arial"/>
                <a:cs typeface="Arial"/>
              </a:rPr>
              <a:t>in</a:t>
            </a:r>
            <a:endParaRPr sz="1200">
              <a:latin typeface="Arial"/>
              <a:cs typeface="Arial"/>
            </a:endParaRPr>
          </a:p>
        </p:txBody>
      </p:sp>
      <p:sp>
        <p:nvSpPr>
          <p:cNvPr id="24" name="object 24"/>
          <p:cNvSpPr txBox="1"/>
          <p:nvPr/>
        </p:nvSpPr>
        <p:spPr>
          <a:xfrm>
            <a:off x="3647948" y="2697224"/>
            <a:ext cx="46545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out</a:t>
            </a:r>
            <a:endParaRPr sz="1200" dirty="0">
              <a:latin typeface="Arial"/>
              <a:cs typeface="Arial"/>
            </a:endParaRPr>
          </a:p>
        </p:txBody>
      </p:sp>
      <p:sp>
        <p:nvSpPr>
          <p:cNvPr id="55" name="object 33">
            <a:extLst>
              <a:ext uri="{FF2B5EF4-FFF2-40B4-BE49-F238E27FC236}">
                <a16:creationId xmlns:a16="http://schemas.microsoft.com/office/drawing/2014/main" id="{39F7E6F4-576A-8982-4FB8-A9F22C368287}"/>
              </a:ext>
            </a:extLst>
          </p:cNvPr>
          <p:cNvSpPr txBox="1"/>
          <p:nvPr/>
        </p:nvSpPr>
        <p:spPr>
          <a:xfrm>
            <a:off x="670336" y="3308477"/>
            <a:ext cx="1752121" cy="673902"/>
          </a:xfrm>
          <a:prstGeom prst="rect">
            <a:avLst/>
          </a:prstGeom>
        </p:spPr>
        <p:txBody>
          <a:bodyPr vert="horz" wrap="square" lIns="0" tIns="118745" rIns="0" bIns="0" rtlCol="0">
            <a:spAutoFit/>
          </a:bodyPr>
          <a:lstStyle/>
          <a:p>
            <a:pPr marL="63500">
              <a:lnSpc>
                <a:spcPct val="100000"/>
              </a:lnSpc>
              <a:tabLst>
                <a:tab pos="349250" algn="l"/>
              </a:tabLst>
            </a:pPr>
            <a:r>
              <a:rPr sz="1800" b="1" spc="-5" dirty="0">
                <a:solidFill>
                  <a:srgbClr val="FF0000"/>
                </a:solidFill>
                <a:latin typeface="Arial"/>
                <a:cs typeface="Arial"/>
              </a:rPr>
              <a:t>Pull-Down</a:t>
            </a:r>
            <a:endParaRPr lang="en-US" sz="1800" b="1" spc="-5" dirty="0">
              <a:solidFill>
                <a:srgbClr val="FF0000"/>
              </a:solidFill>
              <a:latin typeface="Arial"/>
              <a:cs typeface="Arial"/>
            </a:endParaRPr>
          </a:p>
          <a:p>
            <a:pPr marL="63500">
              <a:lnSpc>
                <a:spcPct val="100000"/>
              </a:lnSpc>
              <a:tabLst>
                <a:tab pos="349250" algn="l"/>
              </a:tabLst>
            </a:pPr>
            <a:r>
              <a:rPr sz="1800" b="1" spc="-5" dirty="0">
                <a:solidFill>
                  <a:srgbClr val="FF0000"/>
                </a:solidFill>
                <a:latin typeface="Arial"/>
                <a:cs typeface="Arial"/>
              </a:rPr>
              <a:t>Network</a:t>
            </a:r>
            <a:r>
              <a:rPr sz="1800" b="1" spc="10" dirty="0">
                <a:solidFill>
                  <a:srgbClr val="FF0000"/>
                </a:solidFill>
                <a:latin typeface="Arial"/>
                <a:cs typeface="Arial"/>
              </a:rPr>
              <a:t> </a:t>
            </a:r>
            <a:r>
              <a:rPr sz="1800" b="1" spc="-5" dirty="0">
                <a:solidFill>
                  <a:srgbClr val="FF0000"/>
                </a:solidFill>
                <a:latin typeface="Arial"/>
                <a:cs typeface="Arial"/>
              </a:rPr>
              <a:t>(</a:t>
            </a:r>
            <a:r>
              <a:rPr sz="1800" b="1" spc="-5" dirty="0" err="1">
                <a:solidFill>
                  <a:srgbClr val="FF0000"/>
                </a:solidFill>
                <a:latin typeface="Arial"/>
                <a:cs typeface="Arial"/>
              </a:rPr>
              <a:t>PDN</a:t>
            </a:r>
            <a:r>
              <a:rPr sz="1800" b="1" spc="-5" dirty="0">
                <a:solidFill>
                  <a:srgbClr val="FF0000"/>
                </a:solidFill>
                <a:latin typeface="Arial"/>
                <a:cs typeface="Arial"/>
              </a:rPr>
              <a:t>)</a:t>
            </a:r>
            <a:endParaRPr sz="1800" dirty="0">
              <a:latin typeface="Arial"/>
              <a:cs typeface="Arial"/>
            </a:endParaRPr>
          </a:p>
        </p:txBody>
      </p:sp>
      <p:sp>
        <p:nvSpPr>
          <p:cNvPr id="56" name="object 33">
            <a:extLst>
              <a:ext uri="{FF2B5EF4-FFF2-40B4-BE49-F238E27FC236}">
                <a16:creationId xmlns:a16="http://schemas.microsoft.com/office/drawing/2014/main" id="{56D276BE-74EB-3C5E-5FF5-93B304B3F806}"/>
              </a:ext>
            </a:extLst>
          </p:cNvPr>
          <p:cNvSpPr txBox="1"/>
          <p:nvPr/>
        </p:nvSpPr>
        <p:spPr>
          <a:xfrm>
            <a:off x="670819" y="1662308"/>
            <a:ext cx="1752121" cy="673902"/>
          </a:xfrm>
          <a:prstGeom prst="rect">
            <a:avLst/>
          </a:prstGeom>
        </p:spPr>
        <p:txBody>
          <a:bodyPr vert="horz" wrap="square" lIns="0" tIns="118745" rIns="0" bIns="0" rtlCol="0">
            <a:spAutoFit/>
          </a:bodyPr>
          <a:lstStyle/>
          <a:p>
            <a:pPr marL="63500">
              <a:lnSpc>
                <a:spcPct val="100000"/>
              </a:lnSpc>
              <a:tabLst>
                <a:tab pos="349250" algn="l"/>
              </a:tabLst>
            </a:pPr>
            <a:r>
              <a:rPr lang="en-US" altLang="zh-CN" sz="1800" b="1" spc="-5" dirty="0">
                <a:solidFill>
                  <a:srgbClr val="00AF50"/>
                </a:solidFill>
                <a:latin typeface="Arial"/>
                <a:cs typeface="Arial"/>
              </a:rPr>
              <a:t>Pull-Up</a:t>
            </a:r>
            <a:r>
              <a:rPr lang="en-US" altLang="zh-CN" sz="1800" b="1" spc="10" dirty="0">
                <a:solidFill>
                  <a:srgbClr val="00AF50"/>
                </a:solidFill>
                <a:latin typeface="Arial"/>
                <a:cs typeface="Arial"/>
              </a:rPr>
              <a:t> </a:t>
            </a:r>
            <a:r>
              <a:rPr lang="en-US" altLang="zh-CN" sz="1800" b="1" spc="-5" dirty="0">
                <a:solidFill>
                  <a:srgbClr val="00AF50"/>
                </a:solidFill>
                <a:latin typeface="Arial"/>
                <a:cs typeface="Arial"/>
              </a:rPr>
              <a:t>Network</a:t>
            </a:r>
            <a:r>
              <a:rPr lang="en-US" altLang="zh-CN" sz="1800" b="1" dirty="0">
                <a:solidFill>
                  <a:srgbClr val="00AF50"/>
                </a:solidFill>
                <a:latin typeface="Arial"/>
                <a:cs typeface="Arial"/>
              </a:rPr>
              <a:t> </a:t>
            </a:r>
            <a:r>
              <a:rPr lang="en-US" altLang="zh-CN" sz="1800" b="1" spc="-5" dirty="0">
                <a:solidFill>
                  <a:srgbClr val="00AF50"/>
                </a:solidFill>
                <a:latin typeface="Arial"/>
                <a:cs typeface="Arial"/>
              </a:rPr>
              <a:t>(PUN)</a:t>
            </a:r>
            <a:endParaRPr sz="1800" dirty="0">
              <a:latin typeface="Arial"/>
              <a:cs typeface="Arial"/>
            </a:endParaRPr>
          </a:p>
        </p:txBody>
      </p:sp>
      <p:sp>
        <p:nvSpPr>
          <p:cNvPr id="107" name="object 33">
            <a:extLst>
              <a:ext uri="{FF2B5EF4-FFF2-40B4-BE49-F238E27FC236}">
                <a16:creationId xmlns:a16="http://schemas.microsoft.com/office/drawing/2014/main" id="{30358332-A97D-C0D6-4260-D7A819E74DC8}"/>
              </a:ext>
            </a:extLst>
          </p:cNvPr>
          <p:cNvSpPr txBox="1"/>
          <p:nvPr/>
        </p:nvSpPr>
        <p:spPr>
          <a:xfrm>
            <a:off x="304928" y="5482843"/>
            <a:ext cx="11324590" cy="1027845"/>
          </a:xfrm>
          <a:prstGeom prst="rect">
            <a:avLst/>
          </a:prstGeom>
        </p:spPr>
        <p:txBody>
          <a:bodyPr vert="horz" wrap="square" lIns="0" tIns="118745" rIns="0" bIns="0" rtlCol="0">
            <a:spAutoFit/>
          </a:bodyPr>
          <a:lstStyle/>
          <a:p>
            <a:pPr marL="349250" indent="-285750">
              <a:buFont typeface="Wingdings"/>
              <a:buChar char=""/>
              <a:tabLst>
                <a:tab pos="349250" algn="l"/>
              </a:tabLst>
            </a:pPr>
            <a:r>
              <a:rPr lang="en-US" altLang="zh-CN" sz="1800" b="1" spc="-5" dirty="0">
                <a:solidFill>
                  <a:srgbClr val="004099"/>
                </a:solidFill>
                <a:latin typeface="Arial"/>
                <a:cs typeface="Arial"/>
              </a:rPr>
              <a:t>Propagation</a:t>
            </a:r>
            <a:r>
              <a:rPr lang="en-US" altLang="zh-CN" sz="1800" b="1" spc="30" dirty="0">
                <a:solidFill>
                  <a:srgbClr val="004099"/>
                </a:solidFill>
                <a:latin typeface="Arial"/>
                <a:cs typeface="Arial"/>
              </a:rPr>
              <a:t> </a:t>
            </a:r>
            <a:r>
              <a:rPr lang="en-US" altLang="zh-CN" sz="1800" b="1" spc="-5" dirty="0">
                <a:solidFill>
                  <a:srgbClr val="004099"/>
                </a:solidFill>
                <a:latin typeface="Arial"/>
                <a:cs typeface="Arial"/>
              </a:rPr>
              <a:t>time</a:t>
            </a:r>
            <a:r>
              <a:rPr lang="en-US" altLang="zh-CN" sz="1800" b="1" dirty="0">
                <a:solidFill>
                  <a:srgbClr val="004099"/>
                </a:solidFill>
                <a:latin typeface="Arial"/>
                <a:cs typeface="Arial"/>
              </a:rPr>
              <a:t> </a:t>
            </a:r>
            <a:r>
              <a:rPr lang="en-US" altLang="zh-CN" sz="1800" b="1" spc="-5" dirty="0">
                <a:solidFill>
                  <a:srgbClr val="FF0000"/>
                </a:solidFill>
                <a:latin typeface="Arial"/>
                <a:cs typeface="Arial"/>
              </a:rPr>
              <a:t>is</a:t>
            </a:r>
            <a:r>
              <a:rPr lang="en-US" altLang="zh-CN" sz="1800" b="1" spc="15" dirty="0">
                <a:solidFill>
                  <a:srgbClr val="FF0000"/>
                </a:solidFill>
                <a:latin typeface="Arial"/>
                <a:cs typeface="Arial"/>
              </a:rPr>
              <a:t> </a:t>
            </a:r>
            <a:r>
              <a:rPr lang="en-US" altLang="zh-CN" sz="1800" b="1" spc="-5" dirty="0">
                <a:solidFill>
                  <a:srgbClr val="FF0000"/>
                </a:solidFill>
                <a:latin typeface="Arial"/>
                <a:cs typeface="Arial"/>
              </a:rPr>
              <a:t>the</a:t>
            </a:r>
            <a:r>
              <a:rPr lang="en-US" altLang="zh-CN" sz="1800" b="1" spc="5" dirty="0">
                <a:solidFill>
                  <a:srgbClr val="FF0000"/>
                </a:solidFill>
                <a:latin typeface="Arial"/>
                <a:cs typeface="Arial"/>
              </a:rPr>
              <a:t> </a:t>
            </a:r>
            <a:r>
              <a:rPr lang="en-US" altLang="zh-CN" sz="1800" b="1" spc="-5" dirty="0">
                <a:solidFill>
                  <a:srgbClr val="FF0000"/>
                </a:solidFill>
                <a:latin typeface="Arial"/>
                <a:cs typeface="Arial"/>
              </a:rPr>
              <a:t>charge/discharge</a:t>
            </a:r>
            <a:r>
              <a:rPr lang="en-US" altLang="zh-CN" sz="1800" b="1" spc="35" dirty="0">
                <a:solidFill>
                  <a:srgbClr val="FF0000"/>
                </a:solidFill>
                <a:latin typeface="Arial"/>
                <a:cs typeface="Arial"/>
              </a:rPr>
              <a:t> </a:t>
            </a:r>
            <a:r>
              <a:rPr lang="en-US" altLang="zh-CN" sz="1800" b="1" spc="-10" dirty="0">
                <a:solidFill>
                  <a:srgbClr val="FF0000"/>
                </a:solidFill>
                <a:latin typeface="Arial"/>
                <a:cs typeface="Arial"/>
              </a:rPr>
              <a:t>time of capacitance</a:t>
            </a:r>
            <a:r>
              <a:rPr lang="en-US" altLang="zh-CN" sz="1800" b="1" spc="-10" dirty="0">
                <a:solidFill>
                  <a:srgbClr val="004099"/>
                </a:solidFill>
                <a:latin typeface="Arial"/>
                <a:cs typeface="Arial"/>
              </a:rPr>
              <a:t>.</a:t>
            </a:r>
            <a:endParaRPr lang="en-US" altLang="zh-CN" sz="1800" dirty="0">
              <a:latin typeface="Arial"/>
              <a:cs typeface="Arial"/>
            </a:endParaRPr>
          </a:p>
          <a:p>
            <a:pPr marL="349250" indent="-285750">
              <a:lnSpc>
                <a:spcPct val="100000"/>
              </a:lnSpc>
              <a:buFont typeface="Wingdings"/>
              <a:buChar char=""/>
              <a:tabLst>
                <a:tab pos="349250" algn="l"/>
              </a:tabLst>
            </a:pPr>
            <a:r>
              <a:rPr sz="1800" b="1" spc="-5" dirty="0">
                <a:solidFill>
                  <a:srgbClr val="FF0000"/>
                </a:solidFill>
                <a:latin typeface="Arial"/>
                <a:cs typeface="Arial"/>
              </a:rPr>
              <a:t>During</a:t>
            </a:r>
            <a:r>
              <a:rPr sz="1800" b="1" spc="10" dirty="0">
                <a:solidFill>
                  <a:srgbClr val="FF0000"/>
                </a:solidFill>
                <a:latin typeface="Arial"/>
                <a:cs typeface="Arial"/>
              </a:rPr>
              <a:t> </a:t>
            </a:r>
            <a:r>
              <a:rPr lang="en-US" sz="1800" b="1" spc="-5" dirty="0" err="1">
                <a:solidFill>
                  <a:srgbClr val="FF0000"/>
                </a:solidFill>
                <a:latin typeface="Arial"/>
                <a:cs typeface="Arial"/>
              </a:rPr>
              <a:t>PDN</a:t>
            </a:r>
            <a:r>
              <a:rPr lang="en-US" sz="1800" b="1" spc="-5" dirty="0">
                <a:solidFill>
                  <a:srgbClr val="FF0000"/>
                </a:solidFill>
                <a:latin typeface="Arial"/>
                <a:cs typeface="Arial"/>
              </a:rPr>
              <a:t> </a:t>
            </a:r>
            <a:r>
              <a:rPr lang="en-US" altLang="zh-CN" sz="1800" b="1" spc="-5" dirty="0">
                <a:solidFill>
                  <a:srgbClr val="FF0000"/>
                </a:solidFill>
                <a:latin typeface="Arial"/>
                <a:cs typeface="Arial"/>
              </a:rPr>
              <a:t>functioning, </a:t>
            </a:r>
            <a:r>
              <a:rPr sz="1800" b="1" i="1" spc="-5" dirty="0">
                <a:solidFill>
                  <a:srgbClr val="FF0000"/>
                </a:solidFill>
                <a:latin typeface="Arial"/>
                <a:cs typeface="Arial"/>
              </a:rPr>
              <a:t>C</a:t>
            </a:r>
            <a:r>
              <a:rPr sz="1800" b="1" spc="-7" baseline="-20833" dirty="0">
                <a:solidFill>
                  <a:srgbClr val="FF0000"/>
                </a:solidFill>
                <a:latin typeface="Arial"/>
                <a:cs typeface="Arial"/>
              </a:rPr>
              <a:t>L</a:t>
            </a:r>
            <a:r>
              <a:rPr sz="1800" b="1" spc="232" baseline="-20833" dirty="0">
                <a:solidFill>
                  <a:srgbClr val="FF0000"/>
                </a:solidFill>
                <a:latin typeface="Arial"/>
                <a:cs typeface="Arial"/>
              </a:rPr>
              <a:t> </a:t>
            </a:r>
            <a:r>
              <a:rPr sz="1800" b="1" spc="-5" dirty="0">
                <a:solidFill>
                  <a:srgbClr val="FF0000"/>
                </a:solidFill>
                <a:latin typeface="Arial"/>
                <a:cs typeface="Arial"/>
              </a:rPr>
              <a:t>discharges,</a:t>
            </a:r>
            <a:r>
              <a:rPr sz="1800" b="1" spc="5" dirty="0">
                <a:solidFill>
                  <a:srgbClr val="FF0000"/>
                </a:solidFill>
                <a:latin typeface="Arial"/>
                <a:cs typeface="Arial"/>
              </a:rPr>
              <a:t> </a:t>
            </a:r>
            <a:r>
              <a:rPr sz="1800" b="1" i="1" spc="-5" dirty="0">
                <a:solidFill>
                  <a:srgbClr val="FF0000"/>
                </a:solidFill>
                <a:latin typeface="Arial"/>
                <a:cs typeface="Arial"/>
              </a:rPr>
              <a:t>t</a:t>
            </a:r>
            <a:r>
              <a:rPr sz="1800" b="1" spc="-7" baseline="-20833" dirty="0">
                <a:solidFill>
                  <a:srgbClr val="FF0000"/>
                </a:solidFill>
                <a:latin typeface="Arial"/>
                <a:cs typeface="Arial"/>
              </a:rPr>
              <a:t>pHL</a:t>
            </a:r>
            <a:r>
              <a:rPr sz="1800" b="1" spc="240" baseline="-20833" dirty="0">
                <a:solidFill>
                  <a:srgbClr val="FF0000"/>
                </a:solidFill>
                <a:latin typeface="Arial"/>
                <a:cs typeface="Arial"/>
              </a:rPr>
              <a:t> </a:t>
            </a:r>
            <a:r>
              <a:rPr sz="1800" b="1" spc="-5" dirty="0">
                <a:solidFill>
                  <a:srgbClr val="FF0000"/>
                </a:solidFill>
                <a:latin typeface="Arial"/>
                <a:cs typeface="Arial"/>
              </a:rPr>
              <a:t>relates</a:t>
            </a:r>
            <a:r>
              <a:rPr sz="1800" b="1" spc="15" dirty="0">
                <a:solidFill>
                  <a:srgbClr val="FF0000"/>
                </a:solidFill>
                <a:latin typeface="Arial"/>
                <a:cs typeface="Arial"/>
              </a:rPr>
              <a:t> </a:t>
            </a:r>
            <a:r>
              <a:rPr sz="1800" b="1" dirty="0">
                <a:solidFill>
                  <a:srgbClr val="FF0000"/>
                </a:solidFill>
                <a:latin typeface="Arial"/>
                <a:cs typeface="Arial"/>
              </a:rPr>
              <a:t>to</a:t>
            </a:r>
            <a:r>
              <a:rPr sz="1800" b="1" spc="10" dirty="0">
                <a:solidFill>
                  <a:srgbClr val="FF0000"/>
                </a:solidFill>
                <a:latin typeface="Arial"/>
                <a:cs typeface="Arial"/>
              </a:rPr>
              <a:t> </a:t>
            </a:r>
            <a:r>
              <a:rPr lang="en-US" b="1" spc="10" dirty="0">
                <a:solidFill>
                  <a:srgbClr val="FF0000"/>
                </a:solidFill>
                <a:latin typeface="Arial"/>
                <a:cs typeface="Arial"/>
              </a:rPr>
              <a:t>time difference of </a:t>
            </a:r>
            <a:r>
              <a:rPr sz="1800" b="1" i="1" spc="-5" dirty="0">
                <a:solidFill>
                  <a:srgbClr val="FF0000"/>
                </a:solidFill>
                <a:latin typeface="Arial"/>
                <a:cs typeface="Arial"/>
              </a:rPr>
              <a:t>V</a:t>
            </a:r>
            <a:r>
              <a:rPr sz="1800" b="1" spc="-7" baseline="-20833" dirty="0">
                <a:solidFill>
                  <a:srgbClr val="FF0000"/>
                </a:solidFill>
                <a:latin typeface="Arial"/>
                <a:cs typeface="Arial"/>
              </a:rPr>
              <a:t>in</a:t>
            </a:r>
            <a:r>
              <a:rPr sz="1800" b="1" spc="277" baseline="-20833" dirty="0">
                <a:solidFill>
                  <a:srgbClr val="FF0000"/>
                </a:solidFill>
                <a:latin typeface="Arial"/>
                <a:cs typeface="Arial"/>
              </a:rPr>
              <a:t> </a:t>
            </a:r>
            <a:r>
              <a:rPr sz="1800" b="1" dirty="0">
                <a:solidFill>
                  <a:srgbClr val="FF0000"/>
                </a:solidFill>
                <a:latin typeface="Arial"/>
                <a:cs typeface="Arial"/>
              </a:rPr>
              <a:t>=</a:t>
            </a:r>
            <a:r>
              <a:rPr sz="1800" b="1" spc="10" dirty="0">
                <a:solidFill>
                  <a:srgbClr val="FF0000"/>
                </a:solidFill>
                <a:latin typeface="Arial"/>
                <a:cs typeface="Arial"/>
              </a:rPr>
              <a:t> </a:t>
            </a:r>
            <a:r>
              <a:rPr sz="1800" b="1" i="1" spc="-5" dirty="0">
                <a:solidFill>
                  <a:srgbClr val="FF0000"/>
                </a:solidFill>
                <a:latin typeface="Arial"/>
                <a:cs typeface="Arial"/>
              </a:rPr>
              <a:t>V</a:t>
            </a:r>
            <a:r>
              <a:rPr sz="1800" b="1" spc="-7" baseline="-20833" dirty="0">
                <a:solidFill>
                  <a:srgbClr val="FF0000"/>
                </a:solidFill>
                <a:latin typeface="Arial"/>
                <a:cs typeface="Arial"/>
              </a:rPr>
              <a:t>DD</a:t>
            </a:r>
            <a:r>
              <a:rPr sz="1800" b="1" spc="-5" dirty="0">
                <a:solidFill>
                  <a:srgbClr val="FF0000"/>
                </a:solidFill>
                <a:latin typeface="Arial"/>
                <a:cs typeface="Arial"/>
              </a:rPr>
              <a:t>/2</a:t>
            </a:r>
            <a:r>
              <a:rPr sz="1800" b="1" spc="10" dirty="0">
                <a:solidFill>
                  <a:srgbClr val="FF0000"/>
                </a:solidFill>
                <a:latin typeface="Arial"/>
                <a:cs typeface="Arial"/>
              </a:rPr>
              <a:t> </a:t>
            </a:r>
            <a:r>
              <a:rPr lang="en-US" sz="1800" b="1" spc="-5" dirty="0">
                <a:solidFill>
                  <a:srgbClr val="FF0000"/>
                </a:solidFill>
                <a:latin typeface="Arial"/>
                <a:cs typeface="Arial"/>
              </a:rPr>
              <a:t>-</a:t>
            </a:r>
            <a:r>
              <a:rPr lang="en-US" b="1" spc="-5" dirty="0">
                <a:solidFill>
                  <a:srgbClr val="FF0000"/>
                </a:solidFill>
                <a:latin typeface="Arial"/>
                <a:cs typeface="Arial"/>
              </a:rPr>
              <a:t>&gt;</a:t>
            </a:r>
            <a:r>
              <a:rPr sz="1800" b="1" spc="5" dirty="0">
                <a:solidFill>
                  <a:srgbClr val="FF0000"/>
                </a:solidFill>
                <a:latin typeface="Arial"/>
                <a:cs typeface="Arial"/>
              </a:rPr>
              <a:t> </a:t>
            </a:r>
            <a:r>
              <a:rPr sz="1800" b="1" i="1" spc="-5" dirty="0">
                <a:solidFill>
                  <a:srgbClr val="FF0000"/>
                </a:solidFill>
                <a:latin typeface="Arial"/>
                <a:cs typeface="Arial"/>
              </a:rPr>
              <a:t>V</a:t>
            </a:r>
            <a:r>
              <a:rPr sz="1800" b="1" spc="-7" baseline="-20833" dirty="0">
                <a:solidFill>
                  <a:srgbClr val="FF0000"/>
                </a:solidFill>
                <a:latin typeface="Arial"/>
                <a:cs typeface="Arial"/>
              </a:rPr>
              <a:t>out</a:t>
            </a:r>
            <a:r>
              <a:rPr sz="1800" b="1" spc="284" baseline="-20833" dirty="0">
                <a:solidFill>
                  <a:srgbClr val="FF0000"/>
                </a:solidFill>
                <a:latin typeface="Arial"/>
                <a:cs typeface="Arial"/>
              </a:rPr>
              <a:t> </a:t>
            </a:r>
            <a:r>
              <a:rPr sz="1800" b="1" dirty="0">
                <a:solidFill>
                  <a:srgbClr val="FF0000"/>
                </a:solidFill>
                <a:latin typeface="Arial"/>
                <a:cs typeface="Arial"/>
              </a:rPr>
              <a:t>=</a:t>
            </a:r>
            <a:r>
              <a:rPr sz="1800" b="1" spc="10" dirty="0">
                <a:solidFill>
                  <a:srgbClr val="FF0000"/>
                </a:solidFill>
                <a:latin typeface="Arial"/>
                <a:cs typeface="Arial"/>
              </a:rPr>
              <a:t> </a:t>
            </a:r>
            <a:r>
              <a:rPr sz="1800" b="1" i="1" spc="-5" dirty="0">
                <a:solidFill>
                  <a:srgbClr val="FF0000"/>
                </a:solidFill>
                <a:latin typeface="Arial"/>
                <a:cs typeface="Arial"/>
              </a:rPr>
              <a:t>V</a:t>
            </a:r>
            <a:r>
              <a:rPr sz="1800" b="1" spc="-7" baseline="-20833" dirty="0">
                <a:solidFill>
                  <a:srgbClr val="FF0000"/>
                </a:solidFill>
                <a:latin typeface="Arial"/>
                <a:cs typeface="Arial"/>
              </a:rPr>
              <a:t>DD</a:t>
            </a:r>
            <a:r>
              <a:rPr sz="1800" b="1" spc="-5" dirty="0">
                <a:solidFill>
                  <a:srgbClr val="FF0000"/>
                </a:solidFill>
                <a:latin typeface="Arial"/>
                <a:cs typeface="Arial"/>
              </a:rPr>
              <a:t>/2.</a:t>
            </a:r>
            <a:endParaRPr sz="1800" dirty="0">
              <a:latin typeface="Arial"/>
              <a:cs typeface="Arial"/>
            </a:endParaRPr>
          </a:p>
          <a:p>
            <a:pPr marL="349250" indent="-285750">
              <a:lnSpc>
                <a:spcPct val="100000"/>
              </a:lnSpc>
              <a:spcBef>
                <a:spcPts val="600"/>
              </a:spcBef>
              <a:buFont typeface="Wingdings"/>
              <a:buChar char=""/>
              <a:tabLst>
                <a:tab pos="349250" algn="l"/>
              </a:tabLst>
            </a:pPr>
            <a:r>
              <a:rPr sz="1800" b="1" spc="-5" dirty="0">
                <a:solidFill>
                  <a:srgbClr val="00AF50"/>
                </a:solidFill>
                <a:latin typeface="Arial"/>
                <a:cs typeface="Arial"/>
              </a:rPr>
              <a:t>During</a:t>
            </a:r>
            <a:r>
              <a:rPr lang="en-US" sz="1800" b="1" spc="-5" dirty="0">
                <a:solidFill>
                  <a:srgbClr val="00AF50"/>
                </a:solidFill>
                <a:latin typeface="Arial"/>
                <a:cs typeface="Arial"/>
              </a:rPr>
              <a:t> PUN functioning</a:t>
            </a:r>
            <a:r>
              <a:rPr sz="1800" b="1" spc="-5" dirty="0">
                <a:solidFill>
                  <a:srgbClr val="00AF50"/>
                </a:solidFill>
                <a:latin typeface="Arial"/>
                <a:cs typeface="Arial"/>
              </a:rPr>
              <a:t>,</a:t>
            </a:r>
            <a:r>
              <a:rPr sz="1800" b="1" spc="5" dirty="0">
                <a:solidFill>
                  <a:srgbClr val="00AF50"/>
                </a:solidFill>
                <a:latin typeface="Arial"/>
                <a:cs typeface="Arial"/>
              </a:rPr>
              <a:t> </a:t>
            </a:r>
            <a:r>
              <a:rPr sz="1800" b="1" i="1" spc="-5" dirty="0">
                <a:solidFill>
                  <a:srgbClr val="00AF50"/>
                </a:solidFill>
                <a:latin typeface="Arial"/>
                <a:cs typeface="Arial"/>
              </a:rPr>
              <a:t>C</a:t>
            </a:r>
            <a:r>
              <a:rPr sz="1800" b="1" spc="-7" baseline="-20833" dirty="0">
                <a:solidFill>
                  <a:srgbClr val="00AF50"/>
                </a:solidFill>
                <a:latin typeface="Arial"/>
                <a:cs typeface="Arial"/>
              </a:rPr>
              <a:t>L</a:t>
            </a:r>
            <a:r>
              <a:rPr sz="1800" b="1" spc="232" baseline="-20833" dirty="0">
                <a:solidFill>
                  <a:srgbClr val="00AF50"/>
                </a:solidFill>
                <a:latin typeface="Arial"/>
                <a:cs typeface="Arial"/>
              </a:rPr>
              <a:t> </a:t>
            </a:r>
            <a:r>
              <a:rPr sz="1800" b="1" dirty="0">
                <a:solidFill>
                  <a:srgbClr val="00AF50"/>
                </a:solidFill>
                <a:latin typeface="Arial"/>
                <a:cs typeface="Arial"/>
              </a:rPr>
              <a:t>charges,</a:t>
            </a:r>
            <a:r>
              <a:rPr sz="1800" b="1" spc="-10" dirty="0">
                <a:solidFill>
                  <a:srgbClr val="00AF50"/>
                </a:solidFill>
                <a:latin typeface="Arial"/>
                <a:cs typeface="Arial"/>
              </a:rPr>
              <a:t> </a:t>
            </a:r>
            <a:r>
              <a:rPr sz="1800" b="1" i="1" spc="-5" dirty="0">
                <a:solidFill>
                  <a:srgbClr val="00AF50"/>
                </a:solidFill>
                <a:latin typeface="Arial"/>
                <a:cs typeface="Arial"/>
              </a:rPr>
              <a:t>t</a:t>
            </a:r>
            <a:r>
              <a:rPr sz="1800" b="1" spc="-7" baseline="-20833" dirty="0">
                <a:solidFill>
                  <a:srgbClr val="00AF50"/>
                </a:solidFill>
                <a:latin typeface="Arial"/>
                <a:cs typeface="Arial"/>
              </a:rPr>
              <a:t>pLH</a:t>
            </a:r>
            <a:r>
              <a:rPr sz="1800" b="1" spc="270" baseline="-20833" dirty="0">
                <a:solidFill>
                  <a:srgbClr val="00AF50"/>
                </a:solidFill>
                <a:latin typeface="Arial"/>
                <a:cs typeface="Arial"/>
              </a:rPr>
              <a:t> </a:t>
            </a:r>
            <a:r>
              <a:rPr sz="1800" b="1" spc="-5" dirty="0">
                <a:solidFill>
                  <a:srgbClr val="00AF50"/>
                </a:solidFill>
                <a:latin typeface="Arial"/>
                <a:cs typeface="Arial"/>
              </a:rPr>
              <a:t>relates</a:t>
            </a:r>
            <a:r>
              <a:rPr sz="1800" b="1" spc="10" dirty="0">
                <a:solidFill>
                  <a:srgbClr val="00AF50"/>
                </a:solidFill>
                <a:latin typeface="Arial"/>
                <a:cs typeface="Arial"/>
              </a:rPr>
              <a:t> </a:t>
            </a:r>
            <a:r>
              <a:rPr sz="1800" b="1" dirty="0">
                <a:solidFill>
                  <a:srgbClr val="00AF50"/>
                </a:solidFill>
                <a:latin typeface="Arial"/>
                <a:cs typeface="Arial"/>
              </a:rPr>
              <a:t>to</a:t>
            </a:r>
            <a:r>
              <a:rPr sz="1800" b="1" spc="5" dirty="0">
                <a:solidFill>
                  <a:srgbClr val="00AF50"/>
                </a:solidFill>
                <a:latin typeface="Arial"/>
                <a:cs typeface="Arial"/>
              </a:rPr>
              <a:t> </a:t>
            </a:r>
            <a:r>
              <a:rPr lang="en-US" sz="1800" b="1" spc="5" dirty="0">
                <a:solidFill>
                  <a:srgbClr val="00AF50"/>
                </a:solidFill>
                <a:latin typeface="Arial"/>
                <a:cs typeface="Arial"/>
              </a:rPr>
              <a:t>time difference of </a:t>
            </a:r>
            <a:r>
              <a:rPr lang="en-US" sz="1800" b="1" i="1" spc="-5" dirty="0">
                <a:solidFill>
                  <a:srgbClr val="00AF50"/>
                </a:solidFill>
                <a:latin typeface="Arial"/>
                <a:cs typeface="Arial"/>
              </a:rPr>
              <a:t>V</a:t>
            </a:r>
            <a:r>
              <a:rPr lang="en-US" sz="1800" b="1" spc="-7" baseline="-20833" dirty="0">
                <a:solidFill>
                  <a:srgbClr val="00AF50"/>
                </a:solidFill>
                <a:latin typeface="Arial"/>
                <a:cs typeface="Arial"/>
              </a:rPr>
              <a:t>in</a:t>
            </a:r>
            <a:r>
              <a:rPr lang="en-US" sz="1800" b="1" spc="270" baseline="-20833" dirty="0">
                <a:solidFill>
                  <a:srgbClr val="00AF50"/>
                </a:solidFill>
                <a:latin typeface="Arial"/>
                <a:cs typeface="Arial"/>
              </a:rPr>
              <a:t> </a:t>
            </a:r>
            <a:r>
              <a:rPr lang="en-US" sz="1800" b="1" dirty="0">
                <a:solidFill>
                  <a:srgbClr val="00AF50"/>
                </a:solidFill>
                <a:latin typeface="Arial"/>
                <a:cs typeface="Arial"/>
              </a:rPr>
              <a:t>=</a:t>
            </a:r>
            <a:r>
              <a:rPr lang="en-US" sz="1800" b="1" spc="5" dirty="0">
                <a:solidFill>
                  <a:srgbClr val="00AF50"/>
                </a:solidFill>
                <a:latin typeface="Arial"/>
                <a:cs typeface="Arial"/>
              </a:rPr>
              <a:t> </a:t>
            </a:r>
            <a:r>
              <a:rPr lang="en-US" sz="1800" b="1" i="1" spc="-5" dirty="0">
                <a:solidFill>
                  <a:srgbClr val="00AF50"/>
                </a:solidFill>
                <a:latin typeface="Arial"/>
                <a:cs typeface="Arial"/>
              </a:rPr>
              <a:t>V</a:t>
            </a:r>
            <a:r>
              <a:rPr lang="en-US" sz="1800" b="1" spc="-7" baseline="-20833" dirty="0">
                <a:solidFill>
                  <a:srgbClr val="00AF50"/>
                </a:solidFill>
                <a:latin typeface="Arial"/>
                <a:cs typeface="Arial"/>
              </a:rPr>
              <a:t>DD</a:t>
            </a:r>
            <a:r>
              <a:rPr lang="en-US" sz="1800" b="1" spc="-5" dirty="0">
                <a:solidFill>
                  <a:srgbClr val="00AF50"/>
                </a:solidFill>
                <a:latin typeface="Arial"/>
                <a:cs typeface="Arial"/>
              </a:rPr>
              <a:t>/2</a:t>
            </a:r>
            <a:r>
              <a:rPr lang="en-US" sz="1800" b="1" spc="10" dirty="0">
                <a:solidFill>
                  <a:srgbClr val="00AF50"/>
                </a:solidFill>
                <a:latin typeface="Arial"/>
                <a:cs typeface="Arial"/>
              </a:rPr>
              <a:t> </a:t>
            </a:r>
            <a:r>
              <a:rPr lang="en-US" sz="1800" b="1" spc="-5" dirty="0">
                <a:solidFill>
                  <a:srgbClr val="00AF50"/>
                </a:solidFill>
                <a:latin typeface="Arial"/>
                <a:cs typeface="Arial"/>
              </a:rPr>
              <a:t> </a:t>
            </a:r>
            <a:r>
              <a:rPr lang="en-US" altLang="zh-CN" sz="1800" b="1" spc="-5" dirty="0">
                <a:solidFill>
                  <a:srgbClr val="00AF50"/>
                </a:solidFill>
                <a:latin typeface="Arial"/>
                <a:cs typeface="Arial"/>
              </a:rPr>
              <a:t>-&gt;</a:t>
            </a:r>
            <a:r>
              <a:rPr lang="en-US" sz="1800" b="1" dirty="0">
                <a:solidFill>
                  <a:srgbClr val="00AF50"/>
                </a:solidFill>
                <a:latin typeface="Arial"/>
                <a:cs typeface="Arial"/>
              </a:rPr>
              <a:t> </a:t>
            </a:r>
            <a:r>
              <a:rPr lang="en-US" sz="1800" b="1" i="1" spc="-5" dirty="0">
                <a:solidFill>
                  <a:srgbClr val="00AF50"/>
                </a:solidFill>
                <a:latin typeface="Arial"/>
                <a:cs typeface="Arial"/>
              </a:rPr>
              <a:t>V</a:t>
            </a:r>
            <a:r>
              <a:rPr lang="en-US" sz="1800" b="1" spc="-7" baseline="-20833" dirty="0">
                <a:solidFill>
                  <a:srgbClr val="00AF50"/>
                </a:solidFill>
                <a:latin typeface="Arial"/>
                <a:cs typeface="Arial"/>
              </a:rPr>
              <a:t>out</a:t>
            </a:r>
            <a:r>
              <a:rPr lang="en-US" sz="1800" b="1" spc="284" baseline="-20833" dirty="0">
                <a:solidFill>
                  <a:srgbClr val="00AF50"/>
                </a:solidFill>
                <a:latin typeface="Arial"/>
                <a:cs typeface="Arial"/>
              </a:rPr>
              <a:t> </a:t>
            </a:r>
            <a:r>
              <a:rPr lang="en-US" sz="1800" b="1" dirty="0">
                <a:solidFill>
                  <a:srgbClr val="00AF50"/>
                </a:solidFill>
                <a:latin typeface="Arial"/>
                <a:cs typeface="Arial"/>
              </a:rPr>
              <a:t>=</a:t>
            </a:r>
            <a:r>
              <a:rPr lang="en-US" sz="1800" b="1" spc="5" dirty="0">
                <a:solidFill>
                  <a:srgbClr val="00AF50"/>
                </a:solidFill>
                <a:latin typeface="Arial"/>
                <a:cs typeface="Arial"/>
              </a:rPr>
              <a:t> </a:t>
            </a:r>
            <a:r>
              <a:rPr lang="en-US" sz="1800" b="1" i="1" spc="-5" dirty="0">
                <a:solidFill>
                  <a:srgbClr val="00AF50"/>
                </a:solidFill>
                <a:latin typeface="Arial"/>
                <a:cs typeface="Arial"/>
              </a:rPr>
              <a:t>V</a:t>
            </a:r>
            <a:r>
              <a:rPr lang="en-US" sz="1800" b="1" spc="-7" baseline="-20833" dirty="0">
                <a:solidFill>
                  <a:srgbClr val="00AF50"/>
                </a:solidFill>
                <a:latin typeface="Arial"/>
                <a:cs typeface="Arial"/>
              </a:rPr>
              <a:t>DD</a:t>
            </a:r>
            <a:r>
              <a:rPr lang="en-US" sz="1800" b="1" spc="-5" dirty="0">
                <a:solidFill>
                  <a:srgbClr val="00AF50"/>
                </a:solidFill>
                <a:latin typeface="Arial"/>
                <a:cs typeface="Arial"/>
              </a:rPr>
              <a:t>/2.</a:t>
            </a:r>
          </a:p>
        </p:txBody>
      </p:sp>
      <p:grpSp>
        <p:nvGrpSpPr>
          <p:cNvPr id="110" name="组合 109">
            <a:extLst>
              <a:ext uri="{FF2B5EF4-FFF2-40B4-BE49-F238E27FC236}">
                <a16:creationId xmlns:a16="http://schemas.microsoft.com/office/drawing/2014/main" id="{A62B1DE5-097A-0476-F0E2-15430FB2B609}"/>
              </a:ext>
            </a:extLst>
          </p:cNvPr>
          <p:cNvGrpSpPr/>
          <p:nvPr/>
        </p:nvGrpSpPr>
        <p:grpSpPr>
          <a:xfrm>
            <a:off x="1395223" y="1524000"/>
            <a:ext cx="9612376" cy="3521646"/>
            <a:chOff x="1395223" y="1524000"/>
            <a:chExt cx="9612376" cy="3521646"/>
          </a:xfrm>
        </p:grpSpPr>
        <p:sp>
          <p:nvSpPr>
            <p:cNvPr id="85" name="object 2">
              <a:extLst>
                <a:ext uri="{FF2B5EF4-FFF2-40B4-BE49-F238E27FC236}">
                  <a16:creationId xmlns:a16="http://schemas.microsoft.com/office/drawing/2014/main" id="{1BA3C3F0-EC0E-47F0-8B9E-86DAAC438603}"/>
                </a:ext>
              </a:extLst>
            </p:cNvPr>
            <p:cNvSpPr/>
            <p:nvPr/>
          </p:nvSpPr>
          <p:spPr>
            <a:xfrm>
              <a:off x="7157847" y="1655953"/>
              <a:ext cx="0" cy="2993390"/>
            </a:xfrm>
            <a:custGeom>
              <a:avLst/>
              <a:gdLst/>
              <a:ahLst/>
              <a:cxnLst/>
              <a:rect l="l" t="t" r="r" b="b"/>
              <a:pathLst>
                <a:path h="2993390">
                  <a:moveTo>
                    <a:pt x="0" y="0"/>
                  </a:moveTo>
                  <a:lnTo>
                    <a:pt x="0" y="2993390"/>
                  </a:lnTo>
                </a:path>
              </a:pathLst>
            </a:custGeom>
            <a:ln w="16002">
              <a:solidFill>
                <a:srgbClr val="00AF50"/>
              </a:solidFill>
              <a:prstDash val="sysDash"/>
            </a:ln>
          </p:spPr>
          <p:txBody>
            <a:bodyPr wrap="square" lIns="0" tIns="0" rIns="0" bIns="0" rtlCol="0"/>
            <a:lstStyle/>
            <a:p>
              <a:endParaRPr/>
            </a:p>
          </p:txBody>
        </p:sp>
        <p:sp>
          <p:nvSpPr>
            <p:cNvPr id="86" name="object 3">
              <a:extLst>
                <a:ext uri="{FF2B5EF4-FFF2-40B4-BE49-F238E27FC236}">
                  <a16:creationId xmlns:a16="http://schemas.microsoft.com/office/drawing/2014/main" id="{0CD759E6-EAC0-AF85-BD30-59E828F50776}"/>
                </a:ext>
              </a:extLst>
            </p:cNvPr>
            <p:cNvSpPr/>
            <p:nvPr/>
          </p:nvSpPr>
          <p:spPr>
            <a:xfrm>
              <a:off x="7259956" y="1666621"/>
              <a:ext cx="0" cy="2993390"/>
            </a:xfrm>
            <a:custGeom>
              <a:avLst/>
              <a:gdLst/>
              <a:ahLst/>
              <a:cxnLst/>
              <a:rect l="l" t="t" r="r" b="b"/>
              <a:pathLst>
                <a:path h="2993390">
                  <a:moveTo>
                    <a:pt x="0" y="0"/>
                  </a:moveTo>
                  <a:lnTo>
                    <a:pt x="0" y="2993390"/>
                  </a:lnTo>
                </a:path>
              </a:pathLst>
            </a:custGeom>
            <a:ln w="16002">
              <a:solidFill>
                <a:srgbClr val="00AF50"/>
              </a:solidFill>
              <a:prstDash val="sysDash"/>
            </a:ln>
          </p:spPr>
          <p:txBody>
            <a:bodyPr wrap="square" lIns="0" tIns="0" rIns="0" bIns="0" rtlCol="0"/>
            <a:lstStyle/>
            <a:p>
              <a:endParaRPr/>
            </a:p>
          </p:txBody>
        </p:sp>
        <p:sp>
          <p:nvSpPr>
            <p:cNvPr id="87" name="object 4">
              <a:extLst>
                <a:ext uri="{FF2B5EF4-FFF2-40B4-BE49-F238E27FC236}">
                  <a16:creationId xmlns:a16="http://schemas.microsoft.com/office/drawing/2014/main" id="{314DDC47-150C-1B0A-435A-5FE99485AF50}"/>
                </a:ext>
              </a:extLst>
            </p:cNvPr>
            <p:cNvSpPr/>
            <p:nvPr/>
          </p:nvSpPr>
          <p:spPr>
            <a:xfrm>
              <a:off x="9730360" y="1690243"/>
              <a:ext cx="0" cy="2993390"/>
            </a:xfrm>
            <a:custGeom>
              <a:avLst/>
              <a:gdLst/>
              <a:ahLst/>
              <a:cxnLst/>
              <a:rect l="l" t="t" r="r" b="b"/>
              <a:pathLst>
                <a:path h="2993390">
                  <a:moveTo>
                    <a:pt x="0" y="0"/>
                  </a:moveTo>
                  <a:lnTo>
                    <a:pt x="0" y="2993390"/>
                  </a:lnTo>
                </a:path>
              </a:pathLst>
            </a:custGeom>
            <a:ln w="16002">
              <a:solidFill>
                <a:srgbClr val="00AF50"/>
              </a:solidFill>
              <a:prstDash val="sysDash"/>
            </a:ln>
          </p:spPr>
          <p:txBody>
            <a:bodyPr wrap="square" lIns="0" tIns="0" rIns="0" bIns="0" rtlCol="0"/>
            <a:lstStyle/>
            <a:p>
              <a:endParaRPr/>
            </a:p>
          </p:txBody>
        </p:sp>
        <p:sp>
          <p:nvSpPr>
            <p:cNvPr id="88" name="object 5">
              <a:extLst>
                <a:ext uri="{FF2B5EF4-FFF2-40B4-BE49-F238E27FC236}">
                  <a16:creationId xmlns:a16="http://schemas.microsoft.com/office/drawing/2014/main" id="{20EDBD48-0D44-58F9-C07C-8BC281ED842E}"/>
                </a:ext>
              </a:extLst>
            </p:cNvPr>
            <p:cNvSpPr/>
            <p:nvPr/>
          </p:nvSpPr>
          <p:spPr>
            <a:xfrm>
              <a:off x="9862186" y="1701674"/>
              <a:ext cx="0" cy="2993390"/>
            </a:xfrm>
            <a:custGeom>
              <a:avLst/>
              <a:gdLst/>
              <a:ahLst/>
              <a:cxnLst/>
              <a:rect l="l" t="t" r="r" b="b"/>
              <a:pathLst>
                <a:path h="2993390">
                  <a:moveTo>
                    <a:pt x="0" y="0"/>
                  </a:moveTo>
                  <a:lnTo>
                    <a:pt x="0" y="2993390"/>
                  </a:lnTo>
                </a:path>
              </a:pathLst>
            </a:custGeom>
            <a:ln w="16002">
              <a:solidFill>
                <a:srgbClr val="00AF50"/>
              </a:solidFill>
              <a:prstDash val="sysDash"/>
            </a:ln>
          </p:spPr>
          <p:txBody>
            <a:bodyPr wrap="square" lIns="0" tIns="0" rIns="0" bIns="0" rtlCol="0"/>
            <a:lstStyle/>
            <a:p>
              <a:endParaRPr/>
            </a:p>
          </p:txBody>
        </p:sp>
        <p:sp>
          <p:nvSpPr>
            <p:cNvPr id="89" name="object 6">
              <a:extLst>
                <a:ext uri="{FF2B5EF4-FFF2-40B4-BE49-F238E27FC236}">
                  <a16:creationId xmlns:a16="http://schemas.microsoft.com/office/drawing/2014/main" id="{19598802-C3F1-AA58-CC88-49619AE340C1}"/>
                </a:ext>
              </a:extLst>
            </p:cNvPr>
            <p:cNvSpPr/>
            <p:nvPr/>
          </p:nvSpPr>
          <p:spPr>
            <a:xfrm>
              <a:off x="7154419" y="1655572"/>
              <a:ext cx="111760" cy="2994025"/>
            </a:xfrm>
            <a:custGeom>
              <a:avLst/>
              <a:gdLst/>
              <a:ahLst/>
              <a:cxnLst/>
              <a:rect l="l" t="t" r="r" b="b"/>
              <a:pathLst>
                <a:path w="111759" h="2994025">
                  <a:moveTo>
                    <a:pt x="111252" y="0"/>
                  </a:moveTo>
                  <a:lnTo>
                    <a:pt x="0" y="0"/>
                  </a:lnTo>
                  <a:lnTo>
                    <a:pt x="0" y="2993898"/>
                  </a:lnTo>
                  <a:lnTo>
                    <a:pt x="111252" y="2993898"/>
                  </a:lnTo>
                  <a:lnTo>
                    <a:pt x="111252" y="0"/>
                  </a:lnTo>
                  <a:close/>
                </a:path>
              </a:pathLst>
            </a:custGeom>
            <a:solidFill>
              <a:srgbClr val="92D050">
                <a:alpha val="19999"/>
              </a:srgbClr>
            </a:solidFill>
          </p:spPr>
          <p:txBody>
            <a:bodyPr wrap="square" lIns="0" tIns="0" rIns="0" bIns="0" rtlCol="0"/>
            <a:lstStyle/>
            <a:p>
              <a:endParaRPr/>
            </a:p>
          </p:txBody>
        </p:sp>
        <p:sp>
          <p:nvSpPr>
            <p:cNvPr id="90" name="object 7">
              <a:extLst>
                <a:ext uri="{FF2B5EF4-FFF2-40B4-BE49-F238E27FC236}">
                  <a16:creationId xmlns:a16="http://schemas.microsoft.com/office/drawing/2014/main" id="{4CEB9525-51B8-2780-6F19-F2B44BE5D7F5}"/>
                </a:ext>
              </a:extLst>
            </p:cNvPr>
            <p:cNvSpPr/>
            <p:nvPr/>
          </p:nvSpPr>
          <p:spPr>
            <a:xfrm>
              <a:off x="9726169" y="1680718"/>
              <a:ext cx="120014" cy="2993390"/>
            </a:xfrm>
            <a:custGeom>
              <a:avLst/>
              <a:gdLst/>
              <a:ahLst/>
              <a:cxnLst/>
              <a:rect l="l" t="t" r="r" b="b"/>
              <a:pathLst>
                <a:path w="120015" h="2993390">
                  <a:moveTo>
                    <a:pt x="119633" y="0"/>
                  </a:moveTo>
                  <a:lnTo>
                    <a:pt x="0" y="0"/>
                  </a:lnTo>
                  <a:lnTo>
                    <a:pt x="0" y="2993136"/>
                  </a:lnTo>
                  <a:lnTo>
                    <a:pt x="119633" y="2993136"/>
                  </a:lnTo>
                  <a:lnTo>
                    <a:pt x="119633" y="0"/>
                  </a:lnTo>
                  <a:close/>
                </a:path>
              </a:pathLst>
            </a:custGeom>
            <a:solidFill>
              <a:srgbClr val="92D050">
                <a:alpha val="19999"/>
              </a:srgbClr>
            </a:solidFill>
          </p:spPr>
          <p:txBody>
            <a:bodyPr wrap="square" lIns="0" tIns="0" rIns="0" bIns="0" rtlCol="0"/>
            <a:lstStyle/>
            <a:p>
              <a:endParaRPr/>
            </a:p>
          </p:txBody>
        </p:sp>
        <p:sp>
          <p:nvSpPr>
            <p:cNvPr id="91" name="object 8">
              <a:extLst>
                <a:ext uri="{FF2B5EF4-FFF2-40B4-BE49-F238E27FC236}">
                  <a16:creationId xmlns:a16="http://schemas.microsoft.com/office/drawing/2014/main" id="{4715D3A6-8953-C12F-809F-55A66ADA9FCB}"/>
                </a:ext>
              </a:extLst>
            </p:cNvPr>
            <p:cNvSpPr/>
            <p:nvPr/>
          </p:nvSpPr>
          <p:spPr>
            <a:xfrm>
              <a:off x="5868544" y="1624712"/>
              <a:ext cx="0" cy="2993390"/>
            </a:xfrm>
            <a:custGeom>
              <a:avLst/>
              <a:gdLst/>
              <a:ahLst/>
              <a:cxnLst/>
              <a:rect l="l" t="t" r="r" b="b"/>
              <a:pathLst>
                <a:path h="2993390">
                  <a:moveTo>
                    <a:pt x="0" y="0"/>
                  </a:moveTo>
                  <a:lnTo>
                    <a:pt x="0" y="2993390"/>
                  </a:lnTo>
                </a:path>
              </a:pathLst>
            </a:custGeom>
            <a:ln w="16002">
              <a:solidFill>
                <a:srgbClr val="FF0000"/>
              </a:solidFill>
              <a:prstDash val="sysDash"/>
            </a:ln>
          </p:spPr>
          <p:txBody>
            <a:bodyPr wrap="square" lIns="0" tIns="0" rIns="0" bIns="0" rtlCol="0"/>
            <a:lstStyle/>
            <a:p>
              <a:endParaRPr/>
            </a:p>
          </p:txBody>
        </p:sp>
        <p:sp>
          <p:nvSpPr>
            <p:cNvPr id="92" name="object 9">
              <a:extLst>
                <a:ext uri="{FF2B5EF4-FFF2-40B4-BE49-F238E27FC236}">
                  <a16:creationId xmlns:a16="http://schemas.microsoft.com/office/drawing/2014/main" id="{34B636B2-BCDA-A09E-56E7-0AC88A2CD81A}"/>
                </a:ext>
              </a:extLst>
            </p:cNvPr>
            <p:cNvSpPr/>
            <p:nvPr/>
          </p:nvSpPr>
          <p:spPr>
            <a:xfrm>
              <a:off x="5970651" y="1636141"/>
              <a:ext cx="0" cy="2993390"/>
            </a:xfrm>
            <a:custGeom>
              <a:avLst/>
              <a:gdLst/>
              <a:ahLst/>
              <a:cxnLst/>
              <a:rect l="l" t="t" r="r" b="b"/>
              <a:pathLst>
                <a:path h="2993390">
                  <a:moveTo>
                    <a:pt x="0" y="0"/>
                  </a:moveTo>
                  <a:lnTo>
                    <a:pt x="0" y="2993390"/>
                  </a:lnTo>
                </a:path>
              </a:pathLst>
            </a:custGeom>
            <a:ln w="16002">
              <a:solidFill>
                <a:srgbClr val="FF0000"/>
              </a:solidFill>
              <a:prstDash val="sysDash"/>
            </a:ln>
          </p:spPr>
          <p:txBody>
            <a:bodyPr wrap="square" lIns="0" tIns="0" rIns="0" bIns="0" rtlCol="0"/>
            <a:lstStyle/>
            <a:p>
              <a:endParaRPr/>
            </a:p>
          </p:txBody>
        </p:sp>
        <p:sp>
          <p:nvSpPr>
            <p:cNvPr id="93" name="object 10">
              <a:extLst>
                <a:ext uri="{FF2B5EF4-FFF2-40B4-BE49-F238E27FC236}">
                  <a16:creationId xmlns:a16="http://schemas.microsoft.com/office/drawing/2014/main" id="{154C3F54-B642-7F5A-85D4-631FAEFF5703}"/>
                </a:ext>
              </a:extLst>
            </p:cNvPr>
            <p:cNvSpPr/>
            <p:nvPr/>
          </p:nvSpPr>
          <p:spPr>
            <a:xfrm>
              <a:off x="8290180" y="1645286"/>
              <a:ext cx="0" cy="2993390"/>
            </a:xfrm>
            <a:custGeom>
              <a:avLst/>
              <a:gdLst/>
              <a:ahLst/>
              <a:cxnLst/>
              <a:rect l="l" t="t" r="r" b="b"/>
              <a:pathLst>
                <a:path h="2993390">
                  <a:moveTo>
                    <a:pt x="0" y="0"/>
                  </a:moveTo>
                  <a:lnTo>
                    <a:pt x="0" y="2993390"/>
                  </a:lnTo>
                </a:path>
              </a:pathLst>
            </a:custGeom>
            <a:ln w="16002">
              <a:solidFill>
                <a:srgbClr val="FF0000"/>
              </a:solidFill>
              <a:prstDash val="sysDash"/>
            </a:ln>
          </p:spPr>
          <p:txBody>
            <a:bodyPr wrap="square" lIns="0" tIns="0" rIns="0" bIns="0" rtlCol="0"/>
            <a:lstStyle/>
            <a:p>
              <a:endParaRPr/>
            </a:p>
          </p:txBody>
        </p:sp>
        <p:sp>
          <p:nvSpPr>
            <p:cNvPr id="94" name="object 11">
              <a:extLst>
                <a:ext uri="{FF2B5EF4-FFF2-40B4-BE49-F238E27FC236}">
                  <a16:creationId xmlns:a16="http://schemas.microsoft.com/office/drawing/2014/main" id="{03EFD41A-3F2F-4D1A-69D7-AD71F659A0D2}"/>
                </a:ext>
              </a:extLst>
            </p:cNvPr>
            <p:cNvSpPr/>
            <p:nvPr/>
          </p:nvSpPr>
          <p:spPr>
            <a:xfrm>
              <a:off x="8417434" y="1655953"/>
              <a:ext cx="0" cy="2993390"/>
            </a:xfrm>
            <a:custGeom>
              <a:avLst/>
              <a:gdLst/>
              <a:ahLst/>
              <a:cxnLst/>
              <a:rect l="l" t="t" r="r" b="b"/>
              <a:pathLst>
                <a:path h="2993390">
                  <a:moveTo>
                    <a:pt x="0" y="0"/>
                  </a:moveTo>
                  <a:lnTo>
                    <a:pt x="0" y="2993390"/>
                  </a:lnTo>
                </a:path>
              </a:pathLst>
            </a:custGeom>
            <a:ln w="16002">
              <a:solidFill>
                <a:srgbClr val="FF0000"/>
              </a:solidFill>
              <a:prstDash val="sysDash"/>
            </a:ln>
          </p:spPr>
          <p:txBody>
            <a:bodyPr wrap="square" lIns="0" tIns="0" rIns="0" bIns="0" rtlCol="0"/>
            <a:lstStyle/>
            <a:p>
              <a:endParaRPr/>
            </a:p>
          </p:txBody>
        </p:sp>
        <p:sp>
          <p:nvSpPr>
            <p:cNvPr id="95" name="object 12">
              <a:extLst>
                <a:ext uri="{FF2B5EF4-FFF2-40B4-BE49-F238E27FC236}">
                  <a16:creationId xmlns:a16="http://schemas.microsoft.com/office/drawing/2014/main" id="{44E91425-8C0C-E5FC-B1E6-9B9DE1D2DA09}"/>
                </a:ext>
              </a:extLst>
            </p:cNvPr>
            <p:cNvSpPr/>
            <p:nvPr/>
          </p:nvSpPr>
          <p:spPr>
            <a:xfrm>
              <a:off x="5868163" y="1624331"/>
              <a:ext cx="99060" cy="2994025"/>
            </a:xfrm>
            <a:custGeom>
              <a:avLst/>
              <a:gdLst/>
              <a:ahLst/>
              <a:cxnLst/>
              <a:rect l="l" t="t" r="r" b="b"/>
              <a:pathLst>
                <a:path w="99060" h="2994025">
                  <a:moveTo>
                    <a:pt x="99060" y="0"/>
                  </a:moveTo>
                  <a:lnTo>
                    <a:pt x="0" y="0"/>
                  </a:lnTo>
                  <a:lnTo>
                    <a:pt x="0" y="2993897"/>
                  </a:lnTo>
                  <a:lnTo>
                    <a:pt x="99060" y="2993897"/>
                  </a:lnTo>
                  <a:lnTo>
                    <a:pt x="99060" y="0"/>
                  </a:lnTo>
                  <a:close/>
                </a:path>
              </a:pathLst>
            </a:custGeom>
            <a:solidFill>
              <a:srgbClr val="FF0000">
                <a:alpha val="19999"/>
              </a:srgbClr>
            </a:solidFill>
          </p:spPr>
          <p:txBody>
            <a:bodyPr wrap="square" lIns="0" tIns="0" rIns="0" bIns="0" rtlCol="0"/>
            <a:lstStyle/>
            <a:p>
              <a:endParaRPr/>
            </a:p>
          </p:txBody>
        </p:sp>
        <p:grpSp>
          <p:nvGrpSpPr>
            <p:cNvPr id="96" name="object 13">
              <a:extLst>
                <a:ext uri="{FF2B5EF4-FFF2-40B4-BE49-F238E27FC236}">
                  <a16:creationId xmlns:a16="http://schemas.microsoft.com/office/drawing/2014/main" id="{CCEB1F0F-7FBD-2BBB-E834-E62F9E77C646}"/>
                </a:ext>
              </a:extLst>
            </p:cNvPr>
            <p:cNvGrpSpPr/>
            <p:nvPr/>
          </p:nvGrpSpPr>
          <p:grpSpPr>
            <a:xfrm>
              <a:off x="4762882" y="1561465"/>
              <a:ext cx="6048375" cy="3076575"/>
              <a:chOff x="4006977" y="1792604"/>
              <a:chExt cx="6048375" cy="3076575"/>
            </a:xfrm>
          </p:grpSpPr>
          <p:sp>
            <p:nvSpPr>
              <p:cNvPr id="97" name="object 14">
                <a:extLst>
                  <a:ext uri="{FF2B5EF4-FFF2-40B4-BE49-F238E27FC236}">
                    <a16:creationId xmlns:a16="http://schemas.microsoft.com/office/drawing/2014/main" id="{39685DC5-B620-5726-9D24-2AB8B125EA3C}"/>
                  </a:ext>
                </a:extLst>
              </p:cNvPr>
              <p:cNvSpPr/>
              <p:nvPr/>
            </p:nvSpPr>
            <p:spPr>
              <a:xfrm>
                <a:off x="7539228" y="1876043"/>
                <a:ext cx="120014" cy="2993390"/>
              </a:xfrm>
              <a:custGeom>
                <a:avLst/>
                <a:gdLst/>
                <a:ahLst/>
                <a:cxnLst/>
                <a:rect l="l" t="t" r="r" b="b"/>
                <a:pathLst>
                  <a:path w="120015" h="2993390">
                    <a:moveTo>
                      <a:pt x="119633" y="0"/>
                    </a:moveTo>
                    <a:lnTo>
                      <a:pt x="0" y="0"/>
                    </a:lnTo>
                    <a:lnTo>
                      <a:pt x="0" y="2993135"/>
                    </a:lnTo>
                    <a:lnTo>
                      <a:pt x="119633" y="2993135"/>
                    </a:lnTo>
                    <a:lnTo>
                      <a:pt x="119633" y="0"/>
                    </a:lnTo>
                    <a:close/>
                  </a:path>
                </a:pathLst>
              </a:custGeom>
              <a:solidFill>
                <a:srgbClr val="FF0000">
                  <a:alpha val="19999"/>
                </a:srgbClr>
              </a:solidFill>
            </p:spPr>
            <p:txBody>
              <a:bodyPr wrap="square" lIns="0" tIns="0" rIns="0" bIns="0" rtlCol="0"/>
              <a:lstStyle/>
              <a:p>
                <a:endParaRPr/>
              </a:p>
            </p:txBody>
          </p:sp>
          <p:sp>
            <p:nvSpPr>
              <p:cNvPr id="98" name="object 15">
                <a:extLst>
                  <a:ext uri="{FF2B5EF4-FFF2-40B4-BE49-F238E27FC236}">
                    <a16:creationId xmlns:a16="http://schemas.microsoft.com/office/drawing/2014/main" id="{B709B4E5-3068-326C-1EA6-9AEB03270D96}"/>
                  </a:ext>
                </a:extLst>
              </p:cNvPr>
              <p:cNvSpPr/>
              <p:nvPr/>
            </p:nvSpPr>
            <p:spPr>
              <a:xfrm>
                <a:off x="4006977" y="1792604"/>
                <a:ext cx="6048375" cy="3057525"/>
              </a:xfrm>
              <a:custGeom>
                <a:avLst/>
                <a:gdLst/>
                <a:ahLst/>
                <a:cxnLst/>
                <a:rect l="l" t="t" r="r" b="b"/>
                <a:pathLst>
                  <a:path w="6048375" h="3057525">
                    <a:moveTo>
                      <a:pt x="6047994" y="2904744"/>
                    </a:moveTo>
                    <a:lnTo>
                      <a:pt x="6028944" y="2895219"/>
                    </a:lnTo>
                    <a:lnTo>
                      <a:pt x="5971794" y="2866644"/>
                    </a:lnTo>
                    <a:lnTo>
                      <a:pt x="5971794" y="2895219"/>
                    </a:lnTo>
                    <a:lnTo>
                      <a:pt x="161925" y="2895219"/>
                    </a:lnTo>
                    <a:lnTo>
                      <a:pt x="161925" y="1761744"/>
                    </a:lnTo>
                    <a:lnTo>
                      <a:pt x="190500" y="1761744"/>
                    </a:lnTo>
                    <a:lnTo>
                      <a:pt x="184150" y="1749044"/>
                    </a:lnTo>
                    <a:lnTo>
                      <a:pt x="152400" y="1685544"/>
                    </a:lnTo>
                    <a:lnTo>
                      <a:pt x="114300" y="1761744"/>
                    </a:lnTo>
                    <a:lnTo>
                      <a:pt x="142875" y="1761744"/>
                    </a:lnTo>
                    <a:lnTo>
                      <a:pt x="142875" y="2895219"/>
                    </a:lnTo>
                    <a:lnTo>
                      <a:pt x="0" y="2895219"/>
                    </a:lnTo>
                    <a:lnTo>
                      <a:pt x="0" y="2914269"/>
                    </a:lnTo>
                    <a:lnTo>
                      <a:pt x="142875" y="2914269"/>
                    </a:lnTo>
                    <a:lnTo>
                      <a:pt x="142875" y="3057144"/>
                    </a:lnTo>
                    <a:lnTo>
                      <a:pt x="161925" y="3057144"/>
                    </a:lnTo>
                    <a:lnTo>
                      <a:pt x="161925" y="2914269"/>
                    </a:lnTo>
                    <a:lnTo>
                      <a:pt x="5971794" y="2914269"/>
                    </a:lnTo>
                    <a:lnTo>
                      <a:pt x="5971794" y="2942844"/>
                    </a:lnTo>
                    <a:lnTo>
                      <a:pt x="6028944" y="2914269"/>
                    </a:lnTo>
                    <a:lnTo>
                      <a:pt x="6047994" y="2904744"/>
                    </a:lnTo>
                    <a:close/>
                  </a:path>
                  <a:path w="6048375" h="3057525">
                    <a:moveTo>
                      <a:pt x="6047994" y="1208532"/>
                    </a:moveTo>
                    <a:lnTo>
                      <a:pt x="6028944" y="1199007"/>
                    </a:lnTo>
                    <a:lnTo>
                      <a:pt x="5971794" y="1170432"/>
                    </a:lnTo>
                    <a:lnTo>
                      <a:pt x="5971794" y="1199007"/>
                    </a:lnTo>
                    <a:lnTo>
                      <a:pt x="161925" y="1199007"/>
                    </a:lnTo>
                    <a:lnTo>
                      <a:pt x="161925" y="76200"/>
                    </a:lnTo>
                    <a:lnTo>
                      <a:pt x="190500" y="76200"/>
                    </a:lnTo>
                    <a:lnTo>
                      <a:pt x="184150" y="63500"/>
                    </a:lnTo>
                    <a:lnTo>
                      <a:pt x="152400" y="0"/>
                    </a:lnTo>
                    <a:lnTo>
                      <a:pt x="114300" y="76200"/>
                    </a:lnTo>
                    <a:lnTo>
                      <a:pt x="142875" y="76200"/>
                    </a:lnTo>
                    <a:lnTo>
                      <a:pt x="142875" y="1199007"/>
                    </a:lnTo>
                    <a:lnTo>
                      <a:pt x="0" y="1199007"/>
                    </a:lnTo>
                    <a:lnTo>
                      <a:pt x="0" y="1218057"/>
                    </a:lnTo>
                    <a:lnTo>
                      <a:pt x="142875" y="1218057"/>
                    </a:lnTo>
                    <a:lnTo>
                      <a:pt x="142875" y="1371600"/>
                    </a:lnTo>
                    <a:lnTo>
                      <a:pt x="161925" y="1371600"/>
                    </a:lnTo>
                    <a:lnTo>
                      <a:pt x="161925" y="1218057"/>
                    </a:lnTo>
                    <a:lnTo>
                      <a:pt x="5971794" y="1218057"/>
                    </a:lnTo>
                    <a:lnTo>
                      <a:pt x="5971794" y="1246632"/>
                    </a:lnTo>
                    <a:lnTo>
                      <a:pt x="6028944" y="1218057"/>
                    </a:lnTo>
                    <a:lnTo>
                      <a:pt x="6047994" y="1208532"/>
                    </a:lnTo>
                    <a:close/>
                  </a:path>
                </a:pathLst>
              </a:custGeom>
              <a:solidFill>
                <a:srgbClr val="000000"/>
              </a:solidFill>
            </p:spPr>
            <p:txBody>
              <a:bodyPr wrap="square" lIns="0" tIns="0" rIns="0" bIns="0" rtlCol="0"/>
              <a:lstStyle/>
              <a:p>
                <a:endParaRPr/>
              </a:p>
            </p:txBody>
          </p:sp>
        </p:grpSp>
        <p:sp>
          <p:nvSpPr>
            <p:cNvPr id="99" name="object 25">
              <a:extLst>
                <a:ext uri="{FF2B5EF4-FFF2-40B4-BE49-F238E27FC236}">
                  <a16:creationId xmlns:a16="http://schemas.microsoft.com/office/drawing/2014/main" id="{4111445F-C5BD-3138-5917-4955087F65B3}"/>
                </a:ext>
              </a:extLst>
            </p:cNvPr>
            <p:cNvSpPr txBox="1"/>
            <p:nvPr/>
          </p:nvSpPr>
          <p:spPr>
            <a:xfrm>
              <a:off x="10849611" y="2544573"/>
              <a:ext cx="123189" cy="375920"/>
            </a:xfrm>
            <a:prstGeom prst="rect">
              <a:avLst/>
            </a:prstGeom>
          </p:spPr>
          <p:txBody>
            <a:bodyPr vert="horz" wrap="square" lIns="0" tIns="12065" rIns="0" bIns="0" rtlCol="0">
              <a:spAutoFit/>
            </a:bodyPr>
            <a:lstStyle/>
            <a:p>
              <a:pPr marL="12700">
                <a:lnSpc>
                  <a:spcPct val="100000"/>
                </a:lnSpc>
                <a:spcBef>
                  <a:spcPts val="95"/>
                </a:spcBef>
              </a:pPr>
              <a:r>
                <a:rPr sz="2300" b="1" i="1" spc="-5" dirty="0">
                  <a:latin typeface="Arial"/>
                  <a:cs typeface="Arial"/>
                </a:rPr>
                <a:t>t</a:t>
              </a:r>
              <a:endParaRPr sz="2300" dirty="0">
                <a:latin typeface="Arial"/>
                <a:cs typeface="Arial"/>
              </a:endParaRPr>
            </a:p>
          </p:txBody>
        </p:sp>
        <p:sp>
          <p:nvSpPr>
            <p:cNvPr id="100" name="object 26">
              <a:extLst>
                <a:ext uri="{FF2B5EF4-FFF2-40B4-BE49-F238E27FC236}">
                  <a16:creationId xmlns:a16="http://schemas.microsoft.com/office/drawing/2014/main" id="{4C0E104F-BFBC-9FDE-3383-06104699BA02}"/>
                </a:ext>
              </a:extLst>
            </p:cNvPr>
            <p:cNvSpPr txBox="1"/>
            <p:nvPr/>
          </p:nvSpPr>
          <p:spPr>
            <a:xfrm>
              <a:off x="4968240" y="3209544"/>
              <a:ext cx="573405" cy="375920"/>
            </a:xfrm>
            <a:prstGeom prst="rect">
              <a:avLst/>
            </a:prstGeom>
          </p:spPr>
          <p:txBody>
            <a:bodyPr vert="horz" wrap="square" lIns="0" tIns="12065" rIns="0" bIns="0" rtlCol="0">
              <a:spAutoFit/>
            </a:bodyPr>
            <a:lstStyle/>
            <a:p>
              <a:pPr marL="38100">
                <a:lnSpc>
                  <a:spcPct val="100000"/>
                </a:lnSpc>
                <a:spcBef>
                  <a:spcPts val="95"/>
                </a:spcBef>
              </a:pPr>
              <a:r>
                <a:rPr sz="3450" b="1" i="1" spc="7" baseline="13285" dirty="0">
                  <a:latin typeface="Arial"/>
                  <a:cs typeface="Arial"/>
                </a:rPr>
                <a:t>V</a:t>
              </a:r>
              <a:r>
                <a:rPr sz="1500" b="1" spc="5" dirty="0">
                  <a:latin typeface="Arial"/>
                  <a:cs typeface="Arial"/>
                </a:rPr>
                <a:t>out</a:t>
              </a:r>
              <a:endParaRPr sz="1500" dirty="0">
                <a:latin typeface="Arial"/>
                <a:cs typeface="Arial"/>
              </a:endParaRPr>
            </a:p>
          </p:txBody>
        </p:sp>
        <p:grpSp>
          <p:nvGrpSpPr>
            <p:cNvPr id="101" name="object 27">
              <a:extLst>
                <a:ext uri="{FF2B5EF4-FFF2-40B4-BE49-F238E27FC236}">
                  <a16:creationId xmlns:a16="http://schemas.microsoft.com/office/drawing/2014/main" id="{DA0FAC26-9EB1-065E-B32F-42D74A00B447}"/>
                </a:ext>
              </a:extLst>
            </p:cNvPr>
            <p:cNvGrpSpPr/>
            <p:nvPr/>
          </p:nvGrpSpPr>
          <p:grpSpPr>
            <a:xfrm>
              <a:off x="4907662" y="2001521"/>
              <a:ext cx="5789295" cy="2482850"/>
              <a:chOff x="4151757" y="2232660"/>
              <a:chExt cx="5789295" cy="2482850"/>
            </a:xfrm>
          </p:grpSpPr>
          <p:sp>
            <p:nvSpPr>
              <p:cNvPr id="102" name="object 28">
                <a:extLst>
                  <a:ext uri="{FF2B5EF4-FFF2-40B4-BE49-F238E27FC236}">
                    <a16:creationId xmlns:a16="http://schemas.microsoft.com/office/drawing/2014/main" id="{A8EF2B40-8EC1-3E61-1D77-EFBC8372F690}"/>
                  </a:ext>
                </a:extLst>
              </p:cNvPr>
              <p:cNvSpPr/>
              <p:nvPr/>
            </p:nvSpPr>
            <p:spPr>
              <a:xfrm>
                <a:off x="4158996" y="2251710"/>
                <a:ext cx="5782310" cy="2444750"/>
              </a:xfrm>
              <a:custGeom>
                <a:avLst/>
                <a:gdLst/>
                <a:ahLst/>
                <a:cxnLst/>
                <a:rect l="l" t="t" r="r" b="b"/>
                <a:pathLst>
                  <a:path w="5782309" h="2444750">
                    <a:moveTo>
                      <a:pt x="9905" y="738377"/>
                    </a:moveTo>
                    <a:lnTo>
                      <a:pt x="911859" y="738377"/>
                    </a:lnTo>
                  </a:path>
                  <a:path w="5782309" h="2444750">
                    <a:moveTo>
                      <a:pt x="1004315" y="27431"/>
                    </a:moveTo>
                    <a:lnTo>
                      <a:pt x="912113" y="759587"/>
                    </a:lnTo>
                  </a:path>
                  <a:path w="5782309" h="2444750">
                    <a:moveTo>
                      <a:pt x="2165857" y="27431"/>
                    </a:moveTo>
                    <a:lnTo>
                      <a:pt x="983741" y="27431"/>
                    </a:lnTo>
                  </a:path>
                  <a:path w="5782309" h="2444750">
                    <a:moveTo>
                      <a:pt x="2184654" y="27431"/>
                    </a:moveTo>
                    <a:lnTo>
                      <a:pt x="2282698" y="749173"/>
                    </a:lnTo>
                  </a:path>
                  <a:path w="5782309" h="2444750">
                    <a:moveTo>
                      <a:pt x="2282190" y="749045"/>
                    </a:moveTo>
                    <a:lnTo>
                      <a:pt x="3339337" y="749045"/>
                    </a:lnTo>
                  </a:path>
                  <a:path w="5782309" h="2444750">
                    <a:moveTo>
                      <a:pt x="3439159" y="0"/>
                    </a:moveTo>
                    <a:lnTo>
                      <a:pt x="3329939" y="732154"/>
                    </a:lnTo>
                  </a:path>
                  <a:path w="5782309" h="2444750">
                    <a:moveTo>
                      <a:pt x="4767580" y="0"/>
                    </a:moveTo>
                    <a:lnTo>
                      <a:pt x="3438905" y="0"/>
                    </a:lnTo>
                  </a:path>
                  <a:path w="5782309" h="2444750">
                    <a:moveTo>
                      <a:pt x="4767833" y="0"/>
                    </a:moveTo>
                    <a:lnTo>
                      <a:pt x="4864100" y="731901"/>
                    </a:lnTo>
                  </a:path>
                  <a:path w="5782309" h="2444750">
                    <a:moveTo>
                      <a:pt x="4855463" y="741426"/>
                    </a:moveTo>
                    <a:lnTo>
                      <a:pt x="5757418" y="741426"/>
                    </a:lnTo>
                  </a:path>
                  <a:path w="5782309" h="2444750">
                    <a:moveTo>
                      <a:pt x="0" y="1696212"/>
                    </a:moveTo>
                    <a:lnTo>
                      <a:pt x="901953" y="1696212"/>
                    </a:lnTo>
                  </a:path>
                  <a:path w="5782309" h="2444750">
                    <a:moveTo>
                      <a:pt x="1206245" y="2422525"/>
                    </a:moveTo>
                    <a:lnTo>
                      <a:pt x="899159" y="1708403"/>
                    </a:lnTo>
                  </a:path>
                  <a:path w="5782309" h="2444750">
                    <a:moveTo>
                      <a:pt x="2184400" y="2442972"/>
                    </a:moveTo>
                    <a:lnTo>
                      <a:pt x="1206245" y="2442972"/>
                    </a:lnTo>
                  </a:path>
                  <a:path w="5782309" h="2444750">
                    <a:moveTo>
                      <a:pt x="2170938" y="2424303"/>
                    </a:moveTo>
                    <a:lnTo>
                      <a:pt x="2529458" y="1708403"/>
                    </a:lnTo>
                  </a:path>
                  <a:path w="5782309" h="2444750">
                    <a:moveTo>
                      <a:pt x="2530602" y="1696212"/>
                    </a:moveTo>
                    <a:lnTo>
                      <a:pt x="3339719" y="1696212"/>
                    </a:lnTo>
                  </a:path>
                  <a:path w="5782309" h="2444750">
                    <a:moveTo>
                      <a:pt x="3704335" y="2422525"/>
                    </a:moveTo>
                    <a:lnTo>
                      <a:pt x="3316985" y="1708403"/>
                    </a:lnTo>
                  </a:path>
                  <a:path w="5782309" h="2444750">
                    <a:moveTo>
                      <a:pt x="4763770" y="2433066"/>
                    </a:moveTo>
                    <a:lnTo>
                      <a:pt x="3704081" y="2433066"/>
                    </a:lnTo>
                  </a:path>
                  <a:path w="5782309" h="2444750">
                    <a:moveTo>
                      <a:pt x="4764024" y="2444241"/>
                    </a:moveTo>
                    <a:lnTo>
                      <a:pt x="5126735" y="1708403"/>
                    </a:lnTo>
                  </a:path>
                  <a:path w="5782309" h="2444750">
                    <a:moveTo>
                      <a:pt x="5126735" y="1696212"/>
                    </a:moveTo>
                    <a:lnTo>
                      <a:pt x="5782056" y="1696212"/>
                    </a:lnTo>
                  </a:path>
                </a:pathLst>
              </a:custGeom>
              <a:ln w="38100">
                <a:solidFill>
                  <a:srgbClr val="004097"/>
                </a:solidFill>
              </a:ln>
            </p:spPr>
            <p:txBody>
              <a:bodyPr wrap="square" lIns="0" tIns="0" rIns="0" bIns="0" rtlCol="0"/>
              <a:lstStyle/>
              <a:p>
                <a:endParaRPr/>
              </a:p>
            </p:txBody>
          </p:sp>
          <p:sp>
            <p:nvSpPr>
              <p:cNvPr id="103" name="object 29">
                <a:extLst>
                  <a:ext uri="{FF2B5EF4-FFF2-40B4-BE49-F238E27FC236}">
                    <a16:creationId xmlns:a16="http://schemas.microsoft.com/office/drawing/2014/main" id="{1F9E24AB-F272-5C4E-2166-37ABF4A3E1A2}"/>
                  </a:ext>
                </a:extLst>
              </p:cNvPr>
              <p:cNvSpPr/>
              <p:nvPr/>
            </p:nvSpPr>
            <p:spPr>
              <a:xfrm>
                <a:off x="4151757" y="2617851"/>
                <a:ext cx="5765800" cy="1700530"/>
              </a:xfrm>
              <a:custGeom>
                <a:avLst/>
                <a:gdLst/>
                <a:ahLst/>
                <a:cxnLst/>
                <a:rect l="l" t="t" r="r" b="b"/>
                <a:pathLst>
                  <a:path w="5765800" h="1700529">
                    <a:moveTo>
                      <a:pt x="0" y="0"/>
                    </a:moveTo>
                    <a:lnTo>
                      <a:pt x="5758052" y="0"/>
                    </a:lnTo>
                  </a:path>
                  <a:path w="5765800" h="1700529">
                    <a:moveTo>
                      <a:pt x="7619" y="1700022"/>
                    </a:moveTo>
                    <a:lnTo>
                      <a:pt x="5765672" y="1700022"/>
                    </a:lnTo>
                  </a:path>
                </a:pathLst>
              </a:custGeom>
              <a:ln w="9906">
                <a:solidFill>
                  <a:srgbClr val="AEABAB"/>
                </a:solidFill>
                <a:prstDash val="sysDash"/>
              </a:ln>
            </p:spPr>
            <p:txBody>
              <a:bodyPr wrap="square" lIns="0" tIns="0" rIns="0" bIns="0" rtlCol="0"/>
              <a:lstStyle/>
              <a:p>
                <a:endParaRPr/>
              </a:p>
            </p:txBody>
          </p:sp>
        </p:grpSp>
        <p:sp>
          <p:nvSpPr>
            <p:cNvPr id="104" name="object 30">
              <a:extLst>
                <a:ext uri="{FF2B5EF4-FFF2-40B4-BE49-F238E27FC236}">
                  <a16:creationId xmlns:a16="http://schemas.microsoft.com/office/drawing/2014/main" id="{DE26FB6D-7AD8-07BF-CE5B-9ABCB9D9E5CA}"/>
                </a:ext>
              </a:extLst>
            </p:cNvPr>
            <p:cNvSpPr txBox="1"/>
            <p:nvPr/>
          </p:nvSpPr>
          <p:spPr>
            <a:xfrm>
              <a:off x="4291584" y="1524000"/>
              <a:ext cx="1133475" cy="967740"/>
            </a:xfrm>
            <a:prstGeom prst="rect">
              <a:avLst/>
            </a:prstGeom>
          </p:spPr>
          <p:txBody>
            <a:bodyPr vert="horz" wrap="square" lIns="0" tIns="12065" rIns="0" bIns="0" rtlCol="0">
              <a:spAutoFit/>
            </a:bodyPr>
            <a:lstStyle/>
            <a:p>
              <a:pPr marL="714375">
                <a:lnSpc>
                  <a:spcPct val="100000"/>
                </a:lnSpc>
                <a:spcBef>
                  <a:spcPts val="95"/>
                </a:spcBef>
              </a:pPr>
              <a:r>
                <a:rPr sz="3450" b="1" i="1" spc="7" baseline="13285" dirty="0">
                  <a:latin typeface="Arial"/>
                  <a:cs typeface="Arial"/>
                </a:rPr>
                <a:t>V</a:t>
              </a:r>
              <a:r>
                <a:rPr sz="1500" b="1" spc="5" dirty="0">
                  <a:latin typeface="Arial"/>
                  <a:cs typeface="Arial"/>
                </a:rPr>
                <a:t>in</a:t>
              </a:r>
              <a:endParaRPr sz="1500">
                <a:latin typeface="Arial"/>
                <a:cs typeface="Arial"/>
              </a:endParaRPr>
            </a:p>
            <a:p>
              <a:pPr>
                <a:lnSpc>
                  <a:spcPct val="100000"/>
                </a:lnSpc>
                <a:spcBef>
                  <a:spcPts val="35"/>
                </a:spcBef>
              </a:pPr>
              <a:endParaRPr sz="2350">
                <a:latin typeface="Arial"/>
                <a:cs typeface="Arial"/>
              </a:endParaRPr>
            </a:p>
            <a:p>
              <a:pPr marL="50800">
                <a:lnSpc>
                  <a:spcPct val="100000"/>
                </a:lnSpc>
              </a:pPr>
              <a:r>
                <a:rPr sz="1600" b="1" i="1" dirty="0">
                  <a:solidFill>
                    <a:srgbClr val="767070"/>
                  </a:solidFill>
                  <a:latin typeface="Arial"/>
                  <a:cs typeface="Arial"/>
                </a:rPr>
                <a:t>V</a:t>
              </a:r>
              <a:r>
                <a:rPr sz="1575" b="1" baseline="-21164" dirty="0">
                  <a:solidFill>
                    <a:srgbClr val="767070"/>
                  </a:solidFill>
                  <a:latin typeface="Arial"/>
                  <a:cs typeface="Arial"/>
                </a:rPr>
                <a:t>DD</a:t>
              </a:r>
              <a:r>
                <a:rPr sz="1600" b="1" dirty="0">
                  <a:solidFill>
                    <a:srgbClr val="767070"/>
                  </a:solidFill>
                  <a:latin typeface="Arial"/>
                  <a:cs typeface="Arial"/>
                </a:rPr>
                <a:t>/2</a:t>
              </a:r>
              <a:endParaRPr sz="1600">
                <a:latin typeface="Arial"/>
                <a:cs typeface="Arial"/>
              </a:endParaRPr>
            </a:p>
          </p:txBody>
        </p:sp>
        <p:sp>
          <p:nvSpPr>
            <p:cNvPr id="105" name="object 31">
              <a:extLst>
                <a:ext uri="{FF2B5EF4-FFF2-40B4-BE49-F238E27FC236}">
                  <a16:creationId xmlns:a16="http://schemas.microsoft.com/office/drawing/2014/main" id="{428EB150-543A-CE3F-F4D3-5C9B58B422A7}"/>
                </a:ext>
              </a:extLst>
            </p:cNvPr>
            <p:cNvSpPr txBox="1"/>
            <p:nvPr/>
          </p:nvSpPr>
          <p:spPr>
            <a:xfrm>
              <a:off x="4507231" y="4077463"/>
              <a:ext cx="222250" cy="188595"/>
            </a:xfrm>
            <a:prstGeom prst="rect">
              <a:avLst/>
            </a:prstGeom>
          </p:spPr>
          <p:txBody>
            <a:bodyPr vert="horz" wrap="square" lIns="0" tIns="14604" rIns="0" bIns="0" rtlCol="0">
              <a:spAutoFit/>
            </a:bodyPr>
            <a:lstStyle/>
            <a:p>
              <a:pPr marL="12700">
                <a:lnSpc>
                  <a:spcPct val="100000"/>
                </a:lnSpc>
                <a:spcBef>
                  <a:spcPts val="114"/>
                </a:spcBef>
              </a:pPr>
              <a:r>
                <a:rPr sz="1050" b="1" spc="10" dirty="0">
                  <a:solidFill>
                    <a:srgbClr val="767070"/>
                  </a:solidFill>
                  <a:latin typeface="Arial"/>
                  <a:cs typeface="Arial"/>
                </a:rPr>
                <a:t>DD</a:t>
              </a:r>
              <a:endParaRPr sz="1050">
                <a:latin typeface="Arial"/>
                <a:cs typeface="Arial"/>
              </a:endParaRPr>
            </a:p>
          </p:txBody>
        </p:sp>
        <p:sp>
          <p:nvSpPr>
            <p:cNvPr id="106" name="object 32">
              <a:extLst>
                <a:ext uri="{FF2B5EF4-FFF2-40B4-BE49-F238E27FC236}">
                  <a16:creationId xmlns:a16="http://schemas.microsoft.com/office/drawing/2014/main" id="{F43C7979-6C8C-9EBF-3F43-B2480112F07F}"/>
                </a:ext>
              </a:extLst>
            </p:cNvPr>
            <p:cNvSpPr txBox="1"/>
            <p:nvPr/>
          </p:nvSpPr>
          <p:spPr>
            <a:xfrm>
              <a:off x="4371595" y="3959352"/>
              <a:ext cx="527050" cy="269875"/>
            </a:xfrm>
            <a:prstGeom prst="rect">
              <a:avLst/>
            </a:prstGeom>
          </p:spPr>
          <p:txBody>
            <a:bodyPr vert="horz" wrap="square" lIns="0" tIns="12700" rIns="0" bIns="0" rtlCol="0">
              <a:spAutoFit/>
            </a:bodyPr>
            <a:lstStyle/>
            <a:p>
              <a:pPr marL="12700">
                <a:lnSpc>
                  <a:spcPct val="100000"/>
                </a:lnSpc>
                <a:spcBef>
                  <a:spcPts val="100"/>
                </a:spcBef>
                <a:tabLst>
                  <a:tab pos="344805" algn="l"/>
                </a:tabLst>
              </a:pPr>
              <a:r>
                <a:rPr sz="1600" b="1" i="1" dirty="0">
                  <a:solidFill>
                    <a:srgbClr val="767070"/>
                  </a:solidFill>
                  <a:latin typeface="Arial"/>
                  <a:cs typeface="Arial"/>
                </a:rPr>
                <a:t>V	</a:t>
              </a:r>
              <a:r>
                <a:rPr sz="1600" b="1" spc="-5" dirty="0">
                  <a:solidFill>
                    <a:srgbClr val="767070"/>
                  </a:solidFill>
                  <a:latin typeface="Arial"/>
                  <a:cs typeface="Arial"/>
                </a:rPr>
                <a:t>/2</a:t>
              </a:r>
              <a:endParaRPr sz="1600">
                <a:latin typeface="Arial"/>
                <a:cs typeface="Arial"/>
              </a:endParaRPr>
            </a:p>
          </p:txBody>
        </p:sp>
        <p:sp>
          <p:nvSpPr>
            <p:cNvPr id="108" name="object 33">
              <a:extLst>
                <a:ext uri="{FF2B5EF4-FFF2-40B4-BE49-F238E27FC236}">
                  <a16:creationId xmlns:a16="http://schemas.microsoft.com/office/drawing/2014/main" id="{1B925611-985C-FF64-E807-F7CE4D57B541}"/>
                </a:ext>
              </a:extLst>
            </p:cNvPr>
            <p:cNvSpPr txBox="1"/>
            <p:nvPr/>
          </p:nvSpPr>
          <p:spPr>
            <a:xfrm>
              <a:off x="1395223" y="4648742"/>
              <a:ext cx="9143999" cy="396904"/>
            </a:xfrm>
            <a:prstGeom prst="rect">
              <a:avLst/>
            </a:prstGeom>
          </p:spPr>
          <p:txBody>
            <a:bodyPr vert="horz" wrap="square" lIns="0" tIns="118745" rIns="0" bIns="0" rtlCol="0">
              <a:spAutoFit/>
            </a:bodyPr>
            <a:lstStyle/>
            <a:p>
              <a:pPr marL="4453255">
                <a:lnSpc>
                  <a:spcPct val="100000"/>
                </a:lnSpc>
                <a:spcBef>
                  <a:spcPts val="660"/>
                </a:spcBef>
                <a:tabLst>
                  <a:tab pos="5751195" algn="l"/>
                  <a:tab pos="6902450" algn="l"/>
                  <a:tab pos="8352790" algn="l"/>
                </a:tabLst>
              </a:pPr>
              <a:r>
                <a:rPr lang="en-US" sz="2700" b="1" i="1" spc="-7" baseline="16975" dirty="0" err="1">
                  <a:solidFill>
                    <a:srgbClr val="FF0000"/>
                  </a:solidFill>
                  <a:latin typeface="Arial"/>
                  <a:cs typeface="Arial"/>
                </a:rPr>
                <a:t>t</a:t>
              </a:r>
              <a:r>
                <a:rPr lang="en-US" sz="1800" b="1" spc="-7" baseline="4629" dirty="0" err="1">
                  <a:solidFill>
                    <a:srgbClr val="FF0000"/>
                  </a:solidFill>
                  <a:latin typeface="Arial"/>
                  <a:cs typeface="Arial"/>
                </a:rPr>
                <a:t>pHL</a:t>
              </a:r>
              <a:r>
                <a:rPr lang="en-US" sz="1800" b="1" spc="-7" baseline="4629" dirty="0">
                  <a:solidFill>
                    <a:srgbClr val="FF0000"/>
                  </a:solidFill>
                  <a:latin typeface="Arial"/>
                  <a:cs typeface="Arial"/>
                </a:rPr>
                <a:t>	</a:t>
              </a:r>
              <a:r>
                <a:rPr lang="en-US" sz="2700" b="1" i="1" spc="-7" baseline="13888" dirty="0" err="1">
                  <a:solidFill>
                    <a:srgbClr val="00AF50"/>
                  </a:solidFill>
                  <a:latin typeface="Arial"/>
                  <a:cs typeface="Arial"/>
                </a:rPr>
                <a:t>t</a:t>
              </a:r>
              <a:r>
                <a:rPr lang="en-US" sz="1200" b="1" spc="-5" dirty="0" err="1">
                  <a:solidFill>
                    <a:srgbClr val="00AF50"/>
                  </a:solidFill>
                  <a:latin typeface="Arial"/>
                  <a:cs typeface="Arial"/>
                </a:rPr>
                <a:t>pLH</a:t>
              </a:r>
              <a:r>
                <a:rPr lang="en-US" sz="1200" b="1" spc="-5" dirty="0">
                  <a:solidFill>
                    <a:srgbClr val="00AF50"/>
                  </a:solidFill>
                  <a:latin typeface="Arial"/>
                  <a:cs typeface="Arial"/>
                </a:rPr>
                <a:t>	</a:t>
              </a:r>
              <a:r>
                <a:rPr lang="en-US" sz="2700" b="1" i="1" spc="-7" baseline="15432" dirty="0" err="1">
                  <a:solidFill>
                    <a:srgbClr val="FF0000"/>
                  </a:solidFill>
                  <a:latin typeface="Arial"/>
                  <a:cs typeface="Arial"/>
                </a:rPr>
                <a:t>t</a:t>
              </a:r>
              <a:r>
                <a:rPr lang="en-US" sz="1800" b="1" spc="-7" baseline="2314" dirty="0" err="1">
                  <a:solidFill>
                    <a:srgbClr val="FF0000"/>
                  </a:solidFill>
                  <a:latin typeface="Arial"/>
                  <a:cs typeface="Arial"/>
                </a:rPr>
                <a:t>pHL</a:t>
              </a:r>
              <a:r>
                <a:rPr lang="en-US" sz="1800" b="1" spc="-7" baseline="2314" dirty="0">
                  <a:solidFill>
                    <a:srgbClr val="FF0000"/>
                  </a:solidFill>
                  <a:latin typeface="Arial"/>
                  <a:cs typeface="Arial"/>
                </a:rPr>
                <a:t>	</a:t>
              </a:r>
              <a:r>
                <a:rPr lang="en-US" sz="2700" b="1" i="1" spc="-7" baseline="13888" dirty="0" err="1">
                  <a:solidFill>
                    <a:srgbClr val="00AF50"/>
                  </a:solidFill>
                  <a:latin typeface="Arial"/>
                  <a:cs typeface="Arial"/>
                </a:rPr>
                <a:t>t</a:t>
              </a:r>
              <a:r>
                <a:rPr lang="en-US" sz="1200" b="1" spc="-5" dirty="0" err="1">
                  <a:solidFill>
                    <a:srgbClr val="00AF50"/>
                  </a:solidFill>
                  <a:latin typeface="Arial"/>
                  <a:cs typeface="Arial"/>
                </a:rPr>
                <a:t>pLH</a:t>
              </a:r>
              <a:endParaRPr sz="1800" dirty="0">
                <a:latin typeface="Arial"/>
                <a:cs typeface="Arial"/>
              </a:endParaRPr>
            </a:p>
          </p:txBody>
        </p:sp>
        <p:sp>
          <p:nvSpPr>
            <p:cNvPr id="109" name="object 25">
              <a:extLst>
                <a:ext uri="{FF2B5EF4-FFF2-40B4-BE49-F238E27FC236}">
                  <a16:creationId xmlns:a16="http://schemas.microsoft.com/office/drawing/2014/main" id="{0C19DFA7-29EE-5A2A-BCD7-E4EB3724B63F}"/>
                </a:ext>
              </a:extLst>
            </p:cNvPr>
            <p:cNvSpPr txBox="1"/>
            <p:nvPr/>
          </p:nvSpPr>
          <p:spPr>
            <a:xfrm>
              <a:off x="10884410" y="4298188"/>
              <a:ext cx="123189" cy="375920"/>
            </a:xfrm>
            <a:prstGeom prst="rect">
              <a:avLst/>
            </a:prstGeom>
          </p:spPr>
          <p:txBody>
            <a:bodyPr vert="horz" wrap="square" lIns="0" tIns="12065" rIns="0" bIns="0" rtlCol="0">
              <a:spAutoFit/>
            </a:bodyPr>
            <a:lstStyle/>
            <a:p>
              <a:pPr marL="12700">
                <a:lnSpc>
                  <a:spcPct val="100000"/>
                </a:lnSpc>
                <a:spcBef>
                  <a:spcPts val="95"/>
                </a:spcBef>
              </a:pPr>
              <a:r>
                <a:rPr sz="2300" b="1" i="1" spc="-5" dirty="0">
                  <a:latin typeface="Arial"/>
                  <a:cs typeface="Arial"/>
                </a:rPr>
                <a:t>t</a:t>
              </a:r>
              <a:endParaRPr sz="2300" dirty="0">
                <a:latin typeface="Arial"/>
                <a:cs typeface="Arial"/>
              </a:endParaRPr>
            </a:p>
          </p:txBody>
        </p:sp>
      </p:grpSp>
      <p:grpSp>
        <p:nvGrpSpPr>
          <p:cNvPr id="6" name="组合 5">
            <a:extLst>
              <a:ext uri="{FF2B5EF4-FFF2-40B4-BE49-F238E27FC236}">
                <a16:creationId xmlns:a16="http://schemas.microsoft.com/office/drawing/2014/main" id="{B0978C25-8109-8BF6-8AB1-55A2B7B6E98B}"/>
              </a:ext>
            </a:extLst>
          </p:cNvPr>
          <p:cNvGrpSpPr/>
          <p:nvPr/>
        </p:nvGrpSpPr>
        <p:grpSpPr>
          <a:xfrm>
            <a:off x="5541644" y="778292"/>
            <a:ext cx="2407141" cy="650359"/>
            <a:chOff x="5541644" y="778292"/>
            <a:chExt cx="2407141" cy="650359"/>
          </a:xfrm>
        </p:grpSpPr>
        <p:sp>
          <p:nvSpPr>
            <p:cNvPr id="5" name="矩形 4">
              <a:extLst>
                <a:ext uri="{FF2B5EF4-FFF2-40B4-BE49-F238E27FC236}">
                  <a16:creationId xmlns:a16="http://schemas.microsoft.com/office/drawing/2014/main" id="{D3E3769E-52E7-8238-F342-B9E836E3A024}"/>
                </a:ext>
              </a:extLst>
            </p:cNvPr>
            <p:cNvSpPr/>
            <p:nvPr/>
          </p:nvSpPr>
          <p:spPr>
            <a:xfrm>
              <a:off x="5541644" y="837609"/>
              <a:ext cx="2407141" cy="59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D86DA524-36FB-7996-2D93-FCC498F1EB99}"/>
                </a:ext>
              </a:extLst>
            </p:cNvPr>
            <p:cNvGrpSpPr/>
            <p:nvPr/>
          </p:nvGrpSpPr>
          <p:grpSpPr>
            <a:xfrm>
              <a:off x="5614815" y="778292"/>
              <a:ext cx="2309985" cy="606065"/>
              <a:chOff x="5718436" y="1116937"/>
              <a:chExt cx="2309985" cy="606065"/>
            </a:xfrm>
          </p:grpSpPr>
          <p:sp>
            <p:nvSpPr>
              <p:cNvPr id="3" name="object 34">
                <a:extLst>
                  <a:ext uri="{FF2B5EF4-FFF2-40B4-BE49-F238E27FC236}">
                    <a16:creationId xmlns:a16="http://schemas.microsoft.com/office/drawing/2014/main" id="{07C8C7C4-76B6-2CE3-DEC2-3F4CA99D722E}"/>
                  </a:ext>
                </a:extLst>
              </p:cNvPr>
              <p:cNvSpPr txBox="1"/>
              <p:nvPr/>
            </p:nvSpPr>
            <p:spPr>
              <a:xfrm>
                <a:off x="5718436" y="1161027"/>
                <a:ext cx="1081405" cy="561975"/>
              </a:xfrm>
              <a:prstGeom prst="rect">
                <a:avLst/>
              </a:prstGeom>
            </p:spPr>
            <p:txBody>
              <a:bodyPr vert="horz" wrap="square" lIns="0" tIns="14604" rIns="0" bIns="0" rtlCol="0">
                <a:spAutoFit/>
              </a:bodyPr>
              <a:lstStyle/>
              <a:p>
                <a:pPr marL="38100">
                  <a:lnSpc>
                    <a:spcPct val="100000"/>
                  </a:lnSpc>
                  <a:spcBef>
                    <a:spcPts val="114"/>
                  </a:spcBef>
                </a:pPr>
                <a:r>
                  <a:rPr sz="3375" i="1" spc="292" baseline="14814" dirty="0">
                    <a:latin typeface="Times New Roman"/>
                    <a:cs typeface="Times New Roman"/>
                  </a:rPr>
                  <a:t>t</a:t>
                </a:r>
                <a:r>
                  <a:rPr sz="1300" i="1" dirty="0">
                    <a:latin typeface="Times New Roman"/>
                    <a:cs typeface="Times New Roman"/>
                  </a:rPr>
                  <a:t>p </a:t>
                </a:r>
                <a:r>
                  <a:rPr sz="1300" i="1" spc="125" dirty="0">
                    <a:latin typeface="Times New Roman"/>
                    <a:cs typeface="Times New Roman"/>
                  </a:rPr>
                  <a:t> </a:t>
                </a:r>
                <a:r>
                  <a:rPr sz="3375" baseline="14814" dirty="0">
                    <a:latin typeface="Symbol"/>
                    <a:cs typeface="Symbol"/>
                  </a:rPr>
                  <a:t></a:t>
                </a:r>
                <a:r>
                  <a:rPr sz="3375" spc="-179" baseline="14814" dirty="0">
                    <a:latin typeface="Times New Roman"/>
                    <a:cs typeface="Times New Roman"/>
                  </a:rPr>
                  <a:t> </a:t>
                </a:r>
                <a:r>
                  <a:rPr sz="5250" spc="-480" baseline="4761" dirty="0">
                    <a:latin typeface="Symbol"/>
                    <a:cs typeface="Symbol"/>
                  </a:rPr>
                  <a:t></a:t>
                </a:r>
                <a:r>
                  <a:rPr sz="3375" i="1" spc="292" baseline="14814" dirty="0">
                    <a:latin typeface="Times New Roman"/>
                    <a:cs typeface="Times New Roman"/>
                  </a:rPr>
                  <a:t>t</a:t>
                </a:r>
                <a:r>
                  <a:rPr sz="1300" i="1" dirty="0">
                    <a:latin typeface="Times New Roman"/>
                    <a:cs typeface="Times New Roman"/>
                  </a:rPr>
                  <a:t>p</a:t>
                </a:r>
                <a:r>
                  <a:rPr sz="1300" i="1" spc="-20" dirty="0">
                    <a:latin typeface="Times New Roman"/>
                    <a:cs typeface="Times New Roman"/>
                  </a:rPr>
                  <a:t>H</a:t>
                </a:r>
                <a:r>
                  <a:rPr sz="1300" i="1" dirty="0">
                    <a:latin typeface="Times New Roman"/>
                    <a:cs typeface="Times New Roman"/>
                  </a:rPr>
                  <a:t>L</a:t>
                </a:r>
                <a:endParaRPr sz="1300" dirty="0">
                  <a:latin typeface="Times New Roman"/>
                  <a:cs typeface="Times New Roman"/>
                </a:endParaRPr>
              </a:p>
            </p:txBody>
          </p:sp>
          <p:sp>
            <p:nvSpPr>
              <p:cNvPr id="4" name="object 35">
                <a:extLst>
                  <a:ext uri="{FF2B5EF4-FFF2-40B4-BE49-F238E27FC236}">
                    <a16:creationId xmlns:a16="http://schemas.microsoft.com/office/drawing/2014/main" id="{797A1955-ACB2-5FB9-6FB3-DF434A1B0D12}"/>
                  </a:ext>
                </a:extLst>
              </p:cNvPr>
              <p:cNvSpPr txBox="1"/>
              <p:nvPr/>
            </p:nvSpPr>
            <p:spPr>
              <a:xfrm>
                <a:off x="6802871" y="1116937"/>
                <a:ext cx="1225550" cy="561975"/>
              </a:xfrm>
              <a:prstGeom prst="rect">
                <a:avLst/>
              </a:prstGeom>
            </p:spPr>
            <p:txBody>
              <a:bodyPr vert="horz" wrap="square" lIns="0" tIns="14604" rIns="0" bIns="0" rtlCol="0">
                <a:spAutoFit/>
              </a:bodyPr>
              <a:lstStyle/>
              <a:p>
                <a:pPr marL="237490" indent="-200025">
                  <a:lnSpc>
                    <a:spcPct val="100000"/>
                  </a:lnSpc>
                  <a:spcBef>
                    <a:spcPts val="114"/>
                  </a:spcBef>
                  <a:buFont typeface="Symbol"/>
                  <a:buChar char=""/>
                  <a:tabLst>
                    <a:tab pos="238125" algn="l"/>
                  </a:tabLst>
                </a:pPr>
                <a:r>
                  <a:rPr sz="2250" i="1" spc="200" dirty="0">
                    <a:latin typeface="Times New Roman"/>
                    <a:cs typeface="Times New Roman"/>
                  </a:rPr>
                  <a:t>t</a:t>
                </a:r>
                <a:r>
                  <a:rPr sz="1950" i="1" baseline="-25641" dirty="0">
                    <a:latin typeface="Times New Roman"/>
                    <a:cs typeface="Times New Roman"/>
                  </a:rPr>
                  <a:t>pLH </a:t>
                </a:r>
                <a:r>
                  <a:rPr sz="1950" i="1" spc="-165" baseline="-25641" dirty="0">
                    <a:latin typeface="Times New Roman"/>
                    <a:cs typeface="Times New Roman"/>
                  </a:rPr>
                  <a:t> </a:t>
                </a:r>
                <a:r>
                  <a:rPr sz="5250" spc="-644" baseline="-3968" dirty="0">
                    <a:latin typeface="Symbol"/>
                    <a:cs typeface="Symbol"/>
                  </a:rPr>
                  <a:t></a:t>
                </a:r>
                <a:r>
                  <a:rPr sz="5250" spc="-742" baseline="-3968" dirty="0">
                    <a:latin typeface="Times New Roman"/>
                    <a:cs typeface="Times New Roman"/>
                  </a:rPr>
                  <a:t> </a:t>
                </a:r>
                <a:r>
                  <a:rPr sz="2250" spc="455" dirty="0">
                    <a:latin typeface="Times New Roman"/>
                    <a:cs typeface="Times New Roman"/>
                  </a:rPr>
                  <a:t>/</a:t>
                </a:r>
                <a:r>
                  <a:rPr sz="2250" dirty="0">
                    <a:latin typeface="Times New Roman"/>
                    <a:cs typeface="Times New Roman"/>
                  </a:rPr>
                  <a:t>2</a:t>
                </a:r>
                <a:r>
                  <a:rPr sz="2250" spc="-105" dirty="0">
                    <a:latin typeface="Times New Roman"/>
                    <a:cs typeface="Times New Roman"/>
                  </a:rPr>
                  <a:t> </a:t>
                </a:r>
                <a:endParaRPr sz="2250" dirty="0">
                  <a:latin typeface="Times New Roman"/>
                  <a:cs typeface="Times New Roman"/>
                </a:endParaRPr>
              </a:p>
            </p:txBody>
          </p:sp>
        </p:grpSp>
      </p:grpSp>
      <p:sp>
        <p:nvSpPr>
          <p:cNvPr id="7" name="灯片编号占位符 6">
            <a:extLst>
              <a:ext uri="{FF2B5EF4-FFF2-40B4-BE49-F238E27FC236}">
                <a16:creationId xmlns:a16="http://schemas.microsoft.com/office/drawing/2014/main" id="{AB980B25-0BDF-9F90-1BA4-43F242B0EF3D}"/>
              </a:ext>
            </a:extLst>
          </p:cNvPr>
          <p:cNvSpPr>
            <a:spLocks noGrp="1"/>
          </p:cNvSpPr>
          <p:nvPr>
            <p:ph type="sldNum" sz="quarter" idx="7"/>
          </p:nvPr>
        </p:nvSpPr>
        <p:spPr/>
        <p:txBody>
          <a:bodyPr/>
          <a:lstStyle/>
          <a:p>
            <a:fld id="{B6F15528-21DE-4FAA-801E-634DDDAF4B2B}" type="slidenum">
              <a:rPr lang="en-US" altLang="zh-CN" smtClean="0"/>
              <a:t>5</a:t>
            </a:fld>
            <a:endParaRPr lang="zh-CN" altLang="en-US"/>
          </a:p>
        </p:txBody>
      </p:sp>
    </p:spTree>
    <p:extLst>
      <p:ext uri="{BB962C8B-B14F-4D97-AF65-F5344CB8AC3E}">
        <p14:creationId xmlns:p14="http://schemas.microsoft.com/office/powerpoint/2010/main" val="274023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E6CEBBF3-E9FE-04C4-94E0-994CF91698C0}"/>
              </a:ext>
            </a:extLst>
          </p:cNvPr>
          <p:cNvGrpSpPr/>
          <p:nvPr/>
        </p:nvGrpSpPr>
        <p:grpSpPr>
          <a:xfrm>
            <a:off x="4681728" y="685800"/>
            <a:ext cx="6454140" cy="2099817"/>
            <a:chOff x="4681728" y="1383284"/>
            <a:chExt cx="6454140" cy="2099817"/>
          </a:xfrm>
        </p:grpSpPr>
        <p:pic>
          <p:nvPicPr>
            <p:cNvPr id="16" name="object 16"/>
            <p:cNvPicPr/>
            <p:nvPr/>
          </p:nvPicPr>
          <p:blipFill>
            <a:blip r:embed="rId5" cstate="print"/>
            <a:stretch>
              <a:fillRect/>
            </a:stretch>
          </p:blipFill>
          <p:spPr>
            <a:xfrm>
              <a:off x="5022341" y="1939265"/>
              <a:ext cx="2043344" cy="1543836"/>
            </a:xfrm>
            <a:prstGeom prst="rect">
              <a:avLst/>
            </a:prstGeom>
          </p:spPr>
        </p:pic>
        <p:sp>
          <p:nvSpPr>
            <p:cNvPr id="17" name="object 17"/>
            <p:cNvSpPr txBox="1"/>
            <p:nvPr/>
          </p:nvSpPr>
          <p:spPr>
            <a:xfrm>
              <a:off x="7259828" y="2511805"/>
              <a:ext cx="289560" cy="228600"/>
            </a:xfrm>
            <a:prstGeom prst="rect">
              <a:avLst/>
            </a:prstGeom>
          </p:spPr>
          <p:txBody>
            <a:bodyPr vert="horz" wrap="square" lIns="0" tIns="16510" rIns="0" bIns="0" rtlCol="0">
              <a:spAutoFit/>
            </a:bodyPr>
            <a:lstStyle/>
            <a:p>
              <a:pPr marL="12700">
                <a:lnSpc>
                  <a:spcPct val="100000"/>
                </a:lnSpc>
                <a:spcBef>
                  <a:spcPts val="130"/>
                </a:spcBef>
              </a:pPr>
              <a:r>
                <a:rPr sz="1300" b="1" spc="15" dirty="0">
                  <a:latin typeface="Arial"/>
                  <a:cs typeface="Arial"/>
                </a:rPr>
                <a:t>out</a:t>
              </a:r>
              <a:endParaRPr sz="1300">
                <a:latin typeface="Arial"/>
                <a:cs typeface="Arial"/>
              </a:endParaRPr>
            </a:p>
          </p:txBody>
        </p:sp>
        <p:sp>
          <p:nvSpPr>
            <p:cNvPr id="18" name="object 18"/>
            <p:cNvSpPr txBox="1"/>
            <p:nvPr/>
          </p:nvSpPr>
          <p:spPr>
            <a:xfrm>
              <a:off x="4681728" y="2342133"/>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V</a:t>
              </a:r>
              <a:endParaRPr sz="2000">
                <a:latin typeface="Arial"/>
                <a:cs typeface="Arial"/>
              </a:endParaRPr>
            </a:p>
          </p:txBody>
        </p:sp>
        <p:sp>
          <p:nvSpPr>
            <p:cNvPr id="19" name="object 19"/>
            <p:cNvSpPr txBox="1"/>
            <p:nvPr/>
          </p:nvSpPr>
          <p:spPr>
            <a:xfrm>
              <a:off x="4850891" y="2489200"/>
              <a:ext cx="176530" cy="228600"/>
            </a:xfrm>
            <a:prstGeom prst="rect">
              <a:avLst/>
            </a:prstGeom>
          </p:spPr>
          <p:txBody>
            <a:bodyPr vert="horz" wrap="square" lIns="0" tIns="16510" rIns="0" bIns="0" rtlCol="0">
              <a:spAutoFit/>
            </a:bodyPr>
            <a:lstStyle/>
            <a:p>
              <a:pPr marL="12700">
                <a:lnSpc>
                  <a:spcPct val="100000"/>
                </a:lnSpc>
                <a:spcBef>
                  <a:spcPts val="130"/>
                </a:spcBef>
              </a:pPr>
              <a:r>
                <a:rPr sz="1300" b="1" spc="10" dirty="0">
                  <a:latin typeface="Arial"/>
                  <a:cs typeface="Arial"/>
                </a:rPr>
                <a:t>in</a:t>
              </a:r>
              <a:endParaRPr sz="1300">
                <a:latin typeface="Arial"/>
                <a:cs typeface="Arial"/>
              </a:endParaRPr>
            </a:p>
          </p:txBody>
        </p:sp>
        <p:sp>
          <p:nvSpPr>
            <p:cNvPr id="20" name="object 20"/>
            <p:cNvSpPr txBox="1"/>
            <p:nvPr/>
          </p:nvSpPr>
          <p:spPr>
            <a:xfrm>
              <a:off x="4853178" y="1383284"/>
              <a:ext cx="6282690" cy="612140"/>
            </a:xfrm>
            <a:prstGeom prst="rect">
              <a:avLst/>
            </a:prstGeom>
          </p:spPr>
          <p:txBody>
            <a:bodyPr vert="horz" wrap="square" lIns="0" tIns="12700" rIns="0" bIns="0" rtlCol="0">
              <a:spAutoFit/>
            </a:bodyPr>
            <a:lstStyle/>
            <a:p>
              <a:pPr marL="355600" indent="-343535">
                <a:lnSpc>
                  <a:spcPts val="2550"/>
                </a:lnSpc>
                <a:spcBef>
                  <a:spcPts val="100"/>
                </a:spcBef>
                <a:buFont typeface="Wingdings"/>
                <a:buChar char=""/>
                <a:tabLst>
                  <a:tab pos="356235" algn="l"/>
                </a:tabLst>
              </a:pPr>
              <a:r>
                <a:rPr sz="2400" b="1" spc="-5" dirty="0">
                  <a:solidFill>
                    <a:srgbClr val="004099"/>
                  </a:solidFill>
                  <a:latin typeface="Arial"/>
                  <a:cs typeface="Arial"/>
                </a:rPr>
                <a:t>A</a:t>
              </a:r>
              <a:r>
                <a:rPr sz="2400" b="1" spc="-90" dirty="0">
                  <a:solidFill>
                    <a:srgbClr val="004099"/>
                  </a:solidFill>
                  <a:latin typeface="Arial"/>
                  <a:cs typeface="Arial"/>
                </a:rPr>
                <a:t> </a:t>
              </a:r>
              <a:r>
                <a:rPr sz="2400" b="1" spc="-5" dirty="0">
                  <a:solidFill>
                    <a:srgbClr val="004099"/>
                  </a:solidFill>
                  <a:latin typeface="Arial"/>
                  <a:cs typeface="Arial"/>
                </a:rPr>
                <a:t>first-order</a:t>
              </a:r>
              <a:r>
                <a:rPr sz="2400" b="1" spc="5" dirty="0">
                  <a:solidFill>
                    <a:srgbClr val="004099"/>
                  </a:solidFill>
                  <a:latin typeface="Arial"/>
                  <a:cs typeface="Arial"/>
                </a:rPr>
                <a:t> </a:t>
              </a:r>
              <a:r>
                <a:rPr sz="2400" b="1" spc="-5" dirty="0">
                  <a:solidFill>
                    <a:srgbClr val="004099"/>
                  </a:solidFill>
                  <a:latin typeface="Arial"/>
                  <a:cs typeface="Arial"/>
                </a:rPr>
                <a:t>RC</a:t>
              </a:r>
              <a:r>
                <a:rPr sz="2400" b="1" spc="5" dirty="0">
                  <a:solidFill>
                    <a:srgbClr val="004099"/>
                  </a:solidFill>
                  <a:latin typeface="Arial"/>
                  <a:cs typeface="Arial"/>
                </a:rPr>
                <a:t> </a:t>
              </a:r>
              <a:r>
                <a:rPr sz="2400" b="1" spc="-5" dirty="0">
                  <a:solidFill>
                    <a:srgbClr val="004099"/>
                  </a:solidFill>
                  <a:latin typeface="Arial"/>
                  <a:cs typeface="Arial"/>
                </a:rPr>
                <a:t>network:</a:t>
              </a:r>
              <a:r>
                <a:rPr sz="2400" b="1" dirty="0">
                  <a:solidFill>
                    <a:srgbClr val="004099"/>
                  </a:solidFill>
                  <a:latin typeface="Arial"/>
                  <a:cs typeface="Arial"/>
                </a:rPr>
                <a:t> Step </a:t>
              </a:r>
              <a:r>
                <a:rPr sz="2400" b="1" spc="-5" dirty="0">
                  <a:solidFill>
                    <a:srgbClr val="004099"/>
                  </a:solidFill>
                  <a:latin typeface="Arial"/>
                  <a:cs typeface="Arial"/>
                </a:rPr>
                <a:t>Response</a:t>
              </a:r>
              <a:endParaRPr sz="2400" dirty="0">
                <a:latin typeface="Arial"/>
                <a:cs typeface="Arial"/>
              </a:endParaRPr>
            </a:p>
            <a:p>
              <a:pPr marL="1045210">
                <a:lnSpc>
                  <a:spcPts val="2070"/>
                </a:lnSpc>
              </a:pPr>
              <a:r>
                <a:rPr sz="2000" b="1" i="1" spc="-5" dirty="0">
                  <a:latin typeface="Arial"/>
                  <a:cs typeface="Arial"/>
                </a:rPr>
                <a:t>R</a:t>
              </a:r>
              <a:endParaRPr sz="2000" dirty="0">
                <a:latin typeface="Arial"/>
                <a:cs typeface="Arial"/>
              </a:endParaRPr>
            </a:p>
          </p:txBody>
        </p:sp>
        <p:sp>
          <p:nvSpPr>
            <p:cNvPr id="21" name="object 21"/>
            <p:cNvSpPr txBox="1"/>
            <p:nvPr/>
          </p:nvSpPr>
          <p:spPr>
            <a:xfrm>
              <a:off x="6416802" y="2364739"/>
              <a:ext cx="868680" cy="330200"/>
            </a:xfrm>
            <a:prstGeom prst="rect">
              <a:avLst/>
            </a:prstGeom>
          </p:spPr>
          <p:txBody>
            <a:bodyPr vert="horz" wrap="square" lIns="0" tIns="12065" rIns="0" bIns="0" rtlCol="0">
              <a:spAutoFit/>
            </a:bodyPr>
            <a:lstStyle/>
            <a:p>
              <a:pPr marL="12700">
                <a:lnSpc>
                  <a:spcPct val="100000"/>
                </a:lnSpc>
                <a:spcBef>
                  <a:spcPts val="95"/>
                </a:spcBef>
                <a:tabLst>
                  <a:tab pos="686435" algn="l"/>
                </a:tabLst>
              </a:pPr>
              <a:r>
                <a:rPr sz="2000" b="1" i="1" spc="-5" dirty="0">
                  <a:latin typeface="Arial"/>
                  <a:cs typeface="Arial"/>
                </a:rPr>
                <a:t>C	V</a:t>
              </a:r>
              <a:endParaRPr sz="2000">
                <a:latin typeface="Arial"/>
                <a:cs typeface="Arial"/>
              </a:endParaRPr>
            </a:p>
          </p:txBody>
        </p:sp>
        <p:pic>
          <p:nvPicPr>
            <p:cNvPr id="61" name="图片 60">
              <a:extLst>
                <a:ext uri="{FF2B5EF4-FFF2-40B4-BE49-F238E27FC236}">
                  <a16:creationId xmlns:a16="http://schemas.microsoft.com/office/drawing/2014/main" id="{550B3450-9D54-3B25-60CE-F50A77F6A0E0}"/>
                </a:ext>
              </a:extLst>
            </p:cNvPr>
            <p:cNvPicPr>
              <a:picLocks noChangeAspect="1"/>
            </p:cNvPicPr>
            <p:nvPr/>
          </p:nvPicPr>
          <p:blipFill>
            <a:blip r:embed="rId6"/>
            <a:stretch>
              <a:fillRect/>
            </a:stretch>
          </p:blipFill>
          <p:spPr>
            <a:xfrm>
              <a:off x="8264340" y="2163766"/>
              <a:ext cx="2609627" cy="907193"/>
            </a:xfrm>
            <a:prstGeom prst="rect">
              <a:avLst/>
            </a:prstGeom>
          </p:spPr>
        </p:pic>
        <p:sp>
          <p:nvSpPr>
            <p:cNvPr id="23" name="文本框 22">
              <a:extLst>
                <a:ext uri="{FF2B5EF4-FFF2-40B4-BE49-F238E27FC236}">
                  <a16:creationId xmlns:a16="http://schemas.microsoft.com/office/drawing/2014/main" id="{F561F50F-C76F-0012-AB77-2A6FB82664DD}"/>
                </a:ext>
              </a:extLst>
            </p:cNvPr>
            <p:cNvSpPr txBox="1"/>
            <p:nvPr/>
          </p:nvSpPr>
          <p:spPr>
            <a:xfrm>
              <a:off x="8178359" y="1890381"/>
              <a:ext cx="2807582" cy="369332"/>
            </a:xfrm>
            <a:prstGeom prst="rect">
              <a:avLst/>
            </a:prstGeom>
            <a:noFill/>
          </p:spPr>
          <p:txBody>
            <a:bodyPr wrap="square">
              <a:spAutoFit/>
            </a:bodyPr>
            <a:lstStyle/>
            <a:p>
              <a:r>
                <a:rPr lang="en-US" altLang="zh-CN" sz="1800" b="1" spc="-5" dirty="0">
                  <a:solidFill>
                    <a:srgbClr val="FF0000"/>
                  </a:solidFill>
                  <a:latin typeface="Arial"/>
                  <a:cs typeface="Arial"/>
                </a:rPr>
                <a:t>Kirchhoff’s Current Law</a:t>
              </a:r>
              <a:r>
                <a:rPr lang="en-US" altLang="zh-CN" sz="1800" b="1" spc="-40" dirty="0">
                  <a:solidFill>
                    <a:srgbClr val="FF0000"/>
                  </a:solidFill>
                  <a:latin typeface="Arial"/>
                  <a:cs typeface="Arial"/>
                </a:rPr>
                <a:t> </a:t>
              </a:r>
              <a:endParaRPr lang="zh-CN" altLang="en-US" dirty="0"/>
            </a:p>
          </p:txBody>
        </p:sp>
      </p:grpSp>
      <p:sp>
        <p:nvSpPr>
          <p:cNvPr id="2" name="object 2"/>
          <p:cNvSpPr txBox="1">
            <a:spLocks noGrp="1"/>
          </p:cNvSpPr>
          <p:nvPr>
            <p:ph type="title"/>
          </p:nvPr>
        </p:nvSpPr>
        <p:spPr>
          <a:xfrm>
            <a:off x="3135375" y="97535"/>
            <a:ext cx="507746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tx1"/>
                </a:solidFill>
              </a:rPr>
              <a:t>Inverter Equivalent</a:t>
            </a:r>
            <a:r>
              <a:rPr sz="3200" spc="-35" dirty="0">
                <a:solidFill>
                  <a:schemeClr val="tx1"/>
                </a:solidFill>
              </a:rPr>
              <a:t> </a:t>
            </a:r>
            <a:r>
              <a:rPr sz="3200" spc="-5" dirty="0">
                <a:solidFill>
                  <a:schemeClr val="tx1"/>
                </a:solidFill>
              </a:rPr>
              <a:t>Circuit</a:t>
            </a:r>
            <a:endParaRPr sz="3200" dirty="0">
              <a:solidFill>
                <a:schemeClr val="tx1"/>
              </a:solidFill>
            </a:endParaRPr>
          </a:p>
        </p:txBody>
      </p:sp>
      <p:grpSp>
        <p:nvGrpSpPr>
          <p:cNvPr id="3" name="object 3"/>
          <p:cNvGrpSpPr/>
          <p:nvPr/>
        </p:nvGrpSpPr>
        <p:grpSpPr>
          <a:xfrm>
            <a:off x="411480" y="2305811"/>
            <a:ext cx="2014855" cy="3246120"/>
            <a:chOff x="411480" y="2305811"/>
            <a:chExt cx="2014855" cy="3246120"/>
          </a:xfrm>
        </p:grpSpPr>
        <p:pic>
          <p:nvPicPr>
            <p:cNvPr id="4" name="object 4"/>
            <p:cNvPicPr/>
            <p:nvPr/>
          </p:nvPicPr>
          <p:blipFill>
            <a:blip r:embed="rId7" cstate="print"/>
            <a:stretch>
              <a:fillRect/>
            </a:stretch>
          </p:blipFill>
          <p:spPr>
            <a:xfrm>
              <a:off x="411480" y="2305811"/>
              <a:ext cx="2014727" cy="3246120"/>
            </a:xfrm>
            <a:prstGeom prst="rect">
              <a:avLst/>
            </a:prstGeom>
          </p:spPr>
        </p:pic>
        <p:sp>
          <p:nvSpPr>
            <p:cNvPr id="5" name="object 5"/>
            <p:cNvSpPr/>
            <p:nvPr/>
          </p:nvSpPr>
          <p:spPr>
            <a:xfrm>
              <a:off x="996696" y="4222241"/>
              <a:ext cx="731520" cy="661670"/>
            </a:xfrm>
            <a:custGeom>
              <a:avLst/>
              <a:gdLst/>
              <a:ahLst/>
              <a:cxnLst/>
              <a:rect l="l" t="t" r="r" b="b"/>
              <a:pathLst>
                <a:path w="731519" h="661670">
                  <a:moveTo>
                    <a:pt x="731520" y="0"/>
                  </a:moveTo>
                  <a:lnTo>
                    <a:pt x="0" y="0"/>
                  </a:lnTo>
                  <a:lnTo>
                    <a:pt x="0" y="661416"/>
                  </a:lnTo>
                  <a:lnTo>
                    <a:pt x="731520" y="661416"/>
                  </a:lnTo>
                  <a:lnTo>
                    <a:pt x="731520" y="0"/>
                  </a:lnTo>
                  <a:close/>
                </a:path>
              </a:pathLst>
            </a:custGeom>
            <a:solidFill>
              <a:srgbClr val="FFFFFF"/>
            </a:solidFill>
          </p:spPr>
          <p:txBody>
            <a:bodyPr wrap="square" lIns="0" tIns="0" rIns="0" bIns="0" rtlCol="0"/>
            <a:lstStyle/>
            <a:p>
              <a:endParaRPr/>
            </a:p>
          </p:txBody>
        </p:sp>
        <p:sp>
          <p:nvSpPr>
            <p:cNvPr id="6" name="object 6"/>
            <p:cNvSpPr/>
            <p:nvPr/>
          </p:nvSpPr>
          <p:spPr>
            <a:xfrm>
              <a:off x="985340" y="4210835"/>
              <a:ext cx="787400" cy="848360"/>
            </a:xfrm>
            <a:custGeom>
              <a:avLst/>
              <a:gdLst/>
              <a:ahLst/>
              <a:cxnLst/>
              <a:rect l="l" t="t" r="r" b="b"/>
              <a:pathLst>
                <a:path w="787400" h="848360">
                  <a:moveTo>
                    <a:pt x="787071" y="502007"/>
                  </a:moveTo>
                  <a:lnTo>
                    <a:pt x="784828" y="448068"/>
                  </a:lnTo>
                  <a:lnTo>
                    <a:pt x="781983" y="394845"/>
                  </a:lnTo>
                  <a:lnTo>
                    <a:pt x="777936" y="343065"/>
                  </a:lnTo>
                  <a:lnTo>
                    <a:pt x="772085" y="293457"/>
                  </a:lnTo>
                  <a:lnTo>
                    <a:pt x="763829" y="246748"/>
                  </a:lnTo>
                  <a:lnTo>
                    <a:pt x="752567" y="203666"/>
                  </a:lnTo>
                  <a:lnTo>
                    <a:pt x="737697" y="164939"/>
                  </a:lnTo>
                  <a:lnTo>
                    <a:pt x="718618" y="131294"/>
                  </a:lnTo>
                  <a:lnTo>
                    <a:pt x="685063" y="94545"/>
                  </a:lnTo>
                  <a:lnTo>
                    <a:pt x="643176" y="65898"/>
                  </a:lnTo>
                  <a:lnTo>
                    <a:pt x="595587" y="44124"/>
                  </a:lnTo>
                  <a:lnTo>
                    <a:pt x="544929" y="27991"/>
                  </a:lnTo>
                  <a:lnTo>
                    <a:pt x="493834" y="16268"/>
                  </a:lnTo>
                  <a:lnTo>
                    <a:pt x="444933" y="7723"/>
                  </a:lnTo>
                  <a:lnTo>
                    <a:pt x="395922" y="1974"/>
                  </a:lnTo>
                  <a:lnTo>
                    <a:pt x="344162" y="0"/>
                  </a:lnTo>
                  <a:lnTo>
                    <a:pt x="291976" y="2421"/>
                  </a:lnTo>
                  <a:lnTo>
                    <a:pt x="241688" y="9858"/>
                  </a:lnTo>
                  <a:lnTo>
                    <a:pt x="195621" y="22934"/>
                  </a:lnTo>
                  <a:lnTo>
                    <a:pt x="156097" y="42267"/>
                  </a:lnTo>
                  <a:lnTo>
                    <a:pt x="123088" y="66261"/>
                  </a:lnTo>
                  <a:lnTo>
                    <a:pt x="94723" y="94092"/>
                  </a:lnTo>
                  <a:lnTo>
                    <a:pt x="70580" y="127547"/>
                  </a:lnTo>
                  <a:lnTo>
                    <a:pt x="50238" y="168411"/>
                  </a:lnTo>
                  <a:lnTo>
                    <a:pt x="33274" y="218468"/>
                  </a:lnTo>
                  <a:lnTo>
                    <a:pt x="19267" y="279503"/>
                  </a:lnTo>
                  <a:lnTo>
                    <a:pt x="13088" y="318136"/>
                  </a:lnTo>
                  <a:lnTo>
                    <a:pt x="8280" y="360497"/>
                  </a:lnTo>
                  <a:lnTo>
                    <a:pt x="4705" y="406213"/>
                  </a:lnTo>
                  <a:lnTo>
                    <a:pt x="2227" y="454912"/>
                  </a:lnTo>
                  <a:lnTo>
                    <a:pt x="708" y="506223"/>
                  </a:lnTo>
                  <a:lnTo>
                    <a:pt x="11" y="559772"/>
                  </a:lnTo>
                  <a:lnTo>
                    <a:pt x="0" y="615189"/>
                  </a:lnTo>
                  <a:lnTo>
                    <a:pt x="536" y="672100"/>
                  </a:lnTo>
                  <a:lnTo>
                    <a:pt x="1484" y="730134"/>
                  </a:lnTo>
                  <a:lnTo>
                    <a:pt x="2706" y="788919"/>
                  </a:lnTo>
                  <a:lnTo>
                    <a:pt x="4066" y="848082"/>
                  </a:lnTo>
                </a:path>
              </a:pathLst>
            </a:custGeom>
            <a:ln w="28956">
              <a:solidFill>
                <a:srgbClr val="FF0000"/>
              </a:solidFill>
            </a:ln>
          </p:spPr>
          <p:txBody>
            <a:bodyPr wrap="square" lIns="0" tIns="0" rIns="0" bIns="0" rtlCol="0"/>
            <a:lstStyle/>
            <a:p>
              <a:endParaRPr/>
            </a:p>
          </p:txBody>
        </p:sp>
        <p:sp>
          <p:nvSpPr>
            <p:cNvPr id="7" name="object 7"/>
            <p:cNvSpPr/>
            <p:nvPr/>
          </p:nvSpPr>
          <p:spPr>
            <a:xfrm>
              <a:off x="954366" y="5058282"/>
              <a:ext cx="86995" cy="255904"/>
            </a:xfrm>
            <a:custGeom>
              <a:avLst/>
              <a:gdLst/>
              <a:ahLst/>
              <a:cxnLst/>
              <a:rect l="l" t="t" r="r" b="b"/>
              <a:pathLst>
                <a:path w="86994" h="255904">
                  <a:moveTo>
                    <a:pt x="28923" y="169333"/>
                  </a:moveTo>
                  <a:lnTo>
                    <a:pt x="0" y="170688"/>
                  </a:lnTo>
                  <a:lnTo>
                    <a:pt x="47472" y="255397"/>
                  </a:lnTo>
                  <a:lnTo>
                    <a:pt x="79177" y="183769"/>
                  </a:lnTo>
                  <a:lnTo>
                    <a:pt x="29603" y="183769"/>
                  </a:lnTo>
                  <a:lnTo>
                    <a:pt x="28923" y="169333"/>
                  </a:lnTo>
                  <a:close/>
                </a:path>
                <a:path w="86994" h="255904">
                  <a:moveTo>
                    <a:pt x="57855" y="167978"/>
                  </a:moveTo>
                  <a:lnTo>
                    <a:pt x="28923" y="169333"/>
                  </a:lnTo>
                  <a:lnTo>
                    <a:pt x="29603" y="183769"/>
                  </a:lnTo>
                  <a:lnTo>
                    <a:pt x="58534" y="182372"/>
                  </a:lnTo>
                  <a:lnTo>
                    <a:pt x="57855" y="167978"/>
                  </a:lnTo>
                  <a:close/>
                </a:path>
                <a:path w="86994" h="255904">
                  <a:moveTo>
                    <a:pt x="86766" y="166624"/>
                  </a:moveTo>
                  <a:lnTo>
                    <a:pt x="57855" y="167978"/>
                  </a:lnTo>
                  <a:lnTo>
                    <a:pt x="58534" y="182372"/>
                  </a:lnTo>
                  <a:lnTo>
                    <a:pt x="29603" y="183769"/>
                  </a:lnTo>
                  <a:lnTo>
                    <a:pt x="79177" y="183769"/>
                  </a:lnTo>
                  <a:lnTo>
                    <a:pt x="86766" y="166624"/>
                  </a:lnTo>
                  <a:close/>
                </a:path>
                <a:path w="86994" h="255904">
                  <a:moveTo>
                    <a:pt x="49936" y="0"/>
                  </a:moveTo>
                  <a:lnTo>
                    <a:pt x="21005" y="1270"/>
                  </a:lnTo>
                  <a:lnTo>
                    <a:pt x="28923" y="169333"/>
                  </a:lnTo>
                  <a:lnTo>
                    <a:pt x="57855" y="167978"/>
                  </a:lnTo>
                  <a:lnTo>
                    <a:pt x="49936" y="0"/>
                  </a:lnTo>
                  <a:close/>
                </a:path>
              </a:pathLst>
            </a:custGeom>
            <a:solidFill>
              <a:srgbClr val="FF0000"/>
            </a:solidFill>
          </p:spPr>
          <p:txBody>
            <a:bodyPr wrap="square" lIns="0" tIns="0" rIns="0" bIns="0" rtlCol="0"/>
            <a:lstStyle/>
            <a:p>
              <a:endParaRPr/>
            </a:p>
          </p:txBody>
        </p:sp>
      </p:grpSp>
      <p:sp>
        <p:nvSpPr>
          <p:cNvPr id="8" name="object 8"/>
          <p:cNvSpPr txBox="1"/>
          <p:nvPr/>
        </p:nvSpPr>
        <p:spPr>
          <a:xfrm>
            <a:off x="411480" y="1510283"/>
            <a:ext cx="2026920" cy="677545"/>
          </a:xfrm>
          <a:prstGeom prst="rect">
            <a:avLst/>
          </a:prstGeom>
          <a:solidFill>
            <a:srgbClr val="A1DAEC"/>
          </a:solidFill>
        </p:spPr>
        <p:txBody>
          <a:bodyPr vert="horz" wrap="square" lIns="0" tIns="38735" rIns="0" bIns="0" rtlCol="0">
            <a:spAutoFit/>
          </a:bodyPr>
          <a:lstStyle/>
          <a:p>
            <a:pPr algn="ctr">
              <a:lnSpc>
                <a:spcPct val="100000"/>
              </a:lnSpc>
              <a:spcBef>
                <a:spcPts val="305"/>
              </a:spcBef>
            </a:pPr>
            <a:r>
              <a:rPr sz="2000" b="1" spc="-5" dirty="0">
                <a:solidFill>
                  <a:srgbClr val="004099"/>
                </a:solidFill>
                <a:latin typeface="Arial"/>
                <a:cs typeface="Arial"/>
              </a:rPr>
              <a:t>PDN</a:t>
            </a:r>
            <a:endParaRPr sz="2000" dirty="0">
              <a:latin typeface="Arial"/>
              <a:cs typeface="Arial"/>
            </a:endParaRPr>
          </a:p>
          <a:p>
            <a:pPr algn="ctr">
              <a:lnSpc>
                <a:spcPct val="100000"/>
              </a:lnSpc>
              <a:spcBef>
                <a:spcPts val="5"/>
              </a:spcBef>
            </a:pPr>
            <a:r>
              <a:rPr sz="1800" b="1" i="1" spc="-5" dirty="0">
                <a:solidFill>
                  <a:srgbClr val="004099"/>
                </a:solidFill>
                <a:latin typeface="Arial"/>
                <a:cs typeface="Arial"/>
              </a:rPr>
              <a:t>V</a:t>
            </a:r>
            <a:r>
              <a:rPr sz="1800" b="1" spc="-7" baseline="-20833" dirty="0">
                <a:solidFill>
                  <a:srgbClr val="004099"/>
                </a:solidFill>
                <a:latin typeface="Arial"/>
                <a:cs typeface="Arial"/>
              </a:rPr>
              <a:t>out</a:t>
            </a:r>
            <a:r>
              <a:rPr sz="1800" b="1" spc="225" baseline="-20833" dirty="0">
                <a:solidFill>
                  <a:srgbClr val="004099"/>
                </a:solidFill>
                <a:latin typeface="Arial"/>
                <a:cs typeface="Arial"/>
              </a:rPr>
              <a:t> </a:t>
            </a:r>
            <a:r>
              <a:rPr sz="1800" b="1" dirty="0">
                <a:solidFill>
                  <a:srgbClr val="004099"/>
                </a:solidFill>
                <a:latin typeface="Arial"/>
                <a:cs typeface="Arial"/>
              </a:rPr>
              <a:t>=</a:t>
            </a:r>
            <a:r>
              <a:rPr sz="1800" b="1" spc="-35" dirty="0">
                <a:solidFill>
                  <a:srgbClr val="004099"/>
                </a:solidFill>
                <a:latin typeface="Arial"/>
                <a:cs typeface="Arial"/>
              </a:rPr>
              <a:t> </a:t>
            </a:r>
            <a:r>
              <a:rPr sz="1800" b="1" i="1" spc="-5" dirty="0" err="1">
                <a:solidFill>
                  <a:srgbClr val="004099"/>
                </a:solidFill>
                <a:latin typeface="Arial"/>
                <a:cs typeface="Arial"/>
              </a:rPr>
              <a:t>V</a:t>
            </a:r>
            <a:r>
              <a:rPr sz="1800" b="1" spc="-7" baseline="-20833" dirty="0" err="1">
                <a:solidFill>
                  <a:srgbClr val="004099"/>
                </a:solidFill>
                <a:latin typeface="Arial"/>
                <a:cs typeface="Arial"/>
              </a:rPr>
              <a:t>DD</a:t>
            </a:r>
            <a:r>
              <a:rPr sz="1800" b="1" spc="-5" dirty="0" err="1">
                <a:solidFill>
                  <a:srgbClr val="004099"/>
                </a:solidFill>
                <a:latin typeface="Symbol"/>
                <a:cs typeface="Symbol"/>
              </a:rPr>
              <a:t></a:t>
            </a:r>
            <a:r>
              <a:rPr sz="1800" b="1" spc="-5" dirty="0" err="1">
                <a:solidFill>
                  <a:srgbClr val="004099"/>
                </a:solidFill>
                <a:latin typeface="Arial"/>
                <a:cs typeface="Arial"/>
              </a:rPr>
              <a:t>V</a:t>
            </a:r>
            <a:r>
              <a:rPr sz="1800" b="1" spc="-7" baseline="-20833" dirty="0" err="1">
                <a:solidFill>
                  <a:srgbClr val="004099"/>
                </a:solidFill>
                <a:latin typeface="Arial"/>
                <a:cs typeface="Arial"/>
              </a:rPr>
              <a:t>DD</a:t>
            </a:r>
            <a:r>
              <a:rPr sz="1800" b="1" spc="-5" dirty="0">
                <a:solidFill>
                  <a:srgbClr val="004099"/>
                </a:solidFill>
                <a:latin typeface="Arial"/>
                <a:cs typeface="Arial"/>
              </a:rPr>
              <a:t>/2</a:t>
            </a:r>
            <a:endParaRPr sz="1800" dirty="0">
              <a:latin typeface="Arial"/>
              <a:cs typeface="Arial"/>
            </a:endParaRPr>
          </a:p>
        </p:txBody>
      </p:sp>
      <p:grpSp>
        <p:nvGrpSpPr>
          <p:cNvPr id="9" name="object 9"/>
          <p:cNvGrpSpPr/>
          <p:nvPr/>
        </p:nvGrpSpPr>
        <p:grpSpPr>
          <a:xfrm>
            <a:off x="2619755" y="2305867"/>
            <a:ext cx="1972954" cy="3245962"/>
            <a:chOff x="2619755" y="2305867"/>
            <a:chExt cx="1972954" cy="3245962"/>
          </a:xfrm>
        </p:grpSpPr>
        <p:pic>
          <p:nvPicPr>
            <p:cNvPr id="10" name="object 10"/>
            <p:cNvPicPr/>
            <p:nvPr/>
          </p:nvPicPr>
          <p:blipFill>
            <a:blip r:embed="rId8" cstate="print"/>
            <a:stretch>
              <a:fillRect/>
            </a:stretch>
          </p:blipFill>
          <p:spPr>
            <a:xfrm>
              <a:off x="2619755" y="2305867"/>
              <a:ext cx="1972954" cy="3245962"/>
            </a:xfrm>
            <a:prstGeom prst="rect">
              <a:avLst/>
            </a:prstGeom>
          </p:spPr>
        </p:pic>
        <p:sp>
          <p:nvSpPr>
            <p:cNvPr id="11" name="object 11"/>
            <p:cNvSpPr/>
            <p:nvPr/>
          </p:nvSpPr>
          <p:spPr>
            <a:xfrm>
              <a:off x="3196994" y="2815209"/>
              <a:ext cx="688340" cy="1940560"/>
            </a:xfrm>
            <a:custGeom>
              <a:avLst/>
              <a:gdLst/>
              <a:ahLst/>
              <a:cxnLst/>
              <a:rect l="l" t="t" r="r" b="b"/>
              <a:pathLst>
                <a:path w="688339" h="1940560">
                  <a:moveTo>
                    <a:pt x="9247" y="0"/>
                  </a:moveTo>
                  <a:lnTo>
                    <a:pt x="7729" y="58021"/>
                  </a:lnTo>
                  <a:lnTo>
                    <a:pt x="6248" y="115933"/>
                  </a:lnTo>
                  <a:lnTo>
                    <a:pt x="4840" y="173624"/>
                  </a:lnTo>
                  <a:lnTo>
                    <a:pt x="3543" y="230984"/>
                  </a:lnTo>
                  <a:lnTo>
                    <a:pt x="2393" y="287900"/>
                  </a:lnTo>
                  <a:lnTo>
                    <a:pt x="1427" y="344263"/>
                  </a:lnTo>
                  <a:lnTo>
                    <a:pt x="681" y="399960"/>
                  </a:lnTo>
                  <a:lnTo>
                    <a:pt x="193" y="454881"/>
                  </a:lnTo>
                  <a:lnTo>
                    <a:pt x="0" y="508914"/>
                  </a:lnTo>
                  <a:lnTo>
                    <a:pt x="137" y="561949"/>
                  </a:lnTo>
                  <a:lnTo>
                    <a:pt x="642" y="613874"/>
                  </a:lnTo>
                  <a:lnTo>
                    <a:pt x="1551" y="664578"/>
                  </a:lnTo>
                  <a:lnTo>
                    <a:pt x="2902" y="713949"/>
                  </a:lnTo>
                  <a:lnTo>
                    <a:pt x="4731" y="761877"/>
                  </a:lnTo>
                  <a:lnTo>
                    <a:pt x="7075" y="808251"/>
                  </a:lnTo>
                  <a:lnTo>
                    <a:pt x="9971" y="852959"/>
                  </a:lnTo>
                  <a:lnTo>
                    <a:pt x="13455" y="895890"/>
                  </a:lnTo>
                  <a:lnTo>
                    <a:pt x="17564" y="936933"/>
                  </a:lnTo>
                  <a:lnTo>
                    <a:pt x="22336" y="975977"/>
                  </a:lnTo>
                  <a:lnTo>
                    <a:pt x="34012" y="1047622"/>
                  </a:lnTo>
                  <a:lnTo>
                    <a:pt x="49602" y="1112817"/>
                  </a:lnTo>
                  <a:lnTo>
                    <a:pt x="68434" y="1168258"/>
                  </a:lnTo>
                  <a:lnTo>
                    <a:pt x="90093" y="1215190"/>
                  </a:lnTo>
                  <a:lnTo>
                    <a:pt x="114164" y="1254854"/>
                  </a:lnTo>
                  <a:lnTo>
                    <a:pt x="140231" y="1288494"/>
                  </a:lnTo>
                  <a:lnTo>
                    <a:pt x="167880" y="1317352"/>
                  </a:lnTo>
                  <a:lnTo>
                    <a:pt x="196694" y="1342672"/>
                  </a:lnTo>
                  <a:lnTo>
                    <a:pt x="256160" y="1387666"/>
                  </a:lnTo>
                  <a:lnTo>
                    <a:pt x="285980" y="1409827"/>
                  </a:lnTo>
                  <a:lnTo>
                    <a:pt x="326302" y="1431751"/>
                  </a:lnTo>
                  <a:lnTo>
                    <a:pt x="371623" y="1443368"/>
                  </a:lnTo>
                  <a:lnTo>
                    <a:pt x="419776" y="1448316"/>
                  </a:lnTo>
                  <a:lnTo>
                    <a:pt x="468590" y="1450228"/>
                  </a:lnTo>
                  <a:lnTo>
                    <a:pt x="515898" y="1452742"/>
                  </a:lnTo>
                  <a:lnTo>
                    <a:pt x="559532" y="1459493"/>
                  </a:lnTo>
                  <a:lnTo>
                    <a:pt x="597323" y="1474118"/>
                  </a:lnTo>
                  <a:lnTo>
                    <a:pt x="627102" y="1500251"/>
                  </a:lnTo>
                  <a:lnTo>
                    <a:pt x="661901" y="1571163"/>
                  </a:lnTo>
                  <a:lnTo>
                    <a:pt x="672930" y="1614527"/>
                  </a:lnTo>
                  <a:lnTo>
                    <a:pt x="680485" y="1662203"/>
                  </a:lnTo>
                  <a:lnTo>
                    <a:pt x="685145" y="1713470"/>
                  </a:lnTo>
                  <a:lnTo>
                    <a:pt x="687488" y="1767609"/>
                  </a:lnTo>
                  <a:lnTo>
                    <a:pt x="688094" y="1823899"/>
                  </a:lnTo>
                  <a:lnTo>
                    <a:pt x="687542" y="1881620"/>
                  </a:lnTo>
                  <a:lnTo>
                    <a:pt x="686411" y="1940052"/>
                  </a:lnTo>
                </a:path>
              </a:pathLst>
            </a:custGeom>
            <a:ln w="19050">
              <a:solidFill>
                <a:srgbClr val="FF0000"/>
              </a:solidFill>
            </a:ln>
          </p:spPr>
          <p:txBody>
            <a:bodyPr wrap="square" lIns="0" tIns="0" rIns="0" bIns="0" rtlCol="0"/>
            <a:lstStyle/>
            <a:p>
              <a:endParaRPr/>
            </a:p>
          </p:txBody>
        </p:sp>
        <p:sp>
          <p:nvSpPr>
            <p:cNvPr id="12" name="object 12"/>
            <p:cNvSpPr/>
            <p:nvPr/>
          </p:nvSpPr>
          <p:spPr>
            <a:xfrm>
              <a:off x="3850005" y="4572127"/>
              <a:ext cx="76200" cy="351790"/>
            </a:xfrm>
            <a:custGeom>
              <a:avLst/>
              <a:gdLst/>
              <a:ahLst/>
              <a:cxnLst/>
              <a:rect l="l" t="t" r="r" b="b"/>
              <a:pathLst>
                <a:path w="76200" h="351789">
                  <a:moveTo>
                    <a:pt x="28549" y="275733"/>
                  </a:moveTo>
                  <a:lnTo>
                    <a:pt x="0" y="276352"/>
                  </a:lnTo>
                  <a:lnTo>
                    <a:pt x="39750" y="351790"/>
                  </a:lnTo>
                  <a:lnTo>
                    <a:pt x="69714" y="288417"/>
                  </a:lnTo>
                  <a:lnTo>
                    <a:pt x="28829" y="288417"/>
                  </a:lnTo>
                  <a:lnTo>
                    <a:pt x="28549" y="275733"/>
                  </a:lnTo>
                  <a:close/>
                </a:path>
                <a:path w="76200" h="351789">
                  <a:moveTo>
                    <a:pt x="47598" y="275320"/>
                  </a:moveTo>
                  <a:lnTo>
                    <a:pt x="28549" y="275733"/>
                  </a:lnTo>
                  <a:lnTo>
                    <a:pt x="28829" y="288417"/>
                  </a:lnTo>
                  <a:lnTo>
                    <a:pt x="47879" y="288036"/>
                  </a:lnTo>
                  <a:lnTo>
                    <a:pt x="47598" y="275320"/>
                  </a:lnTo>
                  <a:close/>
                </a:path>
                <a:path w="76200" h="351789">
                  <a:moveTo>
                    <a:pt x="76200" y="274700"/>
                  </a:moveTo>
                  <a:lnTo>
                    <a:pt x="47598" y="275320"/>
                  </a:lnTo>
                  <a:lnTo>
                    <a:pt x="47879" y="288036"/>
                  </a:lnTo>
                  <a:lnTo>
                    <a:pt x="28829" y="288417"/>
                  </a:lnTo>
                  <a:lnTo>
                    <a:pt x="69714" y="288417"/>
                  </a:lnTo>
                  <a:lnTo>
                    <a:pt x="76200" y="274700"/>
                  </a:lnTo>
                  <a:close/>
                </a:path>
                <a:path w="76200" h="351789">
                  <a:moveTo>
                    <a:pt x="41529" y="0"/>
                  </a:moveTo>
                  <a:lnTo>
                    <a:pt x="22479" y="508"/>
                  </a:lnTo>
                  <a:lnTo>
                    <a:pt x="28549" y="275733"/>
                  </a:lnTo>
                  <a:lnTo>
                    <a:pt x="47598" y="275320"/>
                  </a:lnTo>
                  <a:lnTo>
                    <a:pt x="41529" y="0"/>
                  </a:lnTo>
                  <a:close/>
                </a:path>
              </a:pathLst>
            </a:custGeom>
            <a:solidFill>
              <a:srgbClr val="FF0000"/>
            </a:solidFill>
          </p:spPr>
          <p:txBody>
            <a:bodyPr wrap="square" lIns="0" tIns="0" rIns="0" bIns="0" rtlCol="0"/>
            <a:lstStyle/>
            <a:p>
              <a:endParaRPr/>
            </a:p>
          </p:txBody>
        </p:sp>
      </p:grpSp>
      <p:sp>
        <p:nvSpPr>
          <p:cNvPr id="75" name="矩形 74">
            <a:extLst>
              <a:ext uri="{FF2B5EF4-FFF2-40B4-BE49-F238E27FC236}">
                <a16:creationId xmlns:a16="http://schemas.microsoft.com/office/drawing/2014/main" id="{120D8103-70F7-3479-75A4-BC425DB2F772}"/>
              </a:ext>
            </a:extLst>
          </p:cNvPr>
          <p:cNvSpPr/>
          <p:nvPr/>
        </p:nvSpPr>
        <p:spPr>
          <a:xfrm>
            <a:off x="3315334" y="2937318"/>
            <a:ext cx="807794" cy="948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bject 13"/>
          <p:cNvSpPr txBox="1"/>
          <p:nvPr/>
        </p:nvSpPr>
        <p:spPr>
          <a:xfrm>
            <a:off x="2609850" y="1507236"/>
            <a:ext cx="2026920" cy="676910"/>
          </a:xfrm>
          <a:prstGeom prst="rect">
            <a:avLst/>
          </a:prstGeom>
          <a:solidFill>
            <a:srgbClr val="FFB9BB"/>
          </a:solidFill>
        </p:spPr>
        <p:txBody>
          <a:bodyPr vert="horz" wrap="square" lIns="0" tIns="38100" rIns="0" bIns="0" rtlCol="0">
            <a:spAutoFit/>
          </a:bodyPr>
          <a:lstStyle/>
          <a:p>
            <a:pPr marL="635" algn="ctr">
              <a:lnSpc>
                <a:spcPct val="100000"/>
              </a:lnSpc>
              <a:spcBef>
                <a:spcPts val="300"/>
              </a:spcBef>
            </a:pPr>
            <a:r>
              <a:rPr sz="2000" b="1" spc="-5" dirty="0">
                <a:solidFill>
                  <a:srgbClr val="C00000"/>
                </a:solidFill>
                <a:latin typeface="Arial"/>
                <a:cs typeface="Arial"/>
              </a:rPr>
              <a:t>PUN</a:t>
            </a:r>
            <a:endParaRPr sz="2000" dirty="0">
              <a:latin typeface="Arial"/>
              <a:cs typeface="Arial"/>
            </a:endParaRPr>
          </a:p>
          <a:p>
            <a:pPr marL="635" algn="ctr">
              <a:lnSpc>
                <a:spcPct val="100000"/>
              </a:lnSpc>
              <a:spcBef>
                <a:spcPts val="10"/>
              </a:spcBef>
            </a:pPr>
            <a:r>
              <a:rPr sz="1800" b="1" i="1" spc="-5" dirty="0">
                <a:solidFill>
                  <a:srgbClr val="C00000"/>
                </a:solidFill>
                <a:latin typeface="Arial"/>
                <a:cs typeface="Arial"/>
              </a:rPr>
              <a:t>V</a:t>
            </a:r>
            <a:r>
              <a:rPr sz="1800" b="1" spc="-7" baseline="-20833" dirty="0">
                <a:solidFill>
                  <a:srgbClr val="C00000"/>
                </a:solidFill>
                <a:latin typeface="Arial"/>
                <a:cs typeface="Arial"/>
              </a:rPr>
              <a:t>out</a:t>
            </a:r>
            <a:r>
              <a:rPr sz="1800" b="1" spc="225" baseline="-20833" dirty="0">
                <a:solidFill>
                  <a:srgbClr val="C00000"/>
                </a:solidFill>
                <a:latin typeface="Arial"/>
                <a:cs typeface="Arial"/>
              </a:rPr>
              <a:t> </a:t>
            </a:r>
            <a:r>
              <a:rPr sz="1800" b="1" dirty="0">
                <a:solidFill>
                  <a:srgbClr val="C00000"/>
                </a:solidFill>
                <a:latin typeface="Arial"/>
                <a:cs typeface="Arial"/>
              </a:rPr>
              <a:t>=</a:t>
            </a:r>
            <a:r>
              <a:rPr sz="1800" b="1" spc="-30" dirty="0">
                <a:solidFill>
                  <a:srgbClr val="C00000"/>
                </a:solidFill>
                <a:latin typeface="Arial"/>
                <a:cs typeface="Arial"/>
              </a:rPr>
              <a:t> </a:t>
            </a:r>
            <a:r>
              <a:rPr sz="1800" b="1" spc="-5" dirty="0">
                <a:solidFill>
                  <a:srgbClr val="C00000"/>
                </a:solidFill>
                <a:latin typeface="Arial"/>
                <a:cs typeface="Arial"/>
              </a:rPr>
              <a:t>V</a:t>
            </a:r>
            <a:r>
              <a:rPr sz="1800" b="1" spc="-7" baseline="-20833" dirty="0">
                <a:solidFill>
                  <a:srgbClr val="C00000"/>
                </a:solidFill>
                <a:latin typeface="Arial"/>
                <a:cs typeface="Arial"/>
              </a:rPr>
              <a:t>DD</a:t>
            </a:r>
            <a:r>
              <a:rPr sz="1800" b="1" spc="-5" dirty="0">
                <a:solidFill>
                  <a:srgbClr val="C00000"/>
                </a:solidFill>
                <a:latin typeface="Arial"/>
                <a:cs typeface="Arial"/>
              </a:rPr>
              <a:t>/</a:t>
            </a:r>
            <a:r>
              <a:rPr sz="1800" b="1" spc="-5" dirty="0" err="1">
                <a:solidFill>
                  <a:srgbClr val="C00000"/>
                </a:solidFill>
                <a:latin typeface="Arial"/>
                <a:cs typeface="Arial"/>
              </a:rPr>
              <a:t>2</a:t>
            </a:r>
            <a:r>
              <a:rPr sz="1800" b="1" spc="-5" dirty="0" err="1">
                <a:solidFill>
                  <a:srgbClr val="C00000"/>
                </a:solidFill>
                <a:latin typeface="Symbol"/>
                <a:cs typeface="Symbol"/>
              </a:rPr>
              <a:t></a:t>
            </a:r>
            <a:r>
              <a:rPr sz="1800" b="1" i="1" spc="-5" dirty="0" err="1">
                <a:solidFill>
                  <a:srgbClr val="C00000"/>
                </a:solidFill>
                <a:latin typeface="Arial"/>
                <a:cs typeface="Arial"/>
              </a:rPr>
              <a:t>V</a:t>
            </a:r>
            <a:r>
              <a:rPr sz="1800" b="1" spc="-7" baseline="-20833" dirty="0" err="1">
                <a:solidFill>
                  <a:srgbClr val="C00000"/>
                </a:solidFill>
                <a:latin typeface="Arial"/>
                <a:cs typeface="Arial"/>
              </a:rPr>
              <a:t>DD</a:t>
            </a:r>
            <a:endParaRPr sz="1800" baseline="-20833" dirty="0">
              <a:latin typeface="Arial"/>
              <a:cs typeface="Arial"/>
            </a:endParaRPr>
          </a:p>
        </p:txBody>
      </p:sp>
      <p:sp>
        <p:nvSpPr>
          <p:cNvPr id="14" name="object 14"/>
          <p:cNvSpPr txBox="1"/>
          <p:nvPr/>
        </p:nvSpPr>
        <p:spPr>
          <a:xfrm>
            <a:off x="401954" y="2296286"/>
            <a:ext cx="2033905" cy="3265170"/>
          </a:xfrm>
          <a:prstGeom prst="rect">
            <a:avLst/>
          </a:prstGeom>
          <a:ln w="19050">
            <a:solidFill>
              <a:srgbClr val="004099"/>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5"/>
              </a:spcBef>
            </a:pPr>
            <a:endParaRPr sz="2400">
              <a:latin typeface="Times New Roman"/>
              <a:cs typeface="Times New Roman"/>
            </a:endParaRPr>
          </a:p>
          <a:p>
            <a:pPr marL="605155">
              <a:lnSpc>
                <a:spcPct val="100000"/>
              </a:lnSpc>
            </a:pPr>
            <a:r>
              <a:rPr sz="1800" b="1" spc="-5" dirty="0">
                <a:solidFill>
                  <a:srgbClr val="004099"/>
                </a:solidFill>
                <a:latin typeface="Arial"/>
                <a:cs typeface="Arial"/>
              </a:rPr>
              <a:t>Discharge</a:t>
            </a:r>
            <a:endParaRPr sz="1800">
              <a:latin typeface="Arial"/>
              <a:cs typeface="Arial"/>
            </a:endParaRPr>
          </a:p>
        </p:txBody>
      </p:sp>
      <p:sp>
        <p:nvSpPr>
          <p:cNvPr id="15" name="object 15"/>
          <p:cNvSpPr txBox="1"/>
          <p:nvPr/>
        </p:nvSpPr>
        <p:spPr>
          <a:xfrm>
            <a:off x="2610230" y="2296286"/>
            <a:ext cx="2002155" cy="3265170"/>
          </a:xfrm>
          <a:prstGeom prst="rect">
            <a:avLst/>
          </a:prstGeom>
          <a:ln w="19050">
            <a:solidFill>
              <a:srgbClr val="004099"/>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15"/>
              </a:spcBef>
            </a:pPr>
            <a:endParaRPr lang="zh-CN" altLang="en-US" sz="2400" dirty="0">
              <a:latin typeface="Times New Roman"/>
              <a:cs typeface="Times New Roman"/>
            </a:endParaRPr>
          </a:p>
          <a:p>
            <a:pPr marL="723900">
              <a:lnSpc>
                <a:spcPct val="100000"/>
              </a:lnSpc>
            </a:pPr>
            <a:r>
              <a:rPr lang="en-US" sz="1800" b="1" spc="-5" dirty="0">
                <a:solidFill>
                  <a:srgbClr val="C00000"/>
                </a:solidFill>
                <a:latin typeface="Arial"/>
                <a:cs typeface="Arial"/>
              </a:rPr>
              <a:t>Charge</a:t>
            </a:r>
            <a:endParaRPr lang="en-US" sz="1800" dirty="0">
              <a:latin typeface="Arial"/>
              <a:cs typeface="Arial"/>
            </a:endParaRPr>
          </a:p>
        </p:txBody>
      </p:sp>
      <p:sp>
        <p:nvSpPr>
          <p:cNvPr id="29" name="object 29"/>
          <p:cNvSpPr txBox="1"/>
          <p:nvPr/>
        </p:nvSpPr>
        <p:spPr>
          <a:xfrm>
            <a:off x="4794503" y="4108450"/>
            <a:ext cx="1954530" cy="920750"/>
          </a:xfrm>
          <a:prstGeom prst="rect">
            <a:avLst/>
          </a:prstGeom>
          <a:solidFill>
            <a:srgbClr val="FFB9BB"/>
          </a:solidFill>
        </p:spPr>
        <p:txBody>
          <a:bodyPr vert="horz" wrap="square" lIns="0" tIns="0" rIns="0" bIns="0" rtlCol="0">
            <a:spAutoFit/>
          </a:bodyPr>
          <a:lstStyle/>
          <a:p>
            <a:pPr marL="17145">
              <a:lnSpc>
                <a:spcPts val="2860"/>
              </a:lnSpc>
            </a:pPr>
            <a:r>
              <a:rPr sz="2400" i="1" spc="-85" dirty="0">
                <a:latin typeface="Times New Roman"/>
                <a:cs typeface="Times New Roman"/>
              </a:rPr>
              <a:t>V</a:t>
            </a:r>
            <a:r>
              <a:rPr sz="2100" i="1" spc="7" baseline="-23809" dirty="0">
                <a:latin typeface="Times New Roman"/>
                <a:cs typeface="Times New Roman"/>
              </a:rPr>
              <a:t>o</a:t>
            </a:r>
            <a:r>
              <a:rPr sz="2100" i="1" spc="-7" baseline="-23809" dirty="0">
                <a:latin typeface="Times New Roman"/>
                <a:cs typeface="Times New Roman"/>
              </a:rPr>
              <a:t>u</a:t>
            </a:r>
            <a:r>
              <a:rPr sz="2100" i="1" baseline="-23809" dirty="0">
                <a:latin typeface="Times New Roman"/>
                <a:cs typeface="Times New Roman"/>
              </a:rPr>
              <a:t>t</a:t>
            </a:r>
            <a:r>
              <a:rPr sz="2100" i="1" spc="15" baseline="-23809" dirty="0">
                <a:latin typeface="Times New Roman"/>
                <a:cs typeface="Times New Roman"/>
              </a:rPr>
              <a:t> </a:t>
            </a:r>
            <a:r>
              <a:rPr sz="2400" spc="-10" dirty="0">
                <a:latin typeface="Times New Roman"/>
                <a:cs typeface="Times New Roman"/>
              </a:rPr>
              <a:t>(</a:t>
            </a:r>
            <a:r>
              <a:rPr sz="2400" i="1" spc="10" dirty="0">
                <a:latin typeface="Times New Roman"/>
                <a:cs typeface="Times New Roman"/>
              </a:rPr>
              <a:t>t</a:t>
            </a:r>
            <a:r>
              <a:rPr sz="2400" i="1" spc="90" dirty="0">
                <a:latin typeface="Times New Roman"/>
                <a:cs typeface="Times New Roman"/>
              </a:rPr>
              <a:t> </a:t>
            </a:r>
            <a:r>
              <a:rPr sz="2400" spc="20" dirty="0">
                <a:latin typeface="Symbol"/>
                <a:cs typeface="Symbol"/>
              </a:rPr>
              <a:t></a:t>
            </a:r>
            <a:r>
              <a:rPr sz="2400" spc="-85" dirty="0">
                <a:latin typeface="Times New Roman"/>
                <a:cs typeface="Times New Roman"/>
              </a:rPr>
              <a:t> </a:t>
            </a:r>
            <a:r>
              <a:rPr sz="2400" spc="15" dirty="0">
                <a:latin typeface="Times New Roman"/>
                <a:cs typeface="Times New Roman"/>
              </a:rPr>
              <a:t>0)</a:t>
            </a:r>
            <a:r>
              <a:rPr sz="2400" spc="-55"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80" dirty="0">
                <a:latin typeface="Times New Roman"/>
                <a:cs typeface="Times New Roman"/>
              </a:rPr>
              <a:t>V</a:t>
            </a:r>
            <a:r>
              <a:rPr sz="2100" i="1" spc="7" baseline="-23809" dirty="0">
                <a:latin typeface="Times New Roman"/>
                <a:cs typeface="Times New Roman"/>
              </a:rPr>
              <a:t>o</a:t>
            </a:r>
            <a:endParaRPr sz="2100" baseline="-23809" dirty="0">
              <a:latin typeface="Times New Roman"/>
              <a:cs typeface="Times New Roman"/>
            </a:endParaRPr>
          </a:p>
          <a:p>
            <a:pPr marL="17145">
              <a:lnSpc>
                <a:spcPct val="100000"/>
              </a:lnSpc>
              <a:spcBef>
                <a:spcPts val="819"/>
              </a:spcBef>
            </a:pPr>
            <a:r>
              <a:rPr sz="2400" i="1" spc="-85" dirty="0">
                <a:latin typeface="Times New Roman"/>
                <a:cs typeface="Times New Roman"/>
              </a:rPr>
              <a:t>V</a:t>
            </a:r>
            <a:r>
              <a:rPr sz="2100" i="1" baseline="-23809" dirty="0">
                <a:latin typeface="Times New Roman"/>
                <a:cs typeface="Times New Roman"/>
              </a:rPr>
              <a:t>out</a:t>
            </a:r>
            <a:r>
              <a:rPr sz="2100" i="1" spc="15" baseline="-23809" dirty="0">
                <a:latin typeface="Times New Roman"/>
                <a:cs typeface="Times New Roman"/>
              </a:rPr>
              <a:t> </a:t>
            </a:r>
            <a:r>
              <a:rPr sz="2400" spc="-10" dirty="0">
                <a:latin typeface="Times New Roman"/>
                <a:cs typeface="Times New Roman"/>
              </a:rPr>
              <a:t>(</a:t>
            </a:r>
            <a:r>
              <a:rPr sz="2400" i="1" spc="10" dirty="0">
                <a:latin typeface="Times New Roman"/>
                <a:cs typeface="Times New Roman"/>
              </a:rPr>
              <a:t>t</a:t>
            </a:r>
            <a:r>
              <a:rPr sz="2400" i="1" spc="90" dirty="0">
                <a:latin typeface="Times New Roman"/>
                <a:cs typeface="Times New Roman"/>
              </a:rPr>
              <a:t> </a:t>
            </a:r>
            <a:r>
              <a:rPr sz="2400" spc="20" dirty="0">
                <a:latin typeface="Symbol"/>
                <a:cs typeface="Symbol"/>
              </a:rPr>
              <a:t></a:t>
            </a:r>
            <a:r>
              <a:rPr sz="2400" spc="-85" dirty="0">
                <a:latin typeface="Times New Roman"/>
                <a:cs typeface="Times New Roman"/>
              </a:rPr>
              <a:t> </a:t>
            </a:r>
            <a:r>
              <a:rPr sz="2400" spc="70" dirty="0">
                <a:latin typeface="Symbol"/>
                <a:cs typeface="Symbol"/>
              </a:rPr>
              <a:t></a:t>
            </a:r>
            <a:r>
              <a:rPr sz="2400" spc="10" dirty="0">
                <a:latin typeface="Times New Roman"/>
                <a:cs typeface="Times New Roman"/>
              </a:rPr>
              <a:t>)</a:t>
            </a:r>
            <a:r>
              <a:rPr sz="2400" spc="-55"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75" dirty="0">
                <a:latin typeface="Times New Roman"/>
                <a:cs typeface="Times New Roman"/>
              </a:rPr>
              <a:t>V</a:t>
            </a:r>
            <a:r>
              <a:rPr sz="2100" spc="7" baseline="-23809" dirty="0">
                <a:latin typeface="Symbol"/>
                <a:cs typeface="Symbol"/>
              </a:rPr>
              <a:t></a:t>
            </a:r>
            <a:endParaRPr sz="2100" baseline="-23809" dirty="0">
              <a:latin typeface="Symbol"/>
              <a:cs typeface="Symbol"/>
            </a:endParaRPr>
          </a:p>
        </p:txBody>
      </p:sp>
      <p:grpSp>
        <p:nvGrpSpPr>
          <p:cNvPr id="30" name="object 30"/>
          <p:cNvGrpSpPr/>
          <p:nvPr/>
        </p:nvGrpSpPr>
        <p:grpSpPr>
          <a:xfrm>
            <a:off x="6773227" y="4427220"/>
            <a:ext cx="657225" cy="297180"/>
            <a:chOff x="6773227" y="4196143"/>
            <a:chExt cx="657225" cy="297180"/>
          </a:xfrm>
        </p:grpSpPr>
        <p:sp>
          <p:nvSpPr>
            <p:cNvPr id="31" name="object 31 1"/>
            <p:cNvSpPr/>
            <p:nvPr/>
          </p:nvSpPr>
          <p:spPr>
            <a:xfrm>
              <a:off x="6779895" y="4202810"/>
              <a:ext cx="643890" cy="283845"/>
            </a:xfrm>
            <a:custGeom>
              <a:avLst/>
              <a:gdLst/>
              <a:ahLst/>
              <a:cxnLst/>
              <a:rect l="l" t="t" r="r" b="b"/>
              <a:pathLst>
                <a:path w="643890" h="283845">
                  <a:moveTo>
                    <a:pt x="502157" y="0"/>
                  </a:moveTo>
                  <a:lnTo>
                    <a:pt x="502157" y="70865"/>
                  </a:lnTo>
                  <a:lnTo>
                    <a:pt x="0" y="70865"/>
                  </a:lnTo>
                  <a:lnTo>
                    <a:pt x="0" y="212597"/>
                  </a:lnTo>
                  <a:lnTo>
                    <a:pt x="502157" y="212597"/>
                  </a:lnTo>
                  <a:lnTo>
                    <a:pt x="502157" y="283463"/>
                  </a:lnTo>
                  <a:lnTo>
                    <a:pt x="643889" y="141731"/>
                  </a:lnTo>
                  <a:lnTo>
                    <a:pt x="502157" y="0"/>
                  </a:lnTo>
                  <a:close/>
                </a:path>
              </a:pathLst>
            </a:custGeom>
            <a:solidFill>
              <a:srgbClr val="FFB9BB"/>
            </a:solidFill>
          </p:spPr>
          <p:txBody>
            <a:bodyPr wrap="square" lIns="0" tIns="0" rIns="0" bIns="0" rtlCol="0"/>
            <a:lstStyle/>
            <a:p>
              <a:endParaRPr/>
            </a:p>
          </p:txBody>
        </p:sp>
        <p:sp>
          <p:nvSpPr>
            <p:cNvPr id="32" name="object 32 1"/>
            <p:cNvSpPr/>
            <p:nvPr/>
          </p:nvSpPr>
          <p:spPr>
            <a:xfrm>
              <a:off x="6779895" y="4202810"/>
              <a:ext cx="643890" cy="283845"/>
            </a:xfrm>
            <a:custGeom>
              <a:avLst/>
              <a:gdLst/>
              <a:ahLst/>
              <a:cxnLst/>
              <a:rect l="l" t="t" r="r" b="b"/>
              <a:pathLst>
                <a:path w="643890" h="283845">
                  <a:moveTo>
                    <a:pt x="0" y="70865"/>
                  </a:moveTo>
                  <a:lnTo>
                    <a:pt x="502157" y="70865"/>
                  </a:lnTo>
                  <a:lnTo>
                    <a:pt x="502157" y="0"/>
                  </a:lnTo>
                  <a:lnTo>
                    <a:pt x="643889" y="141731"/>
                  </a:lnTo>
                  <a:lnTo>
                    <a:pt x="502157" y="283463"/>
                  </a:lnTo>
                  <a:lnTo>
                    <a:pt x="502157" y="212597"/>
                  </a:lnTo>
                  <a:lnTo>
                    <a:pt x="0" y="212597"/>
                  </a:lnTo>
                  <a:lnTo>
                    <a:pt x="0" y="70865"/>
                  </a:lnTo>
                  <a:close/>
                </a:path>
              </a:pathLst>
            </a:custGeom>
            <a:ln w="12954">
              <a:solidFill>
                <a:srgbClr val="FF0000"/>
              </a:solidFill>
            </a:ln>
          </p:spPr>
          <p:txBody>
            <a:bodyPr wrap="square" lIns="0" tIns="0" rIns="0" bIns="0" rtlCol="0"/>
            <a:lstStyle/>
            <a:p>
              <a:endParaRPr/>
            </a:p>
          </p:txBody>
        </p:sp>
      </p:grpSp>
      <p:grpSp>
        <p:nvGrpSpPr>
          <p:cNvPr id="74" name="组合 73">
            <a:extLst>
              <a:ext uri="{FF2B5EF4-FFF2-40B4-BE49-F238E27FC236}">
                <a16:creationId xmlns:a16="http://schemas.microsoft.com/office/drawing/2014/main" id="{E672E4A7-0E75-E5A3-8D87-AE6D78EBCB39}"/>
              </a:ext>
            </a:extLst>
          </p:cNvPr>
          <p:cNvGrpSpPr/>
          <p:nvPr/>
        </p:nvGrpSpPr>
        <p:grpSpPr>
          <a:xfrm>
            <a:off x="7459980" y="4231640"/>
            <a:ext cx="4624705" cy="645160"/>
            <a:chOff x="7459980" y="4145788"/>
            <a:chExt cx="4624705" cy="645160"/>
          </a:xfrm>
        </p:grpSpPr>
        <p:sp>
          <p:nvSpPr>
            <p:cNvPr id="33" name="object 33"/>
            <p:cNvSpPr txBox="1"/>
            <p:nvPr/>
          </p:nvSpPr>
          <p:spPr>
            <a:xfrm>
              <a:off x="10555832" y="4207964"/>
              <a:ext cx="318135" cy="250825"/>
            </a:xfrm>
            <a:prstGeom prst="rect">
              <a:avLst/>
            </a:prstGeom>
          </p:spPr>
          <p:txBody>
            <a:bodyPr vert="horz" wrap="square" lIns="0" tIns="15875" rIns="0" bIns="0" rtlCol="0">
              <a:spAutoFit/>
            </a:bodyPr>
            <a:lstStyle/>
            <a:p>
              <a:pPr>
                <a:lnSpc>
                  <a:spcPct val="100000"/>
                </a:lnSpc>
                <a:spcBef>
                  <a:spcPts val="125"/>
                </a:spcBef>
              </a:pPr>
              <a:r>
                <a:rPr sz="1400" spc="75" dirty="0">
                  <a:latin typeface="Symbol"/>
                  <a:cs typeface="Symbol"/>
                </a:rPr>
                <a:t></a:t>
              </a:r>
              <a:r>
                <a:rPr sz="1400" i="1" dirty="0">
                  <a:latin typeface="Times New Roman"/>
                  <a:cs typeface="Times New Roman"/>
                </a:rPr>
                <a:t>t</a:t>
              </a:r>
              <a:r>
                <a:rPr sz="1400" i="1" spc="-180" dirty="0">
                  <a:latin typeface="Times New Roman"/>
                  <a:cs typeface="Times New Roman"/>
                </a:rPr>
                <a:t> </a:t>
              </a:r>
              <a:r>
                <a:rPr sz="1400" spc="-20" dirty="0">
                  <a:latin typeface="Times New Roman"/>
                  <a:cs typeface="Times New Roman"/>
                </a:rPr>
                <a:t>/</a:t>
              </a:r>
              <a:r>
                <a:rPr sz="1450" i="1" spc="-20" dirty="0">
                  <a:latin typeface="Symbol"/>
                  <a:cs typeface="Symbol"/>
                </a:rPr>
                <a:t></a:t>
              </a:r>
              <a:endParaRPr sz="1450">
                <a:latin typeface="Symbol"/>
                <a:cs typeface="Symbol"/>
              </a:endParaRPr>
            </a:p>
          </p:txBody>
        </p:sp>
        <p:sp>
          <p:nvSpPr>
            <p:cNvPr id="34" name="object 34"/>
            <p:cNvSpPr txBox="1"/>
            <p:nvPr/>
          </p:nvSpPr>
          <p:spPr>
            <a:xfrm>
              <a:off x="7515525" y="4225204"/>
              <a:ext cx="3067685" cy="394970"/>
            </a:xfrm>
            <a:prstGeom prst="rect">
              <a:avLst/>
            </a:prstGeom>
          </p:spPr>
          <p:txBody>
            <a:bodyPr vert="horz" wrap="square" lIns="0" tIns="15240" rIns="0" bIns="0" rtlCol="0">
              <a:spAutoFit/>
            </a:bodyPr>
            <a:lstStyle/>
            <a:p>
              <a:pPr marL="25400">
                <a:lnSpc>
                  <a:spcPct val="100000"/>
                </a:lnSpc>
                <a:spcBef>
                  <a:spcPts val="120"/>
                </a:spcBef>
              </a:pPr>
              <a:r>
                <a:rPr sz="2400" i="1" spc="-90" dirty="0">
                  <a:latin typeface="Times New Roman"/>
                  <a:cs typeface="Times New Roman"/>
                </a:rPr>
                <a:t>V</a:t>
              </a:r>
              <a:r>
                <a:rPr sz="2100" i="1" spc="-7" baseline="-23809" dirty="0">
                  <a:latin typeface="Times New Roman"/>
                  <a:cs typeface="Times New Roman"/>
                </a:rPr>
                <a:t>ou</a:t>
              </a:r>
              <a:r>
                <a:rPr sz="2100" i="1" baseline="-23809" dirty="0">
                  <a:latin typeface="Times New Roman"/>
                  <a:cs typeface="Times New Roman"/>
                </a:rPr>
                <a:t>t</a:t>
              </a:r>
              <a:r>
                <a:rPr sz="2100" i="1" spc="15" baseline="-23809" dirty="0">
                  <a:latin typeface="Times New Roman"/>
                  <a:cs typeface="Times New Roman"/>
                </a:rPr>
                <a:t> </a:t>
              </a:r>
              <a:r>
                <a:rPr sz="2400" spc="-10" dirty="0">
                  <a:latin typeface="Times New Roman"/>
                  <a:cs typeface="Times New Roman"/>
                </a:rPr>
                <a:t>(</a:t>
              </a:r>
              <a:r>
                <a:rPr sz="2400" i="1" spc="165" dirty="0">
                  <a:latin typeface="Times New Roman"/>
                  <a:cs typeface="Times New Roman"/>
                </a:rPr>
                <a:t>t</a:t>
              </a:r>
              <a:r>
                <a:rPr sz="2400" spc="10" dirty="0">
                  <a:latin typeface="Times New Roman"/>
                  <a:cs typeface="Times New Roman"/>
                </a:rPr>
                <a:t>)</a:t>
              </a:r>
              <a:r>
                <a:rPr sz="2400" spc="-45"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85" dirty="0">
                  <a:latin typeface="Times New Roman"/>
                  <a:cs typeface="Times New Roman"/>
                </a:rPr>
                <a:t>V</a:t>
              </a:r>
              <a:r>
                <a:rPr sz="2100" spc="7" baseline="-23809" dirty="0">
                  <a:latin typeface="Symbol"/>
                  <a:cs typeface="Symbol"/>
                </a:rPr>
                <a:t></a:t>
              </a:r>
              <a:r>
                <a:rPr sz="2100" baseline="-23809" dirty="0">
                  <a:latin typeface="Times New Roman"/>
                  <a:cs typeface="Times New Roman"/>
                </a:rPr>
                <a:t> </a:t>
              </a:r>
              <a:r>
                <a:rPr sz="2100" spc="-37" baseline="-23809" dirty="0">
                  <a:latin typeface="Times New Roman"/>
                  <a:cs typeface="Times New Roman"/>
                </a:rPr>
                <a:t> </a:t>
              </a:r>
              <a:r>
                <a:rPr sz="2400" spc="20" dirty="0">
                  <a:latin typeface="Symbol"/>
                  <a:cs typeface="Symbol"/>
                </a:rPr>
                <a:t></a:t>
              </a:r>
              <a:r>
                <a:rPr sz="2400" spc="-200" dirty="0">
                  <a:latin typeface="Times New Roman"/>
                  <a:cs typeface="Times New Roman"/>
                </a:rPr>
                <a:t> </a:t>
              </a:r>
              <a:r>
                <a:rPr sz="2400" spc="-165" dirty="0">
                  <a:latin typeface="Times New Roman"/>
                  <a:cs typeface="Times New Roman"/>
                </a:rPr>
                <a:t>(</a:t>
              </a:r>
              <a:r>
                <a:rPr sz="2400" i="1" spc="-80" dirty="0">
                  <a:latin typeface="Times New Roman"/>
                  <a:cs typeface="Times New Roman"/>
                </a:rPr>
                <a:t>V</a:t>
              </a:r>
              <a:r>
                <a:rPr sz="2100" baseline="-23809" dirty="0">
                  <a:latin typeface="Times New Roman"/>
                  <a:cs typeface="Times New Roman"/>
                </a:rPr>
                <a:t>0 </a:t>
              </a:r>
              <a:r>
                <a:rPr sz="2100" spc="-89" baseline="-23809" dirty="0">
                  <a:latin typeface="Times New Roman"/>
                  <a:cs typeface="Times New Roman"/>
                </a:rPr>
                <a:t> </a:t>
              </a:r>
              <a:r>
                <a:rPr sz="2400" spc="190" dirty="0">
                  <a:latin typeface="Symbol"/>
                  <a:cs typeface="Symbol"/>
                </a:rPr>
                <a:t></a:t>
              </a:r>
              <a:r>
                <a:rPr sz="2400" i="1" spc="-80" dirty="0">
                  <a:latin typeface="Times New Roman"/>
                  <a:cs typeface="Times New Roman"/>
                </a:rPr>
                <a:t>V</a:t>
              </a:r>
              <a:r>
                <a:rPr sz="2100" spc="7" baseline="-23809" dirty="0">
                  <a:latin typeface="Symbol"/>
                  <a:cs typeface="Symbol"/>
                </a:rPr>
                <a:t></a:t>
              </a:r>
              <a:r>
                <a:rPr sz="2100" spc="-89" baseline="-23809" dirty="0">
                  <a:latin typeface="Times New Roman"/>
                  <a:cs typeface="Times New Roman"/>
                </a:rPr>
                <a:t> </a:t>
              </a:r>
              <a:r>
                <a:rPr sz="2400" spc="10" dirty="0">
                  <a:latin typeface="Times New Roman"/>
                  <a:cs typeface="Times New Roman"/>
                </a:rPr>
                <a:t>)</a:t>
              </a:r>
              <a:r>
                <a:rPr sz="2400" spc="-315" dirty="0">
                  <a:latin typeface="Times New Roman"/>
                  <a:cs typeface="Times New Roman"/>
                </a:rPr>
                <a:t> </a:t>
              </a:r>
              <a:r>
                <a:rPr sz="2400" spc="5" dirty="0">
                  <a:latin typeface="Symbol"/>
                  <a:cs typeface="Symbol"/>
                </a:rPr>
                <a:t></a:t>
              </a:r>
              <a:r>
                <a:rPr sz="2400" spc="-345" dirty="0">
                  <a:latin typeface="Times New Roman"/>
                  <a:cs typeface="Times New Roman"/>
                </a:rPr>
                <a:t> </a:t>
              </a:r>
              <a:r>
                <a:rPr sz="2400" i="1" spc="15" dirty="0">
                  <a:latin typeface="Times New Roman"/>
                  <a:cs typeface="Times New Roman"/>
                </a:rPr>
                <a:t>e</a:t>
              </a:r>
              <a:endParaRPr sz="2400" dirty="0">
                <a:latin typeface="Times New Roman"/>
                <a:cs typeface="Times New Roman"/>
              </a:endParaRPr>
            </a:p>
          </p:txBody>
        </p:sp>
        <p:sp>
          <p:nvSpPr>
            <p:cNvPr id="35" name="object 35"/>
            <p:cNvSpPr txBox="1"/>
            <p:nvPr/>
          </p:nvSpPr>
          <p:spPr>
            <a:xfrm>
              <a:off x="10913228" y="4208339"/>
              <a:ext cx="1061085" cy="415290"/>
            </a:xfrm>
            <a:prstGeom prst="rect">
              <a:avLst/>
            </a:prstGeom>
          </p:spPr>
          <p:txBody>
            <a:bodyPr vert="horz" wrap="square" lIns="0" tIns="13335" rIns="0" bIns="0" rtlCol="0">
              <a:spAutoFit/>
            </a:bodyPr>
            <a:lstStyle/>
            <a:p>
              <a:pPr>
                <a:lnSpc>
                  <a:spcPct val="100000"/>
                </a:lnSpc>
                <a:spcBef>
                  <a:spcPts val="105"/>
                </a:spcBef>
              </a:pPr>
              <a:r>
                <a:rPr sz="2400" spc="-20" dirty="0">
                  <a:latin typeface="宋体"/>
                  <a:cs typeface="宋体"/>
                </a:rPr>
                <a:t>,</a:t>
              </a:r>
              <a:r>
                <a:rPr sz="2550" i="1" spc="-20" dirty="0">
                  <a:latin typeface="Symbol"/>
                  <a:cs typeface="Symbol"/>
                </a:rPr>
                <a:t></a:t>
              </a:r>
              <a:r>
                <a:rPr sz="2550" i="1" spc="195" dirty="0">
                  <a:latin typeface="Times New Roman"/>
                  <a:cs typeface="Times New Roman"/>
                </a:rPr>
                <a:t> </a:t>
              </a:r>
              <a:r>
                <a:rPr sz="2400" spc="20" dirty="0">
                  <a:latin typeface="Symbol"/>
                  <a:cs typeface="Symbol"/>
                </a:rPr>
                <a:t></a:t>
              </a:r>
              <a:r>
                <a:rPr sz="2400" spc="-10" dirty="0">
                  <a:latin typeface="Times New Roman"/>
                  <a:cs typeface="Times New Roman"/>
                </a:rPr>
                <a:t> </a:t>
              </a:r>
              <a:r>
                <a:rPr sz="2400" i="1" spc="20" dirty="0">
                  <a:latin typeface="Times New Roman"/>
                  <a:cs typeface="Times New Roman"/>
                </a:rPr>
                <a:t>RC</a:t>
              </a:r>
              <a:endParaRPr sz="2400">
                <a:latin typeface="Times New Roman"/>
                <a:cs typeface="Times New Roman"/>
              </a:endParaRPr>
            </a:p>
          </p:txBody>
        </p:sp>
        <p:sp>
          <p:nvSpPr>
            <p:cNvPr id="36" name="object 36"/>
            <p:cNvSpPr/>
            <p:nvPr/>
          </p:nvSpPr>
          <p:spPr>
            <a:xfrm>
              <a:off x="7459980" y="4145788"/>
              <a:ext cx="4624705" cy="645160"/>
            </a:xfrm>
            <a:custGeom>
              <a:avLst/>
              <a:gdLst/>
              <a:ahLst/>
              <a:cxnLst/>
              <a:rect l="l" t="t" r="r" b="b"/>
              <a:pathLst>
                <a:path w="4624705" h="645160">
                  <a:moveTo>
                    <a:pt x="0" y="644651"/>
                  </a:moveTo>
                  <a:lnTo>
                    <a:pt x="4624578" y="644651"/>
                  </a:lnTo>
                  <a:lnTo>
                    <a:pt x="4624578" y="0"/>
                  </a:lnTo>
                  <a:lnTo>
                    <a:pt x="0" y="0"/>
                  </a:lnTo>
                  <a:lnTo>
                    <a:pt x="0" y="644651"/>
                  </a:lnTo>
                  <a:close/>
                </a:path>
              </a:pathLst>
            </a:custGeom>
            <a:ln w="38100">
              <a:solidFill>
                <a:srgbClr val="FF0000"/>
              </a:solidFill>
            </a:ln>
          </p:spPr>
          <p:txBody>
            <a:bodyPr wrap="square" lIns="0" tIns="0" rIns="0" bIns="0" rtlCol="0"/>
            <a:lstStyle/>
            <a:p>
              <a:endParaRPr/>
            </a:p>
          </p:txBody>
        </p:sp>
      </p:grpSp>
      <p:grpSp>
        <p:nvGrpSpPr>
          <p:cNvPr id="73" name="组合 72">
            <a:extLst>
              <a:ext uri="{FF2B5EF4-FFF2-40B4-BE49-F238E27FC236}">
                <a16:creationId xmlns:a16="http://schemas.microsoft.com/office/drawing/2014/main" id="{C47DB08D-5DC5-6962-54DE-963FB24EFB59}"/>
              </a:ext>
            </a:extLst>
          </p:cNvPr>
          <p:cNvGrpSpPr/>
          <p:nvPr/>
        </p:nvGrpSpPr>
        <p:grpSpPr>
          <a:xfrm>
            <a:off x="4702809" y="5137971"/>
            <a:ext cx="7045405" cy="1205678"/>
            <a:chOff x="4702809" y="5019988"/>
            <a:chExt cx="7045405" cy="1205678"/>
          </a:xfrm>
        </p:grpSpPr>
        <p:sp>
          <p:nvSpPr>
            <p:cNvPr id="38" name="object 38"/>
            <p:cNvSpPr txBox="1"/>
            <p:nvPr/>
          </p:nvSpPr>
          <p:spPr>
            <a:xfrm>
              <a:off x="4702809" y="5184647"/>
              <a:ext cx="2651125" cy="391160"/>
            </a:xfrm>
            <a:prstGeom prst="rect">
              <a:avLst/>
            </a:prstGeom>
          </p:spPr>
          <p:txBody>
            <a:bodyPr vert="horz" wrap="square" lIns="0" tIns="12700" rIns="0" bIns="0" rtlCol="0">
              <a:spAutoFit/>
            </a:bodyPr>
            <a:lstStyle/>
            <a:p>
              <a:pPr marL="367665" indent="-355600">
                <a:lnSpc>
                  <a:spcPct val="100000"/>
                </a:lnSpc>
                <a:spcBef>
                  <a:spcPts val="100"/>
                </a:spcBef>
                <a:buFont typeface="Wingdings"/>
                <a:buChar char=""/>
                <a:tabLst>
                  <a:tab pos="368300" algn="l"/>
                  <a:tab pos="2172335" algn="l"/>
                </a:tabLst>
              </a:pPr>
              <a:r>
                <a:rPr sz="2400" b="1" dirty="0">
                  <a:solidFill>
                    <a:srgbClr val="004099"/>
                  </a:solidFill>
                  <a:latin typeface="Arial"/>
                  <a:cs typeface="Arial"/>
                </a:rPr>
                <a:t>For</a:t>
              </a:r>
              <a:r>
                <a:rPr sz="2400" b="1" spc="5" dirty="0">
                  <a:solidFill>
                    <a:srgbClr val="004099"/>
                  </a:solidFill>
                  <a:latin typeface="Arial"/>
                  <a:cs typeface="Arial"/>
                </a:rPr>
                <a:t> </a:t>
              </a:r>
              <a:r>
                <a:rPr sz="2400" b="1" spc="-5" dirty="0">
                  <a:solidFill>
                    <a:srgbClr val="004099"/>
                  </a:solidFill>
                  <a:latin typeface="Arial"/>
                  <a:cs typeface="Arial"/>
                </a:rPr>
                <a:t>PDN:</a:t>
              </a:r>
              <a:r>
                <a:rPr sz="2400" b="1" spc="5" dirty="0">
                  <a:solidFill>
                    <a:srgbClr val="004099"/>
                  </a:solidFill>
                  <a:latin typeface="Arial"/>
                  <a:cs typeface="Arial"/>
                </a:rPr>
                <a:t> </a:t>
              </a:r>
              <a:r>
                <a:rPr sz="2400" b="1" i="1" dirty="0">
                  <a:solidFill>
                    <a:srgbClr val="004099"/>
                  </a:solidFill>
                  <a:latin typeface="Arial"/>
                  <a:cs typeface="Arial"/>
                </a:rPr>
                <a:t>V	</a:t>
              </a:r>
              <a:r>
                <a:rPr sz="2400" b="1" dirty="0">
                  <a:solidFill>
                    <a:srgbClr val="004099"/>
                  </a:solidFill>
                  <a:latin typeface="Arial"/>
                  <a:cs typeface="Arial"/>
                </a:rPr>
                <a:t>=</a:t>
              </a:r>
              <a:r>
                <a:rPr sz="2400" b="1" spc="-90" dirty="0">
                  <a:solidFill>
                    <a:srgbClr val="004099"/>
                  </a:solidFill>
                  <a:latin typeface="Arial"/>
                  <a:cs typeface="Arial"/>
                </a:rPr>
                <a:t> </a:t>
              </a:r>
              <a:r>
                <a:rPr sz="2400" b="1" i="1" dirty="0">
                  <a:solidFill>
                    <a:srgbClr val="004099"/>
                  </a:solidFill>
                  <a:latin typeface="Arial"/>
                  <a:cs typeface="Arial"/>
                </a:rPr>
                <a:t>V</a:t>
              </a:r>
              <a:endParaRPr sz="2400">
                <a:latin typeface="Arial"/>
                <a:cs typeface="Arial"/>
              </a:endParaRPr>
            </a:p>
          </p:txBody>
        </p:sp>
        <p:sp>
          <p:nvSpPr>
            <p:cNvPr id="39" name="object 39"/>
            <p:cNvSpPr txBox="1"/>
            <p:nvPr/>
          </p:nvSpPr>
          <p:spPr>
            <a:xfrm>
              <a:off x="6666483" y="5361432"/>
              <a:ext cx="981710" cy="269875"/>
            </a:xfrm>
            <a:prstGeom prst="rect">
              <a:avLst/>
            </a:prstGeom>
          </p:spPr>
          <p:txBody>
            <a:bodyPr vert="horz" wrap="square" lIns="0" tIns="12700" rIns="0" bIns="0" rtlCol="0">
              <a:spAutoFit/>
            </a:bodyPr>
            <a:lstStyle/>
            <a:p>
              <a:pPr marL="12700">
                <a:lnSpc>
                  <a:spcPct val="100000"/>
                </a:lnSpc>
                <a:spcBef>
                  <a:spcPts val="100"/>
                </a:spcBef>
                <a:tabLst>
                  <a:tab pos="674370" algn="l"/>
                </a:tabLst>
              </a:pPr>
              <a:r>
                <a:rPr sz="1600" b="1" dirty="0">
                  <a:solidFill>
                    <a:srgbClr val="004099"/>
                  </a:solidFill>
                  <a:latin typeface="Arial"/>
                  <a:cs typeface="Arial"/>
                </a:rPr>
                <a:t>0	DD</a:t>
              </a:r>
              <a:endParaRPr sz="1600">
                <a:latin typeface="Arial"/>
                <a:cs typeface="Arial"/>
              </a:endParaRPr>
            </a:p>
          </p:txBody>
        </p:sp>
        <p:sp>
          <p:nvSpPr>
            <p:cNvPr id="40" name="object 40"/>
            <p:cNvSpPr txBox="1"/>
            <p:nvPr/>
          </p:nvSpPr>
          <p:spPr>
            <a:xfrm>
              <a:off x="8212835" y="5361432"/>
              <a:ext cx="170815"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4099"/>
                  </a:solidFill>
                  <a:latin typeface="Symbol"/>
                  <a:cs typeface="Symbol"/>
                </a:rPr>
                <a:t></a:t>
              </a:r>
              <a:endParaRPr sz="1600">
                <a:latin typeface="Symbol"/>
                <a:cs typeface="Symbol"/>
              </a:endParaRPr>
            </a:p>
          </p:txBody>
        </p:sp>
        <p:sp>
          <p:nvSpPr>
            <p:cNvPr id="41" name="object 41"/>
            <p:cNvSpPr txBox="1"/>
            <p:nvPr/>
          </p:nvSpPr>
          <p:spPr>
            <a:xfrm>
              <a:off x="7704328" y="5184647"/>
              <a:ext cx="1195070" cy="391160"/>
            </a:xfrm>
            <a:prstGeom prst="rect">
              <a:avLst/>
            </a:prstGeom>
          </p:spPr>
          <p:txBody>
            <a:bodyPr vert="horz" wrap="square" lIns="0" tIns="12700" rIns="0" bIns="0" rtlCol="0">
              <a:spAutoFit/>
            </a:bodyPr>
            <a:lstStyle/>
            <a:p>
              <a:pPr marL="12700">
                <a:lnSpc>
                  <a:spcPct val="100000"/>
                </a:lnSpc>
                <a:spcBef>
                  <a:spcPts val="100"/>
                </a:spcBef>
                <a:tabLst>
                  <a:tab pos="749300" algn="l"/>
                </a:tabLst>
              </a:pPr>
              <a:r>
                <a:rPr sz="2400" b="1" spc="-5" dirty="0">
                  <a:solidFill>
                    <a:srgbClr val="004099"/>
                  </a:solidFill>
                  <a:latin typeface="Arial"/>
                  <a:cs typeface="Arial"/>
                </a:rPr>
                <a:t>&amp;</a:t>
              </a:r>
              <a:r>
                <a:rPr sz="2400" b="1" dirty="0">
                  <a:solidFill>
                    <a:srgbClr val="004099"/>
                  </a:solidFill>
                  <a:latin typeface="Arial"/>
                  <a:cs typeface="Arial"/>
                </a:rPr>
                <a:t> </a:t>
              </a:r>
              <a:r>
                <a:rPr sz="2400" b="1" i="1" dirty="0">
                  <a:solidFill>
                    <a:srgbClr val="004099"/>
                  </a:solidFill>
                  <a:latin typeface="Arial"/>
                  <a:cs typeface="Arial"/>
                </a:rPr>
                <a:t>V	</a:t>
              </a:r>
              <a:r>
                <a:rPr sz="2400" b="1" dirty="0">
                  <a:solidFill>
                    <a:srgbClr val="004099"/>
                  </a:solidFill>
                  <a:latin typeface="Arial"/>
                  <a:cs typeface="Arial"/>
                </a:rPr>
                <a:t>=</a:t>
              </a:r>
              <a:r>
                <a:rPr sz="2400" b="1" spc="-85" dirty="0">
                  <a:solidFill>
                    <a:srgbClr val="004099"/>
                  </a:solidFill>
                  <a:latin typeface="Arial"/>
                  <a:cs typeface="Arial"/>
                </a:rPr>
                <a:t> </a:t>
              </a:r>
              <a:r>
                <a:rPr sz="2400" b="1" spc="-5" dirty="0">
                  <a:solidFill>
                    <a:srgbClr val="004099"/>
                  </a:solidFill>
                  <a:latin typeface="Arial"/>
                  <a:cs typeface="Arial"/>
                </a:rPr>
                <a:t>0</a:t>
              </a:r>
              <a:endParaRPr sz="2400">
                <a:latin typeface="Arial"/>
                <a:cs typeface="Arial"/>
              </a:endParaRPr>
            </a:p>
          </p:txBody>
        </p:sp>
        <p:sp>
          <p:nvSpPr>
            <p:cNvPr id="42" name="object 42"/>
            <p:cNvSpPr txBox="1"/>
            <p:nvPr/>
          </p:nvSpPr>
          <p:spPr>
            <a:xfrm>
              <a:off x="6666483" y="5955791"/>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4099"/>
                  </a:solidFill>
                  <a:latin typeface="Arial"/>
                  <a:cs typeface="Arial"/>
                </a:rPr>
                <a:t>0</a:t>
              </a:r>
              <a:endParaRPr sz="1600">
                <a:latin typeface="Arial"/>
                <a:cs typeface="Arial"/>
              </a:endParaRPr>
            </a:p>
          </p:txBody>
        </p:sp>
        <p:sp>
          <p:nvSpPr>
            <p:cNvPr id="43" name="object 43"/>
            <p:cNvSpPr txBox="1"/>
            <p:nvPr/>
          </p:nvSpPr>
          <p:spPr>
            <a:xfrm>
              <a:off x="7887461" y="5955791"/>
              <a:ext cx="170815"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4099"/>
                  </a:solidFill>
                  <a:latin typeface="Symbol"/>
                  <a:cs typeface="Symbol"/>
                </a:rPr>
                <a:t></a:t>
              </a:r>
              <a:endParaRPr sz="1600">
                <a:latin typeface="Symbol"/>
                <a:cs typeface="Symbol"/>
              </a:endParaRPr>
            </a:p>
          </p:txBody>
        </p:sp>
        <p:sp>
          <p:nvSpPr>
            <p:cNvPr id="44" name="object 44"/>
            <p:cNvSpPr txBox="1"/>
            <p:nvPr/>
          </p:nvSpPr>
          <p:spPr>
            <a:xfrm>
              <a:off x="4702809" y="5779008"/>
              <a:ext cx="3904615" cy="391160"/>
            </a:xfrm>
            <a:prstGeom prst="rect">
              <a:avLst/>
            </a:prstGeom>
          </p:spPr>
          <p:txBody>
            <a:bodyPr vert="horz" wrap="square" lIns="0" tIns="12700" rIns="0" bIns="0" rtlCol="0">
              <a:spAutoFit/>
            </a:bodyPr>
            <a:lstStyle/>
            <a:p>
              <a:pPr marL="367665" indent="-355600">
                <a:lnSpc>
                  <a:spcPct val="100000"/>
                </a:lnSpc>
                <a:spcBef>
                  <a:spcPts val="100"/>
                </a:spcBef>
                <a:buFont typeface="Wingdings"/>
                <a:buChar char=""/>
                <a:tabLst>
                  <a:tab pos="368300" algn="l"/>
                  <a:tab pos="2172335" algn="l"/>
                  <a:tab pos="3425825" algn="l"/>
                </a:tabLst>
              </a:pPr>
              <a:r>
                <a:rPr sz="2400" b="1" dirty="0">
                  <a:solidFill>
                    <a:srgbClr val="004099"/>
                  </a:solidFill>
                  <a:latin typeface="Arial"/>
                  <a:cs typeface="Arial"/>
                </a:rPr>
                <a:t>For</a:t>
              </a:r>
              <a:r>
                <a:rPr sz="2400" b="1" spc="5" dirty="0">
                  <a:solidFill>
                    <a:srgbClr val="004099"/>
                  </a:solidFill>
                  <a:latin typeface="Arial"/>
                  <a:cs typeface="Arial"/>
                </a:rPr>
                <a:t> </a:t>
              </a:r>
              <a:r>
                <a:rPr sz="2400" b="1" spc="-5" dirty="0">
                  <a:solidFill>
                    <a:srgbClr val="004099"/>
                  </a:solidFill>
                  <a:latin typeface="Arial"/>
                  <a:cs typeface="Arial"/>
                </a:rPr>
                <a:t>PUN:</a:t>
              </a:r>
              <a:r>
                <a:rPr sz="2400" b="1" spc="5" dirty="0">
                  <a:solidFill>
                    <a:srgbClr val="004099"/>
                  </a:solidFill>
                  <a:latin typeface="Arial"/>
                  <a:cs typeface="Arial"/>
                </a:rPr>
                <a:t> </a:t>
              </a:r>
              <a:r>
                <a:rPr sz="2400" b="1" i="1" dirty="0">
                  <a:solidFill>
                    <a:srgbClr val="004099"/>
                  </a:solidFill>
                  <a:latin typeface="Arial"/>
                  <a:cs typeface="Arial"/>
                </a:rPr>
                <a:t>V	</a:t>
              </a:r>
              <a:r>
                <a:rPr sz="2400" b="1" dirty="0">
                  <a:solidFill>
                    <a:srgbClr val="004099"/>
                  </a:solidFill>
                  <a:latin typeface="Arial"/>
                  <a:cs typeface="Arial"/>
                </a:rPr>
                <a:t>=</a:t>
              </a:r>
              <a:r>
                <a:rPr sz="2400" b="1" spc="5" dirty="0">
                  <a:solidFill>
                    <a:srgbClr val="004099"/>
                  </a:solidFill>
                  <a:latin typeface="Arial"/>
                  <a:cs typeface="Arial"/>
                </a:rPr>
                <a:t> </a:t>
              </a:r>
              <a:r>
                <a:rPr sz="2400" b="1" spc="-5" dirty="0">
                  <a:solidFill>
                    <a:srgbClr val="004099"/>
                  </a:solidFill>
                  <a:latin typeface="Arial"/>
                  <a:cs typeface="Arial"/>
                </a:rPr>
                <a:t>0</a:t>
              </a:r>
              <a:r>
                <a:rPr sz="2400" b="1" spc="-10" dirty="0">
                  <a:solidFill>
                    <a:srgbClr val="004099"/>
                  </a:solidFill>
                  <a:latin typeface="Arial"/>
                  <a:cs typeface="Arial"/>
                </a:rPr>
                <a:t> </a:t>
              </a:r>
              <a:r>
                <a:rPr sz="2400" b="1" spc="-5" dirty="0">
                  <a:solidFill>
                    <a:srgbClr val="004099"/>
                  </a:solidFill>
                  <a:latin typeface="Arial"/>
                  <a:cs typeface="Arial"/>
                </a:rPr>
                <a:t>&amp; </a:t>
              </a:r>
              <a:r>
                <a:rPr sz="2400" b="1" i="1" dirty="0">
                  <a:solidFill>
                    <a:srgbClr val="004099"/>
                  </a:solidFill>
                  <a:latin typeface="Arial"/>
                  <a:cs typeface="Arial"/>
                </a:rPr>
                <a:t>V	</a:t>
              </a:r>
              <a:r>
                <a:rPr sz="2400" b="1" dirty="0">
                  <a:solidFill>
                    <a:srgbClr val="004099"/>
                  </a:solidFill>
                  <a:latin typeface="Arial"/>
                  <a:cs typeface="Arial"/>
                </a:rPr>
                <a:t>=</a:t>
              </a:r>
              <a:r>
                <a:rPr sz="2400" b="1" spc="-90" dirty="0">
                  <a:solidFill>
                    <a:srgbClr val="004099"/>
                  </a:solidFill>
                  <a:latin typeface="Arial"/>
                  <a:cs typeface="Arial"/>
                </a:rPr>
                <a:t> </a:t>
              </a:r>
              <a:r>
                <a:rPr sz="2400" b="1" i="1" dirty="0">
                  <a:solidFill>
                    <a:srgbClr val="004099"/>
                  </a:solidFill>
                  <a:latin typeface="Arial"/>
                  <a:cs typeface="Arial"/>
                </a:rPr>
                <a:t>V</a:t>
              </a:r>
              <a:endParaRPr sz="2400" dirty="0">
                <a:latin typeface="Arial"/>
                <a:cs typeface="Arial"/>
              </a:endParaRPr>
            </a:p>
          </p:txBody>
        </p:sp>
        <p:sp>
          <p:nvSpPr>
            <p:cNvPr id="45" name="object 45"/>
            <p:cNvSpPr txBox="1"/>
            <p:nvPr/>
          </p:nvSpPr>
          <p:spPr>
            <a:xfrm>
              <a:off x="8581643" y="5955791"/>
              <a:ext cx="320040"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4099"/>
                  </a:solidFill>
                  <a:latin typeface="Arial"/>
                  <a:cs typeface="Arial"/>
                </a:rPr>
                <a:t>DD</a:t>
              </a:r>
              <a:endParaRPr sz="1600">
                <a:latin typeface="Arial"/>
                <a:cs typeface="Arial"/>
              </a:endParaRPr>
            </a:p>
          </p:txBody>
        </p:sp>
        <p:grpSp>
          <p:nvGrpSpPr>
            <p:cNvPr id="46" name="object 46"/>
            <p:cNvGrpSpPr/>
            <p:nvPr/>
          </p:nvGrpSpPr>
          <p:grpSpPr>
            <a:xfrm>
              <a:off x="9132569" y="5129021"/>
              <a:ext cx="2315210" cy="513080"/>
              <a:chOff x="9132569" y="5129021"/>
              <a:chExt cx="2315210" cy="513080"/>
            </a:xfrm>
          </p:grpSpPr>
          <p:sp>
            <p:nvSpPr>
              <p:cNvPr id="47" name="object 47"/>
              <p:cNvSpPr/>
              <p:nvPr/>
            </p:nvSpPr>
            <p:spPr>
              <a:xfrm>
                <a:off x="9139046" y="5135498"/>
                <a:ext cx="2302510" cy="500380"/>
              </a:xfrm>
              <a:custGeom>
                <a:avLst/>
                <a:gdLst/>
                <a:ahLst/>
                <a:cxnLst/>
                <a:rect l="l" t="t" r="r" b="b"/>
                <a:pathLst>
                  <a:path w="2302509" h="500379">
                    <a:moveTo>
                      <a:pt x="2218689" y="0"/>
                    </a:moveTo>
                    <a:lnTo>
                      <a:pt x="83311" y="0"/>
                    </a:lnTo>
                    <a:lnTo>
                      <a:pt x="50899" y="6552"/>
                    </a:lnTo>
                    <a:lnTo>
                      <a:pt x="24415" y="24415"/>
                    </a:lnTo>
                    <a:lnTo>
                      <a:pt x="6552" y="50899"/>
                    </a:lnTo>
                    <a:lnTo>
                      <a:pt x="0" y="83312"/>
                    </a:lnTo>
                    <a:lnTo>
                      <a:pt x="0" y="416559"/>
                    </a:lnTo>
                    <a:lnTo>
                      <a:pt x="6552" y="448988"/>
                    </a:lnTo>
                    <a:lnTo>
                      <a:pt x="24415" y="475470"/>
                    </a:lnTo>
                    <a:lnTo>
                      <a:pt x="50899" y="493324"/>
                    </a:lnTo>
                    <a:lnTo>
                      <a:pt x="83311" y="499872"/>
                    </a:lnTo>
                    <a:lnTo>
                      <a:pt x="2218689" y="499872"/>
                    </a:lnTo>
                    <a:lnTo>
                      <a:pt x="2251102" y="493324"/>
                    </a:lnTo>
                    <a:lnTo>
                      <a:pt x="2277586" y="475470"/>
                    </a:lnTo>
                    <a:lnTo>
                      <a:pt x="2295449" y="448988"/>
                    </a:lnTo>
                    <a:lnTo>
                      <a:pt x="2302002" y="416559"/>
                    </a:lnTo>
                    <a:lnTo>
                      <a:pt x="2302002" y="83312"/>
                    </a:lnTo>
                    <a:lnTo>
                      <a:pt x="2295449" y="50899"/>
                    </a:lnTo>
                    <a:lnTo>
                      <a:pt x="2277586" y="24415"/>
                    </a:lnTo>
                    <a:lnTo>
                      <a:pt x="2251102" y="6552"/>
                    </a:lnTo>
                    <a:lnTo>
                      <a:pt x="2218689" y="0"/>
                    </a:lnTo>
                    <a:close/>
                  </a:path>
                </a:pathLst>
              </a:custGeom>
              <a:solidFill>
                <a:srgbClr val="FFFF00"/>
              </a:solidFill>
            </p:spPr>
            <p:txBody>
              <a:bodyPr wrap="square" lIns="0" tIns="0" rIns="0" bIns="0" rtlCol="0"/>
              <a:lstStyle/>
              <a:p>
                <a:endParaRPr/>
              </a:p>
            </p:txBody>
          </p:sp>
          <p:sp>
            <p:nvSpPr>
              <p:cNvPr id="48" name="object 48"/>
              <p:cNvSpPr/>
              <p:nvPr/>
            </p:nvSpPr>
            <p:spPr>
              <a:xfrm>
                <a:off x="9139046" y="5135498"/>
                <a:ext cx="2302510" cy="500380"/>
              </a:xfrm>
              <a:custGeom>
                <a:avLst/>
                <a:gdLst/>
                <a:ahLst/>
                <a:cxnLst/>
                <a:rect l="l" t="t" r="r" b="b"/>
                <a:pathLst>
                  <a:path w="2302509" h="500379">
                    <a:moveTo>
                      <a:pt x="0" y="83312"/>
                    </a:moveTo>
                    <a:lnTo>
                      <a:pt x="6552" y="50899"/>
                    </a:lnTo>
                    <a:lnTo>
                      <a:pt x="24415" y="24415"/>
                    </a:lnTo>
                    <a:lnTo>
                      <a:pt x="50899" y="6552"/>
                    </a:lnTo>
                    <a:lnTo>
                      <a:pt x="83311" y="0"/>
                    </a:lnTo>
                    <a:lnTo>
                      <a:pt x="2218689" y="0"/>
                    </a:lnTo>
                    <a:lnTo>
                      <a:pt x="2251102" y="6552"/>
                    </a:lnTo>
                    <a:lnTo>
                      <a:pt x="2277586" y="24415"/>
                    </a:lnTo>
                    <a:lnTo>
                      <a:pt x="2295449" y="50899"/>
                    </a:lnTo>
                    <a:lnTo>
                      <a:pt x="2302002" y="83312"/>
                    </a:lnTo>
                    <a:lnTo>
                      <a:pt x="2302002" y="416559"/>
                    </a:lnTo>
                    <a:lnTo>
                      <a:pt x="2295449" y="448988"/>
                    </a:lnTo>
                    <a:lnTo>
                      <a:pt x="2277586" y="475470"/>
                    </a:lnTo>
                    <a:lnTo>
                      <a:pt x="2251102" y="493324"/>
                    </a:lnTo>
                    <a:lnTo>
                      <a:pt x="2218689" y="499872"/>
                    </a:lnTo>
                    <a:lnTo>
                      <a:pt x="83311" y="499872"/>
                    </a:lnTo>
                    <a:lnTo>
                      <a:pt x="50899" y="493324"/>
                    </a:lnTo>
                    <a:lnTo>
                      <a:pt x="24415" y="475470"/>
                    </a:lnTo>
                    <a:lnTo>
                      <a:pt x="6552" y="448988"/>
                    </a:lnTo>
                    <a:lnTo>
                      <a:pt x="0" y="416559"/>
                    </a:lnTo>
                    <a:lnTo>
                      <a:pt x="0" y="83312"/>
                    </a:lnTo>
                    <a:close/>
                  </a:path>
                </a:pathLst>
              </a:custGeom>
              <a:ln w="12954">
                <a:solidFill>
                  <a:srgbClr val="002C6D"/>
                </a:solidFill>
              </a:ln>
            </p:spPr>
            <p:txBody>
              <a:bodyPr wrap="square" lIns="0" tIns="0" rIns="0" bIns="0" rtlCol="0"/>
              <a:lstStyle/>
              <a:p>
                <a:endParaRPr/>
              </a:p>
            </p:txBody>
          </p:sp>
        </p:grpSp>
        <p:sp>
          <p:nvSpPr>
            <p:cNvPr id="49" name="object 49"/>
            <p:cNvSpPr txBox="1"/>
            <p:nvPr/>
          </p:nvSpPr>
          <p:spPr>
            <a:xfrm>
              <a:off x="10632857" y="5019988"/>
              <a:ext cx="612140" cy="394970"/>
            </a:xfrm>
            <a:prstGeom prst="rect">
              <a:avLst/>
            </a:prstGeom>
          </p:spPr>
          <p:txBody>
            <a:bodyPr vert="horz" wrap="square" lIns="0" tIns="15240" rIns="0" bIns="0" rtlCol="0">
              <a:spAutoFit/>
            </a:bodyPr>
            <a:lstStyle/>
            <a:p>
              <a:pPr marL="38100">
                <a:lnSpc>
                  <a:spcPct val="100000"/>
                </a:lnSpc>
                <a:spcBef>
                  <a:spcPts val="120"/>
                </a:spcBef>
              </a:pPr>
              <a:r>
                <a:rPr sz="3600" i="1" spc="142" baseline="-25462" dirty="0">
                  <a:latin typeface="Times New Roman"/>
                  <a:cs typeface="Times New Roman"/>
                </a:rPr>
                <a:t>e</a:t>
              </a:r>
              <a:r>
                <a:rPr sz="1400" spc="70" dirty="0">
                  <a:latin typeface="Symbol"/>
                  <a:cs typeface="Symbol"/>
                </a:rPr>
                <a:t></a:t>
              </a:r>
              <a:r>
                <a:rPr sz="1400" i="1" dirty="0">
                  <a:latin typeface="Times New Roman"/>
                  <a:cs typeface="Times New Roman"/>
                </a:rPr>
                <a:t>t</a:t>
              </a:r>
              <a:r>
                <a:rPr sz="1400" i="1" spc="-180" dirty="0">
                  <a:latin typeface="Times New Roman"/>
                  <a:cs typeface="Times New Roman"/>
                </a:rPr>
                <a:t> </a:t>
              </a:r>
              <a:r>
                <a:rPr sz="1400" spc="-20" dirty="0">
                  <a:latin typeface="Times New Roman"/>
                  <a:cs typeface="Times New Roman"/>
                </a:rPr>
                <a:t>/</a:t>
              </a:r>
              <a:r>
                <a:rPr sz="1450" i="1" spc="-20" dirty="0">
                  <a:latin typeface="Symbol"/>
                  <a:cs typeface="Symbol"/>
                </a:rPr>
                <a:t></a:t>
              </a:r>
              <a:r>
                <a:rPr sz="1450" spc="-225" dirty="0">
                  <a:latin typeface="Times New Roman"/>
                  <a:cs typeface="Times New Roman"/>
                </a:rPr>
                <a:t> </a:t>
              </a:r>
              <a:r>
                <a:rPr sz="1500" i="1" spc="15" baseline="-19444" dirty="0">
                  <a:latin typeface="Times New Roman"/>
                  <a:cs typeface="Times New Roman"/>
                </a:rPr>
                <a:t>n</a:t>
              </a:r>
              <a:endParaRPr sz="1500" baseline="-19444" dirty="0">
                <a:latin typeface="Times New Roman"/>
                <a:cs typeface="Times New Roman"/>
              </a:endParaRPr>
            </a:p>
          </p:txBody>
        </p:sp>
        <p:sp>
          <p:nvSpPr>
            <p:cNvPr id="50" name="object 50"/>
            <p:cNvSpPr txBox="1"/>
            <p:nvPr/>
          </p:nvSpPr>
          <p:spPr>
            <a:xfrm>
              <a:off x="9136543" y="5161194"/>
              <a:ext cx="1558290" cy="394970"/>
            </a:xfrm>
            <a:prstGeom prst="rect">
              <a:avLst/>
            </a:prstGeom>
          </p:spPr>
          <p:txBody>
            <a:bodyPr vert="horz" wrap="square" lIns="0" tIns="15240" rIns="0" bIns="0" rtlCol="0">
              <a:spAutoFit/>
            </a:bodyPr>
            <a:lstStyle/>
            <a:p>
              <a:pPr marL="38100">
                <a:lnSpc>
                  <a:spcPct val="100000"/>
                </a:lnSpc>
                <a:spcBef>
                  <a:spcPts val="120"/>
                </a:spcBef>
              </a:pPr>
              <a:r>
                <a:rPr sz="2400" i="1" spc="-90" dirty="0">
                  <a:latin typeface="Times New Roman"/>
                  <a:cs typeface="Times New Roman"/>
                </a:rPr>
                <a:t>V</a:t>
              </a:r>
              <a:r>
                <a:rPr sz="2100" i="1" baseline="-23809" dirty="0">
                  <a:latin typeface="Times New Roman"/>
                  <a:cs typeface="Times New Roman"/>
                </a:rPr>
                <a:t>o</a:t>
              </a:r>
              <a:r>
                <a:rPr sz="2100" i="1" spc="-15" baseline="-23809" dirty="0">
                  <a:latin typeface="Times New Roman"/>
                  <a:cs typeface="Times New Roman"/>
                </a:rPr>
                <a:t>u</a:t>
              </a:r>
              <a:r>
                <a:rPr sz="2100" i="1" baseline="-23809" dirty="0">
                  <a:latin typeface="Times New Roman"/>
                  <a:cs typeface="Times New Roman"/>
                </a:rPr>
                <a:t>t</a:t>
              </a:r>
              <a:r>
                <a:rPr sz="2100" i="1" spc="15" baseline="-23809" dirty="0">
                  <a:latin typeface="Times New Roman"/>
                  <a:cs typeface="Times New Roman"/>
                </a:rPr>
                <a:t> </a:t>
              </a:r>
              <a:r>
                <a:rPr sz="2400" spc="-10" dirty="0">
                  <a:latin typeface="Times New Roman"/>
                  <a:cs typeface="Times New Roman"/>
                </a:rPr>
                <a:t>(</a:t>
              </a:r>
              <a:r>
                <a:rPr sz="2400" i="1" spc="165" dirty="0">
                  <a:latin typeface="Times New Roman"/>
                  <a:cs typeface="Times New Roman"/>
                </a:rPr>
                <a:t>t</a:t>
              </a:r>
              <a:r>
                <a:rPr sz="2400" spc="10" dirty="0">
                  <a:latin typeface="Times New Roman"/>
                  <a:cs typeface="Times New Roman"/>
                </a:rPr>
                <a:t>)</a:t>
              </a:r>
              <a:r>
                <a:rPr sz="2400" spc="-50"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30" dirty="0">
                  <a:latin typeface="Times New Roman"/>
                  <a:cs typeface="Times New Roman"/>
                </a:rPr>
                <a:t>V</a:t>
              </a:r>
              <a:r>
                <a:rPr sz="2100" i="1" spc="-15" baseline="-23809" dirty="0">
                  <a:latin typeface="Times New Roman"/>
                  <a:cs typeface="Times New Roman"/>
                </a:rPr>
                <a:t>D</a:t>
              </a:r>
              <a:r>
                <a:rPr sz="2100" i="1" spc="7" baseline="-23809" dirty="0">
                  <a:latin typeface="Times New Roman"/>
                  <a:cs typeface="Times New Roman"/>
                </a:rPr>
                <a:t>D</a:t>
              </a:r>
              <a:endParaRPr sz="2100" baseline="-23809" dirty="0">
                <a:latin typeface="Times New Roman"/>
                <a:cs typeface="Times New Roman"/>
              </a:endParaRPr>
            </a:p>
          </p:txBody>
        </p:sp>
        <p:grpSp>
          <p:nvGrpSpPr>
            <p:cNvPr id="51" name="object 51"/>
            <p:cNvGrpSpPr/>
            <p:nvPr/>
          </p:nvGrpSpPr>
          <p:grpSpPr>
            <a:xfrm>
              <a:off x="8929495" y="5718429"/>
              <a:ext cx="2805305" cy="500381"/>
              <a:chOff x="8929495" y="5718429"/>
              <a:chExt cx="2805305" cy="500381"/>
            </a:xfrm>
          </p:grpSpPr>
          <p:sp>
            <p:nvSpPr>
              <p:cNvPr id="52" name="object 52"/>
              <p:cNvSpPr/>
              <p:nvPr/>
            </p:nvSpPr>
            <p:spPr>
              <a:xfrm>
                <a:off x="8929495" y="5718429"/>
                <a:ext cx="2804159" cy="489659"/>
              </a:xfrm>
              <a:custGeom>
                <a:avLst/>
                <a:gdLst/>
                <a:ahLst/>
                <a:cxnLst/>
                <a:rect l="l" t="t" r="r" b="b"/>
                <a:pathLst>
                  <a:path w="2722879" h="558164">
                    <a:moveTo>
                      <a:pt x="2629661" y="0"/>
                    </a:moveTo>
                    <a:lnTo>
                      <a:pt x="92963" y="0"/>
                    </a:lnTo>
                    <a:lnTo>
                      <a:pt x="56792" y="7305"/>
                    </a:lnTo>
                    <a:lnTo>
                      <a:pt x="27241" y="27227"/>
                    </a:lnTo>
                    <a:lnTo>
                      <a:pt x="7310" y="56776"/>
                    </a:lnTo>
                    <a:lnTo>
                      <a:pt x="0" y="92964"/>
                    </a:lnTo>
                    <a:lnTo>
                      <a:pt x="0" y="464820"/>
                    </a:lnTo>
                    <a:lnTo>
                      <a:pt x="7310" y="501007"/>
                    </a:lnTo>
                    <a:lnTo>
                      <a:pt x="27241" y="530556"/>
                    </a:lnTo>
                    <a:lnTo>
                      <a:pt x="56792" y="550478"/>
                    </a:lnTo>
                    <a:lnTo>
                      <a:pt x="92963" y="557784"/>
                    </a:lnTo>
                    <a:lnTo>
                      <a:pt x="2629661" y="557784"/>
                    </a:lnTo>
                    <a:lnTo>
                      <a:pt x="2665833" y="550478"/>
                    </a:lnTo>
                    <a:lnTo>
                      <a:pt x="2695384" y="530556"/>
                    </a:lnTo>
                    <a:lnTo>
                      <a:pt x="2715315" y="501007"/>
                    </a:lnTo>
                    <a:lnTo>
                      <a:pt x="2722626" y="464820"/>
                    </a:lnTo>
                    <a:lnTo>
                      <a:pt x="2722626" y="92964"/>
                    </a:lnTo>
                    <a:lnTo>
                      <a:pt x="2715315" y="56776"/>
                    </a:lnTo>
                    <a:lnTo>
                      <a:pt x="2695384" y="27227"/>
                    </a:lnTo>
                    <a:lnTo>
                      <a:pt x="2665833" y="7305"/>
                    </a:lnTo>
                    <a:lnTo>
                      <a:pt x="2629661" y="0"/>
                    </a:lnTo>
                    <a:close/>
                  </a:path>
                </a:pathLst>
              </a:custGeom>
              <a:solidFill>
                <a:srgbClr val="FFFF00"/>
              </a:solidFill>
            </p:spPr>
            <p:txBody>
              <a:bodyPr wrap="square" lIns="0" tIns="0" rIns="0" bIns="0" rtlCol="0"/>
              <a:lstStyle/>
              <a:p>
                <a:endParaRPr/>
              </a:p>
            </p:txBody>
          </p:sp>
          <p:sp>
            <p:nvSpPr>
              <p:cNvPr id="53" name="object 53"/>
              <p:cNvSpPr/>
              <p:nvPr/>
            </p:nvSpPr>
            <p:spPr>
              <a:xfrm>
                <a:off x="8929496" y="5718430"/>
                <a:ext cx="2805304" cy="500380"/>
              </a:xfrm>
              <a:custGeom>
                <a:avLst/>
                <a:gdLst/>
                <a:ahLst/>
                <a:cxnLst/>
                <a:rect l="l" t="t" r="r" b="b"/>
                <a:pathLst>
                  <a:path w="2722879" h="558164">
                    <a:moveTo>
                      <a:pt x="0" y="92964"/>
                    </a:moveTo>
                    <a:lnTo>
                      <a:pt x="7310" y="56776"/>
                    </a:lnTo>
                    <a:lnTo>
                      <a:pt x="27241" y="27227"/>
                    </a:lnTo>
                    <a:lnTo>
                      <a:pt x="56792" y="7305"/>
                    </a:lnTo>
                    <a:lnTo>
                      <a:pt x="92963" y="0"/>
                    </a:lnTo>
                    <a:lnTo>
                      <a:pt x="2629661" y="0"/>
                    </a:lnTo>
                    <a:lnTo>
                      <a:pt x="2665833" y="7305"/>
                    </a:lnTo>
                    <a:lnTo>
                      <a:pt x="2695384" y="27227"/>
                    </a:lnTo>
                    <a:lnTo>
                      <a:pt x="2715315" y="56776"/>
                    </a:lnTo>
                    <a:lnTo>
                      <a:pt x="2722626" y="92964"/>
                    </a:lnTo>
                    <a:lnTo>
                      <a:pt x="2722626" y="464820"/>
                    </a:lnTo>
                    <a:lnTo>
                      <a:pt x="2715315" y="501007"/>
                    </a:lnTo>
                    <a:lnTo>
                      <a:pt x="2695384" y="530556"/>
                    </a:lnTo>
                    <a:lnTo>
                      <a:pt x="2665833" y="550478"/>
                    </a:lnTo>
                    <a:lnTo>
                      <a:pt x="2629661" y="557784"/>
                    </a:lnTo>
                    <a:lnTo>
                      <a:pt x="92963" y="557784"/>
                    </a:lnTo>
                    <a:lnTo>
                      <a:pt x="56792" y="550478"/>
                    </a:lnTo>
                    <a:lnTo>
                      <a:pt x="27241" y="530556"/>
                    </a:lnTo>
                    <a:lnTo>
                      <a:pt x="7310" y="501007"/>
                    </a:lnTo>
                    <a:lnTo>
                      <a:pt x="0" y="464820"/>
                    </a:lnTo>
                    <a:lnTo>
                      <a:pt x="0" y="92964"/>
                    </a:lnTo>
                    <a:close/>
                  </a:path>
                </a:pathLst>
              </a:custGeom>
              <a:ln w="12954">
                <a:solidFill>
                  <a:srgbClr val="002C6D"/>
                </a:solidFill>
              </a:ln>
            </p:spPr>
            <p:txBody>
              <a:bodyPr wrap="square" lIns="0" tIns="0" rIns="0" bIns="0" rtlCol="0"/>
              <a:lstStyle/>
              <a:p>
                <a:endParaRPr/>
              </a:p>
            </p:txBody>
          </p:sp>
        </p:grpSp>
        <p:sp>
          <p:nvSpPr>
            <p:cNvPr id="54" name="object 54"/>
            <p:cNvSpPr txBox="1"/>
            <p:nvPr/>
          </p:nvSpPr>
          <p:spPr>
            <a:xfrm>
              <a:off x="8883505" y="5800620"/>
              <a:ext cx="2864709" cy="310341"/>
            </a:xfrm>
            <a:prstGeom prst="rect">
              <a:avLst/>
            </a:prstGeom>
          </p:spPr>
          <p:txBody>
            <a:bodyPr vert="horz" wrap="square" lIns="0" tIns="15240" rIns="0" bIns="0" rtlCol="0">
              <a:spAutoFit/>
            </a:bodyPr>
            <a:lstStyle/>
            <a:p>
              <a:pPr marL="50800">
                <a:lnSpc>
                  <a:spcPts val="2250"/>
                </a:lnSpc>
                <a:spcBef>
                  <a:spcPts val="120"/>
                </a:spcBef>
                <a:tabLst>
                  <a:tab pos="499745" algn="l"/>
                  <a:tab pos="1569720" algn="l"/>
                </a:tabLst>
              </a:pPr>
              <a:r>
                <a:rPr lang="en-US" sz="2400" i="1" spc="20" dirty="0">
                  <a:latin typeface="Times New Roman"/>
                  <a:cs typeface="Times New Roman"/>
                </a:rPr>
                <a:t>V</a:t>
              </a:r>
              <a:r>
                <a:rPr lang="en-US" altLang="zh-CN" sz="2400" i="1" spc="20" baseline="-25000" dirty="0">
                  <a:latin typeface="Times New Roman"/>
                  <a:cs typeface="Times New Roman"/>
                </a:rPr>
                <a:t>out</a:t>
              </a:r>
              <a:r>
                <a:rPr sz="2400" i="1" spc="20" dirty="0">
                  <a:latin typeface="Times New Roman"/>
                  <a:cs typeface="Times New Roman"/>
                </a:rPr>
                <a:t>	</a:t>
              </a:r>
              <a:r>
                <a:rPr sz="2400" spc="-10" dirty="0">
                  <a:latin typeface="Times New Roman"/>
                  <a:cs typeface="Times New Roman"/>
                </a:rPr>
                <a:t>(</a:t>
              </a:r>
              <a:r>
                <a:rPr sz="2400" i="1" spc="160" dirty="0">
                  <a:latin typeface="Times New Roman"/>
                  <a:cs typeface="Times New Roman"/>
                </a:rPr>
                <a:t>t</a:t>
              </a:r>
              <a:r>
                <a:rPr sz="2400" spc="10" dirty="0">
                  <a:latin typeface="Times New Roman"/>
                  <a:cs typeface="Times New Roman"/>
                </a:rPr>
                <a:t>)</a:t>
              </a:r>
              <a:r>
                <a:rPr sz="2400" spc="-45" dirty="0">
                  <a:latin typeface="Times New Roman"/>
                  <a:cs typeface="Times New Roman"/>
                </a:rPr>
                <a:t> </a:t>
              </a:r>
              <a:r>
                <a:rPr sz="2400" spc="15" dirty="0">
                  <a:latin typeface="Symbol"/>
                  <a:cs typeface="Symbol"/>
                </a:rPr>
                <a:t></a:t>
              </a:r>
              <a:r>
                <a:rPr sz="2400" spc="-275" dirty="0">
                  <a:latin typeface="Times New Roman"/>
                  <a:cs typeface="Times New Roman"/>
                </a:rPr>
                <a:t> </a:t>
              </a:r>
              <a:r>
                <a:rPr sz="2400" i="1" spc="20" dirty="0">
                  <a:latin typeface="Times New Roman"/>
                  <a:cs typeface="Times New Roman"/>
                </a:rPr>
                <a:t>V</a:t>
              </a:r>
              <a:r>
                <a:rPr lang="en-US" sz="2400" i="1" spc="20" baseline="-25000" dirty="0">
                  <a:latin typeface="Times New Roman"/>
                  <a:cs typeface="Times New Roman"/>
                </a:rPr>
                <a:t>DD</a:t>
              </a:r>
              <a:r>
                <a:rPr sz="2400" i="1" dirty="0">
                  <a:latin typeface="Times New Roman"/>
                  <a:cs typeface="Times New Roman"/>
                </a:rPr>
                <a:t> </a:t>
              </a:r>
              <a:r>
                <a:rPr sz="2400" spc="-195" dirty="0">
                  <a:latin typeface="Times New Roman"/>
                  <a:cs typeface="Times New Roman"/>
                </a:rPr>
                <a:t>(</a:t>
              </a:r>
              <a:r>
                <a:rPr sz="2400" spc="204" dirty="0">
                  <a:latin typeface="Times New Roman"/>
                  <a:cs typeface="Times New Roman"/>
                </a:rPr>
                <a:t>1</a:t>
              </a:r>
              <a:r>
                <a:rPr sz="2400" spc="15" dirty="0">
                  <a:latin typeface="Symbol"/>
                  <a:cs typeface="Symbol"/>
                </a:rPr>
                <a:t></a:t>
              </a:r>
              <a:r>
                <a:rPr sz="2400" spc="-245" dirty="0">
                  <a:latin typeface="Times New Roman"/>
                  <a:cs typeface="Times New Roman"/>
                </a:rPr>
                <a:t> </a:t>
              </a:r>
              <a:r>
                <a:rPr sz="2400" i="1" spc="95" dirty="0">
                  <a:latin typeface="Times New Roman"/>
                  <a:cs typeface="Times New Roman"/>
                </a:rPr>
                <a:t>e</a:t>
              </a:r>
              <a:r>
                <a:rPr sz="2100" spc="104" baseline="51587" dirty="0">
                  <a:latin typeface="Symbol"/>
                  <a:cs typeface="Symbol"/>
                </a:rPr>
                <a:t></a:t>
              </a:r>
              <a:r>
                <a:rPr sz="2100" i="1" baseline="51587" dirty="0">
                  <a:latin typeface="Times New Roman"/>
                  <a:cs typeface="Times New Roman"/>
                </a:rPr>
                <a:t>t</a:t>
              </a:r>
              <a:r>
                <a:rPr sz="2100" i="1" spc="-270" baseline="51587" dirty="0">
                  <a:latin typeface="Times New Roman"/>
                  <a:cs typeface="Times New Roman"/>
                </a:rPr>
                <a:t> </a:t>
              </a:r>
              <a:r>
                <a:rPr sz="2100" spc="-30" baseline="51587" dirty="0">
                  <a:latin typeface="Times New Roman"/>
                  <a:cs typeface="Times New Roman"/>
                </a:rPr>
                <a:t>/</a:t>
              </a:r>
              <a:r>
                <a:rPr sz="2175" i="1" spc="-30" baseline="49808" dirty="0">
                  <a:latin typeface="Symbol"/>
                  <a:cs typeface="Symbol"/>
                </a:rPr>
                <a:t></a:t>
              </a:r>
              <a:r>
                <a:rPr sz="2175" spc="-157" baseline="49808" dirty="0">
                  <a:latin typeface="Times New Roman"/>
                  <a:cs typeface="Times New Roman"/>
                </a:rPr>
                <a:t> </a:t>
              </a:r>
              <a:r>
                <a:rPr sz="1500" i="1" spc="15" baseline="52777" dirty="0">
                  <a:latin typeface="Times New Roman"/>
                  <a:cs typeface="Times New Roman"/>
                </a:rPr>
                <a:t>p</a:t>
              </a:r>
              <a:r>
                <a:rPr sz="1500" i="1" baseline="52777" dirty="0">
                  <a:latin typeface="Times New Roman"/>
                  <a:cs typeface="Times New Roman"/>
                </a:rPr>
                <a:t> </a:t>
              </a:r>
              <a:r>
                <a:rPr sz="1500" i="1" spc="-67" baseline="52777" dirty="0">
                  <a:latin typeface="Times New Roman"/>
                  <a:cs typeface="Times New Roman"/>
                </a:rPr>
                <a:t> </a:t>
              </a:r>
              <a:r>
                <a:rPr sz="2400" spc="10" dirty="0">
                  <a:latin typeface="Times New Roman"/>
                  <a:cs typeface="Times New Roman"/>
                </a:rPr>
                <a:t>)</a:t>
              </a:r>
              <a:endParaRPr sz="1400" dirty="0">
                <a:latin typeface="Times New Roman"/>
                <a:cs typeface="Times New Roman"/>
              </a:endParaRPr>
            </a:p>
          </p:txBody>
        </p:sp>
      </p:grpSp>
      <p:sp>
        <p:nvSpPr>
          <p:cNvPr id="55" name="object 55"/>
          <p:cNvSpPr txBox="1"/>
          <p:nvPr/>
        </p:nvSpPr>
        <p:spPr>
          <a:xfrm>
            <a:off x="642366" y="5621273"/>
            <a:ext cx="1598930" cy="530860"/>
          </a:xfrm>
          <a:prstGeom prst="rect">
            <a:avLst/>
          </a:prstGeom>
          <a:solidFill>
            <a:srgbClr val="A1DAEC"/>
          </a:solidFill>
        </p:spPr>
        <p:txBody>
          <a:bodyPr vert="horz" wrap="square" lIns="0" tIns="0" rIns="0" bIns="0" rtlCol="0">
            <a:spAutoFit/>
          </a:bodyPr>
          <a:lstStyle/>
          <a:p>
            <a:pPr marL="12700">
              <a:lnSpc>
                <a:spcPts val="3035"/>
              </a:lnSpc>
            </a:pPr>
            <a:r>
              <a:rPr sz="2550" i="1" spc="-50" dirty="0">
                <a:latin typeface="Symbol"/>
                <a:cs typeface="Symbol"/>
              </a:rPr>
              <a:t></a:t>
            </a:r>
            <a:r>
              <a:rPr sz="2550" spc="-395" dirty="0">
                <a:latin typeface="Times New Roman"/>
                <a:cs typeface="Times New Roman"/>
              </a:rPr>
              <a:t> </a:t>
            </a:r>
            <a:r>
              <a:rPr sz="2100" i="1" spc="7" baseline="-23809" dirty="0">
                <a:latin typeface="Times New Roman"/>
                <a:cs typeface="Times New Roman"/>
              </a:rPr>
              <a:t>n</a:t>
            </a:r>
            <a:r>
              <a:rPr sz="2100" i="1" baseline="-23809" dirty="0">
                <a:latin typeface="Times New Roman"/>
                <a:cs typeface="Times New Roman"/>
              </a:rPr>
              <a:t> </a:t>
            </a:r>
            <a:r>
              <a:rPr sz="2100" i="1" spc="179" baseline="-23809" dirty="0">
                <a:latin typeface="Times New Roman"/>
                <a:cs typeface="Times New Roman"/>
              </a:rPr>
              <a:t> </a:t>
            </a:r>
            <a:r>
              <a:rPr sz="2400" spc="20" dirty="0">
                <a:latin typeface="Symbol"/>
                <a:cs typeface="Symbol"/>
              </a:rPr>
              <a:t></a:t>
            </a:r>
            <a:r>
              <a:rPr sz="2400" spc="30" dirty="0">
                <a:latin typeface="Times New Roman"/>
                <a:cs typeface="Times New Roman"/>
              </a:rPr>
              <a:t> </a:t>
            </a:r>
            <a:r>
              <a:rPr sz="2400" i="1" spc="-65" dirty="0">
                <a:latin typeface="Times New Roman"/>
                <a:cs typeface="Times New Roman"/>
              </a:rPr>
              <a:t>R</a:t>
            </a:r>
            <a:r>
              <a:rPr sz="2100" i="1" spc="7" baseline="-23809" dirty="0">
                <a:latin typeface="Times New Roman"/>
                <a:cs typeface="Times New Roman"/>
              </a:rPr>
              <a:t>n</a:t>
            </a:r>
            <a:r>
              <a:rPr sz="2100" i="1" baseline="-23809" dirty="0">
                <a:latin typeface="Times New Roman"/>
                <a:cs typeface="Times New Roman"/>
              </a:rPr>
              <a:t> </a:t>
            </a:r>
            <a:r>
              <a:rPr sz="2100" i="1" spc="-209" baseline="-23809"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60" dirty="0">
                <a:latin typeface="Times New Roman"/>
                <a:cs typeface="Times New Roman"/>
              </a:rPr>
              <a:t>C</a:t>
            </a:r>
            <a:r>
              <a:rPr sz="2100" i="1" spc="7" baseline="-23809" dirty="0">
                <a:latin typeface="Times New Roman"/>
                <a:cs typeface="Times New Roman"/>
              </a:rPr>
              <a:t>L</a:t>
            </a:r>
            <a:endParaRPr sz="2100" baseline="-23809">
              <a:latin typeface="Times New Roman"/>
              <a:cs typeface="Times New Roman"/>
            </a:endParaRPr>
          </a:p>
        </p:txBody>
      </p:sp>
      <p:sp>
        <p:nvSpPr>
          <p:cNvPr id="56" name="object 56"/>
          <p:cNvSpPr txBox="1"/>
          <p:nvPr/>
        </p:nvSpPr>
        <p:spPr>
          <a:xfrm>
            <a:off x="2839973" y="5621273"/>
            <a:ext cx="1598930" cy="530860"/>
          </a:xfrm>
          <a:prstGeom prst="rect">
            <a:avLst/>
          </a:prstGeom>
          <a:solidFill>
            <a:srgbClr val="FFB9BB"/>
          </a:solidFill>
        </p:spPr>
        <p:txBody>
          <a:bodyPr vert="horz" wrap="square" lIns="0" tIns="0" rIns="0" bIns="0" rtlCol="0">
            <a:spAutoFit/>
          </a:bodyPr>
          <a:lstStyle/>
          <a:p>
            <a:pPr marL="34925">
              <a:lnSpc>
                <a:spcPts val="2935"/>
              </a:lnSpc>
            </a:pPr>
            <a:r>
              <a:rPr sz="2550" i="1" spc="-50" dirty="0">
                <a:latin typeface="Symbol"/>
                <a:cs typeface="Symbol"/>
              </a:rPr>
              <a:t></a:t>
            </a:r>
            <a:r>
              <a:rPr sz="2550" spc="-225" dirty="0">
                <a:latin typeface="Times New Roman"/>
                <a:cs typeface="Times New Roman"/>
              </a:rPr>
              <a:t> </a:t>
            </a:r>
            <a:r>
              <a:rPr sz="2100" i="1" spc="7" baseline="-23809" dirty="0">
                <a:latin typeface="Times New Roman"/>
                <a:cs typeface="Times New Roman"/>
              </a:rPr>
              <a:t>p</a:t>
            </a:r>
            <a:r>
              <a:rPr sz="2100" i="1" baseline="-23809" dirty="0">
                <a:latin typeface="Times New Roman"/>
                <a:cs typeface="Times New Roman"/>
              </a:rPr>
              <a:t> </a:t>
            </a:r>
            <a:r>
              <a:rPr sz="2100" i="1" spc="217" baseline="-23809" dirty="0">
                <a:latin typeface="Times New Roman"/>
                <a:cs typeface="Times New Roman"/>
              </a:rPr>
              <a:t> </a:t>
            </a:r>
            <a:r>
              <a:rPr sz="2400" spc="20" dirty="0">
                <a:latin typeface="Symbol"/>
                <a:cs typeface="Symbol"/>
              </a:rPr>
              <a:t></a:t>
            </a:r>
            <a:r>
              <a:rPr sz="2400" spc="35" dirty="0">
                <a:latin typeface="Times New Roman"/>
                <a:cs typeface="Times New Roman"/>
              </a:rPr>
              <a:t> </a:t>
            </a:r>
            <a:r>
              <a:rPr sz="2400" i="1" spc="105" dirty="0">
                <a:latin typeface="Times New Roman"/>
                <a:cs typeface="Times New Roman"/>
              </a:rPr>
              <a:t>R</a:t>
            </a:r>
            <a:r>
              <a:rPr sz="2100" i="1" spc="7" baseline="-23809" dirty="0">
                <a:latin typeface="Times New Roman"/>
                <a:cs typeface="Times New Roman"/>
              </a:rPr>
              <a:t>p</a:t>
            </a:r>
            <a:r>
              <a:rPr sz="2100" i="1" baseline="-23809" dirty="0">
                <a:latin typeface="Times New Roman"/>
                <a:cs typeface="Times New Roman"/>
              </a:rPr>
              <a:t> </a:t>
            </a:r>
            <a:r>
              <a:rPr sz="2100" i="1" spc="-179" baseline="-23809"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65" dirty="0">
                <a:latin typeface="Times New Roman"/>
                <a:cs typeface="Times New Roman"/>
              </a:rPr>
              <a:t>C</a:t>
            </a:r>
            <a:r>
              <a:rPr sz="2100" i="1" spc="7" baseline="-23809" dirty="0">
                <a:latin typeface="Times New Roman"/>
                <a:cs typeface="Times New Roman"/>
              </a:rPr>
              <a:t>L</a:t>
            </a:r>
            <a:endParaRPr sz="2100" baseline="-23809">
              <a:latin typeface="Times New Roman"/>
              <a:cs typeface="Times New Roman"/>
            </a:endParaRPr>
          </a:p>
        </p:txBody>
      </p:sp>
      <p:sp>
        <p:nvSpPr>
          <p:cNvPr id="57" name="灯片编号占位符 56">
            <a:extLst>
              <a:ext uri="{FF2B5EF4-FFF2-40B4-BE49-F238E27FC236}">
                <a16:creationId xmlns:a16="http://schemas.microsoft.com/office/drawing/2014/main" id="{597AB143-F31B-725E-BC83-423C4A57BA9E}"/>
              </a:ext>
            </a:extLst>
          </p:cNvPr>
          <p:cNvSpPr>
            <a:spLocks noGrp="1"/>
          </p:cNvSpPr>
          <p:nvPr>
            <p:ph type="sldNum" sz="quarter" idx="7"/>
          </p:nvPr>
        </p:nvSpPr>
        <p:spPr/>
        <p:txBody>
          <a:bodyPr/>
          <a:lstStyle/>
          <a:p>
            <a:fld id="{B6F15528-21DE-4FAA-801E-634DDDAF4B2B}" type="slidenum">
              <a:rPr lang="en-US" altLang="zh-CN" smtClean="0"/>
              <a:t>6</a:t>
            </a:fld>
            <a:endParaRPr lang="en-US" altLang="zh-CN" dirty="0"/>
          </a:p>
        </p:txBody>
      </p:sp>
      <p:pic>
        <p:nvPicPr>
          <p:cNvPr id="67" name="图片 66" descr="\documentclass{article}&#10;\usepackage{amsmath}&#10;\usepackage{cancel}&#10;\usepackage{color}&#10;\pagestyle{empty}&#10;\begin{document}&#10;&#10;\mathversion{bold}&#10;\begin{equation}&#10;y=e^{-\int P(x) d x}\left(\int Q(x) e^{\int P(x) d x} d x+C\right)\nonumber&#10;\end{equation}&#10;&#10;\end{document}" title="IguanaTex Bitmap Display">
            <a:extLst>
              <a:ext uri="{FF2B5EF4-FFF2-40B4-BE49-F238E27FC236}">
                <a16:creationId xmlns:a16="http://schemas.microsoft.com/office/drawing/2014/main" id="{9CEF29CE-6E43-6496-08EE-1733DEFB6A87}"/>
              </a:ext>
            </a:extLst>
          </p:cNvPr>
          <p:cNvPicPr>
            <a:picLocks noChangeAspect="1"/>
          </p:cNvPicPr>
          <p:nvPr>
            <p:custDataLst>
              <p:tags r:id="rId1"/>
            </p:custDataLst>
          </p:nvPr>
        </p:nvPicPr>
        <p:blipFill>
          <a:blip r:embed="rId9"/>
          <a:stretch>
            <a:fillRect/>
          </a:stretch>
        </p:blipFill>
        <p:spPr>
          <a:xfrm>
            <a:off x="6173781" y="3352800"/>
            <a:ext cx="5065143" cy="608000"/>
          </a:xfrm>
          <a:prstGeom prst="rect">
            <a:avLst/>
          </a:prstGeom>
        </p:spPr>
      </p:pic>
      <p:grpSp>
        <p:nvGrpSpPr>
          <p:cNvPr id="68" name="组合 67">
            <a:extLst>
              <a:ext uri="{FF2B5EF4-FFF2-40B4-BE49-F238E27FC236}">
                <a16:creationId xmlns:a16="http://schemas.microsoft.com/office/drawing/2014/main" id="{B64AEB93-1406-2A23-A4A5-14D4093DF4BB}"/>
              </a:ext>
            </a:extLst>
          </p:cNvPr>
          <p:cNvGrpSpPr/>
          <p:nvPr/>
        </p:nvGrpSpPr>
        <p:grpSpPr>
          <a:xfrm>
            <a:off x="5336335" y="2561574"/>
            <a:ext cx="6740037" cy="867601"/>
            <a:chOff x="5336335" y="2561574"/>
            <a:chExt cx="6740037" cy="867601"/>
          </a:xfrm>
        </p:grpSpPr>
        <p:sp>
          <p:nvSpPr>
            <p:cNvPr id="28" name="object 28"/>
            <p:cNvSpPr txBox="1"/>
            <p:nvPr/>
          </p:nvSpPr>
          <p:spPr>
            <a:xfrm>
              <a:off x="5336335" y="2561574"/>
              <a:ext cx="6740037" cy="751488"/>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lang="en-US" sz="2400" b="1" spc="-5" dirty="0">
                  <a:solidFill>
                    <a:srgbClr val="FF0000"/>
                  </a:solidFill>
                  <a:latin typeface="Arial"/>
                  <a:cs typeface="Arial"/>
                </a:rPr>
                <a:t>T</a:t>
              </a:r>
              <a:r>
                <a:rPr lang="en-US" altLang="zh-CN" sz="2400" b="1" spc="-5" dirty="0">
                  <a:solidFill>
                    <a:srgbClr val="FF0000"/>
                  </a:solidFill>
                  <a:latin typeface="Arial"/>
                  <a:cs typeface="Arial"/>
                </a:rPr>
                <a:t>he general solution of linear first-order differential equation                               is</a:t>
              </a:r>
              <a:r>
                <a:rPr sz="2400" b="1" spc="-5" dirty="0">
                  <a:solidFill>
                    <a:srgbClr val="FF0000"/>
                  </a:solidFill>
                  <a:latin typeface="Arial"/>
                  <a:cs typeface="Arial"/>
                </a:rPr>
                <a:t>:</a:t>
              </a:r>
              <a:endParaRPr sz="2400" dirty="0">
                <a:latin typeface="Arial"/>
                <a:cs typeface="Arial"/>
              </a:endParaRPr>
            </a:p>
          </p:txBody>
        </p:sp>
        <p:pic>
          <p:nvPicPr>
            <p:cNvPr id="65" name="图片 64" descr="\documentclass{article}&#10;\usepackage{amsmath}&#10;\usepackage{cancel}&#10;\usepackage{color}&#10;\pagestyle{empty}&#10;\begin{document}&#10;&#10;\mathversion{bold}&#10;\begin{equation}&#10;\frac{d y}{d x}+P(x) y=Q(x)\nonumber&#10;\end{equation}&#10;&#10;\end{document}" title="IguanaTex Bitmap Display">
              <a:extLst>
                <a:ext uri="{FF2B5EF4-FFF2-40B4-BE49-F238E27FC236}">
                  <a16:creationId xmlns:a16="http://schemas.microsoft.com/office/drawing/2014/main" id="{4E6028AE-989D-4F12-51A7-CA634EA87CB6}"/>
                </a:ext>
              </a:extLst>
            </p:cNvPr>
            <p:cNvPicPr>
              <a:picLocks noChangeAspect="1"/>
            </p:cNvPicPr>
            <p:nvPr>
              <p:custDataLst>
                <p:tags r:id="rId2"/>
              </p:custDataLst>
            </p:nvPr>
          </p:nvPicPr>
          <p:blipFill>
            <a:blip r:embed="rId10"/>
            <a:stretch>
              <a:fillRect/>
            </a:stretch>
          </p:blipFill>
          <p:spPr>
            <a:xfrm>
              <a:off x="8670342" y="2872984"/>
              <a:ext cx="2454858" cy="556191"/>
            </a:xfrm>
            <a:prstGeom prst="rect">
              <a:avLst/>
            </a:prstGeom>
          </p:spPr>
        </p:pic>
      </p:grpSp>
      <p:grpSp>
        <p:nvGrpSpPr>
          <p:cNvPr id="69" name="object 30">
            <a:extLst>
              <a:ext uri="{FF2B5EF4-FFF2-40B4-BE49-F238E27FC236}">
                <a16:creationId xmlns:a16="http://schemas.microsoft.com/office/drawing/2014/main" id="{6640C0DD-7AD3-58D8-C034-ADAA56A9EAEB}"/>
              </a:ext>
            </a:extLst>
          </p:cNvPr>
          <p:cNvGrpSpPr/>
          <p:nvPr/>
        </p:nvGrpSpPr>
        <p:grpSpPr>
          <a:xfrm rot="5400000">
            <a:off x="7807326" y="3844926"/>
            <a:ext cx="394968" cy="297180"/>
            <a:chOff x="6773227" y="4196143"/>
            <a:chExt cx="657225" cy="297180"/>
          </a:xfrm>
        </p:grpSpPr>
        <p:sp>
          <p:nvSpPr>
            <p:cNvPr id="70" name="object 31 2">
              <a:extLst>
                <a:ext uri="{FF2B5EF4-FFF2-40B4-BE49-F238E27FC236}">
                  <a16:creationId xmlns:a16="http://schemas.microsoft.com/office/drawing/2014/main" id="{B4F5CBC6-6051-6CBE-5A30-759A30F752E9}"/>
                </a:ext>
              </a:extLst>
            </p:cNvPr>
            <p:cNvSpPr/>
            <p:nvPr/>
          </p:nvSpPr>
          <p:spPr>
            <a:xfrm>
              <a:off x="6779895" y="4202810"/>
              <a:ext cx="643890" cy="283845"/>
            </a:xfrm>
            <a:custGeom>
              <a:avLst/>
              <a:gdLst/>
              <a:ahLst/>
              <a:cxnLst/>
              <a:rect l="l" t="t" r="r" b="b"/>
              <a:pathLst>
                <a:path w="643890" h="283845">
                  <a:moveTo>
                    <a:pt x="502157" y="0"/>
                  </a:moveTo>
                  <a:lnTo>
                    <a:pt x="502157" y="70865"/>
                  </a:lnTo>
                  <a:lnTo>
                    <a:pt x="0" y="70865"/>
                  </a:lnTo>
                  <a:lnTo>
                    <a:pt x="0" y="212597"/>
                  </a:lnTo>
                  <a:lnTo>
                    <a:pt x="502157" y="212597"/>
                  </a:lnTo>
                  <a:lnTo>
                    <a:pt x="502157" y="283463"/>
                  </a:lnTo>
                  <a:lnTo>
                    <a:pt x="643889" y="141731"/>
                  </a:lnTo>
                  <a:lnTo>
                    <a:pt x="502157" y="0"/>
                  </a:lnTo>
                  <a:close/>
                </a:path>
              </a:pathLst>
            </a:custGeom>
            <a:solidFill>
              <a:srgbClr val="FFB9BB"/>
            </a:solidFill>
          </p:spPr>
          <p:txBody>
            <a:bodyPr wrap="square" lIns="0" tIns="0" rIns="0" bIns="0" rtlCol="0"/>
            <a:lstStyle/>
            <a:p>
              <a:endParaRPr/>
            </a:p>
          </p:txBody>
        </p:sp>
        <p:sp>
          <p:nvSpPr>
            <p:cNvPr id="71" name="object 32 2">
              <a:extLst>
                <a:ext uri="{FF2B5EF4-FFF2-40B4-BE49-F238E27FC236}">
                  <a16:creationId xmlns:a16="http://schemas.microsoft.com/office/drawing/2014/main" id="{FA9CE171-2138-0466-5E65-52DE217EC1ED}"/>
                </a:ext>
              </a:extLst>
            </p:cNvPr>
            <p:cNvSpPr/>
            <p:nvPr/>
          </p:nvSpPr>
          <p:spPr>
            <a:xfrm>
              <a:off x="6779895" y="4202810"/>
              <a:ext cx="643890" cy="283845"/>
            </a:xfrm>
            <a:custGeom>
              <a:avLst/>
              <a:gdLst/>
              <a:ahLst/>
              <a:cxnLst/>
              <a:rect l="l" t="t" r="r" b="b"/>
              <a:pathLst>
                <a:path w="643890" h="283845">
                  <a:moveTo>
                    <a:pt x="0" y="70865"/>
                  </a:moveTo>
                  <a:lnTo>
                    <a:pt x="502157" y="70865"/>
                  </a:lnTo>
                  <a:lnTo>
                    <a:pt x="502157" y="0"/>
                  </a:lnTo>
                  <a:lnTo>
                    <a:pt x="643889" y="141731"/>
                  </a:lnTo>
                  <a:lnTo>
                    <a:pt x="502157" y="283463"/>
                  </a:lnTo>
                  <a:lnTo>
                    <a:pt x="502157" y="212597"/>
                  </a:lnTo>
                  <a:lnTo>
                    <a:pt x="0" y="212597"/>
                  </a:lnTo>
                  <a:lnTo>
                    <a:pt x="0" y="70865"/>
                  </a:lnTo>
                  <a:close/>
                </a:path>
              </a:pathLst>
            </a:custGeom>
            <a:ln w="12954">
              <a:solidFill>
                <a:srgbClr val="FF0000"/>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6">
            <a:extLst>
              <a:ext uri="{FF2B5EF4-FFF2-40B4-BE49-F238E27FC236}">
                <a16:creationId xmlns:a16="http://schemas.microsoft.com/office/drawing/2014/main" id="{597AB143-F31B-725E-BC83-423C4A57BA9E}"/>
              </a:ext>
            </a:extLst>
          </p:cNvPr>
          <p:cNvSpPr>
            <a:spLocks noGrp="1"/>
          </p:cNvSpPr>
          <p:nvPr>
            <p:ph type="sldNum" sz="quarter" idx="7"/>
          </p:nvPr>
        </p:nvSpPr>
        <p:spPr/>
        <p:txBody>
          <a:bodyPr/>
          <a:lstStyle/>
          <a:p>
            <a:fld id="{B6F15528-21DE-4FAA-801E-634DDDAF4B2B}" type="slidenum">
              <a:rPr lang="en-US" altLang="zh-CN" smtClean="0"/>
              <a:t>7</a:t>
            </a:fld>
            <a:endParaRPr lang="en-US" altLang="zh-CN" dirty="0"/>
          </a:p>
        </p:txBody>
      </p:sp>
      <p:grpSp>
        <p:nvGrpSpPr>
          <p:cNvPr id="3" name="组合 2">
            <a:extLst>
              <a:ext uri="{FF2B5EF4-FFF2-40B4-BE49-F238E27FC236}">
                <a16:creationId xmlns:a16="http://schemas.microsoft.com/office/drawing/2014/main" id="{0D11EA62-B929-CBB7-E3B5-CE2F872DAAF1}"/>
              </a:ext>
            </a:extLst>
          </p:cNvPr>
          <p:cNvGrpSpPr/>
          <p:nvPr/>
        </p:nvGrpSpPr>
        <p:grpSpPr>
          <a:xfrm>
            <a:off x="1295400" y="609600"/>
            <a:ext cx="8739753" cy="5170861"/>
            <a:chOff x="1295400" y="609600"/>
            <a:chExt cx="8739753" cy="5170861"/>
          </a:xfrm>
        </p:grpSpPr>
        <p:pic>
          <p:nvPicPr>
            <p:cNvPr id="77" name="图片 76">
              <a:extLst>
                <a:ext uri="{FF2B5EF4-FFF2-40B4-BE49-F238E27FC236}">
                  <a16:creationId xmlns:a16="http://schemas.microsoft.com/office/drawing/2014/main" id="{D7BBB120-C94F-F3AE-79E6-D34EB2DFBD47}"/>
                </a:ext>
              </a:extLst>
            </p:cNvPr>
            <p:cNvPicPr>
              <a:picLocks noChangeAspect="1"/>
            </p:cNvPicPr>
            <p:nvPr/>
          </p:nvPicPr>
          <p:blipFill rotWithShape="1">
            <a:blip r:embed="rId3"/>
            <a:srcRect l="10437" t="22781" r="17178" b="20841"/>
            <a:stretch/>
          </p:blipFill>
          <p:spPr>
            <a:xfrm>
              <a:off x="1295400" y="609600"/>
              <a:ext cx="8739753" cy="5105400"/>
            </a:xfrm>
            <a:prstGeom prst="rect">
              <a:avLst/>
            </a:prstGeom>
          </p:spPr>
        </p:pic>
        <p:sp>
          <p:nvSpPr>
            <p:cNvPr id="2" name="矩形 1">
              <a:extLst>
                <a:ext uri="{FF2B5EF4-FFF2-40B4-BE49-F238E27FC236}">
                  <a16:creationId xmlns:a16="http://schemas.microsoft.com/office/drawing/2014/main" id="{C4F009AE-E639-38B8-792F-827D4755674D}"/>
                </a:ext>
              </a:extLst>
            </p:cNvPr>
            <p:cNvSpPr/>
            <p:nvPr/>
          </p:nvSpPr>
          <p:spPr>
            <a:xfrm>
              <a:off x="8001000" y="5268536"/>
              <a:ext cx="1676400" cy="51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44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60294" y="1308078"/>
            <a:ext cx="5420995"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solidFill>
                  <a:srgbClr val="004099"/>
                </a:solidFill>
                <a:latin typeface="Arial"/>
                <a:cs typeface="Arial"/>
              </a:rPr>
              <a:t>A</a:t>
            </a:r>
            <a:r>
              <a:rPr sz="2400" b="1" spc="-90" dirty="0">
                <a:solidFill>
                  <a:srgbClr val="004099"/>
                </a:solidFill>
                <a:latin typeface="Arial"/>
                <a:cs typeface="Arial"/>
              </a:rPr>
              <a:t> </a:t>
            </a:r>
            <a:r>
              <a:rPr sz="2400" b="1" spc="-5" dirty="0">
                <a:solidFill>
                  <a:srgbClr val="004099"/>
                </a:solidFill>
                <a:latin typeface="Arial"/>
                <a:cs typeface="Arial"/>
              </a:rPr>
              <a:t>first-order</a:t>
            </a:r>
            <a:r>
              <a:rPr sz="2400" b="1" spc="10" dirty="0">
                <a:solidFill>
                  <a:srgbClr val="004099"/>
                </a:solidFill>
                <a:latin typeface="Arial"/>
                <a:cs typeface="Arial"/>
              </a:rPr>
              <a:t> </a:t>
            </a:r>
            <a:r>
              <a:rPr sz="2400" b="1" spc="-5" dirty="0">
                <a:solidFill>
                  <a:srgbClr val="004099"/>
                </a:solidFill>
                <a:latin typeface="Arial"/>
                <a:cs typeface="Arial"/>
              </a:rPr>
              <a:t>RC</a:t>
            </a:r>
            <a:r>
              <a:rPr sz="2400" b="1" spc="15" dirty="0">
                <a:solidFill>
                  <a:srgbClr val="004099"/>
                </a:solidFill>
                <a:latin typeface="Arial"/>
                <a:cs typeface="Arial"/>
              </a:rPr>
              <a:t> </a:t>
            </a:r>
            <a:r>
              <a:rPr sz="2400" b="1" spc="-5" dirty="0">
                <a:solidFill>
                  <a:srgbClr val="004099"/>
                </a:solidFill>
                <a:latin typeface="Arial"/>
                <a:cs typeface="Arial"/>
              </a:rPr>
              <a:t>discharge</a:t>
            </a:r>
            <a:r>
              <a:rPr sz="2400" b="1" dirty="0">
                <a:solidFill>
                  <a:srgbClr val="004099"/>
                </a:solidFill>
                <a:latin typeface="Arial"/>
                <a:cs typeface="Arial"/>
              </a:rPr>
              <a:t> </a:t>
            </a:r>
            <a:r>
              <a:rPr sz="2400" b="1" spc="-5" dirty="0">
                <a:solidFill>
                  <a:srgbClr val="004099"/>
                </a:solidFill>
                <a:latin typeface="Arial"/>
                <a:cs typeface="Arial"/>
              </a:rPr>
              <a:t>network</a:t>
            </a:r>
            <a:endParaRPr sz="2400">
              <a:latin typeface="Arial"/>
              <a:cs typeface="Arial"/>
            </a:endParaRPr>
          </a:p>
        </p:txBody>
      </p:sp>
      <p:sp>
        <p:nvSpPr>
          <p:cNvPr id="3" name="object 3"/>
          <p:cNvSpPr txBox="1">
            <a:spLocks noGrp="1"/>
          </p:cNvSpPr>
          <p:nvPr>
            <p:ph type="title"/>
          </p:nvPr>
        </p:nvSpPr>
        <p:spPr>
          <a:xfrm>
            <a:off x="3554100" y="107246"/>
            <a:ext cx="519049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tx1"/>
                </a:solidFill>
              </a:rPr>
              <a:t>Inverter</a:t>
            </a:r>
            <a:r>
              <a:rPr sz="3200" spc="-10" dirty="0">
                <a:solidFill>
                  <a:schemeClr val="tx1"/>
                </a:solidFill>
              </a:rPr>
              <a:t> </a:t>
            </a:r>
            <a:r>
              <a:rPr sz="3200" spc="-5" dirty="0">
                <a:solidFill>
                  <a:schemeClr val="tx1"/>
                </a:solidFill>
              </a:rPr>
              <a:t>Propagation</a:t>
            </a:r>
            <a:r>
              <a:rPr sz="3200" spc="-30" dirty="0">
                <a:solidFill>
                  <a:schemeClr val="tx1"/>
                </a:solidFill>
              </a:rPr>
              <a:t> </a:t>
            </a:r>
            <a:r>
              <a:rPr sz="3200" spc="-5" dirty="0">
                <a:solidFill>
                  <a:schemeClr val="tx1"/>
                </a:solidFill>
              </a:rPr>
              <a:t>Delay</a:t>
            </a:r>
            <a:endParaRPr sz="3200" dirty="0">
              <a:solidFill>
                <a:schemeClr val="tx1"/>
              </a:solidFill>
            </a:endParaRPr>
          </a:p>
        </p:txBody>
      </p:sp>
      <p:sp>
        <p:nvSpPr>
          <p:cNvPr id="4" name="object 4"/>
          <p:cNvSpPr txBox="1"/>
          <p:nvPr/>
        </p:nvSpPr>
        <p:spPr>
          <a:xfrm>
            <a:off x="5162394" y="2175664"/>
            <a:ext cx="240665" cy="238760"/>
          </a:xfrm>
          <a:prstGeom prst="rect">
            <a:avLst/>
          </a:prstGeom>
        </p:spPr>
        <p:txBody>
          <a:bodyPr vert="horz" wrap="square" lIns="0" tIns="12065" rIns="0" bIns="0" rtlCol="0">
            <a:spAutoFit/>
          </a:bodyPr>
          <a:lstStyle/>
          <a:p>
            <a:pPr>
              <a:lnSpc>
                <a:spcPct val="100000"/>
              </a:lnSpc>
              <a:spcBef>
                <a:spcPts val="95"/>
              </a:spcBef>
            </a:pPr>
            <a:r>
              <a:rPr sz="1400" i="1" dirty="0">
                <a:latin typeface="Times New Roman"/>
                <a:cs typeface="Times New Roman"/>
              </a:rPr>
              <a:t>o</a:t>
            </a:r>
            <a:r>
              <a:rPr sz="1400" i="1" spc="-10" dirty="0">
                <a:latin typeface="Times New Roman"/>
                <a:cs typeface="Times New Roman"/>
              </a:rPr>
              <a:t>u</a:t>
            </a:r>
            <a:r>
              <a:rPr sz="1400" i="1" dirty="0">
                <a:latin typeface="Times New Roman"/>
                <a:cs typeface="Times New Roman"/>
              </a:rPr>
              <a:t>t</a:t>
            </a:r>
            <a:endParaRPr sz="1400">
              <a:latin typeface="Times New Roman"/>
              <a:cs typeface="Times New Roman"/>
            </a:endParaRPr>
          </a:p>
        </p:txBody>
      </p:sp>
      <p:sp>
        <p:nvSpPr>
          <p:cNvPr id="5" name="object 5"/>
          <p:cNvSpPr txBox="1"/>
          <p:nvPr/>
        </p:nvSpPr>
        <p:spPr>
          <a:xfrm>
            <a:off x="6210751" y="2175664"/>
            <a:ext cx="269875" cy="238760"/>
          </a:xfrm>
          <a:prstGeom prst="rect">
            <a:avLst/>
          </a:prstGeom>
        </p:spPr>
        <p:txBody>
          <a:bodyPr vert="horz" wrap="square" lIns="0" tIns="12065" rIns="0" bIns="0" rtlCol="0">
            <a:spAutoFit/>
          </a:bodyPr>
          <a:lstStyle/>
          <a:p>
            <a:pPr>
              <a:lnSpc>
                <a:spcPct val="100000"/>
              </a:lnSpc>
              <a:spcBef>
                <a:spcPts val="95"/>
              </a:spcBef>
            </a:pPr>
            <a:r>
              <a:rPr sz="1400" i="1" spc="-10" dirty="0">
                <a:latin typeface="Times New Roman"/>
                <a:cs typeface="Times New Roman"/>
              </a:rPr>
              <a:t>D</a:t>
            </a:r>
            <a:r>
              <a:rPr sz="1400" i="1" spc="5" dirty="0">
                <a:latin typeface="Times New Roman"/>
                <a:cs typeface="Times New Roman"/>
              </a:rPr>
              <a:t>D</a:t>
            </a:r>
            <a:endParaRPr sz="1400">
              <a:latin typeface="Times New Roman"/>
              <a:cs typeface="Times New Roman"/>
            </a:endParaRPr>
          </a:p>
        </p:txBody>
      </p:sp>
      <p:sp>
        <p:nvSpPr>
          <p:cNvPr id="6" name="object 6"/>
          <p:cNvSpPr txBox="1"/>
          <p:nvPr/>
        </p:nvSpPr>
        <p:spPr>
          <a:xfrm>
            <a:off x="7588114" y="2175664"/>
            <a:ext cx="102235" cy="238760"/>
          </a:xfrm>
          <a:prstGeom prst="rect">
            <a:avLst/>
          </a:prstGeom>
        </p:spPr>
        <p:txBody>
          <a:bodyPr vert="horz" wrap="square" lIns="0" tIns="12065" rIns="0" bIns="0" rtlCol="0">
            <a:spAutoFit/>
          </a:bodyPr>
          <a:lstStyle/>
          <a:p>
            <a:pPr>
              <a:lnSpc>
                <a:spcPct val="100000"/>
              </a:lnSpc>
              <a:spcBef>
                <a:spcPts val="95"/>
              </a:spcBef>
            </a:pPr>
            <a:r>
              <a:rPr sz="1400" i="1" dirty="0">
                <a:latin typeface="Times New Roman"/>
                <a:cs typeface="Times New Roman"/>
              </a:rPr>
              <a:t>n</a:t>
            </a:r>
            <a:endParaRPr sz="1400">
              <a:latin typeface="Times New Roman"/>
              <a:cs typeface="Times New Roman"/>
            </a:endParaRPr>
          </a:p>
        </p:txBody>
      </p:sp>
      <p:sp>
        <p:nvSpPr>
          <p:cNvPr id="7" name="object 7"/>
          <p:cNvSpPr txBox="1"/>
          <p:nvPr/>
        </p:nvSpPr>
        <p:spPr>
          <a:xfrm>
            <a:off x="8210478" y="2175664"/>
            <a:ext cx="102235" cy="238760"/>
          </a:xfrm>
          <a:prstGeom prst="rect">
            <a:avLst/>
          </a:prstGeom>
        </p:spPr>
        <p:txBody>
          <a:bodyPr vert="horz" wrap="square" lIns="0" tIns="12065" rIns="0" bIns="0" rtlCol="0">
            <a:spAutoFit/>
          </a:bodyPr>
          <a:lstStyle/>
          <a:p>
            <a:pPr>
              <a:lnSpc>
                <a:spcPct val="100000"/>
              </a:lnSpc>
              <a:spcBef>
                <a:spcPts val="95"/>
              </a:spcBef>
            </a:pPr>
            <a:r>
              <a:rPr sz="1400" i="1" dirty="0">
                <a:latin typeface="Times New Roman"/>
                <a:cs typeface="Times New Roman"/>
              </a:rPr>
              <a:t>n</a:t>
            </a:r>
            <a:endParaRPr sz="1400">
              <a:latin typeface="Times New Roman"/>
              <a:cs typeface="Times New Roman"/>
            </a:endParaRPr>
          </a:p>
        </p:txBody>
      </p:sp>
      <p:sp>
        <p:nvSpPr>
          <p:cNvPr id="8" name="object 8"/>
          <p:cNvSpPr txBox="1"/>
          <p:nvPr/>
        </p:nvSpPr>
        <p:spPr>
          <a:xfrm>
            <a:off x="8688393" y="2175664"/>
            <a:ext cx="112395" cy="238760"/>
          </a:xfrm>
          <a:prstGeom prst="rect">
            <a:avLst/>
          </a:prstGeom>
        </p:spPr>
        <p:txBody>
          <a:bodyPr vert="horz" wrap="square" lIns="0" tIns="12065" rIns="0" bIns="0" rtlCol="0">
            <a:spAutoFit/>
          </a:bodyPr>
          <a:lstStyle/>
          <a:p>
            <a:pPr>
              <a:lnSpc>
                <a:spcPct val="100000"/>
              </a:lnSpc>
              <a:spcBef>
                <a:spcPts val="95"/>
              </a:spcBef>
            </a:pPr>
            <a:r>
              <a:rPr sz="1400" i="1" spc="5" dirty="0">
                <a:latin typeface="Times New Roman"/>
                <a:cs typeface="Times New Roman"/>
              </a:rPr>
              <a:t>L</a:t>
            </a:r>
            <a:endParaRPr sz="1400" dirty="0">
              <a:latin typeface="Times New Roman"/>
              <a:cs typeface="Times New Roman"/>
            </a:endParaRPr>
          </a:p>
        </p:txBody>
      </p:sp>
      <p:sp>
        <p:nvSpPr>
          <p:cNvPr id="9" name="object 9"/>
          <p:cNvSpPr txBox="1"/>
          <p:nvPr/>
        </p:nvSpPr>
        <p:spPr>
          <a:xfrm>
            <a:off x="6456361" y="1826783"/>
            <a:ext cx="728980" cy="393700"/>
          </a:xfrm>
          <a:prstGeom prst="rect">
            <a:avLst/>
          </a:prstGeom>
        </p:spPr>
        <p:txBody>
          <a:bodyPr vert="horz" wrap="square" lIns="0" tIns="14605" rIns="0" bIns="0" rtlCol="0">
            <a:spAutoFit/>
          </a:bodyPr>
          <a:lstStyle/>
          <a:p>
            <a:pPr marL="25400">
              <a:lnSpc>
                <a:spcPct val="100000"/>
              </a:lnSpc>
              <a:spcBef>
                <a:spcPts val="115"/>
              </a:spcBef>
            </a:pPr>
            <a:r>
              <a:rPr sz="3600" i="1" spc="142" baseline="-25462" dirty="0">
                <a:latin typeface="Times New Roman"/>
                <a:cs typeface="Times New Roman"/>
              </a:rPr>
              <a:t>e</a:t>
            </a:r>
            <a:r>
              <a:rPr sz="1400" spc="75" dirty="0">
                <a:latin typeface="Symbol"/>
                <a:cs typeface="Symbol"/>
              </a:rPr>
              <a:t></a:t>
            </a:r>
            <a:r>
              <a:rPr sz="1400" i="1" dirty="0">
                <a:latin typeface="Times New Roman"/>
                <a:cs typeface="Times New Roman"/>
              </a:rPr>
              <a:t>t</a:t>
            </a:r>
            <a:r>
              <a:rPr sz="1400" i="1" spc="-180" dirty="0">
                <a:latin typeface="Times New Roman"/>
                <a:cs typeface="Times New Roman"/>
              </a:rPr>
              <a:t> </a:t>
            </a:r>
            <a:r>
              <a:rPr sz="1400" spc="-20" dirty="0">
                <a:latin typeface="Times New Roman"/>
                <a:cs typeface="Times New Roman"/>
              </a:rPr>
              <a:t>/</a:t>
            </a:r>
            <a:r>
              <a:rPr sz="1450" i="1" spc="-20" dirty="0">
                <a:latin typeface="Symbol"/>
                <a:cs typeface="Symbol"/>
              </a:rPr>
              <a:t></a:t>
            </a:r>
            <a:r>
              <a:rPr sz="1450" spc="-225" dirty="0">
                <a:latin typeface="Times New Roman"/>
                <a:cs typeface="Times New Roman"/>
              </a:rPr>
              <a:t> </a:t>
            </a:r>
            <a:r>
              <a:rPr sz="1500" i="1" spc="15" baseline="-19444" dirty="0">
                <a:latin typeface="Times New Roman"/>
                <a:cs typeface="Times New Roman"/>
              </a:rPr>
              <a:t>n</a:t>
            </a:r>
            <a:r>
              <a:rPr sz="1500" i="1" baseline="-19444" dirty="0">
                <a:latin typeface="Times New Roman"/>
                <a:cs typeface="Times New Roman"/>
              </a:rPr>
              <a:t> </a:t>
            </a:r>
            <a:r>
              <a:rPr sz="1500" i="1" spc="-135" baseline="-19444" dirty="0">
                <a:latin typeface="Times New Roman"/>
                <a:cs typeface="Times New Roman"/>
              </a:rPr>
              <a:t> </a:t>
            </a:r>
            <a:r>
              <a:rPr sz="3600" spc="7" baseline="-25462" dirty="0">
                <a:latin typeface="Times New Roman"/>
                <a:cs typeface="Times New Roman"/>
              </a:rPr>
              <a:t>,</a:t>
            </a:r>
            <a:endParaRPr sz="3600" baseline="-25462" dirty="0">
              <a:latin typeface="Times New Roman"/>
              <a:cs typeface="Times New Roman"/>
            </a:endParaRPr>
          </a:p>
        </p:txBody>
      </p:sp>
      <p:sp>
        <p:nvSpPr>
          <p:cNvPr id="10" name="object 10"/>
          <p:cNvSpPr txBox="1"/>
          <p:nvPr/>
        </p:nvSpPr>
        <p:spPr>
          <a:xfrm>
            <a:off x="4986687" y="1967548"/>
            <a:ext cx="1242695" cy="393700"/>
          </a:xfrm>
          <a:prstGeom prst="rect">
            <a:avLst/>
          </a:prstGeom>
        </p:spPr>
        <p:txBody>
          <a:bodyPr vert="horz" wrap="square" lIns="0" tIns="14605" rIns="0" bIns="0" rtlCol="0">
            <a:spAutoFit/>
          </a:bodyPr>
          <a:lstStyle/>
          <a:p>
            <a:pPr>
              <a:lnSpc>
                <a:spcPct val="100000"/>
              </a:lnSpc>
              <a:spcBef>
                <a:spcPts val="115"/>
              </a:spcBef>
              <a:tabLst>
                <a:tab pos="448945" algn="l"/>
              </a:tabLst>
            </a:pPr>
            <a:r>
              <a:rPr sz="2400" i="1" spc="20" dirty="0">
                <a:latin typeface="Times New Roman"/>
                <a:cs typeface="Times New Roman"/>
              </a:rPr>
              <a:t>V	</a:t>
            </a:r>
            <a:r>
              <a:rPr sz="2400" spc="-10" dirty="0">
                <a:latin typeface="Times New Roman"/>
                <a:cs typeface="Times New Roman"/>
              </a:rPr>
              <a:t>(</a:t>
            </a:r>
            <a:r>
              <a:rPr sz="2400" i="1" spc="165" dirty="0">
                <a:latin typeface="Times New Roman"/>
                <a:cs typeface="Times New Roman"/>
              </a:rPr>
              <a:t>t</a:t>
            </a:r>
            <a:r>
              <a:rPr sz="2400" spc="10" dirty="0">
                <a:latin typeface="Times New Roman"/>
                <a:cs typeface="Times New Roman"/>
              </a:rPr>
              <a:t>)</a:t>
            </a:r>
            <a:r>
              <a:rPr sz="2400" spc="-50" dirty="0">
                <a:latin typeface="Times New Roman"/>
                <a:cs typeface="Times New Roman"/>
              </a:rPr>
              <a:t> </a:t>
            </a:r>
            <a:r>
              <a:rPr sz="2400" spc="20" dirty="0">
                <a:latin typeface="Symbol"/>
                <a:cs typeface="Symbol"/>
              </a:rPr>
              <a:t></a:t>
            </a:r>
            <a:r>
              <a:rPr sz="2400" spc="-280" dirty="0">
                <a:latin typeface="Times New Roman"/>
                <a:cs typeface="Times New Roman"/>
              </a:rPr>
              <a:t> </a:t>
            </a:r>
            <a:r>
              <a:rPr sz="2400" i="1" spc="20" dirty="0">
                <a:latin typeface="Times New Roman"/>
                <a:cs typeface="Times New Roman"/>
              </a:rPr>
              <a:t>V</a:t>
            </a:r>
            <a:endParaRPr sz="2400" dirty="0">
              <a:latin typeface="Times New Roman"/>
              <a:cs typeface="Times New Roman"/>
            </a:endParaRPr>
          </a:p>
        </p:txBody>
      </p:sp>
      <p:sp>
        <p:nvSpPr>
          <p:cNvPr id="11" name="object 11"/>
          <p:cNvSpPr txBox="1"/>
          <p:nvPr/>
        </p:nvSpPr>
        <p:spPr>
          <a:xfrm>
            <a:off x="7421615" y="1950659"/>
            <a:ext cx="1273175" cy="414020"/>
          </a:xfrm>
          <a:prstGeom prst="rect">
            <a:avLst/>
          </a:prstGeom>
        </p:spPr>
        <p:txBody>
          <a:bodyPr vert="horz" wrap="square" lIns="0" tIns="12065" rIns="0" bIns="0" rtlCol="0">
            <a:spAutoFit/>
          </a:bodyPr>
          <a:lstStyle/>
          <a:p>
            <a:pPr>
              <a:lnSpc>
                <a:spcPct val="100000"/>
              </a:lnSpc>
              <a:spcBef>
                <a:spcPts val="95"/>
              </a:spcBef>
              <a:tabLst>
                <a:tab pos="360680" algn="l"/>
                <a:tab pos="949325" algn="l"/>
              </a:tabLst>
            </a:pPr>
            <a:r>
              <a:rPr sz="2550" i="1" spc="-50" dirty="0">
                <a:latin typeface="Symbol"/>
                <a:cs typeface="Symbol"/>
              </a:rPr>
              <a:t></a:t>
            </a:r>
            <a:r>
              <a:rPr sz="2550" spc="-50" dirty="0">
                <a:latin typeface="Times New Roman"/>
                <a:cs typeface="Times New Roman"/>
              </a:rPr>
              <a:t>	</a:t>
            </a:r>
            <a:r>
              <a:rPr sz="2400" spc="20" dirty="0">
                <a:latin typeface="Symbol"/>
                <a:cs typeface="Symbol"/>
              </a:rPr>
              <a:t></a:t>
            </a:r>
            <a:r>
              <a:rPr sz="2400" spc="20" dirty="0">
                <a:latin typeface="Times New Roman"/>
                <a:cs typeface="Times New Roman"/>
              </a:rPr>
              <a:t> </a:t>
            </a:r>
            <a:r>
              <a:rPr sz="2400" i="1" spc="20" dirty="0">
                <a:latin typeface="Times New Roman"/>
                <a:cs typeface="Times New Roman"/>
              </a:rPr>
              <a:t>R</a:t>
            </a:r>
            <a:r>
              <a:rPr sz="2400" i="1" dirty="0">
                <a:latin typeface="Times New Roman"/>
                <a:cs typeface="Times New Roman"/>
              </a:rPr>
              <a:t>	</a:t>
            </a:r>
            <a:r>
              <a:rPr sz="2400" spc="5" dirty="0">
                <a:latin typeface="Symbol"/>
                <a:cs typeface="Symbol"/>
              </a:rPr>
              <a:t></a:t>
            </a:r>
            <a:r>
              <a:rPr sz="2400" spc="-390" dirty="0">
                <a:latin typeface="Times New Roman"/>
                <a:cs typeface="Times New Roman"/>
              </a:rPr>
              <a:t> </a:t>
            </a:r>
            <a:r>
              <a:rPr sz="2400" i="1" spc="25" dirty="0">
                <a:latin typeface="Times New Roman"/>
                <a:cs typeface="Times New Roman"/>
              </a:rPr>
              <a:t>C</a:t>
            </a:r>
            <a:endParaRPr sz="2400" dirty="0">
              <a:latin typeface="Times New Roman"/>
              <a:cs typeface="Times New Roman"/>
            </a:endParaRPr>
          </a:p>
        </p:txBody>
      </p:sp>
      <p:sp>
        <p:nvSpPr>
          <p:cNvPr id="12" name="object 12"/>
          <p:cNvSpPr/>
          <p:nvPr/>
        </p:nvSpPr>
        <p:spPr>
          <a:xfrm>
            <a:off x="4751070" y="1837159"/>
            <a:ext cx="4319270" cy="714375"/>
          </a:xfrm>
          <a:custGeom>
            <a:avLst/>
            <a:gdLst/>
            <a:ahLst/>
            <a:cxnLst/>
            <a:rect l="l" t="t" r="r" b="b"/>
            <a:pathLst>
              <a:path w="4319270" h="714375">
                <a:moveTo>
                  <a:pt x="0" y="713993"/>
                </a:moveTo>
                <a:lnTo>
                  <a:pt x="4319016" y="713993"/>
                </a:lnTo>
                <a:lnTo>
                  <a:pt x="4319016" y="0"/>
                </a:lnTo>
                <a:lnTo>
                  <a:pt x="0" y="0"/>
                </a:lnTo>
                <a:lnTo>
                  <a:pt x="0" y="713993"/>
                </a:lnTo>
                <a:close/>
              </a:path>
            </a:pathLst>
          </a:custGeom>
          <a:ln w="38100">
            <a:solidFill>
              <a:srgbClr val="004099"/>
            </a:solidFill>
          </a:ln>
        </p:spPr>
        <p:txBody>
          <a:bodyPr wrap="square" lIns="0" tIns="0" rIns="0" bIns="0" rtlCol="0"/>
          <a:lstStyle/>
          <a:p>
            <a:endParaRPr/>
          </a:p>
        </p:txBody>
      </p:sp>
      <p:sp>
        <p:nvSpPr>
          <p:cNvPr id="13" name="object 13"/>
          <p:cNvSpPr txBox="1"/>
          <p:nvPr/>
        </p:nvSpPr>
        <p:spPr>
          <a:xfrm>
            <a:off x="2834894" y="2840460"/>
            <a:ext cx="1771014" cy="391160"/>
          </a:xfrm>
          <a:prstGeom prst="rect">
            <a:avLst/>
          </a:prstGeom>
        </p:spPr>
        <p:txBody>
          <a:bodyPr vert="horz" wrap="square" lIns="0" tIns="12700" rIns="0" bIns="0" rtlCol="0">
            <a:spAutoFit/>
          </a:bodyPr>
          <a:lstStyle/>
          <a:p>
            <a:pPr marL="381000" indent="-342900">
              <a:lnSpc>
                <a:spcPct val="100000"/>
              </a:lnSpc>
              <a:spcBef>
                <a:spcPts val="100"/>
              </a:spcBef>
              <a:buFont typeface="Wingdings"/>
              <a:buChar char=""/>
              <a:tabLst>
                <a:tab pos="381000" algn="l"/>
              </a:tabLst>
            </a:pPr>
            <a:r>
              <a:rPr sz="2400" b="1" spc="-5" dirty="0">
                <a:solidFill>
                  <a:srgbClr val="004099"/>
                </a:solidFill>
                <a:latin typeface="Arial"/>
                <a:cs typeface="Arial"/>
              </a:rPr>
              <a:t>At</a:t>
            </a:r>
            <a:r>
              <a:rPr sz="2400" b="1" spc="-25" dirty="0">
                <a:solidFill>
                  <a:srgbClr val="004099"/>
                </a:solidFill>
                <a:latin typeface="Arial"/>
                <a:cs typeface="Arial"/>
              </a:rPr>
              <a:t> </a:t>
            </a:r>
            <a:r>
              <a:rPr sz="2400" b="1" i="1" dirty="0">
                <a:solidFill>
                  <a:srgbClr val="004099"/>
                </a:solidFill>
                <a:latin typeface="Arial"/>
                <a:cs typeface="Arial"/>
              </a:rPr>
              <a:t>t</a:t>
            </a:r>
            <a:r>
              <a:rPr sz="2400" b="1" i="1" spc="-25" dirty="0">
                <a:solidFill>
                  <a:srgbClr val="004099"/>
                </a:solidFill>
                <a:latin typeface="Arial"/>
                <a:cs typeface="Arial"/>
              </a:rPr>
              <a:t> </a:t>
            </a:r>
            <a:r>
              <a:rPr sz="2400" b="1" dirty="0">
                <a:solidFill>
                  <a:srgbClr val="004099"/>
                </a:solidFill>
                <a:latin typeface="Arial"/>
                <a:cs typeface="Arial"/>
              </a:rPr>
              <a:t>=</a:t>
            </a:r>
            <a:r>
              <a:rPr sz="2400" b="1" spc="-25" dirty="0">
                <a:solidFill>
                  <a:srgbClr val="004099"/>
                </a:solidFill>
                <a:latin typeface="Arial"/>
                <a:cs typeface="Arial"/>
              </a:rPr>
              <a:t> </a:t>
            </a:r>
            <a:r>
              <a:rPr sz="2400" b="1" i="1" spc="-5" dirty="0">
                <a:solidFill>
                  <a:srgbClr val="004099"/>
                </a:solidFill>
                <a:latin typeface="Arial"/>
                <a:cs typeface="Arial"/>
              </a:rPr>
              <a:t>t</a:t>
            </a:r>
            <a:r>
              <a:rPr sz="2400" b="1" spc="-7" baseline="-20833" dirty="0">
                <a:solidFill>
                  <a:srgbClr val="004099"/>
                </a:solidFill>
                <a:latin typeface="Arial"/>
                <a:cs typeface="Arial"/>
              </a:rPr>
              <a:t>pHL</a:t>
            </a:r>
            <a:endParaRPr sz="2400" baseline="-20833">
              <a:latin typeface="Arial"/>
              <a:cs typeface="Arial"/>
            </a:endParaRPr>
          </a:p>
        </p:txBody>
      </p:sp>
      <p:sp>
        <p:nvSpPr>
          <p:cNvPr id="14" name="object 14"/>
          <p:cNvSpPr/>
          <p:nvPr/>
        </p:nvSpPr>
        <p:spPr>
          <a:xfrm>
            <a:off x="4962905" y="2837665"/>
            <a:ext cx="3907154" cy="536575"/>
          </a:xfrm>
          <a:custGeom>
            <a:avLst/>
            <a:gdLst/>
            <a:ahLst/>
            <a:cxnLst/>
            <a:rect l="l" t="t" r="r" b="b"/>
            <a:pathLst>
              <a:path w="3907154" h="536575">
                <a:moveTo>
                  <a:pt x="3906774" y="0"/>
                </a:moveTo>
                <a:lnTo>
                  <a:pt x="0" y="0"/>
                </a:lnTo>
                <a:lnTo>
                  <a:pt x="0" y="536448"/>
                </a:lnTo>
                <a:lnTo>
                  <a:pt x="3906774" y="536448"/>
                </a:lnTo>
                <a:lnTo>
                  <a:pt x="3906774" y="0"/>
                </a:lnTo>
                <a:close/>
              </a:path>
            </a:pathLst>
          </a:custGeom>
          <a:solidFill>
            <a:srgbClr val="FFFF00"/>
          </a:solidFill>
        </p:spPr>
        <p:txBody>
          <a:bodyPr wrap="square" lIns="0" tIns="0" rIns="0" bIns="0" rtlCol="0"/>
          <a:lstStyle/>
          <a:p>
            <a:endParaRPr/>
          </a:p>
        </p:txBody>
      </p:sp>
      <p:sp>
        <p:nvSpPr>
          <p:cNvPr id="15" name="object 15"/>
          <p:cNvSpPr txBox="1"/>
          <p:nvPr/>
        </p:nvSpPr>
        <p:spPr>
          <a:xfrm>
            <a:off x="6567571" y="3083865"/>
            <a:ext cx="270510" cy="239395"/>
          </a:xfrm>
          <a:prstGeom prst="rect">
            <a:avLst/>
          </a:prstGeom>
        </p:spPr>
        <p:txBody>
          <a:bodyPr vert="horz" wrap="square" lIns="0" tIns="12700" rIns="0" bIns="0" rtlCol="0">
            <a:spAutoFit/>
          </a:bodyPr>
          <a:lstStyle/>
          <a:p>
            <a:pPr>
              <a:lnSpc>
                <a:spcPct val="100000"/>
              </a:lnSpc>
              <a:spcBef>
                <a:spcPts val="100"/>
              </a:spcBef>
            </a:pPr>
            <a:r>
              <a:rPr sz="1400" i="1" spc="-10" dirty="0">
                <a:latin typeface="Times New Roman"/>
                <a:cs typeface="Times New Roman"/>
              </a:rPr>
              <a:t>D</a:t>
            </a:r>
            <a:r>
              <a:rPr sz="1400" i="1" spc="5" dirty="0">
                <a:latin typeface="Times New Roman"/>
                <a:cs typeface="Times New Roman"/>
              </a:rPr>
              <a:t>D</a:t>
            </a:r>
            <a:endParaRPr sz="1400">
              <a:latin typeface="Times New Roman"/>
              <a:cs typeface="Times New Roman"/>
            </a:endParaRPr>
          </a:p>
        </p:txBody>
      </p:sp>
      <p:sp>
        <p:nvSpPr>
          <p:cNvPr id="16" name="object 16"/>
          <p:cNvSpPr txBox="1"/>
          <p:nvPr/>
        </p:nvSpPr>
        <p:spPr>
          <a:xfrm>
            <a:off x="8154700" y="3083865"/>
            <a:ext cx="270510" cy="239395"/>
          </a:xfrm>
          <a:prstGeom prst="rect">
            <a:avLst/>
          </a:prstGeom>
        </p:spPr>
        <p:txBody>
          <a:bodyPr vert="horz" wrap="square" lIns="0" tIns="12700" rIns="0" bIns="0" rtlCol="0">
            <a:spAutoFit/>
          </a:bodyPr>
          <a:lstStyle/>
          <a:p>
            <a:pPr>
              <a:lnSpc>
                <a:spcPct val="100000"/>
              </a:lnSpc>
              <a:spcBef>
                <a:spcPts val="100"/>
              </a:spcBef>
            </a:pPr>
            <a:r>
              <a:rPr sz="1400" i="1" spc="-10" dirty="0">
                <a:latin typeface="Times New Roman"/>
                <a:cs typeface="Times New Roman"/>
              </a:rPr>
              <a:t>D</a:t>
            </a:r>
            <a:r>
              <a:rPr sz="1400" i="1" spc="5" dirty="0">
                <a:latin typeface="Times New Roman"/>
                <a:cs typeface="Times New Roman"/>
              </a:rPr>
              <a:t>D</a:t>
            </a:r>
            <a:endParaRPr sz="1400">
              <a:latin typeface="Times New Roman"/>
              <a:cs typeface="Times New Roman"/>
            </a:endParaRPr>
          </a:p>
        </p:txBody>
      </p:sp>
      <p:sp>
        <p:nvSpPr>
          <p:cNvPr id="17" name="object 17"/>
          <p:cNvSpPr txBox="1"/>
          <p:nvPr/>
        </p:nvSpPr>
        <p:spPr>
          <a:xfrm>
            <a:off x="4955207" y="2953939"/>
            <a:ext cx="1044575" cy="394970"/>
          </a:xfrm>
          <a:prstGeom prst="rect">
            <a:avLst/>
          </a:prstGeom>
        </p:spPr>
        <p:txBody>
          <a:bodyPr vert="horz" wrap="square" lIns="0" tIns="15875" rIns="0" bIns="0" rtlCol="0">
            <a:spAutoFit/>
          </a:bodyPr>
          <a:lstStyle/>
          <a:p>
            <a:pPr marL="25400">
              <a:lnSpc>
                <a:spcPct val="100000"/>
              </a:lnSpc>
              <a:spcBef>
                <a:spcPts val="125"/>
              </a:spcBef>
            </a:pPr>
            <a:r>
              <a:rPr sz="3600" i="1" spc="-30" baseline="13888" dirty="0">
                <a:latin typeface="Times New Roman"/>
                <a:cs typeface="Times New Roman"/>
              </a:rPr>
              <a:t>V</a:t>
            </a:r>
            <a:r>
              <a:rPr sz="1400" i="1" spc="-20" dirty="0">
                <a:latin typeface="Times New Roman"/>
                <a:cs typeface="Times New Roman"/>
              </a:rPr>
              <a:t>out</a:t>
            </a:r>
            <a:r>
              <a:rPr sz="1400" i="1" spc="-35" dirty="0">
                <a:latin typeface="Times New Roman"/>
                <a:cs typeface="Times New Roman"/>
              </a:rPr>
              <a:t> </a:t>
            </a:r>
            <a:r>
              <a:rPr sz="3600" spc="60" baseline="13888" dirty="0">
                <a:latin typeface="Times New Roman"/>
                <a:cs typeface="Times New Roman"/>
              </a:rPr>
              <a:t>(</a:t>
            </a:r>
            <a:r>
              <a:rPr sz="3600" i="1" spc="60" baseline="13888" dirty="0">
                <a:latin typeface="Times New Roman"/>
                <a:cs typeface="Times New Roman"/>
              </a:rPr>
              <a:t>t</a:t>
            </a:r>
            <a:r>
              <a:rPr sz="1400" i="1" spc="40" dirty="0">
                <a:latin typeface="Times New Roman"/>
                <a:cs typeface="Times New Roman"/>
              </a:rPr>
              <a:t>pHL</a:t>
            </a:r>
            <a:endParaRPr sz="1400" dirty="0">
              <a:latin typeface="Times New Roman"/>
              <a:cs typeface="Times New Roman"/>
            </a:endParaRPr>
          </a:p>
        </p:txBody>
      </p:sp>
      <p:sp>
        <p:nvSpPr>
          <p:cNvPr id="18" name="object 18"/>
          <p:cNvSpPr txBox="1"/>
          <p:nvPr/>
        </p:nvSpPr>
        <p:spPr>
          <a:xfrm>
            <a:off x="6813853" y="2707081"/>
            <a:ext cx="859155" cy="394970"/>
          </a:xfrm>
          <a:prstGeom prst="rect">
            <a:avLst/>
          </a:prstGeom>
        </p:spPr>
        <p:txBody>
          <a:bodyPr vert="horz" wrap="square" lIns="0" tIns="15875" rIns="0" bIns="0" rtlCol="0">
            <a:spAutoFit/>
          </a:bodyPr>
          <a:lstStyle/>
          <a:p>
            <a:pPr marL="25400">
              <a:lnSpc>
                <a:spcPct val="100000"/>
              </a:lnSpc>
              <a:spcBef>
                <a:spcPts val="125"/>
              </a:spcBef>
            </a:pPr>
            <a:r>
              <a:rPr sz="3600" i="1" spc="142" baseline="-30092" dirty="0">
                <a:latin typeface="Times New Roman"/>
                <a:cs typeface="Times New Roman"/>
              </a:rPr>
              <a:t>e</a:t>
            </a:r>
            <a:r>
              <a:rPr sz="1400" spc="75" dirty="0">
                <a:latin typeface="Symbol"/>
                <a:cs typeface="Symbol"/>
              </a:rPr>
              <a:t></a:t>
            </a:r>
            <a:r>
              <a:rPr sz="1400" i="1" spc="135" dirty="0">
                <a:latin typeface="Times New Roman"/>
                <a:cs typeface="Times New Roman"/>
              </a:rPr>
              <a:t>t</a:t>
            </a:r>
            <a:r>
              <a:rPr sz="1500" i="1" baseline="-19444" dirty="0">
                <a:latin typeface="Times New Roman"/>
                <a:cs typeface="Times New Roman"/>
              </a:rPr>
              <a:t>pH</a:t>
            </a:r>
            <a:r>
              <a:rPr sz="1500" i="1" spc="15" baseline="-19444" dirty="0">
                <a:latin typeface="Times New Roman"/>
                <a:cs typeface="Times New Roman"/>
              </a:rPr>
              <a:t>L</a:t>
            </a:r>
            <a:r>
              <a:rPr sz="1500" i="1" spc="30" baseline="-19444" dirty="0">
                <a:latin typeface="Times New Roman"/>
                <a:cs typeface="Times New Roman"/>
              </a:rPr>
              <a:t> </a:t>
            </a:r>
            <a:r>
              <a:rPr sz="1400" spc="-20" dirty="0">
                <a:latin typeface="Times New Roman"/>
                <a:cs typeface="Times New Roman"/>
              </a:rPr>
              <a:t>/</a:t>
            </a:r>
            <a:r>
              <a:rPr sz="1450" i="1" spc="-20" dirty="0">
                <a:latin typeface="Symbol"/>
                <a:cs typeface="Symbol"/>
              </a:rPr>
              <a:t></a:t>
            </a:r>
            <a:r>
              <a:rPr sz="1450" spc="-225" dirty="0">
                <a:latin typeface="Times New Roman"/>
                <a:cs typeface="Times New Roman"/>
              </a:rPr>
              <a:t> </a:t>
            </a:r>
            <a:r>
              <a:rPr sz="1500" i="1" spc="15" baseline="-19444" dirty="0">
                <a:latin typeface="Times New Roman"/>
                <a:cs typeface="Times New Roman"/>
              </a:rPr>
              <a:t>n</a:t>
            </a:r>
            <a:endParaRPr sz="1500" baseline="-19444">
              <a:latin typeface="Times New Roman"/>
              <a:cs typeface="Times New Roman"/>
            </a:endParaRPr>
          </a:p>
        </p:txBody>
      </p:sp>
      <p:sp>
        <p:nvSpPr>
          <p:cNvPr id="19" name="object 19"/>
          <p:cNvSpPr txBox="1"/>
          <p:nvPr/>
        </p:nvSpPr>
        <p:spPr>
          <a:xfrm>
            <a:off x="5999001" y="2874820"/>
            <a:ext cx="588010" cy="394970"/>
          </a:xfrm>
          <a:prstGeom prst="rect">
            <a:avLst/>
          </a:prstGeom>
        </p:spPr>
        <p:txBody>
          <a:bodyPr vert="horz" wrap="square" lIns="0" tIns="15875" rIns="0" bIns="0" rtlCol="0">
            <a:spAutoFit/>
          </a:bodyPr>
          <a:lstStyle/>
          <a:p>
            <a:pPr>
              <a:lnSpc>
                <a:spcPct val="100000"/>
              </a:lnSpc>
              <a:spcBef>
                <a:spcPts val="125"/>
              </a:spcBef>
            </a:pPr>
            <a:r>
              <a:rPr sz="2400" spc="10" dirty="0">
                <a:latin typeface="Times New Roman"/>
                <a:cs typeface="Times New Roman"/>
              </a:rPr>
              <a:t>)</a:t>
            </a:r>
            <a:r>
              <a:rPr sz="2400" spc="-50" dirty="0">
                <a:latin typeface="Times New Roman"/>
                <a:cs typeface="Times New Roman"/>
              </a:rPr>
              <a:t> </a:t>
            </a:r>
            <a:r>
              <a:rPr sz="2400" spc="20" dirty="0">
                <a:latin typeface="Symbol"/>
                <a:cs typeface="Symbol"/>
              </a:rPr>
              <a:t></a:t>
            </a:r>
            <a:r>
              <a:rPr sz="2400" spc="-275" dirty="0">
                <a:latin typeface="Times New Roman"/>
                <a:cs typeface="Times New Roman"/>
              </a:rPr>
              <a:t> </a:t>
            </a:r>
            <a:r>
              <a:rPr sz="2400" i="1" spc="25" dirty="0">
                <a:latin typeface="Times New Roman"/>
                <a:cs typeface="Times New Roman"/>
              </a:rPr>
              <a:t>V</a:t>
            </a:r>
            <a:endParaRPr sz="2400">
              <a:latin typeface="Times New Roman"/>
              <a:cs typeface="Times New Roman"/>
            </a:endParaRPr>
          </a:p>
        </p:txBody>
      </p:sp>
      <p:sp>
        <p:nvSpPr>
          <p:cNvPr id="20" name="object 20"/>
          <p:cNvSpPr txBox="1"/>
          <p:nvPr/>
        </p:nvSpPr>
        <p:spPr>
          <a:xfrm>
            <a:off x="7760007" y="2874820"/>
            <a:ext cx="1061720" cy="394970"/>
          </a:xfrm>
          <a:prstGeom prst="rect">
            <a:avLst/>
          </a:prstGeom>
        </p:spPr>
        <p:txBody>
          <a:bodyPr vert="horz" wrap="square" lIns="0" tIns="15875" rIns="0" bIns="0" rtlCol="0">
            <a:spAutoFit/>
          </a:bodyPr>
          <a:lstStyle/>
          <a:p>
            <a:pPr>
              <a:lnSpc>
                <a:spcPct val="100000"/>
              </a:lnSpc>
              <a:spcBef>
                <a:spcPts val="125"/>
              </a:spcBef>
              <a:tabLst>
                <a:tab pos="743585" algn="l"/>
              </a:tabLst>
            </a:pPr>
            <a:r>
              <a:rPr sz="2400" spc="20" dirty="0">
                <a:latin typeface="Symbol"/>
                <a:cs typeface="Symbol"/>
              </a:rPr>
              <a:t></a:t>
            </a:r>
            <a:r>
              <a:rPr sz="2400" spc="-285" dirty="0">
                <a:latin typeface="Times New Roman"/>
                <a:cs typeface="Times New Roman"/>
              </a:rPr>
              <a:t> </a:t>
            </a:r>
            <a:r>
              <a:rPr sz="2400" i="1" spc="25" dirty="0">
                <a:latin typeface="Times New Roman"/>
                <a:cs typeface="Times New Roman"/>
              </a:rPr>
              <a:t>V</a:t>
            </a:r>
            <a:r>
              <a:rPr sz="2400" i="1" dirty="0">
                <a:latin typeface="Times New Roman"/>
                <a:cs typeface="Times New Roman"/>
              </a:rPr>
              <a:t>	</a:t>
            </a:r>
            <a:r>
              <a:rPr sz="2400" spc="10" dirty="0">
                <a:latin typeface="Times New Roman"/>
                <a:cs typeface="Times New Roman"/>
              </a:rPr>
              <a:t>/</a:t>
            </a:r>
            <a:r>
              <a:rPr sz="2400" spc="-105" dirty="0">
                <a:latin typeface="Times New Roman"/>
                <a:cs typeface="Times New Roman"/>
              </a:rPr>
              <a:t> </a:t>
            </a:r>
            <a:r>
              <a:rPr sz="2400" spc="20" dirty="0">
                <a:latin typeface="Times New Roman"/>
                <a:cs typeface="Times New Roman"/>
              </a:rPr>
              <a:t>2</a:t>
            </a:r>
            <a:endParaRPr sz="2400">
              <a:latin typeface="Times New Roman"/>
              <a:cs typeface="Times New Roman"/>
            </a:endParaRPr>
          </a:p>
        </p:txBody>
      </p:sp>
      <p:grpSp>
        <p:nvGrpSpPr>
          <p:cNvPr id="21" name="object 21"/>
          <p:cNvGrpSpPr/>
          <p:nvPr/>
        </p:nvGrpSpPr>
        <p:grpSpPr>
          <a:xfrm>
            <a:off x="4431791" y="3500605"/>
            <a:ext cx="4958080" cy="1266190"/>
            <a:chOff x="4431791" y="3707891"/>
            <a:chExt cx="4958080" cy="1266190"/>
          </a:xfrm>
        </p:grpSpPr>
        <p:sp>
          <p:nvSpPr>
            <p:cNvPr id="22" name="object 22"/>
            <p:cNvSpPr/>
            <p:nvPr/>
          </p:nvSpPr>
          <p:spPr>
            <a:xfrm>
              <a:off x="6714362" y="3714368"/>
              <a:ext cx="394335" cy="348615"/>
            </a:xfrm>
            <a:custGeom>
              <a:avLst/>
              <a:gdLst/>
              <a:ahLst/>
              <a:cxnLst/>
              <a:rect l="l" t="t" r="r" b="b"/>
              <a:pathLst>
                <a:path w="394334" h="348614">
                  <a:moveTo>
                    <a:pt x="295401" y="0"/>
                  </a:moveTo>
                  <a:lnTo>
                    <a:pt x="98425" y="0"/>
                  </a:lnTo>
                  <a:lnTo>
                    <a:pt x="98425" y="174116"/>
                  </a:lnTo>
                  <a:lnTo>
                    <a:pt x="0" y="174116"/>
                  </a:lnTo>
                  <a:lnTo>
                    <a:pt x="196976" y="348233"/>
                  </a:lnTo>
                  <a:lnTo>
                    <a:pt x="393953" y="174116"/>
                  </a:lnTo>
                  <a:lnTo>
                    <a:pt x="295401" y="174116"/>
                  </a:lnTo>
                  <a:lnTo>
                    <a:pt x="295401" y="0"/>
                  </a:lnTo>
                  <a:close/>
                </a:path>
              </a:pathLst>
            </a:custGeom>
            <a:solidFill>
              <a:srgbClr val="A1DAEC"/>
            </a:solidFill>
          </p:spPr>
          <p:txBody>
            <a:bodyPr wrap="square" lIns="0" tIns="0" rIns="0" bIns="0" rtlCol="0"/>
            <a:lstStyle/>
            <a:p>
              <a:endParaRPr/>
            </a:p>
          </p:txBody>
        </p:sp>
        <p:sp>
          <p:nvSpPr>
            <p:cNvPr id="23" name="object 23"/>
            <p:cNvSpPr/>
            <p:nvPr/>
          </p:nvSpPr>
          <p:spPr>
            <a:xfrm>
              <a:off x="6714362" y="3714368"/>
              <a:ext cx="394335" cy="348615"/>
            </a:xfrm>
            <a:custGeom>
              <a:avLst/>
              <a:gdLst/>
              <a:ahLst/>
              <a:cxnLst/>
              <a:rect l="l" t="t" r="r" b="b"/>
              <a:pathLst>
                <a:path w="394334" h="348614">
                  <a:moveTo>
                    <a:pt x="0" y="174116"/>
                  </a:moveTo>
                  <a:lnTo>
                    <a:pt x="98425" y="174116"/>
                  </a:lnTo>
                  <a:lnTo>
                    <a:pt x="98425" y="0"/>
                  </a:lnTo>
                  <a:lnTo>
                    <a:pt x="295401" y="0"/>
                  </a:lnTo>
                  <a:lnTo>
                    <a:pt x="295401" y="174116"/>
                  </a:lnTo>
                  <a:lnTo>
                    <a:pt x="393953" y="174116"/>
                  </a:lnTo>
                  <a:lnTo>
                    <a:pt x="196976" y="348233"/>
                  </a:lnTo>
                  <a:lnTo>
                    <a:pt x="0" y="174116"/>
                  </a:lnTo>
                  <a:close/>
                </a:path>
              </a:pathLst>
            </a:custGeom>
            <a:ln w="12954">
              <a:solidFill>
                <a:srgbClr val="002C6D"/>
              </a:solidFill>
            </a:ln>
          </p:spPr>
          <p:txBody>
            <a:bodyPr wrap="square" lIns="0" tIns="0" rIns="0" bIns="0" rtlCol="0"/>
            <a:lstStyle/>
            <a:p>
              <a:endParaRPr/>
            </a:p>
          </p:txBody>
        </p:sp>
        <p:sp>
          <p:nvSpPr>
            <p:cNvPr id="24" name="object 24"/>
            <p:cNvSpPr/>
            <p:nvPr/>
          </p:nvSpPr>
          <p:spPr>
            <a:xfrm>
              <a:off x="4431791" y="4105655"/>
              <a:ext cx="4958080" cy="868044"/>
            </a:xfrm>
            <a:custGeom>
              <a:avLst/>
              <a:gdLst/>
              <a:ahLst/>
              <a:cxnLst/>
              <a:rect l="l" t="t" r="r" b="b"/>
              <a:pathLst>
                <a:path w="4958080" h="868045">
                  <a:moveTo>
                    <a:pt x="4957571" y="0"/>
                  </a:moveTo>
                  <a:lnTo>
                    <a:pt x="0" y="0"/>
                  </a:lnTo>
                  <a:lnTo>
                    <a:pt x="0" y="867918"/>
                  </a:lnTo>
                  <a:lnTo>
                    <a:pt x="4957571" y="867918"/>
                  </a:lnTo>
                  <a:lnTo>
                    <a:pt x="4957571" y="0"/>
                  </a:lnTo>
                  <a:close/>
                </a:path>
              </a:pathLst>
            </a:custGeom>
            <a:solidFill>
              <a:srgbClr val="FFFF00"/>
            </a:solidFill>
          </p:spPr>
          <p:txBody>
            <a:bodyPr wrap="square" lIns="0" tIns="0" rIns="0" bIns="0" rtlCol="0"/>
            <a:lstStyle/>
            <a:p>
              <a:endParaRPr/>
            </a:p>
          </p:txBody>
        </p:sp>
        <p:sp>
          <p:nvSpPr>
            <p:cNvPr id="25" name="object 25"/>
            <p:cNvSpPr/>
            <p:nvPr/>
          </p:nvSpPr>
          <p:spPr>
            <a:xfrm>
              <a:off x="5831611" y="4514260"/>
              <a:ext cx="835660" cy="0"/>
            </a:xfrm>
            <a:custGeom>
              <a:avLst/>
              <a:gdLst/>
              <a:ahLst/>
              <a:cxnLst/>
              <a:rect l="l" t="t" r="r" b="b"/>
              <a:pathLst>
                <a:path w="835659">
                  <a:moveTo>
                    <a:pt x="0" y="0"/>
                  </a:moveTo>
                  <a:lnTo>
                    <a:pt x="835562" y="0"/>
                  </a:lnTo>
                </a:path>
              </a:pathLst>
            </a:custGeom>
            <a:ln w="15180">
              <a:solidFill>
                <a:srgbClr val="000000"/>
              </a:solidFill>
            </a:ln>
          </p:spPr>
          <p:txBody>
            <a:bodyPr wrap="square" lIns="0" tIns="0" rIns="0" bIns="0" rtlCol="0"/>
            <a:lstStyle/>
            <a:p>
              <a:endParaRPr/>
            </a:p>
          </p:txBody>
        </p:sp>
      </p:grpSp>
      <p:sp>
        <p:nvSpPr>
          <p:cNvPr id="26" name="object 26"/>
          <p:cNvSpPr txBox="1"/>
          <p:nvPr/>
        </p:nvSpPr>
        <p:spPr>
          <a:xfrm>
            <a:off x="4581882" y="4272026"/>
            <a:ext cx="328930" cy="239395"/>
          </a:xfrm>
          <a:prstGeom prst="rect">
            <a:avLst/>
          </a:prstGeom>
        </p:spPr>
        <p:txBody>
          <a:bodyPr vert="horz" wrap="square" lIns="0" tIns="12700" rIns="0" bIns="0" rtlCol="0">
            <a:spAutoFit/>
          </a:bodyPr>
          <a:lstStyle/>
          <a:p>
            <a:pPr>
              <a:lnSpc>
                <a:spcPct val="100000"/>
              </a:lnSpc>
              <a:spcBef>
                <a:spcPts val="100"/>
              </a:spcBef>
            </a:pPr>
            <a:r>
              <a:rPr sz="1400" i="1" spc="5" dirty="0">
                <a:latin typeface="Times New Roman"/>
                <a:cs typeface="Times New Roman"/>
              </a:rPr>
              <a:t>p</a:t>
            </a:r>
            <a:r>
              <a:rPr sz="1400" i="1" spc="-15" dirty="0">
                <a:latin typeface="Times New Roman"/>
                <a:cs typeface="Times New Roman"/>
              </a:rPr>
              <a:t>H</a:t>
            </a:r>
            <a:r>
              <a:rPr sz="1400" i="1" spc="5" dirty="0">
                <a:latin typeface="Times New Roman"/>
                <a:cs typeface="Times New Roman"/>
              </a:rPr>
              <a:t>L</a:t>
            </a:r>
            <a:endParaRPr sz="1400">
              <a:latin typeface="Times New Roman"/>
              <a:cs typeface="Times New Roman"/>
            </a:endParaRPr>
          </a:p>
        </p:txBody>
      </p:sp>
      <p:sp>
        <p:nvSpPr>
          <p:cNvPr id="27" name="object 27"/>
          <p:cNvSpPr txBox="1"/>
          <p:nvPr/>
        </p:nvSpPr>
        <p:spPr>
          <a:xfrm>
            <a:off x="5377023" y="4272026"/>
            <a:ext cx="102870" cy="239395"/>
          </a:xfrm>
          <a:prstGeom prst="rect">
            <a:avLst/>
          </a:prstGeom>
        </p:spPr>
        <p:txBody>
          <a:bodyPr vert="horz" wrap="square" lIns="0" tIns="12700" rIns="0" bIns="0" rtlCol="0">
            <a:spAutoFit/>
          </a:bodyPr>
          <a:lstStyle/>
          <a:p>
            <a:pPr>
              <a:lnSpc>
                <a:spcPct val="100000"/>
              </a:lnSpc>
              <a:spcBef>
                <a:spcPts val="100"/>
              </a:spcBef>
            </a:pPr>
            <a:r>
              <a:rPr sz="1400" i="1" spc="5" dirty="0">
                <a:latin typeface="Times New Roman"/>
                <a:cs typeface="Times New Roman"/>
              </a:rPr>
              <a:t>n</a:t>
            </a:r>
            <a:endParaRPr sz="1400">
              <a:latin typeface="Times New Roman"/>
              <a:cs typeface="Times New Roman"/>
            </a:endParaRPr>
          </a:p>
        </p:txBody>
      </p:sp>
      <p:sp>
        <p:nvSpPr>
          <p:cNvPr id="28" name="object 28"/>
          <p:cNvSpPr txBox="1"/>
          <p:nvPr/>
        </p:nvSpPr>
        <p:spPr>
          <a:xfrm>
            <a:off x="9239674" y="4272026"/>
            <a:ext cx="112395" cy="239395"/>
          </a:xfrm>
          <a:prstGeom prst="rect">
            <a:avLst/>
          </a:prstGeom>
        </p:spPr>
        <p:txBody>
          <a:bodyPr vert="horz" wrap="square" lIns="0" tIns="12700" rIns="0" bIns="0" rtlCol="0">
            <a:spAutoFit/>
          </a:bodyPr>
          <a:lstStyle/>
          <a:p>
            <a:pPr>
              <a:lnSpc>
                <a:spcPct val="100000"/>
              </a:lnSpc>
              <a:spcBef>
                <a:spcPts val="100"/>
              </a:spcBef>
            </a:pPr>
            <a:r>
              <a:rPr sz="1400" i="1" spc="5" dirty="0">
                <a:latin typeface="Times New Roman"/>
                <a:cs typeface="Times New Roman"/>
              </a:rPr>
              <a:t>L</a:t>
            </a:r>
            <a:endParaRPr sz="1400" dirty="0">
              <a:latin typeface="Times New Roman"/>
              <a:cs typeface="Times New Roman"/>
            </a:endParaRPr>
          </a:p>
        </p:txBody>
      </p:sp>
      <p:sp>
        <p:nvSpPr>
          <p:cNvPr id="29" name="object 29"/>
          <p:cNvSpPr txBox="1"/>
          <p:nvPr/>
        </p:nvSpPr>
        <p:spPr>
          <a:xfrm>
            <a:off x="6004991" y="4511489"/>
            <a:ext cx="267970" cy="239395"/>
          </a:xfrm>
          <a:prstGeom prst="rect">
            <a:avLst/>
          </a:prstGeom>
        </p:spPr>
        <p:txBody>
          <a:bodyPr vert="horz" wrap="square" lIns="0" tIns="12700" rIns="0" bIns="0" rtlCol="0">
            <a:spAutoFit/>
          </a:bodyPr>
          <a:lstStyle/>
          <a:p>
            <a:pPr>
              <a:lnSpc>
                <a:spcPct val="100000"/>
              </a:lnSpc>
              <a:spcBef>
                <a:spcPts val="100"/>
              </a:spcBef>
            </a:pPr>
            <a:r>
              <a:rPr sz="1400" i="1" spc="-10" dirty="0">
                <a:latin typeface="Times New Roman"/>
                <a:cs typeface="Times New Roman"/>
              </a:rPr>
              <a:t>DD</a:t>
            </a:r>
            <a:endParaRPr sz="1400">
              <a:latin typeface="Times New Roman"/>
              <a:cs typeface="Times New Roman"/>
            </a:endParaRPr>
          </a:p>
        </p:txBody>
      </p:sp>
      <p:sp>
        <p:nvSpPr>
          <p:cNvPr id="30" name="object 30"/>
          <p:cNvSpPr txBox="1"/>
          <p:nvPr/>
        </p:nvSpPr>
        <p:spPr>
          <a:xfrm>
            <a:off x="5974781" y="3948269"/>
            <a:ext cx="502284" cy="394970"/>
          </a:xfrm>
          <a:prstGeom prst="rect">
            <a:avLst/>
          </a:prstGeom>
        </p:spPr>
        <p:txBody>
          <a:bodyPr vert="horz" wrap="square" lIns="0" tIns="15240" rIns="0" bIns="0" rtlCol="0">
            <a:spAutoFit/>
          </a:bodyPr>
          <a:lstStyle/>
          <a:p>
            <a:pPr marL="25400">
              <a:lnSpc>
                <a:spcPct val="100000"/>
              </a:lnSpc>
              <a:spcBef>
                <a:spcPts val="120"/>
              </a:spcBef>
            </a:pPr>
            <a:r>
              <a:rPr sz="3600" i="1" spc="-22" baseline="13888" dirty="0">
                <a:latin typeface="Times New Roman"/>
                <a:cs typeface="Times New Roman"/>
              </a:rPr>
              <a:t>V</a:t>
            </a:r>
            <a:r>
              <a:rPr sz="1400" i="1" spc="-15" dirty="0">
                <a:latin typeface="Times New Roman"/>
                <a:cs typeface="Times New Roman"/>
              </a:rPr>
              <a:t>DD</a:t>
            </a:r>
            <a:endParaRPr sz="1400" dirty="0">
              <a:latin typeface="Times New Roman"/>
              <a:cs typeface="Times New Roman"/>
            </a:endParaRPr>
          </a:p>
        </p:txBody>
      </p:sp>
      <p:sp>
        <p:nvSpPr>
          <p:cNvPr id="31" name="object 31"/>
          <p:cNvSpPr txBox="1"/>
          <p:nvPr/>
        </p:nvSpPr>
        <p:spPr>
          <a:xfrm>
            <a:off x="5821990" y="4302633"/>
            <a:ext cx="912494" cy="394970"/>
          </a:xfrm>
          <a:prstGeom prst="rect">
            <a:avLst/>
          </a:prstGeom>
        </p:spPr>
        <p:txBody>
          <a:bodyPr vert="horz" wrap="square" lIns="0" tIns="15240" rIns="0" bIns="0" rtlCol="0">
            <a:spAutoFit/>
          </a:bodyPr>
          <a:lstStyle/>
          <a:p>
            <a:pPr>
              <a:lnSpc>
                <a:spcPct val="100000"/>
              </a:lnSpc>
              <a:spcBef>
                <a:spcPts val="120"/>
              </a:spcBef>
              <a:tabLst>
                <a:tab pos="531495" algn="l"/>
              </a:tabLst>
            </a:pPr>
            <a:r>
              <a:rPr sz="2400" i="1" spc="20" dirty="0">
                <a:latin typeface="Times New Roman"/>
                <a:cs typeface="Times New Roman"/>
              </a:rPr>
              <a:t>V	</a:t>
            </a:r>
            <a:r>
              <a:rPr sz="2400" spc="260" dirty="0">
                <a:latin typeface="Times New Roman"/>
                <a:cs typeface="Times New Roman"/>
              </a:rPr>
              <a:t>/2</a:t>
            </a:r>
            <a:r>
              <a:rPr sz="2400" spc="-105" dirty="0">
                <a:latin typeface="Times New Roman"/>
                <a:cs typeface="Times New Roman"/>
              </a:rPr>
              <a:t> </a:t>
            </a:r>
            <a:endParaRPr sz="2400">
              <a:latin typeface="Times New Roman"/>
              <a:cs typeface="Times New Roman"/>
            </a:endParaRPr>
          </a:p>
        </p:txBody>
      </p:sp>
      <p:sp>
        <p:nvSpPr>
          <p:cNvPr id="32" name="object 32"/>
          <p:cNvSpPr txBox="1"/>
          <p:nvPr/>
        </p:nvSpPr>
        <p:spPr>
          <a:xfrm>
            <a:off x="4468693" y="4046296"/>
            <a:ext cx="1318895" cy="415290"/>
          </a:xfrm>
          <a:prstGeom prst="rect">
            <a:avLst/>
          </a:prstGeom>
        </p:spPr>
        <p:txBody>
          <a:bodyPr vert="horz" wrap="square" lIns="0" tIns="13335" rIns="0" bIns="0" rtlCol="0">
            <a:spAutoFit/>
          </a:bodyPr>
          <a:lstStyle/>
          <a:p>
            <a:pPr>
              <a:lnSpc>
                <a:spcPct val="100000"/>
              </a:lnSpc>
              <a:spcBef>
                <a:spcPts val="105"/>
              </a:spcBef>
              <a:tabLst>
                <a:tab pos="534035" algn="l"/>
                <a:tab pos="1068705" algn="l"/>
              </a:tabLst>
            </a:pPr>
            <a:r>
              <a:rPr sz="2400" i="1" spc="10" dirty="0">
                <a:latin typeface="Times New Roman"/>
                <a:cs typeface="Times New Roman"/>
              </a:rPr>
              <a:t>t	</a:t>
            </a:r>
            <a:r>
              <a:rPr sz="2400" spc="20" dirty="0">
                <a:latin typeface="Symbol"/>
                <a:cs typeface="Symbol"/>
              </a:rPr>
              <a:t></a:t>
            </a:r>
            <a:r>
              <a:rPr sz="2400" spc="-310" dirty="0">
                <a:latin typeface="Times New Roman"/>
                <a:cs typeface="Times New Roman"/>
              </a:rPr>
              <a:t> </a:t>
            </a:r>
            <a:r>
              <a:rPr sz="2550" i="1" spc="-50" dirty="0">
                <a:latin typeface="Symbol"/>
                <a:cs typeface="Symbol"/>
              </a:rPr>
              <a:t></a:t>
            </a:r>
            <a:r>
              <a:rPr sz="2550" dirty="0">
                <a:latin typeface="Times New Roman"/>
                <a:cs typeface="Times New Roman"/>
              </a:rPr>
              <a:t>	</a:t>
            </a:r>
            <a:r>
              <a:rPr sz="2400" spc="-25" dirty="0">
                <a:latin typeface="Times New Roman"/>
                <a:cs typeface="Times New Roman"/>
              </a:rPr>
              <a:t>l</a:t>
            </a:r>
            <a:r>
              <a:rPr sz="2400" spc="20" dirty="0">
                <a:latin typeface="Times New Roman"/>
                <a:cs typeface="Times New Roman"/>
              </a:rPr>
              <a:t>n</a:t>
            </a:r>
            <a:endParaRPr sz="2400">
              <a:latin typeface="Times New Roman"/>
              <a:cs typeface="Times New Roman"/>
            </a:endParaRPr>
          </a:p>
        </p:txBody>
      </p:sp>
      <p:sp>
        <p:nvSpPr>
          <p:cNvPr id="33" name="object 33"/>
          <p:cNvSpPr txBox="1"/>
          <p:nvPr/>
        </p:nvSpPr>
        <p:spPr>
          <a:xfrm>
            <a:off x="6723263" y="4046296"/>
            <a:ext cx="2549525" cy="415290"/>
          </a:xfrm>
          <a:prstGeom prst="rect">
            <a:avLst/>
          </a:prstGeom>
        </p:spPr>
        <p:txBody>
          <a:bodyPr vert="horz" wrap="square" lIns="0" tIns="13335" rIns="0" bIns="0" rtlCol="0">
            <a:spAutoFit/>
          </a:bodyPr>
          <a:lstStyle/>
          <a:p>
            <a:pPr marL="25400">
              <a:lnSpc>
                <a:spcPct val="100000"/>
              </a:lnSpc>
              <a:spcBef>
                <a:spcPts val="105"/>
              </a:spcBef>
            </a:pPr>
            <a:r>
              <a:rPr sz="2400" spc="20" dirty="0">
                <a:latin typeface="Symbol"/>
                <a:cs typeface="Symbol"/>
              </a:rPr>
              <a:t></a:t>
            </a:r>
            <a:r>
              <a:rPr sz="2400" spc="-310" dirty="0">
                <a:latin typeface="Times New Roman"/>
                <a:cs typeface="Times New Roman"/>
              </a:rPr>
              <a:t> </a:t>
            </a:r>
            <a:r>
              <a:rPr sz="2550" i="1" spc="-50" dirty="0">
                <a:latin typeface="Symbol"/>
                <a:cs typeface="Symbol"/>
              </a:rPr>
              <a:t></a:t>
            </a:r>
            <a:r>
              <a:rPr sz="2550" spc="-400" dirty="0">
                <a:latin typeface="Times New Roman"/>
                <a:cs typeface="Times New Roman"/>
              </a:rPr>
              <a:t> </a:t>
            </a:r>
            <a:r>
              <a:rPr sz="2100" i="1" spc="7" baseline="-23809" dirty="0">
                <a:latin typeface="Times New Roman"/>
                <a:cs typeface="Times New Roman"/>
              </a:rPr>
              <a:t>n</a:t>
            </a:r>
            <a:r>
              <a:rPr sz="2100" i="1" baseline="-23809" dirty="0">
                <a:latin typeface="Times New Roman"/>
                <a:cs typeface="Times New Roman"/>
              </a:rPr>
              <a:t> </a:t>
            </a:r>
            <a:r>
              <a:rPr sz="2100" i="1" spc="-217" baseline="-23809" dirty="0">
                <a:latin typeface="Times New Roman"/>
                <a:cs typeface="Times New Roman"/>
              </a:rPr>
              <a:t> </a:t>
            </a:r>
            <a:r>
              <a:rPr sz="2400" spc="-25" dirty="0">
                <a:latin typeface="Times New Roman"/>
                <a:cs typeface="Times New Roman"/>
              </a:rPr>
              <a:t>l</a:t>
            </a:r>
            <a:r>
              <a:rPr sz="2400" spc="20" dirty="0">
                <a:latin typeface="Times New Roman"/>
                <a:cs typeface="Times New Roman"/>
              </a:rPr>
              <a:t>n</a:t>
            </a:r>
            <a:r>
              <a:rPr sz="2400" spc="-195" dirty="0">
                <a:latin typeface="Times New Roman"/>
                <a:cs typeface="Times New Roman"/>
              </a:rPr>
              <a:t> </a:t>
            </a:r>
            <a:r>
              <a:rPr sz="2400" spc="20" dirty="0">
                <a:latin typeface="Times New Roman"/>
                <a:cs typeface="Times New Roman"/>
              </a:rPr>
              <a:t>2</a:t>
            </a:r>
            <a:r>
              <a:rPr sz="2400" spc="-80" dirty="0">
                <a:latin typeface="Times New Roman"/>
                <a:cs typeface="Times New Roman"/>
              </a:rPr>
              <a:t> </a:t>
            </a:r>
            <a:r>
              <a:rPr sz="2400" spc="20" dirty="0">
                <a:latin typeface="Symbol"/>
                <a:cs typeface="Symbol"/>
              </a:rPr>
              <a:t></a:t>
            </a:r>
            <a:r>
              <a:rPr sz="2400" spc="-85" dirty="0">
                <a:latin typeface="Times New Roman"/>
                <a:cs typeface="Times New Roman"/>
              </a:rPr>
              <a:t> </a:t>
            </a:r>
            <a:r>
              <a:rPr sz="2400" spc="20" dirty="0">
                <a:latin typeface="Times New Roman"/>
                <a:cs typeface="Times New Roman"/>
              </a:rPr>
              <a:t>0</a:t>
            </a:r>
            <a:r>
              <a:rPr sz="2400" dirty="0">
                <a:latin typeface="Times New Roman"/>
                <a:cs typeface="Times New Roman"/>
              </a:rPr>
              <a:t>.</a:t>
            </a:r>
            <a:r>
              <a:rPr sz="2400" spc="20" dirty="0">
                <a:latin typeface="Times New Roman"/>
                <a:cs typeface="Times New Roman"/>
              </a:rPr>
              <a:t>6</a:t>
            </a:r>
            <a:r>
              <a:rPr sz="2400" spc="120" dirty="0">
                <a:latin typeface="Times New Roman"/>
                <a:cs typeface="Times New Roman"/>
              </a:rPr>
              <a:t>9</a:t>
            </a:r>
            <a:r>
              <a:rPr sz="2400" i="1" spc="-70" dirty="0">
                <a:latin typeface="Times New Roman"/>
                <a:cs typeface="Times New Roman"/>
              </a:rPr>
              <a:t>R</a:t>
            </a:r>
            <a:r>
              <a:rPr sz="2100" i="1" spc="7" baseline="-23809" dirty="0">
                <a:latin typeface="Times New Roman"/>
                <a:cs typeface="Times New Roman"/>
              </a:rPr>
              <a:t>n</a:t>
            </a:r>
            <a:r>
              <a:rPr sz="2100" i="1" baseline="-23809" dirty="0">
                <a:latin typeface="Times New Roman"/>
                <a:cs typeface="Times New Roman"/>
              </a:rPr>
              <a:t> </a:t>
            </a:r>
            <a:r>
              <a:rPr sz="2100" i="1" spc="-225" baseline="-23809" dirty="0">
                <a:latin typeface="Times New Roman"/>
                <a:cs typeface="Times New Roman"/>
              </a:rPr>
              <a:t> </a:t>
            </a:r>
            <a:r>
              <a:rPr sz="2400" spc="10" dirty="0">
                <a:latin typeface="Symbol"/>
                <a:cs typeface="Symbol"/>
              </a:rPr>
              <a:t></a:t>
            </a:r>
            <a:r>
              <a:rPr sz="2400" spc="-375" dirty="0">
                <a:latin typeface="Times New Roman"/>
                <a:cs typeface="Times New Roman"/>
              </a:rPr>
              <a:t> </a:t>
            </a:r>
            <a:r>
              <a:rPr sz="2400" i="1" spc="25" dirty="0">
                <a:latin typeface="Times New Roman"/>
                <a:cs typeface="Times New Roman"/>
              </a:rPr>
              <a:t>C</a:t>
            </a:r>
            <a:endParaRPr sz="2400" dirty="0">
              <a:latin typeface="Times New Roman"/>
              <a:cs typeface="Times New Roman"/>
            </a:endParaRPr>
          </a:p>
        </p:txBody>
      </p:sp>
      <p:sp>
        <p:nvSpPr>
          <p:cNvPr id="34" name="object 34"/>
          <p:cNvSpPr txBox="1"/>
          <p:nvPr/>
        </p:nvSpPr>
        <p:spPr>
          <a:xfrm>
            <a:off x="2860294" y="5107155"/>
            <a:ext cx="5750306"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solidFill>
                  <a:srgbClr val="004099"/>
                </a:solidFill>
                <a:latin typeface="Arial"/>
                <a:cs typeface="Arial"/>
              </a:rPr>
              <a:t>Similarly</a:t>
            </a:r>
            <a:r>
              <a:rPr lang="en-US" sz="2400" b="1" spc="-5" dirty="0">
                <a:solidFill>
                  <a:srgbClr val="004099"/>
                </a:solidFill>
                <a:latin typeface="Arial"/>
                <a:cs typeface="Arial"/>
              </a:rPr>
              <a:t>,</a:t>
            </a:r>
            <a:r>
              <a:rPr lang="zh-CN" altLang="en-US" sz="2400" b="1" spc="-5" dirty="0">
                <a:solidFill>
                  <a:srgbClr val="004099"/>
                </a:solidFill>
                <a:latin typeface="Arial"/>
                <a:cs typeface="Arial"/>
              </a:rPr>
              <a:t> </a:t>
            </a:r>
            <a:r>
              <a:rPr lang="en-US" altLang="zh-CN" sz="2400" b="1" spc="-5" dirty="0">
                <a:solidFill>
                  <a:srgbClr val="004099"/>
                </a:solidFill>
                <a:latin typeface="Arial"/>
                <a:cs typeface="Arial"/>
              </a:rPr>
              <a:t>for</a:t>
            </a:r>
            <a:r>
              <a:rPr lang="zh-CN" altLang="en-US" sz="2400" b="1" spc="-5" dirty="0">
                <a:solidFill>
                  <a:srgbClr val="004099"/>
                </a:solidFill>
                <a:latin typeface="Arial"/>
                <a:cs typeface="Arial"/>
              </a:rPr>
              <a:t> </a:t>
            </a:r>
            <a:r>
              <a:rPr lang="en-US" altLang="zh-CN" sz="2400" b="1" spc="-5" dirty="0">
                <a:solidFill>
                  <a:srgbClr val="004099"/>
                </a:solidFill>
                <a:latin typeface="Arial"/>
                <a:cs typeface="Arial"/>
              </a:rPr>
              <a:t>PUN</a:t>
            </a:r>
            <a:endParaRPr sz="2400" dirty="0">
              <a:latin typeface="Arial"/>
              <a:cs typeface="Arial"/>
            </a:endParaRPr>
          </a:p>
        </p:txBody>
      </p:sp>
      <p:grpSp>
        <p:nvGrpSpPr>
          <p:cNvPr id="38" name="object 38"/>
          <p:cNvGrpSpPr/>
          <p:nvPr/>
        </p:nvGrpSpPr>
        <p:grpSpPr>
          <a:xfrm>
            <a:off x="571500" y="1633804"/>
            <a:ext cx="2009775" cy="3243580"/>
            <a:chOff x="571500" y="2317317"/>
            <a:chExt cx="2009775" cy="3243580"/>
          </a:xfrm>
        </p:grpSpPr>
        <p:pic>
          <p:nvPicPr>
            <p:cNvPr id="39" name="object 39"/>
            <p:cNvPicPr/>
            <p:nvPr/>
          </p:nvPicPr>
          <p:blipFill>
            <a:blip r:embed="rId3" cstate="print"/>
            <a:stretch>
              <a:fillRect/>
            </a:stretch>
          </p:blipFill>
          <p:spPr>
            <a:xfrm>
              <a:off x="571500" y="2317317"/>
              <a:ext cx="2009660" cy="3243272"/>
            </a:xfrm>
            <a:prstGeom prst="rect">
              <a:avLst/>
            </a:prstGeom>
          </p:spPr>
        </p:pic>
        <p:sp>
          <p:nvSpPr>
            <p:cNvPr id="40" name="object 40"/>
            <p:cNvSpPr/>
            <p:nvPr/>
          </p:nvSpPr>
          <p:spPr>
            <a:xfrm>
              <a:off x="1157477" y="4233672"/>
              <a:ext cx="731520" cy="662305"/>
            </a:xfrm>
            <a:custGeom>
              <a:avLst/>
              <a:gdLst/>
              <a:ahLst/>
              <a:cxnLst/>
              <a:rect l="l" t="t" r="r" b="b"/>
              <a:pathLst>
                <a:path w="731519" h="662304">
                  <a:moveTo>
                    <a:pt x="731520" y="0"/>
                  </a:moveTo>
                  <a:lnTo>
                    <a:pt x="0" y="0"/>
                  </a:lnTo>
                  <a:lnTo>
                    <a:pt x="0" y="662177"/>
                  </a:lnTo>
                  <a:lnTo>
                    <a:pt x="731520" y="662177"/>
                  </a:lnTo>
                  <a:lnTo>
                    <a:pt x="731520" y="0"/>
                  </a:lnTo>
                  <a:close/>
                </a:path>
              </a:pathLst>
            </a:custGeom>
            <a:solidFill>
              <a:srgbClr val="FFFFFF"/>
            </a:solidFill>
          </p:spPr>
          <p:txBody>
            <a:bodyPr wrap="square" lIns="0" tIns="0" rIns="0" bIns="0" rtlCol="0"/>
            <a:lstStyle/>
            <a:p>
              <a:endParaRPr/>
            </a:p>
          </p:txBody>
        </p:sp>
        <p:sp>
          <p:nvSpPr>
            <p:cNvPr id="41" name="object 41"/>
            <p:cNvSpPr/>
            <p:nvPr/>
          </p:nvSpPr>
          <p:spPr>
            <a:xfrm>
              <a:off x="1146122" y="4222265"/>
              <a:ext cx="787400" cy="848360"/>
            </a:xfrm>
            <a:custGeom>
              <a:avLst/>
              <a:gdLst/>
              <a:ahLst/>
              <a:cxnLst/>
              <a:rect l="l" t="t" r="r" b="b"/>
              <a:pathLst>
                <a:path w="787400" h="848360">
                  <a:moveTo>
                    <a:pt x="787071" y="502007"/>
                  </a:moveTo>
                  <a:lnTo>
                    <a:pt x="784828" y="448068"/>
                  </a:lnTo>
                  <a:lnTo>
                    <a:pt x="781983" y="394845"/>
                  </a:lnTo>
                  <a:lnTo>
                    <a:pt x="777936" y="343065"/>
                  </a:lnTo>
                  <a:lnTo>
                    <a:pt x="772085" y="293457"/>
                  </a:lnTo>
                  <a:lnTo>
                    <a:pt x="763829" y="246748"/>
                  </a:lnTo>
                  <a:lnTo>
                    <a:pt x="752567" y="203666"/>
                  </a:lnTo>
                  <a:lnTo>
                    <a:pt x="737697" y="164939"/>
                  </a:lnTo>
                  <a:lnTo>
                    <a:pt x="718618" y="131294"/>
                  </a:lnTo>
                  <a:lnTo>
                    <a:pt x="685063" y="94545"/>
                  </a:lnTo>
                  <a:lnTo>
                    <a:pt x="643176" y="65898"/>
                  </a:lnTo>
                  <a:lnTo>
                    <a:pt x="595587" y="44124"/>
                  </a:lnTo>
                  <a:lnTo>
                    <a:pt x="544929" y="27991"/>
                  </a:lnTo>
                  <a:lnTo>
                    <a:pt x="493834" y="16268"/>
                  </a:lnTo>
                  <a:lnTo>
                    <a:pt x="444933" y="7723"/>
                  </a:lnTo>
                  <a:lnTo>
                    <a:pt x="395918" y="1974"/>
                  </a:lnTo>
                  <a:lnTo>
                    <a:pt x="344152" y="0"/>
                  </a:lnTo>
                  <a:lnTo>
                    <a:pt x="291962" y="2421"/>
                  </a:lnTo>
                  <a:lnTo>
                    <a:pt x="241677" y="9858"/>
                  </a:lnTo>
                  <a:lnTo>
                    <a:pt x="195625" y="22934"/>
                  </a:lnTo>
                  <a:lnTo>
                    <a:pt x="156135" y="42267"/>
                  </a:lnTo>
                  <a:lnTo>
                    <a:pt x="123111" y="66261"/>
                  </a:lnTo>
                  <a:lnTo>
                    <a:pt x="94735" y="94097"/>
                  </a:lnTo>
                  <a:lnTo>
                    <a:pt x="70585" y="127563"/>
                  </a:lnTo>
                  <a:lnTo>
                    <a:pt x="50239" y="168449"/>
                  </a:lnTo>
                  <a:lnTo>
                    <a:pt x="33274" y="218541"/>
                  </a:lnTo>
                  <a:lnTo>
                    <a:pt x="19267" y="279630"/>
                  </a:lnTo>
                  <a:lnTo>
                    <a:pt x="13088" y="318231"/>
                  </a:lnTo>
                  <a:lnTo>
                    <a:pt x="8280" y="360566"/>
                  </a:lnTo>
                  <a:lnTo>
                    <a:pt x="4705" y="406262"/>
                  </a:lnTo>
                  <a:lnTo>
                    <a:pt x="2227" y="454945"/>
                  </a:lnTo>
                  <a:lnTo>
                    <a:pt x="708" y="506243"/>
                  </a:lnTo>
                  <a:lnTo>
                    <a:pt x="11" y="559784"/>
                  </a:lnTo>
                  <a:lnTo>
                    <a:pt x="0" y="615195"/>
                  </a:lnTo>
                  <a:lnTo>
                    <a:pt x="536" y="672103"/>
                  </a:lnTo>
                  <a:lnTo>
                    <a:pt x="1484" y="730135"/>
                  </a:lnTo>
                  <a:lnTo>
                    <a:pt x="2706" y="788919"/>
                  </a:lnTo>
                  <a:lnTo>
                    <a:pt x="4066" y="848082"/>
                  </a:lnTo>
                </a:path>
              </a:pathLst>
            </a:custGeom>
            <a:ln w="28956">
              <a:solidFill>
                <a:srgbClr val="FF0000"/>
              </a:solidFill>
            </a:ln>
          </p:spPr>
          <p:txBody>
            <a:bodyPr wrap="square" lIns="0" tIns="0" rIns="0" bIns="0" rtlCol="0"/>
            <a:lstStyle/>
            <a:p>
              <a:endParaRPr/>
            </a:p>
          </p:txBody>
        </p:sp>
        <p:sp>
          <p:nvSpPr>
            <p:cNvPr id="42" name="object 42"/>
            <p:cNvSpPr/>
            <p:nvPr/>
          </p:nvSpPr>
          <p:spPr>
            <a:xfrm>
              <a:off x="1114386" y="5069713"/>
              <a:ext cx="86995" cy="255904"/>
            </a:xfrm>
            <a:custGeom>
              <a:avLst/>
              <a:gdLst/>
              <a:ahLst/>
              <a:cxnLst/>
              <a:rect l="l" t="t" r="r" b="b"/>
              <a:pathLst>
                <a:path w="86994" h="255904">
                  <a:moveTo>
                    <a:pt x="28923" y="169333"/>
                  </a:moveTo>
                  <a:lnTo>
                    <a:pt x="0" y="170687"/>
                  </a:lnTo>
                  <a:lnTo>
                    <a:pt x="47472" y="255397"/>
                  </a:lnTo>
                  <a:lnTo>
                    <a:pt x="79177" y="183769"/>
                  </a:lnTo>
                  <a:lnTo>
                    <a:pt x="29603" y="183769"/>
                  </a:lnTo>
                  <a:lnTo>
                    <a:pt x="28923" y="169333"/>
                  </a:lnTo>
                  <a:close/>
                </a:path>
                <a:path w="86994" h="255904">
                  <a:moveTo>
                    <a:pt x="57855" y="167978"/>
                  </a:moveTo>
                  <a:lnTo>
                    <a:pt x="28923" y="169333"/>
                  </a:lnTo>
                  <a:lnTo>
                    <a:pt x="29603" y="183769"/>
                  </a:lnTo>
                  <a:lnTo>
                    <a:pt x="58534" y="182372"/>
                  </a:lnTo>
                  <a:lnTo>
                    <a:pt x="57855" y="167978"/>
                  </a:lnTo>
                  <a:close/>
                </a:path>
                <a:path w="86994" h="255904">
                  <a:moveTo>
                    <a:pt x="86766" y="166624"/>
                  </a:moveTo>
                  <a:lnTo>
                    <a:pt x="57855" y="167978"/>
                  </a:lnTo>
                  <a:lnTo>
                    <a:pt x="58534" y="182372"/>
                  </a:lnTo>
                  <a:lnTo>
                    <a:pt x="29603" y="183769"/>
                  </a:lnTo>
                  <a:lnTo>
                    <a:pt x="79177" y="183769"/>
                  </a:lnTo>
                  <a:lnTo>
                    <a:pt x="86766" y="166624"/>
                  </a:lnTo>
                  <a:close/>
                </a:path>
                <a:path w="86994" h="255904">
                  <a:moveTo>
                    <a:pt x="49936" y="0"/>
                  </a:moveTo>
                  <a:lnTo>
                    <a:pt x="21005" y="1269"/>
                  </a:lnTo>
                  <a:lnTo>
                    <a:pt x="28923" y="169333"/>
                  </a:lnTo>
                  <a:lnTo>
                    <a:pt x="57855" y="167978"/>
                  </a:lnTo>
                  <a:lnTo>
                    <a:pt x="49936" y="0"/>
                  </a:lnTo>
                  <a:close/>
                </a:path>
              </a:pathLst>
            </a:custGeom>
            <a:solidFill>
              <a:srgbClr val="FF0000"/>
            </a:solidFill>
          </p:spPr>
          <p:txBody>
            <a:bodyPr wrap="square" lIns="0" tIns="0" rIns="0" bIns="0" rtlCol="0"/>
            <a:lstStyle/>
            <a:p>
              <a:endParaRPr/>
            </a:p>
          </p:txBody>
        </p:sp>
      </p:grpSp>
      <p:sp>
        <p:nvSpPr>
          <p:cNvPr id="43" name="object 43"/>
          <p:cNvSpPr txBox="1"/>
          <p:nvPr/>
        </p:nvSpPr>
        <p:spPr>
          <a:xfrm>
            <a:off x="571500" y="838200"/>
            <a:ext cx="2028189" cy="677545"/>
          </a:xfrm>
          <a:prstGeom prst="rect">
            <a:avLst/>
          </a:prstGeom>
          <a:solidFill>
            <a:srgbClr val="A1DAEC"/>
          </a:solidFill>
        </p:spPr>
        <p:txBody>
          <a:bodyPr vert="horz" wrap="square" lIns="0" tIns="38735" rIns="0" bIns="0" rtlCol="0">
            <a:spAutoFit/>
          </a:bodyPr>
          <a:lstStyle/>
          <a:p>
            <a:pPr algn="ctr">
              <a:lnSpc>
                <a:spcPct val="100000"/>
              </a:lnSpc>
              <a:spcBef>
                <a:spcPts val="305"/>
              </a:spcBef>
            </a:pPr>
            <a:r>
              <a:rPr sz="2000" b="1" spc="-5" dirty="0">
                <a:solidFill>
                  <a:srgbClr val="004099"/>
                </a:solidFill>
                <a:latin typeface="Arial"/>
                <a:cs typeface="Arial"/>
              </a:rPr>
              <a:t>PDN</a:t>
            </a:r>
            <a:endParaRPr sz="2000" dirty="0">
              <a:latin typeface="Arial"/>
              <a:cs typeface="Arial"/>
            </a:endParaRPr>
          </a:p>
          <a:p>
            <a:pPr algn="ctr">
              <a:lnSpc>
                <a:spcPct val="100000"/>
              </a:lnSpc>
              <a:spcBef>
                <a:spcPts val="10"/>
              </a:spcBef>
            </a:pPr>
            <a:r>
              <a:rPr sz="1800" b="1" i="1" spc="-5" dirty="0">
                <a:solidFill>
                  <a:srgbClr val="004099"/>
                </a:solidFill>
                <a:latin typeface="Arial"/>
                <a:cs typeface="Arial"/>
              </a:rPr>
              <a:t>V</a:t>
            </a:r>
            <a:r>
              <a:rPr sz="1800" b="1" spc="-7" baseline="-20833" dirty="0">
                <a:solidFill>
                  <a:srgbClr val="004099"/>
                </a:solidFill>
                <a:latin typeface="Arial"/>
                <a:cs typeface="Arial"/>
              </a:rPr>
              <a:t>out</a:t>
            </a:r>
            <a:r>
              <a:rPr sz="1800" b="1" spc="225" baseline="-20833" dirty="0">
                <a:solidFill>
                  <a:srgbClr val="004099"/>
                </a:solidFill>
                <a:latin typeface="Arial"/>
                <a:cs typeface="Arial"/>
              </a:rPr>
              <a:t> </a:t>
            </a:r>
            <a:r>
              <a:rPr sz="1800" b="1" dirty="0">
                <a:solidFill>
                  <a:srgbClr val="004099"/>
                </a:solidFill>
                <a:latin typeface="Arial"/>
                <a:cs typeface="Arial"/>
              </a:rPr>
              <a:t>=</a:t>
            </a:r>
            <a:r>
              <a:rPr sz="1800" b="1" spc="-35" dirty="0">
                <a:solidFill>
                  <a:srgbClr val="004099"/>
                </a:solidFill>
                <a:latin typeface="Arial"/>
                <a:cs typeface="Arial"/>
              </a:rPr>
              <a:t> </a:t>
            </a:r>
            <a:r>
              <a:rPr sz="1800" b="1" i="1" spc="-5" dirty="0" err="1">
                <a:solidFill>
                  <a:srgbClr val="004099"/>
                </a:solidFill>
                <a:latin typeface="Arial"/>
                <a:cs typeface="Arial"/>
              </a:rPr>
              <a:t>V</a:t>
            </a:r>
            <a:r>
              <a:rPr sz="1800" b="1" spc="-7" baseline="-20833" dirty="0" err="1">
                <a:solidFill>
                  <a:srgbClr val="004099"/>
                </a:solidFill>
                <a:latin typeface="Arial"/>
                <a:cs typeface="Arial"/>
              </a:rPr>
              <a:t>DD</a:t>
            </a:r>
            <a:r>
              <a:rPr sz="1800" b="1" spc="-5" dirty="0" err="1">
                <a:solidFill>
                  <a:srgbClr val="004099"/>
                </a:solidFill>
                <a:latin typeface="Symbol"/>
                <a:cs typeface="Symbol"/>
              </a:rPr>
              <a:t></a:t>
            </a:r>
            <a:r>
              <a:rPr sz="1800" b="1" spc="-5" dirty="0" err="1">
                <a:solidFill>
                  <a:srgbClr val="004099"/>
                </a:solidFill>
                <a:latin typeface="Arial"/>
                <a:cs typeface="Arial"/>
              </a:rPr>
              <a:t>V</a:t>
            </a:r>
            <a:r>
              <a:rPr sz="1800" b="1" spc="-7" baseline="-20833" dirty="0" err="1">
                <a:solidFill>
                  <a:srgbClr val="004099"/>
                </a:solidFill>
                <a:latin typeface="Arial"/>
                <a:cs typeface="Arial"/>
              </a:rPr>
              <a:t>DD</a:t>
            </a:r>
            <a:r>
              <a:rPr sz="1800" b="1" spc="-5" dirty="0">
                <a:solidFill>
                  <a:srgbClr val="004099"/>
                </a:solidFill>
                <a:latin typeface="Arial"/>
                <a:cs typeface="Arial"/>
              </a:rPr>
              <a:t>/2</a:t>
            </a:r>
            <a:endParaRPr sz="1800" dirty="0">
              <a:latin typeface="Arial"/>
              <a:cs typeface="Arial"/>
            </a:endParaRPr>
          </a:p>
        </p:txBody>
      </p:sp>
      <p:sp>
        <p:nvSpPr>
          <p:cNvPr id="44" name="object 44"/>
          <p:cNvSpPr txBox="1"/>
          <p:nvPr/>
        </p:nvSpPr>
        <p:spPr>
          <a:xfrm>
            <a:off x="561975" y="1624204"/>
            <a:ext cx="2033905" cy="3265170"/>
          </a:xfrm>
          <a:prstGeom prst="rect">
            <a:avLst/>
          </a:prstGeom>
          <a:ln w="19050">
            <a:solidFill>
              <a:srgbClr val="004099"/>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45"/>
              </a:spcBef>
            </a:pPr>
            <a:endParaRPr sz="2950">
              <a:latin typeface="Times New Roman"/>
              <a:cs typeface="Times New Roman"/>
            </a:endParaRPr>
          </a:p>
          <a:p>
            <a:pPr marL="535305">
              <a:lnSpc>
                <a:spcPct val="100000"/>
              </a:lnSpc>
              <a:spcBef>
                <a:spcPts val="5"/>
              </a:spcBef>
            </a:pPr>
            <a:r>
              <a:rPr sz="1800" b="1" spc="-5" dirty="0">
                <a:solidFill>
                  <a:srgbClr val="004099"/>
                </a:solidFill>
                <a:latin typeface="Arial"/>
                <a:cs typeface="Arial"/>
              </a:rPr>
              <a:t>Discharge</a:t>
            </a:r>
            <a:endParaRPr sz="1800">
              <a:latin typeface="Arial"/>
              <a:cs typeface="Arial"/>
            </a:endParaRPr>
          </a:p>
        </p:txBody>
      </p:sp>
      <p:sp>
        <p:nvSpPr>
          <p:cNvPr id="45" name="灯片编号占位符 44">
            <a:extLst>
              <a:ext uri="{FF2B5EF4-FFF2-40B4-BE49-F238E27FC236}">
                <a16:creationId xmlns:a16="http://schemas.microsoft.com/office/drawing/2014/main" id="{5A4D104A-3C55-960A-0ACD-6C932B424C70}"/>
              </a:ext>
            </a:extLst>
          </p:cNvPr>
          <p:cNvSpPr>
            <a:spLocks noGrp="1"/>
          </p:cNvSpPr>
          <p:nvPr>
            <p:ph type="sldNum" sz="quarter" idx="7"/>
          </p:nvPr>
        </p:nvSpPr>
        <p:spPr/>
        <p:txBody>
          <a:bodyPr/>
          <a:lstStyle/>
          <a:p>
            <a:fld id="{B6F15528-21DE-4FAA-801E-634DDDAF4B2B}" type="slidenum">
              <a:rPr lang="en-US" altLang="zh-CN" smtClean="0"/>
              <a:t>8</a:t>
            </a:fld>
            <a:endParaRPr lang="en-US" altLang="zh-CN"/>
          </a:p>
        </p:txBody>
      </p:sp>
      <p:grpSp>
        <p:nvGrpSpPr>
          <p:cNvPr id="49" name="组合 48">
            <a:extLst>
              <a:ext uri="{FF2B5EF4-FFF2-40B4-BE49-F238E27FC236}">
                <a16:creationId xmlns:a16="http://schemas.microsoft.com/office/drawing/2014/main" id="{3520B608-5873-4902-3920-2E6ED1A0D2B7}"/>
              </a:ext>
            </a:extLst>
          </p:cNvPr>
          <p:cNvGrpSpPr/>
          <p:nvPr/>
        </p:nvGrpSpPr>
        <p:grpSpPr>
          <a:xfrm>
            <a:off x="5000655" y="5731232"/>
            <a:ext cx="3289300" cy="517168"/>
            <a:chOff x="5266182" y="5246091"/>
            <a:chExt cx="3289300" cy="517168"/>
          </a:xfrm>
        </p:grpSpPr>
        <p:sp>
          <p:nvSpPr>
            <p:cNvPr id="35" name="object 35"/>
            <p:cNvSpPr/>
            <p:nvPr/>
          </p:nvSpPr>
          <p:spPr>
            <a:xfrm>
              <a:off x="5266182" y="5276850"/>
              <a:ext cx="3289300" cy="486409"/>
            </a:xfrm>
            <a:custGeom>
              <a:avLst/>
              <a:gdLst/>
              <a:ahLst/>
              <a:cxnLst/>
              <a:rect l="l" t="t" r="r" b="b"/>
              <a:pathLst>
                <a:path w="3289300" h="486410">
                  <a:moveTo>
                    <a:pt x="3288791" y="0"/>
                  </a:moveTo>
                  <a:lnTo>
                    <a:pt x="0" y="0"/>
                  </a:lnTo>
                  <a:lnTo>
                    <a:pt x="0" y="486156"/>
                  </a:lnTo>
                  <a:lnTo>
                    <a:pt x="3288791" y="486156"/>
                  </a:lnTo>
                  <a:lnTo>
                    <a:pt x="3288791" y="0"/>
                  </a:lnTo>
                  <a:close/>
                </a:path>
              </a:pathLst>
            </a:custGeom>
            <a:solidFill>
              <a:srgbClr val="92D050"/>
            </a:solidFill>
          </p:spPr>
          <p:txBody>
            <a:bodyPr wrap="square" lIns="0" tIns="0" rIns="0" bIns="0" rtlCol="0"/>
            <a:lstStyle/>
            <a:p>
              <a:endParaRPr dirty="0"/>
            </a:p>
          </p:txBody>
        </p:sp>
        <p:sp>
          <p:nvSpPr>
            <p:cNvPr id="36" name="object 36"/>
            <p:cNvSpPr txBox="1"/>
            <p:nvPr/>
          </p:nvSpPr>
          <p:spPr>
            <a:xfrm>
              <a:off x="5277689" y="5342059"/>
              <a:ext cx="495300" cy="395605"/>
            </a:xfrm>
            <a:prstGeom prst="rect">
              <a:avLst/>
            </a:prstGeom>
          </p:spPr>
          <p:txBody>
            <a:bodyPr vert="horz" wrap="square" lIns="0" tIns="15875" rIns="0" bIns="0" rtlCol="0">
              <a:spAutoFit/>
            </a:bodyPr>
            <a:lstStyle/>
            <a:p>
              <a:pPr marL="25400">
                <a:lnSpc>
                  <a:spcPct val="100000"/>
                </a:lnSpc>
                <a:spcBef>
                  <a:spcPts val="125"/>
                </a:spcBef>
              </a:pPr>
              <a:r>
                <a:rPr sz="3600" i="1" spc="82" baseline="13888" dirty="0">
                  <a:latin typeface="Times New Roman"/>
                  <a:cs typeface="Times New Roman"/>
                </a:rPr>
                <a:t>t</a:t>
              </a:r>
              <a:r>
                <a:rPr sz="1400" i="1" spc="55" dirty="0">
                  <a:latin typeface="Times New Roman"/>
                  <a:cs typeface="Times New Roman"/>
                </a:rPr>
                <a:t>pLH</a:t>
              </a:r>
              <a:endParaRPr sz="1400" dirty="0">
                <a:latin typeface="Times New Roman"/>
                <a:cs typeface="Times New Roman"/>
              </a:endParaRPr>
            </a:p>
          </p:txBody>
        </p:sp>
        <p:sp>
          <p:nvSpPr>
            <p:cNvPr id="37" name="object 37"/>
            <p:cNvSpPr txBox="1"/>
            <p:nvPr/>
          </p:nvSpPr>
          <p:spPr>
            <a:xfrm>
              <a:off x="5834939" y="5246091"/>
              <a:ext cx="2699461" cy="405880"/>
            </a:xfrm>
            <a:prstGeom prst="rect">
              <a:avLst/>
            </a:prstGeom>
          </p:spPr>
          <p:txBody>
            <a:bodyPr vert="horz" wrap="square" lIns="0" tIns="13335" rIns="0" bIns="0" rtlCol="0">
              <a:spAutoFit/>
            </a:bodyPr>
            <a:lstStyle/>
            <a:p>
              <a:pPr marL="25400">
                <a:lnSpc>
                  <a:spcPct val="100000"/>
                </a:lnSpc>
                <a:spcBef>
                  <a:spcPts val="105"/>
                </a:spcBef>
              </a:pPr>
              <a:r>
                <a:rPr sz="2400" spc="20" dirty="0">
                  <a:latin typeface="Symbol"/>
                  <a:cs typeface="Symbol"/>
                </a:rPr>
                <a:t></a:t>
              </a:r>
              <a:r>
                <a:rPr sz="2400" spc="-310" dirty="0">
                  <a:latin typeface="Times New Roman"/>
                  <a:cs typeface="Times New Roman"/>
                </a:rPr>
                <a:t> </a:t>
              </a:r>
              <a:r>
                <a:rPr sz="2550" i="1" spc="-50" dirty="0">
                  <a:latin typeface="Symbol"/>
                  <a:cs typeface="Symbol"/>
                </a:rPr>
                <a:t></a:t>
              </a:r>
              <a:r>
                <a:rPr sz="2550" spc="-225" dirty="0">
                  <a:latin typeface="Times New Roman"/>
                  <a:cs typeface="Times New Roman"/>
                </a:rPr>
                <a:t> </a:t>
              </a:r>
              <a:r>
                <a:rPr sz="2100" i="1" spc="7" baseline="-23809" dirty="0">
                  <a:latin typeface="Times New Roman"/>
                  <a:cs typeface="Times New Roman"/>
                </a:rPr>
                <a:t>p</a:t>
              </a:r>
              <a:r>
                <a:rPr sz="2100" i="1" baseline="-23809" dirty="0">
                  <a:latin typeface="Times New Roman"/>
                  <a:cs typeface="Times New Roman"/>
                </a:rPr>
                <a:t> </a:t>
              </a:r>
              <a:r>
                <a:rPr sz="2100" i="1" spc="-187" baseline="-23809" dirty="0">
                  <a:latin typeface="Times New Roman"/>
                  <a:cs typeface="Times New Roman"/>
                </a:rPr>
                <a:t> </a:t>
              </a:r>
              <a:r>
                <a:rPr sz="2400" spc="-25" dirty="0">
                  <a:latin typeface="Times New Roman"/>
                  <a:cs typeface="Times New Roman"/>
                </a:rPr>
                <a:t>l</a:t>
              </a:r>
              <a:r>
                <a:rPr sz="2400" spc="15" dirty="0">
                  <a:latin typeface="Times New Roman"/>
                  <a:cs typeface="Times New Roman"/>
                </a:rPr>
                <a:t>n</a:t>
              </a:r>
              <a:r>
                <a:rPr sz="2400" spc="-195" dirty="0">
                  <a:latin typeface="Times New Roman"/>
                  <a:cs typeface="Times New Roman"/>
                </a:rPr>
                <a:t> </a:t>
              </a:r>
              <a:r>
                <a:rPr sz="2400" spc="15" dirty="0">
                  <a:latin typeface="Times New Roman"/>
                  <a:cs typeface="Times New Roman"/>
                </a:rPr>
                <a:t>2</a:t>
              </a:r>
              <a:r>
                <a:rPr sz="2400" spc="-80" dirty="0">
                  <a:latin typeface="Times New Roman"/>
                  <a:cs typeface="Times New Roman"/>
                </a:rPr>
                <a:t> </a:t>
              </a:r>
              <a:r>
                <a:rPr sz="2400" spc="20" dirty="0">
                  <a:latin typeface="Symbol"/>
                  <a:cs typeface="Symbol"/>
                </a:rPr>
                <a:t></a:t>
              </a:r>
              <a:r>
                <a:rPr sz="2400" spc="-85" dirty="0">
                  <a:latin typeface="Times New Roman"/>
                  <a:cs typeface="Times New Roman"/>
                </a:rPr>
                <a:t> </a:t>
              </a:r>
              <a:r>
                <a:rPr lang="en-US" altLang="zh-CN" sz="2400" spc="20" dirty="0" err="1">
                  <a:latin typeface="Times New Roman"/>
                  <a:cs typeface="Times New Roman"/>
                </a:rPr>
                <a:t>0</a:t>
              </a:r>
              <a:r>
                <a:rPr lang="en-US" altLang="zh-CN" sz="2400" dirty="0" err="1">
                  <a:latin typeface="Times New Roman"/>
                  <a:cs typeface="Times New Roman"/>
                </a:rPr>
                <a:t>.</a:t>
              </a:r>
              <a:r>
                <a:rPr lang="en-US" altLang="zh-CN" sz="2400" spc="20" dirty="0" err="1">
                  <a:latin typeface="Times New Roman"/>
                  <a:cs typeface="Times New Roman"/>
                </a:rPr>
                <a:t>6</a:t>
              </a:r>
              <a:r>
                <a:rPr lang="en-US" altLang="zh-CN" sz="2400" spc="120" dirty="0" err="1">
                  <a:latin typeface="Times New Roman"/>
                  <a:cs typeface="Times New Roman"/>
                </a:rPr>
                <a:t>9</a:t>
              </a:r>
              <a:r>
                <a:rPr lang="en-US" altLang="zh-CN" sz="2400" i="1" spc="-70" dirty="0" err="1">
                  <a:latin typeface="Times New Roman"/>
                  <a:cs typeface="Times New Roman"/>
                </a:rPr>
                <a:t>R</a:t>
              </a:r>
              <a:r>
                <a:rPr lang="en-US" altLang="zh-CN" sz="2100" i="1" spc="7" baseline="-23809" dirty="0" err="1">
                  <a:latin typeface="Times New Roman"/>
                  <a:cs typeface="Times New Roman"/>
                </a:rPr>
                <a:t>p</a:t>
              </a:r>
              <a:r>
                <a:rPr lang="en-US" altLang="zh-CN" sz="2100" i="1" baseline="-23809" dirty="0">
                  <a:latin typeface="Times New Roman"/>
                  <a:cs typeface="Times New Roman"/>
                </a:rPr>
                <a:t> </a:t>
              </a:r>
              <a:r>
                <a:rPr lang="en-US" altLang="zh-CN" sz="2100" i="1" spc="-225" baseline="-23809" dirty="0">
                  <a:latin typeface="Times New Roman"/>
                  <a:cs typeface="Times New Roman"/>
                </a:rPr>
                <a:t> </a:t>
              </a:r>
              <a:r>
                <a:rPr lang="en-US" altLang="zh-CN" sz="2400" spc="10" dirty="0">
                  <a:latin typeface="Symbol"/>
                  <a:cs typeface="Symbol"/>
                </a:rPr>
                <a:t></a:t>
              </a:r>
              <a:r>
                <a:rPr lang="en-US" altLang="zh-CN" sz="2400" spc="-375" dirty="0">
                  <a:latin typeface="Times New Roman"/>
                  <a:cs typeface="Times New Roman"/>
                </a:rPr>
                <a:t> </a:t>
              </a:r>
              <a:r>
                <a:rPr lang="en-US" altLang="zh-CN" sz="2400" i="1" spc="25" dirty="0">
                  <a:latin typeface="Times New Roman"/>
                  <a:cs typeface="Times New Roman"/>
                </a:rPr>
                <a:t>C</a:t>
              </a:r>
              <a:endParaRPr sz="2400" dirty="0">
                <a:latin typeface="Times New Roman"/>
                <a:cs typeface="Times New Roman"/>
              </a:endParaRPr>
            </a:p>
          </p:txBody>
        </p:sp>
        <p:sp>
          <p:nvSpPr>
            <p:cNvPr id="46" name="object 28">
              <a:extLst>
                <a:ext uri="{FF2B5EF4-FFF2-40B4-BE49-F238E27FC236}">
                  <a16:creationId xmlns:a16="http://schemas.microsoft.com/office/drawing/2014/main" id="{AB106B9B-FAC3-0FB5-2822-B84AE8813A4C}"/>
                </a:ext>
              </a:extLst>
            </p:cNvPr>
            <p:cNvSpPr txBox="1"/>
            <p:nvPr/>
          </p:nvSpPr>
          <p:spPr>
            <a:xfrm>
              <a:off x="8330896" y="5466206"/>
              <a:ext cx="112395" cy="239395"/>
            </a:xfrm>
            <a:prstGeom prst="rect">
              <a:avLst/>
            </a:prstGeom>
          </p:spPr>
          <p:txBody>
            <a:bodyPr vert="horz" wrap="square" lIns="0" tIns="12700" rIns="0" bIns="0" rtlCol="0">
              <a:spAutoFit/>
            </a:bodyPr>
            <a:lstStyle/>
            <a:p>
              <a:pPr>
                <a:lnSpc>
                  <a:spcPct val="100000"/>
                </a:lnSpc>
                <a:spcBef>
                  <a:spcPts val="100"/>
                </a:spcBef>
              </a:pPr>
              <a:r>
                <a:rPr sz="1400" i="1" spc="5" dirty="0">
                  <a:latin typeface="Times New Roman"/>
                  <a:cs typeface="Times New Roman"/>
                </a:rPr>
                <a:t>L</a:t>
              </a:r>
              <a:endParaRPr sz="1400" dirty="0">
                <a:latin typeface="Times New Roman"/>
                <a:cs typeface="Times New Roman"/>
              </a:endParaRPr>
            </a:p>
          </p:txBody>
        </p:sp>
      </p:grpSp>
      <p:sp>
        <p:nvSpPr>
          <p:cNvPr id="50" name="object 35">
            <a:extLst>
              <a:ext uri="{FF2B5EF4-FFF2-40B4-BE49-F238E27FC236}">
                <a16:creationId xmlns:a16="http://schemas.microsoft.com/office/drawing/2014/main" id="{4FDF80BD-CDD4-A7F7-C138-915B638F7639}"/>
              </a:ext>
            </a:extLst>
          </p:cNvPr>
          <p:cNvSpPr/>
          <p:nvPr/>
        </p:nvSpPr>
        <p:spPr>
          <a:xfrm>
            <a:off x="6151670" y="5065889"/>
            <a:ext cx="4440130" cy="486409"/>
          </a:xfrm>
          <a:custGeom>
            <a:avLst/>
            <a:gdLst/>
            <a:ahLst/>
            <a:cxnLst/>
            <a:rect l="l" t="t" r="r" b="b"/>
            <a:pathLst>
              <a:path w="3289300" h="486410">
                <a:moveTo>
                  <a:pt x="3288791" y="0"/>
                </a:moveTo>
                <a:lnTo>
                  <a:pt x="0" y="0"/>
                </a:lnTo>
                <a:lnTo>
                  <a:pt x="0" y="486156"/>
                </a:lnTo>
                <a:lnTo>
                  <a:pt x="3288791" y="486156"/>
                </a:lnTo>
                <a:lnTo>
                  <a:pt x="3288791" y="0"/>
                </a:lnTo>
                <a:close/>
              </a:path>
            </a:pathLst>
          </a:custGeom>
          <a:solidFill>
            <a:srgbClr val="92D050"/>
          </a:solidFill>
        </p:spPr>
        <p:txBody>
          <a:bodyPr wrap="square" lIns="0" tIns="0" rIns="0" bIns="0" rtlCol="0"/>
          <a:lstStyle/>
          <a:p>
            <a:endParaRPr dirty="0"/>
          </a:p>
        </p:txBody>
      </p:sp>
      <p:sp>
        <p:nvSpPr>
          <p:cNvPr id="48" name="object 54">
            <a:extLst>
              <a:ext uri="{FF2B5EF4-FFF2-40B4-BE49-F238E27FC236}">
                <a16:creationId xmlns:a16="http://schemas.microsoft.com/office/drawing/2014/main" id="{C01B4570-1952-D784-9484-3AC4FDDB750E}"/>
              </a:ext>
            </a:extLst>
          </p:cNvPr>
          <p:cNvSpPr txBox="1"/>
          <p:nvPr/>
        </p:nvSpPr>
        <p:spPr>
          <a:xfrm>
            <a:off x="6181655" y="5177591"/>
            <a:ext cx="3091133" cy="310341"/>
          </a:xfrm>
          <a:prstGeom prst="rect">
            <a:avLst/>
          </a:prstGeom>
        </p:spPr>
        <p:txBody>
          <a:bodyPr vert="horz" wrap="square" lIns="0" tIns="15240" rIns="0" bIns="0" rtlCol="0">
            <a:spAutoFit/>
          </a:bodyPr>
          <a:lstStyle/>
          <a:p>
            <a:pPr marL="50800">
              <a:lnSpc>
                <a:spcPts val="2250"/>
              </a:lnSpc>
              <a:spcBef>
                <a:spcPts val="120"/>
              </a:spcBef>
              <a:tabLst>
                <a:tab pos="499745" algn="l"/>
                <a:tab pos="1569720" algn="l"/>
              </a:tabLst>
            </a:pPr>
            <a:r>
              <a:rPr lang="en-US" sz="2400" i="1" spc="20" dirty="0">
                <a:latin typeface="Times New Roman"/>
                <a:cs typeface="Times New Roman"/>
              </a:rPr>
              <a:t>V</a:t>
            </a:r>
            <a:r>
              <a:rPr lang="en-US" altLang="zh-CN" sz="2400" i="1" spc="20" baseline="-25000" dirty="0">
                <a:latin typeface="Times New Roman"/>
                <a:cs typeface="Times New Roman"/>
              </a:rPr>
              <a:t>out</a:t>
            </a:r>
            <a:r>
              <a:rPr sz="2400" i="1" spc="20" dirty="0">
                <a:latin typeface="Times New Roman"/>
                <a:cs typeface="Times New Roman"/>
              </a:rPr>
              <a:t>	</a:t>
            </a:r>
            <a:r>
              <a:rPr sz="2400" spc="-10" dirty="0">
                <a:latin typeface="Times New Roman"/>
                <a:cs typeface="Times New Roman"/>
              </a:rPr>
              <a:t>(</a:t>
            </a:r>
            <a:r>
              <a:rPr sz="2400" i="1" spc="160" dirty="0">
                <a:latin typeface="Times New Roman"/>
                <a:cs typeface="Times New Roman"/>
              </a:rPr>
              <a:t>t</a:t>
            </a:r>
            <a:r>
              <a:rPr sz="2400" spc="10" dirty="0">
                <a:latin typeface="Times New Roman"/>
                <a:cs typeface="Times New Roman"/>
              </a:rPr>
              <a:t>)</a:t>
            </a:r>
            <a:r>
              <a:rPr sz="2400" spc="-45" dirty="0">
                <a:latin typeface="Times New Roman"/>
                <a:cs typeface="Times New Roman"/>
              </a:rPr>
              <a:t> </a:t>
            </a:r>
            <a:r>
              <a:rPr sz="2400" spc="15" dirty="0">
                <a:latin typeface="Symbol"/>
                <a:cs typeface="Symbol"/>
              </a:rPr>
              <a:t></a:t>
            </a:r>
            <a:r>
              <a:rPr sz="2400" spc="-275" dirty="0">
                <a:latin typeface="Times New Roman"/>
                <a:cs typeface="Times New Roman"/>
              </a:rPr>
              <a:t> </a:t>
            </a:r>
            <a:r>
              <a:rPr sz="2400" i="1" spc="20" dirty="0">
                <a:latin typeface="Times New Roman"/>
                <a:cs typeface="Times New Roman"/>
              </a:rPr>
              <a:t>V</a:t>
            </a:r>
            <a:r>
              <a:rPr lang="en-US" sz="2400" i="1" spc="20" baseline="-25000" dirty="0">
                <a:latin typeface="Times New Roman"/>
                <a:cs typeface="Times New Roman"/>
              </a:rPr>
              <a:t>DD</a:t>
            </a:r>
            <a:r>
              <a:rPr sz="2400" i="1" dirty="0">
                <a:latin typeface="Times New Roman"/>
                <a:cs typeface="Times New Roman"/>
              </a:rPr>
              <a:t> </a:t>
            </a:r>
            <a:r>
              <a:rPr sz="2400" spc="-195" dirty="0">
                <a:latin typeface="Times New Roman"/>
                <a:cs typeface="Times New Roman"/>
              </a:rPr>
              <a:t>(</a:t>
            </a:r>
            <a:r>
              <a:rPr sz="2400" spc="204" dirty="0">
                <a:latin typeface="Times New Roman"/>
                <a:cs typeface="Times New Roman"/>
              </a:rPr>
              <a:t>1</a:t>
            </a:r>
            <a:r>
              <a:rPr sz="2400" spc="15" dirty="0">
                <a:latin typeface="Symbol"/>
                <a:cs typeface="Symbol"/>
              </a:rPr>
              <a:t></a:t>
            </a:r>
            <a:r>
              <a:rPr sz="2400" spc="-245" dirty="0">
                <a:latin typeface="Times New Roman"/>
                <a:cs typeface="Times New Roman"/>
              </a:rPr>
              <a:t> </a:t>
            </a:r>
            <a:r>
              <a:rPr sz="2400" i="1" spc="95" dirty="0">
                <a:latin typeface="Times New Roman"/>
                <a:cs typeface="Times New Roman"/>
              </a:rPr>
              <a:t>e</a:t>
            </a:r>
            <a:r>
              <a:rPr sz="2100" spc="104" baseline="51587" dirty="0">
                <a:latin typeface="Symbol"/>
                <a:cs typeface="Symbol"/>
              </a:rPr>
              <a:t></a:t>
            </a:r>
            <a:r>
              <a:rPr sz="2100" i="1" baseline="51587" dirty="0">
                <a:latin typeface="Times New Roman"/>
                <a:cs typeface="Times New Roman"/>
              </a:rPr>
              <a:t>t</a:t>
            </a:r>
            <a:r>
              <a:rPr sz="2100" i="1" spc="-270" baseline="51587" dirty="0">
                <a:latin typeface="Times New Roman"/>
                <a:cs typeface="Times New Roman"/>
              </a:rPr>
              <a:t> </a:t>
            </a:r>
            <a:r>
              <a:rPr sz="2100" spc="-30" baseline="51587" dirty="0">
                <a:latin typeface="Times New Roman"/>
                <a:cs typeface="Times New Roman"/>
              </a:rPr>
              <a:t>/</a:t>
            </a:r>
            <a:r>
              <a:rPr sz="2175" i="1" spc="-30" baseline="49808" dirty="0">
                <a:latin typeface="Symbol"/>
                <a:cs typeface="Symbol"/>
              </a:rPr>
              <a:t></a:t>
            </a:r>
            <a:r>
              <a:rPr sz="2175" spc="-157" baseline="49808" dirty="0">
                <a:latin typeface="Times New Roman"/>
                <a:cs typeface="Times New Roman"/>
              </a:rPr>
              <a:t> </a:t>
            </a:r>
            <a:r>
              <a:rPr sz="1500" i="1" spc="15" baseline="52777" dirty="0">
                <a:latin typeface="Times New Roman"/>
                <a:cs typeface="Times New Roman"/>
              </a:rPr>
              <a:t>p</a:t>
            </a:r>
            <a:r>
              <a:rPr sz="1500" i="1" baseline="52777" dirty="0">
                <a:latin typeface="Times New Roman"/>
                <a:cs typeface="Times New Roman"/>
              </a:rPr>
              <a:t> </a:t>
            </a:r>
            <a:r>
              <a:rPr sz="1500" i="1" spc="-67" baseline="52777" dirty="0">
                <a:latin typeface="Times New Roman"/>
                <a:cs typeface="Times New Roman"/>
              </a:rPr>
              <a:t> </a:t>
            </a:r>
            <a:r>
              <a:rPr sz="2400" spc="10" dirty="0">
                <a:latin typeface="Times New Roman"/>
                <a:cs typeface="Times New Roman"/>
              </a:rPr>
              <a:t>)</a:t>
            </a:r>
            <a:r>
              <a:rPr lang="en-US" sz="2400" spc="10" dirty="0">
                <a:latin typeface="Times New Roman"/>
                <a:cs typeface="Times New Roman"/>
              </a:rPr>
              <a:t>,</a:t>
            </a:r>
            <a:endParaRPr sz="1400" dirty="0">
              <a:latin typeface="Times New Roman"/>
              <a:cs typeface="Times New Roman"/>
            </a:endParaRPr>
          </a:p>
        </p:txBody>
      </p:sp>
      <p:grpSp>
        <p:nvGrpSpPr>
          <p:cNvPr id="56" name="组合 55">
            <a:extLst>
              <a:ext uri="{FF2B5EF4-FFF2-40B4-BE49-F238E27FC236}">
                <a16:creationId xmlns:a16="http://schemas.microsoft.com/office/drawing/2014/main" id="{4020E6E2-5DB3-9974-FB3F-8D8F1D5B51E0}"/>
              </a:ext>
            </a:extLst>
          </p:cNvPr>
          <p:cNvGrpSpPr/>
          <p:nvPr/>
        </p:nvGrpSpPr>
        <p:grpSpPr>
          <a:xfrm>
            <a:off x="9144000" y="5065889"/>
            <a:ext cx="1381296" cy="437483"/>
            <a:chOff x="9103591" y="5080218"/>
            <a:chExt cx="1381296" cy="437483"/>
          </a:xfrm>
        </p:grpSpPr>
        <p:sp>
          <p:nvSpPr>
            <p:cNvPr id="52" name="object 11">
              <a:extLst>
                <a:ext uri="{FF2B5EF4-FFF2-40B4-BE49-F238E27FC236}">
                  <a16:creationId xmlns:a16="http://schemas.microsoft.com/office/drawing/2014/main" id="{BCFFD8CB-9832-1C8E-7D4C-DAFCA272C314}"/>
                </a:ext>
              </a:extLst>
            </p:cNvPr>
            <p:cNvSpPr txBox="1"/>
            <p:nvPr/>
          </p:nvSpPr>
          <p:spPr>
            <a:xfrm>
              <a:off x="9103591" y="5080218"/>
              <a:ext cx="1273175" cy="414020"/>
            </a:xfrm>
            <a:prstGeom prst="rect">
              <a:avLst/>
            </a:prstGeom>
          </p:spPr>
          <p:txBody>
            <a:bodyPr vert="horz" wrap="square" lIns="0" tIns="12065" rIns="0" bIns="0" rtlCol="0">
              <a:spAutoFit/>
            </a:bodyPr>
            <a:lstStyle/>
            <a:p>
              <a:pPr>
                <a:lnSpc>
                  <a:spcPct val="100000"/>
                </a:lnSpc>
                <a:spcBef>
                  <a:spcPts val="95"/>
                </a:spcBef>
                <a:tabLst>
                  <a:tab pos="360680" algn="l"/>
                  <a:tab pos="949325" algn="l"/>
                </a:tabLst>
              </a:pPr>
              <a:r>
                <a:rPr lang="en-US" sz="2550" i="1" spc="-50" dirty="0">
                  <a:latin typeface="Symbol"/>
                  <a:cs typeface="Symbol"/>
                </a:rPr>
                <a:t></a:t>
              </a:r>
              <a:r>
                <a:rPr lang="en-US" sz="2550" spc="-50" dirty="0">
                  <a:latin typeface="Times New Roman"/>
                  <a:cs typeface="Times New Roman"/>
                </a:rPr>
                <a:t>	</a:t>
              </a:r>
              <a:r>
                <a:rPr lang="en-US" sz="2400" spc="20" dirty="0">
                  <a:latin typeface="Symbol"/>
                  <a:cs typeface="Symbol"/>
                </a:rPr>
                <a:t></a:t>
              </a:r>
              <a:r>
                <a:rPr lang="en-US" sz="2400" spc="20" dirty="0">
                  <a:latin typeface="Times New Roman"/>
                  <a:cs typeface="Times New Roman"/>
                </a:rPr>
                <a:t> </a:t>
              </a:r>
              <a:r>
                <a:rPr lang="en-US" sz="2400" i="1" spc="20" dirty="0">
                  <a:latin typeface="Times New Roman"/>
                  <a:cs typeface="Times New Roman"/>
                </a:rPr>
                <a:t>R</a:t>
              </a:r>
              <a:r>
                <a:rPr lang="en-US" sz="2400" i="1" dirty="0">
                  <a:latin typeface="Times New Roman"/>
                  <a:cs typeface="Times New Roman"/>
                </a:rPr>
                <a:t>	</a:t>
              </a:r>
              <a:r>
                <a:rPr lang="en-US" sz="2400" spc="5" dirty="0">
                  <a:latin typeface="Symbol"/>
                  <a:cs typeface="Symbol"/>
                </a:rPr>
                <a:t></a:t>
              </a:r>
              <a:r>
                <a:rPr lang="en-US" sz="2400" spc="-390" dirty="0">
                  <a:latin typeface="Times New Roman"/>
                  <a:cs typeface="Times New Roman"/>
                </a:rPr>
                <a:t> </a:t>
              </a:r>
              <a:r>
                <a:rPr lang="en-US" sz="2400" i="1" spc="25" dirty="0">
                  <a:latin typeface="Times New Roman"/>
                  <a:cs typeface="Times New Roman"/>
                </a:rPr>
                <a:t>C</a:t>
              </a:r>
              <a:endParaRPr lang="en-US" sz="2400" dirty="0">
                <a:latin typeface="Times New Roman"/>
                <a:cs typeface="Times New Roman"/>
              </a:endParaRPr>
            </a:p>
          </p:txBody>
        </p:sp>
        <p:sp>
          <p:nvSpPr>
            <p:cNvPr id="53" name="object 8">
              <a:extLst>
                <a:ext uri="{FF2B5EF4-FFF2-40B4-BE49-F238E27FC236}">
                  <a16:creationId xmlns:a16="http://schemas.microsoft.com/office/drawing/2014/main" id="{5AF31EFB-EE97-B11D-C02F-7DBDD5E28F02}"/>
                </a:ext>
              </a:extLst>
            </p:cNvPr>
            <p:cNvSpPr txBox="1"/>
            <p:nvPr/>
          </p:nvSpPr>
          <p:spPr>
            <a:xfrm>
              <a:off x="10372492" y="5269807"/>
              <a:ext cx="112395" cy="238760"/>
            </a:xfrm>
            <a:prstGeom prst="rect">
              <a:avLst/>
            </a:prstGeom>
          </p:spPr>
          <p:txBody>
            <a:bodyPr vert="horz" wrap="square" lIns="0" tIns="12065" rIns="0" bIns="0" rtlCol="0">
              <a:spAutoFit/>
            </a:bodyPr>
            <a:lstStyle/>
            <a:p>
              <a:pPr>
                <a:lnSpc>
                  <a:spcPct val="100000"/>
                </a:lnSpc>
                <a:spcBef>
                  <a:spcPts val="95"/>
                </a:spcBef>
              </a:pPr>
              <a:r>
                <a:rPr sz="1400" i="1" spc="5" dirty="0">
                  <a:latin typeface="Times New Roman"/>
                  <a:cs typeface="Times New Roman"/>
                </a:rPr>
                <a:t>L</a:t>
              </a:r>
              <a:endParaRPr sz="1400" dirty="0">
                <a:latin typeface="Times New Roman"/>
                <a:cs typeface="Times New Roman"/>
              </a:endParaRPr>
            </a:p>
          </p:txBody>
        </p:sp>
        <p:sp>
          <p:nvSpPr>
            <p:cNvPr id="54" name="object 8">
              <a:extLst>
                <a:ext uri="{FF2B5EF4-FFF2-40B4-BE49-F238E27FC236}">
                  <a16:creationId xmlns:a16="http://schemas.microsoft.com/office/drawing/2014/main" id="{921B440C-B79B-844A-3CCA-4ED031BA994E}"/>
                </a:ext>
              </a:extLst>
            </p:cNvPr>
            <p:cNvSpPr txBox="1"/>
            <p:nvPr/>
          </p:nvSpPr>
          <p:spPr>
            <a:xfrm>
              <a:off x="9262364" y="5274635"/>
              <a:ext cx="112395" cy="227626"/>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95"/>
                </a:spcBef>
              </a:pPr>
              <a:r>
                <a:rPr lang="en-US" sz="1400" i="1" spc="5" dirty="0">
                  <a:latin typeface="Times New Roman"/>
                  <a:cs typeface="Times New Roman"/>
                </a:rPr>
                <a:t>p</a:t>
              </a:r>
              <a:endParaRPr sz="1400" dirty="0">
                <a:latin typeface="Times New Roman"/>
                <a:cs typeface="Times New Roman"/>
              </a:endParaRPr>
            </a:p>
          </p:txBody>
        </p:sp>
        <p:sp>
          <p:nvSpPr>
            <p:cNvPr id="55" name="object 8">
              <a:extLst>
                <a:ext uri="{FF2B5EF4-FFF2-40B4-BE49-F238E27FC236}">
                  <a16:creationId xmlns:a16="http://schemas.microsoft.com/office/drawing/2014/main" id="{A161638E-2C29-2831-3CB4-7C81C4B189D8}"/>
                </a:ext>
              </a:extLst>
            </p:cNvPr>
            <p:cNvSpPr txBox="1"/>
            <p:nvPr/>
          </p:nvSpPr>
          <p:spPr>
            <a:xfrm>
              <a:off x="9901734" y="5290075"/>
              <a:ext cx="112395" cy="227626"/>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95"/>
                </a:spcBef>
              </a:pPr>
              <a:r>
                <a:rPr lang="en-US" altLang="zh-CN" sz="1400" i="1" spc="5" dirty="0">
                  <a:latin typeface="Times New Roman"/>
                  <a:cs typeface="Times New Roman"/>
                </a:rPr>
                <a:t>p</a:t>
              </a:r>
              <a:endParaRPr sz="1400" dirty="0">
                <a:latin typeface="Times New Roman"/>
                <a:cs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0755" y="152400"/>
            <a:ext cx="519049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tx1"/>
                </a:solidFill>
              </a:rPr>
              <a:t>Inverter</a:t>
            </a:r>
            <a:r>
              <a:rPr sz="3200" spc="-10" dirty="0">
                <a:solidFill>
                  <a:schemeClr val="tx1"/>
                </a:solidFill>
              </a:rPr>
              <a:t> </a:t>
            </a:r>
            <a:r>
              <a:rPr sz="3200" spc="-5" dirty="0">
                <a:solidFill>
                  <a:schemeClr val="tx1"/>
                </a:solidFill>
              </a:rPr>
              <a:t>Propagation</a:t>
            </a:r>
            <a:r>
              <a:rPr sz="3200" spc="-30" dirty="0">
                <a:solidFill>
                  <a:schemeClr val="tx1"/>
                </a:solidFill>
              </a:rPr>
              <a:t> </a:t>
            </a:r>
            <a:r>
              <a:rPr sz="3200" spc="-5" dirty="0">
                <a:solidFill>
                  <a:schemeClr val="tx1"/>
                </a:solidFill>
              </a:rPr>
              <a:t>Delay</a:t>
            </a:r>
            <a:endParaRPr sz="3200" dirty="0">
              <a:solidFill>
                <a:schemeClr val="tx1"/>
              </a:solidFill>
            </a:endParaRPr>
          </a:p>
        </p:txBody>
      </p:sp>
      <p:pic>
        <p:nvPicPr>
          <p:cNvPr id="25" name="object 25"/>
          <p:cNvPicPr/>
          <p:nvPr/>
        </p:nvPicPr>
        <p:blipFill>
          <a:blip r:embed="rId3" cstate="print"/>
          <a:stretch>
            <a:fillRect/>
          </a:stretch>
        </p:blipFill>
        <p:spPr>
          <a:xfrm>
            <a:off x="242315" y="1657350"/>
            <a:ext cx="5459730" cy="2845308"/>
          </a:xfrm>
          <a:prstGeom prst="rect">
            <a:avLst/>
          </a:prstGeom>
        </p:spPr>
      </p:pic>
      <p:sp>
        <p:nvSpPr>
          <p:cNvPr id="26" name="object 26"/>
          <p:cNvSpPr txBox="1"/>
          <p:nvPr/>
        </p:nvSpPr>
        <p:spPr>
          <a:xfrm>
            <a:off x="5679694" y="1657603"/>
            <a:ext cx="5896610" cy="2551981"/>
          </a:xfrm>
          <a:prstGeom prst="rect">
            <a:avLst/>
          </a:prstGeom>
        </p:spPr>
        <p:txBody>
          <a:bodyPr vert="horz" wrap="square" lIns="0" tIns="12700" rIns="0" bIns="0" rtlCol="0">
            <a:spAutoFit/>
          </a:bodyPr>
          <a:lstStyle/>
          <a:p>
            <a:pPr marL="50800">
              <a:lnSpc>
                <a:spcPct val="100000"/>
              </a:lnSpc>
              <a:spcBef>
                <a:spcPts val="100"/>
              </a:spcBef>
            </a:pPr>
            <a:r>
              <a:rPr sz="2400" b="1" i="1" spc="-5" dirty="0">
                <a:solidFill>
                  <a:srgbClr val="FF0000"/>
                </a:solidFill>
                <a:latin typeface="Arial"/>
                <a:cs typeface="Arial"/>
              </a:rPr>
              <a:t>Goal:</a:t>
            </a:r>
            <a:r>
              <a:rPr sz="2400" b="1" i="1" dirty="0">
                <a:solidFill>
                  <a:srgbClr val="FF0000"/>
                </a:solidFill>
                <a:latin typeface="Arial"/>
                <a:cs typeface="Arial"/>
              </a:rPr>
              <a:t> </a:t>
            </a:r>
            <a:r>
              <a:rPr sz="2400" b="1" i="1" spc="-50" dirty="0">
                <a:solidFill>
                  <a:srgbClr val="FF0000"/>
                </a:solidFill>
                <a:latin typeface="Arial"/>
                <a:cs typeface="Arial"/>
              </a:rPr>
              <a:t>To</a:t>
            </a:r>
            <a:r>
              <a:rPr sz="2400" b="1" i="1" dirty="0">
                <a:solidFill>
                  <a:srgbClr val="FF0000"/>
                </a:solidFill>
                <a:latin typeface="Arial"/>
                <a:cs typeface="Arial"/>
              </a:rPr>
              <a:t> </a:t>
            </a:r>
            <a:r>
              <a:rPr sz="2400" b="1" i="1" spc="-5" dirty="0">
                <a:solidFill>
                  <a:srgbClr val="FF0000"/>
                </a:solidFill>
                <a:latin typeface="Arial"/>
                <a:cs typeface="Arial"/>
              </a:rPr>
              <a:t>optimize</a:t>
            </a:r>
            <a:r>
              <a:rPr sz="2400" b="1" i="1" spc="10" dirty="0">
                <a:solidFill>
                  <a:srgbClr val="FF0000"/>
                </a:solidFill>
                <a:latin typeface="Arial"/>
                <a:cs typeface="Arial"/>
              </a:rPr>
              <a:t> </a:t>
            </a:r>
            <a:r>
              <a:rPr sz="2400" b="1" i="1" spc="-5" dirty="0">
                <a:solidFill>
                  <a:srgbClr val="FF0000"/>
                </a:solidFill>
                <a:latin typeface="Arial"/>
                <a:cs typeface="Arial"/>
              </a:rPr>
              <a:t>the</a:t>
            </a:r>
            <a:r>
              <a:rPr sz="2400" b="1" i="1" spc="10" dirty="0">
                <a:solidFill>
                  <a:srgbClr val="FF0000"/>
                </a:solidFill>
                <a:latin typeface="Arial"/>
                <a:cs typeface="Arial"/>
              </a:rPr>
              <a:t> </a:t>
            </a:r>
            <a:r>
              <a:rPr sz="2400" b="1" i="1" spc="-5" dirty="0">
                <a:solidFill>
                  <a:srgbClr val="FF0000"/>
                </a:solidFill>
                <a:latin typeface="Arial"/>
                <a:cs typeface="Arial"/>
              </a:rPr>
              <a:t>propagation</a:t>
            </a:r>
            <a:r>
              <a:rPr sz="2400" b="1" i="1" dirty="0">
                <a:solidFill>
                  <a:srgbClr val="FF0000"/>
                </a:solidFill>
                <a:latin typeface="Arial"/>
                <a:cs typeface="Arial"/>
              </a:rPr>
              <a:t> </a:t>
            </a:r>
            <a:r>
              <a:rPr sz="2400" b="1" i="1" spc="-5" dirty="0">
                <a:solidFill>
                  <a:srgbClr val="FF0000"/>
                </a:solidFill>
                <a:latin typeface="Arial"/>
                <a:cs typeface="Arial"/>
              </a:rPr>
              <a:t>delay</a:t>
            </a:r>
            <a:endParaRPr sz="2400" dirty="0">
              <a:latin typeface="Arial"/>
              <a:cs typeface="Arial"/>
            </a:endParaRPr>
          </a:p>
          <a:p>
            <a:pPr marL="640080" indent="-370205">
              <a:lnSpc>
                <a:spcPct val="100000"/>
              </a:lnSpc>
              <a:spcBef>
                <a:spcPts val="2420"/>
              </a:spcBef>
              <a:buFont typeface="Wingdings"/>
              <a:buChar char=""/>
              <a:tabLst>
                <a:tab pos="640080" algn="l"/>
              </a:tabLst>
            </a:pPr>
            <a:r>
              <a:rPr lang="en-US" sz="2400" b="1" spc="-5" dirty="0">
                <a:solidFill>
                  <a:srgbClr val="004099"/>
                </a:solidFill>
                <a:latin typeface="Arial"/>
                <a:cs typeface="Arial"/>
              </a:rPr>
              <a:t>Modifying s</a:t>
            </a:r>
            <a:r>
              <a:rPr sz="2400" b="1" spc="-5" dirty="0">
                <a:solidFill>
                  <a:srgbClr val="004099"/>
                </a:solidFill>
                <a:latin typeface="Arial"/>
                <a:cs typeface="Arial"/>
              </a:rPr>
              <a:t>upply</a:t>
            </a:r>
            <a:r>
              <a:rPr sz="2400" b="1" spc="-30" dirty="0">
                <a:solidFill>
                  <a:srgbClr val="004099"/>
                </a:solidFill>
                <a:latin typeface="Arial"/>
                <a:cs typeface="Arial"/>
              </a:rPr>
              <a:t> </a:t>
            </a:r>
            <a:r>
              <a:rPr sz="2400" b="1" spc="-5" dirty="0">
                <a:solidFill>
                  <a:srgbClr val="004099"/>
                </a:solidFill>
                <a:latin typeface="Arial"/>
                <a:cs typeface="Arial"/>
              </a:rPr>
              <a:t>voltage</a:t>
            </a:r>
            <a:r>
              <a:rPr sz="2400" b="1" spc="-10"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DD</a:t>
            </a:r>
            <a:r>
              <a:rPr lang="en-US" altLang="zh-CN" sz="2400" b="1" spc="-5" dirty="0">
                <a:solidFill>
                  <a:srgbClr val="004099"/>
                </a:solidFill>
                <a:latin typeface="Arial"/>
                <a:cs typeface="Arial"/>
              </a:rPr>
              <a:t> -- </a:t>
            </a:r>
            <a:br>
              <a:rPr lang="en-US" altLang="zh-CN" sz="2400" b="1" spc="-5" dirty="0">
                <a:solidFill>
                  <a:srgbClr val="004099"/>
                </a:solidFill>
                <a:latin typeface="Arial"/>
                <a:cs typeface="Arial"/>
              </a:rPr>
            </a:br>
            <a:r>
              <a:rPr lang="en-US" altLang="zh-CN" sz="2400" b="1" spc="-5" dirty="0">
                <a:solidFill>
                  <a:srgbClr val="004099"/>
                </a:solidFill>
                <a:latin typeface="Arial"/>
                <a:cs typeface="Arial"/>
              </a:rPr>
              <a:t>equivalent resistance</a:t>
            </a:r>
            <a:endParaRPr sz="2400" baseline="-20833" dirty="0">
              <a:latin typeface="Arial"/>
              <a:cs typeface="Arial"/>
            </a:endParaRPr>
          </a:p>
          <a:p>
            <a:pPr>
              <a:lnSpc>
                <a:spcPct val="100000"/>
              </a:lnSpc>
              <a:spcBef>
                <a:spcPts val="5"/>
              </a:spcBef>
              <a:buClr>
                <a:srgbClr val="004099"/>
              </a:buClr>
              <a:buFont typeface="Wingdings"/>
              <a:buChar char=""/>
            </a:pPr>
            <a:endParaRPr sz="2500" dirty="0">
              <a:latin typeface="Arial"/>
              <a:cs typeface="Arial"/>
            </a:endParaRPr>
          </a:p>
          <a:p>
            <a:pPr marL="640080" indent="-370205">
              <a:lnSpc>
                <a:spcPct val="100000"/>
              </a:lnSpc>
              <a:buFont typeface="Wingdings"/>
              <a:buChar char=""/>
              <a:tabLst>
                <a:tab pos="640080" algn="l"/>
              </a:tabLst>
            </a:pPr>
            <a:r>
              <a:rPr sz="2400" b="1" dirty="0">
                <a:solidFill>
                  <a:srgbClr val="004099"/>
                </a:solidFill>
                <a:latin typeface="Arial"/>
                <a:cs typeface="Arial"/>
              </a:rPr>
              <a:t>Sizing</a:t>
            </a:r>
            <a:r>
              <a:rPr sz="2400" b="1" spc="-45" dirty="0">
                <a:solidFill>
                  <a:srgbClr val="004099"/>
                </a:solidFill>
                <a:latin typeface="Arial"/>
                <a:cs typeface="Arial"/>
              </a:rPr>
              <a:t> </a:t>
            </a:r>
            <a:r>
              <a:rPr sz="2400" b="1" dirty="0">
                <a:solidFill>
                  <a:srgbClr val="004099"/>
                </a:solidFill>
                <a:latin typeface="Arial"/>
                <a:cs typeface="Arial"/>
              </a:rPr>
              <a:t>PMOS/NMOS</a:t>
            </a:r>
            <a:r>
              <a:rPr sz="2400" b="1" spc="-40" dirty="0">
                <a:solidFill>
                  <a:srgbClr val="004099"/>
                </a:solidFill>
                <a:latin typeface="Arial"/>
                <a:cs typeface="Arial"/>
              </a:rPr>
              <a:t> </a:t>
            </a:r>
            <a:r>
              <a:rPr sz="2400" b="1" spc="-5" dirty="0">
                <a:solidFill>
                  <a:srgbClr val="004099"/>
                </a:solidFill>
                <a:latin typeface="Arial"/>
                <a:cs typeface="Arial"/>
              </a:rPr>
              <a:t>ratio</a:t>
            </a:r>
            <a:r>
              <a:rPr lang="en-US" sz="2400" b="1" spc="-5" dirty="0">
                <a:solidFill>
                  <a:srgbClr val="004099"/>
                </a:solidFill>
                <a:latin typeface="Arial"/>
                <a:cs typeface="Arial"/>
              </a:rPr>
              <a:t> </a:t>
            </a:r>
            <a:r>
              <a:rPr lang="en-US" altLang="zh-CN" sz="2400" b="1" spc="-5" dirty="0">
                <a:solidFill>
                  <a:srgbClr val="004099"/>
                </a:solidFill>
                <a:latin typeface="Arial"/>
                <a:cs typeface="Arial"/>
              </a:rPr>
              <a:t>-- Switching Threshold </a:t>
            </a:r>
            <a:endParaRPr sz="2400" dirty="0">
              <a:latin typeface="Arial"/>
              <a:cs typeface="Arial"/>
            </a:endParaRPr>
          </a:p>
        </p:txBody>
      </p:sp>
      <p:sp>
        <p:nvSpPr>
          <p:cNvPr id="27" name="灯片编号占位符 26">
            <a:extLst>
              <a:ext uri="{FF2B5EF4-FFF2-40B4-BE49-F238E27FC236}">
                <a16:creationId xmlns:a16="http://schemas.microsoft.com/office/drawing/2014/main" id="{A2C54B3B-1830-9DF3-C11B-EF23648DA111}"/>
              </a:ext>
            </a:extLst>
          </p:cNvPr>
          <p:cNvSpPr>
            <a:spLocks noGrp="1"/>
          </p:cNvSpPr>
          <p:nvPr>
            <p:ph type="sldNum" sz="quarter" idx="7"/>
          </p:nvPr>
        </p:nvSpPr>
        <p:spPr/>
        <p:txBody>
          <a:bodyPr/>
          <a:lstStyle/>
          <a:p>
            <a:fld id="{B6F15528-21DE-4FAA-801E-634DDDAF4B2B}" type="slidenum">
              <a:rPr lang="en-US" altLang="zh-CN" smtClean="0"/>
              <a:t>9</a:t>
            </a:fld>
            <a:endParaRPr lang="en-US" altLang="zh-CN"/>
          </a:p>
        </p:txBody>
      </p:sp>
      <p:grpSp>
        <p:nvGrpSpPr>
          <p:cNvPr id="31" name="组合 30">
            <a:extLst>
              <a:ext uri="{FF2B5EF4-FFF2-40B4-BE49-F238E27FC236}">
                <a16:creationId xmlns:a16="http://schemas.microsoft.com/office/drawing/2014/main" id="{2DAE646B-E54B-304C-29F0-388E84AB72D6}"/>
              </a:ext>
            </a:extLst>
          </p:cNvPr>
          <p:cNvGrpSpPr/>
          <p:nvPr/>
        </p:nvGrpSpPr>
        <p:grpSpPr>
          <a:xfrm>
            <a:off x="2133600" y="4953000"/>
            <a:ext cx="8753095" cy="973455"/>
            <a:chOff x="533400" y="4664964"/>
            <a:chExt cx="8753095" cy="973455"/>
          </a:xfrm>
        </p:grpSpPr>
        <p:sp>
          <p:nvSpPr>
            <p:cNvPr id="3" name="object 3"/>
            <p:cNvSpPr/>
            <p:nvPr/>
          </p:nvSpPr>
          <p:spPr>
            <a:xfrm>
              <a:off x="533400" y="4664964"/>
              <a:ext cx="8753095" cy="973455"/>
            </a:xfrm>
            <a:custGeom>
              <a:avLst/>
              <a:gdLst/>
              <a:ahLst/>
              <a:cxnLst/>
              <a:rect l="l" t="t" r="r" b="b"/>
              <a:pathLst>
                <a:path w="6913245" h="973454">
                  <a:moveTo>
                    <a:pt x="6912864" y="0"/>
                  </a:moveTo>
                  <a:lnTo>
                    <a:pt x="0" y="0"/>
                  </a:lnTo>
                  <a:lnTo>
                    <a:pt x="0" y="973074"/>
                  </a:lnTo>
                  <a:lnTo>
                    <a:pt x="6912864" y="973074"/>
                  </a:lnTo>
                  <a:lnTo>
                    <a:pt x="6912864" y="0"/>
                  </a:lnTo>
                  <a:close/>
                </a:path>
              </a:pathLst>
            </a:custGeom>
            <a:solidFill>
              <a:srgbClr val="FFFF00"/>
            </a:solidFill>
          </p:spPr>
          <p:txBody>
            <a:bodyPr wrap="square" lIns="0" tIns="0" rIns="0" bIns="0" rtlCol="0"/>
            <a:lstStyle/>
            <a:p>
              <a:endParaRPr/>
            </a:p>
          </p:txBody>
        </p:sp>
        <p:sp>
          <p:nvSpPr>
            <p:cNvPr id="4" name="object 4"/>
            <p:cNvSpPr txBox="1"/>
            <p:nvPr/>
          </p:nvSpPr>
          <p:spPr>
            <a:xfrm>
              <a:off x="2553389" y="4767949"/>
              <a:ext cx="114935" cy="606425"/>
            </a:xfrm>
            <a:prstGeom prst="rect">
              <a:avLst/>
            </a:prstGeom>
          </p:spPr>
          <p:txBody>
            <a:bodyPr vert="horz" wrap="square" lIns="0" tIns="13970" rIns="0" bIns="0" rtlCol="0">
              <a:spAutoFit/>
            </a:bodyPr>
            <a:lstStyle/>
            <a:p>
              <a:pPr>
                <a:lnSpc>
                  <a:spcPct val="100000"/>
                </a:lnSpc>
                <a:spcBef>
                  <a:spcPts val="110"/>
                </a:spcBef>
              </a:pPr>
              <a:r>
                <a:rPr sz="3800" spc="-465" dirty="0">
                  <a:latin typeface="Symbol"/>
                  <a:cs typeface="Symbol"/>
                </a:rPr>
                <a:t></a:t>
              </a:r>
              <a:endParaRPr sz="3800">
                <a:latin typeface="Symbol"/>
                <a:cs typeface="Symbol"/>
              </a:endParaRPr>
            </a:p>
          </p:txBody>
        </p:sp>
        <p:sp>
          <p:nvSpPr>
            <p:cNvPr id="10" name="object 10"/>
            <p:cNvSpPr txBox="1"/>
            <p:nvPr/>
          </p:nvSpPr>
          <p:spPr>
            <a:xfrm>
              <a:off x="769654" y="5116652"/>
              <a:ext cx="102870"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p</a:t>
              </a:r>
              <a:endParaRPr sz="1400">
                <a:latin typeface="Times New Roman"/>
                <a:cs typeface="Times New Roman"/>
              </a:endParaRPr>
            </a:p>
          </p:txBody>
        </p:sp>
        <p:sp>
          <p:nvSpPr>
            <p:cNvPr id="11" name="object 11"/>
            <p:cNvSpPr txBox="1"/>
            <p:nvPr/>
          </p:nvSpPr>
          <p:spPr>
            <a:xfrm>
              <a:off x="1427988" y="5116652"/>
              <a:ext cx="329565"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p</a:t>
              </a:r>
              <a:r>
                <a:rPr sz="1400" i="1" spc="-15" dirty="0">
                  <a:latin typeface="Times New Roman"/>
                  <a:cs typeface="Times New Roman"/>
                </a:rPr>
                <a:t>H</a:t>
              </a:r>
              <a:r>
                <a:rPr sz="1400" i="1" spc="5" dirty="0">
                  <a:latin typeface="Times New Roman"/>
                  <a:cs typeface="Times New Roman"/>
                </a:rPr>
                <a:t>L</a:t>
              </a:r>
              <a:endParaRPr sz="1400">
                <a:latin typeface="Times New Roman"/>
                <a:cs typeface="Times New Roman"/>
              </a:endParaRPr>
            </a:p>
          </p:txBody>
        </p:sp>
        <p:sp>
          <p:nvSpPr>
            <p:cNvPr id="12" name="object 12"/>
            <p:cNvSpPr txBox="1"/>
            <p:nvPr/>
          </p:nvSpPr>
          <p:spPr>
            <a:xfrm>
              <a:off x="2160167" y="5116652"/>
              <a:ext cx="331470"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pLH</a:t>
              </a:r>
              <a:endParaRPr sz="1400">
                <a:latin typeface="Times New Roman"/>
                <a:cs typeface="Times New Roman"/>
              </a:endParaRPr>
            </a:p>
          </p:txBody>
        </p:sp>
        <p:sp>
          <p:nvSpPr>
            <p:cNvPr id="17" name="object 17"/>
            <p:cNvSpPr txBox="1"/>
            <p:nvPr/>
          </p:nvSpPr>
          <p:spPr>
            <a:xfrm>
              <a:off x="656421" y="4731989"/>
              <a:ext cx="1489710" cy="606425"/>
            </a:xfrm>
            <a:prstGeom prst="rect">
              <a:avLst/>
            </a:prstGeom>
          </p:spPr>
          <p:txBody>
            <a:bodyPr vert="horz" wrap="square" lIns="0" tIns="13970" rIns="0" bIns="0" rtlCol="0">
              <a:spAutoFit/>
            </a:bodyPr>
            <a:lstStyle/>
            <a:p>
              <a:pPr>
                <a:lnSpc>
                  <a:spcPct val="100000"/>
                </a:lnSpc>
                <a:spcBef>
                  <a:spcPts val="110"/>
                </a:spcBef>
                <a:tabLst>
                  <a:tab pos="309880" algn="l"/>
                  <a:tab pos="1173480" algn="l"/>
                </a:tabLst>
              </a:pPr>
              <a:r>
                <a:rPr sz="2400" i="1" spc="10" dirty="0">
                  <a:latin typeface="Times New Roman"/>
                  <a:cs typeface="Times New Roman"/>
                </a:rPr>
                <a:t>t	</a:t>
              </a:r>
              <a:r>
                <a:rPr sz="2400" spc="20" dirty="0">
                  <a:latin typeface="Symbol"/>
                  <a:cs typeface="Symbol"/>
                </a:rPr>
                <a:t></a:t>
              </a:r>
              <a:r>
                <a:rPr sz="2400" spc="-120" dirty="0">
                  <a:latin typeface="Times New Roman"/>
                  <a:cs typeface="Times New Roman"/>
                </a:rPr>
                <a:t> </a:t>
              </a:r>
              <a:r>
                <a:rPr sz="5700" spc="-525" baseline="-4385" dirty="0">
                  <a:latin typeface="Symbol"/>
                  <a:cs typeface="Symbol"/>
                </a:rPr>
                <a:t></a:t>
              </a:r>
              <a:r>
                <a:rPr sz="2400" i="1" spc="10" dirty="0">
                  <a:latin typeface="Times New Roman"/>
                  <a:cs typeface="Times New Roman"/>
                </a:rPr>
                <a:t>t</a:t>
              </a:r>
              <a:r>
                <a:rPr sz="2400" i="1" dirty="0">
                  <a:latin typeface="Times New Roman"/>
                  <a:cs typeface="Times New Roman"/>
                </a:rPr>
                <a:t>	</a:t>
              </a:r>
              <a:r>
                <a:rPr sz="2400" spc="20" dirty="0">
                  <a:latin typeface="Symbol"/>
                  <a:cs typeface="Symbol"/>
                </a:rPr>
                <a:t></a:t>
              </a:r>
              <a:r>
                <a:rPr sz="2400" spc="-240" dirty="0">
                  <a:latin typeface="Times New Roman"/>
                  <a:cs typeface="Times New Roman"/>
                </a:rPr>
                <a:t> </a:t>
              </a:r>
              <a:r>
                <a:rPr sz="2400" i="1" spc="10" dirty="0">
                  <a:latin typeface="Times New Roman"/>
                  <a:cs typeface="Times New Roman"/>
                </a:rPr>
                <a:t>t</a:t>
              </a:r>
              <a:endParaRPr sz="2400">
                <a:latin typeface="Times New Roman"/>
                <a:cs typeface="Times New Roman"/>
              </a:endParaRPr>
            </a:p>
          </p:txBody>
        </p:sp>
        <p:sp>
          <p:nvSpPr>
            <p:cNvPr id="18" name="object 18"/>
            <p:cNvSpPr txBox="1"/>
            <p:nvPr/>
          </p:nvSpPr>
          <p:spPr>
            <a:xfrm>
              <a:off x="2707551" y="4907217"/>
              <a:ext cx="3444237" cy="386003"/>
            </a:xfrm>
            <a:prstGeom prst="rect">
              <a:avLst/>
            </a:prstGeom>
          </p:spPr>
          <p:txBody>
            <a:bodyPr vert="horz" wrap="square" lIns="0" tIns="16510" rIns="0" bIns="0" rtlCol="0">
              <a:spAutoFit/>
            </a:bodyPr>
            <a:lstStyle/>
            <a:p>
              <a:pPr>
                <a:lnSpc>
                  <a:spcPct val="100000"/>
                </a:lnSpc>
                <a:spcBef>
                  <a:spcPts val="130"/>
                </a:spcBef>
              </a:pPr>
              <a:r>
                <a:rPr sz="2400" spc="10" dirty="0">
                  <a:latin typeface="Times New Roman"/>
                  <a:cs typeface="Times New Roman"/>
                </a:rPr>
                <a:t>/</a:t>
              </a:r>
              <a:r>
                <a:rPr sz="2400" spc="-135" dirty="0">
                  <a:latin typeface="Times New Roman"/>
                  <a:cs typeface="Times New Roman"/>
                </a:rPr>
                <a:t> </a:t>
              </a:r>
              <a:r>
                <a:rPr sz="2400" spc="20" dirty="0">
                  <a:latin typeface="Times New Roman"/>
                  <a:cs typeface="Times New Roman"/>
                </a:rPr>
                <a:t>2</a:t>
              </a:r>
              <a:r>
                <a:rPr sz="2400" spc="-110" dirty="0">
                  <a:latin typeface="Times New Roman"/>
                  <a:cs typeface="Times New Roman"/>
                </a:rPr>
                <a:t> </a:t>
              </a:r>
              <a:r>
                <a:rPr lang="en-US" altLang="zh-CN" sz="2400" spc="20" dirty="0">
                  <a:latin typeface="Symbol"/>
                  <a:cs typeface="Symbol"/>
                </a:rPr>
                <a:t></a:t>
              </a:r>
              <a:r>
                <a:rPr lang="en-US" altLang="zh-CN" sz="2400" spc="-85" dirty="0">
                  <a:latin typeface="Times New Roman"/>
                  <a:cs typeface="Times New Roman"/>
                </a:rPr>
                <a:t> </a:t>
              </a:r>
              <a:r>
                <a:rPr lang="en-US" altLang="zh-CN" sz="2400" spc="20" dirty="0" err="1">
                  <a:latin typeface="Times New Roman"/>
                  <a:cs typeface="Times New Roman"/>
                </a:rPr>
                <a:t>0</a:t>
              </a:r>
              <a:r>
                <a:rPr lang="en-US" altLang="zh-CN" sz="2400" dirty="0" err="1">
                  <a:latin typeface="Times New Roman"/>
                  <a:cs typeface="Times New Roman"/>
                </a:rPr>
                <a:t>.</a:t>
              </a:r>
              <a:r>
                <a:rPr lang="en-US" altLang="zh-CN" sz="2400" spc="20" dirty="0" err="1">
                  <a:latin typeface="Times New Roman"/>
                  <a:cs typeface="Times New Roman"/>
                </a:rPr>
                <a:t>6</a:t>
              </a:r>
              <a:r>
                <a:rPr lang="en-US" altLang="zh-CN" sz="2400" spc="120" dirty="0" err="1">
                  <a:latin typeface="Times New Roman"/>
                  <a:cs typeface="Times New Roman"/>
                </a:rPr>
                <a:t>9</a:t>
              </a:r>
              <a:r>
                <a:rPr lang="en-US" altLang="zh-CN" sz="2400" i="1" spc="-70" dirty="0" err="1">
                  <a:latin typeface="Times New Roman"/>
                  <a:cs typeface="Times New Roman"/>
                </a:rPr>
                <a:t>R</a:t>
              </a:r>
              <a:r>
                <a:rPr lang="en-US" altLang="zh-CN" sz="2100" i="1" spc="7" baseline="-23809" dirty="0">
                  <a:latin typeface="Times New Roman"/>
                  <a:cs typeface="Times New Roman"/>
                </a:rPr>
                <a:t> </a:t>
              </a:r>
              <a:r>
                <a:rPr lang="en-US" altLang="zh-CN" sz="2100" i="1" baseline="-23809" dirty="0">
                  <a:latin typeface="Times New Roman"/>
                  <a:cs typeface="Times New Roman"/>
                </a:rPr>
                <a:t> </a:t>
              </a:r>
              <a:r>
                <a:rPr lang="en-US" altLang="zh-CN" sz="2100" i="1" spc="-225" baseline="-23809" dirty="0">
                  <a:latin typeface="Times New Roman"/>
                  <a:cs typeface="Times New Roman"/>
                </a:rPr>
                <a:t> </a:t>
              </a:r>
              <a:r>
                <a:rPr lang="en-US" altLang="zh-CN" sz="2400" spc="10" dirty="0">
                  <a:latin typeface="Symbol"/>
                  <a:cs typeface="Symbol"/>
                </a:rPr>
                <a:t></a:t>
              </a:r>
              <a:r>
                <a:rPr lang="en-US" altLang="zh-CN" sz="2400" spc="-375" dirty="0">
                  <a:latin typeface="Times New Roman"/>
                  <a:cs typeface="Times New Roman"/>
                </a:rPr>
                <a:t> </a:t>
              </a:r>
              <a:r>
                <a:rPr lang="en-US" altLang="zh-CN" sz="2400" i="1" spc="25" dirty="0">
                  <a:latin typeface="Times New Roman"/>
                  <a:cs typeface="Times New Roman"/>
                </a:rPr>
                <a:t>C  </a:t>
              </a:r>
              <a:r>
                <a:rPr sz="2400" spc="20" dirty="0">
                  <a:latin typeface="Symbol"/>
                  <a:cs typeface="Symbol"/>
                </a:rPr>
                <a:t></a:t>
              </a:r>
              <a:r>
                <a:rPr sz="2400" spc="-114" dirty="0">
                  <a:latin typeface="Times New Roman"/>
                  <a:cs typeface="Times New Roman"/>
                </a:rPr>
                <a:t> </a:t>
              </a:r>
              <a:r>
                <a:rPr sz="2400" spc="15" dirty="0">
                  <a:latin typeface="Times New Roman"/>
                  <a:cs typeface="Times New Roman"/>
                </a:rPr>
                <a:t>0.69</a:t>
              </a:r>
              <a:endParaRPr sz="2400" dirty="0">
                <a:latin typeface="Times New Roman"/>
                <a:cs typeface="Times New Roman"/>
              </a:endParaRPr>
            </a:p>
          </p:txBody>
        </p:sp>
        <p:grpSp>
          <p:nvGrpSpPr>
            <p:cNvPr id="28" name="组合 27">
              <a:extLst>
                <a:ext uri="{FF2B5EF4-FFF2-40B4-BE49-F238E27FC236}">
                  <a16:creationId xmlns:a16="http://schemas.microsoft.com/office/drawing/2014/main" id="{EBF16682-1A0F-7476-5831-EEFB8F1D4FBD}"/>
                </a:ext>
              </a:extLst>
            </p:cNvPr>
            <p:cNvGrpSpPr/>
            <p:nvPr/>
          </p:nvGrpSpPr>
          <p:grpSpPr>
            <a:xfrm>
              <a:off x="5562600" y="4674229"/>
              <a:ext cx="3638766" cy="943798"/>
              <a:chOff x="3883295" y="4674229"/>
              <a:chExt cx="3638766" cy="943798"/>
            </a:xfrm>
          </p:grpSpPr>
          <p:sp>
            <p:nvSpPr>
              <p:cNvPr id="5" name="object 5"/>
              <p:cNvSpPr/>
              <p:nvPr/>
            </p:nvSpPr>
            <p:spPr>
              <a:xfrm>
                <a:off x="4077678" y="5147354"/>
                <a:ext cx="957580" cy="0"/>
              </a:xfrm>
              <a:custGeom>
                <a:avLst/>
                <a:gdLst/>
                <a:ahLst/>
                <a:cxnLst/>
                <a:rect l="l" t="t" r="r" b="b"/>
                <a:pathLst>
                  <a:path w="957579">
                    <a:moveTo>
                      <a:pt x="0" y="0"/>
                    </a:moveTo>
                    <a:lnTo>
                      <a:pt x="957263" y="0"/>
                    </a:lnTo>
                  </a:path>
                </a:pathLst>
              </a:custGeom>
              <a:ln w="15229">
                <a:solidFill>
                  <a:srgbClr val="000000"/>
                </a:solidFill>
              </a:ln>
            </p:spPr>
            <p:txBody>
              <a:bodyPr wrap="square" lIns="0" tIns="0" rIns="0" bIns="0" rtlCol="0"/>
              <a:lstStyle/>
              <a:p>
                <a:endParaRPr/>
              </a:p>
            </p:txBody>
          </p:sp>
          <p:sp>
            <p:nvSpPr>
              <p:cNvPr id="6" name="object 6"/>
              <p:cNvSpPr txBox="1"/>
              <p:nvPr/>
            </p:nvSpPr>
            <p:spPr>
              <a:xfrm>
                <a:off x="5311164" y="4767949"/>
                <a:ext cx="114935" cy="606425"/>
              </a:xfrm>
              <a:prstGeom prst="rect">
                <a:avLst/>
              </a:prstGeom>
            </p:spPr>
            <p:txBody>
              <a:bodyPr vert="horz" wrap="square" lIns="0" tIns="13970" rIns="0" bIns="0" rtlCol="0">
                <a:spAutoFit/>
              </a:bodyPr>
              <a:lstStyle/>
              <a:p>
                <a:pPr>
                  <a:lnSpc>
                    <a:spcPct val="100000"/>
                  </a:lnSpc>
                  <a:spcBef>
                    <a:spcPts val="110"/>
                  </a:spcBef>
                </a:pPr>
                <a:r>
                  <a:rPr sz="3800" spc="-465" dirty="0">
                    <a:latin typeface="Symbol"/>
                    <a:cs typeface="Symbol"/>
                  </a:rPr>
                  <a:t></a:t>
                </a:r>
                <a:endParaRPr sz="3800">
                  <a:latin typeface="Symbol"/>
                  <a:cs typeface="Symbol"/>
                </a:endParaRPr>
              </a:p>
            </p:txBody>
          </p:sp>
          <p:sp>
            <p:nvSpPr>
              <p:cNvPr id="7" name="object 7"/>
              <p:cNvSpPr txBox="1"/>
              <p:nvPr/>
            </p:nvSpPr>
            <p:spPr>
              <a:xfrm>
                <a:off x="4455096" y="5147354"/>
                <a:ext cx="168275" cy="396240"/>
              </a:xfrm>
              <a:prstGeom prst="rect">
                <a:avLst/>
              </a:prstGeom>
            </p:spPr>
            <p:txBody>
              <a:bodyPr vert="horz" wrap="square" lIns="0" tIns="16510" rIns="0" bIns="0" rtlCol="0">
                <a:spAutoFit/>
              </a:bodyPr>
              <a:lstStyle/>
              <a:p>
                <a:pPr>
                  <a:lnSpc>
                    <a:spcPct val="100000"/>
                  </a:lnSpc>
                  <a:spcBef>
                    <a:spcPts val="130"/>
                  </a:spcBef>
                </a:pPr>
                <a:r>
                  <a:rPr sz="2400" spc="20" dirty="0">
                    <a:latin typeface="Times New Roman"/>
                    <a:cs typeface="Times New Roman"/>
                  </a:rPr>
                  <a:t>2</a:t>
                </a:r>
                <a:endParaRPr sz="2400" dirty="0">
                  <a:latin typeface="Times New Roman"/>
                  <a:cs typeface="Times New Roman"/>
                </a:endParaRPr>
              </a:p>
            </p:txBody>
          </p:sp>
          <p:sp>
            <p:nvSpPr>
              <p:cNvPr id="8" name="object 8"/>
              <p:cNvSpPr txBox="1"/>
              <p:nvPr/>
            </p:nvSpPr>
            <p:spPr>
              <a:xfrm>
                <a:off x="4255937" y="4883757"/>
                <a:ext cx="102870"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n</a:t>
                </a:r>
                <a:endParaRPr sz="1400">
                  <a:latin typeface="Times New Roman"/>
                  <a:cs typeface="Times New Roman"/>
                </a:endParaRPr>
              </a:p>
            </p:txBody>
          </p:sp>
          <p:sp>
            <p:nvSpPr>
              <p:cNvPr id="9" name="object 9"/>
              <p:cNvSpPr txBox="1"/>
              <p:nvPr/>
            </p:nvSpPr>
            <p:spPr>
              <a:xfrm>
                <a:off x="4867118" y="4883757"/>
                <a:ext cx="102870"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p</a:t>
                </a:r>
                <a:endParaRPr sz="1400">
                  <a:latin typeface="Times New Roman"/>
                  <a:cs typeface="Times New Roman"/>
                </a:endParaRPr>
              </a:p>
            </p:txBody>
          </p:sp>
          <p:sp>
            <p:nvSpPr>
              <p:cNvPr id="13" name="object 13"/>
              <p:cNvSpPr txBox="1"/>
              <p:nvPr/>
            </p:nvSpPr>
            <p:spPr>
              <a:xfrm>
                <a:off x="5656704" y="5116652"/>
                <a:ext cx="356235" cy="240029"/>
              </a:xfrm>
              <a:prstGeom prst="rect">
                <a:avLst/>
              </a:prstGeom>
            </p:spPr>
            <p:txBody>
              <a:bodyPr vert="horz" wrap="square" lIns="0" tIns="13335" rIns="0" bIns="0" rtlCol="0">
                <a:spAutoFit/>
              </a:bodyPr>
              <a:lstStyle/>
              <a:p>
                <a:pPr>
                  <a:lnSpc>
                    <a:spcPct val="100000"/>
                  </a:lnSpc>
                  <a:spcBef>
                    <a:spcPts val="105"/>
                  </a:spcBef>
                </a:pPr>
                <a:r>
                  <a:rPr sz="1400" i="1" spc="5" dirty="0">
                    <a:latin typeface="Times New Roman"/>
                    <a:cs typeface="Times New Roman"/>
                  </a:rPr>
                  <a:t>p</a:t>
                </a:r>
                <a:r>
                  <a:rPr sz="1400" i="1" spc="-5" dirty="0">
                    <a:latin typeface="Times New Roman"/>
                    <a:cs typeface="Times New Roman"/>
                  </a:rPr>
                  <a:t>a</a:t>
                </a:r>
                <a:r>
                  <a:rPr sz="1400" i="1" spc="40" dirty="0">
                    <a:latin typeface="Times New Roman"/>
                    <a:cs typeface="Times New Roman"/>
                  </a:rPr>
                  <a:t>r</a:t>
                </a:r>
                <a:r>
                  <a:rPr sz="1400" spc="5" dirty="0">
                    <a:latin typeface="Times New Roman"/>
                    <a:cs typeface="Times New Roman"/>
                  </a:rPr>
                  <a:t>1</a:t>
                </a:r>
                <a:endParaRPr sz="1400">
                  <a:latin typeface="Times New Roman"/>
                  <a:cs typeface="Times New Roman"/>
                </a:endParaRPr>
              </a:p>
            </p:txBody>
          </p:sp>
          <p:sp>
            <p:nvSpPr>
              <p:cNvPr id="14" name="object 14"/>
              <p:cNvSpPr txBox="1"/>
              <p:nvPr/>
            </p:nvSpPr>
            <p:spPr>
              <a:xfrm>
                <a:off x="4077678" y="4674229"/>
                <a:ext cx="791845" cy="396240"/>
              </a:xfrm>
              <a:prstGeom prst="rect">
                <a:avLst/>
              </a:prstGeom>
            </p:spPr>
            <p:txBody>
              <a:bodyPr vert="horz" wrap="square" lIns="0" tIns="16510" rIns="0" bIns="0" rtlCol="0">
                <a:spAutoFit/>
              </a:bodyPr>
              <a:lstStyle/>
              <a:p>
                <a:pPr>
                  <a:lnSpc>
                    <a:spcPct val="100000"/>
                  </a:lnSpc>
                  <a:spcBef>
                    <a:spcPts val="130"/>
                  </a:spcBef>
                  <a:tabLst>
                    <a:tab pos="353060" algn="l"/>
                  </a:tabLst>
                </a:pPr>
                <a:r>
                  <a:rPr sz="2400" i="1" spc="25" dirty="0">
                    <a:latin typeface="Times New Roman"/>
                    <a:cs typeface="Times New Roman"/>
                  </a:rPr>
                  <a:t>R	</a:t>
                </a:r>
                <a:r>
                  <a:rPr sz="2400" spc="20" dirty="0">
                    <a:latin typeface="Symbol"/>
                    <a:cs typeface="Symbol"/>
                  </a:rPr>
                  <a:t></a:t>
                </a:r>
                <a:r>
                  <a:rPr sz="2400" spc="-85" dirty="0">
                    <a:latin typeface="Times New Roman"/>
                    <a:cs typeface="Times New Roman"/>
                  </a:rPr>
                  <a:t> </a:t>
                </a:r>
                <a:r>
                  <a:rPr sz="2400" i="1" spc="25" dirty="0">
                    <a:latin typeface="Times New Roman"/>
                    <a:cs typeface="Times New Roman"/>
                  </a:rPr>
                  <a:t>R</a:t>
                </a:r>
                <a:endParaRPr sz="2400">
                  <a:latin typeface="Times New Roman"/>
                  <a:cs typeface="Times New Roman"/>
                </a:endParaRPr>
              </a:p>
            </p:txBody>
          </p:sp>
          <p:sp>
            <p:nvSpPr>
              <p:cNvPr id="15" name="object 15"/>
              <p:cNvSpPr txBox="1"/>
              <p:nvPr/>
            </p:nvSpPr>
            <p:spPr>
              <a:xfrm>
                <a:off x="3883295" y="4698214"/>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a:latin typeface="Symbol"/>
                  <a:cs typeface="Symbol"/>
                </a:endParaRPr>
              </a:p>
            </p:txBody>
          </p:sp>
          <p:sp>
            <p:nvSpPr>
              <p:cNvPr id="16" name="object 16"/>
              <p:cNvSpPr txBox="1"/>
              <p:nvPr/>
            </p:nvSpPr>
            <p:spPr>
              <a:xfrm>
                <a:off x="5051016" y="4698214"/>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a:latin typeface="Symbol"/>
                  <a:cs typeface="Symbol"/>
                </a:endParaRPr>
              </a:p>
            </p:txBody>
          </p:sp>
          <p:sp>
            <p:nvSpPr>
              <p:cNvPr id="19" name="object 19"/>
              <p:cNvSpPr txBox="1"/>
              <p:nvPr/>
            </p:nvSpPr>
            <p:spPr>
              <a:xfrm>
                <a:off x="5204316" y="4907217"/>
                <a:ext cx="443230" cy="396240"/>
              </a:xfrm>
              <a:prstGeom prst="rect">
                <a:avLst/>
              </a:prstGeom>
            </p:spPr>
            <p:txBody>
              <a:bodyPr vert="horz" wrap="square" lIns="0" tIns="16510" rIns="0" bIns="0" rtlCol="0">
                <a:spAutoFit/>
              </a:bodyPr>
              <a:lstStyle/>
              <a:p>
                <a:pPr>
                  <a:lnSpc>
                    <a:spcPct val="100000"/>
                  </a:lnSpc>
                  <a:spcBef>
                    <a:spcPts val="130"/>
                  </a:spcBef>
                  <a:tabLst>
                    <a:tab pos="222885" algn="l"/>
                  </a:tabLst>
                </a:pPr>
                <a:r>
                  <a:rPr sz="2400" spc="10" dirty="0">
                    <a:latin typeface="Symbol"/>
                    <a:cs typeface="Symbol"/>
                  </a:rPr>
                  <a:t></a:t>
                </a:r>
                <a:r>
                  <a:rPr sz="2400" spc="10" dirty="0">
                    <a:latin typeface="Times New Roman"/>
                    <a:cs typeface="Times New Roman"/>
                  </a:rPr>
                  <a:t>	</a:t>
                </a:r>
                <a:r>
                  <a:rPr sz="2400" i="1" spc="25" dirty="0">
                    <a:latin typeface="Times New Roman"/>
                    <a:cs typeface="Times New Roman"/>
                  </a:rPr>
                  <a:t>C</a:t>
                </a:r>
                <a:endParaRPr sz="2400" dirty="0">
                  <a:latin typeface="Times New Roman"/>
                  <a:cs typeface="Times New Roman"/>
                </a:endParaRPr>
              </a:p>
            </p:txBody>
          </p:sp>
          <p:sp>
            <p:nvSpPr>
              <p:cNvPr id="20" name="object 20"/>
              <p:cNvSpPr txBox="1"/>
              <p:nvPr/>
            </p:nvSpPr>
            <p:spPr>
              <a:xfrm>
                <a:off x="6041876" y="4731989"/>
                <a:ext cx="1480185" cy="606425"/>
              </a:xfrm>
              <a:prstGeom prst="rect">
                <a:avLst/>
              </a:prstGeom>
            </p:spPr>
            <p:txBody>
              <a:bodyPr vert="horz" wrap="square" lIns="0" tIns="13970" rIns="0" bIns="0" rtlCol="0">
                <a:spAutoFit/>
              </a:bodyPr>
              <a:lstStyle/>
              <a:p>
                <a:pPr marL="241935" indent="-217170">
                  <a:lnSpc>
                    <a:spcPct val="100000"/>
                  </a:lnSpc>
                  <a:spcBef>
                    <a:spcPts val="110"/>
                  </a:spcBef>
                  <a:buFont typeface="Symbol"/>
                  <a:buChar char=""/>
                  <a:tabLst>
                    <a:tab pos="242570" algn="l"/>
                  </a:tabLst>
                </a:pPr>
                <a:r>
                  <a:rPr sz="2400" i="1" spc="90" dirty="0">
                    <a:latin typeface="Times New Roman"/>
                    <a:cs typeface="Times New Roman"/>
                  </a:rPr>
                  <a:t>C</a:t>
                </a:r>
                <a:r>
                  <a:rPr sz="2100" i="1" spc="7" baseline="-23809" dirty="0">
                    <a:latin typeface="Times New Roman"/>
                    <a:cs typeface="Times New Roman"/>
                  </a:rPr>
                  <a:t>g</a:t>
                </a:r>
                <a:r>
                  <a:rPr sz="2100" i="1" spc="-209" baseline="-23809" dirty="0">
                    <a:latin typeface="Times New Roman"/>
                    <a:cs typeface="Times New Roman"/>
                  </a:rPr>
                  <a:t> </a:t>
                </a:r>
                <a:r>
                  <a:rPr sz="2100" spc="7" baseline="-23809" dirty="0">
                    <a:latin typeface="Times New Roman"/>
                    <a:cs typeface="Times New Roman"/>
                  </a:rPr>
                  <a:t>2</a:t>
                </a:r>
                <a:r>
                  <a:rPr sz="2100" baseline="-23809" dirty="0">
                    <a:latin typeface="Times New Roman"/>
                    <a:cs typeface="Times New Roman"/>
                  </a:rPr>
                  <a:t> </a:t>
                </a:r>
                <a:r>
                  <a:rPr sz="2100" spc="-97" baseline="-23809" dirty="0">
                    <a:latin typeface="Times New Roman"/>
                    <a:cs typeface="Times New Roman"/>
                  </a:rPr>
                  <a:t> </a:t>
                </a:r>
                <a:r>
                  <a:rPr sz="2400" spc="20" dirty="0">
                    <a:latin typeface="Symbol"/>
                    <a:cs typeface="Symbol"/>
                  </a:rPr>
                  <a:t></a:t>
                </a:r>
                <a:r>
                  <a:rPr sz="2400" spc="-235" dirty="0">
                    <a:latin typeface="Times New Roman"/>
                    <a:cs typeface="Times New Roman"/>
                  </a:rPr>
                  <a:t> </a:t>
                </a:r>
                <a:r>
                  <a:rPr sz="2400" i="1" spc="50" dirty="0">
                    <a:latin typeface="Times New Roman"/>
                    <a:cs typeface="Times New Roman"/>
                  </a:rPr>
                  <a:t>C</a:t>
                </a:r>
                <a:r>
                  <a:rPr sz="2100" i="1" spc="7" baseline="-23809" dirty="0">
                    <a:latin typeface="Times New Roman"/>
                    <a:cs typeface="Times New Roman"/>
                  </a:rPr>
                  <a:t>w</a:t>
                </a:r>
                <a:r>
                  <a:rPr sz="2100" i="1" spc="52" baseline="-23809" dirty="0">
                    <a:latin typeface="Times New Roman"/>
                    <a:cs typeface="Times New Roman"/>
                  </a:rPr>
                  <a:t> </a:t>
                </a:r>
                <a:r>
                  <a:rPr sz="5700" spc="-697" baseline="-4385" dirty="0">
                    <a:latin typeface="Symbol"/>
                    <a:cs typeface="Symbol"/>
                  </a:rPr>
                  <a:t></a:t>
                </a:r>
                <a:endParaRPr sz="5700" baseline="-4385">
                  <a:latin typeface="Symbol"/>
                  <a:cs typeface="Symbol"/>
                </a:endParaRPr>
              </a:p>
            </p:txBody>
          </p:sp>
          <p:sp>
            <p:nvSpPr>
              <p:cNvPr id="21" name="object 21"/>
              <p:cNvSpPr txBox="1"/>
              <p:nvPr/>
            </p:nvSpPr>
            <p:spPr>
              <a:xfrm>
                <a:off x="3883295" y="4980055"/>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dirty="0">
                  <a:latin typeface="Symbol"/>
                  <a:cs typeface="Symbol"/>
                </a:endParaRPr>
              </a:p>
            </p:txBody>
          </p:sp>
          <p:sp>
            <p:nvSpPr>
              <p:cNvPr id="22" name="object 22"/>
              <p:cNvSpPr txBox="1"/>
              <p:nvPr/>
            </p:nvSpPr>
            <p:spPr>
              <a:xfrm>
                <a:off x="5051016" y="4980055"/>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a:latin typeface="Symbol"/>
                  <a:cs typeface="Symbol"/>
                </a:endParaRPr>
              </a:p>
            </p:txBody>
          </p:sp>
          <p:sp>
            <p:nvSpPr>
              <p:cNvPr id="23" name="object 23"/>
              <p:cNvSpPr txBox="1"/>
              <p:nvPr/>
            </p:nvSpPr>
            <p:spPr>
              <a:xfrm>
                <a:off x="3883295" y="5221787"/>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a:latin typeface="Symbol"/>
                  <a:cs typeface="Symbol"/>
                </a:endParaRPr>
              </a:p>
            </p:txBody>
          </p:sp>
          <p:sp>
            <p:nvSpPr>
              <p:cNvPr id="24" name="object 24"/>
              <p:cNvSpPr txBox="1"/>
              <p:nvPr/>
            </p:nvSpPr>
            <p:spPr>
              <a:xfrm>
                <a:off x="5051016" y="5221787"/>
                <a:ext cx="132080" cy="396240"/>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endParaRPr sz="2400">
                  <a:latin typeface="Symbol"/>
                  <a:cs typeface="Symbol"/>
                </a:endParaRPr>
              </a:p>
            </p:txBody>
          </p:sp>
        </p:grpSp>
        <p:sp>
          <p:nvSpPr>
            <p:cNvPr id="29" name="object 28">
              <a:extLst>
                <a:ext uri="{FF2B5EF4-FFF2-40B4-BE49-F238E27FC236}">
                  <a16:creationId xmlns:a16="http://schemas.microsoft.com/office/drawing/2014/main" id="{F6B16C10-E14E-C756-14A8-47D0099FC912}"/>
                </a:ext>
              </a:extLst>
            </p:cNvPr>
            <p:cNvSpPr txBox="1"/>
            <p:nvPr/>
          </p:nvSpPr>
          <p:spPr>
            <a:xfrm>
              <a:off x="4500207" y="5134979"/>
              <a:ext cx="112395" cy="239395"/>
            </a:xfrm>
            <a:prstGeom prst="rect">
              <a:avLst/>
            </a:prstGeom>
          </p:spPr>
          <p:txBody>
            <a:bodyPr vert="horz" wrap="square" lIns="0" tIns="12700" rIns="0" bIns="0" rtlCol="0">
              <a:spAutoFit/>
            </a:bodyPr>
            <a:lstStyle/>
            <a:p>
              <a:pPr>
                <a:lnSpc>
                  <a:spcPct val="100000"/>
                </a:lnSpc>
                <a:spcBef>
                  <a:spcPts val="100"/>
                </a:spcBef>
              </a:pPr>
              <a:r>
                <a:rPr sz="1400" i="1" spc="5" dirty="0">
                  <a:latin typeface="Times New Roman"/>
                  <a:cs typeface="Times New Roman"/>
                </a:rPr>
                <a:t>L</a:t>
              </a:r>
              <a:endParaRPr sz="1400" dirty="0">
                <a:latin typeface="Times New Roman"/>
                <a:cs typeface="Times New Roman"/>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492.688"/>
  <p:tag name="LATEXADDIN" val="\documentclass{article}&#10;\usepackage{amsmath}&#10;\usepackage{cancel}&#10;\usepackage{color}&#10;\pagestyle{empty}&#10;\begin{document}&#10;&#10;\mathversion{bold}&#10;\begin{equation}&#10;y=e^{-\int P(x) d x}\left(\int Q(x) e^{\int P(x) d x} d x+C\right)\nonumber&#10;\end{equation}&#10;&#10;\end{document}"/>
  <p:tag name="IGUANATEXSIZE" val="20"/>
  <p:tag name="IGUANATEXCURSOR" val="138"/>
  <p:tag name="TRANSPARENCY" val="True"/>
  <p:tag name="LATEXENGINEID" val="0"/>
  <p:tag name="TEMPFOLDER" val="D:\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1208.099"/>
  <p:tag name="LATEXADDIN" val="\documentclass{article}&#10;\usepackage{amsmath}&#10;\usepackage{cancel}&#10;\usepackage{color}&#10;\pagestyle{empty}&#10;\begin{document}&#10;&#10;\mathversion{bold}&#10;\begin{equation}&#10;\frac{d y}{d x}+P(x) y=Q(x)\nonumber&#10;\end{equation}&#10;&#10;\end{document}"/>
  <p:tag name="IGUANATEXSIZE" val="20"/>
  <p:tag name="IGUANATEXCURSOR" val="138"/>
  <p:tag name="TRANSPARENCY" val="True"/>
  <p:tag name="LATEXENGINEID" val="0"/>
  <p:tag name="TEMPFOLDER" val="D:\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1689</TotalTime>
  <Words>2941</Words>
  <Application>Microsoft Office PowerPoint</Application>
  <PresentationFormat>宽屏</PresentationFormat>
  <Paragraphs>443</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宋体</vt:lpstr>
      <vt:lpstr>Arial</vt:lpstr>
      <vt:lpstr>Calibri</vt:lpstr>
      <vt:lpstr>Symbol</vt:lpstr>
      <vt:lpstr>Times New Roman</vt:lpstr>
      <vt:lpstr>Wingdings</vt:lpstr>
      <vt:lpstr>Office Theme</vt:lpstr>
      <vt:lpstr>PowerPoint 演示文稿</vt:lpstr>
      <vt:lpstr>Outline</vt:lpstr>
      <vt:lpstr>Review: Equivalent Resistance</vt:lpstr>
      <vt:lpstr>Review: Capacitance of MOSFET</vt:lpstr>
      <vt:lpstr>CMOS Inverter Delay Definitions</vt:lpstr>
      <vt:lpstr>Inverter Equivalent Circuit</vt:lpstr>
      <vt:lpstr>PowerPoint 演示文稿</vt:lpstr>
      <vt:lpstr>Inverter Propagation Delay</vt:lpstr>
      <vt:lpstr>Inverter Propagation Delay</vt:lpstr>
      <vt:lpstr>Inverter Delay as a Function of VDD</vt:lpstr>
      <vt:lpstr>Inverter Delay vs. PMOS/NMOS Size Ratio </vt:lpstr>
      <vt:lpstr>Propagation Delay vs. Inverter Sizing</vt:lpstr>
      <vt:lpstr>The Effect of CGD</vt:lpstr>
      <vt:lpstr>Miller Theorem</vt:lpstr>
      <vt:lpstr>Miller Theorem and CMOS Inverter</vt:lpstr>
      <vt:lpstr>Miller Theorem and CMOS Inverter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minghua</dc:creator>
  <cp:lastModifiedBy>shen minghua</cp:lastModifiedBy>
  <cp:revision>192</cp:revision>
  <dcterms:created xsi:type="dcterms:W3CDTF">2022-12-09T07:56:08Z</dcterms:created>
  <dcterms:modified xsi:type="dcterms:W3CDTF">2024-04-01T03:50:44Z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