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71" r:id="rId3"/>
    <p:sldId id="257"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67" autoAdjust="0"/>
  </p:normalViewPr>
  <p:slideViewPr>
    <p:cSldViewPr>
      <p:cViewPr varScale="1">
        <p:scale>
          <a:sx n="83" d="100"/>
          <a:sy n="83" d="100"/>
        </p:scale>
        <p:origin x="163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595D9C2-4055-4288-83EC-2A9E789BB6A4}" type="datetimeFigureOut">
              <a:rPr lang="zh-CN" altLang="en-US" smtClean="0"/>
              <a:t>2023/3/30</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4339822-263B-4FCE-9667-BA12FA3C81E9}" type="slidenum">
              <a:rPr lang="zh-CN" altLang="en-US" smtClean="0"/>
              <a:t>‹#›</a:t>
            </a:fld>
            <a:endParaRPr lang="zh-CN" altLang="en-US"/>
          </a:p>
        </p:txBody>
      </p:sp>
    </p:spTree>
    <p:extLst>
      <p:ext uri="{BB962C8B-B14F-4D97-AF65-F5344CB8AC3E}">
        <p14:creationId xmlns:p14="http://schemas.microsoft.com/office/powerpoint/2010/main" val="1048051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这一节我们分析</a:t>
            </a:r>
            <a:r>
              <a:rPr lang="en-US" altLang="zh-CN" dirty="0"/>
              <a:t>CMOS</a:t>
            </a:r>
            <a:r>
              <a:rPr lang="zh-CN" altLang="en-US" dirty="0"/>
              <a:t>反相器的可靠性，以及如何得到好的设计</a:t>
            </a:r>
            <a:endParaRPr lang="en-US" altLang="zh-CN" dirty="0"/>
          </a:p>
          <a:p>
            <a:r>
              <a:rPr lang="zh-CN" altLang="en-US" dirty="0"/>
              <a:t>其中的可靠性主要是指他对噪声的耐受程度，我们定义了噪声容限进行衡量，并且说明了多级</a:t>
            </a:r>
            <a:r>
              <a:rPr lang="en-US" altLang="zh-CN" dirty="0"/>
              <a:t>CMOS</a:t>
            </a:r>
            <a:r>
              <a:rPr lang="zh-CN" altLang="en-US" dirty="0"/>
              <a:t>反相器对于噪声的抵抗特性</a:t>
            </a:r>
            <a:endParaRPr lang="en-US" altLang="zh-CN" dirty="0"/>
          </a:p>
        </p:txBody>
      </p:sp>
      <p:sp>
        <p:nvSpPr>
          <p:cNvPr id="4" name="灯片编号占位符 3"/>
          <p:cNvSpPr>
            <a:spLocks noGrp="1"/>
          </p:cNvSpPr>
          <p:nvPr>
            <p:ph type="sldNum" sz="quarter" idx="5"/>
          </p:nvPr>
        </p:nvSpPr>
        <p:spPr/>
        <p:txBody>
          <a:bodyPr/>
          <a:lstStyle/>
          <a:p>
            <a:fld id="{A5C36206-5BF1-4B85-B1E4-026F3E17291D}" type="slidenum">
              <a:rPr lang="zh-CN" altLang="en-US" smtClean="0"/>
              <a:t>2</a:t>
            </a:fld>
            <a:endParaRPr lang="zh-CN" altLang="en-US"/>
          </a:p>
        </p:txBody>
      </p:sp>
    </p:spTree>
    <p:extLst>
      <p:ext uri="{BB962C8B-B14F-4D97-AF65-F5344CB8AC3E}">
        <p14:creationId xmlns:p14="http://schemas.microsoft.com/office/powerpoint/2010/main" val="2382496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我们之前提到了暗硅效应，那么在这里我们通过功耗的计算来对他进行量化的阐述，从而让我们知道为什么不能让所有晶体管同时工作同时</a:t>
            </a:r>
            <a:endParaRPr lang="en-US" altLang="zh-CN" dirty="0"/>
          </a:p>
          <a:p>
            <a:endParaRPr lang="en-US" altLang="zh-CN" dirty="0"/>
          </a:p>
          <a:p>
            <a:r>
              <a:rPr lang="zh-CN" altLang="en-US" dirty="0"/>
              <a:t>假设我们给定一个</a:t>
            </a:r>
            <a:r>
              <a:rPr lang="en-US" altLang="zh-CN" dirty="0" err="1"/>
              <a:t>40nm</a:t>
            </a:r>
            <a:r>
              <a:rPr lang="zh-CN" altLang="en-US" dirty="0"/>
              <a:t>的芯片，它的电容为</a:t>
            </a:r>
            <a:r>
              <a:rPr lang="en-US" altLang="zh-CN" dirty="0" err="1"/>
              <a:t>2fF</a:t>
            </a:r>
            <a:r>
              <a:rPr lang="en-US" altLang="zh-CN" dirty="0"/>
              <a:t>/gate</a:t>
            </a:r>
            <a:r>
              <a:rPr lang="zh-CN" altLang="en-US" dirty="0"/>
              <a:t>，</a:t>
            </a:r>
            <a:r>
              <a:rPr lang="en-US" altLang="zh-CN" dirty="0" err="1"/>
              <a:t>Vdd</a:t>
            </a:r>
            <a:r>
              <a:rPr lang="zh-CN" altLang="en-US" dirty="0"/>
              <a:t>为</a:t>
            </a:r>
            <a:r>
              <a:rPr lang="en-US" altLang="zh-CN" dirty="0" err="1"/>
              <a:t>1V</a:t>
            </a:r>
            <a:r>
              <a:rPr lang="zh-CN" altLang="en-US" dirty="0"/>
              <a:t>，</a:t>
            </a:r>
            <a:r>
              <a:rPr lang="en-US" altLang="zh-CN" dirty="0"/>
              <a:t>4</a:t>
            </a:r>
            <a:r>
              <a:rPr lang="zh-CN" altLang="en-US" dirty="0"/>
              <a:t>个扇出，时钟周期为</a:t>
            </a:r>
            <a:r>
              <a:rPr lang="en-US" altLang="zh-CN" dirty="0" err="1"/>
              <a:t>2.5GHz</a:t>
            </a:r>
            <a:endParaRPr lang="en-US" altLang="zh-CN" dirty="0"/>
          </a:p>
          <a:p>
            <a:endParaRPr lang="en-US" altLang="zh-CN" dirty="0"/>
          </a:p>
          <a:p>
            <a:r>
              <a:rPr lang="zh-CN" altLang="en-US" dirty="0"/>
              <a:t>那么对于每个逻辑门来说，它单次切换会产生</a:t>
            </a:r>
            <a:r>
              <a:rPr lang="en-US" altLang="zh-CN" dirty="0"/>
              <a:t>4</a:t>
            </a:r>
            <a:r>
              <a:rPr lang="zh-CN" altLang="en-US" dirty="0"/>
              <a:t>次电平切换，这段时间的动态功耗计算可得是</a:t>
            </a:r>
            <a:r>
              <a:rPr lang="en-US" altLang="zh-CN" dirty="0"/>
              <a:t>20</a:t>
            </a:r>
            <a:r>
              <a:rPr lang="zh-CN" altLang="en-US" dirty="0"/>
              <a:t>微</a:t>
            </a:r>
            <a:r>
              <a:rPr lang="en-US" altLang="zh-CN" dirty="0"/>
              <a:t>W</a:t>
            </a:r>
          </a:p>
          <a:p>
            <a:endParaRPr lang="en-US" altLang="zh-CN" dirty="0"/>
          </a:p>
          <a:p>
            <a:r>
              <a:rPr lang="zh-CN" altLang="en-US" dirty="0"/>
              <a:t>假设为</a:t>
            </a:r>
            <a:r>
              <a:rPr lang="en-US" altLang="zh-CN" dirty="0"/>
              <a:t>0.1</a:t>
            </a:r>
            <a:r>
              <a:rPr lang="zh-CN" altLang="en-US" dirty="0"/>
              <a:t>，并且该芯片有</a:t>
            </a:r>
            <a:r>
              <a:rPr lang="en-US" altLang="zh-CN" dirty="0"/>
              <a:t>10</a:t>
            </a:r>
            <a:r>
              <a:rPr lang="zh-CN" altLang="en-US" dirty="0"/>
              <a:t>亿个门，那么它的功耗就为</a:t>
            </a:r>
            <a:r>
              <a:rPr lang="en-US" altLang="zh-CN" dirty="0" err="1"/>
              <a:t>2000W</a:t>
            </a:r>
            <a:endParaRPr lang="en-US" altLang="zh-CN" dirty="0"/>
          </a:p>
          <a:p>
            <a:endParaRPr lang="en-US" altLang="zh-CN" dirty="0"/>
          </a:p>
          <a:p>
            <a:r>
              <a:rPr lang="zh-CN" altLang="en-US" dirty="0"/>
              <a:t>我们常规的电脑功耗可能就</a:t>
            </a:r>
            <a:r>
              <a:rPr lang="en-US" altLang="zh-CN" dirty="0" err="1"/>
              <a:t>200W</a:t>
            </a:r>
            <a:r>
              <a:rPr lang="zh-CN" altLang="en-US" dirty="0"/>
              <a:t>，那么就意味着就这个芯片只有</a:t>
            </a:r>
            <a:r>
              <a:rPr lang="en-US" altLang="zh-CN" dirty="0"/>
              <a:t>10%</a:t>
            </a:r>
            <a:r>
              <a:rPr lang="zh-CN" altLang="en-US" dirty="0"/>
              <a:t>的晶体管可以参与工作</a:t>
            </a:r>
          </a:p>
        </p:txBody>
      </p:sp>
      <p:sp>
        <p:nvSpPr>
          <p:cNvPr id="4" name="灯片编号占位符 3"/>
          <p:cNvSpPr>
            <a:spLocks noGrp="1"/>
          </p:cNvSpPr>
          <p:nvPr>
            <p:ph type="sldNum" sz="quarter" idx="5"/>
          </p:nvPr>
        </p:nvSpPr>
        <p:spPr/>
        <p:txBody>
          <a:bodyPr/>
          <a:lstStyle/>
          <a:p>
            <a:fld id="{64339822-263B-4FCE-9667-BA12FA3C81E9}" type="slidenum">
              <a:rPr lang="zh-CN" altLang="en-US" smtClean="0"/>
              <a:t>11</a:t>
            </a:fld>
            <a:endParaRPr lang="zh-CN" altLang="en-US"/>
          </a:p>
        </p:txBody>
      </p:sp>
    </p:spTree>
    <p:extLst>
      <p:ext uri="{BB962C8B-B14F-4D97-AF65-F5344CB8AC3E}">
        <p14:creationId xmlns:p14="http://schemas.microsoft.com/office/powerpoint/2010/main" val="1222226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我们之前提到，动态功耗的另一部分来自于短路功耗，</a:t>
            </a:r>
            <a:endParaRPr lang="en-US" altLang="zh-CN" dirty="0"/>
          </a:p>
          <a:p>
            <a:r>
              <a:rPr lang="zh-CN" altLang="en-US" dirty="0"/>
              <a:t>也就是</a:t>
            </a:r>
            <a:r>
              <a:rPr lang="en-US" altLang="zh-CN" dirty="0" err="1"/>
              <a:t>VTC</a:t>
            </a:r>
            <a:r>
              <a:rPr lang="zh-CN" altLang="en-US" dirty="0"/>
              <a:t>在红黄绿这三个区间时，</a:t>
            </a:r>
            <a:r>
              <a:rPr lang="en-US" altLang="zh-CN" dirty="0"/>
              <a:t>NMOS</a:t>
            </a:r>
            <a:r>
              <a:rPr lang="zh-CN" altLang="en-US" dirty="0"/>
              <a:t>和</a:t>
            </a:r>
            <a:r>
              <a:rPr lang="en-US" altLang="zh-CN" dirty="0"/>
              <a:t>PMOS</a:t>
            </a:r>
            <a:r>
              <a:rPr lang="zh-CN" altLang="en-US" dirty="0"/>
              <a:t>同时导通之后，在电源和</a:t>
            </a:r>
            <a:r>
              <a:rPr lang="en-US" altLang="zh-CN" dirty="0"/>
              <a:t>ground</a:t>
            </a:r>
            <a:r>
              <a:rPr lang="zh-CN" altLang="en-US" dirty="0"/>
              <a:t>之间产生的低电阻通路</a:t>
            </a:r>
          </a:p>
        </p:txBody>
      </p:sp>
      <p:sp>
        <p:nvSpPr>
          <p:cNvPr id="4" name="灯片编号占位符 3"/>
          <p:cNvSpPr>
            <a:spLocks noGrp="1"/>
          </p:cNvSpPr>
          <p:nvPr>
            <p:ph type="sldNum" sz="quarter" idx="5"/>
          </p:nvPr>
        </p:nvSpPr>
        <p:spPr/>
        <p:txBody>
          <a:bodyPr/>
          <a:lstStyle/>
          <a:p>
            <a:fld id="{64339822-263B-4FCE-9667-BA12FA3C81E9}" type="slidenum">
              <a:rPr lang="zh-CN" altLang="en-US" smtClean="0"/>
              <a:t>12</a:t>
            </a:fld>
            <a:endParaRPr lang="zh-CN" altLang="en-US"/>
          </a:p>
        </p:txBody>
      </p:sp>
    </p:spTree>
    <p:extLst>
      <p:ext uri="{BB962C8B-B14F-4D97-AF65-F5344CB8AC3E}">
        <p14:creationId xmlns:p14="http://schemas.microsoft.com/office/powerpoint/2010/main" val="2715938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我们要计算短路功耗，可以先画出输入电压变化的曲线图，</a:t>
            </a:r>
            <a:endParaRPr lang="en-US" altLang="zh-CN" dirty="0"/>
          </a:p>
          <a:p>
            <a:r>
              <a:rPr lang="zh-CN" altLang="en-US" dirty="0"/>
              <a:t>我们知道，当</a:t>
            </a:r>
            <a:r>
              <a:rPr lang="en-US" altLang="zh-CN" dirty="0"/>
              <a:t>MOSFET</a:t>
            </a:r>
            <a:r>
              <a:rPr lang="zh-CN" altLang="en-US" dirty="0"/>
              <a:t>两边的电压差大于阈值电压</a:t>
            </a:r>
            <a:r>
              <a:rPr lang="en-US" altLang="zh-CN" dirty="0"/>
              <a:t>Vt</a:t>
            </a:r>
            <a:r>
              <a:rPr lang="zh-CN" altLang="en-US" dirty="0"/>
              <a:t>时，它们就导通，因此在输入电压为</a:t>
            </a:r>
            <a:r>
              <a:rPr lang="en-US" altLang="zh-CN" dirty="0" err="1"/>
              <a:t>Vtn</a:t>
            </a:r>
            <a:r>
              <a:rPr lang="zh-CN" altLang="en-US" dirty="0"/>
              <a:t>到</a:t>
            </a:r>
            <a:r>
              <a:rPr lang="en-US" altLang="zh-CN" dirty="0" err="1"/>
              <a:t>Vdd-Vtp</a:t>
            </a:r>
            <a:r>
              <a:rPr lang="zh-CN" altLang="en-US" dirty="0"/>
              <a:t>这个区间，</a:t>
            </a:r>
            <a:r>
              <a:rPr lang="en-US" altLang="zh-CN" dirty="0"/>
              <a:t>NMOS</a:t>
            </a:r>
            <a:r>
              <a:rPr lang="zh-CN" altLang="en-US" dirty="0"/>
              <a:t>和</a:t>
            </a:r>
            <a:r>
              <a:rPr lang="en-US" altLang="zh-CN" dirty="0"/>
              <a:t>PMOS</a:t>
            </a:r>
            <a:r>
              <a:rPr lang="zh-CN" altLang="en-US" dirty="0"/>
              <a:t>同时导通，</a:t>
            </a:r>
            <a:endParaRPr lang="en-US" altLang="zh-CN" dirty="0"/>
          </a:p>
          <a:p>
            <a:r>
              <a:rPr lang="zh-CN" altLang="en-US" dirty="0"/>
              <a:t>它的曲线是大致呈现一个三角形的，也就是先增加后减小。</a:t>
            </a:r>
            <a:endParaRPr lang="en-US" altLang="zh-CN" dirty="0"/>
          </a:p>
          <a:p>
            <a:r>
              <a:rPr lang="zh-CN" altLang="en-US" dirty="0"/>
              <a:t>我们之前分析过，在除了这个区间的其他部分，只有一个</a:t>
            </a:r>
            <a:r>
              <a:rPr lang="en-US" altLang="zh-CN" dirty="0"/>
              <a:t>MOSFET</a:t>
            </a:r>
            <a:r>
              <a:rPr lang="zh-CN" altLang="en-US" dirty="0"/>
              <a:t>导通，稳定状态电流时</a:t>
            </a:r>
            <a:r>
              <a:rPr lang="en-US" altLang="zh-CN" dirty="0"/>
              <a:t>0</a:t>
            </a:r>
            <a:r>
              <a:rPr lang="zh-CN" altLang="en-US" dirty="0"/>
              <a:t>，而在</a:t>
            </a:r>
            <a:r>
              <a:rPr lang="en-US" altLang="zh-CN" dirty="0" err="1"/>
              <a:t>VTC</a:t>
            </a:r>
            <a:r>
              <a:rPr lang="zh-CN" altLang="en-US" dirty="0"/>
              <a:t>中间红色的区域，</a:t>
            </a:r>
            <a:r>
              <a:rPr lang="en-US" altLang="zh-CN" dirty="0"/>
              <a:t>NMOS</a:t>
            </a:r>
            <a:r>
              <a:rPr lang="zh-CN" altLang="en-US" dirty="0"/>
              <a:t>和</a:t>
            </a:r>
            <a:r>
              <a:rPr lang="en-US" altLang="zh-CN" dirty="0"/>
              <a:t>PMOS</a:t>
            </a:r>
            <a:r>
              <a:rPr lang="zh-CN" altLang="en-US" dirty="0"/>
              <a:t>同时达到饱和，此时电流是最大的，因此他是一个先变大后变小的过程</a:t>
            </a:r>
            <a:endParaRPr lang="en-US" altLang="zh-CN" dirty="0"/>
          </a:p>
          <a:p>
            <a:endParaRPr lang="en-US" altLang="zh-CN" dirty="0"/>
          </a:p>
          <a:p>
            <a:r>
              <a:rPr lang="zh-CN" altLang="en-US" dirty="0"/>
              <a:t>这个区间的时间</a:t>
            </a:r>
            <a:r>
              <a:rPr lang="en-US" altLang="zh-CN" dirty="0" err="1"/>
              <a:t>Tsc</a:t>
            </a:r>
            <a:r>
              <a:rPr lang="zh-CN" altLang="en-US" dirty="0"/>
              <a:t>我们可以通过它占电平变化的比例进行近似计算，也就是电平变化时间的</a:t>
            </a:r>
            <a:r>
              <a:rPr lang="en-US" altLang="zh-CN" dirty="0" err="1"/>
              <a:t>Vdd-2Vt</a:t>
            </a:r>
            <a:r>
              <a:rPr lang="en-US" altLang="zh-CN" dirty="0"/>
              <a:t> / </a:t>
            </a:r>
            <a:r>
              <a:rPr lang="en-US" altLang="zh-CN" dirty="0" err="1"/>
              <a:t>Vdd</a:t>
            </a:r>
            <a:endParaRPr lang="en-US" altLang="zh-CN" dirty="0"/>
          </a:p>
          <a:p>
            <a:endParaRPr lang="en-US" altLang="zh-CN" dirty="0"/>
          </a:p>
          <a:p>
            <a:r>
              <a:rPr lang="zh-CN" altLang="en-US" dirty="0"/>
              <a:t>我们知道此时电源</a:t>
            </a:r>
            <a:r>
              <a:rPr lang="en-US" altLang="zh-CN" dirty="0" err="1"/>
              <a:t>Vdd</a:t>
            </a:r>
            <a:r>
              <a:rPr lang="zh-CN" altLang="en-US" dirty="0"/>
              <a:t>经过</a:t>
            </a:r>
            <a:r>
              <a:rPr lang="en-US" altLang="zh-CN" dirty="0"/>
              <a:t>NMOS</a:t>
            </a:r>
            <a:r>
              <a:rPr lang="zh-CN" altLang="en-US" dirty="0"/>
              <a:t>和</a:t>
            </a:r>
            <a:r>
              <a:rPr lang="en-US" altLang="zh-CN" dirty="0"/>
              <a:t>PMOS</a:t>
            </a:r>
            <a:r>
              <a:rPr lang="zh-CN" altLang="en-US" dirty="0"/>
              <a:t>的两个等效电阻对</a:t>
            </a:r>
            <a:r>
              <a:rPr lang="en-US" altLang="zh-CN" dirty="0"/>
              <a:t>ground</a:t>
            </a:r>
            <a:r>
              <a:rPr lang="zh-CN" altLang="en-US" dirty="0"/>
              <a:t>放电，所以电压恒定为</a:t>
            </a:r>
            <a:r>
              <a:rPr lang="en-US" altLang="zh-CN" dirty="0" err="1"/>
              <a:t>Vdd</a:t>
            </a:r>
            <a:r>
              <a:rPr lang="zh-CN" altLang="en-US" dirty="0"/>
              <a:t>，而电流随时间变化大致呈现三角形，因此我们通过三角形的面积公式进行计算，最后得出在一个开关周期的能耗</a:t>
            </a:r>
            <a:r>
              <a:rPr lang="en-US" altLang="zh-CN" dirty="0"/>
              <a:t>Esc</a:t>
            </a:r>
          </a:p>
          <a:p>
            <a:r>
              <a:rPr lang="zh-CN" altLang="en-US" dirty="0"/>
              <a:t>最后再乘上时钟频率，我们就可以得到短路功耗</a:t>
            </a:r>
            <a:endParaRPr lang="en-US" altLang="zh-CN" dirty="0"/>
          </a:p>
        </p:txBody>
      </p:sp>
      <p:sp>
        <p:nvSpPr>
          <p:cNvPr id="4" name="灯片编号占位符 3"/>
          <p:cNvSpPr>
            <a:spLocks noGrp="1"/>
          </p:cNvSpPr>
          <p:nvPr>
            <p:ph type="sldNum" sz="quarter" idx="5"/>
          </p:nvPr>
        </p:nvSpPr>
        <p:spPr/>
        <p:txBody>
          <a:bodyPr/>
          <a:lstStyle/>
          <a:p>
            <a:fld id="{64339822-263B-4FCE-9667-BA12FA3C81E9}" type="slidenum">
              <a:rPr lang="zh-CN" altLang="en-US" smtClean="0"/>
              <a:t>13</a:t>
            </a:fld>
            <a:endParaRPr lang="zh-CN" altLang="en-US"/>
          </a:p>
        </p:txBody>
      </p:sp>
    </p:spTree>
    <p:extLst>
      <p:ext uri="{BB962C8B-B14F-4D97-AF65-F5344CB8AC3E}">
        <p14:creationId xmlns:p14="http://schemas.microsoft.com/office/powerpoint/2010/main" val="2097107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我们之前提到，数字</a:t>
            </a:r>
            <a:r>
              <a:rPr lang="en-US" altLang="zh-CN" dirty="0"/>
              <a:t>IC</a:t>
            </a:r>
            <a:r>
              <a:rPr lang="zh-CN" altLang="en-US" dirty="0"/>
              <a:t>设计就是时延和功耗的相互妥协，因此我们可以设计不同的性能指标来选取改变我们对最优设计的定义</a:t>
            </a:r>
            <a:endParaRPr lang="en-US" altLang="zh-CN" dirty="0"/>
          </a:p>
          <a:p>
            <a:endParaRPr lang="en-US" altLang="zh-CN" dirty="0"/>
          </a:p>
          <a:p>
            <a:r>
              <a:rPr lang="zh-CN" altLang="en-US" dirty="0"/>
              <a:t>那么我们在设计时，想要同时优化它们两个可以计算</a:t>
            </a:r>
            <a:r>
              <a:rPr lang="en-US" altLang="zh-CN" sz="1200" b="1" spc="-5" dirty="0">
                <a:solidFill>
                  <a:srgbClr val="004099"/>
                </a:solidFill>
                <a:latin typeface="Arial"/>
                <a:cs typeface="Arial"/>
              </a:rPr>
              <a:t>Power-delay</a:t>
            </a:r>
            <a:r>
              <a:rPr lang="en-US" altLang="zh-CN" sz="1200" b="1" dirty="0">
                <a:solidFill>
                  <a:srgbClr val="004099"/>
                </a:solidFill>
                <a:latin typeface="Arial"/>
                <a:cs typeface="Arial"/>
              </a:rPr>
              <a:t> </a:t>
            </a:r>
            <a:r>
              <a:rPr lang="en-US" altLang="zh-CN" sz="1200" b="1" spc="-5" dirty="0">
                <a:solidFill>
                  <a:srgbClr val="004099"/>
                </a:solidFill>
                <a:latin typeface="Arial"/>
                <a:cs typeface="Arial"/>
              </a:rPr>
              <a:t>product</a:t>
            </a:r>
            <a:r>
              <a:rPr lang="en-US" altLang="zh-CN" sz="1200" b="1" spc="5" dirty="0">
                <a:solidFill>
                  <a:srgbClr val="004099"/>
                </a:solidFill>
                <a:latin typeface="Arial"/>
                <a:cs typeface="Arial"/>
              </a:rPr>
              <a:t> </a:t>
            </a:r>
            <a:r>
              <a:rPr lang="en-US" altLang="zh-CN" sz="1200" b="1" spc="-5" dirty="0">
                <a:solidFill>
                  <a:srgbClr val="004099"/>
                </a:solidFill>
                <a:latin typeface="Arial"/>
                <a:cs typeface="Arial"/>
              </a:rPr>
              <a:t>(PDP)</a:t>
            </a:r>
            <a:r>
              <a:rPr lang="en-US" altLang="zh-CN" sz="1200" b="1" dirty="0">
                <a:solidFill>
                  <a:srgbClr val="004099"/>
                </a:solidFill>
                <a:latin typeface="Arial"/>
                <a:cs typeface="Arial"/>
              </a:rPr>
              <a:t> </a:t>
            </a:r>
            <a:r>
              <a:rPr lang="zh-CN" altLang="en-US" dirty="0"/>
              <a:t>，它是每次开关消耗的平均能量</a:t>
            </a:r>
            <a:endParaRPr lang="en-US" altLang="zh-CN" sz="1200" b="1" dirty="0">
              <a:solidFill>
                <a:srgbClr val="004099"/>
              </a:solidFill>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如果我们更看重计算性能，需要做低时延设计，那么我们可以再在</a:t>
            </a:r>
            <a:r>
              <a:rPr lang="en-US" altLang="zh-CN" dirty="0"/>
              <a:t>PDP</a:t>
            </a:r>
            <a:r>
              <a:rPr lang="zh-CN" altLang="en-US" dirty="0"/>
              <a:t>的基础上乘上一个</a:t>
            </a:r>
            <a:r>
              <a:rPr lang="en-US" altLang="zh-CN" dirty="0"/>
              <a:t>delay</a:t>
            </a:r>
            <a:r>
              <a:rPr lang="zh-CN" altLang="en-US" dirty="0"/>
              <a:t>，就得到了</a:t>
            </a:r>
            <a:r>
              <a:rPr lang="en-US" altLang="zh-CN" sz="1200" b="1" spc="-5" dirty="0">
                <a:solidFill>
                  <a:srgbClr val="004099"/>
                </a:solidFill>
                <a:latin typeface="Arial"/>
                <a:cs typeface="Arial"/>
              </a:rPr>
              <a:t>Energy-delay</a:t>
            </a:r>
            <a:r>
              <a:rPr lang="en-US" altLang="zh-CN" sz="1200" b="1" spc="-10" dirty="0">
                <a:solidFill>
                  <a:srgbClr val="004099"/>
                </a:solidFill>
                <a:latin typeface="Arial"/>
                <a:cs typeface="Arial"/>
              </a:rPr>
              <a:t> </a:t>
            </a:r>
            <a:r>
              <a:rPr lang="en-US" altLang="zh-CN" sz="1200" b="1" spc="-5" dirty="0">
                <a:solidFill>
                  <a:srgbClr val="004099"/>
                </a:solidFill>
                <a:latin typeface="Arial"/>
                <a:cs typeface="Arial"/>
              </a:rPr>
              <a:t>product</a:t>
            </a:r>
            <a:r>
              <a:rPr lang="en-US" altLang="zh-CN" sz="1200" b="1" spc="-20" dirty="0">
                <a:solidFill>
                  <a:srgbClr val="004099"/>
                </a:solidFill>
                <a:latin typeface="Arial"/>
                <a:cs typeface="Arial"/>
              </a:rPr>
              <a:t> </a:t>
            </a:r>
            <a:r>
              <a:rPr lang="en-US" altLang="zh-CN" sz="1200" b="1" dirty="0">
                <a:solidFill>
                  <a:srgbClr val="004099"/>
                </a:solidFill>
                <a:latin typeface="Arial"/>
                <a:cs typeface="Arial"/>
              </a:rPr>
              <a:t>(</a:t>
            </a:r>
            <a:r>
              <a:rPr lang="en-US" altLang="zh-CN" sz="1200" b="1" dirty="0" err="1">
                <a:solidFill>
                  <a:srgbClr val="004099"/>
                </a:solidFill>
                <a:latin typeface="Arial"/>
                <a:cs typeface="Arial"/>
              </a:rPr>
              <a:t>EDP</a:t>
            </a:r>
            <a:r>
              <a:rPr lang="en-US" altLang="zh-CN" sz="1200" b="1" dirty="0">
                <a:solidFill>
                  <a:srgbClr val="004099"/>
                </a:solidFill>
                <a:latin typeface="Arial"/>
                <a:cs typeface="Arial"/>
              </a:rPr>
              <a:t>)</a:t>
            </a:r>
            <a:r>
              <a:rPr lang="zh-CN" altLang="en-US" dirty="0"/>
              <a:t> ，它是平均消耗的能量乘以所需的计算时间</a:t>
            </a:r>
            <a:endParaRPr lang="en-US" altLang="zh-CN" dirty="0"/>
          </a:p>
          <a:p>
            <a:endParaRPr lang="en-US" altLang="zh-CN" dirty="0"/>
          </a:p>
          <a:p>
            <a:r>
              <a:rPr lang="zh-CN" altLang="en-US" dirty="0"/>
              <a:t>那同样的，如果我们更看重低功耗，也可以在</a:t>
            </a:r>
            <a:r>
              <a:rPr lang="en-US" altLang="zh-CN" dirty="0"/>
              <a:t>PDP</a:t>
            </a:r>
            <a:r>
              <a:rPr lang="zh-CN" altLang="en-US" dirty="0"/>
              <a:t>的基础上再乘上一个功耗</a:t>
            </a:r>
          </a:p>
        </p:txBody>
      </p:sp>
      <p:sp>
        <p:nvSpPr>
          <p:cNvPr id="4" name="灯片编号占位符 3"/>
          <p:cNvSpPr>
            <a:spLocks noGrp="1"/>
          </p:cNvSpPr>
          <p:nvPr>
            <p:ph type="sldNum" sz="quarter" idx="5"/>
          </p:nvPr>
        </p:nvSpPr>
        <p:spPr/>
        <p:txBody>
          <a:bodyPr/>
          <a:lstStyle/>
          <a:p>
            <a:fld id="{64339822-263B-4FCE-9667-BA12FA3C81E9}" type="slidenum">
              <a:rPr lang="zh-CN" altLang="en-US" smtClean="0"/>
              <a:t>14</a:t>
            </a:fld>
            <a:endParaRPr lang="zh-CN" altLang="en-US"/>
          </a:p>
        </p:txBody>
      </p:sp>
    </p:spTree>
    <p:extLst>
      <p:ext uri="{BB962C8B-B14F-4D97-AF65-F5344CB8AC3E}">
        <p14:creationId xmlns:p14="http://schemas.microsoft.com/office/powerpoint/2010/main" val="505596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我们在这里对</a:t>
            </a:r>
            <a:r>
              <a:rPr lang="en-US" altLang="zh-CN" dirty="0"/>
              <a:t>CMOS</a:t>
            </a:r>
            <a:r>
              <a:rPr lang="zh-CN" altLang="en-US" dirty="0"/>
              <a:t>反相器进行一个总结</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静态</a:t>
            </a:r>
            <a:r>
              <a:rPr lang="en-US" altLang="zh-CN" dirty="0"/>
              <a:t>CMOS</a:t>
            </a:r>
            <a:r>
              <a:rPr lang="zh-CN" altLang="en-US" dirty="0"/>
              <a:t>反相器的等效电路是一阶</a:t>
            </a:r>
            <a:r>
              <a:rPr lang="en-US" altLang="zh-CN" dirty="0"/>
              <a:t>RC</a:t>
            </a:r>
            <a:r>
              <a:rPr lang="zh-CN" altLang="en-US" dirty="0"/>
              <a:t>网络，它的时延是</a:t>
            </a:r>
            <a:r>
              <a:rPr lang="en-US" altLang="zh-CN" dirty="0"/>
              <a:t>0.69</a:t>
            </a:r>
            <a:r>
              <a:rPr lang="zh-CN" altLang="en-US" dirty="0"/>
              <a:t>倍</a:t>
            </a:r>
            <a:r>
              <a:rPr lang="en-US" altLang="zh-CN" dirty="0"/>
              <a:t>RC</a:t>
            </a:r>
            <a:r>
              <a:rPr lang="zh-CN" altLang="en-US" dirty="0"/>
              <a:t>，其中电容主要是来自于寄生电容</a:t>
            </a:r>
            <a:r>
              <a:rPr lang="en-US" altLang="zh-CN" sz="1200" dirty="0">
                <a:latin typeface="Times New Roman"/>
                <a:cs typeface="Times New Roman"/>
              </a:rPr>
              <a:t>C</a:t>
            </a:r>
            <a:r>
              <a:rPr lang="en-US" altLang="zh-CN" sz="1200" baseline="-25000" dirty="0">
                <a:latin typeface="Times New Roman"/>
                <a:cs typeface="Times New Roman"/>
              </a:rPr>
              <a:t>DB</a:t>
            </a:r>
            <a:r>
              <a:rPr lang="en-US" altLang="zh-CN" sz="1200" dirty="0">
                <a:latin typeface="Times New Roman"/>
                <a:cs typeface="Times New Roman"/>
              </a:rPr>
              <a:t>, </a:t>
            </a:r>
            <a:r>
              <a:rPr lang="zh-CN" altLang="en-US" sz="1200" dirty="0">
                <a:latin typeface="Times New Roman"/>
                <a:cs typeface="Times New Roman"/>
              </a:rPr>
              <a:t>以及下一极的栅极电容</a:t>
            </a:r>
            <a:r>
              <a:rPr lang="en-US" altLang="zh-CN" sz="1200" dirty="0">
                <a:latin typeface="Times New Roman"/>
                <a:cs typeface="Times New Roman"/>
              </a:rPr>
              <a:t> C</a:t>
            </a:r>
            <a:r>
              <a:rPr lang="en-US" altLang="zh-CN" sz="1200" baseline="-25000" dirty="0">
                <a:latin typeface="Times New Roman"/>
                <a:cs typeface="Times New Roman"/>
              </a:rPr>
              <a:t>G</a:t>
            </a:r>
          </a:p>
          <a:p>
            <a:endParaRPr lang="en-US" altLang="zh-CN" dirty="0"/>
          </a:p>
          <a:p>
            <a:r>
              <a:rPr lang="en-US" altLang="zh-CN" dirty="0"/>
              <a:t>CMOS</a:t>
            </a:r>
            <a:r>
              <a:rPr lang="zh-CN" altLang="en-US" dirty="0"/>
              <a:t>反相器的时延和功耗都取决于</a:t>
            </a:r>
            <a:r>
              <a:rPr lang="en-US" altLang="zh-CN" dirty="0" err="1"/>
              <a:t>VDD</a:t>
            </a:r>
            <a:r>
              <a:rPr lang="zh-CN" altLang="en-US" dirty="0"/>
              <a:t>和器件尺寸</a:t>
            </a:r>
            <a:endParaRPr lang="en-US" altLang="zh-CN" dirty="0"/>
          </a:p>
          <a:p>
            <a:endParaRPr lang="en-US" altLang="zh-CN" dirty="0"/>
          </a:p>
          <a:p>
            <a:r>
              <a:rPr lang="zh-CN" altLang="en-US" dirty="0"/>
              <a:t>减小电压会增加时延，但可以降低功耗，而减小尺寸会降低电容，</a:t>
            </a:r>
            <a:r>
              <a:rPr lang="zh-CN" altLang="en-US"/>
              <a:t>进而减小功耗，</a:t>
            </a:r>
            <a:r>
              <a:rPr lang="zh-CN" altLang="en-US" dirty="0"/>
              <a:t>但是由于电阻也减小了，所以并不会减小时延</a:t>
            </a:r>
            <a:endParaRPr lang="en-US" altLang="zh-CN" dirty="0"/>
          </a:p>
          <a:p>
            <a:endParaRPr lang="en-US" altLang="zh-CN" dirty="0"/>
          </a:p>
          <a:p>
            <a:r>
              <a:rPr lang="zh-CN" altLang="en-US" dirty="0"/>
              <a:t>我们定义</a:t>
            </a:r>
            <a:r>
              <a:rPr lang="en-US" altLang="zh-CN" dirty="0"/>
              <a:t>β=Wp/</a:t>
            </a:r>
            <a:r>
              <a:rPr lang="en-US" altLang="zh-CN" dirty="0" err="1"/>
              <a:t>Wn</a:t>
            </a:r>
            <a:r>
              <a:rPr lang="en-US" altLang="zh-CN" dirty="0"/>
              <a:t>=2</a:t>
            </a:r>
            <a:r>
              <a:rPr lang="zh-CN" altLang="en-US" dirty="0"/>
              <a:t>时是标准</a:t>
            </a:r>
            <a:r>
              <a:rPr lang="en-US" altLang="zh-CN" dirty="0"/>
              <a:t>CMOS</a:t>
            </a:r>
            <a:r>
              <a:rPr lang="zh-CN" altLang="en-US" dirty="0"/>
              <a:t>反相器，此时</a:t>
            </a:r>
            <a:r>
              <a:rPr lang="en-US" altLang="zh-CN" dirty="0"/>
              <a:t>PUN</a:t>
            </a:r>
            <a:r>
              <a:rPr lang="zh-CN" altLang="en-US" dirty="0"/>
              <a:t>和</a:t>
            </a:r>
            <a:r>
              <a:rPr lang="en-US" altLang="zh-CN" dirty="0" err="1"/>
              <a:t>PDN</a:t>
            </a:r>
            <a:r>
              <a:rPr lang="zh-CN" altLang="en-US" dirty="0"/>
              <a:t>的能力相当，两边等效电阻相等。它也将作为之后我们进行逻辑电路优化设计的</a:t>
            </a:r>
            <a:r>
              <a:rPr lang="en-US" altLang="zh-CN" dirty="0"/>
              <a:t>benchmark</a:t>
            </a:r>
            <a:endParaRPr lang="zh-CN" altLang="en-US" dirty="0"/>
          </a:p>
        </p:txBody>
      </p:sp>
      <p:sp>
        <p:nvSpPr>
          <p:cNvPr id="4" name="灯片编号占位符 3"/>
          <p:cNvSpPr>
            <a:spLocks noGrp="1"/>
          </p:cNvSpPr>
          <p:nvPr>
            <p:ph type="sldNum" sz="quarter" idx="5"/>
          </p:nvPr>
        </p:nvSpPr>
        <p:spPr/>
        <p:txBody>
          <a:bodyPr/>
          <a:lstStyle/>
          <a:p>
            <a:fld id="{64339822-263B-4FCE-9667-BA12FA3C81E9}" type="slidenum">
              <a:rPr lang="zh-CN" altLang="en-US" smtClean="0"/>
              <a:t>15</a:t>
            </a:fld>
            <a:endParaRPr lang="zh-CN" altLang="en-US"/>
          </a:p>
        </p:txBody>
      </p:sp>
    </p:spTree>
    <p:extLst>
      <p:ext uri="{BB962C8B-B14F-4D97-AF65-F5344CB8AC3E}">
        <p14:creationId xmlns:p14="http://schemas.microsoft.com/office/powerpoint/2010/main" val="1313823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当今时代计算机越来越普及，目前地球上已经有超过</a:t>
            </a:r>
            <a:r>
              <a:rPr lang="en-US" altLang="zh-CN" dirty="0"/>
              <a:t>25</a:t>
            </a:r>
            <a:r>
              <a:rPr lang="zh-CN" altLang="en-US" dirty="0"/>
              <a:t>亿计算机了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并且计算机应用需要对越来越多的数据进行传输、计算和存储，</a:t>
            </a:r>
            <a:endParaRPr lang="en-US" altLang="zh-CN" dirty="0"/>
          </a:p>
          <a:p>
            <a:endParaRPr lang="en-US" altLang="zh-CN" dirty="0"/>
          </a:p>
          <a:p>
            <a:r>
              <a:rPr lang="zh-CN" altLang="en-US" dirty="0"/>
              <a:t>这些计算机的功耗大约为</a:t>
            </a:r>
            <a:r>
              <a:rPr lang="en-US" altLang="zh-CN" dirty="0"/>
              <a:t>10</a:t>
            </a:r>
            <a:r>
              <a:rPr lang="zh-CN" altLang="en-US" dirty="0"/>
              <a:t>的</a:t>
            </a:r>
            <a:r>
              <a:rPr lang="en-US" altLang="zh-CN" dirty="0"/>
              <a:t>15</a:t>
            </a:r>
            <a:r>
              <a:rPr lang="zh-CN" altLang="en-US" dirty="0"/>
              <a:t>次方瓦，相当于</a:t>
            </a:r>
            <a:r>
              <a:rPr lang="en-US" altLang="zh-CN" dirty="0"/>
              <a:t>160</a:t>
            </a:r>
            <a:r>
              <a:rPr lang="zh-CN" altLang="en-US" dirty="0"/>
              <a:t>座核电站的电量</a:t>
            </a:r>
            <a:endParaRPr lang="en-US" altLang="zh-CN" dirty="0"/>
          </a:p>
          <a:p>
            <a:endParaRPr lang="en-US" altLang="zh-CN" dirty="0"/>
          </a:p>
          <a:p>
            <a:r>
              <a:rPr lang="zh-CN" altLang="en-US" dirty="0"/>
              <a:t>海量的数据和运算导致计算机需要消耗大量的电量，到</a:t>
            </a:r>
            <a:r>
              <a:rPr lang="en-US" altLang="zh-CN" dirty="0"/>
              <a:t>2025</a:t>
            </a:r>
            <a:r>
              <a:rPr lang="zh-CN" altLang="en-US" dirty="0"/>
              <a:t>年，全球将有</a:t>
            </a:r>
            <a:r>
              <a:rPr lang="en-US" altLang="zh-CN" dirty="0"/>
              <a:t>1/5</a:t>
            </a:r>
            <a:r>
              <a:rPr lang="zh-CN" altLang="en-US" dirty="0"/>
              <a:t>的电力用于维持计算机的运行</a:t>
            </a:r>
            <a:endParaRPr lang="en-US" altLang="zh-CN" dirty="0"/>
          </a:p>
          <a:p>
            <a:endParaRPr lang="en-US" altLang="zh-CN" dirty="0"/>
          </a:p>
          <a:p>
            <a:r>
              <a:rPr lang="zh-CN" altLang="en-US" dirty="0"/>
              <a:t>因此，大公司都倾向于将数据中心建立在能天然提供低温的环境中，例如水底或者极地，从而来降低散热所需要的开销</a:t>
            </a:r>
            <a:endParaRPr lang="en-US" altLang="zh-CN" dirty="0"/>
          </a:p>
          <a:p>
            <a:endParaRPr lang="en-US" altLang="zh-CN" dirty="0"/>
          </a:p>
          <a:p>
            <a:r>
              <a:rPr lang="zh-CN" altLang="en-US" dirty="0"/>
              <a:t>我们在这一节希望能弄清楚功耗到底是如何产生的，并且希望能通过合理的方式能优化功耗</a:t>
            </a:r>
          </a:p>
        </p:txBody>
      </p:sp>
      <p:sp>
        <p:nvSpPr>
          <p:cNvPr id="4" name="灯片编号占位符 3"/>
          <p:cNvSpPr>
            <a:spLocks noGrp="1"/>
          </p:cNvSpPr>
          <p:nvPr>
            <p:ph type="sldNum" sz="quarter" idx="5"/>
          </p:nvPr>
        </p:nvSpPr>
        <p:spPr/>
        <p:txBody>
          <a:bodyPr/>
          <a:lstStyle/>
          <a:p>
            <a:fld id="{64339822-263B-4FCE-9667-BA12FA3C81E9}" type="slidenum">
              <a:rPr lang="zh-CN" altLang="en-US" smtClean="0"/>
              <a:t>3</a:t>
            </a:fld>
            <a:endParaRPr lang="zh-CN" altLang="en-US"/>
          </a:p>
        </p:txBody>
      </p:sp>
    </p:spTree>
    <p:extLst>
      <p:ext uri="{BB962C8B-B14F-4D97-AF65-F5344CB8AC3E}">
        <p14:creationId xmlns:p14="http://schemas.microsoft.com/office/powerpoint/2010/main" val="4065415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CMOS</a:t>
            </a:r>
            <a:r>
              <a:rPr lang="zh-CN" altLang="en-US" dirty="0"/>
              <a:t>反相器的功耗主要可以分为动态功耗和静态功耗</a:t>
            </a:r>
            <a:endParaRPr lang="en-US" altLang="zh-CN" dirty="0"/>
          </a:p>
          <a:p>
            <a:r>
              <a:rPr lang="zh-CN" altLang="en-US" dirty="0"/>
              <a:t>动态功耗包括</a:t>
            </a:r>
            <a:r>
              <a:rPr lang="en-US" altLang="zh-CN" dirty="0"/>
              <a:t>Switching power</a:t>
            </a:r>
            <a:r>
              <a:rPr lang="zh-CN" altLang="en-US" dirty="0"/>
              <a:t>和</a:t>
            </a:r>
            <a:r>
              <a:rPr lang="en-US" altLang="zh-CN" dirty="0"/>
              <a:t>Short-circuit power</a:t>
            </a:r>
          </a:p>
          <a:p>
            <a:r>
              <a:rPr lang="zh-CN" altLang="en-US" dirty="0"/>
              <a:t>其中</a:t>
            </a:r>
            <a:r>
              <a:rPr lang="en-US" altLang="zh-CN" dirty="0"/>
              <a:t>Switching power</a:t>
            </a:r>
            <a:r>
              <a:rPr lang="zh-CN" altLang="en-US" dirty="0"/>
              <a:t>是由于电容充放电导致的功耗</a:t>
            </a:r>
            <a:endParaRPr lang="en-US" altLang="zh-CN" dirty="0"/>
          </a:p>
          <a:p>
            <a:r>
              <a:rPr lang="en-US" altLang="zh-CN" dirty="0"/>
              <a:t>Short-circuit power</a:t>
            </a:r>
            <a:r>
              <a:rPr lang="zh-CN" altLang="en-US" dirty="0"/>
              <a:t>则是</a:t>
            </a:r>
            <a:r>
              <a:rPr lang="en-US" altLang="zh-CN" dirty="0"/>
              <a:t>NMOS</a:t>
            </a:r>
            <a:r>
              <a:rPr lang="zh-CN" altLang="en-US" dirty="0"/>
              <a:t>和</a:t>
            </a:r>
            <a:r>
              <a:rPr lang="en-US" altLang="zh-CN" dirty="0"/>
              <a:t>PMOS</a:t>
            </a:r>
            <a:r>
              <a:rPr lang="zh-CN" altLang="en-US" dirty="0"/>
              <a:t>都导通时，电源和</a:t>
            </a:r>
            <a:r>
              <a:rPr lang="en-US" altLang="zh-CN" dirty="0"/>
              <a:t>ground</a:t>
            </a:r>
            <a:r>
              <a:rPr lang="zh-CN" altLang="en-US" dirty="0"/>
              <a:t>直接相连的直流通路产生的功耗，也就是</a:t>
            </a:r>
            <a:r>
              <a:rPr lang="en-US" altLang="zh-CN" dirty="0" err="1"/>
              <a:t>VTC</a:t>
            </a:r>
            <a:r>
              <a:rPr lang="zh-CN" altLang="en-US" dirty="0"/>
              <a:t>在红黄绿区间时产生的功耗</a:t>
            </a:r>
            <a:endParaRPr lang="en-US" altLang="zh-CN" dirty="0"/>
          </a:p>
          <a:p>
            <a:endParaRPr lang="en-US" altLang="zh-CN" dirty="0"/>
          </a:p>
          <a:p>
            <a:r>
              <a:rPr lang="zh-CN" altLang="en-US" dirty="0"/>
              <a:t>静态功耗来自于三个泄漏电流，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第一个是栅极的泄漏电流。由于尺寸不断减小，绝缘氧化层也不断变薄，此时在</a:t>
            </a:r>
            <a:r>
              <a:rPr lang="en-US" altLang="zh-CN" dirty="0"/>
              <a:t>gate</a:t>
            </a:r>
            <a:r>
              <a:rPr lang="zh-CN" altLang="en-US" dirty="0"/>
              <a:t>上加电压时</a:t>
            </a:r>
            <a:r>
              <a:rPr lang="zh-CN" altLang="en-US" b="0" i="0" dirty="0">
                <a:solidFill>
                  <a:srgbClr val="4D4D4D"/>
                </a:solidFill>
                <a:effectLst/>
                <a:latin typeface="-apple-system"/>
              </a:rPr>
              <a:t>载流子直接</a:t>
            </a:r>
            <a:r>
              <a:rPr lang="zh-CN" altLang="en-US" dirty="0"/>
              <a:t>通过绝缘氧化层，它主要与氧化层的厚度有关，因此我们需要控制氧化层的厚度不能太薄</a:t>
            </a:r>
            <a:endParaRPr lang="en-US" altLang="zh-CN" dirty="0"/>
          </a:p>
          <a:p>
            <a:endParaRPr lang="en-US" altLang="zh-CN" dirty="0"/>
          </a:p>
          <a:p>
            <a:r>
              <a:rPr lang="zh-CN" altLang="en-US" dirty="0"/>
              <a:t>第二个是漏极的泄漏电流。注意到漏极与衬底之间相当于一个反向偏置的二极管结，它理论上是不导通的，但是实际上还是有一个很小的泄漏电流</a:t>
            </a:r>
            <a:endParaRPr lang="en-US" altLang="zh-CN" dirty="0"/>
          </a:p>
          <a:p>
            <a:endParaRPr lang="en-US" altLang="zh-CN" dirty="0"/>
          </a:p>
          <a:p>
            <a:r>
              <a:rPr lang="zh-CN" altLang="en-US" dirty="0"/>
              <a:t>第三个是亚阈值泄露电流。我们之前说道，当</a:t>
            </a:r>
            <a:r>
              <a:rPr lang="en-US" altLang="zh-CN" sz="1200" b="1" spc="-5" dirty="0">
                <a:solidFill>
                  <a:srgbClr val="006600"/>
                </a:solidFill>
                <a:latin typeface="Arial"/>
                <a:cs typeface="Arial"/>
              </a:rPr>
              <a:t>V</a:t>
            </a:r>
            <a:r>
              <a:rPr lang="en-US" altLang="zh-CN" sz="1200" b="1" spc="-5" baseline="-25000" dirty="0">
                <a:solidFill>
                  <a:srgbClr val="006600"/>
                </a:solidFill>
                <a:latin typeface="Arial"/>
                <a:cs typeface="Arial"/>
              </a:rPr>
              <a:t>GS</a:t>
            </a:r>
            <a:r>
              <a:rPr lang="en-US" altLang="zh-CN" sz="1200" b="1" spc="-5" dirty="0">
                <a:solidFill>
                  <a:srgbClr val="006600"/>
                </a:solidFill>
                <a:latin typeface="Arial"/>
                <a:cs typeface="Arial"/>
              </a:rPr>
              <a:t> &gt; V</a:t>
            </a:r>
            <a:r>
              <a:rPr lang="en-US" altLang="zh-CN" sz="1200" b="1" spc="-5" baseline="-25000" dirty="0">
                <a:solidFill>
                  <a:srgbClr val="006600"/>
                </a:solidFill>
                <a:latin typeface="Arial"/>
                <a:cs typeface="Arial"/>
              </a:rPr>
              <a:t>T</a:t>
            </a:r>
            <a:r>
              <a:rPr lang="zh-CN" altLang="en-US" dirty="0"/>
              <a:t>时，</a:t>
            </a:r>
            <a:r>
              <a:rPr lang="en-US" altLang="zh-CN" dirty="0"/>
              <a:t>MOSFET</a:t>
            </a:r>
            <a:r>
              <a:rPr lang="zh-CN" altLang="en-US" dirty="0"/>
              <a:t>才导通，但是实际上</a:t>
            </a:r>
            <a:r>
              <a:rPr lang="en-US" altLang="zh-CN" sz="1200" b="1" spc="-5" dirty="0">
                <a:solidFill>
                  <a:srgbClr val="006600"/>
                </a:solidFill>
                <a:latin typeface="Arial"/>
                <a:cs typeface="Arial"/>
              </a:rPr>
              <a:t>V</a:t>
            </a:r>
            <a:r>
              <a:rPr lang="en-US" altLang="zh-CN" sz="1200" b="1" spc="-5" baseline="-25000" dirty="0">
                <a:solidFill>
                  <a:srgbClr val="006600"/>
                </a:solidFill>
                <a:latin typeface="Arial"/>
                <a:cs typeface="Arial"/>
              </a:rPr>
              <a:t>GS</a:t>
            </a:r>
            <a:r>
              <a:rPr lang="en-US" altLang="zh-CN" sz="1200" b="1" spc="-5" dirty="0">
                <a:solidFill>
                  <a:srgbClr val="006600"/>
                </a:solidFill>
                <a:latin typeface="Arial"/>
                <a:cs typeface="Arial"/>
              </a:rPr>
              <a:t> &lt; V</a:t>
            </a:r>
            <a:r>
              <a:rPr lang="en-US" altLang="zh-CN" sz="1200" b="1" spc="-5" baseline="-25000" dirty="0">
                <a:solidFill>
                  <a:srgbClr val="006600"/>
                </a:solidFill>
                <a:latin typeface="Arial"/>
                <a:cs typeface="Arial"/>
              </a:rPr>
              <a:t>T</a:t>
            </a:r>
            <a:r>
              <a:rPr lang="zh-CN" altLang="en-US" dirty="0"/>
              <a:t>时也是有一个泄漏电流的，并且这个电流随着会</a:t>
            </a:r>
            <a:r>
              <a:rPr lang="en-US" altLang="zh-CN" sz="1200" b="1" spc="-5" dirty="0">
                <a:solidFill>
                  <a:srgbClr val="006600"/>
                </a:solidFill>
                <a:latin typeface="Arial"/>
                <a:cs typeface="Arial"/>
              </a:rPr>
              <a:t>V</a:t>
            </a:r>
            <a:r>
              <a:rPr lang="en-US" altLang="zh-CN" sz="1200" b="1" spc="-5" baseline="-25000" dirty="0">
                <a:solidFill>
                  <a:srgbClr val="006600"/>
                </a:solidFill>
                <a:latin typeface="Arial"/>
                <a:cs typeface="Arial"/>
              </a:rPr>
              <a:t>T</a:t>
            </a:r>
            <a:r>
              <a:rPr lang="zh-CN" altLang="en-US" dirty="0"/>
              <a:t>减小逐渐增大，因此我们不能让阈值电压太小</a:t>
            </a:r>
            <a:endParaRPr lang="en-US" altLang="zh-CN" dirty="0"/>
          </a:p>
        </p:txBody>
      </p:sp>
      <p:sp>
        <p:nvSpPr>
          <p:cNvPr id="4" name="灯片编号占位符 3"/>
          <p:cNvSpPr>
            <a:spLocks noGrp="1"/>
          </p:cNvSpPr>
          <p:nvPr>
            <p:ph type="sldNum" sz="quarter" idx="5"/>
          </p:nvPr>
        </p:nvSpPr>
        <p:spPr/>
        <p:txBody>
          <a:bodyPr/>
          <a:lstStyle/>
          <a:p>
            <a:fld id="{64339822-263B-4FCE-9667-BA12FA3C81E9}" type="slidenum">
              <a:rPr lang="zh-CN" altLang="en-US" smtClean="0"/>
              <a:t>4</a:t>
            </a:fld>
            <a:endParaRPr lang="zh-CN" altLang="en-US"/>
          </a:p>
        </p:txBody>
      </p:sp>
    </p:spTree>
    <p:extLst>
      <p:ext uri="{BB962C8B-B14F-4D97-AF65-F5344CB8AC3E}">
        <p14:creationId xmlns:p14="http://schemas.microsoft.com/office/powerpoint/2010/main" val="2777099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我们知道 </a:t>
            </a:r>
            <a:r>
              <a:rPr lang="en-US" altLang="zh-CN" dirty="0"/>
              <a:t>CMOS</a:t>
            </a:r>
            <a:r>
              <a:rPr lang="zh-CN" altLang="en-US" dirty="0"/>
              <a:t>反相器的工作就是输入电压和输出电压反向地从</a:t>
            </a:r>
            <a:r>
              <a:rPr lang="en-US" altLang="zh-CN" dirty="0"/>
              <a:t>0</a:t>
            </a:r>
            <a:r>
              <a:rPr lang="zh-CN" altLang="en-US" dirty="0"/>
              <a:t>到</a:t>
            </a:r>
            <a:r>
              <a:rPr lang="en-US" altLang="zh-CN" dirty="0"/>
              <a:t>1</a:t>
            </a:r>
            <a:r>
              <a:rPr lang="zh-CN" altLang="en-US" dirty="0"/>
              <a:t>和</a:t>
            </a:r>
            <a:r>
              <a:rPr lang="en-US" altLang="zh-CN" dirty="0"/>
              <a:t>1</a:t>
            </a:r>
            <a:r>
              <a:rPr lang="zh-CN" altLang="en-US" dirty="0"/>
              <a:t>到</a:t>
            </a:r>
            <a:r>
              <a:rPr lang="en-US" altLang="zh-CN" dirty="0"/>
              <a:t>0</a:t>
            </a:r>
            <a:r>
              <a:rPr lang="zh-CN" altLang="en-US" dirty="0"/>
              <a:t>进行变化，这部分主要是由动态功耗贡献的</a:t>
            </a:r>
            <a:endParaRPr lang="en-US" altLang="zh-CN" dirty="0"/>
          </a:p>
          <a:p>
            <a:r>
              <a:rPr lang="zh-CN" altLang="en-US" dirty="0"/>
              <a:t>由于这期间产生的电流值远大于泄露电流，因此我们主要考虑量化计算动态功耗，并尝试进行优化</a:t>
            </a:r>
            <a:endParaRPr lang="en-US" altLang="zh-CN" dirty="0"/>
          </a:p>
          <a:p>
            <a:endParaRPr lang="en-US" altLang="zh-CN" dirty="0"/>
          </a:p>
          <a:p>
            <a:r>
              <a:rPr lang="zh-CN" altLang="en-US" dirty="0"/>
              <a:t>我们先考虑一个</a:t>
            </a:r>
            <a:r>
              <a:rPr lang="en-US" altLang="zh-CN" dirty="0"/>
              <a:t>pull up network</a:t>
            </a:r>
            <a:r>
              <a:rPr lang="zh-CN" altLang="en-US" dirty="0"/>
              <a:t>，可以发现电源会通过导通的</a:t>
            </a:r>
            <a:r>
              <a:rPr lang="en-US" altLang="zh-CN" dirty="0"/>
              <a:t>PMOS</a:t>
            </a:r>
            <a:r>
              <a:rPr lang="zh-CN" altLang="en-US" dirty="0"/>
              <a:t>对电容</a:t>
            </a:r>
            <a:r>
              <a:rPr lang="en-US" altLang="zh-CN" dirty="0"/>
              <a:t>CL</a:t>
            </a:r>
            <a:r>
              <a:rPr lang="zh-CN" altLang="en-US" dirty="0"/>
              <a:t>进行充电，</a:t>
            </a:r>
            <a:endParaRPr lang="en-US" altLang="zh-CN" dirty="0"/>
          </a:p>
          <a:p>
            <a:r>
              <a:rPr lang="zh-CN" altLang="en-US" dirty="0"/>
              <a:t>在这个过程中，一部分能量储存到了电容中，另一部分能量通过</a:t>
            </a:r>
            <a:r>
              <a:rPr lang="en-US" altLang="zh-CN" dirty="0"/>
              <a:t>PMOS</a:t>
            </a:r>
            <a:r>
              <a:rPr lang="zh-CN" altLang="en-US" dirty="0"/>
              <a:t>的电阻以热能的形式散发出去了</a:t>
            </a:r>
            <a:endParaRPr lang="en-US" altLang="zh-CN" dirty="0"/>
          </a:p>
          <a:p>
            <a:endParaRPr lang="en-US" altLang="zh-CN" dirty="0"/>
          </a:p>
          <a:p>
            <a:r>
              <a:rPr lang="zh-CN" altLang="en-US" dirty="0"/>
              <a:t>我们通过对电压和电流的乘积进行积分来计算这个过程的能耗，把电流与电容的关系带入进去，并且对电压从</a:t>
            </a:r>
            <a:r>
              <a:rPr lang="en-US" altLang="zh-CN" dirty="0"/>
              <a:t>0</a:t>
            </a:r>
            <a:r>
              <a:rPr lang="zh-CN" altLang="en-US" dirty="0"/>
              <a:t>到</a:t>
            </a:r>
            <a:r>
              <a:rPr lang="en-US" altLang="zh-CN" dirty="0" err="1"/>
              <a:t>Vdd</a:t>
            </a:r>
            <a:r>
              <a:rPr lang="zh-CN" altLang="en-US" dirty="0"/>
              <a:t>进行积分，就可以得到能量消耗的表达式了</a:t>
            </a:r>
            <a:endParaRPr lang="en-US" altLang="zh-CN" dirty="0"/>
          </a:p>
          <a:p>
            <a:r>
              <a:rPr lang="zh-CN" altLang="en-US" dirty="0"/>
              <a:t>我们会发现能耗只与电容和电源电压有关，与</a:t>
            </a:r>
            <a:r>
              <a:rPr lang="en-US" altLang="zh-CN" dirty="0"/>
              <a:t>MOSFET</a:t>
            </a:r>
            <a:r>
              <a:rPr lang="zh-CN" altLang="en-US" dirty="0"/>
              <a:t>的电阻以及它的尺寸没有关系</a:t>
            </a:r>
          </a:p>
        </p:txBody>
      </p:sp>
      <p:sp>
        <p:nvSpPr>
          <p:cNvPr id="4" name="灯片编号占位符 3"/>
          <p:cNvSpPr>
            <a:spLocks noGrp="1"/>
          </p:cNvSpPr>
          <p:nvPr>
            <p:ph type="sldNum" sz="quarter" idx="5"/>
          </p:nvPr>
        </p:nvSpPr>
        <p:spPr/>
        <p:txBody>
          <a:bodyPr/>
          <a:lstStyle/>
          <a:p>
            <a:fld id="{64339822-263B-4FCE-9667-BA12FA3C81E9}" type="slidenum">
              <a:rPr lang="zh-CN" altLang="en-US" smtClean="0"/>
              <a:t>5</a:t>
            </a:fld>
            <a:endParaRPr lang="zh-CN" altLang="en-US"/>
          </a:p>
        </p:txBody>
      </p:sp>
    </p:spTree>
    <p:extLst>
      <p:ext uri="{BB962C8B-B14F-4D97-AF65-F5344CB8AC3E}">
        <p14:creationId xmlns:p14="http://schemas.microsoft.com/office/powerpoint/2010/main" val="3398605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我们在前面讲到，</a:t>
            </a:r>
            <a:r>
              <a:rPr lang="en-US" altLang="zh-CN" dirty="0"/>
              <a:t>PUN</a:t>
            </a:r>
            <a:r>
              <a:rPr lang="zh-CN" altLang="en-US" dirty="0"/>
              <a:t>的能量一部分是储存到了电容中，另一部分能量通过</a:t>
            </a:r>
            <a:r>
              <a:rPr lang="en-US" altLang="zh-CN" dirty="0"/>
              <a:t>PMOS</a:t>
            </a:r>
            <a:r>
              <a:rPr lang="zh-CN" altLang="en-US" dirty="0"/>
              <a:t>的电阻以热能的形式散发出去了</a:t>
            </a:r>
            <a:endParaRPr lang="en-US" altLang="zh-CN" dirty="0"/>
          </a:p>
          <a:p>
            <a:endParaRPr lang="en-US" altLang="zh-CN" dirty="0"/>
          </a:p>
          <a:p>
            <a:r>
              <a:rPr lang="zh-CN" altLang="en-US" dirty="0"/>
              <a:t>那么我们通过计算电容在这个过程中的充电量即可算出它们分别的占比</a:t>
            </a:r>
            <a:endParaRPr lang="en-US" altLang="zh-CN" dirty="0"/>
          </a:p>
          <a:p>
            <a:endParaRPr lang="en-US" altLang="zh-CN" dirty="0"/>
          </a:p>
          <a:p>
            <a:r>
              <a:rPr lang="zh-CN" altLang="en-US" dirty="0"/>
              <a:t>由于流经电容的电流与流经电阻的电流相等，而电容上的电压为</a:t>
            </a:r>
            <a:r>
              <a:rPr lang="en-US" altLang="zh-CN" dirty="0" err="1"/>
              <a:t>Vout</a:t>
            </a:r>
            <a:r>
              <a:rPr lang="zh-CN" altLang="en-US" dirty="0"/>
              <a:t>，所以我们还是可以通过</a:t>
            </a:r>
            <a:r>
              <a:rPr lang="en-US" altLang="zh-CN" dirty="0"/>
              <a:t>IV</a:t>
            </a:r>
            <a:r>
              <a:rPr lang="zh-CN" altLang="en-US" dirty="0"/>
              <a:t>积分计算出能耗</a:t>
            </a:r>
            <a:endParaRPr lang="en-US" altLang="zh-CN" dirty="0"/>
          </a:p>
          <a:p>
            <a:endParaRPr lang="en-US" altLang="zh-CN" dirty="0"/>
          </a:p>
          <a:p>
            <a:r>
              <a:rPr lang="zh-CN" altLang="en-US" dirty="0"/>
              <a:t>最终，我们得到电容与电阻的能耗各占</a:t>
            </a:r>
            <a:r>
              <a:rPr lang="en-US" altLang="zh-CN" dirty="0"/>
              <a:t>50%</a:t>
            </a:r>
            <a:endParaRPr lang="zh-CN" altLang="en-US" dirty="0"/>
          </a:p>
        </p:txBody>
      </p:sp>
      <p:sp>
        <p:nvSpPr>
          <p:cNvPr id="4" name="灯片编号占位符 3"/>
          <p:cNvSpPr>
            <a:spLocks noGrp="1"/>
          </p:cNvSpPr>
          <p:nvPr>
            <p:ph type="sldNum" sz="quarter" idx="5"/>
          </p:nvPr>
        </p:nvSpPr>
        <p:spPr/>
        <p:txBody>
          <a:bodyPr/>
          <a:lstStyle/>
          <a:p>
            <a:fld id="{64339822-263B-4FCE-9667-BA12FA3C81E9}" type="slidenum">
              <a:rPr lang="zh-CN" altLang="en-US" smtClean="0"/>
              <a:t>6</a:t>
            </a:fld>
            <a:endParaRPr lang="zh-CN" altLang="en-US"/>
          </a:p>
        </p:txBody>
      </p:sp>
    </p:spTree>
    <p:extLst>
      <p:ext uri="{BB962C8B-B14F-4D97-AF65-F5344CB8AC3E}">
        <p14:creationId xmlns:p14="http://schemas.microsoft.com/office/powerpoint/2010/main" val="944601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Pull down network</a:t>
            </a:r>
            <a:r>
              <a:rPr lang="zh-CN" altLang="en-US" dirty="0"/>
              <a:t>，此时</a:t>
            </a:r>
            <a:r>
              <a:rPr lang="en-US" altLang="zh-CN" dirty="0"/>
              <a:t>PMOS</a:t>
            </a:r>
            <a:r>
              <a:rPr lang="zh-CN" altLang="en-US" dirty="0"/>
              <a:t>断开，</a:t>
            </a:r>
            <a:r>
              <a:rPr lang="en-US" altLang="zh-CN" dirty="0" err="1"/>
              <a:t>Vdd</a:t>
            </a:r>
            <a:r>
              <a:rPr lang="zh-CN" altLang="en-US" dirty="0"/>
              <a:t>与电路断开连接不再供电，能量的来源是来自电容</a:t>
            </a:r>
            <a:r>
              <a:rPr lang="en-US" altLang="zh-CN" dirty="0"/>
              <a:t>Cl</a:t>
            </a:r>
            <a:r>
              <a:rPr lang="zh-CN" altLang="en-US" dirty="0"/>
              <a:t>在</a:t>
            </a:r>
            <a:r>
              <a:rPr lang="en-US" altLang="zh-CN" dirty="0"/>
              <a:t>Pull up network</a:t>
            </a:r>
            <a:r>
              <a:rPr lang="zh-CN" altLang="en-US" dirty="0"/>
              <a:t>中所存储的电量</a:t>
            </a:r>
            <a:endParaRPr lang="en-US" altLang="zh-CN" dirty="0"/>
          </a:p>
          <a:p>
            <a:endParaRPr lang="en-US" altLang="zh-CN" dirty="0"/>
          </a:p>
          <a:p>
            <a:r>
              <a:rPr lang="zh-CN" altLang="en-US" dirty="0"/>
              <a:t>因此此时电容中所存储的那</a:t>
            </a:r>
            <a:r>
              <a:rPr lang="en-US" altLang="zh-CN" dirty="0"/>
              <a:t>50%</a:t>
            </a:r>
            <a:r>
              <a:rPr lang="zh-CN" altLang="en-US" dirty="0"/>
              <a:t>能量也会通过</a:t>
            </a:r>
            <a:r>
              <a:rPr lang="en-US" altLang="zh-CN" dirty="0"/>
              <a:t>NMOS</a:t>
            </a:r>
            <a:r>
              <a:rPr lang="zh-CN" altLang="en-US" dirty="0"/>
              <a:t>以热能的形式散发出去</a:t>
            </a:r>
            <a:endParaRPr lang="en-US" altLang="zh-CN" dirty="0"/>
          </a:p>
          <a:p>
            <a:endParaRPr lang="en-US" altLang="zh-CN" dirty="0"/>
          </a:p>
          <a:p>
            <a:r>
              <a:rPr lang="zh-CN" altLang="en-US" dirty="0"/>
              <a:t>但是我们会发现</a:t>
            </a:r>
            <a:r>
              <a:rPr lang="en-US" altLang="zh-CN" dirty="0"/>
              <a:t>CMOS</a:t>
            </a:r>
            <a:r>
              <a:rPr lang="zh-CN" altLang="en-US" dirty="0"/>
              <a:t>反相器电路的动态能量消耗只发生在</a:t>
            </a:r>
            <a:r>
              <a:rPr lang="en-US" altLang="zh-CN" dirty="0"/>
              <a:t>PUN</a:t>
            </a:r>
            <a:r>
              <a:rPr lang="zh-CN" altLang="en-US" dirty="0"/>
              <a:t>的阶段</a:t>
            </a:r>
          </a:p>
        </p:txBody>
      </p:sp>
      <p:sp>
        <p:nvSpPr>
          <p:cNvPr id="4" name="灯片编号占位符 3"/>
          <p:cNvSpPr>
            <a:spLocks noGrp="1"/>
          </p:cNvSpPr>
          <p:nvPr>
            <p:ph type="sldNum" sz="quarter" idx="5"/>
          </p:nvPr>
        </p:nvSpPr>
        <p:spPr/>
        <p:txBody>
          <a:bodyPr/>
          <a:lstStyle/>
          <a:p>
            <a:fld id="{64339822-263B-4FCE-9667-BA12FA3C81E9}" type="slidenum">
              <a:rPr lang="zh-CN" altLang="en-US" smtClean="0"/>
              <a:t>7</a:t>
            </a:fld>
            <a:endParaRPr lang="zh-CN" altLang="en-US"/>
          </a:p>
        </p:txBody>
      </p:sp>
    </p:spTree>
    <p:extLst>
      <p:ext uri="{BB962C8B-B14F-4D97-AF65-F5344CB8AC3E}">
        <p14:creationId xmlns:p14="http://schemas.microsoft.com/office/powerpoint/2010/main" val="262534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我们知道程序员在通过</a:t>
            </a:r>
            <a:r>
              <a:rPr lang="en-US" altLang="zh-CN" dirty="0"/>
              <a:t>C</a:t>
            </a:r>
            <a:r>
              <a:rPr lang="zh-CN" altLang="en-US" dirty="0"/>
              <a:t>语言、</a:t>
            </a:r>
            <a:r>
              <a:rPr lang="en-US" altLang="zh-CN" dirty="0"/>
              <a:t>python</a:t>
            </a:r>
            <a:r>
              <a:rPr lang="zh-CN" altLang="en-US" dirty="0"/>
              <a:t>等高级语言编好程序之后，需要首先编译成汇编语言，而后转换为机器码才能给计算机执行</a:t>
            </a:r>
            <a:endParaRPr lang="en-US" altLang="zh-CN" dirty="0"/>
          </a:p>
          <a:p>
            <a:r>
              <a:rPr lang="zh-CN" altLang="en-US" dirty="0"/>
              <a:t>而机器码是由一串</a:t>
            </a:r>
            <a:r>
              <a:rPr lang="en-US" altLang="zh-CN" dirty="0"/>
              <a:t>01</a:t>
            </a:r>
            <a:r>
              <a:rPr lang="zh-CN" altLang="en-US" dirty="0"/>
              <a:t>的组合，它传递给逻辑电路之后，就会使里面的</a:t>
            </a:r>
            <a:r>
              <a:rPr lang="en-US" altLang="zh-CN" dirty="0"/>
              <a:t>CMOS</a:t>
            </a:r>
            <a:r>
              <a:rPr lang="zh-CN" altLang="en-US" dirty="0"/>
              <a:t>反相器发生相应的电平的转换</a:t>
            </a:r>
            <a:endParaRPr lang="en-US" altLang="zh-CN" dirty="0"/>
          </a:p>
          <a:p>
            <a:endParaRPr lang="en-US" altLang="zh-CN" dirty="0"/>
          </a:p>
          <a:p>
            <a:r>
              <a:rPr lang="zh-CN" altLang="en-US" dirty="0"/>
              <a:t>我们在前面计算得到，单轮</a:t>
            </a:r>
            <a:r>
              <a:rPr lang="en-US" altLang="zh-CN" dirty="0"/>
              <a:t>1-&gt;0</a:t>
            </a:r>
            <a:r>
              <a:rPr lang="zh-CN" altLang="en-US" dirty="0"/>
              <a:t>和</a:t>
            </a:r>
            <a:r>
              <a:rPr lang="en-US" altLang="zh-CN" dirty="0"/>
              <a:t>0-&gt;1</a:t>
            </a:r>
            <a:r>
              <a:rPr lang="zh-CN" altLang="en-US" dirty="0"/>
              <a:t>的转换只有</a:t>
            </a:r>
            <a:r>
              <a:rPr lang="en-US" altLang="zh-CN" dirty="0"/>
              <a:t>PUN</a:t>
            </a:r>
            <a:r>
              <a:rPr lang="zh-CN" altLang="en-US" dirty="0"/>
              <a:t>会产生能耗，它的值为</a:t>
            </a:r>
            <a:r>
              <a:rPr lang="en-US" altLang="zh-CN" dirty="0"/>
              <a:t>CL</a:t>
            </a:r>
            <a:r>
              <a:rPr lang="zh-CN" altLang="en-US" dirty="0"/>
              <a:t>乘上</a:t>
            </a:r>
            <a:r>
              <a:rPr lang="en-US" altLang="zh-CN" dirty="0" err="1"/>
              <a:t>Vdd^2</a:t>
            </a:r>
            <a:r>
              <a:rPr lang="zh-CN" altLang="en-US" dirty="0"/>
              <a:t>，</a:t>
            </a:r>
            <a:endParaRPr lang="en-US" altLang="zh-CN" dirty="0"/>
          </a:p>
          <a:p>
            <a:r>
              <a:rPr lang="zh-CN" altLang="en-US" dirty="0"/>
              <a:t>那么我们假设在</a:t>
            </a:r>
            <a:r>
              <a:rPr lang="en-US" altLang="zh-CN" dirty="0"/>
              <a:t>N</a:t>
            </a:r>
            <a:r>
              <a:rPr lang="zh-CN" altLang="en-US" dirty="0"/>
              <a:t>个时钟周期中发生了小</a:t>
            </a:r>
            <a:r>
              <a:rPr lang="en-US" altLang="zh-CN" dirty="0"/>
              <a:t>n</a:t>
            </a:r>
            <a:r>
              <a:rPr lang="zh-CN" altLang="en-US" dirty="0"/>
              <a:t>次</a:t>
            </a:r>
            <a:r>
              <a:rPr lang="en-US" altLang="zh-CN" dirty="0"/>
              <a:t>0-&gt;1</a:t>
            </a:r>
            <a:r>
              <a:rPr lang="zh-CN" altLang="en-US" dirty="0"/>
              <a:t>的电平翻转，此时这</a:t>
            </a:r>
            <a:r>
              <a:rPr lang="en-US" altLang="zh-CN" dirty="0"/>
              <a:t>N</a:t>
            </a:r>
            <a:r>
              <a:rPr lang="zh-CN" altLang="en-US" dirty="0"/>
              <a:t>个时钟周期的总能耗就等于单轮能耗的小</a:t>
            </a:r>
            <a:r>
              <a:rPr lang="en-US" altLang="zh-CN" dirty="0"/>
              <a:t>n</a:t>
            </a:r>
            <a:r>
              <a:rPr lang="zh-CN" altLang="en-US" dirty="0"/>
              <a:t>倍</a:t>
            </a:r>
            <a:endParaRPr lang="en-US" altLang="zh-CN" dirty="0"/>
          </a:p>
          <a:p>
            <a:endParaRPr lang="en-US" altLang="zh-CN" dirty="0"/>
          </a:p>
          <a:p>
            <a:r>
              <a:rPr lang="zh-CN" altLang="en-US" dirty="0"/>
              <a:t>平均动态功耗定义为功耗乘上时钟频率，因此我们可以定义一个</a:t>
            </a:r>
            <a:r>
              <a:rPr lang="en-US" altLang="zh-CN" sz="1200" b="1" spc="-5" dirty="0">
                <a:solidFill>
                  <a:srgbClr val="004099"/>
                </a:solidFill>
                <a:latin typeface="Arial"/>
                <a:cs typeface="Arial"/>
              </a:rPr>
              <a:t>activity</a:t>
            </a:r>
            <a:r>
              <a:rPr lang="en-US" altLang="zh-CN" sz="1200" b="1" dirty="0">
                <a:solidFill>
                  <a:srgbClr val="004099"/>
                </a:solidFill>
                <a:latin typeface="Arial"/>
                <a:cs typeface="Arial"/>
              </a:rPr>
              <a:t> </a:t>
            </a:r>
            <a:r>
              <a:rPr lang="en-US" altLang="zh-CN" sz="1200" b="1" spc="-5" dirty="0">
                <a:solidFill>
                  <a:srgbClr val="004099"/>
                </a:solidFill>
                <a:latin typeface="Arial"/>
                <a:cs typeface="Arial"/>
              </a:rPr>
              <a:t>factor </a:t>
            </a:r>
            <a:r>
              <a:rPr lang="en-US" altLang="zh-CN" dirty="0"/>
              <a:t>α</a:t>
            </a:r>
            <a:r>
              <a:rPr lang="zh-CN" altLang="en-US" dirty="0"/>
              <a:t>来表示单位时间发生电平翻转的次数，这样就可以得到平均动态功耗的表达式了</a:t>
            </a:r>
          </a:p>
        </p:txBody>
      </p:sp>
      <p:sp>
        <p:nvSpPr>
          <p:cNvPr id="4" name="灯片编号占位符 3"/>
          <p:cNvSpPr>
            <a:spLocks noGrp="1"/>
          </p:cNvSpPr>
          <p:nvPr>
            <p:ph type="sldNum" sz="quarter" idx="5"/>
          </p:nvPr>
        </p:nvSpPr>
        <p:spPr/>
        <p:txBody>
          <a:bodyPr/>
          <a:lstStyle/>
          <a:p>
            <a:fld id="{64339822-263B-4FCE-9667-BA12FA3C81E9}" type="slidenum">
              <a:rPr lang="zh-CN" altLang="en-US" smtClean="0"/>
              <a:t>8</a:t>
            </a:fld>
            <a:endParaRPr lang="zh-CN" altLang="en-US"/>
          </a:p>
        </p:txBody>
      </p:sp>
    </p:spTree>
    <p:extLst>
      <p:ext uri="{BB962C8B-B14F-4D97-AF65-F5344CB8AC3E}">
        <p14:creationId xmlns:p14="http://schemas.microsoft.com/office/powerpoint/2010/main" val="31548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我们可以发现功耗跟这四个参数有关，那么要想进行优化我们就可以从这四个参数着手</a:t>
            </a:r>
            <a:endParaRPr lang="en-US" altLang="zh-CN" dirty="0"/>
          </a:p>
          <a:p>
            <a:endParaRPr lang="en-US" altLang="zh-CN" dirty="0"/>
          </a:p>
          <a:p>
            <a:r>
              <a:rPr lang="zh-CN" altLang="en-US" dirty="0"/>
              <a:t>第一个参数是</a:t>
            </a:r>
            <a:r>
              <a:rPr lang="en-US" altLang="zh-CN" dirty="0"/>
              <a:t>activity factor</a:t>
            </a:r>
            <a:r>
              <a:rPr lang="zh-CN" altLang="en-US" dirty="0"/>
              <a:t>，我们可以降低它来减少功耗，但是此时电路功能可能会发生改变，因为要实现特定的电路逻辑，所需要的电平翻转次数基本是固定的</a:t>
            </a:r>
            <a:endParaRPr lang="en-US" altLang="zh-CN" dirty="0"/>
          </a:p>
          <a:p>
            <a:r>
              <a:rPr lang="zh-CN" altLang="en-US" dirty="0"/>
              <a:t>当然，我们可以通过对电路进行逻辑优化，进而来一定程度上改变</a:t>
            </a:r>
            <a:r>
              <a:rPr lang="en-US" altLang="zh-CN" dirty="0"/>
              <a:t>activity factor</a:t>
            </a:r>
            <a:r>
              <a:rPr lang="zh-CN" altLang="en-US" dirty="0"/>
              <a:t>，从而进行优化</a:t>
            </a:r>
            <a:endParaRPr lang="en-US" altLang="zh-CN" dirty="0"/>
          </a:p>
          <a:p>
            <a:endParaRPr lang="en-US" altLang="zh-CN" dirty="0"/>
          </a:p>
          <a:p>
            <a:r>
              <a:rPr lang="zh-CN" altLang="en-US" dirty="0"/>
              <a:t>第二个参数是电容，通过上一节的分析，我们可以知道</a:t>
            </a:r>
            <a:r>
              <a:rPr lang="en-US" altLang="zh-CN" dirty="0"/>
              <a:t>CMOS</a:t>
            </a:r>
            <a:r>
              <a:rPr lang="zh-CN" altLang="en-US" dirty="0"/>
              <a:t>反相器电路中的电容主要来自三个部分，即这一极</a:t>
            </a:r>
            <a:r>
              <a:rPr lang="en-US" altLang="zh-CN" dirty="0"/>
              <a:t>drain</a:t>
            </a:r>
            <a:r>
              <a:rPr lang="zh-CN" altLang="en-US" dirty="0"/>
              <a:t>到</a:t>
            </a:r>
            <a:r>
              <a:rPr lang="en-US" altLang="zh-CN" dirty="0"/>
              <a:t>body</a:t>
            </a:r>
            <a:r>
              <a:rPr lang="zh-CN" altLang="en-US" dirty="0"/>
              <a:t>的寄生电容、导线的电容，以及下一极的</a:t>
            </a:r>
            <a:r>
              <a:rPr lang="en-US" altLang="zh-CN" dirty="0"/>
              <a:t>gate</a:t>
            </a:r>
            <a:r>
              <a:rPr lang="zh-CN" altLang="en-US" dirty="0"/>
              <a:t>电容</a:t>
            </a:r>
            <a:endParaRPr lang="en-US" altLang="zh-CN" dirty="0"/>
          </a:p>
          <a:p>
            <a:r>
              <a:rPr lang="zh-CN" altLang="en-US" dirty="0"/>
              <a:t>要降低这些电容值，我们需要尽量把尺寸做的小一点，但是由于工艺以及我们之前提到的泄漏电流这些原因，我们不可能把它无限降低</a:t>
            </a:r>
            <a:endParaRPr lang="en-US" altLang="zh-CN" dirty="0"/>
          </a:p>
          <a:p>
            <a:endParaRPr lang="en-US" altLang="zh-CN" dirty="0"/>
          </a:p>
          <a:p>
            <a:r>
              <a:rPr lang="zh-CN" altLang="en-US" dirty="0"/>
              <a:t>第三个参数是电源电压。随着</a:t>
            </a:r>
            <a:r>
              <a:rPr lang="en-US" altLang="zh-CN" dirty="0" err="1"/>
              <a:t>Vdd</a:t>
            </a:r>
            <a:r>
              <a:rPr lang="zh-CN" altLang="en-US" dirty="0"/>
              <a:t>减小，功耗可以平方降低。但是我们在上一节讲到，当</a:t>
            </a:r>
            <a:r>
              <a:rPr lang="en-US" altLang="zh-CN" dirty="0" err="1"/>
              <a:t>Vdd</a:t>
            </a:r>
            <a:r>
              <a:rPr lang="zh-CN" altLang="en-US" dirty="0"/>
              <a:t>过小的时候，时延会随着它的减小呈倒数关系快速增加，因此我们不能无限制地减少</a:t>
            </a:r>
            <a:r>
              <a:rPr lang="en-US" altLang="zh-CN" dirty="0" err="1"/>
              <a:t>Vdd</a:t>
            </a:r>
            <a:r>
              <a:rPr lang="zh-CN" altLang="en-US" dirty="0"/>
              <a:t>，需要进行时延和功耗的权衡</a:t>
            </a:r>
            <a:endParaRPr lang="en-US" altLang="zh-CN" dirty="0"/>
          </a:p>
          <a:p>
            <a:endParaRPr lang="en-US" altLang="zh-CN" dirty="0"/>
          </a:p>
          <a:p>
            <a:r>
              <a:rPr lang="zh-CN" altLang="en-US" dirty="0"/>
              <a:t>第四个参数是时钟频率。我们可以降低频率，但是这意味计算的能力也会同步下降，因此需要进行计算速度和功耗的权衡</a:t>
            </a:r>
          </a:p>
        </p:txBody>
      </p:sp>
      <p:sp>
        <p:nvSpPr>
          <p:cNvPr id="4" name="灯片编号占位符 3"/>
          <p:cNvSpPr>
            <a:spLocks noGrp="1"/>
          </p:cNvSpPr>
          <p:nvPr>
            <p:ph type="sldNum" sz="quarter" idx="5"/>
          </p:nvPr>
        </p:nvSpPr>
        <p:spPr/>
        <p:txBody>
          <a:bodyPr/>
          <a:lstStyle/>
          <a:p>
            <a:fld id="{64339822-263B-4FCE-9667-BA12FA3C81E9}" type="slidenum">
              <a:rPr lang="zh-CN" altLang="en-US" smtClean="0"/>
              <a:t>9</a:t>
            </a:fld>
            <a:endParaRPr lang="zh-CN" altLang="en-US"/>
          </a:p>
        </p:txBody>
      </p:sp>
    </p:spTree>
    <p:extLst>
      <p:ext uri="{BB962C8B-B14F-4D97-AF65-F5344CB8AC3E}">
        <p14:creationId xmlns:p14="http://schemas.microsoft.com/office/powerpoint/2010/main" val="2545194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之前我们讲到</a:t>
            </a:r>
            <a:r>
              <a:rPr lang="en-US" altLang="zh-CN" dirty="0" err="1"/>
              <a:t>Vdd</a:t>
            </a:r>
            <a:r>
              <a:rPr lang="zh-CN" altLang="en-US" dirty="0"/>
              <a:t>降低，功耗会降低，但是时延会增加，因此我们画出当</a:t>
            </a:r>
            <a:r>
              <a:rPr lang="en-US" altLang="zh-CN" dirty="0" err="1"/>
              <a:t>Vdd</a:t>
            </a:r>
            <a:r>
              <a:rPr lang="zh-CN" altLang="en-US" dirty="0"/>
              <a:t>取各个值时时延和功耗对应的取值</a:t>
            </a:r>
            <a:endParaRPr lang="en-US" altLang="zh-CN" dirty="0"/>
          </a:p>
          <a:p>
            <a:r>
              <a:rPr lang="zh-CN" altLang="en-US" dirty="0"/>
              <a:t>可以发现它们之间确实是存在</a:t>
            </a:r>
            <a:r>
              <a:rPr lang="en-US" altLang="zh-CN" dirty="0"/>
              <a:t>trade-off</a:t>
            </a:r>
            <a:r>
              <a:rPr lang="zh-CN" altLang="en-US" dirty="0"/>
              <a:t>的，我们不可能为了低功耗而取</a:t>
            </a:r>
            <a:r>
              <a:rPr lang="en-US" altLang="zh-CN" dirty="0" err="1"/>
              <a:t>Vdd</a:t>
            </a:r>
            <a:r>
              <a:rPr lang="zh-CN" altLang="en-US" dirty="0"/>
              <a:t>为</a:t>
            </a:r>
            <a:r>
              <a:rPr lang="en-US" altLang="zh-CN" dirty="0"/>
              <a:t>0.15</a:t>
            </a:r>
            <a:r>
              <a:rPr lang="zh-CN" altLang="en-US" dirty="0"/>
              <a:t>，此时时延会为正常情况下的</a:t>
            </a:r>
            <a:r>
              <a:rPr lang="en-US" altLang="zh-CN" dirty="0"/>
              <a:t>1000</a:t>
            </a:r>
            <a:r>
              <a:rPr lang="zh-CN" altLang="en-US" dirty="0"/>
              <a:t>，甚至</a:t>
            </a:r>
            <a:r>
              <a:rPr lang="en-US" altLang="zh-CN" dirty="0"/>
              <a:t>10000</a:t>
            </a:r>
            <a:r>
              <a:rPr lang="zh-CN" altLang="en-US" dirty="0"/>
              <a:t>倍，这是没有意义的</a:t>
            </a:r>
            <a:endParaRPr lang="en-US" altLang="zh-CN" dirty="0"/>
          </a:p>
          <a:p>
            <a:endParaRPr lang="en-US" altLang="zh-CN" dirty="0"/>
          </a:p>
          <a:p>
            <a:r>
              <a:rPr lang="zh-CN" altLang="en-US" dirty="0"/>
              <a:t>如果我们设计的芯片是针对低时延应用，我们就在黄色区间对</a:t>
            </a:r>
            <a:r>
              <a:rPr lang="en-US" altLang="zh-CN" dirty="0" err="1"/>
              <a:t>Vdd</a:t>
            </a:r>
            <a:r>
              <a:rPr lang="zh-CN" altLang="en-US" dirty="0"/>
              <a:t>取值，而如果是低功耗应用的话，我们就在绿色区间取值，这样才能在二者之间取得权衡</a:t>
            </a:r>
            <a:endParaRPr lang="en-US" altLang="zh-CN" dirty="0"/>
          </a:p>
          <a:p>
            <a:r>
              <a:rPr lang="zh-CN" altLang="en-US" dirty="0"/>
              <a:t>当然，这个区间其实也不是确定的，而是可以根据应用的需求来进行划分的</a:t>
            </a:r>
          </a:p>
        </p:txBody>
      </p:sp>
      <p:sp>
        <p:nvSpPr>
          <p:cNvPr id="4" name="灯片编号占位符 3"/>
          <p:cNvSpPr>
            <a:spLocks noGrp="1"/>
          </p:cNvSpPr>
          <p:nvPr>
            <p:ph type="sldNum" sz="quarter" idx="5"/>
          </p:nvPr>
        </p:nvSpPr>
        <p:spPr/>
        <p:txBody>
          <a:bodyPr/>
          <a:lstStyle/>
          <a:p>
            <a:fld id="{64339822-263B-4FCE-9667-BA12FA3C81E9}" type="slidenum">
              <a:rPr lang="zh-CN" altLang="en-US" smtClean="0"/>
              <a:t>10</a:t>
            </a:fld>
            <a:endParaRPr lang="zh-CN" altLang="en-US"/>
          </a:p>
        </p:txBody>
      </p:sp>
    </p:spTree>
    <p:extLst>
      <p:ext uri="{BB962C8B-B14F-4D97-AF65-F5344CB8AC3E}">
        <p14:creationId xmlns:p14="http://schemas.microsoft.com/office/powerpoint/2010/main" val="178443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DEC4DE9-78CB-4AD6-8DAF-55E2A0E637C8}" type="datetime1">
              <a:rPr lang="en-US" altLang="zh-CN" smtClean="0"/>
              <a:t>3/30/2023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FF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1" i="0">
                <a:solidFill>
                  <a:srgbClr val="004099"/>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65C28ED-ECF6-414D-96B7-A54B9DED564A}" type="datetime1">
              <a:rPr lang="en-US" altLang="zh-CN" smtClean="0"/>
              <a:t>3/30/2023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FF0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FABFA979-3389-4E1B-9454-816AE81CFA2E}" type="datetime1">
              <a:rPr lang="en-US" altLang="zh-CN" smtClean="0"/>
              <a:t>3/30/2023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FF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2F9A975-11D1-4388-9060-4AE55DF30DEB}" type="datetime1">
              <a:rPr lang="en-US" altLang="zh-CN" smtClean="0"/>
              <a:t>3/30/2023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DFEA135-BC57-4AF5-81D7-6C63D9D41067}" type="datetime1">
              <a:rPr lang="en-US" altLang="zh-CN" smtClean="0"/>
              <a:t>3/30/2023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1471675" y="1094993"/>
            <a:ext cx="9248648" cy="2501900"/>
          </a:xfrm>
          <a:prstGeom prst="rect">
            <a:avLst/>
          </a:prstGeom>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CEE796D0-337E-4715-9944-EF19EB043F64}" type="datetime1">
              <a:rPr lang="en-US" altLang="zh-CN" smtClean="0"/>
              <a:t>3/30/2023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270901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45820" y="311150"/>
            <a:ext cx="11500358" cy="513080"/>
          </a:xfrm>
          <a:prstGeom prst="rect">
            <a:avLst/>
          </a:prstGeom>
        </p:spPr>
        <p:txBody>
          <a:bodyPr wrap="square" lIns="0" tIns="0" rIns="0" bIns="0">
            <a:spAutoFit/>
          </a:bodyPr>
          <a:lstStyle>
            <a:lvl1pPr>
              <a:defRPr sz="3200" b="1" i="0">
                <a:solidFill>
                  <a:srgbClr val="FFFF00"/>
                </a:solidFill>
                <a:latin typeface="Arial"/>
                <a:cs typeface="Arial"/>
              </a:defRPr>
            </a:lvl1pPr>
          </a:lstStyle>
          <a:p>
            <a:endParaRPr/>
          </a:p>
        </p:txBody>
      </p:sp>
      <p:sp>
        <p:nvSpPr>
          <p:cNvPr id="3" name="Holder 3"/>
          <p:cNvSpPr>
            <a:spLocks noGrp="1"/>
          </p:cNvSpPr>
          <p:nvPr>
            <p:ph type="body" idx="1"/>
          </p:nvPr>
        </p:nvSpPr>
        <p:spPr>
          <a:xfrm>
            <a:off x="836930" y="1398524"/>
            <a:ext cx="9138920" cy="1814195"/>
          </a:xfrm>
          <a:prstGeom prst="rect">
            <a:avLst/>
          </a:prstGeom>
        </p:spPr>
        <p:txBody>
          <a:bodyPr wrap="square" lIns="0" tIns="0" rIns="0" bIns="0">
            <a:spAutoFit/>
          </a:bodyPr>
          <a:lstStyle>
            <a:lvl1pPr>
              <a:defRPr sz="2600" b="1" i="0">
                <a:solidFill>
                  <a:srgbClr val="004099"/>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137714A-4262-4787-B895-54CBBD4902FA}" type="datetime1">
              <a:rPr lang="en-US" altLang="zh-CN" smtClean="0"/>
              <a:t>3/30/2023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4545329" y="3179826"/>
            <a:ext cx="3101339" cy="1116330"/>
          </a:xfrm>
          <a:prstGeom prst="rect">
            <a:avLst/>
          </a:prstGeom>
        </p:spPr>
      </p:pic>
      <p:sp>
        <p:nvSpPr>
          <p:cNvPr id="9" name="灯片编号占位符 8">
            <a:extLst>
              <a:ext uri="{FF2B5EF4-FFF2-40B4-BE49-F238E27FC236}">
                <a16:creationId xmlns:a16="http://schemas.microsoft.com/office/drawing/2014/main" id="{54B0034B-7B61-33BF-C07C-7333F28B7042}"/>
              </a:ext>
            </a:extLst>
          </p:cNvPr>
          <p:cNvSpPr>
            <a:spLocks noGrp="1"/>
          </p:cNvSpPr>
          <p:nvPr>
            <p:ph type="sldNum" sz="quarter" idx="7"/>
          </p:nvPr>
        </p:nvSpPr>
        <p:spPr/>
        <p:txBody>
          <a:bodyPr/>
          <a:lstStyle/>
          <a:p>
            <a:fld id="{B6F15528-21DE-4FAA-801E-634DDDAF4B2B}" type="slidenum">
              <a:rPr lang="en-US" altLang="zh-CN" smtClean="0"/>
              <a:t>1</a:t>
            </a:fld>
            <a:endParaRPr lang="en-US" altLang="zh-CN"/>
          </a:p>
        </p:txBody>
      </p:sp>
      <p:sp>
        <p:nvSpPr>
          <p:cNvPr id="3" name="object 6">
            <a:extLst>
              <a:ext uri="{FF2B5EF4-FFF2-40B4-BE49-F238E27FC236}">
                <a16:creationId xmlns:a16="http://schemas.microsoft.com/office/drawing/2014/main" id="{CE58DD98-C3E6-9F33-DFC4-EAC1CA8FB19E}"/>
              </a:ext>
            </a:extLst>
          </p:cNvPr>
          <p:cNvSpPr txBox="1">
            <a:spLocks noGrp="1"/>
          </p:cNvSpPr>
          <p:nvPr>
            <p:ph type="body" idx="1"/>
          </p:nvPr>
        </p:nvSpPr>
        <p:spPr>
          <a:xfrm>
            <a:off x="304800" y="838200"/>
            <a:ext cx="10439400" cy="1600631"/>
          </a:xfrm>
          <a:prstGeom prst="rect">
            <a:avLst/>
          </a:prstGeom>
        </p:spPr>
        <p:txBody>
          <a:bodyPr vert="horz" wrap="square" lIns="0" tIns="12700" rIns="0" bIns="0" rtlCol="0">
            <a:spAutoFit/>
          </a:bodyPr>
          <a:lstStyle/>
          <a:p>
            <a:pPr marL="12700" marR="5080" indent="2089150" algn="l">
              <a:lnSpc>
                <a:spcPct val="110900"/>
              </a:lnSpc>
              <a:spcBef>
                <a:spcPts val="100"/>
              </a:spcBef>
            </a:pPr>
            <a:r>
              <a:rPr sz="4800" dirty="0">
                <a:solidFill>
                  <a:srgbClr val="0000FF"/>
                </a:solidFill>
                <a:ea typeface="+mj-ea"/>
              </a:rPr>
              <a:t>Lecture 4: </a:t>
            </a:r>
            <a:r>
              <a:rPr sz="4800" dirty="0">
                <a:solidFill>
                  <a:srgbClr val="00AF50"/>
                </a:solidFill>
                <a:ea typeface="+mj-ea"/>
              </a:rPr>
              <a:t>CMOS Inverter </a:t>
            </a:r>
            <a:endParaRPr lang="en-US" sz="4800" dirty="0">
              <a:solidFill>
                <a:srgbClr val="00AF50"/>
              </a:solidFill>
              <a:ea typeface="+mj-ea"/>
            </a:endParaRPr>
          </a:p>
          <a:p>
            <a:pPr marL="12700" marR="5080" indent="2089150" algn="l">
              <a:lnSpc>
                <a:spcPct val="110900"/>
              </a:lnSpc>
              <a:spcBef>
                <a:spcPts val="100"/>
              </a:spcBef>
            </a:pPr>
            <a:r>
              <a:rPr lang="en-US" sz="4800" dirty="0">
                <a:solidFill>
                  <a:srgbClr val="00AF50"/>
                </a:solidFill>
                <a:ea typeface="+mj-ea"/>
              </a:rPr>
              <a:t>Physical Characteristics</a:t>
            </a:r>
            <a:endParaRPr sz="4800" dirty="0">
              <a:solidFill>
                <a:srgbClr val="00AF50"/>
              </a:solidFill>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75118"/>
            <a:ext cx="7391400" cy="504625"/>
          </a:xfrm>
          <a:prstGeom prst="rect">
            <a:avLst/>
          </a:prstGeom>
        </p:spPr>
        <p:txBody>
          <a:bodyPr vert="horz" wrap="square" lIns="0" tIns="12065" rIns="0" bIns="0" rtlCol="0">
            <a:spAutoFit/>
          </a:bodyPr>
          <a:lstStyle/>
          <a:p>
            <a:pPr marL="38100">
              <a:lnSpc>
                <a:spcPct val="100000"/>
              </a:lnSpc>
              <a:spcBef>
                <a:spcPts val="95"/>
              </a:spcBef>
            </a:pPr>
            <a:r>
              <a:rPr lang="en-US" spc="-5" dirty="0">
                <a:solidFill>
                  <a:schemeClr val="tx1"/>
                </a:solidFill>
              </a:rPr>
              <a:t>Switching </a:t>
            </a:r>
            <a:r>
              <a:rPr spc="-5" dirty="0">
                <a:solidFill>
                  <a:schemeClr val="tx1"/>
                </a:solidFill>
              </a:rPr>
              <a:t>Power</a:t>
            </a:r>
            <a:r>
              <a:rPr dirty="0">
                <a:solidFill>
                  <a:schemeClr val="tx1"/>
                </a:solidFill>
              </a:rPr>
              <a:t> </a:t>
            </a:r>
            <a:r>
              <a:rPr spc="-5" dirty="0">
                <a:solidFill>
                  <a:schemeClr val="tx1"/>
                </a:solidFill>
              </a:rPr>
              <a:t>as</a:t>
            </a:r>
            <a:r>
              <a:rPr spc="-15" dirty="0">
                <a:solidFill>
                  <a:schemeClr val="tx1"/>
                </a:solidFill>
              </a:rPr>
              <a:t> </a:t>
            </a:r>
            <a:r>
              <a:rPr spc="-5" dirty="0">
                <a:solidFill>
                  <a:schemeClr val="tx1"/>
                </a:solidFill>
              </a:rPr>
              <a:t>a</a:t>
            </a:r>
            <a:r>
              <a:rPr dirty="0">
                <a:solidFill>
                  <a:schemeClr val="tx1"/>
                </a:solidFill>
              </a:rPr>
              <a:t> </a:t>
            </a:r>
            <a:r>
              <a:rPr spc="-5" dirty="0">
                <a:solidFill>
                  <a:schemeClr val="tx1"/>
                </a:solidFill>
              </a:rPr>
              <a:t>Function</a:t>
            </a:r>
            <a:r>
              <a:rPr spc="-30" dirty="0">
                <a:solidFill>
                  <a:schemeClr val="tx1"/>
                </a:solidFill>
              </a:rPr>
              <a:t> </a:t>
            </a:r>
            <a:r>
              <a:rPr spc="-5" dirty="0">
                <a:solidFill>
                  <a:schemeClr val="tx1"/>
                </a:solidFill>
              </a:rPr>
              <a:t>of </a:t>
            </a:r>
            <a:r>
              <a:rPr i="1" spc="10" dirty="0">
                <a:solidFill>
                  <a:schemeClr val="tx1"/>
                </a:solidFill>
                <a:latin typeface="Arial"/>
                <a:cs typeface="Arial"/>
              </a:rPr>
              <a:t>V</a:t>
            </a:r>
            <a:r>
              <a:rPr sz="3150" spc="15" baseline="-21164" dirty="0">
                <a:solidFill>
                  <a:schemeClr val="tx1"/>
                </a:solidFill>
              </a:rPr>
              <a:t>DD</a:t>
            </a:r>
            <a:endParaRPr sz="3150" baseline="-21164" dirty="0">
              <a:solidFill>
                <a:schemeClr val="tx1"/>
              </a:solidFill>
              <a:latin typeface="Arial"/>
              <a:cs typeface="Arial"/>
            </a:endParaRPr>
          </a:p>
        </p:txBody>
      </p:sp>
      <p:grpSp>
        <p:nvGrpSpPr>
          <p:cNvPr id="3" name="object 3"/>
          <p:cNvGrpSpPr/>
          <p:nvPr/>
        </p:nvGrpSpPr>
        <p:grpSpPr>
          <a:xfrm>
            <a:off x="5791961" y="1639823"/>
            <a:ext cx="5385435" cy="4512310"/>
            <a:chOff x="5791961" y="1639823"/>
            <a:chExt cx="5385435" cy="4512310"/>
          </a:xfrm>
        </p:grpSpPr>
        <p:pic>
          <p:nvPicPr>
            <p:cNvPr id="4" name="object 4"/>
            <p:cNvPicPr/>
            <p:nvPr/>
          </p:nvPicPr>
          <p:blipFill>
            <a:blip r:embed="rId3" cstate="print"/>
            <a:stretch>
              <a:fillRect/>
            </a:stretch>
          </p:blipFill>
          <p:spPr>
            <a:xfrm>
              <a:off x="5791961" y="1648967"/>
              <a:ext cx="5385053" cy="4502658"/>
            </a:xfrm>
            <a:prstGeom prst="rect">
              <a:avLst/>
            </a:prstGeom>
          </p:spPr>
        </p:pic>
        <p:sp>
          <p:nvSpPr>
            <p:cNvPr id="5" name="object 5"/>
            <p:cNvSpPr/>
            <p:nvPr/>
          </p:nvSpPr>
          <p:spPr>
            <a:xfrm>
              <a:off x="6734555" y="1881377"/>
              <a:ext cx="381000" cy="3276600"/>
            </a:xfrm>
            <a:custGeom>
              <a:avLst/>
              <a:gdLst/>
              <a:ahLst/>
              <a:cxnLst/>
              <a:rect l="l" t="t" r="r" b="b"/>
              <a:pathLst>
                <a:path w="381000" h="3276600">
                  <a:moveTo>
                    <a:pt x="381000" y="0"/>
                  </a:moveTo>
                  <a:lnTo>
                    <a:pt x="0" y="0"/>
                  </a:lnTo>
                  <a:lnTo>
                    <a:pt x="0" y="3276600"/>
                  </a:lnTo>
                  <a:lnTo>
                    <a:pt x="381000" y="3276600"/>
                  </a:lnTo>
                  <a:lnTo>
                    <a:pt x="381000" y="0"/>
                  </a:lnTo>
                  <a:close/>
                </a:path>
              </a:pathLst>
            </a:custGeom>
            <a:solidFill>
              <a:srgbClr val="FF0000">
                <a:alpha val="39999"/>
              </a:srgbClr>
            </a:solidFill>
          </p:spPr>
          <p:txBody>
            <a:bodyPr wrap="square" lIns="0" tIns="0" rIns="0" bIns="0" rtlCol="0"/>
            <a:lstStyle/>
            <a:p>
              <a:endParaRPr/>
            </a:p>
          </p:txBody>
        </p:sp>
        <p:sp>
          <p:nvSpPr>
            <p:cNvPr id="6" name="object 6"/>
            <p:cNvSpPr/>
            <p:nvPr/>
          </p:nvSpPr>
          <p:spPr>
            <a:xfrm>
              <a:off x="7087361" y="1881377"/>
              <a:ext cx="457200" cy="3276600"/>
            </a:xfrm>
            <a:custGeom>
              <a:avLst/>
              <a:gdLst/>
              <a:ahLst/>
              <a:cxnLst/>
              <a:rect l="l" t="t" r="r" b="b"/>
              <a:pathLst>
                <a:path w="457200" h="3276600">
                  <a:moveTo>
                    <a:pt x="457200" y="0"/>
                  </a:moveTo>
                  <a:lnTo>
                    <a:pt x="0" y="0"/>
                  </a:lnTo>
                  <a:lnTo>
                    <a:pt x="0" y="3276600"/>
                  </a:lnTo>
                  <a:lnTo>
                    <a:pt x="457200" y="3276600"/>
                  </a:lnTo>
                  <a:lnTo>
                    <a:pt x="457200" y="0"/>
                  </a:lnTo>
                  <a:close/>
                </a:path>
              </a:pathLst>
            </a:custGeom>
            <a:solidFill>
              <a:srgbClr val="FFC000">
                <a:alpha val="39999"/>
              </a:srgbClr>
            </a:solidFill>
          </p:spPr>
          <p:txBody>
            <a:bodyPr wrap="square" lIns="0" tIns="0" rIns="0" bIns="0" rtlCol="0"/>
            <a:lstStyle/>
            <a:p>
              <a:endParaRPr/>
            </a:p>
          </p:txBody>
        </p:sp>
        <p:sp>
          <p:nvSpPr>
            <p:cNvPr id="7" name="object 7"/>
            <p:cNvSpPr/>
            <p:nvPr/>
          </p:nvSpPr>
          <p:spPr>
            <a:xfrm>
              <a:off x="7544561" y="1881377"/>
              <a:ext cx="790575" cy="3276600"/>
            </a:xfrm>
            <a:custGeom>
              <a:avLst/>
              <a:gdLst/>
              <a:ahLst/>
              <a:cxnLst/>
              <a:rect l="l" t="t" r="r" b="b"/>
              <a:pathLst>
                <a:path w="790575" h="3276600">
                  <a:moveTo>
                    <a:pt x="790194" y="0"/>
                  </a:moveTo>
                  <a:lnTo>
                    <a:pt x="0" y="0"/>
                  </a:lnTo>
                  <a:lnTo>
                    <a:pt x="0" y="3276600"/>
                  </a:lnTo>
                  <a:lnTo>
                    <a:pt x="790194" y="3276600"/>
                  </a:lnTo>
                  <a:lnTo>
                    <a:pt x="790194" y="0"/>
                  </a:lnTo>
                  <a:close/>
                </a:path>
              </a:pathLst>
            </a:custGeom>
            <a:solidFill>
              <a:srgbClr val="92D050">
                <a:alpha val="39999"/>
              </a:srgbClr>
            </a:solidFill>
          </p:spPr>
          <p:txBody>
            <a:bodyPr wrap="square" lIns="0" tIns="0" rIns="0" bIns="0" rtlCol="0"/>
            <a:lstStyle/>
            <a:p>
              <a:endParaRPr/>
            </a:p>
          </p:txBody>
        </p:sp>
        <p:sp>
          <p:nvSpPr>
            <p:cNvPr id="8" name="object 8"/>
            <p:cNvSpPr/>
            <p:nvPr/>
          </p:nvSpPr>
          <p:spPr>
            <a:xfrm>
              <a:off x="8334755" y="1885949"/>
              <a:ext cx="2438400" cy="3276600"/>
            </a:xfrm>
            <a:custGeom>
              <a:avLst/>
              <a:gdLst/>
              <a:ahLst/>
              <a:cxnLst/>
              <a:rect l="l" t="t" r="r" b="b"/>
              <a:pathLst>
                <a:path w="2438400" h="3276600">
                  <a:moveTo>
                    <a:pt x="2438400" y="0"/>
                  </a:moveTo>
                  <a:lnTo>
                    <a:pt x="0" y="0"/>
                  </a:lnTo>
                  <a:lnTo>
                    <a:pt x="0" y="3276600"/>
                  </a:lnTo>
                  <a:lnTo>
                    <a:pt x="2438400" y="3276600"/>
                  </a:lnTo>
                  <a:lnTo>
                    <a:pt x="2438400" y="0"/>
                  </a:lnTo>
                  <a:close/>
                </a:path>
              </a:pathLst>
            </a:custGeom>
            <a:solidFill>
              <a:srgbClr val="6F2F9F">
                <a:alpha val="39999"/>
              </a:srgbClr>
            </a:solidFill>
          </p:spPr>
          <p:txBody>
            <a:bodyPr wrap="square" lIns="0" tIns="0" rIns="0" bIns="0" rtlCol="0"/>
            <a:lstStyle/>
            <a:p>
              <a:endParaRPr/>
            </a:p>
          </p:txBody>
        </p:sp>
        <p:sp>
          <p:nvSpPr>
            <p:cNvPr id="9" name="object 9"/>
            <p:cNvSpPr/>
            <p:nvPr/>
          </p:nvSpPr>
          <p:spPr>
            <a:xfrm>
              <a:off x="6734555" y="4917820"/>
              <a:ext cx="624840" cy="811530"/>
            </a:xfrm>
            <a:custGeom>
              <a:avLst/>
              <a:gdLst/>
              <a:ahLst/>
              <a:cxnLst/>
              <a:rect l="l" t="t" r="r" b="b"/>
              <a:pathLst>
                <a:path w="624840" h="811529">
                  <a:moveTo>
                    <a:pt x="23875" y="685482"/>
                  </a:moveTo>
                  <a:lnTo>
                    <a:pt x="0" y="811021"/>
                  </a:lnTo>
                  <a:lnTo>
                    <a:pt x="114808" y="754786"/>
                  </a:lnTo>
                  <a:lnTo>
                    <a:pt x="104376" y="746836"/>
                  </a:lnTo>
                  <a:lnTo>
                    <a:pt x="72898" y="746836"/>
                  </a:lnTo>
                  <a:lnTo>
                    <a:pt x="42545" y="723734"/>
                  </a:lnTo>
                  <a:lnTo>
                    <a:pt x="54131" y="708541"/>
                  </a:lnTo>
                  <a:lnTo>
                    <a:pt x="23875" y="685482"/>
                  </a:lnTo>
                  <a:close/>
                </a:path>
                <a:path w="624840" h="811529">
                  <a:moveTo>
                    <a:pt x="54131" y="708541"/>
                  </a:moveTo>
                  <a:lnTo>
                    <a:pt x="42545" y="723734"/>
                  </a:lnTo>
                  <a:lnTo>
                    <a:pt x="72898" y="746836"/>
                  </a:lnTo>
                  <a:lnTo>
                    <a:pt x="84467" y="731662"/>
                  </a:lnTo>
                  <a:lnTo>
                    <a:pt x="54131" y="708541"/>
                  </a:lnTo>
                  <a:close/>
                </a:path>
                <a:path w="624840" h="811529">
                  <a:moveTo>
                    <a:pt x="84467" y="731662"/>
                  </a:moveTo>
                  <a:lnTo>
                    <a:pt x="72898" y="746836"/>
                  </a:lnTo>
                  <a:lnTo>
                    <a:pt x="104376" y="746836"/>
                  </a:lnTo>
                  <a:lnTo>
                    <a:pt x="84467" y="731662"/>
                  </a:lnTo>
                  <a:close/>
                </a:path>
                <a:path w="624840" h="811529">
                  <a:moveTo>
                    <a:pt x="594487" y="0"/>
                  </a:moveTo>
                  <a:lnTo>
                    <a:pt x="54131" y="708541"/>
                  </a:lnTo>
                  <a:lnTo>
                    <a:pt x="84467" y="731662"/>
                  </a:lnTo>
                  <a:lnTo>
                    <a:pt x="624713" y="23113"/>
                  </a:lnTo>
                  <a:lnTo>
                    <a:pt x="594487" y="0"/>
                  </a:lnTo>
                  <a:close/>
                </a:path>
              </a:pathLst>
            </a:custGeom>
            <a:solidFill>
              <a:srgbClr val="FFC000"/>
            </a:solidFill>
          </p:spPr>
          <p:txBody>
            <a:bodyPr wrap="square" lIns="0" tIns="0" rIns="0" bIns="0" rtlCol="0"/>
            <a:lstStyle/>
            <a:p>
              <a:endParaRPr/>
            </a:p>
          </p:txBody>
        </p:sp>
        <p:sp>
          <p:nvSpPr>
            <p:cNvPr id="10" name="object 10"/>
            <p:cNvSpPr/>
            <p:nvPr/>
          </p:nvSpPr>
          <p:spPr>
            <a:xfrm>
              <a:off x="7914132" y="1639823"/>
              <a:ext cx="114300" cy="478155"/>
            </a:xfrm>
            <a:custGeom>
              <a:avLst/>
              <a:gdLst/>
              <a:ahLst/>
              <a:cxnLst/>
              <a:rect l="l" t="t" r="r" b="b"/>
              <a:pathLst>
                <a:path w="114300" h="478155">
                  <a:moveTo>
                    <a:pt x="76200" y="95250"/>
                  </a:moveTo>
                  <a:lnTo>
                    <a:pt x="38100" y="95250"/>
                  </a:lnTo>
                  <a:lnTo>
                    <a:pt x="38100" y="477900"/>
                  </a:lnTo>
                  <a:lnTo>
                    <a:pt x="76200" y="477900"/>
                  </a:lnTo>
                  <a:lnTo>
                    <a:pt x="76200" y="95250"/>
                  </a:lnTo>
                  <a:close/>
                </a:path>
                <a:path w="114300" h="478155">
                  <a:moveTo>
                    <a:pt x="57150" y="0"/>
                  </a:moveTo>
                  <a:lnTo>
                    <a:pt x="0" y="114300"/>
                  </a:lnTo>
                  <a:lnTo>
                    <a:pt x="38100" y="114300"/>
                  </a:lnTo>
                  <a:lnTo>
                    <a:pt x="38100" y="95250"/>
                  </a:lnTo>
                  <a:lnTo>
                    <a:pt x="104775" y="95250"/>
                  </a:lnTo>
                  <a:lnTo>
                    <a:pt x="57150" y="0"/>
                  </a:lnTo>
                  <a:close/>
                </a:path>
                <a:path w="114300" h="478155">
                  <a:moveTo>
                    <a:pt x="104775" y="95250"/>
                  </a:moveTo>
                  <a:lnTo>
                    <a:pt x="76200" y="95250"/>
                  </a:lnTo>
                  <a:lnTo>
                    <a:pt x="76200" y="114300"/>
                  </a:lnTo>
                  <a:lnTo>
                    <a:pt x="114300" y="114300"/>
                  </a:lnTo>
                  <a:lnTo>
                    <a:pt x="104775" y="95250"/>
                  </a:lnTo>
                  <a:close/>
                </a:path>
              </a:pathLst>
            </a:custGeom>
            <a:solidFill>
              <a:srgbClr val="00AF50"/>
            </a:solidFill>
          </p:spPr>
          <p:txBody>
            <a:bodyPr wrap="square" lIns="0" tIns="0" rIns="0" bIns="0" rtlCol="0"/>
            <a:lstStyle/>
            <a:p>
              <a:endParaRPr/>
            </a:p>
          </p:txBody>
        </p:sp>
      </p:grpSp>
      <p:sp>
        <p:nvSpPr>
          <p:cNvPr id="11" name="object 11"/>
          <p:cNvSpPr txBox="1"/>
          <p:nvPr/>
        </p:nvSpPr>
        <p:spPr>
          <a:xfrm>
            <a:off x="6712204" y="1383791"/>
            <a:ext cx="3193796" cy="319959"/>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00AF50"/>
                </a:solidFill>
                <a:latin typeface="Arial"/>
                <a:cs typeface="Arial"/>
              </a:rPr>
              <a:t>Low-power</a:t>
            </a:r>
            <a:r>
              <a:rPr sz="2000" b="1" spc="-35" dirty="0">
                <a:solidFill>
                  <a:srgbClr val="00AF50"/>
                </a:solidFill>
                <a:latin typeface="Arial"/>
                <a:cs typeface="Arial"/>
              </a:rPr>
              <a:t> </a:t>
            </a:r>
            <a:r>
              <a:rPr lang="en-US" sz="2000" b="1" spc="-5" dirty="0">
                <a:solidFill>
                  <a:srgbClr val="00AF50"/>
                </a:solidFill>
                <a:latin typeface="Arial"/>
                <a:cs typeface="Arial"/>
              </a:rPr>
              <a:t>A</a:t>
            </a:r>
            <a:r>
              <a:rPr sz="2000" b="1" spc="-5" dirty="0">
                <a:solidFill>
                  <a:srgbClr val="00AF50"/>
                </a:solidFill>
                <a:latin typeface="Arial"/>
                <a:cs typeface="Arial"/>
              </a:rPr>
              <a:t>pplications</a:t>
            </a:r>
            <a:endParaRPr sz="2000" dirty="0">
              <a:latin typeface="Arial"/>
              <a:cs typeface="Arial"/>
            </a:endParaRPr>
          </a:p>
        </p:txBody>
      </p:sp>
      <p:sp>
        <p:nvSpPr>
          <p:cNvPr id="17" name="object 17"/>
          <p:cNvSpPr txBox="1"/>
          <p:nvPr/>
        </p:nvSpPr>
        <p:spPr>
          <a:xfrm>
            <a:off x="1171955" y="1393697"/>
            <a:ext cx="4191000" cy="319959"/>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5600" algn="l"/>
              </a:tabLst>
            </a:pPr>
            <a:r>
              <a:rPr lang="en-US" sz="2000" b="1" spc="-5" dirty="0">
                <a:solidFill>
                  <a:srgbClr val="004099"/>
                </a:solidFill>
                <a:latin typeface="Arial"/>
                <a:cs typeface="Arial"/>
              </a:rPr>
              <a:t>Switching</a:t>
            </a:r>
            <a:r>
              <a:rPr sz="2000" b="1" spc="-10" dirty="0">
                <a:solidFill>
                  <a:srgbClr val="004099"/>
                </a:solidFill>
                <a:latin typeface="Arial"/>
                <a:cs typeface="Arial"/>
              </a:rPr>
              <a:t> </a:t>
            </a:r>
            <a:r>
              <a:rPr sz="2000" b="1" spc="-5" dirty="0">
                <a:solidFill>
                  <a:srgbClr val="004099"/>
                </a:solidFill>
                <a:latin typeface="Arial"/>
                <a:cs typeface="Arial"/>
              </a:rPr>
              <a:t>Power</a:t>
            </a:r>
            <a:r>
              <a:rPr sz="2000" b="1" spc="-20" dirty="0">
                <a:solidFill>
                  <a:srgbClr val="004099"/>
                </a:solidFill>
                <a:latin typeface="Arial"/>
                <a:cs typeface="Arial"/>
              </a:rPr>
              <a:t> </a:t>
            </a:r>
            <a:r>
              <a:rPr sz="2000" b="1" spc="-5" dirty="0">
                <a:solidFill>
                  <a:srgbClr val="004099"/>
                </a:solidFill>
                <a:latin typeface="Arial"/>
                <a:cs typeface="Arial"/>
              </a:rPr>
              <a:t>Consumption</a:t>
            </a:r>
            <a:endParaRPr sz="2000" dirty="0">
              <a:latin typeface="Arial"/>
              <a:cs typeface="Arial"/>
            </a:endParaRPr>
          </a:p>
        </p:txBody>
      </p:sp>
      <p:pic>
        <p:nvPicPr>
          <p:cNvPr id="18" name="object 18"/>
          <p:cNvPicPr/>
          <p:nvPr/>
        </p:nvPicPr>
        <p:blipFill>
          <a:blip r:embed="rId4" cstate="print"/>
          <a:stretch>
            <a:fillRect/>
          </a:stretch>
        </p:blipFill>
        <p:spPr>
          <a:xfrm>
            <a:off x="992886" y="2715767"/>
            <a:ext cx="3914394" cy="3185922"/>
          </a:xfrm>
          <a:prstGeom prst="rect">
            <a:avLst/>
          </a:prstGeom>
        </p:spPr>
      </p:pic>
      <p:sp>
        <p:nvSpPr>
          <p:cNvPr id="19" name="object 19"/>
          <p:cNvSpPr txBox="1"/>
          <p:nvPr/>
        </p:nvSpPr>
        <p:spPr>
          <a:xfrm>
            <a:off x="1171955" y="2342642"/>
            <a:ext cx="2597785" cy="330200"/>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5600" algn="l"/>
              </a:tabLst>
            </a:pPr>
            <a:r>
              <a:rPr sz="2000" b="1" spc="-5" dirty="0">
                <a:solidFill>
                  <a:srgbClr val="004099"/>
                </a:solidFill>
                <a:latin typeface="Arial"/>
                <a:cs typeface="Arial"/>
              </a:rPr>
              <a:t>Propagation</a:t>
            </a:r>
            <a:r>
              <a:rPr sz="2000" b="1" spc="-25" dirty="0">
                <a:solidFill>
                  <a:srgbClr val="004099"/>
                </a:solidFill>
                <a:latin typeface="Arial"/>
                <a:cs typeface="Arial"/>
              </a:rPr>
              <a:t> </a:t>
            </a:r>
            <a:r>
              <a:rPr sz="2000" b="1" spc="-5" dirty="0">
                <a:solidFill>
                  <a:srgbClr val="004099"/>
                </a:solidFill>
                <a:latin typeface="Arial"/>
                <a:cs typeface="Arial"/>
              </a:rPr>
              <a:t>Delay</a:t>
            </a:r>
            <a:endParaRPr sz="2000">
              <a:latin typeface="Arial"/>
              <a:cs typeface="Arial"/>
            </a:endParaRPr>
          </a:p>
        </p:txBody>
      </p:sp>
      <p:sp>
        <p:nvSpPr>
          <p:cNvPr id="20" name="object 20"/>
          <p:cNvSpPr txBox="1"/>
          <p:nvPr/>
        </p:nvSpPr>
        <p:spPr>
          <a:xfrm>
            <a:off x="1377569" y="5410396"/>
            <a:ext cx="9821545" cy="1302280"/>
          </a:xfrm>
          <a:prstGeom prst="rect">
            <a:avLst/>
          </a:prstGeom>
        </p:spPr>
        <p:txBody>
          <a:bodyPr vert="horz" wrap="square" lIns="0" tIns="12065" rIns="0" bIns="0" rtlCol="0">
            <a:spAutoFit/>
          </a:bodyPr>
          <a:lstStyle/>
          <a:p>
            <a:pPr marL="3763010" marR="4282440">
              <a:lnSpc>
                <a:spcPct val="100000"/>
              </a:lnSpc>
              <a:spcBef>
                <a:spcPts val="95"/>
              </a:spcBef>
            </a:pPr>
            <a:r>
              <a:rPr lang="en-US" sz="2000" b="1" spc="-5" dirty="0">
                <a:solidFill>
                  <a:srgbClr val="FFC000"/>
                </a:solidFill>
                <a:latin typeface="Arial"/>
                <a:cs typeface="Arial"/>
              </a:rPr>
              <a:t>L</a:t>
            </a:r>
            <a:r>
              <a:rPr lang="en-US" altLang="zh-CN" sz="2000" b="1" spc="-5" dirty="0">
                <a:solidFill>
                  <a:srgbClr val="FFC000"/>
                </a:solidFill>
                <a:latin typeface="Arial"/>
                <a:cs typeface="Arial"/>
              </a:rPr>
              <a:t>ow-latency</a:t>
            </a:r>
          </a:p>
          <a:p>
            <a:pPr marL="3763010" marR="4282440">
              <a:lnSpc>
                <a:spcPct val="100000"/>
              </a:lnSpc>
              <a:spcBef>
                <a:spcPts val="95"/>
              </a:spcBef>
            </a:pPr>
            <a:r>
              <a:rPr lang="en-US" sz="2000" b="1" spc="-5" dirty="0">
                <a:solidFill>
                  <a:srgbClr val="FFC000"/>
                </a:solidFill>
                <a:latin typeface="Arial"/>
                <a:cs typeface="Arial"/>
              </a:rPr>
              <a:t>Applications</a:t>
            </a:r>
          </a:p>
          <a:p>
            <a:pPr marL="3763010" marR="4282440">
              <a:lnSpc>
                <a:spcPct val="100000"/>
              </a:lnSpc>
              <a:spcBef>
                <a:spcPts val="95"/>
              </a:spcBef>
            </a:pPr>
            <a:endParaRPr sz="1950" baseline="-21367" dirty="0">
              <a:latin typeface="Arial"/>
              <a:cs typeface="Arial"/>
            </a:endParaRPr>
          </a:p>
          <a:p>
            <a:pPr marL="381000" indent="-342900">
              <a:lnSpc>
                <a:spcPct val="100000"/>
              </a:lnSpc>
              <a:spcBef>
                <a:spcPts val="1055"/>
              </a:spcBef>
              <a:buFont typeface="Wingdings"/>
              <a:buChar char=""/>
              <a:tabLst>
                <a:tab pos="381000" algn="l"/>
              </a:tabLst>
            </a:pPr>
            <a:r>
              <a:rPr sz="2000" b="1" spc="-5" dirty="0">
                <a:solidFill>
                  <a:srgbClr val="FF0000"/>
                </a:solidFill>
                <a:latin typeface="Arial"/>
                <a:cs typeface="Arial"/>
              </a:rPr>
              <a:t>The</a:t>
            </a:r>
            <a:r>
              <a:rPr sz="2000" b="1" dirty="0">
                <a:solidFill>
                  <a:srgbClr val="FF0000"/>
                </a:solidFill>
                <a:latin typeface="Arial"/>
                <a:cs typeface="Arial"/>
              </a:rPr>
              <a:t> </a:t>
            </a:r>
            <a:r>
              <a:rPr sz="2000" b="1" spc="-5" dirty="0">
                <a:solidFill>
                  <a:srgbClr val="FF0000"/>
                </a:solidFill>
                <a:latin typeface="Arial"/>
                <a:cs typeface="Arial"/>
              </a:rPr>
              <a:t>essence</a:t>
            </a:r>
            <a:r>
              <a:rPr sz="2000" b="1" spc="20" dirty="0">
                <a:solidFill>
                  <a:srgbClr val="FF0000"/>
                </a:solidFill>
                <a:latin typeface="Arial"/>
                <a:cs typeface="Arial"/>
              </a:rPr>
              <a:t> </a:t>
            </a:r>
            <a:r>
              <a:rPr sz="2000" b="1" spc="-5" dirty="0">
                <a:solidFill>
                  <a:srgbClr val="FF0000"/>
                </a:solidFill>
                <a:latin typeface="Arial"/>
                <a:cs typeface="Arial"/>
              </a:rPr>
              <a:t>of</a:t>
            </a:r>
            <a:r>
              <a:rPr sz="2000" b="1" spc="10" dirty="0">
                <a:solidFill>
                  <a:srgbClr val="FF0000"/>
                </a:solidFill>
                <a:latin typeface="Arial"/>
                <a:cs typeface="Arial"/>
              </a:rPr>
              <a:t> </a:t>
            </a:r>
            <a:r>
              <a:rPr sz="2000" b="1" spc="-5" dirty="0">
                <a:solidFill>
                  <a:srgbClr val="FF0000"/>
                </a:solidFill>
                <a:latin typeface="Arial"/>
                <a:cs typeface="Arial"/>
              </a:rPr>
              <a:t>digital IC</a:t>
            </a:r>
            <a:r>
              <a:rPr sz="2000" b="1" spc="10" dirty="0">
                <a:solidFill>
                  <a:srgbClr val="FF0000"/>
                </a:solidFill>
                <a:latin typeface="Arial"/>
                <a:cs typeface="Arial"/>
              </a:rPr>
              <a:t> </a:t>
            </a:r>
            <a:r>
              <a:rPr sz="2000" b="1" spc="-5" dirty="0">
                <a:solidFill>
                  <a:srgbClr val="FF0000"/>
                </a:solidFill>
                <a:latin typeface="Arial"/>
                <a:cs typeface="Arial"/>
              </a:rPr>
              <a:t>design</a:t>
            </a:r>
            <a:r>
              <a:rPr sz="2000" b="1" spc="10" dirty="0">
                <a:solidFill>
                  <a:srgbClr val="FF0000"/>
                </a:solidFill>
                <a:latin typeface="Arial"/>
                <a:cs typeface="Arial"/>
              </a:rPr>
              <a:t> </a:t>
            </a:r>
            <a:r>
              <a:rPr sz="2000" b="1" spc="-5" dirty="0">
                <a:solidFill>
                  <a:srgbClr val="FF0000"/>
                </a:solidFill>
                <a:latin typeface="Arial"/>
                <a:cs typeface="Arial"/>
              </a:rPr>
              <a:t>is</a:t>
            </a:r>
            <a:r>
              <a:rPr sz="2000" b="1" spc="-10" dirty="0">
                <a:solidFill>
                  <a:srgbClr val="FF0000"/>
                </a:solidFill>
                <a:latin typeface="Arial"/>
                <a:cs typeface="Arial"/>
              </a:rPr>
              <a:t> </a:t>
            </a:r>
            <a:r>
              <a:rPr sz="2000" b="1" spc="-5" dirty="0">
                <a:solidFill>
                  <a:srgbClr val="FF0000"/>
                </a:solidFill>
                <a:latin typeface="Arial"/>
                <a:cs typeface="Arial"/>
              </a:rPr>
              <a:t>the</a:t>
            </a:r>
            <a:r>
              <a:rPr sz="2000" b="1" spc="5" dirty="0">
                <a:solidFill>
                  <a:srgbClr val="FF0000"/>
                </a:solidFill>
                <a:latin typeface="Arial"/>
                <a:cs typeface="Arial"/>
              </a:rPr>
              <a:t> </a:t>
            </a:r>
            <a:r>
              <a:rPr sz="2000" b="1" spc="-5" dirty="0">
                <a:solidFill>
                  <a:srgbClr val="FF0000"/>
                </a:solidFill>
                <a:latin typeface="Arial"/>
                <a:cs typeface="Arial"/>
              </a:rPr>
              <a:t>compromise</a:t>
            </a:r>
            <a:r>
              <a:rPr sz="2000" b="1" spc="10" dirty="0">
                <a:solidFill>
                  <a:srgbClr val="FF0000"/>
                </a:solidFill>
                <a:latin typeface="Arial"/>
                <a:cs typeface="Arial"/>
              </a:rPr>
              <a:t> </a:t>
            </a:r>
            <a:r>
              <a:rPr sz="2000" b="1" spc="-5" dirty="0">
                <a:solidFill>
                  <a:srgbClr val="FF0000"/>
                </a:solidFill>
                <a:latin typeface="Arial"/>
                <a:cs typeface="Arial"/>
              </a:rPr>
              <a:t>between</a:t>
            </a:r>
            <a:r>
              <a:rPr sz="2000" b="1" spc="5" dirty="0">
                <a:solidFill>
                  <a:srgbClr val="FF0000"/>
                </a:solidFill>
                <a:latin typeface="Arial"/>
                <a:cs typeface="Arial"/>
              </a:rPr>
              <a:t> </a:t>
            </a:r>
            <a:r>
              <a:rPr sz="2000" b="1" spc="-5" dirty="0">
                <a:solidFill>
                  <a:srgbClr val="FF0000"/>
                </a:solidFill>
                <a:latin typeface="Arial"/>
                <a:cs typeface="Arial"/>
              </a:rPr>
              <a:t>power</a:t>
            </a:r>
            <a:r>
              <a:rPr sz="2000" b="1" dirty="0">
                <a:solidFill>
                  <a:srgbClr val="FF0000"/>
                </a:solidFill>
                <a:latin typeface="Arial"/>
                <a:cs typeface="Arial"/>
              </a:rPr>
              <a:t> </a:t>
            </a:r>
            <a:r>
              <a:rPr sz="2000" b="1" spc="-5" dirty="0">
                <a:solidFill>
                  <a:srgbClr val="FF0000"/>
                </a:solidFill>
                <a:latin typeface="Arial"/>
                <a:cs typeface="Arial"/>
              </a:rPr>
              <a:t>and</a:t>
            </a:r>
            <a:r>
              <a:rPr sz="2000" b="1" spc="10" dirty="0">
                <a:solidFill>
                  <a:srgbClr val="FF0000"/>
                </a:solidFill>
                <a:latin typeface="Arial"/>
                <a:cs typeface="Arial"/>
              </a:rPr>
              <a:t> </a:t>
            </a:r>
            <a:r>
              <a:rPr sz="2000" b="1" spc="-5" dirty="0">
                <a:solidFill>
                  <a:srgbClr val="FF0000"/>
                </a:solidFill>
                <a:latin typeface="Arial"/>
                <a:cs typeface="Arial"/>
              </a:rPr>
              <a:t>delay!</a:t>
            </a:r>
            <a:endParaRPr sz="2000" dirty="0">
              <a:latin typeface="Arial"/>
              <a:cs typeface="Arial"/>
            </a:endParaRPr>
          </a:p>
        </p:txBody>
      </p:sp>
      <p:sp>
        <p:nvSpPr>
          <p:cNvPr id="21" name="灯片编号占位符 20">
            <a:extLst>
              <a:ext uri="{FF2B5EF4-FFF2-40B4-BE49-F238E27FC236}">
                <a16:creationId xmlns:a16="http://schemas.microsoft.com/office/drawing/2014/main" id="{284F672A-1EF1-00B1-7A55-30532C90C983}"/>
              </a:ext>
            </a:extLst>
          </p:cNvPr>
          <p:cNvSpPr>
            <a:spLocks noGrp="1"/>
          </p:cNvSpPr>
          <p:nvPr>
            <p:ph type="sldNum" sz="quarter" idx="7"/>
          </p:nvPr>
        </p:nvSpPr>
        <p:spPr/>
        <p:txBody>
          <a:bodyPr/>
          <a:lstStyle/>
          <a:p>
            <a:fld id="{B6F15528-21DE-4FAA-801E-634DDDAF4B2B}" type="slidenum">
              <a:rPr lang="en-US" altLang="zh-CN" smtClean="0"/>
              <a:t>10</a:t>
            </a:fld>
            <a:endParaRPr lang="en-US" altLang="zh-CN"/>
          </a:p>
        </p:txBody>
      </p:sp>
      <p:pic>
        <p:nvPicPr>
          <p:cNvPr id="23" name="图片 22">
            <a:extLst>
              <a:ext uri="{FF2B5EF4-FFF2-40B4-BE49-F238E27FC236}">
                <a16:creationId xmlns:a16="http://schemas.microsoft.com/office/drawing/2014/main" id="{0A21F32C-249E-4E35-3295-D23B6C123842}"/>
              </a:ext>
            </a:extLst>
          </p:cNvPr>
          <p:cNvPicPr>
            <a:picLocks noChangeAspect="1"/>
          </p:cNvPicPr>
          <p:nvPr/>
        </p:nvPicPr>
        <p:blipFill>
          <a:blip r:embed="rId5"/>
          <a:stretch>
            <a:fillRect/>
          </a:stretch>
        </p:blipFill>
        <p:spPr>
          <a:xfrm>
            <a:off x="1384237" y="1718949"/>
            <a:ext cx="3381314" cy="6025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33654"/>
            <a:ext cx="406400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chemeClr val="tx1"/>
                </a:solidFill>
              </a:rPr>
              <a:t>Dark</a:t>
            </a:r>
            <a:r>
              <a:rPr sz="3600" spc="-35" dirty="0">
                <a:solidFill>
                  <a:schemeClr val="tx1"/>
                </a:solidFill>
              </a:rPr>
              <a:t> </a:t>
            </a:r>
            <a:r>
              <a:rPr sz="3600" dirty="0">
                <a:solidFill>
                  <a:schemeClr val="tx1"/>
                </a:solidFill>
              </a:rPr>
              <a:t>Silicon</a:t>
            </a:r>
            <a:r>
              <a:rPr sz="3600" spc="-30" dirty="0">
                <a:solidFill>
                  <a:schemeClr val="tx1"/>
                </a:solidFill>
              </a:rPr>
              <a:t> </a:t>
            </a:r>
            <a:r>
              <a:rPr sz="3600" spc="-5" dirty="0">
                <a:solidFill>
                  <a:schemeClr val="tx1"/>
                </a:solidFill>
              </a:rPr>
              <a:t>Effect</a:t>
            </a:r>
            <a:endParaRPr sz="3600" dirty="0">
              <a:solidFill>
                <a:schemeClr val="tx1"/>
              </a:solidFill>
            </a:endParaRPr>
          </a:p>
        </p:txBody>
      </p:sp>
      <p:sp>
        <p:nvSpPr>
          <p:cNvPr id="3" name="object 3"/>
          <p:cNvSpPr txBox="1"/>
          <p:nvPr/>
        </p:nvSpPr>
        <p:spPr>
          <a:xfrm>
            <a:off x="977391" y="1311655"/>
            <a:ext cx="7938009" cy="1931298"/>
          </a:xfrm>
          <a:prstGeom prst="rect">
            <a:avLst/>
          </a:prstGeom>
        </p:spPr>
        <p:txBody>
          <a:bodyPr vert="horz" wrap="square" lIns="0" tIns="12700" rIns="0" bIns="0" rtlCol="0">
            <a:spAutoFit/>
          </a:bodyPr>
          <a:lstStyle/>
          <a:p>
            <a:pPr marL="495300" indent="-457200">
              <a:lnSpc>
                <a:spcPct val="100000"/>
              </a:lnSpc>
              <a:spcBef>
                <a:spcPts val="100"/>
              </a:spcBef>
              <a:buFont typeface="Wingdings"/>
              <a:buChar char=""/>
              <a:tabLst>
                <a:tab pos="494665" algn="l"/>
                <a:tab pos="495300" algn="l"/>
              </a:tabLst>
            </a:pPr>
            <a:r>
              <a:rPr sz="2400" b="1" spc="-5" dirty="0">
                <a:solidFill>
                  <a:srgbClr val="004099"/>
                </a:solidFill>
                <a:latin typeface="Arial"/>
                <a:cs typeface="Arial"/>
              </a:rPr>
              <a:t>Parameters</a:t>
            </a:r>
            <a:endParaRPr sz="2400" dirty="0">
              <a:latin typeface="Arial"/>
              <a:cs typeface="Arial"/>
            </a:endParaRPr>
          </a:p>
          <a:p>
            <a:pPr marL="781050" lvl="1" indent="-285750">
              <a:lnSpc>
                <a:spcPct val="100000"/>
              </a:lnSpc>
              <a:spcBef>
                <a:spcPts val="10"/>
              </a:spcBef>
              <a:buFont typeface="Arial"/>
              <a:buChar char="-"/>
              <a:tabLst>
                <a:tab pos="780415" algn="l"/>
                <a:tab pos="781050" algn="l"/>
              </a:tabLst>
            </a:pPr>
            <a:r>
              <a:rPr sz="2000" b="1" spc="-5" dirty="0">
                <a:solidFill>
                  <a:srgbClr val="006600"/>
                </a:solidFill>
                <a:latin typeface="Arial"/>
                <a:cs typeface="Arial"/>
              </a:rPr>
              <a:t>Switched</a:t>
            </a:r>
            <a:r>
              <a:rPr sz="2000" b="1" dirty="0">
                <a:solidFill>
                  <a:srgbClr val="006600"/>
                </a:solidFill>
                <a:latin typeface="Arial"/>
                <a:cs typeface="Arial"/>
              </a:rPr>
              <a:t> </a:t>
            </a:r>
            <a:r>
              <a:rPr sz="2000" b="1" spc="-5" dirty="0">
                <a:solidFill>
                  <a:srgbClr val="006600"/>
                </a:solidFill>
                <a:latin typeface="Arial"/>
                <a:cs typeface="Arial"/>
              </a:rPr>
              <a:t>capacitance</a:t>
            </a:r>
            <a:r>
              <a:rPr lang="en-US" sz="2000" b="1" spc="-5" dirty="0">
                <a:solidFill>
                  <a:srgbClr val="006600"/>
                </a:solidFill>
                <a:latin typeface="Arial"/>
                <a:cs typeface="Arial"/>
              </a:rPr>
              <a:t> C</a:t>
            </a:r>
            <a:r>
              <a:rPr lang="en-US" sz="2000" b="1" spc="-5" baseline="-25000" dirty="0">
                <a:solidFill>
                  <a:srgbClr val="006600"/>
                </a:solidFill>
                <a:latin typeface="Arial"/>
                <a:cs typeface="Arial"/>
              </a:rPr>
              <a:t>L</a:t>
            </a:r>
            <a:r>
              <a:rPr lang="en-US" sz="2000" b="1" spc="10" dirty="0">
                <a:solidFill>
                  <a:srgbClr val="006600"/>
                </a:solidFill>
                <a:latin typeface="Arial"/>
                <a:cs typeface="Arial"/>
              </a:rPr>
              <a:t>=</a:t>
            </a:r>
            <a:r>
              <a:rPr sz="2000" b="1" spc="-5" dirty="0" err="1">
                <a:solidFill>
                  <a:srgbClr val="006600"/>
                </a:solidFill>
                <a:latin typeface="Arial"/>
                <a:cs typeface="Arial"/>
              </a:rPr>
              <a:t>2fF</a:t>
            </a:r>
            <a:r>
              <a:rPr sz="2000" b="1" spc="-5" dirty="0">
                <a:solidFill>
                  <a:srgbClr val="006600"/>
                </a:solidFill>
                <a:latin typeface="Arial"/>
                <a:cs typeface="Arial"/>
              </a:rPr>
              <a:t>/gate </a:t>
            </a:r>
            <a:r>
              <a:rPr sz="2000" b="1" spc="5" dirty="0">
                <a:solidFill>
                  <a:srgbClr val="006600"/>
                </a:solidFill>
                <a:latin typeface="Arial"/>
                <a:cs typeface="Arial"/>
              </a:rPr>
              <a:t>(</a:t>
            </a:r>
            <a:r>
              <a:rPr sz="2000" b="1" i="1" spc="5" dirty="0">
                <a:solidFill>
                  <a:srgbClr val="006600"/>
                </a:solidFill>
                <a:latin typeface="Arial"/>
                <a:cs typeface="Arial"/>
              </a:rPr>
              <a:t>V</a:t>
            </a:r>
            <a:r>
              <a:rPr sz="1950" b="1" spc="7" baseline="-21367" dirty="0">
                <a:solidFill>
                  <a:srgbClr val="006600"/>
                </a:solidFill>
                <a:latin typeface="Arial"/>
                <a:cs typeface="Arial"/>
              </a:rPr>
              <a:t>DD</a:t>
            </a:r>
            <a:r>
              <a:rPr sz="1950" b="1" spc="292" baseline="-21367" dirty="0">
                <a:solidFill>
                  <a:srgbClr val="006600"/>
                </a:solidFill>
                <a:latin typeface="Arial"/>
                <a:cs typeface="Arial"/>
              </a:rPr>
              <a:t> </a:t>
            </a:r>
            <a:r>
              <a:rPr sz="2000" b="1" spc="-5" dirty="0">
                <a:solidFill>
                  <a:srgbClr val="006600"/>
                </a:solidFill>
                <a:latin typeface="Arial"/>
                <a:cs typeface="Arial"/>
              </a:rPr>
              <a:t>= 1V)</a:t>
            </a:r>
            <a:r>
              <a:rPr sz="2000" b="1" dirty="0">
                <a:solidFill>
                  <a:srgbClr val="006600"/>
                </a:solidFill>
                <a:latin typeface="Arial"/>
                <a:cs typeface="Arial"/>
              </a:rPr>
              <a:t> </a:t>
            </a:r>
            <a:r>
              <a:rPr sz="2000" b="1" spc="-5" dirty="0">
                <a:solidFill>
                  <a:srgbClr val="006600"/>
                </a:solidFill>
                <a:latin typeface="Arial"/>
                <a:cs typeface="Arial"/>
              </a:rPr>
              <a:t>@</a:t>
            </a:r>
            <a:r>
              <a:rPr sz="2000" b="1" dirty="0">
                <a:solidFill>
                  <a:srgbClr val="006600"/>
                </a:solidFill>
                <a:latin typeface="Arial"/>
                <a:cs typeface="Arial"/>
              </a:rPr>
              <a:t> </a:t>
            </a:r>
            <a:r>
              <a:rPr sz="2000" b="1" spc="-10" dirty="0">
                <a:solidFill>
                  <a:srgbClr val="006600"/>
                </a:solidFill>
                <a:latin typeface="Arial"/>
                <a:cs typeface="Arial"/>
              </a:rPr>
              <a:t>90</a:t>
            </a:r>
            <a:r>
              <a:rPr sz="2000" b="1" dirty="0">
                <a:solidFill>
                  <a:srgbClr val="006600"/>
                </a:solidFill>
                <a:latin typeface="Arial"/>
                <a:cs typeface="Arial"/>
              </a:rPr>
              <a:t> </a:t>
            </a:r>
            <a:r>
              <a:rPr sz="2000" b="1" spc="-10" dirty="0">
                <a:solidFill>
                  <a:srgbClr val="006600"/>
                </a:solidFill>
                <a:latin typeface="Arial"/>
                <a:cs typeface="Arial"/>
              </a:rPr>
              <a:t>nm</a:t>
            </a:r>
            <a:r>
              <a:rPr sz="2000" b="1" dirty="0">
                <a:solidFill>
                  <a:srgbClr val="006600"/>
                </a:solidFill>
                <a:latin typeface="Arial"/>
                <a:cs typeface="Arial"/>
              </a:rPr>
              <a:t> </a:t>
            </a:r>
            <a:r>
              <a:rPr sz="2000" b="1" spc="-5" dirty="0">
                <a:solidFill>
                  <a:srgbClr val="006600"/>
                </a:solidFill>
                <a:latin typeface="Arial"/>
                <a:cs typeface="Arial"/>
              </a:rPr>
              <a:t>node</a:t>
            </a:r>
            <a:endParaRPr sz="2000" dirty="0">
              <a:latin typeface="Arial"/>
              <a:cs typeface="Arial"/>
            </a:endParaRPr>
          </a:p>
          <a:p>
            <a:pPr marL="781050" lvl="1" indent="-285750">
              <a:lnSpc>
                <a:spcPct val="100000"/>
              </a:lnSpc>
              <a:buFont typeface="Arial"/>
              <a:buChar char="-"/>
              <a:tabLst>
                <a:tab pos="780415" algn="l"/>
                <a:tab pos="781050" algn="l"/>
              </a:tabLst>
            </a:pPr>
            <a:r>
              <a:rPr sz="2000" b="1" spc="-5" dirty="0">
                <a:solidFill>
                  <a:srgbClr val="006600"/>
                </a:solidFill>
                <a:latin typeface="Arial"/>
                <a:cs typeface="Arial"/>
              </a:rPr>
              <a:t>Fan-out</a:t>
            </a:r>
            <a:r>
              <a:rPr sz="2000" b="1" spc="-15" dirty="0">
                <a:solidFill>
                  <a:srgbClr val="006600"/>
                </a:solidFill>
                <a:latin typeface="Arial"/>
                <a:cs typeface="Arial"/>
              </a:rPr>
              <a:t> </a:t>
            </a:r>
            <a:r>
              <a:rPr lang="en-US" sz="2000" b="1" spc="-15" dirty="0">
                <a:solidFill>
                  <a:srgbClr val="006600"/>
                </a:solidFill>
                <a:latin typeface="Arial"/>
                <a:cs typeface="Arial"/>
              </a:rPr>
              <a:t>F </a:t>
            </a:r>
            <a:r>
              <a:rPr sz="2000" b="1" spc="-5" dirty="0">
                <a:solidFill>
                  <a:srgbClr val="006600"/>
                </a:solidFill>
                <a:latin typeface="Arial"/>
                <a:cs typeface="Arial"/>
              </a:rPr>
              <a:t>=</a:t>
            </a:r>
            <a:r>
              <a:rPr sz="2000" b="1" spc="-40" dirty="0">
                <a:solidFill>
                  <a:srgbClr val="006600"/>
                </a:solidFill>
                <a:latin typeface="Arial"/>
                <a:cs typeface="Arial"/>
              </a:rPr>
              <a:t> </a:t>
            </a:r>
            <a:r>
              <a:rPr sz="2000" b="1" spc="-5" dirty="0">
                <a:solidFill>
                  <a:srgbClr val="006600"/>
                </a:solidFill>
                <a:latin typeface="Arial"/>
                <a:cs typeface="Arial"/>
              </a:rPr>
              <a:t>4</a:t>
            </a:r>
            <a:endParaRPr sz="2000" dirty="0">
              <a:latin typeface="Arial"/>
              <a:cs typeface="Arial"/>
            </a:endParaRPr>
          </a:p>
          <a:p>
            <a:pPr marL="781050" lvl="1" indent="-285750">
              <a:lnSpc>
                <a:spcPct val="100000"/>
              </a:lnSpc>
              <a:buFont typeface="Arial"/>
              <a:buChar char="-"/>
              <a:tabLst>
                <a:tab pos="780415" algn="l"/>
                <a:tab pos="781050" algn="l"/>
              </a:tabLst>
            </a:pPr>
            <a:r>
              <a:rPr sz="2000" b="1" spc="-5" dirty="0">
                <a:solidFill>
                  <a:srgbClr val="006600"/>
                </a:solidFill>
                <a:latin typeface="Arial"/>
                <a:cs typeface="Arial"/>
              </a:rPr>
              <a:t>Clock</a:t>
            </a:r>
            <a:r>
              <a:rPr sz="2000" b="1" spc="-15" dirty="0">
                <a:solidFill>
                  <a:srgbClr val="006600"/>
                </a:solidFill>
                <a:latin typeface="Arial"/>
                <a:cs typeface="Arial"/>
              </a:rPr>
              <a:t> </a:t>
            </a:r>
            <a:r>
              <a:rPr sz="2000" b="1" spc="-5" dirty="0">
                <a:solidFill>
                  <a:srgbClr val="006600"/>
                </a:solidFill>
                <a:latin typeface="Arial"/>
                <a:cs typeface="Arial"/>
              </a:rPr>
              <a:t>frequency</a:t>
            </a:r>
            <a:r>
              <a:rPr lang="en-US" sz="2000" b="1" spc="-5" dirty="0">
                <a:solidFill>
                  <a:srgbClr val="006600"/>
                </a:solidFill>
                <a:latin typeface="Arial"/>
                <a:cs typeface="Arial"/>
              </a:rPr>
              <a:t> </a:t>
            </a:r>
            <a:r>
              <a:rPr lang="en-US" altLang="zh-CN" sz="2000" b="1" spc="-5" dirty="0">
                <a:solidFill>
                  <a:srgbClr val="006600"/>
                </a:solidFill>
                <a:latin typeface="Arial"/>
                <a:cs typeface="Arial"/>
              </a:rPr>
              <a:t>f</a:t>
            </a:r>
            <a:r>
              <a:rPr lang="en-US" altLang="zh-CN" sz="2000" b="1" spc="-5" baseline="-25000" dirty="0">
                <a:solidFill>
                  <a:srgbClr val="006600"/>
                </a:solidFill>
                <a:latin typeface="Arial"/>
                <a:cs typeface="Arial"/>
              </a:rPr>
              <a:t>clock</a:t>
            </a:r>
            <a:r>
              <a:rPr sz="2000" b="1" dirty="0">
                <a:solidFill>
                  <a:srgbClr val="006600"/>
                </a:solidFill>
                <a:latin typeface="Arial"/>
                <a:cs typeface="Arial"/>
              </a:rPr>
              <a:t> </a:t>
            </a:r>
            <a:r>
              <a:rPr lang="en-US" sz="2000" b="1" dirty="0">
                <a:solidFill>
                  <a:srgbClr val="006600"/>
                </a:solidFill>
                <a:latin typeface="Arial"/>
                <a:cs typeface="Arial"/>
              </a:rPr>
              <a:t>= </a:t>
            </a:r>
            <a:r>
              <a:rPr sz="2000" b="1" spc="-5" dirty="0">
                <a:solidFill>
                  <a:srgbClr val="006600"/>
                </a:solidFill>
                <a:latin typeface="Arial"/>
                <a:cs typeface="Arial"/>
              </a:rPr>
              <a:t>2.5</a:t>
            </a:r>
            <a:r>
              <a:rPr sz="2000" b="1" spc="-15" dirty="0">
                <a:solidFill>
                  <a:srgbClr val="006600"/>
                </a:solidFill>
                <a:latin typeface="Arial"/>
                <a:cs typeface="Arial"/>
              </a:rPr>
              <a:t> </a:t>
            </a:r>
            <a:r>
              <a:rPr sz="2000" b="1" spc="-5" dirty="0">
                <a:solidFill>
                  <a:srgbClr val="006600"/>
                </a:solidFill>
                <a:latin typeface="Arial"/>
                <a:cs typeface="Arial"/>
              </a:rPr>
              <a:t>GHz</a:t>
            </a:r>
            <a:endParaRPr sz="2000" dirty="0">
              <a:latin typeface="Arial"/>
              <a:cs typeface="Arial"/>
            </a:endParaRPr>
          </a:p>
          <a:p>
            <a:pPr marL="495300" indent="-457200">
              <a:lnSpc>
                <a:spcPct val="100000"/>
              </a:lnSpc>
              <a:spcBef>
                <a:spcPts val="1955"/>
              </a:spcBef>
              <a:buFont typeface="Wingdings"/>
              <a:buChar char=""/>
              <a:tabLst>
                <a:tab pos="494665" algn="l"/>
                <a:tab pos="495300" algn="l"/>
              </a:tabLst>
            </a:pPr>
            <a:r>
              <a:rPr sz="2400" b="1" spc="-5" dirty="0">
                <a:solidFill>
                  <a:srgbClr val="004099"/>
                </a:solidFill>
                <a:latin typeface="Arial"/>
                <a:cs typeface="Arial"/>
              </a:rPr>
              <a:t>Power</a:t>
            </a:r>
            <a:r>
              <a:rPr sz="2400" b="1" spc="-10" dirty="0">
                <a:solidFill>
                  <a:srgbClr val="004099"/>
                </a:solidFill>
                <a:latin typeface="Arial"/>
                <a:cs typeface="Arial"/>
              </a:rPr>
              <a:t> </a:t>
            </a:r>
            <a:r>
              <a:rPr sz="2400" b="1" spc="-5" dirty="0">
                <a:solidFill>
                  <a:srgbClr val="004099"/>
                </a:solidFill>
                <a:latin typeface="Arial"/>
                <a:cs typeface="Arial"/>
              </a:rPr>
              <a:t>per </a:t>
            </a:r>
            <a:r>
              <a:rPr sz="2400" b="1" dirty="0">
                <a:solidFill>
                  <a:srgbClr val="004099"/>
                </a:solidFill>
                <a:latin typeface="Arial"/>
                <a:cs typeface="Arial"/>
              </a:rPr>
              <a:t>gate</a:t>
            </a:r>
            <a:r>
              <a:rPr sz="2400" b="1" spc="-15" dirty="0">
                <a:solidFill>
                  <a:srgbClr val="004099"/>
                </a:solidFill>
                <a:latin typeface="Arial"/>
                <a:cs typeface="Arial"/>
              </a:rPr>
              <a:t> </a:t>
            </a:r>
            <a:r>
              <a:rPr sz="2400" b="1" dirty="0">
                <a:solidFill>
                  <a:srgbClr val="004099"/>
                </a:solidFill>
                <a:latin typeface="Arial"/>
                <a:cs typeface="Arial"/>
              </a:rPr>
              <a:t>per</a:t>
            </a:r>
            <a:r>
              <a:rPr sz="2400" b="1" spc="-10" dirty="0">
                <a:solidFill>
                  <a:srgbClr val="004099"/>
                </a:solidFill>
                <a:latin typeface="Arial"/>
                <a:cs typeface="Arial"/>
              </a:rPr>
              <a:t> </a:t>
            </a:r>
            <a:r>
              <a:rPr sz="2400" b="1" spc="-5" dirty="0">
                <a:solidFill>
                  <a:srgbClr val="004099"/>
                </a:solidFill>
                <a:latin typeface="Arial"/>
                <a:cs typeface="Arial"/>
              </a:rPr>
              <a:t>switching</a:t>
            </a:r>
            <a:endParaRPr sz="2400" dirty="0">
              <a:latin typeface="Arial"/>
              <a:cs typeface="Arial"/>
            </a:endParaRPr>
          </a:p>
        </p:txBody>
      </p:sp>
      <p:sp>
        <p:nvSpPr>
          <p:cNvPr id="4" name="object 4"/>
          <p:cNvSpPr/>
          <p:nvPr/>
        </p:nvSpPr>
        <p:spPr>
          <a:xfrm>
            <a:off x="2438400" y="3336797"/>
            <a:ext cx="6339840" cy="485775"/>
          </a:xfrm>
          <a:custGeom>
            <a:avLst/>
            <a:gdLst/>
            <a:ahLst/>
            <a:cxnLst/>
            <a:rect l="l" t="t" r="r" b="b"/>
            <a:pathLst>
              <a:path w="5962650" h="485775">
                <a:moveTo>
                  <a:pt x="5962650" y="0"/>
                </a:moveTo>
                <a:lnTo>
                  <a:pt x="0" y="0"/>
                </a:lnTo>
                <a:lnTo>
                  <a:pt x="0" y="485394"/>
                </a:lnTo>
                <a:lnTo>
                  <a:pt x="5962650" y="485394"/>
                </a:lnTo>
                <a:lnTo>
                  <a:pt x="5962650" y="0"/>
                </a:lnTo>
                <a:close/>
              </a:path>
            </a:pathLst>
          </a:custGeom>
          <a:solidFill>
            <a:srgbClr val="FFFF00"/>
          </a:solidFill>
        </p:spPr>
        <p:txBody>
          <a:bodyPr wrap="square" lIns="0" tIns="0" rIns="0" bIns="0" rtlCol="0"/>
          <a:lstStyle/>
          <a:p>
            <a:endParaRPr/>
          </a:p>
        </p:txBody>
      </p:sp>
      <p:sp>
        <p:nvSpPr>
          <p:cNvPr id="5" name="object 5"/>
          <p:cNvSpPr txBox="1"/>
          <p:nvPr/>
        </p:nvSpPr>
        <p:spPr>
          <a:xfrm>
            <a:off x="4442131" y="3554609"/>
            <a:ext cx="398145" cy="242570"/>
          </a:xfrm>
          <a:prstGeom prst="rect">
            <a:avLst/>
          </a:prstGeom>
        </p:spPr>
        <p:txBody>
          <a:bodyPr vert="horz" wrap="square" lIns="0" tIns="15240" rIns="0" bIns="0" rtlCol="0">
            <a:spAutoFit/>
          </a:bodyPr>
          <a:lstStyle/>
          <a:p>
            <a:pPr>
              <a:lnSpc>
                <a:spcPct val="100000"/>
              </a:lnSpc>
              <a:spcBef>
                <a:spcPts val="120"/>
              </a:spcBef>
            </a:pPr>
            <a:r>
              <a:rPr sz="1400" i="1" spc="5" dirty="0">
                <a:latin typeface="Times New Roman"/>
                <a:cs typeface="Times New Roman"/>
              </a:rPr>
              <a:t>c</a:t>
            </a:r>
            <a:r>
              <a:rPr sz="1400" i="1" spc="20" dirty="0">
                <a:latin typeface="Times New Roman"/>
                <a:cs typeface="Times New Roman"/>
              </a:rPr>
              <a:t>lo</a:t>
            </a:r>
            <a:r>
              <a:rPr sz="1400" i="1" dirty="0">
                <a:latin typeface="Times New Roman"/>
                <a:cs typeface="Times New Roman"/>
              </a:rPr>
              <a:t>c</a:t>
            </a:r>
            <a:r>
              <a:rPr sz="1400" i="1" spc="20" dirty="0">
                <a:latin typeface="Times New Roman"/>
                <a:cs typeface="Times New Roman"/>
              </a:rPr>
              <a:t>k</a:t>
            </a:r>
            <a:endParaRPr sz="1400">
              <a:latin typeface="Times New Roman"/>
              <a:cs typeface="Times New Roman"/>
            </a:endParaRPr>
          </a:p>
        </p:txBody>
      </p:sp>
      <p:sp>
        <p:nvSpPr>
          <p:cNvPr id="6" name="object 6"/>
          <p:cNvSpPr txBox="1"/>
          <p:nvPr/>
        </p:nvSpPr>
        <p:spPr>
          <a:xfrm>
            <a:off x="2514601" y="3363486"/>
            <a:ext cx="3428999" cy="437749"/>
          </a:xfrm>
          <a:prstGeom prst="rect">
            <a:avLst/>
          </a:prstGeom>
        </p:spPr>
        <p:txBody>
          <a:bodyPr vert="horz" wrap="square" lIns="0" tIns="17145" rIns="0" bIns="0" rtlCol="0">
            <a:spAutoFit/>
          </a:bodyPr>
          <a:lstStyle/>
          <a:p>
            <a:pPr marL="38100">
              <a:lnSpc>
                <a:spcPts val="2245"/>
              </a:lnSpc>
              <a:spcBef>
                <a:spcPts val="135"/>
              </a:spcBef>
              <a:tabLst>
                <a:tab pos="923925" algn="l"/>
                <a:tab pos="1531620" algn="l"/>
              </a:tabLst>
            </a:pPr>
            <a:r>
              <a:rPr sz="2400" i="1" spc="50" dirty="0">
                <a:latin typeface="Times New Roman"/>
                <a:cs typeface="Times New Roman"/>
              </a:rPr>
              <a:t>P</a:t>
            </a:r>
            <a:r>
              <a:rPr sz="2400" i="1" spc="-35" dirty="0">
                <a:latin typeface="Times New Roman"/>
                <a:cs typeface="Times New Roman"/>
              </a:rPr>
              <a:t> </a:t>
            </a:r>
            <a:r>
              <a:rPr sz="2400" spc="45" dirty="0">
                <a:latin typeface="Symbol"/>
                <a:cs typeface="Symbol"/>
              </a:rPr>
              <a:t></a:t>
            </a:r>
            <a:r>
              <a:rPr sz="2400" spc="-145" dirty="0">
                <a:latin typeface="Times New Roman"/>
                <a:cs typeface="Times New Roman"/>
              </a:rPr>
              <a:t> </a:t>
            </a:r>
            <a:r>
              <a:rPr lang="en-US" sz="2400" spc="-145" dirty="0">
                <a:latin typeface="Times New Roman"/>
                <a:cs typeface="Times New Roman"/>
              </a:rPr>
              <a:t>F</a:t>
            </a:r>
            <a:r>
              <a:rPr lang="zh-CN" altLang="en-US" sz="2400" spc="65" dirty="0">
                <a:latin typeface="Symbol"/>
                <a:cs typeface="Symbol"/>
              </a:rPr>
              <a:t>  </a:t>
            </a:r>
            <a:r>
              <a:rPr sz="2400" i="1" spc="55" dirty="0">
                <a:latin typeface="Times New Roman"/>
                <a:cs typeface="Times New Roman"/>
              </a:rPr>
              <a:t>C</a:t>
            </a:r>
            <a:r>
              <a:rPr lang="en-US" sz="2400" i="1" spc="55" dirty="0">
                <a:latin typeface="Times New Roman"/>
                <a:cs typeface="Times New Roman"/>
              </a:rPr>
              <a:t> </a:t>
            </a:r>
            <a:r>
              <a:rPr sz="2400" spc="65" dirty="0">
                <a:latin typeface="Symbol"/>
                <a:cs typeface="Symbol"/>
              </a:rPr>
              <a:t></a:t>
            </a:r>
            <a:r>
              <a:rPr sz="2400" i="1" spc="65" dirty="0">
                <a:latin typeface="Times New Roman"/>
                <a:cs typeface="Times New Roman"/>
              </a:rPr>
              <a:t>V</a:t>
            </a:r>
            <a:r>
              <a:rPr sz="2400" i="1" spc="-165" dirty="0">
                <a:latin typeface="Times New Roman"/>
                <a:cs typeface="Times New Roman"/>
              </a:rPr>
              <a:t> </a:t>
            </a:r>
            <a:r>
              <a:rPr sz="2100" spc="37" baseline="43650" dirty="0">
                <a:latin typeface="Times New Roman"/>
                <a:cs typeface="Times New Roman"/>
              </a:rPr>
              <a:t>2</a:t>
            </a:r>
            <a:r>
              <a:rPr lang="en-US" sz="2100" spc="37" baseline="43650" dirty="0">
                <a:latin typeface="Times New Roman"/>
                <a:cs typeface="Times New Roman"/>
              </a:rPr>
              <a:t> </a:t>
            </a:r>
            <a:r>
              <a:rPr sz="2400" spc="20" dirty="0">
                <a:latin typeface="Symbol"/>
                <a:cs typeface="Symbol"/>
              </a:rPr>
              <a:t></a:t>
            </a:r>
            <a:r>
              <a:rPr sz="2400" spc="80" dirty="0">
                <a:latin typeface="Times New Roman"/>
                <a:cs typeface="Times New Roman"/>
              </a:rPr>
              <a:t> </a:t>
            </a:r>
            <a:r>
              <a:rPr sz="2400" i="1" spc="20" dirty="0">
                <a:latin typeface="Times New Roman"/>
                <a:cs typeface="Times New Roman"/>
              </a:rPr>
              <a:t>f</a:t>
            </a:r>
            <a:endParaRPr sz="2400" dirty="0">
              <a:latin typeface="Times New Roman"/>
              <a:cs typeface="Times New Roman"/>
            </a:endParaRPr>
          </a:p>
          <a:p>
            <a:pPr marL="751840">
              <a:lnSpc>
                <a:spcPts val="1045"/>
              </a:lnSpc>
              <a:tabLst>
                <a:tab pos="1198880" algn="l"/>
              </a:tabLst>
            </a:pPr>
            <a:r>
              <a:rPr lang="en-US" sz="1400" i="1" spc="25" dirty="0">
                <a:latin typeface="Times New Roman"/>
                <a:cs typeface="Times New Roman"/>
              </a:rPr>
              <a:t>         </a:t>
            </a:r>
            <a:r>
              <a:rPr sz="1400" i="1" spc="25" dirty="0">
                <a:latin typeface="Times New Roman"/>
                <a:cs typeface="Times New Roman"/>
              </a:rPr>
              <a:t>L</a:t>
            </a:r>
            <a:r>
              <a:rPr lang="en-US" sz="1400" i="1" spc="25" dirty="0">
                <a:latin typeface="Times New Roman"/>
                <a:cs typeface="Times New Roman"/>
              </a:rPr>
              <a:t>    </a:t>
            </a:r>
            <a:r>
              <a:rPr sz="1400" i="1" spc="20" dirty="0">
                <a:latin typeface="Times New Roman"/>
                <a:cs typeface="Times New Roman"/>
              </a:rPr>
              <a:t>DD</a:t>
            </a:r>
            <a:endParaRPr sz="1400" dirty="0">
              <a:latin typeface="Times New Roman"/>
              <a:cs typeface="Times New Roman"/>
            </a:endParaRPr>
          </a:p>
        </p:txBody>
      </p:sp>
      <p:sp>
        <p:nvSpPr>
          <p:cNvPr id="7" name="object 7"/>
          <p:cNvSpPr txBox="1"/>
          <p:nvPr/>
        </p:nvSpPr>
        <p:spPr>
          <a:xfrm>
            <a:off x="4912667" y="3331463"/>
            <a:ext cx="4002733" cy="407804"/>
          </a:xfrm>
          <a:prstGeom prst="rect">
            <a:avLst/>
          </a:prstGeom>
        </p:spPr>
        <p:txBody>
          <a:bodyPr vert="horz" wrap="square" lIns="0" tIns="15240" rIns="0" bIns="0" rtlCol="0">
            <a:spAutoFit/>
          </a:bodyPr>
          <a:lstStyle/>
          <a:p>
            <a:pPr marL="25400">
              <a:lnSpc>
                <a:spcPct val="100000"/>
              </a:lnSpc>
              <a:spcBef>
                <a:spcPts val="120"/>
              </a:spcBef>
            </a:pPr>
            <a:r>
              <a:rPr sz="2400" spc="45" dirty="0">
                <a:latin typeface="Symbol"/>
                <a:cs typeface="Symbol"/>
              </a:rPr>
              <a:t></a:t>
            </a:r>
            <a:r>
              <a:rPr sz="2400" spc="-85" dirty="0">
                <a:latin typeface="Times New Roman"/>
                <a:cs typeface="Times New Roman"/>
              </a:rPr>
              <a:t> </a:t>
            </a:r>
            <a:r>
              <a:rPr lang="en-US" altLang="zh-CN" sz="2400" spc="85" dirty="0">
                <a:latin typeface="Times New Roman"/>
                <a:cs typeface="Times New Roman"/>
              </a:rPr>
              <a:t>4</a:t>
            </a:r>
            <a:r>
              <a:rPr lang="zh-CN" altLang="en-US" sz="2400" spc="85" dirty="0">
                <a:latin typeface="Symbol"/>
                <a:cs typeface="Symbol"/>
              </a:rPr>
              <a:t></a:t>
            </a:r>
            <a:r>
              <a:rPr lang="en-US" altLang="zh-CN" sz="2400" spc="85" dirty="0">
                <a:latin typeface="Times New Roman"/>
                <a:cs typeface="Times New Roman"/>
              </a:rPr>
              <a:t>2</a:t>
            </a:r>
            <a:r>
              <a:rPr lang="zh-CN" altLang="en-US" sz="2400" spc="85" dirty="0">
                <a:latin typeface="Symbol"/>
                <a:cs typeface="Symbol"/>
              </a:rPr>
              <a:t></a:t>
            </a:r>
            <a:r>
              <a:rPr lang="en-US" altLang="zh-CN" sz="2400" spc="85" dirty="0">
                <a:latin typeface="Times New Roman"/>
                <a:cs typeface="Times New Roman"/>
              </a:rPr>
              <a:t>10</a:t>
            </a:r>
            <a:r>
              <a:rPr lang="zh-CN" altLang="en-US" sz="2100" spc="127" baseline="43650" dirty="0">
                <a:latin typeface="Symbol"/>
                <a:cs typeface="Symbol"/>
              </a:rPr>
              <a:t></a:t>
            </a:r>
            <a:r>
              <a:rPr lang="en-US" altLang="zh-CN" sz="2100" spc="127" baseline="43650" dirty="0">
                <a:latin typeface="Times New Roman"/>
                <a:cs typeface="Times New Roman"/>
              </a:rPr>
              <a:t>15</a:t>
            </a:r>
            <a:r>
              <a:rPr lang="zh-CN" altLang="en-US" sz="2400" spc="85" dirty="0">
                <a:latin typeface="Symbol"/>
                <a:cs typeface="Symbol"/>
              </a:rPr>
              <a:t></a:t>
            </a:r>
            <a:r>
              <a:rPr lang="en-US" altLang="zh-CN" sz="2400" spc="55" dirty="0">
                <a:latin typeface="Times New Roman"/>
                <a:cs typeface="Times New Roman"/>
              </a:rPr>
              <a:t>2.5</a:t>
            </a:r>
            <a:r>
              <a:rPr lang="zh-CN" altLang="en-US" sz="2400" spc="55" dirty="0">
                <a:latin typeface="Symbol"/>
                <a:cs typeface="Symbol"/>
              </a:rPr>
              <a:t></a:t>
            </a:r>
            <a:r>
              <a:rPr lang="en-US" altLang="zh-CN" sz="2400" spc="55" dirty="0">
                <a:latin typeface="Times New Roman"/>
                <a:cs typeface="Times New Roman"/>
              </a:rPr>
              <a:t>10</a:t>
            </a:r>
            <a:r>
              <a:rPr lang="en-US" altLang="zh-CN" sz="2100" spc="82" baseline="43650" dirty="0">
                <a:latin typeface="Times New Roman"/>
                <a:cs typeface="Times New Roman"/>
              </a:rPr>
              <a:t>9</a:t>
            </a:r>
            <a:r>
              <a:rPr lang="zh-CN" altLang="en-US" sz="2100" spc="179" baseline="43650" dirty="0">
                <a:latin typeface="Times New Roman"/>
                <a:cs typeface="Times New Roman"/>
              </a:rPr>
              <a:t> </a:t>
            </a:r>
            <a:r>
              <a:rPr sz="2400" spc="45" dirty="0">
                <a:latin typeface="Symbol"/>
                <a:cs typeface="Symbol"/>
              </a:rPr>
              <a:t></a:t>
            </a:r>
            <a:r>
              <a:rPr sz="2400" spc="-85" dirty="0">
                <a:latin typeface="Times New Roman"/>
                <a:cs typeface="Times New Roman"/>
              </a:rPr>
              <a:t> </a:t>
            </a:r>
            <a:r>
              <a:rPr sz="2400" spc="15" dirty="0">
                <a:latin typeface="Times New Roman"/>
                <a:cs typeface="Times New Roman"/>
              </a:rPr>
              <a:t>20</a:t>
            </a:r>
            <a:r>
              <a:rPr sz="2550" i="1" spc="15" dirty="0">
                <a:latin typeface="Symbol"/>
                <a:cs typeface="Symbol"/>
              </a:rPr>
              <a:t></a:t>
            </a:r>
            <a:r>
              <a:rPr sz="2400" i="1" spc="15" dirty="0">
                <a:latin typeface="Times New Roman"/>
                <a:cs typeface="Times New Roman"/>
              </a:rPr>
              <a:t>W</a:t>
            </a:r>
            <a:endParaRPr sz="2400" dirty="0">
              <a:latin typeface="Times New Roman"/>
              <a:cs typeface="Times New Roman"/>
            </a:endParaRPr>
          </a:p>
        </p:txBody>
      </p:sp>
      <p:sp>
        <p:nvSpPr>
          <p:cNvPr id="8" name="object 8"/>
          <p:cNvSpPr txBox="1"/>
          <p:nvPr/>
        </p:nvSpPr>
        <p:spPr>
          <a:xfrm>
            <a:off x="1002791" y="4159250"/>
            <a:ext cx="1668780" cy="391795"/>
          </a:xfrm>
          <a:prstGeom prst="rect">
            <a:avLst/>
          </a:prstGeom>
        </p:spPr>
        <p:txBody>
          <a:bodyPr vert="horz" wrap="square" lIns="0" tIns="12700" rIns="0" bIns="0" rtlCol="0">
            <a:spAutoFit/>
          </a:bodyPr>
          <a:lstStyle/>
          <a:p>
            <a:pPr marL="469900" indent="-457200">
              <a:lnSpc>
                <a:spcPct val="100000"/>
              </a:lnSpc>
              <a:spcBef>
                <a:spcPts val="100"/>
              </a:spcBef>
              <a:buFont typeface="Wingdings"/>
              <a:buChar char=""/>
              <a:tabLst>
                <a:tab pos="469265" algn="l"/>
                <a:tab pos="469900" algn="l"/>
              </a:tabLst>
            </a:pPr>
            <a:r>
              <a:rPr sz="2400" b="1" dirty="0">
                <a:solidFill>
                  <a:srgbClr val="004099"/>
                </a:solidFill>
                <a:latin typeface="Arial"/>
                <a:cs typeface="Arial"/>
              </a:rPr>
              <a:t>As</a:t>
            </a:r>
            <a:r>
              <a:rPr sz="2400" b="1" spc="-10" dirty="0">
                <a:solidFill>
                  <a:srgbClr val="004099"/>
                </a:solidFill>
                <a:latin typeface="Arial"/>
                <a:cs typeface="Arial"/>
              </a:rPr>
              <a:t>s</a:t>
            </a:r>
            <a:r>
              <a:rPr sz="2400" b="1" dirty="0">
                <a:solidFill>
                  <a:srgbClr val="004099"/>
                </a:solidFill>
                <a:latin typeface="Arial"/>
                <a:cs typeface="Arial"/>
              </a:rPr>
              <a:t>ume</a:t>
            </a:r>
            <a:endParaRPr sz="2400">
              <a:latin typeface="Arial"/>
              <a:cs typeface="Arial"/>
            </a:endParaRPr>
          </a:p>
        </p:txBody>
      </p:sp>
      <p:sp>
        <p:nvSpPr>
          <p:cNvPr id="9" name="object 9"/>
          <p:cNvSpPr txBox="1"/>
          <p:nvPr/>
        </p:nvSpPr>
        <p:spPr>
          <a:xfrm>
            <a:off x="1143000" y="4526533"/>
            <a:ext cx="3067811" cy="628377"/>
          </a:xfrm>
          <a:prstGeom prst="rect">
            <a:avLst/>
          </a:prstGeom>
        </p:spPr>
        <p:txBody>
          <a:bodyPr vert="horz" wrap="square" lIns="0" tIns="12700" rIns="0" bIns="0" rtlCol="0">
            <a:spAutoFit/>
          </a:bodyPr>
          <a:lstStyle/>
          <a:p>
            <a:pPr marL="469900" indent="-457200">
              <a:lnSpc>
                <a:spcPct val="100000"/>
              </a:lnSpc>
              <a:spcBef>
                <a:spcPts val="100"/>
              </a:spcBef>
              <a:buFont typeface="Arial"/>
              <a:buChar char="-"/>
              <a:tabLst>
                <a:tab pos="469265" algn="l"/>
                <a:tab pos="469900" algn="l"/>
              </a:tabLst>
            </a:pPr>
            <a:r>
              <a:rPr sz="2000" b="1" spc="-5" dirty="0">
                <a:solidFill>
                  <a:srgbClr val="006600"/>
                </a:solidFill>
                <a:latin typeface="Arial"/>
                <a:cs typeface="Arial"/>
              </a:rPr>
              <a:t>Activity</a:t>
            </a:r>
            <a:r>
              <a:rPr sz="2000" b="1" spc="-25" dirty="0">
                <a:solidFill>
                  <a:srgbClr val="006600"/>
                </a:solidFill>
                <a:latin typeface="Arial"/>
                <a:cs typeface="Arial"/>
              </a:rPr>
              <a:t> </a:t>
            </a:r>
            <a:r>
              <a:rPr sz="2000" b="1" spc="-5" dirty="0">
                <a:solidFill>
                  <a:srgbClr val="006600"/>
                </a:solidFill>
                <a:latin typeface="Arial"/>
                <a:cs typeface="Arial"/>
              </a:rPr>
              <a:t>factor</a:t>
            </a:r>
            <a:r>
              <a:rPr sz="2000" b="1" spc="-25" dirty="0">
                <a:solidFill>
                  <a:srgbClr val="006600"/>
                </a:solidFill>
                <a:latin typeface="Arial"/>
                <a:cs typeface="Arial"/>
              </a:rPr>
              <a:t> </a:t>
            </a:r>
            <a:r>
              <a:rPr lang="en-US" altLang="zh-CN" sz="2000" b="1" spc="-25" dirty="0">
                <a:solidFill>
                  <a:srgbClr val="006600"/>
                </a:solidFill>
                <a:latin typeface="Arial"/>
                <a:cs typeface="Arial"/>
              </a:rPr>
              <a:t>α=</a:t>
            </a:r>
            <a:r>
              <a:rPr sz="2000" b="1" spc="-15" dirty="0">
                <a:solidFill>
                  <a:srgbClr val="006600"/>
                </a:solidFill>
                <a:latin typeface="Arial"/>
                <a:cs typeface="Arial"/>
              </a:rPr>
              <a:t> </a:t>
            </a:r>
            <a:r>
              <a:rPr sz="2000" b="1" spc="-5" dirty="0">
                <a:solidFill>
                  <a:srgbClr val="006600"/>
                </a:solidFill>
                <a:latin typeface="Arial"/>
                <a:cs typeface="Arial"/>
              </a:rPr>
              <a:t>0.1</a:t>
            </a:r>
            <a:endParaRPr sz="2000" dirty="0">
              <a:latin typeface="Arial"/>
              <a:cs typeface="Arial"/>
            </a:endParaRPr>
          </a:p>
          <a:p>
            <a:pPr marL="469900" indent="-457200">
              <a:lnSpc>
                <a:spcPct val="100000"/>
              </a:lnSpc>
              <a:buFont typeface="Arial"/>
              <a:buChar char="-"/>
              <a:tabLst>
                <a:tab pos="469265" algn="l"/>
                <a:tab pos="469900" algn="l"/>
              </a:tabLst>
            </a:pPr>
            <a:r>
              <a:rPr lang="en-US" sz="2000" b="1" spc="-5" dirty="0">
                <a:solidFill>
                  <a:srgbClr val="006600"/>
                </a:solidFill>
                <a:latin typeface="Arial"/>
                <a:cs typeface="Arial"/>
              </a:rPr>
              <a:t>N = </a:t>
            </a:r>
            <a:r>
              <a:rPr sz="2000" b="1" spc="-5" dirty="0">
                <a:solidFill>
                  <a:srgbClr val="006600"/>
                </a:solidFill>
                <a:latin typeface="Arial"/>
                <a:cs typeface="Arial"/>
              </a:rPr>
              <a:t>1</a:t>
            </a:r>
            <a:r>
              <a:rPr sz="2000" b="1" spc="-25" dirty="0">
                <a:solidFill>
                  <a:srgbClr val="006600"/>
                </a:solidFill>
                <a:latin typeface="Arial"/>
                <a:cs typeface="Arial"/>
              </a:rPr>
              <a:t> </a:t>
            </a:r>
            <a:r>
              <a:rPr sz="2000" b="1" spc="-5" dirty="0">
                <a:solidFill>
                  <a:srgbClr val="006600"/>
                </a:solidFill>
                <a:latin typeface="Arial"/>
                <a:cs typeface="Arial"/>
              </a:rPr>
              <a:t>billion</a:t>
            </a:r>
            <a:r>
              <a:rPr sz="2000" b="1" spc="-35" dirty="0">
                <a:solidFill>
                  <a:srgbClr val="006600"/>
                </a:solidFill>
                <a:latin typeface="Arial"/>
                <a:cs typeface="Arial"/>
              </a:rPr>
              <a:t> </a:t>
            </a:r>
            <a:r>
              <a:rPr sz="2000" b="1" spc="-5" dirty="0">
                <a:solidFill>
                  <a:srgbClr val="006600"/>
                </a:solidFill>
                <a:latin typeface="Arial"/>
                <a:cs typeface="Arial"/>
              </a:rPr>
              <a:t>gates</a:t>
            </a:r>
            <a:endParaRPr sz="2000" dirty="0">
              <a:latin typeface="Arial"/>
              <a:cs typeface="Arial"/>
            </a:endParaRPr>
          </a:p>
        </p:txBody>
      </p:sp>
      <p:sp>
        <p:nvSpPr>
          <p:cNvPr id="12" name="object 12"/>
          <p:cNvSpPr/>
          <p:nvPr/>
        </p:nvSpPr>
        <p:spPr>
          <a:xfrm>
            <a:off x="6811518" y="4946141"/>
            <a:ext cx="377190" cy="433070"/>
          </a:xfrm>
          <a:custGeom>
            <a:avLst/>
            <a:gdLst/>
            <a:ahLst/>
            <a:cxnLst/>
            <a:rect l="l" t="t" r="r" b="b"/>
            <a:pathLst>
              <a:path w="377190" h="433070">
                <a:moveTo>
                  <a:pt x="282828" y="0"/>
                </a:moveTo>
                <a:lnTo>
                  <a:pt x="94233" y="0"/>
                </a:lnTo>
                <a:lnTo>
                  <a:pt x="94233" y="244220"/>
                </a:lnTo>
                <a:lnTo>
                  <a:pt x="0" y="244220"/>
                </a:lnTo>
                <a:lnTo>
                  <a:pt x="188595" y="432815"/>
                </a:lnTo>
                <a:lnTo>
                  <a:pt x="377189" y="244220"/>
                </a:lnTo>
                <a:lnTo>
                  <a:pt x="282828" y="244220"/>
                </a:lnTo>
                <a:lnTo>
                  <a:pt x="282828" y="0"/>
                </a:lnTo>
                <a:close/>
              </a:path>
            </a:pathLst>
          </a:custGeom>
          <a:solidFill>
            <a:srgbClr val="FF0000"/>
          </a:solidFill>
        </p:spPr>
        <p:txBody>
          <a:bodyPr wrap="square" lIns="0" tIns="0" rIns="0" bIns="0" rtlCol="0"/>
          <a:lstStyle/>
          <a:p>
            <a:endParaRPr/>
          </a:p>
        </p:txBody>
      </p:sp>
      <p:sp>
        <p:nvSpPr>
          <p:cNvPr id="13" name="object 13"/>
          <p:cNvSpPr txBox="1"/>
          <p:nvPr/>
        </p:nvSpPr>
        <p:spPr>
          <a:xfrm>
            <a:off x="4322571" y="5352033"/>
            <a:ext cx="7160895" cy="574040"/>
          </a:xfrm>
          <a:prstGeom prst="rect">
            <a:avLst/>
          </a:prstGeom>
        </p:spPr>
        <p:txBody>
          <a:bodyPr vert="horz" wrap="square" lIns="0" tIns="12700" rIns="0" bIns="0" rtlCol="0">
            <a:spAutoFit/>
          </a:bodyPr>
          <a:lstStyle/>
          <a:p>
            <a:pPr marL="12700" marR="5080">
              <a:lnSpc>
                <a:spcPct val="100000"/>
              </a:lnSpc>
              <a:spcBef>
                <a:spcPts val="100"/>
              </a:spcBef>
              <a:tabLst>
                <a:tab pos="3180080" algn="l"/>
              </a:tabLst>
            </a:pPr>
            <a:r>
              <a:rPr sz="1800" b="1" spc="-5" dirty="0">
                <a:solidFill>
                  <a:srgbClr val="004099"/>
                </a:solidFill>
                <a:latin typeface="Arial"/>
                <a:cs typeface="Arial"/>
              </a:rPr>
              <a:t>With</a:t>
            </a:r>
            <a:r>
              <a:rPr sz="1800" b="1" dirty="0">
                <a:solidFill>
                  <a:srgbClr val="004099"/>
                </a:solidFill>
                <a:latin typeface="Arial"/>
                <a:cs typeface="Arial"/>
              </a:rPr>
              <a:t> </a:t>
            </a:r>
            <a:r>
              <a:rPr sz="1800" b="1" spc="-5" dirty="0">
                <a:solidFill>
                  <a:srgbClr val="004099"/>
                </a:solidFill>
                <a:latin typeface="Arial"/>
                <a:cs typeface="Arial"/>
              </a:rPr>
              <a:t>the</a:t>
            </a:r>
            <a:r>
              <a:rPr sz="1800" b="1" spc="5" dirty="0">
                <a:solidFill>
                  <a:srgbClr val="004099"/>
                </a:solidFill>
                <a:latin typeface="Arial"/>
                <a:cs typeface="Arial"/>
              </a:rPr>
              <a:t> </a:t>
            </a:r>
            <a:r>
              <a:rPr sz="1800" b="1" spc="-5" dirty="0">
                <a:solidFill>
                  <a:srgbClr val="004099"/>
                </a:solidFill>
                <a:latin typeface="Arial"/>
                <a:cs typeface="Arial"/>
              </a:rPr>
              <a:t>power</a:t>
            </a:r>
            <a:r>
              <a:rPr sz="1800" b="1" spc="5" dirty="0">
                <a:solidFill>
                  <a:srgbClr val="004099"/>
                </a:solidFill>
                <a:latin typeface="Arial"/>
                <a:cs typeface="Arial"/>
              </a:rPr>
              <a:t> </a:t>
            </a:r>
            <a:r>
              <a:rPr sz="1800" b="1" dirty="0">
                <a:solidFill>
                  <a:srgbClr val="004099"/>
                </a:solidFill>
                <a:latin typeface="Arial"/>
                <a:cs typeface="Arial"/>
              </a:rPr>
              <a:t>budget of</a:t>
            </a:r>
            <a:r>
              <a:rPr sz="1800" b="1" spc="10" dirty="0">
                <a:solidFill>
                  <a:srgbClr val="004099"/>
                </a:solidFill>
                <a:latin typeface="Arial"/>
                <a:cs typeface="Arial"/>
              </a:rPr>
              <a:t> </a:t>
            </a:r>
            <a:r>
              <a:rPr sz="1800" b="1" spc="-5" dirty="0">
                <a:solidFill>
                  <a:srgbClr val="00AF50"/>
                </a:solidFill>
                <a:latin typeface="Arial"/>
                <a:cs typeface="Arial"/>
              </a:rPr>
              <a:t>200</a:t>
            </a:r>
            <a:r>
              <a:rPr sz="1800" b="1" spc="5" dirty="0">
                <a:solidFill>
                  <a:srgbClr val="00AF50"/>
                </a:solidFill>
                <a:latin typeface="Arial"/>
                <a:cs typeface="Arial"/>
              </a:rPr>
              <a:t> </a:t>
            </a:r>
            <a:r>
              <a:rPr sz="1800" b="1" spc="-55" dirty="0">
                <a:solidFill>
                  <a:srgbClr val="00AF50"/>
                </a:solidFill>
                <a:latin typeface="Arial"/>
                <a:cs typeface="Arial"/>
              </a:rPr>
              <a:t>W</a:t>
            </a:r>
            <a:r>
              <a:rPr sz="1800" b="1" spc="-55" dirty="0">
                <a:solidFill>
                  <a:srgbClr val="004099"/>
                </a:solidFill>
                <a:latin typeface="Arial"/>
                <a:cs typeface="Arial"/>
              </a:rPr>
              <a:t>,</a:t>
            </a:r>
            <a:r>
              <a:rPr sz="1800" b="1" spc="5" dirty="0">
                <a:solidFill>
                  <a:srgbClr val="004099"/>
                </a:solidFill>
                <a:latin typeface="Arial"/>
                <a:cs typeface="Arial"/>
              </a:rPr>
              <a:t> </a:t>
            </a:r>
            <a:r>
              <a:rPr sz="1800" b="1" dirty="0">
                <a:solidFill>
                  <a:srgbClr val="004099"/>
                </a:solidFill>
                <a:latin typeface="Arial"/>
                <a:cs typeface="Arial"/>
              </a:rPr>
              <a:t>only </a:t>
            </a:r>
            <a:r>
              <a:rPr sz="1800" b="1" spc="-5" dirty="0">
                <a:solidFill>
                  <a:srgbClr val="00AF50"/>
                </a:solidFill>
                <a:latin typeface="Arial"/>
                <a:cs typeface="Arial"/>
              </a:rPr>
              <a:t>10%</a:t>
            </a:r>
            <a:r>
              <a:rPr sz="1800" b="1" spc="5" dirty="0">
                <a:solidFill>
                  <a:srgbClr val="00AF50"/>
                </a:solidFill>
                <a:latin typeface="Arial"/>
                <a:cs typeface="Arial"/>
              </a:rPr>
              <a:t> </a:t>
            </a:r>
            <a:r>
              <a:rPr sz="1800" b="1" spc="-5" dirty="0">
                <a:solidFill>
                  <a:srgbClr val="00AF50"/>
                </a:solidFill>
                <a:latin typeface="Arial"/>
                <a:cs typeface="Arial"/>
              </a:rPr>
              <a:t>transistors </a:t>
            </a:r>
            <a:r>
              <a:rPr sz="1800" b="1" spc="-5" dirty="0">
                <a:solidFill>
                  <a:srgbClr val="004099"/>
                </a:solidFill>
                <a:latin typeface="Arial"/>
                <a:cs typeface="Arial"/>
              </a:rPr>
              <a:t>can</a:t>
            </a:r>
            <a:r>
              <a:rPr sz="1800" b="1" spc="5" dirty="0">
                <a:solidFill>
                  <a:srgbClr val="004099"/>
                </a:solidFill>
                <a:latin typeface="Arial"/>
                <a:cs typeface="Arial"/>
              </a:rPr>
              <a:t> </a:t>
            </a:r>
            <a:r>
              <a:rPr sz="1800" b="1" spc="-5" dirty="0">
                <a:solidFill>
                  <a:srgbClr val="004099"/>
                </a:solidFill>
                <a:latin typeface="Arial"/>
                <a:cs typeface="Arial"/>
              </a:rPr>
              <a:t>only</a:t>
            </a:r>
            <a:r>
              <a:rPr sz="1800" b="1" dirty="0">
                <a:solidFill>
                  <a:srgbClr val="004099"/>
                </a:solidFill>
                <a:latin typeface="Arial"/>
                <a:cs typeface="Arial"/>
              </a:rPr>
              <a:t> </a:t>
            </a:r>
            <a:r>
              <a:rPr sz="1800" b="1" spc="-5" dirty="0">
                <a:solidFill>
                  <a:srgbClr val="004099"/>
                </a:solidFill>
                <a:latin typeface="Arial"/>
                <a:cs typeface="Arial"/>
              </a:rPr>
              <a:t>be </a:t>
            </a:r>
            <a:r>
              <a:rPr sz="1800" b="1" spc="-484" dirty="0">
                <a:solidFill>
                  <a:srgbClr val="004099"/>
                </a:solidFill>
                <a:latin typeface="Arial"/>
                <a:cs typeface="Arial"/>
              </a:rPr>
              <a:t> </a:t>
            </a:r>
            <a:r>
              <a:rPr sz="1800" b="1" spc="-5" dirty="0">
                <a:solidFill>
                  <a:srgbClr val="004099"/>
                </a:solidFill>
                <a:latin typeface="Arial"/>
                <a:cs typeface="Arial"/>
              </a:rPr>
              <a:t>switched</a:t>
            </a:r>
            <a:r>
              <a:rPr sz="1800" b="1" spc="10" dirty="0">
                <a:solidFill>
                  <a:srgbClr val="004099"/>
                </a:solidFill>
                <a:latin typeface="Arial"/>
                <a:cs typeface="Arial"/>
              </a:rPr>
              <a:t> </a:t>
            </a:r>
            <a:r>
              <a:rPr sz="1800" b="1" spc="-10" dirty="0">
                <a:solidFill>
                  <a:srgbClr val="004099"/>
                </a:solidFill>
                <a:latin typeface="Arial"/>
                <a:cs typeface="Arial"/>
              </a:rPr>
              <a:t>simultaneously.</a:t>
            </a:r>
            <a:r>
              <a:rPr sz="1800" b="1" spc="10" dirty="0">
                <a:solidFill>
                  <a:srgbClr val="004099"/>
                </a:solidFill>
                <a:latin typeface="Arial"/>
                <a:cs typeface="Arial"/>
              </a:rPr>
              <a:t> </a:t>
            </a:r>
            <a:r>
              <a:rPr sz="1800" b="1" spc="-5" dirty="0">
                <a:solidFill>
                  <a:srgbClr val="004099"/>
                </a:solidFill>
                <a:latin typeface="Symbol"/>
                <a:cs typeface="Symbol"/>
              </a:rPr>
              <a:t></a:t>
            </a:r>
            <a:r>
              <a:rPr sz="1800" spc="-5" dirty="0">
                <a:solidFill>
                  <a:srgbClr val="004099"/>
                </a:solidFill>
                <a:latin typeface="Times New Roman"/>
                <a:cs typeface="Times New Roman"/>
              </a:rPr>
              <a:t>	</a:t>
            </a:r>
            <a:r>
              <a:rPr sz="1800" b="1" spc="-5" dirty="0">
                <a:solidFill>
                  <a:srgbClr val="FF0000"/>
                </a:solidFill>
                <a:latin typeface="Arial"/>
                <a:cs typeface="Arial"/>
              </a:rPr>
              <a:t>Dark Silicon</a:t>
            </a:r>
            <a:r>
              <a:rPr sz="1800" b="1" dirty="0">
                <a:solidFill>
                  <a:srgbClr val="FF0000"/>
                </a:solidFill>
                <a:latin typeface="Arial"/>
                <a:cs typeface="Arial"/>
              </a:rPr>
              <a:t> Effect.</a:t>
            </a:r>
            <a:endParaRPr sz="1800">
              <a:latin typeface="Arial"/>
              <a:cs typeface="Arial"/>
            </a:endParaRPr>
          </a:p>
        </p:txBody>
      </p:sp>
      <p:sp>
        <p:nvSpPr>
          <p:cNvPr id="14" name="灯片编号占位符 13">
            <a:extLst>
              <a:ext uri="{FF2B5EF4-FFF2-40B4-BE49-F238E27FC236}">
                <a16:creationId xmlns:a16="http://schemas.microsoft.com/office/drawing/2014/main" id="{A03BF6DD-F32E-6DEF-5302-E38169CB6822}"/>
              </a:ext>
            </a:extLst>
          </p:cNvPr>
          <p:cNvSpPr>
            <a:spLocks noGrp="1"/>
          </p:cNvSpPr>
          <p:nvPr>
            <p:ph type="sldNum" sz="quarter" idx="7"/>
          </p:nvPr>
        </p:nvSpPr>
        <p:spPr/>
        <p:txBody>
          <a:bodyPr/>
          <a:lstStyle/>
          <a:p>
            <a:fld id="{B6F15528-21DE-4FAA-801E-634DDDAF4B2B}" type="slidenum">
              <a:rPr lang="en-US" altLang="zh-CN" smtClean="0"/>
              <a:t>11</a:t>
            </a:fld>
            <a:endParaRPr lang="en-US" altLang="zh-CN"/>
          </a:p>
        </p:txBody>
      </p:sp>
      <p:pic>
        <p:nvPicPr>
          <p:cNvPr id="16" name="图片 15">
            <a:extLst>
              <a:ext uri="{FF2B5EF4-FFF2-40B4-BE49-F238E27FC236}">
                <a16:creationId xmlns:a16="http://schemas.microsoft.com/office/drawing/2014/main" id="{93B72B7B-4784-723E-E92B-ADB91817B8E7}"/>
              </a:ext>
            </a:extLst>
          </p:cNvPr>
          <p:cNvPicPr>
            <a:picLocks noChangeAspect="1"/>
          </p:cNvPicPr>
          <p:nvPr/>
        </p:nvPicPr>
        <p:blipFill>
          <a:blip r:embed="rId3"/>
          <a:stretch>
            <a:fillRect/>
          </a:stretch>
        </p:blipFill>
        <p:spPr>
          <a:xfrm>
            <a:off x="4293108" y="4263226"/>
            <a:ext cx="5791200" cy="627757"/>
          </a:xfrm>
          <a:prstGeom prst="rect">
            <a:avLst/>
          </a:prstGeom>
        </p:spPr>
      </p:pic>
    </p:spTree>
    <p:extLst>
      <p:ext uri="{BB962C8B-B14F-4D97-AF65-F5344CB8AC3E}">
        <p14:creationId xmlns:p14="http://schemas.microsoft.com/office/powerpoint/2010/main" val="136739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89043"/>
            <a:ext cx="6568440" cy="513080"/>
          </a:xfrm>
          <a:prstGeom prst="rect">
            <a:avLst/>
          </a:prstGeom>
        </p:spPr>
        <p:txBody>
          <a:bodyPr vert="horz" wrap="square" lIns="0" tIns="12065" rIns="0" bIns="0" rtlCol="0">
            <a:spAutoFit/>
          </a:bodyPr>
          <a:lstStyle/>
          <a:p>
            <a:pPr marL="12700">
              <a:lnSpc>
                <a:spcPct val="100000"/>
              </a:lnSpc>
              <a:spcBef>
                <a:spcPts val="95"/>
              </a:spcBef>
            </a:pPr>
            <a:r>
              <a:rPr spc="-5" dirty="0">
                <a:solidFill>
                  <a:schemeClr val="tx1"/>
                </a:solidFill>
              </a:rPr>
              <a:t>Short-Circuit</a:t>
            </a:r>
            <a:r>
              <a:rPr dirty="0">
                <a:solidFill>
                  <a:schemeClr val="tx1"/>
                </a:solidFill>
              </a:rPr>
              <a:t> </a:t>
            </a:r>
            <a:r>
              <a:rPr spc="-5" dirty="0">
                <a:solidFill>
                  <a:schemeClr val="tx1"/>
                </a:solidFill>
              </a:rPr>
              <a:t>Power</a:t>
            </a:r>
            <a:r>
              <a:rPr dirty="0">
                <a:solidFill>
                  <a:schemeClr val="tx1"/>
                </a:solidFill>
              </a:rPr>
              <a:t> </a:t>
            </a:r>
            <a:r>
              <a:rPr spc="-5" dirty="0">
                <a:solidFill>
                  <a:schemeClr val="tx1"/>
                </a:solidFill>
              </a:rPr>
              <a:t>Consumption</a:t>
            </a:r>
          </a:p>
        </p:txBody>
      </p:sp>
      <p:pic>
        <p:nvPicPr>
          <p:cNvPr id="3" name="object 3"/>
          <p:cNvPicPr/>
          <p:nvPr/>
        </p:nvPicPr>
        <p:blipFill>
          <a:blip r:embed="rId3" cstate="print"/>
          <a:stretch>
            <a:fillRect/>
          </a:stretch>
        </p:blipFill>
        <p:spPr>
          <a:xfrm>
            <a:off x="1539938" y="1825747"/>
            <a:ext cx="3082170" cy="2868969"/>
          </a:xfrm>
          <a:prstGeom prst="rect">
            <a:avLst/>
          </a:prstGeom>
        </p:spPr>
      </p:pic>
      <p:pic>
        <p:nvPicPr>
          <p:cNvPr id="4" name="object 4"/>
          <p:cNvPicPr/>
          <p:nvPr/>
        </p:nvPicPr>
        <p:blipFill>
          <a:blip r:embed="rId4" cstate="print"/>
          <a:stretch>
            <a:fillRect/>
          </a:stretch>
        </p:blipFill>
        <p:spPr>
          <a:xfrm>
            <a:off x="4834890" y="1122425"/>
            <a:ext cx="4111752" cy="4072890"/>
          </a:xfrm>
          <a:prstGeom prst="rect">
            <a:avLst/>
          </a:prstGeom>
        </p:spPr>
      </p:pic>
      <p:sp>
        <p:nvSpPr>
          <p:cNvPr id="5" name="object 5"/>
          <p:cNvSpPr txBox="1"/>
          <p:nvPr/>
        </p:nvSpPr>
        <p:spPr>
          <a:xfrm>
            <a:off x="1075689" y="5222240"/>
            <a:ext cx="10274300" cy="635635"/>
          </a:xfrm>
          <a:prstGeom prst="rect">
            <a:avLst/>
          </a:prstGeom>
        </p:spPr>
        <p:txBody>
          <a:bodyPr vert="horz" wrap="square" lIns="0" tIns="12065" rIns="0" bIns="0" rtlCol="0">
            <a:spAutoFit/>
          </a:bodyPr>
          <a:lstStyle/>
          <a:p>
            <a:pPr marL="381000" marR="30480" indent="-343535">
              <a:lnSpc>
                <a:spcPct val="100000"/>
              </a:lnSpc>
              <a:spcBef>
                <a:spcPts val="95"/>
              </a:spcBef>
              <a:buFont typeface="Wingdings"/>
              <a:buChar char=""/>
              <a:tabLst>
                <a:tab pos="381635" algn="l"/>
              </a:tabLst>
            </a:pPr>
            <a:r>
              <a:rPr sz="2000" b="1" spc="-5" dirty="0">
                <a:solidFill>
                  <a:srgbClr val="004099"/>
                </a:solidFill>
                <a:latin typeface="Arial"/>
                <a:cs typeface="Arial"/>
              </a:rPr>
              <a:t>In</a:t>
            </a:r>
            <a:r>
              <a:rPr sz="2000" b="1" spc="5" dirty="0">
                <a:solidFill>
                  <a:srgbClr val="004099"/>
                </a:solidFill>
                <a:latin typeface="Arial"/>
                <a:cs typeface="Arial"/>
              </a:rPr>
              <a:t> </a:t>
            </a:r>
            <a:r>
              <a:rPr sz="2000" b="1" spc="-5" dirty="0">
                <a:solidFill>
                  <a:srgbClr val="004099"/>
                </a:solidFill>
                <a:latin typeface="Arial"/>
                <a:cs typeface="Arial"/>
              </a:rPr>
              <a:t>the</a:t>
            </a:r>
            <a:r>
              <a:rPr sz="2000" b="1" dirty="0">
                <a:solidFill>
                  <a:srgbClr val="004099"/>
                </a:solidFill>
                <a:latin typeface="Arial"/>
                <a:cs typeface="Arial"/>
              </a:rPr>
              <a:t> </a:t>
            </a:r>
            <a:r>
              <a:rPr sz="2000" b="1" spc="-5" dirty="0">
                <a:solidFill>
                  <a:srgbClr val="004099"/>
                </a:solidFill>
                <a:latin typeface="Arial"/>
                <a:cs typeface="Arial"/>
              </a:rPr>
              <a:t>colored</a:t>
            </a:r>
            <a:r>
              <a:rPr sz="2000" b="1" spc="10" dirty="0">
                <a:solidFill>
                  <a:srgbClr val="004099"/>
                </a:solidFill>
                <a:latin typeface="Arial"/>
                <a:cs typeface="Arial"/>
              </a:rPr>
              <a:t> </a:t>
            </a:r>
            <a:r>
              <a:rPr sz="2000" b="1" spc="-5" dirty="0">
                <a:solidFill>
                  <a:srgbClr val="004099"/>
                </a:solidFill>
                <a:latin typeface="Arial"/>
                <a:cs typeface="Arial"/>
              </a:rPr>
              <a:t>region,</a:t>
            </a:r>
            <a:r>
              <a:rPr sz="2000" b="1" spc="5" dirty="0">
                <a:solidFill>
                  <a:srgbClr val="004099"/>
                </a:solidFill>
                <a:latin typeface="Arial"/>
                <a:cs typeface="Arial"/>
              </a:rPr>
              <a:t> </a:t>
            </a:r>
            <a:r>
              <a:rPr sz="2000" b="1" spc="-5" dirty="0">
                <a:solidFill>
                  <a:srgbClr val="00AF50"/>
                </a:solidFill>
                <a:latin typeface="Arial"/>
                <a:cs typeface="Arial"/>
              </a:rPr>
              <a:t>both</a:t>
            </a:r>
            <a:r>
              <a:rPr sz="2000" b="1" spc="10" dirty="0">
                <a:solidFill>
                  <a:srgbClr val="00AF50"/>
                </a:solidFill>
                <a:latin typeface="Arial"/>
                <a:cs typeface="Arial"/>
              </a:rPr>
              <a:t> </a:t>
            </a:r>
            <a:r>
              <a:rPr sz="2000" b="1" spc="-5" dirty="0">
                <a:solidFill>
                  <a:srgbClr val="00AF50"/>
                </a:solidFill>
                <a:latin typeface="Arial"/>
                <a:cs typeface="Arial"/>
              </a:rPr>
              <a:t>NMOS and</a:t>
            </a:r>
            <a:r>
              <a:rPr sz="2000" b="1" spc="15" dirty="0">
                <a:solidFill>
                  <a:srgbClr val="00AF50"/>
                </a:solidFill>
                <a:latin typeface="Arial"/>
                <a:cs typeface="Arial"/>
              </a:rPr>
              <a:t> </a:t>
            </a:r>
            <a:r>
              <a:rPr sz="2000" b="1" spc="-5" dirty="0">
                <a:solidFill>
                  <a:srgbClr val="00AF50"/>
                </a:solidFill>
                <a:latin typeface="Arial"/>
                <a:cs typeface="Arial"/>
              </a:rPr>
              <a:t>PMOS</a:t>
            </a:r>
            <a:r>
              <a:rPr sz="2000" b="1" spc="5" dirty="0">
                <a:solidFill>
                  <a:srgbClr val="00AF50"/>
                </a:solidFill>
                <a:latin typeface="Arial"/>
                <a:cs typeface="Arial"/>
              </a:rPr>
              <a:t> </a:t>
            </a:r>
            <a:r>
              <a:rPr sz="2000" b="1" spc="-5" dirty="0">
                <a:solidFill>
                  <a:srgbClr val="00AF50"/>
                </a:solidFill>
                <a:latin typeface="Arial"/>
                <a:cs typeface="Arial"/>
              </a:rPr>
              <a:t>are</a:t>
            </a:r>
            <a:r>
              <a:rPr sz="2000" b="1" spc="-10" dirty="0">
                <a:solidFill>
                  <a:srgbClr val="00AF50"/>
                </a:solidFill>
                <a:latin typeface="Arial"/>
                <a:cs typeface="Arial"/>
              </a:rPr>
              <a:t> </a:t>
            </a:r>
            <a:r>
              <a:rPr sz="2000" b="1" spc="-5" dirty="0">
                <a:solidFill>
                  <a:srgbClr val="00AF50"/>
                </a:solidFill>
                <a:latin typeface="Arial"/>
                <a:cs typeface="Arial"/>
              </a:rPr>
              <a:t>turned</a:t>
            </a:r>
            <a:r>
              <a:rPr sz="2000" b="1" spc="15" dirty="0">
                <a:solidFill>
                  <a:srgbClr val="00AF50"/>
                </a:solidFill>
                <a:latin typeface="Arial"/>
                <a:cs typeface="Arial"/>
              </a:rPr>
              <a:t> </a:t>
            </a:r>
            <a:r>
              <a:rPr sz="2000" b="1" dirty="0">
                <a:solidFill>
                  <a:srgbClr val="00AF50"/>
                </a:solidFill>
                <a:latin typeface="Arial"/>
                <a:cs typeface="Arial"/>
              </a:rPr>
              <a:t>on</a:t>
            </a:r>
            <a:r>
              <a:rPr sz="2000" b="1" dirty="0">
                <a:solidFill>
                  <a:srgbClr val="004099"/>
                </a:solidFill>
                <a:latin typeface="Arial"/>
                <a:cs typeface="Arial"/>
              </a:rPr>
              <a:t>,</a:t>
            </a:r>
            <a:r>
              <a:rPr sz="2000" b="1" spc="10" dirty="0">
                <a:solidFill>
                  <a:srgbClr val="004099"/>
                </a:solidFill>
                <a:latin typeface="Arial"/>
                <a:cs typeface="Arial"/>
              </a:rPr>
              <a:t> </a:t>
            </a:r>
            <a:r>
              <a:rPr sz="2000" b="1" spc="-5" dirty="0">
                <a:solidFill>
                  <a:srgbClr val="004099"/>
                </a:solidFill>
                <a:latin typeface="Arial"/>
                <a:cs typeface="Arial"/>
              </a:rPr>
              <a:t>a</a:t>
            </a:r>
            <a:r>
              <a:rPr sz="2000" b="1" dirty="0">
                <a:solidFill>
                  <a:srgbClr val="004099"/>
                </a:solidFill>
                <a:latin typeface="Arial"/>
                <a:cs typeface="Arial"/>
              </a:rPr>
              <a:t> </a:t>
            </a:r>
            <a:r>
              <a:rPr sz="2000" b="1" spc="-5" dirty="0">
                <a:solidFill>
                  <a:srgbClr val="004099"/>
                </a:solidFill>
                <a:latin typeface="Arial"/>
                <a:cs typeface="Arial"/>
              </a:rPr>
              <a:t>low-impedance</a:t>
            </a:r>
            <a:r>
              <a:rPr sz="2000" b="1" spc="10" dirty="0">
                <a:solidFill>
                  <a:srgbClr val="004099"/>
                </a:solidFill>
                <a:latin typeface="Arial"/>
                <a:cs typeface="Arial"/>
              </a:rPr>
              <a:t> </a:t>
            </a:r>
            <a:r>
              <a:rPr sz="2000" b="1" spc="-5" dirty="0">
                <a:solidFill>
                  <a:srgbClr val="004099"/>
                </a:solidFill>
                <a:latin typeface="Arial"/>
                <a:cs typeface="Arial"/>
              </a:rPr>
              <a:t>path </a:t>
            </a:r>
            <a:r>
              <a:rPr sz="2000" b="1" spc="-540" dirty="0">
                <a:solidFill>
                  <a:srgbClr val="004099"/>
                </a:solidFill>
                <a:latin typeface="Arial"/>
                <a:cs typeface="Arial"/>
              </a:rPr>
              <a:t> </a:t>
            </a:r>
            <a:r>
              <a:rPr sz="2000" b="1" spc="-5" dirty="0">
                <a:solidFill>
                  <a:srgbClr val="004099"/>
                </a:solidFill>
                <a:latin typeface="Arial"/>
                <a:cs typeface="Arial"/>
              </a:rPr>
              <a:t>formed between</a:t>
            </a:r>
            <a:r>
              <a:rPr sz="2000" b="1" dirty="0">
                <a:solidFill>
                  <a:srgbClr val="004099"/>
                </a:solidFill>
                <a:latin typeface="Arial"/>
                <a:cs typeface="Arial"/>
              </a:rPr>
              <a:t> </a:t>
            </a:r>
            <a:r>
              <a:rPr sz="2000" b="1" i="1" spc="10" dirty="0">
                <a:solidFill>
                  <a:srgbClr val="004099"/>
                </a:solidFill>
                <a:latin typeface="Arial"/>
                <a:cs typeface="Arial"/>
              </a:rPr>
              <a:t>V</a:t>
            </a:r>
            <a:r>
              <a:rPr sz="1950" b="1" spc="15" baseline="-21367" dirty="0">
                <a:solidFill>
                  <a:srgbClr val="004099"/>
                </a:solidFill>
                <a:latin typeface="Arial"/>
                <a:cs typeface="Arial"/>
              </a:rPr>
              <a:t>DD</a:t>
            </a:r>
            <a:r>
              <a:rPr sz="1950" b="1" spc="292" baseline="-21367" dirty="0">
                <a:solidFill>
                  <a:srgbClr val="004099"/>
                </a:solidFill>
                <a:latin typeface="Arial"/>
                <a:cs typeface="Arial"/>
              </a:rPr>
              <a:t> </a:t>
            </a:r>
            <a:r>
              <a:rPr sz="2000" b="1" spc="-5" dirty="0">
                <a:solidFill>
                  <a:srgbClr val="004099"/>
                </a:solidFill>
                <a:latin typeface="Arial"/>
                <a:cs typeface="Arial"/>
              </a:rPr>
              <a:t>and</a:t>
            </a:r>
            <a:r>
              <a:rPr sz="2000" b="1" spc="10" dirty="0">
                <a:solidFill>
                  <a:srgbClr val="004099"/>
                </a:solidFill>
                <a:latin typeface="Arial"/>
                <a:cs typeface="Arial"/>
              </a:rPr>
              <a:t> </a:t>
            </a:r>
            <a:r>
              <a:rPr sz="2000" b="1" spc="-5" dirty="0">
                <a:solidFill>
                  <a:srgbClr val="004099"/>
                </a:solidFill>
                <a:latin typeface="Arial"/>
                <a:cs typeface="Arial"/>
              </a:rPr>
              <a:t>GND</a:t>
            </a:r>
            <a:r>
              <a:rPr sz="2000" b="1" spc="5" dirty="0">
                <a:solidFill>
                  <a:srgbClr val="004099"/>
                </a:solidFill>
                <a:latin typeface="Arial"/>
                <a:cs typeface="Arial"/>
              </a:rPr>
              <a:t> </a:t>
            </a:r>
            <a:r>
              <a:rPr sz="2000" b="1" spc="-5" dirty="0">
                <a:solidFill>
                  <a:srgbClr val="004099"/>
                </a:solidFill>
                <a:latin typeface="Symbol"/>
                <a:cs typeface="Symbol"/>
              </a:rPr>
              <a:t></a:t>
            </a:r>
            <a:r>
              <a:rPr sz="2000" b="1" spc="50" dirty="0">
                <a:solidFill>
                  <a:srgbClr val="004099"/>
                </a:solidFill>
                <a:latin typeface="Times New Roman"/>
                <a:cs typeface="Times New Roman"/>
              </a:rPr>
              <a:t> </a:t>
            </a:r>
            <a:r>
              <a:rPr sz="2000" b="1" spc="-5" dirty="0">
                <a:solidFill>
                  <a:srgbClr val="FF0000"/>
                </a:solidFill>
                <a:latin typeface="Arial"/>
                <a:cs typeface="Arial"/>
              </a:rPr>
              <a:t>Short-Circuit</a:t>
            </a:r>
            <a:r>
              <a:rPr sz="2000" b="1" dirty="0">
                <a:solidFill>
                  <a:srgbClr val="FF0000"/>
                </a:solidFill>
                <a:latin typeface="Arial"/>
                <a:cs typeface="Arial"/>
              </a:rPr>
              <a:t> </a:t>
            </a:r>
            <a:r>
              <a:rPr sz="2000" b="1" spc="-5" dirty="0">
                <a:solidFill>
                  <a:srgbClr val="FF0000"/>
                </a:solidFill>
                <a:latin typeface="Arial"/>
                <a:cs typeface="Arial"/>
              </a:rPr>
              <a:t>Power Consumption.</a:t>
            </a:r>
            <a:endParaRPr sz="2000">
              <a:latin typeface="Arial"/>
              <a:cs typeface="Arial"/>
            </a:endParaRPr>
          </a:p>
        </p:txBody>
      </p:sp>
      <p:sp>
        <p:nvSpPr>
          <p:cNvPr id="6" name="灯片编号占位符 5">
            <a:extLst>
              <a:ext uri="{FF2B5EF4-FFF2-40B4-BE49-F238E27FC236}">
                <a16:creationId xmlns:a16="http://schemas.microsoft.com/office/drawing/2014/main" id="{250FDBC9-B28D-3DAA-3F7E-FF3C0AFD4224}"/>
              </a:ext>
            </a:extLst>
          </p:cNvPr>
          <p:cNvSpPr>
            <a:spLocks noGrp="1"/>
          </p:cNvSpPr>
          <p:nvPr>
            <p:ph type="sldNum" sz="quarter" idx="7"/>
          </p:nvPr>
        </p:nvSpPr>
        <p:spPr/>
        <p:txBody>
          <a:bodyPr/>
          <a:lstStyle/>
          <a:p>
            <a:fld id="{B6F15528-21DE-4FAA-801E-634DDDAF4B2B}" type="slidenum">
              <a:rPr lang="en-US" altLang="zh-CN" smtClean="0"/>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a:extLst>
              <a:ext uri="{FF2B5EF4-FFF2-40B4-BE49-F238E27FC236}">
                <a16:creationId xmlns:a16="http://schemas.microsoft.com/office/drawing/2014/main" id="{23AD40AF-9317-33F1-B2CF-FDB50402A179}"/>
              </a:ext>
            </a:extLst>
          </p:cNvPr>
          <p:cNvSpPr/>
          <p:nvPr/>
        </p:nvSpPr>
        <p:spPr>
          <a:xfrm>
            <a:off x="4191000" y="4921289"/>
            <a:ext cx="5664201" cy="71373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bject 2"/>
          <p:cNvSpPr txBox="1">
            <a:spLocks noGrp="1"/>
          </p:cNvSpPr>
          <p:nvPr>
            <p:ph type="title"/>
          </p:nvPr>
        </p:nvSpPr>
        <p:spPr>
          <a:xfrm>
            <a:off x="2503192" y="51816"/>
            <a:ext cx="6568440" cy="513080"/>
          </a:xfrm>
          <a:prstGeom prst="rect">
            <a:avLst/>
          </a:prstGeom>
        </p:spPr>
        <p:txBody>
          <a:bodyPr vert="horz" wrap="square" lIns="0" tIns="12065" rIns="0" bIns="0" rtlCol="0">
            <a:spAutoFit/>
          </a:bodyPr>
          <a:lstStyle/>
          <a:p>
            <a:pPr marL="12700">
              <a:lnSpc>
                <a:spcPct val="100000"/>
              </a:lnSpc>
              <a:spcBef>
                <a:spcPts val="95"/>
              </a:spcBef>
            </a:pPr>
            <a:r>
              <a:rPr spc="-5" dirty="0">
                <a:solidFill>
                  <a:schemeClr val="tx1"/>
                </a:solidFill>
              </a:rPr>
              <a:t>Short-Circuit</a:t>
            </a:r>
            <a:r>
              <a:rPr dirty="0">
                <a:solidFill>
                  <a:schemeClr val="tx1"/>
                </a:solidFill>
              </a:rPr>
              <a:t> </a:t>
            </a:r>
            <a:r>
              <a:rPr spc="-5" dirty="0">
                <a:solidFill>
                  <a:schemeClr val="tx1"/>
                </a:solidFill>
              </a:rPr>
              <a:t>Power</a:t>
            </a:r>
            <a:r>
              <a:rPr dirty="0">
                <a:solidFill>
                  <a:schemeClr val="tx1"/>
                </a:solidFill>
              </a:rPr>
              <a:t> </a:t>
            </a:r>
            <a:r>
              <a:rPr spc="-5" dirty="0">
                <a:solidFill>
                  <a:schemeClr val="tx1"/>
                </a:solidFill>
              </a:rPr>
              <a:t>Consumption</a:t>
            </a:r>
          </a:p>
        </p:txBody>
      </p:sp>
      <p:grpSp>
        <p:nvGrpSpPr>
          <p:cNvPr id="60" name="组合 59">
            <a:extLst>
              <a:ext uri="{FF2B5EF4-FFF2-40B4-BE49-F238E27FC236}">
                <a16:creationId xmlns:a16="http://schemas.microsoft.com/office/drawing/2014/main" id="{BD93FB9B-0179-E028-26AA-0CBE67899812}"/>
              </a:ext>
            </a:extLst>
          </p:cNvPr>
          <p:cNvGrpSpPr/>
          <p:nvPr/>
        </p:nvGrpSpPr>
        <p:grpSpPr>
          <a:xfrm>
            <a:off x="647043" y="564896"/>
            <a:ext cx="9041765" cy="3375914"/>
            <a:chOff x="502919" y="1121663"/>
            <a:chExt cx="9041765" cy="3375914"/>
          </a:xfrm>
        </p:grpSpPr>
        <p:grpSp>
          <p:nvGrpSpPr>
            <p:cNvPr id="6" name="object 6"/>
            <p:cNvGrpSpPr/>
            <p:nvPr/>
          </p:nvGrpSpPr>
          <p:grpSpPr>
            <a:xfrm>
              <a:off x="3774185" y="1121663"/>
              <a:ext cx="4933315" cy="2907030"/>
              <a:chOff x="3774185" y="1121663"/>
              <a:chExt cx="4933315" cy="2907030"/>
            </a:xfrm>
          </p:grpSpPr>
          <p:sp>
            <p:nvSpPr>
              <p:cNvPr id="7" name="object 7"/>
              <p:cNvSpPr/>
              <p:nvPr/>
            </p:nvSpPr>
            <p:spPr>
              <a:xfrm>
                <a:off x="3774185" y="1121663"/>
                <a:ext cx="913130" cy="824230"/>
              </a:xfrm>
              <a:custGeom>
                <a:avLst/>
                <a:gdLst/>
                <a:ahLst/>
                <a:cxnLst/>
                <a:rect l="l" t="t" r="r" b="b"/>
                <a:pathLst>
                  <a:path w="913129" h="824230">
                    <a:moveTo>
                      <a:pt x="912876" y="0"/>
                    </a:moveTo>
                    <a:lnTo>
                      <a:pt x="0" y="0"/>
                    </a:lnTo>
                    <a:lnTo>
                      <a:pt x="0" y="823722"/>
                    </a:lnTo>
                    <a:lnTo>
                      <a:pt x="912876" y="823722"/>
                    </a:lnTo>
                    <a:lnTo>
                      <a:pt x="912876" y="0"/>
                    </a:lnTo>
                    <a:close/>
                  </a:path>
                </a:pathLst>
              </a:custGeom>
              <a:solidFill>
                <a:srgbClr val="FFFFFF"/>
              </a:solidFill>
            </p:spPr>
            <p:txBody>
              <a:bodyPr wrap="square" lIns="0" tIns="0" rIns="0" bIns="0" rtlCol="0"/>
              <a:lstStyle/>
              <a:p>
                <a:endParaRPr/>
              </a:p>
            </p:txBody>
          </p:sp>
          <p:sp>
            <p:nvSpPr>
              <p:cNvPr id="8" name="object 8"/>
              <p:cNvSpPr/>
              <p:nvPr/>
            </p:nvSpPr>
            <p:spPr>
              <a:xfrm>
                <a:off x="4396358" y="1858137"/>
                <a:ext cx="0" cy="2160270"/>
              </a:xfrm>
              <a:custGeom>
                <a:avLst/>
                <a:gdLst/>
                <a:ahLst/>
                <a:cxnLst/>
                <a:rect l="l" t="t" r="r" b="b"/>
                <a:pathLst>
                  <a:path h="2160270">
                    <a:moveTo>
                      <a:pt x="0" y="0"/>
                    </a:moveTo>
                    <a:lnTo>
                      <a:pt x="0" y="2160016"/>
                    </a:lnTo>
                  </a:path>
                </a:pathLst>
              </a:custGeom>
              <a:ln w="12954">
                <a:solidFill>
                  <a:srgbClr val="FF0000"/>
                </a:solidFill>
                <a:prstDash val="lgDash"/>
              </a:ln>
            </p:spPr>
            <p:txBody>
              <a:bodyPr wrap="square" lIns="0" tIns="0" rIns="0" bIns="0" rtlCol="0"/>
              <a:lstStyle/>
              <a:p>
                <a:endParaRPr/>
              </a:p>
            </p:txBody>
          </p:sp>
          <p:sp>
            <p:nvSpPr>
              <p:cNvPr id="9" name="object 9"/>
              <p:cNvSpPr/>
              <p:nvPr/>
            </p:nvSpPr>
            <p:spPr>
              <a:xfrm>
                <a:off x="3924299" y="2137410"/>
                <a:ext cx="330200" cy="9525"/>
              </a:xfrm>
              <a:custGeom>
                <a:avLst/>
                <a:gdLst/>
                <a:ahLst/>
                <a:cxnLst/>
                <a:rect l="l" t="t" r="r" b="b"/>
                <a:pathLst>
                  <a:path w="330200" h="9525">
                    <a:moveTo>
                      <a:pt x="-16001" y="4762"/>
                    </a:moveTo>
                    <a:lnTo>
                      <a:pt x="346201" y="4762"/>
                    </a:lnTo>
                  </a:path>
                </a:pathLst>
              </a:custGeom>
              <a:ln w="41528">
                <a:solidFill>
                  <a:srgbClr val="004099"/>
                </a:solidFill>
              </a:ln>
            </p:spPr>
            <p:txBody>
              <a:bodyPr wrap="square" lIns="0" tIns="0" rIns="0" bIns="0" rtlCol="0"/>
              <a:lstStyle/>
              <a:p>
                <a:endParaRPr/>
              </a:p>
            </p:txBody>
          </p:sp>
          <p:sp>
            <p:nvSpPr>
              <p:cNvPr id="10" name="object 10"/>
              <p:cNvSpPr/>
              <p:nvPr/>
            </p:nvSpPr>
            <p:spPr>
              <a:xfrm>
                <a:off x="4254245" y="2125217"/>
                <a:ext cx="4258310" cy="612775"/>
              </a:xfrm>
              <a:custGeom>
                <a:avLst/>
                <a:gdLst/>
                <a:ahLst/>
                <a:cxnLst/>
                <a:rect l="l" t="t" r="r" b="b"/>
                <a:pathLst>
                  <a:path w="4258309" h="612775">
                    <a:moveTo>
                      <a:pt x="0" y="16002"/>
                    </a:moveTo>
                    <a:lnTo>
                      <a:pt x="677926" y="579628"/>
                    </a:lnTo>
                  </a:path>
                  <a:path w="4258309" h="612775">
                    <a:moveTo>
                      <a:pt x="678179" y="579120"/>
                    </a:moveTo>
                    <a:lnTo>
                      <a:pt x="1363979" y="579120"/>
                    </a:lnTo>
                  </a:path>
                  <a:path w="4258309" h="612775">
                    <a:moveTo>
                      <a:pt x="1938654" y="0"/>
                    </a:moveTo>
                    <a:lnTo>
                      <a:pt x="1363979" y="579501"/>
                    </a:lnTo>
                  </a:path>
                  <a:path w="4258309" h="612775">
                    <a:moveTo>
                      <a:pt x="2395728" y="0"/>
                    </a:moveTo>
                    <a:lnTo>
                      <a:pt x="3038602" y="579501"/>
                    </a:lnTo>
                  </a:path>
                  <a:path w="4258309" h="612775">
                    <a:moveTo>
                      <a:pt x="3038855" y="601218"/>
                    </a:moveTo>
                    <a:lnTo>
                      <a:pt x="3724655" y="601218"/>
                    </a:lnTo>
                  </a:path>
                  <a:path w="4258309" h="612775">
                    <a:moveTo>
                      <a:pt x="4258183" y="0"/>
                    </a:moveTo>
                    <a:lnTo>
                      <a:pt x="3702557" y="612775"/>
                    </a:lnTo>
                  </a:path>
                  <a:path w="4258309" h="612775">
                    <a:moveTo>
                      <a:pt x="1938527" y="12192"/>
                    </a:moveTo>
                    <a:lnTo>
                      <a:pt x="2395728" y="12192"/>
                    </a:lnTo>
                  </a:path>
                </a:pathLst>
              </a:custGeom>
              <a:ln w="32004">
                <a:solidFill>
                  <a:srgbClr val="004099"/>
                </a:solidFill>
              </a:ln>
            </p:spPr>
            <p:txBody>
              <a:bodyPr wrap="square" lIns="0" tIns="0" rIns="0" bIns="0" rtlCol="0"/>
              <a:lstStyle/>
              <a:p>
                <a:endParaRPr/>
              </a:p>
            </p:txBody>
          </p:sp>
          <p:sp>
            <p:nvSpPr>
              <p:cNvPr id="11" name="object 11"/>
              <p:cNvSpPr/>
              <p:nvPr/>
            </p:nvSpPr>
            <p:spPr>
              <a:xfrm>
                <a:off x="4777358" y="1822322"/>
                <a:ext cx="3656965" cy="2199640"/>
              </a:xfrm>
              <a:custGeom>
                <a:avLst/>
                <a:gdLst/>
                <a:ahLst/>
                <a:cxnLst/>
                <a:rect l="l" t="t" r="r" b="b"/>
                <a:pathLst>
                  <a:path w="3656965" h="2199640">
                    <a:moveTo>
                      <a:pt x="0" y="35813"/>
                    </a:moveTo>
                    <a:lnTo>
                      <a:pt x="0" y="2195829"/>
                    </a:lnTo>
                  </a:path>
                  <a:path w="3656965" h="2199640">
                    <a:moveTo>
                      <a:pt x="915162" y="0"/>
                    </a:moveTo>
                    <a:lnTo>
                      <a:pt x="915162" y="2160016"/>
                    </a:lnTo>
                  </a:path>
                  <a:path w="3656965" h="2199640">
                    <a:moveTo>
                      <a:pt x="1296162" y="0"/>
                    </a:moveTo>
                    <a:lnTo>
                      <a:pt x="1296162" y="2160016"/>
                    </a:lnTo>
                  </a:path>
                  <a:path w="3656965" h="2199640">
                    <a:moveTo>
                      <a:pt x="1980438" y="0"/>
                    </a:moveTo>
                    <a:lnTo>
                      <a:pt x="1980438" y="2160016"/>
                    </a:lnTo>
                  </a:path>
                  <a:path w="3656965" h="2199640">
                    <a:moveTo>
                      <a:pt x="2361438" y="39624"/>
                    </a:moveTo>
                    <a:lnTo>
                      <a:pt x="2361438" y="2199640"/>
                    </a:lnTo>
                  </a:path>
                  <a:path w="3656965" h="2199640">
                    <a:moveTo>
                      <a:pt x="3275838" y="39624"/>
                    </a:moveTo>
                    <a:lnTo>
                      <a:pt x="3275838" y="2199640"/>
                    </a:lnTo>
                  </a:path>
                  <a:path w="3656965" h="2199640">
                    <a:moveTo>
                      <a:pt x="3656838" y="39624"/>
                    </a:moveTo>
                    <a:lnTo>
                      <a:pt x="3656838" y="2199640"/>
                    </a:lnTo>
                  </a:path>
                </a:pathLst>
              </a:custGeom>
              <a:ln w="12954">
                <a:solidFill>
                  <a:srgbClr val="FF0000"/>
                </a:solidFill>
                <a:prstDash val="lgDash"/>
              </a:ln>
            </p:spPr>
            <p:txBody>
              <a:bodyPr wrap="square" lIns="0" tIns="0" rIns="0" bIns="0" rtlCol="0"/>
              <a:lstStyle/>
              <a:p>
                <a:endParaRPr/>
              </a:p>
            </p:txBody>
          </p:sp>
          <p:sp>
            <p:nvSpPr>
              <p:cNvPr id="12" name="object 12"/>
              <p:cNvSpPr/>
              <p:nvPr/>
            </p:nvSpPr>
            <p:spPr>
              <a:xfrm>
                <a:off x="3864863" y="3018281"/>
                <a:ext cx="96520" cy="984250"/>
              </a:xfrm>
              <a:custGeom>
                <a:avLst/>
                <a:gdLst/>
                <a:ahLst/>
                <a:cxnLst/>
                <a:rect l="l" t="t" r="r" b="b"/>
                <a:pathLst>
                  <a:path w="96520" h="984250">
                    <a:moveTo>
                      <a:pt x="64008" y="80009"/>
                    </a:moveTo>
                    <a:lnTo>
                      <a:pt x="32003" y="80009"/>
                    </a:lnTo>
                    <a:lnTo>
                      <a:pt x="32003" y="984249"/>
                    </a:lnTo>
                    <a:lnTo>
                      <a:pt x="64008" y="984249"/>
                    </a:lnTo>
                    <a:lnTo>
                      <a:pt x="64008" y="80009"/>
                    </a:lnTo>
                    <a:close/>
                  </a:path>
                  <a:path w="96520" h="984250">
                    <a:moveTo>
                      <a:pt x="48006" y="0"/>
                    </a:moveTo>
                    <a:lnTo>
                      <a:pt x="0" y="96012"/>
                    </a:lnTo>
                    <a:lnTo>
                      <a:pt x="32003" y="96012"/>
                    </a:lnTo>
                    <a:lnTo>
                      <a:pt x="32003" y="80009"/>
                    </a:lnTo>
                    <a:lnTo>
                      <a:pt x="88011" y="80009"/>
                    </a:lnTo>
                    <a:lnTo>
                      <a:pt x="48006" y="0"/>
                    </a:lnTo>
                    <a:close/>
                  </a:path>
                  <a:path w="96520" h="984250">
                    <a:moveTo>
                      <a:pt x="88011" y="80009"/>
                    </a:moveTo>
                    <a:lnTo>
                      <a:pt x="64008" y="80009"/>
                    </a:lnTo>
                    <a:lnTo>
                      <a:pt x="64008" y="96012"/>
                    </a:lnTo>
                    <a:lnTo>
                      <a:pt x="96012" y="96012"/>
                    </a:lnTo>
                    <a:lnTo>
                      <a:pt x="88011" y="80009"/>
                    </a:lnTo>
                    <a:close/>
                  </a:path>
                </a:pathLst>
              </a:custGeom>
              <a:solidFill>
                <a:srgbClr val="000000"/>
              </a:solidFill>
            </p:spPr>
            <p:txBody>
              <a:bodyPr wrap="square" lIns="0" tIns="0" rIns="0" bIns="0" rtlCol="0"/>
              <a:lstStyle/>
              <a:p>
                <a:endParaRPr/>
              </a:p>
            </p:txBody>
          </p:sp>
          <p:sp>
            <p:nvSpPr>
              <p:cNvPr id="13" name="object 13"/>
              <p:cNvSpPr/>
              <p:nvPr/>
            </p:nvSpPr>
            <p:spPr>
              <a:xfrm>
                <a:off x="3912869" y="3922775"/>
                <a:ext cx="4794250" cy="96520"/>
              </a:xfrm>
              <a:custGeom>
                <a:avLst/>
                <a:gdLst/>
                <a:ahLst/>
                <a:cxnLst/>
                <a:rect l="l" t="t" r="r" b="b"/>
                <a:pathLst>
                  <a:path w="4794250" h="96520">
                    <a:moveTo>
                      <a:pt x="4698237" y="0"/>
                    </a:moveTo>
                    <a:lnTo>
                      <a:pt x="4698237" y="96012"/>
                    </a:lnTo>
                    <a:lnTo>
                      <a:pt x="4762246" y="64007"/>
                    </a:lnTo>
                    <a:lnTo>
                      <a:pt x="4714239" y="64007"/>
                    </a:lnTo>
                    <a:lnTo>
                      <a:pt x="4714239" y="32004"/>
                    </a:lnTo>
                    <a:lnTo>
                      <a:pt x="4762246" y="32004"/>
                    </a:lnTo>
                    <a:lnTo>
                      <a:pt x="4698237" y="0"/>
                    </a:lnTo>
                    <a:close/>
                  </a:path>
                  <a:path w="4794250" h="96520">
                    <a:moveTo>
                      <a:pt x="4698237" y="32004"/>
                    </a:moveTo>
                    <a:lnTo>
                      <a:pt x="0" y="32004"/>
                    </a:lnTo>
                    <a:lnTo>
                      <a:pt x="0" y="64007"/>
                    </a:lnTo>
                    <a:lnTo>
                      <a:pt x="4698237" y="64007"/>
                    </a:lnTo>
                    <a:lnTo>
                      <a:pt x="4698237" y="32004"/>
                    </a:lnTo>
                    <a:close/>
                  </a:path>
                  <a:path w="4794250" h="96520">
                    <a:moveTo>
                      <a:pt x="4762246" y="32004"/>
                    </a:moveTo>
                    <a:lnTo>
                      <a:pt x="4714239" y="32004"/>
                    </a:lnTo>
                    <a:lnTo>
                      <a:pt x="4714239" y="64007"/>
                    </a:lnTo>
                    <a:lnTo>
                      <a:pt x="4762246" y="64007"/>
                    </a:lnTo>
                    <a:lnTo>
                      <a:pt x="4794250" y="48006"/>
                    </a:lnTo>
                    <a:lnTo>
                      <a:pt x="4762246" y="32004"/>
                    </a:lnTo>
                    <a:close/>
                  </a:path>
                </a:pathLst>
              </a:custGeom>
              <a:solidFill>
                <a:srgbClr val="000000"/>
              </a:solidFill>
            </p:spPr>
            <p:txBody>
              <a:bodyPr wrap="square" lIns="0" tIns="0" rIns="0" bIns="0" rtlCol="0"/>
              <a:lstStyle/>
              <a:p>
                <a:endParaRPr/>
              </a:p>
            </p:txBody>
          </p:sp>
          <p:sp>
            <p:nvSpPr>
              <p:cNvPr id="14" name="object 14"/>
              <p:cNvSpPr/>
              <p:nvPr/>
            </p:nvSpPr>
            <p:spPr>
              <a:xfrm>
                <a:off x="4379594" y="3484371"/>
                <a:ext cx="4048760" cy="509905"/>
              </a:xfrm>
              <a:custGeom>
                <a:avLst/>
                <a:gdLst/>
                <a:ahLst/>
                <a:cxnLst/>
                <a:rect l="l" t="t" r="r" b="b"/>
                <a:pathLst>
                  <a:path w="4048759" h="509904">
                    <a:moveTo>
                      <a:pt x="0" y="509650"/>
                    </a:moveTo>
                    <a:lnTo>
                      <a:pt x="27356" y="475632"/>
                    </a:lnTo>
                    <a:lnTo>
                      <a:pt x="53689" y="439816"/>
                    </a:lnTo>
                    <a:lnTo>
                      <a:pt x="77974" y="400405"/>
                    </a:lnTo>
                    <a:lnTo>
                      <a:pt x="99187" y="355600"/>
                    </a:lnTo>
                    <a:lnTo>
                      <a:pt x="112647" y="312043"/>
                    </a:lnTo>
                    <a:lnTo>
                      <a:pt x="123298" y="261865"/>
                    </a:lnTo>
                    <a:lnTo>
                      <a:pt x="132718" y="210365"/>
                    </a:lnTo>
                    <a:lnTo>
                      <a:pt x="142484" y="162840"/>
                    </a:lnTo>
                    <a:lnTo>
                      <a:pt x="154177" y="124586"/>
                    </a:lnTo>
                    <a:lnTo>
                      <a:pt x="172456" y="88118"/>
                    </a:lnTo>
                    <a:lnTo>
                      <a:pt x="213060" y="42040"/>
                    </a:lnTo>
                    <a:lnTo>
                      <a:pt x="231266" y="36575"/>
                    </a:lnTo>
                    <a:lnTo>
                      <a:pt x="247130" y="47122"/>
                    </a:lnTo>
                    <a:lnTo>
                      <a:pt x="274665" y="103316"/>
                    </a:lnTo>
                    <a:lnTo>
                      <a:pt x="296991" y="169231"/>
                    </a:lnTo>
                    <a:lnTo>
                      <a:pt x="306371" y="207073"/>
                    </a:lnTo>
                    <a:lnTo>
                      <a:pt x="314013" y="244915"/>
                    </a:lnTo>
                    <a:lnTo>
                      <a:pt x="320673" y="306704"/>
                    </a:lnTo>
                    <a:lnTo>
                      <a:pt x="318690" y="331533"/>
                    </a:lnTo>
                    <a:lnTo>
                      <a:pt x="317065" y="354647"/>
                    </a:lnTo>
                    <a:lnTo>
                      <a:pt x="319404" y="377570"/>
                    </a:lnTo>
                    <a:lnTo>
                      <a:pt x="326808" y="400520"/>
                    </a:lnTo>
                    <a:lnTo>
                      <a:pt x="337296" y="422671"/>
                    </a:lnTo>
                    <a:lnTo>
                      <a:pt x="349855" y="444275"/>
                    </a:lnTo>
                    <a:lnTo>
                      <a:pt x="363474" y="465581"/>
                    </a:lnTo>
                  </a:path>
                  <a:path w="4048759" h="509904">
                    <a:moveTo>
                      <a:pt x="1330452" y="498220"/>
                    </a:moveTo>
                    <a:lnTo>
                      <a:pt x="1357808" y="464105"/>
                    </a:lnTo>
                    <a:lnTo>
                      <a:pt x="1384141" y="428180"/>
                    </a:lnTo>
                    <a:lnTo>
                      <a:pt x="1408426" y="388635"/>
                    </a:lnTo>
                    <a:lnTo>
                      <a:pt x="1429639" y="343661"/>
                    </a:lnTo>
                    <a:lnTo>
                      <a:pt x="1443099" y="299952"/>
                    </a:lnTo>
                    <a:lnTo>
                      <a:pt x="1453750" y="249623"/>
                    </a:lnTo>
                    <a:lnTo>
                      <a:pt x="1463170" y="197970"/>
                    </a:lnTo>
                    <a:lnTo>
                      <a:pt x="1472936" y="150292"/>
                    </a:lnTo>
                    <a:lnTo>
                      <a:pt x="1484629" y="111887"/>
                    </a:lnTo>
                    <a:lnTo>
                      <a:pt x="1502908" y="75324"/>
                    </a:lnTo>
                    <a:lnTo>
                      <a:pt x="1543512" y="29108"/>
                    </a:lnTo>
                    <a:lnTo>
                      <a:pt x="1561718" y="23622"/>
                    </a:lnTo>
                    <a:lnTo>
                      <a:pt x="1577582" y="34192"/>
                    </a:lnTo>
                    <a:lnTo>
                      <a:pt x="1605117" y="90576"/>
                    </a:lnTo>
                    <a:lnTo>
                      <a:pt x="1627443" y="156700"/>
                    </a:lnTo>
                    <a:lnTo>
                      <a:pt x="1636823" y="194643"/>
                    </a:lnTo>
                    <a:lnTo>
                      <a:pt x="1644465" y="232610"/>
                    </a:lnTo>
                    <a:lnTo>
                      <a:pt x="1651125" y="294608"/>
                    </a:lnTo>
                    <a:lnTo>
                      <a:pt x="1649142" y="319531"/>
                    </a:lnTo>
                    <a:lnTo>
                      <a:pt x="1647517" y="342741"/>
                    </a:lnTo>
                    <a:lnTo>
                      <a:pt x="1649856" y="365759"/>
                    </a:lnTo>
                    <a:lnTo>
                      <a:pt x="1657260" y="388731"/>
                    </a:lnTo>
                    <a:lnTo>
                      <a:pt x="1667748" y="410940"/>
                    </a:lnTo>
                    <a:lnTo>
                      <a:pt x="1680307" y="432625"/>
                    </a:lnTo>
                    <a:lnTo>
                      <a:pt x="1693926" y="454025"/>
                    </a:lnTo>
                  </a:path>
                  <a:path w="4048759" h="509904">
                    <a:moveTo>
                      <a:pt x="2389631" y="473075"/>
                    </a:moveTo>
                    <a:lnTo>
                      <a:pt x="2416988" y="439056"/>
                    </a:lnTo>
                    <a:lnTo>
                      <a:pt x="2443321" y="403240"/>
                    </a:lnTo>
                    <a:lnTo>
                      <a:pt x="2467606" y="363829"/>
                    </a:lnTo>
                    <a:lnTo>
                      <a:pt x="2488819" y="319023"/>
                    </a:lnTo>
                    <a:lnTo>
                      <a:pt x="2502279" y="275467"/>
                    </a:lnTo>
                    <a:lnTo>
                      <a:pt x="2512930" y="225289"/>
                    </a:lnTo>
                    <a:lnTo>
                      <a:pt x="2522350" y="173789"/>
                    </a:lnTo>
                    <a:lnTo>
                      <a:pt x="2532116" y="126264"/>
                    </a:lnTo>
                    <a:lnTo>
                      <a:pt x="2543809" y="88011"/>
                    </a:lnTo>
                    <a:lnTo>
                      <a:pt x="2562088" y="51542"/>
                    </a:lnTo>
                    <a:lnTo>
                      <a:pt x="2602692" y="5464"/>
                    </a:lnTo>
                    <a:lnTo>
                      <a:pt x="2620899" y="0"/>
                    </a:lnTo>
                    <a:lnTo>
                      <a:pt x="2636762" y="10546"/>
                    </a:lnTo>
                    <a:lnTo>
                      <a:pt x="2664297" y="66740"/>
                    </a:lnTo>
                    <a:lnTo>
                      <a:pt x="2686623" y="132655"/>
                    </a:lnTo>
                    <a:lnTo>
                      <a:pt x="2696003" y="170497"/>
                    </a:lnTo>
                    <a:lnTo>
                      <a:pt x="2703645" y="208339"/>
                    </a:lnTo>
                    <a:lnTo>
                      <a:pt x="2710305" y="270128"/>
                    </a:lnTo>
                    <a:lnTo>
                      <a:pt x="2708322" y="294957"/>
                    </a:lnTo>
                    <a:lnTo>
                      <a:pt x="2706697" y="318071"/>
                    </a:lnTo>
                    <a:lnTo>
                      <a:pt x="2709036" y="340994"/>
                    </a:lnTo>
                    <a:lnTo>
                      <a:pt x="2716440" y="363944"/>
                    </a:lnTo>
                    <a:lnTo>
                      <a:pt x="2726928" y="386095"/>
                    </a:lnTo>
                    <a:lnTo>
                      <a:pt x="2739487" y="407699"/>
                    </a:lnTo>
                    <a:lnTo>
                      <a:pt x="2753105" y="429005"/>
                    </a:lnTo>
                  </a:path>
                  <a:path w="4048759" h="509904">
                    <a:moveTo>
                      <a:pt x="3685031" y="498220"/>
                    </a:moveTo>
                    <a:lnTo>
                      <a:pt x="3712388" y="464105"/>
                    </a:lnTo>
                    <a:lnTo>
                      <a:pt x="3738721" y="428180"/>
                    </a:lnTo>
                    <a:lnTo>
                      <a:pt x="3763006" y="388635"/>
                    </a:lnTo>
                    <a:lnTo>
                      <a:pt x="3784219" y="343661"/>
                    </a:lnTo>
                    <a:lnTo>
                      <a:pt x="3797679" y="299952"/>
                    </a:lnTo>
                    <a:lnTo>
                      <a:pt x="3808330" y="249623"/>
                    </a:lnTo>
                    <a:lnTo>
                      <a:pt x="3817750" y="197970"/>
                    </a:lnTo>
                    <a:lnTo>
                      <a:pt x="3827516" y="150292"/>
                    </a:lnTo>
                    <a:lnTo>
                      <a:pt x="3839209" y="111887"/>
                    </a:lnTo>
                    <a:lnTo>
                      <a:pt x="3857488" y="75324"/>
                    </a:lnTo>
                    <a:lnTo>
                      <a:pt x="3898092" y="29108"/>
                    </a:lnTo>
                    <a:lnTo>
                      <a:pt x="3916299" y="23622"/>
                    </a:lnTo>
                    <a:lnTo>
                      <a:pt x="3932162" y="34192"/>
                    </a:lnTo>
                    <a:lnTo>
                      <a:pt x="3959697" y="90576"/>
                    </a:lnTo>
                    <a:lnTo>
                      <a:pt x="3982023" y="156700"/>
                    </a:lnTo>
                    <a:lnTo>
                      <a:pt x="3991403" y="194643"/>
                    </a:lnTo>
                    <a:lnTo>
                      <a:pt x="3999045" y="232610"/>
                    </a:lnTo>
                    <a:lnTo>
                      <a:pt x="4005705" y="294608"/>
                    </a:lnTo>
                    <a:lnTo>
                      <a:pt x="4003722" y="319531"/>
                    </a:lnTo>
                    <a:lnTo>
                      <a:pt x="4002097" y="342741"/>
                    </a:lnTo>
                    <a:lnTo>
                      <a:pt x="4004436" y="365759"/>
                    </a:lnTo>
                    <a:lnTo>
                      <a:pt x="4011840" y="388731"/>
                    </a:lnTo>
                    <a:lnTo>
                      <a:pt x="4022328" y="410940"/>
                    </a:lnTo>
                    <a:lnTo>
                      <a:pt x="4034887" y="432625"/>
                    </a:lnTo>
                    <a:lnTo>
                      <a:pt x="4048505" y="454025"/>
                    </a:lnTo>
                  </a:path>
                </a:pathLst>
              </a:custGeom>
              <a:ln w="25146">
                <a:solidFill>
                  <a:srgbClr val="FF0000"/>
                </a:solidFill>
              </a:ln>
            </p:spPr>
            <p:txBody>
              <a:bodyPr wrap="square" lIns="0" tIns="0" rIns="0" bIns="0" rtlCol="0"/>
              <a:lstStyle/>
              <a:p>
                <a:endParaRPr/>
              </a:p>
            </p:txBody>
          </p:sp>
        </p:grpSp>
        <p:sp>
          <p:nvSpPr>
            <p:cNvPr id="26" name="object 26"/>
            <p:cNvSpPr txBox="1"/>
            <p:nvPr/>
          </p:nvSpPr>
          <p:spPr>
            <a:xfrm>
              <a:off x="3977894" y="2937509"/>
              <a:ext cx="443865" cy="391160"/>
            </a:xfrm>
            <a:prstGeom prst="rect">
              <a:avLst/>
            </a:prstGeom>
          </p:spPr>
          <p:txBody>
            <a:bodyPr vert="horz" wrap="square" lIns="0" tIns="12700" rIns="0" bIns="0" rtlCol="0">
              <a:spAutoFit/>
            </a:bodyPr>
            <a:lstStyle/>
            <a:p>
              <a:pPr marL="38100">
                <a:lnSpc>
                  <a:spcPct val="100000"/>
                </a:lnSpc>
                <a:spcBef>
                  <a:spcPts val="100"/>
                </a:spcBef>
              </a:pPr>
              <a:r>
                <a:rPr sz="3600" b="1" i="1" spc="-7" baseline="13888" dirty="0">
                  <a:latin typeface="Arial"/>
                  <a:cs typeface="Arial"/>
                </a:rPr>
                <a:t>I</a:t>
              </a:r>
              <a:r>
                <a:rPr sz="1600" b="1" spc="-5" dirty="0">
                  <a:latin typeface="Arial"/>
                  <a:cs typeface="Arial"/>
                </a:rPr>
                <a:t>SC</a:t>
              </a:r>
              <a:endParaRPr sz="1600">
                <a:latin typeface="Arial"/>
                <a:cs typeface="Arial"/>
              </a:endParaRPr>
            </a:p>
          </p:txBody>
        </p:sp>
        <p:sp>
          <p:nvSpPr>
            <p:cNvPr id="27" name="object 27"/>
            <p:cNvSpPr/>
            <p:nvPr/>
          </p:nvSpPr>
          <p:spPr>
            <a:xfrm>
              <a:off x="3864864" y="1735073"/>
              <a:ext cx="4845685" cy="1031875"/>
            </a:xfrm>
            <a:custGeom>
              <a:avLst/>
              <a:gdLst/>
              <a:ahLst/>
              <a:cxnLst/>
              <a:rect l="l" t="t" r="r" b="b"/>
              <a:pathLst>
                <a:path w="4845684" h="1031875">
                  <a:moveTo>
                    <a:pt x="4845304" y="983742"/>
                  </a:moveTo>
                  <a:lnTo>
                    <a:pt x="4813300" y="967740"/>
                  </a:lnTo>
                  <a:lnTo>
                    <a:pt x="4749292" y="935736"/>
                  </a:lnTo>
                  <a:lnTo>
                    <a:pt x="4749292" y="967740"/>
                  </a:lnTo>
                  <a:lnTo>
                    <a:pt x="64008" y="967740"/>
                  </a:lnTo>
                  <a:lnTo>
                    <a:pt x="64008" y="96012"/>
                  </a:lnTo>
                  <a:lnTo>
                    <a:pt x="96012" y="96012"/>
                  </a:lnTo>
                  <a:lnTo>
                    <a:pt x="88011" y="80010"/>
                  </a:lnTo>
                  <a:lnTo>
                    <a:pt x="48006" y="0"/>
                  </a:lnTo>
                  <a:lnTo>
                    <a:pt x="0" y="96012"/>
                  </a:lnTo>
                  <a:lnTo>
                    <a:pt x="32004" y="96012"/>
                  </a:lnTo>
                  <a:lnTo>
                    <a:pt x="32004" y="984250"/>
                  </a:lnTo>
                  <a:lnTo>
                    <a:pt x="51054" y="984250"/>
                  </a:lnTo>
                  <a:lnTo>
                    <a:pt x="51054" y="999744"/>
                  </a:lnTo>
                  <a:lnTo>
                    <a:pt x="4749292" y="999744"/>
                  </a:lnTo>
                  <a:lnTo>
                    <a:pt x="4749292" y="1031748"/>
                  </a:lnTo>
                  <a:lnTo>
                    <a:pt x="4813300" y="999744"/>
                  </a:lnTo>
                  <a:lnTo>
                    <a:pt x="4845304" y="983742"/>
                  </a:lnTo>
                  <a:close/>
                </a:path>
              </a:pathLst>
            </a:custGeom>
            <a:solidFill>
              <a:srgbClr val="000000"/>
            </a:solidFill>
          </p:spPr>
          <p:txBody>
            <a:bodyPr wrap="square" lIns="0" tIns="0" rIns="0" bIns="0" rtlCol="0"/>
            <a:lstStyle/>
            <a:p>
              <a:endParaRPr/>
            </a:p>
          </p:txBody>
        </p:sp>
        <p:sp>
          <p:nvSpPr>
            <p:cNvPr id="28" name="object 28"/>
            <p:cNvSpPr txBox="1"/>
            <p:nvPr/>
          </p:nvSpPr>
          <p:spPr>
            <a:xfrm>
              <a:off x="3959859" y="1604264"/>
              <a:ext cx="562610" cy="391160"/>
            </a:xfrm>
            <a:prstGeom prst="rect">
              <a:avLst/>
            </a:prstGeom>
          </p:spPr>
          <p:txBody>
            <a:bodyPr vert="horz" wrap="square" lIns="0" tIns="12700" rIns="0" bIns="0" rtlCol="0">
              <a:spAutoFit/>
            </a:bodyPr>
            <a:lstStyle/>
            <a:p>
              <a:pPr marL="38100">
                <a:lnSpc>
                  <a:spcPct val="100000"/>
                </a:lnSpc>
                <a:spcBef>
                  <a:spcPts val="100"/>
                </a:spcBef>
              </a:pPr>
              <a:r>
                <a:rPr sz="3600" b="1" i="1" spc="-7" baseline="13888" dirty="0">
                  <a:latin typeface="Arial"/>
                  <a:cs typeface="Arial"/>
                </a:rPr>
                <a:t>V</a:t>
              </a:r>
              <a:r>
                <a:rPr sz="1600" b="1" spc="-5" dirty="0">
                  <a:latin typeface="Arial"/>
                  <a:cs typeface="Arial"/>
                </a:rPr>
                <a:t>SC</a:t>
              </a:r>
              <a:endParaRPr sz="1600">
                <a:latin typeface="Arial"/>
                <a:cs typeface="Arial"/>
              </a:endParaRPr>
            </a:p>
          </p:txBody>
        </p:sp>
        <p:grpSp>
          <p:nvGrpSpPr>
            <p:cNvPr id="29" name="object 29"/>
            <p:cNvGrpSpPr/>
            <p:nvPr/>
          </p:nvGrpSpPr>
          <p:grpSpPr>
            <a:xfrm>
              <a:off x="502919" y="1462277"/>
              <a:ext cx="9041765" cy="3035300"/>
              <a:chOff x="502919" y="1462277"/>
              <a:chExt cx="9041765" cy="3035300"/>
            </a:xfrm>
          </p:grpSpPr>
          <p:sp>
            <p:nvSpPr>
              <p:cNvPr id="30" name="object 30"/>
              <p:cNvSpPr/>
              <p:nvPr/>
            </p:nvSpPr>
            <p:spPr>
              <a:xfrm>
                <a:off x="3747134" y="2252090"/>
                <a:ext cx="5792470" cy="344805"/>
              </a:xfrm>
              <a:custGeom>
                <a:avLst/>
                <a:gdLst/>
                <a:ahLst/>
                <a:cxnLst/>
                <a:rect l="l" t="t" r="r" b="b"/>
                <a:pathLst>
                  <a:path w="5792470" h="344805">
                    <a:moveTo>
                      <a:pt x="0" y="0"/>
                    </a:moveTo>
                    <a:lnTo>
                      <a:pt x="5758053" y="0"/>
                    </a:lnTo>
                  </a:path>
                  <a:path w="5792470" h="344805">
                    <a:moveTo>
                      <a:pt x="34289" y="344424"/>
                    </a:moveTo>
                    <a:lnTo>
                      <a:pt x="5792343" y="344424"/>
                    </a:lnTo>
                  </a:path>
                </a:pathLst>
              </a:custGeom>
              <a:ln w="9906">
                <a:solidFill>
                  <a:srgbClr val="AEABAB"/>
                </a:solidFill>
                <a:prstDash val="sysDash"/>
              </a:ln>
            </p:spPr>
            <p:txBody>
              <a:bodyPr wrap="square" lIns="0" tIns="0" rIns="0" bIns="0" rtlCol="0"/>
              <a:lstStyle/>
              <a:p>
                <a:endParaRPr/>
              </a:p>
            </p:txBody>
          </p:sp>
          <p:pic>
            <p:nvPicPr>
              <p:cNvPr id="31" name="object 31"/>
              <p:cNvPicPr/>
              <p:nvPr/>
            </p:nvPicPr>
            <p:blipFill>
              <a:blip r:embed="rId4" cstate="print"/>
              <a:stretch>
                <a:fillRect/>
              </a:stretch>
            </p:blipFill>
            <p:spPr>
              <a:xfrm>
                <a:off x="502919" y="1462277"/>
                <a:ext cx="2057400" cy="3034284"/>
              </a:xfrm>
              <a:prstGeom prst="rect">
                <a:avLst/>
              </a:prstGeom>
            </p:spPr>
          </p:pic>
          <p:sp>
            <p:nvSpPr>
              <p:cNvPr id="32" name="object 32"/>
              <p:cNvSpPr/>
              <p:nvPr/>
            </p:nvSpPr>
            <p:spPr>
              <a:xfrm>
                <a:off x="2297430" y="3131820"/>
                <a:ext cx="504825" cy="1122045"/>
              </a:xfrm>
              <a:custGeom>
                <a:avLst/>
                <a:gdLst/>
                <a:ahLst/>
                <a:cxnLst/>
                <a:rect l="l" t="t" r="r" b="b"/>
                <a:pathLst>
                  <a:path w="504825" h="1122045">
                    <a:moveTo>
                      <a:pt x="252221" y="0"/>
                    </a:moveTo>
                    <a:lnTo>
                      <a:pt x="252221" y="515492"/>
                    </a:lnTo>
                  </a:path>
                  <a:path w="504825" h="1122045">
                    <a:moveTo>
                      <a:pt x="504825" y="515492"/>
                    </a:moveTo>
                    <a:lnTo>
                      <a:pt x="0" y="505967"/>
                    </a:lnTo>
                  </a:path>
                  <a:path w="504825" h="1122045">
                    <a:moveTo>
                      <a:pt x="504825" y="618362"/>
                    </a:moveTo>
                    <a:lnTo>
                      <a:pt x="0" y="608837"/>
                    </a:lnTo>
                  </a:path>
                  <a:path w="504825" h="1122045">
                    <a:moveTo>
                      <a:pt x="256031" y="618743"/>
                    </a:moveTo>
                    <a:lnTo>
                      <a:pt x="256031" y="1121536"/>
                    </a:lnTo>
                  </a:path>
                </a:pathLst>
              </a:custGeom>
              <a:ln w="32004">
                <a:solidFill>
                  <a:srgbClr val="000000"/>
                </a:solidFill>
              </a:ln>
            </p:spPr>
            <p:txBody>
              <a:bodyPr wrap="square" lIns="0" tIns="0" rIns="0" bIns="0" rtlCol="0"/>
              <a:lstStyle/>
              <a:p>
                <a:endParaRPr/>
              </a:p>
            </p:txBody>
          </p:sp>
          <p:pic>
            <p:nvPicPr>
              <p:cNvPr id="33" name="object 33"/>
              <p:cNvPicPr/>
              <p:nvPr/>
            </p:nvPicPr>
            <p:blipFill>
              <a:blip r:embed="rId5" cstate="print"/>
              <a:stretch>
                <a:fillRect/>
              </a:stretch>
            </p:blipFill>
            <p:spPr>
              <a:xfrm>
                <a:off x="2423159" y="4246689"/>
                <a:ext cx="250723" cy="250761"/>
              </a:xfrm>
              <a:prstGeom prst="rect">
                <a:avLst/>
              </a:prstGeom>
            </p:spPr>
          </p:pic>
        </p:grpSp>
        <p:sp>
          <p:nvSpPr>
            <p:cNvPr id="34" name="object 34"/>
            <p:cNvSpPr txBox="1"/>
            <p:nvPr/>
          </p:nvSpPr>
          <p:spPr>
            <a:xfrm>
              <a:off x="2557526" y="3766820"/>
              <a:ext cx="362585" cy="330200"/>
            </a:xfrm>
            <a:prstGeom prst="rect">
              <a:avLst/>
            </a:prstGeom>
          </p:spPr>
          <p:txBody>
            <a:bodyPr vert="horz" wrap="square" lIns="0" tIns="12700" rIns="0" bIns="0" rtlCol="0">
              <a:spAutoFit/>
            </a:bodyPr>
            <a:lstStyle/>
            <a:p>
              <a:pPr marL="38100">
                <a:lnSpc>
                  <a:spcPct val="100000"/>
                </a:lnSpc>
                <a:spcBef>
                  <a:spcPts val="100"/>
                </a:spcBef>
              </a:pPr>
              <a:r>
                <a:rPr sz="2000" b="1" i="1" spc="5" dirty="0">
                  <a:latin typeface="Arial"/>
                  <a:cs typeface="Arial"/>
                </a:rPr>
                <a:t>C</a:t>
              </a:r>
              <a:r>
                <a:rPr sz="1950" b="1" i="1" spc="7" baseline="-21367" dirty="0">
                  <a:latin typeface="Arial"/>
                  <a:cs typeface="Arial"/>
                </a:rPr>
                <a:t>L</a:t>
              </a:r>
              <a:endParaRPr sz="1950" baseline="-21367">
                <a:latin typeface="Arial"/>
                <a:cs typeface="Arial"/>
              </a:endParaRPr>
            </a:p>
          </p:txBody>
        </p:sp>
        <p:sp>
          <p:nvSpPr>
            <p:cNvPr id="35" name="object 35"/>
            <p:cNvSpPr/>
            <p:nvPr/>
          </p:nvSpPr>
          <p:spPr>
            <a:xfrm>
              <a:off x="502919" y="2766060"/>
              <a:ext cx="283845" cy="313690"/>
            </a:xfrm>
            <a:custGeom>
              <a:avLst/>
              <a:gdLst/>
              <a:ahLst/>
              <a:cxnLst/>
              <a:rect l="l" t="t" r="r" b="b"/>
              <a:pathLst>
                <a:path w="283845" h="313689">
                  <a:moveTo>
                    <a:pt x="283464" y="0"/>
                  </a:moveTo>
                  <a:lnTo>
                    <a:pt x="0" y="0"/>
                  </a:lnTo>
                  <a:lnTo>
                    <a:pt x="0" y="313182"/>
                  </a:lnTo>
                  <a:lnTo>
                    <a:pt x="283464" y="313182"/>
                  </a:lnTo>
                  <a:lnTo>
                    <a:pt x="283464" y="0"/>
                  </a:lnTo>
                  <a:close/>
                </a:path>
              </a:pathLst>
            </a:custGeom>
            <a:solidFill>
              <a:srgbClr val="FFFFFF"/>
            </a:solidFill>
          </p:spPr>
          <p:txBody>
            <a:bodyPr wrap="square" lIns="0" tIns="0" rIns="0" bIns="0" rtlCol="0"/>
            <a:lstStyle/>
            <a:p>
              <a:endParaRPr/>
            </a:p>
          </p:txBody>
        </p:sp>
        <p:sp>
          <p:nvSpPr>
            <p:cNvPr id="36" name="object 36"/>
            <p:cNvSpPr txBox="1"/>
            <p:nvPr/>
          </p:nvSpPr>
          <p:spPr>
            <a:xfrm>
              <a:off x="556513" y="2791459"/>
              <a:ext cx="365125" cy="299720"/>
            </a:xfrm>
            <a:prstGeom prst="rect">
              <a:avLst/>
            </a:prstGeom>
          </p:spPr>
          <p:txBody>
            <a:bodyPr vert="horz" wrap="square" lIns="0" tIns="12700" rIns="0" bIns="0" rtlCol="0">
              <a:spAutoFit/>
            </a:bodyPr>
            <a:lstStyle/>
            <a:p>
              <a:pPr marL="38100">
                <a:lnSpc>
                  <a:spcPct val="100000"/>
                </a:lnSpc>
                <a:spcBef>
                  <a:spcPts val="100"/>
                </a:spcBef>
              </a:pPr>
              <a:r>
                <a:rPr sz="2700" b="1" i="1" spc="-7" baseline="13888" dirty="0">
                  <a:latin typeface="Arial"/>
                  <a:cs typeface="Arial"/>
                </a:rPr>
                <a:t>V</a:t>
              </a:r>
              <a:r>
                <a:rPr sz="1200" b="1" spc="-5" dirty="0">
                  <a:latin typeface="Arial"/>
                  <a:cs typeface="Arial"/>
                </a:rPr>
                <a:t>in</a:t>
              </a:r>
              <a:endParaRPr sz="1200">
                <a:latin typeface="Arial"/>
                <a:cs typeface="Arial"/>
              </a:endParaRPr>
            </a:p>
          </p:txBody>
        </p:sp>
        <p:sp>
          <p:nvSpPr>
            <p:cNvPr id="37" name="object 37"/>
            <p:cNvSpPr txBox="1"/>
            <p:nvPr/>
          </p:nvSpPr>
          <p:spPr>
            <a:xfrm>
              <a:off x="2496566" y="1926894"/>
              <a:ext cx="1236980" cy="1220470"/>
            </a:xfrm>
            <a:prstGeom prst="rect">
              <a:avLst/>
            </a:prstGeom>
          </p:spPr>
          <p:txBody>
            <a:bodyPr vert="horz" wrap="square" lIns="0" tIns="147320" rIns="0" bIns="0" rtlCol="0">
              <a:spAutoFit/>
            </a:bodyPr>
            <a:lstStyle/>
            <a:p>
              <a:pPr marL="267970">
                <a:lnSpc>
                  <a:spcPct val="100000"/>
                </a:lnSpc>
                <a:spcBef>
                  <a:spcPts val="1160"/>
                </a:spcBef>
              </a:pPr>
              <a:r>
                <a:rPr sz="1600" b="1" i="1" spc="5" dirty="0">
                  <a:solidFill>
                    <a:srgbClr val="767070"/>
                  </a:solidFill>
                  <a:latin typeface="Arial"/>
                  <a:cs typeface="Arial"/>
                </a:rPr>
                <a:t>V</a:t>
              </a:r>
              <a:r>
                <a:rPr sz="1575" b="1" spc="7" baseline="-21164" dirty="0">
                  <a:solidFill>
                    <a:srgbClr val="767070"/>
                  </a:solidFill>
                  <a:latin typeface="Arial"/>
                  <a:cs typeface="Arial"/>
                </a:rPr>
                <a:t>DD</a:t>
              </a:r>
              <a:r>
                <a:rPr sz="1575" b="1" spc="172" baseline="-21164" dirty="0">
                  <a:solidFill>
                    <a:srgbClr val="767070"/>
                  </a:solidFill>
                  <a:latin typeface="Arial"/>
                  <a:cs typeface="Arial"/>
                </a:rPr>
                <a:t> </a:t>
              </a:r>
              <a:r>
                <a:rPr sz="1600" b="1" i="1" dirty="0">
                  <a:solidFill>
                    <a:srgbClr val="767070"/>
                  </a:solidFill>
                  <a:latin typeface="Arial"/>
                  <a:cs typeface="Arial"/>
                </a:rPr>
                <a:t>-</a:t>
              </a:r>
              <a:r>
                <a:rPr sz="1600" b="1" i="1" spc="-30" dirty="0">
                  <a:solidFill>
                    <a:srgbClr val="767070"/>
                  </a:solidFill>
                  <a:latin typeface="Arial"/>
                  <a:cs typeface="Arial"/>
                </a:rPr>
                <a:t> </a:t>
              </a:r>
              <a:r>
                <a:rPr sz="1600" b="1" i="1" dirty="0">
                  <a:solidFill>
                    <a:srgbClr val="767070"/>
                  </a:solidFill>
                  <a:latin typeface="Arial"/>
                  <a:cs typeface="Arial"/>
                </a:rPr>
                <a:t>|V</a:t>
              </a:r>
              <a:r>
                <a:rPr sz="1575" b="1" baseline="-21164" dirty="0">
                  <a:solidFill>
                    <a:srgbClr val="767070"/>
                  </a:solidFill>
                  <a:latin typeface="Arial"/>
                  <a:cs typeface="Arial"/>
                </a:rPr>
                <a:t>Tp</a:t>
              </a:r>
              <a:r>
                <a:rPr sz="1600" b="1" i="1" dirty="0">
                  <a:solidFill>
                    <a:srgbClr val="767070"/>
                  </a:solidFill>
                  <a:latin typeface="Arial"/>
                  <a:cs typeface="Arial"/>
                </a:rPr>
                <a:t>|</a:t>
              </a:r>
              <a:endParaRPr sz="1600">
                <a:latin typeface="Arial"/>
                <a:cs typeface="Arial"/>
              </a:endParaRPr>
            </a:p>
            <a:p>
              <a:pPr marL="822960">
                <a:lnSpc>
                  <a:spcPct val="100000"/>
                </a:lnSpc>
                <a:spcBef>
                  <a:spcPts val="1060"/>
                </a:spcBef>
              </a:pPr>
              <a:r>
                <a:rPr sz="2400" b="1" i="1" spc="7" baseline="13888" dirty="0">
                  <a:solidFill>
                    <a:srgbClr val="767070"/>
                  </a:solidFill>
                  <a:latin typeface="Arial"/>
                  <a:cs typeface="Arial"/>
                </a:rPr>
                <a:t>V</a:t>
              </a:r>
              <a:r>
                <a:rPr sz="1050" b="1" spc="5" dirty="0">
                  <a:solidFill>
                    <a:srgbClr val="767070"/>
                  </a:solidFill>
                  <a:latin typeface="Arial"/>
                  <a:cs typeface="Arial"/>
                </a:rPr>
                <a:t>Tn</a:t>
              </a:r>
              <a:endParaRPr sz="1050">
                <a:latin typeface="Arial"/>
                <a:cs typeface="Arial"/>
              </a:endParaRPr>
            </a:p>
            <a:p>
              <a:pPr marL="38100">
                <a:lnSpc>
                  <a:spcPct val="100000"/>
                </a:lnSpc>
                <a:spcBef>
                  <a:spcPts val="1285"/>
                </a:spcBef>
              </a:pPr>
              <a:r>
                <a:rPr sz="2700" b="1" i="1" spc="-7" baseline="13888" dirty="0">
                  <a:latin typeface="Arial"/>
                  <a:cs typeface="Arial"/>
                </a:rPr>
                <a:t>V</a:t>
              </a:r>
              <a:r>
                <a:rPr sz="1200" b="1" spc="-5" dirty="0">
                  <a:latin typeface="Arial"/>
                  <a:cs typeface="Arial"/>
                </a:rPr>
                <a:t>out</a:t>
              </a:r>
              <a:endParaRPr sz="1200">
                <a:latin typeface="Arial"/>
                <a:cs typeface="Arial"/>
              </a:endParaRPr>
            </a:p>
          </p:txBody>
        </p:sp>
        <p:sp>
          <p:nvSpPr>
            <p:cNvPr id="38" name="object 38"/>
            <p:cNvSpPr/>
            <p:nvPr/>
          </p:nvSpPr>
          <p:spPr>
            <a:xfrm>
              <a:off x="2143886" y="2183510"/>
              <a:ext cx="76200" cy="1936750"/>
            </a:xfrm>
            <a:custGeom>
              <a:avLst/>
              <a:gdLst/>
              <a:ahLst/>
              <a:cxnLst/>
              <a:rect l="l" t="t" r="r" b="b"/>
              <a:pathLst>
                <a:path w="76200" h="1936750">
                  <a:moveTo>
                    <a:pt x="28575" y="1860550"/>
                  </a:moveTo>
                  <a:lnTo>
                    <a:pt x="0" y="1860550"/>
                  </a:lnTo>
                  <a:lnTo>
                    <a:pt x="38100" y="1936750"/>
                  </a:lnTo>
                  <a:lnTo>
                    <a:pt x="69850" y="1873250"/>
                  </a:lnTo>
                  <a:lnTo>
                    <a:pt x="28575" y="1873250"/>
                  </a:lnTo>
                  <a:lnTo>
                    <a:pt x="28575" y="1860550"/>
                  </a:lnTo>
                  <a:close/>
                </a:path>
                <a:path w="76200" h="1936750">
                  <a:moveTo>
                    <a:pt x="47625" y="0"/>
                  </a:moveTo>
                  <a:lnTo>
                    <a:pt x="28575" y="0"/>
                  </a:lnTo>
                  <a:lnTo>
                    <a:pt x="28575" y="1873250"/>
                  </a:lnTo>
                  <a:lnTo>
                    <a:pt x="47625" y="1873250"/>
                  </a:lnTo>
                  <a:lnTo>
                    <a:pt x="47625" y="0"/>
                  </a:lnTo>
                  <a:close/>
                </a:path>
                <a:path w="76200" h="1936750">
                  <a:moveTo>
                    <a:pt x="76200" y="1860550"/>
                  </a:moveTo>
                  <a:lnTo>
                    <a:pt x="47625" y="1860550"/>
                  </a:lnTo>
                  <a:lnTo>
                    <a:pt x="47625" y="1873250"/>
                  </a:lnTo>
                  <a:lnTo>
                    <a:pt x="69850" y="1873250"/>
                  </a:lnTo>
                  <a:lnTo>
                    <a:pt x="76200" y="1860550"/>
                  </a:lnTo>
                  <a:close/>
                </a:path>
              </a:pathLst>
            </a:custGeom>
            <a:solidFill>
              <a:srgbClr val="FF0000"/>
            </a:solidFill>
          </p:spPr>
          <p:txBody>
            <a:bodyPr wrap="square" lIns="0" tIns="0" rIns="0" bIns="0" rtlCol="0"/>
            <a:lstStyle/>
            <a:p>
              <a:endParaRPr/>
            </a:p>
          </p:txBody>
        </p:sp>
        <p:sp>
          <p:nvSpPr>
            <p:cNvPr id="39" name="object 39"/>
            <p:cNvSpPr txBox="1"/>
            <p:nvPr/>
          </p:nvSpPr>
          <p:spPr>
            <a:xfrm>
              <a:off x="2220722" y="2439924"/>
              <a:ext cx="321945" cy="269875"/>
            </a:xfrm>
            <a:prstGeom prst="rect">
              <a:avLst/>
            </a:prstGeom>
          </p:spPr>
          <p:txBody>
            <a:bodyPr vert="horz" wrap="square" lIns="0" tIns="12700" rIns="0" bIns="0" rtlCol="0">
              <a:spAutoFit/>
            </a:bodyPr>
            <a:lstStyle/>
            <a:p>
              <a:pPr marL="38100">
                <a:lnSpc>
                  <a:spcPct val="100000"/>
                </a:lnSpc>
                <a:spcBef>
                  <a:spcPts val="100"/>
                </a:spcBef>
              </a:pPr>
              <a:r>
                <a:rPr sz="2400" b="1" i="1" spc="7" baseline="13888" dirty="0">
                  <a:solidFill>
                    <a:srgbClr val="FF0000"/>
                  </a:solidFill>
                  <a:latin typeface="Arial"/>
                  <a:cs typeface="Arial"/>
                </a:rPr>
                <a:t>I</a:t>
              </a:r>
              <a:r>
                <a:rPr sz="1050" b="1" spc="5" dirty="0">
                  <a:solidFill>
                    <a:srgbClr val="FF0000"/>
                  </a:solidFill>
                  <a:latin typeface="Arial"/>
                  <a:cs typeface="Arial"/>
                </a:rPr>
                <a:t>SC</a:t>
              </a:r>
              <a:endParaRPr sz="1050">
                <a:latin typeface="Arial"/>
                <a:cs typeface="Arial"/>
              </a:endParaRPr>
            </a:p>
          </p:txBody>
        </p:sp>
        <p:sp>
          <p:nvSpPr>
            <p:cNvPr id="40" name="object 40"/>
            <p:cNvSpPr txBox="1"/>
            <p:nvPr/>
          </p:nvSpPr>
          <p:spPr>
            <a:xfrm>
              <a:off x="8591550" y="2389124"/>
              <a:ext cx="110489" cy="330200"/>
            </a:xfrm>
            <a:prstGeom prst="rect">
              <a:avLst/>
            </a:prstGeom>
          </p:spPr>
          <p:txBody>
            <a:bodyPr vert="horz" wrap="square" lIns="0" tIns="12065" rIns="0" bIns="0" rtlCol="0">
              <a:spAutoFit/>
            </a:bodyPr>
            <a:lstStyle/>
            <a:p>
              <a:pPr marL="12700">
                <a:lnSpc>
                  <a:spcPct val="100000"/>
                </a:lnSpc>
                <a:spcBef>
                  <a:spcPts val="95"/>
                </a:spcBef>
              </a:pPr>
              <a:r>
                <a:rPr sz="2000" b="1" i="1" spc="-5" dirty="0">
                  <a:solidFill>
                    <a:srgbClr val="0D0D0D"/>
                  </a:solidFill>
                  <a:latin typeface="Arial"/>
                  <a:cs typeface="Arial"/>
                </a:rPr>
                <a:t>t</a:t>
              </a:r>
              <a:endParaRPr sz="2000">
                <a:latin typeface="Arial"/>
                <a:cs typeface="Arial"/>
              </a:endParaRPr>
            </a:p>
          </p:txBody>
        </p:sp>
        <p:sp>
          <p:nvSpPr>
            <p:cNvPr id="41" name="object 41"/>
            <p:cNvSpPr txBox="1"/>
            <p:nvPr/>
          </p:nvSpPr>
          <p:spPr>
            <a:xfrm>
              <a:off x="8569706" y="3592067"/>
              <a:ext cx="110489" cy="330200"/>
            </a:xfrm>
            <a:prstGeom prst="rect">
              <a:avLst/>
            </a:prstGeom>
          </p:spPr>
          <p:txBody>
            <a:bodyPr vert="horz" wrap="square" lIns="0" tIns="12065" rIns="0" bIns="0" rtlCol="0">
              <a:spAutoFit/>
            </a:bodyPr>
            <a:lstStyle/>
            <a:p>
              <a:pPr marL="12700">
                <a:lnSpc>
                  <a:spcPct val="100000"/>
                </a:lnSpc>
                <a:spcBef>
                  <a:spcPts val="95"/>
                </a:spcBef>
              </a:pPr>
              <a:r>
                <a:rPr sz="2000" b="1" i="1" spc="-5" dirty="0">
                  <a:solidFill>
                    <a:srgbClr val="0D0D0D"/>
                  </a:solidFill>
                  <a:latin typeface="Arial"/>
                  <a:cs typeface="Arial"/>
                </a:rPr>
                <a:t>t</a:t>
              </a:r>
              <a:endParaRPr sz="2000">
                <a:latin typeface="Arial"/>
                <a:cs typeface="Arial"/>
              </a:endParaRPr>
            </a:p>
          </p:txBody>
        </p:sp>
      </p:grpSp>
      <p:sp>
        <p:nvSpPr>
          <p:cNvPr id="48" name="灯片编号占位符 47">
            <a:extLst>
              <a:ext uri="{FF2B5EF4-FFF2-40B4-BE49-F238E27FC236}">
                <a16:creationId xmlns:a16="http://schemas.microsoft.com/office/drawing/2014/main" id="{6D35B049-8D86-BD9D-C2AC-441547227847}"/>
              </a:ext>
            </a:extLst>
          </p:cNvPr>
          <p:cNvSpPr>
            <a:spLocks noGrp="1"/>
          </p:cNvSpPr>
          <p:nvPr>
            <p:ph type="sldNum" sz="quarter" idx="7"/>
          </p:nvPr>
        </p:nvSpPr>
        <p:spPr/>
        <p:txBody>
          <a:bodyPr/>
          <a:lstStyle/>
          <a:p>
            <a:fld id="{B6F15528-21DE-4FAA-801E-634DDDAF4B2B}" type="slidenum">
              <a:rPr lang="en-US" altLang="zh-CN" smtClean="0"/>
              <a:t>13</a:t>
            </a:fld>
            <a:endParaRPr lang="en-US" altLang="zh-CN"/>
          </a:p>
        </p:txBody>
      </p:sp>
      <p:pic>
        <p:nvPicPr>
          <p:cNvPr id="50" name="图片 49">
            <a:extLst>
              <a:ext uri="{FF2B5EF4-FFF2-40B4-BE49-F238E27FC236}">
                <a16:creationId xmlns:a16="http://schemas.microsoft.com/office/drawing/2014/main" id="{D3F0F1AF-9222-CC58-695C-9E35B01DFF02}"/>
              </a:ext>
            </a:extLst>
          </p:cNvPr>
          <p:cNvPicPr>
            <a:picLocks noChangeAspect="1"/>
          </p:cNvPicPr>
          <p:nvPr/>
        </p:nvPicPr>
        <p:blipFill>
          <a:blip r:embed="rId6"/>
          <a:stretch>
            <a:fillRect/>
          </a:stretch>
        </p:blipFill>
        <p:spPr>
          <a:xfrm>
            <a:off x="5049712" y="5820129"/>
            <a:ext cx="3214845" cy="578132"/>
          </a:xfrm>
          <a:prstGeom prst="rect">
            <a:avLst/>
          </a:prstGeom>
        </p:spPr>
      </p:pic>
      <p:grpSp>
        <p:nvGrpSpPr>
          <p:cNvPr id="51" name="组合 50">
            <a:extLst>
              <a:ext uri="{FF2B5EF4-FFF2-40B4-BE49-F238E27FC236}">
                <a16:creationId xmlns:a16="http://schemas.microsoft.com/office/drawing/2014/main" id="{B4AF152C-05B4-208B-E7C8-D665D6C8DB53}"/>
              </a:ext>
            </a:extLst>
          </p:cNvPr>
          <p:cNvGrpSpPr/>
          <p:nvPr/>
        </p:nvGrpSpPr>
        <p:grpSpPr>
          <a:xfrm>
            <a:off x="4753356" y="3854489"/>
            <a:ext cx="5041549" cy="830580"/>
            <a:chOff x="3467861" y="4360164"/>
            <a:chExt cx="5041549" cy="830580"/>
          </a:xfrm>
        </p:grpSpPr>
        <p:sp>
          <p:nvSpPr>
            <p:cNvPr id="4" name="object 4"/>
            <p:cNvSpPr/>
            <p:nvPr/>
          </p:nvSpPr>
          <p:spPr>
            <a:xfrm>
              <a:off x="3467861" y="4360164"/>
              <a:ext cx="3914499" cy="830580"/>
            </a:xfrm>
            <a:custGeom>
              <a:avLst/>
              <a:gdLst/>
              <a:ahLst/>
              <a:cxnLst/>
              <a:rect l="l" t="t" r="r" b="b"/>
              <a:pathLst>
                <a:path w="5621655" h="830579">
                  <a:moveTo>
                    <a:pt x="5621274" y="0"/>
                  </a:moveTo>
                  <a:lnTo>
                    <a:pt x="0" y="0"/>
                  </a:lnTo>
                  <a:lnTo>
                    <a:pt x="0" y="830580"/>
                  </a:lnTo>
                  <a:lnTo>
                    <a:pt x="5621274" y="830580"/>
                  </a:lnTo>
                  <a:lnTo>
                    <a:pt x="5621274" y="0"/>
                  </a:lnTo>
                  <a:close/>
                </a:path>
              </a:pathLst>
            </a:custGeom>
            <a:solidFill>
              <a:srgbClr val="FFFF00"/>
            </a:solidFill>
          </p:spPr>
          <p:txBody>
            <a:bodyPr wrap="square" lIns="0" tIns="0" rIns="0" bIns="0" rtlCol="0"/>
            <a:lstStyle/>
            <a:p>
              <a:endParaRPr dirty="0"/>
            </a:p>
          </p:txBody>
        </p:sp>
        <p:sp>
          <p:nvSpPr>
            <p:cNvPr id="17" name="object 17"/>
            <p:cNvSpPr txBox="1"/>
            <p:nvPr/>
          </p:nvSpPr>
          <p:spPr>
            <a:xfrm>
              <a:off x="5429217" y="4738621"/>
              <a:ext cx="358140" cy="220345"/>
            </a:xfrm>
            <a:prstGeom prst="rect">
              <a:avLst/>
            </a:prstGeom>
          </p:spPr>
          <p:txBody>
            <a:bodyPr vert="horz" wrap="square" lIns="0" tIns="15875" rIns="0" bIns="0" rtlCol="0">
              <a:spAutoFit/>
            </a:bodyPr>
            <a:lstStyle/>
            <a:p>
              <a:pPr>
                <a:lnSpc>
                  <a:spcPct val="100000"/>
                </a:lnSpc>
                <a:spcBef>
                  <a:spcPts val="125"/>
                </a:spcBef>
              </a:pPr>
              <a:r>
                <a:rPr sz="1250" i="1" dirty="0">
                  <a:latin typeface="Times New Roman"/>
                  <a:cs typeface="Times New Roman"/>
                </a:rPr>
                <a:t>s</a:t>
              </a:r>
              <a:r>
                <a:rPr sz="1250" i="1" spc="15" dirty="0">
                  <a:latin typeface="Times New Roman"/>
                  <a:cs typeface="Times New Roman"/>
                </a:rPr>
                <a:t>lope</a:t>
              </a:r>
              <a:endParaRPr sz="1250">
                <a:latin typeface="Times New Roman"/>
                <a:cs typeface="Times New Roman"/>
              </a:endParaRPr>
            </a:p>
          </p:txBody>
        </p:sp>
        <p:sp>
          <p:nvSpPr>
            <p:cNvPr id="18" name="object 18"/>
            <p:cNvSpPr txBox="1"/>
            <p:nvPr/>
          </p:nvSpPr>
          <p:spPr>
            <a:xfrm>
              <a:off x="4593371" y="4954894"/>
              <a:ext cx="250190" cy="220345"/>
            </a:xfrm>
            <a:prstGeom prst="rect">
              <a:avLst/>
            </a:prstGeom>
          </p:spPr>
          <p:txBody>
            <a:bodyPr vert="horz" wrap="square" lIns="0" tIns="15875" rIns="0" bIns="0" rtlCol="0">
              <a:spAutoFit/>
            </a:bodyPr>
            <a:lstStyle/>
            <a:p>
              <a:pPr>
                <a:lnSpc>
                  <a:spcPct val="100000"/>
                </a:lnSpc>
                <a:spcBef>
                  <a:spcPts val="125"/>
                </a:spcBef>
              </a:pPr>
              <a:r>
                <a:rPr sz="1250" i="1" spc="25" dirty="0">
                  <a:latin typeface="Times New Roman"/>
                  <a:cs typeface="Times New Roman"/>
                </a:rPr>
                <a:t>DD</a:t>
              </a:r>
              <a:endParaRPr sz="1250">
                <a:latin typeface="Times New Roman"/>
                <a:cs typeface="Times New Roman"/>
              </a:endParaRPr>
            </a:p>
          </p:txBody>
        </p:sp>
        <p:sp>
          <p:nvSpPr>
            <p:cNvPr id="19" name="object 19"/>
            <p:cNvSpPr txBox="1"/>
            <p:nvPr/>
          </p:nvSpPr>
          <p:spPr>
            <a:xfrm>
              <a:off x="3589803" y="4738621"/>
              <a:ext cx="205104" cy="220345"/>
            </a:xfrm>
            <a:prstGeom prst="rect">
              <a:avLst/>
            </a:prstGeom>
          </p:spPr>
          <p:txBody>
            <a:bodyPr vert="horz" wrap="square" lIns="0" tIns="15875" rIns="0" bIns="0" rtlCol="0">
              <a:spAutoFit/>
            </a:bodyPr>
            <a:lstStyle/>
            <a:p>
              <a:pPr>
                <a:lnSpc>
                  <a:spcPct val="100000"/>
                </a:lnSpc>
                <a:spcBef>
                  <a:spcPts val="125"/>
                </a:spcBef>
              </a:pPr>
              <a:r>
                <a:rPr sz="1250" i="1" spc="25" dirty="0">
                  <a:latin typeface="Times New Roman"/>
                  <a:cs typeface="Times New Roman"/>
                </a:rPr>
                <a:t>SC</a:t>
              </a:r>
              <a:endParaRPr sz="1250">
                <a:latin typeface="Times New Roman"/>
                <a:cs typeface="Times New Roman"/>
              </a:endParaRPr>
            </a:p>
          </p:txBody>
        </p:sp>
        <p:sp>
          <p:nvSpPr>
            <p:cNvPr id="21" name="object 21"/>
            <p:cNvSpPr txBox="1"/>
            <p:nvPr/>
          </p:nvSpPr>
          <p:spPr>
            <a:xfrm>
              <a:off x="4424491" y="4769853"/>
              <a:ext cx="184150" cy="359410"/>
            </a:xfrm>
            <a:prstGeom prst="rect">
              <a:avLst/>
            </a:prstGeom>
          </p:spPr>
          <p:txBody>
            <a:bodyPr vert="horz" wrap="square" lIns="0" tIns="17145" rIns="0" bIns="0" rtlCol="0">
              <a:spAutoFit/>
            </a:bodyPr>
            <a:lstStyle/>
            <a:p>
              <a:pPr>
                <a:lnSpc>
                  <a:spcPct val="100000"/>
                </a:lnSpc>
                <a:spcBef>
                  <a:spcPts val="135"/>
                </a:spcBef>
              </a:pPr>
              <a:r>
                <a:rPr sz="2150" i="1" spc="30" dirty="0">
                  <a:latin typeface="Times New Roman"/>
                  <a:cs typeface="Times New Roman"/>
                </a:rPr>
                <a:t>V</a:t>
              </a:r>
              <a:endParaRPr sz="2150" dirty="0">
                <a:latin typeface="Times New Roman"/>
                <a:cs typeface="Times New Roman"/>
              </a:endParaRPr>
            </a:p>
          </p:txBody>
        </p:sp>
        <p:sp>
          <p:nvSpPr>
            <p:cNvPr id="22" name="object 22"/>
            <p:cNvSpPr txBox="1"/>
            <p:nvPr/>
          </p:nvSpPr>
          <p:spPr>
            <a:xfrm>
              <a:off x="3501066" y="4553579"/>
              <a:ext cx="90805" cy="359410"/>
            </a:xfrm>
            <a:prstGeom prst="rect">
              <a:avLst/>
            </a:prstGeom>
          </p:spPr>
          <p:txBody>
            <a:bodyPr vert="horz" wrap="square" lIns="0" tIns="17145" rIns="0" bIns="0" rtlCol="0">
              <a:spAutoFit/>
            </a:bodyPr>
            <a:lstStyle/>
            <a:p>
              <a:pPr>
                <a:lnSpc>
                  <a:spcPct val="100000"/>
                </a:lnSpc>
                <a:spcBef>
                  <a:spcPts val="135"/>
                </a:spcBef>
              </a:pPr>
              <a:r>
                <a:rPr sz="2150" i="1" spc="15" dirty="0">
                  <a:latin typeface="Times New Roman"/>
                  <a:cs typeface="Times New Roman"/>
                </a:rPr>
                <a:t>t</a:t>
              </a:r>
              <a:endParaRPr sz="2150">
                <a:latin typeface="Times New Roman"/>
                <a:cs typeface="Times New Roman"/>
              </a:endParaRPr>
            </a:p>
          </p:txBody>
        </p:sp>
        <p:sp>
          <p:nvSpPr>
            <p:cNvPr id="24" name="object 24"/>
            <p:cNvSpPr txBox="1"/>
            <p:nvPr/>
          </p:nvSpPr>
          <p:spPr>
            <a:xfrm>
              <a:off x="5219475" y="4553579"/>
              <a:ext cx="3289935" cy="359410"/>
            </a:xfrm>
            <a:prstGeom prst="rect">
              <a:avLst/>
            </a:prstGeom>
          </p:spPr>
          <p:txBody>
            <a:bodyPr vert="horz" wrap="square" lIns="0" tIns="17145" rIns="0" bIns="0" rtlCol="0">
              <a:spAutoFit/>
            </a:bodyPr>
            <a:lstStyle/>
            <a:p>
              <a:pPr marL="25400">
                <a:lnSpc>
                  <a:spcPct val="100000"/>
                </a:lnSpc>
                <a:spcBef>
                  <a:spcPts val="135"/>
                </a:spcBef>
                <a:tabLst>
                  <a:tab pos="584200" algn="l"/>
                </a:tabLst>
              </a:pPr>
              <a:r>
                <a:rPr sz="2150" spc="10" dirty="0">
                  <a:latin typeface="Symbol"/>
                  <a:cs typeface="Symbol"/>
                </a:rPr>
                <a:t></a:t>
              </a:r>
              <a:r>
                <a:rPr sz="2150" spc="-340" dirty="0">
                  <a:latin typeface="Times New Roman"/>
                  <a:cs typeface="Times New Roman"/>
                </a:rPr>
                <a:t> </a:t>
              </a:r>
              <a:r>
                <a:rPr sz="2150" i="1" spc="15" dirty="0">
                  <a:latin typeface="Times New Roman"/>
                  <a:cs typeface="Times New Roman"/>
                </a:rPr>
                <a:t>t</a:t>
              </a:r>
              <a:r>
                <a:rPr sz="2150" i="1" dirty="0">
                  <a:latin typeface="Times New Roman"/>
                  <a:cs typeface="Times New Roman"/>
                </a:rPr>
                <a:t>	</a:t>
              </a:r>
              <a:r>
                <a:rPr sz="2150" spc="30" dirty="0">
                  <a:latin typeface="Times New Roman"/>
                  <a:cs typeface="Times New Roman"/>
                </a:rPr>
                <a:t>(</a:t>
              </a:r>
              <a:r>
                <a:rPr sz="2150" spc="25" dirty="0">
                  <a:latin typeface="Times New Roman"/>
                  <a:cs typeface="Times New Roman"/>
                </a:rPr>
                <a:t>0</a:t>
              </a:r>
              <a:r>
                <a:rPr sz="2150" spc="-105" dirty="0">
                  <a:latin typeface="Times New Roman"/>
                  <a:cs typeface="Times New Roman"/>
                </a:rPr>
                <a:t> </a:t>
              </a:r>
              <a:r>
                <a:rPr sz="2150" spc="50" dirty="0">
                  <a:latin typeface="Symbol"/>
                  <a:cs typeface="Symbol"/>
                </a:rPr>
                <a:t></a:t>
              </a:r>
              <a:r>
                <a:rPr sz="2150" spc="-325" dirty="0">
                  <a:latin typeface="Times New Roman"/>
                  <a:cs typeface="Times New Roman"/>
                </a:rPr>
                <a:t> </a:t>
              </a:r>
              <a:r>
                <a:rPr sz="2150" spc="25" dirty="0">
                  <a:latin typeface="Times New Roman"/>
                  <a:cs typeface="Times New Roman"/>
                </a:rPr>
                <a:t>1</a:t>
              </a:r>
              <a:r>
                <a:rPr sz="2150" spc="15" dirty="0">
                  <a:latin typeface="Times New Roman"/>
                  <a:cs typeface="Times New Roman"/>
                </a:rPr>
                <a:t>00%)</a:t>
              </a:r>
              <a:endParaRPr sz="1875" baseline="37777" dirty="0">
                <a:latin typeface="Times New Roman"/>
                <a:cs typeface="Times New Roman"/>
              </a:endParaRPr>
            </a:p>
          </p:txBody>
        </p:sp>
        <p:sp>
          <p:nvSpPr>
            <p:cNvPr id="25" name="object 25"/>
            <p:cNvSpPr txBox="1"/>
            <p:nvPr/>
          </p:nvSpPr>
          <p:spPr>
            <a:xfrm>
              <a:off x="3856952" y="4379195"/>
              <a:ext cx="1321435" cy="359410"/>
            </a:xfrm>
            <a:prstGeom prst="rect">
              <a:avLst/>
            </a:prstGeom>
          </p:spPr>
          <p:txBody>
            <a:bodyPr vert="horz" wrap="square" lIns="0" tIns="17145" rIns="0" bIns="0" rtlCol="0">
              <a:spAutoFit/>
            </a:bodyPr>
            <a:lstStyle/>
            <a:p>
              <a:pPr marL="25400">
                <a:lnSpc>
                  <a:spcPct val="100000"/>
                </a:lnSpc>
                <a:spcBef>
                  <a:spcPts val="135"/>
                </a:spcBef>
              </a:pPr>
              <a:r>
                <a:rPr sz="3225" spc="37" baseline="-34883" dirty="0">
                  <a:latin typeface="Symbol"/>
                  <a:cs typeface="Symbol"/>
                </a:rPr>
                <a:t></a:t>
              </a:r>
              <a:r>
                <a:rPr sz="3225" spc="-104" baseline="-34883" dirty="0">
                  <a:latin typeface="Times New Roman"/>
                  <a:cs typeface="Times New Roman"/>
                </a:rPr>
                <a:t> </a:t>
              </a:r>
              <a:r>
                <a:rPr sz="2150" i="1" spc="15" dirty="0">
                  <a:latin typeface="Times New Roman"/>
                  <a:cs typeface="Times New Roman"/>
                </a:rPr>
                <a:t>V</a:t>
              </a:r>
              <a:r>
                <a:rPr sz="1875" i="1" spc="37" baseline="-24444" dirty="0">
                  <a:latin typeface="Times New Roman"/>
                  <a:cs typeface="Times New Roman"/>
                </a:rPr>
                <a:t>D</a:t>
              </a:r>
              <a:r>
                <a:rPr sz="1875" i="1" spc="30" baseline="-24444" dirty="0">
                  <a:latin typeface="Times New Roman"/>
                  <a:cs typeface="Times New Roman"/>
                </a:rPr>
                <a:t>D</a:t>
              </a:r>
              <a:r>
                <a:rPr sz="1875" i="1" baseline="-24444" dirty="0">
                  <a:latin typeface="Times New Roman"/>
                  <a:cs typeface="Times New Roman"/>
                </a:rPr>
                <a:t> </a:t>
              </a:r>
              <a:r>
                <a:rPr sz="1875" i="1" spc="-44" baseline="-24444" dirty="0">
                  <a:latin typeface="Times New Roman"/>
                  <a:cs typeface="Times New Roman"/>
                </a:rPr>
                <a:t> </a:t>
              </a:r>
              <a:r>
                <a:rPr sz="2150" spc="25" dirty="0">
                  <a:latin typeface="Symbol"/>
                  <a:cs typeface="Symbol"/>
                </a:rPr>
                <a:t></a:t>
              </a:r>
              <a:r>
                <a:rPr sz="2150" spc="-175" dirty="0">
                  <a:latin typeface="Times New Roman"/>
                  <a:cs typeface="Times New Roman"/>
                </a:rPr>
                <a:t> </a:t>
              </a:r>
              <a:r>
                <a:rPr sz="2150" spc="-155" dirty="0">
                  <a:latin typeface="Times New Roman"/>
                  <a:cs typeface="Times New Roman"/>
                </a:rPr>
                <a:t>2</a:t>
              </a:r>
              <a:r>
                <a:rPr sz="2150" i="1" spc="-100" dirty="0">
                  <a:latin typeface="Times New Roman"/>
                  <a:cs typeface="Times New Roman"/>
                </a:rPr>
                <a:t>V</a:t>
              </a:r>
              <a:r>
                <a:rPr sz="1875" i="1" spc="22" baseline="-24444" dirty="0">
                  <a:latin typeface="Times New Roman"/>
                  <a:cs typeface="Times New Roman"/>
                </a:rPr>
                <a:t>T</a:t>
              </a:r>
              <a:endParaRPr sz="1875" baseline="-24444" dirty="0">
                <a:latin typeface="Times New Roman"/>
                <a:cs typeface="Times New Roman"/>
              </a:endParaRPr>
            </a:p>
          </p:txBody>
        </p:sp>
        <p:cxnSp>
          <p:nvCxnSpPr>
            <p:cNvPr id="47" name="直接连接符 46">
              <a:extLst>
                <a:ext uri="{FF2B5EF4-FFF2-40B4-BE49-F238E27FC236}">
                  <a16:creationId xmlns:a16="http://schemas.microsoft.com/office/drawing/2014/main" id="{28146816-744D-CC06-5A42-FA1E6D086AE6}"/>
                </a:ext>
              </a:extLst>
            </p:cNvPr>
            <p:cNvCxnSpPr>
              <a:cxnSpLocks/>
            </p:cNvCxnSpPr>
            <p:nvPr/>
          </p:nvCxnSpPr>
          <p:spPr>
            <a:xfrm flipH="1">
              <a:off x="4097610" y="4769971"/>
              <a:ext cx="1116149" cy="5321"/>
            </a:xfrm>
            <a:prstGeom prst="line">
              <a:avLst/>
            </a:prstGeom>
          </p:spPr>
          <p:style>
            <a:lnRef idx="1">
              <a:schemeClr val="dk1"/>
            </a:lnRef>
            <a:fillRef idx="0">
              <a:schemeClr val="dk1"/>
            </a:fillRef>
            <a:effectRef idx="0">
              <a:schemeClr val="dk1"/>
            </a:effectRef>
            <a:fontRef idx="minor">
              <a:schemeClr val="tx1"/>
            </a:fontRef>
          </p:style>
        </p:cxnSp>
      </p:grpSp>
      <p:pic>
        <p:nvPicPr>
          <p:cNvPr id="62" name="图片 61" descr="\documentclass{article}&#10;\usepackage{amsmath}&#10;\usepackage{cancel}&#10;\usepackage{color}&#10;\pagestyle{empty}&#10;\begin{document}&#10;&#10;&#10;\begin{equation}&#10;E_{sc}=V_{D D} \frac{I_{p e a k} t_{s c}}{2}+V_{D D} \frac{I_{p e a k} t_{s c}}{2}=t_{s c} V_{D D} I_{p e a k}\nonumber&#10;\end{equation}&#10;&#10;&#10;\end{document}" title="IguanaTex Bitmap Display">
            <a:extLst>
              <a:ext uri="{FF2B5EF4-FFF2-40B4-BE49-F238E27FC236}">
                <a16:creationId xmlns:a16="http://schemas.microsoft.com/office/drawing/2014/main" id="{8F9DCB63-73D6-4167-989F-84DA8B8DB1FB}"/>
              </a:ext>
            </a:extLst>
          </p:cNvPr>
          <p:cNvPicPr>
            <a:picLocks noChangeAspect="1"/>
          </p:cNvPicPr>
          <p:nvPr>
            <p:custDataLst>
              <p:tags r:id="rId1"/>
            </p:custDataLst>
          </p:nvPr>
        </p:nvPicPr>
        <p:blipFill>
          <a:blip r:embed="rId7"/>
          <a:stretch>
            <a:fillRect/>
          </a:stretch>
        </p:blipFill>
        <p:spPr>
          <a:xfrm>
            <a:off x="4301427" y="4984060"/>
            <a:ext cx="5468954" cy="516571"/>
          </a:xfrm>
          <a:prstGeom prst="rect">
            <a:avLst/>
          </a:prstGeom>
        </p:spPr>
      </p:pic>
      <p:sp>
        <p:nvSpPr>
          <p:cNvPr id="63" name="object 43">
            <a:extLst>
              <a:ext uri="{FF2B5EF4-FFF2-40B4-BE49-F238E27FC236}">
                <a16:creationId xmlns:a16="http://schemas.microsoft.com/office/drawing/2014/main" id="{29419C01-EDE5-3F34-5448-96DF9F0ED2FD}"/>
              </a:ext>
            </a:extLst>
          </p:cNvPr>
          <p:cNvSpPr txBox="1"/>
          <p:nvPr/>
        </p:nvSpPr>
        <p:spPr>
          <a:xfrm>
            <a:off x="947166" y="5144720"/>
            <a:ext cx="3109827" cy="321242"/>
          </a:xfrm>
          <a:prstGeom prst="rect">
            <a:avLst/>
          </a:prstGeom>
        </p:spPr>
        <p:txBody>
          <a:bodyPr vert="horz" wrap="square" lIns="0" tIns="13335" rIns="0" bIns="0" rtlCol="0">
            <a:spAutoFit/>
          </a:bodyPr>
          <a:lstStyle/>
          <a:p>
            <a:pPr marL="12700">
              <a:lnSpc>
                <a:spcPct val="100000"/>
              </a:lnSpc>
              <a:spcBef>
                <a:spcPts val="105"/>
              </a:spcBef>
            </a:pPr>
            <a:r>
              <a:rPr sz="2000" b="1" spc="-15" dirty="0">
                <a:solidFill>
                  <a:srgbClr val="004099"/>
                </a:solidFill>
                <a:latin typeface="Arial"/>
                <a:cs typeface="Arial"/>
              </a:rPr>
              <a:t>Triangular</a:t>
            </a:r>
            <a:r>
              <a:rPr sz="2000" b="1" spc="-50" dirty="0">
                <a:solidFill>
                  <a:srgbClr val="004099"/>
                </a:solidFill>
                <a:latin typeface="Arial"/>
                <a:cs typeface="Arial"/>
              </a:rPr>
              <a:t> </a:t>
            </a:r>
            <a:r>
              <a:rPr sz="2000" b="1" spc="-5" dirty="0">
                <a:solidFill>
                  <a:srgbClr val="004099"/>
                </a:solidFill>
                <a:latin typeface="Arial"/>
                <a:cs typeface="Arial"/>
              </a:rPr>
              <a:t>Approximation</a:t>
            </a:r>
            <a:endParaRPr sz="20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6970" y="76200"/>
            <a:ext cx="296418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chemeClr val="tx1"/>
                </a:solidFill>
              </a:rPr>
              <a:t>PDP</a:t>
            </a:r>
            <a:r>
              <a:rPr sz="3600" spc="-100" dirty="0">
                <a:solidFill>
                  <a:schemeClr val="tx1"/>
                </a:solidFill>
              </a:rPr>
              <a:t> </a:t>
            </a:r>
            <a:r>
              <a:rPr sz="3600" spc="-5" dirty="0">
                <a:solidFill>
                  <a:schemeClr val="tx1"/>
                </a:solidFill>
              </a:rPr>
              <a:t>and</a:t>
            </a:r>
            <a:r>
              <a:rPr sz="3600" spc="-25" dirty="0">
                <a:solidFill>
                  <a:schemeClr val="tx1"/>
                </a:solidFill>
              </a:rPr>
              <a:t> </a:t>
            </a:r>
            <a:r>
              <a:rPr sz="3600" spc="-5" dirty="0">
                <a:solidFill>
                  <a:schemeClr val="tx1"/>
                </a:solidFill>
              </a:rPr>
              <a:t>EDP</a:t>
            </a:r>
            <a:endParaRPr sz="3600" dirty="0">
              <a:solidFill>
                <a:schemeClr val="tx1"/>
              </a:solidFill>
            </a:endParaRPr>
          </a:p>
        </p:txBody>
      </p:sp>
      <p:sp>
        <p:nvSpPr>
          <p:cNvPr id="3" name="object 3"/>
          <p:cNvSpPr txBox="1"/>
          <p:nvPr/>
        </p:nvSpPr>
        <p:spPr>
          <a:xfrm>
            <a:off x="878839" y="1468628"/>
            <a:ext cx="10382250" cy="689932"/>
          </a:xfrm>
          <a:prstGeom prst="rect">
            <a:avLst/>
          </a:prstGeom>
        </p:spPr>
        <p:txBody>
          <a:bodyPr vert="horz" wrap="square" lIns="0" tIns="12700" rIns="0" bIns="0" rtlCol="0">
            <a:spAutoFit/>
          </a:bodyPr>
          <a:lstStyle/>
          <a:p>
            <a:pPr marL="508000" indent="-457200">
              <a:lnSpc>
                <a:spcPct val="100000"/>
              </a:lnSpc>
              <a:spcBef>
                <a:spcPts val="100"/>
              </a:spcBef>
              <a:buFont typeface="Wingdings"/>
              <a:buChar char=""/>
              <a:tabLst>
                <a:tab pos="507365" algn="l"/>
                <a:tab pos="508000" algn="l"/>
              </a:tabLst>
            </a:pPr>
            <a:r>
              <a:rPr sz="2400" b="1" spc="-5" dirty="0">
                <a:solidFill>
                  <a:srgbClr val="004099"/>
                </a:solidFill>
                <a:latin typeface="Arial"/>
                <a:cs typeface="Arial"/>
              </a:rPr>
              <a:t>Power-delay</a:t>
            </a:r>
            <a:r>
              <a:rPr sz="2400" b="1" dirty="0">
                <a:solidFill>
                  <a:srgbClr val="004099"/>
                </a:solidFill>
                <a:latin typeface="Arial"/>
                <a:cs typeface="Arial"/>
              </a:rPr>
              <a:t> </a:t>
            </a:r>
            <a:r>
              <a:rPr sz="2400" b="1" spc="-5" dirty="0">
                <a:solidFill>
                  <a:srgbClr val="004099"/>
                </a:solidFill>
                <a:latin typeface="Arial"/>
                <a:cs typeface="Arial"/>
              </a:rPr>
              <a:t>product</a:t>
            </a:r>
            <a:r>
              <a:rPr sz="2400" b="1" spc="5" dirty="0">
                <a:solidFill>
                  <a:srgbClr val="004099"/>
                </a:solidFill>
                <a:latin typeface="Arial"/>
                <a:cs typeface="Arial"/>
              </a:rPr>
              <a:t> </a:t>
            </a:r>
            <a:r>
              <a:rPr sz="2400" b="1" spc="-5" dirty="0">
                <a:solidFill>
                  <a:srgbClr val="004099"/>
                </a:solidFill>
                <a:latin typeface="Arial"/>
                <a:cs typeface="Arial"/>
              </a:rPr>
              <a:t>(PDP)</a:t>
            </a:r>
            <a:r>
              <a:rPr sz="2400" b="1" dirty="0">
                <a:solidFill>
                  <a:srgbClr val="004099"/>
                </a:solidFill>
                <a:latin typeface="Arial"/>
                <a:cs typeface="Arial"/>
              </a:rPr>
              <a:t> =</a:t>
            </a:r>
            <a:r>
              <a:rPr sz="2400" b="1" spc="-10" dirty="0">
                <a:solidFill>
                  <a:srgbClr val="004099"/>
                </a:solidFill>
                <a:latin typeface="Arial"/>
                <a:cs typeface="Arial"/>
              </a:rPr>
              <a:t> </a:t>
            </a:r>
            <a:r>
              <a:rPr sz="2400" b="1" i="1" spc="-5" dirty="0">
                <a:solidFill>
                  <a:srgbClr val="004099"/>
                </a:solidFill>
                <a:latin typeface="Arial"/>
                <a:cs typeface="Arial"/>
              </a:rPr>
              <a:t>P</a:t>
            </a:r>
            <a:r>
              <a:rPr sz="2400" b="1" spc="-7" baseline="-20833" dirty="0">
                <a:solidFill>
                  <a:srgbClr val="004099"/>
                </a:solidFill>
                <a:latin typeface="Arial"/>
                <a:cs typeface="Arial"/>
              </a:rPr>
              <a:t>av</a:t>
            </a:r>
            <a:r>
              <a:rPr sz="2400" b="1" spc="315" baseline="-20833" dirty="0">
                <a:solidFill>
                  <a:srgbClr val="004099"/>
                </a:solidFill>
                <a:latin typeface="Arial"/>
                <a:cs typeface="Arial"/>
              </a:rPr>
              <a:t> </a:t>
            </a:r>
            <a:r>
              <a:rPr sz="2400" b="1" dirty="0">
                <a:solidFill>
                  <a:srgbClr val="004099"/>
                </a:solidFill>
                <a:latin typeface="Symbol"/>
                <a:cs typeface="Symbol"/>
              </a:rPr>
              <a:t></a:t>
            </a:r>
            <a:r>
              <a:rPr sz="2400" b="1" spc="60" dirty="0">
                <a:solidFill>
                  <a:srgbClr val="004099"/>
                </a:solidFill>
                <a:latin typeface="Times New Roman"/>
                <a:cs typeface="Times New Roman"/>
              </a:rPr>
              <a:t> </a:t>
            </a:r>
            <a:r>
              <a:rPr sz="2400" b="1" i="1" spc="-5" dirty="0">
                <a:solidFill>
                  <a:srgbClr val="004099"/>
                </a:solidFill>
                <a:latin typeface="Arial"/>
                <a:cs typeface="Arial"/>
              </a:rPr>
              <a:t>t</a:t>
            </a:r>
            <a:r>
              <a:rPr sz="2400" b="1" spc="-7" baseline="-20833" dirty="0">
                <a:solidFill>
                  <a:srgbClr val="004099"/>
                </a:solidFill>
                <a:latin typeface="Arial"/>
                <a:cs typeface="Arial"/>
              </a:rPr>
              <a:t>p</a:t>
            </a:r>
            <a:r>
              <a:rPr sz="2400" b="1" spc="330" baseline="-20833" dirty="0">
                <a:solidFill>
                  <a:srgbClr val="004099"/>
                </a:solidFill>
                <a:latin typeface="Arial"/>
                <a:cs typeface="Arial"/>
              </a:rPr>
              <a:t> </a:t>
            </a:r>
            <a:r>
              <a:rPr sz="2400" b="1" dirty="0">
                <a:solidFill>
                  <a:srgbClr val="004099"/>
                </a:solidFill>
                <a:latin typeface="Arial"/>
                <a:cs typeface="Arial"/>
              </a:rPr>
              <a:t>=</a:t>
            </a:r>
            <a:r>
              <a:rPr sz="2400" b="1" spc="-15" dirty="0">
                <a:solidFill>
                  <a:srgbClr val="004099"/>
                </a:solidFill>
                <a:latin typeface="Arial"/>
                <a:cs typeface="Arial"/>
              </a:rPr>
              <a:t> </a:t>
            </a:r>
            <a:r>
              <a:rPr sz="2400" b="1" spc="-5" dirty="0">
                <a:solidFill>
                  <a:srgbClr val="004099"/>
                </a:solidFill>
                <a:latin typeface="Arial"/>
                <a:cs typeface="Arial"/>
              </a:rPr>
              <a:t>(</a:t>
            </a:r>
            <a:r>
              <a:rPr sz="2400" b="1" i="1" spc="-5" dirty="0">
                <a:solidFill>
                  <a:srgbClr val="004099"/>
                </a:solidFill>
                <a:latin typeface="Arial"/>
                <a:cs typeface="Arial"/>
              </a:rPr>
              <a:t>C</a:t>
            </a:r>
            <a:r>
              <a:rPr sz="2400" b="1" spc="-7" baseline="-20833" dirty="0">
                <a:solidFill>
                  <a:srgbClr val="004099"/>
                </a:solidFill>
                <a:latin typeface="Arial"/>
                <a:cs typeface="Arial"/>
              </a:rPr>
              <a:t>L</a:t>
            </a:r>
            <a:r>
              <a:rPr sz="2400" b="1" i="1" spc="-5" dirty="0">
                <a:solidFill>
                  <a:srgbClr val="004099"/>
                </a:solidFill>
                <a:latin typeface="Arial"/>
                <a:cs typeface="Arial"/>
              </a:rPr>
              <a:t>V</a:t>
            </a:r>
            <a:r>
              <a:rPr sz="2400" b="1" spc="-7" baseline="-20833" dirty="0">
                <a:solidFill>
                  <a:srgbClr val="004099"/>
                </a:solidFill>
                <a:latin typeface="Arial"/>
                <a:cs typeface="Arial"/>
              </a:rPr>
              <a:t>DD</a:t>
            </a:r>
            <a:r>
              <a:rPr sz="2400" b="1" spc="-7" baseline="24305" dirty="0">
                <a:solidFill>
                  <a:srgbClr val="004099"/>
                </a:solidFill>
                <a:latin typeface="Arial"/>
                <a:cs typeface="Arial"/>
              </a:rPr>
              <a:t>2</a:t>
            </a:r>
            <a:r>
              <a:rPr sz="2400" b="1" spc="-5" dirty="0">
                <a:solidFill>
                  <a:srgbClr val="004099"/>
                </a:solidFill>
                <a:latin typeface="Arial"/>
                <a:cs typeface="Arial"/>
              </a:rPr>
              <a:t>)/2</a:t>
            </a:r>
            <a:endParaRPr sz="2400" dirty="0">
              <a:latin typeface="Arial"/>
              <a:cs typeface="Arial"/>
            </a:endParaRPr>
          </a:p>
          <a:p>
            <a:pPr marL="793750" lvl="1" indent="-285750">
              <a:lnSpc>
                <a:spcPts val="2395"/>
              </a:lnSpc>
              <a:spcBef>
                <a:spcPts val="10"/>
              </a:spcBef>
              <a:buFont typeface="Arial"/>
              <a:buChar char="-"/>
              <a:tabLst>
                <a:tab pos="793115" algn="l"/>
                <a:tab pos="793750" algn="l"/>
              </a:tabLst>
            </a:pPr>
            <a:r>
              <a:rPr sz="2000" b="1" spc="-5" dirty="0">
                <a:solidFill>
                  <a:srgbClr val="006600"/>
                </a:solidFill>
                <a:latin typeface="Arial"/>
                <a:cs typeface="Arial"/>
              </a:rPr>
              <a:t>PDP</a:t>
            </a:r>
            <a:r>
              <a:rPr sz="2000" b="1" spc="-25" dirty="0">
                <a:solidFill>
                  <a:srgbClr val="006600"/>
                </a:solidFill>
                <a:latin typeface="Arial"/>
                <a:cs typeface="Arial"/>
              </a:rPr>
              <a:t> </a:t>
            </a:r>
            <a:r>
              <a:rPr sz="2000" b="1" spc="-5" dirty="0">
                <a:solidFill>
                  <a:srgbClr val="006600"/>
                </a:solidFill>
                <a:latin typeface="Arial"/>
                <a:cs typeface="Arial"/>
              </a:rPr>
              <a:t>is the</a:t>
            </a:r>
            <a:r>
              <a:rPr sz="2000" b="1" spc="5" dirty="0">
                <a:solidFill>
                  <a:srgbClr val="006600"/>
                </a:solidFill>
                <a:latin typeface="Arial"/>
                <a:cs typeface="Arial"/>
              </a:rPr>
              <a:t> </a:t>
            </a:r>
            <a:r>
              <a:rPr sz="2000" b="1" spc="-5" dirty="0">
                <a:solidFill>
                  <a:srgbClr val="006600"/>
                </a:solidFill>
                <a:latin typeface="Arial"/>
                <a:cs typeface="Arial"/>
              </a:rPr>
              <a:t>average</a:t>
            </a:r>
            <a:r>
              <a:rPr sz="2000" b="1" dirty="0">
                <a:solidFill>
                  <a:srgbClr val="006600"/>
                </a:solidFill>
                <a:latin typeface="Arial"/>
                <a:cs typeface="Arial"/>
              </a:rPr>
              <a:t> </a:t>
            </a:r>
            <a:r>
              <a:rPr sz="2000" b="1" spc="-5" dirty="0">
                <a:solidFill>
                  <a:srgbClr val="006600"/>
                </a:solidFill>
                <a:latin typeface="Arial"/>
                <a:cs typeface="Arial"/>
              </a:rPr>
              <a:t>energy</a:t>
            </a:r>
            <a:r>
              <a:rPr sz="2000" b="1" spc="5" dirty="0">
                <a:solidFill>
                  <a:srgbClr val="006600"/>
                </a:solidFill>
                <a:latin typeface="Arial"/>
                <a:cs typeface="Arial"/>
              </a:rPr>
              <a:t> </a:t>
            </a:r>
            <a:r>
              <a:rPr sz="2000" b="1" spc="-5" dirty="0">
                <a:solidFill>
                  <a:srgbClr val="006600"/>
                </a:solidFill>
                <a:latin typeface="Arial"/>
                <a:cs typeface="Arial"/>
              </a:rPr>
              <a:t>consumed</a:t>
            </a:r>
            <a:r>
              <a:rPr sz="2000" b="1" spc="30" dirty="0">
                <a:solidFill>
                  <a:srgbClr val="006600"/>
                </a:solidFill>
                <a:latin typeface="Arial"/>
                <a:cs typeface="Arial"/>
              </a:rPr>
              <a:t> </a:t>
            </a:r>
            <a:r>
              <a:rPr sz="2000" b="1" spc="-5" dirty="0">
                <a:solidFill>
                  <a:srgbClr val="006600"/>
                </a:solidFill>
                <a:latin typeface="Arial"/>
                <a:cs typeface="Arial"/>
              </a:rPr>
              <a:t>per</a:t>
            </a:r>
            <a:r>
              <a:rPr sz="2000" b="1" spc="5" dirty="0">
                <a:solidFill>
                  <a:srgbClr val="006600"/>
                </a:solidFill>
                <a:latin typeface="Arial"/>
                <a:cs typeface="Arial"/>
              </a:rPr>
              <a:t> </a:t>
            </a:r>
            <a:r>
              <a:rPr sz="2000" b="1" spc="-5" dirty="0">
                <a:solidFill>
                  <a:srgbClr val="006600"/>
                </a:solidFill>
                <a:latin typeface="Arial"/>
                <a:cs typeface="Arial"/>
              </a:rPr>
              <a:t>switching</a:t>
            </a:r>
            <a:r>
              <a:rPr sz="2000" b="1" dirty="0">
                <a:solidFill>
                  <a:srgbClr val="006600"/>
                </a:solidFill>
                <a:latin typeface="Arial"/>
                <a:cs typeface="Arial"/>
              </a:rPr>
              <a:t> </a:t>
            </a:r>
            <a:r>
              <a:rPr sz="2000" b="1" spc="-5" dirty="0">
                <a:solidFill>
                  <a:srgbClr val="006600"/>
                </a:solidFill>
                <a:latin typeface="Arial"/>
                <a:cs typeface="Arial"/>
              </a:rPr>
              <a:t>event</a:t>
            </a:r>
            <a:r>
              <a:rPr sz="2000" b="1" dirty="0">
                <a:solidFill>
                  <a:srgbClr val="006600"/>
                </a:solidFill>
                <a:latin typeface="Arial"/>
                <a:cs typeface="Arial"/>
              </a:rPr>
              <a:t> </a:t>
            </a:r>
            <a:r>
              <a:rPr sz="2000" b="1" spc="-15" dirty="0">
                <a:solidFill>
                  <a:srgbClr val="006600"/>
                </a:solidFill>
                <a:latin typeface="Arial"/>
                <a:cs typeface="Arial"/>
              </a:rPr>
              <a:t>(Watts</a:t>
            </a:r>
            <a:r>
              <a:rPr sz="2000" b="1" spc="10" dirty="0">
                <a:solidFill>
                  <a:srgbClr val="006600"/>
                </a:solidFill>
                <a:latin typeface="Arial"/>
                <a:cs typeface="Arial"/>
              </a:rPr>
              <a:t> </a:t>
            </a:r>
            <a:r>
              <a:rPr sz="2000" b="1" spc="-5" dirty="0">
                <a:solidFill>
                  <a:srgbClr val="006600"/>
                </a:solidFill>
                <a:latin typeface="Symbol"/>
                <a:cs typeface="Symbol"/>
              </a:rPr>
              <a:t></a:t>
            </a:r>
            <a:r>
              <a:rPr sz="2000" b="1" spc="55" dirty="0">
                <a:solidFill>
                  <a:srgbClr val="006600"/>
                </a:solidFill>
                <a:latin typeface="Times New Roman"/>
                <a:cs typeface="Times New Roman"/>
              </a:rPr>
              <a:t> </a:t>
            </a:r>
            <a:r>
              <a:rPr sz="2000" b="1" spc="-5" dirty="0">
                <a:solidFill>
                  <a:srgbClr val="006600"/>
                </a:solidFill>
                <a:latin typeface="Arial"/>
                <a:cs typeface="Arial"/>
              </a:rPr>
              <a:t>sec =</a:t>
            </a:r>
            <a:r>
              <a:rPr sz="2000" b="1" dirty="0">
                <a:solidFill>
                  <a:srgbClr val="006600"/>
                </a:solidFill>
                <a:latin typeface="Arial"/>
                <a:cs typeface="Arial"/>
              </a:rPr>
              <a:t> </a:t>
            </a:r>
            <a:r>
              <a:rPr sz="2000" b="1" spc="-5" dirty="0">
                <a:solidFill>
                  <a:srgbClr val="006600"/>
                </a:solidFill>
                <a:latin typeface="Arial"/>
                <a:cs typeface="Arial"/>
              </a:rPr>
              <a:t>Joule)</a:t>
            </a:r>
            <a:endParaRPr sz="2000" dirty="0">
              <a:latin typeface="Arial"/>
              <a:cs typeface="Arial"/>
            </a:endParaRPr>
          </a:p>
        </p:txBody>
      </p:sp>
      <p:sp>
        <p:nvSpPr>
          <p:cNvPr id="4" name="object 4"/>
          <p:cNvSpPr txBox="1"/>
          <p:nvPr/>
        </p:nvSpPr>
        <p:spPr>
          <a:xfrm>
            <a:off x="916939" y="2608833"/>
            <a:ext cx="4529455" cy="391795"/>
          </a:xfrm>
          <a:prstGeom prst="rect">
            <a:avLst/>
          </a:prstGeom>
        </p:spPr>
        <p:txBody>
          <a:bodyPr vert="horz" wrap="square" lIns="0" tIns="12700" rIns="0" bIns="0" rtlCol="0">
            <a:spAutoFit/>
          </a:bodyPr>
          <a:lstStyle/>
          <a:p>
            <a:pPr marL="469900" indent="-457200">
              <a:lnSpc>
                <a:spcPct val="100000"/>
              </a:lnSpc>
              <a:spcBef>
                <a:spcPts val="100"/>
              </a:spcBef>
              <a:buFont typeface="Wingdings"/>
              <a:buChar char=""/>
              <a:tabLst>
                <a:tab pos="469265" algn="l"/>
                <a:tab pos="469900" algn="l"/>
              </a:tabLst>
            </a:pPr>
            <a:r>
              <a:rPr sz="2400" b="1" spc="-5" dirty="0">
                <a:solidFill>
                  <a:srgbClr val="004099"/>
                </a:solidFill>
                <a:latin typeface="Arial"/>
                <a:cs typeface="Arial"/>
              </a:rPr>
              <a:t>Energy-delay</a:t>
            </a:r>
            <a:r>
              <a:rPr sz="2400" b="1" spc="-10" dirty="0">
                <a:solidFill>
                  <a:srgbClr val="004099"/>
                </a:solidFill>
                <a:latin typeface="Arial"/>
                <a:cs typeface="Arial"/>
              </a:rPr>
              <a:t> </a:t>
            </a:r>
            <a:r>
              <a:rPr sz="2400" b="1" spc="-5" dirty="0">
                <a:solidFill>
                  <a:srgbClr val="004099"/>
                </a:solidFill>
                <a:latin typeface="Arial"/>
                <a:cs typeface="Arial"/>
              </a:rPr>
              <a:t>product</a:t>
            </a:r>
            <a:r>
              <a:rPr sz="2400" b="1" spc="-20" dirty="0">
                <a:solidFill>
                  <a:srgbClr val="004099"/>
                </a:solidFill>
                <a:latin typeface="Arial"/>
                <a:cs typeface="Arial"/>
              </a:rPr>
              <a:t> </a:t>
            </a:r>
            <a:r>
              <a:rPr sz="2400" b="1" dirty="0">
                <a:solidFill>
                  <a:srgbClr val="004099"/>
                </a:solidFill>
                <a:latin typeface="Arial"/>
                <a:cs typeface="Arial"/>
              </a:rPr>
              <a:t>(EDP)</a:t>
            </a:r>
            <a:endParaRPr sz="2400" dirty="0">
              <a:latin typeface="Arial"/>
              <a:cs typeface="Arial"/>
            </a:endParaRPr>
          </a:p>
        </p:txBody>
      </p:sp>
      <p:sp>
        <p:nvSpPr>
          <p:cNvPr id="5" name="object 5"/>
          <p:cNvSpPr txBox="1"/>
          <p:nvPr/>
        </p:nvSpPr>
        <p:spPr>
          <a:xfrm>
            <a:off x="1336039" y="2825445"/>
            <a:ext cx="4244975" cy="1551066"/>
          </a:xfrm>
          <a:prstGeom prst="rect">
            <a:avLst/>
          </a:prstGeom>
        </p:spPr>
        <p:txBody>
          <a:bodyPr vert="horz" wrap="square" lIns="0" tIns="164465" rIns="0" bIns="0" rtlCol="0">
            <a:spAutoFit/>
          </a:bodyPr>
          <a:lstStyle/>
          <a:p>
            <a:pPr marL="336550" indent="-285750">
              <a:lnSpc>
                <a:spcPct val="100000"/>
              </a:lnSpc>
              <a:spcBef>
                <a:spcPts val="1295"/>
              </a:spcBef>
              <a:buFont typeface="Arial"/>
              <a:buChar char="-"/>
              <a:tabLst>
                <a:tab pos="335915" algn="l"/>
                <a:tab pos="336550" algn="l"/>
              </a:tabLst>
            </a:pPr>
            <a:r>
              <a:rPr sz="2000" b="1" spc="-5" dirty="0">
                <a:solidFill>
                  <a:srgbClr val="006600"/>
                </a:solidFill>
                <a:latin typeface="Arial"/>
                <a:cs typeface="Arial"/>
              </a:rPr>
              <a:t>EDP</a:t>
            </a:r>
            <a:r>
              <a:rPr sz="2000" b="1" spc="-35" dirty="0">
                <a:solidFill>
                  <a:srgbClr val="006600"/>
                </a:solidFill>
                <a:latin typeface="Arial"/>
                <a:cs typeface="Arial"/>
              </a:rPr>
              <a:t> </a:t>
            </a:r>
            <a:r>
              <a:rPr sz="2000" b="1" spc="-5" dirty="0">
                <a:solidFill>
                  <a:srgbClr val="006600"/>
                </a:solidFill>
                <a:latin typeface="Arial"/>
                <a:cs typeface="Arial"/>
              </a:rPr>
              <a:t>=</a:t>
            </a:r>
            <a:r>
              <a:rPr sz="2000" b="1" spc="-15" dirty="0">
                <a:solidFill>
                  <a:srgbClr val="006600"/>
                </a:solidFill>
                <a:latin typeface="Arial"/>
                <a:cs typeface="Arial"/>
              </a:rPr>
              <a:t> </a:t>
            </a:r>
            <a:r>
              <a:rPr sz="2000" b="1" spc="-5" dirty="0">
                <a:solidFill>
                  <a:srgbClr val="006600"/>
                </a:solidFill>
                <a:latin typeface="Arial"/>
                <a:cs typeface="Arial"/>
              </a:rPr>
              <a:t>PDP</a:t>
            </a:r>
            <a:r>
              <a:rPr sz="2000" b="1" spc="-30" dirty="0">
                <a:solidFill>
                  <a:srgbClr val="006600"/>
                </a:solidFill>
                <a:latin typeface="Arial"/>
                <a:cs typeface="Arial"/>
              </a:rPr>
              <a:t> </a:t>
            </a:r>
            <a:r>
              <a:rPr sz="2000" b="1" spc="-5" dirty="0">
                <a:solidFill>
                  <a:srgbClr val="006600"/>
                </a:solidFill>
                <a:latin typeface="Symbol"/>
                <a:cs typeface="Symbol"/>
              </a:rPr>
              <a:t></a:t>
            </a:r>
            <a:r>
              <a:rPr sz="2000" b="1" spc="45" dirty="0">
                <a:solidFill>
                  <a:srgbClr val="006600"/>
                </a:solidFill>
                <a:latin typeface="Times New Roman"/>
                <a:cs typeface="Times New Roman"/>
              </a:rPr>
              <a:t> </a:t>
            </a:r>
            <a:r>
              <a:rPr sz="2000" b="1" i="1" spc="5" dirty="0">
                <a:solidFill>
                  <a:srgbClr val="006600"/>
                </a:solidFill>
                <a:latin typeface="Arial"/>
                <a:cs typeface="Arial"/>
              </a:rPr>
              <a:t>t</a:t>
            </a:r>
            <a:r>
              <a:rPr sz="1950" b="1" spc="7" baseline="-21367" dirty="0">
                <a:solidFill>
                  <a:srgbClr val="006600"/>
                </a:solidFill>
                <a:latin typeface="Arial"/>
                <a:cs typeface="Arial"/>
              </a:rPr>
              <a:t>p</a:t>
            </a:r>
            <a:r>
              <a:rPr sz="1950" b="1" spc="262" baseline="-21367" dirty="0">
                <a:solidFill>
                  <a:srgbClr val="006600"/>
                </a:solidFill>
                <a:latin typeface="Arial"/>
                <a:cs typeface="Arial"/>
              </a:rPr>
              <a:t> </a:t>
            </a:r>
            <a:r>
              <a:rPr sz="2000" b="1" spc="-5" dirty="0">
                <a:solidFill>
                  <a:srgbClr val="006600"/>
                </a:solidFill>
                <a:latin typeface="Arial"/>
                <a:cs typeface="Arial"/>
              </a:rPr>
              <a:t>=</a:t>
            </a:r>
            <a:r>
              <a:rPr sz="2000" b="1" spc="-15" dirty="0">
                <a:solidFill>
                  <a:srgbClr val="006600"/>
                </a:solidFill>
                <a:latin typeface="Arial"/>
                <a:cs typeface="Arial"/>
              </a:rPr>
              <a:t> </a:t>
            </a:r>
            <a:r>
              <a:rPr sz="2000" b="1" i="1" spc="5" dirty="0">
                <a:solidFill>
                  <a:srgbClr val="006600"/>
                </a:solidFill>
                <a:latin typeface="Arial"/>
                <a:cs typeface="Arial"/>
              </a:rPr>
              <a:t>P</a:t>
            </a:r>
            <a:r>
              <a:rPr sz="1950" b="1" spc="7" baseline="-21367" dirty="0">
                <a:solidFill>
                  <a:srgbClr val="006600"/>
                </a:solidFill>
                <a:latin typeface="Arial"/>
                <a:cs typeface="Arial"/>
              </a:rPr>
              <a:t>av</a:t>
            </a:r>
            <a:r>
              <a:rPr sz="1950" b="1" spc="277" baseline="-21367" dirty="0">
                <a:solidFill>
                  <a:srgbClr val="006600"/>
                </a:solidFill>
                <a:latin typeface="Arial"/>
                <a:cs typeface="Arial"/>
              </a:rPr>
              <a:t> </a:t>
            </a:r>
            <a:r>
              <a:rPr sz="2000" b="1" spc="-5" dirty="0">
                <a:solidFill>
                  <a:srgbClr val="006600"/>
                </a:solidFill>
                <a:latin typeface="Symbol"/>
                <a:cs typeface="Symbol"/>
              </a:rPr>
              <a:t></a:t>
            </a:r>
            <a:r>
              <a:rPr sz="2000" b="1" spc="50" dirty="0">
                <a:solidFill>
                  <a:srgbClr val="006600"/>
                </a:solidFill>
                <a:latin typeface="Times New Roman"/>
                <a:cs typeface="Times New Roman"/>
              </a:rPr>
              <a:t> </a:t>
            </a:r>
            <a:r>
              <a:rPr sz="2000" b="1" i="1" spc="10" dirty="0">
                <a:solidFill>
                  <a:srgbClr val="006600"/>
                </a:solidFill>
                <a:latin typeface="Arial"/>
                <a:cs typeface="Arial"/>
              </a:rPr>
              <a:t>t</a:t>
            </a:r>
            <a:r>
              <a:rPr sz="1950" b="1" spc="15" baseline="-21367" dirty="0">
                <a:solidFill>
                  <a:srgbClr val="006600"/>
                </a:solidFill>
                <a:latin typeface="Arial"/>
                <a:cs typeface="Arial"/>
              </a:rPr>
              <a:t>p</a:t>
            </a:r>
            <a:r>
              <a:rPr sz="1950" b="1" spc="15" baseline="25641" dirty="0">
                <a:solidFill>
                  <a:srgbClr val="006600"/>
                </a:solidFill>
                <a:latin typeface="Arial"/>
                <a:cs typeface="Arial"/>
              </a:rPr>
              <a:t>2</a:t>
            </a:r>
            <a:endParaRPr sz="1950" baseline="25641" dirty="0">
              <a:latin typeface="Arial"/>
              <a:cs typeface="Arial"/>
            </a:endParaRPr>
          </a:p>
          <a:p>
            <a:pPr marL="335915" marR="545465" indent="-285750">
              <a:lnSpc>
                <a:spcPct val="100000"/>
              </a:lnSpc>
              <a:spcBef>
                <a:spcPts val="1190"/>
              </a:spcBef>
              <a:buFont typeface="Arial"/>
              <a:buChar char="-"/>
              <a:tabLst>
                <a:tab pos="335915" algn="l"/>
                <a:tab pos="336550" algn="l"/>
              </a:tabLst>
            </a:pPr>
            <a:r>
              <a:rPr sz="2000" b="1" spc="-5" dirty="0">
                <a:solidFill>
                  <a:srgbClr val="006600"/>
                </a:solidFill>
                <a:latin typeface="Arial"/>
                <a:cs typeface="Arial"/>
              </a:rPr>
              <a:t>PDP is the average energy </a:t>
            </a:r>
            <a:r>
              <a:rPr sz="2000" b="1" dirty="0">
                <a:solidFill>
                  <a:srgbClr val="006600"/>
                </a:solidFill>
                <a:latin typeface="Arial"/>
                <a:cs typeface="Arial"/>
              </a:rPr>
              <a:t> </a:t>
            </a:r>
            <a:r>
              <a:rPr sz="2000" b="1" spc="-5" dirty="0">
                <a:solidFill>
                  <a:srgbClr val="006600"/>
                </a:solidFill>
                <a:latin typeface="Arial"/>
                <a:cs typeface="Arial"/>
              </a:rPr>
              <a:t>consumed multiplied by the </a:t>
            </a:r>
            <a:r>
              <a:rPr sz="2000" b="1" spc="-545" dirty="0">
                <a:solidFill>
                  <a:srgbClr val="006600"/>
                </a:solidFill>
                <a:latin typeface="Arial"/>
                <a:cs typeface="Arial"/>
              </a:rPr>
              <a:t> </a:t>
            </a:r>
            <a:r>
              <a:rPr sz="2000" b="1" spc="-5" dirty="0">
                <a:solidFill>
                  <a:srgbClr val="006600"/>
                </a:solidFill>
                <a:latin typeface="Arial"/>
                <a:cs typeface="Arial"/>
              </a:rPr>
              <a:t>computation</a:t>
            </a:r>
            <a:r>
              <a:rPr sz="2000" b="1" dirty="0">
                <a:solidFill>
                  <a:srgbClr val="006600"/>
                </a:solidFill>
                <a:latin typeface="Arial"/>
                <a:cs typeface="Arial"/>
              </a:rPr>
              <a:t> </a:t>
            </a:r>
            <a:r>
              <a:rPr sz="2000" b="1" spc="-5" dirty="0">
                <a:solidFill>
                  <a:srgbClr val="006600"/>
                </a:solidFill>
                <a:latin typeface="Arial"/>
                <a:cs typeface="Arial"/>
              </a:rPr>
              <a:t>time</a:t>
            </a:r>
            <a:r>
              <a:rPr sz="2000" b="1" spc="-20" dirty="0">
                <a:solidFill>
                  <a:srgbClr val="006600"/>
                </a:solidFill>
                <a:latin typeface="Arial"/>
                <a:cs typeface="Arial"/>
              </a:rPr>
              <a:t> </a:t>
            </a:r>
            <a:r>
              <a:rPr sz="2000" b="1" spc="-5" dirty="0">
                <a:solidFill>
                  <a:srgbClr val="006600"/>
                </a:solidFill>
                <a:latin typeface="Arial"/>
                <a:cs typeface="Arial"/>
              </a:rPr>
              <a:t>required.</a:t>
            </a:r>
            <a:endParaRPr sz="2000" dirty="0">
              <a:latin typeface="Arial"/>
              <a:cs typeface="Arial"/>
            </a:endParaRPr>
          </a:p>
        </p:txBody>
      </p:sp>
      <p:pic>
        <p:nvPicPr>
          <p:cNvPr id="6" name="object 6"/>
          <p:cNvPicPr/>
          <p:nvPr/>
        </p:nvPicPr>
        <p:blipFill>
          <a:blip r:embed="rId3" cstate="print"/>
          <a:stretch>
            <a:fillRect/>
          </a:stretch>
        </p:blipFill>
        <p:spPr>
          <a:xfrm>
            <a:off x="5899060" y="2604463"/>
            <a:ext cx="4618311" cy="3227670"/>
          </a:xfrm>
          <a:prstGeom prst="rect">
            <a:avLst/>
          </a:prstGeom>
        </p:spPr>
      </p:pic>
      <p:sp>
        <p:nvSpPr>
          <p:cNvPr id="7" name="object 7"/>
          <p:cNvSpPr txBox="1"/>
          <p:nvPr/>
        </p:nvSpPr>
        <p:spPr>
          <a:xfrm>
            <a:off x="8017764" y="5807455"/>
            <a:ext cx="898525" cy="330200"/>
          </a:xfrm>
          <a:prstGeom prst="rect">
            <a:avLst/>
          </a:prstGeom>
        </p:spPr>
        <p:txBody>
          <a:bodyPr vert="horz" wrap="square" lIns="0" tIns="12065" rIns="0" bIns="0" rtlCol="0">
            <a:spAutoFit/>
          </a:bodyPr>
          <a:lstStyle/>
          <a:p>
            <a:pPr marL="38100">
              <a:lnSpc>
                <a:spcPct val="100000"/>
              </a:lnSpc>
              <a:spcBef>
                <a:spcPts val="95"/>
              </a:spcBef>
            </a:pPr>
            <a:r>
              <a:rPr sz="2000" b="1" i="1" spc="10" dirty="0">
                <a:latin typeface="Arial"/>
                <a:cs typeface="Arial"/>
              </a:rPr>
              <a:t>V</a:t>
            </a:r>
            <a:r>
              <a:rPr sz="1950" b="1" spc="15" baseline="-21367" dirty="0">
                <a:latin typeface="Arial"/>
                <a:cs typeface="Arial"/>
              </a:rPr>
              <a:t>DD</a:t>
            </a:r>
            <a:r>
              <a:rPr sz="1950" b="1" spc="202" baseline="-21367" dirty="0">
                <a:latin typeface="Arial"/>
                <a:cs typeface="Arial"/>
              </a:rPr>
              <a:t> </a:t>
            </a:r>
            <a:r>
              <a:rPr sz="2000" b="1" spc="-5" dirty="0">
                <a:latin typeface="Arial"/>
                <a:cs typeface="Arial"/>
              </a:rPr>
              <a:t>(V)</a:t>
            </a:r>
            <a:endParaRPr sz="2000">
              <a:latin typeface="Arial"/>
              <a:cs typeface="Arial"/>
            </a:endParaRPr>
          </a:p>
        </p:txBody>
      </p:sp>
      <p:sp>
        <p:nvSpPr>
          <p:cNvPr id="8" name="灯片编号占位符 7">
            <a:extLst>
              <a:ext uri="{FF2B5EF4-FFF2-40B4-BE49-F238E27FC236}">
                <a16:creationId xmlns:a16="http://schemas.microsoft.com/office/drawing/2014/main" id="{901355D2-FAAF-8F10-51D5-2B1F268E2509}"/>
              </a:ext>
            </a:extLst>
          </p:cNvPr>
          <p:cNvSpPr>
            <a:spLocks noGrp="1"/>
          </p:cNvSpPr>
          <p:nvPr>
            <p:ph type="sldNum" sz="quarter" idx="7"/>
          </p:nvPr>
        </p:nvSpPr>
        <p:spPr/>
        <p:txBody>
          <a:bodyPr/>
          <a:lstStyle/>
          <a:p>
            <a:fld id="{B6F15528-21DE-4FAA-801E-634DDDAF4B2B}" type="slidenum">
              <a:rPr lang="en-US" altLang="zh-CN" smtClean="0"/>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34518" y="1521713"/>
            <a:ext cx="4383023" cy="3663696"/>
          </a:xfrm>
          <a:prstGeom prst="rect">
            <a:avLst/>
          </a:prstGeom>
        </p:spPr>
      </p:pic>
      <p:sp>
        <p:nvSpPr>
          <p:cNvPr id="3" name="object 3"/>
          <p:cNvSpPr txBox="1">
            <a:spLocks noGrp="1"/>
          </p:cNvSpPr>
          <p:nvPr>
            <p:ph type="title"/>
          </p:nvPr>
        </p:nvSpPr>
        <p:spPr>
          <a:xfrm>
            <a:off x="3048000" y="137160"/>
            <a:ext cx="597090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chemeClr val="tx1"/>
                </a:solidFill>
              </a:rPr>
              <a:t>Summary</a:t>
            </a:r>
            <a:r>
              <a:rPr sz="3600" spc="-10" dirty="0">
                <a:solidFill>
                  <a:schemeClr val="tx1"/>
                </a:solidFill>
              </a:rPr>
              <a:t> </a:t>
            </a:r>
            <a:r>
              <a:rPr sz="3600" dirty="0">
                <a:solidFill>
                  <a:schemeClr val="tx1"/>
                </a:solidFill>
              </a:rPr>
              <a:t>of</a:t>
            </a:r>
            <a:r>
              <a:rPr sz="3600" spc="-10" dirty="0">
                <a:solidFill>
                  <a:schemeClr val="tx1"/>
                </a:solidFill>
              </a:rPr>
              <a:t> </a:t>
            </a:r>
            <a:r>
              <a:rPr sz="3600" dirty="0">
                <a:solidFill>
                  <a:schemeClr val="tx1"/>
                </a:solidFill>
              </a:rPr>
              <a:t>CMOS</a:t>
            </a:r>
            <a:r>
              <a:rPr sz="3600" spc="-10" dirty="0">
                <a:solidFill>
                  <a:schemeClr val="tx1"/>
                </a:solidFill>
              </a:rPr>
              <a:t> </a:t>
            </a:r>
            <a:r>
              <a:rPr sz="3600" spc="-5" dirty="0">
                <a:solidFill>
                  <a:schemeClr val="tx1"/>
                </a:solidFill>
              </a:rPr>
              <a:t>Inverter</a:t>
            </a:r>
            <a:endParaRPr sz="3600" dirty="0">
              <a:solidFill>
                <a:schemeClr val="tx1"/>
              </a:solidFill>
            </a:endParaRPr>
          </a:p>
        </p:txBody>
      </p:sp>
      <p:sp>
        <p:nvSpPr>
          <p:cNvPr id="4" name="object 4"/>
          <p:cNvSpPr txBox="1"/>
          <p:nvPr/>
        </p:nvSpPr>
        <p:spPr>
          <a:xfrm>
            <a:off x="4770882" y="1908302"/>
            <a:ext cx="6928484" cy="4140835"/>
          </a:xfrm>
          <a:prstGeom prst="rect">
            <a:avLst/>
          </a:prstGeom>
        </p:spPr>
        <p:txBody>
          <a:bodyPr vert="horz" wrap="square" lIns="0" tIns="12700" rIns="0" bIns="0" rtlCol="0">
            <a:spAutoFit/>
          </a:bodyPr>
          <a:lstStyle/>
          <a:p>
            <a:pPr marL="323850" marR="590550" indent="-285750">
              <a:lnSpc>
                <a:spcPct val="100000"/>
              </a:lnSpc>
              <a:spcBef>
                <a:spcPts val="100"/>
              </a:spcBef>
              <a:buFont typeface="Wingdings"/>
              <a:buChar char=""/>
              <a:tabLst>
                <a:tab pos="407670" algn="l"/>
              </a:tabLst>
            </a:pPr>
            <a:r>
              <a:rPr sz="2400" b="1" dirty="0">
                <a:solidFill>
                  <a:srgbClr val="004099"/>
                </a:solidFill>
                <a:latin typeface="Arial"/>
                <a:cs typeface="Arial"/>
              </a:rPr>
              <a:t>The</a:t>
            </a:r>
            <a:r>
              <a:rPr sz="2400" b="1" spc="-15" dirty="0">
                <a:solidFill>
                  <a:srgbClr val="004099"/>
                </a:solidFill>
                <a:latin typeface="Arial"/>
                <a:cs typeface="Arial"/>
              </a:rPr>
              <a:t> </a:t>
            </a:r>
            <a:r>
              <a:rPr sz="2400" b="1" spc="-5" dirty="0">
                <a:solidFill>
                  <a:srgbClr val="004099"/>
                </a:solidFill>
                <a:latin typeface="Arial"/>
                <a:cs typeface="Arial"/>
              </a:rPr>
              <a:t>equivalent</a:t>
            </a:r>
            <a:r>
              <a:rPr sz="2400" b="1" dirty="0">
                <a:solidFill>
                  <a:srgbClr val="004099"/>
                </a:solidFill>
                <a:latin typeface="Arial"/>
                <a:cs typeface="Arial"/>
              </a:rPr>
              <a:t> </a:t>
            </a:r>
            <a:r>
              <a:rPr sz="2400" b="1" spc="-5" dirty="0">
                <a:solidFill>
                  <a:srgbClr val="004099"/>
                </a:solidFill>
                <a:latin typeface="Arial"/>
                <a:cs typeface="Arial"/>
              </a:rPr>
              <a:t>circuit </a:t>
            </a:r>
            <a:r>
              <a:rPr sz="2400" b="1" dirty="0">
                <a:solidFill>
                  <a:srgbClr val="004099"/>
                </a:solidFill>
                <a:latin typeface="Arial"/>
                <a:cs typeface="Arial"/>
              </a:rPr>
              <a:t>of</a:t>
            </a:r>
            <a:r>
              <a:rPr sz="2400" b="1" spc="-15" dirty="0">
                <a:solidFill>
                  <a:srgbClr val="004099"/>
                </a:solidFill>
                <a:latin typeface="Arial"/>
                <a:cs typeface="Arial"/>
              </a:rPr>
              <a:t> </a:t>
            </a:r>
            <a:r>
              <a:rPr sz="2400" b="1" dirty="0">
                <a:solidFill>
                  <a:srgbClr val="004099"/>
                </a:solidFill>
                <a:latin typeface="Arial"/>
                <a:cs typeface="Arial"/>
              </a:rPr>
              <a:t>the</a:t>
            </a:r>
            <a:r>
              <a:rPr sz="2400" b="1" spc="-15" dirty="0">
                <a:solidFill>
                  <a:srgbClr val="004099"/>
                </a:solidFill>
                <a:latin typeface="Arial"/>
                <a:cs typeface="Arial"/>
              </a:rPr>
              <a:t> </a:t>
            </a:r>
            <a:r>
              <a:rPr sz="2400" b="1" spc="-5" dirty="0">
                <a:solidFill>
                  <a:srgbClr val="004099"/>
                </a:solidFill>
                <a:latin typeface="Arial"/>
                <a:cs typeface="Arial"/>
              </a:rPr>
              <a:t>static</a:t>
            </a:r>
            <a:r>
              <a:rPr sz="2400" b="1" dirty="0">
                <a:solidFill>
                  <a:srgbClr val="004099"/>
                </a:solidFill>
                <a:latin typeface="Arial"/>
                <a:cs typeface="Arial"/>
              </a:rPr>
              <a:t> CMOS </a:t>
            </a:r>
            <a:r>
              <a:rPr sz="2400" b="1" spc="-655" dirty="0">
                <a:solidFill>
                  <a:srgbClr val="004099"/>
                </a:solidFill>
                <a:latin typeface="Arial"/>
                <a:cs typeface="Arial"/>
              </a:rPr>
              <a:t> </a:t>
            </a:r>
            <a:r>
              <a:rPr sz="2400" b="1" spc="-5" dirty="0">
                <a:solidFill>
                  <a:srgbClr val="004099"/>
                </a:solidFill>
                <a:latin typeface="Arial"/>
                <a:cs typeface="Arial"/>
              </a:rPr>
              <a:t>inverter</a:t>
            </a:r>
            <a:r>
              <a:rPr sz="2400" b="1" spc="10" dirty="0">
                <a:solidFill>
                  <a:srgbClr val="004099"/>
                </a:solidFill>
                <a:latin typeface="Arial"/>
                <a:cs typeface="Arial"/>
              </a:rPr>
              <a:t> </a:t>
            </a:r>
            <a:r>
              <a:rPr sz="2400" b="1" spc="-5" dirty="0">
                <a:solidFill>
                  <a:srgbClr val="004099"/>
                </a:solidFill>
                <a:latin typeface="Arial"/>
                <a:cs typeface="Arial"/>
              </a:rPr>
              <a:t>is</a:t>
            </a:r>
            <a:r>
              <a:rPr sz="2400" b="1" dirty="0">
                <a:solidFill>
                  <a:srgbClr val="004099"/>
                </a:solidFill>
                <a:latin typeface="Arial"/>
                <a:cs typeface="Arial"/>
              </a:rPr>
              <a:t> </a:t>
            </a:r>
            <a:r>
              <a:rPr sz="2400" b="1" spc="-5" dirty="0">
                <a:solidFill>
                  <a:srgbClr val="004099"/>
                </a:solidFill>
                <a:latin typeface="Arial"/>
                <a:cs typeface="Arial"/>
              </a:rPr>
              <a:t>the </a:t>
            </a:r>
            <a:r>
              <a:rPr sz="2400" b="1" spc="-5" dirty="0">
                <a:solidFill>
                  <a:srgbClr val="00AF50"/>
                </a:solidFill>
                <a:latin typeface="Arial"/>
                <a:cs typeface="Arial"/>
              </a:rPr>
              <a:t>1</a:t>
            </a:r>
            <a:r>
              <a:rPr sz="2400" b="1" spc="-7" baseline="24305" dirty="0">
                <a:solidFill>
                  <a:srgbClr val="00AF50"/>
                </a:solidFill>
                <a:latin typeface="Arial"/>
                <a:cs typeface="Arial"/>
              </a:rPr>
              <a:t>st</a:t>
            </a:r>
            <a:r>
              <a:rPr sz="2400" b="1" spc="-5" dirty="0">
                <a:solidFill>
                  <a:srgbClr val="00AF50"/>
                </a:solidFill>
                <a:latin typeface="Arial"/>
                <a:cs typeface="Arial"/>
              </a:rPr>
              <a:t>-order</a:t>
            </a:r>
            <a:r>
              <a:rPr sz="2400" b="1" spc="5" dirty="0">
                <a:solidFill>
                  <a:srgbClr val="00AF50"/>
                </a:solidFill>
                <a:latin typeface="Arial"/>
                <a:cs typeface="Arial"/>
              </a:rPr>
              <a:t> </a:t>
            </a:r>
            <a:r>
              <a:rPr sz="2400" b="1" spc="-5" dirty="0">
                <a:solidFill>
                  <a:srgbClr val="00AF50"/>
                </a:solidFill>
                <a:latin typeface="Arial"/>
                <a:cs typeface="Arial"/>
              </a:rPr>
              <a:t>RC</a:t>
            </a:r>
            <a:r>
              <a:rPr sz="2400" b="1" spc="5" dirty="0">
                <a:solidFill>
                  <a:srgbClr val="00AF50"/>
                </a:solidFill>
                <a:latin typeface="Arial"/>
                <a:cs typeface="Arial"/>
              </a:rPr>
              <a:t> </a:t>
            </a:r>
            <a:r>
              <a:rPr sz="2400" b="1" spc="-5" dirty="0">
                <a:solidFill>
                  <a:srgbClr val="00AF50"/>
                </a:solidFill>
                <a:latin typeface="Arial"/>
                <a:cs typeface="Arial"/>
              </a:rPr>
              <a:t>network</a:t>
            </a:r>
            <a:r>
              <a:rPr sz="2400" b="1" spc="-5" dirty="0">
                <a:solidFill>
                  <a:srgbClr val="004099"/>
                </a:solidFill>
                <a:latin typeface="Arial"/>
                <a:cs typeface="Arial"/>
              </a:rPr>
              <a:t>.</a:t>
            </a:r>
            <a:endParaRPr sz="2400" dirty="0">
              <a:latin typeface="Arial"/>
              <a:cs typeface="Arial"/>
            </a:endParaRPr>
          </a:p>
          <a:p>
            <a:pPr marL="323850" marR="401955" indent="-285750">
              <a:lnSpc>
                <a:spcPct val="100000"/>
              </a:lnSpc>
              <a:spcBef>
                <a:spcPts val="1200"/>
              </a:spcBef>
              <a:buFont typeface="Wingdings"/>
              <a:buChar char=""/>
              <a:tabLst>
                <a:tab pos="407670" algn="l"/>
              </a:tabLst>
            </a:pPr>
            <a:r>
              <a:rPr lang="en-US" sz="2400" b="1" spc="-5" dirty="0">
                <a:solidFill>
                  <a:srgbClr val="004099"/>
                </a:solidFill>
                <a:latin typeface="Arial"/>
                <a:cs typeface="Arial"/>
              </a:rPr>
              <a:t>P</a:t>
            </a:r>
            <a:r>
              <a:rPr sz="2400" b="1" spc="-5" dirty="0">
                <a:solidFill>
                  <a:srgbClr val="004099"/>
                </a:solidFill>
                <a:latin typeface="Arial"/>
                <a:cs typeface="Arial"/>
              </a:rPr>
              <a:t>ropagation delay </a:t>
            </a:r>
            <a:r>
              <a:rPr sz="2400" b="1" spc="-5" dirty="0">
                <a:solidFill>
                  <a:srgbClr val="00AF50"/>
                </a:solidFill>
                <a:latin typeface="Arial"/>
                <a:cs typeface="Arial"/>
              </a:rPr>
              <a:t>depend</a:t>
            </a:r>
            <a:r>
              <a:rPr sz="2400" b="1" spc="-10" dirty="0">
                <a:solidFill>
                  <a:srgbClr val="00AF50"/>
                </a:solidFill>
                <a:latin typeface="Arial"/>
                <a:cs typeface="Arial"/>
              </a:rPr>
              <a:t> </a:t>
            </a:r>
            <a:r>
              <a:rPr sz="2400" b="1" spc="-5" dirty="0">
                <a:solidFill>
                  <a:srgbClr val="00AF50"/>
                </a:solidFill>
                <a:latin typeface="Arial"/>
                <a:cs typeface="Arial"/>
              </a:rPr>
              <a:t>on</a:t>
            </a:r>
            <a:r>
              <a:rPr sz="2400" b="1" spc="-10" dirty="0">
                <a:solidFill>
                  <a:srgbClr val="00AF50"/>
                </a:solidFill>
                <a:latin typeface="Arial"/>
                <a:cs typeface="Arial"/>
              </a:rPr>
              <a:t> </a:t>
            </a:r>
            <a:r>
              <a:rPr sz="2400" b="1" i="1" dirty="0" err="1">
                <a:solidFill>
                  <a:srgbClr val="00AF50"/>
                </a:solidFill>
                <a:latin typeface="Arial"/>
                <a:cs typeface="Arial"/>
              </a:rPr>
              <a:t>V</a:t>
            </a:r>
            <a:r>
              <a:rPr sz="2400" b="1" baseline="-20833" dirty="0" err="1">
                <a:solidFill>
                  <a:srgbClr val="00AF50"/>
                </a:solidFill>
                <a:latin typeface="Arial"/>
                <a:cs typeface="Arial"/>
              </a:rPr>
              <a:t>DD</a:t>
            </a:r>
            <a:r>
              <a:rPr lang="en-US" altLang="zh-CN" sz="2400" b="1" dirty="0">
                <a:solidFill>
                  <a:srgbClr val="004099"/>
                </a:solidFill>
                <a:latin typeface="Arial"/>
                <a:cs typeface="Arial"/>
              </a:rPr>
              <a:t>, </a:t>
            </a:r>
            <a:r>
              <a:rPr lang="en-US" altLang="zh-CN" sz="2400" b="1" spc="-5" dirty="0">
                <a:solidFill>
                  <a:srgbClr val="004099"/>
                </a:solidFill>
                <a:latin typeface="Arial"/>
                <a:cs typeface="Arial"/>
              </a:rPr>
              <a:t>power </a:t>
            </a:r>
            <a:r>
              <a:rPr lang="en-US" altLang="zh-CN" sz="2400" b="1" dirty="0">
                <a:solidFill>
                  <a:srgbClr val="004099"/>
                </a:solidFill>
                <a:latin typeface="Arial"/>
                <a:cs typeface="Arial"/>
              </a:rPr>
              <a:t> </a:t>
            </a:r>
            <a:r>
              <a:rPr lang="en-US" altLang="zh-CN" sz="2400" b="1" spc="-5" dirty="0">
                <a:solidFill>
                  <a:srgbClr val="004099"/>
                </a:solidFill>
                <a:latin typeface="Arial"/>
                <a:cs typeface="Arial"/>
              </a:rPr>
              <a:t>consumption</a:t>
            </a:r>
            <a:r>
              <a:rPr sz="2400" b="1" spc="292" baseline="-20833" dirty="0">
                <a:solidFill>
                  <a:srgbClr val="00AF50"/>
                </a:solidFill>
                <a:latin typeface="Arial"/>
                <a:cs typeface="Arial"/>
              </a:rPr>
              <a:t> </a:t>
            </a:r>
            <a:r>
              <a:rPr lang="en-US" altLang="zh-CN" sz="2400" b="1" spc="-5" dirty="0">
                <a:solidFill>
                  <a:srgbClr val="00AF50"/>
                </a:solidFill>
                <a:latin typeface="Arial"/>
                <a:cs typeface="Arial"/>
              </a:rPr>
              <a:t>depend</a:t>
            </a:r>
            <a:r>
              <a:rPr lang="en-US" altLang="zh-CN" sz="2400" b="1" spc="-10" dirty="0">
                <a:solidFill>
                  <a:srgbClr val="00AF50"/>
                </a:solidFill>
                <a:latin typeface="Arial"/>
                <a:cs typeface="Arial"/>
              </a:rPr>
              <a:t> </a:t>
            </a:r>
            <a:r>
              <a:rPr lang="en-US" altLang="zh-CN" sz="2400" b="1" spc="-5" dirty="0">
                <a:solidFill>
                  <a:srgbClr val="00AF50"/>
                </a:solidFill>
                <a:latin typeface="Arial"/>
                <a:cs typeface="Arial"/>
              </a:rPr>
              <a:t>on</a:t>
            </a:r>
            <a:r>
              <a:rPr lang="en-US" altLang="zh-CN" sz="2400" b="1" spc="-10" dirty="0">
                <a:solidFill>
                  <a:srgbClr val="00AF50"/>
                </a:solidFill>
                <a:latin typeface="Arial"/>
                <a:cs typeface="Arial"/>
              </a:rPr>
              <a:t> </a:t>
            </a:r>
            <a:r>
              <a:rPr lang="en-US" altLang="zh-CN" sz="2400" b="1" i="1" dirty="0" err="1">
                <a:solidFill>
                  <a:srgbClr val="00AF50"/>
                </a:solidFill>
                <a:latin typeface="Arial"/>
                <a:cs typeface="Arial"/>
              </a:rPr>
              <a:t>V</a:t>
            </a:r>
            <a:r>
              <a:rPr lang="en-US" altLang="zh-CN" sz="2400" b="1" baseline="-20833" dirty="0" err="1">
                <a:solidFill>
                  <a:srgbClr val="00AF50"/>
                </a:solidFill>
                <a:latin typeface="Arial"/>
                <a:cs typeface="Arial"/>
              </a:rPr>
              <a:t>DD</a:t>
            </a:r>
            <a:r>
              <a:rPr lang="en-US" altLang="zh-CN" sz="2400" b="1" baseline="-20833" dirty="0">
                <a:solidFill>
                  <a:srgbClr val="00AF50"/>
                </a:solidFill>
                <a:latin typeface="Arial"/>
                <a:cs typeface="Arial"/>
              </a:rPr>
              <a:t> </a:t>
            </a:r>
            <a:r>
              <a:rPr sz="2400" b="1" dirty="0">
                <a:solidFill>
                  <a:srgbClr val="00AF50"/>
                </a:solidFill>
                <a:latin typeface="Arial"/>
                <a:cs typeface="Arial"/>
              </a:rPr>
              <a:t>and</a:t>
            </a:r>
            <a:r>
              <a:rPr sz="2400" b="1" spc="-10" dirty="0">
                <a:solidFill>
                  <a:srgbClr val="00AF50"/>
                </a:solidFill>
                <a:latin typeface="Arial"/>
                <a:cs typeface="Arial"/>
              </a:rPr>
              <a:t> </a:t>
            </a:r>
            <a:r>
              <a:rPr sz="2400" b="1" spc="-5" dirty="0">
                <a:solidFill>
                  <a:srgbClr val="00AF50"/>
                </a:solidFill>
                <a:latin typeface="Arial"/>
                <a:cs typeface="Arial"/>
              </a:rPr>
              <a:t>gate</a:t>
            </a:r>
            <a:r>
              <a:rPr sz="2400" b="1" dirty="0">
                <a:solidFill>
                  <a:srgbClr val="00AF50"/>
                </a:solidFill>
                <a:latin typeface="Arial"/>
                <a:cs typeface="Arial"/>
              </a:rPr>
              <a:t> </a:t>
            </a:r>
            <a:r>
              <a:rPr sz="2400" b="1" spc="-5" dirty="0">
                <a:solidFill>
                  <a:srgbClr val="00AF50"/>
                </a:solidFill>
                <a:latin typeface="Arial"/>
                <a:cs typeface="Arial"/>
              </a:rPr>
              <a:t>size</a:t>
            </a:r>
            <a:r>
              <a:rPr sz="2400" b="1" spc="-5" dirty="0">
                <a:solidFill>
                  <a:srgbClr val="004099"/>
                </a:solidFill>
                <a:latin typeface="Arial"/>
                <a:cs typeface="Arial"/>
              </a:rPr>
              <a:t>.</a:t>
            </a:r>
            <a:endParaRPr sz="2400" dirty="0">
              <a:latin typeface="Arial"/>
              <a:cs typeface="Arial"/>
            </a:endParaRPr>
          </a:p>
          <a:p>
            <a:pPr marL="323850" marR="140970" indent="-285750">
              <a:lnSpc>
                <a:spcPct val="100000"/>
              </a:lnSpc>
              <a:spcBef>
                <a:spcPts val="1200"/>
              </a:spcBef>
              <a:buFont typeface="Wingdings"/>
              <a:buChar char=""/>
              <a:tabLst>
                <a:tab pos="407670" algn="l"/>
              </a:tabLst>
            </a:pPr>
            <a:r>
              <a:rPr sz="2400" b="1" spc="-5" dirty="0">
                <a:solidFill>
                  <a:srgbClr val="004099"/>
                </a:solidFill>
                <a:latin typeface="Arial"/>
                <a:cs typeface="Arial"/>
              </a:rPr>
              <a:t>Smaller</a:t>
            </a:r>
            <a:r>
              <a:rPr sz="2400" b="1" dirty="0">
                <a:solidFill>
                  <a:srgbClr val="004099"/>
                </a:solidFill>
                <a:latin typeface="Arial"/>
                <a:cs typeface="Arial"/>
              </a:rPr>
              <a:t> </a:t>
            </a:r>
            <a:r>
              <a:rPr sz="2400" b="1" spc="-5" dirty="0">
                <a:solidFill>
                  <a:srgbClr val="004099"/>
                </a:solidFill>
                <a:latin typeface="Arial"/>
                <a:cs typeface="Arial"/>
              </a:rPr>
              <a:t>voltage</a:t>
            </a:r>
            <a:r>
              <a:rPr sz="2400" b="1" spc="5" dirty="0">
                <a:solidFill>
                  <a:srgbClr val="004099"/>
                </a:solidFill>
                <a:latin typeface="Arial"/>
                <a:cs typeface="Arial"/>
              </a:rPr>
              <a:t> </a:t>
            </a:r>
            <a:r>
              <a:rPr sz="2400" b="1" spc="-5" dirty="0">
                <a:solidFill>
                  <a:srgbClr val="004099"/>
                </a:solidFill>
                <a:latin typeface="Arial"/>
                <a:cs typeface="Arial"/>
              </a:rPr>
              <a:t>directly reduces</a:t>
            </a:r>
            <a:r>
              <a:rPr sz="2400" b="1" spc="5" dirty="0">
                <a:solidFill>
                  <a:srgbClr val="004099"/>
                </a:solidFill>
                <a:latin typeface="Arial"/>
                <a:cs typeface="Arial"/>
              </a:rPr>
              <a:t> </a:t>
            </a:r>
            <a:r>
              <a:rPr sz="2400" b="1" spc="-5" dirty="0">
                <a:solidFill>
                  <a:srgbClr val="004099"/>
                </a:solidFill>
                <a:latin typeface="Arial"/>
                <a:cs typeface="Arial"/>
              </a:rPr>
              <a:t>power </a:t>
            </a:r>
            <a:r>
              <a:rPr sz="2400" b="1" dirty="0">
                <a:solidFill>
                  <a:srgbClr val="004099"/>
                </a:solidFill>
                <a:latin typeface="Arial"/>
                <a:cs typeface="Arial"/>
              </a:rPr>
              <a:t> </a:t>
            </a:r>
            <a:r>
              <a:rPr sz="2400" b="1" spc="-5" dirty="0">
                <a:solidFill>
                  <a:srgbClr val="004099"/>
                </a:solidFill>
                <a:latin typeface="Arial"/>
                <a:cs typeface="Arial"/>
              </a:rPr>
              <a:t>consumption,</a:t>
            </a:r>
            <a:r>
              <a:rPr sz="2400" b="1" spc="-10" dirty="0">
                <a:solidFill>
                  <a:srgbClr val="004099"/>
                </a:solidFill>
                <a:latin typeface="Arial"/>
                <a:cs typeface="Arial"/>
              </a:rPr>
              <a:t> </a:t>
            </a:r>
            <a:r>
              <a:rPr sz="2400" b="1" dirty="0">
                <a:solidFill>
                  <a:srgbClr val="004099"/>
                </a:solidFill>
                <a:latin typeface="Arial"/>
                <a:cs typeface="Arial"/>
              </a:rPr>
              <a:t>yet</a:t>
            </a:r>
            <a:r>
              <a:rPr sz="2400" b="1" spc="5" dirty="0">
                <a:solidFill>
                  <a:srgbClr val="004099"/>
                </a:solidFill>
                <a:latin typeface="Arial"/>
                <a:cs typeface="Arial"/>
              </a:rPr>
              <a:t> </a:t>
            </a:r>
            <a:r>
              <a:rPr sz="2400" b="1" spc="-5" dirty="0">
                <a:solidFill>
                  <a:srgbClr val="004099"/>
                </a:solidFill>
                <a:latin typeface="Arial"/>
                <a:cs typeface="Arial"/>
              </a:rPr>
              <a:t>enlarge</a:t>
            </a:r>
            <a:r>
              <a:rPr sz="2400" b="1" dirty="0">
                <a:solidFill>
                  <a:srgbClr val="004099"/>
                </a:solidFill>
                <a:latin typeface="Arial"/>
                <a:cs typeface="Arial"/>
              </a:rPr>
              <a:t> </a:t>
            </a:r>
            <a:r>
              <a:rPr sz="2400" b="1" spc="-5" dirty="0">
                <a:solidFill>
                  <a:srgbClr val="004099"/>
                </a:solidFill>
                <a:latin typeface="Arial"/>
                <a:cs typeface="Arial"/>
              </a:rPr>
              <a:t>propagation </a:t>
            </a:r>
            <a:r>
              <a:rPr sz="2400" b="1" spc="-35" dirty="0">
                <a:solidFill>
                  <a:srgbClr val="004099"/>
                </a:solidFill>
                <a:latin typeface="Arial"/>
                <a:cs typeface="Arial"/>
              </a:rPr>
              <a:t>delay.</a:t>
            </a:r>
            <a:endParaRPr sz="2400" dirty="0">
              <a:latin typeface="Arial"/>
              <a:cs typeface="Arial"/>
            </a:endParaRPr>
          </a:p>
          <a:p>
            <a:pPr marL="323850" marR="30480" indent="-285750">
              <a:lnSpc>
                <a:spcPct val="99700"/>
              </a:lnSpc>
              <a:spcBef>
                <a:spcPts val="1115"/>
              </a:spcBef>
              <a:buFont typeface="Wingdings"/>
              <a:buChar char=""/>
              <a:tabLst>
                <a:tab pos="407670" algn="l"/>
              </a:tabLst>
            </a:pPr>
            <a:r>
              <a:rPr sz="2400" b="1" spc="-10" dirty="0">
                <a:solidFill>
                  <a:srgbClr val="004099"/>
                </a:solidFill>
                <a:latin typeface="Arial"/>
                <a:cs typeface="Arial"/>
              </a:rPr>
              <a:t>With </a:t>
            </a:r>
            <a:r>
              <a:rPr sz="2400" b="1" spc="-5" dirty="0">
                <a:solidFill>
                  <a:srgbClr val="004099"/>
                </a:solidFill>
                <a:latin typeface="Arial"/>
                <a:cs typeface="Arial"/>
              </a:rPr>
              <a:t>a </a:t>
            </a:r>
            <a:r>
              <a:rPr sz="2500" b="1" i="1" spc="-60" dirty="0">
                <a:solidFill>
                  <a:srgbClr val="004099"/>
                </a:solidFill>
                <a:latin typeface="Symbol"/>
                <a:cs typeface="Symbol"/>
              </a:rPr>
              <a:t></a:t>
            </a:r>
            <a:r>
              <a:rPr sz="2500" b="1" i="1" spc="-60" dirty="0">
                <a:solidFill>
                  <a:srgbClr val="004099"/>
                </a:solidFill>
                <a:latin typeface="Times New Roman"/>
                <a:cs typeface="Times New Roman"/>
              </a:rPr>
              <a:t> </a:t>
            </a:r>
            <a:r>
              <a:rPr sz="2400" b="1" dirty="0">
                <a:solidFill>
                  <a:srgbClr val="004099"/>
                </a:solidFill>
                <a:latin typeface="Arial"/>
                <a:cs typeface="Arial"/>
              </a:rPr>
              <a:t>= </a:t>
            </a:r>
            <a:r>
              <a:rPr sz="2400" b="1" i="1" spc="-5" dirty="0">
                <a:solidFill>
                  <a:srgbClr val="004099"/>
                </a:solidFill>
                <a:latin typeface="Arial"/>
                <a:cs typeface="Arial"/>
              </a:rPr>
              <a:t>W</a:t>
            </a:r>
            <a:r>
              <a:rPr sz="2400" b="1" spc="-7" baseline="-20833" dirty="0">
                <a:solidFill>
                  <a:srgbClr val="004099"/>
                </a:solidFill>
                <a:latin typeface="Arial"/>
                <a:cs typeface="Arial"/>
              </a:rPr>
              <a:t>p</a:t>
            </a:r>
            <a:r>
              <a:rPr sz="2400" b="1" spc="-5" dirty="0">
                <a:solidFill>
                  <a:srgbClr val="004099"/>
                </a:solidFill>
                <a:latin typeface="Arial"/>
                <a:cs typeface="Arial"/>
              </a:rPr>
              <a:t>/</a:t>
            </a:r>
            <a:r>
              <a:rPr sz="2400" b="1" i="1" spc="-5" dirty="0">
                <a:solidFill>
                  <a:srgbClr val="004099"/>
                </a:solidFill>
                <a:latin typeface="Arial"/>
                <a:cs typeface="Arial"/>
              </a:rPr>
              <a:t>W</a:t>
            </a:r>
            <a:r>
              <a:rPr sz="2400" b="1" spc="-7" baseline="-20833" dirty="0">
                <a:solidFill>
                  <a:srgbClr val="004099"/>
                </a:solidFill>
                <a:latin typeface="Arial"/>
                <a:cs typeface="Arial"/>
              </a:rPr>
              <a:t>n</a:t>
            </a:r>
            <a:r>
              <a:rPr sz="2400" b="1" baseline="-20833" dirty="0">
                <a:solidFill>
                  <a:srgbClr val="004099"/>
                </a:solidFill>
                <a:latin typeface="Arial"/>
                <a:cs typeface="Arial"/>
              </a:rPr>
              <a:t> </a:t>
            </a:r>
            <a:r>
              <a:rPr sz="2400" b="1" dirty="0">
                <a:solidFill>
                  <a:srgbClr val="004099"/>
                </a:solidFill>
                <a:latin typeface="Arial"/>
                <a:cs typeface="Arial"/>
              </a:rPr>
              <a:t>= </a:t>
            </a:r>
            <a:r>
              <a:rPr sz="2400" b="1" spc="-10" dirty="0">
                <a:solidFill>
                  <a:srgbClr val="004099"/>
                </a:solidFill>
                <a:latin typeface="Arial"/>
                <a:cs typeface="Arial"/>
              </a:rPr>
              <a:t>2, </a:t>
            </a:r>
            <a:r>
              <a:rPr sz="2400" b="1" spc="-5" dirty="0">
                <a:solidFill>
                  <a:srgbClr val="004099"/>
                </a:solidFill>
                <a:latin typeface="Arial"/>
                <a:cs typeface="Arial"/>
              </a:rPr>
              <a:t>the </a:t>
            </a:r>
            <a:r>
              <a:rPr sz="2400" b="1" spc="-5" dirty="0">
                <a:solidFill>
                  <a:srgbClr val="00AF50"/>
                </a:solidFill>
                <a:latin typeface="Arial"/>
                <a:cs typeface="Arial"/>
              </a:rPr>
              <a:t>standard inverter </a:t>
            </a:r>
            <a:r>
              <a:rPr sz="2400" b="1" dirty="0">
                <a:solidFill>
                  <a:srgbClr val="00AF50"/>
                </a:solidFill>
                <a:latin typeface="Arial"/>
                <a:cs typeface="Arial"/>
              </a:rPr>
              <a:t> </a:t>
            </a:r>
            <a:r>
              <a:rPr sz="2400" b="1" spc="-5" dirty="0">
                <a:solidFill>
                  <a:srgbClr val="00AF50"/>
                </a:solidFill>
                <a:latin typeface="Arial"/>
                <a:cs typeface="Arial"/>
              </a:rPr>
              <a:t>reaches</a:t>
            </a:r>
            <a:r>
              <a:rPr sz="2400" b="1" spc="15" dirty="0">
                <a:solidFill>
                  <a:srgbClr val="00AF50"/>
                </a:solidFill>
                <a:latin typeface="Arial"/>
                <a:cs typeface="Arial"/>
              </a:rPr>
              <a:t> </a:t>
            </a:r>
            <a:r>
              <a:rPr sz="2400" b="1" spc="-5" dirty="0">
                <a:solidFill>
                  <a:srgbClr val="00AF50"/>
                </a:solidFill>
                <a:latin typeface="Arial"/>
                <a:cs typeface="Arial"/>
              </a:rPr>
              <a:t>optimized condition</a:t>
            </a:r>
            <a:r>
              <a:rPr sz="2400" b="1" spc="-5" dirty="0">
                <a:solidFill>
                  <a:srgbClr val="004099"/>
                </a:solidFill>
                <a:latin typeface="Arial"/>
                <a:cs typeface="Arial"/>
              </a:rPr>
              <a:t>,</a:t>
            </a:r>
            <a:r>
              <a:rPr sz="2400" b="1" spc="-10" dirty="0">
                <a:solidFill>
                  <a:srgbClr val="004099"/>
                </a:solidFill>
                <a:latin typeface="Arial"/>
                <a:cs typeface="Arial"/>
              </a:rPr>
              <a:t> </a:t>
            </a:r>
            <a:r>
              <a:rPr sz="2400" b="1" dirty="0">
                <a:solidFill>
                  <a:srgbClr val="004099"/>
                </a:solidFill>
                <a:latin typeface="Arial"/>
                <a:cs typeface="Arial"/>
              </a:rPr>
              <a:t>and</a:t>
            </a:r>
            <a:r>
              <a:rPr sz="2400" b="1" spc="-5" dirty="0">
                <a:solidFill>
                  <a:srgbClr val="004099"/>
                </a:solidFill>
                <a:latin typeface="Arial"/>
                <a:cs typeface="Arial"/>
              </a:rPr>
              <a:t> </a:t>
            </a:r>
            <a:r>
              <a:rPr sz="2400" b="1" dirty="0">
                <a:solidFill>
                  <a:srgbClr val="004099"/>
                </a:solidFill>
                <a:latin typeface="Arial"/>
                <a:cs typeface="Arial"/>
              </a:rPr>
              <a:t>it</a:t>
            </a:r>
            <a:r>
              <a:rPr sz="2400" b="1" spc="-10" dirty="0">
                <a:solidFill>
                  <a:srgbClr val="004099"/>
                </a:solidFill>
                <a:latin typeface="Arial"/>
                <a:cs typeface="Arial"/>
              </a:rPr>
              <a:t> </a:t>
            </a:r>
            <a:r>
              <a:rPr sz="2400" b="1" spc="-5" dirty="0">
                <a:solidFill>
                  <a:srgbClr val="004099"/>
                </a:solidFill>
                <a:latin typeface="Arial"/>
                <a:cs typeface="Arial"/>
              </a:rPr>
              <a:t>serves</a:t>
            </a:r>
            <a:r>
              <a:rPr sz="2400" b="1" spc="10" dirty="0">
                <a:solidFill>
                  <a:srgbClr val="004099"/>
                </a:solidFill>
                <a:latin typeface="Arial"/>
                <a:cs typeface="Arial"/>
              </a:rPr>
              <a:t> </a:t>
            </a:r>
            <a:r>
              <a:rPr sz="2400" b="1" spc="-5" dirty="0">
                <a:solidFill>
                  <a:srgbClr val="004099"/>
                </a:solidFill>
                <a:latin typeface="Arial"/>
                <a:cs typeface="Arial"/>
              </a:rPr>
              <a:t>as </a:t>
            </a:r>
            <a:r>
              <a:rPr sz="2400" b="1" spc="-650" dirty="0">
                <a:solidFill>
                  <a:srgbClr val="004099"/>
                </a:solidFill>
                <a:latin typeface="Arial"/>
                <a:cs typeface="Arial"/>
              </a:rPr>
              <a:t> </a:t>
            </a:r>
            <a:r>
              <a:rPr sz="2400" b="1" spc="-5" dirty="0">
                <a:solidFill>
                  <a:srgbClr val="004099"/>
                </a:solidFill>
                <a:latin typeface="Arial"/>
                <a:cs typeface="Arial"/>
              </a:rPr>
              <a:t>the cornerstone</a:t>
            </a:r>
            <a:r>
              <a:rPr sz="2400" b="1" spc="10" dirty="0">
                <a:solidFill>
                  <a:srgbClr val="004099"/>
                </a:solidFill>
                <a:latin typeface="Arial"/>
                <a:cs typeface="Arial"/>
              </a:rPr>
              <a:t> </a:t>
            </a:r>
            <a:r>
              <a:rPr sz="2400" b="1" spc="-5" dirty="0">
                <a:solidFill>
                  <a:srgbClr val="004099"/>
                </a:solidFill>
                <a:latin typeface="Arial"/>
                <a:cs typeface="Arial"/>
              </a:rPr>
              <a:t>for</a:t>
            </a:r>
            <a:r>
              <a:rPr sz="2400" b="1" spc="10" dirty="0">
                <a:solidFill>
                  <a:srgbClr val="004099"/>
                </a:solidFill>
                <a:latin typeface="Arial"/>
                <a:cs typeface="Arial"/>
              </a:rPr>
              <a:t> </a:t>
            </a:r>
            <a:r>
              <a:rPr sz="2400" b="1" spc="-5" dirty="0">
                <a:solidFill>
                  <a:srgbClr val="004099"/>
                </a:solidFill>
                <a:latin typeface="Arial"/>
                <a:cs typeface="Arial"/>
              </a:rPr>
              <a:t>the following</a:t>
            </a:r>
            <a:r>
              <a:rPr sz="2400" b="1" spc="-20" dirty="0">
                <a:solidFill>
                  <a:srgbClr val="004099"/>
                </a:solidFill>
                <a:latin typeface="Arial"/>
                <a:cs typeface="Arial"/>
              </a:rPr>
              <a:t> </a:t>
            </a:r>
            <a:r>
              <a:rPr sz="2400" b="1" dirty="0">
                <a:solidFill>
                  <a:srgbClr val="004099"/>
                </a:solidFill>
                <a:latin typeface="Arial"/>
                <a:cs typeface="Arial"/>
              </a:rPr>
              <a:t>logic</a:t>
            </a:r>
            <a:r>
              <a:rPr sz="2400" b="1" spc="-5" dirty="0">
                <a:solidFill>
                  <a:srgbClr val="004099"/>
                </a:solidFill>
                <a:latin typeface="Arial"/>
                <a:cs typeface="Arial"/>
              </a:rPr>
              <a:t> circuit </a:t>
            </a:r>
            <a:r>
              <a:rPr sz="2400" b="1" spc="-650" dirty="0">
                <a:solidFill>
                  <a:srgbClr val="004099"/>
                </a:solidFill>
                <a:latin typeface="Arial"/>
                <a:cs typeface="Arial"/>
              </a:rPr>
              <a:t> </a:t>
            </a:r>
            <a:r>
              <a:rPr sz="2400" b="1" spc="-5" dirty="0">
                <a:solidFill>
                  <a:srgbClr val="004099"/>
                </a:solidFill>
                <a:latin typeface="Arial"/>
                <a:cs typeface="Arial"/>
              </a:rPr>
              <a:t>design.</a:t>
            </a:r>
            <a:endParaRPr sz="2400" dirty="0">
              <a:latin typeface="Arial"/>
              <a:cs typeface="Arial"/>
            </a:endParaRPr>
          </a:p>
        </p:txBody>
      </p:sp>
      <p:sp>
        <p:nvSpPr>
          <p:cNvPr id="5" name="object 5"/>
          <p:cNvSpPr/>
          <p:nvPr/>
        </p:nvSpPr>
        <p:spPr>
          <a:xfrm>
            <a:off x="1023366" y="5768340"/>
            <a:ext cx="3472179" cy="548005"/>
          </a:xfrm>
          <a:custGeom>
            <a:avLst/>
            <a:gdLst/>
            <a:ahLst/>
            <a:cxnLst/>
            <a:rect l="l" t="t" r="r" b="b"/>
            <a:pathLst>
              <a:path w="3472179" h="548004">
                <a:moveTo>
                  <a:pt x="3471672" y="0"/>
                </a:moveTo>
                <a:lnTo>
                  <a:pt x="0" y="0"/>
                </a:lnTo>
                <a:lnTo>
                  <a:pt x="0" y="547878"/>
                </a:lnTo>
                <a:lnTo>
                  <a:pt x="3471672" y="547878"/>
                </a:lnTo>
                <a:lnTo>
                  <a:pt x="3471672" y="0"/>
                </a:lnTo>
                <a:close/>
              </a:path>
            </a:pathLst>
          </a:custGeom>
          <a:solidFill>
            <a:srgbClr val="D0ECF6"/>
          </a:solidFill>
        </p:spPr>
        <p:txBody>
          <a:bodyPr wrap="square" lIns="0" tIns="0" rIns="0" bIns="0" rtlCol="0"/>
          <a:lstStyle/>
          <a:p>
            <a:endParaRPr/>
          </a:p>
        </p:txBody>
      </p:sp>
      <p:sp>
        <p:nvSpPr>
          <p:cNvPr id="6" name="object 6"/>
          <p:cNvSpPr txBox="1"/>
          <p:nvPr/>
        </p:nvSpPr>
        <p:spPr>
          <a:xfrm>
            <a:off x="4015208" y="6001053"/>
            <a:ext cx="424815" cy="257175"/>
          </a:xfrm>
          <a:prstGeom prst="rect">
            <a:avLst/>
          </a:prstGeom>
        </p:spPr>
        <p:txBody>
          <a:bodyPr vert="horz" wrap="square" lIns="0" tIns="14604" rIns="0" bIns="0" rtlCol="0">
            <a:spAutoFit/>
          </a:bodyPr>
          <a:lstStyle/>
          <a:p>
            <a:pPr>
              <a:lnSpc>
                <a:spcPct val="100000"/>
              </a:lnSpc>
              <a:spcBef>
                <a:spcPts val="114"/>
              </a:spcBef>
            </a:pPr>
            <a:r>
              <a:rPr sz="1500" i="1" spc="5" dirty="0">
                <a:latin typeface="Times New Roman"/>
                <a:cs typeface="Times New Roman"/>
              </a:rPr>
              <a:t>c</a:t>
            </a:r>
            <a:r>
              <a:rPr sz="1500" i="1" spc="15" dirty="0">
                <a:latin typeface="Times New Roman"/>
                <a:cs typeface="Times New Roman"/>
              </a:rPr>
              <a:t>lo</a:t>
            </a:r>
            <a:r>
              <a:rPr sz="1500" i="1" spc="10" dirty="0">
                <a:latin typeface="Times New Roman"/>
                <a:cs typeface="Times New Roman"/>
              </a:rPr>
              <a:t>c</a:t>
            </a:r>
            <a:r>
              <a:rPr sz="1500" i="1" spc="15" dirty="0">
                <a:latin typeface="Times New Roman"/>
                <a:cs typeface="Times New Roman"/>
              </a:rPr>
              <a:t>k</a:t>
            </a:r>
            <a:endParaRPr sz="1500">
              <a:latin typeface="Times New Roman"/>
              <a:cs typeface="Times New Roman"/>
            </a:endParaRPr>
          </a:p>
        </p:txBody>
      </p:sp>
      <p:sp>
        <p:nvSpPr>
          <p:cNvPr id="7" name="object 7"/>
          <p:cNvSpPr txBox="1"/>
          <p:nvPr/>
        </p:nvSpPr>
        <p:spPr>
          <a:xfrm>
            <a:off x="1238726" y="6001053"/>
            <a:ext cx="294640" cy="257175"/>
          </a:xfrm>
          <a:prstGeom prst="rect">
            <a:avLst/>
          </a:prstGeom>
        </p:spPr>
        <p:txBody>
          <a:bodyPr vert="horz" wrap="square" lIns="0" tIns="14604" rIns="0" bIns="0" rtlCol="0">
            <a:spAutoFit/>
          </a:bodyPr>
          <a:lstStyle/>
          <a:p>
            <a:pPr>
              <a:lnSpc>
                <a:spcPct val="100000"/>
              </a:lnSpc>
              <a:spcBef>
                <a:spcPts val="114"/>
              </a:spcBef>
            </a:pPr>
            <a:r>
              <a:rPr sz="1500" i="1" spc="20" dirty="0">
                <a:latin typeface="Times New Roman"/>
                <a:cs typeface="Times New Roman"/>
              </a:rPr>
              <a:t>a</a:t>
            </a:r>
            <a:r>
              <a:rPr sz="1500" i="1" spc="10" dirty="0">
                <a:latin typeface="Times New Roman"/>
                <a:cs typeface="Times New Roman"/>
              </a:rPr>
              <a:t>v</a:t>
            </a:r>
            <a:r>
              <a:rPr sz="1500" i="1" spc="20" dirty="0">
                <a:latin typeface="Times New Roman"/>
                <a:cs typeface="Times New Roman"/>
              </a:rPr>
              <a:t>g</a:t>
            </a:r>
            <a:endParaRPr sz="1500">
              <a:latin typeface="Times New Roman"/>
              <a:cs typeface="Times New Roman"/>
            </a:endParaRPr>
          </a:p>
        </p:txBody>
      </p:sp>
      <p:sp>
        <p:nvSpPr>
          <p:cNvPr id="8" name="object 8"/>
          <p:cNvSpPr txBox="1"/>
          <p:nvPr/>
        </p:nvSpPr>
        <p:spPr>
          <a:xfrm>
            <a:off x="2104270" y="6001053"/>
            <a:ext cx="390525" cy="257175"/>
          </a:xfrm>
          <a:prstGeom prst="rect">
            <a:avLst/>
          </a:prstGeom>
        </p:spPr>
        <p:txBody>
          <a:bodyPr vert="horz" wrap="square" lIns="0" tIns="14604" rIns="0" bIns="0" rtlCol="0">
            <a:spAutoFit/>
          </a:bodyPr>
          <a:lstStyle/>
          <a:p>
            <a:pPr>
              <a:lnSpc>
                <a:spcPct val="100000"/>
              </a:lnSpc>
              <a:spcBef>
                <a:spcPts val="114"/>
              </a:spcBef>
            </a:pPr>
            <a:r>
              <a:rPr sz="1500" spc="45" dirty="0">
                <a:latin typeface="Times New Roman"/>
                <a:cs typeface="Times New Roman"/>
              </a:rPr>
              <a:t>0</a:t>
            </a:r>
            <a:r>
              <a:rPr sz="1500" spc="-85" dirty="0">
                <a:latin typeface="Symbol"/>
                <a:cs typeface="Symbol"/>
              </a:rPr>
              <a:t></a:t>
            </a:r>
            <a:r>
              <a:rPr sz="1500" spc="20" dirty="0">
                <a:latin typeface="Times New Roman"/>
                <a:cs typeface="Times New Roman"/>
              </a:rPr>
              <a:t>1</a:t>
            </a:r>
            <a:endParaRPr sz="1500">
              <a:latin typeface="Times New Roman"/>
              <a:cs typeface="Times New Roman"/>
            </a:endParaRPr>
          </a:p>
        </p:txBody>
      </p:sp>
      <p:sp>
        <p:nvSpPr>
          <p:cNvPr id="9" name="object 9"/>
          <p:cNvSpPr txBox="1"/>
          <p:nvPr/>
        </p:nvSpPr>
        <p:spPr>
          <a:xfrm>
            <a:off x="1057940" y="5763418"/>
            <a:ext cx="3017520" cy="494665"/>
          </a:xfrm>
          <a:prstGeom prst="rect">
            <a:avLst/>
          </a:prstGeom>
        </p:spPr>
        <p:txBody>
          <a:bodyPr vert="horz" wrap="square" lIns="0" tIns="11430" rIns="0" bIns="0" rtlCol="0">
            <a:spAutoFit/>
          </a:bodyPr>
          <a:lstStyle/>
          <a:p>
            <a:pPr marL="25400">
              <a:lnSpc>
                <a:spcPts val="2600"/>
              </a:lnSpc>
              <a:spcBef>
                <a:spcPts val="90"/>
              </a:spcBef>
              <a:tabLst>
                <a:tab pos="582295" algn="l"/>
                <a:tab pos="1480185" algn="l"/>
                <a:tab pos="2011045" algn="l"/>
                <a:tab pos="2661920" algn="l"/>
              </a:tabLst>
            </a:pPr>
            <a:r>
              <a:rPr sz="2600" i="1" spc="20" dirty="0">
                <a:latin typeface="Times New Roman"/>
                <a:cs typeface="Times New Roman"/>
              </a:rPr>
              <a:t>P	</a:t>
            </a:r>
            <a:r>
              <a:rPr sz="2600" spc="15" dirty="0">
                <a:latin typeface="Symbol"/>
                <a:cs typeface="Symbol"/>
              </a:rPr>
              <a:t></a:t>
            </a:r>
            <a:r>
              <a:rPr sz="2600" spc="-270" dirty="0">
                <a:latin typeface="Times New Roman"/>
                <a:cs typeface="Times New Roman"/>
              </a:rPr>
              <a:t> </a:t>
            </a:r>
            <a:r>
              <a:rPr sz="2750" i="1" spc="-75" dirty="0">
                <a:latin typeface="Symbol"/>
                <a:cs typeface="Symbol"/>
              </a:rPr>
              <a:t></a:t>
            </a:r>
            <a:r>
              <a:rPr sz="2750" spc="-75" dirty="0">
                <a:latin typeface="Times New Roman"/>
                <a:cs typeface="Times New Roman"/>
              </a:rPr>
              <a:t>	</a:t>
            </a:r>
            <a:r>
              <a:rPr sz="2600" spc="5" dirty="0">
                <a:latin typeface="Symbol"/>
                <a:cs typeface="Symbol"/>
              </a:rPr>
              <a:t></a:t>
            </a:r>
            <a:r>
              <a:rPr sz="2600" spc="-415" dirty="0">
                <a:latin typeface="Times New Roman"/>
                <a:cs typeface="Times New Roman"/>
              </a:rPr>
              <a:t> </a:t>
            </a:r>
            <a:r>
              <a:rPr sz="2600" i="1" spc="20" dirty="0">
                <a:latin typeface="Times New Roman"/>
                <a:cs typeface="Times New Roman"/>
              </a:rPr>
              <a:t>C	</a:t>
            </a:r>
            <a:r>
              <a:rPr sz="2600" spc="50" dirty="0">
                <a:latin typeface="Symbol"/>
                <a:cs typeface="Symbol"/>
              </a:rPr>
              <a:t></a:t>
            </a:r>
            <a:r>
              <a:rPr sz="2600" i="1" spc="50" dirty="0">
                <a:latin typeface="Times New Roman"/>
                <a:cs typeface="Times New Roman"/>
              </a:rPr>
              <a:t>V</a:t>
            </a:r>
            <a:r>
              <a:rPr sz="2600" i="1" spc="-165" dirty="0">
                <a:latin typeface="Times New Roman"/>
                <a:cs typeface="Times New Roman"/>
              </a:rPr>
              <a:t> </a:t>
            </a:r>
            <a:r>
              <a:rPr sz="2250" spc="30" baseline="42592" dirty="0">
                <a:latin typeface="Times New Roman"/>
                <a:cs typeface="Times New Roman"/>
              </a:rPr>
              <a:t>2	</a:t>
            </a:r>
            <a:r>
              <a:rPr sz="2600" spc="5" dirty="0">
                <a:latin typeface="Symbol"/>
                <a:cs typeface="Symbol"/>
              </a:rPr>
              <a:t></a:t>
            </a:r>
            <a:r>
              <a:rPr sz="2600" spc="100" dirty="0">
                <a:latin typeface="Times New Roman"/>
                <a:cs typeface="Times New Roman"/>
              </a:rPr>
              <a:t> </a:t>
            </a:r>
            <a:r>
              <a:rPr sz="2600" i="1" spc="5" dirty="0">
                <a:latin typeface="Times New Roman"/>
                <a:cs typeface="Times New Roman"/>
              </a:rPr>
              <a:t>f</a:t>
            </a:r>
            <a:endParaRPr sz="2600">
              <a:latin typeface="Times New Roman"/>
              <a:cs typeface="Times New Roman"/>
            </a:endParaRPr>
          </a:p>
          <a:p>
            <a:pPr marL="1826260">
              <a:lnSpc>
                <a:spcPts val="1100"/>
              </a:lnSpc>
              <a:tabLst>
                <a:tab pos="2305685" algn="l"/>
              </a:tabLst>
            </a:pPr>
            <a:r>
              <a:rPr sz="1500" i="1" spc="20" dirty="0">
                <a:latin typeface="Times New Roman"/>
                <a:cs typeface="Times New Roman"/>
              </a:rPr>
              <a:t>L	DD</a:t>
            </a:r>
            <a:endParaRPr sz="1500">
              <a:latin typeface="Times New Roman"/>
              <a:cs typeface="Times New Roman"/>
            </a:endParaRPr>
          </a:p>
        </p:txBody>
      </p:sp>
      <p:grpSp>
        <p:nvGrpSpPr>
          <p:cNvPr id="10" name="object 10"/>
          <p:cNvGrpSpPr/>
          <p:nvPr/>
        </p:nvGrpSpPr>
        <p:grpSpPr>
          <a:xfrm>
            <a:off x="991361" y="5135879"/>
            <a:ext cx="3535679" cy="1212850"/>
            <a:chOff x="991361" y="5135879"/>
            <a:chExt cx="3535679" cy="1212850"/>
          </a:xfrm>
        </p:grpSpPr>
        <p:sp>
          <p:nvSpPr>
            <p:cNvPr id="11" name="object 11"/>
            <p:cNvSpPr/>
            <p:nvPr/>
          </p:nvSpPr>
          <p:spPr>
            <a:xfrm>
              <a:off x="1007363" y="5752337"/>
              <a:ext cx="3503929" cy="580390"/>
            </a:xfrm>
            <a:custGeom>
              <a:avLst/>
              <a:gdLst/>
              <a:ahLst/>
              <a:cxnLst/>
              <a:rect l="l" t="t" r="r" b="b"/>
              <a:pathLst>
                <a:path w="3503929" h="580389">
                  <a:moveTo>
                    <a:pt x="0" y="579882"/>
                  </a:moveTo>
                  <a:lnTo>
                    <a:pt x="3503676" y="579882"/>
                  </a:lnTo>
                  <a:lnTo>
                    <a:pt x="3503676" y="0"/>
                  </a:lnTo>
                  <a:lnTo>
                    <a:pt x="0" y="0"/>
                  </a:lnTo>
                  <a:lnTo>
                    <a:pt x="0" y="579882"/>
                  </a:lnTo>
                  <a:close/>
                </a:path>
              </a:pathLst>
            </a:custGeom>
            <a:ln w="32004">
              <a:solidFill>
                <a:srgbClr val="0000CC"/>
              </a:solidFill>
            </a:ln>
          </p:spPr>
          <p:txBody>
            <a:bodyPr wrap="square" lIns="0" tIns="0" rIns="0" bIns="0" rtlCol="0"/>
            <a:lstStyle/>
            <a:p>
              <a:endParaRPr/>
            </a:p>
          </p:txBody>
        </p:sp>
        <p:sp>
          <p:nvSpPr>
            <p:cNvPr id="12" name="object 12"/>
            <p:cNvSpPr/>
            <p:nvPr/>
          </p:nvSpPr>
          <p:spPr>
            <a:xfrm>
              <a:off x="1211198" y="5142356"/>
              <a:ext cx="3096895" cy="559435"/>
            </a:xfrm>
            <a:custGeom>
              <a:avLst/>
              <a:gdLst/>
              <a:ahLst/>
              <a:cxnLst/>
              <a:rect l="l" t="t" r="r" b="b"/>
              <a:pathLst>
                <a:path w="3096895" h="559435">
                  <a:moveTo>
                    <a:pt x="3003550" y="0"/>
                  </a:moveTo>
                  <a:lnTo>
                    <a:pt x="93217" y="0"/>
                  </a:lnTo>
                  <a:lnTo>
                    <a:pt x="56932" y="7332"/>
                  </a:lnTo>
                  <a:lnTo>
                    <a:pt x="27301" y="27320"/>
                  </a:lnTo>
                  <a:lnTo>
                    <a:pt x="7325" y="56953"/>
                  </a:lnTo>
                  <a:lnTo>
                    <a:pt x="0" y="93218"/>
                  </a:lnTo>
                  <a:lnTo>
                    <a:pt x="0" y="466090"/>
                  </a:lnTo>
                  <a:lnTo>
                    <a:pt x="7325" y="502375"/>
                  </a:lnTo>
                  <a:lnTo>
                    <a:pt x="27301" y="532006"/>
                  </a:lnTo>
                  <a:lnTo>
                    <a:pt x="56932" y="551982"/>
                  </a:lnTo>
                  <a:lnTo>
                    <a:pt x="93217" y="559308"/>
                  </a:lnTo>
                  <a:lnTo>
                    <a:pt x="3003550" y="559308"/>
                  </a:lnTo>
                  <a:lnTo>
                    <a:pt x="3039814" y="551982"/>
                  </a:lnTo>
                  <a:lnTo>
                    <a:pt x="3069447" y="532006"/>
                  </a:lnTo>
                  <a:lnTo>
                    <a:pt x="3089435" y="502375"/>
                  </a:lnTo>
                  <a:lnTo>
                    <a:pt x="3096767" y="466090"/>
                  </a:lnTo>
                  <a:lnTo>
                    <a:pt x="3096767" y="93218"/>
                  </a:lnTo>
                  <a:lnTo>
                    <a:pt x="3089435" y="56953"/>
                  </a:lnTo>
                  <a:lnTo>
                    <a:pt x="3069447" y="27320"/>
                  </a:lnTo>
                  <a:lnTo>
                    <a:pt x="3039814" y="7332"/>
                  </a:lnTo>
                  <a:lnTo>
                    <a:pt x="3003550" y="0"/>
                  </a:lnTo>
                  <a:close/>
                </a:path>
              </a:pathLst>
            </a:custGeom>
            <a:solidFill>
              <a:srgbClr val="FFFF00"/>
            </a:solidFill>
          </p:spPr>
          <p:txBody>
            <a:bodyPr wrap="square" lIns="0" tIns="0" rIns="0" bIns="0" rtlCol="0"/>
            <a:lstStyle/>
            <a:p>
              <a:endParaRPr/>
            </a:p>
          </p:txBody>
        </p:sp>
        <p:sp>
          <p:nvSpPr>
            <p:cNvPr id="13" name="object 13"/>
            <p:cNvSpPr/>
            <p:nvPr/>
          </p:nvSpPr>
          <p:spPr>
            <a:xfrm>
              <a:off x="1211198" y="5142356"/>
              <a:ext cx="3096895" cy="559435"/>
            </a:xfrm>
            <a:custGeom>
              <a:avLst/>
              <a:gdLst/>
              <a:ahLst/>
              <a:cxnLst/>
              <a:rect l="l" t="t" r="r" b="b"/>
              <a:pathLst>
                <a:path w="3096895" h="559435">
                  <a:moveTo>
                    <a:pt x="0" y="93218"/>
                  </a:moveTo>
                  <a:lnTo>
                    <a:pt x="7325" y="56953"/>
                  </a:lnTo>
                  <a:lnTo>
                    <a:pt x="27301" y="27320"/>
                  </a:lnTo>
                  <a:lnTo>
                    <a:pt x="56932" y="7332"/>
                  </a:lnTo>
                  <a:lnTo>
                    <a:pt x="93217" y="0"/>
                  </a:lnTo>
                  <a:lnTo>
                    <a:pt x="3003550" y="0"/>
                  </a:lnTo>
                  <a:lnTo>
                    <a:pt x="3039814" y="7332"/>
                  </a:lnTo>
                  <a:lnTo>
                    <a:pt x="3069447" y="27320"/>
                  </a:lnTo>
                  <a:lnTo>
                    <a:pt x="3089435" y="56953"/>
                  </a:lnTo>
                  <a:lnTo>
                    <a:pt x="3096767" y="93218"/>
                  </a:lnTo>
                  <a:lnTo>
                    <a:pt x="3096767" y="466090"/>
                  </a:lnTo>
                  <a:lnTo>
                    <a:pt x="3089435" y="502375"/>
                  </a:lnTo>
                  <a:lnTo>
                    <a:pt x="3069447" y="532006"/>
                  </a:lnTo>
                  <a:lnTo>
                    <a:pt x="3039814" y="551982"/>
                  </a:lnTo>
                  <a:lnTo>
                    <a:pt x="3003550" y="559308"/>
                  </a:lnTo>
                  <a:lnTo>
                    <a:pt x="93217" y="559308"/>
                  </a:lnTo>
                  <a:lnTo>
                    <a:pt x="56932" y="551982"/>
                  </a:lnTo>
                  <a:lnTo>
                    <a:pt x="27301" y="532006"/>
                  </a:lnTo>
                  <a:lnTo>
                    <a:pt x="7325" y="502375"/>
                  </a:lnTo>
                  <a:lnTo>
                    <a:pt x="0" y="466090"/>
                  </a:lnTo>
                  <a:lnTo>
                    <a:pt x="0" y="93218"/>
                  </a:lnTo>
                  <a:close/>
                </a:path>
              </a:pathLst>
            </a:custGeom>
            <a:ln w="12954">
              <a:solidFill>
                <a:srgbClr val="002C6D"/>
              </a:solidFill>
            </a:ln>
          </p:spPr>
          <p:txBody>
            <a:bodyPr wrap="square" lIns="0" tIns="0" rIns="0" bIns="0" rtlCol="0"/>
            <a:lstStyle/>
            <a:p>
              <a:endParaRPr/>
            </a:p>
          </p:txBody>
        </p:sp>
      </p:grpSp>
      <p:sp>
        <p:nvSpPr>
          <p:cNvPr id="14" name="object 14"/>
          <p:cNvSpPr txBox="1"/>
          <p:nvPr/>
        </p:nvSpPr>
        <p:spPr>
          <a:xfrm>
            <a:off x="1335621" y="5216564"/>
            <a:ext cx="2845435" cy="360045"/>
          </a:xfrm>
          <a:prstGeom prst="rect">
            <a:avLst/>
          </a:prstGeom>
        </p:spPr>
        <p:txBody>
          <a:bodyPr vert="horz" wrap="square" lIns="0" tIns="11430" rIns="0" bIns="0" rtlCol="0">
            <a:spAutoFit/>
          </a:bodyPr>
          <a:lstStyle/>
          <a:p>
            <a:pPr marL="38100">
              <a:lnSpc>
                <a:spcPct val="100000"/>
              </a:lnSpc>
              <a:spcBef>
                <a:spcPts val="90"/>
              </a:spcBef>
            </a:pPr>
            <a:r>
              <a:rPr sz="2200" i="1" spc="180" dirty="0">
                <a:latin typeface="Times New Roman"/>
                <a:cs typeface="Times New Roman"/>
              </a:rPr>
              <a:t>t</a:t>
            </a:r>
            <a:r>
              <a:rPr sz="1875" i="1" spc="-15" baseline="-24444" dirty="0">
                <a:latin typeface="Times New Roman"/>
                <a:cs typeface="Times New Roman"/>
              </a:rPr>
              <a:t>p</a:t>
            </a:r>
            <a:r>
              <a:rPr sz="1875" spc="7" baseline="-24444" dirty="0">
                <a:latin typeface="Times New Roman"/>
                <a:cs typeface="Times New Roman"/>
              </a:rPr>
              <a:t>1</a:t>
            </a:r>
            <a:r>
              <a:rPr sz="1875" baseline="-24444" dirty="0">
                <a:latin typeface="Times New Roman"/>
                <a:cs typeface="Times New Roman"/>
              </a:rPr>
              <a:t> </a:t>
            </a:r>
            <a:r>
              <a:rPr sz="1875" spc="112" baseline="-24444" dirty="0">
                <a:latin typeface="Times New Roman"/>
                <a:cs typeface="Times New Roman"/>
              </a:rPr>
              <a:t> </a:t>
            </a:r>
            <a:r>
              <a:rPr sz="2200" spc="-5" dirty="0">
                <a:latin typeface="Symbol"/>
                <a:cs typeface="Symbol"/>
              </a:rPr>
              <a:t></a:t>
            </a:r>
            <a:r>
              <a:rPr sz="2200" spc="-45" dirty="0">
                <a:latin typeface="Times New Roman"/>
                <a:cs typeface="Times New Roman"/>
              </a:rPr>
              <a:t> </a:t>
            </a:r>
            <a:r>
              <a:rPr sz="2200" spc="-5" dirty="0">
                <a:latin typeface="Times New Roman"/>
                <a:cs typeface="Times New Roman"/>
              </a:rPr>
              <a:t>0.</a:t>
            </a:r>
            <a:r>
              <a:rPr sz="2200" spc="-15" dirty="0">
                <a:latin typeface="Times New Roman"/>
                <a:cs typeface="Times New Roman"/>
              </a:rPr>
              <a:t>6</a:t>
            </a:r>
            <a:r>
              <a:rPr sz="2200" spc="90" dirty="0">
                <a:latin typeface="Times New Roman"/>
                <a:cs typeface="Times New Roman"/>
              </a:rPr>
              <a:t>9</a:t>
            </a:r>
            <a:r>
              <a:rPr sz="2200" i="1" spc="-100" dirty="0">
                <a:latin typeface="Times New Roman"/>
                <a:cs typeface="Times New Roman"/>
              </a:rPr>
              <a:t>R</a:t>
            </a:r>
            <a:r>
              <a:rPr sz="1875" spc="7" baseline="-24444" dirty="0">
                <a:latin typeface="Times New Roman"/>
                <a:cs typeface="Times New Roman"/>
              </a:rPr>
              <a:t>0</a:t>
            </a:r>
            <a:r>
              <a:rPr sz="1875" baseline="-24444" dirty="0">
                <a:latin typeface="Times New Roman"/>
                <a:cs typeface="Times New Roman"/>
              </a:rPr>
              <a:t> </a:t>
            </a:r>
            <a:r>
              <a:rPr sz="1875" spc="-142" baseline="-24444" dirty="0">
                <a:latin typeface="Times New Roman"/>
                <a:cs typeface="Times New Roman"/>
              </a:rPr>
              <a:t> </a:t>
            </a:r>
            <a:r>
              <a:rPr sz="2200" spc="105" dirty="0">
                <a:latin typeface="Symbol"/>
                <a:cs typeface="Symbol"/>
              </a:rPr>
              <a:t></a:t>
            </a:r>
            <a:r>
              <a:rPr sz="2200" spc="-25" dirty="0">
                <a:latin typeface="Times New Roman"/>
                <a:cs typeface="Times New Roman"/>
              </a:rPr>
              <a:t>[</a:t>
            </a:r>
            <a:r>
              <a:rPr sz="2200" i="1" spc="150" dirty="0">
                <a:latin typeface="Times New Roman"/>
                <a:cs typeface="Times New Roman"/>
              </a:rPr>
              <a:t>C</a:t>
            </a:r>
            <a:r>
              <a:rPr sz="1875" i="1" spc="-7" baseline="-24444" dirty="0">
                <a:latin typeface="Times New Roman"/>
                <a:cs typeface="Times New Roman"/>
              </a:rPr>
              <a:t>pa</a:t>
            </a:r>
            <a:r>
              <a:rPr sz="1875" i="1" spc="7" baseline="-24444" dirty="0">
                <a:latin typeface="Times New Roman"/>
                <a:cs typeface="Times New Roman"/>
              </a:rPr>
              <a:t>r</a:t>
            </a:r>
            <a:r>
              <a:rPr sz="1875" i="1" baseline="-24444" dirty="0">
                <a:latin typeface="Times New Roman"/>
                <a:cs typeface="Times New Roman"/>
              </a:rPr>
              <a:t> </a:t>
            </a:r>
            <a:r>
              <a:rPr sz="1875" i="1" spc="135" baseline="-24444" dirty="0">
                <a:latin typeface="Times New Roman"/>
                <a:cs typeface="Times New Roman"/>
              </a:rPr>
              <a:t> </a:t>
            </a:r>
            <a:r>
              <a:rPr sz="2200" spc="-5" dirty="0">
                <a:latin typeface="Symbol"/>
                <a:cs typeface="Symbol"/>
              </a:rPr>
              <a:t></a:t>
            </a:r>
            <a:r>
              <a:rPr sz="2200" spc="-210" dirty="0">
                <a:latin typeface="Times New Roman"/>
                <a:cs typeface="Times New Roman"/>
              </a:rPr>
              <a:t> </a:t>
            </a:r>
            <a:r>
              <a:rPr sz="2200" i="1" spc="45" dirty="0">
                <a:latin typeface="Times New Roman"/>
                <a:cs typeface="Times New Roman"/>
              </a:rPr>
              <a:t>C</a:t>
            </a:r>
            <a:r>
              <a:rPr sz="1875" i="1" spc="7" baseline="-24444" dirty="0">
                <a:latin typeface="Times New Roman"/>
                <a:cs typeface="Times New Roman"/>
              </a:rPr>
              <a:t>g</a:t>
            </a:r>
            <a:r>
              <a:rPr sz="1875" i="1" spc="-187" baseline="-24444" dirty="0">
                <a:latin typeface="Times New Roman"/>
                <a:cs typeface="Times New Roman"/>
              </a:rPr>
              <a:t> </a:t>
            </a:r>
            <a:r>
              <a:rPr sz="1875" spc="7" baseline="-24444" dirty="0">
                <a:latin typeface="Times New Roman"/>
                <a:cs typeface="Times New Roman"/>
              </a:rPr>
              <a:t>2</a:t>
            </a:r>
            <a:r>
              <a:rPr sz="1875" spc="-52" baseline="-24444" dirty="0">
                <a:latin typeface="Times New Roman"/>
                <a:cs typeface="Times New Roman"/>
              </a:rPr>
              <a:t> </a:t>
            </a:r>
            <a:r>
              <a:rPr sz="2200" spc="-5" dirty="0">
                <a:latin typeface="Times New Roman"/>
                <a:cs typeface="Times New Roman"/>
              </a:rPr>
              <a:t>]</a:t>
            </a:r>
            <a:endParaRPr sz="2200">
              <a:latin typeface="Times New Roman"/>
              <a:cs typeface="Times New Roman"/>
            </a:endParaRPr>
          </a:p>
        </p:txBody>
      </p:sp>
      <p:sp>
        <p:nvSpPr>
          <p:cNvPr id="15" name="灯片编号占位符 14">
            <a:extLst>
              <a:ext uri="{FF2B5EF4-FFF2-40B4-BE49-F238E27FC236}">
                <a16:creationId xmlns:a16="http://schemas.microsoft.com/office/drawing/2014/main" id="{BD0D355A-E0EE-F221-7876-041E6EC3D09B}"/>
              </a:ext>
            </a:extLst>
          </p:cNvPr>
          <p:cNvSpPr>
            <a:spLocks noGrp="1"/>
          </p:cNvSpPr>
          <p:nvPr>
            <p:ph type="sldNum" sz="quarter" idx="7"/>
          </p:nvPr>
        </p:nvSpPr>
        <p:spPr/>
        <p:txBody>
          <a:bodyPr/>
          <a:lstStyle/>
          <a:p>
            <a:fld id="{B6F15528-21DE-4FAA-801E-634DDDAF4B2B}" type="slidenum">
              <a:rPr lang="en-US" altLang="zh-CN" smtClean="0"/>
              <a:t>15</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5181600" y="152400"/>
            <a:ext cx="1600835" cy="574040"/>
          </a:xfrm>
          <a:prstGeom prst="rect">
            <a:avLst/>
          </a:prstGeom>
        </p:spPr>
        <p:txBody>
          <a:bodyPr vert="horz" wrap="square" lIns="0" tIns="12700" rIns="0" bIns="0" rtlCol="0">
            <a:spAutoFit/>
          </a:bodyPr>
          <a:lstStyle/>
          <a:p>
            <a:pPr marL="12700" algn="ctr">
              <a:lnSpc>
                <a:spcPct val="100000"/>
              </a:lnSpc>
              <a:spcBef>
                <a:spcPts val="100"/>
              </a:spcBef>
            </a:pPr>
            <a:r>
              <a:rPr sz="3600" b="1" spc="-5" dirty="0">
                <a:solidFill>
                  <a:schemeClr val="tx1"/>
                </a:solidFill>
              </a:rPr>
              <a:t>Outline</a:t>
            </a:r>
          </a:p>
        </p:txBody>
      </p:sp>
      <p:sp>
        <p:nvSpPr>
          <p:cNvPr id="3" name="object 3"/>
          <p:cNvSpPr txBox="1"/>
          <p:nvPr/>
        </p:nvSpPr>
        <p:spPr>
          <a:xfrm>
            <a:off x="770636" y="1432347"/>
            <a:ext cx="10659364" cy="4501232"/>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lang="en-US" altLang="zh-CN" sz="2800" b="1" dirty="0">
                <a:solidFill>
                  <a:srgbClr val="0000CC"/>
                </a:solidFill>
                <a:latin typeface="Arial"/>
                <a:cs typeface="Arial"/>
              </a:rPr>
              <a:t>CMOS Inverter Equivalent Resistance and Capacitance</a:t>
            </a:r>
          </a:p>
          <a:p>
            <a:pPr marL="755650" lvl="1" indent="-286385">
              <a:lnSpc>
                <a:spcPct val="100000"/>
              </a:lnSpc>
              <a:spcBef>
                <a:spcPts val="10"/>
              </a:spcBef>
              <a:buChar char="–"/>
              <a:tabLst>
                <a:tab pos="756285" algn="l"/>
              </a:tabLst>
            </a:pPr>
            <a:r>
              <a:rPr lang="en-US" altLang="zh-CN" sz="2400" spc="-5" dirty="0">
                <a:solidFill>
                  <a:srgbClr val="006600"/>
                </a:solidFill>
                <a:latin typeface="Arial"/>
                <a:cs typeface="Arial"/>
              </a:rPr>
              <a:t>Resistance vs. V</a:t>
            </a:r>
            <a:r>
              <a:rPr lang="en-US" altLang="zh-CN" sz="2400" spc="-5" baseline="-25000" dirty="0">
                <a:solidFill>
                  <a:srgbClr val="006600"/>
                </a:solidFill>
                <a:latin typeface="Arial"/>
                <a:cs typeface="Arial"/>
              </a:rPr>
              <a:t>DD</a:t>
            </a:r>
          </a:p>
          <a:p>
            <a:pPr marL="755650" lvl="1" indent="-286385">
              <a:lnSpc>
                <a:spcPct val="100000"/>
              </a:lnSpc>
              <a:spcBef>
                <a:spcPts val="10"/>
              </a:spcBef>
              <a:buChar char="–"/>
              <a:tabLst>
                <a:tab pos="756285" algn="l"/>
              </a:tabLst>
            </a:pPr>
            <a:r>
              <a:rPr lang="en-US" altLang="zh-CN" sz="2400" spc="-5" dirty="0">
                <a:solidFill>
                  <a:srgbClr val="006600"/>
                </a:solidFill>
                <a:latin typeface="Arial"/>
                <a:cs typeface="Arial"/>
              </a:rPr>
              <a:t>Capacitance of Logic Circuit</a:t>
            </a:r>
          </a:p>
          <a:p>
            <a:pPr marL="355600" indent="-342900">
              <a:lnSpc>
                <a:spcPct val="100000"/>
              </a:lnSpc>
              <a:spcBef>
                <a:spcPts val="1865"/>
              </a:spcBef>
              <a:buFont typeface="Arial"/>
              <a:buChar char="•"/>
              <a:tabLst>
                <a:tab pos="354965" algn="l"/>
                <a:tab pos="355600" algn="l"/>
              </a:tabLst>
            </a:pPr>
            <a:r>
              <a:rPr lang="en-US" altLang="zh-CN" sz="2800" b="1" spc="-5" dirty="0">
                <a:solidFill>
                  <a:srgbClr val="0000CC"/>
                </a:solidFill>
                <a:latin typeface="Arial"/>
                <a:cs typeface="Arial"/>
              </a:rPr>
              <a:t>CMOS Inverter Propagation Delay</a:t>
            </a:r>
          </a:p>
          <a:p>
            <a:pPr marL="755650" lvl="1" indent="-286385">
              <a:lnSpc>
                <a:spcPct val="100000"/>
              </a:lnSpc>
              <a:spcBef>
                <a:spcPts val="10"/>
              </a:spcBef>
              <a:buChar char="–"/>
              <a:tabLst>
                <a:tab pos="756285" algn="l"/>
              </a:tabLst>
            </a:pPr>
            <a:r>
              <a:rPr lang="en-US" altLang="zh-CN" sz="2400" spc="-5" dirty="0">
                <a:solidFill>
                  <a:srgbClr val="006600"/>
                </a:solidFill>
                <a:latin typeface="Arial"/>
                <a:cs typeface="Arial"/>
              </a:rPr>
              <a:t>Delay vs. Resistance &amp; Capacitance</a:t>
            </a:r>
          </a:p>
          <a:p>
            <a:pPr marL="755650" lvl="1" indent="-286385">
              <a:lnSpc>
                <a:spcPct val="100000"/>
              </a:lnSpc>
              <a:spcBef>
                <a:spcPts val="10"/>
              </a:spcBef>
              <a:buChar char="–"/>
              <a:tabLst>
                <a:tab pos="756285" algn="l"/>
              </a:tabLst>
            </a:pPr>
            <a:r>
              <a:rPr lang="en-US" altLang="zh-CN" sz="2400" spc="-5" dirty="0">
                <a:solidFill>
                  <a:srgbClr val="006600"/>
                </a:solidFill>
                <a:latin typeface="Arial"/>
                <a:cs typeface="Arial"/>
              </a:rPr>
              <a:t>Miller Theorem and C</a:t>
            </a:r>
            <a:r>
              <a:rPr lang="en-US" altLang="zh-CN" sz="2400" spc="-5" baseline="-25000" dirty="0">
                <a:solidFill>
                  <a:srgbClr val="006600"/>
                </a:solidFill>
                <a:latin typeface="Arial"/>
                <a:cs typeface="Arial"/>
              </a:rPr>
              <a:t>GD</a:t>
            </a:r>
            <a:endParaRPr lang="en-US" altLang="zh-CN" sz="2400" baseline="-25000" dirty="0">
              <a:latin typeface="Arial"/>
              <a:cs typeface="Arial"/>
            </a:endParaRPr>
          </a:p>
          <a:p>
            <a:pPr marL="355600" indent="-342900">
              <a:lnSpc>
                <a:spcPct val="100000"/>
              </a:lnSpc>
              <a:spcBef>
                <a:spcPts val="1860"/>
              </a:spcBef>
              <a:buFont typeface="Arial"/>
              <a:buChar char="•"/>
              <a:tabLst>
                <a:tab pos="354965" algn="l"/>
                <a:tab pos="355600" algn="l"/>
              </a:tabLst>
            </a:pPr>
            <a:r>
              <a:rPr lang="en-US" altLang="zh-CN" sz="2800" b="1" dirty="0">
                <a:solidFill>
                  <a:srgbClr val="0000CC"/>
                </a:solidFill>
                <a:latin typeface="Arial"/>
                <a:cs typeface="Arial"/>
              </a:rPr>
              <a:t>CMOS </a:t>
            </a:r>
            <a:r>
              <a:rPr lang="en-US" altLang="zh-CN" sz="2800" b="1">
                <a:solidFill>
                  <a:srgbClr val="0000CC"/>
                </a:solidFill>
                <a:latin typeface="Arial"/>
                <a:cs typeface="Arial"/>
              </a:rPr>
              <a:t>Inverter Power </a:t>
            </a:r>
            <a:r>
              <a:rPr lang="en-US" altLang="zh-CN" sz="2800" b="1" dirty="0">
                <a:solidFill>
                  <a:srgbClr val="0000CC"/>
                </a:solidFill>
                <a:latin typeface="Arial"/>
                <a:cs typeface="Arial"/>
              </a:rPr>
              <a:t>Consumption</a:t>
            </a:r>
          </a:p>
          <a:p>
            <a:pPr marL="755650" lvl="1" indent="-286385">
              <a:lnSpc>
                <a:spcPct val="100000"/>
              </a:lnSpc>
              <a:spcBef>
                <a:spcPts val="10"/>
              </a:spcBef>
              <a:buChar char="–"/>
              <a:tabLst>
                <a:tab pos="756285" algn="l"/>
              </a:tabLst>
            </a:pPr>
            <a:r>
              <a:rPr lang="en-US" altLang="zh-CN" sz="2400" spc="-5" dirty="0">
                <a:solidFill>
                  <a:srgbClr val="006600"/>
                </a:solidFill>
                <a:latin typeface="Arial"/>
                <a:cs typeface="Arial"/>
              </a:rPr>
              <a:t>Static &amp; Dynamic power</a:t>
            </a:r>
          </a:p>
          <a:p>
            <a:pPr marL="755650" lvl="1" indent="-286385">
              <a:lnSpc>
                <a:spcPct val="100000"/>
              </a:lnSpc>
              <a:spcBef>
                <a:spcPts val="10"/>
              </a:spcBef>
              <a:buChar char="–"/>
              <a:tabLst>
                <a:tab pos="756285" algn="l"/>
              </a:tabLst>
            </a:pPr>
            <a:r>
              <a:rPr lang="en-US" altLang="zh-CN" sz="2400" spc="-5" dirty="0">
                <a:solidFill>
                  <a:srgbClr val="006600"/>
                </a:solidFill>
                <a:latin typeface="Arial"/>
                <a:cs typeface="Arial"/>
              </a:rPr>
              <a:t>Switching Power Consumption</a:t>
            </a:r>
          </a:p>
          <a:p>
            <a:pPr marL="755650" lvl="1" indent="-286385">
              <a:lnSpc>
                <a:spcPct val="100000"/>
              </a:lnSpc>
              <a:spcBef>
                <a:spcPts val="10"/>
              </a:spcBef>
              <a:buChar char="–"/>
              <a:tabLst>
                <a:tab pos="756285" algn="l"/>
              </a:tabLst>
            </a:pPr>
            <a:r>
              <a:rPr lang="en-US" altLang="zh-CN" sz="2400" spc="-5" dirty="0">
                <a:solidFill>
                  <a:srgbClr val="006600"/>
                </a:solidFill>
                <a:latin typeface="Arial"/>
                <a:cs typeface="Arial"/>
              </a:rPr>
              <a:t>Short-circuit Power Consumption</a:t>
            </a:r>
          </a:p>
        </p:txBody>
      </p:sp>
      <p:sp>
        <p:nvSpPr>
          <p:cNvPr id="6" name="灯片编号占位符 5">
            <a:extLst>
              <a:ext uri="{FF2B5EF4-FFF2-40B4-BE49-F238E27FC236}">
                <a16:creationId xmlns:a16="http://schemas.microsoft.com/office/drawing/2014/main" id="{F0019583-6F5E-CABC-A669-4CBFF14DC90B}"/>
              </a:ext>
            </a:extLst>
          </p:cNvPr>
          <p:cNvSpPr>
            <a:spLocks noGrp="1"/>
          </p:cNvSpPr>
          <p:nvPr>
            <p:ph type="sldNum" sz="quarter" idx="7"/>
          </p:nvPr>
        </p:nvSpPr>
        <p:spPr/>
        <p:txBody>
          <a:bodyPr/>
          <a:lstStyle/>
          <a:p>
            <a:fld id="{B6F15528-21DE-4FAA-801E-634DDDAF4B2B}" type="slidenum">
              <a:rPr lang="en-US" altLang="zh-CN" smtClean="0"/>
              <a:t>2</a:t>
            </a:fld>
            <a:endParaRPr lang="zh-CN" altLang="en-US"/>
          </a:p>
        </p:txBody>
      </p:sp>
      <p:sp>
        <p:nvSpPr>
          <p:cNvPr id="5" name="矩形 4">
            <a:extLst>
              <a:ext uri="{FF2B5EF4-FFF2-40B4-BE49-F238E27FC236}">
                <a16:creationId xmlns:a16="http://schemas.microsoft.com/office/drawing/2014/main" id="{E364E8F0-EA7E-52B4-ED73-35800AAC4BD2}"/>
              </a:ext>
            </a:extLst>
          </p:cNvPr>
          <p:cNvSpPr/>
          <p:nvPr/>
        </p:nvSpPr>
        <p:spPr>
          <a:xfrm>
            <a:off x="685800" y="4267200"/>
            <a:ext cx="9753600" cy="15666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5089" y="101599"/>
            <a:ext cx="6108700" cy="513080"/>
          </a:xfrm>
          <a:prstGeom prst="rect">
            <a:avLst/>
          </a:prstGeom>
        </p:spPr>
        <p:txBody>
          <a:bodyPr vert="horz" wrap="square" lIns="0" tIns="12065" rIns="0" bIns="0" rtlCol="0">
            <a:spAutoFit/>
          </a:bodyPr>
          <a:lstStyle/>
          <a:p>
            <a:pPr marL="12700">
              <a:lnSpc>
                <a:spcPct val="100000"/>
              </a:lnSpc>
              <a:spcBef>
                <a:spcPts val="95"/>
              </a:spcBef>
            </a:pPr>
            <a:r>
              <a:rPr spc="-40" dirty="0">
                <a:solidFill>
                  <a:schemeClr val="tx1"/>
                </a:solidFill>
              </a:rPr>
              <a:t>Tsunami</a:t>
            </a:r>
            <a:r>
              <a:rPr spc="-20" dirty="0">
                <a:solidFill>
                  <a:schemeClr val="tx1"/>
                </a:solidFill>
              </a:rPr>
              <a:t> </a:t>
            </a:r>
            <a:r>
              <a:rPr spc="-5" dirty="0">
                <a:solidFill>
                  <a:schemeClr val="tx1"/>
                </a:solidFill>
              </a:rPr>
              <a:t>of</a:t>
            </a:r>
            <a:r>
              <a:rPr dirty="0">
                <a:solidFill>
                  <a:schemeClr val="tx1"/>
                </a:solidFill>
              </a:rPr>
              <a:t> </a:t>
            </a:r>
            <a:r>
              <a:rPr spc="-10" dirty="0">
                <a:solidFill>
                  <a:schemeClr val="tx1"/>
                </a:solidFill>
              </a:rPr>
              <a:t>Data</a:t>
            </a:r>
            <a:r>
              <a:rPr dirty="0">
                <a:solidFill>
                  <a:schemeClr val="tx1"/>
                </a:solidFill>
              </a:rPr>
              <a:t> </a:t>
            </a:r>
            <a:r>
              <a:rPr spc="-5" dirty="0">
                <a:solidFill>
                  <a:schemeClr val="tx1"/>
                </a:solidFill>
              </a:rPr>
              <a:t>Era</a:t>
            </a:r>
            <a:r>
              <a:rPr dirty="0">
                <a:solidFill>
                  <a:schemeClr val="tx1"/>
                </a:solidFill>
              </a:rPr>
              <a:t> </a:t>
            </a:r>
            <a:r>
              <a:rPr spc="-5" dirty="0">
                <a:solidFill>
                  <a:schemeClr val="tx1"/>
                </a:solidFill>
              </a:rPr>
              <a:t>has</a:t>
            </a:r>
            <a:r>
              <a:rPr dirty="0">
                <a:solidFill>
                  <a:schemeClr val="tx1"/>
                </a:solidFill>
              </a:rPr>
              <a:t> </a:t>
            </a:r>
            <a:r>
              <a:rPr spc="-5" dirty="0">
                <a:solidFill>
                  <a:schemeClr val="tx1"/>
                </a:solidFill>
              </a:rPr>
              <a:t>Come!</a:t>
            </a:r>
          </a:p>
        </p:txBody>
      </p:sp>
      <p:sp>
        <p:nvSpPr>
          <p:cNvPr id="3" name="object 3"/>
          <p:cNvSpPr txBox="1"/>
          <p:nvPr/>
        </p:nvSpPr>
        <p:spPr>
          <a:xfrm>
            <a:off x="1005839" y="1402588"/>
            <a:ext cx="9347200" cy="1307465"/>
          </a:xfrm>
          <a:prstGeom prst="rect">
            <a:avLst/>
          </a:prstGeom>
        </p:spPr>
        <p:txBody>
          <a:bodyPr vert="horz" wrap="square" lIns="0" tIns="12700" rIns="0" bIns="0" rtlCol="0">
            <a:spAutoFit/>
          </a:bodyPr>
          <a:lstStyle/>
          <a:p>
            <a:pPr marL="394970" indent="-369570">
              <a:lnSpc>
                <a:spcPct val="100000"/>
              </a:lnSpc>
              <a:spcBef>
                <a:spcPts val="100"/>
              </a:spcBef>
              <a:buFont typeface="Wingdings"/>
              <a:buChar char=""/>
              <a:tabLst>
                <a:tab pos="394970" algn="l"/>
              </a:tabLst>
            </a:pPr>
            <a:r>
              <a:rPr sz="2400" b="1" spc="-5" dirty="0">
                <a:solidFill>
                  <a:srgbClr val="004099"/>
                </a:solidFill>
                <a:latin typeface="Arial"/>
                <a:cs typeface="Arial"/>
              </a:rPr>
              <a:t>Over</a:t>
            </a:r>
            <a:r>
              <a:rPr sz="2400" b="1" dirty="0">
                <a:solidFill>
                  <a:srgbClr val="004099"/>
                </a:solidFill>
                <a:latin typeface="Arial"/>
                <a:cs typeface="Arial"/>
              </a:rPr>
              <a:t> </a:t>
            </a:r>
            <a:r>
              <a:rPr sz="2400" b="1" spc="-5" dirty="0">
                <a:solidFill>
                  <a:srgbClr val="004099"/>
                </a:solidFill>
                <a:latin typeface="Arial"/>
                <a:cs typeface="Arial"/>
              </a:rPr>
              <a:t>2.5</a:t>
            </a:r>
            <a:r>
              <a:rPr sz="2400" b="1" dirty="0">
                <a:solidFill>
                  <a:srgbClr val="004099"/>
                </a:solidFill>
                <a:latin typeface="Arial"/>
                <a:cs typeface="Arial"/>
              </a:rPr>
              <a:t> </a:t>
            </a:r>
            <a:r>
              <a:rPr sz="2400" b="1" spc="-5" dirty="0">
                <a:solidFill>
                  <a:srgbClr val="004099"/>
                </a:solidFill>
                <a:latin typeface="Arial"/>
                <a:cs typeface="Arial"/>
              </a:rPr>
              <a:t>billion</a:t>
            </a:r>
            <a:r>
              <a:rPr sz="2400" b="1" spc="-30" dirty="0">
                <a:solidFill>
                  <a:srgbClr val="004099"/>
                </a:solidFill>
                <a:latin typeface="Arial"/>
                <a:cs typeface="Arial"/>
              </a:rPr>
              <a:t> </a:t>
            </a:r>
            <a:r>
              <a:rPr sz="2400" b="1" spc="-5" dirty="0">
                <a:solidFill>
                  <a:srgbClr val="004099"/>
                </a:solidFill>
                <a:latin typeface="Arial"/>
                <a:cs typeface="Arial"/>
              </a:rPr>
              <a:t>computers</a:t>
            </a:r>
            <a:r>
              <a:rPr sz="2400" b="1" spc="10" dirty="0">
                <a:solidFill>
                  <a:srgbClr val="004099"/>
                </a:solidFill>
                <a:latin typeface="Arial"/>
                <a:cs typeface="Arial"/>
              </a:rPr>
              <a:t> </a:t>
            </a:r>
            <a:r>
              <a:rPr sz="2400" b="1" dirty="0">
                <a:solidFill>
                  <a:srgbClr val="004099"/>
                </a:solidFill>
                <a:latin typeface="Arial"/>
                <a:cs typeface="Arial"/>
              </a:rPr>
              <a:t>in</a:t>
            </a:r>
            <a:r>
              <a:rPr sz="2400" b="1" spc="-20" dirty="0">
                <a:solidFill>
                  <a:srgbClr val="004099"/>
                </a:solidFill>
                <a:latin typeface="Arial"/>
                <a:cs typeface="Arial"/>
              </a:rPr>
              <a:t> </a:t>
            </a:r>
            <a:r>
              <a:rPr sz="2400" b="1" spc="-5" dirty="0">
                <a:solidFill>
                  <a:srgbClr val="004099"/>
                </a:solidFill>
                <a:latin typeface="Arial"/>
                <a:cs typeface="Arial"/>
              </a:rPr>
              <a:t>the</a:t>
            </a:r>
            <a:r>
              <a:rPr sz="2400" b="1" spc="5" dirty="0">
                <a:solidFill>
                  <a:srgbClr val="004099"/>
                </a:solidFill>
                <a:latin typeface="Arial"/>
                <a:cs typeface="Arial"/>
              </a:rPr>
              <a:t> </a:t>
            </a:r>
            <a:r>
              <a:rPr sz="2400" b="1" dirty="0">
                <a:solidFill>
                  <a:srgbClr val="004099"/>
                </a:solidFill>
                <a:latin typeface="Arial"/>
                <a:cs typeface="Arial"/>
              </a:rPr>
              <a:t>world</a:t>
            </a:r>
            <a:endParaRPr sz="2400" dirty="0">
              <a:latin typeface="Arial"/>
              <a:cs typeface="Arial"/>
            </a:endParaRPr>
          </a:p>
          <a:p>
            <a:pPr marL="768350" lvl="1" indent="-285750">
              <a:lnSpc>
                <a:spcPct val="100000"/>
              </a:lnSpc>
              <a:spcBef>
                <a:spcPts val="10"/>
              </a:spcBef>
              <a:buFont typeface="Arial"/>
              <a:buChar char="-"/>
              <a:tabLst>
                <a:tab pos="767715" algn="l"/>
                <a:tab pos="768350" algn="l"/>
              </a:tabLst>
            </a:pPr>
            <a:r>
              <a:rPr sz="2000" b="1" spc="-5" dirty="0">
                <a:solidFill>
                  <a:srgbClr val="004099"/>
                </a:solidFill>
                <a:latin typeface="Arial"/>
                <a:cs typeface="Arial"/>
              </a:rPr>
              <a:t>1</a:t>
            </a:r>
            <a:r>
              <a:rPr sz="2000" b="1" spc="-15" dirty="0">
                <a:solidFill>
                  <a:srgbClr val="004099"/>
                </a:solidFill>
                <a:latin typeface="Arial"/>
                <a:cs typeface="Arial"/>
              </a:rPr>
              <a:t> </a:t>
            </a:r>
            <a:r>
              <a:rPr sz="2000" b="1" dirty="0">
                <a:solidFill>
                  <a:srgbClr val="004099"/>
                </a:solidFill>
                <a:latin typeface="Arial"/>
                <a:cs typeface="Arial"/>
              </a:rPr>
              <a:t>PW</a:t>
            </a:r>
            <a:r>
              <a:rPr sz="2000" b="1" spc="-15" dirty="0">
                <a:solidFill>
                  <a:srgbClr val="004099"/>
                </a:solidFill>
                <a:latin typeface="Arial"/>
                <a:cs typeface="Arial"/>
              </a:rPr>
              <a:t> </a:t>
            </a:r>
            <a:r>
              <a:rPr sz="2000" b="1" spc="5" dirty="0">
                <a:solidFill>
                  <a:srgbClr val="004099"/>
                </a:solidFill>
                <a:latin typeface="Arial"/>
                <a:cs typeface="Arial"/>
              </a:rPr>
              <a:t>(10</a:t>
            </a:r>
            <a:r>
              <a:rPr sz="1950" b="1" spc="7" baseline="25641" dirty="0">
                <a:solidFill>
                  <a:srgbClr val="004099"/>
                </a:solidFill>
                <a:latin typeface="Arial"/>
                <a:cs typeface="Arial"/>
              </a:rPr>
              <a:t>15</a:t>
            </a:r>
            <a:r>
              <a:rPr sz="1950" b="1" spc="270" baseline="25641" dirty="0">
                <a:solidFill>
                  <a:srgbClr val="004099"/>
                </a:solidFill>
                <a:latin typeface="Arial"/>
                <a:cs typeface="Arial"/>
              </a:rPr>
              <a:t> </a:t>
            </a:r>
            <a:r>
              <a:rPr sz="2000" b="1" dirty="0">
                <a:solidFill>
                  <a:srgbClr val="004099"/>
                </a:solidFill>
                <a:latin typeface="Arial"/>
                <a:cs typeface="Arial"/>
              </a:rPr>
              <a:t>W)</a:t>
            </a:r>
            <a:r>
              <a:rPr sz="2000" b="1" spc="-15" dirty="0">
                <a:solidFill>
                  <a:srgbClr val="004099"/>
                </a:solidFill>
                <a:latin typeface="Arial"/>
                <a:cs typeface="Arial"/>
              </a:rPr>
              <a:t> </a:t>
            </a:r>
            <a:r>
              <a:rPr sz="2000" b="1" dirty="0">
                <a:solidFill>
                  <a:srgbClr val="004099"/>
                </a:solidFill>
                <a:latin typeface="Arial"/>
                <a:cs typeface="Arial"/>
              </a:rPr>
              <a:t>of</a:t>
            </a:r>
            <a:r>
              <a:rPr sz="2000" b="1" spc="-15" dirty="0">
                <a:solidFill>
                  <a:srgbClr val="004099"/>
                </a:solidFill>
                <a:latin typeface="Arial"/>
                <a:cs typeface="Arial"/>
              </a:rPr>
              <a:t> </a:t>
            </a:r>
            <a:r>
              <a:rPr sz="2000" b="1" spc="-5" dirty="0">
                <a:solidFill>
                  <a:srgbClr val="004099"/>
                </a:solidFill>
                <a:latin typeface="Arial"/>
                <a:cs typeface="Arial"/>
              </a:rPr>
              <a:t>power dissipation</a:t>
            </a:r>
            <a:endParaRPr sz="2000" dirty="0">
              <a:latin typeface="Arial"/>
              <a:cs typeface="Arial"/>
            </a:endParaRPr>
          </a:p>
          <a:p>
            <a:pPr marL="768350" lvl="1" indent="-285750">
              <a:lnSpc>
                <a:spcPct val="100000"/>
              </a:lnSpc>
              <a:buFont typeface="Arial"/>
              <a:buChar char="-"/>
              <a:tabLst>
                <a:tab pos="767715" algn="l"/>
                <a:tab pos="768350" algn="l"/>
              </a:tabLst>
            </a:pPr>
            <a:r>
              <a:rPr sz="2000" b="1" spc="-5" dirty="0">
                <a:solidFill>
                  <a:srgbClr val="004099"/>
                </a:solidFill>
                <a:latin typeface="Arial"/>
                <a:cs typeface="Arial"/>
              </a:rPr>
              <a:t>Equivalent</a:t>
            </a:r>
            <a:r>
              <a:rPr sz="2000" b="1" dirty="0">
                <a:solidFill>
                  <a:srgbClr val="004099"/>
                </a:solidFill>
                <a:latin typeface="Arial"/>
                <a:cs typeface="Arial"/>
              </a:rPr>
              <a:t> </a:t>
            </a:r>
            <a:r>
              <a:rPr sz="2000" b="1" spc="-5" dirty="0">
                <a:solidFill>
                  <a:srgbClr val="004099"/>
                </a:solidFill>
                <a:latin typeface="Arial"/>
                <a:cs typeface="Arial"/>
              </a:rPr>
              <a:t>to 160 nuclear plants!</a:t>
            </a:r>
            <a:endParaRPr sz="2000" dirty="0">
              <a:latin typeface="Arial"/>
              <a:cs typeface="Arial"/>
            </a:endParaRPr>
          </a:p>
          <a:p>
            <a:pPr marL="768350" lvl="1" indent="-285750">
              <a:lnSpc>
                <a:spcPct val="100000"/>
              </a:lnSpc>
              <a:buFont typeface="Arial"/>
              <a:buChar char="-"/>
              <a:tabLst>
                <a:tab pos="767715" algn="l"/>
                <a:tab pos="768350" algn="l"/>
              </a:tabLst>
            </a:pPr>
            <a:r>
              <a:rPr sz="2000" b="1" spc="-25" dirty="0">
                <a:solidFill>
                  <a:srgbClr val="FF0000"/>
                </a:solidFill>
                <a:latin typeface="Arial"/>
                <a:cs typeface="Arial"/>
              </a:rPr>
              <a:t>'Tsunami</a:t>
            </a:r>
            <a:r>
              <a:rPr sz="2000" b="1" spc="15" dirty="0">
                <a:solidFill>
                  <a:srgbClr val="FF0000"/>
                </a:solidFill>
                <a:latin typeface="Arial"/>
                <a:cs typeface="Arial"/>
              </a:rPr>
              <a:t> </a:t>
            </a:r>
            <a:r>
              <a:rPr sz="2000" b="1" spc="-5" dirty="0">
                <a:solidFill>
                  <a:srgbClr val="FF0000"/>
                </a:solidFill>
                <a:latin typeface="Arial"/>
                <a:cs typeface="Arial"/>
              </a:rPr>
              <a:t>of</a:t>
            </a:r>
            <a:r>
              <a:rPr sz="2000" b="1" spc="10" dirty="0">
                <a:solidFill>
                  <a:srgbClr val="FF0000"/>
                </a:solidFill>
                <a:latin typeface="Arial"/>
                <a:cs typeface="Arial"/>
              </a:rPr>
              <a:t> </a:t>
            </a:r>
            <a:r>
              <a:rPr sz="2000" b="1" spc="-5" dirty="0">
                <a:solidFill>
                  <a:srgbClr val="FF0000"/>
                </a:solidFill>
                <a:latin typeface="Arial"/>
                <a:cs typeface="Arial"/>
              </a:rPr>
              <a:t>data'</a:t>
            </a:r>
            <a:r>
              <a:rPr sz="2000" b="1" dirty="0">
                <a:solidFill>
                  <a:srgbClr val="FF0000"/>
                </a:solidFill>
                <a:latin typeface="Arial"/>
                <a:cs typeface="Arial"/>
              </a:rPr>
              <a:t> </a:t>
            </a:r>
            <a:r>
              <a:rPr sz="2000" b="1" spc="-5" dirty="0">
                <a:solidFill>
                  <a:srgbClr val="FF0000"/>
                </a:solidFill>
                <a:latin typeface="Arial"/>
                <a:cs typeface="Arial"/>
              </a:rPr>
              <a:t>could</a:t>
            </a:r>
            <a:r>
              <a:rPr sz="2000" b="1" spc="20" dirty="0">
                <a:solidFill>
                  <a:srgbClr val="FF0000"/>
                </a:solidFill>
                <a:latin typeface="Arial"/>
                <a:cs typeface="Arial"/>
              </a:rPr>
              <a:t> </a:t>
            </a:r>
            <a:r>
              <a:rPr sz="2000" b="1" spc="-5" dirty="0">
                <a:solidFill>
                  <a:srgbClr val="FF0000"/>
                </a:solidFill>
                <a:latin typeface="Arial"/>
                <a:cs typeface="Arial"/>
              </a:rPr>
              <a:t>consume</a:t>
            </a:r>
            <a:r>
              <a:rPr sz="2000" b="1" spc="20" dirty="0">
                <a:solidFill>
                  <a:srgbClr val="FF0000"/>
                </a:solidFill>
                <a:latin typeface="Arial"/>
                <a:cs typeface="Arial"/>
              </a:rPr>
              <a:t> </a:t>
            </a:r>
            <a:r>
              <a:rPr lang="en-US" sz="2000" b="1" spc="-5" dirty="0">
                <a:solidFill>
                  <a:srgbClr val="FF0000"/>
                </a:solidFill>
                <a:latin typeface="Arial"/>
                <a:cs typeface="Arial"/>
              </a:rPr>
              <a:t>1/5 </a:t>
            </a:r>
            <a:r>
              <a:rPr sz="2000" b="1" spc="-5" dirty="0">
                <a:solidFill>
                  <a:srgbClr val="FF0000"/>
                </a:solidFill>
                <a:latin typeface="Arial"/>
                <a:cs typeface="Arial"/>
              </a:rPr>
              <a:t>of</a:t>
            </a:r>
            <a:r>
              <a:rPr sz="2000" b="1" spc="10" dirty="0">
                <a:solidFill>
                  <a:srgbClr val="FF0000"/>
                </a:solidFill>
                <a:latin typeface="Arial"/>
                <a:cs typeface="Arial"/>
              </a:rPr>
              <a:t> </a:t>
            </a:r>
            <a:r>
              <a:rPr sz="2000" b="1" spc="-5" dirty="0">
                <a:solidFill>
                  <a:srgbClr val="FF0000"/>
                </a:solidFill>
                <a:latin typeface="Arial"/>
                <a:cs typeface="Arial"/>
              </a:rPr>
              <a:t>global</a:t>
            </a:r>
            <a:r>
              <a:rPr sz="2000" b="1" spc="5" dirty="0">
                <a:solidFill>
                  <a:srgbClr val="FF0000"/>
                </a:solidFill>
                <a:latin typeface="Arial"/>
                <a:cs typeface="Arial"/>
              </a:rPr>
              <a:t> </a:t>
            </a:r>
            <a:r>
              <a:rPr sz="2000" b="1" spc="-5" dirty="0">
                <a:solidFill>
                  <a:srgbClr val="FF0000"/>
                </a:solidFill>
                <a:latin typeface="Arial"/>
                <a:cs typeface="Arial"/>
              </a:rPr>
              <a:t>electricity</a:t>
            </a:r>
            <a:r>
              <a:rPr sz="2000" b="1" spc="-20" dirty="0">
                <a:solidFill>
                  <a:srgbClr val="FF0000"/>
                </a:solidFill>
                <a:latin typeface="Arial"/>
                <a:cs typeface="Arial"/>
              </a:rPr>
              <a:t> </a:t>
            </a:r>
            <a:r>
              <a:rPr sz="2000" b="1" spc="-5" dirty="0">
                <a:solidFill>
                  <a:srgbClr val="FF0000"/>
                </a:solidFill>
                <a:latin typeface="Arial"/>
                <a:cs typeface="Arial"/>
              </a:rPr>
              <a:t>by</a:t>
            </a:r>
            <a:r>
              <a:rPr sz="2000" b="1" spc="5" dirty="0">
                <a:solidFill>
                  <a:srgbClr val="FF0000"/>
                </a:solidFill>
                <a:latin typeface="Arial"/>
                <a:cs typeface="Arial"/>
              </a:rPr>
              <a:t> </a:t>
            </a:r>
            <a:r>
              <a:rPr sz="2000" b="1" spc="-5" dirty="0">
                <a:solidFill>
                  <a:srgbClr val="FF0000"/>
                </a:solidFill>
                <a:latin typeface="Arial"/>
                <a:cs typeface="Arial"/>
              </a:rPr>
              <a:t>2025!</a:t>
            </a:r>
            <a:endParaRPr sz="2000" dirty="0">
              <a:latin typeface="Arial"/>
              <a:cs typeface="Arial"/>
            </a:endParaRPr>
          </a:p>
        </p:txBody>
      </p:sp>
      <p:pic>
        <p:nvPicPr>
          <p:cNvPr id="4" name="object 4"/>
          <p:cNvPicPr/>
          <p:nvPr/>
        </p:nvPicPr>
        <p:blipFill>
          <a:blip r:embed="rId3" cstate="print"/>
          <a:stretch>
            <a:fillRect/>
          </a:stretch>
        </p:blipFill>
        <p:spPr>
          <a:xfrm>
            <a:off x="1282446" y="2905505"/>
            <a:ext cx="4032504" cy="2683764"/>
          </a:xfrm>
          <a:prstGeom prst="rect">
            <a:avLst/>
          </a:prstGeom>
        </p:spPr>
      </p:pic>
      <p:sp>
        <p:nvSpPr>
          <p:cNvPr id="5" name="object 5"/>
          <p:cNvSpPr txBox="1"/>
          <p:nvPr/>
        </p:nvSpPr>
        <p:spPr>
          <a:xfrm>
            <a:off x="1805939" y="5594858"/>
            <a:ext cx="286893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4099"/>
                </a:solidFill>
                <a:latin typeface="Arial"/>
                <a:cs typeface="Arial"/>
              </a:rPr>
              <a:t>Google</a:t>
            </a:r>
            <a:r>
              <a:rPr sz="2400" b="1" spc="-35" dirty="0">
                <a:solidFill>
                  <a:srgbClr val="004099"/>
                </a:solidFill>
                <a:latin typeface="Arial"/>
                <a:cs typeface="Arial"/>
              </a:rPr>
              <a:t> </a:t>
            </a:r>
            <a:r>
              <a:rPr sz="2400" b="1" spc="-5" dirty="0">
                <a:solidFill>
                  <a:srgbClr val="004099"/>
                </a:solidFill>
                <a:latin typeface="Arial"/>
                <a:cs typeface="Arial"/>
              </a:rPr>
              <a:t>Data</a:t>
            </a:r>
            <a:r>
              <a:rPr sz="2400" b="1" spc="-10" dirty="0">
                <a:solidFill>
                  <a:srgbClr val="004099"/>
                </a:solidFill>
                <a:latin typeface="Arial"/>
                <a:cs typeface="Arial"/>
              </a:rPr>
              <a:t> </a:t>
            </a:r>
            <a:r>
              <a:rPr sz="2400" b="1" spc="-5" dirty="0">
                <a:solidFill>
                  <a:srgbClr val="004099"/>
                </a:solidFill>
                <a:latin typeface="Arial"/>
                <a:cs typeface="Arial"/>
              </a:rPr>
              <a:t>Center</a:t>
            </a:r>
            <a:endParaRPr sz="2400">
              <a:latin typeface="Arial"/>
              <a:cs typeface="Arial"/>
            </a:endParaRPr>
          </a:p>
        </p:txBody>
      </p:sp>
      <p:pic>
        <p:nvPicPr>
          <p:cNvPr id="6" name="object 6"/>
          <p:cNvPicPr/>
          <p:nvPr/>
        </p:nvPicPr>
        <p:blipFill>
          <a:blip r:embed="rId4" cstate="print"/>
          <a:stretch>
            <a:fillRect/>
          </a:stretch>
        </p:blipFill>
        <p:spPr>
          <a:xfrm>
            <a:off x="5467350" y="2883407"/>
            <a:ext cx="4843272" cy="2706624"/>
          </a:xfrm>
          <a:prstGeom prst="rect">
            <a:avLst/>
          </a:prstGeom>
        </p:spPr>
      </p:pic>
      <p:sp>
        <p:nvSpPr>
          <p:cNvPr id="7" name="object 7"/>
          <p:cNvSpPr txBox="1"/>
          <p:nvPr/>
        </p:nvSpPr>
        <p:spPr>
          <a:xfrm>
            <a:off x="5393690" y="5570982"/>
            <a:ext cx="485838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4099"/>
                </a:solidFill>
                <a:latin typeface="Arial"/>
                <a:cs typeface="Arial"/>
              </a:rPr>
              <a:t>Facebook</a:t>
            </a:r>
            <a:r>
              <a:rPr sz="2400" b="1" spc="-15" dirty="0">
                <a:solidFill>
                  <a:srgbClr val="004099"/>
                </a:solidFill>
                <a:latin typeface="Arial"/>
                <a:cs typeface="Arial"/>
              </a:rPr>
              <a:t> </a:t>
            </a:r>
            <a:r>
              <a:rPr sz="2400" b="1" spc="-5" dirty="0">
                <a:solidFill>
                  <a:srgbClr val="004099"/>
                </a:solidFill>
                <a:latin typeface="Arial"/>
                <a:cs typeface="Arial"/>
              </a:rPr>
              <a:t>Data</a:t>
            </a:r>
            <a:r>
              <a:rPr sz="2400" b="1" spc="-10" dirty="0">
                <a:solidFill>
                  <a:srgbClr val="004099"/>
                </a:solidFill>
                <a:latin typeface="Arial"/>
                <a:cs typeface="Arial"/>
              </a:rPr>
              <a:t> </a:t>
            </a:r>
            <a:r>
              <a:rPr sz="2400" b="1" spc="-5" dirty="0">
                <a:solidFill>
                  <a:srgbClr val="004099"/>
                </a:solidFill>
                <a:latin typeface="Arial"/>
                <a:cs typeface="Arial"/>
              </a:rPr>
              <a:t>Center</a:t>
            </a:r>
            <a:r>
              <a:rPr sz="2400" b="1" spc="-10" dirty="0">
                <a:solidFill>
                  <a:srgbClr val="004099"/>
                </a:solidFill>
                <a:latin typeface="Arial"/>
                <a:cs typeface="Arial"/>
              </a:rPr>
              <a:t> </a:t>
            </a:r>
            <a:r>
              <a:rPr sz="2400" b="1" spc="-5" dirty="0">
                <a:solidFill>
                  <a:srgbClr val="004099"/>
                </a:solidFill>
                <a:latin typeface="Arial"/>
                <a:cs typeface="Arial"/>
              </a:rPr>
              <a:t>@</a:t>
            </a:r>
            <a:r>
              <a:rPr sz="2400" b="1" spc="-25" dirty="0">
                <a:solidFill>
                  <a:srgbClr val="004099"/>
                </a:solidFill>
                <a:latin typeface="Arial"/>
                <a:cs typeface="Arial"/>
              </a:rPr>
              <a:t> </a:t>
            </a:r>
            <a:r>
              <a:rPr sz="2400" b="1" spc="-5" dirty="0">
                <a:solidFill>
                  <a:srgbClr val="004099"/>
                </a:solidFill>
                <a:latin typeface="Arial"/>
                <a:cs typeface="Arial"/>
              </a:rPr>
              <a:t>Sweden</a:t>
            </a:r>
            <a:endParaRPr sz="2400">
              <a:latin typeface="Arial"/>
              <a:cs typeface="Arial"/>
            </a:endParaRPr>
          </a:p>
        </p:txBody>
      </p:sp>
      <p:sp>
        <p:nvSpPr>
          <p:cNvPr id="8" name="灯片编号占位符 7">
            <a:extLst>
              <a:ext uri="{FF2B5EF4-FFF2-40B4-BE49-F238E27FC236}">
                <a16:creationId xmlns:a16="http://schemas.microsoft.com/office/drawing/2014/main" id="{7DDABA66-BD2E-FCE6-3ED9-E7FE7F266EF8}"/>
              </a:ext>
            </a:extLst>
          </p:cNvPr>
          <p:cNvSpPr>
            <a:spLocks noGrp="1"/>
          </p:cNvSpPr>
          <p:nvPr>
            <p:ph type="sldNum" sz="quarter" idx="7"/>
          </p:nvPr>
        </p:nvSpPr>
        <p:spPr/>
        <p:txBody>
          <a:bodyPr/>
          <a:lstStyle/>
          <a:p>
            <a:fld id="{B6F15528-21DE-4FAA-801E-634DDDAF4B2B}" type="slidenum">
              <a:rPr lang="en-US" altLang="zh-CN" smtClean="0"/>
              <a:t>3</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D78FDA5-1EE4-62D4-CD96-089FC81B1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8412" y="4080396"/>
            <a:ext cx="5273588" cy="2073377"/>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a:spLocks noGrp="1"/>
          </p:cNvSpPr>
          <p:nvPr>
            <p:ph type="title"/>
          </p:nvPr>
        </p:nvSpPr>
        <p:spPr>
          <a:xfrm>
            <a:off x="3596640" y="59064"/>
            <a:ext cx="51816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chemeClr val="tx1"/>
                </a:solidFill>
              </a:rPr>
              <a:t>T</a:t>
            </a:r>
            <a:r>
              <a:rPr lang="en-US" altLang="zh-CN" sz="2800" dirty="0">
                <a:solidFill>
                  <a:schemeClr val="tx1"/>
                </a:solidFill>
              </a:rPr>
              <a:t>he </a:t>
            </a:r>
            <a:r>
              <a:rPr sz="2800" dirty="0">
                <a:solidFill>
                  <a:schemeClr val="tx1"/>
                </a:solidFill>
              </a:rPr>
              <a:t>Power</a:t>
            </a:r>
            <a:r>
              <a:rPr sz="2800" spc="-25" dirty="0">
                <a:solidFill>
                  <a:schemeClr val="tx1"/>
                </a:solidFill>
              </a:rPr>
              <a:t> </a:t>
            </a:r>
            <a:r>
              <a:rPr sz="2800" dirty="0">
                <a:solidFill>
                  <a:schemeClr val="tx1"/>
                </a:solidFill>
              </a:rPr>
              <a:t>in</a:t>
            </a:r>
            <a:r>
              <a:rPr sz="2800" spc="-15" dirty="0">
                <a:solidFill>
                  <a:schemeClr val="tx1"/>
                </a:solidFill>
              </a:rPr>
              <a:t> </a:t>
            </a:r>
            <a:r>
              <a:rPr lang="en-US" sz="2800" spc="-5" dirty="0">
                <a:solidFill>
                  <a:schemeClr val="tx1"/>
                </a:solidFill>
              </a:rPr>
              <a:t>CMOS Inverter</a:t>
            </a:r>
            <a:endParaRPr sz="2800" dirty="0">
              <a:solidFill>
                <a:schemeClr val="tx1"/>
              </a:solidFill>
            </a:endParaRPr>
          </a:p>
        </p:txBody>
      </p:sp>
      <p:pic>
        <p:nvPicPr>
          <p:cNvPr id="6" name="object 6"/>
          <p:cNvPicPr/>
          <p:nvPr/>
        </p:nvPicPr>
        <p:blipFill>
          <a:blip r:embed="rId4" cstate="print"/>
          <a:stretch>
            <a:fillRect/>
          </a:stretch>
        </p:blipFill>
        <p:spPr>
          <a:xfrm>
            <a:off x="7696200" y="645015"/>
            <a:ext cx="3385173" cy="3352800"/>
          </a:xfrm>
          <a:prstGeom prst="rect">
            <a:avLst/>
          </a:prstGeom>
        </p:spPr>
      </p:pic>
      <p:sp>
        <p:nvSpPr>
          <p:cNvPr id="7" name="灯片编号占位符 6">
            <a:extLst>
              <a:ext uri="{FF2B5EF4-FFF2-40B4-BE49-F238E27FC236}">
                <a16:creationId xmlns:a16="http://schemas.microsoft.com/office/drawing/2014/main" id="{CFAA6FC7-4E97-0335-8078-EACBA8FB1FAE}"/>
              </a:ext>
            </a:extLst>
          </p:cNvPr>
          <p:cNvSpPr>
            <a:spLocks noGrp="1"/>
          </p:cNvSpPr>
          <p:nvPr>
            <p:ph type="sldNum" sz="quarter" idx="7"/>
          </p:nvPr>
        </p:nvSpPr>
        <p:spPr/>
        <p:txBody>
          <a:bodyPr/>
          <a:lstStyle/>
          <a:p>
            <a:fld id="{B6F15528-21DE-4FAA-801E-634DDDAF4B2B}" type="slidenum">
              <a:rPr lang="en-US" altLang="zh-CN" smtClean="0"/>
              <a:t>4</a:t>
            </a:fld>
            <a:endParaRPr lang="en-US" altLang="zh-CN"/>
          </a:p>
        </p:txBody>
      </p:sp>
      <p:grpSp>
        <p:nvGrpSpPr>
          <p:cNvPr id="14" name="组合 13">
            <a:extLst>
              <a:ext uri="{FF2B5EF4-FFF2-40B4-BE49-F238E27FC236}">
                <a16:creationId xmlns:a16="http://schemas.microsoft.com/office/drawing/2014/main" id="{E719621B-CAF8-9C15-CDED-C891DA58B5D4}"/>
              </a:ext>
            </a:extLst>
          </p:cNvPr>
          <p:cNvGrpSpPr/>
          <p:nvPr/>
        </p:nvGrpSpPr>
        <p:grpSpPr>
          <a:xfrm>
            <a:off x="381000" y="409487"/>
            <a:ext cx="7010399" cy="6600913"/>
            <a:chOff x="381000" y="409487"/>
            <a:chExt cx="7010399" cy="6600913"/>
          </a:xfrm>
        </p:grpSpPr>
        <p:sp>
          <p:nvSpPr>
            <p:cNvPr id="11" name="矩形 10">
              <a:extLst>
                <a:ext uri="{FF2B5EF4-FFF2-40B4-BE49-F238E27FC236}">
                  <a16:creationId xmlns:a16="http://schemas.microsoft.com/office/drawing/2014/main" id="{FBBC02D8-1E3B-AC9C-869E-3A384D8DDC06}"/>
                </a:ext>
              </a:extLst>
            </p:cNvPr>
            <p:cNvSpPr/>
            <p:nvPr/>
          </p:nvSpPr>
          <p:spPr>
            <a:xfrm>
              <a:off x="381000" y="3342664"/>
              <a:ext cx="6477000" cy="280202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0" name="矩形 9">
              <a:extLst>
                <a:ext uri="{FF2B5EF4-FFF2-40B4-BE49-F238E27FC236}">
                  <a16:creationId xmlns:a16="http://schemas.microsoft.com/office/drawing/2014/main" id="{9AABE61E-A96D-48D6-E4C6-76F8792FCC59}"/>
                </a:ext>
              </a:extLst>
            </p:cNvPr>
            <p:cNvSpPr/>
            <p:nvPr/>
          </p:nvSpPr>
          <p:spPr>
            <a:xfrm>
              <a:off x="381000" y="1080286"/>
              <a:ext cx="6477000" cy="227533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3" name="object 3"/>
            <p:cNvSpPr txBox="1"/>
            <p:nvPr/>
          </p:nvSpPr>
          <p:spPr>
            <a:xfrm>
              <a:off x="564640" y="1103655"/>
              <a:ext cx="6826759" cy="5906745"/>
            </a:xfrm>
            <a:prstGeom prst="rect">
              <a:avLst/>
            </a:prstGeom>
          </p:spPr>
          <p:txBody>
            <a:bodyPr vert="horz" wrap="square" lIns="0" tIns="12700" rIns="0" bIns="0" rtlCol="0">
              <a:spAutoFit/>
            </a:bodyPr>
            <a:lstStyle/>
            <a:p>
              <a:pPr marL="469900" indent="-457200">
                <a:lnSpc>
                  <a:spcPct val="100000"/>
                </a:lnSpc>
                <a:spcAft>
                  <a:spcPts val="600"/>
                </a:spcAft>
                <a:buFont typeface="Wingdings"/>
                <a:buChar char=""/>
                <a:tabLst>
                  <a:tab pos="469265" algn="l"/>
                  <a:tab pos="469900" algn="l"/>
                </a:tabLst>
              </a:pPr>
              <a:r>
                <a:rPr lang="en-US" altLang="zh-CN" sz="2800" b="1" dirty="0">
                  <a:solidFill>
                    <a:srgbClr val="004099"/>
                  </a:solidFill>
                  <a:latin typeface="Arial"/>
                  <a:cs typeface="Arial"/>
                </a:rPr>
                <a:t>Switching</a:t>
              </a:r>
              <a:r>
                <a:rPr lang="en-US" altLang="zh-CN" sz="2800" b="1" spc="-55" dirty="0">
                  <a:solidFill>
                    <a:srgbClr val="004099"/>
                  </a:solidFill>
                  <a:latin typeface="Arial"/>
                  <a:cs typeface="Arial"/>
                </a:rPr>
                <a:t> </a:t>
              </a:r>
              <a:r>
                <a:rPr lang="en-US" altLang="zh-CN" sz="2800" b="1" dirty="0">
                  <a:solidFill>
                    <a:srgbClr val="004099"/>
                  </a:solidFill>
                  <a:latin typeface="Arial"/>
                  <a:cs typeface="Arial"/>
                </a:rPr>
                <a:t>power</a:t>
              </a:r>
              <a:endParaRPr lang="en-US" altLang="zh-CN" sz="2800" dirty="0">
                <a:latin typeface="Arial"/>
                <a:cs typeface="Arial"/>
              </a:endParaRPr>
            </a:p>
            <a:p>
              <a:pPr marL="812800" lvl="1" indent="-342900">
                <a:lnSpc>
                  <a:spcPct val="100000"/>
                </a:lnSpc>
                <a:spcAft>
                  <a:spcPts val="600"/>
                </a:spcAft>
                <a:buFont typeface="Wingdings"/>
                <a:buChar char=""/>
                <a:tabLst>
                  <a:tab pos="812800" algn="l"/>
                </a:tabLst>
              </a:pPr>
              <a:r>
                <a:rPr lang="en-US" altLang="zh-CN" sz="2400" b="1" spc="-5" dirty="0">
                  <a:solidFill>
                    <a:srgbClr val="006600"/>
                  </a:solidFill>
                  <a:latin typeface="Arial"/>
                  <a:cs typeface="Arial"/>
                </a:rPr>
                <a:t>Charge/discharge</a:t>
              </a:r>
              <a:r>
                <a:rPr lang="en-US" altLang="zh-CN" sz="2400" b="1" spc="-15" dirty="0">
                  <a:solidFill>
                    <a:srgbClr val="006600"/>
                  </a:solidFill>
                  <a:latin typeface="Arial"/>
                  <a:cs typeface="Arial"/>
                </a:rPr>
                <a:t> </a:t>
              </a:r>
              <a:r>
                <a:rPr lang="en-US" altLang="zh-CN" sz="2400" b="1" spc="-5" dirty="0">
                  <a:solidFill>
                    <a:srgbClr val="006600"/>
                  </a:solidFill>
                  <a:latin typeface="Arial"/>
                  <a:cs typeface="Arial"/>
                </a:rPr>
                <a:t>capacitor</a:t>
              </a:r>
              <a:endParaRPr lang="en-US" altLang="zh-CN" sz="2750" dirty="0">
                <a:latin typeface="Arial"/>
                <a:cs typeface="Arial"/>
              </a:endParaRPr>
            </a:p>
            <a:p>
              <a:pPr marL="469900" indent="-457200">
                <a:lnSpc>
                  <a:spcPct val="100000"/>
                </a:lnSpc>
                <a:spcAft>
                  <a:spcPts val="600"/>
                </a:spcAft>
                <a:buFont typeface="Wingdings"/>
                <a:buChar char=""/>
                <a:tabLst>
                  <a:tab pos="469265" algn="l"/>
                  <a:tab pos="469900" algn="l"/>
                </a:tabLst>
              </a:pPr>
              <a:r>
                <a:rPr lang="en-US" altLang="zh-CN" sz="2800" b="1" dirty="0">
                  <a:solidFill>
                    <a:srgbClr val="004099"/>
                  </a:solidFill>
                  <a:latin typeface="Arial"/>
                  <a:cs typeface="Arial"/>
                </a:rPr>
                <a:t>Short-circuit</a:t>
              </a:r>
              <a:r>
                <a:rPr lang="en-US" altLang="zh-CN" sz="2800" b="1" spc="-50" dirty="0">
                  <a:solidFill>
                    <a:srgbClr val="004099"/>
                  </a:solidFill>
                  <a:latin typeface="Arial"/>
                  <a:cs typeface="Arial"/>
                </a:rPr>
                <a:t> </a:t>
              </a:r>
              <a:r>
                <a:rPr lang="en-US" altLang="zh-CN" sz="2800" b="1" dirty="0">
                  <a:solidFill>
                    <a:srgbClr val="004099"/>
                  </a:solidFill>
                  <a:latin typeface="Arial"/>
                  <a:cs typeface="Arial"/>
                </a:rPr>
                <a:t>power</a:t>
              </a:r>
              <a:endParaRPr lang="en-US" altLang="zh-CN" sz="2800" dirty="0">
                <a:latin typeface="Arial"/>
                <a:cs typeface="Arial"/>
              </a:endParaRPr>
            </a:p>
            <a:p>
              <a:pPr marL="812800" marR="146685" lvl="1" indent="-342900">
                <a:lnSpc>
                  <a:spcPct val="100000"/>
                </a:lnSpc>
                <a:spcAft>
                  <a:spcPts val="600"/>
                </a:spcAft>
                <a:buFont typeface="Wingdings"/>
                <a:buChar char=""/>
                <a:tabLst>
                  <a:tab pos="812800" algn="l"/>
                </a:tabLst>
              </a:pPr>
              <a:r>
                <a:rPr lang="en-US" altLang="zh-CN" sz="2400" b="1" dirty="0">
                  <a:solidFill>
                    <a:srgbClr val="006600"/>
                  </a:solidFill>
                  <a:latin typeface="Arial"/>
                  <a:cs typeface="Arial"/>
                </a:rPr>
                <a:t>Both</a:t>
              </a:r>
              <a:r>
                <a:rPr lang="en-US" altLang="zh-CN" sz="2400" b="1" spc="-20" dirty="0">
                  <a:solidFill>
                    <a:srgbClr val="006600"/>
                  </a:solidFill>
                  <a:latin typeface="Arial"/>
                  <a:cs typeface="Arial"/>
                </a:rPr>
                <a:t> </a:t>
              </a:r>
              <a:r>
                <a:rPr lang="en-US" altLang="zh-CN" sz="2400" b="1" dirty="0">
                  <a:solidFill>
                    <a:srgbClr val="006600"/>
                  </a:solidFill>
                  <a:latin typeface="Arial"/>
                  <a:cs typeface="Arial"/>
                </a:rPr>
                <a:t>NMOS</a:t>
              </a:r>
              <a:r>
                <a:rPr lang="en-US" altLang="zh-CN" sz="2400" b="1" spc="-35" dirty="0">
                  <a:solidFill>
                    <a:srgbClr val="006600"/>
                  </a:solidFill>
                  <a:latin typeface="Arial"/>
                  <a:cs typeface="Arial"/>
                </a:rPr>
                <a:t> </a:t>
              </a:r>
              <a:r>
                <a:rPr lang="en-US" altLang="zh-CN" sz="2400" b="1" dirty="0">
                  <a:solidFill>
                    <a:srgbClr val="006600"/>
                  </a:solidFill>
                  <a:latin typeface="Arial"/>
                  <a:cs typeface="Arial"/>
                </a:rPr>
                <a:t>and</a:t>
              </a:r>
              <a:r>
                <a:rPr lang="en-US" altLang="zh-CN" sz="2400" b="1" spc="-30" dirty="0">
                  <a:solidFill>
                    <a:srgbClr val="006600"/>
                  </a:solidFill>
                  <a:latin typeface="Arial"/>
                  <a:cs typeface="Arial"/>
                </a:rPr>
                <a:t> </a:t>
              </a:r>
              <a:r>
                <a:rPr lang="en-US" altLang="zh-CN" sz="2400" b="1" dirty="0">
                  <a:solidFill>
                    <a:srgbClr val="006600"/>
                  </a:solidFill>
                  <a:latin typeface="Arial"/>
                  <a:cs typeface="Arial"/>
                </a:rPr>
                <a:t>PMOS</a:t>
              </a:r>
              <a:r>
                <a:rPr lang="en-US" altLang="zh-CN" sz="2400" b="1" spc="-25" dirty="0">
                  <a:solidFill>
                    <a:srgbClr val="006600"/>
                  </a:solidFill>
                  <a:latin typeface="Arial"/>
                  <a:cs typeface="Arial"/>
                </a:rPr>
                <a:t> </a:t>
              </a:r>
              <a:r>
                <a:rPr lang="en-US" altLang="zh-CN" sz="2400" b="1" i="1" spc="-5" dirty="0">
                  <a:solidFill>
                    <a:srgbClr val="006600"/>
                  </a:solidFill>
                  <a:latin typeface="Arial"/>
                  <a:cs typeface="Arial"/>
                </a:rPr>
                <a:t>ON</a:t>
              </a:r>
              <a:r>
                <a:rPr lang="en-US" altLang="zh-CN" sz="2400" b="1" i="1" spc="-25" dirty="0">
                  <a:solidFill>
                    <a:srgbClr val="006600"/>
                  </a:solidFill>
                  <a:latin typeface="Arial"/>
                  <a:cs typeface="Arial"/>
                </a:rPr>
                <a:t> </a:t>
              </a:r>
              <a:r>
                <a:rPr lang="en-US" altLang="zh-CN" sz="2400" b="1" dirty="0">
                  <a:solidFill>
                    <a:srgbClr val="006600"/>
                  </a:solidFill>
                  <a:latin typeface="Arial"/>
                  <a:cs typeface="Arial"/>
                </a:rPr>
                <a:t>during </a:t>
              </a:r>
              <a:r>
                <a:rPr lang="en-US" altLang="zh-CN" sz="2400" b="1" spc="-655" dirty="0">
                  <a:solidFill>
                    <a:srgbClr val="006600"/>
                  </a:solidFill>
                  <a:latin typeface="Arial"/>
                  <a:cs typeface="Arial"/>
                </a:rPr>
                <a:t> </a:t>
              </a:r>
              <a:r>
                <a:rPr lang="en-US" altLang="zh-CN" sz="2400" b="1" spc="-5" dirty="0">
                  <a:solidFill>
                    <a:srgbClr val="006600"/>
                  </a:solidFill>
                  <a:latin typeface="Arial"/>
                  <a:cs typeface="Arial"/>
                </a:rPr>
                <a:t>transition</a:t>
              </a:r>
              <a:endParaRPr lang="en-US" sz="2400" b="1" spc="-5" dirty="0">
                <a:solidFill>
                  <a:srgbClr val="006600"/>
                </a:solidFill>
                <a:latin typeface="Arial"/>
                <a:cs typeface="Arial"/>
              </a:endParaRPr>
            </a:p>
            <a:p>
              <a:pPr marL="469900" indent="-457200">
                <a:lnSpc>
                  <a:spcPct val="100000"/>
                </a:lnSpc>
                <a:spcAft>
                  <a:spcPts val="600"/>
                </a:spcAft>
                <a:buFont typeface="Wingdings"/>
                <a:buChar char=""/>
                <a:tabLst>
                  <a:tab pos="469265" algn="l"/>
                  <a:tab pos="469900" algn="l"/>
                </a:tabLst>
              </a:pPr>
              <a:r>
                <a:rPr lang="en-US" altLang="zh-CN" sz="2800" b="1" dirty="0">
                  <a:solidFill>
                    <a:srgbClr val="004099"/>
                  </a:solidFill>
                  <a:latin typeface="Arial"/>
                  <a:cs typeface="Arial"/>
                </a:rPr>
                <a:t>Gate /</a:t>
              </a:r>
              <a:r>
                <a:rPr lang="zh-CN" altLang="en-US" sz="2800" b="1" dirty="0">
                  <a:solidFill>
                    <a:srgbClr val="004099"/>
                  </a:solidFill>
                  <a:latin typeface="Arial"/>
                  <a:cs typeface="Arial"/>
                </a:rPr>
                <a:t> </a:t>
              </a:r>
              <a:r>
                <a:rPr lang="en-US" altLang="zh-CN" sz="2800" b="1" dirty="0">
                  <a:solidFill>
                    <a:srgbClr val="004099"/>
                  </a:solidFill>
                  <a:latin typeface="Arial"/>
                  <a:cs typeface="Arial"/>
                </a:rPr>
                <a:t>Junction Leakage</a:t>
              </a:r>
              <a:r>
                <a:rPr lang="en-US" altLang="zh-CN" sz="2800" b="1" spc="-30" dirty="0">
                  <a:solidFill>
                    <a:srgbClr val="004099"/>
                  </a:solidFill>
                  <a:latin typeface="Arial"/>
                  <a:cs typeface="Arial"/>
                </a:rPr>
                <a:t> </a:t>
              </a:r>
              <a:r>
                <a:rPr lang="en-US" altLang="zh-CN" sz="2800" b="1" dirty="0">
                  <a:solidFill>
                    <a:srgbClr val="004099"/>
                  </a:solidFill>
                  <a:latin typeface="Arial"/>
                  <a:cs typeface="Arial"/>
                </a:rPr>
                <a:t>power</a:t>
              </a:r>
              <a:endParaRPr lang="en-US" altLang="zh-CN" sz="2800" dirty="0">
                <a:latin typeface="Arial"/>
                <a:cs typeface="Arial"/>
              </a:endParaRPr>
            </a:p>
            <a:p>
              <a:pPr marL="812800" lvl="1" indent="-342900">
                <a:lnSpc>
                  <a:spcPct val="100000"/>
                </a:lnSpc>
                <a:spcAft>
                  <a:spcPts val="600"/>
                </a:spcAft>
                <a:buFont typeface="Wingdings"/>
                <a:buChar char=""/>
                <a:tabLst>
                  <a:tab pos="812800" algn="l"/>
                </a:tabLst>
              </a:pPr>
              <a:r>
                <a:rPr lang="en-US" altLang="zh-CN" sz="2400" b="1" spc="-15" dirty="0">
                  <a:solidFill>
                    <a:srgbClr val="006600"/>
                  </a:solidFill>
                  <a:latin typeface="Arial"/>
                  <a:cs typeface="Arial"/>
                </a:rPr>
                <a:t>Gate / Drain to Body</a:t>
              </a:r>
            </a:p>
            <a:p>
              <a:pPr marL="812800" lvl="1" indent="-342900">
                <a:spcAft>
                  <a:spcPts val="600"/>
                </a:spcAft>
                <a:buFont typeface="Wingdings"/>
                <a:buChar char=""/>
                <a:tabLst>
                  <a:tab pos="812800" algn="l"/>
                </a:tabLst>
              </a:pPr>
              <a:r>
                <a:rPr lang="en-US" altLang="zh-CN" sz="2400" b="1" spc="-5" dirty="0">
                  <a:solidFill>
                    <a:srgbClr val="006600"/>
                  </a:solidFill>
                  <a:latin typeface="Arial"/>
                  <a:cs typeface="Arial"/>
                </a:rPr>
                <a:t>Relatively small</a:t>
              </a:r>
              <a:endParaRPr sz="2400" dirty="0">
                <a:latin typeface="Arial"/>
                <a:cs typeface="Arial"/>
              </a:endParaRPr>
            </a:p>
            <a:p>
              <a:pPr marL="469900" indent="-457200">
                <a:lnSpc>
                  <a:spcPct val="100000"/>
                </a:lnSpc>
                <a:spcAft>
                  <a:spcPts val="600"/>
                </a:spcAft>
                <a:buFont typeface="Wingdings"/>
                <a:buChar char=""/>
                <a:tabLst>
                  <a:tab pos="469265" algn="l"/>
                  <a:tab pos="469900" algn="l"/>
                </a:tabLst>
              </a:pPr>
              <a:r>
                <a:rPr sz="2800" b="1" dirty="0">
                  <a:solidFill>
                    <a:srgbClr val="004099"/>
                  </a:solidFill>
                  <a:latin typeface="Arial"/>
                  <a:cs typeface="Arial"/>
                </a:rPr>
                <a:t>S</a:t>
              </a:r>
              <a:r>
                <a:rPr lang="en-US" sz="2800" b="1" dirty="0">
                  <a:solidFill>
                    <a:srgbClr val="004099"/>
                  </a:solidFill>
                  <a:latin typeface="Arial"/>
                  <a:cs typeface="Arial"/>
                </a:rPr>
                <a:t>ub-threshold leakage</a:t>
              </a:r>
              <a:r>
                <a:rPr sz="2800" b="1" spc="-45" dirty="0">
                  <a:solidFill>
                    <a:srgbClr val="004099"/>
                  </a:solidFill>
                  <a:latin typeface="Arial"/>
                  <a:cs typeface="Arial"/>
                </a:rPr>
                <a:t> </a:t>
              </a:r>
              <a:r>
                <a:rPr sz="2800" b="1" dirty="0">
                  <a:solidFill>
                    <a:srgbClr val="004099"/>
                  </a:solidFill>
                  <a:latin typeface="Arial"/>
                  <a:cs typeface="Arial"/>
                </a:rPr>
                <a:t>power</a:t>
              </a:r>
              <a:endParaRPr sz="2800" dirty="0">
                <a:latin typeface="Arial"/>
                <a:cs typeface="Arial"/>
              </a:endParaRPr>
            </a:p>
            <a:p>
              <a:pPr marL="812800" marR="417830" lvl="1" indent="-342900">
                <a:lnSpc>
                  <a:spcPct val="100000"/>
                </a:lnSpc>
                <a:spcAft>
                  <a:spcPts val="600"/>
                </a:spcAft>
                <a:buFont typeface="Wingdings"/>
                <a:buChar char=""/>
                <a:tabLst>
                  <a:tab pos="812800" algn="l"/>
                </a:tabLst>
              </a:pPr>
              <a:r>
                <a:rPr lang="en-US" sz="2400" b="1" spc="-5" dirty="0">
                  <a:solidFill>
                    <a:srgbClr val="006600"/>
                  </a:solidFill>
                  <a:latin typeface="Arial"/>
                  <a:cs typeface="Arial"/>
                </a:rPr>
                <a:t>I</a:t>
              </a:r>
              <a:r>
                <a:rPr lang="en-US" sz="2400" b="1" spc="-5" baseline="-25000" dirty="0">
                  <a:solidFill>
                    <a:srgbClr val="006600"/>
                  </a:solidFill>
                  <a:latin typeface="Arial"/>
                  <a:cs typeface="Arial"/>
                </a:rPr>
                <a:t>DS</a:t>
              </a:r>
              <a:r>
                <a:rPr lang="en-US" sz="2400" b="1" spc="-5" dirty="0">
                  <a:solidFill>
                    <a:srgbClr val="006600"/>
                  </a:solidFill>
                  <a:latin typeface="Arial"/>
                  <a:cs typeface="Arial"/>
                </a:rPr>
                <a:t> &gt; 0 when V</a:t>
              </a:r>
              <a:r>
                <a:rPr lang="en-US" sz="2400" b="1" spc="-5" baseline="-25000" dirty="0">
                  <a:solidFill>
                    <a:srgbClr val="006600"/>
                  </a:solidFill>
                  <a:latin typeface="Arial"/>
                  <a:cs typeface="Arial"/>
                </a:rPr>
                <a:t>GS</a:t>
              </a:r>
              <a:r>
                <a:rPr lang="en-US" sz="2400" b="1" spc="-5" dirty="0">
                  <a:solidFill>
                    <a:srgbClr val="006600"/>
                  </a:solidFill>
                  <a:latin typeface="Arial"/>
                  <a:cs typeface="Arial"/>
                </a:rPr>
                <a:t> &lt; V</a:t>
              </a:r>
              <a:r>
                <a:rPr lang="en-US" sz="2400" b="1" spc="-5" baseline="-25000" dirty="0">
                  <a:solidFill>
                    <a:srgbClr val="006600"/>
                  </a:solidFill>
                  <a:latin typeface="Arial"/>
                  <a:cs typeface="Arial"/>
                </a:rPr>
                <a:t>T</a:t>
              </a:r>
              <a:r>
                <a:rPr lang="en-US" altLang="zh-CN" sz="2400" b="1" spc="-5" dirty="0">
                  <a:solidFill>
                    <a:srgbClr val="006600"/>
                  </a:solidFill>
                  <a:latin typeface="Arial"/>
                  <a:cs typeface="Arial"/>
                </a:rPr>
                <a:t> </a:t>
              </a:r>
            </a:p>
            <a:p>
              <a:pPr marL="812800" marR="417830" lvl="1" indent="-342900">
                <a:lnSpc>
                  <a:spcPct val="100000"/>
                </a:lnSpc>
                <a:spcAft>
                  <a:spcPts val="600"/>
                </a:spcAft>
                <a:buFont typeface="Wingdings"/>
                <a:buChar char=""/>
                <a:tabLst>
                  <a:tab pos="812800" algn="l"/>
                </a:tabLst>
              </a:pPr>
              <a:r>
                <a:rPr lang="en-US" altLang="zh-CN" sz="2400" b="1" spc="-5" dirty="0">
                  <a:solidFill>
                    <a:srgbClr val="006600"/>
                  </a:solidFill>
                  <a:latin typeface="Arial"/>
                  <a:cs typeface="Arial"/>
                </a:rPr>
                <a:t>I</a:t>
              </a:r>
              <a:r>
                <a:rPr lang="en-US" altLang="zh-CN" sz="2400" b="1" spc="-5" baseline="-25000" dirty="0">
                  <a:solidFill>
                    <a:srgbClr val="006600"/>
                  </a:solidFill>
                  <a:latin typeface="Arial"/>
                  <a:cs typeface="Arial"/>
                </a:rPr>
                <a:t>DS</a:t>
              </a:r>
              <a:r>
                <a:rPr lang="en-US" altLang="zh-CN" sz="2400" b="1" spc="-5" dirty="0">
                  <a:solidFill>
                    <a:srgbClr val="006600"/>
                  </a:solidFill>
                  <a:latin typeface="Arial"/>
                  <a:cs typeface="Arial"/>
                </a:rPr>
                <a:t> increases as V</a:t>
              </a:r>
              <a:r>
                <a:rPr lang="en-US" altLang="zh-CN" sz="2400" b="1" spc="-5" baseline="-25000" dirty="0">
                  <a:solidFill>
                    <a:srgbClr val="006600"/>
                  </a:solidFill>
                  <a:latin typeface="Arial"/>
                  <a:cs typeface="Arial"/>
                </a:rPr>
                <a:t>T</a:t>
              </a:r>
              <a:r>
                <a:rPr lang="en-US" altLang="zh-CN" sz="2400" b="1" spc="-5" dirty="0">
                  <a:solidFill>
                    <a:srgbClr val="006600"/>
                  </a:solidFill>
                  <a:latin typeface="Arial"/>
                  <a:cs typeface="Arial"/>
                </a:rPr>
                <a:t> decreases</a:t>
              </a:r>
            </a:p>
            <a:p>
              <a:pPr marL="812800" marR="417830" lvl="1" indent="-342900">
                <a:lnSpc>
                  <a:spcPct val="100000"/>
                </a:lnSpc>
                <a:spcAft>
                  <a:spcPts val="600"/>
                </a:spcAft>
                <a:buFont typeface="Wingdings"/>
                <a:buChar char=""/>
                <a:tabLst>
                  <a:tab pos="812800" algn="l"/>
                </a:tabLst>
              </a:pPr>
              <a:endParaRPr lang="en-US" altLang="zh-CN" sz="2400" b="1" spc="-5" dirty="0">
                <a:solidFill>
                  <a:srgbClr val="006600"/>
                </a:solidFill>
                <a:latin typeface="Arial"/>
                <a:cs typeface="Arial"/>
              </a:endParaRPr>
            </a:p>
            <a:p>
              <a:pPr marL="812800" marR="417830" lvl="1" indent="-342900">
                <a:lnSpc>
                  <a:spcPct val="100000"/>
                </a:lnSpc>
                <a:spcAft>
                  <a:spcPts val="600"/>
                </a:spcAft>
                <a:buFont typeface="Wingdings"/>
                <a:buChar char=""/>
                <a:tabLst>
                  <a:tab pos="812800" algn="l"/>
                </a:tabLst>
              </a:pPr>
              <a:endParaRPr lang="en-US" altLang="zh-CN" sz="2400" b="1" spc="-5" dirty="0">
                <a:solidFill>
                  <a:srgbClr val="006600"/>
                </a:solidFill>
                <a:latin typeface="Arial"/>
                <a:cs typeface="Arial"/>
              </a:endParaRPr>
            </a:p>
          </p:txBody>
        </p:sp>
        <p:sp>
          <p:nvSpPr>
            <p:cNvPr id="9" name="文本框 8">
              <a:extLst>
                <a:ext uri="{FF2B5EF4-FFF2-40B4-BE49-F238E27FC236}">
                  <a16:creationId xmlns:a16="http://schemas.microsoft.com/office/drawing/2014/main" id="{059A1E50-F4A7-9B29-5047-5A49035E3632}"/>
                </a:ext>
              </a:extLst>
            </p:cNvPr>
            <p:cNvSpPr txBox="1"/>
            <p:nvPr/>
          </p:nvSpPr>
          <p:spPr>
            <a:xfrm>
              <a:off x="457200" y="409487"/>
              <a:ext cx="4343400" cy="646331"/>
            </a:xfrm>
            <a:prstGeom prst="rect">
              <a:avLst/>
            </a:prstGeom>
            <a:noFill/>
          </p:spPr>
          <p:txBody>
            <a:bodyPr wrap="square">
              <a:spAutoFit/>
            </a:bodyPr>
            <a:lstStyle/>
            <a:p>
              <a:pPr marL="12700">
                <a:lnSpc>
                  <a:spcPct val="100000"/>
                </a:lnSpc>
                <a:spcAft>
                  <a:spcPts val="600"/>
                </a:spcAft>
                <a:tabLst>
                  <a:tab pos="469265" algn="l"/>
                  <a:tab pos="469900" algn="l"/>
                </a:tabLst>
              </a:pPr>
              <a:r>
                <a:rPr lang="en-US" altLang="zh-CN" sz="3600" b="1" dirty="0">
                  <a:solidFill>
                    <a:schemeClr val="tx2">
                      <a:lumMod val="60000"/>
                      <a:lumOff val="40000"/>
                    </a:schemeClr>
                  </a:solidFill>
                  <a:latin typeface="Arial"/>
                  <a:cs typeface="Arial"/>
                </a:rPr>
                <a:t>Dynamic</a:t>
              </a:r>
              <a:r>
                <a:rPr lang="en-US" altLang="zh-CN" sz="3600" b="1" spc="-45" dirty="0">
                  <a:solidFill>
                    <a:schemeClr val="tx2">
                      <a:lumMod val="60000"/>
                      <a:lumOff val="40000"/>
                    </a:schemeClr>
                  </a:solidFill>
                  <a:latin typeface="Arial"/>
                  <a:cs typeface="Arial"/>
                </a:rPr>
                <a:t> </a:t>
              </a:r>
              <a:r>
                <a:rPr lang="en-US" altLang="zh-CN" sz="3600" b="1" dirty="0">
                  <a:solidFill>
                    <a:schemeClr val="tx2">
                      <a:lumMod val="60000"/>
                      <a:lumOff val="40000"/>
                    </a:schemeClr>
                  </a:solidFill>
                  <a:latin typeface="Arial"/>
                  <a:cs typeface="Arial"/>
                </a:rPr>
                <a:t>power</a:t>
              </a:r>
              <a:endParaRPr lang="en-US" altLang="zh-CN" sz="3600" dirty="0">
                <a:solidFill>
                  <a:schemeClr val="tx2">
                    <a:lumMod val="60000"/>
                    <a:lumOff val="40000"/>
                  </a:schemeClr>
                </a:solidFill>
                <a:latin typeface="Arial"/>
                <a:cs typeface="Arial"/>
              </a:endParaRPr>
            </a:p>
          </p:txBody>
        </p:sp>
        <p:sp>
          <p:nvSpPr>
            <p:cNvPr id="12" name="文本框 11">
              <a:extLst>
                <a:ext uri="{FF2B5EF4-FFF2-40B4-BE49-F238E27FC236}">
                  <a16:creationId xmlns:a16="http://schemas.microsoft.com/office/drawing/2014/main" id="{3CFA2AA6-0A61-72A8-2573-EE1CE1A276DB}"/>
                </a:ext>
              </a:extLst>
            </p:cNvPr>
            <p:cNvSpPr txBox="1"/>
            <p:nvPr/>
          </p:nvSpPr>
          <p:spPr>
            <a:xfrm>
              <a:off x="419100" y="6096000"/>
              <a:ext cx="4343400" cy="646331"/>
            </a:xfrm>
            <a:prstGeom prst="rect">
              <a:avLst/>
            </a:prstGeom>
            <a:noFill/>
          </p:spPr>
          <p:txBody>
            <a:bodyPr wrap="square">
              <a:spAutoFit/>
            </a:bodyPr>
            <a:lstStyle/>
            <a:p>
              <a:pPr marL="12700">
                <a:lnSpc>
                  <a:spcPct val="100000"/>
                </a:lnSpc>
                <a:spcAft>
                  <a:spcPts val="600"/>
                </a:spcAft>
                <a:tabLst>
                  <a:tab pos="469265" algn="l"/>
                  <a:tab pos="469900" algn="l"/>
                </a:tabLst>
              </a:pPr>
              <a:r>
                <a:rPr lang="en-US" altLang="zh-CN" sz="3600" b="1" dirty="0">
                  <a:solidFill>
                    <a:schemeClr val="accent6">
                      <a:lumMod val="75000"/>
                    </a:schemeClr>
                  </a:solidFill>
                  <a:latin typeface="Arial"/>
                  <a:cs typeface="Arial"/>
                </a:rPr>
                <a:t>Static power</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9720" y="77444"/>
            <a:ext cx="11500358" cy="513080"/>
          </a:xfrm>
          <a:prstGeom prst="rect">
            <a:avLst/>
          </a:prstGeom>
        </p:spPr>
        <p:txBody>
          <a:bodyPr vert="horz" wrap="square" lIns="0" tIns="12065" rIns="0" bIns="0" rtlCol="0">
            <a:spAutoFit/>
          </a:bodyPr>
          <a:lstStyle/>
          <a:p>
            <a:pPr marL="4402455">
              <a:lnSpc>
                <a:spcPct val="100000"/>
              </a:lnSpc>
              <a:spcBef>
                <a:spcPts val="95"/>
              </a:spcBef>
            </a:pPr>
            <a:r>
              <a:rPr lang="en-US" spc="-5" dirty="0">
                <a:solidFill>
                  <a:schemeClr val="tx1"/>
                </a:solidFill>
              </a:rPr>
              <a:t>Charging/discharging Consumption</a:t>
            </a:r>
          </a:p>
        </p:txBody>
      </p:sp>
      <p:grpSp>
        <p:nvGrpSpPr>
          <p:cNvPr id="3" name="object 3"/>
          <p:cNvGrpSpPr/>
          <p:nvPr/>
        </p:nvGrpSpPr>
        <p:grpSpPr>
          <a:xfrm>
            <a:off x="152400" y="1818923"/>
            <a:ext cx="2315845" cy="3007360"/>
            <a:chOff x="152400" y="1818923"/>
            <a:chExt cx="2315845" cy="3007360"/>
          </a:xfrm>
        </p:grpSpPr>
        <p:pic>
          <p:nvPicPr>
            <p:cNvPr id="4" name="object 4"/>
            <p:cNvPicPr/>
            <p:nvPr/>
          </p:nvPicPr>
          <p:blipFill>
            <a:blip r:embed="rId3" cstate="print"/>
            <a:stretch>
              <a:fillRect/>
            </a:stretch>
          </p:blipFill>
          <p:spPr>
            <a:xfrm>
              <a:off x="152400" y="1818923"/>
              <a:ext cx="2057400" cy="2969475"/>
            </a:xfrm>
            <a:prstGeom prst="rect">
              <a:avLst/>
            </a:prstGeom>
          </p:spPr>
        </p:pic>
        <p:sp>
          <p:nvSpPr>
            <p:cNvPr id="5" name="object 5"/>
            <p:cNvSpPr/>
            <p:nvPr/>
          </p:nvSpPr>
          <p:spPr>
            <a:xfrm>
              <a:off x="1946910" y="3459479"/>
              <a:ext cx="504825" cy="1122045"/>
            </a:xfrm>
            <a:custGeom>
              <a:avLst/>
              <a:gdLst/>
              <a:ahLst/>
              <a:cxnLst/>
              <a:rect l="l" t="t" r="r" b="b"/>
              <a:pathLst>
                <a:path w="504825" h="1122045">
                  <a:moveTo>
                    <a:pt x="252983" y="0"/>
                  </a:moveTo>
                  <a:lnTo>
                    <a:pt x="252983" y="515493"/>
                  </a:lnTo>
                </a:path>
                <a:path w="504825" h="1122045">
                  <a:moveTo>
                    <a:pt x="504825" y="515493"/>
                  </a:moveTo>
                  <a:lnTo>
                    <a:pt x="0" y="505968"/>
                  </a:lnTo>
                </a:path>
                <a:path w="504825" h="1122045">
                  <a:moveTo>
                    <a:pt x="504825" y="619125"/>
                  </a:moveTo>
                  <a:lnTo>
                    <a:pt x="0" y="609600"/>
                  </a:lnTo>
                </a:path>
                <a:path w="504825" h="1122045">
                  <a:moveTo>
                    <a:pt x="256031" y="618744"/>
                  </a:moveTo>
                  <a:lnTo>
                    <a:pt x="256031" y="1121537"/>
                  </a:lnTo>
                </a:path>
              </a:pathLst>
            </a:custGeom>
            <a:ln w="32004">
              <a:solidFill>
                <a:srgbClr val="000000"/>
              </a:solidFill>
            </a:ln>
          </p:spPr>
          <p:txBody>
            <a:bodyPr wrap="square" lIns="0" tIns="0" rIns="0" bIns="0" rtlCol="0"/>
            <a:lstStyle/>
            <a:p>
              <a:endParaRPr/>
            </a:p>
          </p:txBody>
        </p:sp>
        <p:pic>
          <p:nvPicPr>
            <p:cNvPr id="6" name="object 6"/>
            <p:cNvPicPr/>
            <p:nvPr/>
          </p:nvPicPr>
          <p:blipFill>
            <a:blip r:embed="rId4" cstate="print"/>
            <a:stretch>
              <a:fillRect/>
            </a:stretch>
          </p:blipFill>
          <p:spPr>
            <a:xfrm>
              <a:off x="2072639" y="4575022"/>
              <a:ext cx="250723" cy="250723"/>
            </a:xfrm>
            <a:prstGeom prst="rect">
              <a:avLst/>
            </a:prstGeom>
          </p:spPr>
        </p:pic>
      </p:grpSp>
      <p:sp>
        <p:nvSpPr>
          <p:cNvPr id="7" name="object 7"/>
          <p:cNvSpPr txBox="1"/>
          <p:nvPr/>
        </p:nvSpPr>
        <p:spPr>
          <a:xfrm>
            <a:off x="2207005" y="4095496"/>
            <a:ext cx="363220" cy="330200"/>
          </a:xfrm>
          <a:prstGeom prst="rect">
            <a:avLst/>
          </a:prstGeom>
        </p:spPr>
        <p:txBody>
          <a:bodyPr vert="horz" wrap="square" lIns="0" tIns="12065" rIns="0" bIns="0" rtlCol="0">
            <a:spAutoFit/>
          </a:bodyPr>
          <a:lstStyle/>
          <a:p>
            <a:pPr marL="38100">
              <a:lnSpc>
                <a:spcPct val="100000"/>
              </a:lnSpc>
              <a:spcBef>
                <a:spcPts val="95"/>
              </a:spcBef>
            </a:pPr>
            <a:r>
              <a:rPr sz="2000" b="1" i="1" spc="5" dirty="0">
                <a:latin typeface="Arial"/>
                <a:cs typeface="Arial"/>
              </a:rPr>
              <a:t>C</a:t>
            </a:r>
            <a:r>
              <a:rPr sz="1950" b="1" i="1" spc="7" baseline="-21367" dirty="0">
                <a:latin typeface="Arial"/>
                <a:cs typeface="Arial"/>
              </a:rPr>
              <a:t>L</a:t>
            </a:r>
            <a:endParaRPr sz="1950" baseline="-21367">
              <a:latin typeface="Arial"/>
              <a:cs typeface="Arial"/>
            </a:endParaRPr>
          </a:p>
        </p:txBody>
      </p:sp>
      <p:sp>
        <p:nvSpPr>
          <p:cNvPr id="8" name="object 8"/>
          <p:cNvSpPr/>
          <p:nvPr/>
        </p:nvSpPr>
        <p:spPr>
          <a:xfrm>
            <a:off x="152400" y="3093720"/>
            <a:ext cx="283845" cy="314325"/>
          </a:xfrm>
          <a:custGeom>
            <a:avLst/>
            <a:gdLst/>
            <a:ahLst/>
            <a:cxnLst/>
            <a:rect l="l" t="t" r="r" b="b"/>
            <a:pathLst>
              <a:path w="283845" h="314325">
                <a:moveTo>
                  <a:pt x="283464" y="0"/>
                </a:moveTo>
                <a:lnTo>
                  <a:pt x="0" y="0"/>
                </a:lnTo>
                <a:lnTo>
                  <a:pt x="0" y="313943"/>
                </a:lnTo>
                <a:lnTo>
                  <a:pt x="283464" y="313943"/>
                </a:lnTo>
                <a:lnTo>
                  <a:pt x="283464" y="0"/>
                </a:lnTo>
                <a:close/>
              </a:path>
            </a:pathLst>
          </a:custGeom>
          <a:solidFill>
            <a:srgbClr val="FFFFFF"/>
          </a:solidFill>
        </p:spPr>
        <p:txBody>
          <a:bodyPr wrap="square" lIns="0" tIns="0" rIns="0" bIns="0" rtlCol="0"/>
          <a:lstStyle/>
          <a:p>
            <a:endParaRPr/>
          </a:p>
        </p:txBody>
      </p:sp>
      <p:sp>
        <p:nvSpPr>
          <p:cNvPr id="9" name="object 9"/>
          <p:cNvSpPr txBox="1"/>
          <p:nvPr/>
        </p:nvSpPr>
        <p:spPr>
          <a:xfrm>
            <a:off x="205993" y="3119628"/>
            <a:ext cx="365125" cy="299720"/>
          </a:xfrm>
          <a:prstGeom prst="rect">
            <a:avLst/>
          </a:prstGeom>
        </p:spPr>
        <p:txBody>
          <a:bodyPr vert="horz" wrap="square" lIns="0" tIns="12700" rIns="0" bIns="0" rtlCol="0">
            <a:spAutoFit/>
          </a:bodyPr>
          <a:lstStyle/>
          <a:p>
            <a:pPr marL="38100">
              <a:lnSpc>
                <a:spcPct val="100000"/>
              </a:lnSpc>
              <a:spcBef>
                <a:spcPts val="100"/>
              </a:spcBef>
            </a:pPr>
            <a:r>
              <a:rPr sz="2700" b="1" i="1" spc="-7" baseline="13888" dirty="0">
                <a:latin typeface="Arial"/>
                <a:cs typeface="Arial"/>
              </a:rPr>
              <a:t>V</a:t>
            </a:r>
            <a:r>
              <a:rPr sz="1200" b="1" spc="-5" dirty="0">
                <a:latin typeface="Arial"/>
                <a:cs typeface="Arial"/>
              </a:rPr>
              <a:t>in</a:t>
            </a:r>
            <a:endParaRPr sz="1200">
              <a:latin typeface="Arial"/>
              <a:cs typeface="Arial"/>
            </a:endParaRPr>
          </a:p>
        </p:txBody>
      </p:sp>
      <p:sp>
        <p:nvSpPr>
          <p:cNvPr id="10" name="object 10"/>
          <p:cNvSpPr txBox="1"/>
          <p:nvPr/>
        </p:nvSpPr>
        <p:spPr>
          <a:xfrm>
            <a:off x="2146045" y="3175508"/>
            <a:ext cx="465455" cy="299720"/>
          </a:xfrm>
          <a:prstGeom prst="rect">
            <a:avLst/>
          </a:prstGeom>
        </p:spPr>
        <p:txBody>
          <a:bodyPr vert="horz" wrap="square" lIns="0" tIns="12700" rIns="0" bIns="0" rtlCol="0">
            <a:spAutoFit/>
          </a:bodyPr>
          <a:lstStyle/>
          <a:p>
            <a:pPr marL="38100">
              <a:lnSpc>
                <a:spcPct val="100000"/>
              </a:lnSpc>
              <a:spcBef>
                <a:spcPts val="100"/>
              </a:spcBef>
            </a:pPr>
            <a:r>
              <a:rPr sz="2700" b="1" i="1" spc="-7" baseline="13888" dirty="0">
                <a:latin typeface="Arial"/>
                <a:cs typeface="Arial"/>
              </a:rPr>
              <a:t>V</a:t>
            </a:r>
            <a:r>
              <a:rPr sz="1200" b="1" spc="-5" dirty="0">
                <a:latin typeface="Arial"/>
                <a:cs typeface="Arial"/>
              </a:rPr>
              <a:t>out</a:t>
            </a:r>
            <a:endParaRPr sz="1200">
              <a:latin typeface="Arial"/>
              <a:cs typeface="Arial"/>
            </a:endParaRPr>
          </a:p>
        </p:txBody>
      </p:sp>
      <p:sp>
        <p:nvSpPr>
          <p:cNvPr id="11" name="object 11"/>
          <p:cNvSpPr txBox="1"/>
          <p:nvPr/>
        </p:nvSpPr>
        <p:spPr>
          <a:xfrm>
            <a:off x="2754629" y="1165860"/>
            <a:ext cx="2476500" cy="462280"/>
          </a:xfrm>
          <a:prstGeom prst="rect">
            <a:avLst/>
          </a:prstGeom>
          <a:solidFill>
            <a:srgbClr val="A1DAEC"/>
          </a:solidFill>
        </p:spPr>
        <p:txBody>
          <a:bodyPr vert="horz" wrap="square" lIns="0" tIns="38100" rIns="0" bIns="0" rtlCol="0">
            <a:spAutoFit/>
          </a:bodyPr>
          <a:lstStyle/>
          <a:p>
            <a:pPr marL="305435">
              <a:lnSpc>
                <a:spcPct val="100000"/>
              </a:lnSpc>
              <a:spcBef>
                <a:spcPts val="300"/>
              </a:spcBef>
            </a:pPr>
            <a:r>
              <a:rPr sz="2400" b="1" i="1" spc="-5" dirty="0">
                <a:solidFill>
                  <a:srgbClr val="004099"/>
                </a:solidFill>
                <a:latin typeface="Arial"/>
                <a:cs typeface="Arial"/>
              </a:rPr>
              <a:t>V</a:t>
            </a:r>
            <a:r>
              <a:rPr sz="2400" b="1" spc="-7" baseline="-20833" dirty="0">
                <a:solidFill>
                  <a:srgbClr val="004099"/>
                </a:solidFill>
                <a:latin typeface="Arial"/>
                <a:cs typeface="Arial"/>
              </a:rPr>
              <a:t>in</a:t>
            </a:r>
            <a:r>
              <a:rPr sz="2400" b="1" spc="307" baseline="-20833" dirty="0">
                <a:solidFill>
                  <a:srgbClr val="004099"/>
                </a:solidFill>
                <a:latin typeface="Arial"/>
                <a:cs typeface="Arial"/>
              </a:rPr>
              <a:t> </a:t>
            </a:r>
            <a:r>
              <a:rPr sz="2400" b="1" dirty="0">
                <a:solidFill>
                  <a:srgbClr val="004099"/>
                </a:solidFill>
                <a:latin typeface="Arial"/>
                <a:cs typeface="Arial"/>
              </a:rPr>
              <a:t>=</a:t>
            </a:r>
            <a:r>
              <a:rPr sz="2400" b="1" spc="-30" dirty="0">
                <a:solidFill>
                  <a:srgbClr val="004099"/>
                </a:solidFill>
                <a:latin typeface="Arial"/>
                <a:cs typeface="Arial"/>
              </a:rPr>
              <a:t> </a:t>
            </a:r>
            <a:r>
              <a:rPr sz="2400" b="1" i="1" dirty="0">
                <a:solidFill>
                  <a:srgbClr val="004099"/>
                </a:solidFill>
                <a:latin typeface="Arial"/>
                <a:cs typeface="Arial"/>
              </a:rPr>
              <a:t>V</a:t>
            </a:r>
            <a:r>
              <a:rPr sz="2400" b="1" baseline="-20833" dirty="0">
                <a:solidFill>
                  <a:srgbClr val="004099"/>
                </a:solidFill>
                <a:latin typeface="Arial"/>
                <a:cs typeface="Arial"/>
              </a:rPr>
              <a:t>DD</a:t>
            </a:r>
            <a:r>
              <a:rPr sz="2400" b="1" spc="277" baseline="-20833" dirty="0">
                <a:solidFill>
                  <a:srgbClr val="004099"/>
                </a:solidFill>
                <a:latin typeface="Arial"/>
                <a:cs typeface="Arial"/>
              </a:rPr>
              <a:t> </a:t>
            </a:r>
            <a:r>
              <a:rPr sz="2400" b="1" spc="-5" dirty="0">
                <a:solidFill>
                  <a:srgbClr val="004099"/>
                </a:solidFill>
                <a:latin typeface="Symbol"/>
                <a:cs typeface="Symbol"/>
              </a:rPr>
              <a:t></a:t>
            </a:r>
            <a:r>
              <a:rPr sz="2400" b="1" spc="50" dirty="0">
                <a:solidFill>
                  <a:srgbClr val="004099"/>
                </a:solidFill>
                <a:latin typeface="Times New Roman"/>
                <a:cs typeface="Times New Roman"/>
              </a:rPr>
              <a:t> </a:t>
            </a:r>
            <a:r>
              <a:rPr sz="2400" b="1" spc="-5" dirty="0">
                <a:solidFill>
                  <a:srgbClr val="004099"/>
                </a:solidFill>
                <a:latin typeface="Arial"/>
                <a:cs typeface="Arial"/>
              </a:rPr>
              <a:t>0</a:t>
            </a:r>
            <a:endParaRPr sz="2400">
              <a:latin typeface="Arial"/>
              <a:cs typeface="Arial"/>
            </a:endParaRPr>
          </a:p>
        </p:txBody>
      </p:sp>
      <p:grpSp>
        <p:nvGrpSpPr>
          <p:cNvPr id="12" name="object 12"/>
          <p:cNvGrpSpPr/>
          <p:nvPr/>
        </p:nvGrpSpPr>
        <p:grpSpPr>
          <a:xfrm>
            <a:off x="2711957" y="1758695"/>
            <a:ext cx="2602230" cy="3996054"/>
            <a:chOff x="2711957" y="1758695"/>
            <a:chExt cx="2602230" cy="3996054"/>
          </a:xfrm>
        </p:grpSpPr>
        <p:pic>
          <p:nvPicPr>
            <p:cNvPr id="13" name="object 13"/>
            <p:cNvPicPr/>
            <p:nvPr/>
          </p:nvPicPr>
          <p:blipFill>
            <a:blip r:embed="rId5" cstate="print"/>
            <a:stretch>
              <a:fillRect/>
            </a:stretch>
          </p:blipFill>
          <p:spPr>
            <a:xfrm>
              <a:off x="2778251" y="1800744"/>
              <a:ext cx="2465124" cy="3891267"/>
            </a:xfrm>
            <a:prstGeom prst="rect">
              <a:avLst/>
            </a:prstGeom>
          </p:spPr>
        </p:pic>
        <p:sp>
          <p:nvSpPr>
            <p:cNvPr id="14" name="object 14"/>
            <p:cNvSpPr/>
            <p:nvPr/>
          </p:nvSpPr>
          <p:spPr>
            <a:xfrm>
              <a:off x="3680459" y="2385821"/>
              <a:ext cx="683260" cy="1175385"/>
            </a:xfrm>
            <a:custGeom>
              <a:avLst/>
              <a:gdLst/>
              <a:ahLst/>
              <a:cxnLst/>
              <a:rect l="l" t="t" r="r" b="b"/>
              <a:pathLst>
                <a:path w="683260" h="1175385">
                  <a:moveTo>
                    <a:pt x="682751" y="0"/>
                  </a:moveTo>
                  <a:lnTo>
                    <a:pt x="0" y="0"/>
                  </a:lnTo>
                  <a:lnTo>
                    <a:pt x="0" y="1175003"/>
                  </a:lnTo>
                  <a:lnTo>
                    <a:pt x="682751" y="1175003"/>
                  </a:lnTo>
                  <a:lnTo>
                    <a:pt x="682751" y="0"/>
                  </a:lnTo>
                  <a:close/>
                </a:path>
              </a:pathLst>
            </a:custGeom>
            <a:solidFill>
              <a:srgbClr val="FFFFFF"/>
            </a:solidFill>
          </p:spPr>
          <p:txBody>
            <a:bodyPr wrap="square" lIns="0" tIns="0" rIns="0" bIns="0" rtlCol="0"/>
            <a:lstStyle/>
            <a:p>
              <a:endParaRPr/>
            </a:p>
          </p:txBody>
        </p:sp>
        <p:sp>
          <p:nvSpPr>
            <p:cNvPr id="15" name="object 15"/>
            <p:cNvSpPr/>
            <p:nvPr/>
          </p:nvSpPr>
          <p:spPr>
            <a:xfrm>
              <a:off x="3629048" y="2429636"/>
              <a:ext cx="688340" cy="1940560"/>
            </a:xfrm>
            <a:custGeom>
              <a:avLst/>
              <a:gdLst/>
              <a:ahLst/>
              <a:cxnLst/>
              <a:rect l="l" t="t" r="r" b="b"/>
              <a:pathLst>
                <a:path w="688339" h="1940560">
                  <a:moveTo>
                    <a:pt x="9247" y="0"/>
                  </a:moveTo>
                  <a:lnTo>
                    <a:pt x="7729" y="58021"/>
                  </a:lnTo>
                  <a:lnTo>
                    <a:pt x="6248" y="115933"/>
                  </a:lnTo>
                  <a:lnTo>
                    <a:pt x="4840" y="173624"/>
                  </a:lnTo>
                  <a:lnTo>
                    <a:pt x="3543" y="230984"/>
                  </a:lnTo>
                  <a:lnTo>
                    <a:pt x="2393" y="287900"/>
                  </a:lnTo>
                  <a:lnTo>
                    <a:pt x="1427" y="344263"/>
                  </a:lnTo>
                  <a:lnTo>
                    <a:pt x="681" y="399960"/>
                  </a:lnTo>
                  <a:lnTo>
                    <a:pt x="193" y="454881"/>
                  </a:lnTo>
                  <a:lnTo>
                    <a:pt x="0" y="508914"/>
                  </a:lnTo>
                  <a:lnTo>
                    <a:pt x="137" y="561949"/>
                  </a:lnTo>
                  <a:lnTo>
                    <a:pt x="642" y="613874"/>
                  </a:lnTo>
                  <a:lnTo>
                    <a:pt x="1551" y="664578"/>
                  </a:lnTo>
                  <a:lnTo>
                    <a:pt x="2902" y="713949"/>
                  </a:lnTo>
                  <a:lnTo>
                    <a:pt x="4731" y="761877"/>
                  </a:lnTo>
                  <a:lnTo>
                    <a:pt x="7075" y="808251"/>
                  </a:lnTo>
                  <a:lnTo>
                    <a:pt x="9971" y="852959"/>
                  </a:lnTo>
                  <a:lnTo>
                    <a:pt x="13455" y="895890"/>
                  </a:lnTo>
                  <a:lnTo>
                    <a:pt x="17564" y="936933"/>
                  </a:lnTo>
                  <a:lnTo>
                    <a:pt x="22336" y="975977"/>
                  </a:lnTo>
                  <a:lnTo>
                    <a:pt x="34012" y="1047623"/>
                  </a:lnTo>
                  <a:lnTo>
                    <a:pt x="49602" y="1112817"/>
                  </a:lnTo>
                  <a:lnTo>
                    <a:pt x="68434" y="1168258"/>
                  </a:lnTo>
                  <a:lnTo>
                    <a:pt x="90093" y="1215190"/>
                  </a:lnTo>
                  <a:lnTo>
                    <a:pt x="114164" y="1254854"/>
                  </a:lnTo>
                  <a:lnTo>
                    <a:pt x="140231" y="1288494"/>
                  </a:lnTo>
                  <a:lnTo>
                    <a:pt x="167880" y="1317352"/>
                  </a:lnTo>
                  <a:lnTo>
                    <a:pt x="196694" y="1342672"/>
                  </a:lnTo>
                  <a:lnTo>
                    <a:pt x="256160" y="1387666"/>
                  </a:lnTo>
                  <a:lnTo>
                    <a:pt x="285980" y="1409827"/>
                  </a:lnTo>
                  <a:lnTo>
                    <a:pt x="326302" y="1431751"/>
                  </a:lnTo>
                  <a:lnTo>
                    <a:pt x="371623" y="1443368"/>
                  </a:lnTo>
                  <a:lnTo>
                    <a:pt x="419776" y="1448316"/>
                  </a:lnTo>
                  <a:lnTo>
                    <a:pt x="468590" y="1450228"/>
                  </a:lnTo>
                  <a:lnTo>
                    <a:pt x="515898" y="1452742"/>
                  </a:lnTo>
                  <a:lnTo>
                    <a:pt x="559532" y="1459493"/>
                  </a:lnTo>
                  <a:lnTo>
                    <a:pt x="597323" y="1474118"/>
                  </a:lnTo>
                  <a:lnTo>
                    <a:pt x="627102" y="1500251"/>
                  </a:lnTo>
                  <a:lnTo>
                    <a:pt x="661901" y="1571163"/>
                  </a:lnTo>
                  <a:lnTo>
                    <a:pt x="672930" y="1614527"/>
                  </a:lnTo>
                  <a:lnTo>
                    <a:pt x="680485" y="1662203"/>
                  </a:lnTo>
                  <a:lnTo>
                    <a:pt x="685145" y="1713470"/>
                  </a:lnTo>
                  <a:lnTo>
                    <a:pt x="687488" y="1767609"/>
                  </a:lnTo>
                  <a:lnTo>
                    <a:pt x="688094" y="1823899"/>
                  </a:lnTo>
                  <a:lnTo>
                    <a:pt x="687542" y="1881620"/>
                  </a:lnTo>
                  <a:lnTo>
                    <a:pt x="686411" y="1940052"/>
                  </a:lnTo>
                </a:path>
              </a:pathLst>
            </a:custGeom>
            <a:ln w="19050">
              <a:solidFill>
                <a:srgbClr val="FF0000"/>
              </a:solidFill>
            </a:ln>
          </p:spPr>
          <p:txBody>
            <a:bodyPr wrap="square" lIns="0" tIns="0" rIns="0" bIns="0" rtlCol="0"/>
            <a:lstStyle/>
            <a:p>
              <a:endParaRPr/>
            </a:p>
          </p:txBody>
        </p:sp>
        <p:sp>
          <p:nvSpPr>
            <p:cNvPr id="16" name="object 16"/>
            <p:cNvSpPr/>
            <p:nvPr/>
          </p:nvSpPr>
          <p:spPr>
            <a:xfrm>
              <a:off x="4282058" y="4186554"/>
              <a:ext cx="76200" cy="351790"/>
            </a:xfrm>
            <a:custGeom>
              <a:avLst/>
              <a:gdLst/>
              <a:ahLst/>
              <a:cxnLst/>
              <a:rect l="l" t="t" r="r" b="b"/>
              <a:pathLst>
                <a:path w="76200" h="351789">
                  <a:moveTo>
                    <a:pt x="28549" y="275733"/>
                  </a:moveTo>
                  <a:lnTo>
                    <a:pt x="0" y="276352"/>
                  </a:lnTo>
                  <a:lnTo>
                    <a:pt x="39750" y="351790"/>
                  </a:lnTo>
                  <a:lnTo>
                    <a:pt x="69714" y="288417"/>
                  </a:lnTo>
                  <a:lnTo>
                    <a:pt x="28828" y="288417"/>
                  </a:lnTo>
                  <a:lnTo>
                    <a:pt x="28549" y="275733"/>
                  </a:lnTo>
                  <a:close/>
                </a:path>
                <a:path w="76200" h="351789">
                  <a:moveTo>
                    <a:pt x="47598" y="275320"/>
                  </a:moveTo>
                  <a:lnTo>
                    <a:pt x="28549" y="275733"/>
                  </a:lnTo>
                  <a:lnTo>
                    <a:pt x="28828" y="288417"/>
                  </a:lnTo>
                  <a:lnTo>
                    <a:pt x="47878" y="288036"/>
                  </a:lnTo>
                  <a:lnTo>
                    <a:pt x="47598" y="275320"/>
                  </a:lnTo>
                  <a:close/>
                </a:path>
                <a:path w="76200" h="351789">
                  <a:moveTo>
                    <a:pt x="76200" y="274701"/>
                  </a:moveTo>
                  <a:lnTo>
                    <a:pt x="47598" y="275320"/>
                  </a:lnTo>
                  <a:lnTo>
                    <a:pt x="47878" y="288036"/>
                  </a:lnTo>
                  <a:lnTo>
                    <a:pt x="28828" y="288417"/>
                  </a:lnTo>
                  <a:lnTo>
                    <a:pt x="69714" y="288417"/>
                  </a:lnTo>
                  <a:lnTo>
                    <a:pt x="76200" y="274701"/>
                  </a:lnTo>
                  <a:close/>
                </a:path>
                <a:path w="76200" h="351789">
                  <a:moveTo>
                    <a:pt x="41528" y="0"/>
                  </a:moveTo>
                  <a:lnTo>
                    <a:pt x="22478" y="508"/>
                  </a:lnTo>
                  <a:lnTo>
                    <a:pt x="28549" y="275733"/>
                  </a:lnTo>
                  <a:lnTo>
                    <a:pt x="47598" y="275320"/>
                  </a:lnTo>
                  <a:lnTo>
                    <a:pt x="41528" y="0"/>
                  </a:lnTo>
                  <a:close/>
                </a:path>
              </a:pathLst>
            </a:custGeom>
            <a:solidFill>
              <a:srgbClr val="FF0000"/>
            </a:solidFill>
          </p:spPr>
          <p:txBody>
            <a:bodyPr wrap="square" lIns="0" tIns="0" rIns="0" bIns="0" rtlCol="0"/>
            <a:lstStyle/>
            <a:p>
              <a:endParaRPr/>
            </a:p>
          </p:txBody>
        </p:sp>
        <p:sp>
          <p:nvSpPr>
            <p:cNvPr id="17" name="object 17"/>
            <p:cNvSpPr/>
            <p:nvPr/>
          </p:nvSpPr>
          <p:spPr>
            <a:xfrm>
              <a:off x="2721482" y="1768220"/>
              <a:ext cx="2583180" cy="3977004"/>
            </a:xfrm>
            <a:custGeom>
              <a:avLst/>
              <a:gdLst/>
              <a:ahLst/>
              <a:cxnLst/>
              <a:rect l="l" t="t" r="r" b="b"/>
              <a:pathLst>
                <a:path w="2583179" h="3977004">
                  <a:moveTo>
                    <a:pt x="0" y="3976878"/>
                  </a:moveTo>
                  <a:lnTo>
                    <a:pt x="2583180" y="3976878"/>
                  </a:lnTo>
                  <a:lnTo>
                    <a:pt x="2583180" y="0"/>
                  </a:lnTo>
                  <a:lnTo>
                    <a:pt x="0" y="0"/>
                  </a:lnTo>
                  <a:lnTo>
                    <a:pt x="0" y="3976878"/>
                  </a:lnTo>
                  <a:close/>
                </a:path>
              </a:pathLst>
            </a:custGeom>
            <a:ln w="19050">
              <a:solidFill>
                <a:srgbClr val="002C6D"/>
              </a:solidFill>
            </a:ln>
          </p:spPr>
          <p:txBody>
            <a:bodyPr wrap="square" lIns="0" tIns="0" rIns="0" bIns="0" rtlCol="0"/>
            <a:lstStyle/>
            <a:p>
              <a:endParaRPr/>
            </a:p>
          </p:txBody>
        </p:sp>
      </p:grpSp>
      <p:grpSp>
        <p:nvGrpSpPr>
          <p:cNvPr id="23" name="object 23"/>
          <p:cNvGrpSpPr/>
          <p:nvPr/>
        </p:nvGrpSpPr>
        <p:grpSpPr>
          <a:xfrm>
            <a:off x="5859017" y="3577589"/>
            <a:ext cx="5133340" cy="1011355"/>
            <a:chOff x="5859017" y="3577590"/>
            <a:chExt cx="5133340" cy="588010"/>
          </a:xfrm>
        </p:grpSpPr>
        <p:sp>
          <p:nvSpPr>
            <p:cNvPr id="24" name="object 24"/>
            <p:cNvSpPr/>
            <p:nvPr/>
          </p:nvSpPr>
          <p:spPr>
            <a:xfrm>
              <a:off x="5865494" y="3584067"/>
              <a:ext cx="5120005" cy="574675"/>
            </a:xfrm>
            <a:custGeom>
              <a:avLst/>
              <a:gdLst/>
              <a:ahLst/>
              <a:cxnLst/>
              <a:rect l="l" t="t" r="r" b="b"/>
              <a:pathLst>
                <a:path w="5120005" h="574675">
                  <a:moveTo>
                    <a:pt x="5024120" y="0"/>
                  </a:moveTo>
                  <a:lnTo>
                    <a:pt x="95757" y="0"/>
                  </a:lnTo>
                  <a:lnTo>
                    <a:pt x="58507" y="7532"/>
                  </a:lnTo>
                  <a:lnTo>
                    <a:pt x="28066" y="28067"/>
                  </a:lnTo>
                  <a:lnTo>
                    <a:pt x="7532" y="58507"/>
                  </a:lnTo>
                  <a:lnTo>
                    <a:pt x="0" y="95758"/>
                  </a:lnTo>
                  <a:lnTo>
                    <a:pt x="0" y="478790"/>
                  </a:lnTo>
                  <a:lnTo>
                    <a:pt x="7532" y="516040"/>
                  </a:lnTo>
                  <a:lnTo>
                    <a:pt x="28067" y="546481"/>
                  </a:lnTo>
                  <a:lnTo>
                    <a:pt x="58507" y="567015"/>
                  </a:lnTo>
                  <a:lnTo>
                    <a:pt x="95757" y="574548"/>
                  </a:lnTo>
                  <a:lnTo>
                    <a:pt x="5024120" y="574548"/>
                  </a:lnTo>
                  <a:lnTo>
                    <a:pt x="5061370" y="567015"/>
                  </a:lnTo>
                  <a:lnTo>
                    <a:pt x="5091810" y="546481"/>
                  </a:lnTo>
                  <a:lnTo>
                    <a:pt x="5112345" y="516040"/>
                  </a:lnTo>
                  <a:lnTo>
                    <a:pt x="5119878" y="478790"/>
                  </a:lnTo>
                  <a:lnTo>
                    <a:pt x="5119878" y="95758"/>
                  </a:lnTo>
                  <a:lnTo>
                    <a:pt x="5112345" y="58507"/>
                  </a:lnTo>
                  <a:lnTo>
                    <a:pt x="5091811" y="28067"/>
                  </a:lnTo>
                  <a:lnTo>
                    <a:pt x="5061370" y="7532"/>
                  </a:lnTo>
                  <a:lnTo>
                    <a:pt x="5024120" y="0"/>
                  </a:lnTo>
                  <a:close/>
                </a:path>
              </a:pathLst>
            </a:custGeom>
            <a:solidFill>
              <a:srgbClr val="FFFF00"/>
            </a:solidFill>
          </p:spPr>
          <p:txBody>
            <a:bodyPr wrap="square" lIns="0" tIns="0" rIns="0" bIns="0" rtlCol="0"/>
            <a:lstStyle/>
            <a:p>
              <a:endParaRPr/>
            </a:p>
          </p:txBody>
        </p:sp>
        <p:sp>
          <p:nvSpPr>
            <p:cNvPr id="25" name="object 25"/>
            <p:cNvSpPr/>
            <p:nvPr/>
          </p:nvSpPr>
          <p:spPr>
            <a:xfrm>
              <a:off x="5865494" y="3584067"/>
              <a:ext cx="5120005" cy="574675"/>
            </a:xfrm>
            <a:custGeom>
              <a:avLst/>
              <a:gdLst/>
              <a:ahLst/>
              <a:cxnLst/>
              <a:rect l="l" t="t" r="r" b="b"/>
              <a:pathLst>
                <a:path w="5120005" h="574675">
                  <a:moveTo>
                    <a:pt x="0" y="95758"/>
                  </a:moveTo>
                  <a:lnTo>
                    <a:pt x="7532" y="58507"/>
                  </a:lnTo>
                  <a:lnTo>
                    <a:pt x="28066" y="28067"/>
                  </a:lnTo>
                  <a:lnTo>
                    <a:pt x="58507" y="7532"/>
                  </a:lnTo>
                  <a:lnTo>
                    <a:pt x="95757" y="0"/>
                  </a:lnTo>
                  <a:lnTo>
                    <a:pt x="5024120" y="0"/>
                  </a:lnTo>
                  <a:lnTo>
                    <a:pt x="5061370" y="7532"/>
                  </a:lnTo>
                  <a:lnTo>
                    <a:pt x="5091811" y="28067"/>
                  </a:lnTo>
                  <a:lnTo>
                    <a:pt x="5112345" y="58507"/>
                  </a:lnTo>
                  <a:lnTo>
                    <a:pt x="5119878" y="95758"/>
                  </a:lnTo>
                  <a:lnTo>
                    <a:pt x="5119878" y="478790"/>
                  </a:lnTo>
                  <a:lnTo>
                    <a:pt x="5112345" y="516040"/>
                  </a:lnTo>
                  <a:lnTo>
                    <a:pt x="5091810" y="546481"/>
                  </a:lnTo>
                  <a:lnTo>
                    <a:pt x="5061370" y="567015"/>
                  </a:lnTo>
                  <a:lnTo>
                    <a:pt x="5024120" y="574548"/>
                  </a:lnTo>
                  <a:lnTo>
                    <a:pt x="95757" y="574548"/>
                  </a:lnTo>
                  <a:lnTo>
                    <a:pt x="58507" y="567015"/>
                  </a:lnTo>
                  <a:lnTo>
                    <a:pt x="28067" y="546481"/>
                  </a:lnTo>
                  <a:lnTo>
                    <a:pt x="7532" y="516040"/>
                  </a:lnTo>
                  <a:lnTo>
                    <a:pt x="0" y="478790"/>
                  </a:lnTo>
                  <a:lnTo>
                    <a:pt x="0" y="95758"/>
                  </a:lnTo>
                  <a:close/>
                </a:path>
              </a:pathLst>
            </a:custGeom>
            <a:ln w="12954">
              <a:solidFill>
                <a:srgbClr val="002C6D"/>
              </a:solidFill>
            </a:ln>
          </p:spPr>
          <p:txBody>
            <a:bodyPr wrap="square" lIns="0" tIns="0" rIns="0" bIns="0" rtlCol="0"/>
            <a:lstStyle/>
            <a:p>
              <a:endParaRPr/>
            </a:p>
          </p:txBody>
        </p:sp>
      </p:grpSp>
      <p:sp>
        <p:nvSpPr>
          <p:cNvPr id="26" name="object 26"/>
          <p:cNvSpPr txBox="1"/>
          <p:nvPr/>
        </p:nvSpPr>
        <p:spPr>
          <a:xfrm>
            <a:off x="7691566" y="3565355"/>
            <a:ext cx="122555" cy="215265"/>
          </a:xfrm>
          <a:prstGeom prst="rect">
            <a:avLst/>
          </a:prstGeom>
        </p:spPr>
        <p:txBody>
          <a:bodyPr vert="horz" wrap="square" lIns="0" tIns="11430" rIns="0" bIns="0" rtlCol="0">
            <a:spAutoFit/>
          </a:bodyPr>
          <a:lstStyle/>
          <a:p>
            <a:pPr marL="12700">
              <a:lnSpc>
                <a:spcPct val="100000"/>
              </a:lnSpc>
              <a:spcBef>
                <a:spcPts val="90"/>
              </a:spcBef>
            </a:pPr>
            <a:r>
              <a:rPr sz="1250" i="1" dirty="0">
                <a:latin typeface="Times New Roman"/>
                <a:cs typeface="Times New Roman"/>
              </a:rPr>
              <a:t>V</a:t>
            </a:r>
            <a:endParaRPr sz="1250">
              <a:latin typeface="Times New Roman"/>
              <a:cs typeface="Times New Roman"/>
            </a:endParaRPr>
          </a:p>
        </p:txBody>
      </p:sp>
      <p:sp>
        <p:nvSpPr>
          <p:cNvPr id="27" name="object 27"/>
          <p:cNvSpPr txBox="1"/>
          <p:nvPr/>
        </p:nvSpPr>
        <p:spPr>
          <a:xfrm>
            <a:off x="7651584" y="3916250"/>
            <a:ext cx="122555" cy="215265"/>
          </a:xfrm>
          <a:prstGeom prst="rect">
            <a:avLst/>
          </a:prstGeom>
        </p:spPr>
        <p:txBody>
          <a:bodyPr vert="horz" wrap="square" lIns="0" tIns="11430" rIns="0" bIns="0" rtlCol="0">
            <a:spAutoFit/>
          </a:bodyPr>
          <a:lstStyle/>
          <a:p>
            <a:pPr marL="12700">
              <a:lnSpc>
                <a:spcPct val="100000"/>
              </a:lnSpc>
              <a:spcBef>
                <a:spcPts val="90"/>
              </a:spcBef>
            </a:pPr>
            <a:r>
              <a:rPr sz="1250" i="1" dirty="0">
                <a:latin typeface="Times New Roman"/>
                <a:cs typeface="Times New Roman"/>
              </a:rPr>
              <a:t>V</a:t>
            </a:r>
            <a:endParaRPr sz="1250">
              <a:latin typeface="Times New Roman"/>
              <a:cs typeface="Times New Roman"/>
            </a:endParaRPr>
          </a:p>
        </p:txBody>
      </p:sp>
      <p:sp>
        <p:nvSpPr>
          <p:cNvPr id="28" name="object 28"/>
          <p:cNvSpPr txBox="1"/>
          <p:nvPr/>
        </p:nvSpPr>
        <p:spPr>
          <a:xfrm>
            <a:off x="7783214" y="3649668"/>
            <a:ext cx="195580" cy="160655"/>
          </a:xfrm>
          <a:prstGeom prst="rect">
            <a:avLst/>
          </a:prstGeom>
        </p:spPr>
        <p:txBody>
          <a:bodyPr vert="horz" wrap="square" lIns="0" tIns="17145" rIns="0" bIns="0" rtlCol="0">
            <a:spAutoFit/>
          </a:bodyPr>
          <a:lstStyle/>
          <a:p>
            <a:pPr marL="12700">
              <a:lnSpc>
                <a:spcPct val="100000"/>
              </a:lnSpc>
              <a:spcBef>
                <a:spcPts val="135"/>
              </a:spcBef>
            </a:pPr>
            <a:r>
              <a:rPr sz="850" i="1" spc="50" dirty="0">
                <a:latin typeface="Times New Roman"/>
                <a:cs typeface="Times New Roman"/>
              </a:rPr>
              <a:t>OH</a:t>
            </a:r>
            <a:endParaRPr sz="850">
              <a:latin typeface="Times New Roman"/>
              <a:cs typeface="Times New Roman"/>
            </a:endParaRPr>
          </a:p>
        </p:txBody>
      </p:sp>
      <p:sp>
        <p:nvSpPr>
          <p:cNvPr id="29" name="object 29"/>
          <p:cNvSpPr txBox="1"/>
          <p:nvPr/>
        </p:nvSpPr>
        <p:spPr>
          <a:xfrm>
            <a:off x="7743232" y="4000579"/>
            <a:ext cx="177165" cy="160655"/>
          </a:xfrm>
          <a:prstGeom prst="rect">
            <a:avLst/>
          </a:prstGeom>
        </p:spPr>
        <p:txBody>
          <a:bodyPr vert="horz" wrap="square" lIns="0" tIns="17145" rIns="0" bIns="0" rtlCol="0">
            <a:spAutoFit/>
          </a:bodyPr>
          <a:lstStyle/>
          <a:p>
            <a:pPr marL="12700">
              <a:lnSpc>
                <a:spcPct val="100000"/>
              </a:lnSpc>
              <a:spcBef>
                <a:spcPts val="135"/>
              </a:spcBef>
            </a:pPr>
            <a:r>
              <a:rPr sz="850" i="1" spc="45" dirty="0">
                <a:latin typeface="Times New Roman"/>
                <a:cs typeface="Times New Roman"/>
              </a:rPr>
              <a:t>OL</a:t>
            </a:r>
            <a:endParaRPr sz="850">
              <a:latin typeface="Times New Roman"/>
              <a:cs typeface="Times New Roman"/>
            </a:endParaRPr>
          </a:p>
        </p:txBody>
      </p:sp>
      <p:sp>
        <p:nvSpPr>
          <p:cNvPr id="30" name="object 30"/>
          <p:cNvSpPr txBox="1"/>
          <p:nvPr/>
        </p:nvSpPr>
        <p:spPr>
          <a:xfrm>
            <a:off x="9645842" y="3656204"/>
            <a:ext cx="1382395" cy="339837"/>
          </a:xfrm>
          <a:prstGeom prst="rect">
            <a:avLst/>
          </a:prstGeom>
        </p:spPr>
        <p:txBody>
          <a:bodyPr vert="horz" wrap="square" lIns="0" tIns="16510" rIns="0" bIns="0" rtlCol="0">
            <a:spAutoFit/>
          </a:bodyPr>
          <a:lstStyle/>
          <a:p>
            <a:pPr marL="50800">
              <a:lnSpc>
                <a:spcPct val="100000"/>
              </a:lnSpc>
              <a:spcBef>
                <a:spcPts val="130"/>
              </a:spcBef>
            </a:pPr>
            <a:r>
              <a:rPr sz="2100" spc="10" dirty="0">
                <a:latin typeface="Symbol"/>
                <a:cs typeface="Symbol"/>
              </a:rPr>
              <a:t></a:t>
            </a:r>
            <a:r>
              <a:rPr sz="2100" spc="-295" dirty="0">
                <a:latin typeface="Times New Roman"/>
                <a:cs typeface="Times New Roman"/>
              </a:rPr>
              <a:t> </a:t>
            </a:r>
            <a:r>
              <a:rPr sz="2100" spc="-145" dirty="0">
                <a:latin typeface="Times New Roman"/>
                <a:cs typeface="Times New Roman"/>
              </a:rPr>
              <a:t>(</a:t>
            </a:r>
            <a:r>
              <a:rPr sz="2100" i="1" spc="-65" dirty="0">
                <a:latin typeface="Times New Roman"/>
                <a:cs typeface="Times New Roman"/>
              </a:rPr>
              <a:t>V</a:t>
            </a:r>
            <a:r>
              <a:rPr sz="1875" i="1" baseline="-24444" dirty="0">
                <a:latin typeface="Times New Roman"/>
                <a:cs typeface="Times New Roman"/>
              </a:rPr>
              <a:t>OH </a:t>
            </a:r>
            <a:r>
              <a:rPr sz="1875" i="1" spc="135" baseline="-24444" dirty="0">
                <a:latin typeface="Times New Roman"/>
                <a:cs typeface="Times New Roman"/>
              </a:rPr>
              <a:t> </a:t>
            </a:r>
            <a:r>
              <a:rPr sz="2100" spc="170" dirty="0">
                <a:latin typeface="Symbol"/>
                <a:cs typeface="Symbol"/>
              </a:rPr>
              <a:t></a:t>
            </a:r>
            <a:r>
              <a:rPr sz="2100" i="1" spc="-65" dirty="0">
                <a:latin typeface="Times New Roman"/>
                <a:cs typeface="Times New Roman"/>
              </a:rPr>
              <a:t>V</a:t>
            </a:r>
            <a:r>
              <a:rPr sz="1875" i="1" baseline="-24444" dirty="0">
                <a:latin typeface="Times New Roman"/>
                <a:cs typeface="Times New Roman"/>
              </a:rPr>
              <a:t>OL</a:t>
            </a:r>
            <a:r>
              <a:rPr sz="1875" i="1" spc="-104" baseline="-24444" dirty="0">
                <a:latin typeface="Times New Roman"/>
                <a:cs typeface="Times New Roman"/>
              </a:rPr>
              <a:t> </a:t>
            </a:r>
            <a:r>
              <a:rPr sz="2100" spc="10" dirty="0">
                <a:latin typeface="Times New Roman"/>
                <a:cs typeface="Times New Roman"/>
              </a:rPr>
              <a:t>)</a:t>
            </a:r>
            <a:endParaRPr lang="en-US" sz="2100" spc="10" dirty="0">
              <a:latin typeface="Times New Roman"/>
              <a:cs typeface="Times New Roman"/>
            </a:endParaRPr>
          </a:p>
        </p:txBody>
      </p:sp>
      <p:sp>
        <p:nvSpPr>
          <p:cNvPr id="31" name="object 31"/>
          <p:cNvSpPr txBox="1"/>
          <p:nvPr/>
        </p:nvSpPr>
        <p:spPr>
          <a:xfrm>
            <a:off x="7993336" y="3656204"/>
            <a:ext cx="1681480" cy="350520"/>
          </a:xfrm>
          <a:prstGeom prst="rect">
            <a:avLst/>
          </a:prstGeom>
        </p:spPr>
        <p:txBody>
          <a:bodyPr vert="horz" wrap="square" lIns="0" tIns="16510" rIns="0" bIns="0" rtlCol="0">
            <a:spAutoFit/>
          </a:bodyPr>
          <a:lstStyle/>
          <a:p>
            <a:pPr marL="38100">
              <a:lnSpc>
                <a:spcPct val="100000"/>
              </a:lnSpc>
              <a:spcBef>
                <a:spcPts val="130"/>
              </a:spcBef>
            </a:pPr>
            <a:r>
              <a:rPr sz="2100" i="1" spc="-10" dirty="0">
                <a:latin typeface="Times New Roman"/>
                <a:cs typeface="Times New Roman"/>
              </a:rPr>
              <a:t>dV</a:t>
            </a:r>
            <a:r>
              <a:rPr sz="1875" i="1" spc="-15" baseline="-24444" dirty="0">
                <a:latin typeface="Times New Roman"/>
                <a:cs typeface="Times New Roman"/>
              </a:rPr>
              <a:t>out</a:t>
            </a:r>
            <a:r>
              <a:rPr sz="1875" i="1" spc="630" baseline="-24444" dirty="0">
                <a:latin typeface="Times New Roman"/>
                <a:cs typeface="Times New Roman"/>
              </a:rPr>
              <a:t> </a:t>
            </a:r>
            <a:r>
              <a:rPr sz="2100" spc="20" dirty="0">
                <a:latin typeface="Symbol"/>
                <a:cs typeface="Symbol"/>
              </a:rPr>
              <a:t></a:t>
            </a:r>
            <a:r>
              <a:rPr sz="2100" spc="-125" dirty="0">
                <a:latin typeface="Times New Roman"/>
                <a:cs typeface="Times New Roman"/>
              </a:rPr>
              <a:t> </a:t>
            </a:r>
            <a:r>
              <a:rPr sz="2100" i="1" spc="40" dirty="0">
                <a:latin typeface="Times New Roman"/>
                <a:cs typeface="Times New Roman"/>
              </a:rPr>
              <a:t>C</a:t>
            </a:r>
            <a:r>
              <a:rPr sz="1875" i="1" spc="60" baseline="-24444" dirty="0">
                <a:latin typeface="Times New Roman"/>
                <a:cs typeface="Times New Roman"/>
              </a:rPr>
              <a:t>L</a:t>
            </a:r>
            <a:r>
              <a:rPr sz="1875" i="1" spc="240" baseline="-24444" dirty="0">
                <a:latin typeface="Times New Roman"/>
                <a:cs typeface="Times New Roman"/>
              </a:rPr>
              <a:t> </a:t>
            </a:r>
            <a:r>
              <a:rPr sz="2100" spc="15" dirty="0">
                <a:latin typeface="Symbol"/>
                <a:cs typeface="Symbol"/>
              </a:rPr>
              <a:t></a:t>
            </a:r>
            <a:r>
              <a:rPr sz="2100" i="1" spc="15" dirty="0">
                <a:latin typeface="Times New Roman"/>
                <a:cs typeface="Times New Roman"/>
              </a:rPr>
              <a:t>V</a:t>
            </a:r>
            <a:r>
              <a:rPr sz="1875" i="1" spc="22" baseline="-24444" dirty="0">
                <a:latin typeface="Times New Roman"/>
                <a:cs typeface="Times New Roman"/>
              </a:rPr>
              <a:t>DD</a:t>
            </a:r>
            <a:endParaRPr sz="1875" baseline="-24444" dirty="0">
              <a:latin typeface="Times New Roman"/>
              <a:cs typeface="Times New Roman"/>
            </a:endParaRPr>
          </a:p>
        </p:txBody>
      </p:sp>
      <p:sp>
        <p:nvSpPr>
          <p:cNvPr id="32" name="object 32"/>
          <p:cNvSpPr txBox="1"/>
          <p:nvPr/>
        </p:nvSpPr>
        <p:spPr>
          <a:xfrm>
            <a:off x="7583817" y="3617718"/>
            <a:ext cx="125095" cy="512445"/>
          </a:xfrm>
          <a:prstGeom prst="rect">
            <a:avLst/>
          </a:prstGeom>
        </p:spPr>
        <p:txBody>
          <a:bodyPr vert="horz" wrap="square" lIns="0" tIns="12065" rIns="0" bIns="0" rtlCol="0">
            <a:spAutoFit/>
          </a:bodyPr>
          <a:lstStyle/>
          <a:p>
            <a:pPr marL="12700">
              <a:lnSpc>
                <a:spcPct val="100000"/>
              </a:lnSpc>
              <a:spcBef>
                <a:spcPts val="95"/>
              </a:spcBef>
            </a:pPr>
            <a:r>
              <a:rPr sz="3200" spc="-350" dirty="0">
                <a:latin typeface="Symbol"/>
                <a:cs typeface="Symbol"/>
              </a:rPr>
              <a:t></a:t>
            </a:r>
            <a:endParaRPr sz="3200">
              <a:latin typeface="Symbol"/>
              <a:cs typeface="Symbol"/>
            </a:endParaRPr>
          </a:p>
        </p:txBody>
      </p:sp>
      <p:sp>
        <p:nvSpPr>
          <p:cNvPr id="33" name="object 33"/>
          <p:cNvSpPr txBox="1"/>
          <p:nvPr/>
        </p:nvSpPr>
        <p:spPr>
          <a:xfrm>
            <a:off x="5830935" y="3656204"/>
            <a:ext cx="1767205" cy="350520"/>
          </a:xfrm>
          <a:prstGeom prst="rect">
            <a:avLst/>
          </a:prstGeom>
        </p:spPr>
        <p:txBody>
          <a:bodyPr vert="horz" wrap="square" lIns="0" tIns="16510" rIns="0" bIns="0" rtlCol="0">
            <a:spAutoFit/>
          </a:bodyPr>
          <a:lstStyle/>
          <a:p>
            <a:pPr marL="38100">
              <a:lnSpc>
                <a:spcPct val="100000"/>
              </a:lnSpc>
              <a:spcBef>
                <a:spcPts val="130"/>
              </a:spcBef>
            </a:pPr>
            <a:r>
              <a:rPr sz="2100" i="1" spc="-15" dirty="0">
                <a:latin typeface="Times New Roman"/>
                <a:cs typeface="Times New Roman"/>
              </a:rPr>
              <a:t>E</a:t>
            </a:r>
            <a:r>
              <a:rPr sz="1875" spc="-22" baseline="-24444" dirty="0">
                <a:latin typeface="Times New Roman"/>
                <a:cs typeface="Times New Roman"/>
              </a:rPr>
              <a:t>0</a:t>
            </a:r>
            <a:r>
              <a:rPr sz="1875" spc="-22" baseline="-24444" dirty="0">
                <a:latin typeface="Symbol"/>
                <a:cs typeface="Symbol"/>
              </a:rPr>
              <a:t></a:t>
            </a:r>
            <a:r>
              <a:rPr sz="1875" spc="-22" baseline="-24444" dirty="0">
                <a:latin typeface="Times New Roman"/>
                <a:cs typeface="Times New Roman"/>
              </a:rPr>
              <a:t>1</a:t>
            </a:r>
            <a:r>
              <a:rPr sz="1875" spc="397" baseline="-24444" dirty="0">
                <a:latin typeface="Times New Roman"/>
                <a:cs typeface="Times New Roman"/>
              </a:rPr>
              <a:t> </a:t>
            </a:r>
            <a:r>
              <a:rPr sz="2100" spc="20" dirty="0">
                <a:latin typeface="Symbol"/>
                <a:cs typeface="Symbol"/>
              </a:rPr>
              <a:t></a:t>
            </a:r>
            <a:r>
              <a:rPr sz="2100" spc="-125" dirty="0">
                <a:latin typeface="Times New Roman"/>
                <a:cs typeface="Times New Roman"/>
              </a:rPr>
              <a:t> </a:t>
            </a:r>
            <a:r>
              <a:rPr sz="2100" i="1" spc="40" dirty="0">
                <a:latin typeface="Times New Roman"/>
                <a:cs typeface="Times New Roman"/>
              </a:rPr>
              <a:t>C</a:t>
            </a:r>
            <a:r>
              <a:rPr sz="1875" i="1" spc="60" baseline="-24444" dirty="0">
                <a:latin typeface="Times New Roman"/>
                <a:cs typeface="Times New Roman"/>
              </a:rPr>
              <a:t>L</a:t>
            </a:r>
            <a:r>
              <a:rPr sz="1875" i="1" spc="240" baseline="-24444" dirty="0">
                <a:latin typeface="Times New Roman"/>
                <a:cs typeface="Times New Roman"/>
              </a:rPr>
              <a:t> </a:t>
            </a:r>
            <a:r>
              <a:rPr sz="2100" spc="20" dirty="0">
                <a:latin typeface="Symbol"/>
                <a:cs typeface="Symbol"/>
              </a:rPr>
              <a:t></a:t>
            </a:r>
            <a:r>
              <a:rPr sz="2100" i="1" spc="20" dirty="0">
                <a:latin typeface="Times New Roman"/>
                <a:cs typeface="Times New Roman"/>
              </a:rPr>
              <a:t>V</a:t>
            </a:r>
            <a:r>
              <a:rPr sz="1875" i="1" spc="30" baseline="-24444" dirty="0">
                <a:latin typeface="Times New Roman"/>
                <a:cs typeface="Times New Roman"/>
              </a:rPr>
              <a:t>DD</a:t>
            </a:r>
            <a:r>
              <a:rPr sz="1875" i="1" spc="217" baseline="-24444" dirty="0">
                <a:latin typeface="Times New Roman"/>
                <a:cs typeface="Times New Roman"/>
              </a:rPr>
              <a:t> </a:t>
            </a:r>
            <a:r>
              <a:rPr sz="2100" spc="10" dirty="0">
                <a:latin typeface="Symbol"/>
                <a:cs typeface="Symbol"/>
              </a:rPr>
              <a:t></a:t>
            </a:r>
            <a:endParaRPr sz="2100">
              <a:latin typeface="Symbol"/>
              <a:cs typeface="Symbol"/>
            </a:endParaRPr>
          </a:p>
        </p:txBody>
      </p:sp>
      <p:grpSp>
        <p:nvGrpSpPr>
          <p:cNvPr id="18" name="组合 17">
            <a:extLst>
              <a:ext uri="{FF2B5EF4-FFF2-40B4-BE49-F238E27FC236}">
                <a16:creationId xmlns:a16="http://schemas.microsoft.com/office/drawing/2014/main" id="{7607B8C2-74E8-352D-B56D-6E44B5A6DEAB}"/>
              </a:ext>
            </a:extLst>
          </p:cNvPr>
          <p:cNvGrpSpPr/>
          <p:nvPr/>
        </p:nvGrpSpPr>
        <p:grpSpPr>
          <a:xfrm>
            <a:off x="5816344" y="2970935"/>
            <a:ext cx="5076443" cy="446658"/>
            <a:chOff x="5894070" y="4268470"/>
            <a:chExt cx="5076443" cy="446658"/>
          </a:xfrm>
        </p:grpSpPr>
        <p:sp>
          <p:nvSpPr>
            <p:cNvPr id="34" name="object 34"/>
            <p:cNvSpPr txBox="1"/>
            <p:nvPr/>
          </p:nvSpPr>
          <p:spPr>
            <a:xfrm>
              <a:off x="8631935" y="4445253"/>
              <a:ext cx="331470" cy="26987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0000"/>
                  </a:solidFill>
                  <a:latin typeface="Arial"/>
                  <a:cs typeface="Arial"/>
                </a:rPr>
                <a:t>OH</a:t>
              </a:r>
              <a:endParaRPr sz="1600">
                <a:latin typeface="Arial"/>
                <a:cs typeface="Arial"/>
              </a:endParaRPr>
            </a:p>
          </p:txBody>
        </p:sp>
        <p:sp>
          <p:nvSpPr>
            <p:cNvPr id="35" name="object 35"/>
            <p:cNvSpPr txBox="1"/>
            <p:nvPr/>
          </p:nvSpPr>
          <p:spPr>
            <a:xfrm>
              <a:off x="5894070" y="4277867"/>
              <a:ext cx="3617595" cy="39116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 pos="3138805" algn="l"/>
                </a:tabLst>
              </a:pPr>
              <a:r>
                <a:rPr sz="2400" b="1" dirty="0">
                  <a:solidFill>
                    <a:srgbClr val="FF0000"/>
                  </a:solidFill>
                  <a:latin typeface="Arial"/>
                  <a:cs typeface="Arial"/>
                </a:rPr>
                <a:t>CMOS</a:t>
              </a:r>
              <a:r>
                <a:rPr sz="2400" b="1" spc="-5" dirty="0">
                  <a:solidFill>
                    <a:srgbClr val="FF0000"/>
                  </a:solidFill>
                  <a:latin typeface="Arial"/>
                  <a:cs typeface="Arial"/>
                </a:rPr>
                <a:t> Inverter</a:t>
              </a:r>
              <a:r>
                <a:rPr sz="2400" b="1" spc="-65" dirty="0">
                  <a:solidFill>
                    <a:srgbClr val="FF0000"/>
                  </a:solidFill>
                  <a:latin typeface="Arial"/>
                  <a:cs typeface="Arial"/>
                </a:rPr>
                <a:t> </a:t>
              </a:r>
              <a:r>
                <a:rPr sz="3600" b="1" i="1" baseline="1157" dirty="0">
                  <a:solidFill>
                    <a:srgbClr val="FF0000"/>
                  </a:solidFill>
                  <a:latin typeface="Arial"/>
                  <a:cs typeface="Arial"/>
                </a:rPr>
                <a:t>V	</a:t>
              </a:r>
              <a:r>
                <a:rPr sz="3600" b="1" baseline="1157" dirty="0">
                  <a:solidFill>
                    <a:srgbClr val="FF0000"/>
                  </a:solidFill>
                  <a:latin typeface="Arial"/>
                  <a:cs typeface="Arial"/>
                </a:rPr>
                <a:t>=</a:t>
              </a:r>
              <a:r>
                <a:rPr sz="3600" b="1" spc="-135" baseline="1157" dirty="0">
                  <a:solidFill>
                    <a:srgbClr val="FF0000"/>
                  </a:solidFill>
                  <a:latin typeface="Arial"/>
                  <a:cs typeface="Arial"/>
                </a:rPr>
                <a:t> </a:t>
              </a:r>
              <a:r>
                <a:rPr sz="3600" b="1" i="1" baseline="1157" dirty="0">
                  <a:solidFill>
                    <a:srgbClr val="FF0000"/>
                  </a:solidFill>
                  <a:latin typeface="Arial"/>
                  <a:cs typeface="Arial"/>
                </a:rPr>
                <a:t>V</a:t>
              </a:r>
              <a:endParaRPr sz="3600" baseline="1157" dirty="0">
                <a:latin typeface="Arial"/>
                <a:cs typeface="Arial"/>
              </a:endParaRPr>
            </a:p>
          </p:txBody>
        </p:sp>
        <p:sp>
          <p:nvSpPr>
            <p:cNvPr id="36" name="object 36"/>
            <p:cNvSpPr txBox="1"/>
            <p:nvPr/>
          </p:nvSpPr>
          <p:spPr>
            <a:xfrm>
              <a:off x="9486138" y="4445253"/>
              <a:ext cx="972819" cy="269875"/>
            </a:xfrm>
            <a:prstGeom prst="rect">
              <a:avLst/>
            </a:prstGeom>
          </p:spPr>
          <p:txBody>
            <a:bodyPr vert="horz" wrap="square" lIns="0" tIns="12700" rIns="0" bIns="0" rtlCol="0">
              <a:spAutoFit/>
            </a:bodyPr>
            <a:lstStyle/>
            <a:p>
              <a:pPr marL="12700">
                <a:lnSpc>
                  <a:spcPct val="100000"/>
                </a:lnSpc>
                <a:spcBef>
                  <a:spcPts val="100"/>
                </a:spcBef>
                <a:tabLst>
                  <a:tab pos="676275" algn="l"/>
                </a:tabLst>
              </a:pPr>
              <a:r>
                <a:rPr sz="1600" b="1" dirty="0">
                  <a:solidFill>
                    <a:srgbClr val="FF0000"/>
                  </a:solidFill>
                  <a:latin typeface="Arial"/>
                  <a:cs typeface="Arial"/>
                </a:rPr>
                <a:t>DD	OL</a:t>
              </a:r>
              <a:endParaRPr sz="1600">
                <a:latin typeface="Arial"/>
                <a:cs typeface="Arial"/>
              </a:endParaRPr>
            </a:p>
          </p:txBody>
        </p:sp>
        <p:sp>
          <p:nvSpPr>
            <p:cNvPr id="37" name="object 37"/>
            <p:cNvSpPr txBox="1"/>
            <p:nvPr/>
          </p:nvSpPr>
          <p:spPr>
            <a:xfrm>
              <a:off x="9780523" y="4268470"/>
              <a:ext cx="1189990" cy="391160"/>
            </a:xfrm>
            <a:prstGeom prst="rect">
              <a:avLst/>
            </a:prstGeom>
          </p:spPr>
          <p:txBody>
            <a:bodyPr vert="horz" wrap="square" lIns="0" tIns="12700" rIns="0" bIns="0" rtlCol="0">
              <a:spAutoFit/>
            </a:bodyPr>
            <a:lstStyle/>
            <a:p>
              <a:pPr marL="12700">
                <a:lnSpc>
                  <a:spcPct val="100000"/>
                </a:lnSpc>
                <a:spcBef>
                  <a:spcPts val="100"/>
                </a:spcBef>
                <a:tabLst>
                  <a:tab pos="744855" algn="l"/>
                </a:tabLst>
              </a:pPr>
              <a:r>
                <a:rPr sz="2400" b="1" dirty="0">
                  <a:solidFill>
                    <a:srgbClr val="FF0000"/>
                  </a:solidFill>
                  <a:latin typeface="Arial"/>
                  <a:cs typeface="Arial"/>
                </a:rPr>
                <a:t>,</a:t>
              </a:r>
              <a:r>
                <a:rPr sz="2400" b="1" spc="-30" dirty="0">
                  <a:solidFill>
                    <a:srgbClr val="FF0000"/>
                  </a:solidFill>
                  <a:latin typeface="Arial"/>
                  <a:cs typeface="Arial"/>
                </a:rPr>
                <a:t> </a:t>
              </a:r>
              <a:r>
                <a:rPr sz="2400" b="1" i="1" dirty="0">
                  <a:solidFill>
                    <a:srgbClr val="FF0000"/>
                  </a:solidFill>
                  <a:latin typeface="Arial"/>
                  <a:cs typeface="Arial"/>
                </a:rPr>
                <a:t>V	</a:t>
              </a:r>
              <a:r>
                <a:rPr sz="2400" b="1" dirty="0">
                  <a:solidFill>
                    <a:srgbClr val="FF0000"/>
                  </a:solidFill>
                  <a:latin typeface="Arial"/>
                  <a:cs typeface="Arial"/>
                </a:rPr>
                <a:t>=</a:t>
              </a:r>
              <a:r>
                <a:rPr sz="2400" b="1" spc="-85" dirty="0">
                  <a:solidFill>
                    <a:srgbClr val="FF0000"/>
                  </a:solidFill>
                  <a:latin typeface="Arial"/>
                  <a:cs typeface="Arial"/>
                </a:rPr>
                <a:t> </a:t>
              </a:r>
              <a:r>
                <a:rPr sz="2400" b="1" spc="-5" dirty="0">
                  <a:solidFill>
                    <a:srgbClr val="FF0000"/>
                  </a:solidFill>
                  <a:latin typeface="Arial"/>
                  <a:cs typeface="Arial"/>
                </a:rPr>
                <a:t>0</a:t>
              </a:r>
              <a:endParaRPr sz="2400" dirty="0">
                <a:latin typeface="Arial"/>
                <a:cs typeface="Arial"/>
              </a:endParaRPr>
            </a:p>
          </p:txBody>
        </p:sp>
      </p:grpSp>
      <p:sp>
        <p:nvSpPr>
          <p:cNvPr id="41" name="object 41"/>
          <p:cNvSpPr txBox="1"/>
          <p:nvPr/>
        </p:nvSpPr>
        <p:spPr>
          <a:xfrm>
            <a:off x="6601052" y="4958086"/>
            <a:ext cx="4342130" cy="1166345"/>
          </a:xfrm>
          <a:prstGeom prst="rect">
            <a:avLst/>
          </a:prstGeom>
        </p:spPr>
        <p:txBody>
          <a:bodyPr vert="horz" wrap="square" lIns="0" tIns="4445" rIns="0" bIns="0" rtlCol="0">
            <a:spAutoFit/>
          </a:bodyPr>
          <a:lstStyle/>
          <a:p>
            <a:pPr>
              <a:lnSpc>
                <a:spcPct val="100000"/>
              </a:lnSpc>
              <a:spcBef>
                <a:spcPts val="35"/>
              </a:spcBef>
            </a:pPr>
            <a:endParaRPr sz="1550" dirty="0">
              <a:latin typeface="Times New Roman"/>
              <a:cs typeface="Times New Roman"/>
            </a:endParaRPr>
          </a:p>
          <a:p>
            <a:pPr marL="38100">
              <a:lnSpc>
                <a:spcPct val="100000"/>
              </a:lnSpc>
            </a:pPr>
            <a:r>
              <a:rPr sz="2000" b="1" spc="-5" dirty="0">
                <a:solidFill>
                  <a:srgbClr val="00AF50"/>
                </a:solidFill>
                <a:latin typeface="Arial"/>
                <a:cs typeface="Arial"/>
              </a:rPr>
              <a:t>Dynamic</a:t>
            </a:r>
            <a:r>
              <a:rPr sz="2000" b="1" dirty="0">
                <a:solidFill>
                  <a:srgbClr val="00AF50"/>
                </a:solidFill>
                <a:latin typeface="Arial"/>
                <a:cs typeface="Arial"/>
              </a:rPr>
              <a:t> </a:t>
            </a:r>
            <a:r>
              <a:rPr sz="2000" b="1" spc="-5" dirty="0">
                <a:solidFill>
                  <a:srgbClr val="00AF50"/>
                </a:solidFill>
                <a:latin typeface="Arial"/>
                <a:cs typeface="Arial"/>
              </a:rPr>
              <a:t>energy</a:t>
            </a:r>
            <a:r>
              <a:rPr sz="2000" b="1" dirty="0">
                <a:solidFill>
                  <a:srgbClr val="00AF50"/>
                </a:solidFill>
                <a:latin typeface="Arial"/>
                <a:cs typeface="Arial"/>
              </a:rPr>
              <a:t> </a:t>
            </a:r>
            <a:r>
              <a:rPr sz="2000" b="1" spc="-5" dirty="0">
                <a:solidFill>
                  <a:srgbClr val="00AF50"/>
                </a:solidFill>
                <a:latin typeface="Arial"/>
                <a:cs typeface="Arial"/>
              </a:rPr>
              <a:t>dissipation</a:t>
            </a:r>
            <a:r>
              <a:rPr sz="2000" b="1" spc="-10" dirty="0">
                <a:solidFill>
                  <a:srgbClr val="00AF50"/>
                </a:solidFill>
                <a:latin typeface="Arial"/>
                <a:cs typeface="Arial"/>
              </a:rPr>
              <a:t> </a:t>
            </a:r>
            <a:r>
              <a:rPr sz="2000" b="1" spc="-5" dirty="0">
                <a:solidFill>
                  <a:srgbClr val="00AF50"/>
                </a:solidFill>
                <a:latin typeface="Arial"/>
                <a:cs typeface="Arial"/>
              </a:rPr>
              <a:t>is</a:t>
            </a:r>
            <a:endParaRPr sz="2000" dirty="0">
              <a:latin typeface="Arial"/>
              <a:cs typeface="Arial"/>
            </a:endParaRPr>
          </a:p>
          <a:p>
            <a:pPr marL="38100">
              <a:lnSpc>
                <a:spcPct val="100000"/>
              </a:lnSpc>
            </a:pPr>
            <a:r>
              <a:rPr sz="2000" b="1" spc="-5" dirty="0">
                <a:solidFill>
                  <a:srgbClr val="00AF50"/>
                </a:solidFill>
                <a:latin typeface="Arial"/>
                <a:cs typeface="Arial"/>
              </a:rPr>
              <a:t>NOT</a:t>
            </a:r>
            <a:r>
              <a:rPr sz="2000" b="1" spc="-10" dirty="0">
                <a:solidFill>
                  <a:srgbClr val="00AF50"/>
                </a:solidFill>
                <a:latin typeface="Arial"/>
                <a:cs typeface="Arial"/>
              </a:rPr>
              <a:t> </a:t>
            </a:r>
            <a:r>
              <a:rPr sz="2000" b="1" spc="-5" dirty="0">
                <a:solidFill>
                  <a:srgbClr val="00AF50"/>
                </a:solidFill>
                <a:latin typeface="Arial"/>
                <a:cs typeface="Arial"/>
              </a:rPr>
              <a:t>a function of</a:t>
            </a:r>
            <a:r>
              <a:rPr lang="en-US" sz="2000" b="1" spc="-5" dirty="0">
                <a:solidFill>
                  <a:srgbClr val="00AF50"/>
                </a:solidFill>
                <a:latin typeface="Arial"/>
                <a:cs typeface="Arial"/>
              </a:rPr>
              <a:t> </a:t>
            </a:r>
            <a:r>
              <a:rPr lang="en-US" altLang="zh-CN" sz="2000" b="1" spc="-5" dirty="0">
                <a:solidFill>
                  <a:srgbClr val="00AF50"/>
                </a:solidFill>
                <a:latin typeface="Arial"/>
                <a:cs typeface="Arial"/>
              </a:rPr>
              <a:t>transistor</a:t>
            </a:r>
            <a:r>
              <a:rPr lang="en-US" sz="2000" b="1" spc="-5" dirty="0">
                <a:solidFill>
                  <a:srgbClr val="00AF50"/>
                </a:solidFill>
                <a:latin typeface="Arial"/>
                <a:cs typeface="Arial"/>
              </a:rPr>
              <a:t> </a:t>
            </a:r>
            <a:r>
              <a:rPr sz="2000" b="1" spc="-5" dirty="0">
                <a:solidFill>
                  <a:srgbClr val="00AF50"/>
                </a:solidFill>
                <a:latin typeface="Arial"/>
                <a:cs typeface="Arial"/>
              </a:rPr>
              <a:t> </a:t>
            </a:r>
            <a:r>
              <a:rPr lang="en-US" altLang="zh-CN" sz="2000" b="1" spc="-5" dirty="0">
                <a:solidFill>
                  <a:srgbClr val="00AF50"/>
                </a:solidFill>
                <a:latin typeface="Arial"/>
                <a:cs typeface="Arial"/>
              </a:rPr>
              <a:t>resistance or </a:t>
            </a:r>
            <a:r>
              <a:rPr sz="2000" b="1" spc="-5" dirty="0">
                <a:solidFill>
                  <a:srgbClr val="00AF50"/>
                </a:solidFill>
                <a:latin typeface="Arial"/>
                <a:cs typeface="Arial"/>
              </a:rPr>
              <a:t>size!</a:t>
            </a:r>
            <a:endParaRPr sz="2000" dirty="0">
              <a:latin typeface="Arial"/>
              <a:cs typeface="Arial"/>
            </a:endParaRPr>
          </a:p>
        </p:txBody>
      </p:sp>
      <p:sp>
        <p:nvSpPr>
          <p:cNvPr id="42" name="灯片编号占位符 41">
            <a:extLst>
              <a:ext uri="{FF2B5EF4-FFF2-40B4-BE49-F238E27FC236}">
                <a16:creationId xmlns:a16="http://schemas.microsoft.com/office/drawing/2014/main" id="{99E1EEFE-A8F6-4AA2-A9E0-A085446F1FEE}"/>
              </a:ext>
            </a:extLst>
          </p:cNvPr>
          <p:cNvSpPr>
            <a:spLocks noGrp="1"/>
          </p:cNvSpPr>
          <p:nvPr>
            <p:ph type="sldNum" sz="quarter" idx="7"/>
          </p:nvPr>
        </p:nvSpPr>
        <p:spPr/>
        <p:txBody>
          <a:bodyPr/>
          <a:lstStyle/>
          <a:p>
            <a:fld id="{B6F15528-21DE-4FAA-801E-634DDDAF4B2B}" type="slidenum">
              <a:rPr lang="en-US" altLang="zh-CN" smtClean="0"/>
              <a:t>5</a:t>
            </a:fld>
            <a:endParaRPr lang="en-US" altLang="zh-CN" dirty="0"/>
          </a:p>
        </p:txBody>
      </p:sp>
      <p:pic>
        <p:nvPicPr>
          <p:cNvPr id="44" name="图片 43">
            <a:extLst>
              <a:ext uri="{FF2B5EF4-FFF2-40B4-BE49-F238E27FC236}">
                <a16:creationId xmlns:a16="http://schemas.microsoft.com/office/drawing/2014/main" id="{C49EB742-B3C7-BB21-8B21-6261A42637AC}"/>
              </a:ext>
            </a:extLst>
          </p:cNvPr>
          <p:cNvPicPr>
            <a:picLocks noChangeAspect="1"/>
          </p:cNvPicPr>
          <p:nvPr/>
        </p:nvPicPr>
        <p:blipFill>
          <a:blip r:embed="rId6"/>
          <a:stretch>
            <a:fillRect/>
          </a:stretch>
        </p:blipFill>
        <p:spPr>
          <a:xfrm>
            <a:off x="5816344" y="1176973"/>
            <a:ext cx="3076575" cy="1628775"/>
          </a:xfrm>
          <a:prstGeom prst="rect">
            <a:avLst/>
          </a:prstGeom>
        </p:spPr>
      </p:pic>
      <p:sp>
        <p:nvSpPr>
          <p:cNvPr id="20" name="文本框 19">
            <a:extLst>
              <a:ext uri="{FF2B5EF4-FFF2-40B4-BE49-F238E27FC236}">
                <a16:creationId xmlns:a16="http://schemas.microsoft.com/office/drawing/2014/main" id="{91436717-FF2D-EF3D-2F0A-F66062FBB1CB}"/>
              </a:ext>
            </a:extLst>
          </p:cNvPr>
          <p:cNvSpPr txBox="1"/>
          <p:nvPr/>
        </p:nvSpPr>
        <p:spPr>
          <a:xfrm>
            <a:off x="8493188" y="4160854"/>
            <a:ext cx="2449994" cy="400110"/>
          </a:xfrm>
          <a:prstGeom prst="rect">
            <a:avLst/>
          </a:prstGeom>
          <a:noFill/>
        </p:spPr>
        <p:txBody>
          <a:bodyPr wrap="square">
            <a:spAutoFit/>
          </a:bodyPr>
          <a:lstStyle/>
          <a:p>
            <a:pPr marL="50800">
              <a:lnSpc>
                <a:spcPct val="100000"/>
              </a:lnSpc>
              <a:spcBef>
                <a:spcPts val="130"/>
              </a:spcBef>
            </a:pPr>
            <a:r>
              <a:rPr lang="en-US" altLang="zh-CN" sz="2000" spc="10" dirty="0">
                <a:latin typeface="Symbol"/>
                <a:cs typeface="Symbol"/>
              </a:rPr>
              <a:t></a:t>
            </a:r>
            <a:r>
              <a:rPr lang="en-US" altLang="zh-CN" sz="2000" spc="-100" dirty="0">
                <a:latin typeface="Times New Roman"/>
                <a:cs typeface="Times New Roman"/>
              </a:rPr>
              <a:t> </a:t>
            </a:r>
            <a:r>
              <a:rPr lang="en-US" altLang="zh-CN" sz="2000" i="1" spc="15" dirty="0">
                <a:latin typeface="Times New Roman"/>
                <a:cs typeface="Times New Roman"/>
              </a:rPr>
              <a:t>C</a:t>
            </a:r>
            <a:r>
              <a:rPr lang="en-US" altLang="zh-CN" sz="2000" i="1" spc="15" baseline="-25000" dirty="0">
                <a:latin typeface="Times New Roman"/>
                <a:cs typeface="Times New Roman"/>
              </a:rPr>
              <a:t>L </a:t>
            </a:r>
            <a:r>
              <a:rPr lang="en-US" altLang="zh-CN" sz="2000" spc="70" dirty="0">
                <a:latin typeface="Symbol"/>
                <a:cs typeface="Symbol"/>
              </a:rPr>
              <a:t></a:t>
            </a:r>
            <a:r>
              <a:rPr lang="en-US" altLang="zh-CN" sz="2000" i="1" spc="15" dirty="0">
                <a:latin typeface="Times New Roman"/>
                <a:cs typeface="Times New Roman"/>
              </a:rPr>
              <a:t> </a:t>
            </a:r>
            <a:r>
              <a:rPr lang="en-US" altLang="zh-CN" sz="2000" i="1" spc="15" dirty="0" err="1">
                <a:latin typeface="Times New Roman"/>
                <a:cs typeface="Times New Roman"/>
              </a:rPr>
              <a:t>V</a:t>
            </a:r>
            <a:r>
              <a:rPr lang="en-US" altLang="zh-CN" i="1" spc="22" baseline="-24444" dirty="0" err="1">
                <a:latin typeface="Times New Roman"/>
                <a:cs typeface="Times New Roman"/>
              </a:rPr>
              <a:t>DD</a:t>
            </a:r>
            <a:r>
              <a:rPr lang="en-US" altLang="zh-CN" sz="2000" i="1" spc="-120" dirty="0">
                <a:latin typeface="Times New Roman"/>
                <a:cs typeface="Times New Roman"/>
              </a:rPr>
              <a:t> </a:t>
            </a:r>
            <a:r>
              <a:rPr lang="en-US" altLang="zh-CN" sz="1600" spc="15" baseline="43981" dirty="0">
                <a:latin typeface="Times New Roman"/>
                <a:cs typeface="Times New Roman"/>
              </a:rPr>
              <a:t>2</a:t>
            </a:r>
            <a:endParaRPr lang="en-US" altLang="zh-CN" sz="2000" dirty="0">
              <a:latin typeface="Times New Roman"/>
              <a:cs typeface="Times New Roman"/>
            </a:endParaRPr>
          </a:p>
        </p:txBody>
      </p:sp>
      <p:sp>
        <p:nvSpPr>
          <p:cNvPr id="21" name="文本框 20">
            <a:extLst>
              <a:ext uri="{FF2B5EF4-FFF2-40B4-BE49-F238E27FC236}">
                <a16:creationId xmlns:a16="http://schemas.microsoft.com/office/drawing/2014/main" id="{23490ACD-90A9-9F20-1F10-ED4D8D5697F7}"/>
              </a:ext>
            </a:extLst>
          </p:cNvPr>
          <p:cNvSpPr txBox="1"/>
          <p:nvPr/>
        </p:nvSpPr>
        <p:spPr>
          <a:xfrm>
            <a:off x="3603745" y="2778386"/>
            <a:ext cx="1356625" cy="369332"/>
          </a:xfrm>
          <a:prstGeom prst="rect">
            <a:avLst/>
          </a:prstGeom>
          <a:noFill/>
        </p:spPr>
        <p:txBody>
          <a:bodyPr wrap="square">
            <a:spAutoFit/>
          </a:bodyPr>
          <a:lstStyle/>
          <a:p>
            <a:pPr marR="93345" algn="ctr">
              <a:lnSpc>
                <a:spcPct val="100000"/>
              </a:lnSpc>
            </a:pPr>
            <a:r>
              <a:rPr lang="en-US" altLang="zh-CN" sz="1800" b="1" spc="-5" dirty="0">
                <a:solidFill>
                  <a:srgbClr val="FF0000"/>
                </a:solidFill>
                <a:latin typeface="Arial"/>
                <a:cs typeface="Arial"/>
              </a:rPr>
              <a:t>PUN</a:t>
            </a:r>
            <a:endParaRPr lang="en-US" altLang="zh-CN" sz="18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572641" y="33020"/>
            <a:ext cx="11500358" cy="513080"/>
          </a:xfrm>
          <a:prstGeom prst="rect">
            <a:avLst/>
          </a:prstGeom>
        </p:spPr>
        <p:txBody>
          <a:bodyPr vert="horz" wrap="square" lIns="0" tIns="12065" rIns="0" bIns="0" rtlCol="0">
            <a:spAutoFit/>
          </a:bodyPr>
          <a:lstStyle/>
          <a:p>
            <a:pPr marL="4402455">
              <a:lnSpc>
                <a:spcPct val="100000"/>
              </a:lnSpc>
              <a:spcBef>
                <a:spcPts val="95"/>
              </a:spcBef>
            </a:pPr>
            <a:r>
              <a:rPr lang="en-US" altLang="zh-CN" spc="-5" dirty="0">
                <a:solidFill>
                  <a:schemeClr val="tx1"/>
                </a:solidFill>
              </a:rPr>
              <a:t>Charging/discharging Consumption</a:t>
            </a:r>
            <a:endParaRPr spc="-5" dirty="0">
              <a:solidFill>
                <a:schemeClr val="tx1"/>
              </a:solidFill>
            </a:endParaRPr>
          </a:p>
        </p:txBody>
      </p:sp>
      <p:sp>
        <p:nvSpPr>
          <p:cNvPr id="6" name="object 6"/>
          <p:cNvSpPr txBox="1"/>
          <p:nvPr/>
        </p:nvSpPr>
        <p:spPr>
          <a:xfrm>
            <a:off x="647700" y="1488947"/>
            <a:ext cx="2477770" cy="462280"/>
          </a:xfrm>
          <a:prstGeom prst="rect">
            <a:avLst/>
          </a:prstGeom>
          <a:solidFill>
            <a:srgbClr val="A1DAEC"/>
          </a:solidFill>
        </p:spPr>
        <p:txBody>
          <a:bodyPr vert="horz" wrap="square" lIns="0" tIns="38100" rIns="0" bIns="0" rtlCol="0">
            <a:spAutoFit/>
          </a:bodyPr>
          <a:lstStyle/>
          <a:p>
            <a:pPr marL="305435">
              <a:lnSpc>
                <a:spcPct val="100000"/>
              </a:lnSpc>
              <a:spcBef>
                <a:spcPts val="300"/>
              </a:spcBef>
            </a:pPr>
            <a:r>
              <a:rPr sz="2400" b="1" i="1" spc="-5" dirty="0">
                <a:solidFill>
                  <a:srgbClr val="004099"/>
                </a:solidFill>
                <a:latin typeface="Arial"/>
                <a:cs typeface="Arial"/>
              </a:rPr>
              <a:t>V</a:t>
            </a:r>
            <a:r>
              <a:rPr sz="2400" b="1" spc="-7" baseline="-20833" dirty="0">
                <a:solidFill>
                  <a:srgbClr val="004099"/>
                </a:solidFill>
                <a:latin typeface="Arial"/>
                <a:cs typeface="Arial"/>
              </a:rPr>
              <a:t>in</a:t>
            </a:r>
            <a:r>
              <a:rPr sz="2400" b="1" spc="307" baseline="-20833" dirty="0">
                <a:solidFill>
                  <a:srgbClr val="004099"/>
                </a:solidFill>
                <a:latin typeface="Arial"/>
                <a:cs typeface="Arial"/>
              </a:rPr>
              <a:t> </a:t>
            </a:r>
            <a:r>
              <a:rPr sz="2400" b="1" dirty="0">
                <a:solidFill>
                  <a:srgbClr val="004099"/>
                </a:solidFill>
                <a:latin typeface="Arial"/>
                <a:cs typeface="Arial"/>
              </a:rPr>
              <a:t>=</a:t>
            </a:r>
            <a:r>
              <a:rPr sz="2400" b="1" spc="-30" dirty="0">
                <a:solidFill>
                  <a:srgbClr val="004099"/>
                </a:solidFill>
                <a:latin typeface="Arial"/>
                <a:cs typeface="Arial"/>
              </a:rPr>
              <a:t> </a:t>
            </a:r>
            <a:r>
              <a:rPr sz="2400" b="1" i="1" dirty="0">
                <a:solidFill>
                  <a:srgbClr val="004099"/>
                </a:solidFill>
                <a:latin typeface="Arial"/>
                <a:cs typeface="Arial"/>
              </a:rPr>
              <a:t>V</a:t>
            </a:r>
            <a:r>
              <a:rPr sz="2400" b="1" baseline="-20833" dirty="0">
                <a:solidFill>
                  <a:srgbClr val="004099"/>
                </a:solidFill>
                <a:latin typeface="Arial"/>
                <a:cs typeface="Arial"/>
              </a:rPr>
              <a:t>DD</a:t>
            </a:r>
            <a:r>
              <a:rPr sz="2400" b="1" spc="277" baseline="-20833" dirty="0">
                <a:solidFill>
                  <a:srgbClr val="004099"/>
                </a:solidFill>
                <a:latin typeface="Arial"/>
                <a:cs typeface="Arial"/>
              </a:rPr>
              <a:t> </a:t>
            </a:r>
            <a:r>
              <a:rPr sz="2400" b="1" spc="-5" dirty="0">
                <a:solidFill>
                  <a:srgbClr val="004099"/>
                </a:solidFill>
                <a:latin typeface="Symbol"/>
                <a:cs typeface="Symbol"/>
              </a:rPr>
              <a:t></a:t>
            </a:r>
            <a:r>
              <a:rPr sz="2400" b="1" spc="50" dirty="0">
                <a:solidFill>
                  <a:srgbClr val="004099"/>
                </a:solidFill>
                <a:latin typeface="Times New Roman"/>
                <a:cs typeface="Times New Roman"/>
              </a:rPr>
              <a:t> </a:t>
            </a:r>
            <a:r>
              <a:rPr sz="2400" b="1" spc="-5" dirty="0">
                <a:solidFill>
                  <a:srgbClr val="004099"/>
                </a:solidFill>
                <a:latin typeface="Arial"/>
                <a:cs typeface="Arial"/>
              </a:rPr>
              <a:t>0</a:t>
            </a:r>
            <a:endParaRPr sz="2400">
              <a:latin typeface="Arial"/>
              <a:cs typeface="Arial"/>
            </a:endParaRPr>
          </a:p>
        </p:txBody>
      </p:sp>
      <p:sp>
        <p:nvSpPr>
          <p:cNvPr id="14" name="object 14"/>
          <p:cNvSpPr txBox="1"/>
          <p:nvPr/>
        </p:nvSpPr>
        <p:spPr>
          <a:xfrm>
            <a:off x="3826414" y="2141218"/>
            <a:ext cx="6567805" cy="391160"/>
          </a:xfrm>
          <a:prstGeom prst="rect">
            <a:avLst/>
          </a:prstGeom>
        </p:spPr>
        <p:txBody>
          <a:bodyPr vert="horz" wrap="square" lIns="0" tIns="12700" rIns="0" bIns="0" rtlCol="0">
            <a:spAutoFit/>
          </a:bodyPr>
          <a:lstStyle/>
          <a:p>
            <a:pPr marL="407670" indent="-369570">
              <a:lnSpc>
                <a:spcPct val="100000"/>
              </a:lnSpc>
              <a:spcBef>
                <a:spcPts val="100"/>
              </a:spcBef>
              <a:buFont typeface="Wingdings"/>
              <a:buChar char=""/>
              <a:tabLst>
                <a:tab pos="407670" algn="l"/>
              </a:tabLst>
            </a:pPr>
            <a:r>
              <a:rPr sz="2400" b="1" spc="-5" dirty="0">
                <a:solidFill>
                  <a:srgbClr val="FF0000"/>
                </a:solidFill>
                <a:latin typeface="Arial"/>
                <a:cs typeface="Arial"/>
              </a:rPr>
              <a:t>Energy</a:t>
            </a:r>
            <a:r>
              <a:rPr sz="2400" b="1" spc="5" dirty="0">
                <a:solidFill>
                  <a:srgbClr val="FF0000"/>
                </a:solidFill>
                <a:latin typeface="Arial"/>
                <a:cs typeface="Arial"/>
              </a:rPr>
              <a:t> </a:t>
            </a:r>
            <a:r>
              <a:rPr sz="2400" b="1" spc="-5" dirty="0">
                <a:solidFill>
                  <a:srgbClr val="FF0000"/>
                </a:solidFill>
                <a:latin typeface="Arial"/>
                <a:cs typeface="Arial"/>
              </a:rPr>
              <a:t>(</a:t>
            </a:r>
            <a:r>
              <a:rPr sz="2400" b="1" i="1" spc="-5" dirty="0">
                <a:solidFill>
                  <a:srgbClr val="FF0000"/>
                </a:solidFill>
                <a:latin typeface="Arial"/>
                <a:cs typeface="Arial"/>
              </a:rPr>
              <a:t>V</a:t>
            </a:r>
            <a:r>
              <a:rPr sz="2400" b="1" spc="-7" baseline="-20833" dirty="0">
                <a:solidFill>
                  <a:srgbClr val="FF0000"/>
                </a:solidFill>
                <a:latin typeface="Arial"/>
                <a:cs typeface="Arial"/>
              </a:rPr>
              <a:t>DD</a:t>
            </a:r>
            <a:r>
              <a:rPr sz="2400" b="1" spc="-5" dirty="0">
                <a:solidFill>
                  <a:srgbClr val="FF0000"/>
                </a:solidFill>
                <a:latin typeface="Arial"/>
                <a:cs typeface="Arial"/>
              </a:rPr>
              <a:t>)</a:t>
            </a:r>
            <a:r>
              <a:rPr sz="2400" b="1" spc="-15" dirty="0">
                <a:solidFill>
                  <a:srgbClr val="FF0000"/>
                </a:solidFill>
                <a:latin typeface="Arial"/>
                <a:cs typeface="Arial"/>
              </a:rPr>
              <a:t> </a:t>
            </a:r>
            <a:r>
              <a:rPr sz="2400" b="1" dirty="0">
                <a:solidFill>
                  <a:srgbClr val="FF0000"/>
                </a:solidFill>
                <a:latin typeface="Arial"/>
                <a:cs typeface="Arial"/>
              </a:rPr>
              <a:t>=</a:t>
            </a:r>
            <a:r>
              <a:rPr sz="2400" b="1" spc="5" dirty="0">
                <a:solidFill>
                  <a:srgbClr val="FF0000"/>
                </a:solidFill>
                <a:latin typeface="Arial"/>
                <a:cs typeface="Arial"/>
              </a:rPr>
              <a:t> </a:t>
            </a:r>
            <a:r>
              <a:rPr sz="2400" b="1" spc="-5" dirty="0">
                <a:solidFill>
                  <a:srgbClr val="FF0000"/>
                </a:solidFill>
                <a:latin typeface="Arial"/>
                <a:cs typeface="Arial"/>
              </a:rPr>
              <a:t>Energy</a:t>
            </a:r>
            <a:r>
              <a:rPr sz="2400" b="1" spc="5" dirty="0">
                <a:solidFill>
                  <a:srgbClr val="FF0000"/>
                </a:solidFill>
                <a:latin typeface="Arial"/>
                <a:cs typeface="Arial"/>
              </a:rPr>
              <a:t> </a:t>
            </a:r>
            <a:r>
              <a:rPr sz="2400" b="1" spc="-5" dirty="0">
                <a:solidFill>
                  <a:srgbClr val="FF0000"/>
                </a:solidFill>
                <a:latin typeface="Arial"/>
                <a:cs typeface="Arial"/>
              </a:rPr>
              <a:t>(heat)</a:t>
            </a:r>
            <a:r>
              <a:rPr sz="2400" b="1" spc="5" dirty="0">
                <a:solidFill>
                  <a:srgbClr val="FF0000"/>
                </a:solidFill>
                <a:latin typeface="Arial"/>
                <a:cs typeface="Arial"/>
              </a:rPr>
              <a:t> </a:t>
            </a:r>
            <a:r>
              <a:rPr sz="2400" b="1" dirty="0">
                <a:solidFill>
                  <a:srgbClr val="FF0000"/>
                </a:solidFill>
                <a:latin typeface="Arial"/>
                <a:cs typeface="Arial"/>
              </a:rPr>
              <a:t>+</a:t>
            </a:r>
            <a:r>
              <a:rPr sz="2400" b="1" spc="-5" dirty="0">
                <a:solidFill>
                  <a:srgbClr val="FF0000"/>
                </a:solidFill>
                <a:latin typeface="Arial"/>
                <a:cs typeface="Arial"/>
              </a:rPr>
              <a:t> Energy</a:t>
            </a:r>
            <a:r>
              <a:rPr sz="2400" b="1" spc="5" dirty="0">
                <a:solidFill>
                  <a:srgbClr val="FF0000"/>
                </a:solidFill>
                <a:latin typeface="Arial"/>
                <a:cs typeface="Arial"/>
              </a:rPr>
              <a:t> </a:t>
            </a:r>
            <a:r>
              <a:rPr sz="2400" b="1" spc="-5" dirty="0">
                <a:solidFill>
                  <a:srgbClr val="FF0000"/>
                </a:solidFill>
                <a:latin typeface="Arial"/>
                <a:cs typeface="Arial"/>
              </a:rPr>
              <a:t>(</a:t>
            </a:r>
            <a:r>
              <a:rPr sz="2400" b="1" i="1" spc="-5" dirty="0">
                <a:solidFill>
                  <a:srgbClr val="FF0000"/>
                </a:solidFill>
                <a:latin typeface="Arial"/>
                <a:cs typeface="Arial"/>
              </a:rPr>
              <a:t>C</a:t>
            </a:r>
            <a:r>
              <a:rPr sz="2400" b="1" spc="-7" baseline="-20833" dirty="0">
                <a:solidFill>
                  <a:srgbClr val="FF0000"/>
                </a:solidFill>
                <a:latin typeface="Arial"/>
                <a:cs typeface="Arial"/>
              </a:rPr>
              <a:t>L</a:t>
            </a:r>
            <a:r>
              <a:rPr sz="2400" b="1" spc="-5" dirty="0">
                <a:solidFill>
                  <a:srgbClr val="FF0000"/>
                </a:solidFill>
                <a:latin typeface="Arial"/>
                <a:cs typeface="Arial"/>
              </a:rPr>
              <a:t>)</a:t>
            </a:r>
            <a:endParaRPr sz="2400" dirty="0">
              <a:latin typeface="Arial"/>
              <a:cs typeface="Arial"/>
            </a:endParaRPr>
          </a:p>
        </p:txBody>
      </p:sp>
      <p:grpSp>
        <p:nvGrpSpPr>
          <p:cNvPr id="15" name="object 15"/>
          <p:cNvGrpSpPr/>
          <p:nvPr/>
        </p:nvGrpSpPr>
        <p:grpSpPr>
          <a:xfrm>
            <a:off x="4415028" y="3318509"/>
            <a:ext cx="5042535" cy="1191260"/>
            <a:chOff x="4415028" y="3318509"/>
            <a:chExt cx="5042535" cy="1191260"/>
          </a:xfrm>
        </p:grpSpPr>
        <p:sp>
          <p:nvSpPr>
            <p:cNvPr id="16" name="object 16"/>
            <p:cNvSpPr/>
            <p:nvPr/>
          </p:nvSpPr>
          <p:spPr>
            <a:xfrm>
              <a:off x="4421505" y="3324986"/>
              <a:ext cx="5029200" cy="1178560"/>
            </a:xfrm>
            <a:custGeom>
              <a:avLst/>
              <a:gdLst/>
              <a:ahLst/>
              <a:cxnLst/>
              <a:rect l="l" t="t" r="r" b="b"/>
              <a:pathLst>
                <a:path w="5029200" h="1178560">
                  <a:moveTo>
                    <a:pt x="4832858" y="0"/>
                  </a:moveTo>
                  <a:lnTo>
                    <a:pt x="196342" y="0"/>
                  </a:lnTo>
                  <a:lnTo>
                    <a:pt x="151315" y="5184"/>
                  </a:lnTo>
                  <a:lnTo>
                    <a:pt x="109986" y="19952"/>
                  </a:lnTo>
                  <a:lnTo>
                    <a:pt x="73531" y="43127"/>
                  </a:lnTo>
                  <a:lnTo>
                    <a:pt x="43127" y="73531"/>
                  </a:lnTo>
                  <a:lnTo>
                    <a:pt x="19952" y="109986"/>
                  </a:lnTo>
                  <a:lnTo>
                    <a:pt x="5184" y="151315"/>
                  </a:lnTo>
                  <a:lnTo>
                    <a:pt x="0" y="196341"/>
                  </a:lnTo>
                  <a:lnTo>
                    <a:pt x="0" y="981710"/>
                  </a:lnTo>
                  <a:lnTo>
                    <a:pt x="5184" y="1026736"/>
                  </a:lnTo>
                  <a:lnTo>
                    <a:pt x="19952" y="1068065"/>
                  </a:lnTo>
                  <a:lnTo>
                    <a:pt x="43127" y="1104520"/>
                  </a:lnTo>
                  <a:lnTo>
                    <a:pt x="73531" y="1134924"/>
                  </a:lnTo>
                  <a:lnTo>
                    <a:pt x="109986" y="1158099"/>
                  </a:lnTo>
                  <a:lnTo>
                    <a:pt x="151315" y="1172867"/>
                  </a:lnTo>
                  <a:lnTo>
                    <a:pt x="196342" y="1178052"/>
                  </a:lnTo>
                  <a:lnTo>
                    <a:pt x="4832858" y="1178052"/>
                  </a:lnTo>
                  <a:lnTo>
                    <a:pt x="4877884" y="1172867"/>
                  </a:lnTo>
                  <a:lnTo>
                    <a:pt x="4919213" y="1158099"/>
                  </a:lnTo>
                  <a:lnTo>
                    <a:pt x="4955668" y="1134924"/>
                  </a:lnTo>
                  <a:lnTo>
                    <a:pt x="4986072" y="1104520"/>
                  </a:lnTo>
                  <a:lnTo>
                    <a:pt x="5009247" y="1068065"/>
                  </a:lnTo>
                  <a:lnTo>
                    <a:pt x="5024015" y="1026736"/>
                  </a:lnTo>
                  <a:lnTo>
                    <a:pt x="5029200" y="981710"/>
                  </a:lnTo>
                  <a:lnTo>
                    <a:pt x="5029200" y="196341"/>
                  </a:lnTo>
                  <a:lnTo>
                    <a:pt x="5024015" y="151315"/>
                  </a:lnTo>
                  <a:lnTo>
                    <a:pt x="5009247" y="109986"/>
                  </a:lnTo>
                  <a:lnTo>
                    <a:pt x="4986072" y="73531"/>
                  </a:lnTo>
                  <a:lnTo>
                    <a:pt x="4955668" y="43127"/>
                  </a:lnTo>
                  <a:lnTo>
                    <a:pt x="4919213" y="19952"/>
                  </a:lnTo>
                  <a:lnTo>
                    <a:pt x="4877884" y="5184"/>
                  </a:lnTo>
                  <a:lnTo>
                    <a:pt x="4832858" y="0"/>
                  </a:lnTo>
                  <a:close/>
                </a:path>
              </a:pathLst>
            </a:custGeom>
            <a:solidFill>
              <a:srgbClr val="FFFF00"/>
            </a:solidFill>
          </p:spPr>
          <p:txBody>
            <a:bodyPr wrap="square" lIns="0" tIns="0" rIns="0" bIns="0" rtlCol="0"/>
            <a:lstStyle/>
            <a:p>
              <a:endParaRPr/>
            </a:p>
          </p:txBody>
        </p:sp>
        <p:sp>
          <p:nvSpPr>
            <p:cNvPr id="17" name="object 17"/>
            <p:cNvSpPr/>
            <p:nvPr/>
          </p:nvSpPr>
          <p:spPr>
            <a:xfrm>
              <a:off x="4421505" y="3324986"/>
              <a:ext cx="5029200" cy="1178560"/>
            </a:xfrm>
            <a:custGeom>
              <a:avLst/>
              <a:gdLst/>
              <a:ahLst/>
              <a:cxnLst/>
              <a:rect l="l" t="t" r="r" b="b"/>
              <a:pathLst>
                <a:path w="5029200" h="1178560">
                  <a:moveTo>
                    <a:pt x="0" y="196341"/>
                  </a:moveTo>
                  <a:lnTo>
                    <a:pt x="5184" y="151315"/>
                  </a:lnTo>
                  <a:lnTo>
                    <a:pt x="19952" y="109986"/>
                  </a:lnTo>
                  <a:lnTo>
                    <a:pt x="43127" y="73531"/>
                  </a:lnTo>
                  <a:lnTo>
                    <a:pt x="73531" y="43127"/>
                  </a:lnTo>
                  <a:lnTo>
                    <a:pt x="109986" y="19952"/>
                  </a:lnTo>
                  <a:lnTo>
                    <a:pt x="151315" y="5184"/>
                  </a:lnTo>
                  <a:lnTo>
                    <a:pt x="196342" y="0"/>
                  </a:lnTo>
                  <a:lnTo>
                    <a:pt x="4832858" y="0"/>
                  </a:lnTo>
                  <a:lnTo>
                    <a:pt x="4877884" y="5184"/>
                  </a:lnTo>
                  <a:lnTo>
                    <a:pt x="4919213" y="19952"/>
                  </a:lnTo>
                  <a:lnTo>
                    <a:pt x="4955668" y="43127"/>
                  </a:lnTo>
                  <a:lnTo>
                    <a:pt x="4986072" y="73531"/>
                  </a:lnTo>
                  <a:lnTo>
                    <a:pt x="5009247" y="109986"/>
                  </a:lnTo>
                  <a:lnTo>
                    <a:pt x="5024015" y="151315"/>
                  </a:lnTo>
                  <a:lnTo>
                    <a:pt x="5029200" y="196341"/>
                  </a:lnTo>
                  <a:lnTo>
                    <a:pt x="5029200" y="981710"/>
                  </a:lnTo>
                  <a:lnTo>
                    <a:pt x="5024015" y="1026736"/>
                  </a:lnTo>
                  <a:lnTo>
                    <a:pt x="5009247" y="1068065"/>
                  </a:lnTo>
                  <a:lnTo>
                    <a:pt x="4986072" y="1104520"/>
                  </a:lnTo>
                  <a:lnTo>
                    <a:pt x="4955668" y="1134924"/>
                  </a:lnTo>
                  <a:lnTo>
                    <a:pt x="4919213" y="1158099"/>
                  </a:lnTo>
                  <a:lnTo>
                    <a:pt x="4877884" y="1172867"/>
                  </a:lnTo>
                  <a:lnTo>
                    <a:pt x="4832858" y="1178052"/>
                  </a:lnTo>
                  <a:lnTo>
                    <a:pt x="196342" y="1178052"/>
                  </a:lnTo>
                  <a:lnTo>
                    <a:pt x="151315" y="1172867"/>
                  </a:lnTo>
                  <a:lnTo>
                    <a:pt x="109986" y="1158099"/>
                  </a:lnTo>
                  <a:lnTo>
                    <a:pt x="73531" y="1134924"/>
                  </a:lnTo>
                  <a:lnTo>
                    <a:pt x="43127" y="1104520"/>
                  </a:lnTo>
                  <a:lnTo>
                    <a:pt x="19952" y="1068065"/>
                  </a:lnTo>
                  <a:lnTo>
                    <a:pt x="5184" y="1026736"/>
                  </a:lnTo>
                  <a:lnTo>
                    <a:pt x="0" y="981710"/>
                  </a:lnTo>
                  <a:lnTo>
                    <a:pt x="0" y="196341"/>
                  </a:lnTo>
                  <a:close/>
                </a:path>
              </a:pathLst>
            </a:custGeom>
            <a:ln w="12954">
              <a:solidFill>
                <a:srgbClr val="002C6D"/>
              </a:solidFill>
            </a:ln>
          </p:spPr>
          <p:txBody>
            <a:bodyPr wrap="square" lIns="0" tIns="0" rIns="0" bIns="0" rtlCol="0"/>
            <a:lstStyle/>
            <a:p>
              <a:endParaRPr/>
            </a:p>
          </p:txBody>
        </p:sp>
        <p:sp>
          <p:nvSpPr>
            <p:cNvPr id="18" name="object 18"/>
            <p:cNvSpPr/>
            <p:nvPr/>
          </p:nvSpPr>
          <p:spPr>
            <a:xfrm>
              <a:off x="7460917" y="3685446"/>
              <a:ext cx="163195" cy="0"/>
            </a:xfrm>
            <a:custGeom>
              <a:avLst/>
              <a:gdLst/>
              <a:ahLst/>
              <a:cxnLst/>
              <a:rect l="l" t="t" r="r" b="b"/>
              <a:pathLst>
                <a:path w="163195">
                  <a:moveTo>
                    <a:pt x="0" y="0"/>
                  </a:moveTo>
                  <a:lnTo>
                    <a:pt x="162863" y="0"/>
                  </a:lnTo>
                </a:path>
              </a:pathLst>
            </a:custGeom>
            <a:ln w="11083">
              <a:solidFill>
                <a:srgbClr val="000000"/>
              </a:solidFill>
            </a:ln>
          </p:spPr>
          <p:txBody>
            <a:bodyPr wrap="square" lIns="0" tIns="0" rIns="0" bIns="0" rtlCol="0"/>
            <a:lstStyle/>
            <a:p>
              <a:endParaRPr/>
            </a:p>
          </p:txBody>
        </p:sp>
      </p:grpSp>
      <p:sp>
        <p:nvSpPr>
          <p:cNvPr id="19" name="object 19"/>
          <p:cNvSpPr txBox="1"/>
          <p:nvPr/>
        </p:nvSpPr>
        <p:spPr>
          <a:xfrm>
            <a:off x="5861872" y="3814152"/>
            <a:ext cx="177165" cy="160655"/>
          </a:xfrm>
          <a:prstGeom prst="rect">
            <a:avLst/>
          </a:prstGeom>
        </p:spPr>
        <p:txBody>
          <a:bodyPr vert="horz" wrap="square" lIns="0" tIns="17145" rIns="0" bIns="0" rtlCol="0">
            <a:spAutoFit/>
          </a:bodyPr>
          <a:lstStyle/>
          <a:p>
            <a:pPr marL="12700">
              <a:lnSpc>
                <a:spcPct val="100000"/>
              </a:lnSpc>
              <a:spcBef>
                <a:spcPts val="135"/>
              </a:spcBef>
            </a:pPr>
            <a:r>
              <a:rPr sz="850" i="1" spc="45" dirty="0">
                <a:latin typeface="Times New Roman"/>
                <a:cs typeface="Times New Roman"/>
              </a:rPr>
              <a:t>OL</a:t>
            </a:r>
            <a:endParaRPr sz="850">
              <a:latin typeface="Times New Roman"/>
              <a:cs typeface="Times New Roman"/>
            </a:endParaRPr>
          </a:p>
        </p:txBody>
      </p:sp>
      <p:sp>
        <p:nvSpPr>
          <p:cNvPr id="20" name="object 20"/>
          <p:cNvSpPr txBox="1"/>
          <p:nvPr/>
        </p:nvSpPr>
        <p:spPr>
          <a:xfrm>
            <a:off x="8313006" y="3649490"/>
            <a:ext cx="873760" cy="215265"/>
          </a:xfrm>
          <a:prstGeom prst="rect">
            <a:avLst/>
          </a:prstGeom>
        </p:spPr>
        <p:txBody>
          <a:bodyPr vert="horz" wrap="square" lIns="0" tIns="11430" rIns="0" bIns="0" rtlCol="0">
            <a:spAutoFit/>
          </a:bodyPr>
          <a:lstStyle/>
          <a:p>
            <a:pPr marL="12700">
              <a:lnSpc>
                <a:spcPct val="100000"/>
              </a:lnSpc>
              <a:spcBef>
                <a:spcPts val="90"/>
              </a:spcBef>
              <a:tabLst>
                <a:tab pos="656590" algn="l"/>
              </a:tabLst>
            </a:pPr>
            <a:r>
              <a:rPr sz="1250" i="1" dirty="0">
                <a:latin typeface="Times New Roman"/>
                <a:cs typeface="Times New Roman"/>
              </a:rPr>
              <a:t>O</a:t>
            </a:r>
            <a:r>
              <a:rPr sz="1250" i="1" spc="-5" dirty="0">
                <a:latin typeface="Times New Roman"/>
                <a:cs typeface="Times New Roman"/>
              </a:rPr>
              <a:t>H</a:t>
            </a:r>
            <a:r>
              <a:rPr sz="1250" i="1" dirty="0">
                <a:latin typeface="Times New Roman"/>
                <a:cs typeface="Times New Roman"/>
              </a:rPr>
              <a:t>	OL</a:t>
            </a:r>
            <a:endParaRPr sz="1250">
              <a:latin typeface="Times New Roman"/>
              <a:cs typeface="Times New Roman"/>
            </a:endParaRPr>
          </a:p>
        </p:txBody>
      </p:sp>
      <p:sp>
        <p:nvSpPr>
          <p:cNvPr id="21" name="object 21"/>
          <p:cNvSpPr txBox="1"/>
          <p:nvPr/>
        </p:nvSpPr>
        <p:spPr>
          <a:xfrm>
            <a:off x="5769627" y="3728956"/>
            <a:ext cx="122555" cy="215265"/>
          </a:xfrm>
          <a:prstGeom prst="rect">
            <a:avLst/>
          </a:prstGeom>
        </p:spPr>
        <p:txBody>
          <a:bodyPr vert="horz" wrap="square" lIns="0" tIns="11430" rIns="0" bIns="0" rtlCol="0">
            <a:spAutoFit/>
          </a:bodyPr>
          <a:lstStyle/>
          <a:p>
            <a:pPr marL="12700">
              <a:lnSpc>
                <a:spcPct val="100000"/>
              </a:lnSpc>
              <a:spcBef>
                <a:spcPts val="90"/>
              </a:spcBef>
            </a:pPr>
            <a:r>
              <a:rPr sz="1250" i="1" spc="-5" dirty="0">
                <a:latin typeface="Times New Roman"/>
                <a:cs typeface="Times New Roman"/>
              </a:rPr>
              <a:t>V</a:t>
            </a:r>
            <a:endParaRPr sz="1250">
              <a:latin typeface="Times New Roman"/>
              <a:cs typeface="Times New Roman"/>
            </a:endParaRPr>
          </a:p>
        </p:txBody>
      </p:sp>
      <p:sp>
        <p:nvSpPr>
          <p:cNvPr id="22" name="object 22"/>
          <p:cNvSpPr txBox="1"/>
          <p:nvPr/>
        </p:nvSpPr>
        <p:spPr>
          <a:xfrm>
            <a:off x="6268625" y="3649490"/>
            <a:ext cx="1683385" cy="215265"/>
          </a:xfrm>
          <a:prstGeom prst="rect">
            <a:avLst/>
          </a:prstGeom>
        </p:spPr>
        <p:txBody>
          <a:bodyPr vert="horz" wrap="square" lIns="0" tIns="11430" rIns="0" bIns="0" rtlCol="0">
            <a:spAutoFit/>
          </a:bodyPr>
          <a:lstStyle/>
          <a:p>
            <a:pPr marL="12700">
              <a:lnSpc>
                <a:spcPct val="100000"/>
              </a:lnSpc>
              <a:spcBef>
                <a:spcPts val="90"/>
              </a:spcBef>
              <a:tabLst>
                <a:tab pos="676275" algn="l"/>
                <a:tab pos="1581785" algn="l"/>
              </a:tabLst>
            </a:pPr>
            <a:r>
              <a:rPr sz="1250" i="1" dirty="0">
                <a:latin typeface="Times New Roman"/>
                <a:cs typeface="Times New Roman"/>
              </a:rPr>
              <a:t>ou</a:t>
            </a:r>
            <a:r>
              <a:rPr sz="1250" i="1" spc="-5" dirty="0">
                <a:latin typeface="Times New Roman"/>
                <a:cs typeface="Times New Roman"/>
              </a:rPr>
              <a:t>t</a:t>
            </a:r>
            <a:r>
              <a:rPr sz="1250" i="1" dirty="0">
                <a:latin typeface="Times New Roman"/>
                <a:cs typeface="Times New Roman"/>
              </a:rPr>
              <a:t>	ou</a:t>
            </a:r>
            <a:r>
              <a:rPr sz="1250" i="1" spc="-5" dirty="0">
                <a:latin typeface="Times New Roman"/>
                <a:cs typeface="Times New Roman"/>
              </a:rPr>
              <a:t>t</a:t>
            </a:r>
            <a:r>
              <a:rPr sz="1250" i="1" dirty="0">
                <a:latin typeface="Times New Roman"/>
                <a:cs typeface="Times New Roman"/>
              </a:rPr>
              <a:t>	</a:t>
            </a:r>
            <a:r>
              <a:rPr sz="1250" i="1" spc="-5" dirty="0">
                <a:latin typeface="Times New Roman"/>
                <a:cs typeface="Times New Roman"/>
              </a:rPr>
              <a:t>L</a:t>
            </a:r>
            <a:endParaRPr sz="1250">
              <a:latin typeface="Times New Roman"/>
              <a:cs typeface="Times New Roman"/>
            </a:endParaRPr>
          </a:p>
        </p:txBody>
      </p:sp>
      <p:sp>
        <p:nvSpPr>
          <p:cNvPr id="23" name="object 23"/>
          <p:cNvSpPr txBox="1"/>
          <p:nvPr/>
        </p:nvSpPr>
        <p:spPr>
          <a:xfrm>
            <a:off x="4578989" y="3469651"/>
            <a:ext cx="1137285" cy="425450"/>
          </a:xfrm>
          <a:prstGeom prst="rect">
            <a:avLst/>
          </a:prstGeom>
        </p:spPr>
        <p:txBody>
          <a:bodyPr vert="horz" wrap="square" lIns="0" tIns="16510" rIns="0" bIns="0" rtlCol="0">
            <a:spAutoFit/>
          </a:bodyPr>
          <a:lstStyle/>
          <a:p>
            <a:pPr marL="38100">
              <a:lnSpc>
                <a:spcPts val="2305"/>
              </a:lnSpc>
              <a:spcBef>
                <a:spcPts val="130"/>
              </a:spcBef>
              <a:tabLst>
                <a:tab pos="487680" algn="l"/>
              </a:tabLst>
            </a:pPr>
            <a:r>
              <a:rPr sz="2100" i="1" spc="5" dirty="0">
                <a:latin typeface="Times New Roman"/>
                <a:cs typeface="Times New Roman"/>
              </a:rPr>
              <a:t>E</a:t>
            </a:r>
            <a:r>
              <a:rPr sz="1875" i="1" spc="-7" baseline="-24444" dirty="0">
                <a:latin typeface="Times New Roman"/>
                <a:cs typeface="Times New Roman"/>
              </a:rPr>
              <a:t>C</a:t>
            </a:r>
            <a:r>
              <a:rPr sz="1875" i="1" baseline="-24444" dirty="0">
                <a:latin typeface="Times New Roman"/>
                <a:cs typeface="Times New Roman"/>
              </a:rPr>
              <a:t>	</a:t>
            </a:r>
            <a:r>
              <a:rPr sz="2100" spc="15" dirty="0">
                <a:latin typeface="Symbol"/>
                <a:cs typeface="Symbol"/>
              </a:rPr>
              <a:t></a:t>
            </a:r>
            <a:r>
              <a:rPr sz="2100" spc="-105" dirty="0">
                <a:latin typeface="Times New Roman"/>
                <a:cs typeface="Times New Roman"/>
              </a:rPr>
              <a:t> </a:t>
            </a:r>
            <a:r>
              <a:rPr sz="2100" i="1" spc="85" dirty="0">
                <a:latin typeface="Times New Roman"/>
                <a:cs typeface="Times New Roman"/>
              </a:rPr>
              <a:t>C</a:t>
            </a:r>
            <a:r>
              <a:rPr sz="1875" i="1" spc="-7" baseline="-24444" dirty="0">
                <a:latin typeface="Times New Roman"/>
                <a:cs typeface="Times New Roman"/>
              </a:rPr>
              <a:t>L</a:t>
            </a:r>
            <a:r>
              <a:rPr sz="1875" i="1" baseline="-24444" dirty="0">
                <a:latin typeface="Times New Roman"/>
                <a:cs typeface="Times New Roman"/>
              </a:rPr>
              <a:t> </a:t>
            </a:r>
            <a:r>
              <a:rPr sz="1875" i="1" spc="-195" baseline="-24444" dirty="0">
                <a:latin typeface="Times New Roman"/>
                <a:cs typeface="Times New Roman"/>
              </a:rPr>
              <a:t> </a:t>
            </a:r>
            <a:r>
              <a:rPr sz="2100" spc="5" dirty="0">
                <a:latin typeface="Symbol"/>
                <a:cs typeface="Symbol"/>
              </a:rPr>
              <a:t></a:t>
            </a:r>
            <a:endParaRPr sz="2100" dirty="0">
              <a:latin typeface="Symbol"/>
              <a:cs typeface="Symbol"/>
            </a:endParaRPr>
          </a:p>
          <a:p>
            <a:pPr marL="314325">
              <a:lnSpc>
                <a:spcPts val="805"/>
              </a:lnSpc>
            </a:pPr>
            <a:r>
              <a:rPr sz="850" i="1" spc="20" dirty="0">
                <a:latin typeface="Times New Roman"/>
                <a:cs typeface="Times New Roman"/>
              </a:rPr>
              <a:t>L</a:t>
            </a:r>
            <a:endParaRPr sz="850" dirty="0">
              <a:latin typeface="Times New Roman"/>
              <a:cs typeface="Times New Roman"/>
            </a:endParaRPr>
          </a:p>
        </p:txBody>
      </p:sp>
      <p:sp>
        <p:nvSpPr>
          <p:cNvPr id="24" name="object 24"/>
          <p:cNvSpPr txBox="1"/>
          <p:nvPr/>
        </p:nvSpPr>
        <p:spPr>
          <a:xfrm>
            <a:off x="5702395" y="3431014"/>
            <a:ext cx="124460" cy="512445"/>
          </a:xfrm>
          <a:prstGeom prst="rect">
            <a:avLst/>
          </a:prstGeom>
        </p:spPr>
        <p:txBody>
          <a:bodyPr vert="horz" wrap="square" lIns="0" tIns="12065" rIns="0" bIns="0" rtlCol="0">
            <a:spAutoFit/>
          </a:bodyPr>
          <a:lstStyle/>
          <a:p>
            <a:pPr marL="12700">
              <a:lnSpc>
                <a:spcPct val="100000"/>
              </a:lnSpc>
              <a:spcBef>
                <a:spcPts val="95"/>
              </a:spcBef>
            </a:pPr>
            <a:r>
              <a:rPr sz="3200" spc="-350" dirty="0">
                <a:latin typeface="Symbol"/>
                <a:cs typeface="Symbol"/>
              </a:rPr>
              <a:t></a:t>
            </a:r>
            <a:endParaRPr sz="3200">
              <a:latin typeface="Symbol"/>
              <a:cs typeface="Symbol"/>
            </a:endParaRPr>
          </a:p>
        </p:txBody>
      </p:sp>
      <p:sp>
        <p:nvSpPr>
          <p:cNvPr id="25" name="object 25"/>
          <p:cNvSpPr txBox="1"/>
          <p:nvPr/>
        </p:nvSpPr>
        <p:spPr>
          <a:xfrm>
            <a:off x="7466163" y="3679950"/>
            <a:ext cx="161290" cy="350520"/>
          </a:xfrm>
          <a:prstGeom prst="rect">
            <a:avLst/>
          </a:prstGeom>
        </p:spPr>
        <p:txBody>
          <a:bodyPr vert="horz" wrap="square" lIns="0" tIns="16510" rIns="0" bIns="0" rtlCol="0">
            <a:spAutoFit/>
          </a:bodyPr>
          <a:lstStyle/>
          <a:p>
            <a:pPr marL="12700">
              <a:lnSpc>
                <a:spcPct val="100000"/>
              </a:lnSpc>
              <a:spcBef>
                <a:spcPts val="130"/>
              </a:spcBef>
            </a:pPr>
            <a:r>
              <a:rPr sz="2100" spc="15" dirty="0">
                <a:latin typeface="Times New Roman"/>
                <a:cs typeface="Times New Roman"/>
              </a:rPr>
              <a:t>2</a:t>
            </a:r>
            <a:endParaRPr sz="2100">
              <a:latin typeface="Times New Roman"/>
              <a:cs typeface="Times New Roman"/>
            </a:endParaRPr>
          </a:p>
        </p:txBody>
      </p:sp>
      <p:sp>
        <p:nvSpPr>
          <p:cNvPr id="26" name="object 26"/>
          <p:cNvSpPr txBox="1"/>
          <p:nvPr/>
        </p:nvSpPr>
        <p:spPr>
          <a:xfrm>
            <a:off x="5771547" y="3305171"/>
            <a:ext cx="1877060" cy="350520"/>
          </a:xfrm>
          <a:prstGeom prst="rect">
            <a:avLst/>
          </a:prstGeom>
        </p:spPr>
        <p:txBody>
          <a:bodyPr vert="horz" wrap="square" lIns="0" tIns="16510" rIns="0" bIns="0" rtlCol="0">
            <a:spAutoFit/>
          </a:bodyPr>
          <a:lstStyle/>
          <a:p>
            <a:pPr marL="50800">
              <a:lnSpc>
                <a:spcPct val="100000"/>
              </a:lnSpc>
              <a:spcBef>
                <a:spcPts val="130"/>
              </a:spcBef>
              <a:tabLst>
                <a:tab pos="1703070" algn="l"/>
              </a:tabLst>
            </a:pPr>
            <a:r>
              <a:rPr sz="1875" i="1" spc="15" baseline="13333" dirty="0">
                <a:latin typeface="Times New Roman"/>
                <a:cs typeface="Times New Roman"/>
              </a:rPr>
              <a:t>V</a:t>
            </a:r>
            <a:r>
              <a:rPr sz="850" i="1" spc="10" dirty="0">
                <a:latin typeface="Times New Roman"/>
                <a:cs typeface="Times New Roman"/>
              </a:rPr>
              <a:t>OH</a:t>
            </a:r>
            <a:r>
              <a:rPr sz="850" i="1" spc="120" dirty="0">
                <a:latin typeface="Times New Roman"/>
                <a:cs typeface="Times New Roman"/>
              </a:rPr>
              <a:t> </a:t>
            </a:r>
            <a:r>
              <a:rPr sz="3150" i="1" spc="30" baseline="-34391" dirty="0">
                <a:latin typeface="Times New Roman"/>
                <a:cs typeface="Times New Roman"/>
              </a:rPr>
              <a:t>V	</a:t>
            </a:r>
            <a:r>
              <a:rPr sz="3150" spc="22" baseline="1322" dirty="0">
                <a:latin typeface="Times New Roman"/>
                <a:cs typeface="Times New Roman"/>
              </a:rPr>
              <a:t>1</a:t>
            </a:r>
            <a:endParaRPr sz="3150" baseline="1322">
              <a:latin typeface="Times New Roman"/>
              <a:cs typeface="Times New Roman"/>
            </a:endParaRPr>
          </a:p>
        </p:txBody>
      </p:sp>
      <p:sp>
        <p:nvSpPr>
          <p:cNvPr id="27" name="object 27"/>
          <p:cNvSpPr txBox="1"/>
          <p:nvPr/>
        </p:nvSpPr>
        <p:spPr>
          <a:xfrm>
            <a:off x="4578989" y="4087846"/>
            <a:ext cx="2496185" cy="358140"/>
          </a:xfrm>
          <a:prstGeom prst="rect">
            <a:avLst/>
          </a:prstGeom>
        </p:spPr>
        <p:txBody>
          <a:bodyPr vert="horz" wrap="square" lIns="0" tIns="16510" rIns="0" bIns="0" rtlCol="0">
            <a:spAutoFit/>
          </a:bodyPr>
          <a:lstStyle/>
          <a:p>
            <a:pPr marL="38100">
              <a:lnSpc>
                <a:spcPts val="2039"/>
              </a:lnSpc>
              <a:spcBef>
                <a:spcPts val="130"/>
              </a:spcBef>
            </a:pPr>
            <a:r>
              <a:rPr sz="3150" i="1" spc="67" baseline="14550" dirty="0">
                <a:latin typeface="Times New Roman"/>
                <a:cs typeface="Times New Roman"/>
              </a:rPr>
              <a:t>E</a:t>
            </a:r>
            <a:r>
              <a:rPr sz="1250" i="1" dirty="0">
                <a:latin typeface="Times New Roman"/>
                <a:cs typeface="Times New Roman"/>
              </a:rPr>
              <a:t>h</a:t>
            </a:r>
            <a:r>
              <a:rPr sz="1250" i="1" spc="-5" dirty="0">
                <a:latin typeface="Times New Roman"/>
                <a:cs typeface="Times New Roman"/>
              </a:rPr>
              <a:t>eat</a:t>
            </a:r>
            <a:r>
              <a:rPr sz="1250" i="1" dirty="0">
                <a:latin typeface="Times New Roman"/>
                <a:cs typeface="Times New Roman"/>
              </a:rPr>
              <a:t> </a:t>
            </a:r>
            <a:r>
              <a:rPr sz="1250" i="1" spc="125" dirty="0">
                <a:latin typeface="Times New Roman"/>
                <a:cs typeface="Times New Roman"/>
              </a:rPr>
              <a:t> </a:t>
            </a:r>
            <a:r>
              <a:rPr sz="3150" spc="22" baseline="14550" dirty="0">
                <a:latin typeface="Symbol"/>
                <a:cs typeface="Symbol"/>
              </a:rPr>
              <a:t></a:t>
            </a:r>
            <a:r>
              <a:rPr sz="3150" spc="37" baseline="14550" dirty="0">
                <a:latin typeface="Times New Roman"/>
                <a:cs typeface="Times New Roman"/>
              </a:rPr>
              <a:t> </a:t>
            </a:r>
            <a:r>
              <a:rPr sz="3150" i="1" spc="22" baseline="14550" dirty="0">
                <a:latin typeface="Times New Roman"/>
                <a:cs typeface="Times New Roman"/>
              </a:rPr>
              <a:t>E</a:t>
            </a:r>
            <a:r>
              <a:rPr sz="1250" spc="20" dirty="0">
                <a:latin typeface="Times New Roman"/>
                <a:cs typeface="Times New Roman"/>
              </a:rPr>
              <a:t>0</a:t>
            </a:r>
            <a:r>
              <a:rPr sz="1250" spc="-95" dirty="0">
                <a:latin typeface="Symbol"/>
                <a:cs typeface="Symbol"/>
              </a:rPr>
              <a:t></a:t>
            </a:r>
            <a:r>
              <a:rPr sz="1250" spc="-5" dirty="0">
                <a:latin typeface="Times New Roman"/>
                <a:cs typeface="Times New Roman"/>
              </a:rPr>
              <a:t>1</a:t>
            </a:r>
            <a:r>
              <a:rPr sz="1250" spc="-175" dirty="0">
                <a:latin typeface="Times New Roman"/>
                <a:cs typeface="Times New Roman"/>
              </a:rPr>
              <a:t> </a:t>
            </a:r>
            <a:r>
              <a:rPr sz="3150" spc="-209" baseline="14550" dirty="0">
                <a:latin typeface="Times New Roman"/>
                <a:cs typeface="Times New Roman"/>
              </a:rPr>
              <a:t>(</a:t>
            </a:r>
            <a:r>
              <a:rPr sz="3150" i="1" spc="7" baseline="14550" dirty="0">
                <a:latin typeface="Times New Roman"/>
                <a:cs typeface="Times New Roman"/>
              </a:rPr>
              <a:t>V</a:t>
            </a:r>
            <a:r>
              <a:rPr sz="1250" i="1" dirty="0">
                <a:latin typeface="Times New Roman"/>
                <a:cs typeface="Times New Roman"/>
              </a:rPr>
              <a:t>D</a:t>
            </a:r>
            <a:r>
              <a:rPr sz="1250" i="1" spc="-5" dirty="0">
                <a:latin typeface="Times New Roman"/>
                <a:cs typeface="Times New Roman"/>
              </a:rPr>
              <a:t>D</a:t>
            </a:r>
            <a:r>
              <a:rPr sz="1250" i="1" spc="-65" dirty="0">
                <a:latin typeface="Times New Roman"/>
                <a:cs typeface="Times New Roman"/>
              </a:rPr>
              <a:t> </a:t>
            </a:r>
            <a:r>
              <a:rPr sz="3150" spc="15" baseline="14550" dirty="0">
                <a:latin typeface="Times New Roman"/>
                <a:cs typeface="Times New Roman"/>
              </a:rPr>
              <a:t>)</a:t>
            </a:r>
            <a:r>
              <a:rPr sz="3150" spc="-262" baseline="14550" dirty="0">
                <a:latin typeface="Times New Roman"/>
                <a:cs typeface="Times New Roman"/>
              </a:rPr>
              <a:t> </a:t>
            </a:r>
            <a:r>
              <a:rPr sz="3150" spc="22" baseline="14550" dirty="0">
                <a:latin typeface="Symbol"/>
                <a:cs typeface="Symbol"/>
              </a:rPr>
              <a:t></a:t>
            </a:r>
            <a:r>
              <a:rPr sz="3150" spc="-157" baseline="14550" dirty="0">
                <a:latin typeface="Times New Roman"/>
                <a:cs typeface="Times New Roman"/>
              </a:rPr>
              <a:t> </a:t>
            </a:r>
            <a:r>
              <a:rPr sz="3150" i="1" baseline="14550" dirty="0">
                <a:latin typeface="Times New Roman"/>
                <a:cs typeface="Times New Roman"/>
              </a:rPr>
              <a:t>E</a:t>
            </a:r>
            <a:r>
              <a:rPr sz="1250" i="1" spc="-5" dirty="0">
                <a:latin typeface="Times New Roman"/>
                <a:cs typeface="Times New Roman"/>
              </a:rPr>
              <a:t>C</a:t>
            </a:r>
            <a:endParaRPr sz="1250" dirty="0">
              <a:latin typeface="Times New Roman"/>
              <a:cs typeface="Times New Roman"/>
            </a:endParaRPr>
          </a:p>
          <a:p>
            <a:pPr marR="30480" algn="r">
              <a:lnSpc>
                <a:spcPts val="540"/>
              </a:lnSpc>
            </a:pPr>
            <a:r>
              <a:rPr sz="850" i="1" spc="20" dirty="0">
                <a:latin typeface="Times New Roman"/>
                <a:cs typeface="Times New Roman"/>
              </a:rPr>
              <a:t>L</a:t>
            </a:r>
            <a:endParaRPr sz="850" dirty="0">
              <a:latin typeface="Times New Roman"/>
              <a:cs typeface="Times New Roman"/>
            </a:endParaRPr>
          </a:p>
        </p:txBody>
      </p:sp>
      <p:sp>
        <p:nvSpPr>
          <p:cNvPr id="28" name="object 28"/>
          <p:cNvSpPr txBox="1"/>
          <p:nvPr/>
        </p:nvSpPr>
        <p:spPr>
          <a:xfrm>
            <a:off x="6514395" y="3469651"/>
            <a:ext cx="2818765" cy="350520"/>
          </a:xfrm>
          <a:prstGeom prst="rect">
            <a:avLst/>
          </a:prstGeom>
        </p:spPr>
        <p:txBody>
          <a:bodyPr vert="horz" wrap="square" lIns="0" tIns="16510" rIns="0" bIns="0" rtlCol="0">
            <a:spAutoFit/>
          </a:bodyPr>
          <a:lstStyle/>
          <a:p>
            <a:pPr marL="38100">
              <a:lnSpc>
                <a:spcPct val="100000"/>
              </a:lnSpc>
              <a:spcBef>
                <a:spcPts val="130"/>
              </a:spcBef>
              <a:tabLst>
                <a:tab pos="731520" algn="l"/>
                <a:tab pos="1146810" algn="l"/>
                <a:tab pos="1487170" algn="l"/>
                <a:tab pos="2131695" algn="l"/>
              </a:tabLst>
            </a:pPr>
            <a:r>
              <a:rPr sz="2100" spc="5" dirty="0">
                <a:latin typeface="Symbol"/>
                <a:cs typeface="Symbol"/>
              </a:rPr>
              <a:t></a:t>
            </a:r>
            <a:r>
              <a:rPr sz="2100" spc="-265" dirty="0">
                <a:latin typeface="Times New Roman"/>
                <a:cs typeface="Times New Roman"/>
              </a:rPr>
              <a:t> </a:t>
            </a:r>
            <a:r>
              <a:rPr sz="2100" i="1" spc="15" dirty="0">
                <a:latin typeface="Times New Roman"/>
                <a:cs typeface="Times New Roman"/>
              </a:rPr>
              <a:t>dV</a:t>
            </a:r>
            <a:r>
              <a:rPr sz="2100" i="1" dirty="0">
                <a:latin typeface="Times New Roman"/>
                <a:cs typeface="Times New Roman"/>
              </a:rPr>
              <a:t>	</a:t>
            </a:r>
            <a:r>
              <a:rPr sz="2100" spc="15" dirty="0">
                <a:latin typeface="Symbol"/>
                <a:cs typeface="Symbol"/>
              </a:rPr>
              <a:t></a:t>
            </a:r>
            <a:r>
              <a:rPr sz="2100" dirty="0">
                <a:latin typeface="Times New Roman"/>
                <a:cs typeface="Times New Roman"/>
              </a:rPr>
              <a:t>	</a:t>
            </a:r>
            <a:r>
              <a:rPr sz="2100" i="1" spc="20" dirty="0">
                <a:latin typeface="Times New Roman"/>
                <a:cs typeface="Times New Roman"/>
              </a:rPr>
              <a:t>C</a:t>
            </a:r>
            <a:r>
              <a:rPr sz="2100" i="1" dirty="0">
                <a:latin typeface="Times New Roman"/>
                <a:cs typeface="Times New Roman"/>
              </a:rPr>
              <a:t>	</a:t>
            </a:r>
            <a:r>
              <a:rPr sz="2100" spc="5" dirty="0">
                <a:latin typeface="Symbol"/>
                <a:cs typeface="Symbol"/>
              </a:rPr>
              <a:t></a:t>
            </a:r>
            <a:r>
              <a:rPr sz="2100" spc="-295" dirty="0">
                <a:latin typeface="Times New Roman"/>
                <a:cs typeface="Times New Roman"/>
              </a:rPr>
              <a:t> </a:t>
            </a:r>
            <a:r>
              <a:rPr sz="2100" spc="-140" dirty="0">
                <a:latin typeface="Times New Roman"/>
                <a:cs typeface="Times New Roman"/>
              </a:rPr>
              <a:t>(</a:t>
            </a:r>
            <a:r>
              <a:rPr sz="2100" i="1" spc="20" dirty="0">
                <a:latin typeface="Times New Roman"/>
                <a:cs typeface="Times New Roman"/>
              </a:rPr>
              <a:t>V</a:t>
            </a:r>
            <a:r>
              <a:rPr sz="2100" i="1" dirty="0">
                <a:latin typeface="Times New Roman"/>
                <a:cs typeface="Times New Roman"/>
              </a:rPr>
              <a:t>	</a:t>
            </a:r>
            <a:r>
              <a:rPr sz="2100" spc="165" dirty="0">
                <a:latin typeface="Symbol"/>
                <a:cs typeface="Symbol"/>
              </a:rPr>
              <a:t></a:t>
            </a:r>
            <a:r>
              <a:rPr sz="2100" i="1" spc="20" dirty="0">
                <a:latin typeface="Times New Roman"/>
                <a:cs typeface="Times New Roman"/>
              </a:rPr>
              <a:t>V</a:t>
            </a:r>
            <a:r>
              <a:rPr sz="2100" i="1" spc="-120" dirty="0">
                <a:latin typeface="Times New Roman"/>
                <a:cs typeface="Times New Roman"/>
              </a:rPr>
              <a:t> </a:t>
            </a:r>
            <a:r>
              <a:rPr sz="1875" spc="-7" baseline="42222" dirty="0">
                <a:latin typeface="Times New Roman"/>
                <a:cs typeface="Times New Roman"/>
              </a:rPr>
              <a:t>2</a:t>
            </a:r>
            <a:r>
              <a:rPr sz="1875" baseline="42222" dirty="0">
                <a:latin typeface="Times New Roman"/>
                <a:cs typeface="Times New Roman"/>
              </a:rPr>
              <a:t> </a:t>
            </a:r>
            <a:r>
              <a:rPr sz="1875" spc="157" baseline="42222" dirty="0">
                <a:latin typeface="Times New Roman"/>
                <a:cs typeface="Times New Roman"/>
              </a:rPr>
              <a:t> </a:t>
            </a:r>
            <a:r>
              <a:rPr sz="2100" spc="10" dirty="0">
                <a:latin typeface="Times New Roman"/>
                <a:cs typeface="Times New Roman"/>
              </a:rPr>
              <a:t>)</a:t>
            </a:r>
            <a:endParaRPr sz="2100">
              <a:latin typeface="Times New Roman"/>
              <a:cs typeface="Times New Roman"/>
            </a:endParaRPr>
          </a:p>
        </p:txBody>
      </p:sp>
      <p:sp>
        <p:nvSpPr>
          <p:cNvPr id="29" name="object 29"/>
          <p:cNvSpPr txBox="1"/>
          <p:nvPr/>
        </p:nvSpPr>
        <p:spPr>
          <a:xfrm>
            <a:off x="8374697" y="3461273"/>
            <a:ext cx="104775" cy="215265"/>
          </a:xfrm>
          <a:prstGeom prst="rect">
            <a:avLst/>
          </a:prstGeom>
        </p:spPr>
        <p:txBody>
          <a:bodyPr vert="horz" wrap="square" lIns="0" tIns="11430" rIns="0" bIns="0" rtlCol="0">
            <a:spAutoFit/>
          </a:bodyPr>
          <a:lstStyle/>
          <a:p>
            <a:pPr marL="12700">
              <a:lnSpc>
                <a:spcPct val="100000"/>
              </a:lnSpc>
              <a:spcBef>
                <a:spcPts val="90"/>
              </a:spcBef>
            </a:pPr>
            <a:r>
              <a:rPr sz="1250" spc="-5" dirty="0">
                <a:latin typeface="Times New Roman"/>
                <a:cs typeface="Times New Roman"/>
              </a:rPr>
              <a:t>2</a:t>
            </a:r>
            <a:endParaRPr sz="1250">
              <a:latin typeface="Times New Roman"/>
              <a:cs typeface="Times New Roman"/>
            </a:endParaRPr>
          </a:p>
        </p:txBody>
      </p:sp>
      <p:grpSp>
        <p:nvGrpSpPr>
          <p:cNvPr id="50" name="组合 49">
            <a:extLst>
              <a:ext uri="{FF2B5EF4-FFF2-40B4-BE49-F238E27FC236}">
                <a16:creationId xmlns:a16="http://schemas.microsoft.com/office/drawing/2014/main" id="{9356C54F-F7FE-9D76-2A81-1145C9629C55}"/>
              </a:ext>
            </a:extLst>
          </p:cNvPr>
          <p:cNvGrpSpPr/>
          <p:nvPr/>
        </p:nvGrpSpPr>
        <p:grpSpPr>
          <a:xfrm>
            <a:off x="5513070" y="2676003"/>
            <a:ext cx="2846070" cy="446658"/>
            <a:chOff x="4177538" y="4734814"/>
            <a:chExt cx="2846070" cy="446658"/>
          </a:xfrm>
        </p:grpSpPr>
        <p:sp>
          <p:nvSpPr>
            <p:cNvPr id="30" name="object 30"/>
            <p:cNvSpPr txBox="1"/>
            <p:nvPr/>
          </p:nvSpPr>
          <p:spPr>
            <a:xfrm>
              <a:off x="4380991" y="4911597"/>
              <a:ext cx="1826895" cy="269875"/>
            </a:xfrm>
            <a:prstGeom prst="rect">
              <a:avLst/>
            </a:prstGeom>
          </p:spPr>
          <p:txBody>
            <a:bodyPr vert="horz" wrap="square" lIns="0" tIns="12700" rIns="0" bIns="0" rtlCol="0">
              <a:spAutoFit/>
            </a:bodyPr>
            <a:lstStyle/>
            <a:p>
              <a:pPr marL="12700">
                <a:lnSpc>
                  <a:spcPct val="100000"/>
                </a:lnSpc>
                <a:spcBef>
                  <a:spcPts val="100"/>
                </a:spcBef>
                <a:tabLst>
                  <a:tab pos="866775" algn="l"/>
                  <a:tab pos="1530350" algn="l"/>
                </a:tabLst>
              </a:pPr>
              <a:r>
                <a:rPr sz="1600" b="1" dirty="0">
                  <a:solidFill>
                    <a:srgbClr val="FF0000"/>
                  </a:solidFill>
                  <a:latin typeface="Arial"/>
                  <a:cs typeface="Arial"/>
                </a:rPr>
                <a:t>OH	DD	OL</a:t>
              </a:r>
              <a:endParaRPr sz="1600">
                <a:latin typeface="Arial"/>
                <a:cs typeface="Arial"/>
              </a:endParaRPr>
            </a:p>
          </p:txBody>
        </p:sp>
        <p:sp>
          <p:nvSpPr>
            <p:cNvPr id="39" name="object 39"/>
            <p:cNvSpPr txBox="1"/>
            <p:nvPr/>
          </p:nvSpPr>
          <p:spPr>
            <a:xfrm>
              <a:off x="4177538" y="4734814"/>
              <a:ext cx="2846070" cy="391160"/>
            </a:xfrm>
            <a:prstGeom prst="rect">
              <a:avLst/>
            </a:prstGeom>
          </p:spPr>
          <p:txBody>
            <a:bodyPr vert="horz" wrap="square" lIns="0" tIns="12700" rIns="0" bIns="0" rtlCol="0">
              <a:spAutoFit/>
            </a:bodyPr>
            <a:lstStyle/>
            <a:p>
              <a:pPr marL="12700">
                <a:lnSpc>
                  <a:spcPct val="100000"/>
                </a:lnSpc>
                <a:spcBef>
                  <a:spcPts val="100"/>
                </a:spcBef>
                <a:tabLst>
                  <a:tab pos="604520" algn="l"/>
                  <a:tab pos="1363980" algn="l"/>
                  <a:tab pos="2096770" algn="l"/>
                  <a:tab pos="2665730" algn="l"/>
                </a:tabLst>
              </a:pPr>
              <a:r>
                <a:rPr sz="2400" b="1" i="1" dirty="0">
                  <a:solidFill>
                    <a:srgbClr val="FF0000"/>
                  </a:solidFill>
                  <a:latin typeface="Arial"/>
                  <a:cs typeface="Arial"/>
                </a:rPr>
                <a:t>V	</a:t>
              </a:r>
              <a:r>
                <a:rPr sz="2400" b="1" dirty="0">
                  <a:solidFill>
                    <a:srgbClr val="FF0000"/>
                  </a:solidFill>
                  <a:latin typeface="Arial"/>
                  <a:cs typeface="Arial"/>
                </a:rPr>
                <a:t>=</a:t>
              </a:r>
              <a:r>
                <a:rPr sz="2400" b="1" spc="-5" dirty="0">
                  <a:solidFill>
                    <a:srgbClr val="FF0000"/>
                  </a:solidFill>
                  <a:latin typeface="Arial"/>
                  <a:cs typeface="Arial"/>
                </a:rPr>
                <a:t> </a:t>
              </a:r>
              <a:r>
                <a:rPr sz="2400" b="1" i="1" dirty="0">
                  <a:solidFill>
                    <a:srgbClr val="FF0000"/>
                  </a:solidFill>
                  <a:latin typeface="Arial"/>
                  <a:cs typeface="Arial"/>
                </a:rPr>
                <a:t>V	</a:t>
              </a:r>
              <a:r>
                <a:rPr sz="2400" b="1" dirty="0">
                  <a:solidFill>
                    <a:srgbClr val="FF0000"/>
                  </a:solidFill>
                  <a:latin typeface="Arial"/>
                  <a:cs typeface="Arial"/>
                </a:rPr>
                <a:t>,</a:t>
              </a:r>
              <a:r>
                <a:rPr sz="2400" b="1" spc="-25" dirty="0">
                  <a:solidFill>
                    <a:srgbClr val="FF0000"/>
                  </a:solidFill>
                  <a:latin typeface="Arial"/>
                  <a:cs typeface="Arial"/>
                </a:rPr>
                <a:t> </a:t>
              </a:r>
              <a:r>
                <a:rPr sz="2400" b="1" i="1" dirty="0">
                  <a:solidFill>
                    <a:srgbClr val="FF0000"/>
                  </a:solidFill>
                  <a:latin typeface="Arial"/>
                  <a:cs typeface="Arial"/>
                </a:rPr>
                <a:t>V	</a:t>
              </a:r>
              <a:r>
                <a:rPr sz="2400" b="1" dirty="0">
                  <a:solidFill>
                    <a:srgbClr val="FF0000"/>
                  </a:solidFill>
                  <a:latin typeface="Arial"/>
                  <a:cs typeface="Arial"/>
                </a:rPr>
                <a:t>= </a:t>
              </a:r>
              <a:r>
                <a:rPr sz="2400" b="1" spc="-5" dirty="0">
                  <a:solidFill>
                    <a:srgbClr val="FF0000"/>
                  </a:solidFill>
                  <a:latin typeface="Arial"/>
                  <a:cs typeface="Arial"/>
                </a:rPr>
                <a:t>0</a:t>
              </a:r>
              <a:r>
                <a:rPr sz="2400" b="1" dirty="0">
                  <a:solidFill>
                    <a:srgbClr val="FF0000"/>
                  </a:solidFill>
                  <a:latin typeface="Arial"/>
                  <a:cs typeface="Arial"/>
                </a:rPr>
                <a:t>	</a:t>
              </a:r>
              <a:endParaRPr sz="3150" baseline="1322" dirty="0">
                <a:latin typeface="Times New Roman"/>
                <a:cs typeface="Times New Roman"/>
              </a:endParaRPr>
            </a:p>
          </p:txBody>
        </p:sp>
      </p:grpSp>
      <p:sp>
        <p:nvSpPr>
          <p:cNvPr id="42" name="object 42"/>
          <p:cNvSpPr txBox="1"/>
          <p:nvPr/>
        </p:nvSpPr>
        <p:spPr>
          <a:xfrm>
            <a:off x="3665728" y="5491734"/>
            <a:ext cx="7711440" cy="697230"/>
          </a:xfrm>
          <a:prstGeom prst="rect">
            <a:avLst/>
          </a:prstGeom>
        </p:spPr>
        <p:txBody>
          <a:bodyPr vert="horz" wrap="square" lIns="0" tIns="12700" rIns="0" bIns="0" rtlCol="0">
            <a:spAutoFit/>
          </a:bodyPr>
          <a:lstStyle/>
          <a:p>
            <a:pPr marL="381000" marR="30480" indent="-342900">
              <a:lnSpc>
                <a:spcPct val="100000"/>
              </a:lnSpc>
              <a:spcBef>
                <a:spcPts val="100"/>
              </a:spcBef>
              <a:buFont typeface="Wingdings"/>
              <a:buChar char=""/>
              <a:tabLst>
                <a:tab pos="381000" algn="l"/>
              </a:tabLst>
            </a:pPr>
            <a:r>
              <a:rPr sz="2200" b="1" dirty="0">
                <a:solidFill>
                  <a:srgbClr val="004099"/>
                </a:solidFill>
                <a:latin typeface="Arial"/>
                <a:cs typeface="Arial"/>
              </a:rPr>
              <a:t>During</a:t>
            </a:r>
            <a:r>
              <a:rPr sz="2200" b="1" spc="-5" dirty="0">
                <a:solidFill>
                  <a:srgbClr val="004099"/>
                </a:solidFill>
                <a:latin typeface="Arial"/>
                <a:cs typeface="Arial"/>
              </a:rPr>
              <a:t> </a:t>
            </a:r>
            <a:r>
              <a:rPr sz="2200" b="1" dirty="0">
                <a:solidFill>
                  <a:srgbClr val="004099"/>
                </a:solidFill>
                <a:latin typeface="Arial"/>
                <a:cs typeface="Arial"/>
              </a:rPr>
              <a:t>the</a:t>
            </a:r>
            <a:r>
              <a:rPr sz="2200" b="1" spc="10" dirty="0">
                <a:solidFill>
                  <a:srgbClr val="004099"/>
                </a:solidFill>
                <a:latin typeface="Arial"/>
                <a:cs typeface="Arial"/>
              </a:rPr>
              <a:t> </a:t>
            </a:r>
            <a:r>
              <a:rPr sz="2200" b="1" dirty="0">
                <a:solidFill>
                  <a:srgbClr val="004099"/>
                </a:solidFill>
                <a:latin typeface="Arial"/>
                <a:cs typeface="Arial"/>
              </a:rPr>
              <a:t>PUN,</a:t>
            </a:r>
            <a:r>
              <a:rPr sz="2200" b="1" spc="-10" dirty="0">
                <a:solidFill>
                  <a:srgbClr val="004099"/>
                </a:solidFill>
                <a:latin typeface="Arial"/>
                <a:cs typeface="Arial"/>
              </a:rPr>
              <a:t> </a:t>
            </a:r>
            <a:r>
              <a:rPr sz="2200" b="1" dirty="0">
                <a:solidFill>
                  <a:srgbClr val="FF0000"/>
                </a:solidFill>
                <a:latin typeface="Arial"/>
                <a:cs typeface="Arial"/>
              </a:rPr>
              <a:t>50%</a:t>
            </a:r>
            <a:r>
              <a:rPr sz="2200" b="1" spc="-15" dirty="0">
                <a:solidFill>
                  <a:srgbClr val="FF0000"/>
                </a:solidFill>
                <a:latin typeface="Arial"/>
                <a:cs typeface="Arial"/>
              </a:rPr>
              <a:t> </a:t>
            </a:r>
            <a:r>
              <a:rPr sz="2200" b="1" dirty="0">
                <a:solidFill>
                  <a:srgbClr val="FF0000"/>
                </a:solidFill>
                <a:latin typeface="Arial"/>
                <a:cs typeface="Arial"/>
              </a:rPr>
              <a:t>energy</a:t>
            </a:r>
            <a:r>
              <a:rPr sz="2200" b="1" spc="5" dirty="0">
                <a:solidFill>
                  <a:srgbClr val="FF0000"/>
                </a:solidFill>
                <a:latin typeface="Arial"/>
                <a:cs typeface="Arial"/>
              </a:rPr>
              <a:t> </a:t>
            </a:r>
            <a:r>
              <a:rPr sz="2200" b="1" spc="-5" dirty="0">
                <a:solidFill>
                  <a:srgbClr val="004099"/>
                </a:solidFill>
                <a:latin typeface="Arial"/>
                <a:cs typeface="Arial"/>
              </a:rPr>
              <a:t>dissipated</a:t>
            </a:r>
            <a:r>
              <a:rPr sz="2200" b="1" spc="25" dirty="0">
                <a:solidFill>
                  <a:srgbClr val="004099"/>
                </a:solidFill>
                <a:latin typeface="Arial"/>
                <a:cs typeface="Arial"/>
              </a:rPr>
              <a:t> </a:t>
            </a:r>
            <a:r>
              <a:rPr sz="2200" b="1" dirty="0">
                <a:solidFill>
                  <a:srgbClr val="004099"/>
                </a:solidFill>
                <a:latin typeface="Arial"/>
                <a:cs typeface="Arial"/>
              </a:rPr>
              <a:t>in PMOS</a:t>
            </a:r>
            <a:r>
              <a:rPr sz="2200" b="1" spc="-10" dirty="0">
                <a:solidFill>
                  <a:srgbClr val="004099"/>
                </a:solidFill>
                <a:latin typeface="Arial"/>
                <a:cs typeface="Arial"/>
              </a:rPr>
              <a:t> </a:t>
            </a:r>
            <a:r>
              <a:rPr sz="2200" b="1" dirty="0">
                <a:solidFill>
                  <a:srgbClr val="004099"/>
                </a:solidFill>
                <a:latin typeface="Arial"/>
                <a:cs typeface="Arial"/>
              </a:rPr>
              <a:t>in the </a:t>
            </a:r>
            <a:r>
              <a:rPr sz="2200" b="1" spc="-595" dirty="0">
                <a:solidFill>
                  <a:srgbClr val="004099"/>
                </a:solidFill>
                <a:latin typeface="Arial"/>
                <a:cs typeface="Arial"/>
              </a:rPr>
              <a:t> </a:t>
            </a:r>
            <a:r>
              <a:rPr sz="2200" b="1" dirty="0">
                <a:solidFill>
                  <a:srgbClr val="004099"/>
                </a:solidFill>
                <a:latin typeface="Arial"/>
                <a:cs typeface="Arial"/>
              </a:rPr>
              <a:t>form</a:t>
            </a:r>
            <a:r>
              <a:rPr sz="2200" b="1" spc="-5" dirty="0">
                <a:solidFill>
                  <a:srgbClr val="004099"/>
                </a:solidFill>
                <a:latin typeface="Arial"/>
                <a:cs typeface="Arial"/>
              </a:rPr>
              <a:t> </a:t>
            </a:r>
            <a:r>
              <a:rPr sz="2200" b="1" dirty="0">
                <a:solidFill>
                  <a:srgbClr val="004099"/>
                </a:solidFill>
                <a:latin typeface="Arial"/>
                <a:cs typeface="Arial"/>
              </a:rPr>
              <a:t>of</a:t>
            </a:r>
            <a:r>
              <a:rPr sz="2200" b="1" spc="-5" dirty="0">
                <a:solidFill>
                  <a:srgbClr val="004099"/>
                </a:solidFill>
                <a:latin typeface="Arial"/>
                <a:cs typeface="Arial"/>
              </a:rPr>
              <a:t> </a:t>
            </a:r>
            <a:r>
              <a:rPr sz="2200" b="1" dirty="0">
                <a:solidFill>
                  <a:srgbClr val="004099"/>
                </a:solidFill>
                <a:latin typeface="Arial"/>
                <a:cs typeface="Arial"/>
              </a:rPr>
              <a:t>heat,</a:t>
            </a:r>
            <a:r>
              <a:rPr sz="2200" b="1" spc="5" dirty="0">
                <a:solidFill>
                  <a:srgbClr val="004099"/>
                </a:solidFill>
                <a:latin typeface="Arial"/>
                <a:cs typeface="Arial"/>
              </a:rPr>
              <a:t> </a:t>
            </a:r>
            <a:r>
              <a:rPr sz="2200" b="1" dirty="0">
                <a:solidFill>
                  <a:srgbClr val="004099"/>
                </a:solidFill>
                <a:latin typeface="Arial"/>
                <a:cs typeface="Arial"/>
              </a:rPr>
              <a:t>the other</a:t>
            </a:r>
            <a:r>
              <a:rPr sz="2200" b="1" spc="10" dirty="0">
                <a:solidFill>
                  <a:srgbClr val="004099"/>
                </a:solidFill>
                <a:latin typeface="Arial"/>
                <a:cs typeface="Arial"/>
              </a:rPr>
              <a:t> </a:t>
            </a:r>
            <a:r>
              <a:rPr sz="2200" b="1" dirty="0">
                <a:solidFill>
                  <a:srgbClr val="FF0000"/>
                </a:solidFill>
                <a:latin typeface="Arial"/>
                <a:cs typeface="Arial"/>
              </a:rPr>
              <a:t>50%</a:t>
            </a:r>
            <a:r>
              <a:rPr sz="2200" b="1" spc="-5" dirty="0">
                <a:solidFill>
                  <a:srgbClr val="FF0000"/>
                </a:solidFill>
                <a:latin typeface="Arial"/>
                <a:cs typeface="Arial"/>
              </a:rPr>
              <a:t> </a:t>
            </a:r>
            <a:r>
              <a:rPr sz="2200" b="1" dirty="0">
                <a:solidFill>
                  <a:srgbClr val="FF0000"/>
                </a:solidFill>
                <a:latin typeface="Arial"/>
                <a:cs typeface="Arial"/>
              </a:rPr>
              <a:t>energy</a:t>
            </a:r>
            <a:r>
              <a:rPr sz="2200" b="1" spc="-5" dirty="0">
                <a:solidFill>
                  <a:srgbClr val="FF0000"/>
                </a:solidFill>
                <a:latin typeface="Arial"/>
                <a:cs typeface="Arial"/>
              </a:rPr>
              <a:t> </a:t>
            </a:r>
            <a:r>
              <a:rPr sz="2200" b="1" dirty="0">
                <a:solidFill>
                  <a:srgbClr val="004099"/>
                </a:solidFill>
                <a:latin typeface="Arial"/>
                <a:cs typeface="Arial"/>
              </a:rPr>
              <a:t>stored in the</a:t>
            </a:r>
            <a:r>
              <a:rPr sz="2200" b="1" spc="10" dirty="0">
                <a:solidFill>
                  <a:srgbClr val="004099"/>
                </a:solidFill>
                <a:latin typeface="Arial"/>
                <a:cs typeface="Arial"/>
              </a:rPr>
              <a:t> </a:t>
            </a:r>
            <a:r>
              <a:rPr sz="2200" b="1" i="1" dirty="0">
                <a:solidFill>
                  <a:srgbClr val="004099"/>
                </a:solidFill>
                <a:latin typeface="Arial"/>
                <a:cs typeface="Arial"/>
              </a:rPr>
              <a:t>C</a:t>
            </a:r>
            <a:r>
              <a:rPr sz="2175" b="1" baseline="-21072" dirty="0">
                <a:solidFill>
                  <a:srgbClr val="004099"/>
                </a:solidFill>
                <a:latin typeface="Arial"/>
                <a:cs typeface="Arial"/>
              </a:rPr>
              <a:t>L</a:t>
            </a:r>
            <a:r>
              <a:rPr sz="2200" b="1" dirty="0">
                <a:solidFill>
                  <a:srgbClr val="004099"/>
                </a:solidFill>
                <a:latin typeface="Arial"/>
                <a:cs typeface="Arial"/>
              </a:rPr>
              <a:t>.</a:t>
            </a:r>
            <a:endParaRPr sz="2200">
              <a:latin typeface="Arial"/>
              <a:cs typeface="Arial"/>
            </a:endParaRPr>
          </a:p>
        </p:txBody>
      </p:sp>
      <p:sp>
        <p:nvSpPr>
          <p:cNvPr id="43" name="灯片编号占位符 42">
            <a:extLst>
              <a:ext uri="{FF2B5EF4-FFF2-40B4-BE49-F238E27FC236}">
                <a16:creationId xmlns:a16="http://schemas.microsoft.com/office/drawing/2014/main" id="{922008D1-5226-9511-0604-9EDE8135B597}"/>
              </a:ext>
            </a:extLst>
          </p:cNvPr>
          <p:cNvSpPr>
            <a:spLocks noGrp="1"/>
          </p:cNvSpPr>
          <p:nvPr>
            <p:ph type="sldNum" sz="quarter" idx="7"/>
          </p:nvPr>
        </p:nvSpPr>
        <p:spPr/>
        <p:txBody>
          <a:bodyPr/>
          <a:lstStyle/>
          <a:p>
            <a:fld id="{B6F15528-21DE-4FAA-801E-634DDDAF4B2B}" type="slidenum">
              <a:rPr lang="en-US" altLang="zh-CN" smtClean="0"/>
              <a:t>6</a:t>
            </a:fld>
            <a:endParaRPr lang="en-US" altLang="zh-CN"/>
          </a:p>
        </p:txBody>
      </p:sp>
      <p:pic>
        <p:nvPicPr>
          <p:cNvPr id="45" name="图片 44">
            <a:extLst>
              <a:ext uri="{FF2B5EF4-FFF2-40B4-BE49-F238E27FC236}">
                <a16:creationId xmlns:a16="http://schemas.microsoft.com/office/drawing/2014/main" id="{4CF5D472-196A-15AF-C577-AE07CD0E242E}"/>
              </a:ext>
            </a:extLst>
          </p:cNvPr>
          <p:cNvPicPr>
            <a:picLocks noChangeAspect="1"/>
          </p:cNvPicPr>
          <p:nvPr/>
        </p:nvPicPr>
        <p:blipFill>
          <a:blip r:embed="rId3"/>
          <a:stretch>
            <a:fillRect/>
          </a:stretch>
        </p:blipFill>
        <p:spPr>
          <a:xfrm>
            <a:off x="3684360" y="1056888"/>
            <a:ext cx="6567806" cy="894339"/>
          </a:xfrm>
          <a:prstGeom prst="rect">
            <a:avLst/>
          </a:prstGeom>
        </p:spPr>
      </p:pic>
      <p:grpSp>
        <p:nvGrpSpPr>
          <p:cNvPr id="2" name="object 12">
            <a:extLst>
              <a:ext uri="{FF2B5EF4-FFF2-40B4-BE49-F238E27FC236}">
                <a16:creationId xmlns:a16="http://schemas.microsoft.com/office/drawing/2014/main" id="{144345BF-B43D-82B9-C22B-D2B7A8BC113C}"/>
              </a:ext>
            </a:extLst>
          </p:cNvPr>
          <p:cNvGrpSpPr/>
          <p:nvPr/>
        </p:nvGrpSpPr>
        <p:grpSpPr>
          <a:xfrm>
            <a:off x="625415" y="2204584"/>
            <a:ext cx="2602230" cy="3996054"/>
            <a:chOff x="2711957" y="1758695"/>
            <a:chExt cx="2602230" cy="3996054"/>
          </a:xfrm>
        </p:grpSpPr>
        <p:pic>
          <p:nvPicPr>
            <p:cNvPr id="3" name="object 13">
              <a:extLst>
                <a:ext uri="{FF2B5EF4-FFF2-40B4-BE49-F238E27FC236}">
                  <a16:creationId xmlns:a16="http://schemas.microsoft.com/office/drawing/2014/main" id="{D1C9BC43-35B8-1E74-FF3C-A5C788884549}"/>
                </a:ext>
              </a:extLst>
            </p:cNvPr>
            <p:cNvPicPr/>
            <p:nvPr/>
          </p:nvPicPr>
          <p:blipFill>
            <a:blip r:embed="rId4" cstate="print"/>
            <a:stretch>
              <a:fillRect/>
            </a:stretch>
          </p:blipFill>
          <p:spPr>
            <a:xfrm>
              <a:off x="2778251" y="1800744"/>
              <a:ext cx="2465124" cy="3891267"/>
            </a:xfrm>
            <a:prstGeom prst="rect">
              <a:avLst/>
            </a:prstGeom>
          </p:spPr>
        </p:pic>
        <p:sp>
          <p:nvSpPr>
            <p:cNvPr id="4" name="object 14">
              <a:extLst>
                <a:ext uri="{FF2B5EF4-FFF2-40B4-BE49-F238E27FC236}">
                  <a16:creationId xmlns:a16="http://schemas.microsoft.com/office/drawing/2014/main" id="{7D83C1A9-8DB2-F939-6642-E16C9BB73FF0}"/>
                </a:ext>
              </a:extLst>
            </p:cNvPr>
            <p:cNvSpPr/>
            <p:nvPr/>
          </p:nvSpPr>
          <p:spPr>
            <a:xfrm>
              <a:off x="3680459" y="2385821"/>
              <a:ext cx="683260" cy="1175385"/>
            </a:xfrm>
            <a:custGeom>
              <a:avLst/>
              <a:gdLst/>
              <a:ahLst/>
              <a:cxnLst/>
              <a:rect l="l" t="t" r="r" b="b"/>
              <a:pathLst>
                <a:path w="683260" h="1175385">
                  <a:moveTo>
                    <a:pt x="682751" y="0"/>
                  </a:moveTo>
                  <a:lnTo>
                    <a:pt x="0" y="0"/>
                  </a:lnTo>
                  <a:lnTo>
                    <a:pt x="0" y="1175003"/>
                  </a:lnTo>
                  <a:lnTo>
                    <a:pt x="682751" y="1175003"/>
                  </a:lnTo>
                  <a:lnTo>
                    <a:pt x="682751" y="0"/>
                  </a:lnTo>
                  <a:close/>
                </a:path>
              </a:pathLst>
            </a:custGeom>
            <a:solidFill>
              <a:srgbClr val="FFFFFF"/>
            </a:solidFill>
          </p:spPr>
          <p:txBody>
            <a:bodyPr wrap="square" lIns="0" tIns="0" rIns="0" bIns="0" rtlCol="0"/>
            <a:lstStyle/>
            <a:p>
              <a:endParaRPr/>
            </a:p>
          </p:txBody>
        </p:sp>
        <p:sp>
          <p:nvSpPr>
            <p:cNvPr id="44" name="object 15">
              <a:extLst>
                <a:ext uri="{FF2B5EF4-FFF2-40B4-BE49-F238E27FC236}">
                  <a16:creationId xmlns:a16="http://schemas.microsoft.com/office/drawing/2014/main" id="{7A816586-210C-93F0-816F-8618484CA4C0}"/>
                </a:ext>
              </a:extLst>
            </p:cNvPr>
            <p:cNvSpPr/>
            <p:nvPr/>
          </p:nvSpPr>
          <p:spPr>
            <a:xfrm>
              <a:off x="3629048" y="2429636"/>
              <a:ext cx="688340" cy="1940560"/>
            </a:xfrm>
            <a:custGeom>
              <a:avLst/>
              <a:gdLst/>
              <a:ahLst/>
              <a:cxnLst/>
              <a:rect l="l" t="t" r="r" b="b"/>
              <a:pathLst>
                <a:path w="688339" h="1940560">
                  <a:moveTo>
                    <a:pt x="9247" y="0"/>
                  </a:moveTo>
                  <a:lnTo>
                    <a:pt x="7729" y="58021"/>
                  </a:lnTo>
                  <a:lnTo>
                    <a:pt x="6248" y="115933"/>
                  </a:lnTo>
                  <a:lnTo>
                    <a:pt x="4840" y="173624"/>
                  </a:lnTo>
                  <a:lnTo>
                    <a:pt x="3543" y="230984"/>
                  </a:lnTo>
                  <a:lnTo>
                    <a:pt x="2393" y="287900"/>
                  </a:lnTo>
                  <a:lnTo>
                    <a:pt x="1427" y="344263"/>
                  </a:lnTo>
                  <a:lnTo>
                    <a:pt x="681" y="399960"/>
                  </a:lnTo>
                  <a:lnTo>
                    <a:pt x="193" y="454881"/>
                  </a:lnTo>
                  <a:lnTo>
                    <a:pt x="0" y="508914"/>
                  </a:lnTo>
                  <a:lnTo>
                    <a:pt x="137" y="561949"/>
                  </a:lnTo>
                  <a:lnTo>
                    <a:pt x="642" y="613874"/>
                  </a:lnTo>
                  <a:lnTo>
                    <a:pt x="1551" y="664578"/>
                  </a:lnTo>
                  <a:lnTo>
                    <a:pt x="2902" y="713949"/>
                  </a:lnTo>
                  <a:lnTo>
                    <a:pt x="4731" y="761877"/>
                  </a:lnTo>
                  <a:lnTo>
                    <a:pt x="7075" y="808251"/>
                  </a:lnTo>
                  <a:lnTo>
                    <a:pt x="9971" y="852959"/>
                  </a:lnTo>
                  <a:lnTo>
                    <a:pt x="13455" y="895890"/>
                  </a:lnTo>
                  <a:lnTo>
                    <a:pt x="17564" y="936933"/>
                  </a:lnTo>
                  <a:lnTo>
                    <a:pt x="22336" y="975977"/>
                  </a:lnTo>
                  <a:lnTo>
                    <a:pt x="34012" y="1047623"/>
                  </a:lnTo>
                  <a:lnTo>
                    <a:pt x="49602" y="1112817"/>
                  </a:lnTo>
                  <a:lnTo>
                    <a:pt x="68434" y="1168258"/>
                  </a:lnTo>
                  <a:lnTo>
                    <a:pt x="90093" y="1215190"/>
                  </a:lnTo>
                  <a:lnTo>
                    <a:pt x="114164" y="1254854"/>
                  </a:lnTo>
                  <a:lnTo>
                    <a:pt x="140231" y="1288494"/>
                  </a:lnTo>
                  <a:lnTo>
                    <a:pt x="167880" y="1317352"/>
                  </a:lnTo>
                  <a:lnTo>
                    <a:pt x="196694" y="1342672"/>
                  </a:lnTo>
                  <a:lnTo>
                    <a:pt x="256160" y="1387666"/>
                  </a:lnTo>
                  <a:lnTo>
                    <a:pt x="285980" y="1409827"/>
                  </a:lnTo>
                  <a:lnTo>
                    <a:pt x="326302" y="1431751"/>
                  </a:lnTo>
                  <a:lnTo>
                    <a:pt x="371623" y="1443368"/>
                  </a:lnTo>
                  <a:lnTo>
                    <a:pt x="419776" y="1448316"/>
                  </a:lnTo>
                  <a:lnTo>
                    <a:pt x="468590" y="1450228"/>
                  </a:lnTo>
                  <a:lnTo>
                    <a:pt x="515898" y="1452742"/>
                  </a:lnTo>
                  <a:lnTo>
                    <a:pt x="559532" y="1459493"/>
                  </a:lnTo>
                  <a:lnTo>
                    <a:pt x="597323" y="1474118"/>
                  </a:lnTo>
                  <a:lnTo>
                    <a:pt x="627102" y="1500251"/>
                  </a:lnTo>
                  <a:lnTo>
                    <a:pt x="661901" y="1571163"/>
                  </a:lnTo>
                  <a:lnTo>
                    <a:pt x="672930" y="1614527"/>
                  </a:lnTo>
                  <a:lnTo>
                    <a:pt x="680485" y="1662203"/>
                  </a:lnTo>
                  <a:lnTo>
                    <a:pt x="685145" y="1713470"/>
                  </a:lnTo>
                  <a:lnTo>
                    <a:pt x="687488" y="1767609"/>
                  </a:lnTo>
                  <a:lnTo>
                    <a:pt x="688094" y="1823899"/>
                  </a:lnTo>
                  <a:lnTo>
                    <a:pt x="687542" y="1881620"/>
                  </a:lnTo>
                  <a:lnTo>
                    <a:pt x="686411" y="1940052"/>
                  </a:lnTo>
                </a:path>
              </a:pathLst>
            </a:custGeom>
            <a:ln w="19050">
              <a:solidFill>
                <a:srgbClr val="FF0000"/>
              </a:solidFill>
            </a:ln>
          </p:spPr>
          <p:txBody>
            <a:bodyPr wrap="square" lIns="0" tIns="0" rIns="0" bIns="0" rtlCol="0"/>
            <a:lstStyle/>
            <a:p>
              <a:endParaRPr/>
            </a:p>
          </p:txBody>
        </p:sp>
        <p:sp>
          <p:nvSpPr>
            <p:cNvPr id="46" name="object 16">
              <a:extLst>
                <a:ext uri="{FF2B5EF4-FFF2-40B4-BE49-F238E27FC236}">
                  <a16:creationId xmlns:a16="http://schemas.microsoft.com/office/drawing/2014/main" id="{92C106FB-C6E3-F9D3-44F5-393D81C62FF4}"/>
                </a:ext>
              </a:extLst>
            </p:cNvPr>
            <p:cNvSpPr/>
            <p:nvPr/>
          </p:nvSpPr>
          <p:spPr>
            <a:xfrm>
              <a:off x="4282058" y="4186554"/>
              <a:ext cx="76200" cy="351790"/>
            </a:xfrm>
            <a:custGeom>
              <a:avLst/>
              <a:gdLst/>
              <a:ahLst/>
              <a:cxnLst/>
              <a:rect l="l" t="t" r="r" b="b"/>
              <a:pathLst>
                <a:path w="76200" h="351789">
                  <a:moveTo>
                    <a:pt x="28549" y="275733"/>
                  </a:moveTo>
                  <a:lnTo>
                    <a:pt x="0" y="276352"/>
                  </a:lnTo>
                  <a:lnTo>
                    <a:pt x="39750" y="351790"/>
                  </a:lnTo>
                  <a:lnTo>
                    <a:pt x="69714" y="288417"/>
                  </a:lnTo>
                  <a:lnTo>
                    <a:pt x="28828" y="288417"/>
                  </a:lnTo>
                  <a:lnTo>
                    <a:pt x="28549" y="275733"/>
                  </a:lnTo>
                  <a:close/>
                </a:path>
                <a:path w="76200" h="351789">
                  <a:moveTo>
                    <a:pt x="47598" y="275320"/>
                  </a:moveTo>
                  <a:lnTo>
                    <a:pt x="28549" y="275733"/>
                  </a:lnTo>
                  <a:lnTo>
                    <a:pt x="28828" y="288417"/>
                  </a:lnTo>
                  <a:lnTo>
                    <a:pt x="47878" y="288036"/>
                  </a:lnTo>
                  <a:lnTo>
                    <a:pt x="47598" y="275320"/>
                  </a:lnTo>
                  <a:close/>
                </a:path>
                <a:path w="76200" h="351789">
                  <a:moveTo>
                    <a:pt x="76200" y="274701"/>
                  </a:moveTo>
                  <a:lnTo>
                    <a:pt x="47598" y="275320"/>
                  </a:lnTo>
                  <a:lnTo>
                    <a:pt x="47878" y="288036"/>
                  </a:lnTo>
                  <a:lnTo>
                    <a:pt x="28828" y="288417"/>
                  </a:lnTo>
                  <a:lnTo>
                    <a:pt x="69714" y="288417"/>
                  </a:lnTo>
                  <a:lnTo>
                    <a:pt x="76200" y="274701"/>
                  </a:lnTo>
                  <a:close/>
                </a:path>
                <a:path w="76200" h="351789">
                  <a:moveTo>
                    <a:pt x="41528" y="0"/>
                  </a:moveTo>
                  <a:lnTo>
                    <a:pt x="22478" y="508"/>
                  </a:lnTo>
                  <a:lnTo>
                    <a:pt x="28549" y="275733"/>
                  </a:lnTo>
                  <a:lnTo>
                    <a:pt x="47598" y="275320"/>
                  </a:lnTo>
                  <a:lnTo>
                    <a:pt x="41528" y="0"/>
                  </a:lnTo>
                  <a:close/>
                </a:path>
              </a:pathLst>
            </a:custGeom>
            <a:solidFill>
              <a:srgbClr val="FF0000"/>
            </a:solidFill>
          </p:spPr>
          <p:txBody>
            <a:bodyPr wrap="square" lIns="0" tIns="0" rIns="0" bIns="0" rtlCol="0"/>
            <a:lstStyle/>
            <a:p>
              <a:endParaRPr/>
            </a:p>
          </p:txBody>
        </p:sp>
        <p:sp>
          <p:nvSpPr>
            <p:cNvPr id="47" name="object 17">
              <a:extLst>
                <a:ext uri="{FF2B5EF4-FFF2-40B4-BE49-F238E27FC236}">
                  <a16:creationId xmlns:a16="http://schemas.microsoft.com/office/drawing/2014/main" id="{3FFEA770-FB21-60FB-48D1-B547C4F84518}"/>
                </a:ext>
              </a:extLst>
            </p:cNvPr>
            <p:cNvSpPr/>
            <p:nvPr/>
          </p:nvSpPr>
          <p:spPr>
            <a:xfrm>
              <a:off x="2721482" y="1768220"/>
              <a:ext cx="2583180" cy="3977004"/>
            </a:xfrm>
            <a:custGeom>
              <a:avLst/>
              <a:gdLst/>
              <a:ahLst/>
              <a:cxnLst/>
              <a:rect l="l" t="t" r="r" b="b"/>
              <a:pathLst>
                <a:path w="2583179" h="3977004">
                  <a:moveTo>
                    <a:pt x="0" y="3976878"/>
                  </a:moveTo>
                  <a:lnTo>
                    <a:pt x="2583180" y="3976878"/>
                  </a:lnTo>
                  <a:lnTo>
                    <a:pt x="2583180" y="0"/>
                  </a:lnTo>
                  <a:lnTo>
                    <a:pt x="0" y="0"/>
                  </a:lnTo>
                  <a:lnTo>
                    <a:pt x="0" y="3976878"/>
                  </a:lnTo>
                  <a:close/>
                </a:path>
              </a:pathLst>
            </a:custGeom>
            <a:ln w="19050">
              <a:solidFill>
                <a:srgbClr val="002C6D"/>
              </a:solidFill>
            </a:ln>
          </p:spPr>
          <p:txBody>
            <a:bodyPr wrap="square" lIns="0" tIns="0" rIns="0" bIns="0" rtlCol="0"/>
            <a:lstStyle/>
            <a:p>
              <a:endParaRPr/>
            </a:p>
          </p:txBody>
        </p:sp>
      </p:grpSp>
      <p:sp>
        <p:nvSpPr>
          <p:cNvPr id="49" name="文本框 48">
            <a:extLst>
              <a:ext uri="{FF2B5EF4-FFF2-40B4-BE49-F238E27FC236}">
                <a16:creationId xmlns:a16="http://schemas.microsoft.com/office/drawing/2014/main" id="{ACA0C15C-47C2-D1A7-38D8-491486E108AE}"/>
              </a:ext>
            </a:extLst>
          </p:cNvPr>
          <p:cNvSpPr txBox="1"/>
          <p:nvPr/>
        </p:nvSpPr>
        <p:spPr>
          <a:xfrm>
            <a:off x="1484941" y="3140320"/>
            <a:ext cx="1356625" cy="369332"/>
          </a:xfrm>
          <a:prstGeom prst="rect">
            <a:avLst/>
          </a:prstGeom>
          <a:noFill/>
        </p:spPr>
        <p:txBody>
          <a:bodyPr wrap="square">
            <a:spAutoFit/>
          </a:bodyPr>
          <a:lstStyle/>
          <a:p>
            <a:pPr marR="93345" algn="ctr">
              <a:lnSpc>
                <a:spcPct val="100000"/>
              </a:lnSpc>
            </a:pPr>
            <a:r>
              <a:rPr lang="en-US" altLang="zh-CN" sz="1800" b="1" spc="-5" dirty="0">
                <a:solidFill>
                  <a:srgbClr val="FF0000"/>
                </a:solidFill>
                <a:latin typeface="Arial"/>
                <a:cs typeface="Arial"/>
              </a:rPr>
              <a:t>PUN</a:t>
            </a:r>
            <a:endParaRPr lang="en-US" altLang="zh-CN" sz="1800" dirty="0">
              <a:latin typeface="Arial"/>
              <a:cs typeface="Arial"/>
            </a:endParaRPr>
          </a:p>
        </p:txBody>
      </p:sp>
      <p:grpSp>
        <p:nvGrpSpPr>
          <p:cNvPr id="53" name="组合 52">
            <a:extLst>
              <a:ext uri="{FF2B5EF4-FFF2-40B4-BE49-F238E27FC236}">
                <a16:creationId xmlns:a16="http://schemas.microsoft.com/office/drawing/2014/main" id="{98E56B6B-C561-8E59-FB86-29788703819E}"/>
              </a:ext>
            </a:extLst>
          </p:cNvPr>
          <p:cNvGrpSpPr/>
          <p:nvPr/>
        </p:nvGrpSpPr>
        <p:grpSpPr>
          <a:xfrm>
            <a:off x="5812600" y="4576811"/>
            <a:ext cx="2666872" cy="786298"/>
            <a:chOff x="6705728" y="4589611"/>
            <a:chExt cx="2666872" cy="786298"/>
          </a:xfrm>
        </p:grpSpPr>
        <p:grpSp>
          <p:nvGrpSpPr>
            <p:cNvPr id="31" name="object 31"/>
            <p:cNvGrpSpPr/>
            <p:nvPr/>
          </p:nvGrpSpPr>
          <p:grpSpPr>
            <a:xfrm>
              <a:off x="6705728" y="4589611"/>
              <a:ext cx="2666872" cy="786298"/>
              <a:chOff x="6835902" y="4678679"/>
              <a:chExt cx="2453005" cy="588010"/>
            </a:xfrm>
          </p:grpSpPr>
          <p:sp>
            <p:nvSpPr>
              <p:cNvPr id="32" name="object 32"/>
              <p:cNvSpPr/>
              <p:nvPr/>
            </p:nvSpPr>
            <p:spPr>
              <a:xfrm>
                <a:off x="6842379" y="4685156"/>
                <a:ext cx="2440305" cy="574675"/>
              </a:xfrm>
              <a:custGeom>
                <a:avLst/>
                <a:gdLst/>
                <a:ahLst/>
                <a:cxnLst/>
                <a:rect l="l" t="t" r="r" b="b"/>
                <a:pathLst>
                  <a:path w="2440304" h="574675">
                    <a:moveTo>
                      <a:pt x="2344166" y="0"/>
                    </a:moveTo>
                    <a:lnTo>
                      <a:pt x="95757" y="0"/>
                    </a:lnTo>
                    <a:lnTo>
                      <a:pt x="58507" y="7532"/>
                    </a:lnTo>
                    <a:lnTo>
                      <a:pt x="28067" y="28067"/>
                    </a:lnTo>
                    <a:lnTo>
                      <a:pt x="7532" y="58507"/>
                    </a:lnTo>
                    <a:lnTo>
                      <a:pt x="0" y="95758"/>
                    </a:lnTo>
                    <a:lnTo>
                      <a:pt x="0" y="478790"/>
                    </a:lnTo>
                    <a:lnTo>
                      <a:pt x="7532" y="516040"/>
                    </a:lnTo>
                    <a:lnTo>
                      <a:pt x="28066" y="546481"/>
                    </a:lnTo>
                    <a:lnTo>
                      <a:pt x="58507" y="567015"/>
                    </a:lnTo>
                    <a:lnTo>
                      <a:pt x="95757" y="574548"/>
                    </a:lnTo>
                    <a:lnTo>
                      <a:pt x="2344166" y="574548"/>
                    </a:lnTo>
                    <a:lnTo>
                      <a:pt x="2381416" y="567015"/>
                    </a:lnTo>
                    <a:lnTo>
                      <a:pt x="2411856" y="546481"/>
                    </a:lnTo>
                    <a:lnTo>
                      <a:pt x="2432391" y="516040"/>
                    </a:lnTo>
                    <a:lnTo>
                      <a:pt x="2439924" y="478790"/>
                    </a:lnTo>
                    <a:lnTo>
                      <a:pt x="2439924" y="95758"/>
                    </a:lnTo>
                    <a:lnTo>
                      <a:pt x="2432391" y="58507"/>
                    </a:lnTo>
                    <a:lnTo>
                      <a:pt x="2411857" y="28067"/>
                    </a:lnTo>
                    <a:lnTo>
                      <a:pt x="2381416" y="7532"/>
                    </a:lnTo>
                    <a:lnTo>
                      <a:pt x="2344166" y="0"/>
                    </a:lnTo>
                    <a:close/>
                  </a:path>
                </a:pathLst>
              </a:custGeom>
              <a:solidFill>
                <a:srgbClr val="FFFF00"/>
              </a:solidFill>
            </p:spPr>
            <p:txBody>
              <a:bodyPr wrap="square" lIns="0" tIns="0" rIns="0" bIns="0" rtlCol="0"/>
              <a:lstStyle/>
              <a:p>
                <a:endParaRPr/>
              </a:p>
            </p:txBody>
          </p:sp>
          <p:sp>
            <p:nvSpPr>
              <p:cNvPr id="33" name="object 33"/>
              <p:cNvSpPr/>
              <p:nvPr/>
            </p:nvSpPr>
            <p:spPr>
              <a:xfrm>
                <a:off x="6842379" y="4685156"/>
                <a:ext cx="2440305" cy="574675"/>
              </a:xfrm>
              <a:custGeom>
                <a:avLst/>
                <a:gdLst/>
                <a:ahLst/>
                <a:cxnLst/>
                <a:rect l="l" t="t" r="r" b="b"/>
                <a:pathLst>
                  <a:path w="2440304" h="574675">
                    <a:moveTo>
                      <a:pt x="0" y="95758"/>
                    </a:moveTo>
                    <a:lnTo>
                      <a:pt x="7532" y="58507"/>
                    </a:lnTo>
                    <a:lnTo>
                      <a:pt x="28067" y="28067"/>
                    </a:lnTo>
                    <a:lnTo>
                      <a:pt x="58507" y="7532"/>
                    </a:lnTo>
                    <a:lnTo>
                      <a:pt x="95757" y="0"/>
                    </a:lnTo>
                    <a:lnTo>
                      <a:pt x="2344166" y="0"/>
                    </a:lnTo>
                    <a:lnTo>
                      <a:pt x="2381416" y="7532"/>
                    </a:lnTo>
                    <a:lnTo>
                      <a:pt x="2411857" y="28067"/>
                    </a:lnTo>
                    <a:lnTo>
                      <a:pt x="2432391" y="58507"/>
                    </a:lnTo>
                    <a:lnTo>
                      <a:pt x="2439924" y="95758"/>
                    </a:lnTo>
                    <a:lnTo>
                      <a:pt x="2439924" y="478790"/>
                    </a:lnTo>
                    <a:lnTo>
                      <a:pt x="2432391" y="516040"/>
                    </a:lnTo>
                    <a:lnTo>
                      <a:pt x="2411856" y="546481"/>
                    </a:lnTo>
                    <a:lnTo>
                      <a:pt x="2381416" y="567015"/>
                    </a:lnTo>
                    <a:lnTo>
                      <a:pt x="2344166" y="574548"/>
                    </a:lnTo>
                    <a:lnTo>
                      <a:pt x="95757" y="574548"/>
                    </a:lnTo>
                    <a:lnTo>
                      <a:pt x="58507" y="567015"/>
                    </a:lnTo>
                    <a:lnTo>
                      <a:pt x="28066" y="546481"/>
                    </a:lnTo>
                    <a:lnTo>
                      <a:pt x="7532" y="516040"/>
                    </a:lnTo>
                    <a:lnTo>
                      <a:pt x="0" y="478790"/>
                    </a:lnTo>
                    <a:lnTo>
                      <a:pt x="0" y="95758"/>
                    </a:lnTo>
                    <a:close/>
                  </a:path>
                </a:pathLst>
              </a:custGeom>
              <a:ln w="12954">
                <a:solidFill>
                  <a:srgbClr val="002C6D"/>
                </a:solidFill>
              </a:ln>
            </p:spPr>
            <p:txBody>
              <a:bodyPr wrap="square" lIns="0" tIns="0" rIns="0" bIns="0" rtlCol="0"/>
              <a:lstStyle/>
              <a:p>
                <a:endParaRPr/>
              </a:p>
            </p:txBody>
          </p:sp>
          <p:sp>
            <p:nvSpPr>
              <p:cNvPr id="34" name="object 34"/>
              <p:cNvSpPr/>
              <p:nvPr/>
            </p:nvSpPr>
            <p:spPr>
              <a:xfrm>
                <a:off x="8263404" y="4979065"/>
                <a:ext cx="162560" cy="0"/>
              </a:xfrm>
              <a:custGeom>
                <a:avLst/>
                <a:gdLst/>
                <a:ahLst/>
                <a:cxnLst/>
                <a:rect l="l" t="t" r="r" b="b"/>
                <a:pathLst>
                  <a:path w="162559">
                    <a:moveTo>
                      <a:pt x="0" y="0"/>
                    </a:moveTo>
                    <a:lnTo>
                      <a:pt x="162474" y="0"/>
                    </a:lnTo>
                  </a:path>
                </a:pathLst>
              </a:custGeom>
              <a:ln w="11020">
                <a:solidFill>
                  <a:srgbClr val="000000"/>
                </a:solidFill>
              </a:ln>
            </p:spPr>
            <p:txBody>
              <a:bodyPr wrap="square" lIns="0" tIns="0" rIns="0" bIns="0" rtlCol="0"/>
              <a:lstStyle/>
              <a:p>
                <a:endParaRPr/>
              </a:p>
            </p:txBody>
          </p:sp>
        </p:grpSp>
        <p:sp>
          <p:nvSpPr>
            <p:cNvPr id="35" name="object 35"/>
            <p:cNvSpPr txBox="1"/>
            <p:nvPr/>
          </p:nvSpPr>
          <p:spPr>
            <a:xfrm>
              <a:off x="9083649" y="4754435"/>
              <a:ext cx="105410" cy="215900"/>
            </a:xfrm>
            <a:prstGeom prst="rect">
              <a:avLst/>
            </a:prstGeom>
          </p:spPr>
          <p:txBody>
            <a:bodyPr vert="horz" wrap="square" lIns="0" tIns="12700" rIns="0" bIns="0" rtlCol="0">
              <a:spAutoFit/>
            </a:bodyPr>
            <a:lstStyle/>
            <a:p>
              <a:pPr marL="12700">
                <a:lnSpc>
                  <a:spcPct val="100000"/>
                </a:lnSpc>
                <a:spcBef>
                  <a:spcPts val="100"/>
                </a:spcBef>
              </a:pPr>
              <a:r>
                <a:rPr sz="1250" dirty="0">
                  <a:latin typeface="Times New Roman"/>
                  <a:cs typeface="Times New Roman"/>
                </a:rPr>
                <a:t>2</a:t>
              </a:r>
              <a:endParaRPr sz="1250">
                <a:latin typeface="Times New Roman"/>
                <a:cs typeface="Times New Roman"/>
              </a:endParaRPr>
            </a:p>
          </p:txBody>
        </p:sp>
        <p:sp>
          <p:nvSpPr>
            <p:cNvPr id="36" name="object 36"/>
            <p:cNvSpPr txBox="1"/>
            <p:nvPr/>
          </p:nvSpPr>
          <p:spPr>
            <a:xfrm>
              <a:off x="8269015" y="4973508"/>
              <a:ext cx="162560" cy="351790"/>
            </a:xfrm>
            <a:prstGeom prst="rect">
              <a:avLst/>
            </a:prstGeom>
          </p:spPr>
          <p:txBody>
            <a:bodyPr vert="horz" wrap="square" lIns="0" tIns="17780" rIns="0" bIns="0" rtlCol="0">
              <a:spAutoFit/>
            </a:bodyPr>
            <a:lstStyle/>
            <a:p>
              <a:pPr marL="12700">
                <a:lnSpc>
                  <a:spcPct val="100000"/>
                </a:lnSpc>
                <a:spcBef>
                  <a:spcPts val="140"/>
                </a:spcBef>
              </a:pPr>
              <a:r>
                <a:rPr sz="2100" spc="25" dirty="0">
                  <a:latin typeface="Times New Roman"/>
                  <a:cs typeface="Times New Roman"/>
                </a:rPr>
                <a:t>2</a:t>
              </a:r>
              <a:endParaRPr sz="2100">
                <a:latin typeface="Times New Roman"/>
                <a:cs typeface="Times New Roman"/>
              </a:endParaRPr>
            </a:p>
          </p:txBody>
        </p:sp>
        <p:sp>
          <p:nvSpPr>
            <p:cNvPr id="37" name="object 37"/>
            <p:cNvSpPr txBox="1"/>
            <p:nvPr/>
          </p:nvSpPr>
          <p:spPr>
            <a:xfrm>
              <a:off x="8264583" y="4592063"/>
              <a:ext cx="162560" cy="351790"/>
            </a:xfrm>
            <a:prstGeom prst="rect">
              <a:avLst/>
            </a:prstGeom>
          </p:spPr>
          <p:txBody>
            <a:bodyPr vert="horz" wrap="square" lIns="0" tIns="17780" rIns="0" bIns="0" rtlCol="0">
              <a:spAutoFit/>
            </a:bodyPr>
            <a:lstStyle/>
            <a:p>
              <a:pPr marL="12700">
                <a:lnSpc>
                  <a:spcPct val="100000"/>
                </a:lnSpc>
                <a:spcBef>
                  <a:spcPts val="140"/>
                </a:spcBef>
              </a:pPr>
              <a:r>
                <a:rPr sz="2100" spc="25" dirty="0">
                  <a:latin typeface="Times New Roman"/>
                  <a:cs typeface="Times New Roman"/>
                </a:rPr>
                <a:t>1</a:t>
              </a:r>
              <a:endParaRPr sz="2100">
                <a:latin typeface="Times New Roman"/>
                <a:cs typeface="Times New Roman"/>
              </a:endParaRPr>
            </a:p>
          </p:txBody>
        </p:sp>
        <p:sp>
          <p:nvSpPr>
            <p:cNvPr id="38" name="object 38"/>
            <p:cNvSpPr txBox="1"/>
            <p:nvPr/>
          </p:nvSpPr>
          <p:spPr>
            <a:xfrm>
              <a:off x="7666821" y="4943225"/>
              <a:ext cx="1619885" cy="215900"/>
            </a:xfrm>
            <a:prstGeom prst="rect">
              <a:avLst/>
            </a:prstGeom>
          </p:spPr>
          <p:txBody>
            <a:bodyPr vert="horz" wrap="square" lIns="0" tIns="12700" rIns="0" bIns="0" rtlCol="0">
              <a:spAutoFit/>
            </a:bodyPr>
            <a:lstStyle/>
            <a:p>
              <a:pPr marL="12700">
                <a:lnSpc>
                  <a:spcPct val="100000"/>
                </a:lnSpc>
                <a:spcBef>
                  <a:spcPts val="100"/>
                </a:spcBef>
                <a:tabLst>
                  <a:tab pos="986155" algn="l"/>
                  <a:tab pos="1376680" algn="l"/>
                </a:tabLst>
              </a:pPr>
              <a:r>
                <a:rPr sz="1250" i="1" dirty="0">
                  <a:latin typeface="Times New Roman"/>
                  <a:cs typeface="Times New Roman"/>
                </a:rPr>
                <a:t>h</a:t>
              </a:r>
              <a:r>
                <a:rPr sz="1250" i="1" spc="-5" dirty="0">
                  <a:latin typeface="Times New Roman"/>
                  <a:cs typeface="Times New Roman"/>
                </a:rPr>
                <a:t>e</a:t>
              </a:r>
              <a:r>
                <a:rPr sz="1250" i="1" dirty="0">
                  <a:latin typeface="Times New Roman"/>
                  <a:cs typeface="Times New Roman"/>
                </a:rPr>
                <a:t>at	L	DD</a:t>
              </a:r>
              <a:endParaRPr sz="1250">
                <a:latin typeface="Times New Roman"/>
                <a:cs typeface="Times New Roman"/>
              </a:endParaRPr>
            </a:p>
          </p:txBody>
        </p:sp>
        <p:sp>
          <p:nvSpPr>
            <p:cNvPr id="40" name="object 40"/>
            <p:cNvSpPr txBox="1"/>
            <p:nvPr/>
          </p:nvSpPr>
          <p:spPr>
            <a:xfrm>
              <a:off x="6968263" y="4943225"/>
              <a:ext cx="252729" cy="215900"/>
            </a:xfrm>
            <a:prstGeom prst="rect">
              <a:avLst/>
            </a:prstGeom>
          </p:spPr>
          <p:txBody>
            <a:bodyPr vert="horz" wrap="square" lIns="0" tIns="12700" rIns="0" bIns="0" rtlCol="0">
              <a:spAutoFit/>
            </a:bodyPr>
            <a:lstStyle/>
            <a:p>
              <a:pPr marL="38100">
                <a:lnSpc>
                  <a:spcPct val="100000"/>
                </a:lnSpc>
                <a:spcBef>
                  <a:spcPts val="100"/>
                </a:spcBef>
              </a:pPr>
              <a:r>
                <a:rPr sz="1250" i="1" spc="40" dirty="0">
                  <a:latin typeface="Times New Roman"/>
                  <a:cs typeface="Times New Roman"/>
                </a:rPr>
                <a:t>C</a:t>
              </a:r>
              <a:r>
                <a:rPr sz="1275" i="1" spc="60" baseline="-19607" dirty="0">
                  <a:latin typeface="Times New Roman"/>
                  <a:cs typeface="Times New Roman"/>
                </a:rPr>
                <a:t>L</a:t>
              </a:r>
              <a:endParaRPr sz="1275" baseline="-19607" dirty="0">
                <a:latin typeface="Times New Roman"/>
                <a:cs typeface="Times New Roman"/>
              </a:endParaRPr>
            </a:p>
          </p:txBody>
        </p:sp>
        <p:sp>
          <p:nvSpPr>
            <p:cNvPr id="41" name="object 41"/>
            <p:cNvSpPr txBox="1"/>
            <p:nvPr/>
          </p:nvSpPr>
          <p:spPr>
            <a:xfrm>
              <a:off x="7279796" y="4762196"/>
              <a:ext cx="1779905" cy="351790"/>
            </a:xfrm>
            <a:prstGeom prst="rect">
              <a:avLst/>
            </a:prstGeom>
          </p:spPr>
          <p:txBody>
            <a:bodyPr vert="horz" wrap="square" lIns="0" tIns="17780" rIns="0" bIns="0" rtlCol="0">
              <a:spAutoFit/>
            </a:bodyPr>
            <a:lstStyle/>
            <a:p>
              <a:pPr marL="12700">
                <a:lnSpc>
                  <a:spcPct val="100000"/>
                </a:lnSpc>
                <a:spcBef>
                  <a:spcPts val="140"/>
                </a:spcBef>
                <a:tabLst>
                  <a:tab pos="768350" algn="l"/>
                  <a:tab pos="1184275" algn="l"/>
                  <a:tab pos="1524000" algn="l"/>
                </a:tabLst>
              </a:pPr>
              <a:r>
                <a:rPr sz="2100" spc="25" dirty="0">
                  <a:latin typeface="Symbol"/>
                  <a:cs typeface="Symbol"/>
                </a:rPr>
                <a:t></a:t>
              </a:r>
              <a:r>
                <a:rPr sz="2100" spc="15" dirty="0">
                  <a:latin typeface="Times New Roman"/>
                  <a:cs typeface="Times New Roman"/>
                </a:rPr>
                <a:t> </a:t>
              </a:r>
              <a:r>
                <a:rPr sz="2100" i="1" spc="30" dirty="0">
                  <a:latin typeface="Times New Roman"/>
                  <a:cs typeface="Times New Roman"/>
                </a:rPr>
                <a:t>E</a:t>
              </a:r>
              <a:r>
                <a:rPr sz="2100" i="1" dirty="0">
                  <a:latin typeface="Times New Roman"/>
                  <a:cs typeface="Times New Roman"/>
                </a:rPr>
                <a:t>	</a:t>
              </a:r>
              <a:r>
                <a:rPr sz="2100" spc="25" dirty="0">
                  <a:latin typeface="Symbol"/>
                  <a:cs typeface="Symbol"/>
                </a:rPr>
                <a:t></a:t>
              </a:r>
              <a:r>
                <a:rPr sz="2100" dirty="0">
                  <a:latin typeface="Times New Roman"/>
                  <a:cs typeface="Times New Roman"/>
                </a:rPr>
                <a:t>	</a:t>
              </a:r>
              <a:r>
                <a:rPr sz="2100" i="1" spc="35" dirty="0">
                  <a:latin typeface="Times New Roman"/>
                  <a:cs typeface="Times New Roman"/>
                </a:rPr>
                <a:t>C</a:t>
              </a:r>
              <a:r>
                <a:rPr sz="2100" i="1" dirty="0">
                  <a:latin typeface="Times New Roman"/>
                  <a:cs typeface="Times New Roman"/>
                </a:rPr>
                <a:t>	</a:t>
              </a:r>
              <a:r>
                <a:rPr sz="2100" spc="70" dirty="0">
                  <a:latin typeface="Symbol"/>
                  <a:cs typeface="Symbol"/>
                </a:rPr>
                <a:t></a:t>
              </a:r>
              <a:r>
                <a:rPr sz="2100" i="1" spc="30" dirty="0">
                  <a:latin typeface="Times New Roman"/>
                  <a:cs typeface="Times New Roman"/>
                </a:rPr>
                <a:t>V</a:t>
              </a:r>
              <a:endParaRPr sz="2100" dirty="0">
                <a:latin typeface="Times New Roman"/>
                <a:cs typeface="Times New Roman"/>
              </a:endParaRPr>
            </a:p>
          </p:txBody>
        </p:sp>
        <p:sp>
          <p:nvSpPr>
            <p:cNvPr id="52" name="文本框 51">
              <a:extLst>
                <a:ext uri="{FF2B5EF4-FFF2-40B4-BE49-F238E27FC236}">
                  <a16:creationId xmlns:a16="http://schemas.microsoft.com/office/drawing/2014/main" id="{3CE09EA8-220F-F8A9-3E6C-2CACC7259B08}"/>
                </a:ext>
              </a:extLst>
            </p:cNvPr>
            <p:cNvSpPr txBox="1"/>
            <p:nvPr/>
          </p:nvSpPr>
          <p:spPr>
            <a:xfrm>
              <a:off x="6784227" y="4732372"/>
              <a:ext cx="595183" cy="415498"/>
            </a:xfrm>
            <a:prstGeom prst="rect">
              <a:avLst/>
            </a:prstGeom>
            <a:noFill/>
          </p:spPr>
          <p:txBody>
            <a:bodyPr wrap="square">
              <a:spAutoFit/>
            </a:bodyPr>
            <a:lstStyle/>
            <a:p>
              <a:r>
                <a:rPr lang="en-US" altLang="zh-CN" sz="2100" i="1" spc="44" dirty="0">
                  <a:latin typeface="Times New Roman"/>
                  <a:cs typeface="Times New Roman"/>
                </a:rPr>
                <a:t>E</a:t>
              </a:r>
              <a:endParaRPr lang="zh-CN" altLang="en-US" sz="2100"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104013"/>
            <a:ext cx="11500358" cy="513080"/>
          </a:xfrm>
          <a:prstGeom prst="rect">
            <a:avLst/>
          </a:prstGeom>
        </p:spPr>
        <p:txBody>
          <a:bodyPr vert="horz" wrap="square" lIns="0" tIns="12065" rIns="0" bIns="0" rtlCol="0">
            <a:spAutoFit/>
          </a:bodyPr>
          <a:lstStyle/>
          <a:p>
            <a:pPr marL="4402455">
              <a:lnSpc>
                <a:spcPct val="100000"/>
              </a:lnSpc>
              <a:spcBef>
                <a:spcPts val="95"/>
              </a:spcBef>
            </a:pPr>
            <a:r>
              <a:rPr lang="en-US" altLang="zh-CN" spc="-5" dirty="0">
                <a:solidFill>
                  <a:schemeClr val="tx1"/>
                </a:solidFill>
              </a:rPr>
              <a:t>Charging/discharging Consumption</a:t>
            </a:r>
            <a:endParaRPr spc="-5" dirty="0">
              <a:solidFill>
                <a:schemeClr val="tx1"/>
              </a:solidFill>
            </a:endParaRPr>
          </a:p>
        </p:txBody>
      </p:sp>
      <p:sp>
        <p:nvSpPr>
          <p:cNvPr id="8" name="object 8"/>
          <p:cNvSpPr txBox="1"/>
          <p:nvPr/>
        </p:nvSpPr>
        <p:spPr>
          <a:xfrm>
            <a:off x="1040130" y="1594866"/>
            <a:ext cx="2014220" cy="708025"/>
          </a:xfrm>
          <a:prstGeom prst="rect">
            <a:avLst/>
          </a:prstGeom>
          <a:solidFill>
            <a:srgbClr val="A1DAEC"/>
          </a:solidFill>
        </p:spPr>
        <p:txBody>
          <a:bodyPr vert="horz" wrap="square" lIns="0" tIns="100965" rIns="0" bIns="0" rtlCol="0">
            <a:spAutoFit/>
          </a:bodyPr>
          <a:lstStyle/>
          <a:p>
            <a:pPr algn="ctr">
              <a:lnSpc>
                <a:spcPts val="2155"/>
              </a:lnSpc>
              <a:spcBef>
                <a:spcPts val="795"/>
              </a:spcBef>
            </a:pPr>
            <a:r>
              <a:rPr sz="3000" b="1" i="1" spc="7" baseline="13888" dirty="0">
                <a:solidFill>
                  <a:srgbClr val="004099"/>
                </a:solidFill>
                <a:latin typeface="Arial"/>
                <a:cs typeface="Arial"/>
              </a:rPr>
              <a:t>V</a:t>
            </a:r>
            <a:r>
              <a:rPr sz="1300" b="1" spc="5" dirty="0">
                <a:solidFill>
                  <a:srgbClr val="004099"/>
                </a:solidFill>
                <a:latin typeface="Arial"/>
                <a:cs typeface="Arial"/>
              </a:rPr>
              <a:t>in</a:t>
            </a:r>
            <a:r>
              <a:rPr sz="1300" b="1" spc="170" dirty="0">
                <a:solidFill>
                  <a:srgbClr val="004099"/>
                </a:solidFill>
                <a:latin typeface="Arial"/>
                <a:cs typeface="Arial"/>
              </a:rPr>
              <a:t> </a:t>
            </a:r>
            <a:r>
              <a:rPr sz="3000" b="1" spc="-7" baseline="13888" dirty="0">
                <a:solidFill>
                  <a:srgbClr val="004099"/>
                </a:solidFill>
                <a:latin typeface="Arial"/>
                <a:cs typeface="Arial"/>
              </a:rPr>
              <a:t>=</a:t>
            </a:r>
            <a:r>
              <a:rPr sz="3000" b="1" spc="-60" baseline="13888" dirty="0">
                <a:solidFill>
                  <a:srgbClr val="004099"/>
                </a:solidFill>
                <a:latin typeface="Arial"/>
                <a:cs typeface="Arial"/>
              </a:rPr>
              <a:t> </a:t>
            </a:r>
            <a:r>
              <a:rPr sz="3000" b="1" i="1" spc="7" baseline="13888" dirty="0">
                <a:solidFill>
                  <a:srgbClr val="004099"/>
                </a:solidFill>
                <a:latin typeface="Arial"/>
                <a:cs typeface="Arial"/>
              </a:rPr>
              <a:t>V</a:t>
            </a:r>
            <a:r>
              <a:rPr sz="1300" b="1" spc="5" dirty="0">
                <a:solidFill>
                  <a:srgbClr val="004099"/>
                </a:solidFill>
                <a:latin typeface="Arial"/>
                <a:cs typeface="Arial"/>
              </a:rPr>
              <a:t>DD</a:t>
            </a:r>
            <a:endParaRPr sz="1300">
              <a:latin typeface="Arial"/>
              <a:cs typeface="Arial"/>
            </a:endParaRPr>
          </a:p>
          <a:p>
            <a:pPr algn="ctr">
              <a:lnSpc>
                <a:spcPts val="2155"/>
              </a:lnSpc>
            </a:pPr>
            <a:r>
              <a:rPr sz="2000" b="1" i="1" spc="10" dirty="0">
                <a:solidFill>
                  <a:srgbClr val="004099"/>
                </a:solidFill>
                <a:latin typeface="Arial"/>
                <a:cs typeface="Arial"/>
              </a:rPr>
              <a:t>V</a:t>
            </a:r>
            <a:r>
              <a:rPr sz="1950" b="1" spc="15" baseline="-21367" dirty="0">
                <a:solidFill>
                  <a:srgbClr val="004099"/>
                </a:solidFill>
                <a:latin typeface="Arial"/>
                <a:cs typeface="Arial"/>
              </a:rPr>
              <a:t>out</a:t>
            </a:r>
            <a:r>
              <a:rPr sz="1950" b="1" spc="262" baseline="-21367" dirty="0">
                <a:solidFill>
                  <a:srgbClr val="004099"/>
                </a:solidFill>
                <a:latin typeface="Arial"/>
                <a:cs typeface="Arial"/>
              </a:rPr>
              <a:t> </a:t>
            </a:r>
            <a:r>
              <a:rPr sz="2000" b="1" spc="-5" dirty="0">
                <a:solidFill>
                  <a:srgbClr val="004099"/>
                </a:solidFill>
                <a:latin typeface="Arial"/>
                <a:cs typeface="Arial"/>
              </a:rPr>
              <a:t>=</a:t>
            </a:r>
            <a:r>
              <a:rPr sz="2000" b="1" spc="-30" dirty="0">
                <a:solidFill>
                  <a:srgbClr val="004099"/>
                </a:solidFill>
                <a:latin typeface="Arial"/>
                <a:cs typeface="Arial"/>
              </a:rPr>
              <a:t> </a:t>
            </a:r>
            <a:r>
              <a:rPr sz="2000" b="1" i="1" spc="10" dirty="0">
                <a:solidFill>
                  <a:srgbClr val="004099"/>
                </a:solidFill>
                <a:latin typeface="Arial"/>
                <a:cs typeface="Arial"/>
              </a:rPr>
              <a:t>V</a:t>
            </a:r>
            <a:r>
              <a:rPr sz="1950" b="1" spc="15" baseline="-21367" dirty="0">
                <a:solidFill>
                  <a:srgbClr val="004099"/>
                </a:solidFill>
                <a:latin typeface="Arial"/>
                <a:cs typeface="Arial"/>
              </a:rPr>
              <a:t>DD</a:t>
            </a:r>
            <a:r>
              <a:rPr sz="1950" b="1" spc="262" baseline="-21367" dirty="0">
                <a:solidFill>
                  <a:srgbClr val="004099"/>
                </a:solidFill>
                <a:latin typeface="Arial"/>
                <a:cs typeface="Arial"/>
              </a:rPr>
              <a:t> </a:t>
            </a:r>
            <a:r>
              <a:rPr sz="2000" b="1" spc="-5" dirty="0">
                <a:solidFill>
                  <a:srgbClr val="004099"/>
                </a:solidFill>
                <a:latin typeface="Symbol"/>
                <a:cs typeface="Symbol"/>
              </a:rPr>
              <a:t></a:t>
            </a:r>
            <a:r>
              <a:rPr sz="2000" b="1" spc="35" dirty="0">
                <a:solidFill>
                  <a:srgbClr val="004099"/>
                </a:solidFill>
                <a:latin typeface="Times New Roman"/>
                <a:cs typeface="Times New Roman"/>
              </a:rPr>
              <a:t> </a:t>
            </a:r>
            <a:r>
              <a:rPr sz="2000" b="1" spc="-5" dirty="0">
                <a:solidFill>
                  <a:srgbClr val="004099"/>
                </a:solidFill>
                <a:latin typeface="Arial"/>
                <a:cs typeface="Arial"/>
              </a:rPr>
              <a:t>0</a:t>
            </a:r>
            <a:endParaRPr sz="2000">
              <a:latin typeface="Arial"/>
              <a:cs typeface="Arial"/>
            </a:endParaRPr>
          </a:p>
        </p:txBody>
      </p:sp>
      <p:sp>
        <p:nvSpPr>
          <p:cNvPr id="9" name="object 9"/>
          <p:cNvSpPr txBox="1"/>
          <p:nvPr/>
        </p:nvSpPr>
        <p:spPr>
          <a:xfrm>
            <a:off x="3559809" y="1577594"/>
            <a:ext cx="8083550" cy="2844800"/>
          </a:xfrm>
          <a:prstGeom prst="rect">
            <a:avLst/>
          </a:prstGeom>
        </p:spPr>
        <p:txBody>
          <a:bodyPr vert="horz" wrap="square" lIns="0" tIns="12700" rIns="0" bIns="0" rtlCol="0">
            <a:spAutoFit/>
          </a:bodyPr>
          <a:lstStyle/>
          <a:p>
            <a:pPr marL="381000" indent="-342900">
              <a:lnSpc>
                <a:spcPct val="100000"/>
              </a:lnSpc>
              <a:spcBef>
                <a:spcPts val="100"/>
              </a:spcBef>
              <a:buFont typeface="Wingdings"/>
              <a:buChar char=""/>
              <a:tabLst>
                <a:tab pos="381000" algn="l"/>
              </a:tabLst>
            </a:pPr>
            <a:r>
              <a:rPr sz="2400" b="1" spc="-5" dirty="0">
                <a:solidFill>
                  <a:srgbClr val="004099"/>
                </a:solidFill>
                <a:latin typeface="Arial"/>
                <a:cs typeface="Arial"/>
              </a:rPr>
              <a:t>Pull-Down</a:t>
            </a:r>
            <a:r>
              <a:rPr sz="2400" b="1" spc="-20" dirty="0">
                <a:solidFill>
                  <a:srgbClr val="004099"/>
                </a:solidFill>
                <a:latin typeface="Arial"/>
                <a:cs typeface="Arial"/>
              </a:rPr>
              <a:t> </a:t>
            </a:r>
            <a:r>
              <a:rPr sz="2400" b="1" spc="-5" dirty="0">
                <a:solidFill>
                  <a:srgbClr val="004099"/>
                </a:solidFill>
                <a:latin typeface="Arial"/>
                <a:cs typeface="Arial"/>
              </a:rPr>
              <a:t>Network:</a:t>
            </a:r>
            <a:r>
              <a:rPr sz="2400" b="1" spc="5" dirty="0">
                <a:solidFill>
                  <a:srgbClr val="004099"/>
                </a:solidFill>
                <a:latin typeface="Arial"/>
                <a:cs typeface="Arial"/>
              </a:rPr>
              <a:t> </a:t>
            </a:r>
            <a:r>
              <a:rPr sz="2400" b="1" i="1" dirty="0">
                <a:solidFill>
                  <a:srgbClr val="004099"/>
                </a:solidFill>
                <a:latin typeface="Arial"/>
                <a:cs typeface="Arial"/>
              </a:rPr>
              <a:t>V</a:t>
            </a:r>
            <a:r>
              <a:rPr sz="2400" b="1" baseline="-20833" dirty="0">
                <a:solidFill>
                  <a:srgbClr val="004099"/>
                </a:solidFill>
                <a:latin typeface="Arial"/>
                <a:cs typeface="Arial"/>
              </a:rPr>
              <a:t>DD</a:t>
            </a:r>
            <a:r>
              <a:rPr sz="2400" b="1" spc="307" baseline="-20833" dirty="0">
                <a:solidFill>
                  <a:srgbClr val="004099"/>
                </a:solidFill>
                <a:latin typeface="Arial"/>
                <a:cs typeface="Arial"/>
              </a:rPr>
              <a:t> </a:t>
            </a:r>
            <a:r>
              <a:rPr sz="2400" b="1" spc="-5" dirty="0">
                <a:solidFill>
                  <a:srgbClr val="004099"/>
                </a:solidFill>
                <a:latin typeface="Arial"/>
                <a:cs typeface="Arial"/>
              </a:rPr>
              <a:t>is</a:t>
            </a:r>
            <a:r>
              <a:rPr sz="2400" b="1" dirty="0">
                <a:solidFill>
                  <a:srgbClr val="004099"/>
                </a:solidFill>
                <a:latin typeface="Arial"/>
                <a:cs typeface="Arial"/>
              </a:rPr>
              <a:t> </a:t>
            </a:r>
            <a:r>
              <a:rPr sz="2400" b="1" spc="-5" dirty="0">
                <a:solidFill>
                  <a:srgbClr val="004099"/>
                </a:solidFill>
                <a:latin typeface="Arial"/>
                <a:cs typeface="Arial"/>
              </a:rPr>
              <a:t>disconnected!</a:t>
            </a:r>
            <a:endParaRPr sz="2400">
              <a:latin typeface="Arial"/>
              <a:cs typeface="Arial"/>
            </a:endParaRPr>
          </a:p>
          <a:p>
            <a:pPr marL="412750" indent="-370205">
              <a:lnSpc>
                <a:spcPct val="100000"/>
              </a:lnSpc>
              <a:spcBef>
                <a:spcPts val="1725"/>
              </a:spcBef>
              <a:buFont typeface="Wingdings"/>
              <a:buChar char=""/>
              <a:tabLst>
                <a:tab pos="413384" algn="l"/>
              </a:tabLst>
            </a:pPr>
            <a:r>
              <a:rPr sz="2400" b="1" spc="-5" dirty="0">
                <a:solidFill>
                  <a:srgbClr val="FF0000"/>
                </a:solidFill>
                <a:latin typeface="Arial"/>
                <a:cs typeface="Arial"/>
              </a:rPr>
              <a:t>Energy (</a:t>
            </a:r>
            <a:r>
              <a:rPr sz="2400" b="1" i="1" spc="-5" dirty="0">
                <a:solidFill>
                  <a:srgbClr val="FF0000"/>
                </a:solidFill>
                <a:latin typeface="Arial"/>
                <a:cs typeface="Arial"/>
              </a:rPr>
              <a:t>C</a:t>
            </a:r>
            <a:r>
              <a:rPr sz="2400" b="1" spc="-7" baseline="-20833" dirty="0">
                <a:solidFill>
                  <a:srgbClr val="FF0000"/>
                </a:solidFill>
                <a:latin typeface="Arial"/>
                <a:cs typeface="Arial"/>
              </a:rPr>
              <a:t>L</a:t>
            </a:r>
            <a:r>
              <a:rPr sz="2400" b="1" spc="-5" dirty="0">
                <a:solidFill>
                  <a:srgbClr val="FF0000"/>
                </a:solidFill>
                <a:latin typeface="Arial"/>
                <a:cs typeface="Arial"/>
              </a:rPr>
              <a:t>)</a:t>
            </a:r>
            <a:r>
              <a:rPr sz="2400" b="1" dirty="0">
                <a:solidFill>
                  <a:srgbClr val="FF0000"/>
                </a:solidFill>
                <a:latin typeface="Arial"/>
                <a:cs typeface="Arial"/>
              </a:rPr>
              <a:t> =</a:t>
            </a:r>
            <a:r>
              <a:rPr sz="2400" b="1" spc="-15" dirty="0">
                <a:solidFill>
                  <a:srgbClr val="FF0000"/>
                </a:solidFill>
                <a:latin typeface="Arial"/>
                <a:cs typeface="Arial"/>
              </a:rPr>
              <a:t> </a:t>
            </a:r>
            <a:r>
              <a:rPr sz="2400" b="1" spc="-5" dirty="0">
                <a:solidFill>
                  <a:srgbClr val="FF0000"/>
                </a:solidFill>
                <a:latin typeface="Arial"/>
                <a:cs typeface="Arial"/>
              </a:rPr>
              <a:t>Energy</a:t>
            </a:r>
            <a:r>
              <a:rPr sz="2400" b="1" dirty="0">
                <a:solidFill>
                  <a:srgbClr val="FF0000"/>
                </a:solidFill>
                <a:latin typeface="Arial"/>
                <a:cs typeface="Arial"/>
              </a:rPr>
              <a:t> </a:t>
            </a:r>
            <a:r>
              <a:rPr sz="2400" b="1" spc="-5" dirty="0">
                <a:solidFill>
                  <a:srgbClr val="FF0000"/>
                </a:solidFill>
                <a:latin typeface="Arial"/>
                <a:cs typeface="Arial"/>
              </a:rPr>
              <a:t>(heat)</a:t>
            </a:r>
            <a:endParaRPr sz="2400">
              <a:latin typeface="Arial"/>
              <a:cs typeface="Arial"/>
            </a:endParaRPr>
          </a:p>
          <a:p>
            <a:pPr marL="381000" marR="55244" indent="-342900">
              <a:lnSpc>
                <a:spcPct val="100000"/>
              </a:lnSpc>
              <a:spcBef>
                <a:spcPts val="2415"/>
              </a:spcBef>
              <a:buFont typeface="Wingdings"/>
              <a:buChar char=""/>
              <a:tabLst>
                <a:tab pos="381000" algn="l"/>
              </a:tabLst>
            </a:pPr>
            <a:r>
              <a:rPr sz="2200" b="1" dirty="0">
                <a:solidFill>
                  <a:srgbClr val="004099"/>
                </a:solidFill>
                <a:latin typeface="Arial"/>
                <a:cs typeface="Arial"/>
              </a:rPr>
              <a:t>The </a:t>
            </a:r>
            <a:r>
              <a:rPr sz="2200" b="1" dirty="0">
                <a:solidFill>
                  <a:srgbClr val="FF0000"/>
                </a:solidFill>
                <a:latin typeface="Arial"/>
                <a:cs typeface="Arial"/>
              </a:rPr>
              <a:t>50%</a:t>
            </a:r>
            <a:r>
              <a:rPr sz="2200" b="1" spc="-5" dirty="0">
                <a:solidFill>
                  <a:srgbClr val="FF0000"/>
                </a:solidFill>
                <a:latin typeface="Arial"/>
                <a:cs typeface="Arial"/>
              </a:rPr>
              <a:t> </a:t>
            </a:r>
            <a:r>
              <a:rPr sz="2200" b="1" dirty="0">
                <a:solidFill>
                  <a:srgbClr val="FF0000"/>
                </a:solidFill>
                <a:latin typeface="Arial"/>
                <a:cs typeface="Arial"/>
              </a:rPr>
              <a:t>energy</a:t>
            </a:r>
            <a:r>
              <a:rPr sz="2200" b="1" spc="-5" dirty="0">
                <a:solidFill>
                  <a:srgbClr val="FF0000"/>
                </a:solidFill>
                <a:latin typeface="Arial"/>
                <a:cs typeface="Arial"/>
              </a:rPr>
              <a:t> </a:t>
            </a:r>
            <a:r>
              <a:rPr sz="2200" b="1" dirty="0">
                <a:solidFill>
                  <a:srgbClr val="004099"/>
                </a:solidFill>
                <a:latin typeface="Arial"/>
                <a:cs typeface="Arial"/>
              </a:rPr>
              <a:t>stored</a:t>
            </a:r>
            <a:r>
              <a:rPr sz="2200" b="1" spc="-5" dirty="0">
                <a:solidFill>
                  <a:srgbClr val="004099"/>
                </a:solidFill>
                <a:latin typeface="Arial"/>
                <a:cs typeface="Arial"/>
              </a:rPr>
              <a:t> </a:t>
            </a:r>
            <a:r>
              <a:rPr sz="2200" b="1" dirty="0">
                <a:solidFill>
                  <a:srgbClr val="004099"/>
                </a:solidFill>
                <a:latin typeface="Arial"/>
                <a:cs typeface="Arial"/>
              </a:rPr>
              <a:t>in</a:t>
            </a:r>
            <a:r>
              <a:rPr sz="2200" b="1" spc="-5" dirty="0">
                <a:solidFill>
                  <a:srgbClr val="004099"/>
                </a:solidFill>
                <a:latin typeface="Arial"/>
                <a:cs typeface="Arial"/>
              </a:rPr>
              <a:t> </a:t>
            </a:r>
            <a:r>
              <a:rPr sz="2200" b="1" dirty="0">
                <a:solidFill>
                  <a:srgbClr val="004099"/>
                </a:solidFill>
                <a:latin typeface="Arial"/>
                <a:cs typeface="Arial"/>
              </a:rPr>
              <a:t>the</a:t>
            </a:r>
            <a:r>
              <a:rPr sz="2200" b="1" spc="10" dirty="0">
                <a:solidFill>
                  <a:srgbClr val="004099"/>
                </a:solidFill>
                <a:latin typeface="Arial"/>
                <a:cs typeface="Arial"/>
              </a:rPr>
              <a:t> </a:t>
            </a:r>
            <a:r>
              <a:rPr sz="2200" b="1" i="1" dirty="0">
                <a:solidFill>
                  <a:srgbClr val="004099"/>
                </a:solidFill>
                <a:latin typeface="Arial"/>
                <a:cs typeface="Arial"/>
              </a:rPr>
              <a:t>C</a:t>
            </a:r>
            <a:r>
              <a:rPr sz="2175" b="1" baseline="-21072" dirty="0">
                <a:solidFill>
                  <a:srgbClr val="004099"/>
                </a:solidFill>
                <a:latin typeface="Arial"/>
                <a:cs typeface="Arial"/>
              </a:rPr>
              <a:t>L</a:t>
            </a:r>
            <a:r>
              <a:rPr sz="2175" b="1" spc="277" baseline="-21072" dirty="0">
                <a:solidFill>
                  <a:srgbClr val="004099"/>
                </a:solidFill>
                <a:latin typeface="Arial"/>
                <a:cs typeface="Arial"/>
              </a:rPr>
              <a:t> </a:t>
            </a:r>
            <a:r>
              <a:rPr sz="2200" b="1" dirty="0">
                <a:solidFill>
                  <a:srgbClr val="004099"/>
                </a:solidFill>
                <a:latin typeface="Arial"/>
                <a:cs typeface="Arial"/>
              </a:rPr>
              <a:t>during the</a:t>
            </a:r>
            <a:r>
              <a:rPr sz="2200" b="1" spc="5" dirty="0">
                <a:solidFill>
                  <a:srgbClr val="004099"/>
                </a:solidFill>
                <a:latin typeface="Arial"/>
                <a:cs typeface="Arial"/>
              </a:rPr>
              <a:t> </a:t>
            </a:r>
            <a:r>
              <a:rPr sz="2200" b="1" dirty="0">
                <a:solidFill>
                  <a:srgbClr val="004099"/>
                </a:solidFill>
                <a:latin typeface="Arial"/>
                <a:cs typeface="Arial"/>
              </a:rPr>
              <a:t>previous PUN </a:t>
            </a:r>
            <a:r>
              <a:rPr sz="2200" b="1" spc="-595" dirty="0">
                <a:solidFill>
                  <a:srgbClr val="004099"/>
                </a:solidFill>
                <a:latin typeface="Arial"/>
                <a:cs typeface="Arial"/>
              </a:rPr>
              <a:t> </a:t>
            </a:r>
            <a:r>
              <a:rPr sz="2200" b="1" dirty="0">
                <a:solidFill>
                  <a:srgbClr val="004099"/>
                </a:solidFill>
                <a:latin typeface="Arial"/>
                <a:cs typeface="Arial"/>
              </a:rPr>
              <a:t>will</a:t>
            </a:r>
            <a:r>
              <a:rPr sz="2200" b="1" spc="-5" dirty="0">
                <a:solidFill>
                  <a:srgbClr val="004099"/>
                </a:solidFill>
                <a:latin typeface="Arial"/>
                <a:cs typeface="Arial"/>
              </a:rPr>
              <a:t> </a:t>
            </a:r>
            <a:r>
              <a:rPr sz="2200" b="1" dirty="0">
                <a:solidFill>
                  <a:srgbClr val="004099"/>
                </a:solidFill>
                <a:latin typeface="Arial"/>
                <a:cs typeface="Arial"/>
              </a:rPr>
              <a:t>convert to</a:t>
            </a:r>
            <a:r>
              <a:rPr sz="2200" b="1" spc="5" dirty="0">
                <a:solidFill>
                  <a:srgbClr val="004099"/>
                </a:solidFill>
                <a:latin typeface="Arial"/>
                <a:cs typeface="Arial"/>
              </a:rPr>
              <a:t> </a:t>
            </a:r>
            <a:r>
              <a:rPr sz="2200" b="1" dirty="0">
                <a:solidFill>
                  <a:srgbClr val="004099"/>
                </a:solidFill>
                <a:latin typeface="Arial"/>
                <a:cs typeface="Arial"/>
              </a:rPr>
              <a:t>heat dissipation</a:t>
            </a:r>
            <a:r>
              <a:rPr sz="2200" b="1" spc="25" dirty="0">
                <a:solidFill>
                  <a:srgbClr val="004099"/>
                </a:solidFill>
                <a:latin typeface="Arial"/>
                <a:cs typeface="Arial"/>
              </a:rPr>
              <a:t> </a:t>
            </a:r>
            <a:r>
              <a:rPr sz="2200" b="1" dirty="0">
                <a:solidFill>
                  <a:srgbClr val="004099"/>
                </a:solidFill>
                <a:latin typeface="Arial"/>
                <a:cs typeface="Arial"/>
              </a:rPr>
              <a:t>in</a:t>
            </a:r>
            <a:r>
              <a:rPr sz="2200" b="1" spc="-5" dirty="0">
                <a:solidFill>
                  <a:srgbClr val="004099"/>
                </a:solidFill>
                <a:latin typeface="Arial"/>
                <a:cs typeface="Arial"/>
              </a:rPr>
              <a:t> </a:t>
            </a:r>
            <a:r>
              <a:rPr sz="2200" b="1" dirty="0">
                <a:solidFill>
                  <a:srgbClr val="004099"/>
                </a:solidFill>
                <a:latin typeface="Arial"/>
                <a:cs typeface="Arial"/>
              </a:rPr>
              <a:t>NMOS for</a:t>
            </a:r>
            <a:r>
              <a:rPr sz="2200" b="1" spc="-5" dirty="0">
                <a:solidFill>
                  <a:srgbClr val="004099"/>
                </a:solidFill>
                <a:latin typeface="Arial"/>
                <a:cs typeface="Arial"/>
              </a:rPr>
              <a:t> </a:t>
            </a:r>
            <a:r>
              <a:rPr sz="2200" b="1" dirty="0">
                <a:solidFill>
                  <a:srgbClr val="004099"/>
                </a:solidFill>
                <a:latin typeface="Arial"/>
                <a:cs typeface="Arial"/>
              </a:rPr>
              <a:t>PDN.</a:t>
            </a:r>
            <a:endParaRPr sz="2200">
              <a:latin typeface="Arial"/>
              <a:cs typeface="Arial"/>
            </a:endParaRPr>
          </a:p>
          <a:p>
            <a:pPr marL="381000" marR="30480" indent="-342900">
              <a:lnSpc>
                <a:spcPct val="100000"/>
              </a:lnSpc>
              <a:spcBef>
                <a:spcPts val="1735"/>
              </a:spcBef>
              <a:buFont typeface="Wingdings"/>
              <a:buChar char=""/>
              <a:tabLst>
                <a:tab pos="381000" algn="l"/>
              </a:tabLst>
            </a:pPr>
            <a:r>
              <a:rPr sz="2200" b="1" dirty="0">
                <a:solidFill>
                  <a:srgbClr val="00AF50"/>
                </a:solidFill>
                <a:latin typeface="Arial"/>
                <a:cs typeface="Arial"/>
              </a:rPr>
              <a:t>Dynamic energy/power consumption </a:t>
            </a:r>
            <a:r>
              <a:rPr sz="2200" b="1" spc="-55" dirty="0">
                <a:solidFill>
                  <a:srgbClr val="00AF50"/>
                </a:solidFill>
                <a:latin typeface="Arial"/>
                <a:cs typeface="Arial"/>
              </a:rPr>
              <a:t>ONLY </a:t>
            </a:r>
            <a:r>
              <a:rPr sz="2200" b="1" dirty="0">
                <a:solidFill>
                  <a:srgbClr val="00AF50"/>
                </a:solidFill>
                <a:latin typeface="Arial"/>
                <a:cs typeface="Arial"/>
              </a:rPr>
              <a:t>occurs during </a:t>
            </a:r>
            <a:r>
              <a:rPr sz="2200" b="1" spc="-600" dirty="0">
                <a:solidFill>
                  <a:srgbClr val="00AF50"/>
                </a:solidFill>
                <a:latin typeface="Arial"/>
                <a:cs typeface="Arial"/>
              </a:rPr>
              <a:t> </a:t>
            </a:r>
            <a:r>
              <a:rPr sz="2200" b="1" dirty="0">
                <a:solidFill>
                  <a:srgbClr val="00AF50"/>
                </a:solidFill>
                <a:latin typeface="Arial"/>
                <a:cs typeface="Arial"/>
              </a:rPr>
              <a:t>the PUN</a:t>
            </a:r>
            <a:r>
              <a:rPr sz="2200" b="1" spc="-15" dirty="0">
                <a:solidFill>
                  <a:srgbClr val="00AF50"/>
                </a:solidFill>
                <a:latin typeface="Arial"/>
                <a:cs typeface="Arial"/>
              </a:rPr>
              <a:t> </a:t>
            </a:r>
            <a:r>
              <a:rPr sz="2200" b="1" dirty="0">
                <a:solidFill>
                  <a:srgbClr val="00AF50"/>
                </a:solidFill>
                <a:latin typeface="Arial"/>
                <a:cs typeface="Arial"/>
              </a:rPr>
              <a:t>process.</a:t>
            </a:r>
            <a:endParaRPr sz="2200">
              <a:latin typeface="Arial"/>
              <a:cs typeface="Arial"/>
            </a:endParaRPr>
          </a:p>
        </p:txBody>
      </p:sp>
      <p:grpSp>
        <p:nvGrpSpPr>
          <p:cNvPr id="11" name="object 11"/>
          <p:cNvGrpSpPr/>
          <p:nvPr/>
        </p:nvGrpSpPr>
        <p:grpSpPr>
          <a:xfrm>
            <a:off x="3815334" y="4672584"/>
            <a:ext cx="6638290" cy="826769"/>
            <a:chOff x="3815334" y="4672584"/>
            <a:chExt cx="6638290" cy="826769"/>
          </a:xfrm>
        </p:grpSpPr>
        <p:sp>
          <p:nvSpPr>
            <p:cNvPr id="12" name="object 12"/>
            <p:cNvSpPr/>
            <p:nvPr/>
          </p:nvSpPr>
          <p:spPr>
            <a:xfrm>
              <a:off x="3821811" y="4679061"/>
              <a:ext cx="6624955" cy="814069"/>
            </a:xfrm>
            <a:custGeom>
              <a:avLst/>
              <a:gdLst/>
              <a:ahLst/>
              <a:cxnLst/>
              <a:rect l="l" t="t" r="r" b="b"/>
              <a:pathLst>
                <a:path w="6624955" h="814070">
                  <a:moveTo>
                    <a:pt x="6489192" y="0"/>
                  </a:moveTo>
                  <a:lnTo>
                    <a:pt x="135636" y="0"/>
                  </a:lnTo>
                  <a:lnTo>
                    <a:pt x="92756" y="6912"/>
                  </a:lnTo>
                  <a:lnTo>
                    <a:pt x="55522" y="26164"/>
                  </a:lnTo>
                  <a:lnTo>
                    <a:pt x="26164" y="55522"/>
                  </a:lnTo>
                  <a:lnTo>
                    <a:pt x="6912" y="92756"/>
                  </a:lnTo>
                  <a:lnTo>
                    <a:pt x="0" y="135636"/>
                  </a:lnTo>
                  <a:lnTo>
                    <a:pt x="0" y="678179"/>
                  </a:lnTo>
                  <a:lnTo>
                    <a:pt x="6912" y="721059"/>
                  </a:lnTo>
                  <a:lnTo>
                    <a:pt x="26164" y="758293"/>
                  </a:lnTo>
                  <a:lnTo>
                    <a:pt x="55522" y="787651"/>
                  </a:lnTo>
                  <a:lnTo>
                    <a:pt x="92756" y="806903"/>
                  </a:lnTo>
                  <a:lnTo>
                    <a:pt x="135636" y="813816"/>
                  </a:lnTo>
                  <a:lnTo>
                    <a:pt x="6489192" y="813816"/>
                  </a:lnTo>
                  <a:lnTo>
                    <a:pt x="6532071" y="806903"/>
                  </a:lnTo>
                  <a:lnTo>
                    <a:pt x="6569305" y="787651"/>
                  </a:lnTo>
                  <a:lnTo>
                    <a:pt x="6598663" y="758293"/>
                  </a:lnTo>
                  <a:lnTo>
                    <a:pt x="6617915" y="721059"/>
                  </a:lnTo>
                  <a:lnTo>
                    <a:pt x="6624828" y="678179"/>
                  </a:lnTo>
                  <a:lnTo>
                    <a:pt x="6624828" y="135636"/>
                  </a:lnTo>
                  <a:lnTo>
                    <a:pt x="6617915" y="92756"/>
                  </a:lnTo>
                  <a:lnTo>
                    <a:pt x="6598663" y="55522"/>
                  </a:lnTo>
                  <a:lnTo>
                    <a:pt x="6569305" y="26164"/>
                  </a:lnTo>
                  <a:lnTo>
                    <a:pt x="6532071" y="6912"/>
                  </a:lnTo>
                  <a:lnTo>
                    <a:pt x="6489192" y="0"/>
                  </a:lnTo>
                  <a:close/>
                </a:path>
              </a:pathLst>
            </a:custGeom>
            <a:solidFill>
              <a:srgbClr val="FFFF00"/>
            </a:solidFill>
          </p:spPr>
          <p:txBody>
            <a:bodyPr wrap="square" lIns="0" tIns="0" rIns="0" bIns="0" rtlCol="0"/>
            <a:lstStyle/>
            <a:p>
              <a:endParaRPr/>
            </a:p>
          </p:txBody>
        </p:sp>
        <p:sp>
          <p:nvSpPr>
            <p:cNvPr id="13" name="object 13"/>
            <p:cNvSpPr/>
            <p:nvPr/>
          </p:nvSpPr>
          <p:spPr>
            <a:xfrm>
              <a:off x="3821811" y="4679061"/>
              <a:ext cx="6624955" cy="814069"/>
            </a:xfrm>
            <a:custGeom>
              <a:avLst/>
              <a:gdLst/>
              <a:ahLst/>
              <a:cxnLst/>
              <a:rect l="l" t="t" r="r" b="b"/>
              <a:pathLst>
                <a:path w="6624955" h="814070">
                  <a:moveTo>
                    <a:pt x="0" y="135636"/>
                  </a:moveTo>
                  <a:lnTo>
                    <a:pt x="6912" y="92756"/>
                  </a:lnTo>
                  <a:lnTo>
                    <a:pt x="26164" y="55522"/>
                  </a:lnTo>
                  <a:lnTo>
                    <a:pt x="55522" y="26164"/>
                  </a:lnTo>
                  <a:lnTo>
                    <a:pt x="92756" y="6912"/>
                  </a:lnTo>
                  <a:lnTo>
                    <a:pt x="135636" y="0"/>
                  </a:lnTo>
                  <a:lnTo>
                    <a:pt x="6489192" y="0"/>
                  </a:lnTo>
                  <a:lnTo>
                    <a:pt x="6532071" y="6912"/>
                  </a:lnTo>
                  <a:lnTo>
                    <a:pt x="6569305" y="26164"/>
                  </a:lnTo>
                  <a:lnTo>
                    <a:pt x="6598663" y="55522"/>
                  </a:lnTo>
                  <a:lnTo>
                    <a:pt x="6617915" y="92756"/>
                  </a:lnTo>
                  <a:lnTo>
                    <a:pt x="6624828" y="135636"/>
                  </a:lnTo>
                  <a:lnTo>
                    <a:pt x="6624828" y="678179"/>
                  </a:lnTo>
                  <a:lnTo>
                    <a:pt x="6617915" y="721059"/>
                  </a:lnTo>
                  <a:lnTo>
                    <a:pt x="6598663" y="758293"/>
                  </a:lnTo>
                  <a:lnTo>
                    <a:pt x="6569305" y="787651"/>
                  </a:lnTo>
                  <a:lnTo>
                    <a:pt x="6532071" y="806903"/>
                  </a:lnTo>
                  <a:lnTo>
                    <a:pt x="6489192" y="813816"/>
                  </a:lnTo>
                  <a:lnTo>
                    <a:pt x="135636" y="813816"/>
                  </a:lnTo>
                  <a:lnTo>
                    <a:pt x="92756" y="806903"/>
                  </a:lnTo>
                  <a:lnTo>
                    <a:pt x="55522" y="787651"/>
                  </a:lnTo>
                  <a:lnTo>
                    <a:pt x="26164" y="758293"/>
                  </a:lnTo>
                  <a:lnTo>
                    <a:pt x="6912" y="721059"/>
                  </a:lnTo>
                  <a:lnTo>
                    <a:pt x="0" y="678179"/>
                  </a:lnTo>
                  <a:lnTo>
                    <a:pt x="0" y="135636"/>
                  </a:lnTo>
                  <a:close/>
                </a:path>
              </a:pathLst>
            </a:custGeom>
            <a:ln w="12954">
              <a:solidFill>
                <a:srgbClr val="002C6D"/>
              </a:solidFill>
            </a:ln>
          </p:spPr>
          <p:txBody>
            <a:bodyPr wrap="square" lIns="0" tIns="0" rIns="0" bIns="0" rtlCol="0"/>
            <a:lstStyle/>
            <a:p>
              <a:endParaRPr/>
            </a:p>
          </p:txBody>
        </p:sp>
      </p:grpSp>
      <p:sp>
        <p:nvSpPr>
          <p:cNvPr id="14" name="object 14"/>
          <p:cNvSpPr txBox="1"/>
          <p:nvPr/>
        </p:nvSpPr>
        <p:spPr>
          <a:xfrm>
            <a:off x="6636619" y="4746255"/>
            <a:ext cx="136525" cy="241935"/>
          </a:xfrm>
          <a:prstGeom prst="rect">
            <a:avLst/>
          </a:prstGeom>
        </p:spPr>
        <p:txBody>
          <a:bodyPr vert="horz" wrap="square" lIns="0" tIns="14604" rIns="0" bIns="0" rtlCol="0">
            <a:spAutoFit/>
          </a:bodyPr>
          <a:lstStyle/>
          <a:p>
            <a:pPr marL="12700">
              <a:lnSpc>
                <a:spcPct val="100000"/>
              </a:lnSpc>
              <a:spcBef>
                <a:spcPts val="114"/>
              </a:spcBef>
            </a:pPr>
            <a:r>
              <a:rPr sz="1400" i="1" spc="15" dirty="0">
                <a:latin typeface="Times New Roman"/>
                <a:cs typeface="Times New Roman"/>
              </a:rPr>
              <a:t>V</a:t>
            </a:r>
            <a:endParaRPr sz="1400">
              <a:latin typeface="Times New Roman"/>
              <a:cs typeface="Times New Roman"/>
            </a:endParaRPr>
          </a:p>
        </p:txBody>
      </p:sp>
      <p:sp>
        <p:nvSpPr>
          <p:cNvPr id="15" name="object 15"/>
          <p:cNvSpPr txBox="1"/>
          <p:nvPr/>
        </p:nvSpPr>
        <p:spPr>
          <a:xfrm>
            <a:off x="6590946" y="5146490"/>
            <a:ext cx="136525" cy="241935"/>
          </a:xfrm>
          <a:prstGeom prst="rect">
            <a:avLst/>
          </a:prstGeom>
        </p:spPr>
        <p:txBody>
          <a:bodyPr vert="horz" wrap="square" lIns="0" tIns="14604" rIns="0" bIns="0" rtlCol="0">
            <a:spAutoFit/>
          </a:bodyPr>
          <a:lstStyle/>
          <a:p>
            <a:pPr marL="12700">
              <a:lnSpc>
                <a:spcPct val="100000"/>
              </a:lnSpc>
              <a:spcBef>
                <a:spcPts val="114"/>
              </a:spcBef>
            </a:pPr>
            <a:r>
              <a:rPr sz="1400" i="1" spc="15" dirty="0">
                <a:latin typeface="Times New Roman"/>
                <a:cs typeface="Times New Roman"/>
              </a:rPr>
              <a:t>V</a:t>
            </a:r>
            <a:endParaRPr sz="1400">
              <a:latin typeface="Times New Roman"/>
              <a:cs typeface="Times New Roman"/>
            </a:endParaRPr>
          </a:p>
        </p:txBody>
      </p:sp>
      <p:sp>
        <p:nvSpPr>
          <p:cNvPr id="16" name="object 16"/>
          <p:cNvSpPr txBox="1"/>
          <p:nvPr/>
        </p:nvSpPr>
        <p:spPr>
          <a:xfrm>
            <a:off x="6741565" y="4842423"/>
            <a:ext cx="220345" cy="179705"/>
          </a:xfrm>
          <a:prstGeom prst="rect">
            <a:avLst/>
          </a:prstGeom>
        </p:spPr>
        <p:txBody>
          <a:bodyPr vert="horz" wrap="square" lIns="0" tIns="13970" rIns="0" bIns="0" rtlCol="0">
            <a:spAutoFit/>
          </a:bodyPr>
          <a:lstStyle/>
          <a:p>
            <a:pPr marL="12700">
              <a:lnSpc>
                <a:spcPct val="100000"/>
              </a:lnSpc>
              <a:spcBef>
                <a:spcPts val="110"/>
              </a:spcBef>
            </a:pPr>
            <a:r>
              <a:rPr sz="1000" i="1" spc="40" dirty="0">
                <a:latin typeface="Times New Roman"/>
                <a:cs typeface="Times New Roman"/>
              </a:rPr>
              <a:t>OH</a:t>
            </a:r>
            <a:endParaRPr sz="1000">
              <a:latin typeface="Times New Roman"/>
              <a:cs typeface="Times New Roman"/>
            </a:endParaRPr>
          </a:p>
        </p:txBody>
      </p:sp>
      <p:sp>
        <p:nvSpPr>
          <p:cNvPr id="17" name="object 17"/>
          <p:cNvSpPr txBox="1"/>
          <p:nvPr/>
        </p:nvSpPr>
        <p:spPr>
          <a:xfrm>
            <a:off x="6695635" y="5242676"/>
            <a:ext cx="198755" cy="179705"/>
          </a:xfrm>
          <a:prstGeom prst="rect">
            <a:avLst/>
          </a:prstGeom>
        </p:spPr>
        <p:txBody>
          <a:bodyPr vert="horz" wrap="square" lIns="0" tIns="13970" rIns="0" bIns="0" rtlCol="0">
            <a:spAutoFit/>
          </a:bodyPr>
          <a:lstStyle/>
          <a:p>
            <a:pPr marL="12700">
              <a:lnSpc>
                <a:spcPct val="100000"/>
              </a:lnSpc>
              <a:spcBef>
                <a:spcPts val="110"/>
              </a:spcBef>
            </a:pPr>
            <a:r>
              <a:rPr sz="1000" i="1" spc="35" dirty="0">
                <a:latin typeface="Times New Roman"/>
                <a:cs typeface="Times New Roman"/>
              </a:rPr>
              <a:t>OL</a:t>
            </a:r>
            <a:endParaRPr sz="1000">
              <a:latin typeface="Times New Roman"/>
              <a:cs typeface="Times New Roman"/>
            </a:endParaRPr>
          </a:p>
        </p:txBody>
      </p:sp>
      <p:sp>
        <p:nvSpPr>
          <p:cNvPr id="18" name="object 18"/>
          <p:cNvSpPr txBox="1"/>
          <p:nvPr/>
        </p:nvSpPr>
        <p:spPr>
          <a:xfrm>
            <a:off x="6984817" y="4849879"/>
            <a:ext cx="3458210" cy="396240"/>
          </a:xfrm>
          <a:prstGeom prst="rect">
            <a:avLst/>
          </a:prstGeom>
        </p:spPr>
        <p:txBody>
          <a:bodyPr vert="horz" wrap="square" lIns="0" tIns="16510" rIns="0" bIns="0" rtlCol="0">
            <a:spAutoFit/>
          </a:bodyPr>
          <a:lstStyle/>
          <a:p>
            <a:pPr marL="38100">
              <a:lnSpc>
                <a:spcPct val="100000"/>
              </a:lnSpc>
              <a:spcBef>
                <a:spcPts val="130"/>
              </a:spcBef>
            </a:pPr>
            <a:r>
              <a:rPr sz="2400" i="1" spc="20" dirty="0">
                <a:latin typeface="Times New Roman"/>
                <a:cs typeface="Times New Roman"/>
              </a:rPr>
              <a:t>d</a:t>
            </a:r>
            <a:r>
              <a:rPr sz="2400" i="1" spc="-65" dirty="0">
                <a:latin typeface="Times New Roman"/>
                <a:cs typeface="Times New Roman"/>
              </a:rPr>
              <a:t>V</a:t>
            </a:r>
            <a:r>
              <a:rPr sz="2100" i="1" spc="30" baseline="-23809" dirty="0">
                <a:latin typeface="Times New Roman"/>
                <a:cs typeface="Times New Roman"/>
              </a:rPr>
              <a:t>ou</a:t>
            </a:r>
            <a:r>
              <a:rPr sz="2100" i="1" spc="7" baseline="-23809" dirty="0">
                <a:latin typeface="Times New Roman"/>
                <a:cs typeface="Times New Roman"/>
              </a:rPr>
              <a:t>t</a:t>
            </a:r>
            <a:r>
              <a:rPr sz="2100" i="1" baseline="-23809" dirty="0">
                <a:latin typeface="Times New Roman"/>
                <a:cs typeface="Times New Roman"/>
              </a:rPr>
              <a:t> </a:t>
            </a:r>
            <a:r>
              <a:rPr sz="2100" i="1" spc="240" baseline="-23809" dirty="0">
                <a:latin typeface="Times New Roman"/>
                <a:cs typeface="Times New Roman"/>
              </a:rPr>
              <a:t> </a:t>
            </a:r>
            <a:r>
              <a:rPr sz="2400" spc="25" dirty="0">
                <a:latin typeface="Symbol"/>
                <a:cs typeface="Symbol"/>
              </a:rPr>
              <a:t></a:t>
            </a:r>
            <a:r>
              <a:rPr sz="2400" spc="-125" dirty="0">
                <a:latin typeface="Times New Roman"/>
                <a:cs typeface="Times New Roman"/>
              </a:rPr>
              <a:t> </a:t>
            </a:r>
            <a:r>
              <a:rPr sz="2400" i="1" spc="95" dirty="0">
                <a:latin typeface="Times New Roman"/>
                <a:cs typeface="Times New Roman"/>
              </a:rPr>
              <a:t>C</a:t>
            </a:r>
            <a:r>
              <a:rPr sz="2100" i="1" spc="22" baseline="-23809" dirty="0">
                <a:latin typeface="Times New Roman"/>
                <a:cs typeface="Times New Roman"/>
              </a:rPr>
              <a:t>L</a:t>
            </a:r>
            <a:r>
              <a:rPr sz="2100" i="1" baseline="-23809" dirty="0">
                <a:latin typeface="Times New Roman"/>
                <a:cs typeface="Times New Roman"/>
              </a:rPr>
              <a:t> </a:t>
            </a:r>
            <a:r>
              <a:rPr sz="2100" i="1" spc="-202" baseline="-23809" dirty="0">
                <a:latin typeface="Times New Roman"/>
                <a:cs typeface="Times New Roman"/>
              </a:rPr>
              <a:t> </a:t>
            </a:r>
            <a:r>
              <a:rPr sz="2400" spc="75" dirty="0">
                <a:latin typeface="Symbol"/>
                <a:cs typeface="Symbol"/>
              </a:rPr>
              <a:t></a:t>
            </a:r>
            <a:r>
              <a:rPr sz="2400" i="1" spc="5" dirty="0">
                <a:latin typeface="Times New Roman"/>
                <a:cs typeface="Times New Roman"/>
              </a:rPr>
              <a:t>V</a:t>
            </a:r>
            <a:r>
              <a:rPr sz="2100" i="1" spc="30" baseline="-23809" dirty="0">
                <a:latin typeface="Times New Roman"/>
                <a:cs typeface="Times New Roman"/>
              </a:rPr>
              <a:t>DD</a:t>
            </a:r>
            <a:r>
              <a:rPr sz="2100" i="1" baseline="-23809" dirty="0">
                <a:latin typeface="Times New Roman"/>
                <a:cs typeface="Times New Roman"/>
              </a:rPr>
              <a:t> </a:t>
            </a:r>
            <a:r>
              <a:rPr sz="2100" i="1" spc="-232" baseline="-23809" dirty="0">
                <a:latin typeface="Times New Roman"/>
                <a:cs typeface="Times New Roman"/>
              </a:rPr>
              <a:t> </a:t>
            </a:r>
            <a:r>
              <a:rPr sz="2400" spc="10" dirty="0">
                <a:latin typeface="Symbol"/>
                <a:cs typeface="Symbol"/>
              </a:rPr>
              <a:t></a:t>
            </a:r>
            <a:r>
              <a:rPr sz="2400" spc="-345" dirty="0">
                <a:latin typeface="Times New Roman"/>
                <a:cs typeface="Times New Roman"/>
              </a:rPr>
              <a:t> </a:t>
            </a:r>
            <a:r>
              <a:rPr sz="2400" spc="-155" dirty="0">
                <a:latin typeface="Times New Roman"/>
                <a:cs typeface="Times New Roman"/>
              </a:rPr>
              <a:t>(</a:t>
            </a:r>
            <a:r>
              <a:rPr sz="2400" i="1" spc="-75" dirty="0">
                <a:latin typeface="Times New Roman"/>
                <a:cs typeface="Times New Roman"/>
              </a:rPr>
              <a:t>V</a:t>
            </a:r>
            <a:r>
              <a:rPr sz="2100" i="1" spc="30" baseline="-23809" dirty="0">
                <a:latin typeface="Times New Roman"/>
                <a:cs typeface="Times New Roman"/>
              </a:rPr>
              <a:t>OH</a:t>
            </a:r>
            <a:r>
              <a:rPr sz="2100" i="1" baseline="-23809" dirty="0">
                <a:latin typeface="Times New Roman"/>
                <a:cs typeface="Times New Roman"/>
              </a:rPr>
              <a:t> </a:t>
            </a:r>
            <a:r>
              <a:rPr sz="2100" i="1" spc="172" baseline="-23809" dirty="0">
                <a:latin typeface="Times New Roman"/>
                <a:cs typeface="Times New Roman"/>
              </a:rPr>
              <a:t> </a:t>
            </a:r>
            <a:r>
              <a:rPr sz="2400" spc="190" dirty="0">
                <a:latin typeface="Symbol"/>
                <a:cs typeface="Symbol"/>
              </a:rPr>
              <a:t></a:t>
            </a:r>
            <a:r>
              <a:rPr sz="2400" i="1" spc="-75" dirty="0">
                <a:latin typeface="Times New Roman"/>
                <a:cs typeface="Times New Roman"/>
              </a:rPr>
              <a:t>V</a:t>
            </a:r>
            <a:r>
              <a:rPr sz="2100" i="1" spc="22" baseline="-23809" dirty="0">
                <a:latin typeface="Times New Roman"/>
                <a:cs typeface="Times New Roman"/>
              </a:rPr>
              <a:t>OL</a:t>
            </a:r>
            <a:r>
              <a:rPr sz="2100" i="1" spc="-112" baseline="-23809" dirty="0">
                <a:latin typeface="Times New Roman"/>
                <a:cs typeface="Times New Roman"/>
              </a:rPr>
              <a:t> </a:t>
            </a:r>
            <a:r>
              <a:rPr sz="2400" spc="15" dirty="0">
                <a:latin typeface="Times New Roman"/>
                <a:cs typeface="Times New Roman"/>
              </a:rPr>
              <a:t>)</a:t>
            </a:r>
            <a:endParaRPr sz="2400">
              <a:latin typeface="Times New Roman"/>
              <a:cs typeface="Times New Roman"/>
            </a:endParaRPr>
          </a:p>
        </p:txBody>
      </p:sp>
      <p:sp>
        <p:nvSpPr>
          <p:cNvPr id="19" name="object 19"/>
          <p:cNvSpPr txBox="1"/>
          <p:nvPr/>
        </p:nvSpPr>
        <p:spPr>
          <a:xfrm>
            <a:off x="6513968" y="4805981"/>
            <a:ext cx="140970" cy="581025"/>
          </a:xfrm>
          <a:prstGeom prst="rect">
            <a:avLst/>
          </a:prstGeom>
        </p:spPr>
        <p:txBody>
          <a:bodyPr vert="horz" wrap="square" lIns="0" tIns="12065" rIns="0" bIns="0" rtlCol="0">
            <a:spAutoFit/>
          </a:bodyPr>
          <a:lstStyle/>
          <a:p>
            <a:pPr marL="12700">
              <a:lnSpc>
                <a:spcPct val="100000"/>
              </a:lnSpc>
              <a:spcBef>
                <a:spcPts val="95"/>
              </a:spcBef>
            </a:pPr>
            <a:r>
              <a:rPr sz="3650" spc="-400" dirty="0">
                <a:latin typeface="Symbol"/>
                <a:cs typeface="Symbol"/>
              </a:rPr>
              <a:t></a:t>
            </a:r>
            <a:endParaRPr sz="3650">
              <a:latin typeface="Symbol"/>
              <a:cs typeface="Symbol"/>
            </a:endParaRPr>
          </a:p>
        </p:txBody>
      </p:sp>
      <p:sp>
        <p:nvSpPr>
          <p:cNvPr id="20" name="object 20"/>
          <p:cNvSpPr txBox="1"/>
          <p:nvPr/>
        </p:nvSpPr>
        <p:spPr>
          <a:xfrm>
            <a:off x="3840023" y="4849879"/>
            <a:ext cx="2682240" cy="396240"/>
          </a:xfrm>
          <a:prstGeom prst="rect">
            <a:avLst/>
          </a:prstGeom>
        </p:spPr>
        <p:txBody>
          <a:bodyPr vert="horz" wrap="square" lIns="0" tIns="16510" rIns="0" bIns="0" rtlCol="0">
            <a:spAutoFit/>
          </a:bodyPr>
          <a:lstStyle/>
          <a:p>
            <a:pPr marL="38100">
              <a:lnSpc>
                <a:spcPct val="100000"/>
              </a:lnSpc>
              <a:spcBef>
                <a:spcPts val="130"/>
              </a:spcBef>
            </a:pPr>
            <a:r>
              <a:rPr sz="2400" i="1" spc="20" dirty="0">
                <a:latin typeface="Times New Roman"/>
                <a:cs typeface="Times New Roman"/>
              </a:rPr>
              <a:t>E</a:t>
            </a:r>
            <a:r>
              <a:rPr sz="2100" spc="67" baseline="-23809" dirty="0">
                <a:latin typeface="Times New Roman"/>
                <a:cs typeface="Times New Roman"/>
              </a:rPr>
              <a:t>0</a:t>
            </a:r>
            <a:r>
              <a:rPr sz="2100" spc="-127" baseline="-23809" dirty="0">
                <a:latin typeface="Symbol"/>
                <a:cs typeface="Symbol"/>
              </a:rPr>
              <a:t></a:t>
            </a:r>
            <a:r>
              <a:rPr sz="2100" spc="22" baseline="-23809" dirty="0">
                <a:latin typeface="Times New Roman"/>
                <a:cs typeface="Times New Roman"/>
              </a:rPr>
              <a:t>1</a:t>
            </a:r>
            <a:r>
              <a:rPr sz="2100" spc="-292" baseline="-23809" dirty="0">
                <a:latin typeface="Times New Roman"/>
                <a:cs typeface="Times New Roman"/>
              </a:rPr>
              <a:t> </a:t>
            </a:r>
            <a:r>
              <a:rPr sz="2400" spc="-160" dirty="0">
                <a:latin typeface="Times New Roman"/>
                <a:cs typeface="Times New Roman"/>
              </a:rPr>
              <a:t>(</a:t>
            </a:r>
            <a:r>
              <a:rPr sz="2400" i="1" spc="5" dirty="0">
                <a:latin typeface="Times New Roman"/>
                <a:cs typeface="Times New Roman"/>
              </a:rPr>
              <a:t>V</a:t>
            </a:r>
            <a:r>
              <a:rPr sz="2100" i="1" spc="30" baseline="-23809" dirty="0">
                <a:latin typeface="Times New Roman"/>
                <a:cs typeface="Times New Roman"/>
              </a:rPr>
              <a:t>DD</a:t>
            </a:r>
            <a:r>
              <a:rPr sz="2100" i="1" spc="-104" baseline="-23809" dirty="0">
                <a:latin typeface="Times New Roman"/>
                <a:cs typeface="Times New Roman"/>
              </a:rPr>
              <a:t> </a:t>
            </a:r>
            <a:r>
              <a:rPr sz="2400" spc="15" dirty="0">
                <a:latin typeface="Times New Roman"/>
                <a:cs typeface="Times New Roman"/>
              </a:rPr>
              <a:t>)</a:t>
            </a:r>
            <a:r>
              <a:rPr sz="2400" spc="-55" dirty="0">
                <a:latin typeface="Times New Roman"/>
                <a:cs typeface="Times New Roman"/>
              </a:rPr>
              <a:t> </a:t>
            </a:r>
            <a:r>
              <a:rPr sz="2400" spc="25" dirty="0">
                <a:latin typeface="Symbol"/>
                <a:cs typeface="Symbol"/>
              </a:rPr>
              <a:t></a:t>
            </a:r>
            <a:r>
              <a:rPr sz="2400" spc="-280" dirty="0">
                <a:latin typeface="Times New Roman"/>
                <a:cs typeface="Times New Roman"/>
              </a:rPr>
              <a:t> </a:t>
            </a:r>
            <a:r>
              <a:rPr sz="2400" i="1" spc="5" dirty="0">
                <a:latin typeface="Times New Roman"/>
                <a:cs typeface="Times New Roman"/>
              </a:rPr>
              <a:t>V</a:t>
            </a:r>
            <a:r>
              <a:rPr sz="2100" i="1" spc="30" baseline="-23809" dirty="0">
                <a:latin typeface="Times New Roman"/>
                <a:cs typeface="Times New Roman"/>
              </a:rPr>
              <a:t>DD</a:t>
            </a:r>
            <a:r>
              <a:rPr sz="2100" i="1" baseline="-23809" dirty="0">
                <a:latin typeface="Times New Roman"/>
                <a:cs typeface="Times New Roman"/>
              </a:rPr>
              <a:t> </a:t>
            </a:r>
            <a:r>
              <a:rPr sz="2100" i="1" spc="-232" baseline="-23809" dirty="0">
                <a:latin typeface="Times New Roman"/>
                <a:cs typeface="Times New Roman"/>
              </a:rPr>
              <a:t> </a:t>
            </a:r>
            <a:r>
              <a:rPr sz="2400" spc="10" dirty="0">
                <a:latin typeface="Symbol"/>
                <a:cs typeface="Symbol"/>
              </a:rPr>
              <a:t></a:t>
            </a:r>
            <a:r>
              <a:rPr sz="2400" spc="-385" dirty="0">
                <a:latin typeface="Times New Roman"/>
                <a:cs typeface="Times New Roman"/>
              </a:rPr>
              <a:t> </a:t>
            </a:r>
            <a:r>
              <a:rPr sz="2400" i="1" spc="100" dirty="0">
                <a:latin typeface="Times New Roman"/>
                <a:cs typeface="Times New Roman"/>
              </a:rPr>
              <a:t>C</a:t>
            </a:r>
            <a:r>
              <a:rPr sz="2100" i="1" spc="22" baseline="-23809" dirty="0">
                <a:latin typeface="Times New Roman"/>
                <a:cs typeface="Times New Roman"/>
              </a:rPr>
              <a:t>L</a:t>
            </a:r>
            <a:r>
              <a:rPr sz="2100" i="1" baseline="-23809" dirty="0">
                <a:latin typeface="Times New Roman"/>
                <a:cs typeface="Times New Roman"/>
              </a:rPr>
              <a:t> </a:t>
            </a:r>
            <a:r>
              <a:rPr sz="2100" i="1" spc="-209" baseline="-23809" dirty="0">
                <a:latin typeface="Times New Roman"/>
                <a:cs typeface="Times New Roman"/>
              </a:rPr>
              <a:t> </a:t>
            </a:r>
            <a:r>
              <a:rPr sz="2400" spc="10" dirty="0">
                <a:latin typeface="Symbol"/>
                <a:cs typeface="Symbol"/>
              </a:rPr>
              <a:t></a:t>
            </a:r>
            <a:endParaRPr sz="2400">
              <a:latin typeface="Symbol"/>
              <a:cs typeface="Symbol"/>
            </a:endParaRPr>
          </a:p>
        </p:txBody>
      </p:sp>
      <p:sp>
        <p:nvSpPr>
          <p:cNvPr id="21" name="灯片编号占位符 20">
            <a:extLst>
              <a:ext uri="{FF2B5EF4-FFF2-40B4-BE49-F238E27FC236}">
                <a16:creationId xmlns:a16="http://schemas.microsoft.com/office/drawing/2014/main" id="{E5B377EB-4BD1-A301-B78F-0EB2046BDC5B}"/>
              </a:ext>
            </a:extLst>
          </p:cNvPr>
          <p:cNvSpPr>
            <a:spLocks noGrp="1"/>
          </p:cNvSpPr>
          <p:nvPr>
            <p:ph type="sldNum" sz="quarter" idx="7"/>
          </p:nvPr>
        </p:nvSpPr>
        <p:spPr/>
        <p:txBody>
          <a:bodyPr/>
          <a:lstStyle/>
          <a:p>
            <a:fld id="{B6F15528-21DE-4FAA-801E-634DDDAF4B2B}" type="slidenum">
              <a:rPr lang="en-US" altLang="zh-CN" smtClean="0"/>
              <a:t>7</a:t>
            </a:fld>
            <a:endParaRPr lang="en-US" altLang="zh-CN"/>
          </a:p>
        </p:txBody>
      </p:sp>
      <p:pic>
        <p:nvPicPr>
          <p:cNvPr id="23" name="图片 22">
            <a:extLst>
              <a:ext uri="{FF2B5EF4-FFF2-40B4-BE49-F238E27FC236}">
                <a16:creationId xmlns:a16="http://schemas.microsoft.com/office/drawing/2014/main" id="{90200D92-A820-D5AC-F037-1F478223FBC3}"/>
              </a:ext>
            </a:extLst>
          </p:cNvPr>
          <p:cNvPicPr>
            <a:picLocks noChangeAspect="1"/>
          </p:cNvPicPr>
          <p:nvPr/>
        </p:nvPicPr>
        <p:blipFill>
          <a:blip r:embed="rId3"/>
          <a:stretch>
            <a:fillRect/>
          </a:stretch>
        </p:blipFill>
        <p:spPr>
          <a:xfrm>
            <a:off x="873996" y="2786951"/>
            <a:ext cx="2150922" cy="32708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7176" y="134112"/>
            <a:ext cx="8113528" cy="997068"/>
          </a:xfrm>
          <a:prstGeom prst="rect">
            <a:avLst/>
          </a:prstGeom>
        </p:spPr>
        <p:txBody>
          <a:bodyPr vert="horz" wrap="square" lIns="0" tIns="12065" rIns="0" bIns="0" rtlCol="0">
            <a:spAutoFit/>
          </a:bodyPr>
          <a:lstStyle/>
          <a:p>
            <a:pPr marL="12700">
              <a:lnSpc>
                <a:spcPct val="100000"/>
              </a:lnSpc>
              <a:spcBef>
                <a:spcPts val="95"/>
              </a:spcBef>
            </a:pPr>
            <a:r>
              <a:rPr lang="en-US" spc="-20" dirty="0">
                <a:solidFill>
                  <a:schemeClr val="tx1"/>
                </a:solidFill>
              </a:rPr>
              <a:t>Transition</a:t>
            </a:r>
            <a:r>
              <a:rPr lang="en-US" spc="-150" dirty="0">
                <a:solidFill>
                  <a:schemeClr val="tx1"/>
                </a:solidFill>
              </a:rPr>
              <a:t> </a:t>
            </a:r>
            <a:r>
              <a:rPr lang="en-US" spc="-5" dirty="0">
                <a:solidFill>
                  <a:schemeClr val="tx1"/>
                </a:solidFill>
              </a:rPr>
              <a:t>Activity</a:t>
            </a:r>
            <a:r>
              <a:rPr lang="en-US" spc="-10" dirty="0">
                <a:solidFill>
                  <a:schemeClr val="tx1"/>
                </a:solidFill>
              </a:rPr>
              <a:t> and</a:t>
            </a:r>
            <a:r>
              <a:rPr lang="en-US" spc="-5" dirty="0">
                <a:solidFill>
                  <a:schemeClr val="tx1"/>
                </a:solidFill>
              </a:rPr>
              <a:t> Switching Power</a:t>
            </a:r>
            <a:br>
              <a:rPr lang="en-US" spc="-5" dirty="0">
                <a:solidFill>
                  <a:schemeClr val="tx1"/>
                </a:solidFill>
              </a:rPr>
            </a:br>
            <a:endParaRPr lang="en-US" spc="-5" dirty="0">
              <a:solidFill>
                <a:schemeClr val="tx1"/>
              </a:solidFill>
            </a:endParaRPr>
          </a:p>
        </p:txBody>
      </p:sp>
      <p:sp>
        <p:nvSpPr>
          <p:cNvPr id="3" name="object 3"/>
          <p:cNvSpPr/>
          <p:nvPr/>
        </p:nvSpPr>
        <p:spPr>
          <a:xfrm>
            <a:off x="3840479" y="2065020"/>
            <a:ext cx="2517775" cy="486409"/>
          </a:xfrm>
          <a:custGeom>
            <a:avLst/>
            <a:gdLst/>
            <a:ahLst/>
            <a:cxnLst/>
            <a:rect l="l" t="t" r="r" b="b"/>
            <a:pathLst>
              <a:path w="2517775" h="486410">
                <a:moveTo>
                  <a:pt x="2517648" y="0"/>
                </a:moveTo>
                <a:lnTo>
                  <a:pt x="0" y="0"/>
                </a:lnTo>
                <a:lnTo>
                  <a:pt x="0" y="486155"/>
                </a:lnTo>
                <a:lnTo>
                  <a:pt x="2517648" y="486155"/>
                </a:lnTo>
                <a:lnTo>
                  <a:pt x="2517648" y="0"/>
                </a:lnTo>
                <a:close/>
              </a:path>
            </a:pathLst>
          </a:custGeom>
          <a:solidFill>
            <a:srgbClr val="D0ECF6"/>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12065" rIns="0" bIns="0" rtlCol="0">
            <a:spAutoFit/>
          </a:bodyPr>
          <a:lstStyle/>
          <a:p>
            <a:pPr marL="482600" indent="-457200">
              <a:lnSpc>
                <a:spcPct val="100000"/>
              </a:lnSpc>
              <a:spcBef>
                <a:spcPts val="95"/>
              </a:spcBef>
              <a:buFont typeface="Wingdings"/>
              <a:buChar char=""/>
              <a:tabLst>
                <a:tab pos="481965" algn="l"/>
                <a:tab pos="482600" algn="l"/>
              </a:tabLst>
            </a:pPr>
            <a:r>
              <a:rPr spc="-5" dirty="0"/>
              <a:t>Consider</a:t>
            </a:r>
            <a:r>
              <a:rPr spc="25" dirty="0"/>
              <a:t> </a:t>
            </a:r>
            <a:r>
              <a:rPr spc="-5" dirty="0"/>
              <a:t>switching</a:t>
            </a:r>
            <a:r>
              <a:rPr spc="30" dirty="0"/>
              <a:t> </a:t>
            </a:r>
            <a:r>
              <a:rPr spc="-5" dirty="0"/>
              <a:t>a</a:t>
            </a:r>
            <a:r>
              <a:rPr dirty="0"/>
              <a:t> </a:t>
            </a:r>
            <a:r>
              <a:rPr spc="-5" dirty="0"/>
              <a:t>CMOS</a:t>
            </a:r>
            <a:r>
              <a:rPr spc="10" dirty="0"/>
              <a:t> </a:t>
            </a:r>
            <a:r>
              <a:rPr spc="-5" dirty="0"/>
              <a:t>Invertor</a:t>
            </a:r>
            <a:r>
              <a:rPr spc="25" dirty="0"/>
              <a:t> </a:t>
            </a:r>
            <a:r>
              <a:rPr spc="-5" dirty="0"/>
              <a:t>for</a:t>
            </a:r>
            <a:r>
              <a:rPr spc="20" dirty="0"/>
              <a:t> </a:t>
            </a:r>
            <a:r>
              <a:rPr i="1" spc="-5" dirty="0">
                <a:latin typeface="Arial"/>
                <a:cs typeface="Arial"/>
              </a:rPr>
              <a:t>N</a:t>
            </a:r>
            <a:r>
              <a:rPr i="1" dirty="0">
                <a:latin typeface="Arial"/>
                <a:cs typeface="Arial"/>
              </a:rPr>
              <a:t> </a:t>
            </a:r>
            <a:r>
              <a:rPr spc="-5" dirty="0"/>
              <a:t>clock</a:t>
            </a:r>
            <a:r>
              <a:rPr spc="25" dirty="0"/>
              <a:t> </a:t>
            </a:r>
            <a:r>
              <a:rPr spc="-5" dirty="0"/>
              <a:t>cycles</a:t>
            </a:r>
          </a:p>
          <a:p>
            <a:pPr marR="592455" algn="ctr">
              <a:lnSpc>
                <a:spcPts val="2245"/>
              </a:lnSpc>
              <a:spcBef>
                <a:spcPts val="2265"/>
              </a:spcBef>
              <a:tabLst>
                <a:tab pos="443230" algn="l"/>
                <a:tab pos="1064260" algn="l"/>
                <a:tab pos="1671955" algn="l"/>
              </a:tabLst>
            </a:pPr>
            <a:r>
              <a:rPr sz="2400" b="0" i="1" spc="50" dirty="0">
                <a:solidFill>
                  <a:srgbClr val="000000"/>
                </a:solidFill>
                <a:latin typeface="Times New Roman"/>
                <a:cs typeface="Times New Roman"/>
              </a:rPr>
              <a:t>E	</a:t>
            </a:r>
            <a:r>
              <a:rPr sz="2400" b="0" spc="45" dirty="0">
                <a:solidFill>
                  <a:srgbClr val="000000"/>
                </a:solidFill>
                <a:latin typeface="Symbol"/>
                <a:cs typeface="Symbol"/>
              </a:rPr>
              <a:t></a:t>
            </a:r>
            <a:r>
              <a:rPr sz="2400" b="0" spc="-140" dirty="0">
                <a:solidFill>
                  <a:srgbClr val="000000"/>
                </a:solidFill>
                <a:latin typeface="Times New Roman"/>
                <a:cs typeface="Times New Roman"/>
              </a:rPr>
              <a:t> </a:t>
            </a:r>
            <a:r>
              <a:rPr sz="2400" b="0" i="1" spc="50" dirty="0">
                <a:solidFill>
                  <a:srgbClr val="000000"/>
                </a:solidFill>
                <a:latin typeface="Times New Roman"/>
                <a:cs typeface="Times New Roman"/>
              </a:rPr>
              <a:t>C</a:t>
            </a:r>
            <a:r>
              <a:rPr sz="2400" b="0" i="1" dirty="0">
                <a:solidFill>
                  <a:srgbClr val="000000"/>
                </a:solidFill>
                <a:latin typeface="Times New Roman"/>
                <a:cs typeface="Times New Roman"/>
              </a:rPr>
              <a:t>	</a:t>
            </a:r>
            <a:r>
              <a:rPr sz="2400" b="0" spc="80" dirty="0">
                <a:solidFill>
                  <a:srgbClr val="000000"/>
                </a:solidFill>
                <a:latin typeface="Symbol"/>
                <a:cs typeface="Symbol"/>
              </a:rPr>
              <a:t></a:t>
            </a:r>
            <a:r>
              <a:rPr sz="2400" b="0" i="1" spc="50" dirty="0">
                <a:solidFill>
                  <a:srgbClr val="000000"/>
                </a:solidFill>
                <a:latin typeface="Times New Roman"/>
                <a:cs typeface="Times New Roman"/>
              </a:rPr>
              <a:t>V</a:t>
            </a:r>
            <a:r>
              <a:rPr sz="2400" b="0" i="1" spc="-160" dirty="0">
                <a:solidFill>
                  <a:srgbClr val="000000"/>
                </a:solidFill>
                <a:latin typeface="Times New Roman"/>
                <a:cs typeface="Times New Roman"/>
              </a:rPr>
              <a:t> </a:t>
            </a:r>
            <a:r>
              <a:rPr sz="2100" b="0" spc="30" baseline="43650" dirty="0">
                <a:solidFill>
                  <a:srgbClr val="000000"/>
                </a:solidFill>
                <a:latin typeface="Times New Roman"/>
                <a:cs typeface="Times New Roman"/>
              </a:rPr>
              <a:t>2</a:t>
            </a:r>
            <a:r>
              <a:rPr sz="2100" b="0" baseline="43650" dirty="0">
                <a:solidFill>
                  <a:srgbClr val="000000"/>
                </a:solidFill>
                <a:latin typeface="Times New Roman"/>
                <a:cs typeface="Times New Roman"/>
              </a:rPr>
              <a:t>	</a:t>
            </a:r>
            <a:r>
              <a:rPr sz="2400" b="0" spc="20" dirty="0">
                <a:solidFill>
                  <a:srgbClr val="000000"/>
                </a:solidFill>
                <a:latin typeface="Symbol"/>
                <a:cs typeface="Symbol"/>
              </a:rPr>
              <a:t></a:t>
            </a:r>
            <a:r>
              <a:rPr sz="2400" b="0" spc="-310" dirty="0">
                <a:solidFill>
                  <a:srgbClr val="000000"/>
                </a:solidFill>
                <a:latin typeface="Times New Roman"/>
                <a:cs typeface="Times New Roman"/>
              </a:rPr>
              <a:t> </a:t>
            </a:r>
            <a:r>
              <a:rPr sz="2400" b="0" i="1" spc="45" dirty="0">
                <a:solidFill>
                  <a:srgbClr val="000000"/>
                </a:solidFill>
                <a:latin typeface="Times New Roman"/>
                <a:cs typeface="Times New Roman"/>
              </a:rPr>
              <a:t>n</a:t>
            </a:r>
            <a:r>
              <a:rPr sz="2400" b="0" spc="185" dirty="0">
                <a:solidFill>
                  <a:srgbClr val="000000"/>
                </a:solidFill>
                <a:latin typeface="Times New Roman"/>
                <a:cs typeface="Times New Roman"/>
              </a:rPr>
              <a:t>(</a:t>
            </a:r>
            <a:r>
              <a:rPr sz="2400" b="0" i="1" spc="50" dirty="0">
                <a:solidFill>
                  <a:srgbClr val="000000"/>
                </a:solidFill>
                <a:latin typeface="Times New Roman"/>
                <a:cs typeface="Times New Roman"/>
              </a:rPr>
              <a:t>N</a:t>
            </a:r>
            <a:r>
              <a:rPr sz="2400" b="0" i="1" spc="-360" dirty="0">
                <a:solidFill>
                  <a:srgbClr val="000000"/>
                </a:solidFill>
                <a:latin typeface="Times New Roman"/>
                <a:cs typeface="Times New Roman"/>
              </a:rPr>
              <a:t> </a:t>
            </a:r>
            <a:r>
              <a:rPr sz="2400" b="0" spc="25" dirty="0">
                <a:solidFill>
                  <a:srgbClr val="000000"/>
                </a:solidFill>
                <a:latin typeface="Times New Roman"/>
                <a:cs typeface="Times New Roman"/>
              </a:rPr>
              <a:t>)</a:t>
            </a:r>
            <a:endParaRPr sz="2400" dirty="0">
              <a:latin typeface="Times New Roman"/>
              <a:cs typeface="Times New Roman"/>
            </a:endParaRPr>
          </a:p>
          <a:p>
            <a:pPr marR="1206500" algn="ctr">
              <a:lnSpc>
                <a:spcPts val="1045"/>
              </a:lnSpc>
              <a:tabLst>
                <a:tab pos="690880" algn="l"/>
                <a:tab pos="1139190" algn="l"/>
              </a:tabLst>
            </a:pPr>
            <a:r>
              <a:rPr sz="1400" b="0" i="1" spc="30" dirty="0">
                <a:solidFill>
                  <a:srgbClr val="000000"/>
                </a:solidFill>
                <a:latin typeface="Times New Roman"/>
                <a:cs typeface="Times New Roman"/>
              </a:rPr>
              <a:t>N	</a:t>
            </a:r>
            <a:r>
              <a:rPr sz="1400" b="0" i="1" spc="25" dirty="0">
                <a:solidFill>
                  <a:srgbClr val="000000"/>
                </a:solidFill>
                <a:latin typeface="Times New Roman"/>
                <a:cs typeface="Times New Roman"/>
              </a:rPr>
              <a:t>L	</a:t>
            </a:r>
            <a:r>
              <a:rPr sz="1400" b="0" i="1" spc="20" dirty="0">
                <a:solidFill>
                  <a:srgbClr val="000000"/>
                </a:solidFill>
                <a:latin typeface="Times New Roman"/>
                <a:cs typeface="Times New Roman"/>
              </a:rPr>
              <a:t>DD</a:t>
            </a:r>
            <a:endParaRPr sz="1400" dirty="0">
              <a:latin typeface="Times New Roman"/>
              <a:cs typeface="Times New Roman"/>
            </a:endParaRPr>
          </a:p>
          <a:p>
            <a:pPr marL="973455" lvl="1" indent="-343535">
              <a:lnSpc>
                <a:spcPct val="100000"/>
              </a:lnSpc>
              <a:spcBef>
                <a:spcPts val="615"/>
              </a:spcBef>
              <a:buFont typeface="Wingdings"/>
              <a:buChar char=""/>
              <a:tabLst>
                <a:tab pos="973455" algn="l"/>
                <a:tab pos="974090" algn="l"/>
              </a:tabLst>
            </a:pPr>
            <a:r>
              <a:rPr sz="2000" b="1" i="1" spc="5" dirty="0">
                <a:solidFill>
                  <a:srgbClr val="FF0000"/>
                </a:solidFill>
                <a:latin typeface="Arial"/>
                <a:cs typeface="Arial"/>
              </a:rPr>
              <a:t>E</a:t>
            </a:r>
            <a:r>
              <a:rPr sz="1950" b="1" i="1" spc="7" baseline="-21367" dirty="0">
                <a:solidFill>
                  <a:srgbClr val="FF0000"/>
                </a:solidFill>
                <a:latin typeface="Arial"/>
                <a:cs typeface="Arial"/>
              </a:rPr>
              <a:t>N</a:t>
            </a:r>
            <a:r>
              <a:rPr sz="2000" b="1" spc="5" dirty="0">
                <a:solidFill>
                  <a:srgbClr val="FF0000"/>
                </a:solidFill>
                <a:latin typeface="Arial"/>
                <a:cs typeface="Arial"/>
              </a:rPr>
              <a:t>:</a:t>
            </a:r>
            <a:r>
              <a:rPr sz="2000" b="1" spc="-5" dirty="0">
                <a:solidFill>
                  <a:srgbClr val="FF0000"/>
                </a:solidFill>
                <a:latin typeface="Arial"/>
                <a:cs typeface="Arial"/>
              </a:rPr>
              <a:t> the energy</a:t>
            </a:r>
            <a:r>
              <a:rPr sz="2000" b="1" spc="5" dirty="0">
                <a:solidFill>
                  <a:srgbClr val="FF0000"/>
                </a:solidFill>
                <a:latin typeface="Arial"/>
                <a:cs typeface="Arial"/>
              </a:rPr>
              <a:t> </a:t>
            </a:r>
            <a:r>
              <a:rPr sz="2000" b="1" spc="-5" dirty="0">
                <a:solidFill>
                  <a:srgbClr val="FF0000"/>
                </a:solidFill>
                <a:latin typeface="Arial"/>
                <a:cs typeface="Arial"/>
              </a:rPr>
              <a:t>consumed</a:t>
            </a:r>
            <a:r>
              <a:rPr sz="2000" b="1" spc="15" dirty="0">
                <a:solidFill>
                  <a:srgbClr val="FF0000"/>
                </a:solidFill>
                <a:latin typeface="Arial"/>
                <a:cs typeface="Arial"/>
              </a:rPr>
              <a:t> </a:t>
            </a:r>
            <a:r>
              <a:rPr sz="2000" b="1" spc="-5" dirty="0">
                <a:solidFill>
                  <a:srgbClr val="FF0000"/>
                </a:solidFill>
                <a:latin typeface="Arial"/>
                <a:cs typeface="Arial"/>
              </a:rPr>
              <a:t>for </a:t>
            </a:r>
            <a:r>
              <a:rPr sz="2000" b="1" i="1" spc="-5" dirty="0">
                <a:solidFill>
                  <a:srgbClr val="FF0000"/>
                </a:solidFill>
                <a:latin typeface="Arial"/>
                <a:cs typeface="Arial"/>
              </a:rPr>
              <a:t>N</a:t>
            </a:r>
            <a:r>
              <a:rPr sz="2000" b="1" i="1" spc="5" dirty="0">
                <a:solidFill>
                  <a:srgbClr val="FF0000"/>
                </a:solidFill>
                <a:latin typeface="Arial"/>
                <a:cs typeface="Arial"/>
              </a:rPr>
              <a:t> </a:t>
            </a:r>
            <a:r>
              <a:rPr sz="2000" b="1" spc="-5" dirty="0">
                <a:solidFill>
                  <a:srgbClr val="FF0000"/>
                </a:solidFill>
                <a:latin typeface="Arial"/>
                <a:cs typeface="Arial"/>
              </a:rPr>
              <a:t>clock</a:t>
            </a:r>
            <a:r>
              <a:rPr sz="2000" b="1" spc="-10" dirty="0">
                <a:solidFill>
                  <a:srgbClr val="FF0000"/>
                </a:solidFill>
                <a:latin typeface="Arial"/>
                <a:cs typeface="Arial"/>
              </a:rPr>
              <a:t> </a:t>
            </a:r>
            <a:r>
              <a:rPr sz="2000" b="1" spc="-5" dirty="0">
                <a:solidFill>
                  <a:srgbClr val="FF0000"/>
                </a:solidFill>
                <a:latin typeface="Arial"/>
                <a:cs typeface="Arial"/>
              </a:rPr>
              <a:t>cycles</a:t>
            </a:r>
            <a:endParaRPr sz="2000" dirty="0">
              <a:latin typeface="Arial"/>
              <a:cs typeface="Arial"/>
            </a:endParaRPr>
          </a:p>
          <a:p>
            <a:pPr marL="973455" lvl="1" indent="-343535">
              <a:lnSpc>
                <a:spcPct val="100000"/>
              </a:lnSpc>
              <a:buFont typeface="Wingdings"/>
              <a:buChar char=""/>
              <a:tabLst>
                <a:tab pos="973455" algn="l"/>
                <a:tab pos="974090" algn="l"/>
              </a:tabLst>
            </a:pPr>
            <a:r>
              <a:rPr sz="2000" b="1" i="1" spc="-5" dirty="0">
                <a:solidFill>
                  <a:srgbClr val="FF0000"/>
                </a:solidFill>
                <a:latin typeface="Arial"/>
                <a:cs typeface="Arial"/>
              </a:rPr>
              <a:t>n</a:t>
            </a:r>
            <a:r>
              <a:rPr sz="2000" b="1" spc="-5" dirty="0">
                <a:solidFill>
                  <a:srgbClr val="FF0000"/>
                </a:solidFill>
                <a:latin typeface="Arial"/>
                <a:cs typeface="Arial"/>
              </a:rPr>
              <a:t>(</a:t>
            </a:r>
            <a:r>
              <a:rPr sz="2000" b="1" i="1" spc="-5" dirty="0">
                <a:solidFill>
                  <a:srgbClr val="FF0000"/>
                </a:solidFill>
                <a:latin typeface="Arial"/>
                <a:cs typeface="Arial"/>
              </a:rPr>
              <a:t>N</a:t>
            </a:r>
            <a:r>
              <a:rPr sz="2000" b="1" spc="-5" dirty="0">
                <a:solidFill>
                  <a:srgbClr val="FF0000"/>
                </a:solidFill>
                <a:latin typeface="Arial"/>
                <a:cs typeface="Arial"/>
              </a:rPr>
              <a:t>): the</a:t>
            </a:r>
            <a:r>
              <a:rPr sz="2000" b="1" dirty="0">
                <a:solidFill>
                  <a:srgbClr val="FF0000"/>
                </a:solidFill>
                <a:latin typeface="Arial"/>
                <a:cs typeface="Arial"/>
              </a:rPr>
              <a:t> </a:t>
            </a:r>
            <a:r>
              <a:rPr sz="2000" b="1" spc="-5" dirty="0">
                <a:solidFill>
                  <a:srgbClr val="FF0000"/>
                </a:solidFill>
                <a:latin typeface="Arial"/>
                <a:cs typeface="Arial"/>
              </a:rPr>
              <a:t>number</a:t>
            </a:r>
            <a:r>
              <a:rPr sz="2000" b="1" spc="15" dirty="0">
                <a:solidFill>
                  <a:srgbClr val="FF0000"/>
                </a:solidFill>
                <a:latin typeface="Arial"/>
                <a:cs typeface="Arial"/>
              </a:rPr>
              <a:t> </a:t>
            </a:r>
            <a:r>
              <a:rPr sz="2000" b="1" spc="-5" dirty="0">
                <a:solidFill>
                  <a:srgbClr val="FF0000"/>
                </a:solidFill>
                <a:latin typeface="Arial"/>
                <a:cs typeface="Arial"/>
              </a:rPr>
              <a:t>of</a:t>
            </a:r>
            <a:r>
              <a:rPr sz="2000" b="1" spc="5" dirty="0">
                <a:solidFill>
                  <a:srgbClr val="FF0000"/>
                </a:solidFill>
                <a:latin typeface="Arial"/>
                <a:cs typeface="Arial"/>
              </a:rPr>
              <a:t> </a:t>
            </a:r>
            <a:r>
              <a:rPr lang="en-US" altLang="zh-CN" sz="2000" b="1" spc="-5" dirty="0">
                <a:solidFill>
                  <a:srgbClr val="FF0000"/>
                </a:solidFill>
                <a:latin typeface="Arial"/>
                <a:cs typeface="Arial"/>
              </a:rPr>
              <a:t>0-&gt;</a:t>
            </a:r>
            <a:r>
              <a:rPr sz="2000" b="1" spc="-5" dirty="0">
                <a:solidFill>
                  <a:srgbClr val="FF0000"/>
                </a:solidFill>
                <a:latin typeface="Arial"/>
                <a:cs typeface="Arial"/>
              </a:rPr>
              <a:t>1 transitions</a:t>
            </a:r>
            <a:r>
              <a:rPr sz="2000" b="1" dirty="0">
                <a:solidFill>
                  <a:srgbClr val="FF0000"/>
                </a:solidFill>
                <a:latin typeface="Arial"/>
                <a:cs typeface="Arial"/>
              </a:rPr>
              <a:t> </a:t>
            </a:r>
            <a:r>
              <a:rPr sz="2000" b="1" spc="-5" dirty="0">
                <a:solidFill>
                  <a:srgbClr val="FF0000"/>
                </a:solidFill>
                <a:latin typeface="Arial"/>
                <a:cs typeface="Arial"/>
              </a:rPr>
              <a:t>in</a:t>
            </a:r>
            <a:r>
              <a:rPr sz="2000" b="1" spc="-10" dirty="0">
                <a:solidFill>
                  <a:srgbClr val="FF0000"/>
                </a:solidFill>
                <a:latin typeface="Arial"/>
                <a:cs typeface="Arial"/>
              </a:rPr>
              <a:t> </a:t>
            </a:r>
            <a:r>
              <a:rPr sz="2000" b="1" i="1" spc="-5" dirty="0">
                <a:solidFill>
                  <a:srgbClr val="FF0000"/>
                </a:solidFill>
                <a:latin typeface="Arial"/>
                <a:cs typeface="Arial"/>
              </a:rPr>
              <a:t>N</a:t>
            </a:r>
            <a:r>
              <a:rPr sz="2000" b="1" i="1" spc="10" dirty="0">
                <a:solidFill>
                  <a:srgbClr val="FF0000"/>
                </a:solidFill>
                <a:latin typeface="Arial"/>
                <a:cs typeface="Arial"/>
              </a:rPr>
              <a:t> </a:t>
            </a:r>
            <a:r>
              <a:rPr sz="2000" b="1" spc="-5" dirty="0">
                <a:solidFill>
                  <a:srgbClr val="FF0000"/>
                </a:solidFill>
                <a:latin typeface="Arial"/>
                <a:cs typeface="Arial"/>
              </a:rPr>
              <a:t>clock cycles</a:t>
            </a:r>
            <a:endParaRPr sz="2000" dirty="0">
              <a:latin typeface="Arial"/>
              <a:cs typeface="Arial"/>
            </a:endParaRPr>
          </a:p>
        </p:txBody>
      </p:sp>
      <p:grpSp>
        <p:nvGrpSpPr>
          <p:cNvPr id="5" name="object 5"/>
          <p:cNvGrpSpPr/>
          <p:nvPr/>
        </p:nvGrpSpPr>
        <p:grpSpPr>
          <a:xfrm>
            <a:off x="5268467" y="3262884"/>
            <a:ext cx="5756275" cy="792480"/>
            <a:chOff x="5268467" y="3262884"/>
            <a:chExt cx="5756275" cy="792480"/>
          </a:xfrm>
        </p:grpSpPr>
        <p:sp>
          <p:nvSpPr>
            <p:cNvPr id="6" name="object 6"/>
            <p:cNvSpPr/>
            <p:nvPr/>
          </p:nvSpPr>
          <p:spPr>
            <a:xfrm>
              <a:off x="5268467" y="3262884"/>
              <a:ext cx="5756275" cy="792480"/>
            </a:xfrm>
            <a:custGeom>
              <a:avLst/>
              <a:gdLst/>
              <a:ahLst/>
              <a:cxnLst/>
              <a:rect l="l" t="t" r="r" b="b"/>
              <a:pathLst>
                <a:path w="5756275" h="792479">
                  <a:moveTo>
                    <a:pt x="5756147" y="0"/>
                  </a:moveTo>
                  <a:lnTo>
                    <a:pt x="0" y="0"/>
                  </a:lnTo>
                  <a:lnTo>
                    <a:pt x="0" y="792479"/>
                  </a:lnTo>
                  <a:lnTo>
                    <a:pt x="5756147" y="792479"/>
                  </a:lnTo>
                  <a:lnTo>
                    <a:pt x="5756147" y="0"/>
                  </a:lnTo>
                  <a:close/>
                </a:path>
              </a:pathLst>
            </a:custGeom>
            <a:solidFill>
              <a:srgbClr val="D0ECF6"/>
            </a:solidFill>
          </p:spPr>
          <p:txBody>
            <a:bodyPr wrap="square" lIns="0" tIns="0" rIns="0" bIns="0" rtlCol="0"/>
            <a:lstStyle/>
            <a:p>
              <a:endParaRPr/>
            </a:p>
          </p:txBody>
        </p:sp>
        <p:sp>
          <p:nvSpPr>
            <p:cNvPr id="7" name="object 7"/>
            <p:cNvSpPr/>
            <p:nvPr/>
          </p:nvSpPr>
          <p:spPr>
            <a:xfrm>
              <a:off x="6604820" y="3673176"/>
              <a:ext cx="2599055" cy="0"/>
            </a:xfrm>
            <a:custGeom>
              <a:avLst/>
              <a:gdLst/>
              <a:ahLst/>
              <a:cxnLst/>
              <a:rect l="l" t="t" r="r" b="b"/>
              <a:pathLst>
                <a:path w="2599054">
                  <a:moveTo>
                    <a:pt x="0" y="0"/>
                  </a:moveTo>
                  <a:lnTo>
                    <a:pt x="417688" y="0"/>
                  </a:lnTo>
                </a:path>
                <a:path w="2599054">
                  <a:moveTo>
                    <a:pt x="1935295" y="0"/>
                  </a:moveTo>
                  <a:lnTo>
                    <a:pt x="2599018" y="0"/>
                  </a:lnTo>
                </a:path>
              </a:pathLst>
            </a:custGeom>
            <a:ln w="12627">
              <a:solidFill>
                <a:srgbClr val="000000"/>
              </a:solidFill>
            </a:ln>
          </p:spPr>
          <p:txBody>
            <a:bodyPr wrap="square" lIns="0" tIns="0" rIns="0" bIns="0" rtlCol="0"/>
            <a:lstStyle/>
            <a:p>
              <a:endParaRPr/>
            </a:p>
          </p:txBody>
        </p:sp>
      </p:grpSp>
      <p:sp>
        <p:nvSpPr>
          <p:cNvPr id="8" name="object 8"/>
          <p:cNvSpPr txBox="1"/>
          <p:nvPr/>
        </p:nvSpPr>
        <p:spPr>
          <a:xfrm>
            <a:off x="9680714" y="3634146"/>
            <a:ext cx="1280795" cy="242570"/>
          </a:xfrm>
          <a:prstGeom prst="rect">
            <a:avLst/>
          </a:prstGeom>
        </p:spPr>
        <p:txBody>
          <a:bodyPr vert="horz" wrap="square" lIns="0" tIns="15240" rIns="0" bIns="0" rtlCol="0">
            <a:spAutoFit/>
          </a:bodyPr>
          <a:lstStyle/>
          <a:p>
            <a:pPr>
              <a:lnSpc>
                <a:spcPct val="100000"/>
              </a:lnSpc>
              <a:spcBef>
                <a:spcPts val="120"/>
              </a:spcBef>
              <a:tabLst>
                <a:tab pos="447040" algn="l"/>
                <a:tab pos="1054735" algn="l"/>
              </a:tabLst>
            </a:pPr>
            <a:r>
              <a:rPr sz="1400" i="1" spc="20" dirty="0">
                <a:latin typeface="Times New Roman"/>
                <a:cs typeface="Times New Roman"/>
              </a:rPr>
              <a:t>L	D</a:t>
            </a:r>
            <a:r>
              <a:rPr sz="1400" i="1" spc="25" dirty="0">
                <a:latin typeface="Times New Roman"/>
                <a:cs typeface="Times New Roman"/>
              </a:rPr>
              <a:t>D</a:t>
            </a:r>
            <a:r>
              <a:rPr sz="1400" i="1" dirty="0">
                <a:latin typeface="Times New Roman"/>
                <a:cs typeface="Times New Roman"/>
              </a:rPr>
              <a:t>	</a:t>
            </a:r>
            <a:r>
              <a:rPr sz="1400" i="1" spc="5" dirty="0">
                <a:latin typeface="Times New Roman"/>
                <a:cs typeface="Times New Roman"/>
              </a:rPr>
              <a:t>c</a:t>
            </a:r>
            <a:r>
              <a:rPr sz="1400" i="1" spc="15" dirty="0">
                <a:latin typeface="Times New Roman"/>
                <a:cs typeface="Times New Roman"/>
              </a:rPr>
              <a:t>lk</a:t>
            </a:r>
            <a:endParaRPr sz="1400">
              <a:latin typeface="Times New Roman"/>
              <a:cs typeface="Times New Roman"/>
            </a:endParaRPr>
          </a:p>
        </p:txBody>
      </p:sp>
      <p:sp>
        <p:nvSpPr>
          <p:cNvPr id="9" name="object 9"/>
          <p:cNvSpPr txBox="1"/>
          <p:nvPr/>
        </p:nvSpPr>
        <p:spPr>
          <a:xfrm>
            <a:off x="5469366" y="3634146"/>
            <a:ext cx="2102485" cy="242570"/>
          </a:xfrm>
          <a:prstGeom prst="rect">
            <a:avLst/>
          </a:prstGeom>
        </p:spPr>
        <p:txBody>
          <a:bodyPr vert="horz" wrap="square" lIns="0" tIns="15240" rIns="0" bIns="0" rtlCol="0">
            <a:spAutoFit/>
          </a:bodyPr>
          <a:lstStyle/>
          <a:p>
            <a:pPr>
              <a:lnSpc>
                <a:spcPct val="100000"/>
              </a:lnSpc>
              <a:spcBef>
                <a:spcPts val="120"/>
              </a:spcBef>
              <a:tabLst>
                <a:tab pos="1876425" algn="l"/>
              </a:tabLst>
            </a:pPr>
            <a:r>
              <a:rPr sz="1400" i="1" spc="20" dirty="0">
                <a:latin typeface="Times New Roman"/>
                <a:cs typeface="Times New Roman"/>
              </a:rPr>
              <a:t>a</a:t>
            </a:r>
            <a:r>
              <a:rPr sz="1400" i="1" dirty="0">
                <a:latin typeface="Times New Roman"/>
                <a:cs typeface="Times New Roman"/>
              </a:rPr>
              <a:t>v</a:t>
            </a:r>
            <a:r>
              <a:rPr sz="1400" i="1" spc="20" dirty="0">
                <a:latin typeface="Times New Roman"/>
                <a:cs typeface="Times New Roman"/>
              </a:rPr>
              <a:t>g</a:t>
            </a:r>
            <a:r>
              <a:rPr sz="1400" i="1" dirty="0">
                <a:latin typeface="Times New Roman"/>
                <a:cs typeface="Times New Roman"/>
              </a:rPr>
              <a:t>	</a:t>
            </a:r>
            <a:r>
              <a:rPr sz="1400" i="1" spc="5" dirty="0">
                <a:latin typeface="Times New Roman"/>
                <a:cs typeface="Times New Roman"/>
              </a:rPr>
              <a:t>c</a:t>
            </a:r>
            <a:r>
              <a:rPr sz="1400" i="1" spc="15" dirty="0">
                <a:latin typeface="Times New Roman"/>
                <a:cs typeface="Times New Roman"/>
              </a:rPr>
              <a:t>lk</a:t>
            </a:r>
            <a:endParaRPr sz="1400">
              <a:latin typeface="Times New Roman"/>
              <a:cs typeface="Times New Roman"/>
            </a:endParaRPr>
          </a:p>
        </p:txBody>
      </p:sp>
      <p:sp>
        <p:nvSpPr>
          <p:cNvPr id="10" name="object 10"/>
          <p:cNvSpPr txBox="1"/>
          <p:nvPr/>
        </p:nvSpPr>
        <p:spPr>
          <a:xfrm>
            <a:off x="6705277" y="3668603"/>
            <a:ext cx="222250" cy="396875"/>
          </a:xfrm>
          <a:prstGeom prst="rect">
            <a:avLst/>
          </a:prstGeom>
        </p:spPr>
        <p:txBody>
          <a:bodyPr vert="horz" wrap="square" lIns="0" tIns="16510" rIns="0" bIns="0" rtlCol="0">
            <a:spAutoFit/>
          </a:bodyPr>
          <a:lstStyle/>
          <a:p>
            <a:pPr>
              <a:lnSpc>
                <a:spcPct val="100000"/>
              </a:lnSpc>
              <a:spcBef>
                <a:spcPts val="130"/>
              </a:spcBef>
            </a:pPr>
            <a:r>
              <a:rPr sz="2400" i="1" spc="45" dirty="0">
                <a:latin typeface="Times New Roman"/>
                <a:cs typeface="Times New Roman"/>
              </a:rPr>
              <a:t>N</a:t>
            </a:r>
            <a:endParaRPr sz="2400">
              <a:latin typeface="Times New Roman"/>
              <a:cs typeface="Times New Roman"/>
            </a:endParaRPr>
          </a:p>
        </p:txBody>
      </p:sp>
      <p:sp>
        <p:nvSpPr>
          <p:cNvPr id="11" name="object 11"/>
          <p:cNvSpPr txBox="1"/>
          <p:nvPr/>
        </p:nvSpPr>
        <p:spPr>
          <a:xfrm>
            <a:off x="10460704" y="3428161"/>
            <a:ext cx="273685" cy="396875"/>
          </a:xfrm>
          <a:prstGeom prst="rect">
            <a:avLst/>
          </a:prstGeom>
        </p:spPr>
        <p:txBody>
          <a:bodyPr vert="horz" wrap="square" lIns="0" tIns="16510" rIns="0" bIns="0" rtlCol="0">
            <a:spAutoFit/>
          </a:bodyPr>
          <a:lstStyle/>
          <a:p>
            <a:pPr>
              <a:lnSpc>
                <a:spcPct val="100000"/>
              </a:lnSpc>
              <a:spcBef>
                <a:spcPts val="130"/>
              </a:spcBef>
            </a:pPr>
            <a:r>
              <a:rPr sz="2400" spc="15" dirty="0">
                <a:latin typeface="Symbol"/>
                <a:cs typeface="Symbol"/>
              </a:rPr>
              <a:t></a:t>
            </a:r>
            <a:r>
              <a:rPr sz="2400" spc="60" dirty="0">
                <a:latin typeface="Times New Roman"/>
                <a:cs typeface="Times New Roman"/>
              </a:rPr>
              <a:t> </a:t>
            </a:r>
            <a:r>
              <a:rPr sz="2400" i="1" spc="15" dirty="0">
                <a:latin typeface="Times New Roman"/>
                <a:cs typeface="Times New Roman"/>
              </a:rPr>
              <a:t>f</a:t>
            </a:r>
            <a:endParaRPr sz="2400">
              <a:latin typeface="Times New Roman"/>
              <a:cs typeface="Times New Roman"/>
            </a:endParaRPr>
          </a:p>
        </p:txBody>
      </p:sp>
      <p:sp>
        <p:nvSpPr>
          <p:cNvPr id="12" name="object 12"/>
          <p:cNvSpPr txBox="1"/>
          <p:nvPr/>
        </p:nvSpPr>
        <p:spPr>
          <a:xfrm>
            <a:off x="8030902" y="3736564"/>
            <a:ext cx="470534" cy="242570"/>
          </a:xfrm>
          <a:prstGeom prst="rect">
            <a:avLst/>
          </a:prstGeom>
        </p:spPr>
        <p:txBody>
          <a:bodyPr vert="horz" wrap="square" lIns="0" tIns="15240" rIns="0" bIns="0" rtlCol="0">
            <a:spAutoFit/>
          </a:bodyPr>
          <a:lstStyle/>
          <a:p>
            <a:pPr>
              <a:lnSpc>
                <a:spcPct val="100000"/>
              </a:lnSpc>
              <a:spcBef>
                <a:spcPts val="120"/>
              </a:spcBef>
            </a:pPr>
            <a:r>
              <a:rPr sz="1400" i="1" spc="25" dirty="0">
                <a:latin typeface="Times New Roman"/>
                <a:cs typeface="Times New Roman"/>
              </a:rPr>
              <a:t>N</a:t>
            </a:r>
            <a:r>
              <a:rPr sz="1400" i="1" spc="-170" dirty="0">
                <a:latin typeface="Times New Roman"/>
                <a:cs typeface="Times New Roman"/>
              </a:rPr>
              <a:t> </a:t>
            </a:r>
            <a:r>
              <a:rPr sz="1400" spc="45" dirty="0">
                <a:latin typeface="Symbol"/>
                <a:cs typeface="Symbol"/>
              </a:rPr>
              <a:t></a:t>
            </a:r>
            <a:r>
              <a:rPr sz="1400" spc="25" dirty="0">
                <a:latin typeface="Symbol"/>
                <a:cs typeface="Symbol"/>
              </a:rPr>
              <a:t></a:t>
            </a:r>
            <a:endParaRPr sz="1400">
              <a:latin typeface="Symbol"/>
              <a:cs typeface="Symbol"/>
            </a:endParaRPr>
          </a:p>
        </p:txBody>
      </p:sp>
      <p:sp>
        <p:nvSpPr>
          <p:cNvPr id="13" name="object 13"/>
          <p:cNvSpPr txBox="1"/>
          <p:nvPr/>
        </p:nvSpPr>
        <p:spPr>
          <a:xfrm>
            <a:off x="6095581" y="3736564"/>
            <a:ext cx="471805" cy="242570"/>
          </a:xfrm>
          <a:prstGeom prst="rect">
            <a:avLst/>
          </a:prstGeom>
        </p:spPr>
        <p:txBody>
          <a:bodyPr vert="horz" wrap="square" lIns="0" tIns="15240" rIns="0" bIns="0" rtlCol="0">
            <a:spAutoFit/>
          </a:bodyPr>
          <a:lstStyle/>
          <a:p>
            <a:pPr>
              <a:lnSpc>
                <a:spcPct val="100000"/>
              </a:lnSpc>
              <a:spcBef>
                <a:spcPts val="120"/>
              </a:spcBef>
            </a:pPr>
            <a:r>
              <a:rPr sz="1400" i="1" spc="25" dirty="0">
                <a:latin typeface="Times New Roman"/>
                <a:cs typeface="Times New Roman"/>
              </a:rPr>
              <a:t>N</a:t>
            </a:r>
            <a:r>
              <a:rPr sz="1400" i="1" spc="-170" dirty="0">
                <a:latin typeface="Times New Roman"/>
                <a:cs typeface="Times New Roman"/>
              </a:rPr>
              <a:t> </a:t>
            </a:r>
            <a:r>
              <a:rPr sz="1400" spc="50" dirty="0">
                <a:latin typeface="Symbol"/>
                <a:cs typeface="Symbol"/>
              </a:rPr>
              <a:t></a:t>
            </a:r>
            <a:r>
              <a:rPr sz="1400" spc="25" dirty="0">
                <a:latin typeface="Symbol"/>
                <a:cs typeface="Symbol"/>
              </a:rPr>
              <a:t></a:t>
            </a:r>
            <a:endParaRPr sz="1400">
              <a:latin typeface="Symbol"/>
              <a:cs typeface="Symbol"/>
            </a:endParaRPr>
          </a:p>
        </p:txBody>
      </p:sp>
      <p:sp>
        <p:nvSpPr>
          <p:cNvPr id="14" name="object 14"/>
          <p:cNvSpPr txBox="1"/>
          <p:nvPr/>
        </p:nvSpPr>
        <p:spPr>
          <a:xfrm>
            <a:off x="10187875" y="3419330"/>
            <a:ext cx="104775" cy="242570"/>
          </a:xfrm>
          <a:prstGeom prst="rect">
            <a:avLst/>
          </a:prstGeom>
        </p:spPr>
        <p:txBody>
          <a:bodyPr vert="horz" wrap="square" lIns="0" tIns="15240" rIns="0" bIns="0" rtlCol="0">
            <a:spAutoFit/>
          </a:bodyPr>
          <a:lstStyle/>
          <a:p>
            <a:pPr>
              <a:lnSpc>
                <a:spcPct val="100000"/>
              </a:lnSpc>
              <a:spcBef>
                <a:spcPts val="120"/>
              </a:spcBef>
            </a:pPr>
            <a:r>
              <a:rPr sz="1400" spc="20" dirty="0">
                <a:latin typeface="Times New Roman"/>
                <a:cs typeface="Times New Roman"/>
              </a:rPr>
              <a:t>2</a:t>
            </a:r>
            <a:endParaRPr sz="1400">
              <a:latin typeface="Times New Roman"/>
              <a:cs typeface="Times New Roman"/>
            </a:endParaRPr>
          </a:p>
        </p:txBody>
      </p:sp>
      <p:sp>
        <p:nvSpPr>
          <p:cNvPr id="15" name="object 15"/>
          <p:cNvSpPr txBox="1"/>
          <p:nvPr/>
        </p:nvSpPr>
        <p:spPr>
          <a:xfrm>
            <a:off x="9217698" y="3428161"/>
            <a:ext cx="926465" cy="396875"/>
          </a:xfrm>
          <a:prstGeom prst="rect">
            <a:avLst/>
          </a:prstGeom>
        </p:spPr>
        <p:txBody>
          <a:bodyPr vert="horz" wrap="square" lIns="0" tIns="16510" rIns="0" bIns="0" rtlCol="0">
            <a:spAutoFit/>
          </a:bodyPr>
          <a:lstStyle/>
          <a:p>
            <a:pPr>
              <a:lnSpc>
                <a:spcPct val="100000"/>
              </a:lnSpc>
              <a:spcBef>
                <a:spcPts val="130"/>
              </a:spcBef>
              <a:tabLst>
                <a:tab pos="635635" algn="l"/>
              </a:tabLst>
            </a:pPr>
            <a:r>
              <a:rPr sz="2400" spc="20" dirty="0">
                <a:latin typeface="Times New Roman"/>
                <a:cs typeface="Times New Roman"/>
              </a:rPr>
              <a:t>)</a:t>
            </a:r>
            <a:r>
              <a:rPr sz="2400" spc="-325" dirty="0">
                <a:latin typeface="Times New Roman"/>
                <a:cs typeface="Times New Roman"/>
              </a:rPr>
              <a:t> </a:t>
            </a:r>
            <a:r>
              <a:rPr sz="2400" spc="15" dirty="0">
                <a:latin typeface="Symbol"/>
                <a:cs typeface="Symbol"/>
              </a:rPr>
              <a:t></a:t>
            </a:r>
            <a:r>
              <a:rPr sz="2400" spc="-385" dirty="0">
                <a:latin typeface="Times New Roman"/>
                <a:cs typeface="Times New Roman"/>
              </a:rPr>
              <a:t> </a:t>
            </a:r>
            <a:r>
              <a:rPr sz="2400" i="1" spc="45" dirty="0">
                <a:latin typeface="Times New Roman"/>
                <a:cs typeface="Times New Roman"/>
              </a:rPr>
              <a:t>C</a:t>
            </a:r>
            <a:r>
              <a:rPr sz="2400" i="1" dirty="0">
                <a:latin typeface="Times New Roman"/>
                <a:cs typeface="Times New Roman"/>
              </a:rPr>
              <a:t>	</a:t>
            </a:r>
            <a:r>
              <a:rPr sz="2400" spc="75" dirty="0">
                <a:latin typeface="Symbol"/>
                <a:cs typeface="Symbol"/>
              </a:rPr>
              <a:t></a:t>
            </a:r>
            <a:r>
              <a:rPr sz="2400" i="1" spc="40" dirty="0">
                <a:latin typeface="Times New Roman"/>
                <a:cs typeface="Times New Roman"/>
              </a:rPr>
              <a:t>V</a:t>
            </a:r>
            <a:endParaRPr sz="2400">
              <a:latin typeface="Times New Roman"/>
              <a:cs typeface="Times New Roman"/>
            </a:endParaRPr>
          </a:p>
        </p:txBody>
      </p:sp>
      <p:sp>
        <p:nvSpPr>
          <p:cNvPr id="16" name="object 16"/>
          <p:cNvSpPr txBox="1"/>
          <p:nvPr/>
        </p:nvSpPr>
        <p:spPr>
          <a:xfrm>
            <a:off x="8561161" y="3171478"/>
            <a:ext cx="642620" cy="894080"/>
          </a:xfrm>
          <a:prstGeom prst="rect">
            <a:avLst/>
          </a:prstGeom>
        </p:spPr>
        <p:txBody>
          <a:bodyPr vert="horz" wrap="square" lIns="0" tIns="80010" rIns="0" bIns="0" rtlCol="0">
            <a:spAutoFit/>
          </a:bodyPr>
          <a:lstStyle/>
          <a:p>
            <a:pPr marR="5080" algn="ctr">
              <a:lnSpc>
                <a:spcPct val="100000"/>
              </a:lnSpc>
              <a:spcBef>
                <a:spcPts val="630"/>
              </a:spcBef>
            </a:pPr>
            <a:r>
              <a:rPr sz="2400" i="1" spc="45" dirty="0">
                <a:latin typeface="Times New Roman"/>
                <a:cs typeface="Times New Roman"/>
              </a:rPr>
              <a:t>n</a:t>
            </a:r>
            <a:r>
              <a:rPr sz="2400" spc="180" dirty="0">
                <a:latin typeface="Times New Roman"/>
                <a:cs typeface="Times New Roman"/>
              </a:rPr>
              <a:t>(</a:t>
            </a:r>
            <a:r>
              <a:rPr sz="2400" i="1" spc="45" dirty="0">
                <a:latin typeface="Times New Roman"/>
                <a:cs typeface="Times New Roman"/>
              </a:rPr>
              <a:t>N</a:t>
            </a:r>
            <a:r>
              <a:rPr sz="2400" i="1" spc="-350" dirty="0">
                <a:latin typeface="Times New Roman"/>
                <a:cs typeface="Times New Roman"/>
              </a:rPr>
              <a:t> </a:t>
            </a:r>
            <a:r>
              <a:rPr sz="2400" spc="20" dirty="0">
                <a:latin typeface="Times New Roman"/>
                <a:cs typeface="Times New Roman"/>
              </a:rPr>
              <a:t>)</a:t>
            </a:r>
            <a:endParaRPr sz="2400">
              <a:latin typeface="Times New Roman"/>
              <a:cs typeface="Times New Roman"/>
            </a:endParaRPr>
          </a:p>
          <a:p>
            <a:pPr marR="20955" algn="ctr">
              <a:lnSpc>
                <a:spcPct val="100000"/>
              </a:lnSpc>
              <a:spcBef>
                <a:spcPts val="535"/>
              </a:spcBef>
            </a:pPr>
            <a:r>
              <a:rPr sz="2400" i="1" spc="45" dirty="0">
                <a:latin typeface="Times New Roman"/>
                <a:cs typeface="Times New Roman"/>
              </a:rPr>
              <a:t>N</a:t>
            </a:r>
            <a:endParaRPr sz="2400">
              <a:latin typeface="Times New Roman"/>
              <a:cs typeface="Times New Roman"/>
            </a:endParaRPr>
          </a:p>
        </p:txBody>
      </p:sp>
      <p:sp>
        <p:nvSpPr>
          <p:cNvPr id="17" name="object 17"/>
          <p:cNvSpPr txBox="1"/>
          <p:nvPr/>
        </p:nvSpPr>
        <p:spPr>
          <a:xfrm>
            <a:off x="5286314" y="3428161"/>
            <a:ext cx="3215005" cy="396875"/>
          </a:xfrm>
          <a:prstGeom prst="rect">
            <a:avLst/>
          </a:prstGeom>
        </p:spPr>
        <p:txBody>
          <a:bodyPr vert="horz" wrap="square" lIns="0" tIns="16510" rIns="0" bIns="0" rtlCol="0">
            <a:spAutoFit/>
          </a:bodyPr>
          <a:lstStyle/>
          <a:p>
            <a:pPr marL="38100">
              <a:lnSpc>
                <a:spcPct val="100000"/>
              </a:lnSpc>
              <a:spcBef>
                <a:spcPts val="130"/>
              </a:spcBef>
              <a:tabLst>
                <a:tab pos="557530" algn="l"/>
                <a:tab pos="2386965" algn="l"/>
              </a:tabLst>
            </a:pPr>
            <a:r>
              <a:rPr sz="2400" i="1" spc="40" dirty="0">
                <a:latin typeface="Times New Roman"/>
                <a:cs typeface="Times New Roman"/>
              </a:rPr>
              <a:t>P	</a:t>
            </a:r>
            <a:r>
              <a:rPr sz="2400" spc="35" dirty="0">
                <a:latin typeface="Symbol"/>
                <a:cs typeface="Symbol"/>
              </a:rPr>
              <a:t></a:t>
            </a:r>
            <a:r>
              <a:rPr sz="2400" spc="160" dirty="0">
                <a:latin typeface="Times New Roman"/>
                <a:cs typeface="Times New Roman"/>
              </a:rPr>
              <a:t> </a:t>
            </a:r>
            <a:r>
              <a:rPr sz="2400" dirty="0">
                <a:latin typeface="Times New Roman"/>
                <a:cs typeface="Times New Roman"/>
              </a:rPr>
              <a:t>li</a:t>
            </a:r>
            <a:r>
              <a:rPr sz="2400" spc="50" dirty="0">
                <a:latin typeface="Times New Roman"/>
                <a:cs typeface="Times New Roman"/>
              </a:rPr>
              <a:t>m</a:t>
            </a:r>
            <a:r>
              <a:rPr sz="2400" spc="235" dirty="0">
                <a:latin typeface="Times New Roman"/>
                <a:cs typeface="Times New Roman"/>
              </a:rPr>
              <a:t> </a:t>
            </a:r>
            <a:r>
              <a:rPr sz="3600" i="1" spc="165" baseline="35879" dirty="0">
                <a:latin typeface="Times New Roman"/>
                <a:cs typeface="Times New Roman"/>
              </a:rPr>
              <a:t>E</a:t>
            </a:r>
            <a:r>
              <a:rPr sz="2100" i="1" spc="37" baseline="35714" dirty="0">
                <a:latin typeface="Times New Roman"/>
                <a:cs typeface="Times New Roman"/>
              </a:rPr>
              <a:t>N</a:t>
            </a:r>
            <a:r>
              <a:rPr sz="2100" i="1" baseline="35714" dirty="0">
                <a:latin typeface="Times New Roman"/>
                <a:cs typeface="Times New Roman"/>
              </a:rPr>
              <a:t>  </a:t>
            </a:r>
            <a:r>
              <a:rPr sz="2100" i="1" spc="-247" baseline="35714" dirty="0">
                <a:latin typeface="Times New Roman"/>
                <a:cs typeface="Times New Roman"/>
              </a:rPr>
              <a:t> </a:t>
            </a:r>
            <a:r>
              <a:rPr sz="2400" spc="15" dirty="0">
                <a:latin typeface="Symbol"/>
                <a:cs typeface="Symbol"/>
              </a:rPr>
              <a:t></a:t>
            </a:r>
            <a:r>
              <a:rPr sz="2400" spc="145" dirty="0">
                <a:latin typeface="Times New Roman"/>
                <a:cs typeface="Times New Roman"/>
              </a:rPr>
              <a:t> </a:t>
            </a:r>
            <a:r>
              <a:rPr sz="2400" i="1" spc="15" dirty="0">
                <a:latin typeface="Times New Roman"/>
                <a:cs typeface="Times New Roman"/>
              </a:rPr>
              <a:t>f</a:t>
            </a:r>
            <a:r>
              <a:rPr sz="2400" i="1" dirty="0">
                <a:latin typeface="Times New Roman"/>
                <a:cs typeface="Times New Roman"/>
              </a:rPr>
              <a:t>	</a:t>
            </a:r>
            <a:r>
              <a:rPr sz="2400" spc="35" dirty="0">
                <a:latin typeface="Symbol"/>
                <a:cs typeface="Symbol"/>
              </a:rPr>
              <a:t></a:t>
            </a:r>
            <a:r>
              <a:rPr sz="2400" spc="-100" dirty="0">
                <a:latin typeface="Times New Roman"/>
                <a:cs typeface="Times New Roman"/>
              </a:rPr>
              <a:t> </a:t>
            </a:r>
            <a:r>
              <a:rPr sz="2400" spc="20" dirty="0">
                <a:latin typeface="Times New Roman"/>
                <a:cs typeface="Times New Roman"/>
              </a:rPr>
              <a:t>(</a:t>
            </a:r>
            <a:r>
              <a:rPr sz="2400" spc="-330" dirty="0">
                <a:latin typeface="Times New Roman"/>
                <a:cs typeface="Times New Roman"/>
              </a:rPr>
              <a:t> </a:t>
            </a:r>
            <a:r>
              <a:rPr sz="2400" spc="15" dirty="0">
                <a:latin typeface="Times New Roman"/>
                <a:cs typeface="Times New Roman"/>
              </a:rPr>
              <a:t>lim</a:t>
            </a:r>
            <a:endParaRPr sz="2400" dirty="0">
              <a:latin typeface="Times New Roman"/>
              <a:cs typeface="Times New Roman"/>
            </a:endParaRPr>
          </a:p>
        </p:txBody>
      </p:sp>
      <p:sp>
        <p:nvSpPr>
          <p:cNvPr id="18" name="object 18"/>
          <p:cNvSpPr txBox="1"/>
          <p:nvPr/>
        </p:nvSpPr>
        <p:spPr>
          <a:xfrm>
            <a:off x="849630" y="3437382"/>
            <a:ext cx="4272280" cy="421640"/>
          </a:xfrm>
          <a:prstGeom prst="rect">
            <a:avLst/>
          </a:prstGeom>
        </p:spPr>
        <p:txBody>
          <a:bodyPr vert="horz" wrap="square" lIns="0" tIns="12065" rIns="0" bIns="0" rtlCol="0">
            <a:spAutoFit/>
          </a:bodyPr>
          <a:lstStyle/>
          <a:p>
            <a:pPr marL="469900" indent="-457200">
              <a:lnSpc>
                <a:spcPct val="100000"/>
              </a:lnSpc>
              <a:spcBef>
                <a:spcPts val="95"/>
              </a:spcBef>
              <a:buFont typeface="Wingdings"/>
              <a:buChar char=""/>
              <a:tabLst>
                <a:tab pos="469265" algn="l"/>
                <a:tab pos="469900" algn="l"/>
              </a:tabLst>
            </a:pPr>
            <a:r>
              <a:rPr sz="2600" b="1" spc="-15" dirty="0">
                <a:solidFill>
                  <a:srgbClr val="004099"/>
                </a:solidFill>
                <a:latin typeface="Arial"/>
                <a:cs typeface="Arial"/>
              </a:rPr>
              <a:t>Average </a:t>
            </a:r>
            <a:r>
              <a:rPr sz="2600" b="1" spc="-5" dirty="0">
                <a:solidFill>
                  <a:srgbClr val="004099"/>
                </a:solidFill>
                <a:latin typeface="Arial"/>
                <a:cs typeface="Arial"/>
              </a:rPr>
              <a:t>dynamic</a:t>
            </a:r>
            <a:r>
              <a:rPr sz="2600" b="1" dirty="0">
                <a:solidFill>
                  <a:srgbClr val="004099"/>
                </a:solidFill>
                <a:latin typeface="Arial"/>
                <a:cs typeface="Arial"/>
              </a:rPr>
              <a:t> </a:t>
            </a:r>
            <a:r>
              <a:rPr sz="2600" b="1" spc="-5" dirty="0">
                <a:solidFill>
                  <a:srgbClr val="004099"/>
                </a:solidFill>
                <a:latin typeface="Arial"/>
                <a:cs typeface="Arial"/>
              </a:rPr>
              <a:t>power</a:t>
            </a:r>
            <a:endParaRPr sz="2600">
              <a:latin typeface="Arial"/>
              <a:cs typeface="Arial"/>
            </a:endParaRPr>
          </a:p>
        </p:txBody>
      </p:sp>
      <p:sp>
        <p:nvSpPr>
          <p:cNvPr id="19" name="object 19"/>
          <p:cNvSpPr txBox="1"/>
          <p:nvPr/>
        </p:nvSpPr>
        <p:spPr>
          <a:xfrm>
            <a:off x="1315719" y="4446523"/>
            <a:ext cx="302196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4099"/>
                </a:solidFill>
                <a:latin typeface="Arial"/>
                <a:cs typeface="Arial"/>
              </a:rPr>
              <a:t>Define</a:t>
            </a:r>
            <a:r>
              <a:rPr sz="2400" b="1" spc="-25" dirty="0">
                <a:solidFill>
                  <a:srgbClr val="004099"/>
                </a:solidFill>
                <a:latin typeface="Arial"/>
                <a:cs typeface="Arial"/>
              </a:rPr>
              <a:t> </a:t>
            </a:r>
            <a:r>
              <a:rPr sz="2400" b="1" spc="-5" dirty="0">
                <a:solidFill>
                  <a:srgbClr val="004099"/>
                </a:solidFill>
                <a:latin typeface="Arial"/>
                <a:cs typeface="Arial"/>
              </a:rPr>
              <a:t>activity</a:t>
            </a:r>
            <a:r>
              <a:rPr sz="2400" b="1" dirty="0">
                <a:solidFill>
                  <a:srgbClr val="004099"/>
                </a:solidFill>
                <a:latin typeface="Arial"/>
                <a:cs typeface="Arial"/>
              </a:rPr>
              <a:t> </a:t>
            </a:r>
            <a:r>
              <a:rPr sz="2400" b="1" spc="-5" dirty="0">
                <a:solidFill>
                  <a:srgbClr val="004099"/>
                </a:solidFill>
                <a:latin typeface="Arial"/>
                <a:cs typeface="Arial"/>
              </a:rPr>
              <a:t>factor</a:t>
            </a:r>
            <a:endParaRPr sz="2400" dirty="0">
              <a:latin typeface="Arial"/>
              <a:cs typeface="Arial"/>
            </a:endParaRPr>
          </a:p>
        </p:txBody>
      </p:sp>
      <p:grpSp>
        <p:nvGrpSpPr>
          <p:cNvPr id="20" name="object 20"/>
          <p:cNvGrpSpPr/>
          <p:nvPr/>
        </p:nvGrpSpPr>
        <p:grpSpPr>
          <a:xfrm>
            <a:off x="4595621" y="4256532"/>
            <a:ext cx="2157730" cy="791845"/>
            <a:chOff x="4595621" y="4256532"/>
            <a:chExt cx="2157730" cy="791845"/>
          </a:xfrm>
        </p:grpSpPr>
        <p:sp>
          <p:nvSpPr>
            <p:cNvPr id="21" name="object 21"/>
            <p:cNvSpPr/>
            <p:nvPr/>
          </p:nvSpPr>
          <p:spPr>
            <a:xfrm>
              <a:off x="4595621" y="4256532"/>
              <a:ext cx="2157730" cy="791845"/>
            </a:xfrm>
            <a:custGeom>
              <a:avLst/>
              <a:gdLst/>
              <a:ahLst/>
              <a:cxnLst/>
              <a:rect l="l" t="t" r="r" b="b"/>
              <a:pathLst>
                <a:path w="2157729" h="791845">
                  <a:moveTo>
                    <a:pt x="2157222" y="0"/>
                  </a:moveTo>
                  <a:lnTo>
                    <a:pt x="0" y="0"/>
                  </a:lnTo>
                  <a:lnTo>
                    <a:pt x="0" y="791718"/>
                  </a:lnTo>
                  <a:lnTo>
                    <a:pt x="2157222" y="791718"/>
                  </a:lnTo>
                  <a:lnTo>
                    <a:pt x="2157222" y="0"/>
                  </a:lnTo>
                  <a:close/>
                </a:path>
              </a:pathLst>
            </a:custGeom>
            <a:solidFill>
              <a:srgbClr val="D0ECF6"/>
            </a:solidFill>
          </p:spPr>
          <p:txBody>
            <a:bodyPr wrap="square" lIns="0" tIns="0" rIns="0" bIns="0" rtlCol="0"/>
            <a:lstStyle/>
            <a:p>
              <a:endParaRPr/>
            </a:p>
          </p:txBody>
        </p:sp>
        <p:sp>
          <p:nvSpPr>
            <p:cNvPr id="22" name="object 22"/>
            <p:cNvSpPr/>
            <p:nvPr/>
          </p:nvSpPr>
          <p:spPr>
            <a:xfrm>
              <a:off x="6033786" y="4666432"/>
              <a:ext cx="663575" cy="0"/>
            </a:xfrm>
            <a:custGeom>
              <a:avLst/>
              <a:gdLst/>
              <a:ahLst/>
              <a:cxnLst/>
              <a:rect l="l" t="t" r="r" b="b"/>
              <a:pathLst>
                <a:path w="663575">
                  <a:moveTo>
                    <a:pt x="0" y="0"/>
                  </a:moveTo>
                  <a:lnTo>
                    <a:pt x="663288" y="0"/>
                  </a:lnTo>
                </a:path>
              </a:pathLst>
            </a:custGeom>
            <a:ln w="12527">
              <a:solidFill>
                <a:srgbClr val="000000"/>
              </a:solidFill>
            </a:ln>
          </p:spPr>
          <p:txBody>
            <a:bodyPr wrap="square" lIns="0" tIns="0" rIns="0" bIns="0" rtlCol="0"/>
            <a:lstStyle/>
            <a:p>
              <a:endParaRPr/>
            </a:p>
          </p:txBody>
        </p:sp>
      </p:grpSp>
      <p:sp>
        <p:nvSpPr>
          <p:cNvPr id="23" name="object 23"/>
          <p:cNvSpPr txBox="1"/>
          <p:nvPr/>
        </p:nvSpPr>
        <p:spPr>
          <a:xfrm>
            <a:off x="6256990" y="4661852"/>
            <a:ext cx="221615" cy="396240"/>
          </a:xfrm>
          <a:prstGeom prst="rect">
            <a:avLst/>
          </a:prstGeom>
        </p:spPr>
        <p:txBody>
          <a:bodyPr vert="horz" wrap="square" lIns="0" tIns="16510" rIns="0" bIns="0" rtlCol="0">
            <a:spAutoFit/>
          </a:bodyPr>
          <a:lstStyle/>
          <a:p>
            <a:pPr>
              <a:lnSpc>
                <a:spcPct val="100000"/>
              </a:lnSpc>
              <a:spcBef>
                <a:spcPts val="130"/>
              </a:spcBef>
            </a:pPr>
            <a:r>
              <a:rPr sz="2400" i="1" spc="40" dirty="0">
                <a:latin typeface="Times New Roman"/>
                <a:cs typeface="Times New Roman"/>
              </a:rPr>
              <a:t>N</a:t>
            </a:r>
            <a:endParaRPr sz="2400">
              <a:latin typeface="Times New Roman"/>
              <a:cs typeface="Times New Roman"/>
            </a:endParaRPr>
          </a:p>
        </p:txBody>
      </p:sp>
      <p:sp>
        <p:nvSpPr>
          <p:cNvPr id="24" name="object 24"/>
          <p:cNvSpPr txBox="1"/>
          <p:nvPr/>
        </p:nvSpPr>
        <p:spPr>
          <a:xfrm>
            <a:off x="5524609" y="4729747"/>
            <a:ext cx="470534" cy="241935"/>
          </a:xfrm>
          <a:prstGeom prst="rect">
            <a:avLst/>
          </a:prstGeom>
        </p:spPr>
        <p:txBody>
          <a:bodyPr vert="horz" wrap="square" lIns="0" tIns="15240" rIns="0" bIns="0" rtlCol="0">
            <a:spAutoFit/>
          </a:bodyPr>
          <a:lstStyle/>
          <a:p>
            <a:pPr>
              <a:lnSpc>
                <a:spcPct val="100000"/>
              </a:lnSpc>
              <a:spcBef>
                <a:spcPts val="120"/>
              </a:spcBef>
            </a:pPr>
            <a:r>
              <a:rPr sz="1400" i="1" spc="25" dirty="0">
                <a:latin typeface="Times New Roman"/>
                <a:cs typeface="Times New Roman"/>
              </a:rPr>
              <a:t>N</a:t>
            </a:r>
            <a:r>
              <a:rPr sz="1400" i="1" spc="-170" dirty="0">
                <a:latin typeface="Times New Roman"/>
                <a:cs typeface="Times New Roman"/>
              </a:rPr>
              <a:t> </a:t>
            </a:r>
            <a:r>
              <a:rPr sz="1400" spc="45" dirty="0">
                <a:latin typeface="Symbol"/>
                <a:cs typeface="Symbol"/>
              </a:rPr>
              <a:t></a:t>
            </a:r>
            <a:r>
              <a:rPr sz="1400" spc="25" dirty="0">
                <a:latin typeface="Symbol"/>
                <a:cs typeface="Symbol"/>
              </a:rPr>
              <a:t></a:t>
            </a:r>
            <a:endParaRPr sz="1400">
              <a:latin typeface="Symbol"/>
              <a:cs typeface="Symbol"/>
            </a:endParaRPr>
          </a:p>
        </p:txBody>
      </p:sp>
      <p:sp>
        <p:nvSpPr>
          <p:cNvPr id="25" name="object 25"/>
          <p:cNvSpPr txBox="1"/>
          <p:nvPr/>
        </p:nvSpPr>
        <p:spPr>
          <a:xfrm>
            <a:off x="4834047" y="4627428"/>
            <a:ext cx="365125" cy="241935"/>
          </a:xfrm>
          <a:prstGeom prst="rect">
            <a:avLst/>
          </a:prstGeom>
        </p:spPr>
        <p:txBody>
          <a:bodyPr vert="horz" wrap="square" lIns="0" tIns="15240" rIns="0" bIns="0" rtlCol="0">
            <a:spAutoFit/>
          </a:bodyPr>
          <a:lstStyle/>
          <a:p>
            <a:pPr>
              <a:lnSpc>
                <a:spcPct val="100000"/>
              </a:lnSpc>
              <a:spcBef>
                <a:spcPts val="120"/>
              </a:spcBef>
            </a:pPr>
            <a:r>
              <a:rPr sz="1400" spc="40" dirty="0">
                <a:latin typeface="Times New Roman"/>
                <a:cs typeface="Times New Roman"/>
              </a:rPr>
              <a:t>0</a:t>
            </a:r>
            <a:r>
              <a:rPr sz="1400" spc="-85" dirty="0">
                <a:latin typeface="Symbol"/>
                <a:cs typeface="Symbol"/>
              </a:rPr>
              <a:t></a:t>
            </a:r>
            <a:r>
              <a:rPr sz="1400" spc="15" dirty="0">
                <a:latin typeface="Times New Roman"/>
                <a:cs typeface="Times New Roman"/>
              </a:rPr>
              <a:t>1</a:t>
            </a:r>
            <a:endParaRPr sz="1400">
              <a:latin typeface="Times New Roman"/>
              <a:cs typeface="Times New Roman"/>
            </a:endParaRPr>
          </a:p>
        </p:txBody>
      </p:sp>
      <p:sp>
        <p:nvSpPr>
          <p:cNvPr id="26" name="object 26"/>
          <p:cNvSpPr txBox="1"/>
          <p:nvPr/>
        </p:nvSpPr>
        <p:spPr>
          <a:xfrm>
            <a:off x="5247461" y="4228243"/>
            <a:ext cx="1475105" cy="396240"/>
          </a:xfrm>
          <a:prstGeom prst="rect">
            <a:avLst/>
          </a:prstGeom>
        </p:spPr>
        <p:txBody>
          <a:bodyPr vert="horz" wrap="square" lIns="0" tIns="16510" rIns="0" bIns="0" rtlCol="0">
            <a:spAutoFit/>
          </a:bodyPr>
          <a:lstStyle/>
          <a:p>
            <a:pPr marL="25400">
              <a:lnSpc>
                <a:spcPct val="100000"/>
              </a:lnSpc>
              <a:spcBef>
                <a:spcPts val="130"/>
              </a:spcBef>
            </a:pPr>
            <a:r>
              <a:rPr sz="3600" spc="44" baseline="-34722" dirty="0">
                <a:latin typeface="Symbol"/>
                <a:cs typeface="Symbol"/>
              </a:rPr>
              <a:t></a:t>
            </a:r>
            <a:r>
              <a:rPr sz="3600" spc="247" baseline="-34722" dirty="0">
                <a:latin typeface="Times New Roman"/>
                <a:cs typeface="Times New Roman"/>
              </a:rPr>
              <a:t> </a:t>
            </a:r>
            <a:r>
              <a:rPr sz="3600" spc="7" baseline="-34722" dirty="0">
                <a:latin typeface="Times New Roman"/>
                <a:cs typeface="Times New Roman"/>
              </a:rPr>
              <a:t>li</a:t>
            </a:r>
            <a:r>
              <a:rPr sz="3600" spc="67" baseline="-34722" dirty="0">
                <a:latin typeface="Times New Roman"/>
                <a:cs typeface="Times New Roman"/>
              </a:rPr>
              <a:t>m</a:t>
            </a:r>
            <a:r>
              <a:rPr sz="3600" spc="247" baseline="-34722" dirty="0">
                <a:latin typeface="Times New Roman"/>
                <a:cs typeface="Times New Roman"/>
              </a:rPr>
              <a:t> </a:t>
            </a:r>
            <a:r>
              <a:rPr sz="2400" i="1" spc="50" dirty="0">
                <a:latin typeface="Times New Roman"/>
                <a:cs typeface="Times New Roman"/>
              </a:rPr>
              <a:t>n</a:t>
            </a:r>
            <a:r>
              <a:rPr sz="2400" spc="180" dirty="0">
                <a:latin typeface="Times New Roman"/>
                <a:cs typeface="Times New Roman"/>
              </a:rPr>
              <a:t>(</a:t>
            </a:r>
            <a:r>
              <a:rPr sz="2400" i="1" spc="40" dirty="0">
                <a:latin typeface="Times New Roman"/>
                <a:cs typeface="Times New Roman"/>
              </a:rPr>
              <a:t>N</a:t>
            </a:r>
            <a:r>
              <a:rPr sz="2400" i="1" spc="-345" dirty="0">
                <a:latin typeface="Times New Roman"/>
                <a:cs typeface="Times New Roman"/>
              </a:rPr>
              <a:t> </a:t>
            </a:r>
            <a:r>
              <a:rPr sz="2400" spc="20" dirty="0">
                <a:latin typeface="Times New Roman"/>
                <a:cs typeface="Times New Roman"/>
              </a:rPr>
              <a:t>)</a:t>
            </a:r>
            <a:endParaRPr sz="2400">
              <a:latin typeface="Times New Roman"/>
              <a:cs typeface="Times New Roman"/>
            </a:endParaRPr>
          </a:p>
        </p:txBody>
      </p:sp>
      <p:sp>
        <p:nvSpPr>
          <p:cNvPr id="27" name="object 27"/>
          <p:cNvSpPr txBox="1"/>
          <p:nvPr/>
        </p:nvSpPr>
        <p:spPr>
          <a:xfrm>
            <a:off x="4618449" y="4404538"/>
            <a:ext cx="210185" cy="416559"/>
          </a:xfrm>
          <a:prstGeom prst="rect">
            <a:avLst/>
          </a:prstGeom>
        </p:spPr>
        <p:txBody>
          <a:bodyPr vert="horz" wrap="square" lIns="0" tIns="14604" rIns="0" bIns="0" rtlCol="0">
            <a:spAutoFit/>
          </a:bodyPr>
          <a:lstStyle/>
          <a:p>
            <a:pPr>
              <a:lnSpc>
                <a:spcPct val="100000"/>
              </a:lnSpc>
              <a:spcBef>
                <a:spcPts val="114"/>
              </a:spcBef>
            </a:pPr>
            <a:r>
              <a:rPr sz="2550" i="1" spc="-60" dirty="0">
                <a:latin typeface="Symbol"/>
                <a:cs typeface="Symbol"/>
              </a:rPr>
              <a:t></a:t>
            </a:r>
            <a:endParaRPr sz="2550">
              <a:latin typeface="Symbol"/>
              <a:cs typeface="Symbol"/>
            </a:endParaRPr>
          </a:p>
        </p:txBody>
      </p:sp>
      <p:grpSp>
        <p:nvGrpSpPr>
          <p:cNvPr id="28" name="object 28"/>
          <p:cNvGrpSpPr/>
          <p:nvPr/>
        </p:nvGrpSpPr>
        <p:grpSpPr>
          <a:xfrm>
            <a:off x="3975353" y="5346191"/>
            <a:ext cx="3495040" cy="605155"/>
            <a:chOff x="3975353" y="5346191"/>
            <a:chExt cx="3495040" cy="605155"/>
          </a:xfrm>
        </p:grpSpPr>
        <p:sp>
          <p:nvSpPr>
            <p:cNvPr id="29" name="object 29"/>
            <p:cNvSpPr/>
            <p:nvPr/>
          </p:nvSpPr>
          <p:spPr>
            <a:xfrm>
              <a:off x="3981830" y="5352668"/>
              <a:ext cx="3481704" cy="592455"/>
            </a:xfrm>
            <a:custGeom>
              <a:avLst/>
              <a:gdLst/>
              <a:ahLst/>
              <a:cxnLst/>
              <a:rect l="l" t="t" r="r" b="b"/>
              <a:pathLst>
                <a:path w="3481704" h="592454">
                  <a:moveTo>
                    <a:pt x="3382899" y="0"/>
                  </a:moveTo>
                  <a:lnTo>
                    <a:pt x="98679" y="0"/>
                  </a:lnTo>
                  <a:lnTo>
                    <a:pt x="60275" y="7756"/>
                  </a:lnTo>
                  <a:lnTo>
                    <a:pt x="28908" y="28908"/>
                  </a:lnTo>
                  <a:lnTo>
                    <a:pt x="7756" y="60275"/>
                  </a:lnTo>
                  <a:lnTo>
                    <a:pt x="0" y="98678"/>
                  </a:lnTo>
                  <a:lnTo>
                    <a:pt x="0" y="493394"/>
                  </a:lnTo>
                  <a:lnTo>
                    <a:pt x="7756" y="531803"/>
                  </a:lnTo>
                  <a:lnTo>
                    <a:pt x="28908" y="563170"/>
                  </a:lnTo>
                  <a:lnTo>
                    <a:pt x="60275" y="584318"/>
                  </a:lnTo>
                  <a:lnTo>
                    <a:pt x="98679" y="592073"/>
                  </a:lnTo>
                  <a:lnTo>
                    <a:pt x="3382899" y="592073"/>
                  </a:lnTo>
                  <a:lnTo>
                    <a:pt x="3421302" y="584318"/>
                  </a:lnTo>
                  <a:lnTo>
                    <a:pt x="3452669" y="563170"/>
                  </a:lnTo>
                  <a:lnTo>
                    <a:pt x="3473821" y="531803"/>
                  </a:lnTo>
                  <a:lnTo>
                    <a:pt x="3481578" y="493394"/>
                  </a:lnTo>
                  <a:lnTo>
                    <a:pt x="3481578" y="98678"/>
                  </a:lnTo>
                  <a:lnTo>
                    <a:pt x="3473821" y="60275"/>
                  </a:lnTo>
                  <a:lnTo>
                    <a:pt x="3452669" y="28908"/>
                  </a:lnTo>
                  <a:lnTo>
                    <a:pt x="3421302" y="7756"/>
                  </a:lnTo>
                  <a:lnTo>
                    <a:pt x="3382899" y="0"/>
                  </a:lnTo>
                  <a:close/>
                </a:path>
              </a:pathLst>
            </a:custGeom>
            <a:solidFill>
              <a:srgbClr val="FFFF00"/>
            </a:solidFill>
          </p:spPr>
          <p:txBody>
            <a:bodyPr wrap="square" lIns="0" tIns="0" rIns="0" bIns="0" rtlCol="0"/>
            <a:lstStyle/>
            <a:p>
              <a:endParaRPr/>
            </a:p>
          </p:txBody>
        </p:sp>
        <p:sp>
          <p:nvSpPr>
            <p:cNvPr id="30" name="object 30"/>
            <p:cNvSpPr/>
            <p:nvPr/>
          </p:nvSpPr>
          <p:spPr>
            <a:xfrm>
              <a:off x="3981830" y="5352668"/>
              <a:ext cx="3481704" cy="592455"/>
            </a:xfrm>
            <a:custGeom>
              <a:avLst/>
              <a:gdLst/>
              <a:ahLst/>
              <a:cxnLst/>
              <a:rect l="l" t="t" r="r" b="b"/>
              <a:pathLst>
                <a:path w="3481704" h="592454">
                  <a:moveTo>
                    <a:pt x="0" y="98678"/>
                  </a:moveTo>
                  <a:lnTo>
                    <a:pt x="7756" y="60275"/>
                  </a:lnTo>
                  <a:lnTo>
                    <a:pt x="28908" y="28908"/>
                  </a:lnTo>
                  <a:lnTo>
                    <a:pt x="60275" y="7756"/>
                  </a:lnTo>
                  <a:lnTo>
                    <a:pt x="98679" y="0"/>
                  </a:lnTo>
                  <a:lnTo>
                    <a:pt x="3382899" y="0"/>
                  </a:lnTo>
                  <a:lnTo>
                    <a:pt x="3421302" y="7756"/>
                  </a:lnTo>
                  <a:lnTo>
                    <a:pt x="3452669" y="28908"/>
                  </a:lnTo>
                  <a:lnTo>
                    <a:pt x="3473821" y="60275"/>
                  </a:lnTo>
                  <a:lnTo>
                    <a:pt x="3481578" y="98678"/>
                  </a:lnTo>
                  <a:lnTo>
                    <a:pt x="3481578" y="493394"/>
                  </a:lnTo>
                  <a:lnTo>
                    <a:pt x="3473821" y="531803"/>
                  </a:lnTo>
                  <a:lnTo>
                    <a:pt x="3452669" y="563170"/>
                  </a:lnTo>
                  <a:lnTo>
                    <a:pt x="3421302" y="584318"/>
                  </a:lnTo>
                  <a:lnTo>
                    <a:pt x="3382899" y="592073"/>
                  </a:lnTo>
                  <a:lnTo>
                    <a:pt x="98679" y="592073"/>
                  </a:lnTo>
                  <a:lnTo>
                    <a:pt x="60275" y="584318"/>
                  </a:lnTo>
                  <a:lnTo>
                    <a:pt x="28908" y="563170"/>
                  </a:lnTo>
                  <a:lnTo>
                    <a:pt x="7756" y="531803"/>
                  </a:lnTo>
                  <a:lnTo>
                    <a:pt x="0" y="493394"/>
                  </a:lnTo>
                  <a:lnTo>
                    <a:pt x="0" y="98678"/>
                  </a:lnTo>
                  <a:close/>
                </a:path>
              </a:pathLst>
            </a:custGeom>
            <a:ln w="12954">
              <a:solidFill>
                <a:srgbClr val="002C6D"/>
              </a:solidFill>
            </a:ln>
          </p:spPr>
          <p:txBody>
            <a:bodyPr wrap="square" lIns="0" tIns="0" rIns="0" bIns="0" rtlCol="0"/>
            <a:lstStyle/>
            <a:p>
              <a:endParaRPr/>
            </a:p>
          </p:txBody>
        </p:sp>
      </p:grpSp>
      <p:sp>
        <p:nvSpPr>
          <p:cNvPr id="31" name="object 31"/>
          <p:cNvSpPr txBox="1"/>
          <p:nvPr/>
        </p:nvSpPr>
        <p:spPr>
          <a:xfrm>
            <a:off x="6858577" y="5568617"/>
            <a:ext cx="409575" cy="241300"/>
          </a:xfrm>
          <a:prstGeom prst="rect">
            <a:avLst/>
          </a:prstGeom>
        </p:spPr>
        <p:txBody>
          <a:bodyPr vert="horz" wrap="square" lIns="0" tIns="14604" rIns="0" bIns="0" rtlCol="0">
            <a:spAutoFit/>
          </a:bodyPr>
          <a:lstStyle/>
          <a:p>
            <a:pPr marL="12700">
              <a:lnSpc>
                <a:spcPct val="100000"/>
              </a:lnSpc>
              <a:spcBef>
                <a:spcPts val="114"/>
              </a:spcBef>
            </a:pPr>
            <a:r>
              <a:rPr sz="1400" i="1" spc="5" dirty="0">
                <a:latin typeface="Times New Roman"/>
                <a:cs typeface="Times New Roman"/>
              </a:rPr>
              <a:t>c</a:t>
            </a:r>
            <a:r>
              <a:rPr sz="1400" i="1" spc="10" dirty="0">
                <a:latin typeface="Times New Roman"/>
                <a:cs typeface="Times New Roman"/>
              </a:rPr>
              <a:t>loc</a:t>
            </a:r>
            <a:r>
              <a:rPr sz="1400" i="1" spc="15" dirty="0">
                <a:latin typeface="Times New Roman"/>
                <a:cs typeface="Times New Roman"/>
              </a:rPr>
              <a:t>k</a:t>
            </a:r>
            <a:endParaRPr sz="1400">
              <a:latin typeface="Times New Roman"/>
              <a:cs typeface="Times New Roman"/>
            </a:endParaRPr>
          </a:p>
        </p:txBody>
      </p:sp>
      <p:sp>
        <p:nvSpPr>
          <p:cNvPr id="32" name="object 32"/>
          <p:cNvSpPr txBox="1"/>
          <p:nvPr/>
        </p:nvSpPr>
        <p:spPr>
          <a:xfrm>
            <a:off x="4267989" y="5568617"/>
            <a:ext cx="288925" cy="241300"/>
          </a:xfrm>
          <a:prstGeom prst="rect">
            <a:avLst/>
          </a:prstGeom>
        </p:spPr>
        <p:txBody>
          <a:bodyPr vert="horz" wrap="square" lIns="0" tIns="14604" rIns="0" bIns="0" rtlCol="0">
            <a:spAutoFit/>
          </a:bodyPr>
          <a:lstStyle/>
          <a:p>
            <a:pPr marL="12700">
              <a:lnSpc>
                <a:spcPct val="100000"/>
              </a:lnSpc>
              <a:spcBef>
                <a:spcPts val="114"/>
              </a:spcBef>
            </a:pPr>
            <a:r>
              <a:rPr sz="1400" i="1" spc="15" dirty="0">
                <a:latin typeface="Times New Roman"/>
                <a:cs typeface="Times New Roman"/>
              </a:rPr>
              <a:t>a</a:t>
            </a:r>
            <a:r>
              <a:rPr sz="1400" i="1" spc="10" dirty="0">
                <a:latin typeface="Times New Roman"/>
                <a:cs typeface="Times New Roman"/>
              </a:rPr>
              <a:t>v</a:t>
            </a:r>
            <a:r>
              <a:rPr sz="1400" i="1" spc="15" dirty="0">
                <a:latin typeface="Times New Roman"/>
                <a:cs typeface="Times New Roman"/>
              </a:rPr>
              <a:t>g</a:t>
            </a:r>
            <a:endParaRPr sz="1400">
              <a:latin typeface="Times New Roman"/>
              <a:cs typeface="Times New Roman"/>
            </a:endParaRPr>
          </a:p>
        </p:txBody>
      </p:sp>
      <p:sp>
        <p:nvSpPr>
          <p:cNvPr id="33" name="object 33"/>
          <p:cNvSpPr txBox="1"/>
          <p:nvPr/>
        </p:nvSpPr>
        <p:spPr>
          <a:xfrm>
            <a:off x="5075582" y="5568617"/>
            <a:ext cx="377825" cy="241300"/>
          </a:xfrm>
          <a:prstGeom prst="rect">
            <a:avLst/>
          </a:prstGeom>
        </p:spPr>
        <p:txBody>
          <a:bodyPr vert="horz" wrap="square" lIns="0" tIns="14604" rIns="0" bIns="0" rtlCol="0">
            <a:spAutoFit/>
          </a:bodyPr>
          <a:lstStyle/>
          <a:p>
            <a:pPr marL="12700">
              <a:lnSpc>
                <a:spcPct val="100000"/>
              </a:lnSpc>
              <a:spcBef>
                <a:spcPts val="114"/>
              </a:spcBef>
            </a:pPr>
            <a:r>
              <a:rPr sz="1400" spc="40" dirty="0">
                <a:latin typeface="Times New Roman"/>
                <a:cs typeface="Times New Roman"/>
              </a:rPr>
              <a:t>0</a:t>
            </a:r>
            <a:r>
              <a:rPr sz="1400" spc="-80" dirty="0">
                <a:latin typeface="Symbol"/>
                <a:cs typeface="Symbol"/>
              </a:rPr>
              <a:t></a:t>
            </a:r>
            <a:r>
              <a:rPr sz="1400" spc="15" dirty="0">
                <a:latin typeface="Times New Roman"/>
                <a:cs typeface="Times New Roman"/>
              </a:rPr>
              <a:t>1</a:t>
            </a:r>
            <a:endParaRPr sz="1400">
              <a:latin typeface="Times New Roman"/>
              <a:cs typeface="Times New Roman"/>
            </a:endParaRPr>
          </a:p>
        </p:txBody>
      </p:sp>
      <p:sp>
        <p:nvSpPr>
          <p:cNvPr id="34" name="object 34"/>
          <p:cNvSpPr txBox="1"/>
          <p:nvPr/>
        </p:nvSpPr>
        <p:spPr>
          <a:xfrm>
            <a:off x="4097606" y="5346853"/>
            <a:ext cx="2835275" cy="463550"/>
          </a:xfrm>
          <a:prstGeom prst="rect">
            <a:avLst/>
          </a:prstGeom>
        </p:spPr>
        <p:txBody>
          <a:bodyPr vert="horz" wrap="square" lIns="0" tIns="13335" rIns="0" bIns="0" rtlCol="0">
            <a:spAutoFit/>
          </a:bodyPr>
          <a:lstStyle/>
          <a:p>
            <a:pPr marL="38100">
              <a:lnSpc>
                <a:spcPts val="2405"/>
              </a:lnSpc>
              <a:spcBef>
                <a:spcPts val="105"/>
              </a:spcBef>
              <a:tabLst>
                <a:tab pos="558165" algn="l"/>
                <a:tab pos="1395095" algn="l"/>
                <a:tab pos="1891030" algn="l"/>
                <a:tab pos="2498090" algn="l"/>
              </a:tabLst>
            </a:pPr>
            <a:r>
              <a:rPr sz="2400" i="1" spc="35" dirty="0">
                <a:latin typeface="Times New Roman"/>
                <a:cs typeface="Times New Roman"/>
              </a:rPr>
              <a:t>P	</a:t>
            </a:r>
            <a:r>
              <a:rPr sz="2400" spc="30" dirty="0">
                <a:latin typeface="Symbol"/>
                <a:cs typeface="Symbol"/>
              </a:rPr>
              <a:t></a:t>
            </a:r>
            <a:r>
              <a:rPr sz="2400" spc="-245" dirty="0">
                <a:latin typeface="Times New Roman"/>
                <a:cs typeface="Times New Roman"/>
              </a:rPr>
              <a:t> </a:t>
            </a:r>
            <a:r>
              <a:rPr sz="2550" i="1" spc="-60" dirty="0">
                <a:latin typeface="Symbol"/>
                <a:cs typeface="Symbol"/>
              </a:rPr>
              <a:t></a:t>
            </a:r>
            <a:r>
              <a:rPr sz="2550" spc="-60" dirty="0">
                <a:latin typeface="Times New Roman"/>
                <a:cs typeface="Times New Roman"/>
              </a:rPr>
              <a:t>	</a:t>
            </a:r>
            <a:r>
              <a:rPr sz="2400" spc="10" dirty="0">
                <a:latin typeface="Symbol"/>
                <a:cs typeface="Symbol"/>
              </a:rPr>
              <a:t></a:t>
            </a:r>
            <a:r>
              <a:rPr sz="2400" spc="-380" dirty="0">
                <a:latin typeface="Times New Roman"/>
                <a:cs typeface="Times New Roman"/>
              </a:rPr>
              <a:t> </a:t>
            </a:r>
            <a:r>
              <a:rPr sz="2400" i="1" spc="35" dirty="0">
                <a:latin typeface="Times New Roman"/>
                <a:cs typeface="Times New Roman"/>
              </a:rPr>
              <a:t>C	</a:t>
            </a:r>
            <a:r>
              <a:rPr sz="2400" spc="55" dirty="0">
                <a:latin typeface="Symbol"/>
                <a:cs typeface="Symbol"/>
              </a:rPr>
              <a:t></a:t>
            </a:r>
            <a:r>
              <a:rPr sz="2400" i="1" spc="55" dirty="0">
                <a:latin typeface="Times New Roman"/>
                <a:cs typeface="Times New Roman"/>
              </a:rPr>
              <a:t>V</a:t>
            </a:r>
            <a:r>
              <a:rPr sz="2400" i="1" spc="-145" dirty="0">
                <a:latin typeface="Times New Roman"/>
                <a:cs typeface="Times New Roman"/>
              </a:rPr>
              <a:t> </a:t>
            </a:r>
            <a:r>
              <a:rPr sz="2100" spc="22" baseline="43650" dirty="0">
                <a:latin typeface="Times New Roman"/>
                <a:cs typeface="Times New Roman"/>
              </a:rPr>
              <a:t>2	</a:t>
            </a:r>
            <a:r>
              <a:rPr sz="2400" spc="10" dirty="0">
                <a:latin typeface="Symbol"/>
                <a:cs typeface="Symbol"/>
              </a:rPr>
              <a:t></a:t>
            </a:r>
            <a:r>
              <a:rPr sz="2400" spc="100" dirty="0">
                <a:latin typeface="Times New Roman"/>
                <a:cs typeface="Times New Roman"/>
              </a:rPr>
              <a:t> </a:t>
            </a:r>
            <a:r>
              <a:rPr sz="2400" i="1" spc="15" dirty="0">
                <a:latin typeface="Times New Roman"/>
                <a:cs typeface="Times New Roman"/>
              </a:rPr>
              <a:t>f</a:t>
            </a:r>
            <a:endParaRPr sz="2400">
              <a:latin typeface="Times New Roman"/>
              <a:cs typeface="Times New Roman"/>
            </a:endParaRPr>
          </a:p>
          <a:p>
            <a:pPr marL="1718310">
              <a:lnSpc>
                <a:spcPts val="1025"/>
              </a:lnSpc>
              <a:tabLst>
                <a:tab pos="2165350" algn="l"/>
              </a:tabLst>
            </a:pPr>
            <a:r>
              <a:rPr sz="1400" i="1" spc="20" dirty="0">
                <a:latin typeface="Times New Roman"/>
                <a:cs typeface="Times New Roman"/>
              </a:rPr>
              <a:t>L	DD</a:t>
            </a:r>
            <a:endParaRPr sz="1400">
              <a:latin typeface="Times New Roman"/>
              <a:cs typeface="Times New Roman"/>
            </a:endParaRPr>
          </a:p>
        </p:txBody>
      </p:sp>
      <p:sp>
        <p:nvSpPr>
          <p:cNvPr id="35" name="灯片编号占位符 34">
            <a:extLst>
              <a:ext uri="{FF2B5EF4-FFF2-40B4-BE49-F238E27FC236}">
                <a16:creationId xmlns:a16="http://schemas.microsoft.com/office/drawing/2014/main" id="{F0C5D6F1-39B4-8A25-179C-E99080CAE8BC}"/>
              </a:ext>
            </a:extLst>
          </p:cNvPr>
          <p:cNvSpPr>
            <a:spLocks noGrp="1"/>
          </p:cNvSpPr>
          <p:nvPr>
            <p:ph type="sldNum" sz="quarter" idx="7"/>
          </p:nvPr>
        </p:nvSpPr>
        <p:spPr/>
        <p:txBody>
          <a:bodyPr/>
          <a:lstStyle/>
          <a:p>
            <a:fld id="{B6F15528-21DE-4FAA-801E-634DDDAF4B2B}" type="slidenum">
              <a:rPr lang="en-US" altLang="zh-CN" smtClean="0"/>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54991"/>
            <a:ext cx="7924800" cy="504625"/>
          </a:xfrm>
          <a:prstGeom prst="rect">
            <a:avLst/>
          </a:prstGeom>
        </p:spPr>
        <p:txBody>
          <a:bodyPr vert="horz" wrap="square" lIns="0" tIns="12065" rIns="0" bIns="0" rtlCol="0">
            <a:spAutoFit/>
          </a:bodyPr>
          <a:lstStyle/>
          <a:p>
            <a:pPr marL="12700">
              <a:lnSpc>
                <a:spcPct val="100000"/>
              </a:lnSpc>
              <a:spcBef>
                <a:spcPts val="95"/>
              </a:spcBef>
            </a:pPr>
            <a:r>
              <a:rPr lang="en-US" spc="-5" dirty="0">
                <a:solidFill>
                  <a:schemeClr val="tx1"/>
                </a:solidFill>
              </a:rPr>
              <a:t>Switching Power </a:t>
            </a:r>
            <a:r>
              <a:rPr spc="-5" dirty="0">
                <a:solidFill>
                  <a:schemeClr val="tx1"/>
                </a:solidFill>
              </a:rPr>
              <a:t>of</a:t>
            </a:r>
            <a:r>
              <a:rPr spc="-10" dirty="0">
                <a:solidFill>
                  <a:schemeClr val="tx1"/>
                </a:solidFill>
              </a:rPr>
              <a:t> </a:t>
            </a:r>
            <a:r>
              <a:rPr spc="-5" dirty="0">
                <a:solidFill>
                  <a:schemeClr val="tx1"/>
                </a:solidFill>
              </a:rPr>
              <a:t>CMOS Inverter</a:t>
            </a:r>
          </a:p>
        </p:txBody>
      </p:sp>
      <p:sp>
        <p:nvSpPr>
          <p:cNvPr id="3" name="object 3"/>
          <p:cNvSpPr/>
          <p:nvPr/>
        </p:nvSpPr>
        <p:spPr>
          <a:xfrm>
            <a:off x="3175254" y="3335273"/>
            <a:ext cx="5393055" cy="850900"/>
          </a:xfrm>
          <a:custGeom>
            <a:avLst/>
            <a:gdLst/>
            <a:ahLst/>
            <a:cxnLst/>
            <a:rect l="l" t="t" r="r" b="b"/>
            <a:pathLst>
              <a:path w="5393055" h="850900">
                <a:moveTo>
                  <a:pt x="5392674" y="0"/>
                </a:moveTo>
                <a:lnTo>
                  <a:pt x="0" y="0"/>
                </a:lnTo>
                <a:lnTo>
                  <a:pt x="0" y="850392"/>
                </a:lnTo>
                <a:lnTo>
                  <a:pt x="5392674" y="850392"/>
                </a:lnTo>
                <a:lnTo>
                  <a:pt x="5392674" y="0"/>
                </a:lnTo>
                <a:close/>
              </a:path>
            </a:pathLst>
          </a:custGeom>
          <a:solidFill>
            <a:srgbClr val="D0ECF6"/>
          </a:solidFill>
        </p:spPr>
        <p:txBody>
          <a:bodyPr wrap="square" lIns="0" tIns="0" rIns="0" bIns="0" rtlCol="0"/>
          <a:lstStyle/>
          <a:p>
            <a:endParaRPr/>
          </a:p>
        </p:txBody>
      </p:sp>
      <p:sp>
        <p:nvSpPr>
          <p:cNvPr id="4" name="object 4"/>
          <p:cNvSpPr txBox="1"/>
          <p:nvPr/>
        </p:nvSpPr>
        <p:spPr>
          <a:xfrm>
            <a:off x="7809850" y="3703495"/>
            <a:ext cx="664845" cy="384810"/>
          </a:xfrm>
          <a:prstGeom prst="rect">
            <a:avLst/>
          </a:prstGeom>
        </p:spPr>
        <p:txBody>
          <a:bodyPr vert="horz" wrap="square" lIns="0" tIns="13335" rIns="0" bIns="0" rtlCol="0">
            <a:spAutoFit/>
          </a:bodyPr>
          <a:lstStyle/>
          <a:p>
            <a:pPr marL="12700">
              <a:lnSpc>
                <a:spcPct val="100000"/>
              </a:lnSpc>
              <a:spcBef>
                <a:spcPts val="105"/>
              </a:spcBef>
            </a:pPr>
            <a:r>
              <a:rPr sz="2350" i="1" dirty="0">
                <a:latin typeface="Times New Roman"/>
                <a:cs typeface="Times New Roman"/>
              </a:rPr>
              <a:t>c</a:t>
            </a:r>
            <a:r>
              <a:rPr sz="2350" i="1" spc="15" dirty="0">
                <a:latin typeface="Times New Roman"/>
                <a:cs typeface="Times New Roman"/>
              </a:rPr>
              <a:t>l</a:t>
            </a:r>
            <a:r>
              <a:rPr sz="2350" i="1" spc="20" dirty="0">
                <a:latin typeface="Times New Roman"/>
                <a:cs typeface="Times New Roman"/>
              </a:rPr>
              <a:t>o</a:t>
            </a:r>
            <a:r>
              <a:rPr sz="2350" i="1" spc="5" dirty="0">
                <a:latin typeface="Times New Roman"/>
                <a:cs typeface="Times New Roman"/>
              </a:rPr>
              <a:t>c</a:t>
            </a:r>
            <a:r>
              <a:rPr sz="2350" i="1" spc="15" dirty="0">
                <a:latin typeface="Times New Roman"/>
                <a:cs typeface="Times New Roman"/>
              </a:rPr>
              <a:t>k</a:t>
            </a:r>
            <a:endParaRPr sz="2350">
              <a:latin typeface="Times New Roman"/>
              <a:cs typeface="Times New Roman"/>
            </a:endParaRPr>
          </a:p>
        </p:txBody>
      </p:sp>
      <p:sp>
        <p:nvSpPr>
          <p:cNvPr id="5" name="object 5"/>
          <p:cNvSpPr txBox="1"/>
          <p:nvPr/>
        </p:nvSpPr>
        <p:spPr>
          <a:xfrm>
            <a:off x="3497078" y="3703495"/>
            <a:ext cx="463550" cy="384810"/>
          </a:xfrm>
          <a:prstGeom prst="rect">
            <a:avLst/>
          </a:prstGeom>
        </p:spPr>
        <p:txBody>
          <a:bodyPr vert="horz" wrap="square" lIns="0" tIns="13335" rIns="0" bIns="0" rtlCol="0">
            <a:spAutoFit/>
          </a:bodyPr>
          <a:lstStyle/>
          <a:p>
            <a:pPr marL="12700">
              <a:lnSpc>
                <a:spcPct val="100000"/>
              </a:lnSpc>
              <a:spcBef>
                <a:spcPts val="105"/>
              </a:spcBef>
            </a:pPr>
            <a:r>
              <a:rPr sz="2350" i="1" spc="20" dirty="0">
                <a:latin typeface="Times New Roman"/>
                <a:cs typeface="Times New Roman"/>
              </a:rPr>
              <a:t>a</a:t>
            </a:r>
            <a:r>
              <a:rPr sz="2350" i="1" spc="5" dirty="0">
                <a:latin typeface="Times New Roman"/>
                <a:cs typeface="Times New Roman"/>
              </a:rPr>
              <a:t>v</a:t>
            </a:r>
            <a:r>
              <a:rPr sz="2350" i="1" spc="20" dirty="0">
                <a:latin typeface="Times New Roman"/>
                <a:cs typeface="Times New Roman"/>
              </a:rPr>
              <a:t>g</a:t>
            </a:r>
            <a:endParaRPr sz="2350">
              <a:latin typeface="Times New Roman"/>
              <a:cs typeface="Times New Roman"/>
            </a:endParaRPr>
          </a:p>
        </p:txBody>
      </p:sp>
      <p:sp>
        <p:nvSpPr>
          <p:cNvPr id="6" name="object 6"/>
          <p:cNvSpPr txBox="1"/>
          <p:nvPr/>
        </p:nvSpPr>
        <p:spPr>
          <a:xfrm>
            <a:off x="4841546" y="3703495"/>
            <a:ext cx="611505" cy="384810"/>
          </a:xfrm>
          <a:prstGeom prst="rect">
            <a:avLst/>
          </a:prstGeom>
        </p:spPr>
        <p:txBody>
          <a:bodyPr vert="horz" wrap="square" lIns="0" tIns="13335" rIns="0" bIns="0" rtlCol="0">
            <a:spAutoFit/>
          </a:bodyPr>
          <a:lstStyle/>
          <a:p>
            <a:pPr marL="12700">
              <a:lnSpc>
                <a:spcPct val="100000"/>
              </a:lnSpc>
              <a:spcBef>
                <a:spcPts val="105"/>
              </a:spcBef>
            </a:pPr>
            <a:r>
              <a:rPr sz="2350" spc="65" dirty="0">
                <a:latin typeface="Times New Roman"/>
                <a:cs typeface="Times New Roman"/>
              </a:rPr>
              <a:t>0</a:t>
            </a:r>
            <a:r>
              <a:rPr sz="2350" spc="-150" dirty="0">
                <a:latin typeface="Symbol"/>
                <a:cs typeface="Symbol"/>
              </a:rPr>
              <a:t></a:t>
            </a:r>
            <a:r>
              <a:rPr sz="2350" spc="20" dirty="0">
                <a:latin typeface="Times New Roman"/>
                <a:cs typeface="Times New Roman"/>
              </a:rPr>
              <a:t>1</a:t>
            </a:r>
            <a:endParaRPr sz="2350">
              <a:latin typeface="Times New Roman"/>
              <a:cs typeface="Times New Roman"/>
            </a:endParaRPr>
          </a:p>
        </p:txBody>
      </p:sp>
      <p:sp>
        <p:nvSpPr>
          <p:cNvPr id="7" name="object 7"/>
          <p:cNvSpPr txBox="1"/>
          <p:nvPr/>
        </p:nvSpPr>
        <p:spPr>
          <a:xfrm>
            <a:off x="3230313" y="3334610"/>
            <a:ext cx="4643755" cy="753745"/>
          </a:xfrm>
          <a:prstGeom prst="rect">
            <a:avLst/>
          </a:prstGeom>
        </p:spPr>
        <p:txBody>
          <a:bodyPr vert="horz" wrap="square" lIns="0" tIns="13335" rIns="0" bIns="0" rtlCol="0">
            <a:spAutoFit/>
          </a:bodyPr>
          <a:lstStyle/>
          <a:p>
            <a:pPr marL="38100">
              <a:lnSpc>
                <a:spcPts val="4004"/>
              </a:lnSpc>
              <a:spcBef>
                <a:spcPts val="105"/>
              </a:spcBef>
              <a:tabLst>
                <a:tab pos="903605" algn="l"/>
                <a:tab pos="2298065" algn="l"/>
                <a:tab pos="3122295" algn="l"/>
                <a:tab pos="4133850" algn="l"/>
              </a:tabLst>
            </a:pPr>
            <a:r>
              <a:rPr sz="4000" i="1" spc="55" dirty="0">
                <a:latin typeface="Times New Roman"/>
                <a:cs typeface="Times New Roman"/>
              </a:rPr>
              <a:t>P	</a:t>
            </a:r>
            <a:r>
              <a:rPr sz="4000" spc="50" dirty="0">
                <a:latin typeface="Symbol"/>
                <a:cs typeface="Symbol"/>
              </a:rPr>
              <a:t></a:t>
            </a:r>
            <a:r>
              <a:rPr sz="4000" spc="-405" dirty="0">
                <a:latin typeface="Times New Roman"/>
                <a:cs typeface="Times New Roman"/>
              </a:rPr>
              <a:t> </a:t>
            </a:r>
            <a:r>
              <a:rPr sz="4250" i="1" spc="-100" dirty="0">
                <a:latin typeface="Symbol"/>
                <a:cs typeface="Symbol"/>
              </a:rPr>
              <a:t></a:t>
            </a:r>
            <a:r>
              <a:rPr sz="4250" spc="-100" dirty="0">
                <a:latin typeface="Times New Roman"/>
                <a:cs typeface="Times New Roman"/>
              </a:rPr>
              <a:t>	</a:t>
            </a:r>
            <a:r>
              <a:rPr sz="4000" spc="20" dirty="0">
                <a:latin typeface="Symbol"/>
                <a:cs typeface="Symbol"/>
              </a:rPr>
              <a:t></a:t>
            </a:r>
            <a:r>
              <a:rPr sz="4000" spc="-635" dirty="0">
                <a:latin typeface="Times New Roman"/>
                <a:cs typeface="Times New Roman"/>
              </a:rPr>
              <a:t> </a:t>
            </a:r>
            <a:r>
              <a:rPr sz="4000" i="1" spc="60" dirty="0">
                <a:latin typeface="Times New Roman"/>
                <a:cs typeface="Times New Roman"/>
              </a:rPr>
              <a:t>C	</a:t>
            </a:r>
            <a:r>
              <a:rPr sz="4000" spc="90" dirty="0">
                <a:latin typeface="Symbol"/>
                <a:cs typeface="Symbol"/>
              </a:rPr>
              <a:t></a:t>
            </a:r>
            <a:r>
              <a:rPr sz="4000" i="1" spc="90" dirty="0">
                <a:latin typeface="Times New Roman"/>
                <a:cs typeface="Times New Roman"/>
              </a:rPr>
              <a:t>V</a:t>
            </a:r>
            <a:r>
              <a:rPr sz="4000" i="1" spc="-245" dirty="0">
                <a:latin typeface="Times New Roman"/>
                <a:cs typeface="Times New Roman"/>
              </a:rPr>
              <a:t> </a:t>
            </a:r>
            <a:r>
              <a:rPr sz="3525" spc="30" baseline="42553" dirty="0">
                <a:latin typeface="Times New Roman"/>
                <a:cs typeface="Times New Roman"/>
              </a:rPr>
              <a:t>2	</a:t>
            </a:r>
            <a:r>
              <a:rPr sz="4000" spc="20" dirty="0">
                <a:latin typeface="Symbol"/>
                <a:cs typeface="Symbol"/>
              </a:rPr>
              <a:t></a:t>
            </a:r>
            <a:r>
              <a:rPr sz="4000" spc="185" dirty="0">
                <a:latin typeface="Times New Roman"/>
                <a:cs typeface="Times New Roman"/>
              </a:rPr>
              <a:t> </a:t>
            </a:r>
            <a:r>
              <a:rPr sz="4000" i="1" spc="25" dirty="0">
                <a:latin typeface="Times New Roman"/>
                <a:cs typeface="Times New Roman"/>
              </a:rPr>
              <a:t>f</a:t>
            </a:r>
            <a:endParaRPr sz="4000" dirty="0">
              <a:latin typeface="Times New Roman"/>
              <a:cs typeface="Times New Roman"/>
            </a:endParaRPr>
          </a:p>
          <a:p>
            <a:pPr marL="2835910">
              <a:lnSpc>
                <a:spcPts val="1725"/>
              </a:lnSpc>
              <a:tabLst>
                <a:tab pos="3580129" algn="l"/>
              </a:tabLst>
            </a:pPr>
            <a:r>
              <a:rPr sz="2350" i="1" spc="20" dirty="0">
                <a:latin typeface="Times New Roman"/>
                <a:cs typeface="Times New Roman"/>
              </a:rPr>
              <a:t>L	</a:t>
            </a:r>
            <a:r>
              <a:rPr sz="2350" i="1" spc="25" dirty="0">
                <a:latin typeface="Times New Roman"/>
                <a:cs typeface="Times New Roman"/>
              </a:rPr>
              <a:t>DD</a:t>
            </a:r>
            <a:endParaRPr sz="2350" dirty="0">
              <a:latin typeface="Times New Roman"/>
              <a:cs typeface="Times New Roman"/>
            </a:endParaRPr>
          </a:p>
        </p:txBody>
      </p:sp>
      <p:grpSp>
        <p:nvGrpSpPr>
          <p:cNvPr id="8" name="object 8"/>
          <p:cNvGrpSpPr/>
          <p:nvPr/>
        </p:nvGrpSpPr>
        <p:grpSpPr>
          <a:xfrm>
            <a:off x="1926208" y="1417955"/>
            <a:ext cx="6674484" cy="2800350"/>
            <a:chOff x="1926208" y="1417955"/>
            <a:chExt cx="6674484" cy="2800350"/>
          </a:xfrm>
        </p:grpSpPr>
        <p:sp>
          <p:nvSpPr>
            <p:cNvPr id="9" name="object 9"/>
            <p:cNvSpPr/>
            <p:nvPr/>
          </p:nvSpPr>
          <p:spPr>
            <a:xfrm>
              <a:off x="1938908" y="1430655"/>
              <a:ext cx="2819400" cy="1447800"/>
            </a:xfrm>
            <a:custGeom>
              <a:avLst/>
              <a:gdLst/>
              <a:ahLst/>
              <a:cxnLst/>
              <a:rect l="l" t="t" r="r" b="b"/>
              <a:pathLst>
                <a:path w="2819400" h="1447800">
                  <a:moveTo>
                    <a:pt x="25781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2578100" y="1447800"/>
                  </a:lnTo>
                  <a:lnTo>
                    <a:pt x="2626717" y="1442895"/>
                  </a:lnTo>
                  <a:lnTo>
                    <a:pt x="2672006" y="1428831"/>
                  </a:lnTo>
                  <a:lnTo>
                    <a:pt x="2712994" y="1406578"/>
                  </a:lnTo>
                  <a:lnTo>
                    <a:pt x="2748708" y="1377108"/>
                  </a:lnTo>
                  <a:lnTo>
                    <a:pt x="2778178" y="1341394"/>
                  </a:lnTo>
                  <a:lnTo>
                    <a:pt x="2800431" y="1300406"/>
                  </a:lnTo>
                  <a:lnTo>
                    <a:pt x="2814495" y="1255117"/>
                  </a:lnTo>
                  <a:lnTo>
                    <a:pt x="2819400" y="1206500"/>
                  </a:lnTo>
                  <a:lnTo>
                    <a:pt x="2819400" y="241300"/>
                  </a:lnTo>
                  <a:lnTo>
                    <a:pt x="2814495" y="192682"/>
                  </a:lnTo>
                  <a:lnTo>
                    <a:pt x="2800431" y="147393"/>
                  </a:lnTo>
                  <a:lnTo>
                    <a:pt x="2778178" y="106405"/>
                  </a:lnTo>
                  <a:lnTo>
                    <a:pt x="2748708" y="70691"/>
                  </a:lnTo>
                  <a:lnTo>
                    <a:pt x="2712994" y="41221"/>
                  </a:lnTo>
                  <a:lnTo>
                    <a:pt x="2672006" y="18968"/>
                  </a:lnTo>
                  <a:lnTo>
                    <a:pt x="2626717" y="4904"/>
                  </a:lnTo>
                  <a:lnTo>
                    <a:pt x="2578100" y="0"/>
                  </a:lnTo>
                  <a:close/>
                </a:path>
              </a:pathLst>
            </a:custGeom>
            <a:solidFill>
              <a:srgbClr val="FFCCFF"/>
            </a:solidFill>
          </p:spPr>
          <p:txBody>
            <a:bodyPr wrap="square" lIns="0" tIns="0" rIns="0" bIns="0" rtlCol="0"/>
            <a:lstStyle/>
            <a:p>
              <a:endParaRPr/>
            </a:p>
          </p:txBody>
        </p:sp>
        <p:sp>
          <p:nvSpPr>
            <p:cNvPr id="10" name="object 10"/>
            <p:cNvSpPr/>
            <p:nvPr/>
          </p:nvSpPr>
          <p:spPr>
            <a:xfrm>
              <a:off x="1938908" y="1430655"/>
              <a:ext cx="2819400" cy="1447800"/>
            </a:xfrm>
            <a:custGeom>
              <a:avLst/>
              <a:gdLst/>
              <a:ahLst/>
              <a:cxnLst/>
              <a:rect l="l" t="t" r="r" b="b"/>
              <a:pathLst>
                <a:path w="2819400" h="1447800">
                  <a:moveTo>
                    <a:pt x="0" y="241300"/>
                  </a:moveTo>
                  <a:lnTo>
                    <a:pt x="4904" y="192682"/>
                  </a:lnTo>
                  <a:lnTo>
                    <a:pt x="18968" y="147393"/>
                  </a:lnTo>
                  <a:lnTo>
                    <a:pt x="41221" y="106405"/>
                  </a:lnTo>
                  <a:lnTo>
                    <a:pt x="70691" y="70691"/>
                  </a:lnTo>
                  <a:lnTo>
                    <a:pt x="106405" y="41221"/>
                  </a:lnTo>
                  <a:lnTo>
                    <a:pt x="147393" y="18968"/>
                  </a:lnTo>
                  <a:lnTo>
                    <a:pt x="192682" y="4904"/>
                  </a:lnTo>
                  <a:lnTo>
                    <a:pt x="241300" y="0"/>
                  </a:lnTo>
                  <a:lnTo>
                    <a:pt x="2578100" y="0"/>
                  </a:lnTo>
                  <a:lnTo>
                    <a:pt x="2626717" y="4904"/>
                  </a:lnTo>
                  <a:lnTo>
                    <a:pt x="2672006" y="18968"/>
                  </a:lnTo>
                  <a:lnTo>
                    <a:pt x="2712994" y="41221"/>
                  </a:lnTo>
                  <a:lnTo>
                    <a:pt x="2748708" y="70691"/>
                  </a:lnTo>
                  <a:lnTo>
                    <a:pt x="2778178" y="106405"/>
                  </a:lnTo>
                  <a:lnTo>
                    <a:pt x="2800431" y="147393"/>
                  </a:lnTo>
                  <a:lnTo>
                    <a:pt x="2814495" y="192682"/>
                  </a:lnTo>
                  <a:lnTo>
                    <a:pt x="2819400" y="241300"/>
                  </a:lnTo>
                  <a:lnTo>
                    <a:pt x="2819400" y="1206500"/>
                  </a:lnTo>
                  <a:lnTo>
                    <a:pt x="2814495" y="1255117"/>
                  </a:lnTo>
                  <a:lnTo>
                    <a:pt x="2800431" y="1300406"/>
                  </a:lnTo>
                  <a:lnTo>
                    <a:pt x="2778178" y="1341394"/>
                  </a:lnTo>
                  <a:lnTo>
                    <a:pt x="2748708" y="1377108"/>
                  </a:lnTo>
                  <a:lnTo>
                    <a:pt x="2712994" y="1406578"/>
                  </a:lnTo>
                  <a:lnTo>
                    <a:pt x="2672006" y="1428831"/>
                  </a:lnTo>
                  <a:lnTo>
                    <a:pt x="2626717" y="1442895"/>
                  </a:lnTo>
                  <a:lnTo>
                    <a:pt x="2578100" y="1447800"/>
                  </a:lnTo>
                  <a:lnTo>
                    <a:pt x="241300" y="1447800"/>
                  </a:lnTo>
                  <a:lnTo>
                    <a:pt x="192682" y="1442895"/>
                  </a:lnTo>
                  <a:lnTo>
                    <a:pt x="147393" y="1428831"/>
                  </a:lnTo>
                  <a:lnTo>
                    <a:pt x="106405" y="1406578"/>
                  </a:lnTo>
                  <a:lnTo>
                    <a:pt x="70691" y="1377108"/>
                  </a:lnTo>
                  <a:lnTo>
                    <a:pt x="41221" y="1341394"/>
                  </a:lnTo>
                  <a:lnTo>
                    <a:pt x="18968" y="1300406"/>
                  </a:lnTo>
                  <a:lnTo>
                    <a:pt x="4904" y="1255117"/>
                  </a:lnTo>
                  <a:lnTo>
                    <a:pt x="0" y="1206500"/>
                  </a:lnTo>
                  <a:lnTo>
                    <a:pt x="0" y="241300"/>
                  </a:lnTo>
                  <a:close/>
                </a:path>
              </a:pathLst>
            </a:custGeom>
            <a:ln w="25146">
              <a:solidFill>
                <a:srgbClr val="FF0000"/>
              </a:solidFill>
            </a:ln>
          </p:spPr>
          <p:txBody>
            <a:bodyPr wrap="square" lIns="0" tIns="0" rIns="0" bIns="0" rtlCol="0"/>
            <a:lstStyle/>
            <a:p>
              <a:endParaRPr/>
            </a:p>
          </p:txBody>
        </p:sp>
        <p:sp>
          <p:nvSpPr>
            <p:cNvPr id="11" name="object 11"/>
            <p:cNvSpPr/>
            <p:nvPr/>
          </p:nvSpPr>
          <p:spPr>
            <a:xfrm>
              <a:off x="3159251" y="3319272"/>
              <a:ext cx="5424805" cy="882650"/>
            </a:xfrm>
            <a:custGeom>
              <a:avLst/>
              <a:gdLst/>
              <a:ahLst/>
              <a:cxnLst/>
              <a:rect l="l" t="t" r="r" b="b"/>
              <a:pathLst>
                <a:path w="5424805" h="882650">
                  <a:moveTo>
                    <a:pt x="0" y="882395"/>
                  </a:moveTo>
                  <a:lnTo>
                    <a:pt x="5424678" y="882395"/>
                  </a:lnTo>
                  <a:lnTo>
                    <a:pt x="5424678" y="0"/>
                  </a:lnTo>
                  <a:lnTo>
                    <a:pt x="0" y="0"/>
                  </a:lnTo>
                  <a:lnTo>
                    <a:pt x="0" y="882395"/>
                  </a:lnTo>
                  <a:close/>
                </a:path>
              </a:pathLst>
            </a:custGeom>
            <a:ln w="32004">
              <a:solidFill>
                <a:srgbClr val="0000CC"/>
              </a:solidFill>
            </a:ln>
          </p:spPr>
          <p:txBody>
            <a:bodyPr wrap="square" lIns="0" tIns="0" rIns="0" bIns="0" rtlCol="0"/>
            <a:lstStyle/>
            <a:p>
              <a:endParaRPr/>
            </a:p>
          </p:txBody>
        </p:sp>
      </p:grpSp>
      <p:sp>
        <p:nvSpPr>
          <p:cNvPr id="12" name="object 12"/>
          <p:cNvSpPr txBox="1"/>
          <p:nvPr/>
        </p:nvSpPr>
        <p:spPr>
          <a:xfrm>
            <a:off x="1982216" y="1378711"/>
            <a:ext cx="2674620" cy="1369695"/>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FF0000"/>
                </a:solidFill>
                <a:latin typeface="Arial"/>
                <a:cs typeface="Arial"/>
              </a:rPr>
              <a:t>Capacitance:</a:t>
            </a:r>
            <a:endParaRPr sz="2800" dirty="0">
              <a:latin typeface="Arial"/>
              <a:cs typeface="Arial"/>
            </a:endParaRPr>
          </a:p>
          <a:p>
            <a:pPr marL="12700" marR="5080">
              <a:lnSpc>
                <a:spcPct val="100000"/>
              </a:lnSpc>
              <a:spcBef>
                <a:spcPts val="20"/>
              </a:spcBef>
            </a:pPr>
            <a:r>
              <a:rPr sz="2000" b="1" spc="-5" dirty="0">
                <a:solidFill>
                  <a:srgbClr val="FF0000"/>
                </a:solidFill>
                <a:latin typeface="Arial"/>
                <a:cs typeface="Arial"/>
              </a:rPr>
              <a:t>Function</a:t>
            </a:r>
            <a:r>
              <a:rPr sz="2000" b="1" spc="5" dirty="0">
                <a:solidFill>
                  <a:srgbClr val="FF0000"/>
                </a:solidFill>
                <a:latin typeface="Arial"/>
                <a:cs typeface="Arial"/>
              </a:rPr>
              <a:t> </a:t>
            </a:r>
            <a:r>
              <a:rPr sz="2000" b="1" spc="-5" dirty="0">
                <a:solidFill>
                  <a:srgbClr val="FF0000"/>
                </a:solidFill>
                <a:latin typeface="Arial"/>
                <a:cs typeface="Arial"/>
              </a:rPr>
              <a:t>of</a:t>
            </a:r>
            <a:r>
              <a:rPr sz="2000" b="1" spc="-10" dirty="0">
                <a:solidFill>
                  <a:srgbClr val="FF0000"/>
                </a:solidFill>
                <a:latin typeface="Arial"/>
                <a:cs typeface="Arial"/>
              </a:rPr>
              <a:t> </a:t>
            </a:r>
            <a:r>
              <a:rPr sz="2000" b="1" spc="-5" dirty="0">
                <a:solidFill>
                  <a:srgbClr val="FF0000"/>
                </a:solidFill>
                <a:latin typeface="Arial"/>
                <a:cs typeface="Arial"/>
              </a:rPr>
              <a:t>fan-out, </a:t>
            </a:r>
            <a:r>
              <a:rPr sz="2000" b="1" dirty="0">
                <a:solidFill>
                  <a:srgbClr val="FF0000"/>
                </a:solidFill>
                <a:latin typeface="Arial"/>
                <a:cs typeface="Arial"/>
              </a:rPr>
              <a:t> </a:t>
            </a:r>
            <a:r>
              <a:rPr sz="2000" b="1" spc="-5" dirty="0">
                <a:solidFill>
                  <a:srgbClr val="FF0000"/>
                </a:solidFill>
                <a:latin typeface="Arial"/>
                <a:cs typeface="Arial"/>
              </a:rPr>
              <a:t>wire</a:t>
            </a:r>
            <a:r>
              <a:rPr sz="2000" b="1" spc="-35" dirty="0">
                <a:solidFill>
                  <a:srgbClr val="FF0000"/>
                </a:solidFill>
                <a:latin typeface="Arial"/>
                <a:cs typeface="Arial"/>
              </a:rPr>
              <a:t> </a:t>
            </a:r>
            <a:r>
              <a:rPr sz="2000" b="1" spc="-5" dirty="0">
                <a:solidFill>
                  <a:srgbClr val="FF0000"/>
                </a:solidFill>
                <a:latin typeface="Arial"/>
                <a:cs typeface="Arial"/>
              </a:rPr>
              <a:t>length,</a:t>
            </a:r>
            <a:r>
              <a:rPr sz="2000" b="1" spc="-10" dirty="0">
                <a:solidFill>
                  <a:srgbClr val="FF0000"/>
                </a:solidFill>
                <a:latin typeface="Arial"/>
                <a:cs typeface="Arial"/>
              </a:rPr>
              <a:t> </a:t>
            </a:r>
            <a:r>
              <a:rPr sz="2000" b="1" spc="-5" dirty="0">
                <a:solidFill>
                  <a:srgbClr val="FF0000"/>
                </a:solidFill>
                <a:latin typeface="Arial"/>
                <a:cs typeface="Arial"/>
              </a:rPr>
              <a:t>transistor </a:t>
            </a:r>
            <a:r>
              <a:rPr sz="2000" b="1" spc="-540" dirty="0">
                <a:solidFill>
                  <a:srgbClr val="FF0000"/>
                </a:solidFill>
                <a:latin typeface="Arial"/>
                <a:cs typeface="Arial"/>
              </a:rPr>
              <a:t> </a:t>
            </a:r>
            <a:r>
              <a:rPr sz="2000" b="1" spc="-5" dirty="0">
                <a:solidFill>
                  <a:srgbClr val="FF0000"/>
                </a:solidFill>
                <a:latin typeface="Arial"/>
                <a:cs typeface="Arial"/>
              </a:rPr>
              <a:t>sizes</a:t>
            </a:r>
            <a:endParaRPr sz="2000" dirty="0">
              <a:latin typeface="Arial"/>
              <a:cs typeface="Arial"/>
            </a:endParaRPr>
          </a:p>
        </p:txBody>
      </p:sp>
      <p:grpSp>
        <p:nvGrpSpPr>
          <p:cNvPr id="13" name="object 13"/>
          <p:cNvGrpSpPr/>
          <p:nvPr/>
        </p:nvGrpSpPr>
        <p:grpSpPr>
          <a:xfrm>
            <a:off x="4748148" y="1417955"/>
            <a:ext cx="4972050" cy="2070100"/>
            <a:chOff x="4748148" y="1417955"/>
            <a:chExt cx="4972050" cy="2070100"/>
          </a:xfrm>
        </p:grpSpPr>
        <p:sp>
          <p:nvSpPr>
            <p:cNvPr id="14" name="object 14"/>
            <p:cNvSpPr/>
            <p:nvPr/>
          </p:nvSpPr>
          <p:spPr>
            <a:xfrm>
              <a:off x="4748148" y="2712974"/>
              <a:ext cx="1000760" cy="774700"/>
            </a:xfrm>
            <a:custGeom>
              <a:avLst/>
              <a:gdLst/>
              <a:ahLst/>
              <a:cxnLst/>
              <a:rect l="l" t="t" r="r" b="b"/>
              <a:pathLst>
                <a:path w="1000760" h="774700">
                  <a:moveTo>
                    <a:pt x="914495" y="728838"/>
                  </a:moveTo>
                  <a:lnTo>
                    <a:pt x="894968" y="754252"/>
                  </a:lnTo>
                  <a:lnTo>
                    <a:pt x="1000378" y="774700"/>
                  </a:lnTo>
                  <a:lnTo>
                    <a:pt x="982890" y="738631"/>
                  </a:lnTo>
                  <a:lnTo>
                    <a:pt x="927226" y="738631"/>
                  </a:lnTo>
                  <a:lnTo>
                    <a:pt x="914495" y="728838"/>
                  </a:lnTo>
                  <a:close/>
                </a:path>
                <a:path w="1000760" h="774700">
                  <a:moveTo>
                    <a:pt x="933980" y="703478"/>
                  </a:moveTo>
                  <a:lnTo>
                    <a:pt x="914495" y="728838"/>
                  </a:lnTo>
                  <a:lnTo>
                    <a:pt x="927226" y="738631"/>
                  </a:lnTo>
                  <a:lnTo>
                    <a:pt x="946658" y="713231"/>
                  </a:lnTo>
                  <a:lnTo>
                    <a:pt x="933980" y="703478"/>
                  </a:lnTo>
                  <a:close/>
                </a:path>
                <a:path w="1000760" h="774700">
                  <a:moveTo>
                    <a:pt x="953515" y="678052"/>
                  </a:moveTo>
                  <a:lnTo>
                    <a:pt x="933980" y="703478"/>
                  </a:lnTo>
                  <a:lnTo>
                    <a:pt x="946658" y="713231"/>
                  </a:lnTo>
                  <a:lnTo>
                    <a:pt x="927226" y="738631"/>
                  </a:lnTo>
                  <a:lnTo>
                    <a:pt x="982890" y="738631"/>
                  </a:lnTo>
                  <a:lnTo>
                    <a:pt x="953515" y="678052"/>
                  </a:lnTo>
                  <a:close/>
                </a:path>
                <a:path w="1000760" h="774700">
                  <a:moveTo>
                    <a:pt x="19558" y="0"/>
                  </a:moveTo>
                  <a:lnTo>
                    <a:pt x="0" y="25400"/>
                  </a:lnTo>
                  <a:lnTo>
                    <a:pt x="914495" y="728838"/>
                  </a:lnTo>
                  <a:lnTo>
                    <a:pt x="933980" y="703478"/>
                  </a:lnTo>
                  <a:lnTo>
                    <a:pt x="19558" y="0"/>
                  </a:lnTo>
                  <a:close/>
                </a:path>
              </a:pathLst>
            </a:custGeom>
            <a:solidFill>
              <a:srgbClr val="FF0000"/>
            </a:solidFill>
          </p:spPr>
          <p:txBody>
            <a:bodyPr wrap="square" lIns="0" tIns="0" rIns="0" bIns="0" rtlCol="0"/>
            <a:lstStyle/>
            <a:p>
              <a:endParaRPr/>
            </a:p>
          </p:txBody>
        </p:sp>
        <p:sp>
          <p:nvSpPr>
            <p:cNvPr id="15" name="object 15"/>
            <p:cNvSpPr/>
            <p:nvPr/>
          </p:nvSpPr>
          <p:spPr>
            <a:xfrm>
              <a:off x="6888098" y="1430655"/>
              <a:ext cx="2819400" cy="1447800"/>
            </a:xfrm>
            <a:custGeom>
              <a:avLst/>
              <a:gdLst/>
              <a:ahLst/>
              <a:cxnLst/>
              <a:rect l="l" t="t" r="r" b="b"/>
              <a:pathLst>
                <a:path w="2819400" h="1447800">
                  <a:moveTo>
                    <a:pt x="25781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500"/>
                  </a:lnTo>
                  <a:lnTo>
                    <a:pt x="4904" y="1255117"/>
                  </a:lnTo>
                  <a:lnTo>
                    <a:pt x="18968" y="1300406"/>
                  </a:lnTo>
                  <a:lnTo>
                    <a:pt x="41221" y="1341394"/>
                  </a:lnTo>
                  <a:lnTo>
                    <a:pt x="70691" y="1377108"/>
                  </a:lnTo>
                  <a:lnTo>
                    <a:pt x="106405" y="1406578"/>
                  </a:lnTo>
                  <a:lnTo>
                    <a:pt x="147393" y="1428831"/>
                  </a:lnTo>
                  <a:lnTo>
                    <a:pt x="192682" y="1442895"/>
                  </a:lnTo>
                  <a:lnTo>
                    <a:pt x="241300" y="1447800"/>
                  </a:lnTo>
                  <a:lnTo>
                    <a:pt x="2578100" y="1447800"/>
                  </a:lnTo>
                  <a:lnTo>
                    <a:pt x="2626717" y="1442895"/>
                  </a:lnTo>
                  <a:lnTo>
                    <a:pt x="2672006" y="1428831"/>
                  </a:lnTo>
                  <a:lnTo>
                    <a:pt x="2712994" y="1406578"/>
                  </a:lnTo>
                  <a:lnTo>
                    <a:pt x="2748708" y="1377108"/>
                  </a:lnTo>
                  <a:lnTo>
                    <a:pt x="2778178" y="1341394"/>
                  </a:lnTo>
                  <a:lnTo>
                    <a:pt x="2800431" y="1300406"/>
                  </a:lnTo>
                  <a:lnTo>
                    <a:pt x="2814495" y="1255117"/>
                  </a:lnTo>
                  <a:lnTo>
                    <a:pt x="2819400" y="1206500"/>
                  </a:lnTo>
                  <a:lnTo>
                    <a:pt x="2819400" y="241300"/>
                  </a:lnTo>
                  <a:lnTo>
                    <a:pt x="2814495" y="192682"/>
                  </a:lnTo>
                  <a:lnTo>
                    <a:pt x="2800431" y="147393"/>
                  </a:lnTo>
                  <a:lnTo>
                    <a:pt x="2778178" y="106405"/>
                  </a:lnTo>
                  <a:lnTo>
                    <a:pt x="2748708" y="70691"/>
                  </a:lnTo>
                  <a:lnTo>
                    <a:pt x="2712994" y="41221"/>
                  </a:lnTo>
                  <a:lnTo>
                    <a:pt x="2672006" y="18968"/>
                  </a:lnTo>
                  <a:lnTo>
                    <a:pt x="2626717" y="4904"/>
                  </a:lnTo>
                  <a:lnTo>
                    <a:pt x="2578100" y="0"/>
                  </a:lnTo>
                  <a:close/>
                </a:path>
              </a:pathLst>
            </a:custGeom>
            <a:solidFill>
              <a:srgbClr val="92D050">
                <a:alpha val="70195"/>
              </a:srgbClr>
            </a:solidFill>
          </p:spPr>
          <p:txBody>
            <a:bodyPr wrap="square" lIns="0" tIns="0" rIns="0" bIns="0" rtlCol="0"/>
            <a:lstStyle/>
            <a:p>
              <a:endParaRPr/>
            </a:p>
          </p:txBody>
        </p:sp>
        <p:sp>
          <p:nvSpPr>
            <p:cNvPr id="16" name="object 16"/>
            <p:cNvSpPr/>
            <p:nvPr/>
          </p:nvSpPr>
          <p:spPr>
            <a:xfrm>
              <a:off x="6888098" y="1430655"/>
              <a:ext cx="2819400" cy="1447800"/>
            </a:xfrm>
            <a:custGeom>
              <a:avLst/>
              <a:gdLst/>
              <a:ahLst/>
              <a:cxnLst/>
              <a:rect l="l" t="t" r="r" b="b"/>
              <a:pathLst>
                <a:path w="2819400" h="1447800">
                  <a:moveTo>
                    <a:pt x="0" y="241300"/>
                  </a:moveTo>
                  <a:lnTo>
                    <a:pt x="4904" y="192682"/>
                  </a:lnTo>
                  <a:lnTo>
                    <a:pt x="18968" y="147393"/>
                  </a:lnTo>
                  <a:lnTo>
                    <a:pt x="41221" y="106405"/>
                  </a:lnTo>
                  <a:lnTo>
                    <a:pt x="70691" y="70691"/>
                  </a:lnTo>
                  <a:lnTo>
                    <a:pt x="106405" y="41221"/>
                  </a:lnTo>
                  <a:lnTo>
                    <a:pt x="147393" y="18968"/>
                  </a:lnTo>
                  <a:lnTo>
                    <a:pt x="192682" y="4904"/>
                  </a:lnTo>
                  <a:lnTo>
                    <a:pt x="241300" y="0"/>
                  </a:lnTo>
                  <a:lnTo>
                    <a:pt x="2578100" y="0"/>
                  </a:lnTo>
                  <a:lnTo>
                    <a:pt x="2626717" y="4904"/>
                  </a:lnTo>
                  <a:lnTo>
                    <a:pt x="2672006" y="18968"/>
                  </a:lnTo>
                  <a:lnTo>
                    <a:pt x="2712994" y="41221"/>
                  </a:lnTo>
                  <a:lnTo>
                    <a:pt x="2748708" y="70691"/>
                  </a:lnTo>
                  <a:lnTo>
                    <a:pt x="2778178" y="106405"/>
                  </a:lnTo>
                  <a:lnTo>
                    <a:pt x="2800431" y="147393"/>
                  </a:lnTo>
                  <a:lnTo>
                    <a:pt x="2814495" y="192682"/>
                  </a:lnTo>
                  <a:lnTo>
                    <a:pt x="2819400" y="241300"/>
                  </a:lnTo>
                  <a:lnTo>
                    <a:pt x="2819400" y="1206500"/>
                  </a:lnTo>
                  <a:lnTo>
                    <a:pt x="2814495" y="1255117"/>
                  </a:lnTo>
                  <a:lnTo>
                    <a:pt x="2800431" y="1300406"/>
                  </a:lnTo>
                  <a:lnTo>
                    <a:pt x="2778178" y="1341394"/>
                  </a:lnTo>
                  <a:lnTo>
                    <a:pt x="2748708" y="1377108"/>
                  </a:lnTo>
                  <a:lnTo>
                    <a:pt x="2712994" y="1406578"/>
                  </a:lnTo>
                  <a:lnTo>
                    <a:pt x="2672006" y="1428831"/>
                  </a:lnTo>
                  <a:lnTo>
                    <a:pt x="2626717" y="1442895"/>
                  </a:lnTo>
                  <a:lnTo>
                    <a:pt x="2578100" y="1447800"/>
                  </a:lnTo>
                  <a:lnTo>
                    <a:pt x="241300" y="1447800"/>
                  </a:lnTo>
                  <a:lnTo>
                    <a:pt x="192682" y="1442895"/>
                  </a:lnTo>
                  <a:lnTo>
                    <a:pt x="147393" y="1428831"/>
                  </a:lnTo>
                  <a:lnTo>
                    <a:pt x="106405" y="1406578"/>
                  </a:lnTo>
                  <a:lnTo>
                    <a:pt x="70691" y="1377108"/>
                  </a:lnTo>
                  <a:lnTo>
                    <a:pt x="41221" y="1341394"/>
                  </a:lnTo>
                  <a:lnTo>
                    <a:pt x="18968" y="1300406"/>
                  </a:lnTo>
                  <a:lnTo>
                    <a:pt x="4904" y="1255117"/>
                  </a:lnTo>
                  <a:lnTo>
                    <a:pt x="0" y="1206500"/>
                  </a:lnTo>
                  <a:lnTo>
                    <a:pt x="0" y="241300"/>
                  </a:lnTo>
                  <a:close/>
                </a:path>
              </a:pathLst>
            </a:custGeom>
            <a:ln w="25146">
              <a:solidFill>
                <a:srgbClr val="00AF50"/>
              </a:solidFill>
            </a:ln>
          </p:spPr>
          <p:txBody>
            <a:bodyPr wrap="square" lIns="0" tIns="0" rIns="0" bIns="0" rtlCol="0"/>
            <a:lstStyle/>
            <a:p>
              <a:endParaRPr/>
            </a:p>
          </p:txBody>
        </p:sp>
      </p:grpSp>
      <p:sp>
        <p:nvSpPr>
          <p:cNvPr id="17" name="object 17"/>
          <p:cNvSpPr txBox="1"/>
          <p:nvPr/>
        </p:nvSpPr>
        <p:spPr>
          <a:xfrm>
            <a:off x="6932421" y="1378711"/>
            <a:ext cx="2713355" cy="1369695"/>
          </a:xfrm>
          <a:prstGeom prst="rect">
            <a:avLst/>
          </a:prstGeom>
        </p:spPr>
        <p:txBody>
          <a:bodyPr vert="horz" wrap="square" lIns="0" tIns="12700" rIns="0" bIns="0" rtlCol="0">
            <a:spAutoFit/>
          </a:bodyPr>
          <a:lstStyle/>
          <a:p>
            <a:pPr marL="12700">
              <a:lnSpc>
                <a:spcPct val="100000"/>
              </a:lnSpc>
              <a:spcBef>
                <a:spcPts val="100"/>
              </a:spcBef>
            </a:pPr>
            <a:r>
              <a:rPr sz="2800" b="1" spc="-5" dirty="0">
                <a:solidFill>
                  <a:srgbClr val="006600"/>
                </a:solidFill>
                <a:latin typeface="Arial"/>
                <a:cs typeface="Arial"/>
              </a:rPr>
              <a:t>Supply</a:t>
            </a:r>
            <a:r>
              <a:rPr sz="2800" b="1" spc="-60" dirty="0">
                <a:solidFill>
                  <a:srgbClr val="006600"/>
                </a:solidFill>
                <a:latin typeface="Arial"/>
                <a:cs typeface="Arial"/>
              </a:rPr>
              <a:t> </a:t>
            </a:r>
            <a:r>
              <a:rPr sz="2800" b="1" dirty="0">
                <a:solidFill>
                  <a:srgbClr val="006600"/>
                </a:solidFill>
                <a:latin typeface="Arial"/>
                <a:cs typeface="Arial"/>
              </a:rPr>
              <a:t>Voltage:</a:t>
            </a:r>
            <a:endParaRPr sz="2800">
              <a:latin typeface="Arial"/>
              <a:cs typeface="Arial"/>
            </a:endParaRPr>
          </a:p>
          <a:p>
            <a:pPr marL="12700" marR="505459">
              <a:lnSpc>
                <a:spcPct val="100000"/>
              </a:lnSpc>
              <a:spcBef>
                <a:spcPts val="20"/>
              </a:spcBef>
            </a:pPr>
            <a:r>
              <a:rPr sz="2000" b="1" spc="-5" dirty="0">
                <a:solidFill>
                  <a:srgbClr val="006600"/>
                </a:solidFill>
                <a:latin typeface="Arial"/>
                <a:cs typeface="Arial"/>
              </a:rPr>
              <a:t>Cannot</a:t>
            </a:r>
            <a:r>
              <a:rPr sz="2000" b="1" spc="-10" dirty="0">
                <a:solidFill>
                  <a:srgbClr val="006600"/>
                </a:solidFill>
                <a:latin typeface="Arial"/>
                <a:cs typeface="Arial"/>
              </a:rPr>
              <a:t> </a:t>
            </a:r>
            <a:r>
              <a:rPr sz="2000" b="1" spc="-5" dirty="0">
                <a:solidFill>
                  <a:srgbClr val="006600"/>
                </a:solidFill>
                <a:latin typeface="Arial"/>
                <a:cs typeface="Arial"/>
              </a:rPr>
              <a:t>be</a:t>
            </a:r>
            <a:r>
              <a:rPr sz="2000" b="1" spc="-30" dirty="0">
                <a:solidFill>
                  <a:srgbClr val="006600"/>
                </a:solidFill>
                <a:latin typeface="Arial"/>
                <a:cs typeface="Arial"/>
              </a:rPr>
              <a:t> </a:t>
            </a:r>
            <a:r>
              <a:rPr sz="2000" b="1" spc="-5" dirty="0">
                <a:solidFill>
                  <a:srgbClr val="006600"/>
                </a:solidFill>
                <a:latin typeface="Arial"/>
                <a:cs typeface="Arial"/>
              </a:rPr>
              <a:t>scaled- </a:t>
            </a:r>
            <a:r>
              <a:rPr sz="2000" b="1" spc="-540" dirty="0">
                <a:solidFill>
                  <a:srgbClr val="006600"/>
                </a:solidFill>
                <a:latin typeface="Arial"/>
                <a:cs typeface="Arial"/>
              </a:rPr>
              <a:t> </a:t>
            </a:r>
            <a:r>
              <a:rPr sz="2000" b="1" spc="-5" dirty="0">
                <a:solidFill>
                  <a:srgbClr val="006600"/>
                </a:solidFill>
                <a:latin typeface="Arial"/>
                <a:cs typeface="Arial"/>
              </a:rPr>
              <a:t>down </a:t>
            </a:r>
            <a:r>
              <a:rPr sz="2000" b="1" dirty="0">
                <a:solidFill>
                  <a:srgbClr val="006600"/>
                </a:solidFill>
                <a:latin typeface="Arial"/>
                <a:cs typeface="Arial"/>
              </a:rPr>
              <a:t>with </a:t>
            </a:r>
            <a:r>
              <a:rPr sz="2000" b="1" spc="-5" dirty="0">
                <a:solidFill>
                  <a:srgbClr val="006600"/>
                </a:solidFill>
                <a:latin typeface="Arial"/>
                <a:cs typeface="Arial"/>
              </a:rPr>
              <a:t>CMOS </a:t>
            </a:r>
            <a:r>
              <a:rPr sz="2000" b="1" dirty="0">
                <a:solidFill>
                  <a:srgbClr val="006600"/>
                </a:solidFill>
                <a:latin typeface="Arial"/>
                <a:cs typeface="Arial"/>
              </a:rPr>
              <a:t> </a:t>
            </a:r>
            <a:r>
              <a:rPr sz="2000" b="1" spc="-5" dirty="0">
                <a:solidFill>
                  <a:srgbClr val="006600"/>
                </a:solidFill>
                <a:latin typeface="Arial"/>
                <a:cs typeface="Arial"/>
              </a:rPr>
              <a:t>technology</a:t>
            </a:r>
            <a:endParaRPr sz="2000">
              <a:latin typeface="Arial"/>
              <a:cs typeface="Arial"/>
            </a:endParaRPr>
          </a:p>
        </p:txBody>
      </p:sp>
      <p:grpSp>
        <p:nvGrpSpPr>
          <p:cNvPr id="18" name="object 18"/>
          <p:cNvGrpSpPr/>
          <p:nvPr/>
        </p:nvGrpSpPr>
        <p:grpSpPr>
          <a:xfrm>
            <a:off x="1865248" y="2819019"/>
            <a:ext cx="5118100" cy="3245485"/>
            <a:chOff x="1865248" y="2819019"/>
            <a:chExt cx="5118100" cy="3245485"/>
          </a:xfrm>
        </p:grpSpPr>
        <p:sp>
          <p:nvSpPr>
            <p:cNvPr id="19" name="object 19"/>
            <p:cNvSpPr/>
            <p:nvPr/>
          </p:nvSpPr>
          <p:spPr>
            <a:xfrm>
              <a:off x="6851395" y="2819019"/>
              <a:ext cx="132080" cy="668655"/>
            </a:xfrm>
            <a:custGeom>
              <a:avLst/>
              <a:gdLst/>
              <a:ahLst/>
              <a:cxnLst/>
              <a:rect l="l" t="t" r="r" b="b"/>
              <a:pathLst>
                <a:path w="132079" h="668654">
                  <a:moveTo>
                    <a:pt x="0" y="567689"/>
                  </a:moveTo>
                  <a:lnTo>
                    <a:pt x="36322" y="668654"/>
                  </a:lnTo>
                  <a:lnTo>
                    <a:pt x="87430" y="591057"/>
                  </a:lnTo>
                  <a:lnTo>
                    <a:pt x="61722" y="591057"/>
                  </a:lnTo>
                  <a:lnTo>
                    <a:pt x="29845" y="587375"/>
                  </a:lnTo>
                  <a:lnTo>
                    <a:pt x="31742" y="571451"/>
                  </a:lnTo>
                  <a:lnTo>
                    <a:pt x="0" y="567689"/>
                  </a:lnTo>
                  <a:close/>
                </a:path>
                <a:path w="132079" h="668654">
                  <a:moveTo>
                    <a:pt x="31742" y="571451"/>
                  </a:moveTo>
                  <a:lnTo>
                    <a:pt x="29845" y="587375"/>
                  </a:lnTo>
                  <a:lnTo>
                    <a:pt x="61722" y="591057"/>
                  </a:lnTo>
                  <a:lnTo>
                    <a:pt x="63604" y="575227"/>
                  </a:lnTo>
                  <a:lnTo>
                    <a:pt x="31742" y="571451"/>
                  </a:lnTo>
                  <a:close/>
                </a:path>
                <a:path w="132079" h="668654">
                  <a:moveTo>
                    <a:pt x="63604" y="575227"/>
                  </a:moveTo>
                  <a:lnTo>
                    <a:pt x="61722" y="591057"/>
                  </a:lnTo>
                  <a:lnTo>
                    <a:pt x="87430" y="591057"/>
                  </a:lnTo>
                  <a:lnTo>
                    <a:pt x="95376" y="578992"/>
                  </a:lnTo>
                  <a:lnTo>
                    <a:pt x="63604" y="575227"/>
                  </a:lnTo>
                  <a:close/>
                </a:path>
                <a:path w="132079" h="668654">
                  <a:moveTo>
                    <a:pt x="99822" y="0"/>
                  </a:moveTo>
                  <a:lnTo>
                    <a:pt x="31742" y="571451"/>
                  </a:lnTo>
                  <a:lnTo>
                    <a:pt x="63604" y="575227"/>
                  </a:lnTo>
                  <a:lnTo>
                    <a:pt x="131572" y="3809"/>
                  </a:lnTo>
                  <a:lnTo>
                    <a:pt x="99822" y="0"/>
                  </a:lnTo>
                  <a:close/>
                </a:path>
              </a:pathLst>
            </a:custGeom>
            <a:solidFill>
              <a:srgbClr val="92D050"/>
            </a:solidFill>
          </p:spPr>
          <p:txBody>
            <a:bodyPr wrap="square" lIns="0" tIns="0" rIns="0" bIns="0" rtlCol="0"/>
            <a:lstStyle/>
            <a:p>
              <a:endParaRPr/>
            </a:p>
          </p:txBody>
        </p:sp>
        <p:sp>
          <p:nvSpPr>
            <p:cNvPr id="20" name="object 20"/>
            <p:cNvSpPr/>
            <p:nvPr/>
          </p:nvSpPr>
          <p:spPr>
            <a:xfrm>
              <a:off x="1877948" y="4603623"/>
              <a:ext cx="2819400" cy="1447800"/>
            </a:xfrm>
            <a:custGeom>
              <a:avLst/>
              <a:gdLst/>
              <a:ahLst/>
              <a:cxnLst/>
              <a:rect l="l" t="t" r="r" b="b"/>
              <a:pathLst>
                <a:path w="2819400" h="1447800">
                  <a:moveTo>
                    <a:pt x="2578100"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499"/>
                  </a:lnTo>
                  <a:lnTo>
                    <a:pt x="4904" y="1255128"/>
                  </a:lnTo>
                  <a:lnTo>
                    <a:pt x="18968" y="1300422"/>
                  </a:lnTo>
                  <a:lnTo>
                    <a:pt x="41221" y="1341410"/>
                  </a:lnTo>
                  <a:lnTo>
                    <a:pt x="70691" y="1377122"/>
                  </a:lnTo>
                  <a:lnTo>
                    <a:pt x="106405" y="1406588"/>
                  </a:lnTo>
                  <a:lnTo>
                    <a:pt x="147393" y="1428836"/>
                  </a:lnTo>
                  <a:lnTo>
                    <a:pt x="192682" y="1442897"/>
                  </a:lnTo>
                  <a:lnTo>
                    <a:pt x="241300" y="1447800"/>
                  </a:lnTo>
                  <a:lnTo>
                    <a:pt x="2578100" y="1447800"/>
                  </a:lnTo>
                  <a:lnTo>
                    <a:pt x="2626717" y="1442897"/>
                  </a:lnTo>
                  <a:lnTo>
                    <a:pt x="2672006" y="1428836"/>
                  </a:lnTo>
                  <a:lnTo>
                    <a:pt x="2712994" y="1406588"/>
                  </a:lnTo>
                  <a:lnTo>
                    <a:pt x="2748708" y="1377122"/>
                  </a:lnTo>
                  <a:lnTo>
                    <a:pt x="2778178" y="1341410"/>
                  </a:lnTo>
                  <a:lnTo>
                    <a:pt x="2800431" y="1300422"/>
                  </a:lnTo>
                  <a:lnTo>
                    <a:pt x="2814495" y="1255128"/>
                  </a:lnTo>
                  <a:lnTo>
                    <a:pt x="2819400" y="1206499"/>
                  </a:lnTo>
                  <a:lnTo>
                    <a:pt x="2819400" y="241300"/>
                  </a:lnTo>
                  <a:lnTo>
                    <a:pt x="2814495" y="192682"/>
                  </a:lnTo>
                  <a:lnTo>
                    <a:pt x="2800431" y="147393"/>
                  </a:lnTo>
                  <a:lnTo>
                    <a:pt x="2778178" y="106405"/>
                  </a:lnTo>
                  <a:lnTo>
                    <a:pt x="2748708" y="70691"/>
                  </a:lnTo>
                  <a:lnTo>
                    <a:pt x="2712994" y="41221"/>
                  </a:lnTo>
                  <a:lnTo>
                    <a:pt x="2672006" y="18968"/>
                  </a:lnTo>
                  <a:lnTo>
                    <a:pt x="2626717" y="4904"/>
                  </a:lnTo>
                  <a:lnTo>
                    <a:pt x="2578100" y="0"/>
                  </a:lnTo>
                  <a:close/>
                </a:path>
              </a:pathLst>
            </a:custGeom>
            <a:solidFill>
              <a:srgbClr val="BADFE2"/>
            </a:solidFill>
          </p:spPr>
          <p:txBody>
            <a:bodyPr wrap="square" lIns="0" tIns="0" rIns="0" bIns="0" rtlCol="0"/>
            <a:lstStyle/>
            <a:p>
              <a:endParaRPr/>
            </a:p>
          </p:txBody>
        </p:sp>
        <p:sp>
          <p:nvSpPr>
            <p:cNvPr id="21" name="object 21"/>
            <p:cNvSpPr/>
            <p:nvPr/>
          </p:nvSpPr>
          <p:spPr>
            <a:xfrm>
              <a:off x="1877948" y="4603623"/>
              <a:ext cx="2819400" cy="1447800"/>
            </a:xfrm>
            <a:custGeom>
              <a:avLst/>
              <a:gdLst/>
              <a:ahLst/>
              <a:cxnLst/>
              <a:rect l="l" t="t" r="r" b="b"/>
              <a:pathLst>
                <a:path w="2819400" h="1447800">
                  <a:moveTo>
                    <a:pt x="0" y="241300"/>
                  </a:moveTo>
                  <a:lnTo>
                    <a:pt x="4904" y="192682"/>
                  </a:lnTo>
                  <a:lnTo>
                    <a:pt x="18968" y="147393"/>
                  </a:lnTo>
                  <a:lnTo>
                    <a:pt x="41221" y="106405"/>
                  </a:lnTo>
                  <a:lnTo>
                    <a:pt x="70691" y="70691"/>
                  </a:lnTo>
                  <a:lnTo>
                    <a:pt x="106405" y="41221"/>
                  </a:lnTo>
                  <a:lnTo>
                    <a:pt x="147393" y="18968"/>
                  </a:lnTo>
                  <a:lnTo>
                    <a:pt x="192682" y="4904"/>
                  </a:lnTo>
                  <a:lnTo>
                    <a:pt x="241300" y="0"/>
                  </a:lnTo>
                  <a:lnTo>
                    <a:pt x="2578100" y="0"/>
                  </a:lnTo>
                  <a:lnTo>
                    <a:pt x="2626717" y="4904"/>
                  </a:lnTo>
                  <a:lnTo>
                    <a:pt x="2672006" y="18968"/>
                  </a:lnTo>
                  <a:lnTo>
                    <a:pt x="2712994" y="41221"/>
                  </a:lnTo>
                  <a:lnTo>
                    <a:pt x="2748708" y="70691"/>
                  </a:lnTo>
                  <a:lnTo>
                    <a:pt x="2778178" y="106405"/>
                  </a:lnTo>
                  <a:lnTo>
                    <a:pt x="2800431" y="147393"/>
                  </a:lnTo>
                  <a:lnTo>
                    <a:pt x="2814495" y="192682"/>
                  </a:lnTo>
                  <a:lnTo>
                    <a:pt x="2819400" y="241300"/>
                  </a:lnTo>
                  <a:lnTo>
                    <a:pt x="2819400" y="1206499"/>
                  </a:lnTo>
                  <a:lnTo>
                    <a:pt x="2814495" y="1255128"/>
                  </a:lnTo>
                  <a:lnTo>
                    <a:pt x="2800431" y="1300422"/>
                  </a:lnTo>
                  <a:lnTo>
                    <a:pt x="2778178" y="1341410"/>
                  </a:lnTo>
                  <a:lnTo>
                    <a:pt x="2748708" y="1377122"/>
                  </a:lnTo>
                  <a:lnTo>
                    <a:pt x="2712994" y="1406588"/>
                  </a:lnTo>
                  <a:lnTo>
                    <a:pt x="2672006" y="1428836"/>
                  </a:lnTo>
                  <a:lnTo>
                    <a:pt x="2626717" y="1442897"/>
                  </a:lnTo>
                  <a:lnTo>
                    <a:pt x="2578100" y="1447800"/>
                  </a:lnTo>
                  <a:lnTo>
                    <a:pt x="241300" y="1447800"/>
                  </a:lnTo>
                  <a:lnTo>
                    <a:pt x="192682" y="1442897"/>
                  </a:lnTo>
                  <a:lnTo>
                    <a:pt x="147393" y="1428836"/>
                  </a:lnTo>
                  <a:lnTo>
                    <a:pt x="106405" y="1406588"/>
                  </a:lnTo>
                  <a:lnTo>
                    <a:pt x="70691" y="1377122"/>
                  </a:lnTo>
                  <a:lnTo>
                    <a:pt x="41221" y="1341410"/>
                  </a:lnTo>
                  <a:lnTo>
                    <a:pt x="18968" y="1300422"/>
                  </a:lnTo>
                  <a:lnTo>
                    <a:pt x="4904" y="1255128"/>
                  </a:lnTo>
                  <a:lnTo>
                    <a:pt x="0" y="1206499"/>
                  </a:lnTo>
                  <a:lnTo>
                    <a:pt x="0" y="241300"/>
                  </a:lnTo>
                  <a:close/>
                </a:path>
              </a:pathLst>
            </a:custGeom>
            <a:ln w="25146">
              <a:solidFill>
                <a:srgbClr val="0000CC"/>
              </a:solidFill>
            </a:ln>
          </p:spPr>
          <p:txBody>
            <a:bodyPr wrap="square" lIns="0" tIns="0" rIns="0" bIns="0" rtlCol="0"/>
            <a:lstStyle/>
            <a:p>
              <a:endParaRPr/>
            </a:p>
          </p:txBody>
        </p:sp>
      </p:grpSp>
      <p:sp>
        <p:nvSpPr>
          <p:cNvPr id="22" name="object 22"/>
          <p:cNvSpPr txBox="1"/>
          <p:nvPr/>
        </p:nvSpPr>
        <p:spPr>
          <a:xfrm>
            <a:off x="1921510" y="4604766"/>
            <a:ext cx="2731770" cy="1369695"/>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0000CC"/>
                </a:solidFill>
                <a:latin typeface="Arial"/>
                <a:cs typeface="Arial"/>
              </a:rPr>
              <a:t>Activity</a:t>
            </a:r>
            <a:r>
              <a:rPr sz="2800" b="1" spc="-40" dirty="0">
                <a:solidFill>
                  <a:srgbClr val="0000CC"/>
                </a:solidFill>
                <a:latin typeface="Arial"/>
                <a:cs typeface="Arial"/>
              </a:rPr>
              <a:t> </a:t>
            </a:r>
            <a:r>
              <a:rPr sz="2800" b="1" dirty="0">
                <a:solidFill>
                  <a:srgbClr val="0000CC"/>
                </a:solidFill>
                <a:latin typeface="Arial"/>
                <a:cs typeface="Arial"/>
              </a:rPr>
              <a:t>factor:</a:t>
            </a:r>
            <a:endParaRPr sz="2800">
              <a:latin typeface="Arial"/>
              <a:cs typeface="Arial"/>
            </a:endParaRPr>
          </a:p>
          <a:p>
            <a:pPr marL="12700" marR="5080">
              <a:lnSpc>
                <a:spcPct val="100000"/>
              </a:lnSpc>
              <a:spcBef>
                <a:spcPts val="20"/>
              </a:spcBef>
            </a:pPr>
            <a:r>
              <a:rPr sz="2000" b="1" spc="-5" dirty="0">
                <a:solidFill>
                  <a:srgbClr val="0000CC"/>
                </a:solidFill>
                <a:latin typeface="Arial"/>
                <a:cs typeface="Arial"/>
              </a:rPr>
              <a:t>Depend</a:t>
            </a:r>
            <a:r>
              <a:rPr sz="2000" b="1" spc="10" dirty="0">
                <a:solidFill>
                  <a:srgbClr val="0000CC"/>
                </a:solidFill>
                <a:latin typeface="Arial"/>
                <a:cs typeface="Arial"/>
              </a:rPr>
              <a:t> </a:t>
            </a:r>
            <a:r>
              <a:rPr sz="2000" b="1" spc="-5" dirty="0">
                <a:solidFill>
                  <a:srgbClr val="0000CC"/>
                </a:solidFill>
                <a:latin typeface="Arial"/>
                <a:cs typeface="Arial"/>
              </a:rPr>
              <a:t>on specific </a:t>
            </a:r>
            <a:r>
              <a:rPr sz="2000" b="1" dirty="0">
                <a:solidFill>
                  <a:srgbClr val="0000CC"/>
                </a:solidFill>
                <a:latin typeface="Arial"/>
                <a:cs typeface="Arial"/>
              </a:rPr>
              <a:t> </a:t>
            </a:r>
            <a:r>
              <a:rPr sz="2000" b="1" spc="-5" dirty="0">
                <a:solidFill>
                  <a:srgbClr val="0000CC"/>
                </a:solidFill>
                <a:latin typeface="Arial"/>
                <a:cs typeface="Arial"/>
              </a:rPr>
              <a:t>instruction</a:t>
            </a:r>
            <a:r>
              <a:rPr sz="2000" b="1" spc="-30" dirty="0">
                <a:solidFill>
                  <a:srgbClr val="0000CC"/>
                </a:solidFill>
                <a:latin typeface="Arial"/>
                <a:cs typeface="Arial"/>
              </a:rPr>
              <a:t> </a:t>
            </a:r>
            <a:r>
              <a:rPr sz="2000" b="1" spc="-5" dirty="0">
                <a:solidFill>
                  <a:srgbClr val="0000CC"/>
                </a:solidFill>
                <a:latin typeface="Arial"/>
                <a:cs typeface="Arial"/>
              </a:rPr>
              <a:t>executions </a:t>
            </a:r>
            <a:r>
              <a:rPr sz="2000" b="1" spc="-540" dirty="0">
                <a:solidFill>
                  <a:srgbClr val="0000CC"/>
                </a:solidFill>
                <a:latin typeface="Arial"/>
                <a:cs typeface="Arial"/>
              </a:rPr>
              <a:t> </a:t>
            </a:r>
            <a:r>
              <a:rPr sz="2000" b="1" spc="-5" dirty="0">
                <a:solidFill>
                  <a:srgbClr val="0000CC"/>
                </a:solidFill>
                <a:latin typeface="Arial"/>
                <a:cs typeface="Arial"/>
              </a:rPr>
              <a:t>during</a:t>
            </a:r>
            <a:r>
              <a:rPr sz="2000" b="1" spc="-10" dirty="0">
                <a:solidFill>
                  <a:srgbClr val="0000CC"/>
                </a:solidFill>
                <a:latin typeface="Arial"/>
                <a:cs typeface="Arial"/>
              </a:rPr>
              <a:t> </a:t>
            </a:r>
            <a:r>
              <a:rPr sz="2000" b="1" spc="-5" dirty="0">
                <a:solidFill>
                  <a:srgbClr val="0000CC"/>
                </a:solidFill>
                <a:latin typeface="Arial"/>
                <a:cs typeface="Arial"/>
              </a:rPr>
              <a:t>computing</a:t>
            </a:r>
            <a:endParaRPr sz="2000">
              <a:latin typeface="Arial"/>
              <a:cs typeface="Arial"/>
            </a:endParaRPr>
          </a:p>
        </p:txBody>
      </p:sp>
      <p:grpSp>
        <p:nvGrpSpPr>
          <p:cNvPr id="23" name="object 23"/>
          <p:cNvGrpSpPr/>
          <p:nvPr/>
        </p:nvGrpSpPr>
        <p:grpSpPr>
          <a:xfrm>
            <a:off x="4606416" y="4056126"/>
            <a:ext cx="4947920" cy="1989455"/>
            <a:chOff x="4606416" y="4056126"/>
            <a:chExt cx="4947920" cy="1989455"/>
          </a:xfrm>
        </p:grpSpPr>
        <p:sp>
          <p:nvSpPr>
            <p:cNvPr id="24" name="object 24"/>
            <p:cNvSpPr/>
            <p:nvPr/>
          </p:nvSpPr>
          <p:spPr>
            <a:xfrm>
              <a:off x="4606416" y="4056126"/>
              <a:ext cx="335280" cy="653415"/>
            </a:xfrm>
            <a:custGeom>
              <a:avLst/>
              <a:gdLst/>
              <a:ahLst/>
              <a:cxnLst/>
              <a:rect l="l" t="t" r="r" b="b"/>
              <a:pathLst>
                <a:path w="335279" h="653414">
                  <a:moveTo>
                    <a:pt x="277388" y="78961"/>
                  </a:moveTo>
                  <a:lnTo>
                    <a:pt x="0" y="639063"/>
                  </a:lnTo>
                  <a:lnTo>
                    <a:pt x="28702" y="653161"/>
                  </a:lnTo>
                  <a:lnTo>
                    <a:pt x="306056" y="93126"/>
                  </a:lnTo>
                  <a:lnTo>
                    <a:pt x="277388" y="78961"/>
                  </a:lnTo>
                  <a:close/>
                </a:path>
                <a:path w="335279" h="653414">
                  <a:moveTo>
                    <a:pt x="334570" y="64643"/>
                  </a:moveTo>
                  <a:lnTo>
                    <a:pt x="284480" y="64643"/>
                  </a:lnTo>
                  <a:lnTo>
                    <a:pt x="313182" y="78740"/>
                  </a:lnTo>
                  <a:lnTo>
                    <a:pt x="306056" y="93126"/>
                  </a:lnTo>
                  <a:lnTo>
                    <a:pt x="334772" y="107315"/>
                  </a:lnTo>
                  <a:lnTo>
                    <a:pt x="334570" y="64643"/>
                  </a:lnTo>
                  <a:close/>
                </a:path>
                <a:path w="335279" h="653414">
                  <a:moveTo>
                    <a:pt x="284480" y="64643"/>
                  </a:moveTo>
                  <a:lnTo>
                    <a:pt x="277388" y="78961"/>
                  </a:lnTo>
                  <a:lnTo>
                    <a:pt x="306056" y="93126"/>
                  </a:lnTo>
                  <a:lnTo>
                    <a:pt x="313182" y="78740"/>
                  </a:lnTo>
                  <a:lnTo>
                    <a:pt x="284480" y="64643"/>
                  </a:lnTo>
                  <a:close/>
                </a:path>
                <a:path w="335279" h="653414">
                  <a:moveTo>
                    <a:pt x="334263" y="0"/>
                  </a:moveTo>
                  <a:lnTo>
                    <a:pt x="248666" y="64769"/>
                  </a:lnTo>
                  <a:lnTo>
                    <a:pt x="277388" y="78961"/>
                  </a:lnTo>
                  <a:lnTo>
                    <a:pt x="284480" y="64643"/>
                  </a:lnTo>
                  <a:lnTo>
                    <a:pt x="334570" y="64643"/>
                  </a:lnTo>
                  <a:lnTo>
                    <a:pt x="334263" y="0"/>
                  </a:lnTo>
                  <a:close/>
                </a:path>
              </a:pathLst>
            </a:custGeom>
            <a:solidFill>
              <a:srgbClr val="0000CC"/>
            </a:solidFill>
          </p:spPr>
          <p:txBody>
            <a:bodyPr wrap="square" lIns="0" tIns="0" rIns="0" bIns="0" rtlCol="0"/>
            <a:lstStyle/>
            <a:p>
              <a:endParaRPr/>
            </a:p>
          </p:txBody>
        </p:sp>
        <p:sp>
          <p:nvSpPr>
            <p:cNvPr id="25" name="object 25"/>
            <p:cNvSpPr/>
            <p:nvPr/>
          </p:nvSpPr>
          <p:spPr>
            <a:xfrm>
              <a:off x="6723506" y="4584573"/>
              <a:ext cx="2818130" cy="1447800"/>
            </a:xfrm>
            <a:custGeom>
              <a:avLst/>
              <a:gdLst/>
              <a:ahLst/>
              <a:cxnLst/>
              <a:rect l="l" t="t" r="r" b="b"/>
              <a:pathLst>
                <a:path w="2818129" h="1447800">
                  <a:moveTo>
                    <a:pt x="2576576" y="0"/>
                  </a:moveTo>
                  <a:lnTo>
                    <a:pt x="241300" y="0"/>
                  </a:lnTo>
                  <a:lnTo>
                    <a:pt x="192682" y="4904"/>
                  </a:lnTo>
                  <a:lnTo>
                    <a:pt x="147393" y="18968"/>
                  </a:lnTo>
                  <a:lnTo>
                    <a:pt x="106405" y="41221"/>
                  </a:lnTo>
                  <a:lnTo>
                    <a:pt x="70691" y="70691"/>
                  </a:lnTo>
                  <a:lnTo>
                    <a:pt x="41221" y="106405"/>
                  </a:lnTo>
                  <a:lnTo>
                    <a:pt x="18968" y="147393"/>
                  </a:lnTo>
                  <a:lnTo>
                    <a:pt x="4904" y="192682"/>
                  </a:lnTo>
                  <a:lnTo>
                    <a:pt x="0" y="241300"/>
                  </a:lnTo>
                  <a:lnTo>
                    <a:pt x="0" y="1206499"/>
                  </a:lnTo>
                  <a:lnTo>
                    <a:pt x="4904" y="1255128"/>
                  </a:lnTo>
                  <a:lnTo>
                    <a:pt x="18968" y="1300422"/>
                  </a:lnTo>
                  <a:lnTo>
                    <a:pt x="41221" y="1341410"/>
                  </a:lnTo>
                  <a:lnTo>
                    <a:pt x="70691" y="1377122"/>
                  </a:lnTo>
                  <a:lnTo>
                    <a:pt x="106405" y="1406588"/>
                  </a:lnTo>
                  <a:lnTo>
                    <a:pt x="147393" y="1428836"/>
                  </a:lnTo>
                  <a:lnTo>
                    <a:pt x="192682" y="1442897"/>
                  </a:lnTo>
                  <a:lnTo>
                    <a:pt x="241300" y="1447799"/>
                  </a:lnTo>
                  <a:lnTo>
                    <a:pt x="2576576" y="1447799"/>
                  </a:lnTo>
                  <a:lnTo>
                    <a:pt x="2625193" y="1442897"/>
                  </a:lnTo>
                  <a:lnTo>
                    <a:pt x="2670482" y="1428836"/>
                  </a:lnTo>
                  <a:lnTo>
                    <a:pt x="2711470" y="1406588"/>
                  </a:lnTo>
                  <a:lnTo>
                    <a:pt x="2747184" y="1377122"/>
                  </a:lnTo>
                  <a:lnTo>
                    <a:pt x="2776654" y="1341410"/>
                  </a:lnTo>
                  <a:lnTo>
                    <a:pt x="2798907" y="1300422"/>
                  </a:lnTo>
                  <a:lnTo>
                    <a:pt x="2812971" y="1255128"/>
                  </a:lnTo>
                  <a:lnTo>
                    <a:pt x="2817876" y="1206499"/>
                  </a:lnTo>
                  <a:lnTo>
                    <a:pt x="2817876" y="241300"/>
                  </a:lnTo>
                  <a:lnTo>
                    <a:pt x="2812971" y="192682"/>
                  </a:lnTo>
                  <a:lnTo>
                    <a:pt x="2798907" y="147393"/>
                  </a:lnTo>
                  <a:lnTo>
                    <a:pt x="2776654" y="106405"/>
                  </a:lnTo>
                  <a:lnTo>
                    <a:pt x="2747184" y="70691"/>
                  </a:lnTo>
                  <a:lnTo>
                    <a:pt x="2711470" y="41221"/>
                  </a:lnTo>
                  <a:lnTo>
                    <a:pt x="2670482" y="18968"/>
                  </a:lnTo>
                  <a:lnTo>
                    <a:pt x="2625193" y="4904"/>
                  </a:lnTo>
                  <a:lnTo>
                    <a:pt x="2576576" y="0"/>
                  </a:lnTo>
                  <a:close/>
                </a:path>
              </a:pathLst>
            </a:custGeom>
            <a:solidFill>
              <a:srgbClr val="CECEEE"/>
            </a:solidFill>
          </p:spPr>
          <p:txBody>
            <a:bodyPr wrap="square" lIns="0" tIns="0" rIns="0" bIns="0" rtlCol="0"/>
            <a:lstStyle/>
            <a:p>
              <a:endParaRPr/>
            </a:p>
          </p:txBody>
        </p:sp>
        <p:sp>
          <p:nvSpPr>
            <p:cNvPr id="26" name="object 26"/>
            <p:cNvSpPr/>
            <p:nvPr/>
          </p:nvSpPr>
          <p:spPr>
            <a:xfrm>
              <a:off x="6723506" y="4584573"/>
              <a:ext cx="2818130" cy="1447800"/>
            </a:xfrm>
            <a:custGeom>
              <a:avLst/>
              <a:gdLst/>
              <a:ahLst/>
              <a:cxnLst/>
              <a:rect l="l" t="t" r="r" b="b"/>
              <a:pathLst>
                <a:path w="2818129" h="1447800">
                  <a:moveTo>
                    <a:pt x="0" y="241300"/>
                  </a:moveTo>
                  <a:lnTo>
                    <a:pt x="4904" y="192682"/>
                  </a:lnTo>
                  <a:lnTo>
                    <a:pt x="18968" y="147393"/>
                  </a:lnTo>
                  <a:lnTo>
                    <a:pt x="41221" y="106405"/>
                  </a:lnTo>
                  <a:lnTo>
                    <a:pt x="70691" y="70691"/>
                  </a:lnTo>
                  <a:lnTo>
                    <a:pt x="106405" y="41221"/>
                  </a:lnTo>
                  <a:lnTo>
                    <a:pt x="147393" y="18968"/>
                  </a:lnTo>
                  <a:lnTo>
                    <a:pt x="192682" y="4904"/>
                  </a:lnTo>
                  <a:lnTo>
                    <a:pt x="241300" y="0"/>
                  </a:lnTo>
                  <a:lnTo>
                    <a:pt x="2576576" y="0"/>
                  </a:lnTo>
                  <a:lnTo>
                    <a:pt x="2625193" y="4904"/>
                  </a:lnTo>
                  <a:lnTo>
                    <a:pt x="2670482" y="18968"/>
                  </a:lnTo>
                  <a:lnTo>
                    <a:pt x="2711470" y="41221"/>
                  </a:lnTo>
                  <a:lnTo>
                    <a:pt x="2747184" y="70691"/>
                  </a:lnTo>
                  <a:lnTo>
                    <a:pt x="2776654" y="106405"/>
                  </a:lnTo>
                  <a:lnTo>
                    <a:pt x="2798907" y="147393"/>
                  </a:lnTo>
                  <a:lnTo>
                    <a:pt x="2812971" y="192682"/>
                  </a:lnTo>
                  <a:lnTo>
                    <a:pt x="2817876" y="241300"/>
                  </a:lnTo>
                  <a:lnTo>
                    <a:pt x="2817876" y="1206499"/>
                  </a:lnTo>
                  <a:lnTo>
                    <a:pt x="2812971" y="1255128"/>
                  </a:lnTo>
                  <a:lnTo>
                    <a:pt x="2798907" y="1300422"/>
                  </a:lnTo>
                  <a:lnTo>
                    <a:pt x="2776654" y="1341410"/>
                  </a:lnTo>
                  <a:lnTo>
                    <a:pt x="2747184" y="1377122"/>
                  </a:lnTo>
                  <a:lnTo>
                    <a:pt x="2711470" y="1406588"/>
                  </a:lnTo>
                  <a:lnTo>
                    <a:pt x="2670482" y="1428836"/>
                  </a:lnTo>
                  <a:lnTo>
                    <a:pt x="2625193" y="1442897"/>
                  </a:lnTo>
                  <a:lnTo>
                    <a:pt x="2576576" y="1447799"/>
                  </a:lnTo>
                  <a:lnTo>
                    <a:pt x="241300" y="1447799"/>
                  </a:lnTo>
                  <a:lnTo>
                    <a:pt x="192682" y="1442897"/>
                  </a:lnTo>
                  <a:lnTo>
                    <a:pt x="147393" y="1428836"/>
                  </a:lnTo>
                  <a:lnTo>
                    <a:pt x="106405" y="1406588"/>
                  </a:lnTo>
                  <a:lnTo>
                    <a:pt x="70691" y="1377122"/>
                  </a:lnTo>
                  <a:lnTo>
                    <a:pt x="41221" y="1341410"/>
                  </a:lnTo>
                  <a:lnTo>
                    <a:pt x="18968" y="1300422"/>
                  </a:lnTo>
                  <a:lnTo>
                    <a:pt x="4904" y="1255128"/>
                  </a:lnTo>
                  <a:lnTo>
                    <a:pt x="0" y="1206499"/>
                  </a:lnTo>
                  <a:lnTo>
                    <a:pt x="0" y="241300"/>
                  </a:lnTo>
                  <a:close/>
                </a:path>
              </a:pathLst>
            </a:custGeom>
            <a:ln w="25146">
              <a:solidFill>
                <a:srgbClr val="6F2F9F"/>
              </a:solidFill>
            </a:ln>
          </p:spPr>
          <p:txBody>
            <a:bodyPr wrap="square" lIns="0" tIns="0" rIns="0" bIns="0" rtlCol="0"/>
            <a:lstStyle/>
            <a:p>
              <a:endParaRPr/>
            </a:p>
          </p:txBody>
        </p:sp>
      </p:grpSp>
      <p:sp>
        <p:nvSpPr>
          <p:cNvPr id="27" name="object 27"/>
          <p:cNvSpPr txBox="1"/>
          <p:nvPr/>
        </p:nvSpPr>
        <p:spPr>
          <a:xfrm>
            <a:off x="6770623" y="4752594"/>
            <a:ext cx="2703830" cy="1033780"/>
          </a:xfrm>
          <a:prstGeom prst="rect">
            <a:avLst/>
          </a:prstGeom>
        </p:spPr>
        <p:txBody>
          <a:bodyPr vert="horz" wrap="square" lIns="0" tIns="12065" rIns="0" bIns="0" rtlCol="0">
            <a:spAutoFit/>
          </a:bodyPr>
          <a:lstStyle/>
          <a:p>
            <a:pPr marL="12700">
              <a:lnSpc>
                <a:spcPct val="100000"/>
              </a:lnSpc>
              <a:spcBef>
                <a:spcPts val="95"/>
              </a:spcBef>
            </a:pPr>
            <a:r>
              <a:rPr sz="2600" b="1" spc="-5" dirty="0">
                <a:solidFill>
                  <a:srgbClr val="6F2F9F"/>
                </a:solidFill>
                <a:latin typeface="Arial"/>
                <a:cs typeface="Arial"/>
              </a:rPr>
              <a:t>Clock</a:t>
            </a:r>
            <a:r>
              <a:rPr sz="2600" b="1" spc="-30" dirty="0">
                <a:solidFill>
                  <a:srgbClr val="6F2F9F"/>
                </a:solidFill>
                <a:latin typeface="Arial"/>
                <a:cs typeface="Arial"/>
              </a:rPr>
              <a:t> </a:t>
            </a:r>
            <a:r>
              <a:rPr sz="2600" b="1" spc="-5" dirty="0">
                <a:solidFill>
                  <a:srgbClr val="6F2F9F"/>
                </a:solidFill>
                <a:latin typeface="Arial"/>
                <a:cs typeface="Arial"/>
              </a:rPr>
              <a:t>frequency:</a:t>
            </a:r>
            <a:endParaRPr sz="2600">
              <a:latin typeface="Arial"/>
              <a:cs typeface="Arial"/>
            </a:endParaRPr>
          </a:p>
          <a:p>
            <a:pPr marL="12700" marR="59055">
              <a:lnSpc>
                <a:spcPct val="100000"/>
              </a:lnSpc>
              <a:spcBef>
                <a:spcPts val="20"/>
              </a:spcBef>
            </a:pPr>
            <a:r>
              <a:rPr sz="2000" b="1" spc="-5" dirty="0">
                <a:solidFill>
                  <a:srgbClr val="6F2F9F"/>
                </a:solidFill>
                <a:latin typeface="Arial"/>
                <a:cs typeface="Arial"/>
              </a:rPr>
              <a:t>Stop</a:t>
            </a:r>
            <a:r>
              <a:rPr sz="2000" b="1" spc="-20" dirty="0">
                <a:solidFill>
                  <a:srgbClr val="6F2F9F"/>
                </a:solidFill>
                <a:latin typeface="Arial"/>
                <a:cs typeface="Arial"/>
              </a:rPr>
              <a:t> </a:t>
            </a:r>
            <a:r>
              <a:rPr sz="2000" b="1" spc="-5" dirty="0">
                <a:solidFill>
                  <a:srgbClr val="6F2F9F"/>
                </a:solidFill>
                <a:latin typeface="Arial"/>
                <a:cs typeface="Arial"/>
              </a:rPr>
              <a:t>increasing</a:t>
            </a:r>
            <a:r>
              <a:rPr sz="2000" b="1" spc="-10" dirty="0">
                <a:solidFill>
                  <a:srgbClr val="6F2F9F"/>
                </a:solidFill>
                <a:latin typeface="Arial"/>
                <a:cs typeface="Arial"/>
              </a:rPr>
              <a:t> </a:t>
            </a:r>
            <a:r>
              <a:rPr sz="2000" b="1" spc="-5" dirty="0">
                <a:solidFill>
                  <a:srgbClr val="6F2F9F"/>
                </a:solidFill>
                <a:latin typeface="Arial"/>
                <a:cs typeface="Arial"/>
              </a:rPr>
              <a:t>since </a:t>
            </a:r>
            <a:r>
              <a:rPr sz="2000" b="1" spc="-540" dirty="0">
                <a:solidFill>
                  <a:srgbClr val="6F2F9F"/>
                </a:solidFill>
                <a:latin typeface="Arial"/>
                <a:cs typeface="Arial"/>
              </a:rPr>
              <a:t> </a:t>
            </a:r>
            <a:r>
              <a:rPr sz="2000" b="1" spc="-10" dirty="0">
                <a:solidFill>
                  <a:srgbClr val="6F2F9F"/>
                </a:solidFill>
                <a:latin typeface="Arial"/>
                <a:cs typeface="Arial"/>
              </a:rPr>
              <a:t>2005…</a:t>
            </a:r>
            <a:endParaRPr sz="2000">
              <a:latin typeface="Arial"/>
              <a:cs typeface="Arial"/>
            </a:endParaRPr>
          </a:p>
        </p:txBody>
      </p:sp>
      <p:sp>
        <p:nvSpPr>
          <p:cNvPr id="28" name="object 28"/>
          <p:cNvSpPr/>
          <p:nvPr/>
        </p:nvSpPr>
        <p:spPr>
          <a:xfrm>
            <a:off x="7916164" y="4030217"/>
            <a:ext cx="120014" cy="534035"/>
          </a:xfrm>
          <a:custGeom>
            <a:avLst/>
            <a:gdLst/>
            <a:ahLst/>
            <a:cxnLst/>
            <a:rect l="l" t="t" r="r" b="b"/>
            <a:pathLst>
              <a:path w="120015" h="534035">
                <a:moveTo>
                  <a:pt x="63386" y="93221"/>
                </a:moveTo>
                <a:lnTo>
                  <a:pt x="31757" y="97275"/>
                </a:lnTo>
                <a:lnTo>
                  <a:pt x="87883" y="533907"/>
                </a:lnTo>
                <a:lnTo>
                  <a:pt x="119633" y="529843"/>
                </a:lnTo>
                <a:lnTo>
                  <a:pt x="63386" y="93221"/>
                </a:lnTo>
                <a:close/>
              </a:path>
              <a:path w="120015" h="534035">
                <a:moveTo>
                  <a:pt x="35305" y="0"/>
                </a:moveTo>
                <a:lnTo>
                  <a:pt x="0" y="101345"/>
                </a:lnTo>
                <a:lnTo>
                  <a:pt x="31757" y="97275"/>
                </a:lnTo>
                <a:lnTo>
                  <a:pt x="29717" y="81406"/>
                </a:lnTo>
                <a:lnTo>
                  <a:pt x="61340" y="77342"/>
                </a:lnTo>
                <a:lnTo>
                  <a:pt x="87198" y="77342"/>
                </a:lnTo>
                <a:lnTo>
                  <a:pt x="35305" y="0"/>
                </a:lnTo>
                <a:close/>
              </a:path>
              <a:path w="120015" h="534035">
                <a:moveTo>
                  <a:pt x="61340" y="77342"/>
                </a:moveTo>
                <a:lnTo>
                  <a:pt x="29717" y="81406"/>
                </a:lnTo>
                <a:lnTo>
                  <a:pt x="31757" y="97275"/>
                </a:lnTo>
                <a:lnTo>
                  <a:pt x="63386" y="93221"/>
                </a:lnTo>
                <a:lnTo>
                  <a:pt x="61340" y="77342"/>
                </a:lnTo>
                <a:close/>
              </a:path>
              <a:path w="120015" h="534035">
                <a:moveTo>
                  <a:pt x="87198" y="77342"/>
                </a:moveTo>
                <a:lnTo>
                  <a:pt x="61340" y="77342"/>
                </a:lnTo>
                <a:lnTo>
                  <a:pt x="63386" y="93221"/>
                </a:lnTo>
                <a:lnTo>
                  <a:pt x="95122" y="89153"/>
                </a:lnTo>
                <a:lnTo>
                  <a:pt x="87198" y="77342"/>
                </a:lnTo>
                <a:close/>
              </a:path>
            </a:pathLst>
          </a:custGeom>
          <a:solidFill>
            <a:srgbClr val="6F2F9F"/>
          </a:solidFill>
        </p:spPr>
        <p:txBody>
          <a:bodyPr wrap="square" lIns="0" tIns="0" rIns="0" bIns="0" rtlCol="0"/>
          <a:lstStyle/>
          <a:p>
            <a:endParaRPr/>
          </a:p>
        </p:txBody>
      </p:sp>
      <p:sp>
        <p:nvSpPr>
          <p:cNvPr id="29" name="灯片编号占位符 28">
            <a:extLst>
              <a:ext uri="{FF2B5EF4-FFF2-40B4-BE49-F238E27FC236}">
                <a16:creationId xmlns:a16="http://schemas.microsoft.com/office/drawing/2014/main" id="{BC6F5575-23EB-A42D-EE5D-97BE34AE8D1D}"/>
              </a:ext>
            </a:extLst>
          </p:cNvPr>
          <p:cNvSpPr>
            <a:spLocks noGrp="1"/>
          </p:cNvSpPr>
          <p:nvPr>
            <p:ph type="sldNum" sz="quarter" idx="7"/>
          </p:nvPr>
        </p:nvSpPr>
        <p:spPr/>
        <p:txBody>
          <a:bodyPr/>
          <a:lstStyle/>
          <a:p>
            <a:fld id="{B6F15528-21DE-4FAA-801E-634DDDAF4B2B}" type="slidenum">
              <a:rPr lang="en-US" altLang="zh-CN" smtClean="0"/>
              <a:t>9</a:t>
            </a:fld>
            <a:endParaRPr lang="en-US" altLang="zh-CN" dirty="0"/>
          </a:p>
        </p:txBody>
      </p:sp>
      <p:sp>
        <p:nvSpPr>
          <p:cNvPr id="32" name="object 17">
            <a:extLst>
              <a:ext uri="{FF2B5EF4-FFF2-40B4-BE49-F238E27FC236}">
                <a16:creationId xmlns:a16="http://schemas.microsoft.com/office/drawing/2014/main" id="{0DD57A24-BB7D-B372-A926-380A48617C76}"/>
              </a:ext>
            </a:extLst>
          </p:cNvPr>
          <p:cNvSpPr txBox="1"/>
          <p:nvPr/>
        </p:nvSpPr>
        <p:spPr>
          <a:xfrm>
            <a:off x="2797871" y="2438575"/>
            <a:ext cx="1888555" cy="386003"/>
          </a:xfrm>
          <a:prstGeom prst="rect">
            <a:avLst/>
          </a:prstGeom>
        </p:spPr>
        <p:txBody>
          <a:bodyPr vert="horz" wrap="square" lIns="0" tIns="16510" rIns="0" bIns="0" rtlCol="0">
            <a:spAutoFit/>
          </a:bodyPr>
          <a:lstStyle/>
          <a:p>
            <a:pPr marL="38100">
              <a:lnSpc>
                <a:spcPct val="100000"/>
              </a:lnSpc>
              <a:spcBef>
                <a:spcPts val="130"/>
              </a:spcBef>
              <a:tabLst>
                <a:tab pos="557530" algn="l"/>
                <a:tab pos="2386965" algn="l"/>
              </a:tabLst>
            </a:pPr>
            <a:r>
              <a:rPr lang="en-US" altLang="zh-CN" sz="2400" dirty="0">
                <a:latin typeface="Times New Roman"/>
                <a:cs typeface="Times New Roman"/>
              </a:rPr>
              <a:t>C</a:t>
            </a:r>
            <a:r>
              <a:rPr lang="en-US" altLang="zh-CN" sz="2400" baseline="-25000" dirty="0">
                <a:latin typeface="Times New Roman"/>
                <a:cs typeface="Times New Roman"/>
              </a:rPr>
              <a:t>DB</a:t>
            </a:r>
            <a:r>
              <a:rPr lang="en-US" altLang="zh-CN" sz="2400" dirty="0">
                <a:latin typeface="Times New Roman"/>
                <a:cs typeface="Times New Roman"/>
              </a:rPr>
              <a:t>, C</a:t>
            </a:r>
            <a:r>
              <a:rPr lang="en-US" altLang="zh-CN" sz="2400" baseline="-25000" dirty="0">
                <a:latin typeface="Times New Roman"/>
                <a:cs typeface="Times New Roman"/>
              </a:rPr>
              <a:t>W</a:t>
            </a:r>
            <a:r>
              <a:rPr lang="en-US" altLang="zh-CN" sz="2400" dirty="0">
                <a:latin typeface="Times New Roman"/>
                <a:cs typeface="Times New Roman"/>
              </a:rPr>
              <a:t>, C</a:t>
            </a:r>
            <a:r>
              <a:rPr lang="en-US" altLang="zh-CN" sz="2400" baseline="-25000" dirty="0">
                <a:latin typeface="Times New Roman"/>
                <a:cs typeface="Times New Roman"/>
              </a:rPr>
              <a:t>G</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54.2182"/>
  <p:tag name="ORIGINALWIDTH" val="2691.414"/>
  <p:tag name="LATEXADDIN" val="\documentclass{article}&#10;\usepackage{amsmath}&#10;\usepackage{cancel}&#10;\usepackage{color}&#10;\pagestyle{empty}&#10;\begin{document}&#10;&#10;&#10;\begin{equation}&#10;E_{sc}=V_{D D} \frac{I_{p e a k} t_{s c}}{2}+V_{D D} \frac{I_{p e a k} t_{s c}}{2}=t_{s c} V_{D D} I_{p e a k}\nonumber&#10;\end{equation}&#10;&#10;&#10;\end{document}"/>
  <p:tag name="IGUANATEXSIZE" val="20"/>
  <p:tag name="IGUANATEXCURSOR" val="143"/>
  <p:tag name="TRANSPARENCY" val="True"/>
  <p:tag name="LATEXENGINEID" val="0"/>
  <p:tag name="TEMPFOLDER" val="D:\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1899</TotalTime>
  <Words>3014</Words>
  <Application>Microsoft Office PowerPoint</Application>
  <PresentationFormat>宽屏</PresentationFormat>
  <Paragraphs>332</Paragraphs>
  <Slides>15</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-apple-system</vt:lpstr>
      <vt:lpstr>等线</vt:lpstr>
      <vt:lpstr>Arial</vt:lpstr>
      <vt:lpstr>Calibri</vt:lpstr>
      <vt:lpstr>Symbol</vt:lpstr>
      <vt:lpstr>Times New Roman</vt:lpstr>
      <vt:lpstr>Wingdings</vt:lpstr>
      <vt:lpstr>Office Theme</vt:lpstr>
      <vt:lpstr>PowerPoint 演示文稿</vt:lpstr>
      <vt:lpstr>Outline</vt:lpstr>
      <vt:lpstr>Tsunami of Data Era has Come!</vt:lpstr>
      <vt:lpstr>The Power in CMOS Inverter</vt:lpstr>
      <vt:lpstr>Charging/discharging Consumption</vt:lpstr>
      <vt:lpstr>Charging/discharging Consumption</vt:lpstr>
      <vt:lpstr>Charging/discharging Consumption</vt:lpstr>
      <vt:lpstr>Transition Activity and Switching Power </vt:lpstr>
      <vt:lpstr>Switching Power of CMOS Inverter</vt:lpstr>
      <vt:lpstr>Switching Power as a Function of VDD</vt:lpstr>
      <vt:lpstr>Dark Silicon Effect</vt:lpstr>
      <vt:lpstr>Short-Circuit Power Consumption</vt:lpstr>
      <vt:lpstr>Short-Circuit Power Consumption</vt:lpstr>
      <vt:lpstr>PDP and EDP</vt:lpstr>
      <vt:lpstr>Summary of CMOS Inverter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CMOS Inverter  Power Consumption</dc:title>
  <cp:lastModifiedBy>傲翔 秦</cp:lastModifiedBy>
  <cp:revision>169</cp:revision>
  <dcterms:created xsi:type="dcterms:W3CDTF">2022-12-09T07:56:17Z</dcterms:created>
  <dcterms:modified xsi:type="dcterms:W3CDTF">2023-03-30T03:08:49Z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2022-12-09T00:00:00Z</vt:filetime>
  </property>
</Properties>
</file>