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38" autoAdjust="0"/>
  </p:normalViewPr>
  <p:slideViewPr>
    <p:cSldViewPr>
      <p:cViewPr varScale="1">
        <p:scale>
          <a:sx n="75" d="100"/>
          <a:sy n="75" d="100"/>
        </p:scale>
        <p:origin x="3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E9740-3701-4E63-BF6E-94138955504B}" type="datetimeFigureOut">
              <a:rPr lang="zh-CN" altLang="en-US" smtClean="0"/>
              <a:t>2024-04-02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0FEC4-D86F-4928-BA9A-6947AFE51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572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36206-5BF1-4B85-B1E4-026F3E1729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496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我们再给一个例子，给定逻辑表达式，我们要如何通过</a:t>
            </a:r>
            <a:r>
              <a:rPr lang="en-US" altLang="zh-CN" dirty="0"/>
              <a:t>NAND</a:t>
            </a:r>
            <a:r>
              <a:rPr lang="zh-CN" altLang="en-US" dirty="0"/>
              <a:t>和</a:t>
            </a:r>
            <a:r>
              <a:rPr lang="en-US" altLang="zh-CN" dirty="0"/>
              <a:t>NOR</a:t>
            </a:r>
            <a:r>
              <a:rPr lang="zh-CN" altLang="en-US" dirty="0"/>
              <a:t>构建对应的门电路？</a:t>
            </a:r>
            <a:endParaRPr lang="en-US" altLang="zh-CN" dirty="0"/>
          </a:p>
          <a:p>
            <a:r>
              <a:rPr lang="zh-CN" altLang="en-US" dirty="0"/>
              <a:t>例如给定</a:t>
            </a:r>
            <a:r>
              <a:rPr lang="en-US" altLang="zh-CN" dirty="0"/>
              <a:t>Y=</a:t>
            </a:r>
            <a:r>
              <a:rPr lang="en-US" altLang="zh-CN" dirty="0" err="1"/>
              <a:t>D+A</a:t>
            </a:r>
            <a:r>
              <a:rPr lang="en-US" altLang="zh-CN" dirty="0"/>
              <a:t>(</a:t>
            </a:r>
            <a:r>
              <a:rPr lang="en-US" altLang="zh-CN" dirty="0" err="1"/>
              <a:t>B+C</a:t>
            </a:r>
            <a:r>
              <a:rPr lang="en-US" altLang="zh-CN" dirty="0"/>
              <a:t>)</a:t>
            </a:r>
            <a:r>
              <a:rPr lang="zh-CN" altLang="en-US" dirty="0"/>
              <a:t>非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因为下半电路由</a:t>
            </a:r>
            <a:r>
              <a:rPr lang="en-US" altLang="zh-CN" dirty="0"/>
              <a:t>NMOS</a:t>
            </a:r>
            <a:r>
              <a:rPr lang="zh-CN" altLang="en-US" dirty="0"/>
              <a:t>组成，输入不需要取反，所以我们首先构建下半的</a:t>
            </a:r>
            <a:r>
              <a:rPr lang="en-US" altLang="zh-CN" dirty="0"/>
              <a:t>NMOS</a:t>
            </a:r>
            <a:r>
              <a:rPr lang="zh-CN" altLang="en-US" dirty="0"/>
              <a:t>电路。</a:t>
            </a:r>
            <a:endParaRPr lang="en-US" altLang="zh-CN" dirty="0"/>
          </a:p>
          <a:p>
            <a:r>
              <a:rPr lang="zh-CN" altLang="en-US" dirty="0"/>
              <a:t>因为下半电路接地，所以将逻辑表达式整体的取反号去掉，而后可以发现是</a:t>
            </a:r>
            <a:r>
              <a:rPr lang="en-US" altLang="zh-CN" dirty="0"/>
              <a:t>D</a:t>
            </a:r>
            <a:r>
              <a:rPr lang="zh-CN" altLang="en-US" dirty="0"/>
              <a:t>和</a:t>
            </a:r>
            <a:r>
              <a:rPr lang="en-US" altLang="zh-CN" dirty="0"/>
              <a:t>A(</a:t>
            </a:r>
            <a:r>
              <a:rPr lang="en-US" altLang="zh-CN" dirty="0" err="1"/>
              <a:t>B+C</a:t>
            </a:r>
            <a:r>
              <a:rPr lang="en-US" altLang="zh-CN" dirty="0"/>
              <a:t>)</a:t>
            </a:r>
            <a:r>
              <a:rPr lang="zh-CN" altLang="en-US" dirty="0"/>
              <a:t>并联，后者对应是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 err="1"/>
              <a:t>B+C</a:t>
            </a:r>
            <a:r>
              <a:rPr lang="zh-CN" altLang="en-US" dirty="0"/>
              <a:t>串联，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并联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构建完下半电路后，我们再构建上半电路，我们可以通过迪摩根定律将整体取反号化简再进行构建，也可以根据已经构建好的下半电路，进行串并联转换从而构建</a:t>
            </a:r>
            <a:endParaRPr lang="en-US" altLang="zh-CN" dirty="0"/>
          </a:p>
          <a:p>
            <a:r>
              <a:rPr lang="zh-CN" altLang="en-US" dirty="0"/>
              <a:t>注意到由于上半的输入是接到</a:t>
            </a:r>
            <a:r>
              <a:rPr lang="en-US" altLang="zh-CN" dirty="0"/>
              <a:t>PMOS</a:t>
            </a:r>
            <a:r>
              <a:rPr lang="zh-CN" altLang="en-US" dirty="0"/>
              <a:t>，所以相当于已经取反了</a:t>
            </a:r>
            <a:endParaRPr lang="en-US" altLang="zh-CN" dirty="0"/>
          </a:p>
          <a:p>
            <a:r>
              <a:rPr lang="zh-CN" altLang="en-US" dirty="0"/>
              <a:t>因此我们根据迪摩根定律，可以画出</a:t>
            </a:r>
            <a:r>
              <a:rPr lang="en-US" altLang="zh-CN" dirty="0"/>
              <a:t>D</a:t>
            </a:r>
            <a:r>
              <a:rPr lang="zh-CN" altLang="en-US" dirty="0"/>
              <a:t>与</a:t>
            </a:r>
            <a:r>
              <a:rPr lang="en-US" altLang="zh-CN" dirty="0"/>
              <a:t>(</a:t>
            </a:r>
            <a:r>
              <a:rPr lang="en-US" altLang="zh-CN" dirty="0" err="1"/>
              <a:t>A+BC</a:t>
            </a:r>
            <a:r>
              <a:rPr lang="en-US" altLang="zh-CN" dirty="0"/>
              <a:t>)</a:t>
            </a:r>
            <a:r>
              <a:rPr lang="zh-CN" altLang="en-US" dirty="0"/>
              <a:t>串联，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BC</a:t>
            </a:r>
            <a:r>
              <a:rPr lang="zh-CN" altLang="en-US" dirty="0"/>
              <a:t>并联，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串联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最后将上下半电路都接到</a:t>
            </a:r>
            <a:r>
              <a:rPr lang="en-US" altLang="zh-CN" dirty="0"/>
              <a:t>Y</a:t>
            </a:r>
            <a:r>
              <a:rPr lang="zh-CN" altLang="en-US" dirty="0"/>
              <a:t>即可得到该逻辑门电路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0FEC4-D86F-4928-BA9A-6947AFE51E0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532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我们也可以根据真值表来构建逻辑电路</a:t>
                </a:r>
                <a:endParaRPr lang="en-US" altLang="zh-CN" dirty="0"/>
              </a:p>
              <a:p>
                <a:r>
                  <a:rPr lang="zh-CN" altLang="en-US" dirty="0"/>
                  <a:t>利用</a:t>
                </a:r>
                <a:r>
                  <a:rPr lang="en-US" altLang="zh-CN" dirty="0"/>
                  <a:t>Sum Of Product</a:t>
                </a:r>
                <a:r>
                  <a:rPr lang="zh-CN" altLang="en-US" dirty="0"/>
                  <a:t>方法，我们可以写出真值表对应的逻辑表达式</a:t>
                </a:r>
                <a:endParaRPr lang="en-US" altLang="zh-CN" dirty="0"/>
              </a:p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，当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时，输出为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，所以它的逻辑表达式为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非</a:t>
                </a:r>
                <a:r>
                  <a:rPr lang="en-US" altLang="zh-CN" dirty="0" err="1"/>
                  <a:t>B+AB</a:t>
                </a:r>
                <a:r>
                  <a:rPr lang="zh-CN" altLang="en-US" dirty="0"/>
                  <a:t>非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我们习惯从下半开始构建电路，所以先将两边取反，得到整体取反的逻辑表达式，表示接地</a:t>
                </a:r>
                <a:endParaRPr lang="en-US" altLang="zh-CN" dirty="0"/>
              </a:p>
              <a:p>
                <a:r>
                  <a:rPr lang="zh-CN" altLang="en-US" dirty="0"/>
                  <a:t>此时得到的是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12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ar-AE" altLang="zh-CN" sz="1200" spc="135" dirty="0">
                    <a:solidFill>
                      <a:srgbClr val="004099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zh-CN" altLang="en-US" dirty="0"/>
                  <a:t>，所以我们需要在输出端加上一个反相器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在下半的</a:t>
                </a:r>
                <a:r>
                  <a:rPr lang="en-US" altLang="zh-CN" dirty="0"/>
                  <a:t>NMOS</a:t>
                </a:r>
                <a:r>
                  <a:rPr lang="zh-CN" altLang="en-US" dirty="0"/>
                  <a:t>电路中，我们根据公式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12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200" b="1" i="1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zh-CN" altLang="en-US" sz="1200" spc="75" dirty="0">
                    <a:solidFill>
                      <a:srgbClr val="004099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zh-CN" altLang="en-US" sz="1200" b="1" i="1" dirty="0">
                    <a:solidFill>
                      <a:srgbClr val="004099"/>
                    </a:solidFill>
                  </a:rPr>
                  <a:t>∙ </a:t>
                </a:r>
                <a:r>
                  <a:rPr lang="en-US" altLang="zh-CN" sz="1200" b="1" i="1" dirty="0">
                    <a:solidFill>
                      <a:srgbClr val="004099"/>
                    </a:solidFill>
                  </a:rPr>
                  <a:t>B + A</a:t>
                </a:r>
                <a:r>
                  <a:rPr lang="zh-CN" altLang="en-US" sz="1200" b="1" i="1" dirty="0">
                    <a:solidFill>
                      <a:srgbClr val="004099"/>
                    </a:solidFill>
                  </a:rPr>
                  <a:t> ∙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12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zh-CN" altLang="en-US" dirty="0"/>
                  <a:t>，分别将与串联，而后将这两条串联电路并联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在上半的</a:t>
                </a:r>
                <a:r>
                  <a:rPr lang="en-US" altLang="zh-CN" dirty="0"/>
                  <a:t>PMOS</a:t>
                </a:r>
                <a:r>
                  <a:rPr lang="zh-CN" altLang="en-US" dirty="0"/>
                  <a:t>电路中，我们利用迪摩根定律将已经构建好的下半电路进行串并联转换，即可得到（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12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200" b="1" i="1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zh-CN" dirty="0"/>
                  <a:t>+B</a:t>
                </a:r>
                <a:r>
                  <a:rPr lang="zh-CN" altLang="en-US" dirty="0"/>
                  <a:t>）与 （</a:t>
                </a:r>
                <a:r>
                  <a:rPr lang="en-US" altLang="zh-CN" sz="1200" b="1" i="1" dirty="0">
                    <a:solidFill>
                      <a:srgbClr val="004099"/>
                    </a:solidFill>
                  </a:rPr>
                  <a:t>A</a:t>
                </a:r>
                <a:r>
                  <a:rPr lang="zh-CN" altLang="en-US" sz="1200" b="1" i="1" dirty="0">
                    <a:solidFill>
                      <a:srgbClr val="004099"/>
                    </a:solidFill>
                  </a:rPr>
                  <a:t> </a:t>
                </a:r>
                <a:r>
                  <a:rPr lang="en-US" altLang="zh-CN" sz="1200" b="1" i="1" dirty="0">
                    <a:solidFill>
                      <a:srgbClr val="004099"/>
                    </a:solidFill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12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zh-CN" altLang="en-US" dirty="0"/>
                  <a:t>）串联，其中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12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200" b="1" i="1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zh-CN" altLang="en-US" dirty="0"/>
                  <a:t>与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并联，</a:t>
                </a:r>
                <a:r>
                  <a:rPr lang="en-US" altLang="zh-CN" sz="1200" b="1" i="1" dirty="0">
                    <a:solidFill>
                      <a:srgbClr val="004099"/>
                    </a:solidFill>
                  </a:rPr>
                  <a:t>A</a:t>
                </a:r>
                <a:r>
                  <a:rPr lang="zh-CN" altLang="en-US" sz="1200" b="1" i="1" dirty="0">
                    <a:solidFill>
                      <a:srgbClr val="004099"/>
                    </a:solidFill>
                  </a:rPr>
                  <a:t> 与</a:t>
                </a:r>
                <a:r>
                  <a:rPr lang="en-US" altLang="zh-CN" sz="1200" b="1" i="1" dirty="0">
                    <a:solidFill>
                      <a:srgbClr val="004099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12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zh-CN" altLang="en-US" dirty="0"/>
                  <a:t> 并联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最后将两个电路都接到反相器，即可得到对应的逻辑电路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需要注意的是，这里输入端的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12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200" b="1" i="1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12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zh-CN" altLang="en-US" dirty="0"/>
                  <a:t>都是通过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接反相器得到的，所以只有两个输入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我们也可以根据真值表来构建逻辑电路</a:t>
                </a:r>
                <a:endParaRPr lang="en-US" altLang="zh-CN" dirty="0"/>
              </a:p>
              <a:p>
                <a:r>
                  <a:rPr lang="zh-CN" altLang="en-US" dirty="0"/>
                  <a:t>利用</a:t>
                </a:r>
                <a:r>
                  <a:rPr lang="en-US" altLang="zh-CN" dirty="0"/>
                  <a:t>Sum Of Product</a:t>
                </a:r>
                <a:r>
                  <a:rPr lang="zh-CN" altLang="en-US" dirty="0"/>
                  <a:t>方法，我们可以写出真值表对应的逻辑表达式</a:t>
                </a:r>
                <a:endParaRPr lang="en-US" altLang="zh-CN" dirty="0"/>
              </a:p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，当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时，输出为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，所以它的逻辑表达式为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非</a:t>
                </a:r>
                <a:r>
                  <a:rPr lang="en-US" altLang="zh-CN" dirty="0" err="1"/>
                  <a:t>B+AB</a:t>
                </a:r>
                <a:r>
                  <a:rPr lang="zh-CN" altLang="en-US" dirty="0"/>
                  <a:t>非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我们习惯从</a:t>
                </a:r>
                <a:r>
                  <a:rPr lang="en-US" altLang="zh-CN" dirty="0"/>
                  <a:t>GROUND</a:t>
                </a:r>
                <a:r>
                  <a:rPr lang="zh-CN" altLang="en-US" dirty="0"/>
                  <a:t>开始构建电路，所以先将两边取反，得到整体取反的逻辑表达式，表示接地</a:t>
                </a:r>
                <a:endParaRPr lang="en-US" altLang="zh-CN" dirty="0"/>
              </a:p>
              <a:p>
                <a:r>
                  <a:rPr lang="zh-CN" altLang="en-US" dirty="0"/>
                  <a:t>此时得到的是</a:t>
                </a:r>
                <a:r>
                  <a:rPr lang="en-US" altLang="zh-CN" sz="1200" b="1" i="0">
                    <a:solidFill>
                      <a:srgbClr val="004099"/>
                    </a:solidFill>
                    <a:latin typeface="Cambria Math" panose="02040503050406030204" pitchFamily="18" charset="0"/>
                  </a:rPr>
                  <a:t>𝒀</a:t>
                </a:r>
                <a:r>
                  <a:rPr lang="ar-AE" altLang="zh-CN" sz="1200" b="1" i="0">
                    <a:solidFill>
                      <a:srgbClr val="004099"/>
                    </a:solidFill>
                    <a:latin typeface="Cambria Math" panose="02040503050406030204" pitchFamily="18" charset="0"/>
                  </a:rPr>
                  <a:t> ̅</a:t>
                </a:r>
                <a:r>
                  <a:rPr lang="ar-AE" altLang="zh-CN" sz="1200" spc="135" dirty="0">
                    <a:solidFill>
                      <a:srgbClr val="004099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zh-CN" altLang="en-US" dirty="0"/>
                  <a:t>，所以我们需要在输出端加上一个反相器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在下半的</a:t>
                </a:r>
                <a:r>
                  <a:rPr lang="en-US" altLang="zh-CN" dirty="0"/>
                  <a:t>NMOS</a:t>
                </a:r>
                <a:r>
                  <a:rPr lang="zh-CN" altLang="en-US" dirty="0"/>
                  <a:t>电路中，我们根据公式</a:t>
                </a:r>
                <a:r>
                  <a:rPr lang="zh-CN" altLang="en-US" sz="1200" b="1" i="0">
                    <a:solidFill>
                      <a:srgbClr val="004099"/>
                    </a:solidFill>
                    <a:latin typeface="Cambria Math" panose="02040503050406030204" pitchFamily="18" charset="0"/>
                  </a:rPr>
                  <a:t>𝑨 ̅</a:t>
                </a:r>
                <a:r>
                  <a:rPr lang="zh-CN" altLang="en-US" sz="1200" spc="75" dirty="0">
                    <a:solidFill>
                      <a:srgbClr val="004099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zh-CN" altLang="en-US" sz="1200" b="1" i="1" dirty="0">
                    <a:solidFill>
                      <a:srgbClr val="004099"/>
                    </a:solidFill>
                  </a:rPr>
                  <a:t>∙ </a:t>
                </a:r>
                <a:r>
                  <a:rPr lang="en-US" altLang="zh-CN" sz="1200" b="1" i="1" dirty="0">
                    <a:solidFill>
                      <a:srgbClr val="004099"/>
                    </a:solidFill>
                  </a:rPr>
                  <a:t>B + A</a:t>
                </a:r>
                <a:r>
                  <a:rPr lang="zh-CN" altLang="en-US" sz="1200" b="1" i="1" dirty="0">
                    <a:solidFill>
                      <a:srgbClr val="004099"/>
                    </a:solidFill>
                  </a:rPr>
                  <a:t> ∙ </a:t>
                </a:r>
                <a:r>
                  <a:rPr lang="en-US" altLang="zh-CN" sz="1200" b="1" i="0">
                    <a:solidFill>
                      <a:srgbClr val="004099"/>
                    </a:solidFill>
                    <a:latin typeface="Cambria Math" panose="02040503050406030204" pitchFamily="18" charset="0"/>
                  </a:rPr>
                  <a:t>𝑩</a:t>
                </a:r>
                <a:r>
                  <a:rPr lang="zh-CN" altLang="en-US" sz="1200" b="1" i="0">
                    <a:solidFill>
                      <a:srgbClr val="004099"/>
                    </a:solidFill>
                    <a:latin typeface="Cambria Math" panose="02040503050406030204" pitchFamily="18" charset="0"/>
                  </a:rPr>
                  <a:t> ̅</a:t>
                </a:r>
                <a:r>
                  <a:rPr lang="zh-CN" altLang="en-US" dirty="0"/>
                  <a:t>，分别将与串联，而后将这两条串联电路并联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在上半的</a:t>
                </a:r>
                <a:r>
                  <a:rPr lang="en-US" altLang="zh-CN" dirty="0"/>
                  <a:t>PMOS</a:t>
                </a:r>
                <a:r>
                  <a:rPr lang="zh-CN" altLang="en-US" dirty="0"/>
                  <a:t>电路中，我们利用迪摩根定律将已经构建好的下半电路进行串并联转换，即可得到（</a:t>
                </a:r>
                <a:r>
                  <a:rPr lang="zh-CN" altLang="en-US" sz="1200" b="1" i="0">
                    <a:solidFill>
                      <a:srgbClr val="004099"/>
                    </a:solidFill>
                    <a:latin typeface="Cambria Math" panose="02040503050406030204" pitchFamily="18" charset="0"/>
                  </a:rPr>
                  <a:t>𝑨 ̅</a:t>
                </a:r>
                <a:r>
                  <a:rPr lang="en-US" altLang="zh-CN" dirty="0"/>
                  <a:t>+B</a:t>
                </a:r>
                <a:r>
                  <a:rPr lang="zh-CN" altLang="en-US" dirty="0"/>
                  <a:t>）与 （</a:t>
                </a:r>
                <a:r>
                  <a:rPr lang="en-US" altLang="zh-CN" sz="1200" b="1" i="1" dirty="0">
                    <a:solidFill>
                      <a:srgbClr val="004099"/>
                    </a:solidFill>
                  </a:rPr>
                  <a:t>A</a:t>
                </a:r>
                <a:r>
                  <a:rPr lang="zh-CN" altLang="en-US" sz="1200" b="1" i="1" dirty="0">
                    <a:solidFill>
                      <a:srgbClr val="004099"/>
                    </a:solidFill>
                  </a:rPr>
                  <a:t> </a:t>
                </a:r>
                <a:r>
                  <a:rPr lang="en-US" altLang="zh-CN" sz="1200" b="1" i="1" dirty="0">
                    <a:solidFill>
                      <a:srgbClr val="004099"/>
                    </a:solidFill>
                  </a:rPr>
                  <a:t>+ </a:t>
                </a:r>
                <a:r>
                  <a:rPr lang="en-US" altLang="zh-CN" sz="1200" b="1" i="0">
                    <a:solidFill>
                      <a:srgbClr val="004099"/>
                    </a:solidFill>
                    <a:latin typeface="Cambria Math" panose="02040503050406030204" pitchFamily="18" charset="0"/>
                  </a:rPr>
                  <a:t>𝑩</a:t>
                </a:r>
                <a:r>
                  <a:rPr lang="zh-CN" altLang="en-US" sz="1200" b="1" i="0">
                    <a:solidFill>
                      <a:srgbClr val="004099"/>
                    </a:solidFill>
                    <a:latin typeface="Cambria Math" panose="02040503050406030204" pitchFamily="18" charset="0"/>
                  </a:rPr>
                  <a:t> ̅</a:t>
                </a:r>
                <a:r>
                  <a:rPr lang="zh-CN" altLang="en-US" dirty="0"/>
                  <a:t>）串联，其中 </a:t>
                </a:r>
                <a:r>
                  <a:rPr lang="zh-CN" altLang="en-US" sz="1200" b="1" i="0">
                    <a:solidFill>
                      <a:srgbClr val="004099"/>
                    </a:solidFill>
                    <a:latin typeface="Cambria Math" panose="02040503050406030204" pitchFamily="18" charset="0"/>
                  </a:rPr>
                  <a:t>𝑨 ̅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并联，</a:t>
                </a:r>
                <a:r>
                  <a:rPr lang="en-US" altLang="zh-CN" sz="1200" b="1" i="1" dirty="0">
                    <a:solidFill>
                      <a:srgbClr val="004099"/>
                    </a:solidFill>
                  </a:rPr>
                  <a:t>A</a:t>
                </a:r>
                <a:r>
                  <a:rPr lang="zh-CN" altLang="en-US" sz="1200" b="1" i="1" dirty="0">
                    <a:solidFill>
                      <a:srgbClr val="004099"/>
                    </a:solidFill>
                  </a:rPr>
                  <a:t> 与</a:t>
                </a:r>
                <a:r>
                  <a:rPr lang="en-US" altLang="zh-CN" sz="1200" b="1" i="1" dirty="0">
                    <a:solidFill>
                      <a:srgbClr val="004099"/>
                    </a:solidFill>
                  </a:rPr>
                  <a:t> </a:t>
                </a:r>
                <a:r>
                  <a:rPr lang="en-US" altLang="zh-CN" sz="1200" b="1" i="0">
                    <a:solidFill>
                      <a:srgbClr val="004099"/>
                    </a:solidFill>
                    <a:latin typeface="Cambria Math" panose="02040503050406030204" pitchFamily="18" charset="0"/>
                  </a:rPr>
                  <a:t>𝑩</a:t>
                </a:r>
                <a:r>
                  <a:rPr lang="zh-CN" altLang="en-US" sz="1200" b="1" i="0">
                    <a:solidFill>
                      <a:srgbClr val="004099"/>
                    </a:solidFill>
                    <a:latin typeface="Cambria Math" panose="02040503050406030204" pitchFamily="18" charset="0"/>
                  </a:rPr>
                  <a:t> ̅</a:t>
                </a:r>
                <a:r>
                  <a:rPr lang="zh-CN" altLang="en-US" dirty="0"/>
                  <a:t> 并联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最后将两个电路都接到反相器，即可得到对应的逻辑电路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需要注意的是，这里输入端的</a:t>
                </a:r>
                <a:r>
                  <a:rPr lang="zh-CN" altLang="en-US" sz="1200" b="1" i="0">
                    <a:solidFill>
                      <a:srgbClr val="004099"/>
                    </a:solidFill>
                    <a:latin typeface="Cambria Math" panose="02040503050406030204" pitchFamily="18" charset="0"/>
                  </a:rPr>
                  <a:t>𝑨 ̅</a:t>
                </a:r>
                <a:r>
                  <a:rPr lang="zh-CN" altLang="en-US" dirty="0"/>
                  <a:t>和</a:t>
                </a:r>
                <a:r>
                  <a:rPr lang="en-US" altLang="zh-CN" sz="1200" b="1" i="0">
                    <a:solidFill>
                      <a:srgbClr val="004099"/>
                    </a:solidFill>
                    <a:latin typeface="Cambria Math" panose="02040503050406030204" pitchFamily="18" charset="0"/>
                  </a:rPr>
                  <a:t>𝑩</a:t>
                </a:r>
                <a:r>
                  <a:rPr lang="zh-CN" altLang="en-US" sz="1200" b="1" i="0">
                    <a:solidFill>
                      <a:srgbClr val="004099"/>
                    </a:solidFill>
                    <a:latin typeface="Cambria Math" panose="02040503050406030204" pitchFamily="18" charset="0"/>
                  </a:rPr>
                  <a:t> ̅</a:t>
                </a:r>
                <a:r>
                  <a:rPr lang="zh-CN" altLang="en-US" dirty="0"/>
                  <a:t>都是通过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接反相器得到的，所以只有两个输入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0FEC4-D86F-4928-BA9A-6947AFE51E0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89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我们也可以利用</a:t>
                </a:r>
                <a:r>
                  <a:rPr lang="en-US" altLang="zh-CN" dirty="0"/>
                  <a:t>Sum Of Product</a:t>
                </a:r>
                <a:r>
                  <a:rPr lang="zh-CN" altLang="en-US" dirty="0"/>
                  <a:t>方法来得到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12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ar-AE" altLang="zh-CN" sz="1200" spc="135" dirty="0">
                    <a:solidFill>
                      <a:srgbClr val="004099"/>
                    </a:solidFill>
                    <a:latin typeface="Cambria Math"/>
                    <a:cs typeface="Cambria Math"/>
                  </a:rPr>
                  <a:t> </a:t>
                </a:r>
                <a:endParaRPr lang="en-US" altLang="zh-CN" dirty="0"/>
              </a:p>
              <a:p>
                <a:r>
                  <a:rPr lang="zh-CN" altLang="en-US" dirty="0"/>
                  <a:t>同样的，将两边取反，先构建下方的</a:t>
                </a:r>
                <a:r>
                  <a:rPr lang="en-US" altLang="zh-CN" dirty="0"/>
                  <a:t>NMOS</a:t>
                </a:r>
                <a:r>
                  <a:rPr lang="zh-CN" altLang="en-US" dirty="0"/>
                  <a:t>电路再构建上方的</a:t>
                </a:r>
                <a:r>
                  <a:rPr lang="en-US" altLang="zh-CN" dirty="0"/>
                  <a:t>PMOS</a:t>
                </a:r>
                <a:r>
                  <a:rPr lang="zh-CN" altLang="en-US" dirty="0"/>
                  <a:t>电路，最后连接在一起即可得到对应的逻辑电路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我们也可以利用</a:t>
                </a:r>
                <a:r>
                  <a:rPr lang="en-US" altLang="zh-CN" dirty="0"/>
                  <a:t>Sum Of Product</a:t>
                </a:r>
                <a:r>
                  <a:rPr lang="zh-CN" altLang="en-US" dirty="0"/>
                  <a:t>方法来得到</a:t>
                </a:r>
                <a:r>
                  <a:rPr lang="en-US" altLang="zh-CN" sz="1200" b="1" i="0">
                    <a:solidFill>
                      <a:srgbClr val="004099"/>
                    </a:solidFill>
                    <a:latin typeface="Cambria Math" panose="02040503050406030204" pitchFamily="18" charset="0"/>
                  </a:rPr>
                  <a:t>𝒀</a:t>
                </a:r>
                <a:r>
                  <a:rPr lang="ar-AE" altLang="zh-CN" sz="1200" b="1" i="0">
                    <a:solidFill>
                      <a:srgbClr val="004099"/>
                    </a:solidFill>
                    <a:latin typeface="Cambria Math" panose="02040503050406030204" pitchFamily="18" charset="0"/>
                  </a:rPr>
                  <a:t> ̅</a:t>
                </a:r>
                <a:r>
                  <a:rPr lang="ar-AE" altLang="zh-CN" sz="1200" spc="135" dirty="0">
                    <a:solidFill>
                      <a:srgbClr val="004099"/>
                    </a:solidFill>
                    <a:latin typeface="Cambria Math"/>
                    <a:cs typeface="Cambria Math"/>
                  </a:rPr>
                  <a:t> </a:t>
                </a:r>
                <a:endParaRPr lang="en-US" altLang="zh-CN" dirty="0"/>
              </a:p>
              <a:p>
                <a:r>
                  <a:rPr lang="zh-CN" altLang="en-US" dirty="0"/>
                  <a:t>同样的，将两边取反，先构建下方的</a:t>
                </a:r>
                <a:r>
                  <a:rPr lang="en-US" altLang="zh-CN" dirty="0"/>
                  <a:t>NMOS</a:t>
                </a:r>
                <a:r>
                  <a:rPr lang="zh-CN" altLang="en-US" dirty="0"/>
                  <a:t>电路再构建上方的</a:t>
                </a:r>
                <a:r>
                  <a:rPr lang="en-US" altLang="zh-CN" dirty="0"/>
                  <a:t>PMOS</a:t>
                </a:r>
                <a:r>
                  <a:rPr lang="zh-CN" altLang="en-US" dirty="0"/>
                  <a:t>电路，最后连接在一起即可得到对应的逻辑电路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0FEC4-D86F-4928-BA9A-6947AFE51E0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587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之前我们讲要将</a:t>
            </a:r>
            <a:r>
              <a:rPr lang="en-US" altLang="zh-CN" dirty="0"/>
              <a:t>NMOS</a:t>
            </a:r>
            <a:r>
              <a:rPr lang="zh-CN" altLang="en-US" dirty="0"/>
              <a:t>用在接地的</a:t>
            </a:r>
            <a:r>
              <a:rPr lang="en-US" altLang="zh-CN" dirty="0" err="1"/>
              <a:t>PDN</a:t>
            </a:r>
            <a:r>
              <a:rPr lang="zh-CN" altLang="en-US" dirty="0"/>
              <a:t>中，将</a:t>
            </a:r>
            <a:r>
              <a:rPr lang="en-US" altLang="zh-CN" dirty="0"/>
              <a:t>PMOS</a:t>
            </a:r>
            <a:r>
              <a:rPr lang="zh-CN" altLang="en-US" dirty="0"/>
              <a:t>用在接电源的</a:t>
            </a:r>
            <a:r>
              <a:rPr lang="en-US" altLang="zh-CN" dirty="0"/>
              <a:t>PUN</a:t>
            </a:r>
            <a:r>
              <a:rPr lang="zh-CN" altLang="en-US" dirty="0"/>
              <a:t>中，这是有原因的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当</a:t>
            </a:r>
            <a:r>
              <a:rPr lang="en-US" altLang="zh-CN" dirty="0"/>
              <a:t>NMOS</a:t>
            </a:r>
            <a:r>
              <a:rPr lang="zh-CN" altLang="en-US" dirty="0"/>
              <a:t>用在</a:t>
            </a:r>
            <a:r>
              <a:rPr lang="en-US" altLang="zh-CN" dirty="0" err="1"/>
              <a:t>PDN</a:t>
            </a:r>
            <a:r>
              <a:rPr lang="zh-CN" altLang="en-US" dirty="0"/>
              <a:t>时，由于对于</a:t>
            </a:r>
            <a:r>
              <a:rPr lang="en-US" altLang="zh-CN" dirty="0"/>
              <a:t>NMOS</a:t>
            </a:r>
            <a:r>
              <a:rPr lang="zh-CN" altLang="en-US" dirty="0"/>
              <a:t>，</a:t>
            </a:r>
            <a:r>
              <a:rPr lang="en-US" altLang="zh-CN" dirty="0"/>
              <a:t>VDS&gt;=0</a:t>
            </a:r>
            <a:r>
              <a:rPr lang="zh-CN" altLang="en-US" dirty="0"/>
              <a:t>，所以</a:t>
            </a:r>
            <a:r>
              <a:rPr lang="en-US" altLang="zh-CN" dirty="0"/>
              <a:t>Source</a:t>
            </a:r>
            <a:r>
              <a:rPr lang="zh-CN" altLang="en-US" dirty="0"/>
              <a:t>接地，</a:t>
            </a:r>
            <a:r>
              <a:rPr lang="en-US" altLang="zh-CN" dirty="0"/>
              <a:t>Drain</a:t>
            </a:r>
            <a:r>
              <a:rPr lang="zh-CN" altLang="en-US" dirty="0"/>
              <a:t>接</a:t>
            </a:r>
            <a:r>
              <a:rPr lang="en-US" altLang="zh-CN" dirty="0"/>
              <a:t>output</a:t>
            </a:r>
            <a:r>
              <a:rPr lang="zh-CN" altLang="en-US" dirty="0"/>
              <a:t>的负载电容，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由于</a:t>
            </a:r>
            <a:r>
              <a:rPr lang="en-US" altLang="zh-CN" dirty="0" err="1"/>
              <a:t>VGS</a:t>
            </a:r>
            <a:r>
              <a:rPr lang="zh-CN" altLang="en-US" dirty="0"/>
              <a:t>始终为</a:t>
            </a:r>
            <a:r>
              <a:rPr lang="en-US" altLang="zh-CN" dirty="0" err="1"/>
              <a:t>Vdd</a:t>
            </a:r>
            <a:r>
              <a:rPr lang="en-US" altLang="zh-CN" dirty="0"/>
              <a:t>&gt;</a:t>
            </a:r>
            <a:r>
              <a:rPr lang="en-US" altLang="zh-CN" dirty="0" err="1"/>
              <a:t>Vtn</a:t>
            </a:r>
            <a:r>
              <a:rPr lang="zh-CN" altLang="en-US" dirty="0"/>
              <a:t>，所以它始终导通，负载电容可以一直放电到输出电压为</a:t>
            </a:r>
            <a:r>
              <a:rPr lang="en-US" altLang="zh-CN" dirty="0"/>
              <a:t>0</a:t>
            </a:r>
            <a:r>
              <a:rPr lang="zh-CN" altLang="en-US" dirty="0"/>
              <a:t>，也就是他可以实现一个</a:t>
            </a:r>
            <a:r>
              <a:rPr lang="en-US" altLang="zh-CN" dirty="0"/>
              <a:t>strong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当</a:t>
            </a:r>
            <a:r>
              <a:rPr lang="en-US" altLang="zh-CN" dirty="0"/>
              <a:t>NMOS</a:t>
            </a:r>
            <a:r>
              <a:rPr lang="zh-CN" altLang="en-US" dirty="0"/>
              <a:t>用在</a:t>
            </a:r>
            <a:r>
              <a:rPr lang="en-US" altLang="zh-CN" dirty="0"/>
              <a:t>PUN</a:t>
            </a:r>
            <a:r>
              <a:rPr lang="zh-CN" altLang="en-US" dirty="0"/>
              <a:t>时，由于对于</a:t>
            </a:r>
            <a:r>
              <a:rPr lang="en-US" altLang="zh-CN" dirty="0"/>
              <a:t>NMOS</a:t>
            </a:r>
            <a:r>
              <a:rPr lang="zh-CN" altLang="en-US" dirty="0"/>
              <a:t>，</a:t>
            </a:r>
            <a:r>
              <a:rPr lang="en-US" altLang="zh-CN" dirty="0"/>
              <a:t>VDS&gt;=0</a:t>
            </a:r>
            <a:r>
              <a:rPr lang="zh-CN" altLang="en-US" dirty="0"/>
              <a:t>，所以</a:t>
            </a:r>
            <a:r>
              <a:rPr lang="en-US" altLang="zh-CN" dirty="0"/>
              <a:t>Source</a:t>
            </a:r>
            <a:r>
              <a:rPr lang="zh-CN" altLang="en-US" dirty="0"/>
              <a:t>接</a:t>
            </a:r>
            <a:r>
              <a:rPr lang="en-US" altLang="zh-CN" dirty="0"/>
              <a:t>output</a:t>
            </a:r>
            <a:r>
              <a:rPr lang="zh-CN" altLang="en-US" dirty="0"/>
              <a:t>的负载电容，</a:t>
            </a:r>
            <a:r>
              <a:rPr lang="en-US" altLang="zh-CN" dirty="0"/>
              <a:t>Drain</a:t>
            </a:r>
            <a:r>
              <a:rPr lang="zh-CN" altLang="en-US" dirty="0"/>
              <a:t>接</a:t>
            </a:r>
            <a:r>
              <a:rPr lang="en-US" altLang="zh-CN" dirty="0" err="1"/>
              <a:t>VDD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由于电源对负载电容进行充电，输出端端的电压逐渐增大，</a:t>
            </a:r>
            <a:r>
              <a:rPr lang="en-US" altLang="zh-CN" dirty="0" err="1"/>
              <a:t>VGS</a:t>
            </a:r>
            <a:r>
              <a:rPr lang="zh-CN" altLang="en-US" dirty="0"/>
              <a:t>对应减小，当它小于</a:t>
            </a:r>
            <a:r>
              <a:rPr lang="en-US" altLang="zh-CN" dirty="0" err="1"/>
              <a:t>Vtn</a:t>
            </a:r>
            <a:r>
              <a:rPr lang="zh-CN" altLang="en-US" dirty="0"/>
              <a:t>时，不再有导电沟道，</a:t>
            </a:r>
            <a:r>
              <a:rPr lang="en-US" altLang="zh-CN" dirty="0"/>
              <a:t>NMOS</a:t>
            </a:r>
            <a:r>
              <a:rPr lang="zh-CN" altLang="en-US" dirty="0"/>
              <a:t>断开，因此，输出端只能充电到</a:t>
            </a:r>
            <a:r>
              <a:rPr lang="en-US" altLang="zh-CN" dirty="0" err="1"/>
              <a:t>VDD-Vtn</a:t>
            </a:r>
            <a:r>
              <a:rPr lang="zh-CN" altLang="en-US" dirty="0"/>
              <a:t>，它只能实现一个弱</a:t>
            </a:r>
            <a:r>
              <a:rPr lang="en-US" altLang="zh-CN" dirty="0"/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当</a:t>
            </a:r>
            <a:r>
              <a:rPr lang="en-US" altLang="zh-CN" dirty="0"/>
              <a:t>PMOS</a:t>
            </a:r>
            <a:r>
              <a:rPr lang="zh-CN" altLang="en-US" dirty="0"/>
              <a:t>用在</a:t>
            </a:r>
            <a:r>
              <a:rPr lang="en-US" altLang="zh-CN" dirty="0" err="1"/>
              <a:t>PDN</a:t>
            </a:r>
            <a:r>
              <a:rPr lang="zh-CN" altLang="en-US" dirty="0"/>
              <a:t>时，由于对于</a:t>
            </a:r>
            <a:r>
              <a:rPr lang="en-US" altLang="zh-CN" dirty="0"/>
              <a:t>PMOS</a:t>
            </a:r>
            <a:r>
              <a:rPr lang="zh-CN" altLang="en-US" dirty="0"/>
              <a:t>，</a:t>
            </a:r>
            <a:r>
              <a:rPr lang="en-US" altLang="zh-CN" dirty="0"/>
              <a:t>VDS&lt;=0</a:t>
            </a:r>
            <a:r>
              <a:rPr lang="zh-CN" altLang="en-US" dirty="0"/>
              <a:t>，所以</a:t>
            </a:r>
            <a:r>
              <a:rPr lang="en-US" altLang="zh-CN" dirty="0"/>
              <a:t>Drain</a:t>
            </a:r>
            <a:r>
              <a:rPr lang="zh-CN" altLang="en-US" dirty="0"/>
              <a:t>接地，</a:t>
            </a:r>
            <a:r>
              <a:rPr lang="en-US" altLang="zh-CN" dirty="0"/>
              <a:t>Source</a:t>
            </a:r>
            <a:r>
              <a:rPr lang="zh-CN" altLang="en-US" dirty="0"/>
              <a:t>接</a:t>
            </a:r>
            <a:r>
              <a:rPr lang="en-US" altLang="zh-CN" dirty="0"/>
              <a:t>output</a:t>
            </a:r>
            <a:r>
              <a:rPr lang="zh-CN" altLang="en-US" dirty="0"/>
              <a:t>的负载电容，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由于随着负载电容放电，输出端的电压逐渐减小，</a:t>
            </a:r>
            <a:r>
              <a:rPr lang="en-US" altLang="zh-CN" dirty="0" err="1"/>
              <a:t>VGS</a:t>
            </a:r>
            <a:r>
              <a:rPr lang="zh-CN" altLang="en-US" dirty="0"/>
              <a:t>的绝对值对应减小，当它小于</a:t>
            </a:r>
            <a:r>
              <a:rPr lang="en-US" altLang="zh-CN" dirty="0" err="1"/>
              <a:t>Vtp</a:t>
            </a:r>
            <a:r>
              <a:rPr lang="zh-CN" altLang="en-US" dirty="0"/>
              <a:t>的绝对值时，不再有导电沟道，</a:t>
            </a:r>
            <a:r>
              <a:rPr lang="en-US" altLang="zh-CN" dirty="0"/>
              <a:t>PMOS</a:t>
            </a:r>
            <a:r>
              <a:rPr lang="zh-CN" altLang="en-US" dirty="0"/>
              <a:t>断开，因此，输出端只能放电到</a:t>
            </a:r>
            <a:r>
              <a:rPr lang="en-US" altLang="zh-CN" dirty="0" err="1"/>
              <a:t>Vtp</a:t>
            </a:r>
            <a:r>
              <a:rPr lang="zh-CN" altLang="en-US" dirty="0"/>
              <a:t>的绝对值，它只能实现一个弱</a:t>
            </a:r>
            <a:r>
              <a:rPr lang="en-US" altLang="zh-CN" dirty="0"/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当</a:t>
            </a:r>
            <a:r>
              <a:rPr lang="en-US" altLang="zh-CN" dirty="0"/>
              <a:t>PMOS</a:t>
            </a:r>
            <a:r>
              <a:rPr lang="zh-CN" altLang="en-US" dirty="0"/>
              <a:t>用在</a:t>
            </a:r>
            <a:r>
              <a:rPr lang="en-US" altLang="zh-CN" dirty="0"/>
              <a:t>PUN</a:t>
            </a:r>
            <a:r>
              <a:rPr lang="zh-CN" altLang="en-US" dirty="0"/>
              <a:t>时，由于对于</a:t>
            </a:r>
            <a:r>
              <a:rPr lang="en-US" altLang="zh-CN" dirty="0"/>
              <a:t>PMOS</a:t>
            </a:r>
            <a:r>
              <a:rPr lang="zh-CN" altLang="en-US" dirty="0"/>
              <a:t>，</a:t>
            </a:r>
            <a:r>
              <a:rPr lang="en-US" altLang="zh-CN" dirty="0"/>
              <a:t>VDS&lt;=0</a:t>
            </a:r>
            <a:r>
              <a:rPr lang="zh-CN" altLang="en-US" dirty="0"/>
              <a:t>，所以</a:t>
            </a:r>
            <a:r>
              <a:rPr lang="en-US" altLang="zh-CN" dirty="0"/>
              <a:t>Drain</a:t>
            </a:r>
            <a:r>
              <a:rPr lang="zh-CN" altLang="en-US" dirty="0"/>
              <a:t>接</a:t>
            </a:r>
            <a:r>
              <a:rPr lang="en-US" altLang="zh-CN" dirty="0"/>
              <a:t>output</a:t>
            </a:r>
            <a:r>
              <a:rPr lang="zh-CN" altLang="en-US" dirty="0"/>
              <a:t>的负载电容，</a:t>
            </a:r>
            <a:r>
              <a:rPr lang="en-US" altLang="zh-CN" dirty="0"/>
              <a:t>Source</a:t>
            </a:r>
            <a:r>
              <a:rPr lang="zh-CN" altLang="en-US" dirty="0"/>
              <a:t>接</a:t>
            </a:r>
            <a:r>
              <a:rPr lang="en-US" altLang="zh-CN" dirty="0" err="1"/>
              <a:t>VDD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由于</a:t>
            </a:r>
            <a:r>
              <a:rPr lang="en-US" altLang="zh-CN" dirty="0" err="1"/>
              <a:t>VGS</a:t>
            </a:r>
            <a:r>
              <a:rPr lang="zh-CN" altLang="en-US" dirty="0"/>
              <a:t>的绝对值始终为</a:t>
            </a:r>
            <a:r>
              <a:rPr lang="en-US" altLang="zh-CN" dirty="0" err="1"/>
              <a:t>Vdd</a:t>
            </a:r>
            <a:r>
              <a:rPr lang="en-US" altLang="zh-CN" dirty="0"/>
              <a:t>&gt;</a:t>
            </a:r>
            <a:r>
              <a:rPr lang="en-US" altLang="zh-CN" dirty="0" err="1"/>
              <a:t>Vtp</a:t>
            </a:r>
            <a:r>
              <a:rPr lang="zh-CN" altLang="en-US" dirty="0"/>
              <a:t>的绝对值，所以它始终导通，负载电容可以一直充电到输出电压为</a:t>
            </a:r>
            <a:r>
              <a:rPr lang="en-US" altLang="zh-CN" dirty="0" err="1"/>
              <a:t>Vdd</a:t>
            </a:r>
            <a:r>
              <a:rPr lang="zh-CN" altLang="en-US" dirty="0"/>
              <a:t>，也就是他可以实现一个</a:t>
            </a:r>
            <a:r>
              <a:rPr lang="en-US" altLang="zh-CN" dirty="0"/>
              <a:t>strong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这就是我们将</a:t>
            </a:r>
            <a:r>
              <a:rPr lang="en-US" altLang="zh-CN" dirty="0"/>
              <a:t>NMOS</a:t>
            </a:r>
            <a:r>
              <a:rPr lang="zh-CN" altLang="en-US" dirty="0"/>
              <a:t>用在接地的</a:t>
            </a:r>
            <a:r>
              <a:rPr lang="en-US" altLang="zh-CN" dirty="0" err="1"/>
              <a:t>PDN</a:t>
            </a:r>
            <a:r>
              <a:rPr lang="zh-CN" altLang="en-US" dirty="0"/>
              <a:t>中，将</a:t>
            </a:r>
            <a:r>
              <a:rPr lang="en-US" altLang="zh-CN" dirty="0"/>
              <a:t>PMOS</a:t>
            </a:r>
            <a:r>
              <a:rPr lang="zh-CN" altLang="en-US" dirty="0"/>
              <a:t>用在接电源的</a:t>
            </a:r>
            <a:r>
              <a:rPr lang="en-US" altLang="zh-CN" dirty="0"/>
              <a:t>PUN</a:t>
            </a:r>
            <a:r>
              <a:rPr lang="zh-CN" altLang="en-US" dirty="0"/>
              <a:t>中的原因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0FEC4-D86F-4928-BA9A-6947AFE51E0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675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PUN</a:t>
            </a:r>
            <a:r>
              <a:rPr lang="zh-CN" altLang="en-US" dirty="0"/>
              <a:t>中只采用</a:t>
            </a:r>
            <a:r>
              <a:rPr lang="en-US" altLang="zh-CN" dirty="0"/>
              <a:t>PMOS</a:t>
            </a:r>
            <a:r>
              <a:rPr lang="zh-CN" altLang="en-US" dirty="0"/>
              <a:t>，</a:t>
            </a:r>
            <a:r>
              <a:rPr lang="en-US" altLang="zh-CN" dirty="0" err="1"/>
              <a:t>PDN</a:t>
            </a:r>
            <a:r>
              <a:rPr lang="zh-CN" altLang="en-US" dirty="0"/>
              <a:t>中只采用</a:t>
            </a:r>
            <a:r>
              <a:rPr lang="en-US" altLang="zh-CN" dirty="0"/>
              <a:t>NMOS</a:t>
            </a:r>
            <a:r>
              <a:rPr lang="zh-CN" altLang="en-US" dirty="0"/>
              <a:t>，从而实现负载电容的完整充放电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对于</a:t>
            </a:r>
            <a:r>
              <a:rPr lang="en-US" altLang="zh-CN" dirty="0"/>
              <a:t>CMOS</a:t>
            </a:r>
            <a:r>
              <a:rPr lang="zh-CN" altLang="en-US" dirty="0"/>
              <a:t>组成的逻辑电路，输入总是接在</a:t>
            </a:r>
            <a:r>
              <a:rPr lang="en-US" altLang="zh-CN" dirty="0"/>
              <a:t>MOSFET</a:t>
            </a:r>
            <a:r>
              <a:rPr lang="zh-CN" altLang="en-US" dirty="0"/>
              <a:t>的</a:t>
            </a:r>
            <a:r>
              <a:rPr lang="en-US" altLang="zh-CN" dirty="0"/>
              <a:t>GATE</a:t>
            </a:r>
            <a:r>
              <a:rPr lang="zh-CN" altLang="en-US" dirty="0"/>
              <a:t>端，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r>
              <a:rPr lang="zh-CN" altLang="en-US" dirty="0"/>
              <a:t>输出接到</a:t>
            </a:r>
            <a:r>
              <a:rPr lang="en-US" altLang="zh-CN" dirty="0" err="1"/>
              <a:t>VDD</a:t>
            </a:r>
            <a:r>
              <a:rPr lang="zh-CN" altLang="en-US" dirty="0"/>
              <a:t>或者</a:t>
            </a:r>
            <a:r>
              <a:rPr lang="en-US" altLang="zh-CN" dirty="0"/>
              <a:t>Ground</a:t>
            </a:r>
            <a:r>
              <a:rPr lang="zh-CN" altLang="en-US" dirty="0"/>
              <a:t>，在工作状态时等效为通过一个低电阻路径进行充放电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输出在电路稳定状态时对应</a:t>
            </a:r>
            <a:r>
              <a:rPr lang="zh-CN" altLang="en-US" dirty="0"/>
              <a:t>的</a:t>
            </a:r>
            <a:r>
              <a:rPr lang="zh-CN" altLang="en-US"/>
              <a:t>电平高低即逻辑方程的输出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0FEC4-D86F-4928-BA9A-6947AFE51E0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61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我们在前两章讲了</a:t>
            </a:r>
            <a:r>
              <a:rPr lang="en-US" altLang="zh-CN" dirty="0"/>
              <a:t>CMOS</a:t>
            </a:r>
            <a:r>
              <a:rPr lang="zh-CN" altLang="en-US" dirty="0"/>
              <a:t>反相器的相关特性，包括它的电压传输特性曲线要怎么构建、传输时延和功耗的计算、以及我们怎么去优化它的时延和功耗</a:t>
            </a:r>
            <a:endParaRPr lang="en-US" altLang="zh-CN" dirty="0"/>
          </a:p>
          <a:p>
            <a:r>
              <a:rPr lang="zh-CN" altLang="en-US" dirty="0"/>
              <a:t>我们之前也说到，将</a:t>
            </a:r>
            <a:r>
              <a:rPr lang="en-US" altLang="zh-CN" dirty="0"/>
              <a:t>CMOS</a:t>
            </a:r>
            <a:r>
              <a:rPr lang="zh-CN" altLang="en-US" dirty="0"/>
              <a:t>反相器组合之后我们就可以实现逻辑门的功能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0FEC4-D86F-4928-BA9A-6947AFE51E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332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我们的电路主要可以分为组合逻辑电路和时序逻辑电路</a:t>
            </a:r>
            <a:endParaRPr lang="en-US" altLang="zh-CN" dirty="0"/>
          </a:p>
          <a:p>
            <a:r>
              <a:rPr lang="zh-CN" altLang="en-US" dirty="0"/>
              <a:t>组合逻辑电路的输出只受输入值的影响，在不同时钟周期，如果接受相同的输入，输出都会是一样的</a:t>
            </a:r>
            <a:endParaRPr lang="en-US" altLang="zh-CN" dirty="0"/>
          </a:p>
          <a:p>
            <a:r>
              <a:rPr lang="zh-CN" altLang="en-US" dirty="0"/>
              <a:t>而时序逻辑电路的输出除了受输入值影响，还受到上一状态反馈值的影响，也就是说，在不同状态下，即使是输入相同，输出也可能是不同的</a:t>
            </a:r>
            <a:endParaRPr lang="en-US" altLang="zh-CN" dirty="0"/>
          </a:p>
          <a:p>
            <a:r>
              <a:rPr lang="zh-CN" altLang="en-US" dirty="0"/>
              <a:t>我们在这一章将先讨论组合逻辑电路，时序逻辑电路将在之后的章节进行研究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0FEC4-D86F-4928-BA9A-6947AFE51E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60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晶体管可以进行串联或者并联，从而实现不同的逻辑功能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NMOS</a:t>
            </a:r>
            <a:r>
              <a:rPr lang="zh-CN" altLang="en-US" dirty="0"/>
              <a:t>的</a:t>
            </a:r>
            <a:r>
              <a:rPr lang="en-US" altLang="zh-CN" dirty="0"/>
              <a:t>GATE</a:t>
            </a:r>
            <a:r>
              <a:rPr lang="zh-CN" altLang="en-US" dirty="0"/>
              <a:t>端为高电平时，它导通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当我们将</a:t>
            </a:r>
            <a:r>
              <a:rPr lang="en-US" altLang="zh-CN" dirty="0"/>
              <a:t>NMOS</a:t>
            </a:r>
            <a:r>
              <a:rPr lang="zh-CN" altLang="en-US" dirty="0"/>
              <a:t>进行串联时，可以发现只有两个</a:t>
            </a:r>
            <a:r>
              <a:rPr lang="en-US" altLang="zh-CN" dirty="0"/>
              <a:t>NMOS</a:t>
            </a:r>
            <a:r>
              <a:rPr lang="zh-CN" altLang="en-US" dirty="0"/>
              <a:t>的输入都为高电平时，它们都导通，此时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之间有一条低电阻的通路，因此此时实现了一个</a:t>
            </a:r>
            <a:r>
              <a:rPr lang="en-US" altLang="zh-CN" dirty="0"/>
              <a:t>A AND B</a:t>
            </a:r>
            <a:r>
              <a:rPr lang="zh-CN" altLang="en-US" dirty="0"/>
              <a:t>与的功能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当我们将</a:t>
            </a:r>
            <a:r>
              <a:rPr lang="en-US" altLang="zh-CN" dirty="0"/>
              <a:t>NMOS</a:t>
            </a:r>
            <a:r>
              <a:rPr lang="zh-CN" altLang="en-US" dirty="0"/>
              <a:t>进行并联时，可以发现当两个</a:t>
            </a:r>
            <a:r>
              <a:rPr lang="en-US" altLang="zh-CN" dirty="0"/>
              <a:t>NMOS</a:t>
            </a:r>
            <a:r>
              <a:rPr lang="zh-CN" altLang="en-US" dirty="0"/>
              <a:t>的输入至少有一个为高电平时，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之间就有低电阻的通路，因此此时实现了一个</a:t>
            </a:r>
            <a:r>
              <a:rPr lang="en-US" altLang="zh-CN" dirty="0"/>
              <a:t>A OR B</a:t>
            </a:r>
            <a:r>
              <a:rPr lang="zh-CN" altLang="en-US" dirty="0"/>
              <a:t>或的功能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0FEC4-D86F-4928-BA9A-6947AFE51E0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339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PMOS</a:t>
            </a:r>
            <a:r>
              <a:rPr lang="zh-CN" altLang="en-US" dirty="0"/>
              <a:t>的</a:t>
            </a:r>
            <a:r>
              <a:rPr lang="en-US" altLang="zh-CN" dirty="0"/>
              <a:t>GATE</a:t>
            </a:r>
            <a:r>
              <a:rPr lang="zh-CN" altLang="en-US" dirty="0"/>
              <a:t>端为低电平时，它导通，即实现非的功能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当我们将</a:t>
            </a:r>
            <a:r>
              <a:rPr lang="en-US" altLang="zh-CN" dirty="0"/>
              <a:t>PMOS</a:t>
            </a:r>
            <a:r>
              <a:rPr lang="zh-CN" altLang="en-US" dirty="0"/>
              <a:t>进行串联时，可以发现只有两个</a:t>
            </a:r>
            <a:r>
              <a:rPr lang="en-US" altLang="zh-CN" dirty="0"/>
              <a:t>PMOS</a:t>
            </a:r>
            <a:r>
              <a:rPr lang="zh-CN" altLang="en-US" dirty="0"/>
              <a:t>的输入都为低电平时，它们都导通，此时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之间有一条低电阻的通路，因此此时实现了一个</a:t>
            </a:r>
            <a:r>
              <a:rPr lang="en-US" altLang="zh-CN" dirty="0"/>
              <a:t>A</a:t>
            </a:r>
            <a:r>
              <a:rPr lang="zh-CN" altLang="en-US" dirty="0"/>
              <a:t>非 </a:t>
            </a:r>
            <a:r>
              <a:rPr lang="en-US" altLang="zh-CN" dirty="0"/>
              <a:t>AND B</a:t>
            </a:r>
            <a:r>
              <a:rPr lang="zh-CN" altLang="en-US" dirty="0"/>
              <a:t>非的功能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当我们将</a:t>
            </a:r>
            <a:r>
              <a:rPr lang="en-US" altLang="zh-CN" dirty="0"/>
              <a:t>PMOS</a:t>
            </a:r>
            <a:r>
              <a:rPr lang="zh-CN" altLang="en-US" dirty="0"/>
              <a:t>进行并联时，可以发现当两个</a:t>
            </a:r>
            <a:r>
              <a:rPr lang="en-US" altLang="zh-CN" dirty="0"/>
              <a:t>PMOS</a:t>
            </a:r>
            <a:r>
              <a:rPr lang="zh-CN" altLang="en-US" dirty="0"/>
              <a:t>的输入至少有一个为高电平时，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之间就有低电阻的通路，因此此时实现了一个</a:t>
            </a:r>
            <a:r>
              <a:rPr lang="en-US" altLang="zh-CN" dirty="0"/>
              <a:t>A</a:t>
            </a:r>
            <a:r>
              <a:rPr lang="zh-CN" altLang="en-US" dirty="0"/>
              <a:t>非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非的功能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0FEC4-D86F-4928-BA9A-6947AFE51E0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98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我们将串联</a:t>
            </a:r>
            <a:r>
              <a:rPr lang="en-US" altLang="zh-CN" dirty="0"/>
              <a:t>NMOS</a:t>
            </a:r>
            <a:r>
              <a:rPr lang="zh-CN" altLang="en-US" dirty="0"/>
              <a:t>的</a:t>
            </a:r>
            <a:r>
              <a:rPr lang="en-US" altLang="zh-CN" dirty="0"/>
              <a:t>X</a:t>
            </a:r>
            <a:r>
              <a:rPr lang="zh-CN" altLang="en-US" dirty="0"/>
              <a:t>端接地，那么当</a:t>
            </a:r>
            <a:r>
              <a:rPr lang="en-US" altLang="zh-CN" dirty="0"/>
              <a:t>AB</a:t>
            </a:r>
            <a:r>
              <a:rPr lang="zh-CN" altLang="en-US" dirty="0"/>
              <a:t>都为高电平时，</a:t>
            </a:r>
            <a:r>
              <a:rPr lang="en-US" altLang="zh-CN" dirty="0"/>
              <a:t>Y</a:t>
            </a:r>
            <a:r>
              <a:rPr lang="zh-CN" altLang="en-US" dirty="0"/>
              <a:t>直接接到地，即输出为</a:t>
            </a:r>
            <a:r>
              <a:rPr lang="en-US" altLang="zh-CN" dirty="0"/>
              <a:t>0</a:t>
            </a:r>
            <a:r>
              <a:rPr lang="zh-CN" altLang="en-US" dirty="0"/>
              <a:t>，所以它针对</a:t>
            </a:r>
            <a:r>
              <a:rPr lang="en-US" altLang="zh-CN" dirty="0"/>
              <a:t>Y=0</a:t>
            </a:r>
            <a:r>
              <a:rPr lang="zh-CN" altLang="en-US" dirty="0"/>
              <a:t>实现了</a:t>
            </a:r>
            <a:r>
              <a:rPr lang="en-US" altLang="zh-CN" dirty="0"/>
              <a:t>Y=AB</a:t>
            </a:r>
            <a:r>
              <a:rPr lang="zh-CN" altLang="en-US" dirty="0"/>
              <a:t>非的功能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我们将并联</a:t>
            </a:r>
            <a:r>
              <a:rPr lang="en-US" altLang="zh-CN" dirty="0"/>
              <a:t>PMOS</a:t>
            </a:r>
            <a:r>
              <a:rPr lang="zh-CN" altLang="en-US" dirty="0"/>
              <a:t>的</a:t>
            </a:r>
            <a:r>
              <a:rPr lang="en-US" altLang="zh-CN" dirty="0"/>
              <a:t>X</a:t>
            </a:r>
            <a:r>
              <a:rPr lang="zh-CN" altLang="en-US" dirty="0"/>
              <a:t>端接</a:t>
            </a:r>
            <a:r>
              <a:rPr lang="en-US" altLang="zh-CN" dirty="0" err="1"/>
              <a:t>VDD</a:t>
            </a:r>
            <a:r>
              <a:rPr lang="zh-CN" altLang="en-US" dirty="0"/>
              <a:t>，那么当</a:t>
            </a:r>
            <a:r>
              <a:rPr lang="en-US" altLang="zh-CN" dirty="0"/>
              <a:t>AB</a:t>
            </a:r>
            <a:r>
              <a:rPr lang="zh-CN" altLang="en-US" dirty="0"/>
              <a:t>有一个为低电平时，</a:t>
            </a:r>
            <a:r>
              <a:rPr lang="en-US" altLang="zh-CN" dirty="0"/>
              <a:t>Y</a:t>
            </a:r>
            <a:r>
              <a:rPr lang="zh-CN" altLang="en-US" dirty="0"/>
              <a:t>可以通过低电阻接到</a:t>
            </a:r>
            <a:r>
              <a:rPr lang="en-US" altLang="zh-CN" dirty="0" err="1"/>
              <a:t>VDD</a:t>
            </a:r>
            <a:r>
              <a:rPr lang="zh-CN" altLang="en-US" dirty="0"/>
              <a:t>，即输出为</a:t>
            </a:r>
            <a:r>
              <a:rPr lang="en-US" altLang="zh-CN" dirty="0"/>
              <a:t>1</a:t>
            </a:r>
            <a:r>
              <a:rPr lang="zh-CN" altLang="en-US" dirty="0"/>
              <a:t>，所以它的功能为</a:t>
            </a:r>
            <a:r>
              <a:rPr lang="en-US" altLang="zh-CN" dirty="0"/>
              <a:t>Y=A</a:t>
            </a:r>
            <a:r>
              <a:rPr lang="zh-CN" altLang="en-US" dirty="0"/>
              <a:t>非</a:t>
            </a:r>
            <a:r>
              <a:rPr lang="en-US" altLang="zh-CN" dirty="0"/>
              <a:t>+B</a:t>
            </a:r>
            <a:r>
              <a:rPr lang="zh-CN" altLang="en-US" dirty="0"/>
              <a:t>非，</a:t>
            </a:r>
            <a:endParaRPr lang="en-US" altLang="zh-CN" dirty="0"/>
          </a:p>
          <a:p>
            <a:r>
              <a:rPr lang="zh-CN" altLang="en-US" dirty="0"/>
              <a:t>利用迪摩根定律，将每一个符号取反，而后将串联变为并联，并联变为串联，最后整体取反，可以化简为</a:t>
            </a:r>
            <a:r>
              <a:rPr lang="en-US" altLang="zh-CN" dirty="0"/>
              <a:t>Y=AB</a:t>
            </a:r>
            <a:r>
              <a:rPr lang="zh-CN" altLang="en-US" dirty="0"/>
              <a:t>非，所以它针对</a:t>
            </a:r>
            <a:r>
              <a:rPr lang="en-US" altLang="zh-CN" dirty="0"/>
              <a:t>Y=1</a:t>
            </a:r>
            <a:r>
              <a:rPr lang="zh-CN" altLang="en-US" dirty="0"/>
              <a:t>实现了</a:t>
            </a:r>
            <a:r>
              <a:rPr lang="en-US" altLang="zh-CN" dirty="0"/>
              <a:t>Y=AB</a:t>
            </a:r>
            <a:r>
              <a:rPr lang="zh-CN" altLang="en-US" dirty="0"/>
              <a:t>非的功能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接下来我们将这两个电路串联，组合为右边的形态。可以发现当</a:t>
            </a:r>
            <a:r>
              <a:rPr lang="en-US" altLang="zh-CN" dirty="0"/>
              <a:t>AB</a:t>
            </a:r>
            <a:r>
              <a:rPr lang="zh-CN" altLang="en-US" dirty="0"/>
              <a:t>都为高电平时，下半电路导通，上半电路断开，</a:t>
            </a:r>
            <a:r>
              <a:rPr lang="en-US" altLang="zh-CN" dirty="0"/>
              <a:t>Y</a:t>
            </a:r>
            <a:r>
              <a:rPr lang="zh-CN" altLang="en-US" dirty="0"/>
              <a:t>直接接地，输出为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其他情况下半电路断开，上半电路导通，</a:t>
            </a:r>
            <a:r>
              <a:rPr lang="en-US" altLang="zh-CN" dirty="0"/>
              <a:t>Y</a:t>
            </a:r>
            <a:r>
              <a:rPr lang="zh-CN" altLang="en-US" dirty="0"/>
              <a:t>接到</a:t>
            </a:r>
            <a:r>
              <a:rPr lang="en-US" altLang="zh-CN" dirty="0" err="1"/>
              <a:t>VDD</a:t>
            </a:r>
            <a:r>
              <a:rPr lang="zh-CN" altLang="en-US" dirty="0"/>
              <a:t>，输出为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所以它完整实现了</a:t>
            </a:r>
            <a:r>
              <a:rPr lang="en-US" altLang="zh-CN" dirty="0"/>
              <a:t>Y=AB</a:t>
            </a:r>
            <a:r>
              <a:rPr lang="zh-CN" altLang="en-US" dirty="0"/>
              <a:t>非的功能，这就是一个</a:t>
            </a:r>
            <a:r>
              <a:rPr lang="en-US" altLang="zh-CN" dirty="0"/>
              <a:t>2</a:t>
            </a:r>
            <a:r>
              <a:rPr lang="zh-CN" altLang="en-US" dirty="0"/>
              <a:t>输入的</a:t>
            </a:r>
            <a:r>
              <a:rPr lang="en-US" altLang="zh-CN" dirty="0"/>
              <a:t>NAND</a:t>
            </a:r>
            <a:r>
              <a:rPr lang="zh-CN" altLang="en-US" dirty="0"/>
              <a:t>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0FEC4-D86F-4928-BA9A-6947AFE51E0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726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我们将并联</a:t>
            </a:r>
            <a:r>
              <a:rPr lang="en-US" altLang="zh-CN" dirty="0"/>
              <a:t>NMOS</a:t>
            </a:r>
            <a:r>
              <a:rPr lang="zh-CN" altLang="en-US" dirty="0"/>
              <a:t>的</a:t>
            </a:r>
            <a:r>
              <a:rPr lang="en-US" altLang="zh-CN" dirty="0"/>
              <a:t>X</a:t>
            </a:r>
            <a:r>
              <a:rPr lang="zh-CN" altLang="en-US" dirty="0"/>
              <a:t>端接地，那么当</a:t>
            </a:r>
            <a:r>
              <a:rPr lang="en-US" altLang="zh-CN" dirty="0"/>
              <a:t>AB</a:t>
            </a:r>
            <a:r>
              <a:rPr lang="zh-CN" altLang="en-US" dirty="0"/>
              <a:t>有一个为高电平时，</a:t>
            </a:r>
            <a:r>
              <a:rPr lang="en-US" altLang="zh-CN" dirty="0"/>
              <a:t>Y</a:t>
            </a:r>
            <a:r>
              <a:rPr lang="zh-CN" altLang="en-US" dirty="0"/>
              <a:t>直接接到地，即输出为</a:t>
            </a:r>
            <a:r>
              <a:rPr lang="en-US" altLang="zh-CN" dirty="0"/>
              <a:t>0</a:t>
            </a:r>
            <a:r>
              <a:rPr lang="zh-CN" altLang="en-US" dirty="0"/>
              <a:t>，所以它针对</a:t>
            </a:r>
            <a:r>
              <a:rPr lang="en-US" altLang="zh-CN" dirty="0"/>
              <a:t>Y=0</a:t>
            </a:r>
            <a:r>
              <a:rPr lang="zh-CN" altLang="en-US" dirty="0"/>
              <a:t>实现了</a:t>
            </a:r>
            <a:r>
              <a:rPr lang="en-US" altLang="zh-CN" dirty="0"/>
              <a:t>Y=</a:t>
            </a:r>
            <a:r>
              <a:rPr lang="en-US" altLang="zh-CN" dirty="0" err="1"/>
              <a:t>A+B</a:t>
            </a:r>
            <a:r>
              <a:rPr lang="zh-CN" altLang="en-US" dirty="0"/>
              <a:t>非的功能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我们将串联</a:t>
            </a:r>
            <a:r>
              <a:rPr lang="en-US" altLang="zh-CN" dirty="0"/>
              <a:t>PMOS</a:t>
            </a:r>
            <a:r>
              <a:rPr lang="zh-CN" altLang="en-US" dirty="0"/>
              <a:t>的</a:t>
            </a:r>
            <a:r>
              <a:rPr lang="en-US" altLang="zh-CN" dirty="0"/>
              <a:t>X</a:t>
            </a:r>
            <a:r>
              <a:rPr lang="zh-CN" altLang="en-US" dirty="0"/>
              <a:t>端接</a:t>
            </a:r>
            <a:r>
              <a:rPr lang="en-US" altLang="zh-CN" dirty="0" err="1"/>
              <a:t>VDD</a:t>
            </a:r>
            <a:r>
              <a:rPr lang="zh-CN" altLang="en-US" dirty="0"/>
              <a:t>，那么当</a:t>
            </a:r>
            <a:r>
              <a:rPr lang="en-US" altLang="zh-CN" dirty="0"/>
              <a:t>AB</a:t>
            </a:r>
            <a:r>
              <a:rPr lang="zh-CN" altLang="en-US" dirty="0"/>
              <a:t>都为低电平时，</a:t>
            </a:r>
            <a:r>
              <a:rPr lang="en-US" altLang="zh-CN" dirty="0"/>
              <a:t>Y</a:t>
            </a:r>
            <a:r>
              <a:rPr lang="zh-CN" altLang="en-US" dirty="0"/>
              <a:t>可以通过低电阻接到</a:t>
            </a:r>
            <a:r>
              <a:rPr lang="en-US" altLang="zh-CN" dirty="0" err="1"/>
              <a:t>VDD</a:t>
            </a:r>
            <a:r>
              <a:rPr lang="zh-CN" altLang="en-US" dirty="0"/>
              <a:t>，即输出为</a:t>
            </a:r>
            <a:r>
              <a:rPr lang="en-US" altLang="zh-CN" dirty="0"/>
              <a:t>1</a:t>
            </a:r>
            <a:r>
              <a:rPr lang="zh-CN" altLang="en-US" dirty="0"/>
              <a:t>，所以它实现了</a:t>
            </a:r>
            <a:r>
              <a:rPr lang="en-US" altLang="zh-CN" dirty="0"/>
              <a:t>Y=A</a:t>
            </a:r>
            <a:r>
              <a:rPr lang="zh-CN" altLang="en-US" dirty="0"/>
              <a:t>非</a:t>
            </a:r>
            <a:r>
              <a:rPr lang="en-US" altLang="zh-CN" dirty="0"/>
              <a:t>B</a:t>
            </a:r>
            <a:r>
              <a:rPr lang="zh-CN" altLang="en-US" dirty="0"/>
              <a:t>非的功能，利用迪摩根定律，可以化简为</a:t>
            </a:r>
            <a:r>
              <a:rPr lang="en-US" altLang="zh-CN" dirty="0"/>
              <a:t>Y=</a:t>
            </a:r>
            <a:r>
              <a:rPr lang="en-US" altLang="zh-CN" dirty="0" err="1"/>
              <a:t>A+B</a:t>
            </a:r>
            <a:r>
              <a:rPr lang="zh-CN" altLang="en-US" dirty="0"/>
              <a:t>非，所以它针对</a:t>
            </a:r>
            <a:r>
              <a:rPr lang="en-US" altLang="zh-CN" dirty="0"/>
              <a:t>Y=1</a:t>
            </a:r>
            <a:r>
              <a:rPr lang="zh-CN" altLang="en-US" dirty="0"/>
              <a:t>实现了</a:t>
            </a:r>
            <a:r>
              <a:rPr lang="en-US" altLang="zh-CN" dirty="0"/>
              <a:t>Y=</a:t>
            </a:r>
            <a:r>
              <a:rPr lang="en-US" altLang="zh-CN" dirty="0" err="1"/>
              <a:t>A+B</a:t>
            </a:r>
            <a:r>
              <a:rPr lang="zh-CN" altLang="en-US" dirty="0"/>
              <a:t>非的功能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r>
              <a:rPr lang="zh-CN" altLang="en-US" dirty="0"/>
              <a:t>接下来我们将这两个电路串联，组合为右边的形态。可以发现当</a:t>
            </a:r>
            <a:r>
              <a:rPr lang="en-US" altLang="zh-CN" dirty="0"/>
              <a:t>AB</a:t>
            </a:r>
            <a:r>
              <a:rPr lang="zh-CN" altLang="en-US" dirty="0"/>
              <a:t>都为低电平时，上半电路导通，下半电路断开，</a:t>
            </a:r>
            <a:r>
              <a:rPr lang="en-US" altLang="zh-CN" dirty="0"/>
              <a:t>Y</a:t>
            </a:r>
            <a:r>
              <a:rPr lang="zh-CN" altLang="en-US" dirty="0"/>
              <a:t>接到</a:t>
            </a:r>
            <a:r>
              <a:rPr lang="en-US" altLang="zh-CN" dirty="0" err="1"/>
              <a:t>VDD</a:t>
            </a:r>
            <a:r>
              <a:rPr lang="zh-CN" altLang="en-US" dirty="0"/>
              <a:t>，输出为</a:t>
            </a:r>
            <a:r>
              <a:rPr lang="en-US" altLang="zh-CN" dirty="0"/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其他情况上半电路断开，下半电路导通，</a:t>
            </a:r>
            <a:r>
              <a:rPr lang="en-US" altLang="zh-CN" dirty="0"/>
              <a:t>Y</a:t>
            </a:r>
            <a:r>
              <a:rPr lang="zh-CN" altLang="en-US" dirty="0"/>
              <a:t>直接接地，输出为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zh-CN" altLang="en-US" dirty="0"/>
              <a:t>所以它完整实现了</a:t>
            </a:r>
            <a:r>
              <a:rPr lang="en-US" altLang="zh-CN" dirty="0"/>
              <a:t>Y=</a:t>
            </a:r>
            <a:r>
              <a:rPr lang="en-US" altLang="zh-CN" dirty="0" err="1"/>
              <a:t>A+B</a:t>
            </a:r>
            <a:r>
              <a:rPr lang="zh-CN" altLang="en-US" dirty="0"/>
              <a:t>非的功能，这就是一个</a:t>
            </a:r>
            <a:r>
              <a:rPr lang="en-US" altLang="zh-CN" dirty="0"/>
              <a:t>2</a:t>
            </a:r>
            <a:r>
              <a:rPr lang="zh-CN" altLang="en-US" dirty="0"/>
              <a:t>输入的</a:t>
            </a:r>
            <a:r>
              <a:rPr lang="en-US" altLang="zh-CN" dirty="0"/>
              <a:t>NOR</a:t>
            </a:r>
            <a:r>
              <a:rPr lang="zh-CN" altLang="en-US" dirty="0"/>
              <a:t>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0FEC4-D86F-4928-BA9A-6947AFE51E0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11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同理，要实现一个</a:t>
            </a:r>
            <a:r>
              <a:rPr lang="en-US" altLang="zh-CN" dirty="0"/>
              <a:t>n</a:t>
            </a:r>
            <a:r>
              <a:rPr lang="zh-CN" altLang="en-US" dirty="0"/>
              <a:t>输入的</a:t>
            </a:r>
            <a:r>
              <a:rPr lang="en-US" altLang="zh-CN" dirty="0"/>
              <a:t>NAND</a:t>
            </a:r>
            <a:r>
              <a:rPr lang="zh-CN" altLang="en-US" dirty="0"/>
              <a:t>，我们可以在上半电路并联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PMOS</a:t>
            </a:r>
            <a:r>
              <a:rPr lang="zh-CN" altLang="en-US" dirty="0"/>
              <a:t>接到</a:t>
            </a:r>
            <a:r>
              <a:rPr lang="en-US" altLang="zh-CN" dirty="0" err="1"/>
              <a:t>VDD</a:t>
            </a:r>
            <a:r>
              <a:rPr lang="zh-CN" altLang="en-US" dirty="0"/>
              <a:t>，并在下半电路串联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NMOS</a:t>
            </a:r>
            <a:r>
              <a:rPr lang="zh-CN" altLang="en-US" dirty="0"/>
              <a:t>接到地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而要实现一个</a:t>
            </a:r>
            <a:r>
              <a:rPr lang="en-US" altLang="zh-CN" dirty="0"/>
              <a:t>n</a:t>
            </a:r>
            <a:r>
              <a:rPr lang="zh-CN" altLang="en-US" dirty="0"/>
              <a:t>输入的</a:t>
            </a:r>
            <a:r>
              <a:rPr lang="en-US" altLang="zh-CN" dirty="0"/>
              <a:t>NOR</a:t>
            </a:r>
            <a:r>
              <a:rPr lang="zh-CN" altLang="en-US" dirty="0"/>
              <a:t>，我们可以在上半电路串联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PMOS</a:t>
            </a:r>
            <a:r>
              <a:rPr lang="zh-CN" altLang="en-US" dirty="0"/>
              <a:t>接到</a:t>
            </a:r>
            <a:r>
              <a:rPr lang="en-US" altLang="zh-CN" dirty="0" err="1"/>
              <a:t>VDD</a:t>
            </a:r>
            <a:r>
              <a:rPr lang="zh-CN" altLang="en-US" dirty="0"/>
              <a:t>，并在下半电路并联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NMOS</a:t>
            </a:r>
            <a:r>
              <a:rPr lang="zh-CN" altLang="en-US" dirty="0"/>
              <a:t>接到地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0FEC4-D86F-4928-BA9A-6947AFE51E0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411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其他所有的组合逻辑电路我们都可以通过</a:t>
            </a:r>
            <a:r>
              <a:rPr lang="en-US" altLang="zh-CN" dirty="0"/>
              <a:t>CMOS NAND</a:t>
            </a:r>
            <a:r>
              <a:rPr lang="zh-CN" altLang="en-US" dirty="0"/>
              <a:t>和</a:t>
            </a:r>
            <a:r>
              <a:rPr lang="en-US" altLang="zh-CN" dirty="0"/>
              <a:t>CMOS NOR</a:t>
            </a:r>
            <a:r>
              <a:rPr lang="zh-CN" altLang="en-US" dirty="0"/>
              <a:t>组合而成</a:t>
            </a:r>
            <a:endParaRPr lang="en-US" altLang="zh-CN" dirty="0"/>
          </a:p>
          <a:p>
            <a:r>
              <a:rPr lang="zh-CN" altLang="en-US" dirty="0"/>
              <a:t>例如下图中我们分别通过</a:t>
            </a:r>
            <a:r>
              <a:rPr lang="en-US" altLang="zh-CN" dirty="0"/>
              <a:t>NAND</a:t>
            </a:r>
            <a:r>
              <a:rPr lang="zh-CN" altLang="en-US" dirty="0"/>
              <a:t>和</a:t>
            </a:r>
            <a:r>
              <a:rPr lang="en-US" altLang="zh-CN" dirty="0"/>
              <a:t>NOR</a:t>
            </a:r>
            <a:r>
              <a:rPr lang="zh-CN" altLang="en-US" dirty="0"/>
              <a:t>组成了反相器、</a:t>
            </a:r>
            <a:r>
              <a:rPr lang="en-US" altLang="zh-CN" dirty="0"/>
              <a:t>AND</a:t>
            </a:r>
            <a:r>
              <a:rPr lang="zh-CN" altLang="en-US" dirty="0"/>
              <a:t>和</a:t>
            </a:r>
            <a:r>
              <a:rPr lang="en-US" altLang="zh-CN" dirty="0"/>
              <a:t>OR</a:t>
            </a:r>
            <a:r>
              <a:rPr lang="zh-CN" altLang="en-US" dirty="0"/>
              <a:t>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0FEC4-D86F-4928-BA9A-6947AFE51E0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92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50258-3E06-43F5-AB60-E720F6450F81}" type="datetime1">
              <a:rPr lang="en-US" altLang="zh-CN" smtClean="0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FD050-0E26-45BC-A7CF-5E8064A1573B}" type="datetime1">
              <a:rPr lang="en-US" altLang="zh-CN" smtClean="0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B20C6-4896-4836-8989-4AEA4290E398}" type="datetime1">
              <a:rPr lang="en-US" altLang="zh-CN" smtClean="0"/>
              <a:t>4/2/2024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1F265-A855-4ACC-8D19-872364504FBF}" type="datetime1">
              <a:rPr lang="en-US" altLang="zh-CN" smtClean="0"/>
              <a:t>4/2/2024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D6407-04C3-42E4-A0DB-DC0F8AAFF086}" type="datetime1">
              <a:rPr lang="en-US" altLang="zh-CN" smtClean="0"/>
              <a:t>4/2/2024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1675" y="1094993"/>
            <a:ext cx="9248648" cy="250190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796D0-337E-4715-9944-EF19EB043F64}" type="datetime1">
              <a:rPr lang="en-US" altLang="zh-CN" smtClean="0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956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6553" y="180848"/>
            <a:ext cx="9438893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1370" y="1548130"/>
            <a:ext cx="11589258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F2231-7D77-41C4-8415-4BE1C2B736C1}" type="datetime1">
              <a:rPr lang="en-US" altLang="zh-CN" smtClean="0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9142" y="1524000"/>
            <a:ext cx="106737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FF"/>
                </a:solidFill>
              </a:rPr>
              <a:t>Lecture</a:t>
            </a:r>
            <a:r>
              <a:rPr sz="4800" spc="15" dirty="0">
                <a:solidFill>
                  <a:srgbClr val="0000FF"/>
                </a:solidFill>
              </a:rPr>
              <a:t> </a:t>
            </a:r>
            <a:r>
              <a:rPr sz="4800" dirty="0">
                <a:solidFill>
                  <a:srgbClr val="0000FF"/>
                </a:solidFill>
              </a:rPr>
              <a:t>5:</a:t>
            </a:r>
            <a:r>
              <a:rPr sz="4800" spc="-25" dirty="0">
                <a:solidFill>
                  <a:srgbClr val="0000FF"/>
                </a:solidFill>
              </a:rPr>
              <a:t> </a:t>
            </a:r>
            <a:r>
              <a:rPr sz="4800" dirty="0">
                <a:solidFill>
                  <a:srgbClr val="00AF50"/>
                </a:solidFill>
              </a:rPr>
              <a:t>Static</a:t>
            </a:r>
            <a:r>
              <a:rPr sz="4800" spc="-15" dirty="0">
                <a:solidFill>
                  <a:srgbClr val="00AF50"/>
                </a:solidFill>
              </a:rPr>
              <a:t> </a:t>
            </a:r>
            <a:r>
              <a:rPr sz="4800" dirty="0">
                <a:solidFill>
                  <a:srgbClr val="00AF50"/>
                </a:solidFill>
              </a:rPr>
              <a:t>CMOS</a:t>
            </a:r>
            <a:r>
              <a:rPr sz="4800" spc="-15" dirty="0">
                <a:solidFill>
                  <a:srgbClr val="00AF50"/>
                </a:solidFill>
              </a:rPr>
              <a:t> </a:t>
            </a:r>
            <a:r>
              <a:rPr sz="4800" dirty="0">
                <a:solidFill>
                  <a:srgbClr val="00AF50"/>
                </a:solidFill>
              </a:rPr>
              <a:t>Logic</a:t>
            </a:r>
            <a:r>
              <a:rPr sz="4800" spc="15" dirty="0">
                <a:solidFill>
                  <a:srgbClr val="00AF50"/>
                </a:solidFill>
              </a:rPr>
              <a:t> </a:t>
            </a:r>
            <a:r>
              <a:rPr sz="4800" dirty="0">
                <a:solidFill>
                  <a:srgbClr val="00AF50"/>
                </a:solidFill>
              </a:rPr>
              <a:t>Circuit</a:t>
            </a:r>
            <a:endParaRPr sz="480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3FEA6-AE3A-E4A4-4476-DCDA76C518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730" y="67215"/>
            <a:ext cx="68605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5" dirty="0">
                <a:solidFill>
                  <a:schemeClr val="tx1"/>
                </a:solidFill>
              </a:rPr>
              <a:t>O</a:t>
            </a:r>
            <a:r>
              <a:rPr lang="en-US" altLang="zh-CN" sz="3200" spc="-5" dirty="0">
                <a:solidFill>
                  <a:schemeClr val="tx1"/>
                </a:solidFill>
              </a:rPr>
              <a:t>ther </a:t>
            </a:r>
            <a:r>
              <a:rPr sz="3200" spc="-5" dirty="0">
                <a:solidFill>
                  <a:schemeClr val="tx1"/>
                </a:solidFill>
              </a:rPr>
              <a:t>Static CMOS</a:t>
            </a:r>
            <a:r>
              <a:rPr sz="3200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Logic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Gates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6283" y="1353057"/>
            <a:ext cx="9655810" cy="12125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4665" marR="444500" indent="-457200">
              <a:lnSpc>
                <a:spcPct val="100000"/>
              </a:lnSpc>
              <a:spcBef>
                <a:spcPts val="600"/>
              </a:spcBef>
              <a:buFont typeface="Wingdings"/>
              <a:buChar char=""/>
              <a:tabLst>
                <a:tab pos="494665" algn="l"/>
                <a:tab pos="495300" algn="l"/>
              </a:tabLst>
            </a:pPr>
            <a:r>
              <a:rPr lang="en-US" sz="2600" b="1" spc="-5" dirty="0">
                <a:solidFill>
                  <a:srgbClr val="004099"/>
                </a:solidFill>
                <a:latin typeface="Arial"/>
                <a:cs typeface="Arial"/>
              </a:rPr>
              <a:t>A</a:t>
            </a:r>
            <a:r>
              <a:rPr sz="2600" b="1" spc="-5" dirty="0">
                <a:solidFill>
                  <a:srgbClr val="004099"/>
                </a:solidFill>
                <a:latin typeface="Arial"/>
                <a:cs typeface="Arial"/>
              </a:rPr>
              <a:t>ll </a:t>
            </a:r>
            <a:r>
              <a:rPr sz="26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4099"/>
                </a:solidFill>
                <a:latin typeface="Arial"/>
                <a:cs typeface="Arial"/>
              </a:rPr>
              <a:t>combinational</a:t>
            </a:r>
            <a:r>
              <a:rPr sz="2600" b="1" spc="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4099"/>
                </a:solidFill>
                <a:latin typeface="Arial"/>
                <a:cs typeface="Arial"/>
              </a:rPr>
              <a:t>logic</a:t>
            </a:r>
            <a:r>
              <a:rPr sz="2600" b="1" spc="3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4099"/>
                </a:solidFill>
                <a:latin typeface="Arial"/>
                <a:cs typeface="Arial"/>
              </a:rPr>
              <a:t>circuits</a:t>
            </a:r>
            <a:r>
              <a:rPr sz="2600" b="1" spc="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4099"/>
                </a:solidFill>
                <a:latin typeface="Arial"/>
                <a:cs typeface="Arial"/>
              </a:rPr>
              <a:t>can</a:t>
            </a:r>
            <a:r>
              <a:rPr sz="2600" b="1" spc="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4099"/>
                </a:solidFill>
                <a:latin typeface="Arial"/>
                <a:cs typeface="Arial"/>
              </a:rPr>
              <a:t>be</a:t>
            </a:r>
            <a:r>
              <a:rPr sz="2600" b="1" spc="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4099"/>
                </a:solidFill>
                <a:latin typeface="Arial"/>
                <a:cs typeface="Arial"/>
              </a:rPr>
              <a:t>implemented</a:t>
            </a:r>
            <a:r>
              <a:rPr sz="2600" b="1" spc="4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4099"/>
                </a:solidFill>
                <a:latin typeface="Arial"/>
                <a:cs typeface="Arial"/>
              </a:rPr>
              <a:t>by</a:t>
            </a:r>
            <a:r>
              <a:rPr sz="26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600" b="1" spc="-7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combinations</a:t>
            </a:r>
            <a:r>
              <a:rPr sz="260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static</a:t>
            </a:r>
            <a:r>
              <a:rPr sz="260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CMOS</a:t>
            </a:r>
            <a:r>
              <a:rPr sz="2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u="heavy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NAND</a:t>
            </a:r>
            <a:r>
              <a:rPr sz="2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and/or</a:t>
            </a:r>
            <a:r>
              <a:rPr sz="26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u="heavy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NOR</a:t>
            </a:r>
            <a:r>
              <a:rPr sz="26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gates!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1283FE-3F86-943F-DD34-6867B761D8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10</a:t>
            </a:fld>
            <a:endParaRPr lang="en-US" altLang="zh-CN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16CD606-1001-6E45-6811-50A4311DF8DE}"/>
              </a:ext>
            </a:extLst>
          </p:cNvPr>
          <p:cNvGrpSpPr/>
          <p:nvPr/>
        </p:nvGrpSpPr>
        <p:grpSpPr>
          <a:xfrm>
            <a:off x="304800" y="2947916"/>
            <a:ext cx="5486400" cy="2948962"/>
            <a:chOff x="1066800" y="4454652"/>
            <a:chExt cx="4337304" cy="223435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" y="4454652"/>
              <a:ext cx="4261104" cy="181356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ECFC3C0-07B8-22B8-4078-6D04EE382F0C}"/>
                </a:ext>
              </a:extLst>
            </p:cNvPr>
            <p:cNvSpPr txBox="1"/>
            <p:nvPr/>
          </p:nvSpPr>
          <p:spPr>
            <a:xfrm>
              <a:off x="1066800" y="6339218"/>
              <a:ext cx="2771055" cy="3497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rgbClr val="00AF50"/>
                  </a:solidFill>
                  <a:uFill>
                    <a:solidFill>
                      <a:srgbClr val="00AF50"/>
                    </a:solidFill>
                  </a:uFill>
                  <a:latin typeface="Arial"/>
                  <a:cs typeface="Arial"/>
                </a:rPr>
                <a:t>Combination of </a:t>
              </a:r>
              <a:r>
                <a:rPr lang="en-US" altLang="zh-CN" sz="2400" b="1" u="heavy" dirty="0">
                  <a:solidFill>
                    <a:srgbClr val="00AF50"/>
                  </a:solidFill>
                  <a:uFill>
                    <a:solidFill>
                      <a:srgbClr val="00AF50"/>
                    </a:solidFill>
                  </a:uFill>
                  <a:latin typeface="Arial"/>
                  <a:cs typeface="Arial"/>
                </a:rPr>
                <a:t>NAND</a:t>
              </a:r>
              <a:endParaRPr lang="zh-CN" altLang="en-US" sz="2400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969851E-68E0-D3E8-D8B8-1B489C614970}"/>
              </a:ext>
            </a:extLst>
          </p:cNvPr>
          <p:cNvGrpSpPr/>
          <p:nvPr/>
        </p:nvGrpSpPr>
        <p:grpSpPr>
          <a:xfrm>
            <a:off x="6319351" y="2947915"/>
            <a:ext cx="5471461" cy="2928849"/>
            <a:chOff x="6084188" y="4469891"/>
            <a:chExt cx="4325494" cy="221912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06490" y="4469891"/>
              <a:ext cx="4203192" cy="179832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9C73341-8E6F-E349-0650-DFF2FB38497E}"/>
                </a:ext>
              </a:extLst>
            </p:cNvPr>
            <p:cNvSpPr txBox="1"/>
            <p:nvPr/>
          </p:nvSpPr>
          <p:spPr>
            <a:xfrm>
              <a:off x="6084188" y="6339218"/>
              <a:ext cx="2590800" cy="3497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rgbClr val="00AF50"/>
                  </a:solidFill>
                  <a:uFill>
                    <a:solidFill>
                      <a:srgbClr val="00AF50"/>
                    </a:solidFill>
                  </a:uFill>
                  <a:latin typeface="Arial"/>
                  <a:cs typeface="Arial"/>
                </a:rPr>
                <a:t>Combination of </a:t>
              </a:r>
              <a:r>
                <a:rPr lang="en-US" altLang="zh-CN" sz="2400" b="1" u="heavy" dirty="0">
                  <a:solidFill>
                    <a:srgbClr val="00AF50"/>
                  </a:solidFill>
                  <a:uFill>
                    <a:solidFill>
                      <a:srgbClr val="00AF50"/>
                    </a:solidFill>
                  </a:uFill>
                  <a:latin typeface="Arial"/>
                  <a:cs typeface="Arial"/>
                </a:rPr>
                <a:t>NOR</a:t>
              </a:r>
              <a:r>
                <a:rPr lang="en-US" altLang="zh-CN" sz="2400" b="1" spc="15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endParaRPr lang="zh-CN" altLang="en-US" sz="2400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152400"/>
            <a:ext cx="67100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Example: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Constructing a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Complex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Gate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E72DE93-2C25-0CA8-3D0A-1ACA9FB431FB}"/>
              </a:ext>
            </a:extLst>
          </p:cNvPr>
          <p:cNvGrpSpPr/>
          <p:nvPr/>
        </p:nvGrpSpPr>
        <p:grpSpPr>
          <a:xfrm>
            <a:off x="381000" y="783272"/>
            <a:ext cx="2802890" cy="471805"/>
            <a:chOff x="1898142" y="1086611"/>
            <a:chExt cx="2802890" cy="471805"/>
          </a:xfrm>
        </p:grpSpPr>
        <p:grpSp>
          <p:nvGrpSpPr>
            <p:cNvPr id="3" name="object 3"/>
            <p:cNvGrpSpPr/>
            <p:nvPr/>
          </p:nvGrpSpPr>
          <p:grpSpPr>
            <a:xfrm>
              <a:off x="1898142" y="1086611"/>
              <a:ext cx="2802890" cy="471805"/>
              <a:chOff x="1898142" y="1086611"/>
              <a:chExt cx="2802890" cy="471805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1898142" y="1086611"/>
                <a:ext cx="2802890" cy="471805"/>
              </a:xfrm>
              <a:custGeom>
                <a:avLst/>
                <a:gdLst/>
                <a:ahLst/>
                <a:cxnLst/>
                <a:rect l="l" t="t" r="r" b="b"/>
                <a:pathLst>
                  <a:path w="2802890" h="471805">
                    <a:moveTo>
                      <a:pt x="2802635" y="0"/>
                    </a:moveTo>
                    <a:lnTo>
                      <a:pt x="0" y="0"/>
                    </a:lnTo>
                    <a:lnTo>
                      <a:pt x="0" y="471677"/>
                    </a:lnTo>
                    <a:lnTo>
                      <a:pt x="2802635" y="471677"/>
                    </a:lnTo>
                    <a:lnTo>
                      <a:pt x="2802635" y="0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2684145" y="1176019"/>
                <a:ext cx="182054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1820545" h="15875">
                    <a:moveTo>
                      <a:pt x="1820418" y="0"/>
                    </a:moveTo>
                    <a:lnTo>
                      <a:pt x="0" y="0"/>
                    </a:lnTo>
                    <a:lnTo>
                      <a:pt x="0" y="15747"/>
                    </a:lnTo>
                    <a:lnTo>
                      <a:pt x="1820418" y="15747"/>
                    </a:lnTo>
                    <a:lnTo>
                      <a:pt x="1820418" y="0"/>
                    </a:lnTo>
                    <a:close/>
                  </a:path>
                </a:pathLst>
              </a:custGeom>
              <a:solidFill>
                <a:srgbClr val="00409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" name="object 6"/>
            <p:cNvSpPr txBox="1"/>
            <p:nvPr/>
          </p:nvSpPr>
          <p:spPr>
            <a:xfrm>
              <a:off x="1898142" y="1086611"/>
              <a:ext cx="2802890" cy="471805"/>
            </a:xfrm>
            <a:prstGeom prst="rect">
              <a:avLst/>
            </a:prstGeom>
          </p:spPr>
          <p:txBody>
            <a:bodyPr vert="horz" wrap="square" lIns="0" tIns="47625" rIns="0" bIns="0" rtlCol="0">
              <a:spAutoFit/>
            </a:bodyPr>
            <a:lstStyle/>
            <a:p>
              <a:pPr marL="195580">
                <a:lnSpc>
                  <a:spcPct val="100000"/>
                </a:lnSpc>
                <a:spcBef>
                  <a:spcPts val="375"/>
                </a:spcBef>
              </a:pP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𝒀</a:t>
              </a:r>
              <a:r>
                <a:rPr sz="2400" spc="120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=</a:t>
              </a:r>
              <a:r>
                <a:rPr sz="2400" spc="114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𝑫</a:t>
              </a:r>
              <a:r>
                <a:rPr sz="2400" spc="-10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+</a:t>
              </a:r>
              <a:r>
                <a:rPr sz="2400" spc="-15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spc="-5" dirty="0">
                  <a:solidFill>
                    <a:srgbClr val="004099"/>
                  </a:solidFill>
                  <a:latin typeface="Cambria Math"/>
                  <a:cs typeface="Cambria Math"/>
                </a:rPr>
                <a:t>𝑨(𝑩 </a:t>
              </a: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+</a:t>
              </a:r>
              <a:r>
                <a:rPr sz="2400" spc="-10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𝑪)</a:t>
              </a:r>
              <a:endParaRPr sz="2400" dirty="0">
                <a:latin typeface="Cambria Math"/>
                <a:cs typeface="Cambria Math"/>
              </a:endParaRPr>
            </a:p>
          </p:txBody>
        </p:sp>
      </p:grp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5A35A2-F027-0B7F-8B63-28026F2336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11</a:t>
            </a:fld>
            <a:endParaRPr lang="en-US" altLang="zh-CN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568E9EE-5995-0BD9-2A65-86335F04FAB2}"/>
              </a:ext>
            </a:extLst>
          </p:cNvPr>
          <p:cNvGrpSpPr/>
          <p:nvPr/>
        </p:nvGrpSpPr>
        <p:grpSpPr>
          <a:xfrm>
            <a:off x="4132177" y="1905000"/>
            <a:ext cx="3927645" cy="4720590"/>
            <a:chOff x="2590800" y="1828800"/>
            <a:chExt cx="3927645" cy="472059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8608195-4C69-9D37-7197-C077BCBD3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0800" y="1986915"/>
              <a:ext cx="3261829" cy="456247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E0763A0-8C95-0911-1D0B-37235A39D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2629" y="1828800"/>
              <a:ext cx="665816" cy="45275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6">
                <a:extLst>
                  <a:ext uri="{FF2B5EF4-FFF2-40B4-BE49-F238E27FC236}">
                    <a16:creationId xmlns:a16="http://schemas.microsoft.com/office/drawing/2014/main" id="{8E39BDB1-1FB4-2802-B188-ADE46D603875}"/>
                  </a:ext>
                </a:extLst>
              </p:cNvPr>
              <p:cNvSpPr txBox="1"/>
              <p:nvPr/>
            </p:nvSpPr>
            <p:spPr>
              <a:xfrm>
                <a:off x="1817796" y="2492806"/>
                <a:ext cx="2802890" cy="838819"/>
              </a:xfrm>
              <a:prstGeom prst="rect">
                <a:avLst/>
              </a:prstGeom>
            </p:spPr>
            <p:txBody>
              <a:bodyPr vert="horz" wrap="square" lIns="0" tIns="47625" rIns="0" bIns="0" rtlCol="0">
                <a:spAutoFit/>
              </a:bodyPr>
              <a:lstStyle/>
              <a:p>
                <a:pPr marL="195580">
                  <a:lnSpc>
                    <a:spcPct val="100000"/>
                  </a:lnSpc>
                  <a:spcBef>
                    <a:spcPts val="375"/>
                  </a:spcBef>
                </a:pPr>
                <a:r>
                  <a:rPr lang="en-US" altLang="zh-CN" sz="2400" b="1" i="1" dirty="0">
                    <a:solidFill>
                      <a:srgbClr val="004099"/>
                    </a:solidFill>
                  </a:rPr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2400" b="1" i="1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2400" b="1" i="1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acc>
                  </m:oMath>
                </a14:m>
                <a:r>
                  <a:rPr lang="en-US" sz="2400" b="1" dirty="0">
                    <a:solidFill>
                      <a:srgbClr val="004099"/>
                    </a:solidFill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1" i="1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b="1" i="1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400" b="1" i="1" dirty="0">
                    <a:solidFill>
                      <a:srgbClr val="004099"/>
                    </a:solidFill>
                  </a:rPr>
                  <a:t> +</a:t>
                </a:r>
                <a:r>
                  <a:rPr lang="zh-CN" altLang="en-US" sz="2400" b="1" i="1" dirty="0">
                    <a:solidFill>
                      <a:srgbClr val="004099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1" i="1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en-US" sz="2400" b="1" i="1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</m:oMath>
                </a14:m>
                <a:r>
                  <a:rPr lang="en-US" sz="2400" b="1" dirty="0">
                    <a:solidFill>
                      <a:srgbClr val="004099"/>
                    </a:solidFill>
                  </a:rPr>
                  <a:t>)</a:t>
                </a:r>
              </a:p>
              <a:p>
                <a:pPr marL="195580">
                  <a:lnSpc>
                    <a:spcPct val="100000"/>
                  </a:lnSpc>
                  <a:spcBef>
                    <a:spcPts val="375"/>
                  </a:spcBef>
                </a:pPr>
                <a:r>
                  <a:rPr lang="en-US" sz="2400" b="1" dirty="0">
                    <a:solidFill>
                      <a:srgbClr val="004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:r>
                  <a:rPr lang="en-US" sz="2400" b="1" dirty="0" err="1">
                    <a:solidFill>
                      <a:srgbClr val="004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PMOS</a:t>
                </a:r>
                <a:r>
                  <a:rPr lang="en-US" altLang="zh-CN" sz="2400" b="1" dirty="0" err="1">
                    <a:solidFill>
                      <a:srgbClr val="004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b="1" dirty="0">
                    <a:solidFill>
                      <a:srgbClr val="004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sz="2400" b="1" dirty="0">
                  <a:solidFill>
                    <a:srgbClr val="004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object 6">
                <a:extLst>
                  <a:ext uri="{FF2B5EF4-FFF2-40B4-BE49-F238E27FC236}">
                    <a16:creationId xmlns:a16="http://schemas.microsoft.com/office/drawing/2014/main" id="{8E39BDB1-1FB4-2802-B188-ADE46D603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796" y="2492806"/>
                <a:ext cx="2802890" cy="838819"/>
              </a:xfrm>
              <a:prstGeom prst="rect">
                <a:avLst/>
              </a:prstGeom>
              <a:blipFill>
                <a:blip r:embed="rId5"/>
                <a:stretch>
                  <a:fillRect t="-5797" b="-21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FA7CD874-9E4F-4BB2-E0E3-50EAD010EC8E}"/>
              </a:ext>
            </a:extLst>
          </p:cNvPr>
          <p:cNvGrpSpPr/>
          <p:nvPr/>
        </p:nvGrpSpPr>
        <p:grpSpPr>
          <a:xfrm>
            <a:off x="1371600" y="4859469"/>
            <a:ext cx="2802890" cy="838050"/>
            <a:chOff x="457200" y="4495800"/>
            <a:chExt cx="2802890" cy="838050"/>
          </a:xfrm>
        </p:grpSpPr>
        <p:sp>
          <p:nvSpPr>
            <p:cNvPr id="26" name="object 5">
              <a:extLst>
                <a:ext uri="{FF2B5EF4-FFF2-40B4-BE49-F238E27FC236}">
                  <a16:creationId xmlns:a16="http://schemas.microsoft.com/office/drawing/2014/main" id="{469B866A-41C2-7023-55C6-BFBB25B8BA31}"/>
                </a:ext>
              </a:extLst>
            </p:cNvPr>
            <p:cNvSpPr/>
            <p:nvPr/>
          </p:nvSpPr>
          <p:spPr>
            <a:xfrm>
              <a:off x="1197483" y="4585207"/>
              <a:ext cx="1820545" cy="15875"/>
            </a:xfrm>
            <a:custGeom>
              <a:avLst/>
              <a:gdLst/>
              <a:ahLst/>
              <a:cxnLst/>
              <a:rect l="l" t="t" r="r" b="b"/>
              <a:pathLst>
                <a:path w="1820545" h="15875">
                  <a:moveTo>
                    <a:pt x="1820418" y="0"/>
                  </a:moveTo>
                  <a:lnTo>
                    <a:pt x="0" y="0"/>
                  </a:lnTo>
                  <a:lnTo>
                    <a:pt x="0" y="15747"/>
                  </a:lnTo>
                  <a:lnTo>
                    <a:pt x="1820418" y="15747"/>
                  </a:lnTo>
                  <a:lnTo>
                    <a:pt x="1820418" y="0"/>
                  </a:lnTo>
                  <a:close/>
                </a:path>
              </a:pathLst>
            </a:custGeom>
            <a:solidFill>
              <a:srgbClr val="004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6">
              <a:extLst>
                <a:ext uri="{FF2B5EF4-FFF2-40B4-BE49-F238E27FC236}">
                  <a16:creationId xmlns:a16="http://schemas.microsoft.com/office/drawing/2014/main" id="{AC94E714-8B95-B762-2A76-8B959A2C8BA7}"/>
                </a:ext>
              </a:extLst>
            </p:cNvPr>
            <p:cNvSpPr txBox="1"/>
            <p:nvPr/>
          </p:nvSpPr>
          <p:spPr>
            <a:xfrm>
              <a:off x="457200" y="4495800"/>
              <a:ext cx="2802890" cy="838050"/>
            </a:xfrm>
            <a:prstGeom prst="rect">
              <a:avLst/>
            </a:prstGeom>
          </p:spPr>
          <p:txBody>
            <a:bodyPr vert="horz" wrap="square" lIns="0" tIns="47625" rIns="0" bIns="0" rtlCol="0">
              <a:spAutoFit/>
            </a:bodyPr>
            <a:lstStyle/>
            <a:p>
              <a:pPr marL="195580">
                <a:lnSpc>
                  <a:spcPct val="100000"/>
                </a:lnSpc>
                <a:spcBef>
                  <a:spcPts val="375"/>
                </a:spcBef>
              </a:pP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𝒀</a:t>
              </a:r>
              <a:r>
                <a:rPr sz="2400" spc="120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=</a:t>
              </a:r>
              <a:r>
                <a:rPr sz="2400" spc="114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𝑫</a:t>
              </a:r>
              <a:r>
                <a:rPr sz="2400" spc="-10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+</a:t>
              </a:r>
              <a:r>
                <a:rPr sz="2400" spc="-15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spc="-5" dirty="0">
                  <a:solidFill>
                    <a:srgbClr val="004099"/>
                  </a:solidFill>
                  <a:latin typeface="Cambria Math"/>
                  <a:cs typeface="Cambria Math"/>
                </a:rPr>
                <a:t>𝑨(𝑩 </a:t>
              </a: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+</a:t>
              </a:r>
              <a:r>
                <a:rPr sz="2400" spc="-10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𝑪)</a:t>
              </a:r>
              <a:endParaRPr lang="en-US" sz="2400" dirty="0">
                <a:solidFill>
                  <a:srgbClr val="004099"/>
                </a:solidFill>
                <a:latin typeface="Cambria Math"/>
                <a:cs typeface="Cambria Math"/>
              </a:endParaRPr>
            </a:p>
            <a:p>
              <a:pPr marL="195580">
                <a:lnSpc>
                  <a:spcPct val="100000"/>
                </a:lnSpc>
                <a:spcBef>
                  <a:spcPts val="375"/>
                </a:spcBef>
              </a:pPr>
              <a:r>
                <a:rPr lang="en-US" sz="2400" b="1" dirty="0">
                  <a:solidFill>
                    <a:srgbClr val="004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</a:t>
              </a:r>
              <a:r>
                <a:rPr lang="en-US" sz="2400" b="1" dirty="0" err="1">
                  <a:solidFill>
                    <a:srgbClr val="004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NMOSs</a:t>
              </a:r>
              <a:r>
                <a:rPr lang="en-US" sz="2400" b="1" dirty="0">
                  <a:solidFill>
                    <a:srgbClr val="004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sz="2400" b="1" dirty="0">
                <a:solidFill>
                  <a:srgbClr val="0040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object 18">
            <a:extLst>
              <a:ext uri="{FF2B5EF4-FFF2-40B4-BE49-F238E27FC236}">
                <a16:creationId xmlns:a16="http://schemas.microsoft.com/office/drawing/2014/main" id="{8867727C-85A4-6C3F-8696-99F8A2B8350B}"/>
              </a:ext>
            </a:extLst>
          </p:cNvPr>
          <p:cNvGrpSpPr/>
          <p:nvPr/>
        </p:nvGrpSpPr>
        <p:grpSpPr>
          <a:xfrm>
            <a:off x="2839011" y="3438948"/>
            <a:ext cx="227192" cy="1295028"/>
            <a:chOff x="4946141" y="3742182"/>
            <a:chExt cx="254635" cy="551180"/>
          </a:xfrm>
        </p:grpSpPr>
        <p:sp>
          <p:nvSpPr>
            <p:cNvPr id="30" name="object 19">
              <a:extLst>
                <a:ext uri="{FF2B5EF4-FFF2-40B4-BE49-F238E27FC236}">
                  <a16:creationId xmlns:a16="http://schemas.microsoft.com/office/drawing/2014/main" id="{30CD5019-02D1-787D-06EB-E85F52D4204D}"/>
                </a:ext>
              </a:extLst>
            </p:cNvPr>
            <p:cNvSpPr/>
            <p:nvPr/>
          </p:nvSpPr>
          <p:spPr>
            <a:xfrm>
              <a:off x="4952618" y="3748659"/>
              <a:ext cx="241935" cy="538480"/>
            </a:xfrm>
            <a:custGeom>
              <a:avLst/>
              <a:gdLst/>
              <a:ahLst/>
              <a:cxnLst/>
              <a:rect l="l" t="t" r="r" b="b"/>
              <a:pathLst>
                <a:path w="241935" h="538479">
                  <a:moveTo>
                    <a:pt x="120776" y="0"/>
                  </a:moveTo>
                  <a:lnTo>
                    <a:pt x="0" y="120777"/>
                  </a:lnTo>
                  <a:lnTo>
                    <a:pt x="60325" y="120777"/>
                  </a:lnTo>
                  <a:lnTo>
                    <a:pt x="60325" y="417195"/>
                  </a:lnTo>
                  <a:lnTo>
                    <a:pt x="0" y="417195"/>
                  </a:lnTo>
                  <a:lnTo>
                    <a:pt x="120776" y="537972"/>
                  </a:lnTo>
                  <a:lnTo>
                    <a:pt x="241553" y="417195"/>
                  </a:lnTo>
                  <a:lnTo>
                    <a:pt x="181101" y="417195"/>
                  </a:lnTo>
                  <a:lnTo>
                    <a:pt x="181101" y="120777"/>
                  </a:lnTo>
                  <a:lnTo>
                    <a:pt x="241553" y="120777"/>
                  </a:lnTo>
                  <a:lnTo>
                    <a:pt x="120776" y="0"/>
                  </a:lnTo>
                  <a:close/>
                </a:path>
              </a:pathLst>
            </a:custGeom>
            <a:solidFill>
              <a:srgbClr val="A1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0">
              <a:extLst>
                <a:ext uri="{FF2B5EF4-FFF2-40B4-BE49-F238E27FC236}">
                  <a16:creationId xmlns:a16="http://schemas.microsoft.com/office/drawing/2014/main" id="{27911EFE-D55A-7781-BB04-E1447CDB7666}"/>
                </a:ext>
              </a:extLst>
            </p:cNvPr>
            <p:cNvSpPr/>
            <p:nvPr/>
          </p:nvSpPr>
          <p:spPr>
            <a:xfrm>
              <a:off x="4952618" y="3748659"/>
              <a:ext cx="241935" cy="538480"/>
            </a:xfrm>
            <a:custGeom>
              <a:avLst/>
              <a:gdLst/>
              <a:ahLst/>
              <a:cxnLst/>
              <a:rect l="l" t="t" r="r" b="b"/>
              <a:pathLst>
                <a:path w="241935" h="538479">
                  <a:moveTo>
                    <a:pt x="0" y="120777"/>
                  </a:moveTo>
                  <a:lnTo>
                    <a:pt x="120776" y="0"/>
                  </a:lnTo>
                  <a:lnTo>
                    <a:pt x="241553" y="120777"/>
                  </a:lnTo>
                  <a:lnTo>
                    <a:pt x="181101" y="120777"/>
                  </a:lnTo>
                  <a:lnTo>
                    <a:pt x="181101" y="417195"/>
                  </a:lnTo>
                  <a:lnTo>
                    <a:pt x="241553" y="417195"/>
                  </a:lnTo>
                  <a:lnTo>
                    <a:pt x="120776" y="537972"/>
                  </a:lnTo>
                  <a:lnTo>
                    <a:pt x="0" y="417195"/>
                  </a:lnTo>
                  <a:lnTo>
                    <a:pt x="60325" y="417195"/>
                  </a:lnTo>
                  <a:lnTo>
                    <a:pt x="60325" y="120777"/>
                  </a:lnTo>
                  <a:lnTo>
                    <a:pt x="0" y="120777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33">
            <a:extLst>
              <a:ext uri="{FF2B5EF4-FFF2-40B4-BE49-F238E27FC236}">
                <a16:creationId xmlns:a16="http://schemas.microsoft.com/office/drawing/2014/main" id="{F7297E68-BEF2-C05B-2E05-B87DF4BEDEA8}"/>
              </a:ext>
            </a:extLst>
          </p:cNvPr>
          <p:cNvSpPr txBox="1"/>
          <p:nvPr/>
        </p:nvSpPr>
        <p:spPr>
          <a:xfrm>
            <a:off x="1089058" y="3969115"/>
            <a:ext cx="466471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Apply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DeMorgan’s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Theorems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09600" y="152400"/>
            <a:ext cx="9438893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126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Example: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Constructing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XOR</a:t>
            </a:r>
            <a:r>
              <a:rPr spc="-4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Gate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464265"/>
              </p:ext>
            </p:extLst>
          </p:nvPr>
        </p:nvGraphicFramePr>
        <p:xfrm>
          <a:off x="268986" y="2133603"/>
          <a:ext cx="4003040" cy="1981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85444" y="1693928"/>
            <a:ext cx="28867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Static</a:t>
            </a:r>
            <a:r>
              <a:rPr sz="20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2-input</a:t>
            </a: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XOR</a:t>
            </a:r>
            <a:r>
              <a:rPr sz="20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Gate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4D7FBB7-3B58-298D-5CF3-B692B94B891A}"/>
              </a:ext>
            </a:extLst>
          </p:cNvPr>
          <p:cNvSpPr/>
          <p:nvPr/>
        </p:nvSpPr>
        <p:spPr>
          <a:xfrm>
            <a:off x="3048000" y="2952798"/>
            <a:ext cx="1018830" cy="3428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1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666" y="685800"/>
            <a:ext cx="667639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Arial"/>
                <a:cs typeface="Arial"/>
              </a:rPr>
              <a:t>KEY</a:t>
            </a:r>
            <a:r>
              <a:rPr sz="2400" b="1" spc="-5" dirty="0">
                <a:latin typeface="Arial"/>
                <a:cs typeface="Arial"/>
              </a:rPr>
              <a:t>: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Apply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Standard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SOP</a:t>
            </a:r>
            <a:r>
              <a:rPr lang="en-US" sz="2400" b="1" spc="-5" dirty="0">
                <a:latin typeface="Arial"/>
                <a:cs typeface="Arial"/>
              </a:rPr>
              <a:t>(Sum Of Product)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Process</a:t>
            </a:r>
            <a:r>
              <a:rPr lang="en-US" sz="2400" b="1" spc="-5" dirty="0">
                <a:latin typeface="Arial"/>
                <a:cs typeface="Arial"/>
              </a:rPr>
              <a:t> </a:t>
            </a:r>
            <a:r>
              <a:rPr lang="en-US" altLang="zh-CN" sz="2400" b="1" spc="-5" dirty="0">
                <a:latin typeface="Arial"/>
                <a:cs typeface="Arial"/>
              </a:rPr>
              <a:t>for </a:t>
            </a:r>
            <a:r>
              <a:rPr lang="en-US" altLang="zh-CN" sz="2400" b="1" i="1" spc="-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2400" i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F5B647-FA5C-3B11-4B80-825E411F9D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12</a:t>
            </a:fld>
            <a:endParaRPr lang="en-US" altLang="zh-CN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5905D58-9FE5-8723-033A-14B55FF53ECD}"/>
              </a:ext>
            </a:extLst>
          </p:cNvPr>
          <p:cNvGrpSpPr/>
          <p:nvPr/>
        </p:nvGrpSpPr>
        <p:grpSpPr>
          <a:xfrm>
            <a:off x="762000" y="4770777"/>
            <a:ext cx="2988387" cy="430887"/>
            <a:chOff x="806958" y="4434078"/>
            <a:chExt cx="2988387" cy="430887"/>
          </a:xfrm>
        </p:grpSpPr>
        <p:sp>
          <p:nvSpPr>
            <p:cNvPr id="6" name="object 6"/>
            <p:cNvSpPr txBox="1"/>
            <p:nvPr/>
          </p:nvSpPr>
          <p:spPr>
            <a:xfrm>
              <a:off x="806958" y="4434078"/>
              <a:ext cx="2802255" cy="407163"/>
            </a:xfrm>
            <a:prstGeom prst="rect">
              <a:avLst/>
            </a:prstGeom>
            <a:solidFill>
              <a:srgbClr val="FFFF00"/>
            </a:solidFill>
          </p:spPr>
          <p:txBody>
            <a:bodyPr vert="horz" wrap="square" lIns="0" tIns="37465" rIns="0" bIns="0" rtlCol="0">
              <a:spAutoFit/>
            </a:bodyPr>
            <a:lstStyle/>
            <a:p>
              <a:pPr marL="280035">
                <a:lnSpc>
                  <a:spcPct val="100000"/>
                </a:lnSpc>
                <a:spcBef>
                  <a:spcPts val="295"/>
                </a:spcBef>
              </a:pPr>
              <a:endParaRPr sz="3600" baseline="10416" dirty="0">
                <a:latin typeface="Cambria Math"/>
                <a:cs typeface="Cambria Math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A896D56A-ABDD-DD15-79D2-6D5CABF022DD}"/>
                    </a:ext>
                  </a:extLst>
                </p:cNvPr>
                <p:cNvSpPr txBox="1"/>
                <p:nvPr/>
              </p:nvSpPr>
              <p:spPr>
                <a:xfrm>
                  <a:off x="1001872" y="4434078"/>
                  <a:ext cx="2793473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2800" b="1" i="1" dirty="0">
                      <a:solidFill>
                        <a:srgbClr val="004099"/>
                      </a:solidFill>
                    </a:rPr>
                    <a:t>Y</a:t>
                  </a:r>
                  <a:r>
                    <a:rPr lang="en-US" altLang="zh-CN" sz="2800" b="1" dirty="0">
                      <a:solidFill>
                        <a:srgbClr val="004099"/>
                      </a:solidFill>
                    </a:rPr>
                    <a:t> =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800" b="1" i="1" smtClean="0">
                              <a:solidFill>
                                <a:srgbClr val="0040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4099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a14:m>
                  <a:r>
                    <a:rPr lang="zh-CN" altLang="en-US" sz="2800" spc="75" dirty="0">
                      <a:solidFill>
                        <a:srgbClr val="004099"/>
                      </a:solidFill>
                      <a:latin typeface="Cambria Math"/>
                      <a:cs typeface="Cambria Math"/>
                    </a:rPr>
                    <a:t> </a:t>
                  </a:r>
                  <a:r>
                    <a:rPr lang="zh-CN" altLang="en-US" sz="2800" b="1" i="1" dirty="0">
                      <a:solidFill>
                        <a:srgbClr val="004099"/>
                      </a:solidFill>
                    </a:rPr>
                    <a:t>∙ </a:t>
                  </a:r>
                  <a:r>
                    <a:rPr lang="en-US" altLang="zh-CN" sz="2800" b="1" i="1" dirty="0">
                      <a:solidFill>
                        <a:srgbClr val="004099"/>
                      </a:solidFill>
                    </a:rPr>
                    <a:t>B + A</a:t>
                  </a:r>
                  <a:r>
                    <a:rPr lang="zh-CN" altLang="en-US" sz="2800" b="1" i="1" dirty="0">
                      <a:solidFill>
                        <a:srgbClr val="004099"/>
                      </a:solidFill>
                    </a:rPr>
                    <a:t> ∙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800" b="1" i="1" smtClean="0">
                              <a:solidFill>
                                <a:srgbClr val="0040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solidFill>
                                <a:srgbClr val="004099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a14:m>
                  <a:endParaRPr lang="zh-CN" altLang="en-US" sz="2800" b="1" dirty="0">
                    <a:solidFill>
                      <a:srgbClr val="004099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A896D56A-ABDD-DD15-79D2-6D5CABF022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72" y="4434078"/>
                  <a:ext cx="2793473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7860" t="-24286" b="-5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427D927-C1C4-EE04-923B-8E8ADA4C244E}"/>
              </a:ext>
            </a:extLst>
          </p:cNvPr>
          <p:cNvGrpSpPr/>
          <p:nvPr/>
        </p:nvGrpSpPr>
        <p:grpSpPr>
          <a:xfrm>
            <a:off x="6248400" y="1297781"/>
            <a:ext cx="5410200" cy="5026819"/>
            <a:chOff x="2881312" y="309562"/>
            <a:chExt cx="7652385" cy="623887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7A2B313-9E88-9F01-DA56-12AD658AD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81312" y="309562"/>
              <a:ext cx="6429375" cy="6238875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9F77C9C-D300-0D2C-9DCE-4F7AB919FB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6880"/>
            <a:stretch/>
          </p:blipFill>
          <p:spPr>
            <a:xfrm>
              <a:off x="9295447" y="3052184"/>
              <a:ext cx="1238250" cy="799408"/>
            </a:xfrm>
            <a:prstGeom prst="rect">
              <a:avLst/>
            </a:prstGeom>
          </p:spPr>
        </p:pic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C0C64637-5F09-3811-2003-4123EBCC95D6}"/>
              </a:ext>
            </a:extLst>
          </p:cNvPr>
          <p:cNvSpPr/>
          <p:nvPr/>
        </p:nvSpPr>
        <p:spPr>
          <a:xfrm>
            <a:off x="3048000" y="3377503"/>
            <a:ext cx="1018830" cy="3428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1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F6B5A2C-17E9-9257-AB5F-8D05071B1B71}"/>
              </a:ext>
            </a:extLst>
          </p:cNvPr>
          <p:cNvGrpSpPr/>
          <p:nvPr/>
        </p:nvGrpSpPr>
        <p:grpSpPr>
          <a:xfrm>
            <a:off x="838200" y="5814060"/>
            <a:ext cx="2802255" cy="510540"/>
            <a:chOff x="806958" y="5204460"/>
            <a:chExt cx="2802255" cy="510540"/>
          </a:xfrm>
        </p:grpSpPr>
        <p:grpSp>
          <p:nvGrpSpPr>
            <p:cNvPr id="21" name="object 8">
              <a:extLst>
                <a:ext uri="{FF2B5EF4-FFF2-40B4-BE49-F238E27FC236}">
                  <a16:creationId xmlns:a16="http://schemas.microsoft.com/office/drawing/2014/main" id="{5A39D598-180D-7D86-60B0-0BE4866105EC}"/>
                </a:ext>
              </a:extLst>
            </p:cNvPr>
            <p:cNvGrpSpPr/>
            <p:nvPr/>
          </p:nvGrpSpPr>
          <p:grpSpPr>
            <a:xfrm>
              <a:off x="806958" y="5204460"/>
              <a:ext cx="2802255" cy="510540"/>
              <a:chOff x="806958" y="4942332"/>
              <a:chExt cx="2802255" cy="510540"/>
            </a:xfrm>
          </p:grpSpPr>
          <p:sp>
            <p:nvSpPr>
              <p:cNvPr id="23" name="object 9">
                <a:extLst>
                  <a:ext uri="{FF2B5EF4-FFF2-40B4-BE49-F238E27FC236}">
                    <a16:creationId xmlns:a16="http://schemas.microsoft.com/office/drawing/2014/main" id="{395CCC9B-9BC7-F95E-3A2B-99273F1E144F}"/>
                  </a:ext>
                </a:extLst>
              </p:cNvPr>
              <p:cNvSpPr/>
              <p:nvPr/>
            </p:nvSpPr>
            <p:spPr>
              <a:xfrm>
                <a:off x="806958" y="4942332"/>
                <a:ext cx="2802255" cy="510540"/>
              </a:xfrm>
              <a:custGeom>
                <a:avLst/>
                <a:gdLst/>
                <a:ahLst/>
                <a:cxnLst/>
                <a:rect l="l" t="t" r="r" b="b"/>
                <a:pathLst>
                  <a:path w="2802254" h="510539">
                    <a:moveTo>
                      <a:pt x="2801874" y="0"/>
                    </a:moveTo>
                    <a:lnTo>
                      <a:pt x="0" y="0"/>
                    </a:lnTo>
                    <a:lnTo>
                      <a:pt x="0" y="510540"/>
                    </a:lnTo>
                    <a:lnTo>
                      <a:pt x="2801874" y="510540"/>
                    </a:lnTo>
                    <a:lnTo>
                      <a:pt x="2801874" y="0"/>
                    </a:lnTo>
                    <a:close/>
                  </a:path>
                </a:pathLst>
              </a:custGeom>
              <a:solidFill>
                <a:srgbClr val="92D05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10">
                <a:extLst>
                  <a:ext uri="{FF2B5EF4-FFF2-40B4-BE49-F238E27FC236}">
                    <a16:creationId xmlns:a16="http://schemas.microsoft.com/office/drawing/2014/main" id="{D6B8FB44-1823-99B7-EF80-FDFE755F9CBB}"/>
                  </a:ext>
                </a:extLst>
              </p:cNvPr>
              <p:cNvSpPr/>
              <p:nvPr/>
            </p:nvSpPr>
            <p:spPr>
              <a:xfrm>
                <a:off x="1676780" y="5031994"/>
                <a:ext cx="164909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1649095" h="15875">
                    <a:moveTo>
                      <a:pt x="1649095" y="0"/>
                    </a:moveTo>
                    <a:lnTo>
                      <a:pt x="0" y="0"/>
                    </a:lnTo>
                    <a:lnTo>
                      <a:pt x="0" y="15747"/>
                    </a:lnTo>
                    <a:lnTo>
                      <a:pt x="1649095" y="15747"/>
                    </a:lnTo>
                    <a:lnTo>
                      <a:pt x="1649095" y="0"/>
                    </a:lnTo>
                    <a:close/>
                  </a:path>
                </a:pathLst>
              </a:custGeom>
              <a:solidFill>
                <a:srgbClr val="00409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bject 11">
                  <a:extLst>
                    <a:ext uri="{FF2B5EF4-FFF2-40B4-BE49-F238E27FC236}">
                      <a16:creationId xmlns:a16="http://schemas.microsoft.com/office/drawing/2014/main" id="{3206BBB3-FB27-8FA4-2F4C-3B380F1E012B}"/>
                    </a:ext>
                  </a:extLst>
                </p:cNvPr>
                <p:cNvSpPr txBox="1"/>
                <p:nvPr/>
              </p:nvSpPr>
              <p:spPr>
                <a:xfrm>
                  <a:off x="806958" y="5204460"/>
                  <a:ext cx="2802255" cy="455894"/>
                </a:xfrm>
                <a:prstGeom prst="rect">
                  <a:avLst/>
                </a:prstGeom>
              </p:spPr>
              <p:txBody>
                <a:bodyPr vert="horz" wrap="square" lIns="0" tIns="85725" rIns="0" bIns="0" rtlCol="0">
                  <a:spAutoFit/>
                </a:bodyPr>
                <a:lstStyle/>
                <a:p>
                  <a:pPr marL="280035">
                    <a:lnSpc>
                      <a:spcPct val="100000"/>
                    </a:lnSpc>
                    <a:spcBef>
                      <a:spcPts val="675"/>
                    </a:spcBef>
                  </a:pP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altLang="zh-CN" sz="2400" b="1" i="1" smtClean="0">
                              <a:solidFill>
                                <a:srgbClr val="0040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solidFill>
                                <a:srgbClr val="004099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a14:m>
                  <a:r>
                    <a:rPr lang="ar-AE" sz="2400" spc="135" dirty="0">
                      <a:solidFill>
                        <a:srgbClr val="004099"/>
                      </a:solidFill>
                      <a:latin typeface="Cambria Math"/>
                      <a:cs typeface="Cambria Math"/>
                    </a:rPr>
                    <a:t> </a:t>
                  </a:r>
                  <a:r>
                    <a:rPr lang="ar-AE" sz="2400" dirty="0">
                      <a:solidFill>
                        <a:srgbClr val="004099"/>
                      </a:solidFill>
                      <a:latin typeface="Cambria Math"/>
                      <a:cs typeface="Cambria Math"/>
                    </a:rPr>
                    <a:t>=</a:t>
                  </a:r>
                  <a:r>
                    <a:rPr lang="ar-AE" sz="2400" spc="130" dirty="0">
                      <a:solidFill>
                        <a:srgbClr val="004099"/>
                      </a:solidFill>
                      <a:latin typeface="Cambria Math"/>
                      <a:cs typeface="Cambria Math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altLang="zh-CN" sz="2400" b="1" i="1" smtClean="0">
                              <a:solidFill>
                                <a:srgbClr val="0040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ar-AE" sz="2400" b="1" i="1">
                              <a:solidFill>
                                <a:srgbClr val="004099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a14:m>
                  <a:r>
                    <a:rPr lang="ar-AE" sz="2400" spc="5" dirty="0">
                      <a:solidFill>
                        <a:srgbClr val="004099"/>
                      </a:solidFill>
                      <a:latin typeface="Cambria Math"/>
                      <a:cs typeface="Cambria Math"/>
                    </a:rPr>
                    <a:t> </a:t>
                  </a:r>
                  <a:r>
                    <a:rPr lang="ar-AE" altLang="zh-CN" sz="2400" dirty="0">
                      <a:solidFill>
                        <a:srgbClr val="004099"/>
                      </a:solidFill>
                      <a:latin typeface="Cambria Math"/>
                      <a:cs typeface="Cambria Math"/>
                    </a:rPr>
                    <a:t>+</a:t>
                  </a:r>
                  <a:r>
                    <a:rPr lang="ar-AE" sz="2400" dirty="0">
                      <a:solidFill>
                        <a:srgbClr val="004099"/>
                      </a:solidFill>
                      <a:latin typeface="Cambria Math"/>
                      <a:cs typeface="Cambria Math"/>
                    </a:rPr>
                    <a:t> 𝑩</a:t>
                  </a:r>
                  <a:r>
                    <a:rPr lang="ar-AE" sz="2400" spc="5" dirty="0">
                      <a:solidFill>
                        <a:srgbClr val="004099"/>
                      </a:solidFill>
                      <a:latin typeface="Cambria Math"/>
                      <a:cs typeface="Cambria Math"/>
                    </a:rPr>
                    <a:t> </a:t>
                  </a:r>
                  <a:r>
                    <a:rPr lang="ar-AE" altLang="zh-CN" sz="2400" spc="80" dirty="0">
                      <a:solidFill>
                        <a:srgbClr val="004099"/>
                      </a:solidFill>
                      <a:latin typeface="Cambria Math"/>
                      <a:cs typeface="Cambria Math"/>
                    </a:rPr>
                    <a:t>∙</a:t>
                  </a:r>
                  <a:r>
                    <a:rPr lang="ar-AE" sz="2400" dirty="0">
                      <a:solidFill>
                        <a:srgbClr val="004099"/>
                      </a:solidFill>
                      <a:latin typeface="Cambria Math"/>
                      <a:cs typeface="Cambria Math"/>
                    </a:rPr>
                    <a:t> </a:t>
                  </a:r>
                  <a:r>
                    <a:rPr lang="en-US" altLang="zh-CN" sz="2400" b="1" i="1" dirty="0">
                      <a:solidFill>
                        <a:srgbClr val="004099"/>
                      </a:solidFill>
                    </a:rPr>
                    <a:t>A </a:t>
                  </a:r>
                  <a:r>
                    <a:rPr lang="en-US" altLang="zh-CN" sz="2400" spc="75" dirty="0">
                      <a:solidFill>
                        <a:srgbClr val="004099"/>
                      </a:solidFill>
                      <a:latin typeface="Cambria Math"/>
                      <a:cs typeface="Cambria Math"/>
                    </a:rPr>
                    <a:t>∙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altLang="zh-CN" sz="2400" b="1" i="1" smtClean="0">
                              <a:solidFill>
                                <a:srgbClr val="0040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ar-AE" sz="2400" b="1" i="1" smtClean="0">
                              <a:solidFill>
                                <a:srgbClr val="004099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a14:m>
                  <a:endParaRPr sz="3600" baseline="10416" dirty="0">
                    <a:latin typeface="Cambria Math"/>
                    <a:cs typeface="Cambria Math"/>
                  </a:endParaRPr>
                </a:p>
              </p:txBody>
            </p:sp>
          </mc:Choice>
          <mc:Fallback xmlns="">
            <p:sp>
              <p:nvSpPr>
                <p:cNvPr id="22" name="object 11">
                  <a:extLst>
                    <a:ext uri="{FF2B5EF4-FFF2-40B4-BE49-F238E27FC236}">
                      <a16:creationId xmlns:a16="http://schemas.microsoft.com/office/drawing/2014/main" id="{3206BBB3-FB27-8FA4-2F4C-3B380F1E01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958" y="5204460"/>
                  <a:ext cx="2802255" cy="455894"/>
                </a:xfrm>
                <a:prstGeom prst="rect">
                  <a:avLst/>
                </a:prstGeom>
                <a:blipFill>
                  <a:blip r:embed="rId6"/>
                  <a:stretch>
                    <a:fillRect t="-5333" r="-9150" b="-38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object 18">
            <a:extLst>
              <a:ext uri="{FF2B5EF4-FFF2-40B4-BE49-F238E27FC236}">
                <a16:creationId xmlns:a16="http://schemas.microsoft.com/office/drawing/2014/main" id="{05DDD88A-2D00-8E3E-7609-0EE871A2F6D7}"/>
              </a:ext>
            </a:extLst>
          </p:cNvPr>
          <p:cNvGrpSpPr/>
          <p:nvPr/>
        </p:nvGrpSpPr>
        <p:grpSpPr>
          <a:xfrm>
            <a:off x="2173498" y="5171664"/>
            <a:ext cx="155047" cy="619536"/>
            <a:chOff x="4946141" y="3742182"/>
            <a:chExt cx="254635" cy="551180"/>
          </a:xfrm>
        </p:grpSpPr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A19C9FF7-FAFD-A5EF-7E94-79B32AC81452}"/>
                </a:ext>
              </a:extLst>
            </p:cNvPr>
            <p:cNvSpPr/>
            <p:nvPr/>
          </p:nvSpPr>
          <p:spPr>
            <a:xfrm>
              <a:off x="4952618" y="3748659"/>
              <a:ext cx="241935" cy="538480"/>
            </a:xfrm>
            <a:custGeom>
              <a:avLst/>
              <a:gdLst/>
              <a:ahLst/>
              <a:cxnLst/>
              <a:rect l="l" t="t" r="r" b="b"/>
              <a:pathLst>
                <a:path w="241935" h="538479">
                  <a:moveTo>
                    <a:pt x="120776" y="0"/>
                  </a:moveTo>
                  <a:lnTo>
                    <a:pt x="0" y="120777"/>
                  </a:lnTo>
                  <a:lnTo>
                    <a:pt x="60325" y="120777"/>
                  </a:lnTo>
                  <a:lnTo>
                    <a:pt x="60325" y="417195"/>
                  </a:lnTo>
                  <a:lnTo>
                    <a:pt x="0" y="417195"/>
                  </a:lnTo>
                  <a:lnTo>
                    <a:pt x="120776" y="537972"/>
                  </a:lnTo>
                  <a:lnTo>
                    <a:pt x="241553" y="417195"/>
                  </a:lnTo>
                  <a:lnTo>
                    <a:pt x="181101" y="417195"/>
                  </a:lnTo>
                  <a:lnTo>
                    <a:pt x="181101" y="120777"/>
                  </a:lnTo>
                  <a:lnTo>
                    <a:pt x="241553" y="120777"/>
                  </a:lnTo>
                  <a:lnTo>
                    <a:pt x="120776" y="0"/>
                  </a:lnTo>
                  <a:close/>
                </a:path>
              </a:pathLst>
            </a:custGeom>
            <a:solidFill>
              <a:srgbClr val="A1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0">
              <a:extLst>
                <a:ext uri="{FF2B5EF4-FFF2-40B4-BE49-F238E27FC236}">
                  <a16:creationId xmlns:a16="http://schemas.microsoft.com/office/drawing/2014/main" id="{3CE8CF54-F5F2-CBBB-8C80-DF6377D45DDE}"/>
                </a:ext>
              </a:extLst>
            </p:cNvPr>
            <p:cNvSpPr/>
            <p:nvPr/>
          </p:nvSpPr>
          <p:spPr>
            <a:xfrm>
              <a:off x="4952618" y="3748659"/>
              <a:ext cx="241935" cy="538480"/>
            </a:xfrm>
            <a:custGeom>
              <a:avLst/>
              <a:gdLst/>
              <a:ahLst/>
              <a:cxnLst/>
              <a:rect l="l" t="t" r="r" b="b"/>
              <a:pathLst>
                <a:path w="241935" h="538479">
                  <a:moveTo>
                    <a:pt x="0" y="120777"/>
                  </a:moveTo>
                  <a:lnTo>
                    <a:pt x="120776" y="0"/>
                  </a:lnTo>
                  <a:lnTo>
                    <a:pt x="241553" y="120777"/>
                  </a:lnTo>
                  <a:lnTo>
                    <a:pt x="181101" y="120777"/>
                  </a:lnTo>
                  <a:lnTo>
                    <a:pt x="181101" y="417195"/>
                  </a:lnTo>
                  <a:lnTo>
                    <a:pt x="241553" y="417195"/>
                  </a:lnTo>
                  <a:lnTo>
                    <a:pt x="120776" y="537972"/>
                  </a:lnTo>
                  <a:lnTo>
                    <a:pt x="0" y="417195"/>
                  </a:lnTo>
                  <a:lnTo>
                    <a:pt x="60325" y="417195"/>
                  </a:lnTo>
                  <a:lnTo>
                    <a:pt x="60325" y="120777"/>
                  </a:lnTo>
                  <a:lnTo>
                    <a:pt x="0" y="120777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47421" y="152400"/>
            <a:ext cx="9438893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126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Example: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Constructing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XOR</a:t>
            </a:r>
            <a:r>
              <a:rPr spc="-4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Gate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070254"/>
              </p:ext>
            </p:extLst>
          </p:nvPr>
        </p:nvGraphicFramePr>
        <p:xfrm>
          <a:off x="272667" y="2075180"/>
          <a:ext cx="4003040" cy="2115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30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R="22479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Y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2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R="23876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8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R="23876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R="23876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2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R="23876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85444" y="1679193"/>
            <a:ext cx="28867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Static</a:t>
            </a:r>
            <a:r>
              <a:rPr sz="20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2-input</a:t>
            </a: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XOR</a:t>
            </a:r>
            <a:r>
              <a:rPr sz="20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Gate</a:t>
            </a:r>
            <a:endParaRPr sz="20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806958" y="4696206"/>
                <a:ext cx="2802255" cy="40716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vert="horz" wrap="square" lIns="0" tIns="37465" rIns="0" bIns="0" rtlCol="0">
                <a:spAutoFit/>
              </a:bodyPr>
              <a:lstStyle/>
              <a:p>
                <a:pPr marL="280035">
                  <a:lnSpc>
                    <a:spcPct val="100000"/>
                  </a:lnSpc>
                  <a:spcBef>
                    <a:spcPts val="295"/>
                  </a:spcBef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24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altLang="zh-CN" sz="2400" spc="75" dirty="0">
                    <a:solidFill>
                      <a:srgbClr val="004099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srgbClr val="004099"/>
                    </a:solidFill>
                    <a:latin typeface="Cambria Math"/>
                    <a:cs typeface="Cambria Math"/>
                  </a:rPr>
                  <a:t>=</a:t>
                </a:r>
                <a:r>
                  <a:rPr lang="en-US" sz="2400" spc="130" dirty="0">
                    <a:solidFill>
                      <a:srgbClr val="004099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srgbClr val="004099"/>
                    </a:solidFill>
                    <a:latin typeface="Cambria Math"/>
                    <a:cs typeface="Cambria Math"/>
                  </a:rPr>
                  <a:t>𝑨</a:t>
                </a:r>
                <a:r>
                  <a:rPr lang="en-US" sz="2400" spc="5" dirty="0">
                    <a:solidFill>
                      <a:srgbClr val="004099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spc="80" dirty="0">
                    <a:solidFill>
                      <a:srgbClr val="004099"/>
                    </a:solidFill>
                    <a:latin typeface="Cambria Math"/>
                    <a:cs typeface="Cambria Math"/>
                  </a:rPr>
                  <a:t>∙</a:t>
                </a:r>
                <a:r>
                  <a:rPr lang="en-US" sz="2400" spc="-5" dirty="0">
                    <a:solidFill>
                      <a:srgbClr val="004099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srgbClr val="004099"/>
                    </a:solidFill>
                    <a:latin typeface="Cambria Math"/>
                    <a:cs typeface="Cambria Math"/>
                  </a:rPr>
                  <a:t>𝑩</a:t>
                </a:r>
                <a:r>
                  <a:rPr lang="en-US" sz="2400" spc="5" dirty="0">
                    <a:solidFill>
                      <a:srgbClr val="004099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srgbClr val="004099"/>
                    </a:solidFill>
                    <a:latin typeface="Cambria Math"/>
                    <a:cs typeface="Cambria Math"/>
                  </a:rPr>
                  <a:t>+</a:t>
                </a:r>
                <a:r>
                  <a:rPr lang="en-US" sz="2400" spc="-5" dirty="0">
                    <a:solidFill>
                      <a:srgbClr val="004099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spc="-1480" dirty="0">
                    <a:solidFill>
                      <a:srgbClr val="004099"/>
                    </a:solidFill>
                    <a:latin typeface="Cambria Math"/>
                    <a:cs typeface="Cambria Math"/>
                  </a:rPr>
                  <a:t>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24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2400" b="1" i="1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altLang="zh-CN" sz="2400" b="1" i="1" smtClean="0">
                        <a:solidFill>
                          <a:srgbClr val="0040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r-AE" altLang="zh-CN" sz="2400" spc="75" dirty="0">
                    <a:solidFill>
                      <a:srgbClr val="004099"/>
                    </a:solidFill>
                    <a:latin typeface="Cambria Math"/>
                    <a:cs typeface="Cambria Math"/>
                  </a:rPr>
                  <a:t> ∙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24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24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endParaRPr sz="3600" baseline="10416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58" y="4696206"/>
                <a:ext cx="2802255" cy="407163"/>
              </a:xfrm>
              <a:prstGeom prst="rect">
                <a:avLst/>
              </a:prstGeom>
              <a:blipFill>
                <a:blip r:embed="rId3"/>
                <a:stretch>
                  <a:fillRect t="-13433" r="-9783" b="-447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/>
          <p:nvPr/>
        </p:nvSpPr>
        <p:spPr>
          <a:xfrm>
            <a:off x="3749421" y="2175128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>
                <a:moveTo>
                  <a:pt x="0" y="0"/>
                </a:moveTo>
                <a:lnTo>
                  <a:pt x="262000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FE4B3A-0CDA-1C04-5AF6-B9178D8D332E}"/>
              </a:ext>
            </a:extLst>
          </p:cNvPr>
          <p:cNvGrpSpPr/>
          <p:nvPr/>
        </p:nvGrpSpPr>
        <p:grpSpPr>
          <a:xfrm>
            <a:off x="862836" y="5711934"/>
            <a:ext cx="2802255" cy="510540"/>
            <a:chOff x="806958" y="5204460"/>
            <a:chExt cx="2802255" cy="510540"/>
          </a:xfrm>
        </p:grpSpPr>
        <p:grpSp>
          <p:nvGrpSpPr>
            <p:cNvPr id="8" name="object 8"/>
            <p:cNvGrpSpPr/>
            <p:nvPr/>
          </p:nvGrpSpPr>
          <p:grpSpPr>
            <a:xfrm>
              <a:off x="806958" y="5204460"/>
              <a:ext cx="2802255" cy="510540"/>
              <a:chOff x="806958" y="4942332"/>
              <a:chExt cx="2802255" cy="510540"/>
            </a:xfrm>
          </p:grpSpPr>
          <p:sp>
            <p:nvSpPr>
              <p:cNvPr id="9" name="object 9"/>
              <p:cNvSpPr/>
              <p:nvPr/>
            </p:nvSpPr>
            <p:spPr>
              <a:xfrm>
                <a:off x="806958" y="4942332"/>
                <a:ext cx="2802255" cy="510540"/>
              </a:xfrm>
              <a:custGeom>
                <a:avLst/>
                <a:gdLst/>
                <a:ahLst/>
                <a:cxnLst/>
                <a:rect l="l" t="t" r="r" b="b"/>
                <a:pathLst>
                  <a:path w="2802254" h="510539">
                    <a:moveTo>
                      <a:pt x="2801874" y="0"/>
                    </a:moveTo>
                    <a:lnTo>
                      <a:pt x="0" y="0"/>
                    </a:lnTo>
                    <a:lnTo>
                      <a:pt x="0" y="510540"/>
                    </a:lnTo>
                    <a:lnTo>
                      <a:pt x="2801874" y="510540"/>
                    </a:lnTo>
                    <a:lnTo>
                      <a:pt x="2801874" y="0"/>
                    </a:lnTo>
                    <a:close/>
                  </a:path>
                </a:pathLst>
              </a:custGeom>
              <a:solidFill>
                <a:srgbClr val="92D05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1676780" y="5031994"/>
                <a:ext cx="164909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1649095" h="15875">
                    <a:moveTo>
                      <a:pt x="1649095" y="0"/>
                    </a:moveTo>
                    <a:lnTo>
                      <a:pt x="0" y="0"/>
                    </a:lnTo>
                    <a:lnTo>
                      <a:pt x="0" y="15747"/>
                    </a:lnTo>
                    <a:lnTo>
                      <a:pt x="1649095" y="15747"/>
                    </a:lnTo>
                    <a:lnTo>
                      <a:pt x="1649095" y="0"/>
                    </a:lnTo>
                    <a:close/>
                  </a:path>
                </a:pathLst>
              </a:custGeom>
              <a:solidFill>
                <a:srgbClr val="00409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bject 11"/>
                <p:cNvSpPr txBox="1"/>
                <p:nvPr/>
              </p:nvSpPr>
              <p:spPr>
                <a:xfrm>
                  <a:off x="806958" y="5204460"/>
                  <a:ext cx="2802255" cy="455894"/>
                </a:xfrm>
                <a:prstGeom prst="rect">
                  <a:avLst/>
                </a:prstGeom>
              </p:spPr>
              <p:txBody>
                <a:bodyPr vert="horz" wrap="square" lIns="0" tIns="85725" rIns="0" bIns="0" rtlCol="0">
                  <a:spAutoFit/>
                </a:bodyPr>
                <a:lstStyle/>
                <a:p>
                  <a:pPr marL="280035">
                    <a:lnSpc>
                      <a:spcPct val="100000"/>
                    </a:lnSpc>
                    <a:spcBef>
                      <a:spcPts val="675"/>
                    </a:spcBef>
                  </a:pPr>
                  <a:r>
                    <a:rPr sz="2400" dirty="0">
                      <a:solidFill>
                        <a:srgbClr val="004099"/>
                      </a:solidFill>
                      <a:latin typeface="Cambria Math"/>
                      <a:cs typeface="Cambria Math"/>
                    </a:rPr>
                    <a:t>𝒀</a:t>
                  </a:r>
                  <a:r>
                    <a:rPr sz="2400" spc="135" dirty="0">
                      <a:solidFill>
                        <a:srgbClr val="004099"/>
                      </a:solidFill>
                      <a:latin typeface="Cambria Math"/>
                      <a:cs typeface="Cambria Math"/>
                    </a:rPr>
                    <a:t> </a:t>
                  </a:r>
                  <a:r>
                    <a:rPr sz="2400" dirty="0">
                      <a:solidFill>
                        <a:srgbClr val="004099"/>
                      </a:solidFill>
                      <a:latin typeface="Cambria Math"/>
                      <a:cs typeface="Cambria Math"/>
                    </a:rPr>
                    <a:t>=</a:t>
                  </a:r>
                  <a:r>
                    <a:rPr sz="2400" spc="130" dirty="0">
                      <a:solidFill>
                        <a:srgbClr val="004099"/>
                      </a:solidFill>
                      <a:latin typeface="Cambria Math"/>
                      <a:cs typeface="Cambria Math"/>
                    </a:rPr>
                    <a:t> </a:t>
                  </a:r>
                  <a:r>
                    <a:rPr sz="2400" dirty="0">
                      <a:solidFill>
                        <a:srgbClr val="004099"/>
                      </a:solidFill>
                      <a:latin typeface="Cambria Math"/>
                      <a:cs typeface="Cambria Math"/>
                    </a:rPr>
                    <a:t>𝑨</a:t>
                  </a:r>
                  <a:r>
                    <a:rPr sz="2400" spc="5" dirty="0">
                      <a:solidFill>
                        <a:srgbClr val="004099"/>
                      </a:solidFill>
                      <a:latin typeface="Cambria Math"/>
                      <a:cs typeface="Cambria Math"/>
                    </a:rPr>
                    <a:t> </a:t>
                  </a:r>
                  <a:r>
                    <a:rPr sz="2400" spc="80" dirty="0">
                      <a:solidFill>
                        <a:srgbClr val="004099"/>
                      </a:solidFill>
                      <a:latin typeface="Cambria Math"/>
                      <a:cs typeface="Cambria Math"/>
                    </a:rPr>
                    <a:t>∙</a:t>
                  </a:r>
                  <a:r>
                    <a:rPr sz="2400" dirty="0">
                      <a:solidFill>
                        <a:srgbClr val="004099"/>
                      </a:solidFill>
                      <a:latin typeface="Cambria Math"/>
                      <a:cs typeface="Cambria Math"/>
                    </a:rPr>
                    <a:t> 𝑩</a:t>
                  </a:r>
                  <a:r>
                    <a:rPr sz="2400" spc="5" dirty="0">
                      <a:solidFill>
                        <a:srgbClr val="004099"/>
                      </a:solidFill>
                      <a:latin typeface="Cambria Math"/>
                      <a:cs typeface="Cambria Math"/>
                    </a:rPr>
                    <a:t> </a:t>
                  </a:r>
                  <a:r>
                    <a:rPr sz="2400" dirty="0">
                      <a:solidFill>
                        <a:srgbClr val="004099"/>
                      </a:solidFill>
                      <a:latin typeface="Cambria Math"/>
                      <a:cs typeface="Cambria Math"/>
                    </a:rPr>
                    <a:t>+ </a:t>
                  </a:r>
                  <a:r>
                    <a:rPr sz="2400" spc="-1475" dirty="0">
                      <a:solidFill>
                        <a:srgbClr val="004099"/>
                      </a:solidFill>
                      <a:latin typeface="Cambria Math"/>
                      <a:cs typeface="Cambria Math"/>
                    </a:rPr>
                    <a:t>𝑨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b="1" i="1" smtClean="0">
                              <a:solidFill>
                                <a:srgbClr val="0040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 i="1">
                              <a:solidFill>
                                <a:srgbClr val="004099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a14:m>
                  <a:r>
                    <a:rPr lang="zh-CN" altLang="en-US" sz="2400" spc="75" dirty="0">
                      <a:solidFill>
                        <a:srgbClr val="004099"/>
                      </a:solidFill>
                      <a:latin typeface="Cambria Math"/>
                      <a:cs typeface="Cambria Math"/>
                    </a:rPr>
                    <a:t> ∙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b="1" i="1" smtClean="0">
                              <a:solidFill>
                                <a:srgbClr val="0040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solidFill>
                                <a:srgbClr val="004099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a14:m>
                  <a:endParaRPr sz="3600" baseline="10416" dirty="0">
                    <a:latin typeface="Cambria Math"/>
                    <a:cs typeface="Cambria Math"/>
                  </a:endParaRPr>
                </a:p>
              </p:txBody>
            </p:sp>
          </mc:Choice>
          <mc:Fallback xmlns="">
            <p:sp>
              <p:nvSpPr>
                <p:cNvPr id="11" name="object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958" y="5204460"/>
                  <a:ext cx="2802255" cy="455894"/>
                </a:xfrm>
                <a:prstGeom prst="rect">
                  <a:avLst/>
                </a:prstGeom>
                <a:blipFill>
                  <a:blip r:embed="rId4"/>
                  <a:stretch>
                    <a:fillRect t="-1333" r="-10458" b="-4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4A78DD2F-10A8-314F-00C7-517B6D9581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13</a:t>
            </a:fld>
            <a:endParaRPr lang="en-US" altLang="zh-CN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C56D623-EBEA-4148-4561-9B1113E100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0"/>
          <a:stretch/>
        </p:blipFill>
        <p:spPr>
          <a:xfrm>
            <a:off x="7234631" y="978916"/>
            <a:ext cx="3890569" cy="542188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47B3BEA-F175-6478-1074-592AFBD4C28F}"/>
              </a:ext>
            </a:extLst>
          </p:cNvPr>
          <p:cNvSpPr/>
          <p:nvPr/>
        </p:nvSpPr>
        <p:spPr>
          <a:xfrm>
            <a:off x="268986" y="2498598"/>
            <a:ext cx="4003040" cy="457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228EA7A-A075-93FB-2FC4-9C9DFB470B04}"/>
              </a:ext>
            </a:extLst>
          </p:cNvPr>
          <p:cNvSpPr/>
          <p:nvPr/>
        </p:nvSpPr>
        <p:spPr>
          <a:xfrm>
            <a:off x="3585769" y="2555794"/>
            <a:ext cx="606293" cy="3428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1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68B1530-4460-DA27-010C-0664B1743FF1}"/>
              </a:ext>
            </a:extLst>
          </p:cNvPr>
          <p:cNvSpPr/>
          <p:nvPr/>
        </p:nvSpPr>
        <p:spPr>
          <a:xfrm>
            <a:off x="3562989" y="3813221"/>
            <a:ext cx="606293" cy="3428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1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21" name="object 18">
            <a:extLst>
              <a:ext uri="{FF2B5EF4-FFF2-40B4-BE49-F238E27FC236}">
                <a16:creationId xmlns:a16="http://schemas.microsoft.com/office/drawing/2014/main" id="{F91AEA83-7E33-1652-22CB-14EC2D7AC4D3}"/>
              </a:ext>
            </a:extLst>
          </p:cNvPr>
          <p:cNvGrpSpPr/>
          <p:nvPr/>
        </p:nvGrpSpPr>
        <p:grpSpPr>
          <a:xfrm>
            <a:off x="2173498" y="5095464"/>
            <a:ext cx="155047" cy="619536"/>
            <a:chOff x="4946141" y="3742182"/>
            <a:chExt cx="254635" cy="551180"/>
          </a:xfrm>
        </p:grpSpPr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40C22F44-1519-7479-FBD1-CA98092BCFBA}"/>
                </a:ext>
              </a:extLst>
            </p:cNvPr>
            <p:cNvSpPr/>
            <p:nvPr/>
          </p:nvSpPr>
          <p:spPr>
            <a:xfrm>
              <a:off x="4952618" y="3748659"/>
              <a:ext cx="241935" cy="538480"/>
            </a:xfrm>
            <a:custGeom>
              <a:avLst/>
              <a:gdLst/>
              <a:ahLst/>
              <a:cxnLst/>
              <a:rect l="l" t="t" r="r" b="b"/>
              <a:pathLst>
                <a:path w="241935" h="538479">
                  <a:moveTo>
                    <a:pt x="120776" y="0"/>
                  </a:moveTo>
                  <a:lnTo>
                    <a:pt x="0" y="120777"/>
                  </a:lnTo>
                  <a:lnTo>
                    <a:pt x="60325" y="120777"/>
                  </a:lnTo>
                  <a:lnTo>
                    <a:pt x="60325" y="417195"/>
                  </a:lnTo>
                  <a:lnTo>
                    <a:pt x="0" y="417195"/>
                  </a:lnTo>
                  <a:lnTo>
                    <a:pt x="120776" y="537972"/>
                  </a:lnTo>
                  <a:lnTo>
                    <a:pt x="241553" y="417195"/>
                  </a:lnTo>
                  <a:lnTo>
                    <a:pt x="181101" y="417195"/>
                  </a:lnTo>
                  <a:lnTo>
                    <a:pt x="181101" y="120777"/>
                  </a:lnTo>
                  <a:lnTo>
                    <a:pt x="241553" y="120777"/>
                  </a:lnTo>
                  <a:lnTo>
                    <a:pt x="120776" y="0"/>
                  </a:lnTo>
                  <a:close/>
                </a:path>
              </a:pathLst>
            </a:custGeom>
            <a:solidFill>
              <a:srgbClr val="A1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3836768A-5DA7-0B43-3DAA-8D3D8A5E9E6B}"/>
                </a:ext>
              </a:extLst>
            </p:cNvPr>
            <p:cNvSpPr/>
            <p:nvPr/>
          </p:nvSpPr>
          <p:spPr>
            <a:xfrm>
              <a:off x="4952618" y="3748659"/>
              <a:ext cx="241935" cy="538480"/>
            </a:xfrm>
            <a:custGeom>
              <a:avLst/>
              <a:gdLst/>
              <a:ahLst/>
              <a:cxnLst/>
              <a:rect l="l" t="t" r="r" b="b"/>
              <a:pathLst>
                <a:path w="241935" h="538479">
                  <a:moveTo>
                    <a:pt x="0" y="120777"/>
                  </a:moveTo>
                  <a:lnTo>
                    <a:pt x="120776" y="0"/>
                  </a:lnTo>
                  <a:lnTo>
                    <a:pt x="241553" y="120777"/>
                  </a:lnTo>
                  <a:lnTo>
                    <a:pt x="181101" y="120777"/>
                  </a:lnTo>
                  <a:lnTo>
                    <a:pt x="181101" y="417195"/>
                  </a:lnTo>
                  <a:lnTo>
                    <a:pt x="241553" y="417195"/>
                  </a:lnTo>
                  <a:lnTo>
                    <a:pt x="120776" y="537972"/>
                  </a:lnTo>
                  <a:lnTo>
                    <a:pt x="0" y="417195"/>
                  </a:lnTo>
                  <a:lnTo>
                    <a:pt x="60325" y="417195"/>
                  </a:lnTo>
                  <a:lnTo>
                    <a:pt x="60325" y="120777"/>
                  </a:lnTo>
                  <a:lnTo>
                    <a:pt x="0" y="120777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06FCADC4-AEDF-3502-E86F-690E7DDB13F2}"/>
                  </a:ext>
                </a:extLst>
              </p:cNvPr>
              <p:cNvSpPr txBox="1"/>
              <p:nvPr/>
            </p:nvSpPr>
            <p:spPr>
              <a:xfrm>
                <a:off x="248666" y="609600"/>
                <a:ext cx="6676391" cy="75148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400" b="1" i="1" spc="-5" dirty="0">
                    <a:latin typeface="Arial"/>
                    <a:cs typeface="Arial"/>
                  </a:rPr>
                  <a:t>KEY</a:t>
                </a:r>
                <a:r>
                  <a:rPr sz="2400" b="1" spc="-5" dirty="0">
                    <a:latin typeface="Arial"/>
                    <a:cs typeface="Arial"/>
                  </a:rPr>
                  <a:t>:</a:t>
                </a:r>
                <a:r>
                  <a:rPr sz="2400" b="1" spc="-65" dirty="0">
                    <a:latin typeface="Arial"/>
                    <a:cs typeface="Arial"/>
                  </a:rPr>
                  <a:t> </a:t>
                </a:r>
                <a:r>
                  <a:rPr sz="2400" b="1" spc="-5" dirty="0">
                    <a:latin typeface="Arial"/>
                    <a:cs typeface="Arial"/>
                  </a:rPr>
                  <a:t>Apply</a:t>
                </a:r>
                <a:r>
                  <a:rPr sz="2400" b="1" spc="5" dirty="0">
                    <a:latin typeface="Arial"/>
                    <a:cs typeface="Arial"/>
                  </a:rPr>
                  <a:t> </a:t>
                </a:r>
                <a:r>
                  <a:rPr sz="2400" b="1" spc="-5" dirty="0">
                    <a:latin typeface="Arial"/>
                    <a:cs typeface="Arial"/>
                  </a:rPr>
                  <a:t>Standard</a:t>
                </a:r>
                <a:r>
                  <a:rPr sz="2400" b="1" spc="10" dirty="0">
                    <a:latin typeface="Arial"/>
                    <a:cs typeface="Arial"/>
                  </a:rPr>
                  <a:t> </a:t>
                </a:r>
                <a:r>
                  <a:rPr sz="2400" b="1" spc="-5" dirty="0">
                    <a:solidFill>
                      <a:srgbClr val="FF0000"/>
                    </a:solidFill>
                    <a:latin typeface="Arial"/>
                    <a:cs typeface="Arial"/>
                  </a:rPr>
                  <a:t>SOP</a:t>
                </a:r>
                <a:r>
                  <a:rPr lang="en-US" sz="2400" b="1" spc="-5" dirty="0">
                    <a:latin typeface="Arial"/>
                    <a:cs typeface="Arial"/>
                  </a:rPr>
                  <a:t>(Sum Of Product)</a:t>
                </a:r>
                <a:r>
                  <a:rPr sz="2400" b="1" spc="-30" dirty="0">
                    <a:latin typeface="Arial"/>
                    <a:cs typeface="Arial"/>
                  </a:rPr>
                  <a:t> </a:t>
                </a:r>
                <a:r>
                  <a:rPr sz="2400" b="1" spc="-5" dirty="0">
                    <a:latin typeface="Arial"/>
                    <a:cs typeface="Arial"/>
                  </a:rPr>
                  <a:t>Process</a:t>
                </a:r>
                <a:r>
                  <a:rPr lang="en-US" sz="2400" b="1" spc="-5" dirty="0">
                    <a:latin typeface="Arial"/>
                    <a:cs typeface="Arial"/>
                  </a:rPr>
                  <a:t> </a:t>
                </a:r>
                <a:r>
                  <a:rPr lang="en-US" altLang="zh-CN" sz="2400" b="1" spc="-5" dirty="0">
                    <a:latin typeface="Arial"/>
                    <a:cs typeface="Arial"/>
                  </a:rPr>
                  <a:t>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altLang="zh-CN" sz="2400" spc="75" dirty="0">
                    <a:solidFill>
                      <a:srgbClr val="FF0000"/>
                    </a:solidFill>
                    <a:latin typeface="Cambria Math"/>
                    <a:cs typeface="Cambria Math"/>
                  </a:rPr>
                  <a:t> </a:t>
                </a:r>
                <a:endParaRPr sz="2400" dirty="0">
                  <a:solidFill>
                    <a:srgbClr val="FF0000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06FCADC4-AEDF-3502-E86F-690E7DDB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66" y="609600"/>
                <a:ext cx="6676391" cy="751488"/>
              </a:xfrm>
              <a:prstGeom prst="rect">
                <a:avLst/>
              </a:prstGeom>
              <a:blipFill>
                <a:blip r:embed="rId6"/>
                <a:stretch>
                  <a:fillRect l="-2648" t="-9756" b="-252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3148330"/>
            <a:chOff x="0" y="0"/>
            <a:chExt cx="12192000" cy="314833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1968" y="1623822"/>
              <a:ext cx="1011935" cy="1524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898892" y="1724405"/>
              <a:ext cx="504825" cy="1219200"/>
            </a:xfrm>
            <a:custGeom>
              <a:avLst/>
              <a:gdLst/>
              <a:ahLst/>
              <a:cxnLst/>
              <a:rect l="l" t="t" r="r" b="b"/>
              <a:pathLst>
                <a:path w="504825" h="1219200">
                  <a:moveTo>
                    <a:pt x="275843" y="0"/>
                  </a:moveTo>
                  <a:lnTo>
                    <a:pt x="275843" y="685800"/>
                  </a:lnTo>
                </a:path>
                <a:path w="504825" h="1219200">
                  <a:moveTo>
                    <a:pt x="504825" y="685419"/>
                  </a:moveTo>
                  <a:lnTo>
                    <a:pt x="0" y="675894"/>
                  </a:lnTo>
                </a:path>
                <a:path w="504825" h="1219200">
                  <a:moveTo>
                    <a:pt x="504825" y="789051"/>
                  </a:moveTo>
                  <a:lnTo>
                    <a:pt x="0" y="779526"/>
                  </a:lnTo>
                </a:path>
                <a:path w="504825" h="1219200">
                  <a:moveTo>
                    <a:pt x="279018" y="788670"/>
                  </a:moveTo>
                  <a:lnTo>
                    <a:pt x="275843" y="1218946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48243" y="2877286"/>
              <a:ext cx="250723" cy="25072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444230" y="2248154"/>
            <a:ext cx="208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27109" y="2395220"/>
            <a:ext cx="12890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i="1" spc="15" dirty="0">
                <a:latin typeface="Arial"/>
                <a:cs typeface="Arial"/>
              </a:rPr>
              <a:t>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66154" y="1708213"/>
            <a:ext cx="1639570" cy="1824989"/>
            <a:chOff x="6566154" y="1708213"/>
            <a:chExt cx="1639570" cy="1824989"/>
          </a:xfrm>
        </p:grpSpPr>
        <p:sp>
          <p:nvSpPr>
            <p:cNvPr id="9" name="object 9"/>
            <p:cNvSpPr/>
            <p:nvPr/>
          </p:nvSpPr>
          <p:spPr>
            <a:xfrm>
              <a:off x="7461504" y="1724406"/>
              <a:ext cx="728345" cy="1574165"/>
            </a:xfrm>
            <a:custGeom>
              <a:avLst/>
              <a:gdLst/>
              <a:ahLst/>
              <a:cxnLst/>
              <a:rect l="l" t="t" r="r" b="b"/>
              <a:pathLst>
                <a:path w="728345" h="1574164">
                  <a:moveTo>
                    <a:pt x="727837" y="0"/>
                  </a:moveTo>
                  <a:lnTo>
                    <a:pt x="0" y="0"/>
                  </a:lnTo>
                </a:path>
                <a:path w="728345" h="1574164">
                  <a:moveTo>
                    <a:pt x="0" y="1305306"/>
                  </a:moveTo>
                  <a:lnTo>
                    <a:pt x="0" y="1573657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35012" y="3281997"/>
              <a:ext cx="250723" cy="25076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692646" y="2394966"/>
              <a:ext cx="0" cy="268605"/>
            </a:xfrm>
            <a:custGeom>
              <a:avLst/>
              <a:gdLst/>
              <a:ahLst/>
              <a:cxnLst/>
              <a:rect l="l" t="t" r="r" b="b"/>
              <a:pathLst>
                <a:path h="268605">
                  <a:moveTo>
                    <a:pt x="0" y="0"/>
                  </a:moveTo>
                  <a:lnTo>
                    <a:pt x="0" y="268350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6154" y="2647162"/>
              <a:ext cx="250723" cy="25072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195566" y="275844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16902" y="172847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656348" y="80390"/>
            <a:ext cx="56813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0" dirty="0">
                <a:solidFill>
                  <a:schemeClr val="tx1"/>
                </a:solidFill>
              </a:rPr>
              <a:t>Weak</a:t>
            </a:r>
            <a:r>
              <a:rPr sz="3200" spc="-5" dirty="0">
                <a:solidFill>
                  <a:schemeClr val="tx1"/>
                </a:solidFill>
              </a:rPr>
              <a:t> and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Strong PUN &amp; PDN</a:t>
            </a:r>
            <a:endParaRPr sz="3200" dirty="0">
              <a:solidFill>
                <a:schemeClr val="tx1"/>
              </a:solidFill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84147" y="1698498"/>
            <a:ext cx="1825625" cy="1908810"/>
            <a:chOff x="1184147" y="1698498"/>
            <a:chExt cx="1825625" cy="190881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4147" y="1698498"/>
              <a:ext cx="1000518" cy="147446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058161" y="3104388"/>
              <a:ext cx="0" cy="268605"/>
            </a:xfrm>
            <a:custGeom>
              <a:avLst/>
              <a:gdLst/>
              <a:ahLst/>
              <a:cxnLst/>
              <a:rect l="l" t="t" r="r" b="b"/>
              <a:pathLst>
                <a:path h="268604">
                  <a:moveTo>
                    <a:pt x="0" y="0"/>
                  </a:moveTo>
                  <a:lnTo>
                    <a:pt x="0" y="268350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1669" y="3356584"/>
              <a:ext cx="250723" cy="25072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488691" y="1790700"/>
              <a:ext cx="504825" cy="1219200"/>
            </a:xfrm>
            <a:custGeom>
              <a:avLst/>
              <a:gdLst/>
              <a:ahLst/>
              <a:cxnLst/>
              <a:rect l="l" t="t" r="r" b="b"/>
              <a:pathLst>
                <a:path w="504825" h="1219200">
                  <a:moveTo>
                    <a:pt x="275844" y="0"/>
                  </a:moveTo>
                  <a:lnTo>
                    <a:pt x="275844" y="685800"/>
                  </a:lnTo>
                </a:path>
                <a:path w="504825" h="1219200">
                  <a:moveTo>
                    <a:pt x="504825" y="685419"/>
                  </a:moveTo>
                  <a:lnTo>
                    <a:pt x="0" y="675894"/>
                  </a:lnTo>
                </a:path>
                <a:path w="504825" h="1219200">
                  <a:moveTo>
                    <a:pt x="504825" y="789051"/>
                  </a:moveTo>
                  <a:lnTo>
                    <a:pt x="0" y="779526"/>
                  </a:lnTo>
                </a:path>
                <a:path w="504825" h="1219200">
                  <a:moveTo>
                    <a:pt x="279019" y="788670"/>
                  </a:moveTo>
                  <a:lnTo>
                    <a:pt x="275844" y="1218946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8044" y="2942818"/>
              <a:ext cx="250723" cy="25072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020822" y="2314448"/>
            <a:ext cx="3498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latin typeface="Arial"/>
                <a:cs typeface="Arial"/>
              </a:rPr>
              <a:t>C</a:t>
            </a:r>
            <a:r>
              <a:rPr sz="1950" b="1" i="1" spc="7" baseline="-21367" dirty="0">
                <a:latin typeface="Arial"/>
                <a:cs typeface="Arial"/>
              </a:rPr>
              <a:t>L</a:t>
            </a:r>
            <a:endParaRPr sz="1950" baseline="-21367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035111" y="1115377"/>
            <a:ext cx="6337300" cy="5435600"/>
            <a:chOff x="2035111" y="1115377"/>
            <a:chExt cx="6337300" cy="5435600"/>
          </a:xfrm>
        </p:grpSpPr>
        <p:sp>
          <p:nvSpPr>
            <p:cNvPr id="24" name="object 24"/>
            <p:cNvSpPr/>
            <p:nvPr/>
          </p:nvSpPr>
          <p:spPr>
            <a:xfrm>
              <a:off x="2051303" y="1790699"/>
              <a:ext cx="728345" cy="0"/>
            </a:xfrm>
            <a:custGeom>
              <a:avLst/>
              <a:gdLst/>
              <a:ahLst/>
              <a:cxnLst/>
              <a:rect l="l" t="t" r="r" b="b"/>
              <a:pathLst>
                <a:path w="728344">
                  <a:moveTo>
                    <a:pt x="727837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53048" y="1856351"/>
              <a:ext cx="511809" cy="847725"/>
            </a:xfrm>
            <a:custGeom>
              <a:avLst/>
              <a:gdLst/>
              <a:ahLst/>
              <a:cxnLst/>
              <a:rect l="l" t="t" r="r" b="b"/>
              <a:pathLst>
                <a:path w="511810" h="847725">
                  <a:moveTo>
                    <a:pt x="511284" y="501530"/>
                  </a:moveTo>
                  <a:lnTo>
                    <a:pt x="509608" y="439927"/>
                  </a:lnTo>
                  <a:lnTo>
                    <a:pt x="507348" y="379395"/>
                  </a:lnTo>
                  <a:lnTo>
                    <a:pt x="503920" y="321020"/>
                  </a:lnTo>
                  <a:lnTo>
                    <a:pt x="498738" y="265888"/>
                  </a:lnTo>
                  <a:lnTo>
                    <a:pt x="491220" y="215086"/>
                  </a:lnTo>
                  <a:lnTo>
                    <a:pt x="480780" y="169701"/>
                  </a:lnTo>
                  <a:lnTo>
                    <a:pt x="466834" y="130817"/>
                  </a:lnTo>
                  <a:lnTo>
                    <a:pt x="439955" y="87730"/>
                  </a:lnTo>
                  <a:lnTo>
                    <a:pt x="405785" y="55957"/>
                  </a:lnTo>
                  <a:lnTo>
                    <a:pt x="367274" y="33370"/>
                  </a:lnTo>
                  <a:lnTo>
                    <a:pt x="327374" y="17842"/>
                  </a:lnTo>
                  <a:lnTo>
                    <a:pt x="289034" y="7246"/>
                  </a:lnTo>
                  <a:lnTo>
                    <a:pt x="240544" y="0"/>
                  </a:lnTo>
                  <a:lnTo>
                    <a:pt x="189720" y="1944"/>
                  </a:lnTo>
                  <a:lnTo>
                    <a:pt x="141658" y="15176"/>
                  </a:lnTo>
                  <a:lnTo>
                    <a:pt x="101455" y="41790"/>
                  </a:lnTo>
                  <a:lnTo>
                    <a:pt x="76092" y="70987"/>
                  </a:lnTo>
                  <a:lnTo>
                    <a:pt x="55001" y="106231"/>
                  </a:lnTo>
                  <a:lnTo>
                    <a:pt x="37703" y="150613"/>
                  </a:lnTo>
                  <a:lnTo>
                    <a:pt x="23715" y="207224"/>
                  </a:lnTo>
                  <a:lnTo>
                    <a:pt x="12555" y="279153"/>
                  </a:lnTo>
                  <a:lnTo>
                    <a:pt x="8529" y="317755"/>
                  </a:lnTo>
                  <a:lnTo>
                    <a:pt x="5395" y="360090"/>
                  </a:lnTo>
                  <a:lnTo>
                    <a:pt x="3066" y="405785"/>
                  </a:lnTo>
                  <a:lnTo>
                    <a:pt x="1451" y="454468"/>
                  </a:lnTo>
                  <a:lnTo>
                    <a:pt x="461" y="505767"/>
                  </a:lnTo>
                  <a:lnTo>
                    <a:pt x="7" y="559308"/>
                  </a:lnTo>
                  <a:lnTo>
                    <a:pt x="0" y="614719"/>
                  </a:lnTo>
                  <a:lnTo>
                    <a:pt x="349" y="671626"/>
                  </a:lnTo>
                  <a:lnTo>
                    <a:pt x="967" y="729659"/>
                  </a:lnTo>
                  <a:lnTo>
                    <a:pt x="1763" y="788443"/>
                  </a:lnTo>
                  <a:lnTo>
                    <a:pt x="2649" y="847605"/>
                  </a:lnTo>
                </a:path>
              </a:pathLst>
            </a:custGeom>
            <a:ln w="129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22677" y="2703702"/>
              <a:ext cx="76200" cy="255270"/>
            </a:xfrm>
            <a:custGeom>
              <a:avLst/>
              <a:gdLst/>
              <a:ahLst/>
              <a:cxnLst/>
              <a:rect l="l" t="t" r="r" b="b"/>
              <a:pathLst>
                <a:path w="76200" h="255269">
                  <a:moveTo>
                    <a:pt x="28569" y="179101"/>
                  </a:moveTo>
                  <a:lnTo>
                    <a:pt x="0" y="179959"/>
                  </a:lnTo>
                  <a:lnTo>
                    <a:pt x="40386" y="255016"/>
                  </a:lnTo>
                  <a:lnTo>
                    <a:pt x="69672" y="191770"/>
                  </a:lnTo>
                  <a:lnTo>
                    <a:pt x="28956" y="191770"/>
                  </a:lnTo>
                  <a:lnTo>
                    <a:pt x="28569" y="179101"/>
                  </a:lnTo>
                  <a:close/>
                </a:path>
                <a:path w="76200" h="255269">
                  <a:moveTo>
                    <a:pt x="47617" y="178530"/>
                  </a:moveTo>
                  <a:lnTo>
                    <a:pt x="28569" y="179101"/>
                  </a:lnTo>
                  <a:lnTo>
                    <a:pt x="28956" y="191770"/>
                  </a:lnTo>
                  <a:lnTo>
                    <a:pt x="48006" y="191262"/>
                  </a:lnTo>
                  <a:lnTo>
                    <a:pt x="47617" y="178530"/>
                  </a:lnTo>
                  <a:close/>
                </a:path>
                <a:path w="76200" h="255269">
                  <a:moveTo>
                    <a:pt x="76200" y="177673"/>
                  </a:moveTo>
                  <a:lnTo>
                    <a:pt x="47617" y="178530"/>
                  </a:lnTo>
                  <a:lnTo>
                    <a:pt x="48006" y="191262"/>
                  </a:lnTo>
                  <a:lnTo>
                    <a:pt x="28956" y="191770"/>
                  </a:lnTo>
                  <a:lnTo>
                    <a:pt x="69672" y="191770"/>
                  </a:lnTo>
                  <a:lnTo>
                    <a:pt x="76200" y="177673"/>
                  </a:lnTo>
                  <a:close/>
                </a:path>
                <a:path w="76200" h="255269">
                  <a:moveTo>
                    <a:pt x="42164" y="0"/>
                  </a:moveTo>
                  <a:lnTo>
                    <a:pt x="23114" y="508"/>
                  </a:lnTo>
                  <a:lnTo>
                    <a:pt x="28569" y="179101"/>
                  </a:lnTo>
                  <a:lnTo>
                    <a:pt x="47617" y="178530"/>
                  </a:lnTo>
                  <a:lnTo>
                    <a:pt x="421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96380" y="1122044"/>
              <a:ext cx="0" cy="5422265"/>
            </a:xfrm>
            <a:custGeom>
              <a:avLst/>
              <a:gdLst/>
              <a:ahLst/>
              <a:cxnLst/>
              <a:rect l="l" t="t" r="r" b="b"/>
              <a:pathLst>
                <a:path h="5422265">
                  <a:moveTo>
                    <a:pt x="0" y="0"/>
                  </a:moveTo>
                  <a:lnTo>
                    <a:pt x="0" y="5422138"/>
                  </a:lnTo>
                </a:path>
              </a:pathLst>
            </a:custGeom>
            <a:ln w="12954">
              <a:solidFill>
                <a:srgbClr val="00409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63248" y="1790819"/>
              <a:ext cx="511809" cy="847090"/>
            </a:xfrm>
            <a:custGeom>
              <a:avLst/>
              <a:gdLst/>
              <a:ahLst/>
              <a:cxnLst/>
              <a:rect l="l" t="t" r="r" b="b"/>
              <a:pathLst>
                <a:path w="511809" h="847089">
                  <a:moveTo>
                    <a:pt x="511284" y="501149"/>
                  </a:moveTo>
                  <a:lnTo>
                    <a:pt x="509608" y="439560"/>
                  </a:lnTo>
                  <a:lnTo>
                    <a:pt x="507348" y="379064"/>
                  </a:lnTo>
                  <a:lnTo>
                    <a:pt x="503920" y="320739"/>
                  </a:lnTo>
                  <a:lnTo>
                    <a:pt x="498738" y="265661"/>
                  </a:lnTo>
                  <a:lnTo>
                    <a:pt x="491220" y="214909"/>
                  </a:lnTo>
                  <a:lnTo>
                    <a:pt x="480780" y="169559"/>
                  </a:lnTo>
                  <a:lnTo>
                    <a:pt x="466834" y="130690"/>
                  </a:lnTo>
                  <a:lnTo>
                    <a:pt x="439955" y="87665"/>
                  </a:lnTo>
                  <a:lnTo>
                    <a:pt x="405785" y="55929"/>
                  </a:lnTo>
                  <a:lnTo>
                    <a:pt x="367274" y="33362"/>
                  </a:lnTo>
                  <a:lnTo>
                    <a:pt x="327374" y="17841"/>
                  </a:lnTo>
                  <a:lnTo>
                    <a:pt x="289034" y="7246"/>
                  </a:lnTo>
                  <a:lnTo>
                    <a:pt x="240544" y="0"/>
                  </a:lnTo>
                  <a:lnTo>
                    <a:pt x="189720" y="1944"/>
                  </a:lnTo>
                  <a:lnTo>
                    <a:pt x="141658" y="15176"/>
                  </a:lnTo>
                  <a:lnTo>
                    <a:pt x="101455" y="41790"/>
                  </a:lnTo>
                  <a:lnTo>
                    <a:pt x="76092" y="70924"/>
                  </a:lnTo>
                  <a:lnTo>
                    <a:pt x="55001" y="106124"/>
                  </a:lnTo>
                  <a:lnTo>
                    <a:pt x="37703" y="150467"/>
                  </a:lnTo>
                  <a:lnTo>
                    <a:pt x="23715" y="207033"/>
                  </a:lnTo>
                  <a:lnTo>
                    <a:pt x="12555" y="278899"/>
                  </a:lnTo>
                  <a:lnTo>
                    <a:pt x="8529" y="317466"/>
                  </a:lnTo>
                  <a:lnTo>
                    <a:pt x="5395" y="359766"/>
                  </a:lnTo>
                  <a:lnTo>
                    <a:pt x="3066" y="405425"/>
                  </a:lnTo>
                  <a:lnTo>
                    <a:pt x="1451" y="454070"/>
                  </a:lnTo>
                  <a:lnTo>
                    <a:pt x="461" y="505328"/>
                  </a:lnTo>
                  <a:lnTo>
                    <a:pt x="7" y="558825"/>
                  </a:lnTo>
                  <a:lnTo>
                    <a:pt x="0" y="614189"/>
                  </a:lnTo>
                  <a:lnTo>
                    <a:pt x="349" y="671046"/>
                  </a:lnTo>
                  <a:lnTo>
                    <a:pt x="967" y="729023"/>
                  </a:lnTo>
                  <a:lnTo>
                    <a:pt x="1763" y="787747"/>
                  </a:lnTo>
                  <a:lnTo>
                    <a:pt x="2649" y="846843"/>
                  </a:lnTo>
                </a:path>
              </a:pathLst>
            </a:custGeom>
            <a:ln w="129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32877" y="2637408"/>
              <a:ext cx="76200" cy="255270"/>
            </a:xfrm>
            <a:custGeom>
              <a:avLst/>
              <a:gdLst/>
              <a:ahLst/>
              <a:cxnLst/>
              <a:rect l="l" t="t" r="r" b="b"/>
              <a:pathLst>
                <a:path w="76200" h="255269">
                  <a:moveTo>
                    <a:pt x="28569" y="179101"/>
                  </a:moveTo>
                  <a:lnTo>
                    <a:pt x="0" y="179958"/>
                  </a:lnTo>
                  <a:lnTo>
                    <a:pt x="40386" y="255015"/>
                  </a:lnTo>
                  <a:lnTo>
                    <a:pt x="69672" y="191769"/>
                  </a:lnTo>
                  <a:lnTo>
                    <a:pt x="28955" y="191769"/>
                  </a:lnTo>
                  <a:lnTo>
                    <a:pt x="28569" y="179101"/>
                  </a:lnTo>
                  <a:close/>
                </a:path>
                <a:path w="76200" h="255269">
                  <a:moveTo>
                    <a:pt x="47617" y="178530"/>
                  </a:moveTo>
                  <a:lnTo>
                    <a:pt x="28569" y="179101"/>
                  </a:lnTo>
                  <a:lnTo>
                    <a:pt x="28955" y="191769"/>
                  </a:lnTo>
                  <a:lnTo>
                    <a:pt x="48005" y="191262"/>
                  </a:lnTo>
                  <a:lnTo>
                    <a:pt x="47617" y="178530"/>
                  </a:lnTo>
                  <a:close/>
                </a:path>
                <a:path w="76200" h="255269">
                  <a:moveTo>
                    <a:pt x="76200" y="177673"/>
                  </a:moveTo>
                  <a:lnTo>
                    <a:pt x="47617" y="178530"/>
                  </a:lnTo>
                  <a:lnTo>
                    <a:pt x="48005" y="191262"/>
                  </a:lnTo>
                  <a:lnTo>
                    <a:pt x="28955" y="191769"/>
                  </a:lnTo>
                  <a:lnTo>
                    <a:pt x="69672" y="191769"/>
                  </a:lnTo>
                  <a:lnTo>
                    <a:pt x="76200" y="177673"/>
                  </a:lnTo>
                  <a:close/>
                </a:path>
                <a:path w="76200" h="255269">
                  <a:moveTo>
                    <a:pt x="42164" y="0"/>
                  </a:moveTo>
                  <a:lnTo>
                    <a:pt x="23114" y="507"/>
                  </a:lnTo>
                  <a:lnTo>
                    <a:pt x="28569" y="179101"/>
                  </a:lnTo>
                  <a:lnTo>
                    <a:pt x="47617" y="178530"/>
                  </a:lnTo>
                  <a:lnTo>
                    <a:pt x="421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00375" y="1673605"/>
              <a:ext cx="818515" cy="641985"/>
            </a:xfrm>
            <a:custGeom>
              <a:avLst/>
              <a:gdLst/>
              <a:ahLst/>
              <a:cxnLst/>
              <a:rect l="l" t="t" r="r" b="b"/>
              <a:pathLst>
                <a:path w="818515" h="641985">
                  <a:moveTo>
                    <a:pt x="84750" y="608539"/>
                  </a:moveTo>
                  <a:lnTo>
                    <a:pt x="68445" y="636270"/>
                  </a:lnTo>
                  <a:lnTo>
                    <a:pt x="153408" y="641985"/>
                  </a:lnTo>
                  <a:lnTo>
                    <a:pt x="136004" y="615188"/>
                  </a:lnTo>
                  <a:lnTo>
                    <a:pt x="95242" y="615188"/>
                  </a:lnTo>
                  <a:lnTo>
                    <a:pt x="84750" y="608539"/>
                  </a:lnTo>
                  <a:close/>
                </a:path>
                <a:path w="818515" h="641985">
                  <a:moveTo>
                    <a:pt x="91093" y="597753"/>
                  </a:moveTo>
                  <a:lnTo>
                    <a:pt x="84750" y="608539"/>
                  </a:lnTo>
                  <a:lnTo>
                    <a:pt x="95242" y="615188"/>
                  </a:lnTo>
                  <a:lnTo>
                    <a:pt x="102100" y="604520"/>
                  </a:lnTo>
                  <a:lnTo>
                    <a:pt x="92350" y="598297"/>
                  </a:lnTo>
                  <a:lnTo>
                    <a:pt x="91686" y="598297"/>
                  </a:lnTo>
                  <a:lnTo>
                    <a:pt x="91093" y="597753"/>
                  </a:lnTo>
                  <a:close/>
                </a:path>
                <a:path w="818515" h="641985">
                  <a:moveTo>
                    <a:pt x="107053" y="570611"/>
                  </a:moveTo>
                  <a:lnTo>
                    <a:pt x="91285" y="597426"/>
                  </a:lnTo>
                  <a:lnTo>
                    <a:pt x="91323" y="597641"/>
                  </a:lnTo>
                  <a:lnTo>
                    <a:pt x="102100" y="604520"/>
                  </a:lnTo>
                  <a:lnTo>
                    <a:pt x="95242" y="615188"/>
                  </a:lnTo>
                  <a:lnTo>
                    <a:pt x="136004" y="615188"/>
                  </a:lnTo>
                  <a:lnTo>
                    <a:pt x="107053" y="570611"/>
                  </a:lnTo>
                  <a:close/>
                </a:path>
                <a:path w="818515" h="641985">
                  <a:moveTo>
                    <a:pt x="741784" y="31965"/>
                  </a:moveTo>
                  <a:lnTo>
                    <a:pt x="666107" y="36703"/>
                  </a:lnTo>
                  <a:lnTo>
                    <a:pt x="591558" y="44958"/>
                  </a:lnTo>
                  <a:lnTo>
                    <a:pt x="518914" y="56134"/>
                  </a:lnTo>
                  <a:lnTo>
                    <a:pt x="448556" y="69850"/>
                  </a:lnTo>
                  <a:lnTo>
                    <a:pt x="381246" y="86106"/>
                  </a:lnTo>
                  <a:lnTo>
                    <a:pt x="317365" y="104521"/>
                  </a:lnTo>
                  <a:lnTo>
                    <a:pt x="257802" y="125095"/>
                  </a:lnTo>
                  <a:lnTo>
                    <a:pt x="202811" y="147320"/>
                  </a:lnTo>
                  <a:lnTo>
                    <a:pt x="153154" y="171196"/>
                  </a:lnTo>
                  <a:lnTo>
                    <a:pt x="109466" y="196469"/>
                  </a:lnTo>
                  <a:lnTo>
                    <a:pt x="72128" y="223012"/>
                  </a:lnTo>
                  <a:lnTo>
                    <a:pt x="41775" y="250698"/>
                  </a:lnTo>
                  <a:lnTo>
                    <a:pt x="11041" y="294005"/>
                  </a:lnTo>
                  <a:lnTo>
                    <a:pt x="246" y="331597"/>
                  </a:lnTo>
                  <a:lnTo>
                    <a:pt x="0" y="339471"/>
                  </a:lnTo>
                  <a:lnTo>
                    <a:pt x="881" y="367919"/>
                  </a:lnTo>
                  <a:lnTo>
                    <a:pt x="7358" y="424434"/>
                  </a:lnTo>
                  <a:lnTo>
                    <a:pt x="19550" y="478155"/>
                  </a:lnTo>
                  <a:lnTo>
                    <a:pt x="36568" y="527685"/>
                  </a:lnTo>
                  <a:lnTo>
                    <a:pt x="57523" y="570865"/>
                  </a:lnTo>
                  <a:lnTo>
                    <a:pt x="82415" y="607060"/>
                  </a:lnTo>
                  <a:lnTo>
                    <a:pt x="84750" y="608539"/>
                  </a:lnTo>
                  <a:lnTo>
                    <a:pt x="91093" y="597753"/>
                  </a:lnTo>
                  <a:lnTo>
                    <a:pt x="90162" y="596900"/>
                  </a:lnTo>
                  <a:lnTo>
                    <a:pt x="90563" y="596900"/>
                  </a:lnTo>
                  <a:lnTo>
                    <a:pt x="85463" y="590550"/>
                  </a:lnTo>
                  <a:lnTo>
                    <a:pt x="79929" y="582676"/>
                  </a:lnTo>
                  <a:lnTo>
                    <a:pt x="68683" y="564769"/>
                  </a:lnTo>
                  <a:lnTo>
                    <a:pt x="58102" y="544703"/>
                  </a:lnTo>
                  <a:lnTo>
                    <a:pt x="48420" y="522986"/>
                  </a:lnTo>
                  <a:lnTo>
                    <a:pt x="39631" y="499618"/>
                  </a:lnTo>
                  <a:lnTo>
                    <a:pt x="39489" y="499618"/>
                  </a:lnTo>
                  <a:lnTo>
                    <a:pt x="31820" y="474853"/>
                  </a:lnTo>
                  <a:lnTo>
                    <a:pt x="31803" y="474599"/>
                  </a:lnTo>
                  <a:lnTo>
                    <a:pt x="25203" y="449072"/>
                  </a:lnTo>
                  <a:lnTo>
                    <a:pt x="25213" y="448818"/>
                  </a:lnTo>
                  <a:lnTo>
                    <a:pt x="19881" y="422402"/>
                  </a:lnTo>
                  <a:lnTo>
                    <a:pt x="16029" y="395097"/>
                  </a:lnTo>
                  <a:lnTo>
                    <a:pt x="13668" y="367919"/>
                  </a:lnTo>
                  <a:lnTo>
                    <a:pt x="13581" y="367284"/>
                  </a:lnTo>
                  <a:lnTo>
                    <a:pt x="12708" y="339471"/>
                  </a:lnTo>
                  <a:lnTo>
                    <a:pt x="12927" y="332867"/>
                  </a:lnTo>
                  <a:lnTo>
                    <a:pt x="13104" y="331597"/>
                  </a:lnTo>
                  <a:lnTo>
                    <a:pt x="13755" y="326390"/>
                  </a:lnTo>
                  <a:lnTo>
                    <a:pt x="15150" y="319659"/>
                  </a:lnTo>
                  <a:lnTo>
                    <a:pt x="16955" y="313182"/>
                  </a:lnTo>
                  <a:lnTo>
                    <a:pt x="22289" y="299847"/>
                  </a:lnTo>
                  <a:lnTo>
                    <a:pt x="22598" y="299085"/>
                  </a:lnTo>
                  <a:lnTo>
                    <a:pt x="29804" y="286385"/>
                  </a:lnTo>
                  <a:lnTo>
                    <a:pt x="39466" y="272923"/>
                  </a:lnTo>
                  <a:lnTo>
                    <a:pt x="50968" y="259588"/>
                  </a:lnTo>
                  <a:lnTo>
                    <a:pt x="64762" y="245872"/>
                  </a:lnTo>
                  <a:lnTo>
                    <a:pt x="64950" y="245872"/>
                  </a:lnTo>
                  <a:lnTo>
                    <a:pt x="80129" y="232791"/>
                  </a:lnTo>
                  <a:lnTo>
                    <a:pt x="97230" y="220091"/>
                  </a:lnTo>
                  <a:lnTo>
                    <a:pt x="116136" y="207264"/>
                  </a:lnTo>
                  <a:lnTo>
                    <a:pt x="137025" y="194564"/>
                  </a:lnTo>
                  <a:lnTo>
                    <a:pt x="137229" y="194564"/>
                  </a:lnTo>
                  <a:lnTo>
                    <a:pt x="159020" y="182499"/>
                  </a:lnTo>
                  <a:lnTo>
                    <a:pt x="182872" y="170434"/>
                  </a:lnTo>
                  <a:lnTo>
                    <a:pt x="183019" y="170434"/>
                  </a:lnTo>
                  <a:lnTo>
                    <a:pt x="208018" y="158877"/>
                  </a:lnTo>
                  <a:lnTo>
                    <a:pt x="208190" y="158877"/>
                  </a:lnTo>
                  <a:lnTo>
                    <a:pt x="234561" y="147701"/>
                  </a:lnTo>
                  <a:lnTo>
                    <a:pt x="234757" y="147701"/>
                  </a:lnTo>
                  <a:lnTo>
                    <a:pt x="262247" y="136906"/>
                  </a:lnTo>
                  <a:lnTo>
                    <a:pt x="262472" y="136906"/>
                  </a:lnTo>
                  <a:lnTo>
                    <a:pt x="291330" y="126492"/>
                  </a:lnTo>
                  <a:lnTo>
                    <a:pt x="291463" y="126492"/>
                  </a:lnTo>
                  <a:lnTo>
                    <a:pt x="321302" y="116713"/>
                  </a:lnTo>
                  <a:lnTo>
                    <a:pt x="352544" y="107188"/>
                  </a:lnTo>
                  <a:lnTo>
                    <a:pt x="384548" y="98298"/>
                  </a:lnTo>
                  <a:lnTo>
                    <a:pt x="384923" y="98298"/>
                  </a:lnTo>
                  <a:lnTo>
                    <a:pt x="417568" y="90043"/>
                  </a:lnTo>
                  <a:lnTo>
                    <a:pt x="451350" y="82169"/>
                  </a:lnTo>
                  <a:lnTo>
                    <a:pt x="451831" y="82169"/>
                  </a:lnTo>
                  <a:lnTo>
                    <a:pt x="485894" y="75057"/>
                  </a:lnTo>
                  <a:lnTo>
                    <a:pt x="486448" y="75057"/>
                  </a:lnTo>
                  <a:lnTo>
                    <a:pt x="521200" y="68580"/>
                  </a:lnTo>
                  <a:lnTo>
                    <a:pt x="557014" y="62738"/>
                  </a:lnTo>
                  <a:lnTo>
                    <a:pt x="556760" y="62738"/>
                  </a:lnTo>
                  <a:lnTo>
                    <a:pt x="593336" y="57531"/>
                  </a:lnTo>
                  <a:lnTo>
                    <a:pt x="630166" y="53086"/>
                  </a:lnTo>
                  <a:lnTo>
                    <a:pt x="667250" y="49403"/>
                  </a:lnTo>
                  <a:lnTo>
                    <a:pt x="704715" y="46482"/>
                  </a:lnTo>
                  <a:lnTo>
                    <a:pt x="742081" y="44683"/>
                  </a:lnTo>
                  <a:lnTo>
                    <a:pt x="741784" y="31965"/>
                  </a:lnTo>
                  <a:close/>
                </a:path>
                <a:path w="818515" h="641985">
                  <a:moveTo>
                    <a:pt x="91159" y="597641"/>
                  </a:moveTo>
                  <a:lnTo>
                    <a:pt x="91686" y="598297"/>
                  </a:lnTo>
                  <a:lnTo>
                    <a:pt x="91159" y="597641"/>
                  </a:lnTo>
                  <a:close/>
                </a:path>
                <a:path w="818515" h="641985">
                  <a:moveTo>
                    <a:pt x="91203" y="597565"/>
                  </a:moveTo>
                  <a:lnTo>
                    <a:pt x="91249" y="597753"/>
                  </a:lnTo>
                  <a:lnTo>
                    <a:pt x="91686" y="598297"/>
                  </a:lnTo>
                  <a:lnTo>
                    <a:pt x="92350" y="598297"/>
                  </a:lnTo>
                  <a:lnTo>
                    <a:pt x="91203" y="597565"/>
                  </a:lnTo>
                  <a:close/>
                </a:path>
                <a:path w="818515" h="641985">
                  <a:moveTo>
                    <a:pt x="90162" y="596900"/>
                  </a:moveTo>
                  <a:lnTo>
                    <a:pt x="91093" y="597753"/>
                  </a:lnTo>
                  <a:lnTo>
                    <a:pt x="90986" y="597426"/>
                  </a:lnTo>
                  <a:lnTo>
                    <a:pt x="90162" y="596900"/>
                  </a:lnTo>
                  <a:close/>
                </a:path>
                <a:path w="818515" h="641985">
                  <a:moveTo>
                    <a:pt x="90986" y="597426"/>
                  </a:moveTo>
                  <a:lnTo>
                    <a:pt x="91159" y="597641"/>
                  </a:lnTo>
                  <a:lnTo>
                    <a:pt x="90986" y="597426"/>
                  </a:lnTo>
                  <a:close/>
                </a:path>
                <a:path w="818515" h="641985">
                  <a:moveTo>
                    <a:pt x="90563" y="596900"/>
                  </a:moveTo>
                  <a:lnTo>
                    <a:pt x="90162" y="596900"/>
                  </a:lnTo>
                  <a:lnTo>
                    <a:pt x="90986" y="597426"/>
                  </a:lnTo>
                  <a:lnTo>
                    <a:pt x="90563" y="596900"/>
                  </a:lnTo>
                  <a:close/>
                </a:path>
                <a:path w="818515" h="641985">
                  <a:moveTo>
                    <a:pt x="85536" y="590550"/>
                  </a:moveTo>
                  <a:lnTo>
                    <a:pt x="85717" y="590804"/>
                  </a:lnTo>
                  <a:lnTo>
                    <a:pt x="85536" y="590550"/>
                  </a:lnTo>
                  <a:close/>
                </a:path>
                <a:path w="818515" h="641985">
                  <a:moveTo>
                    <a:pt x="79748" y="582422"/>
                  </a:moveTo>
                  <a:lnTo>
                    <a:pt x="79875" y="582676"/>
                  </a:lnTo>
                  <a:lnTo>
                    <a:pt x="79748" y="582422"/>
                  </a:lnTo>
                  <a:close/>
                </a:path>
                <a:path w="818515" h="641985">
                  <a:moveTo>
                    <a:pt x="68445" y="564388"/>
                  </a:moveTo>
                  <a:lnTo>
                    <a:pt x="68572" y="564769"/>
                  </a:lnTo>
                  <a:lnTo>
                    <a:pt x="68445" y="564388"/>
                  </a:lnTo>
                  <a:close/>
                </a:path>
                <a:path w="818515" h="641985">
                  <a:moveTo>
                    <a:pt x="57904" y="544322"/>
                  </a:moveTo>
                  <a:lnTo>
                    <a:pt x="58031" y="544703"/>
                  </a:lnTo>
                  <a:lnTo>
                    <a:pt x="57904" y="544322"/>
                  </a:lnTo>
                  <a:close/>
                </a:path>
                <a:path w="818515" h="641985">
                  <a:moveTo>
                    <a:pt x="48252" y="522605"/>
                  </a:moveTo>
                  <a:lnTo>
                    <a:pt x="48379" y="522986"/>
                  </a:lnTo>
                  <a:lnTo>
                    <a:pt x="48252" y="522605"/>
                  </a:lnTo>
                  <a:close/>
                </a:path>
                <a:path w="818515" h="641985">
                  <a:moveTo>
                    <a:pt x="39489" y="499237"/>
                  </a:moveTo>
                  <a:lnTo>
                    <a:pt x="39489" y="499618"/>
                  </a:lnTo>
                  <a:lnTo>
                    <a:pt x="39631" y="499618"/>
                  </a:lnTo>
                  <a:lnTo>
                    <a:pt x="39489" y="499237"/>
                  </a:lnTo>
                  <a:close/>
                </a:path>
                <a:path w="818515" h="641985">
                  <a:moveTo>
                    <a:pt x="31803" y="474599"/>
                  </a:moveTo>
                  <a:lnTo>
                    <a:pt x="31869" y="474853"/>
                  </a:lnTo>
                  <a:lnTo>
                    <a:pt x="31803" y="474599"/>
                  </a:lnTo>
                  <a:close/>
                </a:path>
                <a:path w="818515" h="641985">
                  <a:moveTo>
                    <a:pt x="25213" y="448818"/>
                  </a:moveTo>
                  <a:lnTo>
                    <a:pt x="25265" y="449072"/>
                  </a:lnTo>
                  <a:lnTo>
                    <a:pt x="25213" y="448818"/>
                  </a:lnTo>
                  <a:close/>
                </a:path>
                <a:path w="818515" h="641985">
                  <a:moveTo>
                    <a:pt x="19804" y="422021"/>
                  </a:moveTo>
                  <a:lnTo>
                    <a:pt x="19804" y="422402"/>
                  </a:lnTo>
                  <a:lnTo>
                    <a:pt x="19804" y="422021"/>
                  </a:lnTo>
                  <a:close/>
                </a:path>
                <a:path w="818515" h="641985">
                  <a:moveTo>
                    <a:pt x="15994" y="394843"/>
                  </a:moveTo>
                  <a:lnTo>
                    <a:pt x="15994" y="395097"/>
                  </a:lnTo>
                  <a:lnTo>
                    <a:pt x="15994" y="394843"/>
                  </a:lnTo>
                  <a:close/>
                </a:path>
                <a:path w="818515" h="641985">
                  <a:moveTo>
                    <a:pt x="13581" y="366903"/>
                  </a:moveTo>
                  <a:lnTo>
                    <a:pt x="13581" y="367284"/>
                  </a:lnTo>
                  <a:lnTo>
                    <a:pt x="13581" y="366903"/>
                  </a:lnTo>
                  <a:close/>
                </a:path>
                <a:path w="818515" h="641985">
                  <a:moveTo>
                    <a:pt x="12700" y="339233"/>
                  </a:moveTo>
                  <a:lnTo>
                    <a:pt x="12692" y="339471"/>
                  </a:lnTo>
                  <a:lnTo>
                    <a:pt x="12700" y="339233"/>
                  </a:lnTo>
                  <a:close/>
                </a:path>
                <a:path w="818515" h="641985">
                  <a:moveTo>
                    <a:pt x="12710" y="338963"/>
                  </a:moveTo>
                  <a:lnTo>
                    <a:pt x="12700" y="339233"/>
                  </a:lnTo>
                  <a:lnTo>
                    <a:pt x="12710" y="338963"/>
                  </a:lnTo>
                  <a:close/>
                </a:path>
                <a:path w="818515" h="641985">
                  <a:moveTo>
                    <a:pt x="13009" y="332359"/>
                  </a:moveTo>
                  <a:lnTo>
                    <a:pt x="12946" y="332867"/>
                  </a:lnTo>
                  <a:lnTo>
                    <a:pt x="13009" y="332359"/>
                  </a:lnTo>
                  <a:close/>
                </a:path>
                <a:path w="818515" h="641985">
                  <a:moveTo>
                    <a:pt x="13822" y="325856"/>
                  </a:moveTo>
                  <a:lnTo>
                    <a:pt x="13708" y="326390"/>
                  </a:lnTo>
                  <a:lnTo>
                    <a:pt x="13822" y="325856"/>
                  </a:lnTo>
                  <a:close/>
                </a:path>
                <a:path w="818515" h="641985">
                  <a:moveTo>
                    <a:pt x="15232" y="319278"/>
                  </a:moveTo>
                  <a:lnTo>
                    <a:pt x="15105" y="319659"/>
                  </a:lnTo>
                  <a:lnTo>
                    <a:pt x="15232" y="319278"/>
                  </a:lnTo>
                  <a:close/>
                </a:path>
                <a:path w="818515" h="641985">
                  <a:moveTo>
                    <a:pt x="17128" y="312575"/>
                  </a:moveTo>
                  <a:lnTo>
                    <a:pt x="16883" y="313182"/>
                  </a:lnTo>
                  <a:lnTo>
                    <a:pt x="17128" y="312575"/>
                  </a:lnTo>
                  <a:close/>
                </a:path>
                <a:path w="818515" h="641985">
                  <a:moveTo>
                    <a:pt x="22598" y="299085"/>
                  </a:moveTo>
                  <a:lnTo>
                    <a:pt x="22217" y="299847"/>
                  </a:lnTo>
                  <a:lnTo>
                    <a:pt x="22473" y="299391"/>
                  </a:lnTo>
                  <a:lnTo>
                    <a:pt x="22598" y="299085"/>
                  </a:lnTo>
                  <a:close/>
                </a:path>
                <a:path w="818515" h="641985">
                  <a:moveTo>
                    <a:pt x="22473" y="299391"/>
                  </a:moveTo>
                  <a:lnTo>
                    <a:pt x="22217" y="299847"/>
                  </a:lnTo>
                  <a:lnTo>
                    <a:pt x="22473" y="299391"/>
                  </a:lnTo>
                  <a:close/>
                </a:path>
                <a:path w="818515" h="641985">
                  <a:moveTo>
                    <a:pt x="22646" y="299085"/>
                  </a:moveTo>
                  <a:lnTo>
                    <a:pt x="22473" y="299391"/>
                  </a:lnTo>
                  <a:lnTo>
                    <a:pt x="22646" y="299085"/>
                  </a:lnTo>
                  <a:close/>
                </a:path>
                <a:path w="818515" h="641985">
                  <a:moveTo>
                    <a:pt x="30091" y="285877"/>
                  </a:moveTo>
                  <a:lnTo>
                    <a:pt x="29710" y="286385"/>
                  </a:lnTo>
                  <a:lnTo>
                    <a:pt x="30091" y="285877"/>
                  </a:lnTo>
                  <a:close/>
                </a:path>
                <a:path w="818515" h="641985">
                  <a:moveTo>
                    <a:pt x="39743" y="272542"/>
                  </a:moveTo>
                  <a:lnTo>
                    <a:pt x="39362" y="272923"/>
                  </a:lnTo>
                  <a:lnTo>
                    <a:pt x="39743" y="272542"/>
                  </a:lnTo>
                  <a:close/>
                </a:path>
                <a:path w="818515" h="641985">
                  <a:moveTo>
                    <a:pt x="51278" y="259232"/>
                  </a:moveTo>
                  <a:lnTo>
                    <a:pt x="50919" y="259588"/>
                  </a:lnTo>
                  <a:lnTo>
                    <a:pt x="51278" y="259232"/>
                  </a:lnTo>
                  <a:close/>
                </a:path>
                <a:path w="818515" h="641985">
                  <a:moveTo>
                    <a:pt x="64950" y="245872"/>
                  </a:moveTo>
                  <a:lnTo>
                    <a:pt x="64762" y="245872"/>
                  </a:lnTo>
                  <a:lnTo>
                    <a:pt x="64508" y="246253"/>
                  </a:lnTo>
                  <a:lnTo>
                    <a:pt x="64950" y="245872"/>
                  </a:lnTo>
                  <a:close/>
                </a:path>
                <a:path w="818515" h="641985">
                  <a:moveTo>
                    <a:pt x="80215" y="232791"/>
                  </a:moveTo>
                  <a:lnTo>
                    <a:pt x="79875" y="233045"/>
                  </a:lnTo>
                  <a:lnTo>
                    <a:pt x="80215" y="232791"/>
                  </a:lnTo>
                  <a:close/>
                </a:path>
                <a:path w="818515" h="641985">
                  <a:moveTo>
                    <a:pt x="97401" y="219964"/>
                  </a:moveTo>
                  <a:lnTo>
                    <a:pt x="97147" y="220091"/>
                  </a:lnTo>
                  <a:lnTo>
                    <a:pt x="97401" y="219964"/>
                  </a:lnTo>
                  <a:close/>
                </a:path>
                <a:path w="818515" h="641985">
                  <a:moveTo>
                    <a:pt x="116324" y="207137"/>
                  </a:moveTo>
                  <a:lnTo>
                    <a:pt x="116070" y="207264"/>
                  </a:lnTo>
                  <a:lnTo>
                    <a:pt x="116324" y="207137"/>
                  </a:lnTo>
                  <a:close/>
                </a:path>
                <a:path w="818515" h="641985">
                  <a:moveTo>
                    <a:pt x="137229" y="194564"/>
                  </a:moveTo>
                  <a:lnTo>
                    <a:pt x="137025" y="194564"/>
                  </a:lnTo>
                  <a:lnTo>
                    <a:pt x="136771" y="194818"/>
                  </a:lnTo>
                  <a:lnTo>
                    <a:pt x="137229" y="194564"/>
                  </a:lnTo>
                  <a:close/>
                </a:path>
                <a:path w="818515" h="641985">
                  <a:moveTo>
                    <a:pt x="183019" y="170434"/>
                  </a:moveTo>
                  <a:lnTo>
                    <a:pt x="182872" y="170434"/>
                  </a:lnTo>
                  <a:lnTo>
                    <a:pt x="183019" y="170434"/>
                  </a:lnTo>
                  <a:close/>
                </a:path>
                <a:path w="818515" h="641985">
                  <a:moveTo>
                    <a:pt x="208190" y="158877"/>
                  </a:moveTo>
                  <a:lnTo>
                    <a:pt x="208018" y="158877"/>
                  </a:lnTo>
                  <a:lnTo>
                    <a:pt x="208190" y="158877"/>
                  </a:lnTo>
                  <a:close/>
                </a:path>
                <a:path w="818515" h="641985">
                  <a:moveTo>
                    <a:pt x="234757" y="147701"/>
                  </a:moveTo>
                  <a:lnTo>
                    <a:pt x="234561" y="147701"/>
                  </a:lnTo>
                  <a:lnTo>
                    <a:pt x="234757" y="147701"/>
                  </a:lnTo>
                  <a:close/>
                </a:path>
                <a:path w="818515" h="641985">
                  <a:moveTo>
                    <a:pt x="262472" y="136906"/>
                  </a:moveTo>
                  <a:lnTo>
                    <a:pt x="262247" y="136906"/>
                  </a:lnTo>
                  <a:lnTo>
                    <a:pt x="262472" y="136906"/>
                  </a:lnTo>
                  <a:close/>
                </a:path>
                <a:path w="818515" h="641985">
                  <a:moveTo>
                    <a:pt x="291463" y="126492"/>
                  </a:moveTo>
                  <a:lnTo>
                    <a:pt x="291330" y="126492"/>
                  </a:lnTo>
                  <a:lnTo>
                    <a:pt x="291076" y="126619"/>
                  </a:lnTo>
                  <a:lnTo>
                    <a:pt x="291463" y="126492"/>
                  </a:lnTo>
                  <a:close/>
                </a:path>
                <a:path w="818515" h="641985">
                  <a:moveTo>
                    <a:pt x="384923" y="98298"/>
                  </a:moveTo>
                  <a:lnTo>
                    <a:pt x="384548" y="98298"/>
                  </a:lnTo>
                  <a:lnTo>
                    <a:pt x="384923" y="98298"/>
                  </a:lnTo>
                  <a:close/>
                </a:path>
                <a:path w="818515" h="641985">
                  <a:moveTo>
                    <a:pt x="451831" y="82169"/>
                  </a:moveTo>
                  <a:lnTo>
                    <a:pt x="451350" y="82169"/>
                  </a:lnTo>
                  <a:lnTo>
                    <a:pt x="451831" y="82169"/>
                  </a:lnTo>
                  <a:close/>
                </a:path>
                <a:path w="818515" h="641985">
                  <a:moveTo>
                    <a:pt x="807737" y="31369"/>
                  </a:moveTo>
                  <a:lnTo>
                    <a:pt x="754245" y="31369"/>
                  </a:lnTo>
                  <a:lnTo>
                    <a:pt x="754880" y="44069"/>
                  </a:lnTo>
                  <a:lnTo>
                    <a:pt x="742081" y="44683"/>
                  </a:lnTo>
                  <a:lnTo>
                    <a:pt x="742815" y="76073"/>
                  </a:lnTo>
                  <a:lnTo>
                    <a:pt x="817999" y="36195"/>
                  </a:lnTo>
                  <a:lnTo>
                    <a:pt x="807737" y="31369"/>
                  </a:lnTo>
                  <a:close/>
                </a:path>
                <a:path w="818515" h="641985">
                  <a:moveTo>
                    <a:pt x="486448" y="75057"/>
                  </a:moveTo>
                  <a:lnTo>
                    <a:pt x="485894" y="75057"/>
                  </a:lnTo>
                  <a:lnTo>
                    <a:pt x="486448" y="75057"/>
                  </a:lnTo>
                  <a:close/>
                </a:path>
                <a:path w="818515" h="641985">
                  <a:moveTo>
                    <a:pt x="754245" y="31369"/>
                  </a:moveTo>
                  <a:lnTo>
                    <a:pt x="741784" y="31965"/>
                  </a:lnTo>
                  <a:lnTo>
                    <a:pt x="742081" y="44683"/>
                  </a:lnTo>
                  <a:lnTo>
                    <a:pt x="754880" y="44069"/>
                  </a:lnTo>
                  <a:lnTo>
                    <a:pt x="754245" y="31369"/>
                  </a:lnTo>
                  <a:close/>
                </a:path>
                <a:path w="818515" h="641985">
                  <a:moveTo>
                    <a:pt x="741037" y="0"/>
                  </a:moveTo>
                  <a:lnTo>
                    <a:pt x="741784" y="31965"/>
                  </a:lnTo>
                  <a:lnTo>
                    <a:pt x="754245" y="31369"/>
                  </a:lnTo>
                  <a:lnTo>
                    <a:pt x="807737" y="31369"/>
                  </a:lnTo>
                  <a:lnTo>
                    <a:pt x="741037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13397" y="3979163"/>
              <a:ext cx="859535" cy="140208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126729" y="5350763"/>
              <a:ext cx="635" cy="279400"/>
            </a:xfrm>
            <a:custGeom>
              <a:avLst/>
              <a:gdLst/>
              <a:ahLst/>
              <a:cxnLst/>
              <a:rect l="l" t="t" r="r" b="b"/>
              <a:pathLst>
                <a:path w="634" h="279400">
                  <a:moveTo>
                    <a:pt x="126" y="-16002"/>
                  </a:moveTo>
                  <a:lnTo>
                    <a:pt x="126" y="295262"/>
                  </a:lnTo>
                </a:path>
              </a:pathLst>
            </a:custGeom>
            <a:ln w="32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50885" y="5620511"/>
              <a:ext cx="504825" cy="321945"/>
            </a:xfrm>
            <a:custGeom>
              <a:avLst/>
              <a:gdLst/>
              <a:ahLst/>
              <a:cxnLst/>
              <a:rect l="l" t="t" r="r" b="b"/>
              <a:pathLst>
                <a:path w="504825" h="321945">
                  <a:moveTo>
                    <a:pt x="504825" y="9525"/>
                  </a:moveTo>
                  <a:lnTo>
                    <a:pt x="0" y="0"/>
                  </a:lnTo>
                </a:path>
                <a:path w="504825" h="321945">
                  <a:moveTo>
                    <a:pt x="504825" y="113156"/>
                  </a:moveTo>
                  <a:lnTo>
                    <a:pt x="0" y="103631"/>
                  </a:lnTo>
                </a:path>
                <a:path w="504825" h="321945">
                  <a:moveTo>
                    <a:pt x="278892" y="112775"/>
                  </a:moveTo>
                  <a:lnTo>
                    <a:pt x="278892" y="321652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00238" y="5935980"/>
              <a:ext cx="250761" cy="250723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791463" y="2263139"/>
            <a:ext cx="1822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60627" y="2410205"/>
            <a:ext cx="25654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latin typeface="Arial"/>
                <a:cs typeface="Arial"/>
              </a:rPr>
              <a:t>DD</a:t>
            </a:r>
            <a:endParaRPr sz="13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76983" y="2778505"/>
            <a:ext cx="16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98320" y="1748535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44776" y="1343659"/>
            <a:ext cx="10096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000" b="1" i="1" spc="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950" b="1" spc="15" baseline="-21367" dirty="0">
                <a:solidFill>
                  <a:srgbClr val="FF0000"/>
                </a:solidFill>
                <a:latin typeface="Arial"/>
                <a:cs typeface="Arial"/>
              </a:rPr>
              <a:t>DD</a:t>
            </a:r>
            <a:r>
              <a:rPr sz="1950" b="1" spc="232" baseline="-2136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178052" y="4015740"/>
            <a:ext cx="1831975" cy="1705610"/>
            <a:chOff x="1178052" y="4015740"/>
            <a:chExt cx="1831975" cy="1705610"/>
          </a:xfrm>
        </p:grpSpPr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8052" y="4015740"/>
              <a:ext cx="999756" cy="147447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764536" y="5425440"/>
              <a:ext cx="635" cy="279400"/>
            </a:xfrm>
            <a:custGeom>
              <a:avLst/>
              <a:gdLst/>
              <a:ahLst/>
              <a:cxnLst/>
              <a:rect l="l" t="t" r="r" b="b"/>
              <a:pathLst>
                <a:path w="635" h="279400">
                  <a:moveTo>
                    <a:pt x="126" y="-16001"/>
                  </a:moveTo>
                  <a:lnTo>
                    <a:pt x="126" y="295262"/>
                  </a:lnTo>
                </a:path>
              </a:pathLst>
            </a:custGeom>
            <a:ln w="32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88691" y="5695188"/>
              <a:ext cx="504825" cy="9525"/>
            </a:xfrm>
            <a:custGeom>
              <a:avLst/>
              <a:gdLst/>
              <a:ahLst/>
              <a:cxnLst/>
              <a:rect l="l" t="t" r="r" b="b"/>
              <a:pathLst>
                <a:path w="504825" h="9525">
                  <a:moveTo>
                    <a:pt x="504825" y="9525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2472689" y="5782817"/>
            <a:ext cx="537210" cy="478790"/>
            <a:chOff x="2472689" y="5782817"/>
            <a:chExt cx="537210" cy="478790"/>
          </a:xfrm>
        </p:grpSpPr>
        <p:sp>
          <p:nvSpPr>
            <p:cNvPr id="45" name="object 45"/>
            <p:cNvSpPr/>
            <p:nvPr/>
          </p:nvSpPr>
          <p:spPr>
            <a:xfrm>
              <a:off x="2488691" y="5798819"/>
              <a:ext cx="504825" cy="218440"/>
            </a:xfrm>
            <a:custGeom>
              <a:avLst/>
              <a:gdLst/>
              <a:ahLst/>
              <a:cxnLst/>
              <a:rect l="l" t="t" r="r" b="b"/>
              <a:pathLst>
                <a:path w="504825" h="218439">
                  <a:moveTo>
                    <a:pt x="504825" y="9524"/>
                  </a:moveTo>
                  <a:lnTo>
                    <a:pt x="0" y="0"/>
                  </a:lnTo>
                </a:path>
                <a:path w="504825" h="218439">
                  <a:moveTo>
                    <a:pt x="278891" y="9143"/>
                  </a:moveTo>
                  <a:lnTo>
                    <a:pt x="278891" y="218020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8043" y="6010655"/>
              <a:ext cx="250723" cy="250723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3033522" y="5543550"/>
            <a:ext cx="208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216401" y="5690615"/>
            <a:ext cx="12890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i="1" spc="15" dirty="0">
                <a:latin typeface="Arial"/>
                <a:cs typeface="Arial"/>
              </a:rPr>
              <a:t>L</a:t>
            </a:r>
            <a:endParaRPr sz="13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677923" y="4080509"/>
            <a:ext cx="1101725" cy="1344930"/>
          </a:xfrm>
          <a:custGeom>
            <a:avLst/>
            <a:gdLst/>
            <a:ahLst/>
            <a:cxnLst/>
            <a:rect l="l" t="t" r="r" b="b"/>
            <a:pathLst>
              <a:path w="1101725" h="1344929">
                <a:moveTo>
                  <a:pt x="1101217" y="1344930"/>
                </a:moveTo>
                <a:lnTo>
                  <a:pt x="373380" y="1344930"/>
                </a:lnTo>
              </a:path>
              <a:path w="1101725" h="1344929">
                <a:moveTo>
                  <a:pt x="727837" y="0"/>
                </a:moveTo>
                <a:lnTo>
                  <a:pt x="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785620" y="4149597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789176" y="5061458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62508" y="4634991"/>
            <a:ext cx="48958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b="1" i="1" spc="7" baseline="13888" dirty="0">
                <a:latin typeface="Arial"/>
                <a:cs typeface="Arial"/>
              </a:rPr>
              <a:t>V</a:t>
            </a:r>
            <a:r>
              <a:rPr sz="1300" b="1" spc="5" dirty="0">
                <a:latin typeface="Arial"/>
                <a:cs typeface="Arial"/>
              </a:rPr>
              <a:t>DD</a:t>
            </a:r>
            <a:endParaRPr sz="13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794255" y="3769359"/>
            <a:ext cx="48958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b="1" i="1" spc="7" baseline="13888" dirty="0">
                <a:latin typeface="Arial"/>
                <a:cs typeface="Arial"/>
              </a:rPr>
              <a:t>V</a:t>
            </a:r>
            <a:r>
              <a:rPr sz="1300" b="1" spc="5" dirty="0">
                <a:latin typeface="Arial"/>
                <a:cs typeface="Arial"/>
              </a:rPr>
              <a:t>DD</a:t>
            </a:r>
            <a:endParaRPr sz="13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596894" y="2132076"/>
            <a:ext cx="22485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NMOS passes a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STRONG 0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in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pull-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down</a:t>
            </a:r>
            <a:r>
              <a:rPr sz="18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network</a:t>
            </a:r>
            <a:r>
              <a:rPr sz="18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(PDN)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154086" y="4155757"/>
            <a:ext cx="735330" cy="1534795"/>
            <a:chOff x="2154086" y="4155757"/>
            <a:chExt cx="735330" cy="1534795"/>
          </a:xfrm>
        </p:grpSpPr>
        <p:sp>
          <p:nvSpPr>
            <p:cNvPr id="56" name="object 56"/>
            <p:cNvSpPr/>
            <p:nvPr/>
          </p:nvSpPr>
          <p:spPr>
            <a:xfrm>
              <a:off x="2160753" y="4162425"/>
              <a:ext cx="688340" cy="1405890"/>
            </a:xfrm>
            <a:custGeom>
              <a:avLst/>
              <a:gdLst/>
              <a:ahLst/>
              <a:cxnLst/>
              <a:rect l="l" t="t" r="r" b="b"/>
              <a:pathLst>
                <a:path w="688339" h="1405889">
                  <a:moveTo>
                    <a:pt x="9168" y="0"/>
                  </a:moveTo>
                  <a:lnTo>
                    <a:pt x="7051" y="58864"/>
                  </a:lnTo>
                  <a:lnTo>
                    <a:pt x="5035" y="117504"/>
                  </a:lnTo>
                  <a:lnTo>
                    <a:pt x="3221" y="175700"/>
                  </a:lnTo>
                  <a:lnTo>
                    <a:pt x="1710" y="233232"/>
                  </a:lnTo>
                  <a:lnTo>
                    <a:pt x="602" y="289879"/>
                  </a:lnTo>
                  <a:lnTo>
                    <a:pt x="0" y="345421"/>
                  </a:lnTo>
                  <a:lnTo>
                    <a:pt x="2" y="399638"/>
                  </a:lnTo>
                  <a:lnTo>
                    <a:pt x="711" y="452308"/>
                  </a:lnTo>
                  <a:lnTo>
                    <a:pt x="2228" y="503212"/>
                  </a:lnTo>
                  <a:lnTo>
                    <a:pt x="4652" y="552130"/>
                  </a:lnTo>
                  <a:lnTo>
                    <a:pt x="8086" y="598840"/>
                  </a:lnTo>
                  <a:lnTo>
                    <a:pt x="12630" y="643123"/>
                  </a:lnTo>
                  <a:lnTo>
                    <a:pt x="18386" y="684759"/>
                  </a:lnTo>
                  <a:lnTo>
                    <a:pt x="25453" y="723526"/>
                  </a:lnTo>
                  <a:lnTo>
                    <a:pt x="53943" y="817137"/>
                  </a:lnTo>
                  <a:lnTo>
                    <a:pt x="78857" y="864371"/>
                  </a:lnTo>
                  <a:lnTo>
                    <a:pt x="107864" y="902668"/>
                  </a:lnTo>
                  <a:lnTo>
                    <a:pt x="140153" y="933783"/>
                  </a:lnTo>
                  <a:lnTo>
                    <a:pt x="174912" y="959475"/>
                  </a:lnTo>
                  <a:lnTo>
                    <a:pt x="211330" y="981501"/>
                  </a:lnTo>
                  <a:lnTo>
                    <a:pt x="248597" y="1001619"/>
                  </a:lnTo>
                  <a:lnTo>
                    <a:pt x="285901" y="1021588"/>
                  </a:lnTo>
                  <a:lnTo>
                    <a:pt x="326223" y="1037499"/>
                  </a:lnTo>
                  <a:lnTo>
                    <a:pt x="371545" y="1045938"/>
                  </a:lnTo>
                  <a:lnTo>
                    <a:pt x="419697" y="1049540"/>
                  </a:lnTo>
                  <a:lnTo>
                    <a:pt x="468511" y="1050940"/>
                  </a:lnTo>
                  <a:lnTo>
                    <a:pt x="515819" y="1052776"/>
                  </a:lnTo>
                  <a:lnTo>
                    <a:pt x="559453" y="1057681"/>
                  </a:lnTo>
                  <a:lnTo>
                    <a:pt x="597244" y="1068293"/>
                  </a:lnTo>
                  <a:lnTo>
                    <a:pt x="651495" y="1118373"/>
                  </a:lnTo>
                  <a:lnTo>
                    <a:pt x="668583" y="1156149"/>
                  </a:lnTo>
                  <a:lnTo>
                    <a:pt x="679518" y="1199464"/>
                  </a:lnTo>
                  <a:lnTo>
                    <a:pt x="685529" y="1247206"/>
                  </a:lnTo>
                  <a:lnTo>
                    <a:pt x="687848" y="1298265"/>
                  </a:lnTo>
                  <a:lnTo>
                    <a:pt x="687705" y="1351529"/>
                  </a:lnTo>
                  <a:lnTo>
                    <a:pt x="686332" y="1405890"/>
                  </a:lnTo>
                </a:path>
              </a:pathLst>
            </a:custGeom>
            <a:ln w="129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813050" y="5435473"/>
              <a:ext cx="76200" cy="255270"/>
            </a:xfrm>
            <a:custGeom>
              <a:avLst/>
              <a:gdLst/>
              <a:ahLst/>
              <a:cxnLst/>
              <a:rect l="l" t="t" r="r" b="b"/>
              <a:pathLst>
                <a:path w="76200" h="255270">
                  <a:moveTo>
                    <a:pt x="28568" y="179125"/>
                  </a:moveTo>
                  <a:lnTo>
                    <a:pt x="0" y="179997"/>
                  </a:lnTo>
                  <a:lnTo>
                    <a:pt x="40386" y="255003"/>
                  </a:lnTo>
                  <a:lnTo>
                    <a:pt x="69647" y="191820"/>
                  </a:lnTo>
                  <a:lnTo>
                    <a:pt x="28956" y="191820"/>
                  </a:lnTo>
                  <a:lnTo>
                    <a:pt x="28568" y="179125"/>
                  </a:lnTo>
                  <a:close/>
                </a:path>
                <a:path w="76200" h="255270">
                  <a:moveTo>
                    <a:pt x="47618" y="178544"/>
                  </a:moveTo>
                  <a:lnTo>
                    <a:pt x="28568" y="179125"/>
                  </a:lnTo>
                  <a:lnTo>
                    <a:pt x="28956" y="191820"/>
                  </a:lnTo>
                  <a:lnTo>
                    <a:pt x="48006" y="191236"/>
                  </a:lnTo>
                  <a:lnTo>
                    <a:pt x="47618" y="178544"/>
                  </a:lnTo>
                  <a:close/>
                </a:path>
                <a:path w="76200" h="255270">
                  <a:moveTo>
                    <a:pt x="76200" y="177672"/>
                  </a:moveTo>
                  <a:lnTo>
                    <a:pt x="47618" y="178544"/>
                  </a:lnTo>
                  <a:lnTo>
                    <a:pt x="48006" y="191236"/>
                  </a:lnTo>
                  <a:lnTo>
                    <a:pt x="28956" y="191820"/>
                  </a:lnTo>
                  <a:lnTo>
                    <a:pt x="69647" y="191820"/>
                  </a:lnTo>
                  <a:lnTo>
                    <a:pt x="76200" y="177672"/>
                  </a:lnTo>
                  <a:close/>
                </a:path>
                <a:path w="76200" h="255270">
                  <a:moveTo>
                    <a:pt x="42163" y="0"/>
                  </a:moveTo>
                  <a:lnTo>
                    <a:pt x="23113" y="507"/>
                  </a:lnTo>
                  <a:lnTo>
                    <a:pt x="28568" y="179125"/>
                  </a:lnTo>
                  <a:lnTo>
                    <a:pt x="47618" y="178544"/>
                  </a:lnTo>
                  <a:lnTo>
                    <a:pt x="4216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2373376" y="4459985"/>
            <a:ext cx="16224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i="1" spc="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950" b="1" spc="15" baseline="-21367" dirty="0">
                <a:solidFill>
                  <a:srgbClr val="FF0000"/>
                </a:solidFill>
                <a:latin typeface="Arial"/>
                <a:cs typeface="Arial"/>
              </a:rPr>
              <a:t>DD</a:t>
            </a:r>
            <a:r>
              <a:rPr sz="1950" b="1" spc="262" baseline="-2136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950" b="1" spc="15" baseline="-21367" dirty="0">
                <a:solidFill>
                  <a:srgbClr val="FF0000"/>
                </a:solidFill>
                <a:latin typeface="Arial"/>
                <a:cs typeface="Arial"/>
              </a:rPr>
              <a:t>Tn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529329" y="4943855"/>
            <a:ext cx="200596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NMOS passes a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WEAK</a:t>
            </a:r>
            <a:r>
              <a:rPr sz="180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1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in</a:t>
            </a:r>
            <a:r>
              <a:rPr sz="18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pull-up </a:t>
            </a:r>
            <a:r>
              <a:rPr sz="1800" b="1" spc="-484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network</a:t>
            </a:r>
            <a:r>
              <a:rPr sz="18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(PUN)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FAB560A7-B764-C378-B165-926ECFCEA683}"/>
              </a:ext>
            </a:extLst>
          </p:cNvPr>
          <p:cNvGrpSpPr/>
          <p:nvPr/>
        </p:nvGrpSpPr>
        <p:grpSpPr>
          <a:xfrm>
            <a:off x="635508" y="4850891"/>
            <a:ext cx="1237145" cy="1128268"/>
            <a:chOff x="635508" y="4850891"/>
            <a:chExt cx="1237145" cy="1128268"/>
          </a:xfrm>
        </p:grpSpPr>
        <p:sp>
          <p:nvSpPr>
            <p:cNvPr id="60" name="object 60"/>
            <p:cNvSpPr/>
            <p:nvPr/>
          </p:nvSpPr>
          <p:spPr>
            <a:xfrm>
              <a:off x="1252258" y="4850891"/>
              <a:ext cx="620395" cy="783590"/>
            </a:xfrm>
            <a:custGeom>
              <a:avLst/>
              <a:gdLst/>
              <a:ahLst/>
              <a:cxnLst/>
              <a:rect l="l" t="t" r="r" b="b"/>
              <a:pathLst>
                <a:path w="620394" h="783589">
                  <a:moveTo>
                    <a:pt x="44729" y="76044"/>
                  </a:moveTo>
                  <a:lnTo>
                    <a:pt x="32053" y="76340"/>
                  </a:lnTo>
                  <a:lnTo>
                    <a:pt x="33616" y="109346"/>
                  </a:lnTo>
                  <a:lnTo>
                    <a:pt x="36410" y="145414"/>
                  </a:lnTo>
                  <a:lnTo>
                    <a:pt x="44157" y="216788"/>
                  </a:lnTo>
                  <a:lnTo>
                    <a:pt x="54698" y="286384"/>
                  </a:lnTo>
                  <a:lnTo>
                    <a:pt x="67652" y="353694"/>
                  </a:lnTo>
                  <a:lnTo>
                    <a:pt x="83146" y="418083"/>
                  </a:lnTo>
                  <a:lnTo>
                    <a:pt x="100545" y="479170"/>
                  </a:lnTo>
                  <a:lnTo>
                    <a:pt x="119976" y="536320"/>
                  </a:lnTo>
                  <a:lnTo>
                    <a:pt x="141058" y="588898"/>
                  </a:lnTo>
                  <a:lnTo>
                    <a:pt x="163664" y="636396"/>
                  </a:lnTo>
                  <a:lnTo>
                    <a:pt x="187667" y="678306"/>
                  </a:lnTo>
                  <a:lnTo>
                    <a:pt x="212813" y="713993"/>
                  </a:lnTo>
                  <a:lnTo>
                    <a:pt x="238848" y="743076"/>
                  </a:lnTo>
                  <a:lnTo>
                    <a:pt x="279996" y="772680"/>
                  </a:lnTo>
                  <a:lnTo>
                    <a:pt x="322795" y="783221"/>
                  </a:lnTo>
                  <a:lnTo>
                    <a:pt x="350354" y="782053"/>
                  </a:lnTo>
                  <a:lnTo>
                    <a:pt x="377405" y="778852"/>
                  </a:lnTo>
                  <a:lnTo>
                    <a:pt x="404202" y="773518"/>
                  </a:lnTo>
                  <a:lnTo>
                    <a:pt x="415133" y="770534"/>
                  </a:lnTo>
                  <a:lnTo>
                    <a:pt x="323557" y="770534"/>
                  </a:lnTo>
                  <a:lnTo>
                    <a:pt x="322668" y="770508"/>
                  </a:lnTo>
                  <a:lnTo>
                    <a:pt x="323062" y="770492"/>
                  </a:lnTo>
                  <a:lnTo>
                    <a:pt x="312040" y="769556"/>
                  </a:lnTo>
                  <a:lnTo>
                    <a:pt x="311111" y="769556"/>
                  </a:lnTo>
                  <a:lnTo>
                    <a:pt x="310095" y="769391"/>
                  </a:lnTo>
                  <a:lnTo>
                    <a:pt x="310446" y="769391"/>
                  </a:lnTo>
                  <a:lnTo>
                    <a:pt x="298775" y="766495"/>
                  </a:lnTo>
                  <a:lnTo>
                    <a:pt x="298538" y="766495"/>
                  </a:lnTo>
                  <a:lnTo>
                    <a:pt x="297649" y="766216"/>
                  </a:lnTo>
                  <a:lnTo>
                    <a:pt x="297851" y="766216"/>
                  </a:lnTo>
                  <a:lnTo>
                    <a:pt x="286078" y="761428"/>
                  </a:lnTo>
                  <a:lnTo>
                    <a:pt x="285203" y="761072"/>
                  </a:lnTo>
                  <a:lnTo>
                    <a:pt x="285336" y="761072"/>
                  </a:lnTo>
                  <a:lnTo>
                    <a:pt x="273328" y="754291"/>
                  </a:lnTo>
                  <a:lnTo>
                    <a:pt x="273138" y="754291"/>
                  </a:lnTo>
                  <a:lnTo>
                    <a:pt x="260546" y="745121"/>
                  </a:lnTo>
                  <a:lnTo>
                    <a:pt x="247916" y="734059"/>
                  </a:lnTo>
                  <a:lnTo>
                    <a:pt x="234911" y="720724"/>
                  </a:lnTo>
                  <a:lnTo>
                    <a:pt x="222592" y="705992"/>
                  </a:lnTo>
                  <a:lnTo>
                    <a:pt x="210589" y="689736"/>
                  </a:lnTo>
                  <a:lnTo>
                    <a:pt x="198208" y="671448"/>
                  </a:lnTo>
                  <a:lnTo>
                    <a:pt x="186550" y="651890"/>
                  </a:lnTo>
                  <a:lnTo>
                    <a:pt x="174843" y="630427"/>
                  </a:lnTo>
                  <a:lnTo>
                    <a:pt x="163789" y="607948"/>
                  </a:lnTo>
                  <a:lnTo>
                    <a:pt x="152731" y="583945"/>
                  </a:lnTo>
                  <a:lnTo>
                    <a:pt x="142127" y="558545"/>
                  </a:lnTo>
                  <a:lnTo>
                    <a:pt x="131836" y="531875"/>
                  </a:lnTo>
                  <a:lnTo>
                    <a:pt x="131869" y="531748"/>
                  </a:lnTo>
                  <a:lnTo>
                    <a:pt x="122099" y="504316"/>
                  </a:lnTo>
                  <a:lnTo>
                    <a:pt x="112652" y="475487"/>
                  </a:lnTo>
                  <a:lnTo>
                    <a:pt x="103796" y="445769"/>
                  </a:lnTo>
                  <a:lnTo>
                    <a:pt x="95373" y="415035"/>
                  </a:lnTo>
                  <a:lnTo>
                    <a:pt x="87369" y="383412"/>
                  </a:lnTo>
                  <a:lnTo>
                    <a:pt x="87436" y="383285"/>
                  </a:lnTo>
                  <a:lnTo>
                    <a:pt x="80127" y="351027"/>
                  </a:lnTo>
                  <a:lnTo>
                    <a:pt x="73367" y="317880"/>
                  </a:lnTo>
                  <a:lnTo>
                    <a:pt x="67168" y="284225"/>
                  </a:lnTo>
                  <a:lnTo>
                    <a:pt x="61577" y="249935"/>
                  </a:lnTo>
                  <a:lnTo>
                    <a:pt x="56748" y="215137"/>
                  </a:lnTo>
                  <a:lnTo>
                    <a:pt x="52554" y="179958"/>
                  </a:lnTo>
                  <a:lnTo>
                    <a:pt x="49100" y="144271"/>
                  </a:lnTo>
                  <a:lnTo>
                    <a:pt x="46178" y="108457"/>
                  </a:lnTo>
                  <a:lnTo>
                    <a:pt x="44729" y="76044"/>
                  </a:lnTo>
                  <a:close/>
                </a:path>
                <a:path w="620394" h="783589">
                  <a:moveTo>
                    <a:pt x="323062" y="770492"/>
                  </a:moveTo>
                  <a:lnTo>
                    <a:pt x="322668" y="770508"/>
                  </a:lnTo>
                  <a:lnTo>
                    <a:pt x="323557" y="770534"/>
                  </a:lnTo>
                  <a:lnTo>
                    <a:pt x="323062" y="770492"/>
                  </a:lnTo>
                  <a:close/>
                </a:path>
                <a:path w="620394" h="783589">
                  <a:moveTo>
                    <a:pt x="349303" y="769378"/>
                  </a:moveTo>
                  <a:lnTo>
                    <a:pt x="323062" y="770492"/>
                  </a:lnTo>
                  <a:lnTo>
                    <a:pt x="323557" y="770534"/>
                  </a:lnTo>
                  <a:lnTo>
                    <a:pt x="415133" y="770534"/>
                  </a:lnTo>
                  <a:lnTo>
                    <a:pt x="419273" y="769404"/>
                  </a:lnTo>
                  <a:lnTo>
                    <a:pt x="349084" y="769404"/>
                  </a:lnTo>
                  <a:lnTo>
                    <a:pt x="349303" y="769378"/>
                  </a:lnTo>
                  <a:close/>
                </a:path>
                <a:path w="620394" h="783589">
                  <a:moveTo>
                    <a:pt x="310095" y="769391"/>
                  </a:moveTo>
                  <a:lnTo>
                    <a:pt x="311111" y="769556"/>
                  </a:lnTo>
                  <a:lnTo>
                    <a:pt x="310628" y="769436"/>
                  </a:lnTo>
                  <a:lnTo>
                    <a:pt x="310095" y="769391"/>
                  </a:lnTo>
                  <a:close/>
                </a:path>
                <a:path w="620394" h="783589">
                  <a:moveTo>
                    <a:pt x="310628" y="769436"/>
                  </a:moveTo>
                  <a:lnTo>
                    <a:pt x="311111" y="769556"/>
                  </a:lnTo>
                  <a:lnTo>
                    <a:pt x="312040" y="769556"/>
                  </a:lnTo>
                  <a:lnTo>
                    <a:pt x="310628" y="769436"/>
                  </a:lnTo>
                  <a:close/>
                </a:path>
                <a:path w="620394" h="783589">
                  <a:moveTo>
                    <a:pt x="310446" y="769391"/>
                  </a:moveTo>
                  <a:lnTo>
                    <a:pt x="310095" y="769391"/>
                  </a:lnTo>
                  <a:lnTo>
                    <a:pt x="310628" y="769436"/>
                  </a:lnTo>
                  <a:lnTo>
                    <a:pt x="310446" y="769391"/>
                  </a:lnTo>
                  <a:close/>
                </a:path>
                <a:path w="620394" h="783589">
                  <a:moveTo>
                    <a:pt x="419412" y="769365"/>
                  </a:moveTo>
                  <a:lnTo>
                    <a:pt x="349592" y="769365"/>
                  </a:lnTo>
                  <a:lnTo>
                    <a:pt x="349084" y="769404"/>
                  </a:lnTo>
                  <a:lnTo>
                    <a:pt x="419273" y="769404"/>
                  </a:lnTo>
                  <a:lnTo>
                    <a:pt x="419412" y="769365"/>
                  </a:lnTo>
                  <a:close/>
                </a:path>
                <a:path w="620394" h="783589">
                  <a:moveTo>
                    <a:pt x="430612" y="766267"/>
                  </a:moveTo>
                  <a:lnTo>
                    <a:pt x="375627" y="766267"/>
                  </a:lnTo>
                  <a:lnTo>
                    <a:pt x="375119" y="766343"/>
                  </a:lnTo>
                  <a:lnTo>
                    <a:pt x="374970" y="766344"/>
                  </a:lnTo>
                  <a:lnTo>
                    <a:pt x="349303" y="769378"/>
                  </a:lnTo>
                  <a:lnTo>
                    <a:pt x="349592" y="769365"/>
                  </a:lnTo>
                  <a:lnTo>
                    <a:pt x="419412" y="769365"/>
                  </a:lnTo>
                  <a:lnTo>
                    <a:pt x="430110" y="766444"/>
                  </a:lnTo>
                  <a:lnTo>
                    <a:pt x="430397" y="766343"/>
                  </a:lnTo>
                  <a:lnTo>
                    <a:pt x="375119" y="766343"/>
                  </a:lnTo>
                  <a:lnTo>
                    <a:pt x="375319" y="766303"/>
                  </a:lnTo>
                  <a:lnTo>
                    <a:pt x="430509" y="766303"/>
                  </a:lnTo>
                  <a:close/>
                </a:path>
                <a:path w="620394" h="783589">
                  <a:moveTo>
                    <a:pt x="297649" y="766216"/>
                  </a:moveTo>
                  <a:lnTo>
                    <a:pt x="298538" y="766495"/>
                  </a:lnTo>
                  <a:lnTo>
                    <a:pt x="298161" y="766343"/>
                  </a:lnTo>
                  <a:lnTo>
                    <a:pt x="297649" y="766216"/>
                  </a:lnTo>
                  <a:close/>
                </a:path>
                <a:path w="620394" h="783589">
                  <a:moveTo>
                    <a:pt x="298167" y="766344"/>
                  </a:moveTo>
                  <a:lnTo>
                    <a:pt x="298538" y="766495"/>
                  </a:lnTo>
                  <a:lnTo>
                    <a:pt x="298775" y="766495"/>
                  </a:lnTo>
                  <a:lnTo>
                    <a:pt x="298167" y="766344"/>
                  </a:lnTo>
                  <a:close/>
                </a:path>
                <a:path w="620394" h="783589">
                  <a:moveTo>
                    <a:pt x="297851" y="766216"/>
                  </a:moveTo>
                  <a:lnTo>
                    <a:pt x="297649" y="766216"/>
                  </a:lnTo>
                  <a:lnTo>
                    <a:pt x="298167" y="766344"/>
                  </a:lnTo>
                  <a:lnTo>
                    <a:pt x="297851" y="766216"/>
                  </a:lnTo>
                  <a:close/>
                </a:path>
                <a:path w="620394" h="783589">
                  <a:moveTo>
                    <a:pt x="401377" y="761117"/>
                  </a:moveTo>
                  <a:lnTo>
                    <a:pt x="375319" y="766303"/>
                  </a:lnTo>
                  <a:lnTo>
                    <a:pt x="375627" y="766267"/>
                  </a:lnTo>
                  <a:lnTo>
                    <a:pt x="430612" y="766267"/>
                  </a:lnTo>
                  <a:lnTo>
                    <a:pt x="444868" y="761212"/>
                  </a:lnTo>
                  <a:lnTo>
                    <a:pt x="401027" y="761212"/>
                  </a:lnTo>
                  <a:lnTo>
                    <a:pt x="401377" y="761117"/>
                  </a:lnTo>
                  <a:close/>
                </a:path>
                <a:path w="620394" h="783589">
                  <a:moveTo>
                    <a:pt x="285203" y="761072"/>
                  </a:moveTo>
                  <a:lnTo>
                    <a:pt x="285965" y="761428"/>
                  </a:lnTo>
                  <a:lnTo>
                    <a:pt x="285676" y="761265"/>
                  </a:lnTo>
                  <a:lnTo>
                    <a:pt x="285203" y="761072"/>
                  </a:lnTo>
                  <a:close/>
                </a:path>
                <a:path w="620394" h="783589">
                  <a:moveTo>
                    <a:pt x="285676" y="761265"/>
                  </a:moveTo>
                  <a:lnTo>
                    <a:pt x="285965" y="761428"/>
                  </a:lnTo>
                  <a:lnTo>
                    <a:pt x="285676" y="761265"/>
                  </a:lnTo>
                  <a:close/>
                </a:path>
                <a:path w="620394" h="783589">
                  <a:moveTo>
                    <a:pt x="285336" y="761072"/>
                  </a:moveTo>
                  <a:lnTo>
                    <a:pt x="285203" y="761072"/>
                  </a:lnTo>
                  <a:lnTo>
                    <a:pt x="285676" y="761265"/>
                  </a:lnTo>
                  <a:lnTo>
                    <a:pt x="285336" y="761072"/>
                  </a:lnTo>
                  <a:close/>
                </a:path>
                <a:path w="620394" h="783589">
                  <a:moveTo>
                    <a:pt x="445155" y="761110"/>
                  </a:moveTo>
                  <a:lnTo>
                    <a:pt x="401385" y="761117"/>
                  </a:lnTo>
                  <a:lnTo>
                    <a:pt x="401027" y="761212"/>
                  </a:lnTo>
                  <a:lnTo>
                    <a:pt x="444868" y="761212"/>
                  </a:lnTo>
                  <a:lnTo>
                    <a:pt x="445155" y="761110"/>
                  </a:lnTo>
                  <a:close/>
                </a:path>
                <a:path w="620394" h="783589">
                  <a:moveTo>
                    <a:pt x="426554" y="754252"/>
                  </a:moveTo>
                  <a:lnTo>
                    <a:pt x="401377" y="761117"/>
                  </a:lnTo>
                  <a:lnTo>
                    <a:pt x="445155" y="761110"/>
                  </a:lnTo>
                  <a:lnTo>
                    <a:pt x="455256" y="757529"/>
                  </a:lnTo>
                  <a:lnTo>
                    <a:pt x="462560" y="754392"/>
                  </a:lnTo>
                  <a:lnTo>
                    <a:pt x="426173" y="754392"/>
                  </a:lnTo>
                  <a:lnTo>
                    <a:pt x="426554" y="754252"/>
                  </a:lnTo>
                  <a:close/>
                </a:path>
                <a:path w="620394" h="783589">
                  <a:moveTo>
                    <a:pt x="482354" y="745629"/>
                  </a:moveTo>
                  <a:lnTo>
                    <a:pt x="450938" y="745629"/>
                  </a:lnTo>
                  <a:lnTo>
                    <a:pt x="450557" y="745782"/>
                  </a:lnTo>
                  <a:lnTo>
                    <a:pt x="426173" y="754392"/>
                  </a:lnTo>
                  <a:lnTo>
                    <a:pt x="462560" y="754392"/>
                  </a:lnTo>
                  <a:lnTo>
                    <a:pt x="479386" y="747166"/>
                  </a:lnTo>
                  <a:lnTo>
                    <a:pt x="482354" y="745629"/>
                  </a:lnTo>
                  <a:close/>
                </a:path>
                <a:path w="620394" h="783589">
                  <a:moveTo>
                    <a:pt x="272630" y="753897"/>
                  </a:moveTo>
                  <a:lnTo>
                    <a:pt x="273138" y="754291"/>
                  </a:lnTo>
                  <a:lnTo>
                    <a:pt x="273328" y="754291"/>
                  </a:lnTo>
                  <a:lnTo>
                    <a:pt x="272630" y="753897"/>
                  </a:lnTo>
                  <a:close/>
                </a:path>
                <a:path w="620394" h="783589">
                  <a:moveTo>
                    <a:pt x="450783" y="745684"/>
                  </a:moveTo>
                  <a:lnTo>
                    <a:pt x="450508" y="745782"/>
                  </a:lnTo>
                  <a:lnTo>
                    <a:pt x="450783" y="745684"/>
                  </a:lnTo>
                  <a:close/>
                </a:path>
                <a:path w="620394" h="783589">
                  <a:moveTo>
                    <a:pt x="474179" y="735583"/>
                  </a:moveTo>
                  <a:lnTo>
                    <a:pt x="450783" y="745684"/>
                  </a:lnTo>
                  <a:lnTo>
                    <a:pt x="450938" y="745629"/>
                  </a:lnTo>
                  <a:lnTo>
                    <a:pt x="482354" y="745629"/>
                  </a:lnTo>
                  <a:lnTo>
                    <a:pt x="501265" y="735837"/>
                  </a:lnTo>
                  <a:lnTo>
                    <a:pt x="473798" y="735837"/>
                  </a:lnTo>
                  <a:lnTo>
                    <a:pt x="474179" y="735583"/>
                  </a:lnTo>
                  <a:close/>
                </a:path>
                <a:path w="620394" h="783589">
                  <a:moveTo>
                    <a:pt x="260057" y="744766"/>
                  </a:moveTo>
                  <a:lnTo>
                    <a:pt x="260438" y="745121"/>
                  </a:lnTo>
                  <a:lnTo>
                    <a:pt x="260057" y="744766"/>
                  </a:lnTo>
                  <a:close/>
                </a:path>
                <a:path w="620394" h="783589">
                  <a:moveTo>
                    <a:pt x="538310" y="711453"/>
                  </a:moveTo>
                  <a:lnTo>
                    <a:pt x="516724" y="711453"/>
                  </a:lnTo>
                  <a:lnTo>
                    <a:pt x="516343" y="711707"/>
                  </a:lnTo>
                  <a:lnTo>
                    <a:pt x="495769" y="724407"/>
                  </a:lnTo>
                  <a:lnTo>
                    <a:pt x="473798" y="735837"/>
                  </a:lnTo>
                  <a:lnTo>
                    <a:pt x="501265" y="735837"/>
                  </a:lnTo>
                  <a:lnTo>
                    <a:pt x="502246" y="735329"/>
                  </a:lnTo>
                  <a:lnTo>
                    <a:pt x="523582" y="722121"/>
                  </a:lnTo>
                  <a:lnTo>
                    <a:pt x="538310" y="711453"/>
                  </a:lnTo>
                  <a:close/>
                </a:path>
                <a:path w="620394" h="783589">
                  <a:moveTo>
                    <a:pt x="247561" y="733746"/>
                  </a:moveTo>
                  <a:lnTo>
                    <a:pt x="247865" y="734059"/>
                  </a:lnTo>
                  <a:lnTo>
                    <a:pt x="247561" y="733746"/>
                  </a:lnTo>
                  <a:close/>
                </a:path>
                <a:path w="620394" h="783589">
                  <a:moveTo>
                    <a:pt x="247495" y="733678"/>
                  </a:moveTo>
                  <a:close/>
                </a:path>
                <a:path w="620394" h="783589">
                  <a:moveTo>
                    <a:pt x="496150" y="724153"/>
                  </a:moveTo>
                  <a:lnTo>
                    <a:pt x="495664" y="724407"/>
                  </a:lnTo>
                  <a:lnTo>
                    <a:pt x="496150" y="724153"/>
                  </a:lnTo>
                  <a:close/>
                </a:path>
                <a:path w="620394" h="783589">
                  <a:moveTo>
                    <a:pt x="234972" y="720724"/>
                  </a:moveTo>
                  <a:lnTo>
                    <a:pt x="235292" y="721105"/>
                  </a:lnTo>
                  <a:lnTo>
                    <a:pt x="234972" y="720724"/>
                  </a:lnTo>
                  <a:close/>
                </a:path>
                <a:path w="620394" h="783589">
                  <a:moveTo>
                    <a:pt x="516518" y="711581"/>
                  </a:moveTo>
                  <a:lnTo>
                    <a:pt x="516314" y="711707"/>
                  </a:lnTo>
                  <a:lnTo>
                    <a:pt x="516518" y="711581"/>
                  </a:lnTo>
                  <a:close/>
                </a:path>
                <a:path w="620394" h="783589">
                  <a:moveTo>
                    <a:pt x="555016" y="697737"/>
                  </a:moveTo>
                  <a:lnTo>
                    <a:pt x="535647" y="697737"/>
                  </a:lnTo>
                  <a:lnTo>
                    <a:pt x="516518" y="711581"/>
                  </a:lnTo>
                  <a:lnTo>
                    <a:pt x="516724" y="711453"/>
                  </a:lnTo>
                  <a:lnTo>
                    <a:pt x="538310" y="711453"/>
                  </a:lnTo>
                  <a:lnTo>
                    <a:pt x="543394" y="707770"/>
                  </a:lnTo>
                  <a:lnTo>
                    <a:pt x="555016" y="697737"/>
                  </a:lnTo>
                  <a:close/>
                </a:path>
                <a:path w="620394" h="783589">
                  <a:moveTo>
                    <a:pt x="222658" y="705992"/>
                  </a:moveTo>
                  <a:lnTo>
                    <a:pt x="222846" y="706246"/>
                  </a:lnTo>
                  <a:lnTo>
                    <a:pt x="222658" y="705992"/>
                  </a:lnTo>
                  <a:close/>
                </a:path>
                <a:path w="620394" h="783589">
                  <a:moveTo>
                    <a:pt x="560285" y="675385"/>
                  </a:moveTo>
                  <a:lnTo>
                    <a:pt x="552284" y="683259"/>
                  </a:lnTo>
                  <a:lnTo>
                    <a:pt x="535266" y="697991"/>
                  </a:lnTo>
                  <a:lnTo>
                    <a:pt x="535647" y="697737"/>
                  </a:lnTo>
                  <a:lnTo>
                    <a:pt x="555016" y="697737"/>
                  </a:lnTo>
                  <a:lnTo>
                    <a:pt x="561047" y="692530"/>
                  </a:lnTo>
                  <a:lnTo>
                    <a:pt x="569302" y="684402"/>
                  </a:lnTo>
                  <a:lnTo>
                    <a:pt x="576922" y="676020"/>
                  </a:lnTo>
                  <a:lnTo>
                    <a:pt x="577129" y="675766"/>
                  </a:lnTo>
                  <a:lnTo>
                    <a:pt x="560031" y="675766"/>
                  </a:lnTo>
                  <a:lnTo>
                    <a:pt x="560285" y="675385"/>
                  </a:lnTo>
                  <a:close/>
                </a:path>
                <a:path w="620394" h="783589">
                  <a:moveTo>
                    <a:pt x="210400" y="689482"/>
                  </a:moveTo>
                  <a:lnTo>
                    <a:pt x="210527" y="689736"/>
                  </a:lnTo>
                  <a:lnTo>
                    <a:pt x="210400" y="689482"/>
                  </a:lnTo>
                  <a:close/>
                </a:path>
                <a:path w="620394" h="783589">
                  <a:moveTo>
                    <a:pt x="552538" y="683005"/>
                  </a:moveTo>
                  <a:lnTo>
                    <a:pt x="552246" y="683259"/>
                  </a:lnTo>
                  <a:lnTo>
                    <a:pt x="552538" y="683005"/>
                  </a:lnTo>
                  <a:close/>
                </a:path>
                <a:path w="620394" h="783589">
                  <a:moveTo>
                    <a:pt x="583748" y="667638"/>
                  </a:moveTo>
                  <a:lnTo>
                    <a:pt x="567397" y="667638"/>
                  </a:lnTo>
                  <a:lnTo>
                    <a:pt x="560031" y="675766"/>
                  </a:lnTo>
                  <a:lnTo>
                    <a:pt x="577129" y="675766"/>
                  </a:lnTo>
                  <a:lnTo>
                    <a:pt x="583748" y="667638"/>
                  </a:lnTo>
                  <a:close/>
                </a:path>
                <a:path w="620394" h="783589">
                  <a:moveTo>
                    <a:pt x="198310" y="671448"/>
                  </a:moveTo>
                  <a:lnTo>
                    <a:pt x="198462" y="671702"/>
                  </a:lnTo>
                  <a:lnTo>
                    <a:pt x="198310" y="671448"/>
                  </a:lnTo>
                  <a:close/>
                </a:path>
                <a:path w="620394" h="783589">
                  <a:moveTo>
                    <a:pt x="616624" y="641857"/>
                  </a:moveTo>
                  <a:lnTo>
                    <a:pt x="582637" y="641857"/>
                  </a:lnTo>
                  <a:lnTo>
                    <a:pt x="594067" y="647445"/>
                  </a:lnTo>
                  <a:lnTo>
                    <a:pt x="588647" y="658216"/>
                  </a:lnTo>
                  <a:lnTo>
                    <a:pt x="619975" y="669416"/>
                  </a:lnTo>
                  <a:lnTo>
                    <a:pt x="616624" y="641857"/>
                  </a:lnTo>
                  <a:close/>
                </a:path>
                <a:path w="620394" h="783589">
                  <a:moveTo>
                    <a:pt x="573546" y="660040"/>
                  </a:moveTo>
                  <a:lnTo>
                    <a:pt x="567143" y="667892"/>
                  </a:lnTo>
                  <a:lnTo>
                    <a:pt x="567397" y="667638"/>
                  </a:lnTo>
                  <a:lnTo>
                    <a:pt x="583748" y="667638"/>
                  </a:lnTo>
                  <a:lnTo>
                    <a:pt x="584161" y="667130"/>
                  </a:lnTo>
                  <a:lnTo>
                    <a:pt x="587293" y="660907"/>
                  </a:lnTo>
                  <a:lnTo>
                    <a:pt x="573112" y="660907"/>
                  </a:lnTo>
                  <a:lnTo>
                    <a:pt x="573546" y="660040"/>
                  </a:lnTo>
                  <a:close/>
                </a:path>
                <a:path w="620394" h="783589">
                  <a:moveTo>
                    <a:pt x="573874" y="659637"/>
                  </a:moveTo>
                  <a:lnTo>
                    <a:pt x="573546" y="660040"/>
                  </a:lnTo>
                  <a:lnTo>
                    <a:pt x="573112" y="660907"/>
                  </a:lnTo>
                  <a:lnTo>
                    <a:pt x="573874" y="659637"/>
                  </a:lnTo>
                  <a:close/>
                </a:path>
                <a:path w="620394" h="783589">
                  <a:moveTo>
                    <a:pt x="587932" y="659637"/>
                  </a:moveTo>
                  <a:lnTo>
                    <a:pt x="573874" y="659637"/>
                  </a:lnTo>
                  <a:lnTo>
                    <a:pt x="573112" y="660907"/>
                  </a:lnTo>
                  <a:lnTo>
                    <a:pt x="587293" y="660907"/>
                  </a:lnTo>
                  <a:lnTo>
                    <a:pt x="587932" y="659637"/>
                  </a:lnTo>
                  <a:close/>
                </a:path>
                <a:path w="620394" h="783589">
                  <a:moveTo>
                    <a:pt x="576610" y="653912"/>
                  </a:moveTo>
                  <a:lnTo>
                    <a:pt x="573546" y="660040"/>
                  </a:lnTo>
                  <a:lnTo>
                    <a:pt x="573874" y="659637"/>
                  </a:lnTo>
                  <a:lnTo>
                    <a:pt x="587932" y="659637"/>
                  </a:lnTo>
                  <a:lnTo>
                    <a:pt x="588647" y="658216"/>
                  </a:lnTo>
                  <a:lnTo>
                    <a:pt x="576610" y="653912"/>
                  </a:lnTo>
                  <a:close/>
                </a:path>
                <a:path w="620394" h="783589">
                  <a:moveTo>
                    <a:pt x="582637" y="641857"/>
                  </a:moveTo>
                  <a:lnTo>
                    <a:pt x="576610" y="653912"/>
                  </a:lnTo>
                  <a:lnTo>
                    <a:pt x="588647" y="658216"/>
                  </a:lnTo>
                  <a:lnTo>
                    <a:pt x="594067" y="647445"/>
                  </a:lnTo>
                  <a:lnTo>
                    <a:pt x="582637" y="641857"/>
                  </a:lnTo>
                  <a:close/>
                </a:path>
                <a:path w="620394" h="783589">
                  <a:moveTo>
                    <a:pt x="609688" y="584834"/>
                  </a:moveTo>
                  <a:lnTo>
                    <a:pt x="548220" y="643762"/>
                  </a:lnTo>
                  <a:lnTo>
                    <a:pt x="576610" y="653912"/>
                  </a:lnTo>
                  <a:lnTo>
                    <a:pt x="582637" y="641857"/>
                  </a:lnTo>
                  <a:lnTo>
                    <a:pt x="616624" y="641857"/>
                  </a:lnTo>
                  <a:lnTo>
                    <a:pt x="609688" y="584834"/>
                  </a:lnTo>
                  <a:close/>
                </a:path>
                <a:path w="620394" h="783589">
                  <a:moveTo>
                    <a:pt x="186397" y="651636"/>
                  </a:moveTo>
                  <a:lnTo>
                    <a:pt x="186524" y="651890"/>
                  </a:lnTo>
                  <a:lnTo>
                    <a:pt x="186397" y="651636"/>
                  </a:lnTo>
                  <a:close/>
                </a:path>
                <a:path w="620394" h="783589">
                  <a:moveTo>
                    <a:pt x="174862" y="630467"/>
                  </a:moveTo>
                  <a:lnTo>
                    <a:pt x="174967" y="630681"/>
                  </a:lnTo>
                  <a:lnTo>
                    <a:pt x="174862" y="630467"/>
                  </a:lnTo>
                  <a:close/>
                </a:path>
                <a:path w="620394" h="783589">
                  <a:moveTo>
                    <a:pt x="174843" y="630427"/>
                  </a:moveTo>
                  <a:close/>
                </a:path>
                <a:path w="620394" h="783589">
                  <a:moveTo>
                    <a:pt x="163664" y="607694"/>
                  </a:moveTo>
                  <a:lnTo>
                    <a:pt x="163664" y="607948"/>
                  </a:lnTo>
                  <a:lnTo>
                    <a:pt x="163664" y="607694"/>
                  </a:lnTo>
                  <a:close/>
                </a:path>
                <a:path w="620394" h="783589">
                  <a:moveTo>
                    <a:pt x="152636" y="583691"/>
                  </a:moveTo>
                  <a:lnTo>
                    <a:pt x="152742" y="583945"/>
                  </a:lnTo>
                  <a:lnTo>
                    <a:pt x="152636" y="583691"/>
                  </a:lnTo>
                  <a:close/>
                </a:path>
                <a:path w="620394" h="783589">
                  <a:moveTo>
                    <a:pt x="142074" y="558418"/>
                  </a:moveTo>
                  <a:close/>
                </a:path>
                <a:path w="620394" h="783589">
                  <a:moveTo>
                    <a:pt x="131869" y="531748"/>
                  </a:moveTo>
                  <a:lnTo>
                    <a:pt x="131914" y="531875"/>
                  </a:lnTo>
                  <a:lnTo>
                    <a:pt x="131869" y="531748"/>
                  </a:lnTo>
                  <a:close/>
                </a:path>
                <a:path w="620394" h="783589">
                  <a:moveTo>
                    <a:pt x="122008" y="504062"/>
                  </a:moveTo>
                  <a:lnTo>
                    <a:pt x="122008" y="504316"/>
                  </a:lnTo>
                  <a:lnTo>
                    <a:pt x="122008" y="504062"/>
                  </a:lnTo>
                  <a:close/>
                </a:path>
                <a:path w="620394" h="783589">
                  <a:moveTo>
                    <a:pt x="112610" y="475360"/>
                  </a:moveTo>
                  <a:lnTo>
                    <a:pt x="112610" y="475487"/>
                  </a:lnTo>
                  <a:lnTo>
                    <a:pt x="112610" y="475360"/>
                  </a:lnTo>
                  <a:close/>
                </a:path>
                <a:path w="620394" h="783589">
                  <a:moveTo>
                    <a:pt x="103720" y="445515"/>
                  </a:moveTo>
                  <a:lnTo>
                    <a:pt x="103720" y="445769"/>
                  </a:lnTo>
                  <a:lnTo>
                    <a:pt x="103720" y="445515"/>
                  </a:lnTo>
                  <a:close/>
                </a:path>
                <a:path w="620394" h="783589">
                  <a:moveTo>
                    <a:pt x="95338" y="414908"/>
                  </a:moveTo>
                  <a:lnTo>
                    <a:pt x="95338" y="415035"/>
                  </a:lnTo>
                  <a:lnTo>
                    <a:pt x="95338" y="414908"/>
                  </a:lnTo>
                  <a:close/>
                </a:path>
                <a:path w="620394" h="783589">
                  <a:moveTo>
                    <a:pt x="87436" y="383285"/>
                  </a:moveTo>
                  <a:lnTo>
                    <a:pt x="87464" y="383412"/>
                  </a:lnTo>
                  <a:lnTo>
                    <a:pt x="87436" y="383285"/>
                  </a:lnTo>
                  <a:close/>
                </a:path>
                <a:path w="620394" h="783589">
                  <a:moveTo>
                    <a:pt x="80098" y="350900"/>
                  </a:moveTo>
                  <a:close/>
                </a:path>
                <a:path w="620394" h="783589">
                  <a:moveTo>
                    <a:pt x="67250" y="284098"/>
                  </a:moveTo>
                  <a:close/>
                </a:path>
                <a:path w="620394" h="783589">
                  <a:moveTo>
                    <a:pt x="61665" y="249808"/>
                  </a:moveTo>
                  <a:close/>
                </a:path>
                <a:path w="620394" h="783589">
                  <a:moveTo>
                    <a:pt x="56730" y="215010"/>
                  </a:moveTo>
                  <a:lnTo>
                    <a:pt x="56730" y="215137"/>
                  </a:lnTo>
                  <a:lnTo>
                    <a:pt x="56730" y="215010"/>
                  </a:lnTo>
                  <a:close/>
                </a:path>
                <a:path w="620394" h="783589">
                  <a:moveTo>
                    <a:pt x="52539" y="179831"/>
                  </a:moveTo>
                  <a:close/>
                </a:path>
                <a:path w="620394" h="783589">
                  <a:moveTo>
                    <a:pt x="46189" y="108457"/>
                  </a:moveTo>
                  <a:lnTo>
                    <a:pt x="46189" y="108711"/>
                  </a:lnTo>
                  <a:lnTo>
                    <a:pt x="46189" y="108457"/>
                  </a:lnTo>
                  <a:close/>
                </a:path>
                <a:path w="620394" h="783589">
                  <a:moveTo>
                    <a:pt x="36283" y="0"/>
                  </a:moveTo>
                  <a:lnTo>
                    <a:pt x="0" y="77088"/>
                  </a:lnTo>
                  <a:lnTo>
                    <a:pt x="32053" y="76340"/>
                  </a:lnTo>
                  <a:lnTo>
                    <a:pt x="31457" y="63753"/>
                  </a:lnTo>
                  <a:lnTo>
                    <a:pt x="44157" y="63245"/>
                  </a:lnTo>
                  <a:lnTo>
                    <a:pt x="69773" y="63245"/>
                  </a:lnTo>
                  <a:lnTo>
                    <a:pt x="36283" y="0"/>
                  </a:lnTo>
                  <a:close/>
                </a:path>
                <a:path w="620394" h="783589">
                  <a:moveTo>
                    <a:pt x="44157" y="63245"/>
                  </a:moveTo>
                  <a:lnTo>
                    <a:pt x="31457" y="63753"/>
                  </a:lnTo>
                  <a:lnTo>
                    <a:pt x="32053" y="76340"/>
                  </a:lnTo>
                  <a:lnTo>
                    <a:pt x="44729" y="76044"/>
                  </a:lnTo>
                  <a:lnTo>
                    <a:pt x="44157" y="63245"/>
                  </a:lnTo>
                  <a:close/>
                </a:path>
                <a:path w="620394" h="783589">
                  <a:moveTo>
                    <a:pt x="69773" y="63245"/>
                  </a:moveTo>
                  <a:lnTo>
                    <a:pt x="44157" y="63245"/>
                  </a:lnTo>
                  <a:lnTo>
                    <a:pt x="44729" y="76044"/>
                  </a:lnTo>
                  <a:lnTo>
                    <a:pt x="76161" y="75310"/>
                  </a:lnTo>
                  <a:lnTo>
                    <a:pt x="69773" y="6324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 txBox="1"/>
            <p:nvPr/>
          </p:nvSpPr>
          <p:spPr>
            <a:xfrm>
              <a:off x="635508" y="5648959"/>
              <a:ext cx="1146175" cy="3302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3000" b="1" i="1" spc="15" baseline="13888" dirty="0">
                  <a:solidFill>
                    <a:srgbClr val="7E7E7E"/>
                  </a:solidFill>
                  <a:latin typeface="Arial"/>
                  <a:cs typeface="Arial"/>
                </a:rPr>
                <a:t>V</a:t>
              </a:r>
              <a:r>
                <a:rPr sz="1300" b="1" spc="10" dirty="0">
                  <a:solidFill>
                    <a:srgbClr val="7E7E7E"/>
                  </a:solidFill>
                  <a:latin typeface="Arial"/>
                  <a:cs typeface="Arial"/>
                </a:rPr>
                <a:t>GS</a:t>
              </a:r>
              <a:r>
                <a:rPr sz="1300" b="1" spc="150" dirty="0">
                  <a:solidFill>
                    <a:srgbClr val="7E7E7E"/>
                  </a:solidFill>
                  <a:latin typeface="Arial"/>
                  <a:cs typeface="Arial"/>
                </a:rPr>
                <a:t> </a:t>
              </a:r>
              <a:r>
                <a:rPr sz="3000" b="1" spc="-7" baseline="13888" dirty="0">
                  <a:solidFill>
                    <a:srgbClr val="7E7E7E"/>
                  </a:solidFill>
                  <a:latin typeface="Symbol"/>
                  <a:cs typeface="Symbol"/>
                </a:rPr>
                <a:t></a:t>
              </a:r>
              <a:r>
                <a:rPr sz="3000" b="1" spc="30" baseline="13888" dirty="0">
                  <a:solidFill>
                    <a:srgbClr val="7E7E7E"/>
                  </a:solidFill>
                  <a:latin typeface="Times New Roman"/>
                  <a:cs typeface="Times New Roman"/>
                </a:rPr>
                <a:t> </a:t>
              </a:r>
              <a:r>
                <a:rPr sz="3000" b="1" i="1" spc="15" baseline="13888" dirty="0">
                  <a:solidFill>
                    <a:srgbClr val="7E7E7E"/>
                  </a:solidFill>
                  <a:latin typeface="Arial"/>
                  <a:cs typeface="Arial"/>
                </a:rPr>
                <a:t>V</a:t>
              </a:r>
              <a:r>
                <a:rPr sz="1300" b="1" spc="10" dirty="0">
                  <a:solidFill>
                    <a:srgbClr val="7E7E7E"/>
                  </a:solidFill>
                  <a:latin typeface="Arial"/>
                  <a:cs typeface="Arial"/>
                </a:rPr>
                <a:t>Tn</a:t>
              </a:r>
              <a:endParaRPr sz="1300" dirty="0">
                <a:latin typeface="Arial"/>
                <a:cs typeface="Arial"/>
              </a:endParaRPr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6258305" y="1295400"/>
            <a:ext cx="14312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solidFill>
                  <a:srgbClr val="7E7E7E"/>
                </a:solidFill>
                <a:latin typeface="Arial"/>
                <a:cs typeface="Arial"/>
              </a:rPr>
              <a:t>|V</a:t>
            </a:r>
            <a:r>
              <a:rPr sz="1950" b="1" spc="7" baseline="-21367" dirty="0">
                <a:solidFill>
                  <a:srgbClr val="7E7E7E"/>
                </a:solidFill>
                <a:latin typeface="Arial"/>
                <a:cs typeface="Arial"/>
              </a:rPr>
              <a:t>GS</a:t>
            </a:r>
            <a:r>
              <a:rPr sz="2000" b="1" spc="5" dirty="0">
                <a:solidFill>
                  <a:srgbClr val="7E7E7E"/>
                </a:solidFill>
                <a:latin typeface="Arial"/>
                <a:cs typeface="Arial"/>
              </a:rPr>
              <a:t>|</a:t>
            </a:r>
            <a:r>
              <a:rPr sz="2000" b="1" spc="-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Symbol"/>
                <a:cs typeface="Symbol"/>
              </a:rPr>
              <a:t></a:t>
            </a:r>
            <a:r>
              <a:rPr sz="2000" b="1" spc="1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7E7E7E"/>
                </a:solidFill>
                <a:latin typeface="Arial"/>
                <a:cs typeface="Arial"/>
              </a:rPr>
              <a:t>|</a:t>
            </a:r>
            <a:r>
              <a:rPr sz="2000" b="1" i="1" spc="5" dirty="0">
                <a:solidFill>
                  <a:srgbClr val="7E7E7E"/>
                </a:solidFill>
                <a:latin typeface="Arial"/>
                <a:cs typeface="Arial"/>
              </a:rPr>
              <a:t>V</a:t>
            </a:r>
            <a:r>
              <a:rPr sz="1950" b="1" spc="7" baseline="-21367" dirty="0">
                <a:solidFill>
                  <a:srgbClr val="7E7E7E"/>
                </a:solidFill>
                <a:latin typeface="Arial"/>
                <a:cs typeface="Arial"/>
              </a:rPr>
              <a:t>Tp</a:t>
            </a:r>
            <a:r>
              <a:rPr sz="2000" b="1" spc="5" dirty="0">
                <a:solidFill>
                  <a:srgbClr val="7E7E7E"/>
                </a:solidFill>
                <a:latin typeface="Arial"/>
                <a:cs typeface="Arial"/>
              </a:rPr>
              <a:t>|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047226" y="2117597"/>
            <a:ext cx="22612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PMOS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passes a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WEAK 0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in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pull-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down</a:t>
            </a:r>
            <a:r>
              <a:rPr sz="18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network</a:t>
            </a:r>
            <a:r>
              <a:rPr sz="18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(PDN)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383523" y="5468366"/>
            <a:ext cx="349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latin typeface="Arial"/>
                <a:cs typeface="Arial"/>
              </a:rPr>
              <a:t>C</a:t>
            </a:r>
            <a:r>
              <a:rPr sz="1950" b="1" i="1" spc="7" baseline="-21367" dirty="0">
                <a:latin typeface="Arial"/>
                <a:cs typeface="Arial"/>
              </a:rPr>
              <a:t>L</a:t>
            </a:r>
            <a:endParaRPr sz="1950" baseline="-21367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520433" y="3989832"/>
            <a:ext cx="1775460" cy="1606550"/>
            <a:chOff x="6520433" y="3989832"/>
            <a:chExt cx="1775460" cy="1606550"/>
          </a:xfrm>
        </p:grpSpPr>
        <p:sp>
          <p:nvSpPr>
            <p:cNvPr id="66" name="object 66"/>
            <p:cNvSpPr/>
            <p:nvPr/>
          </p:nvSpPr>
          <p:spPr>
            <a:xfrm>
              <a:off x="6646925" y="4005834"/>
              <a:ext cx="1495425" cy="1344930"/>
            </a:xfrm>
            <a:custGeom>
              <a:avLst/>
              <a:gdLst/>
              <a:ahLst/>
              <a:cxnLst/>
              <a:rect l="l" t="t" r="r" b="b"/>
              <a:pathLst>
                <a:path w="1495425" h="1344929">
                  <a:moveTo>
                    <a:pt x="1495171" y="1344930"/>
                  </a:moveTo>
                  <a:lnTo>
                    <a:pt x="767333" y="1344930"/>
                  </a:lnTo>
                </a:path>
                <a:path w="1495425" h="1344929">
                  <a:moveTo>
                    <a:pt x="1121028" y="0"/>
                  </a:moveTo>
                  <a:lnTo>
                    <a:pt x="393192" y="0"/>
                  </a:lnTo>
                </a:path>
                <a:path w="1495425" h="1344929">
                  <a:moveTo>
                    <a:pt x="3175" y="639318"/>
                  </a:moveTo>
                  <a:lnTo>
                    <a:pt x="0" y="1069594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0433" y="5008600"/>
              <a:ext cx="250723" cy="250723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7567143" y="4067937"/>
              <a:ext cx="688340" cy="1405890"/>
            </a:xfrm>
            <a:custGeom>
              <a:avLst/>
              <a:gdLst/>
              <a:ahLst/>
              <a:cxnLst/>
              <a:rect l="l" t="t" r="r" b="b"/>
              <a:pathLst>
                <a:path w="688340" h="1405889">
                  <a:moveTo>
                    <a:pt x="9168" y="0"/>
                  </a:moveTo>
                  <a:lnTo>
                    <a:pt x="7051" y="58864"/>
                  </a:lnTo>
                  <a:lnTo>
                    <a:pt x="5035" y="117504"/>
                  </a:lnTo>
                  <a:lnTo>
                    <a:pt x="3221" y="175700"/>
                  </a:lnTo>
                  <a:lnTo>
                    <a:pt x="1710" y="233232"/>
                  </a:lnTo>
                  <a:lnTo>
                    <a:pt x="602" y="289879"/>
                  </a:lnTo>
                  <a:lnTo>
                    <a:pt x="0" y="345421"/>
                  </a:lnTo>
                  <a:lnTo>
                    <a:pt x="2" y="399638"/>
                  </a:lnTo>
                  <a:lnTo>
                    <a:pt x="711" y="452308"/>
                  </a:lnTo>
                  <a:lnTo>
                    <a:pt x="2228" y="503212"/>
                  </a:lnTo>
                  <a:lnTo>
                    <a:pt x="4652" y="552130"/>
                  </a:lnTo>
                  <a:lnTo>
                    <a:pt x="8086" y="598840"/>
                  </a:lnTo>
                  <a:lnTo>
                    <a:pt x="12630" y="643123"/>
                  </a:lnTo>
                  <a:lnTo>
                    <a:pt x="18386" y="684759"/>
                  </a:lnTo>
                  <a:lnTo>
                    <a:pt x="25453" y="723526"/>
                  </a:lnTo>
                  <a:lnTo>
                    <a:pt x="53943" y="817137"/>
                  </a:lnTo>
                  <a:lnTo>
                    <a:pt x="78857" y="864371"/>
                  </a:lnTo>
                  <a:lnTo>
                    <a:pt x="107864" y="902668"/>
                  </a:lnTo>
                  <a:lnTo>
                    <a:pt x="140153" y="933783"/>
                  </a:lnTo>
                  <a:lnTo>
                    <a:pt x="174912" y="959475"/>
                  </a:lnTo>
                  <a:lnTo>
                    <a:pt x="211330" y="981501"/>
                  </a:lnTo>
                  <a:lnTo>
                    <a:pt x="248597" y="1001619"/>
                  </a:lnTo>
                  <a:lnTo>
                    <a:pt x="285901" y="1021588"/>
                  </a:lnTo>
                  <a:lnTo>
                    <a:pt x="326223" y="1037499"/>
                  </a:lnTo>
                  <a:lnTo>
                    <a:pt x="371545" y="1045938"/>
                  </a:lnTo>
                  <a:lnTo>
                    <a:pt x="419697" y="1049540"/>
                  </a:lnTo>
                  <a:lnTo>
                    <a:pt x="468511" y="1050940"/>
                  </a:lnTo>
                  <a:lnTo>
                    <a:pt x="515819" y="1052776"/>
                  </a:lnTo>
                  <a:lnTo>
                    <a:pt x="559453" y="1057681"/>
                  </a:lnTo>
                  <a:lnTo>
                    <a:pt x="597244" y="1068293"/>
                  </a:lnTo>
                  <a:lnTo>
                    <a:pt x="651495" y="1118373"/>
                  </a:lnTo>
                  <a:lnTo>
                    <a:pt x="668583" y="1156149"/>
                  </a:lnTo>
                  <a:lnTo>
                    <a:pt x="679518" y="1199464"/>
                  </a:lnTo>
                  <a:lnTo>
                    <a:pt x="685529" y="1247206"/>
                  </a:lnTo>
                  <a:lnTo>
                    <a:pt x="687848" y="1298265"/>
                  </a:lnTo>
                  <a:lnTo>
                    <a:pt x="687705" y="1351529"/>
                  </a:lnTo>
                  <a:lnTo>
                    <a:pt x="686332" y="1405890"/>
                  </a:lnTo>
                </a:path>
              </a:pathLst>
            </a:custGeom>
            <a:ln w="129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219439" y="5340985"/>
              <a:ext cx="76200" cy="255270"/>
            </a:xfrm>
            <a:custGeom>
              <a:avLst/>
              <a:gdLst/>
              <a:ahLst/>
              <a:cxnLst/>
              <a:rect l="l" t="t" r="r" b="b"/>
              <a:pathLst>
                <a:path w="76200" h="255270">
                  <a:moveTo>
                    <a:pt x="28569" y="179101"/>
                  </a:moveTo>
                  <a:lnTo>
                    <a:pt x="0" y="179958"/>
                  </a:lnTo>
                  <a:lnTo>
                    <a:pt x="40385" y="255003"/>
                  </a:lnTo>
                  <a:lnTo>
                    <a:pt x="69671" y="191769"/>
                  </a:lnTo>
                  <a:lnTo>
                    <a:pt x="28955" y="191769"/>
                  </a:lnTo>
                  <a:lnTo>
                    <a:pt x="28569" y="179101"/>
                  </a:lnTo>
                  <a:close/>
                </a:path>
                <a:path w="76200" h="255270">
                  <a:moveTo>
                    <a:pt x="47617" y="178530"/>
                  </a:moveTo>
                  <a:lnTo>
                    <a:pt x="28569" y="179101"/>
                  </a:lnTo>
                  <a:lnTo>
                    <a:pt x="28955" y="191769"/>
                  </a:lnTo>
                  <a:lnTo>
                    <a:pt x="48005" y="191261"/>
                  </a:lnTo>
                  <a:lnTo>
                    <a:pt x="47617" y="178530"/>
                  </a:lnTo>
                  <a:close/>
                </a:path>
                <a:path w="76200" h="255270">
                  <a:moveTo>
                    <a:pt x="76200" y="177672"/>
                  </a:moveTo>
                  <a:lnTo>
                    <a:pt x="47617" y="178530"/>
                  </a:lnTo>
                  <a:lnTo>
                    <a:pt x="48005" y="191261"/>
                  </a:lnTo>
                  <a:lnTo>
                    <a:pt x="28955" y="191769"/>
                  </a:lnTo>
                  <a:lnTo>
                    <a:pt x="69671" y="191769"/>
                  </a:lnTo>
                  <a:lnTo>
                    <a:pt x="76200" y="177672"/>
                  </a:lnTo>
                  <a:close/>
                </a:path>
                <a:path w="76200" h="255270">
                  <a:moveTo>
                    <a:pt x="42163" y="0"/>
                  </a:moveTo>
                  <a:lnTo>
                    <a:pt x="23113" y="507"/>
                  </a:lnTo>
                  <a:lnTo>
                    <a:pt x="28569" y="179101"/>
                  </a:lnTo>
                  <a:lnTo>
                    <a:pt x="47617" y="178530"/>
                  </a:lnTo>
                  <a:lnTo>
                    <a:pt x="4216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164578" y="4986782"/>
            <a:ext cx="16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800" b="1" i="1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059926" y="4860035"/>
            <a:ext cx="199326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PMOS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passes a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STRONG</a:t>
            </a:r>
            <a:r>
              <a:rPr sz="180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1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in</a:t>
            </a:r>
            <a:r>
              <a:rPr sz="18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pull- </a:t>
            </a:r>
            <a:r>
              <a:rPr sz="1800" b="1" spc="-484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up</a:t>
            </a:r>
            <a:r>
              <a:rPr sz="18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network</a:t>
            </a:r>
            <a:r>
              <a:rPr sz="18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(PUN)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328659" y="1389380"/>
            <a:ext cx="13995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950" b="1" spc="15" baseline="-21367" dirty="0">
                <a:solidFill>
                  <a:srgbClr val="FF0000"/>
                </a:solidFill>
                <a:latin typeface="Arial"/>
                <a:cs typeface="Arial"/>
              </a:rPr>
              <a:t>DD</a:t>
            </a:r>
            <a:r>
              <a:rPr sz="1950" b="1" spc="232" baseline="-2136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000" b="1" i="1" spc="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950" b="1" spc="7" baseline="-21367" dirty="0">
                <a:solidFill>
                  <a:srgbClr val="FF0000"/>
                </a:solidFill>
                <a:latin typeface="Arial"/>
                <a:cs typeface="Arial"/>
              </a:rPr>
              <a:t>Tp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135621" y="3610609"/>
            <a:ext cx="1580515" cy="9709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760"/>
              </a:spcBef>
            </a:pPr>
            <a:r>
              <a:rPr sz="3000" b="1" i="1" spc="7" baseline="13888" dirty="0">
                <a:latin typeface="Arial"/>
                <a:cs typeface="Arial"/>
              </a:rPr>
              <a:t>V</a:t>
            </a:r>
            <a:r>
              <a:rPr sz="1300" b="1" spc="5" dirty="0">
                <a:latin typeface="Arial"/>
                <a:cs typeface="Arial"/>
              </a:rPr>
              <a:t>DD</a:t>
            </a:r>
            <a:endParaRPr sz="1300" dirty="0">
              <a:latin typeface="Arial"/>
              <a:cs typeface="Arial"/>
            </a:endParaRPr>
          </a:p>
          <a:p>
            <a:pPr marL="25400">
              <a:lnSpc>
                <a:spcPts val="1775"/>
              </a:lnSpc>
              <a:spcBef>
                <a:spcPts val="595"/>
              </a:spcBef>
            </a:pPr>
            <a:r>
              <a:rPr lang="en-US" sz="1800" b="1" i="1" spc="-5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endParaRPr sz="1800" dirty="0">
              <a:latin typeface="Arial"/>
              <a:cs typeface="Arial"/>
            </a:endParaRPr>
          </a:p>
          <a:p>
            <a:pPr marL="596900">
              <a:lnSpc>
                <a:spcPts val="2014"/>
              </a:lnSpc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i="1" spc="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950" b="1" spc="7" baseline="-21367" dirty="0">
                <a:solidFill>
                  <a:srgbClr val="FF0000"/>
                </a:solidFill>
                <a:latin typeface="Arial"/>
                <a:cs typeface="Arial"/>
              </a:rPr>
              <a:t>DD</a:t>
            </a:r>
            <a:endParaRPr sz="1950" baseline="-21367" dirty="0"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640841" y="1310639"/>
            <a:ext cx="5316220" cy="2393950"/>
            <a:chOff x="640841" y="1310639"/>
            <a:chExt cx="5316220" cy="2393950"/>
          </a:xfrm>
        </p:grpSpPr>
        <p:sp>
          <p:nvSpPr>
            <p:cNvPr id="75" name="object 75"/>
            <p:cNvSpPr/>
            <p:nvPr/>
          </p:nvSpPr>
          <p:spPr>
            <a:xfrm>
              <a:off x="647318" y="1317116"/>
              <a:ext cx="5302885" cy="2380615"/>
            </a:xfrm>
            <a:custGeom>
              <a:avLst/>
              <a:gdLst/>
              <a:ahLst/>
              <a:cxnLst/>
              <a:rect l="l" t="t" r="r" b="b"/>
              <a:pathLst>
                <a:path w="5302885" h="2380615">
                  <a:moveTo>
                    <a:pt x="5302758" y="0"/>
                  </a:moveTo>
                  <a:lnTo>
                    <a:pt x="0" y="0"/>
                  </a:lnTo>
                  <a:lnTo>
                    <a:pt x="0" y="2380487"/>
                  </a:lnTo>
                  <a:lnTo>
                    <a:pt x="5302758" y="2380487"/>
                  </a:lnTo>
                  <a:lnTo>
                    <a:pt x="5302758" y="0"/>
                  </a:lnTo>
                  <a:close/>
                </a:path>
              </a:pathLst>
            </a:custGeom>
            <a:solidFill>
              <a:srgbClr val="FF000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47318" y="1317116"/>
              <a:ext cx="5302885" cy="2380615"/>
            </a:xfrm>
            <a:custGeom>
              <a:avLst/>
              <a:gdLst/>
              <a:ahLst/>
              <a:cxnLst/>
              <a:rect l="l" t="t" r="r" b="b"/>
              <a:pathLst>
                <a:path w="5302885" h="2380615">
                  <a:moveTo>
                    <a:pt x="0" y="2380487"/>
                  </a:moveTo>
                  <a:lnTo>
                    <a:pt x="5302758" y="2380487"/>
                  </a:lnTo>
                  <a:lnTo>
                    <a:pt x="5302758" y="0"/>
                  </a:lnTo>
                  <a:lnTo>
                    <a:pt x="0" y="0"/>
                  </a:lnTo>
                  <a:lnTo>
                    <a:pt x="0" y="2380487"/>
                  </a:lnTo>
                  <a:close/>
                </a:path>
              </a:pathLst>
            </a:custGeom>
            <a:ln w="129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/>
          <p:nvPr/>
        </p:nvSpPr>
        <p:spPr>
          <a:xfrm>
            <a:off x="6355800" y="3612515"/>
            <a:ext cx="5360670" cy="2639060"/>
          </a:xfrm>
          <a:custGeom>
            <a:avLst/>
            <a:gdLst/>
            <a:ahLst/>
            <a:cxnLst/>
            <a:rect l="l" t="t" r="r" b="b"/>
            <a:pathLst>
              <a:path w="5360670" h="2639060">
                <a:moveTo>
                  <a:pt x="5360670" y="0"/>
                </a:moveTo>
                <a:lnTo>
                  <a:pt x="0" y="0"/>
                </a:lnTo>
                <a:lnTo>
                  <a:pt x="0" y="2638806"/>
                </a:lnTo>
                <a:lnTo>
                  <a:pt x="5360670" y="2638806"/>
                </a:lnTo>
                <a:lnTo>
                  <a:pt x="5360670" y="0"/>
                </a:lnTo>
                <a:close/>
              </a:path>
            </a:pathLst>
          </a:custGeom>
          <a:solidFill>
            <a:srgbClr val="FF0000">
              <a:alpha val="1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6353936" y="3616832"/>
            <a:ext cx="5360670" cy="2639060"/>
          </a:xfrm>
          <a:custGeom>
            <a:avLst/>
            <a:gdLst/>
            <a:ahLst/>
            <a:cxnLst/>
            <a:rect l="l" t="t" r="r" b="b"/>
            <a:pathLst>
              <a:path w="5360670" h="2639060">
                <a:moveTo>
                  <a:pt x="0" y="2638806"/>
                </a:moveTo>
                <a:lnTo>
                  <a:pt x="5360670" y="2638806"/>
                </a:lnTo>
                <a:lnTo>
                  <a:pt x="5360670" y="0"/>
                </a:lnTo>
                <a:lnTo>
                  <a:pt x="0" y="0"/>
                </a:lnTo>
                <a:lnTo>
                  <a:pt x="0" y="2638806"/>
                </a:lnTo>
                <a:close/>
              </a:path>
            </a:pathLst>
          </a:custGeom>
          <a:ln w="129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灯片编号占位符 79">
            <a:extLst>
              <a:ext uri="{FF2B5EF4-FFF2-40B4-BE49-F238E27FC236}">
                <a16:creationId xmlns:a16="http://schemas.microsoft.com/office/drawing/2014/main" id="{E6091956-6D91-04CB-96EA-791C4E5082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82" name="object 62">
            <a:extLst>
              <a:ext uri="{FF2B5EF4-FFF2-40B4-BE49-F238E27FC236}">
                <a16:creationId xmlns:a16="http://schemas.microsoft.com/office/drawing/2014/main" id="{4AF24940-1F9B-1467-7487-3FE147C8EB6D}"/>
              </a:ext>
            </a:extLst>
          </p:cNvPr>
          <p:cNvSpPr txBox="1"/>
          <p:nvPr/>
        </p:nvSpPr>
        <p:spPr>
          <a:xfrm>
            <a:off x="5539611" y="3726979"/>
            <a:ext cx="14312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solidFill>
                  <a:srgbClr val="7E7E7E"/>
                </a:solidFill>
                <a:latin typeface="Arial"/>
                <a:cs typeface="Arial"/>
              </a:rPr>
              <a:t>|V</a:t>
            </a:r>
            <a:r>
              <a:rPr sz="1950" b="1" spc="7" baseline="-21367" dirty="0">
                <a:solidFill>
                  <a:srgbClr val="7E7E7E"/>
                </a:solidFill>
                <a:latin typeface="Arial"/>
                <a:cs typeface="Arial"/>
              </a:rPr>
              <a:t>GS</a:t>
            </a:r>
            <a:r>
              <a:rPr sz="2000" b="1" spc="5" dirty="0">
                <a:solidFill>
                  <a:srgbClr val="7E7E7E"/>
                </a:solidFill>
                <a:latin typeface="Arial"/>
                <a:cs typeface="Arial"/>
              </a:rPr>
              <a:t>|</a:t>
            </a:r>
            <a:r>
              <a:rPr sz="2000" b="1" spc="-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Symbol"/>
                <a:cs typeface="Symbol"/>
              </a:rPr>
              <a:t></a:t>
            </a:r>
            <a:r>
              <a:rPr sz="2000" b="1" spc="1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7E7E7E"/>
                </a:solidFill>
                <a:latin typeface="Arial"/>
                <a:cs typeface="Arial"/>
              </a:rPr>
              <a:t>|</a:t>
            </a:r>
            <a:r>
              <a:rPr sz="2000" b="1" i="1" spc="5" dirty="0">
                <a:solidFill>
                  <a:srgbClr val="7E7E7E"/>
                </a:solidFill>
                <a:latin typeface="Arial"/>
                <a:cs typeface="Arial"/>
              </a:rPr>
              <a:t>V</a:t>
            </a:r>
            <a:r>
              <a:rPr sz="1950" b="1" spc="7" baseline="-21367" dirty="0">
                <a:solidFill>
                  <a:srgbClr val="7E7E7E"/>
                </a:solidFill>
                <a:latin typeface="Arial"/>
                <a:cs typeface="Arial"/>
              </a:rPr>
              <a:t>Tp</a:t>
            </a:r>
            <a:r>
              <a:rPr sz="2000" b="1" spc="5" dirty="0">
                <a:solidFill>
                  <a:srgbClr val="7E7E7E"/>
                </a:solidFill>
                <a:latin typeface="Arial"/>
                <a:cs typeface="Arial"/>
              </a:rPr>
              <a:t>|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4B2C0120-FBF4-A72E-39AA-4A1F9CA1CA32}"/>
              </a:ext>
            </a:extLst>
          </p:cNvPr>
          <p:cNvGrpSpPr/>
          <p:nvPr/>
        </p:nvGrpSpPr>
        <p:grpSpPr>
          <a:xfrm>
            <a:off x="636183" y="2531109"/>
            <a:ext cx="1237145" cy="1128268"/>
            <a:chOff x="635508" y="4850891"/>
            <a:chExt cx="1237145" cy="1128268"/>
          </a:xfrm>
        </p:grpSpPr>
        <p:sp>
          <p:nvSpPr>
            <p:cNvPr id="84" name="object 60">
              <a:extLst>
                <a:ext uri="{FF2B5EF4-FFF2-40B4-BE49-F238E27FC236}">
                  <a16:creationId xmlns:a16="http://schemas.microsoft.com/office/drawing/2014/main" id="{99ED7BF6-768A-0FE1-5EF5-046717AA5D7B}"/>
                </a:ext>
              </a:extLst>
            </p:cNvPr>
            <p:cNvSpPr/>
            <p:nvPr/>
          </p:nvSpPr>
          <p:spPr>
            <a:xfrm>
              <a:off x="1252258" y="4850891"/>
              <a:ext cx="620395" cy="783590"/>
            </a:xfrm>
            <a:custGeom>
              <a:avLst/>
              <a:gdLst/>
              <a:ahLst/>
              <a:cxnLst/>
              <a:rect l="l" t="t" r="r" b="b"/>
              <a:pathLst>
                <a:path w="620394" h="783589">
                  <a:moveTo>
                    <a:pt x="44729" y="76044"/>
                  </a:moveTo>
                  <a:lnTo>
                    <a:pt x="32053" y="76340"/>
                  </a:lnTo>
                  <a:lnTo>
                    <a:pt x="33616" y="109346"/>
                  </a:lnTo>
                  <a:lnTo>
                    <a:pt x="36410" y="145414"/>
                  </a:lnTo>
                  <a:lnTo>
                    <a:pt x="44157" y="216788"/>
                  </a:lnTo>
                  <a:lnTo>
                    <a:pt x="54698" y="286384"/>
                  </a:lnTo>
                  <a:lnTo>
                    <a:pt x="67652" y="353694"/>
                  </a:lnTo>
                  <a:lnTo>
                    <a:pt x="83146" y="418083"/>
                  </a:lnTo>
                  <a:lnTo>
                    <a:pt x="100545" y="479170"/>
                  </a:lnTo>
                  <a:lnTo>
                    <a:pt x="119976" y="536320"/>
                  </a:lnTo>
                  <a:lnTo>
                    <a:pt x="141058" y="588898"/>
                  </a:lnTo>
                  <a:lnTo>
                    <a:pt x="163664" y="636396"/>
                  </a:lnTo>
                  <a:lnTo>
                    <a:pt x="187667" y="678306"/>
                  </a:lnTo>
                  <a:lnTo>
                    <a:pt x="212813" y="713993"/>
                  </a:lnTo>
                  <a:lnTo>
                    <a:pt x="238848" y="743076"/>
                  </a:lnTo>
                  <a:lnTo>
                    <a:pt x="279996" y="772680"/>
                  </a:lnTo>
                  <a:lnTo>
                    <a:pt x="322795" y="783221"/>
                  </a:lnTo>
                  <a:lnTo>
                    <a:pt x="350354" y="782053"/>
                  </a:lnTo>
                  <a:lnTo>
                    <a:pt x="377405" y="778852"/>
                  </a:lnTo>
                  <a:lnTo>
                    <a:pt x="404202" y="773518"/>
                  </a:lnTo>
                  <a:lnTo>
                    <a:pt x="415133" y="770534"/>
                  </a:lnTo>
                  <a:lnTo>
                    <a:pt x="323557" y="770534"/>
                  </a:lnTo>
                  <a:lnTo>
                    <a:pt x="322668" y="770508"/>
                  </a:lnTo>
                  <a:lnTo>
                    <a:pt x="323062" y="770492"/>
                  </a:lnTo>
                  <a:lnTo>
                    <a:pt x="312040" y="769556"/>
                  </a:lnTo>
                  <a:lnTo>
                    <a:pt x="311111" y="769556"/>
                  </a:lnTo>
                  <a:lnTo>
                    <a:pt x="310095" y="769391"/>
                  </a:lnTo>
                  <a:lnTo>
                    <a:pt x="310446" y="769391"/>
                  </a:lnTo>
                  <a:lnTo>
                    <a:pt x="298775" y="766495"/>
                  </a:lnTo>
                  <a:lnTo>
                    <a:pt x="298538" y="766495"/>
                  </a:lnTo>
                  <a:lnTo>
                    <a:pt x="297649" y="766216"/>
                  </a:lnTo>
                  <a:lnTo>
                    <a:pt x="297851" y="766216"/>
                  </a:lnTo>
                  <a:lnTo>
                    <a:pt x="286078" y="761428"/>
                  </a:lnTo>
                  <a:lnTo>
                    <a:pt x="285203" y="761072"/>
                  </a:lnTo>
                  <a:lnTo>
                    <a:pt x="285336" y="761072"/>
                  </a:lnTo>
                  <a:lnTo>
                    <a:pt x="273328" y="754291"/>
                  </a:lnTo>
                  <a:lnTo>
                    <a:pt x="273138" y="754291"/>
                  </a:lnTo>
                  <a:lnTo>
                    <a:pt x="260546" y="745121"/>
                  </a:lnTo>
                  <a:lnTo>
                    <a:pt x="247916" y="734059"/>
                  </a:lnTo>
                  <a:lnTo>
                    <a:pt x="234911" y="720724"/>
                  </a:lnTo>
                  <a:lnTo>
                    <a:pt x="222592" y="705992"/>
                  </a:lnTo>
                  <a:lnTo>
                    <a:pt x="210589" y="689736"/>
                  </a:lnTo>
                  <a:lnTo>
                    <a:pt x="198208" y="671448"/>
                  </a:lnTo>
                  <a:lnTo>
                    <a:pt x="186550" y="651890"/>
                  </a:lnTo>
                  <a:lnTo>
                    <a:pt x="174843" y="630427"/>
                  </a:lnTo>
                  <a:lnTo>
                    <a:pt x="163789" y="607948"/>
                  </a:lnTo>
                  <a:lnTo>
                    <a:pt x="152731" y="583945"/>
                  </a:lnTo>
                  <a:lnTo>
                    <a:pt x="142127" y="558545"/>
                  </a:lnTo>
                  <a:lnTo>
                    <a:pt x="131836" y="531875"/>
                  </a:lnTo>
                  <a:lnTo>
                    <a:pt x="131869" y="531748"/>
                  </a:lnTo>
                  <a:lnTo>
                    <a:pt x="122099" y="504316"/>
                  </a:lnTo>
                  <a:lnTo>
                    <a:pt x="112652" y="475487"/>
                  </a:lnTo>
                  <a:lnTo>
                    <a:pt x="103796" y="445769"/>
                  </a:lnTo>
                  <a:lnTo>
                    <a:pt x="95373" y="415035"/>
                  </a:lnTo>
                  <a:lnTo>
                    <a:pt x="87369" y="383412"/>
                  </a:lnTo>
                  <a:lnTo>
                    <a:pt x="87436" y="383285"/>
                  </a:lnTo>
                  <a:lnTo>
                    <a:pt x="80127" y="351027"/>
                  </a:lnTo>
                  <a:lnTo>
                    <a:pt x="73367" y="317880"/>
                  </a:lnTo>
                  <a:lnTo>
                    <a:pt x="67168" y="284225"/>
                  </a:lnTo>
                  <a:lnTo>
                    <a:pt x="61577" y="249935"/>
                  </a:lnTo>
                  <a:lnTo>
                    <a:pt x="56748" y="215137"/>
                  </a:lnTo>
                  <a:lnTo>
                    <a:pt x="52554" y="179958"/>
                  </a:lnTo>
                  <a:lnTo>
                    <a:pt x="49100" y="144271"/>
                  </a:lnTo>
                  <a:lnTo>
                    <a:pt x="46178" y="108457"/>
                  </a:lnTo>
                  <a:lnTo>
                    <a:pt x="44729" y="76044"/>
                  </a:lnTo>
                  <a:close/>
                </a:path>
                <a:path w="620394" h="783589">
                  <a:moveTo>
                    <a:pt x="323062" y="770492"/>
                  </a:moveTo>
                  <a:lnTo>
                    <a:pt x="322668" y="770508"/>
                  </a:lnTo>
                  <a:lnTo>
                    <a:pt x="323557" y="770534"/>
                  </a:lnTo>
                  <a:lnTo>
                    <a:pt x="323062" y="770492"/>
                  </a:lnTo>
                  <a:close/>
                </a:path>
                <a:path w="620394" h="783589">
                  <a:moveTo>
                    <a:pt x="349303" y="769378"/>
                  </a:moveTo>
                  <a:lnTo>
                    <a:pt x="323062" y="770492"/>
                  </a:lnTo>
                  <a:lnTo>
                    <a:pt x="323557" y="770534"/>
                  </a:lnTo>
                  <a:lnTo>
                    <a:pt x="415133" y="770534"/>
                  </a:lnTo>
                  <a:lnTo>
                    <a:pt x="419273" y="769404"/>
                  </a:lnTo>
                  <a:lnTo>
                    <a:pt x="349084" y="769404"/>
                  </a:lnTo>
                  <a:lnTo>
                    <a:pt x="349303" y="769378"/>
                  </a:lnTo>
                  <a:close/>
                </a:path>
                <a:path w="620394" h="783589">
                  <a:moveTo>
                    <a:pt x="310095" y="769391"/>
                  </a:moveTo>
                  <a:lnTo>
                    <a:pt x="311111" y="769556"/>
                  </a:lnTo>
                  <a:lnTo>
                    <a:pt x="310628" y="769436"/>
                  </a:lnTo>
                  <a:lnTo>
                    <a:pt x="310095" y="769391"/>
                  </a:lnTo>
                  <a:close/>
                </a:path>
                <a:path w="620394" h="783589">
                  <a:moveTo>
                    <a:pt x="310628" y="769436"/>
                  </a:moveTo>
                  <a:lnTo>
                    <a:pt x="311111" y="769556"/>
                  </a:lnTo>
                  <a:lnTo>
                    <a:pt x="312040" y="769556"/>
                  </a:lnTo>
                  <a:lnTo>
                    <a:pt x="310628" y="769436"/>
                  </a:lnTo>
                  <a:close/>
                </a:path>
                <a:path w="620394" h="783589">
                  <a:moveTo>
                    <a:pt x="310446" y="769391"/>
                  </a:moveTo>
                  <a:lnTo>
                    <a:pt x="310095" y="769391"/>
                  </a:lnTo>
                  <a:lnTo>
                    <a:pt x="310628" y="769436"/>
                  </a:lnTo>
                  <a:lnTo>
                    <a:pt x="310446" y="769391"/>
                  </a:lnTo>
                  <a:close/>
                </a:path>
                <a:path w="620394" h="783589">
                  <a:moveTo>
                    <a:pt x="419412" y="769365"/>
                  </a:moveTo>
                  <a:lnTo>
                    <a:pt x="349592" y="769365"/>
                  </a:lnTo>
                  <a:lnTo>
                    <a:pt x="349084" y="769404"/>
                  </a:lnTo>
                  <a:lnTo>
                    <a:pt x="419273" y="769404"/>
                  </a:lnTo>
                  <a:lnTo>
                    <a:pt x="419412" y="769365"/>
                  </a:lnTo>
                  <a:close/>
                </a:path>
                <a:path w="620394" h="783589">
                  <a:moveTo>
                    <a:pt x="430612" y="766267"/>
                  </a:moveTo>
                  <a:lnTo>
                    <a:pt x="375627" y="766267"/>
                  </a:lnTo>
                  <a:lnTo>
                    <a:pt x="375119" y="766343"/>
                  </a:lnTo>
                  <a:lnTo>
                    <a:pt x="374970" y="766344"/>
                  </a:lnTo>
                  <a:lnTo>
                    <a:pt x="349303" y="769378"/>
                  </a:lnTo>
                  <a:lnTo>
                    <a:pt x="349592" y="769365"/>
                  </a:lnTo>
                  <a:lnTo>
                    <a:pt x="419412" y="769365"/>
                  </a:lnTo>
                  <a:lnTo>
                    <a:pt x="430110" y="766444"/>
                  </a:lnTo>
                  <a:lnTo>
                    <a:pt x="430397" y="766343"/>
                  </a:lnTo>
                  <a:lnTo>
                    <a:pt x="375119" y="766343"/>
                  </a:lnTo>
                  <a:lnTo>
                    <a:pt x="375319" y="766303"/>
                  </a:lnTo>
                  <a:lnTo>
                    <a:pt x="430509" y="766303"/>
                  </a:lnTo>
                  <a:close/>
                </a:path>
                <a:path w="620394" h="783589">
                  <a:moveTo>
                    <a:pt x="297649" y="766216"/>
                  </a:moveTo>
                  <a:lnTo>
                    <a:pt x="298538" y="766495"/>
                  </a:lnTo>
                  <a:lnTo>
                    <a:pt x="298161" y="766343"/>
                  </a:lnTo>
                  <a:lnTo>
                    <a:pt x="297649" y="766216"/>
                  </a:lnTo>
                  <a:close/>
                </a:path>
                <a:path w="620394" h="783589">
                  <a:moveTo>
                    <a:pt x="298167" y="766344"/>
                  </a:moveTo>
                  <a:lnTo>
                    <a:pt x="298538" y="766495"/>
                  </a:lnTo>
                  <a:lnTo>
                    <a:pt x="298775" y="766495"/>
                  </a:lnTo>
                  <a:lnTo>
                    <a:pt x="298167" y="766344"/>
                  </a:lnTo>
                  <a:close/>
                </a:path>
                <a:path w="620394" h="783589">
                  <a:moveTo>
                    <a:pt x="297851" y="766216"/>
                  </a:moveTo>
                  <a:lnTo>
                    <a:pt x="297649" y="766216"/>
                  </a:lnTo>
                  <a:lnTo>
                    <a:pt x="298167" y="766344"/>
                  </a:lnTo>
                  <a:lnTo>
                    <a:pt x="297851" y="766216"/>
                  </a:lnTo>
                  <a:close/>
                </a:path>
                <a:path w="620394" h="783589">
                  <a:moveTo>
                    <a:pt x="401377" y="761117"/>
                  </a:moveTo>
                  <a:lnTo>
                    <a:pt x="375319" y="766303"/>
                  </a:lnTo>
                  <a:lnTo>
                    <a:pt x="375627" y="766267"/>
                  </a:lnTo>
                  <a:lnTo>
                    <a:pt x="430612" y="766267"/>
                  </a:lnTo>
                  <a:lnTo>
                    <a:pt x="444868" y="761212"/>
                  </a:lnTo>
                  <a:lnTo>
                    <a:pt x="401027" y="761212"/>
                  </a:lnTo>
                  <a:lnTo>
                    <a:pt x="401377" y="761117"/>
                  </a:lnTo>
                  <a:close/>
                </a:path>
                <a:path w="620394" h="783589">
                  <a:moveTo>
                    <a:pt x="285203" y="761072"/>
                  </a:moveTo>
                  <a:lnTo>
                    <a:pt x="285965" y="761428"/>
                  </a:lnTo>
                  <a:lnTo>
                    <a:pt x="285676" y="761265"/>
                  </a:lnTo>
                  <a:lnTo>
                    <a:pt x="285203" y="761072"/>
                  </a:lnTo>
                  <a:close/>
                </a:path>
                <a:path w="620394" h="783589">
                  <a:moveTo>
                    <a:pt x="285676" y="761265"/>
                  </a:moveTo>
                  <a:lnTo>
                    <a:pt x="285965" y="761428"/>
                  </a:lnTo>
                  <a:lnTo>
                    <a:pt x="285676" y="761265"/>
                  </a:lnTo>
                  <a:close/>
                </a:path>
                <a:path w="620394" h="783589">
                  <a:moveTo>
                    <a:pt x="285336" y="761072"/>
                  </a:moveTo>
                  <a:lnTo>
                    <a:pt x="285203" y="761072"/>
                  </a:lnTo>
                  <a:lnTo>
                    <a:pt x="285676" y="761265"/>
                  </a:lnTo>
                  <a:lnTo>
                    <a:pt x="285336" y="761072"/>
                  </a:lnTo>
                  <a:close/>
                </a:path>
                <a:path w="620394" h="783589">
                  <a:moveTo>
                    <a:pt x="445155" y="761110"/>
                  </a:moveTo>
                  <a:lnTo>
                    <a:pt x="401385" y="761117"/>
                  </a:lnTo>
                  <a:lnTo>
                    <a:pt x="401027" y="761212"/>
                  </a:lnTo>
                  <a:lnTo>
                    <a:pt x="444868" y="761212"/>
                  </a:lnTo>
                  <a:lnTo>
                    <a:pt x="445155" y="761110"/>
                  </a:lnTo>
                  <a:close/>
                </a:path>
                <a:path w="620394" h="783589">
                  <a:moveTo>
                    <a:pt x="426554" y="754252"/>
                  </a:moveTo>
                  <a:lnTo>
                    <a:pt x="401377" y="761117"/>
                  </a:lnTo>
                  <a:lnTo>
                    <a:pt x="445155" y="761110"/>
                  </a:lnTo>
                  <a:lnTo>
                    <a:pt x="455256" y="757529"/>
                  </a:lnTo>
                  <a:lnTo>
                    <a:pt x="462560" y="754392"/>
                  </a:lnTo>
                  <a:lnTo>
                    <a:pt x="426173" y="754392"/>
                  </a:lnTo>
                  <a:lnTo>
                    <a:pt x="426554" y="754252"/>
                  </a:lnTo>
                  <a:close/>
                </a:path>
                <a:path w="620394" h="783589">
                  <a:moveTo>
                    <a:pt x="482354" y="745629"/>
                  </a:moveTo>
                  <a:lnTo>
                    <a:pt x="450938" y="745629"/>
                  </a:lnTo>
                  <a:lnTo>
                    <a:pt x="450557" y="745782"/>
                  </a:lnTo>
                  <a:lnTo>
                    <a:pt x="426173" y="754392"/>
                  </a:lnTo>
                  <a:lnTo>
                    <a:pt x="462560" y="754392"/>
                  </a:lnTo>
                  <a:lnTo>
                    <a:pt x="479386" y="747166"/>
                  </a:lnTo>
                  <a:lnTo>
                    <a:pt x="482354" y="745629"/>
                  </a:lnTo>
                  <a:close/>
                </a:path>
                <a:path w="620394" h="783589">
                  <a:moveTo>
                    <a:pt x="272630" y="753897"/>
                  </a:moveTo>
                  <a:lnTo>
                    <a:pt x="273138" y="754291"/>
                  </a:lnTo>
                  <a:lnTo>
                    <a:pt x="273328" y="754291"/>
                  </a:lnTo>
                  <a:lnTo>
                    <a:pt x="272630" y="753897"/>
                  </a:lnTo>
                  <a:close/>
                </a:path>
                <a:path w="620394" h="783589">
                  <a:moveTo>
                    <a:pt x="450783" y="745684"/>
                  </a:moveTo>
                  <a:lnTo>
                    <a:pt x="450508" y="745782"/>
                  </a:lnTo>
                  <a:lnTo>
                    <a:pt x="450783" y="745684"/>
                  </a:lnTo>
                  <a:close/>
                </a:path>
                <a:path w="620394" h="783589">
                  <a:moveTo>
                    <a:pt x="474179" y="735583"/>
                  </a:moveTo>
                  <a:lnTo>
                    <a:pt x="450783" y="745684"/>
                  </a:lnTo>
                  <a:lnTo>
                    <a:pt x="450938" y="745629"/>
                  </a:lnTo>
                  <a:lnTo>
                    <a:pt x="482354" y="745629"/>
                  </a:lnTo>
                  <a:lnTo>
                    <a:pt x="501265" y="735837"/>
                  </a:lnTo>
                  <a:lnTo>
                    <a:pt x="473798" y="735837"/>
                  </a:lnTo>
                  <a:lnTo>
                    <a:pt x="474179" y="735583"/>
                  </a:lnTo>
                  <a:close/>
                </a:path>
                <a:path w="620394" h="783589">
                  <a:moveTo>
                    <a:pt x="260057" y="744766"/>
                  </a:moveTo>
                  <a:lnTo>
                    <a:pt x="260438" y="745121"/>
                  </a:lnTo>
                  <a:lnTo>
                    <a:pt x="260057" y="744766"/>
                  </a:lnTo>
                  <a:close/>
                </a:path>
                <a:path w="620394" h="783589">
                  <a:moveTo>
                    <a:pt x="538310" y="711453"/>
                  </a:moveTo>
                  <a:lnTo>
                    <a:pt x="516724" y="711453"/>
                  </a:lnTo>
                  <a:lnTo>
                    <a:pt x="516343" y="711707"/>
                  </a:lnTo>
                  <a:lnTo>
                    <a:pt x="495769" y="724407"/>
                  </a:lnTo>
                  <a:lnTo>
                    <a:pt x="473798" y="735837"/>
                  </a:lnTo>
                  <a:lnTo>
                    <a:pt x="501265" y="735837"/>
                  </a:lnTo>
                  <a:lnTo>
                    <a:pt x="502246" y="735329"/>
                  </a:lnTo>
                  <a:lnTo>
                    <a:pt x="523582" y="722121"/>
                  </a:lnTo>
                  <a:lnTo>
                    <a:pt x="538310" y="711453"/>
                  </a:lnTo>
                  <a:close/>
                </a:path>
                <a:path w="620394" h="783589">
                  <a:moveTo>
                    <a:pt x="247561" y="733746"/>
                  </a:moveTo>
                  <a:lnTo>
                    <a:pt x="247865" y="734059"/>
                  </a:lnTo>
                  <a:lnTo>
                    <a:pt x="247561" y="733746"/>
                  </a:lnTo>
                  <a:close/>
                </a:path>
                <a:path w="620394" h="783589">
                  <a:moveTo>
                    <a:pt x="247495" y="733678"/>
                  </a:moveTo>
                  <a:close/>
                </a:path>
                <a:path w="620394" h="783589">
                  <a:moveTo>
                    <a:pt x="496150" y="724153"/>
                  </a:moveTo>
                  <a:lnTo>
                    <a:pt x="495664" y="724407"/>
                  </a:lnTo>
                  <a:lnTo>
                    <a:pt x="496150" y="724153"/>
                  </a:lnTo>
                  <a:close/>
                </a:path>
                <a:path w="620394" h="783589">
                  <a:moveTo>
                    <a:pt x="234972" y="720724"/>
                  </a:moveTo>
                  <a:lnTo>
                    <a:pt x="235292" y="721105"/>
                  </a:lnTo>
                  <a:lnTo>
                    <a:pt x="234972" y="720724"/>
                  </a:lnTo>
                  <a:close/>
                </a:path>
                <a:path w="620394" h="783589">
                  <a:moveTo>
                    <a:pt x="516518" y="711581"/>
                  </a:moveTo>
                  <a:lnTo>
                    <a:pt x="516314" y="711707"/>
                  </a:lnTo>
                  <a:lnTo>
                    <a:pt x="516518" y="711581"/>
                  </a:lnTo>
                  <a:close/>
                </a:path>
                <a:path w="620394" h="783589">
                  <a:moveTo>
                    <a:pt x="555016" y="697737"/>
                  </a:moveTo>
                  <a:lnTo>
                    <a:pt x="535647" y="697737"/>
                  </a:lnTo>
                  <a:lnTo>
                    <a:pt x="516518" y="711581"/>
                  </a:lnTo>
                  <a:lnTo>
                    <a:pt x="516724" y="711453"/>
                  </a:lnTo>
                  <a:lnTo>
                    <a:pt x="538310" y="711453"/>
                  </a:lnTo>
                  <a:lnTo>
                    <a:pt x="543394" y="707770"/>
                  </a:lnTo>
                  <a:lnTo>
                    <a:pt x="555016" y="697737"/>
                  </a:lnTo>
                  <a:close/>
                </a:path>
                <a:path w="620394" h="783589">
                  <a:moveTo>
                    <a:pt x="222658" y="705992"/>
                  </a:moveTo>
                  <a:lnTo>
                    <a:pt x="222846" y="706246"/>
                  </a:lnTo>
                  <a:lnTo>
                    <a:pt x="222658" y="705992"/>
                  </a:lnTo>
                  <a:close/>
                </a:path>
                <a:path w="620394" h="783589">
                  <a:moveTo>
                    <a:pt x="560285" y="675385"/>
                  </a:moveTo>
                  <a:lnTo>
                    <a:pt x="552284" y="683259"/>
                  </a:lnTo>
                  <a:lnTo>
                    <a:pt x="535266" y="697991"/>
                  </a:lnTo>
                  <a:lnTo>
                    <a:pt x="535647" y="697737"/>
                  </a:lnTo>
                  <a:lnTo>
                    <a:pt x="555016" y="697737"/>
                  </a:lnTo>
                  <a:lnTo>
                    <a:pt x="561047" y="692530"/>
                  </a:lnTo>
                  <a:lnTo>
                    <a:pt x="569302" y="684402"/>
                  </a:lnTo>
                  <a:lnTo>
                    <a:pt x="576922" y="676020"/>
                  </a:lnTo>
                  <a:lnTo>
                    <a:pt x="577129" y="675766"/>
                  </a:lnTo>
                  <a:lnTo>
                    <a:pt x="560031" y="675766"/>
                  </a:lnTo>
                  <a:lnTo>
                    <a:pt x="560285" y="675385"/>
                  </a:lnTo>
                  <a:close/>
                </a:path>
                <a:path w="620394" h="783589">
                  <a:moveTo>
                    <a:pt x="210400" y="689482"/>
                  </a:moveTo>
                  <a:lnTo>
                    <a:pt x="210527" y="689736"/>
                  </a:lnTo>
                  <a:lnTo>
                    <a:pt x="210400" y="689482"/>
                  </a:lnTo>
                  <a:close/>
                </a:path>
                <a:path w="620394" h="783589">
                  <a:moveTo>
                    <a:pt x="552538" y="683005"/>
                  </a:moveTo>
                  <a:lnTo>
                    <a:pt x="552246" y="683259"/>
                  </a:lnTo>
                  <a:lnTo>
                    <a:pt x="552538" y="683005"/>
                  </a:lnTo>
                  <a:close/>
                </a:path>
                <a:path w="620394" h="783589">
                  <a:moveTo>
                    <a:pt x="583748" y="667638"/>
                  </a:moveTo>
                  <a:lnTo>
                    <a:pt x="567397" y="667638"/>
                  </a:lnTo>
                  <a:lnTo>
                    <a:pt x="560031" y="675766"/>
                  </a:lnTo>
                  <a:lnTo>
                    <a:pt x="577129" y="675766"/>
                  </a:lnTo>
                  <a:lnTo>
                    <a:pt x="583748" y="667638"/>
                  </a:lnTo>
                  <a:close/>
                </a:path>
                <a:path w="620394" h="783589">
                  <a:moveTo>
                    <a:pt x="198310" y="671448"/>
                  </a:moveTo>
                  <a:lnTo>
                    <a:pt x="198462" y="671702"/>
                  </a:lnTo>
                  <a:lnTo>
                    <a:pt x="198310" y="671448"/>
                  </a:lnTo>
                  <a:close/>
                </a:path>
                <a:path w="620394" h="783589">
                  <a:moveTo>
                    <a:pt x="616624" y="641857"/>
                  </a:moveTo>
                  <a:lnTo>
                    <a:pt x="582637" y="641857"/>
                  </a:lnTo>
                  <a:lnTo>
                    <a:pt x="594067" y="647445"/>
                  </a:lnTo>
                  <a:lnTo>
                    <a:pt x="588647" y="658216"/>
                  </a:lnTo>
                  <a:lnTo>
                    <a:pt x="619975" y="669416"/>
                  </a:lnTo>
                  <a:lnTo>
                    <a:pt x="616624" y="641857"/>
                  </a:lnTo>
                  <a:close/>
                </a:path>
                <a:path w="620394" h="783589">
                  <a:moveTo>
                    <a:pt x="573546" y="660040"/>
                  </a:moveTo>
                  <a:lnTo>
                    <a:pt x="567143" y="667892"/>
                  </a:lnTo>
                  <a:lnTo>
                    <a:pt x="567397" y="667638"/>
                  </a:lnTo>
                  <a:lnTo>
                    <a:pt x="583748" y="667638"/>
                  </a:lnTo>
                  <a:lnTo>
                    <a:pt x="584161" y="667130"/>
                  </a:lnTo>
                  <a:lnTo>
                    <a:pt x="587293" y="660907"/>
                  </a:lnTo>
                  <a:lnTo>
                    <a:pt x="573112" y="660907"/>
                  </a:lnTo>
                  <a:lnTo>
                    <a:pt x="573546" y="660040"/>
                  </a:lnTo>
                  <a:close/>
                </a:path>
                <a:path w="620394" h="783589">
                  <a:moveTo>
                    <a:pt x="573874" y="659637"/>
                  </a:moveTo>
                  <a:lnTo>
                    <a:pt x="573546" y="660040"/>
                  </a:lnTo>
                  <a:lnTo>
                    <a:pt x="573112" y="660907"/>
                  </a:lnTo>
                  <a:lnTo>
                    <a:pt x="573874" y="659637"/>
                  </a:lnTo>
                  <a:close/>
                </a:path>
                <a:path w="620394" h="783589">
                  <a:moveTo>
                    <a:pt x="587932" y="659637"/>
                  </a:moveTo>
                  <a:lnTo>
                    <a:pt x="573874" y="659637"/>
                  </a:lnTo>
                  <a:lnTo>
                    <a:pt x="573112" y="660907"/>
                  </a:lnTo>
                  <a:lnTo>
                    <a:pt x="587293" y="660907"/>
                  </a:lnTo>
                  <a:lnTo>
                    <a:pt x="587932" y="659637"/>
                  </a:lnTo>
                  <a:close/>
                </a:path>
                <a:path w="620394" h="783589">
                  <a:moveTo>
                    <a:pt x="576610" y="653912"/>
                  </a:moveTo>
                  <a:lnTo>
                    <a:pt x="573546" y="660040"/>
                  </a:lnTo>
                  <a:lnTo>
                    <a:pt x="573874" y="659637"/>
                  </a:lnTo>
                  <a:lnTo>
                    <a:pt x="587932" y="659637"/>
                  </a:lnTo>
                  <a:lnTo>
                    <a:pt x="588647" y="658216"/>
                  </a:lnTo>
                  <a:lnTo>
                    <a:pt x="576610" y="653912"/>
                  </a:lnTo>
                  <a:close/>
                </a:path>
                <a:path w="620394" h="783589">
                  <a:moveTo>
                    <a:pt x="582637" y="641857"/>
                  </a:moveTo>
                  <a:lnTo>
                    <a:pt x="576610" y="653912"/>
                  </a:lnTo>
                  <a:lnTo>
                    <a:pt x="588647" y="658216"/>
                  </a:lnTo>
                  <a:lnTo>
                    <a:pt x="594067" y="647445"/>
                  </a:lnTo>
                  <a:lnTo>
                    <a:pt x="582637" y="641857"/>
                  </a:lnTo>
                  <a:close/>
                </a:path>
                <a:path w="620394" h="783589">
                  <a:moveTo>
                    <a:pt x="609688" y="584834"/>
                  </a:moveTo>
                  <a:lnTo>
                    <a:pt x="548220" y="643762"/>
                  </a:lnTo>
                  <a:lnTo>
                    <a:pt x="576610" y="653912"/>
                  </a:lnTo>
                  <a:lnTo>
                    <a:pt x="582637" y="641857"/>
                  </a:lnTo>
                  <a:lnTo>
                    <a:pt x="616624" y="641857"/>
                  </a:lnTo>
                  <a:lnTo>
                    <a:pt x="609688" y="584834"/>
                  </a:lnTo>
                  <a:close/>
                </a:path>
                <a:path w="620394" h="783589">
                  <a:moveTo>
                    <a:pt x="186397" y="651636"/>
                  </a:moveTo>
                  <a:lnTo>
                    <a:pt x="186524" y="651890"/>
                  </a:lnTo>
                  <a:lnTo>
                    <a:pt x="186397" y="651636"/>
                  </a:lnTo>
                  <a:close/>
                </a:path>
                <a:path w="620394" h="783589">
                  <a:moveTo>
                    <a:pt x="174862" y="630467"/>
                  </a:moveTo>
                  <a:lnTo>
                    <a:pt x="174967" y="630681"/>
                  </a:lnTo>
                  <a:lnTo>
                    <a:pt x="174862" y="630467"/>
                  </a:lnTo>
                  <a:close/>
                </a:path>
                <a:path w="620394" h="783589">
                  <a:moveTo>
                    <a:pt x="174843" y="630427"/>
                  </a:moveTo>
                  <a:close/>
                </a:path>
                <a:path w="620394" h="783589">
                  <a:moveTo>
                    <a:pt x="163664" y="607694"/>
                  </a:moveTo>
                  <a:lnTo>
                    <a:pt x="163664" y="607948"/>
                  </a:lnTo>
                  <a:lnTo>
                    <a:pt x="163664" y="607694"/>
                  </a:lnTo>
                  <a:close/>
                </a:path>
                <a:path w="620394" h="783589">
                  <a:moveTo>
                    <a:pt x="152636" y="583691"/>
                  </a:moveTo>
                  <a:lnTo>
                    <a:pt x="152742" y="583945"/>
                  </a:lnTo>
                  <a:lnTo>
                    <a:pt x="152636" y="583691"/>
                  </a:lnTo>
                  <a:close/>
                </a:path>
                <a:path w="620394" h="783589">
                  <a:moveTo>
                    <a:pt x="142074" y="558418"/>
                  </a:moveTo>
                  <a:close/>
                </a:path>
                <a:path w="620394" h="783589">
                  <a:moveTo>
                    <a:pt x="131869" y="531748"/>
                  </a:moveTo>
                  <a:lnTo>
                    <a:pt x="131914" y="531875"/>
                  </a:lnTo>
                  <a:lnTo>
                    <a:pt x="131869" y="531748"/>
                  </a:lnTo>
                  <a:close/>
                </a:path>
                <a:path w="620394" h="783589">
                  <a:moveTo>
                    <a:pt x="122008" y="504062"/>
                  </a:moveTo>
                  <a:lnTo>
                    <a:pt x="122008" y="504316"/>
                  </a:lnTo>
                  <a:lnTo>
                    <a:pt x="122008" y="504062"/>
                  </a:lnTo>
                  <a:close/>
                </a:path>
                <a:path w="620394" h="783589">
                  <a:moveTo>
                    <a:pt x="112610" y="475360"/>
                  </a:moveTo>
                  <a:lnTo>
                    <a:pt x="112610" y="475487"/>
                  </a:lnTo>
                  <a:lnTo>
                    <a:pt x="112610" y="475360"/>
                  </a:lnTo>
                  <a:close/>
                </a:path>
                <a:path w="620394" h="783589">
                  <a:moveTo>
                    <a:pt x="103720" y="445515"/>
                  </a:moveTo>
                  <a:lnTo>
                    <a:pt x="103720" y="445769"/>
                  </a:lnTo>
                  <a:lnTo>
                    <a:pt x="103720" y="445515"/>
                  </a:lnTo>
                  <a:close/>
                </a:path>
                <a:path w="620394" h="783589">
                  <a:moveTo>
                    <a:pt x="95338" y="414908"/>
                  </a:moveTo>
                  <a:lnTo>
                    <a:pt x="95338" y="415035"/>
                  </a:lnTo>
                  <a:lnTo>
                    <a:pt x="95338" y="414908"/>
                  </a:lnTo>
                  <a:close/>
                </a:path>
                <a:path w="620394" h="783589">
                  <a:moveTo>
                    <a:pt x="87436" y="383285"/>
                  </a:moveTo>
                  <a:lnTo>
                    <a:pt x="87464" y="383412"/>
                  </a:lnTo>
                  <a:lnTo>
                    <a:pt x="87436" y="383285"/>
                  </a:lnTo>
                  <a:close/>
                </a:path>
                <a:path w="620394" h="783589">
                  <a:moveTo>
                    <a:pt x="80098" y="350900"/>
                  </a:moveTo>
                  <a:close/>
                </a:path>
                <a:path w="620394" h="783589">
                  <a:moveTo>
                    <a:pt x="67250" y="284098"/>
                  </a:moveTo>
                  <a:close/>
                </a:path>
                <a:path w="620394" h="783589">
                  <a:moveTo>
                    <a:pt x="61665" y="249808"/>
                  </a:moveTo>
                  <a:close/>
                </a:path>
                <a:path w="620394" h="783589">
                  <a:moveTo>
                    <a:pt x="56730" y="215010"/>
                  </a:moveTo>
                  <a:lnTo>
                    <a:pt x="56730" y="215137"/>
                  </a:lnTo>
                  <a:lnTo>
                    <a:pt x="56730" y="215010"/>
                  </a:lnTo>
                  <a:close/>
                </a:path>
                <a:path w="620394" h="783589">
                  <a:moveTo>
                    <a:pt x="52539" y="179831"/>
                  </a:moveTo>
                  <a:close/>
                </a:path>
                <a:path w="620394" h="783589">
                  <a:moveTo>
                    <a:pt x="46189" y="108457"/>
                  </a:moveTo>
                  <a:lnTo>
                    <a:pt x="46189" y="108711"/>
                  </a:lnTo>
                  <a:lnTo>
                    <a:pt x="46189" y="108457"/>
                  </a:lnTo>
                  <a:close/>
                </a:path>
                <a:path w="620394" h="783589">
                  <a:moveTo>
                    <a:pt x="36283" y="0"/>
                  </a:moveTo>
                  <a:lnTo>
                    <a:pt x="0" y="77088"/>
                  </a:lnTo>
                  <a:lnTo>
                    <a:pt x="32053" y="76340"/>
                  </a:lnTo>
                  <a:lnTo>
                    <a:pt x="31457" y="63753"/>
                  </a:lnTo>
                  <a:lnTo>
                    <a:pt x="44157" y="63245"/>
                  </a:lnTo>
                  <a:lnTo>
                    <a:pt x="69773" y="63245"/>
                  </a:lnTo>
                  <a:lnTo>
                    <a:pt x="36283" y="0"/>
                  </a:lnTo>
                  <a:close/>
                </a:path>
                <a:path w="620394" h="783589">
                  <a:moveTo>
                    <a:pt x="44157" y="63245"/>
                  </a:moveTo>
                  <a:lnTo>
                    <a:pt x="31457" y="63753"/>
                  </a:lnTo>
                  <a:lnTo>
                    <a:pt x="32053" y="76340"/>
                  </a:lnTo>
                  <a:lnTo>
                    <a:pt x="44729" y="76044"/>
                  </a:lnTo>
                  <a:lnTo>
                    <a:pt x="44157" y="63245"/>
                  </a:lnTo>
                  <a:close/>
                </a:path>
                <a:path w="620394" h="783589">
                  <a:moveTo>
                    <a:pt x="69773" y="63245"/>
                  </a:moveTo>
                  <a:lnTo>
                    <a:pt x="44157" y="63245"/>
                  </a:lnTo>
                  <a:lnTo>
                    <a:pt x="44729" y="76044"/>
                  </a:lnTo>
                  <a:lnTo>
                    <a:pt x="76161" y="75310"/>
                  </a:lnTo>
                  <a:lnTo>
                    <a:pt x="69773" y="6324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61">
              <a:extLst>
                <a:ext uri="{FF2B5EF4-FFF2-40B4-BE49-F238E27FC236}">
                  <a16:creationId xmlns:a16="http://schemas.microsoft.com/office/drawing/2014/main" id="{C6047DAE-BDA2-1E61-7C5F-F9B1943EB999}"/>
                </a:ext>
              </a:extLst>
            </p:cNvPr>
            <p:cNvSpPr txBox="1"/>
            <p:nvPr/>
          </p:nvSpPr>
          <p:spPr>
            <a:xfrm>
              <a:off x="635508" y="5648959"/>
              <a:ext cx="1146175" cy="3302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3000" b="1" i="1" spc="15" baseline="13888" dirty="0">
                  <a:solidFill>
                    <a:srgbClr val="7E7E7E"/>
                  </a:solidFill>
                  <a:latin typeface="Arial"/>
                  <a:cs typeface="Arial"/>
                </a:rPr>
                <a:t>V</a:t>
              </a:r>
              <a:r>
                <a:rPr sz="1300" b="1" spc="10" dirty="0">
                  <a:solidFill>
                    <a:srgbClr val="7E7E7E"/>
                  </a:solidFill>
                  <a:latin typeface="Arial"/>
                  <a:cs typeface="Arial"/>
                </a:rPr>
                <a:t>GS</a:t>
              </a:r>
              <a:r>
                <a:rPr sz="1300" b="1" spc="150" dirty="0">
                  <a:solidFill>
                    <a:srgbClr val="7E7E7E"/>
                  </a:solidFill>
                  <a:latin typeface="Arial"/>
                  <a:cs typeface="Arial"/>
                </a:rPr>
                <a:t> </a:t>
              </a:r>
              <a:r>
                <a:rPr sz="3000" b="1" spc="-7" baseline="13888" dirty="0">
                  <a:solidFill>
                    <a:srgbClr val="7E7E7E"/>
                  </a:solidFill>
                  <a:latin typeface="Symbol"/>
                  <a:cs typeface="Symbol"/>
                </a:rPr>
                <a:t></a:t>
              </a:r>
              <a:r>
                <a:rPr sz="3000" b="1" spc="30" baseline="13888" dirty="0">
                  <a:solidFill>
                    <a:srgbClr val="7E7E7E"/>
                  </a:solidFill>
                  <a:latin typeface="Times New Roman"/>
                  <a:cs typeface="Times New Roman"/>
                </a:rPr>
                <a:t> </a:t>
              </a:r>
              <a:r>
                <a:rPr sz="3000" b="1" i="1" spc="15" baseline="13888" dirty="0">
                  <a:solidFill>
                    <a:srgbClr val="7E7E7E"/>
                  </a:solidFill>
                  <a:latin typeface="Arial"/>
                  <a:cs typeface="Arial"/>
                </a:rPr>
                <a:t>V</a:t>
              </a:r>
              <a:r>
                <a:rPr sz="1300" b="1" spc="10" dirty="0">
                  <a:solidFill>
                    <a:srgbClr val="7E7E7E"/>
                  </a:solidFill>
                  <a:latin typeface="Arial"/>
                  <a:cs typeface="Arial"/>
                </a:rPr>
                <a:t>Tn</a:t>
              </a:r>
              <a:endParaRPr sz="1300" dirty="0">
                <a:latin typeface="Arial"/>
                <a:cs typeface="Arial"/>
              </a:endParaRPr>
            </a:p>
          </p:txBody>
        </p:sp>
      </p:grpSp>
      <p:sp>
        <p:nvSpPr>
          <p:cNvPr id="86" name="object 30">
            <a:extLst>
              <a:ext uri="{FF2B5EF4-FFF2-40B4-BE49-F238E27FC236}">
                <a16:creationId xmlns:a16="http://schemas.microsoft.com/office/drawing/2014/main" id="{1A333039-8D75-0558-39EC-9CF8DCA5AACE}"/>
              </a:ext>
            </a:extLst>
          </p:cNvPr>
          <p:cNvSpPr/>
          <p:nvPr/>
        </p:nvSpPr>
        <p:spPr>
          <a:xfrm>
            <a:off x="6356898" y="4043336"/>
            <a:ext cx="818515" cy="641985"/>
          </a:xfrm>
          <a:custGeom>
            <a:avLst/>
            <a:gdLst/>
            <a:ahLst/>
            <a:cxnLst/>
            <a:rect l="l" t="t" r="r" b="b"/>
            <a:pathLst>
              <a:path w="818515" h="641985">
                <a:moveTo>
                  <a:pt x="84750" y="608539"/>
                </a:moveTo>
                <a:lnTo>
                  <a:pt x="68445" y="636270"/>
                </a:lnTo>
                <a:lnTo>
                  <a:pt x="153408" y="641985"/>
                </a:lnTo>
                <a:lnTo>
                  <a:pt x="136004" y="615188"/>
                </a:lnTo>
                <a:lnTo>
                  <a:pt x="95242" y="615188"/>
                </a:lnTo>
                <a:lnTo>
                  <a:pt x="84750" y="608539"/>
                </a:lnTo>
                <a:close/>
              </a:path>
              <a:path w="818515" h="641985">
                <a:moveTo>
                  <a:pt x="91093" y="597753"/>
                </a:moveTo>
                <a:lnTo>
                  <a:pt x="84750" y="608539"/>
                </a:lnTo>
                <a:lnTo>
                  <a:pt x="95242" y="615188"/>
                </a:lnTo>
                <a:lnTo>
                  <a:pt x="102100" y="604520"/>
                </a:lnTo>
                <a:lnTo>
                  <a:pt x="92350" y="598297"/>
                </a:lnTo>
                <a:lnTo>
                  <a:pt x="91686" y="598297"/>
                </a:lnTo>
                <a:lnTo>
                  <a:pt x="91093" y="597753"/>
                </a:lnTo>
                <a:close/>
              </a:path>
              <a:path w="818515" h="641985">
                <a:moveTo>
                  <a:pt x="107053" y="570611"/>
                </a:moveTo>
                <a:lnTo>
                  <a:pt x="91285" y="597426"/>
                </a:lnTo>
                <a:lnTo>
                  <a:pt x="91323" y="597641"/>
                </a:lnTo>
                <a:lnTo>
                  <a:pt x="102100" y="604520"/>
                </a:lnTo>
                <a:lnTo>
                  <a:pt x="95242" y="615188"/>
                </a:lnTo>
                <a:lnTo>
                  <a:pt x="136004" y="615188"/>
                </a:lnTo>
                <a:lnTo>
                  <a:pt x="107053" y="570611"/>
                </a:lnTo>
                <a:close/>
              </a:path>
              <a:path w="818515" h="641985">
                <a:moveTo>
                  <a:pt x="741784" y="31965"/>
                </a:moveTo>
                <a:lnTo>
                  <a:pt x="666107" y="36703"/>
                </a:lnTo>
                <a:lnTo>
                  <a:pt x="591558" y="44958"/>
                </a:lnTo>
                <a:lnTo>
                  <a:pt x="518914" y="56134"/>
                </a:lnTo>
                <a:lnTo>
                  <a:pt x="448556" y="69850"/>
                </a:lnTo>
                <a:lnTo>
                  <a:pt x="381246" y="86106"/>
                </a:lnTo>
                <a:lnTo>
                  <a:pt x="317365" y="104521"/>
                </a:lnTo>
                <a:lnTo>
                  <a:pt x="257802" y="125095"/>
                </a:lnTo>
                <a:lnTo>
                  <a:pt x="202811" y="147320"/>
                </a:lnTo>
                <a:lnTo>
                  <a:pt x="153154" y="171196"/>
                </a:lnTo>
                <a:lnTo>
                  <a:pt x="109466" y="196469"/>
                </a:lnTo>
                <a:lnTo>
                  <a:pt x="72128" y="223012"/>
                </a:lnTo>
                <a:lnTo>
                  <a:pt x="41775" y="250698"/>
                </a:lnTo>
                <a:lnTo>
                  <a:pt x="11041" y="294005"/>
                </a:lnTo>
                <a:lnTo>
                  <a:pt x="246" y="331597"/>
                </a:lnTo>
                <a:lnTo>
                  <a:pt x="0" y="339471"/>
                </a:lnTo>
                <a:lnTo>
                  <a:pt x="881" y="367919"/>
                </a:lnTo>
                <a:lnTo>
                  <a:pt x="7358" y="424434"/>
                </a:lnTo>
                <a:lnTo>
                  <a:pt x="19550" y="478155"/>
                </a:lnTo>
                <a:lnTo>
                  <a:pt x="36568" y="527685"/>
                </a:lnTo>
                <a:lnTo>
                  <a:pt x="57523" y="570865"/>
                </a:lnTo>
                <a:lnTo>
                  <a:pt x="82415" y="607060"/>
                </a:lnTo>
                <a:lnTo>
                  <a:pt x="84750" y="608539"/>
                </a:lnTo>
                <a:lnTo>
                  <a:pt x="91093" y="597753"/>
                </a:lnTo>
                <a:lnTo>
                  <a:pt x="90162" y="596900"/>
                </a:lnTo>
                <a:lnTo>
                  <a:pt x="90563" y="596900"/>
                </a:lnTo>
                <a:lnTo>
                  <a:pt x="85463" y="590550"/>
                </a:lnTo>
                <a:lnTo>
                  <a:pt x="79929" y="582676"/>
                </a:lnTo>
                <a:lnTo>
                  <a:pt x="68683" y="564769"/>
                </a:lnTo>
                <a:lnTo>
                  <a:pt x="58102" y="544703"/>
                </a:lnTo>
                <a:lnTo>
                  <a:pt x="48420" y="522986"/>
                </a:lnTo>
                <a:lnTo>
                  <a:pt x="39631" y="499618"/>
                </a:lnTo>
                <a:lnTo>
                  <a:pt x="39489" y="499618"/>
                </a:lnTo>
                <a:lnTo>
                  <a:pt x="31820" y="474853"/>
                </a:lnTo>
                <a:lnTo>
                  <a:pt x="31803" y="474599"/>
                </a:lnTo>
                <a:lnTo>
                  <a:pt x="25203" y="449072"/>
                </a:lnTo>
                <a:lnTo>
                  <a:pt x="25213" y="448818"/>
                </a:lnTo>
                <a:lnTo>
                  <a:pt x="19881" y="422402"/>
                </a:lnTo>
                <a:lnTo>
                  <a:pt x="16029" y="395097"/>
                </a:lnTo>
                <a:lnTo>
                  <a:pt x="13668" y="367919"/>
                </a:lnTo>
                <a:lnTo>
                  <a:pt x="13581" y="367284"/>
                </a:lnTo>
                <a:lnTo>
                  <a:pt x="12708" y="339471"/>
                </a:lnTo>
                <a:lnTo>
                  <a:pt x="12927" y="332867"/>
                </a:lnTo>
                <a:lnTo>
                  <a:pt x="13104" y="331597"/>
                </a:lnTo>
                <a:lnTo>
                  <a:pt x="13755" y="326390"/>
                </a:lnTo>
                <a:lnTo>
                  <a:pt x="15150" y="319659"/>
                </a:lnTo>
                <a:lnTo>
                  <a:pt x="16955" y="313182"/>
                </a:lnTo>
                <a:lnTo>
                  <a:pt x="22289" y="299847"/>
                </a:lnTo>
                <a:lnTo>
                  <a:pt x="22598" y="299085"/>
                </a:lnTo>
                <a:lnTo>
                  <a:pt x="29804" y="286385"/>
                </a:lnTo>
                <a:lnTo>
                  <a:pt x="39466" y="272923"/>
                </a:lnTo>
                <a:lnTo>
                  <a:pt x="50968" y="259588"/>
                </a:lnTo>
                <a:lnTo>
                  <a:pt x="64762" y="245872"/>
                </a:lnTo>
                <a:lnTo>
                  <a:pt x="64950" y="245872"/>
                </a:lnTo>
                <a:lnTo>
                  <a:pt x="80129" y="232791"/>
                </a:lnTo>
                <a:lnTo>
                  <a:pt x="97230" y="220091"/>
                </a:lnTo>
                <a:lnTo>
                  <a:pt x="116136" y="207264"/>
                </a:lnTo>
                <a:lnTo>
                  <a:pt x="137025" y="194564"/>
                </a:lnTo>
                <a:lnTo>
                  <a:pt x="137229" y="194564"/>
                </a:lnTo>
                <a:lnTo>
                  <a:pt x="159020" y="182499"/>
                </a:lnTo>
                <a:lnTo>
                  <a:pt x="182872" y="170434"/>
                </a:lnTo>
                <a:lnTo>
                  <a:pt x="183019" y="170434"/>
                </a:lnTo>
                <a:lnTo>
                  <a:pt x="208018" y="158877"/>
                </a:lnTo>
                <a:lnTo>
                  <a:pt x="208190" y="158877"/>
                </a:lnTo>
                <a:lnTo>
                  <a:pt x="234561" y="147701"/>
                </a:lnTo>
                <a:lnTo>
                  <a:pt x="234757" y="147701"/>
                </a:lnTo>
                <a:lnTo>
                  <a:pt x="262247" y="136906"/>
                </a:lnTo>
                <a:lnTo>
                  <a:pt x="262472" y="136906"/>
                </a:lnTo>
                <a:lnTo>
                  <a:pt x="291330" y="126492"/>
                </a:lnTo>
                <a:lnTo>
                  <a:pt x="291463" y="126492"/>
                </a:lnTo>
                <a:lnTo>
                  <a:pt x="321302" y="116713"/>
                </a:lnTo>
                <a:lnTo>
                  <a:pt x="352544" y="107188"/>
                </a:lnTo>
                <a:lnTo>
                  <a:pt x="384548" y="98298"/>
                </a:lnTo>
                <a:lnTo>
                  <a:pt x="384923" y="98298"/>
                </a:lnTo>
                <a:lnTo>
                  <a:pt x="417568" y="90043"/>
                </a:lnTo>
                <a:lnTo>
                  <a:pt x="451350" y="82169"/>
                </a:lnTo>
                <a:lnTo>
                  <a:pt x="451831" y="82169"/>
                </a:lnTo>
                <a:lnTo>
                  <a:pt x="485894" y="75057"/>
                </a:lnTo>
                <a:lnTo>
                  <a:pt x="486448" y="75057"/>
                </a:lnTo>
                <a:lnTo>
                  <a:pt x="521200" y="68580"/>
                </a:lnTo>
                <a:lnTo>
                  <a:pt x="557014" y="62738"/>
                </a:lnTo>
                <a:lnTo>
                  <a:pt x="556760" y="62738"/>
                </a:lnTo>
                <a:lnTo>
                  <a:pt x="593336" y="57531"/>
                </a:lnTo>
                <a:lnTo>
                  <a:pt x="630166" y="53086"/>
                </a:lnTo>
                <a:lnTo>
                  <a:pt x="667250" y="49403"/>
                </a:lnTo>
                <a:lnTo>
                  <a:pt x="704715" y="46482"/>
                </a:lnTo>
                <a:lnTo>
                  <a:pt x="742081" y="44683"/>
                </a:lnTo>
                <a:lnTo>
                  <a:pt x="741784" y="31965"/>
                </a:lnTo>
                <a:close/>
              </a:path>
              <a:path w="818515" h="641985">
                <a:moveTo>
                  <a:pt x="91159" y="597641"/>
                </a:moveTo>
                <a:lnTo>
                  <a:pt x="91686" y="598297"/>
                </a:lnTo>
                <a:lnTo>
                  <a:pt x="91159" y="597641"/>
                </a:lnTo>
                <a:close/>
              </a:path>
              <a:path w="818515" h="641985">
                <a:moveTo>
                  <a:pt x="91203" y="597565"/>
                </a:moveTo>
                <a:lnTo>
                  <a:pt x="91249" y="597753"/>
                </a:lnTo>
                <a:lnTo>
                  <a:pt x="91686" y="598297"/>
                </a:lnTo>
                <a:lnTo>
                  <a:pt x="92350" y="598297"/>
                </a:lnTo>
                <a:lnTo>
                  <a:pt x="91203" y="597565"/>
                </a:lnTo>
                <a:close/>
              </a:path>
              <a:path w="818515" h="641985">
                <a:moveTo>
                  <a:pt x="90162" y="596900"/>
                </a:moveTo>
                <a:lnTo>
                  <a:pt x="91093" y="597753"/>
                </a:lnTo>
                <a:lnTo>
                  <a:pt x="90986" y="597426"/>
                </a:lnTo>
                <a:lnTo>
                  <a:pt x="90162" y="596900"/>
                </a:lnTo>
                <a:close/>
              </a:path>
              <a:path w="818515" h="641985">
                <a:moveTo>
                  <a:pt x="90986" y="597426"/>
                </a:moveTo>
                <a:lnTo>
                  <a:pt x="91159" y="597641"/>
                </a:lnTo>
                <a:lnTo>
                  <a:pt x="90986" y="597426"/>
                </a:lnTo>
                <a:close/>
              </a:path>
              <a:path w="818515" h="641985">
                <a:moveTo>
                  <a:pt x="90563" y="596900"/>
                </a:moveTo>
                <a:lnTo>
                  <a:pt x="90162" y="596900"/>
                </a:lnTo>
                <a:lnTo>
                  <a:pt x="90986" y="597426"/>
                </a:lnTo>
                <a:lnTo>
                  <a:pt x="90563" y="596900"/>
                </a:lnTo>
                <a:close/>
              </a:path>
              <a:path w="818515" h="641985">
                <a:moveTo>
                  <a:pt x="85536" y="590550"/>
                </a:moveTo>
                <a:lnTo>
                  <a:pt x="85717" y="590804"/>
                </a:lnTo>
                <a:lnTo>
                  <a:pt x="85536" y="590550"/>
                </a:lnTo>
                <a:close/>
              </a:path>
              <a:path w="818515" h="641985">
                <a:moveTo>
                  <a:pt x="79748" y="582422"/>
                </a:moveTo>
                <a:lnTo>
                  <a:pt x="79875" y="582676"/>
                </a:lnTo>
                <a:lnTo>
                  <a:pt x="79748" y="582422"/>
                </a:lnTo>
                <a:close/>
              </a:path>
              <a:path w="818515" h="641985">
                <a:moveTo>
                  <a:pt x="68445" y="564388"/>
                </a:moveTo>
                <a:lnTo>
                  <a:pt x="68572" y="564769"/>
                </a:lnTo>
                <a:lnTo>
                  <a:pt x="68445" y="564388"/>
                </a:lnTo>
                <a:close/>
              </a:path>
              <a:path w="818515" h="641985">
                <a:moveTo>
                  <a:pt x="57904" y="544322"/>
                </a:moveTo>
                <a:lnTo>
                  <a:pt x="58031" y="544703"/>
                </a:lnTo>
                <a:lnTo>
                  <a:pt x="57904" y="544322"/>
                </a:lnTo>
                <a:close/>
              </a:path>
              <a:path w="818515" h="641985">
                <a:moveTo>
                  <a:pt x="48252" y="522605"/>
                </a:moveTo>
                <a:lnTo>
                  <a:pt x="48379" y="522986"/>
                </a:lnTo>
                <a:lnTo>
                  <a:pt x="48252" y="522605"/>
                </a:lnTo>
                <a:close/>
              </a:path>
              <a:path w="818515" h="641985">
                <a:moveTo>
                  <a:pt x="39489" y="499237"/>
                </a:moveTo>
                <a:lnTo>
                  <a:pt x="39489" y="499618"/>
                </a:lnTo>
                <a:lnTo>
                  <a:pt x="39631" y="499618"/>
                </a:lnTo>
                <a:lnTo>
                  <a:pt x="39489" y="499237"/>
                </a:lnTo>
                <a:close/>
              </a:path>
              <a:path w="818515" h="641985">
                <a:moveTo>
                  <a:pt x="31803" y="474599"/>
                </a:moveTo>
                <a:lnTo>
                  <a:pt x="31869" y="474853"/>
                </a:lnTo>
                <a:lnTo>
                  <a:pt x="31803" y="474599"/>
                </a:lnTo>
                <a:close/>
              </a:path>
              <a:path w="818515" h="641985">
                <a:moveTo>
                  <a:pt x="25213" y="448818"/>
                </a:moveTo>
                <a:lnTo>
                  <a:pt x="25265" y="449072"/>
                </a:lnTo>
                <a:lnTo>
                  <a:pt x="25213" y="448818"/>
                </a:lnTo>
                <a:close/>
              </a:path>
              <a:path w="818515" h="641985">
                <a:moveTo>
                  <a:pt x="19804" y="422021"/>
                </a:moveTo>
                <a:lnTo>
                  <a:pt x="19804" y="422402"/>
                </a:lnTo>
                <a:lnTo>
                  <a:pt x="19804" y="422021"/>
                </a:lnTo>
                <a:close/>
              </a:path>
              <a:path w="818515" h="641985">
                <a:moveTo>
                  <a:pt x="15994" y="394843"/>
                </a:moveTo>
                <a:lnTo>
                  <a:pt x="15994" y="395097"/>
                </a:lnTo>
                <a:lnTo>
                  <a:pt x="15994" y="394843"/>
                </a:lnTo>
                <a:close/>
              </a:path>
              <a:path w="818515" h="641985">
                <a:moveTo>
                  <a:pt x="13581" y="366903"/>
                </a:moveTo>
                <a:lnTo>
                  <a:pt x="13581" y="367284"/>
                </a:lnTo>
                <a:lnTo>
                  <a:pt x="13581" y="366903"/>
                </a:lnTo>
                <a:close/>
              </a:path>
              <a:path w="818515" h="641985">
                <a:moveTo>
                  <a:pt x="12700" y="339233"/>
                </a:moveTo>
                <a:lnTo>
                  <a:pt x="12692" y="339471"/>
                </a:lnTo>
                <a:lnTo>
                  <a:pt x="12700" y="339233"/>
                </a:lnTo>
                <a:close/>
              </a:path>
              <a:path w="818515" h="641985">
                <a:moveTo>
                  <a:pt x="12710" y="338963"/>
                </a:moveTo>
                <a:lnTo>
                  <a:pt x="12700" y="339233"/>
                </a:lnTo>
                <a:lnTo>
                  <a:pt x="12710" y="338963"/>
                </a:lnTo>
                <a:close/>
              </a:path>
              <a:path w="818515" h="641985">
                <a:moveTo>
                  <a:pt x="13009" y="332359"/>
                </a:moveTo>
                <a:lnTo>
                  <a:pt x="12946" y="332867"/>
                </a:lnTo>
                <a:lnTo>
                  <a:pt x="13009" y="332359"/>
                </a:lnTo>
                <a:close/>
              </a:path>
              <a:path w="818515" h="641985">
                <a:moveTo>
                  <a:pt x="13822" y="325856"/>
                </a:moveTo>
                <a:lnTo>
                  <a:pt x="13708" y="326390"/>
                </a:lnTo>
                <a:lnTo>
                  <a:pt x="13822" y="325856"/>
                </a:lnTo>
                <a:close/>
              </a:path>
              <a:path w="818515" h="641985">
                <a:moveTo>
                  <a:pt x="15232" y="319278"/>
                </a:moveTo>
                <a:lnTo>
                  <a:pt x="15105" y="319659"/>
                </a:lnTo>
                <a:lnTo>
                  <a:pt x="15232" y="319278"/>
                </a:lnTo>
                <a:close/>
              </a:path>
              <a:path w="818515" h="641985">
                <a:moveTo>
                  <a:pt x="17128" y="312575"/>
                </a:moveTo>
                <a:lnTo>
                  <a:pt x="16883" y="313182"/>
                </a:lnTo>
                <a:lnTo>
                  <a:pt x="17128" y="312575"/>
                </a:lnTo>
                <a:close/>
              </a:path>
              <a:path w="818515" h="641985">
                <a:moveTo>
                  <a:pt x="22598" y="299085"/>
                </a:moveTo>
                <a:lnTo>
                  <a:pt x="22217" y="299847"/>
                </a:lnTo>
                <a:lnTo>
                  <a:pt x="22473" y="299391"/>
                </a:lnTo>
                <a:lnTo>
                  <a:pt x="22598" y="299085"/>
                </a:lnTo>
                <a:close/>
              </a:path>
              <a:path w="818515" h="641985">
                <a:moveTo>
                  <a:pt x="22473" y="299391"/>
                </a:moveTo>
                <a:lnTo>
                  <a:pt x="22217" y="299847"/>
                </a:lnTo>
                <a:lnTo>
                  <a:pt x="22473" y="299391"/>
                </a:lnTo>
                <a:close/>
              </a:path>
              <a:path w="818515" h="641985">
                <a:moveTo>
                  <a:pt x="22646" y="299085"/>
                </a:moveTo>
                <a:lnTo>
                  <a:pt x="22473" y="299391"/>
                </a:lnTo>
                <a:lnTo>
                  <a:pt x="22646" y="299085"/>
                </a:lnTo>
                <a:close/>
              </a:path>
              <a:path w="818515" h="641985">
                <a:moveTo>
                  <a:pt x="30091" y="285877"/>
                </a:moveTo>
                <a:lnTo>
                  <a:pt x="29710" y="286385"/>
                </a:lnTo>
                <a:lnTo>
                  <a:pt x="30091" y="285877"/>
                </a:lnTo>
                <a:close/>
              </a:path>
              <a:path w="818515" h="641985">
                <a:moveTo>
                  <a:pt x="39743" y="272542"/>
                </a:moveTo>
                <a:lnTo>
                  <a:pt x="39362" y="272923"/>
                </a:lnTo>
                <a:lnTo>
                  <a:pt x="39743" y="272542"/>
                </a:lnTo>
                <a:close/>
              </a:path>
              <a:path w="818515" h="641985">
                <a:moveTo>
                  <a:pt x="51278" y="259232"/>
                </a:moveTo>
                <a:lnTo>
                  <a:pt x="50919" y="259588"/>
                </a:lnTo>
                <a:lnTo>
                  <a:pt x="51278" y="259232"/>
                </a:lnTo>
                <a:close/>
              </a:path>
              <a:path w="818515" h="641985">
                <a:moveTo>
                  <a:pt x="64950" y="245872"/>
                </a:moveTo>
                <a:lnTo>
                  <a:pt x="64762" y="245872"/>
                </a:lnTo>
                <a:lnTo>
                  <a:pt x="64508" y="246253"/>
                </a:lnTo>
                <a:lnTo>
                  <a:pt x="64950" y="245872"/>
                </a:lnTo>
                <a:close/>
              </a:path>
              <a:path w="818515" h="641985">
                <a:moveTo>
                  <a:pt x="80215" y="232791"/>
                </a:moveTo>
                <a:lnTo>
                  <a:pt x="79875" y="233045"/>
                </a:lnTo>
                <a:lnTo>
                  <a:pt x="80215" y="232791"/>
                </a:lnTo>
                <a:close/>
              </a:path>
              <a:path w="818515" h="641985">
                <a:moveTo>
                  <a:pt x="97401" y="219964"/>
                </a:moveTo>
                <a:lnTo>
                  <a:pt x="97147" y="220091"/>
                </a:lnTo>
                <a:lnTo>
                  <a:pt x="97401" y="219964"/>
                </a:lnTo>
                <a:close/>
              </a:path>
              <a:path w="818515" h="641985">
                <a:moveTo>
                  <a:pt x="116324" y="207137"/>
                </a:moveTo>
                <a:lnTo>
                  <a:pt x="116070" y="207264"/>
                </a:lnTo>
                <a:lnTo>
                  <a:pt x="116324" y="207137"/>
                </a:lnTo>
                <a:close/>
              </a:path>
              <a:path w="818515" h="641985">
                <a:moveTo>
                  <a:pt x="137229" y="194564"/>
                </a:moveTo>
                <a:lnTo>
                  <a:pt x="137025" y="194564"/>
                </a:lnTo>
                <a:lnTo>
                  <a:pt x="136771" y="194818"/>
                </a:lnTo>
                <a:lnTo>
                  <a:pt x="137229" y="194564"/>
                </a:lnTo>
                <a:close/>
              </a:path>
              <a:path w="818515" h="641985">
                <a:moveTo>
                  <a:pt x="183019" y="170434"/>
                </a:moveTo>
                <a:lnTo>
                  <a:pt x="182872" y="170434"/>
                </a:lnTo>
                <a:lnTo>
                  <a:pt x="183019" y="170434"/>
                </a:lnTo>
                <a:close/>
              </a:path>
              <a:path w="818515" h="641985">
                <a:moveTo>
                  <a:pt x="208190" y="158877"/>
                </a:moveTo>
                <a:lnTo>
                  <a:pt x="208018" y="158877"/>
                </a:lnTo>
                <a:lnTo>
                  <a:pt x="208190" y="158877"/>
                </a:lnTo>
                <a:close/>
              </a:path>
              <a:path w="818515" h="641985">
                <a:moveTo>
                  <a:pt x="234757" y="147701"/>
                </a:moveTo>
                <a:lnTo>
                  <a:pt x="234561" y="147701"/>
                </a:lnTo>
                <a:lnTo>
                  <a:pt x="234757" y="147701"/>
                </a:lnTo>
                <a:close/>
              </a:path>
              <a:path w="818515" h="641985">
                <a:moveTo>
                  <a:pt x="262472" y="136906"/>
                </a:moveTo>
                <a:lnTo>
                  <a:pt x="262247" y="136906"/>
                </a:lnTo>
                <a:lnTo>
                  <a:pt x="262472" y="136906"/>
                </a:lnTo>
                <a:close/>
              </a:path>
              <a:path w="818515" h="641985">
                <a:moveTo>
                  <a:pt x="291463" y="126492"/>
                </a:moveTo>
                <a:lnTo>
                  <a:pt x="291330" y="126492"/>
                </a:lnTo>
                <a:lnTo>
                  <a:pt x="291076" y="126619"/>
                </a:lnTo>
                <a:lnTo>
                  <a:pt x="291463" y="126492"/>
                </a:lnTo>
                <a:close/>
              </a:path>
              <a:path w="818515" h="641985">
                <a:moveTo>
                  <a:pt x="384923" y="98298"/>
                </a:moveTo>
                <a:lnTo>
                  <a:pt x="384548" y="98298"/>
                </a:lnTo>
                <a:lnTo>
                  <a:pt x="384923" y="98298"/>
                </a:lnTo>
                <a:close/>
              </a:path>
              <a:path w="818515" h="641985">
                <a:moveTo>
                  <a:pt x="451831" y="82169"/>
                </a:moveTo>
                <a:lnTo>
                  <a:pt x="451350" y="82169"/>
                </a:lnTo>
                <a:lnTo>
                  <a:pt x="451831" y="82169"/>
                </a:lnTo>
                <a:close/>
              </a:path>
              <a:path w="818515" h="641985">
                <a:moveTo>
                  <a:pt x="807737" y="31369"/>
                </a:moveTo>
                <a:lnTo>
                  <a:pt x="754245" y="31369"/>
                </a:lnTo>
                <a:lnTo>
                  <a:pt x="754880" y="44069"/>
                </a:lnTo>
                <a:lnTo>
                  <a:pt x="742081" y="44683"/>
                </a:lnTo>
                <a:lnTo>
                  <a:pt x="742815" y="76073"/>
                </a:lnTo>
                <a:lnTo>
                  <a:pt x="817999" y="36195"/>
                </a:lnTo>
                <a:lnTo>
                  <a:pt x="807737" y="31369"/>
                </a:lnTo>
                <a:close/>
              </a:path>
              <a:path w="818515" h="641985">
                <a:moveTo>
                  <a:pt x="486448" y="75057"/>
                </a:moveTo>
                <a:lnTo>
                  <a:pt x="485894" y="75057"/>
                </a:lnTo>
                <a:lnTo>
                  <a:pt x="486448" y="75057"/>
                </a:lnTo>
                <a:close/>
              </a:path>
              <a:path w="818515" h="641985">
                <a:moveTo>
                  <a:pt x="754245" y="31369"/>
                </a:moveTo>
                <a:lnTo>
                  <a:pt x="741784" y="31965"/>
                </a:lnTo>
                <a:lnTo>
                  <a:pt x="742081" y="44683"/>
                </a:lnTo>
                <a:lnTo>
                  <a:pt x="754880" y="44069"/>
                </a:lnTo>
                <a:lnTo>
                  <a:pt x="754245" y="31369"/>
                </a:lnTo>
                <a:close/>
              </a:path>
              <a:path w="818515" h="641985">
                <a:moveTo>
                  <a:pt x="741037" y="0"/>
                </a:moveTo>
                <a:lnTo>
                  <a:pt x="741784" y="31965"/>
                </a:lnTo>
                <a:lnTo>
                  <a:pt x="754245" y="31369"/>
                </a:lnTo>
                <a:lnTo>
                  <a:pt x="807737" y="31369"/>
                </a:lnTo>
                <a:lnTo>
                  <a:pt x="74103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3022" y="33681"/>
            <a:ext cx="19816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tx1"/>
                </a:solidFill>
              </a:rPr>
              <a:t>Summar</a:t>
            </a:r>
            <a:r>
              <a:rPr lang="en-US" altLang="zh-CN" sz="3200" spc="-5" dirty="0">
                <a:solidFill>
                  <a:schemeClr val="tx1"/>
                </a:solidFill>
              </a:rPr>
              <a:t>y</a:t>
            </a:r>
            <a:endParaRPr sz="3200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2063" y="2676934"/>
            <a:ext cx="5391785" cy="3747135"/>
            <a:chOff x="512063" y="2676934"/>
            <a:chExt cx="5391785" cy="37471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063" y="2676934"/>
              <a:ext cx="5391762" cy="3746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38450" y="3630929"/>
              <a:ext cx="1484630" cy="2185035"/>
            </a:xfrm>
            <a:custGeom>
              <a:avLst/>
              <a:gdLst/>
              <a:ahLst/>
              <a:cxnLst/>
              <a:rect l="l" t="t" r="r" b="b"/>
              <a:pathLst>
                <a:path w="1484629" h="2185035">
                  <a:moveTo>
                    <a:pt x="1465326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465326" y="381000"/>
                  </a:lnTo>
                  <a:lnTo>
                    <a:pt x="1465326" y="0"/>
                  </a:lnTo>
                  <a:close/>
                </a:path>
                <a:path w="1484629" h="2185035">
                  <a:moveTo>
                    <a:pt x="1484376" y="1803654"/>
                  </a:moveTo>
                  <a:lnTo>
                    <a:pt x="17526" y="1803654"/>
                  </a:lnTo>
                  <a:lnTo>
                    <a:pt x="17526" y="2184654"/>
                  </a:lnTo>
                  <a:lnTo>
                    <a:pt x="1484376" y="2184654"/>
                  </a:lnTo>
                  <a:lnTo>
                    <a:pt x="1484376" y="18036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17444" y="3711702"/>
            <a:ext cx="163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PMOS</a:t>
            </a:r>
            <a:r>
              <a:rPr sz="2400" b="1" spc="-10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only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7444" y="5294629"/>
            <a:ext cx="16503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NMOS</a:t>
            </a:r>
            <a:r>
              <a:rPr sz="24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only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2044" y="1548130"/>
            <a:ext cx="6458585" cy="32265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 algn="just">
              <a:spcBef>
                <a:spcPts val="100"/>
              </a:spcBef>
              <a:buClr>
                <a:srgbClr val="004099"/>
              </a:buClr>
              <a:buFont typeface="Wingdings"/>
              <a:buChar char=""/>
              <a:tabLst>
                <a:tab pos="376555" algn="l"/>
              </a:tabLst>
            </a:pPr>
            <a:r>
              <a:rPr dirty="0"/>
              <a:t>	</a:t>
            </a:r>
            <a:r>
              <a:rPr lang="en-US" altLang="zh-CN" sz="2200" b="1" dirty="0">
                <a:solidFill>
                  <a:srgbClr val="004099"/>
                </a:solidFill>
                <a:latin typeface="Arial"/>
                <a:cs typeface="Arial"/>
              </a:rPr>
              <a:t>The </a:t>
            </a:r>
            <a:r>
              <a:rPr lang="en-US" altLang="zh-CN" sz="2200" b="1" dirty="0">
                <a:solidFill>
                  <a:srgbClr val="00AF50"/>
                </a:solidFill>
                <a:latin typeface="Arial"/>
                <a:cs typeface="Arial"/>
              </a:rPr>
              <a:t>pull-up network (PUN) </a:t>
            </a:r>
            <a:r>
              <a:rPr lang="en-US" altLang="zh-CN" sz="2200" b="1" dirty="0">
                <a:solidFill>
                  <a:srgbClr val="004099"/>
                </a:solidFill>
                <a:latin typeface="Arial"/>
                <a:cs typeface="Arial"/>
              </a:rPr>
              <a:t>is made of</a:t>
            </a:r>
            <a:r>
              <a:rPr lang="en-US" altLang="zh-CN" sz="2200" b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altLang="zh-CN" sz="2200" b="1" u="heavy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PMOS </a:t>
            </a:r>
            <a:r>
              <a:rPr lang="en-US" altLang="zh-CN" sz="2200" b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altLang="zh-CN" sz="2200" b="1" u="heavy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transistors </a:t>
            </a:r>
            <a:r>
              <a:rPr lang="en-US" altLang="zh-CN" sz="2200" b="1" u="heavy" spc="-5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ONLY</a:t>
            </a:r>
            <a:r>
              <a:rPr lang="en-US" altLang="zh-CN" sz="2200" b="1" spc="-5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altLang="zh-CN" sz="2200" b="1" dirty="0">
                <a:solidFill>
                  <a:srgbClr val="004099"/>
                </a:solidFill>
                <a:latin typeface="Arial"/>
                <a:cs typeface="Arial"/>
              </a:rPr>
              <a:t>while the </a:t>
            </a:r>
            <a:r>
              <a:rPr lang="en-US" altLang="zh-CN" sz="2200" b="1" dirty="0">
                <a:solidFill>
                  <a:srgbClr val="00AF50"/>
                </a:solidFill>
                <a:latin typeface="Arial"/>
                <a:cs typeface="Arial"/>
              </a:rPr>
              <a:t>pull-down network </a:t>
            </a:r>
            <a:r>
              <a:rPr lang="en-US" altLang="zh-CN" sz="2200" b="1" spc="-60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altLang="zh-CN" sz="2200" b="1" dirty="0">
                <a:solidFill>
                  <a:srgbClr val="00AF50"/>
                </a:solidFill>
                <a:latin typeface="Arial"/>
                <a:cs typeface="Arial"/>
              </a:rPr>
              <a:t>(</a:t>
            </a:r>
            <a:r>
              <a:rPr lang="en-US" altLang="zh-CN" sz="2200" b="1" dirty="0" err="1">
                <a:solidFill>
                  <a:srgbClr val="00AF50"/>
                </a:solidFill>
                <a:latin typeface="Arial"/>
                <a:cs typeface="Arial"/>
              </a:rPr>
              <a:t>PDN</a:t>
            </a:r>
            <a:r>
              <a:rPr lang="en-US" altLang="zh-CN" sz="2200" b="1" dirty="0">
                <a:solidFill>
                  <a:srgbClr val="00AF50"/>
                </a:solidFill>
                <a:latin typeface="Arial"/>
                <a:cs typeface="Arial"/>
              </a:rPr>
              <a:t>)</a:t>
            </a:r>
            <a:r>
              <a:rPr lang="en-US" altLang="zh-CN" sz="2200" b="1" spc="-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altLang="zh-CN" sz="2200" b="1" dirty="0">
                <a:solidFill>
                  <a:srgbClr val="004099"/>
                </a:solidFill>
                <a:latin typeface="Arial"/>
                <a:cs typeface="Arial"/>
              </a:rPr>
              <a:t>is</a:t>
            </a:r>
            <a:r>
              <a:rPr lang="en-US" altLang="zh-CN" sz="22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2200" b="1" dirty="0">
                <a:solidFill>
                  <a:srgbClr val="004099"/>
                </a:solidFill>
                <a:latin typeface="Arial"/>
                <a:cs typeface="Arial"/>
              </a:rPr>
              <a:t>made </a:t>
            </a:r>
            <a:r>
              <a:rPr lang="en-US" altLang="zh-CN" sz="2200" b="1" spc="-5" dirty="0">
                <a:solidFill>
                  <a:srgbClr val="004099"/>
                </a:solidFill>
                <a:latin typeface="Arial"/>
                <a:cs typeface="Arial"/>
              </a:rPr>
              <a:t>of</a:t>
            </a:r>
            <a:r>
              <a:rPr lang="en-US" altLang="zh-CN" sz="2200" b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altLang="zh-CN" sz="2200" b="1" u="heavy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NMOS</a:t>
            </a:r>
            <a:r>
              <a:rPr lang="en-US" altLang="zh-CN" sz="2200" b="1" u="heavy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CN" sz="2200" b="1" u="heavy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transistors </a:t>
            </a:r>
            <a:r>
              <a:rPr lang="en-US" altLang="zh-CN" sz="2200" b="1" u="heavy" spc="-9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ONLY</a:t>
            </a:r>
            <a:r>
              <a:rPr lang="en-US" altLang="zh-CN" sz="2200" b="1" spc="-90" dirty="0">
                <a:solidFill>
                  <a:srgbClr val="004099"/>
                </a:solidFill>
                <a:latin typeface="Arial"/>
                <a:cs typeface="Arial"/>
              </a:rPr>
              <a:t>.</a:t>
            </a:r>
            <a:endParaRPr lang="en-US" altLang="zh-CN" sz="2200" dirty="0">
              <a:latin typeface="Arial"/>
              <a:cs typeface="Arial"/>
            </a:endParaRPr>
          </a:p>
          <a:p>
            <a:pPr marL="298450" marR="5080" indent="-285750" algn="just">
              <a:lnSpc>
                <a:spcPct val="100000"/>
              </a:lnSpc>
              <a:spcBef>
                <a:spcPts val="100"/>
              </a:spcBef>
              <a:buClr>
                <a:srgbClr val="004099"/>
              </a:buClr>
              <a:buFont typeface="Wingdings"/>
              <a:buChar char=""/>
              <a:tabLst>
                <a:tab pos="376555" algn="l"/>
              </a:tabLst>
            </a:pP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Logic inputs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connect to the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Gate </a:t>
            </a:r>
            <a:r>
              <a:rPr sz="22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terminal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of </a:t>
            </a:r>
            <a:r>
              <a:rPr sz="22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004099"/>
                </a:solidFill>
                <a:latin typeface="Arial"/>
                <a:cs typeface="Arial"/>
              </a:rPr>
              <a:t>MOSFETs.</a:t>
            </a:r>
            <a:endParaRPr sz="2200" dirty="0">
              <a:latin typeface="Arial"/>
              <a:cs typeface="Arial"/>
            </a:endParaRPr>
          </a:p>
          <a:p>
            <a:pPr marL="298450" marR="5080" indent="-285750" algn="just">
              <a:lnSpc>
                <a:spcPct val="100000"/>
              </a:lnSpc>
              <a:spcBef>
                <a:spcPts val="1200"/>
              </a:spcBef>
              <a:buClr>
                <a:srgbClr val="004099"/>
              </a:buClr>
              <a:buFont typeface="Wingdings"/>
              <a:buChar char=""/>
              <a:tabLst>
                <a:tab pos="376555" algn="l"/>
              </a:tabLst>
            </a:pPr>
            <a:r>
              <a:rPr lang="en-US" altLang="zh-CN" sz="2200" b="1" dirty="0">
                <a:solidFill>
                  <a:srgbClr val="004099"/>
                </a:solidFill>
                <a:latin typeface="Arial"/>
                <a:cs typeface="Arial"/>
              </a:rPr>
              <a:t> The</a:t>
            </a:r>
            <a:r>
              <a:rPr lang="en-US" altLang="zh-CN" sz="2200" b="1" spc="59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  <a:latin typeface="Arial"/>
                <a:cs typeface="Arial"/>
              </a:rPr>
              <a:t>output of </a:t>
            </a:r>
            <a:r>
              <a:rPr lang="en-US" altLang="zh-CN" sz="2200" b="1" dirty="0">
                <a:solidFill>
                  <a:srgbClr val="004099"/>
                </a:solidFill>
                <a:latin typeface="Arial"/>
                <a:cs typeface="Arial"/>
              </a:rPr>
              <a:t>Static</a:t>
            </a:r>
            <a:r>
              <a:rPr lang="en-US" altLang="zh-CN" sz="2200" b="1" spc="59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2200" b="1" dirty="0">
                <a:solidFill>
                  <a:srgbClr val="004099"/>
                </a:solidFill>
                <a:latin typeface="Arial"/>
                <a:cs typeface="Arial"/>
              </a:rPr>
              <a:t>CMOS</a:t>
            </a:r>
            <a:r>
              <a:rPr lang="en-US" altLang="zh-CN" sz="2200" b="1" spc="58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2200" b="1" dirty="0">
                <a:solidFill>
                  <a:srgbClr val="004099"/>
                </a:solidFill>
                <a:latin typeface="Arial"/>
                <a:cs typeface="Arial"/>
              </a:rPr>
              <a:t>logic</a:t>
            </a:r>
            <a:r>
              <a:rPr lang="en-US" altLang="zh-CN" sz="2200" b="1" spc="59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2200" b="1" dirty="0">
                <a:solidFill>
                  <a:srgbClr val="004099"/>
                </a:solidFill>
                <a:latin typeface="Arial"/>
                <a:cs typeface="Arial"/>
              </a:rPr>
              <a:t>gate</a:t>
            </a:r>
            <a:r>
              <a:rPr lang="en-US" altLang="zh-CN" sz="2200" b="1" spc="5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200" b="1" spc="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lang="en-US" altLang="zh-CN" sz="2200" b="1" spc="-6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  <a:latin typeface="Arial"/>
                <a:cs typeface="Arial"/>
              </a:rPr>
              <a:t>connected to </a:t>
            </a:r>
            <a:r>
              <a:rPr lang="en-US" altLang="zh-CN" sz="2200" b="1" i="1" spc="5" dirty="0" err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lang="en-US" altLang="zh-CN" sz="2175" b="1" spc="7" baseline="-21072" dirty="0" err="1">
                <a:solidFill>
                  <a:srgbClr val="FF0000"/>
                </a:solidFill>
                <a:latin typeface="Arial"/>
                <a:cs typeface="Arial"/>
              </a:rPr>
              <a:t>DD</a:t>
            </a:r>
            <a:r>
              <a:rPr lang="en-US" altLang="zh-CN" sz="2175" b="1" spc="15" baseline="-2107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200" b="1" spc="-5" dirty="0">
                <a:solidFill>
                  <a:srgbClr val="FF0000"/>
                </a:solidFill>
                <a:latin typeface="Arial"/>
                <a:cs typeface="Arial"/>
              </a:rPr>
              <a:t>or </a:t>
            </a:r>
            <a:r>
              <a:rPr lang="en-US" altLang="zh-CN" sz="2200" b="1" dirty="0" err="1">
                <a:solidFill>
                  <a:srgbClr val="FF0000"/>
                </a:solidFill>
                <a:latin typeface="Arial"/>
                <a:cs typeface="Arial"/>
              </a:rPr>
              <a:t>GND</a:t>
            </a:r>
            <a:r>
              <a:rPr lang="en-US" altLang="zh-CN" sz="2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200" b="1" spc="-5" dirty="0">
                <a:solidFill>
                  <a:srgbClr val="004099"/>
                </a:solidFill>
                <a:latin typeface="Arial"/>
                <a:cs typeface="Arial"/>
              </a:rPr>
              <a:t>via </a:t>
            </a:r>
            <a:r>
              <a:rPr lang="en-US" altLang="zh-CN" sz="2200" b="1" dirty="0">
                <a:solidFill>
                  <a:srgbClr val="004099"/>
                </a:solidFill>
                <a:latin typeface="Arial"/>
                <a:cs typeface="Arial"/>
              </a:rPr>
              <a:t>a </a:t>
            </a:r>
            <a:r>
              <a:rPr lang="en-US" altLang="zh-CN" sz="2200" b="1" i="1" dirty="0">
                <a:solidFill>
                  <a:srgbClr val="00AF50"/>
                </a:solidFill>
                <a:latin typeface="Arial"/>
                <a:cs typeface="Arial"/>
              </a:rPr>
              <a:t>low-resistive </a:t>
            </a:r>
            <a:r>
              <a:rPr lang="en-US" altLang="zh-CN" sz="2200" b="1" i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altLang="zh-CN" sz="2200" b="1" i="1" dirty="0">
                <a:solidFill>
                  <a:srgbClr val="00AF50"/>
                </a:solidFill>
                <a:latin typeface="Arial"/>
                <a:cs typeface="Arial"/>
              </a:rPr>
              <a:t>path </a:t>
            </a:r>
            <a:r>
              <a:rPr lang="en-US" altLang="zh-CN" sz="2200" b="1" spc="-5" dirty="0">
                <a:solidFill>
                  <a:srgbClr val="004099"/>
                </a:solidFill>
                <a:latin typeface="Arial"/>
                <a:cs typeface="Arial"/>
              </a:rPr>
              <a:t>at </a:t>
            </a:r>
            <a:r>
              <a:rPr lang="en-US" altLang="zh-CN" sz="2200" b="1" dirty="0">
                <a:solidFill>
                  <a:srgbClr val="004099"/>
                </a:solidFill>
                <a:latin typeface="Arial"/>
                <a:cs typeface="Arial"/>
              </a:rPr>
              <a:t>every point in time (except during the </a:t>
            </a:r>
            <a:r>
              <a:rPr lang="en-US" altLang="zh-CN" sz="22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2200" b="1" spc="-5" dirty="0">
                <a:solidFill>
                  <a:srgbClr val="004099"/>
                </a:solidFill>
                <a:latin typeface="Arial"/>
                <a:cs typeface="Arial"/>
              </a:rPr>
              <a:t>switching</a:t>
            </a:r>
            <a:r>
              <a:rPr lang="en-US" altLang="zh-CN" sz="2200" b="1" spc="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2200" b="1" spc="-5" dirty="0">
                <a:solidFill>
                  <a:srgbClr val="004099"/>
                </a:solidFill>
                <a:latin typeface="Arial"/>
                <a:cs typeface="Arial"/>
              </a:rPr>
              <a:t>transients).</a:t>
            </a:r>
            <a:r>
              <a:rPr lang="en-US" altLang="zh-CN" sz="22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93944" y="4881359"/>
            <a:ext cx="6721856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marR="42545" indent="-285750" algn="just">
              <a:lnSpc>
                <a:spcPct val="100000"/>
              </a:lnSpc>
              <a:spcBef>
                <a:spcPts val="100"/>
              </a:spcBef>
              <a:buClr>
                <a:srgbClr val="004099"/>
              </a:buClr>
              <a:buFont typeface="Wingdings"/>
              <a:buChar char=""/>
              <a:tabLst>
                <a:tab pos="414655" algn="l"/>
              </a:tabLst>
            </a:pPr>
            <a:r>
              <a:rPr dirty="0"/>
              <a:t>	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The outputs of the static CMOS logic gates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at </a:t>
            </a:r>
            <a:r>
              <a:rPr sz="2200" b="1" spc="-6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all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times </a:t>
            </a:r>
            <a:r>
              <a:rPr lang="en-US" altLang="zh-CN" sz="2200" b="1" dirty="0">
                <a:solidFill>
                  <a:srgbClr val="FF0000"/>
                </a:solidFill>
                <a:latin typeface="Arial"/>
                <a:cs typeface="Arial"/>
              </a:rPr>
              <a:t>are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the value of the Boolean function</a:t>
            </a:r>
            <a:r>
              <a:rPr sz="2200" b="1" dirty="0">
                <a:latin typeface="Arial"/>
                <a:cs typeface="Arial"/>
              </a:rPr>
              <a:t>, 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implemented</a:t>
            </a:r>
            <a:r>
              <a:rPr sz="22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by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circuit </a:t>
            </a: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at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 steady</a:t>
            </a:r>
            <a:r>
              <a:rPr sz="22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4099"/>
                </a:solidFill>
                <a:latin typeface="Arial"/>
                <a:cs typeface="Arial"/>
              </a:rPr>
              <a:t>state.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1060" y="1395983"/>
            <a:ext cx="4083558" cy="1399032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56F8D102-3717-FE17-C573-2506101AAB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5181600" y="152400"/>
            <a:ext cx="160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636" y="1432347"/>
            <a:ext cx="10659364" cy="3478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800" b="1" dirty="0">
                <a:solidFill>
                  <a:srgbClr val="0000CC"/>
                </a:solidFill>
                <a:latin typeface="Arial"/>
                <a:cs typeface="Arial"/>
              </a:rPr>
              <a:t>Construction of Static CMOS Logic Gate</a:t>
            </a:r>
          </a:p>
          <a:p>
            <a:pPr marL="355600" indent="-342900">
              <a:lnSpc>
                <a:spcPct val="150000"/>
              </a:lnSpc>
              <a:spcBef>
                <a:spcPts val="1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800" b="1" spc="-5" dirty="0">
                <a:solidFill>
                  <a:srgbClr val="0000CC"/>
                </a:solidFill>
                <a:latin typeface="Arial"/>
                <a:cs typeface="Arial"/>
              </a:rPr>
              <a:t>Static CMOS Logic Circuit Delay and Power Analysis</a:t>
            </a:r>
          </a:p>
          <a:p>
            <a:pPr marL="355600" indent="-342900">
              <a:lnSpc>
                <a:spcPct val="150000"/>
              </a:lnSpc>
              <a:spcBef>
                <a:spcPts val="1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800" b="1" dirty="0">
                <a:solidFill>
                  <a:srgbClr val="0000CC"/>
                </a:solidFill>
                <a:latin typeface="Arial"/>
                <a:cs typeface="Arial"/>
              </a:rPr>
              <a:t>Static CMOS Logic Circuit  Advanced Delay Analysis</a:t>
            </a:r>
          </a:p>
          <a:p>
            <a:pPr marL="755650" lvl="1" indent="-286385">
              <a:lnSpc>
                <a:spcPct val="150000"/>
              </a:lnSpc>
              <a:spcBef>
                <a:spcPts val="10"/>
              </a:spcBef>
              <a:buChar char="–"/>
              <a:tabLst>
                <a:tab pos="756285" algn="l"/>
              </a:tabLst>
            </a:pPr>
            <a:r>
              <a:rPr lang="en-US" altLang="zh-CN" sz="2400" spc="-5" dirty="0">
                <a:solidFill>
                  <a:srgbClr val="006600"/>
                </a:solidFill>
                <a:latin typeface="Arial"/>
                <a:cs typeface="Arial"/>
              </a:rPr>
              <a:t>Intermediate Capacitance</a:t>
            </a:r>
          </a:p>
          <a:p>
            <a:pPr marL="755650" lvl="1" indent="-286385">
              <a:lnSpc>
                <a:spcPct val="150000"/>
              </a:lnSpc>
              <a:spcBef>
                <a:spcPts val="10"/>
              </a:spcBef>
              <a:buChar char="–"/>
              <a:tabLst>
                <a:tab pos="756285" algn="l"/>
              </a:tabLst>
            </a:pPr>
            <a:r>
              <a:rPr lang="en-US" altLang="zh-CN" sz="2400" spc="-5" dirty="0">
                <a:solidFill>
                  <a:srgbClr val="006600"/>
                </a:solidFill>
                <a:latin typeface="Arial"/>
                <a:cs typeface="Arial"/>
              </a:rPr>
              <a:t>Delay Optimization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19583-6F5E-CABC-A669-4CBFF14DC9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64E8F0-EA7E-52B4-ED73-35800AAC4BD2}"/>
              </a:ext>
            </a:extLst>
          </p:cNvPr>
          <p:cNvSpPr/>
          <p:nvPr/>
        </p:nvSpPr>
        <p:spPr>
          <a:xfrm>
            <a:off x="685800" y="1371600"/>
            <a:ext cx="9753600" cy="927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7775" y="76200"/>
            <a:ext cx="2058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</a:rPr>
              <a:t>Overview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063" y="3036570"/>
            <a:ext cx="3026664" cy="31264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13251" y="2507360"/>
            <a:ext cx="3502660" cy="1609415"/>
          </a:xfrm>
          <a:prstGeom prst="rect">
            <a:avLst/>
          </a:prstGeom>
          <a:solidFill>
            <a:srgbClr val="A1DAEC"/>
          </a:solidFill>
          <a:ln w="25146">
            <a:solidFill>
              <a:srgbClr val="004097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377190" indent="-28638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377825" algn="l"/>
              </a:tabLst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DC Characterizations</a:t>
            </a:r>
            <a:r>
              <a:rPr sz="18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–</a:t>
            </a:r>
            <a:r>
              <a:rPr sz="18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VTC</a:t>
            </a:r>
            <a:endParaRPr sz="1800" dirty="0">
              <a:latin typeface="Arial"/>
              <a:cs typeface="Arial"/>
            </a:endParaRPr>
          </a:p>
          <a:p>
            <a:pPr marL="377190" indent="-28638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377825" algn="l"/>
              </a:tabLst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Propagation</a:t>
            </a:r>
            <a:r>
              <a:rPr sz="18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Delay</a:t>
            </a:r>
            <a:endParaRPr sz="1800" dirty="0">
              <a:latin typeface="Arial"/>
              <a:cs typeface="Arial"/>
            </a:endParaRPr>
          </a:p>
          <a:p>
            <a:pPr marL="377190" indent="-28638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377825" algn="l"/>
              </a:tabLst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Power</a:t>
            </a:r>
            <a:r>
              <a:rPr sz="1800" b="1" spc="-3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Consumption</a:t>
            </a:r>
            <a:endParaRPr sz="1800" dirty="0">
              <a:latin typeface="Arial"/>
              <a:cs typeface="Arial"/>
            </a:endParaRPr>
          </a:p>
          <a:p>
            <a:pPr marL="377190" indent="-28638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377825" algn="l"/>
              </a:tabLst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Design</a:t>
            </a:r>
            <a:r>
              <a:rPr sz="1800" b="1" spc="-3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Optimization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8211" y="1757933"/>
            <a:ext cx="133223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Inverter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34600" y="3082607"/>
            <a:ext cx="18649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Logic</a:t>
            </a:r>
            <a:r>
              <a:rPr sz="28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Gate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2063" y="1513332"/>
            <a:ext cx="3026664" cy="1251203"/>
          </a:xfrm>
          <a:prstGeom prst="rect">
            <a:avLst/>
          </a:prstGeom>
        </p:spPr>
      </p:pic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AB30C959-8D01-E6CD-5269-CC3223C13C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4B2DCC32-AB78-B786-0551-46BE7EE8245C}"/>
              </a:ext>
            </a:extLst>
          </p:cNvPr>
          <p:cNvSpPr/>
          <p:nvPr/>
        </p:nvSpPr>
        <p:spPr>
          <a:xfrm>
            <a:off x="7543800" y="3036570"/>
            <a:ext cx="2209800" cy="544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743A609-FB8B-6D7F-08B0-A2BAB09F7B9E}"/>
              </a:ext>
            </a:extLst>
          </p:cNvPr>
          <p:cNvSpPr txBox="1"/>
          <p:nvPr/>
        </p:nvSpPr>
        <p:spPr>
          <a:xfrm>
            <a:off x="7734300" y="2621005"/>
            <a:ext cx="182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76200"/>
            <a:ext cx="6401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Combinational</a:t>
            </a:r>
            <a:r>
              <a:rPr sz="3600" spc="-6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vs.</a:t>
            </a:r>
            <a:r>
              <a:rPr sz="3600" spc="-35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Sequential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45257" y="4123689"/>
            <a:ext cx="2669540" cy="1303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0000"/>
                </a:solidFill>
                <a:latin typeface="Comic Sans MS"/>
                <a:cs typeface="Comic Sans MS"/>
              </a:rPr>
              <a:t>Combinational</a:t>
            </a:r>
            <a:endParaRPr sz="32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3350"/>
              </a:spcBef>
            </a:pP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Output</a:t>
            </a:r>
            <a:r>
              <a:rPr sz="2400" b="1" i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i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f(In)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2356" y="4123689"/>
            <a:ext cx="2856230" cy="1318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004099"/>
                </a:solidFill>
                <a:latin typeface="Comic Sans MS"/>
                <a:cs typeface="Comic Sans MS"/>
              </a:rPr>
              <a:t>Sequential</a:t>
            </a:r>
            <a:endParaRPr sz="32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3460"/>
              </a:spcBef>
            </a:pP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Output</a:t>
            </a:r>
            <a:r>
              <a:rPr sz="2400" b="1" i="1" spc="-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2400" b="1" i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f(In,</a:t>
            </a:r>
            <a:r>
              <a:rPr sz="2400" b="1" i="1" spc="-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State</a:t>
            </a: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80B4A2-48F6-7CC5-2513-CDFF88541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430656"/>
            <a:ext cx="9884998" cy="2686050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E06437B-A351-123F-0ECD-DE449BFECD4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287" y="148281"/>
            <a:ext cx="69056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tx1"/>
                </a:solidFill>
              </a:rPr>
              <a:t>NMOS </a:t>
            </a:r>
            <a:r>
              <a:rPr sz="3200" spc="-20" dirty="0">
                <a:solidFill>
                  <a:schemeClr val="tx1"/>
                </a:solidFill>
              </a:rPr>
              <a:t>Transistors</a:t>
            </a:r>
            <a:r>
              <a:rPr sz="3200" spc="-25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in Series/Parallel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9048" y="2215903"/>
            <a:ext cx="3842576" cy="40748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13408" y="1281417"/>
            <a:ext cx="8467090" cy="2096728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50"/>
              </a:spcBef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sz="2600" b="1" spc="-20" dirty="0">
                <a:solidFill>
                  <a:srgbClr val="004099"/>
                </a:solidFill>
                <a:latin typeface="Arial"/>
                <a:cs typeface="Arial"/>
              </a:rPr>
              <a:t>Transistor</a:t>
            </a:r>
            <a:r>
              <a:rPr sz="2600" b="1" spc="3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4099"/>
                </a:solidFill>
                <a:latin typeface="Symbol"/>
                <a:cs typeface="Symbol"/>
              </a:rPr>
              <a:t></a:t>
            </a:r>
            <a:r>
              <a:rPr sz="2600" b="1" spc="85" dirty="0">
                <a:solidFill>
                  <a:srgbClr val="004099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004099"/>
                </a:solidFill>
                <a:latin typeface="Arial"/>
                <a:cs typeface="Arial"/>
              </a:rPr>
              <a:t>switch</a:t>
            </a:r>
            <a:r>
              <a:rPr sz="2600" b="1" spc="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4099"/>
                </a:solidFill>
                <a:latin typeface="Arial"/>
                <a:cs typeface="Arial"/>
              </a:rPr>
              <a:t>controlled</a:t>
            </a:r>
            <a:r>
              <a:rPr sz="2600" b="1" spc="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4099"/>
                </a:solidFill>
                <a:latin typeface="Arial"/>
                <a:cs typeface="Arial"/>
              </a:rPr>
              <a:t>by</a:t>
            </a:r>
            <a:r>
              <a:rPr sz="2600" b="1" spc="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4099"/>
                </a:solidFill>
                <a:latin typeface="Arial"/>
                <a:cs typeface="Arial"/>
              </a:rPr>
              <a:t>its</a:t>
            </a:r>
            <a:r>
              <a:rPr sz="26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4099"/>
                </a:solidFill>
                <a:latin typeface="Arial"/>
                <a:cs typeface="Arial"/>
              </a:rPr>
              <a:t>gate</a:t>
            </a:r>
            <a:r>
              <a:rPr sz="2600" b="1" spc="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4099"/>
                </a:solidFill>
                <a:latin typeface="Arial"/>
                <a:cs typeface="Arial"/>
              </a:rPr>
              <a:t>signal</a:t>
            </a:r>
            <a:endParaRPr sz="26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lang="en-US" sz="2400" b="1" dirty="0">
                <a:solidFill>
                  <a:srgbClr val="004099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MOS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switch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004099"/>
                </a:solidFill>
                <a:latin typeface="Arial"/>
                <a:cs typeface="Arial"/>
              </a:rPr>
              <a:t>opens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when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 switch control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input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is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2400" b="1" i="1" spc="-5" dirty="0">
                <a:solidFill>
                  <a:srgbClr val="FF0000"/>
                </a:solidFill>
                <a:latin typeface="Arial"/>
                <a:cs typeface="Arial"/>
              </a:rPr>
              <a:t>HIGH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 dirty="0">
              <a:latin typeface="Arial"/>
              <a:cs typeface="Arial"/>
            </a:endParaRPr>
          </a:p>
          <a:p>
            <a:pPr marL="4596130">
              <a:lnSpc>
                <a:spcPct val="100000"/>
              </a:lnSpc>
              <a:spcBef>
                <a:spcPts val="2425"/>
              </a:spcBef>
            </a:pPr>
            <a:r>
              <a:rPr sz="2800" dirty="0">
                <a:solidFill>
                  <a:srgbClr val="004099"/>
                </a:solidFill>
                <a:latin typeface="Cambria Math"/>
                <a:cs typeface="Cambria Math"/>
              </a:rPr>
              <a:t>𝒀</a:t>
            </a:r>
            <a:r>
              <a:rPr sz="2800" spc="14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004099"/>
                </a:solidFill>
                <a:latin typeface="Cambria Math"/>
                <a:cs typeface="Cambria Math"/>
              </a:rPr>
              <a:t>=</a:t>
            </a:r>
            <a:r>
              <a:rPr sz="2800" spc="14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004099"/>
                </a:solidFill>
                <a:latin typeface="Cambria Math"/>
                <a:cs typeface="Cambria Math"/>
              </a:rPr>
              <a:t>𝑿</a:t>
            </a:r>
            <a:r>
              <a:rPr sz="2800" spc="14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when</a:t>
            </a:r>
            <a:r>
              <a:rPr sz="28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4099"/>
                </a:solidFill>
                <a:latin typeface="Cambria Math"/>
                <a:cs typeface="Cambria Math"/>
              </a:rPr>
              <a:t>𝑨</a:t>
            </a:r>
            <a:r>
              <a:rPr sz="2800" spc="3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004099"/>
                </a:solidFill>
                <a:latin typeface="Cambria Math"/>
                <a:cs typeface="Cambria Math"/>
              </a:rPr>
              <a:t>𝑩</a:t>
            </a:r>
            <a:endParaRPr sz="2800" dirty="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5247" y="5050790"/>
            <a:ext cx="32886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0000"/>
                </a:solidFill>
                <a:latin typeface="Cambria Math"/>
                <a:cs typeface="Cambria Math"/>
              </a:rPr>
              <a:t>𝒀</a:t>
            </a:r>
            <a:r>
              <a:rPr sz="2800" spc="14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2800" spc="1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FF0000"/>
                </a:solidFill>
                <a:latin typeface="Cambria Math"/>
                <a:cs typeface="Cambria Math"/>
              </a:rPr>
              <a:t>𝑿</a:t>
            </a:r>
            <a:r>
              <a:rPr sz="2800" spc="14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when</a:t>
            </a:r>
            <a:r>
              <a:rPr sz="2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Cambria Math"/>
                <a:cs typeface="Cambria Math"/>
              </a:rPr>
              <a:t>𝑨</a:t>
            </a:r>
            <a:r>
              <a:rPr sz="2800" spc="1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2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Cambria Math"/>
                <a:cs typeface="Cambria Math"/>
              </a:rPr>
              <a:t>𝑩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9A2E5-F6E2-81E1-3875-1F4AC3D347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1917" y="136145"/>
            <a:ext cx="68840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tx1"/>
                </a:solidFill>
              </a:rPr>
              <a:t>PMOS </a:t>
            </a:r>
            <a:r>
              <a:rPr sz="3200" spc="-20" dirty="0">
                <a:solidFill>
                  <a:schemeClr val="tx1"/>
                </a:solidFill>
              </a:rPr>
              <a:t>Transistors</a:t>
            </a:r>
            <a:r>
              <a:rPr sz="3200" spc="-25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in Series/Parallel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708" y="1281417"/>
            <a:ext cx="8458835" cy="1835118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482600" indent="-457200">
              <a:lnSpc>
                <a:spcPct val="100000"/>
              </a:lnSpc>
              <a:spcBef>
                <a:spcPts val="750"/>
              </a:spcBef>
              <a:buFont typeface="Wingdings"/>
              <a:buChar char=""/>
              <a:tabLst>
                <a:tab pos="481965" algn="l"/>
                <a:tab pos="482600" algn="l"/>
              </a:tabLst>
            </a:pPr>
            <a:r>
              <a:rPr sz="2600" b="1" spc="-20" dirty="0">
                <a:solidFill>
                  <a:srgbClr val="004099"/>
                </a:solidFill>
                <a:latin typeface="Arial"/>
                <a:cs typeface="Arial"/>
              </a:rPr>
              <a:t>Transistor</a:t>
            </a:r>
            <a:r>
              <a:rPr sz="2600" b="1" spc="3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4099"/>
                </a:solidFill>
                <a:latin typeface="Symbol"/>
                <a:cs typeface="Symbol"/>
              </a:rPr>
              <a:t></a:t>
            </a:r>
            <a:r>
              <a:rPr sz="2600" b="1" spc="85" dirty="0">
                <a:solidFill>
                  <a:srgbClr val="004099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004099"/>
                </a:solidFill>
                <a:latin typeface="Arial"/>
                <a:cs typeface="Arial"/>
              </a:rPr>
              <a:t>switch</a:t>
            </a:r>
            <a:r>
              <a:rPr sz="2600" b="1" spc="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4099"/>
                </a:solidFill>
                <a:latin typeface="Arial"/>
                <a:cs typeface="Arial"/>
              </a:rPr>
              <a:t>controlled</a:t>
            </a:r>
            <a:r>
              <a:rPr sz="2600" b="1" spc="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4099"/>
                </a:solidFill>
                <a:latin typeface="Arial"/>
                <a:cs typeface="Arial"/>
              </a:rPr>
              <a:t>by</a:t>
            </a:r>
            <a:r>
              <a:rPr sz="2600" b="1" spc="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4099"/>
                </a:solidFill>
                <a:latin typeface="Arial"/>
                <a:cs typeface="Arial"/>
              </a:rPr>
              <a:t>its</a:t>
            </a:r>
            <a:r>
              <a:rPr sz="26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4099"/>
                </a:solidFill>
                <a:latin typeface="Arial"/>
                <a:cs typeface="Arial"/>
              </a:rPr>
              <a:t>gate</a:t>
            </a:r>
            <a:r>
              <a:rPr sz="2600" b="1" spc="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4099"/>
                </a:solidFill>
                <a:latin typeface="Arial"/>
                <a:cs typeface="Arial"/>
              </a:rPr>
              <a:t>signal</a:t>
            </a:r>
            <a:endParaRPr sz="2600" dirty="0">
              <a:latin typeface="Arial"/>
              <a:cs typeface="Arial"/>
            </a:endParaRPr>
          </a:p>
          <a:p>
            <a:pPr marL="482600" indent="-457200">
              <a:lnSpc>
                <a:spcPct val="100000"/>
              </a:lnSpc>
              <a:spcBef>
                <a:spcPts val="600"/>
              </a:spcBef>
              <a:buFont typeface="Wingdings"/>
              <a:buChar char=""/>
              <a:tabLst>
                <a:tab pos="481965" algn="l"/>
                <a:tab pos="482600" algn="l"/>
              </a:tabLst>
            </a:pPr>
            <a:r>
              <a:rPr lang="en-US" sz="2400" b="1" dirty="0">
                <a:solidFill>
                  <a:srgbClr val="004099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MOS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switch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004099"/>
                </a:solidFill>
                <a:latin typeface="Arial"/>
                <a:cs typeface="Arial"/>
              </a:rPr>
              <a:t>open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s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when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switch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control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input</a:t>
            </a:r>
            <a:r>
              <a:rPr sz="24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is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LOW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91917" y="2278472"/>
            <a:ext cx="3524250" cy="3930303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16693-9B26-042B-D2BE-C4F49487B3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6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1B00F77-D66F-5127-C63E-0F45D6E0283B}"/>
                  </a:ext>
                </a:extLst>
              </p:cNvPr>
              <p:cNvSpPr txBox="1"/>
              <p:nvPr/>
            </p:nvSpPr>
            <p:spPr>
              <a:xfrm>
                <a:off x="6468878" y="2998113"/>
                <a:ext cx="377490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004099"/>
                    </a:solidFill>
                  </a:rPr>
                  <a:t>Y = X when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b="1" i="1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altLang="zh-CN" sz="2800" b="1" i="0" smtClean="0">
                        <a:solidFill>
                          <a:srgbClr val="0040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>
                    <a:solidFill>
                      <a:srgbClr val="004099"/>
                    </a:solidFill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endParaRPr lang="zh-CN" altLang="en-US" sz="2800" b="1" dirty="0">
                  <a:solidFill>
                    <a:srgbClr val="004099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1B00F77-D66F-5127-C63E-0F45D6E02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878" y="2998113"/>
                <a:ext cx="3774902" cy="430887"/>
              </a:xfrm>
              <a:prstGeom prst="rect">
                <a:avLst/>
              </a:prstGeom>
              <a:blipFill>
                <a:blip r:embed="rId4"/>
                <a:stretch>
                  <a:fillRect l="-5654" t="-23944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EDB41-25A2-7469-3A49-FE16951E9FB7}"/>
                  </a:ext>
                </a:extLst>
              </p:cNvPr>
              <p:cNvSpPr txBox="1"/>
              <p:nvPr/>
            </p:nvSpPr>
            <p:spPr>
              <a:xfrm>
                <a:off x="6629400" y="5203695"/>
                <a:ext cx="377490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</a:rPr>
                  <a:t>Y = X when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altLang="zh-CN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𝐎𝐑</m:t>
                    </m:r>
                  </m:oMath>
                </a14:m>
                <a:r>
                  <a:rPr lang="en-US" altLang="zh-CN" sz="2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EDB41-25A2-7469-3A49-FE16951E9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203695"/>
                <a:ext cx="3774902" cy="430887"/>
              </a:xfrm>
              <a:prstGeom prst="rect">
                <a:avLst/>
              </a:prstGeom>
              <a:blipFill>
                <a:blip r:embed="rId5"/>
                <a:stretch>
                  <a:fillRect l="-5816" t="-24286" b="-5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8541" y="123824"/>
            <a:ext cx="61842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tx1"/>
                </a:solidFill>
              </a:rPr>
              <a:t>Static CMOS</a:t>
            </a:r>
            <a:r>
              <a:rPr sz="3200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NAND Logic</a:t>
            </a:r>
            <a:r>
              <a:rPr sz="3200" spc="-25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Gates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922" y="1495805"/>
            <a:ext cx="2910840" cy="137998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90753" y="2239898"/>
            <a:ext cx="572770" cy="755650"/>
          </a:xfrm>
          <a:custGeom>
            <a:avLst/>
            <a:gdLst/>
            <a:ahLst/>
            <a:cxnLst/>
            <a:rect l="l" t="t" r="r" b="b"/>
            <a:pathLst>
              <a:path w="572769" h="755650">
                <a:moveTo>
                  <a:pt x="0" y="377571"/>
                </a:moveTo>
                <a:lnTo>
                  <a:pt x="3102" y="321774"/>
                </a:lnTo>
                <a:lnTo>
                  <a:pt x="12114" y="268520"/>
                </a:lnTo>
                <a:lnTo>
                  <a:pt x="26593" y="218393"/>
                </a:lnTo>
                <a:lnTo>
                  <a:pt x="46097" y="171976"/>
                </a:lnTo>
                <a:lnTo>
                  <a:pt x="70183" y="129853"/>
                </a:lnTo>
                <a:lnTo>
                  <a:pt x="98407" y="92609"/>
                </a:lnTo>
                <a:lnTo>
                  <a:pt x="130329" y="60827"/>
                </a:lnTo>
                <a:lnTo>
                  <a:pt x="165505" y="35091"/>
                </a:lnTo>
                <a:lnTo>
                  <a:pt x="203492" y="15985"/>
                </a:lnTo>
                <a:lnTo>
                  <a:pt x="243848" y="4093"/>
                </a:lnTo>
                <a:lnTo>
                  <a:pt x="286131" y="0"/>
                </a:lnTo>
                <a:lnTo>
                  <a:pt x="328413" y="4093"/>
                </a:lnTo>
                <a:lnTo>
                  <a:pt x="368769" y="15985"/>
                </a:lnTo>
                <a:lnTo>
                  <a:pt x="406756" y="35091"/>
                </a:lnTo>
                <a:lnTo>
                  <a:pt x="441932" y="60827"/>
                </a:lnTo>
                <a:lnTo>
                  <a:pt x="473854" y="92609"/>
                </a:lnTo>
                <a:lnTo>
                  <a:pt x="502078" y="129853"/>
                </a:lnTo>
                <a:lnTo>
                  <a:pt x="526164" y="171976"/>
                </a:lnTo>
                <a:lnTo>
                  <a:pt x="545668" y="218393"/>
                </a:lnTo>
                <a:lnTo>
                  <a:pt x="560147" y="268520"/>
                </a:lnTo>
                <a:lnTo>
                  <a:pt x="569159" y="321774"/>
                </a:lnTo>
                <a:lnTo>
                  <a:pt x="572262" y="377571"/>
                </a:lnTo>
                <a:lnTo>
                  <a:pt x="569159" y="433367"/>
                </a:lnTo>
                <a:lnTo>
                  <a:pt x="560147" y="486621"/>
                </a:lnTo>
                <a:lnTo>
                  <a:pt x="545668" y="536748"/>
                </a:lnTo>
                <a:lnTo>
                  <a:pt x="526164" y="583165"/>
                </a:lnTo>
                <a:lnTo>
                  <a:pt x="502078" y="625288"/>
                </a:lnTo>
                <a:lnTo>
                  <a:pt x="473854" y="662532"/>
                </a:lnTo>
                <a:lnTo>
                  <a:pt x="441932" y="694314"/>
                </a:lnTo>
                <a:lnTo>
                  <a:pt x="406756" y="720050"/>
                </a:lnTo>
                <a:lnTo>
                  <a:pt x="368769" y="739156"/>
                </a:lnTo>
                <a:lnTo>
                  <a:pt x="328413" y="751048"/>
                </a:lnTo>
                <a:lnTo>
                  <a:pt x="286131" y="755141"/>
                </a:lnTo>
                <a:lnTo>
                  <a:pt x="243848" y="751048"/>
                </a:lnTo>
                <a:lnTo>
                  <a:pt x="203492" y="739156"/>
                </a:lnTo>
                <a:lnTo>
                  <a:pt x="165505" y="720050"/>
                </a:lnTo>
                <a:lnTo>
                  <a:pt x="130329" y="694314"/>
                </a:lnTo>
                <a:lnTo>
                  <a:pt x="98407" y="662532"/>
                </a:lnTo>
                <a:lnTo>
                  <a:pt x="70183" y="625288"/>
                </a:lnTo>
                <a:lnTo>
                  <a:pt x="46097" y="583165"/>
                </a:lnTo>
                <a:lnTo>
                  <a:pt x="26593" y="536748"/>
                </a:lnTo>
                <a:lnTo>
                  <a:pt x="12114" y="486621"/>
                </a:lnTo>
                <a:lnTo>
                  <a:pt x="3102" y="433367"/>
                </a:lnTo>
                <a:lnTo>
                  <a:pt x="0" y="377571"/>
                </a:lnTo>
                <a:close/>
              </a:path>
            </a:pathLst>
          </a:custGeom>
          <a:ln w="12954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22192" y="1101089"/>
            <a:ext cx="2880360" cy="202311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897249" y="1439798"/>
            <a:ext cx="568960" cy="1236980"/>
          </a:xfrm>
          <a:custGeom>
            <a:avLst/>
            <a:gdLst/>
            <a:ahLst/>
            <a:cxnLst/>
            <a:rect l="l" t="t" r="r" b="b"/>
            <a:pathLst>
              <a:path w="568960" h="1236980">
                <a:moveTo>
                  <a:pt x="0" y="618363"/>
                </a:moveTo>
                <a:lnTo>
                  <a:pt x="1467" y="555140"/>
                </a:lnTo>
                <a:lnTo>
                  <a:pt x="5774" y="493744"/>
                </a:lnTo>
                <a:lnTo>
                  <a:pt x="12778" y="434484"/>
                </a:lnTo>
                <a:lnTo>
                  <a:pt x="22336" y="377672"/>
                </a:lnTo>
                <a:lnTo>
                  <a:pt x="34304" y="323618"/>
                </a:lnTo>
                <a:lnTo>
                  <a:pt x="48541" y="272634"/>
                </a:lnTo>
                <a:lnTo>
                  <a:pt x="64903" y="225030"/>
                </a:lnTo>
                <a:lnTo>
                  <a:pt x="83248" y="181117"/>
                </a:lnTo>
                <a:lnTo>
                  <a:pt x="103432" y="141207"/>
                </a:lnTo>
                <a:lnTo>
                  <a:pt x="125313" y="105609"/>
                </a:lnTo>
                <a:lnTo>
                  <a:pt x="148747" y="74634"/>
                </a:lnTo>
                <a:lnTo>
                  <a:pt x="199706" y="27801"/>
                </a:lnTo>
                <a:lnTo>
                  <a:pt x="255165" y="3192"/>
                </a:lnTo>
                <a:lnTo>
                  <a:pt x="284225" y="0"/>
                </a:lnTo>
                <a:lnTo>
                  <a:pt x="313286" y="3192"/>
                </a:lnTo>
                <a:lnTo>
                  <a:pt x="368745" y="27801"/>
                </a:lnTo>
                <a:lnTo>
                  <a:pt x="419704" y="74634"/>
                </a:lnTo>
                <a:lnTo>
                  <a:pt x="443138" y="105609"/>
                </a:lnTo>
                <a:lnTo>
                  <a:pt x="465019" y="141207"/>
                </a:lnTo>
                <a:lnTo>
                  <a:pt x="485203" y="181117"/>
                </a:lnTo>
                <a:lnTo>
                  <a:pt x="503548" y="225030"/>
                </a:lnTo>
                <a:lnTo>
                  <a:pt x="519910" y="272634"/>
                </a:lnTo>
                <a:lnTo>
                  <a:pt x="534147" y="323618"/>
                </a:lnTo>
                <a:lnTo>
                  <a:pt x="546115" y="377672"/>
                </a:lnTo>
                <a:lnTo>
                  <a:pt x="555673" y="434484"/>
                </a:lnTo>
                <a:lnTo>
                  <a:pt x="562677" y="493744"/>
                </a:lnTo>
                <a:lnTo>
                  <a:pt x="566984" y="555140"/>
                </a:lnTo>
                <a:lnTo>
                  <a:pt x="568451" y="618363"/>
                </a:lnTo>
                <a:lnTo>
                  <a:pt x="566984" y="681585"/>
                </a:lnTo>
                <a:lnTo>
                  <a:pt x="562677" y="742981"/>
                </a:lnTo>
                <a:lnTo>
                  <a:pt x="555673" y="802241"/>
                </a:lnTo>
                <a:lnTo>
                  <a:pt x="546115" y="859053"/>
                </a:lnTo>
                <a:lnTo>
                  <a:pt x="534147" y="913107"/>
                </a:lnTo>
                <a:lnTo>
                  <a:pt x="519910" y="964091"/>
                </a:lnTo>
                <a:lnTo>
                  <a:pt x="503548" y="1011695"/>
                </a:lnTo>
                <a:lnTo>
                  <a:pt x="485203" y="1055608"/>
                </a:lnTo>
                <a:lnTo>
                  <a:pt x="465019" y="1095518"/>
                </a:lnTo>
                <a:lnTo>
                  <a:pt x="443138" y="1131116"/>
                </a:lnTo>
                <a:lnTo>
                  <a:pt x="419704" y="1162091"/>
                </a:lnTo>
                <a:lnTo>
                  <a:pt x="368745" y="1208924"/>
                </a:lnTo>
                <a:lnTo>
                  <a:pt x="313286" y="1233533"/>
                </a:lnTo>
                <a:lnTo>
                  <a:pt x="284225" y="1236726"/>
                </a:lnTo>
                <a:lnTo>
                  <a:pt x="255165" y="1233533"/>
                </a:lnTo>
                <a:lnTo>
                  <a:pt x="199706" y="1208924"/>
                </a:lnTo>
                <a:lnTo>
                  <a:pt x="148747" y="1162091"/>
                </a:lnTo>
                <a:lnTo>
                  <a:pt x="125313" y="1131116"/>
                </a:lnTo>
                <a:lnTo>
                  <a:pt x="103432" y="1095518"/>
                </a:lnTo>
                <a:lnTo>
                  <a:pt x="83248" y="1055608"/>
                </a:lnTo>
                <a:lnTo>
                  <a:pt x="64903" y="1011695"/>
                </a:lnTo>
                <a:lnTo>
                  <a:pt x="48541" y="964091"/>
                </a:lnTo>
                <a:lnTo>
                  <a:pt x="34304" y="913107"/>
                </a:lnTo>
                <a:lnTo>
                  <a:pt x="22336" y="859053"/>
                </a:lnTo>
                <a:lnTo>
                  <a:pt x="12778" y="802241"/>
                </a:lnTo>
                <a:lnTo>
                  <a:pt x="5774" y="742981"/>
                </a:lnTo>
                <a:lnTo>
                  <a:pt x="1467" y="681585"/>
                </a:lnTo>
                <a:lnTo>
                  <a:pt x="0" y="618363"/>
                </a:lnTo>
                <a:close/>
              </a:path>
            </a:pathLst>
          </a:custGeom>
          <a:ln w="12954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9526" y="3311144"/>
            <a:ext cx="2387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𝒀</a:t>
            </a:r>
            <a:r>
              <a:rPr sz="2400" spc="114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=</a:t>
            </a:r>
            <a:r>
              <a:rPr sz="2400" spc="114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𝟎</a:t>
            </a:r>
            <a:r>
              <a:rPr sz="2400" spc="12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when</a:t>
            </a:r>
            <a:r>
              <a:rPr sz="2400" b="1" spc="-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𝑨</a:t>
            </a:r>
            <a:r>
              <a:rPr sz="2400" spc="-1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spc="80" dirty="0">
                <a:solidFill>
                  <a:srgbClr val="004099"/>
                </a:solidFill>
                <a:latin typeface="Cambria Math"/>
                <a:cs typeface="Cambria Math"/>
              </a:rPr>
              <a:t>∙</a:t>
            </a:r>
            <a:r>
              <a:rPr sz="2400" spc="-1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𝑩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45564" y="3742182"/>
            <a:ext cx="255270" cy="551180"/>
            <a:chOff x="1845564" y="3742182"/>
            <a:chExt cx="255270" cy="551180"/>
          </a:xfrm>
        </p:grpSpPr>
        <p:sp>
          <p:nvSpPr>
            <p:cNvPr id="11" name="object 11"/>
            <p:cNvSpPr/>
            <p:nvPr/>
          </p:nvSpPr>
          <p:spPr>
            <a:xfrm>
              <a:off x="1852041" y="3748659"/>
              <a:ext cx="242570" cy="538480"/>
            </a:xfrm>
            <a:custGeom>
              <a:avLst/>
              <a:gdLst/>
              <a:ahLst/>
              <a:cxnLst/>
              <a:rect l="l" t="t" r="r" b="b"/>
              <a:pathLst>
                <a:path w="242569" h="538479">
                  <a:moveTo>
                    <a:pt x="121157" y="0"/>
                  </a:moveTo>
                  <a:lnTo>
                    <a:pt x="0" y="121158"/>
                  </a:lnTo>
                  <a:lnTo>
                    <a:pt x="60578" y="121158"/>
                  </a:lnTo>
                  <a:lnTo>
                    <a:pt x="60578" y="416814"/>
                  </a:lnTo>
                  <a:lnTo>
                    <a:pt x="0" y="416814"/>
                  </a:lnTo>
                  <a:lnTo>
                    <a:pt x="121157" y="537972"/>
                  </a:lnTo>
                  <a:lnTo>
                    <a:pt x="242315" y="416814"/>
                  </a:lnTo>
                  <a:lnTo>
                    <a:pt x="181736" y="416814"/>
                  </a:lnTo>
                  <a:lnTo>
                    <a:pt x="181736" y="121158"/>
                  </a:lnTo>
                  <a:lnTo>
                    <a:pt x="242315" y="121158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A1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52041" y="3748659"/>
              <a:ext cx="242570" cy="538480"/>
            </a:xfrm>
            <a:custGeom>
              <a:avLst/>
              <a:gdLst/>
              <a:ahLst/>
              <a:cxnLst/>
              <a:rect l="l" t="t" r="r" b="b"/>
              <a:pathLst>
                <a:path w="242569" h="538479">
                  <a:moveTo>
                    <a:pt x="0" y="121158"/>
                  </a:moveTo>
                  <a:lnTo>
                    <a:pt x="121157" y="0"/>
                  </a:lnTo>
                  <a:lnTo>
                    <a:pt x="242315" y="121158"/>
                  </a:lnTo>
                  <a:lnTo>
                    <a:pt x="181736" y="121158"/>
                  </a:lnTo>
                  <a:lnTo>
                    <a:pt x="181736" y="416814"/>
                  </a:lnTo>
                  <a:lnTo>
                    <a:pt x="242315" y="416814"/>
                  </a:lnTo>
                  <a:lnTo>
                    <a:pt x="121157" y="537972"/>
                  </a:lnTo>
                  <a:lnTo>
                    <a:pt x="0" y="416814"/>
                  </a:lnTo>
                  <a:lnTo>
                    <a:pt x="60578" y="416814"/>
                  </a:lnTo>
                  <a:lnTo>
                    <a:pt x="60578" y="121158"/>
                  </a:lnTo>
                  <a:lnTo>
                    <a:pt x="0" y="121158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178052" y="4405121"/>
            <a:ext cx="1590040" cy="462280"/>
            <a:chOff x="1178052" y="4405121"/>
            <a:chExt cx="1590040" cy="462280"/>
          </a:xfrm>
        </p:grpSpPr>
        <p:sp>
          <p:nvSpPr>
            <p:cNvPr id="14" name="object 14"/>
            <p:cNvSpPr/>
            <p:nvPr/>
          </p:nvSpPr>
          <p:spPr>
            <a:xfrm>
              <a:off x="1178052" y="4405121"/>
              <a:ext cx="1590040" cy="462280"/>
            </a:xfrm>
            <a:custGeom>
              <a:avLst/>
              <a:gdLst/>
              <a:ahLst/>
              <a:cxnLst/>
              <a:rect l="l" t="t" r="r" b="b"/>
              <a:pathLst>
                <a:path w="1590039" h="462279">
                  <a:moveTo>
                    <a:pt x="1589532" y="0"/>
                  </a:moveTo>
                  <a:lnTo>
                    <a:pt x="0" y="0"/>
                  </a:lnTo>
                  <a:lnTo>
                    <a:pt x="0" y="461771"/>
                  </a:lnTo>
                  <a:lnTo>
                    <a:pt x="1589532" y="461771"/>
                  </a:lnTo>
                  <a:lnTo>
                    <a:pt x="15895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46148" y="4495545"/>
              <a:ext cx="643255" cy="15875"/>
            </a:xfrm>
            <a:custGeom>
              <a:avLst/>
              <a:gdLst/>
              <a:ahLst/>
              <a:cxnLst/>
              <a:rect l="l" t="t" r="r" b="b"/>
              <a:pathLst>
                <a:path w="643255" h="15875">
                  <a:moveTo>
                    <a:pt x="643127" y="0"/>
                  </a:moveTo>
                  <a:lnTo>
                    <a:pt x="0" y="0"/>
                  </a:lnTo>
                  <a:lnTo>
                    <a:pt x="0" y="15874"/>
                  </a:lnTo>
                  <a:lnTo>
                    <a:pt x="643127" y="15874"/>
                  </a:lnTo>
                  <a:lnTo>
                    <a:pt x="643127" y="0"/>
                  </a:lnTo>
                  <a:close/>
                </a:path>
              </a:pathLst>
            </a:custGeom>
            <a:solidFill>
              <a:srgbClr val="004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78052" y="4405121"/>
            <a:ext cx="1590040" cy="46228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295"/>
              </a:spcBef>
            </a:pP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𝒀</a:t>
            </a:r>
            <a:r>
              <a:rPr sz="2400" spc="114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=</a:t>
            </a:r>
            <a:r>
              <a:rPr sz="2400" spc="11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𝑨</a:t>
            </a:r>
            <a:r>
              <a:rPr sz="2400" spc="-2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spc="80" dirty="0">
                <a:solidFill>
                  <a:srgbClr val="004099"/>
                </a:solidFill>
                <a:latin typeface="Cambria Math"/>
                <a:cs typeface="Cambria Math"/>
              </a:rPr>
              <a:t>∙</a:t>
            </a:r>
            <a:r>
              <a:rPr sz="2400" spc="-1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𝑩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946141" y="3742182"/>
            <a:ext cx="254635" cy="551180"/>
            <a:chOff x="4946141" y="3742182"/>
            <a:chExt cx="254635" cy="551180"/>
          </a:xfrm>
        </p:grpSpPr>
        <p:sp>
          <p:nvSpPr>
            <p:cNvPr id="19" name="object 19"/>
            <p:cNvSpPr/>
            <p:nvPr/>
          </p:nvSpPr>
          <p:spPr>
            <a:xfrm>
              <a:off x="4952618" y="3748659"/>
              <a:ext cx="241935" cy="538480"/>
            </a:xfrm>
            <a:custGeom>
              <a:avLst/>
              <a:gdLst/>
              <a:ahLst/>
              <a:cxnLst/>
              <a:rect l="l" t="t" r="r" b="b"/>
              <a:pathLst>
                <a:path w="241935" h="538479">
                  <a:moveTo>
                    <a:pt x="120776" y="0"/>
                  </a:moveTo>
                  <a:lnTo>
                    <a:pt x="0" y="120777"/>
                  </a:lnTo>
                  <a:lnTo>
                    <a:pt x="60325" y="120777"/>
                  </a:lnTo>
                  <a:lnTo>
                    <a:pt x="60325" y="417195"/>
                  </a:lnTo>
                  <a:lnTo>
                    <a:pt x="0" y="417195"/>
                  </a:lnTo>
                  <a:lnTo>
                    <a:pt x="120776" y="537972"/>
                  </a:lnTo>
                  <a:lnTo>
                    <a:pt x="241553" y="417195"/>
                  </a:lnTo>
                  <a:lnTo>
                    <a:pt x="181101" y="417195"/>
                  </a:lnTo>
                  <a:lnTo>
                    <a:pt x="181101" y="120777"/>
                  </a:lnTo>
                  <a:lnTo>
                    <a:pt x="241553" y="120777"/>
                  </a:lnTo>
                  <a:lnTo>
                    <a:pt x="120776" y="0"/>
                  </a:lnTo>
                  <a:close/>
                </a:path>
              </a:pathLst>
            </a:custGeom>
            <a:solidFill>
              <a:srgbClr val="A1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52618" y="3748659"/>
              <a:ext cx="241935" cy="538480"/>
            </a:xfrm>
            <a:custGeom>
              <a:avLst/>
              <a:gdLst/>
              <a:ahLst/>
              <a:cxnLst/>
              <a:rect l="l" t="t" r="r" b="b"/>
              <a:pathLst>
                <a:path w="241935" h="538479">
                  <a:moveTo>
                    <a:pt x="0" y="120777"/>
                  </a:moveTo>
                  <a:lnTo>
                    <a:pt x="120776" y="0"/>
                  </a:lnTo>
                  <a:lnTo>
                    <a:pt x="241553" y="120777"/>
                  </a:lnTo>
                  <a:lnTo>
                    <a:pt x="181101" y="120777"/>
                  </a:lnTo>
                  <a:lnTo>
                    <a:pt x="181101" y="417195"/>
                  </a:lnTo>
                  <a:lnTo>
                    <a:pt x="241553" y="417195"/>
                  </a:lnTo>
                  <a:lnTo>
                    <a:pt x="120776" y="537972"/>
                  </a:lnTo>
                  <a:lnTo>
                    <a:pt x="0" y="417195"/>
                  </a:lnTo>
                  <a:lnTo>
                    <a:pt x="60325" y="417195"/>
                  </a:lnTo>
                  <a:lnTo>
                    <a:pt x="60325" y="120777"/>
                  </a:lnTo>
                  <a:lnTo>
                    <a:pt x="0" y="120777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951476" y="4830317"/>
            <a:ext cx="254635" cy="551180"/>
            <a:chOff x="4951476" y="4830317"/>
            <a:chExt cx="254635" cy="551180"/>
          </a:xfrm>
        </p:grpSpPr>
        <p:sp>
          <p:nvSpPr>
            <p:cNvPr id="23" name="object 23"/>
            <p:cNvSpPr/>
            <p:nvPr/>
          </p:nvSpPr>
          <p:spPr>
            <a:xfrm>
              <a:off x="4957953" y="4836794"/>
              <a:ext cx="241935" cy="538480"/>
            </a:xfrm>
            <a:custGeom>
              <a:avLst/>
              <a:gdLst/>
              <a:ahLst/>
              <a:cxnLst/>
              <a:rect l="l" t="t" r="r" b="b"/>
              <a:pathLst>
                <a:path w="241935" h="538479">
                  <a:moveTo>
                    <a:pt x="120776" y="0"/>
                  </a:moveTo>
                  <a:lnTo>
                    <a:pt x="0" y="120776"/>
                  </a:lnTo>
                  <a:lnTo>
                    <a:pt x="60325" y="120776"/>
                  </a:lnTo>
                  <a:lnTo>
                    <a:pt x="60325" y="417194"/>
                  </a:lnTo>
                  <a:lnTo>
                    <a:pt x="0" y="417194"/>
                  </a:lnTo>
                  <a:lnTo>
                    <a:pt x="120776" y="537971"/>
                  </a:lnTo>
                  <a:lnTo>
                    <a:pt x="241554" y="417194"/>
                  </a:lnTo>
                  <a:lnTo>
                    <a:pt x="181229" y="417194"/>
                  </a:lnTo>
                  <a:lnTo>
                    <a:pt x="181229" y="120776"/>
                  </a:lnTo>
                  <a:lnTo>
                    <a:pt x="241554" y="120776"/>
                  </a:lnTo>
                  <a:lnTo>
                    <a:pt x="120776" y="0"/>
                  </a:lnTo>
                  <a:close/>
                </a:path>
              </a:pathLst>
            </a:custGeom>
            <a:solidFill>
              <a:srgbClr val="A1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57953" y="4836794"/>
              <a:ext cx="241935" cy="538480"/>
            </a:xfrm>
            <a:custGeom>
              <a:avLst/>
              <a:gdLst/>
              <a:ahLst/>
              <a:cxnLst/>
              <a:rect l="l" t="t" r="r" b="b"/>
              <a:pathLst>
                <a:path w="241935" h="538479">
                  <a:moveTo>
                    <a:pt x="0" y="120776"/>
                  </a:moveTo>
                  <a:lnTo>
                    <a:pt x="120776" y="0"/>
                  </a:lnTo>
                  <a:lnTo>
                    <a:pt x="241554" y="120776"/>
                  </a:lnTo>
                  <a:lnTo>
                    <a:pt x="181229" y="120776"/>
                  </a:lnTo>
                  <a:lnTo>
                    <a:pt x="181229" y="417194"/>
                  </a:lnTo>
                  <a:lnTo>
                    <a:pt x="241554" y="417194"/>
                  </a:lnTo>
                  <a:lnTo>
                    <a:pt x="120776" y="537971"/>
                  </a:lnTo>
                  <a:lnTo>
                    <a:pt x="0" y="417194"/>
                  </a:lnTo>
                  <a:lnTo>
                    <a:pt x="60325" y="417194"/>
                  </a:lnTo>
                  <a:lnTo>
                    <a:pt x="60325" y="120776"/>
                  </a:lnTo>
                  <a:lnTo>
                    <a:pt x="0" y="120776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245864" y="5624321"/>
            <a:ext cx="1654810" cy="462280"/>
            <a:chOff x="4245864" y="5624321"/>
            <a:chExt cx="1654810" cy="462280"/>
          </a:xfrm>
        </p:grpSpPr>
        <p:sp>
          <p:nvSpPr>
            <p:cNvPr id="26" name="object 26"/>
            <p:cNvSpPr/>
            <p:nvPr/>
          </p:nvSpPr>
          <p:spPr>
            <a:xfrm>
              <a:off x="4245864" y="5624321"/>
              <a:ext cx="1654810" cy="462280"/>
            </a:xfrm>
            <a:custGeom>
              <a:avLst/>
              <a:gdLst/>
              <a:ahLst/>
              <a:cxnLst/>
              <a:rect l="l" t="t" r="r" b="b"/>
              <a:pathLst>
                <a:path w="1654810" h="462279">
                  <a:moveTo>
                    <a:pt x="1654302" y="0"/>
                  </a:moveTo>
                  <a:lnTo>
                    <a:pt x="0" y="0"/>
                  </a:lnTo>
                  <a:lnTo>
                    <a:pt x="0" y="461771"/>
                  </a:lnTo>
                  <a:lnTo>
                    <a:pt x="1654302" y="461771"/>
                  </a:lnTo>
                  <a:lnTo>
                    <a:pt x="165430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45456" y="5714860"/>
              <a:ext cx="643255" cy="15875"/>
            </a:xfrm>
            <a:custGeom>
              <a:avLst/>
              <a:gdLst/>
              <a:ahLst/>
              <a:cxnLst/>
              <a:rect l="l" t="t" r="r" b="b"/>
              <a:pathLst>
                <a:path w="643254" h="15875">
                  <a:moveTo>
                    <a:pt x="643128" y="0"/>
                  </a:moveTo>
                  <a:lnTo>
                    <a:pt x="0" y="0"/>
                  </a:lnTo>
                  <a:lnTo>
                    <a:pt x="0" y="15773"/>
                  </a:lnTo>
                  <a:lnTo>
                    <a:pt x="643128" y="15773"/>
                  </a:lnTo>
                  <a:lnTo>
                    <a:pt x="643128" y="0"/>
                  </a:lnTo>
                  <a:close/>
                </a:path>
              </a:pathLst>
            </a:custGeom>
            <a:solidFill>
              <a:srgbClr val="004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245864" y="5624321"/>
            <a:ext cx="1654810" cy="4622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𝒀</a:t>
            </a:r>
            <a:r>
              <a:rPr sz="2400" spc="114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=</a:t>
            </a:r>
            <a:r>
              <a:rPr sz="2400" spc="11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𝑨</a:t>
            </a:r>
            <a:r>
              <a:rPr sz="2400" spc="-1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spc="80" dirty="0">
                <a:solidFill>
                  <a:srgbClr val="004099"/>
                </a:solidFill>
                <a:latin typeface="Cambria Math"/>
                <a:cs typeface="Cambria Math"/>
              </a:rPr>
              <a:t>∙</a:t>
            </a:r>
            <a:r>
              <a:rPr sz="2400" spc="-1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𝑩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98926" y="4769611"/>
            <a:ext cx="4664710" cy="875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B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Apply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DeMorgan’s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Theorems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B1BB5C2A-BBB5-45DE-3370-FB4FA81FA7CC}"/>
              </a:ext>
            </a:extLst>
          </p:cNvPr>
          <p:cNvGrpSpPr/>
          <p:nvPr/>
        </p:nvGrpSpPr>
        <p:grpSpPr>
          <a:xfrm>
            <a:off x="7416545" y="1427225"/>
            <a:ext cx="3698875" cy="4654042"/>
            <a:chOff x="7416545" y="1427225"/>
            <a:chExt cx="3698875" cy="4654042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2032" y="1866910"/>
              <a:ext cx="1945273" cy="3725403"/>
            </a:xfrm>
            <a:prstGeom prst="rect">
              <a:avLst/>
            </a:prstGeom>
          </p:spPr>
        </p:pic>
        <p:sp>
          <p:nvSpPr>
            <p:cNvPr id="29" name="object 29"/>
            <p:cNvSpPr txBox="1"/>
            <p:nvPr/>
          </p:nvSpPr>
          <p:spPr>
            <a:xfrm>
              <a:off x="8644128" y="1583436"/>
              <a:ext cx="476884" cy="3302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95"/>
                </a:spcBef>
              </a:pPr>
              <a:r>
                <a:rPr sz="3000" b="1" i="1" spc="7" baseline="13888" dirty="0">
                  <a:latin typeface="Times New Roman"/>
                  <a:cs typeface="Times New Roman"/>
                </a:rPr>
                <a:t>V</a:t>
              </a:r>
              <a:r>
                <a:rPr sz="1300" b="1" spc="5" dirty="0">
                  <a:latin typeface="Times New Roman"/>
                  <a:cs typeface="Times New Roman"/>
                </a:rPr>
                <a:t>DD</a:t>
              </a:r>
              <a:endParaRPr sz="1300" dirty="0">
                <a:latin typeface="Times New Roman"/>
                <a:cs typeface="Times New Roman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7563104" y="2191004"/>
              <a:ext cx="182245" cy="3302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5"/>
                </a:spcBef>
              </a:pPr>
              <a:r>
                <a:rPr sz="2000" b="1" i="1" spc="-5" dirty="0">
                  <a:latin typeface="Times New Roman"/>
                  <a:cs typeface="Times New Roman"/>
                </a:rPr>
                <a:t>A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8081264" y="3706367"/>
              <a:ext cx="182245" cy="3302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5"/>
                </a:spcBef>
              </a:pPr>
              <a:r>
                <a:rPr sz="2000" b="1" i="1" spc="-5" dirty="0">
                  <a:latin typeface="Times New Roman"/>
                  <a:cs typeface="Times New Roman"/>
                </a:rPr>
                <a:t>A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8570468" y="2191004"/>
              <a:ext cx="182245" cy="3302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5"/>
                </a:spcBef>
              </a:pPr>
              <a:r>
                <a:rPr sz="2000" b="1" i="1" spc="-5" dirty="0">
                  <a:latin typeface="Times New Roman"/>
                  <a:cs typeface="Times New Roman"/>
                </a:rPr>
                <a:t>B</a:t>
              </a:r>
              <a:endParaRPr sz="2000" dirty="0">
                <a:latin typeface="Times New Roman"/>
                <a:cs typeface="Times New Roman"/>
              </a:endParaRPr>
            </a:p>
          </p:txBody>
        </p:sp>
        <p:grpSp>
          <p:nvGrpSpPr>
            <p:cNvPr id="34" name="object 34"/>
            <p:cNvGrpSpPr/>
            <p:nvPr/>
          </p:nvGrpSpPr>
          <p:grpSpPr>
            <a:xfrm>
              <a:off x="7416545" y="1427225"/>
              <a:ext cx="3698875" cy="4272915"/>
              <a:chOff x="7416545" y="1427225"/>
              <a:chExt cx="3698875" cy="4272915"/>
            </a:xfrm>
          </p:grpSpPr>
          <p:sp>
            <p:nvSpPr>
              <p:cNvPr id="35" name="object 35"/>
              <p:cNvSpPr/>
              <p:nvPr/>
            </p:nvSpPr>
            <p:spPr>
              <a:xfrm>
                <a:off x="7429118" y="1439798"/>
                <a:ext cx="2578100" cy="4247515"/>
              </a:xfrm>
              <a:custGeom>
                <a:avLst/>
                <a:gdLst/>
                <a:ahLst/>
                <a:cxnLst/>
                <a:rect l="l" t="t" r="r" b="b"/>
                <a:pathLst>
                  <a:path w="2578100" h="4247515">
                    <a:moveTo>
                      <a:pt x="0" y="4247388"/>
                    </a:moveTo>
                    <a:lnTo>
                      <a:pt x="2577846" y="4247388"/>
                    </a:lnTo>
                    <a:lnTo>
                      <a:pt x="2577846" y="0"/>
                    </a:lnTo>
                    <a:lnTo>
                      <a:pt x="0" y="0"/>
                    </a:lnTo>
                    <a:lnTo>
                      <a:pt x="0" y="4247388"/>
                    </a:lnTo>
                    <a:close/>
                  </a:path>
                </a:pathLst>
              </a:custGeom>
              <a:ln w="25146">
                <a:solidFill>
                  <a:srgbClr val="00409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36"/>
              <p:cNvSpPr/>
              <p:nvPr/>
            </p:nvSpPr>
            <p:spPr>
              <a:xfrm>
                <a:off x="9461753" y="2994659"/>
                <a:ext cx="1653539" cy="462280"/>
              </a:xfrm>
              <a:custGeom>
                <a:avLst/>
                <a:gdLst/>
                <a:ahLst/>
                <a:cxnLst/>
                <a:rect l="l" t="t" r="r" b="b"/>
                <a:pathLst>
                  <a:path w="1653540" h="462279">
                    <a:moveTo>
                      <a:pt x="1653540" y="0"/>
                    </a:moveTo>
                    <a:lnTo>
                      <a:pt x="0" y="0"/>
                    </a:lnTo>
                    <a:lnTo>
                      <a:pt x="0" y="461772"/>
                    </a:lnTo>
                    <a:lnTo>
                      <a:pt x="1653540" y="461772"/>
                    </a:lnTo>
                    <a:lnTo>
                      <a:pt x="1653540" y="0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37"/>
              <p:cNvSpPr/>
              <p:nvPr/>
            </p:nvSpPr>
            <p:spPr>
              <a:xfrm>
                <a:off x="10260710" y="3085211"/>
                <a:ext cx="64325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43254" h="15875">
                    <a:moveTo>
                      <a:pt x="643255" y="0"/>
                    </a:moveTo>
                    <a:lnTo>
                      <a:pt x="0" y="0"/>
                    </a:lnTo>
                    <a:lnTo>
                      <a:pt x="0" y="15748"/>
                    </a:lnTo>
                    <a:lnTo>
                      <a:pt x="643255" y="15748"/>
                    </a:lnTo>
                    <a:lnTo>
                      <a:pt x="643255" y="0"/>
                    </a:lnTo>
                    <a:close/>
                  </a:path>
                </a:pathLst>
              </a:custGeom>
              <a:solidFill>
                <a:srgbClr val="00409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8" name="object 38"/>
            <p:cNvSpPr txBox="1"/>
            <p:nvPr/>
          </p:nvSpPr>
          <p:spPr>
            <a:xfrm>
              <a:off x="9461754" y="3019805"/>
              <a:ext cx="165353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0955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𝒀</a:t>
              </a:r>
              <a:r>
                <a:rPr sz="2400" spc="114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=</a:t>
              </a:r>
              <a:r>
                <a:rPr sz="2400" spc="110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𝑨</a:t>
              </a:r>
              <a:r>
                <a:rPr sz="2400" spc="-15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spc="80" dirty="0">
                  <a:solidFill>
                    <a:srgbClr val="004099"/>
                  </a:solidFill>
                  <a:latin typeface="Cambria Math"/>
                  <a:cs typeface="Cambria Math"/>
                </a:rPr>
                <a:t>∙</a:t>
              </a:r>
              <a:r>
                <a:rPr sz="2400" spc="-15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𝑩</a:t>
              </a:r>
              <a:endParaRPr sz="2400" dirty="0">
                <a:latin typeface="Cambria Math"/>
                <a:cs typeface="Cambria Math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7962138" y="5781547"/>
              <a:ext cx="15113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solidFill>
                    <a:srgbClr val="004099"/>
                  </a:solidFill>
                  <a:latin typeface="Arial"/>
                  <a:cs typeface="Arial"/>
                </a:rPr>
                <a:t>2-input</a:t>
              </a:r>
              <a:r>
                <a:rPr sz="1800" b="1" spc="-60" dirty="0">
                  <a:solidFill>
                    <a:srgbClr val="004099"/>
                  </a:solidFill>
                  <a:latin typeface="Arial"/>
                  <a:cs typeface="Arial"/>
                </a:rPr>
                <a:t> </a:t>
              </a:r>
              <a:r>
                <a:rPr sz="1800" b="1" dirty="0">
                  <a:solidFill>
                    <a:srgbClr val="004099"/>
                  </a:solidFill>
                  <a:latin typeface="Arial"/>
                  <a:cs typeface="Arial"/>
                </a:rPr>
                <a:t>NAND</a:t>
              </a:r>
              <a:endParaRPr sz="1800">
                <a:latin typeface="Arial"/>
                <a:cs typeface="Arial"/>
              </a:endParaRPr>
            </a:p>
          </p:txBody>
        </p:sp>
      </p:grpSp>
      <p:sp>
        <p:nvSpPr>
          <p:cNvPr id="40" name="灯片编号占位符 39">
            <a:extLst>
              <a:ext uri="{FF2B5EF4-FFF2-40B4-BE49-F238E27FC236}">
                <a16:creationId xmlns:a16="http://schemas.microsoft.com/office/drawing/2014/main" id="{9C45678A-A56B-388C-EE1C-F364A35A8A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0BEC1CE-AE11-F232-6EA4-3233D36502FA}"/>
                  </a:ext>
                </a:extLst>
              </p:cNvPr>
              <p:cNvSpPr txBox="1"/>
              <p:nvPr/>
            </p:nvSpPr>
            <p:spPr>
              <a:xfrm>
                <a:off x="3970346" y="3271417"/>
                <a:ext cx="279347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004099"/>
                    </a:solidFill>
                  </a:rPr>
                  <a:t>Y = 1 when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b="1" i="1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zh-CN" sz="2800" b="1" dirty="0">
                    <a:solidFill>
                      <a:srgbClr val="004099"/>
                    </a:solidFill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endParaRPr lang="zh-CN" altLang="en-US" sz="2800" b="1" dirty="0">
                  <a:solidFill>
                    <a:srgbClr val="004099"/>
                  </a:solidFill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0BEC1CE-AE11-F232-6EA4-3233D3650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346" y="3271417"/>
                <a:ext cx="2793473" cy="430887"/>
              </a:xfrm>
              <a:prstGeom prst="rect">
                <a:avLst/>
              </a:prstGeom>
              <a:blipFill>
                <a:blip r:embed="rId6"/>
                <a:stretch>
                  <a:fillRect l="-7625" t="-24286" b="-5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659403F-2123-3437-3D22-07351A29B517}"/>
                  </a:ext>
                </a:extLst>
              </p:cNvPr>
              <p:cNvSpPr txBox="1"/>
              <p:nvPr/>
            </p:nvSpPr>
            <p:spPr>
              <a:xfrm>
                <a:off x="4398718" y="4413745"/>
                <a:ext cx="279347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004099"/>
                    </a:solidFill>
                  </a:rPr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b="1" i="1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zh-CN" sz="2800" b="1" dirty="0">
                    <a:solidFill>
                      <a:srgbClr val="004099"/>
                    </a:solidFill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endParaRPr lang="zh-CN" altLang="en-US" sz="2800" b="1" dirty="0">
                  <a:solidFill>
                    <a:srgbClr val="004099"/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659403F-2123-3437-3D22-07351A29B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718" y="4413745"/>
                <a:ext cx="2793473" cy="430887"/>
              </a:xfrm>
              <a:prstGeom prst="rect">
                <a:avLst/>
              </a:prstGeom>
              <a:blipFill>
                <a:blip r:embed="rId7"/>
                <a:stretch>
                  <a:fillRect l="-7860" t="-23944" b="-50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0966" y="1287017"/>
            <a:ext cx="2203704" cy="1768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7554" y="193107"/>
            <a:ext cx="59137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tx1"/>
                </a:solidFill>
              </a:rPr>
              <a:t>Static CMOS NOR Logic</a:t>
            </a:r>
            <a:r>
              <a:rPr sz="3200" spc="-25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Gates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9526" y="3311144"/>
            <a:ext cx="2529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𝒀</a:t>
            </a:r>
            <a:r>
              <a:rPr sz="2400" spc="114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=</a:t>
            </a:r>
            <a:r>
              <a:rPr sz="2400" spc="114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𝟎</a:t>
            </a:r>
            <a:r>
              <a:rPr sz="2400" spc="114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when</a:t>
            </a:r>
            <a:r>
              <a:rPr sz="2400" b="1" spc="-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𝑨</a:t>
            </a:r>
            <a:r>
              <a:rPr sz="2400" spc="-1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+</a:t>
            </a:r>
            <a:r>
              <a:rPr sz="2400" spc="-1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𝑩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45564" y="3742182"/>
            <a:ext cx="255270" cy="551180"/>
            <a:chOff x="1845564" y="3742182"/>
            <a:chExt cx="255270" cy="551180"/>
          </a:xfrm>
        </p:grpSpPr>
        <p:sp>
          <p:nvSpPr>
            <p:cNvPr id="6" name="object 6"/>
            <p:cNvSpPr/>
            <p:nvPr/>
          </p:nvSpPr>
          <p:spPr>
            <a:xfrm>
              <a:off x="1852041" y="3748659"/>
              <a:ext cx="242570" cy="538480"/>
            </a:xfrm>
            <a:custGeom>
              <a:avLst/>
              <a:gdLst/>
              <a:ahLst/>
              <a:cxnLst/>
              <a:rect l="l" t="t" r="r" b="b"/>
              <a:pathLst>
                <a:path w="242569" h="538479">
                  <a:moveTo>
                    <a:pt x="121157" y="0"/>
                  </a:moveTo>
                  <a:lnTo>
                    <a:pt x="0" y="121158"/>
                  </a:lnTo>
                  <a:lnTo>
                    <a:pt x="60578" y="121158"/>
                  </a:lnTo>
                  <a:lnTo>
                    <a:pt x="60578" y="416814"/>
                  </a:lnTo>
                  <a:lnTo>
                    <a:pt x="0" y="416814"/>
                  </a:lnTo>
                  <a:lnTo>
                    <a:pt x="121157" y="537972"/>
                  </a:lnTo>
                  <a:lnTo>
                    <a:pt x="242315" y="416814"/>
                  </a:lnTo>
                  <a:lnTo>
                    <a:pt x="181736" y="416814"/>
                  </a:lnTo>
                  <a:lnTo>
                    <a:pt x="181736" y="121158"/>
                  </a:lnTo>
                  <a:lnTo>
                    <a:pt x="242315" y="121158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A1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52041" y="3748659"/>
              <a:ext cx="242570" cy="538480"/>
            </a:xfrm>
            <a:custGeom>
              <a:avLst/>
              <a:gdLst/>
              <a:ahLst/>
              <a:cxnLst/>
              <a:rect l="l" t="t" r="r" b="b"/>
              <a:pathLst>
                <a:path w="242569" h="538479">
                  <a:moveTo>
                    <a:pt x="0" y="121158"/>
                  </a:moveTo>
                  <a:lnTo>
                    <a:pt x="121157" y="0"/>
                  </a:lnTo>
                  <a:lnTo>
                    <a:pt x="242315" y="121158"/>
                  </a:lnTo>
                  <a:lnTo>
                    <a:pt x="181736" y="121158"/>
                  </a:lnTo>
                  <a:lnTo>
                    <a:pt x="181736" y="416814"/>
                  </a:lnTo>
                  <a:lnTo>
                    <a:pt x="242315" y="416814"/>
                  </a:lnTo>
                  <a:lnTo>
                    <a:pt x="121157" y="537972"/>
                  </a:lnTo>
                  <a:lnTo>
                    <a:pt x="0" y="416814"/>
                  </a:lnTo>
                  <a:lnTo>
                    <a:pt x="60578" y="416814"/>
                  </a:lnTo>
                  <a:lnTo>
                    <a:pt x="60578" y="121158"/>
                  </a:lnTo>
                  <a:lnTo>
                    <a:pt x="0" y="121158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178052" y="4405121"/>
            <a:ext cx="1590040" cy="462280"/>
            <a:chOff x="1178052" y="4405121"/>
            <a:chExt cx="1590040" cy="462280"/>
          </a:xfrm>
        </p:grpSpPr>
        <p:sp>
          <p:nvSpPr>
            <p:cNvPr id="9" name="object 9"/>
            <p:cNvSpPr/>
            <p:nvPr/>
          </p:nvSpPr>
          <p:spPr>
            <a:xfrm>
              <a:off x="1178052" y="4405121"/>
              <a:ext cx="1590040" cy="462280"/>
            </a:xfrm>
            <a:custGeom>
              <a:avLst/>
              <a:gdLst/>
              <a:ahLst/>
              <a:cxnLst/>
              <a:rect l="l" t="t" r="r" b="b"/>
              <a:pathLst>
                <a:path w="1590039" h="462279">
                  <a:moveTo>
                    <a:pt x="1589532" y="0"/>
                  </a:moveTo>
                  <a:lnTo>
                    <a:pt x="0" y="0"/>
                  </a:lnTo>
                  <a:lnTo>
                    <a:pt x="0" y="461771"/>
                  </a:lnTo>
                  <a:lnTo>
                    <a:pt x="1589532" y="461771"/>
                  </a:lnTo>
                  <a:lnTo>
                    <a:pt x="15895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74520" y="4495545"/>
              <a:ext cx="784860" cy="15875"/>
            </a:xfrm>
            <a:custGeom>
              <a:avLst/>
              <a:gdLst/>
              <a:ahLst/>
              <a:cxnLst/>
              <a:rect l="l" t="t" r="r" b="b"/>
              <a:pathLst>
                <a:path w="784860" h="15875">
                  <a:moveTo>
                    <a:pt x="784860" y="0"/>
                  </a:moveTo>
                  <a:lnTo>
                    <a:pt x="0" y="0"/>
                  </a:lnTo>
                  <a:lnTo>
                    <a:pt x="0" y="15874"/>
                  </a:lnTo>
                  <a:lnTo>
                    <a:pt x="784860" y="15874"/>
                  </a:lnTo>
                  <a:lnTo>
                    <a:pt x="784860" y="0"/>
                  </a:lnTo>
                  <a:close/>
                </a:path>
              </a:pathLst>
            </a:custGeom>
            <a:solidFill>
              <a:srgbClr val="004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78052" y="4405121"/>
            <a:ext cx="1590040" cy="46228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295"/>
              </a:spcBef>
            </a:pP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𝒀</a:t>
            </a:r>
            <a:r>
              <a:rPr sz="2400" spc="11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=</a:t>
            </a:r>
            <a:r>
              <a:rPr sz="2400" spc="11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𝑨</a:t>
            </a:r>
            <a:r>
              <a:rPr sz="2400" spc="-1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+</a:t>
            </a:r>
            <a:r>
              <a:rPr sz="2400" spc="-2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𝑩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4865" y="2351912"/>
            <a:ext cx="571500" cy="756285"/>
          </a:xfrm>
          <a:custGeom>
            <a:avLst/>
            <a:gdLst/>
            <a:ahLst/>
            <a:cxnLst/>
            <a:rect l="l" t="t" r="r" b="b"/>
            <a:pathLst>
              <a:path w="571500" h="756285">
                <a:moveTo>
                  <a:pt x="0" y="377951"/>
                </a:moveTo>
                <a:lnTo>
                  <a:pt x="3098" y="322089"/>
                </a:lnTo>
                <a:lnTo>
                  <a:pt x="12098" y="268775"/>
                </a:lnTo>
                <a:lnTo>
                  <a:pt x="26559" y="218594"/>
                </a:lnTo>
                <a:lnTo>
                  <a:pt x="46037" y="172130"/>
                </a:lnTo>
                <a:lnTo>
                  <a:pt x="70091" y="129967"/>
                </a:lnTo>
                <a:lnTo>
                  <a:pt x="98279" y="92688"/>
                </a:lnTo>
                <a:lnTo>
                  <a:pt x="130158" y="60877"/>
                </a:lnTo>
                <a:lnTo>
                  <a:pt x="165287" y="35119"/>
                </a:lnTo>
                <a:lnTo>
                  <a:pt x="203223" y="15997"/>
                </a:lnTo>
                <a:lnTo>
                  <a:pt x="243525" y="4096"/>
                </a:lnTo>
                <a:lnTo>
                  <a:pt x="285750" y="0"/>
                </a:lnTo>
                <a:lnTo>
                  <a:pt x="327974" y="4096"/>
                </a:lnTo>
                <a:lnTo>
                  <a:pt x="368276" y="15997"/>
                </a:lnTo>
                <a:lnTo>
                  <a:pt x="406212" y="35119"/>
                </a:lnTo>
                <a:lnTo>
                  <a:pt x="441341" y="60877"/>
                </a:lnTo>
                <a:lnTo>
                  <a:pt x="473220" y="92688"/>
                </a:lnTo>
                <a:lnTo>
                  <a:pt x="501408" y="129967"/>
                </a:lnTo>
                <a:lnTo>
                  <a:pt x="525462" y="172130"/>
                </a:lnTo>
                <a:lnTo>
                  <a:pt x="544940" y="218594"/>
                </a:lnTo>
                <a:lnTo>
                  <a:pt x="559401" y="268775"/>
                </a:lnTo>
                <a:lnTo>
                  <a:pt x="568401" y="322089"/>
                </a:lnTo>
                <a:lnTo>
                  <a:pt x="571500" y="377951"/>
                </a:lnTo>
                <a:lnTo>
                  <a:pt x="568401" y="433814"/>
                </a:lnTo>
                <a:lnTo>
                  <a:pt x="559401" y="487128"/>
                </a:lnTo>
                <a:lnTo>
                  <a:pt x="544940" y="537309"/>
                </a:lnTo>
                <a:lnTo>
                  <a:pt x="525462" y="583773"/>
                </a:lnTo>
                <a:lnTo>
                  <a:pt x="501408" y="625936"/>
                </a:lnTo>
                <a:lnTo>
                  <a:pt x="473220" y="663215"/>
                </a:lnTo>
                <a:lnTo>
                  <a:pt x="441341" y="695026"/>
                </a:lnTo>
                <a:lnTo>
                  <a:pt x="406212" y="720784"/>
                </a:lnTo>
                <a:lnTo>
                  <a:pt x="368276" y="739906"/>
                </a:lnTo>
                <a:lnTo>
                  <a:pt x="327974" y="751807"/>
                </a:lnTo>
                <a:lnTo>
                  <a:pt x="285750" y="755903"/>
                </a:lnTo>
                <a:lnTo>
                  <a:pt x="243525" y="751807"/>
                </a:lnTo>
                <a:lnTo>
                  <a:pt x="203223" y="739906"/>
                </a:lnTo>
                <a:lnTo>
                  <a:pt x="165287" y="720784"/>
                </a:lnTo>
                <a:lnTo>
                  <a:pt x="130158" y="695026"/>
                </a:lnTo>
                <a:lnTo>
                  <a:pt x="98279" y="663215"/>
                </a:lnTo>
                <a:lnTo>
                  <a:pt x="70091" y="625936"/>
                </a:lnTo>
                <a:lnTo>
                  <a:pt x="46037" y="583773"/>
                </a:lnTo>
                <a:lnTo>
                  <a:pt x="26559" y="537309"/>
                </a:lnTo>
                <a:lnTo>
                  <a:pt x="12098" y="487128"/>
                </a:lnTo>
                <a:lnTo>
                  <a:pt x="3098" y="433814"/>
                </a:lnTo>
                <a:lnTo>
                  <a:pt x="0" y="377951"/>
                </a:lnTo>
                <a:close/>
              </a:path>
            </a:pathLst>
          </a:custGeom>
          <a:ln w="12954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93592" y="1630679"/>
            <a:ext cx="2902458" cy="120548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3689985" y="1650110"/>
            <a:ext cx="656590" cy="1305560"/>
          </a:xfrm>
          <a:custGeom>
            <a:avLst/>
            <a:gdLst/>
            <a:ahLst/>
            <a:cxnLst/>
            <a:rect l="l" t="t" r="r" b="b"/>
            <a:pathLst>
              <a:path w="656589" h="1305560">
                <a:moveTo>
                  <a:pt x="0" y="652652"/>
                </a:moveTo>
                <a:lnTo>
                  <a:pt x="1501" y="589801"/>
                </a:lnTo>
                <a:lnTo>
                  <a:pt x="5912" y="528640"/>
                </a:lnTo>
                <a:lnTo>
                  <a:pt x="13098" y="469441"/>
                </a:lnTo>
                <a:lnTo>
                  <a:pt x="22919" y="412480"/>
                </a:lnTo>
                <a:lnTo>
                  <a:pt x="35240" y="358028"/>
                </a:lnTo>
                <a:lnTo>
                  <a:pt x="49922" y="306360"/>
                </a:lnTo>
                <a:lnTo>
                  <a:pt x="66829" y="257750"/>
                </a:lnTo>
                <a:lnTo>
                  <a:pt x="85822" y="212471"/>
                </a:lnTo>
                <a:lnTo>
                  <a:pt x="106766" y="170797"/>
                </a:lnTo>
                <a:lnTo>
                  <a:pt x="129522" y="133000"/>
                </a:lnTo>
                <a:lnTo>
                  <a:pt x="153954" y="99356"/>
                </a:lnTo>
                <a:lnTo>
                  <a:pt x="179924" y="70137"/>
                </a:lnTo>
                <a:lnTo>
                  <a:pt x="235929" y="26070"/>
                </a:lnTo>
                <a:lnTo>
                  <a:pt x="296439" y="2987"/>
                </a:lnTo>
                <a:lnTo>
                  <a:pt x="328040" y="0"/>
                </a:lnTo>
                <a:lnTo>
                  <a:pt x="359642" y="2987"/>
                </a:lnTo>
                <a:lnTo>
                  <a:pt x="420152" y="26070"/>
                </a:lnTo>
                <a:lnTo>
                  <a:pt x="476157" y="70137"/>
                </a:lnTo>
                <a:lnTo>
                  <a:pt x="502127" y="99356"/>
                </a:lnTo>
                <a:lnTo>
                  <a:pt x="526559" y="133000"/>
                </a:lnTo>
                <a:lnTo>
                  <a:pt x="549315" y="170797"/>
                </a:lnTo>
                <a:lnTo>
                  <a:pt x="570259" y="212471"/>
                </a:lnTo>
                <a:lnTo>
                  <a:pt x="589252" y="257750"/>
                </a:lnTo>
                <a:lnTo>
                  <a:pt x="606159" y="306360"/>
                </a:lnTo>
                <a:lnTo>
                  <a:pt x="620841" y="358028"/>
                </a:lnTo>
                <a:lnTo>
                  <a:pt x="633162" y="412480"/>
                </a:lnTo>
                <a:lnTo>
                  <a:pt x="642983" y="469441"/>
                </a:lnTo>
                <a:lnTo>
                  <a:pt x="650169" y="528640"/>
                </a:lnTo>
                <a:lnTo>
                  <a:pt x="654580" y="589801"/>
                </a:lnTo>
                <a:lnTo>
                  <a:pt x="656081" y="652652"/>
                </a:lnTo>
                <a:lnTo>
                  <a:pt x="654580" y="715504"/>
                </a:lnTo>
                <a:lnTo>
                  <a:pt x="650169" y="776665"/>
                </a:lnTo>
                <a:lnTo>
                  <a:pt x="642983" y="835864"/>
                </a:lnTo>
                <a:lnTo>
                  <a:pt x="633162" y="892825"/>
                </a:lnTo>
                <a:lnTo>
                  <a:pt x="620841" y="947277"/>
                </a:lnTo>
                <a:lnTo>
                  <a:pt x="606159" y="998945"/>
                </a:lnTo>
                <a:lnTo>
                  <a:pt x="589252" y="1047555"/>
                </a:lnTo>
                <a:lnTo>
                  <a:pt x="570259" y="1092834"/>
                </a:lnTo>
                <a:lnTo>
                  <a:pt x="549315" y="1134508"/>
                </a:lnTo>
                <a:lnTo>
                  <a:pt x="526559" y="1172305"/>
                </a:lnTo>
                <a:lnTo>
                  <a:pt x="502127" y="1205949"/>
                </a:lnTo>
                <a:lnTo>
                  <a:pt x="476157" y="1235168"/>
                </a:lnTo>
                <a:lnTo>
                  <a:pt x="420152" y="1279235"/>
                </a:lnTo>
                <a:lnTo>
                  <a:pt x="359642" y="1302318"/>
                </a:lnTo>
                <a:lnTo>
                  <a:pt x="328040" y="1305305"/>
                </a:lnTo>
                <a:lnTo>
                  <a:pt x="296439" y="1302318"/>
                </a:lnTo>
                <a:lnTo>
                  <a:pt x="235929" y="1279235"/>
                </a:lnTo>
                <a:lnTo>
                  <a:pt x="179924" y="1235168"/>
                </a:lnTo>
                <a:lnTo>
                  <a:pt x="153954" y="1205949"/>
                </a:lnTo>
                <a:lnTo>
                  <a:pt x="129522" y="1172305"/>
                </a:lnTo>
                <a:lnTo>
                  <a:pt x="106766" y="1134508"/>
                </a:lnTo>
                <a:lnTo>
                  <a:pt x="85822" y="1092834"/>
                </a:lnTo>
                <a:lnTo>
                  <a:pt x="66829" y="1047555"/>
                </a:lnTo>
                <a:lnTo>
                  <a:pt x="49922" y="998945"/>
                </a:lnTo>
                <a:lnTo>
                  <a:pt x="35240" y="947277"/>
                </a:lnTo>
                <a:lnTo>
                  <a:pt x="22919" y="892825"/>
                </a:lnTo>
                <a:lnTo>
                  <a:pt x="13098" y="835864"/>
                </a:lnTo>
                <a:lnTo>
                  <a:pt x="5912" y="776665"/>
                </a:lnTo>
                <a:lnTo>
                  <a:pt x="1501" y="715504"/>
                </a:lnTo>
                <a:lnTo>
                  <a:pt x="0" y="652652"/>
                </a:lnTo>
                <a:close/>
              </a:path>
            </a:pathLst>
          </a:custGeom>
          <a:ln w="12954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946141" y="3742182"/>
            <a:ext cx="254635" cy="551180"/>
            <a:chOff x="4946141" y="3742182"/>
            <a:chExt cx="254635" cy="551180"/>
          </a:xfrm>
        </p:grpSpPr>
        <p:sp>
          <p:nvSpPr>
            <p:cNvPr id="19" name="object 19"/>
            <p:cNvSpPr/>
            <p:nvPr/>
          </p:nvSpPr>
          <p:spPr>
            <a:xfrm>
              <a:off x="4952618" y="3748659"/>
              <a:ext cx="241935" cy="538480"/>
            </a:xfrm>
            <a:custGeom>
              <a:avLst/>
              <a:gdLst/>
              <a:ahLst/>
              <a:cxnLst/>
              <a:rect l="l" t="t" r="r" b="b"/>
              <a:pathLst>
                <a:path w="241935" h="538479">
                  <a:moveTo>
                    <a:pt x="120776" y="0"/>
                  </a:moveTo>
                  <a:lnTo>
                    <a:pt x="0" y="120777"/>
                  </a:lnTo>
                  <a:lnTo>
                    <a:pt x="60325" y="120777"/>
                  </a:lnTo>
                  <a:lnTo>
                    <a:pt x="60325" y="417195"/>
                  </a:lnTo>
                  <a:lnTo>
                    <a:pt x="0" y="417195"/>
                  </a:lnTo>
                  <a:lnTo>
                    <a:pt x="120776" y="537972"/>
                  </a:lnTo>
                  <a:lnTo>
                    <a:pt x="241553" y="417195"/>
                  </a:lnTo>
                  <a:lnTo>
                    <a:pt x="181101" y="417195"/>
                  </a:lnTo>
                  <a:lnTo>
                    <a:pt x="181101" y="120777"/>
                  </a:lnTo>
                  <a:lnTo>
                    <a:pt x="241553" y="120777"/>
                  </a:lnTo>
                  <a:lnTo>
                    <a:pt x="120776" y="0"/>
                  </a:lnTo>
                  <a:close/>
                </a:path>
              </a:pathLst>
            </a:custGeom>
            <a:solidFill>
              <a:srgbClr val="A1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52618" y="3748659"/>
              <a:ext cx="241935" cy="538480"/>
            </a:xfrm>
            <a:custGeom>
              <a:avLst/>
              <a:gdLst/>
              <a:ahLst/>
              <a:cxnLst/>
              <a:rect l="l" t="t" r="r" b="b"/>
              <a:pathLst>
                <a:path w="241935" h="538479">
                  <a:moveTo>
                    <a:pt x="0" y="120777"/>
                  </a:moveTo>
                  <a:lnTo>
                    <a:pt x="120776" y="0"/>
                  </a:lnTo>
                  <a:lnTo>
                    <a:pt x="241553" y="120777"/>
                  </a:lnTo>
                  <a:lnTo>
                    <a:pt x="181101" y="120777"/>
                  </a:lnTo>
                  <a:lnTo>
                    <a:pt x="181101" y="417195"/>
                  </a:lnTo>
                  <a:lnTo>
                    <a:pt x="241553" y="417195"/>
                  </a:lnTo>
                  <a:lnTo>
                    <a:pt x="120776" y="537972"/>
                  </a:lnTo>
                  <a:lnTo>
                    <a:pt x="0" y="417195"/>
                  </a:lnTo>
                  <a:lnTo>
                    <a:pt x="60325" y="417195"/>
                  </a:lnTo>
                  <a:lnTo>
                    <a:pt x="60325" y="120777"/>
                  </a:lnTo>
                  <a:lnTo>
                    <a:pt x="0" y="120777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951476" y="4830317"/>
            <a:ext cx="254635" cy="551180"/>
            <a:chOff x="4951476" y="4830317"/>
            <a:chExt cx="254635" cy="551180"/>
          </a:xfrm>
        </p:grpSpPr>
        <p:sp>
          <p:nvSpPr>
            <p:cNvPr id="23" name="object 23"/>
            <p:cNvSpPr/>
            <p:nvPr/>
          </p:nvSpPr>
          <p:spPr>
            <a:xfrm>
              <a:off x="4957953" y="4836794"/>
              <a:ext cx="241935" cy="538480"/>
            </a:xfrm>
            <a:custGeom>
              <a:avLst/>
              <a:gdLst/>
              <a:ahLst/>
              <a:cxnLst/>
              <a:rect l="l" t="t" r="r" b="b"/>
              <a:pathLst>
                <a:path w="241935" h="538479">
                  <a:moveTo>
                    <a:pt x="120776" y="0"/>
                  </a:moveTo>
                  <a:lnTo>
                    <a:pt x="0" y="120776"/>
                  </a:lnTo>
                  <a:lnTo>
                    <a:pt x="60325" y="120776"/>
                  </a:lnTo>
                  <a:lnTo>
                    <a:pt x="60325" y="417194"/>
                  </a:lnTo>
                  <a:lnTo>
                    <a:pt x="0" y="417194"/>
                  </a:lnTo>
                  <a:lnTo>
                    <a:pt x="120776" y="537971"/>
                  </a:lnTo>
                  <a:lnTo>
                    <a:pt x="241554" y="417194"/>
                  </a:lnTo>
                  <a:lnTo>
                    <a:pt x="181229" y="417194"/>
                  </a:lnTo>
                  <a:lnTo>
                    <a:pt x="181229" y="120776"/>
                  </a:lnTo>
                  <a:lnTo>
                    <a:pt x="241554" y="120776"/>
                  </a:lnTo>
                  <a:lnTo>
                    <a:pt x="120776" y="0"/>
                  </a:lnTo>
                  <a:close/>
                </a:path>
              </a:pathLst>
            </a:custGeom>
            <a:solidFill>
              <a:srgbClr val="A1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57953" y="4836794"/>
              <a:ext cx="241935" cy="538480"/>
            </a:xfrm>
            <a:custGeom>
              <a:avLst/>
              <a:gdLst/>
              <a:ahLst/>
              <a:cxnLst/>
              <a:rect l="l" t="t" r="r" b="b"/>
              <a:pathLst>
                <a:path w="241935" h="538479">
                  <a:moveTo>
                    <a:pt x="0" y="120776"/>
                  </a:moveTo>
                  <a:lnTo>
                    <a:pt x="120776" y="0"/>
                  </a:lnTo>
                  <a:lnTo>
                    <a:pt x="241554" y="120776"/>
                  </a:lnTo>
                  <a:lnTo>
                    <a:pt x="181229" y="120776"/>
                  </a:lnTo>
                  <a:lnTo>
                    <a:pt x="181229" y="417194"/>
                  </a:lnTo>
                  <a:lnTo>
                    <a:pt x="241554" y="417194"/>
                  </a:lnTo>
                  <a:lnTo>
                    <a:pt x="120776" y="537971"/>
                  </a:lnTo>
                  <a:lnTo>
                    <a:pt x="0" y="417194"/>
                  </a:lnTo>
                  <a:lnTo>
                    <a:pt x="60325" y="417194"/>
                  </a:lnTo>
                  <a:lnTo>
                    <a:pt x="60325" y="120776"/>
                  </a:lnTo>
                  <a:lnTo>
                    <a:pt x="0" y="120776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245864" y="5624321"/>
            <a:ext cx="1654810" cy="462280"/>
            <a:chOff x="4245864" y="5624321"/>
            <a:chExt cx="1654810" cy="462280"/>
          </a:xfrm>
        </p:grpSpPr>
        <p:sp>
          <p:nvSpPr>
            <p:cNvPr id="26" name="object 26"/>
            <p:cNvSpPr/>
            <p:nvPr/>
          </p:nvSpPr>
          <p:spPr>
            <a:xfrm>
              <a:off x="4245864" y="5624321"/>
              <a:ext cx="1654810" cy="462280"/>
            </a:xfrm>
            <a:custGeom>
              <a:avLst/>
              <a:gdLst/>
              <a:ahLst/>
              <a:cxnLst/>
              <a:rect l="l" t="t" r="r" b="b"/>
              <a:pathLst>
                <a:path w="1654810" h="462279">
                  <a:moveTo>
                    <a:pt x="1654302" y="0"/>
                  </a:moveTo>
                  <a:lnTo>
                    <a:pt x="0" y="0"/>
                  </a:lnTo>
                  <a:lnTo>
                    <a:pt x="0" y="461771"/>
                  </a:lnTo>
                  <a:lnTo>
                    <a:pt x="1654302" y="461771"/>
                  </a:lnTo>
                  <a:lnTo>
                    <a:pt x="165430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74590" y="5714860"/>
              <a:ext cx="784860" cy="15875"/>
            </a:xfrm>
            <a:custGeom>
              <a:avLst/>
              <a:gdLst/>
              <a:ahLst/>
              <a:cxnLst/>
              <a:rect l="l" t="t" r="r" b="b"/>
              <a:pathLst>
                <a:path w="784860" h="15875">
                  <a:moveTo>
                    <a:pt x="784860" y="0"/>
                  </a:moveTo>
                  <a:lnTo>
                    <a:pt x="0" y="0"/>
                  </a:lnTo>
                  <a:lnTo>
                    <a:pt x="0" y="15773"/>
                  </a:lnTo>
                  <a:lnTo>
                    <a:pt x="784860" y="15773"/>
                  </a:lnTo>
                  <a:lnTo>
                    <a:pt x="784860" y="0"/>
                  </a:lnTo>
                  <a:close/>
                </a:path>
              </a:pathLst>
            </a:custGeom>
            <a:solidFill>
              <a:srgbClr val="004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245864" y="5624321"/>
            <a:ext cx="1654810" cy="4622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𝒀</a:t>
            </a:r>
            <a:r>
              <a:rPr sz="2400" spc="11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=</a:t>
            </a:r>
            <a:r>
              <a:rPr sz="2400" spc="11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𝑨</a:t>
            </a:r>
            <a:r>
              <a:rPr sz="2400" spc="-1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+</a:t>
            </a:r>
            <a:r>
              <a:rPr sz="2400" spc="-1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𝑩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98926" y="5344667"/>
            <a:ext cx="3180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Apply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DeMorgan’s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Theorems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387BC70-2B95-9BAA-F9BE-C733E30A8EF2}"/>
              </a:ext>
            </a:extLst>
          </p:cNvPr>
          <p:cNvGrpSpPr/>
          <p:nvPr/>
        </p:nvGrpSpPr>
        <p:grpSpPr>
          <a:xfrm>
            <a:off x="7535418" y="1427225"/>
            <a:ext cx="3810000" cy="4533647"/>
            <a:chOff x="7535418" y="1427225"/>
            <a:chExt cx="3810000" cy="4533647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21271" y="1792941"/>
              <a:ext cx="2461278" cy="3625584"/>
            </a:xfrm>
            <a:prstGeom prst="rect">
              <a:avLst/>
            </a:prstGeom>
          </p:spPr>
        </p:pic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3C7D8986-5ED9-7B37-8072-0839ABD14D3B}"/>
                </a:ext>
              </a:extLst>
            </p:cNvPr>
            <p:cNvGrpSpPr/>
            <p:nvPr/>
          </p:nvGrpSpPr>
          <p:grpSpPr>
            <a:xfrm>
              <a:off x="7535418" y="1427225"/>
              <a:ext cx="3810000" cy="4533647"/>
              <a:chOff x="7535418" y="1427225"/>
              <a:chExt cx="3810000" cy="4533647"/>
            </a:xfrm>
          </p:grpSpPr>
          <p:sp>
            <p:nvSpPr>
              <p:cNvPr id="30" name="object 30"/>
              <p:cNvSpPr txBox="1"/>
              <p:nvPr/>
            </p:nvSpPr>
            <p:spPr>
              <a:xfrm>
                <a:off x="8233664" y="1504950"/>
                <a:ext cx="1393190" cy="113919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R="43180" algn="r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3000" b="1" i="1" spc="7" baseline="13888" dirty="0">
                    <a:latin typeface="Times New Roman"/>
                    <a:cs typeface="Times New Roman"/>
                  </a:rPr>
                  <a:t>V</a:t>
                </a:r>
                <a:r>
                  <a:rPr sz="1300" b="1" spc="5" dirty="0">
                    <a:latin typeface="Times New Roman"/>
                    <a:cs typeface="Times New Roman"/>
                  </a:rPr>
                  <a:t>DD</a:t>
                </a:r>
                <a:endParaRPr sz="13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"/>
                  </a:spcBef>
                </a:pPr>
                <a:endParaRPr sz="3450" dirty="0">
                  <a:latin typeface="Times New Roman"/>
                  <a:cs typeface="Times New Roman"/>
                </a:endParaRPr>
              </a:p>
              <a:p>
                <a:pPr marL="25400">
                  <a:lnSpc>
                    <a:spcPct val="100000"/>
                  </a:lnSpc>
                </a:pPr>
                <a:r>
                  <a:rPr sz="2000" b="1" i="1" spc="-5" dirty="0">
                    <a:latin typeface="Times New Roman"/>
                    <a:cs typeface="Times New Roman"/>
                  </a:rPr>
                  <a:t>A</a:t>
                </a:r>
                <a:endParaRPr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1" name="object 31"/>
              <p:cNvSpPr txBox="1"/>
              <p:nvPr/>
            </p:nvSpPr>
            <p:spPr>
              <a:xfrm>
                <a:off x="8246364" y="3385311"/>
                <a:ext cx="194945" cy="33020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2000" b="1" i="1" spc="-5" dirty="0">
                    <a:latin typeface="Times New Roman"/>
                    <a:cs typeface="Times New Roman"/>
                  </a:rPr>
                  <a:t>B</a:t>
                </a:r>
                <a:endParaRPr sz="2000">
                  <a:latin typeface="Times New Roman"/>
                  <a:cs typeface="Times New Roman"/>
                </a:endParaRPr>
              </a:p>
            </p:txBody>
          </p:sp>
          <p:sp>
            <p:nvSpPr>
              <p:cNvPr id="32" name="object 32"/>
              <p:cNvSpPr txBox="1"/>
              <p:nvPr/>
            </p:nvSpPr>
            <p:spPr>
              <a:xfrm>
                <a:off x="7639811" y="4497832"/>
                <a:ext cx="182245" cy="33020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2000" b="1" i="1" spc="-5" dirty="0">
                    <a:latin typeface="Times New Roman"/>
                    <a:cs typeface="Times New Roman"/>
                  </a:rPr>
                  <a:t>A</a:t>
                </a:r>
                <a:endParaRPr sz="2000">
                  <a:latin typeface="Times New Roman"/>
                  <a:cs typeface="Times New Roman"/>
                </a:endParaRPr>
              </a:p>
            </p:txBody>
          </p:sp>
          <p:sp>
            <p:nvSpPr>
              <p:cNvPr id="33" name="object 33"/>
              <p:cNvSpPr txBox="1"/>
              <p:nvPr/>
            </p:nvSpPr>
            <p:spPr>
              <a:xfrm>
                <a:off x="9141206" y="4497832"/>
                <a:ext cx="182245" cy="33020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2000" b="1" i="1" spc="-5" dirty="0">
                    <a:latin typeface="Times New Roman"/>
                    <a:cs typeface="Times New Roman"/>
                  </a:rPr>
                  <a:t>B</a:t>
                </a:r>
                <a:endParaRPr sz="2000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34" name="object 34"/>
              <p:cNvGrpSpPr/>
              <p:nvPr/>
            </p:nvGrpSpPr>
            <p:grpSpPr>
              <a:xfrm>
                <a:off x="7535418" y="1427225"/>
                <a:ext cx="3810000" cy="4148454"/>
                <a:chOff x="7535418" y="1427225"/>
                <a:chExt cx="3810000" cy="4148454"/>
              </a:xfrm>
            </p:grpSpPr>
            <p:sp>
              <p:nvSpPr>
                <p:cNvPr id="35" name="object 35"/>
                <p:cNvSpPr/>
                <p:nvPr/>
              </p:nvSpPr>
              <p:spPr>
                <a:xfrm>
                  <a:off x="7547991" y="1439798"/>
                  <a:ext cx="2851785" cy="4123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1784" h="4123690">
                      <a:moveTo>
                        <a:pt x="0" y="4123181"/>
                      </a:moveTo>
                      <a:lnTo>
                        <a:pt x="2851404" y="4123181"/>
                      </a:lnTo>
                      <a:lnTo>
                        <a:pt x="2851404" y="0"/>
                      </a:lnTo>
                      <a:lnTo>
                        <a:pt x="0" y="0"/>
                      </a:lnTo>
                      <a:lnTo>
                        <a:pt x="0" y="4123181"/>
                      </a:lnTo>
                      <a:close/>
                    </a:path>
                  </a:pathLst>
                </a:custGeom>
                <a:ln w="25146">
                  <a:solidFill>
                    <a:srgbClr val="00409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6" name="object 36"/>
                <p:cNvSpPr/>
                <p:nvPr/>
              </p:nvSpPr>
              <p:spPr>
                <a:xfrm>
                  <a:off x="9691878" y="3555491"/>
                  <a:ext cx="1653539" cy="462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3540" h="462279">
                      <a:moveTo>
                        <a:pt x="1653539" y="0"/>
                      </a:moveTo>
                      <a:lnTo>
                        <a:pt x="0" y="0"/>
                      </a:lnTo>
                      <a:lnTo>
                        <a:pt x="0" y="461772"/>
                      </a:lnTo>
                      <a:lnTo>
                        <a:pt x="1653539" y="461772"/>
                      </a:lnTo>
                      <a:lnTo>
                        <a:pt x="1653539" y="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7" name="object 37"/>
                <p:cNvSpPr/>
                <p:nvPr/>
              </p:nvSpPr>
              <p:spPr>
                <a:xfrm>
                  <a:off x="10420223" y="3645534"/>
                  <a:ext cx="78549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495" h="15875">
                      <a:moveTo>
                        <a:pt x="784986" y="0"/>
                      </a:moveTo>
                      <a:lnTo>
                        <a:pt x="0" y="0"/>
                      </a:lnTo>
                      <a:lnTo>
                        <a:pt x="0" y="15875"/>
                      </a:lnTo>
                      <a:lnTo>
                        <a:pt x="784986" y="15875"/>
                      </a:lnTo>
                      <a:lnTo>
                        <a:pt x="784986" y="0"/>
                      </a:lnTo>
                      <a:close/>
                    </a:path>
                  </a:pathLst>
                </a:custGeom>
                <a:solidFill>
                  <a:srgbClr val="00409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38" name="object 38"/>
              <p:cNvSpPr txBox="1"/>
              <p:nvPr/>
            </p:nvSpPr>
            <p:spPr>
              <a:xfrm>
                <a:off x="9691878" y="3580383"/>
                <a:ext cx="1527175" cy="39116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39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400" dirty="0">
                    <a:solidFill>
                      <a:srgbClr val="004099"/>
                    </a:solidFill>
                    <a:latin typeface="Cambria Math"/>
                    <a:cs typeface="Cambria Math"/>
                  </a:rPr>
                  <a:t>𝒀</a:t>
                </a:r>
                <a:r>
                  <a:rPr sz="2400" spc="105" dirty="0">
                    <a:solidFill>
                      <a:srgbClr val="004099"/>
                    </a:solidFill>
                    <a:latin typeface="Cambria Math"/>
                    <a:cs typeface="Cambria Math"/>
                  </a:rPr>
                  <a:t> </a:t>
                </a:r>
                <a:r>
                  <a:rPr sz="2400" dirty="0">
                    <a:solidFill>
                      <a:srgbClr val="004099"/>
                    </a:solidFill>
                    <a:latin typeface="Cambria Math"/>
                    <a:cs typeface="Cambria Math"/>
                  </a:rPr>
                  <a:t>=</a:t>
                </a:r>
                <a:r>
                  <a:rPr sz="2400" spc="105" dirty="0">
                    <a:solidFill>
                      <a:srgbClr val="004099"/>
                    </a:solidFill>
                    <a:latin typeface="Cambria Math"/>
                    <a:cs typeface="Cambria Math"/>
                  </a:rPr>
                  <a:t> </a:t>
                </a:r>
                <a:r>
                  <a:rPr sz="2400" dirty="0">
                    <a:solidFill>
                      <a:srgbClr val="004099"/>
                    </a:solidFill>
                    <a:latin typeface="Cambria Math"/>
                    <a:cs typeface="Cambria Math"/>
                  </a:rPr>
                  <a:t>𝑨</a:t>
                </a:r>
                <a:r>
                  <a:rPr sz="2400" spc="-20" dirty="0">
                    <a:solidFill>
                      <a:srgbClr val="004099"/>
                    </a:solidFill>
                    <a:latin typeface="Cambria Math"/>
                    <a:cs typeface="Cambria Math"/>
                  </a:rPr>
                  <a:t> </a:t>
                </a:r>
                <a:r>
                  <a:rPr sz="2400" dirty="0">
                    <a:solidFill>
                      <a:srgbClr val="004099"/>
                    </a:solidFill>
                    <a:latin typeface="Cambria Math"/>
                    <a:cs typeface="Cambria Math"/>
                  </a:rPr>
                  <a:t>+</a:t>
                </a:r>
                <a:r>
                  <a:rPr sz="2400" spc="-25" dirty="0">
                    <a:solidFill>
                      <a:srgbClr val="004099"/>
                    </a:solidFill>
                    <a:latin typeface="Cambria Math"/>
                    <a:cs typeface="Cambria Math"/>
                  </a:rPr>
                  <a:t> </a:t>
                </a:r>
                <a:r>
                  <a:rPr sz="2400" dirty="0">
                    <a:solidFill>
                      <a:srgbClr val="004099"/>
                    </a:solidFill>
                    <a:latin typeface="Cambria Math"/>
                    <a:cs typeface="Cambria Math"/>
                  </a:rPr>
                  <a:t>𝑩</a:t>
                </a:r>
                <a:endParaRPr sz="2400">
                  <a:latin typeface="Cambria Math"/>
                  <a:cs typeface="Cambria Math"/>
                </a:endParaRPr>
              </a:p>
            </p:txBody>
          </p:sp>
          <p:sp>
            <p:nvSpPr>
              <p:cNvPr id="39" name="object 39"/>
              <p:cNvSpPr txBox="1"/>
              <p:nvPr/>
            </p:nvSpPr>
            <p:spPr>
              <a:xfrm>
                <a:off x="8407907" y="5661152"/>
                <a:ext cx="1358900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b="1" spc="-5" dirty="0">
                    <a:solidFill>
                      <a:srgbClr val="004099"/>
                    </a:solidFill>
                    <a:latin typeface="Arial"/>
                    <a:cs typeface="Arial"/>
                  </a:rPr>
                  <a:t>2-input</a:t>
                </a:r>
                <a:r>
                  <a:rPr sz="1800" b="1" spc="-50" dirty="0">
                    <a:solidFill>
                      <a:srgbClr val="004099"/>
                    </a:solidFill>
                    <a:latin typeface="Arial"/>
                    <a:cs typeface="Arial"/>
                  </a:rPr>
                  <a:t> </a:t>
                </a:r>
                <a:r>
                  <a:rPr sz="1800" b="1" spc="-5" dirty="0">
                    <a:solidFill>
                      <a:srgbClr val="004099"/>
                    </a:solidFill>
                    <a:latin typeface="Arial"/>
                    <a:cs typeface="Arial"/>
                  </a:rPr>
                  <a:t>NOR</a:t>
                </a:r>
                <a:endParaRPr sz="1800">
                  <a:latin typeface="Arial"/>
                  <a:cs typeface="Arial"/>
                </a:endParaRPr>
              </a:p>
            </p:txBody>
          </p:sp>
        </p:grpSp>
      </p:grpSp>
      <p:sp>
        <p:nvSpPr>
          <p:cNvPr id="40" name="灯片编号占位符 39">
            <a:extLst>
              <a:ext uri="{FF2B5EF4-FFF2-40B4-BE49-F238E27FC236}">
                <a16:creationId xmlns:a16="http://schemas.microsoft.com/office/drawing/2014/main" id="{58FCF283-2E48-21D8-550D-21C576018B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1062EFC-C956-2401-4517-6C91E7AD990E}"/>
                  </a:ext>
                </a:extLst>
              </p:cNvPr>
              <p:cNvSpPr txBox="1"/>
              <p:nvPr/>
            </p:nvSpPr>
            <p:spPr>
              <a:xfrm>
                <a:off x="4073698" y="3268258"/>
                <a:ext cx="279347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004099"/>
                    </a:solidFill>
                  </a:rPr>
                  <a:t>Y = 1 when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b="1" i="1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zh-CN" altLang="en-US" sz="2800" spc="75" dirty="0">
                    <a:solidFill>
                      <a:srgbClr val="004099"/>
                    </a:solidFill>
                    <a:latin typeface="Cambria Math"/>
                    <a:cs typeface="Cambria Math"/>
                  </a:rPr>
                  <a:t> ∙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endParaRPr lang="zh-CN" altLang="en-US" sz="2800" b="1" dirty="0">
                  <a:solidFill>
                    <a:srgbClr val="004099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1062EFC-C956-2401-4517-6C91E7AD9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98" y="3268258"/>
                <a:ext cx="2793473" cy="430887"/>
              </a:xfrm>
              <a:prstGeom prst="rect">
                <a:avLst/>
              </a:prstGeom>
              <a:blipFill>
                <a:blip r:embed="rId6"/>
                <a:stretch>
                  <a:fillRect l="-7625" t="-28169" b="-50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7994752-DD5F-97AA-0C13-79A34B8A5695}"/>
                  </a:ext>
                </a:extLst>
              </p:cNvPr>
              <p:cNvSpPr txBox="1"/>
              <p:nvPr/>
            </p:nvSpPr>
            <p:spPr>
              <a:xfrm>
                <a:off x="4572771" y="4370670"/>
                <a:ext cx="279347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004099"/>
                    </a:solidFill>
                  </a:rPr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b="1" i="1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zh-CN" altLang="en-US" sz="2800" spc="75" dirty="0">
                    <a:solidFill>
                      <a:srgbClr val="004099"/>
                    </a:solidFill>
                    <a:latin typeface="Cambria Math"/>
                    <a:cs typeface="Cambria Math"/>
                  </a:rPr>
                  <a:t> ∙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solidFill>
                              <a:srgbClr val="004099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endParaRPr lang="zh-CN" altLang="en-US" sz="2800" b="1" dirty="0">
                  <a:solidFill>
                    <a:srgbClr val="004099"/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7994752-DD5F-97AA-0C13-79A34B8A5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771" y="4370670"/>
                <a:ext cx="2793473" cy="430887"/>
              </a:xfrm>
              <a:prstGeom prst="rect">
                <a:avLst/>
              </a:prstGeom>
              <a:blipFill>
                <a:blip r:embed="rId7"/>
                <a:stretch>
                  <a:fillRect l="-7642" t="-28169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69754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tx1"/>
                </a:solidFill>
              </a:rPr>
              <a:t>Example: NAND</a:t>
            </a:r>
            <a:r>
              <a:rPr sz="3200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&amp;</a:t>
            </a:r>
            <a:r>
              <a:rPr sz="3200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NOR</a:t>
            </a:r>
            <a:r>
              <a:rPr sz="3200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Logic</a:t>
            </a:r>
            <a:r>
              <a:rPr sz="3200" spc="-15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Gates</a:t>
            </a:r>
            <a:endParaRPr sz="3200" dirty="0">
              <a:solidFill>
                <a:schemeClr val="tx1"/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DFEBFFE6-2F2E-4273-C186-C61DC52CC0BF}"/>
              </a:ext>
            </a:extLst>
          </p:cNvPr>
          <p:cNvGrpSpPr/>
          <p:nvPr/>
        </p:nvGrpSpPr>
        <p:grpSpPr>
          <a:xfrm>
            <a:off x="3538824" y="3364991"/>
            <a:ext cx="2802890" cy="835600"/>
            <a:chOff x="1206246" y="1625346"/>
            <a:chExt cx="2802890" cy="835600"/>
          </a:xfrm>
        </p:grpSpPr>
        <p:grpSp>
          <p:nvGrpSpPr>
            <p:cNvPr id="3" name="object 3"/>
            <p:cNvGrpSpPr/>
            <p:nvPr/>
          </p:nvGrpSpPr>
          <p:grpSpPr>
            <a:xfrm>
              <a:off x="1206246" y="1625346"/>
              <a:ext cx="2802890" cy="462280"/>
              <a:chOff x="1206246" y="1625346"/>
              <a:chExt cx="2802890" cy="462280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1206246" y="1625346"/>
                <a:ext cx="2802890" cy="462280"/>
              </a:xfrm>
              <a:custGeom>
                <a:avLst/>
                <a:gdLst/>
                <a:ahLst/>
                <a:cxnLst/>
                <a:rect l="l" t="t" r="r" b="b"/>
                <a:pathLst>
                  <a:path w="2802890" h="462280">
                    <a:moveTo>
                      <a:pt x="2802636" y="0"/>
                    </a:moveTo>
                    <a:lnTo>
                      <a:pt x="0" y="0"/>
                    </a:lnTo>
                    <a:lnTo>
                      <a:pt x="0" y="461772"/>
                    </a:lnTo>
                    <a:lnTo>
                      <a:pt x="2802636" y="461772"/>
                    </a:lnTo>
                    <a:lnTo>
                      <a:pt x="2802636" y="0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2067560" y="1715516"/>
                <a:ext cx="166751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1667510" h="15875">
                    <a:moveTo>
                      <a:pt x="1667255" y="0"/>
                    </a:moveTo>
                    <a:lnTo>
                      <a:pt x="0" y="0"/>
                    </a:lnTo>
                    <a:lnTo>
                      <a:pt x="0" y="15748"/>
                    </a:lnTo>
                    <a:lnTo>
                      <a:pt x="1667255" y="15748"/>
                    </a:lnTo>
                    <a:lnTo>
                      <a:pt x="1667255" y="0"/>
                    </a:lnTo>
                    <a:close/>
                  </a:path>
                </a:pathLst>
              </a:custGeom>
              <a:solidFill>
                <a:srgbClr val="00409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" name="object 6"/>
            <p:cNvSpPr txBox="1"/>
            <p:nvPr/>
          </p:nvSpPr>
          <p:spPr>
            <a:xfrm>
              <a:off x="1206246" y="1625346"/>
              <a:ext cx="2802890" cy="462280"/>
            </a:xfrm>
            <a:prstGeom prst="rect">
              <a:avLst/>
            </a:prstGeom>
          </p:spPr>
          <p:txBody>
            <a:bodyPr vert="horz" wrap="square" lIns="0" tIns="37465" rIns="0" bIns="0" rtlCol="0">
              <a:spAutoFit/>
            </a:bodyPr>
            <a:lstStyle/>
            <a:p>
              <a:pPr marL="271145">
                <a:lnSpc>
                  <a:spcPct val="100000"/>
                </a:lnSpc>
                <a:spcBef>
                  <a:spcPts val="295"/>
                </a:spcBef>
              </a:pP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𝒀</a:t>
              </a:r>
              <a:r>
                <a:rPr sz="2400" spc="125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=</a:t>
              </a:r>
              <a:r>
                <a:rPr sz="2400" spc="120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𝑨</a:t>
              </a:r>
              <a:r>
                <a:rPr sz="2625" baseline="-15873" dirty="0">
                  <a:solidFill>
                    <a:srgbClr val="004099"/>
                  </a:solidFill>
                  <a:latin typeface="Cambria Math"/>
                  <a:cs typeface="Cambria Math"/>
                </a:rPr>
                <a:t>𝟏</a:t>
              </a:r>
              <a:r>
                <a:rPr sz="2625" spc="359" baseline="-15873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spc="80" dirty="0">
                  <a:solidFill>
                    <a:srgbClr val="004099"/>
                  </a:solidFill>
                  <a:latin typeface="Cambria Math"/>
                  <a:cs typeface="Cambria Math"/>
                </a:rPr>
                <a:t>∙</a:t>
              </a:r>
              <a:r>
                <a:rPr sz="2400" spc="-10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𝑨</a:t>
              </a:r>
              <a:r>
                <a:rPr sz="2625" baseline="-15873" dirty="0">
                  <a:solidFill>
                    <a:srgbClr val="004099"/>
                  </a:solidFill>
                  <a:latin typeface="Cambria Math"/>
                  <a:cs typeface="Cambria Math"/>
                </a:rPr>
                <a:t>𝟐</a:t>
              </a:r>
              <a:r>
                <a:rPr sz="2625" spc="352" baseline="-15873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spc="80" dirty="0">
                  <a:solidFill>
                    <a:srgbClr val="004099"/>
                  </a:solidFill>
                  <a:latin typeface="Cambria Math"/>
                  <a:cs typeface="Cambria Math"/>
                </a:rPr>
                <a:t>∙∙∙</a:t>
              </a:r>
              <a:r>
                <a:rPr sz="2400" spc="-20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𝑨</a:t>
              </a:r>
              <a:r>
                <a:rPr sz="2625" baseline="-15873" dirty="0">
                  <a:solidFill>
                    <a:srgbClr val="004099"/>
                  </a:solidFill>
                  <a:latin typeface="Cambria Math"/>
                  <a:cs typeface="Cambria Math"/>
                </a:rPr>
                <a:t>𝒏</a:t>
              </a:r>
              <a:endParaRPr sz="2625" baseline="-15873" dirty="0">
                <a:latin typeface="Cambria Math"/>
                <a:cs typeface="Cambria Math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845373" y="2161226"/>
              <a:ext cx="15246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solidFill>
                    <a:srgbClr val="004099"/>
                  </a:solidFill>
                  <a:latin typeface="Arial"/>
                  <a:cs typeface="Arial"/>
                </a:rPr>
                <a:t>n</a:t>
              </a:r>
              <a:r>
                <a:rPr sz="1800" b="1" spc="-5" dirty="0">
                  <a:solidFill>
                    <a:srgbClr val="004099"/>
                  </a:solidFill>
                  <a:latin typeface="Arial"/>
                  <a:cs typeface="Arial"/>
                </a:rPr>
                <a:t>-input</a:t>
              </a:r>
              <a:r>
                <a:rPr sz="1800" b="1" spc="-60" dirty="0">
                  <a:solidFill>
                    <a:srgbClr val="004099"/>
                  </a:solidFill>
                  <a:latin typeface="Arial"/>
                  <a:cs typeface="Arial"/>
                </a:rPr>
                <a:t> </a:t>
              </a:r>
              <a:r>
                <a:rPr sz="1800" b="1" dirty="0">
                  <a:solidFill>
                    <a:srgbClr val="004099"/>
                  </a:solidFill>
                  <a:latin typeface="Arial"/>
                  <a:cs typeface="Arial"/>
                </a:rPr>
                <a:t>NAND</a:t>
              </a:r>
              <a:endParaRPr sz="1800" dirty="0">
                <a:latin typeface="Arial"/>
                <a:cs typeface="Arial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3731548-AEE4-16F7-87F3-5B00E3B5EB59}"/>
              </a:ext>
            </a:extLst>
          </p:cNvPr>
          <p:cNvGrpSpPr/>
          <p:nvPr/>
        </p:nvGrpSpPr>
        <p:grpSpPr>
          <a:xfrm>
            <a:off x="9287758" y="4029247"/>
            <a:ext cx="3020695" cy="832130"/>
            <a:chOff x="7082028" y="1611630"/>
            <a:chExt cx="3020695" cy="832130"/>
          </a:xfrm>
        </p:grpSpPr>
        <p:grpSp>
          <p:nvGrpSpPr>
            <p:cNvPr id="8" name="object 8"/>
            <p:cNvGrpSpPr/>
            <p:nvPr/>
          </p:nvGrpSpPr>
          <p:grpSpPr>
            <a:xfrm>
              <a:off x="7239507" y="1611630"/>
              <a:ext cx="2710815" cy="462280"/>
              <a:chOff x="7239507" y="1611630"/>
              <a:chExt cx="2710815" cy="462280"/>
            </a:xfrm>
          </p:grpSpPr>
          <p:sp>
            <p:nvSpPr>
              <p:cNvPr id="9" name="object 9"/>
              <p:cNvSpPr/>
              <p:nvPr/>
            </p:nvSpPr>
            <p:spPr>
              <a:xfrm>
                <a:off x="7239507" y="1611630"/>
                <a:ext cx="2710815" cy="462280"/>
              </a:xfrm>
              <a:custGeom>
                <a:avLst/>
                <a:gdLst/>
                <a:ahLst/>
                <a:cxnLst/>
                <a:rect l="l" t="t" r="r" b="b"/>
                <a:pathLst>
                  <a:path w="3020695" h="462280">
                    <a:moveTo>
                      <a:pt x="3020568" y="0"/>
                    </a:moveTo>
                    <a:lnTo>
                      <a:pt x="0" y="0"/>
                    </a:lnTo>
                    <a:lnTo>
                      <a:pt x="0" y="461772"/>
                    </a:lnTo>
                    <a:lnTo>
                      <a:pt x="3020568" y="461772"/>
                    </a:lnTo>
                    <a:lnTo>
                      <a:pt x="3020568" y="0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7869301" y="1701673"/>
                <a:ext cx="203644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2036445" h="15875">
                    <a:moveTo>
                      <a:pt x="2036064" y="0"/>
                    </a:moveTo>
                    <a:lnTo>
                      <a:pt x="0" y="0"/>
                    </a:lnTo>
                    <a:lnTo>
                      <a:pt x="0" y="15875"/>
                    </a:lnTo>
                    <a:lnTo>
                      <a:pt x="2036064" y="15875"/>
                    </a:lnTo>
                    <a:lnTo>
                      <a:pt x="2036064" y="0"/>
                    </a:lnTo>
                    <a:close/>
                  </a:path>
                </a:pathLst>
              </a:custGeom>
              <a:solidFill>
                <a:srgbClr val="00409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" name="object 11"/>
            <p:cNvSpPr txBox="1"/>
            <p:nvPr/>
          </p:nvSpPr>
          <p:spPr>
            <a:xfrm>
              <a:off x="7082028" y="1611630"/>
              <a:ext cx="3020695" cy="406522"/>
            </a:xfrm>
            <a:prstGeom prst="rect">
              <a:avLst/>
            </a:prstGeom>
          </p:spPr>
          <p:txBody>
            <a:bodyPr vert="horz" wrap="square" lIns="0" tIns="36830" rIns="0" bIns="0" rtlCol="0">
              <a:spAutoFit/>
            </a:bodyPr>
            <a:lstStyle/>
            <a:p>
              <a:pPr marL="196850">
                <a:lnSpc>
                  <a:spcPct val="100000"/>
                </a:lnSpc>
                <a:spcBef>
                  <a:spcPts val="290"/>
                </a:spcBef>
              </a:pP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𝒀</a:t>
              </a:r>
              <a:r>
                <a:rPr sz="2400" spc="125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=</a:t>
              </a:r>
              <a:r>
                <a:rPr sz="2400" spc="120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𝑨</a:t>
              </a:r>
              <a:r>
                <a:rPr sz="2625" baseline="-15873" dirty="0">
                  <a:solidFill>
                    <a:srgbClr val="004099"/>
                  </a:solidFill>
                  <a:latin typeface="Cambria Math"/>
                  <a:cs typeface="Cambria Math"/>
                </a:rPr>
                <a:t>𝟏</a:t>
              </a:r>
              <a:r>
                <a:rPr sz="2625" spc="352" baseline="-15873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+</a:t>
              </a:r>
              <a:r>
                <a:rPr sz="2400" spc="-20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𝑨</a:t>
              </a:r>
              <a:r>
                <a:rPr sz="2625" baseline="-15873" dirty="0">
                  <a:solidFill>
                    <a:srgbClr val="004099"/>
                  </a:solidFill>
                  <a:latin typeface="Cambria Math"/>
                  <a:cs typeface="Cambria Math"/>
                </a:rPr>
                <a:t>𝟐</a:t>
              </a:r>
              <a:r>
                <a:rPr sz="2625" spc="359" baseline="-15873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spc="80" dirty="0">
                  <a:solidFill>
                    <a:srgbClr val="004099"/>
                  </a:solidFill>
                  <a:latin typeface="Cambria Math"/>
                  <a:cs typeface="Cambria Math"/>
                </a:rPr>
                <a:t>∙∙∙</a:t>
              </a:r>
              <a:r>
                <a:rPr sz="2400" spc="-15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spc="-5" dirty="0">
                  <a:solidFill>
                    <a:srgbClr val="004099"/>
                  </a:solidFill>
                  <a:latin typeface="Cambria Math"/>
                  <a:cs typeface="Cambria Math"/>
                </a:rPr>
                <a:t>+𝑨</a:t>
              </a:r>
              <a:r>
                <a:rPr sz="2625" spc="-7" baseline="-15873" dirty="0">
                  <a:solidFill>
                    <a:srgbClr val="004099"/>
                  </a:solidFill>
                  <a:latin typeface="Cambria Math"/>
                  <a:cs typeface="Cambria Math"/>
                </a:rPr>
                <a:t>𝒏</a:t>
              </a:r>
              <a:endParaRPr sz="2625" baseline="-15873" dirty="0">
                <a:latin typeface="Cambria Math"/>
                <a:cs typeface="Cambria Math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7899231" y="2144040"/>
              <a:ext cx="13716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i="1" spc="-5" dirty="0">
                  <a:solidFill>
                    <a:srgbClr val="004099"/>
                  </a:solidFill>
                  <a:latin typeface="Arial"/>
                  <a:cs typeface="Arial"/>
                </a:rPr>
                <a:t>n</a:t>
              </a:r>
              <a:r>
                <a:rPr sz="1800" b="1" spc="-5" dirty="0">
                  <a:solidFill>
                    <a:srgbClr val="004099"/>
                  </a:solidFill>
                  <a:latin typeface="Arial"/>
                  <a:cs typeface="Arial"/>
                </a:rPr>
                <a:t>-input</a:t>
              </a:r>
              <a:r>
                <a:rPr sz="1800" b="1" spc="-50" dirty="0">
                  <a:solidFill>
                    <a:srgbClr val="004099"/>
                  </a:solidFill>
                  <a:latin typeface="Arial"/>
                  <a:cs typeface="Arial"/>
                </a:rPr>
                <a:t> </a:t>
              </a:r>
              <a:r>
                <a:rPr sz="1800" b="1" spc="-5" dirty="0">
                  <a:solidFill>
                    <a:srgbClr val="004099"/>
                  </a:solidFill>
                  <a:latin typeface="Arial"/>
                  <a:cs typeface="Arial"/>
                </a:rPr>
                <a:t>NOR</a:t>
              </a:r>
              <a:endParaRPr sz="1800">
                <a:latin typeface="Arial"/>
                <a:cs typeface="Arial"/>
              </a:endParaRPr>
            </a:p>
          </p:txBody>
        </p:sp>
      </p:grp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EF7F74B9-55A3-2B4E-A237-130922D4BB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9</a:t>
            </a:fld>
            <a:endParaRPr lang="en-US" altLang="zh-CN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A1FC8B89-90A7-D68B-EB70-08FF40E1B418}"/>
              </a:ext>
            </a:extLst>
          </p:cNvPr>
          <p:cNvGrpSpPr/>
          <p:nvPr/>
        </p:nvGrpSpPr>
        <p:grpSpPr>
          <a:xfrm>
            <a:off x="938085" y="723742"/>
            <a:ext cx="2578100" cy="4247515"/>
            <a:chOff x="471518" y="877571"/>
            <a:chExt cx="2578100" cy="4247515"/>
          </a:xfrm>
        </p:grpSpPr>
        <p:pic>
          <p:nvPicPr>
            <p:cNvPr id="36" name="object 8">
              <a:extLst>
                <a:ext uri="{FF2B5EF4-FFF2-40B4-BE49-F238E27FC236}">
                  <a16:creationId xmlns:a16="http://schemas.microsoft.com/office/drawing/2014/main" id="{B454821B-D1EC-BF91-C3B5-7376A00092F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432" y="1304683"/>
              <a:ext cx="1945273" cy="3725403"/>
            </a:xfrm>
            <a:prstGeom prst="rect">
              <a:avLst/>
            </a:prstGeom>
          </p:spPr>
        </p:pic>
        <p:sp>
          <p:nvSpPr>
            <p:cNvPr id="37" name="object 29">
              <a:extLst>
                <a:ext uri="{FF2B5EF4-FFF2-40B4-BE49-F238E27FC236}">
                  <a16:creationId xmlns:a16="http://schemas.microsoft.com/office/drawing/2014/main" id="{AA2724E7-5F39-CB33-F571-20713053F016}"/>
                </a:ext>
              </a:extLst>
            </p:cNvPr>
            <p:cNvSpPr txBox="1"/>
            <p:nvPr/>
          </p:nvSpPr>
          <p:spPr>
            <a:xfrm>
              <a:off x="1686528" y="1021209"/>
              <a:ext cx="476884" cy="3302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95"/>
                </a:spcBef>
              </a:pPr>
              <a:r>
                <a:rPr sz="3000" b="1" i="1" spc="7" baseline="13888" dirty="0">
                  <a:latin typeface="Times New Roman"/>
                  <a:cs typeface="Times New Roman"/>
                </a:rPr>
                <a:t>V</a:t>
              </a:r>
              <a:r>
                <a:rPr sz="1300" b="1" spc="5" dirty="0">
                  <a:latin typeface="Times New Roman"/>
                  <a:cs typeface="Times New Roman"/>
                </a:rPr>
                <a:t>DD</a:t>
              </a:r>
              <a:endParaRPr sz="1300" dirty="0">
                <a:latin typeface="Times New Roman"/>
                <a:cs typeface="Times New Roman"/>
              </a:endParaRPr>
            </a:p>
          </p:txBody>
        </p:sp>
        <p:sp>
          <p:nvSpPr>
            <p:cNvPr id="38" name="object 30">
              <a:extLst>
                <a:ext uri="{FF2B5EF4-FFF2-40B4-BE49-F238E27FC236}">
                  <a16:creationId xmlns:a16="http://schemas.microsoft.com/office/drawing/2014/main" id="{E75D36A7-7801-7E5E-5D3D-6B0FFB3D51ED}"/>
                </a:ext>
              </a:extLst>
            </p:cNvPr>
            <p:cNvSpPr txBox="1"/>
            <p:nvPr/>
          </p:nvSpPr>
          <p:spPr>
            <a:xfrm>
              <a:off x="605504" y="1628777"/>
              <a:ext cx="182245" cy="3302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5"/>
                </a:spcBef>
              </a:pPr>
              <a:r>
                <a:rPr sz="2000" b="1" i="1" spc="-5" dirty="0">
                  <a:latin typeface="Times New Roman"/>
                  <a:cs typeface="Times New Roman"/>
                </a:rPr>
                <a:t>A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39" name="object 31">
              <a:extLst>
                <a:ext uri="{FF2B5EF4-FFF2-40B4-BE49-F238E27FC236}">
                  <a16:creationId xmlns:a16="http://schemas.microsoft.com/office/drawing/2014/main" id="{62866576-DFAA-E35B-D9D4-934F12AE006B}"/>
                </a:ext>
              </a:extLst>
            </p:cNvPr>
            <p:cNvSpPr txBox="1"/>
            <p:nvPr/>
          </p:nvSpPr>
          <p:spPr>
            <a:xfrm>
              <a:off x="1123664" y="3144140"/>
              <a:ext cx="182245" cy="3302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5"/>
                </a:spcBef>
              </a:pPr>
              <a:r>
                <a:rPr sz="2000" b="1" i="1" spc="-5" dirty="0">
                  <a:latin typeface="Times New Roman"/>
                  <a:cs typeface="Times New Roman"/>
                </a:rPr>
                <a:t>A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40" name="object 32">
              <a:extLst>
                <a:ext uri="{FF2B5EF4-FFF2-40B4-BE49-F238E27FC236}">
                  <a16:creationId xmlns:a16="http://schemas.microsoft.com/office/drawing/2014/main" id="{F4871C1C-DCE1-AAB3-BCFF-606C22BE9019}"/>
                </a:ext>
              </a:extLst>
            </p:cNvPr>
            <p:cNvSpPr txBox="1"/>
            <p:nvPr/>
          </p:nvSpPr>
          <p:spPr>
            <a:xfrm>
              <a:off x="1612868" y="1628777"/>
              <a:ext cx="182245" cy="3302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5"/>
                </a:spcBef>
              </a:pPr>
              <a:r>
                <a:rPr sz="2000" b="1" i="1" spc="-5" dirty="0">
                  <a:latin typeface="Times New Roman"/>
                  <a:cs typeface="Times New Roman"/>
                </a:rPr>
                <a:t>B</a:t>
              </a:r>
              <a:endParaRPr sz="2000" dirty="0">
                <a:latin typeface="Times New Roman"/>
                <a:cs typeface="Times New Roman"/>
              </a:endParaRPr>
            </a:p>
          </p:txBody>
        </p:sp>
        <p:sp>
          <p:nvSpPr>
            <p:cNvPr id="44" name="object 35">
              <a:extLst>
                <a:ext uri="{FF2B5EF4-FFF2-40B4-BE49-F238E27FC236}">
                  <a16:creationId xmlns:a16="http://schemas.microsoft.com/office/drawing/2014/main" id="{F0EF5628-1984-43B4-F64B-2E8D1B98D791}"/>
                </a:ext>
              </a:extLst>
            </p:cNvPr>
            <p:cNvSpPr/>
            <p:nvPr/>
          </p:nvSpPr>
          <p:spPr>
            <a:xfrm>
              <a:off x="471518" y="877571"/>
              <a:ext cx="2578100" cy="4247515"/>
            </a:xfrm>
            <a:custGeom>
              <a:avLst/>
              <a:gdLst/>
              <a:ahLst/>
              <a:cxnLst/>
              <a:rect l="l" t="t" r="r" b="b"/>
              <a:pathLst>
                <a:path w="2578100" h="4247515">
                  <a:moveTo>
                    <a:pt x="0" y="4247388"/>
                  </a:moveTo>
                  <a:lnTo>
                    <a:pt x="2577846" y="4247388"/>
                  </a:lnTo>
                  <a:lnTo>
                    <a:pt x="2577846" y="0"/>
                  </a:lnTo>
                  <a:lnTo>
                    <a:pt x="0" y="0"/>
                  </a:lnTo>
                  <a:lnTo>
                    <a:pt x="0" y="4247388"/>
                  </a:lnTo>
                  <a:close/>
                </a:path>
              </a:pathLst>
            </a:custGeom>
            <a:ln w="25146">
              <a:solidFill>
                <a:srgbClr val="004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EAF4D0F-8F9A-9AD9-FA1A-C1AB46B71D6F}"/>
              </a:ext>
            </a:extLst>
          </p:cNvPr>
          <p:cNvGrpSpPr/>
          <p:nvPr/>
        </p:nvGrpSpPr>
        <p:grpSpPr>
          <a:xfrm>
            <a:off x="2992329" y="2312748"/>
            <a:ext cx="1653540" cy="462280"/>
            <a:chOff x="2504153" y="2432432"/>
            <a:chExt cx="1653540" cy="462280"/>
          </a:xfrm>
        </p:grpSpPr>
        <p:sp>
          <p:nvSpPr>
            <p:cNvPr id="45" name="object 36">
              <a:extLst>
                <a:ext uri="{FF2B5EF4-FFF2-40B4-BE49-F238E27FC236}">
                  <a16:creationId xmlns:a16="http://schemas.microsoft.com/office/drawing/2014/main" id="{8F5A9A3D-6FE6-504F-E6F8-FFBF1B693EF5}"/>
                </a:ext>
              </a:extLst>
            </p:cNvPr>
            <p:cNvSpPr/>
            <p:nvPr/>
          </p:nvSpPr>
          <p:spPr>
            <a:xfrm>
              <a:off x="2504153" y="2432432"/>
              <a:ext cx="1653539" cy="462280"/>
            </a:xfrm>
            <a:custGeom>
              <a:avLst/>
              <a:gdLst/>
              <a:ahLst/>
              <a:cxnLst/>
              <a:rect l="l" t="t" r="r" b="b"/>
              <a:pathLst>
                <a:path w="1653540" h="462279">
                  <a:moveTo>
                    <a:pt x="1653540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1653540" y="461772"/>
                  </a:lnTo>
                  <a:lnTo>
                    <a:pt x="165354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" name="object 37">
              <a:extLst>
                <a:ext uri="{FF2B5EF4-FFF2-40B4-BE49-F238E27FC236}">
                  <a16:creationId xmlns:a16="http://schemas.microsoft.com/office/drawing/2014/main" id="{FCE571C6-42A7-08DF-3696-B2516F628CE0}"/>
                </a:ext>
              </a:extLst>
            </p:cNvPr>
            <p:cNvSpPr/>
            <p:nvPr/>
          </p:nvSpPr>
          <p:spPr>
            <a:xfrm>
              <a:off x="3303110" y="2522984"/>
              <a:ext cx="643255" cy="15875"/>
            </a:xfrm>
            <a:custGeom>
              <a:avLst/>
              <a:gdLst/>
              <a:ahLst/>
              <a:cxnLst/>
              <a:rect l="l" t="t" r="r" b="b"/>
              <a:pathLst>
                <a:path w="643254" h="15875">
                  <a:moveTo>
                    <a:pt x="643255" y="0"/>
                  </a:moveTo>
                  <a:lnTo>
                    <a:pt x="0" y="0"/>
                  </a:lnTo>
                  <a:lnTo>
                    <a:pt x="0" y="15748"/>
                  </a:lnTo>
                  <a:lnTo>
                    <a:pt x="643255" y="15748"/>
                  </a:lnTo>
                  <a:lnTo>
                    <a:pt x="643255" y="0"/>
                  </a:lnTo>
                  <a:close/>
                </a:path>
              </a:pathLst>
            </a:custGeom>
            <a:solidFill>
              <a:srgbClr val="004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8">
              <a:extLst>
                <a:ext uri="{FF2B5EF4-FFF2-40B4-BE49-F238E27FC236}">
                  <a16:creationId xmlns:a16="http://schemas.microsoft.com/office/drawing/2014/main" id="{FCF90E87-D114-83E0-9A4A-745451006A9F}"/>
                </a:ext>
              </a:extLst>
            </p:cNvPr>
            <p:cNvSpPr txBox="1"/>
            <p:nvPr/>
          </p:nvSpPr>
          <p:spPr>
            <a:xfrm>
              <a:off x="2504154" y="2457578"/>
              <a:ext cx="165353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0955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𝒀</a:t>
              </a:r>
              <a:r>
                <a:rPr sz="2400" spc="114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=</a:t>
              </a:r>
              <a:r>
                <a:rPr sz="2400" spc="110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𝑨</a:t>
              </a:r>
              <a:r>
                <a:rPr sz="2400" spc="-15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spc="80" dirty="0">
                  <a:solidFill>
                    <a:srgbClr val="004099"/>
                  </a:solidFill>
                  <a:latin typeface="Cambria Math"/>
                  <a:cs typeface="Cambria Math"/>
                </a:rPr>
                <a:t>∙</a:t>
              </a:r>
              <a:r>
                <a:rPr sz="2400" spc="-15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𝑩</a:t>
              </a:r>
              <a:endParaRPr sz="2400" dirty="0">
                <a:latin typeface="Cambria Math"/>
                <a:cs typeface="Cambria Math"/>
              </a:endParaRPr>
            </a:p>
          </p:txBody>
        </p:sp>
      </p:grpSp>
      <p:sp>
        <p:nvSpPr>
          <p:cNvPr id="43" name="object 39">
            <a:extLst>
              <a:ext uri="{FF2B5EF4-FFF2-40B4-BE49-F238E27FC236}">
                <a16:creationId xmlns:a16="http://schemas.microsoft.com/office/drawing/2014/main" id="{16F1E4E5-9A6B-C043-2C54-5978B471945A}"/>
              </a:ext>
            </a:extLst>
          </p:cNvPr>
          <p:cNvSpPr txBox="1"/>
          <p:nvPr/>
        </p:nvSpPr>
        <p:spPr>
          <a:xfrm>
            <a:off x="1397445" y="381000"/>
            <a:ext cx="151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2-input</a:t>
            </a:r>
            <a:r>
              <a:rPr sz="1800" b="1" spc="-6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NAND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EDEA812-C459-C3A1-EB0A-05A62493AD39}"/>
              </a:ext>
            </a:extLst>
          </p:cNvPr>
          <p:cNvGrpSpPr/>
          <p:nvPr/>
        </p:nvGrpSpPr>
        <p:grpSpPr>
          <a:xfrm>
            <a:off x="6553200" y="771367"/>
            <a:ext cx="2851785" cy="4123690"/>
            <a:chOff x="7175373" y="729043"/>
            <a:chExt cx="2851785" cy="4123690"/>
          </a:xfrm>
        </p:grpSpPr>
        <p:pic>
          <p:nvPicPr>
            <p:cNvPr id="48" name="object 16">
              <a:extLst>
                <a:ext uri="{FF2B5EF4-FFF2-40B4-BE49-F238E27FC236}">
                  <a16:creationId xmlns:a16="http://schemas.microsoft.com/office/drawing/2014/main" id="{6BA7102A-07F9-372C-773A-189F539D0BE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48653" y="1082186"/>
              <a:ext cx="2461278" cy="3625584"/>
            </a:xfrm>
            <a:prstGeom prst="rect">
              <a:avLst/>
            </a:prstGeom>
          </p:spPr>
        </p:pic>
        <p:sp>
          <p:nvSpPr>
            <p:cNvPr id="50" name="object 30">
              <a:extLst>
                <a:ext uri="{FF2B5EF4-FFF2-40B4-BE49-F238E27FC236}">
                  <a16:creationId xmlns:a16="http://schemas.microsoft.com/office/drawing/2014/main" id="{DAFEEE62-EBC1-ACF4-011C-9757FFF7A6DD}"/>
                </a:ext>
              </a:extLst>
            </p:cNvPr>
            <p:cNvSpPr txBox="1"/>
            <p:nvPr/>
          </p:nvSpPr>
          <p:spPr>
            <a:xfrm>
              <a:off x="7861046" y="794195"/>
              <a:ext cx="1393190" cy="113919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R="43180" algn="r">
                <a:lnSpc>
                  <a:spcPct val="100000"/>
                </a:lnSpc>
                <a:spcBef>
                  <a:spcPts val="95"/>
                </a:spcBef>
              </a:pPr>
              <a:r>
                <a:rPr sz="3000" b="1" i="1" spc="7" baseline="13888" dirty="0">
                  <a:latin typeface="Times New Roman"/>
                  <a:cs typeface="Times New Roman"/>
                </a:rPr>
                <a:t>V</a:t>
              </a:r>
              <a:r>
                <a:rPr sz="1300" b="1" spc="5" dirty="0">
                  <a:latin typeface="Times New Roman"/>
                  <a:cs typeface="Times New Roman"/>
                </a:rPr>
                <a:t>DD</a:t>
              </a:r>
              <a:endParaRPr sz="13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5"/>
                </a:spcBef>
              </a:pPr>
              <a:endParaRPr sz="3450" dirty="0">
                <a:latin typeface="Times New Roman"/>
                <a:cs typeface="Times New Roman"/>
              </a:endParaRPr>
            </a:p>
            <a:p>
              <a:pPr marL="25400">
                <a:lnSpc>
                  <a:spcPct val="100000"/>
                </a:lnSpc>
              </a:pPr>
              <a:r>
                <a:rPr sz="2000" b="1" i="1" spc="-5" dirty="0">
                  <a:latin typeface="Times New Roman"/>
                  <a:cs typeface="Times New Roman"/>
                </a:rPr>
                <a:t>A</a:t>
              </a:r>
              <a:endParaRPr sz="2000" dirty="0">
                <a:latin typeface="Times New Roman"/>
                <a:cs typeface="Times New Roman"/>
              </a:endParaRPr>
            </a:p>
          </p:txBody>
        </p:sp>
        <p:sp>
          <p:nvSpPr>
            <p:cNvPr id="51" name="object 31">
              <a:extLst>
                <a:ext uri="{FF2B5EF4-FFF2-40B4-BE49-F238E27FC236}">
                  <a16:creationId xmlns:a16="http://schemas.microsoft.com/office/drawing/2014/main" id="{3166AD09-CDDC-9F81-18CA-7248C1693063}"/>
                </a:ext>
              </a:extLst>
            </p:cNvPr>
            <p:cNvSpPr txBox="1"/>
            <p:nvPr/>
          </p:nvSpPr>
          <p:spPr>
            <a:xfrm>
              <a:off x="7873746" y="2674556"/>
              <a:ext cx="194945" cy="3302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000" b="1" i="1" spc="-5" dirty="0">
                  <a:latin typeface="Times New Roman"/>
                  <a:cs typeface="Times New Roman"/>
                </a:rPr>
                <a:t>B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52" name="object 32">
              <a:extLst>
                <a:ext uri="{FF2B5EF4-FFF2-40B4-BE49-F238E27FC236}">
                  <a16:creationId xmlns:a16="http://schemas.microsoft.com/office/drawing/2014/main" id="{16CEC64F-20ED-A8D9-4A35-9D4871352300}"/>
                </a:ext>
              </a:extLst>
            </p:cNvPr>
            <p:cNvSpPr txBox="1"/>
            <p:nvPr/>
          </p:nvSpPr>
          <p:spPr>
            <a:xfrm>
              <a:off x="7267193" y="3787077"/>
              <a:ext cx="182245" cy="3302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5"/>
                </a:spcBef>
              </a:pPr>
              <a:r>
                <a:rPr sz="2000" b="1" i="1" spc="-5" dirty="0">
                  <a:latin typeface="Times New Roman"/>
                  <a:cs typeface="Times New Roman"/>
                </a:rPr>
                <a:t>A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53" name="object 33">
              <a:extLst>
                <a:ext uri="{FF2B5EF4-FFF2-40B4-BE49-F238E27FC236}">
                  <a16:creationId xmlns:a16="http://schemas.microsoft.com/office/drawing/2014/main" id="{C346B30B-7F24-F4FF-E037-FB50F87B2C2E}"/>
                </a:ext>
              </a:extLst>
            </p:cNvPr>
            <p:cNvSpPr txBox="1"/>
            <p:nvPr/>
          </p:nvSpPr>
          <p:spPr>
            <a:xfrm>
              <a:off x="8768588" y="3787077"/>
              <a:ext cx="182245" cy="3302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5"/>
                </a:spcBef>
              </a:pPr>
              <a:r>
                <a:rPr sz="2000" b="1" i="1" spc="-5" dirty="0">
                  <a:latin typeface="Times New Roman"/>
                  <a:cs typeface="Times New Roman"/>
                </a:rPr>
                <a:t>B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57" name="object 35">
              <a:extLst>
                <a:ext uri="{FF2B5EF4-FFF2-40B4-BE49-F238E27FC236}">
                  <a16:creationId xmlns:a16="http://schemas.microsoft.com/office/drawing/2014/main" id="{F8366FA6-2A17-C306-3076-D29C95B38E07}"/>
                </a:ext>
              </a:extLst>
            </p:cNvPr>
            <p:cNvSpPr/>
            <p:nvPr/>
          </p:nvSpPr>
          <p:spPr>
            <a:xfrm>
              <a:off x="7175373" y="729043"/>
              <a:ext cx="2851785" cy="4123690"/>
            </a:xfrm>
            <a:custGeom>
              <a:avLst/>
              <a:gdLst/>
              <a:ahLst/>
              <a:cxnLst/>
              <a:rect l="l" t="t" r="r" b="b"/>
              <a:pathLst>
                <a:path w="2851784" h="4123690">
                  <a:moveTo>
                    <a:pt x="0" y="4123181"/>
                  </a:moveTo>
                  <a:lnTo>
                    <a:pt x="2851404" y="4123181"/>
                  </a:lnTo>
                  <a:lnTo>
                    <a:pt x="2851404" y="0"/>
                  </a:lnTo>
                  <a:lnTo>
                    <a:pt x="0" y="0"/>
                  </a:lnTo>
                  <a:lnTo>
                    <a:pt x="0" y="4123181"/>
                  </a:lnTo>
                  <a:close/>
                </a:path>
              </a:pathLst>
            </a:custGeom>
            <a:ln w="25146">
              <a:solidFill>
                <a:srgbClr val="004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FDF3599F-EEA0-0D1E-BD57-156D40D8CE95}"/>
              </a:ext>
            </a:extLst>
          </p:cNvPr>
          <p:cNvGrpSpPr/>
          <p:nvPr/>
        </p:nvGrpSpPr>
        <p:grpSpPr>
          <a:xfrm>
            <a:off x="9304898" y="3244311"/>
            <a:ext cx="1653539" cy="462280"/>
            <a:chOff x="9319260" y="2844736"/>
            <a:chExt cx="1653539" cy="462280"/>
          </a:xfrm>
        </p:grpSpPr>
        <p:sp>
          <p:nvSpPr>
            <p:cNvPr id="58" name="object 36">
              <a:extLst>
                <a:ext uri="{FF2B5EF4-FFF2-40B4-BE49-F238E27FC236}">
                  <a16:creationId xmlns:a16="http://schemas.microsoft.com/office/drawing/2014/main" id="{E1821E51-7B8C-E38A-B0AD-E0989D6F1394}"/>
                </a:ext>
              </a:extLst>
            </p:cNvPr>
            <p:cNvSpPr/>
            <p:nvPr/>
          </p:nvSpPr>
          <p:spPr>
            <a:xfrm>
              <a:off x="9319260" y="2844736"/>
              <a:ext cx="1653539" cy="462280"/>
            </a:xfrm>
            <a:custGeom>
              <a:avLst/>
              <a:gdLst/>
              <a:ahLst/>
              <a:cxnLst/>
              <a:rect l="l" t="t" r="r" b="b"/>
              <a:pathLst>
                <a:path w="1653540" h="462279">
                  <a:moveTo>
                    <a:pt x="1653539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1653539" y="461772"/>
                  </a:lnTo>
                  <a:lnTo>
                    <a:pt x="165353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37">
              <a:extLst>
                <a:ext uri="{FF2B5EF4-FFF2-40B4-BE49-F238E27FC236}">
                  <a16:creationId xmlns:a16="http://schemas.microsoft.com/office/drawing/2014/main" id="{45BB3BAA-71CE-4E2B-AB99-CF153DFD2723}"/>
                </a:ext>
              </a:extLst>
            </p:cNvPr>
            <p:cNvSpPr/>
            <p:nvPr/>
          </p:nvSpPr>
          <p:spPr>
            <a:xfrm>
              <a:off x="10047605" y="2934779"/>
              <a:ext cx="785495" cy="15875"/>
            </a:xfrm>
            <a:custGeom>
              <a:avLst/>
              <a:gdLst/>
              <a:ahLst/>
              <a:cxnLst/>
              <a:rect l="l" t="t" r="r" b="b"/>
              <a:pathLst>
                <a:path w="785495" h="15875">
                  <a:moveTo>
                    <a:pt x="784986" y="0"/>
                  </a:moveTo>
                  <a:lnTo>
                    <a:pt x="0" y="0"/>
                  </a:lnTo>
                  <a:lnTo>
                    <a:pt x="0" y="15875"/>
                  </a:lnTo>
                  <a:lnTo>
                    <a:pt x="784986" y="15875"/>
                  </a:lnTo>
                  <a:lnTo>
                    <a:pt x="784986" y="0"/>
                  </a:lnTo>
                  <a:close/>
                </a:path>
              </a:pathLst>
            </a:custGeom>
            <a:solidFill>
              <a:srgbClr val="004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38">
              <a:extLst>
                <a:ext uri="{FF2B5EF4-FFF2-40B4-BE49-F238E27FC236}">
                  <a16:creationId xmlns:a16="http://schemas.microsoft.com/office/drawing/2014/main" id="{EE667FBB-EC0C-7A85-2BCC-026D00DF488C}"/>
                </a:ext>
              </a:extLst>
            </p:cNvPr>
            <p:cNvSpPr txBox="1"/>
            <p:nvPr/>
          </p:nvSpPr>
          <p:spPr>
            <a:xfrm>
              <a:off x="9319260" y="2869628"/>
              <a:ext cx="15271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39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𝒀</a:t>
              </a:r>
              <a:r>
                <a:rPr sz="2400" spc="105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=</a:t>
              </a:r>
              <a:r>
                <a:rPr sz="2400" spc="105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𝑨</a:t>
              </a:r>
              <a:r>
                <a:rPr sz="2400" spc="-20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+</a:t>
              </a:r>
              <a:r>
                <a:rPr sz="2400" spc="-25" dirty="0">
                  <a:solidFill>
                    <a:srgbClr val="004099"/>
                  </a:solidFill>
                  <a:latin typeface="Cambria Math"/>
                  <a:cs typeface="Cambria Math"/>
                </a:rPr>
                <a:t> </a:t>
              </a:r>
              <a:r>
                <a:rPr sz="2400" dirty="0">
                  <a:solidFill>
                    <a:srgbClr val="004099"/>
                  </a:solidFill>
                  <a:latin typeface="Cambria Math"/>
                  <a:cs typeface="Cambria Math"/>
                </a:rPr>
                <a:t>𝑩</a:t>
              </a:r>
              <a:endParaRPr sz="2400" dirty="0">
                <a:latin typeface="Cambria Math"/>
                <a:cs typeface="Cambria Math"/>
              </a:endParaRPr>
            </a:p>
          </p:txBody>
        </p:sp>
      </p:grpSp>
      <p:sp>
        <p:nvSpPr>
          <p:cNvPr id="56" name="object 39">
            <a:extLst>
              <a:ext uri="{FF2B5EF4-FFF2-40B4-BE49-F238E27FC236}">
                <a16:creationId xmlns:a16="http://schemas.microsoft.com/office/drawing/2014/main" id="{EAB18BC8-D9E7-A904-25A8-6B6592831848}"/>
              </a:ext>
            </a:extLst>
          </p:cNvPr>
          <p:cNvSpPr txBox="1"/>
          <p:nvPr/>
        </p:nvSpPr>
        <p:spPr>
          <a:xfrm>
            <a:off x="7316917" y="423393"/>
            <a:ext cx="1358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2-input</a:t>
            </a:r>
            <a:r>
              <a:rPr sz="1800" b="1" spc="-5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NOR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8" name="object 3">
            <a:extLst>
              <a:ext uri="{FF2B5EF4-FFF2-40B4-BE49-F238E27FC236}">
                <a16:creationId xmlns:a16="http://schemas.microsoft.com/office/drawing/2014/main" id="{9ABC54E6-3376-B0D9-EA66-DA60F716A32D}"/>
              </a:ext>
            </a:extLst>
          </p:cNvPr>
          <p:cNvSpPr txBox="1"/>
          <p:nvPr/>
        </p:nvSpPr>
        <p:spPr>
          <a:xfrm>
            <a:off x="1139198" y="5105400"/>
            <a:ext cx="9655810" cy="168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4665" marR="31115" indent="-457200">
              <a:lnSpc>
                <a:spcPct val="100000"/>
              </a:lnSpc>
              <a:spcBef>
                <a:spcPts val="95"/>
              </a:spcBef>
              <a:buFont typeface="Wingdings"/>
              <a:buChar char=""/>
              <a:tabLst>
                <a:tab pos="494665" algn="l"/>
                <a:tab pos="495300" algn="l"/>
              </a:tabLst>
            </a:pPr>
            <a:r>
              <a:rPr lang="en-US" sz="2600" b="1" i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lang="en-US" sz="2600" b="1" spc="-5" dirty="0">
                <a:solidFill>
                  <a:srgbClr val="FF0000"/>
                </a:solidFill>
                <a:latin typeface="Arial"/>
                <a:cs typeface="Arial"/>
              </a:rPr>
              <a:t>-input</a:t>
            </a:r>
            <a:r>
              <a:rPr lang="en-US" sz="26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600" b="1" spc="-5" dirty="0">
                <a:solidFill>
                  <a:srgbClr val="FF0000"/>
                </a:solidFill>
                <a:latin typeface="Arial"/>
                <a:cs typeface="Arial"/>
              </a:rPr>
              <a:t>NAND</a:t>
            </a:r>
            <a:r>
              <a:rPr lang="en-US" sz="26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600" b="1" spc="-5" dirty="0">
                <a:solidFill>
                  <a:srgbClr val="004099"/>
                </a:solidFill>
                <a:latin typeface="Arial"/>
                <a:cs typeface="Arial"/>
              </a:rPr>
              <a:t>can</a:t>
            </a:r>
            <a:r>
              <a:rPr lang="en-US" sz="26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2600" b="1" spc="-5" dirty="0">
                <a:solidFill>
                  <a:srgbClr val="004099"/>
                </a:solidFill>
                <a:latin typeface="Arial"/>
                <a:cs typeface="Arial"/>
              </a:rPr>
              <a:t>be</a:t>
            </a:r>
            <a:r>
              <a:rPr lang="en-US" sz="26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2600" b="1" spc="-5" dirty="0">
                <a:solidFill>
                  <a:srgbClr val="004099"/>
                </a:solidFill>
                <a:latin typeface="Arial"/>
                <a:cs typeface="Arial"/>
              </a:rPr>
              <a:t>constructed</a:t>
            </a:r>
            <a:r>
              <a:rPr lang="en-US" sz="26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2600" b="1" spc="-5" dirty="0">
                <a:solidFill>
                  <a:srgbClr val="004099"/>
                </a:solidFill>
                <a:latin typeface="Arial"/>
                <a:cs typeface="Arial"/>
              </a:rPr>
              <a:t>by</a:t>
            </a:r>
            <a:r>
              <a:rPr lang="en-US" sz="26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26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lang="en-US" sz="26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2600" b="1" spc="-5" dirty="0">
                <a:solidFill>
                  <a:srgbClr val="004099"/>
                </a:solidFill>
                <a:latin typeface="Arial"/>
                <a:cs typeface="Arial"/>
              </a:rPr>
              <a:t>combination</a:t>
            </a:r>
            <a:r>
              <a:rPr lang="en-US" sz="2600" b="1" spc="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2600" b="1" spc="-5" dirty="0">
                <a:solidFill>
                  <a:srgbClr val="004099"/>
                </a:solidFill>
                <a:latin typeface="Arial"/>
                <a:cs typeface="Arial"/>
              </a:rPr>
              <a:t>of </a:t>
            </a:r>
            <a:r>
              <a:rPr lang="en-US" sz="2600" b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sz="2600" b="1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#n</a:t>
            </a:r>
            <a:r>
              <a:rPr lang="en-US" sz="2600" b="1" u="heavy" spc="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 </a:t>
            </a:r>
            <a:r>
              <a:rPr lang="en-US" sz="2600" b="1" u="heavy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PMOS</a:t>
            </a:r>
            <a:r>
              <a:rPr lang="en-US" sz="2600" b="1" u="heavy" spc="1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 </a:t>
            </a:r>
            <a:r>
              <a:rPr lang="en-US" sz="2600" b="1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in</a:t>
            </a:r>
            <a:r>
              <a:rPr lang="en-US" sz="2600" b="1" u="heavy" spc="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 </a:t>
            </a:r>
            <a:r>
              <a:rPr lang="en-US" sz="2600" b="1" u="heavy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parallel</a:t>
            </a:r>
            <a:r>
              <a:rPr lang="en-US" sz="2600" b="1" u="heavy" spc="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 </a:t>
            </a:r>
            <a:r>
              <a:rPr lang="en-US" sz="2600" b="1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to</a:t>
            </a:r>
            <a:r>
              <a:rPr lang="en-US" sz="2600" b="1" u="heavy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 </a:t>
            </a:r>
            <a:r>
              <a:rPr lang="en-US" sz="2600" b="1" i="1" u="heavy" spc="15" dirty="0" err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V</a:t>
            </a:r>
            <a:r>
              <a:rPr lang="en-US" sz="2550" b="1" u="heavy" spc="22" baseline="-21241" dirty="0" err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DD</a:t>
            </a:r>
            <a:r>
              <a:rPr lang="en-US" sz="2550" b="1" spc="367" baseline="-2124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sz="2600" b="1" spc="-5" dirty="0">
                <a:solidFill>
                  <a:srgbClr val="004099"/>
                </a:solidFill>
                <a:latin typeface="Arial"/>
                <a:cs typeface="Arial"/>
              </a:rPr>
              <a:t>and</a:t>
            </a:r>
            <a:r>
              <a:rPr lang="en-US" sz="2600" b="1" spc="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sz="2600" b="1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#n NMOS</a:t>
            </a:r>
            <a:r>
              <a:rPr lang="en-US" sz="2600" b="1" u="heavy" spc="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 </a:t>
            </a:r>
            <a:r>
              <a:rPr lang="en-US" sz="2600" b="1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in</a:t>
            </a:r>
            <a:r>
              <a:rPr lang="en-US" sz="2600" b="1" u="heavy" spc="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 </a:t>
            </a:r>
            <a:r>
              <a:rPr lang="en-US" sz="2600" b="1" u="heavy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series </a:t>
            </a:r>
            <a:r>
              <a:rPr lang="en-US" sz="2600" b="1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to</a:t>
            </a:r>
            <a:r>
              <a:rPr lang="en-US" sz="2600" b="1" u="heavy" spc="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 </a:t>
            </a:r>
            <a:r>
              <a:rPr lang="en-US" sz="2600" b="1" u="heavy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GND</a:t>
            </a:r>
            <a:r>
              <a:rPr lang="en-US" sz="2600" b="1" dirty="0">
                <a:solidFill>
                  <a:srgbClr val="004099"/>
                </a:solidFill>
                <a:latin typeface="Arial"/>
                <a:cs typeface="Arial"/>
              </a:rPr>
              <a:t>.</a:t>
            </a:r>
            <a:endParaRPr lang="en-US" sz="2600" dirty="0">
              <a:latin typeface="Arial"/>
              <a:cs typeface="Arial"/>
            </a:endParaRPr>
          </a:p>
          <a:p>
            <a:pPr marL="495300" indent="-457200">
              <a:lnSpc>
                <a:spcPct val="100000"/>
              </a:lnSpc>
              <a:spcBef>
                <a:spcPts val="605"/>
              </a:spcBef>
              <a:buFont typeface="Wingdings"/>
              <a:buChar char=""/>
              <a:tabLst>
                <a:tab pos="494665" algn="l"/>
                <a:tab pos="495300" algn="l"/>
              </a:tabLst>
            </a:pPr>
            <a:r>
              <a:rPr lang="en-US" sz="2600" b="1" i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lang="en-US" sz="2600" b="1" spc="-5" dirty="0">
                <a:solidFill>
                  <a:srgbClr val="FF0000"/>
                </a:solidFill>
                <a:latin typeface="Arial"/>
                <a:cs typeface="Arial"/>
              </a:rPr>
              <a:t>-input</a:t>
            </a:r>
            <a:r>
              <a:rPr lang="en-US" sz="26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600" b="1" spc="-5" dirty="0">
                <a:solidFill>
                  <a:srgbClr val="FF0000"/>
                </a:solidFill>
                <a:latin typeface="Arial"/>
                <a:cs typeface="Arial"/>
              </a:rPr>
              <a:t>NOR</a:t>
            </a:r>
            <a:r>
              <a:rPr lang="en-US" sz="2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600" b="1" spc="-5" dirty="0">
                <a:solidFill>
                  <a:srgbClr val="004099"/>
                </a:solidFill>
                <a:latin typeface="Arial"/>
                <a:cs typeface="Arial"/>
              </a:rPr>
              <a:t>can</a:t>
            </a:r>
            <a:r>
              <a:rPr lang="en-US" sz="26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2600" b="1" spc="-5" dirty="0">
                <a:solidFill>
                  <a:srgbClr val="004099"/>
                </a:solidFill>
                <a:latin typeface="Arial"/>
                <a:cs typeface="Arial"/>
              </a:rPr>
              <a:t>be</a:t>
            </a:r>
            <a:r>
              <a:rPr lang="en-US" sz="26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2600" b="1" spc="-5" dirty="0">
                <a:solidFill>
                  <a:srgbClr val="004099"/>
                </a:solidFill>
                <a:latin typeface="Arial"/>
                <a:cs typeface="Arial"/>
              </a:rPr>
              <a:t>constructed</a:t>
            </a:r>
            <a:r>
              <a:rPr lang="en-US" sz="2600" b="1" spc="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2600" b="1" spc="-5" dirty="0">
                <a:solidFill>
                  <a:srgbClr val="004099"/>
                </a:solidFill>
                <a:latin typeface="Arial"/>
                <a:cs typeface="Arial"/>
              </a:rPr>
              <a:t>by</a:t>
            </a:r>
            <a:r>
              <a:rPr lang="en-US" sz="26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26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lang="en-US" sz="26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2600" b="1" spc="-5" dirty="0">
                <a:solidFill>
                  <a:srgbClr val="004099"/>
                </a:solidFill>
                <a:latin typeface="Arial"/>
                <a:cs typeface="Arial"/>
              </a:rPr>
              <a:t>combination</a:t>
            </a:r>
            <a:r>
              <a:rPr lang="en-US" sz="2600" b="1" spc="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2600" b="1" spc="-5" dirty="0">
                <a:solidFill>
                  <a:srgbClr val="004099"/>
                </a:solidFill>
                <a:latin typeface="Arial"/>
                <a:cs typeface="Arial"/>
              </a:rPr>
              <a:t>of</a:t>
            </a:r>
            <a:endParaRPr lang="en-US" sz="2600" dirty="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</a:pPr>
            <a:r>
              <a:rPr lang="en-US" sz="2600" b="1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#n</a:t>
            </a:r>
            <a:r>
              <a:rPr lang="en-US" sz="2600" b="1" u="heavy" spc="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 </a:t>
            </a:r>
            <a:r>
              <a:rPr lang="en-US" sz="2600" b="1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NMOS</a:t>
            </a:r>
            <a:r>
              <a:rPr lang="en-US" sz="2600" b="1" u="heavy" spc="1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 </a:t>
            </a:r>
            <a:r>
              <a:rPr lang="en-US" sz="2600" b="1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in</a:t>
            </a:r>
            <a:r>
              <a:rPr lang="en-US" sz="2600" b="1" u="heavy" spc="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 </a:t>
            </a:r>
            <a:r>
              <a:rPr lang="en-US" sz="2600" b="1" u="heavy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parallel </a:t>
            </a:r>
            <a:r>
              <a:rPr lang="en-US" sz="2600" b="1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to</a:t>
            </a:r>
            <a:r>
              <a:rPr lang="en-US" sz="2600" b="1" u="heavy" spc="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 </a:t>
            </a:r>
            <a:r>
              <a:rPr lang="en-US" sz="2600" b="1" u="heavy" spc="-5" dirty="0" err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GND</a:t>
            </a:r>
            <a:r>
              <a:rPr lang="en-US" sz="2600" b="1" spc="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sz="2600" b="1" spc="-5" dirty="0">
                <a:solidFill>
                  <a:srgbClr val="004099"/>
                </a:solidFill>
                <a:latin typeface="Arial"/>
                <a:cs typeface="Arial"/>
              </a:rPr>
              <a:t>and</a:t>
            </a:r>
            <a:r>
              <a:rPr lang="en-US" sz="26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2600" b="1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#n</a:t>
            </a:r>
            <a:r>
              <a:rPr lang="en-US" sz="2600" b="1" u="heavy" spc="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 </a:t>
            </a:r>
            <a:r>
              <a:rPr lang="en-US" sz="2600" b="1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PMOS</a:t>
            </a:r>
            <a:r>
              <a:rPr lang="en-US" sz="2600" b="1" u="heavy" spc="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 </a:t>
            </a:r>
            <a:r>
              <a:rPr lang="en-US" sz="2600" b="1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in</a:t>
            </a:r>
            <a:r>
              <a:rPr lang="en-US" sz="2600" b="1" u="heavy" spc="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 </a:t>
            </a:r>
            <a:r>
              <a:rPr lang="en-US" sz="2600" b="1" u="heavy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series </a:t>
            </a:r>
            <a:r>
              <a:rPr lang="en-US" sz="2600" b="1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to</a:t>
            </a:r>
            <a:r>
              <a:rPr lang="en-US" sz="2600" b="1" u="heavy" spc="3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 </a:t>
            </a:r>
            <a:r>
              <a:rPr lang="en-US" sz="2600" b="1" i="1" u="heavy" spc="10" dirty="0" err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V</a:t>
            </a:r>
            <a:r>
              <a:rPr lang="en-US" sz="2550" b="1" u="heavy" spc="15" baseline="-21241" dirty="0" err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DD</a:t>
            </a:r>
            <a:r>
              <a:rPr lang="en-US" sz="2600" b="1" spc="10" dirty="0">
                <a:solidFill>
                  <a:srgbClr val="004099"/>
                </a:solidFill>
                <a:latin typeface="Arial"/>
                <a:cs typeface="Arial"/>
              </a:rPr>
              <a:t>.</a:t>
            </a:r>
            <a:endParaRPr lang="en-US"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4024</TotalTime>
  <Words>2234</Words>
  <Application>Microsoft Office PowerPoint</Application>
  <PresentationFormat>宽屏</PresentationFormat>
  <Paragraphs>301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等线</vt:lpstr>
      <vt:lpstr>宋体</vt:lpstr>
      <vt:lpstr>Arial</vt:lpstr>
      <vt:lpstr>Calibri</vt:lpstr>
      <vt:lpstr>Cambria Math</vt:lpstr>
      <vt:lpstr>Comic Sans MS</vt:lpstr>
      <vt:lpstr>Symbol</vt:lpstr>
      <vt:lpstr>Times New Roman</vt:lpstr>
      <vt:lpstr>Wingdings</vt:lpstr>
      <vt:lpstr>Office Theme</vt:lpstr>
      <vt:lpstr>Lecture 5: Static CMOS Logic Circuit</vt:lpstr>
      <vt:lpstr>Outline</vt:lpstr>
      <vt:lpstr>Overview</vt:lpstr>
      <vt:lpstr>Combinational vs. Sequential</vt:lpstr>
      <vt:lpstr>NMOS Transistors in Series/Parallel</vt:lpstr>
      <vt:lpstr>PMOS Transistors in Series/Parallel</vt:lpstr>
      <vt:lpstr>Static CMOS NAND Logic Gates</vt:lpstr>
      <vt:lpstr>Static CMOS NOR Logic Gates</vt:lpstr>
      <vt:lpstr>Example: NAND &amp; NOR Logic Gates</vt:lpstr>
      <vt:lpstr>Other Static CMOS Logic Gates</vt:lpstr>
      <vt:lpstr>Example: Constructing a Complex Gate</vt:lpstr>
      <vt:lpstr>Example: Constructing XOR Gate</vt:lpstr>
      <vt:lpstr>Example: Constructing XOR Gate</vt:lpstr>
      <vt:lpstr>Weak and Strong PUN &amp; PDN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Static CMOS Logic Circuit</dc:title>
  <cp:lastModifiedBy>shen minghua</cp:lastModifiedBy>
  <cp:revision>152</cp:revision>
  <dcterms:created xsi:type="dcterms:W3CDTF">2022-12-09T07:56:22Z</dcterms:created>
  <dcterms:modified xsi:type="dcterms:W3CDTF">2024-04-02T14:33:49Z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2022-12-09T00:00:00Z</vt:filetime>
  </property>
</Properties>
</file>