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73" r:id="rId2"/>
    <p:sldId id="272" r:id="rId3"/>
    <p:sldId id="262" r:id="rId4"/>
    <p:sldId id="263" r:id="rId5"/>
    <p:sldId id="264" r:id="rId6"/>
    <p:sldId id="265" r:id="rId7"/>
    <p:sldId id="266" r:id="rId8"/>
    <p:sldId id="267" r:id="rId9"/>
    <p:sldId id="268" r:id="rId10"/>
    <p:sldId id="269" r:id="rId11"/>
    <p:sldId id="270" r:id="rId12"/>
    <p:sldId id="271" r:id="rId13"/>
    <p:sldId id="257" r:id="rId14"/>
    <p:sldId id="258" r:id="rId15"/>
    <p:sldId id="259" r:id="rId16"/>
    <p:sldId id="260" r:id="rId17"/>
    <p:sldId id="261" r:id="rId18"/>
  </p:sldIdLst>
  <p:sldSz cx="12192000" cy="6858000"/>
  <p:notesSz cx="12192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800" autoAdjust="0"/>
  </p:normalViewPr>
  <p:slideViewPr>
    <p:cSldViewPr>
      <p:cViewPr varScale="1">
        <p:scale>
          <a:sx n="82" d="100"/>
          <a:sy n="82" d="100"/>
        </p:scale>
        <p:origin x="167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96E17590-E71B-40A3-9E1D-AAC99A7841D9}" type="datetimeFigureOut">
              <a:rPr lang="zh-CN" altLang="en-US" smtClean="0"/>
              <a:t>2023/4/20</a:t>
            </a:fld>
            <a:endParaRPr lang="zh-CN" altLang="en-US"/>
          </a:p>
        </p:txBody>
      </p:sp>
      <p:sp>
        <p:nvSpPr>
          <p:cNvPr id="4" name="幻灯片图像占位符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0065C50-2912-4579-9713-8E1A7929208F}" type="slidenum">
              <a:rPr lang="zh-CN" altLang="en-US" smtClean="0"/>
              <a:t>‹#›</a:t>
            </a:fld>
            <a:endParaRPr lang="zh-CN" altLang="en-US"/>
          </a:p>
        </p:txBody>
      </p:sp>
    </p:spTree>
    <p:extLst>
      <p:ext uri="{BB962C8B-B14F-4D97-AF65-F5344CB8AC3E}">
        <p14:creationId xmlns:p14="http://schemas.microsoft.com/office/powerpoint/2010/main" val="2355079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这一节我们分析</a:t>
            </a:r>
            <a:r>
              <a:rPr lang="en-US" altLang="zh-CN" dirty="0"/>
              <a:t>CMOS</a:t>
            </a:r>
            <a:r>
              <a:rPr lang="zh-CN" altLang="en-US" dirty="0"/>
              <a:t>反相器的可靠性，以及如何得到好的设计</a:t>
            </a:r>
            <a:endParaRPr lang="en-US" altLang="zh-CN" dirty="0"/>
          </a:p>
          <a:p>
            <a:r>
              <a:rPr lang="zh-CN" altLang="en-US" dirty="0"/>
              <a:t>其中的可靠性主要是指他对噪声的耐受程度，我们定义了噪声容限进行衡量，并且说明了多级</a:t>
            </a:r>
            <a:r>
              <a:rPr lang="en-US" altLang="zh-CN" dirty="0"/>
              <a:t>CMOS</a:t>
            </a:r>
            <a:r>
              <a:rPr lang="zh-CN" altLang="en-US" dirty="0"/>
              <a:t>反相器对于噪声的抵抗特性</a:t>
            </a:r>
            <a:endParaRPr lang="en-US" altLang="zh-CN" dirty="0"/>
          </a:p>
        </p:txBody>
      </p:sp>
      <p:sp>
        <p:nvSpPr>
          <p:cNvPr id="4" name="灯片编号占位符 3"/>
          <p:cNvSpPr>
            <a:spLocks noGrp="1"/>
          </p:cNvSpPr>
          <p:nvPr>
            <p:ph type="sldNum" sz="quarter" idx="5"/>
          </p:nvPr>
        </p:nvSpPr>
        <p:spPr/>
        <p:txBody>
          <a:bodyPr/>
          <a:lstStyle/>
          <a:p>
            <a:fld id="{A5C36206-5BF1-4B85-B1E4-026F3E17291D}" type="slidenum">
              <a:rPr lang="zh-CN" altLang="en-US" smtClean="0"/>
              <a:t>2</a:t>
            </a:fld>
            <a:endParaRPr lang="zh-CN" altLang="en-US"/>
          </a:p>
        </p:txBody>
      </p:sp>
    </p:spTree>
    <p:extLst>
      <p:ext uri="{BB962C8B-B14F-4D97-AF65-F5344CB8AC3E}">
        <p14:creationId xmlns:p14="http://schemas.microsoft.com/office/powerpoint/2010/main" val="2382496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我们在上一章中学到</a:t>
            </a:r>
            <a:r>
              <a:rPr lang="en-US" altLang="zh-CN" dirty="0"/>
              <a:t>CMOS</a:t>
            </a:r>
            <a:r>
              <a:rPr lang="zh-CN" altLang="en-US" dirty="0"/>
              <a:t>反相器的尺寸变化可以降低时延，但是最终会由于本身的电阻与电容等比例变化而导致时延下降发生饱和，这就是我们说的</a:t>
            </a:r>
            <a:r>
              <a:rPr lang="en-US" altLang="zh-CN" dirty="0"/>
              <a:t>self-loading effect</a:t>
            </a:r>
          </a:p>
          <a:p>
            <a:r>
              <a:rPr lang="zh-CN" altLang="en-US" dirty="0"/>
              <a:t>那么我们想看一下这一现象是不是对所有</a:t>
            </a:r>
            <a:r>
              <a:rPr lang="en-US" altLang="zh-CN" dirty="0"/>
              <a:t>CMOS </a:t>
            </a:r>
            <a:r>
              <a:rPr lang="zh-CN" altLang="en-US" dirty="0"/>
              <a:t>逻辑电路都是适用的</a:t>
            </a:r>
          </a:p>
        </p:txBody>
      </p:sp>
      <p:sp>
        <p:nvSpPr>
          <p:cNvPr id="4" name="灯片编号占位符 3"/>
          <p:cNvSpPr>
            <a:spLocks noGrp="1"/>
          </p:cNvSpPr>
          <p:nvPr>
            <p:ph type="sldNum" sz="quarter" idx="5"/>
          </p:nvPr>
        </p:nvSpPr>
        <p:spPr/>
        <p:txBody>
          <a:bodyPr/>
          <a:lstStyle/>
          <a:p>
            <a:fld id="{A0065C50-2912-4579-9713-8E1A7929208F}" type="slidenum">
              <a:rPr lang="zh-CN" altLang="en-US" smtClean="0"/>
              <a:t>11</a:t>
            </a:fld>
            <a:endParaRPr lang="zh-CN" altLang="en-US"/>
          </a:p>
        </p:txBody>
      </p:sp>
    </p:spTree>
    <p:extLst>
      <p:ext uri="{BB962C8B-B14F-4D97-AF65-F5344CB8AC3E}">
        <p14:creationId xmlns:p14="http://schemas.microsoft.com/office/powerpoint/2010/main" val="3188770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我们注意到</a:t>
            </a:r>
            <a:r>
              <a:rPr lang="en-US" altLang="zh-CN" dirty="0"/>
              <a:t>PUN</a:t>
            </a:r>
            <a:r>
              <a:rPr lang="zh-CN" altLang="en-US" dirty="0"/>
              <a:t>只有</a:t>
            </a:r>
            <a:r>
              <a:rPr lang="en-US" altLang="zh-CN" dirty="0"/>
              <a:t>PMOS</a:t>
            </a:r>
            <a:r>
              <a:rPr lang="zh-CN" altLang="en-US" dirty="0"/>
              <a:t>的排列组合，</a:t>
            </a:r>
            <a:r>
              <a:rPr lang="en-US" altLang="zh-CN" dirty="0" err="1"/>
              <a:t>PDN</a:t>
            </a:r>
            <a:r>
              <a:rPr lang="zh-CN" altLang="en-US" dirty="0"/>
              <a:t>只有</a:t>
            </a:r>
            <a:r>
              <a:rPr lang="en-US" altLang="zh-CN" dirty="0"/>
              <a:t>NMOS</a:t>
            </a:r>
            <a:r>
              <a:rPr lang="zh-CN" altLang="en-US" dirty="0"/>
              <a:t>的排列组合</a:t>
            </a:r>
            <a:endParaRPr lang="en-US" altLang="zh-CN" dirty="0"/>
          </a:p>
          <a:p>
            <a:r>
              <a:rPr lang="zh-CN" altLang="en-US" dirty="0"/>
              <a:t>我们将它进行尺寸缩放，使得它与标准反相器相似，</a:t>
            </a:r>
            <a:r>
              <a:rPr lang="en-US" altLang="zh-CN" dirty="0"/>
              <a:t>PUN</a:t>
            </a:r>
            <a:r>
              <a:rPr lang="zh-CN" altLang="en-US" dirty="0"/>
              <a:t>和</a:t>
            </a:r>
            <a:r>
              <a:rPr lang="en-US" altLang="zh-CN" dirty="0" err="1"/>
              <a:t>PDN</a:t>
            </a:r>
            <a:r>
              <a:rPr lang="zh-CN" altLang="en-US" dirty="0"/>
              <a:t>最差情况的等效电阻都为</a:t>
            </a:r>
            <a:r>
              <a:rPr lang="en-US" altLang="zh-CN" dirty="0"/>
              <a:t>R0</a:t>
            </a:r>
          </a:p>
          <a:p>
            <a:r>
              <a:rPr lang="zh-CN" altLang="en-US" dirty="0"/>
              <a:t>此时我们就可以把</a:t>
            </a:r>
            <a:r>
              <a:rPr lang="en-US" altLang="zh-CN" dirty="0"/>
              <a:t>PUN</a:t>
            </a:r>
            <a:r>
              <a:rPr lang="zh-CN" altLang="en-US" dirty="0"/>
              <a:t>和</a:t>
            </a:r>
            <a:r>
              <a:rPr lang="en-US" altLang="zh-CN" dirty="0" err="1"/>
              <a:t>PDN</a:t>
            </a:r>
            <a:r>
              <a:rPr lang="zh-CN" altLang="en-US" dirty="0"/>
              <a:t>的时延写在一项了，最终得到黄色的时延表达式</a:t>
            </a:r>
            <a:endParaRPr lang="en-US" altLang="zh-CN" dirty="0"/>
          </a:p>
          <a:p>
            <a:endParaRPr lang="en-US" altLang="zh-CN" dirty="0"/>
          </a:p>
          <a:p>
            <a:r>
              <a:rPr lang="zh-CN" altLang="en-US" dirty="0"/>
              <a:t>此时如果我们将所有</a:t>
            </a:r>
            <a:r>
              <a:rPr lang="en-US" altLang="zh-CN" dirty="0"/>
              <a:t>MOSFET</a:t>
            </a:r>
            <a:r>
              <a:rPr lang="zh-CN" altLang="en-US" dirty="0"/>
              <a:t>等比例缩放，整体的等效电阻还是会变成</a:t>
            </a:r>
            <a:r>
              <a:rPr lang="en-US" altLang="zh-CN" dirty="0"/>
              <a:t>1/S</a:t>
            </a:r>
            <a:r>
              <a:rPr lang="zh-CN" altLang="en-US" dirty="0"/>
              <a:t>，等效电容还是会变成</a:t>
            </a:r>
            <a:r>
              <a:rPr lang="en-US" altLang="zh-CN" dirty="0"/>
              <a:t>S</a:t>
            </a:r>
            <a:r>
              <a:rPr lang="zh-CN" altLang="en-US" dirty="0"/>
              <a:t>倍，因此我们还是会得到这样一个</a:t>
            </a:r>
            <a:r>
              <a:rPr lang="en-US" altLang="zh-CN" dirty="0"/>
              <a:t>self-loading effect</a:t>
            </a:r>
            <a:endParaRPr lang="zh-CN" altLang="en-US" dirty="0"/>
          </a:p>
        </p:txBody>
      </p:sp>
      <p:sp>
        <p:nvSpPr>
          <p:cNvPr id="4" name="灯片编号占位符 3"/>
          <p:cNvSpPr>
            <a:spLocks noGrp="1"/>
          </p:cNvSpPr>
          <p:nvPr>
            <p:ph type="sldNum" sz="quarter" idx="5"/>
          </p:nvPr>
        </p:nvSpPr>
        <p:spPr/>
        <p:txBody>
          <a:bodyPr/>
          <a:lstStyle/>
          <a:p>
            <a:fld id="{A0065C50-2912-4579-9713-8E1A7929208F}" type="slidenum">
              <a:rPr lang="zh-CN" altLang="en-US" smtClean="0"/>
              <a:t>12</a:t>
            </a:fld>
            <a:endParaRPr lang="zh-CN" altLang="en-US"/>
          </a:p>
        </p:txBody>
      </p:sp>
    </p:spTree>
    <p:extLst>
      <p:ext uri="{BB962C8B-B14F-4D97-AF65-F5344CB8AC3E}">
        <p14:creationId xmlns:p14="http://schemas.microsoft.com/office/powerpoint/2010/main" val="27370088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在上一章我们分析了</a:t>
            </a:r>
            <a:r>
              <a:rPr lang="en-US" altLang="zh-CN" dirty="0"/>
              <a:t>CMOS</a:t>
            </a:r>
            <a:r>
              <a:rPr lang="zh-CN" altLang="en-US" dirty="0"/>
              <a:t>反相器的功耗，我们通过分析得知它只有在</a:t>
            </a:r>
            <a:r>
              <a:rPr lang="en-US" altLang="zh-CN" dirty="0"/>
              <a:t>PUN</a:t>
            </a:r>
            <a:r>
              <a:rPr lang="zh-CN" altLang="en-US" dirty="0"/>
              <a:t>时会产生功耗，</a:t>
            </a:r>
            <a:endParaRPr lang="en-US" altLang="zh-CN" dirty="0"/>
          </a:p>
          <a:p>
            <a:r>
              <a:rPr lang="zh-CN" altLang="en-US" dirty="0"/>
              <a:t>此时</a:t>
            </a:r>
            <a:r>
              <a:rPr lang="en-US" altLang="zh-CN" dirty="0"/>
              <a:t>CMOS</a:t>
            </a:r>
            <a:r>
              <a:rPr lang="zh-CN" altLang="en-US" dirty="0"/>
              <a:t>反相器的</a:t>
            </a:r>
            <a:r>
              <a:rPr lang="en-US" altLang="zh-CN" dirty="0"/>
              <a:t>PMOS</a:t>
            </a:r>
            <a:r>
              <a:rPr lang="zh-CN" altLang="en-US" dirty="0"/>
              <a:t>导通，电源通过</a:t>
            </a:r>
            <a:r>
              <a:rPr lang="en-US" altLang="zh-CN" dirty="0"/>
              <a:t>PMOS</a:t>
            </a:r>
            <a:r>
              <a:rPr lang="zh-CN" altLang="en-US" dirty="0"/>
              <a:t>等效电阻给</a:t>
            </a:r>
            <a:r>
              <a:rPr lang="en-US" altLang="zh-CN" dirty="0"/>
              <a:t>CL</a:t>
            </a:r>
            <a:r>
              <a:rPr lang="zh-CN" altLang="en-US" dirty="0"/>
              <a:t>充电，他所消耗的能量可以采用这个公式计算得出</a:t>
            </a:r>
            <a:endParaRPr lang="en-US" altLang="zh-CN" dirty="0"/>
          </a:p>
          <a:p>
            <a:r>
              <a:rPr lang="zh-CN" altLang="en-US" dirty="0"/>
              <a:t>对于一个标准的</a:t>
            </a:r>
            <a:r>
              <a:rPr lang="en-US" altLang="zh-CN" dirty="0"/>
              <a:t>CMOS</a:t>
            </a:r>
            <a:r>
              <a:rPr lang="zh-CN" altLang="en-US" dirty="0"/>
              <a:t>反相器来说，输出电压在低电平时为</a:t>
            </a:r>
            <a:r>
              <a:rPr lang="en-US" altLang="zh-CN" dirty="0"/>
              <a:t>0</a:t>
            </a:r>
            <a:r>
              <a:rPr lang="zh-CN" altLang="en-US" dirty="0"/>
              <a:t>，高电平时为</a:t>
            </a:r>
            <a:r>
              <a:rPr lang="en-US" altLang="zh-CN" dirty="0" err="1"/>
              <a:t>Vdd</a:t>
            </a:r>
            <a:r>
              <a:rPr lang="zh-CN" altLang="en-US" dirty="0"/>
              <a:t>，所以能耗为</a:t>
            </a:r>
            <a:r>
              <a:rPr lang="en-US" altLang="zh-CN" dirty="0"/>
              <a:t>Cl </a:t>
            </a:r>
            <a:r>
              <a:rPr lang="en-US" altLang="zh-CN" dirty="0" err="1"/>
              <a:t>Vdd^2</a:t>
            </a:r>
            <a:endParaRPr lang="en-US" altLang="zh-CN" dirty="0"/>
          </a:p>
          <a:p>
            <a:r>
              <a:rPr lang="zh-CN" altLang="en-US" dirty="0"/>
              <a:t>我们通过计算得到</a:t>
            </a:r>
            <a:r>
              <a:rPr lang="en-US" altLang="zh-CN" dirty="0"/>
              <a:t>Cl</a:t>
            </a:r>
            <a:r>
              <a:rPr lang="zh-CN" altLang="en-US" dirty="0"/>
              <a:t>充电所存储的能量为</a:t>
            </a:r>
            <a:r>
              <a:rPr lang="en-US" altLang="zh-CN" dirty="0"/>
              <a:t>1/2 </a:t>
            </a:r>
            <a:r>
              <a:rPr lang="zh-CN" altLang="en-US" dirty="0"/>
              <a:t>总能耗，对应由等效电阻发热消耗的能量也为</a:t>
            </a:r>
            <a:r>
              <a:rPr lang="en-US" altLang="zh-CN" dirty="0"/>
              <a:t>1/2</a:t>
            </a:r>
          </a:p>
          <a:p>
            <a:r>
              <a:rPr lang="zh-CN" altLang="en-US" dirty="0"/>
              <a:t>在</a:t>
            </a:r>
            <a:r>
              <a:rPr lang="en-US" altLang="zh-CN" dirty="0" err="1"/>
              <a:t>PDN</a:t>
            </a:r>
            <a:r>
              <a:rPr lang="zh-CN" altLang="en-US" dirty="0"/>
              <a:t>时，</a:t>
            </a:r>
            <a:r>
              <a:rPr lang="en-US" altLang="zh-CN" dirty="0"/>
              <a:t>PMOS</a:t>
            </a:r>
            <a:r>
              <a:rPr lang="zh-CN" altLang="en-US" dirty="0"/>
              <a:t>断开，</a:t>
            </a:r>
            <a:r>
              <a:rPr lang="en-US" altLang="zh-CN" dirty="0"/>
              <a:t>NMOS</a:t>
            </a:r>
            <a:r>
              <a:rPr lang="zh-CN" altLang="en-US" dirty="0"/>
              <a:t>导通，此时将会把</a:t>
            </a:r>
            <a:r>
              <a:rPr lang="en-US" altLang="zh-CN" dirty="0"/>
              <a:t>PUN</a:t>
            </a:r>
            <a:r>
              <a:rPr lang="zh-CN" altLang="en-US" dirty="0"/>
              <a:t>时存储在</a:t>
            </a:r>
            <a:r>
              <a:rPr lang="en-US" altLang="zh-CN" dirty="0"/>
              <a:t>CL</a:t>
            </a:r>
            <a:r>
              <a:rPr lang="zh-CN" altLang="en-US" dirty="0"/>
              <a:t>上的那</a:t>
            </a:r>
            <a:r>
              <a:rPr lang="en-US" altLang="zh-CN" dirty="0"/>
              <a:t>1/2</a:t>
            </a:r>
            <a:r>
              <a:rPr lang="zh-CN" altLang="en-US" dirty="0"/>
              <a:t>能量也以热能的形式消耗掉</a:t>
            </a:r>
            <a:endParaRPr lang="en-US" altLang="zh-CN" dirty="0"/>
          </a:p>
          <a:p>
            <a:endParaRPr lang="en-US" altLang="zh-CN" dirty="0"/>
          </a:p>
          <a:p>
            <a:r>
              <a:rPr lang="zh-CN" altLang="en-US" dirty="0"/>
              <a:t>通过给定电平由</a:t>
            </a:r>
            <a:r>
              <a:rPr lang="en-US" altLang="zh-CN" dirty="0"/>
              <a:t>0-&gt;1</a:t>
            </a:r>
            <a:r>
              <a:rPr lang="zh-CN" altLang="en-US" dirty="0"/>
              <a:t>的切换比例，以及时钟频率，我们就可以计算出</a:t>
            </a:r>
            <a:r>
              <a:rPr lang="en-US" altLang="zh-CN" dirty="0"/>
              <a:t>CMOS</a:t>
            </a:r>
            <a:r>
              <a:rPr lang="zh-CN" altLang="en-US" dirty="0"/>
              <a:t>反相器的动态功耗了</a:t>
            </a:r>
            <a:endParaRPr lang="en-US" altLang="zh-CN" dirty="0"/>
          </a:p>
          <a:p>
            <a:r>
              <a:rPr lang="zh-CN" altLang="en-US" dirty="0"/>
              <a:t>需要注意的是这里的</a:t>
            </a:r>
            <a:r>
              <a:rPr lang="en-US" altLang="zh-CN" dirty="0"/>
              <a:t>CL</a:t>
            </a:r>
            <a:r>
              <a:rPr lang="zh-CN" altLang="en-US" dirty="0"/>
              <a:t>包括这一级反相器的寄生电容和下一级反相器的</a:t>
            </a:r>
            <a:r>
              <a:rPr lang="en-US" altLang="zh-CN" dirty="0"/>
              <a:t>gate</a:t>
            </a:r>
            <a:r>
              <a:rPr lang="zh-CN" altLang="en-US" dirty="0"/>
              <a:t>电容</a:t>
            </a:r>
          </a:p>
        </p:txBody>
      </p:sp>
      <p:sp>
        <p:nvSpPr>
          <p:cNvPr id="4" name="灯片编号占位符 3"/>
          <p:cNvSpPr>
            <a:spLocks noGrp="1"/>
          </p:cNvSpPr>
          <p:nvPr>
            <p:ph type="sldNum" sz="quarter" idx="5"/>
          </p:nvPr>
        </p:nvSpPr>
        <p:spPr/>
        <p:txBody>
          <a:bodyPr/>
          <a:lstStyle/>
          <a:p>
            <a:fld id="{A0065C50-2912-4579-9713-8E1A7929208F}" type="slidenum">
              <a:rPr lang="zh-CN" altLang="en-US" smtClean="0"/>
              <a:t>13</a:t>
            </a:fld>
            <a:endParaRPr lang="zh-CN" altLang="en-US"/>
          </a:p>
        </p:txBody>
      </p:sp>
    </p:spTree>
    <p:extLst>
      <p:ext uri="{BB962C8B-B14F-4D97-AF65-F5344CB8AC3E}">
        <p14:creationId xmlns:p14="http://schemas.microsoft.com/office/powerpoint/2010/main" val="2094181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我们在上一节中知道所有的</a:t>
            </a:r>
            <a:r>
              <a:rPr lang="en-US" altLang="zh-CN" sz="1200" spc="-5" dirty="0">
                <a:solidFill>
                  <a:schemeClr val="tx1"/>
                </a:solidFill>
              </a:rPr>
              <a:t>Logic</a:t>
            </a:r>
            <a:r>
              <a:rPr lang="en-US" altLang="zh-CN" sz="1200" spc="-25" dirty="0">
                <a:solidFill>
                  <a:schemeClr val="tx1"/>
                </a:solidFill>
              </a:rPr>
              <a:t> </a:t>
            </a:r>
            <a:r>
              <a:rPr lang="en-US" altLang="zh-CN" sz="1200" spc="-5" dirty="0">
                <a:solidFill>
                  <a:schemeClr val="tx1"/>
                </a:solidFill>
              </a:rPr>
              <a:t>Gates</a:t>
            </a:r>
            <a:r>
              <a:rPr lang="zh-CN" altLang="en-US" sz="1200" spc="-5" dirty="0">
                <a:solidFill>
                  <a:schemeClr val="tx1"/>
                </a:solidFill>
              </a:rPr>
              <a:t>都可以通过由</a:t>
            </a:r>
            <a:r>
              <a:rPr lang="en-US" altLang="zh-CN" sz="1200" spc="-5" dirty="0">
                <a:solidFill>
                  <a:schemeClr val="tx1"/>
                </a:solidFill>
              </a:rPr>
              <a:t>PMOS</a:t>
            </a:r>
            <a:r>
              <a:rPr lang="zh-CN" altLang="en-US" sz="1200" spc="-5" dirty="0">
                <a:solidFill>
                  <a:schemeClr val="tx1"/>
                </a:solidFill>
              </a:rPr>
              <a:t>组成的</a:t>
            </a:r>
            <a:r>
              <a:rPr lang="en-US" altLang="zh-CN" sz="1200" spc="-5" dirty="0">
                <a:solidFill>
                  <a:schemeClr val="tx1"/>
                </a:solidFill>
              </a:rPr>
              <a:t>PUN</a:t>
            </a:r>
            <a:r>
              <a:rPr lang="zh-CN" altLang="en-US" sz="1200" spc="-5" dirty="0">
                <a:solidFill>
                  <a:schemeClr val="tx1"/>
                </a:solidFill>
              </a:rPr>
              <a:t>和</a:t>
            </a:r>
            <a:r>
              <a:rPr lang="en-US" altLang="zh-CN" sz="1200" spc="-5" dirty="0">
                <a:solidFill>
                  <a:schemeClr val="tx1"/>
                </a:solidFill>
              </a:rPr>
              <a:t>NMOS</a:t>
            </a:r>
            <a:r>
              <a:rPr lang="zh-CN" altLang="en-US" sz="1200" spc="-5" dirty="0">
                <a:solidFill>
                  <a:schemeClr val="tx1"/>
                </a:solidFill>
              </a:rPr>
              <a:t>组成的</a:t>
            </a:r>
            <a:r>
              <a:rPr lang="en-US" altLang="zh-CN" sz="1200" spc="-5" dirty="0" err="1">
                <a:solidFill>
                  <a:schemeClr val="tx1"/>
                </a:solidFill>
              </a:rPr>
              <a:t>PDN</a:t>
            </a:r>
            <a:r>
              <a:rPr lang="zh-CN" altLang="en-US" sz="1200" spc="-5" dirty="0">
                <a:solidFill>
                  <a:schemeClr val="tx1"/>
                </a:solidFill>
              </a:rPr>
              <a:t>所构成</a:t>
            </a:r>
            <a:endParaRPr lang="en-US" altLang="zh-CN" sz="1200" spc="-5" dirty="0">
              <a:solidFill>
                <a:schemeClr val="tx1"/>
              </a:solidFill>
            </a:endParaRPr>
          </a:p>
          <a:p>
            <a:r>
              <a:rPr lang="zh-CN" altLang="en-US" sz="1200" spc="-5" dirty="0">
                <a:solidFill>
                  <a:schemeClr val="tx1"/>
                </a:solidFill>
              </a:rPr>
              <a:t>我们在分析它的功耗时，可以发现它与</a:t>
            </a:r>
            <a:r>
              <a:rPr lang="en-US" altLang="zh-CN" sz="1200" spc="-5" dirty="0">
                <a:solidFill>
                  <a:schemeClr val="tx1"/>
                </a:solidFill>
              </a:rPr>
              <a:t>CMOS</a:t>
            </a:r>
            <a:r>
              <a:rPr lang="zh-CN" altLang="en-US" sz="1200" spc="-5" dirty="0">
                <a:solidFill>
                  <a:schemeClr val="tx1"/>
                </a:solidFill>
              </a:rPr>
              <a:t>反相器是一样的思路，因为只有</a:t>
            </a:r>
            <a:r>
              <a:rPr lang="en-US" altLang="zh-CN" sz="1200" spc="-5" dirty="0">
                <a:solidFill>
                  <a:schemeClr val="tx1"/>
                </a:solidFill>
              </a:rPr>
              <a:t>PUN</a:t>
            </a:r>
            <a:r>
              <a:rPr lang="zh-CN" altLang="en-US" sz="1200" spc="-5" dirty="0">
                <a:solidFill>
                  <a:schemeClr val="tx1"/>
                </a:solidFill>
              </a:rPr>
              <a:t>和</a:t>
            </a:r>
            <a:r>
              <a:rPr lang="en-US" altLang="zh-CN" sz="1200" spc="-5" dirty="0" err="1">
                <a:solidFill>
                  <a:schemeClr val="tx1"/>
                </a:solidFill>
              </a:rPr>
              <a:t>PDN</a:t>
            </a:r>
            <a:r>
              <a:rPr lang="zh-CN" altLang="en-US" sz="1200" spc="-5" dirty="0">
                <a:solidFill>
                  <a:schemeClr val="tx1"/>
                </a:solidFill>
              </a:rPr>
              <a:t>只有一方会导通，所以也是要么利用电源通过</a:t>
            </a:r>
            <a:r>
              <a:rPr lang="en-US" altLang="zh-CN" sz="1200" spc="-5" dirty="0">
                <a:solidFill>
                  <a:schemeClr val="tx1"/>
                </a:solidFill>
              </a:rPr>
              <a:t>PUN</a:t>
            </a:r>
            <a:r>
              <a:rPr lang="zh-CN" altLang="en-US" sz="1200" spc="-5" dirty="0">
                <a:solidFill>
                  <a:schemeClr val="tx1"/>
                </a:solidFill>
              </a:rPr>
              <a:t>给</a:t>
            </a:r>
            <a:r>
              <a:rPr lang="en-US" altLang="zh-CN" sz="1200" spc="-5" dirty="0">
                <a:solidFill>
                  <a:schemeClr val="tx1"/>
                </a:solidFill>
              </a:rPr>
              <a:t>CL</a:t>
            </a:r>
            <a:r>
              <a:rPr lang="zh-CN" altLang="en-US" sz="1200" spc="-5" dirty="0">
                <a:solidFill>
                  <a:schemeClr val="tx1"/>
                </a:solidFill>
              </a:rPr>
              <a:t>充电，要么</a:t>
            </a:r>
            <a:r>
              <a:rPr lang="en-US" altLang="zh-CN" sz="1200" spc="-5" dirty="0">
                <a:solidFill>
                  <a:schemeClr val="tx1"/>
                </a:solidFill>
              </a:rPr>
              <a:t>CL</a:t>
            </a:r>
            <a:r>
              <a:rPr lang="zh-CN" altLang="en-US" sz="1200" spc="-5" dirty="0">
                <a:solidFill>
                  <a:schemeClr val="tx1"/>
                </a:solidFill>
              </a:rPr>
              <a:t>通过</a:t>
            </a:r>
            <a:r>
              <a:rPr lang="en-US" altLang="zh-CN" sz="1200" spc="-5" dirty="0" err="1">
                <a:solidFill>
                  <a:schemeClr val="tx1"/>
                </a:solidFill>
              </a:rPr>
              <a:t>PDN</a:t>
            </a:r>
            <a:r>
              <a:rPr lang="zh-CN" altLang="en-US" sz="1200" spc="-5" dirty="0">
                <a:solidFill>
                  <a:schemeClr val="tx1"/>
                </a:solidFill>
              </a:rPr>
              <a:t>给地放电</a:t>
            </a:r>
            <a:endParaRPr lang="en-US" altLang="zh-CN" sz="1200" spc="-5" dirty="0">
              <a:solidFill>
                <a:schemeClr val="tx1"/>
              </a:solidFill>
            </a:endParaRPr>
          </a:p>
          <a:p>
            <a:endParaRPr lang="en-US" altLang="zh-CN" sz="1200" spc="-5" dirty="0">
              <a:solidFill>
                <a:schemeClr val="tx1"/>
              </a:solidFill>
            </a:endParaRPr>
          </a:p>
          <a:p>
            <a:r>
              <a:rPr lang="zh-CN" altLang="en-US" sz="1200" spc="-5" dirty="0">
                <a:solidFill>
                  <a:schemeClr val="tx1"/>
                </a:solidFill>
              </a:rPr>
              <a:t>因此这个</a:t>
            </a:r>
            <a:r>
              <a:rPr lang="en-US" altLang="zh-CN" sz="1200" spc="-5" dirty="0">
                <a:solidFill>
                  <a:schemeClr val="tx1"/>
                </a:solidFill>
              </a:rPr>
              <a:t>Logic</a:t>
            </a:r>
            <a:r>
              <a:rPr lang="en-US" altLang="zh-CN" sz="1200" spc="-25" dirty="0">
                <a:solidFill>
                  <a:schemeClr val="tx1"/>
                </a:solidFill>
              </a:rPr>
              <a:t> </a:t>
            </a:r>
            <a:r>
              <a:rPr lang="en-US" altLang="zh-CN" sz="1200" spc="-5" dirty="0">
                <a:solidFill>
                  <a:schemeClr val="tx1"/>
                </a:solidFill>
              </a:rPr>
              <a:t>Gates</a:t>
            </a:r>
            <a:r>
              <a:rPr lang="zh-CN" altLang="en-US" sz="1200" spc="-5" dirty="0">
                <a:solidFill>
                  <a:schemeClr val="tx1"/>
                </a:solidFill>
              </a:rPr>
              <a:t>的动态功耗表达式跟</a:t>
            </a:r>
            <a:r>
              <a:rPr lang="en-US" altLang="zh-CN" sz="1200" spc="-5" dirty="0">
                <a:solidFill>
                  <a:schemeClr val="tx1"/>
                </a:solidFill>
              </a:rPr>
              <a:t>CMOS</a:t>
            </a:r>
            <a:r>
              <a:rPr lang="zh-CN" altLang="en-US" sz="1200" spc="-5" dirty="0">
                <a:solidFill>
                  <a:schemeClr val="tx1"/>
                </a:solidFill>
              </a:rPr>
              <a:t>反相器是一样的</a:t>
            </a:r>
            <a:endParaRPr lang="en-US" altLang="zh-CN" sz="1200" spc="-5" dirty="0">
              <a:solidFill>
                <a:schemeClr val="tx1"/>
              </a:solidFill>
            </a:endParaRPr>
          </a:p>
          <a:p>
            <a:r>
              <a:rPr lang="zh-CN" altLang="en-US" sz="1200" spc="-5" dirty="0">
                <a:solidFill>
                  <a:schemeClr val="tx1"/>
                </a:solidFill>
              </a:rPr>
              <a:t>但是因为它有多个输入，所以我们需要分析</a:t>
            </a:r>
            <a:r>
              <a:rPr lang="en-US" altLang="zh-CN" sz="1400" b="1" i="1" dirty="0">
                <a:solidFill>
                  <a:srgbClr val="FF0000"/>
                </a:solidFill>
                <a:latin typeface="Symbol"/>
                <a:cs typeface="Symbol"/>
              </a:rPr>
              <a:t>α</a:t>
            </a:r>
            <a:r>
              <a:rPr lang="en-US" altLang="zh-CN" sz="1200" b="1" baseline="-21367" dirty="0">
                <a:solidFill>
                  <a:srgbClr val="FF0000"/>
                </a:solidFill>
                <a:latin typeface="Arial"/>
                <a:cs typeface="Arial"/>
              </a:rPr>
              <a:t>01</a:t>
            </a:r>
            <a:r>
              <a:rPr lang="zh-CN" altLang="en-US" sz="1200" spc="-5" dirty="0">
                <a:solidFill>
                  <a:schemeClr val="tx1"/>
                </a:solidFill>
              </a:rPr>
              <a:t>这个切换的比例到底是多少</a:t>
            </a:r>
            <a:endParaRPr lang="zh-CN" altLang="en-US" dirty="0"/>
          </a:p>
        </p:txBody>
      </p:sp>
      <p:sp>
        <p:nvSpPr>
          <p:cNvPr id="4" name="灯片编号占位符 3"/>
          <p:cNvSpPr>
            <a:spLocks noGrp="1"/>
          </p:cNvSpPr>
          <p:nvPr>
            <p:ph type="sldNum" sz="quarter" idx="5"/>
          </p:nvPr>
        </p:nvSpPr>
        <p:spPr/>
        <p:txBody>
          <a:bodyPr/>
          <a:lstStyle/>
          <a:p>
            <a:fld id="{A0065C50-2912-4579-9713-8E1A7929208F}" type="slidenum">
              <a:rPr lang="zh-CN" altLang="en-US" smtClean="0"/>
              <a:t>14</a:t>
            </a:fld>
            <a:endParaRPr lang="zh-CN" altLang="en-US"/>
          </a:p>
        </p:txBody>
      </p:sp>
    </p:spTree>
    <p:extLst>
      <p:ext uri="{BB962C8B-B14F-4D97-AF65-F5344CB8AC3E}">
        <p14:creationId xmlns:p14="http://schemas.microsoft.com/office/powerpoint/2010/main" val="565256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例如对于一个</a:t>
            </a:r>
            <a:r>
              <a:rPr lang="en-US" altLang="zh-CN" dirty="0"/>
              <a:t>2</a:t>
            </a:r>
            <a:r>
              <a:rPr lang="zh-CN" altLang="en-US" dirty="0"/>
              <a:t>输入的</a:t>
            </a:r>
            <a:r>
              <a:rPr lang="en-US" altLang="zh-CN" dirty="0"/>
              <a:t>NAND</a:t>
            </a:r>
            <a:r>
              <a:rPr lang="zh-CN" altLang="en-US" dirty="0"/>
              <a:t>，我们要分析</a:t>
            </a:r>
            <a:r>
              <a:rPr lang="en-US" altLang="zh-CN" dirty="0"/>
              <a:t>α</a:t>
            </a:r>
            <a:r>
              <a:rPr lang="zh-CN" altLang="en-US" dirty="0"/>
              <a:t>，那么我们可以先列出它的真值表，而后根据</a:t>
            </a:r>
            <a:r>
              <a:rPr lang="en-US" altLang="zh-CN" dirty="0"/>
              <a:t>A</a:t>
            </a:r>
            <a:r>
              <a:rPr lang="zh-CN" altLang="en-US" dirty="0"/>
              <a:t>、</a:t>
            </a:r>
            <a:r>
              <a:rPr lang="en-US" altLang="zh-CN" dirty="0"/>
              <a:t>B</a:t>
            </a:r>
            <a:r>
              <a:rPr lang="zh-CN" altLang="en-US" dirty="0"/>
              <a:t>取值的概率计算出输出</a:t>
            </a:r>
            <a:r>
              <a:rPr lang="en-US" altLang="zh-CN" dirty="0"/>
              <a:t>Y</a:t>
            </a:r>
            <a:r>
              <a:rPr lang="zh-CN" altLang="en-US" dirty="0"/>
              <a:t>取值的概率，</a:t>
            </a:r>
            <a:endParaRPr lang="en-US" altLang="zh-CN" dirty="0"/>
          </a:p>
          <a:p>
            <a:r>
              <a:rPr lang="zh-CN" altLang="en-US" dirty="0"/>
              <a:t>最后可以计算出从</a:t>
            </a:r>
            <a:r>
              <a:rPr lang="en-US" altLang="zh-CN" dirty="0"/>
              <a:t>0</a:t>
            </a:r>
            <a:r>
              <a:rPr lang="zh-CN" altLang="en-US" dirty="0"/>
              <a:t>切换到</a:t>
            </a:r>
            <a:r>
              <a:rPr lang="en-US" altLang="zh-CN" dirty="0"/>
              <a:t>1</a:t>
            </a:r>
            <a:r>
              <a:rPr lang="zh-CN" altLang="en-US" dirty="0"/>
              <a:t>的概率，为</a:t>
            </a:r>
            <a:r>
              <a:rPr lang="en-US" altLang="zh-CN" dirty="0"/>
              <a:t>Y=0</a:t>
            </a:r>
            <a:r>
              <a:rPr lang="zh-CN" altLang="en-US" dirty="0"/>
              <a:t>和</a:t>
            </a:r>
            <a:r>
              <a:rPr lang="en-US" altLang="zh-CN" dirty="0"/>
              <a:t>Y=1</a:t>
            </a:r>
            <a:r>
              <a:rPr lang="zh-CN" altLang="en-US" dirty="0"/>
              <a:t>概率的乘积</a:t>
            </a:r>
          </a:p>
        </p:txBody>
      </p:sp>
      <p:sp>
        <p:nvSpPr>
          <p:cNvPr id="4" name="灯片编号占位符 3"/>
          <p:cNvSpPr>
            <a:spLocks noGrp="1"/>
          </p:cNvSpPr>
          <p:nvPr>
            <p:ph type="sldNum" sz="quarter" idx="5"/>
          </p:nvPr>
        </p:nvSpPr>
        <p:spPr/>
        <p:txBody>
          <a:bodyPr/>
          <a:lstStyle/>
          <a:p>
            <a:fld id="{A0065C50-2912-4579-9713-8E1A7929208F}" type="slidenum">
              <a:rPr lang="zh-CN" altLang="en-US" smtClean="0"/>
              <a:t>15</a:t>
            </a:fld>
            <a:endParaRPr lang="zh-CN" altLang="en-US"/>
          </a:p>
        </p:txBody>
      </p:sp>
    </p:spTree>
    <p:extLst>
      <p:ext uri="{BB962C8B-B14F-4D97-AF65-F5344CB8AC3E}">
        <p14:creationId xmlns:p14="http://schemas.microsoft.com/office/powerpoint/2010/main" val="2524463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a:t>
            </a:r>
            <a:r>
              <a:rPr lang="en-US" altLang="zh-CN" dirty="0"/>
              <a:t>2</a:t>
            </a:r>
            <a:r>
              <a:rPr lang="zh-CN" altLang="en-US" dirty="0"/>
              <a:t>输入的异或，我们也是可以分别计算出</a:t>
            </a:r>
            <a:r>
              <a:rPr lang="en-US" altLang="zh-CN" dirty="0"/>
              <a:t>Y=0</a:t>
            </a:r>
            <a:r>
              <a:rPr lang="zh-CN" altLang="en-US" dirty="0"/>
              <a:t>和</a:t>
            </a:r>
            <a:r>
              <a:rPr lang="en-US" altLang="zh-CN" dirty="0"/>
              <a:t>1</a:t>
            </a:r>
            <a:r>
              <a:rPr lang="zh-CN" altLang="en-US" dirty="0"/>
              <a:t>的概率</a:t>
            </a:r>
            <a:endParaRPr lang="en-US" altLang="zh-CN" dirty="0"/>
          </a:p>
          <a:p>
            <a:endParaRPr lang="en-US" altLang="zh-CN" dirty="0"/>
          </a:p>
          <a:p>
            <a:r>
              <a:rPr lang="zh-CN" altLang="en-US" dirty="0"/>
              <a:t>但是注意我们不能直接根据真值表得出</a:t>
            </a:r>
            <a:r>
              <a:rPr lang="en-US" altLang="zh-CN" dirty="0"/>
              <a:t>Y</a:t>
            </a:r>
            <a:r>
              <a:rPr lang="zh-CN" altLang="en-US" dirty="0"/>
              <a:t>的取值概率，还需要考虑</a:t>
            </a:r>
            <a:r>
              <a:rPr lang="en-US" altLang="zh-CN" dirty="0"/>
              <a:t>A</a:t>
            </a:r>
            <a:r>
              <a:rPr lang="zh-CN" altLang="en-US" dirty="0"/>
              <a:t>和</a:t>
            </a:r>
            <a:r>
              <a:rPr lang="en-US" altLang="zh-CN" dirty="0"/>
              <a:t>B</a:t>
            </a:r>
            <a:r>
              <a:rPr lang="zh-CN" altLang="en-US" dirty="0"/>
              <a:t>的取值概率，</a:t>
            </a:r>
            <a:endParaRPr lang="en-US" altLang="zh-CN" dirty="0"/>
          </a:p>
          <a:p>
            <a:endParaRPr lang="en-US" altLang="zh-CN" dirty="0"/>
          </a:p>
          <a:p>
            <a:r>
              <a:rPr lang="zh-CN" altLang="en-US" dirty="0"/>
              <a:t>可以看到这两个例子中，当</a:t>
            </a:r>
            <a:r>
              <a:rPr lang="en-US" altLang="zh-CN" dirty="0"/>
              <a:t>AB</a:t>
            </a:r>
            <a:r>
              <a:rPr lang="zh-CN" altLang="en-US" dirty="0"/>
              <a:t>取值概率不同时，</a:t>
            </a:r>
            <a:r>
              <a:rPr lang="en-US" altLang="zh-CN" dirty="0"/>
              <a:t>α</a:t>
            </a:r>
            <a:r>
              <a:rPr lang="zh-CN" altLang="en-US" dirty="0"/>
              <a:t>切换概率是不同的</a:t>
            </a:r>
          </a:p>
        </p:txBody>
      </p:sp>
      <p:sp>
        <p:nvSpPr>
          <p:cNvPr id="4" name="灯片编号占位符 3"/>
          <p:cNvSpPr>
            <a:spLocks noGrp="1"/>
          </p:cNvSpPr>
          <p:nvPr>
            <p:ph type="sldNum" sz="quarter" idx="5"/>
          </p:nvPr>
        </p:nvSpPr>
        <p:spPr/>
        <p:txBody>
          <a:bodyPr/>
          <a:lstStyle/>
          <a:p>
            <a:fld id="{A0065C50-2912-4579-9713-8E1A7929208F}" type="slidenum">
              <a:rPr lang="zh-CN" altLang="en-US" smtClean="0"/>
              <a:t>16</a:t>
            </a:fld>
            <a:endParaRPr lang="zh-CN" altLang="en-US"/>
          </a:p>
        </p:txBody>
      </p:sp>
    </p:spTree>
    <p:extLst>
      <p:ext uri="{BB962C8B-B14F-4D97-AF65-F5344CB8AC3E}">
        <p14:creationId xmlns:p14="http://schemas.microsoft.com/office/powerpoint/2010/main" val="35638765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在得到</a:t>
            </a:r>
            <a:r>
              <a:rPr lang="en-US" altLang="zh-CN" dirty="0"/>
              <a:t>CMOS</a:t>
            </a:r>
            <a:r>
              <a:rPr lang="zh-CN" altLang="en-US" dirty="0"/>
              <a:t>逻辑电路的功耗公式之后，我们可以看看要如何对他进行优化</a:t>
            </a:r>
            <a:endParaRPr lang="en-US" altLang="zh-CN" dirty="0"/>
          </a:p>
          <a:p>
            <a:endParaRPr lang="en-US" altLang="zh-CN" dirty="0"/>
          </a:p>
          <a:p>
            <a:r>
              <a:rPr lang="zh-CN" altLang="en-US" dirty="0"/>
              <a:t>我们之前在讨论</a:t>
            </a:r>
            <a:r>
              <a:rPr lang="en-US" altLang="zh-CN" dirty="0"/>
              <a:t>CMOS</a:t>
            </a:r>
            <a:r>
              <a:rPr lang="zh-CN" altLang="en-US" dirty="0"/>
              <a:t>反相器时也提到了，对于特定功能的逻辑电路，</a:t>
            </a:r>
            <a:r>
              <a:rPr lang="en-US" altLang="zh-CN" dirty="0"/>
              <a:t>α</a:t>
            </a:r>
            <a:r>
              <a:rPr lang="zh-CN" altLang="en-US" dirty="0"/>
              <a:t>基本是固定的，而时钟频率降低会导致性能下降</a:t>
            </a:r>
            <a:endParaRPr lang="en-US" altLang="zh-CN" dirty="0"/>
          </a:p>
          <a:p>
            <a:endParaRPr lang="en-US" altLang="zh-CN" dirty="0"/>
          </a:p>
          <a:p>
            <a:r>
              <a:rPr lang="zh-CN" altLang="en-US" dirty="0"/>
              <a:t>我们可以调整逻辑门器件尺寸来降低负载电容，以及降低电源电压，从而实现功耗的降低</a:t>
            </a:r>
            <a:endParaRPr lang="en-US" altLang="zh-CN" dirty="0"/>
          </a:p>
          <a:p>
            <a:r>
              <a:rPr lang="zh-CN" altLang="en-US" dirty="0"/>
              <a:t>由于电源电压与功耗是平方的关系，他是我们主要的优化目标</a:t>
            </a:r>
            <a:endParaRPr lang="en-US" altLang="zh-CN" dirty="0"/>
          </a:p>
          <a:p>
            <a:endParaRPr lang="en-US" altLang="zh-CN" dirty="0"/>
          </a:p>
          <a:p>
            <a:r>
              <a:rPr lang="zh-CN" altLang="en-US" dirty="0"/>
              <a:t>但是注意到电压过小一方面会增大泄露电流，另一方面会大幅增加等效电阻和时延，所以需要保持一个度</a:t>
            </a:r>
          </a:p>
        </p:txBody>
      </p:sp>
      <p:sp>
        <p:nvSpPr>
          <p:cNvPr id="4" name="灯片编号占位符 3"/>
          <p:cNvSpPr>
            <a:spLocks noGrp="1"/>
          </p:cNvSpPr>
          <p:nvPr>
            <p:ph type="sldNum" sz="quarter" idx="5"/>
          </p:nvPr>
        </p:nvSpPr>
        <p:spPr/>
        <p:txBody>
          <a:bodyPr/>
          <a:lstStyle/>
          <a:p>
            <a:fld id="{A0065C50-2912-4579-9713-8E1A7929208F}" type="slidenum">
              <a:rPr lang="zh-CN" altLang="en-US" smtClean="0"/>
              <a:t>17</a:t>
            </a:fld>
            <a:endParaRPr lang="zh-CN" altLang="en-US"/>
          </a:p>
        </p:txBody>
      </p:sp>
    </p:spTree>
    <p:extLst>
      <p:ext uri="{BB962C8B-B14F-4D97-AF65-F5344CB8AC3E}">
        <p14:creationId xmlns:p14="http://schemas.microsoft.com/office/powerpoint/2010/main" val="4068392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在上一章我们计算了</a:t>
            </a:r>
            <a:r>
              <a:rPr lang="en-US" altLang="zh-CN" dirty="0"/>
              <a:t>CMOS</a:t>
            </a:r>
            <a:r>
              <a:rPr lang="zh-CN" altLang="en-US" dirty="0"/>
              <a:t>反相器的时延，得到他是</a:t>
            </a:r>
            <a:r>
              <a:rPr lang="en-US" altLang="zh-CN" dirty="0" err="1"/>
              <a:t>0.69RC</a:t>
            </a:r>
            <a:r>
              <a:rPr lang="zh-CN" altLang="en-US" dirty="0"/>
              <a:t>，其中</a:t>
            </a:r>
            <a:r>
              <a:rPr lang="en-US" altLang="zh-CN" dirty="0"/>
              <a:t>R</a:t>
            </a:r>
            <a:r>
              <a:rPr lang="zh-CN" altLang="en-US" dirty="0"/>
              <a:t>是</a:t>
            </a:r>
            <a:r>
              <a:rPr lang="en-US" altLang="zh-CN" dirty="0"/>
              <a:t>PUN</a:t>
            </a:r>
            <a:r>
              <a:rPr lang="zh-CN" altLang="en-US" dirty="0"/>
              <a:t>和</a:t>
            </a:r>
            <a:r>
              <a:rPr lang="en-US" altLang="zh-CN" dirty="0" err="1"/>
              <a:t>PDN</a:t>
            </a:r>
            <a:r>
              <a:rPr lang="zh-CN" altLang="en-US" dirty="0"/>
              <a:t>等效电阻的平均值，</a:t>
            </a:r>
            <a:endParaRPr lang="en-US" altLang="zh-CN" dirty="0"/>
          </a:p>
          <a:p>
            <a:r>
              <a:rPr lang="en-US" altLang="zh-CN" dirty="0"/>
              <a:t>C</a:t>
            </a:r>
            <a:r>
              <a:rPr lang="zh-CN" altLang="en-US" dirty="0"/>
              <a:t>是由这一级的寄生电容以及下一级的</a:t>
            </a:r>
            <a:r>
              <a:rPr lang="en-US" altLang="zh-CN" dirty="0"/>
              <a:t>gate</a:t>
            </a:r>
            <a:r>
              <a:rPr lang="zh-CN" altLang="en-US" dirty="0"/>
              <a:t>电容组成。注意我们在这里不考虑导线电容以及</a:t>
            </a:r>
            <a:r>
              <a:rPr lang="en-US" altLang="zh-CN" dirty="0"/>
              <a:t>gate</a:t>
            </a:r>
            <a:r>
              <a:rPr lang="zh-CN" altLang="en-US" dirty="0"/>
              <a:t>和</a:t>
            </a:r>
            <a:r>
              <a:rPr lang="en-US" altLang="zh-CN" dirty="0"/>
              <a:t>body</a:t>
            </a:r>
            <a:r>
              <a:rPr lang="zh-CN" altLang="en-US" dirty="0"/>
              <a:t>之间的电容</a:t>
            </a:r>
            <a:endParaRPr lang="en-US" altLang="zh-CN" dirty="0"/>
          </a:p>
          <a:p>
            <a:endParaRPr lang="en-US" altLang="zh-CN" dirty="0"/>
          </a:p>
          <a:p>
            <a:r>
              <a:rPr lang="zh-CN" altLang="en-US" dirty="0"/>
              <a:t>当</a:t>
            </a:r>
            <a:r>
              <a:rPr lang="en-US" altLang="zh-CN" dirty="0"/>
              <a:t>PMOS</a:t>
            </a:r>
            <a:r>
              <a:rPr lang="zh-CN" altLang="en-US" dirty="0"/>
              <a:t>和</a:t>
            </a:r>
            <a:r>
              <a:rPr lang="en-US" altLang="zh-CN" dirty="0"/>
              <a:t>NMOS</a:t>
            </a:r>
            <a:r>
              <a:rPr lang="zh-CN" altLang="en-US" dirty="0"/>
              <a:t>的尺寸比例大约为</a:t>
            </a:r>
            <a:r>
              <a:rPr lang="en-US" altLang="zh-CN" dirty="0"/>
              <a:t>2</a:t>
            </a:r>
            <a:r>
              <a:rPr lang="zh-CN" altLang="en-US" dirty="0"/>
              <a:t>时，</a:t>
            </a:r>
            <a:r>
              <a:rPr lang="en-US" altLang="zh-CN" dirty="0"/>
              <a:t>PUN</a:t>
            </a:r>
            <a:r>
              <a:rPr lang="zh-CN" altLang="en-US" dirty="0"/>
              <a:t>和</a:t>
            </a:r>
            <a:r>
              <a:rPr lang="en-US" altLang="zh-CN" dirty="0" err="1"/>
              <a:t>PDN</a:t>
            </a:r>
            <a:r>
              <a:rPr lang="zh-CN" altLang="en-US" dirty="0"/>
              <a:t>的等效电容相等，此时我们将它定义为标准</a:t>
            </a:r>
            <a:r>
              <a:rPr lang="en-US" altLang="zh-CN" dirty="0"/>
              <a:t>CMOS</a:t>
            </a:r>
            <a:r>
              <a:rPr lang="zh-CN" altLang="en-US" dirty="0"/>
              <a:t>反相器，</a:t>
            </a:r>
          </a:p>
        </p:txBody>
      </p:sp>
      <p:sp>
        <p:nvSpPr>
          <p:cNvPr id="4" name="灯片编号占位符 3"/>
          <p:cNvSpPr>
            <a:spLocks noGrp="1"/>
          </p:cNvSpPr>
          <p:nvPr>
            <p:ph type="sldNum" sz="quarter" idx="5"/>
          </p:nvPr>
        </p:nvSpPr>
        <p:spPr/>
        <p:txBody>
          <a:bodyPr/>
          <a:lstStyle/>
          <a:p>
            <a:fld id="{A0065C50-2912-4579-9713-8E1A7929208F}" type="slidenum">
              <a:rPr lang="zh-CN" altLang="en-US" smtClean="0"/>
              <a:t>3</a:t>
            </a:fld>
            <a:endParaRPr lang="zh-CN" altLang="en-US"/>
          </a:p>
        </p:txBody>
      </p:sp>
    </p:spTree>
    <p:extLst>
      <p:ext uri="{BB962C8B-B14F-4D97-AF65-F5344CB8AC3E}">
        <p14:creationId xmlns:p14="http://schemas.microsoft.com/office/powerpoint/2010/main" val="3267162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我们在上一节中知道所有的</a:t>
            </a:r>
            <a:r>
              <a:rPr lang="en-US" altLang="zh-CN" sz="1200" spc="-5" dirty="0">
                <a:solidFill>
                  <a:schemeClr val="tx1"/>
                </a:solidFill>
              </a:rPr>
              <a:t>Logic</a:t>
            </a:r>
            <a:r>
              <a:rPr lang="en-US" altLang="zh-CN" sz="1200" spc="-25" dirty="0">
                <a:solidFill>
                  <a:schemeClr val="tx1"/>
                </a:solidFill>
              </a:rPr>
              <a:t> </a:t>
            </a:r>
            <a:r>
              <a:rPr lang="en-US" altLang="zh-CN" sz="1200" spc="-5" dirty="0">
                <a:solidFill>
                  <a:schemeClr val="tx1"/>
                </a:solidFill>
              </a:rPr>
              <a:t>Gates</a:t>
            </a:r>
            <a:r>
              <a:rPr lang="zh-CN" altLang="en-US" sz="1200" spc="-5" dirty="0">
                <a:solidFill>
                  <a:schemeClr val="tx1"/>
                </a:solidFill>
              </a:rPr>
              <a:t>都可以通过由</a:t>
            </a:r>
            <a:r>
              <a:rPr lang="en-US" altLang="zh-CN" sz="1200" spc="-5" dirty="0">
                <a:solidFill>
                  <a:schemeClr val="tx1"/>
                </a:solidFill>
              </a:rPr>
              <a:t>PMOS</a:t>
            </a:r>
            <a:r>
              <a:rPr lang="zh-CN" altLang="en-US" sz="1200" spc="-5" dirty="0">
                <a:solidFill>
                  <a:schemeClr val="tx1"/>
                </a:solidFill>
              </a:rPr>
              <a:t>组成的</a:t>
            </a:r>
            <a:r>
              <a:rPr lang="en-US" altLang="zh-CN" sz="1200" spc="-5" dirty="0">
                <a:solidFill>
                  <a:schemeClr val="tx1"/>
                </a:solidFill>
              </a:rPr>
              <a:t>PUN</a:t>
            </a:r>
            <a:r>
              <a:rPr lang="zh-CN" altLang="en-US" sz="1200" spc="-5" dirty="0">
                <a:solidFill>
                  <a:schemeClr val="tx1"/>
                </a:solidFill>
              </a:rPr>
              <a:t>和</a:t>
            </a:r>
            <a:r>
              <a:rPr lang="en-US" altLang="zh-CN" sz="1200" spc="-5" dirty="0">
                <a:solidFill>
                  <a:schemeClr val="tx1"/>
                </a:solidFill>
              </a:rPr>
              <a:t>NMOS</a:t>
            </a:r>
            <a:r>
              <a:rPr lang="zh-CN" altLang="en-US" sz="1200" spc="-5" dirty="0">
                <a:solidFill>
                  <a:schemeClr val="tx1"/>
                </a:solidFill>
              </a:rPr>
              <a:t>组成的</a:t>
            </a:r>
            <a:r>
              <a:rPr lang="en-US" altLang="zh-CN" sz="1200" spc="-5" dirty="0" err="1">
                <a:solidFill>
                  <a:schemeClr val="tx1"/>
                </a:solidFill>
              </a:rPr>
              <a:t>PDN</a:t>
            </a:r>
            <a:r>
              <a:rPr lang="zh-CN" altLang="en-US" sz="1200" spc="-5" dirty="0">
                <a:solidFill>
                  <a:schemeClr val="tx1"/>
                </a:solidFill>
              </a:rPr>
              <a:t>所构成</a:t>
            </a:r>
            <a:endParaRPr lang="en-US" altLang="zh-CN" sz="1200" spc="-5" dirty="0">
              <a:solidFill>
                <a:schemeClr val="tx1"/>
              </a:solidFill>
            </a:endParaRPr>
          </a:p>
          <a:p>
            <a:r>
              <a:rPr lang="zh-CN" altLang="en-US" sz="1200" spc="-5" dirty="0">
                <a:solidFill>
                  <a:schemeClr val="tx1"/>
                </a:solidFill>
              </a:rPr>
              <a:t>它的时延其实跟</a:t>
            </a:r>
            <a:r>
              <a:rPr lang="en-US" altLang="zh-CN" sz="1200" spc="-5" dirty="0">
                <a:solidFill>
                  <a:schemeClr val="tx1"/>
                </a:solidFill>
              </a:rPr>
              <a:t>CMOS</a:t>
            </a:r>
            <a:r>
              <a:rPr lang="zh-CN" altLang="en-US" sz="1200" spc="-5" dirty="0">
                <a:solidFill>
                  <a:schemeClr val="tx1"/>
                </a:solidFill>
              </a:rPr>
              <a:t>反相器是类似的，还是</a:t>
            </a:r>
            <a:r>
              <a:rPr lang="en-US" altLang="zh-CN" sz="1200" spc="-5" dirty="0" err="1">
                <a:solidFill>
                  <a:schemeClr val="tx1"/>
                </a:solidFill>
              </a:rPr>
              <a:t>0.69RC</a:t>
            </a:r>
            <a:r>
              <a:rPr lang="zh-CN" altLang="en-US" sz="1200" spc="-5" dirty="0">
                <a:solidFill>
                  <a:schemeClr val="tx1"/>
                </a:solidFill>
              </a:rPr>
              <a:t>，</a:t>
            </a:r>
            <a:endParaRPr lang="en-US" altLang="zh-CN" sz="1200" spc="-5" dirty="0">
              <a:solidFill>
                <a:schemeClr val="tx1"/>
              </a:solidFill>
            </a:endParaRPr>
          </a:p>
          <a:p>
            <a:r>
              <a:rPr lang="zh-CN" altLang="en-US" sz="1200" spc="-5" dirty="0">
                <a:solidFill>
                  <a:schemeClr val="tx1"/>
                </a:solidFill>
              </a:rPr>
              <a:t>这里的</a:t>
            </a:r>
            <a:r>
              <a:rPr lang="en-US" altLang="zh-CN" sz="1200" spc="-5" dirty="0">
                <a:solidFill>
                  <a:schemeClr val="tx1"/>
                </a:solidFill>
              </a:rPr>
              <a:t>R</a:t>
            </a:r>
            <a:r>
              <a:rPr lang="zh-CN" altLang="en-US" sz="1200" spc="-5" dirty="0">
                <a:solidFill>
                  <a:schemeClr val="tx1"/>
                </a:solidFill>
              </a:rPr>
              <a:t>是</a:t>
            </a:r>
            <a:r>
              <a:rPr lang="en-US" altLang="zh-CN" sz="1200" spc="-5" dirty="0">
                <a:solidFill>
                  <a:schemeClr val="tx1"/>
                </a:solidFill>
              </a:rPr>
              <a:t>PUN</a:t>
            </a:r>
            <a:r>
              <a:rPr lang="zh-CN" altLang="en-US" sz="1200" spc="-5" dirty="0">
                <a:solidFill>
                  <a:schemeClr val="tx1"/>
                </a:solidFill>
              </a:rPr>
              <a:t>和</a:t>
            </a:r>
            <a:r>
              <a:rPr lang="en-US" altLang="zh-CN" sz="1200" spc="-5" dirty="0" err="1">
                <a:solidFill>
                  <a:schemeClr val="tx1"/>
                </a:solidFill>
              </a:rPr>
              <a:t>PDN</a:t>
            </a:r>
            <a:r>
              <a:rPr lang="zh-CN" altLang="en-US" sz="1200" spc="-5" dirty="0">
                <a:solidFill>
                  <a:schemeClr val="tx1"/>
                </a:solidFill>
              </a:rPr>
              <a:t>的等效电阻的平均，需要通过具体的电路实现进行计算</a:t>
            </a:r>
            <a:endParaRPr lang="en-US" altLang="zh-CN" sz="1200" spc="-5" dirty="0">
              <a:solidFill>
                <a:schemeClr val="tx1"/>
              </a:solidFill>
            </a:endParaRPr>
          </a:p>
          <a:p>
            <a:r>
              <a:rPr lang="en-US" altLang="zh-CN" sz="1200" spc="-5" dirty="0">
                <a:solidFill>
                  <a:schemeClr val="tx1"/>
                </a:solidFill>
              </a:rPr>
              <a:t>C</a:t>
            </a:r>
            <a:r>
              <a:rPr lang="zh-CN" altLang="en-US" sz="1200" spc="-5" dirty="0">
                <a:solidFill>
                  <a:schemeClr val="tx1"/>
                </a:solidFill>
              </a:rPr>
              <a:t>还是这一级的寄生电容和下一级的</a:t>
            </a:r>
            <a:r>
              <a:rPr lang="en-US" altLang="zh-CN" sz="1200" spc="-5" dirty="0">
                <a:solidFill>
                  <a:schemeClr val="tx1"/>
                </a:solidFill>
              </a:rPr>
              <a:t>gate</a:t>
            </a:r>
            <a:r>
              <a:rPr lang="zh-CN" altLang="en-US" sz="1200" spc="-5" dirty="0">
                <a:solidFill>
                  <a:schemeClr val="tx1"/>
                </a:solidFill>
              </a:rPr>
              <a:t>电容之和，</a:t>
            </a:r>
            <a:endParaRPr lang="en-US" altLang="zh-CN" sz="1200" spc="-5" dirty="0">
              <a:solidFill>
                <a:schemeClr val="tx1"/>
              </a:solidFill>
            </a:endParaRPr>
          </a:p>
          <a:p>
            <a:r>
              <a:rPr lang="zh-CN" altLang="en-US" sz="1200" spc="-5" dirty="0">
                <a:solidFill>
                  <a:schemeClr val="tx1"/>
                </a:solidFill>
              </a:rPr>
              <a:t>但是不同的输入其实会导致不同的电容及电阻，进而导致不同的时延，我们接下来将详细计算</a:t>
            </a:r>
            <a:endParaRPr lang="zh-CN" altLang="en-US" dirty="0"/>
          </a:p>
        </p:txBody>
      </p:sp>
      <p:sp>
        <p:nvSpPr>
          <p:cNvPr id="4" name="灯片编号占位符 3"/>
          <p:cNvSpPr>
            <a:spLocks noGrp="1"/>
          </p:cNvSpPr>
          <p:nvPr>
            <p:ph type="sldNum" sz="quarter" idx="5"/>
          </p:nvPr>
        </p:nvSpPr>
        <p:spPr/>
        <p:txBody>
          <a:bodyPr/>
          <a:lstStyle/>
          <a:p>
            <a:fld id="{A0065C50-2912-4579-9713-8E1A7929208F}" type="slidenum">
              <a:rPr lang="zh-CN" altLang="en-US" smtClean="0"/>
              <a:t>4</a:t>
            </a:fld>
            <a:endParaRPr lang="zh-CN" altLang="en-US"/>
          </a:p>
        </p:txBody>
      </p:sp>
    </p:spTree>
    <p:extLst>
      <p:ext uri="{BB962C8B-B14F-4D97-AF65-F5344CB8AC3E}">
        <p14:creationId xmlns:p14="http://schemas.microsoft.com/office/powerpoint/2010/main" val="2233173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针对</a:t>
            </a:r>
            <a:r>
              <a:rPr lang="en-US" altLang="zh-CN" dirty="0"/>
              <a:t>CMOS</a:t>
            </a:r>
            <a:r>
              <a:rPr lang="zh-CN" altLang="en-US" dirty="0"/>
              <a:t>逻辑门，我们注意到它与</a:t>
            </a:r>
            <a:r>
              <a:rPr lang="en-US" altLang="zh-CN" dirty="0"/>
              <a:t>CMOS</a:t>
            </a:r>
            <a:r>
              <a:rPr lang="zh-CN" altLang="en-US" dirty="0"/>
              <a:t>反相器的区别在于</a:t>
            </a:r>
            <a:r>
              <a:rPr lang="en-US" altLang="zh-CN" dirty="0"/>
              <a:t>PUN</a:t>
            </a:r>
            <a:r>
              <a:rPr lang="zh-CN" altLang="en-US" dirty="0"/>
              <a:t>和</a:t>
            </a:r>
            <a:r>
              <a:rPr lang="en-US" altLang="zh-CN" dirty="0" err="1"/>
              <a:t>PDN</a:t>
            </a:r>
            <a:r>
              <a:rPr lang="zh-CN" altLang="en-US" dirty="0"/>
              <a:t>都有不止一个</a:t>
            </a:r>
            <a:r>
              <a:rPr lang="en-US" altLang="zh-CN" dirty="0"/>
              <a:t>MOSFET</a:t>
            </a:r>
            <a:r>
              <a:rPr lang="zh-CN" altLang="en-US" dirty="0"/>
              <a:t>，因此</a:t>
            </a:r>
            <a:r>
              <a:rPr lang="en-US" altLang="zh-CN" dirty="0"/>
              <a:t>PUN</a:t>
            </a:r>
            <a:r>
              <a:rPr lang="zh-CN" altLang="en-US" dirty="0"/>
              <a:t>和</a:t>
            </a:r>
            <a:r>
              <a:rPr lang="en-US" altLang="zh-CN" dirty="0" err="1"/>
              <a:t>PDN</a:t>
            </a:r>
            <a:r>
              <a:rPr lang="zh-CN" altLang="en-US" dirty="0"/>
              <a:t>的等效电阻也与</a:t>
            </a:r>
            <a:r>
              <a:rPr lang="en-US" altLang="zh-CN" dirty="0"/>
              <a:t>CMOS</a:t>
            </a:r>
            <a:r>
              <a:rPr lang="zh-CN" altLang="en-US" dirty="0"/>
              <a:t>反相器不同</a:t>
            </a:r>
            <a:endParaRPr lang="en-US" altLang="zh-CN" dirty="0"/>
          </a:p>
          <a:p>
            <a:r>
              <a:rPr lang="zh-CN" altLang="en-US" dirty="0"/>
              <a:t>我们首先考虑多个串联的</a:t>
            </a:r>
            <a:r>
              <a:rPr lang="en-US" altLang="zh-CN" dirty="0"/>
              <a:t>MOSFET</a:t>
            </a:r>
            <a:r>
              <a:rPr lang="zh-CN" altLang="en-US" dirty="0"/>
              <a:t>，此时的电阻值为二个</a:t>
            </a:r>
            <a:r>
              <a:rPr lang="en-US" altLang="zh-CN" dirty="0"/>
              <a:t>MOSFET</a:t>
            </a:r>
            <a:r>
              <a:rPr lang="zh-CN" altLang="en-US" dirty="0"/>
              <a:t>等效电阻之和</a:t>
            </a:r>
            <a:endParaRPr lang="en-US" altLang="zh-CN" dirty="0"/>
          </a:p>
          <a:p>
            <a:endParaRPr lang="en-US" altLang="zh-CN" dirty="0"/>
          </a:p>
          <a:p>
            <a:r>
              <a:rPr lang="zh-CN" altLang="en-US" dirty="0"/>
              <a:t>为了让</a:t>
            </a:r>
            <a:r>
              <a:rPr lang="en-US" altLang="zh-CN" dirty="0"/>
              <a:t>PUN</a:t>
            </a:r>
            <a:r>
              <a:rPr lang="zh-CN" altLang="en-US" dirty="0"/>
              <a:t>和</a:t>
            </a:r>
            <a:r>
              <a:rPr lang="en-US" altLang="zh-CN" dirty="0" err="1"/>
              <a:t>PDN</a:t>
            </a:r>
            <a:r>
              <a:rPr lang="zh-CN" altLang="en-US" dirty="0"/>
              <a:t>的电阻仍然保持为</a:t>
            </a:r>
            <a:r>
              <a:rPr lang="en-US" altLang="zh-CN" dirty="0"/>
              <a:t>R0</a:t>
            </a:r>
            <a:r>
              <a:rPr lang="zh-CN" altLang="en-US" dirty="0"/>
              <a:t>，我们可以调节</a:t>
            </a:r>
            <a:r>
              <a:rPr lang="en-US" altLang="zh-CN" dirty="0"/>
              <a:t>MOSFET</a:t>
            </a:r>
            <a:r>
              <a:rPr lang="zh-CN" altLang="en-US" dirty="0"/>
              <a:t>的尺寸</a:t>
            </a:r>
            <a:endParaRPr lang="en-US" altLang="zh-CN" dirty="0"/>
          </a:p>
          <a:p>
            <a:endParaRPr lang="en-US" altLang="zh-CN" dirty="0"/>
          </a:p>
          <a:p>
            <a:r>
              <a:rPr lang="zh-CN" altLang="en-US" dirty="0"/>
              <a:t>由于电阻值的大小与器件尺寸呈反比，为了让总电阻值保持为</a:t>
            </a:r>
            <a:r>
              <a:rPr lang="en-US" altLang="zh-CN" dirty="0"/>
              <a:t>R0</a:t>
            </a:r>
            <a:r>
              <a:rPr lang="zh-CN" altLang="en-US" dirty="0"/>
              <a:t>，我们可以把所有的</a:t>
            </a:r>
            <a:r>
              <a:rPr lang="en-US" altLang="zh-CN" dirty="0"/>
              <a:t>MOSFET</a:t>
            </a:r>
            <a:r>
              <a:rPr lang="zh-CN" altLang="en-US" dirty="0"/>
              <a:t>尺寸都扩大为两倍</a:t>
            </a:r>
            <a:endParaRPr lang="en-US" altLang="zh-CN" dirty="0"/>
          </a:p>
          <a:p>
            <a:endParaRPr lang="en-US" altLang="zh-CN" dirty="0"/>
          </a:p>
          <a:p>
            <a:r>
              <a:rPr lang="zh-CN" altLang="en-US" dirty="0"/>
              <a:t>当然也不一定要让两个</a:t>
            </a:r>
            <a:r>
              <a:rPr lang="en-US" altLang="zh-CN" dirty="0"/>
              <a:t>MOSFET</a:t>
            </a:r>
            <a:r>
              <a:rPr lang="zh-CN" altLang="en-US" dirty="0"/>
              <a:t>的电阻值相同，我们只需要让他总体保持为</a:t>
            </a:r>
            <a:r>
              <a:rPr lang="en-US" altLang="zh-CN" dirty="0"/>
              <a:t>R0</a:t>
            </a:r>
            <a:r>
              <a:rPr lang="zh-CN" altLang="en-US" dirty="0"/>
              <a:t>即可，例如可以将第一个</a:t>
            </a:r>
            <a:r>
              <a:rPr lang="en-US" altLang="zh-CN" dirty="0"/>
              <a:t>MOSFET</a:t>
            </a:r>
            <a:r>
              <a:rPr lang="zh-CN" altLang="en-US" dirty="0"/>
              <a:t>的尺寸变为</a:t>
            </a:r>
            <a:r>
              <a:rPr lang="en-US" altLang="zh-CN" dirty="0"/>
              <a:t>3</a:t>
            </a:r>
            <a:r>
              <a:rPr lang="zh-CN" altLang="en-US" dirty="0"/>
              <a:t>倍，第二个变为</a:t>
            </a:r>
            <a:r>
              <a:rPr lang="en-US" altLang="zh-CN" dirty="0"/>
              <a:t>3/2</a:t>
            </a:r>
            <a:r>
              <a:rPr lang="zh-CN" altLang="en-US" dirty="0"/>
              <a:t>倍</a:t>
            </a:r>
            <a:endParaRPr lang="en-US" altLang="zh-CN" dirty="0"/>
          </a:p>
        </p:txBody>
      </p:sp>
      <p:sp>
        <p:nvSpPr>
          <p:cNvPr id="4" name="灯片编号占位符 3"/>
          <p:cNvSpPr>
            <a:spLocks noGrp="1"/>
          </p:cNvSpPr>
          <p:nvPr>
            <p:ph type="sldNum" sz="quarter" idx="5"/>
          </p:nvPr>
        </p:nvSpPr>
        <p:spPr/>
        <p:txBody>
          <a:bodyPr/>
          <a:lstStyle/>
          <a:p>
            <a:fld id="{A0065C50-2912-4579-9713-8E1A7929208F}" type="slidenum">
              <a:rPr lang="zh-CN" altLang="en-US" smtClean="0"/>
              <a:t>5</a:t>
            </a:fld>
            <a:endParaRPr lang="zh-CN" altLang="en-US"/>
          </a:p>
        </p:txBody>
      </p:sp>
    </p:spTree>
    <p:extLst>
      <p:ext uri="{BB962C8B-B14F-4D97-AF65-F5344CB8AC3E}">
        <p14:creationId xmlns:p14="http://schemas.microsoft.com/office/powerpoint/2010/main" val="3373877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接下来我们考虑多个并联的</a:t>
            </a:r>
            <a:r>
              <a:rPr lang="en-US" altLang="zh-CN" dirty="0"/>
              <a:t>MOSFET</a:t>
            </a:r>
            <a:r>
              <a:rPr lang="zh-CN" altLang="en-US" dirty="0"/>
              <a:t>，此时的电阻值恒小于任意一个电阻，</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要让它与标准反相器等效的话需要让</a:t>
            </a:r>
            <a:r>
              <a:rPr lang="en-US" altLang="zh-CN" dirty="0"/>
              <a:t>AB</a:t>
            </a:r>
            <a:r>
              <a:rPr lang="zh-CN" altLang="en-US" dirty="0"/>
              <a:t>的等效电阻都为</a:t>
            </a:r>
            <a:r>
              <a:rPr lang="en-US" altLang="zh-CN" dirty="0" err="1"/>
              <a:t>R0</a:t>
            </a:r>
            <a:r>
              <a:rPr lang="zh-CN" altLang="en-US" dirty="0"/>
              <a:t>，此时当</a:t>
            </a:r>
            <a:r>
              <a:rPr lang="en-US" altLang="zh-CN" dirty="0"/>
              <a:t>AB</a:t>
            </a:r>
            <a:r>
              <a:rPr lang="zh-CN" altLang="en-US" dirty="0"/>
              <a:t>只有一个导通时，得到最大的等效电阻为</a:t>
            </a:r>
            <a:r>
              <a:rPr lang="en-US" altLang="zh-CN" dirty="0" err="1"/>
              <a:t>R0</a:t>
            </a:r>
            <a:r>
              <a:rPr lang="zh-CN" altLang="en-US" dirty="0"/>
              <a:t>，对应时延最大的</a:t>
            </a:r>
            <a:r>
              <a:rPr lang="en-US" altLang="zh-CN" dirty="0"/>
              <a:t>worst case</a:t>
            </a:r>
            <a:endParaRPr lang="zh-CN" altLang="en-US" dirty="0"/>
          </a:p>
        </p:txBody>
      </p:sp>
      <p:sp>
        <p:nvSpPr>
          <p:cNvPr id="4" name="灯片编号占位符 3"/>
          <p:cNvSpPr>
            <a:spLocks noGrp="1"/>
          </p:cNvSpPr>
          <p:nvPr>
            <p:ph type="sldNum" sz="quarter" idx="5"/>
          </p:nvPr>
        </p:nvSpPr>
        <p:spPr/>
        <p:txBody>
          <a:bodyPr/>
          <a:lstStyle/>
          <a:p>
            <a:fld id="{A0065C50-2912-4579-9713-8E1A7929208F}" type="slidenum">
              <a:rPr lang="zh-CN" altLang="en-US" smtClean="0"/>
              <a:t>6</a:t>
            </a:fld>
            <a:endParaRPr lang="zh-CN" altLang="en-US"/>
          </a:p>
        </p:txBody>
      </p:sp>
    </p:spTree>
    <p:extLst>
      <p:ext uri="{BB962C8B-B14F-4D97-AF65-F5344CB8AC3E}">
        <p14:creationId xmlns:p14="http://schemas.microsoft.com/office/powerpoint/2010/main" val="2028039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对于二输入的</a:t>
            </a:r>
            <a:r>
              <a:rPr lang="en-US" altLang="zh-CN" dirty="0"/>
              <a:t>NAND</a:t>
            </a:r>
            <a:r>
              <a:rPr lang="zh-CN" altLang="en-US" dirty="0"/>
              <a:t>来说，当</a:t>
            </a:r>
            <a:r>
              <a:rPr lang="en-US" altLang="zh-CN" dirty="0"/>
              <a:t>NMOS</a:t>
            </a:r>
            <a:r>
              <a:rPr lang="zh-CN" altLang="en-US" dirty="0"/>
              <a:t>和</a:t>
            </a:r>
            <a:r>
              <a:rPr lang="en-US" altLang="zh-CN" dirty="0"/>
              <a:t>PMOS</a:t>
            </a:r>
            <a:r>
              <a:rPr lang="zh-CN" altLang="en-US" dirty="0"/>
              <a:t>的尺寸比例都变为</a:t>
            </a:r>
            <a:r>
              <a:rPr lang="en-US" altLang="zh-CN" dirty="0"/>
              <a:t>2</a:t>
            </a:r>
            <a:r>
              <a:rPr lang="zh-CN" altLang="en-US" dirty="0"/>
              <a:t>倍时，</a:t>
            </a:r>
            <a:r>
              <a:rPr lang="en-US" altLang="zh-CN" dirty="0"/>
              <a:t>PUN</a:t>
            </a:r>
            <a:r>
              <a:rPr lang="zh-CN" altLang="en-US" dirty="0"/>
              <a:t>和</a:t>
            </a:r>
            <a:r>
              <a:rPr lang="en-US" altLang="zh-CN" dirty="0" err="1"/>
              <a:t>PDN</a:t>
            </a:r>
            <a:r>
              <a:rPr lang="zh-CN" altLang="en-US" dirty="0"/>
              <a:t>的等效电阻仍然为</a:t>
            </a:r>
            <a:r>
              <a:rPr lang="en-US" altLang="zh-CN" dirty="0"/>
              <a:t>R0</a:t>
            </a:r>
          </a:p>
          <a:p>
            <a:r>
              <a:rPr lang="zh-CN" altLang="en-US" dirty="0"/>
              <a:t>而对于</a:t>
            </a:r>
            <a:r>
              <a:rPr lang="en-US" altLang="zh-CN" dirty="0"/>
              <a:t>gate</a:t>
            </a:r>
            <a:r>
              <a:rPr lang="zh-CN" altLang="en-US" dirty="0"/>
              <a:t>电容和寄生电容，由于</a:t>
            </a:r>
            <a:r>
              <a:rPr lang="en-US" altLang="zh-CN" dirty="0"/>
              <a:t>PUN</a:t>
            </a:r>
            <a:r>
              <a:rPr lang="zh-CN" altLang="en-US" dirty="0"/>
              <a:t>和</a:t>
            </a:r>
            <a:r>
              <a:rPr lang="en-US" altLang="zh-CN" dirty="0" err="1"/>
              <a:t>PDN</a:t>
            </a:r>
            <a:r>
              <a:rPr lang="zh-CN" altLang="en-US" dirty="0"/>
              <a:t>中有更多的</a:t>
            </a:r>
            <a:r>
              <a:rPr lang="en-US" altLang="zh-CN" dirty="0"/>
              <a:t>MOSFET</a:t>
            </a:r>
            <a:r>
              <a:rPr lang="zh-CN" altLang="en-US" dirty="0"/>
              <a:t>，所以与</a:t>
            </a:r>
            <a:r>
              <a:rPr lang="en-US" altLang="zh-CN" dirty="0"/>
              <a:t>CMOS</a:t>
            </a:r>
            <a:r>
              <a:rPr lang="zh-CN" altLang="en-US" dirty="0"/>
              <a:t>反相器是不同的</a:t>
            </a:r>
            <a:endParaRPr lang="en-US" altLang="zh-CN" dirty="0"/>
          </a:p>
          <a:p>
            <a:r>
              <a:rPr lang="zh-CN" altLang="en-US" dirty="0"/>
              <a:t>对于</a:t>
            </a:r>
            <a:r>
              <a:rPr lang="en-US" altLang="zh-CN" dirty="0"/>
              <a:t>gate</a:t>
            </a:r>
            <a:r>
              <a:rPr lang="zh-CN" altLang="en-US" dirty="0"/>
              <a:t>电容，我们发现它由</a:t>
            </a:r>
            <a:r>
              <a:rPr lang="en-US" altLang="zh-CN" dirty="0"/>
              <a:t>PUN</a:t>
            </a:r>
            <a:r>
              <a:rPr lang="zh-CN" altLang="en-US" dirty="0"/>
              <a:t>中的一个</a:t>
            </a:r>
            <a:r>
              <a:rPr lang="en-US" altLang="zh-CN" dirty="0"/>
              <a:t>PMOS</a:t>
            </a:r>
            <a:r>
              <a:rPr lang="zh-CN" altLang="en-US" dirty="0"/>
              <a:t>和</a:t>
            </a:r>
            <a:r>
              <a:rPr lang="en-US" altLang="zh-CN" dirty="0" err="1"/>
              <a:t>PDN</a:t>
            </a:r>
            <a:r>
              <a:rPr lang="zh-CN" altLang="en-US" dirty="0"/>
              <a:t>中的一个</a:t>
            </a:r>
            <a:r>
              <a:rPr lang="en-US" altLang="zh-CN" dirty="0"/>
              <a:t>NMOS</a:t>
            </a:r>
            <a:r>
              <a:rPr lang="zh-CN" altLang="en-US" dirty="0"/>
              <a:t>贡献而来，而由于尺寸都放大为</a:t>
            </a:r>
            <a:r>
              <a:rPr lang="en-US" altLang="zh-CN" dirty="0"/>
              <a:t>2</a:t>
            </a:r>
            <a:r>
              <a:rPr lang="zh-CN" altLang="en-US" dirty="0"/>
              <a:t>倍，所以电容也都为</a:t>
            </a:r>
            <a:r>
              <a:rPr lang="en-US" altLang="zh-CN" dirty="0"/>
              <a:t>2</a:t>
            </a:r>
            <a:r>
              <a:rPr lang="zh-CN" altLang="en-US" dirty="0"/>
              <a:t>倍</a:t>
            </a:r>
            <a:r>
              <a:rPr lang="en-US" altLang="zh-CN" dirty="0" err="1"/>
              <a:t>Cg0</a:t>
            </a:r>
            <a:r>
              <a:rPr lang="zh-CN" altLang="en-US" dirty="0"/>
              <a:t>，加起来就是</a:t>
            </a:r>
            <a:r>
              <a:rPr lang="en-US" altLang="zh-CN" dirty="0"/>
              <a:t>4</a:t>
            </a:r>
            <a:r>
              <a:rPr lang="zh-CN" altLang="en-US" dirty="0"/>
              <a:t>倍</a:t>
            </a:r>
            <a:r>
              <a:rPr lang="en-US" altLang="zh-CN" dirty="0" err="1"/>
              <a:t>Cg0</a:t>
            </a:r>
            <a:endParaRPr lang="en-US" altLang="zh-CN" dirty="0"/>
          </a:p>
          <a:p>
            <a:r>
              <a:rPr lang="zh-CN" altLang="en-US" dirty="0"/>
              <a:t>而对于寄生电容</a:t>
            </a:r>
            <a:r>
              <a:rPr lang="en-US" altLang="zh-CN" dirty="0" err="1"/>
              <a:t>Cdb</a:t>
            </a:r>
            <a:r>
              <a:rPr lang="zh-CN" altLang="en-US" dirty="0"/>
              <a:t>，我们发现它由</a:t>
            </a:r>
            <a:r>
              <a:rPr lang="en-US" altLang="zh-CN" dirty="0"/>
              <a:t>PUN</a:t>
            </a:r>
            <a:r>
              <a:rPr lang="zh-CN" altLang="en-US" dirty="0"/>
              <a:t>中的一个</a:t>
            </a:r>
            <a:r>
              <a:rPr lang="en-US" altLang="zh-CN" dirty="0"/>
              <a:t>PMOS</a:t>
            </a:r>
            <a:r>
              <a:rPr lang="zh-CN" altLang="en-US" dirty="0"/>
              <a:t>和</a:t>
            </a:r>
            <a:r>
              <a:rPr lang="en-US" altLang="zh-CN" dirty="0" err="1"/>
              <a:t>PDN</a:t>
            </a:r>
            <a:r>
              <a:rPr lang="zh-CN" altLang="en-US" dirty="0"/>
              <a:t>中的一个</a:t>
            </a:r>
            <a:r>
              <a:rPr lang="en-US" altLang="zh-CN" dirty="0"/>
              <a:t>NMOS</a:t>
            </a:r>
            <a:r>
              <a:rPr lang="zh-CN" altLang="en-US" dirty="0"/>
              <a:t>贡献而来，所以电容为</a:t>
            </a:r>
            <a:r>
              <a:rPr lang="en-US" altLang="zh-CN" dirty="0"/>
              <a:t>6</a:t>
            </a:r>
            <a:r>
              <a:rPr lang="zh-CN" altLang="en-US" dirty="0"/>
              <a:t>倍</a:t>
            </a:r>
            <a:r>
              <a:rPr lang="en-US" altLang="zh-CN" dirty="0" err="1"/>
              <a:t>Cd0</a:t>
            </a:r>
            <a:endParaRPr lang="zh-CN" altLang="en-US" dirty="0"/>
          </a:p>
        </p:txBody>
      </p:sp>
      <p:sp>
        <p:nvSpPr>
          <p:cNvPr id="4" name="灯片编号占位符 3"/>
          <p:cNvSpPr>
            <a:spLocks noGrp="1"/>
          </p:cNvSpPr>
          <p:nvPr>
            <p:ph type="sldNum" sz="quarter" idx="5"/>
          </p:nvPr>
        </p:nvSpPr>
        <p:spPr/>
        <p:txBody>
          <a:bodyPr/>
          <a:lstStyle/>
          <a:p>
            <a:fld id="{A0065C50-2912-4579-9713-8E1A7929208F}" type="slidenum">
              <a:rPr lang="zh-CN" altLang="en-US" smtClean="0"/>
              <a:t>7</a:t>
            </a:fld>
            <a:endParaRPr lang="zh-CN" altLang="en-US"/>
          </a:p>
        </p:txBody>
      </p:sp>
    </p:spTree>
    <p:extLst>
      <p:ext uri="{BB962C8B-B14F-4D97-AF65-F5344CB8AC3E}">
        <p14:creationId xmlns:p14="http://schemas.microsoft.com/office/powerpoint/2010/main" val="2116705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当我们计算</a:t>
            </a:r>
            <a:r>
              <a:rPr lang="en-US" altLang="zh-CN" dirty="0"/>
              <a:t>CMOS</a:t>
            </a:r>
            <a:r>
              <a:rPr lang="zh-CN" altLang="en-US" dirty="0"/>
              <a:t>逻辑门的时延时会发现，在不同输入下由于导通的</a:t>
            </a:r>
            <a:r>
              <a:rPr lang="en-US" altLang="zh-CN" dirty="0"/>
              <a:t>MOSFET</a:t>
            </a:r>
            <a:r>
              <a:rPr lang="zh-CN" altLang="en-US" dirty="0"/>
              <a:t>不同，等效电阻和电容都是不同的，这会导致不同的时延</a:t>
            </a:r>
            <a:endParaRPr lang="en-US" altLang="zh-CN" dirty="0"/>
          </a:p>
          <a:p>
            <a:endParaRPr lang="en-US" altLang="zh-CN" dirty="0"/>
          </a:p>
          <a:p>
            <a:r>
              <a:rPr lang="zh-CN" altLang="en-US" dirty="0"/>
              <a:t>对于</a:t>
            </a:r>
            <a:r>
              <a:rPr lang="en-US" altLang="zh-CN" dirty="0"/>
              <a:t>2</a:t>
            </a:r>
            <a:r>
              <a:rPr lang="zh-CN" altLang="en-US" dirty="0"/>
              <a:t>输入</a:t>
            </a:r>
            <a:r>
              <a:rPr lang="en-US" altLang="zh-CN" dirty="0"/>
              <a:t>NAND</a:t>
            </a:r>
            <a:r>
              <a:rPr lang="zh-CN" altLang="en-US" dirty="0"/>
              <a:t>，当</a:t>
            </a:r>
            <a:r>
              <a:rPr lang="en-US" altLang="zh-CN" dirty="0"/>
              <a:t>A</a:t>
            </a:r>
            <a:r>
              <a:rPr lang="zh-CN" altLang="en-US" dirty="0"/>
              <a:t>和</a:t>
            </a:r>
            <a:r>
              <a:rPr lang="en-US" altLang="zh-CN" dirty="0"/>
              <a:t>B</a:t>
            </a:r>
            <a:r>
              <a:rPr lang="zh-CN" altLang="en-US" dirty="0"/>
              <a:t>至少有一个从</a:t>
            </a:r>
            <a:r>
              <a:rPr lang="en-US" altLang="zh-CN" dirty="0"/>
              <a:t>1</a:t>
            </a:r>
            <a:r>
              <a:rPr lang="zh-CN" altLang="en-US" dirty="0"/>
              <a:t>变为</a:t>
            </a:r>
            <a:r>
              <a:rPr lang="en-US" altLang="zh-CN" dirty="0"/>
              <a:t>0</a:t>
            </a:r>
            <a:r>
              <a:rPr lang="zh-CN" altLang="en-US" dirty="0"/>
              <a:t>时，</a:t>
            </a:r>
            <a:r>
              <a:rPr lang="en-US" altLang="zh-CN" dirty="0"/>
              <a:t>PUN</a:t>
            </a:r>
            <a:r>
              <a:rPr lang="zh-CN" altLang="en-US" dirty="0"/>
              <a:t>工作，</a:t>
            </a:r>
            <a:endParaRPr lang="en-US" altLang="zh-CN" dirty="0"/>
          </a:p>
          <a:p>
            <a:r>
              <a:rPr lang="zh-CN" altLang="en-US" dirty="0"/>
              <a:t>当</a:t>
            </a:r>
            <a:r>
              <a:rPr lang="en-US" altLang="zh-CN" dirty="0"/>
              <a:t>AB</a:t>
            </a:r>
            <a:r>
              <a:rPr lang="zh-CN" altLang="en-US" dirty="0"/>
              <a:t>都变为</a:t>
            </a:r>
            <a:r>
              <a:rPr lang="en-US" altLang="zh-CN" dirty="0"/>
              <a:t>0</a:t>
            </a:r>
            <a:r>
              <a:rPr lang="zh-CN" altLang="en-US" dirty="0"/>
              <a:t>时，根据之前的分析可以知道这一级的寄生电容为</a:t>
            </a:r>
            <a:r>
              <a:rPr lang="en-US" altLang="zh-CN" dirty="0" err="1"/>
              <a:t>6Cd0</a:t>
            </a:r>
            <a:r>
              <a:rPr lang="zh-CN" altLang="en-US" dirty="0"/>
              <a:t>，再加上下一级的</a:t>
            </a:r>
            <a:r>
              <a:rPr lang="en-US" altLang="zh-CN" dirty="0"/>
              <a:t>gate</a:t>
            </a:r>
            <a:r>
              <a:rPr lang="zh-CN" altLang="en-US" dirty="0"/>
              <a:t>电容即为此时</a:t>
            </a:r>
            <a:r>
              <a:rPr lang="en-US" altLang="zh-CN" dirty="0"/>
              <a:t>PUN</a:t>
            </a:r>
            <a:r>
              <a:rPr lang="zh-CN" altLang="en-US" dirty="0"/>
              <a:t>的电容，而电阻则为两个</a:t>
            </a:r>
            <a:r>
              <a:rPr lang="en-US" altLang="zh-CN" dirty="0"/>
              <a:t>R0</a:t>
            </a:r>
            <a:r>
              <a:rPr lang="zh-CN" altLang="en-US" dirty="0"/>
              <a:t>的并联电阻</a:t>
            </a:r>
            <a:endParaRPr lang="en-US" altLang="zh-CN" dirty="0"/>
          </a:p>
          <a:p>
            <a:r>
              <a:rPr lang="zh-CN" altLang="en-US" dirty="0"/>
              <a:t>当</a:t>
            </a:r>
            <a:r>
              <a:rPr lang="en-US" altLang="zh-CN" dirty="0"/>
              <a:t>AB</a:t>
            </a:r>
            <a:r>
              <a:rPr lang="zh-CN" altLang="en-US" dirty="0"/>
              <a:t>一个为高电平，一个变为</a:t>
            </a:r>
            <a:r>
              <a:rPr lang="en-US" altLang="zh-CN" dirty="0"/>
              <a:t>0</a:t>
            </a:r>
            <a:r>
              <a:rPr lang="zh-CN" altLang="en-US" dirty="0"/>
              <a:t>时，由于无论</a:t>
            </a:r>
            <a:r>
              <a:rPr lang="en-US" altLang="zh-CN" dirty="0"/>
              <a:t>MOSFET</a:t>
            </a:r>
            <a:r>
              <a:rPr lang="zh-CN" altLang="en-US" dirty="0"/>
              <a:t>是否导通，</a:t>
            </a:r>
            <a:r>
              <a:rPr lang="en-US" altLang="zh-CN" dirty="0"/>
              <a:t>Drain</a:t>
            </a:r>
            <a:r>
              <a:rPr lang="zh-CN" altLang="en-US" dirty="0"/>
              <a:t>都与</a:t>
            </a:r>
            <a:r>
              <a:rPr lang="en-US" altLang="zh-CN" dirty="0"/>
              <a:t>output</a:t>
            </a:r>
            <a:r>
              <a:rPr lang="zh-CN" altLang="en-US" dirty="0"/>
              <a:t>相连，所以</a:t>
            </a:r>
            <a:r>
              <a:rPr lang="en-US" altLang="zh-CN" dirty="0" err="1"/>
              <a:t>Cdb</a:t>
            </a:r>
            <a:r>
              <a:rPr lang="zh-CN" altLang="en-US" dirty="0"/>
              <a:t>也是会贡献在电路的电容中。因此此时电容仍然为</a:t>
            </a:r>
            <a:r>
              <a:rPr lang="en-US" altLang="zh-CN" dirty="0" err="1"/>
              <a:t>6Cd0</a:t>
            </a:r>
            <a:r>
              <a:rPr lang="zh-CN" altLang="en-US" dirty="0"/>
              <a:t>，再加上下一级的</a:t>
            </a:r>
            <a:r>
              <a:rPr lang="en-US" altLang="zh-CN" dirty="0"/>
              <a:t>gate</a:t>
            </a:r>
            <a:r>
              <a:rPr lang="zh-CN" altLang="en-US" dirty="0"/>
              <a:t>电容。但是此时</a:t>
            </a:r>
            <a:r>
              <a:rPr lang="en-US" altLang="zh-CN" dirty="0"/>
              <a:t>PUN</a:t>
            </a:r>
            <a:r>
              <a:rPr lang="zh-CN" altLang="en-US" dirty="0"/>
              <a:t>只有一个等效电阻</a:t>
            </a:r>
            <a:r>
              <a:rPr lang="en-US" altLang="zh-CN" dirty="0"/>
              <a:t>R0</a:t>
            </a:r>
            <a:r>
              <a:rPr lang="zh-CN" altLang="en-US" dirty="0"/>
              <a:t>，此时对应最大</a:t>
            </a:r>
            <a:r>
              <a:rPr lang="en-US" altLang="zh-CN" dirty="0"/>
              <a:t>PUN</a:t>
            </a:r>
            <a:r>
              <a:rPr lang="zh-CN" altLang="en-US" dirty="0"/>
              <a:t>时延</a:t>
            </a:r>
            <a:endParaRPr lang="en-US" altLang="zh-CN" dirty="0"/>
          </a:p>
          <a:p>
            <a:endParaRPr lang="en-US" altLang="zh-CN" dirty="0"/>
          </a:p>
          <a:p>
            <a:r>
              <a:rPr lang="zh-CN" altLang="en-US" dirty="0"/>
              <a:t>对于</a:t>
            </a:r>
            <a:r>
              <a:rPr lang="en-US" altLang="zh-CN" dirty="0" err="1"/>
              <a:t>PDN</a:t>
            </a:r>
            <a:r>
              <a:rPr lang="zh-CN" altLang="en-US" dirty="0"/>
              <a:t>，则需要</a:t>
            </a:r>
            <a:r>
              <a:rPr lang="en-US" altLang="zh-CN" dirty="0"/>
              <a:t>AB</a:t>
            </a:r>
            <a:r>
              <a:rPr lang="zh-CN" altLang="en-US" dirty="0"/>
              <a:t>同时为</a:t>
            </a:r>
            <a:r>
              <a:rPr lang="en-US" altLang="zh-CN" dirty="0"/>
              <a:t>1</a:t>
            </a:r>
            <a:r>
              <a:rPr lang="zh-CN" altLang="en-US" dirty="0"/>
              <a:t>，但是这个</a:t>
            </a:r>
            <a:r>
              <a:rPr lang="en-US" altLang="zh-CN" dirty="0"/>
              <a:t>1</a:t>
            </a:r>
            <a:r>
              <a:rPr lang="zh-CN" altLang="en-US" dirty="0"/>
              <a:t>可以是稳定状态即从</a:t>
            </a:r>
            <a:r>
              <a:rPr lang="en-US" altLang="zh-CN" dirty="0"/>
              <a:t>1</a:t>
            </a:r>
            <a:r>
              <a:rPr lang="zh-CN" altLang="en-US" dirty="0"/>
              <a:t>变为</a:t>
            </a:r>
            <a:r>
              <a:rPr lang="en-US" altLang="zh-CN" dirty="0"/>
              <a:t>1</a:t>
            </a:r>
            <a:r>
              <a:rPr lang="zh-CN" altLang="en-US" dirty="0"/>
              <a:t>，也可以是切换状态即从</a:t>
            </a:r>
            <a:r>
              <a:rPr lang="en-US" altLang="zh-CN" dirty="0"/>
              <a:t>0</a:t>
            </a:r>
            <a:r>
              <a:rPr lang="zh-CN" altLang="en-US" dirty="0"/>
              <a:t>变为</a:t>
            </a:r>
            <a:r>
              <a:rPr lang="en-US" altLang="zh-CN" dirty="0"/>
              <a:t>1</a:t>
            </a:r>
          </a:p>
          <a:p>
            <a:r>
              <a:rPr lang="zh-CN" altLang="en-US" dirty="0"/>
              <a:t>此时电路的电容仍然为</a:t>
            </a:r>
            <a:r>
              <a:rPr lang="en-US" altLang="zh-CN" dirty="0" err="1"/>
              <a:t>6Cd0</a:t>
            </a:r>
            <a:r>
              <a:rPr lang="zh-CN" altLang="en-US" dirty="0"/>
              <a:t>，再加上下一级的</a:t>
            </a:r>
            <a:r>
              <a:rPr lang="en-US" altLang="zh-CN" dirty="0"/>
              <a:t>gate</a:t>
            </a:r>
            <a:r>
              <a:rPr lang="zh-CN" altLang="en-US" dirty="0"/>
              <a:t>电容，但是电阻则为</a:t>
            </a:r>
            <a:r>
              <a:rPr lang="en-US" altLang="zh-CN" dirty="0"/>
              <a:t>R0</a:t>
            </a:r>
            <a:r>
              <a:rPr lang="zh-CN" altLang="en-US" dirty="0"/>
              <a:t>，因为我们在之前进行了尺寸缩放。</a:t>
            </a:r>
            <a:endParaRPr lang="en-US" altLang="zh-CN" dirty="0"/>
          </a:p>
          <a:p>
            <a:endParaRPr lang="en-US" altLang="zh-CN" dirty="0"/>
          </a:p>
          <a:p>
            <a:r>
              <a:rPr lang="zh-CN" altLang="en-US" dirty="0"/>
              <a:t>我们可以发现此时</a:t>
            </a:r>
            <a:r>
              <a:rPr lang="en-US" altLang="zh-CN" dirty="0" err="1"/>
              <a:t>PDN</a:t>
            </a:r>
            <a:r>
              <a:rPr lang="zh-CN" altLang="en-US" dirty="0"/>
              <a:t>的时延与上面两种</a:t>
            </a:r>
            <a:r>
              <a:rPr lang="en-US" altLang="zh-CN" dirty="0"/>
              <a:t>PUN</a:t>
            </a:r>
            <a:r>
              <a:rPr lang="zh-CN" altLang="en-US" dirty="0"/>
              <a:t>的</a:t>
            </a:r>
            <a:r>
              <a:rPr lang="en-US" altLang="zh-CN" dirty="0"/>
              <a:t>worst case</a:t>
            </a:r>
            <a:r>
              <a:rPr lang="zh-CN" altLang="en-US" dirty="0"/>
              <a:t>时延时</a:t>
            </a:r>
            <a:r>
              <a:rPr lang="en-US" altLang="zh-CN" dirty="0"/>
              <a:t>equal strength</a:t>
            </a:r>
            <a:r>
              <a:rPr lang="zh-CN" altLang="en-US" dirty="0"/>
              <a:t>的</a:t>
            </a:r>
          </a:p>
        </p:txBody>
      </p:sp>
      <p:sp>
        <p:nvSpPr>
          <p:cNvPr id="4" name="灯片编号占位符 3"/>
          <p:cNvSpPr>
            <a:spLocks noGrp="1"/>
          </p:cNvSpPr>
          <p:nvPr>
            <p:ph type="sldNum" sz="quarter" idx="5"/>
          </p:nvPr>
        </p:nvSpPr>
        <p:spPr/>
        <p:txBody>
          <a:bodyPr/>
          <a:lstStyle/>
          <a:p>
            <a:fld id="{A0065C50-2912-4579-9713-8E1A7929208F}" type="slidenum">
              <a:rPr lang="zh-CN" altLang="en-US" smtClean="0"/>
              <a:t>8</a:t>
            </a:fld>
            <a:endParaRPr lang="zh-CN" altLang="en-US"/>
          </a:p>
        </p:txBody>
      </p:sp>
    </p:spTree>
    <p:extLst>
      <p:ext uri="{BB962C8B-B14F-4D97-AF65-F5344CB8AC3E}">
        <p14:creationId xmlns:p14="http://schemas.microsoft.com/office/powerpoint/2010/main" val="3973586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a:t>
            </a:r>
            <a:r>
              <a:rPr lang="en-US" altLang="zh-CN" dirty="0"/>
              <a:t>2</a:t>
            </a:r>
            <a:r>
              <a:rPr lang="zh-CN" altLang="en-US" dirty="0"/>
              <a:t>输入</a:t>
            </a:r>
            <a:r>
              <a:rPr lang="en-US" altLang="zh-CN" dirty="0"/>
              <a:t>NAND</a:t>
            </a:r>
            <a:r>
              <a:rPr lang="zh-CN" altLang="en-US" dirty="0"/>
              <a:t>，由于</a:t>
            </a:r>
            <a:r>
              <a:rPr lang="en-US" altLang="zh-CN" dirty="0"/>
              <a:t>PUN</a:t>
            </a:r>
            <a:r>
              <a:rPr lang="zh-CN" altLang="en-US" dirty="0"/>
              <a:t>是两个</a:t>
            </a:r>
            <a:r>
              <a:rPr lang="en-US" altLang="zh-CN" dirty="0"/>
              <a:t>PMOS</a:t>
            </a:r>
            <a:r>
              <a:rPr lang="zh-CN" altLang="en-US" dirty="0"/>
              <a:t>串联，所以它们的尺寸比例需要放大</a:t>
            </a:r>
            <a:r>
              <a:rPr lang="en-US" altLang="zh-CN" dirty="0"/>
              <a:t>2</a:t>
            </a:r>
            <a:r>
              <a:rPr lang="zh-CN" altLang="en-US" dirty="0"/>
              <a:t>倍来保持</a:t>
            </a:r>
            <a:r>
              <a:rPr lang="en-US" altLang="zh-CN" dirty="0"/>
              <a:t>PUN</a:t>
            </a:r>
            <a:r>
              <a:rPr lang="zh-CN" altLang="en-US" dirty="0"/>
              <a:t>等效电阻为</a:t>
            </a:r>
            <a:r>
              <a:rPr lang="en-US" altLang="zh-CN" dirty="0"/>
              <a:t>R0</a:t>
            </a:r>
          </a:p>
          <a:p>
            <a:r>
              <a:rPr lang="zh-CN" altLang="en-US" dirty="0"/>
              <a:t>而</a:t>
            </a:r>
            <a:r>
              <a:rPr lang="en-US" altLang="zh-CN" dirty="0" err="1"/>
              <a:t>PDN</a:t>
            </a:r>
            <a:r>
              <a:rPr lang="zh-CN" altLang="en-US" dirty="0"/>
              <a:t>的</a:t>
            </a:r>
            <a:r>
              <a:rPr lang="en-US" altLang="zh-CN" dirty="0"/>
              <a:t>NMOS</a:t>
            </a:r>
            <a:r>
              <a:rPr lang="zh-CN" altLang="en-US" dirty="0"/>
              <a:t>尺寸比例则保持不变，并且等效电阻都为</a:t>
            </a:r>
            <a:r>
              <a:rPr lang="en-US" altLang="zh-CN" dirty="0"/>
              <a:t>R0</a:t>
            </a:r>
          </a:p>
          <a:p>
            <a:endParaRPr lang="en-US" altLang="zh-CN" dirty="0"/>
          </a:p>
          <a:p>
            <a:r>
              <a:rPr lang="zh-CN" altLang="en-US" dirty="0"/>
              <a:t>对于</a:t>
            </a:r>
            <a:r>
              <a:rPr lang="en-US" altLang="zh-CN" dirty="0"/>
              <a:t>PUN</a:t>
            </a:r>
            <a:r>
              <a:rPr lang="zh-CN" altLang="en-US" dirty="0"/>
              <a:t>和</a:t>
            </a:r>
            <a:r>
              <a:rPr lang="en-US" altLang="zh-CN" dirty="0" err="1"/>
              <a:t>PDN</a:t>
            </a:r>
            <a:r>
              <a:rPr lang="zh-CN" altLang="en-US" dirty="0"/>
              <a:t>，电路的电容分为寄生电容和下一级的</a:t>
            </a:r>
            <a:r>
              <a:rPr lang="en-US" altLang="zh-CN" dirty="0"/>
              <a:t>gate</a:t>
            </a:r>
            <a:r>
              <a:rPr lang="zh-CN" altLang="en-US" dirty="0"/>
              <a:t>电容。</a:t>
            </a:r>
            <a:endParaRPr lang="en-US" altLang="zh-CN" dirty="0"/>
          </a:p>
          <a:p>
            <a:r>
              <a:rPr lang="zh-CN" altLang="en-US" dirty="0"/>
              <a:t>其中寄生电容都为两个</a:t>
            </a:r>
            <a:r>
              <a:rPr lang="en-US" altLang="zh-CN" dirty="0"/>
              <a:t>NMOS</a:t>
            </a:r>
            <a:r>
              <a:rPr lang="zh-CN" altLang="en-US" dirty="0"/>
              <a:t>和一个</a:t>
            </a:r>
            <a:r>
              <a:rPr lang="en-US" altLang="zh-CN" dirty="0"/>
              <a:t>PMOS</a:t>
            </a:r>
            <a:r>
              <a:rPr lang="zh-CN" altLang="en-US" dirty="0"/>
              <a:t>的寄生电容，由于</a:t>
            </a:r>
            <a:r>
              <a:rPr lang="en-US" altLang="zh-CN" dirty="0"/>
              <a:t>PMOS</a:t>
            </a:r>
            <a:r>
              <a:rPr lang="zh-CN" altLang="en-US" dirty="0"/>
              <a:t>的尺寸比例为</a:t>
            </a:r>
            <a:r>
              <a:rPr lang="en-US" altLang="zh-CN" dirty="0"/>
              <a:t>4</a:t>
            </a:r>
            <a:r>
              <a:rPr lang="zh-CN" altLang="en-US" dirty="0"/>
              <a:t>，所以电路的寄生电容为</a:t>
            </a:r>
            <a:r>
              <a:rPr lang="en-US" altLang="zh-CN" dirty="0" err="1"/>
              <a:t>6Cd0</a:t>
            </a:r>
            <a:r>
              <a:rPr lang="zh-CN" altLang="en-US" dirty="0"/>
              <a:t>，而最坏情况下</a:t>
            </a:r>
            <a:r>
              <a:rPr lang="en-US" altLang="zh-CN" dirty="0"/>
              <a:t>PUN</a:t>
            </a:r>
            <a:r>
              <a:rPr lang="zh-CN" altLang="en-US" dirty="0"/>
              <a:t>和</a:t>
            </a:r>
            <a:r>
              <a:rPr lang="en-US" altLang="zh-CN" dirty="0" err="1"/>
              <a:t>PDN</a:t>
            </a:r>
            <a:r>
              <a:rPr lang="zh-CN" altLang="en-US" dirty="0"/>
              <a:t>的电阻都为</a:t>
            </a:r>
            <a:r>
              <a:rPr lang="en-US" altLang="zh-CN" dirty="0"/>
              <a:t>R0</a:t>
            </a:r>
          </a:p>
          <a:p>
            <a:endParaRPr lang="en-US" altLang="zh-CN" dirty="0"/>
          </a:p>
          <a:p>
            <a:r>
              <a:rPr lang="zh-CN" altLang="en-US" dirty="0"/>
              <a:t>所以可以计算出</a:t>
            </a:r>
            <a:r>
              <a:rPr lang="en-US" altLang="zh-CN" dirty="0"/>
              <a:t>PUN</a:t>
            </a:r>
            <a:r>
              <a:rPr lang="zh-CN" altLang="en-US" dirty="0"/>
              <a:t>和</a:t>
            </a:r>
            <a:r>
              <a:rPr lang="en-US" altLang="zh-CN" dirty="0" err="1"/>
              <a:t>PDN</a:t>
            </a:r>
            <a:r>
              <a:rPr lang="zh-CN" altLang="en-US" dirty="0"/>
              <a:t>的时延都为</a:t>
            </a:r>
            <a:r>
              <a:rPr lang="en-US" altLang="zh-CN" dirty="0" err="1"/>
              <a:t>0.69R0</a:t>
            </a:r>
            <a:r>
              <a:rPr lang="en-US" altLang="zh-CN" dirty="0"/>
              <a:t>(</a:t>
            </a:r>
            <a:r>
              <a:rPr lang="en-US" altLang="zh-CN" dirty="0" err="1"/>
              <a:t>6Cd0+CL</a:t>
            </a:r>
            <a:r>
              <a:rPr lang="en-US" altLang="zh-CN" dirty="0"/>
              <a:t>)</a:t>
            </a:r>
            <a:r>
              <a:rPr lang="zh-CN" altLang="en-US" dirty="0"/>
              <a:t>，进而可以求出而输入</a:t>
            </a:r>
            <a:r>
              <a:rPr lang="en-US" altLang="zh-CN" dirty="0"/>
              <a:t>NOR</a:t>
            </a:r>
            <a:r>
              <a:rPr lang="zh-CN" altLang="en-US" dirty="0"/>
              <a:t>的时延</a:t>
            </a:r>
          </a:p>
        </p:txBody>
      </p:sp>
      <p:sp>
        <p:nvSpPr>
          <p:cNvPr id="4" name="灯片编号占位符 3"/>
          <p:cNvSpPr>
            <a:spLocks noGrp="1"/>
          </p:cNvSpPr>
          <p:nvPr>
            <p:ph type="sldNum" sz="quarter" idx="5"/>
          </p:nvPr>
        </p:nvSpPr>
        <p:spPr/>
        <p:txBody>
          <a:bodyPr/>
          <a:lstStyle/>
          <a:p>
            <a:fld id="{A0065C50-2912-4579-9713-8E1A7929208F}" type="slidenum">
              <a:rPr lang="zh-CN" altLang="en-US" smtClean="0"/>
              <a:t>9</a:t>
            </a:fld>
            <a:endParaRPr lang="zh-CN" altLang="en-US"/>
          </a:p>
        </p:txBody>
      </p:sp>
    </p:spTree>
    <p:extLst>
      <p:ext uri="{BB962C8B-B14F-4D97-AF65-F5344CB8AC3E}">
        <p14:creationId xmlns:p14="http://schemas.microsoft.com/office/powerpoint/2010/main" val="2089617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对于给定的逻辑函数，可以根据我们上一节中的方法构建逻辑电路</a:t>
            </a:r>
            <a:endParaRPr lang="en-US" altLang="zh-CN" dirty="0"/>
          </a:p>
          <a:p>
            <a:r>
              <a:rPr lang="zh-CN" altLang="en-US" dirty="0"/>
              <a:t>注意到此时</a:t>
            </a:r>
            <a:r>
              <a:rPr lang="en-US" altLang="zh-CN" dirty="0"/>
              <a:t>PUN</a:t>
            </a:r>
            <a:r>
              <a:rPr lang="zh-CN" altLang="en-US" dirty="0"/>
              <a:t>是由</a:t>
            </a:r>
            <a:r>
              <a:rPr lang="en-US" altLang="zh-CN" dirty="0"/>
              <a:t>BC</a:t>
            </a:r>
            <a:r>
              <a:rPr lang="zh-CN" altLang="en-US" dirty="0"/>
              <a:t>串联后与</a:t>
            </a:r>
            <a:r>
              <a:rPr lang="en-US" altLang="zh-CN" dirty="0"/>
              <a:t>A</a:t>
            </a:r>
            <a:r>
              <a:rPr lang="zh-CN" altLang="en-US" dirty="0"/>
              <a:t>并联再与</a:t>
            </a:r>
            <a:r>
              <a:rPr lang="en-US" altLang="zh-CN" dirty="0"/>
              <a:t>D</a:t>
            </a:r>
            <a:r>
              <a:rPr lang="zh-CN" altLang="en-US" dirty="0"/>
              <a:t>串联，我们从外到内分别进行分析，</a:t>
            </a:r>
            <a:endParaRPr lang="en-US" altLang="zh-CN" dirty="0"/>
          </a:p>
          <a:p>
            <a:r>
              <a:rPr lang="zh-CN" altLang="en-US" dirty="0"/>
              <a:t>首先是</a:t>
            </a:r>
            <a:r>
              <a:rPr lang="en-US" altLang="zh-CN" dirty="0"/>
              <a:t>D</a:t>
            </a:r>
            <a:r>
              <a:rPr lang="zh-CN" altLang="en-US" dirty="0"/>
              <a:t>与其他的串联，我们让他们各占</a:t>
            </a:r>
            <a:r>
              <a:rPr lang="en-US" altLang="zh-CN" dirty="0"/>
              <a:t>R0/2</a:t>
            </a:r>
            <a:r>
              <a:rPr lang="zh-CN" altLang="en-US" dirty="0"/>
              <a:t>，则</a:t>
            </a:r>
            <a:r>
              <a:rPr lang="en-US" altLang="zh-CN" dirty="0"/>
              <a:t>D</a:t>
            </a:r>
            <a:r>
              <a:rPr lang="zh-CN" altLang="en-US" dirty="0"/>
              <a:t>的尺寸比例为</a:t>
            </a:r>
            <a:r>
              <a:rPr lang="en-US" altLang="zh-CN" dirty="0"/>
              <a:t>4</a:t>
            </a:r>
            <a:r>
              <a:rPr lang="zh-CN" altLang="en-US" dirty="0"/>
              <a:t>倍，进一步再分解到并联电路，可以知道</a:t>
            </a:r>
            <a:r>
              <a:rPr lang="en-US" altLang="zh-CN" dirty="0"/>
              <a:t>A</a:t>
            </a:r>
            <a:r>
              <a:rPr lang="zh-CN" altLang="en-US" dirty="0"/>
              <a:t>的电阻为</a:t>
            </a:r>
            <a:r>
              <a:rPr lang="en-US" altLang="zh-CN" dirty="0"/>
              <a:t>R0/2</a:t>
            </a:r>
            <a:r>
              <a:rPr lang="zh-CN" altLang="en-US" dirty="0"/>
              <a:t>，尺寸比例为</a:t>
            </a:r>
            <a:r>
              <a:rPr lang="en-US" altLang="zh-CN" dirty="0"/>
              <a:t>4</a:t>
            </a:r>
            <a:r>
              <a:rPr lang="zh-CN" altLang="en-US" dirty="0"/>
              <a:t>倍</a:t>
            </a:r>
            <a:endParaRPr lang="en-US" altLang="zh-CN" dirty="0"/>
          </a:p>
          <a:p>
            <a:r>
              <a:rPr lang="zh-CN" altLang="en-US" dirty="0"/>
              <a:t>再到</a:t>
            </a:r>
            <a:r>
              <a:rPr lang="en-US" altLang="zh-CN" dirty="0"/>
              <a:t>BC</a:t>
            </a:r>
            <a:r>
              <a:rPr lang="zh-CN" altLang="en-US" dirty="0"/>
              <a:t>串联电路，可以让他们各占</a:t>
            </a:r>
            <a:r>
              <a:rPr lang="en-US" altLang="zh-CN" dirty="0"/>
              <a:t>R0/4</a:t>
            </a:r>
            <a:r>
              <a:rPr lang="zh-CN" altLang="en-US" dirty="0"/>
              <a:t>的电阻，则尺寸比例都为</a:t>
            </a:r>
            <a:r>
              <a:rPr lang="en-US" altLang="zh-CN" dirty="0"/>
              <a:t>8</a:t>
            </a:r>
            <a:r>
              <a:rPr lang="zh-CN" altLang="en-US" dirty="0"/>
              <a:t>倍</a:t>
            </a:r>
            <a:endParaRPr lang="en-US" altLang="zh-CN" dirty="0"/>
          </a:p>
          <a:p>
            <a:endParaRPr lang="en-US" altLang="zh-CN" dirty="0"/>
          </a:p>
          <a:p>
            <a:r>
              <a:rPr lang="zh-CN" altLang="en-US" dirty="0"/>
              <a:t>同样对于</a:t>
            </a:r>
            <a:r>
              <a:rPr lang="en-US" altLang="zh-CN" dirty="0" err="1"/>
              <a:t>PDN</a:t>
            </a:r>
            <a:r>
              <a:rPr lang="zh-CN" altLang="en-US" dirty="0"/>
              <a:t>，他是由</a:t>
            </a:r>
            <a:r>
              <a:rPr lang="en-US" altLang="zh-CN" dirty="0"/>
              <a:t>BC</a:t>
            </a:r>
            <a:r>
              <a:rPr lang="zh-CN" altLang="en-US" dirty="0"/>
              <a:t>并联后与</a:t>
            </a:r>
            <a:r>
              <a:rPr lang="en-US" altLang="zh-CN" dirty="0"/>
              <a:t>A</a:t>
            </a:r>
            <a:r>
              <a:rPr lang="zh-CN" altLang="en-US" dirty="0"/>
              <a:t>串联再与</a:t>
            </a:r>
            <a:r>
              <a:rPr lang="en-US" altLang="zh-CN" dirty="0"/>
              <a:t>D</a:t>
            </a:r>
            <a:r>
              <a:rPr lang="zh-CN" altLang="en-US" dirty="0"/>
              <a:t>并联，所以</a:t>
            </a:r>
            <a:r>
              <a:rPr lang="en-US" altLang="zh-CN" dirty="0"/>
              <a:t>D</a:t>
            </a:r>
            <a:r>
              <a:rPr lang="zh-CN" altLang="en-US" dirty="0"/>
              <a:t>的电阻为</a:t>
            </a:r>
            <a:r>
              <a:rPr lang="en-US" altLang="zh-CN" dirty="0"/>
              <a:t>R0</a:t>
            </a:r>
            <a:r>
              <a:rPr lang="zh-CN" altLang="en-US" dirty="0"/>
              <a:t>，尺寸比例为</a:t>
            </a:r>
            <a:r>
              <a:rPr lang="en-US" altLang="zh-CN" dirty="0"/>
              <a:t>1</a:t>
            </a:r>
            <a:r>
              <a:rPr lang="zh-CN" altLang="en-US" dirty="0"/>
              <a:t>，</a:t>
            </a:r>
            <a:endParaRPr lang="en-US" altLang="zh-CN" dirty="0"/>
          </a:p>
          <a:p>
            <a:r>
              <a:rPr lang="zh-CN" altLang="en-US" dirty="0"/>
              <a:t>让</a:t>
            </a:r>
            <a:r>
              <a:rPr lang="en-US" altLang="zh-CN" dirty="0"/>
              <a:t>A</a:t>
            </a:r>
            <a:r>
              <a:rPr lang="zh-CN" altLang="en-US" dirty="0"/>
              <a:t>与</a:t>
            </a:r>
            <a:r>
              <a:rPr lang="en-US" altLang="zh-CN" dirty="0"/>
              <a:t>BC</a:t>
            </a:r>
            <a:r>
              <a:rPr lang="zh-CN" altLang="en-US" dirty="0"/>
              <a:t>的并联电路各占</a:t>
            </a:r>
            <a:r>
              <a:rPr lang="en-US" altLang="zh-CN" dirty="0"/>
              <a:t>R0/2</a:t>
            </a:r>
            <a:r>
              <a:rPr lang="zh-CN" altLang="en-US" dirty="0"/>
              <a:t>的电阻，</a:t>
            </a:r>
            <a:r>
              <a:rPr lang="en-US" altLang="zh-CN" dirty="0"/>
              <a:t>A</a:t>
            </a:r>
            <a:r>
              <a:rPr lang="zh-CN" altLang="en-US" dirty="0"/>
              <a:t>的尺寸比例为</a:t>
            </a:r>
            <a:r>
              <a:rPr lang="en-US" altLang="zh-CN" dirty="0"/>
              <a:t>2</a:t>
            </a:r>
            <a:r>
              <a:rPr lang="zh-CN" altLang="en-US" dirty="0"/>
              <a:t>倍，</a:t>
            </a:r>
            <a:r>
              <a:rPr lang="en-US" altLang="zh-CN" dirty="0"/>
              <a:t>BC</a:t>
            </a:r>
            <a:r>
              <a:rPr lang="zh-CN" altLang="en-US" dirty="0"/>
              <a:t>的电阻也为</a:t>
            </a:r>
            <a:r>
              <a:rPr lang="en-US" altLang="zh-CN" dirty="0"/>
              <a:t>R0/2</a:t>
            </a:r>
            <a:r>
              <a:rPr lang="zh-CN" altLang="en-US" dirty="0"/>
              <a:t>，尺寸比例为</a:t>
            </a:r>
            <a:r>
              <a:rPr lang="en-US" altLang="zh-CN" dirty="0"/>
              <a:t>2</a:t>
            </a:r>
            <a:r>
              <a:rPr lang="zh-CN" altLang="en-US" dirty="0"/>
              <a:t>倍</a:t>
            </a:r>
            <a:endParaRPr lang="en-US" altLang="zh-CN" dirty="0"/>
          </a:p>
          <a:p>
            <a:endParaRPr lang="en-US" altLang="zh-CN" dirty="0"/>
          </a:p>
          <a:p>
            <a:r>
              <a:rPr lang="zh-CN" altLang="en-US" dirty="0"/>
              <a:t>对于</a:t>
            </a:r>
            <a:r>
              <a:rPr lang="en-US" altLang="zh-CN" dirty="0"/>
              <a:t>PUN</a:t>
            </a:r>
            <a:r>
              <a:rPr lang="zh-CN" altLang="en-US" dirty="0"/>
              <a:t>和</a:t>
            </a:r>
            <a:r>
              <a:rPr lang="en-US" altLang="zh-CN" dirty="0" err="1"/>
              <a:t>PDN</a:t>
            </a:r>
            <a:r>
              <a:rPr lang="zh-CN" altLang="en-US" dirty="0"/>
              <a:t>，电路的电容分为寄生电容和下一级的</a:t>
            </a:r>
            <a:r>
              <a:rPr lang="en-US" altLang="zh-CN" dirty="0"/>
              <a:t>gate</a:t>
            </a:r>
            <a:r>
              <a:rPr lang="zh-CN" altLang="en-US" dirty="0"/>
              <a:t>电容。</a:t>
            </a:r>
            <a:endParaRPr lang="en-US" altLang="zh-CN" dirty="0"/>
          </a:p>
          <a:p>
            <a:r>
              <a:rPr lang="zh-CN" altLang="en-US" dirty="0"/>
              <a:t>其中寄生电容都为两个</a:t>
            </a:r>
            <a:r>
              <a:rPr lang="en-US" altLang="zh-CN" dirty="0"/>
              <a:t>NMOS</a:t>
            </a:r>
            <a:r>
              <a:rPr lang="zh-CN" altLang="en-US" dirty="0"/>
              <a:t>和一个</a:t>
            </a:r>
            <a:r>
              <a:rPr lang="en-US" altLang="zh-CN" dirty="0"/>
              <a:t>PMOS</a:t>
            </a:r>
            <a:r>
              <a:rPr lang="zh-CN" altLang="en-US" dirty="0"/>
              <a:t>的寄生电容，由于</a:t>
            </a:r>
            <a:r>
              <a:rPr lang="en-US" altLang="zh-CN" dirty="0"/>
              <a:t>PMOS</a:t>
            </a:r>
            <a:r>
              <a:rPr lang="zh-CN" altLang="en-US" dirty="0"/>
              <a:t>的尺寸比例为</a:t>
            </a:r>
            <a:r>
              <a:rPr lang="en-US" altLang="zh-CN" dirty="0"/>
              <a:t>4</a:t>
            </a:r>
            <a:r>
              <a:rPr lang="zh-CN" altLang="en-US" dirty="0"/>
              <a:t>，</a:t>
            </a:r>
            <a:r>
              <a:rPr lang="en-US" altLang="zh-CN" dirty="0"/>
              <a:t>NMOS</a:t>
            </a:r>
            <a:r>
              <a:rPr lang="zh-CN" altLang="en-US" dirty="0"/>
              <a:t>的尺寸比例分别为</a:t>
            </a:r>
            <a:r>
              <a:rPr lang="en-US" altLang="zh-CN" dirty="0"/>
              <a:t>1</a:t>
            </a:r>
            <a:r>
              <a:rPr lang="zh-CN" altLang="en-US" dirty="0"/>
              <a:t>和</a:t>
            </a:r>
            <a:r>
              <a:rPr lang="en-US" altLang="zh-CN" dirty="0"/>
              <a:t>2</a:t>
            </a:r>
            <a:r>
              <a:rPr lang="zh-CN" altLang="en-US" dirty="0"/>
              <a:t>，所以电路的寄生电容，</a:t>
            </a:r>
            <a:r>
              <a:rPr lang="en-US" altLang="zh-CN" dirty="0" err="1"/>
              <a:t>7Cd0</a:t>
            </a:r>
            <a:r>
              <a:rPr lang="zh-CN" altLang="en-US"/>
              <a:t>，而最坏情况下</a:t>
            </a:r>
            <a:r>
              <a:rPr lang="en-US" altLang="zh-CN"/>
              <a:t>PUN</a:t>
            </a:r>
            <a:r>
              <a:rPr lang="zh-CN" altLang="en-US" dirty="0"/>
              <a:t>和</a:t>
            </a:r>
            <a:r>
              <a:rPr lang="en-US" altLang="zh-CN" dirty="0" err="1"/>
              <a:t>PDN</a:t>
            </a:r>
            <a:r>
              <a:rPr lang="zh-CN" altLang="en-US" dirty="0"/>
              <a:t>的电阻都为</a:t>
            </a:r>
            <a:r>
              <a:rPr lang="en-US" altLang="zh-CN" dirty="0"/>
              <a:t>R0</a:t>
            </a:r>
          </a:p>
          <a:p>
            <a:endParaRPr lang="en-US" altLang="zh-CN" dirty="0"/>
          </a:p>
          <a:p>
            <a:r>
              <a:rPr lang="zh-CN" altLang="en-US" dirty="0"/>
              <a:t>所以可以计算出</a:t>
            </a:r>
            <a:r>
              <a:rPr lang="en-US" altLang="zh-CN" dirty="0"/>
              <a:t>PUN</a:t>
            </a:r>
            <a:r>
              <a:rPr lang="zh-CN" altLang="en-US" dirty="0"/>
              <a:t>和</a:t>
            </a:r>
            <a:r>
              <a:rPr lang="en-US" altLang="zh-CN" dirty="0" err="1"/>
              <a:t>PDN</a:t>
            </a:r>
            <a:r>
              <a:rPr lang="zh-CN" altLang="en-US" dirty="0"/>
              <a:t>的时延都为</a:t>
            </a:r>
            <a:r>
              <a:rPr lang="en-US" altLang="zh-CN" dirty="0" err="1"/>
              <a:t>0.69R0</a:t>
            </a:r>
            <a:r>
              <a:rPr lang="en-US" altLang="zh-CN" dirty="0"/>
              <a:t>(</a:t>
            </a:r>
            <a:r>
              <a:rPr lang="en-US" altLang="zh-CN" dirty="0" err="1"/>
              <a:t>7Cd0+CL</a:t>
            </a:r>
            <a:r>
              <a:rPr lang="en-US" altLang="zh-CN" dirty="0"/>
              <a:t>)</a:t>
            </a:r>
            <a:r>
              <a:rPr lang="zh-CN" altLang="en-US" dirty="0"/>
              <a:t>，进而可以求出而输入</a:t>
            </a:r>
            <a:r>
              <a:rPr lang="en-US" altLang="zh-CN" dirty="0"/>
              <a:t>NOR</a:t>
            </a:r>
            <a:r>
              <a:rPr lang="zh-CN" altLang="en-US" dirty="0"/>
              <a:t>的时延</a:t>
            </a:r>
          </a:p>
          <a:p>
            <a:endParaRPr lang="zh-CN" altLang="en-US" dirty="0"/>
          </a:p>
        </p:txBody>
      </p:sp>
      <p:sp>
        <p:nvSpPr>
          <p:cNvPr id="4" name="灯片编号占位符 3"/>
          <p:cNvSpPr>
            <a:spLocks noGrp="1"/>
          </p:cNvSpPr>
          <p:nvPr>
            <p:ph type="sldNum" sz="quarter" idx="5"/>
          </p:nvPr>
        </p:nvSpPr>
        <p:spPr/>
        <p:txBody>
          <a:bodyPr/>
          <a:lstStyle/>
          <a:p>
            <a:fld id="{A0065C50-2912-4579-9713-8E1A7929208F}" type="slidenum">
              <a:rPr lang="zh-CN" altLang="en-US" smtClean="0"/>
              <a:t>10</a:t>
            </a:fld>
            <a:endParaRPr lang="zh-CN" altLang="en-US"/>
          </a:p>
        </p:txBody>
      </p:sp>
    </p:spTree>
    <p:extLst>
      <p:ext uri="{BB962C8B-B14F-4D97-AF65-F5344CB8AC3E}">
        <p14:creationId xmlns:p14="http://schemas.microsoft.com/office/powerpoint/2010/main" val="3572208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B40ECC1E-9F99-4F49-9295-160D45DBE1F8}" type="datetime1">
              <a:rPr lang="en-US" altLang="zh-CN" smtClean="0"/>
              <a:t>4/20/2023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00AF5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4800" b="1" i="0">
                <a:solidFill>
                  <a:srgbClr val="00AF50"/>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DB7420BA-8BEE-42A1-A977-BB26BB3DB323}" type="datetime1">
              <a:rPr lang="en-US" altLang="zh-CN" smtClean="0"/>
              <a:t>4/20/2023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00AF50"/>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39054FF9-A5E9-4276-AEFF-633DD9276CF6}" type="datetime1">
              <a:rPr lang="en-US" altLang="zh-CN" smtClean="0"/>
              <a:t>4/20/2023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00AF5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AA66BDFE-3E96-42BB-8C52-681E840D3227}" type="datetime1">
              <a:rPr lang="en-US" altLang="zh-CN" smtClean="0"/>
              <a:t>4/20/2023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D9502657-BA78-4837-8848-5790F6B512AB}" type="datetime1">
              <a:rPr lang="en-US" altLang="zh-CN" smtClean="0"/>
              <a:t>4/20/2023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Holder 3"/>
          <p:cNvSpPr>
            <a:spLocks noGrp="1"/>
          </p:cNvSpPr>
          <p:nvPr>
            <p:ph type="body" idx="1"/>
          </p:nvPr>
        </p:nvSpPr>
        <p:spPr>
          <a:xfrm>
            <a:off x="1471675" y="1094993"/>
            <a:ext cx="9248648" cy="2501900"/>
          </a:xfrm>
          <a:prstGeom prst="rect">
            <a:avLst/>
          </a:prstGeom>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lIns="0" tIns="0" rIns="0" bIns="0"/>
          <a:lstStyle>
            <a:lvl1pPr algn="l">
              <a:defRPr>
                <a:solidFill>
                  <a:schemeClr val="tx1">
                    <a:tint val="75000"/>
                  </a:schemeClr>
                </a:solidFill>
              </a:defRPr>
            </a:lvl1pPr>
          </a:lstStyle>
          <a:p>
            <a:fld id="{CEE796D0-337E-4715-9944-EF19EB043F64}" type="datetime1">
              <a:rPr lang="en-US" altLang="zh-CN" smtClean="0"/>
              <a:t>4/20/2023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7012625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59205" y="1591342"/>
            <a:ext cx="10673588" cy="1647189"/>
          </a:xfrm>
          <a:prstGeom prst="rect">
            <a:avLst/>
          </a:prstGeom>
        </p:spPr>
        <p:txBody>
          <a:bodyPr wrap="square" lIns="0" tIns="0" rIns="0" bIns="0">
            <a:spAutoFit/>
          </a:bodyPr>
          <a:lstStyle>
            <a:lvl1pPr>
              <a:defRPr sz="4800" b="1" i="0">
                <a:solidFill>
                  <a:srgbClr val="00AF50"/>
                </a:solidFill>
                <a:latin typeface="Arial"/>
                <a:cs typeface="Arial"/>
              </a:defRPr>
            </a:lvl1pPr>
          </a:lstStyle>
          <a:p>
            <a:endParaRPr/>
          </a:p>
        </p:txBody>
      </p:sp>
      <p:sp>
        <p:nvSpPr>
          <p:cNvPr id="3" name="Holder 3"/>
          <p:cNvSpPr>
            <a:spLocks noGrp="1"/>
          </p:cNvSpPr>
          <p:nvPr>
            <p:ph type="body" idx="1"/>
          </p:nvPr>
        </p:nvSpPr>
        <p:spPr>
          <a:xfrm>
            <a:off x="759205" y="1591342"/>
            <a:ext cx="10673588" cy="1647189"/>
          </a:xfrm>
          <a:prstGeom prst="rect">
            <a:avLst/>
          </a:prstGeom>
        </p:spPr>
        <p:txBody>
          <a:bodyPr wrap="square" lIns="0" tIns="0" rIns="0" bIns="0">
            <a:spAutoFit/>
          </a:bodyPr>
          <a:lstStyle>
            <a:lvl1pPr>
              <a:defRPr sz="4800" b="1" i="0">
                <a:solidFill>
                  <a:srgbClr val="00AF50"/>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6A35A613-A805-449F-B102-F880DB4C2A26}" type="datetime1">
              <a:rPr lang="en-US" altLang="zh-CN" smtClean="0"/>
              <a:t>4/20/2023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7.xml"/><Relationship Id="rId7" Type="http://schemas.openxmlformats.org/officeDocument/2006/relationships/image" Target="../media/image2.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20.png"/><Relationship Id="rId5" Type="http://schemas.openxmlformats.org/officeDocument/2006/relationships/notesSlide" Target="../notesSlides/notesSlide9.xml"/><Relationship Id="rId10" Type="http://schemas.openxmlformats.org/officeDocument/2006/relationships/image" Target="../media/image23.png"/><Relationship Id="rId4" Type="http://schemas.openxmlformats.org/officeDocument/2006/relationships/slideLayout" Target="../slideLayouts/slideLayout2.xml"/><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5.png"/><Relationship Id="rId5" Type="http://schemas.openxmlformats.org/officeDocument/2006/relationships/image" Target="../media/image3.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4.xml"/><Relationship Id="rId7" Type="http://schemas.openxmlformats.org/officeDocument/2006/relationships/image" Target="../media/image2.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6.png"/><Relationship Id="rId5" Type="http://schemas.openxmlformats.org/officeDocument/2006/relationships/notesSlide" Target="../notesSlides/notesSlide8.xml"/><Relationship Id="rId10" Type="http://schemas.openxmlformats.org/officeDocument/2006/relationships/image" Target="../media/image19.png"/><Relationship Id="rId4" Type="http://schemas.openxmlformats.org/officeDocument/2006/relationships/slideLayout" Target="../slideLayouts/slideLayout2.xml"/><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9142" y="1524000"/>
            <a:ext cx="10673715" cy="757555"/>
          </a:xfrm>
          <a:prstGeom prst="rect">
            <a:avLst/>
          </a:prstGeom>
        </p:spPr>
        <p:txBody>
          <a:bodyPr vert="horz" wrap="square" lIns="0" tIns="12700" rIns="0" bIns="0" rtlCol="0">
            <a:spAutoFit/>
          </a:bodyPr>
          <a:lstStyle/>
          <a:p>
            <a:pPr marL="12700">
              <a:lnSpc>
                <a:spcPct val="100000"/>
              </a:lnSpc>
              <a:spcBef>
                <a:spcPts val="100"/>
              </a:spcBef>
            </a:pPr>
            <a:r>
              <a:rPr sz="4800" dirty="0">
                <a:solidFill>
                  <a:srgbClr val="0000FF"/>
                </a:solidFill>
              </a:rPr>
              <a:t>Lecture</a:t>
            </a:r>
            <a:r>
              <a:rPr sz="4800" spc="15" dirty="0">
                <a:solidFill>
                  <a:srgbClr val="0000FF"/>
                </a:solidFill>
              </a:rPr>
              <a:t> </a:t>
            </a:r>
            <a:r>
              <a:rPr sz="4800" dirty="0">
                <a:solidFill>
                  <a:srgbClr val="0000FF"/>
                </a:solidFill>
              </a:rPr>
              <a:t>5:</a:t>
            </a:r>
            <a:r>
              <a:rPr sz="4800" spc="-25" dirty="0">
                <a:solidFill>
                  <a:srgbClr val="0000FF"/>
                </a:solidFill>
              </a:rPr>
              <a:t> </a:t>
            </a:r>
            <a:r>
              <a:rPr sz="4800" dirty="0">
                <a:solidFill>
                  <a:srgbClr val="00AF50"/>
                </a:solidFill>
              </a:rPr>
              <a:t>Static</a:t>
            </a:r>
            <a:r>
              <a:rPr sz="4800" spc="-15" dirty="0">
                <a:solidFill>
                  <a:srgbClr val="00AF50"/>
                </a:solidFill>
              </a:rPr>
              <a:t> </a:t>
            </a:r>
            <a:r>
              <a:rPr sz="4800" dirty="0">
                <a:solidFill>
                  <a:srgbClr val="00AF50"/>
                </a:solidFill>
              </a:rPr>
              <a:t>CMOS</a:t>
            </a:r>
            <a:r>
              <a:rPr sz="4800" spc="-15" dirty="0">
                <a:solidFill>
                  <a:srgbClr val="00AF50"/>
                </a:solidFill>
              </a:rPr>
              <a:t> </a:t>
            </a:r>
            <a:r>
              <a:rPr sz="4800" dirty="0">
                <a:solidFill>
                  <a:srgbClr val="00AF50"/>
                </a:solidFill>
              </a:rPr>
              <a:t>Logic</a:t>
            </a:r>
            <a:r>
              <a:rPr sz="4800" spc="15" dirty="0">
                <a:solidFill>
                  <a:srgbClr val="00AF50"/>
                </a:solidFill>
              </a:rPr>
              <a:t> </a:t>
            </a:r>
            <a:r>
              <a:rPr sz="4800" dirty="0">
                <a:solidFill>
                  <a:srgbClr val="00AF50"/>
                </a:solidFill>
              </a:rPr>
              <a:t>Circuit</a:t>
            </a:r>
            <a:endParaRPr sz="4800" dirty="0"/>
          </a:p>
        </p:txBody>
      </p:sp>
      <p:sp>
        <p:nvSpPr>
          <p:cNvPr id="7" name="灯片编号占位符 6">
            <a:extLst>
              <a:ext uri="{FF2B5EF4-FFF2-40B4-BE49-F238E27FC236}">
                <a16:creationId xmlns:a16="http://schemas.microsoft.com/office/drawing/2014/main" id="{FE13FEA6-AE3A-E4A4-4476-DCDA76C5189F}"/>
              </a:ext>
            </a:extLst>
          </p:cNvPr>
          <p:cNvSpPr>
            <a:spLocks noGrp="1"/>
          </p:cNvSpPr>
          <p:nvPr>
            <p:ph type="sldNum" sz="quarter" idx="7"/>
          </p:nvPr>
        </p:nvSpPr>
        <p:spPr/>
        <p:txBody>
          <a:bodyPr/>
          <a:lstStyle/>
          <a:p>
            <a:fld id="{B6F15528-21DE-4FAA-801E-634DDDAF4B2B}" type="slidenum">
              <a:rPr lang="en-US" altLang="zh-CN" smtClean="0"/>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57600" y="76200"/>
            <a:ext cx="4953000" cy="566181"/>
          </a:xfrm>
          <a:prstGeom prst="rect">
            <a:avLst/>
          </a:prstGeom>
        </p:spPr>
        <p:txBody>
          <a:bodyPr vert="horz" wrap="square" lIns="0" tIns="12065" rIns="0" bIns="0" rtlCol="0">
            <a:spAutoFit/>
          </a:bodyPr>
          <a:lstStyle/>
          <a:p>
            <a:pPr marL="12700">
              <a:lnSpc>
                <a:spcPct val="100000"/>
              </a:lnSpc>
              <a:spcBef>
                <a:spcPts val="95"/>
              </a:spcBef>
            </a:pPr>
            <a:r>
              <a:rPr sz="3600" spc="-5" dirty="0">
                <a:solidFill>
                  <a:schemeClr val="tx1"/>
                </a:solidFill>
              </a:rPr>
              <a:t>Delay</a:t>
            </a:r>
            <a:r>
              <a:rPr sz="3600" spc="-15" dirty="0">
                <a:solidFill>
                  <a:schemeClr val="tx1"/>
                </a:solidFill>
              </a:rPr>
              <a:t> </a:t>
            </a:r>
            <a:r>
              <a:rPr sz="3600" spc="-5" dirty="0">
                <a:solidFill>
                  <a:schemeClr val="tx1"/>
                </a:solidFill>
              </a:rPr>
              <a:t>of</a:t>
            </a:r>
            <a:r>
              <a:rPr sz="3600" spc="-30" dirty="0">
                <a:solidFill>
                  <a:schemeClr val="tx1"/>
                </a:solidFill>
              </a:rPr>
              <a:t> </a:t>
            </a:r>
            <a:r>
              <a:rPr sz="3600" spc="-5" dirty="0">
                <a:solidFill>
                  <a:schemeClr val="tx1"/>
                </a:solidFill>
              </a:rPr>
              <a:t>Logic</a:t>
            </a:r>
            <a:r>
              <a:rPr sz="3600" spc="-40" dirty="0">
                <a:solidFill>
                  <a:schemeClr val="tx1"/>
                </a:solidFill>
              </a:rPr>
              <a:t> </a:t>
            </a:r>
            <a:r>
              <a:rPr sz="3600" spc="-5" dirty="0">
                <a:solidFill>
                  <a:schemeClr val="tx1"/>
                </a:solidFill>
              </a:rPr>
              <a:t>Gates</a:t>
            </a:r>
          </a:p>
        </p:txBody>
      </p:sp>
      <p:grpSp>
        <p:nvGrpSpPr>
          <p:cNvPr id="3" name="object 3"/>
          <p:cNvGrpSpPr/>
          <p:nvPr/>
        </p:nvGrpSpPr>
        <p:grpSpPr>
          <a:xfrm>
            <a:off x="627887" y="1258824"/>
            <a:ext cx="3499485" cy="4897120"/>
            <a:chOff x="627887" y="1258824"/>
            <a:chExt cx="3499485" cy="4897120"/>
          </a:xfrm>
        </p:grpSpPr>
        <p:pic>
          <p:nvPicPr>
            <p:cNvPr id="4" name="object 4"/>
            <p:cNvPicPr/>
            <p:nvPr/>
          </p:nvPicPr>
          <p:blipFill>
            <a:blip r:embed="rId6" cstate="print"/>
            <a:stretch>
              <a:fillRect/>
            </a:stretch>
          </p:blipFill>
          <p:spPr>
            <a:xfrm>
              <a:off x="627887" y="1643634"/>
              <a:ext cx="2754274" cy="4511802"/>
            </a:xfrm>
            <a:prstGeom prst="rect">
              <a:avLst/>
            </a:prstGeom>
          </p:spPr>
        </p:pic>
        <p:sp>
          <p:nvSpPr>
            <p:cNvPr id="5" name="object 5"/>
            <p:cNvSpPr/>
            <p:nvPr/>
          </p:nvSpPr>
          <p:spPr>
            <a:xfrm>
              <a:off x="1325118" y="1258824"/>
              <a:ext cx="2802255" cy="472440"/>
            </a:xfrm>
            <a:custGeom>
              <a:avLst/>
              <a:gdLst/>
              <a:ahLst/>
              <a:cxnLst/>
              <a:rect l="l" t="t" r="r" b="b"/>
              <a:pathLst>
                <a:path w="2802254" h="472439">
                  <a:moveTo>
                    <a:pt x="2801874" y="0"/>
                  </a:moveTo>
                  <a:lnTo>
                    <a:pt x="0" y="0"/>
                  </a:lnTo>
                  <a:lnTo>
                    <a:pt x="0" y="472439"/>
                  </a:lnTo>
                  <a:lnTo>
                    <a:pt x="2801874" y="472439"/>
                  </a:lnTo>
                  <a:lnTo>
                    <a:pt x="2801874" y="0"/>
                  </a:lnTo>
                  <a:close/>
                </a:path>
              </a:pathLst>
            </a:custGeom>
            <a:solidFill>
              <a:srgbClr val="FFFF00"/>
            </a:solidFill>
          </p:spPr>
          <p:txBody>
            <a:bodyPr wrap="square" lIns="0" tIns="0" rIns="0" bIns="0" rtlCol="0"/>
            <a:lstStyle/>
            <a:p>
              <a:endParaRPr/>
            </a:p>
          </p:txBody>
        </p:sp>
        <p:sp>
          <p:nvSpPr>
            <p:cNvPr id="6" name="object 6"/>
            <p:cNvSpPr/>
            <p:nvPr/>
          </p:nvSpPr>
          <p:spPr>
            <a:xfrm>
              <a:off x="2110866" y="1348486"/>
              <a:ext cx="1820545" cy="15875"/>
            </a:xfrm>
            <a:custGeom>
              <a:avLst/>
              <a:gdLst/>
              <a:ahLst/>
              <a:cxnLst/>
              <a:rect l="l" t="t" r="r" b="b"/>
              <a:pathLst>
                <a:path w="1820545" h="15875">
                  <a:moveTo>
                    <a:pt x="1820545" y="0"/>
                  </a:moveTo>
                  <a:lnTo>
                    <a:pt x="0" y="0"/>
                  </a:lnTo>
                  <a:lnTo>
                    <a:pt x="0" y="15875"/>
                  </a:lnTo>
                  <a:lnTo>
                    <a:pt x="1820545" y="15875"/>
                  </a:lnTo>
                  <a:lnTo>
                    <a:pt x="1820545" y="0"/>
                  </a:lnTo>
                  <a:close/>
                </a:path>
              </a:pathLst>
            </a:custGeom>
            <a:solidFill>
              <a:srgbClr val="004099"/>
            </a:solidFill>
          </p:spPr>
          <p:txBody>
            <a:bodyPr wrap="square" lIns="0" tIns="0" rIns="0" bIns="0" rtlCol="0"/>
            <a:lstStyle/>
            <a:p>
              <a:endParaRPr/>
            </a:p>
          </p:txBody>
        </p:sp>
      </p:grpSp>
      <p:sp>
        <p:nvSpPr>
          <p:cNvPr id="7" name="object 7"/>
          <p:cNvSpPr txBox="1"/>
          <p:nvPr/>
        </p:nvSpPr>
        <p:spPr>
          <a:xfrm>
            <a:off x="1325117" y="1258824"/>
            <a:ext cx="2802255" cy="472440"/>
          </a:xfrm>
          <a:prstGeom prst="rect">
            <a:avLst/>
          </a:prstGeom>
        </p:spPr>
        <p:txBody>
          <a:bodyPr vert="horz" wrap="square" lIns="0" tIns="48260" rIns="0" bIns="0" rtlCol="0">
            <a:spAutoFit/>
          </a:bodyPr>
          <a:lstStyle/>
          <a:p>
            <a:pPr marL="194945">
              <a:lnSpc>
                <a:spcPct val="100000"/>
              </a:lnSpc>
              <a:spcBef>
                <a:spcPts val="380"/>
              </a:spcBef>
            </a:pPr>
            <a:r>
              <a:rPr sz="2400" dirty="0">
                <a:solidFill>
                  <a:srgbClr val="004099"/>
                </a:solidFill>
                <a:latin typeface="Cambria Math"/>
                <a:cs typeface="Cambria Math"/>
              </a:rPr>
              <a:t>𝒀</a:t>
            </a:r>
            <a:r>
              <a:rPr sz="2400" spc="120" dirty="0">
                <a:solidFill>
                  <a:srgbClr val="004099"/>
                </a:solidFill>
                <a:latin typeface="Cambria Math"/>
                <a:cs typeface="Cambria Math"/>
              </a:rPr>
              <a:t> </a:t>
            </a:r>
            <a:r>
              <a:rPr sz="2400" dirty="0">
                <a:solidFill>
                  <a:srgbClr val="004099"/>
                </a:solidFill>
                <a:latin typeface="Cambria Math"/>
                <a:cs typeface="Cambria Math"/>
              </a:rPr>
              <a:t>=</a:t>
            </a:r>
            <a:r>
              <a:rPr sz="2400" spc="114" dirty="0">
                <a:solidFill>
                  <a:srgbClr val="004099"/>
                </a:solidFill>
                <a:latin typeface="Cambria Math"/>
                <a:cs typeface="Cambria Math"/>
              </a:rPr>
              <a:t> </a:t>
            </a:r>
            <a:r>
              <a:rPr sz="2400" dirty="0">
                <a:solidFill>
                  <a:srgbClr val="004099"/>
                </a:solidFill>
                <a:latin typeface="Cambria Math"/>
                <a:cs typeface="Cambria Math"/>
              </a:rPr>
              <a:t>𝑫</a:t>
            </a:r>
            <a:r>
              <a:rPr sz="2400" spc="-10" dirty="0">
                <a:solidFill>
                  <a:srgbClr val="004099"/>
                </a:solidFill>
                <a:latin typeface="Cambria Math"/>
                <a:cs typeface="Cambria Math"/>
              </a:rPr>
              <a:t> </a:t>
            </a:r>
            <a:r>
              <a:rPr sz="2400" dirty="0">
                <a:solidFill>
                  <a:srgbClr val="004099"/>
                </a:solidFill>
                <a:latin typeface="Cambria Math"/>
                <a:cs typeface="Cambria Math"/>
              </a:rPr>
              <a:t>+</a:t>
            </a:r>
            <a:r>
              <a:rPr sz="2400" spc="-15" dirty="0">
                <a:solidFill>
                  <a:srgbClr val="004099"/>
                </a:solidFill>
                <a:latin typeface="Cambria Math"/>
                <a:cs typeface="Cambria Math"/>
              </a:rPr>
              <a:t> </a:t>
            </a:r>
            <a:r>
              <a:rPr sz="2400" spc="-5" dirty="0">
                <a:solidFill>
                  <a:srgbClr val="004099"/>
                </a:solidFill>
                <a:latin typeface="Cambria Math"/>
                <a:cs typeface="Cambria Math"/>
              </a:rPr>
              <a:t>𝑨(𝑩</a:t>
            </a:r>
            <a:r>
              <a:rPr sz="2400" dirty="0">
                <a:solidFill>
                  <a:srgbClr val="004099"/>
                </a:solidFill>
                <a:latin typeface="Cambria Math"/>
                <a:cs typeface="Cambria Math"/>
              </a:rPr>
              <a:t> +</a:t>
            </a:r>
            <a:r>
              <a:rPr sz="2400" spc="-10" dirty="0">
                <a:solidFill>
                  <a:srgbClr val="004099"/>
                </a:solidFill>
                <a:latin typeface="Cambria Math"/>
                <a:cs typeface="Cambria Math"/>
              </a:rPr>
              <a:t> </a:t>
            </a:r>
            <a:r>
              <a:rPr sz="2400" dirty="0">
                <a:solidFill>
                  <a:srgbClr val="004099"/>
                </a:solidFill>
                <a:latin typeface="Cambria Math"/>
                <a:cs typeface="Cambria Math"/>
              </a:rPr>
              <a:t>𝑪)</a:t>
            </a:r>
            <a:endParaRPr sz="2400" dirty="0">
              <a:latin typeface="Cambria Math"/>
              <a:cs typeface="Cambria Math"/>
            </a:endParaRPr>
          </a:p>
        </p:txBody>
      </p:sp>
      <p:sp>
        <p:nvSpPr>
          <p:cNvPr id="8" name="灯片编号占位符 7">
            <a:extLst>
              <a:ext uri="{FF2B5EF4-FFF2-40B4-BE49-F238E27FC236}">
                <a16:creationId xmlns:a16="http://schemas.microsoft.com/office/drawing/2014/main" id="{7D91303B-0559-E027-3A79-18B31F4A4E23}"/>
              </a:ext>
            </a:extLst>
          </p:cNvPr>
          <p:cNvSpPr>
            <a:spLocks noGrp="1"/>
          </p:cNvSpPr>
          <p:nvPr>
            <p:ph type="sldNum" sz="quarter" idx="7"/>
          </p:nvPr>
        </p:nvSpPr>
        <p:spPr/>
        <p:txBody>
          <a:bodyPr/>
          <a:lstStyle/>
          <a:p>
            <a:fld id="{B6F15528-21DE-4FAA-801E-634DDDAF4B2B}" type="slidenum">
              <a:rPr lang="en-US" altLang="zh-CN" smtClean="0"/>
              <a:t>10</a:t>
            </a:fld>
            <a:endParaRPr lang="en-US" altLang="zh-CN"/>
          </a:p>
        </p:txBody>
      </p:sp>
      <p:grpSp>
        <p:nvGrpSpPr>
          <p:cNvPr id="9" name="组合 8">
            <a:extLst>
              <a:ext uri="{FF2B5EF4-FFF2-40B4-BE49-F238E27FC236}">
                <a16:creationId xmlns:a16="http://schemas.microsoft.com/office/drawing/2014/main" id="{0267BC73-114D-9097-D0FD-1D38B51176B3}"/>
              </a:ext>
            </a:extLst>
          </p:cNvPr>
          <p:cNvGrpSpPr/>
          <p:nvPr/>
        </p:nvGrpSpPr>
        <p:grpSpPr>
          <a:xfrm>
            <a:off x="4267200" y="1447800"/>
            <a:ext cx="2600659" cy="2158745"/>
            <a:chOff x="331470" y="2247392"/>
            <a:chExt cx="3349958" cy="2968752"/>
          </a:xfrm>
        </p:grpSpPr>
        <p:pic>
          <p:nvPicPr>
            <p:cNvPr id="10" name="object 4 2">
              <a:extLst>
                <a:ext uri="{FF2B5EF4-FFF2-40B4-BE49-F238E27FC236}">
                  <a16:creationId xmlns:a16="http://schemas.microsoft.com/office/drawing/2014/main" id="{20E1FABA-CA6B-CED7-281E-04833B0CCC68}"/>
                </a:ext>
              </a:extLst>
            </p:cNvPr>
            <p:cNvPicPr/>
            <p:nvPr/>
          </p:nvPicPr>
          <p:blipFill>
            <a:blip r:embed="rId7" cstate="print"/>
            <a:stretch>
              <a:fillRect/>
            </a:stretch>
          </p:blipFill>
          <p:spPr>
            <a:xfrm>
              <a:off x="331470" y="2247392"/>
              <a:ext cx="2050542" cy="2968752"/>
            </a:xfrm>
            <a:prstGeom prst="rect">
              <a:avLst/>
            </a:prstGeom>
          </p:spPr>
        </p:pic>
        <p:sp>
          <p:nvSpPr>
            <p:cNvPr id="11" name="object 5 2">
              <a:extLst>
                <a:ext uri="{FF2B5EF4-FFF2-40B4-BE49-F238E27FC236}">
                  <a16:creationId xmlns:a16="http://schemas.microsoft.com/office/drawing/2014/main" id="{87ED2207-0285-DBE9-9F1B-5C0D6FD1EC6A}"/>
                </a:ext>
              </a:extLst>
            </p:cNvPr>
            <p:cNvSpPr txBox="1"/>
            <p:nvPr/>
          </p:nvSpPr>
          <p:spPr>
            <a:xfrm>
              <a:off x="1872488" y="3016949"/>
              <a:ext cx="1808940" cy="820949"/>
            </a:xfrm>
            <a:prstGeom prst="rect">
              <a:avLst/>
            </a:prstGeom>
          </p:spPr>
          <p:txBody>
            <a:bodyPr vert="horz" wrap="square" lIns="0" tIns="12065" rIns="0" bIns="0" rtlCol="0">
              <a:spAutoFit/>
            </a:bodyPr>
            <a:lstStyle/>
            <a:p>
              <a:pPr marL="38100">
                <a:lnSpc>
                  <a:spcPct val="100000"/>
                </a:lnSpc>
                <a:spcBef>
                  <a:spcPts val="95"/>
                </a:spcBef>
                <a:tabLst>
                  <a:tab pos="1172845" algn="l"/>
                </a:tabLst>
              </a:pPr>
              <a:r>
                <a:rPr sz="2700" b="1" i="1" spc="-7" baseline="1543" dirty="0">
                  <a:solidFill>
                    <a:srgbClr val="004099"/>
                  </a:solidFill>
                  <a:latin typeface="Arial"/>
                  <a:cs typeface="Arial"/>
                </a:rPr>
                <a:t>W</a:t>
              </a:r>
              <a:r>
                <a:rPr sz="1800" b="1" spc="-7" baseline="-16203" dirty="0">
                  <a:solidFill>
                    <a:srgbClr val="004099"/>
                  </a:solidFill>
                  <a:latin typeface="Arial"/>
                  <a:cs typeface="Arial"/>
                </a:rPr>
                <a:t>p</a:t>
              </a:r>
              <a:r>
                <a:rPr sz="2700" b="1" spc="-7" baseline="1543" dirty="0">
                  <a:solidFill>
                    <a:srgbClr val="004099"/>
                  </a:solidFill>
                  <a:latin typeface="Arial"/>
                  <a:cs typeface="Arial"/>
                </a:rPr>
                <a:t>/</a:t>
              </a:r>
              <a:r>
                <a:rPr sz="2700" b="1" i="1" spc="-7" baseline="1543" dirty="0">
                  <a:solidFill>
                    <a:srgbClr val="004099"/>
                  </a:solidFill>
                  <a:latin typeface="Arial"/>
                  <a:cs typeface="Arial"/>
                </a:rPr>
                <a:t>L</a:t>
              </a:r>
              <a:r>
                <a:rPr sz="2700" b="1" i="1" spc="7" baseline="1543" dirty="0">
                  <a:solidFill>
                    <a:srgbClr val="004099"/>
                  </a:solidFill>
                  <a:latin typeface="Arial"/>
                  <a:cs typeface="Arial"/>
                </a:rPr>
                <a:t> </a:t>
              </a:r>
              <a:r>
                <a:rPr sz="2700" b="1" baseline="1543" dirty="0">
                  <a:solidFill>
                    <a:srgbClr val="004099"/>
                  </a:solidFill>
                  <a:latin typeface="Arial"/>
                  <a:cs typeface="Arial"/>
                </a:rPr>
                <a:t>= </a:t>
              </a:r>
              <a:r>
                <a:rPr sz="2700" b="1" spc="-7" baseline="1543" dirty="0">
                  <a:solidFill>
                    <a:srgbClr val="004099"/>
                  </a:solidFill>
                  <a:latin typeface="Arial"/>
                  <a:cs typeface="Arial"/>
                </a:rPr>
                <a:t>2</a:t>
              </a:r>
              <a:br>
                <a:rPr lang="en-US" sz="2700" b="1" spc="-7" baseline="1543" dirty="0">
                  <a:solidFill>
                    <a:srgbClr val="004099"/>
                  </a:solidFill>
                  <a:latin typeface="Arial"/>
                  <a:cs typeface="Arial"/>
                </a:rPr>
              </a:br>
              <a:r>
                <a:rPr lang="en-US" sz="2700" b="1" spc="-7" baseline="1543" dirty="0">
                  <a:solidFill>
                    <a:srgbClr val="004099"/>
                  </a:solidFill>
                  <a:latin typeface="Arial"/>
                  <a:cs typeface="Arial"/>
                </a:rPr>
                <a:t>     </a:t>
              </a:r>
              <a:r>
                <a:rPr sz="2000" b="1" i="1" spc="5" dirty="0">
                  <a:solidFill>
                    <a:srgbClr val="FF0000"/>
                  </a:solidFill>
                  <a:latin typeface="Arial"/>
                  <a:cs typeface="Arial"/>
                </a:rPr>
                <a:t>R</a:t>
              </a:r>
              <a:r>
                <a:rPr sz="1950" b="1" spc="7" baseline="-21367" dirty="0">
                  <a:solidFill>
                    <a:srgbClr val="FF0000"/>
                  </a:solidFill>
                  <a:latin typeface="Arial"/>
                  <a:cs typeface="Arial"/>
                </a:rPr>
                <a:t>0</a:t>
              </a:r>
              <a:endParaRPr sz="1950" baseline="-21367" dirty="0">
                <a:latin typeface="Arial"/>
                <a:cs typeface="Arial"/>
              </a:endParaRPr>
            </a:p>
          </p:txBody>
        </p:sp>
        <p:sp>
          <p:nvSpPr>
            <p:cNvPr id="12" name="object 6 2">
              <a:extLst>
                <a:ext uri="{FF2B5EF4-FFF2-40B4-BE49-F238E27FC236}">
                  <a16:creationId xmlns:a16="http://schemas.microsoft.com/office/drawing/2014/main" id="{75580CE8-0D4B-0C78-43D9-B3FEE047B875}"/>
                </a:ext>
              </a:extLst>
            </p:cNvPr>
            <p:cNvSpPr txBox="1"/>
            <p:nvPr/>
          </p:nvSpPr>
          <p:spPr>
            <a:xfrm>
              <a:off x="1859787" y="4249929"/>
              <a:ext cx="1808940" cy="820949"/>
            </a:xfrm>
            <a:prstGeom prst="rect">
              <a:avLst/>
            </a:prstGeom>
          </p:spPr>
          <p:txBody>
            <a:bodyPr vert="horz" wrap="square" lIns="0" tIns="12065" rIns="0" bIns="0" rtlCol="0">
              <a:spAutoFit/>
            </a:bodyPr>
            <a:lstStyle/>
            <a:p>
              <a:pPr marL="50800">
                <a:lnSpc>
                  <a:spcPct val="100000"/>
                </a:lnSpc>
                <a:spcBef>
                  <a:spcPts val="95"/>
                </a:spcBef>
                <a:tabLst>
                  <a:tab pos="1185545" algn="l"/>
                </a:tabLst>
              </a:pPr>
              <a:r>
                <a:rPr sz="1800" b="1" i="1" spc="-5" dirty="0">
                  <a:solidFill>
                    <a:srgbClr val="004099"/>
                  </a:solidFill>
                  <a:latin typeface="Arial"/>
                  <a:cs typeface="Arial"/>
                </a:rPr>
                <a:t>W</a:t>
              </a:r>
              <a:r>
                <a:rPr sz="1800" b="1" spc="-7" baseline="-20833" dirty="0">
                  <a:solidFill>
                    <a:srgbClr val="004099"/>
                  </a:solidFill>
                  <a:latin typeface="Arial"/>
                  <a:cs typeface="Arial"/>
                </a:rPr>
                <a:t>n</a:t>
              </a:r>
              <a:r>
                <a:rPr sz="1800" b="1" spc="-5" dirty="0">
                  <a:solidFill>
                    <a:srgbClr val="004099"/>
                  </a:solidFill>
                  <a:latin typeface="Arial"/>
                  <a:cs typeface="Arial"/>
                </a:rPr>
                <a:t>/</a:t>
              </a:r>
              <a:r>
                <a:rPr sz="1800" b="1" i="1" spc="-5" dirty="0">
                  <a:solidFill>
                    <a:srgbClr val="004099"/>
                  </a:solidFill>
                  <a:latin typeface="Arial"/>
                  <a:cs typeface="Arial"/>
                </a:rPr>
                <a:t>L</a:t>
              </a:r>
              <a:r>
                <a:rPr sz="1800" b="1" i="1" spc="5" dirty="0">
                  <a:solidFill>
                    <a:srgbClr val="004099"/>
                  </a:solidFill>
                  <a:latin typeface="Arial"/>
                  <a:cs typeface="Arial"/>
                </a:rPr>
                <a:t> </a:t>
              </a:r>
              <a:r>
                <a:rPr sz="1800" b="1" dirty="0">
                  <a:solidFill>
                    <a:srgbClr val="004099"/>
                  </a:solidFill>
                  <a:latin typeface="Arial"/>
                  <a:cs typeface="Arial"/>
                </a:rPr>
                <a:t>= </a:t>
              </a:r>
              <a:r>
                <a:rPr lang="en-US" altLang="zh-CN" sz="1800" b="1" spc="-5" dirty="0">
                  <a:solidFill>
                    <a:srgbClr val="004099"/>
                  </a:solidFill>
                  <a:latin typeface="Arial"/>
                  <a:cs typeface="Arial"/>
                </a:rPr>
                <a:t>1</a:t>
              </a:r>
              <a:br>
                <a:rPr lang="en-US" altLang="zh-CN" b="1" spc="-5" dirty="0">
                  <a:solidFill>
                    <a:srgbClr val="004099"/>
                  </a:solidFill>
                  <a:latin typeface="Arial"/>
                  <a:cs typeface="Arial"/>
                </a:rPr>
              </a:br>
              <a:r>
                <a:rPr lang="en-US" altLang="zh-CN" b="1" spc="-5" dirty="0">
                  <a:solidFill>
                    <a:srgbClr val="004099"/>
                  </a:solidFill>
                  <a:latin typeface="Arial"/>
                  <a:cs typeface="Arial"/>
                </a:rPr>
                <a:t>     </a:t>
              </a:r>
              <a:r>
                <a:rPr sz="3000" b="1" i="1" spc="7" baseline="1388" dirty="0">
                  <a:solidFill>
                    <a:srgbClr val="FF0000"/>
                  </a:solidFill>
                  <a:latin typeface="Arial"/>
                  <a:cs typeface="Arial"/>
                </a:rPr>
                <a:t>R</a:t>
              </a:r>
              <a:r>
                <a:rPr sz="1950" b="1" spc="7" baseline="-19230" dirty="0">
                  <a:solidFill>
                    <a:srgbClr val="FF0000"/>
                  </a:solidFill>
                  <a:latin typeface="Arial"/>
                  <a:cs typeface="Arial"/>
                </a:rPr>
                <a:t>0</a:t>
              </a:r>
              <a:endParaRPr sz="1950" baseline="-19230" dirty="0">
                <a:latin typeface="Arial"/>
                <a:cs typeface="Arial"/>
              </a:endParaRPr>
            </a:p>
          </p:txBody>
        </p:sp>
      </p:grpSp>
      <p:sp>
        <p:nvSpPr>
          <p:cNvPr id="13" name="object 7 2 1 1">
            <a:extLst>
              <a:ext uri="{FF2B5EF4-FFF2-40B4-BE49-F238E27FC236}">
                <a16:creationId xmlns:a16="http://schemas.microsoft.com/office/drawing/2014/main" id="{9FB97206-AFA0-C38E-5777-91A3A5572508}"/>
              </a:ext>
            </a:extLst>
          </p:cNvPr>
          <p:cNvSpPr txBox="1"/>
          <p:nvPr/>
        </p:nvSpPr>
        <p:spPr>
          <a:xfrm>
            <a:off x="143518" y="2538623"/>
            <a:ext cx="1190066" cy="641201"/>
          </a:xfrm>
          <a:prstGeom prst="rect">
            <a:avLst/>
          </a:prstGeom>
        </p:spPr>
        <p:txBody>
          <a:bodyPr vert="horz" wrap="square" lIns="0" tIns="12700" rIns="0" bIns="0" rtlCol="0">
            <a:spAutoFit/>
          </a:bodyPr>
          <a:lstStyle/>
          <a:p>
            <a:pPr marL="12700">
              <a:lnSpc>
                <a:spcPct val="100000"/>
              </a:lnSpc>
              <a:spcBef>
                <a:spcPts val="100"/>
              </a:spcBef>
            </a:pPr>
            <a:r>
              <a:rPr lang="en-US" sz="2000" b="1" dirty="0">
                <a:solidFill>
                  <a:srgbClr val="0000CC"/>
                </a:solidFill>
                <a:latin typeface="Arial"/>
                <a:cs typeface="Arial"/>
              </a:rPr>
              <a:t>W</a:t>
            </a:r>
            <a:r>
              <a:rPr lang="en-US" altLang="zh-CN" sz="2000" b="1" baseline="-25000" dirty="0">
                <a:solidFill>
                  <a:srgbClr val="0000CC"/>
                </a:solidFill>
                <a:latin typeface="Arial"/>
                <a:cs typeface="Arial"/>
              </a:rPr>
              <a:t>p</a:t>
            </a:r>
            <a:r>
              <a:rPr lang="en-US" sz="2000" b="1" dirty="0">
                <a:solidFill>
                  <a:srgbClr val="0000CC"/>
                </a:solidFill>
                <a:latin typeface="Arial"/>
                <a:cs typeface="Arial"/>
              </a:rPr>
              <a:t>/L=4</a:t>
            </a:r>
          </a:p>
          <a:p>
            <a:pPr marL="12700">
              <a:spcBef>
                <a:spcPts val="100"/>
              </a:spcBef>
            </a:pPr>
            <a:r>
              <a:rPr lang="en-US" sz="2000" b="1" dirty="0">
                <a:solidFill>
                  <a:srgbClr val="0000CC"/>
                </a:solidFill>
                <a:latin typeface="Arial"/>
                <a:cs typeface="Arial"/>
              </a:rPr>
              <a:t>     </a:t>
            </a:r>
            <a:r>
              <a:rPr lang="en-US" altLang="zh-CN" sz="2000" b="1" dirty="0">
                <a:solidFill>
                  <a:srgbClr val="FF0000"/>
                </a:solidFill>
                <a:latin typeface="Arial"/>
                <a:cs typeface="Arial"/>
              </a:rPr>
              <a:t>R</a:t>
            </a:r>
            <a:r>
              <a:rPr lang="en-US" altLang="zh-CN" sz="2000" b="1" baseline="-25000" dirty="0">
                <a:solidFill>
                  <a:srgbClr val="FF0000"/>
                </a:solidFill>
                <a:latin typeface="Arial"/>
                <a:cs typeface="Arial"/>
              </a:rPr>
              <a:t>0</a:t>
            </a:r>
            <a:r>
              <a:rPr lang="en-US" altLang="zh-CN" sz="2000" b="1" dirty="0">
                <a:solidFill>
                  <a:srgbClr val="FF0000"/>
                </a:solidFill>
                <a:latin typeface="Arial"/>
                <a:cs typeface="Arial"/>
              </a:rPr>
              <a:t>/2</a:t>
            </a:r>
          </a:p>
        </p:txBody>
      </p:sp>
      <p:sp>
        <p:nvSpPr>
          <p:cNvPr id="14" name="object 7 2 1 2">
            <a:extLst>
              <a:ext uri="{FF2B5EF4-FFF2-40B4-BE49-F238E27FC236}">
                <a16:creationId xmlns:a16="http://schemas.microsoft.com/office/drawing/2014/main" id="{4A879F80-9593-E853-5483-D7D059D70850}"/>
              </a:ext>
            </a:extLst>
          </p:cNvPr>
          <p:cNvSpPr txBox="1"/>
          <p:nvPr/>
        </p:nvSpPr>
        <p:spPr>
          <a:xfrm>
            <a:off x="2720151" y="2265679"/>
            <a:ext cx="1190066" cy="641201"/>
          </a:xfrm>
          <a:prstGeom prst="rect">
            <a:avLst/>
          </a:prstGeom>
        </p:spPr>
        <p:txBody>
          <a:bodyPr vert="horz" wrap="square" lIns="0" tIns="12700" rIns="0" bIns="0" rtlCol="0">
            <a:spAutoFit/>
          </a:bodyPr>
          <a:lstStyle/>
          <a:p>
            <a:pPr marL="12700">
              <a:lnSpc>
                <a:spcPct val="100000"/>
              </a:lnSpc>
              <a:spcBef>
                <a:spcPts val="100"/>
              </a:spcBef>
            </a:pPr>
            <a:r>
              <a:rPr lang="en-US" sz="2000" b="1" dirty="0">
                <a:solidFill>
                  <a:srgbClr val="0000CC"/>
                </a:solidFill>
                <a:latin typeface="Arial"/>
                <a:cs typeface="Arial"/>
              </a:rPr>
              <a:t>W</a:t>
            </a:r>
            <a:r>
              <a:rPr lang="en-US" altLang="zh-CN" sz="2000" b="1" baseline="-25000" dirty="0">
                <a:solidFill>
                  <a:srgbClr val="0000CC"/>
                </a:solidFill>
                <a:latin typeface="Arial"/>
                <a:cs typeface="Arial"/>
              </a:rPr>
              <a:t>p</a:t>
            </a:r>
            <a:r>
              <a:rPr lang="en-US" sz="2000" b="1" dirty="0">
                <a:solidFill>
                  <a:srgbClr val="0000CC"/>
                </a:solidFill>
                <a:latin typeface="Arial"/>
                <a:cs typeface="Arial"/>
              </a:rPr>
              <a:t>/L=8</a:t>
            </a:r>
          </a:p>
          <a:p>
            <a:pPr marL="12700">
              <a:spcBef>
                <a:spcPts val="100"/>
              </a:spcBef>
            </a:pPr>
            <a:r>
              <a:rPr lang="en-US" sz="2000" b="1" dirty="0">
                <a:solidFill>
                  <a:srgbClr val="0000CC"/>
                </a:solidFill>
                <a:latin typeface="Arial"/>
                <a:cs typeface="Arial"/>
              </a:rPr>
              <a:t>     </a:t>
            </a:r>
            <a:r>
              <a:rPr lang="en-US" altLang="zh-CN" sz="2000" b="1" dirty="0">
                <a:solidFill>
                  <a:srgbClr val="FF0000"/>
                </a:solidFill>
                <a:latin typeface="Arial"/>
                <a:cs typeface="Arial"/>
              </a:rPr>
              <a:t>R</a:t>
            </a:r>
            <a:r>
              <a:rPr lang="en-US" altLang="zh-CN" sz="2000" b="1" baseline="-25000" dirty="0">
                <a:solidFill>
                  <a:srgbClr val="FF0000"/>
                </a:solidFill>
                <a:latin typeface="Arial"/>
                <a:cs typeface="Arial"/>
              </a:rPr>
              <a:t>0</a:t>
            </a:r>
            <a:r>
              <a:rPr lang="en-US" altLang="zh-CN" sz="2000" b="1" dirty="0">
                <a:solidFill>
                  <a:srgbClr val="FF0000"/>
                </a:solidFill>
                <a:latin typeface="Arial"/>
                <a:cs typeface="Arial"/>
              </a:rPr>
              <a:t>/4</a:t>
            </a:r>
          </a:p>
        </p:txBody>
      </p:sp>
      <p:sp>
        <p:nvSpPr>
          <p:cNvPr id="16" name="object 7 2 1 3">
            <a:extLst>
              <a:ext uri="{FF2B5EF4-FFF2-40B4-BE49-F238E27FC236}">
                <a16:creationId xmlns:a16="http://schemas.microsoft.com/office/drawing/2014/main" id="{6349C349-F88B-DF68-EE2C-BDF832E408FC}"/>
              </a:ext>
            </a:extLst>
          </p:cNvPr>
          <p:cNvSpPr txBox="1"/>
          <p:nvPr/>
        </p:nvSpPr>
        <p:spPr>
          <a:xfrm>
            <a:off x="2741345" y="3034941"/>
            <a:ext cx="1190066" cy="641201"/>
          </a:xfrm>
          <a:prstGeom prst="rect">
            <a:avLst/>
          </a:prstGeom>
        </p:spPr>
        <p:txBody>
          <a:bodyPr vert="horz" wrap="square" lIns="0" tIns="12700" rIns="0" bIns="0" rtlCol="0">
            <a:spAutoFit/>
          </a:bodyPr>
          <a:lstStyle/>
          <a:p>
            <a:pPr marL="12700">
              <a:lnSpc>
                <a:spcPct val="100000"/>
              </a:lnSpc>
              <a:spcBef>
                <a:spcPts val="100"/>
              </a:spcBef>
            </a:pPr>
            <a:r>
              <a:rPr lang="en-US" sz="2000" b="1" dirty="0">
                <a:solidFill>
                  <a:srgbClr val="0000CC"/>
                </a:solidFill>
                <a:latin typeface="Arial"/>
                <a:cs typeface="Arial"/>
              </a:rPr>
              <a:t>W</a:t>
            </a:r>
            <a:r>
              <a:rPr lang="en-US" altLang="zh-CN" sz="2000" b="1" baseline="-25000" dirty="0">
                <a:solidFill>
                  <a:srgbClr val="0000CC"/>
                </a:solidFill>
                <a:latin typeface="Arial"/>
                <a:cs typeface="Arial"/>
              </a:rPr>
              <a:t>p</a:t>
            </a:r>
            <a:r>
              <a:rPr lang="en-US" sz="2000" b="1" dirty="0">
                <a:solidFill>
                  <a:srgbClr val="0000CC"/>
                </a:solidFill>
                <a:latin typeface="Arial"/>
                <a:cs typeface="Arial"/>
              </a:rPr>
              <a:t>/L=8</a:t>
            </a:r>
          </a:p>
          <a:p>
            <a:pPr marL="12700">
              <a:spcBef>
                <a:spcPts val="100"/>
              </a:spcBef>
            </a:pPr>
            <a:r>
              <a:rPr lang="en-US" sz="2000" b="1" dirty="0">
                <a:solidFill>
                  <a:srgbClr val="0000CC"/>
                </a:solidFill>
                <a:latin typeface="Arial"/>
                <a:cs typeface="Arial"/>
              </a:rPr>
              <a:t>     </a:t>
            </a:r>
            <a:r>
              <a:rPr lang="en-US" altLang="zh-CN" sz="2000" b="1" dirty="0">
                <a:solidFill>
                  <a:srgbClr val="FF0000"/>
                </a:solidFill>
                <a:latin typeface="Arial"/>
                <a:cs typeface="Arial"/>
              </a:rPr>
              <a:t>R</a:t>
            </a:r>
            <a:r>
              <a:rPr lang="en-US" altLang="zh-CN" sz="2000" b="1" baseline="-25000" dirty="0">
                <a:solidFill>
                  <a:srgbClr val="FF0000"/>
                </a:solidFill>
                <a:latin typeface="Arial"/>
                <a:cs typeface="Arial"/>
              </a:rPr>
              <a:t>0</a:t>
            </a:r>
            <a:r>
              <a:rPr lang="en-US" altLang="zh-CN" sz="2000" b="1" dirty="0">
                <a:solidFill>
                  <a:srgbClr val="FF0000"/>
                </a:solidFill>
                <a:latin typeface="Arial"/>
                <a:cs typeface="Arial"/>
              </a:rPr>
              <a:t>/4</a:t>
            </a:r>
          </a:p>
        </p:txBody>
      </p:sp>
      <p:sp>
        <p:nvSpPr>
          <p:cNvPr id="17" name="object 7 2 1 4">
            <a:extLst>
              <a:ext uri="{FF2B5EF4-FFF2-40B4-BE49-F238E27FC236}">
                <a16:creationId xmlns:a16="http://schemas.microsoft.com/office/drawing/2014/main" id="{552A9CAC-777A-A5CF-ABAD-F64D26349477}"/>
              </a:ext>
            </a:extLst>
          </p:cNvPr>
          <p:cNvSpPr txBox="1"/>
          <p:nvPr/>
        </p:nvSpPr>
        <p:spPr>
          <a:xfrm>
            <a:off x="2148185" y="3740351"/>
            <a:ext cx="1190066" cy="641201"/>
          </a:xfrm>
          <a:prstGeom prst="rect">
            <a:avLst/>
          </a:prstGeom>
        </p:spPr>
        <p:txBody>
          <a:bodyPr vert="horz" wrap="square" lIns="0" tIns="12700" rIns="0" bIns="0" rtlCol="0">
            <a:spAutoFit/>
          </a:bodyPr>
          <a:lstStyle/>
          <a:p>
            <a:pPr marL="12700">
              <a:lnSpc>
                <a:spcPct val="100000"/>
              </a:lnSpc>
              <a:spcBef>
                <a:spcPts val="100"/>
              </a:spcBef>
            </a:pPr>
            <a:r>
              <a:rPr lang="en-US" sz="2000" b="1" dirty="0">
                <a:solidFill>
                  <a:srgbClr val="0000CC"/>
                </a:solidFill>
                <a:latin typeface="Arial"/>
                <a:cs typeface="Arial"/>
              </a:rPr>
              <a:t>W</a:t>
            </a:r>
            <a:r>
              <a:rPr lang="en-US" altLang="zh-CN" sz="2000" b="1" baseline="-25000" dirty="0">
                <a:solidFill>
                  <a:srgbClr val="0000CC"/>
                </a:solidFill>
                <a:latin typeface="Arial"/>
                <a:cs typeface="Arial"/>
              </a:rPr>
              <a:t>p</a:t>
            </a:r>
            <a:r>
              <a:rPr lang="en-US" sz="2000" b="1" dirty="0">
                <a:solidFill>
                  <a:srgbClr val="0000CC"/>
                </a:solidFill>
                <a:latin typeface="Arial"/>
                <a:cs typeface="Arial"/>
              </a:rPr>
              <a:t>/L=4</a:t>
            </a:r>
          </a:p>
          <a:p>
            <a:pPr marL="12700">
              <a:spcBef>
                <a:spcPts val="100"/>
              </a:spcBef>
            </a:pPr>
            <a:r>
              <a:rPr lang="en-US" sz="2000" b="1" dirty="0">
                <a:solidFill>
                  <a:srgbClr val="0000CC"/>
                </a:solidFill>
                <a:latin typeface="Arial"/>
                <a:cs typeface="Arial"/>
              </a:rPr>
              <a:t>     </a:t>
            </a:r>
            <a:r>
              <a:rPr lang="en-US" altLang="zh-CN" sz="2000" b="1" dirty="0">
                <a:solidFill>
                  <a:srgbClr val="FF0000"/>
                </a:solidFill>
                <a:latin typeface="Arial"/>
                <a:cs typeface="Arial"/>
              </a:rPr>
              <a:t>R</a:t>
            </a:r>
            <a:r>
              <a:rPr lang="en-US" altLang="zh-CN" sz="2000" b="1" baseline="-25000" dirty="0">
                <a:solidFill>
                  <a:srgbClr val="FF0000"/>
                </a:solidFill>
                <a:latin typeface="Arial"/>
                <a:cs typeface="Arial"/>
              </a:rPr>
              <a:t>0</a:t>
            </a:r>
            <a:r>
              <a:rPr lang="en-US" altLang="zh-CN" sz="2000" b="1" dirty="0">
                <a:solidFill>
                  <a:srgbClr val="FF0000"/>
                </a:solidFill>
                <a:latin typeface="Arial"/>
                <a:cs typeface="Arial"/>
              </a:rPr>
              <a:t>/2</a:t>
            </a:r>
          </a:p>
        </p:txBody>
      </p:sp>
      <p:sp>
        <p:nvSpPr>
          <p:cNvPr id="18" name="object 7 2 1 5">
            <a:extLst>
              <a:ext uri="{FF2B5EF4-FFF2-40B4-BE49-F238E27FC236}">
                <a16:creationId xmlns:a16="http://schemas.microsoft.com/office/drawing/2014/main" id="{A5E58729-B336-57FE-F564-1E74B11391EC}"/>
              </a:ext>
            </a:extLst>
          </p:cNvPr>
          <p:cNvSpPr txBox="1"/>
          <p:nvPr/>
        </p:nvSpPr>
        <p:spPr>
          <a:xfrm>
            <a:off x="2564701" y="4627292"/>
            <a:ext cx="1190066" cy="641201"/>
          </a:xfrm>
          <a:prstGeom prst="rect">
            <a:avLst/>
          </a:prstGeom>
        </p:spPr>
        <p:txBody>
          <a:bodyPr vert="horz" wrap="square" lIns="0" tIns="12700" rIns="0" bIns="0" rtlCol="0">
            <a:spAutoFit/>
          </a:bodyPr>
          <a:lstStyle/>
          <a:p>
            <a:pPr marL="12700">
              <a:lnSpc>
                <a:spcPct val="100000"/>
              </a:lnSpc>
              <a:spcBef>
                <a:spcPts val="100"/>
              </a:spcBef>
            </a:pPr>
            <a:r>
              <a:rPr lang="en-US" sz="2000" b="1" dirty="0">
                <a:solidFill>
                  <a:srgbClr val="0000CC"/>
                </a:solidFill>
                <a:latin typeface="Arial"/>
                <a:cs typeface="Arial"/>
              </a:rPr>
              <a:t>W</a:t>
            </a:r>
            <a:r>
              <a:rPr lang="en-US" altLang="zh-CN" sz="2000" b="1" baseline="-25000" dirty="0">
                <a:solidFill>
                  <a:srgbClr val="0000CC"/>
                </a:solidFill>
                <a:latin typeface="Arial"/>
                <a:cs typeface="Arial"/>
              </a:rPr>
              <a:t>p</a:t>
            </a:r>
            <a:r>
              <a:rPr lang="en-US" sz="2000" b="1" dirty="0">
                <a:solidFill>
                  <a:srgbClr val="0000CC"/>
                </a:solidFill>
                <a:latin typeface="Arial"/>
                <a:cs typeface="Arial"/>
              </a:rPr>
              <a:t>/L=2</a:t>
            </a:r>
          </a:p>
          <a:p>
            <a:pPr marL="12700">
              <a:spcBef>
                <a:spcPts val="100"/>
              </a:spcBef>
            </a:pPr>
            <a:r>
              <a:rPr lang="en-US" sz="2000" b="1" dirty="0">
                <a:solidFill>
                  <a:srgbClr val="0000CC"/>
                </a:solidFill>
                <a:latin typeface="Arial"/>
                <a:cs typeface="Arial"/>
              </a:rPr>
              <a:t>     </a:t>
            </a:r>
            <a:r>
              <a:rPr lang="en-US" altLang="zh-CN" sz="2000" b="1" dirty="0">
                <a:solidFill>
                  <a:srgbClr val="FF0000"/>
                </a:solidFill>
                <a:latin typeface="Arial"/>
                <a:cs typeface="Arial"/>
              </a:rPr>
              <a:t>R</a:t>
            </a:r>
            <a:r>
              <a:rPr lang="en-US" altLang="zh-CN" sz="2000" b="1" baseline="-25000" dirty="0">
                <a:solidFill>
                  <a:srgbClr val="FF0000"/>
                </a:solidFill>
                <a:latin typeface="Arial"/>
                <a:cs typeface="Arial"/>
              </a:rPr>
              <a:t>0</a:t>
            </a:r>
            <a:r>
              <a:rPr lang="en-US" altLang="zh-CN" sz="2000" b="1" dirty="0">
                <a:solidFill>
                  <a:srgbClr val="FF0000"/>
                </a:solidFill>
                <a:latin typeface="Arial"/>
                <a:cs typeface="Arial"/>
              </a:rPr>
              <a:t>/2</a:t>
            </a:r>
          </a:p>
        </p:txBody>
      </p:sp>
      <p:sp>
        <p:nvSpPr>
          <p:cNvPr id="20" name="object 7 2 1 6">
            <a:extLst>
              <a:ext uri="{FF2B5EF4-FFF2-40B4-BE49-F238E27FC236}">
                <a16:creationId xmlns:a16="http://schemas.microsoft.com/office/drawing/2014/main" id="{531FE731-43FF-E467-93EF-20417DD3AA02}"/>
              </a:ext>
            </a:extLst>
          </p:cNvPr>
          <p:cNvSpPr txBox="1"/>
          <p:nvPr/>
        </p:nvSpPr>
        <p:spPr>
          <a:xfrm>
            <a:off x="1775766" y="6201095"/>
            <a:ext cx="1190066" cy="641201"/>
          </a:xfrm>
          <a:prstGeom prst="rect">
            <a:avLst/>
          </a:prstGeom>
        </p:spPr>
        <p:txBody>
          <a:bodyPr vert="horz" wrap="square" lIns="0" tIns="12700" rIns="0" bIns="0" rtlCol="0">
            <a:spAutoFit/>
          </a:bodyPr>
          <a:lstStyle/>
          <a:p>
            <a:pPr marL="12700">
              <a:lnSpc>
                <a:spcPct val="100000"/>
              </a:lnSpc>
              <a:spcBef>
                <a:spcPts val="100"/>
              </a:spcBef>
            </a:pPr>
            <a:r>
              <a:rPr lang="en-US" sz="2000" b="1" dirty="0">
                <a:solidFill>
                  <a:srgbClr val="0000CC"/>
                </a:solidFill>
                <a:latin typeface="Arial"/>
                <a:cs typeface="Arial"/>
              </a:rPr>
              <a:t>W</a:t>
            </a:r>
            <a:r>
              <a:rPr lang="en-US" altLang="zh-CN" sz="2000" b="1" baseline="-25000" dirty="0">
                <a:solidFill>
                  <a:srgbClr val="0000CC"/>
                </a:solidFill>
                <a:latin typeface="Arial"/>
                <a:cs typeface="Arial"/>
              </a:rPr>
              <a:t>p</a:t>
            </a:r>
            <a:r>
              <a:rPr lang="en-US" sz="2000" b="1" dirty="0">
                <a:solidFill>
                  <a:srgbClr val="0000CC"/>
                </a:solidFill>
                <a:latin typeface="Arial"/>
                <a:cs typeface="Arial"/>
              </a:rPr>
              <a:t>/L=2</a:t>
            </a:r>
          </a:p>
          <a:p>
            <a:pPr marL="12700">
              <a:spcBef>
                <a:spcPts val="100"/>
              </a:spcBef>
            </a:pPr>
            <a:r>
              <a:rPr lang="en-US" sz="2000" b="1" dirty="0">
                <a:solidFill>
                  <a:srgbClr val="0000CC"/>
                </a:solidFill>
                <a:latin typeface="Arial"/>
                <a:cs typeface="Arial"/>
              </a:rPr>
              <a:t>     </a:t>
            </a:r>
            <a:r>
              <a:rPr lang="en-US" altLang="zh-CN" sz="2000" b="1" dirty="0">
                <a:solidFill>
                  <a:srgbClr val="FF0000"/>
                </a:solidFill>
                <a:latin typeface="Arial"/>
                <a:cs typeface="Arial"/>
              </a:rPr>
              <a:t>R</a:t>
            </a:r>
            <a:r>
              <a:rPr lang="en-US" altLang="zh-CN" sz="2000" b="1" baseline="-25000" dirty="0">
                <a:solidFill>
                  <a:srgbClr val="FF0000"/>
                </a:solidFill>
                <a:latin typeface="Arial"/>
                <a:cs typeface="Arial"/>
              </a:rPr>
              <a:t>0</a:t>
            </a:r>
            <a:r>
              <a:rPr lang="en-US" altLang="zh-CN" sz="2000" b="1" dirty="0">
                <a:solidFill>
                  <a:srgbClr val="FF0000"/>
                </a:solidFill>
                <a:latin typeface="Arial"/>
                <a:cs typeface="Arial"/>
              </a:rPr>
              <a:t>/2</a:t>
            </a:r>
          </a:p>
        </p:txBody>
      </p:sp>
      <p:sp>
        <p:nvSpPr>
          <p:cNvPr id="21" name="object 7 2 1 7">
            <a:extLst>
              <a:ext uri="{FF2B5EF4-FFF2-40B4-BE49-F238E27FC236}">
                <a16:creationId xmlns:a16="http://schemas.microsoft.com/office/drawing/2014/main" id="{710DA366-9F65-7533-32A6-2017F337599B}"/>
              </a:ext>
            </a:extLst>
          </p:cNvPr>
          <p:cNvSpPr txBox="1"/>
          <p:nvPr/>
        </p:nvSpPr>
        <p:spPr>
          <a:xfrm>
            <a:off x="2818728" y="6207335"/>
            <a:ext cx="1190066" cy="641201"/>
          </a:xfrm>
          <a:prstGeom prst="rect">
            <a:avLst/>
          </a:prstGeom>
        </p:spPr>
        <p:txBody>
          <a:bodyPr vert="horz" wrap="square" lIns="0" tIns="12700" rIns="0" bIns="0" rtlCol="0">
            <a:spAutoFit/>
          </a:bodyPr>
          <a:lstStyle/>
          <a:p>
            <a:pPr marL="12700">
              <a:lnSpc>
                <a:spcPct val="100000"/>
              </a:lnSpc>
              <a:spcBef>
                <a:spcPts val="100"/>
              </a:spcBef>
            </a:pPr>
            <a:r>
              <a:rPr lang="en-US" sz="2000" b="1" dirty="0">
                <a:solidFill>
                  <a:srgbClr val="0000CC"/>
                </a:solidFill>
                <a:latin typeface="Arial"/>
                <a:cs typeface="Arial"/>
              </a:rPr>
              <a:t>W</a:t>
            </a:r>
            <a:r>
              <a:rPr lang="en-US" altLang="zh-CN" sz="2000" b="1" baseline="-25000" dirty="0">
                <a:solidFill>
                  <a:srgbClr val="0000CC"/>
                </a:solidFill>
                <a:latin typeface="Arial"/>
                <a:cs typeface="Arial"/>
              </a:rPr>
              <a:t>p</a:t>
            </a:r>
            <a:r>
              <a:rPr lang="en-US" sz="2000" b="1" dirty="0">
                <a:solidFill>
                  <a:srgbClr val="0000CC"/>
                </a:solidFill>
                <a:latin typeface="Arial"/>
                <a:cs typeface="Arial"/>
              </a:rPr>
              <a:t>/L=2</a:t>
            </a:r>
          </a:p>
          <a:p>
            <a:pPr marL="12700">
              <a:spcBef>
                <a:spcPts val="100"/>
              </a:spcBef>
            </a:pPr>
            <a:r>
              <a:rPr lang="en-US" sz="2000" b="1" dirty="0">
                <a:solidFill>
                  <a:srgbClr val="0000CC"/>
                </a:solidFill>
                <a:latin typeface="Arial"/>
                <a:cs typeface="Arial"/>
              </a:rPr>
              <a:t>     </a:t>
            </a:r>
            <a:r>
              <a:rPr lang="en-US" altLang="zh-CN" sz="2000" b="1" dirty="0">
                <a:solidFill>
                  <a:srgbClr val="FF0000"/>
                </a:solidFill>
                <a:latin typeface="Arial"/>
                <a:cs typeface="Arial"/>
              </a:rPr>
              <a:t>R</a:t>
            </a:r>
            <a:r>
              <a:rPr lang="en-US" altLang="zh-CN" sz="2000" b="1" baseline="-25000" dirty="0">
                <a:solidFill>
                  <a:srgbClr val="FF0000"/>
                </a:solidFill>
                <a:latin typeface="Arial"/>
                <a:cs typeface="Arial"/>
              </a:rPr>
              <a:t>0</a:t>
            </a:r>
            <a:r>
              <a:rPr lang="en-US" altLang="zh-CN" sz="2000" b="1" dirty="0">
                <a:solidFill>
                  <a:srgbClr val="FF0000"/>
                </a:solidFill>
                <a:latin typeface="Arial"/>
                <a:cs typeface="Arial"/>
              </a:rPr>
              <a:t>/2</a:t>
            </a:r>
          </a:p>
        </p:txBody>
      </p:sp>
      <p:sp>
        <p:nvSpPr>
          <p:cNvPr id="22" name="object 7 2 1 8">
            <a:extLst>
              <a:ext uri="{FF2B5EF4-FFF2-40B4-BE49-F238E27FC236}">
                <a16:creationId xmlns:a16="http://schemas.microsoft.com/office/drawing/2014/main" id="{CFEA1C00-EDEF-4A85-126B-E661420CA107}"/>
              </a:ext>
            </a:extLst>
          </p:cNvPr>
          <p:cNvSpPr txBox="1"/>
          <p:nvPr/>
        </p:nvSpPr>
        <p:spPr>
          <a:xfrm>
            <a:off x="78637" y="4800600"/>
            <a:ext cx="1190066" cy="641201"/>
          </a:xfrm>
          <a:prstGeom prst="rect">
            <a:avLst/>
          </a:prstGeom>
        </p:spPr>
        <p:txBody>
          <a:bodyPr vert="horz" wrap="square" lIns="0" tIns="12700" rIns="0" bIns="0" rtlCol="0">
            <a:spAutoFit/>
          </a:bodyPr>
          <a:lstStyle/>
          <a:p>
            <a:pPr marL="12700">
              <a:lnSpc>
                <a:spcPct val="100000"/>
              </a:lnSpc>
              <a:spcBef>
                <a:spcPts val="100"/>
              </a:spcBef>
            </a:pPr>
            <a:r>
              <a:rPr lang="en-US" sz="2000" b="1" dirty="0">
                <a:solidFill>
                  <a:srgbClr val="0000CC"/>
                </a:solidFill>
                <a:latin typeface="Arial"/>
                <a:cs typeface="Arial"/>
              </a:rPr>
              <a:t>W</a:t>
            </a:r>
            <a:r>
              <a:rPr lang="en-US" altLang="zh-CN" sz="2000" b="1" baseline="-25000" dirty="0">
                <a:solidFill>
                  <a:srgbClr val="0000CC"/>
                </a:solidFill>
                <a:latin typeface="Arial"/>
                <a:cs typeface="Arial"/>
              </a:rPr>
              <a:t>p</a:t>
            </a:r>
            <a:r>
              <a:rPr lang="en-US" sz="2000" b="1" dirty="0">
                <a:solidFill>
                  <a:srgbClr val="0000CC"/>
                </a:solidFill>
                <a:latin typeface="Arial"/>
                <a:cs typeface="Arial"/>
              </a:rPr>
              <a:t>/L=1</a:t>
            </a:r>
          </a:p>
          <a:p>
            <a:pPr marL="12700">
              <a:spcBef>
                <a:spcPts val="100"/>
              </a:spcBef>
            </a:pPr>
            <a:r>
              <a:rPr lang="en-US" sz="2000" b="1" dirty="0">
                <a:solidFill>
                  <a:srgbClr val="0000CC"/>
                </a:solidFill>
                <a:latin typeface="Arial"/>
                <a:cs typeface="Arial"/>
              </a:rPr>
              <a:t>     </a:t>
            </a:r>
            <a:r>
              <a:rPr lang="en-US" altLang="zh-CN" sz="2000" b="1" dirty="0">
                <a:solidFill>
                  <a:srgbClr val="FF0000"/>
                </a:solidFill>
                <a:latin typeface="Arial"/>
                <a:cs typeface="Arial"/>
              </a:rPr>
              <a:t>R</a:t>
            </a:r>
            <a:r>
              <a:rPr lang="en-US" altLang="zh-CN" sz="2000" b="1" baseline="-25000" dirty="0">
                <a:solidFill>
                  <a:srgbClr val="FF0000"/>
                </a:solidFill>
                <a:latin typeface="Arial"/>
                <a:cs typeface="Arial"/>
              </a:rPr>
              <a:t>0</a:t>
            </a:r>
            <a:endParaRPr lang="en-US" altLang="zh-CN" sz="2000" b="1" dirty="0">
              <a:solidFill>
                <a:srgbClr val="FF0000"/>
              </a:solidFill>
              <a:latin typeface="Arial"/>
              <a:cs typeface="Arial"/>
            </a:endParaRPr>
          </a:p>
        </p:txBody>
      </p:sp>
      <p:sp>
        <p:nvSpPr>
          <p:cNvPr id="29" name="文本框 28">
            <a:extLst>
              <a:ext uri="{FF2B5EF4-FFF2-40B4-BE49-F238E27FC236}">
                <a16:creationId xmlns:a16="http://schemas.microsoft.com/office/drawing/2014/main" id="{60CA10E6-1724-97D3-3E88-C5177352CD79}"/>
              </a:ext>
            </a:extLst>
          </p:cNvPr>
          <p:cNvSpPr txBox="1"/>
          <p:nvPr/>
        </p:nvSpPr>
        <p:spPr>
          <a:xfrm>
            <a:off x="3657600" y="5660905"/>
            <a:ext cx="3030250" cy="369332"/>
          </a:xfrm>
          <a:prstGeom prst="rect">
            <a:avLst/>
          </a:prstGeom>
          <a:noFill/>
        </p:spPr>
        <p:txBody>
          <a:bodyPr wrap="square">
            <a:spAutoFit/>
          </a:bodyPr>
          <a:lstStyle/>
          <a:p>
            <a:pPr marL="91440">
              <a:lnSpc>
                <a:spcPct val="100000"/>
              </a:lnSpc>
              <a:spcBef>
                <a:spcPts val="295"/>
              </a:spcBef>
            </a:pPr>
            <a:r>
              <a:rPr lang="en-US" altLang="zh-CN" sz="1800" b="1" i="1" spc="-20" dirty="0" err="1">
                <a:solidFill>
                  <a:srgbClr val="004099"/>
                </a:solidFill>
                <a:latin typeface="Arial"/>
                <a:cs typeface="Arial"/>
              </a:rPr>
              <a:t>C</a:t>
            </a:r>
            <a:r>
              <a:rPr lang="en-US" altLang="zh-CN" sz="1800" b="1" spc="-30" baseline="-20833" dirty="0" err="1">
                <a:solidFill>
                  <a:srgbClr val="004099"/>
                </a:solidFill>
                <a:latin typeface="Arial"/>
                <a:cs typeface="Arial"/>
              </a:rPr>
              <a:t>par,1</a:t>
            </a:r>
            <a:r>
              <a:rPr lang="en-US" altLang="zh-CN" sz="1800" b="1" spc="315" baseline="-20833" dirty="0">
                <a:solidFill>
                  <a:srgbClr val="004099"/>
                </a:solidFill>
                <a:latin typeface="Arial"/>
                <a:cs typeface="Arial"/>
              </a:rPr>
              <a:t> </a:t>
            </a:r>
            <a:r>
              <a:rPr lang="en-US" altLang="zh-CN" sz="1800" b="1" i="1" dirty="0">
                <a:solidFill>
                  <a:srgbClr val="004099"/>
                </a:solidFill>
                <a:latin typeface="Arial"/>
                <a:cs typeface="Arial"/>
              </a:rPr>
              <a:t>=</a:t>
            </a:r>
            <a:r>
              <a:rPr lang="en-US" altLang="zh-CN" sz="1800" b="1" i="1" spc="-5" dirty="0">
                <a:solidFill>
                  <a:srgbClr val="004099"/>
                </a:solidFill>
                <a:latin typeface="Arial"/>
                <a:cs typeface="Arial"/>
              </a:rPr>
              <a:t> </a:t>
            </a:r>
            <a:r>
              <a:rPr lang="en-US" altLang="zh-CN" sz="1800" b="1" spc="-5" dirty="0">
                <a:solidFill>
                  <a:srgbClr val="004099"/>
                </a:solidFill>
                <a:latin typeface="Arial"/>
                <a:cs typeface="Arial"/>
              </a:rPr>
              <a:t>(1+2+4)</a:t>
            </a:r>
            <a:r>
              <a:rPr lang="en-US" altLang="zh-CN" sz="1800" b="1" i="1" spc="-5" dirty="0" err="1">
                <a:solidFill>
                  <a:srgbClr val="004099"/>
                </a:solidFill>
                <a:latin typeface="Arial"/>
                <a:cs typeface="Arial"/>
              </a:rPr>
              <a:t>C</a:t>
            </a:r>
            <a:r>
              <a:rPr lang="en-US" altLang="zh-CN" sz="1800" b="1" spc="-7" baseline="-20833" dirty="0" err="1">
                <a:solidFill>
                  <a:srgbClr val="004099"/>
                </a:solidFill>
                <a:latin typeface="Arial"/>
                <a:cs typeface="Arial"/>
              </a:rPr>
              <a:t>d0</a:t>
            </a:r>
            <a:r>
              <a:rPr lang="en-US" altLang="zh-CN" sz="1800" b="1" spc="322" baseline="-20833" dirty="0">
                <a:solidFill>
                  <a:srgbClr val="004099"/>
                </a:solidFill>
                <a:latin typeface="Arial"/>
                <a:cs typeface="Arial"/>
              </a:rPr>
              <a:t> </a:t>
            </a:r>
            <a:r>
              <a:rPr lang="en-US" altLang="zh-CN" sz="1800" b="1" i="1" dirty="0">
                <a:solidFill>
                  <a:srgbClr val="004099"/>
                </a:solidFill>
                <a:latin typeface="Arial"/>
                <a:cs typeface="Arial"/>
              </a:rPr>
              <a:t>=</a:t>
            </a:r>
            <a:r>
              <a:rPr lang="en-US" altLang="zh-CN" sz="1800" b="1" i="1" spc="-5" dirty="0">
                <a:solidFill>
                  <a:srgbClr val="004099"/>
                </a:solidFill>
                <a:latin typeface="Arial"/>
                <a:cs typeface="Arial"/>
              </a:rPr>
              <a:t> </a:t>
            </a:r>
            <a:r>
              <a:rPr lang="en-US" altLang="zh-CN" sz="1800" b="1" i="1" spc="-5" dirty="0" err="1">
                <a:solidFill>
                  <a:srgbClr val="004099"/>
                </a:solidFill>
                <a:latin typeface="Arial"/>
                <a:cs typeface="Arial"/>
              </a:rPr>
              <a:t>7C</a:t>
            </a:r>
            <a:r>
              <a:rPr lang="en-US" altLang="zh-CN" sz="1800" b="1" spc="-7" baseline="-20833" dirty="0" err="1">
                <a:solidFill>
                  <a:srgbClr val="004099"/>
                </a:solidFill>
                <a:latin typeface="Arial"/>
                <a:cs typeface="Arial"/>
              </a:rPr>
              <a:t>d0</a:t>
            </a:r>
            <a:endParaRPr lang="en-US" altLang="zh-CN" sz="1800" baseline="-20833" dirty="0">
              <a:latin typeface="Arial"/>
              <a:cs typeface="Arial"/>
            </a:endParaRPr>
          </a:p>
        </p:txBody>
      </p:sp>
      <p:grpSp>
        <p:nvGrpSpPr>
          <p:cNvPr id="26" name="组合 25">
            <a:extLst>
              <a:ext uri="{FF2B5EF4-FFF2-40B4-BE49-F238E27FC236}">
                <a16:creationId xmlns:a16="http://schemas.microsoft.com/office/drawing/2014/main" id="{0A67A202-7F5B-BC83-2D79-75A468737AEF}"/>
              </a:ext>
            </a:extLst>
          </p:cNvPr>
          <p:cNvGrpSpPr/>
          <p:nvPr/>
        </p:nvGrpSpPr>
        <p:grpSpPr>
          <a:xfrm>
            <a:off x="7467600" y="4114800"/>
            <a:ext cx="4182829" cy="1491117"/>
            <a:chOff x="7104392" y="2851627"/>
            <a:chExt cx="4182829" cy="1491117"/>
          </a:xfrm>
        </p:grpSpPr>
        <p:pic>
          <p:nvPicPr>
            <p:cNvPr id="36" name="图片 35" descr="\documentclass{article}&#10;\usepackage{amsmath}&#10;\usepackage{cancel}&#10;\usepackage{color}&#10;\pagestyle{empty}&#10;\begin{document}&#10;&#10;$t_{pL H}=0.69 R_0\left(7 C_{d_0}+C_L\right)$&#10;&#10;\end{document}" title="IguanaTex Bitmap Display">
              <a:extLst>
                <a:ext uri="{FF2B5EF4-FFF2-40B4-BE49-F238E27FC236}">
                  <a16:creationId xmlns:a16="http://schemas.microsoft.com/office/drawing/2014/main" id="{BD69C6C7-1FBD-1AFC-627F-D4259C90155E}"/>
                </a:ext>
              </a:extLst>
            </p:cNvPr>
            <p:cNvPicPr>
              <a:picLocks noChangeAspect="1"/>
            </p:cNvPicPr>
            <p:nvPr>
              <p:custDataLst>
                <p:tags r:id="rId1"/>
              </p:custDataLst>
            </p:nvPr>
          </p:nvPicPr>
          <p:blipFill>
            <a:blip r:embed="rId8"/>
            <a:stretch>
              <a:fillRect/>
            </a:stretch>
          </p:blipFill>
          <p:spPr>
            <a:xfrm>
              <a:off x="8260591" y="2916205"/>
              <a:ext cx="2992762" cy="263619"/>
            </a:xfrm>
            <a:prstGeom prst="rect">
              <a:avLst/>
            </a:prstGeom>
          </p:spPr>
        </p:pic>
        <p:pic>
          <p:nvPicPr>
            <p:cNvPr id="38" name="图片 37" descr="\documentclass{article}&#10;\usepackage{amsmath}&#10;\usepackage{cancel}&#10;\usepackage{color}&#10;\pagestyle{empty}&#10;\begin{document}&#10;&#10;&#10;$t_{pHL}=0.69 R_0 \left(7C_{d_0}+C_L\right)$&#10;&#10;\end{document}" title="IguanaTex Bitmap Display">
              <a:extLst>
                <a:ext uri="{FF2B5EF4-FFF2-40B4-BE49-F238E27FC236}">
                  <a16:creationId xmlns:a16="http://schemas.microsoft.com/office/drawing/2014/main" id="{A54A0B0F-7EDD-049C-6F5C-84A1CE3AD5B6}"/>
                </a:ext>
              </a:extLst>
            </p:cNvPr>
            <p:cNvPicPr>
              <a:picLocks noChangeAspect="1"/>
            </p:cNvPicPr>
            <p:nvPr>
              <p:custDataLst>
                <p:tags r:id="rId2"/>
              </p:custDataLst>
            </p:nvPr>
          </p:nvPicPr>
          <p:blipFill>
            <a:blip r:embed="rId9"/>
            <a:stretch>
              <a:fillRect/>
            </a:stretch>
          </p:blipFill>
          <p:spPr>
            <a:xfrm>
              <a:off x="8294460" y="3483830"/>
              <a:ext cx="2992761" cy="263619"/>
            </a:xfrm>
            <a:prstGeom prst="rect">
              <a:avLst/>
            </a:prstGeom>
          </p:spPr>
        </p:pic>
        <p:sp>
          <p:nvSpPr>
            <p:cNvPr id="32" name="object 7 2 2">
              <a:extLst>
                <a:ext uri="{FF2B5EF4-FFF2-40B4-BE49-F238E27FC236}">
                  <a16:creationId xmlns:a16="http://schemas.microsoft.com/office/drawing/2014/main" id="{00D4D0AF-6605-1AF8-8735-B1CDBEFACB82}"/>
                </a:ext>
              </a:extLst>
            </p:cNvPr>
            <p:cNvSpPr txBox="1"/>
            <p:nvPr/>
          </p:nvSpPr>
          <p:spPr>
            <a:xfrm>
              <a:off x="7104392" y="2851627"/>
              <a:ext cx="1190066" cy="320601"/>
            </a:xfrm>
            <a:prstGeom prst="rect">
              <a:avLst/>
            </a:prstGeom>
          </p:spPr>
          <p:txBody>
            <a:bodyPr vert="horz" wrap="square" lIns="0" tIns="12700" rIns="0" bIns="0" rtlCol="0">
              <a:spAutoFit/>
            </a:bodyPr>
            <a:lstStyle/>
            <a:p>
              <a:pPr marL="12700">
                <a:lnSpc>
                  <a:spcPct val="100000"/>
                </a:lnSpc>
                <a:spcBef>
                  <a:spcPts val="100"/>
                </a:spcBef>
              </a:pPr>
              <a:r>
                <a:rPr lang="en-US" sz="2000" b="1" dirty="0">
                  <a:solidFill>
                    <a:srgbClr val="0000CC"/>
                  </a:solidFill>
                  <a:latin typeface="Arial"/>
                  <a:cs typeface="Arial"/>
                </a:rPr>
                <a:t>PUN</a:t>
              </a:r>
              <a:endParaRPr lang="en-US" altLang="zh-CN" sz="2000" b="1" dirty="0">
                <a:solidFill>
                  <a:srgbClr val="FF0000"/>
                </a:solidFill>
                <a:latin typeface="Arial"/>
                <a:cs typeface="Arial"/>
              </a:endParaRPr>
            </a:p>
          </p:txBody>
        </p:sp>
        <p:sp>
          <p:nvSpPr>
            <p:cNvPr id="33" name="object 7 2 3">
              <a:extLst>
                <a:ext uri="{FF2B5EF4-FFF2-40B4-BE49-F238E27FC236}">
                  <a16:creationId xmlns:a16="http://schemas.microsoft.com/office/drawing/2014/main" id="{ECCF766F-63B3-CC8D-F945-09C5DFF287D5}"/>
                </a:ext>
              </a:extLst>
            </p:cNvPr>
            <p:cNvSpPr txBox="1"/>
            <p:nvPr/>
          </p:nvSpPr>
          <p:spPr>
            <a:xfrm>
              <a:off x="7104392" y="3444593"/>
              <a:ext cx="1190066" cy="320601"/>
            </a:xfrm>
            <a:prstGeom prst="rect">
              <a:avLst/>
            </a:prstGeom>
          </p:spPr>
          <p:txBody>
            <a:bodyPr vert="horz" wrap="square" lIns="0" tIns="12700" rIns="0" bIns="0" rtlCol="0">
              <a:spAutoFit/>
            </a:bodyPr>
            <a:lstStyle/>
            <a:p>
              <a:pPr marL="12700">
                <a:lnSpc>
                  <a:spcPct val="100000"/>
                </a:lnSpc>
                <a:spcBef>
                  <a:spcPts val="100"/>
                </a:spcBef>
              </a:pPr>
              <a:r>
                <a:rPr lang="en-US" sz="2000" b="1" dirty="0" err="1">
                  <a:solidFill>
                    <a:srgbClr val="0000CC"/>
                  </a:solidFill>
                  <a:latin typeface="Arial"/>
                  <a:cs typeface="Arial"/>
                </a:rPr>
                <a:t>PDN</a:t>
              </a:r>
              <a:endParaRPr lang="en-US" altLang="zh-CN" sz="2000" b="1" dirty="0">
                <a:solidFill>
                  <a:srgbClr val="FF0000"/>
                </a:solidFill>
                <a:latin typeface="Arial"/>
                <a:cs typeface="Arial"/>
              </a:endParaRPr>
            </a:p>
          </p:txBody>
        </p:sp>
        <p:pic>
          <p:nvPicPr>
            <p:cNvPr id="40" name="图片 39" descr="\documentclass{article}&#10;\usepackage{amsmath}&#10;\usepackage{cancel}&#10;\usepackage{color}&#10;\pagestyle{empty}&#10;\begin{document}&#10;&#10;&#10;$t_{p}=0.69 R_0 \left(7 C_{d_0}+C_L\right)$&#10;&#10;\end{document}" title="IguanaTex Bitmap Display">
              <a:extLst>
                <a:ext uri="{FF2B5EF4-FFF2-40B4-BE49-F238E27FC236}">
                  <a16:creationId xmlns:a16="http://schemas.microsoft.com/office/drawing/2014/main" id="{6456D87B-4718-6AB3-5928-6D6A22128D2C}"/>
                </a:ext>
              </a:extLst>
            </p:cNvPr>
            <p:cNvPicPr>
              <a:picLocks noChangeAspect="1"/>
            </p:cNvPicPr>
            <p:nvPr>
              <p:custDataLst>
                <p:tags r:id="rId3"/>
              </p:custDataLst>
            </p:nvPr>
          </p:nvPicPr>
          <p:blipFill>
            <a:blip r:embed="rId10"/>
            <a:stretch>
              <a:fillRect/>
            </a:stretch>
          </p:blipFill>
          <p:spPr>
            <a:xfrm>
              <a:off x="8294458" y="4079125"/>
              <a:ext cx="2675809" cy="263619"/>
            </a:xfrm>
            <a:prstGeom prst="rect">
              <a:avLst/>
            </a:prstGeom>
          </p:spPr>
        </p:pic>
      </p:grpSp>
      <p:grpSp>
        <p:nvGrpSpPr>
          <p:cNvPr id="55" name="组合 54">
            <a:extLst>
              <a:ext uri="{FF2B5EF4-FFF2-40B4-BE49-F238E27FC236}">
                <a16:creationId xmlns:a16="http://schemas.microsoft.com/office/drawing/2014/main" id="{76222E0A-E70E-4F21-E72C-C185836B9312}"/>
              </a:ext>
            </a:extLst>
          </p:cNvPr>
          <p:cNvGrpSpPr/>
          <p:nvPr/>
        </p:nvGrpSpPr>
        <p:grpSpPr>
          <a:xfrm>
            <a:off x="2818728" y="4472225"/>
            <a:ext cx="2560320" cy="1138199"/>
            <a:chOff x="3307080" y="4231640"/>
            <a:chExt cx="2560320" cy="1138199"/>
          </a:xfrm>
        </p:grpSpPr>
        <p:sp>
          <p:nvSpPr>
            <p:cNvPr id="56" name="任意多边形: 形状 55">
              <a:extLst>
                <a:ext uri="{FF2B5EF4-FFF2-40B4-BE49-F238E27FC236}">
                  <a16:creationId xmlns:a16="http://schemas.microsoft.com/office/drawing/2014/main" id="{A56163E3-7D6E-9163-9B56-AD59CE2A1550}"/>
                </a:ext>
              </a:extLst>
            </p:cNvPr>
            <p:cNvSpPr/>
            <p:nvPr/>
          </p:nvSpPr>
          <p:spPr>
            <a:xfrm>
              <a:off x="3307080" y="4231640"/>
              <a:ext cx="2058072" cy="52821"/>
            </a:xfrm>
            <a:custGeom>
              <a:avLst/>
              <a:gdLst>
                <a:gd name="connsiteX0" fmla="*/ 0 w 1742440"/>
                <a:gd name="connsiteY0" fmla="*/ 0 h 73162"/>
                <a:gd name="connsiteX1" fmla="*/ 91440 w 1742440"/>
                <a:gd name="connsiteY1" fmla="*/ 15240 h 73162"/>
                <a:gd name="connsiteX2" fmla="*/ 487680 w 1742440"/>
                <a:gd name="connsiteY2" fmla="*/ 25400 h 73162"/>
                <a:gd name="connsiteX3" fmla="*/ 563880 w 1742440"/>
                <a:gd name="connsiteY3" fmla="*/ 35560 h 73162"/>
                <a:gd name="connsiteX4" fmla="*/ 731520 w 1742440"/>
                <a:gd name="connsiteY4" fmla="*/ 40640 h 73162"/>
                <a:gd name="connsiteX5" fmla="*/ 863600 w 1742440"/>
                <a:gd name="connsiteY5" fmla="*/ 45720 h 73162"/>
                <a:gd name="connsiteX6" fmla="*/ 1742440 w 1742440"/>
                <a:gd name="connsiteY6" fmla="*/ 66040 h 73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2440" h="73162">
                  <a:moveTo>
                    <a:pt x="0" y="0"/>
                  </a:moveTo>
                  <a:cubicBezTo>
                    <a:pt x="30480" y="5080"/>
                    <a:pt x="60550" y="14448"/>
                    <a:pt x="91440" y="15240"/>
                  </a:cubicBezTo>
                  <a:lnTo>
                    <a:pt x="487680" y="25400"/>
                  </a:lnTo>
                  <a:cubicBezTo>
                    <a:pt x="513080" y="28787"/>
                    <a:pt x="538305" y="33962"/>
                    <a:pt x="563880" y="35560"/>
                  </a:cubicBezTo>
                  <a:cubicBezTo>
                    <a:pt x="619677" y="39047"/>
                    <a:pt x="675646" y="38746"/>
                    <a:pt x="731520" y="40640"/>
                  </a:cubicBezTo>
                  <a:lnTo>
                    <a:pt x="863600" y="45720"/>
                  </a:lnTo>
                  <a:cubicBezTo>
                    <a:pt x="1277048" y="91659"/>
                    <a:pt x="985145" y="66040"/>
                    <a:pt x="1742440" y="6604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7" name="组合 56">
              <a:extLst>
                <a:ext uri="{FF2B5EF4-FFF2-40B4-BE49-F238E27FC236}">
                  <a16:creationId xmlns:a16="http://schemas.microsoft.com/office/drawing/2014/main" id="{3D97FB9C-F3EC-CD8A-0309-D004D06BE4B3}"/>
                </a:ext>
              </a:extLst>
            </p:cNvPr>
            <p:cNvGrpSpPr/>
            <p:nvPr/>
          </p:nvGrpSpPr>
          <p:grpSpPr>
            <a:xfrm>
              <a:off x="4327053" y="4318000"/>
              <a:ext cx="319659" cy="1051839"/>
              <a:chOff x="4327053" y="4318000"/>
              <a:chExt cx="319659" cy="1051839"/>
            </a:xfrm>
          </p:grpSpPr>
          <p:sp>
            <p:nvSpPr>
              <p:cNvPr id="65" name="任意多边形: 形状 64">
                <a:extLst>
                  <a:ext uri="{FF2B5EF4-FFF2-40B4-BE49-F238E27FC236}">
                    <a16:creationId xmlns:a16="http://schemas.microsoft.com/office/drawing/2014/main" id="{FAAB46CB-B9DC-B47B-2367-9845C72C20A4}"/>
                  </a:ext>
                </a:extLst>
              </p:cNvPr>
              <p:cNvSpPr/>
              <p:nvPr/>
            </p:nvSpPr>
            <p:spPr>
              <a:xfrm>
                <a:off x="4419600" y="4318000"/>
                <a:ext cx="30550" cy="436880"/>
              </a:xfrm>
              <a:custGeom>
                <a:avLst/>
                <a:gdLst>
                  <a:gd name="connsiteX0" fmla="*/ 0 w 30550"/>
                  <a:gd name="connsiteY0" fmla="*/ 0 h 436880"/>
                  <a:gd name="connsiteX1" fmla="*/ 20320 w 30550"/>
                  <a:gd name="connsiteY1" fmla="*/ 101600 h 436880"/>
                  <a:gd name="connsiteX2" fmla="*/ 30480 w 30550"/>
                  <a:gd name="connsiteY2" fmla="*/ 436880 h 436880"/>
                </a:gdLst>
                <a:ahLst/>
                <a:cxnLst>
                  <a:cxn ang="0">
                    <a:pos x="connsiteX0" y="connsiteY0"/>
                  </a:cxn>
                  <a:cxn ang="0">
                    <a:pos x="connsiteX1" y="connsiteY1"/>
                  </a:cxn>
                  <a:cxn ang="0">
                    <a:pos x="connsiteX2" y="connsiteY2"/>
                  </a:cxn>
                </a:cxnLst>
                <a:rect l="l" t="t" r="r" b="b"/>
                <a:pathLst>
                  <a:path w="30550" h="436880">
                    <a:moveTo>
                      <a:pt x="0" y="0"/>
                    </a:moveTo>
                    <a:cubicBezTo>
                      <a:pt x="27730" y="46217"/>
                      <a:pt x="16148" y="18156"/>
                      <a:pt x="20320" y="101600"/>
                    </a:cubicBezTo>
                    <a:cubicBezTo>
                      <a:pt x="32059" y="336378"/>
                      <a:pt x="30480" y="267607"/>
                      <a:pt x="30480" y="43688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形状 65">
                <a:extLst>
                  <a:ext uri="{FF2B5EF4-FFF2-40B4-BE49-F238E27FC236}">
                    <a16:creationId xmlns:a16="http://schemas.microsoft.com/office/drawing/2014/main" id="{7BE73744-6265-57B1-D614-3DF4F59F4FE9}"/>
                  </a:ext>
                </a:extLst>
              </p:cNvPr>
              <p:cNvSpPr/>
              <p:nvPr/>
            </p:nvSpPr>
            <p:spPr>
              <a:xfrm>
                <a:off x="4349839" y="4735058"/>
                <a:ext cx="203200" cy="35560"/>
              </a:xfrm>
              <a:custGeom>
                <a:avLst/>
                <a:gdLst>
                  <a:gd name="connsiteX0" fmla="*/ 203200 w 203200"/>
                  <a:gd name="connsiteY0" fmla="*/ 5080 h 35560"/>
                  <a:gd name="connsiteX1" fmla="*/ 177800 w 203200"/>
                  <a:gd name="connsiteY1" fmla="*/ 0 h 35560"/>
                  <a:gd name="connsiteX2" fmla="*/ 86360 w 203200"/>
                  <a:gd name="connsiteY2" fmla="*/ 15240 h 35560"/>
                  <a:gd name="connsiteX3" fmla="*/ 35560 w 203200"/>
                  <a:gd name="connsiteY3" fmla="*/ 25400 h 35560"/>
                  <a:gd name="connsiteX4" fmla="*/ 0 w 203200"/>
                  <a:gd name="connsiteY4" fmla="*/ 35560 h 3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200" h="35560">
                    <a:moveTo>
                      <a:pt x="203200" y="5080"/>
                    </a:moveTo>
                    <a:cubicBezTo>
                      <a:pt x="194733" y="3387"/>
                      <a:pt x="186434" y="0"/>
                      <a:pt x="177800" y="0"/>
                    </a:cubicBezTo>
                    <a:cubicBezTo>
                      <a:pt x="133512" y="0"/>
                      <a:pt x="126766" y="6261"/>
                      <a:pt x="86360" y="15240"/>
                    </a:cubicBezTo>
                    <a:cubicBezTo>
                      <a:pt x="69503" y="18986"/>
                      <a:pt x="52164" y="20656"/>
                      <a:pt x="35560" y="25400"/>
                    </a:cubicBezTo>
                    <a:lnTo>
                      <a:pt x="0" y="3556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形状 66">
                <a:extLst>
                  <a:ext uri="{FF2B5EF4-FFF2-40B4-BE49-F238E27FC236}">
                    <a16:creationId xmlns:a16="http://schemas.microsoft.com/office/drawing/2014/main" id="{927C0BCE-B6BE-3975-E12F-86C6EE38EBCA}"/>
                  </a:ext>
                </a:extLst>
              </p:cNvPr>
              <p:cNvSpPr/>
              <p:nvPr/>
            </p:nvSpPr>
            <p:spPr>
              <a:xfrm>
                <a:off x="4359999" y="4841306"/>
                <a:ext cx="203200" cy="35560"/>
              </a:xfrm>
              <a:custGeom>
                <a:avLst/>
                <a:gdLst>
                  <a:gd name="connsiteX0" fmla="*/ 203200 w 203200"/>
                  <a:gd name="connsiteY0" fmla="*/ 5080 h 35560"/>
                  <a:gd name="connsiteX1" fmla="*/ 177800 w 203200"/>
                  <a:gd name="connsiteY1" fmla="*/ 0 h 35560"/>
                  <a:gd name="connsiteX2" fmla="*/ 86360 w 203200"/>
                  <a:gd name="connsiteY2" fmla="*/ 15240 h 35560"/>
                  <a:gd name="connsiteX3" fmla="*/ 35560 w 203200"/>
                  <a:gd name="connsiteY3" fmla="*/ 25400 h 35560"/>
                  <a:gd name="connsiteX4" fmla="*/ 0 w 203200"/>
                  <a:gd name="connsiteY4" fmla="*/ 35560 h 3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200" h="35560">
                    <a:moveTo>
                      <a:pt x="203200" y="5080"/>
                    </a:moveTo>
                    <a:cubicBezTo>
                      <a:pt x="194733" y="3387"/>
                      <a:pt x="186434" y="0"/>
                      <a:pt x="177800" y="0"/>
                    </a:cubicBezTo>
                    <a:cubicBezTo>
                      <a:pt x="133512" y="0"/>
                      <a:pt x="126766" y="6261"/>
                      <a:pt x="86360" y="15240"/>
                    </a:cubicBezTo>
                    <a:cubicBezTo>
                      <a:pt x="69503" y="18986"/>
                      <a:pt x="52164" y="20656"/>
                      <a:pt x="35560" y="25400"/>
                    </a:cubicBezTo>
                    <a:lnTo>
                      <a:pt x="0" y="3556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8" name="任意多边形: 形状 67">
                <a:extLst>
                  <a:ext uri="{FF2B5EF4-FFF2-40B4-BE49-F238E27FC236}">
                    <a16:creationId xmlns:a16="http://schemas.microsoft.com/office/drawing/2014/main" id="{21DD9A80-0CEA-4D45-A199-A8C3868C57A5}"/>
                  </a:ext>
                </a:extLst>
              </p:cNvPr>
              <p:cNvSpPr/>
              <p:nvPr/>
            </p:nvSpPr>
            <p:spPr>
              <a:xfrm>
                <a:off x="4327053" y="4881880"/>
                <a:ext cx="319659" cy="487959"/>
              </a:xfrm>
              <a:custGeom>
                <a:avLst/>
                <a:gdLst>
                  <a:gd name="connsiteX0" fmla="*/ 148427 w 319659"/>
                  <a:gd name="connsiteY0" fmla="*/ 0 h 487959"/>
                  <a:gd name="connsiteX1" fmla="*/ 158587 w 319659"/>
                  <a:gd name="connsiteY1" fmla="*/ 30480 h 487959"/>
                  <a:gd name="connsiteX2" fmla="*/ 178907 w 319659"/>
                  <a:gd name="connsiteY2" fmla="*/ 81280 h 487959"/>
                  <a:gd name="connsiteX3" fmla="*/ 183987 w 319659"/>
                  <a:gd name="connsiteY3" fmla="*/ 142240 h 487959"/>
                  <a:gd name="connsiteX4" fmla="*/ 189067 w 319659"/>
                  <a:gd name="connsiteY4" fmla="*/ 167640 h 487959"/>
                  <a:gd name="connsiteX5" fmla="*/ 199227 w 319659"/>
                  <a:gd name="connsiteY5" fmla="*/ 254000 h 487959"/>
                  <a:gd name="connsiteX6" fmla="*/ 1107 w 319659"/>
                  <a:gd name="connsiteY6" fmla="*/ 299720 h 487959"/>
                  <a:gd name="connsiteX7" fmla="*/ 16347 w 319659"/>
                  <a:gd name="connsiteY7" fmla="*/ 294640 h 487959"/>
                  <a:gd name="connsiteX8" fmla="*/ 97627 w 319659"/>
                  <a:gd name="connsiteY8" fmla="*/ 284480 h 487959"/>
                  <a:gd name="connsiteX9" fmla="*/ 229707 w 319659"/>
                  <a:gd name="connsiteY9" fmla="*/ 274320 h 487959"/>
                  <a:gd name="connsiteX10" fmla="*/ 270347 w 319659"/>
                  <a:gd name="connsiteY10" fmla="*/ 269240 h 487959"/>
                  <a:gd name="connsiteX11" fmla="*/ 316067 w 319659"/>
                  <a:gd name="connsiteY11" fmla="*/ 254000 h 487959"/>
                  <a:gd name="connsiteX12" fmla="*/ 305907 w 319659"/>
                  <a:gd name="connsiteY12" fmla="*/ 289560 h 487959"/>
                  <a:gd name="connsiteX13" fmla="*/ 250027 w 319659"/>
                  <a:gd name="connsiteY13" fmla="*/ 375920 h 487959"/>
                  <a:gd name="connsiteX14" fmla="*/ 234787 w 319659"/>
                  <a:gd name="connsiteY14" fmla="*/ 401320 h 487959"/>
                  <a:gd name="connsiteX15" fmla="*/ 214467 w 319659"/>
                  <a:gd name="connsiteY15" fmla="*/ 431800 h 487959"/>
                  <a:gd name="connsiteX16" fmla="*/ 183987 w 319659"/>
                  <a:gd name="connsiteY16" fmla="*/ 487680 h 487959"/>
                  <a:gd name="connsiteX17" fmla="*/ 163667 w 319659"/>
                  <a:gd name="connsiteY17" fmla="*/ 457200 h 487959"/>
                  <a:gd name="connsiteX18" fmla="*/ 143347 w 319659"/>
                  <a:gd name="connsiteY18" fmla="*/ 436880 h 487959"/>
                  <a:gd name="connsiteX19" fmla="*/ 138267 w 319659"/>
                  <a:gd name="connsiteY19" fmla="*/ 421640 h 487959"/>
                  <a:gd name="connsiteX20" fmla="*/ 97627 w 319659"/>
                  <a:gd name="connsiteY20" fmla="*/ 381000 h 487959"/>
                  <a:gd name="connsiteX21" fmla="*/ 77307 w 319659"/>
                  <a:gd name="connsiteY21" fmla="*/ 330200 h 487959"/>
                  <a:gd name="connsiteX22" fmla="*/ 67147 w 319659"/>
                  <a:gd name="connsiteY22" fmla="*/ 289560 h 487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19659" h="487959">
                    <a:moveTo>
                      <a:pt x="148427" y="0"/>
                    </a:moveTo>
                    <a:cubicBezTo>
                      <a:pt x="151814" y="10160"/>
                      <a:pt x="154827" y="20452"/>
                      <a:pt x="158587" y="30480"/>
                    </a:cubicBezTo>
                    <a:cubicBezTo>
                      <a:pt x="164991" y="47557"/>
                      <a:pt x="178907" y="81280"/>
                      <a:pt x="178907" y="81280"/>
                    </a:cubicBezTo>
                    <a:cubicBezTo>
                      <a:pt x="180600" y="101600"/>
                      <a:pt x="181605" y="121989"/>
                      <a:pt x="183987" y="142240"/>
                    </a:cubicBezTo>
                    <a:cubicBezTo>
                      <a:pt x="184996" y="150815"/>
                      <a:pt x="188113" y="159058"/>
                      <a:pt x="189067" y="167640"/>
                    </a:cubicBezTo>
                    <a:cubicBezTo>
                      <a:pt x="199175" y="258611"/>
                      <a:pt x="187372" y="206578"/>
                      <a:pt x="199227" y="254000"/>
                    </a:cubicBezTo>
                    <a:cubicBezTo>
                      <a:pt x="161010" y="330433"/>
                      <a:pt x="194756" y="276938"/>
                      <a:pt x="1107" y="299720"/>
                    </a:cubicBezTo>
                    <a:cubicBezTo>
                      <a:pt x="-4211" y="300346"/>
                      <a:pt x="11058" y="295475"/>
                      <a:pt x="16347" y="294640"/>
                    </a:cubicBezTo>
                    <a:cubicBezTo>
                      <a:pt x="43317" y="290382"/>
                      <a:pt x="70517" y="287733"/>
                      <a:pt x="97627" y="284480"/>
                    </a:cubicBezTo>
                    <a:cubicBezTo>
                      <a:pt x="161200" y="276851"/>
                      <a:pt x="148364" y="279105"/>
                      <a:pt x="229707" y="274320"/>
                    </a:cubicBezTo>
                    <a:cubicBezTo>
                      <a:pt x="243254" y="272627"/>
                      <a:pt x="257058" y="272367"/>
                      <a:pt x="270347" y="269240"/>
                    </a:cubicBezTo>
                    <a:cubicBezTo>
                      <a:pt x="285984" y="265561"/>
                      <a:pt x="302119" y="246030"/>
                      <a:pt x="316067" y="254000"/>
                    </a:cubicBezTo>
                    <a:cubicBezTo>
                      <a:pt x="326770" y="260116"/>
                      <a:pt x="310601" y="278161"/>
                      <a:pt x="305907" y="289560"/>
                    </a:cubicBezTo>
                    <a:cubicBezTo>
                      <a:pt x="278298" y="356611"/>
                      <a:pt x="288892" y="324100"/>
                      <a:pt x="250027" y="375920"/>
                    </a:cubicBezTo>
                    <a:cubicBezTo>
                      <a:pt x="244103" y="383819"/>
                      <a:pt x="240088" y="392990"/>
                      <a:pt x="234787" y="401320"/>
                    </a:cubicBezTo>
                    <a:cubicBezTo>
                      <a:pt x="228231" y="411622"/>
                      <a:pt x="221240" y="421640"/>
                      <a:pt x="214467" y="431800"/>
                    </a:cubicBezTo>
                    <a:cubicBezTo>
                      <a:pt x="214132" y="432973"/>
                      <a:pt x="203345" y="492519"/>
                      <a:pt x="183987" y="487680"/>
                    </a:cubicBezTo>
                    <a:cubicBezTo>
                      <a:pt x="172141" y="484718"/>
                      <a:pt x="171295" y="466735"/>
                      <a:pt x="163667" y="457200"/>
                    </a:cubicBezTo>
                    <a:cubicBezTo>
                      <a:pt x="157683" y="449720"/>
                      <a:pt x="150120" y="443653"/>
                      <a:pt x="143347" y="436880"/>
                    </a:cubicBezTo>
                    <a:cubicBezTo>
                      <a:pt x="141654" y="431800"/>
                      <a:pt x="141237" y="426095"/>
                      <a:pt x="138267" y="421640"/>
                    </a:cubicBezTo>
                    <a:cubicBezTo>
                      <a:pt x="119510" y="393504"/>
                      <a:pt x="119000" y="395249"/>
                      <a:pt x="97627" y="381000"/>
                    </a:cubicBezTo>
                    <a:cubicBezTo>
                      <a:pt x="73800" y="333346"/>
                      <a:pt x="102416" y="392974"/>
                      <a:pt x="77307" y="330200"/>
                    </a:cubicBezTo>
                    <a:cubicBezTo>
                      <a:pt x="64118" y="297227"/>
                      <a:pt x="67147" y="323351"/>
                      <a:pt x="67147" y="2895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 name="组合 58">
              <a:extLst>
                <a:ext uri="{FF2B5EF4-FFF2-40B4-BE49-F238E27FC236}">
                  <a16:creationId xmlns:a16="http://schemas.microsoft.com/office/drawing/2014/main" id="{C7795A34-C744-6C4B-FAF5-767952838895}"/>
                </a:ext>
              </a:extLst>
            </p:cNvPr>
            <p:cNvGrpSpPr/>
            <p:nvPr/>
          </p:nvGrpSpPr>
          <p:grpSpPr>
            <a:xfrm>
              <a:off x="4950300" y="4318000"/>
              <a:ext cx="319659" cy="1051839"/>
              <a:chOff x="4327053" y="4318000"/>
              <a:chExt cx="319659" cy="1051839"/>
            </a:xfrm>
          </p:grpSpPr>
          <p:sp>
            <p:nvSpPr>
              <p:cNvPr id="61" name="任意多边形: 形状 60">
                <a:extLst>
                  <a:ext uri="{FF2B5EF4-FFF2-40B4-BE49-F238E27FC236}">
                    <a16:creationId xmlns:a16="http://schemas.microsoft.com/office/drawing/2014/main" id="{14EC6B14-B3C4-65AB-B1E8-F26958F56BFA}"/>
                  </a:ext>
                </a:extLst>
              </p:cNvPr>
              <p:cNvSpPr/>
              <p:nvPr/>
            </p:nvSpPr>
            <p:spPr>
              <a:xfrm>
                <a:off x="4419600" y="4318000"/>
                <a:ext cx="30550" cy="436880"/>
              </a:xfrm>
              <a:custGeom>
                <a:avLst/>
                <a:gdLst>
                  <a:gd name="connsiteX0" fmla="*/ 0 w 30550"/>
                  <a:gd name="connsiteY0" fmla="*/ 0 h 436880"/>
                  <a:gd name="connsiteX1" fmla="*/ 20320 w 30550"/>
                  <a:gd name="connsiteY1" fmla="*/ 101600 h 436880"/>
                  <a:gd name="connsiteX2" fmla="*/ 30480 w 30550"/>
                  <a:gd name="connsiteY2" fmla="*/ 436880 h 436880"/>
                </a:gdLst>
                <a:ahLst/>
                <a:cxnLst>
                  <a:cxn ang="0">
                    <a:pos x="connsiteX0" y="connsiteY0"/>
                  </a:cxn>
                  <a:cxn ang="0">
                    <a:pos x="connsiteX1" y="connsiteY1"/>
                  </a:cxn>
                  <a:cxn ang="0">
                    <a:pos x="connsiteX2" y="connsiteY2"/>
                  </a:cxn>
                </a:cxnLst>
                <a:rect l="l" t="t" r="r" b="b"/>
                <a:pathLst>
                  <a:path w="30550" h="436880">
                    <a:moveTo>
                      <a:pt x="0" y="0"/>
                    </a:moveTo>
                    <a:cubicBezTo>
                      <a:pt x="27730" y="46217"/>
                      <a:pt x="16148" y="18156"/>
                      <a:pt x="20320" y="101600"/>
                    </a:cubicBezTo>
                    <a:cubicBezTo>
                      <a:pt x="32059" y="336378"/>
                      <a:pt x="30480" y="267607"/>
                      <a:pt x="30480" y="43688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任意多边形: 形状 61">
                <a:extLst>
                  <a:ext uri="{FF2B5EF4-FFF2-40B4-BE49-F238E27FC236}">
                    <a16:creationId xmlns:a16="http://schemas.microsoft.com/office/drawing/2014/main" id="{E92D4113-1324-227F-4CBD-CA01BAD8E7AA}"/>
                  </a:ext>
                </a:extLst>
              </p:cNvPr>
              <p:cNvSpPr/>
              <p:nvPr/>
            </p:nvSpPr>
            <p:spPr>
              <a:xfrm>
                <a:off x="4349839" y="4735058"/>
                <a:ext cx="203200" cy="35560"/>
              </a:xfrm>
              <a:custGeom>
                <a:avLst/>
                <a:gdLst>
                  <a:gd name="connsiteX0" fmla="*/ 203200 w 203200"/>
                  <a:gd name="connsiteY0" fmla="*/ 5080 h 35560"/>
                  <a:gd name="connsiteX1" fmla="*/ 177800 w 203200"/>
                  <a:gd name="connsiteY1" fmla="*/ 0 h 35560"/>
                  <a:gd name="connsiteX2" fmla="*/ 86360 w 203200"/>
                  <a:gd name="connsiteY2" fmla="*/ 15240 h 35560"/>
                  <a:gd name="connsiteX3" fmla="*/ 35560 w 203200"/>
                  <a:gd name="connsiteY3" fmla="*/ 25400 h 35560"/>
                  <a:gd name="connsiteX4" fmla="*/ 0 w 203200"/>
                  <a:gd name="connsiteY4" fmla="*/ 35560 h 3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200" h="35560">
                    <a:moveTo>
                      <a:pt x="203200" y="5080"/>
                    </a:moveTo>
                    <a:cubicBezTo>
                      <a:pt x="194733" y="3387"/>
                      <a:pt x="186434" y="0"/>
                      <a:pt x="177800" y="0"/>
                    </a:cubicBezTo>
                    <a:cubicBezTo>
                      <a:pt x="133512" y="0"/>
                      <a:pt x="126766" y="6261"/>
                      <a:pt x="86360" y="15240"/>
                    </a:cubicBezTo>
                    <a:cubicBezTo>
                      <a:pt x="69503" y="18986"/>
                      <a:pt x="52164" y="20656"/>
                      <a:pt x="35560" y="25400"/>
                    </a:cubicBezTo>
                    <a:lnTo>
                      <a:pt x="0" y="3556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任意多边形: 形状 62">
                <a:extLst>
                  <a:ext uri="{FF2B5EF4-FFF2-40B4-BE49-F238E27FC236}">
                    <a16:creationId xmlns:a16="http://schemas.microsoft.com/office/drawing/2014/main" id="{749B1120-3E2C-1D82-D849-D2322D653B47}"/>
                  </a:ext>
                </a:extLst>
              </p:cNvPr>
              <p:cNvSpPr/>
              <p:nvPr/>
            </p:nvSpPr>
            <p:spPr>
              <a:xfrm>
                <a:off x="4359999" y="4841306"/>
                <a:ext cx="203200" cy="35560"/>
              </a:xfrm>
              <a:custGeom>
                <a:avLst/>
                <a:gdLst>
                  <a:gd name="connsiteX0" fmla="*/ 203200 w 203200"/>
                  <a:gd name="connsiteY0" fmla="*/ 5080 h 35560"/>
                  <a:gd name="connsiteX1" fmla="*/ 177800 w 203200"/>
                  <a:gd name="connsiteY1" fmla="*/ 0 h 35560"/>
                  <a:gd name="connsiteX2" fmla="*/ 86360 w 203200"/>
                  <a:gd name="connsiteY2" fmla="*/ 15240 h 35560"/>
                  <a:gd name="connsiteX3" fmla="*/ 35560 w 203200"/>
                  <a:gd name="connsiteY3" fmla="*/ 25400 h 35560"/>
                  <a:gd name="connsiteX4" fmla="*/ 0 w 203200"/>
                  <a:gd name="connsiteY4" fmla="*/ 35560 h 3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200" h="35560">
                    <a:moveTo>
                      <a:pt x="203200" y="5080"/>
                    </a:moveTo>
                    <a:cubicBezTo>
                      <a:pt x="194733" y="3387"/>
                      <a:pt x="186434" y="0"/>
                      <a:pt x="177800" y="0"/>
                    </a:cubicBezTo>
                    <a:cubicBezTo>
                      <a:pt x="133512" y="0"/>
                      <a:pt x="126766" y="6261"/>
                      <a:pt x="86360" y="15240"/>
                    </a:cubicBezTo>
                    <a:cubicBezTo>
                      <a:pt x="69503" y="18986"/>
                      <a:pt x="52164" y="20656"/>
                      <a:pt x="35560" y="25400"/>
                    </a:cubicBezTo>
                    <a:lnTo>
                      <a:pt x="0" y="3556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 name="任意多边形: 形状 63">
                <a:extLst>
                  <a:ext uri="{FF2B5EF4-FFF2-40B4-BE49-F238E27FC236}">
                    <a16:creationId xmlns:a16="http://schemas.microsoft.com/office/drawing/2014/main" id="{2FC3A0B2-5606-49D9-B16F-4BE6F678DD79}"/>
                  </a:ext>
                </a:extLst>
              </p:cNvPr>
              <p:cNvSpPr/>
              <p:nvPr/>
            </p:nvSpPr>
            <p:spPr>
              <a:xfrm>
                <a:off x="4327053" y="4881880"/>
                <a:ext cx="319659" cy="487959"/>
              </a:xfrm>
              <a:custGeom>
                <a:avLst/>
                <a:gdLst>
                  <a:gd name="connsiteX0" fmla="*/ 148427 w 319659"/>
                  <a:gd name="connsiteY0" fmla="*/ 0 h 487959"/>
                  <a:gd name="connsiteX1" fmla="*/ 158587 w 319659"/>
                  <a:gd name="connsiteY1" fmla="*/ 30480 h 487959"/>
                  <a:gd name="connsiteX2" fmla="*/ 178907 w 319659"/>
                  <a:gd name="connsiteY2" fmla="*/ 81280 h 487959"/>
                  <a:gd name="connsiteX3" fmla="*/ 183987 w 319659"/>
                  <a:gd name="connsiteY3" fmla="*/ 142240 h 487959"/>
                  <a:gd name="connsiteX4" fmla="*/ 189067 w 319659"/>
                  <a:gd name="connsiteY4" fmla="*/ 167640 h 487959"/>
                  <a:gd name="connsiteX5" fmla="*/ 199227 w 319659"/>
                  <a:gd name="connsiteY5" fmla="*/ 254000 h 487959"/>
                  <a:gd name="connsiteX6" fmla="*/ 1107 w 319659"/>
                  <a:gd name="connsiteY6" fmla="*/ 299720 h 487959"/>
                  <a:gd name="connsiteX7" fmla="*/ 16347 w 319659"/>
                  <a:gd name="connsiteY7" fmla="*/ 294640 h 487959"/>
                  <a:gd name="connsiteX8" fmla="*/ 97627 w 319659"/>
                  <a:gd name="connsiteY8" fmla="*/ 284480 h 487959"/>
                  <a:gd name="connsiteX9" fmla="*/ 229707 w 319659"/>
                  <a:gd name="connsiteY9" fmla="*/ 274320 h 487959"/>
                  <a:gd name="connsiteX10" fmla="*/ 270347 w 319659"/>
                  <a:gd name="connsiteY10" fmla="*/ 269240 h 487959"/>
                  <a:gd name="connsiteX11" fmla="*/ 316067 w 319659"/>
                  <a:gd name="connsiteY11" fmla="*/ 254000 h 487959"/>
                  <a:gd name="connsiteX12" fmla="*/ 305907 w 319659"/>
                  <a:gd name="connsiteY12" fmla="*/ 289560 h 487959"/>
                  <a:gd name="connsiteX13" fmla="*/ 250027 w 319659"/>
                  <a:gd name="connsiteY13" fmla="*/ 375920 h 487959"/>
                  <a:gd name="connsiteX14" fmla="*/ 234787 w 319659"/>
                  <a:gd name="connsiteY14" fmla="*/ 401320 h 487959"/>
                  <a:gd name="connsiteX15" fmla="*/ 214467 w 319659"/>
                  <a:gd name="connsiteY15" fmla="*/ 431800 h 487959"/>
                  <a:gd name="connsiteX16" fmla="*/ 183987 w 319659"/>
                  <a:gd name="connsiteY16" fmla="*/ 487680 h 487959"/>
                  <a:gd name="connsiteX17" fmla="*/ 163667 w 319659"/>
                  <a:gd name="connsiteY17" fmla="*/ 457200 h 487959"/>
                  <a:gd name="connsiteX18" fmla="*/ 143347 w 319659"/>
                  <a:gd name="connsiteY18" fmla="*/ 436880 h 487959"/>
                  <a:gd name="connsiteX19" fmla="*/ 138267 w 319659"/>
                  <a:gd name="connsiteY19" fmla="*/ 421640 h 487959"/>
                  <a:gd name="connsiteX20" fmla="*/ 97627 w 319659"/>
                  <a:gd name="connsiteY20" fmla="*/ 381000 h 487959"/>
                  <a:gd name="connsiteX21" fmla="*/ 77307 w 319659"/>
                  <a:gd name="connsiteY21" fmla="*/ 330200 h 487959"/>
                  <a:gd name="connsiteX22" fmla="*/ 67147 w 319659"/>
                  <a:gd name="connsiteY22" fmla="*/ 289560 h 487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19659" h="487959">
                    <a:moveTo>
                      <a:pt x="148427" y="0"/>
                    </a:moveTo>
                    <a:cubicBezTo>
                      <a:pt x="151814" y="10160"/>
                      <a:pt x="154827" y="20452"/>
                      <a:pt x="158587" y="30480"/>
                    </a:cubicBezTo>
                    <a:cubicBezTo>
                      <a:pt x="164991" y="47557"/>
                      <a:pt x="178907" y="81280"/>
                      <a:pt x="178907" y="81280"/>
                    </a:cubicBezTo>
                    <a:cubicBezTo>
                      <a:pt x="180600" y="101600"/>
                      <a:pt x="181605" y="121989"/>
                      <a:pt x="183987" y="142240"/>
                    </a:cubicBezTo>
                    <a:cubicBezTo>
                      <a:pt x="184996" y="150815"/>
                      <a:pt x="188113" y="159058"/>
                      <a:pt x="189067" y="167640"/>
                    </a:cubicBezTo>
                    <a:cubicBezTo>
                      <a:pt x="199175" y="258611"/>
                      <a:pt x="187372" y="206578"/>
                      <a:pt x="199227" y="254000"/>
                    </a:cubicBezTo>
                    <a:cubicBezTo>
                      <a:pt x="161010" y="330433"/>
                      <a:pt x="194756" y="276938"/>
                      <a:pt x="1107" y="299720"/>
                    </a:cubicBezTo>
                    <a:cubicBezTo>
                      <a:pt x="-4211" y="300346"/>
                      <a:pt x="11058" y="295475"/>
                      <a:pt x="16347" y="294640"/>
                    </a:cubicBezTo>
                    <a:cubicBezTo>
                      <a:pt x="43317" y="290382"/>
                      <a:pt x="70517" y="287733"/>
                      <a:pt x="97627" y="284480"/>
                    </a:cubicBezTo>
                    <a:cubicBezTo>
                      <a:pt x="161200" y="276851"/>
                      <a:pt x="148364" y="279105"/>
                      <a:pt x="229707" y="274320"/>
                    </a:cubicBezTo>
                    <a:cubicBezTo>
                      <a:pt x="243254" y="272627"/>
                      <a:pt x="257058" y="272367"/>
                      <a:pt x="270347" y="269240"/>
                    </a:cubicBezTo>
                    <a:cubicBezTo>
                      <a:pt x="285984" y="265561"/>
                      <a:pt x="302119" y="246030"/>
                      <a:pt x="316067" y="254000"/>
                    </a:cubicBezTo>
                    <a:cubicBezTo>
                      <a:pt x="326770" y="260116"/>
                      <a:pt x="310601" y="278161"/>
                      <a:pt x="305907" y="289560"/>
                    </a:cubicBezTo>
                    <a:cubicBezTo>
                      <a:pt x="278298" y="356611"/>
                      <a:pt x="288892" y="324100"/>
                      <a:pt x="250027" y="375920"/>
                    </a:cubicBezTo>
                    <a:cubicBezTo>
                      <a:pt x="244103" y="383819"/>
                      <a:pt x="240088" y="392990"/>
                      <a:pt x="234787" y="401320"/>
                    </a:cubicBezTo>
                    <a:cubicBezTo>
                      <a:pt x="228231" y="411622"/>
                      <a:pt x="221240" y="421640"/>
                      <a:pt x="214467" y="431800"/>
                    </a:cubicBezTo>
                    <a:cubicBezTo>
                      <a:pt x="214132" y="432973"/>
                      <a:pt x="203345" y="492519"/>
                      <a:pt x="183987" y="487680"/>
                    </a:cubicBezTo>
                    <a:cubicBezTo>
                      <a:pt x="172141" y="484718"/>
                      <a:pt x="171295" y="466735"/>
                      <a:pt x="163667" y="457200"/>
                    </a:cubicBezTo>
                    <a:cubicBezTo>
                      <a:pt x="157683" y="449720"/>
                      <a:pt x="150120" y="443653"/>
                      <a:pt x="143347" y="436880"/>
                    </a:cubicBezTo>
                    <a:cubicBezTo>
                      <a:pt x="141654" y="431800"/>
                      <a:pt x="141237" y="426095"/>
                      <a:pt x="138267" y="421640"/>
                    </a:cubicBezTo>
                    <a:cubicBezTo>
                      <a:pt x="119510" y="393504"/>
                      <a:pt x="119000" y="395249"/>
                      <a:pt x="97627" y="381000"/>
                    </a:cubicBezTo>
                    <a:cubicBezTo>
                      <a:pt x="73800" y="333346"/>
                      <a:pt x="102416" y="392974"/>
                      <a:pt x="77307" y="330200"/>
                    </a:cubicBezTo>
                    <a:cubicBezTo>
                      <a:pt x="64118" y="297227"/>
                      <a:pt x="67147" y="323351"/>
                      <a:pt x="67147" y="2895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 name="文本框 59">
              <a:extLst>
                <a:ext uri="{FF2B5EF4-FFF2-40B4-BE49-F238E27FC236}">
                  <a16:creationId xmlns:a16="http://schemas.microsoft.com/office/drawing/2014/main" id="{7B153853-A9C5-CCB9-D272-07D5592AC7B7}"/>
                </a:ext>
              </a:extLst>
            </p:cNvPr>
            <p:cNvSpPr txBox="1"/>
            <p:nvPr/>
          </p:nvSpPr>
          <p:spPr>
            <a:xfrm>
              <a:off x="5269959" y="4955427"/>
              <a:ext cx="597441" cy="369332"/>
            </a:xfrm>
            <a:prstGeom prst="rect">
              <a:avLst/>
            </a:prstGeom>
            <a:noFill/>
            <a:ln>
              <a:noFill/>
            </a:ln>
          </p:spPr>
          <p:txBody>
            <a:bodyPr wrap="square">
              <a:spAutoFit/>
            </a:bodyPr>
            <a:lstStyle/>
            <a:p>
              <a:pPr marL="91440">
                <a:lnSpc>
                  <a:spcPct val="100000"/>
                </a:lnSpc>
                <a:spcBef>
                  <a:spcPts val="295"/>
                </a:spcBef>
              </a:pPr>
              <a:r>
                <a:rPr lang="en-US" altLang="zh-CN" sz="1800" b="1" i="1" spc="-20" dirty="0">
                  <a:solidFill>
                    <a:srgbClr val="004099"/>
                  </a:solidFill>
                  <a:latin typeface="Arial"/>
                  <a:cs typeface="Arial"/>
                </a:rPr>
                <a:t>C</a:t>
              </a:r>
              <a:r>
                <a:rPr lang="en-US" altLang="zh-CN" sz="1800" b="1" spc="-30" baseline="-20833" dirty="0">
                  <a:solidFill>
                    <a:srgbClr val="004099"/>
                  </a:solidFill>
                  <a:latin typeface="Arial"/>
                  <a:cs typeface="Arial"/>
                </a:rPr>
                <a:t>L</a:t>
              </a:r>
              <a:endParaRPr lang="en-US" altLang="zh-CN" sz="1800" baseline="-20833" dirty="0">
                <a:latin typeface="Arial"/>
                <a:cs typeface="Arial"/>
              </a:endParaRPr>
            </a:p>
          </p:txBody>
        </p:sp>
      </p:grpSp>
      <p:sp>
        <p:nvSpPr>
          <p:cNvPr id="19" name="椭圆 18">
            <a:extLst>
              <a:ext uri="{FF2B5EF4-FFF2-40B4-BE49-F238E27FC236}">
                <a16:creationId xmlns:a16="http://schemas.microsoft.com/office/drawing/2014/main" id="{35ADB636-291F-480F-0348-77C75A668B93}"/>
              </a:ext>
            </a:extLst>
          </p:cNvPr>
          <p:cNvSpPr/>
          <p:nvPr/>
        </p:nvSpPr>
        <p:spPr>
          <a:xfrm>
            <a:off x="0" y="4627292"/>
            <a:ext cx="990600" cy="938052"/>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A2A3283D-9F8F-0958-0E4F-AC47264F1963}"/>
              </a:ext>
            </a:extLst>
          </p:cNvPr>
          <p:cNvSpPr/>
          <p:nvPr/>
        </p:nvSpPr>
        <p:spPr>
          <a:xfrm>
            <a:off x="2525838" y="4498635"/>
            <a:ext cx="990600" cy="938052"/>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5C6CD727-1D0F-7564-2F52-A25D42AD1E32}"/>
              </a:ext>
            </a:extLst>
          </p:cNvPr>
          <p:cNvSpPr/>
          <p:nvPr/>
        </p:nvSpPr>
        <p:spPr>
          <a:xfrm>
            <a:off x="2103666" y="3600691"/>
            <a:ext cx="990600" cy="938052"/>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object 7 2 2">
            <a:extLst>
              <a:ext uri="{FF2B5EF4-FFF2-40B4-BE49-F238E27FC236}">
                <a16:creationId xmlns:a16="http://schemas.microsoft.com/office/drawing/2014/main" id="{46A6BEBA-0547-60E1-D4D7-3A3DF25E2B5A}"/>
              </a:ext>
            </a:extLst>
          </p:cNvPr>
          <p:cNvSpPr txBox="1"/>
          <p:nvPr/>
        </p:nvSpPr>
        <p:spPr>
          <a:xfrm>
            <a:off x="152400" y="609600"/>
            <a:ext cx="8534400" cy="443711"/>
          </a:xfrm>
          <a:prstGeom prst="rect">
            <a:avLst/>
          </a:prstGeom>
        </p:spPr>
        <p:txBody>
          <a:bodyPr vert="horz" wrap="square" lIns="0" tIns="12700" rIns="0" bIns="0" rtlCol="0">
            <a:spAutoFit/>
          </a:bodyPr>
          <a:lstStyle/>
          <a:p>
            <a:pPr marL="355600" indent="-342900">
              <a:lnSpc>
                <a:spcPct val="100000"/>
              </a:lnSpc>
              <a:spcBef>
                <a:spcPts val="100"/>
              </a:spcBef>
              <a:buFont typeface="Wingdings" panose="05000000000000000000" pitchFamily="2" charset="2"/>
              <a:buChar char="p"/>
            </a:pPr>
            <a:r>
              <a:rPr lang="en-US" sz="2800" b="1" dirty="0">
                <a:latin typeface="Arial"/>
                <a:cs typeface="Arial"/>
              </a:rPr>
              <a:t>Given </a:t>
            </a:r>
            <a:r>
              <a:rPr lang="en-US" altLang="zh-CN" sz="2800" b="1" dirty="0">
                <a:latin typeface="Arial"/>
                <a:cs typeface="Arial"/>
              </a:rPr>
              <a:t>gate </a:t>
            </a:r>
            <a:r>
              <a:rPr lang="en-US" sz="2800" b="1" dirty="0">
                <a:latin typeface="Arial"/>
                <a:cs typeface="Arial"/>
              </a:rPr>
              <a:t>logic function, compute its delay </a:t>
            </a:r>
            <a:endParaRPr lang="en-US" altLang="zh-CN" sz="2800" b="1" dirty="0">
              <a:latin typeface="Arial"/>
              <a:cs typeface="Arial"/>
            </a:endParaRPr>
          </a:p>
        </p:txBody>
      </p:sp>
      <p:sp>
        <p:nvSpPr>
          <p:cNvPr id="25" name="object 7 2 2">
            <a:extLst>
              <a:ext uri="{FF2B5EF4-FFF2-40B4-BE49-F238E27FC236}">
                <a16:creationId xmlns:a16="http://schemas.microsoft.com/office/drawing/2014/main" id="{15B7F42A-8378-B5E3-8D08-6EF10AF205D4}"/>
              </a:ext>
            </a:extLst>
          </p:cNvPr>
          <p:cNvSpPr txBox="1"/>
          <p:nvPr/>
        </p:nvSpPr>
        <p:spPr>
          <a:xfrm>
            <a:off x="7010400" y="1295400"/>
            <a:ext cx="5029200" cy="2267287"/>
          </a:xfrm>
          <a:prstGeom prst="rect">
            <a:avLst/>
          </a:prstGeom>
        </p:spPr>
        <p:txBody>
          <a:bodyPr vert="horz" wrap="square" lIns="0" tIns="12700" rIns="0" bIns="0" rtlCol="0">
            <a:spAutoFit/>
          </a:bodyPr>
          <a:lstStyle/>
          <a:p>
            <a:pPr marL="527050" indent="-514350">
              <a:lnSpc>
                <a:spcPct val="100000"/>
              </a:lnSpc>
              <a:spcBef>
                <a:spcPts val="100"/>
              </a:spcBef>
              <a:buAutoNum type="arabicPeriod"/>
            </a:pPr>
            <a:r>
              <a:rPr lang="en-US" sz="2400" b="1" dirty="0">
                <a:latin typeface="Arial"/>
                <a:cs typeface="Arial"/>
              </a:rPr>
              <a:t>Construct gate logic circuit </a:t>
            </a:r>
          </a:p>
          <a:p>
            <a:pPr marL="527050" indent="-514350">
              <a:lnSpc>
                <a:spcPct val="100000"/>
              </a:lnSpc>
              <a:spcBef>
                <a:spcPts val="100"/>
              </a:spcBef>
              <a:buAutoNum type="arabicPeriod"/>
            </a:pPr>
            <a:r>
              <a:rPr lang="en-US" sz="2400" b="1" dirty="0">
                <a:latin typeface="Arial"/>
                <a:cs typeface="Arial"/>
              </a:rPr>
              <a:t>Standardization</a:t>
            </a:r>
          </a:p>
          <a:p>
            <a:pPr marL="527050" indent="-514350">
              <a:lnSpc>
                <a:spcPct val="100000"/>
              </a:lnSpc>
              <a:spcBef>
                <a:spcPts val="100"/>
              </a:spcBef>
              <a:buAutoNum type="arabicPeriod"/>
            </a:pPr>
            <a:r>
              <a:rPr lang="en-US" altLang="zh-CN" sz="2400" b="1" dirty="0">
                <a:latin typeface="Arial"/>
                <a:cs typeface="Arial"/>
              </a:rPr>
              <a:t>Compute capacitance for logic circuit </a:t>
            </a:r>
          </a:p>
          <a:p>
            <a:pPr marL="527050" indent="-514350">
              <a:lnSpc>
                <a:spcPct val="100000"/>
              </a:lnSpc>
              <a:spcBef>
                <a:spcPts val="100"/>
              </a:spcBef>
              <a:buAutoNum type="arabicPeriod"/>
            </a:pPr>
            <a:r>
              <a:rPr lang="en-US" altLang="zh-CN" sz="2400" b="1" dirty="0">
                <a:latin typeface="Arial"/>
                <a:cs typeface="Arial"/>
              </a:rPr>
              <a:t>Compute delay for PUN/</a:t>
            </a:r>
            <a:r>
              <a:rPr lang="en-US" altLang="zh-CN" sz="2400" b="1" dirty="0" err="1">
                <a:latin typeface="Arial"/>
                <a:cs typeface="Arial"/>
              </a:rPr>
              <a:t>PDN</a:t>
            </a:r>
            <a:r>
              <a:rPr lang="en-US" altLang="zh-CN" sz="2400" b="1" dirty="0">
                <a:latin typeface="Arial"/>
                <a:cs typeface="Arial"/>
              </a:rPr>
              <a:t> and the gate</a:t>
            </a:r>
          </a:p>
        </p:txBody>
      </p:sp>
    </p:spTree>
    <p:extLst>
      <p:ext uri="{BB962C8B-B14F-4D97-AF65-F5344CB8AC3E}">
        <p14:creationId xmlns:p14="http://schemas.microsoft.com/office/powerpoint/2010/main" val="3694835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68042" y="29464"/>
            <a:ext cx="6172835"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chemeClr val="tx1"/>
                </a:solidFill>
              </a:rPr>
              <a:t>Review: Inverter Gate</a:t>
            </a:r>
            <a:r>
              <a:rPr sz="3600" spc="-20" dirty="0">
                <a:solidFill>
                  <a:schemeClr val="tx1"/>
                </a:solidFill>
              </a:rPr>
              <a:t> </a:t>
            </a:r>
            <a:r>
              <a:rPr sz="3600" dirty="0">
                <a:solidFill>
                  <a:schemeClr val="tx1"/>
                </a:solidFill>
              </a:rPr>
              <a:t>Sizing</a:t>
            </a:r>
          </a:p>
        </p:txBody>
      </p:sp>
      <p:grpSp>
        <p:nvGrpSpPr>
          <p:cNvPr id="3" name="object 3"/>
          <p:cNvGrpSpPr/>
          <p:nvPr/>
        </p:nvGrpSpPr>
        <p:grpSpPr>
          <a:xfrm>
            <a:off x="712159" y="1802701"/>
            <a:ext cx="8420735" cy="2519680"/>
            <a:chOff x="1321759" y="1802701"/>
            <a:chExt cx="8420735" cy="2519680"/>
          </a:xfrm>
        </p:grpSpPr>
        <p:pic>
          <p:nvPicPr>
            <p:cNvPr id="4" name="object 4"/>
            <p:cNvPicPr/>
            <p:nvPr/>
          </p:nvPicPr>
          <p:blipFill>
            <a:blip r:embed="rId3" cstate="print"/>
            <a:stretch>
              <a:fillRect/>
            </a:stretch>
          </p:blipFill>
          <p:spPr>
            <a:xfrm>
              <a:off x="1321759" y="1882140"/>
              <a:ext cx="3169476" cy="2439924"/>
            </a:xfrm>
            <a:prstGeom prst="rect">
              <a:avLst/>
            </a:prstGeom>
          </p:spPr>
        </p:pic>
        <p:sp>
          <p:nvSpPr>
            <p:cNvPr id="5" name="object 5"/>
            <p:cNvSpPr/>
            <p:nvPr/>
          </p:nvSpPr>
          <p:spPr>
            <a:xfrm>
              <a:off x="4526661" y="1809369"/>
              <a:ext cx="5209540" cy="559435"/>
            </a:xfrm>
            <a:custGeom>
              <a:avLst/>
              <a:gdLst/>
              <a:ahLst/>
              <a:cxnLst/>
              <a:rect l="l" t="t" r="r" b="b"/>
              <a:pathLst>
                <a:path w="5209540" h="559435">
                  <a:moveTo>
                    <a:pt x="5115814" y="0"/>
                  </a:moveTo>
                  <a:lnTo>
                    <a:pt x="93217" y="0"/>
                  </a:lnTo>
                  <a:lnTo>
                    <a:pt x="56953" y="7332"/>
                  </a:lnTo>
                  <a:lnTo>
                    <a:pt x="27320" y="27320"/>
                  </a:lnTo>
                  <a:lnTo>
                    <a:pt x="7332" y="56953"/>
                  </a:lnTo>
                  <a:lnTo>
                    <a:pt x="0" y="93217"/>
                  </a:lnTo>
                  <a:lnTo>
                    <a:pt x="0" y="466089"/>
                  </a:lnTo>
                  <a:lnTo>
                    <a:pt x="7332" y="502354"/>
                  </a:lnTo>
                  <a:lnTo>
                    <a:pt x="27320" y="531987"/>
                  </a:lnTo>
                  <a:lnTo>
                    <a:pt x="56953" y="551975"/>
                  </a:lnTo>
                  <a:lnTo>
                    <a:pt x="93217" y="559307"/>
                  </a:lnTo>
                  <a:lnTo>
                    <a:pt x="5115814" y="559307"/>
                  </a:lnTo>
                  <a:lnTo>
                    <a:pt x="5152078" y="551975"/>
                  </a:lnTo>
                  <a:lnTo>
                    <a:pt x="5181711" y="531987"/>
                  </a:lnTo>
                  <a:lnTo>
                    <a:pt x="5201699" y="502354"/>
                  </a:lnTo>
                  <a:lnTo>
                    <a:pt x="5209032" y="466089"/>
                  </a:lnTo>
                  <a:lnTo>
                    <a:pt x="5209032" y="93217"/>
                  </a:lnTo>
                  <a:lnTo>
                    <a:pt x="5201699" y="56953"/>
                  </a:lnTo>
                  <a:lnTo>
                    <a:pt x="5181711" y="27320"/>
                  </a:lnTo>
                  <a:lnTo>
                    <a:pt x="5152078" y="7332"/>
                  </a:lnTo>
                  <a:lnTo>
                    <a:pt x="5115814" y="0"/>
                  </a:lnTo>
                  <a:close/>
                </a:path>
              </a:pathLst>
            </a:custGeom>
            <a:solidFill>
              <a:srgbClr val="FFFF00"/>
            </a:solidFill>
          </p:spPr>
          <p:txBody>
            <a:bodyPr wrap="square" lIns="0" tIns="0" rIns="0" bIns="0" rtlCol="0"/>
            <a:lstStyle/>
            <a:p>
              <a:endParaRPr dirty="0"/>
            </a:p>
          </p:txBody>
        </p:sp>
        <p:sp>
          <p:nvSpPr>
            <p:cNvPr id="6" name="object 6"/>
            <p:cNvSpPr/>
            <p:nvPr/>
          </p:nvSpPr>
          <p:spPr>
            <a:xfrm>
              <a:off x="4526661" y="1809369"/>
              <a:ext cx="5209540" cy="559435"/>
            </a:xfrm>
            <a:custGeom>
              <a:avLst/>
              <a:gdLst/>
              <a:ahLst/>
              <a:cxnLst/>
              <a:rect l="l" t="t" r="r" b="b"/>
              <a:pathLst>
                <a:path w="5209540" h="559435">
                  <a:moveTo>
                    <a:pt x="0" y="93217"/>
                  </a:moveTo>
                  <a:lnTo>
                    <a:pt x="7332" y="56953"/>
                  </a:lnTo>
                  <a:lnTo>
                    <a:pt x="27320" y="27320"/>
                  </a:lnTo>
                  <a:lnTo>
                    <a:pt x="56953" y="7332"/>
                  </a:lnTo>
                  <a:lnTo>
                    <a:pt x="93217" y="0"/>
                  </a:lnTo>
                  <a:lnTo>
                    <a:pt x="5115814" y="0"/>
                  </a:lnTo>
                  <a:lnTo>
                    <a:pt x="5152078" y="7332"/>
                  </a:lnTo>
                  <a:lnTo>
                    <a:pt x="5181711" y="27320"/>
                  </a:lnTo>
                  <a:lnTo>
                    <a:pt x="5201699" y="56953"/>
                  </a:lnTo>
                  <a:lnTo>
                    <a:pt x="5209032" y="93217"/>
                  </a:lnTo>
                  <a:lnTo>
                    <a:pt x="5209032" y="466089"/>
                  </a:lnTo>
                  <a:lnTo>
                    <a:pt x="5201699" y="502354"/>
                  </a:lnTo>
                  <a:lnTo>
                    <a:pt x="5181711" y="531987"/>
                  </a:lnTo>
                  <a:lnTo>
                    <a:pt x="5152078" y="551975"/>
                  </a:lnTo>
                  <a:lnTo>
                    <a:pt x="5115814" y="559307"/>
                  </a:lnTo>
                  <a:lnTo>
                    <a:pt x="93217" y="559307"/>
                  </a:lnTo>
                  <a:lnTo>
                    <a:pt x="56953" y="551975"/>
                  </a:lnTo>
                  <a:lnTo>
                    <a:pt x="27320" y="531987"/>
                  </a:lnTo>
                  <a:lnTo>
                    <a:pt x="7332" y="502354"/>
                  </a:lnTo>
                  <a:lnTo>
                    <a:pt x="0" y="466089"/>
                  </a:lnTo>
                  <a:lnTo>
                    <a:pt x="0" y="93217"/>
                  </a:lnTo>
                  <a:close/>
                </a:path>
              </a:pathLst>
            </a:custGeom>
            <a:ln w="12953">
              <a:solidFill>
                <a:srgbClr val="002C6D"/>
              </a:solidFill>
            </a:ln>
          </p:spPr>
          <p:txBody>
            <a:bodyPr wrap="square" lIns="0" tIns="0" rIns="0" bIns="0" rtlCol="0"/>
            <a:lstStyle/>
            <a:p>
              <a:endParaRPr/>
            </a:p>
          </p:txBody>
        </p:sp>
      </p:grpSp>
      <p:sp>
        <p:nvSpPr>
          <p:cNvPr id="7" name="object 7"/>
          <p:cNvSpPr txBox="1"/>
          <p:nvPr/>
        </p:nvSpPr>
        <p:spPr>
          <a:xfrm>
            <a:off x="4137530" y="1883556"/>
            <a:ext cx="259079" cy="359410"/>
          </a:xfrm>
          <a:prstGeom prst="rect">
            <a:avLst/>
          </a:prstGeom>
        </p:spPr>
        <p:txBody>
          <a:bodyPr vert="horz" wrap="square" lIns="0" tIns="17780" rIns="0" bIns="0" rtlCol="0">
            <a:spAutoFit/>
          </a:bodyPr>
          <a:lstStyle/>
          <a:p>
            <a:pPr marL="38100">
              <a:lnSpc>
                <a:spcPct val="100000"/>
              </a:lnSpc>
              <a:spcBef>
                <a:spcPts val="140"/>
              </a:spcBef>
            </a:pPr>
            <a:r>
              <a:rPr sz="2150" i="1" spc="105" dirty="0">
                <a:latin typeface="Times New Roman"/>
                <a:cs typeface="Times New Roman"/>
              </a:rPr>
              <a:t>t</a:t>
            </a:r>
            <a:r>
              <a:rPr sz="1875" i="1" spc="157" baseline="-24444" dirty="0">
                <a:latin typeface="Times New Roman"/>
                <a:cs typeface="Times New Roman"/>
              </a:rPr>
              <a:t>p</a:t>
            </a:r>
            <a:endParaRPr sz="1875" baseline="-24444">
              <a:latin typeface="Times New Roman"/>
              <a:cs typeface="Times New Roman"/>
            </a:endParaRPr>
          </a:p>
        </p:txBody>
      </p:sp>
      <p:sp>
        <p:nvSpPr>
          <p:cNvPr id="8" name="object 8"/>
          <p:cNvSpPr txBox="1"/>
          <p:nvPr/>
        </p:nvSpPr>
        <p:spPr>
          <a:xfrm>
            <a:off x="4426402" y="1954985"/>
            <a:ext cx="1410335" cy="359410"/>
          </a:xfrm>
          <a:prstGeom prst="rect">
            <a:avLst/>
          </a:prstGeom>
        </p:spPr>
        <p:txBody>
          <a:bodyPr vert="horz" wrap="square" lIns="0" tIns="17780" rIns="0" bIns="0" rtlCol="0">
            <a:spAutoFit/>
          </a:bodyPr>
          <a:lstStyle/>
          <a:p>
            <a:pPr marL="38100">
              <a:lnSpc>
                <a:spcPct val="100000"/>
              </a:lnSpc>
              <a:spcBef>
                <a:spcPts val="140"/>
              </a:spcBef>
            </a:pPr>
            <a:r>
              <a:rPr sz="3225" spc="52" baseline="14211" dirty="0">
                <a:latin typeface="Symbol"/>
                <a:cs typeface="Symbol"/>
              </a:rPr>
              <a:t></a:t>
            </a:r>
            <a:r>
              <a:rPr sz="3225" spc="-120" baseline="14211" dirty="0">
                <a:latin typeface="Times New Roman"/>
                <a:cs typeface="Times New Roman"/>
              </a:rPr>
              <a:t> </a:t>
            </a:r>
            <a:r>
              <a:rPr sz="3225" i="1" spc="292" baseline="14211" dirty="0">
                <a:latin typeface="Times New Roman"/>
                <a:cs typeface="Times New Roman"/>
              </a:rPr>
              <a:t>t</a:t>
            </a:r>
            <a:r>
              <a:rPr sz="1250" i="1" spc="90" dirty="0">
                <a:latin typeface="Times New Roman"/>
                <a:cs typeface="Times New Roman"/>
              </a:rPr>
              <a:t>p</a:t>
            </a:r>
            <a:r>
              <a:rPr sz="1250" spc="45" dirty="0">
                <a:latin typeface="Times New Roman"/>
                <a:cs typeface="Times New Roman"/>
              </a:rPr>
              <a:t>,</a:t>
            </a:r>
            <a:r>
              <a:rPr sz="1250" spc="5" dirty="0">
                <a:latin typeface="Times New Roman"/>
                <a:cs typeface="Times New Roman"/>
              </a:rPr>
              <a:t>i</a:t>
            </a:r>
            <a:r>
              <a:rPr sz="1250" dirty="0">
                <a:latin typeface="Times New Roman"/>
                <a:cs typeface="Times New Roman"/>
              </a:rPr>
              <a:t>n</a:t>
            </a:r>
            <a:r>
              <a:rPr sz="1250" spc="5" dirty="0">
                <a:latin typeface="Times New Roman"/>
                <a:cs typeface="Times New Roman"/>
              </a:rPr>
              <a:t>t</a:t>
            </a:r>
            <a:r>
              <a:rPr sz="1250" dirty="0">
                <a:latin typeface="Times New Roman"/>
                <a:cs typeface="Times New Roman"/>
              </a:rPr>
              <a:t> </a:t>
            </a:r>
            <a:r>
              <a:rPr sz="1250" spc="75" dirty="0">
                <a:latin typeface="Times New Roman"/>
                <a:cs typeface="Times New Roman"/>
              </a:rPr>
              <a:t> </a:t>
            </a:r>
            <a:r>
              <a:rPr sz="3225" spc="52" baseline="14211" dirty="0">
                <a:latin typeface="Symbol"/>
                <a:cs typeface="Symbol"/>
              </a:rPr>
              <a:t></a:t>
            </a:r>
            <a:r>
              <a:rPr sz="3225" spc="-315" baseline="14211" dirty="0">
                <a:latin typeface="Times New Roman"/>
                <a:cs typeface="Times New Roman"/>
              </a:rPr>
              <a:t> </a:t>
            </a:r>
            <a:r>
              <a:rPr sz="3225" i="1" spc="292" baseline="14211" dirty="0">
                <a:latin typeface="Times New Roman"/>
                <a:cs typeface="Times New Roman"/>
              </a:rPr>
              <a:t>t</a:t>
            </a:r>
            <a:r>
              <a:rPr sz="1250" i="1" spc="90" dirty="0">
                <a:latin typeface="Times New Roman"/>
                <a:cs typeface="Times New Roman"/>
              </a:rPr>
              <a:t>p</a:t>
            </a:r>
            <a:r>
              <a:rPr sz="1250" spc="70" dirty="0">
                <a:latin typeface="Times New Roman"/>
                <a:cs typeface="Times New Roman"/>
              </a:rPr>
              <a:t>,</a:t>
            </a:r>
            <a:r>
              <a:rPr sz="1250" i="1" spc="-15" dirty="0">
                <a:latin typeface="Times New Roman"/>
                <a:cs typeface="Times New Roman"/>
              </a:rPr>
              <a:t>ex</a:t>
            </a:r>
            <a:r>
              <a:rPr sz="1250" i="1" spc="5" dirty="0">
                <a:latin typeface="Times New Roman"/>
                <a:cs typeface="Times New Roman"/>
              </a:rPr>
              <a:t>t</a:t>
            </a:r>
            <a:endParaRPr sz="1250">
              <a:latin typeface="Times New Roman"/>
              <a:cs typeface="Times New Roman"/>
            </a:endParaRPr>
          </a:p>
        </p:txBody>
      </p:sp>
      <p:sp>
        <p:nvSpPr>
          <p:cNvPr id="9" name="object 9"/>
          <p:cNvSpPr txBox="1"/>
          <p:nvPr/>
        </p:nvSpPr>
        <p:spPr>
          <a:xfrm>
            <a:off x="5896890" y="1883556"/>
            <a:ext cx="3229711" cy="348813"/>
          </a:xfrm>
          <a:prstGeom prst="rect">
            <a:avLst/>
          </a:prstGeom>
        </p:spPr>
        <p:txBody>
          <a:bodyPr vert="horz" wrap="square" lIns="0" tIns="17780" rIns="0" bIns="0" rtlCol="0">
            <a:spAutoFit/>
          </a:bodyPr>
          <a:lstStyle/>
          <a:p>
            <a:pPr marL="12700">
              <a:lnSpc>
                <a:spcPct val="100000"/>
              </a:lnSpc>
              <a:spcBef>
                <a:spcPts val="140"/>
              </a:spcBef>
            </a:pPr>
            <a:r>
              <a:rPr sz="2150" spc="35" dirty="0">
                <a:latin typeface="Symbol"/>
                <a:cs typeface="Symbol"/>
              </a:rPr>
              <a:t></a:t>
            </a:r>
            <a:r>
              <a:rPr sz="2150" spc="-40" dirty="0">
                <a:latin typeface="Times New Roman"/>
                <a:cs typeface="Times New Roman"/>
              </a:rPr>
              <a:t> </a:t>
            </a:r>
            <a:r>
              <a:rPr sz="2150" spc="15" dirty="0">
                <a:latin typeface="Times New Roman"/>
                <a:cs typeface="Times New Roman"/>
              </a:rPr>
              <a:t>0</a:t>
            </a:r>
            <a:r>
              <a:rPr sz="2150" spc="5" dirty="0">
                <a:latin typeface="Times New Roman"/>
                <a:cs typeface="Times New Roman"/>
              </a:rPr>
              <a:t>.</a:t>
            </a:r>
            <a:r>
              <a:rPr sz="2150" spc="15" dirty="0">
                <a:latin typeface="Times New Roman"/>
                <a:cs typeface="Times New Roman"/>
              </a:rPr>
              <a:t>6</a:t>
            </a:r>
            <a:r>
              <a:rPr sz="2150" spc="35" dirty="0">
                <a:latin typeface="Times New Roman"/>
                <a:cs typeface="Times New Roman"/>
              </a:rPr>
              <a:t>9</a:t>
            </a:r>
            <a:r>
              <a:rPr sz="2150" spc="-310" dirty="0">
                <a:latin typeface="Times New Roman"/>
                <a:cs typeface="Times New Roman"/>
              </a:rPr>
              <a:t> </a:t>
            </a:r>
            <a:r>
              <a:rPr sz="2150" spc="120" dirty="0">
                <a:latin typeface="Symbol"/>
                <a:cs typeface="Symbol"/>
              </a:rPr>
              <a:t></a:t>
            </a:r>
            <a:r>
              <a:rPr sz="2150" spc="135" dirty="0">
                <a:latin typeface="Times New Roman"/>
                <a:cs typeface="Times New Roman"/>
              </a:rPr>
              <a:t>[</a:t>
            </a:r>
            <a:r>
              <a:rPr sz="2150" i="1" spc="40" dirty="0">
                <a:latin typeface="Times New Roman"/>
                <a:cs typeface="Times New Roman"/>
              </a:rPr>
              <a:t>R</a:t>
            </a:r>
            <a:r>
              <a:rPr lang="en-US" altLang="zh-CN" sz="2150" i="1" spc="40" baseline="-25000" dirty="0">
                <a:latin typeface="Times New Roman"/>
                <a:cs typeface="Times New Roman"/>
              </a:rPr>
              <a:t>on</a:t>
            </a:r>
            <a:r>
              <a:rPr lang="en-US" altLang="zh-CN" sz="2150" i="1" spc="40" dirty="0">
                <a:latin typeface="Times New Roman"/>
                <a:cs typeface="Times New Roman"/>
              </a:rPr>
              <a:t>·C</a:t>
            </a:r>
            <a:r>
              <a:rPr lang="en-US" altLang="zh-CN" sz="2150" i="1" spc="40" baseline="-25000" dirty="0">
                <a:latin typeface="Times New Roman"/>
                <a:cs typeface="Times New Roman"/>
              </a:rPr>
              <a:t>par</a:t>
            </a:r>
            <a:r>
              <a:rPr lang="en-US" altLang="zh-CN" sz="2150" i="1" spc="40" dirty="0">
                <a:latin typeface="Times New Roman"/>
                <a:cs typeface="Times New Roman"/>
              </a:rPr>
              <a:t> + R</a:t>
            </a:r>
            <a:r>
              <a:rPr lang="en-US" altLang="zh-CN" sz="2150" i="1" spc="40" baseline="-25000" dirty="0">
                <a:latin typeface="Times New Roman"/>
                <a:cs typeface="Times New Roman"/>
              </a:rPr>
              <a:t>on</a:t>
            </a:r>
            <a:r>
              <a:rPr lang="en-US" altLang="zh-CN" sz="2150" i="1" spc="40" dirty="0">
                <a:latin typeface="Times New Roman"/>
                <a:cs typeface="Times New Roman"/>
              </a:rPr>
              <a:t>· C</a:t>
            </a:r>
            <a:r>
              <a:rPr lang="en-US" altLang="zh-CN" sz="2150" i="1" spc="40" baseline="-25000" dirty="0">
                <a:latin typeface="Times New Roman"/>
                <a:cs typeface="Times New Roman"/>
              </a:rPr>
              <a:t>L</a:t>
            </a:r>
            <a:r>
              <a:rPr lang="zh-CN" altLang="en-US" sz="2150" spc="135" dirty="0">
                <a:latin typeface="Times New Roman"/>
                <a:cs typeface="Times New Roman"/>
              </a:rPr>
              <a:t> </a:t>
            </a:r>
            <a:r>
              <a:rPr lang="en-US" altLang="zh-CN" sz="2150" spc="135" dirty="0">
                <a:latin typeface="Times New Roman"/>
                <a:cs typeface="Times New Roman"/>
              </a:rPr>
              <a:t>]</a:t>
            </a:r>
            <a:endParaRPr sz="2150" baseline="-25000" dirty="0">
              <a:latin typeface="Times New Roman"/>
              <a:cs typeface="Times New Roman"/>
            </a:endParaRPr>
          </a:p>
        </p:txBody>
      </p:sp>
      <p:sp>
        <p:nvSpPr>
          <p:cNvPr id="10" name="object 10"/>
          <p:cNvSpPr/>
          <p:nvPr/>
        </p:nvSpPr>
        <p:spPr>
          <a:xfrm>
            <a:off x="5090159" y="2785110"/>
            <a:ext cx="424180" cy="1447165"/>
          </a:xfrm>
          <a:custGeom>
            <a:avLst/>
            <a:gdLst/>
            <a:ahLst/>
            <a:cxnLst/>
            <a:rect l="l" t="t" r="r" b="b"/>
            <a:pathLst>
              <a:path w="424179" h="1447164">
                <a:moveTo>
                  <a:pt x="317753" y="0"/>
                </a:moveTo>
                <a:lnTo>
                  <a:pt x="105917" y="0"/>
                </a:lnTo>
                <a:lnTo>
                  <a:pt x="105917" y="1235202"/>
                </a:lnTo>
                <a:lnTo>
                  <a:pt x="0" y="1235202"/>
                </a:lnTo>
                <a:lnTo>
                  <a:pt x="211836" y="1447038"/>
                </a:lnTo>
                <a:lnTo>
                  <a:pt x="423672" y="1235202"/>
                </a:lnTo>
                <a:lnTo>
                  <a:pt x="317753" y="1235202"/>
                </a:lnTo>
                <a:lnTo>
                  <a:pt x="317753" y="0"/>
                </a:lnTo>
                <a:close/>
              </a:path>
            </a:pathLst>
          </a:custGeom>
          <a:solidFill>
            <a:srgbClr val="FF0000"/>
          </a:solidFill>
        </p:spPr>
        <p:txBody>
          <a:bodyPr wrap="square" lIns="0" tIns="0" rIns="0" bIns="0" rtlCol="0"/>
          <a:lstStyle/>
          <a:p>
            <a:endParaRPr/>
          </a:p>
        </p:txBody>
      </p:sp>
      <p:sp>
        <p:nvSpPr>
          <p:cNvPr id="11" name="object 11"/>
          <p:cNvSpPr txBox="1"/>
          <p:nvPr/>
        </p:nvSpPr>
        <p:spPr>
          <a:xfrm>
            <a:off x="4764278" y="2372105"/>
            <a:ext cx="384111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0000"/>
                </a:solidFill>
                <a:latin typeface="Arial"/>
                <a:cs typeface="Arial"/>
              </a:rPr>
              <a:t>Increase</a:t>
            </a:r>
            <a:r>
              <a:rPr sz="2400" b="1" spc="5" dirty="0">
                <a:solidFill>
                  <a:srgbClr val="FF0000"/>
                </a:solidFill>
                <a:latin typeface="Arial"/>
                <a:cs typeface="Arial"/>
              </a:rPr>
              <a:t> </a:t>
            </a:r>
            <a:r>
              <a:rPr sz="2400" b="1" spc="-5" dirty="0">
                <a:solidFill>
                  <a:srgbClr val="FF0000"/>
                </a:solidFill>
                <a:latin typeface="Arial"/>
                <a:cs typeface="Arial"/>
              </a:rPr>
              <a:t>the </a:t>
            </a:r>
            <a:r>
              <a:rPr sz="2400" b="1" spc="-60" dirty="0">
                <a:solidFill>
                  <a:srgbClr val="FF0000"/>
                </a:solidFill>
                <a:latin typeface="Arial"/>
                <a:cs typeface="Arial"/>
              </a:rPr>
              <a:t>INV.</a:t>
            </a:r>
            <a:r>
              <a:rPr sz="2400" b="1" spc="-10" dirty="0">
                <a:solidFill>
                  <a:srgbClr val="FF0000"/>
                </a:solidFill>
                <a:latin typeface="Arial"/>
                <a:cs typeface="Arial"/>
              </a:rPr>
              <a:t> </a:t>
            </a:r>
            <a:r>
              <a:rPr sz="2400" b="1" spc="-5" dirty="0">
                <a:solidFill>
                  <a:srgbClr val="FF0000"/>
                </a:solidFill>
                <a:latin typeface="Arial"/>
                <a:cs typeface="Arial"/>
              </a:rPr>
              <a:t>size</a:t>
            </a:r>
            <a:r>
              <a:rPr sz="2400" b="1" spc="-15" dirty="0">
                <a:solidFill>
                  <a:srgbClr val="FF0000"/>
                </a:solidFill>
                <a:latin typeface="Arial"/>
                <a:cs typeface="Arial"/>
              </a:rPr>
              <a:t> </a:t>
            </a:r>
            <a:r>
              <a:rPr sz="2400" b="1" spc="-5" dirty="0">
                <a:solidFill>
                  <a:srgbClr val="FF0000"/>
                </a:solidFill>
                <a:latin typeface="Arial"/>
                <a:cs typeface="Arial"/>
              </a:rPr>
              <a:t>by </a:t>
            </a:r>
            <a:r>
              <a:rPr sz="2400" b="1" i="1" dirty="0">
                <a:solidFill>
                  <a:srgbClr val="FF0000"/>
                </a:solidFill>
                <a:latin typeface="Arial"/>
                <a:cs typeface="Arial"/>
              </a:rPr>
              <a:t>S</a:t>
            </a:r>
            <a:endParaRPr sz="2400" dirty="0">
              <a:latin typeface="Arial"/>
              <a:cs typeface="Arial"/>
            </a:endParaRPr>
          </a:p>
        </p:txBody>
      </p:sp>
      <p:sp>
        <p:nvSpPr>
          <p:cNvPr id="12" name="object 12"/>
          <p:cNvSpPr/>
          <p:nvPr/>
        </p:nvSpPr>
        <p:spPr>
          <a:xfrm>
            <a:off x="5785103" y="2903220"/>
            <a:ext cx="2169160" cy="1200150"/>
          </a:xfrm>
          <a:custGeom>
            <a:avLst/>
            <a:gdLst/>
            <a:ahLst/>
            <a:cxnLst/>
            <a:rect l="l" t="t" r="r" b="b"/>
            <a:pathLst>
              <a:path w="2169159" h="1200150">
                <a:moveTo>
                  <a:pt x="0" y="1200149"/>
                </a:moveTo>
                <a:lnTo>
                  <a:pt x="2168652" y="1200149"/>
                </a:lnTo>
                <a:lnTo>
                  <a:pt x="2168652" y="0"/>
                </a:lnTo>
                <a:lnTo>
                  <a:pt x="0" y="0"/>
                </a:lnTo>
                <a:lnTo>
                  <a:pt x="0" y="1200149"/>
                </a:lnTo>
                <a:close/>
              </a:path>
            </a:pathLst>
          </a:custGeom>
          <a:ln w="28956">
            <a:solidFill>
              <a:srgbClr val="FF0000"/>
            </a:solidFill>
          </a:ln>
        </p:spPr>
        <p:txBody>
          <a:bodyPr wrap="square" lIns="0" tIns="0" rIns="0" bIns="0" rtlCol="0"/>
          <a:lstStyle/>
          <a:p>
            <a:endParaRPr/>
          </a:p>
        </p:txBody>
      </p:sp>
      <p:sp>
        <p:nvSpPr>
          <p:cNvPr id="13" name="object 13"/>
          <p:cNvSpPr txBox="1"/>
          <p:nvPr/>
        </p:nvSpPr>
        <p:spPr>
          <a:xfrm>
            <a:off x="5851652" y="3003296"/>
            <a:ext cx="600710" cy="1123950"/>
          </a:xfrm>
          <a:prstGeom prst="rect">
            <a:avLst/>
          </a:prstGeom>
        </p:spPr>
        <p:txBody>
          <a:bodyPr vert="horz" wrap="square" lIns="0" tIns="12700" rIns="0" bIns="0" rtlCol="0">
            <a:spAutoFit/>
          </a:bodyPr>
          <a:lstStyle/>
          <a:p>
            <a:pPr marL="25400" marR="30480" algn="just">
              <a:lnSpc>
                <a:spcPct val="100000"/>
              </a:lnSpc>
              <a:spcBef>
                <a:spcPts val="100"/>
              </a:spcBef>
            </a:pPr>
            <a:r>
              <a:rPr sz="3600" b="1" i="1" spc="-7" baseline="13888" dirty="0">
                <a:solidFill>
                  <a:srgbClr val="FF0000"/>
                </a:solidFill>
                <a:latin typeface="Arial"/>
                <a:cs typeface="Arial"/>
              </a:rPr>
              <a:t>R</a:t>
            </a:r>
            <a:r>
              <a:rPr sz="1600" b="1" spc="-5" dirty="0">
                <a:solidFill>
                  <a:srgbClr val="FF0000"/>
                </a:solidFill>
                <a:latin typeface="Arial"/>
                <a:cs typeface="Arial"/>
              </a:rPr>
              <a:t>on </a:t>
            </a:r>
            <a:r>
              <a:rPr sz="1600" b="1" dirty="0">
                <a:solidFill>
                  <a:srgbClr val="FF0000"/>
                </a:solidFill>
                <a:latin typeface="Arial"/>
                <a:cs typeface="Arial"/>
              </a:rPr>
              <a:t> </a:t>
            </a:r>
            <a:r>
              <a:rPr sz="3600" b="1" i="1" spc="-7" baseline="13888" dirty="0">
                <a:solidFill>
                  <a:srgbClr val="FF0000"/>
                </a:solidFill>
                <a:latin typeface="Arial"/>
                <a:cs typeface="Arial"/>
              </a:rPr>
              <a:t>C</a:t>
            </a:r>
            <a:r>
              <a:rPr sz="1600" b="1" spc="-5" dirty="0">
                <a:solidFill>
                  <a:srgbClr val="FF0000"/>
                </a:solidFill>
                <a:latin typeface="Arial"/>
                <a:cs typeface="Arial"/>
              </a:rPr>
              <a:t>in </a:t>
            </a:r>
            <a:r>
              <a:rPr sz="1600" b="1" dirty="0">
                <a:solidFill>
                  <a:srgbClr val="FF0000"/>
                </a:solidFill>
                <a:latin typeface="Arial"/>
                <a:cs typeface="Arial"/>
              </a:rPr>
              <a:t> </a:t>
            </a:r>
            <a:r>
              <a:rPr sz="3600" b="1" i="1" spc="-7" baseline="13888" dirty="0">
                <a:solidFill>
                  <a:srgbClr val="FF0000"/>
                </a:solidFill>
                <a:latin typeface="Arial"/>
                <a:cs typeface="Arial"/>
              </a:rPr>
              <a:t>C</a:t>
            </a:r>
            <a:r>
              <a:rPr sz="1600" b="1" dirty="0">
                <a:solidFill>
                  <a:srgbClr val="FF0000"/>
                </a:solidFill>
                <a:latin typeface="Arial"/>
                <a:cs typeface="Arial"/>
              </a:rPr>
              <a:t>par</a:t>
            </a:r>
            <a:endParaRPr sz="1600">
              <a:latin typeface="Arial"/>
              <a:cs typeface="Arial"/>
            </a:endParaRPr>
          </a:p>
        </p:txBody>
      </p:sp>
      <p:sp>
        <p:nvSpPr>
          <p:cNvPr id="14" name="object 14"/>
          <p:cNvSpPr txBox="1"/>
          <p:nvPr/>
        </p:nvSpPr>
        <p:spPr>
          <a:xfrm>
            <a:off x="6421881" y="2927858"/>
            <a:ext cx="1378585" cy="1123950"/>
          </a:xfrm>
          <a:prstGeom prst="rect">
            <a:avLst/>
          </a:prstGeom>
        </p:spPr>
        <p:txBody>
          <a:bodyPr vert="horz" wrap="square" lIns="0" tIns="12700" rIns="0" bIns="0" rtlCol="0">
            <a:spAutoFit/>
          </a:bodyPr>
          <a:lstStyle/>
          <a:p>
            <a:pPr marL="92075">
              <a:lnSpc>
                <a:spcPct val="100000"/>
              </a:lnSpc>
              <a:spcBef>
                <a:spcPts val="100"/>
              </a:spcBef>
            </a:pPr>
            <a:r>
              <a:rPr sz="2400" b="1" spc="-5" dirty="0">
                <a:solidFill>
                  <a:srgbClr val="FF0000"/>
                </a:solidFill>
                <a:latin typeface="Arial"/>
                <a:cs typeface="Arial"/>
              </a:rPr>
              <a:t>-&gt;</a:t>
            </a:r>
            <a:r>
              <a:rPr sz="2400" b="1" spc="-45" dirty="0">
                <a:solidFill>
                  <a:srgbClr val="FF0000"/>
                </a:solidFill>
                <a:latin typeface="Arial"/>
                <a:cs typeface="Arial"/>
              </a:rPr>
              <a:t> </a:t>
            </a:r>
            <a:r>
              <a:rPr sz="2400" b="1" i="1" spc="-5" dirty="0">
                <a:solidFill>
                  <a:srgbClr val="FF0000"/>
                </a:solidFill>
                <a:latin typeface="Arial"/>
                <a:cs typeface="Arial"/>
              </a:rPr>
              <a:t>R</a:t>
            </a:r>
            <a:r>
              <a:rPr sz="2400" b="1" spc="-7" baseline="-20833" dirty="0">
                <a:solidFill>
                  <a:srgbClr val="FF0000"/>
                </a:solidFill>
                <a:latin typeface="Arial"/>
                <a:cs typeface="Arial"/>
              </a:rPr>
              <a:t>on</a:t>
            </a:r>
            <a:r>
              <a:rPr sz="2400" b="1" spc="-5" dirty="0">
                <a:solidFill>
                  <a:srgbClr val="FF0000"/>
                </a:solidFill>
                <a:latin typeface="Arial"/>
                <a:cs typeface="Arial"/>
              </a:rPr>
              <a:t>/</a:t>
            </a:r>
            <a:r>
              <a:rPr sz="2400" b="1" i="1" spc="-5" dirty="0">
                <a:solidFill>
                  <a:srgbClr val="FF0000"/>
                </a:solidFill>
                <a:latin typeface="Arial"/>
                <a:cs typeface="Arial"/>
              </a:rPr>
              <a:t>S</a:t>
            </a:r>
            <a:endParaRPr sz="2400" dirty="0">
              <a:latin typeface="Arial"/>
              <a:cs typeface="Arial"/>
            </a:endParaRPr>
          </a:p>
          <a:p>
            <a:pPr marL="25400">
              <a:lnSpc>
                <a:spcPct val="100000"/>
              </a:lnSpc>
              <a:spcBef>
                <a:spcPts val="5"/>
              </a:spcBef>
            </a:pPr>
            <a:r>
              <a:rPr sz="2400" b="1" spc="-5" dirty="0">
                <a:solidFill>
                  <a:srgbClr val="FF0000"/>
                </a:solidFill>
                <a:latin typeface="Arial"/>
                <a:cs typeface="Arial"/>
              </a:rPr>
              <a:t>-&gt;</a:t>
            </a:r>
            <a:r>
              <a:rPr sz="2400" b="1" spc="-40" dirty="0">
                <a:solidFill>
                  <a:srgbClr val="FF0000"/>
                </a:solidFill>
                <a:latin typeface="Arial"/>
                <a:cs typeface="Arial"/>
              </a:rPr>
              <a:t> </a:t>
            </a:r>
            <a:r>
              <a:rPr sz="2400" b="1" i="1" spc="-5" dirty="0">
                <a:solidFill>
                  <a:srgbClr val="FF0000"/>
                </a:solidFill>
                <a:latin typeface="Arial"/>
                <a:cs typeface="Arial"/>
              </a:rPr>
              <a:t>C</a:t>
            </a:r>
            <a:r>
              <a:rPr sz="2400" b="1" spc="-7" baseline="-20833" dirty="0">
                <a:solidFill>
                  <a:srgbClr val="FF0000"/>
                </a:solidFill>
                <a:latin typeface="Arial"/>
                <a:cs typeface="Arial"/>
              </a:rPr>
              <a:t>in</a:t>
            </a:r>
            <a:r>
              <a:rPr sz="2400" b="1" spc="-5" dirty="0">
                <a:solidFill>
                  <a:srgbClr val="FF0000"/>
                </a:solidFill>
                <a:latin typeface="Symbol"/>
                <a:cs typeface="Symbol"/>
              </a:rPr>
              <a:t></a:t>
            </a:r>
            <a:r>
              <a:rPr sz="2400" b="1" i="1" spc="-5" dirty="0">
                <a:solidFill>
                  <a:srgbClr val="FF0000"/>
                </a:solidFill>
                <a:latin typeface="Arial"/>
                <a:cs typeface="Arial"/>
              </a:rPr>
              <a:t>S</a:t>
            </a:r>
            <a:endParaRPr sz="2400" dirty="0">
              <a:latin typeface="Arial"/>
              <a:cs typeface="Arial"/>
            </a:endParaRPr>
          </a:p>
          <a:p>
            <a:pPr marL="160020">
              <a:lnSpc>
                <a:spcPct val="100000"/>
              </a:lnSpc>
            </a:pPr>
            <a:r>
              <a:rPr sz="2400" b="1" spc="-5" dirty="0">
                <a:solidFill>
                  <a:srgbClr val="FF0000"/>
                </a:solidFill>
                <a:latin typeface="Arial"/>
                <a:cs typeface="Arial"/>
              </a:rPr>
              <a:t>-&gt;</a:t>
            </a:r>
            <a:r>
              <a:rPr sz="2400" b="1" spc="-70" dirty="0">
                <a:solidFill>
                  <a:srgbClr val="FF0000"/>
                </a:solidFill>
                <a:latin typeface="Arial"/>
                <a:cs typeface="Arial"/>
              </a:rPr>
              <a:t> </a:t>
            </a:r>
            <a:r>
              <a:rPr sz="2400" b="1" i="1" dirty="0">
                <a:solidFill>
                  <a:srgbClr val="FF0000"/>
                </a:solidFill>
                <a:latin typeface="Arial"/>
                <a:cs typeface="Arial"/>
              </a:rPr>
              <a:t>C</a:t>
            </a:r>
            <a:r>
              <a:rPr sz="2400" b="1" baseline="-20833" dirty="0">
                <a:solidFill>
                  <a:srgbClr val="FF0000"/>
                </a:solidFill>
                <a:latin typeface="Arial"/>
                <a:cs typeface="Arial"/>
              </a:rPr>
              <a:t>par</a:t>
            </a:r>
            <a:r>
              <a:rPr sz="2400" b="1" dirty="0">
                <a:solidFill>
                  <a:srgbClr val="FF0000"/>
                </a:solidFill>
                <a:latin typeface="Symbol"/>
                <a:cs typeface="Symbol"/>
              </a:rPr>
              <a:t></a:t>
            </a:r>
            <a:r>
              <a:rPr sz="2400" b="1" i="1" dirty="0">
                <a:solidFill>
                  <a:srgbClr val="FF0000"/>
                </a:solidFill>
                <a:latin typeface="Arial"/>
                <a:cs typeface="Arial"/>
              </a:rPr>
              <a:t>S</a:t>
            </a:r>
            <a:endParaRPr sz="2400" dirty="0">
              <a:latin typeface="Arial"/>
              <a:cs typeface="Arial"/>
            </a:endParaRPr>
          </a:p>
        </p:txBody>
      </p:sp>
      <p:grpSp>
        <p:nvGrpSpPr>
          <p:cNvPr id="15" name="object 15"/>
          <p:cNvGrpSpPr/>
          <p:nvPr/>
        </p:nvGrpSpPr>
        <p:grpSpPr>
          <a:xfrm>
            <a:off x="3910584" y="4249673"/>
            <a:ext cx="5222240" cy="775335"/>
            <a:chOff x="4520184" y="4249673"/>
            <a:chExt cx="5222240" cy="775335"/>
          </a:xfrm>
        </p:grpSpPr>
        <p:sp>
          <p:nvSpPr>
            <p:cNvPr id="16" name="object 16"/>
            <p:cNvSpPr/>
            <p:nvPr/>
          </p:nvSpPr>
          <p:spPr>
            <a:xfrm>
              <a:off x="4526661" y="4256150"/>
              <a:ext cx="5209540" cy="762000"/>
            </a:xfrm>
            <a:custGeom>
              <a:avLst/>
              <a:gdLst/>
              <a:ahLst/>
              <a:cxnLst/>
              <a:rect l="l" t="t" r="r" b="b"/>
              <a:pathLst>
                <a:path w="5209540" h="762000">
                  <a:moveTo>
                    <a:pt x="5082032" y="0"/>
                  </a:moveTo>
                  <a:lnTo>
                    <a:pt x="127000" y="0"/>
                  </a:lnTo>
                  <a:lnTo>
                    <a:pt x="77581" y="9985"/>
                  </a:lnTo>
                  <a:lnTo>
                    <a:pt x="37211" y="37211"/>
                  </a:lnTo>
                  <a:lnTo>
                    <a:pt x="9985" y="77581"/>
                  </a:lnTo>
                  <a:lnTo>
                    <a:pt x="0" y="127000"/>
                  </a:lnTo>
                  <a:lnTo>
                    <a:pt x="0" y="635000"/>
                  </a:lnTo>
                  <a:lnTo>
                    <a:pt x="9985" y="684418"/>
                  </a:lnTo>
                  <a:lnTo>
                    <a:pt x="37211" y="724788"/>
                  </a:lnTo>
                  <a:lnTo>
                    <a:pt x="77581" y="752014"/>
                  </a:lnTo>
                  <a:lnTo>
                    <a:pt x="127000" y="762000"/>
                  </a:lnTo>
                  <a:lnTo>
                    <a:pt x="5082032" y="762000"/>
                  </a:lnTo>
                  <a:lnTo>
                    <a:pt x="5131450" y="752014"/>
                  </a:lnTo>
                  <a:lnTo>
                    <a:pt x="5171821" y="724789"/>
                  </a:lnTo>
                  <a:lnTo>
                    <a:pt x="5199046" y="684418"/>
                  </a:lnTo>
                  <a:lnTo>
                    <a:pt x="5209032" y="635000"/>
                  </a:lnTo>
                  <a:lnTo>
                    <a:pt x="5209032" y="127000"/>
                  </a:lnTo>
                  <a:lnTo>
                    <a:pt x="5199046" y="77581"/>
                  </a:lnTo>
                  <a:lnTo>
                    <a:pt x="5171821" y="37211"/>
                  </a:lnTo>
                  <a:lnTo>
                    <a:pt x="5131450" y="9985"/>
                  </a:lnTo>
                  <a:lnTo>
                    <a:pt x="5082032" y="0"/>
                  </a:lnTo>
                  <a:close/>
                </a:path>
              </a:pathLst>
            </a:custGeom>
            <a:solidFill>
              <a:srgbClr val="A1DAEC"/>
            </a:solidFill>
          </p:spPr>
          <p:txBody>
            <a:bodyPr wrap="square" lIns="0" tIns="0" rIns="0" bIns="0" rtlCol="0"/>
            <a:lstStyle/>
            <a:p>
              <a:endParaRPr/>
            </a:p>
          </p:txBody>
        </p:sp>
        <p:sp>
          <p:nvSpPr>
            <p:cNvPr id="17" name="object 17"/>
            <p:cNvSpPr/>
            <p:nvPr/>
          </p:nvSpPr>
          <p:spPr>
            <a:xfrm>
              <a:off x="4526661" y="4256150"/>
              <a:ext cx="5209540" cy="762000"/>
            </a:xfrm>
            <a:custGeom>
              <a:avLst/>
              <a:gdLst/>
              <a:ahLst/>
              <a:cxnLst/>
              <a:rect l="l" t="t" r="r" b="b"/>
              <a:pathLst>
                <a:path w="5209540" h="762000">
                  <a:moveTo>
                    <a:pt x="0" y="127000"/>
                  </a:moveTo>
                  <a:lnTo>
                    <a:pt x="9985" y="77581"/>
                  </a:lnTo>
                  <a:lnTo>
                    <a:pt x="37211" y="37211"/>
                  </a:lnTo>
                  <a:lnTo>
                    <a:pt x="77581" y="9985"/>
                  </a:lnTo>
                  <a:lnTo>
                    <a:pt x="127000" y="0"/>
                  </a:lnTo>
                  <a:lnTo>
                    <a:pt x="5082032" y="0"/>
                  </a:lnTo>
                  <a:lnTo>
                    <a:pt x="5131450" y="9985"/>
                  </a:lnTo>
                  <a:lnTo>
                    <a:pt x="5171821" y="37211"/>
                  </a:lnTo>
                  <a:lnTo>
                    <a:pt x="5199046" y="77581"/>
                  </a:lnTo>
                  <a:lnTo>
                    <a:pt x="5209032" y="127000"/>
                  </a:lnTo>
                  <a:lnTo>
                    <a:pt x="5209032" y="635000"/>
                  </a:lnTo>
                  <a:lnTo>
                    <a:pt x="5199046" y="684418"/>
                  </a:lnTo>
                  <a:lnTo>
                    <a:pt x="5171821" y="724789"/>
                  </a:lnTo>
                  <a:lnTo>
                    <a:pt x="5131450" y="752014"/>
                  </a:lnTo>
                  <a:lnTo>
                    <a:pt x="5082032" y="762000"/>
                  </a:lnTo>
                  <a:lnTo>
                    <a:pt x="127000" y="762000"/>
                  </a:lnTo>
                  <a:lnTo>
                    <a:pt x="77581" y="752014"/>
                  </a:lnTo>
                  <a:lnTo>
                    <a:pt x="37211" y="724788"/>
                  </a:lnTo>
                  <a:lnTo>
                    <a:pt x="9985" y="684418"/>
                  </a:lnTo>
                  <a:lnTo>
                    <a:pt x="0" y="635000"/>
                  </a:lnTo>
                  <a:lnTo>
                    <a:pt x="0" y="127000"/>
                  </a:lnTo>
                  <a:close/>
                </a:path>
              </a:pathLst>
            </a:custGeom>
            <a:ln w="12954">
              <a:solidFill>
                <a:srgbClr val="002C6D"/>
              </a:solidFill>
            </a:ln>
          </p:spPr>
          <p:txBody>
            <a:bodyPr wrap="square" lIns="0" tIns="0" rIns="0" bIns="0" rtlCol="0"/>
            <a:lstStyle/>
            <a:p>
              <a:endParaRPr/>
            </a:p>
          </p:txBody>
        </p:sp>
        <p:sp>
          <p:nvSpPr>
            <p:cNvPr id="18" name="object 18"/>
            <p:cNvSpPr/>
            <p:nvPr/>
          </p:nvSpPr>
          <p:spPr>
            <a:xfrm>
              <a:off x="8775310" y="4634044"/>
              <a:ext cx="385445" cy="0"/>
            </a:xfrm>
            <a:custGeom>
              <a:avLst/>
              <a:gdLst/>
              <a:ahLst/>
              <a:cxnLst/>
              <a:rect l="l" t="t" r="r" b="b"/>
              <a:pathLst>
                <a:path w="385445">
                  <a:moveTo>
                    <a:pt x="0" y="0"/>
                  </a:moveTo>
                  <a:lnTo>
                    <a:pt x="385285" y="0"/>
                  </a:lnTo>
                </a:path>
              </a:pathLst>
            </a:custGeom>
            <a:ln w="13373">
              <a:solidFill>
                <a:srgbClr val="000000"/>
              </a:solidFill>
            </a:ln>
          </p:spPr>
          <p:txBody>
            <a:bodyPr wrap="square" lIns="0" tIns="0" rIns="0" bIns="0" rtlCol="0"/>
            <a:lstStyle/>
            <a:p>
              <a:endParaRPr/>
            </a:p>
          </p:txBody>
        </p:sp>
      </p:grpSp>
      <p:sp>
        <p:nvSpPr>
          <p:cNvPr id="19" name="object 19"/>
          <p:cNvSpPr txBox="1"/>
          <p:nvPr/>
        </p:nvSpPr>
        <p:spPr>
          <a:xfrm>
            <a:off x="4138120" y="4602062"/>
            <a:ext cx="105410" cy="215265"/>
          </a:xfrm>
          <a:prstGeom prst="rect">
            <a:avLst/>
          </a:prstGeom>
        </p:spPr>
        <p:txBody>
          <a:bodyPr vert="horz" wrap="square" lIns="0" tIns="11430" rIns="0" bIns="0" rtlCol="0">
            <a:spAutoFit/>
          </a:bodyPr>
          <a:lstStyle/>
          <a:p>
            <a:pPr marL="12700">
              <a:lnSpc>
                <a:spcPct val="100000"/>
              </a:lnSpc>
              <a:spcBef>
                <a:spcPts val="90"/>
              </a:spcBef>
            </a:pPr>
            <a:r>
              <a:rPr sz="1250" i="1" dirty="0">
                <a:latin typeface="Times New Roman"/>
                <a:cs typeface="Times New Roman"/>
              </a:rPr>
              <a:t>p</a:t>
            </a:r>
            <a:endParaRPr sz="1250">
              <a:latin typeface="Times New Roman"/>
              <a:cs typeface="Times New Roman"/>
            </a:endParaRPr>
          </a:p>
        </p:txBody>
      </p:sp>
      <p:sp>
        <p:nvSpPr>
          <p:cNvPr id="20" name="object 20"/>
          <p:cNvSpPr txBox="1"/>
          <p:nvPr/>
        </p:nvSpPr>
        <p:spPr>
          <a:xfrm>
            <a:off x="4631968" y="4602062"/>
            <a:ext cx="328295" cy="215265"/>
          </a:xfrm>
          <a:prstGeom prst="rect">
            <a:avLst/>
          </a:prstGeom>
        </p:spPr>
        <p:txBody>
          <a:bodyPr vert="horz" wrap="square" lIns="0" tIns="11430" rIns="0" bIns="0" rtlCol="0">
            <a:spAutoFit/>
          </a:bodyPr>
          <a:lstStyle/>
          <a:p>
            <a:pPr marL="12700">
              <a:lnSpc>
                <a:spcPct val="100000"/>
              </a:lnSpc>
              <a:spcBef>
                <a:spcPts val="90"/>
              </a:spcBef>
            </a:pPr>
            <a:r>
              <a:rPr sz="1250" i="1" spc="80" dirty="0">
                <a:latin typeface="Times New Roman"/>
                <a:cs typeface="Times New Roman"/>
              </a:rPr>
              <a:t>p</a:t>
            </a:r>
            <a:r>
              <a:rPr sz="1250" spc="40" dirty="0">
                <a:latin typeface="Times New Roman"/>
                <a:cs typeface="Times New Roman"/>
              </a:rPr>
              <a:t>,</a:t>
            </a:r>
            <a:r>
              <a:rPr sz="1250" dirty="0">
                <a:latin typeface="Times New Roman"/>
                <a:cs typeface="Times New Roman"/>
              </a:rPr>
              <a:t>i</a:t>
            </a:r>
            <a:r>
              <a:rPr sz="1250" spc="-10" dirty="0">
                <a:latin typeface="Times New Roman"/>
                <a:cs typeface="Times New Roman"/>
              </a:rPr>
              <a:t>n</a:t>
            </a:r>
            <a:r>
              <a:rPr sz="1250" dirty="0">
                <a:latin typeface="Times New Roman"/>
                <a:cs typeface="Times New Roman"/>
              </a:rPr>
              <a:t>t</a:t>
            </a:r>
            <a:endParaRPr sz="1250">
              <a:latin typeface="Times New Roman"/>
              <a:cs typeface="Times New Roman"/>
            </a:endParaRPr>
          </a:p>
        </p:txBody>
      </p:sp>
      <p:sp>
        <p:nvSpPr>
          <p:cNvPr id="21" name="object 21"/>
          <p:cNvSpPr txBox="1"/>
          <p:nvPr/>
        </p:nvSpPr>
        <p:spPr>
          <a:xfrm>
            <a:off x="5315794" y="4602062"/>
            <a:ext cx="344170" cy="215265"/>
          </a:xfrm>
          <a:prstGeom prst="rect">
            <a:avLst/>
          </a:prstGeom>
        </p:spPr>
        <p:txBody>
          <a:bodyPr vert="horz" wrap="square" lIns="0" tIns="11430" rIns="0" bIns="0" rtlCol="0">
            <a:spAutoFit/>
          </a:bodyPr>
          <a:lstStyle/>
          <a:p>
            <a:pPr marL="12700">
              <a:lnSpc>
                <a:spcPct val="100000"/>
              </a:lnSpc>
              <a:spcBef>
                <a:spcPts val="90"/>
              </a:spcBef>
            </a:pPr>
            <a:r>
              <a:rPr sz="1250" i="1" spc="85" dirty="0">
                <a:latin typeface="Times New Roman"/>
                <a:cs typeface="Times New Roman"/>
              </a:rPr>
              <a:t>p</a:t>
            </a:r>
            <a:r>
              <a:rPr sz="1250" spc="55" dirty="0">
                <a:latin typeface="Times New Roman"/>
                <a:cs typeface="Times New Roman"/>
              </a:rPr>
              <a:t>,</a:t>
            </a:r>
            <a:r>
              <a:rPr sz="1250" i="1" spc="-20" dirty="0">
                <a:latin typeface="Times New Roman"/>
                <a:cs typeface="Times New Roman"/>
              </a:rPr>
              <a:t>ex</a:t>
            </a:r>
            <a:r>
              <a:rPr sz="1250" i="1" dirty="0">
                <a:latin typeface="Times New Roman"/>
                <a:cs typeface="Times New Roman"/>
              </a:rPr>
              <a:t>t</a:t>
            </a:r>
            <a:endParaRPr sz="1250">
              <a:latin typeface="Times New Roman"/>
              <a:cs typeface="Times New Roman"/>
            </a:endParaRPr>
          </a:p>
        </p:txBody>
      </p:sp>
      <p:sp>
        <p:nvSpPr>
          <p:cNvPr id="22" name="object 22"/>
          <p:cNvSpPr txBox="1"/>
          <p:nvPr/>
        </p:nvSpPr>
        <p:spPr>
          <a:xfrm>
            <a:off x="6604929" y="4602062"/>
            <a:ext cx="768985" cy="215265"/>
          </a:xfrm>
          <a:prstGeom prst="rect">
            <a:avLst/>
          </a:prstGeom>
        </p:spPr>
        <p:txBody>
          <a:bodyPr vert="horz" wrap="square" lIns="0" tIns="11430" rIns="0" bIns="0" rtlCol="0">
            <a:spAutoFit/>
          </a:bodyPr>
          <a:lstStyle/>
          <a:p>
            <a:pPr marL="12700">
              <a:lnSpc>
                <a:spcPct val="100000"/>
              </a:lnSpc>
              <a:spcBef>
                <a:spcPts val="90"/>
              </a:spcBef>
              <a:tabLst>
                <a:tab pos="536575" algn="l"/>
              </a:tabLst>
            </a:pPr>
            <a:r>
              <a:rPr sz="1250" i="1" spc="-10" dirty="0">
                <a:latin typeface="Times New Roman"/>
                <a:cs typeface="Times New Roman"/>
              </a:rPr>
              <a:t>o</a:t>
            </a:r>
            <a:r>
              <a:rPr sz="1250" i="1" dirty="0">
                <a:latin typeface="Times New Roman"/>
                <a:cs typeface="Times New Roman"/>
              </a:rPr>
              <a:t>n	</a:t>
            </a:r>
            <a:r>
              <a:rPr sz="1250" i="1" spc="-10" dirty="0">
                <a:latin typeface="Times New Roman"/>
                <a:cs typeface="Times New Roman"/>
              </a:rPr>
              <a:t>pa</a:t>
            </a:r>
            <a:r>
              <a:rPr sz="1250" i="1" dirty="0">
                <a:latin typeface="Times New Roman"/>
                <a:cs typeface="Times New Roman"/>
              </a:rPr>
              <a:t>r</a:t>
            </a:r>
            <a:endParaRPr sz="1250">
              <a:latin typeface="Times New Roman"/>
              <a:cs typeface="Times New Roman"/>
            </a:endParaRPr>
          </a:p>
        </p:txBody>
      </p:sp>
      <p:sp>
        <p:nvSpPr>
          <p:cNvPr id="23" name="object 23"/>
          <p:cNvSpPr txBox="1"/>
          <p:nvPr/>
        </p:nvSpPr>
        <p:spPr>
          <a:xfrm>
            <a:off x="8864410" y="4602062"/>
            <a:ext cx="114300" cy="215265"/>
          </a:xfrm>
          <a:prstGeom prst="rect">
            <a:avLst/>
          </a:prstGeom>
        </p:spPr>
        <p:txBody>
          <a:bodyPr vert="horz" wrap="square" lIns="0" tIns="11430" rIns="0" bIns="0" rtlCol="0">
            <a:spAutoFit/>
          </a:bodyPr>
          <a:lstStyle/>
          <a:p>
            <a:pPr marL="12700">
              <a:lnSpc>
                <a:spcPct val="100000"/>
              </a:lnSpc>
              <a:spcBef>
                <a:spcPts val="90"/>
              </a:spcBef>
            </a:pPr>
            <a:r>
              <a:rPr sz="1250" i="1" dirty="0">
                <a:latin typeface="Times New Roman"/>
                <a:cs typeface="Times New Roman"/>
              </a:rPr>
              <a:t>L</a:t>
            </a:r>
            <a:endParaRPr sz="1250">
              <a:latin typeface="Times New Roman"/>
              <a:cs typeface="Times New Roman"/>
            </a:endParaRPr>
          </a:p>
        </p:txBody>
      </p:sp>
      <p:sp>
        <p:nvSpPr>
          <p:cNvPr id="24" name="object 24"/>
          <p:cNvSpPr txBox="1"/>
          <p:nvPr/>
        </p:nvSpPr>
        <p:spPr>
          <a:xfrm>
            <a:off x="8271161" y="4630253"/>
            <a:ext cx="163830" cy="353060"/>
          </a:xfrm>
          <a:prstGeom prst="rect">
            <a:avLst/>
          </a:prstGeom>
        </p:spPr>
        <p:txBody>
          <a:bodyPr vert="horz" wrap="square" lIns="0" tIns="12065" rIns="0" bIns="0" rtlCol="0">
            <a:spAutoFit/>
          </a:bodyPr>
          <a:lstStyle/>
          <a:p>
            <a:pPr marL="12700">
              <a:lnSpc>
                <a:spcPct val="100000"/>
              </a:lnSpc>
              <a:spcBef>
                <a:spcPts val="95"/>
              </a:spcBef>
            </a:pPr>
            <a:r>
              <a:rPr sz="2150" i="1" spc="10" dirty="0">
                <a:latin typeface="Times New Roman"/>
                <a:cs typeface="Times New Roman"/>
              </a:rPr>
              <a:t>S</a:t>
            </a:r>
            <a:endParaRPr sz="2150">
              <a:latin typeface="Times New Roman"/>
              <a:cs typeface="Times New Roman"/>
            </a:endParaRPr>
          </a:p>
        </p:txBody>
      </p:sp>
      <p:sp>
        <p:nvSpPr>
          <p:cNvPr id="25" name="object 25"/>
          <p:cNvSpPr txBox="1"/>
          <p:nvPr/>
        </p:nvSpPr>
        <p:spPr>
          <a:xfrm>
            <a:off x="4038088" y="4416457"/>
            <a:ext cx="596265" cy="353060"/>
          </a:xfrm>
          <a:prstGeom prst="rect">
            <a:avLst/>
          </a:prstGeom>
        </p:spPr>
        <p:txBody>
          <a:bodyPr vert="horz" wrap="square" lIns="0" tIns="12065" rIns="0" bIns="0" rtlCol="0">
            <a:spAutoFit/>
          </a:bodyPr>
          <a:lstStyle/>
          <a:p>
            <a:pPr marL="12700">
              <a:lnSpc>
                <a:spcPct val="100000"/>
              </a:lnSpc>
              <a:spcBef>
                <a:spcPts val="95"/>
              </a:spcBef>
              <a:tabLst>
                <a:tab pos="295910" algn="l"/>
              </a:tabLst>
            </a:pPr>
            <a:r>
              <a:rPr sz="2150" i="1" spc="5" dirty="0">
                <a:latin typeface="Times New Roman"/>
                <a:cs typeface="Times New Roman"/>
              </a:rPr>
              <a:t>t	</a:t>
            </a:r>
            <a:r>
              <a:rPr sz="2150" spc="10" dirty="0">
                <a:latin typeface="Symbol"/>
                <a:cs typeface="Symbol"/>
              </a:rPr>
              <a:t></a:t>
            </a:r>
            <a:r>
              <a:rPr sz="2150" spc="-80" dirty="0">
                <a:latin typeface="Times New Roman"/>
                <a:cs typeface="Times New Roman"/>
              </a:rPr>
              <a:t> </a:t>
            </a:r>
            <a:r>
              <a:rPr sz="2150" i="1" spc="5" dirty="0">
                <a:latin typeface="Times New Roman"/>
                <a:cs typeface="Times New Roman"/>
              </a:rPr>
              <a:t>t</a:t>
            </a:r>
            <a:endParaRPr sz="2150">
              <a:latin typeface="Times New Roman"/>
              <a:cs typeface="Times New Roman"/>
            </a:endParaRPr>
          </a:p>
        </p:txBody>
      </p:sp>
      <p:sp>
        <p:nvSpPr>
          <p:cNvPr id="26" name="object 26"/>
          <p:cNvSpPr txBox="1"/>
          <p:nvPr/>
        </p:nvSpPr>
        <p:spPr>
          <a:xfrm>
            <a:off x="4996428" y="4416457"/>
            <a:ext cx="3940810" cy="353060"/>
          </a:xfrm>
          <a:prstGeom prst="rect">
            <a:avLst/>
          </a:prstGeom>
        </p:spPr>
        <p:txBody>
          <a:bodyPr vert="horz" wrap="square" lIns="0" tIns="12065" rIns="0" bIns="0" rtlCol="0">
            <a:spAutoFit/>
          </a:bodyPr>
          <a:lstStyle/>
          <a:p>
            <a:pPr marL="38100">
              <a:lnSpc>
                <a:spcPct val="100000"/>
              </a:lnSpc>
              <a:spcBef>
                <a:spcPts val="95"/>
              </a:spcBef>
              <a:tabLst>
                <a:tab pos="760095" algn="l"/>
                <a:tab pos="1847214" algn="l"/>
                <a:tab pos="2453640" algn="l"/>
              </a:tabLst>
            </a:pPr>
            <a:r>
              <a:rPr sz="2150" spc="10" dirty="0">
                <a:latin typeface="Symbol"/>
                <a:cs typeface="Symbol"/>
              </a:rPr>
              <a:t></a:t>
            </a:r>
            <a:r>
              <a:rPr sz="2150" spc="-204" dirty="0">
                <a:latin typeface="Times New Roman"/>
                <a:cs typeface="Times New Roman"/>
              </a:rPr>
              <a:t> </a:t>
            </a:r>
            <a:r>
              <a:rPr sz="2150" i="1" spc="5" dirty="0">
                <a:latin typeface="Times New Roman"/>
                <a:cs typeface="Times New Roman"/>
              </a:rPr>
              <a:t>t</a:t>
            </a:r>
            <a:r>
              <a:rPr sz="2150" i="1" dirty="0">
                <a:latin typeface="Times New Roman"/>
                <a:cs typeface="Times New Roman"/>
              </a:rPr>
              <a:t>	</a:t>
            </a:r>
            <a:r>
              <a:rPr sz="2150" spc="10" dirty="0">
                <a:latin typeface="Symbol"/>
                <a:cs typeface="Symbol"/>
              </a:rPr>
              <a:t></a:t>
            </a:r>
            <a:r>
              <a:rPr sz="2150" spc="-40" dirty="0">
                <a:latin typeface="Times New Roman"/>
                <a:cs typeface="Times New Roman"/>
              </a:rPr>
              <a:t> </a:t>
            </a:r>
            <a:r>
              <a:rPr sz="2150" spc="-5" dirty="0">
                <a:latin typeface="Times New Roman"/>
                <a:cs typeface="Times New Roman"/>
              </a:rPr>
              <a:t>0</a:t>
            </a:r>
            <a:r>
              <a:rPr sz="2150" spc="5" dirty="0">
                <a:latin typeface="Times New Roman"/>
                <a:cs typeface="Times New Roman"/>
              </a:rPr>
              <a:t>.</a:t>
            </a:r>
            <a:r>
              <a:rPr sz="2150" spc="-10" dirty="0">
                <a:latin typeface="Times New Roman"/>
                <a:cs typeface="Times New Roman"/>
              </a:rPr>
              <a:t>6</a:t>
            </a:r>
            <a:r>
              <a:rPr sz="2150" spc="90" dirty="0">
                <a:latin typeface="Times New Roman"/>
                <a:cs typeface="Times New Roman"/>
              </a:rPr>
              <a:t>9</a:t>
            </a:r>
            <a:r>
              <a:rPr sz="2150" i="1" spc="10" dirty="0">
                <a:latin typeface="Times New Roman"/>
                <a:cs typeface="Times New Roman"/>
              </a:rPr>
              <a:t>R</a:t>
            </a:r>
            <a:r>
              <a:rPr sz="2150" i="1" dirty="0">
                <a:latin typeface="Times New Roman"/>
                <a:cs typeface="Times New Roman"/>
              </a:rPr>
              <a:t>	</a:t>
            </a:r>
            <a:r>
              <a:rPr sz="2150" spc="5" dirty="0">
                <a:latin typeface="Symbol"/>
                <a:cs typeface="Symbol"/>
              </a:rPr>
              <a:t></a:t>
            </a:r>
            <a:r>
              <a:rPr sz="2150" spc="-330" dirty="0">
                <a:latin typeface="Times New Roman"/>
                <a:cs typeface="Times New Roman"/>
              </a:rPr>
              <a:t> </a:t>
            </a:r>
            <a:r>
              <a:rPr sz="2150" i="1" spc="10" dirty="0">
                <a:latin typeface="Times New Roman"/>
                <a:cs typeface="Times New Roman"/>
              </a:rPr>
              <a:t>C</a:t>
            </a:r>
            <a:r>
              <a:rPr sz="2150" i="1" dirty="0">
                <a:latin typeface="Times New Roman"/>
                <a:cs typeface="Times New Roman"/>
              </a:rPr>
              <a:t>	</a:t>
            </a:r>
            <a:r>
              <a:rPr sz="2150" spc="10" dirty="0">
                <a:latin typeface="Symbol"/>
                <a:cs typeface="Symbol"/>
              </a:rPr>
              <a:t></a:t>
            </a:r>
            <a:r>
              <a:rPr sz="2150" spc="-160" dirty="0">
                <a:latin typeface="Times New Roman"/>
                <a:cs typeface="Times New Roman"/>
              </a:rPr>
              <a:t> </a:t>
            </a:r>
            <a:r>
              <a:rPr sz="2150" spc="-5" dirty="0">
                <a:latin typeface="Times New Roman"/>
                <a:cs typeface="Times New Roman"/>
              </a:rPr>
              <a:t>0</a:t>
            </a:r>
            <a:r>
              <a:rPr sz="2150" spc="5" dirty="0">
                <a:latin typeface="Times New Roman"/>
                <a:cs typeface="Times New Roman"/>
              </a:rPr>
              <a:t>.</a:t>
            </a:r>
            <a:r>
              <a:rPr sz="2150" spc="-10" dirty="0">
                <a:latin typeface="Times New Roman"/>
                <a:cs typeface="Times New Roman"/>
              </a:rPr>
              <a:t>6</a:t>
            </a:r>
            <a:r>
              <a:rPr sz="2150" spc="10" dirty="0">
                <a:latin typeface="Times New Roman"/>
                <a:cs typeface="Times New Roman"/>
              </a:rPr>
              <a:t>9</a:t>
            </a:r>
            <a:r>
              <a:rPr sz="2150" spc="-50" dirty="0">
                <a:latin typeface="Times New Roman"/>
                <a:cs typeface="Times New Roman"/>
              </a:rPr>
              <a:t> </a:t>
            </a:r>
            <a:r>
              <a:rPr sz="3225" i="1" spc="-135" baseline="37467" dirty="0">
                <a:latin typeface="Times New Roman"/>
                <a:cs typeface="Times New Roman"/>
              </a:rPr>
              <a:t>R</a:t>
            </a:r>
            <a:r>
              <a:rPr sz="1875" i="1" spc="-22" baseline="37777" dirty="0">
                <a:latin typeface="Times New Roman"/>
                <a:cs typeface="Times New Roman"/>
              </a:rPr>
              <a:t>o</a:t>
            </a:r>
            <a:r>
              <a:rPr sz="1875" i="1" baseline="37777" dirty="0">
                <a:latin typeface="Times New Roman"/>
                <a:cs typeface="Times New Roman"/>
              </a:rPr>
              <a:t>n </a:t>
            </a:r>
            <a:r>
              <a:rPr sz="1875" i="1" spc="97" baseline="37777" dirty="0">
                <a:latin typeface="Times New Roman"/>
                <a:cs typeface="Times New Roman"/>
              </a:rPr>
              <a:t> </a:t>
            </a:r>
            <a:r>
              <a:rPr sz="2150" spc="5" dirty="0">
                <a:latin typeface="Symbol"/>
                <a:cs typeface="Symbol"/>
              </a:rPr>
              <a:t></a:t>
            </a:r>
            <a:r>
              <a:rPr sz="2150" spc="-325" dirty="0">
                <a:latin typeface="Times New Roman"/>
                <a:cs typeface="Times New Roman"/>
              </a:rPr>
              <a:t> </a:t>
            </a:r>
            <a:r>
              <a:rPr sz="2150" i="1" spc="10" dirty="0">
                <a:latin typeface="Times New Roman"/>
                <a:cs typeface="Times New Roman"/>
              </a:rPr>
              <a:t>C</a:t>
            </a:r>
            <a:endParaRPr sz="2150">
              <a:latin typeface="Times New Roman"/>
              <a:cs typeface="Times New Roman"/>
            </a:endParaRPr>
          </a:p>
        </p:txBody>
      </p:sp>
      <p:sp>
        <p:nvSpPr>
          <p:cNvPr id="27" name="灯片编号占位符 26">
            <a:extLst>
              <a:ext uri="{FF2B5EF4-FFF2-40B4-BE49-F238E27FC236}">
                <a16:creationId xmlns:a16="http://schemas.microsoft.com/office/drawing/2014/main" id="{2850F162-836F-A833-DCF7-28A6A0E66084}"/>
              </a:ext>
            </a:extLst>
          </p:cNvPr>
          <p:cNvSpPr>
            <a:spLocks noGrp="1"/>
          </p:cNvSpPr>
          <p:nvPr>
            <p:ph type="sldNum" sz="quarter" idx="7"/>
          </p:nvPr>
        </p:nvSpPr>
        <p:spPr/>
        <p:txBody>
          <a:bodyPr/>
          <a:lstStyle/>
          <a:p>
            <a:fld id="{B6F15528-21DE-4FAA-801E-634DDDAF4B2B}" type="slidenum">
              <a:rPr lang="en-US" altLang="zh-CN" smtClean="0"/>
              <a:t>11</a:t>
            </a:fld>
            <a:endParaRPr lang="en-US" altLang="zh-CN"/>
          </a:p>
        </p:txBody>
      </p:sp>
      <p:sp>
        <p:nvSpPr>
          <p:cNvPr id="28" name="object 12">
            <a:extLst>
              <a:ext uri="{FF2B5EF4-FFF2-40B4-BE49-F238E27FC236}">
                <a16:creationId xmlns:a16="http://schemas.microsoft.com/office/drawing/2014/main" id="{C81FFEC8-4CD1-AB21-8885-483007963CCA}"/>
              </a:ext>
            </a:extLst>
          </p:cNvPr>
          <p:cNvSpPr/>
          <p:nvPr/>
        </p:nvSpPr>
        <p:spPr>
          <a:xfrm>
            <a:off x="5967543" y="4416457"/>
            <a:ext cx="1406371" cy="460342"/>
          </a:xfrm>
          <a:custGeom>
            <a:avLst/>
            <a:gdLst/>
            <a:ahLst/>
            <a:cxnLst/>
            <a:rect l="l" t="t" r="r" b="b"/>
            <a:pathLst>
              <a:path w="2169159" h="1200150">
                <a:moveTo>
                  <a:pt x="0" y="1200149"/>
                </a:moveTo>
                <a:lnTo>
                  <a:pt x="2168652" y="1200149"/>
                </a:lnTo>
                <a:lnTo>
                  <a:pt x="2168652" y="0"/>
                </a:lnTo>
                <a:lnTo>
                  <a:pt x="0" y="0"/>
                </a:lnTo>
                <a:lnTo>
                  <a:pt x="0" y="1200149"/>
                </a:lnTo>
                <a:close/>
              </a:path>
            </a:pathLst>
          </a:custGeom>
          <a:ln w="28956">
            <a:solidFill>
              <a:srgbClr val="FF0000"/>
            </a:solidFill>
          </a:ln>
        </p:spPr>
        <p:txBody>
          <a:bodyPr wrap="square" lIns="0" tIns="0" rIns="0" bIns="0" rtlCol="0"/>
          <a:lstStyle/>
          <a:p>
            <a:endParaRPr/>
          </a:p>
        </p:txBody>
      </p:sp>
      <p:pic>
        <p:nvPicPr>
          <p:cNvPr id="30" name="图片 29">
            <a:extLst>
              <a:ext uri="{FF2B5EF4-FFF2-40B4-BE49-F238E27FC236}">
                <a16:creationId xmlns:a16="http://schemas.microsoft.com/office/drawing/2014/main" id="{D737B8DE-1CFE-B89A-4485-531295F69062}"/>
              </a:ext>
            </a:extLst>
          </p:cNvPr>
          <p:cNvPicPr>
            <a:picLocks noChangeAspect="1"/>
          </p:cNvPicPr>
          <p:nvPr/>
        </p:nvPicPr>
        <p:blipFill>
          <a:blip r:embed="rId4"/>
          <a:stretch>
            <a:fillRect/>
          </a:stretch>
        </p:blipFill>
        <p:spPr>
          <a:xfrm>
            <a:off x="9333496" y="2352257"/>
            <a:ext cx="2858504" cy="1839441"/>
          </a:xfrm>
          <a:prstGeom prst="rect">
            <a:avLst/>
          </a:prstGeom>
        </p:spPr>
      </p:pic>
      <p:sp>
        <p:nvSpPr>
          <p:cNvPr id="29" name="object 11">
            <a:extLst>
              <a:ext uri="{FF2B5EF4-FFF2-40B4-BE49-F238E27FC236}">
                <a16:creationId xmlns:a16="http://schemas.microsoft.com/office/drawing/2014/main" id="{65AAB826-FC23-C56D-5DD6-DB356E0A6B0A}"/>
              </a:ext>
            </a:extLst>
          </p:cNvPr>
          <p:cNvSpPr txBox="1"/>
          <p:nvPr/>
        </p:nvSpPr>
        <p:spPr>
          <a:xfrm>
            <a:off x="5638800" y="5105400"/>
            <a:ext cx="2209800" cy="391160"/>
          </a:xfrm>
          <a:prstGeom prst="rect">
            <a:avLst/>
          </a:prstGeom>
        </p:spPr>
        <p:txBody>
          <a:bodyPr vert="horz" wrap="square" lIns="0" tIns="12700" rIns="0" bIns="0" rtlCol="0">
            <a:spAutoFit/>
          </a:bodyPr>
          <a:lstStyle/>
          <a:p>
            <a:pPr marL="12700">
              <a:lnSpc>
                <a:spcPct val="100000"/>
              </a:lnSpc>
              <a:spcBef>
                <a:spcPts val="100"/>
              </a:spcBef>
            </a:pPr>
            <a:r>
              <a:rPr lang="en-US" sz="2400" b="1" spc="-5" dirty="0">
                <a:solidFill>
                  <a:srgbClr val="FF0000"/>
                </a:solidFill>
                <a:latin typeface="Arial"/>
                <a:cs typeface="Arial"/>
              </a:rPr>
              <a:t>Intrinsic delay</a:t>
            </a:r>
            <a:endParaRPr sz="2400" dirty="0">
              <a:latin typeface="Arial"/>
              <a:cs typeface="Arial"/>
            </a:endParaRPr>
          </a:p>
        </p:txBody>
      </p:sp>
      <p:sp>
        <p:nvSpPr>
          <p:cNvPr id="32" name="文本框 31">
            <a:extLst>
              <a:ext uri="{FF2B5EF4-FFF2-40B4-BE49-F238E27FC236}">
                <a16:creationId xmlns:a16="http://schemas.microsoft.com/office/drawing/2014/main" id="{48E8F360-180E-8043-0932-80A0D7517274}"/>
              </a:ext>
            </a:extLst>
          </p:cNvPr>
          <p:cNvSpPr txBox="1"/>
          <p:nvPr/>
        </p:nvSpPr>
        <p:spPr>
          <a:xfrm>
            <a:off x="9296400" y="4191000"/>
            <a:ext cx="2819400" cy="461665"/>
          </a:xfrm>
          <a:prstGeom prst="rect">
            <a:avLst/>
          </a:prstGeom>
          <a:noFill/>
        </p:spPr>
        <p:txBody>
          <a:bodyPr wrap="square">
            <a:spAutoFit/>
          </a:bodyPr>
          <a:lstStyle/>
          <a:p>
            <a:r>
              <a:rPr lang="en-US" altLang="zh-CN" sz="2400" b="1" spc="-5" dirty="0">
                <a:solidFill>
                  <a:srgbClr val="FF0000"/>
                </a:solidFill>
                <a:latin typeface="Arial"/>
                <a:cs typeface="Arial"/>
              </a:rPr>
              <a:t>self-loading</a:t>
            </a:r>
            <a:r>
              <a:rPr lang="en-US" altLang="zh-CN" sz="2400" b="1" spc="-10" dirty="0">
                <a:solidFill>
                  <a:srgbClr val="FF0000"/>
                </a:solidFill>
                <a:latin typeface="Arial"/>
                <a:cs typeface="Arial"/>
              </a:rPr>
              <a:t> </a:t>
            </a:r>
            <a:r>
              <a:rPr lang="en-US" altLang="zh-CN" sz="2400" b="1" spc="-5" dirty="0">
                <a:solidFill>
                  <a:srgbClr val="FF0000"/>
                </a:solidFill>
                <a:latin typeface="Arial"/>
                <a:cs typeface="Arial"/>
              </a:rPr>
              <a:t>effect</a:t>
            </a:r>
            <a:endParaRPr lang="zh-CN" altLang="en-US" sz="2400" dirty="0"/>
          </a:p>
        </p:txBody>
      </p:sp>
    </p:spTree>
    <p:extLst>
      <p:ext uri="{BB962C8B-B14F-4D97-AF65-F5344CB8AC3E}">
        <p14:creationId xmlns:p14="http://schemas.microsoft.com/office/powerpoint/2010/main" val="3639860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63752" y="58165"/>
            <a:ext cx="12807951" cy="566181"/>
          </a:xfrm>
          <a:prstGeom prst="rect">
            <a:avLst/>
          </a:prstGeom>
        </p:spPr>
        <p:txBody>
          <a:bodyPr vert="horz" wrap="square" lIns="0" tIns="12065" rIns="0" bIns="0" rtlCol="0">
            <a:spAutoFit/>
          </a:bodyPr>
          <a:lstStyle/>
          <a:p>
            <a:pPr marL="5185410">
              <a:lnSpc>
                <a:spcPct val="100000"/>
              </a:lnSpc>
              <a:spcBef>
                <a:spcPts val="95"/>
              </a:spcBef>
            </a:pPr>
            <a:r>
              <a:rPr sz="3600" spc="-5" dirty="0">
                <a:solidFill>
                  <a:schemeClr val="tx1"/>
                </a:solidFill>
              </a:rPr>
              <a:t>Delay of</a:t>
            </a:r>
            <a:r>
              <a:rPr sz="3600" spc="-20" dirty="0">
                <a:solidFill>
                  <a:schemeClr val="tx1"/>
                </a:solidFill>
              </a:rPr>
              <a:t> </a:t>
            </a:r>
            <a:r>
              <a:rPr sz="3600" spc="-5" dirty="0">
                <a:solidFill>
                  <a:schemeClr val="tx1"/>
                </a:solidFill>
              </a:rPr>
              <a:t>Static</a:t>
            </a:r>
            <a:r>
              <a:rPr sz="3600" dirty="0">
                <a:solidFill>
                  <a:schemeClr val="tx1"/>
                </a:solidFill>
              </a:rPr>
              <a:t> </a:t>
            </a:r>
            <a:r>
              <a:rPr sz="3600" spc="-5" dirty="0">
                <a:solidFill>
                  <a:schemeClr val="tx1"/>
                </a:solidFill>
              </a:rPr>
              <a:t>CMOS</a:t>
            </a:r>
            <a:r>
              <a:rPr sz="3600" dirty="0">
                <a:solidFill>
                  <a:schemeClr val="tx1"/>
                </a:solidFill>
              </a:rPr>
              <a:t> </a:t>
            </a:r>
            <a:r>
              <a:rPr sz="3600" spc="-5" dirty="0">
                <a:solidFill>
                  <a:schemeClr val="tx1"/>
                </a:solidFill>
              </a:rPr>
              <a:t>Logic</a:t>
            </a:r>
            <a:r>
              <a:rPr sz="3600" spc="-30" dirty="0">
                <a:solidFill>
                  <a:schemeClr val="tx1"/>
                </a:solidFill>
              </a:rPr>
              <a:t> </a:t>
            </a:r>
            <a:r>
              <a:rPr sz="3600" spc="-5" dirty="0">
                <a:solidFill>
                  <a:schemeClr val="tx1"/>
                </a:solidFill>
              </a:rPr>
              <a:t>Gate</a:t>
            </a:r>
          </a:p>
        </p:txBody>
      </p:sp>
      <p:grpSp>
        <p:nvGrpSpPr>
          <p:cNvPr id="3" name="object 3"/>
          <p:cNvGrpSpPr/>
          <p:nvPr/>
        </p:nvGrpSpPr>
        <p:grpSpPr>
          <a:xfrm>
            <a:off x="221551" y="1508760"/>
            <a:ext cx="4237990" cy="3177540"/>
            <a:chOff x="221551" y="1508760"/>
            <a:chExt cx="4237990" cy="3177540"/>
          </a:xfrm>
        </p:grpSpPr>
        <p:pic>
          <p:nvPicPr>
            <p:cNvPr id="4" name="object 4"/>
            <p:cNvPicPr/>
            <p:nvPr/>
          </p:nvPicPr>
          <p:blipFill>
            <a:blip r:embed="rId3" cstate="print"/>
            <a:stretch>
              <a:fillRect/>
            </a:stretch>
          </p:blipFill>
          <p:spPr>
            <a:xfrm>
              <a:off x="792480" y="1508831"/>
              <a:ext cx="1941526" cy="3177468"/>
            </a:xfrm>
            <a:prstGeom prst="rect">
              <a:avLst/>
            </a:prstGeom>
          </p:spPr>
        </p:pic>
        <p:sp>
          <p:nvSpPr>
            <p:cNvPr id="5" name="object 5"/>
            <p:cNvSpPr/>
            <p:nvPr/>
          </p:nvSpPr>
          <p:spPr>
            <a:xfrm>
              <a:off x="792480" y="1508759"/>
              <a:ext cx="1501140" cy="960119"/>
            </a:xfrm>
            <a:custGeom>
              <a:avLst/>
              <a:gdLst/>
              <a:ahLst/>
              <a:cxnLst/>
              <a:rect l="l" t="t" r="r" b="b"/>
              <a:pathLst>
                <a:path w="1501139" h="960119">
                  <a:moveTo>
                    <a:pt x="335280" y="668274"/>
                  </a:moveTo>
                  <a:lnTo>
                    <a:pt x="0" y="668274"/>
                  </a:lnTo>
                  <a:lnTo>
                    <a:pt x="0" y="960120"/>
                  </a:lnTo>
                  <a:lnTo>
                    <a:pt x="335280" y="960120"/>
                  </a:lnTo>
                  <a:lnTo>
                    <a:pt x="335280" y="668274"/>
                  </a:lnTo>
                  <a:close/>
                </a:path>
                <a:path w="1501139" h="960119">
                  <a:moveTo>
                    <a:pt x="1501140" y="0"/>
                  </a:moveTo>
                  <a:lnTo>
                    <a:pt x="941832" y="0"/>
                  </a:lnTo>
                  <a:lnTo>
                    <a:pt x="941832" y="383286"/>
                  </a:lnTo>
                  <a:lnTo>
                    <a:pt x="1501140" y="383286"/>
                  </a:lnTo>
                  <a:lnTo>
                    <a:pt x="1501140" y="0"/>
                  </a:lnTo>
                  <a:close/>
                </a:path>
              </a:pathLst>
            </a:custGeom>
            <a:solidFill>
              <a:srgbClr val="FFFFFF"/>
            </a:solidFill>
          </p:spPr>
          <p:txBody>
            <a:bodyPr wrap="square" lIns="0" tIns="0" rIns="0" bIns="0" rtlCol="0"/>
            <a:lstStyle/>
            <a:p>
              <a:endParaRPr/>
            </a:p>
          </p:txBody>
        </p:sp>
        <p:sp>
          <p:nvSpPr>
            <p:cNvPr id="6" name="object 6"/>
            <p:cNvSpPr/>
            <p:nvPr/>
          </p:nvSpPr>
          <p:spPr>
            <a:xfrm>
              <a:off x="408812" y="2350388"/>
              <a:ext cx="4041140" cy="904240"/>
            </a:xfrm>
            <a:custGeom>
              <a:avLst/>
              <a:gdLst/>
              <a:ahLst/>
              <a:cxnLst/>
              <a:rect l="l" t="t" r="r" b="b"/>
              <a:pathLst>
                <a:path w="4041140" h="904239">
                  <a:moveTo>
                    <a:pt x="0" y="0"/>
                  </a:moveTo>
                  <a:lnTo>
                    <a:pt x="1102233" y="0"/>
                  </a:lnTo>
                </a:path>
                <a:path w="4041140" h="904239">
                  <a:moveTo>
                    <a:pt x="1940814" y="903732"/>
                  </a:moveTo>
                  <a:lnTo>
                    <a:pt x="4041140" y="903732"/>
                  </a:lnTo>
                </a:path>
              </a:pathLst>
            </a:custGeom>
            <a:ln w="19050">
              <a:solidFill>
                <a:srgbClr val="000000"/>
              </a:solidFill>
            </a:ln>
          </p:spPr>
          <p:txBody>
            <a:bodyPr wrap="square" lIns="0" tIns="0" rIns="0" bIns="0" rtlCol="0"/>
            <a:lstStyle/>
            <a:p>
              <a:endParaRPr/>
            </a:p>
          </p:txBody>
        </p:sp>
        <p:sp>
          <p:nvSpPr>
            <p:cNvPr id="7" name="object 7"/>
            <p:cNvSpPr/>
            <p:nvPr/>
          </p:nvSpPr>
          <p:spPr>
            <a:xfrm>
              <a:off x="237743" y="2364486"/>
              <a:ext cx="504825" cy="1219200"/>
            </a:xfrm>
            <a:custGeom>
              <a:avLst/>
              <a:gdLst/>
              <a:ahLst/>
              <a:cxnLst/>
              <a:rect l="l" t="t" r="r" b="b"/>
              <a:pathLst>
                <a:path w="504825" h="1219200">
                  <a:moveTo>
                    <a:pt x="275844" y="0"/>
                  </a:moveTo>
                  <a:lnTo>
                    <a:pt x="275844" y="685800"/>
                  </a:lnTo>
                </a:path>
                <a:path w="504825" h="1219200">
                  <a:moveTo>
                    <a:pt x="504825" y="686180"/>
                  </a:moveTo>
                  <a:lnTo>
                    <a:pt x="0" y="676655"/>
                  </a:lnTo>
                </a:path>
                <a:path w="504825" h="1219200">
                  <a:moveTo>
                    <a:pt x="504825" y="789051"/>
                  </a:moveTo>
                  <a:lnTo>
                    <a:pt x="0" y="779526"/>
                  </a:lnTo>
                </a:path>
                <a:path w="504825" h="1219200">
                  <a:moveTo>
                    <a:pt x="279019" y="788669"/>
                  </a:moveTo>
                  <a:lnTo>
                    <a:pt x="275844" y="1218946"/>
                  </a:lnTo>
                </a:path>
              </a:pathLst>
            </a:custGeom>
            <a:ln w="32004">
              <a:solidFill>
                <a:srgbClr val="0000CC"/>
              </a:solidFill>
            </a:ln>
          </p:spPr>
          <p:txBody>
            <a:bodyPr wrap="square" lIns="0" tIns="0" rIns="0" bIns="0" rtlCol="0"/>
            <a:lstStyle/>
            <a:p>
              <a:endParaRPr/>
            </a:p>
          </p:txBody>
        </p:sp>
        <p:pic>
          <p:nvPicPr>
            <p:cNvPr id="8" name="object 8"/>
            <p:cNvPicPr/>
            <p:nvPr/>
          </p:nvPicPr>
          <p:blipFill>
            <a:blip r:embed="rId4" cstate="print"/>
            <a:stretch>
              <a:fillRect/>
            </a:stretch>
          </p:blipFill>
          <p:spPr>
            <a:xfrm>
              <a:off x="386334" y="3517366"/>
              <a:ext cx="250723" cy="250723"/>
            </a:xfrm>
            <a:prstGeom prst="rect">
              <a:avLst/>
            </a:prstGeom>
          </p:spPr>
        </p:pic>
      </p:grpSp>
      <p:sp>
        <p:nvSpPr>
          <p:cNvPr id="9" name="object 9"/>
          <p:cNvSpPr txBox="1"/>
          <p:nvPr/>
        </p:nvSpPr>
        <p:spPr>
          <a:xfrm>
            <a:off x="519430" y="3162045"/>
            <a:ext cx="654685" cy="330200"/>
          </a:xfrm>
          <a:prstGeom prst="rect">
            <a:avLst/>
          </a:prstGeom>
        </p:spPr>
        <p:txBody>
          <a:bodyPr vert="horz" wrap="square" lIns="0" tIns="12065" rIns="0" bIns="0" rtlCol="0">
            <a:spAutoFit/>
          </a:bodyPr>
          <a:lstStyle/>
          <a:p>
            <a:pPr marL="38100">
              <a:lnSpc>
                <a:spcPct val="100000"/>
              </a:lnSpc>
              <a:spcBef>
                <a:spcPts val="95"/>
              </a:spcBef>
            </a:pPr>
            <a:r>
              <a:rPr sz="3000" b="1" i="1" spc="15" baseline="13888" dirty="0">
                <a:solidFill>
                  <a:srgbClr val="0000CC"/>
                </a:solidFill>
                <a:latin typeface="Arial"/>
                <a:cs typeface="Arial"/>
              </a:rPr>
              <a:t>C</a:t>
            </a:r>
            <a:r>
              <a:rPr sz="1300" b="1" spc="10" dirty="0">
                <a:solidFill>
                  <a:srgbClr val="0000CC"/>
                </a:solidFill>
                <a:latin typeface="Arial"/>
                <a:cs typeface="Arial"/>
              </a:rPr>
              <a:t>in1,g</a:t>
            </a:r>
            <a:endParaRPr sz="1300">
              <a:latin typeface="Arial"/>
              <a:cs typeface="Arial"/>
            </a:endParaRPr>
          </a:p>
        </p:txBody>
      </p:sp>
      <p:grpSp>
        <p:nvGrpSpPr>
          <p:cNvPr id="10" name="object 10"/>
          <p:cNvGrpSpPr/>
          <p:nvPr/>
        </p:nvGrpSpPr>
        <p:grpSpPr>
          <a:xfrm>
            <a:off x="2831401" y="3229165"/>
            <a:ext cx="537210" cy="1419860"/>
            <a:chOff x="2831401" y="3229165"/>
            <a:chExt cx="537210" cy="1419860"/>
          </a:xfrm>
        </p:grpSpPr>
        <p:sp>
          <p:nvSpPr>
            <p:cNvPr id="11" name="object 11"/>
            <p:cNvSpPr/>
            <p:nvPr/>
          </p:nvSpPr>
          <p:spPr>
            <a:xfrm>
              <a:off x="2847594" y="3245357"/>
              <a:ext cx="504825" cy="1220470"/>
            </a:xfrm>
            <a:custGeom>
              <a:avLst/>
              <a:gdLst/>
              <a:ahLst/>
              <a:cxnLst/>
              <a:rect l="l" t="t" r="r" b="b"/>
              <a:pathLst>
                <a:path w="504825" h="1220470">
                  <a:moveTo>
                    <a:pt x="275844" y="0"/>
                  </a:moveTo>
                  <a:lnTo>
                    <a:pt x="275844" y="685799"/>
                  </a:lnTo>
                </a:path>
                <a:path w="504825" h="1220470">
                  <a:moveTo>
                    <a:pt x="504825" y="685291"/>
                  </a:moveTo>
                  <a:lnTo>
                    <a:pt x="0" y="677417"/>
                  </a:lnTo>
                </a:path>
                <a:path w="504825" h="1220470">
                  <a:moveTo>
                    <a:pt x="504825" y="789050"/>
                  </a:moveTo>
                  <a:lnTo>
                    <a:pt x="0" y="781049"/>
                  </a:lnTo>
                </a:path>
                <a:path w="504825" h="1220470">
                  <a:moveTo>
                    <a:pt x="279019" y="788669"/>
                  </a:moveTo>
                  <a:lnTo>
                    <a:pt x="275844" y="1220469"/>
                  </a:lnTo>
                </a:path>
              </a:pathLst>
            </a:custGeom>
            <a:ln w="32004">
              <a:solidFill>
                <a:srgbClr val="0000CC"/>
              </a:solidFill>
            </a:ln>
          </p:spPr>
          <p:txBody>
            <a:bodyPr wrap="square" lIns="0" tIns="0" rIns="0" bIns="0" rtlCol="0"/>
            <a:lstStyle/>
            <a:p>
              <a:endParaRPr/>
            </a:p>
          </p:txBody>
        </p:sp>
        <p:pic>
          <p:nvPicPr>
            <p:cNvPr id="12" name="object 12"/>
            <p:cNvPicPr/>
            <p:nvPr/>
          </p:nvPicPr>
          <p:blipFill>
            <a:blip r:embed="rId4" cstate="print"/>
            <a:stretch>
              <a:fillRect/>
            </a:stretch>
          </p:blipFill>
          <p:spPr>
            <a:xfrm>
              <a:off x="2996184" y="4398238"/>
              <a:ext cx="250723" cy="250723"/>
            </a:xfrm>
            <a:prstGeom prst="rect">
              <a:avLst/>
            </a:prstGeom>
          </p:spPr>
        </p:pic>
      </p:grpSp>
      <p:sp>
        <p:nvSpPr>
          <p:cNvPr id="13" name="object 13"/>
          <p:cNvSpPr txBox="1"/>
          <p:nvPr/>
        </p:nvSpPr>
        <p:spPr>
          <a:xfrm>
            <a:off x="2474467" y="3546347"/>
            <a:ext cx="663575" cy="330200"/>
          </a:xfrm>
          <a:prstGeom prst="rect">
            <a:avLst/>
          </a:prstGeom>
        </p:spPr>
        <p:txBody>
          <a:bodyPr vert="horz" wrap="square" lIns="0" tIns="12065" rIns="0" bIns="0" rtlCol="0">
            <a:spAutoFit/>
          </a:bodyPr>
          <a:lstStyle/>
          <a:p>
            <a:pPr marL="38100">
              <a:lnSpc>
                <a:spcPct val="100000"/>
              </a:lnSpc>
              <a:spcBef>
                <a:spcPts val="95"/>
              </a:spcBef>
            </a:pPr>
            <a:r>
              <a:rPr sz="3000" b="1" i="1" spc="-7" baseline="13888" dirty="0">
                <a:solidFill>
                  <a:srgbClr val="0000CC"/>
                </a:solidFill>
                <a:latin typeface="Arial"/>
                <a:cs typeface="Arial"/>
              </a:rPr>
              <a:t>C</a:t>
            </a:r>
            <a:r>
              <a:rPr sz="1300" b="1" spc="-5" dirty="0">
                <a:solidFill>
                  <a:srgbClr val="0000CC"/>
                </a:solidFill>
                <a:latin typeface="Arial"/>
                <a:cs typeface="Arial"/>
              </a:rPr>
              <a:t>par,g</a:t>
            </a:r>
            <a:endParaRPr sz="1300">
              <a:latin typeface="Arial"/>
              <a:cs typeface="Arial"/>
            </a:endParaRPr>
          </a:p>
        </p:txBody>
      </p:sp>
      <p:grpSp>
        <p:nvGrpSpPr>
          <p:cNvPr id="14" name="object 14"/>
          <p:cNvGrpSpPr/>
          <p:nvPr/>
        </p:nvGrpSpPr>
        <p:grpSpPr>
          <a:xfrm>
            <a:off x="3704081" y="1603628"/>
            <a:ext cx="6754368" cy="3053842"/>
            <a:chOff x="3704081" y="1603628"/>
            <a:chExt cx="6754368" cy="3053842"/>
          </a:xfrm>
        </p:grpSpPr>
        <p:sp>
          <p:nvSpPr>
            <p:cNvPr id="15" name="object 15"/>
            <p:cNvSpPr/>
            <p:nvPr/>
          </p:nvSpPr>
          <p:spPr>
            <a:xfrm>
              <a:off x="3979925" y="3254501"/>
              <a:ext cx="0" cy="685800"/>
            </a:xfrm>
            <a:custGeom>
              <a:avLst/>
              <a:gdLst/>
              <a:ahLst/>
              <a:cxnLst/>
              <a:rect l="l" t="t" r="r" b="b"/>
              <a:pathLst>
                <a:path h="685800">
                  <a:moveTo>
                    <a:pt x="0" y="0"/>
                  </a:moveTo>
                  <a:lnTo>
                    <a:pt x="0" y="685800"/>
                  </a:lnTo>
                </a:path>
              </a:pathLst>
            </a:custGeom>
            <a:ln w="32004">
              <a:solidFill>
                <a:srgbClr val="585858"/>
              </a:solidFill>
            </a:ln>
          </p:spPr>
          <p:txBody>
            <a:bodyPr wrap="square" lIns="0" tIns="0" rIns="0" bIns="0" rtlCol="0"/>
            <a:lstStyle/>
            <a:p>
              <a:endParaRPr/>
            </a:p>
          </p:txBody>
        </p:sp>
        <p:sp>
          <p:nvSpPr>
            <p:cNvPr id="16" name="object 16"/>
            <p:cNvSpPr/>
            <p:nvPr/>
          </p:nvSpPr>
          <p:spPr>
            <a:xfrm>
              <a:off x="3704081" y="3930395"/>
              <a:ext cx="504825" cy="543560"/>
            </a:xfrm>
            <a:custGeom>
              <a:avLst/>
              <a:gdLst/>
              <a:ahLst/>
              <a:cxnLst/>
              <a:rect l="l" t="t" r="r" b="b"/>
              <a:pathLst>
                <a:path w="504825" h="543560">
                  <a:moveTo>
                    <a:pt x="504825" y="9524"/>
                  </a:moveTo>
                  <a:lnTo>
                    <a:pt x="0" y="0"/>
                  </a:lnTo>
                </a:path>
                <a:path w="504825" h="543560">
                  <a:moveTo>
                    <a:pt x="504825" y="112394"/>
                  </a:moveTo>
                  <a:lnTo>
                    <a:pt x="0" y="102869"/>
                  </a:lnTo>
                </a:path>
                <a:path w="504825" h="543560">
                  <a:moveTo>
                    <a:pt x="279018" y="112775"/>
                  </a:moveTo>
                  <a:lnTo>
                    <a:pt x="275843" y="543051"/>
                  </a:lnTo>
                </a:path>
              </a:pathLst>
            </a:custGeom>
            <a:ln w="32004">
              <a:solidFill>
                <a:srgbClr val="000000"/>
              </a:solidFill>
            </a:ln>
          </p:spPr>
          <p:txBody>
            <a:bodyPr wrap="square" lIns="0" tIns="0" rIns="0" bIns="0" rtlCol="0"/>
            <a:lstStyle/>
            <a:p>
              <a:endParaRPr/>
            </a:p>
          </p:txBody>
        </p:sp>
        <p:pic>
          <p:nvPicPr>
            <p:cNvPr id="17" name="object 17"/>
            <p:cNvPicPr/>
            <p:nvPr/>
          </p:nvPicPr>
          <p:blipFill>
            <a:blip r:embed="rId5" cstate="print"/>
            <a:stretch>
              <a:fillRect/>
            </a:stretch>
          </p:blipFill>
          <p:spPr>
            <a:xfrm>
              <a:off x="3853433" y="4406709"/>
              <a:ext cx="250761" cy="250761"/>
            </a:xfrm>
            <a:prstGeom prst="rect">
              <a:avLst/>
            </a:prstGeom>
          </p:spPr>
        </p:pic>
        <p:sp>
          <p:nvSpPr>
            <p:cNvPr id="18" name="object 18"/>
            <p:cNvSpPr/>
            <p:nvPr/>
          </p:nvSpPr>
          <p:spPr>
            <a:xfrm>
              <a:off x="4699634" y="1603628"/>
              <a:ext cx="5758815" cy="558800"/>
            </a:xfrm>
            <a:custGeom>
              <a:avLst/>
              <a:gdLst/>
              <a:ahLst/>
              <a:cxnLst/>
              <a:rect l="l" t="t" r="r" b="b"/>
              <a:pathLst>
                <a:path w="5758815" h="558800">
                  <a:moveTo>
                    <a:pt x="5665343" y="0"/>
                  </a:moveTo>
                  <a:lnTo>
                    <a:pt x="93090" y="0"/>
                  </a:lnTo>
                  <a:lnTo>
                    <a:pt x="56846" y="7312"/>
                  </a:lnTo>
                  <a:lnTo>
                    <a:pt x="27257" y="27257"/>
                  </a:lnTo>
                  <a:lnTo>
                    <a:pt x="7312" y="56846"/>
                  </a:lnTo>
                  <a:lnTo>
                    <a:pt x="0" y="93091"/>
                  </a:lnTo>
                  <a:lnTo>
                    <a:pt x="0" y="465455"/>
                  </a:lnTo>
                  <a:lnTo>
                    <a:pt x="7312" y="501699"/>
                  </a:lnTo>
                  <a:lnTo>
                    <a:pt x="27257" y="531288"/>
                  </a:lnTo>
                  <a:lnTo>
                    <a:pt x="56846" y="551233"/>
                  </a:lnTo>
                  <a:lnTo>
                    <a:pt x="93090" y="558546"/>
                  </a:lnTo>
                  <a:lnTo>
                    <a:pt x="5665343" y="558546"/>
                  </a:lnTo>
                  <a:lnTo>
                    <a:pt x="5701587" y="551233"/>
                  </a:lnTo>
                  <a:lnTo>
                    <a:pt x="5731176" y="531288"/>
                  </a:lnTo>
                  <a:lnTo>
                    <a:pt x="5751121" y="501699"/>
                  </a:lnTo>
                  <a:lnTo>
                    <a:pt x="5758434" y="465455"/>
                  </a:lnTo>
                  <a:lnTo>
                    <a:pt x="5758434" y="93091"/>
                  </a:lnTo>
                  <a:lnTo>
                    <a:pt x="5751121" y="56846"/>
                  </a:lnTo>
                  <a:lnTo>
                    <a:pt x="5731176" y="27257"/>
                  </a:lnTo>
                  <a:lnTo>
                    <a:pt x="5701587" y="7312"/>
                  </a:lnTo>
                  <a:lnTo>
                    <a:pt x="5665343" y="0"/>
                  </a:lnTo>
                  <a:close/>
                </a:path>
              </a:pathLst>
            </a:custGeom>
            <a:solidFill>
              <a:srgbClr val="FFFF00"/>
            </a:solidFill>
          </p:spPr>
          <p:txBody>
            <a:bodyPr wrap="square" lIns="0" tIns="0" rIns="0" bIns="0" rtlCol="0"/>
            <a:lstStyle/>
            <a:p>
              <a:endParaRPr/>
            </a:p>
          </p:txBody>
        </p:sp>
        <p:sp>
          <p:nvSpPr>
            <p:cNvPr id="19" name="object 19"/>
            <p:cNvSpPr/>
            <p:nvPr/>
          </p:nvSpPr>
          <p:spPr>
            <a:xfrm>
              <a:off x="4699634" y="1603628"/>
              <a:ext cx="5758815" cy="558800"/>
            </a:xfrm>
            <a:custGeom>
              <a:avLst/>
              <a:gdLst/>
              <a:ahLst/>
              <a:cxnLst/>
              <a:rect l="l" t="t" r="r" b="b"/>
              <a:pathLst>
                <a:path w="5758815" h="558800">
                  <a:moveTo>
                    <a:pt x="0" y="93091"/>
                  </a:moveTo>
                  <a:lnTo>
                    <a:pt x="7312" y="56846"/>
                  </a:lnTo>
                  <a:lnTo>
                    <a:pt x="27257" y="27257"/>
                  </a:lnTo>
                  <a:lnTo>
                    <a:pt x="56846" y="7312"/>
                  </a:lnTo>
                  <a:lnTo>
                    <a:pt x="93090" y="0"/>
                  </a:lnTo>
                  <a:lnTo>
                    <a:pt x="5665343" y="0"/>
                  </a:lnTo>
                  <a:lnTo>
                    <a:pt x="5701587" y="7312"/>
                  </a:lnTo>
                  <a:lnTo>
                    <a:pt x="5731176" y="27257"/>
                  </a:lnTo>
                  <a:lnTo>
                    <a:pt x="5751121" y="56846"/>
                  </a:lnTo>
                  <a:lnTo>
                    <a:pt x="5758434" y="93091"/>
                  </a:lnTo>
                  <a:lnTo>
                    <a:pt x="5758434" y="465455"/>
                  </a:lnTo>
                  <a:lnTo>
                    <a:pt x="5751121" y="501699"/>
                  </a:lnTo>
                  <a:lnTo>
                    <a:pt x="5731176" y="531288"/>
                  </a:lnTo>
                  <a:lnTo>
                    <a:pt x="5701587" y="551233"/>
                  </a:lnTo>
                  <a:lnTo>
                    <a:pt x="5665343" y="558546"/>
                  </a:lnTo>
                  <a:lnTo>
                    <a:pt x="93090" y="558546"/>
                  </a:lnTo>
                  <a:lnTo>
                    <a:pt x="56846" y="551233"/>
                  </a:lnTo>
                  <a:lnTo>
                    <a:pt x="27257" y="531288"/>
                  </a:lnTo>
                  <a:lnTo>
                    <a:pt x="7312" y="501699"/>
                  </a:lnTo>
                  <a:lnTo>
                    <a:pt x="0" y="465455"/>
                  </a:lnTo>
                  <a:lnTo>
                    <a:pt x="0" y="93091"/>
                  </a:lnTo>
                  <a:close/>
                </a:path>
              </a:pathLst>
            </a:custGeom>
            <a:ln w="12954">
              <a:solidFill>
                <a:srgbClr val="002C6D"/>
              </a:solidFill>
            </a:ln>
          </p:spPr>
          <p:txBody>
            <a:bodyPr wrap="square" lIns="0" tIns="0" rIns="0" bIns="0" rtlCol="0"/>
            <a:lstStyle/>
            <a:p>
              <a:endParaRPr/>
            </a:p>
          </p:txBody>
        </p:sp>
        <p:sp>
          <p:nvSpPr>
            <p:cNvPr id="22" name="object 22"/>
            <p:cNvSpPr/>
            <p:nvPr/>
          </p:nvSpPr>
          <p:spPr>
            <a:xfrm>
              <a:off x="4916042" y="3136010"/>
              <a:ext cx="5208270" cy="762000"/>
            </a:xfrm>
            <a:custGeom>
              <a:avLst/>
              <a:gdLst/>
              <a:ahLst/>
              <a:cxnLst/>
              <a:rect l="l" t="t" r="r" b="b"/>
              <a:pathLst>
                <a:path w="5208270" h="762000">
                  <a:moveTo>
                    <a:pt x="5081270" y="0"/>
                  </a:moveTo>
                  <a:lnTo>
                    <a:pt x="127000" y="0"/>
                  </a:lnTo>
                  <a:lnTo>
                    <a:pt x="77581" y="9985"/>
                  </a:lnTo>
                  <a:lnTo>
                    <a:pt x="37211" y="37211"/>
                  </a:lnTo>
                  <a:lnTo>
                    <a:pt x="9985" y="77581"/>
                  </a:lnTo>
                  <a:lnTo>
                    <a:pt x="0" y="127000"/>
                  </a:lnTo>
                  <a:lnTo>
                    <a:pt x="0" y="635000"/>
                  </a:lnTo>
                  <a:lnTo>
                    <a:pt x="9985" y="684418"/>
                  </a:lnTo>
                  <a:lnTo>
                    <a:pt x="37211" y="724788"/>
                  </a:lnTo>
                  <a:lnTo>
                    <a:pt x="77581" y="752014"/>
                  </a:lnTo>
                  <a:lnTo>
                    <a:pt x="127000" y="762000"/>
                  </a:lnTo>
                  <a:lnTo>
                    <a:pt x="5081270" y="762000"/>
                  </a:lnTo>
                  <a:lnTo>
                    <a:pt x="5130688" y="752014"/>
                  </a:lnTo>
                  <a:lnTo>
                    <a:pt x="5171059" y="724788"/>
                  </a:lnTo>
                  <a:lnTo>
                    <a:pt x="5198284" y="684418"/>
                  </a:lnTo>
                  <a:lnTo>
                    <a:pt x="5208270" y="635000"/>
                  </a:lnTo>
                  <a:lnTo>
                    <a:pt x="5208270" y="127000"/>
                  </a:lnTo>
                  <a:lnTo>
                    <a:pt x="5198284" y="77581"/>
                  </a:lnTo>
                  <a:lnTo>
                    <a:pt x="5171059" y="37211"/>
                  </a:lnTo>
                  <a:lnTo>
                    <a:pt x="5130688" y="9985"/>
                  </a:lnTo>
                  <a:lnTo>
                    <a:pt x="5081270" y="0"/>
                  </a:lnTo>
                  <a:close/>
                </a:path>
              </a:pathLst>
            </a:custGeom>
            <a:solidFill>
              <a:srgbClr val="73C7E2"/>
            </a:solidFill>
          </p:spPr>
          <p:txBody>
            <a:bodyPr wrap="square" lIns="0" tIns="0" rIns="0" bIns="0" rtlCol="0"/>
            <a:lstStyle/>
            <a:p>
              <a:endParaRPr/>
            </a:p>
          </p:txBody>
        </p:sp>
        <p:sp>
          <p:nvSpPr>
            <p:cNvPr id="23" name="object 23"/>
            <p:cNvSpPr/>
            <p:nvPr/>
          </p:nvSpPr>
          <p:spPr>
            <a:xfrm>
              <a:off x="4916042" y="3136010"/>
              <a:ext cx="5208270" cy="762000"/>
            </a:xfrm>
            <a:custGeom>
              <a:avLst/>
              <a:gdLst/>
              <a:ahLst/>
              <a:cxnLst/>
              <a:rect l="l" t="t" r="r" b="b"/>
              <a:pathLst>
                <a:path w="5208270" h="762000">
                  <a:moveTo>
                    <a:pt x="0" y="127000"/>
                  </a:moveTo>
                  <a:lnTo>
                    <a:pt x="9985" y="77581"/>
                  </a:lnTo>
                  <a:lnTo>
                    <a:pt x="37211" y="37211"/>
                  </a:lnTo>
                  <a:lnTo>
                    <a:pt x="77581" y="9985"/>
                  </a:lnTo>
                  <a:lnTo>
                    <a:pt x="127000" y="0"/>
                  </a:lnTo>
                  <a:lnTo>
                    <a:pt x="5081270" y="0"/>
                  </a:lnTo>
                  <a:lnTo>
                    <a:pt x="5130688" y="9985"/>
                  </a:lnTo>
                  <a:lnTo>
                    <a:pt x="5171059" y="37211"/>
                  </a:lnTo>
                  <a:lnTo>
                    <a:pt x="5198284" y="77581"/>
                  </a:lnTo>
                  <a:lnTo>
                    <a:pt x="5208270" y="127000"/>
                  </a:lnTo>
                  <a:lnTo>
                    <a:pt x="5208270" y="635000"/>
                  </a:lnTo>
                  <a:lnTo>
                    <a:pt x="5198284" y="684418"/>
                  </a:lnTo>
                  <a:lnTo>
                    <a:pt x="5171059" y="724788"/>
                  </a:lnTo>
                  <a:lnTo>
                    <a:pt x="5130688" y="752014"/>
                  </a:lnTo>
                  <a:lnTo>
                    <a:pt x="5081270" y="762000"/>
                  </a:lnTo>
                  <a:lnTo>
                    <a:pt x="127000" y="762000"/>
                  </a:lnTo>
                  <a:lnTo>
                    <a:pt x="77581" y="752014"/>
                  </a:lnTo>
                  <a:lnTo>
                    <a:pt x="37211" y="724788"/>
                  </a:lnTo>
                  <a:lnTo>
                    <a:pt x="9985" y="684418"/>
                  </a:lnTo>
                  <a:lnTo>
                    <a:pt x="0" y="635000"/>
                  </a:lnTo>
                  <a:lnTo>
                    <a:pt x="0" y="127000"/>
                  </a:lnTo>
                  <a:close/>
                </a:path>
              </a:pathLst>
            </a:custGeom>
            <a:ln w="12954">
              <a:solidFill>
                <a:srgbClr val="002C6D"/>
              </a:solidFill>
            </a:ln>
          </p:spPr>
          <p:txBody>
            <a:bodyPr wrap="square" lIns="0" tIns="0" rIns="0" bIns="0" rtlCol="0"/>
            <a:lstStyle/>
            <a:p>
              <a:endParaRPr/>
            </a:p>
          </p:txBody>
        </p:sp>
        <p:sp>
          <p:nvSpPr>
            <p:cNvPr id="24" name="object 24"/>
            <p:cNvSpPr/>
            <p:nvPr/>
          </p:nvSpPr>
          <p:spPr>
            <a:xfrm>
              <a:off x="9238738" y="3514175"/>
              <a:ext cx="386080" cy="0"/>
            </a:xfrm>
            <a:custGeom>
              <a:avLst/>
              <a:gdLst/>
              <a:ahLst/>
              <a:cxnLst/>
              <a:rect l="l" t="t" r="r" b="b"/>
              <a:pathLst>
                <a:path w="386079">
                  <a:moveTo>
                    <a:pt x="0" y="0"/>
                  </a:moveTo>
                  <a:lnTo>
                    <a:pt x="385867" y="0"/>
                  </a:lnTo>
                </a:path>
              </a:pathLst>
            </a:custGeom>
            <a:ln w="13555">
              <a:solidFill>
                <a:srgbClr val="000000"/>
              </a:solidFill>
            </a:ln>
          </p:spPr>
          <p:txBody>
            <a:bodyPr wrap="square" lIns="0" tIns="0" rIns="0" bIns="0" rtlCol="0"/>
            <a:lstStyle/>
            <a:p>
              <a:endParaRPr/>
            </a:p>
          </p:txBody>
        </p:sp>
      </p:grpSp>
      <p:sp>
        <p:nvSpPr>
          <p:cNvPr id="25" name="object 25"/>
          <p:cNvSpPr txBox="1"/>
          <p:nvPr/>
        </p:nvSpPr>
        <p:spPr>
          <a:xfrm>
            <a:off x="769366" y="1540256"/>
            <a:ext cx="1479550" cy="767080"/>
          </a:xfrm>
          <a:prstGeom prst="rect">
            <a:avLst/>
          </a:prstGeom>
        </p:spPr>
        <p:txBody>
          <a:bodyPr vert="horz" wrap="square" lIns="0" tIns="109220" rIns="0" bIns="0" rtlCol="0">
            <a:spAutoFit/>
          </a:bodyPr>
          <a:lstStyle/>
          <a:p>
            <a:pPr marL="1056640">
              <a:lnSpc>
                <a:spcPct val="100000"/>
              </a:lnSpc>
              <a:spcBef>
                <a:spcPts val="860"/>
              </a:spcBef>
            </a:pPr>
            <a:r>
              <a:rPr sz="2700" b="1" i="1" spc="-15" baseline="13888" dirty="0">
                <a:latin typeface="Arial"/>
                <a:cs typeface="Arial"/>
              </a:rPr>
              <a:t>V</a:t>
            </a:r>
            <a:r>
              <a:rPr sz="1200" b="1" spc="-10" dirty="0">
                <a:latin typeface="Arial"/>
                <a:cs typeface="Arial"/>
              </a:rPr>
              <a:t>DD</a:t>
            </a:r>
            <a:endParaRPr sz="1200">
              <a:latin typeface="Arial"/>
              <a:cs typeface="Arial"/>
            </a:endParaRPr>
          </a:p>
          <a:p>
            <a:pPr marL="50800">
              <a:lnSpc>
                <a:spcPct val="100000"/>
              </a:lnSpc>
              <a:spcBef>
                <a:spcPts val="760"/>
              </a:spcBef>
            </a:pPr>
            <a:r>
              <a:rPr sz="1800" spc="-5" dirty="0">
                <a:latin typeface="Arial"/>
                <a:cs typeface="Arial"/>
              </a:rPr>
              <a:t>In</a:t>
            </a:r>
            <a:r>
              <a:rPr sz="1800" spc="-7" baseline="-20833" dirty="0">
                <a:latin typeface="Arial"/>
                <a:cs typeface="Arial"/>
              </a:rPr>
              <a:t>1</a:t>
            </a:r>
            <a:endParaRPr sz="1800" baseline="-20833">
              <a:latin typeface="Arial"/>
              <a:cs typeface="Arial"/>
            </a:endParaRPr>
          </a:p>
        </p:txBody>
      </p:sp>
      <p:sp>
        <p:nvSpPr>
          <p:cNvPr id="26" name="object 26"/>
          <p:cNvSpPr txBox="1"/>
          <p:nvPr/>
        </p:nvSpPr>
        <p:spPr>
          <a:xfrm>
            <a:off x="4926076" y="2618485"/>
            <a:ext cx="469836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0000"/>
                </a:solidFill>
                <a:latin typeface="Arial"/>
                <a:cs typeface="Arial"/>
              </a:rPr>
              <a:t>Increase</a:t>
            </a:r>
            <a:r>
              <a:rPr sz="2400" b="1" spc="10" dirty="0">
                <a:solidFill>
                  <a:srgbClr val="FF0000"/>
                </a:solidFill>
                <a:latin typeface="Arial"/>
                <a:cs typeface="Arial"/>
              </a:rPr>
              <a:t> </a:t>
            </a:r>
            <a:r>
              <a:rPr sz="2400" b="1" spc="-5" dirty="0">
                <a:solidFill>
                  <a:srgbClr val="FF0000"/>
                </a:solidFill>
                <a:latin typeface="Arial"/>
                <a:cs typeface="Arial"/>
              </a:rPr>
              <a:t>the</a:t>
            </a:r>
            <a:r>
              <a:rPr sz="2400" b="1" dirty="0">
                <a:solidFill>
                  <a:srgbClr val="FF0000"/>
                </a:solidFill>
                <a:latin typeface="Arial"/>
                <a:cs typeface="Arial"/>
              </a:rPr>
              <a:t> </a:t>
            </a:r>
            <a:r>
              <a:rPr sz="2400" b="1" spc="-5" dirty="0">
                <a:solidFill>
                  <a:srgbClr val="FF0000"/>
                </a:solidFill>
                <a:latin typeface="Arial"/>
                <a:cs typeface="Arial"/>
              </a:rPr>
              <a:t>logic</a:t>
            </a:r>
            <a:r>
              <a:rPr sz="2400" b="1" spc="-15" dirty="0">
                <a:solidFill>
                  <a:srgbClr val="FF0000"/>
                </a:solidFill>
                <a:latin typeface="Arial"/>
                <a:cs typeface="Arial"/>
              </a:rPr>
              <a:t> </a:t>
            </a:r>
            <a:r>
              <a:rPr sz="2400" b="1" spc="-5" dirty="0">
                <a:solidFill>
                  <a:srgbClr val="FF0000"/>
                </a:solidFill>
                <a:latin typeface="Arial"/>
                <a:cs typeface="Arial"/>
              </a:rPr>
              <a:t>gate</a:t>
            </a:r>
            <a:r>
              <a:rPr sz="2400" b="1" spc="-10" dirty="0">
                <a:solidFill>
                  <a:srgbClr val="FF0000"/>
                </a:solidFill>
                <a:latin typeface="Arial"/>
                <a:cs typeface="Arial"/>
              </a:rPr>
              <a:t> </a:t>
            </a:r>
            <a:r>
              <a:rPr sz="2400" b="1" spc="-5" dirty="0">
                <a:solidFill>
                  <a:srgbClr val="FF0000"/>
                </a:solidFill>
                <a:latin typeface="Arial"/>
                <a:cs typeface="Arial"/>
              </a:rPr>
              <a:t>size</a:t>
            </a:r>
            <a:r>
              <a:rPr sz="2400" b="1" dirty="0">
                <a:solidFill>
                  <a:srgbClr val="FF0000"/>
                </a:solidFill>
                <a:latin typeface="Arial"/>
                <a:cs typeface="Arial"/>
              </a:rPr>
              <a:t> </a:t>
            </a:r>
            <a:r>
              <a:rPr sz="2400" b="1" spc="-5" dirty="0">
                <a:solidFill>
                  <a:srgbClr val="FF0000"/>
                </a:solidFill>
                <a:latin typeface="Arial"/>
                <a:cs typeface="Arial"/>
              </a:rPr>
              <a:t>by</a:t>
            </a:r>
            <a:r>
              <a:rPr sz="2400" b="1" spc="5" dirty="0">
                <a:solidFill>
                  <a:srgbClr val="FF0000"/>
                </a:solidFill>
                <a:latin typeface="Arial"/>
                <a:cs typeface="Arial"/>
              </a:rPr>
              <a:t> </a:t>
            </a:r>
            <a:r>
              <a:rPr sz="2400" b="1" i="1" dirty="0">
                <a:solidFill>
                  <a:srgbClr val="FF0000"/>
                </a:solidFill>
                <a:latin typeface="Arial"/>
                <a:cs typeface="Arial"/>
              </a:rPr>
              <a:t>S</a:t>
            </a:r>
            <a:endParaRPr sz="2400">
              <a:latin typeface="Arial"/>
              <a:cs typeface="Arial"/>
            </a:endParaRPr>
          </a:p>
        </p:txBody>
      </p:sp>
      <p:sp>
        <p:nvSpPr>
          <p:cNvPr id="27" name="object 27"/>
          <p:cNvSpPr txBox="1"/>
          <p:nvPr/>
        </p:nvSpPr>
        <p:spPr>
          <a:xfrm>
            <a:off x="5053837" y="3482093"/>
            <a:ext cx="3390265" cy="215265"/>
          </a:xfrm>
          <a:prstGeom prst="rect">
            <a:avLst/>
          </a:prstGeom>
        </p:spPr>
        <p:txBody>
          <a:bodyPr vert="horz" wrap="square" lIns="0" tIns="11430" rIns="0" bIns="0" rtlCol="0">
            <a:spAutoFit/>
          </a:bodyPr>
          <a:lstStyle/>
          <a:p>
            <a:pPr marL="12700">
              <a:lnSpc>
                <a:spcPct val="100000"/>
              </a:lnSpc>
              <a:spcBef>
                <a:spcPts val="90"/>
              </a:spcBef>
              <a:tabLst>
                <a:tab pos="506095" algn="l"/>
                <a:tab pos="1190625" algn="l"/>
                <a:tab pos="2480945" algn="l"/>
                <a:tab pos="3006090" algn="l"/>
              </a:tabLst>
            </a:pPr>
            <a:r>
              <a:rPr sz="1250" i="1" spc="-5" dirty="0">
                <a:latin typeface="Times New Roman"/>
                <a:cs typeface="Times New Roman"/>
              </a:rPr>
              <a:t>p	</a:t>
            </a:r>
            <a:r>
              <a:rPr sz="1250" i="1" spc="80" dirty="0">
                <a:latin typeface="Times New Roman"/>
                <a:cs typeface="Times New Roman"/>
              </a:rPr>
              <a:t>p</a:t>
            </a:r>
            <a:r>
              <a:rPr sz="1250" spc="35" dirty="0">
                <a:latin typeface="Times New Roman"/>
                <a:cs typeface="Times New Roman"/>
              </a:rPr>
              <a:t>,</a:t>
            </a:r>
            <a:r>
              <a:rPr sz="1250" spc="-5" dirty="0">
                <a:latin typeface="Times New Roman"/>
                <a:cs typeface="Times New Roman"/>
              </a:rPr>
              <a:t>i</a:t>
            </a:r>
            <a:r>
              <a:rPr sz="1250" spc="-10" dirty="0">
                <a:latin typeface="Times New Roman"/>
                <a:cs typeface="Times New Roman"/>
              </a:rPr>
              <a:t>n</a:t>
            </a:r>
            <a:r>
              <a:rPr sz="1250" spc="-5" dirty="0">
                <a:latin typeface="Times New Roman"/>
                <a:cs typeface="Times New Roman"/>
              </a:rPr>
              <a:t>t</a:t>
            </a:r>
            <a:r>
              <a:rPr sz="1250" dirty="0">
                <a:latin typeface="Times New Roman"/>
                <a:cs typeface="Times New Roman"/>
              </a:rPr>
              <a:t>	</a:t>
            </a:r>
            <a:r>
              <a:rPr sz="1250" i="1" spc="80" dirty="0">
                <a:latin typeface="Times New Roman"/>
                <a:cs typeface="Times New Roman"/>
              </a:rPr>
              <a:t>p</a:t>
            </a:r>
            <a:r>
              <a:rPr sz="1250" spc="55" dirty="0">
                <a:latin typeface="Times New Roman"/>
                <a:cs typeface="Times New Roman"/>
              </a:rPr>
              <a:t>,</a:t>
            </a:r>
            <a:r>
              <a:rPr sz="1250" i="1" spc="-25" dirty="0">
                <a:latin typeface="Times New Roman"/>
                <a:cs typeface="Times New Roman"/>
              </a:rPr>
              <a:t>ex</a:t>
            </a:r>
            <a:r>
              <a:rPr sz="1250" i="1" spc="-5" dirty="0">
                <a:latin typeface="Times New Roman"/>
                <a:cs typeface="Times New Roman"/>
              </a:rPr>
              <a:t>t</a:t>
            </a:r>
            <a:r>
              <a:rPr sz="1250" i="1" dirty="0">
                <a:latin typeface="Times New Roman"/>
                <a:cs typeface="Times New Roman"/>
              </a:rPr>
              <a:t>	</a:t>
            </a:r>
            <a:r>
              <a:rPr sz="1250" i="1" spc="-15" dirty="0">
                <a:latin typeface="Times New Roman"/>
                <a:cs typeface="Times New Roman"/>
              </a:rPr>
              <a:t>o</a:t>
            </a:r>
            <a:r>
              <a:rPr sz="1250" i="1" spc="-5" dirty="0">
                <a:latin typeface="Times New Roman"/>
                <a:cs typeface="Times New Roman"/>
              </a:rPr>
              <a:t>n</a:t>
            </a:r>
            <a:r>
              <a:rPr sz="1250" i="1" dirty="0">
                <a:latin typeface="Times New Roman"/>
                <a:cs typeface="Times New Roman"/>
              </a:rPr>
              <a:t>	</a:t>
            </a:r>
            <a:r>
              <a:rPr sz="1250" i="1" spc="-15" dirty="0">
                <a:latin typeface="Times New Roman"/>
                <a:cs typeface="Times New Roman"/>
              </a:rPr>
              <a:t>pa</a:t>
            </a:r>
            <a:r>
              <a:rPr sz="1250" i="1" spc="-5" dirty="0">
                <a:latin typeface="Times New Roman"/>
                <a:cs typeface="Times New Roman"/>
              </a:rPr>
              <a:t>r</a:t>
            </a:r>
            <a:r>
              <a:rPr sz="1250" i="1" spc="-180" dirty="0">
                <a:latin typeface="Times New Roman"/>
                <a:cs typeface="Times New Roman"/>
              </a:rPr>
              <a:t> </a:t>
            </a:r>
            <a:r>
              <a:rPr sz="1250" spc="-5" dirty="0">
                <a:latin typeface="Times New Roman"/>
                <a:cs typeface="Times New Roman"/>
              </a:rPr>
              <a:t>,</a:t>
            </a:r>
            <a:r>
              <a:rPr sz="1250" spc="-190" dirty="0">
                <a:latin typeface="Times New Roman"/>
                <a:cs typeface="Times New Roman"/>
              </a:rPr>
              <a:t> </a:t>
            </a:r>
            <a:r>
              <a:rPr sz="1250" i="1" spc="-5" dirty="0">
                <a:latin typeface="Times New Roman"/>
                <a:cs typeface="Times New Roman"/>
              </a:rPr>
              <a:t>g</a:t>
            </a:r>
            <a:endParaRPr sz="1250">
              <a:latin typeface="Times New Roman"/>
              <a:cs typeface="Times New Roman"/>
            </a:endParaRPr>
          </a:p>
        </p:txBody>
      </p:sp>
      <p:sp>
        <p:nvSpPr>
          <p:cNvPr id="28" name="object 28"/>
          <p:cNvSpPr txBox="1"/>
          <p:nvPr/>
        </p:nvSpPr>
        <p:spPr>
          <a:xfrm>
            <a:off x="9937717" y="3482094"/>
            <a:ext cx="113664" cy="215265"/>
          </a:xfrm>
          <a:prstGeom prst="rect">
            <a:avLst/>
          </a:prstGeom>
        </p:spPr>
        <p:txBody>
          <a:bodyPr vert="horz" wrap="square" lIns="0" tIns="11430" rIns="0" bIns="0" rtlCol="0">
            <a:spAutoFit/>
          </a:bodyPr>
          <a:lstStyle/>
          <a:p>
            <a:pPr marL="12700">
              <a:lnSpc>
                <a:spcPct val="100000"/>
              </a:lnSpc>
              <a:spcBef>
                <a:spcPts val="90"/>
              </a:spcBef>
            </a:pPr>
            <a:r>
              <a:rPr sz="1250" i="1" spc="-5" dirty="0">
                <a:latin typeface="Times New Roman"/>
                <a:cs typeface="Times New Roman"/>
              </a:rPr>
              <a:t>L</a:t>
            </a:r>
            <a:endParaRPr sz="1250">
              <a:latin typeface="Times New Roman"/>
              <a:cs typeface="Times New Roman"/>
            </a:endParaRPr>
          </a:p>
        </p:txBody>
      </p:sp>
      <p:sp>
        <p:nvSpPr>
          <p:cNvPr id="29" name="object 29"/>
          <p:cNvSpPr txBox="1"/>
          <p:nvPr/>
        </p:nvSpPr>
        <p:spPr>
          <a:xfrm>
            <a:off x="9344711" y="3510608"/>
            <a:ext cx="163195" cy="353695"/>
          </a:xfrm>
          <a:prstGeom prst="rect">
            <a:avLst/>
          </a:prstGeom>
        </p:spPr>
        <p:txBody>
          <a:bodyPr vert="horz" wrap="square" lIns="0" tIns="12700" rIns="0" bIns="0" rtlCol="0">
            <a:spAutoFit/>
          </a:bodyPr>
          <a:lstStyle/>
          <a:p>
            <a:pPr marL="12700">
              <a:lnSpc>
                <a:spcPct val="100000"/>
              </a:lnSpc>
              <a:spcBef>
                <a:spcPts val="100"/>
              </a:spcBef>
            </a:pPr>
            <a:r>
              <a:rPr sz="2150" i="1" spc="5" dirty="0">
                <a:latin typeface="Times New Roman"/>
                <a:cs typeface="Times New Roman"/>
              </a:rPr>
              <a:t>S</a:t>
            </a:r>
            <a:endParaRPr sz="2150">
              <a:latin typeface="Times New Roman"/>
              <a:cs typeface="Times New Roman"/>
            </a:endParaRPr>
          </a:p>
        </p:txBody>
      </p:sp>
      <p:sp>
        <p:nvSpPr>
          <p:cNvPr id="30" name="object 30"/>
          <p:cNvSpPr txBox="1"/>
          <p:nvPr/>
        </p:nvSpPr>
        <p:spPr>
          <a:xfrm>
            <a:off x="4928494" y="3296268"/>
            <a:ext cx="5068570" cy="353695"/>
          </a:xfrm>
          <a:prstGeom prst="rect">
            <a:avLst/>
          </a:prstGeom>
        </p:spPr>
        <p:txBody>
          <a:bodyPr vert="horz" wrap="square" lIns="0" tIns="12700" rIns="0" bIns="0" rtlCol="0">
            <a:spAutoFit/>
          </a:bodyPr>
          <a:lstStyle/>
          <a:p>
            <a:pPr marL="38100">
              <a:lnSpc>
                <a:spcPct val="100000"/>
              </a:lnSpc>
              <a:spcBef>
                <a:spcPts val="100"/>
              </a:spcBef>
              <a:tabLst>
                <a:tab pos="321945" algn="l"/>
                <a:tab pos="1022350" algn="l"/>
                <a:tab pos="1744980" algn="l"/>
                <a:tab pos="2833370" algn="l"/>
                <a:tab pos="3594100" algn="l"/>
              </a:tabLst>
            </a:pPr>
            <a:r>
              <a:rPr sz="2150" i="1" dirty="0">
                <a:latin typeface="Times New Roman"/>
                <a:cs typeface="Times New Roman"/>
              </a:rPr>
              <a:t>t	</a:t>
            </a:r>
            <a:r>
              <a:rPr sz="2150" spc="5" dirty="0">
                <a:latin typeface="Symbol"/>
                <a:cs typeface="Symbol"/>
              </a:rPr>
              <a:t></a:t>
            </a:r>
            <a:r>
              <a:rPr sz="2150" spc="-75" dirty="0">
                <a:latin typeface="Times New Roman"/>
                <a:cs typeface="Times New Roman"/>
              </a:rPr>
              <a:t> </a:t>
            </a:r>
            <a:r>
              <a:rPr sz="2150" i="1" dirty="0">
                <a:latin typeface="Times New Roman"/>
                <a:cs typeface="Times New Roman"/>
              </a:rPr>
              <a:t>t	</a:t>
            </a:r>
            <a:r>
              <a:rPr sz="2150" spc="5" dirty="0">
                <a:latin typeface="Symbol"/>
                <a:cs typeface="Symbol"/>
              </a:rPr>
              <a:t></a:t>
            </a:r>
            <a:r>
              <a:rPr sz="2150" spc="-204" dirty="0">
                <a:latin typeface="Times New Roman"/>
                <a:cs typeface="Times New Roman"/>
              </a:rPr>
              <a:t> </a:t>
            </a:r>
            <a:r>
              <a:rPr sz="2150" i="1" dirty="0">
                <a:latin typeface="Times New Roman"/>
                <a:cs typeface="Times New Roman"/>
              </a:rPr>
              <a:t>t	</a:t>
            </a:r>
            <a:r>
              <a:rPr sz="2150" spc="5" dirty="0">
                <a:latin typeface="Symbol"/>
                <a:cs typeface="Symbol"/>
              </a:rPr>
              <a:t></a:t>
            </a:r>
            <a:r>
              <a:rPr sz="2150" spc="-35" dirty="0">
                <a:latin typeface="Times New Roman"/>
                <a:cs typeface="Times New Roman"/>
              </a:rPr>
              <a:t> </a:t>
            </a:r>
            <a:r>
              <a:rPr sz="2150" spc="5" dirty="0">
                <a:latin typeface="Times New Roman"/>
                <a:cs typeface="Times New Roman"/>
              </a:rPr>
              <a:t>0</a:t>
            </a:r>
            <a:r>
              <a:rPr sz="2150" spc="-10" dirty="0">
                <a:latin typeface="Times New Roman"/>
                <a:cs typeface="Times New Roman"/>
              </a:rPr>
              <a:t>.</a:t>
            </a:r>
            <a:r>
              <a:rPr sz="2150" spc="5" dirty="0">
                <a:latin typeface="Times New Roman"/>
                <a:cs typeface="Times New Roman"/>
              </a:rPr>
              <a:t>6</a:t>
            </a:r>
            <a:r>
              <a:rPr sz="2150" spc="85" dirty="0">
                <a:latin typeface="Times New Roman"/>
                <a:cs typeface="Times New Roman"/>
              </a:rPr>
              <a:t>9</a:t>
            </a:r>
            <a:r>
              <a:rPr sz="2150" i="1" spc="5" dirty="0">
                <a:latin typeface="Times New Roman"/>
                <a:cs typeface="Times New Roman"/>
              </a:rPr>
              <a:t>R</a:t>
            </a:r>
            <a:r>
              <a:rPr sz="2150" i="1" dirty="0">
                <a:latin typeface="Times New Roman"/>
                <a:cs typeface="Times New Roman"/>
              </a:rPr>
              <a:t>	</a:t>
            </a:r>
            <a:r>
              <a:rPr sz="2150" dirty="0">
                <a:latin typeface="Symbol"/>
                <a:cs typeface="Symbol"/>
              </a:rPr>
              <a:t></a:t>
            </a:r>
            <a:r>
              <a:rPr sz="2150" spc="-330" dirty="0">
                <a:latin typeface="Times New Roman"/>
                <a:cs typeface="Times New Roman"/>
              </a:rPr>
              <a:t> </a:t>
            </a:r>
            <a:r>
              <a:rPr sz="2150" i="1" spc="5" dirty="0">
                <a:latin typeface="Times New Roman"/>
                <a:cs typeface="Times New Roman"/>
              </a:rPr>
              <a:t>C</a:t>
            </a:r>
            <a:r>
              <a:rPr sz="2150" i="1" dirty="0">
                <a:latin typeface="Times New Roman"/>
                <a:cs typeface="Times New Roman"/>
              </a:rPr>
              <a:t>	</a:t>
            </a:r>
            <a:r>
              <a:rPr sz="2150" spc="5" dirty="0">
                <a:latin typeface="Symbol"/>
                <a:cs typeface="Symbol"/>
              </a:rPr>
              <a:t></a:t>
            </a:r>
            <a:r>
              <a:rPr sz="2150" spc="-160" dirty="0">
                <a:latin typeface="Times New Roman"/>
                <a:cs typeface="Times New Roman"/>
              </a:rPr>
              <a:t> </a:t>
            </a:r>
            <a:r>
              <a:rPr sz="2150" spc="5" dirty="0">
                <a:latin typeface="Times New Roman"/>
                <a:cs typeface="Times New Roman"/>
              </a:rPr>
              <a:t>0</a:t>
            </a:r>
            <a:r>
              <a:rPr sz="2150" spc="-10" dirty="0">
                <a:latin typeface="Times New Roman"/>
                <a:cs typeface="Times New Roman"/>
              </a:rPr>
              <a:t>.</a:t>
            </a:r>
            <a:r>
              <a:rPr sz="2150" spc="5" dirty="0">
                <a:latin typeface="Times New Roman"/>
                <a:cs typeface="Times New Roman"/>
              </a:rPr>
              <a:t>69</a:t>
            </a:r>
            <a:r>
              <a:rPr sz="2150" spc="-40" dirty="0">
                <a:latin typeface="Times New Roman"/>
                <a:cs typeface="Times New Roman"/>
              </a:rPr>
              <a:t> </a:t>
            </a:r>
            <a:r>
              <a:rPr sz="3225" i="1" spc="-127" baseline="37467" dirty="0">
                <a:latin typeface="Times New Roman"/>
                <a:cs typeface="Times New Roman"/>
              </a:rPr>
              <a:t>R</a:t>
            </a:r>
            <a:r>
              <a:rPr sz="1875" i="1" spc="-22" baseline="37777" dirty="0">
                <a:latin typeface="Times New Roman"/>
                <a:cs typeface="Times New Roman"/>
              </a:rPr>
              <a:t>o</a:t>
            </a:r>
            <a:r>
              <a:rPr sz="1875" i="1" spc="-7" baseline="37777" dirty="0">
                <a:latin typeface="Times New Roman"/>
                <a:cs typeface="Times New Roman"/>
              </a:rPr>
              <a:t>n</a:t>
            </a:r>
            <a:r>
              <a:rPr sz="1875" i="1" baseline="37777" dirty="0">
                <a:latin typeface="Times New Roman"/>
                <a:cs typeface="Times New Roman"/>
              </a:rPr>
              <a:t> </a:t>
            </a:r>
            <a:r>
              <a:rPr sz="1875" i="1" spc="112" baseline="37777" dirty="0">
                <a:latin typeface="Times New Roman"/>
                <a:cs typeface="Times New Roman"/>
              </a:rPr>
              <a:t> </a:t>
            </a:r>
            <a:r>
              <a:rPr sz="2150" dirty="0">
                <a:latin typeface="Symbol"/>
                <a:cs typeface="Symbol"/>
              </a:rPr>
              <a:t></a:t>
            </a:r>
            <a:r>
              <a:rPr sz="2150" spc="-330" dirty="0">
                <a:latin typeface="Times New Roman"/>
                <a:cs typeface="Times New Roman"/>
              </a:rPr>
              <a:t> </a:t>
            </a:r>
            <a:r>
              <a:rPr sz="2150" i="1" spc="5" dirty="0">
                <a:latin typeface="Times New Roman"/>
                <a:cs typeface="Times New Roman"/>
              </a:rPr>
              <a:t>C</a:t>
            </a:r>
            <a:endParaRPr sz="2150">
              <a:latin typeface="Times New Roman"/>
              <a:cs typeface="Times New Roman"/>
            </a:endParaRPr>
          </a:p>
        </p:txBody>
      </p:sp>
      <p:sp>
        <p:nvSpPr>
          <p:cNvPr id="31" name="object 31"/>
          <p:cNvSpPr txBox="1"/>
          <p:nvPr/>
        </p:nvSpPr>
        <p:spPr>
          <a:xfrm>
            <a:off x="4211065" y="3778250"/>
            <a:ext cx="5031105" cy="307135"/>
          </a:xfrm>
          <a:prstGeom prst="rect">
            <a:avLst/>
          </a:prstGeom>
        </p:spPr>
        <p:txBody>
          <a:bodyPr vert="horz" wrap="square" lIns="0" tIns="12065" rIns="0" bIns="0" rtlCol="0">
            <a:spAutoFit/>
          </a:bodyPr>
          <a:lstStyle/>
          <a:p>
            <a:pPr marL="50800">
              <a:lnSpc>
                <a:spcPts val="2325"/>
              </a:lnSpc>
              <a:spcBef>
                <a:spcPts val="95"/>
              </a:spcBef>
            </a:pPr>
            <a:r>
              <a:rPr sz="2000" b="1" i="1" spc="5" dirty="0">
                <a:latin typeface="Arial"/>
                <a:cs typeface="Arial"/>
              </a:rPr>
              <a:t>C</a:t>
            </a:r>
            <a:r>
              <a:rPr sz="1950" b="1" i="1" spc="7" baseline="-21367" dirty="0">
                <a:latin typeface="Arial"/>
                <a:cs typeface="Arial"/>
              </a:rPr>
              <a:t>L</a:t>
            </a:r>
            <a:endParaRPr sz="1950" baseline="-21367" dirty="0">
              <a:latin typeface="Arial"/>
              <a:cs typeface="Arial"/>
            </a:endParaRPr>
          </a:p>
        </p:txBody>
      </p:sp>
      <p:sp>
        <p:nvSpPr>
          <p:cNvPr id="32" name="灯片编号占位符 31">
            <a:extLst>
              <a:ext uri="{FF2B5EF4-FFF2-40B4-BE49-F238E27FC236}">
                <a16:creationId xmlns:a16="http://schemas.microsoft.com/office/drawing/2014/main" id="{B5D349A2-3103-1AA3-B8C3-55061C5E0444}"/>
              </a:ext>
            </a:extLst>
          </p:cNvPr>
          <p:cNvSpPr>
            <a:spLocks noGrp="1"/>
          </p:cNvSpPr>
          <p:nvPr>
            <p:ph type="sldNum" sz="quarter" idx="7"/>
          </p:nvPr>
        </p:nvSpPr>
        <p:spPr/>
        <p:txBody>
          <a:bodyPr/>
          <a:lstStyle/>
          <a:p>
            <a:fld id="{B6F15528-21DE-4FAA-801E-634DDDAF4B2B}" type="slidenum">
              <a:rPr lang="en-US" altLang="zh-CN" smtClean="0"/>
              <a:t>12</a:t>
            </a:fld>
            <a:endParaRPr lang="en-US" altLang="zh-CN"/>
          </a:p>
        </p:txBody>
      </p:sp>
      <p:sp>
        <p:nvSpPr>
          <p:cNvPr id="33" name="object 7">
            <a:extLst>
              <a:ext uri="{FF2B5EF4-FFF2-40B4-BE49-F238E27FC236}">
                <a16:creationId xmlns:a16="http://schemas.microsoft.com/office/drawing/2014/main" id="{EBF38A16-D6BA-1558-8131-FCD59ECDE1C3}"/>
              </a:ext>
            </a:extLst>
          </p:cNvPr>
          <p:cNvSpPr txBox="1"/>
          <p:nvPr/>
        </p:nvSpPr>
        <p:spPr>
          <a:xfrm>
            <a:off x="4772713" y="1661378"/>
            <a:ext cx="259079" cy="359410"/>
          </a:xfrm>
          <a:prstGeom prst="rect">
            <a:avLst/>
          </a:prstGeom>
        </p:spPr>
        <p:txBody>
          <a:bodyPr vert="horz" wrap="square" lIns="0" tIns="17780" rIns="0" bIns="0" rtlCol="0">
            <a:spAutoFit/>
          </a:bodyPr>
          <a:lstStyle/>
          <a:p>
            <a:pPr marL="38100">
              <a:lnSpc>
                <a:spcPct val="100000"/>
              </a:lnSpc>
              <a:spcBef>
                <a:spcPts val="140"/>
              </a:spcBef>
            </a:pPr>
            <a:r>
              <a:rPr sz="2150" i="1" spc="105" dirty="0">
                <a:latin typeface="Times New Roman"/>
                <a:cs typeface="Times New Roman"/>
              </a:rPr>
              <a:t>t</a:t>
            </a:r>
            <a:r>
              <a:rPr sz="1875" i="1" spc="157" baseline="-24444" dirty="0">
                <a:latin typeface="Times New Roman"/>
                <a:cs typeface="Times New Roman"/>
              </a:rPr>
              <a:t>p</a:t>
            </a:r>
            <a:endParaRPr sz="1875" baseline="-24444">
              <a:latin typeface="Times New Roman"/>
              <a:cs typeface="Times New Roman"/>
            </a:endParaRPr>
          </a:p>
        </p:txBody>
      </p:sp>
      <p:sp>
        <p:nvSpPr>
          <p:cNvPr id="34" name="object 8">
            <a:extLst>
              <a:ext uri="{FF2B5EF4-FFF2-40B4-BE49-F238E27FC236}">
                <a16:creationId xmlns:a16="http://schemas.microsoft.com/office/drawing/2014/main" id="{64FD0480-92B5-6D84-95F9-F5F16A9042E5}"/>
              </a:ext>
            </a:extLst>
          </p:cNvPr>
          <p:cNvSpPr txBox="1"/>
          <p:nvPr/>
        </p:nvSpPr>
        <p:spPr>
          <a:xfrm>
            <a:off x="5061585" y="1732807"/>
            <a:ext cx="1410335" cy="359410"/>
          </a:xfrm>
          <a:prstGeom prst="rect">
            <a:avLst/>
          </a:prstGeom>
        </p:spPr>
        <p:txBody>
          <a:bodyPr vert="horz" wrap="square" lIns="0" tIns="17780" rIns="0" bIns="0" rtlCol="0">
            <a:spAutoFit/>
          </a:bodyPr>
          <a:lstStyle/>
          <a:p>
            <a:pPr marL="38100">
              <a:lnSpc>
                <a:spcPct val="100000"/>
              </a:lnSpc>
              <a:spcBef>
                <a:spcPts val="140"/>
              </a:spcBef>
            </a:pPr>
            <a:r>
              <a:rPr sz="3225" spc="52" baseline="14211" dirty="0">
                <a:latin typeface="Symbol"/>
                <a:cs typeface="Symbol"/>
              </a:rPr>
              <a:t></a:t>
            </a:r>
            <a:r>
              <a:rPr sz="3225" spc="-120" baseline="14211" dirty="0">
                <a:latin typeface="Times New Roman"/>
                <a:cs typeface="Times New Roman"/>
              </a:rPr>
              <a:t> </a:t>
            </a:r>
            <a:r>
              <a:rPr sz="3225" i="1" spc="292" baseline="14211" dirty="0">
                <a:latin typeface="Times New Roman"/>
                <a:cs typeface="Times New Roman"/>
              </a:rPr>
              <a:t>t</a:t>
            </a:r>
            <a:r>
              <a:rPr sz="1250" i="1" spc="90" dirty="0">
                <a:latin typeface="Times New Roman"/>
                <a:cs typeface="Times New Roman"/>
              </a:rPr>
              <a:t>p</a:t>
            </a:r>
            <a:r>
              <a:rPr sz="1250" spc="45" dirty="0">
                <a:latin typeface="Times New Roman"/>
                <a:cs typeface="Times New Roman"/>
              </a:rPr>
              <a:t>,</a:t>
            </a:r>
            <a:r>
              <a:rPr sz="1250" spc="5" dirty="0">
                <a:latin typeface="Times New Roman"/>
                <a:cs typeface="Times New Roman"/>
              </a:rPr>
              <a:t>i</a:t>
            </a:r>
            <a:r>
              <a:rPr sz="1250" dirty="0">
                <a:latin typeface="Times New Roman"/>
                <a:cs typeface="Times New Roman"/>
              </a:rPr>
              <a:t>n</a:t>
            </a:r>
            <a:r>
              <a:rPr sz="1250" spc="5" dirty="0">
                <a:latin typeface="Times New Roman"/>
                <a:cs typeface="Times New Roman"/>
              </a:rPr>
              <a:t>t</a:t>
            </a:r>
            <a:r>
              <a:rPr sz="1250" dirty="0">
                <a:latin typeface="Times New Roman"/>
                <a:cs typeface="Times New Roman"/>
              </a:rPr>
              <a:t> </a:t>
            </a:r>
            <a:r>
              <a:rPr sz="1250" spc="75" dirty="0">
                <a:latin typeface="Times New Roman"/>
                <a:cs typeface="Times New Roman"/>
              </a:rPr>
              <a:t> </a:t>
            </a:r>
            <a:r>
              <a:rPr sz="3225" spc="52" baseline="14211" dirty="0">
                <a:latin typeface="Symbol"/>
                <a:cs typeface="Symbol"/>
              </a:rPr>
              <a:t></a:t>
            </a:r>
            <a:r>
              <a:rPr sz="3225" spc="-315" baseline="14211" dirty="0">
                <a:latin typeface="Times New Roman"/>
                <a:cs typeface="Times New Roman"/>
              </a:rPr>
              <a:t> </a:t>
            </a:r>
            <a:r>
              <a:rPr sz="3225" i="1" spc="292" baseline="14211" dirty="0">
                <a:latin typeface="Times New Roman"/>
                <a:cs typeface="Times New Roman"/>
              </a:rPr>
              <a:t>t</a:t>
            </a:r>
            <a:r>
              <a:rPr sz="1250" i="1" spc="90" dirty="0">
                <a:latin typeface="Times New Roman"/>
                <a:cs typeface="Times New Roman"/>
              </a:rPr>
              <a:t>p</a:t>
            </a:r>
            <a:r>
              <a:rPr sz="1250" spc="70" dirty="0">
                <a:latin typeface="Times New Roman"/>
                <a:cs typeface="Times New Roman"/>
              </a:rPr>
              <a:t>,</a:t>
            </a:r>
            <a:r>
              <a:rPr sz="1250" i="1" spc="-15" dirty="0">
                <a:latin typeface="Times New Roman"/>
                <a:cs typeface="Times New Roman"/>
              </a:rPr>
              <a:t>ex</a:t>
            </a:r>
            <a:r>
              <a:rPr sz="1250" i="1" spc="5" dirty="0">
                <a:latin typeface="Times New Roman"/>
                <a:cs typeface="Times New Roman"/>
              </a:rPr>
              <a:t>t</a:t>
            </a:r>
            <a:endParaRPr sz="1250">
              <a:latin typeface="Times New Roman"/>
              <a:cs typeface="Times New Roman"/>
            </a:endParaRPr>
          </a:p>
        </p:txBody>
      </p:sp>
      <p:sp>
        <p:nvSpPr>
          <p:cNvPr id="35" name="object 9">
            <a:extLst>
              <a:ext uri="{FF2B5EF4-FFF2-40B4-BE49-F238E27FC236}">
                <a16:creationId xmlns:a16="http://schemas.microsoft.com/office/drawing/2014/main" id="{4A4E5037-FD9A-B9E9-9D49-082585971C1E}"/>
              </a:ext>
            </a:extLst>
          </p:cNvPr>
          <p:cNvSpPr txBox="1"/>
          <p:nvPr/>
        </p:nvSpPr>
        <p:spPr>
          <a:xfrm>
            <a:off x="6532073" y="1661378"/>
            <a:ext cx="4288327" cy="348813"/>
          </a:xfrm>
          <a:prstGeom prst="rect">
            <a:avLst/>
          </a:prstGeom>
        </p:spPr>
        <p:txBody>
          <a:bodyPr vert="horz" wrap="square" lIns="0" tIns="17780" rIns="0" bIns="0" rtlCol="0">
            <a:spAutoFit/>
          </a:bodyPr>
          <a:lstStyle/>
          <a:p>
            <a:pPr marL="12700">
              <a:lnSpc>
                <a:spcPct val="100000"/>
              </a:lnSpc>
              <a:spcBef>
                <a:spcPts val="140"/>
              </a:spcBef>
            </a:pPr>
            <a:r>
              <a:rPr sz="2150" spc="35" dirty="0">
                <a:latin typeface="Symbol"/>
                <a:cs typeface="Symbol"/>
              </a:rPr>
              <a:t></a:t>
            </a:r>
            <a:r>
              <a:rPr sz="2150" spc="-40" dirty="0">
                <a:latin typeface="Times New Roman"/>
                <a:cs typeface="Times New Roman"/>
              </a:rPr>
              <a:t> </a:t>
            </a:r>
            <a:r>
              <a:rPr sz="2150" spc="15" dirty="0">
                <a:latin typeface="Times New Roman"/>
                <a:cs typeface="Times New Roman"/>
              </a:rPr>
              <a:t>0</a:t>
            </a:r>
            <a:r>
              <a:rPr sz="2150" spc="5" dirty="0">
                <a:latin typeface="Times New Roman"/>
                <a:cs typeface="Times New Roman"/>
              </a:rPr>
              <a:t>.</a:t>
            </a:r>
            <a:r>
              <a:rPr sz="2150" spc="15" dirty="0">
                <a:latin typeface="Times New Roman"/>
                <a:cs typeface="Times New Roman"/>
              </a:rPr>
              <a:t>6</a:t>
            </a:r>
            <a:r>
              <a:rPr sz="2150" spc="35" dirty="0">
                <a:latin typeface="Times New Roman"/>
                <a:cs typeface="Times New Roman"/>
              </a:rPr>
              <a:t>9</a:t>
            </a:r>
            <a:r>
              <a:rPr sz="2150" spc="-310" dirty="0">
                <a:latin typeface="Times New Roman"/>
                <a:cs typeface="Times New Roman"/>
              </a:rPr>
              <a:t> </a:t>
            </a:r>
            <a:r>
              <a:rPr sz="2150" spc="120" dirty="0">
                <a:latin typeface="Symbol"/>
                <a:cs typeface="Symbol"/>
              </a:rPr>
              <a:t></a:t>
            </a:r>
            <a:r>
              <a:rPr sz="2150" spc="135" dirty="0">
                <a:latin typeface="Times New Roman"/>
                <a:cs typeface="Times New Roman"/>
              </a:rPr>
              <a:t>[</a:t>
            </a:r>
            <a:r>
              <a:rPr sz="2150" i="1" spc="40" dirty="0" err="1">
                <a:latin typeface="Times New Roman"/>
                <a:cs typeface="Times New Roman"/>
              </a:rPr>
              <a:t>R</a:t>
            </a:r>
            <a:r>
              <a:rPr lang="en-US" altLang="zh-CN" sz="2150" i="1" spc="40" baseline="-25000" dirty="0" err="1">
                <a:latin typeface="Times New Roman"/>
                <a:cs typeface="Times New Roman"/>
              </a:rPr>
              <a:t>on,in1</a:t>
            </a:r>
            <a:r>
              <a:rPr lang="en-US" altLang="zh-CN" sz="2150" i="1" spc="40" dirty="0" err="1">
                <a:latin typeface="Times New Roman"/>
                <a:cs typeface="Times New Roman"/>
              </a:rPr>
              <a:t>·C</a:t>
            </a:r>
            <a:r>
              <a:rPr lang="en-US" altLang="zh-CN" sz="2150" i="1" spc="40" baseline="-25000" dirty="0" err="1">
                <a:latin typeface="Times New Roman"/>
                <a:cs typeface="Times New Roman"/>
              </a:rPr>
              <a:t>par,g</a:t>
            </a:r>
            <a:r>
              <a:rPr lang="en-US" altLang="zh-CN" sz="2150" i="1" spc="40" dirty="0">
                <a:latin typeface="Times New Roman"/>
                <a:cs typeface="Times New Roman"/>
              </a:rPr>
              <a:t> + </a:t>
            </a:r>
            <a:r>
              <a:rPr lang="en-US" altLang="zh-CN" sz="2150" i="1" spc="40" dirty="0" err="1">
                <a:latin typeface="Times New Roman"/>
                <a:cs typeface="Times New Roman"/>
              </a:rPr>
              <a:t>R</a:t>
            </a:r>
            <a:r>
              <a:rPr lang="en-US" altLang="zh-CN" sz="2150" i="1" spc="40" baseline="-25000" dirty="0" err="1">
                <a:latin typeface="Times New Roman"/>
                <a:cs typeface="Times New Roman"/>
              </a:rPr>
              <a:t>on,in1</a:t>
            </a:r>
            <a:r>
              <a:rPr lang="en-US" altLang="zh-CN" sz="2150" i="1" spc="40" dirty="0">
                <a:latin typeface="Times New Roman"/>
                <a:cs typeface="Times New Roman"/>
              </a:rPr>
              <a:t>· C</a:t>
            </a:r>
            <a:r>
              <a:rPr lang="en-US" altLang="zh-CN" sz="2150" i="1" spc="40" baseline="-25000" dirty="0">
                <a:latin typeface="Times New Roman"/>
                <a:cs typeface="Times New Roman"/>
              </a:rPr>
              <a:t>L</a:t>
            </a:r>
            <a:r>
              <a:rPr lang="zh-CN" altLang="en-US" sz="2150" spc="135" dirty="0">
                <a:latin typeface="Times New Roman"/>
                <a:cs typeface="Times New Roman"/>
              </a:rPr>
              <a:t> </a:t>
            </a:r>
            <a:r>
              <a:rPr lang="en-US" altLang="zh-CN" sz="2150" spc="135" dirty="0">
                <a:latin typeface="Times New Roman"/>
                <a:cs typeface="Times New Roman"/>
              </a:rPr>
              <a:t>]</a:t>
            </a:r>
            <a:endParaRPr sz="2150" baseline="-25000" dirty="0">
              <a:latin typeface="Times New Roman"/>
              <a:cs typeface="Times New Roman"/>
            </a:endParaRPr>
          </a:p>
        </p:txBody>
      </p:sp>
      <p:pic>
        <p:nvPicPr>
          <p:cNvPr id="36" name="图片 35">
            <a:extLst>
              <a:ext uri="{FF2B5EF4-FFF2-40B4-BE49-F238E27FC236}">
                <a16:creationId xmlns:a16="http://schemas.microsoft.com/office/drawing/2014/main" id="{365FD0BA-34D4-C763-75B8-6D141BD83C77}"/>
              </a:ext>
            </a:extLst>
          </p:cNvPr>
          <p:cNvPicPr>
            <a:picLocks noChangeAspect="1"/>
          </p:cNvPicPr>
          <p:nvPr/>
        </p:nvPicPr>
        <p:blipFill>
          <a:blip r:embed="rId6"/>
          <a:stretch>
            <a:fillRect/>
          </a:stretch>
        </p:blipFill>
        <p:spPr>
          <a:xfrm>
            <a:off x="6248400" y="4038600"/>
            <a:ext cx="2717435" cy="1748664"/>
          </a:xfrm>
          <a:prstGeom prst="rect">
            <a:avLst/>
          </a:prstGeom>
        </p:spPr>
      </p:pic>
      <p:sp>
        <p:nvSpPr>
          <p:cNvPr id="38" name="文本框 37">
            <a:extLst>
              <a:ext uri="{FF2B5EF4-FFF2-40B4-BE49-F238E27FC236}">
                <a16:creationId xmlns:a16="http://schemas.microsoft.com/office/drawing/2014/main" id="{0504A4C0-DF0B-822F-A482-EDAD4ECD9DEC}"/>
              </a:ext>
            </a:extLst>
          </p:cNvPr>
          <p:cNvSpPr txBox="1"/>
          <p:nvPr/>
        </p:nvSpPr>
        <p:spPr>
          <a:xfrm>
            <a:off x="4038600" y="5867400"/>
            <a:ext cx="7127630" cy="451406"/>
          </a:xfrm>
          <a:prstGeom prst="rect">
            <a:avLst/>
          </a:prstGeom>
          <a:noFill/>
        </p:spPr>
        <p:txBody>
          <a:bodyPr wrap="square">
            <a:spAutoFit/>
          </a:bodyPr>
          <a:lstStyle/>
          <a:p>
            <a:pPr marL="1501775">
              <a:lnSpc>
                <a:spcPts val="2805"/>
              </a:lnSpc>
            </a:pPr>
            <a:r>
              <a:rPr lang="en-US" altLang="zh-CN" sz="2400" b="1" spc="-5" dirty="0">
                <a:solidFill>
                  <a:srgbClr val="FF0000"/>
                </a:solidFill>
                <a:latin typeface="Arial"/>
                <a:cs typeface="Arial"/>
              </a:rPr>
              <a:t>Same</a:t>
            </a:r>
            <a:r>
              <a:rPr lang="en-US" altLang="zh-CN" sz="2400" b="1" spc="-10" dirty="0">
                <a:solidFill>
                  <a:srgbClr val="FF0000"/>
                </a:solidFill>
                <a:latin typeface="Arial"/>
                <a:cs typeface="Arial"/>
              </a:rPr>
              <a:t> </a:t>
            </a:r>
            <a:r>
              <a:rPr lang="en-US" altLang="zh-CN" sz="2400" b="1" spc="-5" dirty="0">
                <a:solidFill>
                  <a:srgbClr val="FF0000"/>
                </a:solidFill>
                <a:latin typeface="Arial"/>
                <a:cs typeface="Arial"/>
              </a:rPr>
              <a:t>self-loading</a:t>
            </a:r>
            <a:r>
              <a:rPr lang="en-US" altLang="zh-CN" sz="2400" b="1" spc="-10" dirty="0">
                <a:solidFill>
                  <a:srgbClr val="FF0000"/>
                </a:solidFill>
                <a:latin typeface="Arial"/>
                <a:cs typeface="Arial"/>
              </a:rPr>
              <a:t> </a:t>
            </a:r>
            <a:r>
              <a:rPr lang="en-US" altLang="zh-CN" sz="2400" b="1" spc="-5" dirty="0">
                <a:solidFill>
                  <a:srgbClr val="FF0000"/>
                </a:solidFill>
                <a:latin typeface="Arial"/>
                <a:cs typeface="Arial"/>
              </a:rPr>
              <a:t>effect</a:t>
            </a:r>
            <a:endParaRPr lang="en-US" altLang="zh-CN" sz="2400" dirty="0">
              <a:latin typeface="Arial"/>
              <a:cs typeface="Arial"/>
            </a:endParaRPr>
          </a:p>
        </p:txBody>
      </p:sp>
      <p:sp>
        <p:nvSpPr>
          <p:cNvPr id="39" name="object 12">
            <a:extLst>
              <a:ext uri="{FF2B5EF4-FFF2-40B4-BE49-F238E27FC236}">
                <a16:creationId xmlns:a16="http://schemas.microsoft.com/office/drawing/2014/main" id="{24EF86DB-C6A3-176C-0499-3F3A263A993D}"/>
              </a:ext>
            </a:extLst>
          </p:cNvPr>
          <p:cNvSpPr/>
          <p:nvPr/>
        </p:nvSpPr>
        <p:spPr>
          <a:xfrm>
            <a:off x="6858000" y="3276600"/>
            <a:ext cx="1600200" cy="460342"/>
          </a:xfrm>
          <a:custGeom>
            <a:avLst/>
            <a:gdLst/>
            <a:ahLst/>
            <a:cxnLst/>
            <a:rect l="l" t="t" r="r" b="b"/>
            <a:pathLst>
              <a:path w="2169159" h="1200150">
                <a:moveTo>
                  <a:pt x="0" y="1200149"/>
                </a:moveTo>
                <a:lnTo>
                  <a:pt x="2168652" y="1200149"/>
                </a:lnTo>
                <a:lnTo>
                  <a:pt x="2168652" y="0"/>
                </a:lnTo>
                <a:lnTo>
                  <a:pt x="0" y="0"/>
                </a:lnTo>
                <a:lnTo>
                  <a:pt x="0" y="1200149"/>
                </a:lnTo>
                <a:close/>
              </a:path>
            </a:pathLst>
          </a:custGeom>
          <a:ln w="28956">
            <a:solidFill>
              <a:srgbClr val="FF0000"/>
            </a:solidFill>
          </a:ln>
        </p:spPr>
        <p:txBody>
          <a:bodyPr wrap="square" lIns="0" tIns="0" rIns="0" bIns="0" rtlCol="0"/>
          <a:lstStyle/>
          <a:p>
            <a:endParaRPr/>
          </a:p>
        </p:txBody>
      </p:sp>
    </p:spTree>
    <p:extLst>
      <p:ext uri="{BB962C8B-B14F-4D97-AF65-F5344CB8AC3E}">
        <p14:creationId xmlns:p14="http://schemas.microsoft.com/office/powerpoint/2010/main" val="1660038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9800" y="35169"/>
            <a:ext cx="7905841" cy="505267"/>
          </a:xfrm>
          <a:prstGeom prst="rect">
            <a:avLst/>
          </a:prstGeom>
        </p:spPr>
        <p:txBody>
          <a:bodyPr vert="horz" wrap="square" lIns="0" tIns="12700" rIns="0" bIns="0" rtlCol="0">
            <a:spAutoFit/>
          </a:bodyPr>
          <a:lstStyle/>
          <a:p>
            <a:pPr marL="12700">
              <a:lnSpc>
                <a:spcPct val="100000"/>
              </a:lnSpc>
              <a:spcBef>
                <a:spcPts val="100"/>
              </a:spcBef>
            </a:pPr>
            <a:r>
              <a:rPr lang="en-US" altLang="zh-CN" sz="3200" spc="-5" dirty="0">
                <a:solidFill>
                  <a:schemeClr val="tx1"/>
                </a:solidFill>
              </a:rPr>
              <a:t>Review: </a:t>
            </a:r>
            <a:r>
              <a:rPr sz="3200" spc="-5" dirty="0">
                <a:solidFill>
                  <a:schemeClr val="tx1"/>
                </a:solidFill>
              </a:rPr>
              <a:t>Power Consumption</a:t>
            </a:r>
            <a:r>
              <a:rPr sz="3200" spc="-35" dirty="0">
                <a:solidFill>
                  <a:schemeClr val="tx1"/>
                </a:solidFill>
              </a:rPr>
              <a:t> </a:t>
            </a:r>
            <a:r>
              <a:rPr sz="3200" dirty="0">
                <a:solidFill>
                  <a:schemeClr val="tx1"/>
                </a:solidFill>
              </a:rPr>
              <a:t>of</a:t>
            </a:r>
            <a:r>
              <a:rPr sz="3200" spc="-10" dirty="0">
                <a:solidFill>
                  <a:schemeClr val="tx1"/>
                </a:solidFill>
              </a:rPr>
              <a:t> </a:t>
            </a:r>
            <a:r>
              <a:rPr sz="3200" spc="-5" dirty="0">
                <a:solidFill>
                  <a:schemeClr val="tx1"/>
                </a:solidFill>
              </a:rPr>
              <a:t>Inverter</a:t>
            </a:r>
            <a:endParaRPr sz="3200" dirty="0">
              <a:solidFill>
                <a:schemeClr val="tx1"/>
              </a:solidFill>
            </a:endParaRPr>
          </a:p>
        </p:txBody>
      </p:sp>
      <p:grpSp>
        <p:nvGrpSpPr>
          <p:cNvPr id="3" name="object 3"/>
          <p:cNvGrpSpPr/>
          <p:nvPr/>
        </p:nvGrpSpPr>
        <p:grpSpPr>
          <a:xfrm>
            <a:off x="163068" y="1612391"/>
            <a:ext cx="2315845" cy="3128010"/>
            <a:chOff x="163068" y="1612391"/>
            <a:chExt cx="2315845" cy="3128010"/>
          </a:xfrm>
        </p:grpSpPr>
        <p:pic>
          <p:nvPicPr>
            <p:cNvPr id="4" name="object 4"/>
            <p:cNvPicPr/>
            <p:nvPr/>
          </p:nvPicPr>
          <p:blipFill>
            <a:blip r:embed="rId3" cstate="print"/>
            <a:stretch>
              <a:fillRect/>
            </a:stretch>
          </p:blipFill>
          <p:spPr>
            <a:xfrm>
              <a:off x="163068" y="1612391"/>
              <a:ext cx="2057400" cy="3127248"/>
            </a:xfrm>
            <a:prstGeom prst="rect">
              <a:avLst/>
            </a:prstGeom>
          </p:spPr>
        </p:pic>
        <p:sp>
          <p:nvSpPr>
            <p:cNvPr id="5" name="object 5"/>
            <p:cNvSpPr/>
            <p:nvPr/>
          </p:nvSpPr>
          <p:spPr>
            <a:xfrm>
              <a:off x="1957578" y="3374897"/>
              <a:ext cx="504825" cy="1122045"/>
            </a:xfrm>
            <a:custGeom>
              <a:avLst/>
              <a:gdLst/>
              <a:ahLst/>
              <a:cxnLst/>
              <a:rect l="l" t="t" r="r" b="b"/>
              <a:pathLst>
                <a:path w="504825" h="1122045">
                  <a:moveTo>
                    <a:pt x="252984" y="0"/>
                  </a:moveTo>
                  <a:lnTo>
                    <a:pt x="252984" y="515493"/>
                  </a:lnTo>
                </a:path>
                <a:path w="504825" h="1122045">
                  <a:moveTo>
                    <a:pt x="504825" y="515493"/>
                  </a:moveTo>
                  <a:lnTo>
                    <a:pt x="0" y="505968"/>
                  </a:lnTo>
                </a:path>
                <a:path w="504825" h="1122045">
                  <a:moveTo>
                    <a:pt x="504825" y="618363"/>
                  </a:moveTo>
                  <a:lnTo>
                    <a:pt x="0" y="608838"/>
                  </a:lnTo>
                </a:path>
                <a:path w="504825" h="1122045">
                  <a:moveTo>
                    <a:pt x="256032" y="618744"/>
                  </a:moveTo>
                  <a:lnTo>
                    <a:pt x="256032" y="1121537"/>
                  </a:lnTo>
                </a:path>
              </a:pathLst>
            </a:custGeom>
            <a:ln w="32004">
              <a:solidFill>
                <a:srgbClr val="000000"/>
              </a:solidFill>
            </a:ln>
          </p:spPr>
          <p:txBody>
            <a:bodyPr wrap="square" lIns="0" tIns="0" rIns="0" bIns="0" rtlCol="0"/>
            <a:lstStyle/>
            <a:p>
              <a:endParaRPr/>
            </a:p>
          </p:txBody>
        </p:sp>
        <p:pic>
          <p:nvPicPr>
            <p:cNvPr id="6" name="object 6"/>
            <p:cNvPicPr/>
            <p:nvPr/>
          </p:nvPicPr>
          <p:blipFill>
            <a:blip r:embed="rId4" cstate="print"/>
            <a:stretch>
              <a:fillRect/>
            </a:stretch>
          </p:blipFill>
          <p:spPr>
            <a:xfrm>
              <a:off x="2083307" y="4489678"/>
              <a:ext cx="250723" cy="250723"/>
            </a:xfrm>
            <a:prstGeom prst="rect">
              <a:avLst/>
            </a:prstGeom>
          </p:spPr>
        </p:pic>
      </p:grpSp>
      <p:sp>
        <p:nvSpPr>
          <p:cNvPr id="7" name="object 7"/>
          <p:cNvSpPr txBox="1"/>
          <p:nvPr/>
        </p:nvSpPr>
        <p:spPr>
          <a:xfrm>
            <a:off x="2217673" y="4010405"/>
            <a:ext cx="362585" cy="330200"/>
          </a:xfrm>
          <a:prstGeom prst="rect">
            <a:avLst/>
          </a:prstGeom>
        </p:spPr>
        <p:txBody>
          <a:bodyPr vert="horz" wrap="square" lIns="0" tIns="12065" rIns="0" bIns="0" rtlCol="0">
            <a:spAutoFit/>
          </a:bodyPr>
          <a:lstStyle/>
          <a:p>
            <a:pPr marL="38100">
              <a:lnSpc>
                <a:spcPct val="100000"/>
              </a:lnSpc>
              <a:spcBef>
                <a:spcPts val="95"/>
              </a:spcBef>
            </a:pPr>
            <a:r>
              <a:rPr sz="2000" b="1" i="1" spc="5" dirty="0">
                <a:latin typeface="Arial"/>
                <a:cs typeface="Arial"/>
              </a:rPr>
              <a:t>C</a:t>
            </a:r>
            <a:r>
              <a:rPr sz="1950" b="1" i="1" spc="7" baseline="-21367" dirty="0">
                <a:latin typeface="Arial"/>
                <a:cs typeface="Arial"/>
              </a:rPr>
              <a:t>L</a:t>
            </a:r>
            <a:endParaRPr sz="1950" baseline="-21367">
              <a:latin typeface="Arial"/>
              <a:cs typeface="Arial"/>
            </a:endParaRPr>
          </a:p>
        </p:txBody>
      </p:sp>
      <p:grpSp>
        <p:nvGrpSpPr>
          <p:cNvPr id="8" name="object 8"/>
          <p:cNvGrpSpPr/>
          <p:nvPr/>
        </p:nvGrpSpPr>
        <p:grpSpPr>
          <a:xfrm>
            <a:off x="1740260" y="2208085"/>
            <a:ext cx="652145" cy="1534795"/>
            <a:chOff x="1740260" y="2208085"/>
            <a:chExt cx="652145" cy="1534795"/>
          </a:xfrm>
        </p:grpSpPr>
        <p:sp>
          <p:nvSpPr>
            <p:cNvPr id="9" name="object 9"/>
            <p:cNvSpPr/>
            <p:nvPr/>
          </p:nvSpPr>
          <p:spPr>
            <a:xfrm>
              <a:off x="1746928" y="2214753"/>
              <a:ext cx="605155" cy="1405890"/>
            </a:xfrm>
            <a:custGeom>
              <a:avLst/>
              <a:gdLst/>
              <a:ahLst/>
              <a:cxnLst/>
              <a:rect l="l" t="t" r="r" b="b"/>
              <a:pathLst>
                <a:path w="605155" h="1405889">
                  <a:moveTo>
                    <a:pt x="8084" y="0"/>
                  </a:moveTo>
                  <a:lnTo>
                    <a:pt x="6219" y="58864"/>
                  </a:lnTo>
                  <a:lnTo>
                    <a:pt x="4443" y="117504"/>
                  </a:lnTo>
                  <a:lnTo>
                    <a:pt x="2845" y="175700"/>
                  </a:lnTo>
                  <a:lnTo>
                    <a:pt x="1512" y="233232"/>
                  </a:lnTo>
                  <a:lnTo>
                    <a:pt x="535" y="289879"/>
                  </a:lnTo>
                  <a:lnTo>
                    <a:pt x="1" y="345421"/>
                  </a:lnTo>
                  <a:lnTo>
                    <a:pt x="0" y="399638"/>
                  </a:lnTo>
                  <a:lnTo>
                    <a:pt x="619" y="452308"/>
                  </a:lnTo>
                  <a:lnTo>
                    <a:pt x="1949" y="503212"/>
                  </a:lnTo>
                  <a:lnTo>
                    <a:pt x="4077" y="552130"/>
                  </a:lnTo>
                  <a:lnTo>
                    <a:pt x="7092" y="598840"/>
                  </a:lnTo>
                  <a:lnTo>
                    <a:pt x="11083" y="643123"/>
                  </a:lnTo>
                  <a:lnTo>
                    <a:pt x="16140" y="684759"/>
                  </a:lnTo>
                  <a:lnTo>
                    <a:pt x="22349" y="723526"/>
                  </a:lnTo>
                  <a:lnTo>
                    <a:pt x="50315" y="824498"/>
                  </a:lnTo>
                  <a:lnTo>
                    <a:pt x="76317" y="876148"/>
                  </a:lnTo>
                  <a:lnTo>
                    <a:pt x="106745" y="916780"/>
                  </a:lnTo>
                  <a:lnTo>
                    <a:pt x="140542" y="949015"/>
                  </a:lnTo>
                  <a:lnTo>
                    <a:pt x="176647" y="975479"/>
                  </a:lnTo>
                  <a:lnTo>
                    <a:pt x="214001" y="998796"/>
                  </a:lnTo>
                  <a:lnTo>
                    <a:pt x="251543" y="1021588"/>
                  </a:lnTo>
                  <a:lnTo>
                    <a:pt x="292426" y="1039101"/>
                  </a:lnTo>
                  <a:lnTo>
                    <a:pt x="338713" y="1047345"/>
                  </a:lnTo>
                  <a:lnTo>
                    <a:pt x="387554" y="1050256"/>
                  </a:lnTo>
                  <a:lnTo>
                    <a:pt x="436094" y="1051767"/>
                  </a:lnTo>
                  <a:lnTo>
                    <a:pt x="481482" y="1055813"/>
                  </a:lnTo>
                  <a:lnTo>
                    <a:pt x="520865" y="1066328"/>
                  </a:lnTo>
                  <a:lnTo>
                    <a:pt x="572923" y="1118373"/>
                  </a:lnTo>
                  <a:lnTo>
                    <a:pt x="587950" y="1156149"/>
                  </a:lnTo>
                  <a:lnTo>
                    <a:pt x="597557" y="1199464"/>
                  </a:lnTo>
                  <a:lnTo>
                    <a:pt x="602827" y="1247206"/>
                  </a:lnTo>
                  <a:lnTo>
                    <a:pt x="604845" y="1298265"/>
                  </a:lnTo>
                  <a:lnTo>
                    <a:pt x="604695" y="1351529"/>
                  </a:lnTo>
                  <a:lnTo>
                    <a:pt x="603460" y="1405890"/>
                  </a:lnTo>
                </a:path>
              </a:pathLst>
            </a:custGeom>
            <a:ln w="12954">
              <a:solidFill>
                <a:srgbClr val="FF0000"/>
              </a:solidFill>
            </a:ln>
          </p:spPr>
          <p:txBody>
            <a:bodyPr wrap="square" lIns="0" tIns="0" rIns="0" bIns="0" rtlCol="0"/>
            <a:lstStyle/>
            <a:p>
              <a:endParaRPr/>
            </a:p>
          </p:txBody>
        </p:sp>
        <p:sp>
          <p:nvSpPr>
            <p:cNvPr id="10" name="object 10"/>
            <p:cNvSpPr/>
            <p:nvPr/>
          </p:nvSpPr>
          <p:spPr>
            <a:xfrm>
              <a:off x="2315591" y="3487801"/>
              <a:ext cx="76200" cy="255270"/>
            </a:xfrm>
            <a:custGeom>
              <a:avLst/>
              <a:gdLst/>
              <a:ahLst/>
              <a:cxnLst/>
              <a:rect l="l" t="t" r="r" b="b"/>
              <a:pathLst>
                <a:path w="76200" h="255270">
                  <a:moveTo>
                    <a:pt x="28610" y="179069"/>
                  </a:moveTo>
                  <a:lnTo>
                    <a:pt x="0" y="179831"/>
                  </a:lnTo>
                  <a:lnTo>
                    <a:pt x="40131" y="255016"/>
                  </a:lnTo>
                  <a:lnTo>
                    <a:pt x="69674" y="191769"/>
                  </a:lnTo>
                  <a:lnTo>
                    <a:pt x="28956" y="191769"/>
                  </a:lnTo>
                  <a:lnTo>
                    <a:pt x="28610" y="179069"/>
                  </a:lnTo>
                  <a:close/>
                </a:path>
                <a:path w="76200" h="255270">
                  <a:moveTo>
                    <a:pt x="76200" y="177800"/>
                  </a:moveTo>
                  <a:lnTo>
                    <a:pt x="28610" y="179069"/>
                  </a:lnTo>
                  <a:lnTo>
                    <a:pt x="28956" y="191769"/>
                  </a:lnTo>
                  <a:lnTo>
                    <a:pt x="48006" y="191262"/>
                  </a:lnTo>
                  <a:lnTo>
                    <a:pt x="47660" y="178561"/>
                  </a:lnTo>
                  <a:lnTo>
                    <a:pt x="75844" y="178561"/>
                  </a:lnTo>
                  <a:lnTo>
                    <a:pt x="76200" y="177800"/>
                  </a:lnTo>
                  <a:close/>
                </a:path>
                <a:path w="76200" h="255270">
                  <a:moveTo>
                    <a:pt x="75844" y="178561"/>
                  </a:moveTo>
                  <a:lnTo>
                    <a:pt x="47660" y="178561"/>
                  </a:lnTo>
                  <a:lnTo>
                    <a:pt x="48006" y="191262"/>
                  </a:lnTo>
                  <a:lnTo>
                    <a:pt x="28956" y="191769"/>
                  </a:lnTo>
                  <a:lnTo>
                    <a:pt x="69674" y="191769"/>
                  </a:lnTo>
                  <a:lnTo>
                    <a:pt x="75844" y="178561"/>
                  </a:lnTo>
                  <a:close/>
                </a:path>
                <a:path w="76200" h="255270">
                  <a:moveTo>
                    <a:pt x="42798" y="0"/>
                  </a:moveTo>
                  <a:lnTo>
                    <a:pt x="23748" y="508"/>
                  </a:lnTo>
                  <a:lnTo>
                    <a:pt x="28610" y="179069"/>
                  </a:lnTo>
                  <a:lnTo>
                    <a:pt x="47660" y="178561"/>
                  </a:lnTo>
                  <a:lnTo>
                    <a:pt x="42798" y="0"/>
                  </a:lnTo>
                  <a:close/>
                </a:path>
              </a:pathLst>
            </a:custGeom>
            <a:solidFill>
              <a:srgbClr val="FF0000"/>
            </a:solidFill>
          </p:spPr>
          <p:txBody>
            <a:bodyPr wrap="square" lIns="0" tIns="0" rIns="0" bIns="0" rtlCol="0"/>
            <a:lstStyle/>
            <a:p>
              <a:endParaRPr/>
            </a:p>
          </p:txBody>
        </p:sp>
      </p:grpSp>
      <p:sp>
        <p:nvSpPr>
          <p:cNvPr id="11" name="object 11"/>
          <p:cNvSpPr txBox="1"/>
          <p:nvPr/>
        </p:nvSpPr>
        <p:spPr>
          <a:xfrm>
            <a:off x="1852676" y="2654553"/>
            <a:ext cx="508634"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0000"/>
                </a:solidFill>
                <a:latin typeface="Arial"/>
                <a:cs typeface="Arial"/>
              </a:rPr>
              <a:t>PUN</a:t>
            </a:r>
            <a:endParaRPr sz="1800">
              <a:latin typeface="Arial"/>
              <a:cs typeface="Arial"/>
            </a:endParaRPr>
          </a:p>
        </p:txBody>
      </p:sp>
      <p:sp>
        <p:nvSpPr>
          <p:cNvPr id="12" name="object 12"/>
          <p:cNvSpPr txBox="1"/>
          <p:nvPr/>
        </p:nvSpPr>
        <p:spPr>
          <a:xfrm>
            <a:off x="2746501" y="1601469"/>
            <a:ext cx="2006600" cy="391795"/>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4099"/>
                </a:solidFill>
                <a:latin typeface="Arial"/>
                <a:cs typeface="Arial"/>
              </a:rPr>
              <a:t>General</a:t>
            </a:r>
            <a:r>
              <a:rPr sz="2400" b="1" spc="-50" dirty="0">
                <a:solidFill>
                  <a:srgbClr val="004099"/>
                </a:solidFill>
                <a:latin typeface="Arial"/>
                <a:cs typeface="Arial"/>
              </a:rPr>
              <a:t> </a:t>
            </a:r>
            <a:r>
              <a:rPr sz="2400" b="1" spc="-5" dirty="0">
                <a:solidFill>
                  <a:srgbClr val="004099"/>
                </a:solidFill>
                <a:latin typeface="Arial"/>
                <a:cs typeface="Arial"/>
              </a:rPr>
              <a:t>Form</a:t>
            </a:r>
            <a:endParaRPr sz="2400">
              <a:latin typeface="Arial"/>
              <a:cs typeface="Arial"/>
            </a:endParaRPr>
          </a:p>
        </p:txBody>
      </p:sp>
      <p:grpSp>
        <p:nvGrpSpPr>
          <p:cNvPr id="13" name="object 13"/>
          <p:cNvGrpSpPr/>
          <p:nvPr/>
        </p:nvGrpSpPr>
        <p:grpSpPr>
          <a:xfrm>
            <a:off x="3240404" y="3142107"/>
            <a:ext cx="1934210" cy="574675"/>
            <a:chOff x="3240404" y="3142107"/>
            <a:chExt cx="1934210" cy="574675"/>
          </a:xfrm>
        </p:grpSpPr>
        <p:sp>
          <p:nvSpPr>
            <p:cNvPr id="16" name="object 16"/>
            <p:cNvSpPr/>
            <p:nvPr/>
          </p:nvSpPr>
          <p:spPr>
            <a:xfrm>
              <a:off x="3240404" y="3142107"/>
              <a:ext cx="1934210" cy="574675"/>
            </a:xfrm>
            <a:custGeom>
              <a:avLst/>
              <a:gdLst/>
              <a:ahLst/>
              <a:cxnLst/>
              <a:rect l="l" t="t" r="r" b="b"/>
              <a:pathLst>
                <a:path w="1934210" h="574675">
                  <a:moveTo>
                    <a:pt x="1838197" y="0"/>
                  </a:moveTo>
                  <a:lnTo>
                    <a:pt x="95757" y="0"/>
                  </a:lnTo>
                  <a:lnTo>
                    <a:pt x="58507" y="7532"/>
                  </a:lnTo>
                  <a:lnTo>
                    <a:pt x="28066" y="28067"/>
                  </a:lnTo>
                  <a:lnTo>
                    <a:pt x="7532" y="58507"/>
                  </a:lnTo>
                  <a:lnTo>
                    <a:pt x="0" y="95757"/>
                  </a:lnTo>
                  <a:lnTo>
                    <a:pt x="0" y="478789"/>
                  </a:lnTo>
                  <a:lnTo>
                    <a:pt x="7532" y="516040"/>
                  </a:lnTo>
                  <a:lnTo>
                    <a:pt x="28066" y="546481"/>
                  </a:lnTo>
                  <a:lnTo>
                    <a:pt x="58507" y="567015"/>
                  </a:lnTo>
                  <a:lnTo>
                    <a:pt x="95757" y="574547"/>
                  </a:lnTo>
                  <a:lnTo>
                    <a:pt x="1838197" y="574547"/>
                  </a:lnTo>
                  <a:lnTo>
                    <a:pt x="1875448" y="567015"/>
                  </a:lnTo>
                  <a:lnTo>
                    <a:pt x="1905889" y="546480"/>
                  </a:lnTo>
                  <a:lnTo>
                    <a:pt x="1926423" y="516040"/>
                  </a:lnTo>
                  <a:lnTo>
                    <a:pt x="1933956" y="478789"/>
                  </a:lnTo>
                  <a:lnTo>
                    <a:pt x="1933956" y="95757"/>
                  </a:lnTo>
                  <a:lnTo>
                    <a:pt x="1926423" y="58507"/>
                  </a:lnTo>
                  <a:lnTo>
                    <a:pt x="1905889" y="28066"/>
                  </a:lnTo>
                  <a:lnTo>
                    <a:pt x="1875448" y="7532"/>
                  </a:lnTo>
                  <a:lnTo>
                    <a:pt x="1838197" y="0"/>
                  </a:lnTo>
                  <a:close/>
                </a:path>
              </a:pathLst>
            </a:custGeom>
            <a:solidFill>
              <a:srgbClr val="FFFF00"/>
            </a:solidFill>
          </p:spPr>
          <p:txBody>
            <a:bodyPr wrap="square" lIns="0" tIns="0" rIns="0" bIns="0" rtlCol="0"/>
            <a:lstStyle/>
            <a:p>
              <a:endParaRPr/>
            </a:p>
          </p:txBody>
        </p:sp>
        <p:sp>
          <p:nvSpPr>
            <p:cNvPr id="17" name="object 17"/>
            <p:cNvSpPr/>
            <p:nvPr/>
          </p:nvSpPr>
          <p:spPr>
            <a:xfrm>
              <a:off x="3240404" y="3142107"/>
              <a:ext cx="1934210" cy="574675"/>
            </a:xfrm>
            <a:custGeom>
              <a:avLst/>
              <a:gdLst/>
              <a:ahLst/>
              <a:cxnLst/>
              <a:rect l="l" t="t" r="r" b="b"/>
              <a:pathLst>
                <a:path w="1934210" h="574675">
                  <a:moveTo>
                    <a:pt x="0" y="95757"/>
                  </a:moveTo>
                  <a:lnTo>
                    <a:pt x="7532" y="58507"/>
                  </a:lnTo>
                  <a:lnTo>
                    <a:pt x="28066" y="28067"/>
                  </a:lnTo>
                  <a:lnTo>
                    <a:pt x="58507" y="7532"/>
                  </a:lnTo>
                  <a:lnTo>
                    <a:pt x="95757" y="0"/>
                  </a:lnTo>
                  <a:lnTo>
                    <a:pt x="1838197" y="0"/>
                  </a:lnTo>
                  <a:lnTo>
                    <a:pt x="1875448" y="7532"/>
                  </a:lnTo>
                  <a:lnTo>
                    <a:pt x="1905889" y="28066"/>
                  </a:lnTo>
                  <a:lnTo>
                    <a:pt x="1926423" y="58507"/>
                  </a:lnTo>
                  <a:lnTo>
                    <a:pt x="1933956" y="95757"/>
                  </a:lnTo>
                  <a:lnTo>
                    <a:pt x="1933956" y="478789"/>
                  </a:lnTo>
                  <a:lnTo>
                    <a:pt x="1926423" y="516040"/>
                  </a:lnTo>
                  <a:lnTo>
                    <a:pt x="1905889" y="546480"/>
                  </a:lnTo>
                  <a:lnTo>
                    <a:pt x="1875448" y="567015"/>
                  </a:lnTo>
                  <a:lnTo>
                    <a:pt x="1838197" y="574547"/>
                  </a:lnTo>
                  <a:lnTo>
                    <a:pt x="95757" y="574547"/>
                  </a:lnTo>
                  <a:lnTo>
                    <a:pt x="58507" y="567015"/>
                  </a:lnTo>
                  <a:lnTo>
                    <a:pt x="28066" y="546481"/>
                  </a:lnTo>
                  <a:lnTo>
                    <a:pt x="7532" y="516040"/>
                  </a:lnTo>
                  <a:lnTo>
                    <a:pt x="0" y="478789"/>
                  </a:lnTo>
                  <a:lnTo>
                    <a:pt x="0" y="95757"/>
                  </a:lnTo>
                  <a:close/>
                </a:path>
              </a:pathLst>
            </a:custGeom>
            <a:ln w="12954">
              <a:solidFill>
                <a:srgbClr val="002C6D"/>
              </a:solidFill>
            </a:ln>
          </p:spPr>
          <p:txBody>
            <a:bodyPr wrap="square" lIns="0" tIns="0" rIns="0" bIns="0" rtlCol="0"/>
            <a:lstStyle/>
            <a:p>
              <a:endParaRPr/>
            </a:p>
          </p:txBody>
        </p:sp>
      </p:grpSp>
      <p:sp>
        <p:nvSpPr>
          <p:cNvPr id="18" name="object 18"/>
          <p:cNvSpPr txBox="1"/>
          <p:nvPr/>
        </p:nvSpPr>
        <p:spPr>
          <a:xfrm>
            <a:off x="648969" y="4856988"/>
            <a:ext cx="2642870" cy="635000"/>
          </a:xfrm>
          <a:prstGeom prst="rect">
            <a:avLst/>
          </a:prstGeom>
        </p:spPr>
        <p:txBody>
          <a:bodyPr vert="horz" wrap="square" lIns="0" tIns="12065" rIns="0" bIns="0" rtlCol="0">
            <a:spAutoFit/>
          </a:bodyPr>
          <a:lstStyle/>
          <a:p>
            <a:pPr marL="58419" marR="5080" indent="-45720">
              <a:lnSpc>
                <a:spcPct val="100000"/>
              </a:lnSpc>
              <a:spcBef>
                <a:spcPts val="95"/>
              </a:spcBef>
            </a:pPr>
            <a:r>
              <a:rPr sz="2000" b="1" spc="-50" dirty="0">
                <a:solidFill>
                  <a:srgbClr val="FF0000"/>
                </a:solidFill>
                <a:latin typeface="Arial"/>
                <a:cs typeface="Arial"/>
              </a:rPr>
              <a:t>INV.</a:t>
            </a:r>
            <a:r>
              <a:rPr sz="2000" b="1" spc="-25" dirty="0">
                <a:solidFill>
                  <a:srgbClr val="FF0000"/>
                </a:solidFill>
                <a:latin typeface="Arial"/>
                <a:cs typeface="Arial"/>
              </a:rPr>
              <a:t> </a:t>
            </a:r>
            <a:r>
              <a:rPr sz="2000" b="1" spc="-5" dirty="0">
                <a:solidFill>
                  <a:srgbClr val="FF0000"/>
                </a:solidFill>
                <a:latin typeface="Arial"/>
                <a:cs typeface="Arial"/>
              </a:rPr>
              <a:t>consumes</a:t>
            </a:r>
            <a:r>
              <a:rPr sz="2000" b="1" spc="5" dirty="0">
                <a:solidFill>
                  <a:srgbClr val="FF0000"/>
                </a:solidFill>
                <a:latin typeface="Arial"/>
                <a:cs typeface="Arial"/>
              </a:rPr>
              <a:t> </a:t>
            </a:r>
            <a:r>
              <a:rPr sz="2000" b="1" spc="-5" dirty="0">
                <a:solidFill>
                  <a:srgbClr val="FF0000"/>
                </a:solidFill>
                <a:latin typeface="Arial"/>
                <a:cs typeface="Arial"/>
              </a:rPr>
              <a:t>power </a:t>
            </a:r>
            <a:r>
              <a:rPr sz="2000" b="1" spc="-540" dirty="0">
                <a:solidFill>
                  <a:srgbClr val="FF0000"/>
                </a:solidFill>
                <a:latin typeface="Arial"/>
                <a:cs typeface="Arial"/>
              </a:rPr>
              <a:t> </a:t>
            </a:r>
            <a:r>
              <a:rPr sz="2000" b="1" spc="-5" dirty="0">
                <a:solidFill>
                  <a:srgbClr val="FF0000"/>
                </a:solidFill>
                <a:latin typeface="Arial"/>
                <a:cs typeface="Arial"/>
              </a:rPr>
              <a:t>only</a:t>
            </a:r>
            <a:r>
              <a:rPr sz="2000" b="1" spc="-10" dirty="0">
                <a:solidFill>
                  <a:srgbClr val="FF0000"/>
                </a:solidFill>
                <a:latin typeface="Arial"/>
                <a:cs typeface="Arial"/>
              </a:rPr>
              <a:t> </a:t>
            </a:r>
            <a:r>
              <a:rPr sz="2000" b="1" spc="-5" dirty="0">
                <a:solidFill>
                  <a:srgbClr val="FF0000"/>
                </a:solidFill>
                <a:latin typeface="Arial"/>
                <a:cs typeface="Arial"/>
              </a:rPr>
              <a:t>during the</a:t>
            </a:r>
            <a:r>
              <a:rPr sz="2000" b="1" spc="-10" dirty="0">
                <a:solidFill>
                  <a:srgbClr val="FF0000"/>
                </a:solidFill>
                <a:latin typeface="Arial"/>
                <a:cs typeface="Arial"/>
              </a:rPr>
              <a:t> </a:t>
            </a:r>
            <a:r>
              <a:rPr sz="2000" b="1" spc="-5" dirty="0">
                <a:solidFill>
                  <a:srgbClr val="FF0000"/>
                </a:solidFill>
                <a:latin typeface="Arial"/>
                <a:cs typeface="Arial"/>
              </a:rPr>
              <a:t>P</a:t>
            </a:r>
            <a:r>
              <a:rPr lang="en-US" sz="2000" b="1" spc="-5" dirty="0">
                <a:solidFill>
                  <a:srgbClr val="FF0000"/>
                </a:solidFill>
                <a:latin typeface="Arial"/>
                <a:cs typeface="Arial"/>
              </a:rPr>
              <a:t>U</a:t>
            </a:r>
            <a:r>
              <a:rPr sz="2000" b="1" spc="-5" dirty="0">
                <a:solidFill>
                  <a:srgbClr val="FF0000"/>
                </a:solidFill>
                <a:latin typeface="Arial"/>
                <a:cs typeface="Arial"/>
              </a:rPr>
              <a:t>N!</a:t>
            </a:r>
            <a:endParaRPr sz="2000" dirty="0">
              <a:latin typeface="Arial"/>
              <a:cs typeface="Arial"/>
            </a:endParaRPr>
          </a:p>
        </p:txBody>
      </p:sp>
      <p:sp>
        <p:nvSpPr>
          <p:cNvPr id="19" name="object 19"/>
          <p:cNvSpPr txBox="1"/>
          <p:nvPr/>
        </p:nvSpPr>
        <p:spPr>
          <a:xfrm>
            <a:off x="2746501" y="2351277"/>
            <a:ext cx="3371215" cy="330200"/>
          </a:xfrm>
          <a:prstGeom prst="rect">
            <a:avLst/>
          </a:prstGeom>
        </p:spPr>
        <p:txBody>
          <a:bodyPr vert="horz" wrap="square" lIns="0" tIns="12065" rIns="0" bIns="0" rtlCol="0">
            <a:spAutoFit/>
          </a:bodyPr>
          <a:lstStyle/>
          <a:p>
            <a:pPr marL="355600" indent="-342900">
              <a:lnSpc>
                <a:spcPct val="100000"/>
              </a:lnSpc>
              <a:spcBef>
                <a:spcPts val="95"/>
              </a:spcBef>
              <a:buFont typeface="Wingdings"/>
              <a:buChar char=""/>
              <a:tabLst>
                <a:tab pos="355600" algn="l"/>
              </a:tabLst>
            </a:pPr>
            <a:r>
              <a:rPr sz="2000" b="1" spc="-5" dirty="0">
                <a:solidFill>
                  <a:srgbClr val="004099"/>
                </a:solidFill>
                <a:latin typeface="Arial"/>
                <a:cs typeface="Arial"/>
              </a:rPr>
              <a:t>For</a:t>
            </a:r>
            <a:r>
              <a:rPr sz="2000" b="1" spc="-10" dirty="0">
                <a:solidFill>
                  <a:srgbClr val="004099"/>
                </a:solidFill>
                <a:latin typeface="Arial"/>
                <a:cs typeface="Arial"/>
              </a:rPr>
              <a:t> </a:t>
            </a:r>
            <a:r>
              <a:rPr sz="2000" b="1" spc="-5" dirty="0">
                <a:solidFill>
                  <a:srgbClr val="004099"/>
                </a:solidFill>
                <a:latin typeface="Arial"/>
                <a:cs typeface="Arial"/>
              </a:rPr>
              <a:t>Static</a:t>
            </a:r>
            <a:r>
              <a:rPr sz="2000" b="1" spc="-15" dirty="0">
                <a:solidFill>
                  <a:srgbClr val="004099"/>
                </a:solidFill>
                <a:latin typeface="Arial"/>
                <a:cs typeface="Arial"/>
              </a:rPr>
              <a:t> </a:t>
            </a:r>
            <a:r>
              <a:rPr sz="2000" b="1" spc="-5" dirty="0">
                <a:solidFill>
                  <a:srgbClr val="004099"/>
                </a:solidFill>
                <a:latin typeface="Arial"/>
                <a:cs typeface="Arial"/>
              </a:rPr>
              <a:t>CMOS</a:t>
            </a:r>
            <a:r>
              <a:rPr sz="2000" b="1" spc="-10" dirty="0">
                <a:solidFill>
                  <a:srgbClr val="004099"/>
                </a:solidFill>
                <a:latin typeface="Arial"/>
                <a:cs typeface="Arial"/>
              </a:rPr>
              <a:t> </a:t>
            </a:r>
            <a:r>
              <a:rPr sz="2000" b="1" spc="-5" dirty="0">
                <a:solidFill>
                  <a:srgbClr val="004099"/>
                </a:solidFill>
                <a:latin typeface="Arial"/>
                <a:cs typeface="Arial"/>
              </a:rPr>
              <a:t>Inverter</a:t>
            </a:r>
            <a:endParaRPr sz="2000">
              <a:latin typeface="Arial"/>
              <a:cs typeface="Arial"/>
            </a:endParaRPr>
          </a:p>
        </p:txBody>
      </p:sp>
      <p:sp>
        <p:nvSpPr>
          <p:cNvPr id="20" name="object 20"/>
          <p:cNvSpPr txBox="1"/>
          <p:nvPr/>
        </p:nvSpPr>
        <p:spPr>
          <a:xfrm>
            <a:off x="6428740" y="2288285"/>
            <a:ext cx="2592705" cy="391160"/>
          </a:xfrm>
          <a:prstGeom prst="rect">
            <a:avLst/>
          </a:prstGeom>
        </p:spPr>
        <p:txBody>
          <a:bodyPr vert="horz" wrap="square" lIns="0" tIns="12700" rIns="0" bIns="0" rtlCol="0">
            <a:spAutoFit/>
          </a:bodyPr>
          <a:lstStyle/>
          <a:p>
            <a:pPr marL="38100">
              <a:lnSpc>
                <a:spcPct val="100000"/>
              </a:lnSpc>
              <a:spcBef>
                <a:spcPts val="100"/>
              </a:spcBef>
            </a:pPr>
            <a:r>
              <a:rPr sz="2400" b="1" i="1" dirty="0">
                <a:solidFill>
                  <a:srgbClr val="004099"/>
                </a:solidFill>
                <a:latin typeface="Arial"/>
                <a:cs typeface="Arial"/>
              </a:rPr>
              <a:t>V</a:t>
            </a:r>
            <a:r>
              <a:rPr sz="2400" b="1" baseline="-20833" dirty="0">
                <a:solidFill>
                  <a:srgbClr val="004099"/>
                </a:solidFill>
                <a:latin typeface="Arial"/>
                <a:cs typeface="Arial"/>
              </a:rPr>
              <a:t>OH</a:t>
            </a:r>
            <a:r>
              <a:rPr sz="2400" b="1" spc="284" baseline="-20833" dirty="0">
                <a:solidFill>
                  <a:srgbClr val="004099"/>
                </a:solidFill>
                <a:latin typeface="Arial"/>
                <a:cs typeface="Arial"/>
              </a:rPr>
              <a:t> </a:t>
            </a:r>
            <a:r>
              <a:rPr sz="2400" b="1" dirty="0">
                <a:solidFill>
                  <a:srgbClr val="004099"/>
                </a:solidFill>
                <a:latin typeface="Arial"/>
                <a:cs typeface="Arial"/>
              </a:rPr>
              <a:t>=</a:t>
            </a:r>
            <a:r>
              <a:rPr sz="2400" b="1" spc="-20" dirty="0">
                <a:solidFill>
                  <a:srgbClr val="004099"/>
                </a:solidFill>
                <a:latin typeface="Arial"/>
                <a:cs typeface="Arial"/>
              </a:rPr>
              <a:t> </a:t>
            </a:r>
            <a:r>
              <a:rPr sz="2400" b="1" i="1" dirty="0">
                <a:solidFill>
                  <a:srgbClr val="004099"/>
                </a:solidFill>
                <a:latin typeface="Arial"/>
                <a:cs typeface="Arial"/>
              </a:rPr>
              <a:t>V</a:t>
            </a:r>
            <a:r>
              <a:rPr sz="2400" b="1" baseline="-20833" dirty="0">
                <a:solidFill>
                  <a:srgbClr val="004099"/>
                </a:solidFill>
                <a:latin typeface="Arial"/>
                <a:cs typeface="Arial"/>
              </a:rPr>
              <a:t>DD</a:t>
            </a:r>
            <a:r>
              <a:rPr sz="2400" b="1" dirty="0">
                <a:solidFill>
                  <a:srgbClr val="004099"/>
                </a:solidFill>
                <a:latin typeface="Arial"/>
                <a:cs typeface="Arial"/>
              </a:rPr>
              <a:t>,</a:t>
            </a:r>
            <a:r>
              <a:rPr sz="2400" b="1" spc="-45" dirty="0">
                <a:solidFill>
                  <a:srgbClr val="004099"/>
                </a:solidFill>
                <a:latin typeface="Arial"/>
                <a:cs typeface="Arial"/>
              </a:rPr>
              <a:t> </a:t>
            </a:r>
            <a:r>
              <a:rPr sz="2400" b="1" i="1" dirty="0">
                <a:solidFill>
                  <a:srgbClr val="004099"/>
                </a:solidFill>
                <a:latin typeface="Arial"/>
                <a:cs typeface="Arial"/>
              </a:rPr>
              <a:t>V</a:t>
            </a:r>
            <a:r>
              <a:rPr sz="2400" b="1" baseline="-20833" dirty="0">
                <a:solidFill>
                  <a:srgbClr val="004099"/>
                </a:solidFill>
                <a:latin typeface="Arial"/>
                <a:cs typeface="Arial"/>
              </a:rPr>
              <a:t>OL</a:t>
            </a:r>
            <a:r>
              <a:rPr sz="2400" b="1" spc="254" baseline="-20833" dirty="0">
                <a:solidFill>
                  <a:srgbClr val="004099"/>
                </a:solidFill>
                <a:latin typeface="Arial"/>
                <a:cs typeface="Arial"/>
              </a:rPr>
              <a:t> </a:t>
            </a:r>
            <a:r>
              <a:rPr sz="2400" b="1" dirty="0">
                <a:solidFill>
                  <a:srgbClr val="004099"/>
                </a:solidFill>
                <a:latin typeface="Arial"/>
                <a:cs typeface="Arial"/>
              </a:rPr>
              <a:t>=</a:t>
            </a:r>
            <a:r>
              <a:rPr sz="2400" b="1" spc="-15" dirty="0">
                <a:solidFill>
                  <a:srgbClr val="004099"/>
                </a:solidFill>
                <a:latin typeface="Arial"/>
                <a:cs typeface="Arial"/>
              </a:rPr>
              <a:t> </a:t>
            </a:r>
            <a:r>
              <a:rPr sz="2400" b="1" spc="-5" dirty="0">
                <a:solidFill>
                  <a:srgbClr val="004099"/>
                </a:solidFill>
                <a:latin typeface="Arial"/>
                <a:cs typeface="Arial"/>
              </a:rPr>
              <a:t>0</a:t>
            </a:r>
            <a:endParaRPr sz="2400">
              <a:latin typeface="Arial"/>
              <a:cs typeface="Arial"/>
            </a:endParaRPr>
          </a:p>
        </p:txBody>
      </p:sp>
      <p:sp>
        <p:nvSpPr>
          <p:cNvPr id="21" name="object 21"/>
          <p:cNvSpPr txBox="1"/>
          <p:nvPr/>
        </p:nvSpPr>
        <p:spPr>
          <a:xfrm>
            <a:off x="4350138" y="3404306"/>
            <a:ext cx="636905" cy="214629"/>
          </a:xfrm>
          <a:prstGeom prst="rect">
            <a:avLst/>
          </a:prstGeom>
        </p:spPr>
        <p:txBody>
          <a:bodyPr vert="horz" wrap="square" lIns="0" tIns="17145" rIns="0" bIns="0" rtlCol="0">
            <a:spAutoFit/>
          </a:bodyPr>
          <a:lstStyle/>
          <a:p>
            <a:pPr marL="12700">
              <a:lnSpc>
                <a:spcPct val="100000"/>
              </a:lnSpc>
              <a:spcBef>
                <a:spcPts val="135"/>
              </a:spcBef>
              <a:tabLst>
                <a:tab pos="402590" algn="l"/>
              </a:tabLst>
            </a:pPr>
            <a:r>
              <a:rPr sz="1200" i="1" spc="20" dirty="0">
                <a:latin typeface="Times New Roman"/>
                <a:cs typeface="Times New Roman"/>
              </a:rPr>
              <a:t>L	</a:t>
            </a:r>
            <a:r>
              <a:rPr sz="1200" i="1" spc="-5" dirty="0">
                <a:latin typeface="Times New Roman"/>
                <a:cs typeface="Times New Roman"/>
              </a:rPr>
              <a:t>DD</a:t>
            </a:r>
            <a:endParaRPr sz="1200">
              <a:latin typeface="Times New Roman"/>
              <a:cs typeface="Times New Roman"/>
            </a:endParaRPr>
          </a:p>
        </p:txBody>
      </p:sp>
      <p:sp>
        <p:nvSpPr>
          <p:cNvPr id="22" name="object 22"/>
          <p:cNvSpPr txBox="1"/>
          <p:nvPr/>
        </p:nvSpPr>
        <p:spPr>
          <a:xfrm>
            <a:off x="3384581" y="3224684"/>
            <a:ext cx="1551305" cy="349250"/>
          </a:xfrm>
          <a:prstGeom prst="rect">
            <a:avLst/>
          </a:prstGeom>
        </p:spPr>
        <p:txBody>
          <a:bodyPr vert="horz" wrap="square" lIns="0" tIns="15240" rIns="0" bIns="0" rtlCol="0">
            <a:spAutoFit/>
          </a:bodyPr>
          <a:lstStyle/>
          <a:p>
            <a:pPr marL="38100">
              <a:lnSpc>
                <a:spcPct val="100000"/>
              </a:lnSpc>
              <a:spcBef>
                <a:spcPts val="120"/>
              </a:spcBef>
              <a:tabLst>
                <a:tab pos="586105" algn="l"/>
                <a:tab pos="1128395" algn="l"/>
              </a:tabLst>
            </a:pPr>
            <a:r>
              <a:rPr sz="2100" i="1" spc="10" dirty="0">
                <a:latin typeface="Times New Roman"/>
                <a:cs typeface="Times New Roman"/>
              </a:rPr>
              <a:t>E	</a:t>
            </a:r>
            <a:r>
              <a:rPr sz="2100" spc="10" dirty="0">
                <a:latin typeface="Symbol"/>
                <a:cs typeface="Symbol"/>
              </a:rPr>
              <a:t></a:t>
            </a:r>
            <a:r>
              <a:rPr sz="2100" spc="-100" dirty="0">
                <a:latin typeface="Times New Roman"/>
                <a:cs typeface="Times New Roman"/>
              </a:rPr>
              <a:t> </a:t>
            </a:r>
            <a:r>
              <a:rPr sz="2100" i="1" spc="15" dirty="0">
                <a:latin typeface="Times New Roman"/>
                <a:cs typeface="Times New Roman"/>
              </a:rPr>
              <a:t>C</a:t>
            </a:r>
            <a:r>
              <a:rPr sz="2100" i="1" dirty="0">
                <a:latin typeface="Times New Roman"/>
                <a:cs typeface="Times New Roman"/>
              </a:rPr>
              <a:t>	</a:t>
            </a:r>
            <a:r>
              <a:rPr sz="2100" spc="70" dirty="0">
                <a:latin typeface="Symbol"/>
                <a:cs typeface="Symbol"/>
              </a:rPr>
              <a:t></a:t>
            </a:r>
            <a:r>
              <a:rPr sz="2100" i="1" spc="10" dirty="0">
                <a:latin typeface="Times New Roman"/>
                <a:cs typeface="Times New Roman"/>
              </a:rPr>
              <a:t>V</a:t>
            </a:r>
            <a:r>
              <a:rPr sz="2100" i="1" spc="-120" dirty="0">
                <a:latin typeface="Times New Roman"/>
                <a:cs typeface="Times New Roman"/>
              </a:rPr>
              <a:t> </a:t>
            </a:r>
            <a:r>
              <a:rPr sz="1800" spc="22" baseline="43981" dirty="0">
                <a:latin typeface="Times New Roman"/>
                <a:cs typeface="Times New Roman"/>
              </a:rPr>
              <a:t>2</a:t>
            </a:r>
            <a:endParaRPr sz="1800" baseline="43981">
              <a:latin typeface="Times New Roman"/>
              <a:cs typeface="Times New Roman"/>
            </a:endParaRPr>
          </a:p>
        </p:txBody>
      </p:sp>
      <p:sp>
        <p:nvSpPr>
          <p:cNvPr id="23" name="object 23"/>
          <p:cNvSpPr txBox="1"/>
          <p:nvPr/>
        </p:nvSpPr>
        <p:spPr>
          <a:xfrm>
            <a:off x="3575629" y="3404306"/>
            <a:ext cx="331470" cy="214629"/>
          </a:xfrm>
          <a:prstGeom prst="rect">
            <a:avLst/>
          </a:prstGeom>
        </p:spPr>
        <p:txBody>
          <a:bodyPr vert="horz" wrap="square" lIns="0" tIns="17145" rIns="0" bIns="0" rtlCol="0">
            <a:spAutoFit/>
          </a:bodyPr>
          <a:lstStyle/>
          <a:p>
            <a:pPr marL="12700">
              <a:lnSpc>
                <a:spcPct val="100000"/>
              </a:lnSpc>
              <a:spcBef>
                <a:spcPts val="135"/>
              </a:spcBef>
            </a:pPr>
            <a:r>
              <a:rPr sz="1200" spc="45" dirty="0">
                <a:latin typeface="Times New Roman"/>
                <a:cs typeface="Times New Roman"/>
              </a:rPr>
              <a:t>0</a:t>
            </a:r>
            <a:r>
              <a:rPr sz="1200" spc="-50" dirty="0">
                <a:latin typeface="Symbol"/>
                <a:cs typeface="Symbol"/>
              </a:rPr>
              <a:t></a:t>
            </a:r>
            <a:r>
              <a:rPr sz="1200" spc="15" dirty="0">
                <a:latin typeface="Times New Roman"/>
                <a:cs typeface="Times New Roman"/>
              </a:rPr>
              <a:t>1</a:t>
            </a:r>
            <a:endParaRPr sz="1200">
              <a:latin typeface="Times New Roman"/>
              <a:cs typeface="Times New Roman"/>
            </a:endParaRPr>
          </a:p>
        </p:txBody>
      </p:sp>
      <p:grpSp>
        <p:nvGrpSpPr>
          <p:cNvPr id="24" name="object 24"/>
          <p:cNvGrpSpPr/>
          <p:nvPr/>
        </p:nvGrpSpPr>
        <p:grpSpPr>
          <a:xfrm>
            <a:off x="6548437" y="2763583"/>
            <a:ext cx="4110990" cy="1449705"/>
            <a:chOff x="6548437" y="2763583"/>
            <a:chExt cx="4110990" cy="1449705"/>
          </a:xfrm>
        </p:grpSpPr>
        <p:sp>
          <p:nvSpPr>
            <p:cNvPr id="25" name="object 25"/>
            <p:cNvSpPr/>
            <p:nvPr/>
          </p:nvSpPr>
          <p:spPr>
            <a:xfrm>
              <a:off x="6555104" y="2770250"/>
              <a:ext cx="4097654" cy="1436370"/>
            </a:xfrm>
            <a:custGeom>
              <a:avLst/>
              <a:gdLst/>
              <a:ahLst/>
              <a:cxnLst/>
              <a:rect l="l" t="t" r="r" b="b"/>
              <a:pathLst>
                <a:path w="4097654" h="1436370">
                  <a:moveTo>
                    <a:pt x="3857879" y="0"/>
                  </a:moveTo>
                  <a:lnTo>
                    <a:pt x="239395" y="0"/>
                  </a:lnTo>
                  <a:lnTo>
                    <a:pt x="191150" y="4863"/>
                  </a:lnTo>
                  <a:lnTo>
                    <a:pt x="146214" y="18813"/>
                  </a:lnTo>
                  <a:lnTo>
                    <a:pt x="105550" y="40886"/>
                  </a:lnTo>
                  <a:lnTo>
                    <a:pt x="70119" y="70119"/>
                  </a:lnTo>
                  <a:lnTo>
                    <a:pt x="40886" y="105550"/>
                  </a:lnTo>
                  <a:lnTo>
                    <a:pt x="18813" y="146214"/>
                  </a:lnTo>
                  <a:lnTo>
                    <a:pt x="4863" y="191150"/>
                  </a:lnTo>
                  <a:lnTo>
                    <a:pt x="0" y="239395"/>
                  </a:lnTo>
                  <a:lnTo>
                    <a:pt x="0" y="1196975"/>
                  </a:lnTo>
                  <a:lnTo>
                    <a:pt x="4863" y="1245219"/>
                  </a:lnTo>
                  <a:lnTo>
                    <a:pt x="18813" y="1290155"/>
                  </a:lnTo>
                  <a:lnTo>
                    <a:pt x="40886" y="1330819"/>
                  </a:lnTo>
                  <a:lnTo>
                    <a:pt x="70119" y="1366250"/>
                  </a:lnTo>
                  <a:lnTo>
                    <a:pt x="105550" y="1395483"/>
                  </a:lnTo>
                  <a:lnTo>
                    <a:pt x="146214" y="1417556"/>
                  </a:lnTo>
                  <a:lnTo>
                    <a:pt x="191150" y="1431506"/>
                  </a:lnTo>
                  <a:lnTo>
                    <a:pt x="239395" y="1436370"/>
                  </a:lnTo>
                  <a:lnTo>
                    <a:pt x="3857879" y="1436370"/>
                  </a:lnTo>
                  <a:lnTo>
                    <a:pt x="3906123" y="1431506"/>
                  </a:lnTo>
                  <a:lnTo>
                    <a:pt x="3951059" y="1417556"/>
                  </a:lnTo>
                  <a:lnTo>
                    <a:pt x="3991723" y="1395483"/>
                  </a:lnTo>
                  <a:lnTo>
                    <a:pt x="4027154" y="1366250"/>
                  </a:lnTo>
                  <a:lnTo>
                    <a:pt x="4056387" y="1330819"/>
                  </a:lnTo>
                  <a:lnTo>
                    <a:pt x="4078460" y="1290155"/>
                  </a:lnTo>
                  <a:lnTo>
                    <a:pt x="4092410" y="1245219"/>
                  </a:lnTo>
                  <a:lnTo>
                    <a:pt x="4097274" y="1196975"/>
                  </a:lnTo>
                  <a:lnTo>
                    <a:pt x="4097274" y="239395"/>
                  </a:lnTo>
                  <a:lnTo>
                    <a:pt x="4092410" y="191150"/>
                  </a:lnTo>
                  <a:lnTo>
                    <a:pt x="4078460" y="146214"/>
                  </a:lnTo>
                  <a:lnTo>
                    <a:pt x="4056387" y="105550"/>
                  </a:lnTo>
                  <a:lnTo>
                    <a:pt x="4027154" y="70119"/>
                  </a:lnTo>
                  <a:lnTo>
                    <a:pt x="3991723" y="40886"/>
                  </a:lnTo>
                  <a:lnTo>
                    <a:pt x="3951059" y="18813"/>
                  </a:lnTo>
                  <a:lnTo>
                    <a:pt x="3906123" y="4863"/>
                  </a:lnTo>
                  <a:lnTo>
                    <a:pt x="3857879" y="0"/>
                  </a:lnTo>
                  <a:close/>
                </a:path>
              </a:pathLst>
            </a:custGeom>
            <a:solidFill>
              <a:srgbClr val="FFFF00"/>
            </a:solidFill>
          </p:spPr>
          <p:txBody>
            <a:bodyPr wrap="square" lIns="0" tIns="0" rIns="0" bIns="0" rtlCol="0"/>
            <a:lstStyle/>
            <a:p>
              <a:endParaRPr/>
            </a:p>
          </p:txBody>
        </p:sp>
        <p:sp>
          <p:nvSpPr>
            <p:cNvPr id="26" name="object 26"/>
            <p:cNvSpPr/>
            <p:nvPr/>
          </p:nvSpPr>
          <p:spPr>
            <a:xfrm>
              <a:off x="6555104" y="2770250"/>
              <a:ext cx="4097654" cy="1436370"/>
            </a:xfrm>
            <a:custGeom>
              <a:avLst/>
              <a:gdLst/>
              <a:ahLst/>
              <a:cxnLst/>
              <a:rect l="l" t="t" r="r" b="b"/>
              <a:pathLst>
                <a:path w="4097654" h="1436370">
                  <a:moveTo>
                    <a:pt x="0" y="239395"/>
                  </a:moveTo>
                  <a:lnTo>
                    <a:pt x="4863" y="191150"/>
                  </a:lnTo>
                  <a:lnTo>
                    <a:pt x="18813" y="146214"/>
                  </a:lnTo>
                  <a:lnTo>
                    <a:pt x="40886" y="105550"/>
                  </a:lnTo>
                  <a:lnTo>
                    <a:pt x="70119" y="70119"/>
                  </a:lnTo>
                  <a:lnTo>
                    <a:pt x="105550" y="40886"/>
                  </a:lnTo>
                  <a:lnTo>
                    <a:pt x="146214" y="18813"/>
                  </a:lnTo>
                  <a:lnTo>
                    <a:pt x="191150" y="4863"/>
                  </a:lnTo>
                  <a:lnTo>
                    <a:pt x="239395" y="0"/>
                  </a:lnTo>
                  <a:lnTo>
                    <a:pt x="3857879" y="0"/>
                  </a:lnTo>
                  <a:lnTo>
                    <a:pt x="3906123" y="4863"/>
                  </a:lnTo>
                  <a:lnTo>
                    <a:pt x="3951059" y="18813"/>
                  </a:lnTo>
                  <a:lnTo>
                    <a:pt x="3991723" y="40886"/>
                  </a:lnTo>
                  <a:lnTo>
                    <a:pt x="4027154" y="70119"/>
                  </a:lnTo>
                  <a:lnTo>
                    <a:pt x="4056387" y="105550"/>
                  </a:lnTo>
                  <a:lnTo>
                    <a:pt x="4078460" y="146214"/>
                  </a:lnTo>
                  <a:lnTo>
                    <a:pt x="4092410" y="191150"/>
                  </a:lnTo>
                  <a:lnTo>
                    <a:pt x="4097274" y="239395"/>
                  </a:lnTo>
                  <a:lnTo>
                    <a:pt x="4097274" y="1196975"/>
                  </a:lnTo>
                  <a:lnTo>
                    <a:pt x="4092410" y="1245219"/>
                  </a:lnTo>
                  <a:lnTo>
                    <a:pt x="4078460" y="1290155"/>
                  </a:lnTo>
                  <a:lnTo>
                    <a:pt x="4056387" y="1330819"/>
                  </a:lnTo>
                  <a:lnTo>
                    <a:pt x="4027154" y="1366250"/>
                  </a:lnTo>
                  <a:lnTo>
                    <a:pt x="3991723" y="1395483"/>
                  </a:lnTo>
                  <a:lnTo>
                    <a:pt x="3951059" y="1417556"/>
                  </a:lnTo>
                  <a:lnTo>
                    <a:pt x="3906123" y="1431506"/>
                  </a:lnTo>
                  <a:lnTo>
                    <a:pt x="3857879" y="1436370"/>
                  </a:lnTo>
                  <a:lnTo>
                    <a:pt x="239395" y="1436370"/>
                  </a:lnTo>
                  <a:lnTo>
                    <a:pt x="191150" y="1431506"/>
                  </a:lnTo>
                  <a:lnTo>
                    <a:pt x="146214" y="1417556"/>
                  </a:lnTo>
                  <a:lnTo>
                    <a:pt x="105550" y="1395483"/>
                  </a:lnTo>
                  <a:lnTo>
                    <a:pt x="70119" y="1366250"/>
                  </a:lnTo>
                  <a:lnTo>
                    <a:pt x="40886" y="1330819"/>
                  </a:lnTo>
                  <a:lnTo>
                    <a:pt x="18813" y="1290155"/>
                  </a:lnTo>
                  <a:lnTo>
                    <a:pt x="4863" y="1245219"/>
                  </a:lnTo>
                  <a:lnTo>
                    <a:pt x="0" y="1196975"/>
                  </a:lnTo>
                  <a:lnTo>
                    <a:pt x="0" y="239395"/>
                  </a:lnTo>
                  <a:close/>
                </a:path>
              </a:pathLst>
            </a:custGeom>
            <a:ln w="12954">
              <a:solidFill>
                <a:srgbClr val="002C6D"/>
              </a:solidFill>
            </a:ln>
          </p:spPr>
          <p:txBody>
            <a:bodyPr wrap="square" lIns="0" tIns="0" rIns="0" bIns="0" rtlCol="0"/>
            <a:lstStyle/>
            <a:p>
              <a:endParaRPr/>
            </a:p>
          </p:txBody>
        </p:sp>
        <p:sp>
          <p:nvSpPr>
            <p:cNvPr id="27" name="object 27"/>
            <p:cNvSpPr/>
            <p:nvPr/>
          </p:nvSpPr>
          <p:spPr>
            <a:xfrm>
              <a:off x="9430155" y="3142892"/>
              <a:ext cx="271145" cy="721360"/>
            </a:xfrm>
            <a:custGeom>
              <a:avLst/>
              <a:gdLst/>
              <a:ahLst/>
              <a:cxnLst/>
              <a:rect l="l" t="t" r="r" b="b"/>
              <a:pathLst>
                <a:path w="271145" h="721360">
                  <a:moveTo>
                    <a:pt x="110913" y="0"/>
                  </a:moveTo>
                  <a:lnTo>
                    <a:pt x="270836" y="0"/>
                  </a:lnTo>
                </a:path>
                <a:path w="271145" h="721360">
                  <a:moveTo>
                    <a:pt x="0" y="720939"/>
                  </a:moveTo>
                  <a:lnTo>
                    <a:pt x="160017" y="720939"/>
                  </a:lnTo>
                </a:path>
              </a:pathLst>
            </a:custGeom>
            <a:ln w="13363">
              <a:solidFill>
                <a:srgbClr val="000000"/>
              </a:solidFill>
            </a:ln>
          </p:spPr>
          <p:txBody>
            <a:bodyPr wrap="square" lIns="0" tIns="0" rIns="0" bIns="0" rtlCol="0"/>
            <a:lstStyle/>
            <a:p>
              <a:endParaRPr/>
            </a:p>
          </p:txBody>
        </p:sp>
      </p:grpSp>
      <p:sp>
        <p:nvSpPr>
          <p:cNvPr id="28" name="object 28"/>
          <p:cNvSpPr txBox="1"/>
          <p:nvPr/>
        </p:nvSpPr>
        <p:spPr>
          <a:xfrm>
            <a:off x="9545156" y="3137573"/>
            <a:ext cx="161290" cy="349885"/>
          </a:xfrm>
          <a:prstGeom prst="rect">
            <a:avLst/>
          </a:prstGeom>
        </p:spPr>
        <p:txBody>
          <a:bodyPr vert="horz" wrap="square" lIns="0" tIns="15875" rIns="0" bIns="0" rtlCol="0">
            <a:spAutoFit/>
          </a:bodyPr>
          <a:lstStyle/>
          <a:p>
            <a:pPr marL="12700">
              <a:lnSpc>
                <a:spcPct val="100000"/>
              </a:lnSpc>
              <a:spcBef>
                <a:spcPts val="125"/>
              </a:spcBef>
            </a:pPr>
            <a:r>
              <a:rPr sz="2100" spc="15" dirty="0">
                <a:latin typeface="Times New Roman"/>
                <a:cs typeface="Times New Roman"/>
              </a:rPr>
              <a:t>2</a:t>
            </a:r>
            <a:endParaRPr sz="2100">
              <a:latin typeface="Times New Roman"/>
              <a:cs typeface="Times New Roman"/>
            </a:endParaRPr>
          </a:p>
        </p:txBody>
      </p:sp>
      <p:sp>
        <p:nvSpPr>
          <p:cNvPr id="29" name="object 29"/>
          <p:cNvSpPr txBox="1"/>
          <p:nvPr/>
        </p:nvSpPr>
        <p:spPr>
          <a:xfrm>
            <a:off x="9434304" y="3858418"/>
            <a:ext cx="161290" cy="349885"/>
          </a:xfrm>
          <a:prstGeom prst="rect">
            <a:avLst/>
          </a:prstGeom>
        </p:spPr>
        <p:txBody>
          <a:bodyPr vert="horz" wrap="square" lIns="0" tIns="15875" rIns="0" bIns="0" rtlCol="0">
            <a:spAutoFit/>
          </a:bodyPr>
          <a:lstStyle/>
          <a:p>
            <a:pPr marL="12700">
              <a:lnSpc>
                <a:spcPct val="100000"/>
              </a:lnSpc>
              <a:spcBef>
                <a:spcPts val="125"/>
              </a:spcBef>
            </a:pPr>
            <a:r>
              <a:rPr sz="2100" spc="15" dirty="0">
                <a:latin typeface="Times New Roman"/>
                <a:cs typeface="Times New Roman"/>
              </a:rPr>
              <a:t>2</a:t>
            </a:r>
            <a:endParaRPr sz="2100">
              <a:latin typeface="Times New Roman"/>
              <a:cs typeface="Times New Roman"/>
            </a:endParaRPr>
          </a:p>
        </p:txBody>
      </p:sp>
      <p:sp>
        <p:nvSpPr>
          <p:cNvPr id="30" name="object 30"/>
          <p:cNvSpPr txBox="1"/>
          <p:nvPr/>
        </p:nvSpPr>
        <p:spPr>
          <a:xfrm>
            <a:off x="7953611" y="3271482"/>
            <a:ext cx="168275" cy="161925"/>
          </a:xfrm>
          <a:prstGeom prst="rect">
            <a:avLst/>
          </a:prstGeom>
        </p:spPr>
        <p:txBody>
          <a:bodyPr vert="horz" wrap="square" lIns="0" tIns="11430" rIns="0" bIns="0" rtlCol="0">
            <a:spAutoFit/>
          </a:bodyPr>
          <a:lstStyle/>
          <a:p>
            <a:pPr marL="12700">
              <a:lnSpc>
                <a:spcPct val="100000"/>
              </a:lnSpc>
              <a:spcBef>
                <a:spcPts val="90"/>
              </a:spcBef>
            </a:pPr>
            <a:r>
              <a:rPr sz="900" i="1" spc="-15" dirty="0">
                <a:latin typeface="Times New Roman"/>
                <a:cs typeface="Times New Roman"/>
              </a:rPr>
              <a:t>OL</a:t>
            </a:r>
            <a:endParaRPr sz="900">
              <a:latin typeface="Times New Roman"/>
              <a:cs typeface="Times New Roman"/>
            </a:endParaRPr>
          </a:p>
        </p:txBody>
      </p:sp>
      <p:sp>
        <p:nvSpPr>
          <p:cNvPr id="31" name="object 31"/>
          <p:cNvSpPr txBox="1"/>
          <p:nvPr/>
        </p:nvSpPr>
        <p:spPr>
          <a:xfrm>
            <a:off x="8356804" y="3110695"/>
            <a:ext cx="224790" cy="213360"/>
          </a:xfrm>
          <a:prstGeom prst="rect">
            <a:avLst/>
          </a:prstGeom>
        </p:spPr>
        <p:txBody>
          <a:bodyPr vert="horz" wrap="square" lIns="0" tIns="16510" rIns="0" bIns="0" rtlCol="0">
            <a:spAutoFit/>
          </a:bodyPr>
          <a:lstStyle/>
          <a:p>
            <a:pPr marL="12700">
              <a:lnSpc>
                <a:spcPct val="100000"/>
              </a:lnSpc>
              <a:spcBef>
                <a:spcPts val="130"/>
              </a:spcBef>
            </a:pPr>
            <a:r>
              <a:rPr sz="1200" i="1" spc="15" dirty="0">
                <a:latin typeface="Times New Roman"/>
                <a:cs typeface="Times New Roman"/>
              </a:rPr>
              <a:t>o</a:t>
            </a:r>
            <a:r>
              <a:rPr sz="1200" i="1" spc="10" dirty="0">
                <a:latin typeface="Times New Roman"/>
                <a:cs typeface="Times New Roman"/>
              </a:rPr>
              <a:t>u</a:t>
            </a:r>
            <a:r>
              <a:rPr sz="1200" i="1" spc="5" dirty="0">
                <a:latin typeface="Times New Roman"/>
                <a:cs typeface="Times New Roman"/>
              </a:rPr>
              <a:t>t</a:t>
            </a:r>
            <a:endParaRPr sz="1200">
              <a:latin typeface="Times New Roman"/>
              <a:cs typeface="Times New Roman"/>
            </a:endParaRPr>
          </a:p>
        </p:txBody>
      </p:sp>
      <p:sp>
        <p:nvSpPr>
          <p:cNvPr id="32" name="object 32"/>
          <p:cNvSpPr txBox="1"/>
          <p:nvPr/>
        </p:nvSpPr>
        <p:spPr>
          <a:xfrm>
            <a:off x="9014802" y="3110695"/>
            <a:ext cx="1531620" cy="213360"/>
          </a:xfrm>
          <a:prstGeom prst="rect">
            <a:avLst/>
          </a:prstGeom>
        </p:spPr>
        <p:txBody>
          <a:bodyPr vert="horz" wrap="square" lIns="0" tIns="16510" rIns="0" bIns="0" rtlCol="0">
            <a:spAutoFit/>
          </a:bodyPr>
          <a:lstStyle/>
          <a:p>
            <a:pPr marL="12700">
              <a:lnSpc>
                <a:spcPct val="100000"/>
              </a:lnSpc>
              <a:spcBef>
                <a:spcPts val="130"/>
              </a:spcBef>
              <a:tabLst>
                <a:tab pos="908050" algn="l"/>
                <a:tab pos="1293495" algn="l"/>
              </a:tabLst>
            </a:pPr>
            <a:r>
              <a:rPr sz="1200" i="1" spc="15" dirty="0">
                <a:latin typeface="Times New Roman"/>
                <a:cs typeface="Times New Roman"/>
              </a:rPr>
              <a:t>o</a:t>
            </a:r>
            <a:r>
              <a:rPr sz="1200" i="1" spc="10" dirty="0">
                <a:latin typeface="Times New Roman"/>
                <a:cs typeface="Times New Roman"/>
              </a:rPr>
              <a:t>u</a:t>
            </a:r>
            <a:r>
              <a:rPr sz="1200" i="1" spc="5" dirty="0">
                <a:latin typeface="Times New Roman"/>
                <a:cs typeface="Times New Roman"/>
              </a:rPr>
              <a:t>t</a:t>
            </a:r>
            <a:r>
              <a:rPr sz="1200" i="1" dirty="0">
                <a:latin typeface="Times New Roman"/>
                <a:cs typeface="Times New Roman"/>
              </a:rPr>
              <a:t>	</a:t>
            </a:r>
            <a:r>
              <a:rPr sz="1200" i="1" spc="15" dirty="0">
                <a:latin typeface="Times New Roman"/>
                <a:cs typeface="Times New Roman"/>
              </a:rPr>
              <a:t>L</a:t>
            </a:r>
            <a:r>
              <a:rPr sz="1200" i="1" dirty="0">
                <a:latin typeface="Times New Roman"/>
                <a:cs typeface="Times New Roman"/>
              </a:rPr>
              <a:t>	</a:t>
            </a:r>
            <a:r>
              <a:rPr sz="1200" i="1" spc="10" dirty="0">
                <a:latin typeface="Times New Roman"/>
                <a:cs typeface="Times New Roman"/>
              </a:rPr>
              <a:t>D</a:t>
            </a:r>
            <a:r>
              <a:rPr sz="1200" i="1" spc="20" dirty="0">
                <a:latin typeface="Times New Roman"/>
                <a:cs typeface="Times New Roman"/>
              </a:rPr>
              <a:t>D</a:t>
            </a:r>
            <a:endParaRPr sz="1200">
              <a:latin typeface="Times New Roman"/>
              <a:cs typeface="Times New Roman"/>
            </a:endParaRPr>
          </a:p>
        </p:txBody>
      </p:sp>
      <p:sp>
        <p:nvSpPr>
          <p:cNvPr id="33" name="object 33"/>
          <p:cNvSpPr txBox="1"/>
          <p:nvPr/>
        </p:nvSpPr>
        <p:spPr>
          <a:xfrm>
            <a:off x="7867264" y="3187831"/>
            <a:ext cx="121285" cy="213360"/>
          </a:xfrm>
          <a:prstGeom prst="rect">
            <a:avLst/>
          </a:prstGeom>
        </p:spPr>
        <p:txBody>
          <a:bodyPr vert="horz" wrap="square" lIns="0" tIns="16510" rIns="0" bIns="0" rtlCol="0">
            <a:spAutoFit/>
          </a:bodyPr>
          <a:lstStyle/>
          <a:p>
            <a:pPr marL="12700">
              <a:lnSpc>
                <a:spcPct val="100000"/>
              </a:lnSpc>
              <a:spcBef>
                <a:spcPts val="130"/>
              </a:spcBef>
            </a:pPr>
            <a:r>
              <a:rPr sz="1200" i="1" spc="15" dirty="0">
                <a:latin typeface="Times New Roman"/>
                <a:cs typeface="Times New Roman"/>
              </a:rPr>
              <a:t>V</a:t>
            </a:r>
            <a:endParaRPr sz="1200">
              <a:latin typeface="Times New Roman"/>
              <a:cs typeface="Times New Roman"/>
            </a:endParaRPr>
          </a:p>
        </p:txBody>
      </p:sp>
      <p:sp>
        <p:nvSpPr>
          <p:cNvPr id="34" name="object 34"/>
          <p:cNvSpPr txBox="1"/>
          <p:nvPr/>
        </p:nvSpPr>
        <p:spPr>
          <a:xfrm>
            <a:off x="6865854" y="3831562"/>
            <a:ext cx="293370" cy="213360"/>
          </a:xfrm>
          <a:prstGeom prst="rect">
            <a:avLst/>
          </a:prstGeom>
        </p:spPr>
        <p:txBody>
          <a:bodyPr vert="horz" wrap="square" lIns="0" tIns="16510" rIns="0" bIns="0" rtlCol="0">
            <a:spAutoFit/>
          </a:bodyPr>
          <a:lstStyle/>
          <a:p>
            <a:pPr marL="12700">
              <a:lnSpc>
                <a:spcPct val="100000"/>
              </a:lnSpc>
              <a:spcBef>
                <a:spcPts val="130"/>
              </a:spcBef>
            </a:pPr>
            <a:r>
              <a:rPr sz="1200" i="1" spc="15" dirty="0">
                <a:latin typeface="Times New Roman"/>
                <a:cs typeface="Times New Roman"/>
              </a:rPr>
              <a:t>h</a:t>
            </a:r>
            <a:r>
              <a:rPr sz="1200" i="1" spc="-5" dirty="0">
                <a:latin typeface="Times New Roman"/>
                <a:cs typeface="Times New Roman"/>
              </a:rPr>
              <a:t>e</a:t>
            </a:r>
            <a:r>
              <a:rPr sz="1200" i="1" spc="10" dirty="0">
                <a:latin typeface="Times New Roman"/>
                <a:cs typeface="Times New Roman"/>
              </a:rPr>
              <a:t>at</a:t>
            </a:r>
            <a:endParaRPr sz="1200">
              <a:latin typeface="Times New Roman"/>
              <a:cs typeface="Times New Roman"/>
            </a:endParaRPr>
          </a:p>
        </p:txBody>
      </p:sp>
      <p:sp>
        <p:nvSpPr>
          <p:cNvPr id="35" name="object 35"/>
          <p:cNvSpPr txBox="1"/>
          <p:nvPr/>
        </p:nvSpPr>
        <p:spPr>
          <a:xfrm>
            <a:off x="7881900" y="2763746"/>
            <a:ext cx="537210" cy="349885"/>
          </a:xfrm>
          <a:prstGeom prst="rect">
            <a:avLst/>
          </a:prstGeom>
        </p:spPr>
        <p:txBody>
          <a:bodyPr vert="horz" wrap="square" lIns="0" tIns="15875" rIns="0" bIns="0" rtlCol="0">
            <a:spAutoFit/>
          </a:bodyPr>
          <a:lstStyle/>
          <a:p>
            <a:pPr marL="38100">
              <a:lnSpc>
                <a:spcPct val="100000"/>
              </a:lnSpc>
              <a:spcBef>
                <a:spcPts val="125"/>
              </a:spcBef>
            </a:pPr>
            <a:r>
              <a:rPr sz="1800" i="1" spc="-44" baseline="13888" dirty="0">
                <a:latin typeface="Times New Roman"/>
                <a:cs typeface="Times New Roman"/>
              </a:rPr>
              <a:t>V</a:t>
            </a:r>
            <a:r>
              <a:rPr sz="900" i="1" spc="-30" dirty="0">
                <a:latin typeface="Times New Roman"/>
                <a:cs typeface="Times New Roman"/>
              </a:rPr>
              <a:t>OH</a:t>
            </a:r>
            <a:r>
              <a:rPr sz="900" i="1" spc="90" dirty="0">
                <a:latin typeface="Times New Roman"/>
                <a:cs typeface="Times New Roman"/>
              </a:rPr>
              <a:t> </a:t>
            </a:r>
            <a:r>
              <a:rPr sz="3150" i="1" spc="22" baseline="-34391" dirty="0">
                <a:latin typeface="Times New Roman"/>
                <a:cs typeface="Times New Roman"/>
              </a:rPr>
              <a:t>V</a:t>
            </a:r>
            <a:endParaRPr sz="3150" baseline="-34391">
              <a:latin typeface="Times New Roman"/>
              <a:cs typeface="Times New Roman"/>
            </a:endParaRPr>
          </a:p>
        </p:txBody>
      </p:sp>
      <p:sp>
        <p:nvSpPr>
          <p:cNvPr id="36" name="object 36"/>
          <p:cNvSpPr txBox="1"/>
          <p:nvPr/>
        </p:nvSpPr>
        <p:spPr>
          <a:xfrm>
            <a:off x="7587813" y="3831562"/>
            <a:ext cx="2885440" cy="213360"/>
          </a:xfrm>
          <a:prstGeom prst="rect">
            <a:avLst/>
          </a:prstGeom>
        </p:spPr>
        <p:txBody>
          <a:bodyPr vert="horz" wrap="square" lIns="0" tIns="16510" rIns="0" bIns="0" rtlCol="0">
            <a:spAutoFit/>
          </a:bodyPr>
          <a:lstStyle/>
          <a:p>
            <a:pPr marL="38100">
              <a:lnSpc>
                <a:spcPct val="100000"/>
              </a:lnSpc>
              <a:spcBef>
                <a:spcPts val="130"/>
              </a:spcBef>
              <a:tabLst>
                <a:tab pos="591820" algn="l"/>
                <a:tab pos="1346835" algn="l"/>
                <a:tab pos="2224405" algn="l"/>
                <a:tab pos="2609850" algn="l"/>
              </a:tabLst>
            </a:pPr>
            <a:r>
              <a:rPr sz="1200" dirty="0">
                <a:latin typeface="Times New Roman"/>
                <a:cs typeface="Times New Roman"/>
              </a:rPr>
              <a:t>0</a:t>
            </a:r>
            <a:r>
              <a:rPr sz="1200" dirty="0">
                <a:latin typeface="Symbol"/>
                <a:cs typeface="Symbol"/>
              </a:rPr>
              <a:t></a:t>
            </a:r>
            <a:r>
              <a:rPr sz="1200" dirty="0">
                <a:latin typeface="Times New Roman"/>
                <a:cs typeface="Times New Roman"/>
              </a:rPr>
              <a:t>1	</a:t>
            </a:r>
            <a:r>
              <a:rPr sz="1200" i="1" spc="15" dirty="0">
                <a:latin typeface="Times New Roman"/>
                <a:cs typeface="Times New Roman"/>
              </a:rPr>
              <a:t>DD	C</a:t>
            </a:r>
            <a:r>
              <a:rPr sz="1350" i="1" spc="22" baseline="-18518" dirty="0">
                <a:latin typeface="Times New Roman"/>
                <a:cs typeface="Times New Roman"/>
              </a:rPr>
              <a:t>L	</a:t>
            </a:r>
            <a:r>
              <a:rPr sz="1200" i="1" spc="15" dirty="0">
                <a:latin typeface="Times New Roman"/>
                <a:cs typeface="Times New Roman"/>
              </a:rPr>
              <a:t>L	DD</a:t>
            </a:r>
            <a:endParaRPr sz="1200">
              <a:latin typeface="Times New Roman"/>
              <a:cs typeface="Times New Roman"/>
            </a:endParaRPr>
          </a:p>
        </p:txBody>
      </p:sp>
      <p:sp>
        <p:nvSpPr>
          <p:cNvPr id="37" name="object 37"/>
          <p:cNvSpPr txBox="1"/>
          <p:nvPr/>
        </p:nvSpPr>
        <p:spPr>
          <a:xfrm>
            <a:off x="6676232" y="2927142"/>
            <a:ext cx="1120140" cy="428625"/>
          </a:xfrm>
          <a:prstGeom prst="rect">
            <a:avLst/>
          </a:prstGeom>
        </p:spPr>
        <p:txBody>
          <a:bodyPr vert="horz" wrap="square" lIns="0" tIns="15875" rIns="0" bIns="0" rtlCol="0">
            <a:spAutoFit/>
          </a:bodyPr>
          <a:lstStyle/>
          <a:p>
            <a:pPr marL="38100">
              <a:lnSpc>
                <a:spcPts val="2295"/>
              </a:lnSpc>
              <a:spcBef>
                <a:spcPts val="125"/>
              </a:spcBef>
              <a:tabLst>
                <a:tab pos="476884" algn="l"/>
              </a:tabLst>
            </a:pPr>
            <a:r>
              <a:rPr sz="2100" i="1" spc="-35" dirty="0">
                <a:latin typeface="Times New Roman"/>
                <a:cs typeface="Times New Roman"/>
              </a:rPr>
              <a:t>E</a:t>
            </a:r>
            <a:r>
              <a:rPr sz="1800" i="1" spc="30" baseline="-25462" dirty="0">
                <a:latin typeface="Times New Roman"/>
                <a:cs typeface="Times New Roman"/>
              </a:rPr>
              <a:t>C</a:t>
            </a:r>
            <a:r>
              <a:rPr sz="1800" i="1" baseline="-25462" dirty="0">
                <a:latin typeface="Times New Roman"/>
                <a:cs typeface="Times New Roman"/>
              </a:rPr>
              <a:t>	</a:t>
            </a:r>
            <a:r>
              <a:rPr sz="2100" spc="15" dirty="0">
                <a:latin typeface="Symbol"/>
                <a:cs typeface="Symbol"/>
              </a:rPr>
              <a:t></a:t>
            </a:r>
            <a:r>
              <a:rPr sz="2100" spc="-105" dirty="0">
                <a:latin typeface="Times New Roman"/>
                <a:cs typeface="Times New Roman"/>
              </a:rPr>
              <a:t> </a:t>
            </a:r>
            <a:r>
              <a:rPr sz="2100" i="1" spc="55" dirty="0">
                <a:latin typeface="Times New Roman"/>
                <a:cs typeface="Times New Roman"/>
              </a:rPr>
              <a:t>C</a:t>
            </a:r>
            <a:r>
              <a:rPr sz="1800" i="1" spc="22" baseline="-25462" dirty="0">
                <a:latin typeface="Times New Roman"/>
                <a:cs typeface="Times New Roman"/>
              </a:rPr>
              <a:t>L</a:t>
            </a:r>
            <a:r>
              <a:rPr sz="1800" i="1" baseline="-25462" dirty="0">
                <a:latin typeface="Times New Roman"/>
                <a:cs typeface="Times New Roman"/>
              </a:rPr>
              <a:t> </a:t>
            </a:r>
            <a:r>
              <a:rPr sz="1800" i="1" spc="-165" baseline="-25462" dirty="0">
                <a:latin typeface="Times New Roman"/>
                <a:cs typeface="Times New Roman"/>
              </a:rPr>
              <a:t> </a:t>
            </a:r>
            <a:r>
              <a:rPr sz="2100" spc="5" dirty="0">
                <a:latin typeface="Symbol"/>
                <a:cs typeface="Symbol"/>
              </a:rPr>
              <a:t></a:t>
            </a:r>
            <a:endParaRPr sz="2100">
              <a:latin typeface="Symbol"/>
              <a:cs typeface="Symbol"/>
            </a:endParaRPr>
          </a:p>
          <a:p>
            <a:pPr marL="303530">
              <a:lnSpc>
                <a:spcPts val="855"/>
              </a:lnSpc>
            </a:pPr>
            <a:r>
              <a:rPr sz="900" i="1" spc="-5" dirty="0">
                <a:latin typeface="Times New Roman"/>
                <a:cs typeface="Times New Roman"/>
              </a:rPr>
              <a:t>L</a:t>
            </a:r>
            <a:endParaRPr sz="900">
              <a:latin typeface="Times New Roman"/>
              <a:cs typeface="Times New Roman"/>
            </a:endParaRPr>
          </a:p>
        </p:txBody>
      </p:sp>
      <p:sp>
        <p:nvSpPr>
          <p:cNvPr id="38" name="object 38"/>
          <p:cNvSpPr txBox="1"/>
          <p:nvPr/>
        </p:nvSpPr>
        <p:spPr>
          <a:xfrm>
            <a:off x="8599768" y="2927142"/>
            <a:ext cx="1878964" cy="349885"/>
          </a:xfrm>
          <a:prstGeom prst="rect">
            <a:avLst/>
          </a:prstGeom>
        </p:spPr>
        <p:txBody>
          <a:bodyPr vert="horz" wrap="square" lIns="0" tIns="15875" rIns="0" bIns="0" rtlCol="0">
            <a:spAutoFit/>
          </a:bodyPr>
          <a:lstStyle/>
          <a:p>
            <a:pPr marL="38100">
              <a:lnSpc>
                <a:spcPct val="100000"/>
              </a:lnSpc>
              <a:spcBef>
                <a:spcPts val="125"/>
              </a:spcBef>
              <a:tabLst>
                <a:tab pos="725170" algn="l"/>
                <a:tab pos="1471930" algn="l"/>
              </a:tabLst>
            </a:pPr>
            <a:r>
              <a:rPr sz="2100" spc="5" dirty="0">
                <a:latin typeface="Symbol"/>
                <a:cs typeface="Symbol"/>
              </a:rPr>
              <a:t></a:t>
            </a:r>
            <a:r>
              <a:rPr sz="2100" spc="-265" dirty="0">
                <a:latin typeface="Times New Roman"/>
                <a:cs typeface="Times New Roman"/>
              </a:rPr>
              <a:t> </a:t>
            </a:r>
            <a:r>
              <a:rPr sz="2100" i="1" spc="15" dirty="0">
                <a:latin typeface="Times New Roman"/>
                <a:cs typeface="Times New Roman"/>
              </a:rPr>
              <a:t>dV</a:t>
            </a:r>
            <a:r>
              <a:rPr sz="2100" i="1" dirty="0">
                <a:latin typeface="Times New Roman"/>
                <a:cs typeface="Times New Roman"/>
              </a:rPr>
              <a:t>	</a:t>
            </a:r>
            <a:r>
              <a:rPr sz="2100" spc="15" dirty="0">
                <a:latin typeface="Symbol"/>
                <a:cs typeface="Symbol"/>
              </a:rPr>
              <a:t></a:t>
            </a:r>
            <a:r>
              <a:rPr sz="2100" spc="100" dirty="0">
                <a:latin typeface="Times New Roman"/>
                <a:cs typeface="Times New Roman"/>
              </a:rPr>
              <a:t> </a:t>
            </a:r>
            <a:r>
              <a:rPr sz="3150" spc="22" baseline="35714" dirty="0">
                <a:latin typeface="Times New Roman"/>
                <a:cs typeface="Times New Roman"/>
              </a:rPr>
              <a:t>1</a:t>
            </a:r>
            <a:r>
              <a:rPr sz="3150" spc="-209" baseline="35714" dirty="0">
                <a:latin typeface="Times New Roman"/>
                <a:cs typeface="Times New Roman"/>
              </a:rPr>
              <a:t> </a:t>
            </a:r>
            <a:r>
              <a:rPr sz="2100" i="1" spc="20" dirty="0">
                <a:latin typeface="Times New Roman"/>
                <a:cs typeface="Times New Roman"/>
              </a:rPr>
              <a:t>C</a:t>
            </a:r>
            <a:r>
              <a:rPr sz="2100" i="1" dirty="0">
                <a:latin typeface="Times New Roman"/>
                <a:cs typeface="Times New Roman"/>
              </a:rPr>
              <a:t>	</a:t>
            </a:r>
            <a:r>
              <a:rPr sz="2100" spc="65" dirty="0">
                <a:latin typeface="Symbol"/>
                <a:cs typeface="Symbol"/>
              </a:rPr>
              <a:t></a:t>
            </a:r>
            <a:r>
              <a:rPr sz="2100" i="1" spc="15" dirty="0">
                <a:latin typeface="Times New Roman"/>
                <a:cs typeface="Times New Roman"/>
              </a:rPr>
              <a:t>V</a:t>
            </a:r>
            <a:r>
              <a:rPr sz="2100" i="1" spc="-145" dirty="0">
                <a:latin typeface="Times New Roman"/>
                <a:cs typeface="Times New Roman"/>
              </a:rPr>
              <a:t> </a:t>
            </a:r>
            <a:r>
              <a:rPr sz="1800" spc="22" baseline="43981" dirty="0">
                <a:latin typeface="Times New Roman"/>
                <a:cs typeface="Times New Roman"/>
              </a:rPr>
              <a:t>2</a:t>
            </a:r>
            <a:endParaRPr sz="1800" baseline="43981">
              <a:latin typeface="Times New Roman"/>
              <a:cs typeface="Times New Roman"/>
            </a:endParaRPr>
          </a:p>
        </p:txBody>
      </p:sp>
      <p:sp>
        <p:nvSpPr>
          <p:cNvPr id="39" name="object 39"/>
          <p:cNvSpPr txBox="1"/>
          <p:nvPr/>
        </p:nvSpPr>
        <p:spPr>
          <a:xfrm>
            <a:off x="6676232" y="3648072"/>
            <a:ext cx="3703954" cy="349885"/>
          </a:xfrm>
          <a:prstGeom prst="rect">
            <a:avLst/>
          </a:prstGeom>
        </p:spPr>
        <p:txBody>
          <a:bodyPr vert="horz" wrap="square" lIns="0" tIns="15875" rIns="0" bIns="0" rtlCol="0">
            <a:spAutoFit/>
          </a:bodyPr>
          <a:lstStyle/>
          <a:p>
            <a:pPr marL="38100">
              <a:lnSpc>
                <a:spcPct val="100000"/>
              </a:lnSpc>
              <a:spcBef>
                <a:spcPts val="125"/>
              </a:spcBef>
              <a:tabLst>
                <a:tab pos="568325" algn="l"/>
                <a:tab pos="1271905" algn="l"/>
                <a:tab pos="1762760" algn="l"/>
                <a:tab pos="2538095" algn="l"/>
                <a:tab pos="3285490" algn="l"/>
              </a:tabLst>
            </a:pPr>
            <a:r>
              <a:rPr sz="2100" i="1" spc="15" dirty="0">
                <a:latin typeface="Times New Roman"/>
                <a:cs typeface="Times New Roman"/>
              </a:rPr>
              <a:t>E	</a:t>
            </a:r>
            <a:r>
              <a:rPr sz="2100" spc="15" dirty="0">
                <a:latin typeface="Symbol"/>
                <a:cs typeface="Symbol"/>
              </a:rPr>
              <a:t></a:t>
            </a:r>
            <a:r>
              <a:rPr sz="2100" spc="25" dirty="0">
                <a:latin typeface="Times New Roman"/>
                <a:cs typeface="Times New Roman"/>
              </a:rPr>
              <a:t> </a:t>
            </a:r>
            <a:r>
              <a:rPr sz="2100" i="1" spc="15" dirty="0">
                <a:latin typeface="Times New Roman"/>
                <a:cs typeface="Times New Roman"/>
              </a:rPr>
              <a:t>E</a:t>
            </a:r>
            <a:r>
              <a:rPr sz="2100" i="1" dirty="0">
                <a:latin typeface="Times New Roman"/>
                <a:cs typeface="Times New Roman"/>
              </a:rPr>
              <a:t>	</a:t>
            </a:r>
            <a:r>
              <a:rPr sz="2100" spc="-145" dirty="0">
                <a:latin typeface="Times New Roman"/>
                <a:cs typeface="Times New Roman"/>
              </a:rPr>
              <a:t>(</a:t>
            </a:r>
            <a:r>
              <a:rPr sz="2100" i="1" spc="15" dirty="0">
                <a:latin typeface="Times New Roman"/>
                <a:cs typeface="Times New Roman"/>
              </a:rPr>
              <a:t>V</a:t>
            </a:r>
            <a:r>
              <a:rPr sz="2100" i="1" dirty="0">
                <a:latin typeface="Times New Roman"/>
                <a:cs typeface="Times New Roman"/>
              </a:rPr>
              <a:t>	</a:t>
            </a:r>
            <a:r>
              <a:rPr sz="2100" spc="10" dirty="0">
                <a:latin typeface="Times New Roman"/>
                <a:cs typeface="Times New Roman"/>
              </a:rPr>
              <a:t>)</a:t>
            </a:r>
            <a:r>
              <a:rPr sz="2100" spc="-180" dirty="0">
                <a:latin typeface="Times New Roman"/>
                <a:cs typeface="Times New Roman"/>
              </a:rPr>
              <a:t> </a:t>
            </a:r>
            <a:r>
              <a:rPr sz="2100" spc="15" dirty="0">
                <a:latin typeface="Symbol"/>
                <a:cs typeface="Symbol"/>
              </a:rPr>
              <a:t></a:t>
            </a:r>
            <a:r>
              <a:rPr sz="2100" spc="-110" dirty="0">
                <a:latin typeface="Times New Roman"/>
                <a:cs typeface="Times New Roman"/>
              </a:rPr>
              <a:t> </a:t>
            </a:r>
            <a:r>
              <a:rPr sz="2100" i="1" spc="15" dirty="0">
                <a:latin typeface="Times New Roman"/>
                <a:cs typeface="Times New Roman"/>
              </a:rPr>
              <a:t>E</a:t>
            </a:r>
            <a:r>
              <a:rPr sz="2100" i="1" dirty="0">
                <a:latin typeface="Times New Roman"/>
                <a:cs typeface="Times New Roman"/>
              </a:rPr>
              <a:t>	</a:t>
            </a:r>
            <a:r>
              <a:rPr sz="2100" spc="15" dirty="0">
                <a:latin typeface="Symbol"/>
                <a:cs typeface="Symbol"/>
              </a:rPr>
              <a:t></a:t>
            </a:r>
            <a:r>
              <a:rPr sz="2100" spc="95" dirty="0">
                <a:latin typeface="Times New Roman"/>
                <a:cs typeface="Times New Roman"/>
              </a:rPr>
              <a:t> </a:t>
            </a:r>
            <a:r>
              <a:rPr sz="3150" spc="22" baseline="35714" dirty="0">
                <a:latin typeface="Times New Roman"/>
                <a:cs typeface="Times New Roman"/>
              </a:rPr>
              <a:t>1</a:t>
            </a:r>
            <a:r>
              <a:rPr sz="3150" spc="-209" baseline="35714" dirty="0">
                <a:latin typeface="Times New Roman"/>
                <a:cs typeface="Times New Roman"/>
              </a:rPr>
              <a:t> </a:t>
            </a:r>
            <a:r>
              <a:rPr sz="2100" i="1" spc="20" dirty="0">
                <a:latin typeface="Times New Roman"/>
                <a:cs typeface="Times New Roman"/>
              </a:rPr>
              <a:t>C</a:t>
            </a:r>
            <a:r>
              <a:rPr sz="2100" i="1" dirty="0">
                <a:latin typeface="Times New Roman"/>
                <a:cs typeface="Times New Roman"/>
              </a:rPr>
              <a:t>	</a:t>
            </a:r>
            <a:r>
              <a:rPr sz="2100" spc="60" dirty="0">
                <a:latin typeface="Symbol"/>
                <a:cs typeface="Symbol"/>
              </a:rPr>
              <a:t></a:t>
            </a:r>
            <a:r>
              <a:rPr sz="2100" i="1" spc="15" dirty="0">
                <a:latin typeface="Times New Roman"/>
                <a:cs typeface="Times New Roman"/>
              </a:rPr>
              <a:t>V</a:t>
            </a:r>
            <a:r>
              <a:rPr sz="2100" i="1" spc="-145" dirty="0">
                <a:latin typeface="Times New Roman"/>
                <a:cs typeface="Times New Roman"/>
              </a:rPr>
              <a:t> </a:t>
            </a:r>
            <a:r>
              <a:rPr sz="1800" spc="22" baseline="43981" dirty="0">
                <a:latin typeface="Times New Roman"/>
                <a:cs typeface="Times New Roman"/>
              </a:rPr>
              <a:t>2</a:t>
            </a:r>
            <a:endParaRPr sz="1800" baseline="43981">
              <a:latin typeface="Times New Roman"/>
              <a:cs typeface="Times New Roman"/>
            </a:endParaRPr>
          </a:p>
        </p:txBody>
      </p:sp>
      <p:sp>
        <p:nvSpPr>
          <p:cNvPr id="40" name="object 40"/>
          <p:cNvSpPr txBox="1"/>
          <p:nvPr/>
        </p:nvSpPr>
        <p:spPr>
          <a:xfrm>
            <a:off x="7783019" y="2888750"/>
            <a:ext cx="124460" cy="512445"/>
          </a:xfrm>
          <a:prstGeom prst="rect">
            <a:avLst/>
          </a:prstGeom>
        </p:spPr>
        <p:txBody>
          <a:bodyPr vert="horz" wrap="square" lIns="0" tIns="11430" rIns="0" bIns="0" rtlCol="0">
            <a:spAutoFit/>
          </a:bodyPr>
          <a:lstStyle/>
          <a:p>
            <a:pPr marL="12700">
              <a:lnSpc>
                <a:spcPct val="100000"/>
              </a:lnSpc>
              <a:spcBef>
                <a:spcPts val="90"/>
              </a:spcBef>
            </a:pPr>
            <a:r>
              <a:rPr sz="3200" spc="-220" dirty="0">
                <a:latin typeface="Symbol"/>
                <a:cs typeface="Symbol"/>
              </a:rPr>
              <a:t></a:t>
            </a:r>
            <a:endParaRPr sz="3200">
              <a:latin typeface="Symbol"/>
              <a:cs typeface="Symbol"/>
            </a:endParaRPr>
          </a:p>
        </p:txBody>
      </p:sp>
      <p:grpSp>
        <p:nvGrpSpPr>
          <p:cNvPr id="41" name="object 41"/>
          <p:cNvGrpSpPr/>
          <p:nvPr/>
        </p:nvGrpSpPr>
        <p:grpSpPr>
          <a:xfrm>
            <a:off x="5172202" y="2729483"/>
            <a:ext cx="1383030" cy="1436370"/>
            <a:chOff x="5172202" y="2729483"/>
            <a:chExt cx="1383030" cy="1436370"/>
          </a:xfrm>
        </p:grpSpPr>
        <p:sp>
          <p:nvSpPr>
            <p:cNvPr id="42" name="object 42"/>
            <p:cNvSpPr/>
            <p:nvPr/>
          </p:nvSpPr>
          <p:spPr>
            <a:xfrm>
              <a:off x="5172202" y="3063239"/>
              <a:ext cx="1383030" cy="796925"/>
            </a:xfrm>
            <a:custGeom>
              <a:avLst/>
              <a:gdLst/>
              <a:ahLst/>
              <a:cxnLst/>
              <a:rect l="l" t="t" r="r" b="b"/>
              <a:pathLst>
                <a:path w="1383029" h="796925">
                  <a:moveTo>
                    <a:pt x="1382649" y="18288"/>
                  </a:moveTo>
                  <a:lnTo>
                    <a:pt x="1299337" y="0"/>
                  </a:lnTo>
                  <a:lnTo>
                    <a:pt x="1307122" y="30784"/>
                  </a:lnTo>
                  <a:lnTo>
                    <a:pt x="254" y="359918"/>
                  </a:lnTo>
                  <a:lnTo>
                    <a:pt x="1727" y="365912"/>
                  </a:lnTo>
                  <a:lnTo>
                    <a:pt x="0" y="371856"/>
                  </a:lnTo>
                  <a:lnTo>
                    <a:pt x="1304086" y="766457"/>
                  </a:lnTo>
                  <a:lnTo>
                    <a:pt x="1294892" y="796798"/>
                  </a:lnTo>
                  <a:lnTo>
                    <a:pt x="1378839" y="782447"/>
                  </a:lnTo>
                  <a:lnTo>
                    <a:pt x="1365821" y="770128"/>
                  </a:lnTo>
                  <a:lnTo>
                    <a:pt x="1316990" y="723900"/>
                  </a:lnTo>
                  <a:lnTo>
                    <a:pt x="1307782" y="754278"/>
                  </a:lnTo>
                  <a:lnTo>
                    <a:pt x="26111" y="366496"/>
                  </a:lnTo>
                  <a:lnTo>
                    <a:pt x="1310233" y="43116"/>
                  </a:lnTo>
                  <a:lnTo>
                    <a:pt x="1318006" y="73787"/>
                  </a:lnTo>
                  <a:lnTo>
                    <a:pt x="1371701" y="27686"/>
                  </a:lnTo>
                  <a:lnTo>
                    <a:pt x="1382649" y="18288"/>
                  </a:lnTo>
                  <a:close/>
                </a:path>
              </a:pathLst>
            </a:custGeom>
            <a:solidFill>
              <a:srgbClr val="004097"/>
            </a:solidFill>
          </p:spPr>
          <p:txBody>
            <a:bodyPr wrap="square" lIns="0" tIns="0" rIns="0" bIns="0" rtlCol="0"/>
            <a:lstStyle/>
            <a:p>
              <a:endParaRPr/>
            </a:p>
          </p:txBody>
        </p:sp>
        <p:pic>
          <p:nvPicPr>
            <p:cNvPr id="43" name="object 43"/>
            <p:cNvPicPr/>
            <p:nvPr/>
          </p:nvPicPr>
          <p:blipFill>
            <a:blip r:embed="rId5" cstate="print"/>
            <a:stretch>
              <a:fillRect/>
            </a:stretch>
          </p:blipFill>
          <p:spPr>
            <a:xfrm>
              <a:off x="5380482" y="2729483"/>
              <a:ext cx="960894" cy="651510"/>
            </a:xfrm>
            <a:prstGeom prst="rect">
              <a:avLst/>
            </a:prstGeom>
          </p:spPr>
        </p:pic>
        <p:pic>
          <p:nvPicPr>
            <p:cNvPr id="44" name="object 44"/>
            <p:cNvPicPr/>
            <p:nvPr/>
          </p:nvPicPr>
          <p:blipFill>
            <a:blip r:embed="rId6" cstate="print"/>
            <a:stretch>
              <a:fillRect/>
            </a:stretch>
          </p:blipFill>
          <p:spPr>
            <a:xfrm>
              <a:off x="5467350" y="3514331"/>
              <a:ext cx="960894" cy="651522"/>
            </a:xfrm>
            <a:prstGeom prst="rect">
              <a:avLst/>
            </a:prstGeom>
          </p:spPr>
        </p:pic>
      </p:grpSp>
      <p:sp>
        <p:nvSpPr>
          <p:cNvPr id="45" name="object 45"/>
          <p:cNvSpPr txBox="1"/>
          <p:nvPr/>
        </p:nvSpPr>
        <p:spPr>
          <a:xfrm>
            <a:off x="3526535" y="4520183"/>
            <a:ext cx="6322695" cy="330200"/>
          </a:xfrm>
          <a:prstGeom prst="rect">
            <a:avLst/>
          </a:prstGeom>
        </p:spPr>
        <p:txBody>
          <a:bodyPr vert="horz" wrap="square" lIns="0" tIns="12065" rIns="0" bIns="0" rtlCol="0">
            <a:spAutoFit/>
          </a:bodyPr>
          <a:lstStyle/>
          <a:p>
            <a:pPr marL="355600" indent="-343535">
              <a:lnSpc>
                <a:spcPct val="100000"/>
              </a:lnSpc>
              <a:spcBef>
                <a:spcPts val="95"/>
              </a:spcBef>
              <a:buFont typeface="Wingdings"/>
              <a:buChar char=""/>
              <a:tabLst>
                <a:tab pos="356235" algn="l"/>
              </a:tabLst>
            </a:pPr>
            <a:r>
              <a:rPr sz="2000" b="1" spc="-5" dirty="0">
                <a:solidFill>
                  <a:srgbClr val="004099"/>
                </a:solidFill>
                <a:latin typeface="Arial"/>
                <a:cs typeface="Arial"/>
              </a:rPr>
              <a:t>Dynamic</a:t>
            </a:r>
            <a:r>
              <a:rPr sz="2000" b="1" spc="5" dirty="0">
                <a:solidFill>
                  <a:srgbClr val="004099"/>
                </a:solidFill>
                <a:latin typeface="Arial"/>
                <a:cs typeface="Arial"/>
              </a:rPr>
              <a:t> </a:t>
            </a:r>
            <a:r>
              <a:rPr sz="2000" b="1" spc="-5" dirty="0">
                <a:solidFill>
                  <a:srgbClr val="004099"/>
                </a:solidFill>
                <a:latin typeface="Arial"/>
                <a:cs typeface="Arial"/>
              </a:rPr>
              <a:t>power consumption</a:t>
            </a:r>
            <a:r>
              <a:rPr sz="2000" b="1" spc="15" dirty="0">
                <a:solidFill>
                  <a:srgbClr val="004099"/>
                </a:solidFill>
                <a:latin typeface="Arial"/>
                <a:cs typeface="Arial"/>
              </a:rPr>
              <a:t> </a:t>
            </a:r>
            <a:r>
              <a:rPr sz="2000" b="1" spc="-5" dirty="0">
                <a:solidFill>
                  <a:srgbClr val="004099"/>
                </a:solidFill>
                <a:latin typeface="Arial"/>
                <a:cs typeface="Arial"/>
              </a:rPr>
              <a:t>of</a:t>
            </a:r>
            <a:r>
              <a:rPr sz="2000" b="1" dirty="0">
                <a:solidFill>
                  <a:srgbClr val="004099"/>
                </a:solidFill>
                <a:latin typeface="Arial"/>
                <a:cs typeface="Arial"/>
              </a:rPr>
              <a:t> </a:t>
            </a:r>
            <a:r>
              <a:rPr sz="2000" b="1" spc="-5" dirty="0">
                <a:solidFill>
                  <a:srgbClr val="004099"/>
                </a:solidFill>
                <a:latin typeface="Arial"/>
                <a:cs typeface="Arial"/>
              </a:rPr>
              <a:t>static</a:t>
            </a:r>
            <a:r>
              <a:rPr sz="2000" b="1" spc="-10" dirty="0">
                <a:solidFill>
                  <a:srgbClr val="004099"/>
                </a:solidFill>
                <a:latin typeface="Arial"/>
                <a:cs typeface="Arial"/>
              </a:rPr>
              <a:t> </a:t>
            </a:r>
            <a:r>
              <a:rPr sz="2000" b="1" spc="-5" dirty="0">
                <a:solidFill>
                  <a:srgbClr val="004099"/>
                </a:solidFill>
                <a:latin typeface="Arial"/>
                <a:cs typeface="Arial"/>
              </a:rPr>
              <a:t>CMOS </a:t>
            </a:r>
            <a:r>
              <a:rPr sz="2000" b="1" spc="-50" dirty="0">
                <a:solidFill>
                  <a:srgbClr val="004099"/>
                </a:solidFill>
                <a:latin typeface="Arial"/>
                <a:cs typeface="Arial"/>
              </a:rPr>
              <a:t>INV.</a:t>
            </a:r>
            <a:endParaRPr sz="2000">
              <a:latin typeface="Arial"/>
              <a:cs typeface="Arial"/>
            </a:endParaRPr>
          </a:p>
        </p:txBody>
      </p:sp>
      <p:grpSp>
        <p:nvGrpSpPr>
          <p:cNvPr id="46" name="object 46"/>
          <p:cNvGrpSpPr/>
          <p:nvPr/>
        </p:nvGrpSpPr>
        <p:grpSpPr>
          <a:xfrm>
            <a:off x="4972811" y="4940046"/>
            <a:ext cx="3495040" cy="605155"/>
            <a:chOff x="4972811" y="4940046"/>
            <a:chExt cx="3495040" cy="605155"/>
          </a:xfrm>
        </p:grpSpPr>
        <p:sp>
          <p:nvSpPr>
            <p:cNvPr id="47" name="object 47"/>
            <p:cNvSpPr/>
            <p:nvPr/>
          </p:nvSpPr>
          <p:spPr>
            <a:xfrm>
              <a:off x="4979288" y="4946523"/>
              <a:ext cx="3481704" cy="592455"/>
            </a:xfrm>
            <a:custGeom>
              <a:avLst/>
              <a:gdLst/>
              <a:ahLst/>
              <a:cxnLst/>
              <a:rect l="l" t="t" r="r" b="b"/>
              <a:pathLst>
                <a:path w="3481704" h="592454">
                  <a:moveTo>
                    <a:pt x="3382899" y="0"/>
                  </a:moveTo>
                  <a:lnTo>
                    <a:pt x="98678" y="0"/>
                  </a:lnTo>
                  <a:lnTo>
                    <a:pt x="60275" y="7756"/>
                  </a:lnTo>
                  <a:lnTo>
                    <a:pt x="28908" y="28908"/>
                  </a:lnTo>
                  <a:lnTo>
                    <a:pt x="7756" y="60275"/>
                  </a:lnTo>
                  <a:lnTo>
                    <a:pt x="0" y="98678"/>
                  </a:lnTo>
                  <a:lnTo>
                    <a:pt x="0" y="493394"/>
                  </a:lnTo>
                  <a:lnTo>
                    <a:pt x="7756" y="531798"/>
                  </a:lnTo>
                  <a:lnTo>
                    <a:pt x="28908" y="563165"/>
                  </a:lnTo>
                  <a:lnTo>
                    <a:pt x="60275" y="584317"/>
                  </a:lnTo>
                  <a:lnTo>
                    <a:pt x="98678" y="592073"/>
                  </a:lnTo>
                  <a:lnTo>
                    <a:pt x="3382899" y="592073"/>
                  </a:lnTo>
                  <a:lnTo>
                    <a:pt x="3421302" y="584317"/>
                  </a:lnTo>
                  <a:lnTo>
                    <a:pt x="3452669" y="563165"/>
                  </a:lnTo>
                  <a:lnTo>
                    <a:pt x="3473821" y="531798"/>
                  </a:lnTo>
                  <a:lnTo>
                    <a:pt x="3481578" y="493394"/>
                  </a:lnTo>
                  <a:lnTo>
                    <a:pt x="3481578" y="98678"/>
                  </a:lnTo>
                  <a:lnTo>
                    <a:pt x="3473821" y="60275"/>
                  </a:lnTo>
                  <a:lnTo>
                    <a:pt x="3452669" y="28908"/>
                  </a:lnTo>
                  <a:lnTo>
                    <a:pt x="3421302" y="7756"/>
                  </a:lnTo>
                  <a:lnTo>
                    <a:pt x="3382899" y="0"/>
                  </a:lnTo>
                  <a:close/>
                </a:path>
              </a:pathLst>
            </a:custGeom>
            <a:solidFill>
              <a:srgbClr val="FFFF00"/>
            </a:solidFill>
          </p:spPr>
          <p:txBody>
            <a:bodyPr wrap="square" lIns="0" tIns="0" rIns="0" bIns="0" rtlCol="0"/>
            <a:lstStyle/>
            <a:p>
              <a:endParaRPr/>
            </a:p>
          </p:txBody>
        </p:sp>
        <p:sp>
          <p:nvSpPr>
            <p:cNvPr id="48" name="object 48"/>
            <p:cNvSpPr/>
            <p:nvPr/>
          </p:nvSpPr>
          <p:spPr>
            <a:xfrm>
              <a:off x="4979288" y="4946523"/>
              <a:ext cx="3481704" cy="592455"/>
            </a:xfrm>
            <a:custGeom>
              <a:avLst/>
              <a:gdLst/>
              <a:ahLst/>
              <a:cxnLst/>
              <a:rect l="l" t="t" r="r" b="b"/>
              <a:pathLst>
                <a:path w="3481704" h="592454">
                  <a:moveTo>
                    <a:pt x="0" y="98678"/>
                  </a:moveTo>
                  <a:lnTo>
                    <a:pt x="7756" y="60275"/>
                  </a:lnTo>
                  <a:lnTo>
                    <a:pt x="28908" y="28908"/>
                  </a:lnTo>
                  <a:lnTo>
                    <a:pt x="60275" y="7756"/>
                  </a:lnTo>
                  <a:lnTo>
                    <a:pt x="98678" y="0"/>
                  </a:lnTo>
                  <a:lnTo>
                    <a:pt x="3382899" y="0"/>
                  </a:lnTo>
                  <a:lnTo>
                    <a:pt x="3421302" y="7756"/>
                  </a:lnTo>
                  <a:lnTo>
                    <a:pt x="3452669" y="28908"/>
                  </a:lnTo>
                  <a:lnTo>
                    <a:pt x="3473821" y="60275"/>
                  </a:lnTo>
                  <a:lnTo>
                    <a:pt x="3481578" y="98678"/>
                  </a:lnTo>
                  <a:lnTo>
                    <a:pt x="3481578" y="493394"/>
                  </a:lnTo>
                  <a:lnTo>
                    <a:pt x="3473821" y="531798"/>
                  </a:lnTo>
                  <a:lnTo>
                    <a:pt x="3452669" y="563165"/>
                  </a:lnTo>
                  <a:lnTo>
                    <a:pt x="3421302" y="584317"/>
                  </a:lnTo>
                  <a:lnTo>
                    <a:pt x="3382899" y="592073"/>
                  </a:lnTo>
                  <a:lnTo>
                    <a:pt x="98678" y="592073"/>
                  </a:lnTo>
                  <a:lnTo>
                    <a:pt x="60275" y="584317"/>
                  </a:lnTo>
                  <a:lnTo>
                    <a:pt x="28908" y="563165"/>
                  </a:lnTo>
                  <a:lnTo>
                    <a:pt x="7756" y="531798"/>
                  </a:lnTo>
                  <a:lnTo>
                    <a:pt x="0" y="493394"/>
                  </a:lnTo>
                  <a:lnTo>
                    <a:pt x="0" y="98678"/>
                  </a:lnTo>
                  <a:close/>
                </a:path>
              </a:pathLst>
            </a:custGeom>
            <a:ln w="12954">
              <a:solidFill>
                <a:srgbClr val="002C6D"/>
              </a:solidFill>
            </a:ln>
          </p:spPr>
          <p:txBody>
            <a:bodyPr wrap="square" lIns="0" tIns="0" rIns="0" bIns="0" rtlCol="0"/>
            <a:lstStyle/>
            <a:p>
              <a:endParaRPr/>
            </a:p>
          </p:txBody>
        </p:sp>
      </p:grpSp>
      <p:sp>
        <p:nvSpPr>
          <p:cNvPr id="49" name="object 49"/>
          <p:cNvSpPr txBox="1"/>
          <p:nvPr/>
        </p:nvSpPr>
        <p:spPr>
          <a:xfrm>
            <a:off x="5264686" y="5162471"/>
            <a:ext cx="1185545" cy="241300"/>
          </a:xfrm>
          <a:prstGeom prst="rect">
            <a:avLst/>
          </a:prstGeom>
        </p:spPr>
        <p:txBody>
          <a:bodyPr vert="horz" wrap="square" lIns="0" tIns="14604" rIns="0" bIns="0" rtlCol="0">
            <a:spAutoFit/>
          </a:bodyPr>
          <a:lstStyle/>
          <a:p>
            <a:pPr marL="12700">
              <a:lnSpc>
                <a:spcPct val="100000"/>
              </a:lnSpc>
              <a:spcBef>
                <a:spcPts val="114"/>
              </a:spcBef>
              <a:tabLst>
                <a:tab pos="819785" algn="l"/>
              </a:tabLst>
            </a:pPr>
            <a:r>
              <a:rPr sz="1400" i="1" spc="15" dirty="0">
                <a:latin typeface="Times New Roman"/>
                <a:cs typeface="Times New Roman"/>
              </a:rPr>
              <a:t>a</a:t>
            </a:r>
            <a:r>
              <a:rPr sz="1400" i="1" spc="10" dirty="0">
                <a:latin typeface="Times New Roman"/>
                <a:cs typeface="Times New Roman"/>
              </a:rPr>
              <a:t>v</a:t>
            </a:r>
            <a:r>
              <a:rPr sz="1400" i="1" spc="15" dirty="0">
                <a:latin typeface="Times New Roman"/>
                <a:cs typeface="Times New Roman"/>
              </a:rPr>
              <a:t>g</a:t>
            </a:r>
            <a:r>
              <a:rPr sz="1400" i="1" dirty="0">
                <a:latin typeface="Times New Roman"/>
                <a:cs typeface="Times New Roman"/>
              </a:rPr>
              <a:t>	</a:t>
            </a:r>
            <a:r>
              <a:rPr sz="1400" spc="40" dirty="0">
                <a:latin typeface="Times New Roman"/>
                <a:cs typeface="Times New Roman"/>
              </a:rPr>
              <a:t>0</a:t>
            </a:r>
            <a:r>
              <a:rPr sz="1400" spc="-80" dirty="0">
                <a:latin typeface="Symbol"/>
                <a:cs typeface="Symbol"/>
              </a:rPr>
              <a:t></a:t>
            </a:r>
            <a:r>
              <a:rPr sz="1400" spc="15" dirty="0">
                <a:latin typeface="Times New Roman"/>
                <a:cs typeface="Times New Roman"/>
              </a:rPr>
              <a:t>1</a:t>
            </a:r>
            <a:endParaRPr sz="1400">
              <a:latin typeface="Times New Roman"/>
              <a:cs typeface="Times New Roman"/>
            </a:endParaRPr>
          </a:p>
        </p:txBody>
      </p:sp>
      <p:sp>
        <p:nvSpPr>
          <p:cNvPr id="50" name="object 50"/>
          <p:cNvSpPr txBox="1"/>
          <p:nvPr/>
        </p:nvSpPr>
        <p:spPr>
          <a:xfrm>
            <a:off x="5094303" y="4940707"/>
            <a:ext cx="3221355" cy="463550"/>
          </a:xfrm>
          <a:prstGeom prst="rect">
            <a:avLst/>
          </a:prstGeom>
        </p:spPr>
        <p:txBody>
          <a:bodyPr vert="horz" wrap="square" lIns="0" tIns="13335" rIns="0" bIns="0" rtlCol="0">
            <a:spAutoFit/>
          </a:bodyPr>
          <a:lstStyle/>
          <a:p>
            <a:pPr marL="38100">
              <a:lnSpc>
                <a:spcPts val="2405"/>
              </a:lnSpc>
              <a:spcBef>
                <a:spcPts val="105"/>
              </a:spcBef>
              <a:tabLst>
                <a:tab pos="558165" algn="l"/>
                <a:tab pos="1395095" algn="l"/>
                <a:tab pos="1891030" algn="l"/>
                <a:tab pos="2498090" algn="l"/>
              </a:tabLst>
            </a:pPr>
            <a:r>
              <a:rPr sz="2400" i="1" spc="35" dirty="0">
                <a:latin typeface="Times New Roman"/>
                <a:cs typeface="Times New Roman"/>
              </a:rPr>
              <a:t>P	</a:t>
            </a:r>
            <a:r>
              <a:rPr sz="2400" spc="30" dirty="0">
                <a:latin typeface="Symbol"/>
                <a:cs typeface="Symbol"/>
              </a:rPr>
              <a:t></a:t>
            </a:r>
            <a:r>
              <a:rPr sz="2400" spc="-245" dirty="0">
                <a:latin typeface="Times New Roman"/>
                <a:cs typeface="Times New Roman"/>
              </a:rPr>
              <a:t> </a:t>
            </a:r>
            <a:r>
              <a:rPr sz="2550" i="1" spc="-60" dirty="0">
                <a:latin typeface="Symbol"/>
                <a:cs typeface="Symbol"/>
              </a:rPr>
              <a:t></a:t>
            </a:r>
            <a:r>
              <a:rPr sz="2550" spc="-60" dirty="0">
                <a:latin typeface="Times New Roman"/>
                <a:cs typeface="Times New Roman"/>
              </a:rPr>
              <a:t>	</a:t>
            </a:r>
            <a:r>
              <a:rPr sz="2400" spc="10" dirty="0">
                <a:latin typeface="Symbol"/>
                <a:cs typeface="Symbol"/>
              </a:rPr>
              <a:t></a:t>
            </a:r>
            <a:r>
              <a:rPr sz="2400" spc="-380" dirty="0">
                <a:latin typeface="Times New Roman"/>
                <a:cs typeface="Times New Roman"/>
              </a:rPr>
              <a:t> </a:t>
            </a:r>
            <a:r>
              <a:rPr sz="2400" i="1" spc="35" dirty="0">
                <a:latin typeface="Times New Roman"/>
                <a:cs typeface="Times New Roman"/>
              </a:rPr>
              <a:t>C	</a:t>
            </a:r>
            <a:r>
              <a:rPr sz="2400" spc="55" dirty="0">
                <a:latin typeface="Symbol"/>
                <a:cs typeface="Symbol"/>
              </a:rPr>
              <a:t></a:t>
            </a:r>
            <a:r>
              <a:rPr sz="2400" i="1" spc="55" dirty="0">
                <a:latin typeface="Times New Roman"/>
                <a:cs typeface="Times New Roman"/>
              </a:rPr>
              <a:t>V</a:t>
            </a:r>
            <a:r>
              <a:rPr sz="2400" i="1" spc="-145" dirty="0">
                <a:latin typeface="Times New Roman"/>
                <a:cs typeface="Times New Roman"/>
              </a:rPr>
              <a:t> </a:t>
            </a:r>
            <a:r>
              <a:rPr sz="2100" spc="22" baseline="43650" dirty="0">
                <a:latin typeface="Times New Roman"/>
                <a:cs typeface="Times New Roman"/>
              </a:rPr>
              <a:t>2	</a:t>
            </a:r>
            <a:r>
              <a:rPr sz="2400" spc="10" dirty="0">
                <a:latin typeface="Symbol"/>
                <a:cs typeface="Symbol"/>
              </a:rPr>
              <a:t></a:t>
            </a:r>
            <a:r>
              <a:rPr sz="2400" spc="105" dirty="0">
                <a:latin typeface="Times New Roman"/>
                <a:cs typeface="Times New Roman"/>
              </a:rPr>
              <a:t> </a:t>
            </a:r>
            <a:r>
              <a:rPr sz="2400" i="1" spc="15" dirty="0">
                <a:latin typeface="Times New Roman"/>
                <a:cs typeface="Times New Roman"/>
              </a:rPr>
              <a:t>f</a:t>
            </a:r>
            <a:endParaRPr sz="2400">
              <a:latin typeface="Times New Roman"/>
              <a:cs typeface="Times New Roman"/>
            </a:endParaRPr>
          </a:p>
          <a:p>
            <a:pPr marL="1718310">
              <a:lnSpc>
                <a:spcPts val="1025"/>
              </a:lnSpc>
              <a:tabLst>
                <a:tab pos="2165350" algn="l"/>
                <a:tab pos="2773045" algn="l"/>
              </a:tabLst>
            </a:pPr>
            <a:r>
              <a:rPr sz="1400" i="1" spc="20" dirty="0">
                <a:latin typeface="Times New Roman"/>
                <a:cs typeface="Times New Roman"/>
              </a:rPr>
              <a:t>L	DD	</a:t>
            </a:r>
            <a:r>
              <a:rPr sz="1400" i="1" spc="10" dirty="0">
                <a:latin typeface="Times New Roman"/>
                <a:cs typeface="Times New Roman"/>
              </a:rPr>
              <a:t>clock</a:t>
            </a:r>
            <a:endParaRPr sz="1400">
              <a:latin typeface="Times New Roman"/>
              <a:cs typeface="Times New Roman"/>
            </a:endParaRPr>
          </a:p>
        </p:txBody>
      </p:sp>
      <p:sp>
        <p:nvSpPr>
          <p:cNvPr id="51" name="object 51"/>
          <p:cNvSpPr txBox="1"/>
          <p:nvPr/>
        </p:nvSpPr>
        <p:spPr>
          <a:xfrm>
            <a:off x="3501135" y="5697473"/>
            <a:ext cx="8305800" cy="330200"/>
          </a:xfrm>
          <a:prstGeom prst="rect">
            <a:avLst/>
          </a:prstGeom>
        </p:spPr>
        <p:txBody>
          <a:bodyPr vert="horz" wrap="square" lIns="0" tIns="12065" rIns="0" bIns="0" rtlCol="0">
            <a:spAutoFit/>
          </a:bodyPr>
          <a:lstStyle/>
          <a:p>
            <a:pPr marL="381000" indent="-343535">
              <a:lnSpc>
                <a:spcPct val="100000"/>
              </a:lnSpc>
              <a:spcBef>
                <a:spcPts val="95"/>
              </a:spcBef>
              <a:buFont typeface="Wingdings"/>
              <a:buChar char=""/>
              <a:tabLst>
                <a:tab pos="381635" algn="l"/>
              </a:tabLst>
            </a:pPr>
            <a:r>
              <a:rPr sz="2000" b="1" i="1" spc="5" dirty="0">
                <a:solidFill>
                  <a:srgbClr val="FF0000"/>
                </a:solidFill>
                <a:latin typeface="Arial"/>
                <a:cs typeface="Arial"/>
              </a:rPr>
              <a:t>C</a:t>
            </a:r>
            <a:r>
              <a:rPr sz="1950" b="1" spc="7" baseline="-21367" dirty="0">
                <a:solidFill>
                  <a:srgbClr val="FF0000"/>
                </a:solidFill>
                <a:latin typeface="Arial"/>
                <a:cs typeface="Arial"/>
              </a:rPr>
              <a:t>L</a:t>
            </a:r>
            <a:r>
              <a:rPr sz="1950" b="1" spc="270" baseline="-21367" dirty="0">
                <a:solidFill>
                  <a:srgbClr val="FF0000"/>
                </a:solidFill>
                <a:latin typeface="Arial"/>
                <a:cs typeface="Arial"/>
              </a:rPr>
              <a:t> </a:t>
            </a:r>
            <a:r>
              <a:rPr sz="2000" b="1" spc="-5" dirty="0">
                <a:solidFill>
                  <a:srgbClr val="FF0000"/>
                </a:solidFill>
                <a:latin typeface="Arial"/>
                <a:cs typeface="Arial"/>
              </a:rPr>
              <a:t>includes</a:t>
            </a:r>
            <a:r>
              <a:rPr sz="2000" b="1" spc="5" dirty="0">
                <a:solidFill>
                  <a:srgbClr val="FF0000"/>
                </a:solidFill>
                <a:latin typeface="Arial"/>
                <a:cs typeface="Arial"/>
              </a:rPr>
              <a:t> </a:t>
            </a:r>
            <a:r>
              <a:rPr sz="2000" b="1" i="1" spc="10" dirty="0">
                <a:solidFill>
                  <a:srgbClr val="FF0000"/>
                </a:solidFill>
                <a:latin typeface="Arial"/>
                <a:cs typeface="Arial"/>
              </a:rPr>
              <a:t>C</a:t>
            </a:r>
            <a:r>
              <a:rPr sz="1950" b="1" spc="15" baseline="-21367" dirty="0">
                <a:solidFill>
                  <a:srgbClr val="FF0000"/>
                </a:solidFill>
                <a:latin typeface="Arial"/>
                <a:cs typeface="Arial"/>
              </a:rPr>
              <a:t>par</a:t>
            </a:r>
            <a:r>
              <a:rPr sz="1950" b="1" spc="44" baseline="-21367" dirty="0">
                <a:solidFill>
                  <a:srgbClr val="FF0000"/>
                </a:solidFill>
                <a:latin typeface="Arial"/>
                <a:cs typeface="Arial"/>
              </a:rPr>
              <a:t> </a:t>
            </a:r>
            <a:r>
              <a:rPr sz="2000" b="1" spc="-5" dirty="0">
                <a:solidFill>
                  <a:srgbClr val="FF0000"/>
                </a:solidFill>
                <a:latin typeface="Arial"/>
                <a:cs typeface="Arial"/>
              </a:rPr>
              <a:t>of</a:t>
            </a:r>
            <a:r>
              <a:rPr sz="2000" b="1" spc="5" dirty="0">
                <a:solidFill>
                  <a:srgbClr val="FF0000"/>
                </a:solidFill>
                <a:latin typeface="Arial"/>
                <a:cs typeface="Arial"/>
              </a:rPr>
              <a:t> </a:t>
            </a:r>
            <a:r>
              <a:rPr sz="2000" b="1" spc="-5" dirty="0">
                <a:solidFill>
                  <a:srgbClr val="FF0000"/>
                </a:solidFill>
                <a:latin typeface="Arial"/>
                <a:cs typeface="Arial"/>
              </a:rPr>
              <a:t>the</a:t>
            </a:r>
            <a:r>
              <a:rPr sz="2000" b="1" dirty="0">
                <a:solidFill>
                  <a:srgbClr val="FF0000"/>
                </a:solidFill>
                <a:latin typeface="Arial"/>
                <a:cs typeface="Arial"/>
              </a:rPr>
              <a:t> </a:t>
            </a:r>
            <a:r>
              <a:rPr sz="2000" b="1" spc="-5" dirty="0">
                <a:solidFill>
                  <a:srgbClr val="FF0000"/>
                </a:solidFill>
                <a:latin typeface="Arial"/>
                <a:cs typeface="Arial"/>
              </a:rPr>
              <a:t>inverter</a:t>
            </a:r>
            <a:r>
              <a:rPr sz="2000" b="1" dirty="0">
                <a:solidFill>
                  <a:srgbClr val="FF0000"/>
                </a:solidFill>
                <a:latin typeface="Arial"/>
                <a:cs typeface="Arial"/>
              </a:rPr>
              <a:t> </a:t>
            </a:r>
            <a:r>
              <a:rPr sz="2000" b="1" spc="-5" dirty="0">
                <a:solidFill>
                  <a:srgbClr val="FF0000"/>
                </a:solidFill>
                <a:latin typeface="Arial"/>
                <a:cs typeface="Arial"/>
              </a:rPr>
              <a:t>+</a:t>
            </a:r>
            <a:r>
              <a:rPr sz="2000" b="1" spc="-15" dirty="0">
                <a:solidFill>
                  <a:srgbClr val="FF0000"/>
                </a:solidFill>
                <a:latin typeface="Arial"/>
                <a:cs typeface="Arial"/>
              </a:rPr>
              <a:t> </a:t>
            </a:r>
            <a:r>
              <a:rPr sz="2000" b="1" spc="-5" dirty="0">
                <a:solidFill>
                  <a:srgbClr val="FF0000"/>
                </a:solidFill>
                <a:latin typeface="Arial"/>
                <a:cs typeface="Arial"/>
              </a:rPr>
              <a:t>load</a:t>
            </a:r>
            <a:r>
              <a:rPr sz="2000" b="1" spc="10" dirty="0">
                <a:solidFill>
                  <a:srgbClr val="FF0000"/>
                </a:solidFill>
                <a:latin typeface="Arial"/>
                <a:cs typeface="Arial"/>
              </a:rPr>
              <a:t> </a:t>
            </a:r>
            <a:r>
              <a:rPr sz="2000" b="1" spc="-5" dirty="0">
                <a:solidFill>
                  <a:srgbClr val="FF0000"/>
                </a:solidFill>
                <a:latin typeface="Arial"/>
                <a:cs typeface="Arial"/>
              </a:rPr>
              <a:t>capacitance</a:t>
            </a:r>
            <a:r>
              <a:rPr sz="2000" b="1" spc="10" dirty="0">
                <a:solidFill>
                  <a:srgbClr val="FF0000"/>
                </a:solidFill>
                <a:latin typeface="Arial"/>
                <a:cs typeface="Arial"/>
              </a:rPr>
              <a:t> </a:t>
            </a:r>
            <a:r>
              <a:rPr sz="2000" b="1" spc="-5" dirty="0">
                <a:solidFill>
                  <a:srgbClr val="FF0000"/>
                </a:solidFill>
                <a:latin typeface="Arial"/>
                <a:cs typeface="Arial"/>
              </a:rPr>
              <a:t>(next-stage</a:t>
            </a:r>
            <a:r>
              <a:rPr sz="2000" b="1" spc="5" dirty="0">
                <a:solidFill>
                  <a:srgbClr val="FF0000"/>
                </a:solidFill>
                <a:latin typeface="Arial"/>
                <a:cs typeface="Arial"/>
              </a:rPr>
              <a:t> </a:t>
            </a:r>
            <a:r>
              <a:rPr sz="2000" b="1" i="1" spc="5" dirty="0">
                <a:solidFill>
                  <a:srgbClr val="FF0000"/>
                </a:solidFill>
                <a:latin typeface="Arial"/>
                <a:cs typeface="Arial"/>
              </a:rPr>
              <a:t>C</a:t>
            </a:r>
            <a:r>
              <a:rPr sz="1950" b="1" spc="7" baseline="-21367" dirty="0">
                <a:solidFill>
                  <a:srgbClr val="FF0000"/>
                </a:solidFill>
                <a:latin typeface="Arial"/>
                <a:cs typeface="Arial"/>
              </a:rPr>
              <a:t>in</a:t>
            </a:r>
            <a:r>
              <a:rPr sz="2000" b="1" spc="5" dirty="0">
                <a:solidFill>
                  <a:srgbClr val="FF0000"/>
                </a:solidFill>
                <a:latin typeface="Arial"/>
                <a:cs typeface="Arial"/>
              </a:rPr>
              <a:t>)</a:t>
            </a:r>
            <a:endParaRPr sz="2000">
              <a:latin typeface="Arial"/>
              <a:cs typeface="Arial"/>
            </a:endParaRPr>
          </a:p>
        </p:txBody>
      </p:sp>
      <p:sp>
        <p:nvSpPr>
          <p:cNvPr id="52" name="灯片编号占位符 51">
            <a:extLst>
              <a:ext uri="{FF2B5EF4-FFF2-40B4-BE49-F238E27FC236}">
                <a16:creationId xmlns:a16="http://schemas.microsoft.com/office/drawing/2014/main" id="{3EACCE53-A5BF-69C5-4FD4-8ED378C7D47C}"/>
              </a:ext>
            </a:extLst>
          </p:cNvPr>
          <p:cNvSpPr>
            <a:spLocks noGrp="1"/>
          </p:cNvSpPr>
          <p:nvPr>
            <p:ph type="sldNum" sz="quarter" idx="7"/>
          </p:nvPr>
        </p:nvSpPr>
        <p:spPr/>
        <p:txBody>
          <a:bodyPr/>
          <a:lstStyle/>
          <a:p>
            <a:fld id="{B6F15528-21DE-4FAA-801E-634DDDAF4B2B}" type="slidenum">
              <a:rPr lang="en-US" altLang="zh-CN" smtClean="0"/>
              <a:t>13</a:t>
            </a:fld>
            <a:endParaRPr lang="en-US" altLang="zh-CN"/>
          </a:p>
        </p:txBody>
      </p:sp>
      <p:grpSp>
        <p:nvGrpSpPr>
          <p:cNvPr id="65" name="组合 64">
            <a:extLst>
              <a:ext uri="{FF2B5EF4-FFF2-40B4-BE49-F238E27FC236}">
                <a16:creationId xmlns:a16="http://schemas.microsoft.com/office/drawing/2014/main" id="{6C730BEE-C6EC-BBBC-5A7F-021A590B3971}"/>
              </a:ext>
            </a:extLst>
          </p:cNvPr>
          <p:cNvGrpSpPr/>
          <p:nvPr/>
        </p:nvGrpSpPr>
        <p:grpSpPr>
          <a:xfrm>
            <a:off x="5055384" y="1472148"/>
            <a:ext cx="5197302" cy="622735"/>
            <a:chOff x="5948923" y="862494"/>
            <a:chExt cx="5197302" cy="622735"/>
          </a:xfrm>
        </p:grpSpPr>
        <p:grpSp>
          <p:nvGrpSpPr>
            <p:cNvPr id="53" name="object 23">
              <a:extLst>
                <a:ext uri="{FF2B5EF4-FFF2-40B4-BE49-F238E27FC236}">
                  <a16:creationId xmlns:a16="http://schemas.microsoft.com/office/drawing/2014/main" id="{896F0AF9-3239-B77F-4CE6-C050779A17C9}"/>
                </a:ext>
              </a:extLst>
            </p:cNvPr>
            <p:cNvGrpSpPr/>
            <p:nvPr/>
          </p:nvGrpSpPr>
          <p:grpSpPr>
            <a:xfrm>
              <a:off x="5977005" y="874728"/>
              <a:ext cx="5133340" cy="610501"/>
              <a:chOff x="5859017" y="3577590"/>
              <a:chExt cx="5133340" cy="588010"/>
            </a:xfrm>
          </p:grpSpPr>
          <p:sp>
            <p:nvSpPr>
              <p:cNvPr id="54" name="object 24">
                <a:extLst>
                  <a:ext uri="{FF2B5EF4-FFF2-40B4-BE49-F238E27FC236}">
                    <a16:creationId xmlns:a16="http://schemas.microsoft.com/office/drawing/2014/main" id="{A397A70D-0F70-1E9E-D300-52656C0B4E93}"/>
                  </a:ext>
                </a:extLst>
              </p:cNvPr>
              <p:cNvSpPr/>
              <p:nvPr/>
            </p:nvSpPr>
            <p:spPr>
              <a:xfrm>
                <a:off x="5865494" y="3584067"/>
                <a:ext cx="5120005" cy="574675"/>
              </a:xfrm>
              <a:custGeom>
                <a:avLst/>
                <a:gdLst/>
                <a:ahLst/>
                <a:cxnLst/>
                <a:rect l="l" t="t" r="r" b="b"/>
                <a:pathLst>
                  <a:path w="5120005" h="574675">
                    <a:moveTo>
                      <a:pt x="5024120" y="0"/>
                    </a:moveTo>
                    <a:lnTo>
                      <a:pt x="95757" y="0"/>
                    </a:lnTo>
                    <a:lnTo>
                      <a:pt x="58507" y="7532"/>
                    </a:lnTo>
                    <a:lnTo>
                      <a:pt x="28066" y="28067"/>
                    </a:lnTo>
                    <a:lnTo>
                      <a:pt x="7532" y="58507"/>
                    </a:lnTo>
                    <a:lnTo>
                      <a:pt x="0" y="95758"/>
                    </a:lnTo>
                    <a:lnTo>
                      <a:pt x="0" y="478790"/>
                    </a:lnTo>
                    <a:lnTo>
                      <a:pt x="7532" y="516040"/>
                    </a:lnTo>
                    <a:lnTo>
                      <a:pt x="28067" y="546481"/>
                    </a:lnTo>
                    <a:lnTo>
                      <a:pt x="58507" y="567015"/>
                    </a:lnTo>
                    <a:lnTo>
                      <a:pt x="95757" y="574548"/>
                    </a:lnTo>
                    <a:lnTo>
                      <a:pt x="5024120" y="574548"/>
                    </a:lnTo>
                    <a:lnTo>
                      <a:pt x="5061370" y="567015"/>
                    </a:lnTo>
                    <a:lnTo>
                      <a:pt x="5091810" y="546481"/>
                    </a:lnTo>
                    <a:lnTo>
                      <a:pt x="5112345" y="516040"/>
                    </a:lnTo>
                    <a:lnTo>
                      <a:pt x="5119878" y="478790"/>
                    </a:lnTo>
                    <a:lnTo>
                      <a:pt x="5119878" y="95758"/>
                    </a:lnTo>
                    <a:lnTo>
                      <a:pt x="5112345" y="58507"/>
                    </a:lnTo>
                    <a:lnTo>
                      <a:pt x="5091811" y="28067"/>
                    </a:lnTo>
                    <a:lnTo>
                      <a:pt x="5061370" y="7532"/>
                    </a:lnTo>
                    <a:lnTo>
                      <a:pt x="5024120" y="0"/>
                    </a:lnTo>
                    <a:close/>
                  </a:path>
                </a:pathLst>
              </a:custGeom>
              <a:solidFill>
                <a:srgbClr val="FFFF00"/>
              </a:solidFill>
            </p:spPr>
            <p:txBody>
              <a:bodyPr wrap="square" lIns="0" tIns="0" rIns="0" bIns="0" rtlCol="0"/>
              <a:lstStyle/>
              <a:p>
                <a:endParaRPr/>
              </a:p>
            </p:txBody>
          </p:sp>
          <p:sp>
            <p:nvSpPr>
              <p:cNvPr id="55" name="object 25">
                <a:extLst>
                  <a:ext uri="{FF2B5EF4-FFF2-40B4-BE49-F238E27FC236}">
                    <a16:creationId xmlns:a16="http://schemas.microsoft.com/office/drawing/2014/main" id="{9D3C5E89-9F27-4114-F471-65DE4B5E693B}"/>
                  </a:ext>
                </a:extLst>
              </p:cNvPr>
              <p:cNvSpPr/>
              <p:nvPr/>
            </p:nvSpPr>
            <p:spPr>
              <a:xfrm>
                <a:off x="5865494" y="3584067"/>
                <a:ext cx="5120005" cy="574675"/>
              </a:xfrm>
              <a:custGeom>
                <a:avLst/>
                <a:gdLst/>
                <a:ahLst/>
                <a:cxnLst/>
                <a:rect l="l" t="t" r="r" b="b"/>
                <a:pathLst>
                  <a:path w="5120005" h="574675">
                    <a:moveTo>
                      <a:pt x="0" y="95758"/>
                    </a:moveTo>
                    <a:lnTo>
                      <a:pt x="7532" y="58507"/>
                    </a:lnTo>
                    <a:lnTo>
                      <a:pt x="28066" y="28067"/>
                    </a:lnTo>
                    <a:lnTo>
                      <a:pt x="58507" y="7532"/>
                    </a:lnTo>
                    <a:lnTo>
                      <a:pt x="95757" y="0"/>
                    </a:lnTo>
                    <a:lnTo>
                      <a:pt x="5024120" y="0"/>
                    </a:lnTo>
                    <a:lnTo>
                      <a:pt x="5061370" y="7532"/>
                    </a:lnTo>
                    <a:lnTo>
                      <a:pt x="5091811" y="28067"/>
                    </a:lnTo>
                    <a:lnTo>
                      <a:pt x="5112345" y="58507"/>
                    </a:lnTo>
                    <a:lnTo>
                      <a:pt x="5119878" y="95758"/>
                    </a:lnTo>
                    <a:lnTo>
                      <a:pt x="5119878" y="478790"/>
                    </a:lnTo>
                    <a:lnTo>
                      <a:pt x="5112345" y="516040"/>
                    </a:lnTo>
                    <a:lnTo>
                      <a:pt x="5091810" y="546481"/>
                    </a:lnTo>
                    <a:lnTo>
                      <a:pt x="5061370" y="567015"/>
                    </a:lnTo>
                    <a:lnTo>
                      <a:pt x="5024120" y="574548"/>
                    </a:lnTo>
                    <a:lnTo>
                      <a:pt x="95757" y="574548"/>
                    </a:lnTo>
                    <a:lnTo>
                      <a:pt x="58507" y="567015"/>
                    </a:lnTo>
                    <a:lnTo>
                      <a:pt x="28067" y="546481"/>
                    </a:lnTo>
                    <a:lnTo>
                      <a:pt x="7532" y="516040"/>
                    </a:lnTo>
                    <a:lnTo>
                      <a:pt x="0" y="478790"/>
                    </a:lnTo>
                    <a:lnTo>
                      <a:pt x="0" y="95758"/>
                    </a:lnTo>
                    <a:close/>
                  </a:path>
                </a:pathLst>
              </a:custGeom>
              <a:ln w="12954">
                <a:solidFill>
                  <a:srgbClr val="002C6D"/>
                </a:solidFill>
              </a:ln>
            </p:spPr>
            <p:txBody>
              <a:bodyPr wrap="square" lIns="0" tIns="0" rIns="0" bIns="0" rtlCol="0"/>
              <a:lstStyle/>
              <a:p>
                <a:endParaRPr/>
              </a:p>
            </p:txBody>
          </p:sp>
        </p:grpSp>
        <p:sp>
          <p:nvSpPr>
            <p:cNvPr id="56" name="object 26">
              <a:extLst>
                <a:ext uri="{FF2B5EF4-FFF2-40B4-BE49-F238E27FC236}">
                  <a16:creationId xmlns:a16="http://schemas.microsoft.com/office/drawing/2014/main" id="{25CE7DBD-CBD9-E6FF-4AC3-0759840C4978}"/>
                </a:ext>
              </a:extLst>
            </p:cNvPr>
            <p:cNvSpPr txBox="1"/>
            <p:nvPr/>
          </p:nvSpPr>
          <p:spPr>
            <a:xfrm>
              <a:off x="7809554" y="862494"/>
              <a:ext cx="122555" cy="215265"/>
            </a:xfrm>
            <a:prstGeom prst="rect">
              <a:avLst/>
            </a:prstGeom>
          </p:spPr>
          <p:txBody>
            <a:bodyPr vert="horz" wrap="square" lIns="0" tIns="11430" rIns="0" bIns="0" rtlCol="0">
              <a:spAutoFit/>
            </a:bodyPr>
            <a:lstStyle/>
            <a:p>
              <a:pPr marL="12700">
                <a:lnSpc>
                  <a:spcPct val="100000"/>
                </a:lnSpc>
                <a:spcBef>
                  <a:spcPts val="90"/>
                </a:spcBef>
              </a:pPr>
              <a:r>
                <a:rPr sz="1250" i="1" dirty="0">
                  <a:latin typeface="Times New Roman"/>
                  <a:cs typeface="Times New Roman"/>
                </a:rPr>
                <a:t>V</a:t>
              </a:r>
              <a:endParaRPr sz="1250">
                <a:latin typeface="Times New Roman"/>
                <a:cs typeface="Times New Roman"/>
              </a:endParaRPr>
            </a:p>
          </p:txBody>
        </p:sp>
        <p:sp>
          <p:nvSpPr>
            <p:cNvPr id="57" name="object 27">
              <a:extLst>
                <a:ext uri="{FF2B5EF4-FFF2-40B4-BE49-F238E27FC236}">
                  <a16:creationId xmlns:a16="http://schemas.microsoft.com/office/drawing/2014/main" id="{4FBBC8DA-76D1-E1CB-7BA9-0A5B91C9298A}"/>
                </a:ext>
              </a:extLst>
            </p:cNvPr>
            <p:cNvSpPr txBox="1"/>
            <p:nvPr/>
          </p:nvSpPr>
          <p:spPr>
            <a:xfrm>
              <a:off x="7769572" y="1213389"/>
              <a:ext cx="122555" cy="215265"/>
            </a:xfrm>
            <a:prstGeom prst="rect">
              <a:avLst/>
            </a:prstGeom>
          </p:spPr>
          <p:txBody>
            <a:bodyPr vert="horz" wrap="square" lIns="0" tIns="11430" rIns="0" bIns="0" rtlCol="0">
              <a:spAutoFit/>
            </a:bodyPr>
            <a:lstStyle/>
            <a:p>
              <a:pPr marL="12700">
                <a:lnSpc>
                  <a:spcPct val="100000"/>
                </a:lnSpc>
                <a:spcBef>
                  <a:spcPts val="90"/>
                </a:spcBef>
              </a:pPr>
              <a:r>
                <a:rPr sz="1250" i="1" dirty="0">
                  <a:latin typeface="Times New Roman"/>
                  <a:cs typeface="Times New Roman"/>
                </a:rPr>
                <a:t>V</a:t>
              </a:r>
              <a:endParaRPr sz="1250">
                <a:latin typeface="Times New Roman"/>
                <a:cs typeface="Times New Roman"/>
              </a:endParaRPr>
            </a:p>
          </p:txBody>
        </p:sp>
        <p:sp>
          <p:nvSpPr>
            <p:cNvPr id="58" name="object 28">
              <a:extLst>
                <a:ext uri="{FF2B5EF4-FFF2-40B4-BE49-F238E27FC236}">
                  <a16:creationId xmlns:a16="http://schemas.microsoft.com/office/drawing/2014/main" id="{947D1DDE-092F-14FB-B992-985361A55041}"/>
                </a:ext>
              </a:extLst>
            </p:cNvPr>
            <p:cNvSpPr txBox="1"/>
            <p:nvPr/>
          </p:nvSpPr>
          <p:spPr>
            <a:xfrm>
              <a:off x="7901202" y="946807"/>
              <a:ext cx="195580" cy="160655"/>
            </a:xfrm>
            <a:prstGeom prst="rect">
              <a:avLst/>
            </a:prstGeom>
          </p:spPr>
          <p:txBody>
            <a:bodyPr vert="horz" wrap="square" lIns="0" tIns="17145" rIns="0" bIns="0" rtlCol="0">
              <a:spAutoFit/>
            </a:bodyPr>
            <a:lstStyle/>
            <a:p>
              <a:pPr marL="12700">
                <a:lnSpc>
                  <a:spcPct val="100000"/>
                </a:lnSpc>
                <a:spcBef>
                  <a:spcPts val="135"/>
                </a:spcBef>
              </a:pPr>
              <a:r>
                <a:rPr sz="850" i="1" spc="50" dirty="0">
                  <a:latin typeface="Times New Roman"/>
                  <a:cs typeface="Times New Roman"/>
                </a:rPr>
                <a:t>OH</a:t>
              </a:r>
              <a:endParaRPr sz="850">
                <a:latin typeface="Times New Roman"/>
                <a:cs typeface="Times New Roman"/>
              </a:endParaRPr>
            </a:p>
          </p:txBody>
        </p:sp>
        <p:sp>
          <p:nvSpPr>
            <p:cNvPr id="59" name="object 29">
              <a:extLst>
                <a:ext uri="{FF2B5EF4-FFF2-40B4-BE49-F238E27FC236}">
                  <a16:creationId xmlns:a16="http://schemas.microsoft.com/office/drawing/2014/main" id="{A4E8F504-6EB1-884D-129A-E1F2F141E539}"/>
                </a:ext>
              </a:extLst>
            </p:cNvPr>
            <p:cNvSpPr txBox="1"/>
            <p:nvPr/>
          </p:nvSpPr>
          <p:spPr>
            <a:xfrm>
              <a:off x="7861220" y="1297718"/>
              <a:ext cx="177165" cy="160655"/>
            </a:xfrm>
            <a:prstGeom prst="rect">
              <a:avLst/>
            </a:prstGeom>
          </p:spPr>
          <p:txBody>
            <a:bodyPr vert="horz" wrap="square" lIns="0" tIns="17145" rIns="0" bIns="0" rtlCol="0">
              <a:spAutoFit/>
            </a:bodyPr>
            <a:lstStyle/>
            <a:p>
              <a:pPr marL="12700">
                <a:lnSpc>
                  <a:spcPct val="100000"/>
                </a:lnSpc>
                <a:spcBef>
                  <a:spcPts val="135"/>
                </a:spcBef>
              </a:pPr>
              <a:r>
                <a:rPr sz="850" i="1" spc="45" dirty="0">
                  <a:latin typeface="Times New Roman"/>
                  <a:cs typeface="Times New Roman"/>
                </a:rPr>
                <a:t>OL</a:t>
              </a:r>
              <a:endParaRPr sz="850">
                <a:latin typeface="Times New Roman"/>
                <a:cs typeface="Times New Roman"/>
              </a:endParaRPr>
            </a:p>
          </p:txBody>
        </p:sp>
        <p:sp>
          <p:nvSpPr>
            <p:cNvPr id="60" name="object 30">
              <a:extLst>
                <a:ext uri="{FF2B5EF4-FFF2-40B4-BE49-F238E27FC236}">
                  <a16:creationId xmlns:a16="http://schemas.microsoft.com/office/drawing/2014/main" id="{51A3CCA2-C97D-1079-2C84-D561ACC7129A}"/>
                </a:ext>
              </a:extLst>
            </p:cNvPr>
            <p:cNvSpPr txBox="1"/>
            <p:nvPr/>
          </p:nvSpPr>
          <p:spPr>
            <a:xfrm>
              <a:off x="9763830" y="953343"/>
              <a:ext cx="1382395" cy="339837"/>
            </a:xfrm>
            <a:prstGeom prst="rect">
              <a:avLst/>
            </a:prstGeom>
          </p:spPr>
          <p:txBody>
            <a:bodyPr vert="horz" wrap="square" lIns="0" tIns="16510" rIns="0" bIns="0" rtlCol="0">
              <a:spAutoFit/>
            </a:bodyPr>
            <a:lstStyle/>
            <a:p>
              <a:pPr marL="50800">
                <a:lnSpc>
                  <a:spcPct val="100000"/>
                </a:lnSpc>
                <a:spcBef>
                  <a:spcPts val="130"/>
                </a:spcBef>
              </a:pPr>
              <a:r>
                <a:rPr sz="2100" spc="10" dirty="0">
                  <a:latin typeface="Symbol"/>
                  <a:cs typeface="Symbol"/>
                </a:rPr>
                <a:t></a:t>
              </a:r>
              <a:r>
                <a:rPr sz="2100" spc="-295" dirty="0">
                  <a:latin typeface="Times New Roman"/>
                  <a:cs typeface="Times New Roman"/>
                </a:rPr>
                <a:t> </a:t>
              </a:r>
              <a:r>
                <a:rPr sz="2100" spc="-145" dirty="0">
                  <a:latin typeface="Times New Roman"/>
                  <a:cs typeface="Times New Roman"/>
                </a:rPr>
                <a:t>(</a:t>
              </a:r>
              <a:r>
                <a:rPr sz="2100" i="1" spc="-65" dirty="0">
                  <a:latin typeface="Times New Roman"/>
                  <a:cs typeface="Times New Roman"/>
                </a:rPr>
                <a:t>V</a:t>
              </a:r>
              <a:r>
                <a:rPr sz="1875" i="1" baseline="-24444" dirty="0">
                  <a:latin typeface="Times New Roman"/>
                  <a:cs typeface="Times New Roman"/>
                </a:rPr>
                <a:t>OH </a:t>
              </a:r>
              <a:r>
                <a:rPr sz="1875" i="1" spc="135" baseline="-24444" dirty="0">
                  <a:latin typeface="Times New Roman"/>
                  <a:cs typeface="Times New Roman"/>
                </a:rPr>
                <a:t> </a:t>
              </a:r>
              <a:r>
                <a:rPr sz="2100" spc="170" dirty="0">
                  <a:latin typeface="Symbol"/>
                  <a:cs typeface="Symbol"/>
                </a:rPr>
                <a:t></a:t>
              </a:r>
              <a:r>
                <a:rPr sz="2100" i="1" spc="-65" dirty="0">
                  <a:latin typeface="Times New Roman"/>
                  <a:cs typeface="Times New Roman"/>
                </a:rPr>
                <a:t>V</a:t>
              </a:r>
              <a:r>
                <a:rPr sz="1875" i="1" baseline="-24444" dirty="0">
                  <a:latin typeface="Times New Roman"/>
                  <a:cs typeface="Times New Roman"/>
                </a:rPr>
                <a:t>OL</a:t>
              </a:r>
              <a:r>
                <a:rPr sz="1875" i="1" spc="-104" baseline="-24444" dirty="0">
                  <a:latin typeface="Times New Roman"/>
                  <a:cs typeface="Times New Roman"/>
                </a:rPr>
                <a:t> </a:t>
              </a:r>
              <a:r>
                <a:rPr sz="2100" spc="10" dirty="0">
                  <a:latin typeface="Times New Roman"/>
                  <a:cs typeface="Times New Roman"/>
                </a:rPr>
                <a:t>)</a:t>
              </a:r>
              <a:endParaRPr lang="en-US" sz="2100" spc="10" dirty="0">
                <a:latin typeface="Times New Roman"/>
                <a:cs typeface="Times New Roman"/>
              </a:endParaRPr>
            </a:p>
          </p:txBody>
        </p:sp>
        <p:sp>
          <p:nvSpPr>
            <p:cNvPr id="61" name="object 31">
              <a:extLst>
                <a:ext uri="{FF2B5EF4-FFF2-40B4-BE49-F238E27FC236}">
                  <a16:creationId xmlns:a16="http://schemas.microsoft.com/office/drawing/2014/main" id="{9AE28364-1B8A-60FB-F611-65DB4E46C629}"/>
                </a:ext>
              </a:extLst>
            </p:cNvPr>
            <p:cNvSpPr txBox="1"/>
            <p:nvPr/>
          </p:nvSpPr>
          <p:spPr>
            <a:xfrm>
              <a:off x="8111324" y="953343"/>
              <a:ext cx="1681480" cy="350520"/>
            </a:xfrm>
            <a:prstGeom prst="rect">
              <a:avLst/>
            </a:prstGeom>
          </p:spPr>
          <p:txBody>
            <a:bodyPr vert="horz" wrap="square" lIns="0" tIns="16510" rIns="0" bIns="0" rtlCol="0">
              <a:spAutoFit/>
            </a:bodyPr>
            <a:lstStyle/>
            <a:p>
              <a:pPr marL="38100">
                <a:lnSpc>
                  <a:spcPct val="100000"/>
                </a:lnSpc>
                <a:spcBef>
                  <a:spcPts val="130"/>
                </a:spcBef>
              </a:pPr>
              <a:r>
                <a:rPr sz="2100" i="1" spc="-10" dirty="0">
                  <a:latin typeface="Times New Roman"/>
                  <a:cs typeface="Times New Roman"/>
                </a:rPr>
                <a:t>dV</a:t>
              </a:r>
              <a:r>
                <a:rPr sz="1875" i="1" spc="-15" baseline="-24444" dirty="0">
                  <a:latin typeface="Times New Roman"/>
                  <a:cs typeface="Times New Roman"/>
                </a:rPr>
                <a:t>out</a:t>
              </a:r>
              <a:r>
                <a:rPr sz="1875" i="1" spc="630" baseline="-24444" dirty="0">
                  <a:latin typeface="Times New Roman"/>
                  <a:cs typeface="Times New Roman"/>
                </a:rPr>
                <a:t> </a:t>
              </a:r>
              <a:r>
                <a:rPr sz="2100" spc="20" dirty="0">
                  <a:latin typeface="Symbol"/>
                  <a:cs typeface="Symbol"/>
                </a:rPr>
                <a:t></a:t>
              </a:r>
              <a:r>
                <a:rPr sz="2100" spc="-125" dirty="0">
                  <a:latin typeface="Times New Roman"/>
                  <a:cs typeface="Times New Roman"/>
                </a:rPr>
                <a:t> </a:t>
              </a:r>
              <a:r>
                <a:rPr sz="2100" i="1" spc="40" dirty="0">
                  <a:latin typeface="Times New Roman"/>
                  <a:cs typeface="Times New Roman"/>
                </a:rPr>
                <a:t>C</a:t>
              </a:r>
              <a:r>
                <a:rPr sz="1875" i="1" spc="60" baseline="-24444" dirty="0">
                  <a:latin typeface="Times New Roman"/>
                  <a:cs typeface="Times New Roman"/>
                </a:rPr>
                <a:t>L</a:t>
              </a:r>
              <a:r>
                <a:rPr sz="1875" i="1" spc="240" baseline="-24444" dirty="0">
                  <a:latin typeface="Times New Roman"/>
                  <a:cs typeface="Times New Roman"/>
                </a:rPr>
                <a:t> </a:t>
              </a:r>
              <a:r>
                <a:rPr sz="2100" spc="15" dirty="0">
                  <a:latin typeface="Symbol"/>
                  <a:cs typeface="Symbol"/>
                </a:rPr>
                <a:t></a:t>
              </a:r>
              <a:r>
                <a:rPr sz="2100" i="1" spc="15" dirty="0">
                  <a:latin typeface="Times New Roman"/>
                  <a:cs typeface="Times New Roman"/>
                </a:rPr>
                <a:t>V</a:t>
              </a:r>
              <a:r>
                <a:rPr sz="1875" i="1" spc="22" baseline="-24444" dirty="0">
                  <a:latin typeface="Times New Roman"/>
                  <a:cs typeface="Times New Roman"/>
                </a:rPr>
                <a:t>DD</a:t>
              </a:r>
              <a:endParaRPr sz="1875" baseline="-24444" dirty="0">
                <a:latin typeface="Times New Roman"/>
                <a:cs typeface="Times New Roman"/>
              </a:endParaRPr>
            </a:p>
          </p:txBody>
        </p:sp>
        <p:sp>
          <p:nvSpPr>
            <p:cNvPr id="62" name="object 32">
              <a:extLst>
                <a:ext uri="{FF2B5EF4-FFF2-40B4-BE49-F238E27FC236}">
                  <a16:creationId xmlns:a16="http://schemas.microsoft.com/office/drawing/2014/main" id="{2E6F009E-8962-0E86-5112-8FF9315B8645}"/>
                </a:ext>
              </a:extLst>
            </p:cNvPr>
            <p:cNvSpPr txBox="1"/>
            <p:nvPr/>
          </p:nvSpPr>
          <p:spPr>
            <a:xfrm>
              <a:off x="7701805" y="914857"/>
              <a:ext cx="125095" cy="512445"/>
            </a:xfrm>
            <a:prstGeom prst="rect">
              <a:avLst/>
            </a:prstGeom>
          </p:spPr>
          <p:txBody>
            <a:bodyPr vert="horz" wrap="square" lIns="0" tIns="12065" rIns="0" bIns="0" rtlCol="0">
              <a:spAutoFit/>
            </a:bodyPr>
            <a:lstStyle/>
            <a:p>
              <a:pPr marL="12700">
                <a:lnSpc>
                  <a:spcPct val="100000"/>
                </a:lnSpc>
                <a:spcBef>
                  <a:spcPts val="95"/>
                </a:spcBef>
              </a:pPr>
              <a:r>
                <a:rPr sz="3200" spc="-350" dirty="0">
                  <a:latin typeface="Symbol"/>
                  <a:cs typeface="Symbol"/>
                </a:rPr>
                <a:t></a:t>
              </a:r>
              <a:endParaRPr sz="3200">
                <a:latin typeface="Symbol"/>
                <a:cs typeface="Symbol"/>
              </a:endParaRPr>
            </a:p>
          </p:txBody>
        </p:sp>
        <p:sp>
          <p:nvSpPr>
            <p:cNvPr id="63" name="object 33">
              <a:extLst>
                <a:ext uri="{FF2B5EF4-FFF2-40B4-BE49-F238E27FC236}">
                  <a16:creationId xmlns:a16="http://schemas.microsoft.com/office/drawing/2014/main" id="{37CD5A5B-7FE6-778D-DA06-C088BF842F6C}"/>
                </a:ext>
              </a:extLst>
            </p:cNvPr>
            <p:cNvSpPr txBox="1"/>
            <p:nvPr/>
          </p:nvSpPr>
          <p:spPr>
            <a:xfrm>
              <a:off x="5948923" y="953343"/>
              <a:ext cx="1767205" cy="350520"/>
            </a:xfrm>
            <a:prstGeom prst="rect">
              <a:avLst/>
            </a:prstGeom>
          </p:spPr>
          <p:txBody>
            <a:bodyPr vert="horz" wrap="square" lIns="0" tIns="16510" rIns="0" bIns="0" rtlCol="0">
              <a:spAutoFit/>
            </a:bodyPr>
            <a:lstStyle/>
            <a:p>
              <a:pPr marL="38100">
                <a:lnSpc>
                  <a:spcPct val="100000"/>
                </a:lnSpc>
                <a:spcBef>
                  <a:spcPts val="130"/>
                </a:spcBef>
              </a:pPr>
              <a:r>
                <a:rPr sz="2100" i="1" spc="-15" dirty="0">
                  <a:latin typeface="Times New Roman"/>
                  <a:cs typeface="Times New Roman"/>
                </a:rPr>
                <a:t>E</a:t>
              </a:r>
              <a:r>
                <a:rPr sz="1875" spc="-22" baseline="-24444" dirty="0">
                  <a:latin typeface="Times New Roman"/>
                  <a:cs typeface="Times New Roman"/>
                </a:rPr>
                <a:t>0</a:t>
              </a:r>
              <a:r>
                <a:rPr sz="1875" spc="-22" baseline="-24444" dirty="0">
                  <a:latin typeface="Symbol"/>
                  <a:cs typeface="Symbol"/>
                </a:rPr>
                <a:t></a:t>
              </a:r>
              <a:r>
                <a:rPr sz="1875" spc="-22" baseline="-24444" dirty="0">
                  <a:latin typeface="Times New Roman"/>
                  <a:cs typeface="Times New Roman"/>
                </a:rPr>
                <a:t>1</a:t>
              </a:r>
              <a:r>
                <a:rPr sz="1875" spc="397" baseline="-24444" dirty="0">
                  <a:latin typeface="Times New Roman"/>
                  <a:cs typeface="Times New Roman"/>
                </a:rPr>
                <a:t> </a:t>
              </a:r>
              <a:r>
                <a:rPr sz="2100" spc="20" dirty="0">
                  <a:latin typeface="Symbol"/>
                  <a:cs typeface="Symbol"/>
                </a:rPr>
                <a:t></a:t>
              </a:r>
              <a:r>
                <a:rPr sz="2100" spc="-125" dirty="0">
                  <a:latin typeface="Times New Roman"/>
                  <a:cs typeface="Times New Roman"/>
                </a:rPr>
                <a:t> </a:t>
              </a:r>
              <a:r>
                <a:rPr sz="2100" i="1" spc="40" dirty="0">
                  <a:latin typeface="Times New Roman"/>
                  <a:cs typeface="Times New Roman"/>
                </a:rPr>
                <a:t>C</a:t>
              </a:r>
              <a:r>
                <a:rPr sz="1875" i="1" spc="60" baseline="-24444" dirty="0">
                  <a:latin typeface="Times New Roman"/>
                  <a:cs typeface="Times New Roman"/>
                </a:rPr>
                <a:t>L</a:t>
              </a:r>
              <a:r>
                <a:rPr sz="1875" i="1" spc="240" baseline="-24444" dirty="0">
                  <a:latin typeface="Times New Roman"/>
                  <a:cs typeface="Times New Roman"/>
                </a:rPr>
                <a:t> </a:t>
              </a:r>
              <a:r>
                <a:rPr sz="2100" spc="20" dirty="0">
                  <a:latin typeface="Symbol"/>
                  <a:cs typeface="Symbol"/>
                </a:rPr>
                <a:t></a:t>
              </a:r>
              <a:r>
                <a:rPr sz="2100" i="1" spc="20" dirty="0">
                  <a:latin typeface="Times New Roman"/>
                  <a:cs typeface="Times New Roman"/>
                </a:rPr>
                <a:t>V</a:t>
              </a:r>
              <a:r>
                <a:rPr sz="1875" i="1" spc="30" baseline="-24444" dirty="0">
                  <a:latin typeface="Times New Roman"/>
                  <a:cs typeface="Times New Roman"/>
                </a:rPr>
                <a:t>DD</a:t>
              </a:r>
              <a:r>
                <a:rPr sz="1875" i="1" spc="217" baseline="-24444" dirty="0">
                  <a:latin typeface="Times New Roman"/>
                  <a:cs typeface="Times New Roman"/>
                </a:rPr>
                <a:t> </a:t>
              </a:r>
              <a:r>
                <a:rPr sz="2100" spc="10" dirty="0">
                  <a:latin typeface="Symbol"/>
                  <a:cs typeface="Symbol"/>
                </a:rPr>
                <a:t></a:t>
              </a:r>
              <a:endParaRPr sz="2100">
                <a:latin typeface="Symbol"/>
                <a:cs typeface="Symbo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3320" y="109116"/>
            <a:ext cx="5685155" cy="1001394"/>
          </a:xfrm>
          <a:prstGeom prst="rect">
            <a:avLst/>
          </a:prstGeom>
        </p:spPr>
        <p:txBody>
          <a:bodyPr vert="horz" wrap="square" lIns="0" tIns="12700" rIns="0" bIns="0" rtlCol="0">
            <a:spAutoFit/>
          </a:bodyPr>
          <a:lstStyle/>
          <a:p>
            <a:pPr marL="1015365" marR="5080" indent="-1003300">
              <a:lnSpc>
                <a:spcPct val="100000"/>
              </a:lnSpc>
              <a:spcBef>
                <a:spcPts val="100"/>
              </a:spcBef>
            </a:pPr>
            <a:r>
              <a:rPr sz="3200" spc="-5" dirty="0">
                <a:solidFill>
                  <a:schemeClr val="tx1"/>
                </a:solidFill>
              </a:rPr>
              <a:t>Power Consumption</a:t>
            </a:r>
            <a:r>
              <a:rPr sz="3200" spc="-40" dirty="0">
                <a:solidFill>
                  <a:schemeClr val="tx1"/>
                </a:solidFill>
              </a:rPr>
              <a:t> </a:t>
            </a:r>
            <a:r>
              <a:rPr sz="3200" dirty="0">
                <a:solidFill>
                  <a:schemeClr val="tx1"/>
                </a:solidFill>
              </a:rPr>
              <a:t>of</a:t>
            </a:r>
            <a:r>
              <a:rPr sz="3200" spc="-15" dirty="0">
                <a:solidFill>
                  <a:schemeClr val="tx1"/>
                </a:solidFill>
              </a:rPr>
              <a:t> </a:t>
            </a:r>
            <a:r>
              <a:rPr sz="3200" spc="-5" dirty="0">
                <a:solidFill>
                  <a:schemeClr val="tx1"/>
                </a:solidFill>
              </a:rPr>
              <a:t>Static </a:t>
            </a:r>
            <a:r>
              <a:rPr sz="3200" spc="-875" dirty="0">
                <a:solidFill>
                  <a:schemeClr val="tx1"/>
                </a:solidFill>
              </a:rPr>
              <a:t> </a:t>
            </a:r>
            <a:r>
              <a:rPr sz="3200" spc="-5" dirty="0">
                <a:solidFill>
                  <a:schemeClr val="tx1"/>
                </a:solidFill>
              </a:rPr>
              <a:t>CMOS</a:t>
            </a:r>
            <a:r>
              <a:rPr sz="3200" dirty="0">
                <a:solidFill>
                  <a:schemeClr val="tx1"/>
                </a:solidFill>
              </a:rPr>
              <a:t> </a:t>
            </a:r>
            <a:r>
              <a:rPr sz="3200" spc="-5" dirty="0">
                <a:solidFill>
                  <a:schemeClr val="tx1"/>
                </a:solidFill>
              </a:rPr>
              <a:t>Logic</a:t>
            </a:r>
            <a:r>
              <a:rPr sz="3200" spc="-25" dirty="0">
                <a:solidFill>
                  <a:schemeClr val="tx1"/>
                </a:solidFill>
              </a:rPr>
              <a:t> </a:t>
            </a:r>
            <a:r>
              <a:rPr sz="3200" spc="-5" dirty="0">
                <a:solidFill>
                  <a:schemeClr val="tx1"/>
                </a:solidFill>
              </a:rPr>
              <a:t>Gates</a:t>
            </a:r>
            <a:endParaRPr sz="3200" dirty="0">
              <a:solidFill>
                <a:schemeClr val="tx1"/>
              </a:solidFill>
            </a:endParaRPr>
          </a:p>
        </p:txBody>
      </p:sp>
      <p:grpSp>
        <p:nvGrpSpPr>
          <p:cNvPr id="3" name="object 3"/>
          <p:cNvGrpSpPr/>
          <p:nvPr/>
        </p:nvGrpSpPr>
        <p:grpSpPr>
          <a:xfrm>
            <a:off x="432816" y="1505740"/>
            <a:ext cx="3811270" cy="3747135"/>
            <a:chOff x="432816" y="1505740"/>
            <a:chExt cx="3811270" cy="3747135"/>
          </a:xfrm>
        </p:grpSpPr>
        <p:pic>
          <p:nvPicPr>
            <p:cNvPr id="4" name="object 4"/>
            <p:cNvPicPr/>
            <p:nvPr/>
          </p:nvPicPr>
          <p:blipFill>
            <a:blip r:embed="rId3" cstate="print"/>
            <a:stretch>
              <a:fillRect/>
            </a:stretch>
          </p:blipFill>
          <p:spPr>
            <a:xfrm>
              <a:off x="432816" y="1505740"/>
              <a:ext cx="3019027" cy="3746725"/>
            </a:xfrm>
            <a:prstGeom prst="rect">
              <a:avLst/>
            </a:prstGeom>
          </p:spPr>
        </p:pic>
        <p:sp>
          <p:nvSpPr>
            <p:cNvPr id="5" name="object 5"/>
            <p:cNvSpPr/>
            <p:nvPr/>
          </p:nvSpPr>
          <p:spPr>
            <a:xfrm>
              <a:off x="2759202" y="2459735"/>
              <a:ext cx="1484630" cy="2185035"/>
            </a:xfrm>
            <a:custGeom>
              <a:avLst/>
              <a:gdLst/>
              <a:ahLst/>
              <a:cxnLst/>
              <a:rect l="l" t="t" r="r" b="b"/>
              <a:pathLst>
                <a:path w="1484629" h="2185035">
                  <a:moveTo>
                    <a:pt x="1465326" y="0"/>
                  </a:moveTo>
                  <a:lnTo>
                    <a:pt x="0" y="0"/>
                  </a:lnTo>
                  <a:lnTo>
                    <a:pt x="0" y="381000"/>
                  </a:lnTo>
                  <a:lnTo>
                    <a:pt x="1465326" y="381000"/>
                  </a:lnTo>
                  <a:lnTo>
                    <a:pt x="1465326" y="0"/>
                  </a:lnTo>
                  <a:close/>
                </a:path>
                <a:path w="1484629" h="2185035">
                  <a:moveTo>
                    <a:pt x="1484376" y="1803654"/>
                  </a:moveTo>
                  <a:lnTo>
                    <a:pt x="17526" y="1803654"/>
                  </a:lnTo>
                  <a:lnTo>
                    <a:pt x="17526" y="2184654"/>
                  </a:lnTo>
                  <a:lnTo>
                    <a:pt x="1484376" y="2184654"/>
                  </a:lnTo>
                  <a:lnTo>
                    <a:pt x="1484376" y="1803654"/>
                  </a:lnTo>
                  <a:close/>
                </a:path>
              </a:pathLst>
            </a:custGeom>
            <a:solidFill>
              <a:srgbClr val="FFFFFF"/>
            </a:solidFill>
          </p:spPr>
          <p:txBody>
            <a:bodyPr wrap="square" lIns="0" tIns="0" rIns="0" bIns="0" rtlCol="0"/>
            <a:lstStyle/>
            <a:p>
              <a:endParaRPr/>
            </a:p>
          </p:txBody>
        </p:sp>
        <p:sp>
          <p:nvSpPr>
            <p:cNvPr id="6" name="object 6"/>
            <p:cNvSpPr/>
            <p:nvPr/>
          </p:nvSpPr>
          <p:spPr>
            <a:xfrm>
              <a:off x="2894838" y="3547872"/>
              <a:ext cx="504825" cy="1122045"/>
            </a:xfrm>
            <a:custGeom>
              <a:avLst/>
              <a:gdLst/>
              <a:ahLst/>
              <a:cxnLst/>
              <a:rect l="l" t="t" r="r" b="b"/>
              <a:pathLst>
                <a:path w="504825" h="1122045">
                  <a:moveTo>
                    <a:pt x="252222" y="0"/>
                  </a:moveTo>
                  <a:lnTo>
                    <a:pt x="252222" y="515492"/>
                  </a:lnTo>
                </a:path>
                <a:path w="504825" h="1122045">
                  <a:moveTo>
                    <a:pt x="504825" y="515492"/>
                  </a:moveTo>
                  <a:lnTo>
                    <a:pt x="0" y="505967"/>
                  </a:lnTo>
                </a:path>
                <a:path w="504825" h="1122045">
                  <a:moveTo>
                    <a:pt x="504825" y="619125"/>
                  </a:moveTo>
                  <a:lnTo>
                    <a:pt x="0" y="609600"/>
                  </a:lnTo>
                </a:path>
                <a:path w="504825" h="1122045">
                  <a:moveTo>
                    <a:pt x="255269" y="618744"/>
                  </a:moveTo>
                  <a:lnTo>
                    <a:pt x="255269" y="1121536"/>
                  </a:lnTo>
                </a:path>
              </a:pathLst>
            </a:custGeom>
            <a:ln w="32004">
              <a:solidFill>
                <a:srgbClr val="000000"/>
              </a:solidFill>
            </a:ln>
          </p:spPr>
          <p:txBody>
            <a:bodyPr wrap="square" lIns="0" tIns="0" rIns="0" bIns="0" rtlCol="0"/>
            <a:lstStyle/>
            <a:p>
              <a:endParaRPr/>
            </a:p>
          </p:txBody>
        </p:sp>
        <p:pic>
          <p:nvPicPr>
            <p:cNvPr id="7" name="object 7"/>
            <p:cNvPicPr/>
            <p:nvPr/>
          </p:nvPicPr>
          <p:blipFill>
            <a:blip r:embed="rId4" cstate="print"/>
            <a:stretch>
              <a:fillRect/>
            </a:stretch>
          </p:blipFill>
          <p:spPr>
            <a:xfrm>
              <a:off x="3019805" y="4662741"/>
              <a:ext cx="251485" cy="250761"/>
            </a:xfrm>
            <a:prstGeom prst="rect">
              <a:avLst/>
            </a:prstGeom>
          </p:spPr>
        </p:pic>
      </p:grpSp>
      <p:sp>
        <p:nvSpPr>
          <p:cNvPr id="8" name="object 8"/>
          <p:cNvSpPr txBox="1"/>
          <p:nvPr/>
        </p:nvSpPr>
        <p:spPr>
          <a:xfrm>
            <a:off x="3179826" y="4183888"/>
            <a:ext cx="208915" cy="330200"/>
          </a:xfrm>
          <a:prstGeom prst="rect">
            <a:avLst/>
          </a:prstGeom>
        </p:spPr>
        <p:txBody>
          <a:bodyPr vert="horz" wrap="square" lIns="0" tIns="12065" rIns="0" bIns="0" rtlCol="0">
            <a:spAutoFit/>
          </a:bodyPr>
          <a:lstStyle/>
          <a:p>
            <a:pPr marL="12700">
              <a:lnSpc>
                <a:spcPct val="100000"/>
              </a:lnSpc>
              <a:spcBef>
                <a:spcPts val="95"/>
              </a:spcBef>
            </a:pPr>
            <a:r>
              <a:rPr sz="2000" b="1" i="1" spc="-5" dirty="0">
                <a:latin typeface="Arial"/>
                <a:cs typeface="Arial"/>
              </a:rPr>
              <a:t>C</a:t>
            </a:r>
            <a:endParaRPr sz="2000">
              <a:latin typeface="Arial"/>
              <a:cs typeface="Arial"/>
            </a:endParaRPr>
          </a:p>
        </p:txBody>
      </p:sp>
      <p:sp>
        <p:nvSpPr>
          <p:cNvPr id="9" name="object 9"/>
          <p:cNvSpPr txBox="1"/>
          <p:nvPr/>
        </p:nvSpPr>
        <p:spPr>
          <a:xfrm>
            <a:off x="3362959" y="4330953"/>
            <a:ext cx="128905" cy="228600"/>
          </a:xfrm>
          <a:prstGeom prst="rect">
            <a:avLst/>
          </a:prstGeom>
        </p:spPr>
        <p:txBody>
          <a:bodyPr vert="horz" wrap="square" lIns="0" tIns="16510" rIns="0" bIns="0" rtlCol="0">
            <a:spAutoFit/>
          </a:bodyPr>
          <a:lstStyle/>
          <a:p>
            <a:pPr marL="12700">
              <a:lnSpc>
                <a:spcPct val="100000"/>
              </a:lnSpc>
              <a:spcBef>
                <a:spcPts val="130"/>
              </a:spcBef>
            </a:pPr>
            <a:r>
              <a:rPr sz="1300" b="1" i="1" spc="15" dirty="0">
                <a:latin typeface="Arial"/>
                <a:cs typeface="Arial"/>
              </a:rPr>
              <a:t>L</a:t>
            </a:r>
            <a:endParaRPr sz="1300">
              <a:latin typeface="Arial"/>
              <a:cs typeface="Arial"/>
            </a:endParaRPr>
          </a:p>
        </p:txBody>
      </p:sp>
      <p:sp>
        <p:nvSpPr>
          <p:cNvPr id="10" name="object 10"/>
          <p:cNvSpPr txBox="1"/>
          <p:nvPr/>
        </p:nvSpPr>
        <p:spPr>
          <a:xfrm>
            <a:off x="1607058" y="2905505"/>
            <a:ext cx="69913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004099"/>
                </a:solidFill>
                <a:latin typeface="Arial"/>
                <a:cs typeface="Arial"/>
              </a:rPr>
              <a:t>PMOS</a:t>
            </a:r>
            <a:endParaRPr sz="1800">
              <a:latin typeface="Arial"/>
              <a:cs typeface="Arial"/>
            </a:endParaRPr>
          </a:p>
        </p:txBody>
      </p:sp>
      <p:sp>
        <p:nvSpPr>
          <p:cNvPr id="11" name="object 11"/>
          <p:cNvSpPr txBox="1"/>
          <p:nvPr/>
        </p:nvSpPr>
        <p:spPr>
          <a:xfrm>
            <a:off x="1607058" y="4345685"/>
            <a:ext cx="71120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0000"/>
                </a:solidFill>
                <a:latin typeface="Arial"/>
                <a:cs typeface="Arial"/>
              </a:rPr>
              <a:t>NMOS</a:t>
            </a:r>
            <a:endParaRPr sz="1800">
              <a:latin typeface="Arial"/>
              <a:cs typeface="Arial"/>
            </a:endParaRPr>
          </a:p>
        </p:txBody>
      </p:sp>
      <p:grpSp>
        <p:nvGrpSpPr>
          <p:cNvPr id="12" name="object 12"/>
          <p:cNvGrpSpPr/>
          <p:nvPr/>
        </p:nvGrpSpPr>
        <p:grpSpPr>
          <a:xfrm>
            <a:off x="2302688" y="2266759"/>
            <a:ext cx="803910" cy="1623695"/>
            <a:chOff x="2302688" y="2266759"/>
            <a:chExt cx="803910" cy="1623695"/>
          </a:xfrm>
        </p:grpSpPr>
        <p:sp>
          <p:nvSpPr>
            <p:cNvPr id="13" name="object 13"/>
            <p:cNvSpPr/>
            <p:nvPr/>
          </p:nvSpPr>
          <p:spPr>
            <a:xfrm>
              <a:off x="2309355" y="2273427"/>
              <a:ext cx="757555" cy="1405890"/>
            </a:xfrm>
            <a:custGeom>
              <a:avLst/>
              <a:gdLst/>
              <a:ahLst/>
              <a:cxnLst/>
              <a:rect l="l" t="t" r="r" b="b"/>
              <a:pathLst>
                <a:path w="757555" h="1405889">
                  <a:moveTo>
                    <a:pt x="10172" y="0"/>
                  </a:moveTo>
                  <a:lnTo>
                    <a:pt x="7828" y="58864"/>
                  </a:lnTo>
                  <a:lnTo>
                    <a:pt x="5596" y="117504"/>
                  </a:lnTo>
                  <a:lnTo>
                    <a:pt x="3586" y="175700"/>
                  </a:lnTo>
                  <a:lnTo>
                    <a:pt x="1910" y="233232"/>
                  </a:lnTo>
                  <a:lnTo>
                    <a:pt x="680" y="289879"/>
                  </a:lnTo>
                  <a:lnTo>
                    <a:pt x="6" y="345421"/>
                  </a:lnTo>
                  <a:lnTo>
                    <a:pt x="0" y="399638"/>
                  </a:lnTo>
                  <a:lnTo>
                    <a:pt x="772" y="452308"/>
                  </a:lnTo>
                  <a:lnTo>
                    <a:pt x="2436" y="503212"/>
                  </a:lnTo>
                  <a:lnTo>
                    <a:pt x="5101" y="552130"/>
                  </a:lnTo>
                  <a:lnTo>
                    <a:pt x="8879" y="598840"/>
                  </a:lnTo>
                  <a:lnTo>
                    <a:pt x="13882" y="643123"/>
                  </a:lnTo>
                  <a:lnTo>
                    <a:pt x="20221" y="684759"/>
                  </a:lnTo>
                  <a:lnTo>
                    <a:pt x="28006" y="723526"/>
                  </a:lnTo>
                  <a:lnTo>
                    <a:pt x="59394" y="817137"/>
                  </a:lnTo>
                  <a:lnTo>
                    <a:pt x="86832" y="864371"/>
                  </a:lnTo>
                  <a:lnTo>
                    <a:pt x="118771" y="902668"/>
                  </a:lnTo>
                  <a:lnTo>
                    <a:pt x="154317" y="933783"/>
                  </a:lnTo>
                  <a:lnTo>
                    <a:pt x="192578" y="959475"/>
                  </a:lnTo>
                  <a:lnTo>
                    <a:pt x="232660" y="981501"/>
                  </a:lnTo>
                  <a:lnTo>
                    <a:pt x="273671" y="1001619"/>
                  </a:lnTo>
                  <a:lnTo>
                    <a:pt x="314718" y="1021588"/>
                  </a:lnTo>
                  <a:lnTo>
                    <a:pt x="359087" y="1037499"/>
                  </a:lnTo>
                  <a:lnTo>
                    <a:pt x="408970" y="1045938"/>
                  </a:lnTo>
                  <a:lnTo>
                    <a:pt x="461975" y="1049540"/>
                  </a:lnTo>
                  <a:lnTo>
                    <a:pt x="515711" y="1050940"/>
                  </a:lnTo>
                  <a:lnTo>
                    <a:pt x="567786" y="1052776"/>
                  </a:lnTo>
                  <a:lnTo>
                    <a:pt x="615809" y="1057681"/>
                  </a:lnTo>
                  <a:lnTo>
                    <a:pt x="657387" y="1068293"/>
                  </a:lnTo>
                  <a:lnTo>
                    <a:pt x="717112" y="1118373"/>
                  </a:lnTo>
                  <a:lnTo>
                    <a:pt x="735939" y="1156149"/>
                  </a:lnTo>
                  <a:lnTo>
                    <a:pt x="747973" y="1199464"/>
                  </a:lnTo>
                  <a:lnTo>
                    <a:pt x="754575" y="1247206"/>
                  </a:lnTo>
                  <a:lnTo>
                    <a:pt x="757107" y="1298265"/>
                  </a:lnTo>
                  <a:lnTo>
                    <a:pt x="756930" y="1351529"/>
                  </a:lnTo>
                  <a:lnTo>
                    <a:pt x="755408" y="1405890"/>
                  </a:lnTo>
                </a:path>
              </a:pathLst>
            </a:custGeom>
            <a:ln w="12954">
              <a:solidFill>
                <a:srgbClr val="FF0000"/>
              </a:solidFill>
            </a:ln>
          </p:spPr>
          <p:txBody>
            <a:bodyPr wrap="square" lIns="0" tIns="0" rIns="0" bIns="0" rtlCol="0"/>
            <a:lstStyle/>
            <a:p>
              <a:endParaRPr/>
            </a:p>
          </p:txBody>
        </p:sp>
        <p:sp>
          <p:nvSpPr>
            <p:cNvPr id="14" name="object 14"/>
            <p:cNvSpPr/>
            <p:nvPr/>
          </p:nvSpPr>
          <p:spPr>
            <a:xfrm>
              <a:off x="3030347" y="3634866"/>
              <a:ext cx="76200" cy="255270"/>
            </a:xfrm>
            <a:custGeom>
              <a:avLst/>
              <a:gdLst/>
              <a:ahLst/>
              <a:cxnLst/>
              <a:rect l="l" t="t" r="r" b="b"/>
              <a:pathLst>
                <a:path w="76200" h="255270">
                  <a:moveTo>
                    <a:pt x="28610" y="179069"/>
                  </a:moveTo>
                  <a:lnTo>
                    <a:pt x="0" y="179831"/>
                  </a:lnTo>
                  <a:lnTo>
                    <a:pt x="40131" y="255015"/>
                  </a:lnTo>
                  <a:lnTo>
                    <a:pt x="69674" y="191769"/>
                  </a:lnTo>
                  <a:lnTo>
                    <a:pt x="28955" y="191769"/>
                  </a:lnTo>
                  <a:lnTo>
                    <a:pt x="28610" y="179069"/>
                  </a:lnTo>
                  <a:close/>
                </a:path>
                <a:path w="76200" h="255270">
                  <a:moveTo>
                    <a:pt x="47660" y="178561"/>
                  </a:moveTo>
                  <a:lnTo>
                    <a:pt x="28610" y="179069"/>
                  </a:lnTo>
                  <a:lnTo>
                    <a:pt x="28955" y="191769"/>
                  </a:lnTo>
                  <a:lnTo>
                    <a:pt x="48005" y="191261"/>
                  </a:lnTo>
                  <a:lnTo>
                    <a:pt x="47660" y="178561"/>
                  </a:lnTo>
                  <a:close/>
                </a:path>
                <a:path w="76200" h="255270">
                  <a:moveTo>
                    <a:pt x="76200" y="177799"/>
                  </a:moveTo>
                  <a:lnTo>
                    <a:pt x="47660" y="178561"/>
                  </a:lnTo>
                  <a:lnTo>
                    <a:pt x="48005" y="191261"/>
                  </a:lnTo>
                  <a:lnTo>
                    <a:pt x="28955" y="191769"/>
                  </a:lnTo>
                  <a:lnTo>
                    <a:pt x="69674" y="191769"/>
                  </a:lnTo>
                  <a:lnTo>
                    <a:pt x="76200" y="177799"/>
                  </a:lnTo>
                  <a:close/>
                </a:path>
                <a:path w="76200" h="255270">
                  <a:moveTo>
                    <a:pt x="42798" y="0"/>
                  </a:moveTo>
                  <a:lnTo>
                    <a:pt x="23748" y="507"/>
                  </a:lnTo>
                  <a:lnTo>
                    <a:pt x="28610" y="179069"/>
                  </a:lnTo>
                  <a:lnTo>
                    <a:pt x="47660" y="178561"/>
                  </a:lnTo>
                  <a:lnTo>
                    <a:pt x="42798" y="0"/>
                  </a:lnTo>
                  <a:close/>
                </a:path>
              </a:pathLst>
            </a:custGeom>
            <a:solidFill>
              <a:srgbClr val="FF0000"/>
            </a:solidFill>
          </p:spPr>
          <p:txBody>
            <a:bodyPr wrap="square" lIns="0" tIns="0" rIns="0" bIns="0" rtlCol="0"/>
            <a:lstStyle/>
            <a:p>
              <a:endParaRPr/>
            </a:p>
          </p:txBody>
        </p:sp>
      </p:grpSp>
      <p:sp>
        <p:nvSpPr>
          <p:cNvPr id="15" name="object 15"/>
          <p:cNvSpPr txBox="1"/>
          <p:nvPr/>
        </p:nvSpPr>
        <p:spPr>
          <a:xfrm>
            <a:off x="3136392" y="1363726"/>
            <a:ext cx="6275070" cy="391160"/>
          </a:xfrm>
          <a:prstGeom prst="rect">
            <a:avLst/>
          </a:prstGeom>
        </p:spPr>
        <p:txBody>
          <a:bodyPr vert="horz" wrap="square" lIns="0" tIns="12700" rIns="0" bIns="0" rtlCol="0">
            <a:spAutoFit/>
          </a:bodyPr>
          <a:lstStyle/>
          <a:p>
            <a:pPr marL="368300" indent="-342900">
              <a:lnSpc>
                <a:spcPct val="100000"/>
              </a:lnSpc>
              <a:spcBef>
                <a:spcPts val="100"/>
              </a:spcBef>
              <a:buFont typeface="Wingdings"/>
              <a:buChar char=""/>
              <a:tabLst>
                <a:tab pos="368300" algn="l"/>
              </a:tabLst>
            </a:pPr>
            <a:r>
              <a:rPr sz="2000" b="1" spc="-5" dirty="0">
                <a:solidFill>
                  <a:srgbClr val="004099"/>
                </a:solidFill>
                <a:latin typeface="Arial"/>
                <a:cs typeface="Arial"/>
              </a:rPr>
              <a:t>For Static</a:t>
            </a:r>
            <a:r>
              <a:rPr sz="2000" b="1" spc="-10" dirty="0">
                <a:solidFill>
                  <a:srgbClr val="004099"/>
                </a:solidFill>
                <a:latin typeface="Arial"/>
                <a:cs typeface="Arial"/>
              </a:rPr>
              <a:t> </a:t>
            </a:r>
            <a:r>
              <a:rPr sz="2000" b="1" spc="-5" dirty="0">
                <a:solidFill>
                  <a:srgbClr val="004099"/>
                </a:solidFill>
                <a:latin typeface="Arial"/>
                <a:cs typeface="Arial"/>
              </a:rPr>
              <a:t>CMOS logic</a:t>
            </a:r>
            <a:r>
              <a:rPr sz="2000" b="1" dirty="0">
                <a:solidFill>
                  <a:srgbClr val="004099"/>
                </a:solidFill>
                <a:latin typeface="Arial"/>
                <a:cs typeface="Arial"/>
              </a:rPr>
              <a:t> </a:t>
            </a:r>
            <a:r>
              <a:rPr sz="2000" b="1" spc="-5" dirty="0">
                <a:solidFill>
                  <a:srgbClr val="004099"/>
                </a:solidFill>
                <a:latin typeface="Arial"/>
                <a:cs typeface="Arial"/>
              </a:rPr>
              <a:t>gate</a:t>
            </a:r>
            <a:r>
              <a:rPr sz="2000" b="1" spc="300" dirty="0">
                <a:solidFill>
                  <a:srgbClr val="004099"/>
                </a:solidFill>
                <a:latin typeface="Arial"/>
                <a:cs typeface="Arial"/>
              </a:rPr>
              <a:t> </a:t>
            </a:r>
            <a:r>
              <a:rPr sz="3600" b="1" i="1" baseline="2314" dirty="0">
                <a:solidFill>
                  <a:srgbClr val="004099"/>
                </a:solidFill>
                <a:latin typeface="Arial"/>
                <a:cs typeface="Arial"/>
              </a:rPr>
              <a:t>V</a:t>
            </a:r>
            <a:r>
              <a:rPr sz="2400" b="1" baseline="-17361" dirty="0">
                <a:solidFill>
                  <a:srgbClr val="004099"/>
                </a:solidFill>
                <a:latin typeface="Arial"/>
                <a:cs typeface="Arial"/>
              </a:rPr>
              <a:t>OH</a:t>
            </a:r>
            <a:r>
              <a:rPr sz="2400" b="1" spc="315" baseline="-17361" dirty="0">
                <a:solidFill>
                  <a:srgbClr val="004099"/>
                </a:solidFill>
                <a:latin typeface="Arial"/>
                <a:cs typeface="Arial"/>
              </a:rPr>
              <a:t> </a:t>
            </a:r>
            <a:r>
              <a:rPr sz="3600" b="1" baseline="2314" dirty="0">
                <a:solidFill>
                  <a:srgbClr val="004099"/>
                </a:solidFill>
                <a:latin typeface="Arial"/>
                <a:cs typeface="Arial"/>
              </a:rPr>
              <a:t>=</a:t>
            </a:r>
            <a:r>
              <a:rPr sz="3600" b="1" spc="-7" baseline="2314" dirty="0">
                <a:solidFill>
                  <a:srgbClr val="004099"/>
                </a:solidFill>
                <a:latin typeface="Arial"/>
                <a:cs typeface="Arial"/>
              </a:rPr>
              <a:t> </a:t>
            </a:r>
            <a:r>
              <a:rPr sz="3600" b="1" i="1" baseline="2314" dirty="0">
                <a:solidFill>
                  <a:srgbClr val="004099"/>
                </a:solidFill>
                <a:latin typeface="Arial"/>
                <a:cs typeface="Arial"/>
              </a:rPr>
              <a:t>V</a:t>
            </a:r>
            <a:r>
              <a:rPr sz="2400" b="1" baseline="-17361" dirty="0">
                <a:solidFill>
                  <a:srgbClr val="004099"/>
                </a:solidFill>
                <a:latin typeface="Arial"/>
                <a:cs typeface="Arial"/>
              </a:rPr>
              <a:t>DD</a:t>
            </a:r>
            <a:r>
              <a:rPr sz="3600" b="1" baseline="2314" dirty="0">
                <a:solidFill>
                  <a:srgbClr val="004099"/>
                </a:solidFill>
                <a:latin typeface="Arial"/>
                <a:cs typeface="Arial"/>
              </a:rPr>
              <a:t>,</a:t>
            </a:r>
            <a:r>
              <a:rPr sz="3600" b="1" spc="-44" baseline="2314" dirty="0">
                <a:solidFill>
                  <a:srgbClr val="004099"/>
                </a:solidFill>
                <a:latin typeface="Arial"/>
                <a:cs typeface="Arial"/>
              </a:rPr>
              <a:t> </a:t>
            </a:r>
            <a:r>
              <a:rPr sz="3600" b="1" i="1" baseline="2314" dirty="0">
                <a:solidFill>
                  <a:srgbClr val="004099"/>
                </a:solidFill>
                <a:latin typeface="Arial"/>
                <a:cs typeface="Arial"/>
              </a:rPr>
              <a:t>V</a:t>
            </a:r>
            <a:r>
              <a:rPr sz="2400" b="1" baseline="-17361" dirty="0">
                <a:solidFill>
                  <a:srgbClr val="004099"/>
                </a:solidFill>
                <a:latin typeface="Arial"/>
                <a:cs typeface="Arial"/>
              </a:rPr>
              <a:t>OL</a:t>
            </a:r>
            <a:r>
              <a:rPr sz="2400" b="1" spc="270" baseline="-17361" dirty="0">
                <a:solidFill>
                  <a:srgbClr val="004099"/>
                </a:solidFill>
                <a:latin typeface="Arial"/>
                <a:cs typeface="Arial"/>
              </a:rPr>
              <a:t> </a:t>
            </a:r>
            <a:r>
              <a:rPr sz="3600" b="1" baseline="2314" dirty="0">
                <a:solidFill>
                  <a:srgbClr val="004099"/>
                </a:solidFill>
                <a:latin typeface="Arial"/>
                <a:cs typeface="Arial"/>
              </a:rPr>
              <a:t>= </a:t>
            </a:r>
            <a:r>
              <a:rPr sz="3600" b="1" spc="-7" baseline="2314" dirty="0">
                <a:solidFill>
                  <a:srgbClr val="004099"/>
                </a:solidFill>
                <a:latin typeface="Arial"/>
                <a:cs typeface="Arial"/>
              </a:rPr>
              <a:t>0</a:t>
            </a:r>
            <a:endParaRPr sz="3600" baseline="2314">
              <a:latin typeface="Arial"/>
              <a:cs typeface="Arial"/>
            </a:endParaRPr>
          </a:p>
        </p:txBody>
      </p:sp>
      <p:grpSp>
        <p:nvGrpSpPr>
          <p:cNvPr id="16" name="object 16"/>
          <p:cNvGrpSpPr/>
          <p:nvPr/>
        </p:nvGrpSpPr>
        <p:grpSpPr>
          <a:xfrm>
            <a:off x="3445573" y="2176843"/>
            <a:ext cx="1946910" cy="588010"/>
            <a:chOff x="3445573" y="2176843"/>
            <a:chExt cx="1946910" cy="588010"/>
          </a:xfrm>
        </p:grpSpPr>
        <p:sp>
          <p:nvSpPr>
            <p:cNvPr id="17" name="object 17"/>
            <p:cNvSpPr/>
            <p:nvPr/>
          </p:nvSpPr>
          <p:spPr>
            <a:xfrm>
              <a:off x="3452240" y="2183510"/>
              <a:ext cx="1933575" cy="574675"/>
            </a:xfrm>
            <a:custGeom>
              <a:avLst/>
              <a:gdLst/>
              <a:ahLst/>
              <a:cxnLst/>
              <a:rect l="l" t="t" r="r" b="b"/>
              <a:pathLst>
                <a:path w="1933575" h="574675">
                  <a:moveTo>
                    <a:pt x="1837436" y="0"/>
                  </a:moveTo>
                  <a:lnTo>
                    <a:pt x="95758" y="0"/>
                  </a:lnTo>
                  <a:lnTo>
                    <a:pt x="58507" y="7532"/>
                  </a:lnTo>
                  <a:lnTo>
                    <a:pt x="28066" y="28066"/>
                  </a:lnTo>
                  <a:lnTo>
                    <a:pt x="7532" y="58507"/>
                  </a:lnTo>
                  <a:lnTo>
                    <a:pt x="0" y="95758"/>
                  </a:lnTo>
                  <a:lnTo>
                    <a:pt x="0" y="478789"/>
                  </a:lnTo>
                  <a:lnTo>
                    <a:pt x="7532" y="516040"/>
                  </a:lnTo>
                  <a:lnTo>
                    <a:pt x="28066" y="546481"/>
                  </a:lnTo>
                  <a:lnTo>
                    <a:pt x="58507" y="567015"/>
                  </a:lnTo>
                  <a:lnTo>
                    <a:pt x="95758" y="574548"/>
                  </a:lnTo>
                  <a:lnTo>
                    <a:pt x="1837436" y="574548"/>
                  </a:lnTo>
                  <a:lnTo>
                    <a:pt x="1874686" y="567015"/>
                  </a:lnTo>
                  <a:lnTo>
                    <a:pt x="1905127" y="546481"/>
                  </a:lnTo>
                  <a:lnTo>
                    <a:pt x="1925661" y="516040"/>
                  </a:lnTo>
                  <a:lnTo>
                    <a:pt x="1933194" y="478789"/>
                  </a:lnTo>
                  <a:lnTo>
                    <a:pt x="1933194" y="95758"/>
                  </a:lnTo>
                  <a:lnTo>
                    <a:pt x="1925661" y="58507"/>
                  </a:lnTo>
                  <a:lnTo>
                    <a:pt x="1905127" y="28066"/>
                  </a:lnTo>
                  <a:lnTo>
                    <a:pt x="1874686" y="7532"/>
                  </a:lnTo>
                  <a:lnTo>
                    <a:pt x="1837436" y="0"/>
                  </a:lnTo>
                  <a:close/>
                </a:path>
              </a:pathLst>
            </a:custGeom>
            <a:solidFill>
              <a:srgbClr val="FFFF00"/>
            </a:solidFill>
          </p:spPr>
          <p:txBody>
            <a:bodyPr wrap="square" lIns="0" tIns="0" rIns="0" bIns="0" rtlCol="0"/>
            <a:lstStyle/>
            <a:p>
              <a:endParaRPr/>
            </a:p>
          </p:txBody>
        </p:sp>
        <p:sp>
          <p:nvSpPr>
            <p:cNvPr id="18" name="object 18"/>
            <p:cNvSpPr/>
            <p:nvPr/>
          </p:nvSpPr>
          <p:spPr>
            <a:xfrm>
              <a:off x="3452240" y="2183510"/>
              <a:ext cx="1933575" cy="574675"/>
            </a:xfrm>
            <a:custGeom>
              <a:avLst/>
              <a:gdLst/>
              <a:ahLst/>
              <a:cxnLst/>
              <a:rect l="l" t="t" r="r" b="b"/>
              <a:pathLst>
                <a:path w="1933575" h="574675">
                  <a:moveTo>
                    <a:pt x="0" y="95758"/>
                  </a:moveTo>
                  <a:lnTo>
                    <a:pt x="7532" y="58507"/>
                  </a:lnTo>
                  <a:lnTo>
                    <a:pt x="28066" y="28066"/>
                  </a:lnTo>
                  <a:lnTo>
                    <a:pt x="58507" y="7532"/>
                  </a:lnTo>
                  <a:lnTo>
                    <a:pt x="95758" y="0"/>
                  </a:lnTo>
                  <a:lnTo>
                    <a:pt x="1837436" y="0"/>
                  </a:lnTo>
                  <a:lnTo>
                    <a:pt x="1874686" y="7532"/>
                  </a:lnTo>
                  <a:lnTo>
                    <a:pt x="1905127" y="28066"/>
                  </a:lnTo>
                  <a:lnTo>
                    <a:pt x="1925661" y="58507"/>
                  </a:lnTo>
                  <a:lnTo>
                    <a:pt x="1933194" y="95758"/>
                  </a:lnTo>
                  <a:lnTo>
                    <a:pt x="1933194" y="478789"/>
                  </a:lnTo>
                  <a:lnTo>
                    <a:pt x="1925661" y="516040"/>
                  </a:lnTo>
                  <a:lnTo>
                    <a:pt x="1905127" y="546481"/>
                  </a:lnTo>
                  <a:lnTo>
                    <a:pt x="1874686" y="567015"/>
                  </a:lnTo>
                  <a:lnTo>
                    <a:pt x="1837436" y="574548"/>
                  </a:lnTo>
                  <a:lnTo>
                    <a:pt x="95758" y="574548"/>
                  </a:lnTo>
                  <a:lnTo>
                    <a:pt x="58507" y="567015"/>
                  </a:lnTo>
                  <a:lnTo>
                    <a:pt x="28066" y="546481"/>
                  </a:lnTo>
                  <a:lnTo>
                    <a:pt x="7532" y="516040"/>
                  </a:lnTo>
                  <a:lnTo>
                    <a:pt x="0" y="478789"/>
                  </a:lnTo>
                  <a:lnTo>
                    <a:pt x="0" y="95758"/>
                  </a:lnTo>
                  <a:close/>
                </a:path>
              </a:pathLst>
            </a:custGeom>
            <a:ln w="12954">
              <a:solidFill>
                <a:srgbClr val="002C6D"/>
              </a:solidFill>
            </a:ln>
          </p:spPr>
          <p:txBody>
            <a:bodyPr wrap="square" lIns="0" tIns="0" rIns="0" bIns="0" rtlCol="0"/>
            <a:lstStyle/>
            <a:p>
              <a:endParaRPr/>
            </a:p>
          </p:txBody>
        </p:sp>
      </p:grpSp>
      <p:sp>
        <p:nvSpPr>
          <p:cNvPr id="19" name="object 19"/>
          <p:cNvSpPr txBox="1"/>
          <p:nvPr/>
        </p:nvSpPr>
        <p:spPr>
          <a:xfrm>
            <a:off x="4561974" y="2445710"/>
            <a:ext cx="636905" cy="214629"/>
          </a:xfrm>
          <a:prstGeom prst="rect">
            <a:avLst/>
          </a:prstGeom>
        </p:spPr>
        <p:txBody>
          <a:bodyPr vert="horz" wrap="square" lIns="0" tIns="17145" rIns="0" bIns="0" rtlCol="0">
            <a:spAutoFit/>
          </a:bodyPr>
          <a:lstStyle/>
          <a:p>
            <a:pPr marL="12700">
              <a:lnSpc>
                <a:spcPct val="100000"/>
              </a:lnSpc>
              <a:spcBef>
                <a:spcPts val="135"/>
              </a:spcBef>
              <a:tabLst>
                <a:tab pos="402590" algn="l"/>
              </a:tabLst>
            </a:pPr>
            <a:r>
              <a:rPr sz="1200" i="1" spc="20" dirty="0">
                <a:latin typeface="Times New Roman"/>
                <a:cs typeface="Times New Roman"/>
              </a:rPr>
              <a:t>L	</a:t>
            </a:r>
            <a:r>
              <a:rPr sz="1200" i="1" spc="-5" dirty="0">
                <a:latin typeface="Times New Roman"/>
                <a:cs typeface="Times New Roman"/>
              </a:rPr>
              <a:t>DD</a:t>
            </a:r>
            <a:endParaRPr sz="1200">
              <a:latin typeface="Times New Roman"/>
              <a:cs typeface="Times New Roman"/>
            </a:endParaRPr>
          </a:p>
        </p:txBody>
      </p:sp>
      <p:sp>
        <p:nvSpPr>
          <p:cNvPr id="20" name="object 20"/>
          <p:cNvSpPr txBox="1"/>
          <p:nvPr/>
        </p:nvSpPr>
        <p:spPr>
          <a:xfrm>
            <a:off x="3596417" y="2266088"/>
            <a:ext cx="1551305" cy="349250"/>
          </a:xfrm>
          <a:prstGeom prst="rect">
            <a:avLst/>
          </a:prstGeom>
        </p:spPr>
        <p:txBody>
          <a:bodyPr vert="horz" wrap="square" lIns="0" tIns="15240" rIns="0" bIns="0" rtlCol="0">
            <a:spAutoFit/>
          </a:bodyPr>
          <a:lstStyle/>
          <a:p>
            <a:pPr marL="38100">
              <a:lnSpc>
                <a:spcPct val="100000"/>
              </a:lnSpc>
              <a:spcBef>
                <a:spcPts val="120"/>
              </a:spcBef>
              <a:tabLst>
                <a:tab pos="586105" algn="l"/>
                <a:tab pos="1128395" algn="l"/>
              </a:tabLst>
            </a:pPr>
            <a:r>
              <a:rPr sz="2100" i="1" spc="10" dirty="0">
                <a:latin typeface="Times New Roman"/>
                <a:cs typeface="Times New Roman"/>
              </a:rPr>
              <a:t>E	</a:t>
            </a:r>
            <a:r>
              <a:rPr sz="2100" spc="10" dirty="0">
                <a:latin typeface="Symbol"/>
                <a:cs typeface="Symbol"/>
              </a:rPr>
              <a:t></a:t>
            </a:r>
            <a:r>
              <a:rPr sz="2100" spc="-100" dirty="0">
                <a:latin typeface="Times New Roman"/>
                <a:cs typeface="Times New Roman"/>
              </a:rPr>
              <a:t> </a:t>
            </a:r>
            <a:r>
              <a:rPr sz="2100" i="1" spc="15" dirty="0">
                <a:latin typeface="Times New Roman"/>
                <a:cs typeface="Times New Roman"/>
              </a:rPr>
              <a:t>C</a:t>
            </a:r>
            <a:r>
              <a:rPr sz="2100" i="1" dirty="0">
                <a:latin typeface="Times New Roman"/>
                <a:cs typeface="Times New Roman"/>
              </a:rPr>
              <a:t>	</a:t>
            </a:r>
            <a:r>
              <a:rPr sz="2100" spc="70" dirty="0">
                <a:latin typeface="Symbol"/>
                <a:cs typeface="Symbol"/>
              </a:rPr>
              <a:t></a:t>
            </a:r>
            <a:r>
              <a:rPr sz="2100" i="1" spc="10" dirty="0">
                <a:latin typeface="Times New Roman"/>
                <a:cs typeface="Times New Roman"/>
              </a:rPr>
              <a:t>V</a:t>
            </a:r>
            <a:r>
              <a:rPr sz="2100" i="1" spc="-120" dirty="0">
                <a:latin typeface="Times New Roman"/>
                <a:cs typeface="Times New Roman"/>
              </a:rPr>
              <a:t> </a:t>
            </a:r>
            <a:r>
              <a:rPr sz="1800" spc="22" baseline="43981" dirty="0">
                <a:latin typeface="Times New Roman"/>
                <a:cs typeface="Times New Roman"/>
              </a:rPr>
              <a:t>2</a:t>
            </a:r>
            <a:endParaRPr sz="1800" baseline="43981">
              <a:latin typeface="Times New Roman"/>
              <a:cs typeface="Times New Roman"/>
            </a:endParaRPr>
          </a:p>
        </p:txBody>
      </p:sp>
      <p:sp>
        <p:nvSpPr>
          <p:cNvPr id="21" name="object 21"/>
          <p:cNvSpPr txBox="1"/>
          <p:nvPr/>
        </p:nvSpPr>
        <p:spPr>
          <a:xfrm>
            <a:off x="3787465" y="2445710"/>
            <a:ext cx="331470" cy="214629"/>
          </a:xfrm>
          <a:prstGeom prst="rect">
            <a:avLst/>
          </a:prstGeom>
        </p:spPr>
        <p:txBody>
          <a:bodyPr vert="horz" wrap="square" lIns="0" tIns="17145" rIns="0" bIns="0" rtlCol="0">
            <a:spAutoFit/>
          </a:bodyPr>
          <a:lstStyle/>
          <a:p>
            <a:pPr marL="12700">
              <a:lnSpc>
                <a:spcPct val="100000"/>
              </a:lnSpc>
              <a:spcBef>
                <a:spcPts val="135"/>
              </a:spcBef>
            </a:pPr>
            <a:r>
              <a:rPr sz="1200" spc="45" dirty="0">
                <a:latin typeface="Times New Roman"/>
                <a:cs typeface="Times New Roman"/>
              </a:rPr>
              <a:t>0</a:t>
            </a:r>
            <a:r>
              <a:rPr sz="1200" spc="-50" dirty="0">
                <a:latin typeface="Symbol"/>
                <a:cs typeface="Symbol"/>
              </a:rPr>
              <a:t></a:t>
            </a:r>
            <a:r>
              <a:rPr sz="1200" spc="15" dirty="0">
                <a:latin typeface="Times New Roman"/>
                <a:cs typeface="Times New Roman"/>
              </a:rPr>
              <a:t>1</a:t>
            </a:r>
            <a:endParaRPr sz="1200">
              <a:latin typeface="Times New Roman"/>
              <a:cs typeface="Times New Roman"/>
            </a:endParaRPr>
          </a:p>
        </p:txBody>
      </p:sp>
      <p:grpSp>
        <p:nvGrpSpPr>
          <p:cNvPr id="22" name="object 22"/>
          <p:cNvGrpSpPr/>
          <p:nvPr/>
        </p:nvGrpSpPr>
        <p:grpSpPr>
          <a:xfrm>
            <a:off x="6773227" y="1804987"/>
            <a:ext cx="4111625" cy="1449705"/>
            <a:chOff x="6773227" y="1804987"/>
            <a:chExt cx="4111625" cy="1449705"/>
          </a:xfrm>
        </p:grpSpPr>
        <p:sp>
          <p:nvSpPr>
            <p:cNvPr id="23" name="object 23"/>
            <p:cNvSpPr/>
            <p:nvPr/>
          </p:nvSpPr>
          <p:spPr>
            <a:xfrm>
              <a:off x="6779895" y="1811654"/>
              <a:ext cx="4098290" cy="1436370"/>
            </a:xfrm>
            <a:custGeom>
              <a:avLst/>
              <a:gdLst/>
              <a:ahLst/>
              <a:cxnLst/>
              <a:rect l="l" t="t" r="r" b="b"/>
              <a:pathLst>
                <a:path w="4098290" h="1436370">
                  <a:moveTo>
                    <a:pt x="3858640" y="0"/>
                  </a:moveTo>
                  <a:lnTo>
                    <a:pt x="239395" y="0"/>
                  </a:lnTo>
                  <a:lnTo>
                    <a:pt x="191150" y="4863"/>
                  </a:lnTo>
                  <a:lnTo>
                    <a:pt x="146214" y="18813"/>
                  </a:lnTo>
                  <a:lnTo>
                    <a:pt x="105550" y="40886"/>
                  </a:lnTo>
                  <a:lnTo>
                    <a:pt x="70119" y="70119"/>
                  </a:lnTo>
                  <a:lnTo>
                    <a:pt x="40886" y="105550"/>
                  </a:lnTo>
                  <a:lnTo>
                    <a:pt x="18813" y="146214"/>
                  </a:lnTo>
                  <a:lnTo>
                    <a:pt x="4863" y="191150"/>
                  </a:lnTo>
                  <a:lnTo>
                    <a:pt x="0" y="239395"/>
                  </a:lnTo>
                  <a:lnTo>
                    <a:pt x="0" y="1196975"/>
                  </a:lnTo>
                  <a:lnTo>
                    <a:pt x="4863" y="1245219"/>
                  </a:lnTo>
                  <a:lnTo>
                    <a:pt x="18813" y="1290155"/>
                  </a:lnTo>
                  <a:lnTo>
                    <a:pt x="40886" y="1330819"/>
                  </a:lnTo>
                  <a:lnTo>
                    <a:pt x="70119" y="1366250"/>
                  </a:lnTo>
                  <a:lnTo>
                    <a:pt x="105550" y="1395483"/>
                  </a:lnTo>
                  <a:lnTo>
                    <a:pt x="146214" y="1417556"/>
                  </a:lnTo>
                  <a:lnTo>
                    <a:pt x="191150" y="1431506"/>
                  </a:lnTo>
                  <a:lnTo>
                    <a:pt x="239395" y="1436370"/>
                  </a:lnTo>
                  <a:lnTo>
                    <a:pt x="3858640" y="1436370"/>
                  </a:lnTo>
                  <a:lnTo>
                    <a:pt x="3906885" y="1431506"/>
                  </a:lnTo>
                  <a:lnTo>
                    <a:pt x="3951821" y="1417556"/>
                  </a:lnTo>
                  <a:lnTo>
                    <a:pt x="3992485" y="1395483"/>
                  </a:lnTo>
                  <a:lnTo>
                    <a:pt x="4027916" y="1366250"/>
                  </a:lnTo>
                  <a:lnTo>
                    <a:pt x="4057149" y="1330819"/>
                  </a:lnTo>
                  <a:lnTo>
                    <a:pt x="4079222" y="1290155"/>
                  </a:lnTo>
                  <a:lnTo>
                    <a:pt x="4093172" y="1245219"/>
                  </a:lnTo>
                  <a:lnTo>
                    <a:pt x="4098035" y="1196975"/>
                  </a:lnTo>
                  <a:lnTo>
                    <a:pt x="4098035" y="239395"/>
                  </a:lnTo>
                  <a:lnTo>
                    <a:pt x="4093172" y="191150"/>
                  </a:lnTo>
                  <a:lnTo>
                    <a:pt x="4079222" y="146214"/>
                  </a:lnTo>
                  <a:lnTo>
                    <a:pt x="4057149" y="105550"/>
                  </a:lnTo>
                  <a:lnTo>
                    <a:pt x="4027916" y="70119"/>
                  </a:lnTo>
                  <a:lnTo>
                    <a:pt x="3992485" y="40886"/>
                  </a:lnTo>
                  <a:lnTo>
                    <a:pt x="3951821" y="18813"/>
                  </a:lnTo>
                  <a:lnTo>
                    <a:pt x="3906885" y="4863"/>
                  </a:lnTo>
                  <a:lnTo>
                    <a:pt x="3858640" y="0"/>
                  </a:lnTo>
                  <a:close/>
                </a:path>
              </a:pathLst>
            </a:custGeom>
            <a:solidFill>
              <a:srgbClr val="FFFF00"/>
            </a:solidFill>
          </p:spPr>
          <p:txBody>
            <a:bodyPr wrap="square" lIns="0" tIns="0" rIns="0" bIns="0" rtlCol="0"/>
            <a:lstStyle/>
            <a:p>
              <a:endParaRPr/>
            </a:p>
          </p:txBody>
        </p:sp>
        <p:sp>
          <p:nvSpPr>
            <p:cNvPr id="24" name="object 24"/>
            <p:cNvSpPr/>
            <p:nvPr/>
          </p:nvSpPr>
          <p:spPr>
            <a:xfrm>
              <a:off x="6779895" y="1811654"/>
              <a:ext cx="4098290" cy="1436370"/>
            </a:xfrm>
            <a:custGeom>
              <a:avLst/>
              <a:gdLst/>
              <a:ahLst/>
              <a:cxnLst/>
              <a:rect l="l" t="t" r="r" b="b"/>
              <a:pathLst>
                <a:path w="4098290" h="1436370">
                  <a:moveTo>
                    <a:pt x="0" y="239395"/>
                  </a:moveTo>
                  <a:lnTo>
                    <a:pt x="4863" y="191150"/>
                  </a:lnTo>
                  <a:lnTo>
                    <a:pt x="18813" y="146214"/>
                  </a:lnTo>
                  <a:lnTo>
                    <a:pt x="40886" y="105550"/>
                  </a:lnTo>
                  <a:lnTo>
                    <a:pt x="70119" y="70119"/>
                  </a:lnTo>
                  <a:lnTo>
                    <a:pt x="105550" y="40886"/>
                  </a:lnTo>
                  <a:lnTo>
                    <a:pt x="146214" y="18813"/>
                  </a:lnTo>
                  <a:lnTo>
                    <a:pt x="191150" y="4863"/>
                  </a:lnTo>
                  <a:lnTo>
                    <a:pt x="239395" y="0"/>
                  </a:lnTo>
                  <a:lnTo>
                    <a:pt x="3858640" y="0"/>
                  </a:lnTo>
                  <a:lnTo>
                    <a:pt x="3906885" y="4863"/>
                  </a:lnTo>
                  <a:lnTo>
                    <a:pt x="3951821" y="18813"/>
                  </a:lnTo>
                  <a:lnTo>
                    <a:pt x="3992485" y="40886"/>
                  </a:lnTo>
                  <a:lnTo>
                    <a:pt x="4027916" y="70119"/>
                  </a:lnTo>
                  <a:lnTo>
                    <a:pt x="4057149" y="105550"/>
                  </a:lnTo>
                  <a:lnTo>
                    <a:pt x="4079222" y="146214"/>
                  </a:lnTo>
                  <a:lnTo>
                    <a:pt x="4093172" y="191150"/>
                  </a:lnTo>
                  <a:lnTo>
                    <a:pt x="4098035" y="239395"/>
                  </a:lnTo>
                  <a:lnTo>
                    <a:pt x="4098035" y="1196975"/>
                  </a:lnTo>
                  <a:lnTo>
                    <a:pt x="4093172" y="1245219"/>
                  </a:lnTo>
                  <a:lnTo>
                    <a:pt x="4079222" y="1290155"/>
                  </a:lnTo>
                  <a:lnTo>
                    <a:pt x="4057149" y="1330819"/>
                  </a:lnTo>
                  <a:lnTo>
                    <a:pt x="4027916" y="1366250"/>
                  </a:lnTo>
                  <a:lnTo>
                    <a:pt x="3992485" y="1395483"/>
                  </a:lnTo>
                  <a:lnTo>
                    <a:pt x="3951821" y="1417556"/>
                  </a:lnTo>
                  <a:lnTo>
                    <a:pt x="3906885" y="1431506"/>
                  </a:lnTo>
                  <a:lnTo>
                    <a:pt x="3858640" y="1436370"/>
                  </a:lnTo>
                  <a:lnTo>
                    <a:pt x="239395" y="1436370"/>
                  </a:lnTo>
                  <a:lnTo>
                    <a:pt x="191150" y="1431506"/>
                  </a:lnTo>
                  <a:lnTo>
                    <a:pt x="146214" y="1417556"/>
                  </a:lnTo>
                  <a:lnTo>
                    <a:pt x="105550" y="1395483"/>
                  </a:lnTo>
                  <a:lnTo>
                    <a:pt x="70119" y="1366250"/>
                  </a:lnTo>
                  <a:lnTo>
                    <a:pt x="40886" y="1330819"/>
                  </a:lnTo>
                  <a:lnTo>
                    <a:pt x="18813" y="1290155"/>
                  </a:lnTo>
                  <a:lnTo>
                    <a:pt x="4863" y="1245219"/>
                  </a:lnTo>
                  <a:lnTo>
                    <a:pt x="0" y="1196975"/>
                  </a:lnTo>
                  <a:lnTo>
                    <a:pt x="0" y="239395"/>
                  </a:lnTo>
                  <a:close/>
                </a:path>
              </a:pathLst>
            </a:custGeom>
            <a:ln w="12954">
              <a:solidFill>
                <a:srgbClr val="002C6D"/>
              </a:solidFill>
            </a:ln>
          </p:spPr>
          <p:txBody>
            <a:bodyPr wrap="square" lIns="0" tIns="0" rIns="0" bIns="0" rtlCol="0"/>
            <a:lstStyle/>
            <a:p>
              <a:endParaRPr/>
            </a:p>
          </p:txBody>
        </p:sp>
        <p:sp>
          <p:nvSpPr>
            <p:cNvPr id="25" name="object 25"/>
            <p:cNvSpPr/>
            <p:nvPr/>
          </p:nvSpPr>
          <p:spPr>
            <a:xfrm>
              <a:off x="9655193" y="2184296"/>
              <a:ext cx="271145" cy="721360"/>
            </a:xfrm>
            <a:custGeom>
              <a:avLst/>
              <a:gdLst/>
              <a:ahLst/>
              <a:cxnLst/>
              <a:rect l="l" t="t" r="r" b="b"/>
              <a:pathLst>
                <a:path w="271145" h="721360">
                  <a:moveTo>
                    <a:pt x="110892" y="0"/>
                  </a:moveTo>
                  <a:lnTo>
                    <a:pt x="270786" y="0"/>
                  </a:lnTo>
                </a:path>
                <a:path w="271145" h="721360">
                  <a:moveTo>
                    <a:pt x="0" y="720939"/>
                  </a:moveTo>
                  <a:lnTo>
                    <a:pt x="159987" y="720939"/>
                  </a:lnTo>
                </a:path>
              </a:pathLst>
            </a:custGeom>
            <a:ln w="13362">
              <a:solidFill>
                <a:srgbClr val="000000"/>
              </a:solidFill>
            </a:ln>
          </p:spPr>
          <p:txBody>
            <a:bodyPr wrap="square" lIns="0" tIns="0" rIns="0" bIns="0" rtlCol="0"/>
            <a:lstStyle/>
            <a:p>
              <a:endParaRPr/>
            </a:p>
          </p:txBody>
        </p:sp>
      </p:grpSp>
      <p:sp>
        <p:nvSpPr>
          <p:cNvPr id="26" name="object 26"/>
          <p:cNvSpPr txBox="1"/>
          <p:nvPr/>
        </p:nvSpPr>
        <p:spPr>
          <a:xfrm>
            <a:off x="9770169" y="2178977"/>
            <a:ext cx="160655" cy="349885"/>
          </a:xfrm>
          <a:prstGeom prst="rect">
            <a:avLst/>
          </a:prstGeom>
        </p:spPr>
        <p:txBody>
          <a:bodyPr vert="horz" wrap="square" lIns="0" tIns="15875" rIns="0" bIns="0" rtlCol="0">
            <a:spAutoFit/>
          </a:bodyPr>
          <a:lstStyle/>
          <a:p>
            <a:pPr marL="12700">
              <a:lnSpc>
                <a:spcPct val="100000"/>
              </a:lnSpc>
              <a:spcBef>
                <a:spcPts val="125"/>
              </a:spcBef>
            </a:pPr>
            <a:r>
              <a:rPr sz="2100" spc="10" dirty="0">
                <a:latin typeface="Times New Roman"/>
                <a:cs typeface="Times New Roman"/>
              </a:rPr>
              <a:t>2</a:t>
            </a:r>
            <a:endParaRPr sz="2100">
              <a:latin typeface="Times New Roman"/>
              <a:cs typeface="Times New Roman"/>
            </a:endParaRPr>
          </a:p>
        </p:txBody>
      </p:sp>
      <p:sp>
        <p:nvSpPr>
          <p:cNvPr id="27" name="object 27"/>
          <p:cNvSpPr txBox="1"/>
          <p:nvPr/>
        </p:nvSpPr>
        <p:spPr>
          <a:xfrm>
            <a:off x="9659339" y="2899822"/>
            <a:ext cx="160655" cy="349885"/>
          </a:xfrm>
          <a:prstGeom prst="rect">
            <a:avLst/>
          </a:prstGeom>
        </p:spPr>
        <p:txBody>
          <a:bodyPr vert="horz" wrap="square" lIns="0" tIns="15875" rIns="0" bIns="0" rtlCol="0">
            <a:spAutoFit/>
          </a:bodyPr>
          <a:lstStyle/>
          <a:p>
            <a:pPr marL="12700">
              <a:lnSpc>
                <a:spcPct val="100000"/>
              </a:lnSpc>
              <a:spcBef>
                <a:spcPts val="125"/>
              </a:spcBef>
            </a:pPr>
            <a:r>
              <a:rPr sz="2100" spc="10" dirty="0">
                <a:latin typeface="Times New Roman"/>
                <a:cs typeface="Times New Roman"/>
              </a:rPr>
              <a:t>2</a:t>
            </a:r>
            <a:endParaRPr sz="2100">
              <a:latin typeface="Times New Roman"/>
              <a:cs typeface="Times New Roman"/>
            </a:endParaRPr>
          </a:p>
        </p:txBody>
      </p:sp>
      <p:sp>
        <p:nvSpPr>
          <p:cNvPr id="28" name="object 28"/>
          <p:cNvSpPr txBox="1"/>
          <p:nvPr/>
        </p:nvSpPr>
        <p:spPr>
          <a:xfrm>
            <a:off x="8178920" y="2312886"/>
            <a:ext cx="168275" cy="161925"/>
          </a:xfrm>
          <a:prstGeom prst="rect">
            <a:avLst/>
          </a:prstGeom>
        </p:spPr>
        <p:txBody>
          <a:bodyPr vert="horz" wrap="square" lIns="0" tIns="11430" rIns="0" bIns="0" rtlCol="0">
            <a:spAutoFit/>
          </a:bodyPr>
          <a:lstStyle/>
          <a:p>
            <a:pPr marL="12700">
              <a:lnSpc>
                <a:spcPct val="100000"/>
              </a:lnSpc>
              <a:spcBef>
                <a:spcPts val="90"/>
              </a:spcBef>
            </a:pPr>
            <a:r>
              <a:rPr sz="900" i="1" spc="-15" dirty="0">
                <a:latin typeface="Times New Roman"/>
                <a:cs typeface="Times New Roman"/>
              </a:rPr>
              <a:t>OL</a:t>
            </a:r>
            <a:endParaRPr sz="900">
              <a:latin typeface="Times New Roman"/>
              <a:cs typeface="Times New Roman"/>
            </a:endParaRPr>
          </a:p>
        </p:txBody>
      </p:sp>
      <p:sp>
        <p:nvSpPr>
          <p:cNvPr id="29" name="object 29"/>
          <p:cNvSpPr txBox="1"/>
          <p:nvPr/>
        </p:nvSpPr>
        <p:spPr>
          <a:xfrm>
            <a:off x="8582039" y="2152099"/>
            <a:ext cx="224790" cy="213360"/>
          </a:xfrm>
          <a:prstGeom prst="rect">
            <a:avLst/>
          </a:prstGeom>
        </p:spPr>
        <p:txBody>
          <a:bodyPr vert="horz" wrap="square" lIns="0" tIns="16510" rIns="0" bIns="0" rtlCol="0">
            <a:spAutoFit/>
          </a:bodyPr>
          <a:lstStyle/>
          <a:p>
            <a:pPr marL="12700">
              <a:lnSpc>
                <a:spcPct val="100000"/>
              </a:lnSpc>
              <a:spcBef>
                <a:spcPts val="130"/>
              </a:spcBef>
            </a:pPr>
            <a:r>
              <a:rPr sz="1200" i="1" spc="15" dirty="0">
                <a:latin typeface="Times New Roman"/>
                <a:cs typeface="Times New Roman"/>
              </a:rPr>
              <a:t>o</a:t>
            </a:r>
            <a:r>
              <a:rPr sz="1200" i="1" spc="10" dirty="0">
                <a:latin typeface="Times New Roman"/>
                <a:cs typeface="Times New Roman"/>
              </a:rPr>
              <a:t>u</a:t>
            </a:r>
            <a:r>
              <a:rPr sz="1200" i="1" spc="5" dirty="0">
                <a:latin typeface="Times New Roman"/>
                <a:cs typeface="Times New Roman"/>
              </a:rPr>
              <a:t>t</a:t>
            </a:r>
            <a:endParaRPr sz="1200">
              <a:latin typeface="Times New Roman"/>
              <a:cs typeface="Times New Roman"/>
            </a:endParaRPr>
          </a:p>
        </p:txBody>
      </p:sp>
      <p:sp>
        <p:nvSpPr>
          <p:cNvPr id="30" name="object 30"/>
          <p:cNvSpPr txBox="1"/>
          <p:nvPr/>
        </p:nvSpPr>
        <p:spPr>
          <a:xfrm>
            <a:off x="9239915" y="2152099"/>
            <a:ext cx="1530985" cy="213360"/>
          </a:xfrm>
          <a:prstGeom prst="rect">
            <a:avLst/>
          </a:prstGeom>
        </p:spPr>
        <p:txBody>
          <a:bodyPr vert="horz" wrap="square" lIns="0" tIns="16510" rIns="0" bIns="0" rtlCol="0">
            <a:spAutoFit/>
          </a:bodyPr>
          <a:lstStyle/>
          <a:p>
            <a:pPr marL="12700">
              <a:lnSpc>
                <a:spcPct val="100000"/>
              </a:lnSpc>
              <a:spcBef>
                <a:spcPts val="130"/>
              </a:spcBef>
              <a:tabLst>
                <a:tab pos="908050" algn="l"/>
                <a:tab pos="1293495" algn="l"/>
              </a:tabLst>
            </a:pPr>
            <a:r>
              <a:rPr sz="1200" i="1" spc="15" dirty="0">
                <a:latin typeface="Times New Roman"/>
                <a:cs typeface="Times New Roman"/>
              </a:rPr>
              <a:t>o</a:t>
            </a:r>
            <a:r>
              <a:rPr sz="1200" i="1" spc="10" dirty="0">
                <a:latin typeface="Times New Roman"/>
                <a:cs typeface="Times New Roman"/>
              </a:rPr>
              <a:t>u</a:t>
            </a:r>
            <a:r>
              <a:rPr sz="1200" i="1" spc="5" dirty="0">
                <a:latin typeface="Times New Roman"/>
                <a:cs typeface="Times New Roman"/>
              </a:rPr>
              <a:t>t</a:t>
            </a:r>
            <a:r>
              <a:rPr sz="1200" i="1" dirty="0">
                <a:latin typeface="Times New Roman"/>
                <a:cs typeface="Times New Roman"/>
              </a:rPr>
              <a:t>	</a:t>
            </a:r>
            <a:r>
              <a:rPr sz="1200" i="1" spc="15" dirty="0">
                <a:latin typeface="Times New Roman"/>
                <a:cs typeface="Times New Roman"/>
              </a:rPr>
              <a:t>L</a:t>
            </a:r>
            <a:r>
              <a:rPr sz="1200" i="1" dirty="0">
                <a:latin typeface="Times New Roman"/>
                <a:cs typeface="Times New Roman"/>
              </a:rPr>
              <a:t>	</a:t>
            </a:r>
            <a:r>
              <a:rPr sz="1200" i="1" spc="10" dirty="0">
                <a:latin typeface="Times New Roman"/>
                <a:cs typeface="Times New Roman"/>
              </a:rPr>
              <a:t>D</a:t>
            </a:r>
            <a:r>
              <a:rPr sz="1200" i="1" spc="20" dirty="0">
                <a:latin typeface="Times New Roman"/>
                <a:cs typeface="Times New Roman"/>
              </a:rPr>
              <a:t>D</a:t>
            </a:r>
            <a:endParaRPr sz="1200">
              <a:latin typeface="Times New Roman"/>
              <a:cs typeface="Times New Roman"/>
            </a:endParaRPr>
          </a:p>
        </p:txBody>
      </p:sp>
      <p:sp>
        <p:nvSpPr>
          <p:cNvPr id="31" name="object 31"/>
          <p:cNvSpPr txBox="1"/>
          <p:nvPr/>
        </p:nvSpPr>
        <p:spPr>
          <a:xfrm>
            <a:off x="8092590" y="2229235"/>
            <a:ext cx="121285" cy="213360"/>
          </a:xfrm>
          <a:prstGeom prst="rect">
            <a:avLst/>
          </a:prstGeom>
        </p:spPr>
        <p:txBody>
          <a:bodyPr vert="horz" wrap="square" lIns="0" tIns="16510" rIns="0" bIns="0" rtlCol="0">
            <a:spAutoFit/>
          </a:bodyPr>
          <a:lstStyle/>
          <a:p>
            <a:pPr marL="12700">
              <a:lnSpc>
                <a:spcPct val="100000"/>
              </a:lnSpc>
              <a:spcBef>
                <a:spcPts val="130"/>
              </a:spcBef>
            </a:pPr>
            <a:r>
              <a:rPr sz="1200" i="1" spc="15" dirty="0">
                <a:latin typeface="Times New Roman"/>
                <a:cs typeface="Times New Roman"/>
              </a:rPr>
              <a:t>V</a:t>
            </a:r>
            <a:endParaRPr sz="1200">
              <a:latin typeface="Times New Roman"/>
              <a:cs typeface="Times New Roman"/>
            </a:endParaRPr>
          </a:p>
        </p:txBody>
      </p:sp>
      <p:sp>
        <p:nvSpPr>
          <p:cNvPr id="32" name="object 32"/>
          <p:cNvSpPr txBox="1"/>
          <p:nvPr/>
        </p:nvSpPr>
        <p:spPr>
          <a:xfrm>
            <a:off x="7091367" y="2872966"/>
            <a:ext cx="293370" cy="213360"/>
          </a:xfrm>
          <a:prstGeom prst="rect">
            <a:avLst/>
          </a:prstGeom>
        </p:spPr>
        <p:txBody>
          <a:bodyPr vert="horz" wrap="square" lIns="0" tIns="16510" rIns="0" bIns="0" rtlCol="0">
            <a:spAutoFit/>
          </a:bodyPr>
          <a:lstStyle/>
          <a:p>
            <a:pPr marL="12700">
              <a:lnSpc>
                <a:spcPct val="100000"/>
              </a:lnSpc>
              <a:spcBef>
                <a:spcPts val="130"/>
              </a:spcBef>
            </a:pPr>
            <a:r>
              <a:rPr sz="1200" i="1" spc="15" dirty="0">
                <a:latin typeface="Times New Roman"/>
                <a:cs typeface="Times New Roman"/>
              </a:rPr>
              <a:t>h</a:t>
            </a:r>
            <a:r>
              <a:rPr sz="1200" i="1" spc="-5" dirty="0">
                <a:latin typeface="Times New Roman"/>
                <a:cs typeface="Times New Roman"/>
              </a:rPr>
              <a:t>e</a:t>
            </a:r>
            <a:r>
              <a:rPr sz="1200" i="1" spc="10" dirty="0">
                <a:latin typeface="Times New Roman"/>
                <a:cs typeface="Times New Roman"/>
              </a:rPr>
              <a:t>at</a:t>
            </a:r>
            <a:endParaRPr sz="1200">
              <a:latin typeface="Times New Roman"/>
              <a:cs typeface="Times New Roman"/>
            </a:endParaRPr>
          </a:p>
        </p:txBody>
      </p:sp>
      <p:sp>
        <p:nvSpPr>
          <p:cNvPr id="33" name="object 33"/>
          <p:cNvSpPr txBox="1"/>
          <p:nvPr/>
        </p:nvSpPr>
        <p:spPr>
          <a:xfrm>
            <a:off x="8107218" y="1805150"/>
            <a:ext cx="537210" cy="349885"/>
          </a:xfrm>
          <a:prstGeom prst="rect">
            <a:avLst/>
          </a:prstGeom>
        </p:spPr>
        <p:txBody>
          <a:bodyPr vert="horz" wrap="square" lIns="0" tIns="15875" rIns="0" bIns="0" rtlCol="0">
            <a:spAutoFit/>
          </a:bodyPr>
          <a:lstStyle/>
          <a:p>
            <a:pPr marL="38100">
              <a:lnSpc>
                <a:spcPct val="100000"/>
              </a:lnSpc>
              <a:spcBef>
                <a:spcPts val="125"/>
              </a:spcBef>
            </a:pPr>
            <a:r>
              <a:rPr sz="1800" i="1" spc="-44" baseline="13888" dirty="0">
                <a:latin typeface="Times New Roman"/>
                <a:cs typeface="Times New Roman"/>
              </a:rPr>
              <a:t>V</a:t>
            </a:r>
            <a:r>
              <a:rPr sz="900" i="1" spc="-30" dirty="0">
                <a:latin typeface="Times New Roman"/>
                <a:cs typeface="Times New Roman"/>
              </a:rPr>
              <a:t>OH</a:t>
            </a:r>
            <a:r>
              <a:rPr sz="900" i="1" spc="90" dirty="0">
                <a:latin typeface="Times New Roman"/>
                <a:cs typeface="Times New Roman"/>
              </a:rPr>
              <a:t> </a:t>
            </a:r>
            <a:r>
              <a:rPr sz="3150" i="1" spc="22" baseline="-34391" dirty="0">
                <a:latin typeface="Times New Roman"/>
                <a:cs typeface="Times New Roman"/>
              </a:rPr>
              <a:t>V</a:t>
            </a:r>
            <a:endParaRPr sz="3150" baseline="-34391">
              <a:latin typeface="Times New Roman"/>
              <a:cs typeface="Times New Roman"/>
            </a:endParaRPr>
          </a:p>
        </p:txBody>
      </p:sp>
      <p:sp>
        <p:nvSpPr>
          <p:cNvPr id="34" name="object 34"/>
          <p:cNvSpPr txBox="1"/>
          <p:nvPr/>
        </p:nvSpPr>
        <p:spPr>
          <a:xfrm>
            <a:off x="7813186" y="2872966"/>
            <a:ext cx="2885440" cy="213360"/>
          </a:xfrm>
          <a:prstGeom prst="rect">
            <a:avLst/>
          </a:prstGeom>
        </p:spPr>
        <p:txBody>
          <a:bodyPr vert="horz" wrap="square" lIns="0" tIns="16510" rIns="0" bIns="0" rtlCol="0">
            <a:spAutoFit/>
          </a:bodyPr>
          <a:lstStyle/>
          <a:p>
            <a:pPr marL="38100">
              <a:lnSpc>
                <a:spcPct val="100000"/>
              </a:lnSpc>
              <a:spcBef>
                <a:spcPts val="130"/>
              </a:spcBef>
              <a:tabLst>
                <a:tab pos="591820" algn="l"/>
                <a:tab pos="1346200" algn="l"/>
                <a:tab pos="2223770" algn="l"/>
                <a:tab pos="2609215" algn="l"/>
              </a:tabLst>
            </a:pPr>
            <a:r>
              <a:rPr sz="1200" dirty="0">
                <a:latin typeface="Times New Roman"/>
                <a:cs typeface="Times New Roman"/>
              </a:rPr>
              <a:t>0</a:t>
            </a:r>
            <a:r>
              <a:rPr sz="1200" dirty="0">
                <a:latin typeface="Symbol"/>
                <a:cs typeface="Symbol"/>
              </a:rPr>
              <a:t></a:t>
            </a:r>
            <a:r>
              <a:rPr sz="1200" dirty="0">
                <a:latin typeface="Times New Roman"/>
                <a:cs typeface="Times New Roman"/>
              </a:rPr>
              <a:t>1	</a:t>
            </a:r>
            <a:r>
              <a:rPr sz="1200" i="1" spc="15" dirty="0">
                <a:latin typeface="Times New Roman"/>
                <a:cs typeface="Times New Roman"/>
              </a:rPr>
              <a:t>DD	C</a:t>
            </a:r>
            <a:r>
              <a:rPr sz="1350" i="1" spc="22" baseline="-18518" dirty="0">
                <a:latin typeface="Times New Roman"/>
                <a:cs typeface="Times New Roman"/>
              </a:rPr>
              <a:t>L	</a:t>
            </a:r>
            <a:r>
              <a:rPr sz="1200" i="1" spc="15" dirty="0">
                <a:latin typeface="Times New Roman"/>
                <a:cs typeface="Times New Roman"/>
              </a:rPr>
              <a:t>L	DD</a:t>
            </a:r>
            <a:endParaRPr sz="1200">
              <a:latin typeface="Times New Roman"/>
              <a:cs typeface="Times New Roman"/>
            </a:endParaRPr>
          </a:p>
        </p:txBody>
      </p:sp>
      <p:sp>
        <p:nvSpPr>
          <p:cNvPr id="35" name="object 35"/>
          <p:cNvSpPr txBox="1"/>
          <p:nvPr/>
        </p:nvSpPr>
        <p:spPr>
          <a:xfrm>
            <a:off x="6901775" y="1968546"/>
            <a:ext cx="1119505" cy="428625"/>
          </a:xfrm>
          <a:prstGeom prst="rect">
            <a:avLst/>
          </a:prstGeom>
        </p:spPr>
        <p:txBody>
          <a:bodyPr vert="horz" wrap="square" lIns="0" tIns="15875" rIns="0" bIns="0" rtlCol="0">
            <a:spAutoFit/>
          </a:bodyPr>
          <a:lstStyle/>
          <a:p>
            <a:pPr marL="38100">
              <a:lnSpc>
                <a:spcPts val="2295"/>
              </a:lnSpc>
              <a:spcBef>
                <a:spcPts val="125"/>
              </a:spcBef>
              <a:tabLst>
                <a:tab pos="476884" algn="l"/>
              </a:tabLst>
            </a:pPr>
            <a:r>
              <a:rPr sz="2100" i="1" spc="-35" dirty="0">
                <a:latin typeface="Times New Roman"/>
                <a:cs typeface="Times New Roman"/>
              </a:rPr>
              <a:t>E</a:t>
            </a:r>
            <a:r>
              <a:rPr sz="1800" i="1" spc="30" baseline="-25462" dirty="0">
                <a:latin typeface="Times New Roman"/>
                <a:cs typeface="Times New Roman"/>
              </a:rPr>
              <a:t>C</a:t>
            </a:r>
            <a:r>
              <a:rPr sz="1800" i="1" baseline="-25462" dirty="0">
                <a:latin typeface="Times New Roman"/>
                <a:cs typeface="Times New Roman"/>
              </a:rPr>
              <a:t>	</a:t>
            </a:r>
            <a:r>
              <a:rPr sz="2100" spc="15" dirty="0">
                <a:latin typeface="Symbol"/>
                <a:cs typeface="Symbol"/>
              </a:rPr>
              <a:t></a:t>
            </a:r>
            <a:r>
              <a:rPr sz="2100" spc="-110" dirty="0">
                <a:latin typeface="Times New Roman"/>
                <a:cs typeface="Times New Roman"/>
              </a:rPr>
              <a:t> </a:t>
            </a:r>
            <a:r>
              <a:rPr sz="2100" i="1" spc="50" dirty="0">
                <a:latin typeface="Times New Roman"/>
                <a:cs typeface="Times New Roman"/>
              </a:rPr>
              <a:t>C</a:t>
            </a:r>
            <a:r>
              <a:rPr sz="1800" i="1" spc="22" baseline="-25462" dirty="0">
                <a:latin typeface="Times New Roman"/>
                <a:cs typeface="Times New Roman"/>
              </a:rPr>
              <a:t>L</a:t>
            </a:r>
            <a:r>
              <a:rPr sz="1800" i="1" baseline="-25462" dirty="0">
                <a:latin typeface="Times New Roman"/>
                <a:cs typeface="Times New Roman"/>
              </a:rPr>
              <a:t> </a:t>
            </a:r>
            <a:r>
              <a:rPr sz="1800" i="1" spc="-165" baseline="-25462" dirty="0">
                <a:latin typeface="Times New Roman"/>
                <a:cs typeface="Times New Roman"/>
              </a:rPr>
              <a:t> </a:t>
            </a:r>
            <a:r>
              <a:rPr sz="2100" spc="5" dirty="0">
                <a:latin typeface="Symbol"/>
                <a:cs typeface="Symbol"/>
              </a:rPr>
              <a:t></a:t>
            </a:r>
            <a:endParaRPr sz="2100">
              <a:latin typeface="Symbol"/>
              <a:cs typeface="Symbol"/>
            </a:endParaRPr>
          </a:p>
          <a:p>
            <a:pPr marL="303530">
              <a:lnSpc>
                <a:spcPts val="855"/>
              </a:lnSpc>
            </a:pPr>
            <a:r>
              <a:rPr sz="900" i="1" spc="-5" dirty="0">
                <a:latin typeface="Times New Roman"/>
                <a:cs typeface="Times New Roman"/>
              </a:rPr>
              <a:t>L</a:t>
            </a:r>
            <a:endParaRPr sz="900">
              <a:latin typeface="Times New Roman"/>
              <a:cs typeface="Times New Roman"/>
            </a:endParaRPr>
          </a:p>
        </p:txBody>
      </p:sp>
      <p:sp>
        <p:nvSpPr>
          <p:cNvPr id="36" name="object 36"/>
          <p:cNvSpPr txBox="1"/>
          <p:nvPr/>
        </p:nvSpPr>
        <p:spPr>
          <a:xfrm>
            <a:off x="8824953" y="1968546"/>
            <a:ext cx="1878330" cy="349885"/>
          </a:xfrm>
          <a:prstGeom prst="rect">
            <a:avLst/>
          </a:prstGeom>
        </p:spPr>
        <p:txBody>
          <a:bodyPr vert="horz" wrap="square" lIns="0" tIns="15875" rIns="0" bIns="0" rtlCol="0">
            <a:spAutoFit/>
          </a:bodyPr>
          <a:lstStyle/>
          <a:p>
            <a:pPr marL="38100">
              <a:lnSpc>
                <a:spcPct val="100000"/>
              </a:lnSpc>
              <a:spcBef>
                <a:spcPts val="125"/>
              </a:spcBef>
              <a:tabLst>
                <a:tab pos="725170" algn="l"/>
                <a:tab pos="1471930" algn="l"/>
              </a:tabLst>
            </a:pPr>
            <a:r>
              <a:rPr sz="2100" spc="5" dirty="0">
                <a:latin typeface="Symbol"/>
                <a:cs typeface="Symbol"/>
              </a:rPr>
              <a:t></a:t>
            </a:r>
            <a:r>
              <a:rPr sz="2100" spc="-265" dirty="0">
                <a:latin typeface="Times New Roman"/>
                <a:cs typeface="Times New Roman"/>
              </a:rPr>
              <a:t> </a:t>
            </a:r>
            <a:r>
              <a:rPr sz="2100" i="1" spc="15" dirty="0">
                <a:latin typeface="Times New Roman"/>
                <a:cs typeface="Times New Roman"/>
              </a:rPr>
              <a:t>dV</a:t>
            </a:r>
            <a:r>
              <a:rPr sz="2100" i="1" dirty="0">
                <a:latin typeface="Times New Roman"/>
                <a:cs typeface="Times New Roman"/>
              </a:rPr>
              <a:t>	</a:t>
            </a:r>
            <a:r>
              <a:rPr sz="2100" spc="15" dirty="0">
                <a:latin typeface="Symbol"/>
                <a:cs typeface="Symbol"/>
              </a:rPr>
              <a:t></a:t>
            </a:r>
            <a:r>
              <a:rPr sz="2100" spc="100" dirty="0">
                <a:latin typeface="Times New Roman"/>
                <a:cs typeface="Times New Roman"/>
              </a:rPr>
              <a:t> </a:t>
            </a:r>
            <a:r>
              <a:rPr sz="3150" spc="15" baseline="35714" dirty="0">
                <a:latin typeface="Times New Roman"/>
                <a:cs typeface="Times New Roman"/>
              </a:rPr>
              <a:t>1</a:t>
            </a:r>
            <a:r>
              <a:rPr sz="3150" spc="-209" baseline="35714" dirty="0">
                <a:latin typeface="Times New Roman"/>
                <a:cs typeface="Times New Roman"/>
              </a:rPr>
              <a:t> </a:t>
            </a:r>
            <a:r>
              <a:rPr sz="2100" i="1" spc="15" dirty="0">
                <a:latin typeface="Times New Roman"/>
                <a:cs typeface="Times New Roman"/>
              </a:rPr>
              <a:t>C</a:t>
            </a:r>
            <a:r>
              <a:rPr sz="2100" i="1" dirty="0">
                <a:latin typeface="Times New Roman"/>
                <a:cs typeface="Times New Roman"/>
              </a:rPr>
              <a:t>	</a:t>
            </a:r>
            <a:r>
              <a:rPr sz="2100" spc="65" dirty="0">
                <a:latin typeface="Symbol"/>
                <a:cs typeface="Symbol"/>
              </a:rPr>
              <a:t></a:t>
            </a:r>
            <a:r>
              <a:rPr sz="2100" i="1" spc="15" dirty="0">
                <a:latin typeface="Times New Roman"/>
                <a:cs typeface="Times New Roman"/>
              </a:rPr>
              <a:t>V</a:t>
            </a:r>
            <a:r>
              <a:rPr sz="2100" i="1" spc="-145" dirty="0">
                <a:latin typeface="Times New Roman"/>
                <a:cs typeface="Times New Roman"/>
              </a:rPr>
              <a:t> </a:t>
            </a:r>
            <a:r>
              <a:rPr sz="1800" spc="22" baseline="43981" dirty="0">
                <a:latin typeface="Times New Roman"/>
                <a:cs typeface="Times New Roman"/>
              </a:rPr>
              <a:t>2</a:t>
            </a:r>
            <a:endParaRPr sz="1800" baseline="43981">
              <a:latin typeface="Times New Roman"/>
              <a:cs typeface="Times New Roman"/>
            </a:endParaRPr>
          </a:p>
        </p:txBody>
      </p:sp>
      <p:sp>
        <p:nvSpPr>
          <p:cNvPr id="37" name="object 37"/>
          <p:cNvSpPr txBox="1"/>
          <p:nvPr/>
        </p:nvSpPr>
        <p:spPr>
          <a:xfrm>
            <a:off x="6901775" y="2689476"/>
            <a:ext cx="3703320" cy="349885"/>
          </a:xfrm>
          <a:prstGeom prst="rect">
            <a:avLst/>
          </a:prstGeom>
        </p:spPr>
        <p:txBody>
          <a:bodyPr vert="horz" wrap="square" lIns="0" tIns="15875" rIns="0" bIns="0" rtlCol="0">
            <a:spAutoFit/>
          </a:bodyPr>
          <a:lstStyle/>
          <a:p>
            <a:pPr marL="38100">
              <a:lnSpc>
                <a:spcPct val="100000"/>
              </a:lnSpc>
              <a:spcBef>
                <a:spcPts val="125"/>
              </a:spcBef>
              <a:tabLst>
                <a:tab pos="568325" algn="l"/>
                <a:tab pos="1271905" algn="l"/>
                <a:tab pos="1762125" algn="l"/>
                <a:tab pos="2538095" algn="l"/>
                <a:tab pos="3284854" algn="l"/>
              </a:tabLst>
            </a:pPr>
            <a:r>
              <a:rPr sz="2100" i="1" spc="15" dirty="0">
                <a:latin typeface="Times New Roman"/>
                <a:cs typeface="Times New Roman"/>
              </a:rPr>
              <a:t>E	</a:t>
            </a:r>
            <a:r>
              <a:rPr sz="2100" spc="15" dirty="0">
                <a:latin typeface="Symbol"/>
                <a:cs typeface="Symbol"/>
              </a:rPr>
              <a:t></a:t>
            </a:r>
            <a:r>
              <a:rPr sz="2100" spc="25" dirty="0">
                <a:latin typeface="Times New Roman"/>
                <a:cs typeface="Times New Roman"/>
              </a:rPr>
              <a:t> </a:t>
            </a:r>
            <a:r>
              <a:rPr sz="2100" i="1" spc="15" dirty="0">
                <a:latin typeface="Times New Roman"/>
                <a:cs typeface="Times New Roman"/>
              </a:rPr>
              <a:t>E</a:t>
            </a:r>
            <a:r>
              <a:rPr sz="2100" i="1" dirty="0">
                <a:latin typeface="Times New Roman"/>
                <a:cs typeface="Times New Roman"/>
              </a:rPr>
              <a:t>	</a:t>
            </a:r>
            <a:r>
              <a:rPr sz="2100" spc="-150" dirty="0">
                <a:latin typeface="Times New Roman"/>
                <a:cs typeface="Times New Roman"/>
              </a:rPr>
              <a:t>(</a:t>
            </a:r>
            <a:r>
              <a:rPr sz="2100" i="1" spc="15" dirty="0">
                <a:latin typeface="Times New Roman"/>
                <a:cs typeface="Times New Roman"/>
              </a:rPr>
              <a:t>V</a:t>
            </a:r>
            <a:r>
              <a:rPr sz="2100" i="1" dirty="0">
                <a:latin typeface="Times New Roman"/>
                <a:cs typeface="Times New Roman"/>
              </a:rPr>
              <a:t>	</a:t>
            </a:r>
            <a:r>
              <a:rPr sz="2100" spc="5" dirty="0">
                <a:latin typeface="Times New Roman"/>
                <a:cs typeface="Times New Roman"/>
              </a:rPr>
              <a:t>)</a:t>
            </a:r>
            <a:r>
              <a:rPr sz="2100" spc="-180" dirty="0">
                <a:latin typeface="Times New Roman"/>
                <a:cs typeface="Times New Roman"/>
              </a:rPr>
              <a:t> </a:t>
            </a:r>
            <a:r>
              <a:rPr sz="2100" spc="15" dirty="0">
                <a:latin typeface="Symbol"/>
                <a:cs typeface="Symbol"/>
              </a:rPr>
              <a:t></a:t>
            </a:r>
            <a:r>
              <a:rPr sz="2100" spc="-110" dirty="0">
                <a:latin typeface="Times New Roman"/>
                <a:cs typeface="Times New Roman"/>
              </a:rPr>
              <a:t> </a:t>
            </a:r>
            <a:r>
              <a:rPr sz="2100" i="1" spc="15" dirty="0">
                <a:latin typeface="Times New Roman"/>
                <a:cs typeface="Times New Roman"/>
              </a:rPr>
              <a:t>E</a:t>
            </a:r>
            <a:r>
              <a:rPr sz="2100" i="1" dirty="0">
                <a:latin typeface="Times New Roman"/>
                <a:cs typeface="Times New Roman"/>
              </a:rPr>
              <a:t>	</a:t>
            </a:r>
            <a:r>
              <a:rPr sz="2100" spc="15" dirty="0">
                <a:latin typeface="Symbol"/>
                <a:cs typeface="Symbol"/>
              </a:rPr>
              <a:t></a:t>
            </a:r>
            <a:r>
              <a:rPr sz="2100" spc="95" dirty="0">
                <a:latin typeface="Times New Roman"/>
                <a:cs typeface="Times New Roman"/>
              </a:rPr>
              <a:t> </a:t>
            </a:r>
            <a:r>
              <a:rPr sz="3150" spc="15" baseline="35714" dirty="0">
                <a:latin typeface="Times New Roman"/>
                <a:cs typeface="Times New Roman"/>
              </a:rPr>
              <a:t>1</a:t>
            </a:r>
            <a:r>
              <a:rPr sz="3150" spc="-217" baseline="35714" dirty="0">
                <a:latin typeface="Times New Roman"/>
                <a:cs typeface="Times New Roman"/>
              </a:rPr>
              <a:t> </a:t>
            </a:r>
            <a:r>
              <a:rPr sz="2100" i="1" spc="15" dirty="0">
                <a:latin typeface="Times New Roman"/>
                <a:cs typeface="Times New Roman"/>
              </a:rPr>
              <a:t>C</a:t>
            </a:r>
            <a:r>
              <a:rPr sz="2100" i="1" dirty="0">
                <a:latin typeface="Times New Roman"/>
                <a:cs typeface="Times New Roman"/>
              </a:rPr>
              <a:t>	</a:t>
            </a:r>
            <a:r>
              <a:rPr sz="2100" spc="60" dirty="0">
                <a:latin typeface="Symbol"/>
                <a:cs typeface="Symbol"/>
              </a:rPr>
              <a:t></a:t>
            </a:r>
            <a:r>
              <a:rPr sz="2100" i="1" spc="15" dirty="0">
                <a:latin typeface="Times New Roman"/>
                <a:cs typeface="Times New Roman"/>
              </a:rPr>
              <a:t>V</a:t>
            </a:r>
            <a:r>
              <a:rPr sz="2100" i="1" spc="-145" dirty="0">
                <a:latin typeface="Times New Roman"/>
                <a:cs typeface="Times New Roman"/>
              </a:rPr>
              <a:t> </a:t>
            </a:r>
            <a:r>
              <a:rPr sz="1800" spc="22" baseline="43981" dirty="0">
                <a:latin typeface="Times New Roman"/>
                <a:cs typeface="Times New Roman"/>
              </a:rPr>
              <a:t>2</a:t>
            </a:r>
            <a:endParaRPr sz="1800" baseline="43981">
              <a:latin typeface="Times New Roman"/>
              <a:cs typeface="Times New Roman"/>
            </a:endParaRPr>
          </a:p>
        </p:txBody>
      </p:sp>
      <p:sp>
        <p:nvSpPr>
          <p:cNvPr id="38" name="object 38"/>
          <p:cNvSpPr txBox="1"/>
          <p:nvPr/>
        </p:nvSpPr>
        <p:spPr>
          <a:xfrm>
            <a:off x="8008361" y="1930154"/>
            <a:ext cx="124460" cy="512445"/>
          </a:xfrm>
          <a:prstGeom prst="rect">
            <a:avLst/>
          </a:prstGeom>
        </p:spPr>
        <p:txBody>
          <a:bodyPr vert="horz" wrap="square" lIns="0" tIns="11430" rIns="0" bIns="0" rtlCol="0">
            <a:spAutoFit/>
          </a:bodyPr>
          <a:lstStyle/>
          <a:p>
            <a:pPr marL="12700">
              <a:lnSpc>
                <a:spcPct val="100000"/>
              </a:lnSpc>
              <a:spcBef>
                <a:spcPts val="90"/>
              </a:spcBef>
            </a:pPr>
            <a:r>
              <a:rPr sz="3200" spc="-220" dirty="0">
                <a:latin typeface="Symbol"/>
                <a:cs typeface="Symbol"/>
              </a:rPr>
              <a:t></a:t>
            </a:r>
            <a:endParaRPr sz="3200">
              <a:latin typeface="Symbol"/>
              <a:cs typeface="Symbol"/>
            </a:endParaRPr>
          </a:p>
        </p:txBody>
      </p:sp>
      <p:grpSp>
        <p:nvGrpSpPr>
          <p:cNvPr id="39" name="object 39"/>
          <p:cNvGrpSpPr/>
          <p:nvPr/>
        </p:nvGrpSpPr>
        <p:grpSpPr>
          <a:xfrm>
            <a:off x="5109971" y="1770875"/>
            <a:ext cx="3493770" cy="2738120"/>
            <a:chOff x="5109971" y="1770875"/>
            <a:chExt cx="3493770" cy="2738120"/>
          </a:xfrm>
        </p:grpSpPr>
        <p:sp>
          <p:nvSpPr>
            <p:cNvPr id="40" name="object 40"/>
            <p:cNvSpPr/>
            <p:nvPr/>
          </p:nvSpPr>
          <p:spPr>
            <a:xfrm>
              <a:off x="5396992" y="2104643"/>
              <a:ext cx="1383030" cy="796925"/>
            </a:xfrm>
            <a:custGeom>
              <a:avLst/>
              <a:gdLst/>
              <a:ahLst/>
              <a:cxnLst/>
              <a:rect l="l" t="t" r="r" b="b"/>
              <a:pathLst>
                <a:path w="1383029" h="796925">
                  <a:moveTo>
                    <a:pt x="1382649" y="18288"/>
                  </a:moveTo>
                  <a:lnTo>
                    <a:pt x="1299337" y="0"/>
                  </a:lnTo>
                  <a:lnTo>
                    <a:pt x="1307122" y="30784"/>
                  </a:lnTo>
                  <a:lnTo>
                    <a:pt x="254" y="359918"/>
                  </a:lnTo>
                  <a:lnTo>
                    <a:pt x="1727" y="365912"/>
                  </a:lnTo>
                  <a:lnTo>
                    <a:pt x="0" y="371856"/>
                  </a:lnTo>
                  <a:lnTo>
                    <a:pt x="1304086" y="766457"/>
                  </a:lnTo>
                  <a:lnTo>
                    <a:pt x="1294892" y="796798"/>
                  </a:lnTo>
                  <a:lnTo>
                    <a:pt x="1378839" y="782447"/>
                  </a:lnTo>
                  <a:lnTo>
                    <a:pt x="1365821" y="770128"/>
                  </a:lnTo>
                  <a:lnTo>
                    <a:pt x="1316990" y="723900"/>
                  </a:lnTo>
                  <a:lnTo>
                    <a:pt x="1307782" y="754278"/>
                  </a:lnTo>
                  <a:lnTo>
                    <a:pt x="26111" y="366496"/>
                  </a:lnTo>
                  <a:lnTo>
                    <a:pt x="1310233" y="43116"/>
                  </a:lnTo>
                  <a:lnTo>
                    <a:pt x="1318006" y="73787"/>
                  </a:lnTo>
                  <a:lnTo>
                    <a:pt x="1371701" y="27686"/>
                  </a:lnTo>
                  <a:lnTo>
                    <a:pt x="1382649" y="18288"/>
                  </a:lnTo>
                  <a:close/>
                </a:path>
              </a:pathLst>
            </a:custGeom>
            <a:solidFill>
              <a:srgbClr val="004097"/>
            </a:solidFill>
          </p:spPr>
          <p:txBody>
            <a:bodyPr wrap="square" lIns="0" tIns="0" rIns="0" bIns="0" rtlCol="0"/>
            <a:lstStyle/>
            <a:p>
              <a:endParaRPr/>
            </a:p>
          </p:txBody>
        </p:sp>
        <p:pic>
          <p:nvPicPr>
            <p:cNvPr id="41" name="object 41"/>
            <p:cNvPicPr/>
            <p:nvPr/>
          </p:nvPicPr>
          <p:blipFill>
            <a:blip r:embed="rId5" cstate="print"/>
            <a:stretch>
              <a:fillRect/>
            </a:stretch>
          </p:blipFill>
          <p:spPr>
            <a:xfrm>
              <a:off x="5606033" y="1770875"/>
              <a:ext cx="960882" cy="652284"/>
            </a:xfrm>
            <a:prstGeom prst="rect">
              <a:avLst/>
            </a:prstGeom>
          </p:spPr>
        </p:pic>
        <p:pic>
          <p:nvPicPr>
            <p:cNvPr id="42" name="object 42"/>
            <p:cNvPicPr/>
            <p:nvPr/>
          </p:nvPicPr>
          <p:blipFill>
            <a:blip r:embed="rId6" cstate="print"/>
            <a:stretch>
              <a:fillRect/>
            </a:stretch>
          </p:blipFill>
          <p:spPr>
            <a:xfrm>
              <a:off x="5692901" y="2555747"/>
              <a:ext cx="960120" cy="651510"/>
            </a:xfrm>
            <a:prstGeom prst="rect">
              <a:avLst/>
            </a:prstGeom>
          </p:spPr>
        </p:pic>
        <p:sp>
          <p:nvSpPr>
            <p:cNvPr id="43" name="object 43"/>
            <p:cNvSpPr/>
            <p:nvPr/>
          </p:nvSpPr>
          <p:spPr>
            <a:xfrm>
              <a:off x="5116448" y="3910202"/>
              <a:ext cx="3481070" cy="592455"/>
            </a:xfrm>
            <a:custGeom>
              <a:avLst/>
              <a:gdLst/>
              <a:ahLst/>
              <a:cxnLst/>
              <a:rect l="l" t="t" r="r" b="b"/>
              <a:pathLst>
                <a:path w="3481070" h="592454">
                  <a:moveTo>
                    <a:pt x="3382136" y="0"/>
                  </a:moveTo>
                  <a:lnTo>
                    <a:pt x="98678" y="0"/>
                  </a:lnTo>
                  <a:lnTo>
                    <a:pt x="60275" y="7756"/>
                  </a:lnTo>
                  <a:lnTo>
                    <a:pt x="28908" y="28908"/>
                  </a:lnTo>
                  <a:lnTo>
                    <a:pt x="7756" y="60275"/>
                  </a:lnTo>
                  <a:lnTo>
                    <a:pt x="0" y="98679"/>
                  </a:lnTo>
                  <a:lnTo>
                    <a:pt x="0" y="493395"/>
                  </a:lnTo>
                  <a:lnTo>
                    <a:pt x="7756" y="531798"/>
                  </a:lnTo>
                  <a:lnTo>
                    <a:pt x="28908" y="563165"/>
                  </a:lnTo>
                  <a:lnTo>
                    <a:pt x="60275" y="584317"/>
                  </a:lnTo>
                  <a:lnTo>
                    <a:pt x="98678" y="592074"/>
                  </a:lnTo>
                  <a:lnTo>
                    <a:pt x="3382136" y="592074"/>
                  </a:lnTo>
                  <a:lnTo>
                    <a:pt x="3420540" y="584317"/>
                  </a:lnTo>
                  <a:lnTo>
                    <a:pt x="3451907" y="563165"/>
                  </a:lnTo>
                  <a:lnTo>
                    <a:pt x="3473059" y="531798"/>
                  </a:lnTo>
                  <a:lnTo>
                    <a:pt x="3480816" y="493395"/>
                  </a:lnTo>
                  <a:lnTo>
                    <a:pt x="3480816" y="98679"/>
                  </a:lnTo>
                  <a:lnTo>
                    <a:pt x="3473059" y="60275"/>
                  </a:lnTo>
                  <a:lnTo>
                    <a:pt x="3451907" y="28908"/>
                  </a:lnTo>
                  <a:lnTo>
                    <a:pt x="3420540" y="7756"/>
                  </a:lnTo>
                  <a:lnTo>
                    <a:pt x="3382136" y="0"/>
                  </a:lnTo>
                  <a:close/>
                </a:path>
              </a:pathLst>
            </a:custGeom>
            <a:solidFill>
              <a:srgbClr val="FFFF00"/>
            </a:solidFill>
          </p:spPr>
          <p:txBody>
            <a:bodyPr wrap="square" lIns="0" tIns="0" rIns="0" bIns="0" rtlCol="0"/>
            <a:lstStyle/>
            <a:p>
              <a:endParaRPr/>
            </a:p>
          </p:txBody>
        </p:sp>
        <p:sp>
          <p:nvSpPr>
            <p:cNvPr id="44" name="object 44"/>
            <p:cNvSpPr/>
            <p:nvPr/>
          </p:nvSpPr>
          <p:spPr>
            <a:xfrm>
              <a:off x="5116448" y="3910202"/>
              <a:ext cx="3481070" cy="592455"/>
            </a:xfrm>
            <a:custGeom>
              <a:avLst/>
              <a:gdLst/>
              <a:ahLst/>
              <a:cxnLst/>
              <a:rect l="l" t="t" r="r" b="b"/>
              <a:pathLst>
                <a:path w="3481070" h="592454">
                  <a:moveTo>
                    <a:pt x="0" y="98679"/>
                  </a:moveTo>
                  <a:lnTo>
                    <a:pt x="7756" y="60275"/>
                  </a:lnTo>
                  <a:lnTo>
                    <a:pt x="28908" y="28908"/>
                  </a:lnTo>
                  <a:lnTo>
                    <a:pt x="60275" y="7756"/>
                  </a:lnTo>
                  <a:lnTo>
                    <a:pt x="98678" y="0"/>
                  </a:lnTo>
                  <a:lnTo>
                    <a:pt x="3382136" y="0"/>
                  </a:lnTo>
                  <a:lnTo>
                    <a:pt x="3420540" y="7756"/>
                  </a:lnTo>
                  <a:lnTo>
                    <a:pt x="3451907" y="28908"/>
                  </a:lnTo>
                  <a:lnTo>
                    <a:pt x="3473059" y="60275"/>
                  </a:lnTo>
                  <a:lnTo>
                    <a:pt x="3480816" y="98679"/>
                  </a:lnTo>
                  <a:lnTo>
                    <a:pt x="3480816" y="493395"/>
                  </a:lnTo>
                  <a:lnTo>
                    <a:pt x="3473059" y="531798"/>
                  </a:lnTo>
                  <a:lnTo>
                    <a:pt x="3451907" y="563165"/>
                  </a:lnTo>
                  <a:lnTo>
                    <a:pt x="3420540" y="584317"/>
                  </a:lnTo>
                  <a:lnTo>
                    <a:pt x="3382136" y="592074"/>
                  </a:lnTo>
                  <a:lnTo>
                    <a:pt x="98678" y="592074"/>
                  </a:lnTo>
                  <a:lnTo>
                    <a:pt x="60275" y="584317"/>
                  </a:lnTo>
                  <a:lnTo>
                    <a:pt x="28908" y="563165"/>
                  </a:lnTo>
                  <a:lnTo>
                    <a:pt x="7756" y="531798"/>
                  </a:lnTo>
                  <a:lnTo>
                    <a:pt x="0" y="493395"/>
                  </a:lnTo>
                  <a:lnTo>
                    <a:pt x="0" y="98679"/>
                  </a:lnTo>
                  <a:close/>
                </a:path>
              </a:pathLst>
            </a:custGeom>
            <a:ln w="12953">
              <a:solidFill>
                <a:srgbClr val="002C6D"/>
              </a:solidFill>
            </a:ln>
          </p:spPr>
          <p:txBody>
            <a:bodyPr wrap="square" lIns="0" tIns="0" rIns="0" bIns="0" rtlCol="0"/>
            <a:lstStyle/>
            <a:p>
              <a:endParaRPr/>
            </a:p>
          </p:txBody>
        </p:sp>
      </p:grpSp>
      <p:sp>
        <p:nvSpPr>
          <p:cNvPr id="45" name="object 45"/>
          <p:cNvSpPr txBox="1"/>
          <p:nvPr/>
        </p:nvSpPr>
        <p:spPr>
          <a:xfrm>
            <a:off x="3663441" y="3483355"/>
            <a:ext cx="7035800" cy="330200"/>
          </a:xfrm>
          <a:prstGeom prst="rect">
            <a:avLst/>
          </a:prstGeom>
        </p:spPr>
        <p:txBody>
          <a:bodyPr vert="horz" wrap="square" lIns="0" tIns="12065" rIns="0" bIns="0" rtlCol="0">
            <a:spAutoFit/>
          </a:bodyPr>
          <a:lstStyle/>
          <a:p>
            <a:pPr marL="355600" indent="-342900">
              <a:lnSpc>
                <a:spcPct val="100000"/>
              </a:lnSpc>
              <a:spcBef>
                <a:spcPts val="95"/>
              </a:spcBef>
              <a:buFont typeface="Wingdings"/>
              <a:buChar char=""/>
              <a:tabLst>
                <a:tab pos="355600" algn="l"/>
              </a:tabLst>
            </a:pPr>
            <a:r>
              <a:rPr sz="2000" b="1" spc="-5" dirty="0">
                <a:solidFill>
                  <a:srgbClr val="004099"/>
                </a:solidFill>
                <a:latin typeface="Arial"/>
                <a:cs typeface="Arial"/>
              </a:rPr>
              <a:t>Dynamic</a:t>
            </a:r>
            <a:r>
              <a:rPr sz="2000" b="1" spc="5" dirty="0">
                <a:solidFill>
                  <a:srgbClr val="004099"/>
                </a:solidFill>
                <a:latin typeface="Arial"/>
                <a:cs typeface="Arial"/>
              </a:rPr>
              <a:t> </a:t>
            </a:r>
            <a:r>
              <a:rPr sz="2000" b="1" spc="-5" dirty="0">
                <a:solidFill>
                  <a:srgbClr val="004099"/>
                </a:solidFill>
                <a:latin typeface="Arial"/>
                <a:cs typeface="Arial"/>
              </a:rPr>
              <a:t>power</a:t>
            </a:r>
            <a:r>
              <a:rPr sz="2000" b="1" dirty="0">
                <a:solidFill>
                  <a:srgbClr val="004099"/>
                </a:solidFill>
                <a:latin typeface="Arial"/>
                <a:cs typeface="Arial"/>
              </a:rPr>
              <a:t> </a:t>
            </a:r>
            <a:r>
              <a:rPr sz="2000" b="1" spc="-5" dirty="0">
                <a:solidFill>
                  <a:srgbClr val="004099"/>
                </a:solidFill>
                <a:latin typeface="Arial"/>
                <a:cs typeface="Arial"/>
              </a:rPr>
              <a:t>consumption</a:t>
            </a:r>
            <a:r>
              <a:rPr sz="2000" b="1" spc="20" dirty="0">
                <a:solidFill>
                  <a:srgbClr val="004099"/>
                </a:solidFill>
                <a:latin typeface="Arial"/>
                <a:cs typeface="Arial"/>
              </a:rPr>
              <a:t> </a:t>
            </a:r>
            <a:r>
              <a:rPr sz="2000" b="1" spc="-5" dirty="0">
                <a:solidFill>
                  <a:srgbClr val="004099"/>
                </a:solidFill>
                <a:latin typeface="Arial"/>
                <a:cs typeface="Arial"/>
              </a:rPr>
              <a:t>of</a:t>
            </a:r>
            <a:r>
              <a:rPr sz="2000" b="1" dirty="0">
                <a:solidFill>
                  <a:srgbClr val="004099"/>
                </a:solidFill>
                <a:latin typeface="Arial"/>
                <a:cs typeface="Arial"/>
              </a:rPr>
              <a:t> </a:t>
            </a:r>
            <a:r>
              <a:rPr sz="2000" b="1" spc="-5" dirty="0">
                <a:solidFill>
                  <a:srgbClr val="004099"/>
                </a:solidFill>
                <a:latin typeface="Arial"/>
                <a:cs typeface="Arial"/>
              </a:rPr>
              <a:t>static</a:t>
            </a:r>
            <a:r>
              <a:rPr sz="2000" b="1" spc="-10" dirty="0">
                <a:solidFill>
                  <a:srgbClr val="004099"/>
                </a:solidFill>
                <a:latin typeface="Arial"/>
                <a:cs typeface="Arial"/>
              </a:rPr>
              <a:t> </a:t>
            </a:r>
            <a:r>
              <a:rPr sz="2000" b="1" spc="-5" dirty="0">
                <a:solidFill>
                  <a:srgbClr val="004099"/>
                </a:solidFill>
                <a:latin typeface="Arial"/>
                <a:cs typeface="Arial"/>
              </a:rPr>
              <a:t>CMOS</a:t>
            </a:r>
            <a:r>
              <a:rPr sz="2000" b="1" dirty="0">
                <a:solidFill>
                  <a:srgbClr val="004099"/>
                </a:solidFill>
                <a:latin typeface="Arial"/>
                <a:cs typeface="Arial"/>
              </a:rPr>
              <a:t> </a:t>
            </a:r>
            <a:r>
              <a:rPr sz="2000" b="1" spc="-5" dirty="0">
                <a:solidFill>
                  <a:srgbClr val="004099"/>
                </a:solidFill>
                <a:latin typeface="Arial"/>
                <a:cs typeface="Arial"/>
              </a:rPr>
              <a:t>logic</a:t>
            </a:r>
            <a:r>
              <a:rPr sz="2000" b="1" spc="5" dirty="0">
                <a:solidFill>
                  <a:srgbClr val="004099"/>
                </a:solidFill>
                <a:latin typeface="Arial"/>
                <a:cs typeface="Arial"/>
              </a:rPr>
              <a:t> </a:t>
            </a:r>
            <a:r>
              <a:rPr sz="2000" b="1" spc="-5" dirty="0">
                <a:solidFill>
                  <a:srgbClr val="004099"/>
                </a:solidFill>
                <a:latin typeface="Arial"/>
                <a:cs typeface="Arial"/>
              </a:rPr>
              <a:t>gate</a:t>
            </a:r>
            <a:endParaRPr sz="2000">
              <a:latin typeface="Arial"/>
              <a:cs typeface="Arial"/>
            </a:endParaRPr>
          </a:p>
        </p:txBody>
      </p:sp>
      <p:sp>
        <p:nvSpPr>
          <p:cNvPr id="46" name="object 46"/>
          <p:cNvSpPr txBox="1"/>
          <p:nvPr/>
        </p:nvSpPr>
        <p:spPr>
          <a:xfrm>
            <a:off x="7992433" y="4126151"/>
            <a:ext cx="409575" cy="241300"/>
          </a:xfrm>
          <a:prstGeom prst="rect">
            <a:avLst/>
          </a:prstGeom>
        </p:spPr>
        <p:txBody>
          <a:bodyPr vert="horz" wrap="square" lIns="0" tIns="14604" rIns="0" bIns="0" rtlCol="0">
            <a:spAutoFit/>
          </a:bodyPr>
          <a:lstStyle/>
          <a:p>
            <a:pPr marL="12700">
              <a:lnSpc>
                <a:spcPct val="100000"/>
              </a:lnSpc>
              <a:spcBef>
                <a:spcPts val="114"/>
              </a:spcBef>
            </a:pPr>
            <a:r>
              <a:rPr sz="1400" i="1" spc="5" dirty="0">
                <a:latin typeface="Times New Roman"/>
                <a:cs typeface="Times New Roman"/>
              </a:rPr>
              <a:t>c</a:t>
            </a:r>
            <a:r>
              <a:rPr sz="1400" i="1" spc="10" dirty="0">
                <a:latin typeface="Times New Roman"/>
                <a:cs typeface="Times New Roman"/>
              </a:rPr>
              <a:t>loc</a:t>
            </a:r>
            <a:r>
              <a:rPr sz="1400" i="1" spc="15" dirty="0">
                <a:latin typeface="Times New Roman"/>
                <a:cs typeface="Times New Roman"/>
              </a:rPr>
              <a:t>k</a:t>
            </a:r>
            <a:endParaRPr sz="1400">
              <a:latin typeface="Times New Roman"/>
              <a:cs typeface="Times New Roman"/>
            </a:endParaRPr>
          </a:p>
        </p:txBody>
      </p:sp>
      <p:sp>
        <p:nvSpPr>
          <p:cNvPr id="47" name="object 47"/>
          <p:cNvSpPr txBox="1"/>
          <p:nvPr/>
        </p:nvSpPr>
        <p:spPr>
          <a:xfrm>
            <a:off x="5401845" y="4126151"/>
            <a:ext cx="288925" cy="241300"/>
          </a:xfrm>
          <a:prstGeom prst="rect">
            <a:avLst/>
          </a:prstGeom>
        </p:spPr>
        <p:txBody>
          <a:bodyPr vert="horz" wrap="square" lIns="0" tIns="14604" rIns="0" bIns="0" rtlCol="0">
            <a:spAutoFit/>
          </a:bodyPr>
          <a:lstStyle/>
          <a:p>
            <a:pPr marL="12700">
              <a:lnSpc>
                <a:spcPct val="100000"/>
              </a:lnSpc>
              <a:spcBef>
                <a:spcPts val="114"/>
              </a:spcBef>
            </a:pPr>
            <a:r>
              <a:rPr sz="1400" i="1" spc="15" dirty="0">
                <a:latin typeface="Times New Roman"/>
                <a:cs typeface="Times New Roman"/>
              </a:rPr>
              <a:t>a</a:t>
            </a:r>
            <a:r>
              <a:rPr sz="1400" i="1" spc="10" dirty="0">
                <a:latin typeface="Times New Roman"/>
                <a:cs typeface="Times New Roman"/>
              </a:rPr>
              <a:t>v</a:t>
            </a:r>
            <a:r>
              <a:rPr sz="1400" i="1" spc="15" dirty="0">
                <a:latin typeface="Times New Roman"/>
                <a:cs typeface="Times New Roman"/>
              </a:rPr>
              <a:t>g</a:t>
            </a:r>
            <a:endParaRPr sz="1400">
              <a:latin typeface="Times New Roman"/>
              <a:cs typeface="Times New Roman"/>
            </a:endParaRPr>
          </a:p>
        </p:txBody>
      </p:sp>
      <p:sp>
        <p:nvSpPr>
          <p:cNvPr id="48" name="object 48"/>
          <p:cNvSpPr txBox="1"/>
          <p:nvPr/>
        </p:nvSpPr>
        <p:spPr>
          <a:xfrm>
            <a:off x="6209438" y="4126151"/>
            <a:ext cx="377825" cy="241300"/>
          </a:xfrm>
          <a:prstGeom prst="rect">
            <a:avLst/>
          </a:prstGeom>
        </p:spPr>
        <p:txBody>
          <a:bodyPr vert="horz" wrap="square" lIns="0" tIns="14604" rIns="0" bIns="0" rtlCol="0">
            <a:spAutoFit/>
          </a:bodyPr>
          <a:lstStyle/>
          <a:p>
            <a:pPr marL="12700">
              <a:lnSpc>
                <a:spcPct val="100000"/>
              </a:lnSpc>
              <a:spcBef>
                <a:spcPts val="114"/>
              </a:spcBef>
            </a:pPr>
            <a:r>
              <a:rPr sz="1400" spc="40" dirty="0">
                <a:latin typeface="Times New Roman"/>
                <a:cs typeface="Times New Roman"/>
              </a:rPr>
              <a:t>0</a:t>
            </a:r>
            <a:r>
              <a:rPr sz="1400" spc="-80" dirty="0">
                <a:latin typeface="Symbol"/>
                <a:cs typeface="Symbol"/>
              </a:rPr>
              <a:t></a:t>
            </a:r>
            <a:r>
              <a:rPr sz="1400" spc="15" dirty="0">
                <a:latin typeface="Times New Roman"/>
                <a:cs typeface="Times New Roman"/>
              </a:rPr>
              <a:t>1</a:t>
            </a:r>
            <a:endParaRPr sz="1400">
              <a:latin typeface="Times New Roman"/>
              <a:cs typeface="Times New Roman"/>
            </a:endParaRPr>
          </a:p>
        </p:txBody>
      </p:sp>
      <p:sp>
        <p:nvSpPr>
          <p:cNvPr id="49" name="object 49"/>
          <p:cNvSpPr txBox="1"/>
          <p:nvPr/>
        </p:nvSpPr>
        <p:spPr>
          <a:xfrm>
            <a:off x="5231462" y="3904388"/>
            <a:ext cx="2835275" cy="463550"/>
          </a:xfrm>
          <a:prstGeom prst="rect">
            <a:avLst/>
          </a:prstGeom>
        </p:spPr>
        <p:txBody>
          <a:bodyPr vert="horz" wrap="square" lIns="0" tIns="13335" rIns="0" bIns="0" rtlCol="0">
            <a:spAutoFit/>
          </a:bodyPr>
          <a:lstStyle/>
          <a:p>
            <a:pPr marL="38100">
              <a:lnSpc>
                <a:spcPts val="2405"/>
              </a:lnSpc>
              <a:spcBef>
                <a:spcPts val="105"/>
              </a:spcBef>
              <a:tabLst>
                <a:tab pos="558165" algn="l"/>
                <a:tab pos="1395095" algn="l"/>
                <a:tab pos="1891030" algn="l"/>
                <a:tab pos="2498090" algn="l"/>
              </a:tabLst>
            </a:pPr>
            <a:r>
              <a:rPr sz="2400" i="1" spc="35" dirty="0">
                <a:latin typeface="Times New Roman"/>
                <a:cs typeface="Times New Roman"/>
              </a:rPr>
              <a:t>P	</a:t>
            </a:r>
            <a:r>
              <a:rPr sz="2400" spc="30" dirty="0">
                <a:latin typeface="Symbol"/>
                <a:cs typeface="Symbol"/>
              </a:rPr>
              <a:t></a:t>
            </a:r>
            <a:r>
              <a:rPr sz="2400" spc="-245" dirty="0">
                <a:latin typeface="Times New Roman"/>
                <a:cs typeface="Times New Roman"/>
              </a:rPr>
              <a:t> </a:t>
            </a:r>
            <a:r>
              <a:rPr sz="2550" i="1" spc="-60" dirty="0">
                <a:latin typeface="Symbol"/>
                <a:cs typeface="Symbol"/>
              </a:rPr>
              <a:t></a:t>
            </a:r>
            <a:r>
              <a:rPr sz="2550" spc="-60" dirty="0">
                <a:latin typeface="Times New Roman"/>
                <a:cs typeface="Times New Roman"/>
              </a:rPr>
              <a:t>	</a:t>
            </a:r>
            <a:r>
              <a:rPr sz="2400" spc="10" dirty="0">
                <a:latin typeface="Symbol"/>
                <a:cs typeface="Symbol"/>
              </a:rPr>
              <a:t></a:t>
            </a:r>
            <a:r>
              <a:rPr sz="2400" spc="-380" dirty="0">
                <a:latin typeface="Times New Roman"/>
                <a:cs typeface="Times New Roman"/>
              </a:rPr>
              <a:t> </a:t>
            </a:r>
            <a:r>
              <a:rPr sz="2400" i="1" spc="35" dirty="0">
                <a:latin typeface="Times New Roman"/>
                <a:cs typeface="Times New Roman"/>
              </a:rPr>
              <a:t>C	</a:t>
            </a:r>
            <a:r>
              <a:rPr sz="2400" spc="55" dirty="0">
                <a:latin typeface="Symbol"/>
                <a:cs typeface="Symbol"/>
              </a:rPr>
              <a:t></a:t>
            </a:r>
            <a:r>
              <a:rPr sz="2400" i="1" spc="55" dirty="0">
                <a:latin typeface="Times New Roman"/>
                <a:cs typeface="Times New Roman"/>
              </a:rPr>
              <a:t>V</a:t>
            </a:r>
            <a:r>
              <a:rPr sz="2400" i="1" spc="-145" dirty="0">
                <a:latin typeface="Times New Roman"/>
                <a:cs typeface="Times New Roman"/>
              </a:rPr>
              <a:t> </a:t>
            </a:r>
            <a:r>
              <a:rPr sz="2100" spc="22" baseline="43650" dirty="0">
                <a:latin typeface="Times New Roman"/>
                <a:cs typeface="Times New Roman"/>
              </a:rPr>
              <a:t>2	</a:t>
            </a:r>
            <a:r>
              <a:rPr sz="2400" spc="10" dirty="0">
                <a:latin typeface="Symbol"/>
                <a:cs typeface="Symbol"/>
              </a:rPr>
              <a:t></a:t>
            </a:r>
            <a:r>
              <a:rPr sz="2400" spc="100" dirty="0">
                <a:latin typeface="Times New Roman"/>
                <a:cs typeface="Times New Roman"/>
              </a:rPr>
              <a:t> </a:t>
            </a:r>
            <a:r>
              <a:rPr sz="2400" i="1" spc="15" dirty="0">
                <a:latin typeface="Times New Roman"/>
                <a:cs typeface="Times New Roman"/>
              </a:rPr>
              <a:t>f</a:t>
            </a:r>
            <a:endParaRPr sz="2400">
              <a:latin typeface="Times New Roman"/>
              <a:cs typeface="Times New Roman"/>
            </a:endParaRPr>
          </a:p>
          <a:p>
            <a:pPr marL="1718310">
              <a:lnSpc>
                <a:spcPts val="1025"/>
              </a:lnSpc>
              <a:tabLst>
                <a:tab pos="2165350" algn="l"/>
              </a:tabLst>
            </a:pPr>
            <a:r>
              <a:rPr sz="1400" i="1" spc="20" dirty="0">
                <a:latin typeface="Times New Roman"/>
                <a:cs typeface="Times New Roman"/>
              </a:rPr>
              <a:t>L	DD</a:t>
            </a:r>
            <a:endParaRPr sz="1400">
              <a:latin typeface="Times New Roman"/>
              <a:cs typeface="Times New Roman"/>
            </a:endParaRPr>
          </a:p>
        </p:txBody>
      </p:sp>
      <p:sp>
        <p:nvSpPr>
          <p:cNvPr id="50" name="object 50"/>
          <p:cNvSpPr txBox="1"/>
          <p:nvPr/>
        </p:nvSpPr>
        <p:spPr>
          <a:xfrm>
            <a:off x="595883" y="4689347"/>
            <a:ext cx="11605260" cy="1576714"/>
          </a:xfrm>
          <a:prstGeom prst="rect">
            <a:avLst/>
          </a:prstGeom>
        </p:spPr>
        <p:txBody>
          <a:bodyPr vert="horz" wrap="square" lIns="0" tIns="12065" rIns="0" bIns="0" rtlCol="0">
            <a:spAutoFit/>
          </a:bodyPr>
          <a:lstStyle/>
          <a:p>
            <a:pPr marL="3361690" indent="-343535">
              <a:lnSpc>
                <a:spcPts val="2355"/>
              </a:lnSpc>
              <a:spcBef>
                <a:spcPts val="95"/>
              </a:spcBef>
              <a:buFont typeface="Wingdings"/>
              <a:buChar char=""/>
              <a:tabLst>
                <a:tab pos="3362325" algn="l"/>
              </a:tabLst>
            </a:pPr>
            <a:r>
              <a:rPr sz="2000" b="1" i="1" spc="5" dirty="0">
                <a:solidFill>
                  <a:srgbClr val="FF0000"/>
                </a:solidFill>
                <a:latin typeface="Arial"/>
                <a:cs typeface="Arial"/>
              </a:rPr>
              <a:t>C</a:t>
            </a:r>
            <a:r>
              <a:rPr sz="1950" b="1" spc="7" baseline="-21367" dirty="0">
                <a:solidFill>
                  <a:srgbClr val="FF0000"/>
                </a:solidFill>
                <a:latin typeface="Arial"/>
                <a:cs typeface="Arial"/>
              </a:rPr>
              <a:t>L</a:t>
            </a:r>
            <a:r>
              <a:rPr sz="1950" b="1" spc="270" baseline="-21367" dirty="0">
                <a:solidFill>
                  <a:srgbClr val="FF0000"/>
                </a:solidFill>
                <a:latin typeface="Arial"/>
                <a:cs typeface="Arial"/>
              </a:rPr>
              <a:t> </a:t>
            </a:r>
            <a:r>
              <a:rPr sz="2000" b="1" spc="-5" dirty="0">
                <a:solidFill>
                  <a:srgbClr val="FF0000"/>
                </a:solidFill>
                <a:latin typeface="Arial"/>
                <a:cs typeface="Arial"/>
              </a:rPr>
              <a:t>includes</a:t>
            </a:r>
            <a:r>
              <a:rPr sz="2000" b="1" spc="5" dirty="0">
                <a:solidFill>
                  <a:srgbClr val="FF0000"/>
                </a:solidFill>
                <a:latin typeface="Arial"/>
                <a:cs typeface="Arial"/>
              </a:rPr>
              <a:t> </a:t>
            </a:r>
            <a:r>
              <a:rPr sz="2000" b="1" i="1" spc="10" dirty="0">
                <a:solidFill>
                  <a:srgbClr val="FF0000"/>
                </a:solidFill>
                <a:latin typeface="Arial"/>
                <a:cs typeface="Arial"/>
              </a:rPr>
              <a:t>C</a:t>
            </a:r>
            <a:r>
              <a:rPr sz="1950" b="1" spc="15" baseline="-21367" dirty="0">
                <a:solidFill>
                  <a:srgbClr val="FF0000"/>
                </a:solidFill>
                <a:latin typeface="Arial"/>
                <a:cs typeface="Arial"/>
              </a:rPr>
              <a:t>par</a:t>
            </a:r>
            <a:r>
              <a:rPr sz="1950" b="1" spc="44" baseline="-21367" dirty="0">
                <a:solidFill>
                  <a:srgbClr val="FF0000"/>
                </a:solidFill>
                <a:latin typeface="Arial"/>
                <a:cs typeface="Arial"/>
              </a:rPr>
              <a:t> </a:t>
            </a:r>
            <a:r>
              <a:rPr sz="2000" b="1" spc="-5" dirty="0">
                <a:solidFill>
                  <a:srgbClr val="FF0000"/>
                </a:solidFill>
                <a:latin typeface="Arial"/>
                <a:cs typeface="Arial"/>
              </a:rPr>
              <a:t>of</a:t>
            </a:r>
            <a:r>
              <a:rPr sz="2000" b="1" spc="5" dirty="0">
                <a:solidFill>
                  <a:srgbClr val="FF0000"/>
                </a:solidFill>
                <a:latin typeface="Arial"/>
                <a:cs typeface="Arial"/>
              </a:rPr>
              <a:t> </a:t>
            </a:r>
            <a:r>
              <a:rPr sz="2000" b="1" spc="-5" dirty="0">
                <a:solidFill>
                  <a:srgbClr val="FF0000"/>
                </a:solidFill>
                <a:latin typeface="Arial"/>
                <a:cs typeface="Arial"/>
              </a:rPr>
              <a:t>the</a:t>
            </a:r>
            <a:r>
              <a:rPr sz="2000" b="1" spc="5" dirty="0">
                <a:solidFill>
                  <a:srgbClr val="FF0000"/>
                </a:solidFill>
                <a:latin typeface="Arial"/>
                <a:cs typeface="Arial"/>
              </a:rPr>
              <a:t> </a:t>
            </a:r>
            <a:r>
              <a:rPr sz="2000" b="1" spc="-5" dirty="0">
                <a:solidFill>
                  <a:srgbClr val="FF0000"/>
                </a:solidFill>
                <a:latin typeface="Arial"/>
                <a:cs typeface="Arial"/>
              </a:rPr>
              <a:t>logic</a:t>
            </a:r>
            <a:r>
              <a:rPr sz="2000" b="1" spc="5" dirty="0">
                <a:solidFill>
                  <a:srgbClr val="FF0000"/>
                </a:solidFill>
                <a:latin typeface="Arial"/>
                <a:cs typeface="Arial"/>
              </a:rPr>
              <a:t> </a:t>
            </a:r>
            <a:r>
              <a:rPr sz="2000" b="1" spc="-5" dirty="0">
                <a:solidFill>
                  <a:srgbClr val="FF0000"/>
                </a:solidFill>
                <a:latin typeface="Arial"/>
                <a:cs typeface="Arial"/>
              </a:rPr>
              <a:t>gate +</a:t>
            </a:r>
            <a:r>
              <a:rPr sz="2000" b="1" dirty="0">
                <a:solidFill>
                  <a:srgbClr val="FF0000"/>
                </a:solidFill>
                <a:latin typeface="Arial"/>
                <a:cs typeface="Arial"/>
              </a:rPr>
              <a:t> </a:t>
            </a:r>
            <a:r>
              <a:rPr sz="2000" b="1" spc="-5" dirty="0">
                <a:solidFill>
                  <a:srgbClr val="FF0000"/>
                </a:solidFill>
                <a:latin typeface="Arial"/>
                <a:cs typeface="Arial"/>
              </a:rPr>
              <a:t>load</a:t>
            </a:r>
            <a:r>
              <a:rPr sz="2000" b="1" spc="5" dirty="0">
                <a:solidFill>
                  <a:srgbClr val="FF0000"/>
                </a:solidFill>
                <a:latin typeface="Arial"/>
                <a:cs typeface="Arial"/>
              </a:rPr>
              <a:t> </a:t>
            </a:r>
            <a:r>
              <a:rPr sz="2000" b="1" spc="-5" dirty="0">
                <a:solidFill>
                  <a:srgbClr val="FF0000"/>
                </a:solidFill>
                <a:latin typeface="Arial"/>
                <a:cs typeface="Arial"/>
              </a:rPr>
              <a:t>capacitance</a:t>
            </a:r>
            <a:r>
              <a:rPr sz="2000" b="1" spc="10" dirty="0">
                <a:solidFill>
                  <a:srgbClr val="FF0000"/>
                </a:solidFill>
                <a:latin typeface="Arial"/>
                <a:cs typeface="Arial"/>
              </a:rPr>
              <a:t> </a:t>
            </a:r>
            <a:r>
              <a:rPr sz="2000" b="1" spc="-5" dirty="0">
                <a:solidFill>
                  <a:srgbClr val="FF0000"/>
                </a:solidFill>
                <a:latin typeface="Arial"/>
                <a:cs typeface="Arial"/>
              </a:rPr>
              <a:t>(next-stage</a:t>
            </a:r>
            <a:r>
              <a:rPr sz="2000" b="1" spc="10" dirty="0">
                <a:solidFill>
                  <a:srgbClr val="FF0000"/>
                </a:solidFill>
                <a:latin typeface="Arial"/>
                <a:cs typeface="Arial"/>
              </a:rPr>
              <a:t> </a:t>
            </a:r>
            <a:r>
              <a:rPr sz="2000" b="1" i="1" dirty="0">
                <a:solidFill>
                  <a:srgbClr val="FF0000"/>
                </a:solidFill>
                <a:latin typeface="Arial"/>
                <a:cs typeface="Arial"/>
              </a:rPr>
              <a:t>C</a:t>
            </a:r>
            <a:r>
              <a:rPr sz="1950" b="1" baseline="-21367" dirty="0">
                <a:solidFill>
                  <a:srgbClr val="FF0000"/>
                </a:solidFill>
                <a:latin typeface="Arial"/>
                <a:cs typeface="Arial"/>
              </a:rPr>
              <a:t>g</a:t>
            </a:r>
            <a:r>
              <a:rPr sz="2000" b="1" dirty="0">
                <a:solidFill>
                  <a:srgbClr val="FF0000"/>
                </a:solidFill>
                <a:latin typeface="Arial"/>
                <a:cs typeface="Arial"/>
              </a:rPr>
              <a:t>)</a:t>
            </a:r>
            <a:endParaRPr sz="2000" dirty="0">
              <a:latin typeface="Arial"/>
              <a:cs typeface="Arial"/>
            </a:endParaRPr>
          </a:p>
          <a:p>
            <a:pPr marL="3361690" indent="-343535">
              <a:lnSpc>
                <a:spcPts val="2465"/>
              </a:lnSpc>
              <a:buSzPct val="95238"/>
              <a:buFont typeface="Wingdings"/>
              <a:buChar char=""/>
              <a:tabLst>
                <a:tab pos="3362325" algn="l"/>
              </a:tabLst>
            </a:pPr>
            <a:r>
              <a:rPr lang="en-US" altLang="zh-CN" sz="2000" b="1" spc="20" dirty="0">
                <a:solidFill>
                  <a:srgbClr val="FF0000"/>
                </a:solidFill>
                <a:latin typeface="Arial"/>
                <a:cs typeface="Arial"/>
              </a:rPr>
              <a:t>Activity factor </a:t>
            </a:r>
            <a:r>
              <a:rPr sz="2100" b="1" i="1" dirty="0">
                <a:solidFill>
                  <a:srgbClr val="FF0000"/>
                </a:solidFill>
                <a:latin typeface="Symbol"/>
                <a:cs typeface="Symbol"/>
              </a:rPr>
              <a:t></a:t>
            </a:r>
            <a:r>
              <a:rPr sz="1950" b="1" baseline="-21367" dirty="0">
                <a:solidFill>
                  <a:srgbClr val="FF0000"/>
                </a:solidFill>
                <a:latin typeface="Arial"/>
                <a:cs typeface="Arial"/>
              </a:rPr>
              <a:t>0</a:t>
            </a:r>
            <a:r>
              <a:rPr sz="1950" b="1" baseline="-21367" dirty="0">
                <a:solidFill>
                  <a:srgbClr val="FF0000"/>
                </a:solidFill>
                <a:latin typeface="Symbol"/>
                <a:cs typeface="Symbol"/>
              </a:rPr>
              <a:t></a:t>
            </a:r>
            <a:r>
              <a:rPr sz="1950" b="1" baseline="-21367" dirty="0">
                <a:solidFill>
                  <a:srgbClr val="FF0000"/>
                </a:solidFill>
                <a:latin typeface="Arial"/>
                <a:cs typeface="Arial"/>
              </a:rPr>
              <a:t>1</a:t>
            </a:r>
            <a:r>
              <a:rPr sz="1950" b="1" spc="262" baseline="-21367" dirty="0">
                <a:solidFill>
                  <a:srgbClr val="FF0000"/>
                </a:solidFill>
                <a:latin typeface="Arial"/>
                <a:cs typeface="Arial"/>
              </a:rPr>
              <a:t> </a:t>
            </a:r>
            <a:r>
              <a:rPr sz="2000" b="1" spc="-5" dirty="0">
                <a:solidFill>
                  <a:srgbClr val="FF0000"/>
                </a:solidFill>
                <a:latin typeface="Arial"/>
                <a:cs typeface="Arial"/>
              </a:rPr>
              <a:t>depends</a:t>
            </a:r>
            <a:r>
              <a:rPr sz="2000" b="1" spc="20" dirty="0">
                <a:solidFill>
                  <a:srgbClr val="FF0000"/>
                </a:solidFill>
                <a:latin typeface="Arial"/>
                <a:cs typeface="Arial"/>
              </a:rPr>
              <a:t> </a:t>
            </a:r>
            <a:r>
              <a:rPr sz="2000" b="1" spc="-5" dirty="0">
                <a:solidFill>
                  <a:srgbClr val="FF0000"/>
                </a:solidFill>
                <a:latin typeface="Arial"/>
                <a:cs typeface="Arial"/>
              </a:rPr>
              <a:t>on</a:t>
            </a:r>
            <a:r>
              <a:rPr sz="2000" b="1" spc="5" dirty="0">
                <a:solidFill>
                  <a:srgbClr val="FF0000"/>
                </a:solidFill>
                <a:latin typeface="Arial"/>
                <a:cs typeface="Arial"/>
              </a:rPr>
              <a:t> </a:t>
            </a:r>
            <a:r>
              <a:rPr sz="2000" b="1" spc="-5" dirty="0">
                <a:solidFill>
                  <a:srgbClr val="FF0000"/>
                </a:solidFill>
                <a:latin typeface="Arial"/>
                <a:cs typeface="Arial"/>
              </a:rPr>
              <a:t>the</a:t>
            </a:r>
            <a:r>
              <a:rPr sz="2000" b="1" dirty="0">
                <a:solidFill>
                  <a:srgbClr val="FF0000"/>
                </a:solidFill>
                <a:latin typeface="Arial"/>
                <a:cs typeface="Arial"/>
              </a:rPr>
              <a:t> </a:t>
            </a:r>
            <a:r>
              <a:rPr sz="2000" b="1" spc="-5" dirty="0">
                <a:solidFill>
                  <a:srgbClr val="FF0000"/>
                </a:solidFill>
                <a:latin typeface="Arial"/>
                <a:cs typeface="Arial"/>
              </a:rPr>
              <a:t>input</a:t>
            </a:r>
            <a:r>
              <a:rPr sz="2000" b="1" dirty="0">
                <a:solidFill>
                  <a:srgbClr val="FF0000"/>
                </a:solidFill>
                <a:latin typeface="Arial"/>
                <a:cs typeface="Arial"/>
              </a:rPr>
              <a:t> </a:t>
            </a:r>
            <a:r>
              <a:rPr sz="2000" b="1" spc="-5" dirty="0">
                <a:solidFill>
                  <a:srgbClr val="FF0000"/>
                </a:solidFill>
                <a:latin typeface="Arial"/>
                <a:cs typeface="Arial"/>
              </a:rPr>
              <a:t>pattern</a:t>
            </a:r>
            <a:r>
              <a:rPr sz="2000" b="1" spc="5" dirty="0">
                <a:solidFill>
                  <a:srgbClr val="FF0000"/>
                </a:solidFill>
                <a:latin typeface="Arial"/>
                <a:cs typeface="Arial"/>
              </a:rPr>
              <a:t> </a:t>
            </a:r>
            <a:r>
              <a:rPr sz="2000" b="1" spc="-5" dirty="0">
                <a:solidFill>
                  <a:srgbClr val="FF0000"/>
                </a:solidFill>
                <a:latin typeface="Arial"/>
                <a:cs typeface="Arial"/>
              </a:rPr>
              <a:t>and</a:t>
            </a:r>
            <a:r>
              <a:rPr sz="2000" b="1" dirty="0">
                <a:solidFill>
                  <a:srgbClr val="FF0000"/>
                </a:solidFill>
                <a:latin typeface="Arial"/>
                <a:cs typeface="Arial"/>
              </a:rPr>
              <a:t> </a:t>
            </a:r>
            <a:r>
              <a:rPr sz="2000" b="1" spc="-5" dirty="0">
                <a:solidFill>
                  <a:srgbClr val="FF0000"/>
                </a:solidFill>
                <a:latin typeface="Arial"/>
                <a:cs typeface="Arial"/>
              </a:rPr>
              <a:t>logic</a:t>
            </a:r>
            <a:r>
              <a:rPr sz="2000" b="1" spc="5" dirty="0">
                <a:solidFill>
                  <a:srgbClr val="FF0000"/>
                </a:solidFill>
                <a:latin typeface="Arial"/>
                <a:cs typeface="Arial"/>
              </a:rPr>
              <a:t> </a:t>
            </a:r>
            <a:r>
              <a:rPr sz="2000" b="1" spc="-5" dirty="0">
                <a:solidFill>
                  <a:srgbClr val="FF0000"/>
                </a:solidFill>
                <a:latin typeface="Arial"/>
                <a:cs typeface="Arial"/>
              </a:rPr>
              <a:t>function!</a:t>
            </a:r>
            <a:endParaRPr sz="2000" dirty="0">
              <a:latin typeface="Arial"/>
              <a:cs typeface="Arial"/>
            </a:endParaRPr>
          </a:p>
          <a:p>
            <a:pPr marL="25400" marR="8796020" algn="ctr">
              <a:lnSpc>
                <a:spcPts val="2400"/>
              </a:lnSpc>
              <a:spcBef>
                <a:spcPts val="75"/>
              </a:spcBef>
            </a:pPr>
            <a:r>
              <a:rPr sz="2000" b="1" spc="-5" dirty="0">
                <a:solidFill>
                  <a:srgbClr val="FF0000"/>
                </a:solidFill>
                <a:latin typeface="Arial"/>
                <a:cs typeface="Arial"/>
              </a:rPr>
              <a:t>Static</a:t>
            </a:r>
            <a:r>
              <a:rPr sz="2000" b="1" spc="-20" dirty="0">
                <a:solidFill>
                  <a:srgbClr val="FF0000"/>
                </a:solidFill>
                <a:latin typeface="Arial"/>
                <a:cs typeface="Arial"/>
              </a:rPr>
              <a:t> </a:t>
            </a:r>
            <a:r>
              <a:rPr sz="2000" b="1" spc="-5" dirty="0">
                <a:solidFill>
                  <a:srgbClr val="FF0000"/>
                </a:solidFill>
                <a:latin typeface="Arial"/>
                <a:cs typeface="Arial"/>
              </a:rPr>
              <a:t>CMOS</a:t>
            </a:r>
            <a:r>
              <a:rPr sz="2000" b="1" spc="-15" dirty="0">
                <a:solidFill>
                  <a:srgbClr val="FF0000"/>
                </a:solidFill>
                <a:latin typeface="Arial"/>
                <a:cs typeface="Arial"/>
              </a:rPr>
              <a:t> </a:t>
            </a:r>
            <a:r>
              <a:rPr sz="2000" b="1" spc="-5" dirty="0">
                <a:solidFill>
                  <a:srgbClr val="FF0000"/>
                </a:solidFill>
                <a:latin typeface="Arial"/>
                <a:cs typeface="Arial"/>
              </a:rPr>
              <a:t>logic</a:t>
            </a:r>
            <a:r>
              <a:rPr sz="2000" b="1" spc="-20" dirty="0">
                <a:solidFill>
                  <a:srgbClr val="FF0000"/>
                </a:solidFill>
                <a:latin typeface="Arial"/>
                <a:cs typeface="Arial"/>
              </a:rPr>
              <a:t> </a:t>
            </a:r>
            <a:r>
              <a:rPr sz="2000" b="1" spc="-5" dirty="0">
                <a:solidFill>
                  <a:srgbClr val="FF0000"/>
                </a:solidFill>
                <a:latin typeface="Arial"/>
                <a:cs typeface="Arial"/>
              </a:rPr>
              <a:t>gate </a:t>
            </a:r>
            <a:r>
              <a:rPr sz="2000" b="1" spc="-540" dirty="0">
                <a:solidFill>
                  <a:srgbClr val="FF0000"/>
                </a:solidFill>
                <a:latin typeface="Arial"/>
                <a:cs typeface="Arial"/>
              </a:rPr>
              <a:t> </a:t>
            </a:r>
            <a:r>
              <a:rPr sz="2000" b="1" spc="-5" dirty="0">
                <a:solidFill>
                  <a:srgbClr val="FF0000"/>
                </a:solidFill>
                <a:latin typeface="Arial"/>
                <a:cs typeface="Arial"/>
              </a:rPr>
              <a:t>consumes power only </a:t>
            </a:r>
            <a:r>
              <a:rPr sz="2000" b="1" dirty="0">
                <a:solidFill>
                  <a:srgbClr val="FF0000"/>
                </a:solidFill>
                <a:latin typeface="Arial"/>
                <a:cs typeface="Arial"/>
              </a:rPr>
              <a:t> </a:t>
            </a:r>
            <a:r>
              <a:rPr sz="2000" b="1" spc="-5" dirty="0">
                <a:solidFill>
                  <a:srgbClr val="FF0000"/>
                </a:solidFill>
                <a:latin typeface="Arial"/>
                <a:cs typeface="Arial"/>
              </a:rPr>
              <a:t>during the</a:t>
            </a:r>
            <a:r>
              <a:rPr sz="2000" b="1" spc="-10" dirty="0">
                <a:solidFill>
                  <a:srgbClr val="FF0000"/>
                </a:solidFill>
                <a:latin typeface="Arial"/>
                <a:cs typeface="Arial"/>
              </a:rPr>
              <a:t> </a:t>
            </a:r>
            <a:r>
              <a:rPr sz="2000" b="1" spc="-5" dirty="0">
                <a:solidFill>
                  <a:srgbClr val="FF0000"/>
                </a:solidFill>
                <a:latin typeface="Arial"/>
                <a:cs typeface="Arial"/>
              </a:rPr>
              <a:t>P</a:t>
            </a:r>
            <a:r>
              <a:rPr lang="en-US" sz="2000" b="1" spc="-5" dirty="0">
                <a:solidFill>
                  <a:srgbClr val="FF0000"/>
                </a:solidFill>
                <a:latin typeface="Arial"/>
                <a:cs typeface="Arial"/>
              </a:rPr>
              <a:t>U</a:t>
            </a:r>
            <a:r>
              <a:rPr sz="2000" b="1" spc="-5" dirty="0">
                <a:solidFill>
                  <a:srgbClr val="FF0000"/>
                </a:solidFill>
                <a:latin typeface="Arial"/>
                <a:cs typeface="Arial"/>
              </a:rPr>
              <a:t>N!</a:t>
            </a:r>
            <a:endParaRPr sz="2000" dirty="0">
              <a:latin typeface="Arial"/>
              <a:cs typeface="Arial"/>
            </a:endParaRPr>
          </a:p>
        </p:txBody>
      </p:sp>
      <p:sp>
        <p:nvSpPr>
          <p:cNvPr id="51" name="灯片编号占位符 50">
            <a:extLst>
              <a:ext uri="{FF2B5EF4-FFF2-40B4-BE49-F238E27FC236}">
                <a16:creationId xmlns:a16="http://schemas.microsoft.com/office/drawing/2014/main" id="{569A34B1-2EA3-0A8B-BBF5-B43C9FD3824B}"/>
              </a:ext>
            </a:extLst>
          </p:cNvPr>
          <p:cNvSpPr>
            <a:spLocks noGrp="1"/>
          </p:cNvSpPr>
          <p:nvPr>
            <p:ph type="sldNum" sz="quarter" idx="7"/>
          </p:nvPr>
        </p:nvSpPr>
        <p:spPr/>
        <p:txBody>
          <a:bodyPr/>
          <a:lstStyle/>
          <a:p>
            <a:fld id="{B6F15528-21DE-4FAA-801E-634DDDAF4B2B}" type="slidenum">
              <a:rPr lang="en-US" altLang="zh-CN" smtClean="0"/>
              <a:t>14</a:t>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7000" y="79889"/>
            <a:ext cx="6114415" cy="513080"/>
          </a:xfrm>
          <a:prstGeom prst="rect">
            <a:avLst/>
          </a:prstGeom>
        </p:spPr>
        <p:txBody>
          <a:bodyPr vert="horz" wrap="square" lIns="0" tIns="12700" rIns="0" bIns="0" rtlCol="0">
            <a:spAutoFit/>
          </a:bodyPr>
          <a:lstStyle/>
          <a:p>
            <a:pPr marL="12700">
              <a:lnSpc>
                <a:spcPct val="100000"/>
              </a:lnSpc>
              <a:spcBef>
                <a:spcPts val="100"/>
              </a:spcBef>
            </a:pPr>
            <a:r>
              <a:rPr sz="3200" spc="-5" dirty="0">
                <a:solidFill>
                  <a:schemeClr val="tx1"/>
                </a:solidFill>
              </a:rPr>
              <a:t>Power</a:t>
            </a:r>
            <a:r>
              <a:rPr sz="3200" spc="-10" dirty="0">
                <a:solidFill>
                  <a:schemeClr val="tx1"/>
                </a:solidFill>
              </a:rPr>
              <a:t> </a:t>
            </a:r>
            <a:r>
              <a:rPr sz="3200" spc="-5" dirty="0">
                <a:solidFill>
                  <a:schemeClr val="tx1"/>
                </a:solidFill>
              </a:rPr>
              <a:t>Consumption</a:t>
            </a:r>
            <a:r>
              <a:rPr sz="3200" spc="-45" dirty="0">
                <a:solidFill>
                  <a:schemeClr val="tx1"/>
                </a:solidFill>
              </a:rPr>
              <a:t> </a:t>
            </a:r>
            <a:r>
              <a:rPr sz="3200" dirty="0">
                <a:solidFill>
                  <a:schemeClr val="tx1"/>
                </a:solidFill>
              </a:rPr>
              <a:t>of</a:t>
            </a:r>
            <a:r>
              <a:rPr sz="3200" spc="-20" dirty="0">
                <a:solidFill>
                  <a:schemeClr val="tx1"/>
                </a:solidFill>
              </a:rPr>
              <a:t> </a:t>
            </a:r>
            <a:r>
              <a:rPr sz="3200" spc="-5" dirty="0">
                <a:solidFill>
                  <a:schemeClr val="tx1"/>
                </a:solidFill>
              </a:rPr>
              <a:t>2-NAND</a:t>
            </a:r>
            <a:endParaRPr sz="3200" dirty="0">
              <a:solidFill>
                <a:schemeClr val="tx1"/>
              </a:solidFill>
            </a:endParaRPr>
          </a:p>
        </p:txBody>
      </p:sp>
      <p:pic>
        <p:nvPicPr>
          <p:cNvPr id="3" name="object 3"/>
          <p:cNvPicPr/>
          <p:nvPr/>
        </p:nvPicPr>
        <p:blipFill>
          <a:blip r:embed="rId3" cstate="print"/>
          <a:stretch>
            <a:fillRect/>
          </a:stretch>
        </p:blipFill>
        <p:spPr>
          <a:xfrm>
            <a:off x="1063752" y="1911095"/>
            <a:ext cx="2280666" cy="3797808"/>
          </a:xfrm>
          <a:prstGeom prst="rect">
            <a:avLst/>
          </a:prstGeom>
        </p:spPr>
      </p:pic>
      <p:sp>
        <p:nvSpPr>
          <p:cNvPr id="4" name="object 4"/>
          <p:cNvSpPr txBox="1"/>
          <p:nvPr/>
        </p:nvSpPr>
        <p:spPr>
          <a:xfrm>
            <a:off x="949452" y="2289810"/>
            <a:ext cx="182245" cy="330200"/>
          </a:xfrm>
          <a:prstGeom prst="rect">
            <a:avLst/>
          </a:prstGeom>
        </p:spPr>
        <p:txBody>
          <a:bodyPr vert="horz" wrap="square" lIns="0" tIns="12065" rIns="0" bIns="0" rtlCol="0">
            <a:spAutoFit/>
          </a:bodyPr>
          <a:lstStyle/>
          <a:p>
            <a:pPr>
              <a:lnSpc>
                <a:spcPct val="100000"/>
              </a:lnSpc>
              <a:spcBef>
                <a:spcPts val="95"/>
              </a:spcBef>
            </a:pPr>
            <a:r>
              <a:rPr sz="2000" b="1" i="1" spc="-5" dirty="0">
                <a:latin typeface="Times New Roman"/>
                <a:cs typeface="Times New Roman"/>
              </a:rPr>
              <a:t>A</a:t>
            </a:r>
            <a:endParaRPr sz="2000">
              <a:latin typeface="Times New Roman"/>
              <a:cs typeface="Times New Roman"/>
            </a:endParaRPr>
          </a:p>
        </p:txBody>
      </p:sp>
      <p:sp>
        <p:nvSpPr>
          <p:cNvPr id="5" name="object 5"/>
          <p:cNvSpPr txBox="1"/>
          <p:nvPr/>
        </p:nvSpPr>
        <p:spPr>
          <a:xfrm>
            <a:off x="1956816" y="2289810"/>
            <a:ext cx="182245" cy="330200"/>
          </a:xfrm>
          <a:prstGeom prst="rect">
            <a:avLst/>
          </a:prstGeom>
        </p:spPr>
        <p:txBody>
          <a:bodyPr vert="horz" wrap="square" lIns="0" tIns="12065" rIns="0" bIns="0" rtlCol="0">
            <a:spAutoFit/>
          </a:bodyPr>
          <a:lstStyle/>
          <a:p>
            <a:pPr>
              <a:lnSpc>
                <a:spcPct val="100000"/>
              </a:lnSpc>
              <a:spcBef>
                <a:spcPts val="95"/>
              </a:spcBef>
            </a:pPr>
            <a:r>
              <a:rPr sz="2000" b="1" i="1" spc="-5" dirty="0">
                <a:latin typeface="Times New Roman"/>
                <a:cs typeface="Times New Roman"/>
              </a:rPr>
              <a:t>B</a:t>
            </a:r>
            <a:endParaRPr sz="2000">
              <a:latin typeface="Times New Roman"/>
              <a:cs typeface="Times New Roman"/>
            </a:endParaRPr>
          </a:p>
        </p:txBody>
      </p:sp>
      <p:grpSp>
        <p:nvGrpSpPr>
          <p:cNvPr id="6" name="object 6"/>
          <p:cNvGrpSpPr/>
          <p:nvPr/>
        </p:nvGrpSpPr>
        <p:grpSpPr>
          <a:xfrm>
            <a:off x="803148" y="1525524"/>
            <a:ext cx="3698875" cy="4273550"/>
            <a:chOff x="803148" y="1525524"/>
            <a:chExt cx="3698875" cy="4273550"/>
          </a:xfrm>
        </p:grpSpPr>
        <p:sp>
          <p:nvSpPr>
            <p:cNvPr id="7" name="object 7"/>
            <p:cNvSpPr/>
            <p:nvPr/>
          </p:nvSpPr>
          <p:spPr>
            <a:xfrm>
              <a:off x="815721" y="1538097"/>
              <a:ext cx="2578100" cy="4248150"/>
            </a:xfrm>
            <a:custGeom>
              <a:avLst/>
              <a:gdLst/>
              <a:ahLst/>
              <a:cxnLst/>
              <a:rect l="l" t="t" r="r" b="b"/>
              <a:pathLst>
                <a:path w="2578100" h="4248150">
                  <a:moveTo>
                    <a:pt x="0" y="4248150"/>
                  </a:moveTo>
                  <a:lnTo>
                    <a:pt x="2577845" y="4248150"/>
                  </a:lnTo>
                  <a:lnTo>
                    <a:pt x="2577845" y="0"/>
                  </a:lnTo>
                  <a:lnTo>
                    <a:pt x="0" y="0"/>
                  </a:lnTo>
                  <a:lnTo>
                    <a:pt x="0" y="4248150"/>
                  </a:lnTo>
                  <a:close/>
                </a:path>
              </a:pathLst>
            </a:custGeom>
            <a:ln w="25146">
              <a:solidFill>
                <a:srgbClr val="004099"/>
              </a:solidFill>
            </a:ln>
          </p:spPr>
          <p:txBody>
            <a:bodyPr wrap="square" lIns="0" tIns="0" rIns="0" bIns="0" rtlCol="0"/>
            <a:lstStyle/>
            <a:p>
              <a:endParaRPr/>
            </a:p>
          </p:txBody>
        </p:sp>
        <p:sp>
          <p:nvSpPr>
            <p:cNvPr id="8" name="object 8"/>
            <p:cNvSpPr/>
            <p:nvPr/>
          </p:nvSpPr>
          <p:spPr>
            <a:xfrm>
              <a:off x="2848355" y="3093720"/>
              <a:ext cx="1653539" cy="462280"/>
            </a:xfrm>
            <a:custGeom>
              <a:avLst/>
              <a:gdLst/>
              <a:ahLst/>
              <a:cxnLst/>
              <a:rect l="l" t="t" r="r" b="b"/>
              <a:pathLst>
                <a:path w="1653539" h="462279">
                  <a:moveTo>
                    <a:pt x="1653540" y="0"/>
                  </a:moveTo>
                  <a:lnTo>
                    <a:pt x="0" y="0"/>
                  </a:lnTo>
                  <a:lnTo>
                    <a:pt x="0" y="461772"/>
                  </a:lnTo>
                  <a:lnTo>
                    <a:pt x="1653540" y="461772"/>
                  </a:lnTo>
                  <a:lnTo>
                    <a:pt x="1653540" y="0"/>
                  </a:lnTo>
                  <a:close/>
                </a:path>
              </a:pathLst>
            </a:custGeom>
            <a:solidFill>
              <a:srgbClr val="FFFF00"/>
            </a:solidFill>
          </p:spPr>
          <p:txBody>
            <a:bodyPr wrap="square" lIns="0" tIns="0" rIns="0" bIns="0" rtlCol="0"/>
            <a:lstStyle/>
            <a:p>
              <a:endParaRPr/>
            </a:p>
          </p:txBody>
        </p:sp>
        <p:sp>
          <p:nvSpPr>
            <p:cNvPr id="9" name="object 9"/>
            <p:cNvSpPr/>
            <p:nvPr/>
          </p:nvSpPr>
          <p:spPr>
            <a:xfrm>
              <a:off x="3647440" y="3184016"/>
              <a:ext cx="643255" cy="15875"/>
            </a:xfrm>
            <a:custGeom>
              <a:avLst/>
              <a:gdLst/>
              <a:ahLst/>
              <a:cxnLst/>
              <a:rect l="l" t="t" r="r" b="b"/>
              <a:pathLst>
                <a:path w="643254" h="15875">
                  <a:moveTo>
                    <a:pt x="643127" y="0"/>
                  </a:moveTo>
                  <a:lnTo>
                    <a:pt x="0" y="0"/>
                  </a:lnTo>
                  <a:lnTo>
                    <a:pt x="0" y="15748"/>
                  </a:lnTo>
                  <a:lnTo>
                    <a:pt x="643127" y="15748"/>
                  </a:lnTo>
                  <a:lnTo>
                    <a:pt x="643127" y="0"/>
                  </a:lnTo>
                  <a:close/>
                </a:path>
              </a:pathLst>
            </a:custGeom>
            <a:solidFill>
              <a:srgbClr val="004099"/>
            </a:solidFill>
          </p:spPr>
          <p:txBody>
            <a:bodyPr wrap="square" lIns="0" tIns="0" rIns="0" bIns="0" rtlCol="0"/>
            <a:lstStyle/>
            <a:p>
              <a:endParaRPr/>
            </a:p>
          </p:txBody>
        </p:sp>
      </p:grpSp>
      <p:sp>
        <p:nvSpPr>
          <p:cNvPr id="10" name="object 10"/>
          <p:cNvSpPr txBox="1"/>
          <p:nvPr/>
        </p:nvSpPr>
        <p:spPr>
          <a:xfrm>
            <a:off x="1467611" y="3118611"/>
            <a:ext cx="3034665" cy="2080260"/>
          </a:xfrm>
          <a:prstGeom prst="rect">
            <a:avLst/>
          </a:prstGeom>
        </p:spPr>
        <p:txBody>
          <a:bodyPr vert="horz" wrap="square" lIns="0" tIns="12700" rIns="0" bIns="0" rtlCol="0">
            <a:spAutoFit/>
          </a:bodyPr>
          <a:lstStyle/>
          <a:p>
            <a:pPr marL="1590040">
              <a:lnSpc>
                <a:spcPct val="100000"/>
              </a:lnSpc>
              <a:spcBef>
                <a:spcPts val="100"/>
              </a:spcBef>
            </a:pPr>
            <a:r>
              <a:rPr sz="2400" dirty="0">
                <a:solidFill>
                  <a:srgbClr val="004099"/>
                </a:solidFill>
                <a:latin typeface="Cambria Math"/>
                <a:cs typeface="Cambria Math"/>
              </a:rPr>
              <a:t>𝒀</a:t>
            </a:r>
            <a:r>
              <a:rPr sz="2400" spc="114" dirty="0">
                <a:solidFill>
                  <a:srgbClr val="004099"/>
                </a:solidFill>
                <a:latin typeface="Cambria Math"/>
                <a:cs typeface="Cambria Math"/>
              </a:rPr>
              <a:t> </a:t>
            </a:r>
            <a:r>
              <a:rPr sz="2400" dirty="0">
                <a:solidFill>
                  <a:srgbClr val="004099"/>
                </a:solidFill>
                <a:latin typeface="Cambria Math"/>
                <a:cs typeface="Cambria Math"/>
              </a:rPr>
              <a:t>=</a:t>
            </a:r>
            <a:r>
              <a:rPr sz="2400" spc="110" dirty="0">
                <a:solidFill>
                  <a:srgbClr val="004099"/>
                </a:solidFill>
                <a:latin typeface="Cambria Math"/>
                <a:cs typeface="Cambria Math"/>
              </a:rPr>
              <a:t> </a:t>
            </a:r>
            <a:r>
              <a:rPr sz="2400" dirty="0">
                <a:solidFill>
                  <a:srgbClr val="004099"/>
                </a:solidFill>
                <a:latin typeface="Cambria Math"/>
                <a:cs typeface="Cambria Math"/>
              </a:rPr>
              <a:t>𝑨</a:t>
            </a:r>
            <a:r>
              <a:rPr sz="2400" spc="-15" dirty="0">
                <a:solidFill>
                  <a:srgbClr val="004099"/>
                </a:solidFill>
                <a:latin typeface="Cambria Math"/>
                <a:cs typeface="Cambria Math"/>
              </a:rPr>
              <a:t> </a:t>
            </a:r>
            <a:r>
              <a:rPr sz="2400" spc="80" dirty="0">
                <a:solidFill>
                  <a:srgbClr val="004099"/>
                </a:solidFill>
                <a:latin typeface="Cambria Math"/>
                <a:cs typeface="Cambria Math"/>
              </a:rPr>
              <a:t>∙</a:t>
            </a:r>
            <a:r>
              <a:rPr sz="2400" spc="-15" dirty="0">
                <a:solidFill>
                  <a:srgbClr val="004099"/>
                </a:solidFill>
                <a:latin typeface="Cambria Math"/>
                <a:cs typeface="Cambria Math"/>
              </a:rPr>
              <a:t> </a:t>
            </a:r>
            <a:r>
              <a:rPr sz="2400" dirty="0">
                <a:solidFill>
                  <a:srgbClr val="004099"/>
                </a:solidFill>
                <a:latin typeface="Cambria Math"/>
                <a:cs typeface="Cambria Math"/>
              </a:rPr>
              <a:t>𝑩</a:t>
            </a:r>
            <a:endParaRPr sz="2400">
              <a:latin typeface="Cambria Math"/>
              <a:cs typeface="Cambria Math"/>
            </a:endParaRPr>
          </a:p>
          <a:p>
            <a:pPr>
              <a:lnSpc>
                <a:spcPct val="100000"/>
              </a:lnSpc>
            </a:pPr>
            <a:endParaRPr sz="2150">
              <a:latin typeface="Cambria Math"/>
              <a:cs typeface="Cambria Math"/>
            </a:endParaRPr>
          </a:p>
          <a:p>
            <a:pPr>
              <a:lnSpc>
                <a:spcPct val="100000"/>
              </a:lnSpc>
            </a:pPr>
            <a:r>
              <a:rPr sz="2000" b="1" i="1" spc="-5" dirty="0">
                <a:latin typeface="Times New Roman"/>
                <a:cs typeface="Times New Roman"/>
              </a:rPr>
              <a:t>A</a:t>
            </a:r>
            <a:endParaRPr sz="2000">
              <a:latin typeface="Times New Roman"/>
              <a:cs typeface="Times New Roman"/>
            </a:endParaRPr>
          </a:p>
          <a:p>
            <a:pPr>
              <a:lnSpc>
                <a:spcPct val="100000"/>
              </a:lnSpc>
            </a:pPr>
            <a:endParaRPr sz="2200">
              <a:latin typeface="Times New Roman"/>
              <a:cs typeface="Times New Roman"/>
            </a:endParaRPr>
          </a:p>
          <a:p>
            <a:pPr>
              <a:lnSpc>
                <a:spcPct val="100000"/>
              </a:lnSpc>
              <a:spcBef>
                <a:spcPts val="50"/>
              </a:spcBef>
            </a:pPr>
            <a:endParaRPr sz="2950">
              <a:latin typeface="Times New Roman"/>
              <a:cs typeface="Times New Roman"/>
            </a:endParaRPr>
          </a:p>
          <a:p>
            <a:pPr>
              <a:lnSpc>
                <a:spcPct val="100000"/>
              </a:lnSpc>
            </a:pPr>
            <a:r>
              <a:rPr sz="2000" b="1" i="1" spc="-5" dirty="0">
                <a:latin typeface="Times New Roman"/>
                <a:cs typeface="Times New Roman"/>
              </a:rPr>
              <a:t>B</a:t>
            </a:r>
            <a:endParaRPr sz="2000">
              <a:latin typeface="Times New Roman"/>
              <a:cs typeface="Times New Roman"/>
            </a:endParaRPr>
          </a:p>
        </p:txBody>
      </p:sp>
      <p:sp>
        <p:nvSpPr>
          <p:cNvPr id="11" name="object 11"/>
          <p:cNvSpPr txBox="1"/>
          <p:nvPr/>
        </p:nvSpPr>
        <p:spPr>
          <a:xfrm>
            <a:off x="1348232" y="5880353"/>
            <a:ext cx="151130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004099"/>
                </a:solidFill>
                <a:latin typeface="Arial"/>
                <a:cs typeface="Arial"/>
              </a:rPr>
              <a:t>2-input</a:t>
            </a:r>
            <a:r>
              <a:rPr sz="1800" b="1" spc="-60" dirty="0">
                <a:solidFill>
                  <a:srgbClr val="004099"/>
                </a:solidFill>
                <a:latin typeface="Arial"/>
                <a:cs typeface="Arial"/>
              </a:rPr>
              <a:t> </a:t>
            </a:r>
            <a:r>
              <a:rPr sz="1800" b="1" dirty="0">
                <a:solidFill>
                  <a:srgbClr val="004099"/>
                </a:solidFill>
                <a:latin typeface="Arial"/>
                <a:cs typeface="Arial"/>
              </a:rPr>
              <a:t>NAND</a:t>
            </a:r>
            <a:endParaRPr sz="1800">
              <a:latin typeface="Arial"/>
              <a:cs typeface="Arial"/>
            </a:endParaRPr>
          </a:p>
        </p:txBody>
      </p:sp>
      <p:sp>
        <p:nvSpPr>
          <p:cNvPr id="12" name="object 12"/>
          <p:cNvSpPr txBox="1"/>
          <p:nvPr/>
        </p:nvSpPr>
        <p:spPr>
          <a:xfrm>
            <a:off x="2017522" y="1374571"/>
            <a:ext cx="6986905" cy="621030"/>
          </a:xfrm>
          <a:prstGeom prst="rect">
            <a:avLst/>
          </a:prstGeom>
        </p:spPr>
        <p:txBody>
          <a:bodyPr vert="horz" wrap="square" lIns="0" tIns="64769" rIns="0" bIns="0" rtlCol="0">
            <a:spAutoFit/>
          </a:bodyPr>
          <a:lstStyle/>
          <a:p>
            <a:pPr marL="38100">
              <a:lnSpc>
                <a:spcPct val="100000"/>
              </a:lnSpc>
              <a:spcBef>
                <a:spcPts val="509"/>
              </a:spcBef>
              <a:tabLst>
                <a:tab pos="1624330" algn="l"/>
              </a:tabLst>
            </a:pPr>
            <a:r>
              <a:rPr sz="3000" b="1" i="1" spc="-7" baseline="-41666" dirty="0">
                <a:latin typeface="Times New Roman"/>
                <a:cs typeface="Times New Roman"/>
              </a:rPr>
              <a:t>V	</a:t>
            </a:r>
            <a:r>
              <a:rPr sz="1800" b="1" spc="-5" dirty="0">
                <a:solidFill>
                  <a:srgbClr val="004099"/>
                </a:solidFill>
                <a:latin typeface="Arial"/>
                <a:cs typeface="Arial"/>
              </a:rPr>
              <a:t>Assume signal</a:t>
            </a:r>
            <a:r>
              <a:rPr sz="1800" b="1" dirty="0">
                <a:solidFill>
                  <a:srgbClr val="004099"/>
                </a:solidFill>
                <a:latin typeface="Arial"/>
                <a:cs typeface="Arial"/>
              </a:rPr>
              <a:t> </a:t>
            </a:r>
            <a:r>
              <a:rPr sz="1800" b="1" spc="-5" dirty="0">
                <a:solidFill>
                  <a:srgbClr val="004099"/>
                </a:solidFill>
                <a:latin typeface="Arial"/>
                <a:cs typeface="Arial"/>
              </a:rPr>
              <a:t>probabilities:</a:t>
            </a:r>
            <a:r>
              <a:rPr sz="1800" b="1" spc="15" dirty="0">
                <a:solidFill>
                  <a:srgbClr val="004099"/>
                </a:solidFill>
                <a:latin typeface="Arial"/>
                <a:cs typeface="Arial"/>
              </a:rPr>
              <a:t> </a:t>
            </a:r>
            <a:r>
              <a:rPr sz="1800" b="1" spc="-35" dirty="0">
                <a:solidFill>
                  <a:srgbClr val="004099"/>
                </a:solidFill>
                <a:latin typeface="Arial"/>
                <a:cs typeface="Arial"/>
              </a:rPr>
              <a:t>P</a:t>
            </a:r>
            <a:r>
              <a:rPr sz="1800" b="1" spc="-52" baseline="-20833" dirty="0">
                <a:solidFill>
                  <a:srgbClr val="004099"/>
                </a:solidFill>
                <a:latin typeface="Arial"/>
                <a:cs typeface="Arial"/>
              </a:rPr>
              <a:t>A=1</a:t>
            </a:r>
            <a:r>
              <a:rPr sz="1800" b="1" spc="240" baseline="-20833" dirty="0">
                <a:solidFill>
                  <a:srgbClr val="004099"/>
                </a:solidFill>
                <a:latin typeface="Arial"/>
                <a:cs typeface="Arial"/>
              </a:rPr>
              <a:t> </a:t>
            </a:r>
            <a:r>
              <a:rPr sz="1800" b="1" dirty="0">
                <a:solidFill>
                  <a:srgbClr val="004099"/>
                </a:solidFill>
                <a:latin typeface="Arial"/>
                <a:cs typeface="Arial"/>
              </a:rPr>
              <a:t>=</a:t>
            </a:r>
            <a:r>
              <a:rPr sz="1800" b="1" spc="10" dirty="0">
                <a:solidFill>
                  <a:srgbClr val="004099"/>
                </a:solidFill>
                <a:latin typeface="Arial"/>
                <a:cs typeface="Arial"/>
              </a:rPr>
              <a:t> </a:t>
            </a:r>
            <a:r>
              <a:rPr sz="1800" b="1" spc="-5" dirty="0">
                <a:solidFill>
                  <a:srgbClr val="004099"/>
                </a:solidFill>
                <a:latin typeface="Arial"/>
                <a:cs typeface="Arial"/>
              </a:rPr>
              <a:t>1/2,</a:t>
            </a:r>
            <a:r>
              <a:rPr sz="1800" b="1" dirty="0">
                <a:solidFill>
                  <a:srgbClr val="004099"/>
                </a:solidFill>
                <a:latin typeface="Arial"/>
                <a:cs typeface="Arial"/>
              </a:rPr>
              <a:t> </a:t>
            </a:r>
            <a:r>
              <a:rPr sz="1800" b="1" spc="-5" dirty="0">
                <a:solidFill>
                  <a:srgbClr val="004099"/>
                </a:solidFill>
                <a:latin typeface="Arial"/>
                <a:cs typeface="Arial"/>
              </a:rPr>
              <a:t>P</a:t>
            </a:r>
            <a:r>
              <a:rPr sz="1800" b="1" spc="-7" baseline="-20833" dirty="0">
                <a:solidFill>
                  <a:srgbClr val="004099"/>
                </a:solidFill>
                <a:latin typeface="Arial"/>
                <a:cs typeface="Arial"/>
              </a:rPr>
              <a:t>B=1</a:t>
            </a:r>
            <a:r>
              <a:rPr sz="1800" b="1" spc="240" baseline="-20833" dirty="0">
                <a:solidFill>
                  <a:srgbClr val="004099"/>
                </a:solidFill>
                <a:latin typeface="Arial"/>
                <a:cs typeface="Arial"/>
              </a:rPr>
              <a:t> </a:t>
            </a:r>
            <a:r>
              <a:rPr sz="1800" b="1" dirty="0">
                <a:solidFill>
                  <a:srgbClr val="004099"/>
                </a:solidFill>
                <a:latin typeface="Arial"/>
                <a:cs typeface="Arial"/>
              </a:rPr>
              <a:t>=</a:t>
            </a:r>
            <a:r>
              <a:rPr sz="1800" b="1" spc="10" dirty="0">
                <a:solidFill>
                  <a:srgbClr val="004099"/>
                </a:solidFill>
                <a:latin typeface="Arial"/>
                <a:cs typeface="Arial"/>
              </a:rPr>
              <a:t> </a:t>
            </a:r>
            <a:r>
              <a:rPr sz="1800" b="1" spc="-5" dirty="0">
                <a:solidFill>
                  <a:srgbClr val="004099"/>
                </a:solidFill>
                <a:latin typeface="Arial"/>
                <a:cs typeface="Arial"/>
              </a:rPr>
              <a:t>1/2</a:t>
            </a:r>
            <a:endParaRPr sz="1800" dirty="0">
              <a:latin typeface="Arial"/>
              <a:cs typeface="Arial"/>
            </a:endParaRPr>
          </a:p>
          <a:p>
            <a:pPr marL="207010">
              <a:lnSpc>
                <a:spcPct val="100000"/>
              </a:lnSpc>
              <a:spcBef>
                <a:spcPts val="310"/>
              </a:spcBef>
            </a:pPr>
            <a:r>
              <a:rPr sz="1300" b="1" spc="15" dirty="0">
                <a:latin typeface="Times New Roman"/>
                <a:cs typeface="Times New Roman"/>
              </a:rPr>
              <a:t>DD</a:t>
            </a:r>
            <a:endParaRPr sz="1300" dirty="0">
              <a:latin typeface="Times New Roman"/>
              <a:cs typeface="Times New Roman"/>
            </a:endParaRPr>
          </a:p>
        </p:txBody>
      </p:sp>
      <p:sp>
        <p:nvSpPr>
          <p:cNvPr id="13" name="灯片编号占位符 12">
            <a:extLst>
              <a:ext uri="{FF2B5EF4-FFF2-40B4-BE49-F238E27FC236}">
                <a16:creationId xmlns:a16="http://schemas.microsoft.com/office/drawing/2014/main" id="{06F23AB7-BB57-C9B5-1CA1-21CA1FF3CA39}"/>
              </a:ext>
            </a:extLst>
          </p:cNvPr>
          <p:cNvSpPr>
            <a:spLocks noGrp="1"/>
          </p:cNvSpPr>
          <p:nvPr>
            <p:ph type="sldNum" sz="quarter" idx="7"/>
          </p:nvPr>
        </p:nvSpPr>
        <p:spPr/>
        <p:txBody>
          <a:bodyPr/>
          <a:lstStyle/>
          <a:p>
            <a:fld id="{B6F15528-21DE-4FAA-801E-634DDDAF4B2B}" type="slidenum">
              <a:rPr lang="en-US" altLang="zh-CN" smtClean="0"/>
              <a:t>15</a:t>
            </a:fld>
            <a:endParaRPr lang="en-US" altLang="zh-CN"/>
          </a:p>
        </p:txBody>
      </p:sp>
      <p:graphicFrame>
        <p:nvGraphicFramePr>
          <p:cNvPr id="14" name="表格 14">
            <a:extLst>
              <a:ext uri="{FF2B5EF4-FFF2-40B4-BE49-F238E27FC236}">
                <a16:creationId xmlns:a16="http://schemas.microsoft.com/office/drawing/2014/main" id="{7CEB17BD-6F35-2046-1B3D-724F705E77F5}"/>
              </a:ext>
            </a:extLst>
          </p:cNvPr>
          <p:cNvGraphicFramePr>
            <a:graphicFrameLocks noGrp="1"/>
          </p:cNvGraphicFramePr>
          <p:nvPr>
            <p:extLst>
              <p:ext uri="{D42A27DB-BD31-4B8C-83A1-F6EECF244321}">
                <p14:modId xmlns:p14="http://schemas.microsoft.com/office/powerpoint/2010/main" val="3223151301"/>
              </p:ext>
            </p:extLst>
          </p:nvPr>
        </p:nvGraphicFramePr>
        <p:xfrm>
          <a:off x="4866541" y="1995601"/>
          <a:ext cx="2355534" cy="1854200"/>
        </p:xfrm>
        <a:graphic>
          <a:graphicData uri="http://schemas.openxmlformats.org/drawingml/2006/table">
            <a:tbl>
              <a:tblPr firstRow="1" bandRow="1">
                <a:tableStyleId>{5C22544A-7EE6-4342-B048-85BDC9FD1C3A}</a:tableStyleId>
              </a:tblPr>
              <a:tblGrid>
                <a:gridCol w="785178">
                  <a:extLst>
                    <a:ext uri="{9D8B030D-6E8A-4147-A177-3AD203B41FA5}">
                      <a16:colId xmlns:a16="http://schemas.microsoft.com/office/drawing/2014/main" val="4240970348"/>
                    </a:ext>
                  </a:extLst>
                </a:gridCol>
                <a:gridCol w="785178">
                  <a:extLst>
                    <a:ext uri="{9D8B030D-6E8A-4147-A177-3AD203B41FA5}">
                      <a16:colId xmlns:a16="http://schemas.microsoft.com/office/drawing/2014/main" val="2703176385"/>
                    </a:ext>
                  </a:extLst>
                </a:gridCol>
                <a:gridCol w="785178">
                  <a:extLst>
                    <a:ext uri="{9D8B030D-6E8A-4147-A177-3AD203B41FA5}">
                      <a16:colId xmlns:a16="http://schemas.microsoft.com/office/drawing/2014/main" val="3847000216"/>
                    </a:ext>
                  </a:extLst>
                </a:gridCol>
              </a:tblGrid>
              <a:tr h="370840">
                <a:tc>
                  <a:txBody>
                    <a:bodyPr/>
                    <a:lstStyle/>
                    <a:p>
                      <a:r>
                        <a:rPr lang="en-US" altLang="zh-CN" dirty="0"/>
                        <a:t>A</a:t>
                      </a:r>
                      <a:endParaRPr lang="zh-CN" altLang="en-US" dirty="0"/>
                    </a:p>
                  </a:txBody>
                  <a:tcPr/>
                </a:tc>
                <a:tc>
                  <a:txBody>
                    <a:bodyPr/>
                    <a:lstStyle/>
                    <a:p>
                      <a:r>
                        <a:rPr lang="en-US" altLang="zh-CN" dirty="0"/>
                        <a:t>B</a:t>
                      </a:r>
                      <a:endParaRPr lang="zh-CN" altLang="en-US" dirty="0"/>
                    </a:p>
                  </a:txBody>
                  <a:tcPr/>
                </a:tc>
                <a:tc>
                  <a:txBody>
                    <a:bodyPr/>
                    <a:lstStyle/>
                    <a:p>
                      <a:r>
                        <a:rPr lang="en-US" altLang="zh-CN" dirty="0"/>
                        <a:t>Y</a:t>
                      </a:r>
                      <a:endParaRPr lang="zh-CN" altLang="en-US" dirty="0"/>
                    </a:p>
                  </a:txBody>
                  <a:tcPr/>
                </a:tc>
                <a:extLst>
                  <a:ext uri="{0D108BD9-81ED-4DB2-BD59-A6C34878D82A}">
                    <a16:rowId xmlns:a16="http://schemas.microsoft.com/office/drawing/2014/main" val="1972733344"/>
                  </a:ext>
                </a:extLst>
              </a:tr>
              <a:tr h="370840">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41939161"/>
                  </a:ext>
                </a:extLst>
              </a:tr>
              <a:tr h="370840">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589649472"/>
                  </a:ext>
                </a:extLst>
              </a:tr>
              <a:tr h="370840">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2622645883"/>
                  </a:ext>
                </a:extLst>
              </a:tr>
              <a:tr h="370840">
                <a:tc>
                  <a:txBody>
                    <a:bodyPr/>
                    <a:lstStyle/>
                    <a:p>
                      <a:r>
                        <a:rPr lang="en-US" altLang="zh-CN" b="1" dirty="0">
                          <a:solidFill>
                            <a:srgbClr val="FF0000"/>
                          </a:solidFill>
                        </a:rPr>
                        <a:t>1</a:t>
                      </a:r>
                      <a:endParaRPr lang="zh-CN" altLang="en-US" b="1" dirty="0">
                        <a:solidFill>
                          <a:srgbClr val="FF0000"/>
                        </a:solidFill>
                      </a:endParaRPr>
                    </a:p>
                  </a:txBody>
                  <a:tcPr/>
                </a:tc>
                <a:tc>
                  <a:txBody>
                    <a:bodyPr/>
                    <a:lstStyle/>
                    <a:p>
                      <a:r>
                        <a:rPr lang="en-US" altLang="zh-CN" b="1" dirty="0">
                          <a:solidFill>
                            <a:srgbClr val="FF0000"/>
                          </a:solidFill>
                        </a:rPr>
                        <a:t>1</a:t>
                      </a:r>
                      <a:endParaRPr lang="zh-CN" altLang="en-US" b="1" dirty="0">
                        <a:solidFill>
                          <a:srgbClr val="FF0000"/>
                        </a:solidFill>
                      </a:endParaRPr>
                    </a:p>
                  </a:txBody>
                  <a:tcPr/>
                </a:tc>
                <a:tc>
                  <a:txBody>
                    <a:bodyPr/>
                    <a:lstStyle/>
                    <a:p>
                      <a:r>
                        <a:rPr lang="en-US" altLang="zh-CN" b="1" dirty="0">
                          <a:solidFill>
                            <a:srgbClr val="FF0000"/>
                          </a:solidFill>
                        </a:rPr>
                        <a:t>0</a:t>
                      </a:r>
                      <a:endParaRPr lang="zh-CN" altLang="en-US" b="1" dirty="0">
                        <a:solidFill>
                          <a:srgbClr val="FF0000"/>
                        </a:solidFill>
                      </a:endParaRPr>
                    </a:p>
                  </a:txBody>
                  <a:tcPr/>
                </a:tc>
                <a:extLst>
                  <a:ext uri="{0D108BD9-81ED-4DB2-BD59-A6C34878D82A}">
                    <a16:rowId xmlns:a16="http://schemas.microsoft.com/office/drawing/2014/main" val="4283060826"/>
                  </a:ext>
                </a:extLst>
              </a:tr>
            </a:tbl>
          </a:graphicData>
        </a:graphic>
      </p:graphicFrame>
      <p:sp>
        <p:nvSpPr>
          <p:cNvPr id="34" name="文本框 33">
            <a:extLst>
              <a:ext uri="{FF2B5EF4-FFF2-40B4-BE49-F238E27FC236}">
                <a16:creationId xmlns:a16="http://schemas.microsoft.com/office/drawing/2014/main" id="{CEF4E920-331E-211B-A60E-F13FE6753905}"/>
              </a:ext>
            </a:extLst>
          </p:cNvPr>
          <p:cNvSpPr txBox="1"/>
          <p:nvPr/>
        </p:nvSpPr>
        <p:spPr>
          <a:xfrm>
            <a:off x="4763214" y="4022288"/>
            <a:ext cx="6096000" cy="1200329"/>
          </a:xfrm>
          <a:prstGeom prst="rect">
            <a:avLst/>
          </a:prstGeom>
          <a:noFill/>
        </p:spPr>
        <p:txBody>
          <a:bodyPr wrap="square">
            <a:spAutoFit/>
          </a:bodyPr>
          <a:lstStyle/>
          <a:p>
            <a:r>
              <a:rPr lang="en-US" altLang="zh-CN" sz="2400" b="1" spc="-35" dirty="0" err="1">
                <a:solidFill>
                  <a:srgbClr val="FF0000"/>
                </a:solidFill>
                <a:latin typeface="Arial"/>
                <a:cs typeface="Arial"/>
              </a:rPr>
              <a:t>P</a:t>
            </a:r>
            <a:r>
              <a:rPr lang="en-US" altLang="zh-CN" sz="2400" b="1" spc="-52" baseline="-20833" dirty="0" err="1">
                <a:solidFill>
                  <a:srgbClr val="FF0000"/>
                </a:solidFill>
                <a:latin typeface="Arial"/>
                <a:cs typeface="Arial"/>
              </a:rPr>
              <a:t>Y</a:t>
            </a:r>
            <a:r>
              <a:rPr lang="en-US" altLang="zh-CN" sz="2400" b="1" spc="-52" baseline="-20833" dirty="0">
                <a:solidFill>
                  <a:srgbClr val="FF0000"/>
                </a:solidFill>
                <a:latin typeface="Arial"/>
                <a:cs typeface="Arial"/>
              </a:rPr>
              <a:t>=0</a:t>
            </a:r>
            <a:r>
              <a:rPr lang="en-US" altLang="zh-CN" sz="2400" b="1" spc="240" baseline="-20833" dirty="0">
                <a:solidFill>
                  <a:srgbClr val="FF0000"/>
                </a:solidFill>
                <a:latin typeface="Arial"/>
                <a:cs typeface="Arial"/>
              </a:rPr>
              <a:t> </a:t>
            </a:r>
            <a:r>
              <a:rPr lang="en-US" altLang="zh-CN" sz="2400" b="1" dirty="0">
                <a:solidFill>
                  <a:srgbClr val="FF0000"/>
                </a:solidFill>
                <a:latin typeface="Arial"/>
                <a:cs typeface="Arial"/>
              </a:rPr>
              <a:t>=</a:t>
            </a:r>
            <a:r>
              <a:rPr lang="en-US" altLang="zh-CN" sz="2400" b="1" spc="-35" dirty="0">
                <a:solidFill>
                  <a:srgbClr val="FF0000"/>
                </a:solidFill>
                <a:latin typeface="Arial"/>
                <a:cs typeface="Arial"/>
              </a:rPr>
              <a:t> P</a:t>
            </a:r>
            <a:r>
              <a:rPr lang="en-US" altLang="zh-CN" sz="2400" b="1" spc="-52" baseline="-20833" dirty="0">
                <a:solidFill>
                  <a:srgbClr val="FF0000"/>
                </a:solidFill>
                <a:latin typeface="Arial"/>
                <a:cs typeface="Arial"/>
              </a:rPr>
              <a:t>A=1</a:t>
            </a:r>
            <a:r>
              <a:rPr lang="en-US" altLang="zh-CN" sz="2400" b="1" spc="-35" dirty="0">
                <a:solidFill>
                  <a:srgbClr val="FF0000"/>
                </a:solidFill>
                <a:latin typeface="Arial"/>
                <a:cs typeface="Arial"/>
              </a:rPr>
              <a:t> · P</a:t>
            </a:r>
            <a:r>
              <a:rPr lang="en-US" altLang="zh-CN" sz="2400" b="1" spc="-52" baseline="-20833" dirty="0">
                <a:solidFill>
                  <a:srgbClr val="FF0000"/>
                </a:solidFill>
                <a:latin typeface="Arial"/>
                <a:cs typeface="Arial"/>
              </a:rPr>
              <a:t>B=1</a:t>
            </a:r>
            <a:r>
              <a:rPr lang="en-US" altLang="zh-CN" sz="2400" b="1" spc="10" dirty="0">
                <a:solidFill>
                  <a:srgbClr val="FF0000"/>
                </a:solidFill>
                <a:latin typeface="Arial"/>
                <a:cs typeface="Arial"/>
              </a:rPr>
              <a:t> = </a:t>
            </a:r>
            <a:r>
              <a:rPr lang="en-US" altLang="zh-CN" sz="2400" b="1" spc="-5" dirty="0">
                <a:solidFill>
                  <a:srgbClr val="FF0000"/>
                </a:solidFill>
                <a:latin typeface="Arial"/>
                <a:cs typeface="Arial"/>
              </a:rPr>
              <a:t>1/4, </a:t>
            </a:r>
          </a:p>
          <a:p>
            <a:r>
              <a:rPr lang="en-US" altLang="zh-CN" sz="2400" b="1" spc="-35" dirty="0" err="1">
                <a:solidFill>
                  <a:srgbClr val="FF0000"/>
                </a:solidFill>
                <a:latin typeface="Arial"/>
                <a:cs typeface="Arial"/>
              </a:rPr>
              <a:t>P</a:t>
            </a:r>
            <a:r>
              <a:rPr lang="en-US" altLang="zh-CN" sz="2400" b="1" spc="-52" baseline="-20833" dirty="0" err="1">
                <a:solidFill>
                  <a:srgbClr val="FF0000"/>
                </a:solidFill>
                <a:latin typeface="Arial"/>
                <a:cs typeface="Arial"/>
              </a:rPr>
              <a:t>Y</a:t>
            </a:r>
            <a:r>
              <a:rPr lang="en-US" altLang="zh-CN" sz="2400" b="1" spc="-52" baseline="-20833" dirty="0">
                <a:solidFill>
                  <a:srgbClr val="FF0000"/>
                </a:solidFill>
                <a:latin typeface="Arial"/>
                <a:cs typeface="Arial"/>
              </a:rPr>
              <a:t>=1</a:t>
            </a:r>
            <a:r>
              <a:rPr lang="en-US" altLang="zh-CN" sz="2400" b="1" spc="240" baseline="-20833" dirty="0">
                <a:solidFill>
                  <a:srgbClr val="FF0000"/>
                </a:solidFill>
                <a:latin typeface="Arial"/>
                <a:cs typeface="Arial"/>
              </a:rPr>
              <a:t> </a:t>
            </a:r>
            <a:r>
              <a:rPr lang="en-US" altLang="zh-CN" sz="2400" b="1" dirty="0">
                <a:solidFill>
                  <a:srgbClr val="FF0000"/>
                </a:solidFill>
                <a:latin typeface="Arial"/>
                <a:cs typeface="Arial"/>
              </a:rPr>
              <a:t>=</a:t>
            </a:r>
            <a:r>
              <a:rPr lang="en-US" altLang="zh-CN" sz="2400" b="1" spc="10" dirty="0">
                <a:solidFill>
                  <a:srgbClr val="FF0000"/>
                </a:solidFill>
                <a:latin typeface="Arial"/>
                <a:cs typeface="Arial"/>
              </a:rPr>
              <a:t> 1-</a:t>
            </a:r>
            <a:r>
              <a:rPr lang="en-US" altLang="zh-CN" sz="2400" b="1" spc="-35" dirty="0">
                <a:solidFill>
                  <a:srgbClr val="FF0000"/>
                </a:solidFill>
                <a:latin typeface="Arial"/>
                <a:cs typeface="Arial"/>
              </a:rPr>
              <a:t> </a:t>
            </a:r>
            <a:r>
              <a:rPr lang="en-US" altLang="zh-CN" sz="2400" b="1" spc="-35" dirty="0" err="1">
                <a:solidFill>
                  <a:srgbClr val="FF0000"/>
                </a:solidFill>
                <a:latin typeface="Arial"/>
                <a:cs typeface="Arial"/>
              </a:rPr>
              <a:t>P</a:t>
            </a:r>
            <a:r>
              <a:rPr lang="en-US" altLang="zh-CN" sz="2400" b="1" spc="-52" baseline="-20833" dirty="0" err="1">
                <a:solidFill>
                  <a:srgbClr val="FF0000"/>
                </a:solidFill>
                <a:latin typeface="Arial"/>
                <a:cs typeface="Arial"/>
              </a:rPr>
              <a:t>Y</a:t>
            </a:r>
            <a:r>
              <a:rPr lang="en-US" altLang="zh-CN" sz="2400" b="1" spc="-52" baseline="-20833" dirty="0">
                <a:solidFill>
                  <a:srgbClr val="FF0000"/>
                </a:solidFill>
                <a:latin typeface="Arial"/>
                <a:cs typeface="Arial"/>
              </a:rPr>
              <a:t>=0 </a:t>
            </a:r>
            <a:r>
              <a:rPr lang="en-US" altLang="zh-CN" sz="2400" b="1">
                <a:solidFill>
                  <a:srgbClr val="FF0000"/>
                </a:solidFill>
                <a:latin typeface="Arial"/>
                <a:cs typeface="Arial"/>
              </a:rPr>
              <a:t>= </a:t>
            </a:r>
            <a:r>
              <a:rPr lang="en-US" altLang="zh-CN" sz="2400" b="1" spc="-5">
                <a:solidFill>
                  <a:srgbClr val="FF0000"/>
                </a:solidFill>
                <a:latin typeface="Arial"/>
                <a:cs typeface="Arial"/>
              </a:rPr>
              <a:t>3/4</a:t>
            </a:r>
            <a:r>
              <a:rPr lang="en-US" altLang="zh-CN" sz="2400" b="1" spc="-5" dirty="0">
                <a:solidFill>
                  <a:srgbClr val="FF0000"/>
                </a:solidFill>
                <a:latin typeface="Arial"/>
                <a:cs typeface="Arial"/>
              </a:rPr>
              <a:t>,</a:t>
            </a:r>
            <a:r>
              <a:rPr lang="en-US" altLang="zh-CN" sz="2400" b="1" dirty="0">
                <a:solidFill>
                  <a:srgbClr val="FF0000"/>
                </a:solidFill>
                <a:latin typeface="Arial"/>
                <a:cs typeface="Arial"/>
              </a:rPr>
              <a:t> </a:t>
            </a:r>
          </a:p>
          <a:p>
            <a:r>
              <a:rPr lang="en-US" altLang="zh-CN" sz="2400" b="1" dirty="0">
                <a:solidFill>
                  <a:srgbClr val="FF0000"/>
                </a:solidFill>
                <a:latin typeface="Arial"/>
                <a:cs typeface="Arial"/>
              </a:rPr>
              <a:t>α</a:t>
            </a:r>
            <a:r>
              <a:rPr lang="en-US" altLang="zh-CN" sz="2400" b="1" spc="-52" baseline="-20833" dirty="0">
                <a:solidFill>
                  <a:srgbClr val="FF0000"/>
                </a:solidFill>
                <a:latin typeface="Arial"/>
                <a:cs typeface="Arial"/>
              </a:rPr>
              <a:t>0-&gt;1 </a:t>
            </a:r>
            <a:r>
              <a:rPr lang="en-US" altLang="zh-CN" sz="2400" b="1" dirty="0">
                <a:solidFill>
                  <a:srgbClr val="FF0000"/>
                </a:solidFill>
                <a:latin typeface="Arial"/>
                <a:cs typeface="Arial"/>
              </a:rPr>
              <a:t>=</a:t>
            </a:r>
            <a:r>
              <a:rPr lang="en-US" altLang="zh-CN" sz="2400" b="1" spc="-35" dirty="0">
                <a:solidFill>
                  <a:srgbClr val="FF0000"/>
                </a:solidFill>
                <a:latin typeface="Arial"/>
                <a:cs typeface="Arial"/>
              </a:rPr>
              <a:t> </a:t>
            </a:r>
            <a:r>
              <a:rPr lang="en-US" altLang="zh-CN" sz="2400" b="1" spc="-35" dirty="0" err="1">
                <a:solidFill>
                  <a:srgbClr val="FF0000"/>
                </a:solidFill>
                <a:latin typeface="Arial"/>
                <a:cs typeface="Arial"/>
              </a:rPr>
              <a:t>P</a:t>
            </a:r>
            <a:r>
              <a:rPr lang="en-US" altLang="zh-CN" sz="2400" b="1" spc="-52" baseline="-20833" dirty="0" err="1">
                <a:solidFill>
                  <a:srgbClr val="FF0000"/>
                </a:solidFill>
                <a:latin typeface="Arial"/>
                <a:cs typeface="Arial"/>
              </a:rPr>
              <a:t>Y</a:t>
            </a:r>
            <a:r>
              <a:rPr lang="en-US" altLang="zh-CN" sz="2400" b="1" spc="-52" baseline="-20833" dirty="0">
                <a:solidFill>
                  <a:srgbClr val="FF0000"/>
                </a:solidFill>
                <a:latin typeface="Arial"/>
                <a:cs typeface="Arial"/>
              </a:rPr>
              <a:t>=0</a:t>
            </a:r>
            <a:r>
              <a:rPr lang="en-US" altLang="zh-CN" sz="2400" b="1" spc="-35" dirty="0">
                <a:solidFill>
                  <a:srgbClr val="FF0000"/>
                </a:solidFill>
                <a:latin typeface="Arial"/>
                <a:cs typeface="Arial"/>
              </a:rPr>
              <a:t> · </a:t>
            </a:r>
            <a:r>
              <a:rPr lang="en-US" altLang="zh-CN" sz="2400" b="1" spc="-35" dirty="0" err="1">
                <a:solidFill>
                  <a:srgbClr val="FF0000"/>
                </a:solidFill>
                <a:latin typeface="Arial"/>
                <a:cs typeface="Arial"/>
              </a:rPr>
              <a:t>P</a:t>
            </a:r>
            <a:r>
              <a:rPr lang="en-US" altLang="zh-CN" sz="2400" b="1" spc="-52" baseline="-20833" dirty="0" err="1">
                <a:solidFill>
                  <a:srgbClr val="FF0000"/>
                </a:solidFill>
                <a:latin typeface="Arial"/>
                <a:cs typeface="Arial"/>
              </a:rPr>
              <a:t>Y</a:t>
            </a:r>
            <a:r>
              <a:rPr lang="en-US" altLang="zh-CN" sz="2400" b="1" spc="-52" baseline="-20833" dirty="0">
                <a:solidFill>
                  <a:srgbClr val="FF0000"/>
                </a:solidFill>
                <a:latin typeface="Arial"/>
                <a:cs typeface="Arial"/>
              </a:rPr>
              <a:t>=1</a:t>
            </a:r>
            <a:r>
              <a:rPr lang="en-US" altLang="zh-CN" sz="2400" b="1" dirty="0">
                <a:solidFill>
                  <a:srgbClr val="FF0000"/>
                </a:solidFill>
                <a:latin typeface="Arial"/>
                <a:cs typeface="Arial"/>
              </a:rPr>
              <a:t> =</a:t>
            </a:r>
            <a:r>
              <a:rPr lang="en-US" altLang="zh-CN" sz="2400" b="1" spc="10" dirty="0">
                <a:solidFill>
                  <a:srgbClr val="FF0000"/>
                </a:solidFill>
                <a:latin typeface="Arial"/>
                <a:cs typeface="Arial"/>
              </a:rPr>
              <a:t> </a:t>
            </a:r>
            <a:r>
              <a:rPr lang="en-US" altLang="zh-CN" sz="2400" b="1" spc="-5" dirty="0">
                <a:solidFill>
                  <a:srgbClr val="FF0000"/>
                </a:solidFill>
                <a:latin typeface="Arial"/>
                <a:cs typeface="Arial"/>
              </a:rPr>
              <a:t>3/16</a:t>
            </a:r>
            <a:endParaRPr lang="en-US" altLang="zh-CN" sz="2400" b="1" dirty="0">
              <a:solidFill>
                <a:srgbClr val="FF0000"/>
              </a:solidFill>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5600" y="76200"/>
            <a:ext cx="5821680" cy="513080"/>
          </a:xfrm>
          <a:prstGeom prst="rect">
            <a:avLst/>
          </a:prstGeom>
        </p:spPr>
        <p:txBody>
          <a:bodyPr vert="horz" wrap="square" lIns="0" tIns="12700" rIns="0" bIns="0" rtlCol="0">
            <a:spAutoFit/>
          </a:bodyPr>
          <a:lstStyle/>
          <a:p>
            <a:pPr marL="12700">
              <a:lnSpc>
                <a:spcPct val="100000"/>
              </a:lnSpc>
              <a:spcBef>
                <a:spcPts val="100"/>
              </a:spcBef>
            </a:pPr>
            <a:r>
              <a:rPr sz="3200" spc="-5" dirty="0">
                <a:solidFill>
                  <a:schemeClr val="tx1"/>
                </a:solidFill>
              </a:rPr>
              <a:t>Power Consumption</a:t>
            </a:r>
            <a:r>
              <a:rPr sz="3200" spc="-40" dirty="0">
                <a:solidFill>
                  <a:schemeClr val="tx1"/>
                </a:solidFill>
              </a:rPr>
              <a:t> </a:t>
            </a:r>
            <a:r>
              <a:rPr sz="3200" dirty="0">
                <a:solidFill>
                  <a:schemeClr val="tx1"/>
                </a:solidFill>
              </a:rPr>
              <a:t>of</a:t>
            </a:r>
            <a:r>
              <a:rPr sz="3200" spc="-15" dirty="0">
                <a:solidFill>
                  <a:schemeClr val="tx1"/>
                </a:solidFill>
              </a:rPr>
              <a:t> </a:t>
            </a:r>
            <a:r>
              <a:rPr sz="3200" spc="-5" dirty="0">
                <a:solidFill>
                  <a:schemeClr val="tx1"/>
                </a:solidFill>
              </a:rPr>
              <a:t>2-XOR</a:t>
            </a:r>
            <a:endParaRPr sz="3200">
              <a:solidFill>
                <a:schemeClr val="tx1"/>
              </a:solidFill>
            </a:endParaRPr>
          </a:p>
        </p:txBody>
      </p:sp>
      <p:sp>
        <p:nvSpPr>
          <p:cNvPr id="3" name="object 3"/>
          <p:cNvSpPr txBox="1"/>
          <p:nvPr/>
        </p:nvSpPr>
        <p:spPr>
          <a:xfrm>
            <a:off x="4894071" y="1480311"/>
            <a:ext cx="5388610" cy="300355"/>
          </a:xfrm>
          <a:prstGeom prst="rect">
            <a:avLst/>
          </a:prstGeom>
        </p:spPr>
        <p:txBody>
          <a:bodyPr vert="horz" wrap="square" lIns="0" tIns="12700" rIns="0" bIns="0" rtlCol="0">
            <a:spAutoFit/>
          </a:bodyPr>
          <a:lstStyle/>
          <a:p>
            <a:pPr marL="38100">
              <a:lnSpc>
                <a:spcPct val="100000"/>
              </a:lnSpc>
              <a:spcBef>
                <a:spcPts val="100"/>
              </a:spcBef>
            </a:pPr>
            <a:r>
              <a:rPr sz="1800" b="1" dirty="0">
                <a:solidFill>
                  <a:srgbClr val="004099"/>
                </a:solidFill>
                <a:latin typeface="Arial"/>
                <a:cs typeface="Arial"/>
              </a:rPr>
              <a:t>Assume</a:t>
            </a:r>
            <a:r>
              <a:rPr sz="1800" b="1" spc="-10" dirty="0">
                <a:solidFill>
                  <a:srgbClr val="004099"/>
                </a:solidFill>
                <a:latin typeface="Arial"/>
                <a:cs typeface="Arial"/>
              </a:rPr>
              <a:t> </a:t>
            </a:r>
            <a:r>
              <a:rPr sz="1800" b="1" spc="-5" dirty="0">
                <a:solidFill>
                  <a:srgbClr val="004099"/>
                </a:solidFill>
                <a:latin typeface="Arial"/>
                <a:cs typeface="Arial"/>
              </a:rPr>
              <a:t>signal probabilities:</a:t>
            </a:r>
            <a:r>
              <a:rPr sz="1800" b="1" spc="10" dirty="0">
                <a:solidFill>
                  <a:srgbClr val="004099"/>
                </a:solidFill>
                <a:latin typeface="Arial"/>
                <a:cs typeface="Arial"/>
              </a:rPr>
              <a:t> </a:t>
            </a:r>
            <a:r>
              <a:rPr sz="1800" b="1" spc="-35" dirty="0">
                <a:solidFill>
                  <a:srgbClr val="004099"/>
                </a:solidFill>
                <a:latin typeface="Arial"/>
                <a:cs typeface="Arial"/>
              </a:rPr>
              <a:t>P</a:t>
            </a:r>
            <a:r>
              <a:rPr sz="1800" b="1" spc="-52" baseline="-20833" dirty="0">
                <a:solidFill>
                  <a:srgbClr val="004099"/>
                </a:solidFill>
                <a:latin typeface="Arial"/>
                <a:cs typeface="Arial"/>
              </a:rPr>
              <a:t>A=1</a:t>
            </a:r>
            <a:r>
              <a:rPr sz="1800" b="1" spc="232" baseline="-20833" dirty="0">
                <a:solidFill>
                  <a:srgbClr val="004099"/>
                </a:solidFill>
                <a:latin typeface="Arial"/>
                <a:cs typeface="Arial"/>
              </a:rPr>
              <a:t> </a:t>
            </a:r>
            <a:r>
              <a:rPr sz="1800" b="1" dirty="0">
                <a:solidFill>
                  <a:srgbClr val="004099"/>
                </a:solidFill>
                <a:latin typeface="Arial"/>
                <a:cs typeface="Arial"/>
              </a:rPr>
              <a:t>=</a:t>
            </a:r>
            <a:r>
              <a:rPr sz="1800" b="1" spc="5" dirty="0">
                <a:solidFill>
                  <a:srgbClr val="004099"/>
                </a:solidFill>
                <a:latin typeface="Arial"/>
                <a:cs typeface="Arial"/>
              </a:rPr>
              <a:t> </a:t>
            </a:r>
            <a:r>
              <a:rPr sz="1800" b="1" spc="-5" dirty="0">
                <a:solidFill>
                  <a:srgbClr val="004099"/>
                </a:solidFill>
                <a:latin typeface="Arial"/>
                <a:cs typeface="Arial"/>
              </a:rPr>
              <a:t>1/2, P</a:t>
            </a:r>
            <a:r>
              <a:rPr sz="1800" b="1" spc="-7" baseline="-20833" dirty="0">
                <a:solidFill>
                  <a:srgbClr val="004099"/>
                </a:solidFill>
                <a:latin typeface="Arial"/>
                <a:cs typeface="Arial"/>
              </a:rPr>
              <a:t>B=1</a:t>
            </a:r>
            <a:r>
              <a:rPr sz="1800" b="1" spc="240" baseline="-20833" dirty="0">
                <a:solidFill>
                  <a:srgbClr val="004099"/>
                </a:solidFill>
                <a:latin typeface="Arial"/>
                <a:cs typeface="Arial"/>
              </a:rPr>
              <a:t> </a:t>
            </a:r>
            <a:r>
              <a:rPr sz="1800" b="1" dirty="0">
                <a:solidFill>
                  <a:srgbClr val="004099"/>
                </a:solidFill>
                <a:latin typeface="Arial"/>
                <a:cs typeface="Arial"/>
              </a:rPr>
              <a:t>= 1/2</a:t>
            </a:r>
            <a:endParaRPr sz="1800">
              <a:latin typeface="Arial"/>
              <a:cs typeface="Arial"/>
            </a:endParaRPr>
          </a:p>
        </p:txBody>
      </p:sp>
      <p:graphicFrame>
        <p:nvGraphicFramePr>
          <p:cNvPr id="4" name="object 4"/>
          <p:cNvGraphicFramePr>
            <a:graphicFrameLocks noGrp="1"/>
          </p:cNvGraphicFramePr>
          <p:nvPr>
            <p:extLst>
              <p:ext uri="{D42A27DB-BD31-4B8C-83A1-F6EECF244321}">
                <p14:modId xmlns:p14="http://schemas.microsoft.com/office/powerpoint/2010/main" val="1302564664"/>
              </p:ext>
            </p:extLst>
          </p:nvPr>
        </p:nvGraphicFramePr>
        <p:xfrm>
          <a:off x="221640" y="2432050"/>
          <a:ext cx="3810000" cy="1981197"/>
        </p:xfrm>
        <a:graphic>
          <a:graphicData uri="http://schemas.openxmlformats.org/drawingml/2006/table">
            <a:tbl>
              <a:tblPr firstRow="1" bandRow="1">
                <a:tableStyleId>{2D5ABB26-0587-4C30-8999-92F81FD0307C}</a:tableStyleId>
              </a:tblPr>
              <a:tblGrid>
                <a:gridCol w="1270000">
                  <a:extLst>
                    <a:ext uri="{9D8B030D-6E8A-4147-A177-3AD203B41FA5}">
                      <a16:colId xmlns:a16="http://schemas.microsoft.com/office/drawing/2014/main" val="20000"/>
                    </a:ext>
                  </a:extLst>
                </a:gridCol>
                <a:gridCol w="1270000">
                  <a:extLst>
                    <a:ext uri="{9D8B030D-6E8A-4147-A177-3AD203B41FA5}">
                      <a16:colId xmlns:a16="http://schemas.microsoft.com/office/drawing/2014/main" val="20001"/>
                    </a:ext>
                  </a:extLst>
                </a:gridCol>
                <a:gridCol w="1270000">
                  <a:extLst>
                    <a:ext uri="{9D8B030D-6E8A-4147-A177-3AD203B41FA5}">
                      <a16:colId xmlns:a16="http://schemas.microsoft.com/office/drawing/2014/main" val="20002"/>
                    </a:ext>
                  </a:extLst>
                </a:gridCol>
              </a:tblGrid>
              <a:tr h="396239">
                <a:tc>
                  <a:txBody>
                    <a:bodyPr/>
                    <a:lstStyle/>
                    <a:p>
                      <a:pPr algn="ctr">
                        <a:lnSpc>
                          <a:spcPct val="100000"/>
                        </a:lnSpc>
                        <a:spcBef>
                          <a:spcPts val="305"/>
                        </a:spcBef>
                      </a:pPr>
                      <a:r>
                        <a:rPr sz="2000" b="1" dirty="0">
                          <a:latin typeface="Arial"/>
                          <a:cs typeface="Arial"/>
                        </a:rPr>
                        <a:t>A</a:t>
                      </a:r>
                      <a:endParaRPr sz="2000">
                        <a:latin typeface="Arial"/>
                        <a:cs typeface="Arial"/>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ADFE2"/>
                    </a:solidFill>
                  </a:tcPr>
                </a:tc>
                <a:tc>
                  <a:txBody>
                    <a:bodyPr/>
                    <a:lstStyle/>
                    <a:p>
                      <a:pPr algn="ctr">
                        <a:lnSpc>
                          <a:spcPct val="100000"/>
                        </a:lnSpc>
                        <a:spcBef>
                          <a:spcPts val="305"/>
                        </a:spcBef>
                      </a:pPr>
                      <a:r>
                        <a:rPr sz="2000" b="1" dirty="0">
                          <a:latin typeface="Arial"/>
                          <a:cs typeface="Arial"/>
                        </a:rPr>
                        <a:t>B</a:t>
                      </a:r>
                      <a:endParaRPr sz="2000">
                        <a:latin typeface="Arial"/>
                        <a:cs typeface="Arial"/>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ADFE2"/>
                    </a:solidFill>
                  </a:tcPr>
                </a:tc>
                <a:tc>
                  <a:txBody>
                    <a:bodyPr/>
                    <a:lstStyle/>
                    <a:p>
                      <a:pPr algn="ctr">
                        <a:lnSpc>
                          <a:spcPct val="100000"/>
                        </a:lnSpc>
                        <a:spcBef>
                          <a:spcPts val="305"/>
                        </a:spcBef>
                      </a:pPr>
                      <a:r>
                        <a:rPr sz="2000" b="1" dirty="0">
                          <a:latin typeface="Arial"/>
                          <a:cs typeface="Arial"/>
                        </a:rPr>
                        <a:t>Y</a:t>
                      </a:r>
                      <a:endParaRPr sz="2000">
                        <a:latin typeface="Arial"/>
                        <a:cs typeface="Arial"/>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ADFE2"/>
                    </a:solidFill>
                  </a:tcPr>
                </a:tc>
                <a:extLst>
                  <a:ext uri="{0D108BD9-81ED-4DB2-BD59-A6C34878D82A}">
                    <a16:rowId xmlns:a16="http://schemas.microsoft.com/office/drawing/2014/main" val="10000"/>
                  </a:ext>
                </a:extLst>
              </a:tr>
              <a:tr h="396239">
                <a:tc>
                  <a:txBody>
                    <a:bodyPr/>
                    <a:lstStyle/>
                    <a:p>
                      <a:pPr algn="ctr">
                        <a:lnSpc>
                          <a:spcPct val="100000"/>
                        </a:lnSpc>
                        <a:spcBef>
                          <a:spcPts val="305"/>
                        </a:spcBef>
                      </a:pPr>
                      <a:r>
                        <a:rPr sz="2000" b="1" dirty="0">
                          <a:solidFill>
                            <a:srgbClr val="FF0000"/>
                          </a:solidFill>
                          <a:latin typeface="Arial"/>
                          <a:cs typeface="Arial"/>
                        </a:rPr>
                        <a:t>0</a:t>
                      </a:r>
                      <a:endParaRPr sz="2000">
                        <a:solidFill>
                          <a:srgbClr val="FF0000"/>
                        </a:solidFill>
                        <a:latin typeface="Arial"/>
                        <a:cs typeface="Arial"/>
                      </a:endParaRPr>
                    </a:p>
                  </a:txBody>
                  <a:tcPr marL="0" marR="0" marT="3873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7F3F4"/>
                    </a:solidFill>
                  </a:tcPr>
                </a:tc>
                <a:tc>
                  <a:txBody>
                    <a:bodyPr/>
                    <a:lstStyle/>
                    <a:p>
                      <a:pPr algn="ctr">
                        <a:lnSpc>
                          <a:spcPct val="100000"/>
                        </a:lnSpc>
                        <a:spcBef>
                          <a:spcPts val="305"/>
                        </a:spcBef>
                      </a:pPr>
                      <a:r>
                        <a:rPr sz="2000" b="1" dirty="0">
                          <a:solidFill>
                            <a:srgbClr val="FF0000"/>
                          </a:solidFill>
                          <a:latin typeface="Arial"/>
                          <a:cs typeface="Arial"/>
                        </a:rPr>
                        <a:t>0</a:t>
                      </a:r>
                      <a:endParaRPr sz="2000">
                        <a:solidFill>
                          <a:srgbClr val="FF0000"/>
                        </a:solidFill>
                        <a:latin typeface="Arial"/>
                        <a:cs typeface="Arial"/>
                      </a:endParaRPr>
                    </a:p>
                  </a:txBody>
                  <a:tcPr marL="0" marR="0" marT="3873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7F3F4"/>
                    </a:solidFill>
                  </a:tcPr>
                </a:tc>
                <a:tc>
                  <a:txBody>
                    <a:bodyPr/>
                    <a:lstStyle/>
                    <a:p>
                      <a:pPr algn="ctr">
                        <a:lnSpc>
                          <a:spcPct val="100000"/>
                        </a:lnSpc>
                        <a:spcBef>
                          <a:spcPts val="305"/>
                        </a:spcBef>
                      </a:pPr>
                      <a:r>
                        <a:rPr sz="2000" b="1" dirty="0">
                          <a:solidFill>
                            <a:srgbClr val="FF0000"/>
                          </a:solidFill>
                          <a:latin typeface="Arial"/>
                          <a:cs typeface="Arial"/>
                        </a:rPr>
                        <a:t>0</a:t>
                      </a:r>
                      <a:endParaRPr sz="2000" dirty="0">
                        <a:solidFill>
                          <a:srgbClr val="FF0000"/>
                        </a:solidFill>
                        <a:latin typeface="Arial"/>
                        <a:cs typeface="Arial"/>
                      </a:endParaRPr>
                    </a:p>
                  </a:txBody>
                  <a:tcPr marL="0" marR="0" marT="3873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7F3F4"/>
                    </a:solidFill>
                  </a:tcPr>
                </a:tc>
                <a:extLst>
                  <a:ext uri="{0D108BD9-81ED-4DB2-BD59-A6C34878D82A}">
                    <a16:rowId xmlns:a16="http://schemas.microsoft.com/office/drawing/2014/main" val="10001"/>
                  </a:ext>
                </a:extLst>
              </a:tr>
              <a:tr h="396240">
                <a:tc>
                  <a:txBody>
                    <a:bodyPr/>
                    <a:lstStyle/>
                    <a:p>
                      <a:pPr algn="ctr">
                        <a:lnSpc>
                          <a:spcPct val="100000"/>
                        </a:lnSpc>
                        <a:spcBef>
                          <a:spcPts val="305"/>
                        </a:spcBef>
                      </a:pPr>
                      <a:r>
                        <a:rPr sz="2000" b="1" dirty="0">
                          <a:latin typeface="Arial"/>
                          <a:cs typeface="Arial"/>
                        </a:rPr>
                        <a:t>0</a:t>
                      </a:r>
                      <a:endParaRPr sz="2000">
                        <a:latin typeface="Arial"/>
                        <a:cs typeface="Arial"/>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F8F9"/>
                    </a:solidFill>
                  </a:tcPr>
                </a:tc>
                <a:tc>
                  <a:txBody>
                    <a:bodyPr/>
                    <a:lstStyle/>
                    <a:p>
                      <a:pPr algn="ctr">
                        <a:lnSpc>
                          <a:spcPct val="100000"/>
                        </a:lnSpc>
                        <a:spcBef>
                          <a:spcPts val="305"/>
                        </a:spcBef>
                      </a:pPr>
                      <a:r>
                        <a:rPr sz="2000" b="1" dirty="0">
                          <a:latin typeface="Arial"/>
                          <a:cs typeface="Arial"/>
                        </a:rPr>
                        <a:t>1</a:t>
                      </a:r>
                      <a:endParaRPr sz="2000">
                        <a:latin typeface="Arial"/>
                        <a:cs typeface="Arial"/>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F8F9"/>
                    </a:solidFill>
                  </a:tcPr>
                </a:tc>
                <a:tc>
                  <a:txBody>
                    <a:bodyPr/>
                    <a:lstStyle/>
                    <a:p>
                      <a:pPr algn="ctr">
                        <a:lnSpc>
                          <a:spcPct val="100000"/>
                        </a:lnSpc>
                        <a:spcBef>
                          <a:spcPts val="305"/>
                        </a:spcBef>
                      </a:pPr>
                      <a:r>
                        <a:rPr sz="2000" b="1" dirty="0">
                          <a:latin typeface="Arial"/>
                          <a:cs typeface="Arial"/>
                        </a:rPr>
                        <a:t>1</a:t>
                      </a:r>
                      <a:endParaRPr sz="2000">
                        <a:latin typeface="Arial"/>
                        <a:cs typeface="Arial"/>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F8F9"/>
                    </a:solidFill>
                  </a:tcPr>
                </a:tc>
                <a:extLst>
                  <a:ext uri="{0D108BD9-81ED-4DB2-BD59-A6C34878D82A}">
                    <a16:rowId xmlns:a16="http://schemas.microsoft.com/office/drawing/2014/main" val="10002"/>
                  </a:ext>
                </a:extLst>
              </a:tr>
              <a:tr h="396240">
                <a:tc>
                  <a:txBody>
                    <a:bodyPr/>
                    <a:lstStyle/>
                    <a:p>
                      <a:pPr algn="ctr">
                        <a:lnSpc>
                          <a:spcPct val="100000"/>
                        </a:lnSpc>
                        <a:spcBef>
                          <a:spcPts val="305"/>
                        </a:spcBef>
                      </a:pPr>
                      <a:r>
                        <a:rPr sz="2000" b="1" dirty="0">
                          <a:latin typeface="Arial"/>
                          <a:cs typeface="Arial"/>
                        </a:rPr>
                        <a:t>1</a:t>
                      </a:r>
                      <a:endParaRPr sz="2000">
                        <a:latin typeface="Arial"/>
                        <a:cs typeface="Arial"/>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3F4"/>
                    </a:solidFill>
                  </a:tcPr>
                </a:tc>
                <a:tc>
                  <a:txBody>
                    <a:bodyPr/>
                    <a:lstStyle/>
                    <a:p>
                      <a:pPr algn="ctr">
                        <a:lnSpc>
                          <a:spcPct val="100000"/>
                        </a:lnSpc>
                        <a:spcBef>
                          <a:spcPts val="305"/>
                        </a:spcBef>
                      </a:pPr>
                      <a:r>
                        <a:rPr sz="2000" b="1" dirty="0">
                          <a:latin typeface="Arial"/>
                          <a:cs typeface="Arial"/>
                        </a:rPr>
                        <a:t>0</a:t>
                      </a:r>
                      <a:endParaRPr sz="2000">
                        <a:latin typeface="Arial"/>
                        <a:cs typeface="Arial"/>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3F4"/>
                    </a:solidFill>
                  </a:tcPr>
                </a:tc>
                <a:tc>
                  <a:txBody>
                    <a:bodyPr/>
                    <a:lstStyle/>
                    <a:p>
                      <a:pPr algn="ctr">
                        <a:lnSpc>
                          <a:spcPct val="100000"/>
                        </a:lnSpc>
                        <a:spcBef>
                          <a:spcPts val="305"/>
                        </a:spcBef>
                      </a:pPr>
                      <a:r>
                        <a:rPr sz="2000" b="1" dirty="0">
                          <a:latin typeface="Arial"/>
                          <a:cs typeface="Arial"/>
                        </a:rPr>
                        <a:t>1</a:t>
                      </a:r>
                      <a:endParaRPr sz="2000">
                        <a:latin typeface="Arial"/>
                        <a:cs typeface="Arial"/>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3F4"/>
                    </a:solidFill>
                  </a:tcPr>
                </a:tc>
                <a:extLst>
                  <a:ext uri="{0D108BD9-81ED-4DB2-BD59-A6C34878D82A}">
                    <a16:rowId xmlns:a16="http://schemas.microsoft.com/office/drawing/2014/main" val="10003"/>
                  </a:ext>
                </a:extLst>
              </a:tr>
              <a:tr h="396239">
                <a:tc>
                  <a:txBody>
                    <a:bodyPr/>
                    <a:lstStyle/>
                    <a:p>
                      <a:pPr algn="ctr">
                        <a:lnSpc>
                          <a:spcPct val="100000"/>
                        </a:lnSpc>
                        <a:spcBef>
                          <a:spcPts val="305"/>
                        </a:spcBef>
                      </a:pPr>
                      <a:r>
                        <a:rPr sz="2000" b="1" dirty="0">
                          <a:solidFill>
                            <a:srgbClr val="FF0000"/>
                          </a:solidFill>
                          <a:latin typeface="Arial"/>
                          <a:cs typeface="Arial"/>
                        </a:rPr>
                        <a:t>1</a:t>
                      </a:r>
                      <a:endParaRPr sz="2000">
                        <a:solidFill>
                          <a:srgbClr val="FF0000"/>
                        </a:solidFill>
                        <a:latin typeface="Arial"/>
                        <a:cs typeface="Arial"/>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F8F9"/>
                    </a:solidFill>
                  </a:tcPr>
                </a:tc>
                <a:tc>
                  <a:txBody>
                    <a:bodyPr/>
                    <a:lstStyle/>
                    <a:p>
                      <a:pPr algn="ctr">
                        <a:lnSpc>
                          <a:spcPct val="100000"/>
                        </a:lnSpc>
                        <a:spcBef>
                          <a:spcPts val="305"/>
                        </a:spcBef>
                      </a:pPr>
                      <a:r>
                        <a:rPr sz="2000" b="1" dirty="0">
                          <a:solidFill>
                            <a:srgbClr val="FF0000"/>
                          </a:solidFill>
                          <a:latin typeface="Arial"/>
                          <a:cs typeface="Arial"/>
                        </a:rPr>
                        <a:t>1</a:t>
                      </a:r>
                      <a:endParaRPr sz="2000">
                        <a:solidFill>
                          <a:srgbClr val="FF0000"/>
                        </a:solidFill>
                        <a:latin typeface="Arial"/>
                        <a:cs typeface="Arial"/>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F8F9"/>
                    </a:solidFill>
                  </a:tcPr>
                </a:tc>
                <a:tc>
                  <a:txBody>
                    <a:bodyPr/>
                    <a:lstStyle/>
                    <a:p>
                      <a:pPr algn="ctr">
                        <a:lnSpc>
                          <a:spcPct val="100000"/>
                        </a:lnSpc>
                        <a:spcBef>
                          <a:spcPts val="305"/>
                        </a:spcBef>
                      </a:pPr>
                      <a:r>
                        <a:rPr sz="2000" b="1" dirty="0">
                          <a:solidFill>
                            <a:srgbClr val="FF0000"/>
                          </a:solidFill>
                          <a:latin typeface="Arial"/>
                          <a:cs typeface="Arial"/>
                        </a:rPr>
                        <a:t>0</a:t>
                      </a:r>
                      <a:endParaRPr sz="2000" dirty="0">
                        <a:solidFill>
                          <a:srgbClr val="FF0000"/>
                        </a:solidFill>
                        <a:latin typeface="Arial"/>
                        <a:cs typeface="Arial"/>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F8F9"/>
                    </a:solidFill>
                  </a:tcPr>
                </a:tc>
                <a:extLst>
                  <a:ext uri="{0D108BD9-81ED-4DB2-BD59-A6C34878D82A}">
                    <a16:rowId xmlns:a16="http://schemas.microsoft.com/office/drawing/2014/main" val="10004"/>
                  </a:ext>
                </a:extLst>
              </a:tr>
            </a:tbl>
          </a:graphicData>
        </a:graphic>
      </p:graphicFrame>
      <p:sp>
        <p:nvSpPr>
          <p:cNvPr id="5" name="object 5"/>
          <p:cNvSpPr txBox="1"/>
          <p:nvPr/>
        </p:nvSpPr>
        <p:spPr>
          <a:xfrm>
            <a:off x="737108" y="1992375"/>
            <a:ext cx="2886710" cy="330200"/>
          </a:xfrm>
          <a:prstGeom prst="rect">
            <a:avLst/>
          </a:prstGeom>
        </p:spPr>
        <p:txBody>
          <a:bodyPr vert="horz" wrap="square" lIns="0" tIns="12065" rIns="0" bIns="0" rtlCol="0">
            <a:spAutoFit/>
          </a:bodyPr>
          <a:lstStyle/>
          <a:p>
            <a:pPr marL="12700">
              <a:lnSpc>
                <a:spcPct val="100000"/>
              </a:lnSpc>
              <a:spcBef>
                <a:spcPts val="95"/>
              </a:spcBef>
            </a:pPr>
            <a:r>
              <a:rPr sz="2000" b="1" spc="-5" dirty="0">
                <a:solidFill>
                  <a:srgbClr val="004099"/>
                </a:solidFill>
                <a:latin typeface="Arial"/>
                <a:cs typeface="Arial"/>
              </a:rPr>
              <a:t>Static</a:t>
            </a:r>
            <a:r>
              <a:rPr sz="2000" b="1" spc="-20" dirty="0">
                <a:solidFill>
                  <a:srgbClr val="004099"/>
                </a:solidFill>
                <a:latin typeface="Arial"/>
                <a:cs typeface="Arial"/>
              </a:rPr>
              <a:t> </a:t>
            </a:r>
            <a:r>
              <a:rPr sz="2000" b="1" spc="-5" dirty="0">
                <a:solidFill>
                  <a:srgbClr val="004099"/>
                </a:solidFill>
                <a:latin typeface="Arial"/>
                <a:cs typeface="Arial"/>
              </a:rPr>
              <a:t>2-input</a:t>
            </a:r>
            <a:r>
              <a:rPr sz="2000" b="1" spc="-10" dirty="0">
                <a:solidFill>
                  <a:srgbClr val="004099"/>
                </a:solidFill>
                <a:latin typeface="Arial"/>
                <a:cs typeface="Arial"/>
              </a:rPr>
              <a:t> </a:t>
            </a:r>
            <a:r>
              <a:rPr sz="2000" b="1" spc="-5" dirty="0">
                <a:solidFill>
                  <a:srgbClr val="004099"/>
                </a:solidFill>
                <a:latin typeface="Arial"/>
                <a:cs typeface="Arial"/>
              </a:rPr>
              <a:t>XOR</a:t>
            </a:r>
            <a:r>
              <a:rPr sz="2000" b="1" spc="-15" dirty="0">
                <a:solidFill>
                  <a:srgbClr val="004099"/>
                </a:solidFill>
                <a:latin typeface="Arial"/>
                <a:cs typeface="Arial"/>
              </a:rPr>
              <a:t> </a:t>
            </a:r>
            <a:r>
              <a:rPr sz="2000" b="1" spc="-5" dirty="0">
                <a:solidFill>
                  <a:srgbClr val="004099"/>
                </a:solidFill>
                <a:latin typeface="Arial"/>
                <a:cs typeface="Arial"/>
              </a:rPr>
              <a:t>Gate</a:t>
            </a:r>
            <a:endParaRPr sz="2000">
              <a:latin typeface="Arial"/>
              <a:cs typeface="Arial"/>
            </a:endParaRPr>
          </a:p>
        </p:txBody>
      </p:sp>
      <p:sp>
        <p:nvSpPr>
          <p:cNvPr id="6" name="object 6"/>
          <p:cNvSpPr txBox="1"/>
          <p:nvPr/>
        </p:nvSpPr>
        <p:spPr>
          <a:xfrm>
            <a:off x="4894071" y="3946397"/>
            <a:ext cx="5387975" cy="299720"/>
          </a:xfrm>
          <a:prstGeom prst="rect">
            <a:avLst/>
          </a:prstGeom>
        </p:spPr>
        <p:txBody>
          <a:bodyPr vert="horz" wrap="square" lIns="0" tIns="12700" rIns="0" bIns="0" rtlCol="0">
            <a:spAutoFit/>
          </a:bodyPr>
          <a:lstStyle/>
          <a:p>
            <a:pPr marL="38100">
              <a:lnSpc>
                <a:spcPct val="100000"/>
              </a:lnSpc>
              <a:spcBef>
                <a:spcPts val="100"/>
              </a:spcBef>
            </a:pPr>
            <a:r>
              <a:rPr sz="1800" b="1" spc="-5" dirty="0">
                <a:solidFill>
                  <a:srgbClr val="004099"/>
                </a:solidFill>
                <a:latin typeface="Arial"/>
                <a:cs typeface="Arial"/>
              </a:rPr>
              <a:t>Assume signal</a:t>
            </a:r>
            <a:r>
              <a:rPr sz="1800" b="1" dirty="0">
                <a:solidFill>
                  <a:srgbClr val="004099"/>
                </a:solidFill>
                <a:latin typeface="Arial"/>
                <a:cs typeface="Arial"/>
              </a:rPr>
              <a:t> </a:t>
            </a:r>
            <a:r>
              <a:rPr sz="1800" b="1" spc="-5" dirty="0">
                <a:solidFill>
                  <a:srgbClr val="004099"/>
                </a:solidFill>
                <a:latin typeface="Arial"/>
                <a:cs typeface="Arial"/>
              </a:rPr>
              <a:t>probabilities:</a:t>
            </a:r>
            <a:r>
              <a:rPr sz="1800" b="1" spc="15" dirty="0">
                <a:solidFill>
                  <a:srgbClr val="004099"/>
                </a:solidFill>
                <a:latin typeface="Arial"/>
                <a:cs typeface="Arial"/>
              </a:rPr>
              <a:t> </a:t>
            </a:r>
            <a:r>
              <a:rPr sz="1800" b="1" spc="-35" dirty="0">
                <a:solidFill>
                  <a:srgbClr val="004099"/>
                </a:solidFill>
                <a:latin typeface="Arial"/>
                <a:cs typeface="Arial"/>
              </a:rPr>
              <a:t>P</a:t>
            </a:r>
            <a:r>
              <a:rPr sz="1800" b="1" spc="-52" baseline="-20833" dirty="0">
                <a:solidFill>
                  <a:srgbClr val="004099"/>
                </a:solidFill>
                <a:latin typeface="Arial"/>
                <a:cs typeface="Arial"/>
              </a:rPr>
              <a:t>A=1</a:t>
            </a:r>
            <a:r>
              <a:rPr sz="1800" b="1" spc="240" baseline="-20833" dirty="0">
                <a:solidFill>
                  <a:srgbClr val="004099"/>
                </a:solidFill>
                <a:latin typeface="Arial"/>
                <a:cs typeface="Arial"/>
              </a:rPr>
              <a:t> </a:t>
            </a:r>
            <a:r>
              <a:rPr sz="1800" b="1" dirty="0">
                <a:solidFill>
                  <a:srgbClr val="004099"/>
                </a:solidFill>
                <a:latin typeface="Arial"/>
                <a:cs typeface="Arial"/>
              </a:rPr>
              <a:t>=</a:t>
            </a:r>
            <a:r>
              <a:rPr sz="1800" b="1" spc="10" dirty="0">
                <a:solidFill>
                  <a:srgbClr val="004099"/>
                </a:solidFill>
                <a:latin typeface="Arial"/>
                <a:cs typeface="Arial"/>
              </a:rPr>
              <a:t> </a:t>
            </a:r>
            <a:r>
              <a:rPr sz="1800" b="1" spc="-5" dirty="0">
                <a:solidFill>
                  <a:srgbClr val="004099"/>
                </a:solidFill>
                <a:latin typeface="Arial"/>
                <a:cs typeface="Arial"/>
              </a:rPr>
              <a:t>1/4,</a:t>
            </a:r>
            <a:r>
              <a:rPr sz="1800" b="1" dirty="0">
                <a:solidFill>
                  <a:srgbClr val="004099"/>
                </a:solidFill>
                <a:latin typeface="Arial"/>
                <a:cs typeface="Arial"/>
              </a:rPr>
              <a:t> </a:t>
            </a:r>
            <a:r>
              <a:rPr sz="1800" b="1" spc="-5" dirty="0">
                <a:solidFill>
                  <a:srgbClr val="004099"/>
                </a:solidFill>
                <a:latin typeface="Arial"/>
                <a:cs typeface="Arial"/>
              </a:rPr>
              <a:t>P</a:t>
            </a:r>
            <a:r>
              <a:rPr sz="1800" b="1" spc="-7" baseline="-20833" dirty="0">
                <a:solidFill>
                  <a:srgbClr val="004099"/>
                </a:solidFill>
                <a:latin typeface="Arial"/>
                <a:cs typeface="Arial"/>
              </a:rPr>
              <a:t>B=1</a:t>
            </a:r>
            <a:r>
              <a:rPr sz="1800" b="1" spc="247" baseline="-20833" dirty="0">
                <a:solidFill>
                  <a:srgbClr val="004099"/>
                </a:solidFill>
                <a:latin typeface="Arial"/>
                <a:cs typeface="Arial"/>
              </a:rPr>
              <a:t> </a:t>
            </a:r>
            <a:r>
              <a:rPr sz="1800" b="1" dirty="0">
                <a:solidFill>
                  <a:srgbClr val="004099"/>
                </a:solidFill>
                <a:latin typeface="Arial"/>
                <a:cs typeface="Arial"/>
              </a:rPr>
              <a:t>=</a:t>
            </a:r>
            <a:r>
              <a:rPr sz="1800" b="1" spc="5" dirty="0">
                <a:solidFill>
                  <a:srgbClr val="004099"/>
                </a:solidFill>
                <a:latin typeface="Arial"/>
                <a:cs typeface="Arial"/>
              </a:rPr>
              <a:t> </a:t>
            </a:r>
            <a:r>
              <a:rPr sz="1800" b="1" spc="-5" dirty="0">
                <a:solidFill>
                  <a:srgbClr val="004099"/>
                </a:solidFill>
                <a:latin typeface="Arial"/>
                <a:cs typeface="Arial"/>
              </a:rPr>
              <a:t>1/3</a:t>
            </a:r>
            <a:endParaRPr sz="1800">
              <a:latin typeface="Arial"/>
              <a:cs typeface="Arial"/>
            </a:endParaRPr>
          </a:p>
        </p:txBody>
      </p:sp>
      <p:sp>
        <p:nvSpPr>
          <p:cNvPr id="7" name="灯片编号占位符 6">
            <a:extLst>
              <a:ext uri="{FF2B5EF4-FFF2-40B4-BE49-F238E27FC236}">
                <a16:creationId xmlns:a16="http://schemas.microsoft.com/office/drawing/2014/main" id="{7974D688-F99A-6DC8-E868-CFE8976F1341}"/>
              </a:ext>
            </a:extLst>
          </p:cNvPr>
          <p:cNvSpPr>
            <a:spLocks noGrp="1"/>
          </p:cNvSpPr>
          <p:nvPr>
            <p:ph type="sldNum" sz="quarter" idx="7"/>
          </p:nvPr>
        </p:nvSpPr>
        <p:spPr/>
        <p:txBody>
          <a:bodyPr/>
          <a:lstStyle/>
          <a:p>
            <a:fld id="{B6F15528-21DE-4FAA-801E-634DDDAF4B2B}" type="slidenum">
              <a:rPr lang="en-US" altLang="zh-CN" smtClean="0"/>
              <a:t>16</a:t>
            </a:fld>
            <a:endParaRPr lang="en-US" altLang="zh-CN"/>
          </a:p>
        </p:txBody>
      </p:sp>
      <p:sp>
        <p:nvSpPr>
          <p:cNvPr id="9" name="文本框 8">
            <a:extLst>
              <a:ext uri="{FF2B5EF4-FFF2-40B4-BE49-F238E27FC236}">
                <a16:creationId xmlns:a16="http://schemas.microsoft.com/office/drawing/2014/main" id="{4A5B47F1-5067-23CA-E0A3-61107691376A}"/>
              </a:ext>
            </a:extLst>
          </p:cNvPr>
          <p:cNvSpPr txBox="1"/>
          <p:nvPr/>
        </p:nvSpPr>
        <p:spPr>
          <a:xfrm>
            <a:off x="5029200" y="2256198"/>
            <a:ext cx="6096000" cy="1200329"/>
          </a:xfrm>
          <a:prstGeom prst="rect">
            <a:avLst/>
          </a:prstGeom>
          <a:noFill/>
        </p:spPr>
        <p:txBody>
          <a:bodyPr wrap="square">
            <a:spAutoFit/>
          </a:bodyPr>
          <a:lstStyle/>
          <a:p>
            <a:r>
              <a:rPr lang="en-US" altLang="zh-CN" sz="2400" b="1" spc="-35" dirty="0" err="1">
                <a:solidFill>
                  <a:srgbClr val="FF0000"/>
                </a:solidFill>
                <a:latin typeface="Arial"/>
                <a:cs typeface="Arial"/>
              </a:rPr>
              <a:t>P</a:t>
            </a:r>
            <a:r>
              <a:rPr lang="en-US" altLang="zh-CN" sz="2400" b="1" spc="-52" baseline="-20833" dirty="0" err="1">
                <a:solidFill>
                  <a:srgbClr val="FF0000"/>
                </a:solidFill>
                <a:latin typeface="Arial"/>
                <a:cs typeface="Arial"/>
              </a:rPr>
              <a:t>Y</a:t>
            </a:r>
            <a:r>
              <a:rPr lang="en-US" altLang="zh-CN" sz="2400" b="1" spc="-52" baseline="-20833" dirty="0">
                <a:solidFill>
                  <a:srgbClr val="FF0000"/>
                </a:solidFill>
                <a:latin typeface="Arial"/>
                <a:cs typeface="Arial"/>
              </a:rPr>
              <a:t>=0</a:t>
            </a:r>
            <a:r>
              <a:rPr lang="en-US" altLang="zh-CN" sz="2400" b="1" spc="240" baseline="-20833" dirty="0">
                <a:solidFill>
                  <a:srgbClr val="FF0000"/>
                </a:solidFill>
                <a:latin typeface="Arial"/>
                <a:cs typeface="Arial"/>
              </a:rPr>
              <a:t> </a:t>
            </a:r>
            <a:r>
              <a:rPr lang="en-US" altLang="zh-CN" sz="2400" b="1" dirty="0">
                <a:solidFill>
                  <a:srgbClr val="FF0000"/>
                </a:solidFill>
                <a:latin typeface="Arial"/>
                <a:cs typeface="Arial"/>
              </a:rPr>
              <a:t>=</a:t>
            </a:r>
            <a:r>
              <a:rPr lang="en-US" altLang="zh-CN" sz="2400" b="1" spc="-35" dirty="0">
                <a:solidFill>
                  <a:srgbClr val="FF0000"/>
                </a:solidFill>
                <a:latin typeface="Arial"/>
                <a:cs typeface="Arial"/>
              </a:rPr>
              <a:t> P</a:t>
            </a:r>
            <a:r>
              <a:rPr lang="en-US" altLang="zh-CN" sz="2400" b="1" spc="-52" baseline="-20833" dirty="0">
                <a:solidFill>
                  <a:srgbClr val="FF0000"/>
                </a:solidFill>
                <a:latin typeface="Arial"/>
                <a:cs typeface="Arial"/>
              </a:rPr>
              <a:t>A=0</a:t>
            </a:r>
            <a:r>
              <a:rPr lang="en-US" altLang="zh-CN" sz="2400" b="1" spc="-35" dirty="0">
                <a:solidFill>
                  <a:srgbClr val="FF0000"/>
                </a:solidFill>
                <a:latin typeface="Arial"/>
                <a:cs typeface="Arial"/>
              </a:rPr>
              <a:t> · P</a:t>
            </a:r>
            <a:r>
              <a:rPr lang="en-US" altLang="zh-CN" sz="2400" b="1" spc="-52" baseline="-20833" dirty="0">
                <a:solidFill>
                  <a:srgbClr val="FF0000"/>
                </a:solidFill>
                <a:latin typeface="Arial"/>
                <a:cs typeface="Arial"/>
              </a:rPr>
              <a:t>B=0</a:t>
            </a:r>
            <a:r>
              <a:rPr lang="en-US" altLang="zh-CN" sz="2400" b="1" spc="10" dirty="0">
                <a:solidFill>
                  <a:srgbClr val="FF0000"/>
                </a:solidFill>
                <a:latin typeface="Arial"/>
                <a:cs typeface="Arial"/>
              </a:rPr>
              <a:t> +</a:t>
            </a:r>
            <a:r>
              <a:rPr lang="en-US" altLang="zh-CN" sz="2400" b="1" spc="-35" dirty="0">
                <a:solidFill>
                  <a:srgbClr val="FF0000"/>
                </a:solidFill>
                <a:latin typeface="Arial"/>
                <a:cs typeface="Arial"/>
              </a:rPr>
              <a:t> P</a:t>
            </a:r>
            <a:r>
              <a:rPr lang="en-US" altLang="zh-CN" sz="2400" b="1" spc="-52" baseline="-20833" dirty="0">
                <a:solidFill>
                  <a:srgbClr val="FF0000"/>
                </a:solidFill>
                <a:latin typeface="Arial"/>
                <a:cs typeface="Arial"/>
              </a:rPr>
              <a:t>A=1</a:t>
            </a:r>
            <a:r>
              <a:rPr lang="en-US" altLang="zh-CN" sz="2400" b="1" spc="-35" dirty="0">
                <a:solidFill>
                  <a:srgbClr val="FF0000"/>
                </a:solidFill>
                <a:latin typeface="Arial"/>
                <a:cs typeface="Arial"/>
              </a:rPr>
              <a:t> · P</a:t>
            </a:r>
            <a:r>
              <a:rPr lang="en-US" altLang="zh-CN" sz="2400" b="1" spc="-52" baseline="-20833" dirty="0">
                <a:solidFill>
                  <a:srgbClr val="FF0000"/>
                </a:solidFill>
                <a:latin typeface="Arial"/>
                <a:cs typeface="Arial"/>
              </a:rPr>
              <a:t>B=1</a:t>
            </a:r>
            <a:r>
              <a:rPr lang="en-US" altLang="zh-CN" sz="2400" b="1" spc="10" dirty="0">
                <a:solidFill>
                  <a:srgbClr val="FF0000"/>
                </a:solidFill>
                <a:latin typeface="Arial"/>
                <a:cs typeface="Arial"/>
              </a:rPr>
              <a:t> = </a:t>
            </a:r>
            <a:r>
              <a:rPr lang="en-US" altLang="zh-CN" sz="2400" b="1" spc="-5" dirty="0">
                <a:solidFill>
                  <a:srgbClr val="FF0000"/>
                </a:solidFill>
                <a:latin typeface="Arial"/>
                <a:cs typeface="Arial"/>
              </a:rPr>
              <a:t>1/2, </a:t>
            </a:r>
          </a:p>
          <a:p>
            <a:r>
              <a:rPr lang="en-US" altLang="zh-CN" sz="2400" b="1" spc="-35" dirty="0" err="1">
                <a:solidFill>
                  <a:srgbClr val="FF0000"/>
                </a:solidFill>
                <a:latin typeface="Arial"/>
                <a:cs typeface="Arial"/>
              </a:rPr>
              <a:t>P</a:t>
            </a:r>
            <a:r>
              <a:rPr lang="en-US" altLang="zh-CN" sz="2400" b="1" spc="-52" baseline="-20833" dirty="0" err="1">
                <a:solidFill>
                  <a:srgbClr val="FF0000"/>
                </a:solidFill>
                <a:latin typeface="Arial"/>
                <a:cs typeface="Arial"/>
              </a:rPr>
              <a:t>Y</a:t>
            </a:r>
            <a:r>
              <a:rPr lang="en-US" altLang="zh-CN" sz="2400" b="1" spc="-52" baseline="-20833" dirty="0">
                <a:solidFill>
                  <a:srgbClr val="FF0000"/>
                </a:solidFill>
                <a:latin typeface="Arial"/>
                <a:cs typeface="Arial"/>
              </a:rPr>
              <a:t>=1</a:t>
            </a:r>
            <a:r>
              <a:rPr lang="en-US" altLang="zh-CN" sz="2400" b="1" spc="240" baseline="-20833" dirty="0">
                <a:solidFill>
                  <a:srgbClr val="FF0000"/>
                </a:solidFill>
                <a:latin typeface="Arial"/>
                <a:cs typeface="Arial"/>
              </a:rPr>
              <a:t> </a:t>
            </a:r>
            <a:r>
              <a:rPr lang="en-US" altLang="zh-CN" sz="2400" b="1" dirty="0">
                <a:solidFill>
                  <a:srgbClr val="FF0000"/>
                </a:solidFill>
                <a:latin typeface="Arial"/>
                <a:cs typeface="Arial"/>
              </a:rPr>
              <a:t>=</a:t>
            </a:r>
            <a:r>
              <a:rPr lang="en-US" altLang="zh-CN" sz="2400" b="1" spc="10" dirty="0">
                <a:solidFill>
                  <a:srgbClr val="FF0000"/>
                </a:solidFill>
                <a:latin typeface="Arial"/>
                <a:cs typeface="Arial"/>
              </a:rPr>
              <a:t> 1-</a:t>
            </a:r>
            <a:r>
              <a:rPr lang="en-US" altLang="zh-CN" sz="2400" b="1" spc="-35" dirty="0">
                <a:solidFill>
                  <a:srgbClr val="FF0000"/>
                </a:solidFill>
                <a:latin typeface="Arial"/>
                <a:cs typeface="Arial"/>
              </a:rPr>
              <a:t> </a:t>
            </a:r>
            <a:r>
              <a:rPr lang="en-US" altLang="zh-CN" sz="2400" b="1" spc="-35" dirty="0" err="1">
                <a:solidFill>
                  <a:srgbClr val="FF0000"/>
                </a:solidFill>
                <a:latin typeface="Arial"/>
                <a:cs typeface="Arial"/>
              </a:rPr>
              <a:t>P</a:t>
            </a:r>
            <a:r>
              <a:rPr lang="en-US" altLang="zh-CN" sz="2400" b="1" spc="-52" baseline="-20833" dirty="0" err="1">
                <a:solidFill>
                  <a:srgbClr val="FF0000"/>
                </a:solidFill>
                <a:latin typeface="Arial"/>
                <a:cs typeface="Arial"/>
              </a:rPr>
              <a:t>Y</a:t>
            </a:r>
            <a:r>
              <a:rPr lang="en-US" altLang="zh-CN" sz="2400" b="1" spc="-52" baseline="-20833" dirty="0">
                <a:solidFill>
                  <a:srgbClr val="FF0000"/>
                </a:solidFill>
                <a:latin typeface="Arial"/>
                <a:cs typeface="Arial"/>
              </a:rPr>
              <a:t>=0 </a:t>
            </a:r>
            <a:r>
              <a:rPr lang="en-US" altLang="zh-CN" sz="2400" b="1" dirty="0">
                <a:solidFill>
                  <a:srgbClr val="FF0000"/>
                </a:solidFill>
                <a:latin typeface="Arial"/>
                <a:cs typeface="Arial"/>
              </a:rPr>
              <a:t>=</a:t>
            </a:r>
            <a:r>
              <a:rPr lang="en-US" altLang="zh-CN" sz="2400" b="1" spc="10" dirty="0">
                <a:solidFill>
                  <a:srgbClr val="FF0000"/>
                </a:solidFill>
                <a:latin typeface="Arial"/>
                <a:cs typeface="Arial"/>
              </a:rPr>
              <a:t> </a:t>
            </a:r>
            <a:r>
              <a:rPr lang="en-US" altLang="zh-CN" sz="2400" b="1" spc="-5" dirty="0">
                <a:solidFill>
                  <a:srgbClr val="FF0000"/>
                </a:solidFill>
                <a:latin typeface="Arial"/>
                <a:cs typeface="Arial"/>
              </a:rPr>
              <a:t>1/2,</a:t>
            </a:r>
            <a:r>
              <a:rPr lang="en-US" altLang="zh-CN" sz="2400" b="1" dirty="0">
                <a:solidFill>
                  <a:srgbClr val="FF0000"/>
                </a:solidFill>
                <a:latin typeface="Arial"/>
                <a:cs typeface="Arial"/>
              </a:rPr>
              <a:t> </a:t>
            </a:r>
          </a:p>
          <a:p>
            <a:r>
              <a:rPr lang="en-US" altLang="zh-CN" sz="2400" b="1" dirty="0">
                <a:solidFill>
                  <a:srgbClr val="FF0000"/>
                </a:solidFill>
                <a:latin typeface="Arial"/>
                <a:cs typeface="Arial"/>
              </a:rPr>
              <a:t>α</a:t>
            </a:r>
            <a:r>
              <a:rPr lang="en-US" altLang="zh-CN" sz="2400" b="1" spc="-52" baseline="-20833" dirty="0">
                <a:solidFill>
                  <a:srgbClr val="FF0000"/>
                </a:solidFill>
                <a:latin typeface="Arial"/>
                <a:cs typeface="Arial"/>
              </a:rPr>
              <a:t>0-&gt;1 </a:t>
            </a:r>
            <a:r>
              <a:rPr lang="en-US" altLang="zh-CN" sz="2400" b="1" dirty="0">
                <a:solidFill>
                  <a:srgbClr val="FF0000"/>
                </a:solidFill>
                <a:latin typeface="Arial"/>
                <a:cs typeface="Arial"/>
              </a:rPr>
              <a:t>=</a:t>
            </a:r>
            <a:r>
              <a:rPr lang="en-US" altLang="zh-CN" sz="2400" b="1" spc="-35" dirty="0">
                <a:solidFill>
                  <a:srgbClr val="FF0000"/>
                </a:solidFill>
                <a:latin typeface="Arial"/>
                <a:cs typeface="Arial"/>
              </a:rPr>
              <a:t> </a:t>
            </a:r>
            <a:r>
              <a:rPr lang="en-US" altLang="zh-CN" sz="2400" b="1" spc="-35" dirty="0" err="1">
                <a:solidFill>
                  <a:srgbClr val="FF0000"/>
                </a:solidFill>
                <a:latin typeface="Arial"/>
                <a:cs typeface="Arial"/>
              </a:rPr>
              <a:t>P</a:t>
            </a:r>
            <a:r>
              <a:rPr lang="en-US" altLang="zh-CN" sz="2400" b="1" spc="-52" baseline="-20833" dirty="0" err="1">
                <a:solidFill>
                  <a:srgbClr val="FF0000"/>
                </a:solidFill>
                <a:latin typeface="Arial"/>
                <a:cs typeface="Arial"/>
              </a:rPr>
              <a:t>Y</a:t>
            </a:r>
            <a:r>
              <a:rPr lang="en-US" altLang="zh-CN" sz="2400" b="1" spc="-52" baseline="-20833" dirty="0">
                <a:solidFill>
                  <a:srgbClr val="FF0000"/>
                </a:solidFill>
                <a:latin typeface="Arial"/>
                <a:cs typeface="Arial"/>
              </a:rPr>
              <a:t>=0</a:t>
            </a:r>
            <a:r>
              <a:rPr lang="en-US" altLang="zh-CN" sz="2400" b="1" spc="-35" dirty="0">
                <a:solidFill>
                  <a:srgbClr val="FF0000"/>
                </a:solidFill>
                <a:latin typeface="Arial"/>
                <a:cs typeface="Arial"/>
              </a:rPr>
              <a:t> · </a:t>
            </a:r>
            <a:r>
              <a:rPr lang="en-US" altLang="zh-CN" sz="2400" b="1" spc="-35" dirty="0" err="1">
                <a:solidFill>
                  <a:srgbClr val="FF0000"/>
                </a:solidFill>
                <a:latin typeface="Arial"/>
                <a:cs typeface="Arial"/>
              </a:rPr>
              <a:t>P</a:t>
            </a:r>
            <a:r>
              <a:rPr lang="en-US" altLang="zh-CN" sz="2400" b="1" spc="-52" baseline="-20833" dirty="0" err="1">
                <a:solidFill>
                  <a:srgbClr val="FF0000"/>
                </a:solidFill>
                <a:latin typeface="Arial"/>
                <a:cs typeface="Arial"/>
              </a:rPr>
              <a:t>Y</a:t>
            </a:r>
            <a:r>
              <a:rPr lang="en-US" altLang="zh-CN" sz="2400" b="1" spc="-52" baseline="-20833" dirty="0">
                <a:solidFill>
                  <a:srgbClr val="FF0000"/>
                </a:solidFill>
                <a:latin typeface="Arial"/>
                <a:cs typeface="Arial"/>
              </a:rPr>
              <a:t>=1</a:t>
            </a:r>
            <a:r>
              <a:rPr lang="en-US" altLang="zh-CN" sz="2400" b="1" dirty="0">
                <a:solidFill>
                  <a:srgbClr val="FF0000"/>
                </a:solidFill>
                <a:latin typeface="Arial"/>
                <a:cs typeface="Arial"/>
              </a:rPr>
              <a:t> =</a:t>
            </a:r>
            <a:r>
              <a:rPr lang="en-US" altLang="zh-CN" sz="2400" b="1" spc="10" dirty="0">
                <a:solidFill>
                  <a:srgbClr val="FF0000"/>
                </a:solidFill>
                <a:latin typeface="Arial"/>
                <a:cs typeface="Arial"/>
              </a:rPr>
              <a:t> </a:t>
            </a:r>
            <a:r>
              <a:rPr lang="en-US" altLang="zh-CN" sz="2400" b="1" spc="-5" dirty="0">
                <a:solidFill>
                  <a:srgbClr val="FF0000"/>
                </a:solidFill>
                <a:latin typeface="Arial"/>
                <a:cs typeface="Arial"/>
              </a:rPr>
              <a:t>1/4</a:t>
            </a:r>
            <a:endParaRPr lang="en-US" altLang="zh-CN" sz="2400" b="1" dirty="0">
              <a:solidFill>
                <a:srgbClr val="FF0000"/>
              </a:solidFill>
              <a:latin typeface="Arial"/>
              <a:cs typeface="Arial"/>
            </a:endParaRPr>
          </a:p>
        </p:txBody>
      </p:sp>
      <p:sp>
        <p:nvSpPr>
          <p:cNvPr id="10" name="文本框 9">
            <a:extLst>
              <a:ext uri="{FF2B5EF4-FFF2-40B4-BE49-F238E27FC236}">
                <a16:creationId xmlns:a16="http://schemas.microsoft.com/office/drawing/2014/main" id="{045EA8A7-A086-50B5-D491-75BA80C69848}"/>
              </a:ext>
            </a:extLst>
          </p:cNvPr>
          <p:cNvSpPr txBox="1"/>
          <p:nvPr/>
        </p:nvSpPr>
        <p:spPr>
          <a:xfrm>
            <a:off x="3505200" y="4523989"/>
            <a:ext cx="8077200" cy="1200329"/>
          </a:xfrm>
          <a:prstGeom prst="rect">
            <a:avLst/>
          </a:prstGeom>
          <a:noFill/>
        </p:spPr>
        <p:txBody>
          <a:bodyPr wrap="square">
            <a:spAutoFit/>
          </a:bodyPr>
          <a:lstStyle/>
          <a:p>
            <a:r>
              <a:rPr lang="en-US" altLang="zh-CN" sz="2400" b="1" spc="-35" dirty="0" err="1">
                <a:solidFill>
                  <a:srgbClr val="FF0000"/>
                </a:solidFill>
                <a:latin typeface="Arial"/>
                <a:cs typeface="Arial"/>
              </a:rPr>
              <a:t>P</a:t>
            </a:r>
            <a:r>
              <a:rPr lang="en-US" altLang="zh-CN" sz="2400" b="1" spc="-52" baseline="-20833" dirty="0" err="1">
                <a:solidFill>
                  <a:srgbClr val="FF0000"/>
                </a:solidFill>
                <a:latin typeface="Arial"/>
                <a:cs typeface="Arial"/>
              </a:rPr>
              <a:t>Y</a:t>
            </a:r>
            <a:r>
              <a:rPr lang="en-US" altLang="zh-CN" sz="2400" b="1" spc="-52" baseline="-20833" dirty="0">
                <a:solidFill>
                  <a:srgbClr val="FF0000"/>
                </a:solidFill>
                <a:latin typeface="Arial"/>
                <a:cs typeface="Arial"/>
              </a:rPr>
              <a:t>=0</a:t>
            </a:r>
            <a:r>
              <a:rPr lang="en-US" altLang="zh-CN" sz="2400" b="1" spc="240" baseline="-20833" dirty="0">
                <a:solidFill>
                  <a:srgbClr val="FF0000"/>
                </a:solidFill>
                <a:latin typeface="Arial"/>
                <a:cs typeface="Arial"/>
              </a:rPr>
              <a:t> </a:t>
            </a:r>
            <a:r>
              <a:rPr lang="en-US" altLang="zh-CN" sz="2400" b="1" dirty="0">
                <a:solidFill>
                  <a:srgbClr val="FF0000"/>
                </a:solidFill>
                <a:latin typeface="Arial"/>
                <a:cs typeface="Arial"/>
              </a:rPr>
              <a:t>=</a:t>
            </a:r>
            <a:r>
              <a:rPr lang="en-US" altLang="zh-CN" sz="2400" b="1" spc="-35" dirty="0">
                <a:solidFill>
                  <a:srgbClr val="FF0000"/>
                </a:solidFill>
                <a:latin typeface="Arial"/>
                <a:cs typeface="Arial"/>
              </a:rPr>
              <a:t> P</a:t>
            </a:r>
            <a:r>
              <a:rPr lang="en-US" altLang="zh-CN" sz="2400" b="1" spc="-52" baseline="-20833" dirty="0">
                <a:solidFill>
                  <a:srgbClr val="FF0000"/>
                </a:solidFill>
                <a:latin typeface="Arial"/>
                <a:cs typeface="Arial"/>
              </a:rPr>
              <a:t>A=0</a:t>
            </a:r>
            <a:r>
              <a:rPr lang="en-US" altLang="zh-CN" sz="2400" b="1" spc="-35" dirty="0">
                <a:solidFill>
                  <a:srgbClr val="FF0000"/>
                </a:solidFill>
                <a:latin typeface="Arial"/>
                <a:cs typeface="Arial"/>
              </a:rPr>
              <a:t> · P</a:t>
            </a:r>
            <a:r>
              <a:rPr lang="en-US" altLang="zh-CN" sz="2400" b="1" spc="-52" baseline="-20833" dirty="0">
                <a:solidFill>
                  <a:srgbClr val="FF0000"/>
                </a:solidFill>
                <a:latin typeface="Arial"/>
                <a:cs typeface="Arial"/>
              </a:rPr>
              <a:t>B=0</a:t>
            </a:r>
            <a:r>
              <a:rPr lang="en-US" altLang="zh-CN" sz="2400" b="1" spc="10" dirty="0">
                <a:solidFill>
                  <a:srgbClr val="FF0000"/>
                </a:solidFill>
                <a:latin typeface="Arial"/>
                <a:cs typeface="Arial"/>
              </a:rPr>
              <a:t> +</a:t>
            </a:r>
            <a:r>
              <a:rPr lang="en-US" altLang="zh-CN" sz="2400" b="1" spc="-35" dirty="0">
                <a:solidFill>
                  <a:srgbClr val="FF0000"/>
                </a:solidFill>
                <a:latin typeface="Arial"/>
                <a:cs typeface="Arial"/>
              </a:rPr>
              <a:t> P</a:t>
            </a:r>
            <a:r>
              <a:rPr lang="en-US" altLang="zh-CN" sz="2400" b="1" spc="-52" baseline="-20833" dirty="0">
                <a:solidFill>
                  <a:srgbClr val="FF0000"/>
                </a:solidFill>
                <a:latin typeface="Arial"/>
                <a:cs typeface="Arial"/>
              </a:rPr>
              <a:t>A=1</a:t>
            </a:r>
            <a:r>
              <a:rPr lang="en-US" altLang="zh-CN" sz="2400" b="1" spc="-35" dirty="0">
                <a:solidFill>
                  <a:srgbClr val="FF0000"/>
                </a:solidFill>
                <a:latin typeface="Arial"/>
                <a:cs typeface="Arial"/>
              </a:rPr>
              <a:t> · P</a:t>
            </a:r>
            <a:r>
              <a:rPr lang="en-US" altLang="zh-CN" sz="2400" b="1" spc="-52" baseline="-20833" dirty="0">
                <a:solidFill>
                  <a:srgbClr val="FF0000"/>
                </a:solidFill>
                <a:latin typeface="Arial"/>
                <a:cs typeface="Arial"/>
              </a:rPr>
              <a:t>B=1</a:t>
            </a:r>
            <a:r>
              <a:rPr lang="en-US" altLang="zh-CN" sz="2400" b="1" spc="10" dirty="0">
                <a:solidFill>
                  <a:srgbClr val="FF0000"/>
                </a:solidFill>
                <a:latin typeface="Arial"/>
                <a:cs typeface="Arial"/>
              </a:rPr>
              <a:t> = </a:t>
            </a:r>
            <a:r>
              <a:rPr lang="en-US" altLang="zh-CN" sz="2400" b="1" spc="-5" dirty="0">
                <a:solidFill>
                  <a:srgbClr val="FF0000"/>
                </a:solidFill>
                <a:latin typeface="Arial"/>
                <a:cs typeface="Arial"/>
              </a:rPr>
              <a:t>3/4</a:t>
            </a:r>
            <a:r>
              <a:rPr lang="en-US" altLang="zh-CN" sz="2400" b="1" spc="-35" dirty="0">
                <a:solidFill>
                  <a:srgbClr val="FF0000"/>
                </a:solidFill>
                <a:latin typeface="Arial"/>
                <a:cs typeface="Arial"/>
              </a:rPr>
              <a:t> · 2/3 + 1/4 · 1/3 = 7/12</a:t>
            </a:r>
            <a:r>
              <a:rPr lang="en-US" altLang="zh-CN" sz="2400" b="1" spc="-5" dirty="0">
                <a:solidFill>
                  <a:srgbClr val="FF0000"/>
                </a:solidFill>
                <a:latin typeface="Arial"/>
                <a:cs typeface="Arial"/>
              </a:rPr>
              <a:t>, </a:t>
            </a:r>
          </a:p>
          <a:p>
            <a:r>
              <a:rPr lang="en-US" altLang="zh-CN" sz="2400" b="1" spc="-35" dirty="0" err="1">
                <a:solidFill>
                  <a:srgbClr val="FF0000"/>
                </a:solidFill>
                <a:latin typeface="Arial"/>
                <a:cs typeface="Arial"/>
              </a:rPr>
              <a:t>P</a:t>
            </a:r>
            <a:r>
              <a:rPr lang="en-US" altLang="zh-CN" sz="2400" b="1" spc="-52" baseline="-20833" dirty="0" err="1">
                <a:solidFill>
                  <a:srgbClr val="FF0000"/>
                </a:solidFill>
                <a:latin typeface="Arial"/>
                <a:cs typeface="Arial"/>
              </a:rPr>
              <a:t>Y</a:t>
            </a:r>
            <a:r>
              <a:rPr lang="en-US" altLang="zh-CN" sz="2400" b="1" spc="-52" baseline="-20833" dirty="0">
                <a:solidFill>
                  <a:srgbClr val="FF0000"/>
                </a:solidFill>
                <a:latin typeface="Arial"/>
                <a:cs typeface="Arial"/>
              </a:rPr>
              <a:t>=1</a:t>
            </a:r>
            <a:r>
              <a:rPr lang="en-US" altLang="zh-CN" sz="2400" b="1" dirty="0">
                <a:solidFill>
                  <a:srgbClr val="FF0000"/>
                </a:solidFill>
                <a:latin typeface="Arial"/>
                <a:cs typeface="Arial"/>
              </a:rPr>
              <a:t> =</a:t>
            </a:r>
            <a:r>
              <a:rPr lang="en-US" altLang="zh-CN" sz="2400" b="1" spc="10" dirty="0">
                <a:solidFill>
                  <a:srgbClr val="FF0000"/>
                </a:solidFill>
                <a:latin typeface="Arial"/>
                <a:cs typeface="Arial"/>
              </a:rPr>
              <a:t> 1-</a:t>
            </a:r>
            <a:r>
              <a:rPr lang="en-US" altLang="zh-CN" sz="2400" b="1" spc="-35" dirty="0">
                <a:solidFill>
                  <a:srgbClr val="FF0000"/>
                </a:solidFill>
                <a:latin typeface="Arial"/>
                <a:cs typeface="Arial"/>
              </a:rPr>
              <a:t> </a:t>
            </a:r>
            <a:r>
              <a:rPr lang="en-US" altLang="zh-CN" sz="2400" b="1" spc="-35" dirty="0" err="1">
                <a:solidFill>
                  <a:srgbClr val="FF0000"/>
                </a:solidFill>
                <a:latin typeface="Arial"/>
                <a:cs typeface="Arial"/>
              </a:rPr>
              <a:t>P</a:t>
            </a:r>
            <a:r>
              <a:rPr lang="en-US" altLang="zh-CN" sz="2400" b="1" spc="-52" baseline="-20833" dirty="0" err="1">
                <a:solidFill>
                  <a:srgbClr val="FF0000"/>
                </a:solidFill>
                <a:latin typeface="Arial"/>
                <a:cs typeface="Arial"/>
              </a:rPr>
              <a:t>Y</a:t>
            </a:r>
            <a:r>
              <a:rPr lang="en-US" altLang="zh-CN" sz="2400" b="1" spc="-52" baseline="-20833" dirty="0">
                <a:solidFill>
                  <a:srgbClr val="FF0000"/>
                </a:solidFill>
                <a:latin typeface="Arial"/>
                <a:cs typeface="Arial"/>
              </a:rPr>
              <a:t>=0</a:t>
            </a:r>
            <a:r>
              <a:rPr lang="en-US" altLang="zh-CN" sz="2400" b="1" spc="240" baseline="-20833" dirty="0">
                <a:solidFill>
                  <a:srgbClr val="FF0000"/>
                </a:solidFill>
                <a:latin typeface="Arial"/>
                <a:cs typeface="Arial"/>
              </a:rPr>
              <a:t> </a:t>
            </a:r>
            <a:r>
              <a:rPr lang="en-US" altLang="zh-CN" sz="2400" b="1" dirty="0">
                <a:solidFill>
                  <a:srgbClr val="FF0000"/>
                </a:solidFill>
                <a:latin typeface="Arial"/>
                <a:cs typeface="Arial"/>
              </a:rPr>
              <a:t>=</a:t>
            </a:r>
            <a:r>
              <a:rPr lang="en-US" altLang="zh-CN" sz="2400" b="1" spc="10" dirty="0">
                <a:solidFill>
                  <a:srgbClr val="FF0000"/>
                </a:solidFill>
                <a:latin typeface="Arial"/>
                <a:cs typeface="Arial"/>
              </a:rPr>
              <a:t> </a:t>
            </a:r>
            <a:r>
              <a:rPr lang="en-US" altLang="zh-CN" sz="2400" b="1" spc="-5" dirty="0">
                <a:solidFill>
                  <a:srgbClr val="FF0000"/>
                </a:solidFill>
                <a:latin typeface="Arial"/>
                <a:cs typeface="Arial"/>
              </a:rPr>
              <a:t>5/12,</a:t>
            </a:r>
            <a:r>
              <a:rPr lang="en-US" altLang="zh-CN" sz="2400" b="1" dirty="0">
                <a:solidFill>
                  <a:srgbClr val="FF0000"/>
                </a:solidFill>
                <a:latin typeface="Arial"/>
                <a:cs typeface="Arial"/>
              </a:rPr>
              <a:t> </a:t>
            </a:r>
          </a:p>
          <a:p>
            <a:r>
              <a:rPr lang="en-US" altLang="zh-CN" sz="2400" b="1" dirty="0">
                <a:solidFill>
                  <a:srgbClr val="FF0000"/>
                </a:solidFill>
                <a:latin typeface="Arial"/>
                <a:cs typeface="Arial"/>
              </a:rPr>
              <a:t>α</a:t>
            </a:r>
            <a:r>
              <a:rPr lang="en-US" altLang="zh-CN" sz="2400" b="1" spc="-52" baseline="-20833" dirty="0">
                <a:solidFill>
                  <a:srgbClr val="FF0000"/>
                </a:solidFill>
                <a:latin typeface="Arial"/>
                <a:cs typeface="Arial"/>
              </a:rPr>
              <a:t>0-&gt;1 </a:t>
            </a:r>
            <a:r>
              <a:rPr lang="en-US" altLang="zh-CN" sz="2400" b="1" dirty="0">
                <a:solidFill>
                  <a:srgbClr val="FF0000"/>
                </a:solidFill>
                <a:latin typeface="Arial"/>
                <a:cs typeface="Arial"/>
              </a:rPr>
              <a:t>=</a:t>
            </a:r>
            <a:r>
              <a:rPr lang="en-US" altLang="zh-CN" sz="2400" b="1" spc="-35" dirty="0">
                <a:solidFill>
                  <a:srgbClr val="FF0000"/>
                </a:solidFill>
                <a:latin typeface="Arial"/>
                <a:cs typeface="Arial"/>
              </a:rPr>
              <a:t> </a:t>
            </a:r>
            <a:r>
              <a:rPr lang="en-US" altLang="zh-CN" sz="2400" b="1" spc="-35" dirty="0" err="1">
                <a:solidFill>
                  <a:srgbClr val="FF0000"/>
                </a:solidFill>
                <a:latin typeface="Arial"/>
                <a:cs typeface="Arial"/>
              </a:rPr>
              <a:t>P</a:t>
            </a:r>
            <a:r>
              <a:rPr lang="en-US" altLang="zh-CN" sz="2400" b="1" spc="-52" baseline="-20833" dirty="0" err="1">
                <a:solidFill>
                  <a:srgbClr val="FF0000"/>
                </a:solidFill>
                <a:latin typeface="Arial"/>
                <a:cs typeface="Arial"/>
              </a:rPr>
              <a:t>Y</a:t>
            </a:r>
            <a:r>
              <a:rPr lang="en-US" altLang="zh-CN" sz="2400" b="1" spc="-52" baseline="-20833" dirty="0">
                <a:solidFill>
                  <a:srgbClr val="FF0000"/>
                </a:solidFill>
                <a:latin typeface="Arial"/>
                <a:cs typeface="Arial"/>
              </a:rPr>
              <a:t>=0</a:t>
            </a:r>
            <a:r>
              <a:rPr lang="en-US" altLang="zh-CN" sz="2400" b="1" spc="-35" dirty="0">
                <a:solidFill>
                  <a:srgbClr val="FF0000"/>
                </a:solidFill>
                <a:latin typeface="Arial"/>
                <a:cs typeface="Arial"/>
              </a:rPr>
              <a:t> · </a:t>
            </a:r>
            <a:r>
              <a:rPr lang="en-US" altLang="zh-CN" sz="2400" b="1" spc="-35" dirty="0" err="1">
                <a:solidFill>
                  <a:srgbClr val="FF0000"/>
                </a:solidFill>
                <a:latin typeface="Arial"/>
                <a:cs typeface="Arial"/>
              </a:rPr>
              <a:t>P</a:t>
            </a:r>
            <a:r>
              <a:rPr lang="en-US" altLang="zh-CN" sz="2400" b="1" spc="-52" baseline="-20833" dirty="0" err="1">
                <a:solidFill>
                  <a:srgbClr val="FF0000"/>
                </a:solidFill>
                <a:latin typeface="Arial"/>
                <a:cs typeface="Arial"/>
              </a:rPr>
              <a:t>Y</a:t>
            </a:r>
            <a:r>
              <a:rPr lang="en-US" altLang="zh-CN" sz="2400" b="1" spc="-52" baseline="-20833" dirty="0">
                <a:solidFill>
                  <a:srgbClr val="FF0000"/>
                </a:solidFill>
                <a:latin typeface="Arial"/>
                <a:cs typeface="Arial"/>
              </a:rPr>
              <a:t>=1</a:t>
            </a:r>
            <a:r>
              <a:rPr lang="en-US" altLang="zh-CN" sz="2400" b="1" dirty="0">
                <a:solidFill>
                  <a:srgbClr val="FF0000"/>
                </a:solidFill>
                <a:latin typeface="Arial"/>
                <a:cs typeface="Arial"/>
              </a:rPr>
              <a:t> =</a:t>
            </a:r>
            <a:r>
              <a:rPr lang="en-US" altLang="zh-CN" sz="2400" b="1" spc="10" dirty="0">
                <a:solidFill>
                  <a:srgbClr val="FF0000"/>
                </a:solidFill>
                <a:latin typeface="Arial"/>
                <a:cs typeface="Arial"/>
              </a:rPr>
              <a:t> </a:t>
            </a:r>
            <a:r>
              <a:rPr lang="en-US" altLang="zh-CN" sz="2400" b="1" spc="-5" dirty="0">
                <a:solidFill>
                  <a:srgbClr val="FF0000"/>
                </a:solidFill>
                <a:latin typeface="Arial"/>
                <a:cs typeface="Arial"/>
              </a:rPr>
              <a:t>35/144</a:t>
            </a:r>
            <a:endParaRPr lang="en-US" altLang="zh-CN" sz="2400" b="1" dirty="0">
              <a:solidFill>
                <a:srgbClr val="FF0000"/>
              </a:solidFill>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800" y="76200"/>
            <a:ext cx="6049645" cy="513080"/>
          </a:xfrm>
          <a:prstGeom prst="rect">
            <a:avLst/>
          </a:prstGeom>
        </p:spPr>
        <p:txBody>
          <a:bodyPr vert="horz" wrap="square" lIns="0" tIns="12700" rIns="0" bIns="0" rtlCol="0">
            <a:spAutoFit/>
          </a:bodyPr>
          <a:lstStyle/>
          <a:p>
            <a:pPr marL="12700">
              <a:lnSpc>
                <a:spcPct val="100000"/>
              </a:lnSpc>
              <a:spcBef>
                <a:spcPts val="100"/>
              </a:spcBef>
            </a:pPr>
            <a:r>
              <a:rPr sz="3200" spc="-5" dirty="0">
                <a:solidFill>
                  <a:schemeClr val="tx1"/>
                </a:solidFill>
              </a:rPr>
              <a:t>Principles</a:t>
            </a:r>
            <a:r>
              <a:rPr sz="3200" spc="-10" dirty="0">
                <a:solidFill>
                  <a:schemeClr val="tx1"/>
                </a:solidFill>
              </a:rPr>
              <a:t> </a:t>
            </a:r>
            <a:r>
              <a:rPr sz="3200" spc="-5" dirty="0">
                <a:solidFill>
                  <a:schemeClr val="tx1"/>
                </a:solidFill>
              </a:rPr>
              <a:t>for</a:t>
            </a:r>
            <a:r>
              <a:rPr sz="3200" spc="5" dirty="0">
                <a:solidFill>
                  <a:schemeClr val="tx1"/>
                </a:solidFill>
              </a:rPr>
              <a:t> </a:t>
            </a:r>
            <a:r>
              <a:rPr sz="3200" spc="-5" dirty="0">
                <a:solidFill>
                  <a:schemeClr val="tx1"/>
                </a:solidFill>
              </a:rPr>
              <a:t>Power</a:t>
            </a:r>
            <a:r>
              <a:rPr sz="3200" spc="-10" dirty="0">
                <a:solidFill>
                  <a:schemeClr val="tx1"/>
                </a:solidFill>
              </a:rPr>
              <a:t> </a:t>
            </a:r>
            <a:r>
              <a:rPr sz="3200" spc="-5" dirty="0">
                <a:solidFill>
                  <a:schemeClr val="tx1"/>
                </a:solidFill>
              </a:rPr>
              <a:t>Reduction</a:t>
            </a:r>
            <a:endParaRPr sz="3200" dirty="0">
              <a:solidFill>
                <a:schemeClr val="tx1"/>
              </a:solidFill>
            </a:endParaRPr>
          </a:p>
        </p:txBody>
      </p:sp>
      <p:sp>
        <p:nvSpPr>
          <p:cNvPr id="3" name="object 3"/>
          <p:cNvSpPr txBox="1"/>
          <p:nvPr/>
        </p:nvSpPr>
        <p:spPr>
          <a:xfrm>
            <a:off x="769112" y="2380017"/>
            <a:ext cx="10314305" cy="3625351"/>
          </a:xfrm>
          <a:prstGeom prst="rect">
            <a:avLst/>
          </a:prstGeom>
        </p:spPr>
        <p:txBody>
          <a:bodyPr vert="horz" wrap="square" lIns="0" tIns="102870" rIns="0" bIns="0" rtlCol="0">
            <a:spAutoFit/>
          </a:bodyPr>
          <a:lstStyle/>
          <a:p>
            <a:pPr marL="495300" indent="-457200">
              <a:lnSpc>
                <a:spcPct val="100000"/>
              </a:lnSpc>
              <a:spcBef>
                <a:spcPts val="1660"/>
              </a:spcBef>
              <a:buFont typeface="Wingdings"/>
              <a:buChar char=""/>
              <a:tabLst>
                <a:tab pos="494665" algn="l"/>
                <a:tab pos="495300" algn="l"/>
              </a:tabLst>
            </a:pPr>
            <a:r>
              <a:rPr lang="en-US" altLang="zh-CN" sz="2800" b="1" dirty="0">
                <a:solidFill>
                  <a:srgbClr val="004099"/>
                </a:solidFill>
                <a:latin typeface="Arial"/>
                <a:cs typeface="Arial"/>
              </a:rPr>
              <a:t>Reduce</a:t>
            </a:r>
            <a:r>
              <a:rPr lang="en-US" altLang="zh-CN" sz="2800" b="1" spc="-15" dirty="0">
                <a:solidFill>
                  <a:srgbClr val="004099"/>
                </a:solidFill>
                <a:latin typeface="Arial"/>
                <a:cs typeface="Arial"/>
              </a:rPr>
              <a:t> </a:t>
            </a:r>
            <a:r>
              <a:rPr lang="en-US" altLang="zh-CN" sz="2800" b="1" dirty="0">
                <a:solidFill>
                  <a:srgbClr val="004099"/>
                </a:solidFill>
                <a:latin typeface="Arial"/>
                <a:cs typeface="Arial"/>
              </a:rPr>
              <a:t>switching</a:t>
            </a:r>
            <a:r>
              <a:rPr lang="en-US" altLang="zh-CN" sz="2800" b="1" spc="-25" dirty="0">
                <a:solidFill>
                  <a:srgbClr val="004099"/>
                </a:solidFill>
                <a:latin typeface="Arial"/>
                <a:cs typeface="Arial"/>
              </a:rPr>
              <a:t> </a:t>
            </a:r>
            <a:r>
              <a:rPr lang="en-US" altLang="zh-CN" sz="2800" b="1" dirty="0">
                <a:solidFill>
                  <a:srgbClr val="004099"/>
                </a:solidFill>
                <a:latin typeface="Arial"/>
                <a:cs typeface="Arial"/>
              </a:rPr>
              <a:t>activity –– logic error</a:t>
            </a:r>
          </a:p>
          <a:p>
            <a:pPr marL="495300" indent="-457200">
              <a:spcBef>
                <a:spcPts val="1660"/>
              </a:spcBef>
              <a:buFont typeface="Wingdings"/>
              <a:buChar char=""/>
              <a:tabLst>
                <a:tab pos="494665" algn="l"/>
                <a:tab pos="495300" algn="l"/>
              </a:tabLst>
            </a:pPr>
            <a:r>
              <a:rPr lang="en-US" altLang="zh-CN" sz="2800" b="1" dirty="0">
                <a:solidFill>
                  <a:srgbClr val="004099"/>
                </a:solidFill>
                <a:latin typeface="Arial"/>
                <a:cs typeface="Arial"/>
              </a:rPr>
              <a:t>Reduce clock frequency –– computing performance degradation</a:t>
            </a:r>
          </a:p>
          <a:p>
            <a:pPr marL="495300" indent="-457200">
              <a:lnSpc>
                <a:spcPct val="100000"/>
              </a:lnSpc>
              <a:spcBef>
                <a:spcPts val="1205"/>
              </a:spcBef>
              <a:buFont typeface="Wingdings"/>
              <a:buChar char=""/>
              <a:tabLst>
                <a:tab pos="494665" algn="l"/>
                <a:tab pos="495300" algn="l"/>
              </a:tabLst>
            </a:pPr>
            <a:r>
              <a:rPr lang="en-US" altLang="zh-CN" sz="2800" b="1" dirty="0">
                <a:solidFill>
                  <a:srgbClr val="FF0000"/>
                </a:solidFill>
                <a:latin typeface="Arial"/>
                <a:cs typeface="Arial"/>
              </a:rPr>
              <a:t>Reduce physical</a:t>
            </a:r>
            <a:r>
              <a:rPr lang="en-US" altLang="zh-CN" sz="2800" b="1" spc="-10" dirty="0">
                <a:solidFill>
                  <a:srgbClr val="FF0000"/>
                </a:solidFill>
                <a:latin typeface="Arial"/>
                <a:cs typeface="Arial"/>
              </a:rPr>
              <a:t> </a:t>
            </a:r>
            <a:r>
              <a:rPr lang="en-US" altLang="zh-CN" sz="2800" b="1" dirty="0">
                <a:solidFill>
                  <a:srgbClr val="FF0000"/>
                </a:solidFill>
                <a:latin typeface="Arial"/>
                <a:cs typeface="Arial"/>
              </a:rPr>
              <a:t>capacitance</a:t>
            </a:r>
            <a:r>
              <a:rPr lang="en-US" altLang="zh-CN" sz="2800" b="1" spc="15" dirty="0">
                <a:solidFill>
                  <a:srgbClr val="FF0000"/>
                </a:solidFill>
                <a:latin typeface="Arial"/>
                <a:cs typeface="Arial"/>
              </a:rPr>
              <a:t> </a:t>
            </a:r>
            <a:r>
              <a:rPr lang="en-US" altLang="zh-CN" sz="2800" b="1" dirty="0">
                <a:solidFill>
                  <a:srgbClr val="FF0000"/>
                </a:solidFill>
                <a:latin typeface="Symbol"/>
                <a:cs typeface="Symbol"/>
              </a:rPr>
              <a:t></a:t>
            </a:r>
            <a:r>
              <a:rPr lang="en-US" altLang="zh-CN" sz="2800" b="1" spc="60" dirty="0">
                <a:solidFill>
                  <a:srgbClr val="FF0000"/>
                </a:solidFill>
                <a:latin typeface="Times New Roman"/>
                <a:cs typeface="Times New Roman"/>
              </a:rPr>
              <a:t> </a:t>
            </a:r>
            <a:r>
              <a:rPr lang="en-US" altLang="zh-CN" sz="2800" b="1" dirty="0">
                <a:solidFill>
                  <a:srgbClr val="FF0000"/>
                </a:solidFill>
                <a:latin typeface="Arial"/>
                <a:cs typeface="Arial"/>
              </a:rPr>
              <a:t>Gate</a:t>
            </a:r>
            <a:r>
              <a:rPr lang="en-US" altLang="zh-CN" sz="2800" b="1" spc="-10" dirty="0">
                <a:solidFill>
                  <a:srgbClr val="FF0000"/>
                </a:solidFill>
                <a:latin typeface="Arial"/>
                <a:cs typeface="Arial"/>
              </a:rPr>
              <a:t> </a:t>
            </a:r>
            <a:r>
              <a:rPr lang="en-US" altLang="zh-CN" sz="2800" b="1" dirty="0">
                <a:solidFill>
                  <a:srgbClr val="FF0000"/>
                </a:solidFill>
                <a:latin typeface="Arial"/>
                <a:cs typeface="Arial"/>
              </a:rPr>
              <a:t>Sizing</a:t>
            </a:r>
            <a:endParaRPr lang="en-US" altLang="zh-CN" sz="2800" dirty="0">
              <a:solidFill>
                <a:srgbClr val="FF0000"/>
              </a:solidFill>
              <a:latin typeface="Arial"/>
              <a:cs typeface="Arial"/>
            </a:endParaRPr>
          </a:p>
          <a:p>
            <a:pPr marL="495300" indent="-457200">
              <a:lnSpc>
                <a:spcPct val="100000"/>
              </a:lnSpc>
              <a:spcBef>
                <a:spcPts val="810"/>
              </a:spcBef>
              <a:buFont typeface="Wingdings"/>
              <a:buChar char=""/>
              <a:tabLst>
                <a:tab pos="494665" algn="l"/>
                <a:tab pos="495300" algn="l"/>
              </a:tabLst>
            </a:pPr>
            <a:r>
              <a:rPr lang="en-US" sz="2800" b="1" dirty="0">
                <a:solidFill>
                  <a:srgbClr val="FF0000"/>
                </a:solidFill>
                <a:latin typeface="Arial"/>
                <a:cs typeface="Arial"/>
              </a:rPr>
              <a:t>Prime</a:t>
            </a:r>
            <a:r>
              <a:rPr lang="en-US" sz="2800" b="1" spc="-35" dirty="0">
                <a:solidFill>
                  <a:srgbClr val="FF0000"/>
                </a:solidFill>
                <a:latin typeface="Arial"/>
                <a:cs typeface="Arial"/>
              </a:rPr>
              <a:t> </a:t>
            </a:r>
            <a:r>
              <a:rPr lang="en-US" sz="2800" b="1" dirty="0">
                <a:solidFill>
                  <a:srgbClr val="FF0000"/>
                </a:solidFill>
                <a:latin typeface="Arial"/>
                <a:cs typeface="Arial"/>
              </a:rPr>
              <a:t>Choice:</a:t>
            </a:r>
            <a:r>
              <a:rPr lang="en-US" sz="2800" b="1" spc="-5" dirty="0">
                <a:solidFill>
                  <a:srgbClr val="FF0000"/>
                </a:solidFill>
                <a:latin typeface="Arial"/>
                <a:cs typeface="Arial"/>
              </a:rPr>
              <a:t> </a:t>
            </a:r>
            <a:r>
              <a:rPr lang="en-US" sz="2800" b="1" dirty="0">
                <a:solidFill>
                  <a:srgbClr val="FF0000"/>
                </a:solidFill>
                <a:latin typeface="Arial"/>
                <a:cs typeface="Arial"/>
              </a:rPr>
              <a:t>Reduce</a:t>
            </a:r>
            <a:r>
              <a:rPr lang="en-US" sz="2800" b="1" spc="-5" dirty="0">
                <a:solidFill>
                  <a:srgbClr val="FF0000"/>
                </a:solidFill>
                <a:latin typeface="Arial"/>
                <a:cs typeface="Arial"/>
              </a:rPr>
              <a:t> </a:t>
            </a:r>
            <a:r>
              <a:rPr lang="en-US" sz="2800" b="1" spc="-30" dirty="0">
                <a:solidFill>
                  <a:srgbClr val="FF0000"/>
                </a:solidFill>
                <a:latin typeface="Arial"/>
                <a:cs typeface="Arial"/>
              </a:rPr>
              <a:t>Voltage!</a:t>
            </a:r>
            <a:endParaRPr lang="en-US" sz="2800" dirty="0">
              <a:latin typeface="Arial"/>
              <a:cs typeface="Arial"/>
            </a:endParaRPr>
          </a:p>
          <a:p>
            <a:pPr marL="895350" lvl="1" indent="-457200">
              <a:lnSpc>
                <a:spcPct val="100000"/>
              </a:lnSpc>
              <a:spcBef>
                <a:spcPts val="600"/>
              </a:spcBef>
              <a:buFont typeface="Arial"/>
              <a:buChar char="-"/>
              <a:tabLst>
                <a:tab pos="894715" algn="l"/>
                <a:tab pos="895350" algn="l"/>
              </a:tabLst>
            </a:pPr>
            <a:r>
              <a:rPr sz="2400" b="1" spc="-5" dirty="0">
                <a:solidFill>
                  <a:srgbClr val="006600"/>
                </a:solidFill>
                <a:latin typeface="Arial"/>
                <a:cs typeface="Arial"/>
              </a:rPr>
              <a:t>Ultra-low voltages </a:t>
            </a:r>
            <a:r>
              <a:rPr sz="2400" b="1" dirty="0">
                <a:solidFill>
                  <a:srgbClr val="006600"/>
                </a:solidFill>
                <a:latin typeface="Arial"/>
                <a:cs typeface="Arial"/>
              </a:rPr>
              <a:t>design</a:t>
            </a:r>
            <a:r>
              <a:rPr sz="2400" b="1" spc="-10" dirty="0">
                <a:solidFill>
                  <a:srgbClr val="006600"/>
                </a:solidFill>
                <a:latin typeface="Arial"/>
                <a:cs typeface="Arial"/>
              </a:rPr>
              <a:t> </a:t>
            </a:r>
            <a:r>
              <a:rPr sz="2400" b="1" dirty="0">
                <a:solidFill>
                  <a:srgbClr val="006600"/>
                </a:solidFill>
                <a:latin typeface="Arial"/>
                <a:cs typeface="Arial"/>
              </a:rPr>
              <a:t>still</a:t>
            </a:r>
            <a:r>
              <a:rPr sz="2400" b="1" spc="-20" dirty="0">
                <a:solidFill>
                  <a:srgbClr val="006600"/>
                </a:solidFill>
                <a:latin typeface="Arial"/>
                <a:cs typeface="Arial"/>
              </a:rPr>
              <a:t> </a:t>
            </a:r>
            <a:r>
              <a:rPr sz="2400" b="1" dirty="0">
                <a:solidFill>
                  <a:srgbClr val="006600"/>
                </a:solidFill>
                <a:latin typeface="Arial"/>
                <a:cs typeface="Arial"/>
              </a:rPr>
              <a:t>open</a:t>
            </a:r>
            <a:r>
              <a:rPr sz="2400" b="1" spc="-10" dirty="0">
                <a:solidFill>
                  <a:srgbClr val="006600"/>
                </a:solidFill>
                <a:latin typeface="Arial"/>
                <a:cs typeface="Arial"/>
              </a:rPr>
              <a:t> </a:t>
            </a:r>
            <a:r>
              <a:rPr sz="2400" b="1" dirty="0">
                <a:solidFill>
                  <a:srgbClr val="006600"/>
                </a:solidFill>
                <a:latin typeface="Arial"/>
                <a:cs typeface="Arial"/>
              </a:rPr>
              <a:t>to</a:t>
            </a:r>
            <a:r>
              <a:rPr sz="2400" b="1" spc="-20" dirty="0">
                <a:solidFill>
                  <a:srgbClr val="006600"/>
                </a:solidFill>
                <a:latin typeface="Arial"/>
                <a:cs typeface="Arial"/>
              </a:rPr>
              <a:t> </a:t>
            </a:r>
            <a:r>
              <a:rPr sz="2400" b="1" spc="-5" dirty="0">
                <a:solidFill>
                  <a:srgbClr val="006600"/>
                </a:solidFill>
                <a:latin typeface="Arial"/>
                <a:cs typeface="Arial"/>
              </a:rPr>
              <a:t>question</a:t>
            </a:r>
            <a:endParaRPr sz="2400" dirty="0">
              <a:latin typeface="Arial"/>
              <a:cs typeface="Arial"/>
            </a:endParaRPr>
          </a:p>
          <a:p>
            <a:pPr marL="895350" lvl="1" indent="-457200">
              <a:lnSpc>
                <a:spcPct val="100000"/>
              </a:lnSpc>
              <a:spcBef>
                <a:spcPts val="600"/>
              </a:spcBef>
              <a:buFont typeface="Arial"/>
              <a:buChar char="-"/>
              <a:tabLst>
                <a:tab pos="894715" algn="l"/>
                <a:tab pos="895350" algn="l"/>
              </a:tabLst>
            </a:pPr>
            <a:r>
              <a:rPr lang="en-US" sz="2400" b="1" spc="-5" dirty="0">
                <a:solidFill>
                  <a:srgbClr val="006600"/>
                </a:solidFill>
                <a:latin typeface="Arial"/>
                <a:cs typeface="Arial"/>
              </a:rPr>
              <a:t>Reducing </a:t>
            </a:r>
            <a:r>
              <a:rPr lang="en-US" sz="2400" b="1" i="1" dirty="0">
                <a:solidFill>
                  <a:srgbClr val="006600"/>
                </a:solidFill>
                <a:latin typeface="Arial"/>
                <a:cs typeface="Arial"/>
              </a:rPr>
              <a:t>V</a:t>
            </a:r>
            <a:r>
              <a:rPr lang="en-US" sz="2400" b="1" baseline="-20833" dirty="0">
                <a:solidFill>
                  <a:srgbClr val="006600"/>
                </a:solidFill>
                <a:latin typeface="Arial"/>
                <a:cs typeface="Arial"/>
              </a:rPr>
              <a:t>T</a:t>
            </a:r>
            <a:r>
              <a:rPr lang="en-US" sz="2400" b="1" spc="330" baseline="-20833" dirty="0">
                <a:solidFill>
                  <a:srgbClr val="006600"/>
                </a:solidFill>
                <a:latin typeface="Arial"/>
                <a:cs typeface="Arial"/>
              </a:rPr>
              <a:t> </a:t>
            </a:r>
            <a:r>
              <a:rPr lang="en-US" sz="2400" b="1" dirty="0">
                <a:solidFill>
                  <a:srgbClr val="006600"/>
                </a:solidFill>
                <a:latin typeface="Arial"/>
                <a:cs typeface="Arial"/>
              </a:rPr>
              <a:t>to</a:t>
            </a:r>
            <a:r>
              <a:rPr lang="en-US" sz="2400" b="1" spc="-5" dirty="0">
                <a:solidFill>
                  <a:srgbClr val="006600"/>
                </a:solidFill>
                <a:latin typeface="Arial"/>
                <a:cs typeface="Arial"/>
              </a:rPr>
              <a:t> improve</a:t>
            </a:r>
            <a:r>
              <a:rPr lang="en-US" sz="2400" b="1" spc="5" dirty="0">
                <a:solidFill>
                  <a:srgbClr val="006600"/>
                </a:solidFill>
                <a:latin typeface="Arial"/>
                <a:cs typeface="Arial"/>
              </a:rPr>
              <a:t> </a:t>
            </a:r>
            <a:r>
              <a:rPr lang="en-US" sz="2400" b="1" spc="-5" dirty="0">
                <a:solidFill>
                  <a:srgbClr val="006600"/>
                </a:solidFill>
                <a:latin typeface="Arial"/>
                <a:cs typeface="Arial"/>
              </a:rPr>
              <a:t>performance</a:t>
            </a:r>
            <a:r>
              <a:rPr lang="en-US" sz="2400" b="1" spc="20" dirty="0">
                <a:solidFill>
                  <a:srgbClr val="006600"/>
                </a:solidFill>
                <a:latin typeface="Arial"/>
                <a:cs typeface="Arial"/>
              </a:rPr>
              <a:t> </a:t>
            </a:r>
            <a:r>
              <a:rPr lang="en-US" sz="2400" b="1" spc="-5" dirty="0">
                <a:solidFill>
                  <a:srgbClr val="006600"/>
                </a:solidFill>
                <a:latin typeface="Arial"/>
                <a:cs typeface="Arial"/>
              </a:rPr>
              <a:t>increases</a:t>
            </a:r>
            <a:r>
              <a:rPr lang="en-US" sz="2400" b="1" spc="25" dirty="0">
                <a:solidFill>
                  <a:srgbClr val="006600"/>
                </a:solidFill>
                <a:latin typeface="Arial"/>
                <a:cs typeface="Arial"/>
              </a:rPr>
              <a:t> </a:t>
            </a:r>
            <a:r>
              <a:rPr lang="en-US" sz="2400" b="1" spc="-5" dirty="0">
                <a:solidFill>
                  <a:srgbClr val="006600"/>
                </a:solidFill>
                <a:latin typeface="Arial"/>
                <a:cs typeface="Arial"/>
              </a:rPr>
              <a:t>leakage</a:t>
            </a:r>
          </a:p>
        </p:txBody>
      </p:sp>
      <p:grpSp>
        <p:nvGrpSpPr>
          <p:cNvPr id="4" name="object 4"/>
          <p:cNvGrpSpPr/>
          <p:nvPr/>
        </p:nvGrpSpPr>
        <p:grpSpPr>
          <a:xfrm>
            <a:off x="4349496" y="1629917"/>
            <a:ext cx="3493770" cy="605155"/>
            <a:chOff x="4349496" y="1629917"/>
            <a:chExt cx="3493770" cy="605155"/>
          </a:xfrm>
        </p:grpSpPr>
        <p:sp>
          <p:nvSpPr>
            <p:cNvPr id="5" name="object 5"/>
            <p:cNvSpPr/>
            <p:nvPr/>
          </p:nvSpPr>
          <p:spPr>
            <a:xfrm>
              <a:off x="4355973" y="1636394"/>
              <a:ext cx="3481070" cy="592455"/>
            </a:xfrm>
            <a:custGeom>
              <a:avLst/>
              <a:gdLst/>
              <a:ahLst/>
              <a:cxnLst/>
              <a:rect l="l" t="t" r="r" b="b"/>
              <a:pathLst>
                <a:path w="3481070" h="592455">
                  <a:moveTo>
                    <a:pt x="3382136" y="0"/>
                  </a:moveTo>
                  <a:lnTo>
                    <a:pt x="98678" y="0"/>
                  </a:lnTo>
                  <a:lnTo>
                    <a:pt x="60275" y="7756"/>
                  </a:lnTo>
                  <a:lnTo>
                    <a:pt x="28908" y="28908"/>
                  </a:lnTo>
                  <a:lnTo>
                    <a:pt x="7756" y="60275"/>
                  </a:lnTo>
                  <a:lnTo>
                    <a:pt x="0" y="98678"/>
                  </a:lnTo>
                  <a:lnTo>
                    <a:pt x="0" y="493394"/>
                  </a:lnTo>
                  <a:lnTo>
                    <a:pt x="7756" y="531798"/>
                  </a:lnTo>
                  <a:lnTo>
                    <a:pt x="28908" y="563165"/>
                  </a:lnTo>
                  <a:lnTo>
                    <a:pt x="60275" y="584317"/>
                  </a:lnTo>
                  <a:lnTo>
                    <a:pt x="98678" y="592074"/>
                  </a:lnTo>
                  <a:lnTo>
                    <a:pt x="3382136" y="592074"/>
                  </a:lnTo>
                  <a:lnTo>
                    <a:pt x="3420540" y="584317"/>
                  </a:lnTo>
                  <a:lnTo>
                    <a:pt x="3451907" y="563165"/>
                  </a:lnTo>
                  <a:lnTo>
                    <a:pt x="3473059" y="531798"/>
                  </a:lnTo>
                  <a:lnTo>
                    <a:pt x="3480816" y="493394"/>
                  </a:lnTo>
                  <a:lnTo>
                    <a:pt x="3480816" y="98678"/>
                  </a:lnTo>
                  <a:lnTo>
                    <a:pt x="3473059" y="60275"/>
                  </a:lnTo>
                  <a:lnTo>
                    <a:pt x="3451907" y="28908"/>
                  </a:lnTo>
                  <a:lnTo>
                    <a:pt x="3420540" y="7756"/>
                  </a:lnTo>
                  <a:lnTo>
                    <a:pt x="3382136" y="0"/>
                  </a:lnTo>
                  <a:close/>
                </a:path>
              </a:pathLst>
            </a:custGeom>
            <a:solidFill>
              <a:srgbClr val="FFFF00"/>
            </a:solidFill>
          </p:spPr>
          <p:txBody>
            <a:bodyPr wrap="square" lIns="0" tIns="0" rIns="0" bIns="0" rtlCol="0"/>
            <a:lstStyle/>
            <a:p>
              <a:endParaRPr/>
            </a:p>
          </p:txBody>
        </p:sp>
        <p:sp>
          <p:nvSpPr>
            <p:cNvPr id="6" name="object 6"/>
            <p:cNvSpPr/>
            <p:nvPr/>
          </p:nvSpPr>
          <p:spPr>
            <a:xfrm>
              <a:off x="4355973" y="1636394"/>
              <a:ext cx="3481070" cy="592455"/>
            </a:xfrm>
            <a:custGeom>
              <a:avLst/>
              <a:gdLst/>
              <a:ahLst/>
              <a:cxnLst/>
              <a:rect l="l" t="t" r="r" b="b"/>
              <a:pathLst>
                <a:path w="3481070" h="592455">
                  <a:moveTo>
                    <a:pt x="0" y="98678"/>
                  </a:moveTo>
                  <a:lnTo>
                    <a:pt x="7756" y="60275"/>
                  </a:lnTo>
                  <a:lnTo>
                    <a:pt x="28908" y="28908"/>
                  </a:lnTo>
                  <a:lnTo>
                    <a:pt x="60275" y="7756"/>
                  </a:lnTo>
                  <a:lnTo>
                    <a:pt x="98678" y="0"/>
                  </a:lnTo>
                  <a:lnTo>
                    <a:pt x="3382136" y="0"/>
                  </a:lnTo>
                  <a:lnTo>
                    <a:pt x="3420540" y="7756"/>
                  </a:lnTo>
                  <a:lnTo>
                    <a:pt x="3451907" y="28908"/>
                  </a:lnTo>
                  <a:lnTo>
                    <a:pt x="3473059" y="60275"/>
                  </a:lnTo>
                  <a:lnTo>
                    <a:pt x="3480816" y="98678"/>
                  </a:lnTo>
                  <a:lnTo>
                    <a:pt x="3480816" y="493394"/>
                  </a:lnTo>
                  <a:lnTo>
                    <a:pt x="3473059" y="531798"/>
                  </a:lnTo>
                  <a:lnTo>
                    <a:pt x="3451907" y="563165"/>
                  </a:lnTo>
                  <a:lnTo>
                    <a:pt x="3420540" y="584317"/>
                  </a:lnTo>
                  <a:lnTo>
                    <a:pt x="3382136" y="592074"/>
                  </a:lnTo>
                  <a:lnTo>
                    <a:pt x="98678" y="592074"/>
                  </a:lnTo>
                  <a:lnTo>
                    <a:pt x="60275" y="584317"/>
                  </a:lnTo>
                  <a:lnTo>
                    <a:pt x="28908" y="563165"/>
                  </a:lnTo>
                  <a:lnTo>
                    <a:pt x="7756" y="531798"/>
                  </a:lnTo>
                  <a:lnTo>
                    <a:pt x="0" y="493394"/>
                  </a:lnTo>
                  <a:lnTo>
                    <a:pt x="0" y="98678"/>
                  </a:lnTo>
                  <a:close/>
                </a:path>
              </a:pathLst>
            </a:custGeom>
            <a:ln w="12953">
              <a:solidFill>
                <a:srgbClr val="002C6D"/>
              </a:solidFill>
            </a:ln>
          </p:spPr>
          <p:txBody>
            <a:bodyPr wrap="square" lIns="0" tIns="0" rIns="0" bIns="0" rtlCol="0"/>
            <a:lstStyle/>
            <a:p>
              <a:endParaRPr/>
            </a:p>
          </p:txBody>
        </p:sp>
      </p:grpSp>
      <p:sp>
        <p:nvSpPr>
          <p:cNvPr id="7" name="object 7"/>
          <p:cNvSpPr txBox="1"/>
          <p:nvPr/>
        </p:nvSpPr>
        <p:spPr>
          <a:xfrm>
            <a:off x="7231957" y="1852343"/>
            <a:ext cx="409575" cy="241300"/>
          </a:xfrm>
          <a:prstGeom prst="rect">
            <a:avLst/>
          </a:prstGeom>
        </p:spPr>
        <p:txBody>
          <a:bodyPr vert="horz" wrap="square" lIns="0" tIns="14604" rIns="0" bIns="0" rtlCol="0">
            <a:spAutoFit/>
          </a:bodyPr>
          <a:lstStyle/>
          <a:p>
            <a:pPr marL="12700">
              <a:lnSpc>
                <a:spcPct val="100000"/>
              </a:lnSpc>
              <a:spcBef>
                <a:spcPts val="114"/>
              </a:spcBef>
            </a:pPr>
            <a:r>
              <a:rPr sz="1400" i="1" spc="5" dirty="0">
                <a:latin typeface="Times New Roman"/>
                <a:cs typeface="Times New Roman"/>
              </a:rPr>
              <a:t>c</a:t>
            </a:r>
            <a:r>
              <a:rPr sz="1400" i="1" spc="10" dirty="0">
                <a:latin typeface="Times New Roman"/>
                <a:cs typeface="Times New Roman"/>
              </a:rPr>
              <a:t>loc</a:t>
            </a:r>
            <a:r>
              <a:rPr sz="1400" i="1" spc="15" dirty="0">
                <a:latin typeface="Times New Roman"/>
                <a:cs typeface="Times New Roman"/>
              </a:rPr>
              <a:t>k</a:t>
            </a:r>
            <a:endParaRPr sz="1400">
              <a:latin typeface="Times New Roman"/>
              <a:cs typeface="Times New Roman"/>
            </a:endParaRPr>
          </a:p>
        </p:txBody>
      </p:sp>
      <p:sp>
        <p:nvSpPr>
          <p:cNvPr id="8" name="object 8"/>
          <p:cNvSpPr txBox="1"/>
          <p:nvPr/>
        </p:nvSpPr>
        <p:spPr>
          <a:xfrm>
            <a:off x="4641369" y="1852343"/>
            <a:ext cx="288925" cy="241300"/>
          </a:xfrm>
          <a:prstGeom prst="rect">
            <a:avLst/>
          </a:prstGeom>
        </p:spPr>
        <p:txBody>
          <a:bodyPr vert="horz" wrap="square" lIns="0" tIns="14604" rIns="0" bIns="0" rtlCol="0">
            <a:spAutoFit/>
          </a:bodyPr>
          <a:lstStyle/>
          <a:p>
            <a:pPr marL="12700">
              <a:lnSpc>
                <a:spcPct val="100000"/>
              </a:lnSpc>
              <a:spcBef>
                <a:spcPts val="114"/>
              </a:spcBef>
            </a:pPr>
            <a:r>
              <a:rPr sz="1400" i="1" spc="15" dirty="0">
                <a:latin typeface="Times New Roman"/>
                <a:cs typeface="Times New Roman"/>
              </a:rPr>
              <a:t>a</a:t>
            </a:r>
            <a:r>
              <a:rPr sz="1400" i="1" spc="10" dirty="0">
                <a:latin typeface="Times New Roman"/>
                <a:cs typeface="Times New Roman"/>
              </a:rPr>
              <a:t>v</a:t>
            </a:r>
            <a:r>
              <a:rPr sz="1400" i="1" spc="15" dirty="0">
                <a:latin typeface="Times New Roman"/>
                <a:cs typeface="Times New Roman"/>
              </a:rPr>
              <a:t>g</a:t>
            </a:r>
            <a:endParaRPr sz="1400">
              <a:latin typeface="Times New Roman"/>
              <a:cs typeface="Times New Roman"/>
            </a:endParaRPr>
          </a:p>
        </p:txBody>
      </p:sp>
      <p:sp>
        <p:nvSpPr>
          <p:cNvPr id="9" name="object 9"/>
          <p:cNvSpPr txBox="1"/>
          <p:nvPr/>
        </p:nvSpPr>
        <p:spPr>
          <a:xfrm>
            <a:off x="5448962" y="1852343"/>
            <a:ext cx="377825" cy="241300"/>
          </a:xfrm>
          <a:prstGeom prst="rect">
            <a:avLst/>
          </a:prstGeom>
        </p:spPr>
        <p:txBody>
          <a:bodyPr vert="horz" wrap="square" lIns="0" tIns="14604" rIns="0" bIns="0" rtlCol="0">
            <a:spAutoFit/>
          </a:bodyPr>
          <a:lstStyle/>
          <a:p>
            <a:pPr marL="12700">
              <a:lnSpc>
                <a:spcPct val="100000"/>
              </a:lnSpc>
              <a:spcBef>
                <a:spcPts val="114"/>
              </a:spcBef>
            </a:pPr>
            <a:r>
              <a:rPr sz="1400" spc="40" dirty="0">
                <a:latin typeface="Times New Roman"/>
                <a:cs typeface="Times New Roman"/>
              </a:rPr>
              <a:t>0</a:t>
            </a:r>
            <a:r>
              <a:rPr sz="1400" spc="-80" dirty="0">
                <a:latin typeface="Symbol"/>
                <a:cs typeface="Symbol"/>
              </a:rPr>
              <a:t></a:t>
            </a:r>
            <a:r>
              <a:rPr sz="1400" spc="15" dirty="0">
                <a:latin typeface="Times New Roman"/>
                <a:cs typeface="Times New Roman"/>
              </a:rPr>
              <a:t>1</a:t>
            </a:r>
            <a:endParaRPr sz="1400">
              <a:latin typeface="Times New Roman"/>
              <a:cs typeface="Times New Roman"/>
            </a:endParaRPr>
          </a:p>
        </p:txBody>
      </p:sp>
      <p:sp>
        <p:nvSpPr>
          <p:cNvPr id="10" name="object 10"/>
          <p:cNvSpPr txBox="1"/>
          <p:nvPr/>
        </p:nvSpPr>
        <p:spPr>
          <a:xfrm>
            <a:off x="4470986" y="1630580"/>
            <a:ext cx="2835275" cy="463550"/>
          </a:xfrm>
          <a:prstGeom prst="rect">
            <a:avLst/>
          </a:prstGeom>
        </p:spPr>
        <p:txBody>
          <a:bodyPr vert="horz" wrap="square" lIns="0" tIns="13335" rIns="0" bIns="0" rtlCol="0">
            <a:spAutoFit/>
          </a:bodyPr>
          <a:lstStyle/>
          <a:p>
            <a:pPr marL="38100">
              <a:lnSpc>
                <a:spcPts val="2405"/>
              </a:lnSpc>
              <a:spcBef>
                <a:spcPts val="105"/>
              </a:spcBef>
              <a:tabLst>
                <a:tab pos="558165" algn="l"/>
                <a:tab pos="1395095" algn="l"/>
                <a:tab pos="1891030" algn="l"/>
                <a:tab pos="2498090" algn="l"/>
              </a:tabLst>
            </a:pPr>
            <a:r>
              <a:rPr sz="2400" i="1" spc="35" dirty="0">
                <a:latin typeface="Times New Roman"/>
                <a:cs typeface="Times New Roman"/>
              </a:rPr>
              <a:t>P	</a:t>
            </a:r>
            <a:r>
              <a:rPr sz="2400" spc="30" dirty="0">
                <a:latin typeface="Symbol"/>
                <a:cs typeface="Symbol"/>
              </a:rPr>
              <a:t></a:t>
            </a:r>
            <a:r>
              <a:rPr sz="2400" spc="-245" dirty="0">
                <a:latin typeface="Times New Roman"/>
                <a:cs typeface="Times New Roman"/>
              </a:rPr>
              <a:t> </a:t>
            </a:r>
            <a:r>
              <a:rPr sz="2550" i="1" spc="-60" dirty="0">
                <a:latin typeface="Symbol"/>
                <a:cs typeface="Symbol"/>
              </a:rPr>
              <a:t></a:t>
            </a:r>
            <a:r>
              <a:rPr sz="2550" spc="-60" dirty="0">
                <a:latin typeface="Times New Roman"/>
                <a:cs typeface="Times New Roman"/>
              </a:rPr>
              <a:t>	</a:t>
            </a:r>
            <a:r>
              <a:rPr sz="2400" spc="10" dirty="0">
                <a:latin typeface="Symbol"/>
                <a:cs typeface="Symbol"/>
              </a:rPr>
              <a:t></a:t>
            </a:r>
            <a:r>
              <a:rPr sz="2400" spc="-380" dirty="0">
                <a:latin typeface="Times New Roman"/>
                <a:cs typeface="Times New Roman"/>
              </a:rPr>
              <a:t> </a:t>
            </a:r>
            <a:r>
              <a:rPr sz="2400" i="1" spc="35" dirty="0">
                <a:latin typeface="Times New Roman"/>
                <a:cs typeface="Times New Roman"/>
              </a:rPr>
              <a:t>C	</a:t>
            </a:r>
            <a:r>
              <a:rPr sz="2400" spc="55" dirty="0">
                <a:latin typeface="Symbol"/>
                <a:cs typeface="Symbol"/>
              </a:rPr>
              <a:t></a:t>
            </a:r>
            <a:r>
              <a:rPr sz="2400" i="1" spc="55" dirty="0">
                <a:latin typeface="Times New Roman"/>
                <a:cs typeface="Times New Roman"/>
              </a:rPr>
              <a:t>V</a:t>
            </a:r>
            <a:r>
              <a:rPr sz="2400" i="1" spc="-145" dirty="0">
                <a:latin typeface="Times New Roman"/>
                <a:cs typeface="Times New Roman"/>
              </a:rPr>
              <a:t> </a:t>
            </a:r>
            <a:r>
              <a:rPr sz="2100" spc="22" baseline="43650" dirty="0">
                <a:latin typeface="Times New Roman"/>
                <a:cs typeface="Times New Roman"/>
              </a:rPr>
              <a:t>2	</a:t>
            </a:r>
            <a:r>
              <a:rPr sz="2400" spc="10" dirty="0">
                <a:latin typeface="Symbol"/>
                <a:cs typeface="Symbol"/>
              </a:rPr>
              <a:t></a:t>
            </a:r>
            <a:r>
              <a:rPr sz="2400" spc="100" dirty="0">
                <a:latin typeface="Times New Roman"/>
                <a:cs typeface="Times New Roman"/>
              </a:rPr>
              <a:t> </a:t>
            </a:r>
            <a:r>
              <a:rPr sz="2400" i="1" spc="15" dirty="0">
                <a:latin typeface="Times New Roman"/>
                <a:cs typeface="Times New Roman"/>
              </a:rPr>
              <a:t>f</a:t>
            </a:r>
            <a:endParaRPr sz="2400">
              <a:latin typeface="Times New Roman"/>
              <a:cs typeface="Times New Roman"/>
            </a:endParaRPr>
          </a:p>
          <a:p>
            <a:pPr marL="1718310">
              <a:lnSpc>
                <a:spcPts val="1025"/>
              </a:lnSpc>
              <a:tabLst>
                <a:tab pos="2165350" algn="l"/>
              </a:tabLst>
            </a:pPr>
            <a:r>
              <a:rPr sz="1400" i="1" spc="20" dirty="0">
                <a:latin typeface="Times New Roman"/>
                <a:cs typeface="Times New Roman"/>
              </a:rPr>
              <a:t>L	DD</a:t>
            </a:r>
            <a:endParaRPr sz="1400">
              <a:latin typeface="Times New Roman"/>
              <a:cs typeface="Times New Roman"/>
            </a:endParaRPr>
          </a:p>
        </p:txBody>
      </p:sp>
      <p:sp>
        <p:nvSpPr>
          <p:cNvPr id="11" name="灯片编号占位符 10">
            <a:extLst>
              <a:ext uri="{FF2B5EF4-FFF2-40B4-BE49-F238E27FC236}">
                <a16:creationId xmlns:a16="http://schemas.microsoft.com/office/drawing/2014/main" id="{6DE8774C-ABB4-7883-F612-E26FF8118741}"/>
              </a:ext>
            </a:extLst>
          </p:cNvPr>
          <p:cNvSpPr>
            <a:spLocks noGrp="1"/>
          </p:cNvSpPr>
          <p:nvPr>
            <p:ph type="sldNum" sz="quarter" idx="7"/>
          </p:nvPr>
        </p:nvSpPr>
        <p:spPr/>
        <p:txBody>
          <a:bodyPr/>
          <a:lstStyle/>
          <a:p>
            <a:fld id="{B6F15528-21DE-4FAA-801E-634DDDAF4B2B}" type="slidenum">
              <a:rPr lang="en-US" altLang="zh-CN" smtClean="0"/>
              <a:t>17</a:t>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5181600" y="152400"/>
            <a:ext cx="1600835" cy="574040"/>
          </a:xfrm>
          <a:prstGeom prst="rect">
            <a:avLst/>
          </a:prstGeom>
        </p:spPr>
        <p:txBody>
          <a:bodyPr vert="horz" wrap="square" lIns="0" tIns="12700" rIns="0" bIns="0" rtlCol="0">
            <a:spAutoFit/>
          </a:bodyPr>
          <a:lstStyle/>
          <a:p>
            <a:pPr marL="12700" algn="ctr">
              <a:lnSpc>
                <a:spcPct val="100000"/>
              </a:lnSpc>
              <a:spcBef>
                <a:spcPts val="100"/>
              </a:spcBef>
            </a:pPr>
            <a:r>
              <a:rPr sz="3600" b="1" spc="-5" dirty="0">
                <a:solidFill>
                  <a:schemeClr val="tx1"/>
                </a:solidFill>
              </a:rPr>
              <a:t>Outline</a:t>
            </a:r>
          </a:p>
        </p:txBody>
      </p:sp>
      <p:sp>
        <p:nvSpPr>
          <p:cNvPr id="3" name="object 3"/>
          <p:cNvSpPr txBox="1"/>
          <p:nvPr/>
        </p:nvSpPr>
        <p:spPr>
          <a:xfrm>
            <a:off x="770636" y="1432347"/>
            <a:ext cx="10659364" cy="3478645"/>
          </a:xfrm>
          <a:prstGeom prst="rect">
            <a:avLst/>
          </a:prstGeom>
        </p:spPr>
        <p:txBody>
          <a:bodyPr vert="horz" wrap="square" lIns="0" tIns="12700" rIns="0" bIns="0" rtlCol="0">
            <a:spAutoFit/>
          </a:bodyPr>
          <a:lstStyle/>
          <a:p>
            <a:pPr marL="355600" indent="-342900">
              <a:lnSpc>
                <a:spcPct val="150000"/>
              </a:lnSpc>
              <a:spcBef>
                <a:spcPts val="100"/>
              </a:spcBef>
              <a:buFont typeface="Arial"/>
              <a:buChar char="•"/>
              <a:tabLst>
                <a:tab pos="354965" algn="l"/>
                <a:tab pos="355600" algn="l"/>
              </a:tabLst>
            </a:pPr>
            <a:r>
              <a:rPr lang="en-US" altLang="zh-CN" sz="2800" b="1" dirty="0">
                <a:solidFill>
                  <a:srgbClr val="0000CC"/>
                </a:solidFill>
                <a:latin typeface="Arial"/>
                <a:cs typeface="Arial"/>
              </a:rPr>
              <a:t>Construction of Static CMOS Logic Gate</a:t>
            </a:r>
          </a:p>
          <a:p>
            <a:pPr marL="355600" indent="-342900">
              <a:lnSpc>
                <a:spcPct val="150000"/>
              </a:lnSpc>
              <a:spcBef>
                <a:spcPts val="1865"/>
              </a:spcBef>
              <a:buFont typeface="Arial"/>
              <a:buChar char="•"/>
              <a:tabLst>
                <a:tab pos="354965" algn="l"/>
                <a:tab pos="355600" algn="l"/>
              </a:tabLst>
            </a:pPr>
            <a:r>
              <a:rPr lang="en-US" altLang="zh-CN" sz="2800" b="1" spc="-5" dirty="0">
                <a:solidFill>
                  <a:srgbClr val="0000CC"/>
                </a:solidFill>
                <a:latin typeface="Arial"/>
                <a:cs typeface="Arial"/>
              </a:rPr>
              <a:t>Static CMOS Logic Circuit Delay and Power Analysis</a:t>
            </a:r>
          </a:p>
          <a:p>
            <a:pPr marL="355600" indent="-342900">
              <a:lnSpc>
                <a:spcPct val="150000"/>
              </a:lnSpc>
              <a:spcBef>
                <a:spcPts val="1860"/>
              </a:spcBef>
              <a:buFont typeface="Arial"/>
              <a:buChar char="•"/>
              <a:tabLst>
                <a:tab pos="354965" algn="l"/>
                <a:tab pos="355600" algn="l"/>
              </a:tabLst>
            </a:pPr>
            <a:r>
              <a:rPr lang="en-US" altLang="zh-CN" sz="2800" b="1" dirty="0">
                <a:solidFill>
                  <a:srgbClr val="0000CC"/>
                </a:solidFill>
                <a:latin typeface="Arial"/>
                <a:cs typeface="Arial"/>
              </a:rPr>
              <a:t>Static CMOS Logic Circuit  Advanced Delay Analysis</a:t>
            </a:r>
          </a:p>
          <a:p>
            <a:pPr marL="755650" lvl="1" indent="-286385">
              <a:lnSpc>
                <a:spcPct val="150000"/>
              </a:lnSpc>
              <a:spcBef>
                <a:spcPts val="10"/>
              </a:spcBef>
              <a:buChar char="–"/>
              <a:tabLst>
                <a:tab pos="756285" algn="l"/>
              </a:tabLst>
            </a:pPr>
            <a:r>
              <a:rPr lang="en-US" altLang="zh-CN" sz="2400" spc="-5" dirty="0">
                <a:solidFill>
                  <a:srgbClr val="006600"/>
                </a:solidFill>
                <a:latin typeface="Arial"/>
                <a:cs typeface="Arial"/>
              </a:rPr>
              <a:t>Intermediate Capacitance</a:t>
            </a:r>
          </a:p>
          <a:p>
            <a:pPr marL="755650" lvl="1" indent="-286385">
              <a:lnSpc>
                <a:spcPct val="150000"/>
              </a:lnSpc>
              <a:spcBef>
                <a:spcPts val="10"/>
              </a:spcBef>
              <a:buChar char="–"/>
              <a:tabLst>
                <a:tab pos="756285" algn="l"/>
              </a:tabLst>
            </a:pPr>
            <a:r>
              <a:rPr lang="en-US" altLang="zh-CN" sz="2400" spc="-5" dirty="0">
                <a:solidFill>
                  <a:srgbClr val="006600"/>
                </a:solidFill>
                <a:latin typeface="Arial"/>
                <a:cs typeface="Arial"/>
              </a:rPr>
              <a:t>Delay Optimization</a:t>
            </a:r>
          </a:p>
        </p:txBody>
      </p:sp>
      <p:sp>
        <p:nvSpPr>
          <p:cNvPr id="6" name="灯片编号占位符 5">
            <a:extLst>
              <a:ext uri="{FF2B5EF4-FFF2-40B4-BE49-F238E27FC236}">
                <a16:creationId xmlns:a16="http://schemas.microsoft.com/office/drawing/2014/main" id="{F0019583-6F5E-CABC-A669-4CBFF14DC90B}"/>
              </a:ext>
            </a:extLst>
          </p:cNvPr>
          <p:cNvSpPr>
            <a:spLocks noGrp="1"/>
          </p:cNvSpPr>
          <p:nvPr>
            <p:ph type="sldNum" sz="quarter" idx="7"/>
          </p:nvPr>
        </p:nvSpPr>
        <p:spPr/>
        <p:txBody>
          <a:bodyPr/>
          <a:lstStyle/>
          <a:p>
            <a:fld id="{B6F15528-21DE-4FAA-801E-634DDDAF4B2B}" type="slidenum">
              <a:rPr lang="en-US" altLang="zh-CN" smtClean="0"/>
              <a:t>2</a:t>
            </a:fld>
            <a:endParaRPr lang="zh-CN" altLang="en-US"/>
          </a:p>
        </p:txBody>
      </p:sp>
      <p:sp>
        <p:nvSpPr>
          <p:cNvPr id="5" name="矩形 4">
            <a:extLst>
              <a:ext uri="{FF2B5EF4-FFF2-40B4-BE49-F238E27FC236}">
                <a16:creationId xmlns:a16="http://schemas.microsoft.com/office/drawing/2014/main" id="{E364E8F0-EA7E-52B4-ED73-35800AAC4BD2}"/>
              </a:ext>
            </a:extLst>
          </p:cNvPr>
          <p:cNvSpPr/>
          <p:nvPr/>
        </p:nvSpPr>
        <p:spPr>
          <a:xfrm>
            <a:off x="685800" y="2209800"/>
            <a:ext cx="9753600" cy="9277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82879" y="1955321"/>
            <a:ext cx="5115560" cy="2969895"/>
            <a:chOff x="182879" y="1955321"/>
            <a:chExt cx="5115560" cy="2969895"/>
          </a:xfrm>
        </p:grpSpPr>
        <p:pic>
          <p:nvPicPr>
            <p:cNvPr id="3" name="object 3"/>
            <p:cNvPicPr/>
            <p:nvPr/>
          </p:nvPicPr>
          <p:blipFill>
            <a:blip r:embed="rId3" cstate="print"/>
            <a:stretch>
              <a:fillRect/>
            </a:stretch>
          </p:blipFill>
          <p:spPr>
            <a:xfrm>
              <a:off x="3672839" y="1955321"/>
              <a:ext cx="1625346" cy="2969475"/>
            </a:xfrm>
            <a:prstGeom prst="rect">
              <a:avLst/>
            </a:prstGeom>
          </p:spPr>
        </p:pic>
        <p:pic>
          <p:nvPicPr>
            <p:cNvPr id="4" name="object 4"/>
            <p:cNvPicPr/>
            <p:nvPr/>
          </p:nvPicPr>
          <p:blipFill>
            <a:blip r:embed="rId4" cstate="print"/>
            <a:stretch>
              <a:fillRect/>
            </a:stretch>
          </p:blipFill>
          <p:spPr>
            <a:xfrm>
              <a:off x="182879" y="1955321"/>
              <a:ext cx="2051304" cy="2969475"/>
            </a:xfrm>
            <a:prstGeom prst="rect">
              <a:avLst/>
            </a:prstGeom>
          </p:spPr>
        </p:pic>
        <p:sp>
          <p:nvSpPr>
            <p:cNvPr id="5" name="object 5"/>
            <p:cNvSpPr/>
            <p:nvPr/>
          </p:nvSpPr>
          <p:spPr>
            <a:xfrm>
              <a:off x="2142744" y="3601973"/>
              <a:ext cx="1782445" cy="0"/>
            </a:xfrm>
            <a:custGeom>
              <a:avLst/>
              <a:gdLst/>
              <a:ahLst/>
              <a:cxnLst/>
              <a:rect l="l" t="t" r="r" b="b"/>
              <a:pathLst>
                <a:path w="1782445">
                  <a:moveTo>
                    <a:pt x="1782064" y="0"/>
                  </a:moveTo>
                  <a:lnTo>
                    <a:pt x="0" y="0"/>
                  </a:lnTo>
                </a:path>
              </a:pathLst>
            </a:custGeom>
            <a:ln w="28956">
              <a:solidFill>
                <a:srgbClr val="000000"/>
              </a:solidFill>
            </a:ln>
          </p:spPr>
          <p:txBody>
            <a:bodyPr wrap="square" lIns="0" tIns="0" rIns="0" bIns="0" rtlCol="0"/>
            <a:lstStyle/>
            <a:p>
              <a:endParaRPr/>
            </a:p>
          </p:txBody>
        </p:sp>
      </p:grpSp>
      <p:sp>
        <p:nvSpPr>
          <p:cNvPr id="6" name="object 6"/>
          <p:cNvSpPr txBox="1">
            <a:spLocks noGrp="1"/>
          </p:cNvSpPr>
          <p:nvPr>
            <p:ph type="title"/>
          </p:nvPr>
        </p:nvSpPr>
        <p:spPr>
          <a:xfrm>
            <a:off x="2806688" y="19017"/>
            <a:ext cx="5461635"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chemeClr val="tx1"/>
                </a:solidFill>
              </a:rPr>
              <a:t>Review: Delay</a:t>
            </a:r>
            <a:r>
              <a:rPr sz="3600" dirty="0">
                <a:solidFill>
                  <a:schemeClr val="tx1"/>
                </a:solidFill>
              </a:rPr>
              <a:t> of</a:t>
            </a:r>
            <a:r>
              <a:rPr sz="3600" spc="-15" dirty="0">
                <a:solidFill>
                  <a:schemeClr val="tx1"/>
                </a:solidFill>
              </a:rPr>
              <a:t> </a:t>
            </a:r>
            <a:r>
              <a:rPr sz="3600" spc="-5" dirty="0">
                <a:solidFill>
                  <a:schemeClr val="tx1"/>
                </a:solidFill>
              </a:rPr>
              <a:t>Inverter</a:t>
            </a:r>
            <a:endParaRPr sz="3600" dirty="0">
              <a:solidFill>
                <a:schemeClr val="tx1"/>
              </a:solidFill>
            </a:endParaRPr>
          </a:p>
        </p:txBody>
      </p:sp>
      <p:sp>
        <p:nvSpPr>
          <p:cNvPr id="7" name="object 7"/>
          <p:cNvSpPr txBox="1"/>
          <p:nvPr/>
        </p:nvSpPr>
        <p:spPr>
          <a:xfrm>
            <a:off x="1698244" y="2892552"/>
            <a:ext cx="563880" cy="299720"/>
          </a:xfrm>
          <a:prstGeom prst="rect">
            <a:avLst/>
          </a:prstGeom>
        </p:spPr>
        <p:txBody>
          <a:bodyPr vert="horz" wrap="square" lIns="0" tIns="12700" rIns="0" bIns="0" rtlCol="0">
            <a:spAutoFit/>
          </a:bodyPr>
          <a:lstStyle/>
          <a:p>
            <a:pPr marL="38100">
              <a:lnSpc>
                <a:spcPct val="100000"/>
              </a:lnSpc>
              <a:spcBef>
                <a:spcPts val="100"/>
              </a:spcBef>
            </a:pPr>
            <a:r>
              <a:rPr sz="2700" b="1" i="1" spc="-7" baseline="13888" dirty="0">
                <a:solidFill>
                  <a:srgbClr val="004099"/>
                </a:solidFill>
                <a:latin typeface="Arial"/>
                <a:cs typeface="Arial"/>
              </a:rPr>
              <a:t>R</a:t>
            </a:r>
            <a:r>
              <a:rPr sz="1200" b="1" spc="-5" dirty="0">
                <a:solidFill>
                  <a:srgbClr val="004099"/>
                </a:solidFill>
                <a:latin typeface="Arial"/>
                <a:cs typeface="Arial"/>
              </a:rPr>
              <a:t>on,p</a:t>
            </a:r>
            <a:endParaRPr sz="1200">
              <a:latin typeface="Arial"/>
              <a:cs typeface="Arial"/>
            </a:endParaRPr>
          </a:p>
        </p:txBody>
      </p:sp>
      <p:sp>
        <p:nvSpPr>
          <p:cNvPr id="8" name="object 8"/>
          <p:cNvSpPr txBox="1"/>
          <p:nvPr/>
        </p:nvSpPr>
        <p:spPr>
          <a:xfrm>
            <a:off x="1698244" y="4109720"/>
            <a:ext cx="563880" cy="299720"/>
          </a:xfrm>
          <a:prstGeom prst="rect">
            <a:avLst/>
          </a:prstGeom>
        </p:spPr>
        <p:txBody>
          <a:bodyPr vert="horz" wrap="square" lIns="0" tIns="12700" rIns="0" bIns="0" rtlCol="0">
            <a:spAutoFit/>
          </a:bodyPr>
          <a:lstStyle/>
          <a:p>
            <a:pPr marL="38100">
              <a:lnSpc>
                <a:spcPct val="100000"/>
              </a:lnSpc>
              <a:spcBef>
                <a:spcPts val="100"/>
              </a:spcBef>
            </a:pPr>
            <a:r>
              <a:rPr sz="2700" b="1" i="1" spc="-7" baseline="13888" dirty="0">
                <a:solidFill>
                  <a:srgbClr val="FF0000"/>
                </a:solidFill>
                <a:latin typeface="Arial"/>
                <a:cs typeface="Arial"/>
              </a:rPr>
              <a:t>R</a:t>
            </a:r>
            <a:r>
              <a:rPr sz="1200" b="1" spc="-5" dirty="0">
                <a:solidFill>
                  <a:srgbClr val="FF0000"/>
                </a:solidFill>
                <a:latin typeface="Arial"/>
                <a:cs typeface="Arial"/>
              </a:rPr>
              <a:t>on,n</a:t>
            </a:r>
            <a:endParaRPr sz="1200">
              <a:latin typeface="Arial"/>
              <a:cs typeface="Arial"/>
            </a:endParaRPr>
          </a:p>
        </p:txBody>
      </p:sp>
      <p:grpSp>
        <p:nvGrpSpPr>
          <p:cNvPr id="9" name="object 9"/>
          <p:cNvGrpSpPr/>
          <p:nvPr/>
        </p:nvGrpSpPr>
        <p:grpSpPr>
          <a:xfrm>
            <a:off x="3161347" y="3585019"/>
            <a:ext cx="537210" cy="1383030"/>
            <a:chOff x="3161347" y="3585019"/>
            <a:chExt cx="537210" cy="1383030"/>
          </a:xfrm>
        </p:grpSpPr>
        <p:sp>
          <p:nvSpPr>
            <p:cNvPr id="10" name="object 10"/>
            <p:cNvSpPr/>
            <p:nvPr/>
          </p:nvSpPr>
          <p:spPr>
            <a:xfrm>
              <a:off x="3177540" y="3601212"/>
              <a:ext cx="504825" cy="1122045"/>
            </a:xfrm>
            <a:custGeom>
              <a:avLst/>
              <a:gdLst/>
              <a:ahLst/>
              <a:cxnLst/>
              <a:rect l="l" t="t" r="r" b="b"/>
              <a:pathLst>
                <a:path w="504825" h="1122045">
                  <a:moveTo>
                    <a:pt x="252222" y="0"/>
                  </a:moveTo>
                  <a:lnTo>
                    <a:pt x="252222" y="515493"/>
                  </a:lnTo>
                </a:path>
                <a:path w="504825" h="1122045">
                  <a:moveTo>
                    <a:pt x="504825" y="520445"/>
                  </a:moveTo>
                  <a:lnTo>
                    <a:pt x="0" y="520445"/>
                  </a:lnTo>
                </a:path>
                <a:path w="504825" h="1122045">
                  <a:moveTo>
                    <a:pt x="504825" y="609600"/>
                  </a:moveTo>
                  <a:lnTo>
                    <a:pt x="0" y="609600"/>
                  </a:lnTo>
                </a:path>
                <a:path w="504825" h="1122045">
                  <a:moveTo>
                    <a:pt x="256032" y="618744"/>
                  </a:moveTo>
                  <a:lnTo>
                    <a:pt x="256032" y="1121537"/>
                  </a:lnTo>
                </a:path>
              </a:pathLst>
            </a:custGeom>
            <a:ln w="32004">
              <a:solidFill>
                <a:srgbClr val="6F2F9F"/>
              </a:solidFill>
            </a:ln>
          </p:spPr>
          <p:txBody>
            <a:bodyPr wrap="square" lIns="0" tIns="0" rIns="0" bIns="0" rtlCol="0"/>
            <a:lstStyle/>
            <a:p>
              <a:endParaRPr/>
            </a:p>
          </p:txBody>
        </p:sp>
        <p:pic>
          <p:nvPicPr>
            <p:cNvPr id="11" name="object 11"/>
            <p:cNvPicPr/>
            <p:nvPr/>
          </p:nvPicPr>
          <p:blipFill>
            <a:blip r:embed="rId5" cstate="print"/>
            <a:stretch>
              <a:fillRect/>
            </a:stretch>
          </p:blipFill>
          <p:spPr>
            <a:xfrm>
              <a:off x="3303270" y="4716754"/>
              <a:ext cx="250723" cy="250723"/>
            </a:xfrm>
            <a:prstGeom prst="rect">
              <a:avLst/>
            </a:prstGeom>
          </p:spPr>
        </p:pic>
      </p:grpSp>
      <p:sp>
        <p:nvSpPr>
          <p:cNvPr id="12" name="object 12"/>
          <p:cNvSpPr txBox="1"/>
          <p:nvPr/>
        </p:nvSpPr>
        <p:spPr>
          <a:xfrm>
            <a:off x="3463035" y="4237227"/>
            <a:ext cx="208915" cy="330200"/>
          </a:xfrm>
          <a:prstGeom prst="rect">
            <a:avLst/>
          </a:prstGeom>
        </p:spPr>
        <p:txBody>
          <a:bodyPr vert="horz" wrap="square" lIns="0" tIns="12065" rIns="0" bIns="0" rtlCol="0">
            <a:spAutoFit/>
          </a:bodyPr>
          <a:lstStyle/>
          <a:p>
            <a:pPr marL="12700">
              <a:lnSpc>
                <a:spcPct val="100000"/>
              </a:lnSpc>
              <a:spcBef>
                <a:spcPts val="95"/>
              </a:spcBef>
            </a:pPr>
            <a:r>
              <a:rPr sz="2000" b="1" i="1" spc="-5" dirty="0">
                <a:solidFill>
                  <a:srgbClr val="6F2F9F"/>
                </a:solidFill>
                <a:latin typeface="Arial"/>
                <a:cs typeface="Arial"/>
              </a:rPr>
              <a:t>C</a:t>
            </a:r>
            <a:endParaRPr sz="2000">
              <a:latin typeface="Arial"/>
              <a:cs typeface="Arial"/>
            </a:endParaRPr>
          </a:p>
        </p:txBody>
      </p:sp>
      <p:sp>
        <p:nvSpPr>
          <p:cNvPr id="13" name="object 13"/>
          <p:cNvSpPr txBox="1"/>
          <p:nvPr/>
        </p:nvSpPr>
        <p:spPr>
          <a:xfrm>
            <a:off x="3645915" y="4384294"/>
            <a:ext cx="318135" cy="228600"/>
          </a:xfrm>
          <a:prstGeom prst="rect">
            <a:avLst/>
          </a:prstGeom>
        </p:spPr>
        <p:txBody>
          <a:bodyPr vert="horz" wrap="square" lIns="0" tIns="16510" rIns="0" bIns="0" rtlCol="0">
            <a:spAutoFit/>
          </a:bodyPr>
          <a:lstStyle/>
          <a:p>
            <a:pPr marL="12700">
              <a:lnSpc>
                <a:spcPct val="100000"/>
              </a:lnSpc>
              <a:spcBef>
                <a:spcPts val="130"/>
              </a:spcBef>
            </a:pPr>
            <a:r>
              <a:rPr sz="1300" b="1" i="1" spc="10" dirty="0">
                <a:solidFill>
                  <a:srgbClr val="6F2F9F"/>
                </a:solidFill>
                <a:latin typeface="Arial"/>
                <a:cs typeface="Arial"/>
              </a:rPr>
              <a:t>in,2</a:t>
            </a:r>
            <a:endParaRPr sz="1300">
              <a:latin typeface="Arial"/>
              <a:cs typeface="Arial"/>
            </a:endParaRPr>
          </a:p>
        </p:txBody>
      </p:sp>
      <p:grpSp>
        <p:nvGrpSpPr>
          <p:cNvPr id="14" name="object 14"/>
          <p:cNvGrpSpPr/>
          <p:nvPr/>
        </p:nvGrpSpPr>
        <p:grpSpPr>
          <a:xfrm>
            <a:off x="2217991" y="3585781"/>
            <a:ext cx="537210" cy="1381760"/>
            <a:chOff x="2217991" y="3585781"/>
            <a:chExt cx="537210" cy="1381760"/>
          </a:xfrm>
        </p:grpSpPr>
        <p:sp>
          <p:nvSpPr>
            <p:cNvPr id="15" name="object 15"/>
            <p:cNvSpPr/>
            <p:nvPr/>
          </p:nvSpPr>
          <p:spPr>
            <a:xfrm>
              <a:off x="2234184" y="3601974"/>
              <a:ext cx="504825" cy="1122045"/>
            </a:xfrm>
            <a:custGeom>
              <a:avLst/>
              <a:gdLst/>
              <a:ahLst/>
              <a:cxnLst/>
              <a:rect l="l" t="t" r="r" b="b"/>
              <a:pathLst>
                <a:path w="504825" h="1122045">
                  <a:moveTo>
                    <a:pt x="252222" y="0"/>
                  </a:moveTo>
                  <a:lnTo>
                    <a:pt x="252222" y="515493"/>
                  </a:lnTo>
                </a:path>
                <a:path w="504825" h="1122045">
                  <a:moveTo>
                    <a:pt x="504825" y="520445"/>
                  </a:moveTo>
                  <a:lnTo>
                    <a:pt x="0" y="520445"/>
                  </a:lnTo>
                </a:path>
                <a:path w="504825" h="1122045">
                  <a:moveTo>
                    <a:pt x="504825" y="608838"/>
                  </a:moveTo>
                  <a:lnTo>
                    <a:pt x="0" y="608838"/>
                  </a:lnTo>
                </a:path>
                <a:path w="504825" h="1122045">
                  <a:moveTo>
                    <a:pt x="255270" y="618744"/>
                  </a:moveTo>
                  <a:lnTo>
                    <a:pt x="255270" y="1121537"/>
                  </a:lnTo>
                </a:path>
              </a:pathLst>
            </a:custGeom>
            <a:ln w="32004">
              <a:solidFill>
                <a:srgbClr val="00AF50"/>
              </a:solidFill>
            </a:ln>
          </p:spPr>
          <p:txBody>
            <a:bodyPr wrap="square" lIns="0" tIns="0" rIns="0" bIns="0" rtlCol="0"/>
            <a:lstStyle/>
            <a:p>
              <a:endParaRPr/>
            </a:p>
          </p:txBody>
        </p:sp>
        <p:pic>
          <p:nvPicPr>
            <p:cNvPr id="16" name="object 16"/>
            <p:cNvPicPr/>
            <p:nvPr/>
          </p:nvPicPr>
          <p:blipFill>
            <a:blip r:embed="rId5" cstate="print"/>
            <a:stretch>
              <a:fillRect/>
            </a:stretch>
          </p:blipFill>
          <p:spPr>
            <a:xfrm>
              <a:off x="2359914" y="4716754"/>
              <a:ext cx="250723" cy="250723"/>
            </a:xfrm>
            <a:prstGeom prst="rect">
              <a:avLst/>
            </a:prstGeom>
          </p:spPr>
        </p:pic>
      </p:grpSp>
      <p:sp>
        <p:nvSpPr>
          <p:cNvPr id="17" name="object 17"/>
          <p:cNvSpPr txBox="1"/>
          <p:nvPr/>
        </p:nvSpPr>
        <p:spPr>
          <a:xfrm>
            <a:off x="2519426" y="4237228"/>
            <a:ext cx="208915" cy="330200"/>
          </a:xfrm>
          <a:prstGeom prst="rect">
            <a:avLst/>
          </a:prstGeom>
        </p:spPr>
        <p:txBody>
          <a:bodyPr vert="horz" wrap="square" lIns="0" tIns="12700" rIns="0" bIns="0" rtlCol="0">
            <a:spAutoFit/>
          </a:bodyPr>
          <a:lstStyle/>
          <a:p>
            <a:pPr marL="12700">
              <a:lnSpc>
                <a:spcPct val="100000"/>
              </a:lnSpc>
              <a:spcBef>
                <a:spcPts val="100"/>
              </a:spcBef>
            </a:pPr>
            <a:r>
              <a:rPr sz="2000" b="1" i="1" spc="-5" dirty="0">
                <a:solidFill>
                  <a:srgbClr val="00AF50"/>
                </a:solidFill>
                <a:latin typeface="Arial"/>
                <a:cs typeface="Arial"/>
              </a:rPr>
              <a:t>C</a:t>
            </a:r>
            <a:endParaRPr sz="2000">
              <a:latin typeface="Arial"/>
              <a:cs typeface="Arial"/>
            </a:endParaRPr>
          </a:p>
        </p:txBody>
      </p:sp>
      <p:sp>
        <p:nvSpPr>
          <p:cNvPr id="18" name="object 18"/>
          <p:cNvSpPr txBox="1"/>
          <p:nvPr/>
        </p:nvSpPr>
        <p:spPr>
          <a:xfrm>
            <a:off x="2702305" y="4384294"/>
            <a:ext cx="421005" cy="229235"/>
          </a:xfrm>
          <a:prstGeom prst="rect">
            <a:avLst/>
          </a:prstGeom>
        </p:spPr>
        <p:txBody>
          <a:bodyPr vert="horz" wrap="square" lIns="0" tIns="17145" rIns="0" bIns="0" rtlCol="0">
            <a:spAutoFit/>
          </a:bodyPr>
          <a:lstStyle/>
          <a:p>
            <a:pPr marL="12700">
              <a:lnSpc>
                <a:spcPct val="100000"/>
              </a:lnSpc>
              <a:spcBef>
                <a:spcPts val="135"/>
              </a:spcBef>
            </a:pPr>
            <a:r>
              <a:rPr sz="1300" b="1" i="1" spc="15" dirty="0">
                <a:solidFill>
                  <a:srgbClr val="00AF50"/>
                </a:solidFill>
                <a:latin typeface="Arial"/>
                <a:cs typeface="Arial"/>
              </a:rPr>
              <a:t>pa</a:t>
            </a:r>
            <a:r>
              <a:rPr sz="1300" b="1" i="1" spc="-70" dirty="0">
                <a:solidFill>
                  <a:srgbClr val="00AF50"/>
                </a:solidFill>
                <a:latin typeface="Arial"/>
                <a:cs typeface="Arial"/>
              </a:rPr>
              <a:t>r</a:t>
            </a:r>
            <a:r>
              <a:rPr sz="1300" b="1" i="1" spc="10" dirty="0">
                <a:solidFill>
                  <a:srgbClr val="00AF50"/>
                </a:solidFill>
                <a:latin typeface="Arial"/>
                <a:cs typeface="Arial"/>
              </a:rPr>
              <a:t>,1</a:t>
            </a:r>
            <a:endParaRPr sz="1300">
              <a:latin typeface="Arial"/>
              <a:cs typeface="Arial"/>
            </a:endParaRPr>
          </a:p>
        </p:txBody>
      </p:sp>
      <p:grpSp>
        <p:nvGrpSpPr>
          <p:cNvPr id="19" name="object 19"/>
          <p:cNvGrpSpPr/>
          <p:nvPr/>
        </p:nvGrpSpPr>
        <p:grpSpPr>
          <a:xfrm>
            <a:off x="249745" y="3585019"/>
            <a:ext cx="537210" cy="1383030"/>
            <a:chOff x="249745" y="3585019"/>
            <a:chExt cx="537210" cy="1383030"/>
          </a:xfrm>
        </p:grpSpPr>
        <p:sp>
          <p:nvSpPr>
            <p:cNvPr id="20" name="object 20"/>
            <p:cNvSpPr/>
            <p:nvPr/>
          </p:nvSpPr>
          <p:spPr>
            <a:xfrm>
              <a:off x="265938" y="3601212"/>
              <a:ext cx="504825" cy="1122045"/>
            </a:xfrm>
            <a:custGeom>
              <a:avLst/>
              <a:gdLst/>
              <a:ahLst/>
              <a:cxnLst/>
              <a:rect l="l" t="t" r="r" b="b"/>
              <a:pathLst>
                <a:path w="504825" h="1122045">
                  <a:moveTo>
                    <a:pt x="252983" y="0"/>
                  </a:moveTo>
                  <a:lnTo>
                    <a:pt x="252983" y="515493"/>
                  </a:lnTo>
                </a:path>
                <a:path w="504825" h="1122045">
                  <a:moveTo>
                    <a:pt x="504825" y="520445"/>
                  </a:moveTo>
                  <a:lnTo>
                    <a:pt x="0" y="520445"/>
                  </a:lnTo>
                </a:path>
                <a:path w="504825" h="1122045">
                  <a:moveTo>
                    <a:pt x="504825" y="609600"/>
                  </a:moveTo>
                  <a:lnTo>
                    <a:pt x="0" y="609600"/>
                  </a:lnTo>
                </a:path>
                <a:path w="504825" h="1122045">
                  <a:moveTo>
                    <a:pt x="256032" y="618744"/>
                  </a:moveTo>
                  <a:lnTo>
                    <a:pt x="256032" y="1121537"/>
                  </a:lnTo>
                </a:path>
              </a:pathLst>
            </a:custGeom>
            <a:ln w="32004">
              <a:solidFill>
                <a:srgbClr val="6F2F9F"/>
              </a:solidFill>
            </a:ln>
          </p:spPr>
          <p:txBody>
            <a:bodyPr wrap="square" lIns="0" tIns="0" rIns="0" bIns="0" rtlCol="0"/>
            <a:lstStyle/>
            <a:p>
              <a:endParaRPr/>
            </a:p>
          </p:txBody>
        </p:sp>
        <p:pic>
          <p:nvPicPr>
            <p:cNvPr id="21" name="object 21"/>
            <p:cNvPicPr/>
            <p:nvPr/>
          </p:nvPicPr>
          <p:blipFill>
            <a:blip r:embed="rId5" cstate="print"/>
            <a:stretch>
              <a:fillRect/>
            </a:stretch>
          </p:blipFill>
          <p:spPr>
            <a:xfrm>
              <a:off x="391668" y="4716754"/>
              <a:ext cx="250723" cy="250723"/>
            </a:xfrm>
            <a:prstGeom prst="rect">
              <a:avLst/>
            </a:prstGeom>
          </p:spPr>
        </p:pic>
      </p:grpSp>
      <p:sp>
        <p:nvSpPr>
          <p:cNvPr id="22" name="object 22"/>
          <p:cNvSpPr txBox="1"/>
          <p:nvPr/>
        </p:nvSpPr>
        <p:spPr>
          <a:xfrm>
            <a:off x="551433" y="4237227"/>
            <a:ext cx="208915" cy="330200"/>
          </a:xfrm>
          <a:prstGeom prst="rect">
            <a:avLst/>
          </a:prstGeom>
        </p:spPr>
        <p:txBody>
          <a:bodyPr vert="horz" wrap="square" lIns="0" tIns="12065" rIns="0" bIns="0" rtlCol="0">
            <a:spAutoFit/>
          </a:bodyPr>
          <a:lstStyle/>
          <a:p>
            <a:pPr marL="12700">
              <a:lnSpc>
                <a:spcPct val="100000"/>
              </a:lnSpc>
              <a:spcBef>
                <a:spcPts val="95"/>
              </a:spcBef>
            </a:pPr>
            <a:r>
              <a:rPr sz="2000" b="1" i="1" spc="-5" dirty="0">
                <a:solidFill>
                  <a:srgbClr val="6F2F9F"/>
                </a:solidFill>
                <a:latin typeface="Arial"/>
                <a:cs typeface="Arial"/>
              </a:rPr>
              <a:t>C</a:t>
            </a:r>
            <a:endParaRPr sz="2000">
              <a:latin typeface="Arial"/>
              <a:cs typeface="Arial"/>
            </a:endParaRPr>
          </a:p>
        </p:txBody>
      </p:sp>
      <p:sp>
        <p:nvSpPr>
          <p:cNvPr id="23" name="object 23"/>
          <p:cNvSpPr txBox="1"/>
          <p:nvPr/>
        </p:nvSpPr>
        <p:spPr>
          <a:xfrm>
            <a:off x="734313" y="4384294"/>
            <a:ext cx="318135" cy="228600"/>
          </a:xfrm>
          <a:prstGeom prst="rect">
            <a:avLst/>
          </a:prstGeom>
        </p:spPr>
        <p:txBody>
          <a:bodyPr vert="horz" wrap="square" lIns="0" tIns="16510" rIns="0" bIns="0" rtlCol="0">
            <a:spAutoFit/>
          </a:bodyPr>
          <a:lstStyle/>
          <a:p>
            <a:pPr marL="12700">
              <a:lnSpc>
                <a:spcPct val="100000"/>
              </a:lnSpc>
              <a:spcBef>
                <a:spcPts val="130"/>
              </a:spcBef>
            </a:pPr>
            <a:r>
              <a:rPr sz="1300" b="1" i="1" spc="10" dirty="0">
                <a:solidFill>
                  <a:srgbClr val="6F2F9F"/>
                </a:solidFill>
                <a:latin typeface="Arial"/>
                <a:cs typeface="Arial"/>
              </a:rPr>
              <a:t>in,1</a:t>
            </a:r>
            <a:endParaRPr sz="1300">
              <a:latin typeface="Arial"/>
              <a:cs typeface="Arial"/>
            </a:endParaRPr>
          </a:p>
        </p:txBody>
      </p:sp>
      <p:grpSp>
        <p:nvGrpSpPr>
          <p:cNvPr id="24" name="object 24"/>
          <p:cNvGrpSpPr/>
          <p:nvPr/>
        </p:nvGrpSpPr>
        <p:grpSpPr>
          <a:xfrm>
            <a:off x="968502" y="1316736"/>
            <a:ext cx="4464050" cy="571500"/>
            <a:chOff x="968502" y="1316736"/>
            <a:chExt cx="4464050" cy="571500"/>
          </a:xfrm>
        </p:grpSpPr>
        <p:sp>
          <p:nvSpPr>
            <p:cNvPr id="25" name="object 25"/>
            <p:cNvSpPr/>
            <p:nvPr/>
          </p:nvSpPr>
          <p:spPr>
            <a:xfrm>
              <a:off x="974979" y="1323213"/>
              <a:ext cx="4451350" cy="558800"/>
            </a:xfrm>
            <a:custGeom>
              <a:avLst/>
              <a:gdLst/>
              <a:ahLst/>
              <a:cxnLst/>
              <a:rect l="l" t="t" r="r" b="b"/>
              <a:pathLst>
                <a:path w="4451350" h="558800">
                  <a:moveTo>
                    <a:pt x="4357751" y="0"/>
                  </a:moveTo>
                  <a:lnTo>
                    <a:pt x="93090" y="0"/>
                  </a:lnTo>
                  <a:lnTo>
                    <a:pt x="56857" y="7312"/>
                  </a:lnTo>
                  <a:lnTo>
                    <a:pt x="27266" y="27257"/>
                  </a:lnTo>
                  <a:lnTo>
                    <a:pt x="7315" y="56846"/>
                  </a:lnTo>
                  <a:lnTo>
                    <a:pt x="0" y="93090"/>
                  </a:lnTo>
                  <a:lnTo>
                    <a:pt x="0" y="465454"/>
                  </a:lnTo>
                  <a:lnTo>
                    <a:pt x="7315" y="501699"/>
                  </a:lnTo>
                  <a:lnTo>
                    <a:pt x="27266" y="531288"/>
                  </a:lnTo>
                  <a:lnTo>
                    <a:pt x="56857" y="551233"/>
                  </a:lnTo>
                  <a:lnTo>
                    <a:pt x="93090" y="558546"/>
                  </a:lnTo>
                  <a:lnTo>
                    <a:pt x="4357751" y="558546"/>
                  </a:lnTo>
                  <a:lnTo>
                    <a:pt x="4393995" y="551233"/>
                  </a:lnTo>
                  <a:lnTo>
                    <a:pt x="4423584" y="531288"/>
                  </a:lnTo>
                  <a:lnTo>
                    <a:pt x="4443529" y="501699"/>
                  </a:lnTo>
                  <a:lnTo>
                    <a:pt x="4450842" y="465454"/>
                  </a:lnTo>
                  <a:lnTo>
                    <a:pt x="4450842" y="93090"/>
                  </a:lnTo>
                  <a:lnTo>
                    <a:pt x="4443529" y="56846"/>
                  </a:lnTo>
                  <a:lnTo>
                    <a:pt x="4423584" y="27257"/>
                  </a:lnTo>
                  <a:lnTo>
                    <a:pt x="4393995" y="7312"/>
                  </a:lnTo>
                  <a:lnTo>
                    <a:pt x="4357751" y="0"/>
                  </a:lnTo>
                  <a:close/>
                </a:path>
              </a:pathLst>
            </a:custGeom>
            <a:solidFill>
              <a:srgbClr val="FFFF00"/>
            </a:solidFill>
          </p:spPr>
          <p:txBody>
            <a:bodyPr wrap="square" lIns="0" tIns="0" rIns="0" bIns="0" rtlCol="0"/>
            <a:lstStyle/>
            <a:p>
              <a:endParaRPr/>
            </a:p>
          </p:txBody>
        </p:sp>
        <p:sp>
          <p:nvSpPr>
            <p:cNvPr id="26" name="object 26"/>
            <p:cNvSpPr/>
            <p:nvPr/>
          </p:nvSpPr>
          <p:spPr>
            <a:xfrm>
              <a:off x="974979" y="1323213"/>
              <a:ext cx="4451350" cy="558800"/>
            </a:xfrm>
            <a:custGeom>
              <a:avLst/>
              <a:gdLst/>
              <a:ahLst/>
              <a:cxnLst/>
              <a:rect l="l" t="t" r="r" b="b"/>
              <a:pathLst>
                <a:path w="4451350" h="558800">
                  <a:moveTo>
                    <a:pt x="0" y="93090"/>
                  </a:moveTo>
                  <a:lnTo>
                    <a:pt x="7315" y="56846"/>
                  </a:lnTo>
                  <a:lnTo>
                    <a:pt x="27266" y="27257"/>
                  </a:lnTo>
                  <a:lnTo>
                    <a:pt x="56857" y="7312"/>
                  </a:lnTo>
                  <a:lnTo>
                    <a:pt x="93090" y="0"/>
                  </a:lnTo>
                  <a:lnTo>
                    <a:pt x="4357751" y="0"/>
                  </a:lnTo>
                  <a:lnTo>
                    <a:pt x="4393995" y="7312"/>
                  </a:lnTo>
                  <a:lnTo>
                    <a:pt x="4423584" y="27257"/>
                  </a:lnTo>
                  <a:lnTo>
                    <a:pt x="4443529" y="56846"/>
                  </a:lnTo>
                  <a:lnTo>
                    <a:pt x="4450842" y="93090"/>
                  </a:lnTo>
                  <a:lnTo>
                    <a:pt x="4450842" y="465454"/>
                  </a:lnTo>
                  <a:lnTo>
                    <a:pt x="4443529" y="501699"/>
                  </a:lnTo>
                  <a:lnTo>
                    <a:pt x="4423584" y="531288"/>
                  </a:lnTo>
                  <a:lnTo>
                    <a:pt x="4393995" y="551233"/>
                  </a:lnTo>
                  <a:lnTo>
                    <a:pt x="4357751" y="558546"/>
                  </a:lnTo>
                  <a:lnTo>
                    <a:pt x="93090" y="558546"/>
                  </a:lnTo>
                  <a:lnTo>
                    <a:pt x="56857" y="551233"/>
                  </a:lnTo>
                  <a:lnTo>
                    <a:pt x="27266" y="531288"/>
                  </a:lnTo>
                  <a:lnTo>
                    <a:pt x="7315" y="501699"/>
                  </a:lnTo>
                  <a:lnTo>
                    <a:pt x="0" y="465454"/>
                  </a:lnTo>
                  <a:lnTo>
                    <a:pt x="0" y="93090"/>
                  </a:lnTo>
                  <a:close/>
                </a:path>
              </a:pathLst>
            </a:custGeom>
            <a:ln w="12954">
              <a:solidFill>
                <a:srgbClr val="002C6D"/>
              </a:solidFill>
            </a:ln>
          </p:spPr>
          <p:txBody>
            <a:bodyPr wrap="square" lIns="0" tIns="0" rIns="0" bIns="0" rtlCol="0"/>
            <a:lstStyle/>
            <a:p>
              <a:endParaRPr/>
            </a:p>
          </p:txBody>
        </p:sp>
      </p:grpSp>
      <p:sp>
        <p:nvSpPr>
          <p:cNvPr id="27" name="object 27"/>
          <p:cNvSpPr txBox="1"/>
          <p:nvPr/>
        </p:nvSpPr>
        <p:spPr>
          <a:xfrm>
            <a:off x="978948" y="1437467"/>
            <a:ext cx="4394835" cy="360680"/>
          </a:xfrm>
          <a:prstGeom prst="rect">
            <a:avLst/>
          </a:prstGeom>
        </p:spPr>
        <p:txBody>
          <a:bodyPr vert="horz" wrap="square" lIns="0" tIns="12065" rIns="0" bIns="0" rtlCol="0">
            <a:spAutoFit/>
          </a:bodyPr>
          <a:lstStyle/>
          <a:p>
            <a:pPr marL="38100">
              <a:lnSpc>
                <a:spcPct val="100000"/>
              </a:lnSpc>
              <a:spcBef>
                <a:spcPts val="95"/>
              </a:spcBef>
            </a:pPr>
            <a:r>
              <a:rPr sz="3300" i="1" spc="89" baseline="13888" dirty="0">
                <a:latin typeface="Times New Roman"/>
                <a:cs typeface="Times New Roman"/>
              </a:rPr>
              <a:t>t</a:t>
            </a:r>
            <a:r>
              <a:rPr sz="1250" i="1" spc="60" dirty="0">
                <a:latin typeface="Times New Roman"/>
                <a:cs typeface="Times New Roman"/>
              </a:rPr>
              <a:t>p</a:t>
            </a:r>
            <a:r>
              <a:rPr sz="1250" spc="60" dirty="0">
                <a:latin typeface="Times New Roman"/>
                <a:cs typeface="Times New Roman"/>
              </a:rPr>
              <a:t>1</a:t>
            </a:r>
            <a:r>
              <a:rPr sz="1250" spc="385" dirty="0">
                <a:latin typeface="Times New Roman"/>
                <a:cs typeface="Times New Roman"/>
              </a:rPr>
              <a:t> </a:t>
            </a:r>
            <a:r>
              <a:rPr sz="3300" spc="-7" baseline="13888" dirty="0">
                <a:latin typeface="Symbol"/>
                <a:cs typeface="Symbol"/>
              </a:rPr>
              <a:t></a:t>
            </a:r>
            <a:r>
              <a:rPr sz="3300" spc="-60" baseline="13888" dirty="0">
                <a:latin typeface="Times New Roman"/>
                <a:cs typeface="Times New Roman"/>
              </a:rPr>
              <a:t> </a:t>
            </a:r>
            <a:r>
              <a:rPr sz="3300" spc="37" baseline="13888" dirty="0">
                <a:latin typeface="Times New Roman"/>
                <a:cs typeface="Times New Roman"/>
              </a:rPr>
              <a:t>(</a:t>
            </a:r>
            <a:r>
              <a:rPr sz="3300" i="1" spc="37" baseline="13888" dirty="0">
                <a:latin typeface="Times New Roman"/>
                <a:cs typeface="Times New Roman"/>
              </a:rPr>
              <a:t>t</a:t>
            </a:r>
            <a:r>
              <a:rPr sz="1250" i="1" spc="25" dirty="0">
                <a:latin typeface="Times New Roman"/>
                <a:cs typeface="Times New Roman"/>
              </a:rPr>
              <a:t>pHL</a:t>
            </a:r>
            <a:r>
              <a:rPr sz="1250" spc="25" dirty="0">
                <a:latin typeface="Times New Roman"/>
                <a:cs typeface="Times New Roman"/>
              </a:rPr>
              <a:t>,1</a:t>
            </a:r>
            <a:r>
              <a:rPr sz="1250" spc="225" dirty="0">
                <a:latin typeface="Times New Roman"/>
                <a:cs typeface="Times New Roman"/>
              </a:rPr>
              <a:t> </a:t>
            </a:r>
            <a:r>
              <a:rPr sz="3300" spc="-7" baseline="13888" dirty="0">
                <a:latin typeface="Symbol"/>
                <a:cs typeface="Symbol"/>
              </a:rPr>
              <a:t></a:t>
            </a:r>
            <a:r>
              <a:rPr sz="3300" spc="-315" baseline="13888" dirty="0">
                <a:latin typeface="Times New Roman"/>
                <a:cs typeface="Times New Roman"/>
              </a:rPr>
              <a:t> </a:t>
            </a:r>
            <a:r>
              <a:rPr sz="3300" i="1" spc="75" baseline="13888" dirty="0">
                <a:latin typeface="Times New Roman"/>
                <a:cs typeface="Times New Roman"/>
              </a:rPr>
              <a:t>t</a:t>
            </a:r>
            <a:r>
              <a:rPr sz="1250" i="1" spc="50" dirty="0">
                <a:latin typeface="Times New Roman"/>
                <a:cs typeface="Times New Roman"/>
              </a:rPr>
              <a:t>pLH</a:t>
            </a:r>
            <a:r>
              <a:rPr sz="1250" i="1" spc="-90" dirty="0">
                <a:latin typeface="Times New Roman"/>
                <a:cs typeface="Times New Roman"/>
              </a:rPr>
              <a:t> </a:t>
            </a:r>
            <a:r>
              <a:rPr sz="1250" spc="-25" dirty="0">
                <a:latin typeface="Times New Roman"/>
                <a:cs typeface="Times New Roman"/>
              </a:rPr>
              <a:t>,1</a:t>
            </a:r>
            <a:r>
              <a:rPr sz="1250" spc="-130" dirty="0">
                <a:latin typeface="Times New Roman"/>
                <a:cs typeface="Times New Roman"/>
              </a:rPr>
              <a:t> </a:t>
            </a:r>
            <a:r>
              <a:rPr sz="3300" spc="-7" baseline="13888" dirty="0">
                <a:latin typeface="Times New Roman"/>
                <a:cs typeface="Times New Roman"/>
              </a:rPr>
              <a:t>)</a:t>
            </a:r>
            <a:r>
              <a:rPr sz="3300" spc="-217" baseline="13888" dirty="0">
                <a:latin typeface="Times New Roman"/>
                <a:cs typeface="Times New Roman"/>
              </a:rPr>
              <a:t> </a:t>
            </a:r>
            <a:r>
              <a:rPr sz="3300" spc="-7" baseline="13888" dirty="0">
                <a:latin typeface="Times New Roman"/>
                <a:cs typeface="Times New Roman"/>
              </a:rPr>
              <a:t>/</a:t>
            </a:r>
            <a:r>
              <a:rPr sz="3300" spc="-135" baseline="13888" dirty="0">
                <a:latin typeface="Times New Roman"/>
                <a:cs typeface="Times New Roman"/>
              </a:rPr>
              <a:t> </a:t>
            </a:r>
            <a:r>
              <a:rPr sz="3300" spc="-7" baseline="13888" dirty="0">
                <a:latin typeface="Times New Roman"/>
                <a:cs typeface="Times New Roman"/>
              </a:rPr>
              <a:t>2</a:t>
            </a:r>
            <a:r>
              <a:rPr sz="3300" spc="-60" baseline="13888" dirty="0">
                <a:latin typeface="Times New Roman"/>
                <a:cs typeface="Times New Roman"/>
              </a:rPr>
              <a:t> </a:t>
            </a:r>
            <a:r>
              <a:rPr sz="3300" spc="-7" baseline="13888" dirty="0">
                <a:latin typeface="Symbol"/>
                <a:cs typeface="Symbol"/>
              </a:rPr>
              <a:t></a:t>
            </a:r>
            <a:r>
              <a:rPr sz="3300" spc="-67" baseline="13888" dirty="0">
                <a:latin typeface="Times New Roman"/>
                <a:cs typeface="Times New Roman"/>
              </a:rPr>
              <a:t> </a:t>
            </a:r>
            <a:r>
              <a:rPr sz="3300" spc="-15" baseline="13888" dirty="0">
                <a:latin typeface="Times New Roman"/>
                <a:cs typeface="Times New Roman"/>
              </a:rPr>
              <a:t>0.69</a:t>
            </a:r>
            <a:r>
              <a:rPr sz="3300" spc="-457" baseline="13888" dirty="0">
                <a:latin typeface="Times New Roman"/>
                <a:cs typeface="Times New Roman"/>
              </a:rPr>
              <a:t> </a:t>
            </a:r>
            <a:r>
              <a:rPr sz="3300" spc="-7" baseline="13888" dirty="0">
                <a:latin typeface="Symbol"/>
                <a:cs typeface="Symbol"/>
              </a:rPr>
              <a:t></a:t>
            </a:r>
            <a:r>
              <a:rPr sz="3300" spc="-300" baseline="13888" dirty="0">
                <a:latin typeface="Times New Roman"/>
                <a:cs typeface="Times New Roman"/>
              </a:rPr>
              <a:t> </a:t>
            </a:r>
            <a:r>
              <a:rPr sz="3300" i="1" spc="-22" baseline="13888" dirty="0">
                <a:latin typeface="Times New Roman"/>
                <a:cs typeface="Times New Roman"/>
              </a:rPr>
              <a:t>R</a:t>
            </a:r>
            <a:r>
              <a:rPr sz="1250" i="1" spc="-15" dirty="0">
                <a:latin typeface="Times New Roman"/>
                <a:cs typeface="Times New Roman"/>
              </a:rPr>
              <a:t>on</a:t>
            </a:r>
            <a:r>
              <a:rPr sz="1250" spc="-15" dirty="0">
                <a:latin typeface="Times New Roman"/>
                <a:cs typeface="Times New Roman"/>
              </a:rPr>
              <a:t>,1</a:t>
            </a:r>
            <a:r>
              <a:rPr sz="1250" spc="114" dirty="0">
                <a:latin typeface="Times New Roman"/>
                <a:cs typeface="Times New Roman"/>
              </a:rPr>
              <a:t> </a:t>
            </a:r>
            <a:r>
              <a:rPr sz="3300" spc="-7" baseline="13888" dirty="0">
                <a:latin typeface="Symbol"/>
                <a:cs typeface="Symbol"/>
              </a:rPr>
              <a:t></a:t>
            </a:r>
            <a:r>
              <a:rPr sz="3300" spc="-509" baseline="13888" dirty="0">
                <a:latin typeface="Times New Roman"/>
                <a:cs typeface="Times New Roman"/>
              </a:rPr>
              <a:t> </a:t>
            </a:r>
            <a:r>
              <a:rPr sz="3300" i="1" spc="22" baseline="13888" dirty="0">
                <a:latin typeface="Times New Roman"/>
                <a:cs typeface="Times New Roman"/>
              </a:rPr>
              <a:t>C</a:t>
            </a:r>
            <a:r>
              <a:rPr sz="1250" i="1" spc="15" dirty="0">
                <a:latin typeface="Times New Roman"/>
                <a:cs typeface="Times New Roman"/>
              </a:rPr>
              <a:t>L</a:t>
            </a:r>
            <a:r>
              <a:rPr sz="1250" spc="15" dirty="0">
                <a:latin typeface="Times New Roman"/>
                <a:cs typeface="Times New Roman"/>
              </a:rPr>
              <a:t>,1</a:t>
            </a:r>
            <a:endParaRPr sz="1250">
              <a:latin typeface="Times New Roman"/>
              <a:cs typeface="Times New Roman"/>
            </a:endParaRPr>
          </a:p>
        </p:txBody>
      </p:sp>
      <p:sp>
        <p:nvSpPr>
          <p:cNvPr id="28" name="object 28"/>
          <p:cNvSpPr txBox="1"/>
          <p:nvPr/>
        </p:nvSpPr>
        <p:spPr>
          <a:xfrm>
            <a:off x="914400" y="5193791"/>
            <a:ext cx="3543300" cy="574040"/>
          </a:xfrm>
          <a:prstGeom prst="rect">
            <a:avLst/>
          </a:prstGeom>
        </p:spPr>
        <p:txBody>
          <a:bodyPr vert="horz" wrap="square" lIns="0" tIns="12700" rIns="0" bIns="0" rtlCol="0">
            <a:spAutoFit/>
          </a:bodyPr>
          <a:lstStyle/>
          <a:p>
            <a:pPr marL="12700" marR="5080" indent="171450">
              <a:lnSpc>
                <a:spcPct val="100000"/>
              </a:lnSpc>
              <a:spcBef>
                <a:spcPts val="100"/>
              </a:spcBef>
            </a:pPr>
            <a:r>
              <a:rPr sz="1800" b="1" spc="-5" dirty="0">
                <a:solidFill>
                  <a:srgbClr val="004099"/>
                </a:solidFill>
                <a:latin typeface="Arial"/>
                <a:cs typeface="Arial"/>
              </a:rPr>
              <a:t>Do</a:t>
            </a:r>
            <a:r>
              <a:rPr sz="1800" b="1" dirty="0">
                <a:solidFill>
                  <a:srgbClr val="004099"/>
                </a:solidFill>
                <a:latin typeface="Arial"/>
                <a:cs typeface="Arial"/>
              </a:rPr>
              <a:t> </a:t>
            </a:r>
            <a:r>
              <a:rPr sz="1800" b="1" spc="-5" dirty="0">
                <a:solidFill>
                  <a:srgbClr val="004099"/>
                </a:solidFill>
                <a:latin typeface="Arial"/>
                <a:cs typeface="Arial"/>
              </a:rPr>
              <a:t>not</a:t>
            </a:r>
            <a:r>
              <a:rPr sz="1800" b="1" dirty="0">
                <a:solidFill>
                  <a:srgbClr val="004099"/>
                </a:solidFill>
                <a:latin typeface="Arial"/>
                <a:cs typeface="Arial"/>
              </a:rPr>
              <a:t> </a:t>
            </a:r>
            <a:r>
              <a:rPr sz="1800" b="1" spc="-5" dirty="0">
                <a:solidFill>
                  <a:srgbClr val="004099"/>
                </a:solidFill>
                <a:latin typeface="Arial"/>
                <a:cs typeface="Arial"/>
              </a:rPr>
              <a:t>consider</a:t>
            </a:r>
            <a:r>
              <a:rPr sz="1800" b="1" spc="5" dirty="0">
                <a:solidFill>
                  <a:srgbClr val="004099"/>
                </a:solidFill>
                <a:latin typeface="Arial"/>
                <a:cs typeface="Arial"/>
              </a:rPr>
              <a:t> </a:t>
            </a:r>
            <a:r>
              <a:rPr sz="1800" b="1" spc="-5" dirty="0">
                <a:solidFill>
                  <a:srgbClr val="004099"/>
                </a:solidFill>
                <a:latin typeface="Arial"/>
                <a:cs typeface="Arial"/>
              </a:rPr>
              <a:t>interconnect </a:t>
            </a:r>
            <a:r>
              <a:rPr sz="1800" b="1" dirty="0">
                <a:solidFill>
                  <a:srgbClr val="004099"/>
                </a:solidFill>
                <a:latin typeface="Arial"/>
                <a:cs typeface="Arial"/>
              </a:rPr>
              <a:t> </a:t>
            </a:r>
            <a:r>
              <a:rPr sz="1800" b="1" spc="-5" dirty="0">
                <a:solidFill>
                  <a:srgbClr val="004099"/>
                </a:solidFill>
                <a:latin typeface="Arial"/>
                <a:cs typeface="Arial"/>
              </a:rPr>
              <a:t>capacitance</a:t>
            </a:r>
            <a:r>
              <a:rPr sz="1800" b="1" spc="5" dirty="0">
                <a:solidFill>
                  <a:srgbClr val="004099"/>
                </a:solidFill>
                <a:latin typeface="Arial"/>
                <a:cs typeface="Arial"/>
              </a:rPr>
              <a:t> </a:t>
            </a:r>
            <a:r>
              <a:rPr sz="1800" b="1" spc="-5" dirty="0">
                <a:solidFill>
                  <a:srgbClr val="004099"/>
                </a:solidFill>
                <a:latin typeface="Arial"/>
                <a:cs typeface="Arial"/>
              </a:rPr>
              <a:t>and</a:t>
            </a:r>
            <a:r>
              <a:rPr sz="1800" b="1" spc="5" dirty="0">
                <a:solidFill>
                  <a:srgbClr val="004099"/>
                </a:solidFill>
                <a:latin typeface="Arial"/>
                <a:cs typeface="Arial"/>
              </a:rPr>
              <a:t> </a:t>
            </a:r>
            <a:r>
              <a:rPr sz="1800" b="1" spc="-5" dirty="0">
                <a:solidFill>
                  <a:srgbClr val="004099"/>
                </a:solidFill>
                <a:latin typeface="Arial"/>
                <a:cs typeface="Arial"/>
              </a:rPr>
              <a:t>the</a:t>
            </a:r>
            <a:r>
              <a:rPr sz="1800" b="1" spc="5" dirty="0">
                <a:solidFill>
                  <a:srgbClr val="004099"/>
                </a:solidFill>
                <a:latin typeface="Arial"/>
                <a:cs typeface="Arial"/>
              </a:rPr>
              <a:t> </a:t>
            </a:r>
            <a:r>
              <a:rPr sz="1800" b="1" spc="-5" dirty="0">
                <a:solidFill>
                  <a:srgbClr val="004099"/>
                </a:solidFill>
                <a:latin typeface="Arial"/>
                <a:cs typeface="Arial"/>
              </a:rPr>
              <a:t>Miller</a:t>
            </a:r>
            <a:r>
              <a:rPr sz="1800" b="1" spc="10" dirty="0">
                <a:solidFill>
                  <a:srgbClr val="004099"/>
                </a:solidFill>
                <a:latin typeface="Arial"/>
                <a:cs typeface="Arial"/>
              </a:rPr>
              <a:t> </a:t>
            </a:r>
            <a:r>
              <a:rPr sz="1800" b="1" spc="-5" dirty="0">
                <a:solidFill>
                  <a:srgbClr val="004099"/>
                </a:solidFill>
                <a:latin typeface="Arial"/>
                <a:cs typeface="Arial"/>
              </a:rPr>
              <a:t>effect</a:t>
            </a:r>
            <a:endParaRPr sz="1800">
              <a:latin typeface="Arial"/>
              <a:cs typeface="Arial"/>
            </a:endParaRPr>
          </a:p>
        </p:txBody>
      </p:sp>
      <p:sp>
        <p:nvSpPr>
          <p:cNvPr id="29" name="object 29"/>
          <p:cNvSpPr txBox="1"/>
          <p:nvPr/>
        </p:nvSpPr>
        <p:spPr>
          <a:xfrm>
            <a:off x="5635497" y="1677670"/>
            <a:ext cx="6383655" cy="4013919"/>
          </a:xfrm>
          <a:prstGeom prst="rect">
            <a:avLst/>
          </a:prstGeom>
        </p:spPr>
        <p:txBody>
          <a:bodyPr vert="horz" wrap="square" lIns="0" tIns="12700" rIns="0" bIns="0" rtlCol="0">
            <a:spAutoFit/>
          </a:bodyPr>
          <a:lstStyle/>
          <a:p>
            <a:pPr marL="323850" marR="663575" indent="-285750">
              <a:lnSpc>
                <a:spcPct val="100000"/>
              </a:lnSpc>
              <a:spcBef>
                <a:spcPts val="100"/>
              </a:spcBef>
              <a:buFont typeface="Wingdings"/>
              <a:buChar char=""/>
              <a:tabLst>
                <a:tab pos="323850" algn="l"/>
              </a:tabLst>
            </a:pPr>
            <a:r>
              <a:rPr sz="2400" b="1" i="1" spc="-5" dirty="0">
                <a:solidFill>
                  <a:srgbClr val="006600"/>
                </a:solidFill>
                <a:latin typeface="Arial"/>
                <a:cs typeface="Arial"/>
              </a:rPr>
              <a:t>R</a:t>
            </a:r>
            <a:r>
              <a:rPr sz="2400" b="1" spc="-7" baseline="-20833" dirty="0">
                <a:solidFill>
                  <a:srgbClr val="006600"/>
                </a:solidFill>
                <a:latin typeface="Arial"/>
                <a:cs typeface="Arial"/>
              </a:rPr>
              <a:t>on</a:t>
            </a:r>
            <a:r>
              <a:rPr sz="2400" b="1" spc="322" baseline="-20833" dirty="0">
                <a:solidFill>
                  <a:srgbClr val="006600"/>
                </a:solidFill>
                <a:latin typeface="Arial"/>
                <a:cs typeface="Arial"/>
              </a:rPr>
              <a:t> </a:t>
            </a:r>
            <a:r>
              <a:rPr sz="2400" b="1" dirty="0">
                <a:solidFill>
                  <a:srgbClr val="006600"/>
                </a:solidFill>
                <a:latin typeface="Arial"/>
                <a:cs typeface="Arial"/>
              </a:rPr>
              <a:t>= </a:t>
            </a:r>
            <a:r>
              <a:rPr sz="2400" b="1" spc="-5" dirty="0">
                <a:solidFill>
                  <a:srgbClr val="006600"/>
                </a:solidFill>
                <a:latin typeface="Arial"/>
                <a:cs typeface="Arial"/>
              </a:rPr>
              <a:t>(</a:t>
            </a:r>
            <a:r>
              <a:rPr sz="2400" b="1" i="1" spc="-5" dirty="0">
                <a:solidFill>
                  <a:srgbClr val="006600"/>
                </a:solidFill>
                <a:latin typeface="Arial"/>
                <a:cs typeface="Arial"/>
              </a:rPr>
              <a:t>R</a:t>
            </a:r>
            <a:r>
              <a:rPr sz="2400" b="1" spc="-7" baseline="-20833" dirty="0">
                <a:solidFill>
                  <a:srgbClr val="006600"/>
                </a:solidFill>
                <a:latin typeface="Arial"/>
                <a:cs typeface="Arial"/>
              </a:rPr>
              <a:t>on,p</a:t>
            </a:r>
            <a:r>
              <a:rPr sz="2400" b="1" spc="330" baseline="-20833" dirty="0">
                <a:solidFill>
                  <a:srgbClr val="006600"/>
                </a:solidFill>
                <a:latin typeface="Arial"/>
                <a:cs typeface="Arial"/>
              </a:rPr>
              <a:t> </a:t>
            </a:r>
            <a:r>
              <a:rPr sz="2400" b="1" dirty="0">
                <a:solidFill>
                  <a:srgbClr val="006600"/>
                </a:solidFill>
                <a:latin typeface="Arial"/>
                <a:cs typeface="Arial"/>
              </a:rPr>
              <a:t>+</a:t>
            </a:r>
            <a:r>
              <a:rPr sz="2400" b="1" spc="-15" dirty="0">
                <a:solidFill>
                  <a:srgbClr val="006600"/>
                </a:solidFill>
                <a:latin typeface="Arial"/>
                <a:cs typeface="Arial"/>
              </a:rPr>
              <a:t> </a:t>
            </a:r>
            <a:r>
              <a:rPr sz="2400" b="1" i="1" spc="-5" dirty="0">
                <a:solidFill>
                  <a:srgbClr val="006600"/>
                </a:solidFill>
                <a:latin typeface="Arial"/>
                <a:cs typeface="Arial"/>
              </a:rPr>
              <a:t>R</a:t>
            </a:r>
            <a:r>
              <a:rPr sz="2400" b="1" spc="-7" baseline="-20833" dirty="0">
                <a:solidFill>
                  <a:srgbClr val="006600"/>
                </a:solidFill>
                <a:latin typeface="Arial"/>
                <a:cs typeface="Arial"/>
              </a:rPr>
              <a:t>on,n</a:t>
            </a:r>
            <a:r>
              <a:rPr sz="2400" b="1" spc="-5" dirty="0">
                <a:solidFill>
                  <a:srgbClr val="006600"/>
                </a:solidFill>
                <a:latin typeface="Arial"/>
                <a:cs typeface="Arial"/>
              </a:rPr>
              <a:t>)/2</a:t>
            </a:r>
            <a:r>
              <a:rPr sz="2400" b="1" spc="5" dirty="0">
                <a:solidFill>
                  <a:srgbClr val="006600"/>
                </a:solidFill>
                <a:latin typeface="Arial"/>
                <a:cs typeface="Arial"/>
              </a:rPr>
              <a:t> </a:t>
            </a:r>
            <a:r>
              <a:rPr sz="2400" b="1" spc="-5" dirty="0">
                <a:solidFill>
                  <a:srgbClr val="004099"/>
                </a:solidFill>
                <a:latin typeface="Arial"/>
                <a:cs typeface="Arial"/>
              </a:rPr>
              <a:t>is</a:t>
            </a:r>
            <a:r>
              <a:rPr sz="2400" b="1" spc="-10" dirty="0">
                <a:solidFill>
                  <a:srgbClr val="004099"/>
                </a:solidFill>
                <a:latin typeface="Arial"/>
                <a:cs typeface="Arial"/>
              </a:rPr>
              <a:t> </a:t>
            </a:r>
            <a:r>
              <a:rPr sz="2400" b="1" spc="-5" dirty="0">
                <a:solidFill>
                  <a:srgbClr val="004099"/>
                </a:solidFill>
                <a:latin typeface="Arial"/>
                <a:cs typeface="Arial"/>
              </a:rPr>
              <a:t>the</a:t>
            </a:r>
            <a:r>
              <a:rPr sz="2400" b="1" dirty="0">
                <a:solidFill>
                  <a:srgbClr val="004099"/>
                </a:solidFill>
                <a:latin typeface="Arial"/>
                <a:cs typeface="Arial"/>
              </a:rPr>
              <a:t> </a:t>
            </a:r>
            <a:r>
              <a:rPr sz="2400" b="1" spc="-5" dirty="0">
                <a:solidFill>
                  <a:srgbClr val="004099"/>
                </a:solidFill>
                <a:latin typeface="Arial"/>
                <a:cs typeface="Arial"/>
              </a:rPr>
              <a:t>equivalent </a:t>
            </a:r>
            <a:r>
              <a:rPr sz="2400" b="1" spc="-650" dirty="0">
                <a:solidFill>
                  <a:srgbClr val="004099"/>
                </a:solidFill>
                <a:latin typeface="Arial"/>
                <a:cs typeface="Arial"/>
              </a:rPr>
              <a:t> </a:t>
            </a:r>
            <a:r>
              <a:rPr sz="2400" b="1" spc="-5" dirty="0">
                <a:solidFill>
                  <a:srgbClr val="004099"/>
                </a:solidFill>
                <a:latin typeface="Arial"/>
                <a:cs typeface="Arial"/>
              </a:rPr>
              <a:t>resistance</a:t>
            </a:r>
            <a:r>
              <a:rPr sz="2400" b="1" spc="20" dirty="0">
                <a:solidFill>
                  <a:srgbClr val="004099"/>
                </a:solidFill>
                <a:latin typeface="Arial"/>
                <a:cs typeface="Arial"/>
              </a:rPr>
              <a:t> </a:t>
            </a:r>
            <a:r>
              <a:rPr sz="2400" b="1" dirty="0">
                <a:solidFill>
                  <a:srgbClr val="004099"/>
                </a:solidFill>
                <a:latin typeface="Arial"/>
                <a:cs typeface="Arial"/>
              </a:rPr>
              <a:t>of</a:t>
            </a:r>
            <a:r>
              <a:rPr sz="2400" b="1" spc="-15" dirty="0">
                <a:solidFill>
                  <a:srgbClr val="004099"/>
                </a:solidFill>
                <a:latin typeface="Arial"/>
                <a:cs typeface="Arial"/>
              </a:rPr>
              <a:t> </a:t>
            </a:r>
            <a:r>
              <a:rPr sz="2400" b="1" spc="-5" dirty="0">
                <a:solidFill>
                  <a:srgbClr val="004099"/>
                </a:solidFill>
                <a:latin typeface="Arial"/>
                <a:cs typeface="Arial"/>
              </a:rPr>
              <a:t>the</a:t>
            </a:r>
            <a:r>
              <a:rPr sz="2400" b="1" dirty="0">
                <a:solidFill>
                  <a:srgbClr val="004099"/>
                </a:solidFill>
                <a:latin typeface="Arial"/>
                <a:cs typeface="Arial"/>
              </a:rPr>
              <a:t> </a:t>
            </a:r>
            <a:r>
              <a:rPr sz="2400" b="1" spc="-60" dirty="0">
                <a:solidFill>
                  <a:srgbClr val="004099"/>
                </a:solidFill>
                <a:latin typeface="Arial"/>
                <a:cs typeface="Arial"/>
              </a:rPr>
              <a:t>INV.</a:t>
            </a:r>
            <a:r>
              <a:rPr sz="2400" b="1" spc="-15" dirty="0">
                <a:solidFill>
                  <a:srgbClr val="004099"/>
                </a:solidFill>
                <a:latin typeface="Arial"/>
                <a:cs typeface="Arial"/>
              </a:rPr>
              <a:t> </a:t>
            </a:r>
            <a:r>
              <a:rPr sz="2400" b="1" spc="-5" dirty="0">
                <a:solidFill>
                  <a:srgbClr val="004099"/>
                </a:solidFill>
                <a:latin typeface="Arial"/>
                <a:cs typeface="Arial"/>
              </a:rPr>
              <a:t>During</a:t>
            </a:r>
            <a:r>
              <a:rPr sz="2400" b="1" spc="-15" dirty="0">
                <a:solidFill>
                  <a:srgbClr val="004099"/>
                </a:solidFill>
                <a:latin typeface="Arial"/>
                <a:cs typeface="Arial"/>
              </a:rPr>
              <a:t> </a:t>
            </a:r>
            <a:r>
              <a:rPr sz="2400" b="1" spc="-5" dirty="0">
                <a:solidFill>
                  <a:srgbClr val="004099"/>
                </a:solidFill>
                <a:latin typeface="Arial"/>
                <a:cs typeface="Arial"/>
              </a:rPr>
              <a:t>the </a:t>
            </a:r>
            <a:r>
              <a:rPr sz="2400" b="1" dirty="0">
                <a:solidFill>
                  <a:srgbClr val="004099"/>
                </a:solidFill>
                <a:latin typeface="Arial"/>
                <a:cs typeface="Arial"/>
              </a:rPr>
              <a:t> </a:t>
            </a:r>
            <a:r>
              <a:rPr sz="2400" b="1" spc="-5" dirty="0">
                <a:solidFill>
                  <a:srgbClr val="004099"/>
                </a:solidFill>
                <a:latin typeface="Arial"/>
                <a:cs typeface="Arial"/>
              </a:rPr>
              <a:t>charge/discharge</a:t>
            </a:r>
            <a:r>
              <a:rPr sz="2400" b="1" spc="10" dirty="0">
                <a:solidFill>
                  <a:srgbClr val="004099"/>
                </a:solidFill>
                <a:latin typeface="Arial"/>
                <a:cs typeface="Arial"/>
              </a:rPr>
              <a:t> </a:t>
            </a:r>
            <a:r>
              <a:rPr sz="2400" b="1" spc="-5" dirty="0">
                <a:solidFill>
                  <a:srgbClr val="004099"/>
                </a:solidFill>
                <a:latin typeface="Arial"/>
                <a:cs typeface="Arial"/>
              </a:rPr>
              <a:t>process.</a:t>
            </a:r>
            <a:endParaRPr sz="2400" dirty="0">
              <a:latin typeface="Arial"/>
              <a:cs typeface="Arial"/>
            </a:endParaRPr>
          </a:p>
          <a:p>
            <a:pPr marL="323850" marR="30480" indent="-285750">
              <a:lnSpc>
                <a:spcPct val="100000"/>
              </a:lnSpc>
              <a:spcBef>
                <a:spcPts val="600"/>
              </a:spcBef>
              <a:buFont typeface="Wingdings"/>
              <a:buChar char=""/>
              <a:tabLst>
                <a:tab pos="323850" algn="l"/>
              </a:tabLst>
            </a:pPr>
            <a:r>
              <a:rPr sz="2400" b="1" i="1" dirty="0">
                <a:solidFill>
                  <a:srgbClr val="006600"/>
                </a:solidFill>
                <a:latin typeface="Arial"/>
                <a:cs typeface="Arial"/>
              </a:rPr>
              <a:t>C</a:t>
            </a:r>
            <a:r>
              <a:rPr sz="2400" b="1" baseline="-20833" dirty="0">
                <a:solidFill>
                  <a:srgbClr val="006600"/>
                </a:solidFill>
                <a:latin typeface="Arial"/>
                <a:cs typeface="Arial"/>
              </a:rPr>
              <a:t>L</a:t>
            </a:r>
            <a:r>
              <a:rPr sz="2400" b="1" spc="284" baseline="-20833" dirty="0">
                <a:solidFill>
                  <a:srgbClr val="006600"/>
                </a:solidFill>
                <a:latin typeface="Arial"/>
                <a:cs typeface="Arial"/>
              </a:rPr>
              <a:t> </a:t>
            </a:r>
            <a:r>
              <a:rPr sz="2400" b="1" spc="-5" dirty="0">
                <a:solidFill>
                  <a:srgbClr val="004099"/>
                </a:solidFill>
                <a:latin typeface="Arial"/>
                <a:cs typeface="Arial"/>
              </a:rPr>
              <a:t>includes</a:t>
            </a:r>
            <a:r>
              <a:rPr sz="2400" b="1" spc="-10" dirty="0">
                <a:solidFill>
                  <a:srgbClr val="004099"/>
                </a:solidFill>
                <a:latin typeface="Arial"/>
                <a:cs typeface="Arial"/>
              </a:rPr>
              <a:t> </a:t>
            </a:r>
            <a:r>
              <a:rPr sz="2400" b="1" spc="-5" dirty="0">
                <a:solidFill>
                  <a:srgbClr val="004099"/>
                </a:solidFill>
                <a:latin typeface="Arial"/>
                <a:cs typeface="Arial"/>
              </a:rPr>
              <a:t>the</a:t>
            </a:r>
            <a:r>
              <a:rPr sz="2400" b="1" spc="-10" dirty="0">
                <a:solidFill>
                  <a:srgbClr val="004099"/>
                </a:solidFill>
                <a:latin typeface="Arial"/>
                <a:cs typeface="Arial"/>
              </a:rPr>
              <a:t> </a:t>
            </a:r>
            <a:r>
              <a:rPr lang="en-US" altLang="zh-CN" sz="2400" b="1" spc="-5" dirty="0">
                <a:solidFill>
                  <a:srgbClr val="004099"/>
                </a:solidFill>
                <a:latin typeface="Arial"/>
                <a:cs typeface="Arial"/>
              </a:rPr>
              <a:t>parasitic</a:t>
            </a:r>
            <a:r>
              <a:rPr sz="2400" b="1" spc="-10" dirty="0">
                <a:solidFill>
                  <a:srgbClr val="004099"/>
                </a:solidFill>
                <a:latin typeface="Arial"/>
                <a:cs typeface="Arial"/>
              </a:rPr>
              <a:t> </a:t>
            </a:r>
            <a:r>
              <a:rPr sz="2400" b="1" spc="-5" dirty="0">
                <a:solidFill>
                  <a:srgbClr val="004099"/>
                </a:solidFill>
                <a:latin typeface="Arial"/>
                <a:cs typeface="Arial"/>
              </a:rPr>
              <a:t>capacitance</a:t>
            </a:r>
            <a:r>
              <a:rPr sz="2400" b="1" spc="25" dirty="0">
                <a:solidFill>
                  <a:srgbClr val="004099"/>
                </a:solidFill>
                <a:latin typeface="Arial"/>
                <a:cs typeface="Arial"/>
              </a:rPr>
              <a:t> </a:t>
            </a:r>
            <a:r>
              <a:rPr sz="2400" b="1" i="1" dirty="0">
                <a:solidFill>
                  <a:srgbClr val="006600"/>
                </a:solidFill>
                <a:latin typeface="Arial"/>
                <a:cs typeface="Arial"/>
              </a:rPr>
              <a:t>C</a:t>
            </a:r>
            <a:r>
              <a:rPr sz="2400" b="1" baseline="-20833" dirty="0">
                <a:solidFill>
                  <a:srgbClr val="006600"/>
                </a:solidFill>
                <a:latin typeface="Arial"/>
                <a:cs typeface="Arial"/>
              </a:rPr>
              <a:t>par </a:t>
            </a:r>
            <a:r>
              <a:rPr sz="2400" b="1" spc="-644" baseline="-20833" dirty="0">
                <a:solidFill>
                  <a:srgbClr val="006600"/>
                </a:solidFill>
                <a:latin typeface="Arial"/>
                <a:cs typeface="Arial"/>
              </a:rPr>
              <a:t> </a:t>
            </a:r>
            <a:r>
              <a:rPr sz="2400" b="1" dirty="0">
                <a:solidFill>
                  <a:srgbClr val="004099"/>
                </a:solidFill>
                <a:latin typeface="Arial"/>
                <a:cs typeface="Arial"/>
              </a:rPr>
              <a:t>of</a:t>
            </a:r>
            <a:r>
              <a:rPr sz="2400" b="1" spc="-5" dirty="0">
                <a:solidFill>
                  <a:srgbClr val="004099"/>
                </a:solidFill>
                <a:latin typeface="Arial"/>
                <a:cs typeface="Arial"/>
              </a:rPr>
              <a:t> the</a:t>
            </a:r>
            <a:r>
              <a:rPr sz="2400" b="1" dirty="0">
                <a:solidFill>
                  <a:srgbClr val="004099"/>
                </a:solidFill>
                <a:latin typeface="Arial"/>
                <a:cs typeface="Arial"/>
              </a:rPr>
              <a:t> </a:t>
            </a:r>
            <a:r>
              <a:rPr sz="2400" b="1" spc="-60" dirty="0">
                <a:solidFill>
                  <a:srgbClr val="004099"/>
                </a:solidFill>
                <a:latin typeface="Arial"/>
                <a:cs typeface="Arial"/>
              </a:rPr>
              <a:t>INV.</a:t>
            </a:r>
            <a:r>
              <a:rPr sz="2400" b="1" spc="-10" dirty="0">
                <a:solidFill>
                  <a:srgbClr val="004099"/>
                </a:solidFill>
                <a:latin typeface="Arial"/>
                <a:cs typeface="Arial"/>
              </a:rPr>
              <a:t> </a:t>
            </a:r>
            <a:r>
              <a:rPr sz="2400" b="1" dirty="0">
                <a:solidFill>
                  <a:srgbClr val="004099"/>
                </a:solidFill>
                <a:latin typeface="Arial"/>
                <a:cs typeface="Arial"/>
              </a:rPr>
              <a:t>and</a:t>
            </a:r>
            <a:r>
              <a:rPr sz="2400" b="1" spc="-10" dirty="0">
                <a:solidFill>
                  <a:srgbClr val="004099"/>
                </a:solidFill>
                <a:latin typeface="Arial"/>
                <a:cs typeface="Arial"/>
              </a:rPr>
              <a:t> </a:t>
            </a:r>
            <a:r>
              <a:rPr sz="2400" b="1" spc="-5" dirty="0">
                <a:solidFill>
                  <a:srgbClr val="004099"/>
                </a:solidFill>
                <a:latin typeface="Arial"/>
                <a:cs typeface="Arial"/>
              </a:rPr>
              <a:t>the</a:t>
            </a:r>
            <a:r>
              <a:rPr sz="2400" b="1" spc="-10" dirty="0">
                <a:solidFill>
                  <a:srgbClr val="004099"/>
                </a:solidFill>
                <a:latin typeface="Arial"/>
                <a:cs typeface="Arial"/>
              </a:rPr>
              <a:t> </a:t>
            </a:r>
            <a:r>
              <a:rPr sz="2400" b="1" spc="-5" dirty="0">
                <a:solidFill>
                  <a:srgbClr val="004099"/>
                </a:solidFill>
                <a:latin typeface="Arial"/>
                <a:cs typeface="Arial"/>
              </a:rPr>
              <a:t>gate</a:t>
            </a:r>
            <a:r>
              <a:rPr sz="2400" b="1" spc="-10" dirty="0">
                <a:solidFill>
                  <a:srgbClr val="004099"/>
                </a:solidFill>
                <a:latin typeface="Arial"/>
                <a:cs typeface="Arial"/>
              </a:rPr>
              <a:t> </a:t>
            </a:r>
            <a:r>
              <a:rPr sz="2400" b="1" spc="-5" dirty="0">
                <a:solidFill>
                  <a:srgbClr val="004099"/>
                </a:solidFill>
                <a:latin typeface="Arial"/>
                <a:cs typeface="Arial"/>
              </a:rPr>
              <a:t>capacitance</a:t>
            </a:r>
            <a:r>
              <a:rPr sz="2400" b="1" spc="15" dirty="0">
                <a:solidFill>
                  <a:srgbClr val="004099"/>
                </a:solidFill>
                <a:latin typeface="Arial"/>
                <a:cs typeface="Arial"/>
              </a:rPr>
              <a:t> </a:t>
            </a:r>
            <a:r>
              <a:rPr sz="2400" b="1" i="1" dirty="0">
                <a:solidFill>
                  <a:srgbClr val="006600"/>
                </a:solidFill>
                <a:latin typeface="Arial"/>
                <a:cs typeface="Arial"/>
              </a:rPr>
              <a:t>C</a:t>
            </a:r>
            <a:r>
              <a:rPr sz="2400" b="1" baseline="-20833" dirty="0">
                <a:solidFill>
                  <a:srgbClr val="006600"/>
                </a:solidFill>
                <a:latin typeface="Arial"/>
                <a:cs typeface="Arial"/>
              </a:rPr>
              <a:t>in,2 </a:t>
            </a:r>
            <a:r>
              <a:rPr sz="2400" b="1" spc="7" baseline="-20833" dirty="0">
                <a:solidFill>
                  <a:srgbClr val="006600"/>
                </a:solidFill>
                <a:latin typeface="Arial"/>
                <a:cs typeface="Arial"/>
              </a:rPr>
              <a:t> </a:t>
            </a:r>
            <a:r>
              <a:rPr sz="2400" b="1" dirty="0">
                <a:solidFill>
                  <a:srgbClr val="004099"/>
                </a:solidFill>
                <a:latin typeface="Arial"/>
                <a:cs typeface="Arial"/>
              </a:rPr>
              <a:t>of</a:t>
            </a:r>
            <a:r>
              <a:rPr sz="2400" b="1" spc="-5" dirty="0">
                <a:solidFill>
                  <a:srgbClr val="004099"/>
                </a:solidFill>
                <a:latin typeface="Arial"/>
                <a:cs typeface="Arial"/>
              </a:rPr>
              <a:t> the</a:t>
            </a:r>
            <a:r>
              <a:rPr sz="2400" b="1" dirty="0">
                <a:solidFill>
                  <a:srgbClr val="004099"/>
                </a:solidFill>
                <a:latin typeface="Arial"/>
                <a:cs typeface="Arial"/>
              </a:rPr>
              <a:t> </a:t>
            </a:r>
            <a:r>
              <a:rPr sz="2400" b="1" spc="-5" dirty="0">
                <a:solidFill>
                  <a:srgbClr val="004099"/>
                </a:solidFill>
                <a:latin typeface="Arial"/>
                <a:cs typeface="Arial"/>
              </a:rPr>
              <a:t>next-stage</a:t>
            </a:r>
            <a:r>
              <a:rPr sz="2400" b="1" spc="10" dirty="0">
                <a:solidFill>
                  <a:srgbClr val="004099"/>
                </a:solidFill>
                <a:latin typeface="Arial"/>
                <a:cs typeface="Arial"/>
              </a:rPr>
              <a:t> </a:t>
            </a:r>
            <a:r>
              <a:rPr sz="2400" b="1" dirty="0">
                <a:solidFill>
                  <a:srgbClr val="004099"/>
                </a:solidFill>
                <a:latin typeface="Arial"/>
                <a:cs typeface="Arial"/>
              </a:rPr>
              <a:t>logic</a:t>
            </a:r>
            <a:r>
              <a:rPr sz="2400" b="1" spc="-10" dirty="0">
                <a:solidFill>
                  <a:srgbClr val="004099"/>
                </a:solidFill>
                <a:latin typeface="Arial"/>
                <a:cs typeface="Arial"/>
              </a:rPr>
              <a:t> </a:t>
            </a:r>
            <a:r>
              <a:rPr sz="2400" b="1" spc="-5" dirty="0">
                <a:solidFill>
                  <a:srgbClr val="004099"/>
                </a:solidFill>
                <a:latin typeface="Arial"/>
                <a:cs typeface="Arial"/>
              </a:rPr>
              <a:t>gate.</a:t>
            </a:r>
            <a:endParaRPr sz="2400" dirty="0">
              <a:latin typeface="Arial"/>
              <a:cs typeface="Arial"/>
            </a:endParaRPr>
          </a:p>
          <a:p>
            <a:pPr marL="323850" marR="496570" indent="-285750">
              <a:lnSpc>
                <a:spcPct val="100000"/>
              </a:lnSpc>
              <a:spcBef>
                <a:spcPts val="600"/>
              </a:spcBef>
              <a:buFont typeface="Wingdings"/>
              <a:buChar char=""/>
              <a:tabLst>
                <a:tab pos="323850" algn="l"/>
              </a:tabLst>
            </a:pPr>
            <a:r>
              <a:rPr sz="2400" b="1" i="1" spc="-5" dirty="0">
                <a:solidFill>
                  <a:srgbClr val="006600"/>
                </a:solidFill>
                <a:latin typeface="Arial"/>
                <a:cs typeface="Arial"/>
              </a:rPr>
              <a:t>C</a:t>
            </a:r>
            <a:r>
              <a:rPr sz="2400" b="1" spc="-7" baseline="-20833" dirty="0">
                <a:solidFill>
                  <a:srgbClr val="006600"/>
                </a:solidFill>
                <a:latin typeface="Arial"/>
                <a:cs typeface="Arial"/>
              </a:rPr>
              <a:t>in,1</a:t>
            </a:r>
            <a:r>
              <a:rPr sz="2400" b="1" spc="330" baseline="-20833" dirty="0">
                <a:solidFill>
                  <a:srgbClr val="006600"/>
                </a:solidFill>
                <a:latin typeface="Arial"/>
                <a:cs typeface="Arial"/>
              </a:rPr>
              <a:t> </a:t>
            </a:r>
            <a:r>
              <a:rPr sz="2400" b="1" dirty="0">
                <a:solidFill>
                  <a:srgbClr val="004099"/>
                </a:solidFill>
                <a:latin typeface="Arial"/>
                <a:cs typeface="Arial"/>
              </a:rPr>
              <a:t>is</a:t>
            </a:r>
            <a:r>
              <a:rPr sz="2400" b="1" spc="-5" dirty="0">
                <a:solidFill>
                  <a:srgbClr val="004099"/>
                </a:solidFill>
                <a:latin typeface="Arial"/>
                <a:cs typeface="Arial"/>
              </a:rPr>
              <a:t> the</a:t>
            </a:r>
            <a:r>
              <a:rPr sz="2400" b="1" dirty="0">
                <a:solidFill>
                  <a:srgbClr val="004099"/>
                </a:solidFill>
                <a:latin typeface="Arial"/>
                <a:cs typeface="Arial"/>
              </a:rPr>
              <a:t> </a:t>
            </a:r>
            <a:r>
              <a:rPr sz="2400" b="1" spc="-5" dirty="0">
                <a:solidFill>
                  <a:srgbClr val="004099"/>
                </a:solidFill>
                <a:latin typeface="Arial"/>
                <a:cs typeface="Arial"/>
              </a:rPr>
              <a:t>gate</a:t>
            </a:r>
            <a:r>
              <a:rPr sz="2400" b="1" dirty="0">
                <a:solidFill>
                  <a:srgbClr val="004099"/>
                </a:solidFill>
                <a:latin typeface="Arial"/>
                <a:cs typeface="Arial"/>
              </a:rPr>
              <a:t> </a:t>
            </a:r>
            <a:r>
              <a:rPr sz="2400" b="1" spc="-5" dirty="0">
                <a:solidFill>
                  <a:srgbClr val="004099"/>
                </a:solidFill>
                <a:latin typeface="Arial"/>
                <a:cs typeface="Arial"/>
              </a:rPr>
              <a:t>capacitance</a:t>
            </a:r>
            <a:r>
              <a:rPr sz="2400" b="1" spc="15" dirty="0">
                <a:solidFill>
                  <a:srgbClr val="004099"/>
                </a:solidFill>
                <a:latin typeface="Arial"/>
                <a:cs typeface="Arial"/>
              </a:rPr>
              <a:t> </a:t>
            </a:r>
            <a:r>
              <a:rPr sz="2400" b="1" dirty="0">
                <a:solidFill>
                  <a:srgbClr val="004099"/>
                </a:solidFill>
                <a:latin typeface="Arial"/>
                <a:cs typeface="Arial"/>
              </a:rPr>
              <a:t>of</a:t>
            </a:r>
            <a:r>
              <a:rPr sz="2400" b="1" spc="-10" dirty="0">
                <a:solidFill>
                  <a:srgbClr val="004099"/>
                </a:solidFill>
                <a:latin typeface="Arial"/>
                <a:cs typeface="Arial"/>
              </a:rPr>
              <a:t> </a:t>
            </a:r>
            <a:r>
              <a:rPr sz="2400" b="1" dirty="0">
                <a:solidFill>
                  <a:srgbClr val="004099"/>
                </a:solidFill>
                <a:latin typeface="Arial"/>
                <a:cs typeface="Arial"/>
              </a:rPr>
              <a:t>the</a:t>
            </a:r>
            <a:r>
              <a:rPr sz="2400" b="1" spc="-15" dirty="0">
                <a:solidFill>
                  <a:srgbClr val="004099"/>
                </a:solidFill>
                <a:latin typeface="Arial"/>
                <a:cs typeface="Arial"/>
              </a:rPr>
              <a:t> </a:t>
            </a:r>
            <a:r>
              <a:rPr sz="2400" b="1" spc="-60" dirty="0">
                <a:solidFill>
                  <a:srgbClr val="004099"/>
                </a:solidFill>
                <a:latin typeface="Arial"/>
                <a:cs typeface="Arial"/>
              </a:rPr>
              <a:t>INV. </a:t>
            </a:r>
            <a:r>
              <a:rPr sz="2400" b="1" spc="-650" dirty="0">
                <a:solidFill>
                  <a:srgbClr val="004099"/>
                </a:solidFill>
                <a:latin typeface="Arial"/>
                <a:cs typeface="Arial"/>
              </a:rPr>
              <a:t> </a:t>
            </a:r>
            <a:r>
              <a:rPr sz="2400" b="1" spc="-5" dirty="0">
                <a:solidFill>
                  <a:srgbClr val="004099"/>
                </a:solidFill>
                <a:latin typeface="Arial"/>
                <a:cs typeface="Arial"/>
              </a:rPr>
              <a:t>and</a:t>
            </a:r>
            <a:r>
              <a:rPr sz="2400" b="1" spc="-15" dirty="0">
                <a:solidFill>
                  <a:srgbClr val="004099"/>
                </a:solidFill>
                <a:latin typeface="Arial"/>
                <a:cs typeface="Arial"/>
              </a:rPr>
              <a:t> </a:t>
            </a:r>
            <a:r>
              <a:rPr sz="2400" b="1" spc="-5" dirty="0">
                <a:solidFill>
                  <a:srgbClr val="004099"/>
                </a:solidFill>
                <a:latin typeface="Arial"/>
                <a:cs typeface="Arial"/>
              </a:rPr>
              <a:t>it</a:t>
            </a:r>
            <a:r>
              <a:rPr sz="2400" b="1" spc="-15" dirty="0">
                <a:solidFill>
                  <a:srgbClr val="004099"/>
                </a:solidFill>
                <a:latin typeface="Arial"/>
                <a:cs typeface="Arial"/>
              </a:rPr>
              <a:t> </a:t>
            </a:r>
            <a:r>
              <a:rPr sz="2400" b="1" spc="-5" dirty="0">
                <a:solidFill>
                  <a:srgbClr val="004099"/>
                </a:solidFill>
                <a:latin typeface="Arial"/>
                <a:cs typeface="Arial"/>
              </a:rPr>
              <a:t>does</a:t>
            </a:r>
            <a:r>
              <a:rPr sz="2400" b="1" spc="-10" dirty="0">
                <a:solidFill>
                  <a:srgbClr val="004099"/>
                </a:solidFill>
                <a:latin typeface="Arial"/>
                <a:cs typeface="Arial"/>
              </a:rPr>
              <a:t> </a:t>
            </a:r>
            <a:r>
              <a:rPr sz="2400" b="1" spc="-5" dirty="0">
                <a:solidFill>
                  <a:srgbClr val="004099"/>
                </a:solidFill>
                <a:latin typeface="Arial"/>
                <a:cs typeface="Arial"/>
              </a:rPr>
              <a:t>not</a:t>
            </a:r>
            <a:r>
              <a:rPr sz="2400" b="1" spc="-10" dirty="0">
                <a:solidFill>
                  <a:srgbClr val="004099"/>
                </a:solidFill>
                <a:latin typeface="Arial"/>
                <a:cs typeface="Arial"/>
              </a:rPr>
              <a:t> </a:t>
            </a:r>
            <a:r>
              <a:rPr sz="2400" b="1" spc="-5" dirty="0">
                <a:solidFill>
                  <a:srgbClr val="004099"/>
                </a:solidFill>
                <a:latin typeface="Arial"/>
                <a:cs typeface="Arial"/>
              </a:rPr>
              <a:t>affect</a:t>
            </a:r>
            <a:r>
              <a:rPr sz="2400" b="1" spc="15" dirty="0">
                <a:solidFill>
                  <a:srgbClr val="004099"/>
                </a:solidFill>
                <a:latin typeface="Arial"/>
                <a:cs typeface="Arial"/>
              </a:rPr>
              <a:t> </a:t>
            </a:r>
            <a:r>
              <a:rPr sz="2400" b="1" i="1" spc="-5" dirty="0">
                <a:solidFill>
                  <a:srgbClr val="004099"/>
                </a:solidFill>
                <a:latin typeface="Arial"/>
                <a:cs typeface="Arial"/>
              </a:rPr>
              <a:t>t</a:t>
            </a:r>
            <a:r>
              <a:rPr sz="2400" b="1" spc="-7" baseline="-20833" dirty="0">
                <a:solidFill>
                  <a:srgbClr val="004099"/>
                </a:solidFill>
                <a:latin typeface="Arial"/>
                <a:cs typeface="Arial"/>
              </a:rPr>
              <a:t>p1</a:t>
            </a:r>
            <a:r>
              <a:rPr sz="2400" b="1" spc="-5" dirty="0">
                <a:solidFill>
                  <a:srgbClr val="004099"/>
                </a:solidFill>
                <a:latin typeface="Arial"/>
                <a:cs typeface="Arial"/>
              </a:rPr>
              <a:t>.</a:t>
            </a:r>
            <a:endParaRPr sz="2400" dirty="0">
              <a:latin typeface="Arial"/>
              <a:cs typeface="Arial"/>
            </a:endParaRPr>
          </a:p>
          <a:p>
            <a:pPr marL="323850" indent="-285750">
              <a:lnSpc>
                <a:spcPct val="100000"/>
              </a:lnSpc>
              <a:spcBef>
                <a:spcPts val="605"/>
              </a:spcBef>
              <a:buFont typeface="Wingdings"/>
              <a:buChar char=""/>
              <a:tabLst>
                <a:tab pos="323850" algn="l"/>
              </a:tabLst>
            </a:pPr>
            <a:r>
              <a:rPr sz="2400" b="1" dirty="0">
                <a:solidFill>
                  <a:srgbClr val="004099"/>
                </a:solidFill>
                <a:latin typeface="Arial"/>
                <a:cs typeface="Arial"/>
              </a:rPr>
              <a:t>When</a:t>
            </a:r>
            <a:r>
              <a:rPr sz="2400" b="1" spc="-20" dirty="0">
                <a:solidFill>
                  <a:srgbClr val="004099"/>
                </a:solidFill>
                <a:latin typeface="Arial"/>
                <a:cs typeface="Arial"/>
              </a:rPr>
              <a:t> </a:t>
            </a:r>
            <a:r>
              <a:rPr sz="2400" b="1" i="1" spc="-5" dirty="0">
                <a:solidFill>
                  <a:srgbClr val="FF0000"/>
                </a:solidFill>
                <a:latin typeface="Arial"/>
                <a:cs typeface="Arial"/>
              </a:rPr>
              <a:t>W</a:t>
            </a:r>
            <a:r>
              <a:rPr sz="2400" b="1" spc="-7" baseline="-20833" dirty="0">
                <a:solidFill>
                  <a:srgbClr val="FF0000"/>
                </a:solidFill>
                <a:latin typeface="Arial"/>
                <a:cs typeface="Arial"/>
              </a:rPr>
              <a:t>p</a:t>
            </a:r>
            <a:r>
              <a:rPr sz="2400" b="1" spc="-5" dirty="0">
                <a:solidFill>
                  <a:srgbClr val="FF0000"/>
                </a:solidFill>
                <a:latin typeface="Arial"/>
                <a:cs typeface="Arial"/>
              </a:rPr>
              <a:t>/</a:t>
            </a:r>
            <a:r>
              <a:rPr sz="2400" b="1" i="1" spc="-5" dirty="0">
                <a:solidFill>
                  <a:srgbClr val="FF0000"/>
                </a:solidFill>
                <a:latin typeface="Arial"/>
                <a:cs typeface="Arial"/>
              </a:rPr>
              <a:t>W</a:t>
            </a:r>
            <a:r>
              <a:rPr sz="2400" b="1" spc="-7" baseline="-20833" dirty="0">
                <a:solidFill>
                  <a:srgbClr val="FF0000"/>
                </a:solidFill>
                <a:latin typeface="Arial"/>
                <a:cs typeface="Arial"/>
              </a:rPr>
              <a:t>n</a:t>
            </a:r>
            <a:r>
              <a:rPr sz="2400" b="1" spc="284" baseline="-20833" dirty="0">
                <a:solidFill>
                  <a:srgbClr val="FF0000"/>
                </a:solidFill>
                <a:latin typeface="Arial"/>
                <a:cs typeface="Arial"/>
              </a:rPr>
              <a:t> </a:t>
            </a:r>
            <a:r>
              <a:rPr sz="2400" b="1" dirty="0">
                <a:solidFill>
                  <a:srgbClr val="FF0000"/>
                </a:solidFill>
                <a:latin typeface="Arial"/>
                <a:cs typeface="Arial"/>
              </a:rPr>
              <a:t>~</a:t>
            </a:r>
            <a:r>
              <a:rPr sz="2400" b="1" spc="-5" dirty="0">
                <a:solidFill>
                  <a:srgbClr val="FF0000"/>
                </a:solidFill>
                <a:latin typeface="Arial"/>
                <a:cs typeface="Arial"/>
              </a:rPr>
              <a:t> 2</a:t>
            </a:r>
            <a:r>
              <a:rPr sz="2400" b="1" spc="-20" dirty="0">
                <a:solidFill>
                  <a:srgbClr val="FF0000"/>
                </a:solidFill>
                <a:latin typeface="Arial"/>
                <a:cs typeface="Arial"/>
              </a:rPr>
              <a:t> </a:t>
            </a:r>
            <a:r>
              <a:rPr sz="2400" b="1" spc="-5" dirty="0">
                <a:solidFill>
                  <a:srgbClr val="004099"/>
                </a:solidFill>
                <a:latin typeface="Symbol"/>
                <a:cs typeface="Symbol"/>
              </a:rPr>
              <a:t></a:t>
            </a:r>
            <a:r>
              <a:rPr sz="2400" b="1" spc="60" dirty="0">
                <a:solidFill>
                  <a:srgbClr val="004099"/>
                </a:solidFill>
                <a:latin typeface="Times New Roman"/>
                <a:cs typeface="Times New Roman"/>
              </a:rPr>
              <a:t> </a:t>
            </a:r>
            <a:r>
              <a:rPr sz="2400" b="1" i="1" spc="-5" dirty="0">
                <a:solidFill>
                  <a:srgbClr val="006600"/>
                </a:solidFill>
                <a:latin typeface="Arial"/>
                <a:cs typeface="Arial"/>
              </a:rPr>
              <a:t>R</a:t>
            </a:r>
            <a:r>
              <a:rPr sz="2400" b="1" spc="-7" baseline="-20833" dirty="0">
                <a:solidFill>
                  <a:srgbClr val="006600"/>
                </a:solidFill>
                <a:latin typeface="Arial"/>
                <a:cs typeface="Arial"/>
              </a:rPr>
              <a:t>on,p</a:t>
            </a:r>
            <a:r>
              <a:rPr sz="2400" b="1" spc="-5" dirty="0">
                <a:solidFill>
                  <a:srgbClr val="006600"/>
                </a:solidFill>
                <a:latin typeface="Arial"/>
                <a:cs typeface="Arial"/>
              </a:rPr>
              <a:t>~</a:t>
            </a:r>
            <a:r>
              <a:rPr sz="2400" b="1" spc="-10" dirty="0">
                <a:solidFill>
                  <a:srgbClr val="006600"/>
                </a:solidFill>
                <a:latin typeface="Arial"/>
                <a:cs typeface="Arial"/>
              </a:rPr>
              <a:t> </a:t>
            </a:r>
            <a:r>
              <a:rPr sz="2400" b="1" i="1" spc="-5" dirty="0" err="1">
                <a:solidFill>
                  <a:srgbClr val="006600"/>
                </a:solidFill>
                <a:latin typeface="Arial"/>
                <a:cs typeface="Arial"/>
              </a:rPr>
              <a:t>R</a:t>
            </a:r>
            <a:r>
              <a:rPr sz="2400" b="1" spc="-7" baseline="-20833" dirty="0" err="1">
                <a:solidFill>
                  <a:srgbClr val="006600"/>
                </a:solidFill>
                <a:latin typeface="Arial"/>
                <a:cs typeface="Arial"/>
              </a:rPr>
              <a:t>on,n</a:t>
            </a:r>
            <a:r>
              <a:rPr lang="en-US" altLang="zh-CN" sz="2400" b="1" dirty="0">
                <a:solidFill>
                  <a:srgbClr val="004099"/>
                </a:solidFill>
                <a:latin typeface="Arial"/>
                <a:cs typeface="Arial"/>
              </a:rPr>
              <a:t> </a:t>
            </a:r>
          </a:p>
          <a:p>
            <a:pPr marL="38100">
              <a:lnSpc>
                <a:spcPct val="100000"/>
              </a:lnSpc>
              <a:spcBef>
                <a:spcPts val="605"/>
              </a:spcBef>
              <a:tabLst>
                <a:tab pos="323850" algn="l"/>
              </a:tabLst>
            </a:pPr>
            <a:r>
              <a:rPr lang="en-US" altLang="zh-CN" sz="2400" b="1" dirty="0">
                <a:solidFill>
                  <a:srgbClr val="004099"/>
                </a:solidFill>
                <a:latin typeface="Arial"/>
                <a:cs typeface="Arial"/>
              </a:rPr>
              <a:t>    Standard Inverter</a:t>
            </a:r>
            <a:endParaRPr sz="2400" baseline="-20833" dirty="0">
              <a:latin typeface="Arial"/>
              <a:cs typeface="Arial"/>
            </a:endParaRPr>
          </a:p>
        </p:txBody>
      </p:sp>
      <p:sp>
        <p:nvSpPr>
          <p:cNvPr id="30" name="object 30"/>
          <p:cNvSpPr/>
          <p:nvPr/>
        </p:nvSpPr>
        <p:spPr>
          <a:xfrm>
            <a:off x="736473" y="3391280"/>
            <a:ext cx="1240790" cy="76200"/>
          </a:xfrm>
          <a:custGeom>
            <a:avLst/>
            <a:gdLst/>
            <a:ahLst/>
            <a:cxnLst/>
            <a:rect l="l" t="t" r="r" b="b"/>
            <a:pathLst>
              <a:path w="1240789" h="76200">
                <a:moveTo>
                  <a:pt x="1164463" y="0"/>
                </a:moveTo>
                <a:lnTo>
                  <a:pt x="1164463" y="76200"/>
                </a:lnTo>
                <a:lnTo>
                  <a:pt x="1227708" y="44577"/>
                </a:lnTo>
                <a:lnTo>
                  <a:pt x="1177163" y="44577"/>
                </a:lnTo>
                <a:lnTo>
                  <a:pt x="1177163" y="31623"/>
                </a:lnTo>
                <a:lnTo>
                  <a:pt x="1227709" y="31623"/>
                </a:lnTo>
                <a:lnTo>
                  <a:pt x="1164463" y="0"/>
                </a:lnTo>
                <a:close/>
              </a:path>
              <a:path w="1240789" h="76200">
                <a:moveTo>
                  <a:pt x="1164463" y="31623"/>
                </a:moveTo>
                <a:lnTo>
                  <a:pt x="0" y="31623"/>
                </a:lnTo>
                <a:lnTo>
                  <a:pt x="0" y="44577"/>
                </a:lnTo>
                <a:lnTo>
                  <a:pt x="1164463" y="44577"/>
                </a:lnTo>
                <a:lnTo>
                  <a:pt x="1164463" y="31623"/>
                </a:lnTo>
                <a:close/>
              </a:path>
              <a:path w="1240789" h="76200">
                <a:moveTo>
                  <a:pt x="1227709" y="31623"/>
                </a:moveTo>
                <a:lnTo>
                  <a:pt x="1177163" y="31623"/>
                </a:lnTo>
                <a:lnTo>
                  <a:pt x="1177163" y="44577"/>
                </a:lnTo>
                <a:lnTo>
                  <a:pt x="1227708" y="44577"/>
                </a:lnTo>
                <a:lnTo>
                  <a:pt x="1240663" y="38100"/>
                </a:lnTo>
                <a:lnTo>
                  <a:pt x="1227709" y="31623"/>
                </a:lnTo>
                <a:close/>
              </a:path>
            </a:pathLst>
          </a:custGeom>
          <a:solidFill>
            <a:srgbClr val="FF0000"/>
          </a:solidFill>
        </p:spPr>
        <p:txBody>
          <a:bodyPr wrap="square" lIns="0" tIns="0" rIns="0" bIns="0" rtlCol="0"/>
          <a:lstStyle/>
          <a:p>
            <a:endParaRPr/>
          </a:p>
        </p:txBody>
      </p:sp>
      <p:sp>
        <p:nvSpPr>
          <p:cNvPr id="31" name="object 31"/>
          <p:cNvSpPr txBox="1"/>
          <p:nvPr/>
        </p:nvSpPr>
        <p:spPr>
          <a:xfrm>
            <a:off x="1136141" y="3418585"/>
            <a:ext cx="358775" cy="330200"/>
          </a:xfrm>
          <a:prstGeom prst="rect">
            <a:avLst/>
          </a:prstGeom>
        </p:spPr>
        <p:txBody>
          <a:bodyPr vert="horz" wrap="square" lIns="0" tIns="12065" rIns="0" bIns="0" rtlCol="0">
            <a:spAutoFit/>
          </a:bodyPr>
          <a:lstStyle/>
          <a:p>
            <a:pPr marL="38100">
              <a:lnSpc>
                <a:spcPct val="100000"/>
              </a:lnSpc>
              <a:spcBef>
                <a:spcPts val="95"/>
              </a:spcBef>
            </a:pPr>
            <a:r>
              <a:rPr sz="3000" b="1" i="1" spc="15" baseline="13888" dirty="0">
                <a:solidFill>
                  <a:srgbClr val="FF0000"/>
                </a:solidFill>
                <a:latin typeface="Arial"/>
                <a:cs typeface="Arial"/>
              </a:rPr>
              <a:t>t</a:t>
            </a:r>
            <a:r>
              <a:rPr sz="1300" b="1" spc="10" dirty="0">
                <a:solidFill>
                  <a:srgbClr val="FF0000"/>
                </a:solidFill>
                <a:latin typeface="Arial"/>
                <a:cs typeface="Arial"/>
              </a:rPr>
              <a:t>p1</a:t>
            </a:r>
            <a:endParaRPr sz="1300">
              <a:latin typeface="Arial"/>
              <a:cs typeface="Arial"/>
            </a:endParaRPr>
          </a:p>
        </p:txBody>
      </p:sp>
      <p:sp>
        <p:nvSpPr>
          <p:cNvPr id="36" name="灯片编号占位符 35">
            <a:extLst>
              <a:ext uri="{FF2B5EF4-FFF2-40B4-BE49-F238E27FC236}">
                <a16:creationId xmlns:a16="http://schemas.microsoft.com/office/drawing/2014/main" id="{7ECD1027-8C95-C745-895F-064735E30327}"/>
              </a:ext>
            </a:extLst>
          </p:cNvPr>
          <p:cNvSpPr>
            <a:spLocks noGrp="1"/>
          </p:cNvSpPr>
          <p:nvPr>
            <p:ph type="sldNum" sz="quarter" idx="7"/>
          </p:nvPr>
        </p:nvSpPr>
        <p:spPr/>
        <p:txBody>
          <a:bodyPr/>
          <a:lstStyle/>
          <a:p>
            <a:fld id="{B6F15528-21DE-4FAA-801E-634DDDAF4B2B}" type="slidenum">
              <a:rPr lang="en-US" altLang="zh-CN" smtClean="0"/>
              <a:t>3</a:t>
            </a:fld>
            <a:endParaRPr lang="en-US" altLang="zh-CN"/>
          </a:p>
        </p:txBody>
      </p:sp>
    </p:spTree>
    <p:extLst>
      <p:ext uri="{BB962C8B-B14F-4D97-AF65-F5344CB8AC3E}">
        <p14:creationId xmlns:p14="http://schemas.microsoft.com/office/powerpoint/2010/main" val="1177583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53355" y="59309"/>
            <a:ext cx="13115100" cy="566181"/>
          </a:xfrm>
          <a:prstGeom prst="rect">
            <a:avLst/>
          </a:prstGeom>
        </p:spPr>
        <p:txBody>
          <a:bodyPr vert="horz" wrap="square" lIns="0" tIns="12065" rIns="0" bIns="0" rtlCol="0">
            <a:spAutoFit/>
          </a:bodyPr>
          <a:lstStyle/>
          <a:p>
            <a:pPr marL="5185410">
              <a:lnSpc>
                <a:spcPct val="100000"/>
              </a:lnSpc>
              <a:spcBef>
                <a:spcPts val="95"/>
              </a:spcBef>
            </a:pPr>
            <a:r>
              <a:rPr sz="3600" spc="-5" dirty="0">
                <a:solidFill>
                  <a:schemeClr val="tx1"/>
                </a:solidFill>
              </a:rPr>
              <a:t>Delay of</a:t>
            </a:r>
            <a:r>
              <a:rPr sz="3600" spc="-20" dirty="0">
                <a:solidFill>
                  <a:schemeClr val="tx1"/>
                </a:solidFill>
              </a:rPr>
              <a:t> </a:t>
            </a:r>
            <a:r>
              <a:rPr sz="3600" spc="-5" dirty="0">
                <a:solidFill>
                  <a:schemeClr val="tx1"/>
                </a:solidFill>
              </a:rPr>
              <a:t>Static</a:t>
            </a:r>
            <a:r>
              <a:rPr sz="3600" dirty="0">
                <a:solidFill>
                  <a:schemeClr val="tx1"/>
                </a:solidFill>
              </a:rPr>
              <a:t> </a:t>
            </a:r>
            <a:r>
              <a:rPr sz="3600" spc="-5" dirty="0">
                <a:solidFill>
                  <a:schemeClr val="tx1"/>
                </a:solidFill>
              </a:rPr>
              <a:t>CMOS</a:t>
            </a:r>
            <a:r>
              <a:rPr sz="3600" dirty="0">
                <a:solidFill>
                  <a:schemeClr val="tx1"/>
                </a:solidFill>
              </a:rPr>
              <a:t> </a:t>
            </a:r>
            <a:r>
              <a:rPr sz="3600" spc="-5" dirty="0">
                <a:solidFill>
                  <a:schemeClr val="tx1"/>
                </a:solidFill>
              </a:rPr>
              <a:t>Logic</a:t>
            </a:r>
            <a:r>
              <a:rPr sz="3600" spc="-30" dirty="0">
                <a:solidFill>
                  <a:schemeClr val="tx1"/>
                </a:solidFill>
              </a:rPr>
              <a:t> </a:t>
            </a:r>
            <a:r>
              <a:rPr sz="3600" spc="-5" dirty="0">
                <a:solidFill>
                  <a:schemeClr val="tx1"/>
                </a:solidFill>
              </a:rPr>
              <a:t>Gate</a:t>
            </a:r>
          </a:p>
        </p:txBody>
      </p:sp>
      <p:grpSp>
        <p:nvGrpSpPr>
          <p:cNvPr id="3" name="object 3"/>
          <p:cNvGrpSpPr/>
          <p:nvPr/>
        </p:nvGrpSpPr>
        <p:grpSpPr>
          <a:xfrm>
            <a:off x="221551" y="1508760"/>
            <a:ext cx="4237990" cy="3177540"/>
            <a:chOff x="221551" y="1508760"/>
            <a:chExt cx="4237990" cy="3177540"/>
          </a:xfrm>
        </p:grpSpPr>
        <p:pic>
          <p:nvPicPr>
            <p:cNvPr id="4" name="object 4"/>
            <p:cNvPicPr/>
            <p:nvPr/>
          </p:nvPicPr>
          <p:blipFill>
            <a:blip r:embed="rId3" cstate="print"/>
            <a:stretch>
              <a:fillRect/>
            </a:stretch>
          </p:blipFill>
          <p:spPr>
            <a:xfrm>
              <a:off x="792480" y="1508831"/>
              <a:ext cx="1941526" cy="3177468"/>
            </a:xfrm>
            <a:prstGeom prst="rect">
              <a:avLst/>
            </a:prstGeom>
          </p:spPr>
        </p:pic>
        <p:sp>
          <p:nvSpPr>
            <p:cNvPr id="5" name="object 5"/>
            <p:cNvSpPr/>
            <p:nvPr/>
          </p:nvSpPr>
          <p:spPr>
            <a:xfrm>
              <a:off x="792480" y="1508759"/>
              <a:ext cx="1501140" cy="960119"/>
            </a:xfrm>
            <a:custGeom>
              <a:avLst/>
              <a:gdLst/>
              <a:ahLst/>
              <a:cxnLst/>
              <a:rect l="l" t="t" r="r" b="b"/>
              <a:pathLst>
                <a:path w="1501139" h="960119">
                  <a:moveTo>
                    <a:pt x="335280" y="668274"/>
                  </a:moveTo>
                  <a:lnTo>
                    <a:pt x="0" y="668274"/>
                  </a:lnTo>
                  <a:lnTo>
                    <a:pt x="0" y="960120"/>
                  </a:lnTo>
                  <a:lnTo>
                    <a:pt x="335280" y="960120"/>
                  </a:lnTo>
                  <a:lnTo>
                    <a:pt x="335280" y="668274"/>
                  </a:lnTo>
                  <a:close/>
                </a:path>
                <a:path w="1501139" h="960119">
                  <a:moveTo>
                    <a:pt x="1501140" y="0"/>
                  </a:moveTo>
                  <a:lnTo>
                    <a:pt x="941832" y="0"/>
                  </a:lnTo>
                  <a:lnTo>
                    <a:pt x="941832" y="383286"/>
                  </a:lnTo>
                  <a:lnTo>
                    <a:pt x="1501140" y="383286"/>
                  </a:lnTo>
                  <a:lnTo>
                    <a:pt x="1501140" y="0"/>
                  </a:lnTo>
                  <a:close/>
                </a:path>
              </a:pathLst>
            </a:custGeom>
            <a:solidFill>
              <a:srgbClr val="FFFFFF"/>
            </a:solidFill>
          </p:spPr>
          <p:txBody>
            <a:bodyPr wrap="square" lIns="0" tIns="0" rIns="0" bIns="0" rtlCol="0"/>
            <a:lstStyle/>
            <a:p>
              <a:endParaRPr/>
            </a:p>
          </p:txBody>
        </p:sp>
        <p:sp>
          <p:nvSpPr>
            <p:cNvPr id="6" name="object 6"/>
            <p:cNvSpPr/>
            <p:nvPr/>
          </p:nvSpPr>
          <p:spPr>
            <a:xfrm>
              <a:off x="408812" y="2350388"/>
              <a:ext cx="4041140" cy="904240"/>
            </a:xfrm>
            <a:custGeom>
              <a:avLst/>
              <a:gdLst/>
              <a:ahLst/>
              <a:cxnLst/>
              <a:rect l="l" t="t" r="r" b="b"/>
              <a:pathLst>
                <a:path w="4041140" h="904239">
                  <a:moveTo>
                    <a:pt x="0" y="0"/>
                  </a:moveTo>
                  <a:lnTo>
                    <a:pt x="1102233" y="0"/>
                  </a:lnTo>
                </a:path>
                <a:path w="4041140" h="904239">
                  <a:moveTo>
                    <a:pt x="1940814" y="903732"/>
                  </a:moveTo>
                  <a:lnTo>
                    <a:pt x="4041140" y="903732"/>
                  </a:lnTo>
                </a:path>
              </a:pathLst>
            </a:custGeom>
            <a:ln w="19050">
              <a:solidFill>
                <a:srgbClr val="000000"/>
              </a:solidFill>
            </a:ln>
          </p:spPr>
          <p:txBody>
            <a:bodyPr wrap="square" lIns="0" tIns="0" rIns="0" bIns="0" rtlCol="0"/>
            <a:lstStyle/>
            <a:p>
              <a:endParaRPr/>
            </a:p>
          </p:txBody>
        </p:sp>
        <p:sp>
          <p:nvSpPr>
            <p:cNvPr id="7" name="object 7"/>
            <p:cNvSpPr/>
            <p:nvPr/>
          </p:nvSpPr>
          <p:spPr>
            <a:xfrm>
              <a:off x="237743" y="2364486"/>
              <a:ext cx="504825" cy="1219200"/>
            </a:xfrm>
            <a:custGeom>
              <a:avLst/>
              <a:gdLst/>
              <a:ahLst/>
              <a:cxnLst/>
              <a:rect l="l" t="t" r="r" b="b"/>
              <a:pathLst>
                <a:path w="504825" h="1219200">
                  <a:moveTo>
                    <a:pt x="275844" y="0"/>
                  </a:moveTo>
                  <a:lnTo>
                    <a:pt x="275844" y="685800"/>
                  </a:lnTo>
                </a:path>
                <a:path w="504825" h="1219200">
                  <a:moveTo>
                    <a:pt x="504825" y="686180"/>
                  </a:moveTo>
                  <a:lnTo>
                    <a:pt x="0" y="676655"/>
                  </a:lnTo>
                </a:path>
                <a:path w="504825" h="1219200">
                  <a:moveTo>
                    <a:pt x="504825" y="789051"/>
                  </a:moveTo>
                  <a:lnTo>
                    <a:pt x="0" y="779526"/>
                  </a:lnTo>
                </a:path>
                <a:path w="504825" h="1219200">
                  <a:moveTo>
                    <a:pt x="279019" y="788669"/>
                  </a:moveTo>
                  <a:lnTo>
                    <a:pt x="275844" y="1218946"/>
                  </a:lnTo>
                </a:path>
              </a:pathLst>
            </a:custGeom>
            <a:ln w="32004">
              <a:solidFill>
                <a:srgbClr val="0000CC"/>
              </a:solidFill>
            </a:ln>
          </p:spPr>
          <p:txBody>
            <a:bodyPr wrap="square" lIns="0" tIns="0" rIns="0" bIns="0" rtlCol="0"/>
            <a:lstStyle/>
            <a:p>
              <a:endParaRPr/>
            </a:p>
          </p:txBody>
        </p:sp>
        <p:pic>
          <p:nvPicPr>
            <p:cNvPr id="8" name="object 8"/>
            <p:cNvPicPr/>
            <p:nvPr/>
          </p:nvPicPr>
          <p:blipFill>
            <a:blip r:embed="rId4" cstate="print"/>
            <a:stretch>
              <a:fillRect/>
            </a:stretch>
          </p:blipFill>
          <p:spPr>
            <a:xfrm>
              <a:off x="386334" y="3517366"/>
              <a:ext cx="250723" cy="250723"/>
            </a:xfrm>
            <a:prstGeom prst="rect">
              <a:avLst/>
            </a:prstGeom>
          </p:spPr>
        </p:pic>
      </p:grpSp>
      <p:sp>
        <p:nvSpPr>
          <p:cNvPr id="9" name="object 9"/>
          <p:cNvSpPr txBox="1"/>
          <p:nvPr/>
        </p:nvSpPr>
        <p:spPr>
          <a:xfrm>
            <a:off x="519430" y="3162045"/>
            <a:ext cx="654685" cy="330200"/>
          </a:xfrm>
          <a:prstGeom prst="rect">
            <a:avLst/>
          </a:prstGeom>
        </p:spPr>
        <p:txBody>
          <a:bodyPr vert="horz" wrap="square" lIns="0" tIns="12065" rIns="0" bIns="0" rtlCol="0">
            <a:spAutoFit/>
          </a:bodyPr>
          <a:lstStyle/>
          <a:p>
            <a:pPr marL="38100">
              <a:lnSpc>
                <a:spcPct val="100000"/>
              </a:lnSpc>
              <a:spcBef>
                <a:spcPts val="95"/>
              </a:spcBef>
            </a:pPr>
            <a:r>
              <a:rPr sz="3000" b="1" i="1" spc="15" baseline="13888" dirty="0">
                <a:solidFill>
                  <a:srgbClr val="0000CC"/>
                </a:solidFill>
                <a:latin typeface="Arial"/>
                <a:cs typeface="Arial"/>
              </a:rPr>
              <a:t>C</a:t>
            </a:r>
            <a:r>
              <a:rPr sz="1300" b="1" spc="10" dirty="0">
                <a:solidFill>
                  <a:srgbClr val="0000CC"/>
                </a:solidFill>
                <a:latin typeface="Arial"/>
                <a:cs typeface="Arial"/>
              </a:rPr>
              <a:t>in1,g</a:t>
            </a:r>
            <a:endParaRPr sz="1300">
              <a:latin typeface="Arial"/>
              <a:cs typeface="Arial"/>
            </a:endParaRPr>
          </a:p>
        </p:txBody>
      </p:sp>
      <p:grpSp>
        <p:nvGrpSpPr>
          <p:cNvPr id="10" name="object 10"/>
          <p:cNvGrpSpPr/>
          <p:nvPr/>
        </p:nvGrpSpPr>
        <p:grpSpPr>
          <a:xfrm>
            <a:off x="2831401" y="3229165"/>
            <a:ext cx="537210" cy="1419860"/>
            <a:chOff x="2831401" y="3229165"/>
            <a:chExt cx="537210" cy="1419860"/>
          </a:xfrm>
        </p:grpSpPr>
        <p:sp>
          <p:nvSpPr>
            <p:cNvPr id="11" name="object 11"/>
            <p:cNvSpPr/>
            <p:nvPr/>
          </p:nvSpPr>
          <p:spPr>
            <a:xfrm>
              <a:off x="2847594" y="3245357"/>
              <a:ext cx="504825" cy="1220470"/>
            </a:xfrm>
            <a:custGeom>
              <a:avLst/>
              <a:gdLst/>
              <a:ahLst/>
              <a:cxnLst/>
              <a:rect l="l" t="t" r="r" b="b"/>
              <a:pathLst>
                <a:path w="504825" h="1220470">
                  <a:moveTo>
                    <a:pt x="275844" y="0"/>
                  </a:moveTo>
                  <a:lnTo>
                    <a:pt x="275844" y="685799"/>
                  </a:lnTo>
                </a:path>
                <a:path w="504825" h="1220470">
                  <a:moveTo>
                    <a:pt x="504825" y="685291"/>
                  </a:moveTo>
                  <a:lnTo>
                    <a:pt x="0" y="677417"/>
                  </a:lnTo>
                </a:path>
                <a:path w="504825" h="1220470">
                  <a:moveTo>
                    <a:pt x="504825" y="789050"/>
                  </a:moveTo>
                  <a:lnTo>
                    <a:pt x="0" y="781049"/>
                  </a:lnTo>
                </a:path>
                <a:path w="504825" h="1220470">
                  <a:moveTo>
                    <a:pt x="279019" y="788669"/>
                  </a:moveTo>
                  <a:lnTo>
                    <a:pt x="275844" y="1220469"/>
                  </a:lnTo>
                </a:path>
              </a:pathLst>
            </a:custGeom>
            <a:ln w="32004">
              <a:solidFill>
                <a:srgbClr val="0000CC"/>
              </a:solidFill>
            </a:ln>
          </p:spPr>
          <p:txBody>
            <a:bodyPr wrap="square" lIns="0" tIns="0" rIns="0" bIns="0" rtlCol="0"/>
            <a:lstStyle/>
            <a:p>
              <a:endParaRPr/>
            </a:p>
          </p:txBody>
        </p:sp>
        <p:pic>
          <p:nvPicPr>
            <p:cNvPr id="12" name="object 12"/>
            <p:cNvPicPr/>
            <p:nvPr/>
          </p:nvPicPr>
          <p:blipFill>
            <a:blip r:embed="rId4" cstate="print"/>
            <a:stretch>
              <a:fillRect/>
            </a:stretch>
          </p:blipFill>
          <p:spPr>
            <a:xfrm>
              <a:off x="2996184" y="4398238"/>
              <a:ext cx="250723" cy="250723"/>
            </a:xfrm>
            <a:prstGeom prst="rect">
              <a:avLst/>
            </a:prstGeom>
          </p:spPr>
        </p:pic>
      </p:grpSp>
      <p:sp>
        <p:nvSpPr>
          <p:cNvPr id="13" name="object 13"/>
          <p:cNvSpPr txBox="1"/>
          <p:nvPr/>
        </p:nvSpPr>
        <p:spPr>
          <a:xfrm>
            <a:off x="2474467" y="3546347"/>
            <a:ext cx="663575" cy="330200"/>
          </a:xfrm>
          <a:prstGeom prst="rect">
            <a:avLst/>
          </a:prstGeom>
        </p:spPr>
        <p:txBody>
          <a:bodyPr vert="horz" wrap="square" lIns="0" tIns="12065" rIns="0" bIns="0" rtlCol="0">
            <a:spAutoFit/>
          </a:bodyPr>
          <a:lstStyle/>
          <a:p>
            <a:pPr marL="38100">
              <a:lnSpc>
                <a:spcPct val="100000"/>
              </a:lnSpc>
              <a:spcBef>
                <a:spcPts val="95"/>
              </a:spcBef>
            </a:pPr>
            <a:r>
              <a:rPr sz="3000" b="1" i="1" spc="-7" baseline="13888" dirty="0">
                <a:solidFill>
                  <a:srgbClr val="0000CC"/>
                </a:solidFill>
                <a:latin typeface="Arial"/>
                <a:cs typeface="Arial"/>
              </a:rPr>
              <a:t>C</a:t>
            </a:r>
            <a:r>
              <a:rPr sz="1300" b="1" spc="-5" dirty="0">
                <a:solidFill>
                  <a:srgbClr val="0000CC"/>
                </a:solidFill>
                <a:latin typeface="Arial"/>
                <a:cs typeface="Arial"/>
              </a:rPr>
              <a:t>par,g</a:t>
            </a:r>
            <a:endParaRPr sz="1300">
              <a:latin typeface="Arial"/>
              <a:cs typeface="Arial"/>
            </a:endParaRPr>
          </a:p>
        </p:txBody>
      </p:sp>
      <p:grpSp>
        <p:nvGrpSpPr>
          <p:cNvPr id="14" name="object 14"/>
          <p:cNvGrpSpPr/>
          <p:nvPr/>
        </p:nvGrpSpPr>
        <p:grpSpPr>
          <a:xfrm>
            <a:off x="3687889" y="3238309"/>
            <a:ext cx="537210" cy="1419225"/>
            <a:chOff x="3687889" y="3238309"/>
            <a:chExt cx="537210" cy="1419225"/>
          </a:xfrm>
        </p:grpSpPr>
        <p:sp>
          <p:nvSpPr>
            <p:cNvPr id="15" name="object 15"/>
            <p:cNvSpPr/>
            <p:nvPr/>
          </p:nvSpPr>
          <p:spPr>
            <a:xfrm>
              <a:off x="3979926" y="3254502"/>
              <a:ext cx="0" cy="685800"/>
            </a:xfrm>
            <a:custGeom>
              <a:avLst/>
              <a:gdLst/>
              <a:ahLst/>
              <a:cxnLst/>
              <a:rect l="l" t="t" r="r" b="b"/>
              <a:pathLst>
                <a:path h="685800">
                  <a:moveTo>
                    <a:pt x="0" y="0"/>
                  </a:moveTo>
                  <a:lnTo>
                    <a:pt x="0" y="685800"/>
                  </a:lnTo>
                </a:path>
              </a:pathLst>
            </a:custGeom>
            <a:ln w="32004">
              <a:solidFill>
                <a:srgbClr val="585858"/>
              </a:solidFill>
            </a:ln>
          </p:spPr>
          <p:txBody>
            <a:bodyPr wrap="square" lIns="0" tIns="0" rIns="0" bIns="0" rtlCol="0"/>
            <a:lstStyle/>
            <a:p>
              <a:endParaRPr/>
            </a:p>
          </p:txBody>
        </p:sp>
        <p:sp>
          <p:nvSpPr>
            <p:cNvPr id="16" name="object 16"/>
            <p:cNvSpPr/>
            <p:nvPr/>
          </p:nvSpPr>
          <p:spPr>
            <a:xfrm>
              <a:off x="3704082" y="3930395"/>
              <a:ext cx="504825" cy="543560"/>
            </a:xfrm>
            <a:custGeom>
              <a:avLst/>
              <a:gdLst/>
              <a:ahLst/>
              <a:cxnLst/>
              <a:rect l="l" t="t" r="r" b="b"/>
              <a:pathLst>
                <a:path w="504825" h="543560">
                  <a:moveTo>
                    <a:pt x="504825" y="9524"/>
                  </a:moveTo>
                  <a:lnTo>
                    <a:pt x="0" y="0"/>
                  </a:lnTo>
                </a:path>
                <a:path w="504825" h="543560">
                  <a:moveTo>
                    <a:pt x="504825" y="112394"/>
                  </a:moveTo>
                  <a:lnTo>
                    <a:pt x="0" y="102869"/>
                  </a:lnTo>
                </a:path>
                <a:path w="504825" h="543560">
                  <a:moveTo>
                    <a:pt x="279018" y="112775"/>
                  </a:moveTo>
                  <a:lnTo>
                    <a:pt x="275843" y="543051"/>
                  </a:lnTo>
                </a:path>
              </a:pathLst>
            </a:custGeom>
            <a:ln w="32004">
              <a:solidFill>
                <a:srgbClr val="000000"/>
              </a:solidFill>
            </a:ln>
          </p:spPr>
          <p:txBody>
            <a:bodyPr wrap="square" lIns="0" tIns="0" rIns="0" bIns="0" rtlCol="0"/>
            <a:lstStyle/>
            <a:p>
              <a:endParaRPr/>
            </a:p>
          </p:txBody>
        </p:sp>
        <p:pic>
          <p:nvPicPr>
            <p:cNvPr id="17" name="object 17"/>
            <p:cNvPicPr/>
            <p:nvPr/>
          </p:nvPicPr>
          <p:blipFill>
            <a:blip r:embed="rId5" cstate="print"/>
            <a:stretch>
              <a:fillRect/>
            </a:stretch>
          </p:blipFill>
          <p:spPr>
            <a:xfrm>
              <a:off x="3853434" y="4406709"/>
              <a:ext cx="250761" cy="250761"/>
            </a:xfrm>
            <a:prstGeom prst="rect">
              <a:avLst/>
            </a:prstGeom>
          </p:spPr>
        </p:pic>
      </p:grpSp>
      <p:sp>
        <p:nvSpPr>
          <p:cNvPr id="18" name="object 18"/>
          <p:cNvSpPr txBox="1"/>
          <p:nvPr/>
        </p:nvSpPr>
        <p:spPr>
          <a:xfrm>
            <a:off x="4223765" y="3778250"/>
            <a:ext cx="362585" cy="330200"/>
          </a:xfrm>
          <a:prstGeom prst="rect">
            <a:avLst/>
          </a:prstGeom>
        </p:spPr>
        <p:txBody>
          <a:bodyPr vert="horz" wrap="square" lIns="0" tIns="12065" rIns="0" bIns="0" rtlCol="0">
            <a:spAutoFit/>
          </a:bodyPr>
          <a:lstStyle/>
          <a:p>
            <a:pPr marL="38100">
              <a:lnSpc>
                <a:spcPct val="100000"/>
              </a:lnSpc>
              <a:spcBef>
                <a:spcPts val="95"/>
              </a:spcBef>
            </a:pPr>
            <a:r>
              <a:rPr sz="2000" b="1" i="1" spc="5" dirty="0">
                <a:latin typeface="Arial"/>
                <a:cs typeface="Arial"/>
              </a:rPr>
              <a:t>C</a:t>
            </a:r>
            <a:r>
              <a:rPr sz="1950" b="1" i="1" spc="7" baseline="-21367" dirty="0">
                <a:latin typeface="Arial"/>
                <a:cs typeface="Arial"/>
              </a:rPr>
              <a:t>L</a:t>
            </a:r>
            <a:endParaRPr sz="1950" baseline="-21367">
              <a:latin typeface="Arial"/>
              <a:cs typeface="Arial"/>
            </a:endParaRPr>
          </a:p>
        </p:txBody>
      </p:sp>
      <p:sp>
        <p:nvSpPr>
          <p:cNvPr id="19" name="object 19"/>
          <p:cNvSpPr txBox="1"/>
          <p:nvPr/>
        </p:nvSpPr>
        <p:spPr>
          <a:xfrm>
            <a:off x="769366" y="1540256"/>
            <a:ext cx="1479550" cy="767080"/>
          </a:xfrm>
          <a:prstGeom prst="rect">
            <a:avLst/>
          </a:prstGeom>
        </p:spPr>
        <p:txBody>
          <a:bodyPr vert="horz" wrap="square" lIns="0" tIns="109220" rIns="0" bIns="0" rtlCol="0">
            <a:spAutoFit/>
          </a:bodyPr>
          <a:lstStyle/>
          <a:p>
            <a:pPr marL="1056640">
              <a:lnSpc>
                <a:spcPct val="100000"/>
              </a:lnSpc>
              <a:spcBef>
                <a:spcPts val="860"/>
              </a:spcBef>
            </a:pPr>
            <a:r>
              <a:rPr sz="2700" b="1" i="1" spc="-15" baseline="13888" dirty="0">
                <a:latin typeface="Arial"/>
                <a:cs typeface="Arial"/>
              </a:rPr>
              <a:t>V</a:t>
            </a:r>
            <a:r>
              <a:rPr sz="1200" b="1" spc="-10" dirty="0">
                <a:latin typeface="Arial"/>
                <a:cs typeface="Arial"/>
              </a:rPr>
              <a:t>DD</a:t>
            </a:r>
            <a:endParaRPr sz="1200">
              <a:latin typeface="Arial"/>
              <a:cs typeface="Arial"/>
            </a:endParaRPr>
          </a:p>
          <a:p>
            <a:pPr marL="50800">
              <a:lnSpc>
                <a:spcPct val="100000"/>
              </a:lnSpc>
              <a:spcBef>
                <a:spcPts val="760"/>
              </a:spcBef>
            </a:pPr>
            <a:r>
              <a:rPr sz="1800" spc="-5" dirty="0">
                <a:latin typeface="Arial"/>
                <a:cs typeface="Arial"/>
              </a:rPr>
              <a:t>In</a:t>
            </a:r>
            <a:r>
              <a:rPr sz="1800" spc="-7" baseline="-20833" dirty="0">
                <a:latin typeface="Arial"/>
                <a:cs typeface="Arial"/>
              </a:rPr>
              <a:t>1</a:t>
            </a:r>
            <a:endParaRPr sz="1800" baseline="-20833">
              <a:latin typeface="Arial"/>
              <a:cs typeface="Arial"/>
            </a:endParaRPr>
          </a:p>
        </p:txBody>
      </p:sp>
      <p:sp>
        <p:nvSpPr>
          <p:cNvPr id="20" name="object 20"/>
          <p:cNvSpPr txBox="1"/>
          <p:nvPr/>
        </p:nvSpPr>
        <p:spPr>
          <a:xfrm>
            <a:off x="648969" y="4770628"/>
            <a:ext cx="3543300" cy="574040"/>
          </a:xfrm>
          <a:prstGeom prst="rect">
            <a:avLst/>
          </a:prstGeom>
        </p:spPr>
        <p:txBody>
          <a:bodyPr vert="horz" wrap="square" lIns="0" tIns="12700" rIns="0" bIns="0" rtlCol="0">
            <a:spAutoFit/>
          </a:bodyPr>
          <a:lstStyle/>
          <a:p>
            <a:pPr marL="12700" marR="5080" indent="171450">
              <a:lnSpc>
                <a:spcPct val="100000"/>
              </a:lnSpc>
              <a:spcBef>
                <a:spcPts val="100"/>
              </a:spcBef>
            </a:pPr>
            <a:r>
              <a:rPr sz="1800" b="1" spc="-5" dirty="0">
                <a:solidFill>
                  <a:srgbClr val="004099"/>
                </a:solidFill>
                <a:latin typeface="Arial"/>
                <a:cs typeface="Arial"/>
              </a:rPr>
              <a:t>Do</a:t>
            </a:r>
            <a:r>
              <a:rPr sz="1800" b="1" dirty="0">
                <a:solidFill>
                  <a:srgbClr val="004099"/>
                </a:solidFill>
                <a:latin typeface="Arial"/>
                <a:cs typeface="Arial"/>
              </a:rPr>
              <a:t> </a:t>
            </a:r>
            <a:r>
              <a:rPr sz="1800" b="1" spc="-5" dirty="0">
                <a:solidFill>
                  <a:srgbClr val="004099"/>
                </a:solidFill>
                <a:latin typeface="Arial"/>
                <a:cs typeface="Arial"/>
              </a:rPr>
              <a:t>not</a:t>
            </a:r>
            <a:r>
              <a:rPr sz="1800" b="1" dirty="0">
                <a:solidFill>
                  <a:srgbClr val="004099"/>
                </a:solidFill>
                <a:latin typeface="Arial"/>
                <a:cs typeface="Arial"/>
              </a:rPr>
              <a:t> </a:t>
            </a:r>
            <a:r>
              <a:rPr sz="1800" b="1" spc="-5" dirty="0">
                <a:solidFill>
                  <a:srgbClr val="004099"/>
                </a:solidFill>
                <a:latin typeface="Arial"/>
                <a:cs typeface="Arial"/>
              </a:rPr>
              <a:t>consider</a:t>
            </a:r>
            <a:r>
              <a:rPr sz="1800" b="1" spc="5" dirty="0">
                <a:solidFill>
                  <a:srgbClr val="004099"/>
                </a:solidFill>
                <a:latin typeface="Arial"/>
                <a:cs typeface="Arial"/>
              </a:rPr>
              <a:t> </a:t>
            </a:r>
            <a:r>
              <a:rPr sz="1800" b="1" spc="-5" dirty="0">
                <a:solidFill>
                  <a:srgbClr val="004099"/>
                </a:solidFill>
                <a:latin typeface="Arial"/>
                <a:cs typeface="Arial"/>
              </a:rPr>
              <a:t>interconnect </a:t>
            </a:r>
            <a:r>
              <a:rPr sz="1800" b="1" dirty="0">
                <a:solidFill>
                  <a:srgbClr val="004099"/>
                </a:solidFill>
                <a:latin typeface="Arial"/>
                <a:cs typeface="Arial"/>
              </a:rPr>
              <a:t> </a:t>
            </a:r>
            <a:r>
              <a:rPr sz="1800" b="1" spc="-5" dirty="0">
                <a:solidFill>
                  <a:srgbClr val="004099"/>
                </a:solidFill>
                <a:latin typeface="Arial"/>
                <a:cs typeface="Arial"/>
              </a:rPr>
              <a:t>capacitance</a:t>
            </a:r>
            <a:r>
              <a:rPr sz="1800" b="1" spc="5" dirty="0">
                <a:solidFill>
                  <a:srgbClr val="004099"/>
                </a:solidFill>
                <a:latin typeface="Arial"/>
                <a:cs typeface="Arial"/>
              </a:rPr>
              <a:t> </a:t>
            </a:r>
            <a:r>
              <a:rPr sz="1800" b="1" spc="-5" dirty="0">
                <a:solidFill>
                  <a:srgbClr val="004099"/>
                </a:solidFill>
                <a:latin typeface="Arial"/>
                <a:cs typeface="Arial"/>
              </a:rPr>
              <a:t>and</a:t>
            </a:r>
            <a:r>
              <a:rPr sz="1800" b="1" spc="5" dirty="0">
                <a:solidFill>
                  <a:srgbClr val="004099"/>
                </a:solidFill>
                <a:latin typeface="Arial"/>
                <a:cs typeface="Arial"/>
              </a:rPr>
              <a:t> </a:t>
            </a:r>
            <a:r>
              <a:rPr sz="1800" b="1" spc="-5" dirty="0">
                <a:solidFill>
                  <a:srgbClr val="004099"/>
                </a:solidFill>
                <a:latin typeface="Arial"/>
                <a:cs typeface="Arial"/>
              </a:rPr>
              <a:t>the</a:t>
            </a:r>
            <a:r>
              <a:rPr sz="1800" b="1" spc="5" dirty="0">
                <a:solidFill>
                  <a:srgbClr val="004099"/>
                </a:solidFill>
                <a:latin typeface="Arial"/>
                <a:cs typeface="Arial"/>
              </a:rPr>
              <a:t> </a:t>
            </a:r>
            <a:r>
              <a:rPr sz="1800" b="1" spc="-5" dirty="0">
                <a:solidFill>
                  <a:srgbClr val="004099"/>
                </a:solidFill>
                <a:latin typeface="Arial"/>
                <a:cs typeface="Arial"/>
              </a:rPr>
              <a:t>Miller</a:t>
            </a:r>
            <a:r>
              <a:rPr sz="1800" b="1" spc="10" dirty="0">
                <a:solidFill>
                  <a:srgbClr val="004099"/>
                </a:solidFill>
                <a:latin typeface="Arial"/>
                <a:cs typeface="Arial"/>
              </a:rPr>
              <a:t> </a:t>
            </a:r>
            <a:r>
              <a:rPr sz="1800" b="1" spc="-5" dirty="0">
                <a:solidFill>
                  <a:srgbClr val="004099"/>
                </a:solidFill>
                <a:latin typeface="Arial"/>
                <a:cs typeface="Arial"/>
              </a:rPr>
              <a:t>effect</a:t>
            </a:r>
            <a:endParaRPr sz="1800">
              <a:latin typeface="Arial"/>
              <a:cs typeface="Arial"/>
            </a:endParaRPr>
          </a:p>
        </p:txBody>
      </p:sp>
      <p:sp>
        <p:nvSpPr>
          <p:cNvPr id="24" name="object 24"/>
          <p:cNvSpPr txBox="1"/>
          <p:nvPr/>
        </p:nvSpPr>
        <p:spPr>
          <a:xfrm>
            <a:off x="4661661" y="2524506"/>
            <a:ext cx="7186295" cy="1397000"/>
          </a:xfrm>
          <a:prstGeom prst="rect">
            <a:avLst/>
          </a:prstGeom>
        </p:spPr>
        <p:txBody>
          <a:bodyPr vert="horz" wrap="square" lIns="0" tIns="12065" rIns="0" bIns="0" rtlCol="0">
            <a:spAutoFit/>
          </a:bodyPr>
          <a:lstStyle/>
          <a:p>
            <a:pPr marL="323850" marR="30480" indent="-285750">
              <a:lnSpc>
                <a:spcPct val="100000"/>
              </a:lnSpc>
              <a:spcBef>
                <a:spcPts val="95"/>
              </a:spcBef>
              <a:buFont typeface="Wingdings"/>
              <a:buChar char=""/>
              <a:tabLst>
                <a:tab pos="323850" algn="l"/>
              </a:tabLst>
            </a:pPr>
            <a:r>
              <a:rPr sz="2000" b="1" i="1" spc="15" dirty="0">
                <a:solidFill>
                  <a:srgbClr val="00AF50"/>
                </a:solidFill>
                <a:latin typeface="Arial"/>
                <a:cs typeface="Arial"/>
              </a:rPr>
              <a:t>R</a:t>
            </a:r>
            <a:r>
              <a:rPr sz="1950" b="1" spc="22" baseline="-21367" dirty="0">
                <a:solidFill>
                  <a:srgbClr val="00AF50"/>
                </a:solidFill>
                <a:latin typeface="Arial"/>
                <a:cs typeface="Arial"/>
              </a:rPr>
              <a:t>on,PUN1</a:t>
            </a:r>
            <a:r>
              <a:rPr sz="1950" b="1" spc="284" baseline="-21367" dirty="0">
                <a:solidFill>
                  <a:srgbClr val="00AF50"/>
                </a:solidFill>
                <a:latin typeface="Arial"/>
                <a:cs typeface="Arial"/>
              </a:rPr>
              <a:t> </a:t>
            </a:r>
            <a:r>
              <a:rPr sz="2000" b="1" spc="-5" dirty="0">
                <a:solidFill>
                  <a:srgbClr val="004099"/>
                </a:solidFill>
                <a:latin typeface="Arial"/>
                <a:cs typeface="Arial"/>
              </a:rPr>
              <a:t>and</a:t>
            </a:r>
            <a:r>
              <a:rPr sz="2000" b="1" spc="10" dirty="0">
                <a:solidFill>
                  <a:srgbClr val="004099"/>
                </a:solidFill>
                <a:latin typeface="Arial"/>
                <a:cs typeface="Arial"/>
              </a:rPr>
              <a:t> </a:t>
            </a:r>
            <a:r>
              <a:rPr sz="2000" b="1" i="1" spc="15" dirty="0">
                <a:solidFill>
                  <a:srgbClr val="00AF50"/>
                </a:solidFill>
                <a:latin typeface="Arial"/>
                <a:cs typeface="Arial"/>
              </a:rPr>
              <a:t>R</a:t>
            </a:r>
            <a:r>
              <a:rPr sz="1950" b="1" spc="22" baseline="-21367" dirty="0">
                <a:solidFill>
                  <a:srgbClr val="00AF50"/>
                </a:solidFill>
                <a:latin typeface="Arial"/>
                <a:cs typeface="Arial"/>
              </a:rPr>
              <a:t>on,PDN1</a:t>
            </a:r>
            <a:r>
              <a:rPr sz="1950" b="1" spc="292" baseline="-21367" dirty="0">
                <a:solidFill>
                  <a:srgbClr val="00AF50"/>
                </a:solidFill>
                <a:latin typeface="Arial"/>
                <a:cs typeface="Arial"/>
              </a:rPr>
              <a:t> </a:t>
            </a:r>
            <a:r>
              <a:rPr sz="2000" b="1" spc="-5" dirty="0">
                <a:solidFill>
                  <a:srgbClr val="004099"/>
                </a:solidFill>
                <a:latin typeface="Arial"/>
                <a:cs typeface="Arial"/>
              </a:rPr>
              <a:t>are</a:t>
            </a:r>
            <a:r>
              <a:rPr sz="2000" b="1" dirty="0">
                <a:solidFill>
                  <a:srgbClr val="004099"/>
                </a:solidFill>
                <a:latin typeface="Arial"/>
                <a:cs typeface="Arial"/>
              </a:rPr>
              <a:t> </a:t>
            </a:r>
            <a:r>
              <a:rPr sz="2000" b="1" spc="-5" dirty="0">
                <a:solidFill>
                  <a:srgbClr val="004099"/>
                </a:solidFill>
                <a:latin typeface="Arial"/>
                <a:cs typeface="Arial"/>
              </a:rPr>
              <a:t>the</a:t>
            </a:r>
            <a:r>
              <a:rPr sz="2000" b="1" spc="-10" dirty="0">
                <a:solidFill>
                  <a:srgbClr val="004099"/>
                </a:solidFill>
                <a:latin typeface="Arial"/>
                <a:cs typeface="Arial"/>
              </a:rPr>
              <a:t> </a:t>
            </a:r>
            <a:r>
              <a:rPr sz="2000" b="1" spc="-5" dirty="0">
                <a:solidFill>
                  <a:srgbClr val="004099"/>
                </a:solidFill>
                <a:latin typeface="Arial"/>
                <a:cs typeface="Arial"/>
              </a:rPr>
              <a:t>equivalent</a:t>
            </a:r>
            <a:r>
              <a:rPr sz="2000" b="1" spc="10" dirty="0">
                <a:solidFill>
                  <a:srgbClr val="004099"/>
                </a:solidFill>
                <a:latin typeface="Arial"/>
                <a:cs typeface="Arial"/>
              </a:rPr>
              <a:t> </a:t>
            </a:r>
            <a:r>
              <a:rPr sz="2000" b="1" spc="-5" dirty="0">
                <a:solidFill>
                  <a:srgbClr val="004099"/>
                </a:solidFill>
                <a:latin typeface="Arial"/>
                <a:cs typeface="Arial"/>
              </a:rPr>
              <a:t>resistances</a:t>
            </a:r>
            <a:r>
              <a:rPr sz="2000" b="1" dirty="0">
                <a:solidFill>
                  <a:srgbClr val="004099"/>
                </a:solidFill>
                <a:latin typeface="Arial"/>
                <a:cs typeface="Arial"/>
              </a:rPr>
              <a:t> </a:t>
            </a:r>
            <a:r>
              <a:rPr sz="2000" b="1" spc="-5" dirty="0">
                <a:solidFill>
                  <a:srgbClr val="004099"/>
                </a:solidFill>
                <a:latin typeface="Arial"/>
                <a:cs typeface="Arial"/>
              </a:rPr>
              <a:t>of</a:t>
            </a:r>
            <a:r>
              <a:rPr sz="2000" b="1" dirty="0">
                <a:solidFill>
                  <a:srgbClr val="004099"/>
                </a:solidFill>
                <a:latin typeface="Arial"/>
                <a:cs typeface="Arial"/>
              </a:rPr>
              <a:t> </a:t>
            </a:r>
            <a:r>
              <a:rPr sz="2000" b="1" spc="-5" dirty="0">
                <a:solidFill>
                  <a:srgbClr val="004099"/>
                </a:solidFill>
                <a:latin typeface="Arial"/>
                <a:cs typeface="Arial"/>
              </a:rPr>
              <a:t>the </a:t>
            </a:r>
            <a:r>
              <a:rPr sz="2000" b="1" spc="-540" dirty="0">
                <a:solidFill>
                  <a:srgbClr val="004099"/>
                </a:solidFill>
                <a:latin typeface="Arial"/>
                <a:cs typeface="Arial"/>
              </a:rPr>
              <a:t> </a:t>
            </a:r>
            <a:r>
              <a:rPr sz="2000" b="1" spc="-5" dirty="0">
                <a:solidFill>
                  <a:srgbClr val="004099"/>
                </a:solidFill>
                <a:latin typeface="Arial"/>
                <a:cs typeface="Arial"/>
              </a:rPr>
              <a:t>input</a:t>
            </a:r>
            <a:r>
              <a:rPr sz="2000" b="1" dirty="0">
                <a:solidFill>
                  <a:srgbClr val="004099"/>
                </a:solidFill>
                <a:latin typeface="Arial"/>
                <a:cs typeface="Arial"/>
              </a:rPr>
              <a:t> In</a:t>
            </a:r>
            <a:r>
              <a:rPr sz="1950" b="1" baseline="-21367" dirty="0">
                <a:solidFill>
                  <a:srgbClr val="004099"/>
                </a:solidFill>
                <a:latin typeface="Arial"/>
                <a:cs typeface="Arial"/>
              </a:rPr>
              <a:t>1</a:t>
            </a:r>
            <a:r>
              <a:rPr sz="1950" b="1" spc="284" baseline="-21367" dirty="0">
                <a:solidFill>
                  <a:srgbClr val="004099"/>
                </a:solidFill>
                <a:latin typeface="Arial"/>
                <a:cs typeface="Arial"/>
              </a:rPr>
              <a:t> </a:t>
            </a:r>
            <a:r>
              <a:rPr sz="2000" b="1" spc="-5" dirty="0">
                <a:solidFill>
                  <a:srgbClr val="004099"/>
                </a:solidFill>
                <a:latin typeface="Arial"/>
                <a:cs typeface="Arial"/>
              </a:rPr>
              <a:t>during</a:t>
            </a:r>
            <a:r>
              <a:rPr sz="2000" b="1" spc="5" dirty="0">
                <a:solidFill>
                  <a:srgbClr val="004099"/>
                </a:solidFill>
                <a:latin typeface="Arial"/>
                <a:cs typeface="Arial"/>
              </a:rPr>
              <a:t> </a:t>
            </a:r>
            <a:r>
              <a:rPr sz="2000" b="1" spc="-5" dirty="0">
                <a:solidFill>
                  <a:srgbClr val="004099"/>
                </a:solidFill>
                <a:latin typeface="Arial"/>
                <a:cs typeface="Arial"/>
              </a:rPr>
              <a:t>the charge</a:t>
            </a:r>
            <a:r>
              <a:rPr sz="2000" b="1" dirty="0">
                <a:solidFill>
                  <a:srgbClr val="004099"/>
                </a:solidFill>
                <a:latin typeface="Arial"/>
                <a:cs typeface="Arial"/>
              </a:rPr>
              <a:t> </a:t>
            </a:r>
            <a:r>
              <a:rPr sz="2000" b="1" spc="-5" dirty="0">
                <a:solidFill>
                  <a:srgbClr val="004099"/>
                </a:solidFill>
                <a:latin typeface="Arial"/>
                <a:cs typeface="Arial"/>
              </a:rPr>
              <a:t>and</a:t>
            </a:r>
            <a:r>
              <a:rPr sz="2000" b="1" spc="10" dirty="0">
                <a:solidFill>
                  <a:srgbClr val="004099"/>
                </a:solidFill>
                <a:latin typeface="Arial"/>
                <a:cs typeface="Arial"/>
              </a:rPr>
              <a:t> </a:t>
            </a:r>
            <a:r>
              <a:rPr sz="2000" b="1" spc="-5" dirty="0">
                <a:solidFill>
                  <a:srgbClr val="004099"/>
                </a:solidFill>
                <a:latin typeface="Arial"/>
                <a:cs typeface="Arial"/>
              </a:rPr>
              <a:t>discharge</a:t>
            </a:r>
            <a:r>
              <a:rPr sz="2000" b="1" spc="5" dirty="0">
                <a:solidFill>
                  <a:srgbClr val="004099"/>
                </a:solidFill>
                <a:latin typeface="Arial"/>
                <a:cs typeface="Arial"/>
              </a:rPr>
              <a:t> </a:t>
            </a:r>
            <a:r>
              <a:rPr sz="2000" b="1" spc="-5" dirty="0">
                <a:solidFill>
                  <a:srgbClr val="004099"/>
                </a:solidFill>
                <a:latin typeface="Arial"/>
                <a:cs typeface="Arial"/>
              </a:rPr>
              <a:t>process.</a:t>
            </a:r>
            <a:endParaRPr sz="2000" dirty="0">
              <a:latin typeface="Arial"/>
              <a:cs typeface="Arial"/>
            </a:endParaRPr>
          </a:p>
          <a:p>
            <a:pPr marL="323850" indent="-285750">
              <a:lnSpc>
                <a:spcPct val="100000"/>
              </a:lnSpc>
              <a:spcBef>
                <a:spcPts val="600"/>
              </a:spcBef>
              <a:buFont typeface="Wingdings"/>
              <a:buChar char=""/>
              <a:tabLst>
                <a:tab pos="323850" algn="l"/>
              </a:tabLst>
            </a:pPr>
            <a:r>
              <a:rPr sz="2000" b="1" i="1" spc="15" dirty="0">
                <a:solidFill>
                  <a:srgbClr val="00AF50"/>
                </a:solidFill>
                <a:latin typeface="Arial"/>
                <a:cs typeface="Arial"/>
              </a:rPr>
              <a:t>R</a:t>
            </a:r>
            <a:r>
              <a:rPr sz="1950" b="1" spc="22" baseline="-21367" dirty="0">
                <a:solidFill>
                  <a:srgbClr val="00AF50"/>
                </a:solidFill>
                <a:latin typeface="Arial"/>
                <a:cs typeface="Arial"/>
              </a:rPr>
              <a:t>on,PUN1</a:t>
            </a:r>
            <a:r>
              <a:rPr sz="1950" b="1" spc="284" baseline="-21367" dirty="0">
                <a:solidFill>
                  <a:srgbClr val="00AF50"/>
                </a:solidFill>
                <a:latin typeface="Arial"/>
                <a:cs typeface="Arial"/>
              </a:rPr>
              <a:t> </a:t>
            </a:r>
            <a:r>
              <a:rPr sz="2000" b="1" spc="-5" dirty="0">
                <a:solidFill>
                  <a:srgbClr val="004099"/>
                </a:solidFill>
                <a:latin typeface="Arial"/>
                <a:cs typeface="Arial"/>
              </a:rPr>
              <a:t>and</a:t>
            </a:r>
            <a:r>
              <a:rPr sz="2000" b="1" spc="5" dirty="0">
                <a:solidFill>
                  <a:srgbClr val="004099"/>
                </a:solidFill>
                <a:latin typeface="Arial"/>
                <a:cs typeface="Arial"/>
              </a:rPr>
              <a:t> </a:t>
            </a:r>
            <a:r>
              <a:rPr sz="2000" b="1" i="1" spc="15" dirty="0">
                <a:solidFill>
                  <a:srgbClr val="00AF50"/>
                </a:solidFill>
                <a:latin typeface="Arial"/>
                <a:cs typeface="Arial"/>
              </a:rPr>
              <a:t>R</a:t>
            </a:r>
            <a:r>
              <a:rPr sz="1950" b="1" spc="22" baseline="-21367" dirty="0">
                <a:solidFill>
                  <a:srgbClr val="00AF50"/>
                </a:solidFill>
                <a:latin typeface="Arial"/>
                <a:cs typeface="Arial"/>
              </a:rPr>
              <a:t>on,PDN1</a:t>
            </a:r>
            <a:r>
              <a:rPr sz="1950" b="1" spc="284" baseline="-21367" dirty="0">
                <a:solidFill>
                  <a:srgbClr val="00AF50"/>
                </a:solidFill>
                <a:latin typeface="Arial"/>
                <a:cs typeface="Arial"/>
              </a:rPr>
              <a:t> </a:t>
            </a:r>
            <a:r>
              <a:rPr sz="2000" b="1" spc="-5" dirty="0">
                <a:solidFill>
                  <a:srgbClr val="004099"/>
                </a:solidFill>
                <a:latin typeface="Arial"/>
                <a:cs typeface="Arial"/>
              </a:rPr>
              <a:t>depend</a:t>
            </a:r>
            <a:r>
              <a:rPr sz="2000" b="1" spc="15" dirty="0">
                <a:solidFill>
                  <a:srgbClr val="004099"/>
                </a:solidFill>
                <a:latin typeface="Arial"/>
                <a:cs typeface="Arial"/>
              </a:rPr>
              <a:t> </a:t>
            </a:r>
            <a:r>
              <a:rPr sz="2000" b="1" spc="-5" dirty="0">
                <a:solidFill>
                  <a:srgbClr val="004099"/>
                </a:solidFill>
                <a:latin typeface="Arial"/>
                <a:cs typeface="Arial"/>
              </a:rPr>
              <a:t>on</a:t>
            </a:r>
            <a:r>
              <a:rPr sz="2000" b="1" dirty="0">
                <a:solidFill>
                  <a:srgbClr val="004099"/>
                </a:solidFill>
                <a:latin typeface="Arial"/>
                <a:cs typeface="Arial"/>
              </a:rPr>
              <a:t> </a:t>
            </a:r>
            <a:r>
              <a:rPr sz="2000" b="1" spc="-5" dirty="0">
                <a:solidFill>
                  <a:srgbClr val="004099"/>
                </a:solidFill>
                <a:latin typeface="Arial"/>
                <a:cs typeface="Arial"/>
              </a:rPr>
              <a:t>the logic</a:t>
            </a:r>
            <a:r>
              <a:rPr sz="2000" b="1" dirty="0">
                <a:solidFill>
                  <a:srgbClr val="004099"/>
                </a:solidFill>
                <a:latin typeface="Arial"/>
                <a:cs typeface="Arial"/>
              </a:rPr>
              <a:t> </a:t>
            </a:r>
            <a:r>
              <a:rPr sz="2000" b="1" spc="-5" dirty="0">
                <a:solidFill>
                  <a:srgbClr val="004099"/>
                </a:solidFill>
                <a:latin typeface="Arial"/>
                <a:cs typeface="Arial"/>
              </a:rPr>
              <a:t>function.</a:t>
            </a:r>
            <a:endParaRPr sz="2000" dirty="0">
              <a:latin typeface="Arial"/>
              <a:cs typeface="Arial"/>
            </a:endParaRPr>
          </a:p>
          <a:p>
            <a:pPr marL="323850" indent="-285750">
              <a:lnSpc>
                <a:spcPct val="100000"/>
              </a:lnSpc>
              <a:spcBef>
                <a:spcPts val="600"/>
              </a:spcBef>
              <a:buFont typeface="Wingdings"/>
              <a:buChar char=""/>
              <a:tabLst>
                <a:tab pos="323850" algn="l"/>
              </a:tabLst>
            </a:pPr>
            <a:r>
              <a:rPr sz="2000" b="1" i="1" spc="-5" dirty="0">
                <a:solidFill>
                  <a:srgbClr val="00AF50"/>
                </a:solidFill>
                <a:latin typeface="Arial"/>
                <a:cs typeface="Arial"/>
              </a:rPr>
              <a:t>C</a:t>
            </a:r>
            <a:r>
              <a:rPr sz="1950" b="1" spc="-7" baseline="-21367" dirty="0">
                <a:solidFill>
                  <a:srgbClr val="00AF50"/>
                </a:solidFill>
                <a:latin typeface="Arial"/>
                <a:cs typeface="Arial"/>
              </a:rPr>
              <a:t>par,g</a:t>
            </a:r>
            <a:r>
              <a:rPr sz="1950" b="1" spc="315" baseline="-21367" dirty="0">
                <a:solidFill>
                  <a:srgbClr val="00AF50"/>
                </a:solidFill>
                <a:latin typeface="Arial"/>
                <a:cs typeface="Arial"/>
              </a:rPr>
              <a:t> </a:t>
            </a:r>
            <a:r>
              <a:rPr sz="2000" b="1" spc="-5" dirty="0">
                <a:solidFill>
                  <a:srgbClr val="004099"/>
                </a:solidFill>
                <a:latin typeface="Arial"/>
                <a:cs typeface="Arial"/>
              </a:rPr>
              <a:t>is the </a:t>
            </a:r>
            <a:r>
              <a:rPr lang="en-US" altLang="zh-CN" sz="2000" b="1" spc="-5" dirty="0">
                <a:solidFill>
                  <a:srgbClr val="004099"/>
                </a:solidFill>
                <a:latin typeface="Arial"/>
                <a:cs typeface="Arial"/>
              </a:rPr>
              <a:t>parasitic</a:t>
            </a:r>
            <a:r>
              <a:rPr sz="2000" b="1" spc="5" dirty="0">
                <a:solidFill>
                  <a:srgbClr val="004099"/>
                </a:solidFill>
                <a:latin typeface="Arial"/>
                <a:cs typeface="Arial"/>
              </a:rPr>
              <a:t> </a:t>
            </a:r>
            <a:r>
              <a:rPr sz="2000" b="1" spc="-5" dirty="0">
                <a:solidFill>
                  <a:srgbClr val="004099"/>
                </a:solidFill>
                <a:latin typeface="Arial"/>
                <a:cs typeface="Arial"/>
              </a:rPr>
              <a:t>capacitance</a:t>
            </a:r>
            <a:r>
              <a:rPr sz="2000" b="1" spc="15" dirty="0">
                <a:solidFill>
                  <a:srgbClr val="004099"/>
                </a:solidFill>
                <a:latin typeface="Arial"/>
                <a:cs typeface="Arial"/>
              </a:rPr>
              <a:t> </a:t>
            </a:r>
            <a:r>
              <a:rPr sz="2000" b="1" spc="-5" dirty="0">
                <a:solidFill>
                  <a:srgbClr val="004099"/>
                </a:solidFill>
                <a:latin typeface="Arial"/>
                <a:cs typeface="Arial"/>
              </a:rPr>
              <a:t>of</a:t>
            </a:r>
            <a:r>
              <a:rPr sz="2000" b="1" spc="5" dirty="0">
                <a:solidFill>
                  <a:srgbClr val="004099"/>
                </a:solidFill>
                <a:latin typeface="Arial"/>
                <a:cs typeface="Arial"/>
              </a:rPr>
              <a:t> </a:t>
            </a:r>
            <a:r>
              <a:rPr sz="2000" b="1" spc="-5" dirty="0">
                <a:solidFill>
                  <a:srgbClr val="004099"/>
                </a:solidFill>
                <a:latin typeface="Arial"/>
                <a:cs typeface="Arial"/>
              </a:rPr>
              <a:t>the</a:t>
            </a:r>
            <a:r>
              <a:rPr sz="2000" b="1" dirty="0">
                <a:solidFill>
                  <a:srgbClr val="004099"/>
                </a:solidFill>
                <a:latin typeface="Arial"/>
                <a:cs typeface="Arial"/>
              </a:rPr>
              <a:t> </a:t>
            </a:r>
            <a:r>
              <a:rPr sz="2000" b="1" spc="-5" dirty="0">
                <a:solidFill>
                  <a:srgbClr val="004099"/>
                </a:solidFill>
                <a:latin typeface="Arial"/>
                <a:cs typeface="Arial"/>
              </a:rPr>
              <a:t>logic</a:t>
            </a:r>
            <a:r>
              <a:rPr sz="2000" b="1" spc="5" dirty="0">
                <a:solidFill>
                  <a:srgbClr val="004099"/>
                </a:solidFill>
                <a:latin typeface="Arial"/>
                <a:cs typeface="Arial"/>
              </a:rPr>
              <a:t> </a:t>
            </a:r>
            <a:r>
              <a:rPr sz="2000" b="1" spc="-5" dirty="0">
                <a:solidFill>
                  <a:srgbClr val="004099"/>
                </a:solidFill>
                <a:latin typeface="Arial"/>
                <a:cs typeface="Arial"/>
              </a:rPr>
              <a:t>gate.</a:t>
            </a:r>
            <a:endParaRPr sz="2000" dirty="0">
              <a:latin typeface="Arial"/>
              <a:cs typeface="Arial"/>
            </a:endParaRPr>
          </a:p>
        </p:txBody>
      </p:sp>
      <p:sp>
        <p:nvSpPr>
          <p:cNvPr id="27" name="object 27"/>
          <p:cNvSpPr txBox="1"/>
          <p:nvPr/>
        </p:nvSpPr>
        <p:spPr>
          <a:xfrm>
            <a:off x="4661661" y="3940302"/>
            <a:ext cx="7290434" cy="858519"/>
          </a:xfrm>
          <a:prstGeom prst="rect">
            <a:avLst/>
          </a:prstGeom>
        </p:spPr>
        <p:txBody>
          <a:bodyPr vert="horz" wrap="square" lIns="0" tIns="124460" rIns="0" bIns="0" rtlCol="0">
            <a:spAutoFit/>
          </a:bodyPr>
          <a:lstStyle/>
          <a:p>
            <a:pPr marL="393700" indent="-356235">
              <a:lnSpc>
                <a:spcPct val="100000"/>
              </a:lnSpc>
              <a:spcBef>
                <a:spcPts val="980"/>
              </a:spcBef>
              <a:buFont typeface="Wingdings"/>
              <a:buChar char=""/>
              <a:tabLst>
                <a:tab pos="393700" algn="l"/>
                <a:tab pos="394335" algn="l"/>
              </a:tabLst>
            </a:pPr>
            <a:r>
              <a:rPr sz="2000" b="1" spc="-5" dirty="0">
                <a:solidFill>
                  <a:srgbClr val="FF0000"/>
                </a:solidFill>
                <a:latin typeface="Arial"/>
                <a:cs typeface="Arial"/>
              </a:rPr>
              <a:t>Different</a:t>
            </a:r>
            <a:r>
              <a:rPr sz="2000" b="1" spc="-15" dirty="0">
                <a:solidFill>
                  <a:srgbClr val="FF0000"/>
                </a:solidFill>
                <a:latin typeface="Arial"/>
                <a:cs typeface="Arial"/>
              </a:rPr>
              <a:t> </a:t>
            </a:r>
            <a:r>
              <a:rPr sz="2000" b="1" spc="-5" dirty="0">
                <a:solidFill>
                  <a:srgbClr val="FF0000"/>
                </a:solidFill>
                <a:latin typeface="Arial"/>
                <a:cs typeface="Arial"/>
              </a:rPr>
              <a:t>input</a:t>
            </a:r>
            <a:r>
              <a:rPr sz="2000" b="1" spc="5" dirty="0">
                <a:solidFill>
                  <a:srgbClr val="FF0000"/>
                </a:solidFill>
                <a:latin typeface="Arial"/>
                <a:cs typeface="Arial"/>
              </a:rPr>
              <a:t> </a:t>
            </a:r>
            <a:r>
              <a:rPr sz="2000" b="1" spc="-5" dirty="0">
                <a:solidFill>
                  <a:srgbClr val="FF0000"/>
                </a:solidFill>
                <a:latin typeface="Arial"/>
                <a:cs typeface="Arial"/>
              </a:rPr>
              <a:t>patterns</a:t>
            </a:r>
            <a:r>
              <a:rPr sz="2000" b="1" spc="10" dirty="0">
                <a:solidFill>
                  <a:srgbClr val="FF0000"/>
                </a:solidFill>
                <a:latin typeface="Arial"/>
                <a:cs typeface="Arial"/>
              </a:rPr>
              <a:t> </a:t>
            </a:r>
            <a:r>
              <a:rPr sz="2000" b="1" spc="-5" dirty="0">
                <a:solidFill>
                  <a:srgbClr val="FF0000"/>
                </a:solidFill>
                <a:latin typeface="Arial"/>
                <a:cs typeface="Arial"/>
              </a:rPr>
              <a:t>may</a:t>
            </a:r>
            <a:r>
              <a:rPr sz="2000" b="1" dirty="0">
                <a:solidFill>
                  <a:srgbClr val="FF0000"/>
                </a:solidFill>
                <a:latin typeface="Arial"/>
                <a:cs typeface="Arial"/>
              </a:rPr>
              <a:t> </a:t>
            </a:r>
            <a:r>
              <a:rPr sz="2000" b="1" spc="-5" dirty="0">
                <a:solidFill>
                  <a:srgbClr val="FF0000"/>
                </a:solidFill>
                <a:latin typeface="Arial"/>
                <a:cs typeface="Arial"/>
              </a:rPr>
              <a:t>have</a:t>
            </a:r>
            <a:r>
              <a:rPr sz="2000" b="1" dirty="0">
                <a:solidFill>
                  <a:srgbClr val="FF0000"/>
                </a:solidFill>
                <a:latin typeface="Arial"/>
                <a:cs typeface="Arial"/>
              </a:rPr>
              <a:t> </a:t>
            </a:r>
            <a:r>
              <a:rPr sz="2000" b="1" spc="-5" dirty="0">
                <a:solidFill>
                  <a:srgbClr val="FF0000"/>
                </a:solidFill>
                <a:latin typeface="Arial"/>
                <a:cs typeface="Arial"/>
              </a:rPr>
              <a:t>different</a:t>
            </a:r>
            <a:r>
              <a:rPr sz="2000" b="1" dirty="0">
                <a:solidFill>
                  <a:srgbClr val="FF0000"/>
                </a:solidFill>
                <a:latin typeface="Arial"/>
                <a:cs typeface="Arial"/>
              </a:rPr>
              <a:t> </a:t>
            </a:r>
            <a:r>
              <a:rPr sz="2000" b="1" i="1" spc="5" dirty="0">
                <a:solidFill>
                  <a:srgbClr val="FF0000"/>
                </a:solidFill>
                <a:latin typeface="Arial"/>
                <a:cs typeface="Arial"/>
              </a:rPr>
              <a:t>t</a:t>
            </a:r>
            <a:r>
              <a:rPr sz="1950" b="1" spc="7" baseline="-21367" dirty="0">
                <a:solidFill>
                  <a:srgbClr val="FF0000"/>
                </a:solidFill>
                <a:latin typeface="Arial"/>
                <a:cs typeface="Arial"/>
              </a:rPr>
              <a:t>p</a:t>
            </a:r>
            <a:r>
              <a:rPr sz="2000" b="1" spc="5" dirty="0">
                <a:solidFill>
                  <a:srgbClr val="FF0000"/>
                </a:solidFill>
                <a:latin typeface="Arial"/>
                <a:cs typeface="Arial"/>
              </a:rPr>
              <a:t>.</a:t>
            </a:r>
            <a:endParaRPr sz="2000" dirty="0">
              <a:latin typeface="Arial"/>
              <a:cs typeface="Arial"/>
            </a:endParaRPr>
          </a:p>
          <a:p>
            <a:pPr marL="495300" indent="-457200">
              <a:lnSpc>
                <a:spcPct val="100000"/>
              </a:lnSpc>
              <a:spcBef>
                <a:spcPts val="880"/>
              </a:spcBef>
              <a:buFont typeface="Wingdings"/>
              <a:buChar char=""/>
              <a:tabLst>
                <a:tab pos="494665" algn="l"/>
                <a:tab pos="495300" algn="l"/>
              </a:tabLst>
            </a:pPr>
            <a:r>
              <a:rPr sz="2000" b="1" spc="-5" dirty="0">
                <a:solidFill>
                  <a:srgbClr val="004099"/>
                </a:solidFill>
                <a:latin typeface="Arial"/>
                <a:cs typeface="Arial"/>
              </a:rPr>
              <a:t>Next, we calculate </a:t>
            </a:r>
            <a:r>
              <a:rPr sz="2000" b="1" i="1" spc="10" dirty="0">
                <a:solidFill>
                  <a:srgbClr val="004099"/>
                </a:solidFill>
                <a:latin typeface="Arial"/>
                <a:cs typeface="Arial"/>
              </a:rPr>
              <a:t>R</a:t>
            </a:r>
            <a:r>
              <a:rPr sz="1950" b="1" spc="15" baseline="-21367" dirty="0">
                <a:solidFill>
                  <a:srgbClr val="004099"/>
                </a:solidFill>
                <a:latin typeface="Arial"/>
                <a:cs typeface="Arial"/>
              </a:rPr>
              <a:t>on,g</a:t>
            </a:r>
            <a:r>
              <a:rPr sz="2000" b="1" spc="10" dirty="0">
                <a:solidFill>
                  <a:srgbClr val="004099"/>
                </a:solidFill>
                <a:latin typeface="Arial"/>
                <a:cs typeface="Arial"/>
              </a:rPr>
              <a:t>,</a:t>
            </a:r>
            <a:r>
              <a:rPr sz="2000" b="1" spc="-5" dirty="0">
                <a:solidFill>
                  <a:srgbClr val="004099"/>
                </a:solidFill>
                <a:latin typeface="Arial"/>
                <a:cs typeface="Arial"/>
              </a:rPr>
              <a:t> </a:t>
            </a:r>
            <a:r>
              <a:rPr sz="2000" b="1" i="1" spc="-5" dirty="0">
                <a:solidFill>
                  <a:srgbClr val="004099"/>
                </a:solidFill>
                <a:latin typeface="Arial"/>
                <a:cs typeface="Arial"/>
              </a:rPr>
              <a:t>C</a:t>
            </a:r>
            <a:r>
              <a:rPr sz="1950" b="1" spc="-7" baseline="-21367" dirty="0">
                <a:solidFill>
                  <a:srgbClr val="004099"/>
                </a:solidFill>
                <a:latin typeface="Arial"/>
                <a:cs typeface="Arial"/>
              </a:rPr>
              <a:t>par,g</a:t>
            </a:r>
            <a:r>
              <a:rPr sz="2000" b="1" spc="-5" dirty="0">
                <a:solidFill>
                  <a:srgbClr val="004099"/>
                </a:solidFill>
                <a:latin typeface="Arial"/>
                <a:cs typeface="Arial"/>
              </a:rPr>
              <a:t>,</a:t>
            </a:r>
            <a:r>
              <a:rPr sz="2000" b="1" dirty="0">
                <a:solidFill>
                  <a:srgbClr val="004099"/>
                </a:solidFill>
                <a:latin typeface="Arial"/>
                <a:cs typeface="Arial"/>
              </a:rPr>
              <a:t> </a:t>
            </a:r>
            <a:r>
              <a:rPr sz="2000" b="1" spc="-5" dirty="0">
                <a:solidFill>
                  <a:srgbClr val="004099"/>
                </a:solidFill>
                <a:latin typeface="Arial"/>
                <a:cs typeface="Arial"/>
              </a:rPr>
              <a:t>and</a:t>
            </a:r>
            <a:r>
              <a:rPr sz="2000" b="1" spc="10" dirty="0">
                <a:solidFill>
                  <a:srgbClr val="004099"/>
                </a:solidFill>
                <a:latin typeface="Arial"/>
                <a:cs typeface="Arial"/>
              </a:rPr>
              <a:t> </a:t>
            </a:r>
            <a:r>
              <a:rPr sz="2000" b="1" i="1" spc="10" dirty="0">
                <a:solidFill>
                  <a:srgbClr val="004099"/>
                </a:solidFill>
                <a:latin typeface="Arial"/>
                <a:cs typeface="Arial"/>
              </a:rPr>
              <a:t>C</a:t>
            </a:r>
            <a:r>
              <a:rPr sz="1950" b="1" spc="15" baseline="-21367" dirty="0">
                <a:solidFill>
                  <a:srgbClr val="004099"/>
                </a:solidFill>
                <a:latin typeface="Arial"/>
                <a:cs typeface="Arial"/>
              </a:rPr>
              <a:t>in,g</a:t>
            </a:r>
            <a:r>
              <a:rPr sz="1950" b="1" spc="307" baseline="-21367" dirty="0">
                <a:solidFill>
                  <a:srgbClr val="004099"/>
                </a:solidFill>
                <a:latin typeface="Arial"/>
                <a:cs typeface="Arial"/>
              </a:rPr>
              <a:t> </a:t>
            </a:r>
            <a:r>
              <a:rPr sz="2000" b="1" spc="-5" dirty="0">
                <a:solidFill>
                  <a:srgbClr val="004099"/>
                </a:solidFill>
                <a:latin typeface="Arial"/>
                <a:cs typeface="Arial"/>
              </a:rPr>
              <a:t>of</a:t>
            </a:r>
            <a:r>
              <a:rPr sz="2000" b="1" spc="5" dirty="0">
                <a:solidFill>
                  <a:srgbClr val="004099"/>
                </a:solidFill>
                <a:latin typeface="Arial"/>
                <a:cs typeface="Arial"/>
              </a:rPr>
              <a:t> </a:t>
            </a:r>
            <a:r>
              <a:rPr sz="2000" b="1" spc="-5" dirty="0">
                <a:solidFill>
                  <a:srgbClr val="004099"/>
                </a:solidFill>
                <a:latin typeface="Arial"/>
                <a:cs typeface="Arial"/>
              </a:rPr>
              <a:t>the</a:t>
            </a:r>
            <a:r>
              <a:rPr sz="2000" b="1" dirty="0">
                <a:solidFill>
                  <a:srgbClr val="004099"/>
                </a:solidFill>
                <a:latin typeface="Arial"/>
                <a:cs typeface="Arial"/>
              </a:rPr>
              <a:t> </a:t>
            </a:r>
            <a:r>
              <a:rPr sz="2000" b="1" spc="-5" dirty="0">
                <a:solidFill>
                  <a:srgbClr val="004099"/>
                </a:solidFill>
                <a:latin typeface="Arial"/>
                <a:cs typeface="Arial"/>
              </a:rPr>
              <a:t>logic</a:t>
            </a:r>
            <a:r>
              <a:rPr sz="2000" b="1" spc="5" dirty="0">
                <a:solidFill>
                  <a:srgbClr val="004099"/>
                </a:solidFill>
                <a:latin typeface="Arial"/>
                <a:cs typeface="Arial"/>
              </a:rPr>
              <a:t> </a:t>
            </a:r>
            <a:r>
              <a:rPr sz="2000" b="1" spc="-5" dirty="0">
                <a:solidFill>
                  <a:srgbClr val="004099"/>
                </a:solidFill>
                <a:latin typeface="Arial"/>
                <a:cs typeface="Arial"/>
              </a:rPr>
              <a:t>gate.</a:t>
            </a:r>
            <a:endParaRPr sz="2000" dirty="0">
              <a:latin typeface="Arial"/>
              <a:cs typeface="Arial"/>
            </a:endParaRPr>
          </a:p>
        </p:txBody>
      </p:sp>
      <p:sp>
        <p:nvSpPr>
          <p:cNvPr id="28" name="灯片编号占位符 27">
            <a:extLst>
              <a:ext uri="{FF2B5EF4-FFF2-40B4-BE49-F238E27FC236}">
                <a16:creationId xmlns:a16="http://schemas.microsoft.com/office/drawing/2014/main" id="{EBF34857-55EB-66CD-876D-B0918BF0407C}"/>
              </a:ext>
            </a:extLst>
          </p:cNvPr>
          <p:cNvSpPr>
            <a:spLocks noGrp="1"/>
          </p:cNvSpPr>
          <p:nvPr>
            <p:ph type="sldNum" sz="quarter" idx="7"/>
          </p:nvPr>
        </p:nvSpPr>
        <p:spPr/>
        <p:txBody>
          <a:bodyPr/>
          <a:lstStyle/>
          <a:p>
            <a:fld id="{B6F15528-21DE-4FAA-801E-634DDDAF4B2B}" type="slidenum">
              <a:rPr lang="en-US" altLang="zh-CN" smtClean="0"/>
              <a:t>4</a:t>
            </a:fld>
            <a:endParaRPr lang="en-US" altLang="zh-CN"/>
          </a:p>
        </p:txBody>
      </p:sp>
      <p:grpSp>
        <p:nvGrpSpPr>
          <p:cNvPr id="37" name="组合 36">
            <a:extLst>
              <a:ext uri="{FF2B5EF4-FFF2-40B4-BE49-F238E27FC236}">
                <a16:creationId xmlns:a16="http://schemas.microsoft.com/office/drawing/2014/main" id="{334BFEE5-EBBB-756C-5826-F1C4C03981AA}"/>
              </a:ext>
            </a:extLst>
          </p:cNvPr>
          <p:cNvGrpSpPr/>
          <p:nvPr/>
        </p:nvGrpSpPr>
        <p:grpSpPr>
          <a:xfrm>
            <a:off x="3505200" y="1667890"/>
            <a:ext cx="7703676" cy="583184"/>
            <a:chOff x="2847591" y="1565906"/>
            <a:chExt cx="7703676" cy="583184"/>
          </a:xfrm>
        </p:grpSpPr>
        <p:grpSp>
          <p:nvGrpSpPr>
            <p:cNvPr id="32" name="object 24">
              <a:extLst>
                <a:ext uri="{FF2B5EF4-FFF2-40B4-BE49-F238E27FC236}">
                  <a16:creationId xmlns:a16="http://schemas.microsoft.com/office/drawing/2014/main" id="{69DD0417-544C-BA2B-3FF4-955BFDF858F1}"/>
                </a:ext>
              </a:extLst>
            </p:cNvPr>
            <p:cNvGrpSpPr/>
            <p:nvPr/>
          </p:nvGrpSpPr>
          <p:grpSpPr>
            <a:xfrm>
              <a:off x="2847591" y="1590290"/>
              <a:ext cx="7593139" cy="558800"/>
              <a:chOff x="974978" y="1323213"/>
              <a:chExt cx="4708456" cy="558800"/>
            </a:xfrm>
          </p:grpSpPr>
          <p:sp>
            <p:nvSpPr>
              <p:cNvPr id="33" name="object 25">
                <a:extLst>
                  <a:ext uri="{FF2B5EF4-FFF2-40B4-BE49-F238E27FC236}">
                    <a16:creationId xmlns:a16="http://schemas.microsoft.com/office/drawing/2014/main" id="{1A88A5B7-2810-97D7-853D-2F0974245708}"/>
                  </a:ext>
                </a:extLst>
              </p:cNvPr>
              <p:cNvSpPr/>
              <p:nvPr/>
            </p:nvSpPr>
            <p:spPr>
              <a:xfrm>
                <a:off x="974979" y="1323213"/>
                <a:ext cx="4708455" cy="558800"/>
              </a:xfrm>
              <a:custGeom>
                <a:avLst/>
                <a:gdLst/>
                <a:ahLst/>
                <a:cxnLst/>
                <a:rect l="l" t="t" r="r" b="b"/>
                <a:pathLst>
                  <a:path w="4451350" h="558800">
                    <a:moveTo>
                      <a:pt x="4357751" y="0"/>
                    </a:moveTo>
                    <a:lnTo>
                      <a:pt x="93090" y="0"/>
                    </a:lnTo>
                    <a:lnTo>
                      <a:pt x="56857" y="7312"/>
                    </a:lnTo>
                    <a:lnTo>
                      <a:pt x="27266" y="27257"/>
                    </a:lnTo>
                    <a:lnTo>
                      <a:pt x="7315" y="56846"/>
                    </a:lnTo>
                    <a:lnTo>
                      <a:pt x="0" y="93090"/>
                    </a:lnTo>
                    <a:lnTo>
                      <a:pt x="0" y="465454"/>
                    </a:lnTo>
                    <a:lnTo>
                      <a:pt x="7315" y="501699"/>
                    </a:lnTo>
                    <a:lnTo>
                      <a:pt x="27266" y="531288"/>
                    </a:lnTo>
                    <a:lnTo>
                      <a:pt x="56857" y="551233"/>
                    </a:lnTo>
                    <a:lnTo>
                      <a:pt x="93090" y="558546"/>
                    </a:lnTo>
                    <a:lnTo>
                      <a:pt x="4357751" y="558546"/>
                    </a:lnTo>
                    <a:lnTo>
                      <a:pt x="4393995" y="551233"/>
                    </a:lnTo>
                    <a:lnTo>
                      <a:pt x="4423584" y="531288"/>
                    </a:lnTo>
                    <a:lnTo>
                      <a:pt x="4443529" y="501699"/>
                    </a:lnTo>
                    <a:lnTo>
                      <a:pt x="4450842" y="465454"/>
                    </a:lnTo>
                    <a:lnTo>
                      <a:pt x="4450842" y="93090"/>
                    </a:lnTo>
                    <a:lnTo>
                      <a:pt x="4443529" y="56846"/>
                    </a:lnTo>
                    <a:lnTo>
                      <a:pt x="4423584" y="27257"/>
                    </a:lnTo>
                    <a:lnTo>
                      <a:pt x="4393995" y="7312"/>
                    </a:lnTo>
                    <a:lnTo>
                      <a:pt x="4357751" y="0"/>
                    </a:lnTo>
                    <a:close/>
                  </a:path>
                </a:pathLst>
              </a:custGeom>
              <a:solidFill>
                <a:srgbClr val="FFFF00"/>
              </a:solidFill>
            </p:spPr>
            <p:txBody>
              <a:bodyPr wrap="square" lIns="0" tIns="0" rIns="0" bIns="0" rtlCol="0"/>
              <a:lstStyle/>
              <a:p>
                <a:endParaRPr/>
              </a:p>
            </p:txBody>
          </p:sp>
          <p:sp>
            <p:nvSpPr>
              <p:cNvPr id="34" name="object 26">
                <a:extLst>
                  <a:ext uri="{FF2B5EF4-FFF2-40B4-BE49-F238E27FC236}">
                    <a16:creationId xmlns:a16="http://schemas.microsoft.com/office/drawing/2014/main" id="{FDA2207D-4C4D-8ECE-8CE5-4327EFB4B960}"/>
                  </a:ext>
                </a:extLst>
              </p:cNvPr>
              <p:cNvSpPr/>
              <p:nvPr/>
            </p:nvSpPr>
            <p:spPr>
              <a:xfrm>
                <a:off x="974978" y="1323213"/>
                <a:ext cx="4708456" cy="558800"/>
              </a:xfrm>
              <a:custGeom>
                <a:avLst/>
                <a:gdLst/>
                <a:ahLst/>
                <a:cxnLst/>
                <a:rect l="l" t="t" r="r" b="b"/>
                <a:pathLst>
                  <a:path w="4451350" h="558800">
                    <a:moveTo>
                      <a:pt x="0" y="93090"/>
                    </a:moveTo>
                    <a:lnTo>
                      <a:pt x="7315" y="56846"/>
                    </a:lnTo>
                    <a:lnTo>
                      <a:pt x="27266" y="27257"/>
                    </a:lnTo>
                    <a:lnTo>
                      <a:pt x="56857" y="7312"/>
                    </a:lnTo>
                    <a:lnTo>
                      <a:pt x="93090" y="0"/>
                    </a:lnTo>
                    <a:lnTo>
                      <a:pt x="4357751" y="0"/>
                    </a:lnTo>
                    <a:lnTo>
                      <a:pt x="4393995" y="7312"/>
                    </a:lnTo>
                    <a:lnTo>
                      <a:pt x="4423584" y="27257"/>
                    </a:lnTo>
                    <a:lnTo>
                      <a:pt x="4443529" y="56846"/>
                    </a:lnTo>
                    <a:lnTo>
                      <a:pt x="4450842" y="93090"/>
                    </a:lnTo>
                    <a:lnTo>
                      <a:pt x="4450842" y="465454"/>
                    </a:lnTo>
                    <a:lnTo>
                      <a:pt x="4443529" y="501699"/>
                    </a:lnTo>
                    <a:lnTo>
                      <a:pt x="4423584" y="531288"/>
                    </a:lnTo>
                    <a:lnTo>
                      <a:pt x="4393995" y="551233"/>
                    </a:lnTo>
                    <a:lnTo>
                      <a:pt x="4357751" y="558546"/>
                    </a:lnTo>
                    <a:lnTo>
                      <a:pt x="93090" y="558546"/>
                    </a:lnTo>
                    <a:lnTo>
                      <a:pt x="56857" y="551233"/>
                    </a:lnTo>
                    <a:lnTo>
                      <a:pt x="27266" y="531288"/>
                    </a:lnTo>
                    <a:lnTo>
                      <a:pt x="7315" y="501699"/>
                    </a:lnTo>
                    <a:lnTo>
                      <a:pt x="0" y="465454"/>
                    </a:lnTo>
                    <a:lnTo>
                      <a:pt x="0" y="93090"/>
                    </a:lnTo>
                    <a:close/>
                  </a:path>
                </a:pathLst>
              </a:custGeom>
              <a:ln w="12954">
                <a:solidFill>
                  <a:srgbClr val="002C6D"/>
                </a:solidFill>
              </a:ln>
            </p:spPr>
            <p:txBody>
              <a:bodyPr wrap="square" lIns="0" tIns="0" rIns="0" bIns="0" rtlCol="0"/>
              <a:lstStyle/>
              <a:p>
                <a:endParaRPr dirty="0"/>
              </a:p>
            </p:txBody>
          </p:sp>
        </p:grpSp>
        <p:sp>
          <p:nvSpPr>
            <p:cNvPr id="35" name="object 27">
              <a:extLst>
                <a:ext uri="{FF2B5EF4-FFF2-40B4-BE49-F238E27FC236}">
                  <a16:creationId xmlns:a16="http://schemas.microsoft.com/office/drawing/2014/main" id="{C4EF6D53-3658-6163-3228-3F2D139A282D}"/>
                </a:ext>
              </a:extLst>
            </p:cNvPr>
            <p:cNvSpPr txBox="1"/>
            <p:nvPr/>
          </p:nvSpPr>
          <p:spPr>
            <a:xfrm>
              <a:off x="2958127" y="1565906"/>
              <a:ext cx="7593140" cy="520014"/>
            </a:xfrm>
            <a:prstGeom prst="rect">
              <a:avLst/>
            </a:prstGeom>
          </p:spPr>
          <p:txBody>
            <a:bodyPr vert="horz" wrap="square" lIns="0" tIns="12065" rIns="0" bIns="0" rtlCol="0">
              <a:spAutoFit/>
            </a:bodyPr>
            <a:lstStyle/>
            <a:p>
              <a:pPr marL="38100">
                <a:lnSpc>
                  <a:spcPct val="100000"/>
                </a:lnSpc>
                <a:spcBef>
                  <a:spcPts val="95"/>
                </a:spcBef>
              </a:pPr>
              <a:r>
                <a:rPr sz="3300" i="1" spc="89" baseline="13888" dirty="0">
                  <a:latin typeface="Times New Roman"/>
                  <a:cs typeface="Times New Roman"/>
                </a:rPr>
                <a:t>t</a:t>
              </a:r>
              <a:r>
                <a:rPr sz="1250" i="1" spc="60" dirty="0">
                  <a:latin typeface="Times New Roman"/>
                  <a:cs typeface="Times New Roman"/>
                </a:rPr>
                <a:t>p</a:t>
              </a:r>
              <a:r>
                <a:rPr sz="1250" spc="60" dirty="0">
                  <a:latin typeface="Times New Roman"/>
                  <a:cs typeface="Times New Roman"/>
                </a:rPr>
                <a:t>1</a:t>
              </a:r>
              <a:r>
                <a:rPr sz="1250" spc="385" dirty="0">
                  <a:latin typeface="Times New Roman"/>
                  <a:cs typeface="Times New Roman"/>
                </a:rPr>
                <a:t> </a:t>
              </a:r>
              <a:r>
                <a:rPr sz="3300" spc="-7" baseline="13888" dirty="0">
                  <a:latin typeface="Symbol"/>
                  <a:cs typeface="Symbol"/>
                </a:rPr>
                <a:t></a:t>
              </a:r>
              <a:r>
                <a:rPr sz="3300" spc="-60" baseline="13888" dirty="0">
                  <a:latin typeface="Times New Roman"/>
                  <a:cs typeface="Times New Roman"/>
                </a:rPr>
                <a:t> </a:t>
              </a:r>
              <a:r>
                <a:rPr sz="3300" spc="37" baseline="13888" dirty="0">
                  <a:latin typeface="Times New Roman"/>
                  <a:cs typeface="Times New Roman"/>
                </a:rPr>
                <a:t>(</a:t>
              </a:r>
              <a:r>
                <a:rPr sz="3300" i="1" spc="37" baseline="13888" dirty="0">
                  <a:latin typeface="Times New Roman"/>
                  <a:cs typeface="Times New Roman"/>
                </a:rPr>
                <a:t>t</a:t>
              </a:r>
              <a:r>
                <a:rPr sz="1250" i="1" spc="25" dirty="0">
                  <a:latin typeface="Times New Roman"/>
                  <a:cs typeface="Times New Roman"/>
                </a:rPr>
                <a:t>pHL</a:t>
              </a:r>
              <a:r>
                <a:rPr sz="1250" spc="25" dirty="0">
                  <a:latin typeface="Times New Roman"/>
                  <a:cs typeface="Times New Roman"/>
                </a:rPr>
                <a:t>,1</a:t>
              </a:r>
              <a:r>
                <a:rPr sz="1250" spc="225" dirty="0">
                  <a:latin typeface="Times New Roman"/>
                  <a:cs typeface="Times New Roman"/>
                </a:rPr>
                <a:t> </a:t>
              </a:r>
              <a:r>
                <a:rPr sz="3300" spc="-7" baseline="13888" dirty="0">
                  <a:latin typeface="Symbol"/>
                  <a:cs typeface="Symbol"/>
                </a:rPr>
                <a:t></a:t>
              </a:r>
              <a:r>
                <a:rPr sz="3300" spc="-315" baseline="13888" dirty="0">
                  <a:latin typeface="Times New Roman"/>
                  <a:cs typeface="Times New Roman"/>
                </a:rPr>
                <a:t> </a:t>
              </a:r>
              <a:r>
                <a:rPr sz="3300" i="1" spc="75" baseline="13888" dirty="0">
                  <a:latin typeface="Times New Roman"/>
                  <a:cs typeface="Times New Roman"/>
                </a:rPr>
                <a:t>t</a:t>
              </a:r>
              <a:r>
                <a:rPr sz="1250" i="1" spc="50" dirty="0">
                  <a:latin typeface="Times New Roman"/>
                  <a:cs typeface="Times New Roman"/>
                </a:rPr>
                <a:t>pLH</a:t>
              </a:r>
              <a:r>
                <a:rPr sz="1250" i="1" spc="-90" dirty="0">
                  <a:latin typeface="Times New Roman"/>
                  <a:cs typeface="Times New Roman"/>
                </a:rPr>
                <a:t> </a:t>
              </a:r>
              <a:r>
                <a:rPr sz="1250" spc="-25" dirty="0">
                  <a:latin typeface="Times New Roman"/>
                  <a:cs typeface="Times New Roman"/>
                </a:rPr>
                <a:t>,1</a:t>
              </a:r>
              <a:r>
                <a:rPr sz="1250" spc="-130" dirty="0">
                  <a:latin typeface="Times New Roman"/>
                  <a:cs typeface="Times New Roman"/>
                </a:rPr>
                <a:t> </a:t>
              </a:r>
              <a:r>
                <a:rPr lang="en-US" sz="1250" spc="-130" dirty="0">
                  <a:latin typeface="Times New Roman"/>
                  <a:cs typeface="Times New Roman"/>
                </a:rPr>
                <a:t> </a:t>
              </a:r>
              <a:r>
                <a:rPr sz="3300" spc="-7" baseline="13888" dirty="0">
                  <a:latin typeface="Times New Roman"/>
                  <a:cs typeface="Times New Roman"/>
                </a:rPr>
                <a:t>)</a:t>
              </a:r>
              <a:r>
                <a:rPr sz="3300" spc="-217" baseline="13888" dirty="0">
                  <a:latin typeface="Times New Roman"/>
                  <a:cs typeface="Times New Roman"/>
                </a:rPr>
                <a:t> </a:t>
              </a:r>
              <a:r>
                <a:rPr sz="3300" spc="-7" baseline="13888" dirty="0">
                  <a:latin typeface="Times New Roman"/>
                  <a:cs typeface="Times New Roman"/>
                </a:rPr>
                <a:t>/</a:t>
              </a:r>
              <a:r>
                <a:rPr sz="3300" spc="-135" baseline="13888" dirty="0">
                  <a:latin typeface="Times New Roman"/>
                  <a:cs typeface="Times New Roman"/>
                </a:rPr>
                <a:t> </a:t>
              </a:r>
              <a:r>
                <a:rPr sz="3300" spc="-7" baseline="13888" dirty="0">
                  <a:latin typeface="Times New Roman"/>
                  <a:cs typeface="Times New Roman"/>
                </a:rPr>
                <a:t>2</a:t>
              </a:r>
              <a:r>
                <a:rPr sz="3300" spc="-60" baseline="13888" dirty="0">
                  <a:latin typeface="Times New Roman"/>
                  <a:cs typeface="Times New Roman"/>
                </a:rPr>
                <a:t> </a:t>
              </a:r>
              <a:r>
                <a:rPr sz="3300" spc="-7" baseline="13888" dirty="0">
                  <a:latin typeface="Symbol"/>
                  <a:cs typeface="Symbol"/>
                </a:rPr>
                <a:t></a:t>
              </a:r>
              <a:r>
                <a:rPr sz="3300" spc="-67" baseline="13888" dirty="0">
                  <a:latin typeface="Times New Roman"/>
                  <a:cs typeface="Times New Roman"/>
                </a:rPr>
                <a:t> </a:t>
              </a:r>
              <a:r>
                <a:rPr sz="3300" spc="-15" baseline="13888" dirty="0">
                  <a:latin typeface="Times New Roman"/>
                  <a:cs typeface="Times New Roman"/>
                </a:rPr>
                <a:t>0.69</a:t>
              </a:r>
              <a:r>
                <a:rPr sz="3300" spc="-457" baseline="13888" dirty="0">
                  <a:latin typeface="Times New Roman"/>
                  <a:cs typeface="Times New Roman"/>
                </a:rPr>
                <a:t> </a:t>
              </a:r>
              <a:r>
                <a:rPr sz="3300" spc="-7" baseline="13888" dirty="0">
                  <a:latin typeface="Symbol"/>
                  <a:cs typeface="Symbol"/>
                </a:rPr>
                <a:t></a:t>
              </a:r>
              <a:r>
                <a:rPr sz="3300" spc="-300" baseline="13888" dirty="0">
                  <a:latin typeface="Times New Roman"/>
                  <a:cs typeface="Times New Roman"/>
                </a:rPr>
                <a:t> </a:t>
              </a:r>
              <a:r>
                <a:rPr lang="en-US" altLang="zh-CN" sz="3300" spc="-509" baseline="13888" dirty="0">
                  <a:latin typeface="Times New Roman"/>
                  <a:cs typeface="Times New Roman"/>
                </a:rPr>
                <a:t>( </a:t>
              </a:r>
              <a:r>
                <a:rPr lang="en-US" sz="3300" i="1" spc="-22" baseline="13888" dirty="0" err="1">
                  <a:latin typeface="Times New Roman"/>
                  <a:cs typeface="Times New Roman"/>
                </a:rPr>
                <a:t>R</a:t>
              </a:r>
              <a:r>
                <a:rPr lang="en-US" sz="1250" i="1" spc="-15" dirty="0" err="1">
                  <a:latin typeface="Times New Roman"/>
                  <a:cs typeface="Times New Roman"/>
                </a:rPr>
                <a:t>on</a:t>
              </a:r>
              <a:r>
                <a:rPr lang="en-US" sz="1250" spc="-15" dirty="0" err="1">
                  <a:latin typeface="Times New Roman"/>
                  <a:cs typeface="Times New Roman"/>
                </a:rPr>
                <a:t>,PUN1</a:t>
              </a:r>
              <a:r>
                <a:rPr lang="en-US" sz="1250" spc="114" dirty="0">
                  <a:latin typeface="Times New Roman"/>
                  <a:cs typeface="Times New Roman"/>
                </a:rPr>
                <a:t> </a:t>
              </a:r>
              <a:r>
                <a:rPr lang="en-US" altLang="zh-CN" sz="3300" i="1" spc="22" baseline="13888" dirty="0">
                  <a:latin typeface="Times New Roman"/>
                  <a:cs typeface="Times New Roman"/>
                </a:rPr>
                <a:t>+</a:t>
              </a:r>
              <a:r>
                <a:rPr lang="en-US" altLang="zh-CN" sz="3300" i="1" spc="-22" baseline="13888" dirty="0">
                  <a:latin typeface="Times New Roman"/>
                  <a:cs typeface="Times New Roman"/>
                </a:rPr>
                <a:t> </a:t>
              </a:r>
              <a:r>
                <a:rPr lang="en-US" altLang="zh-CN" sz="3300" i="1" spc="-22" baseline="13888" dirty="0" err="1">
                  <a:latin typeface="Times New Roman"/>
                  <a:cs typeface="Times New Roman"/>
                </a:rPr>
                <a:t>R</a:t>
              </a:r>
              <a:r>
                <a:rPr lang="en-US" altLang="zh-CN" sz="1250" i="1" spc="-15" dirty="0" err="1">
                  <a:latin typeface="Times New Roman"/>
                  <a:cs typeface="Times New Roman"/>
                </a:rPr>
                <a:t>on</a:t>
              </a:r>
              <a:r>
                <a:rPr lang="en-US" altLang="zh-CN" sz="1250" spc="-15" dirty="0" err="1">
                  <a:latin typeface="Times New Roman"/>
                  <a:cs typeface="Times New Roman"/>
                </a:rPr>
                <a:t>,PDN1</a:t>
              </a:r>
              <a:r>
                <a:rPr lang="zh-CN" altLang="en-US" sz="1250" spc="-25" dirty="0">
                  <a:latin typeface="Times New Roman"/>
                  <a:cs typeface="Times New Roman"/>
                </a:rPr>
                <a:t> </a:t>
              </a:r>
              <a:r>
                <a:rPr lang="en-US" altLang="zh-CN" sz="3300" spc="-7" baseline="13888" dirty="0">
                  <a:latin typeface="Times New Roman"/>
                  <a:cs typeface="Times New Roman"/>
                </a:rPr>
                <a:t>)/2 </a:t>
              </a:r>
              <a:r>
                <a:rPr sz="3300" spc="-7" baseline="13888" dirty="0">
                  <a:latin typeface="Symbol"/>
                  <a:cs typeface="Symbol"/>
                </a:rPr>
                <a:t></a:t>
              </a:r>
              <a:r>
                <a:rPr lang="en-US" sz="3300" spc="-7" baseline="13888" dirty="0">
                  <a:latin typeface="Symbol"/>
                  <a:cs typeface="Symbol"/>
                </a:rPr>
                <a:t> </a:t>
              </a:r>
              <a:r>
                <a:rPr sz="3300" spc="-509" baseline="13888" dirty="0">
                  <a:latin typeface="Times New Roman"/>
                  <a:cs typeface="Times New Roman"/>
                </a:rPr>
                <a:t> </a:t>
              </a:r>
              <a:r>
                <a:rPr lang="en-US" sz="3300" spc="-509" baseline="13888" dirty="0">
                  <a:latin typeface="Times New Roman"/>
                  <a:cs typeface="Times New Roman"/>
                </a:rPr>
                <a:t>(</a:t>
              </a:r>
              <a:r>
                <a:rPr lang="en-US" altLang="zh-CN" sz="3300" i="1" spc="22" baseline="13888" dirty="0" err="1">
                  <a:latin typeface="Times New Roman"/>
                  <a:cs typeface="Times New Roman"/>
                </a:rPr>
                <a:t>C</a:t>
              </a:r>
              <a:r>
                <a:rPr lang="en-US" altLang="zh-CN" sz="1250" i="1" spc="15" dirty="0" err="1">
                  <a:latin typeface="Times New Roman"/>
                  <a:cs typeface="Times New Roman"/>
                </a:rPr>
                <a:t>par.g</a:t>
              </a:r>
              <a:r>
                <a:rPr lang="en-US" altLang="zh-CN" sz="3300" i="1" spc="22" baseline="13888" dirty="0">
                  <a:latin typeface="Times New Roman"/>
                  <a:cs typeface="Times New Roman"/>
                </a:rPr>
                <a:t> + C</a:t>
              </a:r>
              <a:r>
                <a:rPr lang="en-US" altLang="zh-CN" sz="1250" i="1" spc="15" dirty="0">
                  <a:latin typeface="Times New Roman"/>
                  <a:cs typeface="Times New Roman"/>
                </a:rPr>
                <a:t>L</a:t>
              </a:r>
              <a:r>
                <a:rPr lang="zh-CN" altLang="en-US" sz="1250" spc="-25" dirty="0">
                  <a:latin typeface="Times New Roman"/>
                  <a:cs typeface="Times New Roman"/>
                </a:rPr>
                <a:t> </a:t>
              </a:r>
              <a:r>
                <a:rPr lang="en-US" altLang="zh-CN" sz="3300" spc="-7" baseline="13888" dirty="0">
                  <a:latin typeface="Times New Roman"/>
                  <a:cs typeface="Times New Roman"/>
                </a:rPr>
                <a:t>)</a:t>
              </a:r>
              <a:endParaRPr sz="1250" dirty="0">
                <a:latin typeface="Times New Roman"/>
                <a:cs typeface="Times New Roman"/>
              </a:endParaRPr>
            </a:p>
          </p:txBody>
        </p:sp>
      </p:grpSp>
    </p:spTree>
    <p:extLst>
      <p:ext uri="{BB962C8B-B14F-4D97-AF65-F5344CB8AC3E}">
        <p14:creationId xmlns:p14="http://schemas.microsoft.com/office/powerpoint/2010/main" val="2689113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00" y="59789"/>
            <a:ext cx="8146987" cy="566181"/>
          </a:xfrm>
          <a:prstGeom prst="rect">
            <a:avLst/>
          </a:prstGeom>
        </p:spPr>
        <p:txBody>
          <a:bodyPr vert="horz" wrap="square" lIns="0" tIns="12065" rIns="0" bIns="0" rtlCol="0">
            <a:spAutoFit/>
          </a:bodyPr>
          <a:lstStyle/>
          <a:p>
            <a:pPr marL="12700">
              <a:lnSpc>
                <a:spcPct val="100000"/>
              </a:lnSpc>
              <a:spcBef>
                <a:spcPts val="95"/>
              </a:spcBef>
            </a:pPr>
            <a:r>
              <a:rPr sz="3600" spc="-5" dirty="0">
                <a:solidFill>
                  <a:schemeClr val="tx1"/>
                </a:solidFill>
              </a:rPr>
              <a:t>Equivalent</a:t>
            </a:r>
            <a:r>
              <a:rPr sz="3600" spc="-25" dirty="0">
                <a:solidFill>
                  <a:schemeClr val="tx1"/>
                </a:solidFill>
              </a:rPr>
              <a:t> </a:t>
            </a:r>
            <a:r>
              <a:rPr sz="3600" spc="-5" dirty="0">
                <a:solidFill>
                  <a:schemeClr val="tx1"/>
                </a:solidFill>
              </a:rPr>
              <a:t>Resistance</a:t>
            </a:r>
            <a:r>
              <a:rPr sz="3600" spc="-20" dirty="0">
                <a:solidFill>
                  <a:schemeClr val="tx1"/>
                </a:solidFill>
              </a:rPr>
              <a:t> </a:t>
            </a:r>
            <a:r>
              <a:rPr sz="3600" spc="-5" dirty="0">
                <a:solidFill>
                  <a:schemeClr val="tx1"/>
                </a:solidFill>
              </a:rPr>
              <a:t>of</a:t>
            </a:r>
            <a:r>
              <a:rPr sz="3600" dirty="0">
                <a:solidFill>
                  <a:schemeClr val="tx1"/>
                </a:solidFill>
              </a:rPr>
              <a:t> </a:t>
            </a:r>
            <a:r>
              <a:rPr sz="3600" spc="-5" dirty="0">
                <a:solidFill>
                  <a:schemeClr val="tx1"/>
                </a:solidFill>
              </a:rPr>
              <a:t>Logic</a:t>
            </a:r>
            <a:r>
              <a:rPr sz="3600" spc="-30" dirty="0">
                <a:solidFill>
                  <a:schemeClr val="tx1"/>
                </a:solidFill>
              </a:rPr>
              <a:t> </a:t>
            </a:r>
            <a:r>
              <a:rPr sz="3600" spc="-5" dirty="0">
                <a:solidFill>
                  <a:schemeClr val="tx1"/>
                </a:solidFill>
              </a:rPr>
              <a:t>Gates</a:t>
            </a:r>
          </a:p>
        </p:txBody>
      </p:sp>
      <p:grpSp>
        <p:nvGrpSpPr>
          <p:cNvPr id="37" name="组合 36">
            <a:extLst>
              <a:ext uri="{FF2B5EF4-FFF2-40B4-BE49-F238E27FC236}">
                <a16:creationId xmlns:a16="http://schemas.microsoft.com/office/drawing/2014/main" id="{1649EBBF-516F-2249-032B-AA4249175F8B}"/>
              </a:ext>
            </a:extLst>
          </p:cNvPr>
          <p:cNvGrpSpPr/>
          <p:nvPr/>
        </p:nvGrpSpPr>
        <p:grpSpPr>
          <a:xfrm>
            <a:off x="2313530" y="2125989"/>
            <a:ext cx="3005531" cy="2968752"/>
            <a:chOff x="242466" y="1891283"/>
            <a:chExt cx="3005531" cy="2968752"/>
          </a:xfrm>
        </p:grpSpPr>
        <p:pic>
          <p:nvPicPr>
            <p:cNvPr id="3" name="object 3"/>
            <p:cNvPicPr/>
            <p:nvPr/>
          </p:nvPicPr>
          <p:blipFill>
            <a:blip r:embed="rId3" cstate="print"/>
            <a:stretch>
              <a:fillRect/>
            </a:stretch>
          </p:blipFill>
          <p:spPr>
            <a:xfrm>
              <a:off x="331470" y="1891283"/>
              <a:ext cx="2050542" cy="2968752"/>
            </a:xfrm>
            <a:prstGeom prst="rect">
              <a:avLst/>
            </a:prstGeom>
          </p:spPr>
        </p:pic>
        <p:sp>
          <p:nvSpPr>
            <p:cNvPr id="4" name="object 4"/>
            <p:cNvSpPr txBox="1"/>
            <p:nvPr/>
          </p:nvSpPr>
          <p:spPr>
            <a:xfrm>
              <a:off x="242466" y="2294329"/>
              <a:ext cx="1489075" cy="330200"/>
            </a:xfrm>
            <a:prstGeom prst="rect">
              <a:avLst/>
            </a:prstGeom>
          </p:spPr>
          <p:txBody>
            <a:bodyPr vert="horz" wrap="square" lIns="0" tIns="12065" rIns="0" bIns="0" rtlCol="0">
              <a:spAutoFit/>
            </a:bodyPr>
            <a:lstStyle/>
            <a:p>
              <a:pPr marL="38100">
                <a:lnSpc>
                  <a:spcPct val="100000"/>
                </a:lnSpc>
                <a:spcBef>
                  <a:spcPts val="95"/>
                </a:spcBef>
                <a:tabLst>
                  <a:tab pos="1172845" algn="l"/>
                </a:tabLst>
              </a:pPr>
              <a:r>
                <a:rPr sz="2700" b="1" i="1" spc="-7" baseline="1543" dirty="0">
                  <a:solidFill>
                    <a:srgbClr val="004099"/>
                  </a:solidFill>
                  <a:latin typeface="Arial"/>
                  <a:cs typeface="Arial"/>
                </a:rPr>
                <a:t>W</a:t>
              </a:r>
              <a:r>
                <a:rPr sz="1800" b="1" spc="-7" baseline="-16203" dirty="0">
                  <a:solidFill>
                    <a:srgbClr val="004099"/>
                  </a:solidFill>
                  <a:latin typeface="Arial"/>
                  <a:cs typeface="Arial"/>
                </a:rPr>
                <a:t>p</a:t>
              </a:r>
              <a:r>
                <a:rPr sz="2700" b="1" spc="-7" baseline="1543" dirty="0">
                  <a:solidFill>
                    <a:srgbClr val="004099"/>
                  </a:solidFill>
                  <a:latin typeface="Arial"/>
                  <a:cs typeface="Arial"/>
                </a:rPr>
                <a:t>/</a:t>
              </a:r>
              <a:r>
                <a:rPr sz="2700" b="1" i="1" spc="-7" baseline="1543" dirty="0">
                  <a:solidFill>
                    <a:srgbClr val="004099"/>
                  </a:solidFill>
                  <a:latin typeface="Arial"/>
                  <a:cs typeface="Arial"/>
                </a:rPr>
                <a:t>L</a:t>
              </a:r>
              <a:r>
                <a:rPr sz="2700" b="1" i="1" spc="7" baseline="1543" dirty="0">
                  <a:solidFill>
                    <a:srgbClr val="004099"/>
                  </a:solidFill>
                  <a:latin typeface="Arial"/>
                  <a:cs typeface="Arial"/>
                </a:rPr>
                <a:t> </a:t>
              </a:r>
              <a:r>
                <a:rPr sz="2700" b="1" baseline="1543" dirty="0">
                  <a:solidFill>
                    <a:srgbClr val="004099"/>
                  </a:solidFill>
                  <a:latin typeface="Arial"/>
                  <a:cs typeface="Arial"/>
                </a:rPr>
                <a:t>= </a:t>
              </a:r>
              <a:r>
                <a:rPr sz="2700" b="1" spc="-7" baseline="1543" dirty="0">
                  <a:solidFill>
                    <a:srgbClr val="004099"/>
                  </a:solidFill>
                  <a:latin typeface="Arial"/>
                  <a:cs typeface="Arial"/>
                </a:rPr>
                <a:t>2	</a:t>
              </a:r>
              <a:r>
                <a:rPr sz="2000" b="1" i="1" spc="5" dirty="0">
                  <a:solidFill>
                    <a:srgbClr val="FF0000"/>
                  </a:solidFill>
                  <a:latin typeface="Arial"/>
                  <a:cs typeface="Arial"/>
                </a:rPr>
                <a:t>R</a:t>
              </a:r>
              <a:r>
                <a:rPr sz="1950" b="1" spc="7" baseline="-21367" dirty="0">
                  <a:solidFill>
                    <a:srgbClr val="FF0000"/>
                  </a:solidFill>
                  <a:latin typeface="Arial"/>
                  <a:cs typeface="Arial"/>
                </a:rPr>
                <a:t>0</a:t>
              </a:r>
              <a:endParaRPr sz="1950" baseline="-21367" dirty="0">
                <a:latin typeface="Arial"/>
                <a:cs typeface="Arial"/>
              </a:endParaRPr>
            </a:p>
          </p:txBody>
        </p:sp>
        <p:sp>
          <p:nvSpPr>
            <p:cNvPr id="5" name="object 5"/>
            <p:cNvSpPr txBox="1"/>
            <p:nvPr/>
          </p:nvSpPr>
          <p:spPr>
            <a:xfrm>
              <a:off x="1733522" y="3936420"/>
              <a:ext cx="1514475" cy="330200"/>
            </a:xfrm>
            <a:prstGeom prst="rect">
              <a:avLst/>
            </a:prstGeom>
          </p:spPr>
          <p:txBody>
            <a:bodyPr vert="horz" wrap="square" lIns="0" tIns="12065" rIns="0" bIns="0" rtlCol="0">
              <a:spAutoFit/>
            </a:bodyPr>
            <a:lstStyle/>
            <a:p>
              <a:pPr marL="50800">
                <a:lnSpc>
                  <a:spcPct val="100000"/>
                </a:lnSpc>
                <a:spcBef>
                  <a:spcPts val="95"/>
                </a:spcBef>
                <a:tabLst>
                  <a:tab pos="1185545" algn="l"/>
                </a:tabLst>
              </a:pPr>
              <a:r>
                <a:rPr sz="1800" b="1" i="1" spc="-5" dirty="0">
                  <a:solidFill>
                    <a:srgbClr val="004099"/>
                  </a:solidFill>
                  <a:latin typeface="Arial"/>
                  <a:cs typeface="Arial"/>
                </a:rPr>
                <a:t>W</a:t>
              </a:r>
              <a:r>
                <a:rPr sz="1800" b="1" spc="-7" baseline="-20833" dirty="0">
                  <a:solidFill>
                    <a:srgbClr val="004099"/>
                  </a:solidFill>
                  <a:latin typeface="Arial"/>
                  <a:cs typeface="Arial"/>
                </a:rPr>
                <a:t>n</a:t>
              </a:r>
              <a:r>
                <a:rPr sz="1800" b="1" spc="-5" dirty="0">
                  <a:solidFill>
                    <a:srgbClr val="004099"/>
                  </a:solidFill>
                  <a:latin typeface="Arial"/>
                  <a:cs typeface="Arial"/>
                </a:rPr>
                <a:t>/</a:t>
              </a:r>
              <a:r>
                <a:rPr sz="1800" b="1" i="1" spc="-5" dirty="0">
                  <a:solidFill>
                    <a:srgbClr val="004099"/>
                  </a:solidFill>
                  <a:latin typeface="Arial"/>
                  <a:cs typeface="Arial"/>
                </a:rPr>
                <a:t>L</a:t>
              </a:r>
              <a:r>
                <a:rPr sz="1800" b="1" i="1" spc="5" dirty="0">
                  <a:solidFill>
                    <a:srgbClr val="004099"/>
                  </a:solidFill>
                  <a:latin typeface="Arial"/>
                  <a:cs typeface="Arial"/>
                </a:rPr>
                <a:t> </a:t>
              </a:r>
              <a:r>
                <a:rPr sz="1800" b="1" dirty="0">
                  <a:solidFill>
                    <a:srgbClr val="004099"/>
                  </a:solidFill>
                  <a:latin typeface="Arial"/>
                  <a:cs typeface="Arial"/>
                </a:rPr>
                <a:t>= </a:t>
              </a:r>
              <a:r>
                <a:rPr sz="1800" b="1" spc="-5" dirty="0">
                  <a:solidFill>
                    <a:srgbClr val="004099"/>
                  </a:solidFill>
                  <a:latin typeface="Arial"/>
                  <a:cs typeface="Arial"/>
                </a:rPr>
                <a:t>1	</a:t>
              </a:r>
              <a:r>
                <a:rPr sz="3000" b="1" i="1" spc="7" baseline="1388" dirty="0">
                  <a:solidFill>
                    <a:srgbClr val="FF0000"/>
                  </a:solidFill>
                  <a:latin typeface="Arial"/>
                  <a:cs typeface="Arial"/>
                </a:rPr>
                <a:t>R</a:t>
              </a:r>
              <a:r>
                <a:rPr sz="1950" b="1" spc="7" baseline="-19230" dirty="0">
                  <a:solidFill>
                    <a:srgbClr val="FF0000"/>
                  </a:solidFill>
                  <a:latin typeface="Arial"/>
                  <a:cs typeface="Arial"/>
                </a:rPr>
                <a:t>0</a:t>
              </a:r>
              <a:endParaRPr sz="1950" baseline="-19230" dirty="0">
                <a:latin typeface="Arial"/>
                <a:cs typeface="Arial"/>
              </a:endParaRPr>
            </a:p>
          </p:txBody>
        </p:sp>
      </p:grpSp>
      <p:grpSp>
        <p:nvGrpSpPr>
          <p:cNvPr id="36" name="组合 35">
            <a:extLst>
              <a:ext uri="{FF2B5EF4-FFF2-40B4-BE49-F238E27FC236}">
                <a16:creationId xmlns:a16="http://schemas.microsoft.com/office/drawing/2014/main" id="{FCF12787-6BA5-5DDA-0DB8-E83C8D972C13}"/>
              </a:ext>
            </a:extLst>
          </p:cNvPr>
          <p:cNvGrpSpPr/>
          <p:nvPr/>
        </p:nvGrpSpPr>
        <p:grpSpPr>
          <a:xfrm>
            <a:off x="5456260" y="859682"/>
            <a:ext cx="5610606" cy="1941801"/>
            <a:chOff x="4199382" y="1528572"/>
            <a:chExt cx="5610606" cy="1941801"/>
          </a:xfrm>
        </p:grpSpPr>
        <p:pic>
          <p:nvPicPr>
            <p:cNvPr id="21" name="object 21"/>
            <p:cNvPicPr/>
            <p:nvPr/>
          </p:nvPicPr>
          <p:blipFill>
            <a:blip r:embed="rId4" cstate="print"/>
            <a:stretch>
              <a:fillRect/>
            </a:stretch>
          </p:blipFill>
          <p:spPr>
            <a:xfrm>
              <a:off x="4199382" y="1528572"/>
              <a:ext cx="2545811" cy="1304543"/>
            </a:xfrm>
            <a:prstGeom prst="rect">
              <a:avLst/>
            </a:prstGeom>
          </p:spPr>
        </p:pic>
        <p:sp>
          <p:nvSpPr>
            <p:cNvPr id="22" name="object 22"/>
            <p:cNvSpPr txBox="1"/>
            <p:nvPr/>
          </p:nvSpPr>
          <p:spPr>
            <a:xfrm>
              <a:off x="4659884" y="2638806"/>
              <a:ext cx="485140" cy="330200"/>
            </a:xfrm>
            <a:prstGeom prst="rect">
              <a:avLst/>
            </a:prstGeom>
          </p:spPr>
          <p:txBody>
            <a:bodyPr vert="horz" wrap="square" lIns="0" tIns="12065" rIns="0" bIns="0" rtlCol="0">
              <a:spAutoFit/>
            </a:bodyPr>
            <a:lstStyle/>
            <a:p>
              <a:pPr marL="38100">
                <a:lnSpc>
                  <a:spcPct val="100000"/>
                </a:lnSpc>
                <a:spcBef>
                  <a:spcPts val="95"/>
                </a:spcBef>
              </a:pPr>
              <a:r>
                <a:rPr sz="3000" b="1" i="1" spc="15" baseline="13888" dirty="0">
                  <a:solidFill>
                    <a:srgbClr val="004099"/>
                  </a:solidFill>
                  <a:latin typeface="Arial"/>
                  <a:cs typeface="Arial"/>
                </a:rPr>
                <a:t>R</a:t>
              </a:r>
              <a:r>
                <a:rPr sz="1300" b="1" i="1" spc="10" dirty="0">
                  <a:solidFill>
                    <a:srgbClr val="004099"/>
                  </a:solidFill>
                  <a:latin typeface="Arial"/>
                  <a:cs typeface="Arial"/>
                </a:rPr>
                <a:t>nA</a:t>
              </a:r>
              <a:endParaRPr sz="1300">
                <a:latin typeface="Arial"/>
                <a:cs typeface="Arial"/>
              </a:endParaRPr>
            </a:p>
          </p:txBody>
        </p:sp>
        <p:sp>
          <p:nvSpPr>
            <p:cNvPr id="23" name="object 23"/>
            <p:cNvSpPr txBox="1"/>
            <p:nvPr/>
          </p:nvSpPr>
          <p:spPr>
            <a:xfrm>
              <a:off x="5846826" y="2638806"/>
              <a:ext cx="485140" cy="330200"/>
            </a:xfrm>
            <a:prstGeom prst="rect">
              <a:avLst/>
            </a:prstGeom>
          </p:spPr>
          <p:txBody>
            <a:bodyPr vert="horz" wrap="square" lIns="0" tIns="12065" rIns="0" bIns="0" rtlCol="0">
              <a:spAutoFit/>
            </a:bodyPr>
            <a:lstStyle/>
            <a:p>
              <a:pPr marL="38100">
                <a:lnSpc>
                  <a:spcPct val="100000"/>
                </a:lnSpc>
                <a:spcBef>
                  <a:spcPts val="95"/>
                </a:spcBef>
              </a:pPr>
              <a:r>
                <a:rPr sz="3000" b="1" i="1" spc="15" baseline="13888" dirty="0">
                  <a:solidFill>
                    <a:srgbClr val="004099"/>
                  </a:solidFill>
                  <a:latin typeface="Arial"/>
                  <a:cs typeface="Arial"/>
                </a:rPr>
                <a:t>R</a:t>
              </a:r>
              <a:r>
                <a:rPr sz="1300" b="1" i="1" spc="10" dirty="0">
                  <a:solidFill>
                    <a:srgbClr val="004099"/>
                  </a:solidFill>
                  <a:latin typeface="Arial"/>
                  <a:cs typeface="Arial"/>
                </a:rPr>
                <a:t>nB</a:t>
              </a:r>
              <a:endParaRPr sz="1300">
                <a:latin typeface="Arial"/>
                <a:cs typeface="Arial"/>
              </a:endParaRPr>
            </a:p>
          </p:txBody>
        </p:sp>
        <p:sp>
          <p:nvSpPr>
            <p:cNvPr id="24" name="object 24"/>
            <p:cNvSpPr txBox="1"/>
            <p:nvPr/>
          </p:nvSpPr>
          <p:spPr>
            <a:xfrm>
              <a:off x="6051722" y="3009364"/>
              <a:ext cx="2546985" cy="461009"/>
            </a:xfrm>
            <a:prstGeom prst="rect">
              <a:avLst/>
            </a:prstGeom>
            <a:solidFill>
              <a:srgbClr val="FFFF00"/>
            </a:solidFill>
          </p:spPr>
          <p:txBody>
            <a:bodyPr vert="horz" wrap="square" lIns="0" tIns="112395" rIns="0" bIns="0" rtlCol="0">
              <a:spAutoFit/>
            </a:bodyPr>
            <a:lstStyle/>
            <a:p>
              <a:pPr marL="205740">
                <a:lnSpc>
                  <a:spcPts val="2740"/>
                </a:lnSpc>
                <a:spcBef>
                  <a:spcPts val="885"/>
                </a:spcBef>
              </a:pPr>
              <a:r>
                <a:rPr sz="3600" b="1" i="1" spc="-7" baseline="13888" dirty="0">
                  <a:solidFill>
                    <a:srgbClr val="004099"/>
                  </a:solidFill>
                  <a:latin typeface="Arial"/>
                  <a:cs typeface="Arial"/>
                </a:rPr>
                <a:t>R</a:t>
              </a:r>
              <a:r>
                <a:rPr sz="1600" b="1" i="1" spc="-5" dirty="0">
                  <a:solidFill>
                    <a:srgbClr val="004099"/>
                  </a:solidFill>
                  <a:latin typeface="Arial"/>
                  <a:cs typeface="Arial"/>
                </a:rPr>
                <a:t>on</a:t>
              </a:r>
              <a:r>
                <a:rPr sz="1600" b="1" i="1" spc="200" dirty="0">
                  <a:solidFill>
                    <a:srgbClr val="004099"/>
                  </a:solidFill>
                  <a:latin typeface="Arial"/>
                  <a:cs typeface="Arial"/>
                </a:rPr>
                <a:t> </a:t>
              </a:r>
              <a:r>
                <a:rPr sz="3600" b="1" i="1" baseline="13888" dirty="0">
                  <a:solidFill>
                    <a:srgbClr val="004099"/>
                  </a:solidFill>
                  <a:latin typeface="Arial"/>
                  <a:cs typeface="Arial"/>
                </a:rPr>
                <a:t>=</a:t>
              </a:r>
              <a:r>
                <a:rPr sz="3600" b="1" i="1" spc="-30" baseline="13888" dirty="0">
                  <a:solidFill>
                    <a:srgbClr val="004099"/>
                  </a:solidFill>
                  <a:latin typeface="Arial"/>
                  <a:cs typeface="Arial"/>
                </a:rPr>
                <a:t> </a:t>
              </a:r>
              <a:r>
                <a:rPr sz="3600" b="1" i="1" spc="-7" baseline="13888" dirty="0">
                  <a:solidFill>
                    <a:srgbClr val="004099"/>
                  </a:solidFill>
                  <a:latin typeface="Arial"/>
                  <a:cs typeface="Arial"/>
                </a:rPr>
                <a:t>R</a:t>
              </a:r>
              <a:r>
                <a:rPr sz="1600" b="1" i="1" spc="-5" dirty="0">
                  <a:solidFill>
                    <a:srgbClr val="004099"/>
                  </a:solidFill>
                  <a:latin typeface="Arial"/>
                  <a:cs typeface="Arial"/>
                </a:rPr>
                <a:t>nA</a:t>
              </a:r>
              <a:r>
                <a:rPr sz="1600" b="1" i="1" spc="135" dirty="0">
                  <a:solidFill>
                    <a:srgbClr val="004099"/>
                  </a:solidFill>
                  <a:latin typeface="Arial"/>
                  <a:cs typeface="Arial"/>
                </a:rPr>
                <a:t> </a:t>
              </a:r>
              <a:r>
                <a:rPr sz="3600" b="1" i="1" baseline="13888" dirty="0">
                  <a:solidFill>
                    <a:srgbClr val="004099"/>
                  </a:solidFill>
                  <a:latin typeface="Arial"/>
                  <a:cs typeface="Arial"/>
                </a:rPr>
                <a:t>+</a:t>
              </a:r>
              <a:r>
                <a:rPr sz="3600" b="1" i="1" spc="-22" baseline="13888" dirty="0">
                  <a:solidFill>
                    <a:srgbClr val="004099"/>
                  </a:solidFill>
                  <a:latin typeface="Arial"/>
                  <a:cs typeface="Arial"/>
                </a:rPr>
                <a:t> </a:t>
              </a:r>
              <a:r>
                <a:rPr sz="3600" b="1" i="1" spc="-7" baseline="13888" dirty="0">
                  <a:solidFill>
                    <a:srgbClr val="004099"/>
                  </a:solidFill>
                  <a:latin typeface="Arial"/>
                  <a:cs typeface="Arial"/>
                </a:rPr>
                <a:t>R</a:t>
              </a:r>
              <a:r>
                <a:rPr sz="1600" b="1" i="1" spc="-5" dirty="0">
                  <a:solidFill>
                    <a:srgbClr val="004099"/>
                  </a:solidFill>
                  <a:latin typeface="Arial"/>
                  <a:cs typeface="Arial"/>
                </a:rPr>
                <a:t>nB</a:t>
              </a:r>
              <a:endParaRPr sz="1600" dirty="0">
                <a:latin typeface="Arial"/>
                <a:cs typeface="Arial"/>
              </a:endParaRPr>
            </a:p>
          </p:txBody>
        </p:sp>
        <p:grpSp>
          <p:nvGrpSpPr>
            <p:cNvPr id="25" name="object 25"/>
            <p:cNvGrpSpPr/>
            <p:nvPr/>
          </p:nvGrpSpPr>
          <p:grpSpPr>
            <a:xfrm>
              <a:off x="6701028" y="2036064"/>
              <a:ext cx="3108960" cy="628015"/>
              <a:chOff x="6701028" y="2036064"/>
              <a:chExt cx="3108960" cy="628015"/>
            </a:xfrm>
          </p:grpSpPr>
          <p:sp>
            <p:nvSpPr>
              <p:cNvPr id="26" name="object 26"/>
              <p:cNvSpPr/>
              <p:nvPr/>
            </p:nvSpPr>
            <p:spPr>
              <a:xfrm>
                <a:off x="6707505" y="2252853"/>
                <a:ext cx="680720" cy="278130"/>
              </a:xfrm>
              <a:custGeom>
                <a:avLst/>
                <a:gdLst/>
                <a:ahLst/>
                <a:cxnLst/>
                <a:rect l="l" t="t" r="r" b="b"/>
                <a:pathLst>
                  <a:path w="680720" h="278130">
                    <a:moveTo>
                      <a:pt x="541401" y="0"/>
                    </a:moveTo>
                    <a:lnTo>
                      <a:pt x="541401" y="69596"/>
                    </a:lnTo>
                    <a:lnTo>
                      <a:pt x="139065" y="69596"/>
                    </a:lnTo>
                    <a:lnTo>
                      <a:pt x="139065" y="0"/>
                    </a:lnTo>
                    <a:lnTo>
                      <a:pt x="0" y="139064"/>
                    </a:lnTo>
                    <a:lnTo>
                      <a:pt x="139065" y="278130"/>
                    </a:lnTo>
                    <a:lnTo>
                      <a:pt x="139065" y="208534"/>
                    </a:lnTo>
                    <a:lnTo>
                      <a:pt x="541401" y="208534"/>
                    </a:lnTo>
                    <a:lnTo>
                      <a:pt x="541401" y="278130"/>
                    </a:lnTo>
                    <a:lnTo>
                      <a:pt x="680466" y="139064"/>
                    </a:lnTo>
                    <a:lnTo>
                      <a:pt x="541401" y="0"/>
                    </a:lnTo>
                    <a:close/>
                  </a:path>
                </a:pathLst>
              </a:custGeom>
              <a:solidFill>
                <a:srgbClr val="99B3D6"/>
              </a:solidFill>
            </p:spPr>
            <p:txBody>
              <a:bodyPr wrap="square" lIns="0" tIns="0" rIns="0" bIns="0" rtlCol="0"/>
              <a:lstStyle/>
              <a:p>
                <a:endParaRPr/>
              </a:p>
            </p:txBody>
          </p:sp>
          <p:sp>
            <p:nvSpPr>
              <p:cNvPr id="27" name="object 27"/>
              <p:cNvSpPr/>
              <p:nvPr/>
            </p:nvSpPr>
            <p:spPr>
              <a:xfrm>
                <a:off x="6707505" y="2252853"/>
                <a:ext cx="680720" cy="278130"/>
              </a:xfrm>
              <a:custGeom>
                <a:avLst/>
                <a:gdLst/>
                <a:ahLst/>
                <a:cxnLst/>
                <a:rect l="l" t="t" r="r" b="b"/>
                <a:pathLst>
                  <a:path w="680720" h="278130">
                    <a:moveTo>
                      <a:pt x="0" y="139064"/>
                    </a:moveTo>
                    <a:lnTo>
                      <a:pt x="139065" y="0"/>
                    </a:lnTo>
                    <a:lnTo>
                      <a:pt x="139065" y="69596"/>
                    </a:lnTo>
                    <a:lnTo>
                      <a:pt x="541401" y="69596"/>
                    </a:lnTo>
                    <a:lnTo>
                      <a:pt x="541401" y="0"/>
                    </a:lnTo>
                    <a:lnTo>
                      <a:pt x="680466" y="139064"/>
                    </a:lnTo>
                    <a:lnTo>
                      <a:pt x="541401" y="278130"/>
                    </a:lnTo>
                    <a:lnTo>
                      <a:pt x="541401" y="208534"/>
                    </a:lnTo>
                    <a:lnTo>
                      <a:pt x="139065" y="208534"/>
                    </a:lnTo>
                    <a:lnTo>
                      <a:pt x="139065" y="278130"/>
                    </a:lnTo>
                    <a:lnTo>
                      <a:pt x="0" y="139064"/>
                    </a:lnTo>
                    <a:close/>
                  </a:path>
                </a:pathLst>
              </a:custGeom>
              <a:ln w="12954">
                <a:solidFill>
                  <a:srgbClr val="002C6D"/>
                </a:solidFill>
              </a:ln>
            </p:spPr>
            <p:txBody>
              <a:bodyPr wrap="square" lIns="0" tIns="0" rIns="0" bIns="0" rtlCol="0"/>
              <a:lstStyle/>
              <a:p>
                <a:endParaRPr/>
              </a:p>
            </p:txBody>
          </p:sp>
          <p:pic>
            <p:nvPicPr>
              <p:cNvPr id="28" name="object 28"/>
              <p:cNvPicPr/>
              <p:nvPr/>
            </p:nvPicPr>
            <p:blipFill>
              <a:blip r:embed="rId5" cstate="print"/>
              <a:stretch>
                <a:fillRect/>
              </a:stretch>
            </p:blipFill>
            <p:spPr>
              <a:xfrm>
                <a:off x="7614682" y="2036064"/>
                <a:ext cx="2195291" cy="627888"/>
              </a:xfrm>
              <a:prstGeom prst="rect">
                <a:avLst/>
              </a:prstGeom>
            </p:spPr>
          </p:pic>
        </p:grpSp>
        <p:sp>
          <p:nvSpPr>
            <p:cNvPr id="29" name="object 29"/>
            <p:cNvSpPr txBox="1"/>
            <p:nvPr/>
          </p:nvSpPr>
          <p:spPr>
            <a:xfrm>
              <a:off x="7841233" y="1554479"/>
              <a:ext cx="638810" cy="635635"/>
            </a:xfrm>
            <a:prstGeom prst="rect">
              <a:avLst/>
            </a:prstGeom>
          </p:spPr>
          <p:txBody>
            <a:bodyPr vert="horz" wrap="square" lIns="0" tIns="12700" rIns="0" bIns="0" rtlCol="0">
              <a:spAutoFit/>
            </a:bodyPr>
            <a:lstStyle/>
            <a:p>
              <a:pPr marL="12700">
                <a:lnSpc>
                  <a:spcPct val="100000"/>
                </a:lnSpc>
                <a:spcBef>
                  <a:spcPts val="100"/>
                </a:spcBef>
              </a:pPr>
              <a:r>
                <a:rPr sz="2000" b="1" i="1" spc="-5" dirty="0">
                  <a:solidFill>
                    <a:srgbClr val="FF0000"/>
                  </a:solidFill>
                  <a:latin typeface="Arial"/>
                  <a:cs typeface="Arial"/>
                </a:rPr>
                <a:t>A</a:t>
              </a:r>
              <a:r>
                <a:rPr sz="2000" b="1" i="1" spc="-55" dirty="0">
                  <a:solidFill>
                    <a:srgbClr val="FF0000"/>
                  </a:solidFill>
                  <a:latin typeface="Arial"/>
                  <a:cs typeface="Arial"/>
                </a:rPr>
                <a:t> </a:t>
              </a:r>
              <a:r>
                <a:rPr sz="2000" b="1" dirty="0">
                  <a:solidFill>
                    <a:srgbClr val="FF0000"/>
                  </a:solidFill>
                  <a:latin typeface="Arial"/>
                  <a:cs typeface="Arial"/>
                </a:rPr>
                <a:t>=</a:t>
              </a:r>
              <a:r>
                <a:rPr sz="2000" b="1" spc="-55" dirty="0">
                  <a:solidFill>
                    <a:srgbClr val="FF0000"/>
                  </a:solidFill>
                  <a:latin typeface="Arial"/>
                  <a:cs typeface="Arial"/>
                </a:rPr>
                <a:t> </a:t>
              </a:r>
              <a:r>
                <a:rPr sz="2000" b="1" spc="-5" dirty="0">
                  <a:solidFill>
                    <a:srgbClr val="FF0000"/>
                  </a:solidFill>
                  <a:latin typeface="Arial"/>
                  <a:cs typeface="Arial"/>
                </a:rPr>
                <a:t>1</a:t>
              </a:r>
              <a:endParaRPr sz="2000">
                <a:latin typeface="Arial"/>
                <a:cs typeface="Arial"/>
              </a:endParaRPr>
            </a:p>
            <a:p>
              <a:pPr marL="12700">
                <a:lnSpc>
                  <a:spcPct val="100000"/>
                </a:lnSpc>
              </a:pPr>
              <a:r>
                <a:rPr sz="2000" b="1" i="1" spc="-5" dirty="0">
                  <a:solidFill>
                    <a:srgbClr val="FF0000"/>
                  </a:solidFill>
                  <a:latin typeface="Arial"/>
                  <a:cs typeface="Arial"/>
                </a:rPr>
                <a:t>B</a:t>
              </a:r>
              <a:r>
                <a:rPr sz="2000" b="1" i="1" spc="-50" dirty="0">
                  <a:solidFill>
                    <a:srgbClr val="FF0000"/>
                  </a:solidFill>
                  <a:latin typeface="Arial"/>
                  <a:cs typeface="Arial"/>
                </a:rPr>
                <a:t> </a:t>
              </a:r>
              <a:r>
                <a:rPr sz="2000" b="1" spc="-5" dirty="0">
                  <a:solidFill>
                    <a:srgbClr val="FF0000"/>
                  </a:solidFill>
                  <a:latin typeface="Arial"/>
                  <a:cs typeface="Arial"/>
                </a:rPr>
                <a:t>=</a:t>
              </a:r>
              <a:r>
                <a:rPr sz="2000" b="1" spc="-55" dirty="0">
                  <a:solidFill>
                    <a:srgbClr val="FF0000"/>
                  </a:solidFill>
                  <a:latin typeface="Arial"/>
                  <a:cs typeface="Arial"/>
                </a:rPr>
                <a:t> </a:t>
              </a:r>
              <a:r>
                <a:rPr sz="2000" b="1" spc="-5" dirty="0">
                  <a:solidFill>
                    <a:srgbClr val="FF0000"/>
                  </a:solidFill>
                  <a:latin typeface="Arial"/>
                  <a:cs typeface="Arial"/>
                </a:rPr>
                <a:t>1</a:t>
              </a:r>
              <a:endParaRPr sz="2000">
                <a:latin typeface="Arial"/>
                <a:cs typeface="Arial"/>
              </a:endParaRPr>
            </a:p>
          </p:txBody>
        </p:sp>
      </p:grpSp>
      <p:sp>
        <p:nvSpPr>
          <p:cNvPr id="30" name="object 30"/>
          <p:cNvSpPr txBox="1"/>
          <p:nvPr/>
        </p:nvSpPr>
        <p:spPr>
          <a:xfrm>
            <a:off x="9834091" y="4332384"/>
            <a:ext cx="274320" cy="269875"/>
          </a:xfrm>
          <a:prstGeom prst="rect">
            <a:avLst/>
          </a:prstGeom>
        </p:spPr>
        <p:txBody>
          <a:bodyPr vert="horz" wrap="square" lIns="0" tIns="12700" rIns="0" bIns="0" rtlCol="0">
            <a:spAutoFit/>
          </a:bodyPr>
          <a:lstStyle/>
          <a:p>
            <a:pPr marL="12700">
              <a:lnSpc>
                <a:spcPct val="100000"/>
              </a:lnSpc>
              <a:spcBef>
                <a:spcPts val="100"/>
              </a:spcBef>
            </a:pPr>
            <a:r>
              <a:rPr sz="1600" b="1" spc="-5" dirty="0">
                <a:solidFill>
                  <a:srgbClr val="FF0000"/>
                </a:solidFill>
                <a:latin typeface="Arial"/>
                <a:cs typeface="Arial"/>
              </a:rPr>
              <a:t>on</a:t>
            </a:r>
            <a:endParaRPr sz="1600" dirty="0">
              <a:latin typeface="Arial"/>
              <a:cs typeface="Arial"/>
            </a:endParaRPr>
          </a:p>
        </p:txBody>
      </p:sp>
      <p:grpSp>
        <p:nvGrpSpPr>
          <p:cNvPr id="57" name="组合 56">
            <a:extLst>
              <a:ext uri="{FF2B5EF4-FFF2-40B4-BE49-F238E27FC236}">
                <a16:creationId xmlns:a16="http://schemas.microsoft.com/office/drawing/2014/main" id="{77CF7098-943A-DC14-0845-CCB046E479ED}"/>
              </a:ext>
            </a:extLst>
          </p:cNvPr>
          <p:cNvGrpSpPr/>
          <p:nvPr/>
        </p:nvGrpSpPr>
        <p:grpSpPr>
          <a:xfrm>
            <a:off x="8445346" y="4132787"/>
            <a:ext cx="3535679" cy="970789"/>
            <a:chOff x="8105393" y="4140961"/>
            <a:chExt cx="3535679" cy="970789"/>
          </a:xfrm>
        </p:grpSpPr>
        <p:sp>
          <p:nvSpPr>
            <p:cNvPr id="31" name="object 31"/>
            <p:cNvSpPr txBox="1"/>
            <p:nvPr/>
          </p:nvSpPr>
          <p:spPr>
            <a:xfrm>
              <a:off x="8105393" y="4140961"/>
              <a:ext cx="3051810" cy="391160"/>
            </a:xfrm>
            <a:prstGeom prst="rect">
              <a:avLst/>
            </a:prstGeom>
          </p:spPr>
          <p:txBody>
            <a:bodyPr vert="horz" wrap="square" lIns="0" tIns="12700" rIns="0" bIns="0" rtlCol="0">
              <a:spAutoFit/>
            </a:bodyPr>
            <a:lstStyle/>
            <a:p>
              <a:pPr marL="407670" indent="-369570">
                <a:lnSpc>
                  <a:spcPct val="100000"/>
                </a:lnSpc>
                <a:spcBef>
                  <a:spcPts val="100"/>
                </a:spcBef>
                <a:buFont typeface="Wingdings"/>
                <a:buChar char=""/>
                <a:tabLst>
                  <a:tab pos="407670" algn="l"/>
                  <a:tab pos="1756410" algn="l"/>
                </a:tabLst>
              </a:pPr>
              <a:r>
                <a:rPr sz="2400" b="1" i="1" spc="-35" dirty="0">
                  <a:solidFill>
                    <a:srgbClr val="FF0000"/>
                  </a:solidFill>
                  <a:latin typeface="Arial"/>
                  <a:cs typeface="Arial"/>
                </a:rPr>
                <a:t>KEY:</a:t>
              </a:r>
              <a:r>
                <a:rPr sz="2400" b="1" i="1" spc="5" dirty="0">
                  <a:solidFill>
                    <a:srgbClr val="FF0000"/>
                  </a:solidFill>
                  <a:latin typeface="Arial"/>
                  <a:cs typeface="Arial"/>
                </a:rPr>
                <a:t> </a:t>
              </a:r>
              <a:r>
                <a:rPr sz="2400" b="1" i="1" spc="-5" dirty="0">
                  <a:solidFill>
                    <a:srgbClr val="FF0000"/>
                  </a:solidFill>
                  <a:latin typeface="Arial"/>
                  <a:cs typeface="Arial"/>
                </a:rPr>
                <a:t>R	</a:t>
              </a:r>
              <a:r>
                <a:rPr sz="2400" b="1" spc="-5" dirty="0">
                  <a:solidFill>
                    <a:srgbClr val="FF0000"/>
                  </a:solidFill>
                  <a:latin typeface="Symbol"/>
                  <a:cs typeface="Symbol"/>
                </a:rPr>
                <a:t></a:t>
              </a:r>
              <a:r>
                <a:rPr sz="2400" b="1" spc="15" dirty="0">
                  <a:solidFill>
                    <a:srgbClr val="FF0000"/>
                  </a:solidFill>
                  <a:latin typeface="Times New Roman"/>
                  <a:cs typeface="Times New Roman"/>
                </a:rPr>
                <a:t> </a:t>
              </a:r>
              <a:r>
                <a:rPr sz="2400" b="1" spc="-5" dirty="0">
                  <a:solidFill>
                    <a:srgbClr val="FF0000"/>
                  </a:solidFill>
                  <a:latin typeface="Arial"/>
                  <a:cs typeface="Arial"/>
                </a:rPr>
                <a:t>(</a:t>
              </a:r>
              <a:r>
                <a:rPr sz="2400" b="1" i="1" spc="-5" dirty="0">
                  <a:solidFill>
                    <a:srgbClr val="FF0000"/>
                  </a:solidFill>
                  <a:latin typeface="Arial"/>
                  <a:cs typeface="Arial"/>
                </a:rPr>
                <a:t>W</a:t>
              </a:r>
              <a:r>
                <a:rPr sz="2400" b="1" spc="-5" dirty="0">
                  <a:solidFill>
                    <a:srgbClr val="FF0000"/>
                  </a:solidFill>
                  <a:latin typeface="Arial"/>
                  <a:cs typeface="Arial"/>
                </a:rPr>
                <a:t>/</a:t>
              </a:r>
              <a:r>
                <a:rPr sz="2400" b="1" i="1" spc="-5" dirty="0">
                  <a:solidFill>
                    <a:srgbClr val="FF0000"/>
                  </a:solidFill>
                  <a:latin typeface="Arial"/>
                  <a:cs typeface="Arial"/>
                </a:rPr>
                <a:t>L</a:t>
              </a:r>
              <a:r>
                <a:rPr sz="2400" b="1" spc="-5" dirty="0">
                  <a:solidFill>
                    <a:srgbClr val="FF0000"/>
                  </a:solidFill>
                  <a:latin typeface="Arial"/>
                  <a:cs typeface="Arial"/>
                </a:rPr>
                <a:t>)</a:t>
              </a:r>
              <a:r>
                <a:rPr sz="2400" b="1" spc="-7" baseline="24305" dirty="0">
                  <a:solidFill>
                    <a:srgbClr val="FF0000"/>
                  </a:solidFill>
                  <a:latin typeface="Arial"/>
                  <a:cs typeface="Arial"/>
                </a:rPr>
                <a:t>-1</a:t>
              </a:r>
              <a:endParaRPr sz="2400" baseline="24305" dirty="0">
                <a:latin typeface="Arial"/>
                <a:cs typeface="Arial"/>
              </a:endParaRPr>
            </a:p>
          </p:txBody>
        </p:sp>
        <p:sp>
          <p:nvSpPr>
            <p:cNvPr id="32" name="object 32"/>
            <p:cNvSpPr txBox="1"/>
            <p:nvPr/>
          </p:nvSpPr>
          <p:spPr>
            <a:xfrm>
              <a:off x="8130793" y="4720590"/>
              <a:ext cx="3510279" cy="391160"/>
            </a:xfrm>
            <a:prstGeom prst="rect">
              <a:avLst/>
            </a:prstGeom>
          </p:spPr>
          <p:txBody>
            <a:bodyPr vert="horz" wrap="square" lIns="0" tIns="12700" rIns="0" bIns="0" rtlCol="0">
              <a:spAutoFit/>
            </a:bodyPr>
            <a:lstStyle/>
            <a:p>
              <a:pPr marL="382270" indent="-369570">
                <a:lnSpc>
                  <a:spcPct val="100000"/>
                </a:lnSpc>
                <a:spcBef>
                  <a:spcPts val="100"/>
                </a:spcBef>
                <a:buFont typeface="Wingdings"/>
                <a:buChar char=""/>
                <a:tabLst>
                  <a:tab pos="382270" algn="l"/>
                </a:tabLst>
              </a:pPr>
              <a:r>
                <a:rPr sz="2400" b="1" dirty="0">
                  <a:solidFill>
                    <a:srgbClr val="0000CC"/>
                  </a:solidFill>
                  <a:latin typeface="Arial"/>
                  <a:cs typeface="Arial"/>
                </a:rPr>
                <a:t>Not the only solution.</a:t>
              </a:r>
            </a:p>
          </p:txBody>
        </p:sp>
      </p:grpSp>
      <p:sp>
        <p:nvSpPr>
          <p:cNvPr id="34" name="object 34"/>
          <p:cNvSpPr txBox="1"/>
          <p:nvPr/>
        </p:nvSpPr>
        <p:spPr>
          <a:xfrm>
            <a:off x="1143000" y="6093210"/>
            <a:ext cx="6328188" cy="382156"/>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lang="en-US" sz="2400" b="1" spc="-15" dirty="0">
                <a:solidFill>
                  <a:srgbClr val="004099"/>
                </a:solidFill>
                <a:latin typeface="Arial"/>
                <a:cs typeface="Arial"/>
              </a:rPr>
              <a:t>Gate sizing </a:t>
            </a:r>
            <a:r>
              <a:rPr lang="en-US" sz="2400" b="1" spc="-15" dirty="0" err="1">
                <a:solidFill>
                  <a:srgbClr val="004099"/>
                </a:solidFill>
                <a:latin typeface="Arial"/>
                <a:cs typeface="Arial"/>
              </a:rPr>
              <a:t>w.r.t</a:t>
            </a:r>
            <a:r>
              <a:rPr lang="en-US" sz="2400" b="1" spc="-15" dirty="0">
                <a:solidFill>
                  <a:srgbClr val="004099"/>
                </a:solidFill>
                <a:latin typeface="Arial"/>
                <a:cs typeface="Arial"/>
              </a:rPr>
              <a:t> standard inverter</a:t>
            </a:r>
          </a:p>
        </p:txBody>
      </p:sp>
      <p:sp>
        <p:nvSpPr>
          <p:cNvPr id="35" name="灯片编号占位符 34">
            <a:extLst>
              <a:ext uri="{FF2B5EF4-FFF2-40B4-BE49-F238E27FC236}">
                <a16:creationId xmlns:a16="http://schemas.microsoft.com/office/drawing/2014/main" id="{5BFE1DD0-CEBA-3741-AB92-C0FA6C0D1754}"/>
              </a:ext>
            </a:extLst>
          </p:cNvPr>
          <p:cNvSpPr>
            <a:spLocks noGrp="1"/>
          </p:cNvSpPr>
          <p:nvPr>
            <p:ph type="sldNum" sz="quarter" idx="7"/>
          </p:nvPr>
        </p:nvSpPr>
        <p:spPr/>
        <p:txBody>
          <a:bodyPr/>
          <a:lstStyle/>
          <a:p>
            <a:fld id="{B6F15528-21DE-4FAA-801E-634DDDAF4B2B}" type="slidenum">
              <a:rPr lang="en-US" altLang="zh-CN" smtClean="0"/>
              <a:t>5</a:t>
            </a:fld>
            <a:endParaRPr lang="en-US" altLang="zh-CN"/>
          </a:p>
        </p:txBody>
      </p:sp>
      <p:sp>
        <p:nvSpPr>
          <p:cNvPr id="40" name="箭头: 下 39">
            <a:extLst>
              <a:ext uri="{FF2B5EF4-FFF2-40B4-BE49-F238E27FC236}">
                <a16:creationId xmlns:a16="http://schemas.microsoft.com/office/drawing/2014/main" id="{3ABBF79A-915E-2408-46D5-12DEBFB35182}"/>
              </a:ext>
            </a:extLst>
          </p:cNvPr>
          <p:cNvSpPr/>
          <p:nvPr/>
        </p:nvSpPr>
        <p:spPr>
          <a:xfrm rot="2957671">
            <a:off x="1914403" y="2762055"/>
            <a:ext cx="240008" cy="9656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箭头: 下 40">
            <a:extLst>
              <a:ext uri="{FF2B5EF4-FFF2-40B4-BE49-F238E27FC236}">
                <a16:creationId xmlns:a16="http://schemas.microsoft.com/office/drawing/2014/main" id="{DBA12050-672F-4CCC-8EAE-CAE3E3365FA9}"/>
              </a:ext>
            </a:extLst>
          </p:cNvPr>
          <p:cNvSpPr/>
          <p:nvPr/>
        </p:nvSpPr>
        <p:spPr>
          <a:xfrm rot="18387125">
            <a:off x="4910111" y="4442796"/>
            <a:ext cx="213412" cy="5374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9" name="组合 48">
            <a:extLst>
              <a:ext uri="{FF2B5EF4-FFF2-40B4-BE49-F238E27FC236}">
                <a16:creationId xmlns:a16="http://schemas.microsoft.com/office/drawing/2014/main" id="{CE43CE68-5DEA-2CEA-29CE-6B97F0CEBDB9}"/>
              </a:ext>
            </a:extLst>
          </p:cNvPr>
          <p:cNvGrpSpPr/>
          <p:nvPr/>
        </p:nvGrpSpPr>
        <p:grpSpPr>
          <a:xfrm>
            <a:off x="305677" y="3500935"/>
            <a:ext cx="2768044" cy="3108960"/>
            <a:chOff x="624325" y="3542003"/>
            <a:chExt cx="2768044" cy="3108960"/>
          </a:xfrm>
        </p:grpSpPr>
        <p:grpSp>
          <p:nvGrpSpPr>
            <p:cNvPr id="38" name="组合 37">
              <a:extLst>
                <a:ext uri="{FF2B5EF4-FFF2-40B4-BE49-F238E27FC236}">
                  <a16:creationId xmlns:a16="http://schemas.microsoft.com/office/drawing/2014/main" id="{58AD48C8-EEB8-F1D1-0867-CB644E18EAE1}"/>
                </a:ext>
              </a:extLst>
            </p:cNvPr>
            <p:cNvGrpSpPr/>
            <p:nvPr/>
          </p:nvGrpSpPr>
          <p:grpSpPr>
            <a:xfrm>
              <a:off x="624325" y="3542003"/>
              <a:ext cx="2719122" cy="3108960"/>
              <a:chOff x="3890010" y="3228313"/>
              <a:chExt cx="2719122" cy="3108960"/>
            </a:xfrm>
          </p:grpSpPr>
          <p:sp>
            <p:nvSpPr>
              <p:cNvPr id="7" name="object 7"/>
              <p:cNvSpPr txBox="1"/>
              <p:nvPr/>
            </p:nvSpPr>
            <p:spPr>
              <a:xfrm>
                <a:off x="5419066" y="4951922"/>
                <a:ext cx="1190066"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solidFill>
                      <a:srgbClr val="0000CC"/>
                    </a:solidFill>
                    <a:latin typeface="Arial"/>
                    <a:cs typeface="Arial"/>
                  </a:rPr>
                  <a:t>W/L 2*2</a:t>
                </a:r>
                <a:endParaRPr sz="2400" dirty="0">
                  <a:latin typeface="Arial"/>
                  <a:cs typeface="Arial"/>
                </a:endParaRPr>
              </a:p>
            </p:txBody>
          </p:sp>
          <p:grpSp>
            <p:nvGrpSpPr>
              <p:cNvPr id="13" name="object 13"/>
              <p:cNvGrpSpPr/>
              <p:nvPr/>
            </p:nvGrpSpPr>
            <p:grpSpPr>
              <a:xfrm>
                <a:off x="3890010" y="3228313"/>
                <a:ext cx="1615820" cy="3108960"/>
                <a:chOff x="3890010" y="3228313"/>
                <a:chExt cx="1615820" cy="3108960"/>
              </a:xfrm>
            </p:grpSpPr>
            <p:pic>
              <p:nvPicPr>
                <p:cNvPr id="14" name="object 14"/>
                <p:cNvPicPr/>
                <p:nvPr/>
              </p:nvPicPr>
              <p:blipFill>
                <a:blip r:embed="rId6" cstate="print"/>
                <a:stretch>
                  <a:fillRect/>
                </a:stretch>
              </p:blipFill>
              <p:spPr>
                <a:xfrm>
                  <a:off x="3890010" y="3228313"/>
                  <a:ext cx="1371600" cy="3108960"/>
                </a:xfrm>
                <a:prstGeom prst="rect">
                  <a:avLst/>
                </a:prstGeom>
              </p:spPr>
            </p:pic>
            <p:sp>
              <p:nvSpPr>
                <p:cNvPr id="15" name="object 15"/>
                <p:cNvSpPr/>
                <p:nvPr/>
              </p:nvSpPr>
              <p:spPr>
                <a:xfrm>
                  <a:off x="5124830" y="3762375"/>
                  <a:ext cx="381000" cy="1905000"/>
                </a:xfrm>
                <a:custGeom>
                  <a:avLst/>
                  <a:gdLst/>
                  <a:ahLst/>
                  <a:cxnLst/>
                  <a:rect l="l" t="t" r="r" b="b"/>
                  <a:pathLst>
                    <a:path w="381000" h="1905000">
                      <a:moveTo>
                        <a:pt x="0" y="0"/>
                      </a:moveTo>
                      <a:lnTo>
                        <a:pt x="74128" y="2496"/>
                      </a:lnTo>
                      <a:lnTo>
                        <a:pt x="134683" y="9302"/>
                      </a:lnTo>
                      <a:lnTo>
                        <a:pt x="175521" y="19395"/>
                      </a:lnTo>
                      <a:lnTo>
                        <a:pt x="190500" y="31750"/>
                      </a:lnTo>
                      <a:lnTo>
                        <a:pt x="190500" y="920750"/>
                      </a:lnTo>
                      <a:lnTo>
                        <a:pt x="205478" y="933104"/>
                      </a:lnTo>
                      <a:lnTo>
                        <a:pt x="246316" y="943197"/>
                      </a:lnTo>
                      <a:lnTo>
                        <a:pt x="306871" y="950003"/>
                      </a:lnTo>
                      <a:lnTo>
                        <a:pt x="381000" y="952500"/>
                      </a:lnTo>
                      <a:lnTo>
                        <a:pt x="306871" y="954996"/>
                      </a:lnTo>
                      <a:lnTo>
                        <a:pt x="246316" y="961802"/>
                      </a:lnTo>
                      <a:lnTo>
                        <a:pt x="205478" y="971895"/>
                      </a:lnTo>
                      <a:lnTo>
                        <a:pt x="190500" y="984250"/>
                      </a:lnTo>
                      <a:lnTo>
                        <a:pt x="190500" y="1873250"/>
                      </a:lnTo>
                      <a:lnTo>
                        <a:pt x="175521" y="1885610"/>
                      </a:lnTo>
                      <a:lnTo>
                        <a:pt x="134683" y="1895702"/>
                      </a:lnTo>
                      <a:lnTo>
                        <a:pt x="74128" y="1902505"/>
                      </a:lnTo>
                      <a:lnTo>
                        <a:pt x="0" y="1905000"/>
                      </a:lnTo>
                    </a:path>
                  </a:pathLst>
                </a:custGeom>
                <a:ln w="25146">
                  <a:solidFill>
                    <a:srgbClr val="FF0000"/>
                  </a:solidFill>
                </a:ln>
              </p:spPr>
              <p:txBody>
                <a:bodyPr wrap="square" lIns="0" tIns="0" rIns="0" bIns="0" rtlCol="0"/>
                <a:lstStyle/>
                <a:p>
                  <a:endParaRPr/>
                </a:p>
              </p:txBody>
            </p:sp>
            <p:sp>
              <p:nvSpPr>
                <p:cNvPr id="16" name="object 16"/>
                <p:cNvSpPr/>
                <p:nvPr/>
              </p:nvSpPr>
              <p:spPr>
                <a:xfrm>
                  <a:off x="4442459" y="3300856"/>
                  <a:ext cx="762000" cy="301626"/>
                </a:xfrm>
                <a:custGeom>
                  <a:avLst/>
                  <a:gdLst/>
                  <a:ahLst/>
                  <a:cxnLst/>
                  <a:rect l="l" t="t" r="r" b="b"/>
                  <a:pathLst>
                    <a:path w="762000" h="245110">
                      <a:moveTo>
                        <a:pt x="762000" y="0"/>
                      </a:moveTo>
                      <a:lnTo>
                        <a:pt x="0" y="0"/>
                      </a:lnTo>
                      <a:lnTo>
                        <a:pt x="0" y="244601"/>
                      </a:lnTo>
                      <a:lnTo>
                        <a:pt x="762000" y="244601"/>
                      </a:lnTo>
                      <a:lnTo>
                        <a:pt x="762000" y="0"/>
                      </a:lnTo>
                      <a:close/>
                    </a:path>
                  </a:pathLst>
                </a:custGeom>
                <a:solidFill>
                  <a:srgbClr val="FFFFFF"/>
                </a:solidFill>
              </p:spPr>
              <p:txBody>
                <a:bodyPr wrap="square" lIns="0" tIns="0" rIns="0" bIns="0" rtlCol="0"/>
                <a:lstStyle/>
                <a:p>
                  <a:endParaRPr/>
                </a:p>
              </p:txBody>
            </p:sp>
            <p:sp>
              <p:nvSpPr>
                <p:cNvPr id="17" name="object 17"/>
                <p:cNvSpPr/>
                <p:nvPr/>
              </p:nvSpPr>
              <p:spPr>
                <a:xfrm>
                  <a:off x="4241672" y="3602355"/>
                  <a:ext cx="1151890" cy="12065"/>
                </a:xfrm>
                <a:custGeom>
                  <a:avLst/>
                  <a:gdLst/>
                  <a:ahLst/>
                  <a:cxnLst/>
                  <a:rect l="l" t="t" r="r" b="b"/>
                  <a:pathLst>
                    <a:path w="1151889" h="12064">
                      <a:moveTo>
                        <a:pt x="0" y="0"/>
                      </a:moveTo>
                      <a:lnTo>
                        <a:pt x="1151889" y="11684"/>
                      </a:lnTo>
                    </a:path>
                  </a:pathLst>
                </a:custGeom>
                <a:ln w="19050">
                  <a:solidFill>
                    <a:srgbClr val="000000"/>
                  </a:solidFill>
                </a:ln>
              </p:spPr>
              <p:txBody>
                <a:bodyPr wrap="square" lIns="0" tIns="0" rIns="0" bIns="0" rtlCol="0"/>
                <a:lstStyle/>
                <a:p>
                  <a:endParaRPr/>
                </a:p>
              </p:txBody>
            </p:sp>
          </p:grpSp>
          <p:sp>
            <p:nvSpPr>
              <p:cNvPr id="18" name="object 18"/>
              <p:cNvSpPr txBox="1"/>
              <p:nvPr/>
            </p:nvSpPr>
            <p:spPr>
              <a:xfrm>
                <a:off x="5558790" y="4508753"/>
                <a:ext cx="409575" cy="391795"/>
              </a:xfrm>
              <a:prstGeom prst="rect">
                <a:avLst/>
              </a:prstGeom>
            </p:spPr>
            <p:txBody>
              <a:bodyPr vert="horz" wrap="square" lIns="0" tIns="12700" rIns="0" bIns="0" rtlCol="0">
                <a:spAutoFit/>
              </a:bodyPr>
              <a:lstStyle/>
              <a:p>
                <a:pPr marL="38100">
                  <a:lnSpc>
                    <a:spcPct val="100000"/>
                  </a:lnSpc>
                  <a:spcBef>
                    <a:spcPts val="100"/>
                  </a:spcBef>
                </a:pPr>
                <a:r>
                  <a:rPr sz="2400" b="1" i="1" spc="-5" dirty="0">
                    <a:solidFill>
                      <a:srgbClr val="FF0000"/>
                    </a:solidFill>
                    <a:latin typeface="Arial"/>
                    <a:cs typeface="Arial"/>
                  </a:rPr>
                  <a:t>R</a:t>
                </a:r>
                <a:r>
                  <a:rPr sz="2400" b="1" spc="-7" baseline="-20833" dirty="0">
                    <a:solidFill>
                      <a:srgbClr val="FF0000"/>
                    </a:solidFill>
                    <a:latin typeface="Arial"/>
                    <a:cs typeface="Arial"/>
                  </a:rPr>
                  <a:t>0</a:t>
                </a:r>
                <a:endParaRPr sz="2400" baseline="-20833" dirty="0">
                  <a:latin typeface="Arial"/>
                  <a:cs typeface="Arial"/>
                </a:endParaRPr>
              </a:p>
            </p:txBody>
          </p:sp>
          <p:sp>
            <p:nvSpPr>
              <p:cNvPr id="20" name="object 20"/>
              <p:cNvSpPr txBox="1"/>
              <p:nvPr/>
            </p:nvSpPr>
            <p:spPr>
              <a:xfrm>
                <a:off x="4816602" y="3323335"/>
                <a:ext cx="489584" cy="330200"/>
              </a:xfrm>
              <a:prstGeom prst="rect">
                <a:avLst/>
              </a:prstGeom>
            </p:spPr>
            <p:txBody>
              <a:bodyPr vert="horz" wrap="square" lIns="0" tIns="12065" rIns="0" bIns="0" rtlCol="0">
                <a:spAutoFit/>
              </a:bodyPr>
              <a:lstStyle/>
              <a:p>
                <a:pPr marL="38100">
                  <a:lnSpc>
                    <a:spcPct val="100000"/>
                  </a:lnSpc>
                  <a:spcBef>
                    <a:spcPts val="95"/>
                  </a:spcBef>
                </a:pPr>
                <a:r>
                  <a:rPr sz="3000" b="1" i="1" spc="7" baseline="13888" dirty="0">
                    <a:latin typeface="Arial"/>
                    <a:cs typeface="Arial"/>
                  </a:rPr>
                  <a:t>V</a:t>
                </a:r>
                <a:r>
                  <a:rPr sz="1300" b="1" spc="5" dirty="0">
                    <a:latin typeface="Arial"/>
                    <a:cs typeface="Arial"/>
                  </a:rPr>
                  <a:t>DD</a:t>
                </a:r>
                <a:endParaRPr sz="1300" dirty="0">
                  <a:latin typeface="Arial"/>
                  <a:cs typeface="Arial"/>
                </a:endParaRPr>
              </a:p>
            </p:txBody>
          </p:sp>
        </p:grpSp>
        <p:sp>
          <p:nvSpPr>
            <p:cNvPr id="46" name="object 18">
              <a:extLst>
                <a:ext uri="{FF2B5EF4-FFF2-40B4-BE49-F238E27FC236}">
                  <a16:creationId xmlns:a16="http://schemas.microsoft.com/office/drawing/2014/main" id="{3090B979-FB0E-8269-418C-D678B436A1A9}"/>
                </a:ext>
              </a:extLst>
            </p:cNvPr>
            <p:cNvSpPr txBox="1"/>
            <p:nvPr/>
          </p:nvSpPr>
          <p:spPr>
            <a:xfrm>
              <a:off x="1265965" y="4298528"/>
              <a:ext cx="779322" cy="382156"/>
            </a:xfrm>
            <a:prstGeom prst="rect">
              <a:avLst/>
            </a:prstGeom>
          </p:spPr>
          <p:txBody>
            <a:bodyPr vert="horz" wrap="square" lIns="0" tIns="12700" rIns="0" bIns="0" rtlCol="0">
              <a:spAutoFit/>
            </a:bodyPr>
            <a:lstStyle/>
            <a:p>
              <a:pPr marL="38100">
                <a:spcBef>
                  <a:spcPts val="100"/>
                </a:spcBef>
              </a:pPr>
              <a:r>
                <a:rPr sz="2400" b="1" dirty="0">
                  <a:solidFill>
                    <a:srgbClr val="0000CC"/>
                  </a:solidFill>
                  <a:latin typeface="Arial"/>
                  <a:cs typeface="Arial"/>
                </a:rPr>
                <a:t>R</a:t>
              </a:r>
              <a:r>
                <a:rPr lang="en-US" altLang="zh-CN" sz="2400" b="1" baseline="-25000" dirty="0">
                  <a:solidFill>
                    <a:srgbClr val="0000CC"/>
                  </a:solidFill>
                  <a:latin typeface="Arial"/>
                  <a:cs typeface="Arial"/>
                </a:rPr>
                <a:t>0</a:t>
              </a:r>
              <a:r>
                <a:rPr lang="en-US" altLang="zh-CN" sz="2400" b="1" dirty="0">
                  <a:solidFill>
                    <a:srgbClr val="0000CC"/>
                  </a:solidFill>
                  <a:latin typeface="Arial"/>
                  <a:cs typeface="Arial"/>
                </a:rPr>
                <a:t>/2</a:t>
              </a:r>
            </a:p>
          </p:txBody>
        </p:sp>
        <p:sp>
          <p:nvSpPr>
            <p:cNvPr id="47" name="object 7">
              <a:extLst>
                <a:ext uri="{FF2B5EF4-FFF2-40B4-BE49-F238E27FC236}">
                  <a16:creationId xmlns:a16="http://schemas.microsoft.com/office/drawing/2014/main" id="{300AABAC-3102-7A1D-621F-AE8B080E4BB7}"/>
                </a:ext>
              </a:extLst>
            </p:cNvPr>
            <p:cNvSpPr txBox="1"/>
            <p:nvPr/>
          </p:nvSpPr>
          <p:spPr>
            <a:xfrm>
              <a:off x="2202303" y="4276035"/>
              <a:ext cx="1190066"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solidFill>
                    <a:srgbClr val="0000CC"/>
                  </a:solidFill>
                  <a:latin typeface="Arial"/>
                  <a:cs typeface="Arial"/>
                </a:rPr>
                <a:t>W/L 2*2</a:t>
              </a:r>
              <a:endParaRPr sz="2400" dirty="0">
                <a:latin typeface="Arial"/>
                <a:cs typeface="Arial"/>
              </a:endParaRPr>
            </a:p>
          </p:txBody>
        </p:sp>
        <p:sp>
          <p:nvSpPr>
            <p:cNvPr id="48" name="object 18">
              <a:extLst>
                <a:ext uri="{FF2B5EF4-FFF2-40B4-BE49-F238E27FC236}">
                  <a16:creationId xmlns:a16="http://schemas.microsoft.com/office/drawing/2014/main" id="{0328656A-8619-199F-5048-74C5EEB3F4DC}"/>
                </a:ext>
              </a:extLst>
            </p:cNvPr>
            <p:cNvSpPr txBox="1"/>
            <p:nvPr/>
          </p:nvSpPr>
          <p:spPr>
            <a:xfrm>
              <a:off x="1269563" y="5142203"/>
              <a:ext cx="779322" cy="382156"/>
            </a:xfrm>
            <a:prstGeom prst="rect">
              <a:avLst/>
            </a:prstGeom>
          </p:spPr>
          <p:txBody>
            <a:bodyPr vert="horz" wrap="square" lIns="0" tIns="12700" rIns="0" bIns="0" rtlCol="0">
              <a:spAutoFit/>
            </a:bodyPr>
            <a:lstStyle/>
            <a:p>
              <a:pPr marL="38100">
                <a:spcBef>
                  <a:spcPts val="100"/>
                </a:spcBef>
              </a:pPr>
              <a:r>
                <a:rPr sz="2400" b="1" dirty="0">
                  <a:solidFill>
                    <a:srgbClr val="0000CC"/>
                  </a:solidFill>
                  <a:latin typeface="Arial"/>
                  <a:cs typeface="Arial"/>
                </a:rPr>
                <a:t>R</a:t>
              </a:r>
              <a:r>
                <a:rPr lang="en-US" altLang="zh-CN" sz="2400" b="1" baseline="-25000" dirty="0">
                  <a:solidFill>
                    <a:srgbClr val="0000CC"/>
                  </a:solidFill>
                  <a:latin typeface="Arial"/>
                  <a:cs typeface="Arial"/>
                </a:rPr>
                <a:t>0</a:t>
              </a:r>
              <a:r>
                <a:rPr lang="en-US" altLang="zh-CN" sz="2400" b="1" dirty="0">
                  <a:solidFill>
                    <a:srgbClr val="0000CC"/>
                  </a:solidFill>
                  <a:latin typeface="Arial"/>
                  <a:cs typeface="Arial"/>
                </a:rPr>
                <a:t>/2</a:t>
              </a:r>
            </a:p>
          </p:txBody>
        </p:sp>
      </p:grpSp>
      <p:grpSp>
        <p:nvGrpSpPr>
          <p:cNvPr id="56" name="组合 55">
            <a:extLst>
              <a:ext uri="{FF2B5EF4-FFF2-40B4-BE49-F238E27FC236}">
                <a16:creationId xmlns:a16="http://schemas.microsoft.com/office/drawing/2014/main" id="{53F70E14-25B0-2D08-7567-8D30FE97D332}"/>
              </a:ext>
            </a:extLst>
          </p:cNvPr>
          <p:cNvGrpSpPr/>
          <p:nvPr/>
        </p:nvGrpSpPr>
        <p:grpSpPr>
          <a:xfrm>
            <a:off x="5443454" y="3085517"/>
            <a:ext cx="2715821" cy="3108198"/>
            <a:chOff x="5800598" y="3099758"/>
            <a:chExt cx="2715821" cy="3108198"/>
          </a:xfrm>
        </p:grpSpPr>
        <p:grpSp>
          <p:nvGrpSpPr>
            <p:cNvPr id="39" name="组合 38">
              <a:extLst>
                <a:ext uri="{FF2B5EF4-FFF2-40B4-BE49-F238E27FC236}">
                  <a16:creationId xmlns:a16="http://schemas.microsoft.com/office/drawing/2014/main" id="{3A33349E-D185-4524-FCCC-9552BCBBDFA3}"/>
                </a:ext>
              </a:extLst>
            </p:cNvPr>
            <p:cNvGrpSpPr/>
            <p:nvPr/>
          </p:nvGrpSpPr>
          <p:grpSpPr>
            <a:xfrm>
              <a:off x="5800598" y="3099758"/>
              <a:ext cx="2148967" cy="3108198"/>
              <a:chOff x="5800598" y="3099758"/>
              <a:chExt cx="2148967" cy="3108198"/>
            </a:xfrm>
          </p:grpSpPr>
          <p:grpSp>
            <p:nvGrpSpPr>
              <p:cNvPr id="10" name="object 10"/>
              <p:cNvGrpSpPr/>
              <p:nvPr/>
            </p:nvGrpSpPr>
            <p:grpSpPr>
              <a:xfrm>
                <a:off x="5800598" y="3099758"/>
                <a:ext cx="1686432" cy="3108198"/>
                <a:chOff x="5800598" y="3099758"/>
                <a:chExt cx="1686432" cy="3108198"/>
              </a:xfrm>
            </p:grpSpPr>
            <p:pic>
              <p:nvPicPr>
                <p:cNvPr id="11" name="object 11"/>
                <p:cNvPicPr/>
                <p:nvPr/>
              </p:nvPicPr>
              <p:blipFill>
                <a:blip r:embed="rId7" cstate="print"/>
                <a:stretch>
                  <a:fillRect/>
                </a:stretch>
              </p:blipFill>
              <p:spPr>
                <a:xfrm>
                  <a:off x="5800598" y="3099758"/>
                  <a:ext cx="1294638" cy="3108198"/>
                </a:xfrm>
                <a:prstGeom prst="rect">
                  <a:avLst/>
                </a:prstGeom>
              </p:spPr>
            </p:pic>
            <p:sp>
              <p:nvSpPr>
                <p:cNvPr id="12" name="object 12"/>
                <p:cNvSpPr/>
                <p:nvPr/>
              </p:nvSpPr>
              <p:spPr>
                <a:xfrm>
                  <a:off x="7106030" y="3663315"/>
                  <a:ext cx="381000" cy="1903730"/>
                </a:xfrm>
                <a:custGeom>
                  <a:avLst/>
                  <a:gdLst/>
                  <a:ahLst/>
                  <a:cxnLst/>
                  <a:rect l="l" t="t" r="r" b="b"/>
                  <a:pathLst>
                    <a:path w="381000" h="1903729">
                      <a:moveTo>
                        <a:pt x="0" y="0"/>
                      </a:moveTo>
                      <a:lnTo>
                        <a:pt x="74128" y="2496"/>
                      </a:lnTo>
                      <a:lnTo>
                        <a:pt x="134683" y="9302"/>
                      </a:lnTo>
                      <a:lnTo>
                        <a:pt x="175521" y="19395"/>
                      </a:lnTo>
                      <a:lnTo>
                        <a:pt x="190500" y="31750"/>
                      </a:lnTo>
                      <a:lnTo>
                        <a:pt x="190500" y="919988"/>
                      </a:lnTo>
                      <a:lnTo>
                        <a:pt x="205478" y="932342"/>
                      </a:lnTo>
                      <a:lnTo>
                        <a:pt x="246316" y="942435"/>
                      </a:lnTo>
                      <a:lnTo>
                        <a:pt x="306871" y="949241"/>
                      </a:lnTo>
                      <a:lnTo>
                        <a:pt x="381000" y="951738"/>
                      </a:lnTo>
                      <a:lnTo>
                        <a:pt x="306871" y="954234"/>
                      </a:lnTo>
                      <a:lnTo>
                        <a:pt x="246316" y="961040"/>
                      </a:lnTo>
                      <a:lnTo>
                        <a:pt x="205478" y="971133"/>
                      </a:lnTo>
                      <a:lnTo>
                        <a:pt x="190500" y="983488"/>
                      </a:lnTo>
                      <a:lnTo>
                        <a:pt x="190500" y="1871726"/>
                      </a:lnTo>
                      <a:lnTo>
                        <a:pt x="175521" y="1884080"/>
                      </a:lnTo>
                      <a:lnTo>
                        <a:pt x="134683" y="1894173"/>
                      </a:lnTo>
                      <a:lnTo>
                        <a:pt x="74128" y="1900979"/>
                      </a:lnTo>
                      <a:lnTo>
                        <a:pt x="0" y="1903476"/>
                      </a:lnTo>
                    </a:path>
                  </a:pathLst>
                </a:custGeom>
                <a:ln w="25146">
                  <a:solidFill>
                    <a:srgbClr val="FF0000"/>
                  </a:solidFill>
                </a:ln>
              </p:spPr>
              <p:txBody>
                <a:bodyPr wrap="square" lIns="0" tIns="0" rIns="0" bIns="0" rtlCol="0"/>
                <a:lstStyle/>
                <a:p>
                  <a:endParaRPr/>
                </a:p>
              </p:txBody>
            </p:sp>
          </p:grpSp>
          <p:sp>
            <p:nvSpPr>
              <p:cNvPr id="19" name="object 19"/>
              <p:cNvSpPr txBox="1"/>
              <p:nvPr/>
            </p:nvSpPr>
            <p:spPr>
              <a:xfrm>
                <a:off x="7539990" y="4422140"/>
                <a:ext cx="409575" cy="391160"/>
              </a:xfrm>
              <a:prstGeom prst="rect">
                <a:avLst/>
              </a:prstGeom>
            </p:spPr>
            <p:txBody>
              <a:bodyPr vert="horz" wrap="square" lIns="0" tIns="12700" rIns="0" bIns="0" rtlCol="0">
                <a:spAutoFit/>
              </a:bodyPr>
              <a:lstStyle/>
              <a:p>
                <a:pPr marL="38100">
                  <a:lnSpc>
                    <a:spcPct val="100000"/>
                  </a:lnSpc>
                  <a:spcBef>
                    <a:spcPts val="100"/>
                  </a:spcBef>
                </a:pPr>
                <a:r>
                  <a:rPr sz="2400" b="1" i="1" dirty="0">
                    <a:solidFill>
                      <a:srgbClr val="FF0000"/>
                    </a:solidFill>
                    <a:latin typeface="Arial"/>
                    <a:cs typeface="Arial"/>
                  </a:rPr>
                  <a:t>R</a:t>
                </a:r>
                <a:r>
                  <a:rPr sz="2400" b="1" baseline="-20833" dirty="0">
                    <a:solidFill>
                      <a:srgbClr val="FF0000"/>
                    </a:solidFill>
                    <a:latin typeface="Arial"/>
                    <a:cs typeface="Arial"/>
                  </a:rPr>
                  <a:t>0</a:t>
                </a:r>
                <a:endParaRPr sz="2400" baseline="-20833" dirty="0">
                  <a:latin typeface="Arial"/>
                  <a:cs typeface="Arial"/>
                </a:endParaRPr>
              </a:p>
            </p:txBody>
          </p:sp>
        </p:grpSp>
        <p:sp>
          <p:nvSpPr>
            <p:cNvPr id="52" name="object 18">
              <a:extLst>
                <a:ext uri="{FF2B5EF4-FFF2-40B4-BE49-F238E27FC236}">
                  <a16:creationId xmlns:a16="http://schemas.microsoft.com/office/drawing/2014/main" id="{6F038B4B-D989-8A5A-B28C-958EB62389A6}"/>
                </a:ext>
              </a:extLst>
            </p:cNvPr>
            <p:cNvSpPr txBox="1"/>
            <p:nvPr/>
          </p:nvSpPr>
          <p:spPr>
            <a:xfrm>
              <a:off x="6390015" y="3940910"/>
              <a:ext cx="779322" cy="382156"/>
            </a:xfrm>
            <a:prstGeom prst="rect">
              <a:avLst/>
            </a:prstGeom>
          </p:spPr>
          <p:txBody>
            <a:bodyPr vert="horz" wrap="square" lIns="0" tIns="12700" rIns="0" bIns="0" rtlCol="0">
              <a:spAutoFit/>
            </a:bodyPr>
            <a:lstStyle/>
            <a:p>
              <a:pPr marL="38100">
                <a:spcBef>
                  <a:spcPts val="100"/>
                </a:spcBef>
              </a:pPr>
              <a:r>
                <a:rPr sz="2400" b="1" dirty="0">
                  <a:solidFill>
                    <a:srgbClr val="0000CC"/>
                  </a:solidFill>
                  <a:latin typeface="Arial"/>
                  <a:cs typeface="Arial"/>
                </a:rPr>
                <a:t>R</a:t>
              </a:r>
              <a:r>
                <a:rPr lang="en-US" altLang="zh-CN" sz="2400" b="1" baseline="-25000" dirty="0">
                  <a:solidFill>
                    <a:srgbClr val="0000CC"/>
                  </a:solidFill>
                  <a:latin typeface="Arial"/>
                  <a:cs typeface="Arial"/>
                </a:rPr>
                <a:t>0</a:t>
              </a:r>
              <a:r>
                <a:rPr lang="en-US" altLang="zh-CN" sz="2400" b="1" dirty="0">
                  <a:solidFill>
                    <a:srgbClr val="0000CC"/>
                  </a:solidFill>
                  <a:latin typeface="Arial"/>
                  <a:cs typeface="Arial"/>
                </a:rPr>
                <a:t>/2</a:t>
              </a:r>
            </a:p>
          </p:txBody>
        </p:sp>
        <p:sp>
          <p:nvSpPr>
            <p:cNvPr id="53" name="object 7">
              <a:extLst>
                <a:ext uri="{FF2B5EF4-FFF2-40B4-BE49-F238E27FC236}">
                  <a16:creationId xmlns:a16="http://schemas.microsoft.com/office/drawing/2014/main" id="{B465B6F0-6789-88EF-F6A2-DBBFC5253CD9}"/>
                </a:ext>
              </a:extLst>
            </p:cNvPr>
            <p:cNvSpPr txBox="1"/>
            <p:nvPr/>
          </p:nvSpPr>
          <p:spPr>
            <a:xfrm>
              <a:off x="7326353" y="3918417"/>
              <a:ext cx="1190066"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solidFill>
                    <a:srgbClr val="0000CC"/>
                  </a:solidFill>
                  <a:latin typeface="Arial"/>
                  <a:cs typeface="Arial"/>
                </a:rPr>
                <a:t>W/L 1*2</a:t>
              </a:r>
              <a:endParaRPr sz="2400" dirty="0">
                <a:latin typeface="Arial"/>
                <a:cs typeface="Arial"/>
              </a:endParaRPr>
            </a:p>
          </p:txBody>
        </p:sp>
        <p:sp>
          <p:nvSpPr>
            <p:cNvPr id="54" name="object 18">
              <a:extLst>
                <a:ext uri="{FF2B5EF4-FFF2-40B4-BE49-F238E27FC236}">
                  <a16:creationId xmlns:a16="http://schemas.microsoft.com/office/drawing/2014/main" id="{0D5C4F2F-9E73-26CC-5DE7-CE8A31B317C2}"/>
                </a:ext>
              </a:extLst>
            </p:cNvPr>
            <p:cNvSpPr txBox="1"/>
            <p:nvPr/>
          </p:nvSpPr>
          <p:spPr>
            <a:xfrm>
              <a:off x="6426706" y="4917904"/>
              <a:ext cx="779322" cy="382156"/>
            </a:xfrm>
            <a:prstGeom prst="rect">
              <a:avLst/>
            </a:prstGeom>
          </p:spPr>
          <p:txBody>
            <a:bodyPr vert="horz" wrap="square" lIns="0" tIns="12700" rIns="0" bIns="0" rtlCol="0">
              <a:spAutoFit/>
            </a:bodyPr>
            <a:lstStyle/>
            <a:p>
              <a:pPr marL="38100">
                <a:spcBef>
                  <a:spcPts val="100"/>
                </a:spcBef>
              </a:pPr>
              <a:r>
                <a:rPr sz="2400" b="1" dirty="0">
                  <a:solidFill>
                    <a:srgbClr val="0000CC"/>
                  </a:solidFill>
                  <a:latin typeface="Arial"/>
                  <a:cs typeface="Arial"/>
                </a:rPr>
                <a:t>R</a:t>
              </a:r>
              <a:r>
                <a:rPr lang="en-US" altLang="zh-CN" sz="2400" b="1" baseline="-25000" dirty="0">
                  <a:solidFill>
                    <a:srgbClr val="0000CC"/>
                  </a:solidFill>
                  <a:latin typeface="Arial"/>
                  <a:cs typeface="Arial"/>
                </a:rPr>
                <a:t>0</a:t>
              </a:r>
              <a:r>
                <a:rPr lang="en-US" altLang="zh-CN" sz="2400" b="1" dirty="0">
                  <a:solidFill>
                    <a:srgbClr val="0000CC"/>
                  </a:solidFill>
                  <a:latin typeface="Arial"/>
                  <a:cs typeface="Arial"/>
                </a:rPr>
                <a:t>/2</a:t>
              </a:r>
            </a:p>
          </p:txBody>
        </p:sp>
        <p:sp>
          <p:nvSpPr>
            <p:cNvPr id="55" name="object 7">
              <a:extLst>
                <a:ext uri="{FF2B5EF4-FFF2-40B4-BE49-F238E27FC236}">
                  <a16:creationId xmlns:a16="http://schemas.microsoft.com/office/drawing/2014/main" id="{E189037E-0CC6-27DC-AA3C-DB06C569FD99}"/>
                </a:ext>
              </a:extLst>
            </p:cNvPr>
            <p:cNvSpPr txBox="1"/>
            <p:nvPr/>
          </p:nvSpPr>
          <p:spPr>
            <a:xfrm>
              <a:off x="7326353" y="4917904"/>
              <a:ext cx="1190066"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solidFill>
                    <a:srgbClr val="0000CC"/>
                  </a:solidFill>
                  <a:latin typeface="Arial"/>
                  <a:cs typeface="Arial"/>
                </a:rPr>
                <a:t>W/L 1*2</a:t>
              </a:r>
              <a:endParaRPr sz="2400" dirty="0">
                <a:latin typeface="Arial"/>
                <a:cs typeface="Arial"/>
              </a:endParaRPr>
            </a:p>
          </p:txBody>
        </p:sp>
      </p:grpSp>
      <p:sp>
        <p:nvSpPr>
          <p:cNvPr id="58" name="object 34">
            <a:extLst>
              <a:ext uri="{FF2B5EF4-FFF2-40B4-BE49-F238E27FC236}">
                <a16:creationId xmlns:a16="http://schemas.microsoft.com/office/drawing/2014/main" id="{D926D2CA-3641-A45F-3380-2866014FAA92}"/>
              </a:ext>
            </a:extLst>
          </p:cNvPr>
          <p:cNvSpPr txBox="1"/>
          <p:nvPr/>
        </p:nvSpPr>
        <p:spPr>
          <a:xfrm>
            <a:off x="654371" y="1087489"/>
            <a:ext cx="4838700" cy="505267"/>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sz="3200" b="1" spc="-15" dirty="0">
                <a:solidFill>
                  <a:srgbClr val="004099"/>
                </a:solidFill>
                <a:latin typeface="Arial"/>
                <a:cs typeface="Arial"/>
              </a:rPr>
              <a:t>Transistors</a:t>
            </a:r>
            <a:r>
              <a:rPr sz="3200" b="1" spc="-20" dirty="0">
                <a:solidFill>
                  <a:srgbClr val="004099"/>
                </a:solidFill>
                <a:latin typeface="Arial"/>
                <a:cs typeface="Arial"/>
              </a:rPr>
              <a:t> </a:t>
            </a:r>
            <a:r>
              <a:rPr sz="3200" b="1" dirty="0">
                <a:solidFill>
                  <a:srgbClr val="004099"/>
                </a:solidFill>
                <a:latin typeface="Arial"/>
                <a:cs typeface="Arial"/>
              </a:rPr>
              <a:t>in</a:t>
            </a:r>
            <a:r>
              <a:rPr sz="3200" b="1" spc="-40" dirty="0">
                <a:solidFill>
                  <a:srgbClr val="00AF50"/>
                </a:solidFill>
                <a:latin typeface="Arial"/>
                <a:cs typeface="Arial"/>
              </a:rPr>
              <a:t> </a:t>
            </a:r>
            <a:r>
              <a:rPr sz="3200" b="1" u="heavy" spc="-5" dirty="0">
                <a:solidFill>
                  <a:srgbClr val="00AF50"/>
                </a:solidFill>
                <a:uFill>
                  <a:solidFill>
                    <a:srgbClr val="00AF50"/>
                  </a:solidFill>
                </a:uFill>
                <a:latin typeface="Arial"/>
                <a:cs typeface="Arial"/>
              </a:rPr>
              <a:t>series</a:t>
            </a:r>
            <a:endParaRPr sz="3200" dirty="0">
              <a:latin typeface="Arial"/>
              <a:cs typeface="Arial"/>
            </a:endParaRPr>
          </a:p>
        </p:txBody>
      </p:sp>
    </p:spTree>
    <p:extLst>
      <p:ext uri="{BB962C8B-B14F-4D97-AF65-F5344CB8AC3E}">
        <p14:creationId xmlns:p14="http://schemas.microsoft.com/office/powerpoint/2010/main" val="656710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397897" y="53086"/>
            <a:ext cx="8193903" cy="566181"/>
          </a:xfrm>
          <a:prstGeom prst="rect">
            <a:avLst/>
          </a:prstGeom>
        </p:spPr>
        <p:txBody>
          <a:bodyPr vert="horz" wrap="square" lIns="0" tIns="12065" rIns="0" bIns="0" rtlCol="0">
            <a:spAutoFit/>
          </a:bodyPr>
          <a:lstStyle/>
          <a:p>
            <a:pPr marL="12700">
              <a:lnSpc>
                <a:spcPct val="100000"/>
              </a:lnSpc>
              <a:spcBef>
                <a:spcPts val="95"/>
              </a:spcBef>
            </a:pPr>
            <a:r>
              <a:rPr sz="3600" spc="-5" dirty="0">
                <a:solidFill>
                  <a:schemeClr val="tx1"/>
                </a:solidFill>
              </a:rPr>
              <a:t>Equivalent</a:t>
            </a:r>
            <a:r>
              <a:rPr sz="3600" spc="-25" dirty="0">
                <a:solidFill>
                  <a:schemeClr val="tx1"/>
                </a:solidFill>
              </a:rPr>
              <a:t> </a:t>
            </a:r>
            <a:r>
              <a:rPr sz="3600" spc="-5" dirty="0">
                <a:solidFill>
                  <a:schemeClr val="tx1"/>
                </a:solidFill>
              </a:rPr>
              <a:t>Resistance</a:t>
            </a:r>
            <a:r>
              <a:rPr sz="3600" spc="-20" dirty="0">
                <a:solidFill>
                  <a:schemeClr val="tx1"/>
                </a:solidFill>
              </a:rPr>
              <a:t> </a:t>
            </a:r>
            <a:r>
              <a:rPr sz="3600" spc="-5" dirty="0">
                <a:solidFill>
                  <a:schemeClr val="tx1"/>
                </a:solidFill>
              </a:rPr>
              <a:t>of</a:t>
            </a:r>
            <a:r>
              <a:rPr sz="3600" dirty="0">
                <a:solidFill>
                  <a:schemeClr val="tx1"/>
                </a:solidFill>
              </a:rPr>
              <a:t> </a:t>
            </a:r>
            <a:r>
              <a:rPr sz="3600" spc="-5" dirty="0">
                <a:solidFill>
                  <a:schemeClr val="tx1"/>
                </a:solidFill>
              </a:rPr>
              <a:t>Logic</a:t>
            </a:r>
            <a:r>
              <a:rPr sz="3600" spc="-30" dirty="0">
                <a:solidFill>
                  <a:schemeClr val="tx1"/>
                </a:solidFill>
              </a:rPr>
              <a:t> </a:t>
            </a:r>
            <a:r>
              <a:rPr sz="3600" spc="-5" dirty="0">
                <a:solidFill>
                  <a:schemeClr val="tx1"/>
                </a:solidFill>
              </a:rPr>
              <a:t>Gates</a:t>
            </a:r>
          </a:p>
        </p:txBody>
      </p:sp>
      <p:grpSp>
        <p:nvGrpSpPr>
          <p:cNvPr id="28" name="组合 27">
            <a:extLst>
              <a:ext uri="{FF2B5EF4-FFF2-40B4-BE49-F238E27FC236}">
                <a16:creationId xmlns:a16="http://schemas.microsoft.com/office/drawing/2014/main" id="{D5EC7333-0508-BFD9-D49E-2C9B4DF657D5}"/>
              </a:ext>
            </a:extLst>
          </p:cNvPr>
          <p:cNvGrpSpPr/>
          <p:nvPr/>
        </p:nvGrpSpPr>
        <p:grpSpPr>
          <a:xfrm>
            <a:off x="331470" y="2247392"/>
            <a:ext cx="3042793" cy="2968752"/>
            <a:chOff x="331470" y="2247392"/>
            <a:chExt cx="3042793" cy="2968752"/>
          </a:xfrm>
        </p:grpSpPr>
        <p:pic>
          <p:nvPicPr>
            <p:cNvPr id="4" name="object 4"/>
            <p:cNvPicPr/>
            <p:nvPr/>
          </p:nvPicPr>
          <p:blipFill>
            <a:blip r:embed="rId3" cstate="print"/>
            <a:stretch>
              <a:fillRect/>
            </a:stretch>
          </p:blipFill>
          <p:spPr>
            <a:xfrm>
              <a:off x="331470" y="2247392"/>
              <a:ext cx="2050542" cy="2968752"/>
            </a:xfrm>
            <a:prstGeom prst="rect">
              <a:avLst/>
            </a:prstGeom>
          </p:spPr>
        </p:pic>
        <p:sp>
          <p:nvSpPr>
            <p:cNvPr id="5" name="object 5"/>
            <p:cNvSpPr txBox="1"/>
            <p:nvPr/>
          </p:nvSpPr>
          <p:spPr>
            <a:xfrm>
              <a:off x="1872488" y="3105404"/>
              <a:ext cx="1489075" cy="330200"/>
            </a:xfrm>
            <a:prstGeom prst="rect">
              <a:avLst/>
            </a:prstGeom>
          </p:spPr>
          <p:txBody>
            <a:bodyPr vert="horz" wrap="square" lIns="0" tIns="12065" rIns="0" bIns="0" rtlCol="0">
              <a:spAutoFit/>
            </a:bodyPr>
            <a:lstStyle/>
            <a:p>
              <a:pPr marL="38100">
                <a:lnSpc>
                  <a:spcPct val="100000"/>
                </a:lnSpc>
                <a:spcBef>
                  <a:spcPts val="95"/>
                </a:spcBef>
                <a:tabLst>
                  <a:tab pos="1172845" algn="l"/>
                </a:tabLst>
              </a:pPr>
              <a:r>
                <a:rPr sz="2700" b="1" i="1" spc="-7" baseline="1543" dirty="0">
                  <a:solidFill>
                    <a:srgbClr val="004099"/>
                  </a:solidFill>
                  <a:latin typeface="Arial"/>
                  <a:cs typeface="Arial"/>
                </a:rPr>
                <a:t>W</a:t>
              </a:r>
              <a:r>
                <a:rPr sz="1800" b="1" spc="-7" baseline="-16203" dirty="0">
                  <a:solidFill>
                    <a:srgbClr val="004099"/>
                  </a:solidFill>
                  <a:latin typeface="Arial"/>
                  <a:cs typeface="Arial"/>
                </a:rPr>
                <a:t>p</a:t>
              </a:r>
              <a:r>
                <a:rPr sz="2700" b="1" spc="-7" baseline="1543" dirty="0">
                  <a:solidFill>
                    <a:srgbClr val="004099"/>
                  </a:solidFill>
                  <a:latin typeface="Arial"/>
                  <a:cs typeface="Arial"/>
                </a:rPr>
                <a:t>/</a:t>
              </a:r>
              <a:r>
                <a:rPr sz="2700" b="1" i="1" spc="-7" baseline="1543" dirty="0">
                  <a:solidFill>
                    <a:srgbClr val="004099"/>
                  </a:solidFill>
                  <a:latin typeface="Arial"/>
                  <a:cs typeface="Arial"/>
                </a:rPr>
                <a:t>L</a:t>
              </a:r>
              <a:r>
                <a:rPr sz="2700" b="1" i="1" spc="7" baseline="1543" dirty="0">
                  <a:solidFill>
                    <a:srgbClr val="004099"/>
                  </a:solidFill>
                  <a:latin typeface="Arial"/>
                  <a:cs typeface="Arial"/>
                </a:rPr>
                <a:t> </a:t>
              </a:r>
              <a:r>
                <a:rPr sz="2700" b="1" baseline="1543" dirty="0">
                  <a:solidFill>
                    <a:srgbClr val="004099"/>
                  </a:solidFill>
                  <a:latin typeface="Arial"/>
                  <a:cs typeface="Arial"/>
                </a:rPr>
                <a:t>= </a:t>
              </a:r>
              <a:r>
                <a:rPr sz="2700" b="1" spc="-7" baseline="1543" dirty="0">
                  <a:solidFill>
                    <a:srgbClr val="004099"/>
                  </a:solidFill>
                  <a:latin typeface="Arial"/>
                  <a:cs typeface="Arial"/>
                </a:rPr>
                <a:t>2	</a:t>
              </a:r>
              <a:r>
                <a:rPr sz="2000" b="1" i="1" spc="5" dirty="0">
                  <a:solidFill>
                    <a:srgbClr val="FF0000"/>
                  </a:solidFill>
                  <a:latin typeface="Arial"/>
                  <a:cs typeface="Arial"/>
                </a:rPr>
                <a:t>R</a:t>
              </a:r>
              <a:r>
                <a:rPr sz="1950" b="1" spc="7" baseline="-21367" dirty="0">
                  <a:solidFill>
                    <a:srgbClr val="FF0000"/>
                  </a:solidFill>
                  <a:latin typeface="Arial"/>
                  <a:cs typeface="Arial"/>
                </a:rPr>
                <a:t>0</a:t>
              </a:r>
              <a:endParaRPr sz="1950" baseline="-21367" dirty="0">
                <a:latin typeface="Arial"/>
                <a:cs typeface="Arial"/>
              </a:endParaRPr>
            </a:p>
          </p:txBody>
        </p:sp>
        <p:sp>
          <p:nvSpPr>
            <p:cNvPr id="6" name="object 6"/>
            <p:cNvSpPr txBox="1"/>
            <p:nvPr/>
          </p:nvSpPr>
          <p:spPr>
            <a:xfrm>
              <a:off x="1859788" y="4249929"/>
              <a:ext cx="1514475" cy="330200"/>
            </a:xfrm>
            <a:prstGeom prst="rect">
              <a:avLst/>
            </a:prstGeom>
          </p:spPr>
          <p:txBody>
            <a:bodyPr vert="horz" wrap="square" lIns="0" tIns="12065" rIns="0" bIns="0" rtlCol="0">
              <a:spAutoFit/>
            </a:bodyPr>
            <a:lstStyle/>
            <a:p>
              <a:pPr marL="50800">
                <a:lnSpc>
                  <a:spcPct val="100000"/>
                </a:lnSpc>
                <a:spcBef>
                  <a:spcPts val="95"/>
                </a:spcBef>
                <a:tabLst>
                  <a:tab pos="1185545" algn="l"/>
                </a:tabLst>
              </a:pPr>
              <a:r>
                <a:rPr sz="1800" b="1" i="1" spc="-5" dirty="0">
                  <a:solidFill>
                    <a:srgbClr val="004099"/>
                  </a:solidFill>
                  <a:latin typeface="Arial"/>
                  <a:cs typeface="Arial"/>
                </a:rPr>
                <a:t>W</a:t>
              </a:r>
              <a:r>
                <a:rPr sz="1800" b="1" spc="-7" baseline="-20833" dirty="0">
                  <a:solidFill>
                    <a:srgbClr val="004099"/>
                  </a:solidFill>
                  <a:latin typeface="Arial"/>
                  <a:cs typeface="Arial"/>
                </a:rPr>
                <a:t>n</a:t>
              </a:r>
              <a:r>
                <a:rPr sz="1800" b="1" spc="-5" dirty="0">
                  <a:solidFill>
                    <a:srgbClr val="004099"/>
                  </a:solidFill>
                  <a:latin typeface="Arial"/>
                  <a:cs typeface="Arial"/>
                </a:rPr>
                <a:t>/</a:t>
              </a:r>
              <a:r>
                <a:rPr sz="1800" b="1" i="1" spc="-5" dirty="0">
                  <a:solidFill>
                    <a:srgbClr val="004099"/>
                  </a:solidFill>
                  <a:latin typeface="Arial"/>
                  <a:cs typeface="Arial"/>
                </a:rPr>
                <a:t>L</a:t>
              </a:r>
              <a:r>
                <a:rPr sz="1800" b="1" i="1" spc="5" dirty="0">
                  <a:solidFill>
                    <a:srgbClr val="004099"/>
                  </a:solidFill>
                  <a:latin typeface="Arial"/>
                  <a:cs typeface="Arial"/>
                </a:rPr>
                <a:t> </a:t>
              </a:r>
              <a:r>
                <a:rPr sz="1800" b="1" dirty="0">
                  <a:solidFill>
                    <a:srgbClr val="004099"/>
                  </a:solidFill>
                  <a:latin typeface="Arial"/>
                  <a:cs typeface="Arial"/>
                </a:rPr>
                <a:t>= </a:t>
              </a:r>
              <a:r>
                <a:rPr sz="1800" b="1" spc="-5" dirty="0">
                  <a:solidFill>
                    <a:srgbClr val="004099"/>
                  </a:solidFill>
                  <a:latin typeface="Arial"/>
                  <a:cs typeface="Arial"/>
                </a:rPr>
                <a:t>1	</a:t>
              </a:r>
              <a:r>
                <a:rPr sz="3000" b="1" i="1" spc="7" baseline="1388" dirty="0">
                  <a:solidFill>
                    <a:srgbClr val="FF0000"/>
                  </a:solidFill>
                  <a:latin typeface="Arial"/>
                  <a:cs typeface="Arial"/>
                </a:rPr>
                <a:t>R</a:t>
              </a:r>
              <a:r>
                <a:rPr sz="1950" b="1" spc="7" baseline="-19230" dirty="0">
                  <a:solidFill>
                    <a:srgbClr val="FF0000"/>
                  </a:solidFill>
                  <a:latin typeface="Arial"/>
                  <a:cs typeface="Arial"/>
                </a:rPr>
                <a:t>0</a:t>
              </a:r>
              <a:endParaRPr sz="1950" baseline="-19230" dirty="0">
                <a:latin typeface="Arial"/>
                <a:cs typeface="Arial"/>
              </a:endParaRPr>
            </a:p>
          </p:txBody>
        </p:sp>
      </p:grpSp>
      <p:sp>
        <p:nvSpPr>
          <p:cNvPr id="8" name="object 8"/>
          <p:cNvSpPr txBox="1"/>
          <p:nvPr/>
        </p:nvSpPr>
        <p:spPr>
          <a:xfrm>
            <a:off x="3432047" y="4432554"/>
            <a:ext cx="8152130" cy="756920"/>
          </a:xfrm>
          <a:prstGeom prst="rect">
            <a:avLst/>
          </a:prstGeom>
        </p:spPr>
        <p:txBody>
          <a:bodyPr vert="horz" wrap="square" lIns="0" tIns="12700" rIns="0" bIns="0" rtlCol="0">
            <a:spAutoFit/>
          </a:bodyPr>
          <a:lstStyle/>
          <a:p>
            <a:pPr marL="38100" marR="30480" indent="222885">
              <a:lnSpc>
                <a:spcPct val="100000"/>
              </a:lnSpc>
              <a:spcBef>
                <a:spcPts val="100"/>
              </a:spcBef>
            </a:pPr>
            <a:r>
              <a:rPr sz="2400" b="1" spc="-50" dirty="0">
                <a:solidFill>
                  <a:srgbClr val="FF0000"/>
                </a:solidFill>
                <a:latin typeface="Arial"/>
                <a:cs typeface="Arial"/>
              </a:rPr>
              <a:t>KEY:</a:t>
            </a:r>
            <a:r>
              <a:rPr sz="2400" b="1" spc="-5" dirty="0">
                <a:solidFill>
                  <a:srgbClr val="FF0000"/>
                </a:solidFill>
                <a:latin typeface="Arial"/>
                <a:cs typeface="Arial"/>
              </a:rPr>
              <a:t> </a:t>
            </a:r>
            <a:r>
              <a:rPr sz="2400" b="1" dirty="0">
                <a:solidFill>
                  <a:srgbClr val="004099"/>
                </a:solidFill>
                <a:latin typeface="Arial"/>
                <a:cs typeface="Arial"/>
              </a:rPr>
              <a:t>When</a:t>
            </a:r>
            <a:r>
              <a:rPr sz="2400" b="1" spc="-10" dirty="0">
                <a:solidFill>
                  <a:srgbClr val="004099"/>
                </a:solidFill>
                <a:latin typeface="Arial"/>
                <a:cs typeface="Arial"/>
              </a:rPr>
              <a:t> </a:t>
            </a:r>
            <a:r>
              <a:rPr sz="2400" b="1" spc="-5" dirty="0">
                <a:solidFill>
                  <a:srgbClr val="004099"/>
                </a:solidFill>
                <a:latin typeface="Arial"/>
                <a:cs typeface="Arial"/>
              </a:rPr>
              <a:t>referring</a:t>
            </a:r>
            <a:r>
              <a:rPr sz="2400" b="1" dirty="0">
                <a:solidFill>
                  <a:srgbClr val="004099"/>
                </a:solidFill>
                <a:latin typeface="Arial"/>
                <a:cs typeface="Arial"/>
              </a:rPr>
              <a:t> to</a:t>
            </a:r>
            <a:r>
              <a:rPr sz="2400" b="1" spc="5" dirty="0">
                <a:solidFill>
                  <a:srgbClr val="004099"/>
                </a:solidFill>
                <a:latin typeface="Arial"/>
                <a:cs typeface="Arial"/>
              </a:rPr>
              <a:t> </a:t>
            </a:r>
            <a:r>
              <a:rPr sz="2400" b="1" spc="-5" dirty="0">
                <a:solidFill>
                  <a:srgbClr val="004099"/>
                </a:solidFill>
                <a:latin typeface="Arial"/>
                <a:cs typeface="Arial"/>
              </a:rPr>
              <a:t>standard</a:t>
            </a:r>
            <a:r>
              <a:rPr sz="2400" b="1" spc="10" dirty="0">
                <a:solidFill>
                  <a:srgbClr val="004099"/>
                </a:solidFill>
                <a:latin typeface="Arial"/>
                <a:cs typeface="Arial"/>
              </a:rPr>
              <a:t> </a:t>
            </a:r>
            <a:r>
              <a:rPr sz="2400" b="1" spc="-20" dirty="0">
                <a:solidFill>
                  <a:srgbClr val="004099"/>
                </a:solidFill>
                <a:latin typeface="Arial"/>
                <a:cs typeface="Arial"/>
              </a:rPr>
              <a:t>inverter,</a:t>
            </a:r>
            <a:r>
              <a:rPr sz="2400" b="1" dirty="0">
                <a:solidFill>
                  <a:srgbClr val="004099"/>
                </a:solidFill>
                <a:latin typeface="Arial"/>
                <a:cs typeface="Arial"/>
              </a:rPr>
              <a:t> </a:t>
            </a:r>
            <a:r>
              <a:rPr sz="2400" b="1" spc="-5" dirty="0">
                <a:solidFill>
                  <a:srgbClr val="004099"/>
                </a:solidFill>
                <a:latin typeface="Arial"/>
                <a:cs typeface="Arial"/>
              </a:rPr>
              <a:t>we</a:t>
            </a:r>
            <a:r>
              <a:rPr sz="2400" b="1" spc="5" dirty="0">
                <a:solidFill>
                  <a:srgbClr val="004099"/>
                </a:solidFill>
                <a:latin typeface="Arial"/>
                <a:cs typeface="Arial"/>
              </a:rPr>
              <a:t> </a:t>
            </a:r>
            <a:r>
              <a:rPr sz="2400" b="1" spc="-5" dirty="0">
                <a:solidFill>
                  <a:srgbClr val="004099"/>
                </a:solidFill>
                <a:latin typeface="Arial"/>
                <a:cs typeface="Arial"/>
              </a:rPr>
              <a:t>need</a:t>
            </a:r>
            <a:r>
              <a:rPr sz="2400" b="1" dirty="0">
                <a:solidFill>
                  <a:srgbClr val="004099"/>
                </a:solidFill>
                <a:latin typeface="Arial"/>
                <a:cs typeface="Arial"/>
              </a:rPr>
              <a:t> to </a:t>
            </a:r>
            <a:r>
              <a:rPr sz="2400" b="1" spc="5" dirty="0">
                <a:solidFill>
                  <a:srgbClr val="004099"/>
                </a:solidFill>
                <a:latin typeface="Arial"/>
                <a:cs typeface="Arial"/>
              </a:rPr>
              <a:t> </a:t>
            </a:r>
            <a:r>
              <a:rPr sz="2400" b="1" spc="-5" dirty="0">
                <a:solidFill>
                  <a:srgbClr val="004099"/>
                </a:solidFill>
                <a:latin typeface="Arial"/>
                <a:cs typeface="Arial"/>
              </a:rPr>
              <a:t>consider the</a:t>
            </a:r>
            <a:r>
              <a:rPr sz="2400" b="1" spc="5" dirty="0">
                <a:solidFill>
                  <a:srgbClr val="004099"/>
                </a:solidFill>
                <a:latin typeface="Arial"/>
                <a:cs typeface="Arial"/>
              </a:rPr>
              <a:t> </a:t>
            </a:r>
            <a:r>
              <a:rPr sz="2400" b="1" spc="-5" dirty="0">
                <a:solidFill>
                  <a:srgbClr val="FF0000"/>
                </a:solidFill>
                <a:latin typeface="Arial"/>
                <a:cs typeface="Arial"/>
              </a:rPr>
              <a:t>worst-case</a:t>
            </a:r>
            <a:r>
              <a:rPr sz="2400" b="1" spc="15" dirty="0">
                <a:solidFill>
                  <a:srgbClr val="FF0000"/>
                </a:solidFill>
                <a:latin typeface="Arial"/>
                <a:cs typeface="Arial"/>
              </a:rPr>
              <a:t> </a:t>
            </a:r>
            <a:r>
              <a:rPr sz="2400" b="1" spc="-5" dirty="0">
                <a:solidFill>
                  <a:srgbClr val="FF0000"/>
                </a:solidFill>
                <a:latin typeface="Arial"/>
                <a:cs typeface="Arial"/>
              </a:rPr>
              <a:t>condition</a:t>
            </a:r>
            <a:r>
              <a:rPr sz="2400" b="1" spc="-10" dirty="0">
                <a:solidFill>
                  <a:srgbClr val="FF0000"/>
                </a:solidFill>
                <a:latin typeface="Arial"/>
                <a:cs typeface="Arial"/>
              </a:rPr>
              <a:t> </a:t>
            </a:r>
            <a:r>
              <a:rPr sz="2400" b="1" spc="-5" dirty="0">
                <a:solidFill>
                  <a:srgbClr val="004099"/>
                </a:solidFill>
                <a:latin typeface="Arial"/>
                <a:cs typeface="Arial"/>
              </a:rPr>
              <a:t>such</a:t>
            </a:r>
            <a:r>
              <a:rPr sz="2400" b="1" dirty="0">
                <a:solidFill>
                  <a:srgbClr val="004099"/>
                </a:solidFill>
                <a:latin typeface="Arial"/>
                <a:cs typeface="Arial"/>
              </a:rPr>
              <a:t> that</a:t>
            </a:r>
            <a:r>
              <a:rPr sz="2400" b="1" spc="-5" dirty="0">
                <a:solidFill>
                  <a:srgbClr val="004099"/>
                </a:solidFill>
                <a:latin typeface="Arial"/>
                <a:cs typeface="Arial"/>
              </a:rPr>
              <a:t> </a:t>
            </a:r>
            <a:r>
              <a:rPr sz="2400" b="1" i="1" dirty="0">
                <a:solidFill>
                  <a:srgbClr val="FF0000"/>
                </a:solidFill>
                <a:latin typeface="Arial"/>
                <a:cs typeface="Arial"/>
              </a:rPr>
              <a:t>R</a:t>
            </a:r>
            <a:r>
              <a:rPr sz="2400" b="1" baseline="-20833" dirty="0">
                <a:solidFill>
                  <a:srgbClr val="FF0000"/>
                </a:solidFill>
                <a:latin typeface="Arial"/>
                <a:cs typeface="Arial"/>
              </a:rPr>
              <a:t>on,max</a:t>
            </a:r>
            <a:r>
              <a:rPr sz="2400" b="1" spc="330" baseline="-20833" dirty="0">
                <a:solidFill>
                  <a:srgbClr val="FF0000"/>
                </a:solidFill>
                <a:latin typeface="Arial"/>
                <a:cs typeface="Arial"/>
              </a:rPr>
              <a:t> </a:t>
            </a:r>
            <a:r>
              <a:rPr sz="2400" b="1" dirty="0">
                <a:solidFill>
                  <a:srgbClr val="FF0000"/>
                </a:solidFill>
                <a:latin typeface="Arial"/>
                <a:cs typeface="Arial"/>
              </a:rPr>
              <a:t>=</a:t>
            </a:r>
            <a:r>
              <a:rPr sz="2400" b="1" spc="-10" dirty="0">
                <a:solidFill>
                  <a:srgbClr val="FF0000"/>
                </a:solidFill>
                <a:latin typeface="Arial"/>
                <a:cs typeface="Arial"/>
              </a:rPr>
              <a:t> </a:t>
            </a:r>
            <a:r>
              <a:rPr sz="2400" b="1" i="1" dirty="0">
                <a:solidFill>
                  <a:srgbClr val="FF0000"/>
                </a:solidFill>
                <a:latin typeface="Arial"/>
                <a:cs typeface="Arial"/>
              </a:rPr>
              <a:t>R</a:t>
            </a:r>
            <a:r>
              <a:rPr sz="2400" b="1" baseline="-20833" dirty="0">
                <a:solidFill>
                  <a:srgbClr val="FF0000"/>
                </a:solidFill>
                <a:latin typeface="Arial"/>
                <a:cs typeface="Arial"/>
              </a:rPr>
              <a:t>0</a:t>
            </a:r>
            <a:endParaRPr sz="2400" baseline="-20833" dirty="0">
              <a:latin typeface="Arial"/>
              <a:cs typeface="Arial"/>
            </a:endParaRPr>
          </a:p>
        </p:txBody>
      </p:sp>
      <p:sp>
        <p:nvSpPr>
          <p:cNvPr id="9" name="object 9"/>
          <p:cNvSpPr txBox="1"/>
          <p:nvPr/>
        </p:nvSpPr>
        <p:spPr>
          <a:xfrm>
            <a:off x="4831079" y="5252720"/>
            <a:ext cx="4895215" cy="462280"/>
          </a:xfrm>
          <a:prstGeom prst="rect">
            <a:avLst/>
          </a:prstGeom>
          <a:solidFill>
            <a:srgbClr val="FFFF00"/>
          </a:solidFill>
        </p:spPr>
        <p:txBody>
          <a:bodyPr vert="horz" wrap="square" lIns="0" tIns="38735" rIns="0" bIns="0" rtlCol="0">
            <a:spAutoFit/>
          </a:bodyPr>
          <a:lstStyle/>
          <a:p>
            <a:pPr marL="91440">
              <a:lnSpc>
                <a:spcPct val="100000"/>
              </a:lnSpc>
              <a:spcBef>
                <a:spcPts val="305"/>
              </a:spcBef>
            </a:pPr>
            <a:r>
              <a:rPr sz="2400" b="1" i="1" spc="-5" dirty="0">
                <a:solidFill>
                  <a:srgbClr val="004099"/>
                </a:solidFill>
                <a:latin typeface="Arial"/>
                <a:cs typeface="Arial"/>
              </a:rPr>
              <a:t>A </a:t>
            </a:r>
            <a:r>
              <a:rPr sz="2400" b="1" dirty="0">
                <a:solidFill>
                  <a:srgbClr val="004099"/>
                </a:solidFill>
                <a:latin typeface="Arial"/>
                <a:cs typeface="Arial"/>
              </a:rPr>
              <a:t>=</a:t>
            </a:r>
            <a:r>
              <a:rPr sz="2400" b="1" spc="-5" dirty="0">
                <a:solidFill>
                  <a:srgbClr val="004099"/>
                </a:solidFill>
                <a:latin typeface="Arial"/>
                <a:cs typeface="Arial"/>
              </a:rPr>
              <a:t> </a:t>
            </a:r>
            <a:r>
              <a:rPr sz="2400" b="1" spc="-10" dirty="0">
                <a:solidFill>
                  <a:srgbClr val="004099"/>
                </a:solidFill>
                <a:latin typeface="Arial"/>
                <a:cs typeface="Arial"/>
              </a:rPr>
              <a:t>0,</a:t>
            </a:r>
            <a:r>
              <a:rPr sz="2400" b="1" spc="-5" dirty="0">
                <a:solidFill>
                  <a:srgbClr val="004099"/>
                </a:solidFill>
                <a:latin typeface="Arial"/>
                <a:cs typeface="Arial"/>
              </a:rPr>
              <a:t> </a:t>
            </a:r>
            <a:r>
              <a:rPr sz="2400" b="1" i="1" spc="-5" dirty="0">
                <a:solidFill>
                  <a:srgbClr val="004099"/>
                </a:solidFill>
                <a:latin typeface="Arial"/>
                <a:cs typeface="Arial"/>
              </a:rPr>
              <a:t>B </a:t>
            </a:r>
            <a:r>
              <a:rPr sz="2400" b="1" dirty="0">
                <a:solidFill>
                  <a:srgbClr val="004099"/>
                </a:solidFill>
                <a:latin typeface="Arial"/>
                <a:cs typeface="Arial"/>
              </a:rPr>
              <a:t>=</a:t>
            </a:r>
            <a:r>
              <a:rPr sz="2400" b="1" spc="-15" dirty="0">
                <a:solidFill>
                  <a:srgbClr val="004099"/>
                </a:solidFill>
                <a:latin typeface="Arial"/>
                <a:cs typeface="Arial"/>
              </a:rPr>
              <a:t> </a:t>
            </a:r>
            <a:r>
              <a:rPr sz="2400" b="1" spc="-5" dirty="0">
                <a:solidFill>
                  <a:srgbClr val="004099"/>
                </a:solidFill>
                <a:latin typeface="Arial"/>
                <a:cs typeface="Arial"/>
              </a:rPr>
              <a:t>0</a:t>
            </a:r>
            <a:r>
              <a:rPr sz="2400" b="1" spc="-5" dirty="0">
                <a:solidFill>
                  <a:srgbClr val="004099"/>
                </a:solidFill>
                <a:latin typeface="Symbol"/>
                <a:cs typeface="Symbol"/>
              </a:rPr>
              <a:t></a:t>
            </a:r>
            <a:r>
              <a:rPr sz="2400" b="1" spc="-5" dirty="0">
                <a:solidFill>
                  <a:srgbClr val="004099"/>
                </a:solidFill>
                <a:latin typeface="Arial"/>
                <a:cs typeface="Arial"/>
              </a:rPr>
              <a:t>1 or</a:t>
            </a:r>
            <a:r>
              <a:rPr sz="2400" b="1" dirty="0">
                <a:solidFill>
                  <a:srgbClr val="004099"/>
                </a:solidFill>
                <a:latin typeface="Arial"/>
                <a:cs typeface="Arial"/>
              </a:rPr>
              <a:t> </a:t>
            </a:r>
            <a:r>
              <a:rPr sz="2400" b="1" i="1" spc="-5" dirty="0">
                <a:solidFill>
                  <a:srgbClr val="004099"/>
                </a:solidFill>
                <a:latin typeface="Arial"/>
                <a:cs typeface="Arial"/>
              </a:rPr>
              <a:t>A </a:t>
            </a:r>
            <a:r>
              <a:rPr sz="2400" b="1" dirty="0">
                <a:solidFill>
                  <a:srgbClr val="004099"/>
                </a:solidFill>
                <a:latin typeface="Arial"/>
                <a:cs typeface="Arial"/>
              </a:rPr>
              <a:t>= </a:t>
            </a:r>
            <a:r>
              <a:rPr sz="2400" b="1" spc="-5" dirty="0">
                <a:solidFill>
                  <a:srgbClr val="004099"/>
                </a:solidFill>
                <a:latin typeface="Arial"/>
                <a:cs typeface="Arial"/>
              </a:rPr>
              <a:t>0</a:t>
            </a:r>
            <a:r>
              <a:rPr sz="2400" b="1" spc="-5" dirty="0">
                <a:solidFill>
                  <a:srgbClr val="004099"/>
                </a:solidFill>
                <a:latin typeface="Symbol"/>
                <a:cs typeface="Symbol"/>
              </a:rPr>
              <a:t></a:t>
            </a:r>
            <a:r>
              <a:rPr sz="2400" b="1" spc="-5" dirty="0">
                <a:solidFill>
                  <a:srgbClr val="004099"/>
                </a:solidFill>
                <a:latin typeface="Arial"/>
                <a:cs typeface="Arial"/>
              </a:rPr>
              <a:t>1,</a:t>
            </a:r>
            <a:r>
              <a:rPr sz="2400" b="1" spc="-10" dirty="0">
                <a:solidFill>
                  <a:srgbClr val="004099"/>
                </a:solidFill>
                <a:latin typeface="Arial"/>
                <a:cs typeface="Arial"/>
              </a:rPr>
              <a:t> </a:t>
            </a:r>
            <a:r>
              <a:rPr sz="2400" b="1" i="1" spc="-5" dirty="0">
                <a:solidFill>
                  <a:srgbClr val="004099"/>
                </a:solidFill>
                <a:latin typeface="Arial"/>
                <a:cs typeface="Arial"/>
              </a:rPr>
              <a:t>B </a:t>
            </a:r>
            <a:r>
              <a:rPr sz="2400" b="1" dirty="0">
                <a:solidFill>
                  <a:srgbClr val="004099"/>
                </a:solidFill>
                <a:latin typeface="Arial"/>
                <a:cs typeface="Arial"/>
              </a:rPr>
              <a:t>= </a:t>
            </a:r>
            <a:r>
              <a:rPr sz="2400" b="1" spc="-5" dirty="0">
                <a:solidFill>
                  <a:srgbClr val="004099"/>
                </a:solidFill>
                <a:latin typeface="Arial"/>
                <a:cs typeface="Arial"/>
              </a:rPr>
              <a:t>0</a:t>
            </a:r>
            <a:endParaRPr sz="2400">
              <a:latin typeface="Arial"/>
              <a:cs typeface="Arial"/>
            </a:endParaRPr>
          </a:p>
        </p:txBody>
      </p:sp>
      <p:grpSp>
        <p:nvGrpSpPr>
          <p:cNvPr id="20" name="组合 19">
            <a:extLst>
              <a:ext uri="{FF2B5EF4-FFF2-40B4-BE49-F238E27FC236}">
                <a16:creationId xmlns:a16="http://schemas.microsoft.com/office/drawing/2014/main" id="{033B0F7C-9D5A-FAC3-5F54-99050FE5038C}"/>
              </a:ext>
            </a:extLst>
          </p:cNvPr>
          <p:cNvGrpSpPr/>
          <p:nvPr/>
        </p:nvGrpSpPr>
        <p:grpSpPr>
          <a:xfrm>
            <a:off x="8197723" y="1819785"/>
            <a:ext cx="2553082" cy="2635758"/>
            <a:chOff x="3921759" y="1508760"/>
            <a:chExt cx="2553082" cy="2635758"/>
          </a:xfrm>
        </p:grpSpPr>
        <p:pic>
          <p:nvPicPr>
            <p:cNvPr id="2" name="object 2"/>
            <p:cNvPicPr/>
            <p:nvPr/>
          </p:nvPicPr>
          <p:blipFill>
            <a:blip r:embed="rId4" cstate="print"/>
            <a:stretch>
              <a:fillRect/>
            </a:stretch>
          </p:blipFill>
          <p:spPr>
            <a:xfrm>
              <a:off x="4091178" y="1508760"/>
              <a:ext cx="1913381" cy="2635758"/>
            </a:xfrm>
            <a:prstGeom prst="rect">
              <a:avLst/>
            </a:prstGeom>
          </p:spPr>
        </p:pic>
        <p:sp>
          <p:nvSpPr>
            <p:cNvPr id="14" name="object 14"/>
            <p:cNvSpPr txBox="1"/>
            <p:nvPr/>
          </p:nvSpPr>
          <p:spPr>
            <a:xfrm>
              <a:off x="3921759" y="2410205"/>
              <a:ext cx="1234440" cy="391795"/>
            </a:xfrm>
            <a:prstGeom prst="rect">
              <a:avLst/>
            </a:prstGeom>
          </p:spPr>
          <p:txBody>
            <a:bodyPr vert="horz" wrap="square" lIns="0" tIns="12700" rIns="0" bIns="0" rtlCol="0">
              <a:spAutoFit/>
            </a:bodyPr>
            <a:lstStyle/>
            <a:p>
              <a:pPr marL="12700">
                <a:lnSpc>
                  <a:spcPct val="100000"/>
                </a:lnSpc>
                <a:spcBef>
                  <a:spcPts val="100"/>
                </a:spcBef>
                <a:tabLst>
                  <a:tab pos="726440" algn="l"/>
                </a:tabLst>
              </a:pPr>
              <a:r>
                <a:rPr sz="3600" b="1" i="1" spc="-7" baseline="1157" dirty="0">
                  <a:latin typeface="Arial"/>
                  <a:cs typeface="Arial"/>
                </a:rPr>
                <a:t>A	</a:t>
              </a:r>
              <a:r>
                <a:rPr sz="2400" b="1" dirty="0">
                  <a:solidFill>
                    <a:srgbClr val="0000CC"/>
                  </a:solidFill>
                  <a:latin typeface="Arial"/>
                  <a:cs typeface="Arial"/>
                </a:rPr>
                <a:t>1</a:t>
              </a:r>
              <a:r>
                <a:rPr sz="2400" b="1" spc="70" dirty="0">
                  <a:solidFill>
                    <a:srgbClr val="0000CC"/>
                  </a:solidFill>
                  <a:latin typeface="Arial"/>
                  <a:cs typeface="Arial"/>
                </a:rPr>
                <a:t> </a:t>
              </a:r>
              <a:r>
                <a:rPr sz="3600" b="1" i="1" spc="-7" baseline="1157" dirty="0">
                  <a:latin typeface="Arial"/>
                  <a:cs typeface="Arial"/>
                </a:rPr>
                <a:t>B</a:t>
              </a:r>
              <a:endParaRPr sz="3600" baseline="1157">
                <a:latin typeface="Arial"/>
                <a:cs typeface="Arial"/>
              </a:endParaRPr>
            </a:p>
          </p:txBody>
        </p:sp>
        <p:sp>
          <p:nvSpPr>
            <p:cNvPr id="17" name="object 17"/>
            <p:cNvSpPr txBox="1"/>
            <p:nvPr/>
          </p:nvSpPr>
          <p:spPr>
            <a:xfrm>
              <a:off x="5751576" y="2392426"/>
              <a:ext cx="723265" cy="391160"/>
            </a:xfrm>
            <a:prstGeom prst="rect">
              <a:avLst/>
            </a:prstGeom>
          </p:spPr>
          <p:txBody>
            <a:bodyPr vert="horz" wrap="square" lIns="0" tIns="12700" rIns="0" bIns="0" rtlCol="0">
              <a:spAutoFit/>
            </a:bodyPr>
            <a:lstStyle/>
            <a:p>
              <a:pPr marL="38100">
                <a:lnSpc>
                  <a:spcPct val="100000"/>
                </a:lnSpc>
                <a:spcBef>
                  <a:spcPts val="100"/>
                </a:spcBef>
                <a:tabLst>
                  <a:tab pos="351155" algn="l"/>
                </a:tabLst>
              </a:pPr>
              <a:r>
                <a:rPr sz="3600" b="1" spc="-7" baseline="-2314" dirty="0">
                  <a:solidFill>
                    <a:srgbClr val="0000CC"/>
                  </a:solidFill>
                  <a:latin typeface="Arial"/>
                  <a:cs typeface="Arial"/>
                </a:rPr>
                <a:t>1	</a:t>
              </a:r>
              <a:endParaRPr sz="2400" baseline="-20833" dirty="0">
                <a:latin typeface="Arial"/>
                <a:cs typeface="Arial"/>
              </a:endParaRPr>
            </a:p>
          </p:txBody>
        </p:sp>
      </p:grpSp>
      <p:grpSp>
        <p:nvGrpSpPr>
          <p:cNvPr id="21" name="组合 20">
            <a:extLst>
              <a:ext uri="{FF2B5EF4-FFF2-40B4-BE49-F238E27FC236}">
                <a16:creationId xmlns:a16="http://schemas.microsoft.com/office/drawing/2014/main" id="{C1F22184-55A9-42D5-17D9-822CC6B8D523}"/>
              </a:ext>
            </a:extLst>
          </p:cNvPr>
          <p:cNvGrpSpPr/>
          <p:nvPr/>
        </p:nvGrpSpPr>
        <p:grpSpPr>
          <a:xfrm>
            <a:off x="4241930" y="1803946"/>
            <a:ext cx="2390140" cy="2469642"/>
            <a:chOff x="7220966" y="1316990"/>
            <a:chExt cx="2390140" cy="2469642"/>
          </a:xfrm>
        </p:grpSpPr>
        <p:grpSp>
          <p:nvGrpSpPr>
            <p:cNvPr id="10" name="object 10"/>
            <p:cNvGrpSpPr/>
            <p:nvPr/>
          </p:nvGrpSpPr>
          <p:grpSpPr>
            <a:xfrm>
              <a:off x="7477506" y="1585722"/>
              <a:ext cx="2133600" cy="2200910"/>
              <a:chOff x="7477506" y="1585722"/>
              <a:chExt cx="2133600" cy="2200910"/>
            </a:xfrm>
          </p:grpSpPr>
          <p:pic>
            <p:nvPicPr>
              <p:cNvPr id="11" name="object 11"/>
              <p:cNvPicPr/>
              <p:nvPr/>
            </p:nvPicPr>
            <p:blipFill>
              <a:blip r:embed="rId5" cstate="print"/>
              <a:stretch>
                <a:fillRect/>
              </a:stretch>
            </p:blipFill>
            <p:spPr>
              <a:xfrm>
                <a:off x="7477506" y="1585722"/>
                <a:ext cx="2133600" cy="2200655"/>
              </a:xfrm>
              <a:prstGeom prst="rect">
                <a:avLst/>
              </a:prstGeom>
            </p:spPr>
          </p:pic>
          <p:sp>
            <p:nvSpPr>
              <p:cNvPr id="12" name="object 12"/>
              <p:cNvSpPr/>
              <p:nvPr/>
            </p:nvSpPr>
            <p:spPr>
              <a:xfrm>
                <a:off x="8218932" y="1688592"/>
                <a:ext cx="1118870" cy="0"/>
              </a:xfrm>
              <a:custGeom>
                <a:avLst/>
                <a:gdLst/>
                <a:ahLst/>
                <a:cxnLst/>
                <a:rect l="l" t="t" r="r" b="b"/>
                <a:pathLst>
                  <a:path w="1118870">
                    <a:moveTo>
                      <a:pt x="0" y="0"/>
                    </a:moveTo>
                    <a:lnTo>
                      <a:pt x="1118743" y="0"/>
                    </a:lnTo>
                  </a:path>
                </a:pathLst>
              </a:custGeom>
              <a:ln w="28956">
                <a:solidFill>
                  <a:srgbClr val="000000"/>
                </a:solidFill>
              </a:ln>
            </p:spPr>
            <p:txBody>
              <a:bodyPr wrap="square" lIns="0" tIns="0" rIns="0" bIns="0" rtlCol="0"/>
              <a:lstStyle/>
              <a:p>
                <a:endParaRPr/>
              </a:p>
            </p:txBody>
          </p:sp>
        </p:grpSp>
        <p:sp>
          <p:nvSpPr>
            <p:cNvPr id="13" name="object 13"/>
            <p:cNvSpPr txBox="1"/>
            <p:nvPr/>
          </p:nvSpPr>
          <p:spPr>
            <a:xfrm>
              <a:off x="8455914" y="1316990"/>
              <a:ext cx="574040" cy="391160"/>
            </a:xfrm>
            <a:prstGeom prst="rect">
              <a:avLst/>
            </a:prstGeom>
          </p:spPr>
          <p:txBody>
            <a:bodyPr vert="horz" wrap="square" lIns="0" tIns="12700" rIns="0" bIns="0" rtlCol="0">
              <a:spAutoFit/>
            </a:bodyPr>
            <a:lstStyle/>
            <a:p>
              <a:pPr marL="38100">
                <a:lnSpc>
                  <a:spcPct val="100000"/>
                </a:lnSpc>
                <a:spcBef>
                  <a:spcPts val="100"/>
                </a:spcBef>
              </a:pPr>
              <a:r>
                <a:rPr sz="3600" b="1" i="1" baseline="13888" dirty="0">
                  <a:latin typeface="Arial"/>
                  <a:cs typeface="Arial"/>
                </a:rPr>
                <a:t>V</a:t>
              </a:r>
              <a:r>
                <a:rPr sz="1600" b="1" dirty="0">
                  <a:latin typeface="Arial"/>
                  <a:cs typeface="Arial"/>
                </a:rPr>
                <a:t>DD</a:t>
              </a:r>
              <a:endParaRPr sz="1600" dirty="0">
                <a:latin typeface="Arial"/>
                <a:cs typeface="Arial"/>
              </a:endParaRPr>
            </a:p>
          </p:txBody>
        </p:sp>
        <p:sp>
          <p:nvSpPr>
            <p:cNvPr id="15" name="object 15"/>
            <p:cNvSpPr txBox="1"/>
            <p:nvPr/>
          </p:nvSpPr>
          <p:spPr>
            <a:xfrm>
              <a:off x="7220966" y="2480055"/>
              <a:ext cx="1285875" cy="391795"/>
            </a:xfrm>
            <a:prstGeom prst="rect">
              <a:avLst/>
            </a:prstGeom>
          </p:spPr>
          <p:txBody>
            <a:bodyPr vert="horz" wrap="square" lIns="0" tIns="12700" rIns="0" bIns="0" rtlCol="0">
              <a:spAutoFit/>
            </a:bodyPr>
            <a:lstStyle/>
            <a:p>
              <a:pPr marL="12700">
                <a:lnSpc>
                  <a:spcPct val="100000"/>
                </a:lnSpc>
                <a:spcBef>
                  <a:spcPts val="100"/>
                </a:spcBef>
                <a:tabLst>
                  <a:tab pos="804545" algn="l"/>
                </a:tabLst>
              </a:pPr>
              <a:r>
                <a:rPr sz="2400" b="1" i="1" spc="-5" dirty="0">
                  <a:latin typeface="Arial"/>
                  <a:cs typeface="Arial"/>
                </a:rPr>
                <a:t>A	</a:t>
              </a:r>
              <a:r>
                <a:rPr sz="3600" b="1" spc="-7" baseline="2314" dirty="0">
                  <a:solidFill>
                    <a:srgbClr val="0000CC"/>
                  </a:solidFill>
                  <a:latin typeface="Arial"/>
                  <a:cs typeface="Arial"/>
                </a:rPr>
                <a:t>2</a:t>
              </a:r>
              <a:r>
                <a:rPr sz="3600" b="1" spc="-202" baseline="2314" dirty="0">
                  <a:solidFill>
                    <a:srgbClr val="0000CC"/>
                  </a:solidFill>
                  <a:latin typeface="Arial"/>
                  <a:cs typeface="Arial"/>
                </a:rPr>
                <a:t> </a:t>
              </a:r>
              <a:r>
                <a:rPr sz="2400" b="1" i="1" dirty="0">
                  <a:latin typeface="Arial"/>
                  <a:cs typeface="Arial"/>
                </a:rPr>
                <a:t>B</a:t>
              </a:r>
              <a:endParaRPr sz="2400">
                <a:latin typeface="Arial"/>
                <a:cs typeface="Arial"/>
              </a:endParaRPr>
            </a:p>
          </p:txBody>
        </p:sp>
        <p:sp>
          <p:nvSpPr>
            <p:cNvPr id="16" name="object 16"/>
            <p:cNvSpPr txBox="1"/>
            <p:nvPr/>
          </p:nvSpPr>
          <p:spPr>
            <a:xfrm>
              <a:off x="9154159" y="2463291"/>
              <a:ext cx="19494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00CC"/>
                  </a:solidFill>
                  <a:latin typeface="Arial"/>
                  <a:cs typeface="Arial"/>
                </a:rPr>
                <a:t>2</a:t>
              </a:r>
              <a:endParaRPr sz="2400">
                <a:latin typeface="Arial"/>
                <a:cs typeface="Arial"/>
              </a:endParaRPr>
            </a:p>
          </p:txBody>
        </p:sp>
        <p:sp>
          <p:nvSpPr>
            <p:cNvPr id="18" name="object 18"/>
            <p:cNvSpPr txBox="1"/>
            <p:nvPr/>
          </p:nvSpPr>
          <p:spPr>
            <a:xfrm>
              <a:off x="8460364" y="2126099"/>
              <a:ext cx="409575" cy="391160"/>
            </a:xfrm>
            <a:prstGeom prst="rect">
              <a:avLst/>
            </a:prstGeom>
          </p:spPr>
          <p:txBody>
            <a:bodyPr vert="horz" wrap="square" lIns="0" tIns="12700" rIns="0" bIns="0" rtlCol="0">
              <a:spAutoFit/>
            </a:bodyPr>
            <a:lstStyle/>
            <a:p>
              <a:pPr marL="38100">
                <a:lnSpc>
                  <a:spcPct val="100000"/>
                </a:lnSpc>
                <a:spcBef>
                  <a:spcPts val="100"/>
                </a:spcBef>
              </a:pPr>
              <a:r>
                <a:rPr sz="2400" b="1" i="1" dirty="0">
                  <a:solidFill>
                    <a:srgbClr val="FF0000"/>
                  </a:solidFill>
                  <a:latin typeface="Arial"/>
                  <a:cs typeface="Arial"/>
                </a:rPr>
                <a:t>R</a:t>
              </a:r>
              <a:r>
                <a:rPr sz="2400" b="1" baseline="-20833" dirty="0">
                  <a:solidFill>
                    <a:srgbClr val="FF0000"/>
                  </a:solidFill>
                  <a:latin typeface="Arial"/>
                  <a:cs typeface="Arial"/>
                </a:rPr>
                <a:t>0</a:t>
              </a:r>
              <a:endParaRPr sz="2400" baseline="-20833" dirty="0">
                <a:latin typeface="Arial"/>
                <a:cs typeface="Arial"/>
              </a:endParaRPr>
            </a:p>
          </p:txBody>
        </p:sp>
      </p:grpSp>
      <p:sp>
        <p:nvSpPr>
          <p:cNvPr id="19" name="灯片编号占位符 18">
            <a:extLst>
              <a:ext uri="{FF2B5EF4-FFF2-40B4-BE49-F238E27FC236}">
                <a16:creationId xmlns:a16="http://schemas.microsoft.com/office/drawing/2014/main" id="{60007FA0-45F7-B8AA-C075-C5C67C6E5BD6}"/>
              </a:ext>
            </a:extLst>
          </p:cNvPr>
          <p:cNvSpPr>
            <a:spLocks noGrp="1"/>
          </p:cNvSpPr>
          <p:nvPr>
            <p:ph type="sldNum" sz="quarter" idx="7"/>
          </p:nvPr>
        </p:nvSpPr>
        <p:spPr/>
        <p:txBody>
          <a:bodyPr/>
          <a:lstStyle/>
          <a:p>
            <a:fld id="{B6F15528-21DE-4FAA-801E-634DDDAF4B2B}" type="slidenum">
              <a:rPr lang="en-US" altLang="zh-CN" smtClean="0"/>
              <a:t>6</a:t>
            </a:fld>
            <a:endParaRPr lang="en-US" altLang="zh-CN"/>
          </a:p>
        </p:txBody>
      </p:sp>
      <p:sp>
        <p:nvSpPr>
          <p:cNvPr id="22" name="object 34">
            <a:extLst>
              <a:ext uri="{FF2B5EF4-FFF2-40B4-BE49-F238E27FC236}">
                <a16:creationId xmlns:a16="http://schemas.microsoft.com/office/drawing/2014/main" id="{C31F6ED9-C81D-1333-15A4-9BF45BA7227F}"/>
              </a:ext>
            </a:extLst>
          </p:cNvPr>
          <p:cNvSpPr txBox="1"/>
          <p:nvPr/>
        </p:nvSpPr>
        <p:spPr>
          <a:xfrm>
            <a:off x="431676" y="773796"/>
            <a:ext cx="4838700" cy="505267"/>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sz="3200" b="1" spc="-15" dirty="0">
                <a:solidFill>
                  <a:srgbClr val="004099"/>
                </a:solidFill>
                <a:latin typeface="Arial"/>
                <a:cs typeface="Arial"/>
              </a:rPr>
              <a:t>Transistors</a:t>
            </a:r>
            <a:r>
              <a:rPr sz="3200" b="1" spc="-20" dirty="0">
                <a:solidFill>
                  <a:srgbClr val="004099"/>
                </a:solidFill>
                <a:latin typeface="Arial"/>
                <a:cs typeface="Arial"/>
              </a:rPr>
              <a:t> </a:t>
            </a:r>
            <a:r>
              <a:rPr sz="3200" b="1" dirty="0">
                <a:solidFill>
                  <a:srgbClr val="004099"/>
                </a:solidFill>
                <a:latin typeface="Arial"/>
                <a:cs typeface="Arial"/>
              </a:rPr>
              <a:t>in</a:t>
            </a:r>
            <a:r>
              <a:rPr sz="3200" b="1" spc="-40" dirty="0">
                <a:solidFill>
                  <a:srgbClr val="00AF50"/>
                </a:solidFill>
                <a:latin typeface="Arial"/>
                <a:cs typeface="Arial"/>
              </a:rPr>
              <a:t> </a:t>
            </a:r>
            <a:r>
              <a:rPr lang="en-US" altLang="zh-CN" sz="3200" b="1" u="heavy" spc="-5" dirty="0">
                <a:solidFill>
                  <a:srgbClr val="00AF50"/>
                </a:solidFill>
                <a:uFill>
                  <a:solidFill>
                    <a:srgbClr val="00AF50"/>
                  </a:solidFill>
                </a:uFill>
                <a:latin typeface="Arial"/>
                <a:cs typeface="Arial"/>
              </a:rPr>
              <a:t>parallel</a:t>
            </a:r>
            <a:endParaRPr sz="3200" dirty="0">
              <a:latin typeface="Arial"/>
              <a:cs typeface="Arial"/>
            </a:endParaRPr>
          </a:p>
        </p:txBody>
      </p:sp>
      <p:sp>
        <p:nvSpPr>
          <p:cNvPr id="24" name="object 24">
            <a:extLst>
              <a:ext uri="{FF2B5EF4-FFF2-40B4-BE49-F238E27FC236}">
                <a16:creationId xmlns:a16="http://schemas.microsoft.com/office/drawing/2014/main" id="{8D7FFB1F-4D22-C7F4-7796-9C6A8DCD6538}"/>
              </a:ext>
            </a:extLst>
          </p:cNvPr>
          <p:cNvSpPr txBox="1"/>
          <p:nvPr/>
        </p:nvSpPr>
        <p:spPr>
          <a:xfrm>
            <a:off x="6096000" y="762000"/>
            <a:ext cx="3573270" cy="805990"/>
          </a:xfrm>
          <a:prstGeom prst="rect">
            <a:avLst/>
          </a:prstGeom>
          <a:solidFill>
            <a:srgbClr val="FFFF00"/>
          </a:solidFill>
        </p:spPr>
        <p:txBody>
          <a:bodyPr vert="horz" wrap="square" lIns="0" tIns="112395" rIns="0" bIns="0" rtlCol="0">
            <a:spAutoFit/>
          </a:bodyPr>
          <a:lstStyle/>
          <a:p>
            <a:pPr marL="205740">
              <a:lnSpc>
                <a:spcPts val="2740"/>
              </a:lnSpc>
              <a:spcBef>
                <a:spcPts val="885"/>
              </a:spcBef>
            </a:pPr>
            <a:r>
              <a:rPr lang="en-US" sz="3600" b="1" i="1" spc="-7" baseline="13888" dirty="0">
                <a:solidFill>
                  <a:srgbClr val="004099"/>
                </a:solidFill>
                <a:latin typeface="Arial"/>
                <a:cs typeface="Arial"/>
              </a:rPr>
              <a:t>1/</a:t>
            </a:r>
            <a:r>
              <a:rPr sz="3600" b="1" i="1" spc="-7" baseline="13888" dirty="0">
                <a:solidFill>
                  <a:srgbClr val="004099"/>
                </a:solidFill>
                <a:latin typeface="Arial"/>
                <a:cs typeface="Arial"/>
              </a:rPr>
              <a:t>R</a:t>
            </a:r>
            <a:r>
              <a:rPr sz="1600" b="1" i="1" spc="-5" dirty="0">
                <a:solidFill>
                  <a:srgbClr val="004099"/>
                </a:solidFill>
                <a:latin typeface="Arial"/>
                <a:cs typeface="Arial"/>
              </a:rPr>
              <a:t>on</a:t>
            </a:r>
            <a:r>
              <a:rPr sz="1600" b="1" i="1" spc="200" dirty="0">
                <a:solidFill>
                  <a:srgbClr val="004099"/>
                </a:solidFill>
                <a:latin typeface="Arial"/>
                <a:cs typeface="Arial"/>
              </a:rPr>
              <a:t> </a:t>
            </a:r>
            <a:r>
              <a:rPr lang="en-US" altLang="zh-CN" sz="3600" b="1" i="1" baseline="13888" dirty="0">
                <a:solidFill>
                  <a:srgbClr val="004099"/>
                </a:solidFill>
                <a:latin typeface="Arial"/>
                <a:cs typeface="Arial"/>
              </a:rPr>
              <a:t>=</a:t>
            </a:r>
            <a:r>
              <a:rPr lang="en-US" altLang="zh-CN" sz="3600" b="1" i="1" spc="-30" baseline="13888" dirty="0">
                <a:solidFill>
                  <a:srgbClr val="004099"/>
                </a:solidFill>
                <a:latin typeface="Arial"/>
                <a:cs typeface="Arial"/>
              </a:rPr>
              <a:t> 1/</a:t>
            </a:r>
            <a:r>
              <a:rPr lang="en-US" altLang="zh-CN" sz="3600" b="1" i="1" spc="-7" baseline="13888" dirty="0" err="1">
                <a:solidFill>
                  <a:srgbClr val="004099"/>
                </a:solidFill>
                <a:latin typeface="Arial"/>
                <a:cs typeface="Arial"/>
              </a:rPr>
              <a:t>R</a:t>
            </a:r>
            <a:r>
              <a:rPr lang="en-US" altLang="zh-CN" sz="1600" b="1" i="1" spc="-5" dirty="0" err="1">
                <a:solidFill>
                  <a:srgbClr val="004099"/>
                </a:solidFill>
                <a:latin typeface="Arial"/>
                <a:cs typeface="Arial"/>
              </a:rPr>
              <a:t>nA</a:t>
            </a:r>
            <a:r>
              <a:rPr lang="en-US" altLang="zh-CN" sz="1600" b="1" i="1" spc="135" dirty="0">
                <a:solidFill>
                  <a:srgbClr val="004099"/>
                </a:solidFill>
                <a:latin typeface="Arial"/>
                <a:cs typeface="Arial"/>
              </a:rPr>
              <a:t>  </a:t>
            </a:r>
            <a:r>
              <a:rPr lang="en-US" altLang="zh-CN" sz="3600" b="1" i="1" baseline="13888" dirty="0">
                <a:solidFill>
                  <a:srgbClr val="004099"/>
                </a:solidFill>
                <a:latin typeface="Arial"/>
                <a:cs typeface="Arial"/>
              </a:rPr>
              <a:t>or </a:t>
            </a:r>
            <a:r>
              <a:rPr lang="en-US" altLang="zh-CN" sz="3600" b="1" i="1" spc="-30" baseline="13888" dirty="0">
                <a:solidFill>
                  <a:srgbClr val="004099"/>
                </a:solidFill>
                <a:latin typeface="Arial"/>
                <a:cs typeface="Arial"/>
              </a:rPr>
              <a:t>  1/</a:t>
            </a:r>
            <a:r>
              <a:rPr lang="en-US" altLang="zh-CN" sz="3600" b="1" i="1" spc="-7" baseline="13888" dirty="0">
                <a:solidFill>
                  <a:srgbClr val="004099"/>
                </a:solidFill>
                <a:latin typeface="Arial"/>
                <a:cs typeface="Arial"/>
              </a:rPr>
              <a:t>R</a:t>
            </a:r>
            <a:r>
              <a:rPr lang="en-US" altLang="zh-CN" sz="1600" b="1" i="1" spc="-5" dirty="0">
                <a:solidFill>
                  <a:srgbClr val="004099"/>
                </a:solidFill>
                <a:latin typeface="Arial"/>
                <a:cs typeface="Arial"/>
              </a:rPr>
              <a:t>nB</a:t>
            </a:r>
            <a:r>
              <a:rPr lang="en-US" altLang="zh-CN" sz="1600" b="1" i="1" spc="135" dirty="0">
                <a:solidFill>
                  <a:srgbClr val="004099"/>
                </a:solidFill>
                <a:latin typeface="Arial"/>
                <a:cs typeface="Arial"/>
              </a:rPr>
              <a:t> </a:t>
            </a:r>
            <a:r>
              <a:rPr lang="en-US" altLang="zh-CN" sz="3600" b="1" i="1" baseline="13888" dirty="0">
                <a:solidFill>
                  <a:srgbClr val="004099"/>
                </a:solidFill>
                <a:latin typeface="Arial"/>
                <a:cs typeface="Arial"/>
              </a:rPr>
              <a:t>or  </a:t>
            </a:r>
            <a:r>
              <a:rPr lang="en-US" altLang="zh-CN" sz="3600" b="1" i="1" spc="-30" baseline="13888" dirty="0">
                <a:solidFill>
                  <a:srgbClr val="004099"/>
                </a:solidFill>
                <a:latin typeface="Arial"/>
                <a:cs typeface="Arial"/>
              </a:rPr>
              <a:t> 1/</a:t>
            </a:r>
            <a:r>
              <a:rPr lang="en-US" altLang="zh-CN" sz="3600" b="1" i="1" spc="-7" baseline="13888" dirty="0" err="1">
                <a:solidFill>
                  <a:srgbClr val="004099"/>
                </a:solidFill>
                <a:latin typeface="Arial"/>
                <a:cs typeface="Arial"/>
              </a:rPr>
              <a:t>R</a:t>
            </a:r>
            <a:r>
              <a:rPr lang="en-US" altLang="zh-CN" sz="1600" b="1" i="1" spc="-5" dirty="0" err="1">
                <a:solidFill>
                  <a:srgbClr val="004099"/>
                </a:solidFill>
                <a:latin typeface="Arial"/>
                <a:cs typeface="Arial"/>
              </a:rPr>
              <a:t>nA</a:t>
            </a:r>
            <a:r>
              <a:rPr lang="en-US" altLang="zh-CN" sz="1600" b="1" i="1" spc="135" dirty="0">
                <a:solidFill>
                  <a:srgbClr val="004099"/>
                </a:solidFill>
                <a:latin typeface="Arial"/>
                <a:cs typeface="Arial"/>
              </a:rPr>
              <a:t> </a:t>
            </a:r>
            <a:r>
              <a:rPr lang="en-US" altLang="zh-CN" sz="3600" b="1" i="1" baseline="13888" dirty="0">
                <a:solidFill>
                  <a:srgbClr val="004099"/>
                </a:solidFill>
                <a:latin typeface="Arial"/>
                <a:cs typeface="Arial"/>
              </a:rPr>
              <a:t>+</a:t>
            </a:r>
            <a:r>
              <a:rPr lang="en-US" altLang="zh-CN" sz="3600" b="1" i="1" spc="-22" baseline="13888" dirty="0">
                <a:solidFill>
                  <a:srgbClr val="004099"/>
                </a:solidFill>
                <a:latin typeface="Arial"/>
                <a:cs typeface="Arial"/>
              </a:rPr>
              <a:t> 1/</a:t>
            </a:r>
            <a:r>
              <a:rPr lang="en-US" altLang="zh-CN" sz="3600" b="1" i="1" spc="-7" baseline="13888" dirty="0">
                <a:solidFill>
                  <a:srgbClr val="004099"/>
                </a:solidFill>
                <a:latin typeface="Arial"/>
                <a:cs typeface="Arial"/>
              </a:rPr>
              <a:t>R</a:t>
            </a:r>
            <a:r>
              <a:rPr lang="en-US" altLang="zh-CN" sz="1600" b="1" i="1" spc="-5" dirty="0">
                <a:solidFill>
                  <a:srgbClr val="004099"/>
                </a:solidFill>
                <a:latin typeface="Arial"/>
                <a:cs typeface="Arial"/>
              </a:rPr>
              <a:t>nB</a:t>
            </a:r>
            <a:endParaRPr sz="1600" dirty="0">
              <a:latin typeface="Arial"/>
              <a:cs typeface="Arial"/>
            </a:endParaRPr>
          </a:p>
        </p:txBody>
      </p:sp>
      <p:sp>
        <p:nvSpPr>
          <p:cNvPr id="25" name="object 18">
            <a:extLst>
              <a:ext uri="{FF2B5EF4-FFF2-40B4-BE49-F238E27FC236}">
                <a16:creationId xmlns:a16="http://schemas.microsoft.com/office/drawing/2014/main" id="{A3854644-6069-E2BE-EE22-55CA2392DA33}"/>
              </a:ext>
            </a:extLst>
          </p:cNvPr>
          <p:cNvSpPr txBox="1"/>
          <p:nvPr/>
        </p:nvSpPr>
        <p:spPr>
          <a:xfrm>
            <a:off x="4197227" y="2575851"/>
            <a:ext cx="409575" cy="391160"/>
          </a:xfrm>
          <a:prstGeom prst="rect">
            <a:avLst/>
          </a:prstGeom>
        </p:spPr>
        <p:txBody>
          <a:bodyPr vert="horz" wrap="square" lIns="0" tIns="12700" rIns="0" bIns="0" rtlCol="0">
            <a:spAutoFit/>
          </a:bodyPr>
          <a:lstStyle/>
          <a:p>
            <a:pPr marL="38100">
              <a:lnSpc>
                <a:spcPct val="100000"/>
              </a:lnSpc>
              <a:spcBef>
                <a:spcPts val="100"/>
              </a:spcBef>
            </a:pPr>
            <a:r>
              <a:rPr sz="2400" b="1" i="1" dirty="0">
                <a:solidFill>
                  <a:srgbClr val="FF0000"/>
                </a:solidFill>
                <a:latin typeface="Arial"/>
                <a:cs typeface="Arial"/>
              </a:rPr>
              <a:t>R</a:t>
            </a:r>
            <a:r>
              <a:rPr sz="2400" b="1" baseline="-20833" dirty="0">
                <a:solidFill>
                  <a:srgbClr val="FF0000"/>
                </a:solidFill>
                <a:latin typeface="Arial"/>
                <a:cs typeface="Arial"/>
              </a:rPr>
              <a:t>0</a:t>
            </a:r>
            <a:endParaRPr sz="2400" baseline="-20833" dirty="0">
              <a:latin typeface="Arial"/>
              <a:cs typeface="Arial"/>
            </a:endParaRPr>
          </a:p>
        </p:txBody>
      </p:sp>
      <p:sp>
        <p:nvSpPr>
          <p:cNvPr id="26" name="object 18">
            <a:extLst>
              <a:ext uri="{FF2B5EF4-FFF2-40B4-BE49-F238E27FC236}">
                <a16:creationId xmlns:a16="http://schemas.microsoft.com/office/drawing/2014/main" id="{EA0D3E40-EFF3-B6EF-89DE-06E51C4CB2D4}"/>
              </a:ext>
            </a:extLst>
          </p:cNvPr>
          <p:cNvSpPr txBox="1"/>
          <p:nvPr/>
        </p:nvSpPr>
        <p:spPr>
          <a:xfrm>
            <a:off x="8382508" y="2323376"/>
            <a:ext cx="409575" cy="391160"/>
          </a:xfrm>
          <a:prstGeom prst="rect">
            <a:avLst/>
          </a:prstGeom>
        </p:spPr>
        <p:txBody>
          <a:bodyPr vert="horz" wrap="square" lIns="0" tIns="12700" rIns="0" bIns="0" rtlCol="0">
            <a:spAutoFit/>
          </a:bodyPr>
          <a:lstStyle/>
          <a:p>
            <a:pPr marL="38100">
              <a:lnSpc>
                <a:spcPct val="100000"/>
              </a:lnSpc>
              <a:spcBef>
                <a:spcPts val="100"/>
              </a:spcBef>
            </a:pPr>
            <a:r>
              <a:rPr sz="2400" b="1" i="1" dirty="0">
                <a:solidFill>
                  <a:srgbClr val="FF0000"/>
                </a:solidFill>
                <a:latin typeface="Arial"/>
                <a:cs typeface="Arial"/>
              </a:rPr>
              <a:t>R</a:t>
            </a:r>
            <a:r>
              <a:rPr sz="2400" b="1" baseline="-20833" dirty="0">
                <a:solidFill>
                  <a:srgbClr val="FF0000"/>
                </a:solidFill>
                <a:latin typeface="Arial"/>
                <a:cs typeface="Arial"/>
              </a:rPr>
              <a:t>0</a:t>
            </a:r>
            <a:endParaRPr sz="2400" baseline="-20833" dirty="0">
              <a:latin typeface="Arial"/>
              <a:cs typeface="Arial"/>
            </a:endParaRPr>
          </a:p>
        </p:txBody>
      </p:sp>
      <p:sp>
        <p:nvSpPr>
          <p:cNvPr id="27" name="object 18">
            <a:extLst>
              <a:ext uri="{FF2B5EF4-FFF2-40B4-BE49-F238E27FC236}">
                <a16:creationId xmlns:a16="http://schemas.microsoft.com/office/drawing/2014/main" id="{5D5DB5CE-7745-94CD-F19A-F2E3A6188FF1}"/>
              </a:ext>
            </a:extLst>
          </p:cNvPr>
          <p:cNvSpPr txBox="1"/>
          <p:nvPr/>
        </p:nvSpPr>
        <p:spPr>
          <a:xfrm>
            <a:off x="9314053" y="2351156"/>
            <a:ext cx="409575" cy="391160"/>
          </a:xfrm>
          <a:prstGeom prst="rect">
            <a:avLst/>
          </a:prstGeom>
        </p:spPr>
        <p:txBody>
          <a:bodyPr vert="horz" wrap="square" lIns="0" tIns="12700" rIns="0" bIns="0" rtlCol="0">
            <a:spAutoFit/>
          </a:bodyPr>
          <a:lstStyle/>
          <a:p>
            <a:pPr marL="38100">
              <a:lnSpc>
                <a:spcPct val="100000"/>
              </a:lnSpc>
              <a:spcBef>
                <a:spcPts val="100"/>
              </a:spcBef>
            </a:pPr>
            <a:r>
              <a:rPr sz="2400" b="1" i="1" dirty="0">
                <a:solidFill>
                  <a:srgbClr val="FF0000"/>
                </a:solidFill>
                <a:latin typeface="Arial"/>
                <a:cs typeface="Arial"/>
              </a:rPr>
              <a:t>R</a:t>
            </a:r>
            <a:r>
              <a:rPr sz="2400" b="1" baseline="-20833" dirty="0">
                <a:solidFill>
                  <a:srgbClr val="FF0000"/>
                </a:solidFill>
                <a:latin typeface="Arial"/>
                <a:cs typeface="Arial"/>
              </a:rPr>
              <a:t>0</a:t>
            </a:r>
            <a:endParaRPr sz="2400" baseline="-20833" dirty="0">
              <a:latin typeface="Arial"/>
              <a:cs typeface="Arial"/>
            </a:endParaRPr>
          </a:p>
        </p:txBody>
      </p:sp>
    </p:spTree>
    <p:extLst>
      <p:ext uri="{BB962C8B-B14F-4D97-AF65-F5344CB8AC3E}">
        <p14:creationId xmlns:p14="http://schemas.microsoft.com/office/powerpoint/2010/main" val="2030757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701801" y="1616202"/>
            <a:ext cx="2279904" cy="3798570"/>
          </a:xfrm>
          <a:prstGeom prst="rect">
            <a:avLst/>
          </a:prstGeom>
        </p:spPr>
      </p:pic>
      <p:sp>
        <p:nvSpPr>
          <p:cNvPr id="3" name="object 3"/>
          <p:cNvSpPr txBox="1"/>
          <p:nvPr/>
        </p:nvSpPr>
        <p:spPr>
          <a:xfrm>
            <a:off x="1655064" y="1387601"/>
            <a:ext cx="489584" cy="330200"/>
          </a:xfrm>
          <a:prstGeom prst="rect">
            <a:avLst/>
          </a:prstGeom>
        </p:spPr>
        <p:txBody>
          <a:bodyPr vert="horz" wrap="square" lIns="0" tIns="12065" rIns="0" bIns="0" rtlCol="0">
            <a:spAutoFit/>
          </a:bodyPr>
          <a:lstStyle/>
          <a:p>
            <a:pPr marL="38100">
              <a:lnSpc>
                <a:spcPct val="100000"/>
              </a:lnSpc>
              <a:spcBef>
                <a:spcPts val="95"/>
              </a:spcBef>
            </a:pPr>
            <a:r>
              <a:rPr sz="3000" b="1" i="1" spc="7" baseline="13888" dirty="0">
                <a:latin typeface="Times New Roman"/>
                <a:cs typeface="Times New Roman"/>
              </a:rPr>
              <a:t>V</a:t>
            </a:r>
            <a:r>
              <a:rPr sz="1300" b="1" spc="5" dirty="0">
                <a:latin typeface="Times New Roman"/>
                <a:cs typeface="Times New Roman"/>
              </a:rPr>
              <a:t>DD</a:t>
            </a:r>
            <a:endParaRPr sz="1300">
              <a:latin typeface="Times New Roman"/>
              <a:cs typeface="Times New Roman"/>
            </a:endParaRPr>
          </a:p>
        </p:txBody>
      </p:sp>
      <p:sp>
        <p:nvSpPr>
          <p:cNvPr id="4" name="object 4"/>
          <p:cNvSpPr txBox="1"/>
          <p:nvPr/>
        </p:nvSpPr>
        <p:spPr>
          <a:xfrm>
            <a:off x="353822" y="2635757"/>
            <a:ext cx="194945" cy="330200"/>
          </a:xfrm>
          <a:prstGeom prst="rect">
            <a:avLst/>
          </a:prstGeom>
        </p:spPr>
        <p:txBody>
          <a:bodyPr vert="horz" wrap="square" lIns="0" tIns="12065" rIns="0" bIns="0" rtlCol="0">
            <a:spAutoFit/>
          </a:bodyPr>
          <a:lstStyle/>
          <a:p>
            <a:pPr marL="12700">
              <a:lnSpc>
                <a:spcPct val="100000"/>
              </a:lnSpc>
              <a:spcBef>
                <a:spcPts val="95"/>
              </a:spcBef>
            </a:pPr>
            <a:r>
              <a:rPr sz="2000" b="1" i="1" spc="-5" dirty="0">
                <a:latin typeface="Times New Roman"/>
                <a:cs typeface="Times New Roman"/>
              </a:rPr>
              <a:t>A</a:t>
            </a:r>
            <a:endParaRPr sz="2000">
              <a:latin typeface="Times New Roman"/>
              <a:cs typeface="Times New Roman"/>
            </a:endParaRPr>
          </a:p>
        </p:txBody>
      </p:sp>
      <p:sp>
        <p:nvSpPr>
          <p:cNvPr id="5" name="object 5"/>
          <p:cNvSpPr txBox="1"/>
          <p:nvPr/>
        </p:nvSpPr>
        <p:spPr>
          <a:xfrm>
            <a:off x="1092200" y="4573777"/>
            <a:ext cx="194945" cy="330200"/>
          </a:xfrm>
          <a:prstGeom prst="rect">
            <a:avLst/>
          </a:prstGeom>
        </p:spPr>
        <p:txBody>
          <a:bodyPr vert="horz" wrap="square" lIns="0" tIns="12065" rIns="0" bIns="0" rtlCol="0">
            <a:spAutoFit/>
          </a:bodyPr>
          <a:lstStyle/>
          <a:p>
            <a:pPr marL="12700">
              <a:lnSpc>
                <a:spcPct val="100000"/>
              </a:lnSpc>
              <a:spcBef>
                <a:spcPts val="95"/>
              </a:spcBef>
            </a:pPr>
            <a:r>
              <a:rPr sz="2000" b="1" i="1" spc="-5" dirty="0">
                <a:latin typeface="Times New Roman"/>
                <a:cs typeface="Times New Roman"/>
              </a:rPr>
              <a:t>B</a:t>
            </a:r>
            <a:endParaRPr sz="2000">
              <a:latin typeface="Times New Roman"/>
              <a:cs typeface="Times New Roman"/>
            </a:endParaRPr>
          </a:p>
        </p:txBody>
      </p:sp>
      <p:sp>
        <p:nvSpPr>
          <p:cNvPr id="6" name="object 6"/>
          <p:cNvSpPr txBox="1"/>
          <p:nvPr/>
        </p:nvSpPr>
        <p:spPr>
          <a:xfrm>
            <a:off x="985774" y="5585714"/>
            <a:ext cx="151130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004099"/>
                </a:solidFill>
                <a:latin typeface="Arial"/>
                <a:cs typeface="Arial"/>
              </a:rPr>
              <a:t>2-input</a:t>
            </a:r>
            <a:r>
              <a:rPr sz="1800" b="1" spc="-60" dirty="0">
                <a:solidFill>
                  <a:srgbClr val="004099"/>
                </a:solidFill>
                <a:latin typeface="Arial"/>
                <a:cs typeface="Arial"/>
              </a:rPr>
              <a:t> </a:t>
            </a:r>
            <a:r>
              <a:rPr sz="1800" b="1" dirty="0">
                <a:solidFill>
                  <a:srgbClr val="004099"/>
                </a:solidFill>
                <a:latin typeface="Arial"/>
                <a:cs typeface="Arial"/>
              </a:rPr>
              <a:t>NAND</a:t>
            </a:r>
            <a:endParaRPr sz="1800">
              <a:latin typeface="Arial"/>
              <a:cs typeface="Arial"/>
            </a:endParaRPr>
          </a:p>
        </p:txBody>
      </p:sp>
      <p:grpSp>
        <p:nvGrpSpPr>
          <p:cNvPr id="7" name="object 7"/>
          <p:cNvGrpSpPr/>
          <p:nvPr/>
        </p:nvGrpSpPr>
        <p:grpSpPr>
          <a:xfrm>
            <a:off x="3402901" y="2992945"/>
            <a:ext cx="537210" cy="1383030"/>
            <a:chOff x="3402901" y="2992945"/>
            <a:chExt cx="537210" cy="1383030"/>
          </a:xfrm>
        </p:grpSpPr>
        <p:sp>
          <p:nvSpPr>
            <p:cNvPr id="8" name="object 8"/>
            <p:cNvSpPr/>
            <p:nvPr/>
          </p:nvSpPr>
          <p:spPr>
            <a:xfrm>
              <a:off x="3419094" y="3009137"/>
              <a:ext cx="504825" cy="1122045"/>
            </a:xfrm>
            <a:custGeom>
              <a:avLst/>
              <a:gdLst/>
              <a:ahLst/>
              <a:cxnLst/>
              <a:rect l="l" t="t" r="r" b="b"/>
              <a:pathLst>
                <a:path w="504825" h="1122045">
                  <a:moveTo>
                    <a:pt x="252221" y="0"/>
                  </a:moveTo>
                  <a:lnTo>
                    <a:pt x="252221" y="515492"/>
                  </a:lnTo>
                </a:path>
                <a:path w="504825" h="1122045">
                  <a:moveTo>
                    <a:pt x="504825" y="520446"/>
                  </a:moveTo>
                  <a:lnTo>
                    <a:pt x="0" y="520446"/>
                  </a:lnTo>
                </a:path>
                <a:path w="504825" h="1122045">
                  <a:moveTo>
                    <a:pt x="504825" y="609600"/>
                  </a:moveTo>
                  <a:lnTo>
                    <a:pt x="0" y="609600"/>
                  </a:lnTo>
                </a:path>
                <a:path w="504825" h="1122045">
                  <a:moveTo>
                    <a:pt x="256031" y="618744"/>
                  </a:moveTo>
                  <a:lnTo>
                    <a:pt x="256031" y="1121537"/>
                  </a:lnTo>
                </a:path>
              </a:pathLst>
            </a:custGeom>
            <a:ln w="32004">
              <a:solidFill>
                <a:srgbClr val="6F2F9F"/>
              </a:solidFill>
            </a:ln>
          </p:spPr>
          <p:txBody>
            <a:bodyPr wrap="square" lIns="0" tIns="0" rIns="0" bIns="0" rtlCol="0"/>
            <a:lstStyle/>
            <a:p>
              <a:endParaRPr/>
            </a:p>
          </p:txBody>
        </p:sp>
        <p:pic>
          <p:nvPicPr>
            <p:cNvPr id="9" name="object 9"/>
            <p:cNvPicPr/>
            <p:nvPr/>
          </p:nvPicPr>
          <p:blipFill>
            <a:blip r:embed="rId4" cstate="print"/>
            <a:stretch>
              <a:fillRect/>
            </a:stretch>
          </p:blipFill>
          <p:spPr>
            <a:xfrm>
              <a:off x="3544824" y="4124680"/>
              <a:ext cx="250723" cy="250723"/>
            </a:xfrm>
            <a:prstGeom prst="rect">
              <a:avLst/>
            </a:prstGeom>
          </p:spPr>
        </p:pic>
      </p:grpSp>
      <p:sp>
        <p:nvSpPr>
          <p:cNvPr id="10" name="object 10"/>
          <p:cNvSpPr txBox="1"/>
          <p:nvPr/>
        </p:nvSpPr>
        <p:spPr>
          <a:xfrm>
            <a:off x="3679190" y="3645153"/>
            <a:ext cx="362585" cy="330200"/>
          </a:xfrm>
          <a:prstGeom prst="rect">
            <a:avLst/>
          </a:prstGeom>
        </p:spPr>
        <p:txBody>
          <a:bodyPr vert="horz" wrap="square" lIns="0" tIns="12065" rIns="0" bIns="0" rtlCol="0">
            <a:spAutoFit/>
          </a:bodyPr>
          <a:lstStyle/>
          <a:p>
            <a:pPr marL="38100">
              <a:lnSpc>
                <a:spcPct val="100000"/>
              </a:lnSpc>
              <a:spcBef>
                <a:spcPts val="95"/>
              </a:spcBef>
            </a:pPr>
            <a:r>
              <a:rPr sz="2000" b="1" i="1" spc="5" dirty="0">
                <a:solidFill>
                  <a:srgbClr val="6F2F9F"/>
                </a:solidFill>
                <a:latin typeface="Arial"/>
                <a:cs typeface="Arial"/>
              </a:rPr>
              <a:t>C</a:t>
            </a:r>
            <a:r>
              <a:rPr sz="1950" b="1" i="1" spc="7" baseline="-21367" dirty="0">
                <a:solidFill>
                  <a:srgbClr val="6F2F9F"/>
                </a:solidFill>
                <a:latin typeface="Arial"/>
                <a:cs typeface="Arial"/>
              </a:rPr>
              <a:t>L</a:t>
            </a:r>
            <a:endParaRPr sz="1950" baseline="-21367">
              <a:latin typeface="Arial"/>
              <a:cs typeface="Arial"/>
            </a:endParaRPr>
          </a:p>
        </p:txBody>
      </p:sp>
      <p:grpSp>
        <p:nvGrpSpPr>
          <p:cNvPr id="11" name="object 11"/>
          <p:cNvGrpSpPr/>
          <p:nvPr/>
        </p:nvGrpSpPr>
        <p:grpSpPr>
          <a:xfrm>
            <a:off x="2465641" y="3002089"/>
            <a:ext cx="537210" cy="1381760"/>
            <a:chOff x="2465641" y="3002089"/>
            <a:chExt cx="537210" cy="1381760"/>
          </a:xfrm>
        </p:grpSpPr>
        <p:sp>
          <p:nvSpPr>
            <p:cNvPr id="12" name="object 12"/>
            <p:cNvSpPr/>
            <p:nvPr/>
          </p:nvSpPr>
          <p:spPr>
            <a:xfrm>
              <a:off x="2481834" y="3018281"/>
              <a:ext cx="504825" cy="1122045"/>
            </a:xfrm>
            <a:custGeom>
              <a:avLst/>
              <a:gdLst/>
              <a:ahLst/>
              <a:cxnLst/>
              <a:rect l="l" t="t" r="r" b="b"/>
              <a:pathLst>
                <a:path w="504825" h="1122045">
                  <a:moveTo>
                    <a:pt x="252222" y="0"/>
                  </a:moveTo>
                  <a:lnTo>
                    <a:pt x="252222" y="515492"/>
                  </a:lnTo>
                </a:path>
                <a:path w="504825" h="1122045">
                  <a:moveTo>
                    <a:pt x="504825" y="520445"/>
                  </a:moveTo>
                  <a:lnTo>
                    <a:pt x="0" y="520445"/>
                  </a:lnTo>
                </a:path>
                <a:path w="504825" h="1122045">
                  <a:moveTo>
                    <a:pt x="504825" y="609599"/>
                  </a:moveTo>
                  <a:lnTo>
                    <a:pt x="0" y="609599"/>
                  </a:lnTo>
                </a:path>
                <a:path w="504825" h="1122045">
                  <a:moveTo>
                    <a:pt x="255270" y="618743"/>
                  </a:moveTo>
                  <a:lnTo>
                    <a:pt x="255270" y="1121536"/>
                  </a:lnTo>
                </a:path>
              </a:pathLst>
            </a:custGeom>
            <a:ln w="32004">
              <a:solidFill>
                <a:srgbClr val="00AF50"/>
              </a:solidFill>
            </a:ln>
          </p:spPr>
          <p:txBody>
            <a:bodyPr wrap="square" lIns="0" tIns="0" rIns="0" bIns="0" rtlCol="0"/>
            <a:lstStyle/>
            <a:p>
              <a:endParaRPr/>
            </a:p>
          </p:txBody>
        </p:sp>
        <p:pic>
          <p:nvPicPr>
            <p:cNvPr id="13" name="object 13"/>
            <p:cNvPicPr/>
            <p:nvPr/>
          </p:nvPicPr>
          <p:blipFill>
            <a:blip r:embed="rId4" cstate="print"/>
            <a:stretch>
              <a:fillRect/>
            </a:stretch>
          </p:blipFill>
          <p:spPr>
            <a:xfrm>
              <a:off x="2607564" y="4133062"/>
              <a:ext cx="250723" cy="250723"/>
            </a:xfrm>
            <a:prstGeom prst="rect">
              <a:avLst/>
            </a:prstGeom>
          </p:spPr>
        </p:pic>
      </p:grpSp>
      <p:sp>
        <p:nvSpPr>
          <p:cNvPr id="14" name="object 14"/>
          <p:cNvSpPr txBox="1"/>
          <p:nvPr/>
        </p:nvSpPr>
        <p:spPr>
          <a:xfrm>
            <a:off x="2741676" y="3716273"/>
            <a:ext cx="654685" cy="330200"/>
          </a:xfrm>
          <a:prstGeom prst="rect">
            <a:avLst/>
          </a:prstGeom>
        </p:spPr>
        <p:txBody>
          <a:bodyPr vert="horz" wrap="square" lIns="0" tIns="12700" rIns="0" bIns="0" rtlCol="0">
            <a:spAutoFit/>
          </a:bodyPr>
          <a:lstStyle/>
          <a:p>
            <a:pPr marL="38100">
              <a:lnSpc>
                <a:spcPct val="100000"/>
              </a:lnSpc>
              <a:spcBef>
                <a:spcPts val="100"/>
              </a:spcBef>
            </a:pPr>
            <a:r>
              <a:rPr sz="3000" b="1" i="1" spc="-7" baseline="13888" dirty="0">
                <a:solidFill>
                  <a:srgbClr val="00AF50"/>
                </a:solidFill>
                <a:latin typeface="Arial"/>
                <a:cs typeface="Arial"/>
              </a:rPr>
              <a:t>C</a:t>
            </a:r>
            <a:r>
              <a:rPr sz="1300" b="1" i="1" spc="-5" dirty="0">
                <a:solidFill>
                  <a:srgbClr val="00AF50"/>
                </a:solidFill>
                <a:latin typeface="Arial"/>
                <a:cs typeface="Arial"/>
              </a:rPr>
              <a:t>par,1</a:t>
            </a:r>
            <a:endParaRPr sz="1300">
              <a:latin typeface="Arial"/>
              <a:cs typeface="Arial"/>
            </a:endParaRPr>
          </a:p>
        </p:txBody>
      </p:sp>
      <p:grpSp>
        <p:nvGrpSpPr>
          <p:cNvPr id="15" name="object 15"/>
          <p:cNvGrpSpPr/>
          <p:nvPr/>
        </p:nvGrpSpPr>
        <p:grpSpPr>
          <a:xfrm>
            <a:off x="145351" y="2229485"/>
            <a:ext cx="3556635" cy="2318385"/>
            <a:chOff x="145351" y="2229485"/>
            <a:chExt cx="3556635" cy="2318385"/>
          </a:xfrm>
        </p:grpSpPr>
        <p:sp>
          <p:nvSpPr>
            <p:cNvPr id="16" name="object 16"/>
            <p:cNvSpPr/>
            <p:nvPr/>
          </p:nvSpPr>
          <p:spPr>
            <a:xfrm>
              <a:off x="250317" y="2242185"/>
              <a:ext cx="3439160" cy="1467485"/>
            </a:xfrm>
            <a:custGeom>
              <a:avLst/>
              <a:gdLst/>
              <a:ahLst/>
              <a:cxnLst/>
              <a:rect l="l" t="t" r="r" b="b"/>
              <a:pathLst>
                <a:path w="3439160" h="1467485">
                  <a:moveTo>
                    <a:pt x="1930908" y="767334"/>
                  </a:moveTo>
                  <a:lnTo>
                    <a:pt x="3438779" y="767334"/>
                  </a:lnTo>
                </a:path>
                <a:path w="3439160" h="1467485">
                  <a:moveTo>
                    <a:pt x="579120" y="1467484"/>
                  </a:moveTo>
                  <a:lnTo>
                    <a:pt x="579120" y="0"/>
                  </a:lnTo>
                </a:path>
                <a:path w="3439160" h="1467485">
                  <a:moveTo>
                    <a:pt x="566166" y="1463039"/>
                  </a:moveTo>
                  <a:lnTo>
                    <a:pt x="1145794" y="1463039"/>
                  </a:lnTo>
                </a:path>
                <a:path w="3439160" h="1467485">
                  <a:moveTo>
                    <a:pt x="0" y="730757"/>
                  </a:moveTo>
                  <a:lnTo>
                    <a:pt x="579577" y="730757"/>
                  </a:lnTo>
                </a:path>
              </a:pathLst>
            </a:custGeom>
            <a:ln w="25146">
              <a:solidFill>
                <a:srgbClr val="000000"/>
              </a:solidFill>
            </a:ln>
          </p:spPr>
          <p:txBody>
            <a:bodyPr wrap="square" lIns="0" tIns="0" rIns="0" bIns="0" rtlCol="0"/>
            <a:lstStyle/>
            <a:p>
              <a:endParaRPr/>
            </a:p>
          </p:txBody>
        </p:sp>
        <p:sp>
          <p:nvSpPr>
            <p:cNvPr id="17" name="object 17"/>
            <p:cNvSpPr/>
            <p:nvPr/>
          </p:nvSpPr>
          <p:spPr>
            <a:xfrm>
              <a:off x="161543" y="2972562"/>
              <a:ext cx="504825" cy="1330325"/>
            </a:xfrm>
            <a:custGeom>
              <a:avLst/>
              <a:gdLst/>
              <a:ahLst/>
              <a:cxnLst/>
              <a:rect l="l" t="t" r="r" b="b"/>
              <a:pathLst>
                <a:path w="504825" h="1330325">
                  <a:moveTo>
                    <a:pt x="252222" y="0"/>
                  </a:moveTo>
                  <a:lnTo>
                    <a:pt x="252222" y="724662"/>
                  </a:lnTo>
                </a:path>
                <a:path w="504825" h="1330325">
                  <a:moveTo>
                    <a:pt x="504825" y="729233"/>
                  </a:moveTo>
                  <a:lnTo>
                    <a:pt x="0" y="729233"/>
                  </a:lnTo>
                </a:path>
                <a:path w="504825" h="1330325">
                  <a:moveTo>
                    <a:pt x="504825" y="818388"/>
                  </a:moveTo>
                  <a:lnTo>
                    <a:pt x="0" y="818388"/>
                  </a:lnTo>
                </a:path>
                <a:path w="504825" h="1330325">
                  <a:moveTo>
                    <a:pt x="256032" y="827532"/>
                  </a:moveTo>
                  <a:lnTo>
                    <a:pt x="256032" y="1330325"/>
                  </a:lnTo>
                </a:path>
              </a:pathLst>
            </a:custGeom>
            <a:ln w="32004">
              <a:solidFill>
                <a:srgbClr val="6F2F9F"/>
              </a:solidFill>
            </a:ln>
          </p:spPr>
          <p:txBody>
            <a:bodyPr wrap="square" lIns="0" tIns="0" rIns="0" bIns="0" rtlCol="0"/>
            <a:lstStyle/>
            <a:p>
              <a:endParaRPr/>
            </a:p>
          </p:txBody>
        </p:sp>
        <p:pic>
          <p:nvPicPr>
            <p:cNvPr id="18" name="object 18"/>
            <p:cNvPicPr/>
            <p:nvPr/>
          </p:nvPicPr>
          <p:blipFill>
            <a:blip r:embed="rId5" cstate="print"/>
            <a:stretch>
              <a:fillRect/>
            </a:stretch>
          </p:blipFill>
          <p:spPr>
            <a:xfrm>
              <a:off x="287273" y="4296981"/>
              <a:ext cx="250761" cy="250761"/>
            </a:xfrm>
            <a:prstGeom prst="rect">
              <a:avLst/>
            </a:prstGeom>
          </p:spPr>
        </p:pic>
      </p:grpSp>
      <p:sp>
        <p:nvSpPr>
          <p:cNvPr id="19" name="object 19"/>
          <p:cNvSpPr txBox="1"/>
          <p:nvPr/>
        </p:nvSpPr>
        <p:spPr>
          <a:xfrm>
            <a:off x="421640" y="3879850"/>
            <a:ext cx="551815" cy="330200"/>
          </a:xfrm>
          <a:prstGeom prst="rect">
            <a:avLst/>
          </a:prstGeom>
        </p:spPr>
        <p:txBody>
          <a:bodyPr vert="horz" wrap="square" lIns="0" tIns="12065" rIns="0" bIns="0" rtlCol="0">
            <a:spAutoFit/>
          </a:bodyPr>
          <a:lstStyle/>
          <a:p>
            <a:pPr marL="38100">
              <a:lnSpc>
                <a:spcPct val="100000"/>
              </a:lnSpc>
              <a:spcBef>
                <a:spcPts val="95"/>
              </a:spcBef>
            </a:pPr>
            <a:r>
              <a:rPr sz="3000" b="1" i="1" spc="7" baseline="13888" dirty="0">
                <a:solidFill>
                  <a:srgbClr val="6F2F9F"/>
                </a:solidFill>
                <a:latin typeface="Arial"/>
                <a:cs typeface="Arial"/>
              </a:rPr>
              <a:t>C</a:t>
            </a:r>
            <a:r>
              <a:rPr sz="1300" b="1" i="1" spc="5" dirty="0">
                <a:solidFill>
                  <a:srgbClr val="6F2F9F"/>
                </a:solidFill>
                <a:latin typeface="Arial"/>
                <a:cs typeface="Arial"/>
              </a:rPr>
              <a:t>in,1</a:t>
            </a:r>
            <a:endParaRPr sz="1300">
              <a:latin typeface="Arial"/>
              <a:cs typeface="Arial"/>
            </a:endParaRPr>
          </a:p>
        </p:txBody>
      </p:sp>
      <p:sp>
        <p:nvSpPr>
          <p:cNvPr id="20" name="object 20"/>
          <p:cNvSpPr txBox="1">
            <a:spLocks noGrp="1"/>
          </p:cNvSpPr>
          <p:nvPr>
            <p:ph type="title"/>
          </p:nvPr>
        </p:nvSpPr>
        <p:spPr>
          <a:xfrm>
            <a:off x="2752090" y="54736"/>
            <a:ext cx="6020435" cy="574040"/>
          </a:xfrm>
          <a:prstGeom prst="rect">
            <a:avLst/>
          </a:prstGeom>
        </p:spPr>
        <p:txBody>
          <a:bodyPr vert="horz" wrap="square" lIns="0" tIns="12700" rIns="0" bIns="0" rtlCol="0">
            <a:spAutoFit/>
          </a:bodyPr>
          <a:lstStyle/>
          <a:p>
            <a:pPr marL="12700">
              <a:lnSpc>
                <a:spcPct val="100000"/>
              </a:lnSpc>
              <a:spcBef>
                <a:spcPts val="100"/>
              </a:spcBef>
            </a:pPr>
            <a:r>
              <a:rPr sz="3600" dirty="0">
                <a:solidFill>
                  <a:schemeClr val="tx1"/>
                </a:solidFill>
              </a:rPr>
              <a:t>Capacitance</a:t>
            </a:r>
            <a:r>
              <a:rPr sz="3600" spc="-45" dirty="0">
                <a:solidFill>
                  <a:schemeClr val="tx1"/>
                </a:solidFill>
              </a:rPr>
              <a:t> </a:t>
            </a:r>
            <a:r>
              <a:rPr sz="3600" dirty="0">
                <a:solidFill>
                  <a:schemeClr val="tx1"/>
                </a:solidFill>
              </a:rPr>
              <a:t>of</a:t>
            </a:r>
            <a:r>
              <a:rPr sz="3600" spc="-25" dirty="0">
                <a:solidFill>
                  <a:schemeClr val="tx1"/>
                </a:solidFill>
              </a:rPr>
              <a:t> </a:t>
            </a:r>
            <a:r>
              <a:rPr sz="3600" dirty="0">
                <a:solidFill>
                  <a:schemeClr val="tx1"/>
                </a:solidFill>
              </a:rPr>
              <a:t>Logic</a:t>
            </a:r>
            <a:r>
              <a:rPr sz="3600" spc="-25" dirty="0">
                <a:solidFill>
                  <a:schemeClr val="tx1"/>
                </a:solidFill>
              </a:rPr>
              <a:t> </a:t>
            </a:r>
            <a:r>
              <a:rPr sz="3600" spc="-5" dirty="0">
                <a:solidFill>
                  <a:schemeClr val="tx1"/>
                </a:solidFill>
              </a:rPr>
              <a:t>Gates</a:t>
            </a:r>
            <a:endParaRPr sz="3600" dirty="0">
              <a:solidFill>
                <a:schemeClr val="tx1"/>
              </a:solidFill>
            </a:endParaRPr>
          </a:p>
        </p:txBody>
      </p:sp>
      <p:sp>
        <p:nvSpPr>
          <p:cNvPr id="21" name="object 21"/>
          <p:cNvSpPr txBox="1"/>
          <p:nvPr/>
        </p:nvSpPr>
        <p:spPr>
          <a:xfrm>
            <a:off x="2372867" y="2095753"/>
            <a:ext cx="15303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0000"/>
                </a:solidFill>
                <a:latin typeface="Arial"/>
                <a:cs typeface="Arial"/>
              </a:rPr>
              <a:t>2</a:t>
            </a:r>
            <a:endParaRPr sz="1800">
              <a:latin typeface="Arial"/>
              <a:cs typeface="Arial"/>
            </a:endParaRPr>
          </a:p>
        </p:txBody>
      </p:sp>
      <p:sp>
        <p:nvSpPr>
          <p:cNvPr id="22" name="object 22"/>
          <p:cNvSpPr txBox="1"/>
          <p:nvPr/>
        </p:nvSpPr>
        <p:spPr>
          <a:xfrm>
            <a:off x="1870201" y="3556000"/>
            <a:ext cx="15303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0000"/>
                </a:solidFill>
                <a:latin typeface="Arial"/>
                <a:cs typeface="Arial"/>
              </a:rPr>
              <a:t>2</a:t>
            </a:r>
            <a:endParaRPr sz="1800">
              <a:latin typeface="Arial"/>
              <a:cs typeface="Arial"/>
            </a:endParaRPr>
          </a:p>
        </p:txBody>
      </p:sp>
      <p:sp>
        <p:nvSpPr>
          <p:cNvPr id="23" name="object 23"/>
          <p:cNvSpPr txBox="1"/>
          <p:nvPr/>
        </p:nvSpPr>
        <p:spPr>
          <a:xfrm>
            <a:off x="1891029" y="4546345"/>
            <a:ext cx="15303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0000"/>
                </a:solidFill>
                <a:latin typeface="Arial"/>
                <a:cs typeface="Arial"/>
              </a:rPr>
              <a:t>2</a:t>
            </a:r>
            <a:endParaRPr sz="1800">
              <a:latin typeface="Arial"/>
              <a:cs typeface="Arial"/>
            </a:endParaRPr>
          </a:p>
        </p:txBody>
      </p:sp>
      <p:sp>
        <p:nvSpPr>
          <p:cNvPr id="24" name="object 24"/>
          <p:cNvSpPr txBox="1"/>
          <p:nvPr/>
        </p:nvSpPr>
        <p:spPr>
          <a:xfrm>
            <a:off x="4516373" y="1533397"/>
            <a:ext cx="5008880" cy="391160"/>
          </a:xfrm>
          <a:prstGeom prst="rect">
            <a:avLst/>
          </a:prstGeom>
        </p:spPr>
        <p:txBody>
          <a:bodyPr vert="horz" wrap="square" lIns="0" tIns="12700" rIns="0" bIns="0" rtlCol="0">
            <a:spAutoFit/>
          </a:bodyPr>
          <a:lstStyle/>
          <a:p>
            <a:pPr marL="407670" indent="-369570">
              <a:lnSpc>
                <a:spcPct val="100000"/>
              </a:lnSpc>
              <a:spcBef>
                <a:spcPts val="100"/>
              </a:spcBef>
              <a:buFont typeface="Wingdings"/>
              <a:buChar char=""/>
              <a:tabLst>
                <a:tab pos="407670" algn="l"/>
              </a:tabLst>
            </a:pPr>
            <a:r>
              <a:rPr sz="2400" b="1" dirty="0">
                <a:solidFill>
                  <a:srgbClr val="004099"/>
                </a:solidFill>
                <a:latin typeface="Arial"/>
                <a:cs typeface="Arial"/>
              </a:rPr>
              <a:t>When</a:t>
            </a:r>
            <a:r>
              <a:rPr sz="2400" b="1" spc="-30" dirty="0">
                <a:solidFill>
                  <a:srgbClr val="004099"/>
                </a:solidFill>
                <a:latin typeface="Arial"/>
                <a:cs typeface="Arial"/>
              </a:rPr>
              <a:t> </a:t>
            </a:r>
            <a:r>
              <a:rPr sz="2400" b="1" i="1" dirty="0">
                <a:solidFill>
                  <a:srgbClr val="004099"/>
                </a:solidFill>
                <a:latin typeface="Arial"/>
                <a:cs typeface="Arial"/>
              </a:rPr>
              <a:t>W</a:t>
            </a:r>
            <a:r>
              <a:rPr sz="2400" b="1" baseline="-20833" dirty="0">
                <a:solidFill>
                  <a:srgbClr val="004099"/>
                </a:solidFill>
                <a:latin typeface="Arial"/>
                <a:cs typeface="Arial"/>
              </a:rPr>
              <a:t>p</a:t>
            </a:r>
            <a:r>
              <a:rPr sz="2400" b="1" spc="292" baseline="-20833" dirty="0">
                <a:solidFill>
                  <a:srgbClr val="004099"/>
                </a:solidFill>
                <a:latin typeface="Arial"/>
                <a:cs typeface="Arial"/>
              </a:rPr>
              <a:t> </a:t>
            </a:r>
            <a:r>
              <a:rPr sz="2400" b="1" i="1" dirty="0">
                <a:solidFill>
                  <a:srgbClr val="004099"/>
                </a:solidFill>
                <a:latin typeface="Arial"/>
                <a:cs typeface="Arial"/>
              </a:rPr>
              <a:t>=</a:t>
            </a:r>
            <a:r>
              <a:rPr sz="2400" b="1" i="1" spc="-15" dirty="0">
                <a:solidFill>
                  <a:srgbClr val="004099"/>
                </a:solidFill>
                <a:latin typeface="Arial"/>
                <a:cs typeface="Arial"/>
              </a:rPr>
              <a:t> </a:t>
            </a:r>
            <a:r>
              <a:rPr sz="2400" b="1" i="1" dirty="0">
                <a:solidFill>
                  <a:srgbClr val="004099"/>
                </a:solidFill>
                <a:latin typeface="Arial"/>
                <a:cs typeface="Arial"/>
              </a:rPr>
              <a:t>W</a:t>
            </a:r>
            <a:r>
              <a:rPr sz="2400" b="1" baseline="-20833" dirty="0">
                <a:solidFill>
                  <a:srgbClr val="004099"/>
                </a:solidFill>
                <a:latin typeface="Arial"/>
                <a:cs typeface="Arial"/>
              </a:rPr>
              <a:t>n</a:t>
            </a:r>
            <a:r>
              <a:rPr sz="2400" b="1" spc="292" baseline="-20833" dirty="0">
                <a:solidFill>
                  <a:srgbClr val="004099"/>
                </a:solidFill>
                <a:latin typeface="Arial"/>
                <a:cs typeface="Arial"/>
              </a:rPr>
              <a:t> </a:t>
            </a:r>
            <a:r>
              <a:rPr sz="2400" b="1" i="1" dirty="0">
                <a:solidFill>
                  <a:srgbClr val="004099"/>
                </a:solidFill>
                <a:latin typeface="Arial"/>
                <a:cs typeface="Arial"/>
              </a:rPr>
              <a:t>=</a:t>
            </a:r>
            <a:r>
              <a:rPr sz="2400" b="1" i="1" spc="-10" dirty="0">
                <a:solidFill>
                  <a:srgbClr val="004099"/>
                </a:solidFill>
                <a:latin typeface="Arial"/>
                <a:cs typeface="Arial"/>
              </a:rPr>
              <a:t> </a:t>
            </a:r>
            <a:r>
              <a:rPr sz="2400" b="1" i="1" spc="-5" dirty="0">
                <a:solidFill>
                  <a:srgbClr val="004099"/>
                </a:solidFill>
                <a:latin typeface="Arial"/>
                <a:cs typeface="Arial"/>
              </a:rPr>
              <a:t>2L,</a:t>
            </a:r>
            <a:r>
              <a:rPr sz="2400" b="1" i="1" spc="-20" dirty="0">
                <a:solidFill>
                  <a:srgbClr val="004099"/>
                </a:solidFill>
                <a:latin typeface="Arial"/>
                <a:cs typeface="Arial"/>
              </a:rPr>
              <a:t> </a:t>
            </a:r>
            <a:r>
              <a:rPr sz="2400" b="1" i="1" dirty="0">
                <a:solidFill>
                  <a:srgbClr val="004099"/>
                </a:solidFill>
                <a:latin typeface="Arial"/>
                <a:cs typeface="Arial"/>
              </a:rPr>
              <a:t>R</a:t>
            </a:r>
            <a:r>
              <a:rPr sz="2400" b="1" baseline="-20833" dirty="0">
                <a:solidFill>
                  <a:srgbClr val="004099"/>
                </a:solidFill>
                <a:latin typeface="Arial"/>
                <a:cs typeface="Arial"/>
              </a:rPr>
              <a:t>on,max</a:t>
            </a:r>
            <a:r>
              <a:rPr sz="2400" b="1" spc="307" baseline="-20833" dirty="0">
                <a:solidFill>
                  <a:srgbClr val="004099"/>
                </a:solidFill>
                <a:latin typeface="Arial"/>
                <a:cs typeface="Arial"/>
              </a:rPr>
              <a:t> </a:t>
            </a:r>
            <a:r>
              <a:rPr sz="2400" b="1" dirty="0">
                <a:solidFill>
                  <a:srgbClr val="004099"/>
                </a:solidFill>
                <a:latin typeface="Arial"/>
                <a:cs typeface="Arial"/>
              </a:rPr>
              <a:t>=</a:t>
            </a:r>
            <a:r>
              <a:rPr sz="2400" b="1" spc="-25" dirty="0">
                <a:solidFill>
                  <a:srgbClr val="004099"/>
                </a:solidFill>
                <a:latin typeface="Arial"/>
                <a:cs typeface="Arial"/>
              </a:rPr>
              <a:t> </a:t>
            </a:r>
            <a:r>
              <a:rPr sz="2400" b="1" i="1" dirty="0">
                <a:solidFill>
                  <a:srgbClr val="004099"/>
                </a:solidFill>
                <a:latin typeface="Arial"/>
                <a:cs typeface="Arial"/>
              </a:rPr>
              <a:t>R</a:t>
            </a:r>
            <a:r>
              <a:rPr sz="2400" b="1" baseline="-20833" dirty="0">
                <a:solidFill>
                  <a:srgbClr val="004099"/>
                </a:solidFill>
                <a:latin typeface="Arial"/>
                <a:cs typeface="Arial"/>
              </a:rPr>
              <a:t>0</a:t>
            </a:r>
            <a:endParaRPr sz="2400" baseline="-20833" dirty="0">
              <a:latin typeface="Arial"/>
              <a:cs typeface="Arial"/>
            </a:endParaRPr>
          </a:p>
        </p:txBody>
      </p:sp>
      <p:sp>
        <p:nvSpPr>
          <p:cNvPr id="25" name="object 25"/>
          <p:cNvSpPr/>
          <p:nvPr/>
        </p:nvSpPr>
        <p:spPr>
          <a:xfrm>
            <a:off x="614552" y="1740026"/>
            <a:ext cx="1598295" cy="2502535"/>
          </a:xfrm>
          <a:custGeom>
            <a:avLst/>
            <a:gdLst/>
            <a:ahLst/>
            <a:cxnLst/>
            <a:rect l="l" t="t" r="r" b="b"/>
            <a:pathLst>
              <a:path w="1598295" h="2502535">
                <a:moveTo>
                  <a:pt x="0" y="544830"/>
                </a:moveTo>
                <a:lnTo>
                  <a:pt x="2016" y="495245"/>
                </a:lnTo>
                <a:lnTo>
                  <a:pt x="7949" y="446906"/>
                </a:lnTo>
                <a:lnTo>
                  <a:pt x="17624" y="400005"/>
                </a:lnTo>
                <a:lnTo>
                  <a:pt x="30868" y="354736"/>
                </a:lnTo>
                <a:lnTo>
                  <a:pt x="47506" y="311290"/>
                </a:lnTo>
                <a:lnTo>
                  <a:pt x="67363" y="269860"/>
                </a:lnTo>
                <a:lnTo>
                  <a:pt x="90266" y="230639"/>
                </a:lnTo>
                <a:lnTo>
                  <a:pt x="116041" y="193818"/>
                </a:lnTo>
                <a:lnTo>
                  <a:pt x="144513" y="159591"/>
                </a:lnTo>
                <a:lnTo>
                  <a:pt x="175508" y="128149"/>
                </a:lnTo>
                <a:lnTo>
                  <a:pt x="208852" y="99686"/>
                </a:lnTo>
                <a:lnTo>
                  <a:pt x="244370" y="74393"/>
                </a:lnTo>
                <a:lnTo>
                  <a:pt x="281889" y="52464"/>
                </a:lnTo>
                <a:lnTo>
                  <a:pt x="321234" y="34090"/>
                </a:lnTo>
                <a:lnTo>
                  <a:pt x="362232" y="19464"/>
                </a:lnTo>
                <a:lnTo>
                  <a:pt x="404707" y="8779"/>
                </a:lnTo>
                <a:lnTo>
                  <a:pt x="448486" y="2226"/>
                </a:lnTo>
                <a:lnTo>
                  <a:pt x="493394" y="0"/>
                </a:lnTo>
                <a:lnTo>
                  <a:pt x="538311" y="2226"/>
                </a:lnTo>
                <a:lnTo>
                  <a:pt x="582095" y="8779"/>
                </a:lnTo>
                <a:lnTo>
                  <a:pt x="624575" y="19464"/>
                </a:lnTo>
                <a:lnTo>
                  <a:pt x="665575" y="34090"/>
                </a:lnTo>
                <a:lnTo>
                  <a:pt x="704922" y="52464"/>
                </a:lnTo>
                <a:lnTo>
                  <a:pt x="742442" y="74393"/>
                </a:lnTo>
                <a:lnTo>
                  <a:pt x="777960" y="99686"/>
                </a:lnTo>
                <a:lnTo>
                  <a:pt x="811302" y="128149"/>
                </a:lnTo>
                <a:lnTo>
                  <a:pt x="842295" y="159591"/>
                </a:lnTo>
                <a:lnTo>
                  <a:pt x="870765" y="193818"/>
                </a:lnTo>
                <a:lnTo>
                  <a:pt x="896537" y="230639"/>
                </a:lnTo>
                <a:lnTo>
                  <a:pt x="919437" y="269860"/>
                </a:lnTo>
                <a:lnTo>
                  <a:pt x="939292" y="311290"/>
                </a:lnTo>
                <a:lnTo>
                  <a:pt x="955927" y="354736"/>
                </a:lnTo>
                <a:lnTo>
                  <a:pt x="969168" y="400005"/>
                </a:lnTo>
                <a:lnTo>
                  <a:pt x="978842" y="446906"/>
                </a:lnTo>
                <a:lnTo>
                  <a:pt x="984774" y="495245"/>
                </a:lnTo>
                <a:lnTo>
                  <a:pt x="986790" y="544830"/>
                </a:lnTo>
                <a:lnTo>
                  <a:pt x="984774" y="594414"/>
                </a:lnTo>
                <a:lnTo>
                  <a:pt x="978842" y="642753"/>
                </a:lnTo>
                <a:lnTo>
                  <a:pt x="969168" y="689654"/>
                </a:lnTo>
                <a:lnTo>
                  <a:pt x="955927" y="734923"/>
                </a:lnTo>
                <a:lnTo>
                  <a:pt x="939292" y="778369"/>
                </a:lnTo>
                <a:lnTo>
                  <a:pt x="919437" y="819799"/>
                </a:lnTo>
                <a:lnTo>
                  <a:pt x="896537" y="859020"/>
                </a:lnTo>
                <a:lnTo>
                  <a:pt x="870765" y="895841"/>
                </a:lnTo>
                <a:lnTo>
                  <a:pt x="842295" y="930068"/>
                </a:lnTo>
                <a:lnTo>
                  <a:pt x="811302" y="961510"/>
                </a:lnTo>
                <a:lnTo>
                  <a:pt x="777960" y="989973"/>
                </a:lnTo>
                <a:lnTo>
                  <a:pt x="742442" y="1015266"/>
                </a:lnTo>
                <a:lnTo>
                  <a:pt x="704922" y="1037195"/>
                </a:lnTo>
                <a:lnTo>
                  <a:pt x="665575" y="1055569"/>
                </a:lnTo>
                <a:lnTo>
                  <a:pt x="624575" y="1070195"/>
                </a:lnTo>
                <a:lnTo>
                  <a:pt x="582095" y="1080880"/>
                </a:lnTo>
                <a:lnTo>
                  <a:pt x="538311" y="1087433"/>
                </a:lnTo>
                <a:lnTo>
                  <a:pt x="493394" y="1089660"/>
                </a:lnTo>
                <a:lnTo>
                  <a:pt x="448486" y="1087433"/>
                </a:lnTo>
                <a:lnTo>
                  <a:pt x="404707" y="1080880"/>
                </a:lnTo>
                <a:lnTo>
                  <a:pt x="362232" y="1070195"/>
                </a:lnTo>
                <a:lnTo>
                  <a:pt x="321234" y="1055569"/>
                </a:lnTo>
                <a:lnTo>
                  <a:pt x="281889" y="1037195"/>
                </a:lnTo>
                <a:lnTo>
                  <a:pt x="244370" y="1015266"/>
                </a:lnTo>
                <a:lnTo>
                  <a:pt x="208852" y="989973"/>
                </a:lnTo>
                <a:lnTo>
                  <a:pt x="175508" y="961510"/>
                </a:lnTo>
                <a:lnTo>
                  <a:pt x="144513" y="930068"/>
                </a:lnTo>
                <a:lnTo>
                  <a:pt x="116041" y="895841"/>
                </a:lnTo>
                <a:lnTo>
                  <a:pt x="90266" y="859020"/>
                </a:lnTo>
                <a:lnTo>
                  <a:pt x="67363" y="819799"/>
                </a:lnTo>
                <a:lnTo>
                  <a:pt x="47506" y="778369"/>
                </a:lnTo>
                <a:lnTo>
                  <a:pt x="30868" y="734923"/>
                </a:lnTo>
                <a:lnTo>
                  <a:pt x="17624" y="689654"/>
                </a:lnTo>
                <a:lnTo>
                  <a:pt x="7949" y="642753"/>
                </a:lnTo>
                <a:lnTo>
                  <a:pt x="2016" y="594414"/>
                </a:lnTo>
                <a:lnTo>
                  <a:pt x="0" y="544830"/>
                </a:lnTo>
                <a:close/>
              </a:path>
              <a:path w="1598295" h="2502535">
                <a:moveTo>
                  <a:pt x="611124" y="1957578"/>
                </a:moveTo>
                <a:lnTo>
                  <a:pt x="613139" y="1907993"/>
                </a:lnTo>
                <a:lnTo>
                  <a:pt x="619071" y="1859654"/>
                </a:lnTo>
                <a:lnTo>
                  <a:pt x="628745" y="1812753"/>
                </a:lnTo>
                <a:lnTo>
                  <a:pt x="641986" y="1767484"/>
                </a:lnTo>
                <a:lnTo>
                  <a:pt x="658621" y="1724038"/>
                </a:lnTo>
                <a:lnTo>
                  <a:pt x="678476" y="1682608"/>
                </a:lnTo>
                <a:lnTo>
                  <a:pt x="701376" y="1643387"/>
                </a:lnTo>
                <a:lnTo>
                  <a:pt x="727148" y="1606566"/>
                </a:lnTo>
                <a:lnTo>
                  <a:pt x="755618" y="1572339"/>
                </a:lnTo>
                <a:lnTo>
                  <a:pt x="786611" y="1540897"/>
                </a:lnTo>
                <a:lnTo>
                  <a:pt x="819953" y="1512434"/>
                </a:lnTo>
                <a:lnTo>
                  <a:pt x="855472" y="1487141"/>
                </a:lnTo>
                <a:lnTo>
                  <a:pt x="892991" y="1465212"/>
                </a:lnTo>
                <a:lnTo>
                  <a:pt x="932338" y="1446838"/>
                </a:lnTo>
                <a:lnTo>
                  <a:pt x="973338" y="1432212"/>
                </a:lnTo>
                <a:lnTo>
                  <a:pt x="1015818" y="1421527"/>
                </a:lnTo>
                <a:lnTo>
                  <a:pt x="1059602" y="1414974"/>
                </a:lnTo>
                <a:lnTo>
                  <a:pt x="1104519" y="1412748"/>
                </a:lnTo>
                <a:lnTo>
                  <a:pt x="1149435" y="1414974"/>
                </a:lnTo>
                <a:lnTo>
                  <a:pt x="1193219" y="1421527"/>
                </a:lnTo>
                <a:lnTo>
                  <a:pt x="1235699" y="1432212"/>
                </a:lnTo>
                <a:lnTo>
                  <a:pt x="1276699" y="1446838"/>
                </a:lnTo>
                <a:lnTo>
                  <a:pt x="1316046" y="1465212"/>
                </a:lnTo>
                <a:lnTo>
                  <a:pt x="1353565" y="1487141"/>
                </a:lnTo>
                <a:lnTo>
                  <a:pt x="1389084" y="1512434"/>
                </a:lnTo>
                <a:lnTo>
                  <a:pt x="1422426" y="1540897"/>
                </a:lnTo>
                <a:lnTo>
                  <a:pt x="1453419" y="1572339"/>
                </a:lnTo>
                <a:lnTo>
                  <a:pt x="1481889" y="1606566"/>
                </a:lnTo>
                <a:lnTo>
                  <a:pt x="1507661" y="1643387"/>
                </a:lnTo>
                <a:lnTo>
                  <a:pt x="1530561" y="1682608"/>
                </a:lnTo>
                <a:lnTo>
                  <a:pt x="1550416" y="1724038"/>
                </a:lnTo>
                <a:lnTo>
                  <a:pt x="1567051" y="1767484"/>
                </a:lnTo>
                <a:lnTo>
                  <a:pt x="1580292" y="1812753"/>
                </a:lnTo>
                <a:lnTo>
                  <a:pt x="1589966" y="1859654"/>
                </a:lnTo>
                <a:lnTo>
                  <a:pt x="1595898" y="1907993"/>
                </a:lnTo>
                <a:lnTo>
                  <a:pt x="1597914" y="1957578"/>
                </a:lnTo>
                <a:lnTo>
                  <a:pt x="1595898" y="2007162"/>
                </a:lnTo>
                <a:lnTo>
                  <a:pt x="1589966" y="2055501"/>
                </a:lnTo>
                <a:lnTo>
                  <a:pt x="1580292" y="2102402"/>
                </a:lnTo>
                <a:lnTo>
                  <a:pt x="1567051" y="2147671"/>
                </a:lnTo>
                <a:lnTo>
                  <a:pt x="1550416" y="2191117"/>
                </a:lnTo>
                <a:lnTo>
                  <a:pt x="1530561" y="2232547"/>
                </a:lnTo>
                <a:lnTo>
                  <a:pt x="1507661" y="2271768"/>
                </a:lnTo>
                <a:lnTo>
                  <a:pt x="1481889" y="2308589"/>
                </a:lnTo>
                <a:lnTo>
                  <a:pt x="1453419" y="2342816"/>
                </a:lnTo>
                <a:lnTo>
                  <a:pt x="1422426" y="2374258"/>
                </a:lnTo>
                <a:lnTo>
                  <a:pt x="1389084" y="2402721"/>
                </a:lnTo>
                <a:lnTo>
                  <a:pt x="1353565" y="2428014"/>
                </a:lnTo>
                <a:lnTo>
                  <a:pt x="1316046" y="2449943"/>
                </a:lnTo>
                <a:lnTo>
                  <a:pt x="1276699" y="2468317"/>
                </a:lnTo>
                <a:lnTo>
                  <a:pt x="1235699" y="2482943"/>
                </a:lnTo>
                <a:lnTo>
                  <a:pt x="1193219" y="2493628"/>
                </a:lnTo>
                <a:lnTo>
                  <a:pt x="1149435" y="2500181"/>
                </a:lnTo>
                <a:lnTo>
                  <a:pt x="1104519" y="2502408"/>
                </a:lnTo>
                <a:lnTo>
                  <a:pt x="1059602" y="2500181"/>
                </a:lnTo>
                <a:lnTo>
                  <a:pt x="1015818" y="2493628"/>
                </a:lnTo>
                <a:lnTo>
                  <a:pt x="973338" y="2482943"/>
                </a:lnTo>
                <a:lnTo>
                  <a:pt x="932338" y="2468317"/>
                </a:lnTo>
                <a:lnTo>
                  <a:pt x="892991" y="2449943"/>
                </a:lnTo>
                <a:lnTo>
                  <a:pt x="855472" y="2428014"/>
                </a:lnTo>
                <a:lnTo>
                  <a:pt x="819953" y="2402721"/>
                </a:lnTo>
                <a:lnTo>
                  <a:pt x="786611" y="2374258"/>
                </a:lnTo>
                <a:lnTo>
                  <a:pt x="755618" y="2342816"/>
                </a:lnTo>
                <a:lnTo>
                  <a:pt x="727148" y="2308589"/>
                </a:lnTo>
                <a:lnTo>
                  <a:pt x="701376" y="2271768"/>
                </a:lnTo>
                <a:lnTo>
                  <a:pt x="678476" y="2232547"/>
                </a:lnTo>
                <a:lnTo>
                  <a:pt x="658621" y="2191117"/>
                </a:lnTo>
                <a:lnTo>
                  <a:pt x="641986" y="2147671"/>
                </a:lnTo>
                <a:lnTo>
                  <a:pt x="628745" y="2102402"/>
                </a:lnTo>
                <a:lnTo>
                  <a:pt x="619071" y="2055501"/>
                </a:lnTo>
                <a:lnTo>
                  <a:pt x="613139" y="2007162"/>
                </a:lnTo>
                <a:lnTo>
                  <a:pt x="611124" y="1957578"/>
                </a:lnTo>
                <a:close/>
              </a:path>
            </a:pathLst>
          </a:custGeom>
          <a:ln w="19050">
            <a:solidFill>
              <a:srgbClr val="6F2F9F"/>
            </a:solidFill>
            <a:prstDash val="sysDash"/>
          </a:ln>
        </p:spPr>
        <p:txBody>
          <a:bodyPr wrap="square" lIns="0" tIns="0" rIns="0" bIns="0" rtlCol="0"/>
          <a:lstStyle/>
          <a:p>
            <a:endParaRPr/>
          </a:p>
        </p:txBody>
      </p:sp>
      <p:sp>
        <p:nvSpPr>
          <p:cNvPr id="26" name="object 26"/>
          <p:cNvSpPr txBox="1"/>
          <p:nvPr/>
        </p:nvSpPr>
        <p:spPr>
          <a:xfrm>
            <a:off x="5131561" y="2306066"/>
            <a:ext cx="5321300" cy="269875"/>
          </a:xfrm>
          <a:prstGeom prst="rect">
            <a:avLst/>
          </a:prstGeom>
        </p:spPr>
        <p:txBody>
          <a:bodyPr vert="horz" wrap="square" lIns="0" tIns="12700" rIns="0" bIns="0" rtlCol="0">
            <a:spAutoFit/>
          </a:bodyPr>
          <a:lstStyle/>
          <a:p>
            <a:pPr marL="12700">
              <a:lnSpc>
                <a:spcPct val="100000"/>
              </a:lnSpc>
              <a:spcBef>
                <a:spcPts val="100"/>
              </a:spcBef>
              <a:tabLst>
                <a:tab pos="5070475" algn="l"/>
              </a:tabLst>
            </a:pPr>
            <a:r>
              <a:rPr sz="1600" b="1" spc="-5" dirty="0">
                <a:solidFill>
                  <a:srgbClr val="004099"/>
                </a:solidFill>
                <a:latin typeface="Arial"/>
                <a:cs typeface="Arial"/>
              </a:rPr>
              <a:t>in,</a:t>
            </a:r>
            <a:r>
              <a:rPr sz="1600" b="1" dirty="0">
                <a:solidFill>
                  <a:srgbClr val="004099"/>
                </a:solidFill>
                <a:latin typeface="Arial"/>
                <a:cs typeface="Arial"/>
              </a:rPr>
              <a:t>1	</a:t>
            </a:r>
            <a:r>
              <a:rPr sz="1600" b="1" spc="-5" dirty="0">
                <a:solidFill>
                  <a:srgbClr val="6F2F9F"/>
                </a:solidFill>
                <a:latin typeface="Arial"/>
                <a:cs typeface="Arial"/>
              </a:rPr>
              <a:t>gc</a:t>
            </a:r>
            <a:endParaRPr sz="1600">
              <a:latin typeface="Arial"/>
              <a:cs typeface="Arial"/>
            </a:endParaRPr>
          </a:p>
        </p:txBody>
      </p:sp>
      <p:sp>
        <p:nvSpPr>
          <p:cNvPr id="27" name="object 27"/>
          <p:cNvSpPr txBox="1"/>
          <p:nvPr/>
        </p:nvSpPr>
        <p:spPr>
          <a:xfrm>
            <a:off x="4541773" y="2129282"/>
            <a:ext cx="6796405" cy="391160"/>
          </a:xfrm>
          <a:prstGeom prst="rect">
            <a:avLst/>
          </a:prstGeom>
        </p:spPr>
        <p:txBody>
          <a:bodyPr vert="horz" wrap="square" lIns="0" tIns="12700" rIns="0" bIns="0" rtlCol="0">
            <a:spAutoFit/>
          </a:bodyPr>
          <a:lstStyle/>
          <a:p>
            <a:pPr marL="382270" indent="-369570">
              <a:lnSpc>
                <a:spcPct val="100000"/>
              </a:lnSpc>
              <a:spcBef>
                <a:spcPts val="100"/>
              </a:spcBef>
              <a:buFont typeface="Wingdings"/>
              <a:buChar char=""/>
              <a:tabLst>
                <a:tab pos="382270" algn="l"/>
                <a:tab pos="1038225" algn="l"/>
                <a:tab pos="5954395" algn="l"/>
              </a:tabLst>
            </a:pPr>
            <a:r>
              <a:rPr sz="2400" b="1" i="1" spc="-5" dirty="0">
                <a:solidFill>
                  <a:srgbClr val="004099"/>
                </a:solidFill>
                <a:latin typeface="Arial"/>
                <a:cs typeface="Arial"/>
              </a:rPr>
              <a:t>C	</a:t>
            </a:r>
            <a:r>
              <a:rPr sz="2400" b="1" spc="-5" dirty="0">
                <a:solidFill>
                  <a:srgbClr val="004099"/>
                </a:solidFill>
                <a:latin typeface="Arial"/>
                <a:cs typeface="Arial"/>
              </a:rPr>
              <a:t>includes</a:t>
            </a:r>
            <a:r>
              <a:rPr sz="2400" b="1" spc="5" dirty="0">
                <a:solidFill>
                  <a:srgbClr val="004099"/>
                </a:solidFill>
                <a:latin typeface="Arial"/>
                <a:cs typeface="Arial"/>
              </a:rPr>
              <a:t> </a:t>
            </a:r>
            <a:r>
              <a:rPr sz="2400" b="1" spc="-5" dirty="0">
                <a:solidFill>
                  <a:srgbClr val="004099"/>
                </a:solidFill>
                <a:latin typeface="Arial"/>
                <a:cs typeface="Arial"/>
              </a:rPr>
              <a:t>the</a:t>
            </a:r>
            <a:r>
              <a:rPr sz="2400" b="1" spc="15" dirty="0">
                <a:solidFill>
                  <a:srgbClr val="6F2F9F"/>
                </a:solidFill>
                <a:latin typeface="Arial"/>
                <a:cs typeface="Arial"/>
              </a:rPr>
              <a:t> </a:t>
            </a:r>
            <a:r>
              <a:rPr sz="2400" b="1" u="heavy" spc="-5" dirty="0">
                <a:solidFill>
                  <a:srgbClr val="6F2F9F"/>
                </a:solidFill>
                <a:uFill>
                  <a:solidFill>
                    <a:srgbClr val="6F2F9F"/>
                  </a:solidFill>
                </a:uFill>
                <a:latin typeface="Arial"/>
                <a:cs typeface="Arial"/>
              </a:rPr>
              <a:t>gate</a:t>
            </a:r>
            <a:r>
              <a:rPr sz="2400" b="1" u="heavy" spc="5" dirty="0">
                <a:solidFill>
                  <a:srgbClr val="6F2F9F"/>
                </a:solidFill>
                <a:uFill>
                  <a:solidFill>
                    <a:srgbClr val="6F2F9F"/>
                  </a:solidFill>
                </a:uFill>
                <a:latin typeface="Arial"/>
                <a:cs typeface="Arial"/>
              </a:rPr>
              <a:t> </a:t>
            </a:r>
            <a:r>
              <a:rPr sz="2400" b="1" u="heavy" spc="-5" dirty="0">
                <a:solidFill>
                  <a:srgbClr val="6F2F9F"/>
                </a:solidFill>
                <a:uFill>
                  <a:solidFill>
                    <a:srgbClr val="6F2F9F"/>
                  </a:solidFill>
                </a:uFill>
                <a:latin typeface="Arial"/>
                <a:cs typeface="Arial"/>
              </a:rPr>
              <a:t>capacitance</a:t>
            </a:r>
            <a:r>
              <a:rPr sz="2400" b="1" spc="35" dirty="0">
                <a:solidFill>
                  <a:srgbClr val="6F2F9F"/>
                </a:solidFill>
                <a:latin typeface="Arial"/>
                <a:cs typeface="Arial"/>
              </a:rPr>
              <a:t> </a:t>
            </a:r>
            <a:r>
              <a:rPr sz="2400" b="1" i="1" spc="-5" dirty="0">
                <a:solidFill>
                  <a:srgbClr val="6F2F9F"/>
                </a:solidFill>
                <a:latin typeface="Arial"/>
                <a:cs typeface="Arial"/>
              </a:rPr>
              <a:t>C	</a:t>
            </a:r>
            <a:r>
              <a:rPr sz="2400" b="1" dirty="0">
                <a:solidFill>
                  <a:srgbClr val="004099"/>
                </a:solidFill>
                <a:latin typeface="Arial"/>
                <a:cs typeface="Arial"/>
              </a:rPr>
              <a:t>of</a:t>
            </a:r>
            <a:r>
              <a:rPr sz="2400" b="1" spc="-90" dirty="0">
                <a:solidFill>
                  <a:srgbClr val="004099"/>
                </a:solidFill>
                <a:latin typeface="Arial"/>
                <a:cs typeface="Arial"/>
              </a:rPr>
              <a:t> </a:t>
            </a:r>
            <a:r>
              <a:rPr sz="2400" b="1" spc="-5" dirty="0">
                <a:solidFill>
                  <a:srgbClr val="004099"/>
                </a:solidFill>
                <a:latin typeface="Arial"/>
                <a:cs typeface="Arial"/>
              </a:rPr>
              <a:t>the</a:t>
            </a:r>
            <a:endParaRPr sz="2400" dirty="0">
              <a:latin typeface="Arial"/>
              <a:cs typeface="Arial"/>
            </a:endParaRPr>
          </a:p>
        </p:txBody>
      </p:sp>
      <p:sp>
        <p:nvSpPr>
          <p:cNvPr id="28" name="object 28"/>
          <p:cNvSpPr txBox="1"/>
          <p:nvPr/>
        </p:nvSpPr>
        <p:spPr>
          <a:xfrm>
            <a:off x="4827523" y="2495041"/>
            <a:ext cx="7176770"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4099"/>
                </a:solidFill>
                <a:latin typeface="Arial"/>
                <a:cs typeface="Arial"/>
              </a:rPr>
              <a:t>NMOS and PMOS</a:t>
            </a:r>
            <a:r>
              <a:rPr sz="2400" b="1" dirty="0">
                <a:solidFill>
                  <a:srgbClr val="004099"/>
                </a:solidFill>
                <a:latin typeface="Arial"/>
                <a:cs typeface="Arial"/>
              </a:rPr>
              <a:t> </a:t>
            </a:r>
            <a:r>
              <a:rPr sz="2400" b="1" spc="-5" dirty="0">
                <a:solidFill>
                  <a:srgbClr val="004099"/>
                </a:solidFill>
                <a:latin typeface="Arial"/>
                <a:cs typeface="Arial"/>
              </a:rPr>
              <a:t>whose</a:t>
            </a:r>
            <a:r>
              <a:rPr sz="2400" b="1" dirty="0">
                <a:solidFill>
                  <a:srgbClr val="004099"/>
                </a:solidFill>
                <a:latin typeface="Arial"/>
                <a:cs typeface="Arial"/>
              </a:rPr>
              <a:t> </a:t>
            </a:r>
            <a:r>
              <a:rPr sz="2400" b="1" spc="-50" dirty="0">
                <a:solidFill>
                  <a:srgbClr val="6F2F9F"/>
                </a:solidFill>
                <a:latin typeface="Arial"/>
                <a:cs typeface="Arial"/>
              </a:rPr>
              <a:t>GATE</a:t>
            </a:r>
            <a:r>
              <a:rPr sz="2400" b="1" dirty="0">
                <a:solidFill>
                  <a:srgbClr val="6F2F9F"/>
                </a:solidFill>
                <a:latin typeface="Arial"/>
                <a:cs typeface="Arial"/>
              </a:rPr>
              <a:t> </a:t>
            </a:r>
            <a:r>
              <a:rPr sz="2400" b="1" spc="-5" dirty="0">
                <a:solidFill>
                  <a:srgbClr val="004099"/>
                </a:solidFill>
                <a:latin typeface="Arial"/>
                <a:cs typeface="Arial"/>
              </a:rPr>
              <a:t>terminals</a:t>
            </a:r>
            <a:r>
              <a:rPr sz="2400" b="1" spc="5" dirty="0">
                <a:solidFill>
                  <a:srgbClr val="004099"/>
                </a:solidFill>
                <a:latin typeface="Arial"/>
                <a:cs typeface="Arial"/>
              </a:rPr>
              <a:t> </a:t>
            </a:r>
            <a:r>
              <a:rPr sz="2400" b="1" spc="-5" dirty="0">
                <a:solidFill>
                  <a:srgbClr val="004099"/>
                </a:solidFill>
                <a:latin typeface="Arial"/>
                <a:cs typeface="Arial"/>
              </a:rPr>
              <a:t>connect</a:t>
            </a:r>
            <a:endParaRPr sz="2400" dirty="0">
              <a:latin typeface="Arial"/>
              <a:cs typeface="Arial"/>
            </a:endParaRPr>
          </a:p>
        </p:txBody>
      </p:sp>
      <p:sp>
        <p:nvSpPr>
          <p:cNvPr id="29" name="object 29"/>
          <p:cNvSpPr txBox="1"/>
          <p:nvPr/>
        </p:nvSpPr>
        <p:spPr>
          <a:xfrm>
            <a:off x="4827523" y="2860802"/>
            <a:ext cx="1767205"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004099"/>
                </a:solidFill>
                <a:latin typeface="Arial"/>
                <a:cs typeface="Arial"/>
              </a:rPr>
              <a:t>to</a:t>
            </a:r>
            <a:r>
              <a:rPr sz="2400" b="1" spc="-35" dirty="0">
                <a:solidFill>
                  <a:srgbClr val="004099"/>
                </a:solidFill>
                <a:latin typeface="Arial"/>
                <a:cs typeface="Arial"/>
              </a:rPr>
              <a:t> </a:t>
            </a:r>
            <a:r>
              <a:rPr sz="2400" b="1" spc="-5" dirty="0">
                <a:solidFill>
                  <a:srgbClr val="004099"/>
                </a:solidFill>
                <a:latin typeface="Arial"/>
                <a:cs typeface="Arial"/>
              </a:rPr>
              <a:t>the</a:t>
            </a:r>
            <a:r>
              <a:rPr sz="2400" b="1" spc="-35" dirty="0">
                <a:solidFill>
                  <a:srgbClr val="004099"/>
                </a:solidFill>
                <a:latin typeface="Arial"/>
                <a:cs typeface="Arial"/>
              </a:rPr>
              <a:t> </a:t>
            </a:r>
            <a:r>
              <a:rPr sz="2400" b="1" spc="-5" dirty="0">
                <a:solidFill>
                  <a:srgbClr val="004099"/>
                </a:solidFill>
                <a:latin typeface="Arial"/>
                <a:cs typeface="Arial"/>
              </a:rPr>
              <a:t>input.</a:t>
            </a:r>
            <a:endParaRPr sz="2400">
              <a:latin typeface="Arial"/>
              <a:cs typeface="Arial"/>
            </a:endParaRPr>
          </a:p>
        </p:txBody>
      </p:sp>
      <p:sp>
        <p:nvSpPr>
          <p:cNvPr id="30" name="object 30"/>
          <p:cNvSpPr txBox="1"/>
          <p:nvPr/>
        </p:nvSpPr>
        <p:spPr>
          <a:xfrm>
            <a:off x="6966204" y="3030473"/>
            <a:ext cx="3385820" cy="462280"/>
          </a:xfrm>
          <a:prstGeom prst="rect">
            <a:avLst/>
          </a:prstGeom>
          <a:solidFill>
            <a:srgbClr val="FFFF00"/>
          </a:solidFill>
        </p:spPr>
        <p:txBody>
          <a:bodyPr vert="horz" wrap="square" lIns="0" tIns="37465" rIns="0" bIns="0" rtlCol="0">
            <a:spAutoFit/>
          </a:bodyPr>
          <a:lstStyle/>
          <a:p>
            <a:pPr marL="91440">
              <a:lnSpc>
                <a:spcPct val="100000"/>
              </a:lnSpc>
              <a:spcBef>
                <a:spcPts val="295"/>
              </a:spcBef>
            </a:pPr>
            <a:r>
              <a:rPr sz="2400" b="1" i="1" spc="-5" dirty="0">
                <a:solidFill>
                  <a:srgbClr val="004099"/>
                </a:solidFill>
                <a:latin typeface="Arial"/>
                <a:cs typeface="Arial"/>
              </a:rPr>
              <a:t>C</a:t>
            </a:r>
            <a:r>
              <a:rPr sz="2400" b="1" spc="-7" baseline="-20833" dirty="0">
                <a:solidFill>
                  <a:srgbClr val="004099"/>
                </a:solidFill>
                <a:latin typeface="Arial"/>
                <a:cs typeface="Arial"/>
              </a:rPr>
              <a:t>in,1</a:t>
            </a:r>
            <a:r>
              <a:rPr sz="2400" b="1" spc="315" baseline="-20833" dirty="0">
                <a:solidFill>
                  <a:srgbClr val="004099"/>
                </a:solidFill>
                <a:latin typeface="Arial"/>
                <a:cs typeface="Arial"/>
              </a:rPr>
              <a:t> </a:t>
            </a:r>
            <a:r>
              <a:rPr sz="2400" b="1" i="1" dirty="0">
                <a:solidFill>
                  <a:srgbClr val="004099"/>
                </a:solidFill>
                <a:latin typeface="Arial"/>
                <a:cs typeface="Arial"/>
              </a:rPr>
              <a:t>=</a:t>
            </a:r>
            <a:r>
              <a:rPr sz="2400" b="1" i="1" spc="-10" dirty="0">
                <a:solidFill>
                  <a:srgbClr val="004099"/>
                </a:solidFill>
                <a:latin typeface="Arial"/>
                <a:cs typeface="Arial"/>
              </a:rPr>
              <a:t> </a:t>
            </a:r>
            <a:r>
              <a:rPr sz="2400" b="1" spc="-5" dirty="0">
                <a:solidFill>
                  <a:srgbClr val="004099"/>
                </a:solidFill>
                <a:latin typeface="Arial"/>
                <a:cs typeface="Arial"/>
              </a:rPr>
              <a:t>(2+2)</a:t>
            </a:r>
            <a:r>
              <a:rPr sz="2400" b="1" i="1" spc="-5" dirty="0">
                <a:solidFill>
                  <a:srgbClr val="004099"/>
                </a:solidFill>
                <a:latin typeface="Arial"/>
                <a:cs typeface="Arial"/>
              </a:rPr>
              <a:t>C</a:t>
            </a:r>
            <a:r>
              <a:rPr sz="2400" b="1" spc="-7" baseline="-20833" dirty="0">
                <a:solidFill>
                  <a:srgbClr val="004099"/>
                </a:solidFill>
                <a:latin typeface="Arial"/>
                <a:cs typeface="Arial"/>
              </a:rPr>
              <a:t>g0</a:t>
            </a:r>
            <a:r>
              <a:rPr sz="2400" b="1" spc="322" baseline="-20833" dirty="0">
                <a:solidFill>
                  <a:srgbClr val="004099"/>
                </a:solidFill>
                <a:latin typeface="Arial"/>
                <a:cs typeface="Arial"/>
              </a:rPr>
              <a:t> </a:t>
            </a:r>
            <a:r>
              <a:rPr sz="2400" b="1" i="1" dirty="0">
                <a:solidFill>
                  <a:srgbClr val="004099"/>
                </a:solidFill>
                <a:latin typeface="Arial"/>
                <a:cs typeface="Arial"/>
              </a:rPr>
              <a:t>=</a:t>
            </a:r>
            <a:r>
              <a:rPr sz="2400" b="1" i="1" spc="-15" dirty="0">
                <a:solidFill>
                  <a:srgbClr val="004099"/>
                </a:solidFill>
                <a:latin typeface="Arial"/>
                <a:cs typeface="Arial"/>
              </a:rPr>
              <a:t> </a:t>
            </a:r>
            <a:r>
              <a:rPr sz="2400" b="1" spc="-5" dirty="0">
                <a:solidFill>
                  <a:srgbClr val="004099"/>
                </a:solidFill>
                <a:latin typeface="Arial"/>
                <a:cs typeface="Arial"/>
              </a:rPr>
              <a:t>4</a:t>
            </a:r>
            <a:r>
              <a:rPr sz="2400" b="1" i="1" spc="-5" dirty="0">
                <a:solidFill>
                  <a:srgbClr val="004099"/>
                </a:solidFill>
                <a:latin typeface="Arial"/>
                <a:cs typeface="Arial"/>
              </a:rPr>
              <a:t>C</a:t>
            </a:r>
            <a:r>
              <a:rPr sz="2400" b="1" spc="-7" baseline="-20833" dirty="0">
                <a:solidFill>
                  <a:srgbClr val="004099"/>
                </a:solidFill>
                <a:latin typeface="Arial"/>
                <a:cs typeface="Arial"/>
              </a:rPr>
              <a:t>g0</a:t>
            </a:r>
            <a:endParaRPr sz="2400" baseline="-20833">
              <a:latin typeface="Arial"/>
              <a:cs typeface="Arial"/>
            </a:endParaRPr>
          </a:p>
        </p:txBody>
      </p:sp>
      <p:sp>
        <p:nvSpPr>
          <p:cNvPr id="31" name="object 31"/>
          <p:cNvSpPr txBox="1"/>
          <p:nvPr/>
        </p:nvSpPr>
        <p:spPr>
          <a:xfrm>
            <a:off x="5093461" y="3874008"/>
            <a:ext cx="6083300" cy="269875"/>
          </a:xfrm>
          <a:prstGeom prst="rect">
            <a:avLst/>
          </a:prstGeom>
        </p:spPr>
        <p:txBody>
          <a:bodyPr vert="horz" wrap="square" lIns="0" tIns="12700" rIns="0" bIns="0" rtlCol="0">
            <a:spAutoFit/>
          </a:bodyPr>
          <a:lstStyle/>
          <a:p>
            <a:pPr marL="12700">
              <a:lnSpc>
                <a:spcPct val="100000"/>
              </a:lnSpc>
              <a:spcBef>
                <a:spcPts val="100"/>
              </a:spcBef>
              <a:tabLst>
                <a:tab pos="5821680" algn="l"/>
              </a:tabLst>
            </a:pPr>
            <a:r>
              <a:rPr sz="1600" b="1" dirty="0">
                <a:solidFill>
                  <a:srgbClr val="004099"/>
                </a:solidFill>
                <a:latin typeface="Arial"/>
                <a:cs typeface="Arial"/>
              </a:rPr>
              <a:t>pa</a:t>
            </a:r>
            <a:r>
              <a:rPr sz="1600" b="1" spc="-95" dirty="0">
                <a:solidFill>
                  <a:srgbClr val="004099"/>
                </a:solidFill>
                <a:latin typeface="Arial"/>
                <a:cs typeface="Arial"/>
              </a:rPr>
              <a:t>r</a:t>
            </a:r>
            <a:r>
              <a:rPr sz="1600" b="1" dirty="0">
                <a:solidFill>
                  <a:srgbClr val="004099"/>
                </a:solidFill>
                <a:latin typeface="Arial"/>
                <a:cs typeface="Arial"/>
              </a:rPr>
              <a:t>,1	</a:t>
            </a:r>
            <a:r>
              <a:rPr sz="1600" b="1" spc="-5" dirty="0">
                <a:solidFill>
                  <a:srgbClr val="00AF50"/>
                </a:solidFill>
                <a:latin typeface="Arial"/>
                <a:cs typeface="Arial"/>
              </a:rPr>
              <a:t>db</a:t>
            </a:r>
            <a:endParaRPr sz="1600">
              <a:latin typeface="Arial"/>
              <a:cs typeface="Arial"/>
            </a:endParaRPr>
          </a:p>
        </p:txBody>
      </p:sp>
      <p:sp>
        <p:nvSpPr>
          <p:cNvPr id="32" name="object 32"/>
          <p:cNvSpPr txBox="1"/>
          <p:nvPr/>
        </p:nvSpPr>
        <p:spPr>
          <a:xfrm>
            <a:off x="4503673" y="3697223"/>
            <a:ext cx="7044690" cy="391160"/>
          </a:xfrm>
          <a:prstGeom prst="rect">
            <a:avLst/>
          </a:prstGeom>
        </p:spPr>
        <p:txBody>
          <a:bodyPr vert="horz" wrap="square" lIns="0" tIns="12700" rIns="0" bIns="0" rtlCol="0">
            <a:spAutoFit/>
          </a:bodyPr>
          <a:lstStyle/>
          <a:p>
            <a:pPr marL="382270" indent="-369570">
              <a:lnSpc>
                <a:spcPct val="100000"/>
              </a:lnSpc>
              <a:spcBef>
                <a:spcPts val="100"/>
              </a:spcBef>
              <a:buFont typeface="Wingdings"/>
              <a:buChar char=""/>
              <a:tabLst>
                <a:tab pos="382270" algn="l"/>
                <a:tab pos="1161415" algn="l"/>
                <a:tab pos="6743700" algn="l"/>
              </a:tabLst>
            </a:pPr>
            <a:r>
              <a:rPr sz="2400" b="1" i="1" spc="-5" dirty="0">
                <a:solidFill>
                  <a:srgbClr val="004099"/>
                </a:solidFill>
                <a:latin typeface="Arial"/>
                <a:cs typeface="Arial"/>
              </a:rPr>
              <a:t>C</a:t>
            </a:r>
            <a:r>
              <a:rPr sz="2400" b="1" i="1" dirty="0">
                <a:solidFill>
                  <a:srgbClr val="004099"/>
                </a:solidFill>
                <a:latin typeface="Arial"/>
                <a:cs typeface="Arial"/>
              </a:rPr>
              <a:t>	</a:t>
            </a:r>
            <a:r>
              <a:rPr sz="2400" b="1" dirty="0">
                <a:solidFill>
                  <a:srgbClr val="004099"/>
                </a:solidFill>
                <a:latin typeface="Arial"/>
                <a:cs typeface="Arial"/>
              </a:rPr>
              <a:t>incl</a:t>
            </a:r>
            <a:r>
              <a:rPr sz="2400" b="1" spc="-10" dirty="0">
                <a:solidFill>
                  <a:srgbClr val="004099"/>
                </a:solidFill>
                <a:latin typeface="Arial"/>
                <a:cs typeface="Arial"/>
              </a:rPr>
              <a:t>u</a:t>
            </a:r>
            <a:r>
              <a:rPr sz="2400" b="1" spc="-5" dirty="0">
                <a:solidFill>
                  <a:srgbClr val="004099"/>
                </a:solidFill>
                <a:latin typeface="Arial"/>
                <a:cs typeface="Arial"/>
              </a:rPr>
              <a:t>des</a:t>
            </a:r>
            <a:r>
              <a:rPr sz="2400" b="1" spc="-10" dirty="0">
                <a:solidFill>
                  <a:srgbClr val="004099"/>
                </a:solidFill>
                <a:latin typeface="Arial"/>
                <a:cs typeface="Arial"/>
              </a:rPr>
              <a:t> </a:t>
            </a:r>
            <a:r>
              <a:rPr sz="2400" b="1" spc="-5" dirty="0">
                <a:solidFill>
                  <a:srgbClr val="004099"/>
                </a:solidFill>
                <a:latin typeface="Arial"/>
                <a:cs typeface="Arial"/>
              </a:rPr>
              <a:t>the </a:t>
            </a:r>
            <a:r>
              <a:rPr sz="2400" b="1" u="heavy" spc="-5" dirty="0">
                <a:solidFill>
                  <a:srgbClr val="00AF50"/>
                </a:solidFill>
                <a:uFill>
                  <a:solidFill>
                    <a:srgbClr val="00AF50"/>
                  </a:solidFill>
                </a:uFill>
                <a:latin typeface="Arial"/>
                <a:cs typeface="Arial"/>
              </a:rPr>
              <a:t>para</a:t>
            </a:r>
            <a:r>
              <a:rPr sz="2400" b="1" u="heavy" spc="-15" dirty="0">
                <a:solidFill>
                  <a:srgbClr val="00AF50"/>
                </a:solidFill>
                <a:uFill>
                  <a:solidFill>
                    <a:srgbClr val="00AF50"/>
                  </a:solidFill>
                </a:uFill>
                <a:latin typeface="Arial"/>
                <a:cs typeface="Arial"/>
              </a:rPr>
              <a:t>s</a:t>
            </a:r>
            <a:r>
              <a:rPr sz="2400" b="1" u="heavy" dirty="0">
                <a:solidFill>
                  <a:srgbClr val="00AF50"/>
                </a:solidFill>
                <a:uFill>
                  <a:solidFill>
                    <a:srgbClr val="00AF50"/>
                  </a:solidFill>
                </a:uFill>
                <a:latin typeface="Arial"/>
                <a:cs typeface="Arial"/>
              </a:rPr>
              <a:t>iti</a:t>
            </a:r>
            <a:r>
              <a:rPr sz="2400" b="1" u="heavy" spc="-5" dirty="0">
                <a:solidFill>
                  <a:srgbClr val="00AF50"/>
                </a:solidFill>
                <a:uFill>
                  <a:solidFill>
                    <a:srgbClr val="00AF50"/>
                  </a:solidFill>
                </a:uFill>
                <a:latin typeface="Arial"/>
                <a:cs typeface="Arial"/>
              </a:rPr>
              <a:t>c</a:t>
            </a:r>
            <a:r>
              <a:rPr sz="2400" b="1" u="heavy" dirty="0">
                <a:solidFill>
                  <a:srgbClr val="00AF50"/>
                </a:solidFill>
                <a:uFill>
                  <a:solidFill>
                    <a:srgbClr val="00AF50"/>
                  </a:solidFill>
                </a:uFill>
                <a:latin typeface="Arial"/>
                <a:cs typeface="Arial"/>
              </a:rPr>
              <a:t> </a:t>
            </a:r>
            <a:r>
              <a:rPr sz="2400" b="1" u="heavy" spc="-5" dirty="0">
                <a:solidFill>
                  <a:srgbClr val="00AF50"/>
                </a:solidFill>
                <a:uFill>
                  <a:solidFill>
                    <a:srgbClr val="00AF50"/>
                  </a:solidFill>
                </a:uFill>
                <a:latin typeface="Arial"/>
                <a:cs typeface="Arial"/>
              </a:rPr>
              <a:t>capac</a:t>
            </a:r>
            <a:r>
              <a:rPr sz="2400" b="1" u="heavy" spc="-15" dirty="0">
                <a:solidFill>
                  <a:srgbClr val="00AF50"/>
                </a:solidFill>
                <a:uFill>
                  <a:solidFill>
                    <a:srgbClr val="00AF50"/>
                  </a:solidFill>
                </a:uFill>
                <a:latin typeface="Arial"/>
                <a:cs typeface="Arial"/>
              </a:rPr>
              <a:t>i</a:t>
            </a:r>
            <a:r>
              <a:rPr sz="2400" b="1" u="heavy" spc="-5" dirty="0">
                <a:solidFill>
                  <a:srgbClr val="00AF50"/>
                </a:solidFill>
                <a:uFill>
                  <a:solidFill>
                    <a:srgbClr val="00AF50"/>
                  </a:solidFill>
                </a:uFill>
                <a:latin typeface="Arial"/>
                <a:cs typeface="Arial"/>
              </a:rPr>
              <a:t>tance</a:t>
            </a:r>
            <a:r>
              <a:rPr sz="2400" b="1" spc="15" dirty="0">
                <a:solidFill>
                  <a:srgbClr val="00AF50"/>
                </a:solidFill>
                <a:latin typeface="Arial"/>
                <a:cs typeface="Arial"/>
              </a:rPr>
              <a:t> </a:t>
            </a:r>
            <a:r>
              <a:rPr sz="2400" b="1" i="1" spc="-5" dirty="0">
                <a:solidFill>
                  <a:srgbClr val="00AF50"/>
                </a:solidFill>
                <a:latin typeface="Arial"/>
                <a:cs typeface="Arial"/>
              </a:rPr>
              <a:t>C</a:t>
            </a:r>
            <a:r>
              <a:rPr sz="2400" b="1" i="1" dirty="0">
                <a:solidFill>
                  <a:srgbClr val="00AF50"/>
                </a:solidFill>
                <a:latin typeface="Arial"/>
                <a:cs typeface="Arial"/>
              </a:rPr>
              <a:t>	</a:t>
            </a:r>
            <a:r>
              <a:rPr sz="2400" b="1" dirty="0">
                <a:solidFill>
                  <a:srgbClr val="004099"/>
                </a:solidFill>
                <a:latin typeface="Arial"/>
                <a:cs typeface="Arial"/>
              </a:rPr>
              <a:t>of</a:t>
            </a:r>
            <a:endParaRPr sz="2400" dirty="0">
              <a:latin typeface="Arial"/>
              <a:cs typeface="Arial"/>
            </a:endParaRPr>
          </a:p>
        </p:txBody>
      </p:sp>
      <p:sp>
        <p:nvSpPr>
          <p:cNvPr id="33" name="object 33"/>
          <p:cNvSpPr txBox="1"/>
          <p:nvPr/>
        </p:nvSpPr>
        <p:spPr>
          <a:xfrm>
            <a:off x="4789423" y="4062729"/>
            <a:ext cx="6610984" cy="757555"/>
          </a:xfrm>
          <a:prstGeom prst="rect">
            <a:avLst/>
          </a:prstGeom>
        </p:spPr>
        <p:txBody>
          <a:bodyPr vert="horz" wrap="square" lIns="0" tIns="12700" rIns="0" bIns="0" rtlCol="0">
            <a:spAutoFit/>
          </a:bodyPr>
          <a:lstStyle/>
          <a:p>
            <a:pPr marL="12700" marR="5080">
              <a:lnSpc>
                <a:spcPct val="100000"/>
              </a:lnSpc>
              <a:spcBef>
                <a:spcPts val="100"/>
              </a:spcBef>
            </a:pPr>
            <a:r>
              <a:rPr sz="2400" b="1" dirty="0">
                <a:solidFill>
                  <a:srgbClr val="004099"/>
                </a:solidFill>
                <a:latin typeface="Arial"/>
                <a:cs typeface="Arial"/>
              </a:rPr>
              <a:t>the </a:t>
            </a:r>
            <a:r>
              <a:rPr sz="2400" b="1" spc="-5" dirty="0">
                <a:solidFill>
                  <a:srgbClr val="004099"/>
                </a:solidFill>
                <a:latin typeface="Arial"/>
                <a:cs typeface="Arial"/>
              </a:rPr>
              <a:t>NMOS and PMOS whose </a:t>
            </a:r>
            <a:r>
              <a:rPr sz="2400" b="1" dirty="0">
                <a:solidFill>
                  <a:srgbClr val="00AF50"/>
                </a:solidFill>
                <a:latin typeface="Arial"/>
                <a:cs typeface="Arial"/>
              </a:rPr>
              <a:t>DRAIN </a:t>
            </a:r>
            <a:r>
              <a:rPr sz="2400" b="1" spc="-5" dirty="0">
                <a:solidFill>
                  <a:srgbClr val="004099"/>
                </a:solidFill>
                <a:latin typeface="Arial"/>
                <a:cs typeface="Arial"/>
              </a:rPr>
              <a:t>terminals </a:t>
            </a:r>
            <a:r>
              <a:rPr sz="2400" b="1" spc="-655" dirty="0">
                <a:solidFill>
                  <a:srgbClr val="004099"/>
                </a:solidFill>
                <a:latin typeface="Arial"/>
                <a:cs typeface="Arial"/>
              </a:rPr>
              <a:t> </a:t>
            </a:r>
            <a:r>
              <a:rPr sz="2400" b="1" spc="-5" dirty="0">
                <a:solidFill>
                  <a:srgbClr val="004099"/>
                </a:solidFill>
                <a:latin typeface="Arial"/>
                <a:cs typeface="Arial"/>
              </a:rPr>
              <a:t>connect</a:t>
            </a:r>
            <a:r>
              <a:rPr sz="2400" b="1" dirty="0">
                <a:solidFill>
                  <a:srgbClr val="004099"/>
                </a:solidFill>
                <a:latin typeface="Arial"/>
                <a:cs typeface="Arial"/>
              </a:rPr>
              <a:t> </a:t>
            </a:r>
            <a:r>
              <a:rPr sz="2400" b="1" spc="-5" dirty="0">
                <a:solidFill>
                  <a:srgbClr val="004099"/>
                </a:solidFill>
                <a:latin typeface="Arial"/>
                <a:cs typeface="Arial"/>
              </a:rPr>
              <a:t>to</a:t>
            </a:r>
            <a:r>
              <a:rPr sz="2400" b="1" spc="-15" dirty="0">
                <a:solidFill>
                  <a:srgbClr val="004099"/>
                </a:solidFill>
                <a:latin typeface="Arial"/>
                <a:cs typeface="Arial"/>
              </a:rPr>
              <a:t> </a:t>
            </a:r>
            <a:r>
              <a:rPr sz="2400" b="1" spc="-5" dirty="0">
                <a:solidFill>
                  <a:srgbClr val="004099"/>
                </a:solidFill>
                <a:latin typeface="Arial"/>
                <a:cs typeface="Arial"/>
              </a:rPr>
              <a:t>the</a:t>
            </a:r>
            <a:r>
              <a:rPr sz="2400" b="1" dirty="0">
                <a:solidFill>
                  <a:srgbClr val="004099"/>
                </a:solidFill>
                <a:latin typeface="Arial"/>
                <a:cs typeface="Arial"/>
              </a:rPr>
              <a:t> </a:t>
            </a:r>
            <a:r>
              <a:rPr sz="2400" b="1" spc="-5" dirty="0">
                <a:solidFill>
                  <a:srgbClr val="004099"/>
                </a:solidFill>
                <a:latin typeface="Arial"/>
                <a:cs typeface="Arial"/>
              </a:rPr>
              <a:t>output.</a:t>
            </a:r>
            <a:endParaRPr sz="2400">
              <a:latin typeface="Arial"/>
              <a:cs typeface="Arial"/>
            </a:endParaRPr>
          </a:p>
        </p:txBody>
      </p:sp>
      <p:sp>
        <p:nvSpPr>
          <p:cNvPr id="34" name="object 34"/>
          <p:cNvSpPr txBox="1"/>
          <p:nvPr/>
        </p:nvSpPr>
        <p:spPr>
          <a:xfrm>
            <a:off x="6966204" y="4949190"/>
            <a:ext cx="3759200" cy="461009"/>
          </a:xfrm>
          <a:prstGeom prst="rect">
            <a:avLst/>
          </a:prstGeom>
          <a:solidFill>
            <a:srgbClr val="FFFF00"/>
          </a:solidFill>
        </p:spPr>
        <p:txBody>
          <a:bodyPr vert="horz" wrap="square" lIns="0" tIns="37465" rIns="0" bIns="0" rtlCol="0">
            <a:spAutoFit/>
          </a:bodyPr>
          <a:lstStyle/>
          <a:p>
            <a:pPr marL="91440">
              <a:lnSpc>
                <a:spcPct val="100000"/>
              </a:lnSpc>
              <a:spcBef>
                <a:spcPts val="295"/>
              </a:spcBef>
            </a:pPr>
            <a:r>
              <a:rPr sz="2400" b="1" i="1" spc="-20" dirty="0">
                <a:solidFill>
                  <a:srgbClr val="004099"/>
                </a:solidFill>
                <a:latin typeface="Arial"/>
                <a:cs typeface="Arial"/>
              </a:rPr>
              <a:t>C</a:t>
            </a:r>
            <a:r>
              <a:rPr sz="2400" b="1" spc="-30" baseline="-20833" dirty="0">
                <a:solidFill>
                  <a:srgbClr val="004099"/>
                </a:solidFill>
                <a:latin typeface="Arial"/>
                <a:cs typeface="Arial"/>
              </a:rPr>
              <a:t>par,1</a:t>
            </a:r>
            <a:r>
              <a:rPr sz="2400" b="1" spc="315" baseline="-20833" dirty="0">
                <a:solidFill>
                  <a:srgbClr val="004099"/>
                </a:solidFill>
                <a:latin typeface="Arial"/>
                <a:cs typeface="Arial"/>
              </a:rPr>
              <a:t> </a:t>
            </a:r>
            <a:r>
              <a:rPr sz="2400" b="1" i="1" dirty="0">
                <a:solidFill>
                  <a:srgbClr val="004099"/>
                </a:solidFill>
                <a:latin typeface="Arial"/>
                <a:cs typeface="Arial"/>
              </a:rPr>
              <a:t>=</a:t>
            </a:r>
            <a:r>
              <a:rPr sz="2400" b="1" i="1" spc="-5" dirty="0">
                <a:solidFill>
                  <a:srgbClr val="004099"/>
                </a:solidFill>
                <a:latin typeface="Arial"/>
                <a:cs typeface="Arial"/>
              </a:rPr>
              <a:t> </a:t>
            </a:r>
            <a:r>
              <a:rPr sz="2400" b="1" spc="-5" dirty="0">
                <a:solidFill>
                  <a:srgbClr val="004099"/>
                </a:solidFill>
                <a:latin typeface="Arial"/>
                <a:cs typeface="Arial"/>
              </a:rPr>
              <a:t>(2+2+2)</a:t>
            </a:r>
            <a:r>
              <a:rPr sz="2400" b="1" i="1" spc="-5" dirty="0">
                <a:solidFill>
                  <a:srgbClr val="004099"/>
                </a:solidFill>
                <a:latin typeface="Arial"/>
                <a:cs typeface="Arial"/>
              </a:rPr>
              <a:t>C</a:t>
            </a:r>
            <a:r>
              <a:rPr sz="2400" b="1" spc="-7" baseline="-20833" dirty="0">
                <a:solidFill>
                  <a:srgbClr val="004099"/>
                </a:solidFill>
                <a:latin typeface="Arial"/>
                <a:cs typeface="Arial"/>
              </a:rPr>
              <a:t>d0</a:t>
            </a:r>
            <a:r>
              <a:rPr sz="2400" b="1" spc="322" baseline="-20833" dirty="0">
                <a:solidFill>
                  <a:srgbClr val="004099"/>
                </a:solidFill>
                <a:latin typeface="Arial"/>
                <a:cs typeface="Arial"/>
              </a:rPr>
              <a:t> </a:t>
            </a:r>
            <a:r>
              <a:rPr sz="2400" b="1" i="1" dirty="0">
                <a:solidFill>
                  <a:srgbClr val="004099"/>
                </a:solidFill>
                <a:latin typeface="Arial"/>
                <a:cs typeface="Arial"/>
              </a:rPr>
              <a:t>=</a:t>
            </a:r>
            <a:r>
              <a:rPr sz="2400" b="1" i="1" spc="-5" dirty="0">
                <a:solidFill>
                  <a:srgbClr val="004099"/>
                </a:solidFill>
                <a:latin typeface="Arial"/>
                <a:cs typeface="Arial"/>
              </a:rPr>
              <a:t> </a:t>
            </a:r>
            <a:r>
              <a:rPr sz="2400" b="1" spc="-5" dirty="0">
                <a:solidFill>
                  <a:srgbClr val="004099"/>
                </a:solidFill>
                <a:latin typeface="Arial"/>
                <a:cs typeface="Arial"/>
              </a:rPr>
              <a:t>6</a:t>
            </a:r>
            <a:r>
              <a:rPr sz="2400" b="1" i="1" spc="-5" dirty="0">
                <a:solidFill>
                  <a:srgbClr val="004099"/>
                </a:solidFill>
                <a:latin typeface="Arial"/>
                <a:cs typeface="Arial"/>
              </a:rPr>
              <a:t>C</a:t>
            </a:r>
            <a:r>
              <a:rPr sz="2400" b="1" spc="-7" baseline="-20833" dirty="0">
                <a:solidFill>
                  <a:srgbClr val="004099"/>
                </a:solidFill>
                <a:latin typeface="Arial"/>
                <a:cs typeface="Arial"/>
              </a:rPr>
              <a:t>d0</a:t>
            </a:r>
            <a:endParaRPr sz="2400" baseline="-20833" dirty="0">
              <a:latin typeface="Arial"/>
              <a:cs typeface="Arial"/>
            </a:endParaRPr>
          </a:p>
        </p:txBody>
      </p:sp>
      <p:sp>
        <p:nvSpPr>
          <p:cNvPr id="35" name="object 35"/>
          <p:cNvSpPr txBox="1"/>
          <p:nvPr/>
        </p:nvSpPr>
        <p:spPr>
          <a:xfrm>
            <a:off x="1331467" y="1995169"/>
            <a:ext cx="470534" cy="701040"/>
          </a:xfrm>
          <a:prstGeom prst="rect">
            <a:avLst/>
          </a:prstGeom>
        </p:spPr>
        <p:txBody>
          <a:bodyPr vert="horz" wrap="square" lIns="0" tIns="12065" rIns="0" bIns="0" rtlCol="0">
            <a:spAutoFit/>
          </a:bodyPr>
          <a:lstStyle/>
          <a:p>
            <a:pPr marL="38100">
              <a:lnSpc>
                <a:spcPct val="100000"/>
              </a:lnSpc>
              <a:spcBef>
                <a:spcPts val="95"/>
              </a:spcBef>
            </a:pPr>
            <a:r>
              <a:rPr sz="2700" b="1" spc="-7" baseline="-18518" dirty="0">
                <a:solidFill>
                  <a:srgbClr val="FF0000"/>
                </a:solidFill>
                <a:latin typeface="Arial"/>
                <a:cs typeface="Arial"/>
              </a:rPr>
              <a:t>2</a:t>
            </a:r>
            <a:r>
              <a:rPr sz="2700" b="1" spc="292" baseline="-18518" dirty="0">
                <a:solidFill>
                  <a:srgbClr val="FF0000"/>
                </a:solidFill>
                <a:latin typeface="Arial"/>
                <a:cs typeface="Arial"/>
              </a:rPr>
              <a:t> </a:t>
            </a:r>
            <a:r>
              <a:rPr sz="2000" b="1" i="1" spc="-5" dirty="0">
                <a:latin typeface="Times New Roman"/>
                <a:cs typeface="Times New Roman"/>
              </a:rPr>
              <a:t>B</a:t>
            </a:r>
            <a:endParaRPr sz="2000">
              <a:latin typeface="Times New Roman"/>
              <a:cs typeface="Times New Roman"/>
            </a:endParaRPr>
          </a:p>
          <a:p>
            <a:pPr marL="235585">
              <a:lnSpc>
                <a:spcPct val="100000"/>
              </a:lnSpc>
              <a:spcBef>
                <a:spcPts val="40"/>
              </a:spcBef>
            </a:pPr>
            <a:r>
              <a:rPr sz="2400" b="1" spc="-5" dirty="0">
                <a:solidFill>
                  <a:srgbClr val="00AF50"/>
                </a:solidFill>
                <a:latin typeface="Symbol"/>
                <a:cs typeface="Symbol"/>
              </a:rPr>
              <a:t></a:t>
            </a:r>
            <a:endParaRPr sz="2400">
              <a:latin typeface="Symbol"/>
              <a:cs typeface="Symbol"/>
            </a:endParaRPr>
          </a:p>
        </p:txBody>
      </p:sp>
      <p:sp>
        <p:nvSpPr>
          <p:cNvPr id="36" name="object 36"/>
          <p:cNvSpPr txBox="1"/>
          <p:nvPr/>
        </p:nvSpPr>
        <p:spPr>
          <a:xfrm>
            <a:off x="2559050" y="2304287"/>
            <a:ext cx="193040" cy="391795"/>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AF50"/>
                </a:solidFill>
                <a:latin typeface="Symbol"/>
                <a:cs typeface="Symbol"/>
              </a:rPr>
              <a:t></a:t>
            </a:r>
            <a:endParaRPr sz="2400">
              <a:latin typeface="Symbol"/>
              <a:cs typeface="Symbol"/>
            </a:endParaRPr>
          </a:p>
        </p:txBody>
      </p:sp>
      <p:sp>
        <p:nvSpPr>
          <p:cNvPr id="37" name="object 37"/>
          <p:cNvSpPr txBox="1"/>
          <p:nvPr/>
        </p:nvSpPr>
        <p:spPr>
          <a:xfrm>
            <a:off x="2202433" y="3694938"/>
            <a:ext cx="193040"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AF50"/>
                </a:solidFill>
                <a:latin typeface="Symbol"/>
                <a:cs typeface="Symbol"/>
              </a:rPr>
              <a:t></a:t>
            </a:r>
            <a:endParaRPr sz="2400">
              <a:latin typeface="Symbol"/>
              <a:cs typeface="Symbol"/>
            </a:endParaRPr>
          </a:p>
        </p:txBody>
      </p:sp>
      <p:sp>
        <p:nvSpPr>
          <p:cNvPr id="38" name="灯片编号占位符 37">
            <a:extLst>
              <a:ext uri="{FF2B5EF4-FFF2-40B4-BE49-F238E27FC236}">
                <a16:creationId xmlns:a16="http://schemas.microsoft.com/office/drawing/2014/main" id="{669495A4-6B15-4F57-13D6-2C01D9314E09}"/>
              </a:ext>
            </a:extLst>
          </p:cNvPr>
          <p:cNvSpPr>
            <a:spLocks noGrp="1"/>
          </p:cNvSpPr>
          <p:nvPr>
            <p:ph type="sldNum" sz="quarter" idx="7"/>
          </p:nvPr>
        </p:nvSpPr>
        <p:spPr/>
        <p:txBody>
          <a:bodyPr/>
          <a:lstStyle/>
          <a:p>
            <a:fld id="{B6F15528-21DE-4FAA-801E-634DDDAF4B2B}" type="slidenum">
              <a:rPr lang="en-US" altLang="zh-CN" smtClean="0"/>
              <a:t>7</a:t>
            </a:fld>
            <a:endParaRPr lang="en-US" altLang="zh-CN"/>
          </a:p>
        </p:txBody>
      </p:sp>
    </p:spTree>
    <p:extLst>
      <p:ext uri="{BB962C8B-B14F-4D97-AF65-F5344CB8AC3E}">
        <p14:creationId xmlns:p14="http://schemas.microsoft.com/office/powerpoint/2010/main" val="1244686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96353" y="72625"/>
            <a:ext cx="5038223" cy="566181"/>
          </a:xfrm>
          <a:prstGeom prst="rect">
            <a:avLst/>
          </a:prstGeom>
        </p:spPr>
        <p:txBody>
          <a:bodyPr vert="horz" wrap="square" lIns="0" tIns="12065" rIns="0" bIns="0" rtlCol="0">
            <a:spAutoFit/>
          </a:bodyPr>
          <a:lstStyle/>
          <a:p>
            <a:pPr marL="12700">
              <a:lnSpc>
                <a:spcPct val="100000"/>
              </a:lnSpc>
              <a:spcBef>
                <a:spcPts val="95"/>
              </a:spcBef>
            </a:pPr>
            <a:r>
              <a:rPr sz="3600" spc="-5" dirty="0">
                <a:solidFill>
                  <a:schemeClr val="tx1"/>
                </a:solidFill>
              </a:rPr>
              <a:t>Delay</a:t>
            </a:r>
            <a:r>
              <a:rPr sz="3600" spc="-15" dirty="0">
                <a:solidFill>
                  <a:schemeClr val="tx1"/>
                </a:solidFill>
              </a:rPr>
              <a:t> </a:t>
            </a:r>
            <a:r>
              <a:rPr sz="3600" spc="-5" dirty="0">
                <a:solidFill>
                  <a:schemeClr val="tx1"/>
                </a:solidFill>
              </a:rPr>
              <a:t>of</a:t>
            </a:r>
            <a:r>
              <a:rPr sz="3600" spc="-35" dirty="0">
                <a:solidFill>
                  <a:schemeClr val="tx1"/>
                </a:solidFill>
              </a:rPr>
              <a:t> </a:t>
            </a:r>
            <a:r>
              <a:rPr sz="3600" spc="-5" dirty="0">
                <a:solidFill>
                  <a:schemeClr val="tx1"/>
                </a:solidFill>
              </a:rPr>
              <a:t>2-Input</a:t>
            </a:r>
            <a:r>
              <a:rPr sz="3600" spc="-30" dirty="0">
                <a:solidFill>
                  <a:schemeClr val="tx1"/>
                </a:solidFill>
              </a:rPr>
              <a:t> </a:t>
            </a:r>
            <a:r>
              <a:rPr sz="3600" spc="-5" dirty="0">
                <a:solidFill>
                  <a:schemeClr val="tx1"/>
                </a:solidFill>
              </a:rPr>
              <a:t>NAND</a:t>
            </a:r>
          </a:p>
        </p:txBody>
      </p:sp>
      <p:pic>
        <p:nvPicPr>
          <p:cNvPr id="3" name="object 3"/>
          <p:cNvPicPr/>
          <p:nvPr/>
        </p:nvPicPr>
        <p:blipFill>
          <a:blip r:embed="rId4" cstate="print"/>
          <a:stretch>
            <a:fillRect/>
          </a:stretch>
        </p:blipFill>
        <p:spPr>
          <a:xfrm>
            <a:off x="467868" y="1911095"/>
            <a:ext cx="2279904" cy="3797808"/>
          </a:xfrm>
          <a:prstGeom prst="rect">
            <a:avLst/>
          </a:prstGeom>
        </p:spPr>
      </p:pic>
      <p:sp>
        <p:nvSpPr>
          <p:cNvPr id="4" name="object 4"/>
          <p:cNvSpPr txBox="1"/>
          <p:nvPr/>
        </p:nvSpPr>
        <p:spPr>
          <a:xfrm>
            <a:off x="1446783" y="1619757"/>
            <a:ext cx="194945" cy="330200"/>
          </a:xfrm>
          <a:prstGeom prst="rect">
            <a:avLst/>
          </a:prstGeom>
        </p:spPr>
        <p:txBody>
          <a:bodyPr vert="horz" wrap="square" lIns="0" tIns="12065" rIns="0" bIns="0" rtlCol="0">
            <a:spAutoFit/>
          </a:bodyPr>
          <a:lstStyle/>
          <a:p>
            <a:pPr marL="12700">
              <a:lnSpc>
                <a:spcPct val="100000"/>
              </a:lnSpc>
              <a:spcBef>
                <a:spcPts val="95"/>
              </a:spcBef>
            </a:pPr>
            <a:r>
              <a:rPr sz="2000" b="1" i="1" spc="-5" dirty="0">
                <a:latin typeface="Times New Roman"/>
                <a:cs typeface="Times New Roman"/>
              </a:rPr>
              <a:t>V</a:t>
            </a:r>
            <a:endParaRPr sz="2000">
              <a:latin typeface="Times New Roman"/>
              <a:cs typeface="Times New Roman"/>
            </a:endParaRPr>
          </a:p>
        </p:txBody>
      </p:sp>
      <p:sp>
        <p:nvSpPr>
          <p:cNvPr id="5" name="object 5"/>
          <p:cNvSpPr txBox="1"/>
          <p:nvPr/>
        </p:nvSpPr>
        <p:spPr>
          <a:xfrm>
            <a:off x="1615947" y="1766823"/>
            <a:ext cx="269240" cy="228600"/>
          </a:xfrm>
          <a:prstGeom prst="rect">
            <a:avLst/>
          </a:prstGeom>
        </p:spPr>
        <p:txBody>
          <a:bodyPr vert="horz" wrap="square" lIns="0" tIns="16510" rIns="0" bIns="0" rtlCol="0">
            <a:spAutoFit/>
          </a:bodyPr>
          <a:lstStyle/>
          <a:p>
            <a:pPr marL="12700">
              <a:lnSpc>
                <a:spcPct val="100000"/>
              </a:lnSpc>
              <a:spcBef>
                <a:spcPts val="130"/>
              </a:spcBef>
            </a:pPr>
            <a:r>
              <a:rPr sz="1300" b="1" spc="15" dirty="0">
                <a:latin typeface="Times New Roman"/>
                <a:cs typeface="Times New Roman"/>
              </a:rPr>
              <a:t>DD</a:t>
            </a:r>
            <a:endParaRPr sz="1300">
              <a:latin typeface="Times New Roman"/>
              <a:cs typeface="Times New Roman"/>
            </a:endParaRPr>
          </a:p>
        </p:txBody>
      </p:sp>
      <p:sp>
        <p:nvSpPr>
          <p:cNvPr id="6" name="object 6"/>
          <p:cNvSpPr txBox="1"/>
          <p:nvPr/>
        </p:nvSpPr>
        <p:spPr>
          <a:xfrm>
            <a:off x="340359" y="2289810"/>
            <a:ext cx="194945" cy="330200"/>
          </a:xfrm>
          <a:prstGeom prst="rect">
            <a:avLst/>
          </a:prstGeom>
        </p:spPr>
        <p:txBody>
          <a:bodyPr vert="horz" wrap="square" lIns="0" tIns="12065" rIns="0" bIns="0" rtlCol="0">
            <a:spAutoFit/>
          </a:bodyPr>
          <a:lstStyle/>
          <a:p>
            <a:pPr marL="12700">
              <a:lnSpc>
                <a:spcPct val="100000"/>
              </a:lnSpc>
              <a:spcBef>
                <a:spcPts val="95"/>
              </a:spcBef>
            </a:pPr>
            <a:r>
              <a:rPr sz="2000" b="1" i="1" spc="-5" dirty="0">
                <a:latin typeface="Times New Roman"/>
                <a:cs typeface="Times New Roman"/>
              </a:rPr>
              <a:t>A</a:t>
            </a:r>
            <a:endParaRPr sz="2000">
              <a:latin typeface="Times New Roman"/>
              <a:cs typeface="Times New Roman"/>
            </a:endParaRPr>
          </a:p>
        </p:txBody>
      </p:sp>
      <p:sp>
        <p:nvSpPr>
          <p:cNvPr id="7" name="object 7"/>
          <p:cNvSpPr txBox="1"/>
          <p:nvPr/>
        </p:nvSpPr>
        <p:spPr>
          <a:xfrm>
            <a:off x="858519" y="3805173"/>
            <a:ext cx="194945" cy="330200"/>
          </a:xfrm>
          <a:prstGeom prst="rect">
            <a:avLst/>
          </a:prstGeom>
        </p:spPr>
        <p:txBody>
          <a:bodyPr vert="horz" wrap="square" lIns="0" tIns="12065" rIns="0" bIns="0" rtlCol="0">
            <a:spAutoFit/>
          </a:bodyPr>
          <a:lstStyle/>
          <a:p>
            <a:pPr marL="12700">
              <a:lnSpc>
                <a:spcPct val="100000"/>
              </a:lnSpc>
              <a:spcBef>
                <a:spcPts val="95"/>
              </a:spcBef>
            </a:pPr>
            <a:r>
              <a:rPr sz="2000" b="1" i="1" spc="-5" dirty="0">
                <a:latin typeface="Times New Roman"/>
                <a:cs typeface="Times New Roman"/>
              </a:rPr>
              <a:t>A</a:t>
            </a:r>
            <a:endParaRPr sz="2000">
              <a:latin typeface="Times New Roman"/>
              <a:cs typeface="Times New Roman"/>
            </a:endParaRPr>
          </a:p>
        </p:txBody>
      </p:sp>
      <p:sp>
        <p:nvSpPr>
          <p:cNvPr id="8" name="object 8"/>
          <p:cNvSpPr txBox="1"/>
          <p:nvPr/>
        </p:nvSpPr>
        <p:spPr>
          <a:xfrm>
            <a:off x="858519" y="4868417"/>
            <a:ext cx="194945" cy="330200"/>
          </a:xfrm>
          <a:prstGeom prst="rect">
            <a:avLst/>
          </a:prstGeom>
        </p:spPr>
        <p:txBody>
          <a:bodyPr vert="horz" wrap="square" lIns="0" tIns="12065" rIns="0" bIns="0" rtlCol="0">
            <a:spAutoFit/>
          </a:bodyPr>
          <a:lstStyle/>
          <a:p>
            <a:pPr marL="12700">
              <a:lnSpc>
                <a:spcPct val="100000"/>
              </a:lnSpc>
              <a:spcBef>
                <a:spcPts val="95"/>
              </a:spcBef>
            </a:pPr>
            <a:r>
              <a:rPr sz="2000" b="1" i="1" spc="-5" dirty="0">
                <a:latin typeface="Times New Roman"/>
                <a:cs typeface="Times New Roman"/>
              </a:rPr>
              <a:t>B</a:t>
            </a:r>
            <a:endParaRPr sz="2000">
              <a:latin typeface="Times New Roman"/>
              <a:cs typeface="Times New Roman"/>
            </a:endParaRPr>
          </a:p>
        </p:txBody>
      </p:sp>
      <p:sp>
        <p:nvSpPr>
          <p:cNvPr id="9" name="object 9"/>
          <p:cNvSpPr txBox="1"/>
          <p:nvPr/>
        </p:nvSpPr>
        <p:spPr>
          <a:xfrm>
            <a:off x="752094" y="5880353"/>
            <a:ext cx="151130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004099"/>
                </a:solidFill>
                <a:latin typeface="Arial"/>
                <a:cs typeface="Arial"/>
              </a:rPr>
              <a:t>2-input</a:t>
            </a:r>
            <a:r>
              <a:rPr sz="1800" b="1" spc="-60" dirty="0">
                <a:solidFill>
                  <a:srgbClr val="004099"/>
                </a:solidFill>
                <a:latin typeface="Arial"/>
                <a:cs typeface="Arial"/>
              </a:rPr>
              <a:t> </a:t>
            </a:r>
            <a:r>
              <a:rPr sz="1800" b="1" dirty="0">
                <a:solidFill>
                  <a:srgbClr val="004099"/>
                </a:solidFill>
                <a:latin typeface="Arial"/>
                <a:cs typeface="Arial"/>
              </a:rPr>
              <a:t>NAND</a:t>
            </a:r>
            <a:endParaRPr sz="1800">
              <a:latin typeface="Arial"/>
              <a:cs typeface="Arial"/>
            </a:endParaRPr>
          </a:p>
        </p:txBody>
      </p:sp>
      <p:grpSp>
        <p:nvGrpSpPr>
          <p:cNvPr id="10" name="object 10"/>
          <p:cNvGrpSpPr/>
          <p:nvPr/>
        </p:nvGrpSpPr>
        <p:grpSpPr>
          <a:xfrm>
            <a:off x="3185160" y="3897629"/>
            <a:ext cx="504825" cy="772160"/>
            <a:chOff x="3185160" y="3897629"/>
            <a:chExt cx="504825" cy="772160"/>
          </a:xfrm>
        </p:grpSpPr>
        <p:sp>
          <p:nvSpPr>
            <p:cNvPr id="11" name="object 11"/>
            <p:cNvSpPr/>
            <p:nvPr/>
          </p:nvSpPr>
          <p:spPr>
            <a:xfrm>
              <a:off x="3185160" y="3913631"/>
              <a:ext cx="504825" cy="512445"/>
            </a:xfrm>
            <a:custGeom>
              <a:avLst/>
              <a:gdLst/>
              <a:ahLst/>
              <a:cxnLst/>
              <a:rect l="l" t="t" r="r" b="b"/>
              <a:pathLst>
                <a:path w="504825" h="512445">
                  <a:moveTo>
                    <a:pt x="504825" y="0"/>
                  </a:moveTo>
                  <a:lnTo>
                    <a:pt x="0" y="0"/>
                  </a:lnTo>
                </a:path>
                <a:path w="504825" h="512445">
                  <a:moveTo>
                    <a:pt x="256031" y="9144"/>
                  </a:moveTo>
                  <a:lnTo>
                    <a:pt x="256031" y="511937"/>
                  </a:lnTo>
                </a:path>
              </a:pathLst>
            </a:custGeom>
            <a:ln w="32004">
              <a:solidFill>
                <a:srgbClr val="6F2F9F"/>
              </a:solidFill>
            </a:ln>
          </p:spPr>
          <p:txBody>
            <a:bodyPr wrap="square" lIns="0" tIns="0" rIns="0" bIns="0" rtlCol="0"/>
            <a:lstStyle/>
            <a:p>
              <a:endParaRPr/>
            </a:p>
          </p:txBody>
        </p:sp>
        <p:pic>
          <p:nvPicPr>
            <p:cNvPr id="12" name="object 12"/>
            <p:cNvPicPr/>
            <p:nvPr/>
          </p:nvPicPr>
          <p:blipFill>
            <a:blip r:embed="rId5" cstate="print"/>
            <a:stretch>
              <a:fillRect/>
            </a:stretch>
          </p:blipFill>
          <p:spPr>
            <a:xfrm>
              <a:off x="3310890" y="4418812"/>
              <a:ext cx="250723" cy="250723"/>
            </a:xfrm>
            <a:prstGeom prst="rect">
              <a:avLst/>
            </a:prstGeom>
          </p:spPr>
        </p:pic>
      </p:grpSp>
      <p:grpSp>
        <p:nvGrpSpPr>
          <p:cNvPr id="13" name="object 13"/>
          <p:cNvGrpSpPr/>
          <p:nvPr/>
        </p:nvGrpSpPr>
        <p:grpSpPr>
          <a:xfrm>
            <a:off x="2231707" y="3287839"/>
            <a:ext cx="1474470" cy="1391285"/>
            <a:chOff x="2231707" y="3287839"/>
            <a:chExt cx="1474470" cy="1391285"/>
          </a:xfrm>
        </p:grpSpPr>
        <p:sp>
          <p:nvSpPr>
            <p:cNvPr id="14" name="object 14"/>
            <p:cNvSpPr/>
            <p:nvPr/>
          </p:nvSpPr>
          <p:spPr>
            <a:xfrm>
              <a:off x="2247900" y="3313176"/>
              <a:ext cx="504825" cy="1122045"/>
            </a:xfrm>
            <a:custGeom>
              <a:avLst/>
              <a:gdLst/>
              <a:ahLst/>
              <a:cxnLst/>
              <a:rect l="l" t="t" r="r" b="b"/>
              <a:pathLst>
                <a:path w="504825" h="1122045">
                  <a:moveTo>
                    <a:pt x="252222" y="0"/>
                  </a:moveTo>
                  <a:lnTo>
                    <a:pt x="252222" y="515493"/>
                  </a:lnTo>
                </a:path>
                <a:path w="504825" h="1122045">
                  <a:moveTo>
                    <a:pt x="504825" y="520446"/>
                  </a:moveTo>
                  <a:lnTo>
                    <a:pt x="0" y="520446"/>
                  </a:lnTo>
                </a:path>
                <a:path w="504825" h="1122045">
                  <a:moveTo>
                    <a:pt x="504825" y="608838"/>
                  </a:moveTo>
                  <a:lnTo>
                    <a:pt x="0" y="608838"/>
                  </a:lnTo>
                </a:path>
                <a:path w="504825" h="1122045">
                  <a:moveTo>
                    <a:pt x="256031" y="618744"/>
                  </a:moveTo>
                  <a:lnTo>
                    <a:pt x="256031" y="1121537"/>
                  </a:lnTo>
                </a:path>
              </a:pathLst>
            </a:custGeom>
            <a:ln w="32004">
              <a:solidFill>
                <a:srgbClr val="00AF50"/>
              </a:solidFill>
            </a:ln>
          </p:spPr>
          <p:txBody>
            <a:bodyPr wrap="square" lIns="0" tIns="0" rIns="0" bIns="0" rtlCol="0"/>
            <a:lstStyle/>
            <a:p>
              <a:endParaRPr/>
            </a:p>
          </p:txBody>
        </p:sp>
        <p:pic>
          <p:nvPicPr>
            <p:cNvPr id="15" name="object 15"/>
            <p:cNvPicPr/>
            <p:nvPr/>
          </p:nvPicPr>
          <p:blipFill>
            <a:blip r:embed="rId5" cstate="print"/>
            <a:stretch>
              <a:fillRect/>
            </a:stretch>
          </p:blipFill>
          <p:spPr>
            <a:xfrm>
              <a:off x="2373630" y="4427956"/>
              <a:ext cx="250723" cy="250723"/>
            </a:xfrm>
            <a:prstGeom prst="rect">
              <a:avLst/>
            </a:prstGeom>
          </p:spPr>
        </p:pic>
        <p:sp>
          <p:nvSpPr>
            <p:cNvPr id="16" name="object 16"/>
            <p:cNvSpPr/>
            <p:nvPr/>
          </p:nvSpPr>
          <p:spPr>
            <a:xfrm>
              <a:off x="3185160" y="3304032"/>
              <a:ext cx="504825" cy="520700"/>
            </a:xfrm>
            <a:custGeom>
              <a:avLst/>
              <a:gdLst/>
              <a:ahLst/>
              <a:cxnLst/>
              <a:rect l="l" t="t" r="r" b="b"/>
              <a:pathLst>
                <a:path w="504825" h="520700">
                  <a:moveTo>
                    <a:pt x="252984" y="0"/>
                  </a:moveTo>
                  <a:lnTo>
                    <a:pt x="252984" y="515492"/>
                  </a:lnTo>
                </a:path>
                <a:path w="504825" h="520700">
                  <a:moveTo>
                    <a:pt x="504825" y="520445"/>
                  </a:moveTo>
                  <a:lnTo>
                    <a:pt x="0" y="520445"/>
                  </a:lnTo>
                </a:path>
              </a:pathLst>
            </a:custGeom>
            <a:ln w="32004">
              <a:solidFill>
                <a:srgbClr val="6F2F9F"/>
              </a:solidFill>
            </a:ln>
          </p:spPr>
          <p:txBody>
            <a:bodyPr wrap="square" lIns="0" tIns="0" rIns="0" bIns="0" rtlCol="0"/>
            <a:lstStyle/>
            <a:p>
              <a:endParaRPr/>
            </a:p>
          </p:txBody>
        </p:sp>
      </p:grpSp>
      <p:sp>
        <p:nvSpPr>
          <p:cNvPr id="17" name="object 17"/>
          <p:cNvSpPr txBox="1"/>
          <p:nvPr/>
        </p:nvSpPr>
        <p:spPr>
          <a:xfrm>
            <a:off x="3445509" y="3939794"/>
            <a:ext cx="362585" cy="330200"/>
          </a:xfrm>
          <a:prstGeom prst="rect">
            <a:avLst/>
          </a:prstGeom>
        </p:spPr>
        <p:txBody>
          <a:bodyPr vert="horz" wrap="square" lIns="0" tIns="12065" rIns="0" bIns="0" rtlCol="0">
            <a:spAutoFit/>
          </a:bodyPr>
          <a:lstStyle/>
          <a:p>
            <a:pPr marL="38100">
              <a:lnSpc>
                <a:spcPct val="100000"/>
              </a:lnSpc>
              <a:spcBef>
                <a:spcPts val="95"/>
              </a:spcBef>
            </a:pPr>
            <a:r>
              <a:rPr sz="2000" b="1" i="1" spc="5" dirty="0">
                <a:solidFill>
                  <a:srgbClr val="6F2F9F"/>
                </a:solidFill>
                <a:latin typeface="Arial"/>
                <a:cs typeface="Arial"/>
              </a:rPr>
              <a:t>C</a:t>
            </a:r>
            <a:r>
              <a:rPr sz="1950" b="1" i="1" spc="7" baseline="-21367" dirty="0">
                <a:solidFill>
                  <a:srgbClr val="6F2F9F"/>
                </a:solidFill>
                <a:latin typeface="Arial"/>
                <a:cs typeface="Arial"/>
              </a:rPr>
              <a:t>L</a:t>
            </a:r>
            <a:endParaRPr sz="1950" baseline="-21367">
              <a:latin typeface="Arial"/>
              <a:cs typeface="Arial"/>
            </a:endParaRPr>
          </a:p>
        </p:txBody>
      </p:sp>
      <p:sp>
        <p:nvSpPr>
          <p:cNvPr id="18" name="object 18"/>
          <p:cNvSpPr txBox="1"/>
          <p:nvPr/>
        </p:nvSpPr>
        <p:spPr>
          <a:xfrm>
            <a:off x="2507995" y="4011421"/>
            <a:ext cx="654050" cy="330200"/>
          </a:xfrm>
          <a:prstGeom prst="rect">
            <a:avLst/>
          </a:prstGeom>
        </p:spPr>
        <p:txBody>
          <a:bodyPr vert="horz" wrap="square" lIns="0" tIns="12065" rIns="0" bIns="0" rtlCol="0">
            <a:spAutoFit/>
          </a:bodyPr>
          <a:lstStyle/>
          <a:p>
            <a:pPr marL="38100">
              <a:lnSpc>
                <a:spcPct val="100000"/>
              </a:lnSpc>
              <a:spcBef>
                <a:spcPts val="95"/>
              </a:spcBef>
            </a:pPr>
            <a:r>
              <a:rPr sz="3000" b="1" i="1" spc="-7" baseline="13888" dirty="0">
                <a:solidFill>
                  <a:srgbClr val="00AF50"/>
                </a:solidFill>
                <a:latin typeface="Arial"/>
                <a:cs typeface="Arial"/>
              </a:rPr>
              <a:t>C</a:t>
            </a:r>
            <a:r>
              <a:rPr sz="1300" b="1" i="1" spc="-5" dirty="0">
                <a:solidFill>
                  <a:srgbClr val="00AF50"/>
                </a:solidFill>
                <a:latin typeface="Arial"/>
                <a:cs typeface="Arial"/>
              </a:rPr>
              <a:t>par,1</a:t>
            </a:r>
            <a:endParaRPr sz="1300">
              <a:latin typeface="Arial"/>
              <a:cs typeface="Arial"/>
            </a:endParaRPr>
          </a:p>
        </p:txBody>
      </p:sp>
      <p:sp>
        <p:nvSpPr>
          <p:cNvPr id="19" name="object 19"/>
          <p:cNvSpPr/>
          <p:nvPr/>
        </p:nvSpPr>
        <p:spPr>
          <a:xfrm>
            <a:off x="1947291" y="3304413"/>
            <a:ext cx="1508125" cy="0"/>
          </a:xfrm>
          <a:custGeom>
            <a:avLst/>
            <a:gdLst/>
            <a:ahLst/>
            <a:cxnLst/>
            <a:rect l="l" t="t" r="r" b="b"/>
            <a:pathLst>
              <a:path w="1508125">
                <a:moveTo>
                  <a:pt x="0" y="0"/>
                </a:moveTo>
                <a:lnTo>
                  <a:pt x="1507870" y="0"/>
                </a:lnTo>
              </a:path>
            </a:pathLst>
          </a:custGeom>
          <a:ln w="25146">
            <a:solidFill>
              <a:srgbClr val="000000"/>
            </a:solidFill>
          </a:ln>
        </p:spPr>
        <p:txBody>
          <a:bodyPr wrap="square" lIns="0" tIns="0" rIns="0" bIns="0" rtlCol="0"/>
          <a:lstStyle/>
          <a:p>
            <a:endParaRPr/>
          </a:p>
        </p:txBody>
      </p:sp>
      <p:sp>
        <p:nvSpPr>
          <p:cNvPr id="20" name="object 20"/>
          <p:cNvSpPr txBox="1"/>
          <p:nvPr/>
        </p:nvSpPr>
        <p:spPr>
          <a:xfrm>
            <a:off x="1088389" y="2289810"/>
            <a:ext cx="479425" cy="330200"/>
          </a:xfrm>
          <a:prstGeom prst="rect">
            <a:avLst/>
          </a:prstGeom>
        </p:spPr>
        <p:txBody>
          <a:bodyPr vert="horz" wrap="square" lIns="0" tIns="12065" rIns="0" bIns="0" rtlCol="0">
            <a:spAutoFit/>
          </a:bodyPr>
          <a:lstStyle/>
          <a:p>
            <a:pPr marL="38100">
              <a:lnSpc>
                <a:spcPct val="100000"/>
              </a:lnSpc>
              <a:spcBef>
                <a:spcPts val="95"/>
              </a:spcBef>
            </a:pPr>
            <a:r>
              <a:rPr sz="2700" b="1" spc="-7" baseline="-18518" dirty="0">
                <a:solidFill>
                  <a:srgbClr val="FF0000"/>
                </a:solidFill>
                <a:latin typeface="Arial"/>
                <a:cs typeface="Arial"/>
              </a:rPr>
              <a:t>2</a:t>
            </a:r>
            <a:r>
              <a:rPr sz="2700" b="1" spc="405" baseline="-18518" dirty="0">
                <a:solidFill>
                  <a:srgbClr val="FF0000"/>
                </a:solidFill>
                <a:latin typeface="Arial"/>
                <a:cs typeface="Arial"/>
              </a:rPr>
              <a:t> </a:t>
            </a:r>
            <a:r>
              <a:rPr sz="2000" b="1" i="1" spc="-5" dirty="0">
                <a:latin typeface="Times New Roman"/>
                <a:cs typeface="Times New Roman"/>
              </a:rPr>
              <a:t>B</a:t>
            </a:r>
            <a:endParaRPr sz="2000">
              <a:latin typeface="Times New Roman"/>
              <a:cs typeface="Times New Roman"/>
            </a:endParaRPr>
          </a:p>
        </p:txBody>
      </p:sp>
      <p:sp>
        <p:nvSpPr>
          <p:cNvPr id="21" name="object 21"/>
          <p:cNvSpPr txBox="1"/>
          <p:nvPr/>
        </p:nvSpPr>
        <p:spPr>
          <a:xfrm>
            <a:off x="2154427" y="2390394"/>
            <a:ext cx="15303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0000"/>
                </a:solidFill>
                <a:latin typeface="Arial"/>
                <a:cs typeface="Arial"/>
              </a:rPr>
              <a:t>2</a:t>
            </a:r>
            <a:endParaRPr sz="1800">
              <a:latin typeface="Arial"/>
              <a:cs typeface="Arial"/>
            </a:endParaRPr>
          </a:p>
        </p:txBody>
      </p:sp>
      <p:sp>
        <p:nvSpPr>
          <p:cNvPr id="22" name="object 22"/>
          <p:cNvSpPr txBox="1"/>
          <p:nvPr/>
        </p:nvSpPr>
        <p:spPr>
          <a:xfrm>
            <a:off x="1667001" y="3832097"/>
            <a:ext cx="15303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0000"/>
                </a:solidFill>
                <a:latin typeface="Arial"/>
                <a:cs typeface="Arial"/>
              </a:rPr>
              <a:t>2</a:t>
            </a:r>
            <a:endParaRPr sz="1800">
              <a:latin typeface="Arial"/>
              <a:cs typeface="Arial"/>
            </a:endParaRPr>
          </a:p>
        </p:txBody>
      </p:sp>
      <p:sp>
        <p:nvSpPr>
          <p:cNvPr id="23" name="object 23"/>
          <p:cNvSpPr txBox="1"/>
          <p:nvPr/>
        </p:nvSpPr>
        <p:spPr>
          <a:xfrm>
            <a:off x="1667001" y="4840985"/>
            <a:ext cx="15303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0000"/>
                </a:solidFill>
                <a:latin typeface="Arial"/>
                <a:cs typeface="Arial"/>
              </a:rPr>
              <a:t>2</a:t>
            </a:r>
            <a:endParaRPr sz="1800">
              <a:latin typeface="Arial"/>
              <a:cs typeface="Arial"/>
            </a:endParaRPr>
          </a:p>
        </p:txBody>
      </p:sp>
      <p:sp>
        <p:nvSpPr>
          <p:cNvPr id="24" name="object 24"/>
          <p:cNvSpPr txBox="1"/>
          <p:nvPr/>
        </p:nvSpPr>
        <p:spPr>
          <a:xfrm>
            <a:off x="3538220" y="1214228"/>
            <a:ext cx="7100570" cy="1421130"/>
          </a:xfrm>
          <a:prstGeom prst="rect">
            <a:avLst/>
          </a:prstGeom>
        </p:spPr>
        <p:txBody>
          <a:bodyPr vert="horz" wrap="square" lIns="0" tIns="208915" rIns="0" bIns="0" rtlCol="0">
            <a:spAutoFit/>
          </a:bodyPr>
          <a:lstStyle/>
          <a:p>
            <a:pPr marL="12700">
              <a:lnSpc>
                <a:spcPct val="100000"/>
              </a:lnSpc>
              <a:spcBef>
                <a:spcPts val="1645"/>
              </a:spcBef>
            </a:pPr>
            <a:r>
              <a:rPr sz="2400" b="1" i="1" spc="-5" dirty="0">
                <a:solidFill>
                  <a:srgbClr val="004099"/>
                </a:solidFill>
                <a:latin typeface="Arial"/>
                <a:cs typeface="Arial"/>
              </a:rPr>
              <a:t>KEY</a:t>
            </a:r>
            <a:r>
              <a:rPr sz="2400" b="1" spc="-5" dirty="0">
                <a:solidFill>
                  <a:srgbClr val="004099"/>
                </a:solidFill>
                <a:latin typeface="Arial"/>
                <a:cs typeface="Arial"/>
              </a:rPr>
              <a:t>:</a:t>
            </a:r>
            <a:r>
              <a:rPr sz="2400" b="1" dirty="0">
                <a:solidFill>
                  <a:srgbClr val="004099"/>
                </a:solidFill>
                <a:latin typeface="Arial"/>
                <a:cs typeface="Arial"/>
              </a:rPr>
              <a:t> </a:t>
            </a:r>
            <a:r>
              <a:rPr sz="2400" b="1" spc="-5" dirty="0">
                <a:solidFill>
                  <a:srgbClr val="004099"/>
                </a:solidFill>
                <a:latin typeface="Arial"/>
                <a:cs typeface="Arial"/>
              </a:rPr>
              <a:t>Delay</a:t>
            </a:r>
            <a:r>
              <a:rPr sz="2400" b="1" spc="5" dirty="0">
                <a:solidFill>
                  <a:srgbClr val="004099"/>
                </a:solidFill>
                <a:latin typeface="Arial"/>
                <a:cs typeface="Arial"/>
              </a:rPr>
              <a:t> </a:t>
            </a:r>
            <a:r>
              <a:rPr sz="2400" b="1" spc="-5" dirty="0">
                <a:solidFill>
                  <a:srgbClr val="004099"/>
                </a:solidFill>
                <a:latin typeface="Arial"/>
                <a:cs typeface="Arial"/>
              </a:rPr>
              <a:t>is</a:t>
            </a:r>
            <a:r>
              <a:rPr sz="2400" b="1" dirty="0">
                <a:solidFill>
                  <a:srgbClr val="004099"/>
                </a:solidFill>
                <a:latin typeface="Arial"/>
                <a:cs typeface="Arial"/>
              </a:rPr>
              <a:t> dependent</a:t>
            </a:r>
            <a:r>
              <a:rPr sz="2400" b="1" spc="-10" dirty="0">
                <a:solidFill>
                  <a:srgbClr val="004099"/>
                </a:solidFill>
                <a:latin typeface="Arial"/>
                <a:cs typeface="Arial"/>
              </a:rPr>
              <a:t> </a:t>
            </a:r>
            <a:r>
              <a:rPr sz="2400" b="1" dirty="0">
                <a:solidFill>
                  <a:srgbClr val="004099"/>
                </a:solidFill>
                <a:latin typeface="Arial"/>
                <a:cs typeface="Arial"/>
              </a:rPr>
              <a:t>on </a:t>
            </a:r>
            <a:r>
              <a:rPr sz="2400" b="1" spc="-5" dirty="0">
                <a:solidFill>
                  <a:srgbClr val="004099"/>
                </a:solidFill>
                <a:latin typeface="Arial"/>
                <a:cs typeface="Arial"/>
              </a:rPr>
              <a:t>the</a:t>
            </a:r>
            <a:r>
              <a:rPr sz="2400" b="1" spc="-40" dirty="0">
                <a:solidFill>
                  <a:srgbClr val="004099"/>
                </a:solidFill>
                <a:latin typeface="Arial"/>
                <a:cs typeface="Arial"/>
              </a:rPr>
              <a:t> </a:t>
            </a:r>
            <a:r>
              <a:rPr sz="2400" b="1" spc="-5" dirty="0">
                <a:solidFill>
                  <a:srgbClr val="FF0000"/>
                </a:solidFill>
                <a:latin typeface="Arial"/>
                <a:cs typeface="Arial"/>
              </a:rPr>
              <a:t>pattern</a:t>
            </a:r>
            <a:r>
              <a:rPr sz="2400" b="1" spc="5" dirty="0">
                <a:solidFill>
                  <a:srgbClr val="FF0000"/>
                </a:solidFill>
                <a:latin typeface="Arial"/>
                <a:cs typeface="Arial"/>
              </a:rPr>
              <a:t> </a:t>
            </a:r>
            <a:r>
              <a:rPr sz="2400" b="1" dirty="0">
                <a:solidFill>
                  <a:srgbClr val="FF0000"/>
                </a:solidFill>
                <a:latin typeface="Arial"/>
                <a:cs typeface="Arial"/>
              </a:rPr>
              <a:t>of</a:t>
            </a:r>
            <a:r>
              <a:rPr sz="2400" b="1" spc="-10" dirty="0">
                <a:solidFill>
                  <a:srgbClr val="FF0000"/>
                </a:solidFill>
                <a:latin typeface="Arial"/>
                <a:cs typeface="Arial"/>
              </a:rPr>
              <a:t> </a:t>
            </a:r>
            <a:r>
              <a:rPr sz="2400" b="1" dirty="0">
                <a:solidFill>
                  <a:srgbClr val="FF0000"/>
                </a:solidFill>
                <a:latin typeface="Arial"/>
                <a:cs typeface="Arial"/>
              </a:rPr>
              <a:t>inputs</a:t>
            </a:r>
            <a:endParaRPr sz="2400" dirty="0">
              <a:latin typeface="Arial"/>
              <a:cs typeface="Arial"/>
            </a:endParaRPr>
          </a:p>
          <a:p>
            <a:pPr marL="1156970" indent="-286385">
              <a:lnSpc>
                <a:spcPct val="100000"/>
              </a:lnSpc>
              <a:spcBef>
                <a:spcPts val="1285"/>
              </a:spcBef>
              <a:buFont typeface="Wingdings"/>
              <a:buChar char=""/>
              <a:tabLst>
                <a:tab pos="1157605" algn="l"/>
              </a:tabLst>
            </a:pPr>
            <a:r>
              <a:rPr sz="2000" b="1" spc="-5" dirty="0">
                <a:solidFill>
                  <a:srgbClr val="004099"/>
                </a:solidFill>
                <a:latin typeface="Arial"/>
                <a:cs typeface="Arial"/>
              </a:rPr>
              <a:t>PUN</a:t>
            </a:r>
            <a:endParaRPr sz="2000" dirty="0">
              <a:latin typeface="Arial"/>
              <a:cs typeface="Arial"/>
            </a:endParaRPr>
          </a:p>
          <a:p>
            <a:pPr marL="871219">
              <a:lnSpc>
                <a:spcPct val="100000"/>
              </a:lnSpc>
              <a:spcBef>
                <a:spcPts val="715"/>
              </a:spcBef>
            </a:pPr>
            <a:r>
              <a:rPr sz="1800" b="1" i="1" spc="-5" dirty="0">
                <a:solidFill>
                  <a:srgbClr val="004099"/>
                </a:solidFill>
                <a:latin typeface="Arial"/>
                <a:cs typeface="Arial"/>
              </a:rPr>
              <a:t>A</a:t>
            </a:r>
            <a:r>
              <a:rPr sz="1800" b="1" i="1" spc="-80" dirty="0">
                <a:solidFill>
                  <a:srgbClr val="004099"/>
                </a:solidFill>
                <a:latin typeface="Arial"/>
                <a:cs typeface="Arial"/>
              </a:rPr>
              <a:t> </a:t>
            </a:r>
            <a:r>
              <a:rPr sz="1800" b="1" dirty="0">
                <a:solidFill>
                  <a:srgbClr val="004099"/>
                </a:solidFill>
                <a:latin typeface="Arial"/>
                <a:cs typeface="Arial"/>
              </a:rPr>
              <a:t>=</a:t>
            </a:r>
            <a:r>
              <a:rPr sz="1800" b="1" spc="-15" dirty="0">
                <a:solidFill>
                  <a:srgbClr val="004099"/>
                </a:solidFill>
                <a:latin typeface="Arial"/>
                <a:cs typeface="Arial"/>
              </a:rPr>
              <a:t> </a:t>
            </a:r>
            <a:r>
              <a:rPr sz="1800" b="1" spc="-5" dirty="0">
                <a:solidFill>
                  <a:srgbClr val="004099"/>
                </a:solidFill>
                <a:latin typeface="Arial"/>
                <a:cs typeface="Arial"/>
              </a:rPr>
              <a:t>1</a:t>
            </a:r>
            <a:r>
              <a:rPr sz="1800" b="1" spc="-5" dirty="0">
                <a:solidFill>
                  <a:srgbClr val="004099"/>
                </a:solidFill>
                <a:latin typeface="Symbol"/>
                <a:cs typeface="Symbol"/>
              </a:rPr>
              <a:t></a:t>
            </a:r>
            <a:r>
              <a:rPr sz="1800" b="1" spc="-5" dirty="0">
                <a:solidFill>
                  <a:srgbClr val="004099"/>
                </a:solidFill>
                <a:latin typeface="Arial"/>
                <a:cs typeface="Arial"/>
              </a:rPr>
              <a:t>0,</a:t>
            </a:r>
            <a:r>
              <a:rPr sz="1800" b="1" spc="-20" dirty="0">
                <a:solidFill>
                  <a:srgbClr val="004099"/>
                </a:solidFill>
                <a:latin typeface="Arial"/>
                <a:cs typeface="Arial"/>
              </a:rPr>
              <a:t> </a:t>
            </a:r>
            <a:r>
              <a:rPr sz="1800" b="1" i="1" spc="-5" dirty="0">
                <a:solidFill>
                  <a:srgbClr val="004099"/>
                </a:solidFill>
                <a:latin typeface="Arial"/>
                <a:cs typeface="Arial"/>
              </a:rPr>
              <a:t>B</a:t>
            </a:r>
            <a:r>
              <a:rPr sz="1800" b="1" i="1" spc="-10" dirty="0">
                <a:solidFill>
                  <a:srgbClr val="004099"/>
                </a:solidFill>
                <a:latin typeface="Arial"/>
                <a:cs typeface="Arial"/>
              </a:rPr>
              <a:t> </a:t>
            </a:r>
            <a:r>
              <a:rPr sz="1800" b="1" dirty="0">
                <a:solidFill>
                  <a:srgbClr val="004099"/>
                </a:solidFill>
                <a:latin typeface="Arial"/>
                <a:cs typeface="Arial"/>
              </a:rPr>
              <a:t>=</a:t>
            </a:r>
            <a:r>
              <a:rPr sz="1800" b="1" spc="-15" dirty="0">
                <a:solidFill>
                  <a:srgbClr val="004099"/>
                </a:solidFill>
                <a:latin typeface="Arial"/>
                <a:cs typeface="Arial"/>
              </a:rPr>
              <a:t> </a:t>
            </a:r>
            <a:r>
              <a:rPr sz="1800" b="1" dirty="0">
                <a:solidFill>
                  <a:srgbClr val="004099"/>
                </a:solidFill>
                <a:latin typeface="Arial"/>
                <a:cs typeface="Arial"/>
              </a:rPr>
              <a:t>1</a:t>
            </a:r>
            <a:r>
              <a:rPr sz="1800" b="1" dirty="0">
                <a:solidFill>
                  <a:srgbClr val="004099"/>
                </a:solidFill>
                <a:latin typeface="Symbol"/>
                <a:cs typeface="Symbol"/>
              </a:rPr>
              <a:t></a:t>
            </a:r>
            <a:r>
              <a:rPr sz="1800" b="1" dirty="0">
                <a:solidFill>
                  <a:srgbClr val="004099"/>
                </a:solidFill>
                <a:latin typeface="Arial"/>
                <a:cs typeface="Arial"/>
              </a:rPr>
              <a:t>0</a:t>
            </a:r>
            <a:endParaRPr sz="1800" dirty="0">
              <a:latin typeface="Arial"/>
              <a:cs typeface="Arial"/>
            </a:endParaRPr>
          </a:p>
        </p:txBody>
      </p:sp>
      <p:sp>
        <p:nvSpPr>
          <p:cNvPr id="25" name="object 25"/>
          <p:cNvSpPr/>
          <p:nvPr/>
        </p:nvSpPr>
        <p:spPr>
          <a:xfrm>
            <a:off x="4347970" y="2697479"/>
            <a:ext cx="7234429" cy="445134"/>
          </a:xfrm>
          <a:custGeom>
            <a:avLst/>
            <a:gdLst/>
            <a:ahLst/>
            <a:cxnLst/>
            <a:rect l="l" t="t" r="r" b="b"/>
            <a:pathLst>
              <a:path w="6883400" h="445135">
                <a:moveTo>
                  <a:pt x="6883146" y="0"/>
                </a:moveTo>
                <a:lnTo>
                  <a:pt x="0" y="0"/>
                </a:lnTo>
                <a:lnTo>
                  <a:pt x="0" y="445008"/>
                </a:lnTo>
                <a:lnTo>
                  <a:pt x="6883146" y="445008"/>
                </a:lnTo>
                <a:lnTo>
                  <a:pt x="6883146" y="0"/>
                </a:lnTo>
                <a:close/>
              </a:path>
            </a:pathLst>
          </a:custGeom>
          <a:solidFill>
            <a:srgbClr val="D0ECF6"/>
          </a:solidFill>
        </p:spPr>
        <p:txBody>
          <a:bodyPr wrap="square" lIns="0" tIns="0" rIns="0" bIns="0" rtlCol="0"/>
          <a:lstStyle/>
          <a:p>
            <a:endParaRPr/>
          </a:p>
        </p:txBody>
      </p:sp>
      <p:sp>
        <p:nvSpPr>
          <p:cNvPr id="26" name="object 26"/>
          <p:cNvSpPr txBox="1"/>
          <p:nvPr/>
        </p:nvSpPr>
        <p:spPr>
          <a:xfrm>
            <a:off x="4369561" y="3372611"/>
            <a:ext cx="1610360" cy="299720"/>
          </a:xfrm>
          <a:prstGeom prst="rect">
            <a:avLst/>
          </a:prstGeom>
        </p:spPr>
        <p:txBody>
          <a:bodyPr vert="horz" wrap="square" lIns="0" tIns="12700" rIns="0" bIns="0" rtlCol="0">
            <a:spAutoFit/>
          </a:bodyPr>
          <a:lstStyle/>
          <a:p>
            <a:pPr marL="12700">
              <a:lnSpc>
                <a:spcPct val="100000"/>
              </a:lnSpc>
              <a:spcBef>
                <a:spcPts val="100"/>
              </a:spcBef>
            </a:pPr>
            <a:r>
              <a:rPr sz="1800" b="1" i="1" spc="-5" dirty="0">
                <a:solidFill>
                  <a:srgbClr val="004099"/>
                </a:solidFill>
                <a:latin typeface="Arial"/>
                <a:cs typeface="Arial"/>
              </a:rPr>
              <a:t>A</a:t>
            </a:r>
            <a:r>
              <a:rPr sz="1800" b="1" i="1" spc="-15" dirty="0">
                <a:solidFill>
                  <a:srgbClr val="004099"/>
                </a:solidFill>
                <a:latin typeface="Arial"/>
                <a:cs typeface="Arial"/>
              </a:rPr>
              <a:t> </a:t>
            </a:r>
            <a:r>
              <a:rPr sz="1800" b="1" dirty="0">
                <a:solidFill>
                  <a:srgbClr val="004099"/>
                </a:solidFill>
                <a:latin typeface="Arial"/>
                <a:cs typeface="Arial"/>
              </a:rPr>
              <a:t>=</a:t>
            </a:r>
            <a:r>
              <a:rPr sz="1800" b="1" spc="-15" dirty="0">
                <a:solidFill>
                  <a:srgbClr val="004099"/>
                </a:solidFill>
                <a:latin typeface="Arial"/>
                <a:cs typeface="Arial"/>
              </a:rPr>
              <a:t> </a:t>
            </a:r>
            <a:r>
              <a:rPr sz="1800" b="1" spc="-5" dirty="0">
                <a:solidFill>
                  <a:srgbClr val="004099"/>
                </a:solidFill>
                <a:latin typeface="Arial"/>
                <a:cs typeface="Arial"/>
              </a:rPr>
              <a:t>1</a:t>
            </a:r>
            <a:r>
              <a:rPr sz="1800" b="1" spc="-5" dirty="0">
                <a:solidFill>
                  <a:srgbClr val="004099"/>
                </a:solidFill>
                <a:latin typeface="Symbol"/>
                <a:cs typeface="Symbol"/>
              </a:rPr>
              <a:t></a:t>
            </a:r>
            <a:r>
              <a:rPr sz="1800" b="1" spc="-5" dirty="0">
                <a:solidFill>
                  <a:srgbClr val="004099"/>
                </a:solidFill>
                <a:latin typeface="Arial"/>
                <a:cs typeface="Arial"/>
              </a:rPr>
              <a:t>0,</a:t>
            </a:r>
            <a:r>
              <a:rPr sz="1800" b="1" spc="-20" dirty="0">
                <a:solidFill>
                  <a:srgbClr val="004099"/>
                </a:solidFill>
                <a:latin typeface="Arial"/>
                <a:cs typeface="Arial"/>
              </a:rPr>
              <a:t> </a:t>
            </a:r>
            <a:r>
              <a:rPr sz="1800" b="1" i="1" spc="-5" dirty="0">
                <a:solidFill>
                  <a:srgbClr val="004099"/>
                </a:solidFill>
                <a:latin typeface="Arial"/>
                <a:cs typeface="Arial"/>
              </a:rPr>
              <a:t>B</a:t>
            </a:r>
            <a:r>
              <a:rPr sz="1800" b="1" i="1" spc="-15" dirty="0">
                <a:solidFill>
                  <a:srgbClr val="004099"/>
                </a:solidFill>
                <a:latin typeface="Arial"/>
                <a:cs typeface="Arial"/>
              </a:rPr>
              <a:t> </a:t>
            </a:r>
            <a:r>
              <a:rPr sz="1800" b="1" dirty="0">
                <a:solidFill>
                  <a:srgbClr val="004099"/>
                </a:solidFill>
                <a:latin typeface="Arial"/>
                <a:cs typeface="Arial"/>
              </a:rPr>
              <a:t>=</a:t>
            </a:r>
            <a:r>
              <a:rPr sz="1800" b="1" spc="-10" dirty="0">
                <a:solidFill>
                  <a:srgbClr val="004099"/>
                </a:solidFill>
                <a:latin typeface="Arial"/>
                <a:cs typeface="Arial"/>
              </a:rPr>
              <a:t> </a:t>
            </a:r>
            <a:r>
              <a:rPr sz="1800" b="1" spc="-5" dirty="0">
                <a:solidFill>
                  <a:srgbClr val="004099"/>
                </a:solidFill>
                <a:latin typeface="Arial"/>
                <a:cs typeface="Arial"/>
              </a:rPr>
              <a:t>1</a:t>
            </a:r>
            <a:endParaRPr sz="1800">
              <a:latin typeface="Arial"/>
              <a:cs typeface="Arial"/>
            </a:endParaRPr>
          </a:p>
        </p:txBody>
      </p:sp>
      <p:sp>
        <p:nvSpPr>
          <p:cNvPr id="27" name="object 27"/>
          <p:cNvSpPr/>
          <p:nvPr/>
        </p:nvSpPr>
        <p:spPr>
          <a:xfrm>
            <a:off x="6663690" y="3292602"/>
            <a:ext cx="3137535" cy="445134"/>
          </a:xfrm>
          <a:custGeom>
            <a:avLst/>
            <a:gdLst/>
            <a:ahLst/>
            <a:cxnLst/>
            <a:rect l="l" t="t" r="r" b="b"/>
            <a:pathLst>
              <a:path w="3137534" h="445135">
                <a:moveTo>
                  <a:pt x="3137154" y="0"/>
                </a:moveTo>
                <a:lnTo>
                  <a:pt x="0" y="0"/>
                </a:lnTo>
                <a:lnTo>
                  <a:pt x="0" y="445008"/>
                </a:lnTo>
                <a:lnTo>
                  <a:pt x="3137154" y="445008"/>
                </a:lnTo>
                <a:lnTo>
                  <a:pt x="3137154" y="0"/>
                </a:lnTo>
                <a:close/>
              </a:path>
            </a:pathLst>
          </a:custGeom>
          <a:solidFill>
            <a:srgbClr val="FFFF00"/>
          </a:solidFill>
        </p:spPr>
        <p:txBody>
          <a:bodyPr wrap="square" lIns="0" tIns="0" rIns="0" bIns="0" rtlCol="0"/>
          <a:lstStyle/>
          <a:p>
            <a:endParaRPr/>
          </a:p>
        </p:txBody>
      </p:sp>
      <p:sp>
        <p:nvSpPr>
          <p:cNvPr id="28" name="object 28"/>
          <p:cNvSpPr txBox="1"/>
          <p:nvPr/>
        </p:nvSpPr>
        <p:spPr>
          <a:xfrm>
            <a:off x="6680851" y="3350849"/>
            <a:ext cx="451484" cy="360680"/>
          </a:xfrm>
          <a:prstGeom prst="rect">
            <a:avLst/>
          </a:prstGeom>
        </p:spPr>
        <p:txBody>
          <a:bodyPr vert="horz" wrap="square" lIns="0" tIns="12065" rIns="0" bIns="0" rtlCol="0">
            <a:spAutoFit/>
          </a:bodyPr>
          <a:lstStyle/>
          <a:p>
            <a:pPr marL="25400">
              <a:lnSpc>
                <a:spcPct val="100000"/>
              </a:lnSpc>
              <a:spcBef>
                <a:spcPts val="95"/>
              </a:spcBef>
            </a:pPr>
            <a:r>
              <a:rPr sz="3300" i="1" spc="75" baseline="13888" dirty="0">
                <a:latin typeface="Times New Roman"/>
                <a:cs typeface="Times New Roman"/>
              </a:rPr>
              <a:t>t</a:t>
            </a:r>
            <a:r>
              <a:rPr sz="1250" i="1" spc="50" dirty="0">
                <a:latin typeface="Times New Roman"/>
                <a:cs typeface="Times New Roman"/>
              </a:rPr>
              <a:t>pLH</a:t>
            </a:r>
            <a:endParaRPr sz="1250">
              <a:latin typeface="Times New Roman"/>
              <a:cs typeface="Times New Roman"/>
            </a:endParaRPr>
          </a:p>
        </p:txBody>
      </p:sp>
      <p:sp>
        <p:nvSpPr>
          <p:cNvPr id="29" name="object 29"/>
          <p:cNvSpPr txBox="1"/>
          <p:nvPr/>
        </p:nvSpPr>
        <p:spPr>
          <a:xfrm>
            <a:off x="7192640" y="3278790"/>
            <a:ext cx="2584450" cy="360680"/>
          </a:xfrm>
          <a:prstGeom prst="rect">
            <a:avLst/>
          </a:prstGeom>
        </p:spPr>
        <p:txBody>
          <a:bodyPr vert="horz" wrap="square" lIns="0" tIns="12065" rIns="0" bIns="0" rtlCol="0">
            <a:spAutoFit/>
          </a:bodyPr>
          <a:lstStyle/>
          <a:p>
            <a:pPr marL="25400">
              <a:lnSpc>
                <a:spcPct val="100000"/>
              </a:lnSpc>
              <a:spcBef>
                <a:spcPts val="95"/>
              </a:spcBef>
            </a:pPr>
            <a:r>
              <a:rPr sz="2200" spc="-5" dirty="0">
                <a:latin typeface="Symbol"/>
                <a:cs typeface="Symbol"/>
              </a:rPr>
              <a:t></a:t>
            </a:r>
            <a:r>
              <a:rPr sz="2200" spc="-40" dirty="0">
                <a:latin typeface="Times New Roman"/>
                <a:cs typeface="Times New Roman"/>
              </a:rPr>
              <a:t> </a:t>
            </a:r>
            <a:r>
              <a:rPr sz="2200" spc="-5" dirty="0">
                <a:latin typeface="Times New Roman"/>
                <a:cs typeface="Times New Roman"/>
              </a:rPr>
              <a:t>0.</a:t>
            </a:r>
            <a:r>
              <a:rPr sz="2200" spc="-15" dirty="0">
                <a:latin typeface="Times New Roman"/>
                <a:cs typeface="Times New Roman"/>
              </a:rPr>
              <a:t>6</a:t>
            </a:r>
            <a:r>
              <a:rPr sz="2200" spc="-5" dirty="0">
                <a:latin typeface="Times New Roman"/>
                <a:cs typeface="Times New Roman"/>
              </a:rPr>
              <a:t>9</a:t>
            </a:r>
            <a:r>
              <a:rPr sz="2200" spc="-305" dirty="0">
                <a:latin typeface="Times New Roman"/>
                <a:cs typeface="Times New Roman"/>
              </a:rPr>
              <a:t> </a:t>
            </a:r>
            <a:r>
              <a:rPr sz="2200" spc="-5" dirty="0">
                <a:latin typeface="Symbol"/>
                <a:cs typeface="Symbol"/>
              </a:rPr>
              <a:t></a:t>
            </a:r>
            <a:r>
              <a:rPr sz="2200" spc="-300" dirty="0">
                <a:latin typeface="Times New Roman"/>
                <a:cs typeface="Times New Roman"/>
              </a:rPr>
              <a:t> </a:t>
            </a:r>
            <a:r>
              <a:rPr sz="2200" spc="10" dirty="0">
                <a:latin typeface="Times New Roman"/>
                <a:cs typeface="Times New Roman"/>
              </a:rPr>
              <a:t>(</a:t>
            </a:r>
            <a:r>
              <a:rPr sz="2200" spc="-45" dirty="0">
                <a:latin typeface="Times New Roman"/>
                <a:cs typeface="Times New Roman"/>
              </a:rPr>
              <a:t>6</a:t>
            </a:r>
            <a:r>
              <a:rPr sz="2200" i="1" dirty="0">
                <a:latin typeface="Times New Roman"/>
                <a:cs typeface="Times New Roman"/>
              </a:rPr>
              <a:t>C</a:t>
            </a:r>
            <a:r>
              <a:rPr sz="1875" i="1" spc="7" baseline="-24444" dirty="0">
                <a:latin typeface="Times New Roman"/>
                <a:cs typeface="Times New Roman"/>
              </a:rPr>
              <a:t>d</a:t>
            </a:r>
            <a:r>
              <a:rPr sz="1875" i="1" spc="-150" baseline="-24444" dirty="0">
                <a:latin typeface="Times New Roman"/>
                <a:cs typeface="Times New Roman"/>
              </a:rPr>
              <a:t> </a:t>
            </a:r>
            <a:r>
              <a:rPr sz="1875" spc="7" baseline="-24444" dirty="0">
                <a:latin typeface="Times New Roman"/>
                <a:cs typeface="Times New Roman"/>
              </a:rPr>
              <a:t>0</a:t>
            </a:r>
            <a:r>
              <a:rPr sz="1875" baseline="-24444" dirty="0">
                <a:latin typeface="Times New Roman"/>
                <a:cs typeface="Times New Roman"/>
              </a:rPr>
              <a:t> </a:t>
            </a:r>
            <a:r>
              <a:rPr sz="1875" spc="7" baseline="-24444" dirty="0">
                <a:latin typeface="Times New Roman"/>
                <a:cs typeface="Times New Roman"/>
              </a:rPr>
              <a:t> </a:t>
            </a:r>
            <a:r>
              <a:rPr sz="2200" spc="-5" dirty="0">
                <a:latin typeface="Symbol"/>
                <a:cs typeface="Symbol"/>
              </a:rPr>
              <a:t></a:t>
            </a:r>
            <a:r>
              <a:rPr sz="2200" spc="-204" dirty="0">
                <a:latin typeface="Times New Roman"/>
                <a:cs typeface="Times New Roman"/>
              </a:rPr>
              <a:t> </a:t>
            </a:r>
            <a:r>
              <a:rPr sz="2200" i="1" spc="25" dirty="0">
                <a:latin typeface="Times New Roman"/>
                <a:cs typeface="Times New Roman"/>
              </a:rPr>
              <a:t>C</a:t>
            </a:r>
            <a:r>
              <a:rPr sz="1875" i="1" spc="7" baseline="-24444" dirty="0">
                <a:latin typeface="Times New Roman"/>
                <a:cs typeface="Times New Roman"/>
              </a:rPr>
              <a:t>L</a:t>
            </a:r>
            <a:r>
              <a:rPr sz="1875" i="1" spc="-7" baseline="-24444" dirty="0">
                <a:latin typeface="Times New Roman"/>
                <a:cs typeface="Times New Roman"/>
              </a:rPr>
              <a:t> </a:t>
            </a:r>
            <a:r>
              <a:rPr sz="2200" spc="-5" dirty="0">
                <a:latin typeface="Times New Roman"/>
                <a:cs typeface="Times New Roman"/>
              </a:rPr>
              <a:t>)</a:t>
            </a:r>
            <a:r>
              <a:rPr sz="2200" spc="-280" dirty="0">
                <a:latin typeface="Times New Roman"/>
                <a:cs typeface="Times New Roman"/>
              </a:rPr>
              <a:t> </a:t>
            </a:r>
            <a:r>
              <a:rPr sz="2200" spc="-5" dirty="0">
                <a:latin typeface="Symbol"/>
                <a:cs typeface="Symbol"/>
              </a:rPr>
              <a:t></a:t>
            </a:r>
            <a:r>
              <a:rPr sz="2200" spc="-200" dirty="0">
                <a:latin typeface="Times New Roman"/>
                <a:cs typeface="Times New Roman"/>
              </a:rPr>
              <a:t> </a:t>
            </a:r>
            <a:r>
              <a:rPr sz="2200" i="1" spc="-90" dirty="0">
                <a:latin typeface="Times New Roman"/>
                <a:cs typeface="Times New Roman"/>
              </a:rPr>
              <a:t>R</a:t>
            </a:r>
            <a:r>
              <a:rPr sz="1875" spc="7" baseline="-24444" dirty="0">
                <a:latin typeface="Times New Roman"/>
                <a:cs typeface="Times New Roman"/>
              </a:rPr>
              <a:t>0</a:t>
            </a:r>
            <a:endParaRPr sz="1875" baseline="-24444" dirty="0">
              <a:latin typeface="Times New Roman"/>
              <a:cs typeface="Times New Roman"/>
            </a:endParaRPr>
          </a:p>
        </p:txBody>
      </p:sp>
      <p:sp>
        <p:nvSpPr>
          <p:cNvPr id="30" name="object 30"/>
          <p:cNvSpPr txBox="1"/>
          <p:nvPr/>
        </p:nvSpPr>
        <p:spPr>
          <a:xfrm>
            <a:off x="4369561" y="4137914"/>
            <a:ext cx="160274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004099"/>
                </a:solidFill>
                <a:latin typeface="Arial"/>
                <a:cs typeface="Arial"/>
              </a:rPr>
              <a:t>A</a:t>
            </a:r>
            <a:r>
              <a:rPr sz="1800" b="1" spc="-80" dirty="0">
                <a:solidFill>
                  <a:srgbClr val="004099"/>
                </a:solidFill>
                <a:latin typeface="Arial"/>
                <a:cs typeface="Arial"/>
              </a:rPr>
              <a:t> </a:t>
            </a:r>
            <a:r>
              <a:rPr sz="1800" b="1" dirty="0">
                <a:solidFill>
                  <a:srgbClr val="004099"/>
                </a:solidFill>
                <a:latin typeface="Arial"/>
                <a:cs typeface="Arial"/>
              </a:rPr>
              <a:t>=</a:t>
            </a:r>
            <a:r>
              <a:rPr sz="1800" b="1" spc="-25" dirty="0">
                <a:solidFill>
                  <a:srgbClr val="004099"/>
                </a:solidFill>
                <a:latin typeface="Arial"/>
                <a:cs typeface="Arial"/>
              </a:rPr>
              <a:t> </a:t>
            </a:r>
            <a:r>
              <a:rPr sz="1800" b="1" spc="-5" dirty="0">
                <a:solidFill>
                  <a:srgbClr val="004099"/>
                </a:solidFill>
                <a:latin typeface="Arial"/>
                <a:cs typeface="Arial"/>
              </a:rPr>
              <a:t>1,</a:t>
            </a:r>
            <a:r>
              <a:rPr sz="1800" b="1" spc="-15" dirty="0">
                <a:solidFill>
                  <a:srgbClr val="004099"/>
                </a:solidFill>
                <a:latin typeface="Arial"/>
                <a:cs typeface="Arial"/>
              </a:rPr>
              <a:t> </a:t>
            </a:r>
            <a:r>
              <a:rPr sz="1800" b="1" i="1" spc="-5" dirty="0">
                <a:solidFill>
                  <a:srgbClr val="004099"/>
                </a:solidFill>
                <a:latin typeface="Arial"/>
                <a:cs typeface="Arial"/>
              </a:rPr>
              <a:t>B</a:t>
            </a:r>
            <a:r>
              <a:rPr sz="1800" b="1" i="1" spc="-15" dirty="0">
                <a:solidFill>
                  <a:srgbClr val="004099"/>
                </a:solidFill>
                <a:latin typeface="Arial"/>
                <a:cs typeface="Arial"/>
              </a:rPr>
              <a:t> </a:t>
            </a:r>
            <a:r>
              <a:rPr sz="1800" b="1" dirty="0">
                <a:solidFill>
                  <a:srgbClr val="004099"/>
                </a:solidFill>
                <a:latin typeface="Arial"/>
                <a:cs typeface="Arial"/>
              </a:rPr>
              <a:t>=</a:t>
            </a:r>
            <a:r>
              <a:rPr sz="1800" b="1" spc="-20" dirty="0">
                <a:solidFill>
                  <a:srgbClr val="004099"/>
                </a:solidFill>
                <a:latin typeface="Arial"/>
                <a:cs typeface="Arial"/>
              </a:rPr>
              <a:t> </a:t>
            </a:r>
            <a:r>
              <a:rPr sz="1800" b="1" dirty="0">
                <a:solidFill>
                  <a:srgbClr val="004099"/>
                </a:solidFill>
                <a:latin typeface="Arial"/>
                <a:cs typeface="Arial"/>
              </a:rPr>
              <a:t>1</a:t>
            </a:r>
            <a:r>
              <a:rPr sz="1800" b="1" dirty="0">
                <a:solidFill>
                  <a:srgbClr val="004099"/>
                </a:solidFill>
                <a:latin typeface="Symbol"/>
                <a:cs typeface="Symbol"/>
              </a:rPr>
              <a:t></a:t>
            </a:r>
            <a:r>
              <a:rPr sz="1800" b="1" dirty="0">
                <a:solidFill>
                  <a:srgbClr val="004099"/>
                </a:solidFill>
                <a:latin typeface="Arial"/>
                <a:cs typeface="Arial"/>
              </a:rPr>
              <a:t>0</a:t>
            </a:r>
            <a:endParaRPr sz="1800">
              <a:latin typeface="Arial"/>
              <a:cs typeface="Arial"/>
            </a:endParaRPr>
          </a:p>
        </p:txBody>
      </p:sp>
      <p:sp>
        <p:nvSpPr>
          <p:cNvPr id="31" name="object 31"/>
          <p:cNvSpPr/>
          <p:nvPr/>
        </p:nvSpPr>
        <p:spPr>
          <a:xfrm>
            <a:off x="6659880" y="4072890"/>
            <a:ext cx="3136900" cy="444500"/>
          </a:xfrm>
          <a:custGeom>
            <a:avLst/>
            <a:gdLst/>
            <a:ahLst/>
            <a:cxnLst/>
            <a:rect l="l" t="t" r="r" b="b"/>
            <a:pathLst>
              <a:path w="3136900" h="444500">
                <a:moveTo>
                  <a:pt x="3136392" y="0"/>
                </a:moveTo>
                <a:lnTo>
                  <a:pt x="0" y="0"/>
                </a:lnTo>
                <a:lnTo>
                  <a:pt x="0" y="444245"/>
                </a:lnTo>
                <a:lnTo>
                  <a:pt x="3136392" y="444245"/>
                </a:lnTo>
                <a:lnTo>
                  <a:pt x="3136392" y="0"/>
                </a:lnTo>
                <a:close/>
              </a:path>
            </a:pathLst>
          </a:custGeom>
          <a:solidFill>
            <a:srgbClr val="FFFF00"/>
          </a:solidFill>
        </p:spPr>
        <p:txBody>
          <a:bodyPr wrap="square" lIns="0" tIns="0" rIns="0" bIns="0" rtlCol="0"/>
          <a:lstStyle/>
          <a:p>
            <a:endParaRPr/>
          </a:p>
        </p:txBody>
      </p:sp>
      <p:sp>
        <p:nvSpPr>
          <p:cNvPr id="32" name="object 32"/>
          <p:cNvSpPr txBox="1"/>
          <p:nvPr/>
        </p:nvSpPr>
        <p:spPr>
          <a:xfrm>
            <a:off x="6677031" y="4131021"/>
            <a:ext cx="451484" cy="360045"/>
          </a:xfrm>
          <a:prstGeom prst="rect">
            <a:avLst/>
          </a:prstGeom>
        </p:spPr>
        <p:txBody>
          <a:bodyPr vert="horz" wrap="square" lIns="0" tIns="11430" rIns="0" bIns="0" rtlCol="0">
            <a:spAutoFit/>
          </a:bodyPr>
          <a:lstStyle/>
          <a:p>
            <a:pPr marL="25400">
              <a:lnSpc>
                <a:spcPct val="100000"/>
              </a:lnSpc>
              <a:spcBef>
                <a:spcPts val="90"/>
              </a:spcBef>
            </a:pPr>
            <a:r>
              <a:rPr sz="3300" i="1" spc="75" baseline="13888" dirty="0">
                <a:latin typeface="Times New Roman"/>
                <a:cs typeface="Times New Roman"/>
              </a:rPr>
              <a:t>t</a:t>
            </a:r>
            <a:r>
              <a:rPr sz="1250" i="1" spc="50" dirty="0">
                <a:latin typeface="Times New Roman"/>
                <a:cs typeface="Times New Roman"/>
              </a:rPr>
              <a:t>pLH</a:t>
            </a:r>
            <a:endParaRPr sz="1250">
              <a:latin typeface="Times New Roman"/>
              <a:cs typeface="Times New Roman"/>
            </a:endParaRPr>
          </a:p>
        </p:txBody>
      </p:sp>
      <p:sp>
        <p:nvSpPr>
          <p:cNvPr id="33" name="object 33"/>
          <p:cNvSpPr txBox="1"/>
          <p:nvPr/>
        </p:nvSpPr>
        <p:spPr>
          <a:xfrm>
            <a:off x="7176000" y="4059086"/>
            <a:ext cx="2967355" cy="360045"/>
          </a:xfrm>
          <a:prstGeom prst="rect">
            <a:avLst/>
          </a:prstGeom>
        </p:spPr>
        <p:txBody>
          <a:bodyPr vert="horz" wrap="square" lIns="0" tIns="11430" rIns="0" bIns="0" rtlCol="0">
            <a:spAutoFit/>
          </a:bodyPr>
          <a:lstStyle/>
          <a:p>
            <a:pPr marL="38100">
              <a:lnSpc>
                <a:spcPct val="100000"/>
              </a:lnSpc>
              <a:spcBef>
                <a:spcPts val="90"/>
              </a:spcBef>
              <a:tabLst>
                <a:tab pos="2728595" algn="l"/>
                <a:tab pos="2928620" algn="l"/>
              </a:tabLst>
            </a:pPr>
            <a:r>
              <a:rPr sz="2200" spc="-5" dirty="0">
                <a:latin typeface="Symbol"/>
                <a:cs typeface="Symbol"/>
              </a:rPr>
              <a:t></a:t>
            </a:r>
            <a:r>
              <a:rPr sz="2200" spc="-40" dirty="0">
                <a:latin typeface="Times New Roman"/>
                <a:cs typeface="Times New Roman"/>
              </a:rPr>
              <a:t> </a:t>
            </a:r>
            <a:r>
              <a:rPr sz="2200" spc="-5" dirty="0">
                <a:latin typeface="Times New Roman"/>
                <a:cs typeface="Times New Roman"/>
              </a:rPr>
              <a:t>0.</a:t>
            </a:r>
            <a:r>
              <a:rPr sz="2200" spc="-15" dirty="0">
                <a:latin typeface="Times New Roman"/>
                <a:cs typeface="Times New Roman"/>
              </a:rPr>
              <a:t>6</a:t>
            </a:r>
            <a:r>
              <a:rPr sz="2200" spc="-5" dirty="0">
                <a:latin typeface="Times New Roman"/>
                <a:cs typeface="Times New Roman"/>
              </a:rPr>
              <a:t>9</a:t>
            </a:r>
            <a:r>
              <a:rPr sz="2200" spc="-305" dirty="0">
                <a:latin typeface="Times New Roman"/>
                <a:cs typeface="Times New Roman"/>
              </a:rPr>
              <a:t> </a:t>
            </a:r>
            <a:r>
              <a:rPr sz="2200" spc="-5" dirty="0">
                <a:latin typeface="Symbol"/>
                <a:cs typeface="Symbol"/>
              </a:rPr>
              <a:t></a:t>
            </a:r>
            <a:r>
              <a:rPr sz="2200" spc="-300" dirty="0">
                <a:latin typeface="Times New Roman"/>
                <a:cs typeface="Times New Roman"/>
              </a:rPr>
              <a:t> </a:t>
            </a:r>
            <a:r>
              <a:rPr sz="2200" spc="10" dirty="0">
                <a:latin typeface="Times New Roman"/>
                <a:cs typeface="Times New Roman"/>
              </a:rPr>
              <a:t>(</a:t>
            </a:r>
            <a:r>
              <a:rPr sz="2200" spc="-45" dirty="0">
                <a:latin typeface="Times New Roman"/>
                <a:cs typeface="Times New Roman"/>
              </a:rPr>
              <a:t>6</a:t>
            </a:r>
            <a:r>
              <a:rPr sz="2200" i="1" dirty="0">
                <a:latin typeface="Times New Roman"/>
                <a:cs typeface="Times New Roman"/>
              </a:rPr>
              <a:t>C</a:t>
            </a:r>
            <a:r>
              <a:rPr sz="1875" i="1" spc="7" baseline="-24444" dirty="0">
                <a:latin typeface="Times New Roman"/>
                <a:cs typeface="Times New Roman"/>
              </a:rPr>
              <a:t>d</a:t>
            </a:r>
            <a:r>
              <a:rPr sz="1875" i="1" spc="-150" baseline="-24444" dirty="0">
                <a:latin typeface="Times New Roman"/>
                <a:cs typeface="Times New Roman"/>
              </a:rPr>
              <a:t> </a:t>
            </a:r>
            <a:r>
              <a:rPr sz="1875" spc="7" baseline="-24444" dirty="0">
                <a:latin typeface="Times New Roman"/>
                <a:cs typeface="Times New Roman"/>
              </a:rPr>
              <a:t>0</a:t>
            </a:r>
            <a:r>
              <a:rPr sz="1875" baseline="-24444" dirty="0">
                <a:latin typeface="Times New Roman"/>
                <a:cs typeface="Times New Roman"/>
              </a:rPr>
              <a:t> </a:t>
            </a:r>
            <a:r>
              <a:rPr sz="1875" spc="7" baseline="-24444" dirty="0">
                <a:latin typeface="Times New Roman"/>
                <a:cs typeface="Times New Roman"/>
              </a:rPr>
              <a:t> </a:t>
            </a:r>
            <a:r>
              <a:rPr sz="2200" spc="-5" dirty="0">
                <a:latin typeface="Symbol"/>
                <a:cs typeface="Symbol"/>
              </a:rPr>
              <a:t></a:t>
            </a:r>
            <a:r>
              <a:rPr sz="2200" spc="-204" dirty="0">
                <a:latin typeface="Times New Roman"/>
                <a:cs typeface="Times New Roman"/>
              </a:rPr>
              <a:t> </a:t>
            </a:r>
            <a:r>
              <a:rPr sz="2200" i="1" spc="25" dirty="0">
                <a:latin typeface="Times New Roman"/>
                <a:cs typeface="Times New Roman"/>
              </a:rPr>
              <a:t>C</a:t>
            </a:r>
            <a:r>
              <a:rPr sz="1875" i="1" spc="7" baseline="-24444" dirty="0">
                <a:latin typeface="Times New Roman"/>
                <a:cs typeface="Times New Roman"/>
              </a:rPr>
              <a:t>L</a:t>
            </a:r>
            <a:r>
              <a:rPr sz="1875" i="1" spc="-7" baseline="-24444" dirty="0">
                <a:latin typeface="Times New Roman"/>
                <a:cs typeface="Times New Roman"/>
              </a:rPr>
              <a:t> </a:t>
            </a:r>
            <a:r>
              <a:rPr sz="2200" spc="-5" dirty="0">
                <a:latin typeface="Times New Roman"/>
                <a:cs typeface="Times New Roman"/>
              </a:rPr>
              <a:t>)</a:t>
            </a:r>
            <a:r>
              <a:rPr sz="2200" spc="-280" dirty="0">
                <a:latin typeface="Times New Roman"/>
                <a:cs typeface="Times New Roman"/>
              </a:rPr>
              <a:t> </a:t>
            </a:r>
            <a:r>
              <a:rPr sz="2200" spc="-5" dirty="0">
                <a:latin typeface="Symbol"/>
                <a:cs typeface="Symbol"/>
              </a:rPr>
              <a:t></a:t>
            </a:r>
            <a:r>
              <a:rPr sz="2200" spc="-200" dirty="0">
                <a:latin typeface="Times New Roman"/>
                <a:cs typeface="Times New Roman"/>
              </a:rPr>
              <a:t> </a:t>
            </a:r>
            <a:r>
              <a:rPr sz="2200" i="1" spc="-90" dirty="0">
                <a:latin typeface="Times New Roman"/>
                <a:cs typeface="Times New Roman"/>
              </a:rPr>
              <a:t>R</a:t>
            </a:r>
            <a:r>
              <a:rPr sz="1875" spc="7" baseline="-24444" dirty="0">
                <a:latin typeface="Times New Roman"/>
                <a:cs typeface="Times New Roman"/>
              </a:rPr>
              <a:t>0</a:t>
            </a:r>
            <a:r>
              <a:rPr sz="1875" baseline="-24444" dirty="0">
                <a:latin typeface="Times New Roman"/>
                <a:cs typeface="Times New Roman"/>
              </a:rPr>
              <a:t>	</a:t>
            </a:r>
            <a:endParaRPr sz="2200" dirty="0">
              <a:latin typeface="Times New Roman"/>
              <a:cs typeface="Times New Roman"/>
            </a:endParaRPr>
          </a:p>
        </p:txBody>
      </p:sp>
      <p:sp>
        <p:nvSpPr>
          <p:cNvPr id="34" name="object 34"/>
          <p:cNvSpPr txBox="1"/>
          <p:nvPr/>
        </p:nvSpPr>
        <p:spPr>
          <a:xfrm>
            <a:off x="4396994" y="5024882"/>
            <a:ext cx="847090" cy="330200"/>
          </a:xfrm>
          <a:prstGeom prst="rect">
            <a:avLst/>
          </a:prstGeom>
        </p:spPr>
        <p:txBody>
          <a:bodyPr vert="horz" wrap="square" lIns="0" tIns="12065" rIns="0" bIns="0" rtlCol="0">
            <a:spAutoFit/>
          </a:bodyPr>
          <a:lstStyle/>
          <a:p>
            <a:pPr marL="298450" indent="-285750">
              <a:lnSpc>
                <a:spcPct val="100000"/>
              </a:lnSpc>
              <a:spcBef>
                <a:spcPts val="95"/>
              </a:spcBef>
              <a:buFont typeface="Wingdings"/>
              <a:buChar char=""/>
              <a:tabLst>
                <a:tab pos="298450" algn="l"/>
              </a:tabLst>
            </a:pPr>
            <a:r>
              <a:rPr sz="2000" b="1" spc="-5" dirty="0">
                <a:solidFill>
                  <a:srgbClr val="00AF50"/>
                </a:solidFill>
                <a:latin typeface="Arial"/>
                <a:cs typeface="Arial"/>
              </a:rPr>
              <a:t>PDN</a:t>
            </a:r>
            <a:endParaRPr sz="2000">
              <a:latin typeface="Arial"/>
              <a:cs typeface="Arial"/>
            </a:endParaRPr>
          </a:p>
        </p:txBody>
      </p:sp>
      <p:sp>
        <p:nvSpPr>
          <p:cNvPr id="35" name="object 35"/>
          <p:cNvSpPr txBox="1"/>
          <p:nvPr/>
        </p:nvSpPr>
        <p:spPr>
          <a:xfrm>
            <a:off x="4308347" y="5442458"/>
            <a:ext cx="617347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00AF50"/>
                </a:solidFill>
                <a:latin typeface="Arial"/>
                <a:cs typeface="Arial"/>
              </a:rPr>
              <a:t>(</a:t>
            </a:r>
            <a:r>
              <a:rPr sz="1800" b="1" i="1" spc="-5" dirty="0">
                <a:solidFill>
                  <a:srgbClr val="00AF50"/>
                </a:solidFill>
                <a:latin typeface="Arial"/>
                <a:cs typeface="Arial"/>
              </a:rPr>
              <a:t>A</a:t>
            </a:r>
            <a:r>
              <a:rPr sz="1800" b="1" i="1" dirty="0">
                <a:solidFill>
                  <a:srgbClr val="00AF50"/>
                </a:solidFill>
                <a:latin typeface="Arial"/>
                <a:cs typeface="Arial"/>
              </a:rPr>
              <a:t> </a:t>
            </a:r>
            <a:r>
              <a:rPr sz="1800" b="1" dirty="0">
                <a:solidFill>
                  <a:srgbClr val="00AF50"/>
                </a:solidFill>
                <a:latin typeface="Arial"/>
                <a:cs typeface="Arial"/>
              </a:rPr>
              <a:t>= </a:t>
            </a:r>
            <a:r>
              <a:rPr sz="1800" b="1" spc="-5" dirty="0">
                <a:solidFill>
                  <a:srgbClr val="00AF50"/>
                </a:solidFill>
                <a:latin typeface="Arial"/>
                <a:cs typeface="Arial"/>
              </a:rPr>
              <a:t>0</a:t>
            </a:r>
            <a:r>
              <a:rPr sz="1800" b="1" spc="-5" dirty="0">
                <a:solidFill>
                  <a:srgbClr val="00AF50"/>
                </a:solidFill>
                <a:latin typeface="Symbol"/>
                <a:cs typeface="Symbol"/>
              </a:rPr>
              <a:t></a:t>
            </a:r>
            <a:r>
              <a:rPr sz="1800" b="1" spc="-5" dirty="0">
                <a:solidFill>
                  <a:srgbClr val="00AF50"/>
                </a:solidFill>
                <a:latin typeface="Arial"/>
                <a:cs typeface="Arial"/>
              </a:rPr>
              <a:t>1,</a:t>
            </a:r>
            <a:r>
              <a:rPr sz="1800" b="1" spc="-10" dirty="0">
                <a:solidFill>
                  <a:srgbClr val="00AF50"/>
                </a:solidFill>
                <a:latin typeface="Arial"/>
                <a:cs typeface="Arial"/>
              </a:rPr>
              <a:t> </a:t>
            </a:r>
            <a:r>
              <a:rPr sz="1800" b="1" i="1" spc="-5" dirty="0">
                <a:solidFill>
                  <a:srgbClr val="00AF50"/>
                </a:solidFill>
                <a:latin typeface="Arial"/>
                <a:cs typeface="Arial"/>
              </a:rPr>
              <a:t>B</a:t>
            </a:r>
            <a:r>
              <a:rPr sz="1800" b="1" i="1" spc="5" dirty="0">
                <a:solidFill>
                  <a:srgbClr val="00AF50"/>
                </a:solidFill>
                <a:latin typeface="Arial"/>
                <a:cs typeface="Arial"/>
              </a:rPr>
              <a:t> </a:t>
            </a:r>
            <a:r>
              <a:rPr sz="1800" b="1" dirty="0">
                <a:solidFill>
                  <a:srgbClr val="00AF50"/>
                </a:solidFill>
                <a:latin typeface="Arial"/>
                <a:cs typeface="Arial"/>
              </a:rPr>
              <a:t>= 0</a:t>
            </a:r>
            <a:r>
              <a:rPr sz="1800" b="1" dirty="0">
                <a:solidFill>
                  <a:srgbClr val="00AF50"/>
                </a:solidFill>
                <a:latin typeface="Symbol"/>
                <a:cs typeface="Symbol"/>
              </a:rPr>
              <a:t></a:t>
            </a:r>
            <a:r>
              <a:rPr sz="1800" b="1" dirty="0">
                <a:solidFill>
                  <a:srgbClr val="00AF50"/>
                </a:solidFill>
                <a:latin typeface="Arial"/>
                <a:cs typeface="Arial"/>
              </a:rPr>
              <a:t>1)</a:t>
            </a:r>
            <a:r>
              <a:rPr sz="1800" b="1" spc="-15" dirty="0">
                <a:solidFill>
                  <a:srgbClr val="00AF50"/>
                </a:solidFill>
                <a:latin typeface="Arial"/>
                <a:cs typeface="Arial"/>
              </a:rPr>
              <a:t> </a:t>
            </a:r>
            <a:r>
              <a:rPr sz="1800" b="1" spc="-5" dirty="0">
                <a:solidFill>
                  <a:srgbClr val="00AF50"/>
                </a:solidFill>
                <a:latin typeface="Arial"/>
                <a:cs typeface="Arial"/>
              </a:rPr>
              <a:t>&amp;</a:t>
            </a:r>
            <a:r>
              <a:rPr sz="1800" b="1" spc="5" dirty="0">
                <a:solidFill>
                  <a:srgbClr val="00AF50"/>
                </a:solidFill>
                <a:latin typeface="Arial"/>
                <a:cs typeface="Arial"/>
              </a:rPr>
              <a:t> </a:t>
            </a:r>
            <a:r>
              <a:rPr sz="1800" b="1" spc="-5" dirty="0">
                <a:solidFill>
                  <a:srgbClr val="00AF50"/>
                </a:solidFill>
                <a:latin typeface="Arial"/>
                <a:cs typeface="Arial"/>
              </a:rPr>
              <a:t>(</a:t>
            </a:r>
            <a:r>
              <a:rPr sz="1800" b="1" i="1" spc="-5" dirty="0">
                <a:solidFill>
                  <a:srgbClr val="00AF50"/>
                </a:solidFill>
                <a:latin typeface="Arial"/>
                <a:cs typeface="Arial"/>
              </a:rPr>
              <a:t>A</a:t>
            </a:r>
            <a:r>
              <a:rPr sz="1800" b="1" i="1" dirty="0">
                <a:solidFill>
                  <a:srgbClr val="00AF50"/>
                </a:solidFill>
                <a:latin typeface="Arial"/>
                <a:cs typeface="Arial"/>
              </a:rPr>
              <a:t> </a:t>
            </a:r>
            <a:r>
              <a:rPr sz="1800" b="1" dirty="0">
                <a:solidFill>
                  <a:srgbClr val="00AF50"/>
                </a:solidFill>
                <a:latin typeface="Arial"/>
                <a:cs typeface="Arial"/>
              </a:rPr>
              <a:t>=</a:t>
            </a:r>
            <a:r>
              <a:rPr sz="1800" b="1" spc="-5" dirty="0">
                <a:solidFill>
                  <a:srgbClr val="00AF50"/>
                </a:solidFill>
                <a:latin typeface="Arial"/>
                <a:cs typeface="Arial"/>
              </a:rPr>
              <a:t> 1,</a:t>
            </a:r>
            <a:r>
              <a:rPr sz="1800" b="1" spc="5" dirty="0">
                <a:solidFill>
                  <a:srgbClr val="00AF50"/>
                </a:solidFill>
                <a:latin typeface="Arial"/>
                <a:cs typeface="Arial"/>
              </a:rPr>
              <a:t> </a:t>
            </a:r>
            <a:r>
              <a:rPr sz="1800" b="1" i="1" spc="-5" dirty="0">
                <a:solidFill>
                  <a:srgbClr val="00AF50"/>
                </a:solidFill>
                <a:latin typeface="Arial"/>
                <a:cs typeface="Arial"/>
              </a:rPr>
              <a:t>B</a:t>
            </a:r>
            <a:r>
              <a:rPr sz="1800" b="1" i="1" dirty="0">
                <a:solidFill>
                  <a:srgbClr val="00AF50"/>
                </a:solidFill>
                <a:latin typeface="Arial"/>
                <a:cs typeface="Arial"/>
              </a:rPr>
              <a:t> </a:t>
            </a:r>
            <a:r>
              <a:rPr sz="1800" b="1" dirty="0">
                <a:solidFill>
                  <a:srgbClr val="00AF50"/>
                </a:solidFill>
                <a:latin typeface="Arial"/>
                <a:cs typeface="Arial"/>
              </a:rPr>
              <a:t>= </a:t>
            </a:r>
            <a:r>
              <a:rPr sz="1800" b="1" spc="-5" dirty="0">
                <a:solidFill>
                  <a:srgbClr val="00AF50"/>
                </a:solidFill>
                <a:latin typeface="Arial"/>
                <a:cs typeface="Arial"/>
              </a:rPr>
              <a:t>0</a:t>
            </a:r>
            <a:r>
              <a:rPr sz="1800" b="1" spc="-5" dirty="0">
                <a:solidFill>
                  <a:srgbClr val="00AF50"/>
                </a:solidFill>
                <a:latin typeface="Symbol"/>
                <a:cs typeface="Symbol"/>
              </a:rPr>
              <a:t></a:t>
            </a:r>
            <a:r>
              <a:rPr sz="1800" b="1" spc="-5" dirty="0">
                <a:solidFill>
                  <a:srgbClr val="00AF50"/>
                </a:solidFill>
                <a:latin typeface="Arial"/>
                <a:cs typeface="Arial"/>
              </a:rPr>
              <a:t>1) &amp;</a:t>
            </a:r>
            <a:r>
              <a:rPr sz="1800" b="1" dirty="0">
                <a:solidFill>
                  <a:srgbClr val="00AF50"/>
                </a:solidFill>
                <a:latin typeface="Arial"/>
                <a:cs typeface="Arial"/>
              </a:rPr>
              <a:t> </a:t>
            </a:r>
            <a:r>
              <a:rPr sz="1800" b="1" spc="-5" dirty="0">
                <a:solidFill>
                  <a:srgbClr val="00AF50"/>
                </a:solidFill>
                <a:latin typeface="Arial"/>
                <a:cs typeface="Arial"/>
              </a:rPr>
              <a:t>(</a:t>
            </a:r>
            <a:r>
              <a:rPr sz="1800" b="1" i="1" spc="-5" dirty="0">
                <a:solidFill>
                  <a:srgbClr val="00AF50"/>
                </a:solidFill>
                <a:latin typeface="Arial"/>
                <a:cs typeface="Arial"/>
              </a:rPr>
              <a:t>A</a:t>
            </a:r>
            <a:r>
              <a:rPr sz="1800" b="1" i="1" dirty="0">
                <a:solidFill>
                  <a:srgbClr val="00AF50"/>
                </a:solidFill>
                <a:latin typeface="Arial"/>
                <a:cs typeface="Arial"/>
              </a:rPr>
              <a:t> </a:t>
            </a:r>
            <a:r>
              <a:rPr sz="1800" b="1" dirty="0">
                <a:solidFill>
                  <a:srgbClr val="00AF50"/>
                </a:solidFill>
                <a:latin typeface="Arial"/>
                <a:cs typeface="Arial"/>
              </a:rPr>
              <a:t>=</a:t>
            </a:r>
            <a:r>
              <a:rPr sz="1800" b="1" spc="5" dirty="0">
                <a:solidFill>
                  <a:srgbClr val="00AF50"/>
                </a:solidFill>
                <a:latin typeface="Arial"/>
                <a:cs typeface="Arial"/>
              </a:rPr>
              <a:t> </a:t>
            </a:r>
            <a:r>
              <a:rPr sz="1800" b="1" spc="-5" dirty="0">
                <a:solidFill>
                  <a:srgbClr val="00AF50"/>
                </a:solidFill>
                <a:latin typeface="Arial"/>
                <a:cs typeface="Arial"/>
              </a:rPr>
              <a:t>0</a:t>
            </a:r>
            <a:r>
              <a:rPr sz="1800" b="1" spc="-5" dirty="0">
                <a:solidFill>
                  <a:srgbClr val="00AF50"/>
                </a:solidFill>
                <a:latin typeface="Symbol"/>
                <a:cs typeface="Symbol"/>
              </a:rPr>
              <a:t></a:t>
            </a:r>
            <a:r>
              <a:rPr sz="1800" b="1" spc="-5" dirty="0">
                <a:solidFill>
                  <a:srgbClr val="00AF50"/>
                </a:solidFill>
                <a:latin typeface="Arial"/>
                <a:cs typeface="Arial"/>
              </a:rPr>
              <a:t>1,</a:t>
            </a:r>
            <a:r>
              <a:rPr sz="1800" b="1" spc="-10" dirty="0">
                <a:solidFill>
                  <a:srgbClr val="00AF50"/>
                </a:solidFill>
                <a:latin typeface="Arial"/>
                <a:cs typeface="Arial"/>
              </a:rPr>
              <a:t> </a:t>
            </a:r>
            <a:r>
              <a:rPr sz="1800" b="1" i="1" spc="-5" dirty="0">
                <a:solidFill>
                  <a:srgbClr val="00AF50"/>
                </a:solidFill>
                <a:latin typeface="Arial"/>
                <a:cs typeface="Arial"/>
              </a:rPr>
              <a:t>B</a:t>
            </a:r>
            <a:r>
              <a:rPr sz="1800" b="1" i="1" dirty="0">
                <a:solidFill>
                  <a:srgbClr val="00AF50"/>
                </a:solidFill>
                <a:latin typeface="Arial"/>
                <a:cs typeface="Arial"/>
              </a:rPr>
              <a:t> </a:t>
            </a:r>
            <a:r>
              <a:rPr sz="1800" b="1" dirty="0">
                <a:solidFill>
                  <a:srgbClr val="00AF50"/>
                </a:solidFill>
                <a:latin typeface="Arial"/>
                <a:cs typeface="Arial"/>
              </a:rPr>
              <a:t>=</a:t>
            </a:r>
            <a:r>
              <a:rPr sz="1800" b="1" spc="5" dirty="0">
                <a:solidFill>
                  <a:srgbClr val="00AF50"/>
                </a:solidFill>
                <a:latin typeface="Arial"/>
                <a:cs typeface="Arial"/>
              </a:rPr>
              <a:t> </a:t>
            </a:r>
            <a:r>
              <a:rPr sz="1800" b="1" spc="-5" dirty="0">
                <a:solidFill>
                  <a:srgbClr val="00AF50"/>
                </a:solidFill>
                <a:latin typeface="Arial"/>
                <a:cs typeface="Arial"/>
              </a:rPr>
              <a:t>1)</a:t>
            </a:r>
            <a:endParaRPr sz="1800">
              <a:latin typeface="Arial"/>
              <a:cs typeface="Arial"/>
            </a:endParaRPr>
          </a:p>
        </p:txBody>
      </p:sp>
      <p:sp>
        <p:nvSpPr>
          <p:cNvPr id="36" name="object 36"/>
          <p:cNvSpPr/>
          <p:nvPr/>
        </p:nvSpPr>
        <p:spPr>
          <a:xfrm>
            <a:off x="4301490" y="5791961"/>
            <a:ext cx="7105650" cy="444500"/>
          </a:xfrm>
          <a:custGeom>
            <a:avLst/>
            <a:gdLst/>
            <a:ahLst/>
            <a:cxnLst/>
            <a:rect l="l" t="t" r="r" b="b"/>
            <a:pathLst>
              <a:path w="7105650" h="444500">
                <a:moveTo>
                  <a:pt x="7105650" y="0"/>
                </a:moveTo>
                <a:lnTo>
                  <a:pt x="0" y="0"/>
                </a:lnTo>
                <a:lnTo>
                  <a:pt x="0" y="444245"/>
                </a:lnTo>
                <a:lnTo>
                  <a:pt x="7105650" y="444245"/>
                </a:lnTo>
                <a:lnTo>
                  <a:pt x="7105650" y="0"/>
                </a:lnTo>
                <a:close/>
              </a:path>
            </a:pathLst>
          </a:custGeom>
          <a:solidFill>
            <a:srgbClr val="FFFF00"/>
          </a:solidFill>
        </p:spPr>
        <p:txBody>
          <a:bodyPr wrap="square" lIns="0" tIns="0" rIns="0" bIns="0" rtlCol="0"/>
          <a:lstStyle/>
          <a:p>
            <a:endParaRPr/>
          </a:p>
        </p:txBody>
      </p:sp>
      <p:sp>
        <p:nvSpPr>
          <p:cNvPr id="37" name="object 37"/>
          <p:cNvSpPr txBox="1"/>
          <p:nvPr/>
        </p:nvSpPr>
        <p:spPr>
          <a:xfrm>
            <a:off x="4318551" y="5850093"/>
            <a:ext cx="448945" cy="360045"/>
          </a:xfrm>
          <a:prstGeom prst="rect">
            <a:avLst/>
          </a:prstGeom>
        </p:spPr>
        <p:txBody>
          <a:bodyPr vert="horz" wrap="square" lIns="0" tIns="11430" rIns="0" bIns="0" rtlCol="0">
            <a:spAutoFit/>
          </a:bodyPr>
          <a:lstStyle/>
          <a:p>
            <a:pPr marL="25400">
              <a:lnSpc>
                <a:spcPct val="100000"/>
              </a:lnSpc>
              <a:spcBef>
                <a:spcPts val="90"/>
              </a:spcBef>
            </a:pPr>
            <a:r>
              <a:rPr sz="3300" i="1" spc="67" baseline="13888" dirty="0">
                <a:latin typeface="Times New Roman"/>
                <a:cs typeface="Times New Roman"/>
              </a:rPr>
              <a:t>t</a:t>
            </a:r>
            <a:r>
              <a:rPr sz="1250" i="1" spc="45" dirty="0">
                <a:latin typeface="Times New Roman"/>
                <a:cs typeface="Times New Roman"/>
              </a:rPr>
              <a:t>pHL</a:t>
            </a:r>
            <a:endParaRPr sz="1250">
              <a:latin typeface="Times New Roman"/>
              <a:cs typeface="Times New Roman"/>
            </a:endParaRPr>
          </a:p>
        </p:txBody>
      </p:sp>
      <p:sp>
        <p:nvSpPr>
          <p:cNvPr id="38" name="object 38"/>
          <p:cNvSpPr txBox="1"/>
          <p:nvPr/>
        </p:nvSpPr>
        <p:spPr>
          <a:xfrm>
            <a:off x="4809575" y="5778158"/>
            <a:ext cx="6578600" cy="360045"/>
          </a:xfrm>
          <a:prstGeom prst="rect">
            <a:avLst/>
          </a:prstGeom>
        </p:spPr>
        <p:txBody>
          <a:bodyPr vert="horz" wrap="square" lIns="0" tIns="11430" rIns="0" bIns="0" rtlCol="0">
            <a:spAutoFit/>
          </a:bodyPr>
          <a:lstStyle/>
          <a:p>
            <a:pPr marL="25400">
              <a:lnSpc>
                <a:spcPct val="100000"/>
              </a:lnSpc>
              <a:spcBef>
                <a:spcPts val="90"/>
              </a:spcBef>
            </a:pPr>
            <a:r>
              <a:rPr sz="2200" spc="-5" dirty="0">
                <a:latin typeface="Symbol"/>
                <a:cs typeface="Symbol"/>
              </a:rPr>
              <a:t></a:t>
            </a:r>
            <a:r>
              <a:rPr sz="2200" spc="-40" dirty="0">
                <a:latin typeface="Times New Roman"/>
                <a:cs typeface="Times New Roman"/>
              </a:rPr>
              <a:t> </a:t>
            </a:r>
            <a:r>
              <a:rPr sz="2200" spc="-10" dirty="0">
                <a:latin typeface="Times New Roman"/>
                <a:cs typeface="Times New Roman"/>
              </a:rPr>
              <a:t>0.69</a:t>
            </a:r>
            <a:r>
              <a:rPr sz="2200" spc="-310" dirty="0">
                <a:latin typeface="Times New Roman"/>
                <a:cs typeface="Times New Roman"/>
              </a:rPr>
              <a:t> </a:t>
            </a:r>
            <a:r>
              <a:rPr sz="2200" spc="-5" dirty="0">
                <a:latin typeface="Symbol"/>
                <a:cs typeface="Symbol"/>
              </a:rPr>
              <a:t></a:t>
            </a:r>
            <a:r>
              <a:rPr sz="2200" spc="-300" dirty="0">
                <a:latin typeface="Times New Roman"/>
                <a:cs typeface="Times New Roman"/>
              </a:rPr>
              <a:t> </a:t>
            </a:r>
            <a:r>
              <a:rPr sz="2200" spc="-10" dirty="0">
                <a:latin typeface="Times New Roman"/>
                <a:cs typeface="Times New Roman"/>
              </a:rPr>
              <a:t>(6</a:t>
            </a:r>
            <a:r>
              <a:rPr sz="2200" i="1" spc="-10" dirty="0">
                <a:latin typeface="Times New Roman"/>
                <a:cs typeface="Times New Roman"/>
              </a:rPr>
              <a:t>C</a:t>
            </a:r>
            <a:r>
              <a:rPr sz="1875" i="1" spc="-15" baseline="-24444" dirty="0">
                <a:latin typeface="Times New Roman"/>
                <a:cs typeface="Times New Roman"/>
              </a:rPr>
              <a:t>d</a:t>
            </a:r>
            <a:r>
              <a:rPr sz="1875" i="1" spc="-150" baseline="-24444" dirty="0">
                <a:latin typeface="Times New Roman"/>
                <a:cs typeface="Times New Roman"/>
              </a:rPr>
              <a:t> </a:t>
            </a:r>
            <a:r>
              <a:rPr sz="1875" spc="7" baseline="-24444" dirty="0">
                <a:latin typeface="Times New Roman"/>
                <a:cs typeface="Times New Roman"/>
              </a:rPr>
              <a:t>0  </a:t>
            </a:r>
            <a:r>
              <a:rPr sz="2200" spc="-5" dirty="0">
                <a:latin typeface="Symbol"/>
                <a:cs typeface="Symbol"/>
              </a:rPr>
              <a:t></a:t>
            </a:r>
            <a:r>
              <a:rPr sz="2200" spc="-204" dirty="0">
                <a:latin typeface="Times New Roman"/>
                <a:cs typeface="Times New Roman"/>
              </a:rPr>
              <a:t> </a:t>
            </a:r>
            <a:r>
              <a:rPr sz="2200" i="1" spc="20" dirty="0">
                <a:latin typeface="Times New Roman"/>
                <a:cs typeface="Times New Roman"/>
              </a:rPr>
              <a:t>C</a:t>
            </a:r>
            <a:r>
              <a:rPr sz="1875" i="1" spc="30" baseline="-24444" dirty="0">
                <a:latin typeface="Times New Roman"/>
                <a:cs typeface="Times New Roman"/>
              </a:rPr>
              <a:t>L</a:t>
            </a:r>
            <a:r>
              <a:rPr sz="1875" i="1" spc="-7" baseline="-24444" dirty="0">
                <a:latin typeface="Times New Roman"/>
                <a:cs typeface="Times New Roman"/>
              </a:rPr>
              <a:t> </a:t>
            </a:r>
            <a:r>
              <a:rPr sz="2200" spc="-5" dirty="0">
                <a:latin typeface="Times New Roman"/>
                <a:cs typeface="Times New Roman"/>
              </a:rPr>
              <a:t>)</a:t>
            </a:r>
            <a:r>
              <a:rPr sz="2200" spc="-275" dirty="0">
                <a:latin typeface="Times New Roman"/>
                <a:cs typeface="Times New Roman"/>
              </a:rPr>
              <a:t> </a:t>
            </a:r>
            <a:r>
              <a:rPr sz="2200" spc="-5" dirty="0">
                <a:latin typeface="Symbol"/>
                <a:cs typeface="Symbol"/>
              </a:rPr>
              <a:t></a:t>
            </a:r>
            <a:r>
              <a:rPr sz="2200" spc="-300" dirty="0">
                <a:latin typeface="Times New Roman"/>
                <a:cs typeface="Times New Roman"/>
              </a:rPr>
              <a:t> </a:t>
            </a:r>
            <a:r>
              <a:rPr sz="2200" spc="10" dirty="0">
                <a:latin typeface="Times New Roman"/>
                <a:cs typeface="Times New Roman"/>
              </a:rPr>
              <a:t>(</a:t>
            </a:r>
            <a:r>
              <a:rPr sz="2200" i="1" spc="10" dirty="0">
                <a:latin typeface="Times New Roman"/>
                <a:cs typeface="Times New Roman"/>
              </a:rPr>
              <a:t>R</a:t>
            </a:r>
            <a:r>
              <a:rPr sz="1875" spc="15" baseline="-24444" dirty="0">
                <a:latin typeface="Times New Roman"/>
                <a:cs typeface="Times New Roman"/>
              </a:rPr>
              <a:t>0 </a:t>
            </a:r>
            <a:r>
              <a:rPr sz="1875" spc="37" baseline="-24444" dirty="0">
                <a:latin typeface="Times New Roman"/>
                <a:cs typeface="Times New Roman"/>
              </a:rPr>
              <a:t> </a:t>
            </a:r>
            <a:r>
              <a:rPr sz="2200" spc="-5" dirty="0">
                <a:latin typeface="Times New Roman"/>
                <a:cs typeface="Times New Roman"/>
              </a:rPr>
              <a:t>/</a:t>
            </a:r>
            <a:r>
              <a:rPr sz="2200" spc="-85" dirty="0">
                <a:latin typeface="Times New Roman"/>
                <a:cs typeface="Times New Roman"/>
              </a:rPr>
              <a:t> </a:t>
            </a:r>
            <a:r>
              <a:rPr sz="2200" spc="-5" dirty="0">
                <a:latin typeface="Times New Roman"/>
                <a:cs typeface="Times New Roman"/>
              </a:rPr>
              <a:t>2</a:t>
            </a:r>
            <a:r>
              <a:rPr sz="2200" spc="-200" dirty="0">
                <a:latin typeface="Times New Roman"/>
                <a:cs typeface="Times New Roman"/>
              </a:rPr>
              <a:t> </a:t>
            </a:r>
            <a:r>
              <a:rPr sz="2200" spc="-5" dirty="0">
                <a:latin typeface="Symbol"/>
                <a:cs typeface="Symbol"/>
              </a:rPr>
              <a:t></a:t>
            </a:r>
            <a:r>
              <a:rPr sz="2200" spc="-70" dirty="0">
                <a:latin typeface="Times New Roman"/>
                <a:cs typeface="Times New Roman"/>
              </a:rPr>
              <a:t> </a:t>
            </a:r>
            <a:r>
              <a:rPr sz="2200" i="1" spc="-40" dirty="0">
                <a:latin typeface="Times New Roman"/>
                <a:cs typeface="Times New Roman"/>
              </a:rPr>
              <a:t>R</a:t>
            </a:r>
            <a:r>
              <a:rPr sz="1875" spc="-60" baseline="-24444" dirty="0">
                <a:latin typeface="Times New Roman"/>
                <a:cs typeface="Times New Roman"/>
              </a:rPr>
              <a:t>0</a:t>
            </a:r>
            <a:r>
              <a:rPr sz="1875" spc="517" baseline="-24444" dirty="0">
                <a:latin typeface="Times New Roman"/>
                <a:cs typeface="Times New Roman"/>
              </a:rPr>
              <a:t> </a:t>
            </a:r>
            <a:r>
              <a:rPr sz="2200" spc="-5" dirty="0">
                <a:latin typeface="Times New Roman"/>
                <a:cs typeface="Times New Roman"/>
              </a:rPr>
              <a:t>/</a:t>
            </a:r>
            <a:r>
              <a:rPr sz="2200" spc="-85" dirty="0">
                <a:latin typeface="Times New Roman"/>
                <a:cs typeface="Times New Roman"/>
              </a:rPr>
              <a:t> </a:t>
            </a:r>
            <a:r>
              <a:rPr sz="2200" spc="-5" dirty="0">
                <a:latin typeface="Times New Roman"/>
                <a:cs typeface="Times New Roman"/>
              </a:rPr>
              <a:t>2)</a:t>
            </a:r>
            <a:r>
              <a:rPr sz="2200" spc="-10" dirty="0">
                <a:latin typeface="Times New Roman"/>
                <a:cs typeface="Times New Roman"/>
              </a:rPr>
              <a:t> </a:t>
            </a:r>
            <a:r>
              <a:rPr sz="2200" spc="-5" dirty="0">
                <a:latin typeface="Symbol"/>
                <a:cs typeface="Symbol"/>
              </a:rPr>
              <a:t></a:t>
            </a:r>
            <a:r>
              <a:rPr sz="2200" spc="-45" dirty="0">
                <a:latin typeface="Times New Roman"/>
                <a:cs typeface="Times New Roman"/>
              </a:rPr>
              <a:t> </a:t>
            </a:r>
            <a:r>
              <a:rPr sz="2200" spc="-10" dirty="0">
                <a:latin typeface="Times New Roman"/>
                <a:cs typeface="Times New Roman"/>
              </a:rPr>
              <a:t>0.69</a:t>
            </a:r>
            <a:r>
              <a:rPr sz="2200" spc="-300" dirty="0">
                <a:latin typeface="Times New Roman"/>
                <a:cs typeface="Times New Roman"/>
              </a:rPr>
              <a:t> </a:t>
            </a:r>
            <a:r>
              <a:rPr sz="2200" spc="-5" dirty="0">
                <a:latin typeface="Symbol"/>
                <a:cs typeface="Symbol"/>
              </a:rPr>
              <a:t></a:t>
            </a:r>
            <a:r>
              <a:rPr sz="2200" spc="-305" dirty="0">
                <a:latin typeface="Times New Roman"/>
                <a:cs typeface="Times New Roman"/>
              </a:rPr>
              <a:t> </a:t>
            </a:r>
            <a:r>
              <a:rPr sz="2200" spc="-5" dirty="0">
                <a:latin typeface="Times New Roman"/>
                <a:cs typeface="Times New Roman"/>
              </a:rPr>
              <a:t>(6</a:t>
            </a:r>
            <a:r>
              <a:rPr sz="2200" i="1" spc="-5" dirty="0">
                <a:latin typeface="Times New Roman"/>
                <a:cs typeface="Times New Roman"/>
              </a:rPr>
              <a:t>C</a:t>
            </a:r>
            <a:r>
              <a:rPr sz="1875" i="1" spc="-7" baseline="-24444" dirty="0">
                <a:latin typeface="Times New Roman"/>
                <a:cs typeface="Times New Roman"/>
              </a:rPr>
              <a:t>d</a:t>
            </a:r>
            <a:r>
              <a:rPr sz="1875" i="1" spc="-150" baseline="-24444" dirty="0">
                <a:latin typeface="Times New Roman"/>
                <a:cs typeface="Times New Roman"/>
              </a:rPr>
              <a:t> </a:t>
            </a:r>
            <a:r>
              <a:rPr sz="1875" spc="7" baseline="-24444" dirty="0">
                <a:latin typeface="Times New Roman"/>
                <a:cs typeface="Times New Roman"/>
              </a:rPr>
              <a:t>0</a:t>
            </a:r>
            <a:r>
              <a:rPr sz="1875" spc="465" baseline="-24444" dirty="0">
                <a:latin typeface="Times New Roman"/>
                <a:cs typeface="Times New Roman"/>
              </a:rPr>
              <a:t> </a:t>
            </a:r>
            <a:r>
              <a:rPr sz="2200" spc="-5" dirty="0">
                <a:latin typeface="Symbol"/>
                <a:cs typeface="Symbol"/>
              </a:rPr>
              <a:t></a:t>
            </a:r>
            <a:r>
              <a:rPr sz="2200" spc="-204" dirty="0">
                <a:latin typeface="Times New Roman"/>
                <a:cs typeface="Times New Roman"/>
              </a:rPr>
              <a:t> </a:t>
            </a:r>
            <a:r>
              <a:rPr sz="2200" i="1" spc="20" dirty="0">
                <a:latin typeface="Times New Roman"/>
                <a:cs typeface="Times New Roman"/>
              </a:rPr>
              <a:t>C</a:t>
            </a:r>
            <a:r>
              <a:rPr sz="1875" i="1" spc="30" baseline="-24444" dirty="0">
                <a:latin typeface="Times New Roman"/>
                <a:cs typeface="Times New Roman"/>
              </a:rPr>
              <a:t>L</a:t>
            </a:r>
            <a:r>
              <a:rPr sz="1875" i="1" spc="-22" baseline="-24444" dirty="0">
                <a:latin typeface="Times New Roman"/>
                <a:cs typeface="Times New Roman"/>
              </a:rPr>
              <a:t> </a:t>
            </a:r>
            <a:r>
              <a:rPr sz="2200" spc="-5" dirty="0">
                <a:latin typeface="Times New Roman"/>
                <a:cs typeface="Times New Roman"/>
              </a:rPr>
              <a:t>)</a:t>
            </a:r>
            <a:r>
              <a:rPr sz="2200" spc="-275" dirty="0">
                <a:latin typeface="Times New Roman"/>
                <a:cs typeface="Times New Roman"/>
              </a:rPr>
              <a:t> </a:t>
            </a:r>
            <a:r>
              <a:rPr sz="2200" spc="-5" dirty="0">
                <a:latin typeface="Symbol"/>
                <a:cs typeface="Symbol"/>
              </a:rPr>
              <a:t></a:t>
            </a:r>
            <a:r>
              <a:rPr sz="2200" spc="-200" dirty="0">
                <a:latin typeface="Times New Roman"/>
                <a:cs typeface="Times New Roman"/>
              </a:rPr>
              <a:t> </a:t>
            </a:r>
            <a:r>
              <a:rPr sz="2200" i="1" spc="-40" dirty="0">
                <a:latin typeface="Times New Roman"/>
                <a:cs typeface="Times New Roman"/>
              </a:rPr>
              <a:t>R</a:t>
            </a:r>
            <a:r>
              <a:rPr sz="1875" spc="-60" baseline="-24444" dirty="0">
                <a:latin typeface="Times New Roman"/>
                <a:cs typeface="Times New Roman"/>
              </a:rPr>
              <a:t>0</a:t>
            </a:r>
            <a:endParaRPr sz="1875" baseline="-24444" dirty="0">
              <a:latin typeface="Times New Roman"/>
              <a:cs typeface="Times New Roman"/>
            </a:endParaRPr>
          </a:p>
        </p:txBody>
      </p:sp>
      <p:sp>
        <p:nvSpPr>
          <p:cNvPr id="39" name="object 39"/>
          <p:cNvSpPr txBox="1"/>
          <p:nvPr/>
        </p:nvSpPr>
        <p:spPr>
          <a:xfrm>
            <a:off x="10323830" y="3601211"/>
            <a:ext cx="1388110" cy="635000"/>
          </a:xfrm>
          <a:prstGeom prst="rect">
            <a:avLst/>
          </a:prstGeom>
        </p:spPr>
        <p:txBody>
          <a:bodyPr vert="horz" wrap="square" lIns="0" tIns="12065" rIns="0" bIns="0" rtlCol="0">
            <a:spAutoFit/>
          </a:bodyPr>
          <a:lstStyle/>
          <a:p>
            <a:pPr marL="426084" marR="5080" indent="-414020">
              <a:lnSpc>
                <a:spcPct val="100000"/>
              </a:lnSpc>
              <a:spcBef>
                <a:spcPts val="95"/>
              </a:spcBef>
            </a:pPr>
            <a:r>
              <a:rPr sz="2000" b="1" spc="-45" dirty="0">
                <a:solidFill>
                  <a:srgbClr val="FF0000"/>
                </a:solidFill>
                <a:latin typeface="Arial"/>
                <a:cs typeface="Arial"/>
              </a:rPr>
              <a:t>W</a:t>
            </a:r>
            <a:r>
              <a:rPr sz="2000" b="1" spc="-5" dirty="0">
                <a:solidFill>
                  <a:srgbClr val="FF0000"/>
                </a:solidFill>
                <a:latin typeface="Arial"/>
                <a:cs typeface="Arial"/>
              </a:rPr>
              <a:t>orst-</a:t>
            </a:r>
            <a:r>
              <a:rPr sz="2000" b="1" spc="-10" dirty="0">
                <a:solidFill>
                  <a:srgbClr val="FF0000"/>
                </a:solidFill>
                <a:latin typeface="Arial"/>
                <a:cs typeface="Arial"/>
              </a:rPr>
              <a:t>case</a:t>
            </a:r>
            <a:r>
              <a:rPr lang="en-US" sz="2000" b="1" spc="-10" dirty="0">
                <a:solidFill>
                  <a:srgbClr val="FF0000"/>
                </a:solidFill>
                <a:latin typeface="Arial"/>
                <a:cs typeface="Arial"/>
              </a:rPr>
              <a:t>  </a:t>
            </a:r>
            <a:r>
              <a:rPr lang="en-US" sz="2000" b="1" spc="-5" dirty="0">
                <a:solidFill>
                  <a:srgbClr val="FF0000"/>
                </a:solidFill>
                <a:latin typeface="Arial"/>
                <a:cs typeface="Arial"/>
              </a:rPr>
              <a:t>PUN</a:t>
            </a:r>
            <a:endParaRPr sz="2000" dirty="0">
              <a:latin typeface="Arial"/>
              <a:cs typeface="Arial"/>
            </a:endParaRPr>
          </a:p>
        </p:txBody>
      </p:sp>
      <p:sp>
        <p:nvSpPr>
          <p:cNvPr id="40" name="object 40"/>
          <p:cNvSpPr/>
          <p:nvPr/>
        </p:nvSpPr>
        <p:spPr>
          <a:xfrm>
            <a:off x="8103107" y="4570476"/>
            <a:ext cx="331470" cy="889635"/>
          </a:xfrm>
          <a:custGeom>
            <a:avLst/>
            <a:gdLst/>
            <a:ahLst/>
            <a:cxnLst/>
            <a:rect l="l" t="t" r="r" b="b"/>
            <a:pathLst>
              <a:path w="331470" h="889635">
                <a:moveTo>
                  <a:pt x="165735" y="0"/>
                </a:moveTo>
                <a:lnTo>
                  <a:pt x="0" y="165735"/>
                </a:lnTo>
                <a:lnTo>
                  <a:pt x="82931" y="165735"/>
                </a:lnTo>
                <a:lnTo>
                  <a:pt x="82931" y="723519"/>
                </a:lnTo>
                <a:lnTo>
                  <a:pt x="0" y="723519"/>
                </a:lnTo>
                <a:lnTo>
                  <a:pt x="165735" y="889254"/>
                </a:lnTo>
                <a:lnTo>
                  <a:pt x="331470" y="723519"/>
                </a:lnTo>
                <a:lnTo>
                  <a:pt x="248539" y="723519"/>
                </a:lnTo>
                <a:lnTo>
                  <a:pt x="248539" y="165735"/>
                </a:lnTo>
                <a:lnTo>
                  <a:pt x="331470" y="165735"/>
                </a:lnTo>
                <a:lnTo>
                  <a:pt x="165735" y="0"/>
                </a:lnTo>
                <a:close/>
              </a:path>
            </a:pathLst>
          </a:custGeom>
          <a:solidFill>
            <a:srgbClr val="FF0000"/>
          </a:solidFill>
        </p:spPr>
        <p:txBody>
          <a:bodyPr wrap="square" lIns="0" tIns="0" rIns="0" bIns="0" rtlCol="0"/>
          <a:lstStyle/>
          <a:p>
            <a:endParaRPr/>
          </a:p>
        </p:txBody>
      </p:sp>
      <p:sp>
        <p:nvSpPr>
          <p:cNvPr id="41" name="object 41"/>
          <p:cNvSpPr txBox="1"/>
          <p:nvPr/>
        </p:nvSpPr>
        <p:spPr>
          <a:xfrm>
            <a:off x="8468359" y="4712208"/>
            <a:ext cx="1068705" cy="635000"/>
          </a:xfrm>
          <a:prstGeom prst="rect">
            <a:avLst/>
          </a:prstGeom>
        </p:spPr>
        <p:txBody>
          <a:bodyPr vert="horz" wrap="square" lIns="0" tIns="12065" rIns="0" bIns="0" rtlCol="0">
            <a:spAutoFit/>
          </a:bodyPr>
          <a:lstStyle/>
          <a:p>
            <a:pPr marL="12700" marR="5080" indent="175895">
              <a:lnSpc>
                <a:spcPct val="100000"/>
              </a:lnSpc>
              <a:spcBef>
                <a:spcPts val="95"/>
              </a:spcBef>
            </a:pPr>
            <a:r>
              <a:rPr sz="2000" b="1" spc="-5" dirty="0">
                <a:solidFill>
                  <a:srgbClr val="FF0000"/>
                </a:solidFill>
                <a:latin typeface="Arial"/>
                <a:cs typeface="Arial"/>
              </a:rPr>
              <a:t>Equal </a:t>
            </a:r>
            <a:r>
              <a:rPr sz="2000" b="1" dirty="0">
                <a:solidFill>
                  <a:srgbClr val="FF0000"/>
                </a:solidFill>
                <a:latin typeface="Arial"/>
                <a:cs typeface="Arial"/>
              </a:rPr>
              <a:t> </a:t>
            </a:r>
            <a:r>
              <a:rPr sz="2000" b="1" spc="-5" dirty="0">
                <a:solidFill>
                  <a:srgbClr val="FF0000"/>
                </a:solidFill>
                <a:latin typeface="Arial"/>
                <a:cs typeface="Arial"/>
              </a:rPr>
              <a:t>Strength</a:t>
            </a:r>
            <a:endParaRPr sz="2000">
              <a:latin typeface="Arial"/>
              <a:cs typeface="Arial"/>
            </a:endParaRPr>
          </a:p>
        </p:txBody>
      </p:sp>
      <p:sp>
        <p:nvSpPr>
          <p:cNvPr id="42" name="灯片编号占位符 41">
            <a:extLst>
              <a:ext uri="{FF2B5EF4-FFF2-40B4-BE49-F238E27FC236}">
                <a16:creationId xmlns:a16="http://schemas.microsoft.com/office/drawing/2014/main" id="{080C4230-3DD5-7872-8B7A-51D0372C0FAA}"/>
              </a:ext>
            </a:extLst>
          </p:cNvPr>
          <p:cNvSpPr>
            <a:spLocks noGrp="1"/>
          </p:cNvSpPr>
          <p:nvPr>
            <p:ph type="sldNum" sz="quarter" idx="7"/>
          </p:nvPr>
        </p:nvSpPr>
        <p:spPr/>
        <p:txBody>
          <a:bodyPr/>
          <a:lstStyle/>
          <a:p>
            <a:fld id="{B6F15528-21DE-4FAA-801E-634DDDAF4B2B}" type="slidenum">
              <a:rPr lang="en-US" altLang="zh-CN" smtClean="0"/>
              <a:t>8</a:t>
            </a:fld>
            <a:endParaRPr lang="en-US" altLang="zh-CN"/>
          </a:p>
        </p:txBody>
      </p:sp>
      <p:pic>
        <p:nvPicPr>
          <p:cNvPr id="48" name="图片 47" descr="\documentclass{article}&#10;\usepackage{amsmath}&#10;\usepackage{cancel}&#10;\usepackage{color}&#10;\pagestyle{empty}&#10;\begin{document}&#10;&#10;&#10;$t_{p L H}=0.69 \cdot\left(6 C_{d 0}+C_L\right) \cdot\left(R_0 / / R_0\right)=0.69 \cdot\left(6 C_{d 0}+C_L\right) \cdot R_0 / 2$&#10;&#10;\end{document}" title="IguanaTex Bitmap Display">
            <a:extLst>
              <a:ext uri="{FF2B5EF4-FFF2-40B4-BE49-F238E27FC236}">
                <a16:creationId xmlns:a16="http://schemas.microsoft.com/office/drawing/2014/main" id="{80D8306E-6B35-4F5D-37C9-393DD93B3A9D}"/>
              </a:ext>
            </a:extLst>
          </p:cNvPr>
          <p:cNvPicPr>
            <a:picLocks noChangeAspect="1"/>
          </p:cNvPicPr>
          <p:nvPr>
            <p:custDataLst>
              <p:tags r:id="rId1"/>
            </p:custDataLst>
          </p:nvPr>
        </p:nvPicPr>
        <p:blipFill>
          <a:blip r:embed="rId6"/>
          <a:stretch>
            <a:fillRect/>
          </a:stretch>
        </p:blipFill>
        <p:spPr>
          <a:xfrm>
            <a:off x="4387460" y="2797172"/>
            <a:ext cx="7161904" cy="263619"/>
          </a:xfrm>
          <a:prstGeom prst="rect">
            <a:avLst/>
          </a:prstGeom>
        </p:spPr>
      </p:pic>
      <p:sp>
        <p:nvSpPr>
          <p:cNvPr id="43" name="椭圆 42">
            <a:extLst>
              <a:ext uri="{FF2B5EF4-FFF2-40B4-BE49-F238E27FC236}">
                <a16:creationId xmlns:a16="http://schemas.microsoft.com/office/drawing/2014/main" id="{4023F13A-2937-432B-8CAD-A73B48ACA966}"/>
              </a:ext>
            </a:extLst>
          </p:cNvPr>
          <p:cNvSpPr/>
          <p:nvPr/>
        </p:nvSpPr>
        <p:spPr>
          <a:xfrm>
            <a:off x="1526399" y="3810000"/>
            <a:ext cx="413282" cy="381045"/>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BA04D18A-A54B-EF94-0BC2-9FCDEFEAD874}"/>
              </a:ext>
            </a:extLst>
          </p:cNvPr>
          <p:cNvSpPr/>
          <p:nvPr/>
        </p:nvSpPr>
        <p:spPr>
          <a:xfrm>
            <a:off x="2041259" y="2349731"/>
            <a:ext cx="413282" cy="381045"/>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65B06E6A-F1B1-9041-7CB6-B5548FA2F341}"/>
              </a:ext>
            </a:extLst>
          </p:cNvPr>
          <p:cNvSpPr/>
          <p:nvPr/>
        </p:nvSpPr>
        <p:spPr>
          <a:xfrm>
            <a:off x="999347" y="2371657"/>
            <a:ext cx="413282" cy="381045"/>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8060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61334" y="152400"/>
            <a:ext cx="4996866" cy="566181"/>
          </a:xfrm>
          <a:prstGeom prst="rect">
            <a:avLst/>
          </a:prstGeom>
        </p:spPr>
        <p:txBody>
          <a:bodyPr vert="horz" wrap="square" lIns="0" tIns="12065" rIns="0" bIns="0" rtlCol="0">
            <a:spAutoFit/>
          </a:bodyPr>
          <a:lstStyle/>
          <a:p>
            <a:pPr marL="12700">
              <a:lnSpc>
                <a:spcPct val="100000"/>
              </a:lnSpc>
              <a:spcBef>
                <a:spcPts val="95"/>
              </a:spcBef>
            </a:pPr>
            <a:r>
              <a:rPr sz="3600" spc="-5" dirty="0">
                <a:solidFill>
                  <a:schemeClr val="tx1"/>
                </a:solidFill>
              </a:rPr>
              <a:t>Delay</a:t>
            </a:r>
            <a:r>
              <a:rPr sz="3600" spc="-15" dirty="0">
                <a:solidFill>
                  <a:schemeClr val="tx1"/>
                </a:solidFill>
              </a:rPr>
              <a:t> </a:t>
            </a:r>
            <a:r>
              <a:rPr sz="3600" spc="-5" dirty="0">
                <a:solidFill>
                  <a:schemeClr val="tx1"/>
                </a:solidFill>
              </a:rPr>
              <a:t>of</a:t>
            </a:r>
            <a:r>
              <a:rPr sz="3600" spc="-35" dirty="0">
                <a:solidFill>
                  <a:schemeClr val="tx1"/>
                </a:solidFill>
              </a:rPr>
              <a:t> </a:t>
            </a:r>
            <a:r>
              <a:rPr sz="3600" spc="-5" dirty="0">
                <a:solidFill>
                  <a:schemeClr val="tx1"/>
                </a:solidFill>
              </a:rPr>
              <a:t>2-Input</a:t>
            </a:r>
            <a:r>
              <a:rPr sz="3600" spc="-35" dirty="0">
                <a:solidFill>
                  <a:schemeClr val="tx1"/>
                </a:solidFill>
              </a:rPr>
              <a:t> </a:t>
            </a:r>
            <a:r>
              <a:rPr sz="3600" spc="-5" dirty="0">
                <a:solidFill>
                  <a:schemeClr val="tx1"/>
                </a:solidFill>
              </a:rPr>
              <a:t>NOR</a:t>
            </a:r>
          </a:p>
        </p:txBody>
      </p:sp>
      <p:pic>
        <p:nvPicPr>
          <p:cNvPr id="3" name="object 3"/>
          <p:cNvPicPr/>
          <p:nvPr/>
        </p:nvPicPr>
        <p:blipFill>
          <a:blip r:embed="rId6" cstate="print"/>
          <a:stretch>
            <a:fillRect/>
          </a:stretch>
        </p:blipFill>
        <p:spPr>
          <a:xfrm>
            <a:off x="813816" y="1835657"/>
            <a:ext cx="2624328" cy="3750564"/>
          </a:xfrm>
          <a:prstGeom prst="rect">
            <a:avLst/>
          </a:prstGeom>
        </p:spPr>
      </p:pic>
      <p:sp>
        <p:nvSpPr>
          <p:cNvPr id="4" name="object 4 1"/>
          <p:cNvSpPr txBox="1"/>
          <p:nvPr/>
        </p:nvSpPr>
        <p:spPr>
          <a:xfrm>
            <a:off x="1272794" y="1586738"/>
            <a:ext cx="1393825" cy="1140697"/>
          </a:xfrm>
          <a:prstGeom prst="rect">
            <a:avLst/>
          </a:prstGeom>
        </p:spPr>
        <p:txBody>
          <a:bodyPr vert="horz" wrap="square" lIns="0" tIns="12065" rIns="0" bIns="0" rtlCol="0">
            <a:spAutoFit/>
          </a:bodyPr>
          <a:lstStyle/>
          <a:p>
            <a:pPr marR="43180" algn="r">
              <a:lnSpc>
                <a:spcPct val="100000"/>
              </a:lnSpc>
              <a:spcBef>
                <a:spcPts val="95"/>
              </a:spcBef>
            </a:pPr>
            <a:r>
              <a:rPr sz="3000" b="1" i="1" spc="15" baseline="13888" dirty="0">
                <a:latin typeface="Times New Roman"/>
                <a:cs typeface="Times New Roman"/>
              </a:rPr>
              <a:t>V</a:t>
            </a:r>
            <a:r>
              <a:rPr sz="1300" b="1" spc="10" dirty="0">
                <a:latin typeface="Times New Roman"/>
                <a:cs typeface="Times New Roman"/>
              </a:rPr>
              <a:t>DD</a:t>
            </a:r>
            <a:endParaRPr sz="1300" dirty="0">
              <a:latin typeface="Times New Roman"/>
              <a:cs typeface="Times New Roman"/>
            </a:endParaRPr>
          </a:p>
          <a:p>
            <a:pPr marL="25400">
              <a:lnSpc>
                <a:spcPct val="100000"/>
              </a:lnSpc>
              <a:spcBef>
                <a:spcPts val="1570"/>
              </a:spcBef>
            </a:pPr>
            <a:br>
              <a:rPr lang="en-US" sz="2000" b="1" i="1" spc="-5" dirty="0">
                <a:latin typeface="Times New Roman"/>
                <a:cs typeface="Times New Roman"/>
              </a:rPr>
            </a:br>
            <a:r>
              <a:rPr sz="2000" b="1" i="1" spc="-5" dirty="0">
                <a:latin typeface="Times New Roman"/>
                <a:cs typeface="Times New Roman"/>
              </a:rPr>
              <a:t>A</a:t>
            </a:r>
            <a:endParaRPr sz="2000" dirty="0">
              <a:latin typeface="Times New Roman"/>
              <a:cs typeface="Times New Roman"/>
            </a:endParaRPr>
          </a:p>
        </p:txBody>
      </p:sp>
      <p:sp>
        <p:nvSpPr>
          <p:cNvPr id="5" name="object 5 1"/>
          <p:cNvSpPr txBox="1"/>
          <p:nvPr/>
        </p:nvSpPr>
        <p:spPr>
          <a:xfrm>
            <a:off x="1285494" y="3467353"/>
            <a:ext cx="194945" cy="330200"/>
          </a:xfrm>
          <a:prstGeom prst="rect">
            <a:avLst/>
          </a:prstGeom>
        </p:spPr>
        <p:txBody>
          <a:bodyPr vert="horz" wrap="square" lIns="0" tIns="12065" rIns="0" bIns="0" rtlCol="0">
            <a:spAutoFit/>
          </a:bodyPr>
          <a:lstStyle/>
          <a:p>
            <a:pPr marL="12700">
              <a:lnSpc>
                <a:spcPct val="100000"/>
              </a:lnSpc>
              <a:spcBef>
                <a:spcPts val="95"/>
              </a:spcBef>
            </a:pPr>
            <a:r>
              <a:rPr sz="2000" b="1" i="1" spc="-5" dirty="0">
                <a:latin typeface="Times New Roman"/>
                <a:cs typeface="Times New Roman"/>
              </a:rPr>
              <a:t>B</a:t>
            </a:r>
            <a:endParaRPr sz="2000">
              <a:latin typeface="Times New Roman"/>
              <a:cs typeface="Times New Roman"/>
            </a:endParaRPr>
          </a:p>
        </p:txBody>
      </p:sp>
      <p:sp>
        <p:nvSpPr>
          <p:cNvPr id="6" name="object 6 1"/>
          <p:cNvSpPr txBox="1"/>
          <p:nvPr/>
        </p:nvSpPr>
        <p:spPr>
          <a:xfrm>
            <a:off x="607568" y="4776470"/>
            <a:ext cx="194945" cy="330200"/>
          </a:xfrm>
          <a:prstGeom prst="rect">
            <a:avLst/>
          </a:prstGeom>
        </p:spPr>
        <p:txBody>
          <a:bodyPr vert="horz" wrap="square" lIns="0" tIns="12065" rIns="0" bIns="0" rtlCol="0">
            <a:spAutoFit/>
          </a:bodyPr>
          <a:lstStyle/>
          <a:p>
            <a:pPr marL="12700">
              <a:lnSpc>
                <a:spcPct val="100000"/>
              </a:lnSpc>
              <a:spcBef>
                <a:spcPts val="95"/>
              </a:spcBef>
            </a:pPr>
            <a:r>
              <a:rPr sz="2000" b="1" i="1" spc="-5" dirty="0">
                <a:latin typeface="Times New Roman"/>
                <a:cs typeface="Times New Roman"/>
              </a:rPr>
              <a:t>A</a:t>
            </a:r>
            <a:endParaRPr sz="2000">
              <a:latin typeface="Times New Roman"/>
              <a:cs typeface="Times New Roman"/>
            </a:endParaRPr>
          </a:p>
        </p:txBody>
      </p:sp>
      <p:sp>
        <p:nvSpPr>
          <p:cNvPr id="7" name="object 7 1"/>
          <p:cNvSpPr txBox="1"/>
          <p:nvPr/>
        </p:nvSpPr>
        <p:spPr>
          <a:xfrm>
            <a:off x="2167635" y="4579873"/>
            <a:ext cx="194945" cy="330200"/>
          </a:xfrm>
          <a:prstGeom prst="rect">
            <a:avLst/>
          </a:prstGeom>
        </p:spPr>
        <p:txBody>
          <a:bodyPr vert="horz" wrap="square" lIns="0" tIns="12065" rIns="0" bIns="0" rtlCol="0">
            <a:spAutoFit/>
          </a:bodyPr>
          <a:lstStyle/>
          <a:p>
            <a:pPr marL="12700">
              <a:lnSpc>
                <a:spcPct val="100000"/>
              </a:lnSpc>
              <a:spcBef>
                <a:spcPts val="95"/>
              </a:spcBef>
            </a:pPr>
            <a:r>
              <a:rPr sz="2000" b="1" i="1" spc="-5" dirty="0">
                <a:latin typeface="Times New Roman"/>
                <a:cs typeface="Times New Roman"/>
              </a:rPr>
              <a:t>B</a:t>
            </a:r>
            <a:endParaRPr sz="2000">
              <a:latin typeface="Times New Roman"/>
              <a:cs typeface="Times New Roman"/>
            </a:endParaRPr>
          </a:p>
        </p:txBody>
      </p:sp>
      <p:sp>
        <p:nvSpPr>
          <p:cNvPr id="8" name="object 8"/>
          <p:cNvSpPr txBox="1"/>
          <p:nvPr/>
        </p:nvSpPr>
        <p:spPr>
          <a:xfrm>
            <a:off x="1447038" y="5742940"/>
            <a:ext cx="135890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004099"/>
                </a:solidFill>
                <a:latin typeface="Arial"/>
                <a:cs typeface="Arial"/>
              </a:rPr>
              <a:t>2-input</a:t>
            </a:r>
            <a:r>
              <a:rPr sz="1800" b="1" spc="-50" dirty="0">
                <a:solidFill>
                  <a:srgbClr val="004099"/>
                </a:solidFill>
                <a:latin typeface="Arial"/>
                <a:cs typeface="Arial"/>
              </a:rPr>
              <a:t> </a:t>
            </a:r>
            <a:r>
              <a:rPr sz="1800" b="1" spc="-5" dirty="0">
                <a:solidFill>
                  <a:srgbClr val="004099"/>
                </a:solidFill>
                <a:latin typeface="Arial"/>
                <a:cs typeface="Arial"/>
              </a:rPr>
              <a:t>NOR</a:t>
            </a:r>
            <a:endParaRPr sz="1800">
              <a:latin typeface="Arial"/>
              <a:cs typeface="Arial"/>
            </a:endParaRPr>
          </a:p>
        </p:txBody>
      </p:sp>
      <p:sp>
        <p:nvSpPr>
          <p:cNvPr id="9" name="灯片编号占位符 8">
            <a:extLst>
              <a:ext uri="{FF2B5EF4-FFF2-40B4-BE49-F238E27FC236}">
                <a16:creationId xmlns:a16="http://schemas.microsoft.com/office/drawing/2014/main" id="{D92D2016-AD93-3DC0-F4C3-D02BBBE569B7}"/>
              </a:ext>
            </a:extLst>
          </p:cNvPr>
          <p:cNvSpPr>
            <a:spLocks noGrp="1"/>
          </p:cNvSpPr>
          <p:nvPr>
            <p:ph type="sldNum" sz="quarter" idx="7"/>
          </p:nvPr>
        </p:nvSpPr>
        <p:spPr/>
        <p:txBody>
          <a:bodyPr/>
          <a:lstStyle/>
          <a:p>
            <a:fld id="{B6F15528-21DE-4FAA-801E-634DDDAF4B2B}" type="slidenum">
              <a:rPr lang="en-US" altLang="zh-CN" smtClean="0"/>
              <a:t>9</a:t>
            </a:fld>
            <a:endParaRPr lang="en-US" altLang="zh-CN"/>
          </a:p>
        </p:txBody>
      </p:sp>
      <p:grpSp>
        <p:nvGrpSpPr>
          <p:cNvPr id="10" name="组合 9">
            <a:extLst>
              <a:ext uri="{FF2B5EF4-FFF2-40B4-BE49-F238E27FC236}">
                <a16:creationId xmlns:a16="http://schemas.microsoft.com/office/drawing/2014/main" id="{4E16F4FE-AE40-CF57-F536-9BF3DFEAF31D}"/>
              </a:ext>
            </a:extLst>
          </p:cNvPr>
          <p:cNvGrpSpPr/>
          <p:nvPr/>
        </p:nvGrpSpPr>
        <p:grpSpPr>
          <a:xfrm>
            <a:off x="3733800" y="1676400"/>
            <a:ext cx="2600659" cy="2158745"/>
            <a:chOff x="331470" y="2247392"/>
            <a:chExt cx="3349958" cy="2968752"/>
          </a:xfrm>
        </p:grpSpPr>
        <p:pic>
          <p:nvPicPr>
            <p:cNvPr id="11" name="object 4 2">
              <a:extLst>
                <a:ext uri="{FF2B5EF4-FFF2-40B4-BE49-F238E27FC236}">
                  <a16:creationId xmlns:a16="http://schemas.microsoft.com/office/drawing/2014/main" id="{855F80AE-9B66-F46A-44D1-FBD7C873C993}"/>
                </a:ext>
              </a:extLst>
            </p:cNvPr>
            <p:cNvPicPr/>
            <p:nvPr/>
          </p:nvPicPr>
          <p:blipFill>
            <a:blip r:embed="rId7" cstate="print"/>
            <a:stretch>
              <a:fillRect/>
            </a:stretch>
          </p:blipFill>
          <p:spPr>
            <a:xfrm>
              <a:off x="331470" y="2247392"/>
              <a:ext cx="2050542" cy="2968752"/>
            </a:xfrm>
            <a:prstGeom prst="rect">
              <a:avLst/>
            </a:prstGeom>
          </p:spPr>
        </p:pic>
        <p:sp>
          <p:nvSpPr>
            <p:cNvPr id="12" name="object 5 2">
              <a:extLst>
                <a:ext uri="{FF2B5EF4-FFF2-40B4-BE49-F238E27FC236}">
                  <a16:creationId xmlns:a16="http://schemas.microsoft.com/office/drawing/2014/main" id="{5F527337-2FB2-9812-0A09-853D54E7ED0F}"/>
                </a:ext>
              </a:extLst>
            </p:cNvPr>
            <p:cNvSpPr txBox="1"/>
            <p:nvPr/>
          </p:nvSpPr>
          <p:spPr>
            <a:xfrm>
              <a:off x="1872488" y="3016949"/>
              <a:ext cx="1808940" cy="820949"/>
            </a:xfrm>
            <a:prstGeom prst="rect">
              <a:avLst/>
            </a:prstGeom>
          </p:spPr>
          <p:txBody>
            <a:bodyPr vert="horz" wrap="square" lIns="0" tIns="12065" rIns="0" bIns="0" rtlCol="0">
              <a:spAutoFit/>
            </a:bodyPr>
            <a:lstStyle/>
            <a:p>
              <a:pPr marL="38100">
                <a:lnSpc>
                  <a:spcPct val="100000"/>
                </a:lnSpc>
                <a:spcBef>
                  <a:spcPts val="95"/>
                </a:spcBef>
                <a:tabLst>
                  <a:tab pos="1172845" algn="l"/>
                </a:tabLst>
              </a:pPr>
              <a:r>
                <a:rPr sz="2700" b="1" i="1" spc="-7" baseline="1543" dirty="0">
                  <a:solidFill>
                    <a:srgbClr val="004099"/>
                  </a:solidFill>
                  <a:latin typeface="Arial"/>
                  <a:cs typeface="Arial"/>
                </a:rPr>
                <a:t>W</a:t>
              </a:r>
              <a:r>
                <a:rPr sz="1800" b="1" spc="-7" baseline="-16203" dirty="0">
                  <a:solidFill>
                    <a:srgbClr val="004099"/>
                  </a:solidFill>
                  <a:latin typeface="Arial"/>
                  <a:cs typeface="Arial"/>
                </a:rPr>
                <a:t>p</a:t>
              </a:r>
              <a:r>
                <a:rPr sz="2700" b="1" spc="-7" baseline="1543" dirty="0">
                  <a:solidFill>
                    <a:srgbClr val="004099"/>
                  </a:solidFill>
                  <a:latin typeface="Arial"/>
                  <a:cs typeface="Arial"/>
                </a:rPr>
                <a:t>/</a:t>
              </a:r>
              <a:r>
                <a:rPr sz="2700" b="1" i="1" spc="-7" baseline="1543" dirty="0">
                  <a:solidFill>
                    <a:srgbClr val="004099"/>
                  </a:solidFill>
                  <a:latin typeface="Arial"/>
                  <a:cs typeface="Arial"/>
                </a:rPr>
                <a:t>L</a:t>
              </a:r>
              <a:r>
                <a:rPr sz="2700" b="1" i="1" spc="7" baseline="1543" dirty="0">
                  <a:solidFill>
                    <a:srgbClr val="004099"/>
                  </a:solidFill>
                  <a:latin typeface="Arial"/>
                  <a:cs typeface="Arial"/>
                </a:rPr>
                <a:t> </a:t>
              </a:r>
              <a:r>
                <a:rPr sz="2700" b="1" baseline="1543" dirty="0">
                  <a:solidFill>
                    <a:srgbClr val="004099"/>
                  </a:solidFill>
                  <a:latin typeface="Arial"/>
                  <a:cs typeface="Arial"/>
                </a:rPr>
                <a:t>= </a:t>
              </a:r>
              <a:r>
                <a:rPr sz="2700" b="1" spc="-7" baseline="1543" dirty="0">
                  <a:solidFill>
                    <a:srgbClr val="004099"/>
                  </a:solidFill>
                  <a:latin typeface="Arial"/>
                  <a:cs typeface="Arial"/>
                </a:rPr>
                <a:t>2</a:t>
              </a:r>
              <a:br>
                <a:rPr lang="en-US" sz="2700" b="1" spc="-7" baseline="1543" dirty="0">
                  <a:solidFill>
                    <a:srgbClr val="004099"/>
                  </a:solidFill>
                  <a:latin typeface="Arial"/>
                  <a:cs typeface="Arial"/>
                </a:rPr>
              </a:br>
              <a:r>
                <a:rPr lang="en-US" sz="2700" b="1" spc="-7" baseline="1543" dirty="0">
                  <a:solidFill>
                    <a:srgbClr val="004099"/>
                  </a:solidFill>
                  <a:latin typeface="Arial"/>
                  <a:cs typeface="Arial"/>
                </a:rPr>
                <a:t>     </a:t>
              </a:r>
              <a:r>
                <a:rPr sz="2000" b="1" i="1" spc="5" dirty="0">
                  <a:solidFill>
                    <a:srgbClr val="FF0000"/>
                  </a:solidFill>
                  <a:latin typeface="Arial"/>
                  <a:cs typeface="Arial"/>
                </a:rPr>
                <a:t>R</a:t>
              </a:r>
              <a:r>
                <a:rPr sz="1950" b="1" spc="7" baseline="-21367" dirty="0">
                  <a:solidFill>
                    <a:srgbClr val="FF0000"/>
                  </a:solidFill>
                  <a:latin typeface="Arial"/>
                  <a:cs typeface="Arial"/>
                </a:rPr>
                <a:t>0</a:t>
              </a:r>
              <a:endParaRPr sz="1950" baseline="-21367" dirty="0">
                <a:latin typeface="Arial"/>
                <a:cs typeface="Arial"/>
              </a:endParaRPr>
            </a:p>
          </p:txBody>
        </p:sp>
        <p:sp>
          <p:nvSpPr>
            <p:cNvPr id="13" name="object 6 2">
              <a:extLst>
                <a:ext uri="{FF2B5EF4-FFF2-40B4-BE49-F238E27FC236}">
                  <a16:creationId xmlns:a16="http://schemas.microsoft.com/office/drawing/2014/main" id="{7F30E18B-28B0-BB04-FADF-CE2879844FD1}"/>
                </a:ext>
              </a:extLst>
            </p:cNvPr>
            <p:cNvSpPr txBox="1"/>
            <p:nvPr/>
          </p:nvSpPr>
          <p:spPr>
            <a:xfrm>
              <a:off x="1859787" y="4249929"/>
              <a:ext cx="1808940" cy="820949"/>
            </a:xfrm>
            <a:prstGeom prst="rect">
              <a:avLst/>
            </a:prstGeom>
          </p:spPr>
          <p:txBody>
            <a:bodyPr vert="horz" wrap="square" lIns="0" tIns="12065" rIns="0" bIns="0" rtlCol="0">
              <a:spAutoFit/>
            </a:bodyPr>
            <a:lstStyle/>
            <a:p>
              <a:pPr marL="50800">
                <a:lnSpc>
                  <a:spcPct val="100000"/>
                </a:lnSpc>
                <a:spcBef>
                  <a:spcPts val="95"/>
                </a:spcBef>
                <a:tabLst>
                  <a:tab pos="1185545" algn="l"/>
                </a:tabLst>
              </a:pPr>
              <a:r>
                <a:rPr sz="1800" b="1" i="1" spc="-5" dirty="0">
                  <a:solidFill>
                    <a:srgbClr val="004099"/>
                  </a:solidFill>
                  <a:latin typeface="Arial"/>
                  <a:cs typeface="Arial"/>
                </a:rPr>
                <a:t>W</a:t>
              </a:r>
              <a:r>
                <a:rPr sz="1800" b="1" spc="-7" baseline="-20833" dirty="0">
                  <a:solidFill>
                    <a:srgbClr val="004099"/>
                  </a:solidFill>
                  <a:latin typeface="Arial"/>
                  <a:cs typeface="Arial"/>
                </a:rPr>
                <a:t>n</a:t>
              </a:r>
              <a:r>
                <a:rPr sz="1800" b="1" spc="-5" dirty="0">
                  <a:solidFill>
                    <a:srgbClr val="004099"/>
                  </a:solidFill>
                  <a:latin typeface="Arial"/>
                  <a:cs typeface="Arial"/>
                </a:rPr>
                <a:t>/</a:t>
              </a:r>
              <a:r>
                <a:rPr sz="1800" b="1" i="1" spc="-5" dirty="0">
                  <a:solidFill>
                    <a:srgbClr val="004099"/>
                  </a:solidFill>
                  <a:latin typeface="Arial"/>
                  <a:cs typeface="Arial"/>
                </a:rPr>
                <a:t>L</a:t>
              </a:r>
              <a:r>
                <a:rPr sz="1800" b="1" i="1" spc="5" dirty="0">
                  <a:solidFill>
                    <a:srgbClr val="004099"/>
                  </a:solidFill>
                  <a:latin typeface="Arial"/>
                  <a:cs typeface="Arial"/>
                </a:rPr>
                <a:t> </a:t>
              </a:r>
              <a:r>
                <a:rPr sz="1800" b="1" dirty="0">
                  <a:solidFill>
                    <a:srgbClr val="004099"/>
                  </a:solidFill>
                  <a:latin typeface="Arial"/>
                  <a:cs typeface="Arial"/>
                </a:rPr>
                <a:t>= </a:t>
              </a:r>
              <a:r>
                <a:rPr lang="en-US" altLang="zh-CN" sz="1800" b="1" spc="-5" dirty="0">
                  <a:solidFill>
                    <a:srgbClr val="004099"/>
                  </a:solidFill>
                  <a:latin typeface="Arial"/>
                  <a:cs typeface="Arial"/>
                </a:rPr>
                <a:t>1</a:t>
              </a:r>
              <a:br>
                <a:rPr lang="en-US" altLang="zh-CN" b="1" spc="-5" dirty="0">
                  <a:solidFill>
                    <a:srgbClr val="004099"/>
                  </a:solidFill>
                  <a:latin typeface="Arial"/>
                  <a:cs typeface="Arial"/>
                </a:rPr>
              </a:br>
              <a:r>
                <a:rPr lang="en-US" altLang="zh-CN" b="1" spc="-5" dirty="0">
                  <a:solidFill>
                    <a:srgbClr val="004099"/>
                  </a:solidFill>
                  <a:latin typeface="Arial"/>
                  <a:cs typeface="Arial"/>
                </a:rPr>
                <a:t>     </a:t>
              </a:r>
              <a:r>
                <a:rPr sz="3000" b="1" i="1" spc="7" baseline="1388" dirty="0">
                  <a:solidFill>
                    <a:srgbClr val="FF0000"/>
                  </a:solidFill>
                  <a:latin typeface="Arial"/>
                  <a:cs typeface="Arial"/>
                </a:rPr>
                <a:t>R</a:t>
              </a:r>
              <a:r>
                <a:rPr sz="1950" b="1" spc="7" baseline="-19230" dirty="0">
                  <a:solidFill>
                    <a:srgbClr val="FF0000"/>
                  </a:solidFill>
                  <a:latin typeface="Arial"/>
                  <a:cs typeface="Arial"/>
                </a:rPr>
                <a:t>0</a:t>
              </a:r>
              <a:endParaRPr sz="1950" baseline="-19230" dirty="0">
                <a:latin typeface="Arial"/>
                <a:cs typeface="Arial"/>
              </a:endParaRPr>
            </a:p>
          </p:txBody>
        </p:sp>
      </p:grpSp>
      <p:sp>
        <p:nvSpPr>
          <p:cNvPr id="15" name="object 7 2 1">
            <a:extLst>
              <a:ext uri="{FF2B5EF4-FFF2-40B4-BE49-F238E27FC236}">
                <a16:creationId xmlns:a16="http://schemas.microsoft.com/office/drawing/2014/main" id="{F8303D81-FB4E-55FF-2FC3-73F50A9D30FA}"/>
              </a:ext>
            </a:extLst>
          </p:cNvPr>
          <p:cNvSpPr txBox="1"/>
          <p:nvPr/>
        </p:nvSpPr>
        <p:spPr>
          <a:xfrm>
            <a:off x="2530564" y="2259547"/>
            <a:ext cx="1190066" cy="641201"/>
          </a:xfrm>
          <a:prstGeom prst="rect">
            <a:avLst/>
          </a:prstGeom>
        </p:spPr>
        <p:txBody>
          <a:bodyPr vert="horz" wrap="square" lIns="0" tIns="12700" rIns="0" bIns="0" rtlCol="0">
            <a:spAutoFit/>
          </a:bodyPr>
          <a:lstStyle/>
          <a:p>
            <a:pPr marL="12700">
              <a:lnSpc>
                <a:spcPct val="100000"/>
              </a:lnSpc>
              <a:spcBef>
                <a:spcPts val="100"/>
              </a:spcBef>
            </a:pPr>
            <a:r>
              <a:rPr lang="en-US" sz="2000" b="1" dirty="0">
                <a:solidFill>
                  <a:srgbClr val="0000CC"/>
                </a:solidFill>
                <a:latin typeface="Arial"/>
                <a:cs typeface="Arial"/>
              </a:rPr>
              <a:t>W</a:t>
            </a:r>
            <a:r>
              <a:rPr lang="en-US" altLang="zh-CN" sz="2000" b="1" baseline="-25000" dirty="0">
                <a:solidFill>
                  <a:srgbClr val="0000CC"/>
                </a:solidFill>
                <a:latin typeface="Arial"/>
                <a:cs typeface="Arial"/>
              </a:rPr>
              <a:t>p</a:t>
            </a:r>
            <a:r>
              <a:rPr lang="en-US" sz="2000" b="1" dirty="0">
                <a:solidFill>
                  <a:srgbClr val="0000CC"/>
                </a:solidFill>
                <a:latin typeface="Arial"/>
                <a:cs typeface="Arial"/>
              </a:rPr>
              <a:t>/L=4</a:t>
            </a:r>
          </a:p>
          <a:p>
            <a:pPr marL="12700">
              <a:spcBef>
                <a:spcPts val="100"/>
              </a:spcBef>
            </a:pPr>
            <a:r>
              <a:rPr lang="en-US" sz="2000" b="1" dirty="0">
                <a:solidFill>
                  <a:srgbClr val="0000CC"/>
                </a:solidFill>
                <a:latin typeface="Arial"/>
                <a:cs typeface="Arial"/>
              </a:rPr>
              <a:t>     </a:t>
            </a:r>
            <a:r>
              <a:rPr lang="en-US" altLang="zh-CN" sz="2000" b="1" dirty="0">
                <a:solidFill>
                  <a:srgbClr val="FF0000"/>
                </a:solidFill>
                <a:latin typeface="Arial"/>
                <a:cs typeface="Arial"/>
              </a:rPr>
              <a:t>R</a:t>
            </a:r>
            <a:r>
              <a:rPr lang="en-US" altLang="zh-CN" sz="2000" b="1" baseline="-25000" dirty="0">
                <a:solidFill>
                  <a:srgbClr val="FF0000"/>
                </a:solidFill>
                <a:latin typeface="Arial"/>
                <a:cs typeface="Arial"/>
              </a:rPr>
              <a:t>0</a:t>
            </a:r>
            <a:r>
              <a:rPr lang="en-US" altLang="zh-CN" sz="2000" b="1" dirty="0">
                <a:solidFill>
                  <a:srgbClr val="FF0000"/>
                </a:solidFill>
                <a:latin typeface="Arial"/>
                <a:cs typeface="Arial"/>
              </a:rPr>
              <a:t>/2</a:t>
            </a:r>
          </a:p>
        </p:txBody>
      </p:sp>
      <p:sp>
        <p:nvSpPr>
          <p:cNvPr id="16" name="object 7 3">
            <a:extLst>
              <a:ext uri="{FF2B5EF4-FFF2-40B4-BE49-F238E27FC236}">
                <a16:creationId xmlns:a16="http://schemas.microsoft.com/office/drawing/2014/main" id="{B89E984A-7196-4FDF-32A4-9376BE85B362}"/>
              </a:ext>
            </a:extLst>
          </p:cNvPr>
          <p:cNvSpPr txBox="1"/>
          <p:nvPr/>
        </p:nvSpPr>
        <p:spPr>
          <a:xfrm>
            <a:off x="2530564" y="3298277"/>
            <a:ext cx="1190066" cy="641201"/>
          </a:xfrm>
          <a:prstGeom prst="rect">
            <a:avLst/>
          </a:prstGeom>
        </p:spPr>
        <p:txBody>
          <a:bodyPr vert="horz" wrap="square" lIns="0" tIns="12700" rIns="0" bIns="0" rtlCol="0">
            <a:spAutoFit/>
          </a:bodyPr>
          <a:lstStyle/>
          <a:p>
            <a:pPr marL="12700">
              <a:lnSpc>
                <a:spcPct val="100000"/>
              </a:lnSpc>
              <a:spcBef>
                <a:spcPts val="100"/>
              </a:spcBef>
            </a:pPr>
            <a:r>
              <a:rPr lang="en-US" sz="2000" b="1" dirty="0">
                <a:solidFill>
                  <a:srgbClr val="0000CC"/>
                </a:solidFill>
                <a:latin typeface="Arial"/>
                <a:cs typeface="Arial"/>
              </a:rPr>
              <a:t>W</a:t>
            </a:r>
            <a:r>
              <a:rPr lang="en-US" altLang="zh-CN" sz="2000" b="1" baseline="-25000" dirty="0">
                <a:solidFill>
                  <a:srgbClr val="0000CC"/>
                </a:solidFill>
                <a:latin typeface="Arial"/>
                <a:cs typeface="Arial"/>
              </a:rPr>
              <a:t>p</a:t>
            </a:r>
            <a:r>
              <a:rPr lang="en-US" sz="2000" b="1" dirty="0">
                <a:solidFill>
                  <a:srgbClr val="0000CC"/>
                </a:solidFill>
                <a:latin typeface="Arial"/>
                <a:cs typeface="Arial"/>
              </a:rPr>
              <a:t>/L=4</a:t>
            </a:r>
          </a:p>
          <a:p>
            <a:pPr marL="12700">
              <a:spcBef>
                <a:spcPts val="100"/>
              </a:spcBef>
            </a:pPr>
            <a:r>
              <a:rPr lang="en-US" sz="2000" b="1" dirty="0">
                <a:solidFill>
                  <a:srgbClr val="0000CC"/>
                </a:solidFill>
                <a:latin typeface="Arial"/>
                <a:cs typeface="Arial"/>
              </a:rPr>
              <a:t>     </a:t>
            </a:r>
            <a:r>
              <a:rPr lang="en-US" altLang="zh-CN" sz="2000" b="1" dirty="0">
                <a:solidFill>
                  <a:srgbClr val="FF0000"/>
                </a:solidFill>
                <a:latin typeface="Arial"/>
                <a:cs typeface="Arial"/>
              </a:rPr>
              <a:t>R</a:t>
            </a:r>
            <a:r>
              <a:rPr lang="en-US" altLang="zh-CN" sz="2000" b="1" baseline="-25000" dirty="0">
                <a:solidFill>
                  <a:srgbClr val="FF0000"/>
                </a:solidFill>
                <a:latin typeface="Arial"/>
                <a:cs typeface="Arial"/>
              </a:rPr>
              <a:t>0</a:t>
            </a:r>
            <a:r>
              <a:rPr lang="en-US" altLang="zh-CN" sz="2000" b="1" dirty="0">
                <a:solidFill>
                  <a:srgbClr val="FF0000"/>
                </a:solidFill>
                <a:latin typeface="Arial"/>
                <a:cs typeface="Arial"/>
              </a:rPr>
              <a:t>/2</a:t>
            </a:r>
          </a:p>
        </p:txBody>
      </p:sp>
      <p:sp>
        <p:nvSpPr>
          <p:cNvPr id="17" name="object 7 4">
            <a:extLst>
              <a:ext uri="{FF2B5EF4-FFF2-40B4-BE49-F238E27FC236}">
                <a16:creationId xmlns:a16="http://schemas.microsoft.com/office/drawing/2014/main" id="{62A950ED-CC16-C2ED-AABA-BC3510AA48B5}"/>
              </a:ext>
            </a:extLst>
          </p:cNvPr>
          <p:cNvSpPr txBox="1"/>
          <p:nvPr/>
        </p:nvSpPr>
        <p:spPr>
          <a:xfrm>
            <a:off x="1304561" y="4387999"/>
            <a:ext cx="1190066" cy="641201"/>
          </a:xfrm>
          <a:prstGeom prst="rect">
            <a:avLst/>
          </a:prstGeom>
        </p:spPr>
        <p:txBody>
          <a:bodyPr vert="horz" wrap="square" lIns="0" tIns="12700" rIns="0" bIns="0" rtlCol="0">
            <a:spAutoFit/>
          </a:bodyPr>
          <a:lstStyle/>
          <a:p>
            <a:pPr marL="12700">
              <a:lnSpc>
                <a:spcPct val="100000"/>
              </a:lnSpc>
              <a:spcBef>
                <a:spcPts val="100"/>
              </a:spcBef>
            </a:pPr>
            <a:r>
              <a:rPr lang="en-US" sz="2000" b="1" dirty="0" err="1">
                <a:solidFill>
                  <a:srgbClr val="0000CC"/>
                </a:solidFill>
                <a:latin typeface="Arial"/>
                <a:cs typeface="Arial"/>
              </a:rPr>
              <a:t>W</a:t>
            </a:r>
            <a:r>
              <a:rPr lang="en-US" altLang="zh-CN" sz="2000" b="1" baseline="-25000" dirty="0" err="1">
                <a:solidFill>
                  <a:srgbClr val="0000CC"/>
                </a:solidFill>
                <a:latin typeface="Arial"/>
                <a:cs typeface="Arial"/>
              </a:rPr>
              <a:t>n</a:t>
            </a:r>
            <a:r>
              <a:rPr lang="en-US" sz="2000" b="1" dirty="0">
                <a:solidFill>
                  <a:srgbClr val="0000CC"/>
                </a:solidFill>
                <a:latin typeface="Arial"/>
                <a:cs typeface="Arial"/>
              </a:rPr>
              <a:t>/L=1</a:t>
            </a:r>
          </a:p>
          <a:p>
            <a:pPr marL="12700">
              <a:spcBef>
                <a:spcPts val="100"/>
              </a:spcBef>
            </a:pPr>
            <a:r>
              <a:rPr lang="en-US" sz="2000" b="1" dirty="0">
                <a:solidFill>
                  <a:srgbClr val="0000CC"/>
                </a:solidFill>
                <a:latin typeface="Arial"/>
                <a:cs typeface="Arial"/>
              </a:rPr>
              <a:t>     </a:t>
            </a:r>
            <a:r>
              <a:rPr lang="en-US" altLang="zh-CN" sz="2000" b="1" dirty="0">
                <a:solidFill>
                  <a:srgbClr val="FF0000"/>
                </a:solidFill>
                <a:latin typeface="Arial"/>
                <a:cs typeface="Arial"/>
              </a:rPr>
              <a:t>R</a:t>
            </a:r>
            <a:r>
              <a:rPr lang="en-US" altLang="zh-CN" sz="2000" b="1" baseline="-25000" dirty="0">
                <a:solidFill>
                  <a:srgbClr val="FF0000"/>
                </a:solidFill>
                <a:latin typeface="Arial"/>
                <a:cs typeface="Arial"/>
              </a:rPr>
              <a:t>0</a:t>
            </a:r>
            <a:endParaRPr lang="en-US" altLang="zh-CN" sz="2000" b="1" dirty="0">
              <a:solidFill>
                <a:srgbClr val="FF0000"/>
              </a:solidFill>
              <a:latin typeface="Arial"/>
              <a:cs typeface="Arial"/>
            </a:endParaRPr>
          </a:p>
        </p:txBody>
      </p:sp>
      <p:sp>
        <p:nvSpPr>
          <p:cNvPr id="18" name="object 7 5">
            <a:extLst>
              <a:ext uri="{FF2B5EF4-FFF2-40B4-BE49-F238E27FC236}">
                <a16:creationId xmlns:a16="http://schemas.microsoft.com/office/drawing/2014/main" id="{B1A5289A-04EF-F079-E3F4-88D8A27F6AE5}"/>
              </a:ext>
            </a:extLst>
          </p:cNvPr>
          <p:cNvSpPr txBox="1"/>
          <p:nvPr/>
        </p:nvSpPr>
        <p:spPr>
          <a:xfrm>
            <a:off x="3134373" y="4630773"/>
            <a:ext cx="1190066" cy="641201"/>
          </a:xfrm>
          <a:prstGeom prst="rect">
            <a:avLst/>
          </a:prstGeom>
        </p:spPr>
        <p:txBody>
          <a:bodyPr vert="horz" wrap="square" lIns="0" tIns="12700" rIns="0" bIns="0" rtlCol="0">
            <a:spAutoFit/>
          </a:bodyPr>
          <a:lstStyle/>
          <a:p>
            <a:pPr marL="12700">
              <a:lnSpc>
                <a:spcPct val="100000"/>
              </a:lnSpc>
              <a:spcBef>
                <a:spcPts val="100"/>
              </a:spcBef>
            </a:pPr>
            <a:r>
              <a:rPr lang="en-US" sz="2000" b="1" dirty="0" err="1">
                <a:solidFill>
                  <a:srgbClr val="0000CC"/>
                </a:solidFill>
                <a:latin typeface="Arial"/>
                <a:cs typeface="Arial"/>
              </a:rPr>
              <a:t>W</a:t>
            </a:r>
            <a:r>
              <a:rPr lang="en-US" altLang="zh-CN" sz="2000" b="1" baseline="-25000" dirty="0" err="1">
                <a:solidFill>
                  <a:srgbClr val="0000CC"/>
                </a:solidFill>
                <a:latin typeface="Arial"/>
                <a:cs typeface="Arial"/>
              </a:rPr>
              <a:t>n</a:t>
            </a:r>
            <a:r>
              <a:rPr lang="en-US" sz="2000" b="1" dirty="0">
                <a:solidFill>
                  <a:srgbClr val="0000CC"/>
                </a:solidFill>
                <a:latin typeface="Arial"/>
                <a:cs typeface="Arial"/>
              </a:rPr>
              <a:t>/L=1</a:t>
            </a:r>
          </a:p>
          <a:p>
            <a:pPr marL="12700">
              <a:spcBef>
                <a:spcPts val="100"/>
              </a:spcBef>
            </a:pPr>
            <a:r>
              <a:rPr lang="en-US" sz="2000" b="1" dirty="0">
                <a:solidFill>
                  <a:srgbClr val="0000CC"/>
                </a:solidFill>
                <a:latin typeface="Arial"/>
                <a:cs typeface="Arial"/>
              </a:rPr>
              <a:t>     </a:t>
            </a:r>
            <a:r>
              <a:rPr lang="en-US" altLang="zh-CN" sz="2000" b="1" dirty="0">
                <a:solidFill>
                  <a:srgbClr val="FF0000"/>
                </a:solidFill>
                <a:latin typeface="Arial"/>
                <a:cs typeface="Arial"/>
              </a:rPr>
              <a:t>R</a:t>
            </a:r>
            <a:r>
              <a:rPr lang="en-US" altLang="zh-CN" sz="2000" b="1" baseline="-25000" dirty="0">
                <a:solidFill>
                  <a:srgbClr val="FF0000"/>
                </a:solidFill>
                <a:latin typeface="Arial"/>
                <a:cs typeface="Arial"/>
              </a:rPr>
              <a:t>0</a:t>
            </a:r>
            <a:endParaRPr lang="en-US" altLang="zh-CN" sz="2000" b="1" dirty="0">
              <a:solidFill>
                <a:srgbClr val="FF0000"/>
              </a:solidFill>
              <a:latin typeface="Arial"/>
              <a:cs typeface="Arial"/>
            </a:endParaRPr>
          </a:p>
        </p:txBody>
      </p:sp>
      <p:grpSp>
        <p:nvGrpSpPr>
          <p:cNvPr id="26" name="组合 25">
            <a:extLst>
              <a:ext uri="{FF2B5EF4-FFF2-40B4-BE49-F238E27FC236}">
                <a16:creationId xmlns:a16="http://schemas.microsoft.com/office/drawing/2014/main" id="{EDA256C5-F839-10F8-6701-774DF0B3FCDC}"/>
              </a:ext>
            </a:extLst>
          </p:cNvPr>
          <p:cNvGrpSpPr/>
          <p:nvPr/>
        </p:nvGrpSpPr>
        <p:grpSpPr>
          <a:xfrm>
            <a:off x="7239000" y="3962400"/>
            <a:ext cx="4182828" cy="1491117"/>
            <a:chOff x="6983095" y="2580170"/>
            <a:chExt cx="4182828" cy="1491117"/>
          </a:xfrm>
        </p:grpSpPr>
        <p:pic>
          <p:nvPicPr>
            <p:cNvPr id="53" name="图片 52" descr="\documentclass{article}&#10;\usepackage{amsmath}&#10;\usepackage{cancel}&#10;\usepackage{color}&#10;\pagestyle{empty}&#10;\begin{document}&#10;&#10;$t_{pL H}=0.69 R_0\left(6 C_{d_0}+C_L\right)$&#10;&#10;\end{document}" title="IguanaTex Bitmap Display">
              <a:extLst>
                <a:ext uri="{FF2B5EF4-FFF2-40B4-BE49-F238E27FC236}">
                  <a16:creationId xmlns:a16="http://schemas.microsoft.com/office/drawing/2014/main" id="{51F0405C-2F2A-5763-0F2F-90C33105664D}"/>
                </a:ext>
              </a:extLst>
            </p:cNvPr>
            <p:cNvPicPr>
              <a:picLocks noChangeAspect="1"/>
            </p:cNvPicPr>
            <p:nvPr>
              <p:custDataLst>
                <p:tags r:id="rId1"/>
              </p:custDataLst>
            </p:nvPr>
          </p:nvPicPr>
          <p:blipFill>
            <a:blip r:embed="rId8"/>
            <a:stretch>
              <a:fillRect/>
            </a:stretch>
          </p:blipFill>
          <p:spPr>
            <a:xfrm>
              <a:off x="8139294" y="2644748"/>
              <a:ext cx="2992762" cy="263619"/>
            </a:xfrm>
            <a:prstGeom prst="rect">
              <a:avLst/>
            </a:prstGeom>
          </p:spPr>
        </p:pic>
        <p:pic>
          <p:nvPicPr>
            <p:cNvPr id="51" name="图片 50" descr="\documentclass{article}&#10;\usepackage{amsmath}&#10;\usepackage{cancel}&#10;\usepackage{color}&#10;\pagestyle{empty}&#10;\begin{document}&#10;&#10;&#10;$t_{pHL}=0.69 R_0 \left(6 C_{d_0}+C_L\right)$&#10;&#10;\end{document}" title="IguanaTex Bitmap Display">
              <a:extLst>
                <a:ext uri="{FF2B5EF4-FFF2-40B4-BE49-F238E27FC236}">
                  <a16:creationId xmlns:a16="http://schemas.microsoft.com/office/drawing/2014/main" id="{E792CCBD-A15A-0C41-0FFC-6A3E50243A03}"/>
                </a:ext>
              </a:extLst>
            </p:cNvPr>
            <p:cNvPicPr>
              <a:picLocks noChangeAspect="1"/>
            </p:cNvPicPr>
            <p:nvPr>
              <p:custDataLst>
                <p:tags r:id="rId2"/>
              </p:custDataLst>
            </p:nvPr>
          </p:nvPicPr>
          <p:blipFill>
            <a:blip r:embed="rId9"/>
            <a:stretch>
              <a:fillRect/>
            </a:stretch>
          </p:blipFill>
          <p:spPr>
            <a:xfrm>
              <a:off x="8173162" y="3212373"/>
              <a:ext cx="2992761" cy="263619"/>
            </a:xfrm>
            <a:prstGeom prst="rect">
              <a:avLst/>
            </a:prstGeom>
          </p:spPr>
        </p:pic>
        <p:sp>
          <p:nvSpPr>
            <p:cNvPr id="43" name="object 7 2 2">
              <a:extLst>
                <a:ext uri="{FF2B5EF4-FFF2-40B4-BE49-F238E27FC236}">
                  <a16:creationId xmlns:a16="http://schemas.microsoft.com/office/drawing/2014/main" id="{F4C9255B-BDC8-B9D6-E9C3-D1BF4ACB56AD}"/>
                </a:ext>
              </a:extLst>
            </p:cNvPr>
            <p:cNvSpPr txBox="1"/>
            <p:nvPr/>
          </p:nvSpPr>
          <p:spPr>
            <a:xfrm>
              <a:off x="6983095" y="2580170"/>
              <a:ext cx="1190066" cy="320601"/>
            </a:xfrm>
            <a:prstGeom prst="rect">
              <a:avLst/>
            </a:prstGeom>
          </p:spPr>
          <p:txBody>
            <a:bodyPr vert="horz" wrap="square" lIns="0" tIns="12700" rIns="0" bIns="0" rtlCol="0">
              <a:spAutoFit/>
            </a:bodyPr>
            <a:lstStyle/>
            <a:p>
              <a:pPr marL="12700">
                <a:lnSpc>
                  <a:spcPct val="100000"/>
                </a:lnSpc>
                <a:spcBef>
                  <a:spcPts val="100"/>
                </a:spcBef>
              </a:pPr>
              <a:r>
                <a:rPr lang="en-US" sz="2000" b="1" dirty="0">
                  <a:solidFill>
                    <a:srgbClr val="0000CC"/>
                  </a:solidFill>
                  <a:latin typeface="Arial"/>
                  <a:cs typeface="Arial"/>
                </a:rPr>
                <a:t>PUN</a:t>
              </a:r>
              <a:endParaRPr lang="en-US" altLang="zh-CN" sz="2000" b="1" dirty="0">
                <a:solidFill>
                  <a:srgbClr val="FF0000"/>
                </a:solidFill>
                <a:latin typeface="Arial"/>
                <a:cs typeface="Arial"/>
              </a:endParaRPr>
            </a:p>
          </p:txBody>
        </p:sp>
        <p:sp>
          <p:nvSpPr>
            <p:cNvPr id="44" name="object 7 2 3">
              <a:extLst>
                <a:ext uri="{FF2B5EF4-FFF2-40B4-BE49-F238E27FC236}">
                  <a16:creationId xmlns:a16="http://schemas.microsoft.com/office/drawing/2014/main" id="{9E904502-ED44-E1DE-B4DC-EBE99651A1E1}"/>
                </a:ext>
              </a:extLst>
            </p:cNvPr>
            <p:cNvSpPr txBox="1"/>
            <p:nvPr/>
          </p:nvSpPr>
          <p:spPr>
            <a:xfrm>
              <a:off x="6983095" y="3173136"/>
              <a:ext cx="1190066" cy="320601"/>
            </a:xfrm>
            <a:prstGeom prst="rect">
              <a:avLst/>
            </a:prstGeom>
          </p:spPr>
          <p:txBody>
            <a:bodyPr vert="horz" wrap="square" lIns="0" tIns="12700" rIns="0" bIns="0" rtlCol="0">
              <a:spAutoFit/>
            </a:bodyPr>
            <a:lstStyle/>
            <a:p>
              <a:pPr marL="12700">
                <a:lnSpc>
                  <a:spcPct val="100000"/>
                </a:lnSpc>
                <a:spcBef>
                  <a:spcPts val="100"/>
                </a:spcBef>
              </a:pPr>
              <a:r>
                <a:rPr lang="en-US" sz="2000" b="1" dirty="0" err="1">
                  <a:solidFill>
                    <a:srgbClr val="0000CC"/>
                  </a:solidFill>
                  <a:latin typeface="Arial"/>
                  <a:cs typeface="Arial"/>
                </a:rPr>
                <a:t>PDN</a:t>
              </a:r>
              <a:endParaRPr lang="en-US" altLang="zh-CN" sz="2000" b="1" dirty="0">
                <a:solidFill>
                  <a:srgbClr val="FF0000"/>
                </a:solidFill>
                <a:latin typeface="Arial"/>
                <a:cs typeface="Arial"/>
              </a:endParaRPr>
            </a:p>
          </p:txBody>
        </p:sp>
        <p:pic>
          <p:nvPicPr>
            <p:cNvPr id="49" name="图片 48" descr="\documentclass{article}&#10;\usepackage{amsmath}&#10;\usepackage{cancel}&#10;\usepackage{color}&#10;\pagestyle{empty}&#10;\begin{document}&#10;&#10;&#10;$t_{p}=0.69 R_0 \left(6 C_{d_0}+C_L\right)$&#10;&#10;\end{document}" title="IguanaTex Bitmap Display">
              <a:extLst>
                <a:ext uri="{FF2B5EF4-FFF2-40B4-BE49-F238E27FC236}">
                  <a16:creationId xmlns:a16="http://schemas.microsoft.com/office/drawing/2014/main" id="{8404CEF7-C649-971F-7876-192F1A769102}"/>
                </a:ext>
              </a:extLst>
            </p:cNvPr>
            <p:cNvPicPr>
              <a:picLocks noChangeAspect="1"/>
            </p:cNvPicPr>
            <p:nvPr>
              <p:custDataLst>
                <p:tags r:id="rId3"/>
              </p:custDataLst>
            </p:nvPr>
          </p:nvPicPr>
          <p:blipFill>
            <a:blip r:embed="rId10"/>
            <a:stretch>
              <a:fillRect/>
            </a:stretch>
          </p:blipFill>
          <p:spPr>
            <a:xfrm>
              <a:off x="8173161" y="3807668"/>
              <a:ext cx="2675808" cy="263619"/>
            </a:xfrm>
            <a:prstGeom prst="rect">
              <a:avLst/>
            </a:prstGeom>
          </p:spPr>
        </p:pic>
      </p:grpSp>
      <p:grpSp>
        <p:nvGrpSpPr>
          <p:cNvPr id="62" name="组合 61">
            <a:extLst>
              <a:ext uri="{FF2B5EF4-FFF2-40B4-BE49-F238E27FC236}">
                <a16:creationId xmlns:a16="http://schemas.microsoft.com/office/drawing/2014/main" id="{8B9229A2-A29F-4E06-0B1A-5A7C990EC360}"/>
              </a:ext>
            </a:extLst>
          </p:cNvPr>
          <p:cNvGrpSpPr/>
          <p:nvPr/>
        </p:nvGrpSpPr>
        <p:grpSpPr>
          <a:xfrm>
            <a:off x="3307079" y="4231640"/>
            <a:ext cx="3318175" cy="1655256"/>
            <a:chOff x="3307079" y="4231640"/>
            <a:chExt cx="3318175" cy="1655256"/>
          </a:xfrm>
        </p:grpSpPr>
        <p:sp>
          <p:nvSpPr>
            <p:cNvPr id="20" name="任意多边形: 形状 19">
              <a:extLst>
                <a:ext uri="{FF2B5EF4-FFF2-40B4-BE49-F238E27FC236}">
                  <a16:creationId xmlns:a16="http://schemas.microsoft.com/office/drawing/2014/main" id="{D129DCC6-AD4C-423A-5A93-52B6D88EF354}"/>
                </a:ext>
              </a:extLst>
            </p:cNvPr>
            <p:cNvSpPr/>
            <p:nvPr/>
          </p:nvSpPr>
          <p:spPr>
            <a:xfrm>
              <a:off x="3307079" y="4231640"/>
              <a:ext cx="1962879" cy="70622"/>
            </a:xfrm>
            <a:custGeom>
              <a:avLst/>
              <a:gdLst>
                <a:gd name="connsiteX0" fmla="*/ 0 w 1742440"/>
                <a:gd name="connsiteY0" fmla="*/ 0 h 73162"/>
                <a:gd name="connsiteX1" fmla="*/ 91440 w 1742440"/>
                <a:gd name="connsiteY1" fmla="*/ 15240 h 73162"/>
                <a:gd name="connsiteX2" fmla="*/ 487680 w 1742440"/>
                <a:gd name="connsiteY2" fmla="*/ 25400 h 73162"/>
                <a:gd name="connsiteX3" fmla="*/ 563880 w 1742440"/>
                <a:gd name="connsiteY3" fmla="*/ 35560 h 73162"/>
                <a:gd name="connsiteX4" fmla="*/ 731520 w 1742440"/>
                <a:gd name="connsiteY4" fmla="*/ 40640 h 73162"/>
                <a:gd name="connsiteX5" fmla="*/ 863600 w 1742440"/>
                <a:gd name="connsiteY5" fmla="*/ 45720 h 73162"/>
                <a:gd name="connsiteX6" fmla="*/ 1742440 w 1742440"/>
                <a:gd name="connsiteY6" fmla="*/ 66040 h 73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2440" h="73162">
                  <a:moveTo>
                    <a:pt x="0" y="0"/>
                  </a:moveTo>
                  <a:cubicBezTo>
                    <a:pt x="30480" y="5080"/>
                    <a:pt x="60550" y="14448"/>
                    <a:pt x="91440" y="15240"/>
                  </a:cubicBezTo>
                  <a:lnTo>
                    <a:pt x="487680" y="25400"/>
                  </a:lnTo>
                  <a:cubicBezTo>
                    <a:pt x="513080" y="28787"/>
                    <a:pt x="538305" y="33962"/>
                    <a:pt x="563880" y="35560"/>
                  </a:cubicBezTo>
                  <a:cubicBezTo>
                    <a:pt x="619677" y="39047"/>
                    <a:pt x="675646" y="38746"/>
                    <a:pt x="731520" y="40640"/>
                  </a:cubicBezTo>
                  <a:lnTo>
                    <a:pt x="863600" y="45720"/>
                  </a:lnTo>
                  <a:cubicBezTo>
                    <a:pt x="1277048" y="91659"/>
                    <a:pt x="985145" y="66040"/>
                    <a:pt x="1742440" y="6604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5" name="组合 54">
              <a:extLst>
                <a:ext uri="{FF2B5EF4-FFF2-40B4-BE49-F238E27FC236}">
                  <a16:creationId xmlns:a16="http://schemas.microsoft.com/office/drawing/2014/main" id="{A4A872DB-3B31-B4E6-C18C-0C3228E21EF2}"/>
                </a:ext>
              </a:extLst>
            </p:cNvPr>
            <p:cNvGrpSpPr/>
            <p:nvPr/>
          </p:nvGrpSpPr>
          <p:grpSpPr>
            <a:xfrm>
              <a:off x="4327053" y="4318000"/>
              <a:ext cx="319659" cy="1051839"/>
              <a:chOff x="4327053" y="4318000"/>
              <a:chExt cx="319659" cy="1051839"/>
            </a:xfrm>
          </p:grpSpPr>
          <p:sp>
            <p:nvSpPr>
              <p:cNvPr id="21" name="任意多边形: 形状 20">
                <a:extLst>
                  <a:ext uri="{FF2B5EF4-FFF2-40B4-BE49-F238E27FC236}">
                    <a16:creationId xmlns:a16="http://schemas.microsoft.com/office/drawing/2014/main" id="{6D06EF30-D72A-DFF4-EE09-AB3B1685D5C0}"/>
                  </a:ext>
                </a:extLst>
              </p:cNvPr>
              <p:cNvSpPr/>
              <p:nvPr/>
            </p:nvSpPr>
            <p:spPr>
              <a:xfrm>
                <a:off x="4419600" y="4318000"/>
                <a:ext cx="30550" cy="436880"/>
              </a:xfrm>
              <a:custGeom>
                <a:avLst/>
                <a:gdLst>
                  <a:gd name="connsiteX0" fmla="*/ 0 w 30550"/>
                  <a:gd name="connsiteY0" fmla="*/ 0 h 436880"/>
                  <a:gd name="connsiteX1" fmla="*/ 20320 w 30550"/>
                  <a:gd name="connsiteY1" fmla="*/ 101600 h 436880"/>
                  <a:gd name="connsiteX2" fmla="*/ 30480 w 30550"/>
                  <a:gd name="connsiteY2" fmla="*/ 436880 h 436880"/>
                </a:gdLst>
                <a:ahLst/>
                <a:cxnLst>
                  <a:cxn ang="0">
                    <a:pos x="connsiteX0" y="connsiteY0"/>
                  </a:cxn>
                  <a:cxn ang="0">
                    <a:pos x="connsiteX1" y="connsiteY1"/>
                  </a:cxn>
                  <a:cxn ang="0">
                    <a:pos x="connsiteX2" y="connsiteY2"/>
                  </a:cxn>
                </a:cxnLst>
                <a:rect l="l" t="t" r="r" b="b"/>
                <a:pathLst>
                  <a:path w="30550" h="436880">
                    <a:moveTo>
                      <a:pt x="0" y="0"/>
                    </a:moveTo>
                    <a:cubicBezTo>
                      <a:pt x="27730" y="46217"/>
                      <a:pt x="16148" y="18156"/>
                      <a:pt x="20320" y="101600"/>
                    </a:cubicBezTo>
                    <a:cubicBezTo>
                      <a:pt x="32059" y="336378"/>
                      <a:pt x="30480" y="267607"/>
                      <a:pt x="30480" y="43688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a:extLst>
                  <a:ext uri="{FF2B5EF4-FFF2-40B4-BE49-F238E27FC236}">
                    <a16:creationId xmlns:a16="http://schemas.microsoft.com/office/drawing/2014/main" id="{037FB2C0-6F8C-0044-7DB6-A798402C84B1}"/>
                  </a:ext>
                </a:extLst>
              </p:cNvPr>
              <p:cNvSpPr/>
              <p:nvPr/>
            </p:nvSpPr>
            <p:spPr>
              <a:xfrm>
                <a:off x="4349839" y="4735058"/>
                <a:ext cx="203200" cy="35560"/>
              </a:xfrm>
              <a:custGeom>
                <a:avLst/>
                <a:gdLst>
                  <a:gd name="connsiteX0" fmla="*/ 203200 w 203200"/>
                  <a:gd name="connsiteY0" fmla="*/ 5080 h 35560"/>
                  <a:gd name="connsiteX1" fmla="*/ 177800 w 203200"/>
                  <a:gd name="connsiteY1" fmla="*/ 0 h 35560"/>
                  <a:gd name="connsiteX2" fmla="*/ 86360 w 203200"/>
                  <a:gd name="connsiteY2" fmla="*/ 15240 h 35560"/>
                  <a:gd name="connsiteX3" fmla="*/ 35560 w 203200"/>
                  <a:gd name="connsiteY3" fmla="*/ 25400 h 35560"/>
                  <a:gd name="connsiteX4" fmla="*/ 0 w 203200"/>
                  <a:gd name="connsiteY4" fmla="*/ 35560 h 3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200" h="35560">
                    <a:moveTo>
                      <a:pt x="203200" y="5080"/>
                    </a:moveTo>
                    <a:cubicBezTo>
                      <a:pt x="194733" y="3387"/>
                      <a:pt x="186434" y="0"/>
                      <a:pt x="177800" y="0"/>
                    </a:cubicBezTo>
                    <a:cubicBezTo>
                      <a:pt x="133512" y="0"/>
                      <a:pt x="126766" y="6261"/>
                      <a:pt x="86360" y="15240"/>
                    </a:cubicBezTo>
                    <a:cubicBezTo>
                      <a:pt x="69503" y="18986"/>
                      <a:pt x="52164" y="20656"/>
                      <a:pt x="35560" y="25400"/>
                    </a:cubicBezTo>
                    <a:lnTo>
                      <a:pt x="0" y="3556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形状 22">
                <a:extLst>
                  <a:ext uri="{FF2B5EF4-FFF2-40B4-BE49-F238E27FC236}">
                    <a16:creationId xmlns:a16="http://schemas.microsoft.com/office/drawing/2014/main" id="{037FB2C0-6F8C-0044-7DB6-A798402C84B1}"/>
                  </a:ext>
                </a:extLst>
              </p:cNvPr>
              <p:cNvSpPr/>
              <p:nvPr/>
            </p:nvSpPr>
            <p:spPr>
              <a:xfrm>
                <a:off x="4359999" y="4841306"/>
                <a:ext cx="203200" cy="35560"/>
              </a:xfrm>
              <a:custGeom>
                <a:avLst/>
                <a:gdLst>
                  <a:gd name="connsiteX0" fmla="*/ 203200 w 203200"/>
                  <a:gd name="connsiteY0" fmla="*/ 5080 h 35560"/>
                  <a:gd name="connsiteX1" fmla="*/ 177800 w 203200"/>
                  <a:gd name="connsiteY1" fmla="*/ 0 h 35560"/>
                  <a:gd name="connsiteX2" fmla="*/ 86360 w 203200"/>
                  <a:gd name="connsiteY2" fmla="*/ 15240 h 35560"/>
                  <a:gd name="connsiteX3" fmla="*/ 35560 w 203200"/>
                  <a:gd name="connsiteY3" fmla="*/ 25400 h 35560"/>
                  <a:gd name="connsiteX4" fmla="*/ 0 w 203200"/>
                  <a:gd name="connsiteY4" fmla="*/ 35560 h 3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200" h="35560">
                    <a:moveTo>
                      <a:pt x="203200" y="5080"/>
                    </a:moveTo>
                    <a:cubicBezTo>
                      <a:pt x="194733" y="3387"/>
                      <a:pt x="186434" y="0"/>
                      <a:pt x="177800" y="0"/>
                    </a:cubicBezTo>
                    <a:cubicBezTo>
                      <a:pt x="133512" y="0"/>
                      <a:pt x="126766" y="6261"/>
                      <a:pt x="86360" y="15240"/>
                    </a:cubicBezTo>
                    <a:cubicBezTo>
                      <a:pt x="69503" y="18986"/>
                      <a:pt x="52164" y="20656"/>
                      <a:pt x="35560" y="25400"/>
                    </a:cubicBezTo>
                    <a:lnTo>
                      <a:pt x="0" y="3556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 name="任意多边形: 形状 24">
                <a:extLst>
                  <a:ext uri="{FF2B5EF4-FFF2-40B4-BE49-F238E27FC236}">
                    <a16:creationId xmlns:a16="http://schemas.microsoft.com/office/drawing/2014/main" id="{0DE802EA-EA62-53F6-B927-2A58110C9425}"/>
                  </a:ext>
                </a:extLst>
              </p:cNvPr>
              <p:cNvSpPr/>
              <p:nvPr/>
            </p:nvSpPr>
            <p:spPr>
              <a:xfrm>
                <a:off x="4327053" y="4881880"/>
                <a:ext cx="319659" cy="487959"/>
              </a:xfrm>
              <a:custGeom>
                <a:avLst/>
                <a:gdLst>
                  <a:gd name="connsiteX0" fmla="*/ 148427 w 319659"/>
                  <a:gd name="connsiteY0" fmla="*/ 0 h 487959"/>
                  <a:gd name="connsiteX1" fmla="*/ 158587 w 319659"/>
                  <a:gd name="connsiteY1" fmla="*/ 30480 h 487959"/>
                  <a:gd name="connsiteX2" fmla="*/ 178907 w 319659"/>
                  <a:gd name="connsiteY2" fmla="*/ 81280 h 487959"/>
                  <a:gd name="connsiteX3" fmla="*/ 183987 w 319659"/>
                  <a:gd name="connsiteY3" fmla="*/ 142240 h 487959"/>
                  <a:gd name="connsiteX4" fmla="*/ 189067 w 319659"/>
                  <a:gd name="connsiteY4" fmla="*/ 167640 h 487959"/>
                  <a:gd name="connsiteX5" fmla="*/ 199227 w 319659"/>
                  <a:gd name="connsiteY5" fmla="*/ 254000 h 487959"/>
                  <a:gd name="connsiteX6" fmla="*/ 1107 w 319659"/>
                  <a:gd name="connsiteY6" fmla="*/ 299720 h 487959"/>
                  <a:gd name="connsiteX7" fmla="*/ 16347 w 319659"/>
                  <a:gd name="connsiteY7" fmla="*/ 294640 h 487959"/>
                  <a:gd name="connsiteX8" fmla="*/ 97627 w 319659"/>
                  <a:gd name="connsiteY8" fmla="*/ 284480 h 487959"/>
                  <a:gd name="connsiteX9" fmla="*/ 229707 w 319659"/>
                  <a:gd name="connsiteY9" fmla="*/ 274320 h 487959"/>
                  <a:gd name="connsiteX10" fmla="*/ 270347 w 319659"/>
                  <a:gd name="connsiteY10" fmla="*/ 269240 h 487959"/>
                  <a:gd name="connsiteX11" fmla="*/ 316067 w 319659"/>
                  <a:gd name="connsiteY11" fmla="*/ 254000 h 487959"/>
                  <a:gd name="connsiteX12" fmla="*/ 305907 w 319659"/>
                  <a:gd name="connsiteY12" fmla="*/ 289560 h 487959"/>
                  <a:gd name="connsiteX13" fmla="*/ 250027 w 319659"/>
                  <a:gd name="connsiteY13" fmla="*/ 375920 h 487959"/>
                  <a:gd name="connsiteX14" fmla="*/ 234787 w 319659"/>
                  <a:gd name="connsiteY14" fmla="*/ 401320 h 487959"/>
                  <a:gd name="connsiteX15" fmla="*/ 214467 w 319659"/>
                  <a:gd name="connsiteY15" fmla="*/ 431800 h 487959"/>
                  <a:gd name="connsiteX16" fmla="*/ 183987 w 319659"/>
                  <a:gd name="connsiteY16" fmla="*/ 487680 h 487959"/>
                  <a:gd name="connsiteX17" fmla="*/ 163667 w 319659"/>
                  <a:gd name="connsiteY17" fmla="*/ 457200 h 487959"/>
                  <a:gd name="connsiteX18" fmla="*/ 143347 w 319659"/>
                  <a:gd name="connsiteY18" fmla="*/ 436880 h 487959"/>
                  <a:gd name="connsiteX19" fmla="*/ 138267 w 319659"/>
                  <a:gd name="connsiteY19" fmla="*/ 421640 h 487959"/>
                  <a:gd name="connsiteX20" fmla="*/ 97627 w 319659"/>
                  <a:gd name="connsiteY20" fmla="*/ 381000 h 487959"/>
                  <a:gd name="connsiteX21" fmla="*/ 77307 w 319659"/>
                  <a:gd name="connsiteY21" fmla="*/ 330200 h 487959"/>
                  <a:gd name="connsiteX22" fmla="*/ 67147 w 319659"/>
                  <a:gd name="connsiteY22" fmla="*/ 289560 h 487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19659" h="487959">
                    <a:moveTo>
                      <a:pt x="148427" y="0"/>
                    </a:moveTo>
                    <a:cubicBezTo>
                      <a:pt x="151814" y="10160"/>
                      <a:pt x="154827" y="20452"/>
                      <a:pt x="158587" y="30480"/>
                    </a:cubicBezTo>
                    <a:cubicBezTo>
                      <a:pt x="164991" y="47557"/>
                      <a:pt x="178907" y="81280"/>
                      <a:pt x="178907" y="81280"/>
                    </a:cubicBezTo>
                    <a:cubicBezTo>
                      <a:pt x="180600" y="101600"/>
                      <a:pt x="181605" y="121989"/>
                      <a:pt x="183987" y="142240"/>
                    </a:cubicBezTo>
                    <a:cubicBezTo>
                      <a:pt x="184996" y="150815"/>
                      <a:pt x="188113" y="159058"/>
                      <a:pt x="189067" y="167640"/>
                    </a:cubicBezTo>
                    <a:cubicBezTo>
                      <a:pt x="199175" y="258611"/>
                      <a:pt x="187372" y="206578"/>
                      <a:pt x="199227" y="254000"/>
                    </a:cubicBezTo>
                    <a:cubicBezTo>
                      <a:pt x="161010" y="330433"/>
                      <a:pt x="194756" y="276938"/>
                      <a:pt x="1107" y="299720"/>
                    </a:cubicBezTo>
                    <a:cubicBezTo>
                      <a:pt x="-4211" y="300346"/>
                      <a:pt x="11058" y="295475"/>
                      <a:pt x="16347" y="294640"/>
                    </a:cubicBezTo>
                    <a:cubicBezTo>
                      <a:pt x="43317" y="290382"/>
                      <a:pt x="70517" y="287733"/>
                      <a:pt x="97627" y="284480"/>
                    </a:cubicBezTo>
                    <a:cubicBezTo>
                      <a:pt x="161200" y="276851"/>
                      <a:pt x="148364" y="279105"/>
                      <a:pt x="229707" y="274320"/>
                    </a:cubicBezTo>
                    <a:cubicBezTo>
                      <a:pt x="243254" y="272627"/>
                      <a:pt x="257058" y="272367"/>
                      <a:pt x="270347" y="269240"/>
                    </a:cubicBezTo>
                    <a:cubicBezTo>
                      <a:pt x="285984" y="265561"/>
                      <a:pt x="302119" y="246030"/>
                      <a:pt x="316067" y="254000"/>
                    </a:cubicBezTo>
                    <a:cubicBezTo>
                      <a:pt x="326770" y="260116"/>
                      <a:pt x="310601" y="278161"/>
                      <a:pt x="305907" y="289560"/>
                    </a:cubicBezTo>
                    <a:cubicBezTo>
                      <a:pt x="278298" y="356611"/>
                      <a:pt x="288892" y="324100"/>
                      <a:pt x="250027" y="375920"/>
                    </a:cubicBezTo>
                    <a:cubicBezTo>
                      <a:pt x="244103" y="383819"/>
                      <a:pt x="240088" y="392990"/>
                      <a:pt x="234787" y="401320"/>
                    </a:cubicBezTo>
                    <a:cubicBezTo>
                      <a:pt x="228231" y="411622"/>
                      <a:pt x="221240" y="421640"/>
                      <a:pt x="214467" y="431800"/>
                    </a:cubicBezTo>
                    <a:cubicBezTo>
                      <a:pt x="214132" y="432973"/>
                      <a:pt x="203345" y="492519"/>
                      <a:pt x="183987" y="487680"/>
                    </a:cubicBezTo>
                    <a:cubicBezTo>
                      <a:pt x="172141" y="484718"/>
                      <a:pt x="171295" y="466735"/>
                      <a:pt x="163667" y="457200"/>
                    </a:cubicBezTo>
                    <a:cubicBezTo>
                      <a:pt x="157683" y="449720"/>
                      <a:pt x="150120" y="443653"/>
                      <a:pt x="143347" y="436880"/>
                    </a:cubicBezTo>
                    <a:cubicBezTo>
                      <a:pt x="141654" y="431800"/>
                      <a:pt x="141237" y="426095"/>
                      <a:pt x="138267" y="421640"/>
                    </a:cubicBezTo>
                    <a:cubicBezTo>
                      <a:pt x="119510" y="393504"/>
                      <a:pt x="119000" y="395249"/>
                      <a:pt x="97627" y="381000"/>
                    </a:cubicBezTo>
                    <a:cubicBezTo>
                      <a:pt x="73800" y="333346"/>
                      <a:pt x="102416" y="392974"/>
                      <a:pt x="77307" y="330200"/>
                    </a:cubicBezTo>
                    <a:cubicBezTo>
                      <a:pt x="64118" y="297227"/>
                      <a:pt x="67147" y="323351"/>
                      <a:pt x="67147" y="2895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文本框 27">
              <a:extLst>
                <a:ext uri="{FF2B5EF4-FFF2-40B4-BE49-F238E27FC236}">
                  <a16:creationId xmlns:a16="http://schemas.microsoft.com/office/drawing/2014/main" id="{56719CF6-60C0-32F6-3222-7A539F7FE5D7}"/>
                </a:ext>
              </a:extLst>
            </p:cNvPr>
            <p:cNvSpPr txBox="1"/>
            <p:nvPr/>
          </p:nvSpPr>
          <p:spPr>
            <a:xfrm>
              <a:off x="3595004" y="5517564"/>
              <a:ext cx="3030250" cy="369332"/>
            </a:xfrm>
            <a:prstGeom prst="rect">
              <a:avLst/>
            </a:prstGeom>
            <a:noFill/>
            <a:ln>
              <a:noFill/>
            </a:ln>
          </p:spPr>
          <p:txBody>
            <a:bodyPr wrap="square">
              <a:spAutoFit/>
            </a:bodyPr>
            <a:lstStyle/>
            <a:p>
              <a:pPr marL="91440">
                <a:lnSpc>
                  <a:spcPct val="100000"/>
                </a:lnSpc>
                <a:spcBef>
                  <a:spcPts val="295"/>
                </a:spcBef>
              </a:pPr>
              <a:r>
                <a:rPr lang="en-US" altLang="zh-CN" sz="1800" b="1" i="1" spc="-20" dirty="0" err="1">
                  <a:solidFill>
                    <a:srgbClr val="004099"/>
                  </a:solidFill>
                  <a:latin typeface="Arial"/>
                  <a:cs typeface="Arial"/>
                </a:rPr>
                <a:t>C</a:t>
              </a:r>
              <a:r>
                <a:rPr lang="en-US" altLang="zh-CN" sz="1800" b="1" spc="-30" baseline="-20833" dirty="0" err="1">
                  <a:solidFill>
                    <a:srgbClr val="004099"/>
                  </a:solidFill>
                  <a:latin typeface="Arial"/>
                  <a:cs typeface="Arial"/>
                </a:rPr>
                <a:t>par,1</a:t>
              </a:r>
              <a:r>
                <a:rPr lang="en-US" altLang="zh-CN" sz="1800" b="1" spc="315" baseline="-20833" dirty="0">
                  <a:solidFill>
                    <a:srgbClr val="004099"/>
                  </a:solidFill>
                  <a:latin typeface="Arial"/>
                  <a:cs typeface="Arial"/>
                </a:rPr>
                <a:t> </a:t>
              </a:r>
              <a:r>
                <a:rPr lang="en-US" altLang="zh-CN" sz="1800" b="1" i="1" dirty="0">
                  <a:solidFill>
                    <a:srgbClr val="004099"/>
                  </a:solidFill>
                  <a:latin typeface="Arial"/>
                  <a:cs typeface="Arial"/>
                </a:rPr>
                <a:t>=</a:t>
              </a:r>
              <a:r>
                <a:rPr lang="en-US" altLang="zh-CN" sz="1800" b="1" i="1" spc="-5" dirty="0">
                  <a:solidFill>
                    <a:srgbClr val="004099"/>
                  </a:solidFill>
                  <a:latin typeface="Arial"/>
                  <a:cs typeface="Arial"/>
                </a:rPr>
                <a:t> </a:t>
              </a:r>
              <a:r>
                <a:rPr lang="en-US" altLang="zh-CN" sz="1800" b="1" spc="-5" dirty="0">
                  <a:solidFill>
                    <a:srgbClr val="004099"/>
                  </a:solidFill>
                  <a:latin typeface="Arial"/>
                  <a:cs typeface="Arial"/>
                </a:rPr>
                <a:t>(4+1+1)</a:t>
              </a:r>
              <a:r>
                <a:rPr lang="en-US" altLang="zh-CN" sz="1800" b="1" i="1" spc="-5" dirty="0" err="1">
                  <a:solidFill>
                    <a:srgbClr val="004099"/>
                  </a:solidFill>
                  <a:latin typeface="Arial"/>
                  <a:cs typeface="Arial"/>
                </a:rPr>
                <a:t>C</a:t>
              </a:r>
              <a:r>
                <a:rPr lang="en-US" altLang="zh-CN" sz="1800" b="1" spc="-7" baseline="-20833" dirty="0" err="1">
                  <a:solidFill>
                    <a:srgbClr val="004099"/>
                  </a:solidFill>
                  <a:latin typeface="Arial"/>
                  <a:cs typeface="Arial"/>
                </a:rPr>
                <a:t>d0</a:t>
              </a:r>
              <a:r>
                <a:rPr lang="en-US" altLang="zh-CN" sz="1800" b="1" spc="322" baseline="-20833" dirty="0">
                  <a:solidFill>
                    <a:srgbClr val="004099"/>
                  </a:solidFill>
                  <a:latin typeface="Arial"/>
                  <a:cs typeface="Arial"/>
                </a:rPr>
                <a:t> </a:t>
              </a:r>
              <a:r>
                <a:rPr lang="en-US" altLang="zh-CN" sz="1800" b="1" i="1" dirty="0">
                  <a:solidFill>
                    <a:srgbClr val="004099"/>
                  </a:solidFill>
                  <a:latin typeface="Arial"/>
                  <a:cs typeface="Arial"/>
                </a:rPr>
                <a:t>=</a:t>
              </a:r>
              <a:r>
                <a:rPr lang="en-US" altLang="zh-CN" sz="1800" b="1" i="1" spc="-5" dirty="0">
                  <a:solidFill>
                    <a:srgbClr val="004099"/>
                  </a:solidFill>
                  <a:latin typeface="Arial"/>
                  <a:cs typeface="Arial"/>
                </a:rPr>
                <a:t> </a:t>
              </a:r>
              <a:r>
                <a:rPr lang="en-US" altLang="zh-CN" sz="1800" b="1" spc="-5" dirty="0" err="1">
                  <a:solidFill>
                    <a:srgbClr val="004099"/>
                  </a:solidFill>
                  <a:latin typeface="Arial"/>
                  <a:cs typeface="Arial"/>
                </a:rPr>
                <a:t>6</a:t>
              </a:r>
              <a:r>
                <a:rPr lang="en-US" altLang="zh-CN" sz="1800" b="1" i="1" spc="-5" dirty="0" err="1">
                  <a:solidFill>
                    <a:srgbClr val="004099"/>
                  </a:solidFill>
                  <a:latin typeface="Arial"/>
                  <a:cs typeface="Arial"/>
                </a:rPr>
                <a:t>C</a:t>
              </a:r>
              <a:r>
                <a:rPr lang="en-US" altLang="zh-CN" sz="1800" b="1" spc="-7" baseline="-20833" dirty="0" err="1">
                  <a:solidFill>
                    <a:srgbClr val="004099"/>
                  </a:solidFill>
                  <a:latin typeface="Arial"/>
                  <a:cs typeface="Arial"/>
                </a:rPr>
                <a:t>d0</a:t>
              </a:r>
              <a:endParaRPr lang="en-US" altLang="zh-CN" sz="1800" baseline="-20833" dirty="0">
                <a:latin typeface="Arial"/>
                <a:cs typeface="Arial"/>
              </a:endParaRPr>
            </a:p>
          </p:txBody>
        </p:sp>
        <p:grpSp>
          <p:nvGrpSpPr>
            <p:cNvPr id="56" name="组合 55">
              <a:extLst>
                <a:ext uri="{FF2B5EF4-FFF2-40B4-BE49-F238E27FC236}">
                  <a16:creationId xmlns:a16="http://schemas.microsoft.com/office/drawing/2014/main" id="{77ED1273-C6F3-0478-24B4-2D6BEAF2020F}"/>
                </a:ext>
              </a:extLst>
            </p:cNvPr>
            <p:cNvGrpSpPr/>
            <p:nvPr/>
          </p:nvGrpSpPr>
          <p:grpSpPr>
            <a:xfrm>
              <a:off x="4950300" y="4318000"/>
              <a:ext cx="319659" cy="1051839"/>
              <a:chOff x="4327053" y="4318000"/>
              <a:chExt cx="319659" cy="1051839"/>
            </a:xfrm>
          </p:grpSpPr>
          <p:sp>
            <p:nvSpPr>
              <p:cNvPr id="57" name="任意多边形: 形状 56">
                <a:extLst>
                  <a:ext uri="{FF2B5EF4-FFF2-40B4-BE49-F238E27FC236}">
                    <a16:creationId xmlns:a16="http://schemas.microsoft.com/office/drawing/2014/main" id="{74CBAD53-A571-E04C-A812-8EC2E6FD0BEA}"/>
                  </a:ext>
                </a:extLst>
              </p:cNvPr>
              <p:cNvSpPr/>
              <p:nvPr/>
            </p:nvSpPr>
            <p:spPr>
              <a:xfrm>
                <a:off x="4419600" y="4318000"/>
                <a:ext cx="30550" cy="436880"/>
              </a:xfrm>
              <a:custGeom>
                <a:avLst/>
                <a:gdLst>
                  <a:gd name="connsiteX0" fmla="*/ 0 w 30550"/>
                  <a:gd name="connsiteY0" fmla="*/ 0 h 436880"/>
                  <a:gd name="connsiteX1" fmla="*/ 20320 w 30550"/>
                  <a:gd name="connsiteY1" fmla="*/ 101600 h 436880"/>
                  <a:gd name="connsiteX2" fmla="*/ 30480 w 30550"/>
                  <a:gd name="connsiteY2" fmla="*/ 436880 h 436880"/>
                </a:gdLst>
                <a:ahLst/>
                <a:cxnLst>
                  <a:cxn ang="0">
                    <a:pos x="connsiteX0" y="connsiteY0"/>
                  </a:cxn>
                  <a:cxn ang="0">
                    <a:pos x="connsiteX1" y="connsiteY1"/>
                  </a:cxn>
                  <a:cxn ang="0">
                    <a:pos x="connsiteX2" y="connsiteY2"/>
                  </a:cxn>
                </a:cxnLst>
                <a:rect l="l" t="t" r="r" b="b"/>
                <a:pathLst>
                  <a:path w="30550" h="436880">
                    <a:moveTo>
                      <a:pt x="0" y="0"/>
                    </a:moveTo>
                    <a:cubicBezTo>
                      <a:pt x="27730" y="46217"/>
                      <a:pt x="16148" y="18156"/>
                      <a:pt x="20320" y="101600"/>
                    </a:cubicBezTo>
                    <a:cubicBezTo>
                      <a:pt x="32059" y="336378"/>
                      <a:pt x="30480" y="267607"/>
                      <a:pt x="30480" y="43688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任意多边形: 形状 57">
                <a:extLst>
                  <a:ext uri="{FF2B5EF4-FFF2-40B4-BE49-F238E27FC236}">
                    <a16:creationId xmlns:a16="http://schemas.microsoft.com/office/drawing/2014/main" id="{4BEE13CB-4B7F-C2D6-C0E7-8987325FE39E}"/>
                  </a:ext>
                </a:extLst>
              </p:cNvPr>
              <p:cNvSpPr/>
              <p:nvPr/>
            </p:nvSpPr>
            <p:spPr>
              <a:xfrm>
                <a:off x="4349839" y="4735058"/>
                <a:ext cx="203200" cy="35560"/>
              </a:xfrm>
              <a:custGeom>
                <a:avLst/>
                <a:gdLst>
                  <a:gd name="connsiteX0" fmla="*/ 203200 w 203200"/>
                  <a:gd name="connsiteY0" fmla="*/ 5080 h 35560"/>
                  <a:gd name="connsiteX1" fmla="*/ 177800 w 203200"/>
                  <a:gd name="connsiteY1" fmla="*/ 0 h 35560"/>
                  <a:gd name="connsiteX2" fmla="*/ 86360 w 203200"/>
                  <a:gd name="connsiteY2" fmla="*/ 15240 h 35560"/>
                  <a:gd name="connsiteX3" fmla="*/ 35560 w 203200"/>
                  <a:gd name="connsiteY3" fmla="*/ 25400 h 35560"/>
                  <a:gd name="connsiteX4" fmla="*/ 0 w 203200"/>
                  <a:gd name="connsiteY4" fmla="*/ 35560 h 3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200" h="35560">
                    <a:moveTo>
                      <a:pt x="203200" y="5080"/>
                    </a:moveTo>
                    <a:cubicBezTo>
                      <a:pt x="194733" y="3387"/>
                      <a:pt x="186434" y="0"/>
                      <a:pt x="177800" y="0"/>
                    </a:cubicBezTo>
                    <a:cubicBezTo>
                      <a:pt x="133512" y="0"/>
                      <a:pt x="126766" y="6261"/>
                      <a:pt x="86360" y="15240"/>
                    </a:cubicBezTo>
                    <a:cubicBezTo>
                      <a:pt x="69503" y="18986"/>
                      <a:pt x="52164" y="20656"/>
                      <a:pt x="35560" y="25400"/>
                    </a:cubicBezTo>
                    <a:lnTo>
                      <a:pt x="0" y="3556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任意多边形: 形状 58">
                <a:extLst>
                  <a:ext uri="{FF2B5EF4-FFF2-40B4-BE49-F238E27FC236}">
                    <a16:creationId xmlns:a16="http://schemas.microsoft.com/office/drawing/2014/main" id="{840B0DFB-850D-8BA6-E5D7-795359072CDC}"/>
                  </a:ext>
                </a:extLst>
              </p:cNvPr>
              <p:cNvSpPr/>
              <p:nvPr/>
            </p:nvSpPr>
            <p:spPr>
              <a:xfrm>
                <a:off x="4359999" y="4841306"/>
                <a:ext cx="203200" cy="35560"/>
              </a:xfrm>
              <a:custGeom>
                <a:avLst/>
                <a:gdLst>
                  <a:gd name="connsiteX0" fmla="*/ 203200 w 203200"/>
                  <a:gd name="connsiteY0" fmla="*/ 5080 h 35560"/>
                  <a:gd name="connsiteX1" fmla="*/ 177800 w 203200"/>
                  <a:gd name="connsiteY1" fmla="*/ 0 h 35560"/>
                  <a:gd name="connsiteX2" fmla="*/ 86360 w 203200"/>
                  <a:gd name="connsiteY2" fmla="*/ 15240 h 35560"/>
                  <a:gd name="connsiteX3" fmla="*/ 35560 w 203200"/>
                  <a:gd name="connsiteY3" fmla="*/ 25400 h 35560"/>
                  <a:gd name="connsiteX4" fmla="*/ 0 w 203200"/>
                  <a:gd name="connsiteY4" fmla="*/ 35560 h 3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200" h="35560">
                    <a:moveTo>
                      <a:pt x="203200" y="5080"/>
                    </a:moveTo>
                    <a:cubicBezTo>
                      <a:pt x="194733" y="3387"/>
                      <a:pt x="186434" y="0"/>
                      <a:pt x="177800" y="0"/>
                    </a:cubicBezTo>
                    <a:cubicBezTo>
                      <a:pt x="133512" y="0"/>
                      <a:pt x="126766" y="6261"/>
                      <a:pt x="86360" y="15240"/>
                    </a:cubicBezTo>
                    <a:cubicBezTo>
                      <a:pt x="69503" y="18986"/>
                      <a:pt x="52164" y="20656"/>
                      <a:pt x="35560" y="25400"/>
                    </a:cubicBezTo>
                    <a:lnTo>
                      <a:pt x="0" y="3556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0" name="任意多边形: 形状 59">
                <a:extLst>
                  <a:ext uri="{FF2B5EF4-FFF2-40B4-BE49-F238E27FC236}">
                    <a16:creationId xmlns:a16="http://schemas.microsoft.com/office/drawing/2014/main" id="{4380D32F-5E34-DE4E-AC9C-FF73E1F59E3F}"/>
                  </a:ext>
                </a:extLst>
              </p:cNvPr>
              <p:cNvSpPr/>
              <p:nvPr/>
            </p:nvSpPr>
            <p:spPr>
              <a:xfrm>
                <a:off x="4327053" y="4881880"/>
                <a:ext cx="319659" cy="487959"/>
              </a:xfrm>
              <a:custGeom>
                <a:avLst/>
                <a:gdLst>
                  <a:gd name="connsiteX0" fmla="*/ 148427 w 319659"/>
                  <a:gd name="connsiteY0" fmla="*/ 0 h 487959"/>
                  <a:gd name="connsiteX1" fmla="*/ 158587 w 319659"/>
                  <a:gd name="connsiteY1" fmla="*/ 30480 h 487959"/>
                  <a:gd name="connsiteX2" fmla="*/ 178907 w 319659"/>
                  <a:gd name="connsiteY2" fmla="*/ 81280 h 487959"/>
                  <a:gd name="connsiteX3" fmla="*/ 183987 w 319659"/>
                  <a:gd name="connsiteY3" fmla="*/ 142240 h 487959"/>
                  <a:gd name="connsiteX4" fmla="*/ 189067 w 319659"/>
                  <a:gd name="connsiteY4" fmla="*/ 167640 h 487959"/>
                  <a:gd name="connsiteX5" fmla="*/ 199227 w 319659"/>
                  <a:gd name="connsiteY5" fmla="*/ 254000 h 487959"/>
                  <a:gd name="connsiteX6" fmla="*/ 1107 w 319659"/>
                  <a:gd name="connsiteY6" fmla="*/ 299720 h 487959"/>
                  <a:gd name="connsiteX7" fmla="*/ 16347 w 319659"/>
                  <a:gd name="connsiteY7" fmla="*/ 294640 h 487959"/>
                  <a:gd name="connsiteX8" fmla="*/ 97627 w 319659"/>
                  <a:gd name="connsiteY8" fmla="*/ 284480 h 487959"/>
                  <a:gd name="connsiteX9" fmla="*/ 229707 w 319659"/>
                  <a:gd name="connsiteY9" fmla="*/ 274320 h 487959"/>
                  <a:gd name="connsiteX10" fmla="*/ 270347 w 319659"/>
                  <a:gd name="connsiteY10" fmla="*/ 269240 h 487959"/>
                  <a:gd name="connsiteX11" fmla="*/ 316067 w 319659"/>
                  <a:gd name="connsiteY11" fmla="*/ 254000 h 487959"/>
                  <a:gd name="connsiteX12" fmla="*/ 305907 w 319659"/>
                  <a:gd name="connsiteY12" fmla="*/ 289560 h 487959"/>
                  <a:gd name="connsiteX13" fmla="*/ 250027 w 319659"/>
                  <a:gd name="connsiteY13" fmla="*/ 375920 h 487959"/>
                  <a:gd name="connsiteX14" fmla="*/ 234787 w 319659"/>
                  <a:gd name="connsiteY14" fmla="*/ 401320 h 487959"/>
                  <a:gd name="connsiteX15" fmla="*/ 214467 w 319659"/>
                  <a:gd name="connsiteY15" fmla="*/ 431800 h 487959"/>
                  <a:gd name="connsiteX16" fmla="*/ 183987 w 319659"/>
                  <a:gd name="connsiteY16" fmla="*/ 487680 h 487959"/>
                  <a:gd name="connsiteX17" fmla="*/ 163667 w 319659"/>
                  <a:gd name="connsiteY17" fmla="*/ 457200 h 487959"/>
                  <a:gd name="connsiteX18" fmla="*/ 143347 w 319659"/>
                  <a:gd name="connsiteY18" fmla="*/ 436880 h 487959"/>
                  <a:gd name="connsiteX19" fmla="*/ 138267 w 319659"/>
                  <a:gd name="connsiteY19" fmla="*/ 421640 h 487959"/>
                  <a:gd name="connsiteX20" fmla="*/ 97627 w 319659"/>
                  <a:gd name="connsiteY20" fmla="*/ 381000 h 487959"/>
                  <a:gd name="connsiteX21" fmla="*/ 77307 w 319659"/>
                  <a:gd name="connsiteY21" fmla="*/ 330200 h 487959"/>
                  <a:gd name="connsiteX22" fmla="*/ 67147 w 319659"/>
                  <a:gd name="connsiteY22" fmla="*/ 289560 h 487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19659" h="487959">
                    <a:moveTo>
                      <a:pt x="148427" y="0"/>
                    </a:moveTo>
                    <a:cubicBezTo>
                      <a:pt x="151814" y="10160"/>
                      <a:pt x="154827" y="20452"/>
                      <a:pt x="158587" y="30480"/>
                    </a:cubicBezTo>
                    <a:cubicBezTo>
                      <a:pt x="164991" y="47557"/>
                      <a:pt x="178907" y="81280"/>
                      <a:pt x="178907" y="81280"/>
                    </a:cubicBezTo>
                    <a:cubicBezTo>
                      <a:pt x="180600" y="101600"/>
                      <a:pt x="181605" y="121989"/>
                      <a:pt x="183987" y="142240"/>
                    </a:cubicBezTo>
                    <a:cubicBezTo>
                      <a:pt x="184996" y="150815"/>
                      <a:pt x="188113" y="159058"/>
                      <a:pt x="189067" y="167640"/>
                    </a:cubicBezTo>
                    <a:cubicBezTo>
                      <a:pt x="199175" y="258611"/>
                      <a:pt x="187372" y="206578"/>
                      <a:pt x="199227" y="254000"/>
                    </a:cubicBezTo>
                    <a:cubicBezTo>
                      <a:pt x="161010" y="330433"/>
                      <a:pt x="194756" y="276938"/>
                      <a:pt x="1107" y="299720"/>
                    </a:cubicBezTo>
                    <a:cubicBezTo>
                      <a:pt x="-4211" y="300346"/>
                      <a:pt x="11058" y="295475"/>
                      <a:pt x="16347" y="294640"/>
                    </a:cubicBezTo>
                    <a:cubicBezTo>
                      <a:pt x="43317" y="290382"/>
                      <a:pt x="70517" y="287733"/>
                      <a:pt x="97627" y="284480"/>
                    </a:cubicBezTo>
                    <a:cubicBezTo>
                      <a:pt x="161200" y="276851"/>
                      <a:pt x="148364" y="279105"/>
                      <a:pt x="229707" y="274320"/>
                    </a:cubicBezTo>
                    <a:cubicBezTo>
                      <a:pt x="243254" y="272627"/>
                      <a:pt x="257058" y="272367"/>
                      <a:pt x="270347" y="269240"/>
                    </a:cubicBezTo>
                    <a:cubicBezTo>
                      <a:pt x="285984" y="265561"/>
                      <a:pt x="302119" y="246030"/>
                      <a:pt x="316067" y="254000"/>
                    </a:cubicBezTo>
                    <a:cubicBezTo>
                      <a:pt x="326770" y="260116"/>
                      <a:pt x="310601" y="278161"/>
                      <a:pt x="305907" y="289560"/>
                    </a:cubicBezTo>
                    <a:cubicBezTo>
                      <a:pt x="278298" y="356611"/>
                      <a:pt x="288892" y="324100"/>
                      <a:pt x="250027" y="375920"/>
                    </a:cubicBezTo>
                    <a:cubicBezTo>
                      <a:pt x="244103" y="383819"/>
                      <a:pt x="240088" y="392990"/>
                      <a:pt x="234787" y="401320"/>
                    </a:cubicBezTo>
                    <a:cubicBezTo>
                      <a:pt x="228231" y="411622"/>
                      <a:pt x="221240" y="421640"/>
                      <a:pt x="214467" y="431800"/>
                    </a:cubicBezTo>
                    <a:cubicBezTo>
                      <a:pt x="214132" y="432973"/>
                      <a:pt x="203345" y="492519"/>
                      <a:pt x="183987" y="487680"/>
                    </a:cubicBezTo>
                    <a:cubicBezTo>
                      <a:pt x="172141" y="484718"/>
                      <a:pt x="171295" y="466735"/>
                      <a:pt x="163667" y="457200"/>
                    </a:cubicBezTo>
                    <a:cubicBezTo>
                      <a:pt x="157683" y="449720"/>
                      <a:pt x="150120" y="443653"/>
                      <a:pt x="143347" y="436880"/>
                    </a:cubicBezTo>
                    <a:cubicBezTo>
                      <a:pt x="141654" y="431800"/>
                      <a:pt x="141237" y="426095"/>
                      <a:pt x="138267" y="421640"/>
                    </a:cubicBezTo>
                    <a:cubicBezTo>
                      <a:pt x="119510" y="393504"/>
                      <a:pt x="119000" y="395249"/>
                      <a:pt x="97627" y="381000"/>
                    </a:cubicBezTo>
                    <a:cubicBezTo>
                      <a:pt x="73800" y="333346"/>
                      <a:pt x="102416" y="392974"/>
                      <a:pt x="77307" y="330200"/>
                    </a:cubicBezTo>
                    <a:cubicBezTo>
                      <a:pt x="64118" y="297227"/>
                      <a:pt x="67147" y="323351"/>
                      <a:pt x="67147" y="2895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文本框 60">
              <a:extLst>
                <a:ext uri="{FF2B5EF4-FFF2-40B4-BE49-F238E27FC236}">
                  <a16:creationId xmlns:a16="http://schemas.microsoft.com/office/drawing/2014/main" id="{9EF64A01-08B4-5E88-6766-7193CAC52BCD}"/>
                </a:ext>
              </a:extLst>
            </p:cNvPr>
            <p:cNvSpPr txBox="1"/>
            <p:nvPr/>
          </p:nvSpPr>
          <p:spPr>
            <a:xfrm>
              <a:off x="5269959" y="4955427"/>
              <a:ext cx="597441" cy="369332"/>
            </a:xfrm>
            <a:prstGeom prst="rect">
              <a:avLst/>
            </a:prstGeom>
            <a:noFill/>
            <a:ln>
              <a:noFill/>
            </a:ln>
          </p:spPr>
          <p:txBody>
            <a:bodyPr wrap="square">
              <a:spAutoFit/>
            </a:bodyPr>
            <a:lstStyle/>
            <a:p>
              <a:pPr marL="91440">
                <a:lnSpc>
                  <a:spcPct val="100000"/>
                </a:lnSpc>
                <a:spcBef>
                  <a:spcPts val="295"/>
                </a:spcBef>
              </a:pPr>
              <a:r>
                <a:rPr lang="en-US" altLang="zh-CN" sz="1800" b="1" i="1" spc="-20" dirty="0">
                  <a:solidFill>
                    <a:srgbClr val="004099"/>
                  </a:solidFill>
                  <a:latin typeface="Arial"/>
                  <a:cs typeface="Arial"/>
                </a:rPr>
                <a:t>C</a:t>
              </a:r>
              <a:r>
                <a:rPr lang="en-US" altLang="zh-CN" sz="1800" b="1" spc="-30" baseline="-20833" dirty="0">
                  <a:solidFill>
                    <a:srgbClr val="004099"/>
                  </a:solidFill>
                  <a:latin typeface="Arial"/>
                  <a:cs typeface="Arial"/>
                </a:rPr>
                <a:t>L</a:t>
              </a:r>
              <a:endParaRPr lang="en-US" altLang="zh-CN" sz="1800" baseline="-20833" dirty="0">
                <a:latin typeface="Arial"/>
                <a:cs typeface="Arial"/>
              </a:endParaRPr>
            </a:p>
          </p:txBody>
        </p:sp>
      </p:grpSp>
      <p:sp>
        <p:nvSpPr>
          <p:cNvPr id="14" name="椭圆 13">
            <a:extLst>
              <a:ext uri="{FF2B5EF4-FFF2-40B4-BE49-F238E27FC236}">
                <a16:creationId xmlns:a16="http://schemas.microsoft.com/office/drawing/2014/main" id="{50F0FC5A-EC2E-F7F8-0682-75BC4F1B6ED6}"/>
              </a:ext>
            </a:extLst>
          </p:cNvPr>
          <p:cNvSpPr/>
          <p:nvPr/>
        </p:nvSpPr>
        <p:spPr>
          <a:xfrm>
            <a:off x="1196553" y="4239573"/>
            <a:ext cx="990600" cy="938052"/>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57567C9B-840A-FAFE-A793-218717A4B69B}"/>
              </a:ext>
            </a:extLst>
          </p:cNvPr>
          <p:cNvSpPr/>
          <p:nvPr/>
        </p:nvSpPr>
        <p:spPr>
          <a:xfrm>
            <a:off x="3071259" y="4422793"/>
            <a:ext cx="990600" cy="938052"/>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3476E292-3AEA-2FCC-9A1B-736D519EE5A7}"/>
              </a:ext>
            </a:extLst>
          </p:cNvPr>
          <p:cNvSpPr/>
          <p:nvPr/>
        </p:nvSpPr>
        <p:spPr>
          <a:xfrm>
            <a:off x="2467079" y="3164706"/>
            <a:ext cx="990600" cy="938052"/>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object 7 2 2">
            <a:extLst>
              <a:ext uri="{FF2B5EF4-FFF2-40B4-BE49-F238E27FC236}">
                <a16:creationId xmlns:a16="http://schemas.microsoft.com/office/drawing/2014/main" id="{75D3A0A2-B4A8-671B-79AA-A8A64268AE11}"/>
              </a:ext>
            </a:extLst>
          </p:cNvPr>
          <p:cNvSpPr txBox="1"/>
          <p:nvPr/>
        </p:nvSpPr>
        <p:spPr>
          <a:xfrm>
            <a:off x="152400" y="838200"/>
            <a:ext cx="8839200" cy="443711"/>
          </a:xfrm>
          <a:prstGeom prst="rect">
            <a:avLst/>
          </a:prstGeom>
        </p:spPr>
        <p:txBody>
          <a:bodyPr vert="horz" wrap="square" lIns="0" tIns="12700" rIns="0" bIns="0" rtlCol="0">
            <a:spAutoFit/>
          </a:bodyPr>
          <a:lstStyle/>
          <a:p>
            <a:pPr marL="355600" indent="-342900">
              <a:spcBef>
                <a:spcPts val="100"/>
              </a:spcBef>
              <a:buFont typeface="Wingdings" panose="05000000000000000000" pitchFamily="2" charset="2"/>
              <a:buChar char="p"/>
            </a:pPr>
            <a:r>
              <a:rPr lang="en-US" sz="2800" b="1" dirty="0">
                <a:latin typeface="Arial"/>
                <a:cs typeface="Arial"/>
              </a:rPr>
              <a:t>Given </a:t>
            </a:r>
            <a:r>
              <a:rPr lang="en-US" altLang="zh-CN" sz="2800" b="1" dirty="0">
                <a:latin typeface="Arial"/>
                <a:cs typeface="Arial"/>
              </a:rPr>
              <a:t>gate logic circuit</a:t>
            </a:r>
            <a:r>
              <a:rPr lang="en-US" sz="2800" b="1" dirty="0">
                <a:latin typeface="Arial"/>
                <a:cs typeface="Arial"/>
              </a:rPr>
              <a:t>, compute its delay </a:t>
            </a:r>
            <a:endParaRPr lang="en-US" altLang="zh-CN" sz="2800" b="1" dirty="0">
              <a:latin typeface="Arial"/>
              <a:cs typeface="Arial"/>
            </a:endParaRPr>
          </a:p>
        </p:txBody>
      </p:sp>
      <p:sp>
        <p:nvSpPr>
          <p:cNvPr id="30" name="object 7 2 2">
            <a:extLst>
              <a:ext uri="{FF2B5EF4-FFF2-40B4-BE49-F238E27FC236}">
                <a16:creationId xmlns:a16="http://schemas.microsoft.com/office/drawing/2014/main" id="{A7AA0BCE-7821-13A6-5178-BC7CE7A230F8}"/>
              </a:ext>
            </a:extLst>
          </p:cNvPr>
          <p:cNvSpPr txBox="1"/>
          <p:nvPr/>
        </p:nvSpPr>
        <p:spPr>
          <a:xfrm>
            <a:off x="6934200" y="1524000"/>
            <a:ext cx="5029200" cy="1885131"/>
          </a:xfrm>
          <a:prstGeom prst="rect">
            <a:avLst/>
          </a:prstGeom>
        </p:spPr>
        <p:txBody>
          <a:bodyPr vert="horz" wrap="square" lIns="0" tIns="12700" rIns="0" bIns="0" rtlCol="0">
            <a:spAutoFit/>
          </a:bodyPr>
          <a:lstStyle/>
          <a:p>
            <a:pPr marL="527050" indent="-514350">
              <a:lnSpc>
                <a:spcPct val="100000"/>
              </a:lnSpc>
              <a:spcBef>
                <a:spcPts val="100"/>
              </a:spcBef>
              <a:buAutoNum type="arabicPeriod"/>
            </a:pPr>
            <a:r>
              <a:rPr lang="en-US" sz="2400" b="1" dirty="0">
                <a:latin typeface="Arial"/>
                <a:cs typeface="Arial"/>
              </a:rPr>
              <a:t>Standardization</a:t>
            </a:r>
          </a:p>
          <a:p>
            <a:pPr marL="527050" indent="-514350">
              <a:lnSpc>
                <a:spcPct val="100000"/>
              </a:lnSpc>
              <a:spcBef>
                <a:spcPts val="100"/>
              </a:spcBef>
              <a:buAutoNum type="arabicPeriod"/>
            </a:pPr>
            <a:r>
              <a:rPr lang="en-US" altLang="zh-CN" sz="2400" b="1" dirty="0">
                <a:latin typeface="Arial"/>
                <a:cs typeface="Arial"/>
              </a:rPr>
              <a:t>Compute capacitance for logic circuit </a:t>
            </a:r>
          </a:p>
          <a:p>
            <a:pPr marL="527050" indent="-514350">
              <a:lnSpc>
                <a:spcPct val="100000"/>
              </a:lnSpc>
              <a:spcBef>
                <a:spcPts val="100"/>
              </a:spcBef>
              <a:buAutoNum type="arabicPeriod"/>
            </a:pPr>
            <a:r>
              <a:rPr lang="en-US" altLang="zh-CN" sz="2400" b="1" dirty="0">
                <a:latin typeface="Arial"/>
                <a:cs typeface="Arial"/>
              </a:rPr>
              <a:t>Compute delay for PUN/</a:t>
            </a:r>
            <a:r>
              <a:rPr lang="en-US" altLang="zh-CN" sz="2400" b="1" dirty="0" err="1">
                <a:latin typeface="Arial"/>
                <a:cs typeface="Arial"/>
              </a:rPr>
              <a:t>PDN</a:t>
            </a:r>
            <a:r>
              <a:rPr lang="en-US" altLang="zh-CN" sz="2400" b="1" dirty="0">
                <a:latin typeface="Arial"/>
                <a:cs typeface="Arial"/>
              </a:rPr>
              <a:t> and the gate</a:t>
            </a:r>
          </a:p>
        </p:txBody>
      </p:sp>
    </p:spTree>
    <p:extLst>
      <p:ext uri="{BB962C8B-B14F-4D97-AF65-F5344CB8AC3E}">
        <p14:creationId xmlns:p14="http://schemas.microsoft.com/office/powerpoint/2010/main" val="38079011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29.7338"/>
  <p:tag name="ORIGINALWIDTH" val="3524.559"/>
  <p:tag name="LATEXADDIN" val="\documentclass{article}&#10;\usepackage{amsmath}&#10;\usepackage{cancel}&#10;\usepackage{color}&#10;\pagestyle{empty}&#10;\begin{document}&#10;&#10;&#10;$t_{p L H}=0.69 \cdot\left(6 C_{d 0}+C_L\right) \cdot\left(R_0 / / R_0\right)=0.69 \cdot\left(6 C_{d 0}+C_L\right) \cdot R_0 / 2$&#10;&#10;\end{document}"/>
  <p:tag name="IGUANATEXSIZE" val="20"/>
  <p:tag name="IGUANATEXCURSOR" val="250"/>
  <p:tag name="TRANSPARENCY" val="True"/>
  <p:tag name="LATEXENGINEID" val="0"/>
  <p:tag name="TEMPFOLDER" val="D:\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29.7338"/>
  <p:tag name="ORIGINALWIDTH" val="1472.816"/>
  <p:tag name="LATEXADDIN" val="\documentclass{article}&#10;\usepackage{amsmath}&#10;\usepackage{cancel}&#10;\usepackage{color}&#10;\pagestyle{empty}&#10;\begin{document}&#10;&#10;$t_{pL H}=0.69 R_0\left(6 C_{d_0}+C_L\right)$&#10;&#10;\end{document}"/>
  <p:tag name="IGUANATEXSIZE" val="20"/>
  <p:tag name="IGUANATEXCURSOR" val="125"/>
  <p:tag name="TRANSPARENCY" val="True"/>
  <p:tag name="LATEXENGINEID" val="0"/>
  <p:tag name="TEMPFOLDER" val="D:\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29.7338"/>
  <p:tag name="ORIGINALWIDTH" val="1472.816"/>
  <p:tag name="LATEXADDIN" val="\documentclass{article}&#10;\usepackage{amsmath}&#10;\usepackage{cancel}&#10;\usepackage{color}&#10;\pagestyle{empty}&#10;\begin{document}&#10;&#10;&#10;$t_{pHL}=0.69 R_0 \left(6 C_{d_0}+C_L\right)$&#10;&#10;\end{document}"/>
  <p:tag name="IGUANATEXSIZE" val="20"/>
  <p:tag name="IGUANATEXCURSOR" val="126"/>
  <p:tag name="TRANSPARENCY" val="True"/>
  <p:tag name="LATEXENGINEID" val="0"/>
  <p:tag name="TEMPFOLDER" val="D:\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29.7338"/>
  <p:tag name="ORIGINALWIDTH" val="1316.835"/>
  <p:tag name="LATEXADDIN" val="\documentclass{article}&#10;\usepackage{amsmath}&#10;\usepackage{cancel}&#10;\usepackage{color}&#10;\pagestyle{empty}&#10;\begin{document}&#10;&#10;&#10;$t_{p}=0.69 R_0 \left(6 C_{d_0}+C_L\right)$&#10;&#10;\end{document}"/>
  <p:tag name="IGUANATEXSIZE" val="20"/>
  <p:tag name="IGUANATEXCURSOR" val="126"/>
  <p:tag name="TRANSPARENCY" val="True"/>
  <p:tag name="LATEXENGINEID" val="0"/>
  <p:tag name="TEMPFOLDER" val="D:\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29.7338"/>
  <p:tag name="ORIGINALWIDTH" val="1472.816"/>
  <p:tag name="LATEXADDIN" val="\documentclass{article}&#10;\usepackage{amsmath}&#10;\usepackage{cancel}&#10;\usepackage{color}&#10;\pagestyle{empty}&#10;\begin{document}&#10;&#10;$t_{pL H}=0.69 R_0\left(7 C_{d_0}+C_L\right)$&#10;&#10;\end{document}"/>
  <p:tag name="IGUANATEXSIZE" val="20"/>
  <p:tag name="IGUANATEXCURSOR" val="145"/>
  <p:tag name="TRANSPARENCY" val="True"/>
  <p:tag name="LATEXENGINEID" val="0"/>
  <p:tag name="TEMPFOLDER" val="D:\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29.7338"/>
  <p:tag name="ORIGINALWIDTH" val="1472.816"/>
  <p:tag name="LATEXADDIN" val="\documentclass{article}&#10;\usepackage{amsmath}&#10;\usepackage{cancel}&#10;\usepackage{color}&#10;\pagestyle{empty}&#10;\begin{document}&#10;&#10;&#10;$t_{pHL}=0.69 R_0 \left(7C_{d_0}+C_L\right)$&#10;&#10;\end{document}"/>
  <p:tag name="IGUANATEXSIZE" val="20"/>
  <p:tag name="IGUANATEXCURSOR" val="146"/>
  <p:tag name="TRANSPARENCY" val="True"/>
  <p:tag name="LATEXENGINEID" val="0"/>
  <p:tag name="TEMPFOLDER" val="D:\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29.7338"/>
  <p:tag name="ORIGINALWIDTH" val="1316.835"/>
  <p:tag name="LATEXADDIN" val="\documentclass{article}&#10;\usepackage{amsmath}&#10;\usepackage{cancel}&#10;\usepackage{color}&#10;\pagestyle{empty}&#10;\begin{document}&#10;&#10;&#10;$t_{p}=0.69 R_0 \left(7 C_{d_0}+C_L\right)$&#10;&#10;\end{document}"/>
  <p:tag name="IGUANATEXSIZE" val="20"/>
  <p:tag name="IGUANATEXCURSOR" val="144"/>
  <p:tag name="TRANSPARENCY" val="True"/>
  <p:tag name="LATEXENGINEID" val="0"/>
  <p:tag name="TEMPFOLDER" val="D:\temp\"/>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4279</TotalTime>
  <Words>3729</Words>
  <Application>Microsoft Office PowerPoint</Application>
  <PresentationFormat>宽屏</PresentationFormat>
  <Paragraphs>477</Paragraphs>
  <Slides>17</Slides>
  <Notes>16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等线</vt:lpstr>
      <vt:lpstr>Arial</vt:lpstr>
      <vt:lpstr>Calibri</vt:lpstr>
      <vt:lpstr>Cambria Math</vt:lpstr>
      <vt:lpstr>Symbol</vt:lpstr>
      <vt:lpstr>Times New Roman</vt:lpstr>
      <vt:lpstr>Wingdings</vt:lpstr>
      <vt:lpstr>Office Theme</vt:lpstr>
      <vt:lpstr>Lecture 5: Static CMOS Logic Circuit</vt:lpstr>
      <vt:lpstr>Outline</vt:lpstr>
      <vt:lpstr>Review: Delay of Inverter</vt:lpstr>
      <vt:lpstr>Delay of Static CMOS Logic Gate</vt:lpstr>
      <vt:lpstr>Equivalent Resistance of Logic Gates</vt:lpstr>
      <vt:lpstr>Equivalent Resistance of Logic Gates</vt:lpstr>
      <vt:lpstr>Capacitance of Logic Gates</vt:lpstr>
      <vt:lpstr>Delay of 2-Input NAND</vt:lpstr>
      <vt:lpstr>Delay of 2-Input NOR</vt:lpstr>
      <vt:lpstr>Delay of Logic Gates</vt:lpstr>
      <vt:lpstr>Review: Inverter Gate Sizing</vt:lpstr>
      <vt:lpstr>Delay of Static CMOS Logic Gate</vt:lpstr>
      <vt:lpstr>Review: Power Consumption of Inverter</vt:lpstr>
      <vt:lpstr>Power Consumption of Static  CMOS Logic Gates</vt:lpstr>
      <vt:lpstr>Power Consumption of 2-NAND</vt:lpstr>
      <vt:lpstr>Power Consumption of 2-XOR</vt:lpstr>
      <vt:lpstr>Principles for Power Reduction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傲翔 秦</cp:lastModifiedBy>
  <cp:revision>175</cp:revision>
  <dcterms:created xsi:type="dcterms:W3CDTF">2022-12-09T07:56:24Z</dcterms:created>
  <dcterms:modified xsi:type="dcterms:W3CDTF">2023-04-20T06:19:21Z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2022-12-09T00:00:00Z</vt:filetime>
  </property>
</Properties>
</file>