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2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3" r:id="rId1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EDF"/>
    <a:srgbClr val="B077DE"/>
    <a:srgbClr val="1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9341" autoAdjust="0"/>
  </p:normalViewPr>
  <p:slideViewPr>
    <p:cSldViewPr>
      <p:cViewPr varScale="1">
        <p:scale>
          <a:sx n="63" d="100"/>
          <a:sy n="63" d="100"/>
        </p:scale>
        <p:origin x="8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378D-8D8B-44DE-BC4B-8A996C643743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54BAC-1DB9-4B23-84F9-798641249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这一节我们分析</a:t>
            </a:r>
            <a:r>
              <a:rPr lang="en-US" altLang="zh-CN" dirty="0"/>
              <a:t>CMOS</a:t>
            </a:r>
            <a:r>
              <a:rPr lang="zh-CN" altLang="en-US" dirty="0"/>
              <a:t>反相器的可靠性，以及如何得到好的设计</a:t>
            </a:r>
            <a:endParaRPr lang="en-US" altLang="zh-CN" dirty="0"/>
          </a:p>
          <a:p>
            <a:r>
              <a:rPr lang="zh-CN" altLang="en-US" dirty="0"/>
              <a:t>其中的可靠性主要是指他对噪声的耐受程度，我们定义了噪声容限进行衡量，并且说明了多级</a:t>
            </a:r>
            <a:r>
              <a:rPr lang="en-US" altLang="zh-CN" dirty="0"/>
              <a:t>CMOS</a:t>
            </a:r>
            <a:r>
              <a:rPr lang="zh-CN" altLang="en-US" dirty="0"/>
              <a:t>反相器对于噪声的抵抗特性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6206-5BF1-4B85-B1E4-026F3E172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另一种时延的优化方法则是对不同</a:t>
            </a:r>
            <a:r>
              <a:rPr lang="en-US" altLang="zh-CN" dirty="0"/>
              <a:t>MOSFET</a:t>
            </a:r>
            <a:r>
              <a:rPr lang="zh-CN" altLang="en-US" dirty="0"/>
              <a:t>采用不同的</a:t>
            </a:r>
            <a:r>
              <a:rPr lang="en-US" altLang="zh-CN" dirty="0"/>
              <a:t>sizing</a:t>
            </a:r>
          </a:p>
          <a:p>
            <a:endParaRPr lang="en-US" altLang="zh-CN" dirty="0"/>
          </a:p>
          <a:p>
            <a:r>
              <a:rPr lang="zh-CN" altLang="en-US" dirty="0"/>
              <a:t>我们会发现</a:t>
            </a:r>
            <a:r>
              <a:rPr lang="en-US" altLang="zh-CN" dirty="0" err="1"/>
              <a:t>A4</a:t>
            </a:r>
            <a:r>
              <a:rPr lang="zh-CN" altLang="en-US" dirty="0"/>
              <a:t>对应的</a:t>
            </a:r>
            <a:r>
              <a:rPr lang="en-US" altLang="zh-CN" dirty="0"/>
              <a:t>NMOS</a:t>
            </a:r>
            <a:r>
              <a:rPr lang="zh-CN" altLang="en-US" dirty="0"/>
              <a:t>只参与了</a:t>
            </a:r>
            <a:r>
              <a:rPr lang="en-US" altLang="zh-CN" dirty="0"/>
              <a:t>CL</a:t>
            </a:r>
            <a:r>
              <a:rPr lang="zh-CN" altLang="en-US" dirty="0"/>
              <a:t>的放电，</a:t>
            </a:r>
            <a:r>
              <a:rPr lang="en-US" altLang="zh-CN" dirty="0" err="1"/>
              <a:t>A3</a:t>
            </a:r>
            <a:r>
              <a:rPr lang="zh-CN" altLang="en-US" dirty="0"/>
              <a:t>对应的</a:t>
            </a:r>
            <a:r>
              <a:rPr lang="en-US" altLang="zh-CN" dirty="0"/>
              <a:t>NMOS</a:t>
            </a:r>
            <a:r>
              <a:rPr lang="zh-CN" altLang="en-US" dirty="0"/>
              <a:t>参与了</a:t>
            </a:r>
            <a:r>
              <a:rPr lang="en-US" altLang="zh-CN" dirty="0"/>
              <a:t>CL</a:t>
            </a:r>
            <a:r>
              <a:rPr lang="zh-CN" altLang="en-US" dirty="0"/>
              <a:t>和</a:t>
            </a:r>
            <a:r>
              <a:rPr lang="en-US" altLang="zh-CN" dirty="0" err="1"/>
              <a:t>C3</a:t>
            </a:r>
            <a:r>
              <a:rPr lang="zh-CN" altLang="en-US" dirty="0"/>
              <a:t>的放电，</a:t>
            </a:r>
            <a:r>
              <a:rPr lang="en-US" altLang="zh-CN" dirty="0" err="1"/>
              <a:t>A2</a:t>
            </a:r>
            <a:r>
              <a:rPr lang="zh-CN" altLang="en-US" dirty="0"/>
              <a:t>对应的</a:t>
            </a:r>
            <a:r>
              <a:rPr lang="en-US" altLang="zh-CN" dirty="0"/>
              <a:t>NMOS</a:t>
            </a:r>
            <a:r>
              <a:rPr lang="zh-CN" altLang="en-US" dirty="0"/>
              <a:t>参与了</a:t>
            </a:r>
            <a:r>
              <a:rPr lang="en-US" altLang="zh-CN" dirty="0"/>
              <a:t>CL</a:t>
            </a:r>
            <a:r>
              <a:rPr lang="zh-CN" altLang="en-US" dirty="0"/>
              <a:t>，</a:t>
            </a:r>
            <a:r>
              <a:rPr lang="en-US" altLang="zh-CN" dirty="0" err="1"/>
              <a:t>C3</a:t>
            </a:r>
            <a:r>
              <a:rPr lang="zh-CN" altLang="en-US" dirty="0"/>
              <a:t>和</a:t>
            </a:r>
            <a:r>
              <a:rPr lang="en-US" altLang="zh-CN" dirty="0" err="1"/>
              <a:t>C2</a:t>
            </a:r>
            <a:r>
              <a:rPr lang="zh-CN" altLang="en-US" dirty="0"/>
              <a:t>的放电，</a:t>
            </a:r>
            <a:r>
              <a:rPr lang="en-US" altLang="zh-CN" dirty="0"/>
              <a:t>A1</a:t>
            </a:r>
            <a:r>
              <a:rPr lang="zh-CN" altLang="en-US" dirty="0"/>
              <a:t>对应的</a:t>
            </a:r>
            <a:r>
              <a:rPr lang="en-US" altLang="zh-CN" dirty="0"/>
              <a:t>NMOS</a:t>
            </a:r>
            <a:r>
              <a:rPr lang="zh-CN" altLang="en-US" dirty="0"/>
              <a:t>参与了</a:t>
            </a:r>
            <a:r>
              <a:rPr lang="en-US" altLang="zh-CN" dirty="0" err="1"/>
              <a:t>CL,C3,C2</a:t>
            </a:r>
            <a:r>
              <a:rPr lang="zh-CN" altLang="en-US" dirty="0"/>
              <a:t>和</a:t>
            </a:r>
            <a:r>
              <a:rPr lang="en-US" altLang="zh-CN" dirty="0" err="1"/>
              <a:t>C1</a:t>
            </a:r>
            <a:r>
              <a:rPr lang="zh-CN" altLang="en-US" dirty="0"/>
              <a:t>的放电</a:t>
            </a:r>
            <a:endParaRPr lang="en-US" altLang="zh-CN" dirty="0"/>
          </a:p>
          <a:p>
            <a:r>
              <a:rPr lang="zh-CN" altLang="en-US" dirty="0"/>
              <a:t>因此我们可以将时延分解为各个</a:t>
            </a:r>
            <a:r>
              <a:rPr lang="en-US" altLang="zh-CN" dirty="0"/>
              <a:t>MOSFET</a:t>
            </a:r>
            <a:r>
              <a:rPr lang="zh-CN" altLang="en-US" dirty="0"/>
              <a:t>充放电消耗的时延，得到这样的结果，其中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MOSFET</a:t>
            </a:r>
            <a:r>
              <a:rPr lang="zh-CN" altLang="en-US" dirty="0"/>
              <a:t>的尺寸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注意到我们只需要保证</a:t>
            </a:r>
            <a:r>
              <a:rPr lang="en-US" altLang="zh-CN" dirty="0" err="1"/>
              <a:t>PDN</a:t>
            </a:r>
            <a:r>
              <a:rPr lang="zh-CN" altLang="en-US" dirty="0"/>
              <a:t>总的等效电阻为</a:t>
            </a:r>
            <a:r>
              <a:rPr lang="en-US" altLang="zh-CN" dirty="0"/>
              <a:t>R0</a:t>
            </a:r>
            <a:r>
              <a:rPr lang="zh-CN" altLang="en-US" dirty="0"/>
              <a:t>，因此我们可以调整</a:t>
            </a:r>
            <a:r>
              <a:rPr lang="en-US" altLang="zh-CN" dirty="0"/>
              <a:t>MOSFET</a:t>
            </a:r>
            <a:r>
              <a:rPr lang="zh-CN" altLang="en-US" dirty="0"/>
              <a:t>各自的尺寸，而不需要像我们之前那样让他们都取相同的值</a:t>
            </a:r>
            <a:endParaRPr lang="en-US" altLang="zh-CN" dirty="0"/>
          </a:p>
          <a:p>
            <a:r>
              <a:rPr lang="zh-CN" altLang="en-US" dirty="0"/>
              <a:t>因此我们让</a:t>
            </a:r>
            <a:r>
              <a:rPr lang="en-US" altLang="zh-CN" dirty="0" err="1"/>
              <a:t>M1</a:t>
            </a:r>
            <a:r>
              <a:rPr lang="en-US" altLang="zh-CN" dirty="0"/>
              <a:t>&gt;</a:t>
            </a:r>
            <a:r>
              <a:rPr lang="en-US" altLang="zh-CN" dirty="0" err="1"/>
              <a:t>M2</a:t>
            </a:r>
            <a:r>
              <a:rPr lang="en-US" altLang="zh-CN" dirty="0"/>
              <a:t>&gt;</a:t>
            </a:r>
            <a:r>
              <a:rPr lang="en-US" altLang="zh-CN" dirty="0" err="1"/>
              <a:t>M3</a:t>
            </a:r>
            <a:r>
              <a:rPr lang="en-US" altLang="zh-CN" dirty="0"/>
              <a:t>&gt;</a:t>
            </a:r>
            <a:r>
              <a:rPr lang="en-US" altLang="zh-CN" dirty="0" err="1"/>
              <a:t>M4</a:t>
            </a:r>
            <a:r>
              <a:rPr lang="zh-CN" altLang="en-US" dirty="0"/>
              <a:t>即可使得总时延最低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4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我们之前计算得出时延与输入个数呈平方关系，所以当输入个数较多时，我们可以通过多个逻辑门来实现它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例如对于</a:t>
            </a:r>
            <a:r>
              <a:rPr lang="en-US" altLang="zh-CN" dirty="0"/>
              <a:t>8</a:t>
            </a:r>
            <a:r>
              <a:rPr lang="zh-CN" altLang="en-US" dirty="0"/>
              <a:t>输入</a:t>
            </a:r>
            <a:r>
              <a:rPr lang="en-US" altLang="zh-CN" dirty="0"/>
              <a:t>AND</a:t>
            </a:r>
            <a:r>
              <a:rPr lang="zh-CN" altLang="en-US" dirty="0"/>
              <a:t>，最直观的方法是采用</a:t>
            </a:r>
            <a:r>
              <a:rPr lang="en-US" altLang="zh-CN" dirty="0"/>
              <a:t>8</a:t>
            </a:r>
            <a:r>
              <a:rPr lang="zh-CN" altLang="en-US" dirty="0"/>
              <a:t>输入</a:t>
            </a:r>
            <a:r>
              <a:rPr lang="en-US" altLang="zh-CN" dirty="0"/>
              <a:t>NAND+</a:t>
            </a:r>
            <a:r>
              <a:rPr lang="zh-CN" altLang="en-US" dirty="0"/>
              <a:t>反相器，它的时延为</a:t>
            </a:r>
            <a:r>
              <a:rPr lang="en-US" altLang="zh-CN" sz="1200" b="1" dirty="0">
                <a:solidFill>
                  <a:srgbClr val="0039A2"/>
                </a:solidFill>
                <a:latin typeface="Arial"/>
                <a:cs typeface="Arial"/>
              </a:rPr>
              <a:t>135.7</a:t>
            </a:r>
            <a:r>
              <a:rPr lang="en-US" altLang="zh-CN" sz="1200" b="1" spc="-3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 err="1">
                <a:solidFill>
                  <a:srgbClr val="0039A2"/>
                </a:solidFill>
                <a:latin typeface="Arial"/>
                <a:cs typeface="Arial"/>
              </a:rPr>
              <a:t>ps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如果我们用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输入</a:t>
            </a:r>
            <a:r>
              <a:rPr lang="en-US" altLang="zh-CN" dirty="0" err="1"/>
              <a:t>NAND+1</a:t>
            </a:r>
            <a:r>
              <a:rPr lang="zh-CN" altLang="en-US" dirty="0"/>
              <a:t>个</a:t>
            </a:r>
            <a:r>
              <a:rPr lang="en-US" altLang="zh-CN" dirty="0"/>
              <a:t>NOR</a:t>
            </a:r>
            <a:r>
              <a:rPr lang="zh-CN" altLang="en-US" dirty="0"/>
              <a:t>，它的时延降低到</a:t>
            </a:r>
            <a:r>
              <a:rPr lang="en-US" altLang="zh-CN" sz="1200" b="1" spc="-5" dirty="0">
                <a:solidFill>
                  <a:srgbClr val="FF0000"/>
                </a:solidFill>
                <a:latin typeface="Arial"/>
                <a:cs typeface="Arial"/>
              </a:rPr>
              <a:t>67.1</a:t>
            </a:r>
            <a:r>
              <a:rPr lang="en-US" altLang="zh-CN" sz="1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b="1" spc="-10" dirty="0" err="1">
                <a:solidFill>
                  <a:srgbClr val="FF0000"/>
                </a:solidFill>
                <a:latin typeface="Arial"/>
                <a:cs typeface="Arial"/>
              </a:rPr>
              <a:t>ps</a:t>
            </a:r>
            <a:endParaRPr lang="en-US" altLang="zh-CN" dirty="0"/>
          </a:p>
          <a:p>
            <a:r>
              <a:rPr lang="zh-CN" altLang="en-US" dirty="0"/>
              <a:t>如果我们进一步将</a:t>
            </a:r>
            <a:r>
              <a:rPr lang="en-US" altLang="zh-CN" dirty="0"/>
              <a:t>4</a:t>
            </a:r>
            <a:r>
              <a:rPr lang="zh-CN" altLang="en-US" dirty="0"/>
              <a:t>输入</a:t>
            </a:r>
            <a:r>
              <a:rPr lang="en-US" altLang="zh-CN" dirty="0"/>
              <a:t>NAND</a:t>
            </a:r>
            <a:r>
              <a:rPr lang="zh-CN" altLang="en-US" dirty="0"/>
              <a:t>换成</a:t>
            </a:r>
            <a:r>
              <a:rPr lang="en-US" altLang="zh-CN" dirty="0"/>
              <a:t>2</a:t>
            </a:r>
            <a:r>
              <a:rPr lang="zh-CN" altLang="en-US" dirty="0"/>
              <a:t>输入</a:t>
            </a:r>
            <a:r>
              <a:rPr lang="en-US" altLang="zh-CN" dirty="0" err="1"/>
              <a:t>NAND+NOR</a:t>
            </a:r>
            <a:r>
              <a:rPr lang="zh-CN" altLang="en-US" dirty="0"/>
              <a:t>，我们会发现它的时延增加到了</a:t>
            </a:r>
            <a:r>
              <a:rPr lang="en-US" altLang="zh-CN" sz="1200" b="1" spc="-5" dirty="0">
                <a:solidFill>
                  <a:srgbClr val="0039A2"/>
                </a:solidFill>
                <a:latin typeface="Arial"/>
                <a:cs typeface="Arial"/>
              </a:rPr>
              <a:t>152.2</a:t>
            </a:r>
            <a:r>
              <a:rPr lang="en-US" altLang="zh-CN" sz="1200" b="1" spc="-2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altLang="zh-CN" sz="1200" b="1" spc="-10" dirty="0" err="1">
                <a:solidFill>
                  <a:srgbClr val="0039A2"/>
                </a:solidFill>
                <a:latin typeface="Arial"/>
                <a:cs typeface="Arial"/>
              </a:rPr>
              <a:t>ps</a:t>
            </a:r>
            <a:r>
              <a:rPr lang="zh-CN" altLang="en-US" sz="1200" b="1" spc="-10" dirty="0">
                <a:solidFill>
                  <a:srgbClr val="0039A2"/>
                </a:solidFill>
                <a:latin typeface="Arial"/>
                <a:cs typeface="Arial"/>
              </a:rPr>
              <a:t>。因此我们不能无限制地将多输入</a:t>
            </a:r>
            <a:r>
              <a:rPr lang="en-US" altLang="zh-CN" sz="1200" b="1" spc="-10" dirty="0">
                <a:solidFill>
                  <a:srgbClr val="0039A2"/>
                </a:solidFill>
                <a:latin typeface="Arial"/>
                <a:cs typeface="Arial"/>
              </a:rPr>
              <a:t>Gate</a:t>
            </a:r>
            <a:r>
              <a:rPr lang="zh-CN" altLang="en-US" sz="1200" b="1" spc="-10" dirty="0">
                <a:solidFill>
                  <a:srgbClr val="0039A2"/>
                </a:solidFill>
                <a:latin typeface="Arial"/>
                <a:cs typeface="Arial"/>
              </a:rPr>
              <a:t>转换为少输入</a:t>
            </a:r>
            <a:r>
              <a:rPr lang="en-US" altLang="zh-CN" sz="1200" b="1" spc="-10" dirty="0">
                <a:solidFill>
                  <a:srgbClr val="0039A2"/>
                </a:solidFill>
                <a:latin typeface="Arial"/>
                <a:cs typeface="Arial"/>
              </a:rPr>
              <a:t>GATE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但是在之后的学习中我们将发现，通过合理的</a:t>
            </a:r>
            <a:r>
              <a:rPr lang="en-US" altLang="zh-CN" dirty="0"/>
              <a:t>sizing</a:t>
            </a:r>
            <a:r>
              <a:rPr lang="zh-CN" altLang="en-US" dirty="0"/>
              <a:t>，它的时延可以达到比原始</a:t>
            </a:r>
            <a:r>
              <a:rPr lang="en-US" altLang="zh-CN" dirty="0"/>
              <a:t>8</a:t>
            </a:r>
            <a:r>
              <a:rPr lang="zh-CN" altLang="en-US" dirty="0"/>
              <a:t>输入</a:t>
            </a:r>
            <a:r>
              <a:rPr lang="en-US" altLang="zh-CN" dirty="0"/>
              <a:t>NAND</a:t>
            </a:r>
            <a:r>
              <a:rPr lang="zh-CN" altLang="en-US" dirty="0"/>
              <a:t>更小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9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通过前面的学习，我们知道了，我们可以通过调整</a:t>
            </a:r>
            <a:r>
              <a:rPr lang="en-US" altLang="zh-CN" dirty="0"/>
              <a:t>gate</a:t>
            </a:r>
            <a:r>
              <a:rPr lang="zh-CN" altLang="en-US" dirty="0"/>
              <a:t>的尺寸来调整等效电路的大小，</a:t>
            </a:r>
            <a:endParaRPr lang="en-US" altLang="zh-CN" dirty="0"/>
          </a:p>
          <a:p>
            <a:r>
              <a:rPr lang="zh-CN" altLang="en-US" dirty="0"/>
              <a:t>对于逻辑门，不同的输入会产生不同的等效电阻和电容，因此会导致不同的传输时延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intermediate</a:t>
            </a:r>
            <a:r>
              <a:rPr lang="zh-CN" altLang="en-US" dirty="0"/>
              <a:t>电容也会对时延产生较大的影响，因此在计算时延时需要将它考虑进去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我们可以通过调整</a:t>
            </a:r>
            <a:r>
              <a:rPr lang="en-US" altLang="zh-CN" dirty="0"/>
              <a:t>MOSFET</a:t>
            </a:r>
            <a:r>
              <a:rPr lang="zh-CN" altLang="en-US" dirty="0"/>
              <a:t>的尺寸、对输入的序号进行重排序，以及改变逻辑门实现的结构来对时延进行优化。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在上节课中，我们学习了</a:t>
            </a:r>
            <a:r>
              <a:rPr lang="en-US" altLang="zh-CN" dirty="0"/>
              <a:t>CMOS</a:t>
            </a:r>
            <a:r>
              <a:rPr lang="zh-CN" altLang="en-US" dirty="0"/>
              <a:t>逻辑门时延的计算，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lang="en-US" altLang="zh-CN" sz="1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r>
              <a:rPr lang="zh-CN" altLang="en-US" sz="1200" b="1" spc="-5" dirty="0">
                <a:solidFill>
                  <a:srgbClr val="004099"/>
                </a:solidFill>
                <a:latin typeface="Arial"/>
                <a:cs typeface="Arial"/>
              </a:rPr>
              <a:t>，</a:t>
            </a:r>
            <a:r>
              <a:rPr lang="zh-CN" altLang="en-US" dirty="0"/>
              <a:t>在最差情况下，</a:t>
            </a:r>
            <a:r>
              <a:rPr lang="en-US" altLang="zh-CN" dirty="0"/>
              <a:t>PUN</a:t>
            </a:r>
            <a:r>
              <a:rPr lang="zh-CN" altLang="en-US" dirty="0"/>
              <a:t>和</a:t>
            </a:r>
            <a:r>
              <a:rPr lang="en-US" altLang="zh-CN" dirty="0" err="1"/>
              <a:t>PDN</a:t>
            </a:r>
            <a:r>
              <a:rPr lang="zh-CN" altLang="en-US" dirty="0"/>
              <a:t>的等效电阻相等，都为</a:t>
            </a:r>
            <a:r>
              <a:rPr lang="en-US" altLang="zh-CN" dirty="0"/>
              <a:t>R0</a:t>
            </a:r>
            <a:r>
              <a:rPr lang="zh-CN" altLang="en-US" dirty="0"/>
              <a:t>，此时我们可以根据各个</a:t>
            </a:r>
            <a:r>
              <a:rPr lang="en-US" altLang="zh-CN" dirty="0"/>
              <a:t>MOSFET</a:t>
            </a:r>
            <a:r>
              <a:rPr lang="zh-CN" altLang="en-US" dirty="0"/>
              <a:t>的尺寸比例计算出</a:t>
            </a:r>
            <a:r>
              <a:rPr lang="en-US" altLang="zh-CN" dirty="0"/>
              <a:t>gate </a:t>
            </a:r>
            <a:r>
              <a:rPr lang="zh-CN" altLang="en-US" dirty="0"/>
              <a:t>电容和寄生电容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但是上面的计算存在一个问题，那就是没有考虑</a:t>
            </a:r>
            <a:r>
              <a:rPr lang="en-US" altLang="zh-CN" dirty="0"/>
              <a:t>PUN</a:t>
            </a:r>
            <a:r>
              <a:rPr lang="zh-CN" altLang="en-US" dirty="0"/>
              <a:t>和</a:t>
            </a:r>
            <a:r>
              <a:rPr lang="en-US" altLang="zh-CN" dirty="0" err="1"/>
              <a:t>PDN</a:t>
            </a:r>
            <a:r>
              <a:rPr lang="zh-CN" altLang="en-US" dirty="0"/>
              <a:t>中两个</a:t>
            </a:r>
            <a:r>
              <a:rPr lang="en-US" altLang="zh-CN" dirty="0"/>
              <a:t>MOSFET</a:t>
            </a:r>
            <a:r>
              <a:rPr lang="zh-CN" altLang="en-US" dirty="0"/>
              <a:t>串联时产生的</a:t>
            </a:r>
            <a:r>
              <a:rPr lang="en-US" altLang="zh-CN" dirty="0"/>
              <a:t>intermediate capacitance</a:t>
            </a:r>
          </a:p>
          <a:p>
            <a:r>
              <a:rPr lang="zh-CN" altLang="en-US" dirty="0"/>
              <a:t>例如当两个</a:t>
            </a:r>
            <a:r>
              <a:rPr lang="en-US" altLang="zh-CN" dirty="0"/>
              <a:t>NMOS</a:t>
            </a:r>
            <a:r>
              <a:rPr lang="zh-CN" altLang="en-US" dirty="0"/>
              <a:t>串联时，由于中间这部分电容也会参与放电，所以也会贡献一部分时延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0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通过回顾我们可以知道</a:t>
            </a:r>
            <a:r>
              <a:rPr lang="en-US" altLang="zh-CN" dirty="0"/>
              <a:t>MOSFET</a:t>
            </a:r>
            <a:r>
              <a:rPr lang="zh-CN" altLang="en-US" dirty="0"/>
              <a:t>的电容主要是</a:t>
            </a:r>
            <a:r>
              <a:rPr lang="en-US" altLang="zh-CN" dirty="0"/>
              <a:t>gate </a:t>
            </a:r>
            <a:r>
              <a:rPr lang="zh-CN" altLang="en-US" dirty="0"/>
              <a:t>电容和寄生电容，当输入发生改变时，</a:t>
            </a:r>
            <a:r>
              <a:rPr lang="en-US" altLang="zh-CN" dirty="0"/>
              <a:t>gate</a:t>
            </a:r>
            <a:r>
              <a:rPr lang="zh-CN" altLang="en-US" dirty="0"/>
              <a:t>电容就会参与充放电</a:t>
            </a:r>
            <a:endParaRPr lang="en-US" altLang="zh-CN" dirty="0"/>
          </a:p>
          <a:p>
            <a:r>
              <a:rPr lang="zh-CN" altLang="en-US" dirty="0"/>
              <a:t>而寄生电容可以分为</a:t>
            </a:r>
            <a:r>
              <a:rPr lang="en-US" altLang="zh-CN" dirty="0" err="1"/>
              <a:t>Csb</a:t>
            </a:r>
            <a:r>
              <a:rPr lang="zh-CN" altLang="en-US" dirty="0"/>
              <a:t>和</a:t>
            </a:r>
            <a:r>
              <a:rPr lang="en-US" altLang="zh-CN" dirty="0" err="1"/>
              <a:t>Cdb</a:t>
            </a:r>
            <a:r>
              <a:rPr lang="zh-CN" altLang="en-US" dirty="0"/>
              <a:t>，注意我们在这里忽略</a:t>
            </a:r>
            <a:r>
              <a:rPr lang="en-US" altLang="zh-CN" dirty="0" err="1"/>
              <a:t>Cgb</a:t>
            </a:r>
            <a:r>
              <a:rPr lang="zh-CN" altLang="en-US" dirty="0"/>
              <a:t>。由于</a:t>
            </a:r>
            <a:r>
              <a:rPr lang="en-US" altLang="zh-CN" dirty="0"/>
              <a:t>body</a:t>
            </a:r>
            <a:r>
              <a:rPr lang="zh-CN" altLang="en-US" dirty="0"/>
              <a:t>的电平不变，当</a:t>
            </a:r>
            <a:r>
              <a:rPr lang="en-US" altLang="zh-CN" dirty="0"/>
              <a:t>S</a:t>
            </a:r>
            <a:r>
              <a:rPr lang="zh-CN" altLang="en-US" dirty="0"/>
              <a:t>或者</a:t>
            </a:r>
            <a:r>
              <a:rPr lang="en-US" altLang="zh-CN" dirty="0"/>
              <a:t>D</a:t>
            </a:r>
            <a:r>
              <a:rPr lang="zh-CN" altLang="en-US" dirty="0"/>
              <a:t>发生变化时，对应的电容就会参与充放电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输入</a:t>
            </a:r>
            <a:r>
              <a:rPr lang="en-US" altLang="zh-CN" dirty="0"/>
              <a:t>NAND</a:t>
            </a:r>
            <a:r>
              <a:rPr lang="zh-CN" altLang="en-US" dirty="0"/>
              <a:t>来说，在</a:t>
            </a:r>
            <a:r>
              <a:rPr lang="en-US" altLang="zh-CN" dirty="0"/>
              <a:t>PUN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PMOS</a:t>
            </a:r>
            <a:r>
              <a:rPr lang="zh-CN" altLang="en-US" dirty="0"/>
              <a:t>并联，它们的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drain</a:t>
            </a:r>
            <a:r>
              <a:rPr lang="zh-CN" altLang="en-US" dirty="0"/>
              <a:t>分别都接到电源和输出，由于</a:t>
            </a:r>
            <a:r>
              <a:rPr lang="en-US" altLang="zh-CN" dirty="0"/>
              <a:t>PMOS</a:t>
            </a:r>
            <a:r>
              <a:rPr lang="zh-CN" altLang="en-US" dirty="0"/>
              <a:t>的</a:t>
            </a:r>
            <a:r>
              <a:rPr lang="en-US" altLang="zh-CN" dirty="0"/>
              <a:t>body</a:t>
            </a:r>
            <a:r>
              <a:rPr lang="zh-CN" altLang="en-US" dirty="0"/>
              <a:t>接到</a:t>
            </a:r>
            <a:r>
              <a:rPr lang="en-US" altLang="zh-CN" dirty="0" err="1"/>
              <a:t>VDD</a:t>
            </a:r>
            <a:r>
              <a:rPr lang="zh-CN" altLang="en-US" dirty="0"/>
              <a:t>，所以</a:t>
            </a:r>
            <a:r>
              <a:rPr lang="en-US" altLang="zh-CN" dirty="0" err="1"/>
              <a:t>CSB</a:t>
            </a:r>
            <a:r>
              <a:rPr lang="zh-CN" altLang="en-US" dirty="0"/>
              <a:t>不参与充放电，但是</a:t>
            </a:r>
            <a:r>
              <a:rPr lang="en-US" altLang="zh-CN" dirty="0" err="1"/>
              <a:t>CDB</a:t>
            </a:r>
            <a:r>
              <a:rPr lang="zh-CN" altLang="en-US" dirty="0"/>
              <a:t>会参与充放电</a:t>
            </a:r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 err="1"/>
              <a:t>PDN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NMOS</a:t>
            </a:r>
            <a:r>
              <a:rPr lang="zh-CN" altLang="en-US" dirty="0"/>
              <a:t>串联接地，</a:t>
            </a:r>
            <a:r>
              <a:rPr lang="en-US" altLang="zh-CN" dirty="0"/>
              <a:t>NMOS </a:t>
            </a:r>
            <a:r>
              <a:rPr lang="en-US" altLang="zh-CN" dirty="0" err="1"/>
              <a:t>M1</a:t>
            </a:r>
            <a:r>
              <a:rPr lang="zh-CN" altLang="en-US" dirty="0"/>
              <a:t>的</a:t>
            </a:r>
            <a:r>
              <a:rPr lang="en-US" altLang="zh-CN" dirty="0"/>
              <a:t>source</a:t>
            </a:r>
            <a:r>
              <a:rPr lang="zh-CN" altLang="en-US" dirty="0"/>
              <a:t>接</a:t>
            </a:r>
            <a:r>
              <a:rPr lang="en-US" altLang="zh-CN" dirty="0" err="1"/>
              <a:t>M2</a:t>
            </a:r>
            <a:r>
              <a:rPr lang="zh-CN" altLang="en-US" dirty="0"/>
              <a:t>的</a:t>
            </a:r>
            <a:r>
              <a:rPr lang="en-US" altLang="zh-CN" dirty="0"/>
              <a:t>drain</a:t>
            </a:r>
            <a:r>
              <a:rPr lang="zh-CN" altLang="en-US" dirty="0"/>
              <a:t>。</a:t>
            </a:r>
            <a:r>
              <a:rPr lang="en-US" altLang="zh-CN" dirty="0"/>
              <a:t>Drain</a:t>
            </a:r>
            <a:r>
              <a:rPr lang="zh-CN" altLang="en-US" dirty="0"/>
              <a:t>接输出，</a:t>
            </a:r>
            <a:r>
              <a:rPr lang="en-US" altLang="zh-CN" dirty="0" err="1"/>
              <a:t>M2</a:t>
            </a:r>
            <a:r>
              <a:rPr lang="zh-CN" altLang="en-US" dirty="0"/>
              <a:t>的</a:t>
            </a:r>
            <a:r>
              <a:rPr lang="en-US" altLang="zh-CN" dirty="0"/>
              <a:t>source</a:t>
            </a:r>
            <a:r>
              <a:rPr lang="zh-CN" altLang="en-US" dirty="0"/>
              <a:t>接地。此时</a:t>
            </a:r>
            <a:r>
              <a:rPr lang="en-US" altLang="zh-CN" dirty="0" err="1"/>
              <a:t>M1</a:t>
            </a:r>
            <a:r>
              <a:rPr lang="zh-CN" altLang="en-US" dirty="0"/>
              <a:t>和</a:t>
            </a:r>
            <a:r>
              <a:rPr lang="en-US" altLang="zh-CN" dirty="0" err="1"/>
              <a:t>M2</a:t>
            </a:r>
            <a:r>
              <a:rPr lang="zh-CN" altLang="en-US" dirty="0"/>
              <a:t>的</a:t>
            </a:r>
            <a:r>
              <a:rPr lang="en-US" altLang="zh-CN" dirty="0"/>
              <a:t>body</a:t>
            </a:r>
            <a:r>
              <a:rPr lang="zh-CN" altLang="en-US" dirty="0"/>
              <a:t>都接地，因此</a:t>
            </a:r>
            <a:r>
              <a:rPr lang="en-US" altLang="zh-CN" dirty="0" err="1"/>
              <a:t>M2</a:t>
            </a:r>
            <a:r>
              <a:rPr lang="zh-CN" altLang="en-US" dirty="0"/>
              <a:t>的</a:t>
            </a:r>
            <a:r>
              <a:rPr lang="en-US" altLang="zh-CN" dirty="0" err="1"/>
              <a:t>CSB</a:t>
            </a:r>
            <a:r>
              <a:rPr lang="zh-CN" altLang="en-US" dirty="0"/>
              <a:t>不参与充放电。</a:t>
            </a:r>
            <a:endParaRPr lang="en-US" altLang="zh-CN" dirty="0"/>
          </a:p>
          <a:p>
            <a:r>
              <a:rPr lang="zh-CN" altLang="en-US" dirty="0"/>
              <a:t>但是由于</a:t>
            </a:r>
            <a:r>
              <a:rPr lang="en-US" altLang="zh-CN" dirty="0"/>
              <a:t>X</a:t>
            </a:r>
            <a:r>
              <a:rPr lang="zh-CN" altLang="en-US" dirty="0"/>
              <a:t>点的电压是不确定的，对于</a:t>
            </a:r>
            <a:r>
              <a:rPr lang="en-US" altLang="zh-CN" dirty="0" err="1"/>
              <a:t>M1</a:t>
            </a:r>
            <a:r>
              <a:rPr lang="zh-CN" altLang="en-US" dirty="0"/>
              <a:t>，它的</a:t>
            </a:r>
            <a:r>
              <a:rPr lang="en-US" altLang="zh-CN" dirty="0"/>
              <a:t>source</a:t>
            </a:r>
            <a:r>
              <a:rPr lang="zh-CN" altLang="en-US" dirty="0"/>
              <a:t>电压不一定为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 err="1"/>
              <a:t>CSB</a:t>
            </a:r>
            <a:r>
              <a:rPr lang="zh-CN" altLang="en-US" dirty="0"/>
              <a:t>可能参与充放电。对于</a:t>
            </a:r>
            <a:r>
              <a:rPr lang="en-US" altLang="zh-CN" dirty="0" err="1"/>
              <a:t>M2</a:t>
            </a:r>
            <a:r>
              <a:rPr lang="zh-CN" altLang="en-US" dirty="0"/>
              <a:t>，它的</a:t>
            </a:r>
            <a:r>
              <a:rPr lang="en-US" altLang="zh-CN" dirty="0" err="1"/>
              <a:t>CDB</a:t>
            </a:r>
            <a:r>
              <a:rPr lang="zh-CN" altLang="en-US" dirty="0"/>
              <a:t>也可能参与充放电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5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因此我们分析在不同输入情况下，</a:t>
            </a:r>
            <a:r>
              <a:rPr lang="en-US" altLang="zh-CN" dirty="0"/>
              <a:t>Vx</a:t>
            </a:r>
            <a:r>
              <a:rPr lang="zh-CN" altLang="en-US" dirty="0"/>
              <a:t>是怎么变化的，</a:t>
            </a:r>
            <a:r>
              <a:rPr lang="en-US" altLang="zh-CN" dirty="0"/>
              <a:t>Cint</a:t>
            </a:r>
            <a:r>
              <a:rPr lang="zh-CN" altLang="en-US" dirty="0"/>
              <a:t>是否参与充放电，以及对应的等效电阻是多少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我们首先分析</a:t>
            </a:r>
            <a:r>
              <a:rPr lang="en-US" altLang="zh-CN" dirty="0"/>
              <a:t>PUN</a:t>
            </a:r>
            <a:r>
              <a:rPr lang="zh-CN" altLang="en-US" dirty="0"/>
              <a:t>的情况，此时</a:t>
            </a:r>
            <a:r>
              <a:rPr lang="en-US" altLang="zh-CN" dirty="0"/>
              <a:t>AB</a:t>
            </a:r>
            <a:r>
              <a:rPr lang="zh-CN" altLang="en-US" dirty="0"/>
              <a:t>不同时为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因为不发生电平跳转时电容不会参与充放电，所以可以分为这三种情况，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至少有一个从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AB</a:t>
            </a:r>
            <a:r>
              <a:rPr lang="zh-CN" altLang="en-US" dirty="0"/>
              <a:t>都为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 err="1"/>
              <a:t>PDN</a:t>
            </a:r>
            <a:r>
              <a:rPr lang="zh-CN" altLang="en-US" dirty="0"/>
              <a:t>工作，负载电容对地放电，因此稳定情况下</a:t>
            </a:r>
            <a:r>
              <a:rPr lang="en-US" altLang="zh-CN" dirty="0"/>
              <a:t>Vx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AB</a:t>
            </a:r>
            <a:r>
              <a:rPr lang="zh-CN" altLang="en-US" dirty="0"/>
              <a:t>同时变为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PUN</a:t>
            </a:r>
            <a:r>
              <a:rPr lang="zh-CN" altLang="en-US" dirty="0"/>
              <a:t>工作，负载电容充电直到输出电压达到</a:t>
            </a:r>
            <a:r>
              <a:rPr lang="en-US" altLang="zh-CN" dirty="0" err="1"/>
              <a:t>Vdd</a:t>
            </a:r>
            <a:r>
              <a:rPr lang="zh-CN" altLang="en-US" dirty="0"/>
              <a:t>。由于</a:t>
            </a:r>
            <a:r>
              <a:rPr lang="en-US" altLang="zh-CN" dirty="0"/>
              <a:t>NMOS</a:t>
            </a:r>
            <a:r>
              <a:rPr lang="zh-CN" altLang="en-US" dirty="0"/>
              <a:t>都断开，所以</a:t>
            </a:r>
            <a:r>
              <a:rPr lang="en-US" altLang="zh-CN" dirty="0"/>
              <a:t>Vx</a:t>
            </a:r>
            <a:r>
              <a:rPr lang="zh-CN" altLang="en-US" dirty="0"/>
              <a:t>仍然为</a:t>
            </a:r>
            <a:r>
              <a:rPr lang="en-US" altLang="zh-CN" dirty="0"/>
              <a:t>0</a:t>
            </a:r>
            <a:r>
              <a:rPr lang="zh-CN" altLang="en-US" dirty="0"/>
              <a:t>。因此此时只有</a:t>
            </a:r>
            <a:r>
              <a:rPr lang="en-US" altLang="zh-CN" dirty="0" err="1"/>
              <a:t>Cpar</a:t>
            </a:r>
            <a:r>
              <a:rPr lang="zh-CN" altLang="en-US" dirty="0"/>
              <a:t>参与充电，</a:t>
            </a:r>
            <a:r>
              <a:rPr lang="en-US" altLang="zh-CN" dirty="0"/>
              <a:t>Cint</a:t>
            </a:r>
            <a:r>
              <a:rPr lang="zh-CN" altLang="en-US" dirty="0"/>
              <a:t>不充电，等效电阻为</a:t>
            </a:r>
            <a:r>
              <a:rPr lang="en-US" altLang="zh-CN" dirty="0"/>
              <a:t>AB</a:t>
            </a:r>
            <a:r>
              <a:rPr lang="zh-CN" altLang="en-US" dirty="0"/>
              <a:t>的并联电阻，即</a:t>
            </a:r>
            <a:r>
              <a:rPr lang="en-US" altLang="zh-CN" dirty="0"/>
              <a:t>R0/2</a:t>
            </a:r>
          </a:p>
          <a:p>
            <a:endParaRPr lang="en-US" altLang="zh-CN" dirty="0"/>
          </a:p>
          <a:p>
            <a:r>
              <a:rPr lang="zh-CN" altLang="en-US" dirty="0"/>
              <a:t>当只有</a:t>
            </a:r>
            <a:r>
              <a:rPr lang="en-US" altLang="zh-CN" dirty="0"/>
              <a:t>A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对应的</a:t>
            </a:r>
            <a:r>
              <a:rPr lang="en-US" altLang="zh-CN" dirty="0"/>
              <a:t>PMOS</a:t>
            </a:r>
            <a:r>
              <a:rPr lang="zh-CN" altLang="en-US" dirty="0"/>
              <a:t>导通，</a:t>
            </a:r>
            <a:r>
              <a:rPr lang="en-US" altLang="zh-CN" dirty="0"/>
              <a:t>B</a:t>
            </a:r>
            <a:r>
              <a:rPr lang="zh-CN" altLang="en-US" dirty="0"/>
              <a:t>对应的</a:t>
            </a:r>
            <a:r>
              <a:rPr lang="en-US" altLang="zh-CN" dirty="0"/>
              <a:t>NMOS </a:t>
            </a:r>
            <a:r>
              <a:rPr lang="en-US" altLang="zh-CN" dirty="0" err="1"/>
              <a:t>M1</a:t>
            </a:r>
            <a:r>
              <a:rPr lang="zh-CN" altLang="en-US" dirty="0"/>
              <a:t>也导通。因此</a:t>
            </a:r>
            <a:r>
              <a:rPr lang="en-US" altLang="zh-CN" dirty="0" err="1"/>
              <a:t>Cpar</a:t>
            </a:r>
            <a:r>
              <a:rPr lang="zh-CN" altLang="en-US" dirty="0"/>
              <a:t>和</a:t>
            </a:r>
            <a:r>
              <a:rPr lang="en-US" altLang="zh-CN" dirty="0"/>
              <a:t>Cint</a:t>
            </a:r>
            <a:r>
              <a:rPr lang="zh-CN" altLang="en-US" dirty="0"/>
              <a:t>都会参与充电，最终</a:t>
            </a:r>
            <a:r>
              <a:rPr lang="en-US" altLang="zh-CN" dirty="0" err="1"/>
              <a:t>Vout</a:t>
            </a:r>
            <a:r>
              <a:rPr lang="zh-CN" altLang="en-US" dirty="0"/>
              <a:t>和</a:t>
            </a:r>
            <a:r>
              <a:rPr lang="en-US" altLang="zh-CN" dirty="0"/>
              <a:t>Vx</a:t>
            </a:r>
            <a:r>
              <a:rPr lang="zh-CN" altLang="en-US" dirty="0"/>
              <a:t>都会达到</a:t>
            </a:r>
            <a:r>
              <a:rPr lang="en-US" altLang="zh-CN" dirty="0" err="1"/>
              <a:t>Vdd</a:t>
            </a:r>
            <a:r>
              <a:rPr lang="zh-CN" altLang="en-US" dirty="0"/>
              <a:t>。但是对于</a:t>
            </a:r>
            <a:r>
              <a:rPr lang="en-US" altLang="zh-CN" dirty="0" err="1"/>
              <a:t>Cpar</a:t>
            </a:r>
            <a:r>
              <a:rPr lang="zh-CN" altLang="en-US" dirty="0"/>
              <a:t>，它的等效电阻为</a:t>
            </a:r>
            <a:r>
              <a:rPr lang="en-US" altLang="zh-CN" dirty="0"/>
              <a:t>R0</a:t>
            </a:r>
            <a:r>
              <a:rPr lang="zh-CN" altLang="en-US" dirty="0"/>
              <a:t>，而对于</a:t>
            </a:r>
            <a:r>
              <a:rPr lang="en-US" altLang="zh-CN" dirty="0"/>
              <a:t>Cint</a:t>
            </a:r>
            <a:r>
              <a:rPr lang="zh-CN" altLang="en-US" dirty="0"/>
              <a:t>，因为还串联了</a:t>
            </a:r>
            <a:r>
              <a:rPr lang="en-US" altLang="zh-CN" dirty="0" err="1"/>
              <a:t>M1</a:t>
            </a:r>
            <a:r>
              <a:rPr lang="zh-CN" altLang="en-US" dirty="0"/>
              <a:t>，所以等效电阻还要加上</a:t>
            </a:r>
            <a:r>
              <a:rPr lang="en-US" altLang="zh-CN" dirty="0"/>
              <a:t>R0/2</a:t>
            </a:r>
          </a:p>
          <a:p>
            <a:endParaRPr lang="en-US" altLang="zh-CN" dirty="0"/>
          </a:p>
          <a:p>
            <a:r>
              <a:rPr lang="zh-CN" altLang="en-US" dirty="0"/>
              <a:t>当只有</a:t>
            </a:r>
            <a:r>
              <a:rPr lang="en-US" altLang="zh-CN" dirty="0"/>
              <a:t>B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B</a:t>
            </a:r>
            <a:r>
              <a:rPr lang="zh-CN" altLang="en-US" dirty="0"/>
              <a:t>对应的</a:t>
            </a:r>
            <a:r>
              <a:rPr lang="en-US" altLang="zh-CN" dirty="0"/>
              <a:t>PMOS</a:t>
            </a:r>
            <a:r>
              <a:rPr lang="zh-CN" altLang="en-US" dirty="0"/>
              <a:t>导通，</a:t>
            </a:r>
            <a:r>
              <a:rPr lang="en-US" altLang="zh-CN" dirty="0"/>
              <a:t>A</a:t>
            </a:r>
            <a:r>
              <a:rPr lang="zh-CN" altLang="en-US" dirty="0"/>
              <a:t>对应的</a:t>
            </a:r>
            <a:r>
              <a:rPr lang="en-US" altLang="zh-CN" dirty="0"/>
              <a:t>NMOS </a:t>
            </a:r>
            <a:r>
              <a:rPr lang="en-US" altLang="zh-CN" dirty="0" err="1"/>
              <a:t>M2</a:t>
            </a:r>
            <a:r>
              <a:rPr lang="zh-CN" altLang="en-US" dirty="0"/>
              <a:t>导通。因为</a:t>
            </a:r>
            <a:r>
              <a:rPr lang="en-US" altLang="zh-CN" dirty="0" err="1"/>
              <a:t>M1</a:t>
            </a:r>
            <a:r>
              <a:rPr lang="zh-CN" altLang="en-US" dirty="0"/>
              <a:t>断开，所以只有</a:t>
            </a:r>
            <a:r>
              <a:rPr lang="en-US" altLang="zh-CN" dirty="0" err="1"/>
              <a:t>Cpar</a:t>
            </a:r>
            <a:r>
              <a:rPr lang="zh-CN" altLang="en-US" dirty="0"/>
              <a:t>参与充电，对应的等效电阻为</a:t>
            </a:r>
            <a:r>
              <a:rPr lang="en-US" altLang="zh-CN" dirty="0"/>
              <a:t>R0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PDN</a:t>
            </a:r>
            <a:r>
              <a:rPr lang="zh-CN" altLang="en-US" dirty="0"/>
              <a:t>的情况，此时</a:t>
            </a:r>
            <a:r>
              <a:rPr lang="en-US" altLang="zh-CN" dirty="0"/>
              <a:t>AB</a:t>
            </a:r>
            <a:r>
              <a:rPr lang="zh-CN" altLang="en-US" dirty="0"/>
              <a:t>同时为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因为不发生电平跳转时电容不会参与充放电，所以可以分为这三种情况，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至少有一个从</a:t>
            </a:r>
            <a:r>
              <a:rPr lang="en-US" altLang="zh-CN" dirty="0"/>
              <a:t>0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AB</a:t>
            </a:r>
            <a:r>
              <a:rPr lang="zh-CN" altLang="en-US" dirty="0"/>
              <a:t>同时从</a:t>
            </a:r>
            <a:r>
              <a:rPr lang="en-US" altLang="zh-CN" dirty="0"/>
              <a:t>0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 err="1"/>
              <a:t>PDN</a:t>
            </a:r>
            <a:r>
              <a:rPr lang="zh-CN" altLang="en-US" dirty="0"/>
              <a:t>工作，负载电容放电直到输出电压为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我们注意到上一个状态</a:t>
            </a:r>
            <a:r>
              <a:rPr lang="en-US" altLang="zh-CN" dirty="0" err="1"/>
              <a:t>M1</a:t>
            </a:r>
            <a:r>
              <a:rPr lang="zh-CN" altLang="en-US" dirty="0"/>
              <a:t>，</a:t>
            </a:r>
            <a:r>
              <a:rPr lang="en-US" altLang="zh-CN" dirty="0" err="1"/>
              <a:t>M2</a:t>
            </a:r>
            <a:r>
              <a:rPr lang="zh-CN" altLang="en-US" dirty="0"/>
              <a:t>都断开，因此我们不确定</a:t>
            </a:r>
            <a:r>
              <a:rPr lang="en-US" altLang="zh-CN" dirty="0"/>
              <a:t>Vx</a:t>
            </a:r>
            <a:r>
              <a:rPr lang="zh-CN" altLang="en-US" dirty="0"/>
              <a:t>的电压到底是多少，因为我们没法确定上上个状态它是否参与了充放电。如果</a:t>
            </a:r>
            <a:r>
              <a:rPr lang="en-US" altLang="zh-CN" dirty="0"/>
              <a:t>Vx</a:t>
            </a:r>
            <a:r>
              <a:rPr lang="zh-CN" altLang="en-US" dirty="0"/>
              <a:t>的电压大于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en-US" altLang="zh-CN" dirty="0"/>
              <a:t>Cint</a:t>
            </a:r>
            <a:r>
              <a:rPr lang="zh-CN" altLang="en-US" dirty="0"/>
              <a:t>也会参与放电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Cpar</a:t>
            </a:r>
            <a:r>
              <a:rPr lang="zh-CN" altLang="en-US" dirty="0"/>
              <a:t>来说，等效电阻为</a:t>
            </a:r>
            <a:r>
              <a:rPr lang="en-US" altLang="zh-CN" dirty="0" err="1"/>
              <a:t>M1</a:t>
            </a:r>
            <a:r>
              <a:rPr lang="zh-CN" altLang="en-US" dirty="0"/>
              <a:t>和</a:t>
            </a:r>
            <a:r>
              <a:rPr lang="en-US" altLang="zh-CN" dirty="0" err="1"/>
              <a:t>M2</a:t>
            </a:r>
            <a:r>
              <a:rPr lang="zh-CN" altLang="en-US" dirty="0"/>
              <a:t>的串联电阻，即</a:t>
            </a:r>
            <a:r>
              <a:rPr lang="en-US" altLang="zh-CN" dirty="0"/>
              <a:t>R0</a:t>
            </a:r>
            <a:r>
              <a:rPr lang="zh-CN" altLang="en-US" dirty="0"/>
              <a:t>，对于</a:t>
            </a:r>
            <a:r>
              <a:rPr lang="en-US" altLang="zh-CN" dirty="0"/>
              <a:t>Cint</a:t>
            </a:r>
            <a:r>
              <a:rPr lang="zh-CN" altLang="en-US" dirty="0"/>
              <a:t>来说，等效电阻即</a:t>
            </a:r>
            <a:r>
              <a:rPr lang="en-US" altLang="zh-CN" dirty="0" err="1"/>
              <a:t>M2</a:t>
            </a:r>
            <a:r>
              <a:rPr lang="zh-CN" altLang="en-US" dirty="0"/>
              <a:t>的等效电阻，即</a:t>
            </a:r>
            <a:r>
              <a:rPr lang="en-US" altLang="zh-CN" dirty="0"/>
              <a:t>R0/2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当只有</a:t>
            </a:r>
            <a:r>
              <a:rPr lang="en-US" altLang="zh-CN" dirty="0"/>
              <a:t>A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时，在上一个状态</a:t>
            </a:r>
            <a:r>
              <a:rPr lang="en-US" altLang="zh-CN" dirty="0" err="1"/>
              <a:t>M1</a:t>
            </a:r>
            <a:r>
              <a:rPr lang="zh-CN" altLang="en-US" dirty="0"/>
              <a:t>连通</a:t>
            </a:r>
            <a:r>
              <a:rPr lang="en-US" altLang="zh-CN" dirty="0" err="1"/>
              <a:t>M2</a:t>
            </a:r>
            <a:r>
              <a:rPr lang="zh-CN" altLang="en-US" dirty="0"/>
              <a:t>断开，所以</a:t>
            </a:r>
            <a:r>
              <a:rPr lang="en-US" altLang="zh-CN" dirty="0"/>
              <a:t>Cint</a:t>
            </a:r>
            <a:r>
              <a:rPr lang="zh-CN" altLang="en-US" dirty="0"/>
              <a:t>参与了充电，</a:t>
            </a:r>
            <a:r>
              <a:rPr lang="en-US" altLang="zh-CN" dirty="0"/>
              <a:t>Vx</a:t>
            </a:r>
            <a:r>
              <a:rPr lang="zh-CN" altLang="en-US" dirty="0"/>
              <a:t>为</a:t>
            </a:r>
            <a:r>
              <a:rPr lang="en-US" altLang="zh-CN" dirty="0" err="1"/>
              <a:t>Vdd</a:t>
            </a:r>
            <a:r>
              <a:rPr lang="zh-CN" altLang="en-US" dirty="0"/>
              <a:t>，因此这一状态</a:t>
            </a:r>
            <a:r>
              <a:rPr lang="en-US" altLang="zh-CN" dirty="0" err="1"/>
              <a:t>Cpar</a:t>
            </a:r>
            <a:r>
              <a:rPr lang="zh-CN" altLang="en-US" dirty="0"/>
              <a:t>和</a:t>
            </a:r>
            <a:r>
              <a:rPr lang="en-US" altLang="zh-CN" dirty="0"/>
              <a:t>Cint</a:t>
            </a:r>
            <a:r>
              <a:rPr lang="zh-CN" altLang="en-US" dirty="0"/>
              <a:t>都会参与放电，等效电阻还是分别为</a:t>
            </a:r>
            <a:r>
              <a:rPr lang="en-US" altLang="zh-CN" dirty="0"/>
              <a:t>R0</a:t>
            </a:r>
            <a:r>
              <a:rPr lang="zh-CN" altLang="en-US" dirty="0"/>
              <a:t>和</a:t>
            </a:r>
            <a:r>
              <a:rPr lang="en-US" altLang="zh-CN" dirty="0"/>
              <a:t>R0/2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当只有</a:t>
            </a:r>
            <a:r>
              <a:rPr lang="en-US" altLang="zh-CN" dirty="0"/>
              <a:t>B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时，在上一个状态</a:t>
            </a:r>
            <a:r>
              <a:rPr lang="en-US" altLang="zh-CN" dirty="0" err="1"/>
              <a:t>M1</a:t>
            </a:r>
            <a:r>
              <a:rPr lang="zh-CN" altLang="en-US" dirty="0"/>
              <a:t>断开</a:t>
            </a:r>
            <a:r>
              <a:rPr lang="en-US" altLang="zh-CN" dirty="0" err="1"/>
              <a:t>M2</a:t>
            </a:r>
            <a:r>
              <a:rPr lang="zh-CN" altLang="en-US" dirty="0"/>
              <a:t>连通，所以</a:t>
            </a:r>
            <a:r>
              <a:rPr lang="en-US" altLang="zh-CN" dirty="0"/>
              <a:t>Cint</a:t>
            </a:r>
            <a:r>
              <a:rPr lang="zh-CN" altLang="en-US" dirty="0"/>
              <a:t>没有参与充电，</a:t>
            </a:r>
            <a:r>
              <a:rPr lang="en-US" altLang="zh-CN" dirty="0"/>
              <a:t>Vx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，因此这一状态只有</a:t>
            </a:r>
            <a:r>
              <a:rPr lang="en-US" altLang="zh-CN" dirty="0" err="1"/>
              <a:t>Cpar</a:t>
            </a:r>
            <a:r>
              <a:rPr lang="zh-CN" altLang="en-US" dirty="0"/>
              <a:t>参与放电，等效电阻为</a:t>
            </a:r>
            <a:r>
              <a:rPr lang="en-US" altLang="zh-CN" dirty="0"/>
              <a:t>R0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所以当我们考虑</a:t>
            </a:r>
            <a:r>
              <a:rPr lang="en-US" altLang="zh-CN" dirty="0"/>
              <a:t>intermediate</a:t>
            </a:r>
            <a:r>
              <a:rPr lang="zh-CN" altLang="en-US" dirty="0"/>
              <a:t>电容时，不同的输入会导致不同的电容参与充放电，进而导致不同的时延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1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为了验证前面的分析，我们通过</a:t>
            </a:r>
            <a:r>
              <a:rPr lang="en-US" altLang="zh-CN" dirty="0"/>
              <a:t>Cadence</a:t>
            </a:r>
            <a:r>
              <a:rPr lang="zh-CN" altLang="en-US" dirty="0"/>
              <a:t>画出仿真曲线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图中画出了输入电压从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PUN</a:t>
            </a:r>
            <a:r>
              <a:rPr lang="zh-CN" altLang="en-US" dirty="0"/>
              <a:t>导通的充电情况，可以看到当</a:t>
            </a:r>
            <a:r>
              <a:rPr lang="en-US" altLang="zh-CN" dirty="0"/>
              <a:t>AB</a:t>
            </a:r>
            <a:r>
              <a:rPr lang="zh-CN" altLang="en-US" dirty="0"/>
              <a:t>都从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时时延最低，</a:t>
            </a:r>
            <a:r>
              <a:rPr lang="en-US" altLang="zh-CN" dirty="0"/>
              <a:t>A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zh-CN" altLang="en-US" dirty="0"/>
              <a:t>不变时时延最高，与我们的分析结果一致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1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直到</a:t>
            </a:r>
            <a:r>
              <a:rPr lang="en-US" altLang="zh-CN" dirty="0"/>
              <a:t>intermediate</a:t>
            </a:r>
            <a:r>
              <a:rPr lang="zh-CN" altLang="en-US" dirty="0"/>
              <a:t>电容的工作原理之后，我们可以对任意逻辑门电路的时延进行分析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输入</a:t>
            </a:r>
            <a:r>
              <a:rPr lang="en-US" altLang="zh-CN" dirty="0"/>
              <a:t>NAND</a:t>
            </a:r>
            <a:r>
              <a:rPr lang="zh-CN" altLang="en-US" dirty="0"/>
              <a:t>为例，在</a:t>
            </a:r>
            <a:r>
              <a:rPr lang="en-US" altLang="zh-CN" dirty="0" err="1"/>
              <a:t>PDN</a:t>
            </a:r>
            <a:r>
              <a:rPr lang="zh-CN" altLang="en-US" dirty="0"/>
              <a:t>中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 err="1"/>
              <a:t>A2</a:t>
            </a:r>
            <a:r>
              <a:rPr lang="zh-CN" altLang="en-US" dirty="0"/>
              <a:t>，</a:t>
            </a:r>
            <a:r>
              <a:rPr lang="en-US" altLang="zh-CN" dirty="0" err="1"/>
              <a:t>A2</a:t>
            </a:r>
            <a:r>
              <a:rPr lang="zh-CN" altLang="en-US" dirty="0"/>
              <a:t>和</a:t>
            </a:r>
            <a:r>
              <a:rPr lang="en-US" altLang="zh-CN" dirty="0" err="1"/>
              <a:t>A3</a:t>
            </a:r>
            <a:r>
              <a:rPr lang="zh-CN" altLang="en-US" dirty="0"/>
              <a:t>，</a:t>
            </a:r>
            <a:r>
              <a:rPr lang="en-US" altLang="zh-CN" dirty="0" err="1"/>
              <a:t>A3</a:t>
            </a:r>
            <a:r>
              <a:rPr lang="zh-CN" altLang="en-US" dirty="0"/>
              <a:t>和</a:t>
            </a:r>
            <a:r>
              <a:rPr lang="en-US" altLang="zh-CN" dirty="0" err="1"/>
              <a:t>A4</a:t>
            </a:r>
            <a:r>
              <a:rPr lang="zh-CN" altLang="en-US" dirty="0"/>
              <a:t>之间都有</a:t>
            </a:r>
            <a:r>
              <a:rPr lang="en-US" altLang="zh-CN" dirty="0"/>
              <a:t>intermediate</a:t>
            </a:r>
            <a:r>
              <a:rPr lang="zh-CN" altLang="en-US" dirty="0"/>
              <a:t>电容，最坏的情况下这些</a:t>
            </a:r>
            <a:r>
              <a:rPr lang="en-US" altLang="zh-CN" dirty="0"/>
              <a:t>intermediate</a:t>
            </a:r>
            <a:r>
              <a:rPr lang="zh-CN" altLang="en-US" dirty="0"/>
              <a:t>电容都会对时延产生贡献，它们对应的等效电阻分别为</a:t>
            </a:r>
            <a:r>
              <a:rPr lang="en-US" altLang="zh-CN" dirty="0"/>
              <a:t>R0/4</a:t>
            </a:r>
            <a:r>
              <a:rPr lang="zh-CN" altLang="en-US" dirty="0"/>
              <a:t>，</a:t>
            </a:r>
            <a:r>
              <a:rPr lang="en-US" altLang="zh-CN" dirty="0"/>
              <a:t>R0/2</a:t>
            </a:r>
            <a:r>
              <a:rPr lang="zh-CN" altLang="en-US" dirty="0"/>
              <a:t>，</a:t>
            </a:r>
            <a:r>
              <a:rPr lang="en-US" altLang="zh-CN" dirty="0" err="1"/>
              <a:t>3R0</a:t>
            </a:r>
            <a:r>
              <a:rPr lang="en-US" altLang="zh-CN" dirty="0"/>
              <a:t>/4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因此最终的时延</a:t>
            </a:r>
            <a:r>
              <a:rPr lang="en-US" altLang="zh-CN" dirty="0" err="1"/>
              <a:t>tPhl</a:t>
            </a:r>
            <a:r>
              <a:rPr lang="zh-CN" altLang="en-US" dirty="0"/>
              <a:t>如下，可以发现它与输入的个数呈平方关系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因此如果输入个数较多时，我们不推荐用单一的逻辑门来实现它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5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既然不同的输入会导致不同的时延，我们可以考虑采用一些手段来对时延进行优化</a:t>
            </a:r>
            <a:endParaRPr lang="en-US" altLang="zh-CN" dirty="0"/>
          </a:p>
          <a:p>
            <a:r>
              <a:rPr lang="zh-CN" altLang="en-US" dirty="0"/>
              <a:t>第一种优化方法就是重排序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假如</a:t>
            </a:r>
            <a:r>
              <a:rPr lang="en-US" altLang="zh-CN" dirty="0"/>
              <a:t>A1</a:t>
            </a:r>
            <a:r>
              <a:rPr lang="zh-CN" altLang="en-US" dirty="0"/>
              <a:t>经常发生电平切换，而其他输入不经常发生电平切换</a:t>
            </a:r>
            <a:endParaRPr lang="en-US" altLang="zh-CN" dirty="0"/>
          </a:p>
          <a:p>
            <a:r>
              <a:rPr lang="zh-CN" altLang="en-US" dirty="0"/>
              <a:t>那么当</a:t>
            </a:r>
            <a:r>
              <a:rPr lang="en-US" altLang="zh-CN" dirty="0"/>
              <a:t>A1</a:t>
            </a:r>
            <a:r>
              <a:rPr lang="zh-CN" altLang="en-US" dirty="0"/>
              <a:t>对应最远离</a:t>
            </a:r>
            <a:r>
              <a:rPr lang="en-US" altLang="zh-CN" dirty="0"/>
              <a:t>output</a:t>
            </a:r>
            <a:r>
              <a:rPr lang="zh-CN" altLang="en-US" dirty="0"/>
              <a:t>的</a:t>
            </a:r>
            <a:r>
              <a:rPr lang="en-US" altLang="zh-CN" dirty="0"/>
              <a:t>NMOS</a:t>
            </a:r>
            <a:r>
              <a:rPr lang="zh-CN" altLang="en-US" dirty="0"/>
              <a:t>时，它从</a:t>
            </a:r>
            <a:r>
              <a:rPr lang="en-US" altLang="zh-CN" dirty="0"/>
              <a:t>0-&gt;1</a:t>
            </a:r>
            <a:r>
              <a:rPr lang="zh-CN" altLang="en-US" dirty="0"/>
              <a:t>切换时，由于</a:t>
            </a:r>
            <a:r>
              <a:rPr lang="en-US" altLang="zh-CN" dirty="0" err="1"/>
              <a:t>C1</a:t>
            </a:r>
            <a:r>
              <a:rPr lang="zh-CN" altLang="en-US" dirty="0"/>
              <a:t>、</a:t>
            </a:r>
            <a:r>
              <a:rPr lang="en-US" altLang="zh-CN" dirty="0" err="1"/>
              <a:t>C2</a:t>
            </a:r>
            <a:r>
              <a:rPr lang="zh-CN" altLang="en-US" dirty="0"/>
              <a:t>、</a:t>
            </a:r>
            <a:r>
              <a:rPr lang="en-US" altLang="zh-CN" dirty="0" err="1"/>
              <a:t>C3</a:t>
            </a:r>
            <a:r>
              <a:rPr lang="zh-CN" altLang="en-US" dirty="0"/>
              <a:t>在上一状态都都进行了充电，所以它们在这一时刻都会放电来贡献时延</a:t>
            </a:r>
            <a:endParaRPr lang="en-US" altLang="zh-CN" dirty="0"/>
          </a:p>
          <a:p>
            <a:r>
              <a:rPr lang="zh-CN" altLang="en-US" dirty="0"/>
              <a:t>而如果我们把它放在最接近</a:t>
            </a:r>
            <a:r>
              <a:rPr lang="en-US" altLang="zh-CN" dirty="0"/>
              <a:t>output</a:t>
            </a:r>
            <a:r>
              <a:rPr lang="zh-CN" altLang="en-US" dirty="0"/>
              <a:t>的位置时，当它从</a:t>
            </a:r>
            <a:r>
              <a:rPr lang="en-US" altLang="zh-CN" dirty="0"/>
              <a:t>0-&gt;1</a:t>
            </a:r>
            <a:r>
              <a:rPr lang="zh-CN" altLang="en-US" dirty="0"/>
              <a:t>切换时，由于</a:t>
            </a:r>
            <a:r>
              <a:rPr lang="en-US" altLang="zh-CN" dirty="0" err="1"/>
              <a:t>C1</a:t>
            </a:r>
            <a:r>
              <a:rPr lang="zh-CN" altLang="en-US" dirty="0"/>
              <a:t>、</a:t>
            </a:r>
            <a:r>
              <a:rPr lang="en-US" altLang="zh-CN" dirty="0" err="1"/>
              <a:t>C2</a:t>
            </a:r>
            <a:r>
              <a:rPr lang="zh-CN" altLang="en-US" dirty="0"/>
              <a:t>、</a:t>
            </a:r>
            <a:r>
              <a:rPr lang="en-US" altLang="zh-CN" dirty="0" err="1"/>
              <a:t>C3</a:t>
            </a:r>
            <a:r>
              <a:rPr lang="zh-CN" altLang="en-US" dirty="0"/>
              <a:t>在上一状态都都进行了放电，所以它们在这一时刻不会贡献时延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所以我们可以通过改变输入对应的</a:t>
            </a:r>
            <a:r>
              <a:rPr lang="en-US" altLang="zh-CN" dirty="0"/>
              <a:t>MOSFET</a:t>
            </a:r>
            <a:r>
              <a:rPr lang="zh-CN" altLang="en-US" dirty="0"/>
              <a:t>序号来优化时延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4BAC-1DB9-4B23-84F9-798641249F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5042-21BF-40A8-B122-80CA1B34DD3A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305" y="269494"/>
            <a:ext cx="9343389" cy="51308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F16D-6690-4FD0-9138-1D8F9B998283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305" y="269494"/>
            <a:ext cx="9343389" cy="51308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5D0C-FD12-4C21-8E76-415E7587BE8B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305" y="269494"/>
            <a:ext cx="9343389" cy="51308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EBDC-7823-442E-93B6-72B4B8C86B1C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92F6-D24F-4209-9723-C52833C74BAD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675" y="1094993"/>
            <a:ext cx="9248648" cy="25019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6D0-337E-4715-9944-EF19EB043F64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9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7250" y="1777873"/>
            <a:ext cx="8147050" cy="237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CF99-DEB6-4A58-A5F1-B5835D020D4B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5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142" y="1524000"/>
            <a:ext cx="10673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FF"/>
                </a:solidFill>
              </a:rPr>
              <a:t>Lecture</a:t>
            </a:r>
            <a:r>
              <a:rPr sz="4800" spc="1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00FF"/>
                </a:solidFill>
              </a:rPr>
              <a:t>5:</a:t>
            </a:r>
            <a:r>
              <a:rPr sz="4800" spc="-2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Static</a:t>
            </a:r>
            <a:r>
              <a:rPr sz="4800" spc="-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CMOS</a:t>
            </a:r>
            <a:r>
              <a:rPr sz="4800" spc="-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Logic</a:t>
            </a:r>
            <a:r>
              <a:rPr sz="4800" spc="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Circuit</a:t>
            </a:r>
            <a:endParaRPr sz="48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FEA6-AE3A-E4A4-4476-DCDA76C518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1915667"/>
            <a:ext cx="4527804" cy="4342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81000" y="60832"/>
            <a:ext cx="93433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264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Fast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Gate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Design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Technique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9638" y="1070355"/>
            <a:ext cx="690956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38784" algn="l"/>
                <a:tab pos="439420" algn="l"/>
              </a:tabLst>
            </a:pPr>
            <a:r>
              <a:rPr sz="2400" b="1" spc="-15" dirty="0">
                <a:solidFill>
                  <a:srgbClr val="0039A2"/>
                </a:solidFill>
                <a:latin typeface="Arial"/>
                <a:cs typeface="Arial"/>
              </a:rPr>
              <a:t>Transistor</a:t>
            </a:r>
            <a:r>
              <a:rPr sz="2400" b="1" spc="-2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Ordering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Reorder</a:t>
            </a:r>
            <a:r>
              <a:rPr sz="2000" b="1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transistors</a:t>
            </a:r>
            <a:r>
              <a:rPr lang="en-US" sz="2000" b="1" spc="-5" dirty="0">
                <a:solidFill>
                  <a:srgbClr val="006600"/>
                </a:solidFill>
                <a:latin typeface="Arial"/>
                <a:cs typeface="Arial"/>
              </a:rPr>
              <a:t> according to input pattern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833" y="5489447"/>
            <a:ext cx="668655" cy="369570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3427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3427" y="41983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3427" y="36837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2897" y="3656838"/>
            <a:ext cx="668655" cy="368935"/>
          </a:xfrm>
          <a:custGeom>
            <a:avLst/>
            <a:gdLst/>
            <a:ahLst/>
            <a:cxnLst/>
            <a:rect l="l" t="t" r="r" b="b"/>
            <a:pathLst>
              <a:path w="668654" h="368935">
                <a:moveTo>
                  <a:pt x="668274" y="0"/>
                </a:moveTo>
                <a:lnTo>
                  <a:pt x="0" y="0"/>
                </a:lnTo>
                <a:lnTo>
                  <a:pt x="0" y="368807"/>
                </a:lnTo>
                <a:lnTo>
                  <a:pt x="668274" y="368807"/>
                </a:lnTo>
                <a:lnTo>
                  <a:pt x="668274" y="0"/>
                </a:lnTo>
                <a:close/>
              </a:path>
            </a:pathLst>
          </a:custGeom>
          <a:solidFill>
            <a:srgbClr val="A1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1891" y="3683761"/>
            <a:ext cx="506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5385" y="1915667"/>
            <a:ext cx="4527804" cy="434263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7745" y="54764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7745" y="4817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7745" y="43025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8230" y="5264658"/>
            <a:ext cx="3188970" cy="59439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, and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 err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 err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800" b="1" spc="24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Arial"/>
                <a:cs typeface="Arial"/>
              </a:rPr>
              <a:t>have d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ischarged</a:t>
            </a:r>
            <a:r>
              <a:rPr lang="en-US" sz="1800" b="1" spc="-5" dirty="0">
                <a:solidFill>
                  <a:srgbClr val="FF0000"/>
                </a:solidFill>
                <a:latin typeface="Arial"/>
                <a:cs typeface="Arial"/>
              </a:rPr>
              <a:t> in previous state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9790" y="5489447"/>
            <a:ext cx="3112009" cy="632866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i="1" spc="-5" dirty="0">
                <a:solidFill>
                  <a:srgbClr val="0039A2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,</a:t>
            </a:r>
            <a:r>
              <a:rPr sz="1800" b="1" spc="-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39A2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0039A2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, and</a:t>
            </a:r>
            <a:r>
              <a:rPr sz="18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1800" b="1" i="1" spc="-5" dirty="0" err="1">
                <a:solidFill>
                  <a:srgbClr val="0039A2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 err="1">
                <a:solidFill>
                  <a:srgbClr val="0039A2"/>
                </a:solidFill>
                <a:latin typeface="Arial"/>
                <a:cs typeface="Arial"/>
              </a:rPr>
              <a:t>3</a:t>
            </a:r>
            <a:r>
              <a:rPr sz="1800" b="1" spc="225" baseline="-20833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0039A2"/>
                </a:solidFill>
                <a:latin typeface="Arial"/>
                <a:cs typeface="Arial"/>
              </a:rPr>
              <a:t>have c</a:t>
            </a: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harged</a:t>
            </a:r>
            <a:endParaRPr lang="en-US" sz="1800" b="1" spc="-5" dirty="0">
              <a:solidFill>
                <a:srgbClr val="0039A2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lang="en-US" altLang="zh-CN" b="1" spc="-5" dirty="0">
                <a:solidFill>
                  <a:srgbClr val="0039A2"/>
                </a:solidFill>
                <a:latin typeface="Arial"/>
                <a:cs typeface="Arial"/>
              </a:rPr>
              <a:t>in previous state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4959F3B0-DF4D-3DA5-C59C-3EB9C38615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4402EBA1-EB34-742D-001D-6269DAA830C0}"/>
              </a:ext>
            </a:extLst>
          </p:cNvPr>
          <p:cNvSpPr txBox="1"/>
          <p:nvPr/>
        </p:nvSpPr>
        <p:spPr>
          <a:xfrm>
            <a:off x="1003837" y="5859017"/>
            <a:ext cx="1338645" cy="317395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lang="en-US" sz="1800" b="1" dirty="0" err="1">
                <a:solidFill>
                  <a:srgbClr val="004099"/>
                </a:solidFill>
                <a:latin typeface="Arial"/>
                <a:cs typeface="Arial"/>
              </a:rPr>
              <a:t>PUN</a:t>
            </a:r>
            <a:r>
              <a:rPr sz="1800" b="1" dirty="0" err="1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lang="en-US" altLang="zh-CN" sz="1800" b="1" dirty="0" err="1">
                <a:solidFill>
                  <a:srgbClr val="004099"/>
                </a:solidFill>
                <a:latin typeface="Arial"/>
                <a:cs typeface="Arial"/>
              </a:rPr>
              <a:t>PDN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02FA836F-D84F-64F8-7F26-829782ECD123}"/>
              </a:ext>
            </a:extLst>
          </p:cNvPr>
          <p:cNvSpPr txBox="1"/>
          <p:nvPr/>
        </p:nvSpPr>
        <p:spPr>
          <a:xfrm>
            <a:off x="6085329" y="4025773"/>
            <a:ext cx="1338645" cy="317395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lang="en-US" sz="1800" b="1" dirty="0" err="1">
                <a:solidFill>
                  <a:srgbClr val="004099"/>
                </a:solidFill>
                <a:latin typeface="Arial"/>
                <a:cs typeface="Arial"/>
              </a:rPr>
              <a:t>PUN</a:t>
            </a:r>
            <a:r>
              <a:rPr sz="1800" b="1" dirty="0" err="1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lang="en-US" altLang="zh-CN" sz="1800" b="1" dirty="0" err="1">
                <a:solidFill>
                  <a:srgbClr val="004099"/>
                </a:solidFill>
                <a:latin typeface="Arial"/>
                <a:cs typeface="Arial"/>
              </a:rPr>
              <a:t>PDN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2823" y="59562"/>
            <a:ext cx="93433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264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Fast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Gate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Design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Technique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#2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774" y="1178813"/>
            <a:ext cx="3218688" cy="4726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081" y="2148586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760" y="2148586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6789" y="2148586"/>
            <a:ext cx="1163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35660" algn="l"/>
              </a:tabLst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3	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598" y="5093461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8998" y="4362196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877" y="4509261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8998" y="3723385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1877" y="3870452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598" y="3094989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04160" y="2954845"/>
            <a:ext cx="1862455" cy="1419860"/>
            <a:chOff x="2804160" y="2954845"/>
            <a:chExt cx="1862455" cy="1419860"/>
          </a:xfrm>
        </p:grpSpPr>
        <p:sp>
          <p:nvSpPr>
            <p:cNvPr id="14" name="object 14"/>
            <p:cNvSpPr/>
            <p:nvPr/>
          </p:nvSpPr>
          <p:spPr>
            <a:xfrm>
              <a:off x="2813685" y="2971418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60845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1886" y="2971037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200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280" y="3647693"/>
              <a:ext cx="504825" cy="543560"/>
            </a:xfrm>
            <a:custGeom>
              <a:avLst/>
              <a:gdLst/>
              <a:ahLst/>
              <a:cxnLst/>
              <a:rect l="l" t="t" r="r" b="b"/>
              <a:pathLst>
                <a:path w="504825" h="543560">
                  <a:moveTo>
                    <a:pt x="504825" y="9524"/>
                  </a:moveTo>
                  <a:lnTo>
                    <a:pt x="0" y="0"/>
                  </a:lnTo>
                </a:path>
                <a:path w="504825" h="543560">
                  <a:moveTo>
                    <a:pt x="504825" y="112394"/>
                  </a:moveTo>
                  <a:lnTo>
                    <a:pt x="0" y="102869"/>
                  </a:lnTo>
                </a:path>
                <a:path w="504825" h="543560">
                  <a:moveTo>
                    <a:pt x="279781" y="112775"/>
                  </a:moveTo>
                  <a:lnTo>
                    <a:pt x="276606" y="54305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394" y="4123918"/>
              <a:ext cx="250723" cy="25072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665471" y="3495294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13304" y="3577590"/>
            <a:ext cx="403225" cy="1980564"/>
            <a:chOff x="2813304" y="3577590"/>
            <a:chExt cx="403225" cy="1980564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3577590"/>
              <a:ext cx="402336" cy="5821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4254246"/>
              <a:ext cx="402336" cy="5821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4066" y="4975860"/>
              <a:ext cx="402336" cy="58216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188207" y="5062473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5414" y="4342129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4811" y="365607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0716" y="3123691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8176" y="3813047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3923" y="4437633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4423" y="457022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3792" y="5163566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4926" y="1476247"/>
            <a:ext cx="581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38784" algn="l"/>
                <a:tab pos="439420" algn="l"/>
              </a:tabLst>
            </a:pP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Progressive </a:t>
            </a:r>
            <a:r>
              <a:rPr sz="2400" b="1" spc="-15" dirty="0">
                <a:solidFill>
                  <a:srgbClr val="0039A2"/>
                </a:solidFill>
                <a:latin typeface="Arial"/>
                <a:cs typeface="Arial"/>
              </a:rPr>
              <a:t>Transistor </a:t>
            </a: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Sizing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as long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Fan-Out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capacitance</a:t>
            </a:r>
            <a:r>
              <a:rPr sz="2000" b="1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dominates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63299" y="2327719"/>
            <a:ext cx="6104255" cy="644525"/>
            <a:chOff x="5063299" y="2327719"/>
            <a:chExt cx="6104255" cy="644525"/>
          </a:xfrm>
        </p:grpSpPr>
        <p:sp>
          <p:nvSpPr>
            <p:cNvPr id="33" name="object 33"/>
            <p:cNvSpPr/>
            <p:nvPr/>
          </p:nvSpPr>
          <p:spPr>
            <a:xfrm>
              <a:off x="5069966" y="2334387"/>
              <a:ext cx="6090920" cy="631190"/>
            </a:xfrm>
            <a:custGeom>
              <a:avLst/>
              <a:gdLst/>
              <a:ahLst/>
              <a:cxnLst/>
              <a:rect l="l" t="t" r="r" b="b"/>
              <a:pathLst>
                <a:path w="6090920" h="631189">
                  <a:moveTo>
                    <a:pt x="5985510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6" y="630936"/>
                  </a:lnTo>
                  <a:lnTo>
                    <a:pt x="5985510" y="630936"/>
                  </a:lnTo>
                  <a:lnTo>
                    <a:pt x="6026425" y="622667"/>
                  </a:lnTo>
                  <a:lnTo>
                    <a:pt x="6059852" y="600122"/>
                  </a:lnTo>
                  <a:lnTo>
                    <a:pt x="6082397" y="566695"/>
                  </a:lnTo>
                  <a:lnTo>
                    <a:pt x="6090666" y="525779"/>
                  </a:lnTo>
                  <a:lnTo>
                    <a:pt x="6090666" y="105155"/>
                  </a:lnTo>
                  <a:lnTo>
                    <a:pt x="6082397" y="64240"/>
                  </a:lnTo>
                  <a:lnTo>
                    <a:pt x="6059852" y="30813"/>
                  </a:lnTo>
                  <a:lnTo>
                    <a:pt x="6026425" y="8268"/>
                  </a:lnTo>
                  <a:lnTo>
                    <a:pt x="59855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9966" y="2334387"/>
              <a:ext cx="6090920" cy="631190"/>
            </a:xfrm>
            <a:custGeom>
              <a:avLst/>
              <a:gdLst/>
              <a:ahLst/>
              <a:cxnLst/>
              <a:rect l="l" t="t" r="r" b="b"/>
              <a:pathLst>
                <a:path w="6090920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5985510" y="0"/>
                  </a:lnTo>
                  <a:lnTo>
                    <a:pt x="6026425" y="8268"/>
                  </a:lnTo>
                  <a:lnTo>
                    <a:pt x="6059852" y="30813"/>
                  </a:lnTo>
                  <a:lnTo>
                    <a:pt x="6082397" y="64240"/>
                  </a:lnTo>
                  <a:lnTo>
                    <a:pt x="6090666" y="105155"/>
                  </a:lnTo>
                  <a:lnTo>
                    <a:pt x="6090666" y="525779"/>
                  </a:lnTo>
                  <a:lnTo>
                    <a:pt x="6082397" y="566695"/>
                  </a:lnTo>
                  <a:lnTo>
                    <a:pt x="6059852" y="600122"/>
                  </a:lnTo>
                  <a:lnTo>
                    <a:pt x="6026425" y="622667"/>
                  </a:lnTo>
                  <a:lnTo>
                    <a:pt x="5985510" y="630936"/>
                  </a:lnTo>
                  <a:lnTo>
                    <a:pt x="105156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63628" y="2419310"/>
            <a:ext cx="398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745" algn="l"/>
                <a:tab pos="3684270" algn="l"/>
              </a:tabLst>
            </a:pPr>
            <a:r>
              <a:rPr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lang="en-US"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	</a:t>
            </a:r>
            <a:r>
              <a:rPr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lang="en-US"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	</a:t>
            </a:r>
            <a:r>
              <a:rPr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lang="en-US"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1600" i="1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54755" y="2406572"/>
            <a:ext cx="320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60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55900" y="2548585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67" baseline="13888" dirty="0">
                <a:latin typeface="Times New Roman"/>
                <a:cs typeface="Times New Roman"/>
              </a:rPr>
              <a:t>t</a:t>
            </a:r>
            <a:r>
              <a:rPr sz="900" i="1" spc="45" dirty="0">
                <a:latin typeface="Times New Roman"/>
                <a:cs typeface="Times New Roman"/>
              </a:rPr>
              <a:t>pHL</a:t>
            </a:r>
            <a:r>
              <a:rPr sz="900" i="1" spc="260" dirty="0">
                <a:latin typeface="Times New Roman"/>
                <a:cs typeface="Times New Roman"/>
              </a:rPr>
              <a:t> </a:t>
            </a:r>
            <a:r>
              <a:rPr sz="2400" spc="7" baseline="13888" dirty="0">
                <a:latin typeface="Times New Roman"/>
                <a:cs typeface="Times New Roman"/>
              </a:rPr>
              <a:t>~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27818" y="2496412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spc="30" dirty="0">
                <a:latin typeface="Times New Roman"/>
                <a:cs typeface="Times New Roman"/>
              </a:rPr>
              <a:t>C</a:t>
            </a:r>
            <a:r>
              <a:rPr sz="1350" i="1" spc="44" baseline="-24691" dirty="0">
                <a:latin typeface="Times New Roman"/>
                <a:cs typeface="Times New Roman"/>
              </a:rPr>
              <a:t>L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1249" y="2654508"/>
            <a:ext cx="314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spc="40" dirty="0">
                <a:latin typeface="Times New Roman"/>
                <a:cs typeface="Times New Roman"/>
              </a:rPr>
              <a:t>M</a:t>
            </a:r>
            <a:r>
              <a:rPr sz="1350" spc="60" baseline="-24691" dirty="0">
                <a:latin typeface="Times New Roman"/>
                <a:cs typeface="Times New Roman"/>
              </a:rPr>
              <a:t>1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02252" y="2504710"/>
            <a:ext cx="327025" cy="41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1600" i="1" spc="10" dirty="0">
                <a:latin typeface="Times New Roman"/>
                <a:cs typeface="Times New Roman"/>
              </a:rPr>
              <a:t>M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endParaRPr sz="1350" baseline="-24691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62774" y="2504710"/>
            <a:ext cx="323215" cy="41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1600" i="1" spc="75" dirty="0">
                <a:latin typeface="Times New Roman"/>
                <a:cs typeface="Times New Roman"/>
              </a:rPr>
              <a:t>M</a:t>
            </a:r>
            <a:r>
              <a:rPr sz="1350" spc="112" baseline="-24691" dirty="0">
                <a:latin typeface="Times New Roman"/>
                <a:cs typeface="Times New Roman"/>
              </a:rPr>
              <a:t>3</a:t>
            </a:r>
            <a:endParaRPr sz="1350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40689" y="2504710"/>
            <a:ext cx="327025" cy="41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1600" i="1" spc="10" dirty="0">
                <a:latin typeface="Times New Roman"/>
                <a:cs typeface="Times New Roman"/>
              </a:rPr>
              <a:t>M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1350" spc="22" baseline="-24691" dirty="0">
                <a:latin typeface="Times New Roman"/>
                <a:cs typeface="Times New Roman"/>
              </a:rPr>
              <a:t>4</a:t>
            </a:r>
            <a:endParaRPr sz="1350" baseline="-24691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35744" y="2496412"/>
            <a:ext cx="1885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2" baseline="37037" dirty="0">
                <a:latin typeface="Times New Roman"/>
                <a:cs typeface="Times New Roman"/>
              </a:rPr>
              <a:t>0  </a:t>
            </a:r>
            <a:r>
              <a:rPr sz="1350" spc="-7" baseline="37037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90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142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37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40" dirty="0">
                <a:latin typeface="Times New Roman"/>
                <a:cs typeface="Times New Roman"/>
              </a:rPr>
              <a:t>C</a:t>
            </a:r>
            <a:r>
              <a:rPr sz="1350" i="1" spc="22" baseline="-24691" dirty="0">
                <a:latin typeface="Times New Roman"/>
                <a:cs typeface="Times New Roman"/>
              </a:rPr>
              <a:t>L</a:t>
            </a:r>
            <a:r>
              <a:rPr sz="1350" i="1" spc="-52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13030" y="2496412"/>
            <a:ext cx="1369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i="1" spc="15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44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89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C</a:t>
            </a:r>
            <a:r>
              <a:rPr sz="1350" i="1" spc="22" baseline="-24691" dirty="0">
                <a:latin typeface="Times New Roman"/>
                <a:cs typeface="Times New Roman"/>
              </a:rPr>
              <a:t>L</a:t>
            </a:r>
            <a:r>
              <a:rPr sz="1350" i="1" spc="-52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65964" y="2496412"/>
            <a:ext cx="974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C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89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50" dirty="0">
                <a:latin typeface="Times New Roman"/>
                <a:cs typeface="Times New Roman"/>
              </a:rPr>
              <a:t>C</a:t>
            </a:r>
            <a:r>
              <a:rPr sz="1350" i="1" spc="22" baseline="-24691" dirty="0">
                <a:latin typeface="Times New Roman"/>
                <a:cs typeface="Times New Roman"/>
              </a:rPr>
              <a:t>L</a:t>
            </a:r>
            <a:r>
              <a:rPr sz="1350" i="1" spc="-52" baseline="-246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22926" y="3073908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2672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64184" algn="l"/>
                <a:tab pos="464820" algn="l"/>
              </a:tabLst>
            </a:pP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order </a:t>
            </a: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minimize</a:t>
            </a:r>
            <a:r>
              <a:rPr sz="2400" b="1" spc="-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39A2"/>
                </a:solidFill>
                <a:latin typeface="Arial"/>
                <a:cs typeface="Arial"/>
              </a:rPr>
              <a:t>t</a:t>
            </a:r>
            <a:r>
              <a:rPr sz="2400" b="1" spc="-7" baseline="-20833" dirty="0">
                <a:solidFill>
                  <a:srgbClr val="0039A2"/>
                </a:solidFill>
                <a:latin typeface="Arial"/>
                <a:cs typeface="Arial"/>
              </a:rPr>
              <a:t>pHL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18326" y="3566921"/>
            <a:ext cx="2475865" cy="989330"/>
          </a:xfrm>
          <a:custGeom>
            <a:avLst/>
            <a:gdLst/>
            <a:ahLst/>
            <a:cxnLst/>
            <a:rect l="l" t="t" r="r" b="b"/>
            <a:pathLst>
              <a:path w="2475865" h="989329">
                <a:moveTo>
                  <a:pt x="2475737" y="0"/>
                </a:moveTo>
                <a:lnTo>
                  <a:pt x="0" y="0"/>
                </a:lnTo>
                <a:lnTo>
                  <a:pt x="0" y="989076"/>
                </a:lnTo>
                <a:lnTo>
                  <a:pt x="2475737" y="989076"/>
                </a:lnTo>
                <a:lnTo>
                  <a:pt x="2475737" y="0"/>
                </a:lnTo>
                <a:close/>
              </a:path>
            </a:pathLst>
          </a:custGeom>
          <a:solidFill>
            <a:srgbClr val="D0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816061" y="3858266"/>
            <a:ext cx="800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96784" y="4036646"/>
            <a:ext cx="171958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42290" algn="l"/>
                <a:tab pos="1090930" algn="l"/>
                <a:tab pos="1639570" algn="l"/>
              </a:tabLst>
            </a:pPr>
            <a:r>
              <a:rPr sz="1050" dirty="0">
                <a:latin typeface="Times New Roman"/>
                <a:cs typeface="Times New Roman"/>
              </a:rPr>
              <a:t>1	2	3	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95307" y="3881080"/>
            <a:ext cx="18307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1080135" algn="l"/>
                <a:tab pos="1624965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M	M	M	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96784" y="4224146"/>
            <a:ext cx="19399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800" i="1" spc="80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1 </a:t>
            </a:r>
            <a:r>
              <a:rPr sz="1575" spc="-15" baseline="-23809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M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575" baseline="-23809" dirty="0">
                <a:latin typeface="Times New Roman"/>
                <a:cs typeface="Times New Roman"/>
              </a:rPr>
              <a:t>2 </a:t>
            </a:r>
            <a:r>
              <a:rPr sz="1575" spc="104" baseline="-23809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165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3 </a:t>
            </a:r>
            <a:r>
              <a:rPr sz="1575" spc="52" baseline="-23809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M</a:t>
            </a:r>
            <a:r>
              <a:rPr sz="1800" i="1" spc="-265" dirty="0">
                <a:latin typeface="Times New Roman"/>
                <a:cs typeface="Times New Roman"/>
              </a:rPr>
              <a:t> </a:t>
            </a:r>
            <a:r>
              <a:rPr sz="1575" baseline="-23809" dirty="0">
                <a:latin typeface="Times New Roman"/>
                <a:cs typeface="Times New Roman"/>
              </a:rPr>
              <a:t>4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51904" y="3615286"/>
            <a:ext cx="24123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sng" spc="-52" baseline="13888" dirty="0">
                <a:latin typeface="Times New Roman"/>
                <a:cs typeface="Times New Roman"/>
              </a:rPr>
              <a:t>R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050" u="sng" spc="570" dirty="0">
                <a:latin typeface="Times New Roman"/>
                <a:cs typeface="Times New Roman"/>
              </a:rPr>
              <a:t> </a:t>
            </a:r>
            <a:r>
              <a:rPr sz="2700" spc="15" baseline="-21604" dirty="0">
                <a:latin typeface="Symbol"/>
                <a:cs typeface="Symbol"/>
              </a:rPr>
              <a:t></a:t>
            </a:r>
            <a:r>
              <a:rPr sz="180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sng" spc="-52" baseline="13888" dirty="0">
                <a:latin typeface="Times New Roman"/>
                <a:cs typeface="Times New Roman"/>
              </a:rPr>
              <a:t>R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050" u="sng" spc="434" dirty="0">
                <a:latin typeface="Times New Roman"/>
                <a:cs typeface="Times New Roman"/>
              </a:rPr>
              <a:t> </a:t>
            </a:r>
            <a:r>
              <a:rPr sz="2700" spc="15" baseline="-21604" dirty="0">
                <a:latin typeface="Symbol"/>
                <a:cs typeface="Symbol"/>
              </a:rPr>
              <a:t></a:t>
            </a:r>
            <a:r>
              <a:rPr sz="1800" u="sng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sng" spc="-52" baseline="13888" dirty="0">
                <a:latin typeface="Times New Roman"/>
                <a:cs typeface="Times New Roman"/>
              </a:rPr>
              <a:t>R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050" u="sng" spc="635" dirty="0">
                <a:latin typeface="Times New Roman"/>
                <a:cs typeface="Times New Roman"/>
              </a:rPr>
              <a:t> </a:t>
            </a:r>
            <a:r>
              <a:rPr sz="2700" spc="15" baseline="-21604" dirty="0">
                <a:latin typeface="Symbol"/>
                <a:cs typeface="Symbol"/>
              </a:rPr>
              <a:t></a:t>
            </a:r>
            <a:r>
              <a:rPr sz="1800" u="sng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i="1" u="sng" spc="-52" baseline="13888" dirty="0">
                <a:latin typeface="Times New Roman"/>
                <a:cs typeface="Times New Roman"/>
              </a:rPr>
              <a:t>R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0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260" dirty="0">
                <a:latin typeface="Times New Roman"/>
                <a:cs typeface="Times New Roman"/>
              </a:rPr>
              <a:t> </a:t>
            </a:r>
            <a:r>
              <a:rPr sz="2700" spc="15" baseline="-21604" dirty="0">
                <a:latin typeface="Symbol"/>
                <a:cs typeface="Symbol"/>
              </a:rPr>
              <a:t></a:t>
            </a:r>
            <a:r>
              <a:rPr sz="2700" spc="30" baseline="-21604" dirty="0">
                <a:latin typeface="Times New Roman"/>
                <a:cs typeface="Times New Roman"/>
              </a:rPr>
              <a:t> </a:t>
            </a:r>
            <a:r>
              <a:rPr sz="2700" i="1" spc="15" baseline="-21604" dirty="0">
                <a:latin typeface="Times New Roman"/>
                <a:cs typeface="Times New Roman"/>
              </a:rPr>
              <a:t>R</a:t>
            </a:r>
            <a:endParaRPr sz="2700" baseline="-21604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95394" y="4637278"/>
            <a:ext cx="77642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indent="-42799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40055" algn="l"/>
                <a:tab pos="440690" algn="l"/>
              </a:tabLst>
            </a:pP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2400" b="1" spc="-20" dirty="0">
                <a:solidFill>
                  <a:srgbClr val="0039A2"/>
                </a:solidFill>
                <a:latin typeface="Arial"/>
                <a:cs typeface="Arial"/>
              </a:rPr>
              <a:t>MOS</a:t>
            </a: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FET</a:t>
            </a:r>
            <a:r>
              <a:rPr sz="2400" b="1" spc="-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closest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9A2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the output</a:t>
            </a:r>
            <a:r>
              <a:rPr sz="24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39A2"/>
                </a:solidFill>
                <a:latin typeface="Arial"/>
                <a:cs typeface="Arial"/>
              </a:rPr>
              <a:t>should be 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smallest.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4" name="灯片编号占位符 53">
            <a:extLst>
              <a:ext uri="{FF2B5EF4-FFF2-40B4-BE49-F238E27FC236}">
                <a16:creationId xmlns:a16="http://schemas.microsoft.com/office/drawing/2014/main" id="{5B9B2213-D2B5-9F29-358E-1C9875CD3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72591"/>
            <a:ext cx="93433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264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Fast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Gate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Design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Technique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716" y="1315211"/>
            <a:ext cx="4521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28625" algn="l"/>
                <a:tab pos="429259" algn="l"/>
              </a:tabLst>
            </a:pP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Alternative</a:t>
            </a:r>
            <a:r>
              <a:rPr sz="2400" b="1" spc="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9A2"/>
                </a:solidFill>
                <a:latin typeface="Arial"/>
                <a:cs typeface="Arial"/>
              </a:rPr>
              <a:t>Logic Structures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-</a:t>
            </a:r>
            <a:r>
              <a:rPr sz="2400" b="1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Normally</a:t>
            </a:r>
            <a:r>
              <a:rPr sz="2000" b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Fan-In</a:t>
            </a:r>
            <a:r>
              <a:rPr sz="20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Symbol"/>
                <a:cs typeface="Symbol"/>
              </a:rPr>
              <a:t></a:t>
            </a:r>
            <a:r>
              <a:rPr sz="2000" b="1" spc="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4722" y="2121456"/>
            <a:ext cx="9137015" cy="3640454"/>
            <a:chOff x="1204722" y="2121456"/>
            <a:chExt cx="9137015" cy="36404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722" y="2121456"/>
              <a:ext cx="9136543" cy="364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62722" y="4864608"/>
              <a:ext cx="1676400" cy="580390"/>
            </a:xfrm>
            <a:custGeom>
              <a:avLst/>
              <a:gdLst/>
              <a:ahLst/>
              <a:cxnLst/>
              <a:rect l="l" t="t" r="r" b="b"/>
              <a:pathLst>
                <a:path w="1676400" h="580389">
                  <a:moveTo>
                    <a:pt x="1676400" y="0"/>
                  </a:moveTo>
                  <a:lnTo>
                    <a:pt x="0" y="0"/>
                  </a:lnTo>
                  <a:lnTo>
                    <a:pt x="0" y="579881"/>
                  </a:lnTo>
                  <a:lnTo>
                    <a:pt x="1676400" y="579881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4588" y="2879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7590" y="2879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4588" y="427685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588" y="520344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3940" y="48125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5847" y="2722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5847" y="35351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5847" y="43543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5847" y="51734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9968" y="32484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9968" y="47665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4164" y="3995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8404" y="40215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2991" y="3562628"/>
            <a:ext cx="2362200" cy="577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35"/>
              </a:spcBef>
            </a:pPr>
            <a:r>
              <a:rPr lang="en-US" sz="1800" b="1" i="1" spc="-5" dirty="0" err="1">
                <a:solidFill>
                  <a:srgbClr val="0039A2"/>
                </a:solidFill>
                <a:latin typeface="Arial"/>
                <a:cs typeface="Arial"/>
              </a:rPr>
              <a:t>t</a:t>
            </a:r>
            <a:r>
              <a:rPr lang="en-US" sz="1800" b="1" spc="-7" baseline="-20833" dirty="0" err="1">
                <a:solidFill>
                  <a:srgbClr val="0039A2"/>
                </a:solidFill>
                <a:latin typeface="Arial"/>
                <a:cs typeface="Arial"/>
              </a:rPr>
              <a:t>pHL</a:t>
            </a:r>
            <a:r>
              <a:rPr lang="en-US" sz="1800" b="1" spc="195" baseline="-20833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39A2"/>
                </a:solidFill>
                <a:latin typeface="Arial"/>
                <a:cs typeface="Arial"/>
              </a:rPr>
              <a:t>=</a:t>
            </a:r>
            <a:r>
              <a:rPr lang="en-US" sz="1800" b="1" spc="-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39A2"/>
                </a:solidFill>
                <a:latin typeface="Arial"/>
                <a:cs typeface="Arial"/>
              </a:rPr>
              <a:t>135.7</a:t>
            </a:r>
            <a:r>
              <a:rPr lang="en-US" sz="1800" b="1" spc="-3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lang="en-US" sz="1800" b="1" spc="-5" dirty="0" err="1">
                <a:solidFill>
                  <a:srgbClr val="0039A2"/>
                </a:solidFill>
                <a:latin typeface="Arial"/>
                <a:cs typeface="Arial"/>
              </a:rPr>
              <a:t>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1122" y="5612129"/>
            <a:ext cx="1805939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pHL</a:t>
            </a:r>
            <a:r>
              <a:rPr sz="1800" b="1" spc="20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67.1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97392" y="4766564"/>
            <a:ext cx="160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39A2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0039A2"/>
                </a:solidFill>
                <a:latin typeface="Arial"/>
                <a:cs typeface="Arial"/>
              </a:rPr>
              <a:t>pHL</a:t>
            </a:r>
            <a:r>
              <a:rPr sz="1800" b="1" spc="202" baseline="-20833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9A2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9A2"/>
                </a:solidFill>
                <a:latin typeface="Arial"/>
                <a:cs typeface="Arial"/>
              </a:rPr>
              <a:t>152.2</a:t>
            </a:r>
            <a:r>
              <a:rPr sz="1800" b="1" spc="-2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9A2"/>
                </a:solidFill>
                <a:latin typeface="Arial"/>
                <a:cs typeface="Arial"/>
              </a:rPr>
              <a:t>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46C41003-C80B-8598-BB6D-F1931AE4FE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550" y="56641"/>
            <a:ext cx="6322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Summary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 Static CMOS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Circuit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081" y="1421891"/>
            <a:ext cx="5391150" cy="3746500"/>
            <a:chOff x="275081" y="1421891"/>
            <a:chExt cx="5391150" cy="3746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081" y="1421891"/>
              <a:ext cx="5390939" cy="37459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1468" y="2375915"/>
              <a:ext cx="1483995" cy="2184400"/>
            </a:xfrm>
            <a:custGeom>
              <a:avLst/>
              <a:gdLst/>
              <a:ahLst/>
              <a:cxnLst/>
              <a:rect l="l" t="t" r="r" b="b"/>
              <a:pathLst>
                <a:path w="1483995" h="2184400">
                  <a:moveTo>
                    <a:pt x="146455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4551" y="381000"/>
                  </a:lnTo>
                  <a:lnTo>
                    <a:pt x="1464551" y="0"/>
                  </a:lnTo>
                  <a:close/>
                </a:path>
                <a:path w="1483995" h="2184400">
                  <a:moveTo>
                    <a:pt x="1483601" y="1802892"/>
                  </a:moveTo>
                  <a:lnTo>
                    <a:pt x="16764" y="1802892"/>
                  </a:lnTo>
                  <a:lnTo>
                    <a:pt x="16764" y="2183892"/>
                  </a:lnTo>
                  <a:lnTo>
                    <a:pt x="1483601" y="2183892"/>
                  </a:lnTo>
                  <a:lnTo>
                    <a:pt x="1483601" y="1802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9954" y="2456179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24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9954" y="4038600"/>
            <a:ext cx="1651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NMOS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2044" y="1264717"/>
            <a:ext cx="6456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298450" algn="l"/>
                <a:tab pos="988694" algn="l"/>
                <a:tab pos="2566035" algn="l"/>
                <a:tab pos="4142104" algn="l"/>
                <a:tab pos="5485765" algn="l"/>
                <a:tab pos="6021705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sz="2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equi</a:t>
            </a:r>
            <a:r>
              <a:rPr sz="2200" b="1" spc="5" dirty="0">
                <a:solidFill>
                  <a:srgbClr val="0039A2"/>
                </a:solidFill>
                <a:latin typeface="Arial"/>
                <a:cs typeface="Arial"/>
              </a:rPr>
              <a:t>v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alent</a:t>
            </a:r>
            <a:r>
              <a:rPr lang="en-US" sz="22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resis</a:t>
            </a:r>
            <a:r>
              <a:rPr sz="2200" b="1" spc="-10" dirty="0">
                <a:solidFill>
                  <a:srgbClr val="0039A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an</a:t>
            </a:r>
            <a:r>
              <a:rPr sz="2200" b="1" spc="5" dirty="0">
                <a:solidFill>
                  <a:srgbClr val="0039A2"/>
                </a:solidFill>
                <a:latin typeface="Arial"/>
                <a:cs typeface="Arial"/>
              </a:rPr>
              <a:t>c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e</a:t>
            </a:r>
            <a:r>
              <a:rPr lang="en-US" sz="2200" b="1" dirty="0">
                <a:solidFill>
                  <a:srgbClr val="0039A2"/>
                </a:solidFill>
                <a:latin typeface="Arial"/>
                <a:cs typeface="Arial"/>
              </a:rPr>
              <a:t> can be adjusted by</a:t>
            </a:r>
            <a:r>
              <a:rPr sz="2200" b="1" dirty="0">
                <a:solidFill>
                  <a:srgbClr val="0039A2"/>
                </a:solidFill>
                <a:latin typeface="Arial"/>
                <a:cs typeface="Arial"/>
              </a:rPr>
              <a:t> gate sizing.</a:t>
            </a:r>
            <a:endParaRPr sz="22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Clr>
                <a:srgbClr val="004099"/>
              </a:buClr>
              <a:buFont typeface="Wingdings"/>
              <a:buChar char=""/>
              <a:tabLst>
                <a:tab pos="376555" algn="l"/>
              </a:tabLst>
            </a:pPr>
            <a:r>
              <a:rPr lang="en-US" sz="2200" b="1" dirty="0">
                <a:solidFill>
                  <a:srgbClr val="004099"/>
                </a:solidFill>
                <a:latin typeface="Arial"/>
                <a:cs typeface="Arial"/>
              </a:rPr>
              <a:t>Different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input </a:t>
            </a:r>
            <a:r>
              <a:rPr lang="en-US" altLang="zh-CN" sz="2200" b="1" spc="-60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patterns contribute to different </a:t>
            </a:r>
            <a:r>
              <a:rPr lang="en-US" altLang="zh-CN" sz="2200" b="1" dirty="0">
                <a:solidFill>
                  <a:srgbClr val="0039A2"/>
                </a:solidFill>
                <a:latin typeface="Arial"/>
                <a:cs typeface="Arial"/>
              </a:rPr>
              <a:t>equi</a:t>
            </a:r>
            <a:r>
              <a:rPr lang="en-US" altLang="zh-CN" sz="2200" b="1" spc="5" dirty="0">
                <a:solidFill>
                  <a:srgbClr val="0039A2"/>
                </a:solidFill>
                <a:latin typeface="Arial"/>
                <a:cs typeface="Arial"/>
              </a:rPr>
              <a:t>v</a:t>
            </a:r>
            <a:r>
              <a:rPr lang="en-US" altLang="zh-CN" sz="2200" b="1" dirty="0">
                <a:solidFill>
                  <a:srgbClr val="0039A2"/>
                </a:solidFill>
                <a:latin typeface="Arial"/>
                <a:cs typeface="Arial"/>
              </a:rPr>
              <a:t>alent	resis</a:t>
            </a:r>
            <a:r>
              <a:rPr lang="en-US" altLang="zh-CN" sz="2200" b="1" spc="-10" dirty="0">
                <a:solidFill>
                  <a:srgbClr val="0039A2"/>
                </a:solidFill>
                <a:latin typeface="Arial"/>
                <a:cs typeface="Arial"/>
              </a:rPr>
              <a:t>t</a:t>
            </a:r>
            <a:r>
              <a:rPr lang="en-US" altLang="zh-CN" sz="2200" b="1" dirty="0">
                <a:solidFill>
                  <a:srgbClr val="0039A2"/>
                </a:solidFill>
                <a:latin typeface="Arial"/>
                <a:cs typeface="Arial"/>
              </a:rPr>
              <a:t>an</a:t>
            </a:r>
            <a:r>
              <a:rPr lang="en-US" altLang="zh-CN" sz="2200" b="1" spc="5" dirty="0">
                <a:solidFill>
                  <a:srgbClr val="0039A2"/>
                </a:solidFill>
                <a:latin typeface="Arial"/>
                <a:cs typeface="Arial"/>
              </a:rPr>
              <a:t>c</a:t>
            </a:r>
            <a:r>
              <a:rPr lang="en-US" altLang="zh-CN" sz="2200" b="1" dirty="0">
                <a:solidFill>
                  <a:srgbClr val="0039A2"/>
                </a:solidFill>
                <a:latin typeface="Arial"/>
                <a:cs typeface="Arial"/>
              </a:rPr>
              <a:t>e/capacitance, and </a:t>
            </a:r>
            <a:r>
              <a:rPr lang="en-US" sz="2200" b="1" dirty="0">
                <a:solidFill>
                  <a:srgbClr val="004099"/>
                </a:solidFill>
                <a:latin typeface="Arial"/>
                <a:cs typeface="Arial"/>
              </a:rPr>
              <a:t>thus</a:t>
            </a:r>
            <a:r>
              <a:rPr sz="2200" b="1" spc="2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2200" b="1" spc="2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044" y="3194304"/>
            <a:ext cx="64566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76555" algn="l"/>
                <a:tab pos="2265680" algn="l"/>
                <a:tab pos="4094479" algn="l"/>
                <a:tab pos="4554220" algn="l"/>
                <a:tab pos="60706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Intermediate	cap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cita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ce	is	important	for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2044" y="3377488"/>
            <a:ext cx="6456680" cy="10007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300"/>
              </a:spcBef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2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calculation.</a:t>
            </a:r>
            <a:endParaRPr sz="2200">
              <a:latin typeface="Arial"/>
              <a:cs typeface="Arial"/>
            </a:endParaRPr>
          </a:p>
          <a:p>
            <a:pPr marL="365125" indent="-35306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65760" algn="l"/>
                <a:tab pos="733425" algn="l"/>
                <a:tab pos="1595120" algn="l"/>
                <a:tab pos="2673985" algn="l"/>
                <a:tab pos="3114675" algn="l"/>
                <a:tab pos="4022725" algn="l"/>
                <a:tab pos="5038090" algn="l"/>
                <a:tab pos="58674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	good	d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si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n	of	st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tic	CMOS	logic	ga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7794" y="4352544"/>
            <a:ext cx="61709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571625" algn="l"/>
                <a:tab pos="3546475" algn="l"/>
                <a:tab pos="5273040" algn="l"/>
              </a:tabLst>
            </a:pPr>
            <a:r>
              <a:rPr lang="en-US" sz="2200" b="1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ncl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u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des</a:t>
            </a:r>
            <a:r>
              <a:rPr lang="zh-CN" altLang="en-US" sz="2200" b="1" dirty="0">
                <a:solidFill>
                  <a:srgbClr val="004099"/>
                </a:solidFill>
                <a:latin typeface="Arial"/>
                <a:cs typeface="Arial"/>
              </a:rPr>
              <a:t>	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appr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pria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transi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tor</a:t>
            </a:r>
            <a:r>
              <a:rPr lang="zh-CN" altLang="en-US" sz="2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sizin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7794" y="4687823"/>
            <a:ext cx="524700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7320" algn="l"/>
                <a:tab pos="2265045" algn="l"/>
                <a:tab pos="3748404" algn="l"/>
                <a:tab pos="443992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ordering,	</a:t>
            </a:r>
            <a:r>
              <a:rPr lang="en-US" altLang="zh-CN" sz="2200" b="1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gic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struc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ure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CA8F20E-1B69-9AC2-B48B-0B7D9A5168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514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86200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0636" y="1432347"/>
            <a:ext cx="10659364" cy="347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Construction of Static CMOS Logic Gate</a:t>
            </a:r>
          </a:p>
          <a:p>
            <a:pPr marL="355600" indent="-342900">
              <a:lnSpc>
                <a:spcPct val="150000"/>
              </a:lnSpc>
              <a:spcBef>
                <a:spcPts val="1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Static CMOS Logic Circuit Delay and Power Analysis</a:t>
            </a:r>
          </a:p>
          <a:p>
            <a:pPr marL="355600" indent="-342900">
              <a:lnSpc>
                <a:spcPct val="15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Static CMOS Logic Circuit  Advanced Delay Analysis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Intermediate Capacitance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Delay Optimization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9583-6F5E-CABC-A669-4CBFF14DC9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4E8F0-EA7E-52B4-ED73-35800AAC4BD2}"/>
              </a:ext>
            </a:extLst>
          </p:cNvPr>
          <p:cNvSpPr/>
          <p:nvPr/>
        </p:nvSpPr>
        <p:spPr>
          <a:xfrm>
            <a:off x="685800" y="3324147"/>
            <a:ext cx="9753600" cy="156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3E4A4AE-6F75-D2BD-81B0-1670A27A100C}"/>
              </a:ext>
            </a:extLst>
          </p:cNvPr>
          <p:cNvSpPr txBox="1">
            <a:spLocks/>
          </p:cNvSpPr>
          <p:nvPr/>
        </p:nvSpPr>
        <p:spPr>
          <a:xfrm>
            <a:off x="5181600" y="1524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b="1" kern="0" spc="-5">
                <a:solidFill>
                  <a:schemeClr val="tx1"/>
                </a:solidFill>
              </a:rPr>
              <a:t>Outline</a:t>
            </a:r>
            <a:endParaRPr lang="en-US" sz="3600" b="1" kern="0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173481"/>
            <a:ext cx="6362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Delay of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Static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CMOS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Logic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551" y="1508760"/>
            <a:ext cx="4237990" cy="3177540"/>
            <a:chOff x="221551" y="1508760"/>
            <a:chExt cx="4237990" cy="3177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1508831"/>
              <a:ext cx="1941526" cy="3177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480" y="1508759"/>
              <a:ext cx="1501140" cy="960119"/>
            </a:xfrm>
            <a:custGeom>
              <a:avLst/>
              <a:gdLst/>
              <a:ahLst/>
              <a:cxnLst/>
              <a:rect l="l" t="t" r="r" b="b"/>
              <a:pathLst>
                <a:path w="1501139" h="960119">
                  <a:moveTo>
                    <a:pt x="335280" y="668274"/>
                  </a:moveTo>
                  <a:lnTo>
                    <a:pt x="0" y="668274"/>
                  </a:lnTo>
                  <a:lnTo>
                    <a:pt x="0" y="960120"/>
                  </a:lnTo>
                  <a:lnTo>
                    <a:pt x="335280" y="960120"/>
                  </a:lnTo>
                  <a:lnTo>
                    <a:pt x="335280" y="668274"/>
                  </a:lnTo>
                  <a:close/>
                </a:path>
                <a:path w="1501139" h="960119">
                  <a:moveTo>
                    <a:pt x="1501140" y="0"/>
                  </a:moveTo>
                  <a:lnTo>
                    <a:pt x="941832" y="0"/>
                  </a:lnTo>
                  <a:lnTo>
                    <a:pt x="941832" y="383286"/>
                  </a:lnTo>
                  <a:lnTo>
                    <a:pt x="1501140" y="383286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812" y="2350388"/>
              <a:ext cx="4041140" cy="904240"/>
            </a:xfrm>
            <a:custGeom>
              <a:avLst/>
              <a:gdLst/>
              <a:ahLst/>
              <a:cxnLst/>
              <a:rect l="l" t="t" r="r" b="b"/>
              <a:pathLst>
                <a:path w="4041140" h="904239">
                  <a:moveTo>
                    <a:pt x="0" y="0"/>
                  </a:moveTo>
                  <a:lnTo>
                    <a:pt x="1102233" y="0"/>
                  </a:lnTo>
                </a:path>
                <a:path w="4041140" h="904239">
                  <a:moveTo>
                    <a:pt x="1940814" y="903732"/>
                  </a:moveTo>
                  <a:lnTo>
                    <a:pt x="4041140" y="9037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743" y="2364486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6180"/>
                  </a:moveTo>
                  <a:lnTo>
                    <a:pt x="0" y="676655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69"/>
                  </a:moveTo>
                  <a:lnTo>
                    <a:pt x="275844" y="1218946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334" y="3517366"/>
              <a:ext cx="250723" cy="2507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9430" y="3162045"/>
            <a:ext cx="6546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in1,g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1401" y="3229165"/>
            <a:ext cx="537210" cy="1419860"/>
            <a:chOff x="2831401" y="3229165"/>
            <a:chExt cx="537210" cy="1419860"/>
          </a:xfrm>
        </p:grpSpPr>
        <p:sp>
          <p:nvSpPr>
            <p:cNvPr id="11" name="object 11"/>
            <p:cNvSpPr/>
            <p:nvPr/>
          </p:nvSpPr>
          <p:spPr>
            <a:xfrm>
              <a:off x="2847594" y="3245357"/>
              <a:ext cx="504825" cy="1220470"/>
            </a:xfrm>
            <a:custGeom>
              <a:avLst/>
              <a:gdLst/>
              <a:ahLst/>
              <a:cxnLst/>
              <a:rect l="l" t="t" r="r" b="b"/>
              <a:pathLst>
                <a:path w="504825" h="1220470">
                  <a:moveTo>
                    <a:pt x="275844" y="0"/>
                  </a:moveTo>
                  <a:lnTo>
                    <a:pt x="275844" y="685799"/>
                  </a:lnTo>
                </a:path>
                <a:path w="504825" h="1220470">
                  <a:moveTo>
                    <a:pt x="504825" y="685291"/>
                  </a:moveTo>
                  <a:lnTo>
                    <a:pt x="0" y="677417"/>
                  </a:lnTo>
                </a:path>
                <a:path w="504825" h="1220470">
                  <a:moveTo>
                    <a:pt x="504825" y="789050"/>
                  </a:moveTo>
                  <a:lnTo>
                    <a:pt x="0" y="781049"/>
                  </a:lnTo>
                </a:path>
                <a:path w="504825" h="1220470">
                  <a:moveTo>
                    <a:pt x="279019" y="788669"/>
                  </a:moveTo>
                  <a:lnTo>
                    <a:pt x="275844" y="1220469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6184" y="4398238"/>
              <a:ext cx="250723" cy="2507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74467" y="3546347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-7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0000CC"/>
                </a:solidFill>
                <a:latin typeface="Arial"/>
                <a:cs typeface="Arial"/>
              </a:rPr>
              <a:t>par,g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87889" y="3238309"/>
            <a:ext cx="537210" cy="1419225"/>
            <a:chOff x="3687889" y="3238309"/>
            <a:chExt cx="537210" cy="1419225"/>
          </a:xfrm>
        </p:grpSpPr>
        <p:sp>
          <p:nvSpPr>
            <p:cNvPr id="15" name="object 15"/>
            <p:cNvSpPr/>
            <p:nvPr/>
          </p:nvSpPr>
          <p:spPr>
            <a:xfrm>
              <a:off x="3979926" y="3254502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200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4082" y="3930395"/>
              <a:ext cx="504825" cy="543560"/>
            </a:xfrm>
            <a:custGeom>
              <a:avLst/>
              <a:gdLst/>
              <a:ahLst/>
              <a:cxnLst/>
              <a:rect l="l" t="t" r="r" b="b"/>
              <a:pathLst>
                <a:path w="504825" h="543560">
                  <a:moveTo>
                    <a:pt x="504825" y="9524"/>
                  </a:moveTo>
                  <a:lnTo>
                    <a:pt x="0" y="0"/>
                  </a:lnTo>
                </a:path>
                <a:path w="504825" h="543560">
                  <a:moveTo>
                    <a:pt x="504825" y="112394"/>
                  </a:moveTo>
                  <a:lnTo>
                    <a:pt x="0" y="102869"/>
                  </a:lnTo>
                </a:path>
                <a:path w="504825" h="543560">
                  <a:moveTo>
                    <a:pt x="279018" y="112775"/>
                  </a:moveTo>
                  <a:lnTo>
                    <a:pt x="275843" y="54305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3434" y="4406709"/>
              <a:ext cx="250761" cy="2507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223765" y="3778250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366" y="1540256"/>
            <a:ext cx="1479550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860"/>
              </a:spcBef>
            </a:pPr>
            <a:r>
              <a:rPr sz="2700" b="1" i="1" spc="-15" baseline="13888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116" y="4819650"/>
            <a:ext cx="354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Do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not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consider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interconnect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capacitance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Miller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effect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2320" y="2057400"/>
            <a:ext cx="6815455" cy="1414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586105" indent="-457834">
              <a:lnSpc>
                <a:spcPct val="100000"/>
              </a:lnSpc>
              <a:spcBef>
                <a:spcPts val="1190"/>
              </a:spcBef>
              <a:buFont typeface="Wingdings"/>
              <a:buChar char=""/>
              <a:tabLst>
                <a:tab pos="586105" algn="l"/>
                <a:tab pos="586740" algn="l"/>
              </a:tabLst>
            </a:pP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With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appropriate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sizing,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worst-case</a:t>
            </a:r>
            <a:endParaRPr sz="2000" dirty="0">
              <a:latin typeface="Arial"/>
              <a:cs typeface="Arial"/>
            </a:endParaRPr>
          </a:p>
          <a:p>
            <a:pPr marL="1734185">
              <a:lnSpc>
                <a:spcPct val="100000"/>
              </a:lnSpc>
              <a:spcBef>
                <a:spcPts val="1095"/>
              </a:spcBef>
            </a:pP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15" dirty="0">
                <a:solidFill>
                  <a:srgbClr val="004099"/>
                </a:solidFill>
                <a:latin typeface="Arial"/>
                <a:cs typeface="Arial"/>
              </a:rPr>
              <a:t>on,PUN1</a:t>
            </a:r>
            <a:r>
              <a:rPr sz="1300" b="1" spc="1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44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15" dirty="0">
                <a:solidFill>
                  <a:srgbClr val="004099"/>
                </a:solidFill>
                <a:latin typeface="Arial"/>
                <a:cs typeface="Arial"/>
              </a:rPr>
              <a:t>on,PDN1</a:t>
            </a:r>
            <a:r>
              <a:rPr sz="1300" b="1" spc="18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44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  <a:p>
            <a:pPr marL="495300" indent="-457200">
              <a:lnSpc>
                <a:spcPct val="100000"/>
              </a:lnSpc>
              <a:spcBef>
                <a:spcPts val="1550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After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sizing,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in1,g</a:t>
            </a:r>
            <a:r>
              <a:rPr sz="1950" b="1" spc="307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-7" baseline="-21367" dirty="0">
                <a:solidFill>
                  <a:srgbClr val="004099"/>
                </a:solidFill>
                <a:latin typeface="Arial"/>
                <a:cs typeface="Arial"/>
              </a:rPr>
              <a:t>par,g</a:t>
            </a:r>
            <a:r>
              <a:rPr sz="1950" b="1" spc="315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determined.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2960" y="3704615"/>
            <a:ext cx="697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 above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consider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effect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intermediate capacitors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PUN/PDN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A1B7F394-B68B-1A8D-0098-B4F3A010A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141FC17-4F13-544F-33B8-840CFFD03619}"/>
              </a:ext>
            </a:extLst>
          </p:cNvPr>
          <p:cNvGrpSpPr/>
          <p:nvPr/>
        </p:nvGrpSpPr>
        <p:grpSpPr>
          <a:xfrm>
            <a:off x="3742149" y="1066800"/>
            <a:ext cx="7703676" cy="583184"/>
            <a:chOff x="2847591" y="1565906"/>
            <a:chExt cx="7703676" cy="583184"/>
          </a:xfrm>
        </p:grpSpPr>
        <p:grpSp>
          <p:nvGrpSpPr>
            <p:cNvPr id="28" name="object 24">
              <a:extLst>
                <a:ext uri="{FF2B5EF4-FFF2-40B4-BE49-F238E27FC236}">
                  <a16:creationId xmlns:a16="http://schemas.microsoft.com/office/drawing/2014/main" id="{24D2F2A9-5E9B-4A00-7E50-7552F7FE134D}"/>
                </a:ext>
              </a:extLst>
            </p:cNvPr>
            <p:cNvGrpSpPr/>
            <p:nvPr/>
          </p:nvGrpSpPr>
          <p:grpSpPr>
            <a:xfrm>
              <a:off x="2847591" y="1590290"/>
              <a:ext cx="7593139" cy="558800"/>
              <a:chOff x="974978" y="1323213"/>
              <a:chExt cx="4708456" cy="558800"/>
            </a:xfrm>
          </p:grpSpPr>
          <p:sp>
            <p:nvSpPr>
              <p:cNvPr id="30" name="object 25">
                <a:extLst>
                  <a:ext uri="{FF2B5EF4-FFF2-40B4-BE49-F238E27FC236}">
                    <a16:creationId xmlns:a16="http://schemas.microsoft.com/office/drawing/2014/main" id="{00849F0D-0C81-9766-5CD8-7981F23BF2DC}"/>
                  </a:ext>
                </a:extLst>
              </p:cNvPr>
              <p:cNvSpPr/>
              <p:nvPr/>
            </p:nvSpPr>
            <p:spPr>
              <a:xfrm>
                <a:off x="974979" y="1323213"/>
                <a:ext cx="470845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4451350" h="558800">
                    <a:moveTo>
                      <a:pt x="4357751" y="0"/>
                    </a:moveTo>
                    <a:lnTo>
                      <a:pt x="93090" y="0"/>
                    </a:lnTo>
                    <a:lnTo>
                      <a:pt x="56857" y="7312"/>
                    </a:lnTo>
                    <a:lnTo>
                      <a:pt x="27266" y="27257"/>
                    </a:lnTo>
                    <a:lnTo>
                      <a:pt x="7315" y="56846"/>
                    </a:lnTo>
                    <a:lnTo>
                      <a:pt x="0" y="93090"/>
                    </a:lnTo>
                    <a:lnTo>
                      <a:pt x="0" y="465454"/>
                    </a:lnTo>
                    <a:lnTo>
                      <a:pt x="7315" y="501699"/>
                    </a:lnTo>
                    <a:lnTo>
                      <a:pt x="27266" y="531288"/>
                    </a:lnTo>
                    <a:lnTo>
                      <a:pt x="56857" y="551233"/>
                    </a:lnTo>
                    <a:lnTo>
                      <a:pt x="93090" y="558546"/>
                    </a:lnTo>
                    <a:lnTo>
                      <a:pt x="4357751" y="558546"/>
                    </a:lnTo>
                    <a:lnTo>
                      <a:pt x="4393995" y="551233"/>
                    </a:lnTo>
                    <a:lnTo>
                      <a:pt x="4423584" y="531288"/>
                    </a:lnTo>
                    <a:lnTo>
                      <a:pt x="4443529" y="501699"/>
                    </a:lnTo>
                    <a:lnTo>
                      <a:pt x="4450842" y="465454"/>
                    </a:lnTo>
                    <a:lnTo>
                      <a:pt x="4450842" y="93090"/>
                    </a:lnTo>
                    <a:lnTo>
                      <a:pt x="4443529" y="56846"/>
                    </a:lnTo>
                    <a:lnTo>
                      <a:pt x="4423584" y="27257"/>
                    </a:lnTo>
                    <a:lnTo>
                      <a:pt x="4393995" y="7312"/>
                    </a:lnTo>
                    <a:lnTo>
                      <a:pt x="4357751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6">
                <a:extLst>
                  <a:ext uri="{FF2B5EF4-FFF2-40B4-BE49-F238E27FC236}">
                    <a16:creationId xmlns:a16="http://schemas.microsoft.com/office/drawing/2014/main" id="{DA52CC28-E64E-063C-DBF1-51389F01ECDE}"/>
                  </a:ext>
                </a:extLst>
              </p:cNvPr>
              <p:cNvSpPr/>
              <p:nvPr/>
            </p:nvSpPr>
            <p:spPr>
              <a:xfrm>
                <a:off x="974978" y="1323213"/>
                <a:ext cx="4708456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4451350" h="558800">
                    <a:moveTo>
                      <a:pt x="0" y="93090"/>
                    </a:moveTo>
                    <a:lnTo>
                      <a:pt x="7315" y="56846"/>
                    </a:lnTo>
                    <a:lnTo>
                      <a:pt x="27266" y="27257"/>
                    </a:lnTo>
                    <a:lnTo>
                      <a:pt x="56857" y="7312"/>
                    </a:lnTo>
                    <a:lnTo>
                      <a:pt x="93090" y="0"/>
                    </a:lnTo>
                    <a:lnTo>
                      <a:pt x="4357751" y="0"/>
                    </a:lnTo>
                    <a:lnTo>
                      <a:pt x="4393995" y="7312"/>
                    </a:lnTo>
                    <a:lnTo>
                      <a:pt x="4423584" y="27257"/>
                    </a:lnTo>
                    <a:lnTo>
                      <a:pt x="4443529" y="56846"/>
                    </a:lnTo>
                    <a:lnTo>
                      <a:pt x="4450842" y="93090"/>
                    </a:lnTo>
                    <a:lnTo>
                      <a:pt x="4450842" y="465454"/>
                    </a:lnTo>
                    <a:lnTo>
                      <a:pt x="4443529" y="501699"/>
                    </a:lnTo>
                    <a:lnTo>
                      <a:pt x="4423584" y="531288"/>
                    </a:lnTo>
                    <a:lnTo>
                      <a:pt x="4393995" y="551233"/>
                    </a:lnTo>
                    <a:lnTo>
                      <a:pt x="4357751" y="558546"/>
                    </a:lnTo>
                    <a:lnTo>
                      <a:pt x="93090" y="558546"/>
                    </a:lnTo>
                    <a:lnTo>
                      <a:pt x="56857" y="551233"/>
                    </a:lnTo>
                    <a:lnTo>
                      <a:pt x="27266" y="531288"/>
                    </a:lnTo>
                    <a:lnTo>
                      <a:pt x="7315" y="501699"/>
                    </a:lnTo>
                    <a:lnTo>
                      <a:pt x="0" y="465454"/>
                    </a:lnTo>
                    <a:lnTo>
                      <a:pt x="0" y="93090"/>
                    </a:lnTo>
                    <a:close/>
                  </a:path>
                </a:pathLst>
              </a:custGeom>
              <a:ln w="12954">
                <a:solidFill>
                  <a:srgbClr val="002C6D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483D9111-60FA-A043-3B27-B7716DC29632}"/>
                </a:ext>
              </a:extLst>
            </p:cNvPr>
            <p:cNvSpPr txBox="1"/>
            <p:nvPr/>
          </p:nvSpPr>
          <p:spPr>
            <a:xfrm>
              <a:off x="2958127" y="1565906"/>
              <a:ext cx="7593140" cy="52001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300" i="1" spc="89" baseline="13888" dirty="0">
                  <a:latin typeface="Times New Roman"/>
                  <a:cs typeface="Times New Roman"/>
                </a:rPr>
                <a:t>t</a:t>
              </a:r>
              <a:r>
                <a:rPr sz="1250" i="1" spc="60" dirty="0">
                  <a:latin typeface="Times New Roman"/>
                  <a:cs typeface="Times New Roman"/>
                </a:rPr>
                <a:t>p</a:t>
              </a:r>
              <a:r>
                <a:rPr sz="1250" spc="60" dirty="0">
                  <a:latin typeface="Times New Roman"/>
                  <a:cs typeface="Times New Roman"/>
                </a:rPr>
                <a:t>1</a:t>
              </a:r>
              <a:r>
                <a:rPr sz="1250" spc="385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Symbol"/>
                  <a:cs typeface="Symbol"/>
                </a:rPr>
                <a:t></a:t>
              </a:r>
              <a:r>
                <a:rPr sz="3300" spc="-60" baseline="13888" dirty="0">
                  <a:latin typeface="Times New Roman"/>
                  <a:cs typeface="Times New Roman"/>
                </a:rPr>
                <a:t> </a:t>
              </a:r>
              <a:r>
                <a:rPr sz="3300" spc="37" baseline="13888" dirty="0">
                  <a:latin typeface="Times New Roman"/>
                  <a:cs typeface="Times New Roman"/>
                </a:rPr>
                <a:t>(</a:t>
              </a:r>
              <a:r>
                <a:rPr sz="3300" i="1" spc="37" baseline="13888" dirty="0">
                  <a:latin typeface="Times New Roman"/>
                  <a:cs typeface="Times New Roman"/>
                </a:rPr>
                <a:t>t</a:t>
              </a:r>
              <a:r>
                <a:rPr sz="1250" i="1" spc="25" dirty="0">
                  <a:latin typeface="Times New Roman"/>
                  <a:cs typeface="Times New Roman"/>
                </a:rPr>
                <a:t>pHL</a:t>
              </a:r>
              <a:r>
                <a:rPr sz="1250" spc="25" dirty="0">
                  <a:latin typeface="Times New Roman"/>
                  <a:cs typeface="Times New Roman"/>
                </a:rPr>
                <a:t>,1</a:t>
              </a:r>
              <a:r>
                <a:rPr sz="1250" spc="225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Symbol"/>
                  <a:cs typeface="Symbol"/>
                </a:rPr>
                <a:t></a:t>
              </a:r>
              <a:r>
                <a:rPr sz="3300" spc="-315" baseline="13888" dirty="0">
                  <a:latin typeface="Times New Roman"/>
                  <a:cs typeface="Times New Roman"/>
                </a:rPr>
                <a:t> </a:t>
              </a:r>
              <a:r>
                <a:rPr sz="3300" i="1" spc="75" baseline="13888" dirty="0">
                  <a:latin typeface="Times New Roman"/>
                  <a:cs typeface="Times New Roman"/>
                </a:rPr>
                <a:t>t</a:t>
              </a:r>
              <a:r>
                <a:rPr sz="1250" i="1" spc="50" dirty="0">
                  <a:latin typeface="Times New Roman"/>
                  <a:cs typeface="Times New Roman"/>
                </a:rPr>
                <a:t>pLH</a:t>
              </a:r>
              <a:r>
                <a:rPr sz="1250" i="1" spc="-90" dirty="0">
                  <a:latin typeface="Times New Roman"/>
                  <a:cs typeface="Times New Roman"/>
                </a:rPr>
                <a:t> </a:t>
              </a:r>
              <a:r>
                <a:rPr sz="1250" spc="-25" dirty="0">
                  <a:latin typeface="Times New Roman"/>
                  <a:cs typeface="Times New Roman"/>
                </a:rPr>
                <a:t>,1</a:t>
              </a:r>
              <a:r>
                <a:rPr sz="1250" spc="-130" dirty="0">
                  <a:latin typeface="Times New Roman"/>
                  <a:cs typeface="Times New Roman"/>
                </a:rPr>
                <a:t> </a:t>
              </a:r>
              <a:r>
                <a:rPr lang="en-US" sz="1250" spc="-130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Times New Roman"/>
                  <a:cs typeface="Times New Roman"/>
                </a:rPr>
                <a:t>)</a:t>
              </a:r>
              <a:r>
                <a:rPr sz="3300" spc="-217" baseline="13888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Times New Roman"/>
                  <a:cs typeface="Times New Roman"/>
                </a:rPr>
                <a:t>/</a:t>
              </a:r>
              <a:r>
                <a:rPr sz="3300" spc="-135" baseline="13888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Times New Roman"/>
                  <a:cs typeface="Times New Roman"/>
                </a:rPr>
                <a:t>2</a:t>
              </a:r>
              <a:r>
                <a:rPr sz="3300" spc="-60" baseline="13888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Symbol"/>
                  <a:cs typeface="Symbol"/>
                </a:rPr>
                <a:t></a:t>
              </a:r>
              <a:r>
                <a:rPr sz="3300" spc="-67" baseline="13888" dirty="0">
                  <a:latin typeface="Times New Roman"/>
                  <a:cs typeface="Times New Roman"/>
                </a:rPr>
                <a:t> </a:t>
              </a:r>
              <a:r>
                <a:rPr sz="3300" spc="-15" baseline="13888" dirty="0">
                  <a:latin typeface="Times New Roman"/>
                  <a:cs typeface="Times New Roman"/>
                </a:rPr>
                <a:t>0.69</a:t>
              </a:r>
              <a:r>
                <a:rPr sz="3300" spc="-457" baseline="13888" dirty="0">
                  <a:latin typeface="Times New Roman"/>
                  <a:cs typeface="Times New Roman"/>
                </a:rPr>
                <a:t> </a:t>
              </a:r>
              <a:r>
                <a:rPr sz="3300" spc="-7" baseline="13888" dirty="0">
                  <a:latin typeface="Symbol"/>
                  <a:cs typeface="Symbol"/>
                </a:rPr>
                <a:t></a:t>
              </a:r>
              <a:r>
                <a:rPr sz="3300" spc="-300" baseline="13888" dirty="0">
                  <a:latin typeface="Times New Roman"/>
                  <a:cs typeface="Times New Roman"/>
                </a:rPr>
                <a:t> </a:t>
              </a:r>
              <a:r>
                <a:rPr lang="en-US" altLang="zh-CN" sz="3300" spc="-509" baseline="13888" dirty="0">
                  <a:latin typeface="Times New Roman"/>
                  <a:cs typeface="Times New Roman"/>
                </a:rPr>
                <a:t>( </a:t>
              </a:r>
              <a:r>
                <a:rPr lang="en-US" sz="3300" i="1" spc="-22" baseline="13888" dirty="0" err="1">
                  <a:latin typeface="Times New Roman"/>
                  <a:cs typeface="Times New Roman"/>
                </a:rPr>
                <a:t>R</a:t>
              </a:r>
              <a:r>
                <a:rPr lang="en-US" sz="1250" i="1" spc="-15" dirty="0" err="1">
                  <a:latin typeface="Times New Roman"/>
                  <a:cs typeface="Times New Roman"/>
                </a:rPr>
                <a:t>on</a:t>
              </a:r>
              <a:r>
                <a:rPr lang="en-US" sz="1250" spc="-15" dirty="0" err="1">
                  <a:latin typeface="Times New Roman"/>
                  <a:cs typeface="Times New Roman"/>
                </a:rPr>
                <a:t>,PUN1</a:t>
              </a:r>
              <a:r>
                <a:rPr lang="en-US" sz="1250" spc="114" dirty="0">
                  <a:latin typeface="Times New Roman"/>
                  <a:cs typeface="Times New Roman"/>
                </a:rPr>
                <a:t> </a:t>
              </a:r>
              <a:r>
                <a:rPr lang="en-US" altLang="zh-CN" sz="3300" i="1" spc="22" baseline="13888" dirty="0">
                  <a:latin typeface="Times New Roman"/>
                  <a:cs typeface="Times New Roman"/>
                </a:rPr>
                <a:t>+</a:t>
              </a:r>
              <a:r>
                <a:rPr lang="en-US" altLang="zh-CN" sz="3300" i="1" spc="-22" baseline="13888" dirty="0">
                  <a:latin typeface="Times New Roman"/>
                  <a:cs typeface="Times New Roman"/>
                </a:rPr>
                <a:t> </a:t>
              </a:r>
              <a:r>
                <a:rPr lang="en-US" altLang="zh-CN" sz="3300" i="1" spc="-22" baseline="13888" dirty="0" err="1">
                  <a:latin typeface="Times New Roman"/>
                  <a:cs typeface="Times New Roman"/>
                </a:rPr>
                <a:t>R</a:t>
              </a:r>
              <a:r>
                <a:rPr lang="en-US" altLang="zh-CN" sz="1250" i="1" spc="-15" dirty="0" err="1">
                  <a:latin typeface="Times New Roman"/>
                  <a:cs typeface="Times New Roman"/>
                </a:rPr>
                <a:t>on</a:t>
              </a:r>
              <a:r>
                <a:rPr lang="en-US" altLang="zh-CN" sz="1250" spc="-15" dirty="0" err="1">
                  <a:latin typeface="Times New Roman"/>
                  <a:cs typeface="Times New Roman"/>
                </a:rPr>
                <a:t>,PDN1</a:t>
              </a:r>
              <a:r>
                <a:rPr lang="zh-CN" altLang="en-US" sz="1250" spc="-25" dirty="0">
                  <a:latin typeface="Times New Roman"/>
                  <a:cs typeface="Times New Roman"/>
                </a:rPr>
                <a:t> </a:t>
              </a:r>
              <a:r>
                <a:rPr lang="en-US" altLang="zh-CN" sz="3300" spc="-7" baseline="13888" dirty="0">
                  <a:latin typeface="Times New Roman"/>
                  <a:cs typeface="Times New Roman"/>
                </a:rPr>
                <a:t>)/2 </a:t>
              </a:r>
              <a:r>
                <a:rPr sz="3300" spc="-7" baseline="13888" dirty="0">
                  <a:latin typeface="Symbol"/>
                  <a:cs typeface="Symbol"/>
                </a:rPr>
                <a:t></a:t>
              </a:r>
              <a:r>
                <a:rPr lang="en-US" sz="3300" spc="-7" baseline="13888" dirty="0">
                  <a:latin typeface="Symbol"/>
                  <a:cs typeface="Symbol"/>
                </a:rPr>
                <a:t> </a:t>
              </a:r>
              <a:r>
                <a:rPr sz="3300" spc="-509" baseline="13888" dirty="0">
                  <a:latin typeface="Times New Roman"/>
                  <a:cs typeface="Times New Roman"/>
                </a:rPr>
                <a:t> </a:t>
              </a:r>
              <a:r>
                <a:rPr lang="en-US" sz="3300" spc="-509" baseline="13888" dirty="0">
                  <a:latin typeface="Times New Roman"/>
                  <a:cs typeface="Times New Roman"/>
                </a:rPr>
                <a:t>(</a:t>
              </a:r>
              <a:r>
                <a:rPr lang="en-US" altLang="zh-CN" sz="3300" i="1" spc="22" baseline="13888" dirty="0" err="1">
                  <a:latin typeface="Times New Roman"/>
                  <a:cs typeface="Times New Roman"/>
                </a:rPr>
                <a:t>C</a:t>
              </a:r>
              <a:r>
                <a:rPr lang="en-US" altLang="zh-CN" sz="1250" i="1" spc="15" dirty="0" err="1">
                  <a:latin typeface="Times New Roman"/>
                  <a:cs typeface="Times New Roman"/>
                </a:rPr>
                <a:t>par.g</a:t>
              </a:r>
              <a:r>
                <a:rPr lang="en-US" altLang="zh-CN" sz="3300" i="1" spc="22" baseline="13888" dirty="0">
                  <a:latin typeface="Times New Roman"/>
                  <a:cs typeface="Times New Roman"/>
                </a:rPr>
                <a:t> + C</a:t>
              </a:r>
              <a:r>
                <a:rPr lang="en-US" altLang="zh-CN" sz="1250" i="1" spc="15" dirty="0">
                  <a:latin typeface="Times New Roman"/>
                  <a:cs typeface="Times New Roman"/>
                </a:rPr>
                <a:t>L</a:t>
              </a:r>
              <a:r>
                <a:rPr lang="zh-CN" altLang="en-US" sz="1250" spc="-25" dirty="0">
                  <a:latin typeface="Times New Roman"/>
                  <a:cs typeface="Times New Roman"/>
                </a:rPr>
                <a:t> </a:t>
              </a:r>
              <a:r>
                <a:rPr lang="en-US" altLang="zh-CN" sz="3300" spc="-7" baseline="13888" dirty="0">
                  <a:latin typeface="Times New Roman"/>
                  <a:cs typeface="Times New Roman"/>
                </a:rPr>
                <a:t>)</a:t>
              </a:r>
              <a:endParaRPr sz="125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B5E0718-8C5A-AA2C-CFB8-28DA56B7F43A}"/>
              </a:ext>
            </a:extLst>
          </p:cNvPr>
          <p:cNvGrpSpPr/>
          <p:nvPr/>
        </p:nvGrpSpPr>
        <p:grpSpPr>
          <a:xfrm>
            <a:off x="4640580" y="4473955"/>
            <a:ext cx="1684020" cy="2384046"/>
            <a:chOff x="52890" y="68635"/>
            <a:chExt cx="1318710" cy="192700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56CBC73-124A-7747-62C3-F098CCA281E1}"/>
                </a:ext>
              </a:extLst>
            </p:cNvPr>
            <p:cNvGrpSpPr/>
            <p:nvPr/>
          </p:nvGrpSpPr>
          <p:grpSpPr>
            <a:xfrm>
              <a:off x="52890" y="68635"/>
              <a:ext cx="1049285" cy="1927007"/>
              <a:chOff x="-1540097" y="873290"/>
              <a:chExt cx="1298923" cy="2868092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B69C407-E07E-81FE-629C-DE8D8B14CD2C}"/>
                  </a:ext>
                </a:extLst>
              </p:cNvPr>
              <p:cNvSpPr/>
              <p:nvPr/>
            </p:nvSpPr>
            <p:spPr>
              <a:xfrm>
                <a:off x="-1447801" y="873290"/>
                <a:ext cx="1206627" cy="2784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object 11">
                <a:extLst>
                  <a:ext uri="{FF2B5EF4-FFF2-40B4-BE49-F238E27FC236}">
                    <a16:creationId xmlns:a16="http://schemas.microsoft.com/office/drawing/2014/main" id="{A5811614-2A8E-BBA3-ED97-AC33DAB0CCC9}"/>
                  </a:ext>
                </a:extLst>
              </p:cNvPr>
              <p:cNvPicPr/>
              <p:nvPr/>
            </p:nvPicPr>
            <p:blipFill rotWithShape="1">
              <a:blip r:embed="rId6" cstate="print"/>
              <a:srcRect l="-7385" t="7725" r="14056"/>
              <a:stretch/>
            </p:blipFill>
            <p:spPr>
              <a:xfrm>
                <a:off x="-1540097" y="873290"/>
                <a:ext cx="1208280" cy="2868092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E8036A8-9D12-AEFA-A8AB-50656F6F0FD7}"/>
                  </a:ext>
                </a:extLst>
              </p:cNvPr>
              <p:cNvSpPr/>
              <p:nvPr/>
            </p:nvSpPr>
            <p:spPr>
              <a:xfrm>
                <a:off x="-640127" y="1524977"/>
                <a:ext cx="38633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DB2DAF0-5BF0-FA73-3C61-73D0247EFEE8}"/>
                  </a:ext>
                </a:extLst>
              </p:cNvPr>
              <p:cNvSpPr/>
              <p:nvPr/>
            </p:nvSpPr>
            <p:spPr>
              <a:xfrm>
                <a:off x="-695037" y="2462733"/>
                <a:ext cx="38633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14935C4-1E4B-7E40-1CB5-E34FFB838FA3}"/>
                </a:ext>
              </a:extLst>
            </p:cNvPr>
            <p:cNvGrpSpPr/>
            <p:nvPr/>
          </p:nvGrpSpPr>
          <p:grpSpPr>
            <a:xfrm>
              <a:off x="846772" y="927741"/>
              <a:ext cx="524828" cy="595192"/>
              <a:chOff x="846772" y="927741"/>
              <a:chExt cx="524828" cy="595192"/>
            </a:xfrm>
          </p:grpSpPr>
          <p:grpSp>
            <p:nvGrpSpPr>
              <p:cNvPr id="38" name="object 14">
                <a:extLst>
                  <a:ext uri="{FF2B5EF4-FFF2-40B4-BE49-F238E27FC236}">
                    <a16:creationId xmlns:a16="http://schemas.microsoft.com/office/drawing/2014/main" id="{A531918D-8576-DD83-0D05-06740A7926C9}"/>
                  </a:ext>
                </a:extLst>
              </p:cNvPr>
              <p:cNvGrpSpPr/>
              <p:nvPr/>
            </p:nvGrpSpPr>
            <p:grpSpPr>
              <a:xfrm>
                <a:off x="957191" y="931334"/>
                <a:ext cx="312086" cy="591599"/>
                <a:chOff x="3687889" y="3238309"/>
                <a:chExt cx="537210" cy="1419225"/>
              </a:xfrm>
            </p:grpSpPr>
            <p:sp>
              <p:nvSpPr>
                <p:cNvPr id="39" name="object 15">
                  <a:extLst>
                    <a:ext uri="{FF2B5EF4-FFF2-40B4-BE49-F238E27FC236}">
                      <a16:creationId xmlns:a16="http://schemas.microsoft.com/office/drawing/2014/main" id="{2BB4F2EE-947C-AE2D-3FC6-0E42C0CFC721}"/>
                    </a:ext>
                  </a:extLst>
                </p:cNvPr>
                <p:cNvSpPr/>
                <p:nvPr/>
              </p:nvSpPr>
              <p:spPr>
                <a:xfrm>
                  <a:off x="3979926" y="3254502"/>
                  <a:ext cx="0" cy="6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5800">
                      <a:moveTo>
                        <a:pt x="0" y="0"/>
                      </a:moveTo>
                      <a:lnTo>
                        <a:pt x="0" y="685800"/>
                      </a:lnTo>
                    </a:path>
                  </a:pathLst>
                </a:custGeom>
                <a:ln w="32004">
                  <a:solidFill>
                    <a:srgbClr val="585858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16">
                  <a:extLst>
                    <a:ext uri="{FF2B5EF4-FFF2-40B4-BE49-F238E27FC236}">
                      <a16:creationId xmlns:a16="http://schemas.microsoft.com/office/drawing/2014/main" id="{E1DC4397-34EA-1F4D-9BA7-83A836DFD62E}"/>
                    </a:ext>
                  </a:extLst>
                </p:cNvPr>
                <p:cNvSpPr/>
                <p:nvPr/>
              </p:nvSpPr>
              <p:spPr>
                <a:xfrm>
                  <a:off x="3704082" y="3930395"/>
                  <a:ext cx="504825" cy="54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543560">
                      <a:moveTo>
                        <a:pt x="504825" y="9524"/>
                      </a:moveTo>
                      <a:lnTo>
                        <a:pt x="0" y="0"/>
                      </a:lnTo>
                    </a:path>
                    <a:path w="504825" h="543560">
                      <a:moveTo>
                        <a:pt x="504825" y="112394"/>
                      </a:moveTo>
                      <a:lnTo>
                        <a:pt x="0" y="102869"/>
                      </a:lnTo>
                    </a:path>
                    <a:path w="504825" h="543560">
                      <a:moveTo>
                        <a:pt x="279018" y="112775"/>
                      </a:moveTo>
                      <a:lnTo>
                        <a:pt x="275843" y="543051"/>
                      </a:lnTo>
                    </a:path>
                  </a:pathLst>
                </a:custGeom>
                <a:ln w="3200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1" name="object 17">
                  <a:extLst>
                    <a:ext uri="{FF2B5EF4-FFF2-40B4-BE49-F238E27FC236}">
                      <a16:creationId xmlns:a16="http://schemas.microsoft.com/office/drawing/2014/main" id="{694C986C-D8E2-95B4-D149-6E7D2791B03B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853434" y="4406709"/>
                  <a:ext cx="250761" cy="250761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D4147CE-BD3E-6CFF-DCB8-E0DC89DFB9F3}"/>
                  </a:ext>
                </a:extLst>
              </p:cNvPr>
              <p:cNvCxnSpPr/>
              <p:nvPr/>
            </p:nvCxnSpPr>
            <p:spPr>
              <a:xfrm>
                <a:off x="846772" y="927741"/>
                <a:ext cx="52482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2A6B37-2FBA-5725-A79C-352F2C6C3A51}"/>
                </a:ext>
              </a:extLst>
            </p:cNvPr>
            <p:cNvGrpSpPr/>
            <p:nvPr/>
          </p:nvGrpSpPr>
          <p:grpSpPr>
            <a:xfrm>
              <a:off x="839794" y="152334"/>
              <a:ext cx="524828" cy="595192"/>
              <a:chOff x="846772" y="927741"/>
              <a:chExt cx="524828" cy="595192"/>
            </a:xfrm>
          </p:grpSpPr>
          <p:grpSp>
            <p:nvGrpSpPr>
              <p:cNvPr id="47" name="object 14">
                <a:extLst>
                  <a:ext uri="{FF2B5EF4-FFF2-40B4-BE49-F238E27FC236}">
                    <a16:creationId xmlns:a16="http://schemas.microsoft.com/office/drawing/2014/main" id="{7A90AC37-77AB-9E8B-0F99-447775054B70}"/>
                  </a:ext>
                </a:extLst>
              </p:cNvPr>
              <p:cNvGrpSpPr/>
              <p:nvPr/>
            </p:nvGrpSpPr>
            <p:grpSpPr>
              <a:xfrm>
                <a:off x="957191" y="931334"/>
                <a:ext cx="312086" cy="591599"/>
                <a:chOff x="3687889" y="3238309"/>
                <a:chExt cx="537210" cy="1419225"/>
              </a:xfrm>
            </p:grpSpPr>
            <p:sp>
              <p:nvSpPr>
                <p:cNvPr id="49" name="object 15">
                  <a:extLst>
                    <a:ext uri="{FF2B5EF4-FFF2-40B4-BE49-F238E27FC236}">
                      <a16:creationId xmlns:a16="http://schemas.microsoft.com/office/drawing/2014/main" id="{28D73DA9-745D-500A-1D3D-04B38E1C1B8E}"/>
                    </a:ext>
                  </a:extLst>
                </p:cNvPr>
                <p:cNvSpPr/>
                <p:nvPr/>
              </p:nvSpPr>
              <p:spPr>
                <a:xfrm>
                  <a:off x="3979926" y="3254502"/>
                  <a:ext cx="0" cy="6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5800">
                      <a:moveTo>
                        <a:pt x="0" y="0"/>
                      </a:moveTo>
                      <a:lnTo>
                        <a:pt x="0" y="685800"/>
                      </a:lnTo>
                    </a:path>
                  </a:pathLst>
                </a:custGeom>
                <a:ln w="32004">
                  <a:solidFill>
                    <a:srgbClr val="585858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16">
                  <a:extLst>
                    <a:ext uri="{FF2B5EF4-FFF2-40B4-BE49-F238E27FC236}">
                      <a16:creationId xmlns:a16="http://schemas.microsoft.com/office/drawing/2014/main" id="{567D2278-666D-6C30-A24A-99C363CCC5E5}"/>
                    </a:ext>
                  </a:extLst>
                </p:cNvPr>
                <p:cNvSpPr/>
                <p:nvPr/>
              </p:nvSpPr>
              <p:spPr>
                <a:xfrm>
                  <a:off x="3704082" y="3930395"/>
                  <a:ext cx="504825" cy="54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543560">
                      <a:moveTo>
                        <a:pt x="504825" y="9524"/>
                      </a:moveTo>
                      <a:lnTo>
                        <a:pt x="0" y="0"/>
                      </a:lnTo>
                    </a:path>
                    <a:path w="504825" h="543560">
                      <a:moveTo>
                        <a:pt x="504825" y="112394"/>
                      </a:moveTo>
                      <a:lnTo>
                        <a:pt x="0" y="102869"/>
                      </a:lnTo>
                    </a:path>
                    <a:path w="504825" h="543560">
                      <a:moveTo>
                        <a:pt x="279018" y="112775"/>
                      </a:moveTo>
                      <a:lnTo>
                        <a:pt x="275843" y="543051"/>
                      </a:lnTo>
                    </a:path>
                  </a:pathLst>
                </a:custGeom>
                <a:ln w="3200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1" name="object 17">
                  <a:extLst>
                    <a:ext uri="{FF2B5EF4-FFF2-40B4-BE49-F238E27FC236}">
                      <a16:creationId xmlns:a16="http://schemas.microsoft.com/office/drawing/2014/main" id="{830582A9-3AD1-B93A-C22A-A508BFA7414E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853434" y="4406709"/>
                  <a:ext cx="250761" cy="250761"/>
                </a:xfrm>
                <a:prstGeom prst="rect">
                  <a:avLst/>
                </a:prstGeom>
              </p:spPr>
            </p:pic>
          </p:grp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1F3245F-09E8-5CFE-7D20-B36CAC72A7B0}"/>
                  </a:ext>
                </a:extLst>
              </p:cNvPr>
              <p:cNvCxnSpPr/>
              <p:nvPr/>
            </p:nvCxnSpPr>
            <p:spPr>
              <a:xfrm>
                <a:off x="846772" y="927741"/>
                <a:ext cx="52482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63147F5-D032-8477-EED3-AE1FECB1937B}"/>
                </a:ext>
              </a:extLst>
            </p:cNvPr>
            <p:cNvSpPr/>
            <p:nvPr/>
          </p:nvSpPr>
          <p:spPr>
            <a:xfrm>
              <a:off x="846772" y="838200"/>
              <a:ext cx="524828" cy="6847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136825"/>
            <a:ext cx="612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Capacitance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the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MOSFET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461" y="1868132"/>
            <a:ext cx="3112686" cy="1642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49704" y="1380744"/>
            <a:ext cx="341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195" y="2836418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9470" y="2836418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4801" y="2814066"/>
            <a:ext cx="490220" cy="2327275"/>
            <a:chOff x="1844801" y="2814066"/>
            <a:chExt cx="490220" cy="2327275"/>
          </a:xfrm>
        </p:grpSpPr>
        <p:sp>
          <p:nvSpPr>
            <p:cNvPr id="8" name="object 8"/>
            <p:cNvSpPr/>
            <p:nvPr/>
          </p:nvSpPr>
          <p:spPr>
            <a:xfrm>
              <a:off x="2090927" y="2814066"/>
              <a:ext cx="0" cy="1854200"/>
            </a:xfrm>
            <a:custGeom>
              <a:avLst/>
              <a:gdLst/>
              <a:ahLst/>
              <a:cxnLst/>
              <a:rect l="l" t="t" r="r" b="b"/>
              <a:pathLst>
                <a:path h="1854200">
                  <a:moveTo>
                    <a:pt x="0" y="0"/>
                  </a:moveTo>
                  <a:lnTo>
                    <a:pt x="0" y="1853819"/>
                  </a:lnTo>
                </a:path>
              </a:pathLst>
            </a:custGeom>
            <a:ln w="3505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4801" y="4651235"/>
              <a:ext cx="489991" cy="48997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83383" y="4105147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4988" y="1732279"/>
            <a:ext cx="73323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Gate Capacitance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gc</a:t>
            </a:r>
            <a:r>
              <a:rPr sz="2400" b="1" baseline="-20833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As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long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as the input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(connecting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G)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changes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its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state,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6F2F9F"/>
                </a:solidFill>
                <a:latin typeface="Arial"/>
                <a:cs typeface="Arial"/>
              </a:rPr>
              <a:t>gc</a:t>
            </a:r>
            <a:r>
              <a:rPr sz="2400" b="1" spc="322" baseline="-20833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will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take </a:t>
            </a:r>
            <a:r>
              <a:rPr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participate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into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PUN/PND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process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previous stage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4988" y="3484117"/>
            <a:ext cx="77260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Parasitic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Capacitance</a:t>
            </a:r>
            <a:r>
              <a:rPr sz="24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sb</a:t>
            </a:r>
            <a:r>
              <a:rPr sz="2400" b="1" spc="330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and </a:t>
            </a: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db</a:t>
            </a:r>
            <a:r>
              <a:rPr sz="2400" b="1" spc="322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As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long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and/or D changes their states, </a:t>
            </a: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sb</a:t>
            </a:r>
            <a:r>
              <a:rPr sz="2400" b="1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and/or </a:t>
            </a: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db</a:t>
            </a:r>
            <a:r>
              <a:rPr sz="2400" b="1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will </a:t>
            </a:r>
            <a:r>
              <a:rPr sz="2400" b="1" spc="-6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take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participate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into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PUN/PND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process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current stage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DF2DB5C-5040-68ED-8822-2A79A5B2E2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774" y="112013"/>
            <a:ext cx="6722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Intermediate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Capacitance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 NAND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6477" y="1572005"/>
            <a:ext cx="2133600" cy="2201545"/>
            <a:chOff x="776477" y="1572005"/>
            <a:chExt cx="2133600" cy="22015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477" y="1572005"/>
              <a:ext cx="2133600" cy="22014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7904" y="1674875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>
                  <a:moveTo>
                    <a:pt x="0" y="0"/>
                  </a:moveTo>
                  <a:lnTo>
                    <a:pt x="111874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4377" y="1303273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941" y="1776983"/>
            <a:ext cx="2743200" cy="1912620"/>
          </a:xfrm>
          <a:custGeom>
            <a:avLst/>
            <a:gdLst/>
            <a:ahLst/>
            <a:cxnLst/>
            <a:rect l="l" t="t" r="r" b="b"/>
            <a:pathLst>
              <a:path w="2743200" h="1912620">
                <a:moveTo>
                  <a:pt x="2743199" y="0"/>
                </a:moveTo>
                <a:lnTo>
                  <a:pt x="0" y="0"/>
                </a:lnTo>
                <a:lnTo>
                  <a:pt x="0" y="1912620"/>
                </a:lnTo>
                <a:lnTo>
                  <a:pt x="2743199" y="1912620"/>
                </a:lnTo>
                <a:lnTo>
                  <a:pt x="2743199" y="0"/>
                </a:lnTo>
                <a:close/>
              </a:path>
            </a:pathLst>
          </a:custGeom>
          <a:solidFill>
            <a:srgbClr val="73C7E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5311" y="3324605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5311" y="166344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758" y="1263903"/>
            <a:ext cx="736536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7670" indent="-370205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408305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PUN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Both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PMOS’s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SOURCE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terminals connect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3137" y="3718559"/>
            <a:ext cx="4273550" cy="2600325"/>
            <a:chOff x="723137" y="3718559"/>
            <a:chExt cx="4273550" cy="2600325"/>
          </a:xfrm>
        </p:grpSpPr>
        <p:sp>
          <p:nvSpPr>
            <p:cNvPr id="12" name="object 12"/>
            <p:cNvSpPr/>
            <p:nvPr/>
          </p:nvSpPr>
          <p:spPr>
            <a:xfrm>
              <a:off x="2037206" y="3760088"/>
              <a:ext cx="1784985" cy="0"/>
            </a:xfrm>
            <a:custGeom>
              <a:avLst/>
              <a:gdLst/>
              <a:ahLst/>
              <a:cxnLst/>
              <a:rect l="l" t="t" r="r" b="b"/>
              <a:pathLst>
                <a:path w="1784985">
                  <a:moveTo>
                    <a:pt x="0" y="0"/>
                  </a:moveTo>
                  <a:lnTo>
                    <a:pt x="1784858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3477" y="3759707"/>
              <a:ext cx="1552955" cy="2025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207" y="3718559"/>
              <a:ext cx="949452" cy="24505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1" y="6008369"/>
              <a:ext cx="309397" cy="3101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3137" y="3782567"/>
              <a:ext cx="1972310" cy="2531110"/>
            </a:xfrm>
            <a:custGeom>
              <a:avLst/>
              <a:gdLst/>
              <a:ahLst/>
              <a:cxnLst/>
              <a:rect l="l" t="t" r="r" b="b"/>
              <a:pathLst>
                <a:path w="1972310" h="2531110">
                  <a:moveTo>
                    <a:pt x="1972056" y="0"/>
                  </a:moveTo>
                  <a:lnTo>
                    <a:pt x="0" y="0"/>
                  </a:lnTo>
                  <a:lnTo>
                    <a:pt x="0" y="2530601"/>
                  </a:lnTo>
                  <a:lnTo>
                    <a:pt x="1972056" y="2530601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74058" y="2312670"/>
            <a:ext cx="7239000" cy="931024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2400" b="1" i="1" dirty="0" err="1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baseline="-20833" dirty="0" err="1">
                <a:solidFill>
                  <a:srgbClr val="004099"/>
                </a:solidFill>
                <a:latin typeface="Arial"/>
                <a:cs typeface="Arial"/>
              </a:rPr>
              <a:t>SB,PMOS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7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sb,p</a:t>
            </a:r>
            <a:r>
              <a:rPr sz="2400" b="1" spc="33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does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not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contribute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to 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delay.</a:t>
            </a:r>
            <a:endParaRPr lang="en-US" sz="2400" b="1" spc="-3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91440">
              <a:spcBef>
                <a:spcPts val="1180"/>
              </a:spcBef>
            </a:pPr>
            <a:r>
              <a:rPr lang="en-US" altLang="zh-CN" sz="2400" b="1" i="1" dirty="0" err="1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lang="en-US" altLang="zh-CN" sz="2400" b="1" baseline="-20833" dirty="0" err="1">
                <a:solidFill>
                  <a:srgbClr val="004099"/>
                </a:solidFill>
                <a:latin typeface="Arial"/>
                <a:cs typeface="Arial"/>
              </a:rPr>
              <a:t>DB,PMOS</a:t>
            </a:r>
            <a:r>
              <a:rPr lang="en-US" altLang="zh-CN"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4099"/>
                </a:solidFill>
                <a:latin typeface="Symbol"/>
                <a:cs typeface="Symbol"/>
              </a:rPr>
              <a:t></a:t>
            </a:r>
            <a:r>
              <a:rPr lang="en-US" altLang="zh-CN" sz="2400" b="1" spc="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0 </a:t>
            </a:r>
            <a:r>
              <a:rPr lang="en-US" altLang="zh-CN"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lang="en-US" altLang="zh-CN" sz="2400" b="1" spc="7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i="1" spc="-5" dirty="0" err="1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lang="en-US" altLang="zh-CN" sz="2400" b="1" spc="-7" baseline="-20833" dirty="0" err="1">
                <a:solidFill>
                  <a:srgbClr val="004099"/>
                </a:solidFill>
                <a:latin typeface="Arial"/>
                <a:cs typeface="Arial"/>
              </a:rPr>
              <a:t>db,p</a:t>
            </a:r>
            <a:r>
              <a:rPr lang="en-US" altLang="zh-CN" sz="2400" b="1" spc="31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contributes</a:t>
            </a:r>
            <a:r>
              <a:rPr lang="en-US" altLang="zh-CN"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i="1" spc="-20" dirty="0" err="1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lang="en-US" altLang="zh-CN" sz="2400" b="1" spc="-30" baseline="-20833" dirty="0" err="1">
                <a:solidFill>
                  <a:srgbClr val="004099"/>
                </a:solidFill>
                <a:latin typeface="Arial"/>
                <a:cs typeface="Arial"/>
              </a:rPr>
              <a:t>par,g</a:t>
            </a:r>
            <a:r>
              <a:rPr lang="en-US" altLang="zh-CN" sz="2400" b="1" spc="32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(delay).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737" y="3696208"/>
            <a:ext cx="2023110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6980" marR="378460" indent="179070">
              <a:lnSpc>
                <a:spcPct val="1096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  <a:spcBef>
                <a:spcPts val="112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X:S/D</a:t>
            </a:r>
            <a:endParaRPr sz="2400">
              <a:latin typeface="Arial"/>
              <a:cs typeface="Arial"/>
            </a:endParaRPr>
          </a:p>
          <a:p>
            <a:pPr marR="411480" algn="r">
              <a:lnSpc>
                <a:spcPct val="100000"/>
              </a:lnSpc>
              <a:spcBef>
                <a:spcPts val="1975"/>
              </a:spcBef>
            </a:pP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R="367665" algn="r">
              <a:lnSpc>
                <a:spcPct val="100000"/>
              </a:lnSpc>
              <a:spcBef>
                <a:spcPts val="7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50542" y="4826508"/>
            <a:ext cx="2120900" cy="1543050"/>
            <a:chOff x="2050542" y="4826508"/>
            <a:chExt cx="2120900" cy="15430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3660" y="4845558"/>
              <a:ext cx="1557527" cy="1524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50542" y="4845558"/>
              <a:ext cx="974725" cy="0"/>
            </a:xfrm>
            <a:custGeom>
              <a:avLst/>
              <a:gdLst/>
              <a:ahLst/>
              <a:cxnLst/>
              <a:rect l="l" t="t" r="r" b="b"/>
              <a:pathLst>
                <a:path w="974725">
                  <a:moveTo>
                    <a:pt x="0" y="0"/>
                  </a:moveTo>
                  <a:lnTo>
                    <a:pt x="974216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05758" y="3343401"/>
            <a:ext cx="825436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7670" indent="-370205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40830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PDN</a:t>
            </a:r>
            <a:endParaRPr sz="24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600"/>
              </a:spcBef>
            </a:pP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33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DRAIN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spc="33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SOURCE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share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 same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region!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9878" y="4541520"/>
            <a:ext cx="6704330" cy="462280"/>
          </a:xfrm>
          <a:prstGeom prst="rect">
            <a:avLst/>
          </a:prstGeom>
          <a:solidFill>
            <a:srgbClr val="FFB9BB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="1" spc="29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depends on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2400" b="1" spc="33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xb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6ABBC7FB-BC88-30E0-C685-65EAFC8141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52400"/>
            <a:ext cx="49428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Pull-Up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Network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NAND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10970"/>
              </p:ext>
            </p:extLst>
          </p:nvPr>
        </p:nvGraphicFramePr>
        <p:xfrm>
          <a:off x="3541776" y="880994"/>
          <a:ext cx="8128000" cy="315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B=1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=1,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marL="635" algn="ctr">
                        <a:lnSpc>
                          <a:spcPts val="2225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7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7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7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15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Charge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20"/>
                        </a:lnSpc>
                        <a:spcBef>
                          <a:spcPts val="800"/>
                        </a:spcBef>
                      </a:pPr>
                      <a:r>
                        <a:rPr sz="30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20"/>
                        </a:lnSpc>
                        <a:spcBef>
                          <a:spcPts val="800"/>
                        </a:spcBef>
                      </a:pPr>
                      <a:r>
                        <a:rPr sz="30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r>
                        <a:rPr sz="3000" b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000" b="1" spc="-3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endParaRPr sz="13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20"/>
                        </a:lnSpc>
                        <a:spcBef>
                          <a:spcPts val="800"/>
                        </a:spcBef>
                      </a:pPr>
                      <a:r>
                        <a:rPr sz="30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22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1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50" b="1" baseline="-21367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/2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2580" marR="313055" indent="219075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sz="3000" b="1" i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r>
                        <a:rPr sz="3000" b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3000" b="1" i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 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950" b="1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r>
                        <a:rPr sz="20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: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R</a:t>
                      </a:r>
                      <a:r>
                        <a:rPr sz="1950" b="1" spc="-7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R</a:t>
                      </a:r>
                      <a:r>
                        <a:rPr sz="1950" b="1" spc="-7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/2</a:t>
                      </a:r>
                      <a:endParaRPr sz="20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50" b="1" spc="7" baseline="-21367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US" altLang="zh-CN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t</a:t>
                      </a:r>
                      <a:r>
                        <a:rPr lang="en-US" altLang="zh-CN" sz="20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lang="en-US" altLang="zh-CN" sz="30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009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US" sz="30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0.69R</a:t>
                      </a:r>
                      <a:r>
                        <a:rPr lang="en-US" sz="20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/2 </a:t>
                      </a:r>
                      <a:r>
                        <a:rPr lang="en-US" sz="30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sz="20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endParaRPr lang="en-US" sz="30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2580" marR="313055" indent="219075" algn="l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lang="en-US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0.69(</a:t>
                      </a:r>
                      <a:r>
                        <a:rPr lang="en-US" sz="30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sz="20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sz="30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sz="20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r>
                        <a:rPr lang="en-US" sz="20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US" sz="20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en-US" sz="30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+3/2</a:t>
                      </a:r>
                      <a:r>
                        <a:rPr lang="en-US" altLang="zh-CN" sz="30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altLang="zh-CN" sz="20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30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20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int</a:t>
                      </a:r>
                      <a:r>
                        <a:rPr lang="en-US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 marL="0" marR="0" marT="876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0.69R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endParaRPr lang="en-US" altLang="zh-CN" sz="28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39345"/>
                  </a:ext>
                </a:extLst>
              </a:tr>
            </a:tbl>
          </a:graphicData>
        </a:graphic>
      </p:graphicFrame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85E8FBB-F9F8-A5A6-349C-4120D95DA4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00B24-9F64-4ED6-F573-6EF2D8BFE21F}"/>
              </a:ext>
            </a:extLst>
          </p:cNvPr>
          <p:cNvGrpSpPr/>
          <p:nvPr/>
        </p:nvGrpSpPr>
        <p:grpSpPr>
          <a:xfrm>
            <a:off x="220218" y="1612391"/>
            <a:ext cx="3583686" cy="4112513"/>
            <a:chOff x="220218" y="1612391"/>
            <a:chExt cx="3583686" cy="4112513"/>
          </a:xfrm>
        </p:grpSpPr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CE6E3C8F-1052-EFBD-8730-C59C522EF9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" y="1612391"/>
              <a:ext cx="3583686" cy="4112513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1E783448-5E66-0E0B-BF9C-19781F8EF1DD}"/>
                </a:ext>
              </a:extLst>
            </p:cNvPr>
            <p:cNvSpPr txBox="1"/>
            <p:nvPr/>
          </p:nvSpPr>
          <p:spPr>
            <a:xfrm>
              <a:off x="1832101" y="26433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FA6EC7B0-AFF1-B614-4AFA-182FB3389E43}"/>
                </a:ext>
              </a:extLst>
            </p:cNvPr>
            <p:cNvSpPr txBox="1"/>
            <p:nvPr/>
          </p:nvSpPr>
          <p:spPr>
            <a:xfrm>
              <a:off x="931163" y="26433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4423FAC2-CF29-802F-55B3-B4B72983C417}"/>
                </a:ext>
              </a:extLst>
            </p:cNvPr>
            <p:cNvSpPr txBox="1"/>
            <p:nvPr/>
          </p:nvSpPr>
          <p:spPr>
            <a:xfrm>
              <a:off x="2543810" y="3327400"/>
              <a:ext cx="509270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15" baseline="13888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00AF50"/>
                  </a:solidFill>
                  <a:latin typeface="Arial"/>
                  <a:cs typeface="Arial"/>
                </a:rPr>
                <a:t>out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7CF88CEE-FB2A-4590-7F64-78734A16CBB9}"/>
                </a:ext>
              </a:extLst>
            </p:cNvPr>
            <p:cNvSpPr txBox="1"/>
            <p:nvPr/>
          </p:nvSpPr>
          <p:spPr>
            <a:xfrm>
              <a:off x="2023617" y="4108196"/>
              <a:ext cx="35877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5" dirty="0">
                  <a:solidFill>
                    <a:srgbClr val="FF0000"/>
                  </a:solidFill>
                  <a:latin typeface="Arial"/>
                  <a:cs typeface="Arial"/>
                </a:rPr>
                <a:t>V</a:t>
              </a:r>
              <a:r>
                <a:rPr sz="1950" b="1" spc="7" baseline="-21367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sz="1950" baseline="-21367"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3406301A-62E1-9CE7-A032-171F59228624}"/>
                </a:ext>
              </a:extLst>
            </p:cNvPr>
            <p:cNvSpPr txBox="1"/>
            <p:nvPr/>
          </p:nvSpPr>
          <p:spPr>
            <a:xfrm>
              <a:off x="1285239" y="3902455"/>
              <a:ext cx="738378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5" dirty="0" err="1">
                  <a:latin typeface="Arial"/>
                  <a:cs typeface="Arial"/>
                </a:rPr>
                <a:t>M</a:t>
              </a:r>
              <a:r>
                <a:rPr sz="1950" b="1" spc="7" baseline="-21367" dirty="0" err="1">
                  <a:latin typeface="Arial"/>
                  <a:cs typeface="Arial"/>
                </a:rPr>
                <a:t>1</a:t>
              </a:r>
              <a:r>
                <a:rPr sz="1950" b="1" spc="127" baseline="-21367" dirty="0">
                  <a:latin typeface="Arial"/>
                  <a:cs typeface="Arial"/>
                </a:rPr>
                <a:t> </a:t>
              </a:r>
              <a:r>
                <a:rPr lang="en-US" sz="1950" b="1" spc="127" baseline="-21367" dirty="0">
                  <a:latin typeface="Arial"/>
                  <a:cs typeface="Arial"/>
                </a:rPr>
                <a:t> </a:t>
              </a:r>
              <a:r>
                <a:rPr sz="2700" b="1" spc="-7" baseline="1543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2700" baseline="1543" dirty="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ABB075D8-4727-4962-7D6E-3F08880F6376}"/>
                </a:ext>
              </a:extLst>
            </p:cNvPr>
            <p:cNvSpPr txBox="1"/>
            <p:nvPr/>
          </p:nvSpPr>
          <p:spPr>
            <a:xfrm>
              <a:off x="1285239" y="4827523"/>
              <a:ext cx="699897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5" dirty="0" err="1">
                  <a:latin typeface="Arial"/>
                  <a:cs typeface="Arial"/>
                </a:rPr>
                <a:t>M</a:t>
              </a:r>
              <a:r>
                <a:rPr sz="1950" b="1" spc="7" baseline="-21367" dirty="0" err="1">
                  <a:latin typeface="Arial"/>
                  <a:cs typeface="Arial"/>
                </a:rPr>
                <a:t>2</a:t>
              </a:r>
              <a:r>
                <a:rPr sz="1950" b="1" spc="127" baseline="-21367" dirty="0">
                  <a:latin typeface="Arial"/>
                  <a:cs typeface="Arial"/>
                </a:rPr>
                <a:t> </a:t>
              </a:r>
              <a:r>
                <a:rPr lang="en-US" sz="1950" b="1" spc="127" baseline="-21367" dirty="0">
                  <a:latin typeface="Arial"/>
                  <a:cs typeface="Arial"/>
                </a:rPr>
                <a:t> </a:t>
              </a:r>
              <a:r>
                <a:rPr sz="2700" b="1" spc="-7" baseline="-9259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2700" baseline="-9259" dirty="0">
                <a:latin typeface="Arial"/>
                <a:cs typeface="Arial"/>
              </a:endParaRPr>
            </a:p>
          </p:txBody>
        </p:sp>
        <p:sp>
          <p:nvSpPr>
            <p:cNvPr id="24" name="object 7 2 1">
              <a:extLst>
                <a:ext uri="{FF2B5EF4-FFF2-40B4-BE49-F238E27FC236}">
                  <a16:creationId xmlns:a16="http://schemas.microsoft.com/office/drawing/2014/main" id="{547502E7-6883-EB81-B7B0-E3D771CEAF86}"/>
                </a:ext>
              </a:extLst>
            </p:cNvPr>
            <p:cNvSpPr txBox="1"/>
            <p:nvPr/>
          </p:nvSpPr>
          <p:spPr>
            <a:xfrm>
              <a:off x="1522583" y="5085308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/2</a:t>
              </a:r>
            </a:p>
          </p:txBody>
        </p:sp>
        <p:sp>
          <p:nvSpPr>
            <p:cNvPr id="25" name="object 7 2 1">
              <a:extLst>
                <a:ext uri="{FF2B5EF4-FFF2-40B4-BE49-F238E27FC236}">
                  <a16:creationId xmlns:a16="http://schemas.microsoft.com/office/drawing/2014/main" id="{07B49C9C-01E3-DBA9-108A-7673D8426974}"/>
                </a:ext>
              </a:extLst>
            </p:cNvPr>
            <p:cNvSpPr txBox="1"/>
            <p:nvPr/>
          </p:nvSpPr>
          <p:spPr>
            <a:xfrm>
              <a:off x="1522583" y="4142291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/2</a:t>
              </a:r>
            </a:p>
          </p:txBody>
        </p:sp>
        <p:sp>
          <p:nvSpPr>
            <p:cNvPr id="26" name="object 7 2 1">
              <a:extLst>
                <a:ext uri="{FF2B5EF4-FFF2-40B4-BE49-F238E27FC236}">
                  <a16:creationId xmlns:a16="http://schemas.microsoft.com/office/drawing/2014/main" id="{6C496C5F-F92E-7835-DF3B-33B7BEA4DED9}"/>
                </a:ext>
              </a:extLst>
            </p:cNvPr>
            <p:cNvSpPr txBox="1"/>
            <p:nvPr/>
          </p:nvSpPr>
          <p:spPr>
            <a:xfrm>
              <a:off x="903836" y="2880282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endParaRPr lang="en-US" altLang="zh-CN" sz="2000" b="1" dirty="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7" name="object 7 2 1">
              <a:extLst>
                <a:ext uri="{FF2B5EF4-FFF2-40B4-BE49-F238E27FC236}">
                  <a16:creationId xmlns:a16="http://schemas.microsoft.com/office/drawing/2014/main" id="{7C59D7DF-EA50-7D17-15D7-64A54C2F5A7A}"/>
                </a:ext>
              </a:extLst>
            </p:cNvPr>
            <p:cNvSpPr txBox="1"/>
            <p:nvPr/>
          </p:nvSpPr>
          <p:spPr>
            <a:xfrm>
              <a:off x="1819401" y="2880281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endParaRPr lang="en-US" altLang="zh-CN" sz="2000" b="1" dirty="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584" y="63999"/>
            <a:ext cx="5505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Pull-Down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Network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NAND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6C53EE6-3D21-9677-6901-120394CBD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5CB6FB7-E106-D4C5-BAD4-4136399A05E1}"/>
              </a:ext>
            </a:extLst>
          </p:cNvPr>
          <p:cNvGrpSpPr/>
          <p:nvPr/>
        </p:nvGrpSpPr>
        <p:grpSpPr>
          <a:xfrm>
            <a:off x="220218" y="1612391"/>
            <a:ext cx="3583686" cy="4112513"/>
            <a:chOff x="220218" y="1612391"/>
            <a:chExt cx="3583686" cy="4112513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" y="1612391"/>
              <a:ext cx="3583686" cy="4112513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1832101" y="26433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31163" y="26433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43810" y="3327400"/>
              <a:ext cx="509270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15" baseline="13888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00AF50"/>
                  </a:solidFill>
                  <a:latin typeface="Arial"/>
                  <a:cs typeface="Arial"/>
                </a:rPr>
                <a:t>out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23617" y="4108196"/>
              <a:ext cx="35877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5" dirty="0">
                  <a:solidFill>
                    <a:srgbClr val="FF0000"/>
                  </a:solidFill>
                  <a:latin typeface="Arial"/>
                  <a:cs typeface="Arial"/>
                </a:rPr>
                <a:t>V</a:t>
              </a:r>
              <a:r>
                <a:rPr sz="1950" b="1" spc="7" baseline="-21367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sz="1950" baseline="-21367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85239" y="3902455"/>
              <a:ext cx="738378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5" dirty="0" err="1">
                  <a:latin typeface="Arial"/>
                  <a:cs typeface="Arial"/>
                </a:rPr>
                <a:t>M</a:t>
              </a:r>
              <a:r>
                <a:rPr sz="1950" b="1" spc="7" baseline="-21367" dirty="0" err="1">
                  <a:latin typeface="Arial"/>
                  <a:cs typeface="Arial"/>
                </a:rPr>
                <a:t>1</a:t>
              </a:r>
              <a:r>
                <a:rPr sz="1950" b="1" spc="127" baseline="-21367" dirty="0">
                  <a:latin typeface="Arial"/>
                  <a:cs typeface="Arial"/>
                </a:rPr>
                <a:t> </a:t>
              </a:r>
              <a:r>
                <a:rPr lang="en-US" sz="1950" b="1" spc="127" baseline="-21367" dirty="0">
                  <a:latin typeface="Arial"/>
                  <a:cs typeface="Arial"/>
                </a:rPr>
                <a:t> </a:t>
              </a:r>
              <a:r>
                <a:rPr sz="2700" b="1" spc="-7" baseline="1543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2700" baseline="1543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285239" y="4827523"/>
              <a:ext cx="699897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5" dirty="0" err="1">
                  <a:latin typeface="Arial"/>
                  <a:cs typeface="Arial"/>
                </a:rPr>
                <a:t>M</a:t>
              </a:r>
              <a:r>
                <a:rPr sz="1950" b="1" spc="7" baseline="-21367" dirty="0" err="1">
                  <a:latin typeface="Arial"/>
                  <a:cs typeface="Arial"/>
                </a:rPr>
                <a:t>2</a:t>
              </a:r>
              <a:r>
                <a:rPr sz="1950" b="1" spc="127" baseline="-21367" dirty="0">
                  <a:latin typeface="Arial"/>
                  <a:cs typeface="Arial"/>
                </a:rPr>
                <a:t> </a:t>
              </a:r>
              <a:r>
                <a:rPr lang="en-US" sz="1950" b="1" spc="127" baseline="-21367" dirty="0">
                  <a:latin typeface="Arial"/>
                  <a:cs typeface="Arial"/>
                </a:rPr>
                <a:t> </a:t>
              </a:r>
              <a:r>
                <a:rPr sz="2700" b="1" spc="-7" baseline="-9259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2700" baseline="-9259" dirty="0">
                <a:latin typeface="Arial"/>
                <a:cs typeface="Arial"/>
              </a:endParaRPr>
            </a:p>
          </p:txBody>
        </p:sp>
        <p:sp>
          <p:nvSpPr>
            <p:cNvPr id="12" name="object 7 2 1">
              <a:extLst>
                <a:ext uri="{FF2B5EF4-FFF2-40B4-BE49-F238E27FC236}">
                  <a16:creationId xmlns:a16="http://schemas.microsoft.com/office/drawing/2014/main" id="{FF77082A-A646-4D9D-9E28-34E64EAA8D2D}"/>
                </a:ext>
              </a:extLst>
            </p:cNvPr>
            <p:cNvSpPr txBox="1"/>
            <p:nvPr/>
          </p:nvSpPr>
          <p:spPr>
            <a:xfrm>
              <a:off x="1522583" y="5085308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/2</a:t>
              </a:r>
            </a:p>
          </p:txBody>
        </p:sp>
        <p:sp>
          <p:nvSpPr>
            <p:cNvPr id="13" name="object 7 2 1">
              <a:extLst>
                <a:ext uri="{FF2B5EF4-FFF2-40B4-BE49-F238E27FC236}">
                  <a16:creationId xmlns:a16="http://schemas.microsoft.com/office/drawing/2014/main" id="{0A4DC814-5C59-9DB2-5973-F0EC476D4B8B}"/>
                </a:ext>
              </a:extLst>
            </p:cNvPr>
            <p:cNvSpPr txBox="1"/>
            <p:nvPr/>
          </p:nvSpPr>
          <p:spPr>
            <a:xfrm>
              <a:off x="1522583" y="4142291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/2</a:t>
              </a:r>
            </a:p>
          </p:txBody>
        </p:sp>
        <p:sp>
          <p:nvSpPr>
            <p:cNvPr id="14" name="object 7 2 1">
              <a:extLst>
                <a:ext uri="{FF2B5EF4-FFF2-40B4-BE49-F238E27FC236}">
                  <a16:creationId xmlns:a16="http://schemas.microsoft.com/office/drawing/2014/main" id="{D973A305-6D5F-EB8B-1C5F-80B42F401780}"/>
                </a:ext>
              </a:extLst>
            </p:cNvPr>
            <p:cNvSpPr txBox="1"/>
            <p:nvPr/>
          </p:nvSpPr>
          <p:spPr>
            <a:xfrm>
              <a:off x="903836" y="2880282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endParaRPr lang="en-US" altLang="zh-CN" sz="2000" b="1" dirty="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5" name="object 7 2 1">
              <a:extLst>
                <a:ext uri="{FF2B5EF4-FFF2-40B4-BE49-F238E27FC236}">
                  <a16:creationId xmlns:a16="http://schemas.microsoft.com/office/drawing/2014/main" id="{73DE58D3-574E-DCF8-78A7-49E54F3D12C6}"/>
                </a:ext>
              </a:extLst>
            </p:cNvPr>
            <p:cNvSpPr txBox="1"/>
            <p:nvPr/>
          </p:nvSpPr>
          <p:spPr>
            <a:xfrm>
              <a:off x="1819401" y="2880281"/>
              <a:ext cx="59363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b="1" dirty="0">
                  <a:solidFill>
                    <a:srgbClr val="0070C0"/>
                  </a:solidFill>
                  <a:latin typeface="Arial"/>
                  <a:cs typeface="Arial"/>
                </a:rPr>
                <a:t>R</a:t>
              </a:r>
              <a:r>
                <a:rPr lang="en-US" altLang="zh-CN" sz="2000" b="1" baseline="-25000" dirty="0">
                  <a:solidFill>
                    <a:srgbClr val="0070C0"/>
                  </a:solidFill>
                  <a:latin typeface="Arial"/>
                  <a:cs typeface="Arial"/>
                </a:rPr>
                <a:t>0</a:t>
              </a:r>
              <a:endParaRPr lang="en-US" altLang="zh-CN" sz="2000" b="1" dirty="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C4FC8483-998D-BCF3-A5D2-0F6BC164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71879"/>
              </p:ext>
            </p:extLst>
          </p:nvPr>
        </p:nvGraphicFramePr>
        <p:xfrm>
          <a:off x="3657600" y="1031664"/>
          <a:ext cx="8128000" cy="315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=0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=0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=0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B=1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=1,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=0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6">
                <a:tc>
                  <a:txBody>
                    <a:bodyPr/>
                    <a:lstStyle/>
                    <a:p>
                      <a:pPr marL="635" algn="ctr">
                        <a:lnSpc>
                          <a:spcPts val="222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15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r>
                        <a:rPr sz="1950" b="1" spc="240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15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r>
                        <a:rPr sz="1950" b="1" spc="240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15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DD</a:t>
                      </a:r>
                      <a:r>
                        <a:rPr sz="1950" b="1" spc="240" baseline="-21367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7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950" b="1" spc="15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DD</a:t>
                      </a:r>
                      <a:r>
                        <a:rPr sz="1950" b="1" spc="240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Discharge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20"/>
                        </a:lnSpc>
                        <a:spcBef>
                          <a:spcPts val="795"/>
                        </a:spcBef>
                      </a:pPr>
                      <a:r>
                        <a:rPr sz="30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r>
                        <a:rPr sz="3000" b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000" b="1" spc="-3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endParaRPr sz="13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20"/>
                        </a:lnSpc>
                        <a:spcBef>
                          <a:spcPts val="795"/>
                        </a:spcBef>
                      </a:pPr>
                      <a:r>
                        <a:rPr sz="3000" b="1" i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r>
                        <a:rPr sz="3000" b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000" b="1" spc="-52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endParaRPr sz="13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20"/>
                        </a:lnSpc>
                        <a:spcBef>
                          <a:spcPts val="795"/>
                        </a:spcBef>
                      </a:pPr>
                      <a:r>
                        <a:rPr sz="30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par,g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4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22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1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0895" marR="802640" indent="6350" algn="l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sz="28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</a:t>
                      </a:r>
                      <a:r>
                        <a:rPr sz="1200" b="1" spc="-7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,g</a:t>
                      </a:r>
                      <a:r>
                        <a:rPr sz="2800" b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8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  </a:t>
                      </a:r>
                      <a:r>
                        <a:rPr sz="18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:</a:t>
                      </a:r>
                      <a:r>
                        <a:rPr sz="18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7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/2</a:t>
                      </a:r>
                      <a:endParaRPr sz="18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525780" indent="7620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sz="28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</a:t>
                      </a:r>
                      <a:r>
                        <a:rPr sz="1200" b="1" spc="-7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b="1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800" b="1" i="1" spc="-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  </a:t>
                      </a:r>
                      <a:r>
                        <a:rPr sz="18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:</a:t>
                      </a:r>
                      <a:r>
                        <a:rPr sz="1800" b="1" i="1" spc="-5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7" baseline="-21367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/2</a:t>
                      </a:r>
                      <a:endParaRPr sz="18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i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7" baseline="-21367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1367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US" altLang="zh-CN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t</a:t>
                      </a:r>
                      <a:r>
                        <a:rPr lang="en-US" altLang="zh-CN" sz="20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lang="en-US" altLang="zh-CN" sz="30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009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2580" marR="313055" indent="219075" algn="l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0.69(</a:t>
                      </a: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+1/2R</a:t>
                      </a:r>
                      <a: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int</a:t>
                      </a: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2580" marR="313055" indent="219075" algn="l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lang="en-US" sz="28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0.69(</a:t>
                      </a:r>
                      <a:r>
                        <a:rPr lang="en-US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r>
                        <a:rPr lang="en-US" sz="18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US" sz="18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en-US" sz="28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+1/2</a:t>
                      </a: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>
                          <a:solidFill>
                            <a:srgbClr val="004099"/>
                          </a:solidFill>
                          <a:highlight>
                            <a:srgbClr val="FF0000"/>
                          </a:highlight>
                          <a:latin typeface="Arial"/>
                          <a:ea typeface="+mn-ea"/>
                          <a:cs typeface="Arial"/>
                        </a:rPr>
                        <a:t>int</a:t>
                      </a:r>
                      <a:r>
                        <a:rPr lang="en-US" sz="28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 marL="0" marR="0" marT="876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0.69R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 err="1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endParaRPr lang="en-US" altLang="zh-CN" sz="28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393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39798"/>
            <a:ext cx="53682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Propagation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Delay of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NAND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21041"/>
              </p:ext>
            </p:extLst>
          </p:nvPr>
        </p:nvGraphicFramePr>
        <p:xfrm>
          <a:off x="8566911" y="1370090"/>
          <a:ext cx="329692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Delay(ps)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→</a:t>
                      </a:r>
                      <a:r>
                        <a:rPr lang="en-US" altLang="zh-CN" sz="1800" b="1" spc="-5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=1,</a:t>
                      </a:r>
                      <a:r>
                        <a:rPr sz="1800" b="1" spc="-3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18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lang="en-US" altLang="zh-CN" sz="18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=1→0,</a:t>
                      </a:r>
                      <a:r>
                        <a:rPr sz="1800" b="1" spc="-40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046" y="4951491"/>
            <a:ext cx="286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= 0.72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μm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0.18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μm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0.72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μm</a:t>
            </a:r>
            <a:r>
              <a:rPr sz="18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0.18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μm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495704F-1980-AC97-888F-E282422D3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22460" y="6301728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en-US" altLang="zh-CN"/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353095F-4210-4F59-F453-A64DE4350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4345"/>
              </p:ext>
            </p:extLst>
          </p:nvPr>
        </p:nvGraphicFramePr>
        <p:xfrm>
          <a:off x="3886200" y="4838805"/>
          <a:ext cx="8128000" cy="1049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solidFill>
                            <a:srgbClr val="1A6EDF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0,</a:t>
                      </a:r>
                      <a:r>
                        <a:rPr sz="2000" b="1" spc="-50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A6EDF"/>
                          </a:solidFill>
                          <a:latin typeface="Arial"/>
                          <a:cs typeface="Arial"/>
                        </a:rPr>
                        <a:t>B=1</a:t>
                      </a:r>
                      <a:endParaRPr sz="2000" dirty="0">
                        <a:solidFill>
                          <a:srgbClr val="1A6ED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i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=1,</a:t>
                      </a:r>
                      <a:r>
                        <a:rPr sz="2000" b="1" spc="-50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=1</a:t>
                      </a:r>
                      <a:r>
                        <a:rPr sz="2000" b="1" spc="-5" dirty="0">
                          <a:solidFill>
                            <a:srgbClr val="B077DE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B077D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solidFill>
                          <a:srgbClr val="B077DE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US" altLang="zh-CN" sz="3000" b="1" i="1" spc="22" baseline="13888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t</a:t>
                      </a:r>
                      <a:r>
                        <a:rPr lang="en-US" altLang="zh-CN" sz="2000" b="1" i="1" spc="22" baseline="-25000" dirty="0">
                          <a:solidFill>
                            <a:srgbClr val="00409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lang="en-US" altLang="zh-CN" sz="3000" b="1" i="1" spc="22" baseline="-25000" dirty="0">
                        <a:solidFill>
                          <a:srgbClr val="00409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009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US" sz="3000" b="1" i="1" spc="22" baseline="13888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0.69R</a:t>
                      </a:r>
                      <a:r>
                        <a:rPr lang="en-US" sz="2000" b="1" i="1" spc="22" baseline="-25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sz="3000" b="1" i="1" spc="22" baseline="13888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/2 </a:t>
                      </a:r>
                      <a:r>
                        <a:rPr lang="en-US" sz="3000" b="1" i="1" spc="22" baseline="13888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sz="2000" b="1" i="1" spc="22" baseline="-25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endParaRPr lang="en-US" sz="3000" b="1" i="1" spc="22" baseline="-25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2580" marR="313055" indent="219075" algn="l">
                        <a:lnSpc>
                          <a:spcPct val="104500"/>
                        </a:lnSpc>
                        <a:spcBef>
                          <a:spcPts val="690"/>
                        </a:spcBef>
                      </a:pPr>
                      <a:r>
                        <a:rPr lang="en-US" sz="3000" b="1" i="1" spc="22" baseline="13888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0.69(</a:t>
                      </a:r>
                      <a:r>
                        <a:rPr lang="en-US" sz="3000" b="1" i="1" spc="22" baseline="13888" dirty="0" err="1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sz="2000" b="1" i="1" spc="22" baseline="-25000" dirty="0" err="1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sz="3000" b="1" i="1" spc="22" baseline="13888" dirty="0" err="1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sz="2000" b="1" i="1" spc="22" baseline="-25000" dirty="0" err="1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r>
                        <a:rPr lang="en-US" sz="2000" b="1" i="1" spc="22" baseline="-25000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US" sz="2000" b="1" i="1" spc="22" baseline="-25000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en-US" sz="3000" b="1" i="1" spc="22" baseline="13888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+3/2</a:t>
                      </a:r>
                      <a:r>
                        <a:rPr lang="en-US" altLang="zh-CN" sz="3000" b="1" i="1" spc="22" baseline="13888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r>
                        <a:rPr lang="en-US" altLang="zh-CN" sz="2000" b="1" i="1" spc="22" baseline="-25000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3000" b="1" i="1" spc="22" baseline="13888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2000" b="1" i="1" spc="22" baseline="-25000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int</a:t>
                      </a:r>
                      <a:r>
                        <a:rPr lang="en-US" sz="3000" b="1" i="1" spc="22" baseline="13888" dirty="0">
                          <a:solidFill>
                            <a:srgbClr val="1A6EDF"/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 marL="0" marR="0" marT="876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spc="22" baseline="13888" dirty="0" err="1">
                          <a:solidFill>
                            <a:srgbClr val="B077DE"/>
                          </a:solidFill>
                          <a:latin typeface="Arial"/>
                          <a:ea typeface="+mn-ea"/>
                          <a:cs typeface="Arial"/>
                        </a:rPr>
                        <a:t>0.69R</a:t>
                      </a:r>
                      <a:r>
                        <a:rPr lang="en-US" altLang="zh-CN" sz="1800" b="1" i="1" spc="22" baseline="-25000" dirty="0" err="1">
                          <a:solidFill>
                            <a:srgbClr val="B077DE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  <a:r>
                        <a:rPr lang="en-US" altLang="zh-CN" sz="2800" b="1" i="1" spc="22" baseline="13888" dirty="0" err="1">
                          <a:solidFill>
                            <a:srgbClr val="B077DE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  <a:r>
                        <a:rPr lang="en-US" altLang="zh-CN" sz="1800" b="1" i="1" spc="22" baseline="-25000" dirty="0" err="1">
                          <a:solidFill>
                            <a:srgbClr val="B077DE"/>
                          </a:solidFill>
                          <a:latin typeface="Arial"/>
                          <a:ea typeface="+mn-ea"/>
                          <a:cs typeface="Arial"/>
                        </a:rPr>
                        <a:t>par,g</a:t>
                      </a:r>
                      <a:endParaRPr lang="en-US" altLang="zh-CN" sz="2800" b="1" i="1" spc="22" baseline="-25000" dirty="0">
                        <a:solidFill>
                          <a:srgbClr val="B077DE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87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39345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15C38C-1E5A-E3D2-7F6C-74A665577A21}"/>
              </a:ext>
            </a:extLst>
          </p:cNvPr>
          <p:cNvGrpSpPr/>
          <p:nvPr/>
        </p:nvGrpSpPr>
        <p:grpSpPr>
          <a:xfrm>
            <a:off x="402336" y="685800"/>
            <a:ext cx="7900034" cy="4173234"/>
            <a:chOff x="402336" y="685800"/>
            <a:chExt cx="7900034" cy="4173234"/>
          </a:xfrm>
        </p:grpSpPr>
        <p:grpSp>
          <p:nvGrpSpPr>
            <p:cNvPr id="4" name="object 4"/>
            <p:cNvGrpSpPr/>
            <p:nvPr/>
          </p:nvGrpSpPr>
          <p:grpSpPr>
            <a:xfrm>
              <a:off x="402336" y="745505"/>
              <a:ext cx="7900034" cy="4113529"/>
              <a:chOff x="402336" y="1509522"/>
              <a:chExt cx="7900034" cy="4113529"/>
            </a:xfrm>
          </p:grpSpPr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2336" y="1509522"/>
                <a:ext cx="3583686" cy="4113276"/>
              </a:xfrm>
              <a:prstGeom prst="rect">
                <a:avLst/>
              </a:prstGeom>
            </p:spPr>
          </p:pic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7515" y="1792986"/>
                <a:ext cx="4554474" cy="3700272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6180328" y="1124727"/>
              <a:ext cx="11061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Arial"/>
                  <a:cs typeface="Arial"/>
                </a:rPr>
                <a:t>A</a:t>
              </a:r>
              <a:r>
                <a:rPr sz="1800" b="1" spc="-5" dirty="0">
                  <a:latin typeface="Arial"/>
                  <a:cs typeface="Arial"/>
                </a:rPr>
                <a:t>=</a:t>
              </a:r>
              <a:r>
                <a:rPr sz="1800" b="1" i="1" spc="-5" dirty="0">
                  <a:latin typeface="Arial"/>
                  <a:cs typeface="Arial"/>
                </a:rPr>
                <a:t>B</a:t>
              </a:r>
              <a:r>
                <a:rPr sz="1800" b="1" spc="-5" dirty="0">
                  <a:latin typeface="Arial"/>
                  <a:cs typeface="Arial"/>
                </a:rPr>
                <a:t>=1→0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74334" y="2448828"/>
              <a:ext cx="1899285" cy="10147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51815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B077DE"/>
                  </a:solidFill>
                  <a:latin typeface="Arial"/>
                  <a:cs typeface="Arial"/>
                </a:rPr>
                <a:t>B</a:t>
              </a:r>
              <a:r>
                <a:rPr sz="1800" b="1" spc="-5" dirty="0">
                  <a:solidFill>
                    <a:srgbClr val="B077DE"/>
                  </a:solidFill>
                  <a:latin typeface="Arial"/>
                  <a:cs typeface="Arial"/>
                </a:rPr>
                <a:t>=1→0,</a:t>
              </a:r>
              <a:r>
                <a:rPr sz="1800" b="1" spc="-60" dirty="0">
                  <a:solidFill>
                    <a:srgbClr val="B077DE"/>
                  </a:solidFill>
                  <a:latin typeface="Arial"/>
                  <a:cs typeface="Arial"/>
                </a:rPr>
                <a:t> </a:t>
              </a:r>
              <a:r>
                <a:rPr sz="1800" b="1" i="1" spc="-5" dirty="0">
                  <a:solidFill>
                    <a:srgbClr val="B077DE"/>
                  </a:solidFill>
                  <a:latin typeface="Arial"/>
                  <a:cs typeface="Arial"/>
                </a:rPr>
                <a:t>A</a:t>
              </a:r>
              <a:r>
                <a:rPr sz="1800" b="1" spc="-5" dirty="0">
                  <a:solidFill>
                    <a:srgbClr val="B077DE"/>
                  </a:solidFill>
                  <a:latin typeface="Arial"/>
                  <a:cs typeface="Arial"/>
                </a:rPr>
                <a:t>=1</a:t>
              </a:r>
              <a:endParaRPr sz="18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20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165"/>
                </a:spcBef>
              </a:pPr>
              <a:r>
                <a:rPr sz="1800" b="1" i="1" spc="-5" dirty="0">
                  <a:solidFill>
                    <a:srgbClr val="1A6EDF"/>
                  </a:solidFill>
                  <a:latin typeface="Arial"/>
                  <a:cs typeface="Arial"/>
                </a:rPr>
                <a:t>B</a:t>
              </a:r>
              <a:r>
                <a:rPr sz="1800" b="1" spc="-5" dirty="0">
                  <a:solidFill>
                    <a:srgbClr val="1A6EDF"/>
                  </a:solidFill>
                  <a:latin typeface="Arial"/>
                  <a:cs typeface="Arial"/>
                </a:rPr>
                <a:t>=1,</a:t>
              </a:r>
              <a:r>
                <a:rPr sz="1800" b="1" spc="-35" dirty="0">
                  <a:solidFill>
                    <a:srgbClr val="1A6EDF"/>
                  </a:solidFill>
                  <a:latin typeface="Arial"/>
                  <a:cs typeface="Arial"/>
                </a:rPr>
                <a:t> </a:t>
              </a:r>
              <a:r>
                <a:rPr sz="1800" b="1" i="1" spc="-5" dirty="0">
                  <a:solidFill>
                    <a:srgbClr val="1A6EDF"/>
                  </a:solidFill>
                  <a:latin typeface="Arial"/>
                  <a:cs typeface="Arial"/>
                </a:rPr>
                <a:t>A</a:t>
              </a:r>
              <a:r>
                <a:rPr sz="1800" b="1" spc="-5" dirty="0">
                  <a:solidFill>
                    <a:srgbClr val="1A6EDF"/>
                  </a:solidFill>
                  <a:latin typeface="Arial"/>
                  <a:cs typeface="Arial"/>
                </a:rPr>
                <a:t>=1→0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02628" y="2069099"/>
              <a:ext cx="351790" cy="402590"/>
            </a:xfrm>
            <a:custGeom>
              <a:avLst/>
              <a:gdLst/>
              <a:ahLst/>
              <a:cxnLst/>
              <a:rect l="l" t="t" r="r" b="b"/>
              <a:pathLst>
                <a:path w="351790" h="402589">
                  <a:moveTo>
                    <a:pt x="296406" y="349021"/>
                  </a:moveTo>
                  <a:lnTo>
                    <a:pt x="272542" y="369824"/>
                  </a:lnTo>
                  <a:lnTo>
                    <a:pt x="351281" y="402209"/>
                  </a:lnTo>
                  <a:lnTo>
                    <a:pt x="339972" y="358521"/>
                  </a:lnTo>
                  <a:lnTo>
                    <a:pt x="304673" y="358521"/>
                  </a:lnTo>
                  <a:lnTo>
                    <a:pt x="296406" y="349021"/>
                  </a:lnTo>
                  <a:close/>
                </a:path>
                <a:path w="351790" h="402589">
                  <a:moveTo>
                    <a:pt x="306113" y="340560"/>
                  </a:moveTo>
                  <a:lnTo>
                    <a:pt x="296406" y="349021"/>
                  </a:lnTo>
                  <a:lnTo>
                    <a:pt x="304673" y="358521"/>
                  </a:lnTo>
                  <a:lnTo>
                    <a:pt x="314451" y="350138"/>
                  </a:lnTo>
                  <a:lnTo>
                    <a:pt x="306113" y="340560"/>
                  </a:lnTo>
                  <a:close/>
                </a:path>
                <a:path w="351790" h="402589">
                  <a:moveTo>
                    <a:pt x="329946" y="319786"/>
                  </a:moveTo>
                  <a:lnTo>
                    <a:pt x="306113" y="340560"/>
                  </a:lnTo>
                  <a:lnTo>
                    <a:pt x="314451" y="350138"/>
                  </a:lnTo>
                  <a:lnTo>
                    <a:pt x="304673" y="358521"/>
                  </a:lnTo>
                  <a:lnTo>
                    <a:pt x="339972" y="358521"/>
                  </a:lnTo>
                  <a:lnTo>
                    <a:pt x="329946" y="319786"/>
                  </a:lnTo>
                  <a:close/>
                </a:path>
                <a:path w="351790" h="402589">
                  <a:moveTo>
                    <a:pt x="9651" y="0"/>
                  </a:moveTo>
                  <a:lnTo>
                    <a:pt x="0" y="8382"/>
                  </a:lnTo>
                  <a:lnTo>
                    <a:pt x="296406" y="349021"/>
                  </a:lnTo>
                  <a:lnTo>
                    <a:pt x="306113" y="340560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D0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45B2BA-E386-267B-70D9-E1E7E6A99F49}"/>
                </a:ext>
              </a:extLst>
            </p:cNvPr>
            <p:cNvSpPr txBox="1"/>
            <p:nvPr/>
          </p:nvSpPr>
          <p:spPr>
            <a:xfrm>
              <a:off x="4419600" y="685800"/>
              <a:ext cx="21252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Cadence Simulation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75DBE7-2667-1D38-713D-16FA87170AC2}"/>
                </a:ext>
              </a:extLst>
            </p:cNvPr>
            <p:cNvSpPr/>
            <p:nvPr/>
          </p:nvSpPr>
          <p:spPr>
            <a:xfrm>
              <a:off x="4429125" y="1274587"/>
              <a:ext cx="79927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6AD3C2-47DC-5509-946B-361C5FD6299F}"/>
                </a:ext>
              </a:extLst>
            </p:cNvPr>
            <p:cNvSpPr/>
            <p:nvPr/>
          </p:nvSpPr>
          <p:spPr>
            <a:xfrm rot="4480162">
              <a:off x="4334172" y="2309902"/>
              <a:ext cx="196218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8A51FB-89CD-F638-5B9F-EA12A471F2A1}"/>
                </a:ext>
              </a:extLst>
            </p:cNvPr>
            <p:cNvSpPr/>
            <p:nvPr/>
          </p:nvSpPr>
          <p:spPr>
            <a:xfrm>
              <a:off x="5732145" y="3609622"/>
              <a:ext cx="2421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04" y="104349"/>
            <a:ext cx="68332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Propagation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Delay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4-Input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NAND</a:t>
            </a: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8774" y="1178813"/>
            <a:ext cx="3218688" cy="4726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081" y="2148586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598" y="5093461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598" y="4362196"/>
            <a:ext cx="353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998" y="3723385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1877" y="3870452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8998" y="3094989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877" y="3242055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4160" y="2954845"/>
            <a:ext cx="1862455" cy="1419860"/>
            <a:chOff x="2804160" y="2954845"/>
            <a:chExt cx="1862455" cy="1419860"/>
          </a:xfrm>
        </p:grpSpPr>
        <p:sp>
          <p:nvSpPr>
            <p:cNvPr id="12" name="object 12"/>
            <p:cNvSpPr/>
            <p:nvPr/>
          </p:nvSpPr>
          <p:spPr>
            <a:xfrm>
              <a:off x="2813685" y="2971418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60845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1886" y="2971037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200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5280" y="3647693"/>
              <a:ext cx="504825" cy="543560"/>
            </a:xfrm>
            <a:custGeom>
              <a:avLst/>
              <a:gdLst/>
              <a:ahLst/>
              <a:cxnLst/>
              <a:rect l="l" t="t" r="r" b="b"/>
              <a:pathLst>
                <a:path w="504825" h="543560">
                  <a:moveTo>
                    <a:pt x="504825" y="9524"/>
                  </a:moveTo>
                  <a:lnTo>
                    <a:pt x="0" y="0"/>
                  </a:lnTo>
                </a:path>
                <a:path w="504825" h="543560">
                  <a:moveTo>
                    <a:pt x="504825" y="112394"/>
                  </a:moveTo>
                  <a:lnTo>
                    <a:pt x="0" y="102869"/>
                  </a:lnTo>
                </a:path>
                <a:path w="504825" h="543560">
                  <a:moveTo>
                    <a:pt x="279781" y="112775"/>
                  </a:moveTo>
                  <a:lnTo>
                    <a:pt x="276606" y="54305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5394" y="4123918"/>
              <a:ext cx="250723" cy="25072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665471" y="3495294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3304" y="3577590"/>
            <a:ext cx="403225" cy="1980564"/>
            <a:chOff x="2813304" y="3577590"/>
            <a:chExt cx="403225" cy="1980564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3304" y="3577590"/>
              <a:ext cx="402336" cy="582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3304" y="4254246"/>
              <a:ext cx="402336" cy="5821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4066" y="4975860"/>
              <a:ext cx="402336" cy="5821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188207" y="5062473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5414" y="4342129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4811" y="3656076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7646" y="1487170"/>
            <a:ext cx="281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82270" algn="l"/>
              </a:tabLst>
            </a:pP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Worst-Case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PDN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08270" y="1956816"/>
            <a:ext cx="3030855" cy="368935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1800" b="1" spc="22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1,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1800" b="1" spc="22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18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r>
              <a:rPr sz="1800" b="1" spc="23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18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1800" b="1" spc="48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 1"/>
          <p:cNvSpPr txBox="1"/>
          <p:nvPr/>
        </p:nvSpPr>
        <p:spPr>
          <a:xfrm>
            <a:off x="4801870" y="2499867"/>
            <a:ext cx="568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RC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Model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(Elmore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Delay)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29200" y="2922650"/>
            <a:ext cx="6705599" cy="717550"/>
            <a:chOff x="5208651" y="2922650"/>
            <a:chExt cx="4648200" cy="717550"/>
          </a:xfrm>
        </p:grpSpPr>
        <p:sp>
          <p:nvSpPr>
            <p:cNvPr id="28" name="object 28"/>
            <p:cNvSpPr/>
            <p:nvPr/>
          </p:nvSpPr>
          <p:spPr>
            <a:xfrm>
              <a:off x="5208651" y="2922650"/>
              <a:ext cx="4648200" cy="717550"/>
            </a:xfrm>
            <a:custGeom>
              <a:avLst/>
              <a:gdLst/>
              <a:ahLst/>
              <a:cxnLst/>
              <a:rect l="l" t="t" r="r" b="b"/>
              <a:pathLst>
                <a:path w="4648200" h="717550">
                  <a:moveTo>
                    <a:pt x="4528693" y="0"/>
                  </a:moveTo>
                  <a:lnTo>
                    <a:pt x="119507" y="0"/>
                  </a:lnTo>
                  <a:lnTo>
                    <a:pt x="72973" y="9386"/>
                  </a:lnTo>
                  <a:lnTo>
                    <a:pt x="34988" y="34988"/>
                  </a:lnTo>
                  <a:lnTo>
                    <a:pt x="9386" y="72973"/>
                  </a:lnTo>
                  <a:lnTo>
                    <a:pt x="0" y="119507"/>
                  </a:lnTo>
                  <a:lnTo>
                    <a:pt x="0" y="597535"/>
                  </a:lnTo>
                  <a:lnTo>
                    <a:pt x="9386" y="644068"/>
                  </a:lnTo>
                  <a:lnTo>
                    <a:pt x="34988" y="682053"/>
                  </a:lnTo>
                  <a:lnTo>
                    <a:pt x="72973" y="707655"/>
                  </a:lnTo>
                  <a:lnTo>
                    <a:pt x="119507" y="717042"/>
                  </a:lnTo>
                  <a:lnTo>
                    <a:pt x="4528693" y="717042"/>
                  </a:lnTo>
                  <a:lnTo>
                    <a:pt x="4575226" y="707655"/>
                  </a:lnTo>
                  <a:lnTo>
                    <a:pt x="4613211" y="682053"/>
                  </a:lnTo>
                  <a:lnTo>
                    <a:pt x="4638813" y="644068"/>
                  </a:lnTo>
                  <a:lnTo>
                    <a:pt x="4648200" y="597535"/>
                  </a:lnTo>
                  <a:lnTo>
                    <a:pt x="4648200" y="119507"/>
                  </a:lnTo>
                  <a:lnTo>
                    <a:pt x="4638813" y="72973"/>
                  </a:lnTo>
                  <a:lnTo>
                    <a:pt x="4613211" y="34988"/>
                  </a:lnTo>
                  <a:lnTo>
                    <a:pt x="4575226" y="9386"/>
                  </a:lnTo>
                  <a:lnTo>
                    <a:pt x="452869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8651" y="2922650"/>
              <a:ext cx="4648200" cy="717550"/>
            </a:xfrm>
            <a:custGeom>
              <a:avLst/>
              <a:gdLst/>
              <a:ahLst/>
              <a:cxnLst/>
              <a:rect l="l" t="t" r="r" b="b"/>
              <a:pathLst>
                <a:path w="4648200" h="717550">
                  <a:moveTo>
                    <a:pt x="0" y="119507"/>
                  </a:moveTo>
                  <a:lnTo>
                    <a:pt x="9386" y="72973"/>
                  </a:lnTo>
                  <a:lnTo>
                    <a:pt x="34988" y="34988"/>
                  </a:lnTo>
                  <a:lnTo>
                    <a:pt x="72973" y="9386"/>
                  </a:lnTo>
                  <a:lnTo>
                    <a:pt x="119507" y="0"/>
                  </a:lnTo>
                  <a:lnTo>
                    <a:pt x="4528693" y="0"/>
                  </a:lnTo>
                  <a:lnTo>
                    <a:pt x="4575226" y="9386"/>
                  </a:lnTo>
                  <a:lnTo>
                    <a:pt x="4613211" y="34988"/>
                  </a:lnTo>
                  <a:lnTo>
                    <a:pt x="4638813" y="72973"/>
                  </a:lnTo>
                  <a:lnTo>
                    <a:pt x="4648200" y="119507"/>
                  </a:lnTo>
                  <a:lnTo>
                    <a:pt x="4648200" y="597535"/>
                  </a:lnTo>
                  <a:lnTo>
                    <a:pt x="4638813" y="644068"/>
                  </a:lnTo>
                  <a:lnTo>
                    <a:pt x="4613211" y="682053"/>
                  </a:lnTo>
                  <a:lnTo>
                    <a:pt x="4575226" y="707655"/>
                  </a:lnTo>
                  <a:lnTo>
                    <a:pt x="4528693" y="717042"/>
                  </a:lnTo>
                  <a:lnTo>
                    <a:pt x="119507" y="717042"/>
                  </a:lnTo>
                  <a:lnTo>
                    <a:pt x="72973" y="707655"/>
                  </a:lnTo>
                  <a:lnTo>
                    <a:pt x="34988" y="682053"/>
                  </a:lnTo>
                  <a:lnTo>
                    <a:pt x="9386" y="644068"/>
                  </a:lnTo>
                  <a:lnTo>
                    <a:pt x="0" y="597535"/>
                  </a:lnTo>
                  <a:lnTo>
                    <a:pt x="0" y="11950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06116" y="31236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6116" y="38178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6116" y="44709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6116" y="51280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9060" y="2148586"/>
            <a:ext cx="20643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80415" algn="l"/>
                <a:tab pos="1723389" algn="l"/>
              </a:tabLst>
            </a:pP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2	</a:t>
            </a:r>
            <a:r>
              <a:rPr sz="2700" b="1" spc="-7" baseline="-6172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00" b="1" spc="-397" baseline="-61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3	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7817" y="21983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80097" y="3735323"/>
            <a:ext cx="528955" cy="630555"/>
          </a:xfrm>
          <a:custGeom>
            <a:avLst/>
            <a:gdLst/>
            <a:ahLst/>
            <a:cxnLst/>
            <a:rect l="l" t="t" r="r" b="b"/>
            <a:pathLst>
              <a:path w="528954" h="630554">
                <a:moveTo>
                  <a:pt x="396621" y="0"/>
                </a:moveTo>
                <a:lnTo>
                  <a:pt x="132206" y="0"/>
                </a:lnTo>
                <a:lnTo>
                  <a:pt x="132206" y="365759"/>
                </a:lnTo>
                <a:lnTo>
                  <a:pt x="0" y="365759"/>
                </a:lnTo>
                <a:lnTo>
                  <a:pt x="264413" y="630174"/>
                </a:lnTo>
                <a:lnTo>
                  <a:pt x="528827" y="365759"/>
                </a:lnTo>
                <a:lnTo>
                  <a:pt x="396621" y="365759"/>
                </a:lnTo>
                <a:lnTo>
                  <a:pt x="3966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52417" y="4373626"/>
            <a:ext cx="7934959" cy="141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4225">
              <a:lnSpc>
                <a:spcPct val="100000"/>
              </a:lnSpc>
              <a:spcBef>
                <a:spcPts val="100"/>
              </a:spcBef>
            </a:pP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75" b="1" spc="7" baseline="-21021" dirty="0">
                <a:solidFill>
                  <a:srgbClr val="FF0000"/>
                </a:solidFill>
                <a:latin typeface="Arial"/>
                <a:cs typeface="Arial"/>
              </a:rPr>
              <a:t>pHL</a:t>
            </a:r>
            <a:r>
              <a:rPr sz="2775" b="1" spc="300" baseline="-210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(#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Fan-In)</a:t>
            </a:r>
            <a:r>
              <a:rPr sz="2775" b="1" baseline="255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775" baseline="25525" dirty="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1850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deteriorates</a:t>
            </a:r>
            <a:r>
              <a:rPr sz="24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rapidly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function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Fan-In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quadratically</a:t>
            </a:r>
            <a:r>
              <a:rPr sz="24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worst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case.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10305B8-1A8B-EAF4-C680-FA7E2BE985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4" name="object 26 2">
            <a:extLst>
              <a:ext uri="{FF2B5EF4-FFF2-40B4-BE49-F238E27FC236}">
                <a16:creationId xmlns:a16="http://schemas.microsoft.com/office/drawing/2014/main" id="{9CC648F6-6BB6-76F1-CA91-91ADF0F99050}"/>
              </a:ext>
            </a:extLst>
          </p:cNvPr>
          <p:cNvSpPr txBox="1"/>
          <p:nvPr/>
        </p:nvSpPr>
        <p:spPr>
          <a:xfrm>
            <a:off x="7694516" y="3858119"/>
            <a:ext cx="37354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1+2+…+n=n(</a:t>
            </a:r>
            <a:r>
              <a:rPr lang="en-US" sz="2400" dirty="0" err="1">
                <a:latin typeface="Arial"/>
                <a:cs typeface="Arial"/>
              </a:rPr>
              <a:t>n+1</a:t>
            </a:r>
            <a:r>
              <a:rPr lang="en-US" sz="2400" dirty="0">
                <a:latin typeface="Arial"/>
                <a:cs typeface="Arial"/>
              </a:rPr>
              <a:t>)/2</a:t>
            </a:r>
            <a:r>
              <a:rPr lang="zh-CN" altLang="en-US" sz="2400" dirty="0">
                <a:latin typeface="Arial"/>
                <a:cs typeface="Arial"/>
              </a:rPr>
              <a:t>∝</a:t>
            </a:r>
            <a:r>
              <a:rPr lang="en-US" altLang="zh-CN" sz="2400" dirty="0">
                <a:latin typeface="Arial"/>
                <a:cs typeface="Arial"/>
              </a:rPr>
              <a:t>n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sz="2400" baseline="30000" dirty="0">
              <a:latin typeface="Arial"/>
              <a:cs typeface="Arial"/>
            </a:endParaRPr>
          </a:p>
        </p:txBody>
      </p:sp>
      <p:pic>
        <p:nvPicPr>
          <p:cNvPr id="48" name="图片 47" descr="\documentclass{article}&#10;\usepackage{amsmath}&#10;\usepackage{cancel}&#10;\usepackage{color}&#10;\pagestyle{empty}&#10;\begin{document}&#10;&#10;&#10;$t_{pHL}=0.69 \cdot \left( C_1 \cdot \frac{1}{4}R_0 + C_2 \cdot \frac{2}{4}R_0 +C_3 \cdot \frac{3}{4}R_0 +C_L \cdot \frac{4}{4}R_0 \right)$&#10;&#10;\end{document}" title="IguanaTex Bitmap Display">
            <a:extLst>
              <a:ext uri="{FF2B5EF4-FFF2-40B4-BE49-F238E27FC236}">
                <a16:creationId xmlns:a16="http://schemas.microsoft.com/office/drawing/2014/main" id="{71D56DC2-3946-79C4-B8BC-1C0D768BFD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124200"/>
            <a:ext cx="6427429" cy="306286"/>
          </a:xfrm>
          <a:prstGeom prst="rect">
            <a:avLst/>
          </a:prstGeom>
        </p:spPr>
      </p:pic>
      <p:pic>
        <p:nvPicPr>
          <p:cNvPr id="51" name="图片 50" descr="\documentclass{article}&#10;\usepackage{amsmath}&#10;\usepackage{cancel}&#10;\usepackage{color}&#10;\pagestyle{empty}&#10;\begin{document}&#10;&#10;&#10;$\frac{1}{4}R_0$&#10;&#10;\end{document}" title="IguanaTex Bitmap Display">
            <a:extLst>
              <a:ext uri="{FF2B5EF4-FFF2-40B4-BE49-F238E27FC236}">
                <a16:creationId xmlns:a16="http://schemas.microsoft.com/office/drawing/2014/main" id="{4D3FD23C-53FE-8C22-1601-EE3B53AEAE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10200"/>
            <a:ext cx="414476" cy="304762"/>
          </a:xfrm>
          <a:prstGeom prst="rect">
            <a:avLst/>
          </a:prstGeom>
        </p:spPr>
      </p:pic>
      <p:pic>
        <p:nvPicPr>
          <p:cNvPr id="52" name="图片 51" descr="\documentclass{article}&#10;\usepackage{amsmath}&#10;\usepackage{cancel}&#10;\usepackage{color}&#10;\pagestyle{empty}&#10;\begin{document}&#10;&#10;&#10;$\frac{1}{4}R_0$&#10;&#10;\end{document}" title="IguanaTex Bitmap Display">
            <a:extLst>
              <a:ext uri="{FF2B5EF4-FFF2-40B4-BE49-F238E27FC236}">
                <a16:creationId xmlns:a16="http://schemas.microsoft.com/office/drawing/2014/main" id="{B8D8853A-BC00-05AE-1C11-0BD4D459F1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24400"/>
            <a:ext cx="414476" cy="304762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cancel}&#10;\usepackage{color}&#10;\pagestyle{empty}&#10;\begin{document}&#10;&#10;&#10;$\frac{1}{4}R_0$&#10;&#10;\end{document}" title="IguanaTex Bitmap Display">
            <a:extLst>
              <a:ext uri="{FF2B5EF4-FFF2-40B4-BE49-F238E27FC236}">
                <a16:creationId xmlns:a16="http://schemas.microsoft.com/office/drawing/2014/main" id="{6649A75D-1337-4629-5D8C-D95A14964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38600"/>
            <a:ext cx="414476" cy="304762"/>
          </a:xfrm>
          <a:prstGeom prst="rect">
            <a:avLst/>
          </a:prstGeom>
        </p:spPr>
      </p:pic>
      <p:pic>
        <p:nvPicPr>
          <p:cNvPr id="54" name="图片 53" descr="\documentclass{article}&#10;\usepackage{amsmath}&#10;\usepackage{cancel}&#10;\usepackage{color}&#10;\pagestyle{empty}&#10;\begin{document}&#10;&#10;&#10;$\frac{1}{4}R_0$&#10;&#10;\end{document}" title="IguanaTex Bitmap Display">
            <a:extLst>
              <a:ext uri="{FF2B5EF4-FFF2-40B4-BE49-F238E27FC236}">
                <a16:creationId xmlns:a16="http://schemas.microsoft.com/office/drawing/2014/main" id="{C3ABBF44-006B-4782-CFC5-2853DE412D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414476" cy="3047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163.104"/>
  <p:tag name="LATEXADDIN" val="\documentclass{article}&#10;\usepackage{amsmath}&#10;\usepackage{cancel}&#10;\usepackage{color}&#10;\pagestyle{empty}&#10;\begin{document}&#10;&#10;&#10;$t_{pHL}=0.69 \cdot \left( C_1 \cdot \frac{1}{4}R_0 + C_2 \cdot \frac{2}{4}R_0 +C_3 \cdot \frac{3}{4}R_0 +C_L \cdot \frac{4}{4}R_0 \right)$&#10;&#10;\end{document}"/>
  <p:tag name="IGUANATEXSIZE" val="20"/>
  <p:tag name="IGUANATEXCURSOR" val="21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03.9745"/>
  <p:tag name="LATEXADDIN" val="\documentclass{article}&#10;\usepackage{amsmath}&#10;\usepackage{cancel}&#10;\usepackage{color}&#10;\pagestyle{empty}&#10;\begin{document}&#10;&#10;&#10;$\frac{1}{4}R_0$&#10;&#10;\end{document}"/>
  <p:tag name="IGUANATEXSIZE" val="20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03.9745"/>
  <p:tag name="LATEXADDIN" val="\documentclass{article}&#10;\usepackage{amsmath}&#10;\usepackage{cancel}&#10;\usepackage{color}&#10;\pagestyle{empty}&#10;\begin{document}&#10;&#10;&#10;$\frac{1}{4}R_0$&#10;&#10;\end{document}"/>
  <p:tag name="IGUANATEXSIZE" val="20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03.9745"/>
  <p:tag name="LATEXADDIN" val="\documentclass{article}&#10;\usepackage{amsmath}&#10;\usepackage{cancel}&#10;\usepackage{color}&#10;\pagestyle{empty}&#10;\begin{document}&#10;&#10;&#10;$\frac{1}{4}R_0$&#10;&#10;\end{document}"/>
  <p:tag name="IGUANATEXSIZE" val="20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03.9745"/>
  <p:tag name="LATEXADDIN" val="\documentclass{article}&#10;\usepackage{amsmath}&#10;\usepackage{cancel}&#10;\usepackage{color}&#10;\pagestyle{empty}&#10;\begin{document}&#10;&#10;&#10;$\frac{1}{4}R_0$&#10;&#10;\end{document}"/>
  <p:tag name="IGUANATEXSIZE" val="20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2341</Words>
  <Application>Microsoft Office PowerPoint</Application>
  <PresentationFormat>宽屏</PresentationFormat>
  <Paragraphs>339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Lecture 5: Static CMOS Logic Circuit</vt:lpstr>
      <vt:lpstr>PowerPoint 演示文稿</vt:lpstr>
      <vt:lpstr>Delay of Static CMOS Logic Gate</vt:lpstr>
      <vt:lpstr>Capacitance of the MOSFET</vt:lpstr>
      <vt:lpstr>Intermediate Capacitance of NAND</vt:lpstr>
      <vt:lpstr>Pull-Up Network of NAND</vt:lpstr>
      <vt:lpstr>Pull-Down Network of NAND</vt:lpstr>
      <vt:lpstr>Propagation Delay of NAND</vt:lpstr>
      <vt:lpstr>Propagation Delay of 4-Input NAND</vt:lpstr>
      <vt:lpstr>Fast Gate Design Technique #1</vt:lpstr>
      <vt:lpstr>Fast Gate Design Technique #2</vt:lpstr>
      <vt:lpstr>Fast Gate Design Technique #3</vt:lpstr>
      <vt:lpstr>Summary of Static CMOS Circuit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Static CMOS Logic Circuit  Advanced Delay Analysis</dc:title>
  <cp:lastModifiedBy>shen minghua</cp:lastModifiedBy>
  <cp:revision>95</cp:revision>
  <dcterms:created xsi:type="dcterms:W3CDTF">2022-12-09T07:56:35Z</dcterms:created>
  <dcterms:modified xsi:type="dcterms:W3CDTF">2024-04-14T14:23:04Z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