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16" r:id="rId2"/>
    <p:sldId id="925" r:id="rId3"/>
    <p:sldId id="926" r:id="rId4"/>
    <p:sldId id="865" r:id="rId5"/>
    <p:sldId id="927" r:id="rId6"/>
    <p:sldId id="928" r:id="rId7"/>
    <p:sldId id="93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044823"/>
    <a:srgbClr val="03641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5" autoAdjust="0"/>
    <p:restoredTop sz="83888" autoAdjust="0"/>
  </p:normalViewPr>
  <p:slideViewPr>
    <p:cSldViewPr>
      <p:cViewPr varScale="1">
        <p:scale>
          <a:sx n="86" d="100"/>
          <a:sy n="86" d="100"/>
        </p:scale>
        <p:origin x="7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s Wong" userId="ffaff864a26d44c2" providerId="LiveId" clId="{1ED2BAFE-722F-4231-8889-B721AB47CF30}"/>
    <pc:docChg chg="custSel modSld">
      <pc:chgData name="Jones Wong" userId="ffaff864a26d44c2" providerId="LiveId" clId="{1ED2BAFE-722F-4231-8889-B721AB47CF30}" dt="2024-02-26T05:29:07.123" v="113" actId="113"/>
      <pc:docMkLst>
        <pc:docMk/>
      </pc:docMkLst>
      <pc:sldChg chg="modSp mod">
        <pc:chgData name="Jones Wong" userId="ffaff864a26d44c2" providerId="LiveId" clId="{1ED2BAFE-722F-4231-8889-B721AB47CF30}" dt="2024-02-25T02:02:48.748" v="8" actId="20577"/>
        <pc:sldMkLst>
          <pc:docMk/>
          <pc:sldMk cId="1257846598" sldId="316"/>
        </pc:sldMkLst>
        <pc:spChg chg="mod">
          <ac:chgData name="Jones Wong" userId="ffaff864a26d44c2" providerId="LiveId" clId="{1ED2BAFE-722F-4231-8889-B721AB47CF30}" dt="2024-02-25T02:02:48.748" v="8" actId="20577"/>
          <ac:spMkLst>
            <pc:docMk/>
            <pc:sldMk cId="1257846598" sldId="316"/>
            <ac:spMk id="10" creationId="{840F840D-936F-4AD8-8340-7293D12B4FB4}"/>
          </ac:spMkLst>
        </pc:spChg>
      </pc:sldChg>
      <pc:sldChg chg="modSp mod">
        <pc:chgData name="Jones Wong" userId="ffaff864a26d44c2" providerId="LiveId" clId="{1ED2BAFE-722F-4231-8889-B721AB47CF30}" dt="2024-02-25T03:01:48.118" v="107" actId="20577"/>
        <pc:sldMkLst>
          <pc:docMk/>
          <pc:sldMk cId="1695279704" sldId="865"/>
        </pc:sldMkLst>
        <pc:spChg chg="mod">
          <ac:chgData name="Jones Wong" userId="ffaff864a26d44c2" providerId="LiveId" clId="{1ED2BAFE-722F-4231-8889-B721AB47CF30}" dt="2024-02-25T03:01:48.118" v="107" actId="20577"/>
          <ac:spMkLst>
            <pc:docMk/>
            <pc:sldMk cId="1695279704" sldId="865"/>
            <ac:spMk id="2" creationId="{7AC7D640-EBEC-4E9F-91A7-42AE89C94353}"/>
          </ac:spMkLst>
        </pc:spChg>
      </pc:sldChg>
      <pc:sldChg chg="modSp mod">
        <pc:chgData name="Jones Wong" userId="ffaff864a26d44c2" providerId="LiveId" clId="{1ED2BAFE-722F-4231-8889-B721AB47CF30}" dt="2024-02-26T05:29:07.123" v="113" actId="113"/>
        <pc:sldMkLst>
          <pc:docMk/>
          <pc:sldMk cId="2781078980" sldId="925"/>
        </pc:sldMkLst>
        <pc:spChg chg="mod">
          <ac:chgData name="Jones Wong" userId="ffaff864a26d44c2" providerId="LiveId" clId="{1ED2BAFE-722F-4231-8889-B721AB47CF30}" dt="2024-02-26T05:29:07.123" v="113" actId="113"/>
          <ac:spMkLst>
            <pc:docMk/>
            <pc:sldMk cId="2781078980" sldId="925"/>
            <ac:spMk id="2" creationId="{00000000-0000-0000-0000-000000000000}"/>
          </ac:spMkLst>
        </pc:spChg>
      </pc:sldChg>
      <pc:sldChg chg="modSp mod">
        <pc:chgData name="Jones Wong" userId="ffaff864a26d44c2" providerId="LiveId" clId="{1ED2BAFE-722F-4231-8889-B721AB47CF30}" dt="2024-02-25T02:03:39.469" v="28" actId="27636"/>
        <pc:sldMkLst>
          <pc:docMk/>
          <pc:sldMk cId="2627393323" sldId="926"/>
        </pc:sldMkLst>
        <pc:spChg chg="mod">
          <ac:chgData name="Jones Wong" userId="ffaff864a26d44c2" providerId="LiveId" clId="{1ED2BAFE-722F-4231-8889-B721AB47CF30}" dt="2024-02-25T02:03:39.469" v="28" actId="27636"/>
          <ac:spMkLst>
            <pc:docMk/>
            <pc:sldMk cId="2627393323" sldId="92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6459F-225C-4AA8-B12F-7D0F44785B1A}" type="datetimeFigureOut">
              <a:rPr lang="en-SG" smtClean="0"/>
              <a:t>26/2/2024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393A7-4FB6-4BF3-96F1-9E4FE82699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9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3D191B-14C9-4E44-80DA-01C77658321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9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ADED-7303-4083-9A84-7F4EBBD6CC4F}" type="datetime1">
              <a:rPr lang="en-SG" altLang="zh-SG" smtClean="0"/>
              <a:t>26/2/2024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29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711C2-9916-4E4F-A7F3-77482CEDD6F2}" type="datetime1">
              <a:rPr lang="en-SG" altLang="zh-SG" smtClean="0"/>
              <a:t>26/2/2024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82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9FA1-AD43-46AE-A296-6AEBE68D406F}" type="datetime1">
              <a:rPr lang="en-SG" altLang="zh-SG" smtClean="0"/>
              <a:t>26/2/2024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73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91" y="1417638"/>
            <a:ext cx="8229600" cy="4819674"/>
          </a:xfrm>
        </p:spPr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 b="1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44823"/>
                </a:solidFill>
              </a:defRPr>
            </a:lvl1pPr>
          </a:lstStyle>
          <a:p>
            <a:r>
              <a:rPr lang="en-US" altLang="zh-SG" dirty="0"/>
              <a:t>Click to edit Master title style</a:t>
            </a:r>
            <a:endParaRPr lang="zh-SG" alt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22DC-96D5-4049-9CA5-7B693D655F70}" type="datetime1">
              <a:rPr lang="en-SG" altLang="zh-SG" smtClean="0"/>
              <a:t>26/2/2024</a:t>
            </a:fld>
            <a:endParaRPr lang="en-S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486D-08F9-46F8-B1B1-257ECEE0CD59}" type="datetime1">
              <a:rPr lang="en-SG" altLang="zh-SG" smtClean="0"/>
              <a:t>26/2/2024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2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05D5-A8E9-484A-AF24-D2EF2F22D258}" type="datetime1">
              <a:rPr lang="en-SG" altLang="zh-SG" smtClean="0"/>
              <a:t>26/2/2024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583A-AEBA-43FC-9A7D-2D612922476F}" type="datetime1">
              <a:rPr lang="en-SG" altLang="zh-SG" smtClean="0"/>
              <a:t>26/2/2024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0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49D2-76F5-4E18-801A-F6B9600679DF}" type="datetime1">
              <a:rPr lang="en-SG" altLang="zh-SG" smtClean="0"/>
              <a:t>26/2/2024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3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0F8D-7900-4A8A-ACDF-654EE258FD3A}" type="datetime1">
              <a:rPr lang="en-SG" altLang="zh-SG" smtClean="0"/>
              <a:t>26/2/2024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36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93B19-163F-4AD1-A034-351240C32408}" type="datetime1">
              <a:rPr lang="en-SG" altLang="zh-SG" smtClean="0"/>
              <a:t>26/2/2024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71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24B0-E083-47F7-A039-5307AD4D345B}" type="datetime1">
              <a:rPr lang="en-SG" altLang="zh-SG" smtClean="0"/>
              <a:t>26/2/2024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7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469C9-5D20-4AF1-9738-D08CAD4951E9}" type="datetime1">
              <a:rPr lang="en-SG" altLang="zh-SG" smtClean="0"/>
              <a:t>26/2/2024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6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wudi27@mail.sysu.edu.cn" TargetMode="External"/><Relationship Id="rId2" Type="http://schemas.openxmlformats.org/officeDocument/2006/relationships/hyperlink" Target="https://joneswong.github.io/abou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5EE7E8-17CD-4FB7-964A-4A5D0C2BF5F9}" type="slidenum">
              <a:rPr lang="zh-CN" altLang="zh-CN" smtClean="0">
                <a:solidFill>
                  <a:schemeClr val="tx2"/>
                </a:solidFill>
                <a:latin typeface="Times New Roman" panose="02020603050405020304" pitchFamily="18" charset="0"/>
                <a:ea typeface="MS PMincho" panose="02020600040205080304" pitchFamily="18" charset="-128"/>
              </a:rPr>
              <a:pPr/>
              <a:t>1</a:t>
            </a:fld>
            <a:endParaRPr lang="zh-CN" altLang="zh-CN" dirty="0">
              <a:solidFill>
                <a:schemeClr val="tx2"/>
              </a:solidFill>
              <a:latin typeface="Times New Roman" panose="02020603050405020304" pitchFamily="18" charset="0"/>
              <a:ea typeface="MS PMincho" panose="02020600040205080304" pitchFamily="18" charset="-128"/>
            </a:endParaRPr>
          </a:p>
        </p:txBody>
      </p:sp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88119" y="1963861"/>
            <a:ext cx="8767762" cy="130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5400" b="1" kern="0" dirty="0">
                <a:solidFill>
                  <a:srgbClr val="044823"/>
                </a:solidFill>
                <a:latin typeface="+mj-lt"/>
              </a:rPr>
              <a:t>课程简介</a:t>
            </a:r>
            <a:endParaRPr lang="en-US" altLang="zh-CN" sz="4000" b="1" kern="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3" name="副标题 2"/>
          <p:cNvSpPr>
            <a:spLocks noChangeArrowheads="1"/>
          </p:cNvSpPr>
          <p:nvPr/>
        </p:nvSpPr>
        <p:spPr bwMode="auto">
          <a:xfrm>
            <a:off x="1036638" y="4778375"/>
            <a:ext cx="6858000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en-US" sz="3200">
              <a:solidFill>
                <a:schemeClr val="tx2"/>
              </a:solidFill>
              <a:latin typeface="+mj-ea"/>
              <a:ea typeface="+mj-ea"/>
              <a:cs typeface="Times New Roman" pitchFamily="18" charset="0"/>
              <a:sym typeface="Times New Roman" pitchFamily="18" charset="0"/>
            </a:endParaRPr>
          </a:p>
          <a:p>
            <a:pPr algn="ctr" eaLnBrk="1" hangingPunct="1">
              <a:lnSpc>
                <a:spcPct val="120000"/>
              </a:lnSpc>
              <a:defRPr/>
            </a:pPr>
            <a:endParaRPr lang="zh-CN" altLang="en-US" sz="3200">
              <a:solidFill>
                <a:srgbClr val="000000"/>
              </a:solidFill>
              <a:latin typeface="+mj-ea"/>
              <a:ea typeface="+mj-ea"/>
              <a:cs typeface="Times New Roman" pitchFamily="18" charset="0"/>
              <a:sym typeface="宋体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9EAF0D-769F-4C75-B803-C57584C3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2" y="260648"/>
            <a:ext cx="2555580" cy="72008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6FCE73A-8DFE-4F8D-8CB8-0AD13C2E2ED6}"/>
              </a:ext>
            </a:extLst>
          </p:cNvPr>
          <p:cNvSpPr/>
          <p:nvPr/>
        </p:nvSpPr>
        <p:spPr>
          <a:xfrm flipV="1">
            <a:off x="566949" y="3529481"/>
            <a:ext cx="7848872" cy="47295"/>
          </a:xfrm>
          <a:prstGeom prst="rect">
            <a:avLst/>
          </a:prstGeom>
          <a:solidFill>
            <a:srgbClr val="044823"/>
          </a:solidFill>
          <a:ln>
            <a:solidFill>
              <a:srgbClr val="0448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45D14DC-DDE0-4495-9A2A-1E0B84140ED2}"/>
              </a:ext>
            </a:extLst>
          </p:cNvPr>
          <p:cNvSpPr txBox="1">
            <a:spLocks/>
          </p:cNvSpPr>
          <p:nvPr/>
        </p:nvSpPr>
        <p:spPr>
          <a:xfrm>
            <a:off x="1403648" y="5373216"/>
            <a:ext cx="6688832" cy="11045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年春季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840F840D-936F-4AD8-8340-7293D12B4FB4}"/>
              </a:ext>
            </a:extLst>
          </p:cNvPr>
          <p:cNvSpPr txBox="1">
            <a:spLocks/>
          </p:cNvSpPr>
          <p:nvPr/>
        </p:nvSpPr>
        <p:spPr>
          <a:xfrm>
            <a:off x="1342566" y="4310322"/>
            <a:ext cx="6764796" cy="93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王桢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9BB644-7B40-4CF1-85A1-1D632E71CA06}"/>
              </a:ext>
            </a:extLst>
          </p:cNvPr>
          <p:cNvSpPr/>
          <p:nvPr/>
        </p:nvSpPr>
        <p:spPr>
          <a:xfrm>
            <a:off x="5652121" y="243994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dirty="0">
                <a:solidFill>
                  <a:srgbClr val="044823"/>
                </a:solidFill>
              </a:rPr>
              <a:t>并行程序设计与算法</a:t>
            </a:r>
          </a:p>
        </p:txBody>
      </p:sp>
    </p:spTree>
    <p:extLst>
      <p:ext uri="{BB962C8B-B14F-4D97-AF65-F5344CB8AC3E}">
        <p14:creationId xmlns:p14="http://schemas.microsoft.com/office/powerpoint/2010/main" val="1257846598"/>
      </p:ext>
    </p:extLst>
  </p:cSld>
  <p:clrMapOvr>
    <a:masterClrMapping/>
  </p:clrMapOvr>
  <p:transition spd="slow" advTm="184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6591" y="1417638"/>
            <a:ext cx="8229600" cy="516572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/>
              <a:t>主讲教师</a:t>
            </a:r>
            <a:r>
              <a:rPr lang="zh-CN" altLang="en-US" dirty="0"/>
              <a:t>：王桢</a:t>
            </a:r>
          </a:p>
          <a:p>
            <a:pPr lvl="1"/>
            <a:r>
              <a:rPr lang="zh-CN" altLang="en-US" dirty="0"/>
              <a:t>个人主页：</a:t>
            </a:r>
            <a:r>
              <a:rPr lang="en-US" altLang="zh-CN" dirty="0">
                <a:hlinkClick r:id="rId2"/>
              </a:rPr>
              <a:t>https://joneswong.github.io/about/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Email: </a:t>
            </a:r>
            <a:r>
              <a:rPr lang="en-US" altLang="zh-CN" dirty="0">
                <a:hlinkClick r:id="rId3"/>
              </a:rPr>
              <a:t>wangzh665@mail.sysu.edu.cn</a:t>
            </a:r>
            <a:r>
              <a:rPr lang="en-US" altLang="zh-CN" dirty="0"/>
              <a:t> </a:t>
            </a:r>
          </a:p>
          <a:p>
            <a:r>
              <a:rPr lang="zh-CN" altLang="en-US" b="1" dirty="0"/>
              <a:t>研究方向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机器学习理论与应用</a:t>
            </a:r>
          </a:p>
          <a:p>
            <a:r>
              <a:rPr lang="zh-CN" altLang="en-US" b="1" dirty="0"/>
              <a:t>课程网站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b="1" dirty="0"/>
              <a:t>TBA</a:t>
            </a:r>
            <a:r>
              <a:rPr lang="en-US" altLang="zh-CN" dirty="0"/>
              <a:t> </a:t>
            </a:r>
          </a:p>
          <a:p>
            <a:r>
              <a:rPr lang="zh-CN" altLang="en-US" b="1" dirty="0"/>
              <a:t>助教信息：</a:t>
            </a:r>
            <a:endParaRPr lang="en-US" altLang="zh-CN" b="1" dirty="0"/>
          </a:p>
          <a:p>
            <a:pPr lvl="1"/>
            <a:r>
              <a:rPr lang="zh-CN" altLang="en-US" dirty="0"/>
              <a:t>李俞乐、岑景成</a:t>
            </a:r>
            <a:endParaRPr lang="en-US" altLang="zh-CN" dirty="0"/>
          </a:p>
          <a:p>
            <a:r>
              <a:rPr lang="zh-CN" altLang="en-US" b="1" dirty="0"/>
              <a:t>课程交流群：</a:t>
            </a:r>
            <a:r>
              <a:rPr lang="en-US" altLang="zh-CN" b="1" dirty="0"/>
              <a:t>TBA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教师信息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107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6591" y="1417638"/>
            <a:ext cx="8229600" cy="503569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课程对象：</a:t>
            </a:r>
            <a:endParaRPr lang="en-US" altLang="zh-CN" dirty="0"/>
          </a:p>
          <a:p>
            <a:pPr lvl="1"/>
            <a:r>
              <a:rPr lang="zh-CN" altLang="en-US" dirty="0"/>
              <a:t>没有接触过并行计算的学生</a:t>
            </a:r>
          </a:p>
          <a:p>
            <a:r>
              <a:rPr lang="zh-CN" altLang="en-US" dirty="0"/>
              <a:t>课程目的：</a:t>
            </a:r>
            <a:endParaRPr lang="en-US" altLang="zh-CN" dirty="0"/>
          </a:p>
          <a:p>
            <a:pPr lvl="1"/>
            <a:r>
              <a:rPr lang="zh-CN" altLang="en-US" dirty="0"/>
              <a:t>讲解并行计算的基本原理，及其编程与算法</a:t>
            </a:r>
          </a:p>
          <a:p>
            <a:r>
              <a:rPr lang="zh-CN" altLang="en-US" dirty="0"/>
              <a:t>修这门课需要的预备知识</a:t>
            </a:r>
          </a:p>
          <a:p>
            <a:pPr lvl="1"/>
            <a:r>
              <a:rPr lang="zh-CN" altLang="en-US" dirty="0"/>
              <a:t>对计算机的组成有一定的概念（有修过操作系统、计算机组成原理更好）</a:t>
            </a:r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编程</a:t>
            </a:r>
          </a:p>
          <a:p>
            <a:pPr lvl="1"/>
            <a:r>
              <a:rPr lang="zh-CN" altLang="en-US" dirty="0"/>
              <a:t>学过线性代数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39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C7D640-EBEC-4E9F-91A7-42AE89C9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5963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并行计算的有关概念</a:t>
            </a:r>
          </a:p>
          <a:p>
            <a:r>
              <a:rPr lang="zh-CN" altLang="en-US" dirty="0"/>
              <a:t>并行计算系统的硬件和软件</a:t>
            </a:r>
          </a:p>
          <a:p>
            <a:r>
              <a:rPr lang="zh-CN" altLang="en-US" dirty="0"/>
              <a:t>并行程序的性能评价方法和设计技术</a:t>
            </a:r>
          </a:p>
          <a:p>
            <a:r>
              <a:rPr lang="zh-CN" altLang="en-US" dirty="0"/>
              <a:t>多机多核条件下消息传递接口</a:t>
            </a:r>
            <a:r>
              <a:rPr lang="en-US" altLang="zh-CN" dirty="0"/>
              <a:t>MPI</a:t>
            </a:r>
            <a:r>
              <a:rPr lang="zh-CN" altLang="en-US" dirty="0"/>
              <a:t>的基本原理</a:t>
            </a:r>
          </a:p>
          <a:p>
            <a:r>
              <a:rPr lang="zh-CN" altLang="en-US" dirty="0"/>
              <a:t>单机多核条件下的</a:t>
            </a:r>
            <a:r>
              <a:rPr lang="en-US" altLang="zh-CN" dirty="0" err="1"/>
              <a:t>Pthread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zh-CN" altLang="en-US" dirty="0"/>
              <a:t>单机多核条件下的</a:t>
            </a:r>
            <a:r>
              <a:rPr lang="en-US" altLang="zh-CN" dirty="0" err="1"/>
              <a:t>OpenMP</a:t>
            </a:r>
            <a:r>
              <a:rPr lang="zh-CN" altLang="en-US" dirty="0"/>
              <a:t>应用</a:t>
            </a:r>
          </a:p>
          <a:p>
            <a:r>
              <a:rPr lang="zh-CN" altLang="en-US" dirty="0"/>
              <a:t>异构编程（</a:t>
            </a:r>
            <a:r>
              <a:rPr lang="en-US" altLang="zh-CN" dirty="0"/>
              <a:t>CUDA</a:t>
            </a:r>
            <a:r>
              <a:rPr lang="zh-CN" altLang="en-US" dirty="0"/>
              <a:t>）的基本知识和方法</a:t>
            </a:r>
          </a:p>
          <a:p>
            <a:r>
              <a:rPr lang="zh-CN" altLang="en-US" dirty="0"/>
              <a:t>数据并行的软硬件体系结构</a:t>
            </a:r>
          </a:p>
          <a:p>
            <a:r>
              <a:rPr lang="zh-CN" altLang="en-US" dirty="0"/>
              <a:t>典型的并行算法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4F35105-43D3-4441-9BC1-C248E21A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D0C4B-688B-4CCB-8652-C7AEA19A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4</a:t>
            </a:fld>
            <a:endParaRPr lang="en-SG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4649466"/>
            <a:ext cx="2740957" cy="18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7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6590" y="1417638"/>
            <a:ext cx="8363881" cy="481967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教材和参考书目：</a:t>
            </a:r>
            <a:endParaRPr lang="en-US" altLang="zh-CN" dirty="0"/>
          </a:p>
          <a:p>
            <a:pPr lvl="1"/>
            <a:r>
              <a:rPr lang="zh-CN" altLang="en-US" b="1" dirty="0"/>
              <a:t>并行程序设计导论，</a:t>
            </a:r>
            <a:r>
              <a:rPr lang="en-US" altLang="zh-CN" b="1" dirty="0"/>
              <a:t>Peter S Pacheco,  </a:t>
            </a:r>
            <a:r>
              <a:rPr lang="zh-CN" altLang="en-US" b="1" dirty="0"/>
              <a:t>机械工业出版社， </a:t>
            </a:r>
            <a:r>
              <a:rPr lang="en-US" altLang="zh-CN" b="1" dirty="0"/>
              <a:t>2016</a:t>
            </a:r>
          </a:p>
          <a:p>
            <a:pPr lvl="1"/>
            <a:r>
              <a:rPr lang="zh-CN" altLang="en-US" b="1" dirty="0"/>
              <a:t>并行多核体系结构基础，汤孟岩，机械工业出版社， </a:t>
            </a:r>
            <a:r>
              <a:rPr lang="en-US" altLang="zh-CN" b="1" dirty="0"/>
              <a:t>2019</a:t>
            </a:r>
          </a:p>
          <a:p>
            <a:pPr lvl="1"/>
            <a:r>
              <a:rPr lang="en-US" altLang="zh-CN" dirty="0" err="1"/>
              <a:t>Ananth</a:t>
            </a:r>
            <a:r>
              <a:rPr lang="en-US" altLang="zh-CN" dirty="0"/>
              <a:t> </a:t>
            </a:r>
            <a:r>
              <a:rPr lang="en-US" altLang="zh-CN" dirty="0" err="1"/>
              <a:t>Grama</a:t>
            </a:r>
            <a:r>
              <a:rPr lang="en-US" altLang="zh-CN" dirty="0"/>
              <a:t>, </a:t>
            </a:r>
            <a:r>
              <a:rPr lang="en-US" altLang="zh-CN" dirty="0" err="1"/>
              <a:t>Anshul</a:t>
            </a:r>
            <a:r>
              <a:rPr lang="en-US" altLang="zh-CN" dirty="0"/>
              <a:t> Gupta, George </a:t>
            </a:r>
            <a:r>
              <a:rPr lang="en-US" altLang="zh-CN" dirty="0" err="1"/>
              <a:t>Karypis</a:t>
            </a:r>
            <a:r>
              <a:rPr lang="en-US" altLang="zh-CN" dirty="0"/>
              <a:t>, </a:t>
            </a:r>
            <a:r>
              <a:rPr lang="en-US" altLang="zh-CN" dirty="0" err="1"/>
              <a:t>Vipin</a:t>
            </a:r>
            <a:r>
              <a:rPr lang="en-US" altLang="zh-CN" dirty="0"/>
              <a:t> Kumar, Introduction to Parallel Computing (2nd Edition), Pearson Education Limited, 2003.</a:t>
            </a:r>
            <a:r>
              <a:rPr lang="zh-CN" altLang="en-US" dirty="0"/>
              <a:t>（有中译本）</a:t>
            </a:r>
            <a:endParaRPr lang="en-US" altLang="zh-CN" dirty="0"/>
          </a:p>
          <a:p>
            <a:pPr lvl="1"/>
            <a:r>
              <a:rPr lang="zh-CN" altLang="zh-CN" dirty="0"/>
              <a:t>陈国良，并行计算――结构</a:t>
            </a:r>
            <a:r>
              <a:rPr lang="en-US" altLang="zh-CN" dirty="0"/>
              <a:t>.</a:t>
            </a:r>
            <a:r>
              <a:rPr lang="zh-CN" altLang="zh-CN" dirty="0"/>
              <a:t>算法</a:t>
            </a:r>
            <a:r>
              <a:rPr lang="en-US" altLang="zh-CN" dirty="0"/>
              <a:t>.</a:t>
            </a:r>
            <a:r>
              <a:rPr lang="zh-CN" altLang="zh-CN" dirty="0"/>
              <a:t>编程</a:t>
            </a:r>
            <a:r>
              <a:rPr lang="en-US" altLang="zh-CN" dirty="0"/>
              <a:t>   </a:t>
            </a:r>
            <a:r>
              <a:rPr lang="zh-CN" altLang="zh-CN" dirty="0"/>
              <a:t>高等教育出版社，</a:t>
            </a:r>
            <a:r>
              <a:rPr lang="en-US" altLang="zh-CN" dirty="0"/>
              <a:t>2003.</a:t>
            </a:r>
          </a:p>
          <a:p>
            <a:pPr lvl="1"/>
            <a:r>
              <a:rPr lang="en-US" altLang="zh-CN" dirty="0"/>
              <a:t>John L. Hennessy, David A. Patterson. Computer Architecture: A Quantitative Approach. Morgan Kaufmann; 5 edition</a:t>
            </a:r>
            <a:r>
              <a:rPr lang="zh-CN" altLang="zh-CN" dirty="0"/>
              <a:t>，</a:t>
            </a:r>
            <a:r>
              <a:rPr lang="en-US" altLang="zh-CN" dirty="0"/>
              <a:t>2011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5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考核形式：</a:t>
            </a:r>
            <a:endParaRPr lang="en-US" altLang="zh-CN" dirty="0"/>
          </a:p>
          <a:p>
            <a:pPr lvl="1"/>
            <a:r>
              <a:rPr lang="zh-CN" altLang="en-US" dirty="0"/>
              <a:t>期末：</a:t>
            </a:r>
            <a:r>
              <a:rPr lang="en-US" altLang="zh-CN" sz="3600" b="1" dirty="0">
                <a:solidFill>
                  <a:srgbClr val="C00000"/>
                </a:solidFill>
              </a:rPr>
              <a:t>60%</a:t>
            </a:r>
            <a:r>
              <a:rPr lang="zh-CN" altLang="en-US" sz="3600" b="1" dirty="0">
                <a:solidFill>
                  <a:srgbClr val="C00000"/>
                </a:solidFill>
              </a:rPr>
              <a:t>，闭卷！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平时作业</a:t>
            </a:r>
            <a:r>
              <a:rPr lang="en-US" altLang="zh-CN" dirty="0"/>
              <a:t> </a:t>
            </a:r>
            <a:r>
              <a:rPr lang="zh-CN" altLang="en-US" dirty="0"/>
              <a:t>（编程</a:t>
            </a:r>
            <a:r>
              <a:rPr lang="en-US" altLang="zh-CN" dirty="0"/>
              <a:t>+</a:t>
            </a:r>
            <a:r>
              <a:rPr lang="zh-CN" altLang="en-US" dirty="0"/>
              <a:t>理论</a:t>
            </a:r>
            <a:r>
              <a:rPr lang="en-US" altLang="zh-CN" dirty="0"/>
              <a:t>+</a:t>
            </a:r>
            <a:r>
              <a:rPr lang="zh-CN" altLang="en-US" dirty="0"/>
              <a:t>考勤）：</a:t>
            </a:r>
            <a:r>
              <a:rPr lang="en-US" altLang="zh-CN" sz="3600" b="1" dirty="0">
                <a:solidFill>
                  <a:srgbClr val="C00000"/>
                </a:solidFill>
              </a:rPr>
              <a:t>40%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作业提交形式：</a:t>
            </a:r>
            <a:endParaRPr lang="en-US" altLang="zh-CN" dirty="0"/>
          </a:p>
          <a:p>
            <a:pPr lvl="1"/>
            <a:r>
              <a:rPr lang="zh-CN" altLang="en-US" dirty="0"/>
              <a:t>通过超算习堂平台（</a:t>
            </a:r>
            <a:r>
              <a:rPr lang="en-US" altLang="zh-CN" dirty="0">
                <a:solidFill>
                  <a:srgbClr val="0066CC"/>
                </a:solidFill>
              </a:rPr>
              <a:t>easyhpc.net</a:t>
            </a:r>
            <a:r>
              <a:rPr lang="zh-CN" altLang="en-US" dirty="0"/>
              <a:t>）在线提交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6</a:t>
            </a:fld>
            <a:endParaRPr lang="en-SG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445224"/>
            <a:ext cx="2352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0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让我们开始吧！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7</a:t>
            </a:fld>
            <a:endParaRPr lang="en-SG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0" y="1845059"/>
            <a:ext cx="3974763" cy="389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345</Words>
  <Application>Microsoft Office PowerPoint</Application>
  <PresentationFormat>全屏显示(4:3)</PresentationFormat>
  <Paragraphs>57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Times New Roman</vt:lpstr>
      <vt:lpstr>Office Theme</vt:lpstr>
      <vt:lpstr>PowerPoint 演示文稿</vt:lpstr>
      <vt:lpstr>教师信息</vt:lpstr>
      <vt:lpstr>课程简介</vt:lpstr>
      <vt:lpstr>课程内容</vt:lpstr>
      <vt:lpstr>课程教材</vt:lpstr>
      <vt:lpstr>课程考核</vt:lpstr>
      <vt:lpstr>让我们开始吧！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Storm for Real-Time Stream Data Analytic</dc:title>
  <dc:creator>Tom Fu</dc:creator>
  <cp:lastModifiedBy>Jones Wong</cp:lastModifiedBy>
  <cp:revision>433</cp:revision>
  <dcterms:created xsi:type="dcterms:W3CDTF">2015-08-27T02:23:10Z</dcterms:created>
  <dcterms:modified xsi:type="dcterms:W3CDTF">2024-02-26T05:29:08Z</dcterms:modified>
</cp:coreProperties>
</file>