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991" r:id="rId2"/>
    <p:sldId id="1397" r:id="rId3"/>
    <p:sldId id="1399" r:id="rId4"/>
    <p:sldId id="1401" r:id="rId5"/>
    <p:sldId id="1400" r:id="rId6"/>
    <p:sldId id="1402" r:id="rId7"/>
    <p:sldId id="1403" r:id="rId8"/>
    <p:sldId id="1404" r:id="rId9"/>
    <p:sldId id="1405" r:id="rId10"/>
    <p:sldId id="1406" r:id="rId11"/>
    <p:sldId id="257" r:id="rId12"/>
    <p:sldId id="258" r:id="rId13"/>
    <p:sldId id="259" r:id="rId14"/>
    <p:sldId id="1407" r:id="rId15"/>
    <p:sldId id="1408" r:id="rId16"/>
    <p:sldId id="1409" r:id="rId17"/>
    <p:sldId id="1410" r:id="rId18"/>
    <p:sldId id="1411" r:id="rId19"/>
    <p:sldId id="1393" r:id="rId20"/>
    <p:sldId id="1394" r:id="rId21"/>
    <p:sldId id="1395" r:id="rId22"/>
    <p:sldId id="316" r:id="rId23"/>
    <p:sldId id="993" r:id="rId24"/>
    <p:sldId id="449" r:id="rId25"/>
    <p:sldId id="453" r:id="rId26"/>
    <p:sldId id="1414" r:id="rId27"/>
    <p:sldId id="994" r:id="rId28"/>
    <p:sldId id="455" r:id="rId29"/>
    <p:sldId id="456" r:id="rId30"/>
    <p:sldId id="457" r:id="rId31"/>
    <p:sldId id="995" r:id="rId32"/>
    <p:sldId id="458" r:id="rId33"/>
    <p:sldId id="996" r:id="rId34"/>
    <p:sldId id="459" r:id="rId35"/>
    <p:sldId id="460" r:id="rId36"/>
    <p:sldId id="461" r:id="rId37"/>
    <p:sldId id="463" r:id="rId38"/>
    <p:sldId id="464" r:id="rId39"/>
    <p:sldId id="465" r:id="rId40"/>
    <p:sldId id="466" r:id="rId41"/>
    <p:sldId id="997" r:id="rId42"/>
    <p:sldId id="467" r:id="rId43"/>
    <p:sldId id="468" r:id="rId44"/>
    <p:sldId id="469" r:id="rId45"/>
    <p:sldId id="470" r:id="rId46"/>
    <p:sldId id="471" r:id="rId47"/>
    <p:sldId id="472" r:id="rId48"/>
    <p:sldId id="473" r:id="rId49"/>
    <p:sldId id="998" r:id="rId50"/>
    <p:sldId id="320" r:id="rId51"/>
    <p:sldId id="321" r:id="rId52"/>
    <p:sldId id="322" r:id="rId53"/>
    <p:sldId id="1396" r:id="rId54"/>
    <p:sldId id="325" r:id="rId55"/>
    <p:sldId id="327" r:id="rId56"/>
    <p:sldId id="1412" r:id="rId57"/>
    <p:sldId id="1415" r:id="rId58"/>
    <p:sldId id="1418" r:id="rId59"/>
    <p:sldId id="1419" r:id="rId60"/>
    <p:sldId id="1420" r:id="rId61"/>
    <p:sldId id="1421" r:id="rId62"/>
    <p:sldId id="1422" r:id="rId63"/>
    <p:sldId id="1423" r:id="rId64"/>
    <p:sldId id="1424" r:id="rId65"/>
    <p:sldId id="1425" r:id="rId66"/>
    <p:sldId id="1426" r:id="rId67"/>
    <p:sldId id="1416" r:id="rId68"/>
    <p:sldId id="141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44823"/>
    <a:srgbClr val="0000FF"/>
    <a:srgbClr val="036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5" autoAdjust="0"/>
    <p:restoredTop sz="88087" autoAdjust="0"/>
  </p:normalViewPr>
  <p:slideViewPr>
    <p:cSldViewPr>
      <p:cViewPr varScale="1">
        <p:scale>
          <a:sx n="91" d="100"/>
          <a:sy n="91" d="100"/>
        </p:scale>
        <p:origin x="612" y="48"/>
      </p:cViewPr>
      <p:guideLst>
        <p:guide orient="horz" pos="2160"/>
        <p:guide pos="2880"/>
      </p:guideLst>
    </p:cSldViewPr>
  </p:slideViewPr>
  <p:notesTextViewPr>
    <p:cViewPr>
      <p:scale>
        <a:sx n="1" d="1"/>
        <a:sy n="1" d="1"/>
      </p:scale>
      <p:origin x="0" y="0"/>
    </p:cViewPr>
  </p:notesTextViewPr>
  <p:sorterViewPr>
    <p:cViewPr varScale="1">
      <p:scale>
        <a:sx n="1" d="1"/>
        <a:sy n="1" d="1"/>
      </p:scale>
      <p:origin x="0" y="-695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C13623A3-0104-4B64-9338-E64A94C97A3F}"/>
    <pc:docChg chg="undo custSel addSld modSld">
      <pc:chgData name="Jones Wong" userId="ffaff864a26d44c2" providerId="LiveId" clId="{C13623A3-0104-4B64-9338-E64A94C97A3F}" dt="2024-03-04T04:16:07.164" v="1250"/>
      <pc:docMkLst>
        <pc:docMk/>
      </pc:docMkLst>
      <pc:sldChg chg="addSp modSp mod">
        <pc:chgData name="Jones Wong" userId="ffaff864a26d44c2" providerId="LiveId" clId="{C13623A3-0104-4B64-9338-E64A94C97A3F}" dt="2024-03-04T03:22:55.876" v="42" actId="20577"/>
        <pc:sldMkLst>
          <pc:docMk/>
          <pc:sldMk cId="1773988800" sldId="461"/>
        </pc:sldMkLst>
        <pc:spChg chg="add mod">
          <ac:chgData name="Jones Wong" userId="ffaff864a26d44c2" providerId="LiveId" clId="{C13623A3-0104-4B64-9338-E64A94C97A3F}" dt="2024-03-04T03:22:55.876" v="42" actId="20577"/>
          <ac:spMkLst>
            <pc:docMk/>
            <pc:sldMk cId="1773988800" sldId="461"/>
            <ac:spMk id="3" creationId="{48D8132B-D5C8-4832-9E16-126A4E6132F1}"/>
          </ac:spMkLst>
        </pc:spChg>
      </pc:sldChg>
      <pc:sldChg chg="modNotesTx">
        <pc:chgData name="Jones Wong" userId="ffaff864a26d44c2" providerId="LiveId" clId="{C13623A3-0104-4B64-9338-E64A94C97A3F}" dt="2024-03-03T02:23:27.961" v="5" actId="20577"/>
        <pc:sldMkLst>
          <pc:docMk/>
          <pc:sldMk cId="1955814693" sldId="1402"/>
        </pc:sldMkLst>
      </pc:sldChg>
      <pc:sldChg chg="modNotesTx">
        <pc:chgData name="Jones Wong" userId="ffaff864a26d44c2" providerId="LiveId" clId="{C13623A3-0104-4B64-9338-E64A94C97A3F}" dt="2024-03-03T02:45:38.349" v="11" actId="20577"/>
        <pc:sldMkLst>
          <pc:docMk/>
          <pc:sldMk cId="3996291172" sldId="1406"/>
        </pc:sldMkLst>
      </pc:sldChg>
      <pc:sldChg chg="modSp add mod">
        <pc:chgData name="Jones Wong" userId="ffaff864a26d44c2" providerId="LiveId" clId="{C13623A3-0104-4B64-9338-E64A94C97A3F}" dt="2024-03-04T03:23:10.900" v="68" actId="20577"/>
        <pc:sldMkLst>
          <pc:docMk/>
          <pc:sldMk cId="3235688016" sldId="1416"/>
        </pc:sldMkLst>
        <pc:spChg chg="mod">
          <ac:chgData name="Jones Wong" userId="ffaff864a26d44c2" providerId="LiveId" clId="{C13623A3-0104-4B64-9338-E64A94C97A3F}" dt="2024-03-04T03:23:05.403" v="45" actId="27636"/>
          <ac:spMkLst>
            <pc:docMk/>
            <pc:sldMk cId="3235688016" sldId="1416"/>
            <ac:spMk id="2" creationId="{00000000-0000-0000-0000-000000000000}"/>
          </ac:spMkLst>
        </pc:spChg>
        <pc:spChg chg="mod">
          <ac:chgData name="Jones Wong" userId="ffaff864a26d44c2" providerId="LiveId" clId="{C13623A3-0104-4B64-9338-E64A94C97A3F}" dt="2024-03-04T03:23:10.900" v="68" actId="20577"/>
          <ac:spMkLst>
            <pc:docMk/>
            <pc:sldMk cId="3235688016" sldId="1416"/>
            <ac:spMk id="3" creationId="{00000000-0000-0000-0000-000000000000}"/>
          </ac:spMkLst>
        </pc:spChg>
      </pc:sldChg>
      <pc:sldChg chg="addSp delSp modSp add mod">
        <pc:chgData name="Jones Wong" userId="ffaff864a26d44c2" providerId="LiveId" clId="{C13623A3-0104-4B64-9338-E64A94C97A3F}" dt="2024-03-04T03:24:24.786" v="123" actId="20577"/>
        <pc:sldMkLst>
          <pc:docMk/>
          <pc:sldMk cId="2082895264" sldId="1417"/>
        </pc:sldMkLst>
        <pc:spChg chg="del">
          <ac:chgData name="Jones Wong" userId="ffaff864a26d44c2" providerId="LiveId" clId="{C13623A3-0104-4B64-9338-E64A94C97A3F}" dt="2024-03-04T03:23:58.003" v="112" actId="931"/>
          <ac:spMkLst>
            <pc:docMk/>
            <pc:sldMk cId="2082895264" sldId="1417"/>
            <ac:spMk id="2" creationId="{00000000-0000-0000-0000-000000000000}"/>
          </ac:spMkLst>
        </pc:spChg>
        <pc:spChg chg="mod">
          <ac:chgData name="Jones Wong" userId="ffaff864a26d44c2" providerId="LiveId" clId="{C13623A3-0104-4B64-9338-E64A94C97A3F}" dt="2024-03-04T03:24:24.786" v="123" actId="20577"/>
          <ac:spMkLst>
            <pc:docMk/>
            <pc:sldMk cId="2082895264" sldId="1417"/>
            <ac:spMk id="3" creationId="{00000000-0000-0000-0000-000000000000}"/>
          </ac:spMkLst>
        </pc:spChg>
        <pc:spChg chg="add mod">
          <ac:chgData name="Jones Wong" userId="ffaff864a26d44c2" providerId="LiveId" clId="{C13623A3-0104-4B64-9338-E64A94C97A3F}" dt="2024-03-04T03:24:06.205" v="117" actId="20577"/>
          <ac:spMkLst>
            <pc:docMk/>
            <pc:sldMk cId="2082895264" sldId="1417"/>
            <ac:spMk id="7" creationId="{81DCEBD8-83FD-4755-8DBC-FB8CD5B5B1B3}"/>
          </ac:spMkLst>
        </pc:spChg>
        <pc:picChg chg="add mod">
          <ac:chgData name="Jones Wong" userId="ffaff864a26d44c2" providerId="LiveId" clId="{C13623A3-0104-4B64-9338-E64A94C97A3F}" dt="2024-03-04T03:23:58.003" v="112" actId="931"/>
          <ac:picMkLst>
            <pc:docMk/>
            <pc:sldMk cId="2082895264" sldId="1417"/>
            <ac:picMk id="6" creationId="{CEC94134-5FFB-4114-9AB2-B0CFDB276A4F}"/>
          </ac:picMkLst>
        </pc:picChg>
      </pc:sldChg>
      <pc:sldChg chg="modSp mod">
        <pc:chgData name="Jones Wong" userId="ffaff864a26d44c2" providerId="LiveId" clId="{C13623A3-0104-4B64-9338-E64A94C97A3F}" dt="2024-03-04T03:26:41.245" v="138" actId="20577"/>
        <pc:sldMkLst>
          <pc:docMk/>
          <pc:sldMk cId="1301027339" sldId="1418"/>
        </pc:sldMkLst>
        <pc:spChg chg="mod">
          <ac:chgData name="Jones Wong" userId="ffaff864a26d44c2" providerId="LiveId" clId="{C13623A3-0104-4B64-9338-E64A94C97A3F}" dt="2024-03-04T03:26:41.245" v="138" actId="20577"/>
          <ac:spMkLst>
            <pc:docMk/>
            <pc:sldMk cId="1301027339" sldId="1418"/>
            <ac:spMk id="3" creationId="{00000000-0000-0000-0000-000000000000}"/>
          </ac:spMkLst>
        </pc:spChg>
      </pc:sldChg>
      <pc:sldChg chg="addSp delSp modSp mod">
        <pc:chgData name="Jones Wong" userId="ffaff864a26d44c2" providerId="LiveId" clId="{C13623A3-0104-4B64-9338-E64A94C97A3F}" dt="2024-03-04T03:43:33.811" v="606" actId="5793"/>
        <pc:sldMkLst>
          <pc:docMk/>
          <pc:sldMk cId="1067757568" sldId="1419"/>
        </pc:sldMkLst>
        <pc:spChg chg="mod">
          <ac:chgData name="Jones Wong" userId="ffaff864a26d44c2" providerId="LiveId" clId="{C13623A3-0104-4B64-9338-E64A94C97A3F}" dt="2024-03-04T03:30:27.168" v="356" actId="20577"/>
          <ac:spMkLst>
            <pc:docMk/>
            <pc:sldMk cId="1067757568" sldId="1419"/>
            <ac:spMk id="2" creationId="{00000000-0000-0000-0000-000000000000}"/>
          </ac:spMkLst>
        </pc:spChg>
        <pc:spChg chg="mod">
          <ac:chgData name="Jones Wong" userId="ffaff864a26d44c2" providerId="LiveId" clId="{C13623A3-0104-4B64-9338-E64A94C97A3F}" dt="2024-03-04T03:43:33.811" v="606" actId="5793"/>
          <ac:spMkLst>
            <pc:docMk/>
            <pc:sldMk cId="1067757568" sldId="1419"/>
            <ac:spMk id="3" creationId="{00000000-0000-0000-0000-000000000000}"/>
          </ac:spMkLst>
        </pc:spChg>
        <pc:picChg chg="add del mod">
          <ac:chgData name="Jones Wong" userId="ffaff864a26d44c2" providerId="LiveId" clId="{C13623A3-0104-4B64-9338-E64A94C97A3F}" dt="2024-03-04T03:28:40.833" v="174" actId="478"/>
          <ac:picMkLst>
            <pc:docMk/>
            <pc:sldMk cId="1067757568" sldId="1419"/>
            <ac:picMk id="6" creationId="{54747253-7B0B-4784-8CEA-433DABADCBF3}"/>
          </ac:picMkLst>
        </pc:picChg>
      </pc:sldChg>
      <pc:sldChg chg="addSp delSp modSp add mod">
        <pc:chgData name="Jones Wong" userId="ffaff864a26d44c2" providerId="LiveId" clId="{C13623A3-0104-4B64-9338-E64A94C97A3F}" dt="2024-03-04T03:31:30.150" v="384" actId="1076"/>
        <pc:sldMkLst>
          <pc:docMk/>
          <pc:sldMk cId="3602478855" sldId="1420"/>
        </pc:sldMkLst>
        <pc:spChg chg="del">
          <ac:chgData name="Jones Wong" userId="ffaff864a26d44c2" providerId="LiveId" clId="{C13623A3-0104-4B64-9338-E64A94C97A3F}" dt="2024-03-04T03:30:56.193" v="357" actId="478"/>
          <ac:spMkLst>
            <pc:docMk/>
            <pc:sldMk cId="3602478855" sldId="1420"/>
            <ac:spMk id="2" creationId="{00000000-0000-0000-0000-000000000000}"/>
          </ac:spMkLst>
        </pc:spChg>
        <pc:spChg chg="mod">
          <ac:chgData name="Jones Wong" userId="ffaff864a26d44c2" providerId="LiveId" clId="{C13623A3-0104-4B64-9338-E64A94C97A3F}" dt="2024-03-04T03:31:05.420" v="377" actId="20577"/>
          <ac:spMkLst>
            <pc:docMk/>
            <pc:sldMk cId="3602478855" sldId="1420"/>
            <ac:spMk id="3" creationId="{00000000-0000-0000-0000-000000000000}"/>
          </ac:spMkLst>
        </pc:spChg>
        <pc:spChg chg="add del mod">
          <ac:chgData name="Jones Wong" userId="ffaff864a26d44c2" providerId="LiveId" clId="{C13623A3-0104-4B64-9338-E64A94C97A3F}" dt="2024-03-04T03:30:58.422" v="358" actId="478"/>
          <ac:spMkLst>
            <pc:docMk/>
            <pc:sldMk cId="3602478855" sldId="1420"/>
            <ac:spMk id="7" creationId="{BE1E1055-5291-47F7-B0AB-CBB59A383CA7}"/>
          </ac:spMkLst>
        </pc:spChg>
        <pc:picChg chg="mod">
          <ac:chgData name="Jones Wong" userId="ffaff864a26d44c2" providerId="LiveId" clId="{C13623A3-0104-4B64-9338-E64A94C97A3F}" dt="2024-03-04T03:31:30.150" v="384" actId="1076"/>
          <ac:picMkLst>
            <pc:docMk/>
            <pc:sldMk cId="3602478855" sldId="1420"/>
            <ac:picMk id="6" creationId="{54747253-7B0B-4784-8CEA-433DABADCBF3}"/>
          </ac:picMkLst>
        </pc:picChg>
      </pc:sldChg>
      <pc:sldChg chg="addSp delSp modSp add mod">
        <pc:chgData name="Jones Wong" userId="ffaff864a26d44c2" providerId="LiveId" clId="{C13623A3-0104-4B64-9338-E64A94C97A3F}" dt="2024-03-04T03:39:32.756" v="587" actId="207"/>
        <pc:sldMkLst>
          <pc:docMk/>
          <pc:sldMk cId="1435205014" sldId="1421"/>
        </pc:sldMkLst>
        <pc:spChg chg="add mod">
          <ac:chgData name="Jones Wong" userId="ffaff864a26d44c2" providerId="LiveId" clId="{C13623A3-0104-4B64-9338-E64A94C97A3F}" dt="2024-03-04T03:39:32.756" v="587" actId="207"/>
          <ac:spMkLst>
            <pc:docMk/>
            <pc:sldMk cId="1435205014" sldId="1421"/>
            <ac:spMk id="7" creationId="{D44F61BE-37BF-43BB-9BDD-8A9CE092CD30}"/>
          </ac:spMkLst>
        </pc:spChg>
        <pc:picChg chg="add mod">
          <ac:chgData name="Jones Wong" userId="ffaff864a26d44c2" providerId="LiveId" clId="{C13623A3-0104-4B64-9338-E64A94C97A3F}" dt="2024-03-04T03:35:44.178" v="397" actId="1076"/>
          <ac:picMkLst>
            <pc:docMk/>
            <pc:sldMk cId="1435205014" sldId="1421"/>
            <ac:picMk id="5" creationId="{5B33C1CF-022F-413F-9AD4-8AE542DF2F29}"/>
          </ac:picMkLst>
        </pc:picChg>
        <pc:picChg chg="del">
          <ac:chgData name="Jones Wong" userId="ffaff864a26d44c2" providerId="LiveId" clId="{C13623A3-0104-4B64-9338-E64A94C97A3F}" dt="2024-03-04T03:34:32.184" v="386" actId="478"/>
          <ac:picMkLst>
            <pc:docMk/>
            <pc:sldMk cId="1435205014" sldId="1421"/>
            <ac:picMk id="6" creationId="{54747253-7B0B-4784-8CEA-433DABADCBF3}"/>
          </ac:picMkLst>
        </pc:picChg>
      </pc:sldChg>
      <pc:sldChg chg="modSp mod">
        <pc:chgData name="Jones Wong" userId="ffaff864a26d44c2" providerId="LiveId" clId="{C13623A3-0104-4B64-9338-E64A94C97A3F}" dt="2024-03-04T03:50:28.828" v="744" actId="207"/>
        <pc:sldMkLst>
          <pc:docMk/>
          <pc:sldMk cId="557258844" sldId="1422"/>
        </pc:sldMkLst>
        <pc:spChg chg="mod">
          <ac:chgData name="Jones Wong" userId="ffaff864a26d44c2" providerId="LiveId" clId="{C13623A3-0104-4B64-9338-E64A94C97A3F}" dt="2024-03-04T03:50:28.828" v="744" actId="207"/>
          <ac:spMkLst>
            <pc:docMk/>
            <pc:sldMk cId="557258844" sldId="1422"/>
            <ac:spMk id="2" creationId="{00000000-0000-0000-0000-000000000000}"/>
          </ac:spMkLst>
        </pc:spChg>
        <pc:spChg chg="mod">
          <ac:chgData name="Jones Wong" userId="ffaff864a26d44c2" providerId="LiveId" clId="{C13623A3-0104-4B64-9338-E64A94C97A3F}" dt="2024-03-04T03:43:58.718" v="629" actId="20577"/>
          <ac:spMkLst>
            <pc:docMk/>
            <pc:sldMk cId="557258844" sldId="1422"/>
            <ac:spMk id="3" creationId="{00000000-0000-0000-0000-000000000000}"/>
          </ac:spMkLst>
        </pc:spChg>
      </pc:sldChg>
      <pc:sldChg chg="addSp delSp modSp add mod modNotesTx">
        <pc:chgData name="Jones Wong" userId="ffaff864a26d44c2" providerId="LiveId" clId="{C13623A3-0104-4B64-9338-E64A94C97A3F}" dt="2024-03-04T03:53:50.593" v="809"/>
        <pc:sldMkLst>
          <pc:docMk/>
          <pc:sldMk cId="3878491599" sldId="1423"/>
        </pc:sldMkLst>
        <pc:spChg chg="del mod">
          <ac:chgData name="Jones Wong" userId="ffaff864a26d44c2" providerId="LiveId" clId="{C13623A3-0104-4B64-9338-E64A94C97A3F}" dt="2024-03-04T03:53:50.593" v="809"/>
          <ac:spMkLst>
            <pc:docMk/>
            <pc:sldMk cId="3878491599" sldId="1423"/>
            <ac:spMk id="2" creationId="{00000000-0000-0000-0000-000000000000}"/>
          </ac:spMkLst>
        </pc:spChg>
        <pc:spChg chg="mod">
          <ac:chgData name="Jones Wong" userId="ffaff864a26d44c2" providerId="LiveId" clId="{C13623A3-0104-4B64-9338-E64A94C97A3F}" dt="2024-03-04T03:51:43.798" v="797" actId="20577"/>
          <ac:spMkLst>
            <pc:docMk/>
            <pc:sldMk cId="3878491599" sldId="1423"/>
            <ac:spMk id="3" creationId="{00000000-0000-0000-0000-000000000000}"/>
          </ac:spMkLst>
        </pc:spChg>
        <pc:picChg chg="add mod">
          <ac:chgData name="Jones Wong" userId="ffaff864a26d44c2" providerId="LiveId" clId="{C13623A3-0104-4B64-9338-E64A94C97A3F}" dt="2024-03-04T03:53:50.593" v="809"/>
          <ac:picMkLst>
            <pc:docMk/>
            <pc:sldMk cId="3878491599" sldId="1423"/>
            <ac:picMk id="1026" creationId="{2718EB18-3E06-4CE2-B894-81AA0FC23B0B}"/>
          </ac:picMkLst>
        </pc:picChg>
      </pc:sldChg>
      <pc:sldChg chg="addSp modSp mod modNotesTx">
        <pc:chgData name="Jones Wong" userId="ffaff864a26d44c2" providerId="LiveId" clId="{C13623A3-0104-4B64-9338-E64A94C97A3F}" dt="2024-03-04T04:07:06.028" v="1075" actId="20577"/>
        <pc:sldMkLst>
          <pc:docMk/>
          <pc:sldMk cId="2706024174" sldId="1424"/>
        </pc:sldMkLst>
        <pc:spChg chg="mod">
          <ac:chgData name="Jones Wong" userId="ffaff864a26d44c2" providerId="LiveId" clId="{C13623A3-0104-4B64-9338-E64A94C97A3F}" dt="2024-03-04T04:07:06.028" v="1075" actId="20577"/>
          <ac:spMkLst>
            <pc:docMk/>
            <pc:sldMk cId="2706024174" sldId="1424"/>
            <ac:spMk id="2" creationId="{00000000-0000-0000-0000-000000000000}"/>
          </ac:spMkLst>
        </pc:spChg>
        <pc:spChg chg="mod">
          <ac:chgData name="Jones Wong" userId="ffaff864a26d44c2" providerId="LiveId" clId="{C13623A3-0104-4B64-9338-E64A94C97A3F}" dt="2024-03-04T03:56:15.804" v="848" actId="27636"/>
          <ac:spMkLst>
            <pc:docMk/>
            <pc:sldMk cId="2706024174" sldId="1424"/>
            <ac:spMk id="3" creationId="{00000000-0000-0000-0000-000000000000}"/>
          </ac:spMkLst>
        </pc:spChg>
        <pc:picChg chg="add mod">
          <ac:chgData name="Jones Wong" userId="ffaff864a26d44c2" providerId="LiveId" clId="{C13623A3-0104-4B64-9338-E64A94C97A3F}" dt="2024-03-04T04:06:25.860" v="1052" actId="1076"/>
          <ac:picMkLst>
            <pc:docMk/>
            <pc:sldMk cId="2706024174" sldId="1424"/>
            <ac:picMk id="2050" creationId="{385E615D-496E-4FEA-8C2E-C10650B66EAC}"/>
          </ac:picMkLst>
        </pc:picChg>
      </pc:sldChg>
      <pc:sldChg chg="modSp add mod">
        <pc:chgData name="Jones Wong" userId="ffaff864a26d44c2" providerId="LiveId" clId="{C13623A3-0104-4B64-9338-E64A94C97A3F}" dt="2024-03-04T04:09:29.781" v="1094" actId="108"/>
        <pc:sldMkLst>
          <pc:docMk/>
          <pc:sldMk cId="1857137988" sldId="1425"/>
        </pc:sldMkLst>
        <pc:spChg chg="mod">
          <ac:chgData name="Jones Wong" userId="ffaff864a26d44c2" providerId="LiveId" clId="{C13623A3-0104-4B64-9338-E64A94C97A3F}" dt="2024-03-04T04:09:29.781" v="1094" actId="108"/>
          <ac:spMkLst>
            <pc:docMk/>
            <pc:sldMk cId="1857137988" sldId="1425"/>
            <ac:spMk id="2" creationId="{00000000-0000-0000-0000-000000000000}"/>
          </ac:spMkLst>
        </pc:spChg>
      </pc:sldChg>
      <pc:sldChg chg="addSp delSp modSp add mod modAnim">
        <pc:chgData name="Jones Wong" userId="ffaff864a26d44c2" providerId="LiveId" clId="{C13623A3-0104-4B64-9338-E64A94C97A3F}" dt="2024-03-04T04:16:07.164" v="1250"/>
        <pc:sldMkLst>
          <pc:docMk/>
          <pc:sldMk cId="3078065789" sldId="1426"/>
        </pc:sldMkLst>
        <pc:spChg chg="del mod">
          <ac:chgData name="Jones Wong" userId="ffaff864a26d44c2" providerId="LiveId" clId="{C13623A3-0104-4B64-9338-E64A94C97A3F}" dt="2024-03-04T04:13:15.902" v="1146" actId="478"/>
          <ac:spMkLst>
            <pc:docMk/>
            <pc:sldMk cId="3078065789" sldId="1426"/>
            <ac:spMk id="2" creationId="{00000000-0000-0000-0000-000000000000}"/>
          </ac:spMkLst>
        </pc:spChg>
        <pc:spChg chg="mod">
          <ac:chgData name="Jones Wong" userId="ffaff864a26d44c2" providerId="LiveId" clId="{C13623A3-0104-4B64-9338-E64A94C97A3F}" dt="2024-03-04T04:11:12.248" v="1139" actId="20577"/>
          <ac:spMkLst>
            <pc:docMk/>
            <pc:sldMk cId="3078065789" sldId="1426"/>
            <ac:spMk id="3" creationId="{00000000-0000-0000-0000-000000000000}"/>
          </ac:spMkLst>
        </pc:spChg>
        <pc:spChg chg="add del mod">
          <ac:chgData name="Jones Wong" userId="ffaff864a26d44c2" providerId="LiveId" clId="{C13623A3-0104-4B64-9338-E64A94C97A3F}" dt="2024-03-04T04:13:18.132" v="1147" actId="478"/>
          <ac:spMkLst>
            <pc:docMk/>
            <pc:sldMk cId="3078065789" sldId="1426"/>
            <ac:spMk id="8" creationId="{29028CF7-E165-40B3-8B80-3A4A8030FB76}"/>
          </ac:spMkLst>
        </pc:spChg>
        <pc:spChg chg="add mod">
          <ac:chgData name="Jones Wong" userId="ffaff864a26d44c2" providerId="LiveId" clId="{C13623A3-0104-4B64-9338-E64A94C97A3F}" dt="2024-03-04T04:14:36.120" v="1236" actId="1076"/>
          <ac:spMkLst>
            <pc:docMk/>
            <pc:sldMk cId="3078065789" sldId="1426"/>
            <ac:spMk id="9" creationId="{2208D3F1-90BC-45DD-AC5A-331A184FC623}"/>
          </ac:spMkLst>
        </pc:spChg>
        <pc:spChg chg="add mod">
          <ac:chgData name="Jones Wong" userId="ffaff864a26d44c2" providerId="LiveId" clId="{C13623A3-0104-4B64-9338-E64A94C97A3F}" dt="2024-03-04T04:15:58.247" v="1249" actId="1076"/>
          <ac:spMkLst>
            <pc:docMk/>
            <pc:sldMk cId="3078065789" sldId="1426"/>
            <ac:spMk id="10" creationId="{5ECBA075-ECCE-4C3F-86C4-F06DAA3432DB}"/>
          </ac:spMkLst>
        </pc:spChg>
        <pc:picChg chg="add mod">
          <ac:chgData name="Jones Wong" userId="ffaff864a26d44c2" providerId="LiveId" clId="{C13623A3-0104-4B64-9338-E64A94C97A3F}" dt="2024-03-04T04:11:59.474" v="1143" actId="1076"/>
          <ac:picMkLst>
            <pc:docMk/>
            <pc:sldMk cId="3078065789" sldId="1426"/>
            <ac:picMk id="6" creationId="{F98A814A-1227-4B94-B707-5901BC6A7A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6459F-225C-4AA8-B12F-7D0F44785B1A}" type="datetimeFigureOut">
              <a:rPr lang="en-SG" smtClean="0"/>
              <a:t>4/3/2024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393A7-4FB6-4BF3-96F1-9E4FE8269987}" type="slidenum">
              <a:rPr lang="en-SG" smtClean="0"/>
              <a:t>‹#›</a:t>
            </a:fld>
            <a:endParaRPr lang="en-SG"/>
          </a:p>
        </p:txBody>
      </p:sp>
    </p:spTree>
    <p:extLst>
      <p:ext uri="{BB962C8B-B14F-4D97-AF65-F5344CB8AC3E}">
        <p14:creationId xmlns:p14="http://schemas.microsoft.com/office/powerpoint/2010/main" val="30799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0" i="0" dirty="0">
                <a:solidFill>
                  <a:srgbClr val="0D0D0D"/>
                </a:solidFill>
                <a:effectLst/>
                <a:latin typeface="Söhne"/>
              </a:rPr>
              <a:t>InfiniBand is a high-speed, low-latency interconnect technology primarily used in high-performance computing (HPC) environments, such as supercomputers, data centers, and high-speed networks. 1. </a:t>
            </a:r>
            <a:r>
              <a:rPr lang="en-US" altLang="zh-CN" b="1" i="0" dirty="0">
                <a:solidFill>
                  <a:srgbClr val="0D0D0D"/>
                </a:solidFill>
                <a:effectLst/>
                <a:latin typeface="Söhne"/>
              </a:rPr>
              <a:t>High Bandwidth</a:t>
            </a:r>
            <a:r>
              <a:rPr lang="en-US" altLang="zh-CN" b="0" i="0" dirty="0">
                <a:solidFill>
                  <a:srgbClr val="0D0D0D"/>
                </a:solidFill>
                <a:effectLst/>
                <a:latin typeface="Söhne"/>
              </a:rPr>
              <a:t>: InfiniBand offers high data transfer rates, ranging from gigabits per second (Gbps) to terabits per second (</a:t>
            </a:r>
            <a:r>
              <a:rPr lang="en-US" altLang="zh-CN" b="0" i="0" dirty="0" err="1">
                <a:solidFill>
                  <a:srgbClr val="0D0D0D"/>
                </a:solidFill>
                <a:effectLst/>
                <a:latin typeface="Söhne"/>
              </a:rPr>
              <a:t>Tbps</a:t>
            </a:r>
            <a:r>
              <a:rPr lang="en-US" altLang="zh-CN" b="0" i="0" dirty="0">
                <a:solidFill>
                  <a:srgbClr val="0D0D0D"/>
                </a:solidFill>
                <a:effectLst/>
                <a:latin typeface="Söhne"/>
              </a:rPr>
              <a:t>), depending on the generation and configuration.</a:t>
            </a:r>
          </a:p>
          <a:p>
            <a:pPr algn="l">
              <a:buFont typeface="+mj-lt"/>
              <a:buAutoNum type="arabicPeriod"/>
            </a:pPr>
            <a:r>
              <a:rPr lang="en-US" altLang="zh-CN" b="1" i="0" dirty="0">
                <a:solidFill>
                  <a:srgbClr val="0D0D0D"/>
                </a:solidFill>
                <a:effectLst/>
                <a:latin typeface="Söhne"/>
              </a:rPr>
              <a:t>Low Latency</a:t>
            </a:r>
            <a:r>
              <a:rPr lang="en-US" altLang="zh-CN" b="0" i="0" dirty="0">
                <a:solidFill>
                  <a:srgbClr val="0D0D0D"/>
                </a:solidFill>
                <a:effectLst/>
                <a:latin typeface="Söhne"/>
              </a:rPr>
              <a:t>: InfiniBand provides low-latency communication, which is crucial for applications requiring real-time data processing and high-performance computing tasks.</a:t>
            </a:r>
          </a:p>
          <a:p>
            <a:pPr algn="l">
              <a:buFont typeface="+mj-lt"/>
              <a:buAutoNum type="arabicPeriod"/>
            </a:pPr>
            <a:r>
              <a:rPr lang="en-US" altLang="zh-CN" b="1" i="0" dirty="0">
                <a:solidFill>
                  <a:srgbClr val="0D0D0D"/>
                </a:solidFill>
                <a:effectLst/>
                <a:latin typeface="Söhne"/>
              </a:rPr>
              <a:t>Scalability</a:t>
            </a:r>
            <a:r>
              <a:rPr lang="en-US" altLang="zh-CN" b="0" i="0" dirty="0">
                <a:solidFill>
                  <a:srgbClr val="0D0D0D"/>
                </a:solidFill>
                <a:effectLst/>
                <a:latin typeface="Söhne"/>
              </a:rPr>
              <a:t>: InfiniBand supports large-scale deployments and can scale to thousands of nodes in a single fabric, making it suitable for demanding workloads and distributed computing environments.</a:t>
            </a:r>
          </a:p>
          <a:p>
            <a:pPr algn="l">
              <a:buFont typeface="+mj-lt"/>
              <a:buAutoNum type="arabicPeriod"/>
            </a:pPr>
            <a:r>
              <a:rPr lang="en-US" altLang="zh-CN" b="1" i="0" dirty="0">
                <a:solidFill>
                  <a:srgbClr val="0D0D0D"/>
                </a:solidFill>
                <a:effectLst/>
                <a:latin typeface="Söhne"/>
              </a:rPr>
              <a:t>Reliability</a:t>
            </a:r>
            <a:r>
              <a:rPr lang="en-US" altLang="zh-CN" b="0" i="0" dirty="0">
                <a:solidFill>
                  <a:srgbClr val="0D0D0D"/>
                </a:solidFill>
                <a:effectLst/>
                <a:latin typeface="Söhne"/>
              </a:rPr>
              <a:t>: InfiniBand offers features such as error detection, correction, and fault tolerance mechanisms to ensure data integrity and reliability.</a:t>
            </a:r>
          </a:p>
          <a:p>
            <a:pPr algn="l">
              <a:buFont typeface="+mj-lt"/>
              <a:buAutoNum type="arabicPeriod"/>
            </a:pPr>
            <a:r>
              <a:rPr lang="en-US" altLang="zh-CN" b="1" i="0" dirty="0">
                <a:solidFill>
                  <a:srgbClr val="0D0D0D"/>
                </a:solidFill>
                <a:effectLst/>
                <a:latin typeface="Söhne"/>
              </a:rPr>
              <a:t>Remote Direct Memory Access (RDMA)</a:t>
            </a:r>
            <a:r>
              <a:rPr lang="en-US" altLang="zh-CN" b="0" i="0" dirty="0">
                <a:solidFill>
                  <a:srgbClr val="0D0D0D"/>
                </a:solidFill>
                <a:effectLst/>
                <a:latin typeface="Söhne"/>
              </a:rPr>
              <a:t>: One of the key features of InfiniBand is RDMA, which allows data to be transferred directly between the memory of one computer and another without involving the CPU. This can significantly reduce latency and CPU overhead, improving overall system performance.</a:t>
            </a:r>
          </a:p>
          <a:p>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6</a:t>
            </a:fld>
            <a:endParaRPr lang="en-SG"/>
          </a:p>
        </p:txBody>
      </p:sp>
    </p:spTree>
    <p:extLst>
      <p:ext uri="{BB962C8B-B14F-4D97-AF65-F5344CB8AC3E}">
        <p14:creationId xmlns:p14="http://schemas.microsoft.com/office/powerpoint/2010/main" val="2289876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 APM (Application Performance Management) </a:t>
            </a:r>
            <a:endParaRPr lang="zh-CN" altLang="en-US" dirty="0"/>
          </a:p>
        </p:txBody>
      </p:sp>
      <p:sp>
        <p:nvSpPr>
          <p:cNvPr id="4" name="灯片编号占位符 3"/>
          <p:cNvSpPr>
            <a:spLocks noGrp="1"/>
          </p:cNvSpPr>
          <p:nvPr>
            <p:ph type="sldNum" sz="quarter" idx="10"/>
          </p:nvPr>
        </p:nvSpPr>
        <p:spPr/>
        <p:txBody>
          <a:bodyPr/>
          <a:lstStyle/>
          <a:p>
            <a:fld id="{E75393A7-4FB6-4BF3-96F1-9E4FE8269987}" type="slidenum">
              <a:rPr lang="en-SG" smtClean="0"/>
              <a:t>7</a:t>
            </a:fld>
            <a:endParaRPr lang="en-SG"/>
          </a:p>
        </p:txBody>
      </p:sp>
    </p:spTree>
    <p:extLst>
      <p:ext uri="{BB962C8B-B14F-4D97-AF65-F5344CB8AC3E}">
        <p14:creationId xmlns:p14="http://schemas.microsoft.com/office/powerpoint/2010/main" val="84258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a:solidFill>
                  <a:srgbClr val="0D0D0D"/>
                </a:solidFill>
                <a:effectLst/>
                <a:latin typeface="Söhne"/>
              </a:rPr>
              <a:t>https://zhuanlan.zhihu.com/p/346426970</a:t>
            </a:r>
          </a:p>
          <a:p>
            <a:pPr algn="l"/>
            <a:endParaRPr lang="en-US" altLang="zh-CN" b="0" i="0">
              <a:solidFill>
                <a:srgbClr val="0D0D0D"/>
              </a:solidFill>
              <a:effectLst/>
              <a:latin typeface="Söhne"/>
            </a:endParaRPr>
          </a:p>
          <a:p>
            <a:pPr algn="l"/>
            <a:r>
              <a:rPr lang="en-US" altLang="zh-CN" b="0" i="0" dirty="0">
                <a:solidFill>
                  <a:srgbClr val="0D0D0D"/>
                </a:solidFill>
                <a:effectLst/>
                <a:latin typeface="Söhne"/>
              </a:rPr>
              <a:t>In traditional bus-based network architectures, such as Ethernet networks using hubs, all devices on the network share the same communication medium (the bus). When a device sends data, it broadcasts it to all other devices on the network, and only the intended recipient processes the data, while others ignore it. This approach can lead to network congestion and reduced efficiency, especially as the number of devices on the network increases.</a:t>
            </a:r>
          </a:p>
          <a:p>
            <a:pPr algn="l"/>
            <a:r>
              <a:rPr lang="en-US" altLang="zh-CN" b="0" i="0" dirty="0">
                <a:solidFill>
                  <a:srgbClr val="0D0D0D"/>
                </a:solidFill>
                <a:effectLst/>
                <a:latin typeface="Söhne"/>
              </a:rPr>
              <a:t>Switched networks, on the other hand, use network switches to facilitate communication between devices. Each device is connected to a switch, and the switch forwards data packets only to their intended destination based on the destination address. This approach reduces network congestion and improves efficiency by minimizing unnecessary broadcasts.</a:t>
            </a:r>
          </a:p>
          <a:p>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10</a:t>
            </a:fld>
            <a:endParaRPr lang="en-SG"/>
          </a:p>
        </p:txBody>
      </p:sp>
    </p:spTree>
    <p:extLst>
      <p:ext uri="{BB962C8B-B14F-4D97-AF65-F5344CB8AC3E}">
        <p14:creationId xmlns:p14="http://schemas.microsoft.com/office/powerpoint/2010/main" val="51304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toroidal mesh </a:t>
            </a:r>
            <a:r>
              <a:rPr lang="zh-CN" altLang="en-US" dirty="0"/>
              <a:t>二维环面网格</a:t>
            </a:r>
          </a:p>
        </p:txBody>
      </p:sp>
      <p:sp>
        <p:nvSpPr>
          <p:cNvPr id="4" name="灯片编号占位符 3"/>
          <p:cNvSpPr>
            <a:spLocks noGrp="1"/>
          </p:cNvSpPr>
          <p:nvPr>
            <p:ph type="sldNum" sz="quarter" idx="10"/>
          </p:nvPr>
        </p:nvSpPr>
        <p:spPr/>
        <p:txBody>
          <a:bodyPr/>
          <a:lstStyle/>
          <a:p>
            <a:fld id="{3F9096D2-8776-4F5C-A458-4FD37E7160D3}" type="slidenum">
              <a:rPr lang="zh-TW" altLang="en-US" smtClean="0"/>
              <a:t>34</a:t>
            </a:fld>
            <a:endParaRPr lang="zh-TW" altLang="en-US"/>
          </a:p>
        </p:txBody>
      </p:sp>
    </p:spTree>
    <p:extLst>
      <p:ext uri="{BB962C8B-B14F-4D97-AF65-F5344CB8AC3E}">
        <p14:creationId xmlns:p14="http://schemas.microsoft.com/office/powerpoint/2010/main" val="41484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 # of nodes.</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38</a:t>
            </a:fld>
            <a:endParaRPr lang="zh-TW" altLang="en-US"/>
          </a:p>
        </p:txBody>
      </p:sp>
    </p:spTree>
    <p:extLst>
      <p:ext uri="{BB962C8B-B14F-4D97-AF65-F5344CB8AC3E}">
        <p14:creationId xmlns:p14="http://schemas.microsoft.com/office/powerpoint/2010/main" val="111229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39</a:t>
            </a:fld>
            <a:endParaRPr lang="zh-TW" altLang="en-US"/>
          </a:p>
        </p:txBody>
      </p:sp>
    </p:spTree>
    <p:extLst>
      <p:ext uri="{BB962C8B-B14F-4D97-AF65-F5344CB8AC3E}">
        <p14:creationId xmlns:p14="http://schemas.microsoft.com/office/powerpoint/2010/main" val="345005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Source: https://www.google.com/url?sa=i&amp;url=https%3A%2F%2Fwww.researchgate.net%2Ffigure%2FSnooping-based-cache-coherence_fig2_324599927&amp;psig=AOvVaw23rpj0jdC8768InYpwTM0u&amp;ust=1709610752742000&amp;source=images&amp;cd=vfe&amp;opi=89978449&amp;ved=0CBMQjRxqFwoTCKiY5r_a2YQDFQAAAAAdAAAAABAJ</a:t>
            </a:r>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63</a:t>
            </a:fld>
            <a:endParaRPr lang="en-SG"/>
          </a:p>
        </p:txBody>
      </p:sp>
    </p:spTree>
    <p:extLst>
      <p:ext uri="{BB962C8B-B14F-4D97-AF65-F5344CB8AC3E}">
        <p14:creationId xmlns:p14="http://schemas.microsoft.com/office/powerpoint/2010/main" val="313790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https://www.researchgate.net/publication/259821213/figure/fig4/AS:392548955770892@1470602372166/Organization-of-Directory-Based-Protocol.png</a:t>
            </a:r>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64</a:t>
            </a:fld>
            <a:endParaRPr lang="en-SG"/>
          </a:p>
        </p:txBody>
      </p:sp>
    </p:spTree>
    <p:extLst>
      <p:ext uri="{BB962C8B-B14F-4D97-AF65-F5344CB8AC3E}">
        <p14:creationId xmlns:p14="http://schemas.microsoft.com/office/powerpoint/2010/main" val="227652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F260CE36-B5EE-4362-980D-5BA3AF0353AD}" type="datetime1">
              <a:rPr lang="en-SG" altLang="zh-SG" smtClean="0"/>
              <a:t>4/3/2024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72429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93559F6-A5F3-468E-9FAF-1C5987A62430}" type="datetime1">
              <a:rPr lang="en-SG" altLang="zh-SG" smtClean="0"/>
              <a:t>4/3/2024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0582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9BD8C13-A357-4AD7-9B62-E93A437FA440}" type="datetime1">
              <a:rPr lang="en-SG" altLang="zh-SG" smtClean="0"/>
              <a:t>4/3/2024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0777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ea typeface="微软雅黑"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ea typeface="微软雅黑" panose="020B0503020204020204" pitchFamily="34" charset="-122"/>
              </a:defRPr>
            </a:lvl1pPr>
            <a:lvl2pPr>
              <a:defRPr baseline="0">
                <a:ea typeface="微软雅黑" panose="020B0503020204020204" pitchFamily="34" charset="-122"/>
              </a:defRPr>
            </a:lvl2pPr>
            <a:lvl3pPr>
              <a:defRPr baseline="0">
                <a:ea typeface="微软雅黑" panose="020B0503020204020204" pitchFamily="34" charset="-122"/>
              </a:defRPr>
            </a:lvl3pPr>
            <a:lvl4pPr>
              <a:defRPr baseline="0">
                <a:ea typeface="微软雅黑" panose="020B0503020204020204" pitchFamily="34" charset="-122"/>
              </a:defRPr>
            </a:lvl4pPr>
            <a:lvl5pPr>
              <a:defRPr baseline="0">
                <a:ea typeface="微软雅黑" panose="020B0503020204020204" pitchFamily="34" charset="-122"/>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2E3981FE-FDA2-4032-A76B-6A3874FAE3BE}" type="datetime1">
              <a:rPr lang="zh-TW" altLang="en-US" smtClean="0"/>
              <a:t>2024/3/4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96160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Content Placeholder 2"/>
          <p:cNvSpPr>
            <a:spLocks noGrp="1"/>
          </p:cNvSpPr>
          <p:nvPr>
            <p:ph sz="half" idx="1"/>
          </p:nvPr>
        </p:nvSpPr>
        <p:spPr>
          <a:xfrm>
            <a:off x="609600" y="1219200"/>
            <a:ext cx="8074025"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656013"/>
            <a:ext cx="8074025"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B643BB46-B439-4F6C-A144-05370374ABA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9532DC5E-7B60-4648-8D62-4E227E1406BC}"/>
              </a:ext>
            </a:extLst>
          </p:cNvPr>
          <p:cNvSpPr>
            <a:spLocks noGrp="1" noChangeArrowheads="1"/>
          </p:cNvSpPr>
          <p:nvPr>
            <p:ph type="ftr" sz="quarter" idx="11"/>
          </p:nvPr>
        </p:nvSpPr>
        <p:spPr>
          <a:ln/>
        </p:spPr>
        <p:txBody>
          <a:bodyPr/>
          <a:lstStyle>
            <a:lvl1pPr>
              <a:defRPr/>
            </a:lvl1pPr>
          </a:lstStyle>
          <a:p>
            <a:pPr>
              <a:defRPr/>
            </a:pPr>
            <a:r>
              <a:rPr lang="en-US"/>
              <a:t>Fundamentals of Parallel Computer Architecture - Chapter 12</a:t>
            </a:r>
          </a:p>
        </p:txBody>
      </p:sp>
      <p:sp>
        <p:nvSpPr>
          <p:cNvPr id="7" name="Rectangle 10">
            <a:extLst>
              <a:ext uri="{FF2B5EF4-FFF2-40B4-BE49-F238E27FC236}">
                <a16:creationId xmlns:a16="http://schemas.microsoft.com/office/drawing/2014/main" id="{82ACB9AF-019B-42C3-8494-67A6F9C97EE3}"/>
              </a:ext>
            </a:extLst>
          </p:cNvPr>
          <p:cNvSpPr>
            <a:spLocks noGrp="1" noChangeArrowheads="1"/>
          </p:cNvSpPr>
          <p:nvPr>
            <p:ph type="sldNum" sz="quarter" idx="12"/>
          </p:nvPr>
        </p:nvSpPr>
        <p:spPr>
          <a:ln/>
        </p:spPr>
        <p:txBody>
          <a:bodyPr/>
          <a:lstStyle>
            <a:lvl1pPr>
              <a:defRPr/>
            </a:lvl1pPr>
          </a:lstStyle>
          <a:p>
            <a:fld id="{9ED9ECC1-650E-4A9D-842E-3DA2EBC38E6B}" type="slidenum">
              <a:rPr lang="en-US" altLang="zh-CN"/>
              <a:pPr/>
              <a:t>‹#›</a:t>
            </a:fld>
            <a:endParaRPr lang="en-US" altLang="zh-CN"/>
          </a:p>
        </p:txBody>
      </p:sp>
    </p:spTree>
    <p:extLst>
      <p:ext uri="{BB962C8B-B14F-4D97-AF65-F5344CB8AC3E}">
        <p14:creationId xmlns:p14="http://schemas.microsoft.com/office/powerpoint/2010/main" val="381340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Chart Placeholder 2"/>
          <p:cNvSpPr>
            <a:spLocks noGrp="1"/>
          </p:cNvSpPr>
          <p:nvPr>
            <p:ph type="chart" sz="half" idx="1"/>
          </p:nvPr>
        </p:nvSpPr>
        <p:spPr>
          <a:xfrm>
            <a:off x="609600" y="1219200"/>
            <a:ext cx="3960813" cy="4722813"/>
          </a:xfrm>
        </p:spPr>
        <p:txBody>
          <a:bodyPr/>
          <a:lstStyle/>
          <a:p>
            <a:pPr lvl="0"/>
            <a:endParaRPr lang="en-US" noProof="0"/>
          </a:p>
        </p:txBody>
      </p:sp>
      <p:sp>
        <p:nvSpPr>
          <p:cNvPr id="4" name="Text Placeholder 3"/>
          <p:cNvSpPr>
            <a:spLocks noGrp="1"/>
          </p:cNvSpPr>
          <p:nvPr>
            <p:ph type="body" sz="half" idx="2"/>
          </p:nvPr>
        </p:nvSpPr>
        <p:spPr>
          <a:xfrm>
            <a:off x="4722813" y="1219200"/>
            <a:ext cx="3960812" cy="4722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7F1E5F04-D61C-4698-8031-3A0E4524ED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2A6C827D-9136-4854-9406-1359C3D34A02}"/>
              </a:ext>
            </a:extLst>
          </p:cNvPr>
          <p:cNvSpPr>
            <a:spLocks noGrp="1" noChangeArrowheads="1"/>
          </p:cNvSpPr>
          <p:nvPr>
            <p:ph type="ftr" sz="quarter" idx="11"/>
          </p:nvPr>
        </p:nvSpPr>
        <p:spPr>
          <a:ln/>
        </p:spPr>
        <p:txBody>
          <a:bodyPr/>
          <a:lstStyle>
            <a:lvl1pPr>
              <a:defRPr/>
            </a:lvl1pPr>
          </a:lstStyle>
          <a:p>
            <a:pPr>
              <a:defRPr/>
            </a:pPr>
            <a:r>
              <a:rPr lang="en-US"/>
              <a:t>Fundamentals of Parallel Computer Architecture - Chapter 12</a:t>
            </a:r>
          </a:p>
        </p:txBody>
      </p:sp>
      <p:sp>
        <p:nvSpPr>
          <p:cNvPr id="7" name="Rectangle 10">
            <a:extLst>
              <a:ext uri="{FF2B5EF4-FFF2-40B4-BE49-F238E27FC236}">
                <a16:creationId xmlns:a16="http://schemas.microsoft.com/office/drawing/2014/main" id="{3F96B162-3EA9-47DF-9ED1-A07CF330A9EA}"/>
              </a:ext>
            </a:extLst>
          </p:cNvPr>
          <p:cNvSpPr>
            <a:spLocks noGrp="1" noChangeArrowheads="1"/>
          </p:cNvSpPr>
          <p:nvPr>
            <p:ph type="sldNum" sz="quarter" idx="12"/>
          </p:nvPr>
        </p:nvSpPr>
        <p:spPr>
          <a:ln/>
        </p:spPr>
        <p:txBody>
          <a:bodyPr/>
          <a:lstStyle>
            <a:lvl1pPr>
              <a:defRPr/>
            </a:lvl1pPr>
          </a:lstStyle>
          <a:p>
            <a:fld id="{04BEF75C-DF41-4149-BCE2-956350D62EC4}" type="slidenum">
              <a:rPr lang="en-US" altLang="zh-CN"/>
              <a:pPr/>
              <a:t>‹#›</a:t>
            </a:fld>
            <a:endParaRPr lang="en-US" altLang="zh-CN"/>
          </a:p>
        </p:txBody>
      </p:sp>
    </p:spTree>
    <p:extLst>
      <p:ext uri="{BB962C8B-B14F-4D97-AF65-F5344CB8AC3E}">
        <p14:creationId xmlns:p14="http://schemas.microsoft.com/office/powerpoint/2010/main" val="67857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Text Placeholder 2"/>
          <p:cNvSpPr>
            <a:spLocks noGrp="1"/>
          </p:cNvSpPr>
          <p:nvPr>
            <p:ph type="body" sz="half" idx="1"/>
          </p:nvPr>
        </p:nvSpPr>
        <p:spPr>
          <a:xfrm>
            <a:off x="609600" y="1219200"/>
            <a:ext cx="8074025"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656013"/>
            <a:ext cx="8074025"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AA9554AE-C657-470F-AD6E-B54664580EB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E8932572-2BE8-4C92-97BB-D18E9E74DA14}"/>
              </a:ext>
            </a:extLst>
          </p:cNvPr>
          <p:cNvSpPr>
            <a:spLocks noGrp="1" noChangeArrowheads="1"/>
          </p:cNvSpPr>
          <p:nvPr>
            <p:ph type="ftr" sz="quarter" idx="11"/>
          </p:nvPr>
        </p:nvSpPr>
        <p:spPr>
          <a:ln/>
        </p:spPr>
        <p:txBody>
          <a:bodyPr/>
          <a:lstStyle>
            <a:lvl1pPr>
              <a:defRPr/>
            </a:lvl1pPr>
          </a:lstStyle>
          <a:p>
            <a:pPr>
              <a:defRPr/>
            </a:pPr>
            <a:r>
              <a:rPr lang="en-US"/>
              <a:t>Fundamentals of Parallel Computer Architecture - Chapter 12</a:t>
            </a:r>
          </a:p>
        </p:txBody>
      </p:sp>
      <p:sp>
        <p:nvSpPr>
          <p:cNvPr id="7" name="Rectangle 10">
            <a:extLst>
              <a:ext uri="{FF2B5EF4-FFF2-40B4-BE49-F238E27FC236}">
                <a16:creationId xmlns:a16="http://schemas.microsoft.com/office/drawing/2014/main" id="{314FD786-6380-46A7-9CCC-91B9E518E33D}"/>
              </a:ext>
            </a:extLst>
          </p:cNvPr>
          <p:cNvSpPr>
            <a:spLocks noGrp="1" noChangeArrowheads="1"/>
          </p:cNvSpPr>
          <p:nvPr>
            <p:ph type="sldNum" sz="quarter" idx="12"/>
          </p:nvPr>
        </p:nvSpPr>
        <p:spPr>
          <a:ln/>
        </p:spPr>
        <p:txBody>
          <a:bodyPr/>
          <a:lstStyle>
            <a:lvl1pPr>
              <a:defRPr/>
            </a:lvl1pPr>
          </a:lstStyle>
          <a:p>
            <a:fld id="{885B0E9D-890A-48C2-9353-D263FA0CB746}" type="slidenum">
              <a:rPr lang="en-US" altLang="zh-CN"/>
              <a:pPr/>
              <a:t>‹#›</a:t>
            </a:fld>
            <a:endParaRPr lang="en-US" altLang="zh-CN"/>
          </a:p>
        </p:txBody>
      </p:sp>
    </p:spTree>
    <p:extLst>
      <p:ext uri="{BB962C8B-B14F-4D97-AF65-F5344CB8AC3E}">
        <p14:creationId xmlns:p14="http://schemas.microsoft.com/office/powerpoint/2010/main" val="363689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591" y="1417638"/>
            <a:ext cx="8229600" cy="4819674"/>
          </a:xfrm>
        </p:spPr>
        <p:txBody>
          <a:bodyPr/>
          <a:lstStyle>
            <a:lvl1pPr>
              <a:lnSpc>
                <a:spcPct val="120000"/>
              </a:lnSpc>
              <a:spcAft>
                <a:spcPts val="600"/>
              </a:spcAft>
              <a:defRPr b="1"/>
            </a:lvl1pPr>
            <a:lvl2pPr>
              <a:lnSpc>
                <a:spcPct val="125000"/>
              </a:lnSpc>
              <a:spcAft>
                <a:spcPts val="600"/>
              </a:spcAft>
              <a:defRPr/>
            </a:lvl2pPr>
            <a:lvl3pPr>
              <a:lnSpc>
                <a:spcPct val="120000"/>
              </a:lnSpc>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Title 6"/>
          <p:cNvSpPr>
            <a:spLocks noGrp="1"/>
          </p:cNvSpPr>
          <p:nvPr>
            <p:ph type="title"/>
          </p:nvPr>
        </p:nvSpPr>
        <p:spPr/>
        <p:txBody>
          <a:bodyPr/>
          <a:lstStyle>
            <a:lvl1pPr>
              <a:defRPr b="1">
                <a:solidFill>
                  <a:srgbClr val="044823"/>
                </a:solidFill>
              </a:defRPr>
            </a:lvl1pPr>
          </a:lstStyle>
          <a:p>
            <a:r>
              <a:rPr lang="en-US" altLang="zh-SG" dirty="0"/>
              <a:t>Click to edit Master title style</a:t>
            </a:r>
            <a:endParaRPr lang="zh-SG" altLang="en-US" dirty="0"/>
          </a:p>
        </p:txBody>
      </p:sp>
      <p:sp>
        <p:nvSpPr>
          <p:cNvPr id="14" name="Date Placeholder 13"/>
          <p:cNvSpPr>
            <a:spLocks noGrp="1"/>
          </p:cNvSpPr>
          <p:nvPr>
            <p:ph type="dt" sz="half" idx="10"/>
          </p:nvPr>
        </p:nvSpPr>
        <p:spPr/>
        <p:txBody>
          <a:bodyPr/>
          <a:lstStyle/>
          <a:p>
            <a:fld id="{088193C8-3BF7-4FAE-A4C5-02729B828123}" type="datetime1">
              <a:rPr lang="en-SG" altLang="zh-SG" smtClean="0"/>
              <a:t>4/3/2024</a:t>
            </a:fld>
            <a:endParaRPr lang="en-SG"/>
          </a:p>
        </p:txBody>
      </p:sp>
      <p:sp>
        <p:nvSpPr>
          <p:cNvPr id="15" name="Footer Placeholder 14"/>
          <p:cNvSpPr>
            <a:spLocks noGrp="1"/>
          </p:cNvSpPr>
          <p:nvPr>
            <p:ph type="ftr" sz="quarter" idx="11"/>
          </p:nvPr>
        </p:nvSpPr>
        <p:spPr/>
        <p:txBody>
          <a:bodyPr/>
          <a:lstStyle/>
          <a:p>
            <a:endParaRPr lang="en-SG"/>
          </a:p>
        </p:txBody>
      </p:sp>
      <p:sp>
        <p:nvSpPr>
          <p:cNvPr id="16" name="Slide Number Placeholder 1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038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33905-F7DC-4A1A-811E-1F313434807E}" type="datetime1">
              <a:rPr lang="en-SG" altLang="zh-SG" smtClean="0"/>
              <a:t>4/3/2024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4621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45875E7E-48E0-40FE-88A3-C6E5DFE8A509}" type="datetime1">
              <a:rPr lang="en-SG" altLang="zh-SG" smtClean="0"/>
              <a:t>4/3/2024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869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D209D7CC-371B-4F09-B4B9-0E4686C302EB}" type="datetime1">
              <a:rPr lang="en-SG" altLang="zh-SG" smtClean="0"/>
              <a:t>4/3/2024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6670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8D39765A-BF1E-4DA9-A683-B0582D360D7B}" type="datetime1">
              <a:rPr lang="en-SG" altLang="zh-SG" smtClean="0"/>
              <a:t>4/3/2024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583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20A58-A9BF-4514-81AA-60357AB5A1B7}" type="datetime1">
              <a:rPr lang="en-SG" altLang="zh-SG" smtClean="0"/>
              <a:t>4/3/2024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88636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1E6F1-7F6D-4576-976F-5715CC45536F}" type="datetime1">
              <a:rPr lang="en-SG" altLang="zh-SG" smtClean="0"/>
              <a:t>4/3/2024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41397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8C20-9C44-4AA8-B4BB-9477609FFE06}" type="datetime1">
              <a:rPr lang="en-SG" altLang="zh-SG" smtClean="0"/>
              <a:t>4/3/2024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44577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6257F-3E13-4393-A95F-408978C8F4C8}" type="datetime1">
              <a:rPr lang="en-SG" altLang="zh-SG" smtClean="0"/>
              <a:t>4/3/2024</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46718-CB15-44DC-A3B0-F0ED78D869D1}" type="slidenum">
              <a:rPr lang="en-SG" smtClean="0"/>
              <a:t>‹#›</a:t>
            </a:fld>
            <a:endParaRPr lang="en-SG"/>
          </a:p>
        </p:txBody>
      </p:sp>
    </p:spTree>
    <p:extLst>
      <p:ext uri="{BB962C8B-B14F-4D97-AF65-F5344CB8AC3E}">
        <p14:creationId xmlns:p14="http://schemas.microsoft.com/office/powerpoint/2010/main" val="160866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6" r:id="rId14"/>
    <p:sldLayoutId id="2147483668"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5400" dirty="0"/>
              <a:t>Interconnection Network</a:t>
            </a:r>
          </a:p>
        </p:txBody>
      </p:sp>
      <p:sp>
        <p:nvSpPr>
          <p:cNvPr id="4" name="灯片编号占位符 3"/>
          <p:cNvSpPr>
            <a:spLocks noGrp="1"/>
          </p:cNvSpPr>
          <p:nvPr>
            <p:ph type="sldNum" sz="quarter" idx="12"/>
          </p:nvPr>
        </p:nvSpPr>
        <p:spPr/>
        <p:txBody>
          <a:bodyPr/>
          <a:lstStyle/>
          <a:p>
            <a:fld id="{A5846718-CB15-44DC-A3B0-F0ED78D869D1}" type="slidenum">
              <a:rPr lang="en-SG" smtClean="0"/>
              <a:t>1</a:t>
            </a:fld>
            <a:endParaRPr lang="en-SG"/>
          </a:p>
        </p:txBody>
      </p:sp>
    </p:spTree>
    <p:extLst>
      <p:ext uri="{BB962C8B-B14F-4D97-AF65-F5344CB8AC3E}">
        <p14:creationId xmlns:p14="http://schemas.microsoft.com/office/powerpoint/2010/main" val="404240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18AF52-610F-47C6-8CB5-56A803852884}"/>
              </a:ext>
            </a:extLst>
          </p:cNvPr>
          <p:cNvSpPr>
            <a:spLocks noGrp="1"/>
          </p:cNvSpPr>
          <p:nvPr>
            <p:ph idx="1"/>
          </p:nvPr>
        </p:nvSpPr>
        <p:spPr>
          <a:xfrm>
            <a:off x="282047" y="1405619"/>
            <a:ext cx="8579906" cy="4819674"/>
          </a:xfrm>
        </p:spPr>
        <p:txBody>
          <a:bodyPr>
            <a:normAutofit fontScale="92500"/>
          </a:bodyPr>
          <a:lstStyle/>
          <a:p>
            <a:r>
              <a:rPr lang="en-US" altLang="zh-CN" dirty="0"/>
              <a:t>Trends: </a:t>
            </a:r>
            <a:r>
              <a:rPr lang="en-US" altLang="zh-CN" b="0" dirty="0">
                <a:solidFill>
                  <a:srgbClr val="0066CC"/>
                </a:solidFill>
              </a:rPr>
              <a:t>high demand </a:t>
            </a:r>
            <a:r>
              <a:rPr lang="en-US" altLang="zh-CN" b="0" dirty="0"/>
              <a:t>on </a:t>
            </a:r>
            <a:r>
              <a:rPr lang="en-US" altLang="zh-CN" b="0" dirty="0">
                <a:solidFill>
                  <a:srgbClr val="0066CC"/>
                </a:solidFill>
              </a:rPr>
              <a:t>communication</a:t>
            </a:r>
            <a:r>
              <a:rPr lang="en-US" altLang="zh-CN" b="0" dirty="0"/>
              <a:t> </a:t>
            </a:r>
            <a:r>
              <a:rPr lang="en-US" altLang="zh-CN" b="0" dirty="0">
                <a:solidFill>
                  <a:srgbClr val="0066CC"/>
                </a:solidFill>
              </a:rPr>
              <a:t>bandwidth</a:t>
            </a:r>
          </a:p>
          <a:p>
            <a:pPr lvl="1"/>
            <a:r>
              <a:rPr lang="en-US" altLang="zh-CN" dirty="0"/>
              <a:t>increased computing power and storage capacity</a:t>
            </a:r>
          </a:p>
          <a:p>
            <a:pPr lvl="1"/>
            <a:r>
              <a:rPr lang="en-US" altLang="zh-CN" dirty="0">
                <a:solidFill>
                  <a:srgbClr val="0066CC"/>
                </a:solidFill>
              </a:rPr>
              <a:t>switched networks </a:t>
            </a:r>
            <a:r>
              <a:rPr lang="en-US" altLang="zh-CN" dirty="0"/>
              <a:t>are replacing buses</a:t>
            </a:r>
          </a:p>
          <a:p>
            <a:pPr lvl="3"/>
            <a:endParaRPr lang="en-US" altLang="zh-CN" dirty="0"/>
          </a:p>
          <a:p>
            <a:r>
              <a:rPr lang="en-US" altLang="zh-CN" dirty="0"/>
              <a:t>Computer architects/engineers must </a:t>
            </a:r>
            <a:r>
              <a:rPr lang="en-US" altLang="zh-CN" u="sng" dirty="0">
                <a:solidFill>
                  <a:srgbClr val="0066CC"/>
                </a:solidFill>
              </a:rPr>
              <a:t>understand interconnect problems and solutions</a:t>
            </a:r>
            <a:r>
              <a:rPr lang="en-US" altLang="zh-CN" dirty="0">
                <a:solidFill>
                  <a:srgbClr val="0066CC"/>
                </a:solidFill>
              </a:rPr>
              <a:t> </a:t>
            </a:r>
          </a:p>
          <a:p>
            <a:pPr lvl="1"/>
            <a:r>
              <a:rPr lang="en-US" altLang="zh-CN" dirty="0"/>
              <a:t>in order to effectively design and evaluate systems</a:t>
            </a:r>
          </a:p>
          <a:p>
            <a:endParaRPr lang="zh-CN" altLang="en-US" dirty="0"/>
          </a:p>
        </p:txBody>
      </p:sp>
      <p:sp>
        <p:nvSpPr>
          <p:cNvPr id="3" name="标题 2">
            <a:extLst>
              <a:ext uri="{FF2B5EF4-FFF2-40B4-BE49-F238E27FC236}">
                <a16:creationId xmlns:a16="http://schemas.microsoft.com/office/drawing/2014/main" id="{17CDC12F-D439-4175-A8AC-749E151ACE04}"/>
              </a:ext>
            </a:extLst>
          </p:cNvPr>
          <p:cNvSpPr>
            <a:spLocks noGrp="1"/>
          </p:cNvSpPr>
          <p:nvPr>
            <p:ph type="title"/>
          </p:nvPr>
        </p:nvSpPr>
        <p:spPr/>
        <p:txBody>
          <a:bodyPr/>
          <a:lstStyle/>
          <a:p>
            <a:r>
              <a:rPr lang="en-US" altLang="zh-CN" dirty="0"/>
              <a:t>Why Study Interconnects? (cont.)</a:t>
            </a:r>
            <a:endParaRPr lang="zh-CN" altLang="en-US" dirty="0"/>
          </a:p>
        </p:txBody>
      </p:sp>
      <p:sp>
        <p:nvSpPr>
          <p:cNvPr id="4" name="灯片编号占位符 3">
            <a:extLst>
              <a:ext uri="{FF2B5EF4-FFF2-40B4-BE49-F238E27FC236}">
                <a16:creationId xmlns:a16="http://schemas.microsoft.com/office/drawing/2014/main" id="{C03B03EF-3B0F-4365-B7BB-9C20FD4A364F}"/>
              </a:ext>
            </a:extLst>
          </p:cNvPr>
          <p:cNvSpPr>
            <a:spLocks noGrp="1"/>
          </p:cNvSpPr>
          <p:nvPr>
            <p:ph type="sldNum" sz="quarter" idx="12"/>
          </p:nvPr>
        </p:nvSpPr>
        <p:spPr/>
        <p:txBody>
          <a:bodyPr/>
          <a:lstStyle/>
          <a:p>
            <a:fld id="{A5846718-CB15-44DC-A3B0-F0ED78D869D1}" type="slidenum">
              <a:rPr lang="en-SG" smtClean="0"/>
              <a:t>10</a:t>
            </a:fld>
            <a:endParaRPr lang="en-SG"/>
          </a:p>
        </p:txBody>
      </p:sp>
    </p:spTree>
    <p:extLst>
      <p:ext uri="{BB962C8B-B14F-4D97-AF65-F5344CB8AC3E}">
        <p14:creationId xmlns:p14="http://schemas.microsoft.com/office/powerpoint/2010/main" val="39962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wipe(down)">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a:extLst>
              <a:ext uri="{FF2B5EF4-FFF2-40B4-BE49-F238E27FC236}">
                <a16:creationId xmlns:a16="http://schemas.microsoft.com/office/drawing/2014/main" id="{8646A906-7B5A-4218-BC22-72BD80DD70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8FA1A523-944C-4A58-980C-50AB60D44FBD}" type="slidenum">
              <a:rPr lang="en-US" altLang="zh-CN" sz="1200"/>
              <a:pPr/>
              <a:t>11</a:t>
            </a:fld>
            <a:endParaRPr lang="en-US" altLang="zh-CN" sz="1200"/>
          </a:p>
        </p:txBody>
      </p:sp>
      <p:sp>
        <p:nvSpPr>
          <p:cNvPr id="24580" name="Rectangle 2">
            <a:extLst>
              <a:ext uri="{FF2B5EF4-FFF2-40B4-BE49-F238E27FC236}">
                <a16:creationId xmlns:a16="http://schemas.microsoft.com/office/drawing/2014/main" id="{2776716C-957C-49FC-83D6-685DFF2C94EA}"/>
              </a:ext>
            </a:extLst>
          </p:cNvPr>
          <p:cNvSpPr>
            <a:spLocks noGrp="1" noChangeArrowheads="1"/>
          </p:cNvSpPr>
          <p:nvPr>
            <p:ph type="title"/>
          </p:nvPr>
        </p:nvSpPr>
        <p:spPr>
          <a:xfrm>
            <a:off x="456591" y="125962"/>
            <a:ext cx="8229600" cy="1143000"/>
          </a:xfrm>
        </p:spPr>
        <p:txBody>
          <a:bodyPr/>
          <a:lstStyle/>
          <a:p>
            <a:r>
              <a:rPr lang="en-US" altLang="zh-CN" dirty="0">
                <a:ea typeface="ＭＳ Ｐゴシック" panose="020B0600070205080204" pitchFamily="34" charset="-128"/>
              </a:rPr>
              <a:t>Interconnection network </a:t>
            </a:r>
          </a:p>
        </p:txBody>
      </p:sp>
      <p:sp>
        <p:nvSpPr>
          <p:cNvPr id="24581" name="Rectangle 3">
            <a:extLst>
              <a:ext uri="{FF2B5EF4-FFF2-40B4-BE49-F238E27FC236}">
                <a16:creationId xmlns:a16="http://schemas.microsoft.com/office/drawing/2014/main" id="{02E23AE5-29F2-4039-A901-CCA4FCC3ED8F}"/>
              </a:ext>
            </a:extLst>
          </p:cNvPr>
          <p:cNvSpPr>
            <a:spLocks noGrp="1" noChangeArrowheads="1"/>
          </p:cNvSpPr>
          <p:nvPr>
            <p:ph type="body" idx="1"/>
          </p:nvPr>
        </p:nvSpPr>
        <p:spPr>
          <a:xfrm>
            <a:off x="456590" y="1417638"/>
            <a:ext cx="8435889" cy="5107706"/>
          </a:xfrm>
        </p:spPr>
        <p:txBody>
          <a:bodyPr>
            <a:normAutofit fontScale="92500" lnSpcReduction="10000"/>
          </a:bodyPr>
          <a:lstStyle/>
          <a:p>
            <a:pPr eaLnBrk="1" hangingPunct="1">
              <a:lnSpc>
                <a:spcPct val="90000"/>
              </a:lnSpc>
            </a:pPr>
            <a:r>
              <a:rPr lang="en-US" altLang="zh-CN" dirty="0">
                <a:ea typeface="ＭＳ Ｐゴシック" panose="020B0600070205080204" pitchFamily="34" charset="-128"/>
              </a:rPr>
              <a:t>Characteristics of communication  </a:t>
            </a:r>
          </a:p>
          <a:p>
            <a:pPr lvl="1" eaLnBrk="1" hangingPunct="1">
              <a:lnSpc>
                <a:spcPct val="90000"/>
              </a:lnSpc>
            </a:pPr>
            <a:r>
              <a:rPr lang="en-US" altLang="zh-CN" dirty="0">
                <a:ea typeface="ＭＳ Ｐゴシック" panose="020B0600070205080204" pitchFamily="34" charset="-128"/>
              </a:rPr>
              <a:t>Latency must be </a:t>
            </a:r>
            <a:r>
              <a:rPr lang="en-US" altLang="zh-CN" dirty="0">
                <a:solidFill>
                  <a:srgbClr val="C00000"/>
                </a:solidFill>
                <a:ea typeface="ＭＳ Ｐゴシック" panose="020B0600070205080204" pitchFamily="34" charset="-128"/>
              </a:rPr>
              <a:t>low</a:t>
            </a:r>
            <a:r>
              <a:rPr lang="en-US" altLang="zh-CN" dirty="0">
                <a:ea typeface="ＭＳ Ｐゴシック" panose="020B0600070205080204" pitchFamily="34" charset="-128"/>
              </a:rPr>
              <a:t> </a:t>
            </a:r>
          </a:p>
          <a:p>
            <a:pPr lvl="1" eaLnBrk="1" hangingPunct="1">
              <a:lnSpc>
                <a:spcPct val="90000"/>
              </a:lnSpc>
            </a:pPr>
            <a:r>
              <a:rPr lang="en-US" altLang="zh-CN" dirty="0">
                <a:ea typeface="ＭＳ Ｐゴシック" panose="020B0600070205080204" pitchFamily="34" charset="-128"/>
              </a:rPr>
              <a:t>Bandwidth must be </a:t>
            </a:r>
            <a:r>
              <a:rPr lang="en-US" altLang="zh-CN" dirty="0">
                <a:solidFill>
                  <a:srgbClr val="C00000"/>
                </a:solidFill>
                <a:ea typeface="ＭＳ Ｐゴシック" panose="020B0600070205080204" pitchFamily="34" charset="-128"/>
              </a:rPr>
              <a:t>high</a:t>
            </a:r>
          </a:p>
          <a:p>
            <a:pPr lvl="1" eaLnBrk="1" hangingPunct="1">
              <a:lnSpc>
                <a:spcPct val="90000"/>
              </a:lnSpc>
            </a:pPr>
            <a:r>
              <a:rPr lang="en-US" altLang="zh-CN" dirty="0">
                <a:ea typeface="ＭＳ Ｐゴシック" panose="020B0600070205080204" pitchFamily="34" charset="-128"/>
              </a:rPr>
              <a:t>Message characteristics</a:t>
            </a:r>
          </a:p>
          <a:p>
            <a:pPr lvl="2" eaLnBrk="1" hangingPunct="1">
              <a:lnSpc>
                <a:spcPct val="90000"/>
              </a:lnSpc>
            </a:pPr>
            <a:r>
              <a:rPr lang="en-US" altLang="zh-CN" dirty="0">
                <a:ea typeface="ＭＳ Ｐゴシック" panose="020B0600070205080204" pitchFamily="34" charset="-128"/>
              </a:rPr>
              <a:t>Many </a:t>
            </a:r>
            <a:r>
              <a:rPr lang="en-US" altLang="zh-CN" dirty="0">
                <a:solidFill>
                  <a:srgbClr val="C00000"/>
                </a:solidFill>
                <a:ea typeface="ＭＳ Ｐゴシック" panose="020B0600070205080204" pitchFamily="34" charset="-128"/>
              </a:rPr>
              <a:t>small messages </a:t>
            </a:r>
            <a:r>
              <a:rPr lang="en-US" altLang="zh-CN" dirty="0">
                <a:ea typeface="ＭＳ Ｐゴシック" panose="020B0600070205080204" pitchFamily="34" charset="-128"/>
              </a:rPr>
              <a:t>with several fixed sizes</a:t>
            </a:r>
          </a:p>
          <a:p>
            <a:pPr lvl="2" eaLnBrk="1" hangingPunct="1">
              <a:lnSpc>
                <a:spcPct val="90000"/>
              </a:lnSpc>
            </a:pPr>
            <a:r>
              <a:rPr lang="en-US" altLang="zh-CN" dirty="0">
                <a:ea typeface="ＭＳ Ｐゴシック" panose="020B0600070205080204" pitchFamily="34" charset="-128"/>
              </a:rPr>
              <a:t>The largest message is one cache block size (64 or 128 bytes)</a:t>
            </a:r>
          </a:p>
          <a:p>
            <a:pPr lvl="2" eaLnBrk="1" hangingPunct="1">
              <a:lnSpc>
                <a:spcPct val="90000"/>
              </a:lnSpc>
            </a:pPr>
            <a:endParaRPr lang="en-US" altLang="zh-CN" dirty="0">
              <a:ea typeface="ＭＳ Ｐゴシック" panose="020B0600070205080204" pitchFamily="34" charset="-128"/>
            </a:endParaRPr>
          </a:p>
          <a:p>
            <a:pPr eaLnBrk="1" hangingPunct="1">
              <a:lnSpc>
                <a:spcPct val="90000"/>
              </a:lnSpc>
            </a:pPr>
            <a:r>
              <a:rPr lang="en-US" altLang="zh-CN" dirty="0">
                <a:ea typeface="ＭＳ Ｐゴシック" panose="020B0600070205080204" pitchFamily="34" charset="-128"/>
              </a:rPr>
              <a:t>Implications</a:t>
            </a:r>
          </a:p>
          <a:p>
            <a:pPr lvl="1" eaLnBrk="1" hangingPunct="1">
              <a:lnSpc>
                <a:spcPct val="90000"/>
              </a:lnSpc>
            </a:pPr>
            <a:r>
              <a:rPr lang="en-US" altLang="zh-CN" dirty="0">
                <a:solidFill>
                  <a:srgbClr val="0066CC"/>
                </a:solidFill>
                <a:ea typeface="ＭＳ Ｐゴシック" panose="020B0600070205080204" pitchFamily="34" charset="-128"/>
              </a:rPr>
              <a:t>Only two layers are sufficient: </a:t>
            </a:r>
            <a:r>
              <a:rPr lang="en-US" altLang="zh-CN" dirty="0">
                <a:ea typeface="ＭＳ Ｐゴシック" panose="020B0600070205080204" pitchFamily="34" charset="-128"/>
              </a:rPr>
              <a:t>link level and node level</a:t>
            </a:r>
          </a:p>
          <a:p>
            <a:pPr lvl="1" eaLnBrk="1" hangingPunct="1">
              <a:lnSpc>
                <a:spcPct val="90000"/>
              </a:lnSpc>
            </a:pPr>
            <a:r>
              <a:rPr lang="en-US" altLang="zh-CN" dirty="0">
                <a:ea typeface="ＭＳ Ｐゴシック" panose="020B0600070205080204" pitchFamily="34" charset="-128"/>
              </a:rPr>
              <a:t>Communication protocol must be </a:t>
            </a:r>
            <a:r>
              <a:rPr lang="en-US" altLang="zh-CN" dirty="0">
                <a:solidFill>
                  <a:srgbClr val="0066CC"/>
                </a:solidFill>
                <a:ea typeface="ＭＳ Ｐゴシック" panose="020B0600070205080204" pitchFamily="34" charset="-128"/>
              </a:rPr>
              <a:t>simple</a:t>
            </a:r>
            <a:r>
              <a:rPr lang="en-US" altLang="zh-CN" dirty="0">
                <a:ea typeface="ＭＳ Ｐゴシック" panose="020B0600070205080204" pitchFamily="34" charset="-128"/>
              </a:rPr>
              <a:t> </a:t>
            </a:r>
          </a:p>
          <a:p>
            <a:pPr lvl="2">
              <a:lnSpc>
                <a:spcPct val="90000"/>
              </a:lnSpc>
            </a:pPr>
            <a:r>
              <a:rPr lang="en-US" altLang="zh-CN" dirty="0">
                <a:ea typeface="ＭＳ Ｐゴシック" panose="020B0600070205080204" pitchFamily="34" charset="-128"/>
              </a:rPr>
              <a:t>no packet dropping, no elaborate flow control</a:t>
            </a:r>
          </a:p>
        </p:txBody>
      </p:sp>
    </p:spTree>
    <p:extLst>
      <p:ext uri="{BB962C8B-B14F-4D97-AF65-F5344CB8AC3E}">
        <p14:creationId xmlns:p14="http://schemas.microsoft.com/office/powerpoint/2010/main" val="14257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animEffect transition="in" filter="wipe(down)">
                                      <p:cBhvr>
                                        <p:cTn id="7" dur="500"/>
                                        <p:tgtEl>
                                          <p:spTgt spid="2458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81">
                                            <p:txEl>
                                              <p:pRg st="3" end="3"/>
                                            </p:txEl>
                                          </p:spTgt>
                                        </p:tgtEl>
                                        <p:attrNameLst>
                                          <p:attrName>style.visibility</p:attrName>
                                        </p:attrNameLst>
                                      </p:cBhvr>
                                      <p:to>
                                        <p:strVal val="visible"/>
                                      </p:to>
                                    </p:set>
                                    <p:animEffect transition="in" filter="wipe(down)">
                                      <p:cBhvr>
                                        <p:cTn id="12" dur="500"/>
                                        <p:tgtEl>
                                          <p:spTgt spid="24581">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4581">
                                            <p:txEl>
                                              <p:pRg st="4" end="4"/>
                                            </p:txEl>
                                          </p:spTgt>
                                        </p:tgtEl>
                                        <p:attrNameLst>
                                          <p:attrName>style.visibility</p:attrName>
                                        </p:attrNameLst>
                                      </p:cBhvr>
                                      <p:to>
                                        <p:strVal val="visible"/>
                                      </p:to>
                                    </p:set>
                                    <p:animEffect transition="in" filter="wipe(down)">
                                      <p:cBhvr>
                                        <p:cTn id="15" dur="500"/>
                                        <p:tgtEl>
                                          <p:spTgt spid="2458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4581">
                                            <p:txEl>
                                              <p:pRg st="5" end="5"/>
                                            </p:txEl>
                                          </p:spTgt>
                                        </p:tgtEl>
                                        <p:attrNameLst>
                                          <p:attrName>style.visibility</p:attrName>
                                        </p:attrNameLst>
                                      </p:cBhvr>
                                      <p:to>
                                        <p:strVal val="visible"/>
                                      </p:to>
                                    </p:set>
                                    <p:animEffect transition="in" filter="wipe(down)">
                                      <p:cBhvr>
                                        <p:cTn id="18" dur="500"/>
                                        <p:tgtEl>
                                          <p:spTgt spid="2458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4581">
                                            <p:txEl>
                                              <p:pRg st="7" end="7"/>
                                            </p:txEl>
                                          </p:spTgt>
                                        </p:tgtEl>
                                        <p:attrNameLst>
                                          <p:attrName>style.visibility</p:attrName>
                                        </p:attrNameLst>
                                      </p:cBhvr>
                                      <p:to>
                                        <p:strVal val="visible"/>
                                      </p:to>
                                    </p:set>
                                    <p:animEffect transition="in" filter="wipe(down)">
                                      <p:cBhvr>
                                        <p:cTn id="23" dur="500"/>
                                        <p:tgtEl>
                                          <p:spTgt spid="24581">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4581">
                                            <p:txEl>
                                              <p:pRg st="8" end="8"/>
                                            </p:txEl>
                                          </p:spTgt>
                                        </p:tgtEl>
                                        <p:attrNameLst>
                                          <p:attrName>style.visibility</p:attrName>
                                        </p:attrNameLst>
                                      </p:cBhvr>
                                      <p:to>
                                        <p:strVal val="visible"/>
                                      </p:to>
                                    </p:set>
                                    <p:animEffect transition="in" filter="wipe(down)">
                                      <p:cBhvr>
                                        <p:cTn id="26" dur="500"/>
                                        <p:tgtEl>
                                          <p:spTgt spid="24581">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581">
                                            <p:txEl>
                                              <p:pRg st="9" end="9"/>
                                            </p:txEl>
                                          </p:spTgt>
                                        </p:tgtEl>
                                        <p:attrNameLst>
                                          <p:attrName>style.visibility</p:attrName>
                                        </p:attrNameLst>
                                      </p:cBhvr>
                                      <p:to>
                                        <p:strVal val="visible"/>
                                      </p:to>
                                    </p:set>
                                    <p:animEffect transition="in" filter="wipe(down)">
                                      <p:cBhvr>
                                        <p:cTn id="31" dur="500"/>
                                        <p:tgtEl>
                                          <p:spTgt spid="2458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4581">
                                            <p:txEl>
                                              <p:pRg st="10" end="10"/>
                                            </p:txEl>
                                          </p:spTgt>
                                        </p:tgtEl>
                                        <p:attrNameLst>
                                          <p:attrName>style.visibility</p:attrName>
                                        </p:attrNameLst>
                                      </p:cBhvr>
                                      <p:to>
                                        <p:strVal val="visible"/>
                                      </p:to>
                                    </p:set>
                                    <p:animEffect transition="in" filter="wipe(down)">
                                      <p:cBhvr>
                                        <p:cTn id="36" dur="500"/>
                                        <p:tgtEl>
                                          <p:spTgt spid="2458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6">
            <a:extLst>
              <a:ext uri="{FF2B5EF4-FFF2-40B4-BE49-F238E27FC236}">
                <a16:creationId xmlns:a16="http://schemas.microsoft.com/office/drawing/2014/main" id="{ABD84CE8-DA5B-4E6C-8721-7864970DCC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5C90465-4700-4EF2-B4A8-573570D76F90}" type="slidenum">
              <a:rPr lang="en-US" altLang="zh-CN" sz="1200"/>
              <a:pPr/>
              <a:t>12</a:t>
            </a:fld>
            <a:endParaRPr lang="en-US" altLang="zh-CN" sz="1200"/>
          </a:p>
        </p:txBody>
      </p:sp>
      <p:sp>
        <p:nvSpPr>
          <p:cNvPr id="25604" name="Rectangle 2">
            <a:extLst>
              <a:ext uri="{FF2B5EF4-FFF2-40B4-BE49-F238E27FC236}">
                <a16:creationId xmlns:a16="http://schemas.microsoft.com/office/drawing/2014/main" id="{AE40D356-AD08-46C5-B82A-B72B35371094}"/>
              </a:ext>
            </a:extLst>
          </p:cNvPr>
          <p:cNvSpPr>
            <a:spLocks noGrp="1" noChangeArrowheads="1"/>
          </p:cNvSpPr>
          <p:nvPr>
            <p:ph type="title"/>
          </p:nvPr>
        </p:nvSpPr>
        <p:spPr>
          <a:xfrm>
            <a:off x="467544" y="162379"/>
            <a:ext cx="8074025" cy="829503"/>
          </a:xfrm>
        </p:spPr>
        <p:txBody>
          <a:bodyPr>
            <a:noAutofit/>
          </a:bodyPr>
          <a:lstStyle/>
          <a:p>
            <a:pPr eaLnBrk="1" hangingPunct="1"/>
            <a:r>
              <a:rPr lang="en-US" altLang="zh-CN" b="1" dirty="0">
                <a:solidFill>
                  <a:srgbClr val="044823"/>
                </a:solidFill>
                <a:ea typeface="ＭＳ Ｐゴシック" panose="020B0600070205080204" pitchFamily="34" charset="-128"/>
              </a:rPr>
              <a:t>Nodes and Links</a:t>
            </a:r>
          </a:p>
        </p:txBody>
      </p:sp>
      <p:sp>
        <p:nvSpPr>
          <p:cNvPr id="25605" name="Rectangle 3">
            <a:extLst>
              <a:ext uri="{FF2B5EF4-FFF2-40B4-BE49-F238E27FC236}">
                <a16:creationId xmlns:a16="http://schemas.microsoft.com/office/drawing/2014/main" id="{E62A9204-541A-4B20-BE78-0EA15A7A2C59}"/>
              </a:ext>
            </a:extLst>
          </p:cNvPr>
          <p:cNvSpPr>
            <a:spLocks noGrp="1" noChangeArrowheads="1"/>
          </p:cNvSpPr>
          <p:nvPr>
            <p:ph type="body" sz="half" idx="2"/>
          </p:nvPr>
        </p:nvSpPr>
        <p:spPr>
          <a:xfrm>
            <a:off x="534987" y="4751405"/>
            <a:ext cx="8074025" cy="1944216"/>
          </a:xfrm>
        </p:spPr>
        <p:txBody>
          <a:bodyPr>
            <a:normAutofit lnSpcReduction="10000"/>
          </a:bodyPr>
          <a:lstStyle/>
          <a:p>
            <a:pPr eaLnBrk="1" hangingPunct="1">
              <a:lnSpc>
                <a:spcPct val="90000"/>
              </a:lnSpc>
            </a:pPr>
            <a:r>
              <a:rPr lang="en-US" altLang="zh-CN" sz="2400" b="1" dirty="0">
                <a:ea typeface="ＭＳ Ｐゴシック" panose="020B0600070205080204" pitchFamily="34" charset="-128"/>
              </a:rPr>
              <a:t>A node encapsulates </a:t>
            </a:r>
          </a:p>
          <a:p>
            <a:pPr lvl="1" eaLnBrk="1" hangingPunct="1">
              <a:lnSpc>
                <a:spcPct val="90000"/>
              </a:lnSpc>
            </a:pPr>
            <a:r>
              <a:rPr lang="en-US" altLang="zh-CN" sz="2000" dirty="0">
                <a:ea typeface="ＭＳ Ｐゴシック" panose="020B0600070205080204" pitchFamily="34" charset="-128"/>
              </a:rPr>
              <a:t>one or more processors</a:t>
            </a:r>
          </a:p>
          <a:p>
            <a:pPr lvl="1" eaLnBrk="1" hangingPunct="1">
              <a:lnSpc>
                <a:spcPct val="90000"/>
              </a:lnSpc>
            </a:pPr>
            <a:r>
              <a:rPr lang="en-US" altLang="zh-CN" sz="2000" dirty="0">
                <a:ea typeface="ＭＳ Ｐゴシック" panose="020B0600070205080204" pitchFamily="34" charset="-128"/>
              </a:rPr>
              <a:t>communication controller/assist (CA) </a:t>
            </a:r>
          </a:p>
          <a:p>
            <a:pPr lvl="1" eaLnBrk="1" hangingPunct="1">
              <a:lnSpc>
                <a:spcPct val="90000"/>
              </a:lnSpc>
            </a:pPr>
            <a:r>
              <a:rPr lang="en-US" altLang="zh-CN" sz="2000" dirty="0">
                <a:ea typeface="ＭＳ Ｐゴシック" panose="020B0600070205080204" pitchFamily="34" charset="-128"/>
              </a:rPr>
              <a:t>router</a:t>
            </a:r>
          </a:p>
          <a:p>
            <a:pPr lvl="1" eaLnBrk="1" hangingPunct="1">
              <a:lnSpc>
                <a:spcPct val="90000"/>
              </a:lnSpc>
            </a:pPr>
            <a:r>
              <a:rPr lang="en-US" altLang="zh-CN" sz="2000" dirty="0">
                <a:ea typeface="ＭＳ Ｐゴシック" panose="020B0600070205080204" pitchFamily="34" charset="-128"/>
              </a:rPr>
              <a:t>Routers are connected by links</a:t>
            </a:r>
          </a:p>
          <a:p>
            <a:pPr lvl="1" eaLnBrk="1" hangingPunct="1">
              <a:lnSpc>
                <a:spcPct val="90000"/>
              </a:lnSpc>
            </a:pPr>
            <a:r>
              <a:rPr lang="en-US" altLang="zh-CN" sz="2000" dirty="0">
                <a:ea typeface="ＭＳ Ｐゴシック" panose="020B0600070205080204" pitchFamily="34" charset="-128"/>
              </a:rPr>
              <a:t>Links may be unidirectional or bidirectional</a:t>
            </a:r>
          </a:p>
        </p:txBody>
      </p:sp>
      <p:pic>
        <p:nvPicPr>
          <p:cNvPr id="25606" name="Content Placeholder 8" descr="net-all.eps">
            <a:extLst>
              <a:ext uri="{FF2B5EF4-FFF2-40B4-BE49-F238E27FC236}">
                <a16:creationId xmlns:a16="http://schemas.microsoft.com/office/drawing/2014/main" id="{D89466D7-FF2A-4037-9A88-66C1EDF8E7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25642" r="-25642"/>
          <a:stretch>
            <a:fillRect/>
          </a:stretch>
        </p:blipFill>
        <p:spPr>
          <a:xfrm>
            <a:off x="366644" y="1096519"/>
            <a:ext cx="8242368" cy="3432494"/>
          </a:xfrm>
        </p:spPr>
      </p:pic>
    </p:spTree>
    <p:extLst>
      <p:ext uri="{BB962C8B-B14F-4D97-AF65-F5344CB8AC3E}">
        <p14:creationId xmlns:p14="http://schemas.microsoft.com/office/powerpoint/2010/main" val="334306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6">
            <a:extLst>
              <a:ext uri="{FF2B5EF4-FFF2-40B4-BE49-F238E27FC236}">
                <a16:creationId xmlns:a16="http://schemas.microsoft.com/office/drawing/2014/main" id="{FE6B9053-D750-4968-A5A0-5552081385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821927C-9F5A-4297-A5B6-7EF0310EBA9A}" type="slidenum">
              <a:rPr lang="en-US" altLang="zh-CN" sz="1200"/>
              <a:pPr/>
              <a:t>13</a:t>
            </a:fld>
            <a:endParaRPr lang="en-US" altLang="zh-CN" sz="1200"/>
          </a:p>
        </p:txBody>
      </p:sp>
      <p:sp>
        <p:nvSpPr>
          <p:cNvPr id="26628" name="Rectangle 2">
            <a:extLst>
              <a:ext uri="{FF2B5EF4-FFF2-40B4-BE49-F238E27FC236}">
                <a16:creationId xmlns:a16="http://schemas.microsoft.com/office/drawing/2014/main" id="{B5E635B2-80CD-4156-A96D-A21787F1E519}"/>
              </a:ext>
            </a:extLst>
          </p:cNvPr>
          <p:cNvSpPr>
            <a:spLocks noGrp="1" noChangeArrowheads="1"/>
          </p:cNvSpPr>
          <p:nvPr>
            <p:ph type="title"/>
          </p:nvPr>
        </p:nvSpPr>
        <p:spPr>
          <a:xfrm>
            <a:off x="534987" y="200603"/>
            <a:ext cx="8074025" cy="787070"/>
          </a:xfrm>
        </p:spPr>
        <p:txBody>
          <a:bodyPr>
            <a:normAutofit/>
          </a:bodyPr>
          <a:lstStyle/>
          <a:p>
            <a:pPr eaLnBrk="1" hangingPunct="1"/>
            <a:r>
              <a:rPr lang="en-US" altLang="zh-CN" b="1" dirty="0">
                <a:solidFill>
                  <a:srgbClr val="044823"/>
                </a:solidFill>
                <a:ea typeface="ＭＳ Ｐゴシック" panose="020B0600070205080204" pitchFamily="34" charset="-128"/>
              </a:rPr>
              <a:t>Link and Channel</a:t>
            </a:r>
          </a:p>
        </p:txBody>
      </p:sp>
      <p:sp>
        <p:nvSpPr>
          <p:cNvPr id="26629" name="Rectangle 3">
            <a:extLst>
              <a:ext uri="{FF2B5EF4-FFF2-40B4-BE49-F238E27FC236}">
                <a16:creationId xmlns:a16="http://schemas.microsoft.com/office/drawing/2014/main" id="{CE98EF95-9F2E-41BF-82E8-4AF6AD76C6C4}"/>
              </a:ext>
            </a:extLst>
          </p:cNvPr>
          <p:cNvSpPr>
            <a:spLocks noGrp="1" noChangeArrowheads="1"/>
          </p:cNvSpPr>
          <p:nvPr>
            <p:ph type="body" sz="half" idx="1"/>
          </p:nvPr>
        </p:nvSpPr>
        <p:spPr>
          <a:xfrm>
            <a:off x="609600" y="1052736"/>
            <a:ext cx="8074025" cy="2880320"/>
          </a:xfrm>
        </p:spPr>
        <p:txBody>
          <a:bodyPr>
            <a:normAutofit/>
          </a:bodyPr>
          <a:lstStyle/>
          <a:p>
            <a:pPr eaLnBrk="1" hangingPunct="1">
              <a:lnSpc>
                <a:spcPct val="90000"/>
              </a:lnSpc>
            </a:pPr>
            <a:r>
              <a:rPr lang="en-US" altLang="zh-CN" sz="2400" b="1" dirty="0">
                <a:ea typeface="ＭＳ Ｐゴシック" panose="020B0600070205080204" pitchFamily="34" charset="-128"/>
              </a:rPr>
              <a:t>Link = </a:t>
            </a:r>
            <a:r>
              <a:rPr lang="en-US" altLang="zh-CN" sz="2400" b="1" dirty="0">
                <a:solidFill>
                  <a:srgbClr val="0066CC"/>
                </a:solidFill>
                <a:ea typeface="ＭＳ Ｐゴシック" panose="020B0600070205080204" pitchFamily="34" charset="-128"/>
              </a:rPr>
              <a:t>set of wires interconnecting a pair of nodes</a:t>
            </a:r>
          </a:p>
          <a:p>
            <a:pPr lvl="1" eaLnBrk="1" hangingPunct="1">
              <a:lnSpc>
                <a:spcPct val="90000"/>
              </a:lnSpc>
            </a:pPr>
            <a:r>
              <a:rPr lang="en-US" altLang="zh-CN" sz="2000" dirty="0">
                <a:ea typeface="ＭＳ Ｐゴシック" panose="020B0600070205080204" pitchFamily="34" charset="-128"/>
              </a:rPr>
              <a:t>Link can be </a:t>
            </a:r>
            <a:r>
              <a:rPr lang="en-US" altLang="zh-CN" sz="2000" dirty="0">
                <a:solidFill>
                  <a:srgbClr val="0066CC"/>
                </a:solidFill>
                <a:ea typeface="ＭＳ Ｐゴシック" panose="020B0600070205080204" pitchFamily="34" charset="-128"/>
              </a:rPr>
              <a:t>unidirectional</a:t>
            </a:r>
            <a:r>
              <a:rPr lang="en-US" altLang="zh-CN" sz="2000" dirty="0">
                <a:ea typeface="ＭＳ Ｐゴシック" panose="020B0600070205080204" pitchFamily="34" charset="-128"/>
              </a:rPr>
              <a:t> or </a:t>
            </a:r>
            <a:r>
              <a:rPr lang="en-US" altLang="zh-CN" sz="2000" dirty="0">
                <a:solidFill>
                  <a:srgbClr val="0066CC"/>
                </a:solidFill>
                <a:ea typeface="ＭＳ Ｐゴシック" panose="020B0600070205080204" pitchFamily="34" charset="-128"/>
              </a:rPr>
              <a:t>bidirectional</a:t>
            </a:r>
            <a:r>
              <a:rPr lang="en-US" altLang="zh-CN" sz="2000" dirty="0">
                <a:ea typeface="ＭＳ Ｐゴシック" panose="020B0600070205080204" pitchFamily="34" charset="-128"/>
              </a:rPr>
              <a:t>	</a:t>
            </a:r>
          </a:p>
          <a:p>
            <a:pPr lvl="1" eaLnBrk="1" hangingPunct="1">
              <a:lnSpc>
                <a:spcPct val="90000"/>
              </a:lnSpc>
            </a:pPr>
            <a:r>
              <a:rPr lang="en-US" altLang="zh-CN" sz="2000" dirty="0">
                <a:ea typeface="ＭＳ Ｐゴシック" panose="020B0600070205080204" pitchFamily="34" charset="-128"/>
              </a:rPr>
              <a:t>Unit of transfer determined by </a:t>
            </a:r>
            <a:r>
              <a:rPr lang="en-US" altLang="zh-CN" sz="2000" dirty="0">
                <a:solidFill>
                  <a:srgbClr val="0066CC"/>
                </a:solidFill>
                <a:ea typeface="ＭＳ Ｐゴシック" panose="020B0600070205080204" pitchFamily="34" charset="-128"/>
              </a:rPr>
              <a:t>flow control protocol </a:t>
            </a:r>
            <a:r>
              <a:rPr lang="en-US" altLang="zh-CN" sz="2000" dirty="0">
                <a:ea typeface="ＭＳ Ｐゴシック" panose="020B0600070205080204" pitchFamily="34" charset="-128"/>
              </a:rPr>
              <a:t>(</a:t>
            </a:r>
            <a:r>
              <a:rPr lang="en-US" altLang="zh-CN" sz="2000" dirty="0">
                <a:solidFill>
                  <a:srgbClr val="0066CC"/>
                </a:solidFill>
                <a:ea typeface="ＭＳ Ｐゴシック" panose="020B0600070205080204" pitchFamily="34" charset="-128"/>
              </a:rPr>
              <a:t>flit</a:t>
            </a:r>
            <a:r>
              <a:rPr lang="en-US" altLang="zh-CN" sz="2000" dirty="0">
                <a:ea typeface="ＭＳ Ｐゴシック" panose="020B0600070205080204" pitchFamily="34" charset="-128"/>
              </a:rPr>
              <a:t>)</a:t>
            </a:r>
          </a:p>
          <a:p>
            <a:pPr lvl="1" eaLnBrk="1" hangingPunct="1">
              <a:lnSpc>
                <a:spcPct val="90000"/>
              </a:lnSpc>
            </a:pPr>
            <a:r>
              <a:rPr lang="en-US" altLang="zh-CN" sz="2000" dirty="0">
                <a:solidFill>
                  <a:srgbClr val="0066CC"/>
                </a:solidFill>
                <a:ea typeface="ＭＳ Ｐゴシック" panose="020B0600070205080204" pitchFamily="34" charset="-128"/>
              </a:rPr>
              <a:t>Flit size</a:t>
            </a:r>
            <a:r>
              <a:rPr lang="en-US" altLang="zh-CN" sz="2000" dirty="0">
                <a:ea typeface="ＭＳ Ｐゴシック" panose="020B0600070205080204" pitchFamily="34" charset="-128"/>
              </a:rPr>
              <a:t> determined by </a:t>
            </a:r>
            <a:r>
              <a:rPr lang="en-US" altLang="zh-CN" sz="2000" dirty="0">
                <a:solidFill>
                  <a:srgbClr val="0066CC"/>
                </a:solidFill>
                <a:ea typeface="ＭＳ Ｐゴシック" panose="020B0600070205080204" pitchFamily="34" charset="-128"/>
              </a:rPr>
              <a:t>link latency </a:t>
            </a:r>
            <a:r>
              <a:rPr lang="en-US" altLang="zh-CN" sz="2000" dirty="0">
                <a:ea typeface="ＭＳ Ｐゴシック" panose="020B0600070205080204" pitchFamily="34" charset="-128"/>
              </a:rPr>
              <a:t>and amount of </a:t>
            </a:r>
            <a:r>
              <a:rPr lang="en-US" altLang="zh-CN" sz="2000" dirty="0">
                <a:solidFill>
                  <a:srgbClr val="0066CC"/>
                </a:solidFill>
                <a:ea typeface="ＭＳ Ｐゴシック" panose="020B0600070205080204" pitchFamily="34" charset="-128"/>
              </a:rPr>
              <a:t>buffering</a:t>
            </a:r>
            <a:r>
              <a:rPr lang="en-US" altLang="zh-CN" sz="2000" dirty="0">
                <a:ea typeface="ＭＳ Ｐゴシック" panose="020B0600070205080204" pitchFamily="34" charset="-128"/>
              </a:rPr>
              <a:t> available</a:t>
            </a:r>
          </a:p>
          <a:p>
            <a:pPr eaLnBrk="1" hangingPunct="1">
              <a:lnSpc>
                <a:spcPct val="90000"/>
              </a:lnSpc>
            </a:pPr>
            <a:r>
              <a:rPr lang="en-US" altLang="zh-CN" sz="2400" b="1" dirty="0">
                <a:ea typeface="ＭＳ Ｐゴシック" panose="020B0600070205080204" pitchFamily="34" charset="-128"/>
              </a:rPr>
              <a:t>Channel </a:t>
            </a:r>
            <a:r>
              <a:rPr lang="en-US" altLang="zh-CN" sz="2400" b="1" dirty="0">
                <a:solidFill>
                  <a:srgbClr val="0066CC"/>
                </a:solidFill>
                <a:ea typeface="ＭＳ Ｐゴシック" panose="020B0600070205080204" pitchFamily="34" charset="-128"/>
              </a:rPr>
              <a:t>= link + sender + receiver</a:t>
            </a:r>
          </a:p>
          <a:p>
            <a:pPr eaLnBrk="1" hangingPunct="1">
              <a:lnSpc>
                <a:spcPct val="90000"/>
              </a:lnSpc>
            </a:pPr>
            <a:r>
              <a:rPr lang="en-US" altLang="zh-CN" sz="2400" dirty="0">
                <a:ea typeface="ＭＳ Ｐゴシック" panose="020B0600070205080204" pitchFamily="34" charset="-128"/>
              </a:rPr>
              <a:t>A message transmitted over a channel is broken into </a:t>
            </a:r>
            <a:r>
              <a:rPr lang="en-US" altLang="zh-CN" sz="2400" b="1" dirty="0">
                <a:solidFill>
                  <a:srgbClr val="0066CC"/>
                </a:solidFill>
                <a:ea typeface="ＭＳ Ｐゴシック" panose="020B0600070205080204" pitchFamily="34" charset="-128"/>
              </a:rPr>
              <a:t>packets</a:t>
            </a:r>
            <a:r>
              <a:rPr lang="en-US" altLang="zh-CN" sz="2400" dirty="0">
                <a:ea typeface="ＭＳ Ｐゴシック" panose="020B0600070205080204" pitchFamily="34" charset="-128"/>
              </a:rPr>
              <a:t> </a:t>
            </a:r>
          </a:p>
          <a:p>
            <a:pPr lvl="1" eaLnBrk="1" hangingPunct="1">
              <a:lnSpc>
                <a:spcPct val="90000"/>
              </a:lnSpc>
            </a:pPr>
            <a:r>
              <a:rPr lang="en-US" altLang="zh-CN" sz="2000" dirty="0">
                <a:ea typeface="ＭＳ Ｐゴシック" panose="020B0600070205080204" pitchFamily="34" charset="-128"/>
              </a:rPr>
              <a:t>A packet has a header, trailer, and payload</a:t>
            </a:r>
          </a:p>
        </p:txBody>
      </p:sp>
      <p:pic>
        <p:nvPicPr>
          <p:cNvPr id="26630" name="Picture 5" descr="net-packet">
            <a:extLst>
              <a:ext uri="{FF2B5EF4-FFF2-40B4-BE49-F238E27FC236}">
                <a16:creationId xmlns:a16="http://schemas.microsoft.com/office/drawing/2014/main" id="{9538A511-5704-4675-A7C2-8852478711E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5576" y="3892947"/>
            <a:ext cx="7201436" cy="2503512"/>
          </a:xfrm>
        </p:spPr>
      </p:pic>
    </p:spTree>
    <p:extLst>
      <p:ext uri="{BB962C8B-B14F-4D97-AF65-F5344CB8AC3E}">
        <p14:creationId xmlns:p14="http://schemas.microsoft.com/office/powerpoint/2010/main" val="417851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9">
                                            <p:txEl>
                                              <p:pRg st="4" end="4"/>
                                            </p:txEl>
                                          </p:spTgt>
                                        </p:tgtEl>
                                        <p:attrNameLst>
                                          <p:attrName>style.visibility</p:attrName>
                                        </p:attrNameLst>
                                      </p:cBhvr>
                                      <p:to>
                                        <p:strVal val="visible"/>
                                      </p:to>
                                    </p:set>
                                    <p:animEffect transition="in" filter="wipe(down)">
                                      <p:cBhvr>
                                        <p:cTn id="7" dur="500"/>
                                        <p:tgtEl>
                                          <p:spTgt spid="2662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29">
                                            <p:txEl>
                                              <p:pRg st="5" end="5"/>
                                            </p:txEl>
                                          </p:spTgt>
                                        </p:tgtEl>
                                        <p:attrNameLst>
                                          <p:attrName>style.visibility</p:attrName>
                                        </p:attrNameLst>
                                      </p:cBhvr>
                                      <p:to>
                                        <p:strVal val="visible"/>
                                      </p:to>
                                    </p:set>
                                    <p:animEffect transition="in" filter="wipe(down)">
                                      <p:cBhvr>
                                        <p:cTn id="12" dur="500"/>
                                        <p:tgtEl>
                                          <p:spTgt spid="26629">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6629">
                                            <p:txEl>
                                              <p:pRg st="6" end="6"/>
                                            </p:txEl>
                                          </p:spTgt>
                                        </p:tgtEl>
                                        <p:attrNameLst>
                                          <p:attrName>style.visibility</p:attrName>
                                        </p:attrNameLst>
                                      </p:cBhvr>
                                      <p:to>
                                        <p:strVal val="visible"/>
                                      </p:to>
                                    </p:set>
                                    <p:animEffect transition="in" filter="wipe(down)">
                                      <p:cBhvr>
                                        <p:cTn id="15" dur="500"/>
                                        <p:tgtEl>
                                          <p:spTgt spid="266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63D2DE-A8FD-4AFB-ACE2-6AA8BE2A9D5C}"/>
              </a:ext>
            </a:extLst>
          </p:cNvPr>
          <p:cNvSpPr>
            <a:spLocks noGrp="1"/>
          </p:cNvSpPr>
          <p:nvPr>
            <p:ph idx="1"/>
          </p:nvPr>
        </p:nvSpPr>
        <p:spPr>
          <a:xfrm>
            <a:off x="456591" y="1340768"/>
            <a:ext cx="8229600" cy="4896544"/>
          </a:xfrm>
        </p:spPr>
        <p:txBody>
          <a:bodyPr>
            <a:normAutofit fontScale="85000" lnSpcReduction="20000"/>
          </a:bodyPr>
          <a:lstStyle/>
          <a:p>
            <a:r>
              <a:rPr lang="en-US" altLang="zh-CN" dirty="0"/>
              <a:t>Application requirements</a:t>
            </a:r>
          </a:p>
          <a:p>
            <a:pPr lvl="1"/>
            <a:r>
              <a:rPr lang="en-US" altLang="zh-CN" dirty="0"/>
              <a:t>Number of terminals or ports to support</a:t>
            </a:r>
          </a:p>
          <a:p>
            <a:pPr lvl="1"/>
            <a:r>
              <a:rPr lang="en-US" altLang="zh-CN" dirty="0"/>
              <a:t>Peak bandwidth of each terminal</a:t>
            </a:r>
          </a:p>
          <a:p>
            <a:pPr lvl="1"/>
            <a:r>
              <a:rPr lang="en-US" altLang="zh-CN" dirty="0"/>
              <a:t>Average bandwidth of each terminal</a:t>
            </a:r>
          </a:p>
          <a:p>
            <a:pPr lvl="1"/>
            <a:r>
              <a:rPr lang="en-US" altLang="zh-CN" dirty="0"/>
              <a:t>Latency requirements</a:t>
            </a:r>
          </a:p>
          <a:p>
            <a:pPr lvl="1"/>
            <a:r>
              <a:rPr lang="en-US" altLang="zh-CN" dirty="0"/>
              <a:t>Message size distribution</a:t>
            </a:r>
          </a:p>
          <a:p>
            <a:pPr lvl="1"/>
            <a:r>
              <a:rPr lang="en-US" altLang="zh-CN" dirty="0"/>
              <a:t>Expected traffic patterns</a:t>
            </a:r>
          </a:p>
          <a:p>
            <a:pPr lvl="1"/>
            <a:r>
              <a:rPr lang="en-US" altLang="zh-CN" dirty="0"/>
              <a:t>Required quality of service</a:t>
            </a:r>
          </a:p>
          <a:p>
            <a:pPr lvl="1"/>
            <a:r>
              <a:rPr lang="en-US" altLang="zh-CN" dirty="0"/>
              <a:t>Required reliability and availability</a:t>
            </a:r>
          </a:p>
          <a:p>
            <a:endParaRPr lang="zh-CN" altLang="en-US" dirty="0"/>
          </a:p>
        </p:txBody>
      </p:sp>
      <p:sp>
        <p:nvSpPr>
          <p:cNvPr id="3" name="标题 2">
            <a:extLst>
              <a:ext uri="{FF2B5EF4-FFF2-40B4-BE49-F238E27FC236}">
                <a16:creationId xmlns:a16="http://schemas.microsoft.com/office/drawing/2014/main" id="{889AACAF-62D5-4E97-80DA-E85504FF7694}"/>
              </a:ext>
            </a:extLst>
          </p:cNvPr>
          <p:cNvSpPr>
            <a:spLocks noGrp="1"/>
          </p:cNvSpPr>
          <p:nvPr>
            <p:ph type="title"/>
          </p:nvPr>
        </p:nvSpPr>
        <p:spPr/>
        <p:txBody>
          <a:bodyPr/>
          <a:lstStyle/>
          <a:p>
            <a:r>
              <a:rPr lang="en-US" altLang="zh-CN" dirty="0"/>
              <a:t>Design Considerations</a:t>
            </a:r>
            <a:endParaRPr lang="zh-CN" altLang="en-US" dirty="0"/>
          </a:p>
        </p:txBody>
      </p:sp>
      <p:sp>
        <p:nvSpPr>
          <p:cNvPr id="4" name="灯片编号占位符 3">
            <a:extLst>
              <a:ext uri="{FF2B5EF4-FFF2-40B4-BE49-F238E27FC236}">
                <a16:creationId xmlns:a16="http://schemas.microsoft.com/office/drawing/2014/main" id="{17BE2914-9720-4D50-8D63-74C1B7D542BB}"/>
              </a:ext>
            </a:extLst>
          </p:cNvPr>
          <p:cNvSpPr>
            <a:spLocks noGrp="1"/>
          </p:cNvSpPr>
          <p:nvPr>
            <p:ph type="sldNum" sz="quarter" idx="12"/>
          </p:nvPr>
        </p:nvSpPr>
        <p:spPr/>
        <p:txBody>
          <a:bodyPr/>
          <a:lstStyle/>
          <a:p>
            <a:fld id="{A5846718-CB15-44DC-A3B0-F0ED78D869D1}" type="slidenum">
              <a:rPr lang="en-SG" smtClean="0"/>
              <a:t>14</a:t>
            </a:fld>
            <a:endParaRPr lang="en-SG"/>
          </a:p>
        </p:txBody>
      </p:sp>
    </p:spTree>
    <p:extLst>
      <p:ext uri="{BB962C8B-B14F-4D97-AF65-F5344CB8AC3E}">
        <p14:creationId xmlns:p14="http://schemas.microsoft.com/office/powerpoint/2010/main" val="68171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63D2DE-A8FD-4AFB-ACE2-6AA8BE2A9D5C}"/>
              </a:ext>
            </a:extLst>
          </p:cNvPr>
          <p:cNvSpPr>
            <a:spLocks noGrp="1"/>
          </p:cNvSpPr>
          <p:nvPr>
            <p:ph idx="1"/>
          </p:nvPr>
        </p:nvSpPr>
        <p:spPr>
          <a:xfrm>
            <a:off x="456591" y="1417638"/>
            <a:ext cx="8363882" cy="4747666"/>
          </a:xfrm>
        </p:spPr>
        <p:txBody>
          <a:bodyPr>
            <a:normAutofit fontScale="92500"/>
          </a:bodyPr>
          <a:lstStyle/>
          <a:p>
            <a:r>
              <a:rPr lang="en-US" altLang="zh-CN" dirty="0"/>
              <a:t>Job of an interconnection network:</a:t>
            </a:r>
            <a:r>
              <a:rPr lang="zh-CN" altLang="en-US" dirty="0"/>
              <a:t> </a:t>
            </a:r>
            <a:endParaRPr lang="en-US" altLang="zh-CN" dirty="0"/>
          </a:p>
          <a:p>
            <a:pPr lvl="1"/>
            <a:r>
              <a:rPr lang="en-US" altLang="zh-CN" dirty="0"/>
              <a:t>to </a:t>
            </a:r>
            <a:r>
              <a:rPr lang="en-US" altLang="zh-CN" dirty="0">
                <a:solidFill>
                  <a:srgbClr val="0066CC"/>
                </a:solidFill>
              </a:rPr>
              <a:t>transfer information </a:t>
            </a:r>
            <a:r>
              <a:rPr lang="en-US" altLang="zh-CN" dirty="0"/>
              <a:t>from source node to </a:t>
            </a:r>
            <a:r>
              <a:rPr lang="en-US" altLang="zh-CN" dirty="0" err="1"/>
              <a:t>dest</a:t>
            </a:r>
            <a:r>
              <a:rPr lang="en-US" altLang="zh-CN" dirty="0"/>
              <a:t>. node </a:t>
            </a:r>
          </a:p>
          <a:p>
            <a:pPr lvl="1"/>
            <a:r>
              <a:rPr lang="en-US" altLang="zh-CN" dirty="0"/>
              <a:t>support network transactions that realize application</a:t>
            </a:r>
          </a:p>
          <a:p>
            <a:r>
              <a:rPr lang="en-US" altLang="zh-CN" dirty="0">
                <a:solidFill>
                  <a:srgbClr val="0066CC"/>
                </a:solidFill>
              </a:rPr>
              <a:t>Latency</a:t>
            </a:r>
            <a:r>
              <a:rPr lang="en-US" altLang="zh-CN" dirty="0"/>
              <a:t> as </a:t>
            </a:r>
            <a:r>
              <a:rPr lang="en-US" altLang="zh-CN" dirty="0">
                <a:solidFill>
                  <a:srgbClr val="0066CC"/>
                </a:solidFill>
              </a:rPr>
              <a:t>small</a:t>
            </a:r>
            <a:r>
              <a:rPr lang="en-US" altLang="zh-CN" dirty="0"/>
              <a:t> as possible</a:t>
            </a:r>
          </a:p>
          <a:p>
            <a:pPr lvl="1"/>
            <a:r>
              <a:rPr lang="en-US" altLang="zh-CN" dirty="0"/>
              <a:t>As many concurrent transfers as possible</a:t>
            </a:r>
          </a:p>
          <a:p>
            <a:r>
              <a:rPr lang="en-US" altLang="zh-CN" dirty="0">
                <a:solidFill>
                  <a:srgbClr val="0066CC"/>
                </a:solidFill>
              </a:rPr>
              <a:t>Cost</a:t>
            </a:r>
            <a:r>
              <a:rPr lang="en-US" altLang="zh-CN" dirty="0"/>
              <a:t> as </a:t>
            </a:r>
            <a:r>
              <a:rPr lang="en-US" altLang="zh-CN" dirty="0">
                <a:solidFill>
                  <a:srgbClr val="0066CC"/>
                </a:solidFill>
              </a:rPr>
              <a:t>low</a:t>
            </a:r>
            <a:r>
              <a:rPr lang="en-US" altLang="zh-CN" dirty="0"/>
              <a:t> as possible</a:t>
            </a:r>
          </a:p>
        </p:txBody>
      </p:sp>
      <p:sp>
        <p:nvSpPr>
          <p:cNvPr id="3" name="标题 2">
            <a:extLst>
              <a:ext uri="{FF2B5EF4-FFF2-40B4-BE49-F238E27FC236}">
                <a16:creationId xmlns:a16="http://schemas.microsoft.com/office/drawing/2014/main" id="{889AACAF-62D5-4E97-80DA-E85504FF7694}"/>
              </a:ext>
            </a:extLst>
          </p:cNvPr>
          <p:cNvSpPr>
            <a:spLocks noGrp="1"/>
          </p:cNvSpPr>
          <p:nvPr>
            <p:ph type="title"/>
          </p:nvPr>
        </p:nvSpPr>
        <p:spPr/>
        <p:txBody>
          <a:bodyPr/>
          <a:lstStyle/>
          <a:p>
            <a:r>
              <a:rPr lang="en-US" altLang="zh-CN" dirty="0"/>
              <a:t>Design Considerations</a:t>
            </a:r>
            <a:endParaRPr lang="zh-CN" altLang="en-US" dirty="0"/>
          </a:p>
        </p:txBody>
      </p:sp>
      <p:sp>
        <p:nvSpPr>
          <p:cNvPr id="4" name="灯片编号占位符 3">
            <a:extLst>
              <a:ext uri="{FF2B5EF4-FFF2-40B4-BE49-F238E27FC236}">
                <a16:creationId xmlns:a16="http://schemas.microsoft.com/office/drawing/2014/main" id="{17BE2914-9720-4D50-8D63-74C1B7D542BB}"/>
              </a:ext>
            </a:extLst>
          </p:cNvPr>
          <p:cNvSpPr>
            <a:spLocks noGrp="1"/>
          </p:cNvSpPr>
          <p:nvPr>
            <p:ph type="sldNum" sz="quarter" idx="12"/>
          </p:nvPr>
        </p:nvSpPr>
        <p:spPr/>
        <p:txBody>
          <a:bodyPr/>
          <a:lstStyle/>
          <a:p>
            <a:fld id="{A5846718-CB15-44DC-A3B0-F0ED78D869D1}" type="slidenum">
              <a:rPr lang="en-SG" smtClean="0"/>
              <a:t>15</a:t>
            </a:fld>
            <a:endParaRPr lang="en-SG"/>
          </a:p>
        </p:txBody>
      </p:sp>
    </p:spTree>
    <p:extLst>
      <p:ext uri="{BB962C8B-B14F-4D97-AF65-F5344CB8AC3E}">
        <p14:creationId xmlns:p14="http://schemas.microsoft.com/office/powerpoint/2010/main" val="8061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607B19-8D78-427D-BEB2-C8BE5920FBE7}"/>
              </a:ext>
            </a:extLst>
          </p:cNvPr>
          <p:cNvSpPr>
            <a:spLocks noGrp="1"/>
          </p:cNvSpPr>
          <p:nvPr>
            <p:ph idx="1"/>
          </p:nvPr>
        </p:nvSpPr>
        <p:spPr>
          <a:xfrm>
            <a:off x="456591" y="1268761"/>
            <a:ext cx="8229600" cy="5452714"/>
          </a:xfrm>
        </p:spPr>
        <p:txBody>
          <a:bodyPr>
            <a:normAutofit fontScale="70000" lnSpcReduction="20000"/>
          </a:bodyPr>
          <a:lstStyle/>
          <a:p>
            <a:r>
              <a:rPr lang="en-US" altLang="zh-CN" dirty="0"/>
              <a:t>Example requirements for a coherent processor-memory interconnect</a:t>
            </a:r>
          </a:p>
          <a:p>
            <a:pPr lvl="1"/>
            <a:r>
              <a:rPr lang="en-US" altLang="zh-CN" dirty="0"/>
              <a:t>Processor ports 	1-2048</a:t>
            </a:r>
          </a:p>
          <a:p>
            <a:pPr lvl="1"/>
            <a:r>
              <a:rPr lang="en-US" altLang="zh-CN" dirty="0"/>
              <a:t>Memory ports 	1-4096</a:t>
            </a:r>
          </a:p>
          <a:p>
            <a:pPr lvl="1"/>
            <a:r>
              <a:rPr lang="en-US" altLang="zh-CN" dirty="0"/>
              <a:t>Peak BW 		8 GB/s</a:t>
            </a:r>
          </a:p>
          <a:p>
            <a:pPr lvl="1"/>
            <a:r>
              <a:rPr lang="en-US" altLang="zh-CN" dirty="0"/>
              <a:t>Average BW 	400 MB/s</a:t>
            </a:r>
          </a:p>
          <a:p>
            <a:pPr lvl="1"/>
            <a:r>
              <a:rPr lang="en-US" altLang="zh-CN" dirty="0"/>
              <a:t>Message Latency 	100 ns</a:t>
            </a:r>
          </a:p>
          <a:p>
            <a:pPr lvl="1"/>
            <a:r>
              <a:rPr lang="en-US" altLang="zh-CN" dirty="0"/>
              <a:t>Message size 	64 or 576 bits</a:t>
            </a:r>
          </a:p>
          <a:p>
            <a:pPr lvl="1"/>
            <a:r>
              <a:rPr lang="en-US" altLang="zh-CN" dirty="0"/>
              <a:t>Traffic pattern 	arbitrary</a:t>
            </a:r>
          </a:p>
          <a:p>
            <a:pPr lvl="1"/>
            <a:r>
              <a:rPr lang="en-US" altLang="zh-CN" dirty="0"/>
              <a:t>Quality of service 	none</a:t>
            </a:r>
          </a:p>
          <a:p>
            <a:pPr lvl="1"/>
            <a:r>
              <a:rPr lang="en-US" altLang="zh-CN" dirty="0"/>
              <a:t>Reliability 		no message loss</a:t>
            </a:r>
          </a:p>
          <a:p>
            <a:pPr lvl="1"/>
            <a:r>
              <a:rPr lang="en-US" altLang="zh-CN" dirty="0"/>
              <a:t>Availability 	0.999 to 0.99999</a:t>
            </a:r>
          </a:p>
          <a:p>
            <a:endParaRPr lang="zh-CN" altLang="en-US" dirty="0"/>
          </a:p>
        </p:txBody>
      </p:sp>
      <p:sp>
        <p:nvSpPr>
          <p:cNvPr id="3" name="标题 2">
            <a:extLst>
              <a:ext uri="{FF2B5EF4-FFF2-40B4-BE49-F238E27FC236}">
                <a16:creationId xmlns:a16="http://schemas.microsoft.com/office/drawing/2014/main" id="{2614A379-F904-492F-9790-6F1101E6D3BB}"/>
              </a:ext>
            </a:extLst>
          </p:cNvPr>
          <p:cNvSpPr>
            <a:spLocks noGrp="1"/>
          </p:cNvSpPr>
          <p:nvPr>
            <p:ph type="title"/>
          </p:nvPr>
        </p:nvSpPr>
        <p:spPr>
          <a:xfrm>
            <a:off x="456591" y="96123"/>
            <a:ext cx="8229600" cy="1143000"/>
          </a:xfrm>
        </p:spPr>
        <p:txBody>
          <a:bodyPr/>
          <a:lstStyle/>
          <a:p>
            <a:r>
              <a:rPr lang="en-US" altLang="zh-CN" dirty="0"/>
              <a:t>Example Requirements</a:t>
            </a:r>
            <a:endParaRPr lang="zh-CN" altLang="en-US" dirty="0"/>
          </a:p>
        </p:txBody>
      </p:sp>
      <p:sp>
        <p:nvSpPr>
          <p:cNvPr id="4" name="灯片编号占位符 3">
            <a:extLst>
              <a:ext uri="{FF2B5EF4-FFF2-40B4-BE49-F238E27FC236}">
                <a16:creationId xmlns:a16="http://schemas.microsoft.com/office/drawing/2014/main" id="{1DFA2F4E-1568-4D04-8E16-14069A7271C9}"/>
              </a:ext>
            </a:extLst>
          </p:cNvPr>
          <p:cNvSpPr>
            <a:spLocks noGrp="1"/>
          </p:cNvSpPr>
          <p:nvPr>
            <p:ph type="sldNum" sz="quarter" idx="12"/>
          </p:nvPr>
        </p:nvSpPr>
        <p:spPr/>
        <p:txBody>
          <a:bodyPr/>
          <a:lstStyle/>
          <a:p>
            <a:fld id="{A5846718-CB15-44DC-A3B0-F0ED78D869D1}" type="slidenum">
              <a:rPr lang="en-SG" smtClean="0"/>
              <a:t>16</a:t>
            </a:fld>
            <a:endParaRPr lang="en-SG"/>
          </a:p>
        </p:txBody>
      </p:sp>
      <p:pic>
        <p:nvPicPr>
          <p:cNvPr id="5" name="Picture 4">
            <a:extLst>
              <a:ext uri="{FF2B5EF4-FFF2-40B4-BE49-F238E27FC236}">
                <a16:creationId xmlns:a16="http://schemas.microsoft.com/office/drawing/2014/main" id="{1C2B469B-127B-4880-97F4-C354352F0A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24128" y="2060848"/>
            <a:ext cx="2852011" cy="4177754"/>
          </a:xfrm>
          <a:prstGeom prst="rect">
            <a:avLst/>
          </a:prstGeom>
        </p:spPr>
      </p:pic>
    </p:spTree>
    <p:extLst>
      <p:ext uri="{BB962C8B-B14F-4D97-AF65-F5344CB8AC3E}">
        <p14:creationId xmlns:p14="http://schemas.microsoft.com/office/powerpoint/2010/main" val="161481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56B7A8-6C61-4D3C-9F80-41BC10E054A3}"/>
              </a:ext>
            </a:extLst>
          </p:cNvPr>
          <p:cNvSpPr>
            <a:spLocks noGrp="1"/>
          </p:cNvSpPr>
          <p:nvPr>
            <p:ph idx="1"/>
          </p:nvPr>
        </p:nvSpPr>
        <p:spPr>
          <a:xfrm>
            <a:off x="456591" y="1156381"/>
            <a:ext cx="8229600" cy="5426981"/>
          </a:xfrm>
        </p:spPr>
        <p:txBody>
          <a:bodyPr>
            <a:normAutofit fontScale="77500" lnSpcReduction="20000"/>
          </a:bodyPr>
          <a:lstStyle/>
          <a:p>
            <a:r>
              <a:rPr lang="en-US" altLang="zh-CN" dirty="0"/>
              <a:t>Technology constraints</a:t>
            </a:r>
          </a:p>
          <a:p>
            <a:pPr lvl="1"/>
            <a:r>
              <a:rPr lang="en-US" altLang="zh-CN" dirty="0"/>
              <a:t>Signaling rate</a:t>
            </a:r>
          </a:p>
          <a:p>
            <a:pPr lvl="1"/>
            <a:r>
              <a:rPr lang="en-US" altLang="zh-CN" dirty="0"/>
              <a:t>Chip pin count (if off-chip networking)</a:t>
            </a:r>
          </a:p>
          <a:p>
            <a:pPr lvl="1"/>
            <a:r>
              <a:rPr lang="en-US" altLang="zh-CN" dirty="0"/>
              <a:t>Area constraints (typically for on-chip networking)</a:t>
            </a:r>
          </a:p>
          <a:p>
            <a:pPr lvl="1"/>
            <a:r>
              <a:rPr lang="en-US" altLang="zh-CN" dirty="0"/>
              <a:t>Chip cost</a:t>
            </a:r>
          </a:p>
          <a:p>
            <a:pPr lvl="1"/>
            <a:r>
              <a:rPr lang="en-US" altLang="zh-CN" dirty="0"/>
              <a:t>Circuit board cost (if backplane boards needed)</a:t>
            </a:r>
          </a:p>
          <a:p>
            <a:pPr lvl="1"/>
            <a:r>
              <a:rPr lang="en-US" altLang="zh-CN" dirty="0"/>
              <a:t>Signals per circuit board</a:t>
            </a:r>
          </a:p>
          <a:p>
            <a:pPr lvl="1"/>
            <a:r>
              <a:rPr lang="en-US" altLang="zh-CN" dirty="0"/>
              <a:t>Signals per cable</a:t>
            </a:r>
          </a:p>
          <a:p>
            <a:pPr lvl="1"/>
            <a:r>
              <a:rPr lang="en-US" altLang="zh-CN" dirty="0"/>
              <a:t>Cable cost</a:t>
            </a:r>
          </a:p>
          <a:p>
            <a:pPr lvl="1"/>
            <a:r>
              <a:rPr lang="en-US" altLang="zh-CN" dirty="0"/>
              <a:t>Cable length</a:t>
            </a:r>
          </a:p>
          <a:p>
            <a:pPr lvl="1"/>
            <a:r>
              <a:rPr lang="en-US" altLang="zh-CN" dirty="0"/>
              <a:t>Channel and switch power constraints</a:t>
            </a:r>
          </a:p>
        </p:txBody>
      </p:sp>
      <p:sp>
        <p:nvSpPr>
          <p:cNvPr id="3" name="标题 2">
            <a:extLst>
              <a:ext uri="{FF2B5EF4-FFF2-40B4-BE49-F238E27FC236}">
                <a16:creationId xmlns:a16="http://schemas.microsoft.com/office/drawing/2014/main" id="{F4483DE4-2A64-4DF0-96EA-EA80F7DE5D97}"/>
              </a:ext>
            </a:extLst>
          </p:cNvPr>
          <p:cNvSpPr>
            <a:spLocks noGrp="1"/>
          </p:cNvSpPr>
          <p:nvPr>
            <p:ph type="title"/>
          </p:nvPr>
        </p:nvSpPr>
        <p:spPr>
          <a:xfrm>
            <a:off x="456591" y="13381"/>
            <a:ext cx="8229600" cy="1143000"/>
          </a:xfrm>
        </p:spPr>
        <p:txBody>
          <a:bodyPr>
            <a:normAutofit/>
          </a:bodyPr>
          <a:lstStyle/>
          <a:p>
            <a:r>
              <a:rPr lang="en-US" altLang="zh-CN" dirty="0"/>
              <a:t>Technology constraints</a:t>
            </a:r>
            <a:endParaRPr lang="zh-CN" altLang="en-US" dirty="0"/>
          </a:p>
        </p:txBody>
      </p:sp>
      <p:sp>
        <p:nvSpPr>
          <p:cNvPr id="4" name="灯片编号占位符 3">
            <a:extLst>
              <a:ext uri="{FF2B5EF4-FFF2-40B4-BE49-F238E27FC236}">
                <a16:creationId xmlns:a16="http://schemas.microsoft.com/office/drawing/2014/main" id="{BE1F0DDD-CD50-4C19-B258-6DF94477B9AD}"/>
              </a:ext>
            </a:extLst>
          </p:cNvPr>
          <p:cNvSpPr>
            <a:spLocks noGrp="1"/>
          </p:cNvSpPr>
          <p:nvPr>
            <p:ph type="sldNum" sz="quarter" idx="12"/>
          </p:nvPr>
        </p:nvSpPr>
        <p:spPr/>
        <p:txBody>
          <a:bodyPr/>
          <a:lstStyle/>
          <a:p>
            <a:fld id="{A5846718-CB15-44DC-A3B0-F0ED78D869D1}" type="slidenum">
              <a:rPr lang="en-SG" smtClean="0"/>
              <a:t>17</a:t>
            </a:fld>
            <a:endParaRPr lang="en-SG"/>
          </a:p>
        </p:txBody>
      </p:sp>
      <p:pic>
        <p:nvPicPr>
          <p:cNvPr id="5" name="Picture 5">
            <a:extLst>
              <a:ext uri="{FF2B5EF4-FFF2-40B4-BE49-F238E27FC236}">
                <a16:creationId xmlns:a16="http://schemas.microsoft.com/office/drawing/2014/main" id="{E1C77B72-C996-498C-AB29-761FC298BA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3495" y="4073711"/>
            <a:ext cx="3364594" cy="2144526"/>
          </a:xfrm>
          <a:prstGeom prst="rect">
            <a:avLst/>
          </a:prstGeom>
        </p:spPr>
      </p:pic>
    </p:spTree>
    <p:extLst>
      <p:ext uri="{BB962C8B-B14F-4D97-AF65-F5344CB8AC3E}">
        <p14:creationId xmlns:p14="http://schemas.microsoft.com/office/powerpoint/2010/main" val="67953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7C5076-D000-430C-AB11-5E8984E0028F}"/>
              </a:ext>
            </a:extLst>
          </p:cNvPr>
          <p:cNvSpPr>
            <a:spLocks noGrp="1"/>
          </p:cNvSpPr>
          <p:nvPr>
            <p:ph idx="1"/>
          </p:nvPr>
        </p:nvSpPr>
        <p:spPr>
          <a:xfrm>
            <a:off x="456591" y="1257144"/>
            <a:ext cx="8229600" cy="5268200"/>
          </a:xfrm>
        </p:spPr>
        <p:txBody>
          <a:bodyPr>
            <a:normAutofit fontScale="77500" lnSpcReduction="20000"/>
          </a:bodyPr>
          <a:lstStyle/>
          <a:p>
            <a:r>
              <a:rPr lang="en-US" altLang="zh-CN" dirty="0"/>
              <a:t>Off-chip: </a:t>
            </a:r>
            <a:r>
              <a:rPr lang="en-US" altLang="zh-CN" dirty="0">
                <a:solidFill>
                  <a:srgbClr val="0066CC"/>
                </a:solidFill>
              </a:rPr>
              <a:t>I/O bottlenecks</a:t>
            </a:r>
          </a:p>
          <a:p>
            <a:pPr lvl="1"/>
            <a:r>
              <a:rPr lang="en-US" altLang="zh-CN" dirty="0"/>
              <a:t>Pin-limited bandwidth</a:t>
            </a:r>
          </a:p>
          <a:p>
            <a:pPr lvl="1"/>
            <a:r>
              <a:rPr lang="en-US" altLang="zh-CN" dirty="0"/>
              <a:t>Inherent overheads of off-chip I/O transmission</a:t>
            </a:r>
          </a:p>
          <a:p>
            <a:r>
              <a:rPr lang="en-US" altLang="zh-CN" dirty="0"/>
              <a:t>On-chip</a:t>
            </a:r>
          </a:p>
          <a:p>
            <a:pPr lvl="1"/>
            <a:r>
              <a:rPr lang="en-US" altLang="zh-CN" dirty="0"/>
              <a:t>Wiring constraints</a:t>
            </a:r>
          </a:p>
          <a:p>
            <a:pPr lvl="2"/>
            <a:r>
              <a:rPr lang="en-US" altLang="zh-CN" dirty="0"/>
              <a:t>Horizontal and vertical layout</a:t>
            </a:r>
          </a:p>
          <a:p>
            <a:pPr lvl="2"/>
            <a:r>
              <a:rPr lang="en-US" altLang="zh-CN" dirty="0"/>
              <a:t>Short, fixed length</a:t>
            </a:r>
          </a:p>
          <a:p>
            <a:pPr lvl="1"/>
            <a:r>
              <a:rPr lang="en-US" altLang="zh-CN" dirty="0"/>
              <a:t>Power</a:t>
            </a:r>
          </a:p>
          <a:p>
            <a:pPr lvl="2"/>
            <a:r>
              <a:rPr lang="en-US" altLang="zh-CN" dirty="0"/>
              <a:t>Consume 10-15% or more of die power budget</a:t>
            </a:r>
          </a:p>
          <a:p>
            <a:pPr lvl="1"/>
            <a:r>
              <a:rPr lang="en-US" altLang="zh-CN" dirty="0"/>
              <a:t>Latency</a:t>
            </a:r>
          </a:p>
          <a:p>
            <a:pPr lvl="2"/>
            <a:r>
              <a:rPr lang="en-US" altLang="zh-CN" dirty="0"/>
              <a:t>Different order of magnitude</a:t>
            </a:r>
          </a:p>
        </p:txBody>
      </p:sp>
      <p:sp>
        <p:nvSpPr>
          <p:cNvPr id="3" name="标题 2">
            <a:extLst>
              <a:ext uri="{FF2B5EF4-FFF2-40B4-BE49-F238E27FC236}">
                <a16:creationId xmlns:a16="http://schemas.microsoft.com/office/drawing/2014/main" id="{3988E6D1-242E-45F1-A8BC-0A6C74448FB1}"/>
              </a:ext>
            </a:extLst>
          </p:cNvPr>
          <p:cNvSpPr>
            <a:spLocks noGrp="1"/>
          </p:cNvSpPr>
          <p:nvPr>
            <p:ph type="title"/>
          </p:nvPr>
        </p:nvSpPr>
        <p:spPr>
          <a:xfrm>
            <a:off x="456591" y="114144"/>
            <a:ext cx="8229600" cy="1143000"/>
          </a:xfrm>
        </p:spPr>
        <p:txBody>
          <a:bodyPr/>
          <a:lstStyle/>
          <a:p>
            <a:r>
              <a:rPr lang="en-US" altLang="zh-CN" dirty="0"/>
              <a:t>Off-chip vs. On-chip ICNs</a:t>
            </a:r>
            <a:endParaRPr lang="zh-CN" altLang="en-US" dirty="0"/>
          </a:p>
        </p:txBody>
      </p:sp>
      <p:sp>
        <p:nvSpPr>
          <p:cNvPr id="4" name="灯片编号占位符 3">
            <a:extLst>
              <a:ext uri="{FF2B5EF4-FFF2-40B4-BE49-F238E27FC236}">
                <a16:creationId xmlns:a16="http://schemas.microsoft.com/office/drawing/2014/main" id="{EA9B050F-A0BB-4E04-9342-CBA9FA255F87}"/>
              </a:ext>
            </a:extLst>
          </p:cNvPr>
          <p:cNvSpPr>
            <a:spLocks noGrp="1"/>
          </p:cNvSpPr>
          <p:nvPr>
            <p:ph type="sldNum" sz="quarter" idx="12"/>
          </p:nvPr>
        </p:nvSpPr>
        <p:spPr/>
        <p:txBody>
          <a:bodyPr/>
          <a:lstStyle/>
          <a:p>
            <a:fld id="{A5846718-CB15-44DC-A3B0-F0ED78D869D1}" type="slidenum">
              <a:rPr lang="en-SG" smtClean="0"/>
              <a:t>18</a:t>
            </a:fld>
            <a:endParaRPr lang="en-SG"/>
          </a:p>
        </p:txBody>
      </p:sp>
      <p:pic>
        <p:nvPicPr>
          <p:cNvPr id="5" name="Picture 4">
            <a:extLst>
              <a:ext uri="{FF2B5EF4-FFF2-40B4-BE49-F238E27FC236}">
                <a16:creationId xmlns:a16="http://schemas.microsoft.com/office/drawing/2014/main" id="{E4BEAD73-EEF1-4EBE-9610-4B44836DB0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12880" y="1170977"/>
            <a:ext cx="2016224" cy="1761006"/>
          </a:xfrm>
          <a:prstGeom prst="rect">
            <a:avLst/>
          </a:prstGeom>
        </p:spPr>
      </p:pic>
      <p:pic>
        <p:nvPicPr>
          <p:cNvPr id="6" name="Picture 5">
            <a:extLst>
              <a:ext uri="{FF2B5EF4-FFF2-40B4-BE49-F238E27FC236}">
                <a16:creationId xmlns:a16="http://schemas.microsoft.com/office/drawing/2014/main" id="{D8AF54AA-F23A-4C36-AC34-BC9D7C581F8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72200" y="3717032"/>
            <a:ext cx="2425204" cy="1774425"/>
          </a:xfrm>
          <a:prstGeom prst="rect">
            <a:avLst/>
          </a:prstGeom>
        </p:spPr>
      </p:pic>
    </p:spTree>
    <p:extLst>
      <p:ext uri="{BB962C8B-B14F-4D97-AF65-F5344CB8AC3E}">
        <p14:creationId xmlns:p14="http://schemas.microsoft.com/office/powerpoint/2010/main" val="34202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wipe(down)">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wipe(down)">
                                      <p:cBhvr>
                                        <p:cTn id="21" dur="500"/>
                                        <p:tgtEl>
                                          <p:spTgt spid="2">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wipe(down)">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wipe(down)">
                                      <p:cBhvr>
                                        <p:cTn id="29" dur="500"/>
                                        <p:tgtEl>
                                          <p:spTgt spid="2">
                                            <p:txEl>
                                              <p:pRg st="9" end="9"/>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EDB187-87F4-45E3-9059-6D0854936D40}"/>
              </a:ext>
            </a:extLst>
          </p:cNvPr>
          <p:cNvSpPr>
            <a:spLocks noGrp="1"/>
          </p:cNvSpPr>
          <p:nvPr>
            <p:ph idx="1"/>
          </p:nvPr>
        </p:nvSpPr>
        <p:spPr>
          <a:xfrm>
            <a:off x="456590" y="1052736"/>
            <a:ext cx="8363881" cy="5472608"/>
          </a:xfrm>
        </p:spPr>
        <p:txBody>
          <a:bodyPr>
            <a:normAutofit/>
          </a:bodyPr>
          <a:lstStyle/>
          <a:p>
            <a:r>
              <a:rPr lang="en-US" altLang="zh-CN" dirty="0"/>
              <a:t>Topology</a:t>
            </a:r>
            <a:r>
              <a:rPr lang="en-US" altLang="zh-CN" sz="2400" dirty="0"/>
              <a:t> </a:t>
            </a:r>
          </a:p>
          <a:p>
            <a:pPr lvl="1"/>
            <a:r>
              <a:rPr lang="en-US" altLang="zh-CN" dirty="0">
                <a:solidFill>
                  <a:srgbClr val="0066CC"/>
                </a:solidFill>
              </a:rPr>
              <a:t>Static arrangement </a:t>
            </a:r>
            <a:r>
              <a:rPr lang="en-US" altLang="zh-CN" dirty="0"/>
              <a:t>of channels and nodes in a network</a:t>
            </a:r>
          </a:p>
          <a:p>
            <a:r>
              <a:rPr lang="en-US" altLang="zh-CN" dirty="0"/>
              <a:t>Routing</a:t>
            </a:r>
            <a:r>
              <a:rPr lang="en-US" altLang="zh-CN" sz="2400" dirty="0"/>
              <a:t> </a:t>
            </a:r>
          </a:p>
          <a:p>
            <a:pPr lvl="1"/>
            <a:r>
              <a:rPr lang="en-US" altLang="zh-CN" dirty="0"/>
              <a:t>Determines the </a:t>
            </a:r>
            <a:r>
              <a:rPr lang="en-US" altLang="zh-CN" dirty="0">
                <a:solidFill>
                  <a:srgbClr val="0066CC"/>
                </a:solidFill>
              </a:rPr>
              <a:t>set of paths </a:t>
            </a:r>
            <a:r>
              <a:rPr lang="en-US" altLang="zh-CN" dirty="0"/>
              <a:t>a packet can follow</a:t>
            </a:r>
          </a:p>
          <a:p>
            <a:r>
              <a:rPr lang="en-US" altLang="zh-CN" dirty="0"/>
              <a:t>Flow control</a:t>
            </a:r>
            <a:r>
              <a:rPr lang="en-US" altLang="zh-CN" sz="2400" dirty="0"/>
              <a:t>[</a:t>
            </a:r>
            <a:r>
              <a:rPr lang="zh-CN" altLang="en-US" sz="2400" dirty="0"/>
              <a:t>流控</a:t>
            </a:r>
            <a:r>
              <a:rPr lang="en-US" altLang="zh-CN" sz="2400" dirty="0"/>
              <a:t>]</a:t>
            </a:r>
          </a:p>
          <a:p>
            <a:pPr lvl="1"/>
            <a:r>
              <a:rPr lang="en-US" altLang="zh-CN" dirty="0">
                <a:solidFill>
                  <a:srgbClr val="0066CC"/>
                </a:solidFill>
              </a:rPr>
              <a:t>Allocating</a:t>
            </a:r>
            <a:r>
              <a:rPr lang="en-US" altLang="zh-CN" dirty="0"/>
              <a:t> </a:t>
            </a:r>
            <a:r>
              <a:rPr lang="en-US" altLang="zh-CN" dirty="0">
                <a:solidFill>
                  <a:srgbClr val="0066CC"/>
                </a:solidFill>
              </a:rPr>
              <a:t>network resources </a:t>
            </a:r>
            <a:r>
              <a:rPr lang="en-US" altLang="zh-CN" dirty="0"/>
              <a:t>(channels, buffers, etc.) to packets and </a:t>
            </a:r>
            <a:r>
              <a:rPr lang="en-US" altLang="zh-CN" dirty="0">
                <a:solidFill>
                  <a:srgbClr val="0066CC"/>
                </a:solidFill>
              </a:rPr>
              <a:t>managing contention</a:t>
            </a:r>
          </a:p>
        </p:txBody>
      </p:sp>
      <p:sp>
        <p:nvSpPr>
          <p:cNvPr id="3" name="标题 2">
            <a:extLst>
              <a:ext uri="{FF2B5EF4-FFF2-40B4-BE49-F238E27FC236}">
                <a16:creationId xmlns:a16="http://schemas.microsoft.com/office/drawing/2014/main" id="{407805B4-7163-419C-BD9B-1C442C82BFB7}"/>
              </a:ext>
            </a:extLst>
          </p:cNvPr>
          <p:cNvSpPr>
            <a:spLocks noGrp="1"/>
          </p:cNvSpPr>
          <p:nvPr>
            <p:ph type="title"/>
          </p:nvPr>
        </p:nvSpPr>
        <p:spPr>
          <a:xfrm>
            <a:off x="459972" y="53752"/>
            <a:ext cx="8229600" cy="1143000"/>
          </a:xfrm>
        </p:spPr>
        <p:txBody>
          <a:bodyPr/>
          <a:lstStyle/>
          <a:p>
            <a:r>
              <a:rPr lang="en-US" altLang="zh-CN" dirty="0"/>
              <a:t>Main Aspects of an ICN</a:t>
            </a:r>
            <a:endParaRPr lang="zh-CN" altLang="en-US" dirty="0"/>
          </a:p>
        </p:txBody>
      </p:sp>
      <p:sp>
        <p:nvSpPr>
          <p:cNvPr id="4" name="灯片编号占位符 3">
            <a:extLst>
              <a:ext uri="{FF2B5EF4-FFF2-40B4-BE49-F238E27FC236}">
                <a16:creationId xmlns:a16="http://schemas.microsoft.com/office/drawing/2014/main" id="{ED145AB6-DA2F-4655-912A-99D7DCA1F4E6}"/>
              </a:ext>
            </a:extLst>
          </p:cNvPr>
          <p:cNvSpPr>
            <a:spLocks noGrp="1"/>
          </p:cNvSpPr>
          <p:nvPr>
            <p:ph type="sldNum" sz="quarter" idx="12"/>
          </p:nvPr>
        </p:nvSpPr>
        <p:spPr/>
        <p:txBody>
          <a:bodyPr/>
          <a:lstStyle/>
          <a:p>
            <a:fld id="{A5846718-CB15-44DC-A3B0-F0ED78D869D1}" type="slidenum">
              <a:rPr lang="en-SG" smtClean="0"/>
              <a:t>19</a:t>
            </a:fld>
            <a:endParaRPr lang="en-SG"/>
          </a:p>
        </p:txBody>
      </p:sp>
    </p:spTree>
    <p:extLst>
      <p:ext uri="{BB962C8B-B14F-4D97-AF65-F5344CB8AC3E}">
        <p14:creationId xmlns:p14="http://schemas.microsoft.com/office/powerpoint/2010/main" val="333279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25216B-C161-43EF-A5D1-7C824D73D0E7}"/>
              </a:ext>
            </a:extLst>
          </p:cNvPr>
          <p:cNvSpPr>
            <a:spLocks noGrp="1"/>
          </p:cNvSpPr>
          <p:nvPr>
            <p:ph idx="1"/>
          </p:nvPr>
        </p:nvSpPr>
        <p:spPr>
          <a:xfrm>
            <a:off x="457200" y="1196751"/>
            <a:ext cx="8229600" cy="3266081"/>
          </a:xfrm>
        </p:spPr>
        <p:txBody>
          <a:bodyPr>
            <a:normAutofit fontScale="77500" lnSpcReduction="20000"/>
          </a:bodyPr>
          <a:lstStyle/>
          <a:p>
            <a:r>
              <a:rPr lang="en-US" altLang="zh-CN" dirty="0"/>
              <a:t>An </a:t>
            </a:r>
            <a:r>
              <a:rPr lang="en-US" altLang="zh-CN" dirty="0">
                <a:solidFill>
                  <a:srgbClr val="0066CC"/>
                </a:solidFill>
              </a:rPr>
              <a:t>Interconnection Network</a:t>
            </a:r>
            <a:r>
              <a:rPr lang="zh-CN" altLang="en-US" dirty="0">
                <a:solidFill>
                  <a:srgbClr val="0066CC"/>
                </a:solidFill>
              </a:rPr>
              <a:t> </a:t>
            </a:r>
            <a:r>
              <a:rPr lang="en-US" altLang="zh-CN" dirty="0">
                <a:solidFill>
                  <a:srgbClr val="0066CC"/>
                </a:solidFill>
              </a:rPr>
              <a:t>(ICN) </a:t>
            </a:r>
            <a:r>
              <a:rPr lang="en-US" altLang="zh-CN" dirty="0"/>
              <a:t>is a </a:t>
            </a:r>
            <a:r>
              <a:rPr lang="en-US" altLang="zh-CN" dirty="0">
                <a:solidFill>
                  <a:srgbClr val="0066CC"/>
                </a:solidFill>
              </a:rPr>
              <a:t>programmable system</a:t>
            </a:r>
            <a:r>
              <a:rPr lang="en-US" altLang="zh-CN" dirty="0"/>
              <a:t> that transports data between terminals</a:t>
            </a:r>
          </a:p>
          <a:p>
            <a:pPr lvl="1"/>
            <a:r>
              <a:rPr lang="en-US" altLang="zh-CN" dirty="0"/>
              <a:t>To </a:t>
            </a:r>
            <a:r>
              <a:rPr lang="en-US" altLang="zh-CN" dirty="0">
                <a:solidFill>
                  <a:srgbClr val="0066CC"/>
                </a:solidFill>
              </a:rPr>
              <a:t>hold our parallel machines together</a:t>
            </a:r>
            <a:endParaRPr lang="en-US" altLang="zh-CN" dirty="0"/>
          </a:p>
          <a:p>
            <a:pPr lvl="2"/>
            <a:r>
              <a:rPr lang="en-US" altLang="zh-CN" dirty="0"/>
              <a:t>at the core of parallel computer architecture</a:t>
            </a:r>
          </a:p>
          <a:p>
            <a:pPr lvl="1"/>
            <a:r>
              <a:rPr lang="en-US" altLang="zh-CN" dirty="0">
                <a:solidFill>
                  <a:srgbClr val="0066CC"/>
                </a:solidFill>
              </a:rPr>
              <a:t>Share basic concept </a:t>
            </a:r>
            <a:r>
              <a:rPr lang="en-US" altLang="zh-CN" dirty="0"/>
              <a:t>with LAN/WAN</a:t>
            </a:r>
          </a:p>
          <a:p>
            <a:pPr lvl="1"/>
            <a:r>
              <a:rPr lang="en-US" altLang="zh-CN" dirty="0"/>
              <a:t>but </a:t>
            </a:r>
            <a:r>
              <a:rPr lang="en-US" altLang="zh-CN" dirty="0">
                <a:solidFill>
                  <a:srgbClr val="0066CC"/>
                </a:solidFill>
              </a:rPr>
              <a:t>very different trade-offs </a:t>
            </a:r>
            <a:r>
              <a:rPr lang="en-US" altLang="zh-CN" dirty="0"/>
              <a:t>due to very different time scale/requirements</a:t>
            </a:r>
          </a:p>
        </p:txBody>
      </p:sp>
      <p:sp>
        <p:nvSpPr>
          <p:cNvPr id="3" name="标题 2">
            <a:extLst>
              <a:ext uri="{FF2B5EF4-FFF2-40B4-BE49-F238E27FC236}">
                <a16:creationId xmlns:a16="http://schemas.microsoft.com/office/drawing/2014/main" id="{A1C33E83-603B-415A-A84D-D02C4E1BA5C2}"/>
              </a:ext>
            </a:extLst>
          </p:cNvPr>
          <p:cNvSpPr>
            <a:spLocks noGrp="1"/>
          </p:cNvSpPr>
          <p:nvPr>
            <p:ph type="title"/>
          </p:nvPr>
        </p:nvSpPr>
        <p:spPr>
          <a:xfrm>
            <a:off x="457200" y="31371"/>
            <a:ext cx="8229600" cy="1143000"/>
          </a:xfrm>
        </p:spPr>
        <p:txBody>
          <a:bodyPr/>
          <a:lstStyle/>
          <a:p>
            <a:r>
              <a:rPr lang="en-US" altLang="zh-CN" dirty="0"/>
              <a:t>Interconnection Networks</a:t>
            </a:r>
            <a:r>
              <a:rPr lang="en-US" altLang="zh-CN" sz="3200" dirty="0"/>
              <a:t>[</a:t>
            </a:r>
            <a:r>
              <a:rPr lang="zh-CN" altLang="en-US" sz="3200" dirty="0"/>
              <a:t>互连网络</a:t>
            </a:r>
            <a:r>
              <a:rPr lang="en-US" altLang="zh-CN" sz="3200" dirty="0"/>
              <a:t>]</a:t>
            </a:r>
            <a:endParaRPr lang="zh-CN" altLang="en-US" dirty="0"/>
          </a:p>
        </p:txBody>
      </p:sp>
      <p:sp>
        <p:nvSpPr>
          <p:cNvPr id="4" name="灯片编号占位符 3">
            <a:extLst>
              <a:ext uri="{FF2B5EF4-FFF2-40B4-BE49-F238E27FC236}">
                <a16:creationId xmlns:a16="http://schemas.microsoft.com/office/drawing/2014/main" id="{6C70DDBA-5DB6-4D72-A0F1-312E25DAB427}"/>
              </a:ext>
            </a:extLst>
          </p:cNvPr>
          <p:cNvSpPr>
            <a:spLocks noGrp="1"/>
          </p:cNvSpPr>
          <p:nvPr>
            <p:ph type="sldNum" sz="quarter" idx="12"/>
          </p:nvPr>
        </p:nvSpPr>
        <p:spPr/>
        <p:txBody>
          <a:bodyPr/>
          <a:lstStyle/>
          <a:p>
            <a:fld id="{A5846718-CB15-44DC-A3B0-F0ED78D869D1}" type="slidenum">
              <a:rPr lang="en-SG" smtClean="0"/>
              <a:t>2</a:t>
            </a:fld>
            <a:endParaRPr lang="en-SG"/>
          </a:p>
        </p:txBody>
      </p:sp>
      <p:pic>
        <p:nvPicPr>
          <p:cNvPr id="5" name="图像" descr="图像">
            <a:extLst>
              <a:ext uri="{FF2B5EF4-FFF2-40B4-BE49-F238E27FC236}">
                <a16:creationId xmlns:a16="http://schemas.microsoft.com/office/drawing/2014/main" id="{7B2DF85F-9F93-49EC-96B2-91E993FCF4D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1658" y="4462833"/>
            <a:ext cx="7962552" cy="1955057"/>
          </a:xfrm>
          <a:prstGeom prst="rect">
            <a:avLst/>
          </a:prstGeom>
          <a:ln w="12700">
            <a:miter lim="400000"/>
          </a:ln>
        </p:spPr>
      </p:pic>
    </p:spTree>
    <p:extLst>
      <p:ext uri="{BB962C8B-B14F-4D97-AF65-F5344CB8AC3E}">
        <p14:creationId xmlns:p14="http://schemas.microsoft.com/office/powerpoint/2010/main" val="110626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EDB187-87F4-45E3-9059-6D0854936D40}"/>
              </a:ext>
            </a:extLst>
          </p:cNvPr>
          <p:cNvSpPr>
            <a:spLocks noGrp="1"/>
          </p:cNvSpPr>
          <p:nvPr>
            <p:ph idx="1"/>
          </p:nvPr>
        </p:nvSpPr>
        <p:spPr>
          <a:xfrm>
            <a:off x="456591" y="1052736"/>
            <a:ext cx="8229600" cy="5472608"/>
          </a:xfrm>
        </p:spPr>
        <p:txBody>
          <a:bodyPr>
            <a:normAutofit/>
          </a:bodyPr>
          <a:lstStyle/>
          <a:p>
            <a:r>
              <a:rPr lang="en-US" altLang="zh-CN" dirty="0"/>
              <a:t>Switch microarchitecture</a:t>
            </a:r>
            <a:r>
              <a:rPr lang="en-US" altLang="zh-CN" sz="2400" dirty="0"/>
              <a:t> </a:t>
            </a:r>
          </a:p>
          <a:p>
            <a:pPr lvl="1"/>
            <a:r>
              <a:rPr lang="en-US" altLang="zh-CN" dirty="0">
                <a:solidFill>
                  <a:srgbClr val="0066CC"/>
                </a:solidFill>
              </a:rPr>
              <a:t>Internal architecture </a:t>
            </a:r>
            <a:r>
              <a:rPr lang="en-US" altLang="zh-CN" dirty="0"/>
              <a:t>of a network switch</a:t>
            </a:r>
          </a:p>
          <a:p>
            <a:r>
              <a:rPr lang="en-US" altLang="zh-CN" dirty="0"/>
              <a:t>Network interface</a:t>
            </a:r>
            <a:r>
              <a:rPr lang="en-US" altLang="zh-CN" sz="2400" dirty="0"/>
              <a:t> </a:t>
            </a:r>
          </a:p>
          <a:p>
            <a:pPr lvl="1"/>
            <a:r>
              <a:rPr lang="en-US" altLang="zh-CN" dirty="0"/>
              <a:t>How to interface a terminal with a switch</a:t>
            </a:r>
          </a:p>
          <a:p>
            <a:r>
              <a:rPr lang="en-US" altLang="zh-CN" dirty="0"/>
              <a:t>Link architecture</a:t>
            </a:r>
            <a:r>
              <a:rPr lang="en-US" altLang="zh-CN" sz="2400" dirty="0"/>
              <a:t> </a:t>
            </a:r>
          </a:p>
          <a:p>
            <a:pPr lvl="1"/>
            <a:r>
              <a:rPr lang="en-US" altLang="zh-CN" dirty="0"/>
              <a:t>Signaling technology and data representation on the channel</a:t>
            </a:r>
          </a:p>
        </p:txBody>
      </p:sp>
      <p:sp>
        <p:nvSpPr>
          <p:cNvPr id="3" name="标题 2">
            <a:extLst>
              <a:ext uri="{FF2B5EF4-FFF2-40B4-BE49-F238E27FC236}">
                <a16:creationId xmlns:a16="http://schemas.microsoft.com/office/drawing/2014/main" id="{407805B4-7163-419C-BD9B-1C442C82BFB7}"/>
              </a:ext>
            </a:extLst>
          </p:cNvPr>
          <p:cNvSpPr>
            <a:spLocks noGrp="1"/>
          </p:cNvSpPr>
          <p:nvPr>
            <p:ph type="title"/>
          </p:nvPr>
        </p:nvSpPr>
        <p:spPr>
          <a:xfrm>
            <a:off x="459972" y="53752"/>
            <a:ext cx="8229600" cy="1143000"/>
          </a:xfrm>
        </p:spPr>
        <p:txBody>
          <a:bodyPr/>
          <a:lstStyle/>
          <a:p>
            <a:r>
              <a:rPr lang="en-US" altLang="zh-CN" dirty="0"/>
              <a:t>Main Aspects of an ICN</a:t>
            </a:r>
            <a:endParaRPr lang="zh-CN" altLang="en-US" dirty="0"/>
          </a:p>
        </p:txBody>
      </p:sp>
      <p:sp>
        <p:nvSpPr>
          <p:cNvPr id="4" name="灯片编号占位符 3">
            <a:extLst>
              <a:ext uri="{FF2B5EF4-FFF2-40B4-BE49-F238E27FC236}">
                <a16:creationId xmlns:a16="http://schemas.microsoft.com/office/drawing/2014/main" id="{ED145AB6-DA2F-4655-912A-99D7DCA1F4E6}"/>
              </a:ext>
            </a:extLst>
          </p:cNvPr>
          <p:cNvSpPr>
            <a:spLocks noGrp="1"/>
          </p:cNvSpPr>
          <p:nvPr>
            <p:ph type="sldNum" sz="quarter" idx="12"/>
          </p:nvPr>
        </p:nvSpPr>
        <p:spPr/>
        <p:txBody>
          <a:bodyPr/>
          <a:lstStyle/>
          <a:p>
            <a:fld id="{A5846718-CB15-44DC-A3B0-F0ED78D869D1}" type="slidenum">
              <a:rPr lang="en-SG" smtClean="0"/>
              <a:t>20</a:t>
            </a:fld>
            <a:endParaRPr lang="en-SG"/>
          </a:p>
        </p:txBody>
      </p:sp>
    </p:spTree>
    <p:extLst>
      <p:ext uri="{BB962C8B-B14F-4D97-AF65-F5344CB8AC3E}">
        <p14:creationId xmlns:p14="http://schemas.microsoft.com/office/powerpoint/2010/main" val="8310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5400" b="0" dirty="0">
                <a:solidFill>
                  <a:srgbClr val="0066CC"/>
                </a:solidFill>
                <a:latin typeface="Gill Sans MT" panose="020B0502020104020203" pitchFamily="34" charset="0"/>
              </a:rPr>
              <a:t>1. Network Topology</a:t>
            </a:r>
          </a:p>
        </p:txBody>
      </p:sp>
      <p:sp>
        <p:nvSpPr>
          <p:cNvPr id="4" name="灯片编号占位符 3"/>
          <p:cNvSpPr>
            <a:spLocks noGrp="1"/>
          </p:cNvSpPr>
          <p:nvPr>
            <p:ph type="sldNum" sz="quarter" idx="12"/>
          </p:nvPr>
        </p:nvSpPr>
        <p:spPr/>
        <p:txBody>
          <a:bodyPr/>
          <a:lstStyle/>
          <a:p>
            <a:fld id="{A5846718-CB15-44DC-A3B0-F0ED78D869D1}" type="slidenum">
              <a:rPr lang="en-SG" smtClean="0"/>
              <a:t>21</a:t>
            </a:fld>
            <a:endParaRPr lang="en-SG"/>
          </a:p>
        </p:txBody>
      </p:sp>
    </p:spTree>
    <p:extLst>
      <p:ext uri="{BB962C8B-B14F-4D97-AF65-F5344CB8AC3E}">
        <p14:creationId xmlns:p14="http://schemas.microsoft.com/office/powerpoint/2010/main" val="175867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a:extLst>
              <a:ext uri="{FF2B5EF4-FFF2-40B4-BE49-F238E27FC236}">
                <a16:creationId xmlns:a16="http://schemas.microsoft.com/office/drawing/2014/main" id="{E9DF661F-2FCF-49E4-8B3D-CB89DCF77B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F088B7A-D4B4-4FCE-96F5-958D78F0B1F6}" type="slidenum">
              <a:rPr lang="en-US" altLang="zh-CN" sz="1200"/>
              <a:pPr/>
              <a:t>22</a:t>
            </a:fld>
            <a:endParaRPr lang="en-US" altLang="zh-CN" sz="1200"/>
          </a:p>
        </p:txBody>
      </p:sp>
      <p:sp>
        <p:nvSpPr>
          <p:cNvPr id="27652" name="Rectangle 2">
            <a:extLst>
              <a:ext uri="{FF2B5EF4-FFF2-40B4-BE49-F238E27FC236}">
                <a16:creationId xmlns:a16="http://schemas.microsoft.com/office/drawing/2014/main" id="{F705AD8F-5286-444B-9C50-647A20C9C0AB}"/>
              </a:ext>
            </a:extLst>
          </p:cNvPr>
          <p:cNvSpPr>
            <a:spLocks noGrp="1" noChangeArrowheads="1"/>
          </p:cNvSpPr>
          <p:nvPr>
            <p:ph type="title"/>
          </p:nvPr>
        </p:nvSpPr>
        <p:spPr>
          <a:xfrm>
            <a:off x="456591" y="49188"/>
            <a:ext cx="8229600" cy="1143000"/>
          </a:xfrm>
        </p:spPr>
        <p:txBody>
          <a:bodyPr/>
          <a:lstStyle/>
          <a:p>
            <a:pPr eaLnBrk="1" hangingPunct="1"/>
            <a:r>
              <a:rPr lang="en-US" altLang="zh-CN" dirty="0">
                <a:ea typeface="ＭＳ Ｐゴシック" panose="020B0600070205080204" pitchFamily="34" charset="-128"/>
              </a:rPr>
              <a:t>Network Topology</a:t>
            </a:r>
          </a:p>
        </p:txBody>
      </p:sp>
      <p:sp>
        <p:nvSpPr>
          <p:cNvPr id="27653" name="Rectangle 3">
            <a:extLst>
              <a:ext uri="{FF2B5EF4-FFF2-40B4-BE49-F238E27FC236}">
                <a16:creationId xmlns:a16="http://schemas.microsoft.com/office/drawing/2014/main" id="{E86AF963-C70C-445D-B3D0-7278F1560B6A}"/>
              </a:ext>
            </a:extLst>
          </p:cNvPr>
          <p:cNvSpPr>
            <a:spLocks noGrp="1" noChangeArrowheads="1"/>
          </p:cNvSpPr>
          <p:nvPr>
            <p:ph type="body" idx="1"/>
          </p:nvPr>
        </p:nvSpPr>
        <p:spPr>
          <a:xfrm>
            <a:off x="456591" y="1192188"/>
            <a:ext cx="8229600" cy="5045124"/>
          </a:xfrm>
        </p:spPr>
        <p:txBody>
          <a:bodyPr>
            <a:normAutofit lnSpcReduction="10000"/>
          </a:bodyPr>
          <a:lstStyle/>
          <a:p>
            <a:pPr eaLnBrk="1" hangingPunct="1"/>
            <a:r>
              <a:rPr lang="en-US" altLang="zh-CN" dirty="0">
                <a:ea typeface="ＭＳ Ｐゴシック" panose="020B0600070205080204" pitchFamily="34" charset="-128"/>
              </a:rPr>
              <a:t>Network topology </a:t>
            </a:r>
            <a:r>
              <a:rPr lang="en-US" altLang="zh-CN" dirty="0">
                <a:solidFill>
                  <a:srgbClr val="0066CC"/>
                </a:solidFill>
                <a:ea typeface="ＭＳ Ｐゴシック" panose="020B0600070205080204" pitchFamily="34" charset="-128"/>
              </a:rPr>
              <a:t>= shape of the network</a:t>
            </a:r>
          </a:p>
          <a:p>
            <a:pPr lvl="1"/>
            <a:r>
              <a:rPr lang="en-US" altLang="zh-CN" dirty="0">
                <a:ea typeface="ＭＳ Ｐゴシック" panose="020B0600070205080204" pitchFamily="34" charset="-128"/>
              </a:rPr>
              <a:t>Determines the distance that a message needs to travel (in # links or network hops) from one node to another</a:t>
            </a:r>
          </a:p>
          <a:p>
            <a:pPr eaLnBrk="1" hangingPunct="1"/>
            <a:r>
              <a:rPr lang="en-US" altLang="zh-CN" dirty="0">
                <a:ea typeface="ＭＳ Ｐゴシック" panose="020B0600070205080204" pitchFamily="34" charset="-128"/>
              </a:rPr>
              <a:t>Important characteristics</a:t>
            </a:r>
          </a:p>
          <a:p>
            <a:pPr lvl="1" eaLnBrk="1" hangingPunct="1"/>
            <a:r>
              <a:rPr lang="en-US" altLang="zh-CN" b="1" dirty="0">
                <a:solidFill>
                  <a:srgbClr val="0066CC"/>
                </a:solidFill>
                <a:ea typeface="ＭＳ Ｐゴシック" panose="020B0600070205080204" pitchFamily="34" charset="-128"/>
              </a:rPr>
              <a:t>Diameter</a:t>
            </a:r>
            <a:r>
              <a:rPr lang="en-US" altLang="zh-CN" dirty="0">
                <a:ea typeface="ＭＳ Ｐゴシック" panose="020B0600070205080204" pitchFamily="34" charset="-128"/>
              </a:rPr>
              <a:t>: largest distance</a:t>
            </a:r>
          </a:p>
          <a:p>
            <a:pPr lvl="1" eaLnBrk="1" hangingPunct="1"/>
            <a:r>
              <a:rPr lang="en-US" altLang="zh-CN" b="1" dirty="0">
                <a:solidFill>
                  <a:srgbClr val="0066CC"/>
                </a:solidFill>
                <a:ea typeface="ＭＳ Ｐゴシック" panose="020B0600070205080204" pitchFamily="34" charset="-128"/>
              </a:rPr>
              <a:t>Average distance</a:t>
            </a:r>
          </a:p>
          <a:p>
            <a:pPr lvl="1" eaLnBrk="1" hangingPunct="1"/>
            <a:r>
              <a:rPr lang="en-US" altLang="zh-CN" b="1" dirty="0">
                <a:solidFill>
                  <a:srgbClr val="0066CC"/>
                </a:solidFill>
                <a:ea typeface="ＭＳ Ｐゴシック" panose="020B0600070205080204" pitchFamily="34" charset="-128"/>
              </a:rPr>
              <a:t>Degree</a:t>
            </a:r>
            <a:r>
              <a:rPr lang="en-US" altLang="zh-CN" dirty="0">
                <a:ea typeface="ＭＳ Ｐゴシック" panose="020B0600070205080204" pitchFamily="34" charset="-128"/>
              </a:rPr>
              <a:t>: how many links are connected to a switch </a:t>
            </a:r>
          </a:p>
          <a:p>
            <a:pPr lvl="1" eaLnBrk="1" hangingPunct="1"/>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392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Effect transition="in" filter="wipe(down)">
                                      <p:cBhvr>
                                        <p:cTn id="7" dur="500"/>
                                        <p:tgtEl>
                                          <p:spTgt spid="2765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653">
                                            <p:txEl>
                                              <p:pRg st="3" end="3"/>
                                            </p:txEl>
                                          </p:spTgt>
                                        </p:tgtEl>
                                        <p:attrNameLst>
                                          <p:attrName>style.visibility</p:attrName>
                                        </p:attrNameLst>
                                      </p:cBhvr>
                                      <p:to>
                                        <p:strVal val="visible"/>
                                      </p:to>
                                    </p:set>
                                    <p:animEffect transition="in" filter="wipe(down)">
                                      <p:cBhvr>
                                        <p:cTn id="10" dur="500"/>
                                        <p:tgtEl>
                                          <p:spTgt spid="2765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653">
                                            <p:txEl>
                                              <p:pRg st="4" end="4"/>
                                            </p:txEl>
                                          </p:spTgt>
                                        </p:tgtEl>
                                        <p:attrNameLst>
                                          <p:attrName>style.visibility</p:attrName>
                                        </p:attrNameLst>
                                      </p:cBhvr>
                                      <p:to>
                                        <p:strVal val="visible"/>
                                      </p:to>
                                    </p:set>
                                    <p:animEffect transition="in" filter="wipe(down)">
                                      <p:cBhvr>
                                        <p:cTn id="13" dur="500"/>
                                        <p:tgtEl>
                                          <p:spTgt spid="2765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653">
                                            <p:txEl>
                                              <p:pRg st="5" end="5"/>
                                            </p:txEl>
                                          </p:spTgt>
                                        </p:tgtEl>
                                        <p:attrNameLst>
                                          <p:attrName>style.visibility</p:attrName>
                                        </p:attrNameLst>
                                      </p:cBhvr>
                                      <p:to>
                                        <p:strVal val="visible"/>
                                      </p:to>
                                    </p:set>
                                    <p:animEffect transition="in" filter="wipe(down)">
                                      <p:cBhvr>
                                        <p:cTn id="16" dur="500"/>
                                        <p:tgtEl>
                                          <p:spTgt spid="276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A8F65E-47B5-4B74-B6EA-53639BFDDD33}"/>
              </a:ext>
            </a:extLst>
          </p:cNvPr>
          <p:cNvSpPr>
            <a:spLocks noGrp="1"/>
          </p:cNvSpPr>
          <p:nvPr>
            <p:ph idx="1"/>
          </p:nvPr>
        </p:nvSpPr>
        <p:spPr>
          <a:xfrm>
            <a:off x="456591" y="1156154"/>
            <a:ext cx="8229600" cy="1291282"/>
          </a:xfrm>
        </p:spPr>
        <p:txBody>
          <a:bodyPr>
            <a:normAutofit fontScale="77500" lnSpcReduction="20000"/>
          </a:bodyPr>
          <a:lstStyle/>
          <a:p>
            <a:r>
              <a:rPr lang="en-US" altLang="zh-CN" dirty="0">
                <a:ea typeface="ＭＳ Ｐゴシック" panose="020B0600070205080204" pitchFamily="34" charset="-128"/>
              </a:rPr>
              <a:t>For the shown network, compute diameter, avg distance, bisection bandwidth (assuming each link is bidirectional)</a:t>
            </a:r>
          </a:p>
          <a:p>
            <a:endParaRPr lang="zh-CN" altLang="en-US" dirty="0"/>
          </a:p>
        </p:txBody>
      </p:sp>
      <p:sp>
        <p:nvSpPr>
          <p:cNvPr id="3" name="标题 2">
            <a:extLst>
              <a:ext uri="{FF2B5EF4-FFF2-40B4-BE49-F238E27FC236}">
                <a16:creationId xmlns:a16="http://schemas.microsoft.com/office/drawing/2014/main" id="{FB98719A-CD8E-4769-AE00-662826A024E3}"/>
              </a:ext>
            </a:extLst>
          </p:cNvPr>
          <p:cNvSpPr>
            <a:spLocks noGrp="1"/>
          </p:cNvSpPr>
          <p:nvPr>
            <p:ph type="title"/>
          </p:nvPr>
        </p:nvSpPr>
        <p:spPr>
          <a:xfrm>
            <a:off x="456591" y="13154"/>
            <a:ext cx="8229600" cy="1143000"/>
          </a:xfrm>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D09404AF-F020-4894-BB9D-48C4C309069D}"/>
              </a:ext>
            </a:extLst>
          </p:cNvPr>
          <p:cNvSpPr>
            <a:spLocks noGrp="1"/>
          </p:cNvSpPr>
          <p:nvPr>
            <p:ph type="sldNum" sz="quarter" idx="12"/>
          </p:nvPr>
        </p:nvSpPr>
        <p:spPr/>
        <p:txBody>
          <a:bodyPr/>
          <a:lstStyle/>
          <a:p>
            <a:fld id="{A5846718-CB15-44DC-A3B0-F0ED78D869D1}" type="slidenum">
              <a:rPr lang="en-SG" smtClean="0"/>
              <a:t>23</a:t>
            </a:fld>
            <a:endParaRPr lang="en-SG"/>
          </a:p>
        </p:txBody>
      </p:sp>
      <p:pic>
        <p:nvPicPr>
          <p:cNvPr id="5" name="Content Placeholder 7" descr="net-metrics.eps">
            <a:extLst>
              <a:ext uri="{FF2B5EF4-FFF2-40B4-BE49-F238E27FC236}">
                <a16:creationId xmlns:a16="http://schemas.microsoft.com/office/drawing/2014/main" id="{D1A17F00-D9A8-42AD-A5EF-DF6DEB8580E7}"/>
              </a:ext>
            </a:extLst>
          </p:cNvPr>
          <p:cNvPicPr>
            <a:picLocks noChangeAspect="1"/>
          </p:cNvPicPr>
          <p:nvPr/>
        </p:nvPicPr>
        <p:blipFill>
          <a:blip r:embed="rId2">
            <a:extLst>
              <a:ext uri="{28A0092B-C50C-407E-A947-70E740481C1C}">
                <a14:useLocalDpi xmlns:a14="http://schemas.microsoft.com/office/drawing/2010/main" val="0"/>
              </a:ext>
            </a:extLst>
          </a:blip>
          <a:srcRect t="-47946" b="-47946"/>
          <a:stretch>
            <a:fillRect/>
          </a:stretch>
        </p:blipFill>
        <p:spPr>
          <a:xfrm>
            <a:off x="539552" y="2182740"/>
            <a:ext cx="2952328" cy="3519106"/>
          </a:xfrm>
          <a:prstGeom prst="rect">
            <a:avLst/>
          </a:prstGeom>
        </p:spPr>
      </p:pic>
      <p:sp>
        <p:nvSpPr>
          <p:cNvPr id="6" name="矩形 5">
            <a:extLst>
              <a:ext uri="{FF2B5EF4-FFF2-40B4-BE49-F238E27FC236}">
                <a16:creationId xmlns:a16="http://schemas.microsoft.com/office/drawing/2014/main" id="{512E9F15-C4B4-42C7-BD47-AF0001316849}"/>
              </a:ext>
            </a:extLst>
          </p:cNvPr>
          <p:cNvSpPr/>
          <p:nvPr/>
        </p:nvSpPr>
        <p:spPr>
          <a:xfrm>
            <a:off x="3923928" y="2182740"/>
            <a:ext cx="4845224" cy="4770537"/>
          </a:xfrm>
          <a:prstGeom prst="rect">
            <a:avLst/>
          </a:prstGeom>
        </p:spPr>
        <p:txBody>
          <a:bodyPr wrap="square">
            <a:spAutoFit/>
          </a:bodyPr>
          <a:lstStyle/>
          <a:p>
            <a:r>
              <a:rPr lang="en-US" altLang="zh-CN" sz="2800" b="1" dirty="0">
                <a:ea typeface="ＭＳ Ｐゴシック" panose="020B0600070205080204" pitchFamily="34" charset="-128"/>
              </a:rPr>
              <a:t>Diameter</a:t>
            </a:r>
            <a:r>
              <a:rPr lang="en-US" altLang="zh-CN" sz="2800" dirty="0">
                <a:ea typeface="ＭＳ Ｐゴシック" panose="020B0600070205080204" pitchFamily="34" charset="-128"/>
              </a:rPr>
              <a:t> = 3</a:t>
            </a:r>
          </a:p>
          <a:p>
            <a:r>
              <a:rPr lang="en-US" altLang="zh-CN" sz="2000" dirty="0">
                <a:ea typeface="ＭＳ Ｐゴシック" panose="020B0600070205080204" pitchFamily="34" charset="-128"/>
              </a:rPr>
              <a:t>       e.g. the distance between node 1 and 6</a:t>
            </a:r>
          </a:p>
          <a:p>
            <a:endParaRPr lang="en-US" altLang="zh-CN" sz="2800" dirty="0">
              <a:ea typeface="ＭＳ Ｐゴシック" panose="020B0600070205080204" pitchFamily="34" charset="-128"/>
            </a:endParaRPr>
          </a:p>
          <a:p>
            <a:r>
              <a:rPr lang="en-US" altLang="zh-CN" sz="2800" b="1" dirty="0">
                <a:ea typeface="ＭＳ Ｐゴシック" panose="020B0600070205080204" pitchFamily="34" charset="-128"/>
              </a:rPr>
              <a:t>Avg distance: </a:t>
            </a:r>
          </a:p>
          <a:p>
            <a:pPr lvl="1"/>
            <a:r>
              <a:rPr lang="en-US" altLang="zh-CN" sz="2000" dirty="0">
                <a:ea typeface="ＭＳ Ｐゴシック" panose="020B0600070205080204" pitchFamily="34" charset="-128"/>
              </a:rPr>
              <a:t>d(1,2)=1, d(1,3)=2, d(1,4)=1, d(1,5)=2, d(1,6)=3</a:t>
            </a:r>
          </a:p>
          <a:p>
            <a:pPr lvl="1"/>
            <a:r>
              <a:rPr lang="en-US" altLang="zh-CN" sz="2000" dirty="0">
                <a:ea typeface="ＭＳ Ｐゴシック" panose="020B0600070205080204" pitchFamily="34" charset="-128"/>
              </a:rPr>
              <a:t>d(2,3)=1, d(2,4)=2, d(2,5)=2, d(2,6)=2</a:t>
            </a:r>
          </a:p>
          <a:p>
            <a:pPr lvl="1"/>
            <a:r>
              <a:rPr lang="en-US" altLang="zh-CN" sz="2000" dirty="0">
                <a:ea typeface="ＭＳ Ｐゴシック" panose="020B0600070205080204" pitchFamily="34" charset="-128"/>
              </a:rPr>
              <a:t>d(3,4)=2, d(3,5)=1, d(3,6)=1</a:t>
            </a:r>
          </a:p>
          <a:p>
            <a:pPr lvl="1"/>
            <a:r>
              <a:rPr lang="en-US" altLang="zh-CN" sz="2000" dirty="0">
                <a:ea typeface="ＭＳ Ｐゴシック" panose="020B0600070205080204" pitchFamily="34" charset="-128"/>
              </a:rPr>
              <a:t>d(4,5)=1, d(4,6)=2</a:t>
            </a:r>
          </a:p>
          <a:p>
            <a:pPr lvl="1"/>
            <a:r>
              <a:rPr lang="en-US" altLang="zh-CN" sz="2000" dirty="0">
                <a:ea typeface="ＭＳ Ｐゴシック" panose="020B0600070205080204" pitchFamily="34" charset="-128"/>
              </a:rPr>
              <a:t>d(5,6)=1</a:t>
            </a:r>
          </a:p>
          <a:p>
            <a:pPr lvl="1"/>
            <a:r>
              <a:rPr lang="en-US" altLang="zh-CN" sz="2000" dirty="0">
                <a:ea typeface="ＭＳ Ｐゴシック" panose="020B0600070205080204" pitchFamily="34" charset="-128"/>
              </a:rPr>
              <a:t>Sum of all distances = 24, number of node pairs = 15</a:t>
            </a:r>
          </a:p>
          <a:p>
            <a:pPr lvl="1"/>
            <a:r>
              <a:rPr lang="en-US" altLang="zh-CN" sz="2000" dirty="0">
                <a:ea typeface="ＭＳ Ｐゴシック" panose="020B0600070205080204" pitchFamily="34" charset="-128"/>
              </a:rPr>
              <a:t>Average distance = 24/15</a:t>
            </a:r>
          </a:p>
          <a:p>
            <a:pPr lvl="1"/>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41464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down)">
                                      <p:cBhvr>
                                        <p:cTn id="23" dur="500"/>
                                        <p:tgtEl>
                                          <p:spTgt spid="6">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wipe(down)">
                                      <p:cBhvr>
                                        <p:cTn id="26" dur="500"/>
                                        <p:tgtEl>
                                          <p:spTgt spid="6">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wipe(down)">
                                      <p:cBhvr>
                                        <p:cTn id="29" dur="500"/>
                                        <p:tgtEl>
                                          <p:spTgt spid="6">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wipe(down)">
                                      <p:cBhvr>
                                        <p:cTn id="32" dur="500"/>
                                        <p:tgtEl>
                                          <p:spTgt spid="6">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wipe(down)">
                                      <p:cBhvr>
                                        <p:cTn id="35" dur="500"/>
                                        <p:tgtEl>
                                          <p:spTgt spid="6">
                                            <p:txEl>
                                              <p:pRg st="9" end="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wipe(down)">
                                      <p:cBhvr>
                                        <p:cTn id="3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zh-CN" dirty="0">
                <a:ea typeface="宋体" panose="02010600030101010101" pitchFamily="2" charset="-122"/>
              </a:rPr>
              <a:t>Recall: Shared Memory System</a:t>
            </a:r>
          </a:p>
        </p:txBody>
      </p:sp>
      <p:pic>
        <p:nvPicPr>
          <p:cNvPr id="890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38883"/>
            <a:ext cx="811371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24</a:t>
            </a:fld>
            <a:endParaRPr lang="zh-TW" altLang="en-US"/>
          </a:p>
        </p:txBody>
      </p:sp>
    </p:spTree>
    <p:extLst>
      <p:ext uri="{BB962C8B-B14F-4D97-AF65-F5344CB8AC3E}">
        <p14:creationId xmlns:p14="http://schemas.microsoft.com/office/powerpoint/2010/main" val="403392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tLang="zh-CN" dirty="0">
                <a:ea typeface="宋体" panose="02010600030101010101" pitchFamily="2" charset="-122"/>
              </a:rPr>
              <a:t>Recall: Distributed Memory System</a:t>
            </a:r>
          </a:p>
        </p:txBody>
      </p:sp>
      <p:pic>
        <p:nvPicPr>
          <p:cNvPr id="931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9" y="1690688"/>
            <a:ext cx="8361362" cy="391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25</a:t>
            </a:fld>
            <a:endParaRPr lang="zh-TW" altLang="en-US"/>
          </a:p>
        </p:txBody>
      </p:sp>
    </p:spTree>
    <p:extLst>
      <p:ext uri="{BB962C8B-B14F-4D97-AF65-F5344CB8AC3E}">
        <p14:creationId xmlns:p14="http://schemas.microsoft.com/office/powerpoint/2010/main" val="4012187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3"/>
          <p:cNvSpPr>
            <a:spLocks noGrp="1"/>
          </p:cNvSpPr>
          <p:nvPr>
            <p:ph type="title"/>
          </p:nvPr>
        </p:nvSpPr>
        <p:spPr/>
        <p:txBody>
          <a:bodyPr/>
          <a:lstStyle/>
          <a:p>
            <a:r>
              <a:rPr lang="en-US" altLang="zh-CN">
                <a:ea typeface="宋体" panose="02010600030101010101" pitchFamily="2" charset="-122"/>
              </a:rPr>
              <a:t>Interconnection networks</a:t>
            </a:r>
          </a:p>
        </p:txBody>
      </p:sp>
      <p:sp>
        <p:nvSpPr>
          <p:cNvPr id="94210" name="Content Placeholder 4"/>
          <p:cNvSpPr>
            <a:spLocks noGrp="1"/>
          </p:cNvSpPr>
          <p:nvPr>
            <p:ph idx="1"/>
          </p:nvPr>
        </p:nvSpPr>
        <p:spPr/>
        <p:txBody>
          <a:bodyPr/>
          <a:lstStyle/>
          <a:p>
            <a:r>
              <a:rPr lang="en-US" altLang="zh-CN" dirty="0">
                <a:solidFill>
                  <a:srgbClr val="C00000"/>
                </a:solidFill>
                <a:ea typeface="宋体" panose="02010600030101010101" pitchFamily="2" charset="-122"/>
              </a:rPr>
              <a:t>Affects performance </a:t>
            </a:r>
            <a:r>
              <a:rPr lang="en-US" altLang="zh-CN" dirty="0">
                <a:ea typeface="宋体" panose="02010600030101010101" pitchFamily="2" charset="-122"/>
              </a:rPr>
              <a:t>of both distributed and shared memory systems.</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Two categories:</a:t>
            </a:r>
          </a:p>
          <a:p>
            <a:pPr lvl="1"/>
            <a:r>
              <a:rPr lang="en-US" altLang="zh-CN" dirty="0">
                <a:ea typeface="宋体" panose="02010600030101010101" pitchFamily="2" charset="-122"/>
              </a:rPr>
              <a:t>Shared memory interconnects</a:t>
            </a:r>
          </a:p>
          <a:p>
            <a:pPr lvl="1"/>
            <a:r>
              <a:rPr lang="en-US" altLang="zh-CN" dirty="0">
                <a:ea typeface="宋体" panose="02010600030101010101" pitchFamily="2" charset="-122"/>
              </a:rPr>
              <a:t>Distributed memory interconnects</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26</a:t>
            </a:fld>
            <a:endParaRPr lang="zh-TW" altLang="en-US"/>
          </a:p>
        </p:txBody>
      </p:sp>
    </p:spTree>
    <p:extLst>
      <p:ext uri="{BB962C8B-B14F-4D97-AF65-F5344CB8AC3E}">
        <p14:creationId xmlns:p14="http://schemas.microsoft.com/office/powerpoint/2010/main" val="304666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fontScale="90000"/>
          </a:bodyPr>
          <a:lstStyle/>
          <a:p>
            <a:r>
              <a:rPr lang="en-US" altLang="zh-CN" sz="5400" b="0" dirty="0">
                <a:solidFill>
                  <a:srgbClr val="0066CC"/>
                </a:solidFill>
                <a:latin typeface="Gill Sans MT" panose="020B0502020104020203" pitchFamily="34" charset="0"/>
              </a:rPr>
              <a:t>1.1 Shared memory interconnects</a:t>
            </a:r>
          </a:p>
        </p:txBody>
      </p:sp>
      <p:sp>
        <p:nvSpPr>
          <p:cNvPr id="4" name="灯片编号占位符 3"/>
          <p:cNvSpPr>
            <a:spLocks noGrp="1"/>
          </p:cNvSpPr>
          <p:nvPr>
            <p:ph type="sldNum" sz="quarter" idx="12"/>
          </p:nvPr>
        </p:nvSpPr>
        <p:spPr/>
        <p:txBody>
          <a:bodyPr/>
          <a:lstStyle/>
          <a:p>
            <a:fld id="{A5846718-CB15-44DC-A3B0-F0ED78D869D1}" type="slidenum">
              <a:rPr lang="en-SG" smtClean="0"/>
              <a:t>27</a:t>
            </a:fld>
            <a:endParaRPr lang="en-SG"/>
          </a:p>
        </p:txBody>
      </p:sp>
    </p:spTree>
    <p:extLst>
      <p:ext uri="{BB962C8B-B14F-4D97-AF65-F5344CB8AC3E}">
        <p14:creationId xmlns:p14="http://schemas.microsoft.com/office/powerpoint/2010/main" val="18025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323528" y="332656"/>
            <a:ext cx="8281987" cy="1008112"/>
          </a:xfrm>
        </p:spPr>
        <p:txBody>
          <a:bodyPr>
            <a:normAutofit/>
          </a:bodyPr>
          <a:lstStyle/>
          <a:p>
            <a:pPr marL="342900" indent="-342900"/>
            <a:r>
              <a:rPr lang="en-US" altLang="zh-CN" dirty="0">
                <a:ea typeface="宋体" panose="02010600030101010101" pitchFamily="2" charset="-122"/>
              </a:rPr>
              <a:t>Shared memory interconnects</a:t>
            </a:r>
          </a:p>
        </p:txBody>
      </p:sp>
      <p:sp>
        <p:nvSpPr>
          <p:cNvPr id="95234" name="Content Placeholder 2"/>
          <p:cNvSpPr>
            <a:spLocks noGrp="1"/>
          </p:cNvSpPr>
          <p:nvPr>
            <p:ph idx="1"/>
          </p:nvPr>
        </p:nvSpPr>
        <p:spPr>
          <a:xfrm>
            <a:off x="628650" y="1572986"/>
            <a:ext cx="7886700" cy="4676434"/>
          </a:xfrm>
        </p:spPr>
        <p:txBody>
          <a:bodyPr>
            <a:normAutofit fontScale="92500" lnSpcReduction="10000"/>
          </a:bodyPr>
          <a:lstStyle/>
          <a:p>
            <a:r>
              <a:rPr lang="en-US" altLang="zh-CN" b="1" dirty="0">
                <a:solidFill>
                  <a:srgbClr val="0000FF"/>
                </a:solidFill>
                <a:ea typeface="宋体" panose="02010600030101010101" pitchFamily="2" charset="-122"/>
              </a:rPr>
              <a:t>Bus interconnect</a:t>
            </a:r>
          </a:p>
          <a:p>
            <a:pPr lvl="1"/>
            <a:r>
              <a:rPr lang="en-US" altLang="zh-CN" dirty="0">
                <a:ea typeface="宋体" panose="02010600030101010101" pitchFamily="2" charset="-122"/>
              </a:rPr>
              <a:t>A collection of parallel communication wires together with some hardware that controls access to the bus.</a:t>
            </a:r>
          </a:p>
          <a:p>
            <a:pPr lvl="1"/>
            <a:endParaRPr lang="en-US" altLang="zh-CN" dirty="0">
              <a:ea typeface="宋体" panose="02010600030101010101" pitchFamily="2" charset="-122"/>
            </a:endParaRPr>
          </a:p>
          <a:p>
            <a:pPr lvl="1"/>
            <a:r>
              <a:rPr lang="en-US" altLang="zh-CN" dirty="0">
                <a:ea typeface="宋体" panose="02010600030101010101" pitchFamily="2" charset="-122"/>
              </a:rPr>
              <a:t>Communication wires are </a:t>
            </a:r>
            <a:r>
              <a:rPr lang="en-US" altLang="zh-CN" dirty="0">
                <a:solidFill>
                  <a:srgbClr val="C00000"/>
                </a:solidFill>
                <a:ea typeface="宋体" panose="02010600030101010101" pitchFamily="2" charset="-122"/>
              </a:rPr>
              <a:t>shared by the devices </a:t>
            </a:r>
            <a:r>
              <a:rPr lang="en-US" altLang="zh-CN" dirty="0">
                <a:ea typeface="宋体" panose="02010600030101010101" pitchFamily="2" charset="-122"/>
              </a:rPr>
              <a:t>that are connected to it.</a:t>
            </a:r>
          </a:p>
          <a:p>
            <a:pPr lvl="1"/>
            <a:endParaRPr lang="en-US" altLang="zh-CN" dirty="0">
              <a:ea typeface="宋体" panose="02010600030101010101" pitchFamily="2" charset="-122"/>
            </a:endParaRPr>
          </a:p>
          <a:p>
            <a:pPr lvl="1"/>
            <a:r>
              <a:rPr lang="en-US" altLang="zh-CN" dirty="0">
                <a:ea typeface="宋体" panose="02010600030101010101" pitchFamily="2" charset="-122"/>
              </a:rPr>
              <a:t>As the number of devices connected to the bus increases, </a:t>
            </a:r>
            <a:r>
              <a:rPr lang="en-US" altLang="zh-CN" dirty="0">
                <a:solidFill>
                  <a:srgbClr val="C00000"/>
                </a:solidFill>
                <a:ea typeface="宋体" panose="02010600030101010101" pitchFamily="2" charset="-122"/>
              </a:rPr>
              <a:t>contention</a:t>
            </a:r>
            <a:r>
              <a:rPr lang="en-US" altLang="zh-CN" dirty="0">
                <a:ea typeface="宋体" panose="02010600030101010101" pitchFamily="2" charset="-122"/>
              </a:rPr>
              <a:t> for use of the bus </a:t>
            </a:r>
            <a:r>
              <a:rPr lang="en-US" altLang="zh-CN" dirty="0">
                <a:solidFill>
                  <a:srgbClr val="C00000"/>
                </a:solidFill>
                <a:ea typeface="宋体" panose="02010600030101010101" pitchFamily="2" charset="-122"/>
              </a:rPr>
              <a:t>increases</a:t>
            </a:r>
            <a:r>
              <a:rPr lang="en-US" altLang="zh-CN" dirty="0">
                <a:ea typeface="宋体" panose="02010600030101010101" pitchFamily="2" charset="-122"/>
              </a:rPr>
              <a:t>, and performance decreases.</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28</a:t>
            </a:fld>
            <a:endParaRPr lang="zh-TW" altLang="en-US"/>
          </a:p>
        </p:txBody>
      </p:sp>
    </p:spTree>
    <p:extLst>
      <p:ext uri="{BB962C8B-B14F-4D97-AF65-F5344CB8AC3E}">
        <p14:creationId xmlns:p14="http://schemas.microsoft.com/office/powerpoint/2010/main" val="2425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234">
                                            <p:txEl>
                                              <p:pRg st="3" end="3"/>
                                            </p:txEl>
                                          </p:spTgt>
                                        </p:tgtEl>
                                        <p:attrNameLst>
                                          <p:attrName>style.visibility</p:attrName>
                                        </p:attrNameLst>
                                      </p:cBhvr>
                                      <p:to>
                                        <p:strVal val="visible"/>
                                      </p:to>
                                    </p:set>
                                    <p:animEffect transition="in" filter="wipe(down)">
                                      <p:cBhvr>
                                        <p:cTn id="7" dur="500"/>
                                        <p:tgtEl>
                                          <p:spTgt spid="952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5234">
                                            <p:txEl>
                                              <p:pRg st="5" end="5"/>
                                            </p:txEl>
                                          </p:spTgt>
                                        </p:tgtEl>
                                        <p:attrNameLst>
                                          <p:attrName>style.visibility</p:attrName>
                                        </p:attrNameLst>
                                      </p:cBhvr>
                                      <p:to>
                                        <p:strVal val="visible"/>
                                      </p:to>
                                    </p:set>
                                    <p:animEffect transition="in" filter="wipe(down)">
                                      <p:cBhvr>
                                        <p:cTn id="12" dur="500"/>
                                        <p:tgtEl>
                                          <p:spTgt spid="952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tLang="zh-CN" dirty="0">
                <a:ea typeface="宋体" panose="02010600030101010101" pitchFamily="2" charset="-122"/>
              </a:rPr>
              <a:t>Shared memory interconnects</a:t>
            </a:r>
          </a:p>
        </p:txBody>
      </p:sp>
      <p:sp>
        <p:nvSpPr>
          <p:cNvPr id="96258" name="Content Placeholder 2"/>
          <p:cNvSpPr>
            <a:spLocks noGrp="1"/>
          </p:cNvSpPr>
          <p:nvPr>
            <p:ph idx="1"/>
          </p:nvPr>
        </p:nvSpPr>
        <p:spPr/>
        <p:txBody>
          <a:bodyPr/>
          <a:lstStyle/>
          <a:p>
            <a:r>
              <a:rPr lang="en-US" altLang="zh-CN" b="1" dirty="0">
                <a:solidFill>
                  <a:srgbClr val="0000FF"/>
                </a:solidFill>
                <a:ea typeface="宋体" panose="02010600030101010101" pitchFamily="2" charset="-122"/>
              </a:rPr>
              <a:t>Switched interconnect</a:t>
            </a:r>
          </a:p>
          <a:p>
            <a:pPr lvl="1"/>
            <a:r>
              <a:rPr lang="en-US" altLang="zh-CN" dirty="0">
                <a:ea typeface="宋体" panose="02010600030101010101" pitchFamily="2" charset="-122"/>
              </a:rPr>
              <a:t>Uses </a:t>
            </a:r>
            <a:r>
              <a:rPr lang="en-US" altLang="zh-CN" dirty="0">
                <a:solidFill>
                  <a:srgbClr val="0066CC"/>
                </a:solidFill>
                <a:ea typeface="宋体" panose="02010600030101010101" pitchFamily="2" charset="-122"/>
              </a:rPr>
              <a:t>switches</a:t>
            </a:r>
            <a:r>
              <a:rPr lang="en-US" altLang="zh-CN" dirty="0">
                <a:ea typeface="宋体" panose="02010600030101010101" pitchFamily="2" charset="-122"/>
              </a:rPr>
              <a:t> to control the </a:t>
            </a:r>
            <a:r>
              <a:rPr lang="en-US" altLang="zh-CN" dirty="0">
                <a:solidFill>
                  <a:srgbClr val="FF0000"/>
                </a:solidFill>
                <a:ea typeface="宋体" panose="02010600030101010101" pitchFamily="2" charset="-122"/>
              </a:rPr>
              <a:t>routing</a:t>
            </a:r>
            <a:r>
              <a:rPr lang="en-US" altLang="zh-CN" dirty="0">
                <a:ea typeface="宋体" panose="02010600030101010101" pitchFamily="2" charset="-122"/>
              </a:rPr>
              <a:t> of data among the connected devices.</a:t>
            </a:r>
            <a:br>
              <a:rPr lang="en-US" altLang="zh-CN" dirty="0">
                <a:ea typeface="宋体" panose="02010600030101010101" pitchFamily="2" charset="-122"/>
              </a:rPr>
            </a:br>
            <a:endParaRPr lang="en-US" altLang="zh-CN" dirty="0">
              <a:ea typeface="宋体" panose="02010600030101010101" pitchFamily="2" charset="-122"/>
            </a:endParaRPr>
          </a:p>
          <a:p>
            <a:pPr lvl="1"/>
            <a:r>
              <a:rPr lang="en-US" altLang="zh-CN" b="1" dirty="0">
                <a:solidFill>
                  <a:srgbClr val="0000FF"/>
                </a:solidFill>
                <a:ea typeface="宋体" panose="02010600030101010101" pitchFamily="2" charset="-122"/>
              </a:rPr>
              <a:t>Crossbar</a:t>
            </a:r>
            <a:r>
              <a:rPr lang="en-US" altLang="zh-CN" dirty="0">
                <a:ea typeface="宋体" panose="02010600030101010101" pitchFamily="2" charset="-122"/>
              </a:rPr>
              <a:t> – </a:t>
            </a:r>
          </a:p>
          <a:p>
            <a:pPr lvl="2"/>
            <a:r>
              <a:rPr lang="en-US" altLang="zh-CN" dirty="0">
                <a:ea typeface="宋体" panose="02010600030101010101" pitchFamily="2" charset="-122"/>
              </a:rPr>
              <a:t>Allows </a:t>
            </a:r>
            <a:r>
              <a:rPr lang="en-US" altLang="zh-CN" dirty="0">
                <a:solidFill>
                  <a:srgbClr val="FF0000"/>
                </a:solidFill>
                <a:ea typeface="宋体" panose="02010600030101010101" pitchFamily="2" charset="-122"/>
              </a:rPr>
              <a:t>simultaneous communication </a:t>
            </a:r>
            <a:r>
              <a:rPr lang="en-US" altLang="zh-CN" dirty="0">
                <a:ea typeface="宋体" panose="02010600030101010101" pitchFamily="2" charset="-122"/>
              </a:rPr>
              <a:t>among different devices.</a:t>
            </a:r>
          </a:p>
          <a:p>
            <a:pPr lvl="2"/>
            <a:r>
              <a:rPr lang="en-US" altLang="zh-CN" dirty="0">
                <a:solidFill>
                  <a:srgbClr val="FF0000"/>
                </a:solidFill>
                <a:ea typeface="宋体" panose="02010600030101010101" pitchFamily="2" charset="-122"/>
              </a:rPr>
              <a:t>Faster</a:t>
            </a:r>
            <a:r>
              <a:rPr lang="en-US" altLang="zh-CN" dirty="0">
                <a:ea typeface="宋体" panose="02010600030101010101" pitchFamily="2" charset="-122"/>
              </a:rPr>
              <a:t> than buses. </a:t>
            </a:r>
          </a:p>
          <a:p>
            <a:pPr lvl="2"/>
            <a:r>
              <a:rPr lang="en-US" altLang="zh-CN" dirty="0">
                <a:ea typeface="宋体" panose="02010600030101010101" pitchFamily="2" charset="-122"/>
              </a:rPr>
              <a:t>But the </a:t>
            </a:r>
            <a:r>
              <a:rPr lang="en-US" altLang="zh-CN" dirty="0">
                <a:solidFill>
                  <a:srgbClr val="FF0000"/>
                </a:solidFill>
                <a:ea typeface="宋体" panose="02010600030101010101" pitchFamily="2" charset="-122"/>
              </a:rPr>
              <a:t>cost</a:t>
            </a:r>
            <a:r>
              <a:rPr lang="en-US" altLang="zh-CN" dirty="0">
                <a:ea typeface="宋体" panose="02010600030101010101" pitchFamily="2" charset="-122"/>
              </a:rPr>
              <a:t> of the switches and links is relatively </a:t>
            </a:r>
            <a:r>
              <a:rPr lang="en-US" altLang="zh-CN" dirty="0">
                <a:solidFill>
                  <a:srgbClr val="FF0000"/>
                </a:solidFill>
                <a:ea typeface="宋体" panose="02010600030101010101" pitchFamily="2" charset="-122"/>
              </a:rPr>
              <a:t>high</a:t>
            </a:r>
            <a:r>
              <a:rPr lang="en-US" altLang="zh-CN" dirty="0">
                <a:ea typeface="宋体" panose="02010600030101010101" pitchFamily="2" charset="-122"/>
              </a:rPr>
              <a:t>.</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29</a:t>
            </a:fld>
            <a:endParaRPr lang="zh-TW" altLang="en-US"/>
          </a:p>
        </p:txBody>
      </p:sp>
    </p:spTree>
    <p:extLst>
      <p:ext uri="{BB962C8B-B14F-4D97-AF65-F5344CB8AC3E}">
        <p14:creationId xmlns:p14="http://schemas.microsoft.com/office/powerpoint/2010/main" val="3513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58">
                                            <p:txEl>
                                              <p:pRg st="2" end="2"/>
                                            </p:txEl>
                                          </p:spTgt>
                                        </p:tgtEl>
                                        <p:attrNameLst>
                                          <p:attrName>style.visibility</p:attrName>
                                        </p:attrNameLst>
                                      </p:cBhvr>
                                      <p:to>
                                        <p:strVal val="visible"/>
                                      </p:to>
                                    </p:set>
                                    <p:animEffect transition="in" filter="wipe(down)">
                                      <p:cBhvr>
                                        <p:cTn id="7" dur="500"/>
                                        <p:tgtEl>
                                          <p:spTgt spid="9625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6258">
                                            <p:txEl>
                                              <p:pRg st="3" end="3"/>
                                            </p:txEl>
                                          </p:spTgt>
                                        </p:tgtEl>
                                        <p:attrNameLst>
                                          <p:attrName>style.visibility</p:attrName>
                                        </p:attrNameLst>
                                      </p:cBhvr>
                                      <p:to>
                                        <p:strVal val="visible"/>
                                      </p:to>
                                    </p:set>
                                    <p:animEffect transition="in" filter="wipe(down)">
                                      <p:cBhvr>
                                        <p:cTn id="10" dur="500"/>
                                        <p:tgtEl>
                                          <p:spTgt spid="96258">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6258">
                                            <p:txEl>
                                              <p:pRg st="4" end="4"/>
                                            </p:txEl>
                                          </p:spTgt>
                                        </p:tgtEl>
                                        <p:attrNameLst>
                                          <p:attrName>style.visibility</p:attrName>
                                        </p:attrNameLst>
                                      </p:cBhvr>
                                      <p:to>
                                        <p:strVal val="visible"/>
                                      </p:to>
                                    </p:set>
                                    <p:animEffect transition="in" filter="wipe(down)">
                                      <p:cBhvr>
                                        <p:cTn id="13" dur="500"/>
                                        <p:tgtEl>
                                          <p:spTgt spid="96258">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6258">
                                            <p:txEl>
                                              <p:pRg st="5" end="5"/>
                                            </p:txEl>
                                          </p:spTgt>
                                        </p:tgtEl>
                                        <p:attrNameLst>
                                          <p:attrName>style.visibility</p:attrName>
                                        </p:attrNameLst>
                                      </p:cBhvr>
                                      <p:to>
                                        <p:strVal val="visible"/>
                                      </p:to>
                                    </p:set>
                                    <p:animEffect transition="in" filter="wipe(down)">
                                      <p:cBhvr>
                                        <p:cTn id="16" dur="500"/>
                                        <p:tgtEl>
                                          <p:spTgt spid="962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25216B-C161-43EF-A5D1-7C824D73D0E7}"/>
              </a:ext>
            </a:extLst>
          </p:cNvPr>
          <p:cNvSpPr>
            <a:spLocks noGrp="1"/>
          </p:cNvSpPr>
          <p:nvPr>
            <p:ph idx="1"/>
          </p:nvPr>
        </p:nvSpPr>
        <p:spPr>
          <a:xfrm>
            <a:off x="456591" y="1417638"/>
            <a:ext cx="8229600" cy="4891682"/>
          </a:xfrm>
        </p:spPr>
        <p:txBody>
          <a:bodyPr>
            <a:normAutofit fontScale="92500"/>
          </a:bodyPr>
          <a:lstStyle/>
          <a:p>
            <a:r>
              <a:rPr lang="en-US" altLang="zh-CN" dirty="0"/>
              <a:t>Interconnection networks can be grouped into four domains</a:t>
            </a:r>
            <a:endParaRPr lang="en-US" altLang="zh-CN" sz="2400" dirty="0"/>
          </a:p>
          <a:p>
            <a:pPr lvl="1"/>
            <a:r>
              <a:rPr lang="en-US" altLang="zh-CN" dirty="0"/>
              <a:t>Depending on number and proximity of devices to be</a:t>
            </a:r>
          </a:p>
          <a:p>
            <a:pPr lvl="2"/>
            <a:r>
              <a:rPr lang="en-US" altLang="zh-CN" sz="2800" b="1" dirty="0">
                <a:solidFill>
                  <a:srgbClr val="0066CC"/>
                </a:solidFill>
              </a:rPr>
              <a:t>Wide-Area Networks</a:t>
            </a:r>
            <a:r>
              <a:rPr lang="en-US" altLang="zh-CN" sz="2800" dirty="0"/>
              <a:t>[</a:t>
            </a:r>
            <a:r>
              <a:rPr lang="zh-CN" altLang="en-US" sz="2800" dirty="0"/>
              <a:t>广域网</a:t>
            </a:r>
            <a:r>
              <a:rPr lang="en-US" altLang="zh-CN" sz="2800" dirty="0"/>
              <a:t>]</a:t>
            </a:r>
          </a:p>
          <a:p>
            <a:pPr lvl="2"/>
            <a:r>
              <a:rPr lang="en-US" altLang="zh-CN" sz="2800" b="1" dirty="0">
                <a:solidFill>
                  <a:srgbClr val="0066CC"/>
                </a:solidFill>
              </a:rPr>
              <a:t>Local-Area Networks</a:t>
            </a:r>
            <a:r>
              <a:rPr lang="en-US" altLang="zh-CN" sz="2800" dirty="0"/>
              <a:t>[</a:t>
            </a:r>
            <a:r>
              <a:rPr lang="zh-CN" altLang="en-US" sz="2800" dirty="0"/>
              <a:t>局域网</a:t>
            </a:r>
            <a:r>
              <a:rPr lang="en-US" altLang="zh-CN" sz="2800" dirty="0"/>
              <a:t>]</a:t>
            </a:r>
          </a:p>
          <a:p>
            <a:pPr lvl="2"/>
            <a:r>
              <a:rPr lang="en-US" altLang="zh-CN" sz="2800" b="1" dirty="0">
                <a:solidFill>
                  <a:srgbClr val="0066CC"/>
                </a:solidFill>
              </a:rPr>
              <a:t>System-Area Networks</a:t>
            </a:r>
            <a:r>
              <a:rPr lang="en-US" altLang="zh-CN" sz="2800" dirty="0"/>
              <a:t>[</a:t>
            </a:r>
            <a:r>
              <a:rPr lang="zh-CN" altLang="en-US" sz="2800" dirty="0"/>
              <a:t>系统区域网络</a:t>
            </a:r>
            <a:r>
              <a:rPr lang="en-US" altLang="zh-CN" sz="2800" dirty="0"/>
              <a:t>]</a:t>
            </a:r>
          </a:p>
          <a:p>
            <a:pPr lvl="2"/>
            <a:r>
              <a:rPr lang="en-US" altLang="zh-CN" sz="2800" b="1" dirty="0">
                <a:solidFill>
                  <a:srgbClr val="0066CC"/>
                </a:solidFill>
              </a:rPr>
              <a:t>On-Chip Networks</a:t>
            </a:r>
            <a:r>
              <a:rPr lang="en-US" altLang="zh-CN" sz="2800" dirty="0"/>
              <a:t>[</a:t>
            </a:r>
            <a:r>
              <a:rPr lang="zh-CN" altLang="en-US" sz="2800" dirty="0"/>
              <a:t>片上网络</a:t>
            </a:r>
            <a:r>
              <a:rPr lang="en-US" altLang="zh-CN" sz="2800" dirty="0"/>
              <a:t>]</a:t>
            </a:r>
          </a:p>
          <a:p>
            <a:pPr lvl="1"/>
            <a:endParaRPr lang="en-US" altLang="zh-CN" sz="1600" dirty="0"/>
          </a:p>
          <a:p>
            <a:pPr lvl="1"/>
            <a:endParaRPr lang="en-US" altLang="zh-CN" sz="2000" dirty="0"/>
          </a:p>
          <a:p>
            <a:pPr lvl="1"/>
            <a:endParaRPr lang="en-US" altLang="zh-CN" sz="2000" dirty="0"/>
          </a:p>
          <a:p>
            <a:pPr lvl="1"/>
            <a:endParaRPr lang="zh-CN" altLang="en-US" dirty="0"/>
          </a:p>
        </p:txBody>
      </p:sp>
      <p:sp>
        <p:nvSpPr>
          <p:cNvPr id="3" name="标题 2">
            <a:extLst>
              <a:ext uri="{FF2B5EF4-FFF2-40B4-BE49-F238E27FC236}">
                <a16:creationId xmlns:a16="http://schemas.microsoft.com/office/drawing/2014/main" id="{A1C33E83-603B-415A-A84D-D02C4E1BA5C2}"/>
              </a:ext>
            </a:extLst>
          </p:cNvPr>
          <p:cNvSpPr>
            <a:spLocks noGrp="1"/>
          </p:cNvSpPr>
          <p:nvPr>
            <p:ph type="title"/>
          </p:nvPr>
        </p:nvSpPr>
        <p:spPr/>
        <p:txBody>
          <a:bodyPr/>
          <a:lstStyle/>
          <a:p>
            <a:r>
              <a:rPr lang="en-US" altLang="zh-CN" dirty="0"/>
              <a:t>Interconnection Networks</a:t>
            </a:r>
            <a:r>
              <a:rPr lang="en-US" altLang="zh-CN" sz="3200" dirty="0"/>
              <a:t>[</a:t>
            </a:r>
            <a:r>
              <a:rPr lang="zh-CN" altLang="en-US" sz="3200" dirty="0"/>
              <a:t>互连网络</a:t>
            </a:r>
            <a:r>
              <a:rPr lang="en-US" altLang="zh-CN" sz="3200" dirty="0"/>
              <a:t>]</a:t>
            </a:r>
            <a:endParaRPr lang="zh-CN" altLang="en-US" dirty="0"/>
          </a:p>
        </p:txBody>
      </p:sp>
      <p:sp>
        <p:nvSpPr>
          <p:cNvPr id="4" name="灯片编号占位符 3">
            <a:extLst>
              <a:ext uri="{FF2B5EF4-FFF2-40B4-BE49-F238E27FC236}">
                <a16:creationId xmlns:a16="http://schemas.microsoft.com/office/drawing/2014/main" id="{6C70DDBA-5DB6-4D72-A0F1-312E25DAB427}"/>
              </a:ext>
            </a:extLst>
          </p:cNvPr>
          <p:cNvSpPr>
            <a:spLocks noGrp="1"/>
          </p:cNvSpPr>
          <p:nvPr>
            <p:ph type="sldNum" sz="quarter" idx="12"/>
          </p:nvPr>
        </p:nvSpPr>
        <p:spPr/>
        <p:txBody>
          <a:bodyPr/>
          <a:lstStyle/>
          <a:p>
            <a:fld id="{A5846718-CB15-44DC-A3B0-F0ED78D869D1}" type="slidenum">
              <a:rPr lang="en-SG" smtClean="0"/>
              <a:t>3</a:t>
            </a:fld>
            <a:endParaRPr lang="en-SG"/>
          </a:p>
        </p:txBody>
      </p:sp>
    </p:spTree>
    <p:extLst>
      <p:ext uri="{BB962C8B-B14F-4D97-AF65-F5344CB8AC3E}">
        <p14:creationId xmlns:p14="http://schemas.microsoft.com/office/powerpoint/2010/main" val="15473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313" y="338931"/>
            <a:ext cx="3886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6"/>
          <p:cNvSpPr>
            <a:spLocks noChangeArrowheads="1"/>
          </p:cNvSpPr>
          <p:nvPr/>
        </p:nvSpPr>
        <p:spPr bwMode="auto">
          <a:xfrm>
            <a:off x="468313" y="1052513"/>
            <a:ext cx="457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000" dirty="0">
                <a:latin typeface="+mj-lt"/>
                <a:ea typeface="宋体" panose="02010600030101010101" pitchFamily="2" charset="-122"/>
              </a:rPr>
              <a:t>(a) </a:t>
            </a:r>
          </a:p>
          <a:p>
            <a:r>
              <a:rPr lang="en-US" altLang="zh-CN" sz="2000" dirty="0">
                <a:latin typeface="+mj-lt"/>
                <a:ea typeface="宋体" panose="02010600030101010101" pitchFamily="2" charset="-122"/>
              </a:rPr>
              <a:t>A crossbar switch connecting 4 processors (P</a:t>
            </a:r>
            <a:r>
              <a:rPr lang="en-US" altLang="zh-CN" sz="1200" dirty="0">
                <a:latin typeface="+mj-lt"/>
                <a:ea typeface="宋体" panose="02010600030101010101" pitchFamily="2" charset="-122"/>
              </a:rPr>
              <a:t>i</a:t>
            </a:r>
            <a:r>
              <a:rPr lang="en-US" altLang="zh-CN" sz="2000" dirty="0">
                <a:latin typeface="+mj-lt"/>
                <a:ea typeface="宋体" panose="02010600030101010101" pitchFamily="2" charset="-122"/>
              </a:rPr>
              <a:t>) and 4 memory modules (</a:t>
            </a:r>
            <a:r>
              <a:rPr lang="en-US" altLang="zh-CN" sz="2000" dirty="0" err="1">
                <a:latin typeface="+mj-lt"/>
                <a:ea typeface="宋体" panose="02010600030101010101" pitchFamily="2" charset="-122"/>
              </a:rPr>
              <a:t>M</a:t>
            </a:r>
            <a:r>
              <a:rPr lang="en-US" altLang="zh-CN" sz="1200" dirty="0" err="1">
                <a:latin typeface="+mj-lt"/>
                <a:ea typeface="宋体" panose="02010600030101010101" pitchFamily="2" charset="-122"/>
              </a:rPr>
              <a:t>j</a:t>
            </a:r>
            <a:r>
              <a:rPr lang="en-US" altLang="zh-CN" sz="2000" dirty="0">
                <a:latin typeface="+mj-lt"/>
                <a:ea typeface="宋体" panose="02010600030101010101" pitchFamily="2" charset="-122"/>
              </a:rPr>
              <a:t>)</a:t>
            </a:r>
          </a:p>
        </p:txBody>
      </p:sp>
      <p:sp>
        <p:nvSpPr>
          <p:cNvPr id="97285" name="Rectangle 7"/>
          <p:cNvSpPr>
            <a:spLocks noChangeArrowheads="1"/>
          </p:cNvSpPr>
          <p:nvPr/>
        </p:nvSpPr>
        <p:spPr bwMode="auto">
          <a:xfrm>
            <a:off x="468313" y="2924175"/>
            <a:ext cx="41036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000" dirty="0">
                <a:latin typeface="+mj-lt"/>
                <a:ea typeface="宋体" panose="02010600030101010101" pitchFamily="2" charset="-122"/>
              </a:rPr>
              <a:t>(b)</a:t>
            </a:r>
          </a:p>
          <a:p>
            <a:r>
              <a:rPr lang="en-US" altLang="zh-CN" sz="2000" dirty="0">
                <a:latin typeface="+mj-lt"/>
                <a:ea typeface="宋体" panose="02010600030101010101" pitchFamily="2" charset="-122"/>
              </a:rPr>
              <a:t>Configuration of internal switches in a crossbar </a:t>
            </a:r>
          </a:p>
        </p:txBody>
      </p:sp>
      <p:sp>
        <p:nvSpPr>
          <p:cNvPr id="97286" name="Rectangle 8"/>
          <p:cNvSpPr>
            <a:spLocks noChangeArrowheads="1"/>
          </p:cNvSpPr>
          <p:nvPr/>
        </p:nvSpPr>
        <p:spPr bwMode="auto">
          <a:xfrm>
            <a:off x="468313" y="4868863"/>
            <a:ext cx="3887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buClr>
                <a:srgbClr val="000000"/>
              </a:buClr>
            </a:pPr>
            <a:r>
              <a:rPr lang="en-US" altLang="zh-CN" sz="2000" dirty="0">
                <a:solidFill>
                  <a:srgbClr val="000000"/>
                </a:solidFill>
                <a:latin typeface="+mj-lt"/>
                <a:ea typeface="宋体" panose="02010600030101010101" pitchFamily="2" charset="-122"/>
              </a:rPr>
              <a:t>(c) Simultaneous memory accesses by the processors</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30</a:t>
            </a:fld>
            <a:endParaRPr lang="zh-TW" altLang="en-US"/>
          </a:p>
        </p:txBody>
      </p:sp>
    </p:spTree>
    <p:extLst>
      <p:ext uri="{BB962C8B-B14F-4D97-AF65-F5344CB8AC3E}">
        <p14:creationId xmlns:p14="http://schemas.microsoft.com/office/powerpoint/2010/main" val="375962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fontScale="90000"/>
          </a:bodyPr>
          <a:lstStyle/>
          <a:p>
            <a:r>
              <a:rPr lang="en-US" altLang="zh-CN" sz="5400" b="0" dirty="0">
                <a:solidFill>
                  <a:srgbClr val="0066CC"/>
                </a:solidFill>
                <a:latin typeface="Gill Sans MT" panose="020B0502020104020203" pitchFamily="34" charset="0"/>
              </a:rPr>
              <a:t>1.2 Distributed memory interconnects</a:t>
            </a:r>
          </a:p>
        </p:txBody>
      </p:sp>
      <p:sp>
        <p:nvSpPr>
          <p:cNvPr id="4" name="灯片编号占位符 3"/>
          <p:cNvSpPr>
            <a:spLocks noGrp="1"/>
          </p:cNvSpPr>
          <p:nvPr>
            <p:ph type="sldNum" sz="quarter" idx="12"/>
          </p:nvPr>
        </p:nvSpPr>
        <p:spPr/>
        <p:txBody>
          <a:bodyPr/>
          <a:lstStyle/>
          <a:p>
            <a:fld id="{A5846718-CB15-44DC-A3B0-F0ED78D869D1}" type="slidenum">
              <a:rPr lang="en-SG" smtClean="0"/>
              <a:t>31</a:t>
            </a:fld>
            <a:endParaRPr lang="en-SG"/>
          </a:p>
        </p:txBody>
      </p:sp>
    </p:spTree>
    <p:extLst>
      <p:ext uri="{BB962C8B-B14F-4D97-AF65-F5344CB8AC3E}">
        <p14:creationId xmlns:p14="http://schemas.microsoft.com/office/powerpoint/2010/main" val="17701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215106" y="377824"/>
            <a:ext cx="8713787" cy="708025"/>
          </a:xfrm>
        </p:spPr>
        <p:txBody>
          <a:bodyPr>
            <a:normAutofit fontScale="90000"/>
          </a:bodyPr>
          <a:lstStyle/>
          <a:p>
            <a:r>
              <a:rPr lang="en-US" altLang="zh-CN" dirty="0">
                <a:ea typeface="宋体" panose="02010600030101010101" pitchFamily="2" charset="-122"/>
              </a:rPr>
              <a:t>Distributed memory interconnects</a:t>
            </a:r>
          </a:p>
        </p:txBody>
      </p:sp>
      <p:sp>
        <p:nvSpPr>
          <p:cNvPr id="98306" name="Content Placeholder 2"/>
          <p:cNvSpPr>
            <a:spLocks noGrp="1"/>
          </p:cNvSpPr>
          <p:nvPr>
            <p:ph idx="1"/>
          </p:nvPr>
        </p:nvSpPr>
        <p:spPr>
          <a:xfrm>
            <a:off x="457200" y="1600200"/>
            <a:ext cx="8363272" cy="4525963"/>
          </a:xfrm>
        </p:spPr>
        <p:txBody>
          <a:bodyPr/>
          <a:lstStyle/>
          <a:p>
            <a:r>
              <a:rPr lang="en-US" altLang="zh-CN" b="1" dirty="0">
                <a:ea typeface="宋体" panose="02010600030101010101" pitchFamily="2" charset="-122"/>
              </a:rPr>
              <a:t>Two groups</a:t>
            </a:r>
          </a:p>
          <a:p>
            <a:pPr lvl="1"/>
            <a:r>
              <a:rPr lang="en-US" altLang="zh-CN" b="1" dirty="0">
                <a:solidFill>
                  <a:srgbClr val="0000FF"/>
                </a:solidFill>
                <a:ea typeface="宋体" panose="02010600030101010101" pitchFamily="2" charset="-122"/>
              </a:rPr>
              <a:t>Direct interconnect </a:t>
            </a:r>
          </a:p>
          <a:p>
            <a:pPr lvl="2"/>
            <a:r>
              <a:rPr lang="en-US" altLang="zh-CN" dirty="0">
                <a:ea typeface="宋体" panose="02010600030101010101" pitchFamily="2" charset="-122"/>
              </a:rPr>
              <a:t>Each switch is </a:t>
            </a:r>
            <a:r>
              <a:rPr lang="en-US" altLang="zh-CN" dirty="0">
                <a:solidFill>
                  <a:srgbClr val="FF0000"/>
                </a:solidFill>
                <a:ea typeface="宋体" panose="02010600030101010101" pitchFamily="2" charset="-122"/>
              </a:rPr>
              <a:t>directly connected </a:t>
            </a:r>
            <a:r>
              <a:rPr lang="en-US" altLang="zh-CN" dirty="0">
                <a:ea typeface="宋体" panose="02010600030101010101" pitchFamily="2" charset="-122"/>
              </a:rPr>
              <a:t>to a processor memory pair, and the switches are connected to each other.</a:t>
            </a:r>
            <a:br>
              <a:rPr lang="en-US" altLang="zh-CN" dirty="0">
                <a:ea typeface="宋体" panose="02010600030101010101" pitchFamily="2" charset="-122"/>
              </a:rPr>
            </a:br>
            <a:endParaRPr lang="en-US" altLang="zh-CN" dirty="0">
              <a:ea typeface="宋体" panose="02010600030101010101" pitchFamily="2" charset="-122"/>
            </a:endParaRPr>
          </a:p>
          <a:p>
            <a:pPr lvl="1"/>
            <a:r>
              <a:rPr lang="en-US" altLang="zh-CN" b="1" dirty="0">
                <a:solidFill>
                  <a:srgbClr val="0000FF"/>
                </a:solidFill>
                <a:ea typeface="宋体" panose="02010600030101010101" pitchFamily="2" charset="-122"/>
              </a:rPr>
              <a:t>Indirect interconnect</a:t>
            </a:r>
          </a:p>
          <a:p>
            <a:pPr lvl="2"/>
            <a:r>
              <a:rPr lang="en-US" altLang="zh-CN" dirty="0">
                <a:ea typeface="宋体" panose="02010600030101010101" pitchFamily="2" charset="-122"/>
              </a:rPr>
              <a:t>Switches may </a:t>
            </a:r>
            <a:r>
              <a:rPr lang="en-US" altLang="zh-CN" dirty="0">
                <a:solidFill>
                  <a:srgbClr val="FF0000"/>
                </a:solidFill>
                <a:ea typeface="宋体" panose="02010600030101010101" pitchFamily="2" charset="-122"/>
              </a:rPr>
              <a:t>not be directly connected</a:t>
            </a:r>
            <a:r>
              <a:rPr lang="en-US" altLang="zh-CN" dirty="0">
                <a:ea typeface="宋体" panose="02010600030101010101" pitchFamily="2" charset="-122"/>
              </a:rPr>
              <a:t> to a processor.</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32</a:t>
            </a:fld>
            <a:endParaRPr lang="zh-TW" altLang="en-US"/>
          </a:p>
        </p:txBody>
      </p:sp>
    </p:spTree>
    <p:extLst>
      <p:ext uri="{BB962C8B-B14F-4D97-AF65-F5344CB8AC3E}">
        <p14:creationId xmlns:p14="http://schemas.microsoft.com/office/powerpoint/2010/main" val="11594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306">
                                            <p:txEl>
                                              <p:pRg st="1" end="1"/>
                                            </p:txEl>
                                          </p:spTgt>
                                        </p:tgtEl>
                                        <p:attrNameLst>
                                          <p:attrName>style.visibility</p:attrName>
                                        </p:attrNameLst>
                                      </p:cBhvr>
                                      <p:to>
                                        <p:strVal val="visible"/>
                                      </p:to>
                                    </p:set>
                                    <p:animEffect transition="in" filter="wipe(down)">
                                      <p:cBhvr>
                                        <p:cTn id="7" dur="500"/>
                                        <p:tgtEl>
                                          <p:spTgt spid="9830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8306">
                                            <p:txEl>
                                              <p:pRg st="2" end="2"/>
                                            </p:txEl>
                                          </p:spTgt>
                                        </p:tgtEl>
                                        <p:attrNameLst>
                                          <p:attrName>style.visibility</p:attrName>
                                        </p:attrNameLst>
                                      </p:cBhvr>
                                      <p:to>
                                        <p:strVal val="visible"/>
                                      </p:to>
                                    </p:set>
                                    <p:animEffect transition="in" filter="wipe(down)">
                                      <p:cBhvr>
                                        <p:cTn id="10" dur="500"/>
                                        <p:tgtEl>
                                          <p:spTgt spid="9830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8306">
                                            <p:txEl>
                                              <p:pRg st="3" end="3"/>
                                            </p:txEl>
                                          </p:spTgt>
                                        </p:tgtEl>
                                        <p:attrNameLst>
                                          <p:attrName>style.visibility</p:attrName>
                                        </p:attrNameLst>
                                      </p:cBhvr>
                                      <p:to>
                                        <p:strVal val="visible"/>
                                      </p:to>
                                    </p:set>
                                    <p:animEffect transition="in" filter="wipe(down)">
                                      <p:cBhvr>
                                        <p:cTn id="15" dur="500"/>
                                        <p:tgtEl>
                                          <p:spTgt spid="98306">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8306">
                                            <p:txEl>
                                              <p:pRg st="4" end="4"/>
                                            </p:txEl>
                                          </p:spTgt>
                                        </p:tgtEl>
                                        <p:attrNameLst>
                                          <p:attrName>style.visibility</p:attrName>
                                        </p:attrNameLst>
                                      </p:cBhvr>
                                      <p:to>
                                        <p:strVal val="visible"/>
                                      </p:to>
                                    </p:set>
                                    <p:animEffect transition="in" filter="wipe(down)">
                                      <p:cBhvr>
                                        <p:cTn id="18" dur="500"/>
                                        <p:tgtEl>
                                          <p:spTgt spid="983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 y="2276872"/>
            <a:ext cx="8517632" cy="1575048"/>
          </a:xfrm>
        </p:spPr>
        <p:txBody>
          <a:bodyPr>
            <a:normAutofit/>
          </a:bodyPr>
          <a:lstStyle/>
          <a:p>
            <a:r>
              <a:rPr lang="zh-CN" altLang="en-US" sz="5400" b="0" dirty="0">
                <a:solidFill>
                  <a:srgbClr val="0066CC"/>
                </a:solidFill>
                <a:latin typeface="Gill Sans MT" panose="020B0502020104020203" pitchFamily="34" charset="0"/>
              </a:rPr>
              <a:t>（</a:t>
            </a:r>
            <a:r>
              <a:rPr lang="en-US" altLang="zh-CN" sz="5400" b="0" dirty="0">
                <a:solidFill>
                  <a:srgbClr val="0066CC"/>
                </a:solidFill>
                <a:latin typeface="Gill Sans MT" panose="020B0502020104020203" pitchFamily="34" charset="0"/>
              </a:rPr>
              <a:t>1</a:t>
            </a:r>
            <a:r>
              <a:rPr lang="zh-CN" altLang="en-US" sz="5400" b="0" dirty="0">
                <a:solidFill>
                  <a:srgbClr val="0066CC"/>
                </a:solidFill>
                <a:latin typeface="Gill Sans MT" panose="020B0502020104020203" pitchFamily="34" charset="0"/>
              </a:rPr>
              <a:t>）</a:t>
            </a:r>
            <a:r>
              <a:rPr lang="en-US" altLang="zh-CN" sz="5400" b="0" dirty="0">
                <a:solidFill>
                  <a:srgbClr val="0066CC"/>
                </a:solidFill>
                <a:latin typeface="Gill Sans MT" panose="020B0502020104020203" pitchFamily="34" charset="0"/>
              </a:rPr>
              <a:t>Direct interconnect</a:t>
            </a:r>
          </a:p>
        </p:txBody>
      </p:sp>
      <p:sp>
        <p:nvSpPr>
          <p:cNvPr id="4" name="灯片编号占位符 3"/>
          <p:cNvSpPr>
            <a:spLocks noGrp="1"/>
          </p:cNvSpPr>
          <p:nvPr>
            <p:ph type="sldNum" sz="quarter" idx="12"/>
          </p:nvPr>
        </p:nvSpPr>
        <p:spPr/>
        <p:txBody>
          <a:bodyPr/>
          <a:lstStyle/>
          <a:p>
            <a:fld id="{A5846718-CB15-44DC-A3B0-F0ED78D869D1}" type="slidenum">
              <a:rPr lang="en-SG" smtClean="0"/>
              <a:t>33</a:t>
            </a:fld>
            <a:endParaRPr lang="en-SG"/>
          </a:p>
        </p:txBody>
      </p:sp>
    </p:spTree>
    <p:extLst>
      <p:ext uri="{BB962C8B-B14F-4D97-AF65-F5344CB8AC3E}">
        <p14:creationId xmlns:p14="http://schemas.microsoft.com/office/powerpoint/2010/main" val="3433532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379857"/>
            <a:ext cx="7523162"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0" name="Title 1"/>
          <p:cNvSpPr>
            <a:spLocks noGrp="1"/>
          </p:cNvSpPr>
          <p:nvPr>
            <p:ph type="title"/>
          </p:nvPr>
        </p:nvSpPr>
        <p:spPr>
          <a:xfrm>
            <a:off x="252881" y="312712"/>
            <a:ext cx="8281987" cy="708025"/>
          </a:xfrm>
        </p:spPr>
        <p:txBody>
          <a:bodyPr>
            <a:normAutofit fontScale="90000"/>
          </a:bodyPr>
          <a:lstStyle/>
          <a:p>
            <a:pPr marL="342900" indent="-342900"/>
            <a:r>
              <a:rPr lang="en-US" altLang="zh-CN" dirty="0">
                <a:ea typeface="宋体" panose="02010600030101010101" pitchFamily="2" charset="-122"/>
              </a:rPr>
              <a:t>Direct interconnect</a:t>
            </a:r>
          </a:p>
        </p:txBody>
      </p:sp>
      <p:sp>
        <p:nvSpPr>
          <p:cNvPr id="99333" name="Text Box 8"/>
          <p:cNvSpPr txBox="1">
            <a:spLocks noChangeArrowheads="1"/>
          </p:cNvSpPr>
          <p:nvPr/>
        </p:nvSpPr>
        <p:spPr bwMode="auto">
          <a:xfrm>
            <a:off x="2124075" y="5556570"/>
            <a:ext cx="7409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800">
                <a:solidFill>
                  <a:srgbClr val="000066"/>
                </a:solidFill>
                <a:latin typeface="+mj-lt"/>
                <a:ea typeface="宋体" panose="02010600030101010101" pitchFamily="2" charset="-122"/>
              </a:rPr>
              <a:t>ring</a:t>
            </a:r>
            <a:endParaRPr lang="en-GB" altLang="zh-CN" sz="2800">
              <a:solidFill>
                <a:srgbClr val="000066"/>
              </a:solidFill>
              <a:latin typeface="+mj-lt"/>
            </a:endParaRPr>
          </a:p>
        </p:txBody>
      </p:sp>
      <p:sp>
        <p:nvSpPr>
          <p:cNvPr id="99334" name="Text Box 8"/>
          <p:cNvSpPr txBox="1">
            <a:spLocks noChangeArrowheads="1"/>
          </p:cNvSpPr>
          <p:nvPr/>
        </p:nvSpPr>
        <p:spPr bwMode="auto">
          <a:xfrm>
            <a:off x="4637900" y="5505003"/>
            <a:ext cx="3057247"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lgn="ctr"/>
            <a:r>
              <a:rPr lang="en-US" altLang="zh-CN" sz="2800" dirty="0">
                <a:solidFill>
                  <a:srgbClr val="000066"/>
                </a:solidFill>
                <a:latin typeface="+mj-lt"/>
                <a:ea typeface="宋体" panose="02010600030101010101" pitchFamily="2" charset="-122"/>
              </a:rPr>
              <a:t>toroidal mesh</a:t>
            </a:r>
          </a:p>
          <a:p>
            <a:pPr algn="ctr"/>
            <a:r>
              <a:rPr lang="zh-CN" altLang="en-US" sz="2800" dirty="0">
                <a:solidFill>
                  <a:srgbClr val="000066"/>
                </a:solidFill>
                <a:latin typeface="+mj-lt"/>
                <a:ea typeface="宋体" panose="02010600030101010101" pitchFamily="2" charset="-122"/>
              </a:rPr>
              <a:t>（二维环面网格）</a:t>
            </a:r>
            <a:endParaRPr lang="en-GB" altLang="zh-CN" sz="2800" dirty="0">
              <a:solidFill>
                <a:srgbClr val="000066"/>
              </a:solidFill>
              <a:latin typeface="+mj-lt"/>
            </a:endParaRP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34</a:t>
            </a:fld>
            <a:endParaRPr lang="zh-TW" altLang="en-US"/>
          </a:p>
        </p:txBody>
      </p:sp>
    </p:spTree>
    <p:extLst>
      <p:ext uri="{BB962C8B-B14F-4D97-AF65-F5344CB8AC3E}">
        <p14:creationId xmlns:p14="http://schemas.microsoft.com/office/powerpoint/2010/main" val="3428887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11560" y="260648"/>
            <a:ext cx="8281987" cy="708025"/>
          </a:xfrm>
        </p:spPr>
        <p:txBody>
          <a:bodyPr>
            <a:normAutofit fontScale="90000"/>
          </a:bodyPr>
          <a:lstStyle/>
          <a:p>
            <a:r>
              <a:rPr lang="en-US" altLang="zh-CN" dirty="0">
                <a:ea typeface="宋体" panose="02010600030101010101" pitchFamily="2" charset="-122"/>
              </a:rPr>
              <a:t>Bisection width</a:t>
            </a:r>
            <a:r>
              <a:rPr lang="zh-CN" altLang="en-US" dirty="0">
                <a:ea typeface="宋体" panose="02010600030101010101" pitchFamily="2" charset="-122"/>
              </a:rPr>
              <a:t>（等分宽度）</a:t>
            </a:r>
            <a:r>
              <a:rPr lang="en-US" altLang="zh-CN" dirty="0">
                <a:ea typeface="宋体" panose="02010600030101010101" pitchFamily="2" charset="-122"/>
              </a:rPr>
              <a:t> </a:t>
            </a:r>
          </a:p>
        </p:txBody>
      </p:sp>
      <p:sp>
        <p:nvSpPr>
          <p:cNvPr id="100354" name="Content Placeholder 2"/>
          <p:cNvSpPr>
            <a:spLocks noGrp="1"/>
          </p:cNvSpPr>
          <p:nvPr>
            <p:ph idx="1"/>
          </p:nvPr>
        </p:nvSpPr>
        <p:spPr/>
        <p:txBody>
          <a:bodyPr/>
          <a:lstStyle/>
          <a:p>
            <a:r>
              <a:rPr lang="en-US" altLang="zh-CN" dirty="0">
                <a:ea typeface="宋体" panose="02010600030101010101" pitchFamily="2" charset="-122"/>
              </a:rPr>
              <a:t>A measure of “</a:t>
            </a:r>
            <a:r>
              <a:rPr lang="en-US" altLang="zh-CN" dirty="0">
                <a:solidFill>
                  <a:srgbClr val="C00000"/>
                </a:solidFill>
                <a:ea typeface="宋体" panose="02010600030101010101" pitchFamily="2" charset="-122"/>
              </a:rPr>
              <a:t>number of simultaneous communications</a:t>
            </a:r>
            <a:r>
              <a:rPr lang="en-US" altLang="zh-CN" dirty="0">
                <a:ea typeface="宋体" panose="02010600030101010101" pitchFamily="2" charset="-122"/>
              </a:rPr>
              <a:t>” or “</a:t>
            </a:r>
            <a:r>
              <a:rPr lang="en-US" altLang="zh-CN" dirty="0">
                <a:solidFill>
                  <a:srgbClr val="C00000"/>
                </a:solidFill>
                <a:ea typeface="宋体" panose="02010600030101010101" pitchFamily="2" charset="-122"/>
              </a:rPr>
              <a:t>connectivity</a:t>
            </a:r>
            <a:r>
              <a:rPr lang="en-US" altLang="zh-CN" dirty="0">
                <a:ea typeface="宋体" panose="02010600030101010101" pitchFamily="2" charset="-122"/>
              </a:rPr>
              <a:t>”.</a:t>
            </a:r>
          </a:p>
          <a:p>
            <a:pPr lvl="1"/>
            <a:endParaRPr lang="en-US" altLang="zh-CN" dirty="0">
              <a:ea typeface="宋体" panose="02010600030101010101" pitchFamily="2" charset="-122"/>
            </a:endParaRPr>
          </a:p>
          <a:p>
            <a:r>
              <a:rPr lang="en-US" altLang="zh-CN" dirty="0">
                <a:ea typeface="宋体" panose="02010600030101010101" pitchFamily="2" charset="-122"/>
              </a:rPr>
              <a:t>How many simultaneous </a:t>
            </a:r>
            <a:r>
              <a:rPr lang="en-US" altLang="zh-CN" dirty="0">
                <a:solidFill>
                  <a:srgbClr val="FF0000"/>
                </a:solidFill>
                <a:ea typeface="宋体" panose="02010600030101010101" pitchFamily="2" charset="-122"/>
              </a:rPr>
              <a:t>communications</a:t>
            </a:r>
            <a:r>
              <a:rPr lang="en-US" altLang="zh-CN" dirty="0">
                <a:ea typeface="宋体" panose="02010600030101010101" pitchFamily="2" charset="-122"/>
              </a:rPr>
              <a:t> can take place “</a:t>
            </a:r>
            <a:r>
              <a:rPr lang="en-US" altLang="zh-CN" dirty="0">
                <a:solidFill>
                  <a:srgbClr val="FF0000"/>
                </a:solidFill>
                <a:ea typeface="宋体" panose="02010600030101010101" pitchFamily="2" charset="-122"/>
              </a:rPr>
              <a:t>across the divide</a:t>
            </a:r>
            <a:r>
              <a:rPr lang="en-US" altLang="zh-CN" dirty="0">
                <a:ea typeface="宋体" panose="02010600030101010101" pitchFamily="2" charset="-122"/>
              </a:rPr>
              <a:t>” between the halves?</a:t>
            </a:r>
          </a:p>
          <a:p>
            <a:endParaRPr lang="en-US" altLang="zh-CN" dirty="0">
              <a:ea typeface="宋体" panose="02010600030101010101" pitchFamily="2" charset="-122"/>
            </a:endParaRPr>
          </a:p>
        </p:txBody>
      </p:sp>
      <p:pic>
        <p:nvPicPr>
          <p:cNvPr id="100356" name="Picture 2" descr="C:\Documents and Settings\liszka\Local Settings\Temporary Internet Files\Content.IE5\0AVCOKV0\MC90043478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3933825"/>
            <a:ext cx="18272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35</a:t>
            </a:fld>
            <a:endParaRPr lang="zh-TW" altLang="en-US"/>
          </a:p>
        </p:txBody>
      </p:sp>
    </p:spTree>
    <p:extLst>
      <p:ext uri="{BB962C8B-B14F-4D97-AF65-F5344CB8AC3E}">
        <p14:creationId xmlns:p14="http://schemas.microsoft.com/office/powerpoint/2010/main" val="41449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354">
                                            <p:txEl>
                                              <p:pRg st="2" end="2"/>
                                            </p:txEl>
                                          </p:spTgt>
                                        </p:tgtEl>
                                        <p:attrNameLst>
                                          <p:attrName>style.visibility</p:attrName>
                                        </p:attrNameLst>
                                      </p:cBhvr>
                                      <p:to>
                                        <p:strVal val="visible"/>
                                      </p:to>
                                    </p:set>
                                    <p:animEffect transition="in" filter="wipe(down)">
                                      <p:cBhvr>
                                        <p:cTn id="7" dur="500"/>
                                        <p:tgtEl>
                                          <p:spTgt spid="100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384303" y="404664"/>
            <a:ext cx="8281987" cy="708025"/>
          </a:xfrm>
        </p:spPr>
        <p:txBody>
          <a:bodyPr>
            <a:normAutofit fontScale="90000"/>
          </a:bodyPr>
          <a:lstStyle/>
          <a:p>
            <a:r>
              <a:rPr lang="en-US" altLang="zh-CN" dirty="0">
                <a:ea typeface="宋体" panose="02010600030101010101" pitchFamily="2" charset="-122"/>
              </a:rPr>
              <a:t>Two bisections of a ring</a:t>
            </a:r>
          </a:p>
        </p:txBody>
      </p:sp>
      <p:pic>
        <p:nvPicPr>
          <p:cNvPr id="1013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71" y="1839278"/>
            <a:ext cx="8097315" cy="352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36</a:t>
            </a:fld>
            <a:endParaRPr lang="zh-TW" altLang="en-US"/>
          </a:p>
        </p:txBody>
      </p:sp>
      <p:sp>
        <p:nvSpPr>
          <p:cNvPr id="3" name="文本框 2">
            <a:extLst>
              <a:ext uri="{FF2B5EF4-FFF2-40B4-BE49-F238E27FC236}">
                <a16:creationId xmlns:a16="http://schemas.microsoft.com/office/drawing/2014/main" id="{48D8132B-D5C8-4832-9E16-126A4E6132F1}"/>
              </a:ext>
            </a:extLst>
          </p:cNvPr>
          <p:cNvSpPr txBox="1"/>
          <p:nvPr/>
        </p:nvSpPr>
        <p:spPr>
          <a:xfrm>
            <a:off x="899592" y="5877272"/>
            <a:ext cx="1872208" cy="369332"/>
          </a:xfrm>
          <a:prstGeom prst="rect">
            <a:avLst/>
          </a:prstGeom>
          <a:noFill/>
        </p:spPr>
        <p:txBody>
          <a:bodyPr wrap="square" rtlCol="0">
            <a:spAutoFit/>
          </a:bodyPr>
          <a:lstStyle/>
          <a:p>
            <a:r>
              <a:rPr lang="en-US" altLang="zh-CN" dirty="0">
                <a:hlinkClick r:id="rId3" action="ppaction://hlinksldjump"/>
              </a:rPr>
              <a:t>For toroidal mesh</a:t>
            </a:r>
            <a:endParaRPr lang="zh-CN" altLang="en-US" dirty="0"/>
          </a:p>
        </p:txBody>
      </p:sp>
    </p:spTree>
    <p:extLst>
      <p:ext uri="{BB962C8B-B14F-4D97-AF65-F5344CB8AC3E}">
        <p14:creationId xmlns:p14="http://schemas.microsoft.com/office/powerpoint/2010/main" val="1773988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altLang="zh-CN">
                <a:ea typeface="宋体" panose="02010600030101010101" pitchFamily="2" charset="-122"/>
              </a:rPr>
              <a:t>Definitions  </a:t>
            </a:r>
          </a:p>
        </p:txBody>
      </p:sp>
      <p:sp>
        <p:nvSpPr>
          <p:cNvPr id="103426" name="Content Placeholder 2"/>
          <p:cNvSpPr>
            <a:spLocks noGrp="1"/>
          </p:cNvSpPr>
          <p:nvPr>
            <p:ph idx="1"/>
          </p:nvPr>
        </p:nvSpPr>
        <p:spPr>
          <a:xfrm>
            <a:off x="628650" y="1690689"/>
            <a:ext cx="7886700" cy="4351338"/>
          </a:xfrm>
        </p:spPr>
        <p:txBody>
          <a:bodyPr>
            <a:normAutofit/>
          </a:bodyPr>
          <a:lstStyle/>
          <a:p>
            <a:r>
              <a:rPr lang="en-US" altLang="zh-CN" dirty="0">
                <a:solidFill>
                  <a:srgbClr val="0000FF"/>
                </a:solidFill>
                <a:ea typeface="宋体" panose="02010600030101010101" pitchFamily="2" charset="-122"/>
              </a:rPr>
              <a:t>Bandwidth</a:t>
            </a:r>
            <a:r>
              <a:rPr lang="en-US" altLang="zh-CN" dirty="0">
                <a:ea typeface="宋体" panose="02010600030101010101" pitchFamily="2" charset="-122"/>
              </a:rPr>
              <a:t> </a:t>
            </a:r>
          </a:p>
          <a:p>
            <a:pPr lvl="1"/>
            <a:r>
              <a:rPr lang="en-US" altLang="zh-CN" dirty="0">
                <a:solidFill>
                  <a:srgbClr val="C00000"/>
                </a:solidFill>
                <a:ea typeface="宋体" panose="02010600030101010101" pitchFamily="2" charset="-122"/>
              </a:rPr>
              <a:t>The rate at which a link can transmit data</a:t>
            </a:r>
            <a:r>
              <a:rPr lang="en-US" altLang="zh-CN" dirty="0">
                <a:ea typeface="宋体" panose="02010600030101010101" pitchFamily="2" charset="-122"/>
              </a:rPr>
              <a:t>.</a:t>
            </a:r>
          </a:p>
          <a:p>
            <a:pPr lvl="2"/>
            <a:r>
              <a:rPr lang="en-US" altLang="zh-CN" dirty="0">
                <a:ea typeface="宋体" panose="02010600030101010101" pitchFamily="2" charset="-122"/>
              </a:rPr>
              <a:t>Usually given in megabits or megabytes per second.</a:t>
            </a:r>
          </a:p>
          <a:p>
            <a:pPr lvl="1"/>
            <a:endParaRPr lang="en-US" altLang="zh-CN" dirty="0">
              <a:ea typeface="宋体" panose="02010600030101010101" pitchFamily="2" charset="-122"/>
            </a:endParaRPr>
          </a:p>
          <a:p>
            <a:r>
              <a:rPr lang="en-US" altLang="zh-CN" dirty="0">
                <a:solidFill>
                  <a:srgbClr val="0000FF"/>
                </a:solidFill>
                <a:ea typeface="宋体" panose="02010600030101010101" pitchFamily="2" charset="-122"/>
              </a:rPr>
              <a:t>Bisection bandwidth</a:t>
            </a:r>
          </a:p>
          <a:p>
            <a:pPr lvl="1"/>
            <a:r>
              <a:rPr lang="en-US" altLang="zh-CN" dirty="0">
                <a:ea typeface="宋体" panose="02010600030101010101" pitchFamily="2" charset="-122"/>
              </a:rPr>
              <a:t>A measure of network quality.</a:t>
            </a:r>
          </a:p>
          <a:p>
            <a:pPr lvl="1"/>
            <a:r>
              <a:rPr lang="en-US" altLang="zh-CN" dirty="0">
                <a:ea typeface="宋体" panose="02010600030101010101" pitchFamily="2" charset="-122"/>
              </a:rPr>
              <a:t>Instead of counting the number of links joining the halves, it </a:t>
            </a:r>
            <a:r>
              <a:rPr lang="en-US" altLang="zh-CN" dirty="0">
                <a:solidFill>
                  <a:srgbClr val="C00000"/>
                </a:solidFill>
                <a:ea typeface="宋体" panose="02010600030101010101" pitchFamily="2" charset="-122"/>
              </a:rPr>
              <a:t>sums the bandwidth of the links</a:t>
            </a:r>
            <a:r>
              <a:rPr lang="en-US" altLang="zh-CN" dirty="0">
                <a:ea typeface="宋体" panose="02010600030101010101" pitchFamily="2" charset="-122"/>
              </a:rPr>
              <a:t>.</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37</a:t>
            </a:fld>
            <a:endParaRPr lang="zh-TW" altLang="en-US"/>
          </a:p>
        </p:txBody>
      </p:sp>
    </p:spTree>
    <p:extLst>
      <p:ext uri="{BB962C8B-B14F-4D97-AF65-F5344CB8AC3E}">
        <p14:creationId xmlns:p14="http://schemas.microsoft.com/office/powerpoint/2010/main" val="27080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426">
                                            <p:txEl>
                                              <p:pRg st="4" end="4"/>
                                            </p:txEl>
                                          </p:spTgt>
                                        </p:tgtEl>
                                        <p:attrNameLst>
                                          <p:attrName>style.visibility</p:attrName>
                                        </p:attrNameLst>
                                      </p:cBhvr>
                                      <p:to>
                                        <p:strVal val="visible"/>
                                      </p:to>
                                    </p:set>
                                    <p:animEffect transition="in" filter="wipe(down)">
                                      <p:cBhvr>
                                        <p:cTn id="7" dur="500"/>
                                        <p:tgtEl>
                                          <p:spTgt spid="103426">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3426">
                                            <p:txEl>
                                              <p:pRg st="5" end="5"/>
                                            </p:txEl>
                                          </p:spTgt>
                                        </p:tgtEl>
                                        <p:attrNameLst>
                                          <p:attrName>style.visibility</p:attrName>
                                        </p:attrNameLst>
                                      </p:cBhvr>
                                      <p:to>
                                        <p:strVal val="visible"/>
                                      </p:to>
                                    </p:set>
                                    <p:animEffect transition="in" filter="wipe(down)">
                                      <p:cBhvr>
                                        <p:cTn id="10" dur="500"/>
                                        <p:tgtEl>
                                          <p:spTgt spid="103426">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3426">
                                            <p:txEl>
                                              <p:pRg st="6" end="6"/>
                                            </p:txEl>
                                          </p:spTgt>
                                        </p:tgtEl>
                                        <p:attrNameLst>
                                          <p:attrName>style.visibility</p:attrName>
                                        </p:attrNameLst>
                                      </p:cBhvr>
                                      <p:to>
                                        <p:strVal val="visible"/>
                                      </p:to>
                                    </p:set>
                                    <p:animEffect transition="in" filter="wipe(down)">
                                      <p:cBhvr>
                                        <p:cTn id="13" dur="500"/>
                                        <p:tgtEl>
                                          <p:spTgt spid="1034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598125" y="462235"/>
            <a:ext cx="8281987" cy="708025"/>
          </a:xfrm>
        </p:spPr>
        <p:txBody>
          <a:bodyPr>
            <a:normAutofit fontScale="90000"/>
          </a:bodyPr>
          <a:lstStyle/>
          <a:p>
            <a:r>
              <a:rPr lang="en-US" altLang="zh-CN">
                <a:ea typeface="宋体" panose="02010600030101010101" pitchFamily="2" charset="-122"/>
              </a:rPr>
              <a:t>Fully connected network</a:t>
            </a:r>
          </a:p>
        </p:txBody>
      </p:sp>
      <p:sp>
        <p:nvSpPr>
          <p:cNvPr id="104450" name="Content Placeholder 2"/>
          <p:cNvSpPr>
            <a:spLocks noGrp="1"/>
          </p:cNvSpPr>
          <p:nvPr>
            <p:ph idx="1"/>
          </p:nvPr>
        </p:nvSpPr>
        <p:spPr>
          <a:xfrm>
            <a:off x="671150" y="1478235"/>
            <a:ext cx="8270875" cy="1150937"/>
          </a:xfrm>
        </p:spPr>
        <p:txBody>
          <a:bodyPr/>
          <a:lstStyle/>
          <a:p>
            <a:r>
              <a:rPr lang="en-US" altLang="zh-CN">
                <a:ea typeface="宋体" panose="02010600030101010101" pitchFamily="2" charset="-122"/>
              </a:rPr>
              <a:t>Each switch is directly connected to every other switch.</a:t>
            </a:r>
          </a:p>
        </p:txBody>
      </p:sp>
      <p:pic>
        <p:nvPicPr>
          <p:cNvPr id="104452" name="Picture 4" descr="f02-11-9780123742605.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8575" y="2629172"/>
            <a:ext cx="403225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Rectangle 6"/>
          <p:cNvSpPr>
            <a:spLocks noChangeArrowheads="1"/>
          </p:cNvSpPr>
          <p:nvPr/>
        </p:nvSpPr>
        <p:spPr bwMode="auto">
          <a:xfrm>
            <a:off x="598125" y="4837958"/>
            <a:ext cx="4032250" cy="10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dirty="0">
                <a:solidFill>
                  <a:srgbClr val="0000FF"/>
                </a:solidFill>
                <a:latin typeface="+mj-lt"/>
                <a:ea typeface="宋体" panose="02010600030101010101" pitchFamily="2" charset="-122"/>
              </a:rPr>
              <a:t>bisection width = p</a:t>
            </a:r>
            <a:r>
              <a:rPr lang="en-US" altLang="zh-CN" baseline="30000" dirty="0">
                <a:solidFill>
                  <a:srgbClr val="0000FF"/>
                </a:solidFill>
                <a:latin typeface="+mj-lt"/>
                <a:ea typeface="宋体" panose="02010600030101010101" pitchFamily="2" charset="-122"/>
              </a:rPr>
              <a:t>2</a:t>
            </a:r>
            <a:r>
              <a:rPr lang="en-US" altLang="zh-CN" dirty="0">
                <a:solidFill>
                  <a:srgbClr val="0000FF"/>
                </a:solidFill>
                <a:latin typeface="+mj-lt"/>
                <a:ea typeface="宋体" panose="02010600030101010101" pitchFamily="2" charset="-122"/>
              </a:rPr>
              <a:t>/4</a:t>
            </a:r>
          </a:p>
          <a:p>
            <a:r>
              <a:rPr lang="en-US" altLang="zh-CN" sz="2400" dirty="0">
                <a:solidFill>
                  <a:srgbClr val="0000FF"/>
                </a:solidFill>
                <a:latin typeface="+mj-lt"/>
                <a:ea typeface="宋体" panose="02010600030101010101" pitchFamily="2" charset="-122"/>
              </a:rPr>
              <a:t>(p: # of nodes)</a:t>
            </a:r>
          </a:p>
        </p:txBody>
      </p:sp>
      <p:sp>
        <p:nvSpPr>
          <p:cNvPr id="8" name="Rectangle 7"/>
          <p:cNvSpPr/>
          <p:nvPr/>
        </p:nvSpPr>
        <p:spPr>
          <a:xfrm rot="18803715">
            <a:off x="1364231" y="3335282"/>
            <a:ext cx="2236510" cy="646331"/>
          </a:xfrm>
          <a:prstGeom prst="rect">
            <a:avLst/>
          </a:prstGeom>
        </p:spPr>
        <p:txBody>
          <a:bodyPr wrap="none">
            <a:spAutoFit/>
          </a:bodyPr>
          <a:lstStyle/>
          <a:p>
            <a:pPr>
              <a:spcBef>
                <a:spcPct val="20000"/>
              </a:spcBef>
              <a:buClr>
                <a:schemeClr val="tx1"/>
              </a:buClr>
              <a:buSzPct val="60000"/>
              <a:buFont typeface="Wingdings" pitchFamily="2" charset="2"/>
              <a:buNone/>
              <a:defRPr/>
            </a:pPr>
            <a:r>
              <a:rPr lang="en-US" sz="3600" b="1" kern="0" dirty="0">
                <a:solidFill>
                  <a:srgbClr val="C00000"/>
                </a:solidFill>
                <a:latin typeface="+mj-lt"/>
              </a:rPr>
              <a:t>impractical</a:t>
            </a:r>
            <a:endParaRPr lang="en-US" sz="3600" b="1" dirty="0">
              <a:solidFill>
                <a:srgbClr val="C00000"/>
              </a:solidFill>
              <a:latin typeface="+mj-lt"/>
            </a:endParaRP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38</a:t>
            </a:fld>
            <a:endParaRPr lang="zh-TW" altLang="en-US"/>
          </a:p>
        </p:txBody>
      </p:sp>
      <p:cxnSp>
        <p:nvCxnSpPr>
          <p:cNvPr id="4" name="直接连接符 3">
            <a:extLst>
              <a:ext uri="{FF2B5EF4-FFF2-40B4-BE49-F238E27FC236}">
                <a16:creationId xmlns:a16="http://schemas.microsoft.com/office/drawing/2014/main" id="{7A0D804B-8979-447B-8508-9F25D14D107A}"/>
              </a:ext>
            </a:extLst>
          </p:cNvPr>
          <p:cNvCxnSpPr/>
          <p:nvPr/>
        </p:nvCxnSpPr>
        <p:spPr>
          <a:xfrm>
            <a:off x="6457950" y="2135393"/>
            <a:ext cx="0" cy="3356386"/>
          </a:xfrm>
          <a:prstGeom prst="line">
            <a:avLst/>
          </a:prstGeom>
          <a:ln w="38100">
            <a:solidFill>
              <a:srgbClr val="C00000"/>
            </a:solidFill>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0008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zh-CN">
                <a:ea typeface="宋体" panose="02010600030101010101" pitchFamily="2" charset="-122"/>
              </a:rPr>
              <a:t>Hypercube</a:t>
            </a:r>
          </a:p>
        </p:txBody>
      </p:sp>
      <p:sp>
        <p:nvSpPr>
          <p:cNvPr id="105474" name="Content Placeholder 4"/>
          <p:cNvSpPr>
            <a:spLocks noGrp="1"/>
          </p:cNvSpPr>
          <p:nvPr>
            <p:ph idx="1"/>
          </p:nvPr>
        </p:nvSpPr>
        <p:spPr/>
        <p:txBody>
          <a:bodyPr>
            <a:normAutofit fontScale="92500" lnSpcReduction="10000"/>
          </a:bodyPr>
          <a:lstStyle/>
          <a:p>
            <a:r>
              <a:rPr lang="en-US" altLang="zh-CN" dirty="0">
                <a:solidFill>
                  <a:srgbClr val="FF0000"/>
                </a:solidFill>
                <a:ea typeface="宋体" panose="02010600030101010101" pitchFamily="2" charset="-122"/>
              </a:rPr>
              <a:t>Highly connected </a:t>
            </a:r>
            <a:r>
              <a:rPr lang="en-US" altLang="zh-CN" dirty="0">
                <a:ea typeface="宋体" panose="02010600030101010101" pitchFamily="2" charset="-122"/>
              </a:rPr>
              <a:t>direct interconnect.</a:t>
            </a:r>
          </a:p>
          <a:p>
            <a:endParaRPr lang="en-US" altLang="zh-CN" dirty="0">
              <a:ea typeface="宋体" panose="02010600030101010101" pitchFamily="2" charset="-122"/>
            </a:endParaRPr>
          </a:p>
          <a:p>
            <a:r>
              <a:rPr lang="en-US" altLang="zh-CN" b="1" dirty="0">
                <a:ea typeface="宋体" panose="02010600030101010101" pitchFamily="2" charset="-122"/>
              </a:rPr>
              <a:t>Built inductively:</a:t>
            </a:r>
          </a:p>
          <a:p>
            <a:pPr lvl="1"/>
            <a:r>
              <a:rPr lang="en-US" altLang="zh-CN" dirty="0">
                <a:ea typeface="宋体" panose="02010600030101010101" pitchFamily="2" charset="-122"/>
              </a:rPr>
              <a:t>A </a:t>
            </a:r>
            <a:r>
              <a:rPr lang="en-US" altLang="zh-CN" dirty="0">
                <a:solidFill>
                  <a:srgbClr val="0000FF"/>
                </a:solidFill>
                <a:ea typeface="宋体" panose="02010600030101010101" pitchFamily="2" charset="-122"/>
              </a:rPr>
              <a:t>one-dimensional hypercube </a:t>
            </a:r>
            <a:r>
              <a:rPr lang="en-US" altLang="zh-CN" dirty="0">
                <a:ea typeface="宋体" panose="02010600030101010101" pitchFamily="2" charset="-122"/>
              </a:rPr>
              <a:t>is a fully-connected system with two processors. </a:t>
            </a:r>
          </a:p>
          <a:p>
            <a:pPr lvl="1"/>
            <a:r>
              <a:rPr lang="en-US" altLang="zh-CN" dirty="0">
                <a:ea typeface="宋体" panose="02010600030101010101" pitchFamily="2" charset="-122"/>
              </a:rPr>
              <a:t>A </a:t>
            </a:r>
            <a:r>
              <a:rPr lang="en-US" altLang="zh-CN" dirty="0">
                <a:solidFill>
                  <a:srgbClr val="0000FF"/>
                </a:solidFill>
                <a:ea typeface="宋体" panose="02010600030101010101" pitchFamily="2" charset="-122"/>
              </a:rPr>
              <a:t>two-dimensional hypercube </a:t>
            </a:r>
            <a:r>
              <a:rPr lang="en-US" altLang="zh-CN" dirty="0">
                <a:ea typeface="宋体" panose="02010600030101010101" pitchFamily="2" charset="-122"/>
              </a:rPr>
              <a:t>is built from two one-dimensional hypercubes by </a:t>
            </a:r>
            <a:r>
              <a:rPr lang="en-US" altLang="zh-CN" dirty="0">
                <a:solidFill>
                  <a:srgbClr val="FF0000"/>
                </a:solidFill>
                <a:ea typeface="宋体" panose="02010600030101010101" pitchFamily="2" charset="-122"/>
              </a:rPr>
              <a:t>joining</a:t>
            </a:r>
            <a:r>
              <a:rPr lang="en-US" altLang="zh-CN" dirty="0">
                <a:ea typeface="宋体" panose="02010600030101010101" pitchFamily="2" charset="-122"/>
              </a:rPr>
              <a:t> “corresponding” switches. </a:t>
            </a:r>
          </a:p>
          <a:p>
            <a:pPr lvl="1"/>
            <a:r>
              <a:rPr lang="en-US" altLang="zh-CN" dirty="0">
                <a:ea typeface="宋体" panose="02010600030101010101" pitchFamily="2" charset="-122"/>
              </a:rPr>
              <a:t>Similarly a </a:t>
            </a:r>
            <a:r>
              <a:rPr lang="en-US" altLang="zh-CN" dirty="0">
                <a:solidFill>
                  <a:srgbClr val="0000FF"/>
                </a:solidFill>
                <a:ea typeface="宋体" panose="02010600030101010101" pitchFamily="2" charset="-122"/>
              </a:rPr>
              <a:t>three-dimensional hypercube </a:t>
            </a:r>
            <a:r>
              <a:rPr lang="en-US" altLang="zh-CN" dirty="0">
                <a:ea typeface="宋体" panose="02010600030101010101" pitchFamily="2" charset="-122"/>
              </a:rPr>
              <a:t>is built from two two-dimensional hypercubes.</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39</a:t>
            </a:fld>
            <a:endParaRPr lang="zh-TW" altLang="en-US"/>
          </a:p>
        </p:txBody>
      </p:sp>
    </p:spTree>
    <p:extLst>
      <p:ext uri="{BB962C8B-B14F-4D97-AF65-F5344CB8AC3E}">
        <p14:creationId xmlns:p14="http://schemas.microsoft.com/office/powerpoint/2010/main" val="22512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5474">
                                            <p:txEl>
                                              <p:pRg st="2" end="2"/>
                                            </p:txEl>
                                          </p:spTgt>
                                        </p:tgtEl>
                                        <p:attrNameLst>
                                          <p:attrName>style.visibility</p:attrName>
                                        </p:attrNameLst>
                                      </p:cBhvr>
                                      <p:to>
                                        <p:strVal val="visible"/>
                                      </p:to>
                                    </p:set>
                                    <p:animEffect transition="in" filter="wipe(down)">
                                      <p:cBhvr>
                                        <p:cTn id="7" dur="500"/>
                                        <p:tgtEl>
                                          <p:spTgt spid="10547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5474">
                                            <p:txEl>
                                              <p:pRg st="3" end="3"/>
                                            </p:txEl>
                                          </p:spTgt>
                                        </p:tgtEl>
                                        <p:attrNameLst>
                                          <p:attrName>style.visibility</p:attrName>
                                        </p:attrNameLst>
                                      </p:cBhvr>
                                      <p:to>
                                        <p:strVal val="visible"/>
                                      </p:to>
                                    </p:set>
                                    <p:animEffect transition="in" filter="wipe(down)">
                                      <p:cBhvr>
                                        <p:cTn id="10" dur="500"/>
                                        <p:tgtEl>
                                          <p:spTgt spid="1054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5474">
                                            <p:txEl>
                                              <p:pRg st="4" end="4"/>
                                            </p:txEl>
                                          </p:spTgt>
                                        </p:tgtEl>
                                        <p:attrNameLst>
                                          <p:attrName>style.visibility</p:attrName>
                                        </p:attrNameLst>
                                      </p:cBhvr>
                                      <p:to>
                                        <p:strVal val="visible"/>
                                      </p:to>
                                    </p:set>
                                    <p:animEffect transition="in" filter="wipe(down)">
                                      <p:cBhvr>
                                        <p:cTn id="15" dur="500"/>
                                        <p:tgtEl>
                                          <p:spTgt spid="10547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5474">
                                            <p:txEl>
                                              <p:pRg st="5" end="5"/>
                                            </p:txEl>
                                          </p:spTgt>
                                        </p:tgtEl>
                                        <p:attrNameLst>
                                          <p:attrName>style.visibility</p:attrName>
                                        </p:attrNameLst>
                                      </p:cBhvr>
                                      <p:to>
                                        <p:strVal val="visible"/>
                                      </p:to>
                                    </p:set>
                                    <p:animEffect transition="in" filter="wipe(down)">
                                      <p:cBhvr>
                                        <p:cTn id="20" dur="500"/>
                                        <p:tgtEl>
                                          <p:spTgt spid="105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A92F94-D292-4E4F-A09F-889D42E84B6A}"/>
              </a:ext>
            </a:extLst>
          </p:cNvPr>
          <p:cNvSpPr>
            <a:spLocks noGrp="1"/>
          </p:cNvSpPr>
          <p:nvPr>
            <p:ph idx="1"/>
          </p:nvPr>
        </p:nvSpPr>
        <p:spPr/>
        <p:txBody>
          <a:bodyPr/>
          <a:lstStyle/>
          <a:p>
            <a:r>
              <a:rPr lang="en-US" altLang="zh-CN" dirty="0"/>
              <a:t>Interconnect systems </a:t>
            </a:r>
            <a:r>
              <a:rPr lang="en-US" altLang="zh-CN" dirty="0">
                <a:solidFill>
                  <a:srgbClr val="0066CC"/>
                </a:solidFill>
              </a:rPr>
              <a:t>distributed</a:t>
            </a:r>
            <a:r>
              <a:rPr lang="en-US" altLang="zh-CN" dirty="0"/>
              <a:t> </a:t>
            </a:r>
            <a:r>
              <a:rPr lang="en-US" altLang="zh-CN" dirty="0">
                <a:solidFill>
                  <a:srgbClr val="0066CC"/>
                </a:solidFill>
              </a:rPr>
              <a:t>across the globe</a:t>
            </a:r>
          </a:p>
          <a:p>
            <a:pPr lvl="1"/>
            <a:r>
              <a:rPr lang="en-US" altLang="zh-CN" dirty="0">
                <a:solidFill>
                  <a:srgbClr val="0066CC"/>
                </a:solidFill>
              </a:rPr>
              <a:t>Internetworking</a:t>
            </a:r>
            <a:r>
              <a:rPr lang="en-US" altLang="zh-CN" dirty="0"/>
              <a:t> support is required</a:t>
            </a:r>
          </a:p>
          <a:p>
            <a:pPr lvl="1"/>
            <a:r>
              <a:rPr lang="en-US" altLang="zh-CN" dirty="0">
                <a:solidFill>
                  <a:srgbClr val="0066CC"/>
                </a:solidFill>
              </a:rPr>
              <a:t>Millions</a:t>
            </a:r>
            <a:r>
              <a:rPr lang="en-US" altLang="zh-CN" dirty="0"/>
              <a:t> of devices interconnected</a:t>
            </a:r>
          </a:p>
          <a:p>
            <a:r>
              <a:rPr lang="en-US" altLang="zh-CN" dirty="0"/>
              <a:t>Maximum interconnect distance</a:t>
            </a:r>
          </a:p>
          <a:p>
            <a:pPr lvl="1"/>
            <a:r>
              <a:rPr lang="en-US" altLang="zh-CN" dirty="0"/>
              <a:t>many </a:t>
            </a:r>
            <a:r>
              <a:rPr lang="en-US" altLang="zh-CN" dirty="0">
                <a:solidFill>
                  <a:srgbClr val="0066CC"/>
                </a:solidFill>
              </a:rPr>
              <a:t>thousands of kilometers</a:t>
            </a:r>
          </a:p>
          <a:p>
            <a:endParaRPr lang="zh-CN" altLang="en-US" dirty="0"/>
          </a:p>
        </p:txBody>
      </p:sp>
      <p:sp>
        <p:nvSpPr>
          <p:cNvPr id="3" name="标题 2">
            <a:extLst>
              <a:ext uri="{FF2B5EF4-FFF2-40B4-BE49-F238E27FC236}">
                <a16:creationId xmlns:a16="http://schemas.microsoft.com/office/drawing/2014/main" id="{BD78FF5B-B666-4ADD-AC35-9CEF6A54CBDC}"/>
              </a:ext>
            </a:extLst>
          </p:cNvPr>
          <p:cNvSpPr>
            <a:spLocks noGrp="1"/>
          </p:cNvSpPr>
          <p:nvPr>
            <p:ph type="title"/>
          </p:nvPr>
        </p:nvSpPr>
        <p:spPr/>
        <p:txBody>
          <a:bodyPr>
            <a:normAutofit/>
          </a:bodyPr>
          <a:lstStyle/>
          <a:p>
            <a:r>
              <a:rPr lang="en-US" altLang="zh-CN" dirty="0"/>
              <a:t>Wide-Area Networks </a:t>
            </a:r>
            <a:endParaRPr lang="zh-CN" altLang="en-US" dirty="0"/>
          </a:p>
        </p:txBody>
      </p:sp>
      <p:sp>
        <p:nvSpPr>
          <p:cNvPr id="4" name="灯片编号占位符 3">
            <a:extLst>
              <a:ext uri="{FF2B5EF4-FFF2-40B4-BE49-F238E27FC236}">
                <a16:creationId xmlns:a16="http://schemas.microsoft.com/office/drawing/2014/main" id="{2D751173-3D08-4D33-BA32-BC6C3FCC3DDD}"/>
              </a:ext>
            </a:extLst>
          </p:cNvPr>
          <p:cNvSpPr>
            <a:spLocks noGrp="1"/>
          </p:cNvSpPr>
          <p:nvPr>
            <p:ph type="sldNum" sz="quarter" idx="12"/>
          </p:nvPr>
        </p:nvSpPr>
        <p:spPr/>
        <p:txBody>
          <a:bodyPr/>
          <a:lstStyle/>
          <a:p>
            <a:fld id="{A5846718-CB15-44DC-A3B0-F0ED78D869D1}" type="slidenum">
              <a:rPr lang="en-SG" smtClean="0"/>
              <a:t>4</a:t>
            </a:fld>
            <a:endParaRPr lang="en-SG"/>
          </a:p>
        </p:txBody>
      </p:sp>
    </p:spTree>
    <p:extLst>
      <p:ext uri="{BB962C8B-B14F-4D97-AF65-F5344CB8AC3E}">
        <p14:creationId xmlns:p14="http://schemas.microsoft.com/office/powerpoint/2010/main" val="37335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81803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8" name="Title 1"/>
          <p:cNvSpPr>
            <a:spLocks noGrp="1"/>
          </p:cNvSpPr>
          <p:nvPr>
            <p:ph type="title"/>
          </p:nvPr>
        </p:nvSpPr>
        <p:spPr/>
        <p:txBody>
          <a:bodyPr/>
          <a:lstStyle/>
          <a:p>
            <a:r>
              <a:rPr lang="en-US" altLang="zh-CN">
                <a:ea typeface="宋体" panose="02010600030101010101" pitchFamily="2" charset="-122"/>
              </a:rPr>
              <a:t>Hypercubes</a:t>
            </a:r>
          </a:p>
        </p:txBody>
      </p:sp>
      <p:sp>
        <p:nvSpPr>
          <p:cNvPr id="106501" name="Rectangle 5"/>
          <p:cNvSpPr>
            <a:spLocks noChangeArrowheads="1"/>
          </p:cNvSpPr>
          <p:nvPr/>
        </p:nvSpPr>
        <p:spPr bwMode="auto">
          <a:xfrm>
            <a:off x="1116013" y="5084763"/>
            <a:ext cx="7521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a:latin typeface="+mj-lt"/>
                <a:ea typeface="宋体" panose="02010600030101010101" pitchFamily="2" charset="-122"/>
              </a:rPr>
              <a:t>one-</a:t>
            </a:r>
          </a:p>
        </p:txBody>
      </p:sp>
      <p:sp>
        <p:nvSpPr>
          <p:cNvPr id="106502" name="Rectangle 6"/>
          <p:cNvSpPr>
            <a:spLocks noChangeArrowheads="1"/>
          </p:cNvSpPr>
          <p:nvPr/>
        </p:nvSpPr>
        <p:spPr bwMode="auto">
          <a:xfrm>
            <a:off x="5292725" y="5084763"/>
            <a:ext cx="2448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a:latin typeface="+mj-lt"/>
                <a:ea typeface="宋体" panose="02010600030101010101" pitchFamily="2" charset="-122"/>
              </a:rPr>
              <a:t>three-dimensional</a:t>
            </a:r>
          </a:p>
        </p:txBody>
      </p:sp>
      <p:sp>
        <p:nvSpPr>
          <p:cNvPr id="106503" name="Rectangle 7"/>
          <p:cNvSpPr>
            <a:spLocks noChangeArrowheads="1"/>
          </p:cNvSpPr>
          <p:nvPr/>
        </p:nvSpPr>
        <p:spPr bwMode="auto">
          <a:xfrm>
            <a:off x="3563938" y="5084763"/>
            <a:ext cx="766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a:latin typeface="+mj-lt"/>
                <a:ea typeface="宋体" panose="02010600030101010101" pitchFamily="2" charset="-122"/>
              </a:rPr>
              <a:t>two-</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40</a:t>
            </a:fld>
            <a:endParaRPr lang="zh-TW" altLang="en-US"/>
          </a:p>
        </p:txBody>
      </p:sp>
    </p:spTree>
    <p:extLst>
      <p:ext uri="{BB962C8B-B14F-4D97-AF65-F5344CB8AC3E}">
        <p14:creationId xmlns:p14="http://schemas.microsoft.com/office/powerpoint/2010/main" val="1917026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 y="2276872"/>
            <a:ext cx="8517632" cy="1575048"/>
          </a:xfrm>
        </p:spPr>
        <p:txBody>
          <a:bodyPr>
            <a:normAutofit/>
          </a:bodyPr>
          <a:lstStyle/>
          <a:p>
            <a:r>
              <a:rPr lang="zh-CN" altLang="en-US" sz="5400" b="0" dirty="0">
                <a:solidFill>
                  <a:srgbClr val="0066CC"/>
                </a:solidFill>
                <a:latin typeface="Gill Sans MT" panose="020B0502020104020203" pitchFamily="34" charset="0"/>
              </a:rPr>
              <a:t>（</a:t>
            </a:r>
            <a:r>
              <a:rPr lang="en-US" altLang="zh-CN" sz="5400" b="0" dirty="0">
                <a:solidFill>
                  <a:srgbClr val="0066CC"/>
                </a:solidFill>
                <a:latin typeface="Gill Sans MT" panose="020B0502020104020203" pitchFamily="34" charset="0"/>
              </a:rPr>
              <a:t>2</a:t>
            </a:r>
            <a:r>
              <a:rPr lang="zh-CN" altLang="en-US" sz="5400" b="0" dirty="0">
                <a:solidFill>
                  <a:srgbClr val="0066CC"/>
                </a:solidFill>
                <a:latin typeface="Gill Sans MT" panose="020B0502020104020203" pitchFamily="34" charset="0"/>
              </a:rPr>
              <a:t>）</a:t>
            </a:r>
            <a:r>
              <a:rPr lang="en-US" altLang="zh-CN" sz="5400" b="0" dirty="0">
                <a:solidFill>
                  <a:srgbClr val="0066CC"/>
                </a:solidFill>
                <a:latin typeface="Gill Sans MT" panose="020B0502020104020203" pitchFamily="34" charset="0"/>
              </a:rPr>
              <a:t>Indirect interconnect</a:t>
            </a:r>
          </a:p>
        </p:txBody>
      </p:sp>
      <p:sp>
        <p:nvSpPr>
          <p:cNvPr id="4" name="灯片编号占位符 3"/>
          <p:cNvSpPr>
            <a:spLocks noGrp="1"/>
          </p:cNvSpPr>
          <p:nvPr>
            <p:ph type="sldNum" sz="quarter" idx="12"/>
          </p:nvPr>
        </p:nvSpPr>
        <p:spPr/>
        <p:txBody>
          <a:bodyPr/>
          <a:lstStyle/>
          <a:p>
            <a:fld id="{A5846718-CB15-44DC-A3B0-F0ED78D869D1}" type="slidenum">
              <a:rPr lang="en-SG" smtClean="0"/>
              <a:t>41</a:t>
            </a:fld>
            <a:endParaRPr lang="en-SG"/>
          </a:p>
        </p:txBody>
      </p:sp>
    </p:spTree>
    <p:extLst>
      <p:ext uri="{BB962C8B-B14F-4D97-AF65-F5344CB8AC3E}">
        <p14:creationId xmlns:p14="http://schemas.microsoft.com/office/powerpoint/2010/main" val="171242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404813" y="332656"/>
            <a:ext cx="8281987" cy="708025"/>
          </a:xfrm>
        </p:spPr>
        <p:txBody>
          <a:bodyPr>
            <a:normAutofit fontScale="90000"/>
          </a:bodyPr>
          <a:lstStyle/>
          <a:p>
            <a:pPr marL="342900" indent="-342900"/>
            <a:r>
              <a:rPr lang="en-US" altLang="zh-CN" dirty="0">
                <a:ea typeface="宋体" panose="02010600030101010101" pitchFamily="2" charset="-122"/>
              </a:rPr>
              <a:t>Indirect interconnects</a:t>
            </a:r>
          </a:p>
        </p:txBody>
      </p:sp>
      <p:sp>
        <p:nvSpPr>
          <p:cNvPr id="107522" name="Content Placeholder 2"/>
          <p:cNvSpPr>
            <a:spLocks noGrp="1"/>
          </p:cNvSpPr>
          <p:nvPr>
            <p:ph idx="1"/>
          </p:nvPr>
        </p:nvSpPr>
        <p:spPr/>
        <p:txBody>
          <a:bodyPr>
            <a:normAutofit lnSpcReduction="10000"/>
          </a:bodyPr>
          <a:lstStyle/>
          <a:p>
            <a:r>
              <a:rPr lang="en-US" altLang="zh-CN" dirty="0">
                <a:ea typeface="宋体" panose="02010600030101010101" pitchFamily="2" charset="-122"/>
              </a:rPr>
              <a:t>Simple examples of indirect networks:</a:t>
            </a:r>
          </a:p>
          <a:p>
            <a:pPr lvl="1"/>
            <a:r>
              <a:rPr lang="en-US" altLang="zh-CN" dirty="0">
                <a:solidFill>
                  <a:srgbClr val="0000FF"/>
                </a:solidFill>
                <a:ea typeface="宋体" panose="02010600030101010101" pitchFamily="2" charset="-122"/>
              </a:rPr>
              <a:t>Crossbar</a:t>
            </a:r>
          </a:p>
          <a:p>
            <a:pPr lvl="1"/>
            <a:r>
              <a:rPr lang="en-US" altLang="zh-CN" dirty="0">
                <a:solidFill>
                  <a:srgbClr val="0000FF"/>
                </a:solidFill>
                <a:ea typeface="宋体" panose="02010600030101010101" pitchFamily="2" charset="-122"/>
              </a:rPr>
              <a:t>Omega network</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Often shown with unidirectional links and a collection of processors</a:t>
            </a:r>
          </a:p>
          <a:p>
            <a:endParaRPr lang="en-US" altLang="zh-CN" dirty="0">
              <a:ea typeface="宋体" panose="02010600030101010101" pitchFamily="2" charset="-122"/>
            </a:endParaRPr>
          </a:p>
          <a:p>
            <a:r>
              <a:rPr lang="en-US" altLang="zh-CN" dirty="0">
                <a:ea typeface="宋体" panose="02010600030101010101" pitchFamily="2" charset="-122"/>
              </a:rPr>
              <a:t>Each of which has an </a:t>
            </a:r>
            <a:r>
              <a:rPr lang="en-US" altLang="zh-CN" dirty="0">
                <a:solidFill>
                  <a:srgbClr val="C00000"/>
                </a:solidFill>
                <a:ea typeface="宋体" panose="02010600030101010101" pitchFamily="2" charset="-122"/>
              </a:rPr>
              <a:t>outgoing</a:t>
            </a:r>
            <a:r>
              <a:rPr lang="en-US" altLang="zh-CN" dirty="0">
                <a:ea typeface="宋体" panose="02010600030101010101" pitchFamily="2" charset="-122"/>
              </a:rPr>
              <a:t> and an </a:t>
            </a:r>
            <a:r>
              <a:rPr lang="en-US" altLang="zh-CN" dirty="0">
                <a:solidFill>
                  <a:srgbClr val="C00000"/>
                </a:solidFill>
                <a:ea typeface="宋体" panose="02010600030101010101" pitchFamily="2" charset="-122"/>
              </a:rPr>
              <a:t>incoming link</a:t>
            </a:r>
            <a:r>
              <a:rPr lang="en-US" altLang="zh-CN" dirty="0">
                <a:ea typeface="宋体" panose="02010600030101010101" pitchFamily="2" charset="-122"/>
              </a:rPr>
              <a:t>, and a </a:t>
            </a:r>
            <a:r>
              <a:rPr lang="en-US" altLang="zh-CN" dirty="0">
                <a:solidFill>
                  <a:srgbClr val="C00000"/>
                </a:solidFill>
                <a:ea typeface="宋体" panose="02010600030101010101" pitchFamily="2" charset="-122"/>
              </a:rPr>
              <a:t>switching network</a:t>
            </a:r>
            <a:r>
              <a:rPr lang="en-US" altLang="zh-CN" dirty="0">
                <a:ea typeface="宋体" panose="02010600030101010101" pitchFamily="2" charset="-122"/>
              </a:rPr>
              <a:t>.</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42</a:t>
            </a:fld>
            <a:endParaRPr lang="zh-TW" altLang="en-US"/>
          </a:p>
        </p:txBody>
      </p:sp>
    </p:spTree>
    <p:extLst>
      <p:ext uri="{BB962C8B-B14F-4D97-AF65-F5344CB8AC3E}">
        <p14:creationId xmlns:p14="http://schemas.microsoft.com/office/powerpoint/2010/main" val="419442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522">
                                            <p:txEl>
                                              <p:pRg st="3" end="3"/>
                                            </p:txEl>
                                          </p:spTgt>
                                        </p:tgtEl>
                                        <p:attrNameLst>
                                          <p:attrName>style.visibility</p:attrName>
                                        </p:attrNameLst>
                                      </p:cBhvr>
                                      <p:to>
                                        <p:strVal val="visible"/>
                                      </p:to>
                                    </p:set>
                                    <p:animEffect transition="in" filter="wipe(down)">
                                      <p:cBhvr>
                                        <p:cTn id="7" dur="500"/>
                                        <p:tgtEl>
                                          <p:spTgt spid="10752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7522">
                                            <p:txEl>
                                              <p:pRg st="5" end="5"/>
                                            </p:txEl>
                                          </p:spTgt>
                                        </p:tgtEl>
                                        <p:attrNameLst>
                                          <p:attrName>style.visibility</p:attrName>
                                        </p:attrNameLst>
                                      </p:cBhvr>
                                      <p:to>
                                        <p:strVal val="visible"/>
                                      </p:to>
                                    </p:set>
                                    <p:animEffect transition="in" filter="wipe(down)">
                                      <p:cBhvr>
                                        <p:cTn id="12" dur="500"/>
                                        <p:tgtEl>
                                          <p:spTgt spid="1075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628650" y="458788"/>
            <a:ext cx="8281987" cy="708025"/>
          </a:xfrm>
        </p:spPr>
        <p:txBody>
          <a:bodyPr>
            <a:normAutofit fontScale="90000"/>
          </a:bodyPr>
          <a:lstStyle/>
          <a:p>
            <a:r>
              <a:rPr lang="en-US" altLang="zh-CN" dirty="0">
                <a:ea typeface="宋体" panose="02010600030101010101" pitchFamily="2" charset="-122"/>
              </a:rPr>
              <a:t>A generic indirect network</a:t>
            </a:r>
          </a:p>
        </p:txBody>
      </p:sp>
      <p:pic>
        <p:nvPicPr>
          <p:cNvPr id="1085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278" y="1650139"/>
            <a:ext cx="66944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43</a:t>
            </a:fld>
            <a:endParaRPr lang="zh-TW" altLang="en-US"/>
          </a:p>
        </p:txBody>
      </p:sp>
    </p:spTree>
    <p:extLst>
      <p:ext uri="{BB962C8B-B14F-4D97-AF65-F5344CB8AC3E}">
        <p14:creationId xmlns:p14="http://schemas.microsoft.com/office/powerpoint/2010/main" val="321526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182" y="2032953"/>
            <a:ext cx="6637337"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0" name="Title 1"/>
          <p:cNvSpPr>
            <a:spLocks noGrp="1"/>
          </p:cNvSpPr>
          <p:nvPr>
            <p:ph type="title"/>
          </p:nvPr>
        </p:nvSpPr>
        <p:spPr>
          <a:xfrm>
            <a:off x="86061" y="136525"/>
            <a:ext cx="9047577" cy="1231900"/>
          </a:xfrm>
        </p:spPr>
        <p:txBody>
          <a:bodyPr/>
          <a:lstStyle/>
          <a:p>
            <a:r>
              <a:rPr lang="en-US" altLang="zh-CN" sz="3700" dirty="0">
                <a:ea typeface="宋体" panose="02010600030101010101" pitchFamily="2" charset="-122"/>
              </a:rPr>
              <a:t>Crossbar interconnect for distributed memory</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44</a:t>
            </a:fld>
            <a:endParaRPr lang="zh-TW" altLang="en-US"/>
          </a:p>
        </p:txBody>
      </p:sp>
    </p:spTree>
    <p:extLst>
      <p:ext uri="{BB962C8B-B14F-4D97-AF65-F5344CB8AC3E}">
        <p14:creationId xmlns:p14="http://schemas.microsoft.com/office/powerpoint/2010/main" val="497591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532811" y="527550"/>
            <a:ext cx="8281987" cy="708025"/>
          </a:xfrm>
        </p:spPr>
        <p:txBody>
          <a:bodyPr>
            <a:normAutofit fontScale="90000"/>
          </a:bodyPr>
          <a:lstStyle/>
          <a:p>
            <a:r>
              <a:rPr lang="en-US" altLang="zh-CN">
                <a:ea typeface="宋体" panose="02010600030101010101" pitchFamily="2" charset="-122"/>
              </a:rPr>
              <a:t>An omega network</a:t>
            </a:r>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961" y="1326062"/>
            <a:ext cx="514826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45</a:t>
            </a:fld>
            <a:endParaRPr lang="zh-TW" altLang="en-US"/>
          </a:p>
        </p:txBody>
      </p:sp>
    </p:spTree>
    <p:extLst>
      <p:ext uri="{BB962C8B-B14F-4D97-AF65-F5344CB8AC3E}">
        <p14:creationId xmlns:p14="http://schemas.microsoft.com/office/powerpoint/2010/main" val="3321037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628650" y="501649"/>
            <a:ext cx="8281987" cy="708025"/>
          </a:xfrm>
        </p:spPr>
        <p:txBody>
          <a:bodyPr>
            <a:normAutofit fontScale="90000"/>
          </a:bodyPr>
          <a:lstStyle/>
          <a:p>
            <a:r>
              <a:rPr lang="en-US" altLang="zh-CN" dirty="0">
                <a:ea typeface="宋体" panose="02010600030101010101" pitchFamily="2" charset="-122"/>
              </a:rPr>
              <a:t>A switch in an omega network</a:t>
            </a:r>
          </a:p>
        </p:txBody>
      </p:sp>
      <p:pic>
        <p:nvPicPr>
          <p:cNvPr id="1116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89" y="1871255"/>
            <a:ext cx="6438429" cy="381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7E73BF0-1322-481A-85B0-7D5783909D9E}" type="slidenum">
              <a:rPr lang="zh-TW" altLang="en-US" smtClean="0"/>
              <a:t>46</a:t>
            </a:fld>
            <a:endParaRPr lang="zh-TW" altLang="en-US"/>
          </a:p>
        </p:txBody>
      </p:sp>
    </p:spTree>
    <p:extLst>
      <p:ext uri="{BB962C8B-B14F-4D97-AF65-F5344CB8AC3E}">
        <p14:creationId xmlns:p14="http://schemas.microsoft.com/office/powerpoint/2010/main" val="991167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628650" y="136343"/>
            <a:ext cx="7886700" cy="1325563"/>
          </a:xfrm>
        </p:spPr>
        <p:txBody>
          <a:bodyPr/>
          <a:lstStyle/>
          <a:p>
            <a:r>
              <a:rPr lang="en-US" altLang="zh-CN" dirty="0">
                <a:ea typeface="宋体" panose="02010600030101010101" pitchFamily="2" charset="-122"/>
              </a:rPr>
              <a:t>More definitions</a:t>
            </a:r>
          </a:p>
        </p:txBody>
      </p:sp>
      <p:sp>
        <p:nvSpPr>
          <p:cNvPr id="112642" name="Content Placeholder 2"/>
          <p:cNvSpPr>
            <a:spLocks noGrp="1"/>
          </p:cNvSpPr>
          <p:nvPr>
            <p:ph idx="1"/>
          </p:nvPr>
        </p:nvSpPr>
        <p:spPr>
          <a:xfrm>
            <a:off x="468313" y="1345474"/>
            <a:ext cx="8486775" cy="4747351"/>
          </a:xfrm>
        </p:spPr>
        <p:txBody>
          <a:bodyPr>
            <a:normAutofit lnSpcReduction="10000"/>
          </a:bodyPr>
          <a:lstStyle/>
          <a:p>
            <a:r>
              <a:rPr lang="en-US" altLang="zh-CN" dirty="0">
                <a:ea typeface="宋体" panose="02010600030101010101" pitchFamily="2" charset="-122"/>
              </a:rPr>
              <a:t>Any time data is transmitted, we’re interested in </a:t>
            </a:r>
            <a:r>
              <a:rPr lang="en-US" altLang="zh-CN" dirty="0">
                <a:solidFill>
                  <a:srgbClr val="FF0000"/>
                </a:solidFill>
                <a:ea typeface="宋体" panose="02010600030101010101" pitchFamily="2" charset="-122"/>
              </a:rPr>
              <a:t>how long it will take</a:t>
            </a:r>
            <a:r>
              <a:rPr lang="en-US" altLang="zh-CN" dirty="0">
                <a:ea typeface="宋体" panose="02010600030101010101" pitchFamily="2" charset="-122"/>
              </a:rPr>
              <a:t> for the data to reach its destination.</a:t>
            </a:r>
          </a:p>
          <a:p>
            <a:r>
              <a:rPr lang="en-US" altLang="zh-CN" dirty="0">
                <a:solidFill>
                  <a:srgbClr val="C00000"/>
                </a:solidFill>
                <a:ea typeface="宋体" panose="02010600030101010101" pitchFamily="2" charset="-122"/>
              </a:rPr>
              <a:t>Latency</a:t>
            </a:r>
          </a:p>
          <a:p>
            <a:pPr lvl="1"/>
            <a:r>
              <a:rPr lang="en-US" altLang="zh-CN" dirty="0">
                <a:ea typeface="宋体" panose="02010600030101010101" pitchFamily="2" charset="-122"/>
              </a:rPr>
              <a:t>The time that elapses between the source’s beginning to transmit the data and the destination’s starting to receive the first byte.</a:t>
            </a:r>
          </a:p>
          <a:p>
            <a:r>
              <a:rPr lang="en-US" altLang="zh-CN" dirty="0">
                <a:solidFill>
                  <a:srgbClr val="C00000"/>
                </a:solidFill>
                <a:ea typeface="宋体" panose="02010600030101010101" pitchFamily="2" charset="-122"/>
              </a:rPr>
              <a:t>Bandwidth</a:t>
            </a:r>
          </a:p>
          <a:p>
            <a:pPr lvl="1"/>
            <a:r>
              <a:rPr lang="en-US" altLang="zh-CN" dirty="0">
                <a:ea typeface="宋体" panose="02010600030101010101" pitchFamily="2" charset="-122"/>
              </a:rPr>
              <a:t>The </a:t>
            </a:r>
            <a:r>
              <a:rPr lang="en-US" altLang="zh-CN" dirty="0">
                <a:solidFill>
                  <a:srgbClr val="0000FF"/>
                </a:solidFill>
                <a:ea typeface="宋体" panose="02010600030101010101" pitchFamily="2" charset="-122"/>
              </a:rPr>
              <a:t>rate</a:t>
            </a:r>
            <a:r>
              <a:rPr lang="en-US" altLang="zh-CN" dirty="0">
                <a:ea typeface="宋体" panose="02010600030101010101" pitchFamily="2" charset="-122"/>
              </a:rPr>
              <a:t> at which the destination receives data after it has started to receive the first byte.</a:t>
            </a:r>
          </a:p>
        </p:txBody>
      </p:sp>
      <p:sp>
        <p:nvSpPr>
          <p:cNvPr id="2" name="灯片编号占位符 1"/>
          <p:cNvSpPr>
            <a:spLocks noGrp="1"/>
          </p:cNvSpPr>
          <p:nvPr>
            <p:ph type="sldNum" sz="quarter" idx="12"/>
          </p:nvPr>
        </p:nvSpPr>
        <p:spPr/>
        <p:txBody>
          <a:bodyPr/>
          <a:lstStyle/>
          <a:p>
            <a:fld id="{D7E73BF0-1322-481A-85B0-7D5783909D9E}" type="slidenum">
              <a:rPr lang="zh-TW" altLang="en-US" smtClean="0"/>
              <a:t>47</a:t>
            </a:fld>
            <a:endParaRPr lang="zh-TW" altLang="en-US"/>
          </a:p>
        </p:txBody>
      </p:sp>
    </p:spTree>
    <p:extLst>
      <p:ext uri="{BB962C8B-B14F-4D97-AF65-F5344CB8AC3E}">
        <p14:creationId xmlns:p14="http://schemas.microsoft.com/office/powerpoint/2010/main" val="2686073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900113" y="1557338"/>
            <a:ext cx="7272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dirty="0">
                <a:latin typeface="+mn-lt"/>
                <a:ea typeface="宋体" panose="02010600030101010101" pitchFamily="2" charset="-122"/>
              </a:rPr>
              <a:t>Message transmission time = </a:t>
            </a:r>
            <a:r>
              <a:rPr lang="en-US" altLang="zh-CN" dirty="0">
                <a:solidFill>
                  <a:srgbClr val="FF0000"/>
                </a:solidFill>
                <a:latin typeface="Gungsuh" panose="02030600000101010101" pitchFamily="18" charset="-127"/>
                <a:ea typeface="Gungsuh" panose="02030600000101010101" pitchFamily="18" charset="-127"/>
              </a:rPr>
              <a:t>l + n / b</a:t>
            </a:r>
          </a:p>
        </p:txBody>
      </p:sp>
      <p:sp>
        <p:nvSpPr>
          <p:cNvPr id="113667" name="Rectangle 3"/>
          <p:cNvSpPr>
            <a:spLocks noChangeArrowheads="1"/>
          </p:cNvSpPr>
          <p:nvPr/>
        </p:nvSpPr>
        <p:spPr bwMode="auto">
          <a:xfrm>
            <a:off x="1835549" y="2754347"/>
            <a:ext cx="23463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dirty="0">
                <a:solidFill>
                  <a:srgbClr val="00B050"/>
                </a:solidFill>
                <a:latin typeface="+mn-lt"/>
                <a:ea typeface="宋体" panose="02010600030101010101" pitchFamily="2" charset="-122"/>
              </a:rPr>
              <a:t>latency (seconds)</a:t>
            </a:r>
          </a:p>
        </p:txBody>
      </p:sp>
      <p:sp>
        <p:nvSpPr>
          <p:cNvPr id="113668" name="Rectangle 4"/>
          <p:cNvSpPr>
            <a:spLocks noChangeArrowheads="1"/>
          </p:cNvSpPr>
          <p:nvPr/>
        </p:nvSpPr>
        <p:spPr bwMode="auto">
          <a:xfrm>
            <a:off x="2887585" y="4588436"/>
            <a:ext cx="3912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dirty="0">
                <a:solidFill>
                  <a:srgbClr val="C00000"/>
                </a:solidFill>
                <a:latin typeface="+mn-lt"/>
                <a:ea typeface="宋体" panose="02010600030101010101" pitchFamily="2" charset="-122"/>
              </a:rPr>
              <a:t>bandwidth (bytes per second)</a:t>
            </a:r>
          </a:p>
        </p:txBody>
      </p:sp>
      <p:sp>
        <p:nvSpPr>
          <p:cNvPr id="113669" name="Rectangle 5"/>
          <p:cNvSpPr>
            <a:spLocks noChangeArrowheads="1"/>
          </p:cNvSpPr>
          <p:nvPr/>
        </p:nvSpPr>
        <p:spPr bwMode="auto">
          <a:xfrm>
            <a:off x="3682824" y="3909346"/>
            <a:ext cx="3381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400" dirty="0">
                <a:solidFill>
                  <a:srgbClr val="0066FF"/>
                </a:solidFill>
                <a:latin typeface="+mn-lt"/>
                <a:ea typeface="宋体" panose="02010600030101010101" pitchFamily="2" charset="-122"/>
              </a:rPr>
              <a:t>length of message (bytes)</a:t>
            </a:r>
          </a:p>
        </p:txBody>
      </p:sp>
      <p:sp>
        <p:nvSpPr>
          <p:cNvPr id="113670" name="Freeform 6"/>
          <p:cNvSpPr>
            <a:spLocks noChangeArrowheads="1"/>
          </p:cNvSpPr>
          <p:nvPr/>
        </p:nvSpPr>
        <p:spPr bwMode="auto">
          <a:xfrm>
            <a:off x="4154357" y="2081283"/>
            <a:ext cx="2073094" cy="984314"/>
          </a:xfrm>
          <a:custGeom>
            <a:avLst/>
            <a:gdLst>
              <a:gd name="T0" fmla="*/ 0 w 2249714"/>
              <a:gd name="T1" fmla="*/ 812800 h 873276"/>
              <a:gd name="T2" fmla="*/ 2002971 w 2249714"/>
              <a:gd name="T3" fmla="*/ 812800 h 873276"/>
              <a:gd name="T4" fmla="*/ 1480457 w 2249714"/>
              <a:gd name="T5" fmla="*/ 449943 h 873276"/>
              <a:gd name="T6" fmla="*/ 1988457 w 2249714"/>
              <a:gd name="T7" fmla="*/ 406400 h 873276"/>
              <a:gd name="T8" fmla="*/ 1857828 w 2249714"/>
              <a:gd name="T9" fmla="*/ 0 h 873276"/>
              <a:gd name="T10" fmla="*/ 0 60000 65536"/>
              <a:gd name="T11" fmla="*/ 0 60000 65536"/>
              <a:gd name="T12" fmla="*/ 0 60000 65536"/>
              <a:gd name="T13" fmla="*/ 0 60000 65536"/>
              <a:gd name="T14" fmla="*/ 0 60000 65536"/>
              <a:gd name="T15" fmla="*/ 0 w 2249714"/>
              <a:gd name="T16" fmla="*/ 0 h 873276"/>
              <a:gd name="T17" fmla="*/ 2249714 w 2249714"/>
              <a:gd name="T18" fmla="*/ 873276 h 873276"/>
            </a:gdLst>
            <a:ahLst/>
            <a:cxnLst>
              <a:cxn ang="T10">
                <a:pos x="T0" y="T1"/>
              </a:cxn>
              <a:cxn ang="T11">
                <a:pos x="T2" y="T3"/>
              </a:cxn>
              <a:cxn ang="T12">
                <a:pos x="T4" y="T5"/>
              </a:cxn>
              <a:cxn ang="T13">
                <a:pos x="T6" y="T7"/>
              </a:cxn>
              <a:cxn ang="T14">
                <a:pos x="T8" y="T9"/>
              </a:cxn>
            </a:cxnLst>
            <a:rect l="T15" t="T16" r="T17" b="T18"/>
            <a:pathLst>
              <a:path w="2249714" h="873276">
                <a:moveTo>
                  <a:pt x="0" y="812800"/>
                </a:moveTo>
                <a:cubicBezTo>
                  <a:pt x="878114" y="843038"/>
                  <a:pt x="1756228" y="873276"/>
                  <a:pt x="2002971" y="812800"/>
                </a:cubicBezTo>
                <a:cubicBezTo>
                  <a:pt x="2249714" y="752324"/>
                  <a:pt x="1482876" y="517676"/>
                  <a:pt x="1480457" y="449943"/>
                </a:cubicBezTo>
                <a:cubicBezTo>
                  <a:pt x="1478038" y="382210"/>
                  <a:pt x="1925562" y="481390"/>
                  <a:pt x="1988457" y="406400"/>
                </a:cubicBezTo>
                <a:cubicBezTo>
                  <a:pt x="2051352" y="331410"/>
                  <a:pt x="1954590" y="165705"/>
                  <a:pt x="1857828" y="0"/>
                </a:cubicBezTo>
              </a:path>
            </a:pathLst>
          </a:custGeom>
          <a:noFill/>
          <a:ln w="9525" algn="ctr">
            <a:solidFill>
              <a:srgbClr val="00B050"/>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latin typeface="+mn-lt"/>
            </a:endParaRPr>
          </a:p>
        </p:txBody>
      </p:sp>
      <p:sp>
        <p:nvSpPr>
          <p:cNvPr id="113671" name="Freeform 7"/>
          <p:cNvSpPr>
            <a:spLocks noChangeArrowheads="1"/>
          </p:cNvSpPr>
          <p:nvPr/>
        </p:nvSpPr>
        <p:spPr bwMode="auto">
          <a:xfrm flipH="1">
            <a:off x="6039121" y="2081283"/>
            <a:ext cx="604157" cy="1939285"/>
          </a:xfrm>
          <a:custGeom>
            <a:avLst/>
            <a:gdLst>
              <a:gd name="T0" fmla="*/ 137885 w 590247"/>
              <a:gd name="T1" fmla="*/ 1785258 h 1797353"/>
              <a:gd name="T2" fmla="*/ 515257 w 590247"/>
              <a:gd name="T3" fmla="*/ 1712686 h 1797353"/>
              <a:gd name="T4" fmla="*/ 36285 w 590247"/>
              <a:gd name="T5" fmla="*/ 1277258 h 1797353"/>
              <a:gd name="T6" fmla="*/ 587828 w 590247"/>
              <a:gd name="T7" fmla="*/ 1030515 h 1797353"/>
              <a:gd name="T8" fmla="*/ 21771 w 590247"/>
              <a:gd name="T9" fmla="*/ 711200 h 1797353"/>
              <a:gd name="T10" fmla="*/ 457200 w 590247"/>
              <a:gd name="T11" fmla="*/ 406400 h 1797353"/>
              <a:gd name="T12" fmla="*/ 65314 w 590247"/>
              <a:gd name="T13" fmla="*/ 391886 h 1797353"/>
              <a:gd name="T14" fmla="*/ 65314 w 590247"/>
              <a:gd name="T15" fmla="*/ 0 h 1797353"/>
              <a:gd name="T16" fmla="*/ 0 60000 65536"/>
              <a:gd name="T17" fmla="*/ 0 60000 65536"/>
              <a:gd name="T18" fmla="*/ 0 60000 65536"/>
              <a:gd name="T19" fmla="*/ 0 60000 65536"/>
              <a:gd name="T20" fmla="*/ 0 60000 65536"/>
              <a:gd name="T21" fmla="*/ 0 60000 65536"/>
              <a:gd name="T22" fmla="*/ 0 60000 65536"/>
              <a:gd name="T23" fmla="*/ 0 60000 65536"/>
              <a:gd name="T24" fmla="*/ 0 w 590247"/>
              <a:gd name="T25" fmla="*/ 0 h 1797353"/>
              <a:gd name="T26" fmla="*/ 590247 w 590247"/>
              <a:gd name="T27" fmla="*/ 1797353 h 17973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0247" h="1797353">
                <a:moveTo>
                  <a:pt x="137885" y="1785258"/>
                </a:moveTo>
                <a:cubicBezTo>
                  <a:pt x="335037" y="1791305"/>
                  <a:pt x="532190" y="1797353"/>
                  <a:pt x="515257" y="1712686"/>
                </a:cubicBezTo>
                <a:cubicBezTo>
                  <a:pt x="498324" y="1628019"/>
                  <a:pt x="24190" y="1390953"/>
                  <a:pt x="36285" y="1277258"/>
                </a:cubicBezTo>
                <a:cubicBezTo>
                  <a:pt x="48380" y="1163563"/>
                  <a:pt x="590247" y="1124858"/>
                  <a:pt x="587828" y="1030515"/>
                </a:cubicBezTo>
                <a:cubicBezTo>
                  <a:pt x="585409" y="936172"/>
                  <a:pt x="43542" y="815219"/>
                  <a:pt x="21771" y="711200"/>
                </a:cubicBezTo>
                <a:cubicBezTo>
                  <a:pt x="0" y="607181"/>
                  <a:pt x="449943" y="459619"/>
                  <a:pt x="457200" y="406400"/>
                </a:cubicBezTo>
                <a:cubicBezTo>
                  <a:pt x="464457" y="353181"/>
                  <a:pt x="130628" y="459619"/>
                  <a:pt x="65314" y="391886"/>
                </a:cubicBezTo>
                <a:cubicBezTo>
                  <a:pt x="0" y="324153"/>
                  <a:pt x="32657" y="162076"/>
                  <a:pt x="65314" y="0"/>
                </a:cubicBezTo>
              </a:path>
            </a:pathLst>
          </a:custGeom>
          <a:noFill/>
          <a:ln w="9525" algn="ctr">
            <a:solidFill>
              <a:srgbClr val="0066FF"/>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latin typeface="+mn-lt"/>
            </a:endParaRPr>
          </a:p>
        </p:txBody>
      </p:sp>
      <p:sp>
        <p:nvSpPr>
          <p:cNvPr id="113672" name="Freeform 8"/>
          <p:cNvSpPr>
            <a:spLocks noChangeArrowheads="1"/>
          </p:cNvSpPr>
          <p:nvPr/>
        </p:nvSpPr>
        <p:spPr bwMode="auto">
          <a:xfrm>
            <a:off x="6643279" y="2141538"/>
            <a:ext cx="1241438" cy="3098229"/>
          </a:xfrm>
          <a:custGeom>
            <a:avLst/>
            <a:gdLst>
              <a:gd name="T0" fmla="*/ 0 w 1823962"/>
              <a:gd name="T1" fmla="*/ 2598056 h 2852058"/>
              <a:gd name="T2" fmla="*/ 1625600 w 1823962"/>
              <a:gd name="T3" fmla="*/ 2670628 h 2852058"/>
              <a:gd name="T4" fmla="*/ 1190171 w 1823962"/>
              <a:gd name="T5" fmla="*/ 1509486 h 2852058"/>
              <a:gd name="T6" fmla="*/ 1756228 w 1823962"/>
              <a:gd name="T7" fmla="*/ 899886 h 2852058"/>
              <a:gd name="T8" fmla="*/ 972457 w 1823962"/>
              <a:gd name="T9" fmla="*/ 957943 h 2852058"/>
              <a:gd name="T10" fmla="*/ 1204685 w 1823962"/>
              <a:gd name="T11" fmla="*/ 174172 h 2852058"/>
              <a:gd name="T12" fmla="*/ 812800 w 1823962"/>
              <a:gd name="T13" fmla="*/ 217715 h 2852058"/>
              <a:gd name="T14" fmla="*/ 783771 w 1823962"/>
              <a:gd name="T15" fmla="*/ 0 h 2852058"/>
              <a:gd name="T16" fmla="*/ 0 60000 65536"/>
              <a:gd name="T17" fmla="*/ 0 60000 65536"/>
              <a:gd name="T18" fmla="*/ 0 60000 65536"/>
              <a:gd name="T19" fmla="*/ 0 60000 65536"/>
              <a:gd name="T20" fmla="*/ 0 60000 65536"/>
              <a:gd name="T21" fmla="*/ 0 60000 65536"/>
              <a:gd name="T22" fmla="*/ 0 60000 65536"/>
              <a:gd name="T23" fmla="*/ 0 60000 65536"/>
              <a:gd name="T24" fmla="*/ 0 w 1823962"/>
              <a:gd name="T25" fmla="*/ 0 h 2852058"/>
              <a:gd name="T26" fmla="*/ 1823962 w 1823962"/>
              <a:gd name="T27" fmla="*/ 2852058 h 28520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3962" h="2852058">
                <a:moveTo>
                  <a:pt x="0" y="2598057"/>
                </a:moveTo>
                <a:cubicBezTo>
                  <a:pt x="713619" y="2725057"/>
                  <a:pt x="1427238" y="2852058"/>
                  <a:pt x="1625600" y="2670629"/>
                </a:cubicBezTo>
                <a:cubicBezTo>
                  <a:pt x="1823962" y="2489201"/>
                  <a:pt x="1168400" y="1804610"/>
                  <a:pt x="1190171" y="1509486"/>
                </a:cubicBezTo>
                <a:cubicBezTo>
                  <a:pt x="1211942" y="1214362"/>
                  <a:pt x="1792514" y="991810"/>
                  <a:pt x="1756228" y="899886"/>
                </a:cubicBezTo>
                <a:cubicBezTo>
                  <a:pt x="1719942" y="807962"/>
                  <a:pt x="1064381" y="1078895"/>
                  <a:pt x="972457" y="957943"/>
                </a:cubicBezTo>
                <a:cubicBezTo>
                  <a:pt x="880533" y="836991"/>
                  <a:pt x="1231294" y="297543"/>
                  <a:pt x="1204685" y="174172"/>
                </a:cubicBezTo>
                <a:cubicBezTo>
                  <a:pt x="1178076" y="50801"/>
                  <a:pt x="882952" y="246744"/>
                  <a:pt x="812800" y="217715"/>
                </a:cubicBezTo>
                <a:cubicBezTo>
                  <a:pt x="742648" y="188686"/>
                  <a:pt x="763209" y="94343"/>
                  <a:pt x="783771" y="0"/>
                </a:cubicBezTo>
              </a:path>
            </a:pathLst>
          </a:custGeom>
          <a:noFill/>
          <a:ln w="9525" algn="ctr">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latin typeface="+mn-lt"/>
            </a:endParaRPr>
          </a:p>
        </p:txBody>
      </p:sp>
      <p:sp>
        <p:nvSpPr>
          <p:cNvPr id="3" name="灯片编号占位符 2"/>
          <p:cNvSpPr>
            <a:spLocks noGrp="1"/>
          </p:cNvSpPr>
          <p:nvPr>
            <p:ph type="sldNum" sz="quarter" idx="12"/>
          </p:nvPr>
        </p:nvSpPr>
        <p:spPr/>
        <p:txBody>
          <a:bodyPr/>
          <a:lstStyle/>
          <a:p>
            <a:fld id="{D7E73BF0-1322-481A-85B0-7D5783909D9E}" type="slidenum">
              <a:rPr lang="zh-TW" altLang="en-US" smtClean="0"/>
              <a:t>48</a:t>
            </a:fld>
            <a:endParaRPr lang="zh-TW" altLang="en-US"/>
          </a:p>
        </p:txBody>
      </p:sp>
    </p:spTree>
    <p:extLst>
      <p:ext uri="{BB962C8B-B14F-4D97-AF65-F5344CB8AC3E}">
        <p14:creationId xmlns:p14="http://schemas.microsoft.com/office/powerpoint/2010/main" val="387863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5400" b="0" dirty="0">
                <a:solidFill>
                  <a:srgbClr val="0066CC"/>
                </a:solidFill>
                <a:latin typeface="Gill Sans MT" panose="020B0502020104020203" pitchFamily="34" charset="0"/>
              </a:rPr>
              <a:t>2. Routing Policy</a:t>
            </a:r>
          </a:p>
        </p:txBody>
      </p:sp>
      <p:sp>
        <p:nvSpPr>
          <p:cNvPr id="4" name="灯片编号占位符 3"/>
          <p:cNvSpPr>
            <a:spLocks noGrp="1"/>
          </p:cNvSpPr>
          <p:nvPr>
            <p:ph type="sldNum" sz="quarter" idx="12"/>
          </p:nvPr>
        </p:nvSpPr>
        <p:spPr/>
        <p:txBody>
          <a:bodyPr/>
          <a:lstStyle/>
          <a:p>
            <a:fld id="{A5846718-CB15-44DC-A3B0-F0ED78D869D1}" type="slidenum">
              <a:rPr lang="en-SG" smtClean="0"/>
              <a:t>49</a:t>
            </a:fld>
            <a:endParaRPr lang="en-SG"/>
          </a:p>
        </p:txBody>
      </p:sp>
    </p:spTree>
    <p:extLst>
      <p:ext uri="{BB962C8B-B14F-4D97-AF65-F5344CB8AC3E}">
        <p14:creationId xmlns:p14="http://schemas.microsoft.com/office/powerpoint/2010/main" val="173019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943027-76ED-4C15-9E09-C231441CEF6B}"/>
              </a:ext>
            </a:extLst>
          </p:cNvPr>
          <p:cNvSpPr>
            <a:spLocks noGrp="1"/>
          </p:cNvSpPr>
          <p:nvPr>
            <p:ph idx="1"/>
          </p:nvPr>
        </p:nvSpPr>
        <p:spPr>
          <a:xfrm>
            <a:off x="456590" y="1417638"/>
            <a:ext cx="8363881" cy="4819674"/>
          </a:xfrm>
        </p:spPr>
        <p:txBody>
          <a:bodyPr>
            <a:normAutofit lnSpcReduction="10000"/>
          </a:bodyPr>
          <a:lstStyle/>
          <a:p>
            <a:r>
              <a:rPr lang="en-US" altLang="zh-CN" dirty="0"/>
              <a:t>Interconnect </a:t>
            </a:r>
            <a:r>
              <a:rPr lang="en-US" altLang="zh-CN" dirty="0">
                <a:solidFill>
                  <a:srgbClr val="0066CC"/>
                </a:solidFill>
              </a:rPr>
              <a:t>autonomous computer systems</a:t>
            </a:r>
          </a:p>
          <a:p>
            <a:pPr lvl="1"/>
            <a:r>
              <a:rPr lang="en-US" altLang="zh-CN" dirty="0"/>
              <a:t>Machine room or throughout a </a:t>
            </a:r>
            <a:r>
              <a:rPr lang="en-US" altLang="zh-CN" dirty="0">
                <a:solidFill>
                  <a:srgbClr val="0066CC"/>
                </a:solidFill>
              </a:rPr>
              <a:t>building</a:t>
            </a:r>
            <a:r>
              <a:rPr lang="en-US" altLang="zh-CN" dirty="0"/>
              <a:t> or </a:t>
            </a:r>
            <a:r>
              <a:rPr lang="en-US" altLang="zh-CN" dirty="0">
                <a:solidFill>
                  <a:srgbClr val="0066CC"/>
                </a:solidFill>
              </a:rPr>
              <a:t>campus</a:t>
            </a:r>
          </a:p>
          <a:p>
            <a:pPr lvl="1"/>
            <a:r>
              <a:rPr lang="en-US" altLang="zh-CN" dirty="0">
                <a:solidFill>
                  <a:srgbClr val="0066CC"/>
                </a:solidFill>
              </a:rPr>
              <a:t>Hundreds</a:t>
            </a:r>
            <a:r>
              <a:rPr lang="en-US" altLang="zh-CN" dirty="0"/>
              <a:t> of devices interconnected</a:t>
            </a:r>
          </a:p>
          <a:p>
            <a:r>
              <a:rPr lang="en-US" altLang="zh-CN" dirty="0"/>
              <a:t>Maximum interconnect distance</a:t>
            </a:r>
          </a:p>
          <a:p>
            <a:pPr lvl="1"/>
            <a:r>
              <a:rPr lang="en-US" altLang="zh-CN" dirty="0">
                <a:solidFill>
                  <a:srgbClr val="0066CC"/>
                </a:solidFill>
              </a:rPr>
              <a:t>Few meters </a:t>
            </a:r>
            <a:r>
              <a:rPr lang="en-US" altLang="zh-CN" dirty="0"/>
              <a:t>to </a:t>
            </a:r>
            <a:r>
              <a:rPr lang="en-US" altLang="zh-CN" dirty="0">
                <a:solidFill>
                  <a:srgbClr val="0066CC"/>
                </a:solidFill>
              </a:rPr>
              <a:t>tens</a:t>
            </a:r>
            <a:r>
              <a:rPr lang="en-US" altLang="zh-CN" dirty="0"/>
              <a:t> of kilometers</a:t>
            </a:r>
          </a:p>
          <a:p>
            <a:pPr lvl="1"/>
            <a:r>
              <a:rPr lang="en-US" altLang="zh-CN" dirty="0"/>
              <a:t>Example (most popular): </a:t>
            </a:r>
          </a:p>
          <a:p>
            <a:pPr lvl="2"/>
            <a:r>
              <a:rPr lang="en-US" altLang="zh-CN" dirty="0"/>
              <a:t>Ethernet, with 10 Gbps over 40Km</a:t>
            </a:r>
          </a:p>
          <a:p>
            <a:endParaRPr lang="zh-CN" altLang="en-US" dirty="0"/>
          </a:p>
        </p:txBody>
      </p:sp>
      <p:sp>
        <p:nvSpPr>
          <p:cNvPr id="3" name="标题 2">
            <a:extLst>
              <a:ext uri="{FF2B5EF4-FFF2-40B4-BE49-F238E27FC236}">
                <a16:creationId xmlns:a16="http://schemas.microsoft.com/office/drawing/2014/main" id="{C80AF044-4355-4F79-AAE6-4F3F91330329}"/>
              </a:ext>
            </a:extLst>
          </p:cNvPr>
          <p:cNvSpPr>
            <a:spLocks noGrp="1"/>
          </p:cNvSpPr>
          <p:nvPr>
            <p:ph type="title"/>
          </p:nvPr>
        </p:nvSpPr>
        <p:spPr/>
        <p:txBody>
          <a:bodyPr>
            <a:normAutofit/>
          </a:bodyPr>
          <a:lstStyle/>
          <a:p>
            <a:r>
              <a:rPr lang="en-US" altLang="zh-CN" dirty="0"/>
              <a:t>Local-Area Networks </a:t>
            </a:r>
            <a:endParaRPr lang="zh-CN" altLang="en-US" dirty="0"/>
          </a:p>
        </p:txBody>
      </p:sp>
      <p:sp>
        <p:nvSpPr>
          <p:cNvPr id="4" name="灯片编号占位符 3">
            <a:extLst>
              <a:ext uri="{FF2B5EF4-FFF2-40B4-BE49-F238E27FC236}">
                <a16:creationId xmlns:a16="http://schemas.microsoft.com/office/drawing/2014/main" id="{94FA7857-64B9-4CF4-A28F-739C9634ACD3}"/>
              </a:ext>
            </a:extLst>
          </p:cNvPr>
          <p:cNvSpPr>
            <a:spLocks noGrp="1"/>
          </p:cNvSpPr>
          <p:nvPr>
            <p:ph type="sldNum" sz="quarter" idx="12"/>
          </p:nvPr>
        </p:nvSpPr>
        <p:spPr/>
        <p:txBody>
          <a:bodyPr/>
          <a:lstStyle/>
          <a:p>
            <a:fld id="{A5846718-CB15-44DC-A3B0-F0ED78D869D1}" type="slidenum">
              <a:rPr lang="en-SG" smtClean="0"/>
              <a:t>5</a:t>
            </a:fld>
            <a:endParaRPr lang="en-SG"/>
          </a:p>
        </p:txBody>
      </p:sp>
    </p:spTree>
    <p:extLst>
      <p:ext uri="{BB962C8B-B14F-4D97-AF65-F5344CB8AC3E}">
        <p14:creationId xmlns:p14="http://schemas.microsoft.com/office/powerpoint/2010/main" val="254934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00"/>
                                        <p:tgtEl>
                                          <p:spTgt spid="2">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down)">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6">
            <a:extLst>
              <a:ext uri="{FF2B5EF4-FFF2-40B4-BE49-F238E27FC236}">
                <a16:creationId xmlns:a16="http://schemas.microsoft.com/office/drawing/2014/main" id="{52C954E0-2AAA-44EA-B4A0-3443017548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E4C6F0C-5716-41BE-84C9-059F368398D9}" type="slidenum">
              <a:rPr lang="en-US" altLang="zh-CN" sz="1200"/>
              <a:pPr/>
              <a:t>50</a:t>
            </a:fld>
            <a:endParaRPr lang="en-US" altLang="zh-CN" sz="1200"/>
          </a:p>
        </p:txBody>
      </p:sp>
      <p:sp>
        <p:nvSpPr>
          <p:cNvPr id="33796" name="Rectangle 2">
            <a:extLst>
              <a:ext uri="{FF2B5EF4-FFF2-40B4-BE49-F238E27FC236}">
                <a16:creationId xmlns:a16="http://schemas.microsoft.com/office/drawing/2014/main" id="{04EE40EC-5A9D-4B82-AF6C-42C2C1B8BFEF}"/>
              </a:ext>
            </a:extLst>
          </p:cNvPr>
          <p:cNvSpPr>
            <a:spLocks noGrp="1" noChangeArrowheads="1"/>
          </p:cNvSpPr>
          <p:nvPr>
            <p:ph type="title"/>
          </p:nvPr>
        </p:nvSpPr>
        <p:spPr>
          <a:xfrm>
            <a:off x="534987" y="191479"/>
            <a:ext cx="8074025" cy="612775"/>
          </a:xfrm>
        </p:spPr>
        <p:txBody>
          <a:bodyPr>
            <a:noAutofit/>
          </a:bodyPr>
          <a:lstStyle/>
          <a:p>
            <a:pPr eaLnBrk="1" hangingPunct="1"/>
            <a:r>
              <a:rPr lang="en-US" altLang="zh-CN" b="1" dirty="0">
                <a:solidFill>
                  <a:srgbClr val="044823"/>
                </a:solidFill>
                <a:ea typeface="ＭＳ Ｐゴシック" panose="020B0600070205080204" pitchFamily="34" charset="-128"/>
              </a:rPr>
              <a:t>Routing policy</a:t>
            </a:r>
          </a:p>
        </p:txBody>
      </p:sp>
      <p:sp>
        <p:nvSpPr>
          <p:cNvPr id="33797" name="Rectangle 4">
            <a:extLst>
              <a:ext uri="{FF2B5EF4-FFF2-40B4-BE49-F238E27FC236}">
                <a16:creationId xmlns:a16="http://schemas.microsoft.com/office/drawing/2014/main" id="{07A3A4B5-C522-4DED-A8BF-28413AFB8A95}"/>
              </a:ext>
            </a:extLst>
          </p:cNvPr>
          <p:cNvSpPr>
            <a:spLocks noGrp="1" noChangeArrowheads="1"/>
          </p:cNvSpPr>
          <p:nvPr>
            <p:ph type="body" sz="half" idx="2"/>
          </p:nvPr>
        </p:nvSpPr>
        <p:spPr>
          <a:xfrm>
            <a:off x="4211960" y="2492896"/>
            <a:ext cx="4471665" cy="4032448"/>
          </a:xfrm>
        </p:spPr>
        <p:txBody>
          <a:bodyPr>
            <a:normAutofit/>
          </a:bodyPr>
          <a:lstStyle/>
          <a:p>
            <a:pPr eaLnBrk="1" hangingPunct="1"/>
            <a:r>
              <a:rPr lang="en-US" altLang="zh-CN" sz="2400" b="1" dirty="0">
                <a:solidFill>
                  <a:srgbClr val="0066CC"/>
                </a:solidFill>
                <a:ea typeface="ＭＳ Ｐゴシック" panose="020B0600070205080204" pitchFamily="34" charset="-128"/>
              </a:rPr>
              <a:t>Store &amp; Forward: </a:t>
            </a:r>
          </a:p>
          <a:p>
            <a:pPr lvl="1" eaLnBrk="1" hangingPunct="1"/>
            <a:r>
              <a:rPr lang="en-US" altLang="zh-CN" sz="2000" dirty="0">
                <a:ea typeface="ＭＳ Ｐゴシック" panose="020B0600070205080204" pitchFamily="34" charset="-128"/>
              </a:rPr>
              <a:t>Send all flits over a link, then over another, and so on</a:t>
            </a:r>
          </a:p>
          <a:p>
            <a:pPr lvl="1" eaLnBrk="1" hangingPunct="1"/>
            <a:r>
              <a:rPr lang="en-US" altLang="zh-CN" sz="2000" dirty="0">
                <a:latin typeface="Gill Sans MT" panose="020B0502020104020203" pitchFamily="34" charset="0"/>
                <a:ea typeface="ＭＳ Ｐゴシック" panose="020B0600070205080204" pitchFamily="34" charset="-128"/>
              </a:rPr>
              <a:t>T = h * (</a:t>
            </a:r>
            <a:r>
              <a:rPr lang="en-US" altLang="zh-CN" sz="2000" dirty="0" err="1">
                <a:latin typeface="Gill Sans MT" panose="020B0502020104020203" pitchFamily="34" charset="0"/>
                <a:ea typeface="ＭＳ Ｐゴシック" panose="020B0600070205080204" pitchFamily="34" charset="-128"/>
              </a:rPr>
              <a:t>Txmit</a:t>
            </a:r>
            <a:r>
              <a:rPr lang="en-US" altLang="zh-CN" sz="2000" dirty="0">
                <a:latin typeface="Gill Sans MT" panose="020B0502020104020203" pitchFamily="34" charset="0"/>
                <a:ea typeface="ＭＳ Ｐゴシック" panose="020B0600070205080204" pitchFamily="34" charset="-128"/>
              </a:rPr>
              <a:t> + </a:t>
            </a:r>
            <a:r>
              <a:rPr lang="en-US" altLang="zh-CN" sz="2000" dirty="0" err="1">
                <a:latin typeface="Gill Sans MT" panose="020B0502020104020203" pitchFamily="34" charset="0"/>
                <a:ea typeface="ＭＳ Ｐゴシック" panose="020B0600070205080204" pitchFamily="34" charset="-128"/>
              </a:rPr>
              <a:t>Tswitch</a:t>
            </a:r>
            <a:r>
              <a:rPr lang="en-US" altLang="zh-CN" sz="2000" dirty="0">
                <a:latin typeface="Gill Sans MT" panose="020B0502020104020203" pitchFamily="34" charset="0"/>
                <a:ea typeface="ＭＳ Ｐゴシック" panose="020B0600070205080204" pitchFamily="34" charset="-128"/>
              </a:rPr>
              <a:t>)</a:t>
            </a:r>
          </a:p>
          <a:p>
            <a:pPr eaLnBrk="1" hangingPunct="1"/>
            <a:r>
              <a:rPr lang="en-US" altLang="zh-CN" sz="2400" b="1" dirty="0">
                <a:solidFill>
                  <a:srgbClr val="0066CC"/>
                </a:solidFill>
                <a:ea typeface="ＭＳ Ｐゴシック" panose="020B0600070205080204" pitchFamily="34" charset="-128"/>
              </a:rPr>
              <a:t>Cut-through:</a:t>
            </a:r>
          </a:p>
          <a:p>
            <a:pPr lvl="1" eaLnBrk="1" hangingPunct="1"/>
            <a:r>
              <a:rPr lang="en-US" altLang="zh-CN" sz="2000" dirty="0">
                <a:ea typeface="ＭＳ Ｐゴシック" panose="020B0600070205080204" pitchFamily="34" charset="-128"/>
              </a:rPr>
              <a:t>Send flits in pipeline over the links</a:t>
            </a:r>
          </a:p>
          <a:p>
            <a:pPr lvl="1" eaLnBrk="1" hangingPunct="1"/>
            <a:r>
              <a:rPr lang="en-US" altLang="zh-CN" sz="2000" dirty="0">
                <a:latin typeface="Gill Sans MT" panose="020B0502020104020203" pitchFamily="34" charset="0"/>
                <a:ea typeface="ＭＳ Ｐゴシック" panose="020B0600070205080204" pitchFamily="34" charset="-128"/>
              </a:rPr>
              <a:t>T = h * </a:t>
            </a:r>
            <a:r>
              <a:rPr lang="en-US" altLang="zh-CN" sz="2000" dirty="0" err="1">
                <a:latin typeface="Gill Sans MT" panose="020B0502020104020203" pitchFamily="34" charset="0"/>
                <a:ea typeface="ＭＳ Ｐゴシック" panose="020B0600070205080204" pitchFamily="34" charset="-128"/>
              </a:rPr>
              <a:t>Tswitch</a:t>
            </a:r>
            <a:r>
              <a:rPr lang="en-US" altLang="zh-CN" sz="2000" dirty="0">
                <a:latin typeface="Gill Sans MT" panose="020B0502020104020203" pitchFamily="34" charset="0"/>
                <a:ea typeface="ＭＳ Ｐゴシック" panose="020B0600070205080204" pitchFamily="34" charset="-128"/>
              </a:rPr>
              <a:t> + </a:t>
            </a:r>
            <a:r>
              <a:rPr lang="en-US" altLang="zh-CN" sz="2000" dirty="0" err="1">
                <a:latin typeface="Gill Sans MT" panose="020B0502020104020203" pitchFamily="34" charset="0"/>
                <a:ea typeface="ＭＳ Ｐゴシック" panose="020B0600070205080204" pitchFamily="34" charset="-128"/>
              </a:rPr>
              <a:t>Txmit</a:t>
            </a:r>
            <a:endParaRPr lang="en-US" altLang="zh-CN" sz="2000" dirty="0">
              <a:latin typeface="Gill Sans MT" panose="020B0502020104020203" pitchFamily="34" charset="0"/>
              <a:ea typeface="ＭＳ Ｐゴシック" panose="020B0600070205080204" pitchFamily="34" charset="-128"/>
            </a:endParaRPr>
          </a:p>
          <a:p>
            <a:pPr eaLnBrk="1" hangingPunct="1"/>
            <a:r>
              <a:rPr lang="en-US" altLang="zh-CN" sz="2400" b="1" dirty="0">
                <a:solidFill>
                  <a:srgbClr val="0066CC"/>
                </a:solidFill>
                <a:ea typeface="ＭＳ Ｐゴシック" panose="020B0600070205080204" pitchFamily="34" charset="-128"/>
              </a:rPr>
              <a:t>Implication</a:t>
            </a:r>
            <a:r>
              <a:rPr lang="en-US" altLang="zh-CN" sz="2400" dirty="0">
                <a:solidFill>
                  <a:srgbClr val="0066CC"/>
                </a:solidFill>
                <a:ea typeface="ＭＳ Ｐゴシック" panose="020B0600070205080204" pitchFamily="34" charset="-128"/>
              </a:rPr>
              <a:t>: </a:t>
            </a:r>
          </a:p>
          <a:p>
            <a:pPr lvl="1"/>
            <a:r>
              <a:rPr lang="en-US" altLang="zh-CN" sz="2000" dirty="0">
                <a:ea typeface="ＭＳ Ｐゴシック" panose="020B0600070205080204" pitchFamily="34" charset="-128"/>
              </a:rPr>
              <a:t>cut-through routing reduces the importance of topology</a:t>
            </a:r>
          </a:p>
        </p:txBody>
      </p:sp>
      <p:pic>
        <p:nvPicPr>
          <p:cNvPr id="33798" name="Picture 6" descr="net-wormhole">
            <a:extLst>
              <a:ext uri="{FF2B5EF4-FFF2-40B4-BE49-F238E27FC236}">
                <a16:creationId xmlns:a16="http://schemas.microsoft.com/office/drawing/2014/main" id="{AB434566-E191-4BD5-86C8-71669E5D8371}"/>
              </a:ext>
            </a:extLst>
          </p:cNvPr>
          <p:cNvPicPr>
            <a:picLocks noGrp="1" noChangeAspect="1" noChangeArrowheads="1"/>
          </p:cNvPicPr>
          <p:nvPr>
            <p:ph type="chart" sz="half" idx="1"/>
          </p:nvPr>
        </p:nvPicPr>
        <p:blipFill>
          <a:blip r:embed="rId2">
            <a:extLst>
              <a:ext uri="{28A0092B-C50C-407E-A947-70E740481C1C}">
                <a14:useLocalDpi xmlns:a14="http://schemas.microsoft.com/office/drawing/2010/main" val="0"/>
              </a:ext>
            </a:extLst>
          </a:blip>
          <a:srcRect/>
          <a:stretch>
            <a:fillRect/>
          </a:stretch>
        </p:blipFill>
        <p:spPr>
          <a:xfrm>
            <a:off x="460375" y="1052736"/>
            <a:ext cx="3389313" cy="5257800"/>
          </a:xfrm>
        </p:spPr>
      </p:pic>
      <p:sp>
        <p:nvSpPr>
          <p:cNvPr id="2" name="矩形: 圆角 1">
            <a:extLst>
              <a:ext uri="{FF2B5EF4-FFF2-40B4-BE49-F238E27FC236}">
                <a16:creationId xmlns:a16="http://schemas.microsoft.com/office/drawing/2014/main" id="{B38A8257-6436-4322-B553-A8630175B4D1}"/>
              </a:ext>
            </a:extLst>
          </p:cNvPr>
          <p:cNvSpPr/>
          <p:nvPr/>
        </p:nvSpPr>
        <p:spPr>
          <a:xfrm>
            <a:off x="4427984" y="1052736"/>
            <a:ext cx="4181028" cy="124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Gill Sans MT" panose="020B0502020104020203" pitchFamily="34" charset="0"/>
              </a:rPr>
              <a:t>How to send a packet over the network?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797">
                                            <p:txEl>
                                              <p:pRg st="3" end="3"/>
                                            </p:txEl>
                                          </p:spTgt>
                                        </p:tgtEl>
                                        <p:attrNameLst>
                                          <p:attrName>style.visibility</p:attrName>
                                        </p:attrNameLst>
                                      </p:cBhvr>
                                      <p:to>
                                        <p:strVal val="visible"/>
                                      </p:to>
                                    </p:set>
                                    <p:animEffect transition="in" filter="wipe(down)">
                                      <p:cBhvr>
                                        <p:cTn id="12" dur="500"/>
                                        <p:tgtEl>
                                          <p:spTgt spid="33797">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797">
                                            <p:txEl>
                                              <p:pRg st="4" end="4"/>
                                            </p:txEl>
                                          </p:spTgt>
                                        </p:tgtEl>
                                        <p:attrNameLst>
                                          <p:attrName>style.visibility</p:attrName>
                                        </p:attrNameLst>
                                      </p:cBhvr>
                                      <p:to>
                                        <p:strVal val="visible"/>
                                      </p:to>
                                    </p:set>
                                    <p:animEffect transition="in" filter="wipe(down)">
                                      <p:cBhvr>
                                        <p:cTn id="15" dur="500"/>
                                        <p:tgtEl>
                                          <p:spTgt spid="3379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797">
                                            <p:txEl>
                                              <p:pRg st="5" end="5"/>
                                            </p:txEl>
                                          </p:spTgt>
                                        </p:tgtEl>
                                        <p:attrNameLst>
                                          <p:attrName>style.visibility</p:attrName>
                                        </p:attrNameLst>
                                      </p:cBhvr>
                                      <p:to>
                                        <p:strVal val="visible"/>
                                      </p:to>
                                    </p:set>
                                    <p:animEffect transition="in" filter="wipe(down)">
                                      <p:cBhvr>
                                        <p:cTn id="18" dur="500"/>
                                        <p:tgtEl>
                                          <p:spTgt spid="3379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797">
                                            <p:txEl>
                                              <p:pRg st="6" end="6"/>
                                            </p:txEl>
                                          </p:spTgt>
                                        </p:tgtEl>
                                        <p:attrNameLst>
                                          <p:attrName>style.visibility</p:attrName>
                                        </p:attrNameLst>
                                      </p:cBhvr>
                                      <p:to>
                                        <p:strVal val="visible"/>
                                      </p:to>
                                    </p:set>
                                    <p:animEffect transition="in" filter="wipe(down)">
                                      <p:cBhvr>
                                        <p:cTn id="23" dur="500"/>
                                        <p:tgtEl>
                                          <p:spTgt spid="33797">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797">
                                            <p:txEl>
                                              <p:pRg st="7" end="7"/>
                                            </p:txEl>
                                          </p:spTgt>
                                        </p:tgtEl>
                                        <p:attrNameLst>
                                          <p:attrName>style.visibility</p:attrName>
                                        </p:attrNameLst>
                                      </p:cBhvr>
                                      <p:to>
                                        <p:strVal val="visible"/>
                                      </p:to>
                                    </p:set>
                                    <p:animEffect transition="in" filter="wipe(down)">
                                      <p:cBhvr>
                                        <p:cTn id="26" dur="500"/>
                                        <p:tgtEl>
                                          <p:spTgt spid="33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a:extLst>
              <a:ext uri="{FF2B5EF4-FFF2-40B4-BE49-F238E27FC236}">
                <a16:creationId xmlns:a16="http://schemas.microsoft.com/office/drawing/2014/main" id="{7BAADAA8-82DC-48E3-A582-963112372B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8038CEC-A63C-40CF-8550-7C4E3FAE1D2B}" type="slidenum">
              <a:rPr lang="en-US" altLang="zh-CN" sz="1200"/>
              <a:pPr/>
              <a:t>51</a:t>
            </a:fld>
            <a:endParaRPr lang="en-US" altLang="zh-CN" sz="1200"/>
          </a:p>
        </p:txBody>
      </p:sp>
      <p:sp>
        <p:nvSpPr>
          <p:cNvPr id="34820" name="Rectangle 2">
            <a:extLst>
              <a:ext uri="{FF2B5EF4-FFF2-40B4-BE49-F238E27FC236}">
                <a16:creationId xmlns:a16="http://schemas.microsoft.com/office/drawing/2014/main" id="{932EC81E-CAD6-44E3-8CC9-14B4E256B12C}"/>
              </a:ext>
            </a:extLst>
          </p:cNvPr>
          <p:cNvSpPr>
            <a:spLocks noGrp="1" noChangeArrowheads="1"/>
          </p:cNvSpPr>
          <p:nvPr>
            <p:ph type="title"/>
          </p:nvPr>
        </p:nvSpPr>
        <p:spPr>
          <a:xfrm>
            <a:off x="456591" y="0"/>
            <a:ext cx="8229600" cy="1143000"/>
          </a:xfrm>
        </p:spPr>
        <p:txBody>
          <a:bodyPr/>
          <a:lstStyle/>
          <a:p>
            <a:pPr eaLnBrk="1" hangingPunct="1"/>
            <a:r>
              <a:rPr lang="en-US" altLang="zh-CN" dirty="0">
                <a:ea typeface="ＭＳ Ｐゴシック" panose="020B0600070205080204" pitchFamily="34" charset="-128"/>
              </a:rPr>
              <a:t>Routing Policy</a:t>
            </a:r>
          </a:p>
        </p:txBody>
      </p:sp>
      <p:sp>
        <p:nvSpPr>
          <p:cNvPr id="34821" name="Rectangle 3">
            <a:extLst>
              <a:ext uri="{FF2B5EF4-FFF2-40B4-BE49-F238E27FC236}">
                <a16:creationId xmlns:a16="http://schemas.microsoft.com/office/drawing/2014/main" id="{602930E1-28B9-460A-8AEB-FC238F0094B9}"/>
              </a:ext>
            </a:extLst>
          </p:cNvPr>
          <p:cNvSpPr>
            <a:spLocks noGrp="1" noChangeArrowheads="1"/>
          </p:cNvSpPr>
          <p:nvPr>
            <p:ph type="body" idx="1"/>
          </p:nvPr>
        </p:nvSpPr>
        <p:spPr>
          <a:xfrm>
            <a:off x="456591" y="975609"/>
            <a:ext cx="8229600" cy="5526360"/>
          </a:xfrm>
        </p:spPr>
        <p:txBody>
          <a:bodyPr>
            <a:normAutofit fontScale="85000" lnSpcReduction="20000"/>
          </a:bodyPr>
          <a:lstStyle/>
          <a:p>
            <a:pPr eaLnBrk="1" hangingPunct="1"/>
            <a:r>
              <a:rPr lang="en-US" altLang="zh-CN" dirty="0">
                <a:solidFill>
                  <a:srgbClr val="0066CC"/>
                </a:solidFill>
                <a:ea typeface="ＭＳ Ｐゴシック" panose="020B0600070205080204" pitchFamily="34" charset="-128"/>
              </a:rPr>
              <a:t>Minimal vs. non-minimal</a:t>
            </a:r>
          </a:p>
          <a:p>
            <a:pPr lvl="1" eaLnBrk="1" hangingPunct="1"/>
            <a:r>
              <a:rPr lang="en-US" altLang="zh-CN" b="1" dirty="0">
                <a:ea typeface="ＭＳ Ｐゴシック" panose="020B0600070205080204" pitchFamily="34" charset="-128"/>
              </a:rPr>
              <a:t>Minimal</a:t>
            </a:r>
            <a:r>
              <a:rPr lang="en-US" altLang="zh-CN" dirty="0">
                <a:ea typeface="ＭＳ Ｐゴシック" panose="020B0600070205080204" pitchFamily="34" charset="-128"/>
              </a:rPr>
              <a:t> = each packet travels the least number of hops</a:t>
            </a:r>
          </a:p>
          <a:p>
            <a:pPr eaLnBrk="1" hangingPunct="1"/>
            <a:r>
              <a:rPr lang="en-US" altLang="zh-CN" dirty="0">
                <a:solidFill>
                  <a:srgbClr val="0066CC"/>
                </a:solidFill>
                <a:ea typeface="ＭＳ Ｐゴシック" panose="020B0600070205080204" pitchFamily="34" charset="-128"/>
              </a:rPr>
              <a:t>Deterministic vs. non-deterministic</a:t>
            </a:r>
          </a:p>
          <a:p>
            <a:pPr lvl="1" eaLnBrk="1" hangingPunct="1"/>
            <a:r>
              <a:rPr lang="en-US" altLang="zh-CN" b="1" dirty="0">
                <a:ea typeface="ＭＳ Ｐゴシック" panose="020B0600070205080204" pitchFamily="34" charset="-128"/>
              </a:rPr>
              <a:t>Deterministic</a:t>
            </a:r>
            <a:r>
              <a:rPr lang="en-US" altLang="zh-CN" dirty="0">
                <a:ea typeface="ＭＳ Ｐゴシック" panose="020B0600070205080204" pitchFamily="34" charset="-128"/>
              </a:rPr>
              <a:t> = each sender-</a:t>
            </a:r>
            <a:r>
              <a:rPr lang="en-US" altLang="zh-CN" dirty="0" err="1">
                <a:ea typeface="ＭＳ Ｐゴシック" panose="020B0600070205080204" pitchFamily="34" charset="-128"/>
              </a:rPr>
              <a:t>dest</a:t>
            </a:r>
            <a:r>
              <a:rPr lang="en-US" altLang="zh-CN" dirty="0">
                <a:ea typeface="ＭＳ Ｐゴシック" panose="020B0600070205080204" pitchFamily="34" charset="-128"/>
              </a:rPr>
              <a:t> pair uses a single path for all messages</a:t>
            </a:r>
          </a:p>
          <a:p>
            <a:pPr eaLnBrk="1" hangingPunct="1"/>
            <a:r>
              <a:rPr lang="en-US" altLang="zh-CN" dirty="0">
                <a:solidFill>
                  <a:srgbClr val="0066CC"/>
                </a:solidFill>
                <a:ea typeface="ＭＳ Ｐゴシック" panose="020B0600070205080204" pitchFamily="34" charset="-128"/>
              </a:rPr>
              <a:t>Adaptive vs. non-adaptive</a:t>
            </a:r>
          </a:p>
          <a:p>
            <a:pPr lvl="1" eaLnBrk="1" hangingPunct="1"/>
            <a:r>
              <a:rPr lang="en-US" altLang="zh-CN" b="1" dirty="0">
                <a:ea typeface="ＭＳ Ｐゴシック" panose="020B0600070205080204" pitchFamily="34" charset="-128"/>
              </a:rPr>
              <a:t>Adaptive</a:t>
            </a:r>
            <a:r>
              <a:rPr lang="en-US" altLang="zh-CN" dirty="0">
                <a:ea typeface="ＭＳ Ｐゴシック" panose="020B0600070205080204" pitchFamily="34" charset="-128"/>
              </a:rPr>
              <a:t> = message can change path as it is being transmitted</a:t>
            </a:r>
          </a:p>
          <a:p>
            <a:pPr eaLnBrk="1" hangingPunct="1"/>
            <a:r>
              <a:rPr lang="en-US" altLang="zh-CN" dirty="0">
                <a:solidFill>
                  <a:srgbClr val="0066CC"/>
                </a:solidFill>
                <a:ea typeface="ＭＳ Ｐゴシック" panose="020B0600070205080204" pitchFamily="34" charset="-128"/>
              </a:rPr>
              <a:t>Deadlock-free vs. Deadlock possible</a:t>
            </a:r>
          </a:p>
          <a:p>
            <a:pPr lvl="1" eaLnBrk="1" hangingPunct="1"/>
            <a:r>
              <a:rPr lang="en-US" altLang="zh-CN" dirty="0">
                <a:ea typeface="ＭＳ Ｐゴシック" panose="020B0600070205080204" pitchFamily="34" charset="-128"/>
              </a:rPr>
              <a:t>Deadlock due to several messages mutually waiting for buffer space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21">
                                            <p:txEl>
                                              <p:pRg st="2" end="2"/>
                                            </p:txEl>
                                          </p:spTgt>
                                        </p:tgtEl>
                                        <p:attrNameLst>
                                          <p:attrName>style.visibility</p:attrName>
                                        </p:attrNameLst>
                                      </p:cBhvr>
                                      <p:to>
                                        <p:strVal val="visible"/>
                                      </p:to>
                                    </p:set>
                                    <p:animEffect transition="in" filter="wipe(down)">
                                      <p:cBhvr>
                                        <p:cTn id="7" dur="500"/>
                                        <p:tgtEl>
                                          <p:spTgt spid="3482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821">
                                            <p:txEl>
                                              <p:pRg st="3" end="3"/>
                                            </p:txEl>
                                          </p:spTgt>
                                        </p:tgtEl>
                                        <p:attrNameLst>
                                          <p:attrName>style.visibility</p:attrName>
                                        </p:attrNameLst>
                                      </p:cBhvr>
                                      <p:to>
                                        <p:strVal val="visible"/>
                                      </p:to>
                                    </p:set>
                                    <p:animEffect transition="in" filter="wipe(down)">
                                      <p:cBhvr>
                                        <p:cTn id="10" dur="500"/>
                                        <p:tgtEl>
                                          <p:spTgt spid="3482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821">
                                            <p:txEl>
                                              <p:pRg st="4" end="4"/>
                                            </p:txEl>
                                          </p:spTgt>
                                        </p:tgtEl>
                                        <p:attrNameLst>
                                          <p:attrName>style.visibility</p:attrName>
                                        </p:attrNameLst>
                                      </p:cBhvr>
                                      <p:to>
                                        <p:strVal val="visible"/>
                                      </p:to>
                                    </p:set>
                                    <p:animEffect transition="in" filter="wipe(down)">
                                      <p:cBhvr>
                                        <p:cTn id="15" dur="500"/>
                                        <p:tgtEl>
                                          <p:spTgt spid="3482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4821">
                                            <p:txEl>
                                              <p:pRg st="5" end="5"/>
                                            </p:txEl>
                                          </p:spTgt>
                                        </p:tgtEl>
                                        <p:attrNameLst>
                                          <p:attrName>style.visibility</p:attrName>
                                        </p:attrNameLst>
                                      </p:cBhvr>
                                      <p:to>
                                        <p:strVal val="visible"/>
                                      </p:to>
                                    </p:set>
                                    <p:animEffect transition="in" filter="wipe(down)">
                                      <p:cBhvr>
                                        <p:cTn id="18" dur="500"/>
                                        <p:tgtEl>
                                          <p:spTgt spid="3482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4821">
                                            <p:txEl>
                                              <p:pRg st="6" end="6"/>
                                            </p:txEl>
                                          </p:spTgt>
                                        </p:tgtEl>
                                        <p:attrNameLst>
                                          <p:attrName>style.visibility</p:attrName>
                                        </p:attrNameLst>
                                      </p:cBhvr>
                                      <p:to>
                                        <p:strVal val="visible"/>
                                      </p:to>
                                    </p:set>
                                    <p:animEffect transition="in" filter="wipe(down)">
                                      <p:cBhvr>
                                        <p:cTn id="23" dur="500"/>
                                        <p:tgtEl>
                                          <p:spTgt spid="34821">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4821">
                                            <p:txEl>
                                              <p:pRg st="7" end="7"/>
                                            </p:txEl>
                                          </p:spTgt>
                                        </p:tgtEl>
                                        <p:attrNameLst>
                                          <p:attrName>style.visibility</p:attrName>
                                        </p:attrNameLst>
                                      </p:cBhvr>
                                      <p:to>
                                        <p:strVal val="visible"/>
                                      </p:to>
                                    </p:set>
                                    <p:animEffect transition="in" filter="wipe(down)">
                                      <p:cBhvr>
                                        <p:cTn id="26" dur="500"/>
                                        <p:tgtEl>
                                          <p:spTgt spid="348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6">
            <a:extLst>
              <a:ext uri="{FF2B5EF4-FFF2-40B4-BE49-F238E27FC236}">
                <a16:creationId xmlns:a16="http://schemas.microsoft.com/office/drawing/2014/main" id="{BBD8B8F8-A6B1-437C-B373-90EE889CBC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BAD3C95-1950-44E9-A508-4B9F658E1DA5}" type="slidenum">
              <a:rPr lang="en-US" altLang="zh-CN" sz="1200"/>
              <a:pPr/>
              <a:t>52</a:t>
            </a:fld>
            <a:endParaRPr lang="en-US" altLang="zh-CN" sz="1200"/>
          </a:p>
        </p:txBody>
      </p:sp>
      <p:sp>
        <p:nvSpPr>
          <p:cNvPr id="35844" name="Rectangle 2">
            <a:extLst>
              <a:ext uri="{FF2B5EF4-FFF2-40B4-BE49-F238E27FC236}">
                <a16:creationId xmlns:a16="http://schemas.microsoft.com/office/drawing/2014/main" id="{5D20EE1C-558C-4A63-921B-0D3F1F12F7A2}"/>
              </a:ext>
            </a:extLst>
          </p:cNvPr>
          <p:cNvSpPr>
            <a:spLocks noGrp="1" noChangeArrowheads="1"/>
          </p:cNvSpPr>
          <p:nvPr>
            <p:ph type="title"/>
          </p:nvPr>
        </p:nvSpPr>
        <p:spPr>
          <a:xfrm>
            <a:off x="534987" y="130855"/>
            <a:ext cx="8074025" cy="913607"/>
          </a:xfrm>
        </p:spPr>
        <p:txBody>
          <a:bodyPr>
            <a:normAutofit/>
          </a:bodyPr>
          <a:lstStyle/>
          <a:p>
            <a:pPr eaLnBrk="1" hangingPunct="1"/>
            <a:r>
              <a:rPr lang="en-US" altLang="zh-CN" b="1" dirty="0">
                <a:solidFill>
                  <a:srgbClr val="044823"/>
                </a:solidFill>
                <a:ea typeface="ＭＳ Ｐゴシック" panose="020B0600070205080204" pitchFamily="34" charset="-128"/>
              </a:rPr>
              <a:t>What is Deadlock?</a:t>
            </a:r>
          </a:p>
        </p:txBody>
      </p:sp>
      <p:sp>
        <p:nvSpPr>
          <p:cNvPr id="35845" name="Rectangle 4">
            <a:extLst>
              <a:ext uri="{FF2B5EF4-FFF2-40B4-BE49-F238E27FC236}">
                <a16:creationId xmlns:a16="http://schemas.microsoft.com/office/drawing/2014/main" id="{7CC792D1-A990-45AF-A290-98C04A547530}"/>
              </a:ext>
            </a:extLst>
          </p:cNvPr>
          <p:cNvSpPr>
            <a:spLocks noGrp="1" noChangeArrowheads="1"/>
          </p:cNvSpPr>
          <p:nvPr>
            <p:ph type="body" sz="half" idx="2"/>
          </p:nvPr>
        </p:nvSpPr>
        <p:spPr>
          <a:xfrm>
            <a:off x="4037911" y="1160760"/>
            <a:ext cx="4999755" cy="5378152"/>
          </a:xfrm>
        </p:spPr>
        <p:txBody>
          <a:bodyPr>
            <a:normAutofit lnSpcReduction="10000"/>
          </a:bodyPr>
          <a:lstStyle/>
          <a:p>
            <a:pPr eaLnBrk="1" hangingPunct="1">
              <a:lnSpc>
                <a:spcPct val="110000"/>
              </a:lnSpc>
            </a:pPr>
            <a:r>
              <a:rPr lang="en-US" altLang="zh-CN" sz="2800" b="1" dirty="0">
                <a:solidFill>
                  <a:srgbClr val="0066CC"/>
                </a:solidFill>
                <a:ea typeface="ＭＳ Ｐゴシック" panose="020B0600070205080204" pitchFamily="34" charset="-128"/>
              </a:rPr>
              <a:t>Inability</a:t>
            </a:r>
            <a:r>
              <a:rPr lang="en-US" altLang="zh-CN" sz="2800" b="1" dirty="0">
                <a:ea typeface="ＭＳ Ｐゴシック" panose="020B0600070205080204" pitchFamily="34" charset="-128"/>
              </a:rPr>
              <a:t> of the network to forward packets</a:t>
            </a:r>
          </a:p>
          <a:p>
            <a:pPr lvl="1">
              <a:lnSpc>
                <a:spcPct val="110000"/>
              </a:lnSpc>
            </a:pPr>
            <a:r>
              <a:rPr lang="en-US" altLang="zh-CN" sz="2400" dirty="0">
                <a:ea typeface="ＭＳ Ｐゴシック" panose="020B0600070205080204" pitchFamily="34" charset="-128"/>
              </a:rPr>
              <a:t>Due to limited buffer space and cyclic dependence on buffer acquisition</a:t>
            </a:r>
          </a:p>
          <a:p>
            <a:pPr lvl="1">
              <a:lnSpc>
                <a:spcPct val="110000"/>
              </a:lnSpc>
            </a:pPr>
            <a:endParaRPr lang="en-US" altLang="zh-CN" sz="2400" dirty="0">
              <a:ea typeface="ＭＳ Ｐゴシック" panose="020B0600070205080204" pitchFamily="34" charset="-128"/>
            </a:endParaRPr>
          </a:p>
          <a:p>
            <a:pPr eaLnBrk="1" hangingPunct="1">
              <a:lnSpc>
                <a:spcPct val="110000"/>
              </a:lnSpc>
            </a:pPr>
            <a:r>
              <a:rPr lang="en-US" altLang="zh-CN" sz="2800" b="1" dirty="0">
                <a:ea typeface="ＭＳ Ｐゴシック" panose="020B0600070205080204" pitchFamily="34" charset="-128"/>
              </a:rPr>
              <a:t>Handling a deadlock</a:t>
            </a:r>
          </a:p>
          <a:p>
            <a:pPr lvl="1" eaLnBrk="1" hangingPunct="1">
              <a:lnSpc>
                <a:spcPct val="110000"/>
              </a:lnSpc>
            </a:pPr>
            <a:r>
              <a:rPr lang="en-US" altLang="zh-CN" sz="2400" b="1" dirty="0">
                <a:solidFill>
                  <a:srgbClr val="0066CC"/>
                </a:solidFill>
                <a:ea typeface="ＭＳ Ｐゴシック" panose="020B0600070205080204" pitchFamily="34" charset="-128"/>
              </a:rPr>
              <a:t>Detect and break</a:t>
            </a:r>
            <a:r>
              <a:rPr lang="en-US" altLang="zh-CN" sz="2400" dirty="0">
                <a:ea typeface="ＭＳ Ｐゴシック" panose="020B0600070205080204" pitchFamily="34" charset="-128"/>
              </a:rPr>
              <a:t>: expensive</a:t>
            </a:r>
          </a:p>
          <a:p>
            <a:pPr lvl="1" eaLnBrk="1" hangingPunct="1">
              <a:lnSpc>
                <a:spcPct val="110000"/>
              </a:lnSpc>
            </a:pPr>
            <a:r>
              <a:rPr lang="en-US" altLang="zh-CN" sz="2400" b="1" dirty="0">
                <a:solidFill>
                  <a:srgbClr val="0066CC"/>
                </a:solidFill>
                <a:ea typeface="ＭＳ Ｐゴシック" panose="020B0600070205080204" pitchFamily="34" charset="-128"/>
              </a:rPr>
              <a:t>Drop packets</a:t>
            </a:r>
            <a:r>
              <a:rPr lang="en-US" altLang="zh-CN" sz="2400" dirty="0">
                <a:ea typeface="ＭＳ Ｐゴシック" panose="020B0600070205080204" pitchFamily="34" charset="-128"/>
              </a:rPr>
              <a:t>: adverse effect in performance and complicates protocol</a:t>
            </a:r>
          </a:p>
          <a:p>
            <a:pPr lvl="1" eaLnBrk="1" hangingPunct="1">
              <a:lnSpc>
                <a:spcPct val="110000"/>
              </a:lnSpc>
            </a:pPr>
            <a:r>
              <a:rPr lang="en-US" altLang="zh-CN" sz="2400" b="1" dirty="0">
                <a:solidFill>
                  <a:srgbClr val="0066CC"/>
                </a:solidFill>
                <a:ea typeface="ＭＳ Ｐゴシック" panose="020B0600070205080204" pitchFamily="34" charset="-128"/>
              </a:rPr>
              <a:t>Avoid</a:t>
            </a:r>
            <a:r>
              <a:rPr lang="en-US" altLang="zh-CN" sz="2400" dirty="0">
                <a:ea typeface="ＭＳ Ｐゴシック" panose="020B0600070205080204" pitchFamily="34" charset="-128"/>
              </a:rPr>
              <a:t>: restriction on routing</a:t>
            </a:r>
          </a:p>
        </p:txBody>
      </p:sp>
      <p:pic>
        <p:nvPicPr>
          <p:cNvPr id="35846" name="Chart Placeholder 7" descr="net-deadlock.eps">
            <a:extLst>
              <a:ext uri="{FF2B5EF4-FFF2-40B4-BE49-F238E27FC236}">
                <a16:creationId xmlns:a16="http://schemas.microsoft.com/office/drawing/2014/main" id="{90A6BCCE-8DB1-48FA-8A6A-E9F65A2AAF67}"/>
              </a:ext>
            </a:extLst>
          </p:cNvPr>
          <p:cNvPicPr>
            <a:picLocks noGrp="1" noChangeAspect="1"/>
          </p:cNvPicPr>
          <p:nvPr>
            <p:ph type="chart" sz="half" idx="1"/>
          </p:nvPr>
        </p:nvPicPr>
        <p:blipFill>
          <a:blip r:embed="rId2">
            <a:extLst>
              <a:ext uri="{28A0092B-C50C-407E-A947-70E740481C1C}">
                <a14:useLocalDpi xmlns:a14="http://schemas.microsoft.com/office/drawing/2010/main" val="0"/>
              </a:ext>
            </a:extLst>
          </a:blip>
          <a:srcRect t="-9619" b="-9619"/>
          <a:stretch>
            <a:fillRect/>
          </a:stretch>
        </p:blipFill>
        <p:spPr>
          <a:xfrm>
            <a:off x="467544" y="1123631"/>
            <a:ext cx="3276600" cy="3906837"/>
          </a:xfrm>
        </p:spPr>
      </p:pic>
      <p:sp>
        <p:nvSpPr>
          <p:cNvPr id="2" name="矩形 1">
            <a:extLst>
              <a:ext uri="{FF2B5EF4-FFF2-40B4-BE49-F238E27FC236}">
                <a16:creationId xmlns:a16="http://schemas.microsoft.com/office/drawing/2014/main" id="{31C8D18D-DC80-493D-8C54-C00FBD0097FF}"/>
              </a:ext>
            </a:extLst>
          </p:cNvPr>
          <p:cNvSpPr/>
          <p:nvPr/>
        </p:nvSpPr>
        <p:spPr>
          <a:xfrm>
            <a:off x="293672" y="5157192"/>
            <a:ext cx="3775521" cy="830997"/>
          </a:xfrm>
          <a:prstGeom prst="rect">
            <a:avLst/>
          </a:prstGeom>
        </p:spPr>
        <p:txBody>
          <a:bodyPr wrap="square">
            <a:spAutoFit/>
          </a:bodyPr>
          <a:lstStyle/>
          <a:p>
            <a:pPr algn="ctr"/>
            <a:r>
              <a:rPr lang="en-US" altLang="zh-CN" sz="1600" dirty="0"/>
              <a:t>The figure shows four packets filling up the input buffer and need the next output buffer, but the output buffer is already full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animEffect transition="in" filter="wipe(down)">
                                      <p:cBhvr>
                                        <p:cTn id="7" dur="500"/>
                                        <p:tgtEl>
                                          <p:spTgt spid="35845">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5845">
                                            <p:txEl>
                                              <p:pRg st="4" end="4"/>
                                            </p:txEl>
                                          </p:spTgt>
                                        </p:tgtEl>
                                        <p:attrNameLst>
                                          <p:attrName>style.visibility</p:attrName>
                                        </p:attrNameLst>
                                      </p:cBhvr>
                                      <p:to>
                                        <p:strVal val="visible"/>
                                      </p:to>
                                    </p:set>
                                    <p:animEffect transition="in" filter="wipe(down)">
                                      <p:cBhvr>
                                        <p:cTn id="10" dur="500"/>
                                        <p:tgtEl>
                                          <p:spTgt spid="3584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5845">
                                            <p:txEl>
                                              <p:pRg st="5" end="5"/>
                                            </p:txEl>
                                          </p:spTgt>
                                        </p:tgtEl>
                                        <p:attrNameLst>
                                          <p:attrName>style.visibility</p:attrName>
                                        </p:attrNameLst>
                                      </p:cBhvr>
                                      <p:to>
                                        <p:strVal val="visible"/>
                                      </p:to>
                                    </p:set>
                                    <p:animEffect transition="in" filter="wipe(down)">
                                      <p:cBhvr>
                                        <p:cTn id="15" dur="500"/>
                                        <p:tgtEl>
                                          <p:spTgt spid="3584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5845">
                                            <p:txEl>
                                              <p:pRg st="6" end="6"/>
                                            </p:txEl>
                                          </p:spTgt>
                                        </p:tgtEl>
                                        <p:attrNameLst>
                                          <p:attrName>style.visibility</p:attrName>
                                        </p:attrNameLst>
                                      </p:cBhvr>
                                      <p:to>
                                        <p:strVal val="visible"/>
                                      </p:to>
                                    </p:set>
                                    <p:animEffect transition="in" filter="wipe(down)">
                                      <p:cBhvr>
                                        <p:cTn id="20" dur="500"/>
                                        <p:tgtEl>
                                          <p:spTgt spid="358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5400" b="0" dirty="0">
                <a:solidFill>
                  <a:srgbClr val="0066CC"/>
                </a:solidFill>
                <a:latin typeface="Gill Sans MT" panose="020B0502020104020203" pitchFamily="34" charset="0"/>
              </a:rPr>
              <a:t>3. Router Architecture</a:t>
            </a:r>
          </a:p>
        </p:txBody>
      </p:sp>
      <p:sp>
        <p:nvSpPr>
          <p:cNvPr id="4" name="灯片编号占位符 3"/>
          <p:cNvSpPr>
            <a:spLocks noGrp="1"/>
          </p:cNvSpPr>
          <p:nvPr>
            <p:ph type="sldNum" sz="quarter" idx="12"/>
          </p:nvPr>
        </p:nvSpPr>
        <p:spPr/>
        <p:txBody>
          <a:bodyPr/>
          <a:lstStyle/>
          <a:p>
            <a:fld id="{A5846718-CB15-44DC-A3B0-F0ED78D869D1}" type="slidenum">
              <a:rPr lang="en-SG" smtClean="0"/>
              <a:t>53</a:t>
            </a:fld>
            <a:endParaRPr lang="en-SG"/>
          </a:p>
        </p:txBody>
      </p:sp>
    </p:spTree>
    <p:extLst>
      <p:ext uri="{BB962C8B-B14F-4D97-AF65-F5344CB8AC3E}">
        <p14:creationId xmlns:p14="http://schemas.microsoft.com/office/powerpoint/2010/main" val="4018213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D356F78-836D-4F2D-8646-727390C9E70E}"/>
              </a:ext>
            </a:extLst>
          </p:cNvPr>
          <p:cNvSpPr>
            <a:spLocks noGrp="1"/>
          </p:cNvSpPr>
          <p:nvPr>
            <p:ph type="title"/>
          </p:nvPr>
        </p:nvSpPr>
        <p:spPr>
          <a:xfrm>
            <a:off x="609599" y="169707"/>
            <a:ext cx="8074025" cy="612775"/>
          </a:xfrm>
        </p:spPr>
        <p:txBody>
          <a:bodyPr>
            <a:normAutofit fontScale="90000"/>
          </a:bodyPr>
          <a:lstStyle/>
          <a:p>
            <a:r>
              <a:rPr lang="en-US" altLang="zh-CN" b="1" dirty="0">
                <a:solidFill>
                  <a:srgbClr val="044823"/>
                </a:solidFill>
                <a:ea typeface="ＭＳ Ｐゴシック" panose="020B0600070205080204" pitchFamily="34" charset="-128"/>
              </a:rPr>
              <a:t>Router Architecture</a:t>
            </a:r>
          </a:p>
        </p:txBody>
      </p:sp>
      <p:pic>
        <p:nvPicPr>
          <p:cNvPr id="38915" name="Content Placeholder 7" descr="net-switch.eps">
            <a:extLst>
              <a:ext uri="{FF2B5EF4-FFF2-40B4-BE49-F238E27FC236}">
                <a16:creationId xmlns:a16="http://schemas.microsoft.com/office/drawing/2014/main" id="{2943E3E5-1A6D-46E1-8A53-25B2F249E57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l="-3735" r="-3735"/>
          <a:stretch>
            <a:fillRect/>
          </a:stretch>
        </p:blipFill>
        <p:spPr>
          <a:xfrm>
            <a:off x="951021" y="1052736"/>
            <a:ext cx="7619622" cy="4392488"/>
          </a:xfrm>
        </p:spPr>
      </p:pic>
      <p:sp>
        <p:nvSpPr>
          <p:cNvPr id="38916" name="Text Placeholder 3">
            <a:extLst>
              <a:ext uri="{FF2B5EF4-FFF2-40B4-BE49-F238E27FC236}">
                <a16:creationId xmlns:a16="http://schemas.microsoft.com/office/drawing/2014/main" id="{0EC4C5C1-5C30-4419-A238-759E439EE161}"/>
              </a:ext>
            </a:extLst>
          </p:cNvPr>
          <p:cNvSpPr>
            <a:spLocks noGrp="1"/>
          </p:cNvSpPr>
          <p:nvPr>
            <p:ph type="body" sz="half" idx="2"/>
          </p:nvPr>
        </p:nvSpPr>
        <p:spPr>
          <a:xfrm>
            <a:off x="323528" y="5768449"/>
            <a:ext cx="8074025" cy="912813"/>
          </a:xfrm>
        </p:spPr>
        <p:txBody>
          <a:bodyPr>
            <a:normAutofit fontScale="70000" lnSpcReduction="20000"/>
          </a:bodyPr>
          <a:lstStyle/>
          <a:p>
            <a:r>
              <a:rPr lang="en-US" altLang="zh-CN" dirty="0">
                <a:ea typeface="ＭＳ Ｐゴシック" panose="020B0600070205080204" pitchFamily="34" charset="-128"/>
              </a:rPr>
              <a:t>Router has four input ports and four output ports</a:t>
            </a:r>
          </a:p>
          <a:p>
            <a:r>
              <a:rPr lang="en-US" altLang="zh-CN" dirty="0">
                <a:ea typeface="ＭＳ Ｐゴシック" panose="020B0600070205080204" pitchFamily="34" charset="-128"/>
              </a:rPr>
              <a:t>Each channel has two virtual channels (VCs), with separate buffers</a:t>
            </a:r>
          </a:p>
        </p:txBody>
      </p:sp>
      <p:sp>
        <p:nvSpPr>
          <p:cNvPr id="38918" name="Slide Number Placeholder 5">
            <a:extLst>
              <a:ext uri="{FF2B5EF4-FFF2-40B4-BE49-F238E27FC236}">
                <a16:creationId xmlns:a16="http://schemas.microsoft.com/office/drawing/2014/main" id="{537B1CA8-819A-4A98-8E55-7A521FDAF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50269A0D-866B-4EF5-AE0B-05F8C1ACB73C}" type="slidenum">
              <a:rPr lang="en-US" altLang="zh-CN" sz="1200"/>
              <a:pPr/>
              <a:t>54</a:t>
            </a:fld>
            <a:endParaRPr lang="en-US" altLang="zh-CN"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082A0939-6002-4508-9A05-795C307B9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F946D5A-E16E-41BA-B354-562A4239C7E0}" type="slidenum">
              <a:rPr lang="en-US" altLang="zh-CN" sz="1200"/>
              <a:pPr/>
              <a:t>55</a:t>
            </a:fld>
            <a:endParaRPr lang="en-US" altLang="zh-CN" sz="1200"/>
          </a:p>
        </p:txBody>
      </p:sp>
      <p:sp>
        <p:nvSpPr>
          <p:cNvPr id="39940" name="Rectangle 2">
            <a:extLst>
              <a:ext uri="{FF2B5EF4-FFF2-40B4-BE49-F238E27FC236}">
                <a16:creationId xmlns:a16="http://schemas.microsoft.com/office/drawing/2014/main" id="{DDE3392B-D08E-432D-8E65-719A3A58E298}"/>
              </a:ext>
            </a:extLst>
          </p:cNvPr>
          <p:cNvSpPr>
            <a:spLocks noGrp="1" noChangeArrowheads="1"/>
          </p:cNvSpPr>
          <p:nvPr>
            <p:ph type="title"/>
          </p:nvPr>
        </p:nvSpPr>
        <p:spPr>
          <a:xfrm>
            <a:off x="456591" y="49188"/>
            <a:ext cx="8229600" cy="1143000"/>
          </a:xfrm>
        </p:spPr>
        <p:txBody>
          <a:bodyPr/>
          <a:lstStyle/>
          <a:p>
            <a:pPr eaLnBrk="1" hangingPunct="1"/>
            <a:r>
              <a:rPr lang="en-US" altLang="zh-CN" dirty="0">
                <a:ea typeface="ＭＳ Ｐゴシック" panose="020B0600070205080204" pitchFamily="34" charset="-128"/>
              </a:rPr>
              <a:t>Router Architecture</a:t>
            </a:r>
          </a:p>
        </p:txBody>
      </p:sp>
      <p:sp>
        <p:nvSpPr>
          <p:cNvPr id="39941" name="Rectangle 3">
            <a:extLst>
              <a:ext uri="{FF2B5EF4-FFF2-40B4-BE49-F238E27FC236}">
                <a16:creationId xmlns:a16="http://schemas.microsoft.com/office/drawing/2014/main" id="{644D89C7-BB8D-4B14-8864-6FBC7BAF86DD}"/>
              </a:ext>
            </a:extLst>
          </p:cNvPr>
          <p:cNvSpPr>
            <a:spLocks noGrp="1" noChangeArrowheads="1"/>
          </p:cNvSpPr>
          <p:nvPr>
            <p:ph type="body" idx="1"/>
          </p:nvPr>
        </p:nvSpPr>
        <p:spPr>
          <a:xfrm>
            <a:off x="456591" y="1124744"/>
            <a:ext cx="8229600" cy="4968552"/>
          </a:xfrm>
        </p:spPr>
        <p:txBody>
          <a:bodyPr>
            <a:normAutofit fontScale="92500" lnSpcReduction="20000"/>
          </a:bodyPr>
          <a:lstStyle/>
          <a:p>
            <a:pPr eaLnBrk="1" hangingPunct="1"/>
            <a:r>
              <a:rPr lang="en-US" altLang="zh-CN" dirty="0">
                <a:ea typeface="ＭＳ Ｐゴシック" panose="020B0600070205080204" pitchFamily="34" charset="-128"/>
              </a:rPr>
              <a:t>Arriving packet sent to the </a:t>
            </a:r>
            <a:r>
              <a:rPr lang="en-US" altLang="zh-CN" dirty="0">
                <a:solidFill>
                  <a:srgbClr val="0066CC"/>
                </a:solidFill>
                <a:ea typeface="ＭＳ Ｐゴシック" panose="020B0600070205080204" pitchFamily="34" charset="-128"/>
              </a:rPr>
              <a:t>appropriate VC </a:t>
            </a:r>
            <a:r>
              <a:rPr lang="en-US" altLang="zh-CN" dirty="0">
                <a:ea typeface="ＭＳ Ｐゴシック" panose="020B0600070205080204" pitchFamily="34" charset="-128"/>
              </a:rPr>
              <a:t>(buffer) based on its </a:t>
            </a:r>
            <a:r>
              <a:rPr lang="en-US" altLang="zh-CN" dirty="0">
                <a:solidFill>
                  <a:srgbClr val="0066CC"/>
                </a:solidFill>
                <a:ea typeface="ＭＳ Ｐゴシック" panose="020B0600070205080204" pitchFamily="34" charset="-128"/>
              </a:rPr>
              <a:t>header</a:t>
            </a:r>
          </a:p>
          <a:p>
            <a:pPr lvl="1"/>
            <a:endParaRPr lang="en-US" altLang="zh-CN" dirty="0">
              <a:solidFill>
                <a:srgbClr val="0066CC"/>
              </a:solidFill>
              <a:ea typeface="ＭＳ Ｐゴシック" panose="020B0600070205080204" pitchFamily="34" charset="-128"/>
            </a:endParaRPr>
          </a:p>
          <a:p>
            <a:pPr eaLnBrk="1" hangingPunct="1"/>
            <a:r>
              <a:rPr lang="en-US" altLang="zh-CN" dirty="0">
                <a:ea typeface="ＭＳ Ｐゴシック" panose="020B0600070205080204" pitchFamily="34" charset="-128"/>
              </a:rPr>
              <a:t>Control logic arbitrates among </a:t>
            </a:r>
            <a:r>
              <a:rPr lang="en-US" altLang="zh-CN" dirty="0">
                <a:solidFill>
                  <a:srgbClr val="0066CC"/>
                </a:solidFill>
                <a:ea typeface="ＭＳ Ｐゴシック" panose="020B0600070205080204" pitchFamily="34" charset="-128"/>
              </a:rPr>
              <a:t>multiple input channels</a:t>
            </a:r>
            <a:r>
              <a:rPr lang="en-US" altLang="zh-CN" dirty="0">
                <a:ea typeface="ＭＳ Ｐゴシック" panose="020B0600070205080204" pitchFamily="34" charset="-128"/>
              </a:rPr>
              <a:t> and allocates them to the input of the crossbar switch</a:t>
            </a:r>
          </a:p>
          <a:p>
            <a:pPr lvl="1"/>
            <a:r>
              <a:rPr lang="en-US" altLang="zh-CN" dirty="0">
                <a:ea typeface="ＭＳ Ｐゴシック" panose="020B0600070205080204" pitchFamily="34" charset="-128"/>
              </a:rPr>
              <a:t>It also allocates </a:t>
            </a:r>
            <a:r>
              <a:rPr lang="en-US" altLang="zh-CN" dirty="0">
                <a:solidFill>
                  <a:srgbClr val="0066CC"/>
                </a:solidFill>
                <a:ea typeface="ＭＳ Ｐゴシック" panose="020B0600070205080204" pitchFamily="34" charset="-128"/>
              </a:rPr>
              <a:t>output VC </a:t>
            </a:r>
            <a:r>
              <a:rPr lang="en-US" altLang="zh-CN" dirty="0">
                <a:ea typeface="ＭＳ Ｐゴシック" panose="020B0600070205080204" pitchFamily="34" charset="-128"/>
              </a:rPr>
              <a:t>to the output of the switch</a:t>
            </a:r>
          </a:p>
          <a:p>
            <a:pPr lvl="1"/>
            <a:r>
              <a:rPr lang="en-US" altLang="zh-CN" dirty="0">
                <a:ea typeface="ＭＳ Ｐゴシック" panose="020B0600070205080204" pitchFamily="34" charset="-128"/>
              </a:rPr>
              <a:t>It </a:t>
            </a:r>
            <a:r>
              <a:rPr lang="en-US" altLang="zh-CN" dirty="0">
                <a:solidFill>
                  <a:srgbClr val="0066CC"/>
                </a:solidFill>
                <a:ea typeface="ＭＳ Ｐゴシック" panose="020B0600070205080204" pitchFamily="34" charset="-128"/>
              </a:rPr>
              <a:t>arbitrates multiple input ports </a:t>
            </a:r>
            <a:r>
              <a:rPr lang="en-US" altLang="zh-CN" dirty="0">
                <a:ea typeface="ＭＳ Ｐゴシック" panose="020B0600070205080204" pitchFamily="34" charset="-128"/>
              </a:rPr>
              <a:t>that want to send packet to the same output 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41">
                                            <p:txEl>
                                              <p:pRg st="2" end="2"/>
                                            </p:txEl>
                                          </p:spTgt>
                                        </p:tgtEl>
                                        <p:attrNameLst>
                                          <p:attrName>style.visibility</p:attrName>
                                        </p:attrNameLst>
                                      </p:cBhvr>
                                      <p:to>
                                        <p:strVal val="visible"/>
                                      </p:to>
                                    </p:set>
                                    <p:animEffect transition="in" filter="wipe(down)">
                                      <p:cBhvr>
                                        <p:cTn id="7" dur="500"/>
                                        <p:tgtEl>
                                          <p:spTgt spid="3994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941">
                                            <p:txEl>
                                              <p:pRg st="3" end="3"/>
                                            </p:txEl>
                                          </p:spTgt>
                                        </p:tgtEl>
                                        <p:attrNameLst>
                                          <p:attrName>style.visibility</p:attrName>
                                        </p:attrNameLst>
                                      </p:cBhvr>
                                      <p:to>
                                        <p:strVal val="visible"/>
                                      </p:to>
                                    </p:set>
                                    <p:animEffect transition="in" filter="wipe(down)">
                                      <p:cBhvr>
                                        <p:cTn id="10" dur="500"/>
                                        <p:tgtEl>
                                          <p:spTgt spid="3994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9941">
                                            <p:txEl>
                                              <p:pRg st="4" end="4"/>
                                            </p:txEl>
                                          </p:spTgt>
                                        </p:tgtEl>
                                        <p:attrNameLst>
                                          <p:attrName>style.visibility</p:attrName>
                                        </p:attrNameLst>
                                      </p:cBhvr>
                                      <p:to>
                                        <p:strVal val="visible"/>
                                      </p:to>
                                    </p:set>
                                    <p:animEffect transition="in" filter="wipe(down)">
                                      <p:cBhvr>
                                        <p:cTn id="13" dur="500"/>
                                        <p:tgtEl>
                                          <p:spTgt spid="399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082A0939-6002-4508-9A05-795C307B9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F946D5A-E16E-41BA-B354-562A4239C7E0}" type="slidenum">
              <a:rPr lang="en-US" altLang="zh-CN" sz="1200"/>
              <a:pPr/>
              <a:t>56</a:t>
            </a:fld>
            <a:endParaRPr lang="en-US" altLang="zh-CN" sz="1200"/>
          </a:p>
        </p:txBody>
      </p:sp>
      <p:sp>
        <p:nvSpPr>
          <p:cNvPr id="39940" name="Rectangle 2">
            <a:extLst>
              <a:ext uri="{FF2B5EF4-FFF2-40B4-BE49-F238E27FC236}">
                <a16:creationId xmlns:a16="http://schemas.microsoft.com/office/drawing/2014/main" id="{DDE3392B-D08E-432D-8E65-719A3A58E298}"/>
              </a:ext>
            </a:extLst>
          </p:cNvPr>
          <p:cNvSpPr>
            <a:spLocks noGrp="1" noChangeArrowheads="1"/>
          </p:cNvSpPr>
          <p:nvPr>
            <p:ph type="title"/>
          </p:nvPr>
        </p:nvSpPr>
        <p:spPr>
          <a:xfrm>
            <a:off x="456591" y="49188"/>
            <a:ext cx="8229600" cy="1143000"/>
          </a:xfrm>
        </p:spPr>
        <p:txBody>
          <a:bodyPr/>
          <a:lstStyle/>
          <a:p>
            <a:pPr eaLnBrk="1" hangingPunct="1"/>
            <a:r>
              <a:rPr lang="en-US" altLang="zh-CN" dirty="0">
                <a:ea typeface="ＭＳ Ｐゴシック" panose="020B0600070205080204" pitchFamily="34" charset="-128"/>
              </a:rPr>
              <a:t>Router Architecture</a:t>
            </a:r>
          </a:p>
        </p:txBody>
      </p:sp>
      <p:sp>
        <p:nvSpPr>
          <p:cNvPr id="39941" name="Rectangle 3">
            <a:extLst>
              <a:ext uri="{FF2B5EF4-FFF2-40B4-BE49-F238E27FC236}">
                <a16:creationId xmlns:a16="http://schemas.microsoft.com/office/drawing/2014/main" id="{644D89C7-BB8D-4B14-8864-6FBC7BAF86DD}"/>
              </a:ext>
            </a:extLst>
          </p:cNvPr>
          <p:cNvSpPr>
            <a:spLocks noGrp="1" noChangeArrowheads="1"/>
          </p:cNvSpPr>
          <p:nvPr>
            <p:ph type="body" idx="1"/>
          </p:nvPr>
        </p:nvSpPr>
        <p:spPr>
          <a:xfrm>
            <a:off x="456591" y="1217985"/>
            <a:ext cx="8291873" cy="5112568"/>
          </a:xfrm>
        </p:spPr>
        <p:txBody>
          <a:bodyPr>
            <a:normAutofit/>
          </a:bodyPr>
          <a:lstStyle/>
          <a:p>
            <a:pPr eaLnBrk="1" hangingPunct="1"/>
            <a:r>
              <a:rPr lang="en-US" altLang="zh-CN" dirty="0">
                <a:ea typeface="ＭＳ Ｐゴシック" panose="020B0600070205080204" pitchFamily="34" charset="-128"/>
              </a:rPr>
              <a:t>Switch typically implemented using a </a:t>
            </a:r>
            <a:r>
              <a:rPr lang="en-US" altLang="zh-CN" dirty="0">
                <a:solidFill>
                  <a:srgbClr val="0066CC"/>
                </a:solidFill>
                <a:ea typeface="ＭＳ Ｐゴシック" panose="020B0600070205080204" pitchFamily="34" charset="-128"/>
              </a:rPr>
              <a:t>crossbar</a:t>
            </a:r>
            <a:r>
              <a:rPr lang="en-US" altLang="zh-CN" dirty="0">
                <a:ea typeface="ＭＳ Ｐゴシック" panose="020B0600070205080204" pitchFamily="34" charset="-128"/>
              </a:rPr>
              <a:t> (to minimize latency and collision)</a:t>
            </a:r>
          </a:p>
          <a:p>
            <a:pPr lvl="1"/>
            <a:r>
              <a:rPr lang="en-US" altLang="zh-CN" dirty="0">
                <a:ea typeface="ＭＳ Ｐゴシック" panose="020B0600070205080204" pitchFamily="34" charset="-128"/>
              </a:rPr>
              <a:t>Multiple flits from different VCs can go on the switch as long as they go to different output VCs</a:t>
            </a:r>
          </a:p>
          <a:p>
            <a:pPr lvl="3"/>
            <a:endParaRPr lang="en-US" altLang="zh-CN" dirty="0">
              <a:ea typeface="ＭＳ Ｐゴシック" panose="020B0600070205080204" pitchFamily="34" charset="-128"/>
            </a:endParaRPr>
          </a:p>
          <a:p>
            <a:pPr eaLnBrk="1" hangingPunct="1"/>
            <a:r>
              <a:rPr lang="en-US" altLang="zh-CN" dirty="0">
                <a:ea typeface="ＭＳ Ｐゴシック" panose="020B0600070205080204" pitchFamily="34" charset="-128"/>
              </a:rPr>
              <a:t>Steps can also be pipelined to improve </a:t>
            </a:r>
            <a:r>
              <a:rPr lang="en-US" altLang="zh-CN" dirty="0">
                <a:solidFill>
                  <a:srgbClr val="0066CC"/>
                </a:solidFill>
                <a:ea typeface="ＭＳ Ｐゴシック" panose="020B0600070205080204" pitchFamily="34" charset="-128"/>
              </a:rPr>
              <a:t>router throughput</a:t>
            </a:r>
          </a:p>
        </p:txBody>
      </p:sp>
    </p:spTree>
    <p:extLst>
      <p:ext uri="{BB962C8B-B14F-4D97-AF65-F5344CB8AC3E}">
        <p14:creationId xmlns:p14="http://schemas.microsoft.com/office/powerpoint/2010/main" val="2472213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Interconnection network </a:t>
            </a:r>
          </a:p>
          <a:p>
            <a:pPr lvl="1"/>
            <a:r>
              <a:rPr lang="en-US" altLang="zh-CN" dirty="0"/>
              <a:t>Basic concepts</a:t>
            </a:r>
          </a:p>
          <a:p>
            <a:pPr lvl="1"/>
            <a:r>
              <a:rPr lang="en-US" altLang="zh-CN" dirty="0"/>
              <a:t>Design consideration</a:t>
            </a:r>
          </a:p>
          <a:p>
            <a:pPr lvl="1"/>
            <a:r>
              <a:rPr lang="en-US" altLang="zh-CN" dirty="0"/>
              <a:t>Main aspects</a:t>
            </a:r>
          </a:p>
          <a:p>
            <a:r>
              <a:rPr lang="en-US" altLang="zh-CN" dirty="0"/>
              <a:t>Network Topology</a:t>
            </a:r>
          </a:p>
          <a:p>
            <a:r>
              <a:rPr lang="en-US" altLang="zh-CN" dirty="0"/>
              <a:t>Routing Policy</a:t>
            </a:r>
          </a:p>
          <a:p>
            <a:r>
              <a:rPr lang="en-US" altLang="zh-CN" dirty="0"/>
              <a:t>Router Architecture</a:t>
            </a:r>
            <a:endParaRPr lang="zh-CN" altLang="en-US" dirty="0"/>
          </a:p>
        </p:txBody>
      </p:sp>
      <p:sp>
        <p:nvSpPr>
          <p:cNvPr id="3" name="标题 2"/>
          <p:cNvSpPr>
            <a:spLocks noGrp="1"/>
          </p:cNvSpPr>
          <p:nvPr>
            <p:ph type="title"/>
          </p:nvPr>
        </p:nvSpPr>
        <p:spPr/>
        <p:txBody>
          <a:bodyPr/>
          <a:lstStyle/>
          <a:p>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5846718-CB15-44DC-A3B0-F0ED78D869D1}" type="slidenum">
              <a:rPr lang="en-SG" smtClean="0"/>
              <a:t>57</a:t>
            </a:fld>
            <a:endParaRPr lang="en-SG"/>
          </a:p>
        </p:txBody>
      </p:sp>
    </p:spTree>
    <p:extLst>
      <p:ext uri="{BB962C8B-B14F-4D97-AF65-F5344CB8AC3E}">
        <p14:creationId xmlns:p14="http://schemas.microsoft.com/office/powerpoint/2010/main" val="3151378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5400" b="0" dirty="0">
                <a:solidFill>
                  <a:srgbClr val="0066CC"/>
                </a:solidFill>
                <a:latin typeface="Gill Sans MT" panose="020B0502020104020203" pitchFamily="34" charset="0"/>
              </a:rPr>
              <a:t>Cache coherence</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Tree>
    <p:extLst>
      <p:ext uri="{BB962C8B-B14F-4D97-AF65-F5344CB8AC3E}">
        <p14:creationId xmlns:p14="http://schemas.microsoft.com/office/powerpoint/2010/main" val="1301027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591" y="1417638"/>
            <a:ext cx="7931833" cy="4819674"/>
          </a:xfrm>
        </p:spPr>
        <p:txBody>
          <a:bodyPr>
            <a:normAutofit/>
          </a:bodyPr>
          <a:lstStyle/>
          <a:p>
            <a:r>
              <a:rPr lang="en-US" altLang="zh-CN" dirty="0"/>
              <a:t>Caches are managed by system hardware </a:t>
            </a:r>
          </a:p>
          <a:p>
            <a:pPr marL="457200" lvl="1" indent="0">
              <a:buNone/>
            </a:pPr>
            <a:endParaRPr lang="en-US" altLang="zh-CN" dirty="0"/>
          </a:p>
          <a:p>
            <a:r>
              <a:rPr lang="en-US" altLang="zh-CN" dirty="0"/>
              <a:t>Out of a programmer’s direct control!</a:t>
            </a:r>
          </a:p>
          <a:p>
            <a:endParaRPr lang="en-US" altLang="zh-CN" dirty="0"/>
          </a:p>
          <a:p>
            <a:r>
              <a:rPr lang="en-US" altLang="zh-CN" dirty="0"/>
              <a:t>Any undesired consequence?</a:t>
            </a:r>
            <a:endParaRPr lang="zh-CN" altLang="en-US" dirty="0"/>
          </a:p>
        </p:txBody>
      </p:sp>
      <p:sp>
        <p:nvSpPr>
          <p:cNvPr id="3" name="标题 2"/>
          <p:cNvSpPr>
            <a:spLocks noGrp="1"/>
          </p:cNvSpPr>
          <p:nvPr>
            <p:ph type="title"/>
          </p:nvPr>
        </p:nvSpPr>
        <p:spPr/>
        <p:txBody>
          <a:bodyPr/>
          <a:lstStyle/>
          <a:p>
            <a:r>
              <a:rPr lang="en-US" altLang="zh-CN" dirty="0"/>
              <a:t>Recall that…</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Tree>
    <p:extLst>
      <p:ext uri="{BB962C8B-B14F-4D97-AF65-F5344CB8AC3E}">
        <p14:creationId xmlns:p14="http://schemas.microsoft.com/office/powerpoint/2010/main" val="106775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770D91-1DE7-4AF8-8DB2-F0726BBB4AE9}"/>
              </a:ext>
            </a:extLst>
          </p:cNvPr>
          <p:cNvSpPr>
            <a:spLocks noGrp="1"/>
          </p:cNvSpPr>
          <p:nvPr>
            <p:ph idx="1"/>
          </p:nvPr>
        </p:nvSpPr>
        <p:spPr>
          <a:xfrm>
            <a:off x="456590" y="1235075"/>
            <a:ext cx="8435889" cy="5303837"/>
          </a:xfrm>
        </p:spPr>
        <p:txBody>
          <a:bodyPr>
            <a:normAutofit fontScale="92500" lnSpcReduction="20000"/>
          </a:bodyPr>
          <a:lstStyle/>
          <a:p>
            <a:r>
              <a:rPr lang="en-US" altLang="zh-CN" dirty="0"/>
              <a:t>Interconnects </a:t>
            </a:r>
            <a:r>
              <a:rPr lang="en-US" altLang="zh-CN" dirty="0">
                <a:solidFill>
                  <a:srgbClr val="0066CC"/>
                </a:solidFill>
              </a:rPr>
              <a:t>within one “machine”</a:t>
            </a:r>
          </a:p>
          <a:p>
            <a:pPr lvl="1"/>
            <a:r>
              <a:rPr lang="en-US" altLang="zh-CN" dirty="0"/>
              <a:t>Interconnect in a </a:t>
            </a:r>
            <a:r>
              <a:rPr lang="en-US" altLang="zh-CN" dirty="0">
                <a:solidFill>
                  <a:srgbClr val="0066CC"/>
                </a:solidFill>
              </a:rPr>
              <a:t>multi-processor system</a:t>
            </a:r>
          </a:p>
          <a:p>
            <a:pPr lvl="1"/>
            <a:r>
              <a:rPr lang="en-US" altLang="zh-CN" dirty="0"/>
              <a:t>Interconnect in a </a:t>
            </a:r>
            <a:r>
              <a:rPr lang="en-US" altLang="zh-CN" dirty="0">
                <a:solidFill>
                  <a:srgbClr val="0066CC"/>
                </a:solidFill>
              </a:rPr>
              <a:t>supercomputer</a:t>
            </a:r>
          </a:p>
          <a:p>
            <a:pPr lvl="1"/>
            <a:r>
              <a:rPr lang="en-US" altLang="zh-CN" dirty="0">
                <a:solidFill>
                  <a:srgbClr val="0066CC"/>
                </a:solidFill>
              </a:rPr>
              <a:t>Hundreds to thousands </a:t>
            </a:r>
            <a:r>
              <a:rPr lang="en-US" altLang="zh-CN" dirty="0"/>
              <a:t>of devices interconnected</a:t>
            </a:r>
          </a:p>
          <a:p>
            <a:pPr lvl="2"/>
            <a:r>
              <a:rPr lang="en-US" altLang="zh-CN" dirty="0"/>
              <a:t>Tianhe-2 supercomputer (16K nodes)</a:t>
            </a:r>
          </a:p>
          <a:p>
            <a:r>
              <a:rPr lang="en-US" altLang="zh-CN" dirty="0"/>
              <a:t>Maximum interconnect distance</a:t>
            </a:r>
          </a:p>
          <a:p>
            <a:pPr lvl="1"/>
            <a:r>
              <a:rPr lang="en-US" altLang="zh-CN" dirty="0"/>
              <a:t>Fraction to </a:t>
            </a:r>
            <a:r>
              <a:rPr lang="en-US" altLang="zh-CN" dirty="0">
                <a:solidFill>
                  <a:srgbClr val="0066CC"/>
                </a:solidFill>
              </a:rPr>
              <a:t>tens</a:t>
            </a:r>
            <a:r>
              <a:rPr lang="en-US" altLang="zh-CN" dirty="0"/>
              <a:t> of </a:t>
            </a:r>
            <a:r>
              <a:rPr lang="en-US" altLang="zh-CN" dirty="0">
                <a:solidFill>
                  <a:srgbClr val="0066CC"/>
                </a:solidFill>
              </a:rPr>
              <a:t>meters</a:t>
            </a:r>
            <a:r>
              <a:rPr lang="en-US" altLang="zh-CN" dirty="0"/>
              <a:t> (typical)</a:t>
            </a:r>
          </a:p>
          <a:p>
            <a:pPr lvl="1"/>
            <a:r>
              <a:rPr lang="en-US" altLang="zh-CN" dirty="0"/>
              <a:t>A few </a:t>
            </a:r>
            <a:r>
              <a:rPr lang="en-US" altLang="zh-CN" dirty="0">
                <a:solidFill>
                  <a:srgbClr val="0066CC"/>
                </a:solidFill>
              </a:rPr>
              <a:t>hundred meters </a:t>
            </a:r>
            <a:r>
              <a:rPr lang="en-US" altLang="zh-CN" dirty="0"/>
              <a:t>(some)</a:t>
            </a:r>
          </a:p>
          <a:p>
            <a:pPr lvl="2"/>
            <a:r>
              <a:rPr lang="en-US" altLang="zh-CN" dirty="0">
                <a:solidFill>
                  <a:srgbClr val="0066CC"/>
                </a:solidFill>
              </a:rPr>
              <a:t>InfiniBand</a:t>
            </a:r>
            <a:r>
              <a:rPr lang="en-US" altLang="zh-CN" dirty="0"/>
              <a:t>: 120 Gbps over a distance of 300m</a:t>
            </a:r>
          </a:p>
        </p:txBody>
      </p:sp>
      <p:sp>
        <p:nvSpPr>
          <p:cNvPr id="3" name="标题 2">
            <a:extLst>
              <a:ext uri="{FF2B5EF4-FFF2-40B4-BE49-F238E27FC236}">
                <a16:creationId xmlns:a16="http://schemas.microsoft.com/office/drawing/2014/main" id="{ED5B92DE-ADB6-4490-8385-16BA81334816}"/>
              </a:ext>
            </a:extLst>
          </p:cNvPr>
          <p:cNvSpPr>
            <a:spLocks noGrp="1"/>
          </p:cNvSpPr>
          <p:nvPr>
            <p:ph type="title"/>
          </p:nvPr>
        </p:nvSpPr>
        <p:spPr>
          <a:xfrm>
            <a:off x="456591" y="136525"/>
            <a:ext cx="8229600" cy="1143000"/>
          </a:xfrm>
        </p:spPr>
        <p:txBody>
          <a:bodyPr>
            <a:normAutofit/>
          </a:bodyPr>
          <a:lstStyle/>
          <a:p>
            <a:r>
              <a:rPr lang="en-US" altLang="zh-CN" dirty="0"/>
              <a:t>System-Area Networks </a:t>
            </a:r>
            <a:endParaRPr lang="zh-CN" altLang="en-US" dirty="0"/>
          </a:p>
        </p:txBody>
      </p:sp>
      <p:sp>
        <p:nvSpPr>
          <p:cNvPr id="4" name="灯片编号占位符 3">
            <a:extLst>
              <a:ext uri="{FF2B5EF4-FFF2-40B4-BE49-F238E27FC236}">
                <a16:creationId xmlns:a16="http://schemas.microsoft.com/office/drawing/2014/main" id="{2D57CAD3-CD04-424F-865B-9AD3F41335A5}"/>
              </a:ext>
            </a:extLst>
          </p:cNvPr>
          <p:cNvSpPr>
            <a:spLocks noGrp="1"/>
          </p:cNvSpPr>
          <p:nvPr>
            <p:ph type="sldNum" sz="quarter" idx="12"/>
          </p:nvPr>
        </p:nvSpPr>
        <p:spPr/>
        <p:txBody>
          <a:bodyPr/>
          <a:lstStyle/>
          <a:p>
            <a:fld id="{A5846718-CB15-44DC-A3B0-F0ED78D869D1}" type="slidenum">
              <a:rPr lang="en-SG" smtClean="0"/>
              <a:t>6</a:t>
            </a:fld>
            <a:endParaRPr lang="en-SG"/>
          </a:p>
        </p:txBody>
      </p:sp>
    </p:spTree>
    <p:extLst>
      <p:ext uri="{BB962C8B-B14F-4D97-AF65-F5344CB8AC3E}">
        <p14:creationId xmlns:p14="http://schemas.microsoft.com/office/powerpoint/2010/main" val="19558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00"/>
                                        <p:tgtEl>
                                          <p:spTgt spid="2">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down)">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ipe(down)">
                                      <p:cBhvr>
                                        <p:cTn id="33" dur="500"/>
                                        <p:tgtEl>
                                          <p:spTgt spid="2">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ipe(down)">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What would happen?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pic>
        <p:nvPicPr>
          <p:cNvPr id="6" name="图片 5">
            <a:extLst>
              <a:ext uri="{FF2B5EF4-FFF2-40B4-BE49-F238E27FC236}">
                <a16:creationId xmlns:a16="http://schemas.microsoft.com/office/drawing/2014/main" id="{54747253-7B0B-4784-8CEA-433DABADC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378733"/>
            <a:ext cx="3384376" cy="5160179"/>
          </a:xfrm>
          <a:prstGeom prst="rect">
            <a:avLst/>
          </a:prstGeom>
        </p:spPr>
      </p:pic>
    </p:spTree>
    <p:extLst>
      <p:ext uri="{BB962C8B-B14F-4D97-AF65-F5344CB8AC3E}">
        <p14:creationId xmlns:p14="http://schemas.microsoft.com/office/powerpoint/2010/main" val="3602478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What would happen?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pic>
        <p:nvPicPr>
          <p:cNvPr id="5" name="图片 4">
            <a:extLst>
              <a:ext uri="{FF2B5EF4-FFF2-40B4-BE49-F238E27FC236}">
                <a16:creationId xmlns:a16="http://schemas.microsoft.com/office/drawing/2014/main" id="{5B33C1CF-022F-413F-9AD4-8AE542DF2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7638"/>
            <a:ext cx="8686800" cy="1923579"/>
          </a:xfrm>
          <a:prstGeom prst="rect">
            <a:avLst/>
          </a:prstGeom>
        </p:spPr>
      </p:pic>
      <p:sp>
        <p:nvSpPr>
          <p:cNvPr id="7" name="内容占位符 1">
            <a:extLst>
              <a:ext uri="{FF2B5EF4-FFF2-40B4-BE49-F238E27FC236}">
                <a16:creationId xmlns:a16="http://schemas.microsoft.com/office/drawing/2014/main" id="{D44F61BE-37BF-43BB-9BDD-8A9CE092CD30}"/>
              </a:ext>
            </a:extLst>
          </p:cNvPr>
          <p:cNvSpPr>
            <a:spLocks noGrp="1"/>
          </p:cNvSpPr>
          <p:nvPr>
            <p:ph idx="1"/>
          </p:nvPr>
        </p:nvSpPr>
        <p:spPr>
          <a:xfrm>
            <a:off x="442476" y="3516784"/>
            <a:ext cx="7931833" cy="2839566"/>
          </a:xfrm>
        </p:spPr>
        <p:txBody>
          <a:bodyPr>
            <a:normAutofit/>
          </a:bodyPr>
          <a:lstStyle/>
          <a:p>
            <a:r>
              <a:rPr lang="en-US" altLang="zh-CN" dirty="0"/>
              <a:t>Suppose executed at the indicated times </a:t>
            </a:r>
          </a:p>
          <a:p>
            <a:r>
              <a:rPr lang="en-US" altLang="zh-CN" dirty="0"/>
              <a:t>What value z1 will get, 4*7=28 or 4*2=8?</a:t>
            </a:r>
          </a:p>
          <a:p>
            <a:r>
              <a:rPr lang="en-US" altLang="zh-CN" dirty="0">
                <a:solidFill>
                  <a:srgbClr val="FF0000"/>
                </a:solidFill>
              </a:rPr>
              <a:t>Unpredictable!</a:t>
            </a:r>
            <a:r>
              <a:rPr lang="en-US" altLang="zh-CN" dirty="0"/>
              <a:t> Whether write-through or write-back…</a:t>
            </a:r>
          </a:p>
        </p:txBody>
      </p:sp>
    </p:spTree>
    <p:extLst>
      <p:ext uri="{BB962C8B-B14F-4D97-AF65-F5344CB8AC3E}">
        <p14:creationId xmlns:p14="http://schemas.microsoft.com/office/powerpoint/2010/main" val="1435205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591" y="1417638"/>
            <a:ext cx="7931833" cy="4819674"/>
          </a:xfrm>
        </p:spPr>
        <p:txBody>
          <a:bodyPr>
            <a:normAutofit/>
          </a:bodyPr>
          <a:lstStyle/>
          <a:p>
            <a:r>
              <a:rPr lang="en-US" altLang="zh-CN" dirty="0"/>
              <a:t>When the caches of </a:t>
            </a:r>
            <a:r>
              <a:rPr lang="en-US" altLang="zh-CN" dirty="0">
                <a:solidFill>
                  <a:schemeClr val="accent1"/>
                </a:solidFill>
              </a:rPr>
              <a:t>multiple</a:t>
            </a:r>
            <a:r>
              <a:rPr lang="en-US" altLang="zh-CN" dirty="0"/>
              <a:t> processors store the </a:t>
            </a:r>
            <a:r>
              <a:rPr lang="en-US" altLang="zh-CN" dirty="0">
                <a:solidFill>
                  <a:srgbClr val="FF0000"/>
                </a:solidFill>
              </a:rPr>
              <a:t>same</a:t>
            </a:r>
            <a:r>
              <a:rPr lang="en-US" altLang="zh-CN" dirty="0"/>
              <a:t> variable, an update </a:t>
            </a:r>
            <a:r>
              <a:rPr lang="en-US" altLang="zh-CN" dirty="0">
                <a:solidFill>
                  <a:schemeClr val="accent1"/>
                </a:solidFill>
              </a:rPr>
              <a:t>by one </a:t>
            </a:r>
            <a:r>
              <a:rPr lang="en-US" altLang="zh-CN" dirty="0"/>
              <a:t>processor to the cached variable, </a:t>
            </a:r>
            <a:r>
              <a:rPr lang="en-US" altLang="zh-CN" dirty="0">
                <a:solidFill>
                  <a:schemeClr val="accent6"/>
                </a:solidFill>
              </a:rPr>
              <a:t>how to ensure</a:t>
            </a:r>
            <a:r>
              <a:rPr lang="en-US" altLang="zh-CN" dirty="0"/>
              <a:t> the cached value stored </a:t>
            </a:r>
            <a:r>
              <a:rPr lang="en-US" altLang="zh-CN" dirty="0">
                <a:solidFill>
                  <a:schemeClr val="accent1"/>
                </a:solidFill>
              </a:rPr>
              <a:t>by the other</a:t>
            </a:r>
            <a:r>
              <a:rPr lang="en-US" altLang="zh-CN" dirty="0"/>
              <a:t> processors is also updated. </a:t>
            </a:r>
          </a:p>
          <a:p>
            <a:pPr lvl="1"/>
            <a:r>
              <a:rPr lang="en-US" altLang="zh-CN" dirty="0">
                <a:solidFill>
                  <a:schemeClr val="accent6"/>
                </a:solidFill>
              </a:rPr>
              <a:t>Snooping</a:t>
            </a:r>
            <a:r>
              <a:rPr lang="en-US" altLang="zh-CN" dirty="0"/>
              <a:t> cache coherence</a:t>
            </a:r>
          </a:p>
          <a:p>
            <a:pPr lvl="1"/>
            <a:r>
              <a:rPr lang="en-US" altLang="zh-CN" dirty="0">
                <a:solidFill>
                  <a:schemeClr val="accent6"/>
                </a:solidFill>
              </a:rPr>
              <a:t>Directory-based</a:t>
            </a:r>
            <a:r>
              <a:rPr lang="en-US" altLang="zh-CN" dirty="0"/>
              <a:t> cache coherence </a:t>
            </a:r>
            <a:endParaRPr lang="zh-CN" altLang="en-US" dirty="0"/>
          </a:p>
        </p:txBody>
      </p:sp>
      <p:sp>
        <p:nvSpPr>
          <p:cNvPr id="3" name="标题 2"/>
          <p:cNvSpPr>
            <a:spLocks noGrp="1"/>
          </p:cNvSpPr>
          <p:nvPr>
            <p:ph type="title"/>
          </p:nvPr>
        </p:nvSpPr>
        <p:spPr/>
        <p:txBody>
          <a:bodyPr/>
          <a:lstStyle/>
          <a:p>
            <a:r>
              <a:rPr lang="en-US" altLang="zh-CN" dirty="0"/>
              <a:t>Cache Coherence Problem</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Tree>
    <p:extLst>
      <p:ext uri="{BB962C8B-B14F-4D97-AF65-F5344CB8AC3E}">
        <p14:creationId xmlns:p14="http://schemas.microsoft.com/office/powerpoint/2010/main" val="557258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监听（</a:t>
            </a:r>
            <a:r>
              <a:rPr lang="en-US" altLang="zh-CN" dirty="0"/>
              <a:t>Snooping</a:t>
            </a:r>
            <a:r>
              <a:rPr lang="zh-CN" altLang="en-US" dirty="0"/>
              <a:t>）</a:t>
            </a:r>
            <a:r>
              <a:rPr lang="en-US" altLang="zh-CN" dirty="0"/>
              <a:t>Cache Coherence</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pic>
        <p:nvPicPr>
          <p:cNvPr id="1026" name="Picture 2" descr="2: Snooping-based cache coherence | Download Scientific Diagram">
            <a:extLst>
              <a:ext uri="{FF2B5EF4-FFF2-40B4-BE49-F238E27FC236}">
                <a16:creationId xmlns:a16="http://schemas.microsoft.com/office/drawing/2014/main" id="{2718EB18-3E06-4CE2-B894-81AA0FC23B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86052"/>
            <a:ext cx="7931150" cy="428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91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591" y="1417638"/>
            <a:ext cx="7931833" cy="4819674"/>
          </a:xfrm>
        </p:spPr>
        <p:txBody>
          <a:bodyPr>
            <a:normAutofit/>
          </a:bodyPr>
          <a:lstStyle/>
          <a:p>
            <a:r>
              <a:rPr lang="en-US" altLang="zh-CN" dirty="0"/>
              <a:t>Directory (a data structure) stores the status of each cache line</a:t>
            </a:r>
          </a:p>
          <a:p>
            <a:pPr lvl="1"/>
            <a:r>
              <a:rPr lang="en-US" altLang="zh-CN" dirty="0"/>
              <a:t>Also support distributed-memory</a:t>
            </a:r>
          </a:p>
          <a:p>
            <a:pPr lvl="1"/>
            <a:r>
              <a:rPr lang="en-US" altLang="zh-CN" dirty="0"/>
              <a:t>Directory is maintained in a distributed way</a:t>
            </a:r>
          </a:p>
          <a:p>
            <a:endParaRPr lang="zh-CN" altLang="en-US" dirty="0"/>
          </a:p>
        </p:txBody>
      </p:sp>
      <p:sp>
        <p:nvSpPr>
          <p:cNvPr id="3" name="标题 2"/>
          <p:cNvSpPr>
            <a:spLocks noGrp="1"/>
          </p:cNvSpPr>
          <p:nvPr>
            <p:ph type="title"/>
          </p:nvPr>
        </p:nvSpPr>
        <p:spPr/>
        <p:txBody>
          <a:bodyPr>
            <a:normAutofit/>
          </a:bodyPr>
          <a:lstStyle/>
          <a:p>
            <a:r>
              <a:rPr lang="zh-CN" altLang="en-US" sz="3200" dirty="0"/>
              <a:t>基于目录的</a:t>
            </a:r>
            <a:r>
              <a:rPr lang="en-US" altLang="zh-CN" sz="3200" dirty="0"/>
              <a:t>(Directory-based) Cache Coherence</a:t>
            </a:r>
            <a:endParaRPr lang="zh-CN" altLang="en-US" sz="32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pic>
        <p:nvPicPr>
          <p:cNvPr id="2050" name="Picture 2" descr="Organization of Directory Based Protocol | Download Scientific Diagram">
            <a:extLst>
              <a:ext uri="{FF2B5EF4-FFF2-40B4-BE49-F238E27FC236}">
                <a16:creationId xmlns:a16="http://schemas.microsoft.com/office/drawing/2014/main" id="{385E615D-496E-4FEA-8C2E-C10650B66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844" y="4132253"/>
            <a:ext cx="60293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24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591" y="1417638"/>
            <a:ext cx="7931833" cy="4819674"/>
          </a:xfrm>
        </p:spPr>
        <p:txBody>
          <a:bodyPr>
            <a:normAutofit/>
          </a:bodyPr>
          <a:lstStyle/>
          <a:p>
            <a:r>
              <a:rPr lang="en-US" altLang="zh-CN" dirty="0"/>
              <a:t>Pros: Substantial additional storage required for the directory </a:t>
            </a:r>
            <a:br>
              <a:rPr lang="en-US" altLang="zh-CN" dirty="0"/>
            </a:br>
            <a:endParaRPr lang="en-US" altLang="zh-CN" dirty="0"/>
          </a:p>
          <a:p>
            <a:r>
              <a:rPr lang="en-US" altLang="zh-CN" dirty="0"/>
              <a:t>Cons: When a cache variable is updated, </a:t>
            </a:r>
            <a:r>
              <a:rPr lang="en-US" altLang="zh-CN" dirty="0">
                <a:solidFill>
                  <a:schemeClr val="accent6"/>
                </a:solidFill>
              </a:rPr>
              <a:t>only the cores storing that variable </a:t>
            </a:r>
            <a:r>
              <a:rPr lang="en-US" altLang="zh-CN" dirty="0"/>
              <a:t>need to be contacted</a:t>
            </a:r>
            <a:endParaRPr lang="zh-CN" altLang="en-US" dirty="0"/>
          </a:p>
        </p:txBody>
      </p:sp>
      <p:sp>
        <p:nvSpPr>
          <p:cNvPr id="3" name="标题 2"/>
          <p:cNvSpPr>
            <a:spLocks noGrp="1"/>
          </p:cNvSpPr>
          <p:nvPr>
            <p:ph type="title"/>
          </p:nvPr>
        </p:nvSpPr>
        <p:spPr/>
        <p:txBody>
          <a:bodyPr>
            <a:normAutofit/>
          </a:bodyPr>
          <a:lstStyle/>
          <a:p>
            <a:r>
              <a:rPr lang="zh-CN" altLang="en-US" sz="3200" dirty="0"/>
              <a:t>基于目录的</a:t>
            </a:r>
            <a:r>
              <a:rPr lang="en-US" altLang="zh-CN" sz="3200" dirty="0"/>
              <a:t>(Directory-based) Cache Coherence</a:t>
            </a:r>
            <a:endParaRPr lang="zh-CN" altLang="en-US" sz="32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Tree>
    <p:extLst>
      <p:ext uri="{BB962C8B-B14F-4D97-AF65-F5344CB8AC3E}">
        <p14:creationId xmlns:p14="http://schemas.microsoft.com/office/powerpoint/2010/main" val="1857137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伪共享 </a:t>
            </a:r>
            <a:r>
              <a:rPr lang="en-US" altLang="zh-CN" sz="4000" dirty="0"/>
              <a:t>(False Sharing)</a:t>
            </a:r>
            <a:endParaRPr lang="zh-CN" altLang="en-US" sz="40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46718-CB15-44DC-A3B0-F0ED78D869D1}" type="slidenum">
              <a:rPr kumimoji="0" lang="en-SG"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SG"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pic>
        <p:nvPicPr>
          <p:cNvPr id="6" name="图片 5">
            <a:extLst>
              <a:ext uri="{FF2B5EF4-FFF2-40B4-BE49-F238E27FC236}">
                <a16:creationId xmlns:a16="http://schemas.microsoft.com/office/drawing/2014/main" id="{F98A814A-1227-4B94-B707-5901BC6A7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4" y="1308398"/>
            <a:ext cx="6307613" cy="5157192"/>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208D3F1-90BC-45DD-AC5A-331A184FC623}"/>
                  </a:ext>
                </a:extLst>
              </p:cNvPr>
              <p:cNvSpPr txBox="1"/>
              <p:nvPr/>
            </p:nvSpPr>
            <p:spPr>
              <a:xfrm>
                <a:off x="5210708" y="3044428"/>
                <a:ext cx="2376264" cy="923330"/>
              </a:xfrm>
              <a:prstGeom prst="rect">
                <a:avLst/>
              </a:prstGeom>
              <a:noFill/>
            </p:spPr>
            <p:txBody>
              <a:bodyPr wrap="square" rtlCol="0">
                <a:spAutoFit/>
              </a:bodyPr>
              <a:lstStyle/>
              <a:p>
                <a:r>
                  <a:rPr lang="en-US" altLang="zh-CN" dirty="0"/>
                  <a:t>Suppose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=8</m:t>
                    </m:r>
                  </m:oMath>
                </a14:m>
                <a:r>
                  <a:rPr lang="en-US" altLang="zh-CN" dirty="0"/>
                  <a:t>, </a:t>
                </a:r>
                <a:r>
                  <a:rPr lang="en-US" altLang="zh-CN" dirty="0" err="1"/>
                  <a:t>core_count</a:t>
                </a:r>
                <a:r>
                  <a:rPr lang="en-US" altLang="zh-CN" dirty="0"/>
                  <a:t> = 2, </a:t>
                </a:r>
                <a:r>
                  <a:rPr lang="en-US" altLang="zh-CN" b="1" dirty="0">
                    <a:solidFill>
                      <a:srgbClr val="FF0000"/>
                    </a:solidFill>
                  </a:rPr>
                  <a:t>each cache line is 64 bytes!</a:t>
                </a:r>
                <a:endParaRPr lang="zh-CN" altLang="en-US" b="1" dirty="0">
                  <a:solidFill>
                    <a:srgbClr val="FF0000"/>
                  </a:solidFill>
                </a:endParaRPr>
              </a:p>
            </p:txBody>
          </p:sp>
        </mc:Choice>
        <mc:Fallback>
          <p:sp>
            <p:nvSpPr>
              <p:cNvPr id="9" name="文本框 8">
                <a:extLst>
                  <a:ext uri="{FF2B5EF4-FFF2-40B4-BE49-F238E27FC236}">
                    <a16:creationId xmlns:a16="http://schemas.microsoft.com/office/drawing/2014/main" id="{2208D3F1-90BC-45DD-AC5A-331A184FC623}"/>
                  </a:ext>
                </a:extLst>
              </p:cNvPr>
              <p:cNvSpPr txBox="1">
                <a:spLocks noRot="1" noChangeAspect="1" noMove="1" noResize="1" noEditPoints="1" noAdjustHandles="1" noChangeArrowheads="1" noChangeShapeType="1" noTextEdit="1"/>
              </p:cNvSpPr>
              <p:nvPr/>
            </p:nvSpPr>
            <p:spPr>
              <a:xfrm>
                <a:off x="5210708" y="3044428"/>
                <a:ext cx="2376264" cy="923330"/>
              </a:xfrm>
              <a:prstGeom prst="rect">
                <a:avLst/>
              </a:prstGeom>
              <a:blipFill>
                <a:blip r:embed="rId3"/>
                <a:stretch>
                  <a:fillRect l="-2308" t="-3289" b="-921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ECBA075-ECCE-4C3F-86C4-F06DAA3432DB}"/>
              </a:ext>
            </a:extLst>
          </p:cNvPr>
          <p:cNvSpPr txBox="1"/>
          <p:nvPr/>
        </p:nvSpPr>
        <p:spPr>
          <a:xfrm>
            <a:off x="5210708" y="4196556"/>
            <a:ext cx="3394720" cy="923330"/>
          </a:xfrm>
          <a:prstGeom prst="rect">
            <a:avLst/>
          </a:prstGeom>
          <a:noFill/>
        </p:spPr>
        <p:txBody>
          <a:bodyPr wrap="square" rtlCol="0">
            <a:spAutoFit/>
          </a:bodyPr>
          <a:lstStyle/>
          <a:p>
            <a:r>
              <a:rPr lang="en-US" altLang="zh-CN" b="1" dirty="0">
                <a:solidFill>
                  <a:srgbClr val="FF0000"/>
                </a:solidFill>
                <a:latin typeface="Times-Roman"/>
              </a:rPr>
              <a:t>T</a:t>
            </a:r>
            <a:r>
              <a:rPr lang="en-US" altLang="zh-CN" sz="1800" b="1" i="0" dirty="0">
                <a:solidFill>
                  <a:srgbClr val="FF0000"/>
                </a:solidFill>
                <a:effectLst/>
                <a:latin typeface="Times-Roman"/>
              </a:rPr>
              <a:t>he system is behaving </a:t>
            </a:r>
            <a:r>
              <a:rPr lang="en-US" altLang="zh-CN" sz="1800" b="1" i="1" dirty="0">
                <a:solidFill>
                  <a:srgbClr val="FF0000"/>
                </a:solidFill>
                <a:effectLst/>
                <a:latin typeface="Times-Italic"/>
              </a:rPr>
              <a:t>as if </a:t>
            </a:r>
            <a:r>
              <a:rPr lang="en-US" altLang="zh-CN" sz="1800" b="1" i="0" dirty="0">
                <a:solidFill>
                  <a:srgbClr val="FF0000"/>
                </a:solidFill>
                <a:effectLst/>
                <a:latin typeface="Times-Roman"/>
              </a:rPr>
              <a:t>the elements of </a:t>
            </a:r>
            <a:r>
              <a:rPr lang="en-US" altLang="zh-CN" sz="1800" b="1" i="0" dirty="0">
                <a:solidFill>
                  <a:srgbClr val="FF0000"/>
                </a:solidFill>
                <a:effectLst/>
                <a:latin typeface="LetterGothic"/>
              </a:rPr>
              <a:t>y </a:t>
            </a:r>
            <a:r>
              <a:rPr lang="en-US" altLang="zh-CN" sz="1800" b="1" i="0" dirty="0">
                <a:solidFill>
                  <a:srgbClr val="FF0000"/>
                </a:solidFill>
                <a:effectLst/>
                <a:latin typeface="Times-Roman"/>
              </a:rPr>
              <a:t>were being shared by the cores</a:t>
            </a:r>
            <a:r>
              <a:rPr lang="en-US" altLang="zh-CN" b="1" dirty="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30780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dirty="0"/>
          </a:p>
        </p:txBody>
      </p:sp>
      <p:sp>
        <p:nvSpPr>
          <p:cNvPr id="3" name="标题 2"/>
          <p:cNvSpPr>
            <a:spLocks noGrp="1"/>
          </p:cNvSpPr>
          <p:nvPr>
            <p:ph type="title"/>
          </p:nvPr>
        </p:nvSpPr>
        <p:spPr/>
        <p:txBody>
          <a:bodyPr/>
          <a:lstStyle/>
          <a:p>
            <a:r>
              <a:rPr lang="en-US" altLang="zh-CN" dirty="0"/>
              <a:t>Supplementary materials</a:t>
            </a:r>
            <a:endParaRPr lang="zh-CN" altLang="en-US" dirty="0"/>
          </a:p>
        </p:txBody>
      </p:sp>
      <p:sp>
        <p:nvSpPr>
          <p:cNvPr id="4" name="灯片编号占位符 3"/>
          <p:cNvSpPr>
            <a:spLocks noGrp="1"/>
          </p:cNvSpPr>
          <p:nvPr>
            <p:ph type="sldNum" sz="quarter" idx="12"/>
          </p:nvPr>
        </p:nvSpPr>
        <p:spPr/>
        <p:txBody>
          <a:bodyPr/>
          <a:lstStyle/>
          <a:p>
            <a:fld id="{A5846718-CB15-44DC-A3B0-F0ED78D869D1}" type="slidenum">
              <a:rPr lang="en-SG" smtClean="0"/>
              <a:t>67</a:t>
            </a:fld>
            <a:endParaRPr lang="en-SG"/>
          </a:p>
        </p:txBody>
      </p:sp>
    </p:spTree>
    <p:extLst>
      <p:ext uri="{BB962C8B-B14F-4D97-AF65-F5344CB8AC3E}">
        <p14:creationId xmlns:p14="http://schemas.microsoft.com/office/powerpoint/2010/main" val="3235688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EC94134-5FFB-4114-9AB2-B0CFDB276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235" y="1417638"/>
            <a:ext cx="6497530" cy="4819650"/>
          </a:xfrm>
        </p:spPr>
      </p:pic>
      <p:sp>
        <p:nvSpPr>
          <p:cNvPr id="3" name="标题 2"/>
          <p:cNvSpPr>
            <a:spLocks noGrp="1"/>
          </p:cNvSpPr>
          <p:nvPr>
            <p:ph type="title"/>
          </p:nvPr>
        </p:nvSpPr>
        <p:spPr/>
        <p:txBody>
          <a:bodyPr>
            <a:normAutofit/>
          </a:bodyPr>
          <a:lstStyle/>
          <a:p>
            <a:r>
              <a:rPr lang="en-US" altLang="zh-CN" dirty="0"/>
              <a:t>Computing bisection width</a:t>
            </a:r>
            <a:endParaRPr lang="zh-CN" altLang="en-US" dirty="0"/>
          </a:p>
        </p:txBody>
      </p:sp>
      <p:sp>
        <p:nvSpPr>
          <p:cNvPr id="4" name="灯片编号占位符 3"/>
          <p:cNvSpPr>
            <a:spLocks noGrp="1"/>
          </p:cNvSpPr>
          <p:nvPr>
            <p:ph type="sldNum" sz="quarter" idx="12"/>
          </p:nvPr>
        </p:nvSpPr>
        <p:spPr/>
        <p:txBody>
          <a:bodyPr/>
          <a:lstStyle/>
          <a:p>
            <a:fld id="{A5846718-CB15-44DC-A3B0-F0ED78D869D1}" type="slidenum">
              <a:rPr lang="en-SG" smtClean="0"/>
              <a:t>68</a:t>
            </a:fld>
            <a:endParaRPr lang="en-SG"/>
          </a:p>
        </p:txBody>
      </p:sp>
      <p:sp>
        <p:nvSpPr>
          <p:cNvPr id="7" name="文本框 6">
            <a:extLst>
              <a:ext uri="{FF2B5EF4-FFF2-40B4-BE49-F238E27FC236}">
                <a16:creationId xmlns:a16="http://schemas.microsoft.com/office/drawing/2014/main" id="{81DCEBD8-83FD-4755-8DBC-FB8CD5B5B1B3}"/>
              </a:ext>
            </a:extLst>
          </p:cNvPr>
          <p:cNvSpPr txBox="1"/>
          <p:nvPr/>
        </p:nvSpPr>
        <p:spPr>
          <a:xfrm>
            <a:off x="8028384" y="4941168"/>
            <a:ext cx="658416" cy="369332"/>
          </a:xfrm>
          <a:prstGeom prst="rect">
            <a:avLst/>
          </a:prstGeom>
          <a:noFill/>
        </p:spPr>
        <p:txBody>
          <a:bodyPr wrap="square" rtlCol="0">
            <a:spAutoFit/>
          </a:bodyPr>
          <a:lstStyle/>
          <a:p>
            <a:r>
              <a:rPr lang="en-US" altLang="zh-CN" dirty="0">
                <a:hlinkClick r:id="rId3" action="ppaction://hlinksldjump"/>
              </a:rPr>
              <a:t>back</a:t>
            </a:r>
            <a:endParaRPr lang="zh-CN" altLang="en-US" dirty="0"/>
          </a:p>
        </p:txBody>
      </p:sp>
    </p:spTree>
    <p:extLst>
      <p:ext uri="{BB962C8B-B14F-4D97-AF65-F5344CB8AC3E}">
        <p14:creationId xmlns:p14="http://schemas.microsoft.com/office/powerpoint/2010/main" val="208289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7391E94-A91E-4AAA-8B65-5017ACB143B5}"/>
              </a:ext>
            </a:extLst>
          </p:cNvPr>
          <p:cNvSpPr>
            <a:spLocks noGrp="1"/>
          </p:cNvSpPr>
          <p:nvPr>
            <p:ph type="title"/>
          </p:nvPr>
        </p:nvSpPr>
        <p:spPr>
          <a:xfrm>
            <a:off x="457200" y="78730"/>
            <a:ext cx="8229600" cy="1143000"/>
          </a:xfrm>
        </p:spPr>
        <p:txBody>
          <a:bodyPr>
            <a:normAutofit/>
          </a:bodyPr>
          <a:lstStyle/>
          <a:p>
            <a:r>
              <a:rPr lang="en-US" altLang="zh-CN" dirty="0"/>
              <a:t>System-Area Networks </a:t>
            </a:r>
            <a:endParaRPr lang="zh-CN" altLang="en-US" dirty="0"/>
          </a:p>
        </p:txBody>
      </p:sp>
      <p:sp>
        <p:nvSpPr>
          <p:cNvPr id="4" name="灯片编号占位符 3">
            <a:extLst>
              <a:ext uri="{FF2B5EF4-FFF2-40B4-BE49-F238E27FC236}">
                <a16:creationId xmlns:a16="http://schemas.microsoft.com/office/drawing/2014/main" id="{A6889E88-05F6-4FA6-B5C8-AC8F81AAED67}"/>
              </a:ext>
            </a:extLst>
          </p:cNvPr>
          <p:cNvSpPr>
            <a:spLocks noGrp="1"/>
          </p:cNvSpPr>
          <p:nvPr>
            <p:ph type="sldNum" sz="quarter" idx="12"/>
          </p:nvPr>
        </p:nvSpPr>
        <p:spPr/>
        <p:txBody>
          <a:bodyPr/>
          <a:lstStyle/>
          <a:p>
            <a:fld id="{A5846718-CB15-44DC-A3B0-F0ED78D869D1}" type="slidenum">
              <a:rPr lang="en-SG" smtClean="0"/>
              <a:t>7</a:t>
            </a:fld>
            <a:endParaRPr lang="en-SG"/>
          </a:p>
        </p:txBody>
      </p:sp>
      <p:pic>
        <p:nvPicPr>
          <p:cNvPr id="5" name="Picture 5">
            <a:extLst>
              <a:ext uri="{FF2B5EF4-FFF2-40B4-BE49-F238E27FC236}">
                <a16:creationId xmlns:a16="http://schemas.microsoft.com/office/drawing/2014/main" id="{346C8AFD-35D7-4862-95ED-1F3E20425BE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3568" y="1340768"/>
            <a:ext cx="7556397" cy="4896544"/>
          </a:xfrm>
          <a:prstGeom prst="rect">
            <a:avLst/>
          </a:prstGeom>
        </p:spPr>
      </p:pic>
    </p:spTree>
    <p:extLst>
      <p:ext uri="{BB962C8B-B14F-4D97-AF65-F5344CB8AC3E}">
        <p14:creationId xmlns:p14="http://schemas.microsoft.com/office/powerpoint/2010/main" val="353969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1B56DE-1D84-4D06-9270-0F4CEC4963A0}"/>
              </a:ext>
            </a:extLst>
          </p:cNvPr>
          <p:cNvSpPr>
            <a:spLocks noGrp="1"/>
          </p:cNvSpPr>
          <p:nvPr>
            <p:ph idx="1"/>
          </p:nvPr>
        </p:nvSpPr>
        <p:spPr>
          <a:xfrm>
            <a:off x="456591" y="1417638"/>
            <a:ext cx="8229600" cy="3955578"/>
          </a:xfrm>
        </p:spPr>
        <p:txBody>
          <a:bodyPr>
            <a:normAutofit fontScale="92500"/>
          </a:bodyPr>
          <a:lstStyle/>
          <a:p>
            <a:r>
              <a:rPr lang="en-US" altLang="zh-CN" dirty="0"/>
              <a:t>Interconnect </a:t>
            </a:r>
            <a:r>
              <a:rPr lang="en-US" altLang="zh-CN" dirty="0">
                <a:solidFill>
                  <a:srgbClr val="0066CC"/>
                </a:solidFill>
              </a:rPr>
              <a:t>within a single chip</a:t>
            </a:r>
          </a:p>
          <a:p>
            <a:pPr lvl="1"/>
            <a:r>
              <a:rPr lang="en-US" altLang="zh-CN" dirty="0"/>
              <a:t>Devices are </a:t>
            </a:r>
            <a:r>
              <a:rPr lang="en-US" altLang="zh-CN" dirty="0">
                <a:solidFill>
                  <a:srgbClr val="0066CC"/>
                </a:solidFill>
              </a:rPr>
              <a:t>micro-architectural elements</a:t>
            </a:r>
          </a:p>
          <a:p>
            <a:pPr lvl="2"/>
            <a:r>
              <a:rPr lang="en-US" altLang="zh-CN" dirty="0"/>
              <a:t>Caches, directories, processor cores</a:t>
            </a:r>
          </a:p>
          <a:p>
            <a:pPr lvl="1"/>
            <a:r>
              <a:rPr lang="en-US" altLang="zh-CN" dirty="0"/>
              <a:t>Currently, designs with </a:t>
            </a:r>
            <a:r>
              <a:rPr lang="en-US" altLang="zh-CN" dirty="0">
                <a:solidFill>
                  <a:srgbClr val="0066CC"/>
                </a:solidFill>
              </a:rPr>
              <a:t>tens of devices </a:t>
            </a:r>
            <a:r>
              <a:rPr lang="en-US" altLang="zh-CN" dirty="0"/>
              <a:t>are common</a:t>
            </a:r>
          </a:p>
          <a:p>
            <a:pPr lvl="2"/>
            <a:r>
              <a:rPr lang="en-US" altLang="zh-CN" dirty="0"/>
              <a:t>Ex: IBM Cell, Intel multicores, Tile processors</a:t>
            </a:r>
          </a:p>
          <a:p>
            <a:r>
              <a:rPr lang="en-US" altLang="zh-CN" dirty="0"/>
              <a:t>Proximity: </a:t>
            </a:r>
            <a:r>
              <a:rPr lang="en-US" altLang="zh-CN" dirty="0">
                <a:solidFill>
                  <a:srgbClr val="0066CC"/>
                </a:solidFill>
              </a:rPr>
              <a:t>millimeters</a:t>
            </a:r>
          </a:p>
          <a:p>
            <a:endParaRPr lang="zh-CN" altLang="en-US" dirty="0"/>
          </a:p>
        </p:txBody>
      </p:sp>
      <p:sp>
        <p:nvSpPr>
          <p:cNvPr id="3" name="标题 2">
            <a:extLst>
              <a:ext uri="{FF2B5EF4-FFF2-40B4-BE49-F238E27FC236}">
                <a16:creationId xmlns:a16="http://schemas.microsoft.com/office/drawing/2014/main" id="{82F61EFC-15D9-4226-8721-EFB9F1C75C35}"/>
              </a:ext>
            </a:extLst>
          </p:cNvPr>
          <p:cNvSpPr>
            <a:spLocks noGrp="1"/>
          </p:cNvSpPr>
          <p:nvPr>
            <p:ph type="title"/>
          </p:nvPr>
        </p:nvSpPr>
        <p:spPr/>
        <p:txBody>
          <a:bodyPr/>
          <a:lstStyle/>
          <a:p>
            <a:r>
              <a:rPr lang="en-US" altLang="zh-CN" dirty="0"/>
              <a:t>On-Chip Networks</a:t>
            </a:r>
            <a:endParaRPr lang="zh-CN" altLang="en-US" dirty="0"/>
          </a:p>
        </p:txBody>
      </p:sp>
      <p:sp>
        <p:nvSpPr>
          <p:cNvPr id="4" name="灯片编号占位符 3">
            <a:extLst>
              <a:ext uri="{FF2B5EF4-FFF2-40B4-BE49-F238E27FC236}">
                <a16:creationId xmlns:a16="http://schemas.microsoft.com/office/drawing/2014/main" id="{EC0E1E7D-CBCB-4778-A8DA-C706A90EE0F8}"/>
              </a:ext>
            </a:extLst>
          </p:cNvPr>
          <p:cNvSpPr>
            <a:spLocks noGrp="1"/>
          </p:cNvSpPr>
          <p:nvPr>
            <p:ph type="sldNum" sz="quarter" idx="12"/>
          </p:nvPr>
        </p:nvSpPr>
        <p:spPr/>
        <p:txBody>
          <a:bodyPr/>
          <a:lstStyle/>
          <a:p>
            <a:fld id="{A5846718-CB15-44DC-A3B0-F0ED78D869D1}" type="slidenum">
              <a:rPr lang="en-SG" smtClean="0"/>
              <a:t>8</a:t>
            </a:fld>
            <a:endParaRPr lang="en-SG"/>
          </a:p>
        </p:txBody>
      </p:sp>
      <p:sp>
        <p:nvSpPr>
          <p:cNvPr id="5" name="TextBox 5">
            <a:extLst>
              <a:ext uri="{FF2B5EF4-FFF2-40B4-BE49-F238E27FC236}">
                <a16:creationId xmlns:a16="http://schemas.microsoft.com/office/drawing/2014/main" id="{5302F5AE-E73C-4C61-9C14-53B36F5C1D5E}"/>
              </a:ext>
            </a:extLst>
          </p:cNvPr>
          <p:cNvSpPr txBox="1"/>
          <p:nvPr/>
        </p:nvSpPr>
        <p:spPr>
          <a:xfrm>
            <a:off x="755576" y="5466895"/>
            <a:ext cx="7776424" cy="461665"/>
          </a:xfrm>
          <a:prstGeom prst="rect">
            <a:avLst/>
          </a:prstGeom>
          <a:solidFill>
            <a:schemeClr val="accent4">
              <a:lumMod val="20000"/>
              <a:lumOff val="80000"/>
            </a:schemeClr>
          </a:solidFill>
        </p:spPr>
        <p:txBody>
          <a:bodyPr wrap="none" rtlCol="0">
            <a:spAutoFit/>
          </a:bodyPr>
          <a:lstStyle/>
          <a:p>
            <a:r>
              <a:rPr lang="en-US" sz="2400" b="1" dirty="0">
                <a:solidFill>
                  <a:srgbClr val="FF0000"/>
                </a:solidFill>
              </a:rPr>
              <a:t>We are concerned with On-Chip and System-Area Networks</a:t>
            </a:r>
          </a:p>
        </p:txBody>
      </p:sp>
    </p:spTree>
    <p:extLst>
      <p:ext uri="{BB962C8B-B14F-4D97-AF65-F5344CB8AC3E}">
        <p14:creationId xmlns:p14="http://schemas.microsoft.com/office/powerpoint/2010/main" val="184153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131A35-D470-4507-8AD8-6CFFD11F9DAF}"/>
              </a:ext>
            </a:extLst>
          </p:cNvPr>
          <p:cNvSpPr>
            <a:spLocks noGrp="1"/>
          </p:cNvSpPr>
          <p:nvPr>
            <p:ph idx="1"/>
          </p:nvPr>
        </p:nvSpPr>
        <p:spPr>
          <a:xfrm>
            <a:off x="456591" y="1417638"/>
            <a:ext cx="8003841" cy="4819674"/>
          </a:xfrm>
        </p:spPr>
        <p:txBody>
          <a:bodyPr>
            <a:normAutofit fontScale="77500" lnSpcReduction="20000"/>
          </a:bodyPr>
          <a:lstStyle/>
          <a:p>
            <a:r>
              <a:rPr lang="en-US" altLang="zh-CN" dirty="0"/>
              <a:t>Provide </a:t>
            </a:r>
            <a:r>
              <a:rPr lang="en-US" altLang="zh-CN" dirty="0">
                <a:solidFill>
                  <a:srgbClr val="0066CC"/>
                </a:solidFill>
              </a:rPr>
              <a:t>external connectivity </a:t>
            </a:r>
            <a:r>
              <a:rPr lang="en-US" altLang="zh-CN" dirty="0"/>
              <a:t>from system to outside world</a:t>
            </a:r>
          </a:p>
          <a:p>
            <a:pPr lvl="1"/>
            <a:r>
              <a:rPr lang="en-US" altLang="zh-CN" dirty="0"/>
              <a:t>Also, connectivity within a single computer system at many levels</a:t>
            </a:r>
          </a:p>
          <a:p>
            <a:r>
              <a:rPr lang="en-US" altLang="zh-CN" dirty="0"/>
              <a:t>Interconnection networks should be </a:t>
            </a:r>
            <a:r>
              <a:rPr lang="en-US" altLang="zh-CN" dirty="0">
                <a:solidFill>
                  <a:srgbClr val="0066CC"/>
                </a:solidFill>
              </a:rPr>
              <a:t>well designed</a:t>
            </a:r>
          </a:p>
          <a:p>
            <a:pPr lvl="1"/>
            <a:r>
              <a:rPr lang="en-US" altLang="zh-CN" dirty="0"/>
              <a:t>To transfer the </a:t>
            </a:r>
            <a:r>
              <a:rPr lang="en-US" altLang="zh-CN" dirty="0">
                <a:solidFill>
                  <a:srgbClr val="0066CC"/>
                </a:solidFill>
              </a:rPr>
              <a:t>maximum amount of information</a:t>
            </a:r>
          </a:p>
          <a:p>
            <a:pPr lvl="1"/>
            <a:r>
              <a:rPr lang="en-US" altLang="zh-CN" dirty="0"/>
              <a:t>Within the </a:t>
            </a:r>
            <a:r>
              <a:rPr lang="en-US" altLang="zh-CN" dirty="0">
                <a:solidFill>
                  <a:srgbClr val="0066CC"/>
                </a:solidFill>
              </a:rPr>
              <a:t>least amount of time </a:t>
            </a:r>
            <a:r>
              <a:rPr lang="en-US" altLang="zh-CN" dirty="0"/>
              <a:t>(and cost, power constraints)</a:t>
            </a:r>
          </a:p>
          <a:p>
            <a:r>
              <a:rPr lang="en-US" altLang="zh-CN" dirty="0"/>
              <a:t>Application: </a:t>
            </a:r>
          </a:p>
          <a:p>
            <a:pPr lvl="1"/>
            <a:r>
              <a:rPr lang="en-US" altLang="zh-CN" dirty="0"/>
              <a:t>managing communication can be critical to performance</a:t>
            </a:r>
          </a:p>
        </p:txBody>
      </p:sp>
      <p:sp>
        <p:nvSpPr>
          <p:cNvPr id="3" name="标题 2">
            <a:extLst>
              <a:ext uri="{FF2B5EF4-FFF2-40B4-BE49-F238E27FC236}">
                <a16:creationId xmlns:a16="http://schemas.microsoft.com/office/drawing/2014/main" id="{FC5F21C6-7E72-4E6F-A67D-F4B8E522EC12}"/>
              </a:ext>
            </a:extLst>
          </p:cNvPr>
          <p:cNvSpPr>
            <a:spLocks noGrp="1"/>
          </p:cNvSpPr>
          <p:nvPr>
            <p:ph type="title"/>
          </p:nvPr>
        </p:nvSpPr>
        <p:spPr/>
        <p:txBody>
          <a:bodyPr/>
          <a:lstStyle/>
          <a:p>
            <a:r>
              <a:rPr lang="en-US" altLang="zh-CN" dirty="0"/>
              <a:t>Why Study Interconnects?</a:t>
            </a:r>
            <a:endParaRPr lang="zh-CN" altLang="en-US" dirty="0"/>
          </a:p>
        </p:txBody>
      </p:sp>
      <p:sp>
        <p:nvSpPr>
          <p:cNvPr id="4" name="灯片编号占位符 3">
            <a:extLst>
              <a:ext uri="{FF2B5EF4-FFF2-40B4-BE49-F238E27FC236}">
                <a16:creationId xmlns:a16="http://schemas.microsoft.com/office/drawing/2014/main" id="{ACCC6677-AAAC-4C8E-AD15-B103823E0346}"/>
              </a:ext>
            </a:extLst>
          </p:cNvPr>
          <p:cNvSpPr>
            <a:spLocks noGrp="1"/>
          </p:cNvSpPr>
          <p:nvPr>
            <p:ph type="sldNum" sz="quarter" idx="12"/>
          </p:nvPr>
        </p:nvSpPr>
        <p:spPr/>
        <p:txBody>
          <a:bodyPr/>
          <a:lstStyle/>
          <a:p>
            <a:fld id="{A5846718-CB15-44DC-A3B0-F0ED78D869D1}" type="slidenum">
              <a:rPr lang="en-SG" smtClean="0"/>
              <a:t>9</a:t>
            </a:fld>
            <a:endParaRPr lang="en-SG"/>
          </a:p>
        </p:txBody>
      </p:sp>
    </p:spTree>
    <p:extLst>
      <p:ext uri="{BB962C8B-B14F-4D97-AF65-F5344CB8AC3E}">
        <p14:creationId xmlns:p14="http://schemas.microsoft.com/office/powerpoint/2010/main" val="186636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down)">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5778</TotalTime>
  <Words>2666</Words>
  <Application>Microsoft Office PowerPoint</Application>
  <PresentationFormat>全屏显示(4:3)</PresentationFormat>
  <Paragraphs>442</Paragraphs>
  <Slides>68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68</vt:i4>
      </vt:variant>
    </vt:vector>
  </HeadingPairs>
  <TitlesOfParts>
    <vt:vector size="80" baseType="lpstr">
      <vt:lpstr>Gungsuh</vt:lpstr>
      <vt:lpstr>LetterGothic</vt:lpstr>
      <vt:lpstr>Söhne</vt:lpstr>
      <vt:lpstr>Times-Italic</vt:lpstr>
      <vt:lpstr>Times-Roman</vt:lpstr>
      <vt:lpstr>Arial</vt:lpstr>
      <vt:lpstr>Calibri</vt:lpstr>
      <vt:lpstr>Cambria Math</vt:lpstr>
      <vt:lpstr>Gill Sans MT</vt:lpstr>
      <vt:lpstr>Verdana</vt:lpstr>
      <vt:lpstr>Wingdings</vt:lpstr>
      <vt:lpstr>Office Theme</vt:lpstr>
      <vt:lpstr>Interconnection Network</vt:lpstr>
      <vt:lpstr>Interconnection Networks[互连网络]</vt:lpstr>
      <vt:lpstr>Interconnection Networks[互连网络]</vt:lpstr>
      <vt:lpstr>Wide-Area Networks </vt:lpstr>
      <vt:lpstr>Local-Area Networks </vt:lpstr>
      <vt:lpstr>System-Area Networks </vt:lpstr>
      <vt:lpstr>System-Area Networks </vt:lpstr>
      <vt:lpstr>On-Chip Networks</vt:lpstr>
      <vt:lpstr>Why Study Interconnects?</vt:lpstr>
      <vt:lpstr>Why Study Interconnects? (cont.)</vt:lpstr>
      <vt:lpstr>Interconnection network </vt:lpstr>
      <vt:lpstr>Nodes and Links</vt:lpstr>
      <vt:lpstr>Link and Channel</vt:lpstr>
      <vt:lpstr>Design Considerations</vt:lpstr>
      <vt:lpstr>Design Considerations</vt:lpstr>
      <vt:lpstr>Example Requirements</vt:lpstr>
      <vt:lpstr>Technology constraints</vt:lpstr>
      <vt:lpstr>Off-chip vs. On-chip ICNs</vt:lpstr>
      <vt:lpstr>Main Aspects of an ICN</vt:lpstr>
      <vt:lpstr>Main Aspects of an ICN</vt:lpstr>
      <vt:lpstr>1. Network Topology</vt:lpstr>
      <vt:lpstr>Network Topology</vt:lpstr>
      <vt:lpstr>Example</vt:lpstr>
      <vt:lpstr>Recall: Shared Memory System</vt:lpstr>
      <vt:lpstr>Recall: Distributed Memory System</vt:lpstr>
      <vt:lpstr>Interconnection networks</vt:lpstr>
      <vt:lpstr>1.1 Shared memory interconnects</vt:lpstr>
      <vt:lpstr>Shared memory interconnects</vt:lpstr>
      <vt:lpstr>Shared memory interconnects</vt:lpstr>
      <vt:lpstr>PowerPoint 演示文稿</vt:lpstr>
      <vt:lpstr>1.2 Distributed memory interconnects</vt:lpstr>
      <vt:lpstr>Distributed memory interconnects</vt:lpstr>
      <vt:lpstr>（1）Direct interconnect</vt:lpstr>
      <vt:lpstr>Direct interconnect</vt:lpstr>
      <vt:lpstr>Bisection width（等分宽度） </vt:lpstr>
      <vt:lpstr>Two bisections of a ring</vt:lpstr>
      <vt:lpstr>Definitions  </vt:lpstr>
      <vt:lpstr>Fully connected network</vt:lpstr>
      <vt:lpstr>Hypercube</vt:lpstr>
      <vt:lpstr>Hypercubes</vt:lpstr>
      <vt:lpstr>（2）Indirect interconnect</vt:lpstr>
      <vt:lpstr>Indirect interconnects</vt:lpstr>
      <vt:lpstr>A generic indirect network</vt:lpstr>
      <vt:lpstr>Crossbar interconnect for distributed memory</vt:lpstr>
      <vt:lpstr>An omega network</vt:lpstr>
      <vt:lpstr>A switch in an omega network</vt:lpstr>
      <vt:lpstr>More definitions</vt:lpstr>
      <vt:lpstr>PowerPoint 演示文稿</vt:lpstr>
      <vt:lpstr>2. Routing Policy</vt:lpstr>
      <vt:lpstr>Routing policy</vt:lpstr>
      <vt:lpstr>Routing Policy</vt:lpstr>
      <vt:lpstr>What is Deadlock?</vt:lpstr>
      <vt:lpstr>3. Router Architecture</vt:lpstr>
      <vt:lpstr>Router Architecture</vt:lpstr>
      <vt:lpstr>Router Architecture</vt:lpstr>
      <vt:lpstr>Router Architecture</vt:lpstr>
      <vt:lpstr>Summary</vt:lpstr>
      <vt:lpstr>Cache coherence</vt:lpstr>
      <vt:lpstr>Recall that…</vt:lpstr>
      <vt:lpstr>What would happen?</vt:lpstr>
      <vt:lpstr>What would happen?</vt:lpstr>
      <vt:lpstr>Cache Coherence Problem</vt:lpstr>
      <vt:lpstr>监听（Snooping）Cache Coherence</vt:lpstr>
      <vt:lpstr>基于目录的(Directory-based) Cache Coherence</vt:lpstr>
      <vt:lpstr>基于目录的(Directory-based) Cache Coherence</vt:lpstr>
      <vt:lpstr>伪共享 (False Sharing)</vt:lpstr>
      <vt:lpstr>Supplementary materials</vt:lpstr>
      <vt:lpstr>Computing bisection width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Storm for Real-Time Stream Data Analytic</dc:title>
  <dc:creator>Tom Fu</dc:creator>
  <cp:lastModifiedBy>Jones Wong</cp:lastModifiedBy>
  <cp:revision>959</cp:revision>
  <dcterms:created xsi:type="dcterms:W3CDTF">2015-08-27T02:23:10Z</dcterms:created>
  <dcterms:modified xsi:type="dcterms:W3CDTF">2024-03-04T04:16:10Z</dcterms:modified>
</cp:coreProperties>
</file>