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sldIdLst>
    <p:sldId id="47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524" r:id="rId11"/>
    <p:sldId id="525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523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5213" autoAdjust="0"/>
  </p:normalViewPr>
  <p:slideViewPr>
    <p:cSldViewPr snapToGrid="0">
      <p:cViewPr varScale="1">
        <p:scale>
          <a:sx n="88" d="100"/>
          <a:sy n="88" d="100"/>
        </p:scale>
        <p:origin x="1092" y="5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Wong" userId="ffaff864a26d44c2" providerId="LiveId" clId="{B02048FE-EEAF-46AE-91E7-2A37A2359A5D}"/>
    <pc:docChg chg="addSld modSld">
      <pc:chgData name="Jones Wong" userId="ffaff864a26d44c2" providerId="LiveId" clId="{B02048FE-EEAF-46AE-91E7-2A37A2359A5D}" dt="2024-03-06T03:24:11.413" v="526" actId="20577"/>
      <pc:docMkLst>
        <pc:docMk/>
      </pc:docMkLst>
      <pc:sldChg chg="modSp add mod">
        <pc:chgData name="Jones Wong" userId="ffaff864a26d44c2" providerId="LiveId" clId="{B02048FE-EEAF-46AE-91E7-2A37A2359A5D}" dt="2024-03-06T03:17:55.011" v="136" actId="20577"/>
        <pc:sldMkLst>
          <pc:docMk/>
          <pc:sldMk cId="196490305" sldId="524"/>
        </pc:sldMkLst>
        <pc:spChg chg="mod">
          <ac:chgData name="Jones Wong" userId="ffaff864a26d44c2" providerId="LiveId" clId="{B02048FE-EEAF-46AE-91E7-2A37A2359A5D}" dt="2024-03-06T03:16:20.498" v="16" actId="20577"/>
          <ac:spMkLst>
            <pc:docMk/>
            <pc:sldMk cId="196490305" sldId="524"/>
            <ac:spMk id="128001" creationId="{00000000-0000-0000-0000-000000000000}"/>
          </ac:spMkLst>
        </pc:spChg>
        <pc:spChg chg="mod">
          <ac:chgData name="Jones Wong" userId="ffaff864a26d44c2" providerId="LiveId" clId="{B02048FE-EEAF-46AE-91E7-2A37A2359A5D}" dt="2024-03-06T03:17:55.011" v="136" actId="20577"/>
          <ac:spMkLst>
            <pc:docMk/>
            <pc:sldMk cId="196490305" sldId="524"/>
            <ac:spMk id="128003" creationId="{00000000-0000-0000-0000-000000000000}"/>
          </ac:spMkLst>
        </pc:spChg>
      </pc:sldChg>
      <pc:sldChg chg="modSp add mod">
        <pc:chgData name="Jones Wong" userId="ffaff864a26d44c2" providerId="LiveId" clId="{B02048FE-EEAF-46AE-91E7-2A37A2359A5D}" dt="2024-03-06T03:24:11.413" v="526" actId="20577"/>
        <pc:sldMkLst>
          <pc:docMk/>
          <pc:sldMk cId="1845206618" sldId="525"/>
        </pc:sldMkLst>
        <pc:spChg chg="mod">
          <ac:chgData name="Jones Wong" userId="ffaff864a26d44c2" providerId="LiveId" clId="{B02048FE-EEAF-46AE-91E7-2A37A2359A5D}" dt="2024-03-06T03:18:42.999" v="152" actId="20577"/>
          <ac:spMkLst>
            <pc:docMk/>
            <pc:sldMk cId="1845206618" sldId="525"/>
            <ac:spMk id="128001" creationId="{00000000-0000-0000-0000-000000000000}"/>
          </ac:spMkLst>
        </pc:spChg>
        <pc:spChg chg="mod">
          <ac:chgData name="Jones Wong" userId="ffaff864a26d44c2" providerId="LiveId" clId="{B02048FE-EEAF-46AE-91E7-2A37A2359A5D}" dt="2024-03-06T03:24:11.413" v="526" actId="20577"/>
          <ac:spMkLst>
            <pc:docMk/>
            <pc:sldMk cId="1845206618" sldId="525"/>
            <ac:spMk id="1280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BB809-72CF-4171-83DB-D59CD4D94461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96D2-8776-4F5C-A458-4FD37E71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5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55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agglomeration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əˌglɒməˈreɪʃn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əˌglɑməˈreɪʃn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成团，结块；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26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CAE3-F86D-4A99-B0E5-55A3BA484314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9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3235-E407-4435-8477-ABEB40650553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EA30-7E28-415A-A723-9E7237164203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6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  <a:lvl2pPr>
              <a:defRPr baseline="0">
                <a:ea typeface="微软雅黑" panose="020B0503020204020204" pitchFamily="34" charset="-122"/>
              </a:defRPr>
            </a:lvl2pPr>
            <a:lvl3pPr>
              <a:defRPr baseline="0">
                <a:ea typeface="微软雅黑" panose="020B0503020204020204" pitchFamily="34" charset="-122"/>
              </a:defRPr>
            </a:lvl3pPr>
            <a:lvl4pPr>
              <a:defRPr baseline="0">
                <a:ea typeface="微软雅黑" panose="020B0503020204020204" pitchFamily="34" charset="-122"/>
              </a:defRPr>
            </a:lvl4pPr>
            <a:lvl5pPr>
              <a:defRPr baseline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81FE-FDA2-4032-A76B-6A3874FAE3BE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70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AA3-A5F6-4500-9BD7-8ACDF93CE5F8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95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2BB4-FE59-492A-854F-99C7DB93702D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68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BBB-5F16-4F94-A55F-F9A84AB850D4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F21-9E73-4A09-8FDF-F5B8451BE0E8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819-C64F-42ED-AA8F-6A49C58C7401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5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F504-CF0F-4CA0-B1FF-C9B6ED0A1576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3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068A-AAB1-4C94-8522-07B9F1B757C0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410F-BD23-4A99-A428-8732FD8F085A}" type="datetime1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Parallel software</a:t>
            </a:r>
          </a:p>
        </p:txBody>
      </p:sp>
      <p:pic>
        <p:nvPicPr>
          <p:cNvPr id="119811" name="Picture 5" descr="C:\Documents and Settings\liszka\Local Settings\Temporary Internet Files\Content.IE5\0AVCOKV0\MP90031634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2" y="1550353"/>
            <a:ext cx="365760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83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More mechanisms</a:t>
            </a:r>
          </a:p>
        </p:txBody>
      </p:sp>
      <p:sp>
        <p:nvSpPr>
          <p:cNvPr id="128003" name="Rectangle 4"/>
          <p:cNvSpPr>
            <a:spLocks noChangeArrowheads="1"/>
          </p:cNvSpPr>
          <p:nvPr/>
        </p:nvSpPr>
        <p:spPr bwMode="auto">
          <a:xfrm>
            <a:off x="628650" y="1690689"/>
            <a:ext cx="8388350" cy="22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b="1" dirty="0">
                <a:latin typeface="+mn-lt"/>
                <a:ea typeface="宋体" panose="02010600030101010101" pitchFamily="2" charset="-122"/>
              </a:rPr>
              <a:t>Semaphores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: similar to mutexes</a:t>
            </a:r>
          </a:p>
          <a:p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+mn-lt"/>
                <a:ea typeface="宋体" panose="02010600030101010101" pitchFamily="2" charset="-122"/>
              </a:rPr>
              <a:t>Monitor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: an object whose methods can only be executed in a mutually exclusive way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Thread safety</a:t>
            </a:r>
          </a:p>
        </p:txBody>
      </p:sp>
      <p:sp>
        <p:nvSpPr>
          <p:cNvPr id="128003" name="Rectangle 4"/>
          <p:cNvSpPr>
            <a:spLocks noChangeArrowheads="1"/>
          </p:cNvSpPr>
          <p:nvPr/>
        </p:nvSpPr>
        <p:spPr bwMode="auto">
          <a:xfrm>
            <a:off x="628650" y="1690689"/>
            <a:ext cx="8388350" cy="442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Parallel programs call functions developed for use in serial programs</a:t>
            </a:r>
          </a:p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If the called function uses static local variables?</a:t>
            </a:r>
          </a:p>
          <a:p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-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ordinary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C local variable: allocated from the system stack</a:t>
            </a:r>
          </a:p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    -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static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C local variable: persist from one call to the next, i.e., shared</a:t>
            </a:r>
          </a:p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    - e.g.,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strtok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(), it is NOT </a:t>
            </a:r>
            <a:r>
              <a:rPr lang="en-US" altLang="zh-CN">
                <a:latin typeface="+mn-lt"/>
                <a:ea typeface="宋体" panose="02010600030101010101" pitchFamily="2" charset="-122"/>
              </a:rPr>
              <a:t>thread safe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20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>
          <a:xfrm>
            <a:off x="611188" y="116932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message-passing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611188" y="1326061"/>
            <a:ext cx="8532812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char message [ 1 0 0 ] ;</a:t>
            </a:r>
          </a:p>
          <a:p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. . .</a:t>
            </a:r>
          </a:p>
          <a:p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my_rank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Get_rank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( ) ;</a:t>
            </a:r>
          </a:p>
          <a:p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if (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my_rank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== 1) {</a:t>
            </a:r>
          </a:p>
          <a:p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( message , "Greetings from process 1" ) ;</a:t>
            </a:r>
          </a:p>
          <a:p>
            <a:r>
              <a:rPr lang="da-DK" altLang="zh-CN" sz="2800" dirty="0">
                <a:latin typeface="+mn-lt"/>
              </a:rPr>
              <a:t>     </a:t>
            </a:r>
            <a:r>
              <a:rPr lang="da-DK" altLang="zh-CN" sz="2800" dirty="0">
                <a:solidFill>
                  <a:srgbClr val="0000FF"/>
                </a:solidFill>
                <a:latin typeface="+mn-lt"/>
              </a:rPr>
              <a:t>Send ( message , MSG_CHAR , 100 , 0 ) </a:t>
            </a:r>
            <a:r>
              <a:rPr lang="da-DK" altLang="zh-CN" sz="2800" dirty="0">
                <a:latin typeface="+mn-lt"/>
              </a:rPr>
              <a:t>;</a:t>
            </a:r>
          </a:p>
          <a:p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} elseif (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my_rank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== 0) {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 Receive ( message , MSG_CHAR , 100 , 1 ) ;</a:t>
            </a:r>
          </a:p>
          <a:p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( "Process 0 &gt; Received: %s\n" , message ) ;</a:t>
            </a:r>
          </a:p>
          <a:p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4"/>
          <p:cNvSpPr>
            <a:spLocks noGrp="1"/>
          </p:cNvSpPr>
          <p:nvPr>
            <p:ph type="title"/>
          </p:nvPr>
        </p:nvSpPr>
        <p:spPr>
          <a:xfrm>
            <a:off x="558936" y="339634"/>
            <a:ext cx="8281987" cy="13239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Partitioned Global Address Space Languages</a:t>
            </a:r>
          </a:p>
        </p:txBody>
      </p:sp>
      <p:sp>
        <p:nvSpPr>
          <p:cNvPr id="130051" name="Rectangle 5"/>
          <p:cNvSpPr>
            <a:spLocks noChangeArrowheads="1"/>
          </p:cNvSpPr>
          <p:nvPr/>
        </p:nvSpPr>
        <p:spPr bwMode="auto">
          <a:xfrm>
            <a:off x="703398" y="1968409"/>
            <a:ext cx="8064500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pt-BR" altLang="zh-CN" sz="2500" dirty="0">
                <a:latin typeface="+mn-lt"/>
              </a:rPr>
              <a:t>shared int n = . . . ;</a:t>
            </a:r>
          </a:p>
          <a:p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shared double x [ n ] , y [ n ] ;</a:t>
            </a:r>
          </a:p>
          <a:p>
            <a:r>
              <a:rPr lang="en-US" altLang="zh-CN" sz="25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private int </a:t>
            </a:r>
            <a:r>
              <a:rPr lang="en-US" altLang="zh-CN" sz="25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5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, </a:t>
            </a:r>
            <a:r>
              <a:rPr lang="en-US" altLang="zh-CN" sz="25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my_first_element</a:t>
            </a:r>
            <a:r>
              <a:rPr lang="en-US" altLang="zh-CN" sz="25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, </a:t>
            </a:r>
            <a:r>
              <a:rPr lang="en-US" altLang="zh-CN" sz="25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my_last_element</a:t>
            </a:r>
            <a:r>
              <a:rPr lang="en-US" altLang="zh-CN" sz="25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500" dirty="0" err="1">
                <a:latin typeface="+mn-lt"/>
                <a:ea typeface="宋体" panose="02010600030101010101" pitchFamily="2" charset="-122"/>
              </a:rPr>
              <a:t>my_first_element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 = . . . ;</a:t>
            </a:r>
          </a:p>
          <a:p>
            <a:r>
              <a:rPr lang="en-US" altLang="zh-CN" sz="2500" dirty="0" err="1">
                <a:latin typeface="+mn-lt"/>
                <a:ea typeface="宋体" panose="02010600030101010101" pitchFamily="2" charset="-122"/>
              </a:rPr>
              <a:t>my_last_element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 = . . . ;</a:t>
            </a:r>
          </a:p>
          <a:p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/ * Initialize x and y  */</a:t>
            </a:r>
          </a:p>
          <a:p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. . .</a:t>
            </a:r>
          </a:p>
          <a:p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f o r ( </a:t>
            </a:r>
            <a:r>
              <a:rPr lang="en-US" altLang="zh-CN" sz="25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500" dirty="0" err="1">
                <a:latin typeface="+mn-lt"/>
                <a:ea typeface="宋体" panose="02010600030101010101" pitchFamily="2" charset="-122"/>
              </a:rPr>
              <a:t>my_first_element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 ; </a:t>
            </a:r>
            <a:r>
              <a:rPr lang="en-US" altLang="zh-CN" sz="25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 &lt;= </a:t>
            </a:r>
            <a:r>
              <a:rPr lang="en-US" altLang="zh-CN" sz="2500" dirty="0" err="1">
                <a:latin typeface="+mn-lt"/>
                <a:ea typeface="宋体" panose="02010600030101010101" pitchFamily="2" charset="-122"/>
              </a:rPr>
              <a:t>my_last_element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 ; </a:t>
            </a:r>
            <a:r>
              <a:rPr lang="en-US" altLang="zh-CN" sz="25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     x [ </a:t>
            </a:r>
            <a:r>
              <a:rPr lang="en-US" altLang="zh-CN" sz="25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 ] += y [ </a:t>
            </a:r>
            <a:r>
              <a:rPr lang="en-US" altLang="zh-CN" sz="25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500" dirty="0">
                <a:latin typeface="+mn-lt"/>
                <a:ea typeface="宋体" panose="02010600030101010101" pitchFamily="2" charset="-122"/>
              </a:rPr>
              <a:t> ] 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95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and Output</a:t>
            </a:r>
          </a:p>
        </p:txBody>
      </p:sp>
      <p:sp>
        <p:nvSpPr>
          <p:cNvPr id="1310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 distributed memory programs, only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process 0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will access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stdin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shared memory programs, only 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master thread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or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thread 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will access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stdin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both distributed memory and shared memory programs all the processes/threads can access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stdout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stderr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07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and Output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 most cases only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 single process/thread</a:t>
            </a:r>
            <a:r>
              <a:rPr lang="en-US" altLang="zh-CN" dirty="0">
                <a:ea typeface="宋体" panose="02010600030101010101" pitchFamily="2" charset="-122"/>
              </a:rPr>
              <a:t> will be used for all output to 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</a:rPr>
              <a:t>stdout</a:t>
            </a:r>
            <a:r>
              <a:rPr lang="en-US" altLang="zh-CN" dirty="0">
                <a:ea typeface="宋体" panose="02010600030101010101" pitchFamily="2" charset="-122"/>
              </a:rPr>
              <a:t> other than debugging output.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because of the indeterminacy of the order of output to 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</a:rPr>
              <a:t>stdout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Debug output </a:t>
            </a:r>
            <a:r>
              <a:rPr lang="en-US" altLang="zh-CN" dirty="0">
                <a:ea typeface="宋体" panose="02010600030101010101" pitchFamily="2" charset="-122"/>
              </a:rPr>
              <a:t>should always include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rank or id </a:t>
            </a:r>
            <a:r>
              <a:rPr lang="en-US" altLang="zh-CN" dirty="0">
                <a:ea typeface="宋体" panose="02010600030101010101" pitchFamily="2" charset="-122"/>
              </a:rPr>
              <a:t>of the process/thread that’s generating the output.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7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and Output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9666" cy="43513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Only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 single process/thread </a:t>
            </a:r>
            <a:r>
              <a:rPr lang="en-US" altLang="zh-CN" dirty="0">
                <a:ea typeface="宋体" panose="02010600030101010101" pitchFamily="2" charset="-122"/>
              </a:rPr>
              <a:t>will attempt to access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any single file </a:t>
            </a:r>
            <a:r>
              <a:rPr lang="en-US" altLang="zh-CN" dirty="0">
                <a:ea typeface="宋体" panose="02010600030101010101" pitchFamily="2" charset="-122"/>
              </a:rPr>
              <a:t>other than stdin, </a:t>
            </a:r>
            <a:r>
              <a:rPr lang="en-US" altLang="zh-CN" dirty="0" err="1">
                <a:ea typeface="宋体" panose="02010600030101010101" pitchFamily="2" charset="-122"/>
              </a:rPr>
              <a:t>stdout</a:t>
            </a:r>
            <a:r>
              <a:rPr lang="en-US" altLang="zh-CN" dirty="0">
                <a:ea typeface="宋体" panose="02010600030101010101" pitchFamily="2" charset="-122"/>
              </a:rPr>
              <a:t>, or stderr.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each process/thread can open its own, private file for reading or writing,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But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no two processes/threads</a:t>
            </a:r>
            <a:r>
              <a:rPr lang="en-US" altLang="zh-CN" dirty="0">
                <a:ea typeface="宋体" panose="02010600030101010101" pitchFamily="2" charset="-122"/>
              </a:rPr>
              <a:t> will open 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same file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Performance</a:t>
            </a:r>
          </a:p>
        </p:txBody>
      </p:sp>
      <p:pic>
        <p:nvPicPr>
          <p:cNvPr id="134147" name="Picture 4" descr="View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852738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5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Speedup 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270875" cy="19431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Number of cores = p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Serial run-time = </a:t>
            </a:r>
            <a:r>
              <a:rPr lang="en-US" altLang="zh-CN" dirty="0" err="1">
                <a:ea typeface="宋体" panose="02010600030101010101" pitchFamily="2" charset="-122"/>
              </a:rPr>
              <a:t>T</a:t>
            </a:r>
            <a:r>
              <a:rPr lang="en-US" altLang="zh-CN" baseline="-25000" dirty="0" err="1">
                <a:ea typeface="宋体" panose="02010600030101010101" pitchFamily="2" charset="-122"/>
              </a:rPr>
              <a:t>serial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Parallel run-time = </a:t>
            </a:r>
            <a:r>
              <a:rPr lang="en-US" altLang="zh-CN" dirty="0" err="1">
                <a:ea typeface="宋体" panose="02010600030101010101" pitchFamily="2" charset="-122"/>
              </a:rPr>
              <a:t>T</a:t>
            </a:r>
            <a:r>
              <a:rPr lang="en-US" altLang="zh-CN" baseline="-25000" dirty="0" err="1">
                <a:ea typeface="宋体" panose="02010600030101010101" pitchFamily="2" charset="-122"/>
              </a:rPr>
              <a:t>parallel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213" y="3933825"/>
            <a:ext cx="4075112" cy="706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T</a:t>
            </a:r>
            <a:r>
              <a:rPr lang="en-US" sz="4000" kern="0" baseline="-25000" dirty="0">
                <a:solidFill>
                  <a:srgbClr val="003399"/>
                </a:solidFill>
                <a:latin typeface="Arial"/>
              </a:rPr>
              <a:t>parallel </a:t>
            </a:r>
            <a:r>
              <a:rPr lang="en-US" sz="4000" kern="0" dirty="0">
                <a:solidFill>
                  <a:srgbClr val="003399"/>
                </a:solidFill>
                <a:latin typeface="Arial"/>
              </a:rPr>
              <a:t>= T</a:t>
            </a:r>
            <a:r>
              <a:rPr lang="en-US" sz="4000" kern="0" baseline="-25000" dirty="0">
                <a:solidFill>
                  <a:srgbClr val="003399"/>
                </a:solidFill>
                <a:latin typeface="Arial"/>
              </a:rPr>
              <a:t>serial </a:t>
            </a:r>
            <a:r>
              <a:rPr lang="en-US" sz="4000" kern="0" dirty="0">
                <a:solidFill>
                  <a:srgbClr val="003399"/>
                </a:solidFill>
                <a:latin typeface="Arial"/>
              </a:rPr>
              <a:t> / p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 rot="19903937">
            <a:off x="311170" y="3815356"/>
            <a:ext cx="26597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</a:rPr>
              <a:t>linear speedup</a:t>
            </a:r>
          </a:p>
        </p:txBody>
      </p:sp>
      <p:pic>
        <p:nvPicPr>
          <p:cNvPr id="135174" name="Picture 2" descr="View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765175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74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Speedup of a parallel program</a:t>
            </a:r>
          </a:p>
        </p:txBody>
      </p:sp>
      <p:grpSp>
        <p:nvGrpSpPr>
          <p:cNvPr id="136195" name="Group 13"/>
          <p:cNvGrpSpPr>
            <a:grpSpLocks/>
          </p:cNvGrpSpPr>
          <p:nvPr/>
        </p:nvGrpSpPr>
        <p:grpSpPr bwMode="auto">
          <a:xfrm>
            <a:off x="2411413" y="2205038"/>
            <a:ext cx="2968625" cy="1427162"/>
            <a:chOff x="2411760" y="2204864"/>
            <a:chExt cx="2968270" cy="1427966"/>
          </a:xfrm>
        </p:grpSpPr>
        <p:sp>
          <p:nvSpPr>
            <p:cNvPr id="5" name="Rectangle 4"/>
            <p:cNvSpPr/>
            <p:nvPr/>
          </p:nvSpPr>
          <p:spPr>
            <a:xfrm>
              <a:off x="3708592" y="2204864"/>
              <a:ext cx="1407945" cy="7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serial </a:t>
              </a:r>
              <a:endParaRPr lang="en-US" sz="4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80021" y="2924406"/>
              <a:ext cx="1600009" cy="7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parallel</a:t>
              </a:r>
              <a:endParaRPr lang="en-US" sz="40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2492363"/>
              <a:ext cx="1111117" cy="7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S = </a:t>
              </a:r>
              <a:endParaRPr lang="en-US" dirty="0"/>
            </a:p>
          </p:txBody>
        </p:sp>
        <p:cxnSp>
          <p:nvCxnSpPr>
            <p:cNvPr id="136199" name="Straight Connector 11"/>
            <p:cNvCxnSpPr>
              <a:cxnSpLocks noChangeShapeType="1"/>
            </p:cNvCxnSpPr>
            <p:nvPr/>
          </p:nvCxnSpPr>
          <p:spPr bwMode="auto">
            <a:xfrm>
              <a:off x="3635896" y="2924944"/>
              <a:ext cx="1656184" cy="0"/>
            </a:xfrm>
            <a:prstGeom prst="line">
              <a:avLst/>
            </a:prstGeom>
            <a:noFill/>
            <a:ln w="38100" algn="ctr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73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burden is on software</a:t>
            </a:r>
          </a:p>
        </p:txBody>
      </p:sp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Hardware and compilers can keep up the pace needed.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From now on…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In shared memory programs: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Start a single process and fork threads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Threads</a:t>
            </a:r>
            <a:r>
              <a:rPr lang="en-US" altLang="zh-CN" dirty="0">
                <a:ea typeface="宋体" panose="02010600030101010101" pitchFamily="2" charset="-122"/>
              </a:rPr>
              <a:t> carry out tasks.</a:t>
            </a: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In distributed memory programs: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Start multiple processes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Processes</a:t>
            </a:r>
            <a:r>
              <a:rPr lang="en-US" altLang="zh-CN" dirty="0">
                <a:ea typeface="宋体" panose="02010600030101010101" pitchFamily="2" charset="-122"/>
              </a:rPr>
              <a:t> carry out tasks.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84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Efficiency of a parallel 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068638"/>
            <a:ext cx="11112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E = </a:t>
            </a:r>
            <a:endParaRPr lang="en-US" dirty="0"/>
          </a:p>
        </p:txBody>
      </p:sp>
      <p:grpSp>
        <p:nvGrpSpPr>
          <p:cNvPr id="137220" name="Group 19"/>
          <p:cNvGrpSpPr>
            <a:grpSpLocks/>
          </p:cNvGrpSpPr>
          <p:nvPr/>
        </p:nvGrpSpPr>
        <p:grpSpPr bwMode="auto">
          <a:xfrm>
            <a:off x="3492499" y="1844674"/>
            <a:ext cx="1744581" cy="1428609"/>
            <a:chOff x="3635896" y="2204866"/>
            <a:chExt cx="1745025" cy="1428535"/>
          </a:xfrm>
        </p:grpSpPr>
        <p:sp>
          <p:nvSpPr>
            <p:cNvPr id="10" name="Rectangle 9"/>
            <p:cNvSpPr/>
            <p:nvPr/>
          </p:nvSpPr>
          <p:spPr>
            <a:xfrm>
              <a:off x="3707352" y="2204866"/>
              <a:ext cx="1409718" cy="707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serial </a:t>
              </a:r>
              <a:endParaRPr lang="en-US" sz="4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80396" y="2925552"/>
              <a:ext cx="1600525" cy="707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parallel</a:t>
              </a:r>
              <a:endParaRPr lang="en-US" sz="4000" dirty="0">
                <a:solidFill>
                  <a:srgbClr val="000000"/>
                </a:solidFill>
              </a:endParaRPr>
            </a:p>
          </p:txBody>
        </p:sp>
        <p:cxnSp>
          <p:nvCxnSpPr>
            <p:cNvPr id="137236" name="Straight Connector 13"/>
            <p:cNvCxnSpPr>
              <a:cxnSpLocks noChangeShapeType="1"/>
            </p:cNvCxnSpPr>
            <p:nvPr/>
          </p:nvCxnSpPr>
          <p:spPr bwMode="auto">
            <a:xfrm>
              <a:off x="3635896" y="2924944"/>
              <a:ext cx="1656184" cy="0"/>
            </a:xfrm>
            <a:prstGeom prst="line">
              <a:avLst/>
            </a:prstGeom>
            <a:noFill/>
            <a:ln w="38100" algn="ctr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Rectangle 14"/>
          <p:cNvSpPr/>
          <p:nvPr/>
        </p:nvSpPr>
        <p:spPr>
          <a:xfrm>
            <a:off x="1804988" y="2708275"/>
            <a:ext cx="668337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S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04988" y="3644900"/>
            <a:ext cx="61277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p </a:t>
            </a:r>
            <a:endParaRPr lang="en-US" dirty="0"/>
          </a:p>
        </p:txBody>
      </p:sp>
      <p:cxnSp>
        <p:nvCxnSpPr>
          <p:cNvPr id="137223" name="Straight Connector 16"/>
          <p:cNvCxnSpPr>
            <a:cxnSpLocks noChangeShapeType="1"/>
          </p:cNvCxnSpPr>
          <p:nvPr/>
        </p:nvCxnSpPr>
        <p:spPr bwMode="auto">
          <a:xfrm>
            <a:off x="1779588" y="3500438"/>
            <a:ext cx="719137" cy="0"/>
          </a:xfrm>
          <a:prstGeom prst="line">
            <a:avLst/>
          </a:prstGeom>
          <a:noFill/>
          <a:ln w="38100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2555875" y="3068638"/>
            <a:ext cx="627063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=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79838" y="3644900"/>
            <a:ext cx="61277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p </a:t>
            </a:r>
            <a:endParaRPr lang="en-US" dirty="0"/>
          </a:p>
        </p:txBody>
      </p:sp>
      <p:sp>
        <p:nvSpPr>
          <p:cNvPr id="137226" name="Double Bracket 23"/>
          <p:cNvSpPr>
            <a:spLocks noChangeArrowheads="1"/>
          </p:cNvSpPr>
          <p:nvPr/>
        </p:nvSpPr>
        <p:spPr bwMode="auto">
          <a:xfrm>
            <a:off x="3348038" y="1844675"/>
            <a:ext cx="1944687" cy="1655763"/>
          </a:xfrm>
          <a:prstGeom prst="bracketPair">
            <a:avLst>
              <a:gd name="adj" fmla="val 16667"/>
            </a:avLst>
          </a:prstGeom>
          <a:noFill/>
          <a:ln w="952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cxnSp>
        <p:nvCxnSpPr>
          <p:cNvPr id="137227" name="Straight Connector 24"/>
          <p:cNvCxnSpPr>
            <a:cxnSpLocks noChangeShapeType="1"/>
          </p:cNvCxnSpPr>
          <p:nvPr/>
        </p:nvCxnSpPr>
        <p:spPr bwMode="auto">
          <a:xfrm>
            <a:off x="3132138" y="3573463"/>
            <a:ext cx="2160587" cy="0"/>
          </a:xfrm>
          <a:prstGeom prst="line">
            <a:avLst/>
          </a:prstGeom>
          <a:noFill/>
          <a:ln w="38100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5580063" y="3068638"/>
            <a:ext cx="627062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= </a:t>
            </a:r>
            <a:endParaRPr lang="en-US" dirty="0"/>
          </a:p>
        </p:txBody>
      </p:sp>
      <p:grpSp>
        <p:nvGrpSpPr>
          <p:cNvPr id="137229" name="Group 27"/>
          <p:cNvGrpSpPr>
            <a:grpSpLocks/>
          </p:cNvGrpSpPr>
          <p:nvPr/>
        </p:nvGrpSpPr>
        <p:grpSpPr bwMode="auto">
          <a:xfrm>
            <a:off x="6300788" y="2852737"/>
            <a:ext cx="2315249" cy="1428609"/>
            <a:chOff x="3635896" y="2204866"/>
            <a:chExt cx="2316634" cy="1428535"/>
          </a:xfrm>
        </p:grpSpPr>
        <p:sp>
          <p:nvSpPr>
            <p:cNvPr id="29" name="Rectangle 28"/>
            <p:cNvSpPr/>
            <p:nvPr/>
          </p:nvSpPr>
          <p:spPr>
            <a:xfrm>
              <a:off x="3707376" y="2204866"/>
              <a:ext cx="1410203" cy="707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serial </a:t>
              </a:r>
              <a:endParaRPr lang="en-US" sz="4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80444" y="2925552"/>
              <a:ext cx="2172086" cy="707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p  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parallel</a:t>
              </a:r>
              <a:endParaRPr lang="en-US" sz="4000" dirty="0">
                <a:solidFill>
                  <a:srgbClr val="000000"/>
                </a:solidFill>
              </a:endParaRPr>
            </a:p>
          </p:txBody>
        </p:sp>
        <p:cxnSp>
          <p:nvCxnSpPr>
            <p:cNvPr id="137233" name="Straight Connector 30"/>
            <p:cNvCxnSpPr>
              <a:cxnSpLocks noChangeShapeType="1"/>
            </p:cNvCxnSpPr>
            <p:nvPr/>
          </p:nvCxnSpPr>
          <p:spPr bwMode="auto">
            <a:xfrm>
              <a:off x="3635896" y="2924944"/>
              <a:ext cx="1656184" cy="0"/>
            </a:xfrm>
            <a:prstGeom prst="line">
              <a:avLst/>
            </a:prstGeom>
            <a:noFill/>
            <a:ln w="38100" algn="ctr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TextBox 31"/>
          <p:cNvSpPr txBox="1"/>
          <p:nvPr/>
        </p:nvSpPr>
        <p:spPr>
          <a:xfrm>
            <a:off x="6732588" y="3213100"/>
            <a:ext cx="3762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5400" dirty="0">
                <a:solidFill>
                  <a:srgbClr val="003399"/>
                </a:solidFill>
                <a:latin typeface="+mn-lt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5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>
          <a:xfrm>
            <a:off x="628650" y="543877"/>
            <a:ext cx="8281988" cy="13239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Speedups and efficiencies of a parallel program</a:t>
            </a:r>
          </a:p>
        </p:txBody>
      </p:sp>
      <p:pic>
        <p:nvPicPr>
          <p:cNvPr id="138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67635"/>
            <a:ext cx="78041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7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/>
          <p:cNvSpPr>
            <a:spLocks noGrp="1"/>
          </p:cNvSpPr>
          <p:nvPr>
            <p:ph type="title"/>
          </p:nvPr>
        </p:nvSpPr>
        <p:spPr>
          <a:xfrm>
            <a:off x="304618" y="117566"/>
            <a:ext cx="9074513" cy="19383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Speedups and efficiencies of parallel program on different problem sizes</a:t>
            </a:r>
          </a:p>
        </p:txBody>
      </p:sp>
      <p:pic>
        <p:nvPicPr>
          <p:cNvPr id="139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6015038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17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4"/>
          <p:cNvSpPr>
            <a:spLocks noGrp="1"/>
          </p:cNvSpPr>
          <p:nvPr>
            <p:ph type="title"/>
          </p:nvPr>
        </p:nvSpPr>
        <p:spPr>
          <a:xfrm>
            <a:off x="628650" y="273686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Speedup</a:t>
            </a:r>
          </a:p>
        </p:txBody>
      </p:sp>
      <p:pic>
        <p:nvPicPr>
          <p:cNvPr id="140291" name="Picture 2" descr="f02-18-978012374260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01" y="1455558"/>
            <a:ext cx="7387981" cy="490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113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Efficiency</a:t>
            </a:r>
          </a:p>
        </p:txBody>
      </p:sp>
      <p:pic>
        <p:nvPicPr>
          <p:cNvPr id="141315" name="Picture 3" descr="f02-19-978012374260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32" y="1795191"/>
            <a:ext cx="7121262" cy="459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664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Effect of overhead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6375" y="2420938"/>
            <a:ext cx="57310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</a:rPr>
              <a:t>T</a:t>
            </a:r>
            <a:r>
              <a:rPr lang="en-US" sz="4000" kern="0" baseline="-25000" dirty="0">
                <a:solidFill>
                  <a:srgbClr val="003399"/>
                </a:solidFill>
              </a:rPr>
              <a:t>parallel </a:t>
            </a:r>
            <a:r>
              <a:rPr lang="en-US" sz="4000" kern="0" dirty="0">
                <a:solidFill>
                  <a:srgbClr val="003399"/>
                </a:solidFill>
              </a:rPr>
              <a:t>= T</a:t>
            </a:r>
            <a:r>
              <a:rPr lang="en-US" sz="4000" kern="0" baseline="-25000" dirty="0">
                <a:solidFill>
                  <a:srgbClr val="003399"/>
                </a:solidFill>
              </a:rPr>
              <a:t>serial </a:t>
            </a:r>
            <a:r>
              <a:rPr lang="en-US" sz="4000" kern="0" dirty="0">
                <a:solidFill>
                  <a:srgbClr val="003399"/>
                </a:solidFill>
              </a:rPr>
              <a:t> / p + T</a:t>
            </a:r>
            <a:r>
              <a:rPr lang="en-US" sz="4000" kern="0" baseline="-25000" dirty="0">
                <a:solidFill>
                  <a:srgbClr val="003399"/>
                </a:solidFill>
              </a:rPr>
              <a:t>overhead</a:t>
            </a:r>
            <a:endParaRPr lang="en-US" sz="4000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841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Amdahl’s Law</a:t>
            </a:r>
          </a:p>
        </p:txBody>
      </p:sp>
      <p:sp>
        <p:nvSpPr>
          <p:cNvPr id="143362" name="Content Placeholder 2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Unless virtually all </a:t>
            </a:r>
            <a:r>
              <a:rPr lang="en-US" altLang="zh-CN" dirty="0">
                <a:ea typeface="宋体" panose="02010600030101010101" pitchFamily="2" charset="-122"/>
              </a:rPr>
              <a:t>of a serial program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parallelized</a:t>
            </a:r>
            <a:r>
              <a:rPr lang="en-US" altLang="zh-CN" dirty="0">
                <a:ea typeface="宋体" panose="02010600030101010101" pitchFamily="2" charset="-122"/>
              </a:rPr>
              <a:t>, the possible speedup is going to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very limited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— regardless of the number of cores available.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3364" name="Picture 2" descr="View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05263"/>
            <a:ext cx="1849437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10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</p:nvPr>
        </p:nvSpPr>
        <p:spPr>
          <a:xfrm>
            <a:off x="684213" y="1567542"/>
            <a:ext cx="8270875" cy="294095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We can parallelize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90%</a:t>
            </a:r>
            <a:r>
              <a:rPr lang="en-US" altLang="zh-CN" dirty="0">
                <a:ea typeface="宋体" panose="02010600030101010101" pitchFamily="2" charset="-122"/>
              </a:rPr>
              <a:t> of a serial program.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Parallelization is “perfect” regardless of the number of cores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we use.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T</a:t>
            </a:r>
            <a:r>
              <a:rPr lang="en-US" altLang="zh-CN" baseline="-25000" dirty="0" err="1">
                <a:ea typeface="宋体" panose="02010600030101010101" pitchFamily="2" charset="-122"/>
              </a:rPr>
              <a:t>serial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20 seconds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Runtime of parallelizable part is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3080" y="4508499"/>
            <a:ext cx="46442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i="1" kern="0" dirty="0">
                <a:solidFill>
                  <a:srgbClr val="0000FF"/>
                </a:solidFill>
              </a:rPr>
              <a:t>0.9 x T</a:t>
            </a:r>
            <a:r>
              <a:rPr lang="en-US" sz="4000" i="1" kern="0" baseline="-25000" dirty="0">
                <a:solidFill>
                  <a:srgbClr val="0000FF"/>
                </a:solidFill>
              </a:rPr>
              <a:t>serial </a:t>
            </a:r>
            <a:r>
              <a:rPr lang="en-US" sz="4000" i="1" kern="0" dirty="0">
                <a:solidFill>
                  <a:srgbClr val="0000FF"/>
                </a:solidFill>
              </a:rPr>
              <a:t>/ p = 18 / p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43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(cont.)</a:t>
            </a:r>
          </a:p>
        </p:txBody>
      </p:sp>
      <p:sp>
        <p:nvSpPr>
          <p:cNvPr id="145410" name="Content Placeholder 2"/>
          <p:cNvSpPr>
            <a:spLocks noGrp="1"/>
          </p:cNvSpPr>
          <p:nvPr>
            <p:ph idx="1"/>
          </p:nvPr>
        </p:nvSpPr>
        <p:spPr>
          <a:xfrm>
            <a:off x="628650" y="1516064"/>
            <a:ext cx="8270875" cy="273526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Runtime  of “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unparallelizable</a:t>
            </a:r>
            <a:r>
              <a:rPr lang="en-US" altLang="zh-CN" dirty="0">
                <a:ea typeface="宋体" panose="02010600030101010101" pitchFamily="2" charset="-122"/>
              </a:rPr>
              <a:t>” part is 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Overall parallel run-time is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5875" y="2175809"/>
            <a:ext cx="30636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i="1" kern="0" dirty="0">
                <a:solidFill>
                  <a:srgbClr val="0000FF"/>
                </a:solidFill>
              </a:rPr>
              <a:t>0.1 x T</a:t>
            </a:r>
            <a:r>
              <a:rPr lang="en-US" sz="4000" i="1" kern="0" baseline="-25000" dirty="0">
                <a:solidFill>
                  <a:srgbClr val="0000FF"/>
                </a:solidFill>
              </a:rPr>
              <a:t>serial  </a:t>
            </a:r>
            <a:r>
              <a:rPr lang="en-US" sz="4000" i="1" kern="0" dirty="0">
                <a:solidFill>
                  <a:srgbClr val="0000FF"/>
                </a:solidFill>
              </a:rPr>
              <a:t>= 2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373" y="3958938"/>
            <a:ext cx="786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3200" b="1" i="1" kern="0" baseline="-25000" dirty="0">
                <a:solidFill>
                  <a:srgbClr val="C00000"/>
                </a:solidFill>
                <a:latin typeface="+mj-lt"/>
              </a:rPr>
              <a:t>parallel</a:t>
            </a: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 = 0.9 x T</a:t>
            </a:r>
            <a:r>
              <a:rPr lang="en-US" sz="3200" b="1" i="1" kern="0" baseline="-25000" dirty="0">
                <a:solidFill>
                  <a:srgbClr val="C00000"/>
                </a:solidFill>
                <a:latin typeface="+mj-lt"/>
              </a:rPr>
              <a:t>serial </a:t>
            </a: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/ p + 0.1 x T</a:t>
            </a:r>
            <a:r>
              <a:rPr lang="en-US" sz="3200" b="1" i="1" kern="0" baseline="-25000" dirty="0">
                <a:solidFill>
                  <a:srgbClr val="C00000"/>
                </a:solidFill>
                <a:latin typeface="+mj-lt"/>
              </a:rPr>
              <a:t>serial</a:t>
            </a: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  = 18 / p + 2</a:t>
            </a:r>
            <a:endParaRPr lang="en-US" sz="32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135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(cont.)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628650" y="1587501"/>
            <a:ext cx="8270875" cy="100806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Speed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175" y="3274944"/>
            <a:ext cx="4411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0.9 x T</a:t>
            </a:r>
            <a:r>
              <a:rPr lang="en-US" sz="3200" b="1" i="1" kern="0" baseline="-25000" dirty="0">
                <a:solidFill>
                  <a:srgbClr val="C00000"/>
                </a:solidFill>
                <a:latin typeface="+mj-lt"/>
              </a:rPr>
              <a:t>serial </a:t>
            </a: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/ p + 0.1 x T</a:t>
            </a:r>
            <a:r>
              <a:rPr lang="en-US" sz="3200" b="1" i="1" kern="0" baseline="-25000" dirty="0">
                <a:solidFill>
                  <a:srgbClr val="C00000"/>
                </a:solidFill>
                <a:latin typeface="+mj-lt"/>
              </a:rPr>
              <a:t>serial</a:t>
            </a:r>
            <a:endParaRPr lang="en-US" sz="32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8038" y="2627244"/>
            <a:ext cx="9685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3200" b="1" i="1" kern="0" baseline="-25000" dirty="0">
                <a:solidFill>
                  <a:srgbClr val="C00000"/>
                </a:solidFill>
                <a:latin typeface="+mj-lt"/>
              </a:rPr>
              <a:t>serial</a:t>
            </a:r>
            <a:endParaRPr lang="en-US" sz="3200" b="1" i="1" baseline="-25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550" y="2986019"/>
            <a:ext cx="668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S =</a:t>
            </a:r>
            <a:endParaRPr lang="en-US" sz="3200" b="1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525" y="298601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i="1" kern="0" dirty="0">
                <a:solidFill>
                  <a:srgbClr val="C00000"/>
                </a:solidFill>
                <a:latin typeface="+mj-lt"/>
              </a:rPr>
              <a:t>=</a:t>
            </a:r>
            <a:endParaRPr lang="en-US" sz="2400" b="1" i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788" y="3274944"/>
            <a:ext cx="1749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18 / p + 2</a:t>
            </a:r>
            <a:endParaRPr lang="en-US" sz="32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588" y="2698682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i="1" kern="0" dirty="0">
                <a:solidFill>
                  <a:srgbClr val="C00000"/>
                </a:solidFill>
                <a:latin typeface="+mj-lt"/>
              </a:rPr>
              <a:t>20</a:t>
            </a:r>
            <a:endParaRPr lang="en-US" sz="2400" b="1" i="1" dirty="0">
              <a:latin typeface="+mj-lt"/>
            </a:endParaRPr>
          </a:p>
        </p:txBody>
      </p:sp>
      <p:cxnSp>
        <p:nvCxnSpPr>
          <p:cNvPr id="146442" name="Straight Connector 11"/>
          <p:cNvCxnSpPr>
            <a:cxnSpLocks noChangeShapeType="1"/>
          </p:cNvCxnSpPr>
          <p:nvPr/>
        </p:nvCxnSpPr>
        <p:spPr bwMode="auto">
          <a:xfrm>
            <a:off x="2051050" y="3201919"/>
            <a:ext cx="36004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3" name="Straight Connector 13"/>
          <p:cNvCxnSpPr>
            <a:cxnSpLocks noChangeShapeType="1"/>
          </p:cNvCxnSpPr>
          <p:nvPr/>
        </p:nvCxnSpPr>
        <p:spPr bwMode="auto">
          <a:xfrm>
            <a:off x="6372225" y="3201919"/>
            <a:ext cx="129540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>
          <a:xfrm>
            <a:off x="611188" y="525860"/>
            <a:ext cx="8281987" cy="7080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SPMD – </a:t>
            </a:r>
            <a:r>
              <a:rPr lang="en-US" altLang="zh-CN" sz="3600" b="1" dirty="0">
                <a:solidFill>
                  <a:srgbClr val="C00000"/>
                </a:solidFill>
                <a:ea typeface="宋体" panose="02010600030101010101" pitchFamily="2" charset="-122"/>
              </a:rPr>
              <a:t>single program multiple data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622300" y="1558132"/>
            <a:ext cx="8270875" cy="23749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SPMD programs </a:t>
            </a:r>
            <a:r>
              <a:rPr lang="en-US" altLang="zh-CN" dirty="0">
                <a:ea typeface="宋体" panose="02010600030101010101" pitchFamily="2" charset="-122"/>
              </a:rPr>
              <a:t>consists of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single executable </a:t>
            </a:r>
            <a:r>
              <a:rPr lang="en-US" altLang="zh-CN" dirty="0">
                <a:ea typeface="宋体" panose="02010600030101010101" pitchFamily="2" charset="-122"/>
              </a:rPr>
              <a:t>that can behave as if it were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multiple different programs </a:t>
            </a:r>
            <a:r>
              <a:rPr lang="en-US" altLang="zh-CN" dirty="0">
                <a:ea typeface="宋体" panose="02010600030101010101" pitchFamily="2" charset="-122"/>
              </a:rPr>
              <a:t>through the use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conditional branches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1860" name="TextBox 4"/>
          <p:cNvSpPr txBox="1">
            <a:spLocks noChangeArrowheads="1"/>
          </p:cNvSpPr>
          <p:nvPr/>
        </p:nvSpPr>
        <p:spPr bwMode="auto">
          <a:xfrm>
            <a:off x="2195513" y="3284538"/>
            <a:ext cx="4254500" cy="2357437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>
                <a:latin typeface="Bodoni MT" panose="02070603080606020203" pitchFamily="18" charset="0"/>
                <a:ea typeface="宋体" panose="02010600030101010101" pitchFamily="2" charset="-122"/>
              </a:rPr>
              <a:t>if (I’m thread process i)</a:t>
            </a:r>
          </a:p>
          <a:p>
            <a:r>
              <a:rPr lang="en-US" altLang="zh-CN">
                <a:latin typeface="Bodoni MT" panose="02070603080606020203" pitchFamily="18" charset="0"/>
                <a:ea typeface="宋体" panose="02010600030101010101" pitchFamily="2" charset="-122"/>
              </a:rPr>
              <a:t>     do this;</a:t>
            </a:r>
          </a:p>
          <a:p>
            <a:r>
              <a:rPr lang="en-US" altLang="zh-CN">
                <a:latin typeface="Bodoni MT" panose="02070603080606020203" pitchFamily="18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>
                <a:latin typeface="Bodoni MT" panose="02070603080606020203" pitchFamily="18" charset="0"/>
                <a:ea typeface="宋体" panose="02010600030101010101" pitchFamily="2" charset="-122"/>
              </a:rPr>
              <a:t>     do that;</a:t>
            </a:r>
          </a:p>
        </p:txBody>
      </p:sp>
      <p:pic>
        <p:nvPicPr>
          <p:cNvPr id="121861" name="Picture 2" descr="View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581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86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Scalability</a:t>
            </a:r>
          </a:p>
        </p:txBody>
      </p:sp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628650" y="1381124"/>
            <a:ext cx="8270875" cy="511175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In general, a problem is </a:t>
            </a:r>
            <a:r>
              <a:rPr lang="en-US" altLang="zh-CN" sz="2800" i="1" dirty="0">
                <a:solidFill>
                  <a:srgbClr val="0000FF"/>
                </a:solidFill>
                <a:ea typeface="宋体" panose="02010600030101010101" pitchFamily="2" charset="-122"/>
              </a:rPr>
              <a:t>scalable</a:t>
            </a:r>
            <a:r>
              <a:rPr lang="en-US" altLang="zh-CN" sz="2800" dirty="0">
                <a:ea typeface="宋体" panose="02010600030101010101" pitchFamily="2" charset="-122"/>
              </a:rPr>
              <a:t> if it can handle ever increasing problem sizes.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If we increase the number of processes/threads and keep the efficiency fixed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without increasing problem size</a:t>
            </a:r>
            <a:r>
              <a:rPr lang="en-US" altLang="zh-CN" sz="2800" dirty="0">
                <a:ea typeface="宋体" panose="02010600030101010101" pitchFamily="2" charset="-122"/>
              </a:rPr>
              <a:t>, the problem is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strongly scalable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If we keep the efficiency fixed by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increasing the problem size</a:t>
            </a:r>
            <a:r>
              <a:rPr lang="en-US" altLang="zh-CN" sz="2800" dirty="0">
                <a:ea typeface="宋体" panose="02010600030101010101" pitchFamily="2" charset="-122"/>
              </a:rPr>
              <a:t> at the same rate as we increase the number of processes/threads, the problem is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weakly scalable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65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" descr="analog clocks,clipped images,clocks,cropped images,cropped pictures,icons,PNG,timepieces,times,transparent background,wall c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35" y="3093357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Taking Timings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683078" y="1444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is time?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Start to finish?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program segment of interest?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CPU time?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Wall clock time?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931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Taking Timings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73358"/>
            <a:ext cx="81010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40400" y="1941558"/>
            <a:ext cx="1607876" cy="904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theoretical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149509" name="Freeform 6"/>
          <p:cNvSpPr>
            <a:spLocks noChangeArrowheads="1"/>
          </p:cNvSpPr>
          <p:nvPr/>
        </p:nvSpPr>
        <p:spPr bwMode="auto">
          <a:xfrm>
            <a:off x="3602038" y="2254296"/>
            <a:ext cx="2117725" cy="725487"/>
          </a:xfrm>
          <a:custGeom>
            <a:avLst/>
            <a:gdLst>
              <a:gd name="T0" fmla="*/ 2119086 w 2119086"/>
              <a:gd name="T1" fmla="*/ 0 h 725714"/>
              <a:gd name="T2" fmla="*/ 1045029 w 2119086"/>
              <a:gd name="T3" fmla="*/ 43543 h 725714"/>
              <a:gd name="T4" fmla="*/ 1538514 w 2119086"/>
              <a:gd name="T5" fmla="*/ 493485 h 725714"/>
              <a:gd name="T6" fmla="*/ 464457 w 2119086"/>
              <a:gd name="T7" fmla="*/ 362857 h 725714"/>
              <a:gd name="T8" fmla="*/ 0 w 2119086"/>
              <a:gd name="T9" fmla="*/ 725714 h 72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9086"/>
              <a:gd name="T16" fmla="*/ 0 h 725714"/>
              <a:gd name="T17" fmla="*/ 2119086 w 2119086"/>
              <a:gd name="T18" fmla="*/ 725714 h 72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9086" h="725714">
                <a:moveTo>
                  <a:pt x="2119086" y="0"/>
                </a:moveTo>
                <a:lnTo>
                  <a:pt x="1045029" y="43543"/>
                </a:lnTo>
                <a:cubicBezTo>
                  <a:pt x="948267" y="125791"/>
                  <a:pt x="1635276" y="440266"/>
                  <a:pt x="1538514" y="493485"/>
                </a:cubicBezTo>
                <a:cubicBezTo>
                  <a:pt x="1441752" y="546704"/>
                  <a:pt x="720876" y="324152"/>
                  <a:pt x="464457" y="362857"/>
                </a:cubicBezTo>
                <a:cubicBezTo>
                  <a:pt x="208038" y="401562"/>
                  <a:pt x="104019" y="563638"/>
                  <a:pt x="0" y="725714"/>
                </a:cubicBezTo>
              </a:path>
            </a:pathLst>
          </a:cu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149510" name="Rectangle 7"/>
          <p:cNvSpPr>
            <a:spLocks noChangeArrowheads="1"/>
          </p:cNvSpPr>
          <p:nvPr/>
        </p:nvSpPr>
        <p:spPr bwMode="auto">
          <a:xfrm>
            <a:off x="1276350" y="5181646"/>
            <a:ext cx="16834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sz="2400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MPI_Wtime</a:t>
            </a:r>
            <a:endParaRPr lang="en-US" altLang="zh-CN" sz="2400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49511" name="Rectangle 8"/>
          <p:cNvSpPr>
            <a:spLocks noChangeArrowheads="1"/>
          </p:cNvSpPr>
          <p:nvPr/>
        </p:nvSpPr>
        <p:spPr bwMode="auto">
          <a:xfrm>
            <a:off x="4876800" y="5037183"/>
            <a:ext cx="2250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sz="2400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omp_get_wtime</a:t>
            </a:r>
            <a:endParaRPr lang="en-US" altLang="zh-CN" sz="2400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49512" name="Freeform 9"/>
          <p:cNvSpPr>
            <a:spLocks noChangeArrowheads="1"/>
          </p:cNvSpPr>
          <p:nvPr/>
        </p:nvSpPr>
        <p:spPr bwMode="auto">
          <a:xfrm>
            <a:off x="1949450" y="3284583"/>
            <a:ext cx="1201738" cy="1800225"/>
          </a:xfrm>
          <a:custGeom>
            <a:avLst/>
            <a:gdLst>
              <a:gd name="T0" fmla="*/ 984552 w 1202266"/>
              <a:gd name="T1" fmla="*/ 0 h 1799771"/>
              <a:gd name="T2" fmla="*/ 26609 w 1202266"/>
              <a:gd name="T3" fmla="*/ 493486 h 1799771"/>
              <a:gd name="T4" fmla="*/ 1144209 w 1202266"/>
              <a:gd name="T5" fmla="*/ 551543 h 1799771"/>
              <a:gd name="T6" fmla="*/ 374952 w 1202266"/>
              <a:gd name="T7" fmla="*/ 1799771 h 1799771"/>
              <a:gd name="T8" fmla="*/ 0 60000 65536"/>
              <a:gd name="T9" fmla="*/ 0 60000 65536"/>
              <a:gd name="T10" fmla="*/ 0 60000 65536"/>
              <a:gd name="T11" fmla="*/ 0 60000 65536"/>
              <a:gd name="T12" fmla="*/ 0 w 1202266"/>
              <a:gd name="T13" fmla="*/ 0 h 1799771"/>
              <a:gd name="T14" fmla="*/ 1202266 w 1202266"/>
              <a:gd name="T15" fmla="*/ 1799771 h 17997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2266" h="1799771">
                <a:moveTo>
                  <a:pt x="984552" y="0"/>
                </a:moveTo>
                <a:cubicBezTo>
                  <a:pt x="492276" y="200781"/>
                  <a:pt x="0" y="401562"/>
                  <a:pt x="26609" y="493486"/>
                </a:cubicBezTo>
                <a:cubicBezTo>
                  <a:pt x="53218" y="585410"/>
                  <a:pt x="1086152" y="333829"/>
                  <a:pt x="1144209" y="551543"/>
                </a:cubicBezTo>
                <a:cubicBezTo>
                  <a:pt x="1202266" y="769257"/>
                  <a:pt x="788609" y="1284514"/>
                  <a:pt x="374952" y="1799771"/>
                </a:cubicBezTo>
              </a:path>
            </a:pathLst>
          </a:cu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149513" name="Freeform 10"/>
          <p:cNvSpPr>
            <a:spLocks noChangeArrowheads="1"/>
          </p:cNvSpPr>
          <p:nvPr/>
        </p:nvSpPr>
        <p:spPr bwMode="auto">
          <a:xfrm>
            <a:off x="3775075" y="3284583"/>
            <a:ext cx="1263650" cy="1755775"/>
          </a:xfrm>
          <a:custGeom>
            <a:avLst/>
            <a:gdLst>
              <a:gd name="T0" fmla="*/ 0 w 1262742"/>
              <a:gd name="T1" fmla="*/ 0 h 1756229"/>
              <a:gd name="T2" fmla="*/ 1059542 w 1262742"/>
              <a:gd name="T3" fmla="*/ 377371 h 1756229"/>
              <a:gd name="T4" fmla="*/ 304800 w 1262742"/>
              <a:gd name="T5" fmla="*/ 580571 h 1756229"/>
              <a:gd name="T6" fmla="*/ 1262742 w 1262742"/>
              <a:gd name="T7" fmla="*/ 1756229 h 1756229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2"/>
              <a:gd name="T13" fmla="*/ 0 h 1756229"/>
              <a:gd name="T14" fmla="*/ 1262742 w 1262742"/>
              <a:gd name="T15" fmla="*/ 1756229 h 1756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2" h="1756229">
                <a:moveTo>
                  <a:pt x="0" y="0"/>
                </a:moveTo>
                <a:cubicBezTo>
                  <a:pt x="504371" y="140304"/>
                  <a:pt x="1008742" y="280609"/>
                  <a:pt x="1059542" y="377371"/>
                </a:cubicBezTo>
                <a:cubicBezTo>
                  <a:pt x="1110342" y="474133"/>
                  <a:pt x="270933" y="350761"/>
                  <a:pt x="304800" y="580571"/>
                </a:cubicBezTo>
                <a:cubicBezTo>
                  <a:pt x="338667" y="810381"/>
                  <a:pt x="800704" y="1283305"/>
                  <a:pt x="1262742" y="1756229"/>
                </a:cubicBezTo>
              </a:path>
            </a:pathLst>
          </a:cu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32</a:t>
            </a:fld>
            <a:endParaRPr lang="zh-TW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725936" y="3284583"/>
            <a:ext cx="3746052" cy="91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3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Taking Timings</a:t>
            </a:r>
          </a:p>
        </p:txBody>
      </p:sp>
      <p:pic>
        <p:nvPicPr>
          <p:cNvPr id="150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7" y="2059849"/>
            <a:ext cx="81565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Oval 5"/>
          <p:cNvSpPr>
            <a:spLocks noChangeArrowheads="1"/>
          </p:cNvSpPr>
          <p:nvPr/>
        </p:nvSpPr>
        <p:spPr bwMode="auto">
          <a:xfrm>
            <a:off x="729570" y="1988412"/>
            <a:ext cx="1366837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33</a:t>
            </a:fld>
            <a:endParaRPr lang="zh-TW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963261" y="2952605"/>
            <a:ext cx="60727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63261" y="3825124"/>
            <a:ext cx="795737" cy="197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39386" y="4143885"/>
            <a:ext cx="1675964" cy="93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5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Taking Timings</a:t>
            </a:r>
          </a:p>
        </p:txBody>
      </p:sp>
      <p:pic>
        <p:nvPicPr>
          <p:cNvPr id="151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1" y="1568904"/>
            <a:ext cx="8497887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34</a:t>
            </a:fld>
            <a:endParaRPr lang="zh-TW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28650" y="5842388"/>
            <a:ext cx="5416162" cy="69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39750" y="4292794"/>
            <a:ext cx="5109471" cy="87949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28650" y="3064287"/>
            <a:ext cx="1311832" cy="581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82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425644" cy="1323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Parallel program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pic>
        <p:nvPicPr>
          <p:cNvPr id="152579" name="Picture 3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341438"/>
            <a:ext cx="1808162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505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/>
          <p:cNvSpPr>
            <a:spLocks noGrp="1"/>
          </p:cNvSpPr>
          <p:nvPr>
            <p:ph type="title"/>
          </p:nvPr>
        </p:nvSpPr>
        <p:spPr>
          <a:xfrm>
            <a:off x="628650" y="673894"/>
            <a:ext cx="8281987" cy="7080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Foster’s methodology</a:t>
            </a:r>
          </a:p>
        </p:txBody>
      </p:sp>
      <p:sp>
        <p:nvSpPr>
          <p:cNvPr id="153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Partitioning</a:t>
            </a:r>
            <a:r>
              <a:rPr lang="en-US" altLang="zh-CN" dirty="0">
                <a:ea typeface="宋体" panose="02010600030101010101" pitchFamily="2" charset="-122"/>
              </a:rPr>
              <a:t>: divide the computation to be performed and the data operated on by the computation into small tasks. </a:t>
            </a: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The focus here should be on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identifying tasks </a:t>
            </a:r>
            <a:r>
              <a:rPr lang="en-US" altLang="zh-CN" dirty="0">
                <a:ea typeface="宋体" panose="02010600030101010101" pitchFamily="2" charset="-122"/>
              </a:rPr>
              <a:t>that can be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executed in parallel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93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Foster’s methodology</a:t>
            </a:r>
          </a:p>
        </p:txBody>
      </p:sp>
      <p:sp>
        <p:nvSpPr>
          <p:cNvPr id="154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 startAt="2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Communication</a:t>
            </a:r>
            <a:r>
              <a:rPr lang="en-US" altLang="zh-CN" dirty="0">
                <a:ea typeface="宋体" panose="02010600030101010101" pitchFamily="2" charset="-122"/>
              </a:rPr>
              <a:t>: determine what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communication</a:t>
            </a:r>
            <a:r>
              <a:rPr lang="en-US" altLang="zh-CN" dirty="0">
                <a:ea typeface="宋体" panose="02010600030101010101" pitchFamily="2" charset="-122"/>
              </a:rPr>
              <a:t> needs to be carried out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among the tasks </a:t>
            </a:r>
            <a:r>
              <a:rPr lang="en-US" altLang="zh-CN" dirty="0">
                <a:ea typeface="宋体" panose="02010600030101010101" pitchFamily="2" charset="-122"/>
              </a:rPr>
              <a:t>identified in the previous step.</a:t>
            </a:r>
          </a:p>
        </p:txBody>
      </p:sp>
      <p:pic>
        <p:nvPicPr>
          <p:cNvPr id="154628" name="Picture 2" descr="communications,phones,Photographs,receivers,telecommunications,telephone receivers,teleph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3081338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4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Foster’s methodology</a:t>
            </a:r>
          </a:p>
        </p:txBody>
      </p:sp>
      <p:sp>
        <p:nvSpPr>
          <p:cNvPr id="155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 startAt="3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Agglomeration or aggregation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combine</a:t>
            </a:r>
            <a:r>
              <a:rPr lang="en-US" altLang="zh-CN" dirty="0">
                <a:ea typeface="宋体" panose="02010600030101010101" pitchFamily="2" charset="-122"/>
              </a:rPr>
              <a:t> tasks and communications identified in the first step into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larger tasks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For example, if task A must be executed before task B can be executed, it may make sense to aggregate them into a single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composite task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Foster’s methodology</a:t>
            </a:r>
          </a:p>
        </p:txBody>
      </p:sp>
      <p:sp>
        <p:nvSpPr>
          <p:cNvPr id="156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 startAt="4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Mapping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assign</a:t>
            </a:r>
            <a:r>
              <a:rPr lang="en-US" altLang="zh-CN" dirty="0">
                <a:ea typeface="宋体" panose="02010600030101010101" pitchFamily="2" charset="-122"/>
              </a:rPr>
              <a:t> the composite tasks identified in the previous step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processes/threads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This should be done so that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communication is minimized</a:t>
            </a:r>
            <a:r>
              <a:rPr lang="en-US" altLang="zh-CN" dirty="0">
                <a:ea typeface="宋体" panose="02010600030101010101" pitchFamily="2" charset="-122"/>
              </a:rPr>
              <a:t>, and each process/thread gets roughly the same amount of work.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72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>
          <a:xfrm>
            <a:off x="494439" y="653143"/>
            <a:ext cx="8281987" cy="7080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Parallel Programs</a:t>
            </a:r>
          </a:p>
        </p:txBody>
      </p:sp>
      <p:sp>
        <p:nvSpPr>
          <p:cNvPr id="122883" name="TextBox 3"/>
          <p:cNvSpPr txBox="1">
            <a:spLocks noChangeArrowheads="1"/>
          </p:cNvSpPr>
          <p:nvPr/>
        </p:nvSpPr>
        <p:spPr bwMode="auto">
          <a:xfrm>
            <a:off x="4994621" y="1675614"/>
            <a:ext cx="3781805" cy="2357568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  <a:ea typeface="宋体" panose="02010600030101010101" pitchFamily="2" charset="-122"/>
              </a:rPr>
              <a:t>double x[n], y[n];</a:t>
            </a:r>
          </a:p>
          <a:p>
            <a:r>
              <a:rPr lang="en-US" altLang="zh-CN" dirty="0">
                <a:latin typeface="Calisto MT" panose="02040603050505030304" pitchFamily="18" charset="0"/>
                <a:ea typeface="宋体" panose="02010600030101010101" pitchFamily="2" charset="-122"/>
              </a:rPr>
              <a:t>…</a:t>
            </a:r>
          </a:p>
          <a:p>
            <a:r>
              <a:rPr lang="en-US" altLang="zh-CN" dirty="0">
                <a:latin typeface="Calisto MT" panose="02040603050505030304" pitchFamily="18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Calisto MT" panose="0204060305050503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alisto MT" panose="02040603050505030304" pitchFamily="18" charset="0"/>
                <a:ea typeface="宋体" panose="02010600030101010101" pitchFamily="2" charset="-122"/>
              </a:rPr>
              <a:t> = 0; </a:t>
            </a:r>
            <a:r>
              <a:rPr lang="en-US" altLang="zh-CN" dirty="0" err="1">
                <a:latin typeface="Calisto MT" panose="0204060305050503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alisto MT" panose="02040603050505030304" pitchFamily="18" charset="0"/>
                <a:ea typeface="宋体" panose="02010600030101010101" pitchFamily="2" charset="-122"/>
              </a:rPr>
              <a:t> &lt; n; </a:t>
            </a:r>
            <a:r>
              <a:rPr lang="en-US" altLang="zh-CN" dirty="0" err="1">
                <a:latin typeface="Calisto MT" panose="0204060305050503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alisto MT" panose="02040603050505030304" pitchFamily="18" charset="0"/>
                <a:ea typeface="宋体" panose="02010600030101010101" pitchFamily="2" charset="-122"/>
              </a:rPr>
              <a:t>++)</a:t>
            </a:r>
          </a:p>
          <a:p>
            <a:r>
              <a:rPr lang="en-US" altLang="zh-CN" dirty="0">
                <a:latin typeface="Calisto MT" panose="02040603050505030304" pitchFamily="18" charset="0"/>
                <a:ea typeface="宋体" panose="02010600030101010101" pitchFamily="2" charset="-122"/>
              </a:rPr>
              <a:t>     x[</a:t>
            </a:r>
            <a:r>
              <a:rPr lang="en-US" altLang="zh-CN" dirty="0" err="1">
                <a:latin typeface="Calisto MT" panose="0204060305050503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alisto MT" panose="02040603050505030304" pitchFamily="18" charset="0"/>
                <a:ea typeface="宋体" panose="02010600030101010101" pitchFamily="2" charset="-122"/>
              </a:rPr>
              <a:t>] += y[</a:t>
            </a:r>
            <a:r>
              <a:rPr lang="en-US" altLang="zh-CN" dirty="0" err="1">
                <a:latin typeface="Calisto MT" panose="0204060305050503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alisto MT" panose="02040603050505030304" pitchFamily="18" charset="0"/>
                <a:ea typeface="宋体" panose="02010600030101010101" pitchFamily="2" charset="-122"/>
              </a:rPr>
              <a:t>];</a:t>
            </a:r>
          </a:p>
        </p:txBody>
      </p:sp>
      <p:sp>
        <p:nvSpPr>
          <p:cNvPr id="122884" name="TextBox 4"/>
          <p:cNvSpPr txBox="1">
            <a:spLocks noChangeArrowheads="1"/>
          </p:cNvSpPr>
          <p:nvPr/>
        </p:nvSpPr>
        <p:spPr bwMode="auto">
          <a:xfrm>
            <a:off x="494439" y="1921556"/>
            <a:ext cx="7446013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Divide the work among the</a:t>
            </a:r>
            <a:b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    processes/threads</a:t>
            </a:r>
          </a:p>
          <a:p>
            <a:pPr lvl="1">
              <a:buSzPct val="100000"/>
              <a:buFont typeface="Wingdings" panose="05000000000000000000" pitchFamily="2" charset="2"/>
              <a:buAutoNum type="alphaLcParenBoth"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so each process/thread</a:t>
            </a:r>
            <a:b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gets roughly the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same </a:t>
            </a:r>
            <a:br>
              <a:rPr lang="en-US" altLang="zh-CN" sz="24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amount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of work</a:t>
            </a:r>
          </a:p>
          <a:p>
            <a:pPr lvl="1">
              <a:buSzPct val="100000"/>
              <a:buFont typeface="Wingdings" panose="05000000000000000000" pitchFamily="2" charset="2"/>
              <a:buAutoNum type="alphaLcParenBoth"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and communication is</a:t>
            </a:r>
            <a:b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minimized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Arrange for the processes/threads to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synchronize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Arrange for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communication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among processes/threads.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07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- histogram</a:t>
            </a:r>
          </a:p>
        </p:txBody>
      </p:sp>
      <p:sp>
        <p:nvSpPr>
          <p:cNvPr id="157698" name="Content Placeholder 2"/>
          <p:cNvSpPr>
            <a:spLocks noGrp="1"/>
          </p:cNvSpPr>
          <p:nvPr>
            <p:ph idx="1"/>
          </p:nvPr>
        </p:nvSpPr>
        <p:spPr>
          <a:xfrm>
            <a:off x="582906" y="1668441"/>
            <a:ext cx="8270875" cy="1439862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a typeface="Gungsuh" panose="02030600000101010101" pitchFamily="18" charset="-127"/>
              </a:rPr>
              <a:t>1.3,2.9,0.4,0.3,1.3,4.4,1.7,0.4,3.2,0.3,4.9,2.4,3.1,4.4,3.9,0.4,4.2,4.5,4.9,0.9</a:t>
            </a:r>
          </a:p>
        </p:txBody>
      </p:sp>
      <p:pic>
        <p:nvPicPr>
          <p:cNvPr id="157700" name="Picture 5" descr="f02-20-978012374260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63" y="3158581"/>
            <a:ext cx="5973763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275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Serial program -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input</a:t>
            </a:r>
          </a:p>
        </p:txBody>
      </p:sp>
      <p:sp>
        <p:nvSpPr>
          <p:cNvPr id="158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The number of measurements: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data_count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An array of </a:t>
            </a:r>
            <a:r>
              <a:rPr lang="en-US" altLang="zh-CN" dirty="0" err="1">
                <a:ea typeface="宋体" panose="02010600030101010101" pitchFamily="2" charset="-122"/>
              </a:rPr>
              <a:t>data_count</a:t>
            </a:r>
            <a:r>
              <a:rPr lang="en-US" altLang="zh-CN" dirty="0">
                <a:ea typeface="宋体" panose="02010600030101010101" pitchFamily="2" charset="-122"/>
              </a:rPr>
              <a:t> floats: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data</a:t>
            </a:r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The minimum value for the bin containing the smallest values: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min_meas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The maximum value for the bin containing the largest values: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max_meas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The number of bins: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bin_count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286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Serial program -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output</a:t>
            </a:r>
          </a:p>
        </p:txBody>
      </p:sp>
      <p:sp>
        <p:nvSpPr>
          <p:cNvPr id="159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bin_maxes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: </a:t>
            </a:r>
            <a:r>
              <a:rPr lang="en-US" altLang="zh-CN" dirty="0">
                <a:ea typeface="宋体" panose="02010600030101010101" pitchFamily="2" charset="-122"/>
              </a:rPr>
              <a:t>an array of </a:t>
            </a:r>
            <a:r>
              <a:rPr lang="en-US" altLang="zh-CN" dirty="0" err="1">
                <a:ea typeface="宋体" panose="02010600030101010101" pitchFamily="2" charset="-122"/>
              </a:rPr>
              <a:t>bin_count</a:t>
            </a:r>
            <a:r>
              <a:rPr lang="en-US" altLang="zh-CN" dirty="0">
                <a:ea typeface="宋体" panose="02010600030101010101" pitchFamily="2" charset="-122"/>
              </a:rPr>
              <a:t> floats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bin_counts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: an array of </a:t>
            </a:r>
            <a:r>
              <a:rPr lang="en-US" altLang="zh-CN" dirty="0" err="1">
                <a:ea typeface="宋体" panose="02010600030101010101" pitchFamily="2" charset="-122"/>
              </a:rPr>
              <a:t>bin_count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ints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77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3"/>
          <p:cNvSpPr>
            <a:spLocks noGrp="1"/>
          </p:cNvSpPr>
          <p:nvPr>
            <p:ph type="title"/>
          </p:nvPr>
        </p:nvSpPr>
        <p:spPr>
          <a:xfrm>
            <a:off x="539750" y="640080"/>
            <a:ext cx="8281988" cy="13239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First two stages of Foster’s Methodology</a:t>
            </a:r>
          </a:p>
        </p:txBody>
      </p:sp>
      <p:pic>
        <p:nvPicPr>
          <p:cNvPr id="160771" name="Picture 2" descr="f02-21-978012374260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45118"/>
            <a:ext cx="82089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526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itle 1"/>
          <p:cNvSpPr>
            <a:spLocks noGrp="1"/>
          </p:cNvSpPr>
          <p:nvPr>
            <p:ph type="title"/>
          </p:nvPr>
        </p:nvSpPr>
        <p:spPr>
          <a:xfrm>
            <a:off x="493622" y="600891"/>
            <a:ext cx="8281987" cy="13239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Alternative definition of tasks and communication</a:t>
            </a:r>
          </a:p>
        </p:txBody>
      </p:sp>
      <p:pic>
        <p:nvPicPr>
          <p:cNvPr id="161795" name="Picture 3" descr="f02-22-978012374260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2" y="2374129"/>
            <a:ext cx="839787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012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the local arrays</a:t>
            </a:r>
          </a:p>
        </p:txBody>
      </p:sp>
      <p:pic>
        <p:nvPicPr>
          <p:cNvPr id="162819" name="Picture 3" descr="f02-23-978012374260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0" y="1823948"/>
            <a:ext cx="7313980" cy="435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015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Concluding Remarks (1)</a:t>
            </a:r>
          </a:p>
        </p:txBody>
      </p:sp>
      <p:sp>
        <p:nvSpPr>
          <p:cNvPr id="163842" name="Content Placeholder 5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759326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Serial systems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standard model of computer hardware has been the von Neumann architecture.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Parallel hardware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Flynn’s taxonomy.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Parallel software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focus on software for homogeneous MIMD systems, consisting of a single program that obtains parallelism by branching.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SPMD programs.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77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Concluding Remarks (2)</a:t>
            </a:r>
          </a:p>
        </p:txBody>
      </p:sp>
      <p:sp>
        <p:nvSpPr>
          <p:cNvPr id="164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Input and Output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We’ll write programs in which one process or thread can access stdin, and all processes can access stdout and stderr.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However, because of nondeterminism, except for debug output we’ll usually have a single process or thread accessing stdout.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374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Concluding Remarks (3)</a:t>
            </a:r>
          </a:p>
        </p:txBody>
      </p:sp>
      <p:sp>
        <p:nvSpPr>
          <p:cNvPr id="165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Speedup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Efficiency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Amdahl’s law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Scalability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Parallel Program Design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Foster’s methodology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628650" y="273686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Shared Memory</a:t>
            </a:r>
          </a:p>
        </p:txBody>
      </p:sp>
      <p:sp>
        <p:nvSpPr>
          <p:cNvPr id="123906" name="Content Placeholder 3"/>
          <p:cNvSpPr>
            <a:spLocks noGrp="1"/>
          </p:cNvSpPr>
          <p:nvPr>
            <p:ph idx="1"/>
          </p:nvPr>
        </p:nvSpPr>
        <p:spPr>
          <a:xfrm>
            <a:off x="628650" y="1467645"/>
            <a:ext cx="8270875" cy="5111750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Dynamic threads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Master thread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waits</a:t>
            </a:r>
            <a:r>
              <a:rPr lang="en-US" altLang="zh-CN" dirty="0">
                <a:ea typeface="宋体" panose="02010600030101010101" pitchFamily="2" charset="-122"/>
              </a:rPr>
              <a:t> for work,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forks</a:t>
            </a:r>
            <a:r>
              <a:rPr lang="en-US" altLang="zh-CN" dirty="0">
                <a:ea typeface="宋体" panose="02010600030101010101" pitchFamily="2" charset="-122"/>
              </a:rPr>
              <a:t> new threads, and when threads are done, they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terminate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Efficient use of resources, but thread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creation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termination</a:t>
            </a:r>
            <a:r>
              <a:rPr lang="en-US" altLang="zh-CN" dirty="0">
                <a:ea typeface="宋体" panose="02010600030101010101" pitchFamily="2" charset="-122"/>
              </a:rPr>
              <a:t>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time consuming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Static threads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Pool of threads are created and allocated work, but do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not terminate until cleanup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Better performance, but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potential waste </a:t>
            </a:r>
            <a:r>
              <a:rPr lang="en-US" altLang="zh-CN" dirty="0">
                <a:ea typeface="宋体" panose="02010600030101010101" pitchFamily="2" charset="-122"/>
              </a:rPr>
              <a:t>of system resources.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06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>
          <a:xfrm>
            <a:off x="628650" y="56356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Nondeterminism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827087" y="1534432"/>
            <a:ext cx="7489825" cy="2259013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dirty="0">
                <a:latin typeface="Bodoni MT" panose="02070603080606020203" pitchFamily="18" charset="0"/>
                <a:ea typeface="宋体" panose="02010600030101010101" pitchFamily="2" charset="-122"/>
              </a:rPr>
              <a:t>. . .</a:t>
            </a:r>
          </a:p>
          <a:p>
            <a:r>
              <a:rPr lang="en-US" altLang="zh-CN" dirty="0" err="1">
                <a:latin typeface="+mn-lt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( "Thread %d &gt;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my_val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= %d\n" , </a:t>
            </a:r>
            <a:br>
              <a:rPr lang="en-US" altLang="zh-CN" dirty="0">
                <a:latin typeface="+mn-lt"/>
                <a:ea typeface="宋体" panose="02010600030101010101" pitchFamily="2" charset="-122"/>
              </a:rPr>
            </a:br>
            <a:r>
              <a:rPr lang="en-US" altLang="zh-CN" dirty="0">
                <a:latin typeface="+mn-lt"/>
                <a:ea typeface="宋体" panose="02010600030101010101" pitchFamily="2" charset="-122"/>
              </a:rPr>
              <a:t>             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my_rank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,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my_x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) ;</a:t>
            </a:r>
          </a:p>
          <a:p>
            <a:r>
              <a:rPr lang="en-US" altLang="zh-CN" dirty="0">
                <a:latin typeface="Bodoni MT" panose="02070603080606020203" pitchFamily="18" charset="0"/>
                <a:ea typeface="宋体" panose="02010600030101010101" pitchFamily="2" charset="-122"/>
              </a:rPr>
              <a:t>. . .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859337" y="4271282"/>
            <a:ext cx="3600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sz="2400">
                <a:latin typeface="+mj-lt"/>
                <a:ea typeface="宋体" panose="02010600030101010101" pitchFamily="2" charset="-122"/>
              </a:rPr>
              <a:t>Thread 0 &gt; my_val = 7</a:t>
            </a:r>
          </a:p>
          <a:p>
            <a:r>
              <a:rPr lang="en-US" altLang="zh-CN" sz="2400">
                <a:latin typeface="+mj-lt"/>
                <a:ea typeface="宋体" panose="02010600030101010101" pitchFamily="2" charset="-122"/>
              </a:rPr>
              <a:t>Thread 1 &gt; my_val = 19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187449" y="4990420"/>
            <a:ext cx="352901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sz="2400">
                <a:latin typeface="+mj-lt"/>
                <a:ea typeface="宋体" panose="02010600030101010101" pitchFamily="2" charset="-122"/>
              </a:rPr>
              <a:t>Thread 1 &gt; my_val = 19</a:t>
            </a:r>
          </a:p>
          <a:p>
            <a:r>
              <a:rPr lang="en-US" altLang="zh-CN" sz="2400">
                <a:latin typeface="+mj-lt"/>
                <a:ea typeface="宋体" panose="02010600030101010101" pitchFamily="2" charset="-122"/>
              </a:rPr>
              <a:t>Thread 0 &gt; my_val = 7</a:t>
            </a:r>
          </a:p>
        </p:txBody>
      </p:sp>
      <p:pic>
        <p:nvPicPr>
          <p:cNvPr id="124934" name="Picture 13" descr="C:\Documents and Settings\liszka\Local Settings\Temporary Internet Files\Content.IE5\60RV4HYO\MC90043979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2728">
            <a:off x="1701799" y="3344182"/>
            <a:ext cx="15128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Picture 13" descr="C:\Documents and Settings\liszka\Local Settings\Temporary Internet Files\Content.IE5\60RV4HYO\MC90043979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7650">
            <a:off x="5023643" y="2921113"/>
            <a:ext cx="15113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1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Nondeterminism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900113" y="1690689"/>
            <a:ext cx="77057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my_val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Compute_val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my_rank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) ;</a:t>
            </a:r>
          </a:p>
          <a:p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x += 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my_val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;</a:t>
            </a: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3" y="3145634"/>
            <a:ext cx="698817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77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Nondeterminism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26978" name="Content Placeholder 3"/>
          <p:cNvSpPr>
            <a:spLocks noGrp="1"/>
          </p:cNvSpPr>
          <p:nvPr>
            <p:ph idx="1"/>
          </p:nvPr>
        </p:nvSpPr>
        <p:spPr>
          <a:xfrm>
            <a:off x="723402" y="1491298"/>
            <a:ext cx="8270875" cy="28797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Race condition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Critical section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Mutually exclusive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Mutual exclusion lock (</a:t>
            </a:r>
            <a:r>
              <a:rPr lang="en-US" altLang="zh-CN" dirty="0" err="1">
                <a:ea typeface="宋体" panose="02010600030101010101" pitchFamily="2" charset="-122"/>
              </a:rPr>
              <a:t>mutex</a:t>
            </a:r>
            <a:r>
              <a:rPr lang="en-US" altLang="zh-CN" dirty="0">
                <a:ea typeface="宋体" panose="02010600030101010101" pitchFamily="2" charset="-122"/>
              </a:rPr>
              <a:t>, or simply lock)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268538" y="3860800"/>
            <a:ext cx="6119812" cy="2074863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my_val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Compute_val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(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my_rank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) 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Lock(&amp;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add_my_val_lock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)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x +=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my_val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Unlock(&amp;</a:t>
            </a:r>
            <a:r>
              <a:rPr lang="en-US" altLang="zh-CN" sz="280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add_my_val_lock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)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79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busy-waiting</a:t>
            </a:r>
          </a:p>
        </p:txBody>
      </p:sp>
      <p:sp>
        <p:nvSpPr>
          <p:cNvPr id="128003" name="Rectangle 4"/>
          <p:cNvSpPr>
            <a:spLocks noChangeArrowheads="1"/>
          </p:cNvSpPr>
          <p:nvPr/>
        </p:nvSpPr>
        <p:spPr bwMode="auto">
          <a:xfrm>
            <a:off x="628650" y="1690689"/>
            <a:ext cx="83883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dirty="0" err="1">
                <a:latin typeface="+mn-lt"/>
                <a:ea typeface="宋体" panose="02010600030101010101" pitchFamily="2" charset="-122"/>
              </a:rPr>
              <a:t>my_val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Compute_val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(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my_rank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) ;</a:t>
            </a:r>
          </a:p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if (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my_rank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== 1)</a:t>
            </a:r>
          </a:p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     while ( 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! ok_for_1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) ;  /* </a:t>
            </a:r>
            <a:r>
              <a:rPr lang="en-US" altLang="zh-CN" i="1" dirty="0">
                <a:latin typeface="+mn-lt"/>
                <a:ea typeface="宋体" panose="02010600030101010101" pitchFamily="2" charset="-122"/>
              </a:rPr>
              <a:t>Busy−wait loop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*/</a:t>
            </a:r>
          </a:p>
          <a:p>
            <a:r>
              <a:rPr lang="pt-BR" altLang="zh-CN" dirty="0">
                <a:latin typeface="+mn-lt"/>
              </a:rPr>
              <a:t>x += my_val ;  /* </a:t>
            </a:r>
            <a:r>
              <a:rPr lang="pt-BR" altLang="zh-CN" i="1" dirty="0">
                <a:latin typeface="+mn-lt"/>
              </a:rPr>
              <a:t>Critical section </a:t>
            </a:r>
            <a:r>
              <a:rPr lang="pt-BR" altLang="zh-CN" dirty="0">
                <a:latin typeface="+mn-lt"/>
              </a:rPr>
              <a:t>*/</a:t>
            </a:r>
          </a:p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if (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my_rank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== 0)</a:t>
            </a:r>
          </a:p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ok_for_1 = true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;  /* </a:t>
            </a:r>
            <a:r>
              <a:rPr lang="en-US" altLang="zh-CN" i="1" dirty="0">
                <a:latin typeface="+mn-lt"/>
                <a:ea typeface="宋体" panose="02010600030101010101" pitchFamily="2" charset="-122"/>
              </a:rPr>
              <a:t>Let thread 1 update x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*/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58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1700</Words>
  <Application>Microsoft Office PowerPoint</Application>
  <PresentationFormat>全屏显示(4:3)</PresentationFormat>
  <Paragraphs>280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Bodoni MT</vt:lpstr>
      <vt:lpstr>Calibri</vt:lpstr>
      <vt:lpstr>Calibri Light</vt:lpstr>
      <vt:lpstr>Calisto MT</vt:lpstr>
      <vt:lpstr>Wingdings</vt:lpstr>
      <vt:lpstr>Office 佈景主題</vt:lpstr>
      <vt:lpstr>Parallel software</vt:lpstr>
      <vt:lpstr>The burden is on software</vt:lpstr>
      <vt:lpstr>SPMD – single program multiple data</vt:lpstr>
      <vt:lpstr>Writing Parallel Programs</vt:lpstr>
      <vt:lpstr>Shared Memory</vt:lpstr>
      <vt:lpstr>Nondeterminism</vt:lpstr>
      <vt:lpstr>Nondeterminism</vt:lpstr>
      <vt:lpstr>Nondeterminism</vt:lpstr>
      <vt:lpstr>busy-waiting</vt:lpstr>
      <vt:lpstr>More mechanisms</vt:lpstr>
      <vt:lpstr>Thread safety</vt:lpstr>
      <vt:lpstr>message-passing</vt:lpstr>
      <vt:lpstr>Partitioned Global Address Space Languages</vt:lpstr>
      <vt:lpstr>Input and Output</vt:lpstr>
      <vt:lpstr>Input and Output</vt:lpstr>
      <vt:lpstr>Input and Output</vt:lpstr>
      <vt:lpstr>Performance</vt:lpstr>
      <vt:lpstr>Speedup </vt:lpstr>
      <vt:lpstr>Speedup of a parallel program</vt:lpstr>
      <vt:lpstr>Efficiency of a parallel program</vt:lpstr>
      <vt:lpstr>Speedups and efficiencies of a parallel program</vt:lpstr>
      <vt:lpstr>Speedups and efficiencies of parallel program on different problem sizes</vt:lpstr>
      <vt:lpstr>Speedup</vt:lpstr>
      <vt:lpstr>Efficiency</vt:lpstr>
      <vt:lpstr>Effect of overhead</vt:lpstr>
      <vt:lpstr>Amdahl’s Law</vt:lpstr>
      <vt:lpstr>Example</vt:lpstr>
      <vt:lpstr>Example (cont.)</vt:lpstr>
      <vt:lpstr>Example (cont.)</vt:lpstr>
      <vt:lpstr>Scalability</vt:lpstr>
      <vt:lpstr>Taking Timings</vt:lpstr>
      <vt:lpstr>Taking Timings</vt:lpstr>
      <vt:lpstr>Taking Timings</vt:lpstr>
      <vt:lpstr>Taking Timings</vt:lpstr>
      <vt:lpstr>Parallel program design</vt:lpstr>
      <vt:lpstr>Foster’s methodology</vt:lpstr>
      <vt:lpstr>Foster’s methodology</vt:lpstr>
      <vt:lpstr>Foster’s methodology</vt:lpstr>
      <vt:lpstr>Foster’s methodology</vt:lpstr>
      <vt:lpstr>Example - histogram</vt:lpstr>
      <vt:lpstr>Serial program - input</vt:lpstr>
      <vt:lpstr>Serial program - output</vt:lpstr>
      <vt:lpstr>First two stages of Foster’s Methodology</vt:lpstr>
      <vt:lpstr>Alternative definition of tasks and communication</vt:lpstr>
      <vt:lpstr>Adding the local arrays</vt:lpstr>
      <vt:lpstr>Concluding Remarks (1)</vt:lpstr>
      <vt:lpstr>Concluding Remarks (2)</vt:lpstr>
      <vt:lpstr>Concluding Remarks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Lee Hung-yi</dc:creator>
  <cp:lastModifiedBy>Jones Wong</cp:lastModifiedBy>
  <cp:revision>340</cp:revision>
  <dcterms:created xsi:type="dcterms:W3CDTF">2016-04-30T07:31:53Z</dcterms:created>
  <dcterms:modified xsi:type="dcterms:W3CDTF">2024-03-06T03:24:12Z</dcterms:modified>
</cp:coreProperties>
</file>