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handoutMasterIdLst>
    <p:handoutMasterId r:id="rId122"/>
  </p:handoutMasterIdLst>
  <p:sldIdLst>
    <p:sldId id="505" r:id="rId2"/>
    <p:sldId id="519" r:id="rId3"/>
    <p:sldId id="271" r:id="rId4"/>
    <p:sldId id="315"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16" r:id="rId21"/>
    <p:sldId id="336" r:id="rId22"/>
    <p:sldId id="337" r:id="rId23"/>
    <p:sldId id="338" r:id="rId24"/>
    <p:sldId id="339" r:id="rId25"/>
    <p:sldId id="340" r:id="rId26"/>
    <p:sldId id="342" r:id="rId27"/>
    <p:sldId id="343" r:id="rId28"/>
    <p:sldId id="344" r:id="rId29"/>
    <p:sldId id="345" r:id="rId30"/>
    <p:sldId id="346" r:id="rId31"/>
    <p:sldId id="347" r:id="rId32"/>
    <p:sldId id="348" r:id="rId33"/>
    <p:sldId id="355" r:id="rId34"/>
    <p:sldId id="506" r:id="rId35"/>
    <p:sldId id="349" r:id="rId36"/>
    <p:sldId id="350" r:id="rId37"/>
    <p:sldId id="353" r:id="rId38"/>
    <p:sldId id="354" r:id="rId39"/>
    <p:sldId id="357" r:id="rId40"/>
    <p:sldId id="358" r:id="rId41"/>
    <p:sldId id="359" r:id="rId42"/>
    <p:sldId id="360" r:id="rId43"/>
    <p:sldId id="361" r:id="rId44"/>
    <p:sldId id="362" r:id="rId45"/>
    <p:sldId id="363" r:id="rId46"/>
    <p:sldId id="364" r:id="rId47"/>
    <p:sldId id="365" r:id="rId48"/>
    <p:sldId id="509" r:id="rId49"/>
    <p:sldId id="510" r:id="rId50"/>
    <p:sldId id="511" r:id="rId51"/>
    <p:sldId id="512" r:id="rId52"/>
    <p:sldId id="366" r:id="rId53"/>
    <p:sldId id="367" r:id="rId54"/>
    <p:sldId id="368" r:id="rId55"/>
    <p:sldId id="369" r:id="rId56"/>
    <p:sldId id="371" r:id="rId57"/>
    <p:sldId id="370" r:id="rId58"/>
    <p:sldId id="372" r:id="rId59"/>
    <p:sldId id="513" r:id="rId60"/>
    <p:sldId id="373" r:id="rId61"/>
    <p:sldId id="374" r:id="rId62"/>
    <p:sldId id="375" r:id="rId63"/>
    <p:sldId id="514" r:id="rId64"/>
    <p:sldId id="376" r:id="rId65"/>
    <p:sldId id="377" r:id="rId66"/>
    <p:sldId id="378" r:id="rId67"/>
    <p:sldId id="317" r:id="rId68"/>
    <p:sldId id="318" r:id="rId69"/>
    <p:sldId id="381" r:id="rId70"/>
    <p:sldId id="319" r:id="rId71"/>
    <p:sldId id="382" r:id="rId72"/>
    <p:sldId id="383" r:id="rId73"/>
    <p:sldId id="320" r:id="rId74"/>
    <p:sldId id="508" r:id="rId75"/>
    <p:sldId id="384" r:id="rId76"/>
    <p:sldId id="385" r:id="rId77"/>
    <p:sldId id="386" r:id="rId78"/>
    <p:sldId id="388" r:id="rId79"/>
    <p:sldId id="389" r:id="rId80"/>
    <p:sldId id="387" r:id="rId81"/>
    <p:sldId id="390" r:id="rId82"/>
    <p:sldId id="391" r:id="rId83"/>
    <p:sldId id="392" r:id="rId84"/>
    <p:sldId id="393" r:id="rId85"/>
    <p:sldId id="394" r:id="rId86"/>
    <p:sldId id="395" r:id="rId87"/>
    <p:sldId id="396" r:id="rId88"/>
    <p:sldId id="397" r:id="rId89"/>
    <p:sldId id="398" r:id="rId90"/>
    <p:sldId id="515" r:id="rId91"/>
    <p:sldId id="516" r:id="rId92"/>
    <p:sldId id="517" r:id="rId93"/>
    <p:sldId id="518"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 id="413" r:id="rId108"/>
    <p:sldId id="414" r:id="rId109"/>
    <p:sldId id="314" r:id="rId110"/>
    <p:sldId id="415" r:id="rId111"/>
    <p:sldId id="416" r:id="rId112"/>
    <p:sldId id="417" r:id="rId113"/>
    <p:sldId id="418" r:id="rId114"/>
    <p:sldId id="419" r:id="rId115"/>
    <p:sldId id="420" r:id="rId116"/>
    <p:sldId id="421" r:id="rId117"/>
    <p:sldId id="520" r:id="rId118"/>
    <p:sldId id="521" r:id="rId119"/>
    <p:sldId id="522" r:id="rId1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78623" autoAdjust="0"/>
  </p:normalViewPr>
  <p:slideViewPr>
    <p:cSldViewPr snapToGrid="0">
      <p:cViewPr varScale="1">
        <p:scale>
          <a:sx n="81" d="100"/>
          <a:sy n="81" d="100"/>
        </p:scale>
        <p:origin x="1292" y="56"/>
      </p:cViewPr>
      <p:guideLst/>
    </p:cSldViewPr>
  </p:slideViewPr>
  <p:notesTextViewPr>
    <p:cViewPr>
      <p:scale>
        <a:sx n="125" d="100"/>
        <a:sy n="125" d="100"/>
      </p:scale>
      <p:origin x="0" y="0"/>
    </p:cViewPr>
  </p:notesTextViewPr>
  <p:sorterViewPr>
    <p:cViewPr>
      <p:scale>
        <a:sx n="100" d="100"/>
        <a:sy n="100" d="100"/>
      </p:scale>
      <p:origin x="0" y="-1440"/>
    </p:cViewPr>
  </p:sorterViewPr>
  <p:notesViewPr>
    <p:cSldViewPr snapToGrid="0" showGuides="1">
      <p:cViewPr varScale="1">
        <p:scale>
          <a:sx n="91" d="100"/>
          <a:sy n="91"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ong" userId="ffaff864a26d44c2" providerId="LiveId" clId="{BFC8466A-4021-4939-9BBE-97D44C988394}"/>
    <pc:docChg chg="undo custSel addSld delSld modSld">
      <pc:chgData name="Jones Wong" userId="ffaff864a26d44c2" providerId="LiveId" clId="{BFC8466A-4021-4939-9BBE-97D44C988394}" dt="2024-03-27T03:41:20.215" v="1230"/>
      <pc:docMkLst>
        <pc:docMk/>
      </pc:docMkLst>
      <pc:sldChg chg="modNotesTx">
        <pc:chgData name="Jones Wong" userId="ffaff864a26d44c2" providerId="LiveId" clId="{BFC8466A-4021-4939-9BBE-97D44C988394}" dt="2024-03-25T01:47:55.449" v="21"/>
        <pc:sldMkLst>
          <pc:docMk/>
          <pc:sldMk cId="0" sldId="322"/>
        </pc:sldMkLst>
      </pc:sldChg>
      <pc:sldChg chg="modNotesTx">
        <pc:chgData name="Jones Wong" userId="ffaff864a26d44c2" providerId="LiveId" clId="{BFC8466A-4021-4939-9BBE-97D44C988394}" dt="2024-03-25T01:55:48.547" v="26" actId="20577"/>
        <pc:sldMkLst>
          <pc:docMk/>
          <pc:sldMk cId="0" sldId="324"/>
        </pc:sldMkLst>
      </pc:sldChg>
      <pc:sldChg chg="modNotesTx">
        <pc:chgData name="Jones Wong" userId="ffaff864a26d44c2" providerId="LiveId" clId="{BFC8466A-4021-4939-9BBE-97D44C988394}" dt="2024-03-25T02:09:53.984" v="35"/>
        <pc:sldMkLst>
          <pc:docMk/>
          <pc:sldMk cId="0" sldId="325"/>
        </pc:sldMkLst>
      </pc:sldChg>
      <pc:sldChg chg="modNotesTx">
        <pc:chgData name="Jones Wong" userId="ffaff864a26d44c2" providerId="LiveId" clId="{BFC8466A-4021-4939-9BBE-97D44C988394}" dt="2024-03-25T02:16:53.902" v="47"/>
        <pc:sldMkLst>
          <pc:docMk/>
          <pc:sldMk cId="0" sldId="326"/>
        </pc:sldMkLst>
      </pc:sldChg>
      <pc:sldChg chg="modNotesTx">
        <pc:chgData name="Jones Wong" userId="ffaff864a26d44c2" providerId="LiveId" clId="{BFC8466A-4021-4939-9BBE-97D44C988394}" dt="2024-03-25T02:44:18.867" v="54"/>
        <pc:sldMkLst>
          <pc:docMk/>
          <pc:sldMk cId="0" sldId="327"/>
        </pc:sldMkLst>
      </pc:sldChg>
      <pc:sldChg chg="modNotesTx">
        <pc:chgData name="Jones Wong" userId="ffaff864a26d44c2" providerId="LiveId" clId="{BFC8466A-4021-4939-9BBE-97D44C988394}" dt="2024-03-25T02:54:48.557" v="89" actId="20577"/>
        <pc:sldMkLst>
          <pc:docMk/>
          <pc:sldMk cId="0" sldId="332"/>
        </pc:sldMkLst>
      </pc:sldChg>
      <pc:sldChg chg="addSp modSp mod modNotesTx">
        <pc:chgData name="Jones Wong" userId="ffaff864a26d44c2" providerId="LiveId" clId="{BFC8466A-4021-4939-9BBE-97D44C988394}" dt="2024-03-25T03:18:20.171" v="233" actId="14100"/>
        <pc:sldMkLst>
          <pc:docMk/>
          <pc:sldMk cId="0" sldId="336"/>
        </pc:sldMkLst>
        <pc:spChg chg="add mod">
          <ac:chgData name="Jones Wong" userId="ffaff864a26d44c2" providerId="LiveId" clId="{BFC8466A-4021-4939-9BBE-97D44C988394}" dt="2024-03-25T03:18:20.171" v="233" actId="14100"/>
          <ac:spMkLst>
            <pc:docMk/>
            <pc:sldMk cId="0" sldId="336"/>
            <ac:spMk id="2" creationId="{BCB508B8-1FA6-47A7-AF98-5F12910F0EFC}"/>
          </ac:spMkLst>
        </pc:spChg>
      </pc:sldChg>
      <pc:sldChg chg="modNotesTx">
        <pc:chgData name="Jones Wong" userId="ffaff864a26d44c2" providerId="LiveId" clId="{BFC8466A-4021-4939-9BBE-97D44C988394}" dt="2024-03-25T03:51:51.736" v="332" actId="20577"/>
        <pc:sldMkLst>
          <pc:docMk/>
          <pc:sldMk cId="0" sldId="346"/>
        </pc:sldMkLst>
      </pc:sldChg>
      <pc:sldChg chg="modNotesTx">
        <pc:chgData name="Jones Wong" userId="ffaff864a26d44c2" providerId="LiveId" clId="{BFC8466A-4021-4939-9BBE-97D44C988394}" dt="2024-03-25T04:04:26.139" v="367" actId="20577"/>
        <pc:sldMkLst>
          <pc:docMk/>
          <pc:sldMk cId="0" sldId="349"/>
        </pc:sldMkLst>
      </pc:sldChg>
      <pc:sldChg chg="addSp modSp mod">
        <pc:chgData name="Jones Wong" userId="ffaff864a26d44c2" providerId="LiveId" clId="{BFC8466A-4021-4939-9BBE-97D44C988394}" dt="2024-03-25T04:20:47.972" v="395" actId="20577"/>
        <pc:sldMkLst>
          <pc:docMk/>
          <pc:sldMk cId="0" sldId="358"/>
        </pc:sldMkLst>
        <pc:spChg chg="add mod">
          <ac:chgData name="Jones Wong" userId="ffaff864a26d44c2" providerId="LiveId" clId="{BFC8466A-4021-4939-9BBE-97D44C988394}" dt="2024-03-25T04:20:47.972" v="395" actId="20577"/>
          <ac:spMkLst>
            <pc:docMk/>
            <pc:sldMk cId="0" sldId="358"/>
            <ac:spMk id="2" creationId="{42672F64-9325-434A-9764-55A29B9338BD}"/>
          </ac:spMkLst>
        </pc:spChg>
      </pc:sldChg>
      <pc:sldChg chg="modNotesTx">
        <pc:chgData name="Jones Wong" userId="ffaff864a26d44c2" providerId="LiveId" clId="{BFC8466A-4021-4939-9BBE-97D44C988394}" dt="2024-03-25T04:40:54.180" v="463" actId="20577"/>
        <pc:sldMkLst>
          <pc:docMk/>
          <pc:sldMk cId="0" sldId="361"/>
        </pc:sldMkLst>
      </pc:sldChg>
      <pc:sldChg chg="modNotesTx">
        <pc:chgData name="Jones Wong" userId="ffaff864a26d44c2" providerId="LiveId" clId="{BFC8466A-4021-4939-9BBE-97D44C988394}" dt="2024-03-27T02:49:04.376" v="1156" actId="20577"/>
        <pc:sldMkLst>
          <pc:docMk/>
          <pc:sldMk cId="0" sldId="362"/>
        </pc:sldMkLst>
      </pc:sldChg>
      <pc:sldChg chg="modNotesTx">
        <pc:chgData name="Jones Wong" userId="ffaff864a26d44c2" providerId="LiveId" clId="{BFC8466A-4021-4939-9BBE-97D44C988394}" dt="2024-03-25T04:54:10.861" v="697" actId="20577"/>
        <pc:sldMkLst>
          <pc:docMk/>
          <pc:sldMk cId="0" sldId="363"/>
        </pc:sldMkLst>
      </pc:sldChg>
      <pc:sldChg chg="modNotesTx">
        <pc:chgData name="Jones Wong" userId="ffaff864a26d44c2" providerId="LiveId" clId="{BFC8466A-4021-4939-9BBE-97D44C988394}" dt="2024-03-25T05:08:12.950" v="763" actId="20577"/>
        <pc:sldMkLst>
          <pc:docMk/>
          <pc:sldMk cId="0" sldId="364"/>
        </pc:sldMkLst>
      </pc:sldChg>
      <pc:sldChg chg="modNotesTx">
        <pc:chgData name="Jones Wong" userId="ffaff864a26d44c2" providerId="LiveId" clId="{BFC8466A-4021-4939-9BBE-97D44C988394}" dt="2024-03-27T03:02:38.356" v="1209" actId="20577"/>
        <pc:sldMkLst>
          <pc:docMk/>
          <pc:sldMk cId="0" sldId="365"/>
        </pc:sldMkLst>
      </pc:sldChg>
      <pc:sldChg chg="modNotesTx">
        <pc:chgData name="Jones Wong" userId="ffaff864a26d44c2" providerId="LiveId" clId="{BFC8466A-4021-4939-9BBE-97D44C988394}" dt="2024-03-25T05:19:50.597" v="1103" actId="20577"/>
        <pc:sldMkLst>
          <pc:docMk/>
          <pc:sldMk cId="0" sldId="366"/>
        </pc:sldMkLst>
      </pc:sldChg>
      <pc:sldChg chg="modNotesTx">
        <pc:chgData name="Jones Wong" userId="ffaff864a26d44c2" providerId="LiveId" clId="{BFC8466A-4021-4939-9BBE-97D44C988394}" dt="2024-03-27T03:41:20.215" v="1230"/>
        <pc:sldMkLst>
          <pc:docMk/>
          <pc:sldMk cId="0" sldId="375"/>
        </pc:sldMkLst>
      </pc:sldChg>
      <pc:sldChg chg="modSp mod">
        <pc:chgData name="Jones Wong" userId="ffaff864a26d44c2" providerId="LiveId" clId="{BFC8466A-4021-4939-9BBE-97D44C988394}" dt="2024-03-25T01:33:23.299" v="16" actId="1076"/>
        <pc:sldMkLst>
          <pc:docMk/>
          <pc:sldMk cId="1417880149" sldId="505"/>
        </pc:sldMkLst>
        <pc:spChg chg="mod">
          <ac:chgData name="Jones Wong" userId="ffaff864a26d44c2" providerId="LiveId" clId="{BFC8466A-4021-4939-9BBE-97D44C988394}" dt="2024-03-25T01:33:23.299" v="16" actId="1076"/>
          <ac:spMkLst>
            <pc:docMk/>
            <pc:sldMk cId="1417880149" sldId="505"/>
            <ac:spMk id="9" creationId="{00000000-0000-0000-0000-000000000000}"/>
          </ac:spMkLst>
        </pc:spChg>
        <pc:spChg chg="mod">
          <ac:chgData name="Jones Wong" userId="ffaff864a26d44c2" providerId="LiveId" clId="{BFC8466A-4021-4939-9BBE-97D44C988394}" dt="2024-03-25T01:33:18.502" v="14" actId="20577"/>
          <ac:spMkLst>
            <pc:docMk/>
            <pc:sldMk cId="1417880149" sldId="505"/>
            <ac:spMk id="2054" creationId="{00000000-0000-0000-0000-000000000000}"/>
          </ac:spMkLst>
        </pc:spChg>
      </pc:sldChg>
      <pc:sldChg chg="modSp new mod">
        <pc:chgData name="Jones Wong" userId="ffaff864a26d44c2" providerId="LiveId" clId="{BFC8466A-4021-4939-9BBE-97D44C988394}" dt="2024-03-25T03:16:08.119" v="189" actId="113"/>
        <pc:sldMkLst>
          <pc:docMk/>
          <pc:sldMk cId="1189724936" sldId="520"/>
        </pc:sldMkLst>
        <pc:spChg chg="mod">
          <ac:chgData name="Jones Wong" userId="ffaff864a26d44c2" providerId="LiveId" clId="{BFC8466A-4021-4939-9BBE-97D44C988394}" dt="2024-03-25T03:16:08.119" v="189" actId="113"/>
          <ac:spMkLst>
            <pc:docMk/>
            <pc:sldMk cId="1189724936" sldId="520"/>
            <ac:spMk id="2" creationId="{8E9714A6-7236-4585-83D0-FC0A8395B541}"/>
          </ac:spMkLst>
        </pc:spChg>
      </pc:sldChg>
      <pc:sldChg chg="modSp add del mod">
        <pc:chgData name="Jones Wong" userId="ffaff864a26d44c2" providerId="LiveId" clId="{BFC8466A-4021-4939-9BBE-97D44C988394}" dt="2024-03-25T03:15:21.085" v="131" actId="47"/>
        <pc:sldMkLst>
          <pc:docMk/>
          <pc:sldMk cId="3137930456" sldId="520"/>
        </pc:sldMkLst>
        <pc:spChg chg="mod">
          <ac:chgData name="Jones Wong" userId="ffaff864a26d44c2" providerId="LiveId" clId="{BFC8466A-4021-4939-9BBE-97D44C988394}" dt="2024-03-25T03:15:10.171" v="130"/>
          <ac:spMkLst>
            <pc:docMk/>
            <pc:sldMk cId="3137930456" sldId="520"/>
            <ac:spMk id="38914" creationId="{ACF53CBD-CEB1-4B69-8CAB-B09A80A0E0BF}"/>
          </ac:spMkLst>
        </pc:spChg>
      </pc:sldChg>
      <pc:sldChg chg="addSp delSp modSp add mod">
        <pc:chgData name="Jones Wong" userId="ffaff864a26d44c2" providerId="LiveId" clId="{BFC8466A-4021-4939-9BBE-97D44C988394}" dt="2024-03-25T03:17:39.705" v="232" actId="1076"/>
        <pc:sldMkLst>
          <pc:docMk/>
          <pc:sldMk cId="1734883577" sldId="521"/>
        </pc:sldMkLst>
        <pc:spChg chg="mod">
          <ac:chgData name="Jones Wong" userId="ffaff864a26d44c2" providerId="LiveId" clId="{BFC8466A-4021-4939-9BBE-97D44C988394}" dt="2024-03-25T03:16:21.074" v="208" actId="20577"/>
          <ac:spMkLst>
            <pc:docMk/>
            <pc:sldMk cId="1734883577" sldId="521"/>
            <ac:spMk id="2" creationId="{8E9714A6-7236-4585-83D0-FC0A8395B541}"/>
          </ac:spMkLst>
        </pc:spChg>
        <pc:spChg chg="del mod">
          <ac:chgData name="Jones Wong" userId="ffaff864a26d44c2" providerId="LiveId" clId="{BFC8466A-4021-4939-9BBE-97D44C988394}" dt="2024-03-25T03:16:29.945" v="213" actId="478"/>
          <ac:spMkLst>
            <pc:docMk/>
            <pc:sldMk cId="1734883577" sldId="521"/>
            <ac:spMk id="3" creationId="{9574B0DA-CDE1-41CE-B00A-CF1E1AE3B466}"/>
          </ac:spMkLst>
        </pc:spChg>
        <pc:spChg chg="add mod">
          <ac:chgData name="Jones Wong" userId="ffaff864a26d44c2" providerId="LiveId" clId="{BFC8466A-4021-4939-9BBE-97D44C988394}" dt="2024-03-25T03:17:39.705" v="232" actId="1076"/>
          <ac:spMkLst>
            <pc:docMk/>
            <pc:sldMk cId="1734883577" sldId="521"/>
            <ac:spMk id="9" creationId="{DDAA83BC-A75A-4B46-BBB7-CCB464F50F49}"/>
          </ac:spMkLst>
        </pc:spChg>
        <pc:picChg chg="add mod">
          <ac:chgData name="Jones Wong" userId="ffaff864a26d44c2" providerId="LiveId" clId="{BFC8466A-4021-4939-9BBE-97D44C988394}" dt="2024-03-25T03:17:08.046" v="219" actId="1076"/>
          <ac:picMkLst>
            <pc:docMk/>
            <pc:sldMk cId="1734883577" sldId="521"/>
            <ac:picMk id="6" creationId="{BFA26AFA-C1E0-407C-9B56-701AA4B505D6}"/>
          </ac:picMkLst>
        </pc:picChg>
        <pc:picChg chg="add mod">
          <ac:chgData name="Jones Wong" userId="ffaff864a26d44c2" providerId="LiveId" clId="{BFC8466A-4021-4939-9BBE-97D44C988394}" dt="2024-03-25T03:17:24.785" v="223" actId="1076"/>
          <ac:picMkLst>
            <pc:docMk/>
            <pc:sldMk cId="1734883577" sldId="521"/>
            <ac:picMk id="8" creationId="{8F6A86FA-3720-4CF3-BE9B-1B66684EB7A0}"/>
          </ac:picMkLst>
        </pc:picChg>
      </pc:sldChg>
      <pc:sldChg chg="addSp delSp modSp add mod">
        <pc:chgData name="Jones Wong" userId="ffaff864a26d44c2" providerId="LiveId" clId="{BFC8466A-4021-4939-9BBE-97D44C988394}" dt="2024-03-27T02:24:55.186" v="1127" actId="20577"/>
        <pc:sldMkLst>
          <pc:docMk/>
          <pc:sldMk cId="967939099" sldId="522"/>
        </pc:sldMkLst>
        <pc:spChg chg="mod">
          <ac:chgData name="Jones Wong" userId="ffaff864a26d44c2" providerId="LiveId" clId="{BFC8466A-4021-4939-9BBE-97D44C988394}" dt="2024-03-25T04:21:11.012" v="444" actId="20577"/>
          <ac:spMkLst>
            <pc:docMk/>
            <pc:sldMk cId="967939099" sldId="522"/>
            <ac:spMk id="2" creationId="{8E9714A6-7236-4585-83D0-FC0A8395B541}"/>
          </ac:spMkLst>
        </pc:spChg>
        <pc:spChg chg="add mod">
          <ac:chgData name="Jones Wong" userId="ffaff864a26d44c2" providerId="LiveId" clId="{BFC8466A-4021-4939-9BBE-97D44C988394}" dt="2024-03-27T02:24:55.186" v="1127" actId="20577"/>
          <ac:spMkLst>
            <pc:docMk/>
            <pc:sldMk cId="967939099" sldId="522"/>
            <ac:spMk id="3" creationId="{2E6315AC-C551-4204-92BD-8D4761B290D0}"/>
          </ac:spMkLst>
        </pc:spChg>
        <pc:picChg chg="add mod">
          <ac:chgData name="Jones Wong" userId="ffaff864a26d44c2" providerId="LiveId" clId="{BFC8466A-4021-4939-9BBE-97D44C988394}" dt="2024-03-25T04:22:27.226" v="447" actId="14100"/>
          <ac:picMkLst>
            <pc:docMk/>
            <pc:sldMk cId="967939099" sldId="522"/>
            <ac:picMk id="5" creationId="{3831F7E9-804A-4A59-87B4-D4FA9EBD4D88}"/>
          </ac:picMkLst>
        </pc:picChg>
        <pc:picChg chg="del">
          <ac:chgData name="Jones Wong" userId="ffaff864a26d44c2" providerId="LiveId" clId="{BFC8466A-4021-4939-9BBE-97D44C988394}" dt="2024-03-25T04:20:56.429" v="397" actId="478"/>
          <ac:picMkLst>
            <pc:docMk/>
            <pc:sldMk cId="967939099" sldId="522"/>
            <ac:picMk id="6" creationId="{BFA26AFA-C1E0-407C-9B56-701AA4B505D6}"/>
          </ac:picMkLst>
        </pc:picChg>
        <pc:picChg chg="del">
          <ac:chgData name="Jones Wong" userId="ffaff864a26d44c2" providerId="LiveId" clId="{BFC8466A-4021-4939-9BBE-97D44C988394}" dt="2024-03-25T04:20:57.053" v="398" actId="478"/>
          <ac:picMkLst>
            <pc:docMk/>
            <pc:sldMk cId="967939099" sldId="522"/>
            <ac:picMk id="8" creationId="{8F6A86FA-3720-4CF3-BE9B-1B66684EB7A0}"/>
          </ac:picMkLst>
        </pc:picChg>
        <pc:picChg chg="add mod">
          <ac:chgData name="Jones Wong" userId="ffaff864a26d44c2" providerId="LiveId" clId="{BFC8466A-4021-4939-9BBE-97D44C988394}" dt="2024-03-25T04:22:54.534" v="451" actId="1076"/>
          <ac:picMkLst>
            <pc:docMk/>
            <pc:sldMk cId="967939099" sldId="522"/>
            <ac:picMk id="10" creationId="{686DD9B7-4130-47FE-9CD8-E860D3FCB0A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F327C6E-F6D5-418B-B217-D6B47280B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F6BCE84-77D5-4F9E-9469-1A310D1148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D49998-340B-4C6D-B319-797FC178E699}" type="datetimeFigureOut">
              <a:rPr lang="zh-CN" altLang="en-US" smtClean="0"/>
              <a:t>2024/03/27</a:t>
            </a:fld>
            <a:endParaRPr lang="zh-CN" altLang="en-US"/>
          </a:p>
        </p:txBody>
      </p:sp>
      <p:sp>
        <p:nvSpPr>
          <p:cNvPr id="4" name="页脚占位符 3">
            <a:extLst>
              <a:ext uri="{FF2B5EF4-FFF2-40B4-BE49-F238E27FC236}">
                <a16:creationId xmlns:a16="http://schemas.microsoft.com/office/drawing/2014/main" id="{4FCE87D3-1411-4604-9D44-8EBE3DF623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673ADBF-A8C1-4A78-96A7-699852903E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CB1F76-F072-4F75-9464-A50C1E1A9D4C}" type="slidenum">
              <a:rPr lang="zh-CN" altLang="en-US" smtClean="0"/>
              <a:t>‹#›</a:t>
            </a:fld>
            <a:endParaRPr lang="zh-CN" altLang="en-US"/>
          </a:p>
        </p:txBody>
      </p:sp>
    </p:spTree>
    <p:extLst>
      <p:ext uri="{BB962C8B-B14F-4D97-AF65-F5344CB8AC3E}">
        <p14:creationId xmlns:p14="http://schemas.microsoft.com/office/powerpoint/2010/main" val="31924693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BB809-72CF-4171-83DB-D59CD4D94461}" type="datetimeFigureOut">
              <a:rPr lang="zh-TW" altLang="en-US" smtClean="0"/>
              <a:t>2024/3/27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096D2-8776-4F5C-A458-4FD37E7160D3}" type="slidenum">
              <a:rPr lang="zh-TW" altLang="en-US" smtClean="0"/>
              <a:t>‹#›</a:t>
            </a:fld>
            <a:endParaRPr lang="zh-TW" altLang="en-US"/>
          </a:p>
        </p:txBody>
      </p:sp>
    </p:spTree>
    <p:extLst>
      <p:ext uri="{BB962C8B-B14F-4D97-AF65-F5344CB8AC3E}">
        <p14:creationId xmlns:p14="http://schemas.microsoft.com/office/powerpoint/2010/main" val="29123500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an7.org/linux/man-pages/man3/pthread_exit.3.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684642FE-DC46-4AE6-8EA1-BC1FC77348F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spcBef>
                <a:spcPct val="0"/>
              </a:spcBef>
              <a:buClrTx/>
              <a:buSzTx/>
              <a:buFontTx/>
              <a:buNone/>
            </a:pPr>
            <a:r>
              <a:rPr lang="en-US" altLang="zh-CN" sz="1300">
                <a:latin typeface="Times New Roman" panose="02020603050405020304" pitchFamily="18" charset="0"/>
              </a:rPr>
              <a:t>The University of Adelaide, School of Computer Science</a:t>
            </a:r>
          </a:p>
        </p:txBody>
      </p:sp>
      <p:sp>
        <p:nvSpPr>
          <p:cNvPr id="20482" name="Rectangle 3">
            <a:extLst>
              <a:ext uri="{FF2B5EF4-FFF2-40B4-BE49-F238E27FC236}">
                <a16:creationId xmlns:a16="http://schemas.microsoft.com/office/drawing/2014/main" id="{CAF2442A-7A5B-4B1D-A6B3-9D7E0D1D656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spcBef>
                <a:spcPct val="0"/>
              </a:spcBef>
              <a:buClrTx/>
              <a:buSzTx/>
              <a:buFontTx/>
              <a:buNone/>
            </a:pPr>
            <a:fld id="{42D08E85-0CEF-4042-8557-861348EC73F5}" type="datetime3">
              <a:rPr lang="en-US" altLang="zh-CN" sz="1300" smtClean="0">
                <a:latin typeface="Times New Roman" panose="02020603050405020304" pitchFamily="18" charset="0"/>
              </a:rPr>
              <a:pPr>
                <a:spcBef>
                  <a:spcPct val="0"/>
                </a:spcBef>
                <a:buClrTx/>
                <a:buSzTx/>
                <a:buFontTx/>
                <a:buNone/>
              </a:pPr>
              <a:t>27 March 2024</a:t>
            </a:fld>
            <a:endParaRPr lang="en-US" altLang="zh-CN" sz="1300">
              <a:latin typeface="Times New Roman" panose="02020603050405020304" pitchFamily="18" charset="0"/>
            </a:endParaRPr>
          </a:p>
        </p:txBody>
      </p:sp>
      <p:sp>
        <p:nvSpPr>
          <p:cNvPr id="20483" name="Rectangle 6">
            <a:extLst>
              <a:ext uri="{FF2B5EF4-FFF2-40B4-BE49-F238E27FC236}">
                <a16:creationId xmlns:a16="http://schemas.microsoft.com/office/drawing/2014/main" id="{DA24D238-1670-478A-8A79-71E6A5B0208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spcBef>
                <a:spcPct val="0"/>
              </a:spcBef>
              <a:buClrTx/>
              <a:buSzTx/>
              <a:buFontTx/>
              <a:buNone/>
            </a:pPr>
            <a:r>
              <a:rPr lang="en-US" altLang="zh-CN" sz="1300">
                <a:latin typeface="Times New Roman" panose="02020603050405020304" pitchFamily="18" charset="0"/>
              </a:rPr>
              <a:t>Chapter 2 — Instructions: Language of the Computer</a:t>
            </a:r>
          </a:p>
        </p:txBody>
      </p:sp>
      <p:sp>
        <p:nvSpPr>
          <p:cNvPr id="20484" name="Rectangle 7">
            <a:extLst>
              <a:ext uri="{FF2B5EF4-FFF2-40B4-BE49-F238E27FC236}">
                <a16:creationId xmlns:a16="http://schemas.microsoft.com/office/drawing/2014/main" id="{CDD4BEE4-00C9-4115-97BA-9EF19EBB94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defTabSz="966788">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spcBef>
                <a:spcPct val="0"/>
              </a:spcBef>
              <a:buClrTx/>
              <a:buSzTx/>
              <a:buFontTx/>
              <a:buNone/>
            </a:pPr>
            <a:fld id="{4D9A1700-A66E-486B-A780-3CAD5C2E0795}" type="slidenum">
              <a:rPr lang="en-US" altLang="zh-CN" sz="1300">
                <a:latin typeface="Times New Roman" panose="02020603050405020304" pitchFamily="18" charset="0"/>
              </a:rPr>
              <a:pPr>
                <a:spcBef>
                  <a:spcPct val="0"/>
                </a:spcBef>
                <a:buClrTx/>
                <a:buSzTx/>
                <a:buFontTx/>
                <a:buNone/>
              </a:pPr>
              <a:t>3</a:t>
            </a:fld>
            <a:endParaRPr lang="en-US" altLang="zh-CN" sz="1300">
              <a:latin typeface="Times New Roman" panose="02020603050405020304" pitchFamily="18" charset="0"/>
            </a:endParaRPr>
          </a:p>
        </p:txBody>
      </p:sp>
      <p:sp>
        <p:nvSpPr>
          <p:cNvPr id="20485" name="Rectangle 2">
            <a:extLst>
              <a:ext uri="{FF2B5EF4-FFF2-40B4-BE49-F238E27FC236}">
                <a16:creationId xmlns:a16="http://schemas.microsoft.com/office/drawing/2014/main" id="{D4C49B5A-3487-402A-8B52-9DFB52CB905D}"/>
              </a:ext>
            </a:extLst>
          </p:cNvPr>
          <p:cNvSpPr>
            <a:spLocks noGrp="1" noRot="1" noChangeAspect="1" noChangeArrowheads="1" noTextEdit="1"/>
          </p:cNvSpPr>
          <p:nvPr>
            <p:ph type="sldImg"/>
          </p:nvPr>
        </p:nvSpPr>
        <p:spPr>
          <a:ln/>
        </p:spPr>
      </p:sp>
      <p:sp>
        <p:nvSpPr>
          <p:cNvPr id="20486" name="Rectangle 3">
            <a:extLst>
              <a:ext uri="{FF2B5EF4-FFF2-40B4-BE49-F238E27FC236}">
                <a16:creationId xmlns:a16="http://schemas.microsoft.com/office/drawing/2014/main" id="{28F7245C-7622-4C1C-9AA1-F5E18A1B15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两个变量的相加要使用多条机器指令。 注意是</a:t>
            </a:r>
            <a:r>
              <a:rPr lang="en-US" altLang="zh-CN" dirty="0"/>
              <a:t>register!</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30</a:t>
            </a:fld>
            <a:endParaRPr lang="zh-TW" altLang="en-US"/>
          </a:p>
        </p:txBody>
      </p:sp>
    </p:spTree>
    <p:extLst>
      <p:ext uri="{BB962C8B-B14F-4D97-AF65-F5344CB8AC3E}">
        <p14:creationId xmlns:p14="http://schemas.microsoft.com/office/powerpoint/2010/main" val="118509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互斥量（互斥锁的简称）</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35</a:t>
            </a:fld>
            <a:endParaRPr lang="zh-TW" altLang="en-US"/>
          </a:p>
        </p:txBody>
      </p:sp>
    </p:spTree>
    <p:extLst>
      <p:ext uri="{BB962C8B-B14F-4D97-AF65-F5344CB8AC3E}">
        <p14:creationId xmlns:p14="http://schemas.microsoft.com/office/powerpoint/2010/main" val="393496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F9096D2-8776-4F5C-A458-4FD37E7160D3}" type="slidenum">
              <a:rPr lang="zh-TW" altLang="en-US" smtClean="0"/>
              <a:t>36</a:t>
            </a:fld>
            <a:endParaRPr lang="zh-TW" altLang="en-US"/>
          </a:p>
        </p:txBody>
      </p:sp>
    </p:spTree>
    <p:extLst>
      <p:ext uri="{BB962C8B-B14F-4D97-AF65-F5344CB8AC3E}">
        <p14:creationId xmlns:p14="http://schemas.microsoft.com/office/powerpoint/2010/main" val="103651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信号量</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43</a:t>
            </a:fld>
            <a:endParaRPr lang="zh-TW" altLang="en-US"/>
          </a:p>
        </p:txBody>
      </p:sp>
    </p:spTree>
    <p:extLst>
      <p:ext uri="{BB962C8B-B14F-4D97-AF65-F5344CB8AC3E}">
        <p14:creationId xmlns:p14="http://schemas.microsoft.com/office/powerpoint/2010/main" val="3012967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上例中标量加法可交换，顺序无所谓。矩阵乘法（每个线程生成一个矩阵乘起来）则需要按顺序</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44</a:t>
            </a:fld>
            <a:endParaRPr lang="zh-TW" altLang="en-US"/>
          </a:p>
        </p:txBody>
      </p:sp>
    </p:spTree>
    <p:extLst>
      <p:ext uri="{BB962C8B-B14F-4D97-AF65-F5344CB8AC3E}">
        <p14:creationId xmlns:p14="http://schemas.microsoft.com/office/powerpoint/2010/main" val="423571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每个线程生成一个</a:t>
            </a:r>
            <a:r>
              <a:rPr lang="en-US" altLang="zh-CN" dirty="0"/>
              <a:t>n*n</a:t>
            </a:r>
            <a:r>
              <a:rPr lang="zh-CN" altLang="en-US" dirty="0"/>
              <a:t>的</a:t>
            </a:r>
            <a:r>
              <a:rPr lang="en-US" altLang="zh-CN" dirty="0"/>
              <a:t>matrix</a:t>
            </a:r>
            <a:r>
              <a:rPr lang="zh-CN" altLang="en-US" dirty="0"/>
              <a:t>，其中</a:t>
            </a:r>
            <a:r>
              <a:rPr lang="en-US" altLang="zh-CN" dirty="0"/>
              <a:t>n</a:t>
            </a:r>
            <a:r>
              <a:rPr lang="zh-CN" altLang="en-US" dirty="0"/>
              <a:t>和</a:t>
            </a:r>
            <a:r>
              <a:rPr lang="en-US" altLang="zh-CN" dirty="0" err="1"/>
              <a:t>product_mat</a:t>
            </a:r>
            <a:r>
              <a:rPr lang="zh-CN" altLang="en-US" dirty="0"/>
              <a:t>是共享的</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45</a:t>
            </a:fld>
            <a:endParaRPr lang="zh-TW" altLang="en-US"/>
          </a:p>
        </p:txBody>
      </p:sp>
    </p:spTree>
    <p:extLst>
      <p:ext uri="{BB962C8B-B14F-4D97-AF65-F5344CB8AC3E}">
        <p14:creationId xmlns:p14="http://schemas.microsoft.com/office/powerpoint/2010/main" val="3291021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Thread</a:t>
            </a:r>
            <a:r>
              <a:rPr lang="en-US" altLang="zh-CN" baseline="0" dirty="0"/>
              <a:t> 0 will typically finish before thread t-1 has copied the message into the Messages array. We can replace if statement with a busy-wait while statement. </a:t>
            </a:r>
          </a:p>
          <a:p>
            <a:endParaRPr lang="en-US" altLang="zh-CN" baseline="0" dirty="0"/>
          </a:p>
          <a:p>
            <a:r>
              <a:rPr lang="zh-CN" altLang="en-US" baseline="0" dirty="0"/>
              <a:t>中文书</a:t>
            </a:r>
            <a:r>
              <a:rPr lang="en-US" altLang="zh-CN" baseline="0" dirty="0"/>
              <a:t>p115</a:t>
            </a:r>
            <a:r>
              <a:rPr lang="zh-CN" altLang="en-US" baseline="0" dirty="0"/>
              <a:t>还有用</a:t>
            </a:r>
            <a:r>
              <a:rPr lang="en-US" altLang="zh-CN" baseline="0" dirty="0"/>
              <a:t>mutex</a:t>
            </a:r>
            <a:r>
              <a:rPr lang="zh-CN" altLang="en-US" baseline="0" dirty="0"/>
              <a:t>的失败示例</a:t>
            </a:r>
            <a:endParaRPr lang="zh-CN" altLang="en-US" dirty="0"/>
          </a:p>
        </p:txBody>
      </p:sp>
      <p:sp>
        <p:nvSpPr>
          <p:cNvPr id="4" name="灯片编号占位符 3"/>
          <p:cNvSpPr>
            <a:spLocks noGrp="1"/>
          </p:cNvSpPr>
          <p:nvPr>
            <p:ph type="sldNum" sz="quarter" idx="10"/>
          </p:nvPr>
        </p:nvSpPr>
        <p:spPr/>
        <p:txBody>
          <a:bodyPr/>
          <a:lstStyle/>
          <a:p>
            <a:fld id="{3F9096D2-8776-4F5C-A458-4FD37E7160D3}" type="slidenum">
              <a:rPr lang="zh-TW" altLang="en-US" smtClean="0"/>
              <a:t>46</a:t>
            </a:fld>
            <a:endParaRPr lang="zh-TW" altLang="en-US"/>
          </a:p>
        </p:txBody>
      </p:sp>
    </p:spTree>
    <p:extLst>
      <p:ext uri="{BB962C8B-B14F-4D97-AF65-F5344CB8AC3E}">
        <p14:creationId xmlns:p14="http://schemas.microsoft.com/office/powerpoint/2010/main" val="288561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Part of POSIX protocol (not defining </a:t>
            </a:r>
            <a:r>
              <a:rPr lang="en-US" altLang="zh-CN" dirty="0" err="1"/>
              <a:t>impl</a:t>
            </a:r>
            <a:r>
              <a:rPr lang="en-US" altLang="zh-CN" dirty="0"/>
              <a:t>.)</a:t>
            </a:r>
          </a:p>
          <a:p>
            <a:r>
              <a:rPr lang="zh-CN" altLang="en-US" dirty="0"/>
              <a:t>一般考虑二元信号量，</a:t>
            </a:r>
            <a:r>
              <a:rPr lang="en-US" altLang="zh-CN" dirty="0"/>
              <a:t>1</a:t>
            </a:r>
            <a:r>
              <a:rPr lang="zh-CN" altLang="en-US" dirty="0"/>
              <a:t>对应可以获取的</a:t>
            </a:r>
            <a:r>
              <a:rPr lang="en-US" altLang="zh-CN" dirty="0"/>
              <a:t>mutex, 0</a:t>
            </a:r>
            <a:r>
              <a:rPr lang="zh-CN" altLang="en-US" dirty="0"/>
              <a:t>对应被占据了的</a:t>
            </a:r>
            <a:r>
              <a:rPr lang="en-US" altLang="zh-CN" dirty="0"/>
              <a:t>mutex</a:t>
            </a:r>
            <a:r>
              <a:rPr lang="zh-CN" altLang="en-US" dirty="0"/>
              <a:t>，</a:t>
            </a:r>
            <a:r>
              <a:rPr lang="en-US" altLang="zh-CN" dirty="0" err="1"/>
              <a:t>sem_post</a:t>
            </a:r>
            <a:r>
              <a:rPr lang="zh-CN" altLang="en-US" dirty="0"/>
              <a:t>给其</a:t>
            </a:r>
            <a:r>
              <a:rPr lang="en-US" altLang="zh-CN" dirty="0"/>
              <a:t>+1</a:t>
            </a:r>
            <a:r>
              <a:rPr lang="zh-CN" altLang="en-US" dirty="0"/>
              <a:t>使得别人能获取（不被阻塞），而</a:t>
            </a:r>
            <a:r>
              <a:rPr lang="en-US" altLang="zh-CN" dirty="0" err="1"/>
              <a:t>sem_wait</a:t>
            </a:r>
            <a:r>
              <a:rPr lang="zh-CN" altLang="en-US" dirty="0"/>
              <a:t>就是看若为</a:t>
            </a:r>
            <a:r>
              <a:rPr lang="en-US" altLang="zh-CN" dirty="0"/>
              <a:t>0</a:t>
            </a:r>
            <a:r>
              <a:rPr lang="zh-CN" altLang="en-US" dirty="0"/>
              <a:t>则阻塞，若为</a:t>
            </a:r>
            <a:r>
              <a:rPr lang="en-US" altLang="zh-CN" dirty="0"/>
              <a:t>1</a:t>
            </a:r>
            <a:r>
              <a:rPr lang="zh-CN" altLang="en-US" dirty="0"/>
              <a:t>则成功获取可以继续。</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47</a:t>
            </a:fld>
            <a:endParaRPr lang="zh-TW" altLang="en-US"/>
          </a:p>
        </p:txBody>
      </p:sp>
    </p:spTree>
    <p:extLst>
      <p:ext uri="{BB962C8B-B14F-4D97-AF65-F5344CB8AC3E}">
        <p14:creationId xmlns:p14="http://schemas.microsoft.com/office/powerpoint/2010/main" val="2747031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路障和条件变量</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52</a:t>
            </a:fld>
            <a:endParaRPr lang="zh-TW" altLang="en-US"/>
          </a:p>
        </p:txBody>
      </p:sp>
    </p:spTree>
    <p:extLst>
      <p:ext uri="{BB962C8B-B14F-4D97-AF65-F5344CB8AC3E}">
        <p14:creationId xmlns:p14="http://schemas.microsoft.com/office/powerpoint/2010/main" val="405505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fflush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stdout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：清空输出缓冲区，并把缓冲区内容输出。</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55</a:t>
            </a:fld>
            <a:endParaRPr lang="zh-TW" altLang="en-US"/>
          </a:p>
        </p:txBody>
      </p:sp>
    </p:spTree>
    <p:extLst>
      <p:ext uri="{BB962C8B-B14F-4D97-AF65-F5344CB8AC3E}">
        <p14:creationId xmlns:p14="http://schemas.microsoft.com/office/powerpoint/2010/main" val="169878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Portable Operating System Interface</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POSIX</a:t>
            </a:r>
            <a:r>
              <a:rPr lang="en-US" altLang="zh-CN" sz="1200" b="0" i="0" kern="1200" dirty="0">
                <a:solidFill>
                  <a:schemeClr val="tx1"/>
                </a:solidFill>
                <a:effectLst/>
                <a:latin typeface="+mn-lt"/>
                <a:ea typeface="+mn-ea"/>
                <a:cs typeface="+mn-cs"/>
              </a:rPr>
              <a:t>) </a:t>
            </a:r>
            <a:r>
              <a:rPr lang="en-US" altLang="zh-CN" b="0" i="0" dirty="0">
                <a:solidFill>
                  <a:srgbClr val="0D0D0D"/>
                </a:solidFill>
                <a:effectLst/>
                <a:latin typeface="Söhne"/>
              </a:rPr>
              <a:t>for software compatibility between Unix-like operating systems</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6</a:t>
            </a:fld>
            <a:endParaRPr lang="zh-TW" altLang="en-US"/>
          </a:p>
        </p:txBody>
      </p:sp>
    </p:spTree>
    <p:extLst>
      <p:ext uri="{BB962C8B-B14F-4D97-AF65-F5344CB8AC3E}">
        <p14:creationId xmlns:p14="http://schemas.microsoft.com/office/powerpoint/2010/main" val="891739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信号量和互斥锁</a:t>
            </a:r>
            <a:r>
              <a:rPr lang="en-US" altLang="zh-CN" sz="1200" b="0" i="0" kern="1200" dirty="0">
                <a:solidFill>
                  <a:schemeClr val="tx1"/>
                </a:solidFill>
                <a:effectLst/>
                <a:latin typeface="+mn-lt"/>
                <a:ea typeface="+mn-ea"/>
                <a:cs typeface="+mn-cs"/>
              </a:rPr>
              <a:t>(mutex)</a:t>
            </a:r>
            <a:r>
              <a:rPr lang="zh-CN" altLang="en-US" sz="1200" b="0" i="0" kern="1200" dirty="0">
                <a:solidFill>
                  <a:schemeClr val="tx1"/>
                </a:solidFill>
                <a:effectLst/>
                <a:latin typeface="+mn-lt"/>
                <a:ea typeface="+mn-ea"/>
                <a:cs typeface="+mn-cs"/>
              </a:rPr>
              <a:t>的区别：互斥锁只允许一个线程进入临界区，而信号量允许多个线程同时进入临界区。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int </a:t>
            </a: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int </a:t>
            </a:r>
            <a:r>
              <a:rPr lang="en-US" altLang="zh-CN" dirty="0" err="1"/>
              <a:t>pshared</a:t>
            </a:r>
            <a:r>
              <a:rPr lang="en-US" altLang="zh-CN" dirty="0"/>
              <a:t>, unsigned int value);</a:t>
            </a:r>
            <a:r>
              <a:rPr lang="zh-CN" altLang="en-US" dirty="0"/>
              <a:t>，其中</a:t>
            </a:r>
            <a:r>
              <a:rPr lang="en-US" altLang="zh-CN" dirty="0" err="1"/>
              <a:t>sem</a:t>
            </a:r>
            <a:r>
              <a:rPr lang="zh-CN" altLang="en-US" dirty="0"/>
              <a:t>是要初始化的信号量，</a:t>
            </a:r>
            <a:r>
              <a:rPr lang="en-US" altLang="zh-CN" dirty="0" err="1"/>
              <a:t>pshared</a:t>
            </a:r>
            <a:r>
              <a:rPr lang="zh-CN" altLang="en-US" dirty="0"/>
              <a:t>表示此信号量是在进程间共享还是线程间共享，</a:t>
            </a:r>
            <a:r>
              <a:rPr lang="en-US" altLang="zh-CN" dirty="0"/>
              <a:t>value</a:t>
            </a:r>
            <a:r>
              <a:rPr lang="zh-CN" altLang="en-US" dirty="0"/>
              <a:t>是信号量的初始值。</a:t>
            </a:r>
            <a:endParaRPr lang="en-US" altLang="zh-CN" dirty="0"/>
          </a:p>
          <a:p>
            <a:endParaRPr lang="en-US" altLang="zh-CN" dirty="0"/>
          </a:p>
          <a:p>
            <a:r>
              <a:rPr lang="en-US" altLang="zh-CN" dirty="0"/>
              <a:t>int </a:t>
            </a: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其中</a:t>
            </a:r>
            <a:r>
              <a:rPr lang="en-US" altLang="zh-CN" dirty="0" err="1"/>
              <a:t>sem</a:t>
            </a:r>
            <a:r>
              <a:rPr lang="zh-CN" altLang="en-US" dirty="0"/>
              <a:t>是要销毁的信号量。只有用</a:t>
            </a:r>
            <a:r>
              <a:rPr lang="en-US" altLang="zh-CN" dirty="0" err="1"/>
              <a:t>sem_init</a:t>
            </a:r>
            <a:r>
              <a:rPr lang="zh-CN" altLang="en-US" dirty="0"/>
              <a:t>初始化的信号量才能用</a:t>
            </a:r>
            <a:r>
              <a:rPr lang="en-US" altLang="zh-CN" dirty="0" err="1"/>
              <a:t>sem_destroy</a:t>
            </a:r>
            <a:r>
              <a:rPr lang="zh-CN" altLang="en-US" dirty="0"/>
              <a:t>销毁。</a:t>
            </a:r>
            <a:endParaRPr lang="en-US" altLang="zh-CN" dirty="0"/>
          </a:p>
          <a:p>
            <a:endParaRPr lang="en-US" altLang="zh-CN" dirty="0"/>
          </a:p>
          <a:p>
            <a:r>
              <a:rPr lang="en-US" altLang="zh-CN" dirty="0"/>
              <a:t>int </a:t>
            </a:r>
            <a:r>
              <a:rPr lang="en-US" altLang="zh-CN" dirty="0" err="1"/>
              <a:t>sem_wait</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等待信号量，如果信号量的值大于</a:t>
            </a:r>
            <a:r>
              <a:rPr lang="en-US" altLang="zh-CN" dirty="0"/>
              <a:t>0,</a:t>
            </a:r>
            <a:r>
              <a:rPr lang="zh-CN" altLang="en-US" dirty="0"/>
              <a:t>将信号量的值减</a:t>
            </a:r>
            <a:r>
              <a:rPr lang="en-US" altLang="zh-CN" dirty="0"/>
              <a:t>1,</a:t>
            </a:r>
            <a:r>
              <a:rPr lang="zh-CN" altLang="en-US" dirty="0"/>
              <a:t>立即返回。如果信号量的值为</a:t>
            </a:r>
            <a:r>
              <a:rPr lang="en-US" altLang="zh-CN" dirty="0"/>
              <a:t>0,</a:t>
            </a:r>
            <a:r>
              <a:rPr lang="zh-CN" altLang="en-US" dirty="0"/>
              <a:t>则线程阻塞。相当于</a:t>
            </a:r>
            <a:r>
              <a:rPr lang="en-US" altLang="zh-CN" dirty="0"/>
              <a:t>P</a:t>
            </a:r>
            <a:r>
              <a:rPr lang="zh-CN" altLang="en-US" dirty="0"/>
              <a:t>操作。成功返回</a:t>
            </a:r>
            <a:r>
              <a:rPr lang="en-US" altLang="zh-CN" dirty="0"/>
              <a:t>0,</a:t>
            </a:r>
            <a:r>
              <a:rPr lang="zh-CN" altLang="en-US" dirty="0"/>
              <a:t>失败返回</a:t>
            </a:r>
            <a:r>
              <a:rPr lang="en-US" altLang="zh-CN" dirty="0"/>
              <a:t>-1</a:t>
            </a:r>
            <a:r>
              <a:rPr lang="zh-CN" altLang="en-US" dirty="0"/>
              <a:t>。</a:t>
            </a:r>
            <a:endParaRPr lang="en-US" altLang="zh-CN" dirty="0"/>
          </a:p>
          <a:p>
            <a:endParaRPr lang="en-US" altLang="zh-CN" dirty="0"/>
          </a:p>
          <a:p>
            <a:r>
              <a:rPr lang="en-US" altLang="zh-CN" dirty="0"/>
              <a:t>int </a:t>
            </a:r>
            <a:r>
              <a:rPr lang="en-US" altLang="zh-CN" dirty="0" err="1"/>
              <a:t>sem_post</a:t>
            </a:r>
            <a:r>
              <a:rPr lang="en-US" altLang="zh-CN" dirty="0"/>
              <a:t>(</a:t>
            </a:r>
            <a:r>
              <a:rPr lang="en-US" altLang="zh-CN" dirty="0" err="1"/>
              <a:t>sem_t</a:t>
            </a:r>
            <a:r>
              <a:rPr lang="en-US" altLang="zh-CN" dirty="0"/>
              <a:t> *</a:t>
            </a:r>
            <a:r>
              <a:rPr lang="en-US" altLang="zh-CN" dirty="0" err="1"/>
              <a:t>sem</a:t>
            </a:r>
            <a:r>
              <a:rPr lang="en-US" altLang="zh-CN" dirty="0"/>
              <a:t>); </a:t>
            </a:r>
            <a:r>
              <a:rPr lang="zh-CN" altLang="en-US" dirty="0"/>
              <a:t>释放信号量，让信号量的值加</a:t>
            </a:r>
            <a:r>
              <a:rPr lang="en-US" altLang="zh-CN" dirty="0"/>
              <a:t>1</a:t>
            </a:r>
            <a:r>
              <a:rPr lang="zh-CN" altLang="en-US" dirty="0"/>
              <a:t>。相当于</a:t>
            </a:r>
            <a:r>
              <a:rPr lang="en-US" altLang="zh-CN" dirty="0"/>
              <a:t>V</a:t>
            </a:r>
            <a:r>
              <a:rPr lang="zh-CN" altLang="en-US" dirty="0"/>
              <a:t>操作。</a:t>
            </a:r>
          </a:p>
          <a:p>
            <a:r>
              <a:rPr lang="en-US" altLang="zh-CN" dirty="0"/>
              <a:t>--------------------- </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58</a:t>
            </a:fld>
            <a:endParaRPr lang="zh-TW" altLang="en-US"/>
          </a:p>
        </p:txBody>
      </p:sp>
    </p:spTree>
    <p:extLst>
      <p:ext uri="{BB962C8B-B14F-4D97-AF65-F5344CB8AC3E}">
        <p14:creationId xmlns:p14="http://schemas.microsoft.com/office/powerpoint/2010/main" val="304606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u="sng" dirty="0"/>
              <a:t>通常的应用场景下，当前线程执行</a:t>
            </a:r>
            <a:r>
              <a:rPr lang="en-US" altLang="zh-CN" b="1" u="sng" dirty="0" err="1"/>
              <a:t>pthread_cond_wait</a:t>
            </a:r>
            <a:r>
              <a:rPr lang="zh-CN" altLang="en-US" b="1" u="sng" dirty="0"/>
              <a:t>时，处于临界区访问共享资源，存在一个</a:t>
            </a:r>
            <a:r>
              <a:rPr lang="en-US" altLang="zh-CN" b="1" u="sng" dirty="0"/>
              <a:t>mutex</a:t>
            </a:r>
            <a:r>
              <a:rPr lang="zh-CN" altLang="en-US" b="1" u="sng" dirty="0"/>
              <a:t>与该临界区相关联，这是理解</a:t>
            </a:r>
            <a:r>
              <a:rPr lang="en-US" altLang="zh-CN" b="1" u="sng" dirty="0" err="1"/>
              <a:t>pthread_cond_wait</a:t>
            </a:r>
            <a:r>
              <a:rPr lang="zh-CN" altLang="en-US" b="1" u="sng" dirty="0"/>
              <a:t>带有</a:t>
            </a:r>
            <a:r>
              <a:rPr lang="en-US" altLang="zh-CN" b="1" u="sng" dirty="0"/>
              <a:t>mutex</a:t>
            </a:r>
            <a:r>
              <a:rPr lang="zh-CN" altLang="en-US" b="1" u="sng" dirty="0"/>
              <a:t>参数的关键</a:t>
            </a:r>
            <a:endParaRPr lang="zh-CN" altLang="en-US" dirty="0"/>
          </a:p>
          <a:p>
            <a:r>
              <a:rPr lang="zh-CN" altLang="en-US" dirty="0"/>
              <a:t>当前线程执行</a:t>
            </a:r>
            <a:r>
              <a:rPr lang="en-US" altLang="zh-CN" dirty="0" err="1"/>
              <a:t>pthread_cond_wait</a:t>
            </a:r>
            <a:r>
              <a:rPr lang="zh-CN" altLang="en-US" dirty="0"/>
              <a:t>前，已经获得了和临界区相关联的</a:t>
            </a:r>
            <a:r>
              <a:rPr lang="en-US" altLang="zh-CN" dirty="0"/>
              <a:t>mutex</a:t>
            </a:r>
            <a:r>
              <a:rPr lang="zh-CN" altLang="en-US" dirty="0"/>
              <a:t>；执行</a:t>
            </a:r>
            <a:r>
              <a:rPr lang="en-US" altLang="zh-CN" dirty="0" err="1"/>
              <a:t>pthread_cond_wait</a:t>
            </a:r>
            <a:r>
              <a:rPr lang="zh-CN" altLang="en-US" dirty="0"/>
              <a:t>会阻塞，但是在进入阻塞状态前，必须释放已经获得的</a:t>
            </a:r>
            <a:r>
              <a:rPr lang="en-US" altLang="zh-CN" dirty="0"/>
              <a:t>mutex</a:t>
            </a:r>
            <a:r>
              <a:rPr lang="zh-CN" altLang="en-US" dirty="0"/>
              <a:t>，让其它线程能够进入临界区</a:t>
            </a:r>
          </a:p>
          <a:p>
            <a:r>
              <a:rPr lang="zh-CN" altLang="en-US" dirty="0"/>
              <a:t>当前线程执行</a:t>
            </a:r>
            <a:r>
              <a:rPr lang="en-US" altLang="zh-CN" dirty="0" err="1"/>
              <a:t>pthread_cond_wait</a:t>
            </a:r>
            <a:r>
              <a:rPr lang="zh-CN" altLang="en-US" dirty="0"/>
              <a:t>后，阻塞等待的条件满足，条件满足时会被唤醒；被唤醒后，仍然处于临界区，因此被唤醒后必须再次获得和临界区相关联的</a:t>
            </a:r>
            <a:r>
              <a:rPr lang="en-US" altLang="zh-CN" dirty="0"/>
              <a:t>mutex</a:t>
            </a:r>
          </a:p>
          <a:p>
            <a:r>
              <a:rPr lang="zh-CN" altLang="en-US" dirty="0"/>
              <a:t>综上，调用</a:t>
            </a:r>
            <a:r>
              <a:rPr lang="en-US" altLang="zh-CN" dirty="0" err="1"/>
              <a:t>pthread_cond_wait</a:t>
            </a:r>
            <a:r>
              <a:rPr lang="zh-CN" altLang="en-US" dirty="0"/>
              <a:t>时，线程总是位于某个临界区，该临界区与</a:t>
            </a:r>
            <a:r>
              <a:rPr lang="en-US" altLang="zh-CN" dirty="0"/>
              <a:t>mutex</a:t>
            </a:r>
            <a:r>
              <a:rPr lang="zh-CN" altLang="en-US" dirty="0"/>
              <a:t>相关，</a:t>
            </a:r>
            <a:r>
              <a:rPr lang="en-US" altLang="zh-CN" dirty="0" err="1"/>
              <a:t>pthread_cond_wait</a:t>
            </a:r>
            <a:r>
              <a:rPr lang="zh-CN" altLang="en-US" dirty="0"/>
              <a:t>需要带有一个参数</a:t>
            </a:r>
            <a:r>
              <a:rPr lang="en-US" altLang="zh-CN" dirty="0"/>
              <a:t>mutex</a:t>
            </a:r>
            <a:r>
              <a:rPr lang="zh-CN" altLang="en-US" dirty="0"/>
              <a:t>，用于释放和再次获取</a:t>
            </a:r>
            <a:r>
              <a:rPr lang="en-US" altLang="zh-CN" dirty="0"/>
              <a:t>mutex</a:t>
            </a:r>
            <a:r>
              <a:rPr lang="zh-CN" altLang="en-US" dirty="0"/>
              <a:t>。</a:t>
            </a:r>
            <a:endParaRPr lang="en-US" altLang="zh-CN" dirty="0"/>
          </a:p>
          <a:p>
            <a:endParaRPr lang="en-US" altLang="zh-CN" dirty="0"/>
          </a:p>
          <a:p>
            <a:r>
              <a:rPr lang="en-US" altLang="zh-CN" dirty="0"/>
              <a:t>====== while</a:t>
            </a:r>
            <a:r>
              <a:rPr lang="zh-CN" altLang="en-US" dirty="0"/>
              <a:t>，不是</a:t>
            </a:r>
            <a:r>
              <a:rPr lang="en-US" altLang="zh-CN" dirty="0"/>
              <a:t>if</a:t>
            </a:r>
            <a:r>
              <a:rPr lang="zh-CN" altLang="en-US" dirty="0"/>
              <a:t>的原因：</a:t>
            </a:r>
          </a:p>
          <a:p>
            <a:r>
              <a:rPr lang="en-US" altLang="zh-CN" dirty="0" err="1"/>
              <a:t>Pthread_cond_wait</a:t>
            </a:r>
            <a:r>
              <a:rPr lang="en-US" altLang="zh-CN" dirty="0"/>
              <a:t>: </a:t>
            </a:r>
            <a:r>
              <a:rPr lang="en-US" altLang="zh-CN" b="0" i="0" dirty="0">
                <a:solidFill>
                  <a:srgbClr val="000000"/>
                </a:solidFill>
                <a:effectLst/>
                <a:latin typeface="Microsoft YaHei" panose="020B0503020204020204" pitchFamily="34" charset="-122"/>
                <a:ea typeface="Microsoft YaHei" panose="020B0503020204020204" pitchFamily="34" charset="-122"/>
              </a:rPr>
              <a:t>Upon successful completion, a value of zero is returned. Otherwise, an error number is returned to indicate the error.</a:t>
            </a:r>
            <a:endParaRPr lang="en-US" altLang="zh-CN" dirty="0"/>
          </a:p>
          <a:p>
            <a:r>
              <a:rPr lang="en-US" altLang="zh-CN" sz="1200" b="0" i="0" kern="1200" dirty="0" err="1">
                <a:solidFill>
                  <a:schemeClr val="tx1"/>
                </a:solidFill>
                <a:effectLst/>
                <a:latin typeface="+mn-lt"/>
                <a:ea typeface="+mn-ea"/>
                <a:cs typeface="+mn-cs"/>
              </a:rPr>
              <a:t>pthread_cond_signal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也可能唤醒多个线程，而如果你同时只允许一个线程访问的话，就必须要使用</a:t>
            </a:r>
            <a:r>
              <a:rPr lang="en-US" altLang="zh-CN" sz="1200" b="0" i="0" kern="1200" dirty="0">
                <a:solidFill>
                  <a:schemeClr val="tx1"/>
                </a:solidFill>
                <a:effectLst/>
                <a:latin typeface="+mn-lt"/>
                <a:ea typeface="+mn-ea"/>
                <a:cs typeface="+mn-cs"/>
              </a:rPr>
              <a:t>while</a:t>
            </a:r>
            <a:r>
              <a:rPr lang="zh-CN" altLang="en-US" sz="1200" b="0" i="0" kern="1200" dirty="0">
                <a:solidFill>
                  <a:schemeClr val="tx1"/>
                </a:solidFill>
                <a:effectLst/>
                <a:latin typeface="+mn-lt"/>
                <a:ea typeface="+mn-ea"/>
                <a:cs typeface="+mn-cs"/>
              </a:rPr>
              <a:t>来进行条件判断，以保证临界区内只有一个线程在处理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为什么用</a:t>
            </a:r>
            <a:r>
              <a:rPr lang="en-US" altLang="zh-CN" sz="1200" b="1" i="0" kern="1200" dirty="0">
                <a:solidFill>
                  <a:schemeClr val="tx1"/>
                </a:solidFill>
                <a:effectLst/>
                <a:latin typeface="+mn-lt"/>
                <a:ea typeface="+mn-ea"/>
                <a:cs typeface="+mn-cs"/>
              </a:rPr>
              <a:t>while</a:t>
            </a:r>
            <a:r>
              <a:rPr lang="zh-CN" altLang="en-US" sz="1200" b="1" i="0" kern="1200" dirty="0">
                <a:solidFill>
                  <a:schemeClr val="tx1"/>
                </a:solidFill>
                <a:effectLst/>
                <a:latin typeface="+mn-lt"/>
                <a:ea typeface="+mn-ea"/>
                <a:cs typeface="+mn-cs"/>
              </a:rPr>
              <a:t>来判断条件</a:t>
            </a:r>
          </a:p>
          <a:p>
            <a:r>
              <a:rPr lang="zh-CN" altLang="en-US" sz="1200" b="0" i="0" kern="1200" dirty="0">
                <a:solidFill>
                  <a:schemeClr val="tx1"/>
                </a:solidFill>
                <a:effectLst/>
                <a:latin typeface="+mn-lt"/>
                <a:ea typeface="+mn-ea"/>
                <a:cs typeface="+mn-cs"/>
              </a:rPr>
              <a:t>如上面的代码所示，使用</a:t>
            </a:r>
            <a:r>
              <a:rPr lang="en-US" altLang="zh-CN" sz="1200" b="0" i="0" kern="1200" dirty="0">
                <a:solidFill>
                  <a:schemeClr val="tx1"/>
                </a:solidFill>
                <a:effectLst/>
                <a:latin typeface="+mn-lt"/>
                <a:ea typeface="+mn-ea"/>
                <a:cs typeface="+mn-cs"/>
              </a:rPr>
              <a:t>while</a:t>
            </a:r>
            <a:r>
              <a:rPr lang="zh-CN" altLang="en-US" sz="1200" b="0" i="0" kern="1200" dirty="0">
                <a:solidFill>
                  <a:schemeClr val="tx1"/>
                </a:solidFill>
                <a:effectLst/>
                <a:latin typeface="+mn-lt"/>
                <a:ea typeface="+mn-ea"/>
                <a:cs typeface="+mn-cs"/>
              </a:rPr>
              <a:t>对条件进行判断的原因如下：</a:t>
            </a:r>
          </a:p>
          <a:p>
            <a:r>
              <a:rPr lang="zh-CN" altLang="en-US" sz="1200" b="0" i="0" kern="1200" dirty="0">
                <a:solidFill>
                  <a:schemeClr val="tx1"/>
                </a:solidFill>
                <a:effectLst/>
                <a:latin typeface="+mn-lt"/>
                <a:ea typeface="+mn-ea"/>
                <a:cs typeface="+mn-cs"/>
              </a:rPr>
              <a:t>若先解锁互斥量，再唤醒等待线程，则条件可能被其它线程更改，使得等待条件再次成立，需要继续等待</a:t>
            </a:r>
          </a:p>
          <a:p>
            <a:r>
              <a:rPr lang="en-US" altLang="zh-CN" sz="1200" b="0" i="0" kern="1200" dirty="0" err="1">
                <a:solidFill>
                  <a:schemeClr val="tx1"/>
                </a:solidFill>
                <a:effectLst/>
                <a:latin typeface="+mn-lt"/>
                <a:ea typeface="+mn-ea"/>
                <a:cs typeface="+mn-cs"/>
              </a:rPr>
              <a:t>pthread_cond_wait</a:t>
            </a:r>
            <a:r>
              <a:rPr lang="zh-CN" altLang="en-US" sz="1200" b="0" i="0" kern="1200" dirty="0">
                <a:solidFill>
                  <a:schemeClr val="tx1"/>
                </a:solidFill>
                <a:effectLst/>
                <a:latin typeface="+mn-lt"/>
                <a:ea typeface="+mn-ea"/>
                <a:cs typeface="+mn-cs"/>
              </a:rPr>
              <a:t>可能存在意外返回的情况，则此时条件并没有被更改，需要继续等待。造成意外返回的原因是</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中带阻塞功能的系统调用都会在进程收到</a:t>
            </a:r>
            <a:r>
              <a:rPr lang="en-US" altLang="zh-CN" sz="1200" b="0" i="0" kern="1200" dirty="0">
                <a:solidFill>
                  <a:schemeClr val="tx1"/>
                </a:solidFill>
                <a:effectLst/>
                <a:latin typeface="+mn-lt"/>
                <a:ea typeface="+mn-ea"/>
                <a:cs typeface="+mn-cs"/>
              </a:rPr>
              <a:t>signal</a:t>
            </a:r>
            <a:r>
              <a:rPr lang="zh-CN" altLang="en-US" sz="1200" b="0" i="0" kern="1200" dirty="0">
                <a:solidFill>
                  <a:schemeClr val="tx1"/>
                </a:solidFill>
                <a:effectLst/>
                <a:latin typeface="+mn-lt"/>
                <a:ea typeface="+mn-ea"/>
                <a:cs typeface="+mn-cs"/>
              </a:rPr>
              <a:t>后返回</a:t>
            </a:r>
          </a:p>
          <a:p>
            <a:br>
              <a:rPr lang="zh-CN" altLang="en-US" dirty="0"/>
            </a:br>
            <a:r>
              <a:rPr lang="en-US" altLang="zh-CN" dirty="0"/>
              <a: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62</a:t>
            </a:fld>
            <a:endParaRPr lang="zh-TW" altLang="en-US"/>
          </a:p>
        </p:txBody>
      </p:sp>
    </p:spTree>
    <p:extLst>
      <p:ext uri="{BB962C8B-B14F-4D97-AF65-F5344CB8AC3E}">
        <p14:creationId xmlns:p14="http://schemas.microsoft.com/office/powerpoint/2010/main" val="3304256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Reentrant adj.</a:t>
            </a:r>
            <a:r>
              <a:rPr lang="zh-CN" altLang="en-US" sz="1200" b="0" i="0" kern="1200" dirty="0">
                <a:solidFill>
                  <a:schemeClr val="tx1"/>
                </a:solidFill>
                <a:effectLst/>
                <a:latin typeface="+mn-lt"/>
                <a:ea typeface="+mn-ea"/>
                <a:cs typeface="+mn-cs"/>
              </a:rPr>
              <a:t>再进去的</a:t>
            </a:r>
          </a:p>
          <a:p>
            <a:endParaRPr lang="zh-CN" altLang="en-US" dirty="0"/>
          </a:p>
        </p:txBody>
      </p:sp>
      <p:sp>
        <p:nvSpPr>
          <p:cNvPr id="4" name="灯片编号占位符 3"/>
          <p:cNvSpPr>
            <a:spLocks noGrp="1"/>
          </p:cNvSpPr>
          <p:nvPr>
            <p:ph type="sldNum" sz="quarter" idx="10"/>
          </p:nvPr>
        </p:nvSpPr>
        <p:spPr/>
        <p:txBody>
          <a:bodyPr/>
          <a:lstStyle/>
          <a:p>
            <a:fld id="{3F9096D2-8776-4F5C-A458-4FD37E7160D3}" type="slidenum">
              <a:rPr lang="zh-TW" altLang="en-US" smtClean="0"/>
              <a:t>108</a:t>
            </a:fld>
            <a:endParaRPr lang="zh-TW" altLang="en-US"/>
          </a:p>
        </p:txBody>
      </p:sp>
    </p:spTree>
    <p:extLst>
      <p:ext uri="{BB962C8B-B14F-4D97-AF65-F5344CB8AC3E}">
        <p14:creationId xmlns:p14="http://schemas.microsoft.com/office/powerpoint/2010/main" val="420626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Caveat </a:t>
            </a:r>
            <a:r>
              <a:rPr lang="zh-CN" altLang="en-US" sz="1200" b="0" i="0" kern="1200" dirty="0">
                <a:solidFill>
                  <a:schemeClr val="tx1"/>
                </a:solidFill>
                <a:effectLst/>
                <a:latin typeface="+mn-lt"/>
                <a:ea typeface="+mn-ea"/>
                <a:cs typeface="+mn-cs"/>
              </a:rPr>
              <a:t>附加说明</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7</a:t>
            </a:fld>
            <a:endParaRPr lang="zh-TW" altLang="en-US"/>
          </a:p>
        </p:txBody>
      </p:sp>
    </p:spTree>
    <p:extLst>
      <p:ext uri="{BB962C8B-B14F-4D97-AF65-F5344CB8AC3E}">
        <p14:creationId xmlns:p14="http://schemas.microsoft.com/office/powerpoint/2010/main" val="159725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The first element </a:t>
            </a:r>
            <a:r>
              <a:rPr lang="en-US" altLang="zh-CN" dirty="0" err="1"/>
              <a:t>argv</a:t>
            </a:r>
            <a:r>
              <a:rPr lang="en-US" altLang="zh-CN" dirty="0"/>
              <a:t>[0]</a:t>
            </a:r>
            <a:r>
              <a:rPr lang="en-US" altLang="zh-CN" b="0" i="0" dirty="0">
                <a:solidFill>
                  <a:srgbClr val="0D0D0D"/>
                </a:solidFill>
                <a:effectLst/>
                <a:latin typeface="Söhne"/>
              </a:rPr>
              <a:t> typically contains the name of the program itself, i.e., the name used to invoke the program from the command line. It's the path to the executable binary file of the program.</a:t>
            </a:r>
          </a:p>
          <a:p>
            <a:endParaRPr lang="en-US" altLang="zh-CN" b="0" i="0" dirty="0">
              <a:solidFill>
                <a:srgbClr val="0D0D0D"/>
              </a:solidFill>
              <a:effectLst/>
              <a:latin typeface="Söhne"/>
            </a:endParaRPr>
          </a:p>
          <a:p>
            <a:pPr algn="l">
              <a:buFont typeface="Arial" panose="020B0604020202020204" pitchFamily="34" charset="0"/>
              <a:buChar char="•"/>
            </a:pPr>
            <a:r>
              <a:rPr lang="en-US" altLang="zh-CN" b="0" i="0" dirty="0">
                <a:solidFill>
                  <a:srgbClr val="0D0D0D"/>
                </a:solidFill>
                <a:effectLst/>
                <a:latin typeface="Söhne"/>
              </a:rPr>
              <a:t>str: This is a pointer to the string that contains the representation of the number you want to convert.</a:t>
            </a:r>
          </a:p>
          <a:p>
            <a:pPr algn="l">
              <a:buFont typeface="Arial" panose="020B0604020202020204" pitchFamily="34" charset="0"/>
              <a:buChar char="•"/>
            </a:pPr>
            <a:r>
              <a:rPr lang="en-US" altLang="zh-CN" b="0" i="0" dirty="0" err="1">
                <a:solidFill>
                  <a:srgbClr val="0D0D0D"/>
                </a:solidFill>
                <a:effectLst/>
                <a:latin typeface="Söhne"/>
              </a:rPr>
              <a:t>endptr</a:t>
            </a:r>
            <a:r>
              <a:rPr lang="en-US" altLang="zh-CN" b="0" i="0" dirty="0">
                <a:solidFill>
                  <a:srgbClr val="0D0D0D"/>
                </a:solidFill>
                <a:effectLst/>
                <a:latin typeface="Söhne"/>
              </a:rPr>
              <a:t>: This is a pointer to a character pointer. After calling </a:t>
            </a:r>
            <a:r>
              <a:rPr lang="en-US" altLang="zh-CN" b="0" i="0" dirty="0" err="1">
                <a:solidFill>
                  <a:srgbClr val="0D0D0D"/>
                </a:solidFill>
                <a:effectLst/>
                <a:latin typeface="Söhne"/>
              </a:rPr>
              <a:t>strtol</a:t>
            </a:r>
            <a:r>
              <a:rPr lang="en-US" altLang="zh-CN" b="0" i="0" dirty="0">
                <a:solidFill>
                  <a:srgbClr val="0D0D0D"/>
                </a:solidFill>
                <a:effectLst/>
                <a:latin typeface="Söhne"/>
              </a:rPr>
              <a:t>(), </a:t>
            </a:r>
            <a:r>
              <a:rPr lang="en-US" altLang="zh-CN" b="0" i="0" dirty="0" err="1">
                <a:solidFill>
                  <a:srgbClr val="0D0D0D"/>
                </a:solidFill>
                <a:effectLst/>
                <a:latin typeface="Söhne"/>
              </a:rPr>
              <a:t>endptr</a:t>
            </a:r>
            <a:r>
              <a:rPr lang="en-US" altLang="zh-CN" b="0" i="0" dirty="0">
                <a:solidFill>
                  <a:srgbClr val="0D0D0D"/>
                </a:solidFill>
                <a:effectLst/>
                <a:latin typeface="Söhne"/>
              </a:rPr>
              <a:t> will point to the first character that couldn't be converted to a number in the input string. If no such character exists, </a:t>
            </a:r>
            <a:r>
              <a:rPr lang="en-US" altLang="zh-CN" b="0" i="0" dirty="0" err="1">
                <a:solidFill>
                  <a:srgbClr val="0D0D0D"/>
                </a:solidFill>
                <a:effectLst/>
                <a:latin typeface="Söhne"/>
              </a:rPr>
              <a:t>endptr</a:t>
            </a:r>
            <a:r>
              <a:rPr lang="en-US" altLang="zh-CN" b="0" i="0" dirty="0">
                <a:solidFill>
                  <a:srgbClr val="0D0D0D"/>
                </a:solidFill>
                <a:effectLst/>
                <a:latin typeface="Söhne"/>
              </a:rPr>
              <a:t> will be set to the null terminator of the string.</a:t>
            </a:r>
          </a:p>
          <a:p>
            <a:pPr algn="l">
              <a:buFont typeface="Arial" panose="020B0604020202020204" pitchFamily="34" charset="0"/>
              <a:buChar char="•"/>
            </a:pPr>
            <a:r>
              <a:rPr lang="en-US" altLang="zh-CN" b="0" i="0" dirty="0">
                <a:solidFill>
                  <a:srgbClr val="0D0D0D"/>
                </a:solidFill>
                <a:effectLst/>
                <a:latin typeface="Söhne"/>
              </a:rPr>
              <a:t>base: This parameter specifies the base of the number system used in the string. It can be any integer from 2 to 36, inclusive. If base is 0, the conversion is performed using auto-detection: if the string starts with "0x" or "0X", it's treated as hexadecimal; if it starts with "0", it's treated as octal; otherwise, it's treated as decimal.</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8</a:t>
            </a:fld>
            <a:endParaRPr lang="zh-TW" altLang="en-US"/>
          </a:p>
        </p:txBody>
      </p:sp>
    </p:spTree>
    <p:extLst>
      <p:ext uri="{BB962C8B-B14F-4D97-AF65-F5344CB8AC3E}">
        <p14:creationId xmlns:p14="http://schemas.microsoft.com/office/powerpoint/2010/main" val="211099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0D0D0D"/>
                </a:solidFill>
                <a:effectLst/>
                <a:latin typeface="Söhne"/>
              </a:rPr>
              <a:t>thread: A pointer to a variable of type </a:t>
            </a:r>
            <a:r>
              <a:rPr lang="en-US" altLang="zh-CN" b="0" i="0" dirty="0" err="1">
                <a:solidFill>
                  <a:srgbClr val="0D0D0D"/>
                </a:solidFill>
                <a:effectLst/>
                <a:latin typeface="Söhne"/>
              </a:rPr>
              <a:t>pthread_t</a:t>
            </a:r>
            <a:r>
              <a:rPr lang="en-US" altLang="zh-CN" b="0" i="0" dirty="0">
                <a:solidFill>
                  <a:srgbClr val="0D0D0D"/>
                </a:solidFill>
                <a:effectLst/>
                <a:latin typeface="Söhne"/>
              </a:rPr>
              <a:t> where the thread identifier for the newly created thread will be stored.</a:t>
            </a:r>
          </a:p>
          <a:p>
            <a:pPr algn="l">
              <a:buFont typeface="Arial" panose="020B0604020202020204" pitchFamily="34" charset="0"/>
              <a:buChar char="•"/>
            </a:pPr>
            <a:r>
              <a:rPr lang="en-US" altLang="zh-CN" b="0" i="0" dirty="0" err="1">
                <a:solidFill>
                  <a:srgbClr val="0D0D0D"/>
                </a:solidFill>
                <a:effectLst/>
                <a:latin typeface="Söhne"/>
              </a:rPr>
              <a:t>attr</a:t>
            </a:r>
            <a:r>
              <a:rPr lang="en-US" altLang="zh-CN" b="0" i="0" dirty="0">
                <a:solidFill>
                  <a:srgbClr val="0D0D0D"/>
                </a:solidFill>
                <a:effectLst/>
                <a:latin typeface="Söhne"/>
              </a:rPr>
              <a:t>: An optional pointer to a </a:t>
            </a:r>
            <a:r>
              <a:rPr lang="en-US" altLang="zh-CN" b="0" i="0" dirty="0" err="1">
                <a:solidFill>
                  <a:srgbClr val="0D0D0D"/>
                </a:solidFill>
                <a:effectLst/>
                <a:latin typeface="Söhne"/>
              </a:rPr>
              <a:t>pthread_attr_t</a:t>
            </a:r>
            <a:r>
              <a:rPr lang="en-US" altLang="zh-CN" b="0" i="0" dirty="0">
                <a:solidFill>
                  <a:srgbClr val="0D0D0D"/>
                </a:solidFill>
                <a:effectLst/>
                <a:latin typeface="Söhne"/>
              </a:rPr>
              <a:t> structure that specifies various attributes for the new thread such as its stack size, scheduling policy, etc. If NULL is passed, default attributes are used.</a:t>
            </a:r>
          </a:p>
          <a:p>
            <a:pPr algn="l">
              <a:buFont typeface="Arial" panose="020B0604020202020204" pitchFamily="34" charset="0"/>
              <a:buChar char="•"/>
            </a:pPr>
            <a:r>
              <a:rPr lang="en-US" altLang="zh-CN" b="0" i="0" dirty="0" err="1">
                <a:solidFill>
                  <a:srgbClr val="0D0D0D"/>
                </a:solidFill>
                <a:effectLst/>
                <a:latin typeface="Söhne"/>
              </a:rPr>
              <a:t>start_routine</a:t>
            </a:r>
            <a:r>
              <a:rPr lang="en-US" altLang="zh-CN" b="0" i="0" dirty="0">
                <a:solidFill>
                  <a:srgbClr val="0D0D0D"/>
                </a:solidFill>
                <a:effectLst/>
                <a:latin typeface="Söhne"/>
              </a:rPr>
              <a:t>: A pointer to the function that the new thread will execute. This function must return a void* and take a single void* argument.</a:t>
            </a:r>
          </a:p>
          <a:p>
            <a:pPr algn="l">
              <a:buFont typeface="Arial" panose="020B0604020202020204" pitchFamily="34" charset="0"/>
              <a:buChar char="•"/>
            </a:pPr>
            <a:r>
              <a:rPr lang="en-US" altLang="zh-CN" b="0" i="0" dirty="0" err="1">
                <a:solidFill>
                  <a:srgbClr val="0D0D0D"/>
                </a:solidFill>
                <a:effectLst/>
                <a:latin typeface="Söhne"/>
              </a:rPr>
              <a:t>arg</a:t>
            </a:r>
            <a:r>
              <a:rPr lang="en-US" altLang="zh-CN" b="0" i="0" dirty="0">
                <a:solidFill>
                  <a:srgbClr val="0D0D0D"/>
                </a:solidFill>
                <a:effectLst/>
                <a:latin typeface="Söhne"/>
              </a:rPr>
              <a:t>: An argument that will be passed to the </a:t>
            </a:r>
            <a:r>
              <a:rPr lang="en-US" altLang="zh-CN" b="0" i="0" dirty="0" err="1">
                <a:solidFill>
                  <a:srgbClr val="0D0D0D"/>
                </a:solidFill>
                <a:effectLst/>
                <a:latin typeface="Söhne"/>
              </a:rPr>
              <a:t>start_routine</a:t>
            </a:r>
            <a:r>
              <a:rPr lang="en-US" altLang="zh-CN" b="0" i="0" dirty="0">
                <a:solidFill>
                  <a:srgbClr val="0D0D0D"/>
                </a:solidFill>
                <a:effectLst/>
                <a:latin typeface="Söhne"/>
              </a:rPr>
              <a:t> function when the new thread is created.</a:t>
            </a:r>
          </a:p>
          <a:p>
            <a:pPr algn="l">
              <a:buFont typeface="Arial" panose="020B0604020202020204" pitchFamily="34" charset="0"/>
              <a:buChar char="•"/>
            </a:pPr>
            <a:endParaRPr lang="en-US" altLang="zh-CN" b="0" i="0" dirty="0">
              <a:solidFill>
                <a:srgbClr val="0D0D0D"/>
              </a:solidFill>
              <a:effectLst/>
              <a:latin typeface="Söhne"/>
            </a:endParaRPr>
          </a:p>
          <a:p>
            <a:pPr algn="l">
              <a:buFont typeface="Arial" panose="020B0604020202020204" pitchFamily="34" charset="0"/>
              <a:buNone/>
            </a:pPr>
            <a:r>
              <a:rPr lang="en-US" altLang="zh-CN" b="0" i="0" dirty="0">
                <a:solidFill>
                  <a:srgbClr val="0D0D0D"/>
                </a:solidFill>
                <a:effectLst/>
                <a:latin typeface="Söhne"/>
              </a:rPr>
              <a:t>In C, the name of a function can be treated as a pointer to the function itself. </a:t>
            </a:r>
          </a:p>
          <a:p>
            <a:pPr algn="l">
              <a:buFont typeface="Arial" panose="020B0604020202020204" pitchFamily="34" charset="0"/>
              <a:buNone/>
            </a:pPr>
            <a:endParaRPr lang="en-US" altLang="zh-CN" b="0" i="0" dirty="0">
              <a:solidFill>
                <a:srgbClr val="0D0D0D"/>
              </a:solidFill>
              <a:effectLst/>
              <a:latin typeface="Söhne"/>
            </a:endParaRPr>
          </a:p>
          <a:p>
            <a:pPr algn="l">
              <a:buFont typeface="Arial" panose="020B0604020202020204" pitchFamily="34" charset="0"/>
              <a:buChar char="•"/>
            </a:pPr>
            <a:r>
              <a:rPr lang="en-US" altLang="zh-CN" b="0" i="0" dirty="0">
                <a:solidFill>
                  <a:srgbClr val="0D0D0D"/>
                </a:solidFill>
                <a:effectLst/>
                <a:latin typeface="Söhne"/>
              </a:rPr>
              <a:t>thread: The thread identifier (</a:t>
            </a:r>
            <a:r>
              <a:rPr lang="en-US" altLang="zh-CN" b="0" i="0" dirty="0" err="1">
                <a:solidFill>
                  <a:srgbClr val="0D0D0D"/>
                </a:solidFill>
                <a:effectLst/>
                <a:latin typeface="Söhne"/>
              </a:rPr>
              <a:t>pthread_t</a:t>
            </a:r>
            <a:r>
              <a:rPr lang="en-US" altLang="zh-CN" b="0" i="0" dirty="0">
                <a:solidFill>
                  <a:srgbClr val="0D0D0D"/>
                </a:solidFill>
                <a:effectLst/>
                <a:latin typeface="Söhne"/>
              </a:rPr>
              <a:t>) of the thread you want to wait for.</a:t>
            </a:r>
          </a:p>
          <a:p>
            <a:pPr algn="l">
              <a:buFont typeface="Arial" panose="020B0604020202020204" pitchFamily="34" charset="0"/>
              <a:buChar char="•"/>
            </a:pPr>
            <a:r>
              <a:rPr lang="en-US" altLang="zh-CN" b="0" i="0" dirty="0" err="1">
                <a:solidFill>
                  <a:srgbClr val="0D0D0D"/>
                </a:solidFill>
                <a:effectLst/>
                <a:latin typeface="Söhne"/>
              </a:rPr>
              <a:t>retval</a:t>
            </a:r>
            <a:r>
              <a:rPr lang="en-US" altLang="zh-CN" b="0" i="0" dirty="0">
                <a:solidFill>
                  <a:srgbClr val="0D0D0D"/>
                </a:solidFill>
                <a:effectLst/>
                <a:latin typeface="Söhne"/>
              </a:rPr>
              <a:t>: A pointer to a pointer that will receive the exit status of the target thread. This exit status is typically passed to </a:t>
            </a:r>
            <a:r>
              <a:rPr lang="en-US" altLang="zh-CN" b="0" i="0" dirty="0" err="1">
                <a:solidFill>
                  <a:srgbClr val="0D0D0D"/>
                </a:solidFill>
                <a:effectLst/>
                <a:latin typeface="Söhne"/>
              </a:rPr>
              <a:t>pthread_exit</a:t>
            </a:r>
            <a:r>
              <a:rPr lang="en-US" altLang="zh-CN" b="0" i="0" dirty="0">
                <a:solidFill>
                  <a:srgbClr val="0D0D0D"/>
                </a:solidFill>
                <a:effectLst/>
                <a:latin typeface="Söhne"/>
              </a:rPr>
              <a:t>() by the terminating thread. If you don't need the exit status, you can pass NULL.</a:t>
            </a:r>
          </a:p>
          <a:p>
            <a:pPr algn="l">
              <a:buFont typeface="Arial" panose="020B0604020202020204" pitchFamily="34" charset="0"/>
              <a:buNone/>
            </a:pPr>
            <a:endParaRPr lang="en-US" altLang="zh-CN" b="0" i="0" dirty="0">
              <a:solidFill>
                <a:srgbClr val="0D0D0D"/>
              </a:solidFill>
              <a:effectLst/>
              <a:latin typeface="Söhne"/>
            </a:endParaRPr>
          </a:p>
        </p:txBody>
      </p:sp>
      <p:sp>
        <p:nvSpPr>
          <p:cNvPr id="4" name="灯片编号占位符 3"/>
          <p:cNvSpPr>
            <a:spLocks noGrp="1"/>
          </p:cNvSpPr>
          <p:nvPr>
            <p:ph type="sldNum" sz="quarter" idx="5"/>
          </p:nvPr>
        </p:nvSpPr>
        <p:spPr/>
        <p:txBody>
          <a:bodyPr/>
          <a:lstStyle/>
          <a:p>
            <a:fld id="{3F9096D2-8776-4F5C-A458-4FD37E7160D3}" type="slidenum">
              <a:rPr lang="zh-TW" altLang="en-US" smtClean="0"/>
              <a:t>9</a:t>
            </a:fld>
            <a:endParaRPr lang="zh-TW" altLang="en-US"/>
          </a:p>
        </p:txBody>
      </p:sp>
    </p:spTree>
    <p:extLst>
      <p:ext uri="{BB962C8B-B14F-4D97-AF65-F5344CB8AC3E}">
        <p14:creationId xmlns:p14="http://schemas.microsoft.com/office/powerpoint/2010/main" val="3529259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40C28"/>
                </a:solidFill>
                <a:effectLst/>
                <a:latin typeface="Google Sans"/>
              </a:rPr>
              <a:t>The data segment (</a:t>
            </a:r>
            <a:r>
              <a:rPr lang="zh-CN" altLang="en-US" b="0" i="0" dirty="0">
                <a:solidFill>
                  <a:srgbClr val="1F1F1F"/>
                </a:solidFill>
                <a:effectLst/>
                <a:latin typeface="arial" panose="020B0604020202020204" pitchFamily="34" charset="0"/>
              </a:rPr>
              <a:t>数据段</a:t>
            </a:r>
            <a:r>
              <a:rPr lang="en-US" altLang="zh-CN" b="0" i="0" dirty="0">
                <a:solidFill>
                  <a:srgbClr val="040C28"/>
                </a:solidFill>
                <a:effectLst/>
                <a:latin typeface="Google Sans"/>
              </a:rPr>
              <a:t>) holds initialized global and static variables</a:t>
            </a:r>
            <a:r>
              <a:rPr lang="en-US" altLang="zh-CN" b="0" i="0" dirty="0">
                <a:solidFill>
                  <a:srgbClr val="1F1F1F"/>
                </a:solidFill>
                <a:effectLst/>
                <a:latin typeface="Google Sans"/>
              </a:rPr>
              <a:t>. These variables have predefined values set during program compilation.</a:t>
            </a:r>
          </a:p>
          <a:p>
            <a:endParaRPr lang="en-US" altLang="zh-CN" b="0" i="0" dirty="0">
              <a:solidFill>
                <a:srgbClr val="1F1F1F"/>
              </a:solidFill>
              <a:effectLst/>
              <a:latin typeface="Google Sans"/>
            </a:endParaRPr>
          </a:p>
          <a:p>
            <a:r>
              <a:rPr lang="en-US" altLang="zh-CN" b="0" i="0" dirty="0">
                <a:solidFill>
                  <a:srgbClr val="040C28"/>
                </a:solidFill>
                <a:effectLst/>
                <a:latin typeface="Google Sans"/>
              </a:rPr>
              <a:t>The data segment contains only global or static variable which have a predefined value and can be modified.</a:t>
            </a:r>
            <a:r>
              <a:rPr lang="en-US" altLang="zh-CN" b="0" i="0" dirty="0">
                <a:solidFill>
                  <a:srgbClr val="1F1F1F"/>
                </a:solidFill>
                <a:effectLst/>
                <a:latin typeface="Google Sans"/>
              </a:rPr>
              <a:t> </a:t>
            </a:r>
            <a:r>
              <a:rPr lang="en-US" altLang="zh-CN" b="0" i="0" dirty="0">
                <a:solidFill>
                  <a:srgbClr val="040C28"/>
                </a:solidFill>
                <a:effectLst/>
                <a:latin typeface="Google Sans"/>
              </a:rPr>
              <a:t>Heap contains the dynamically allocated data that is stored in a memory section</a:t>
            </a:r>
            <a:r>
              <a:rPr lang="en-US" altLang="zh-CN" b="0" i="0" dirty="0">
                <a:solidFill>
                  <a:srgbClr val="1F1F1F"/>
                </a:solidFill>
                <a:effectLst/>
                <a:latin typeface="Google Sans"/>
              </a:rPr>
              <a:t> we refer that as heap section and this section typically starts where data segments ends.</a:t>
            </a:r>
          </a:p>
          <a:p>
            <a:endParaRPr lang="en-US" altLang="zh-CN" b="0" i="0" dirty="0">
              <a:solidFill>
                <a:srgbClr val="1F1F1F"/>
              </a:solidFill>
              <a:effectLst/>
              <a:latin typeface="Google Sans"/>
            </a:endParaRPr>
          </a:p>
          <a:p>
            <a:r>
              <a:rPr lang="en-US" altLang="zh-CN" b="0" i="0" dirty="0">
                <a:solidFill>
                  <a:srgbClr val="0C0D0E"/>
                </a:solidFill>
                <a:effectLst/>
                <a:latin typeface="-apple-system"/>
              </a:rPr>
              <a:t>You're pretty much correct, but threads share all segments </a:t>
            </a:r>
            <a:r>
              <a:rPr lang="en-US" altLang="zh-CN" b="1" i="0" dirty="0">
                <a:solidFill>
                  <a:srgbClr val="0C0D0E"/>
                </a:solidFill>
                <a:effectLst/>
                <a:latin typeface="-apple-system"/>
              </a:rPr>
              <a:t>except</a:t>
            </a:r>
            <a:r>
              <a:rPr lang="en-US" altLang="zh-CN" b="0" i="0" dirty="0">
                <a:solidFill>
                  <a:srgbClr val="0C0D0E"/>
                </a:solidFill>
                <a:effectLst/>
                <a:latin typeface="-apple-system"/>
              </a:rPr>
              <a:t> the stack. Threads have independent call stacks, however the memory in other thread stacks is still accessible and in theory you could hold a pointer to memory in some other thread's local stack frame (though you probably should find a better place to put that memory!).</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10</a:t>
            </a:fld>
            <a:endParaRPr lang="zh-TW" altLang="en-US"/>
          </a:p>
        </p:txBody>
      </p:sp>
    </p:spTree>
    <p:extLst>
      <p:ext uri="{BB962C8B-B14F-4D97-AF65-F5344CB8AC3E}">
        <p14:creationId xmlns:p14="http://schemas.microsoft.com/office/powerpoint/2010/main" val="3194302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the </a:t>
            </a:r>
            <a:r>
              <a:rPr lang="en-US" altLang="zh-CN" dirty="0"/>
              <a:t>-g</a:t>
            </a:r>
            <a:r>
              <a:rPr lang="en-US" altLang="zh-CN" b="0" i="0" dirty="0">
                <a:solidFill>
                  <a:srgbClr val="0D0D0D"/>
                </a:solidFill>
                <a:effectLst/>
                <a:latin typeface="Söhne"/>
              </a:rPr>
              <a:t> option is used to generate debug information in the compiled executable. This debug information includes details such as symbol names, source code line numbers, and variable information. It's primarily used for debugging purposes, as it allows debuggers to map machine code back to the original source code.</a:t>
            </a:r>
          </a:p>
          <a:p>
            <a:r>
              <a:rPr lang="en-US" altLang="zh-CN" b="0" i="0" dirty="0">
                <a:solidFill>
                  <a:srgbClr val="0D0D0D"/>
                </a:solidFill>
                <a:effectLst/>
                <a:latin typeface="Söhne"/>
              </a:rPr>
              <a:t>The </a:t>
            </a:r>
            <a:r>
              <a:rPr lang="en-US" altLang="zh-CN" dirty="0"/>
              <a:t>-Wall</a:t>
            </a:r>
            <a:r>
              <a:rPr lang="en-US" altLang="zh-CN" b="0" i="0" dirty="0">
                <a:solidFill>
                  <a:srgbClr val="0D0D0D"/>
                </a:solidFill>
                <a:effectLst/>
                <a:latin typeface="Söhne"/>
              </a:rPr>
              <a:t> option in the </a:t>
            </a:r>
            <a:r>
              <a:rPr lang="en-US" altLang="zh-CN" dirty="0" err="1"/>
              <a:t>gcc</a:t>
            </a:r>
            <a:r>
              <a:rPr lang="en-US" altLang="zh-CN" b="0" i="0" dirty="0">
                <a:solidFill>
                  <a:srgbClr val="0D0D0D"/>
                </a:solidFill>
                <a:effectLst/>
                <a:latin typeface="Söhne"/>
              </a:rPr>
              <a:t> compiler command enables a set of warning messages.</a:t>
            </a:r>
          </a:p>
          <a:p>
            <a:r>
              <a:rPr lang="en-US" altLang="zh-CN" b="0" i="0" dirty="0">
                <a:solidFill>
                  <a:srgbClr val="0D0D0D"/>
                </a:solidFill>
                <a:effectLst/>
                <a:latin typeface="Söhne"/>
              </a:rPr>
              <a:t>The </a:t>
            </a:r>
            <a:r>
              <a:rPr lang="en-US" altLang="zh-CN" dirty="0"/>
              <a:t>-l</a:t>
            </a:r>
            <a:r>
              <a:rPr lang="en-US" altLang="zh-CN" b="0" i="0" dirty="0">
                <a:solidFill>
                  <a:srgbClr val="0D0D0D"/>
                </a:solidFill>
                <a:effectLst/>
                <a:latin typeface="Söhne"/>
              </a:rPr>
              <a:t> flag is a linker option used to specify a library to link with your program. In this case, </a:t>
            </a:r>
            <a:r>
              <a:rPr lang="en-US" altLang="zh-CN" dirty="0"/>
              <a:t>-</a:t>
            </a:r>
            <a:r>
              <a:rPr lang="en-US" altLang="zh-CN" dirty="0" err="1"/>
              <a:t>lpthread</a:t>
            </a:r>
            <a:r>
              <a:rPr lang="en-US" altLang="zh-CN" b="0" i="0" dirty="0">
                <a:solidFill>
                  <a:srgbClr val="0D0D0D"/>
                </a:solidFill>
                <a:effectLst/>
                <a:latin typeface="Söhne"/>
              </a:rPr>
              <a:t> tells the linker to link your program with the </a:t>
            </a:r>
            <a:r>
              <a:rPr lang="en-US" altLang="zh-CN" b="0" i="0" dirty="0" err="1">
                <a:solidFill>
                  <a:srgbClr val="0D0D0D"/>
                </a:solidFill>
                <a:effectLst/>
                <a:latin typeface="Söhne"/>
              </a:rPr>
              <a:t>pthread</a:t>
            </a:r>
            <a:r>
              <a:rPr lang="en-US" altLang="zh-CN" b="0" i="0" dirty="0">
                <a:solidFill>
                  <a:srgbClr val="0D0D0D"/>
                </a:solidFill>
                <a:effectLst/>
                <a:latin typeface="Söhne"/>
              </a:rPr>
              <a:t> library.</a:t>
            </a:r>
            <a:endParaRPr lang="zh-CN" altLang="en-US" dirty="0"/>
          </a:p>
        </p:txBody>
      </p:sp>
      <p:sp>
        <p:nvSpPr>
          <p:cNvPr id="4" name="灯片编号占位符 3"/>
          <p:cNvSpPr>
            <a:spLocks noGrp="1"/>
          </p:cNvSpPr>
          <p:nvPr>
            <p:ph type="sldNum" sz="quarter" idx="5"/>
          </p:nvPr>
        </p:nvSpPr>
        <p:spPr/>
        <p:txBody>
          <a:bodyPr/>
          <a:lstStyle/>
          <a:p>
            <a:fld id="{3F9096D2-8776-4F5C-A458-4FD37E7160D3}" type="slidenum">
              <a:rPr lang="zh-TW" altLang="en-US" smtClean="0"/>
              <a:t>11</a:t>
            </a:fld>
            <a:endParaRPr lang="zh-TW" altLang="en-US"/>
          </a:p>
        </p:txBody>
      </p:sp>
    </p:spTree>
    <p:extLst>
      <p:ext uri="{BB962C8B-B14F-4D97-AF65-F5344CB8AC3E}">
        <p14:creationId xmlns:p14="http://schemas.microsoft.com/office/powerpoint/2010/main" val="9832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不透明的，体现在：</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16</a:t>
            </a:fld>
            <a:endParaRPr lang="zh-TW" altLang="en-US"/>
          </a:p>
        </p:txBody>
      </p:sp>
    </p:spTree>
    <p:extLst>
      <p:ext uri="{BB962C8B-B14F-4D97-AF65-F5344CB8AC3E}">
        <p14:creationId xmlns:p14="http://schemas.microsoft.com/office/powerpoint/2010/main" val="482418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When you create a thread using </a:t>
            </a:r>
            <a:r>
              <a:rPr lang="en-US" altLang="zh-CN" dirty="0" err="1"/>
              <a:t>pthread_create</a:t>
            </a:r>
            <a:r>
              <a:rPr lang="en-US" altLang="zh-CN" dirty="0"/>
              <a:t>()</a:t>
            </a:r>
            <a:r>
              <a:rPr lang="en-US" altLang="zh-CN" b="0" i="0" dirty="0">
                <a:solidFill>
                  <a:srgbClr val="0D0D0D"/>
                </a:solidFill>
                <a:effectLst/>
                <a:latin typeface="Söhne"/>
              </a:rPr>
              <a:t>, the function executed by the thread can return a value using </a:t>
            </a:r>
            <a:r>
              <a:rPr lang="en-US" altLang="zh-CN" dirty="0" err="1"/>
              <a:t>pthread_exit</a:t>
            </a:r>
            <a:r>
              <a:rPr lang="en-US" altLang="zh-CN" dirty="0"/>
              <a:t>()</a:t>
            </a:r>
            <a:r>
              <a:rPr lang="en-US" altLang="zh-CN" b="0" i="0" dirty="0">
                <a:solidFill>
                  <a:srgbClr val="0D0D0D"/>
                </a:solidFill>
                <a:effectLst/>
                <a:latin typeface="Söhne"/>
              </a:rPr>
              <a:t>.</a:t>
            </a:r>
          </a:p>
          <a:p>
            <a:endParaRPr lang="en-US" altLang="zh-CN" b="0" i="0" dirty="0">
              <a:solidFill>
                <a:srgbClr val="0D0D0D"/>
              </a:solidFill>
              <a:effectLst/>
              <a:latin typeface="Söhne"/>
            </a:endParaRPr>
          </a:p>
          <a:p>
            <a:r>
              <a:rPr lang="en-US" altLang="zh-CN" b="1" i="0" dirty="0">
                <a:solidFill>
                  <a:srgbClr val="0D0D0D"/>
                </a:solidFill>
                <a:effectLst/>
                <a:latin typeface="Söhne"/>
              </a:rPr>
              <a:t>1. Use the </a:t>
            </a:r>
            <a:r>
              <a:rPr lang="en-US" altLang="zh-CN" b="1" i="0" dirty="0" err="1">
                <a:solidFill>
                  <a:srgbClr val="0D0D0D"/>
                </a:solidFill>
                <a:effectLst/>
                <a:latin typeface="Söhne"/>
              </a:rPr>
              <a:t>pthread_join</a:t>
            </a:r>
            <a:r>
              <a:rPr lang="en-US" altLang="zh-CN" b="1" i="0" dirty="0">
                <a:solidFill>
                  <a:srgbClr val="0D0D0D"/>
                </a:solidFill>
                <a:effectLst/>
                <a:latin typeface="Söhne"/>
              </a:rPr>
              <a:t>() function</a:t>
            </a:r>
            <a:r>
              <a:rPr lang="en-US" altLang="zh-CN" b="0" i="0" dirty="0">
                <a:solidFill>
                  <a:srgbClr val="0D0D0D"/>
                </a:solidFill>
                <a:effectLst/>
                <a:latin typeface="Söhne"/>
              </a:rPr>
              <a:t>: You can use </a:t>
            </a:r>
            <a:r>
              <a:rPr lang="en-US" altLang="zh-CN" dirty="0" err="1"/>
              <a:t>pthread_join</a:t>
            </a:r>
            <a:r>
              <a:rPr lang="en-US" altLang="zh-CN" dirty="0"/>
              <a:t>()</a:t>
            </a:r>
            <a:r>
              <a:rPr lang="en-US" altLang="zh-CN" b="0" i="0" dirty="0">
                <a:solidFill>
                  <a:srgbClr val="0D0D0D"/>
                </a:solidFill>
                <a:effectLst/>
                <a:latin typeface="Söhne"/>
              </a:rPr>
              <a:t> to wait for the thread to exit and retrieve its return value. The return value of the function executed by the thread will be passed to </a:t>
            </a:r>
            <a:r>
              <a:rPr lang="en-US" altLang="zh-CN" dirty="0" err="1"/>
              <a:t>pthread_join</a:t>
            </a:r>
            <a:r>
              <a:rPr lang="en-US" altLang="zh-CN" dirty="0"/>
              <a:t>()</a:t>
            </a:r>
            <a:r>
              <a:rPr lang="en-US" altLang="zh-CN" b="0" i="0" dirty="0">
                <a:solidFill>
                  <a:srgbClr val="0D0D0D"/>
                </a:solidFill>
                <a:effectLst/>
                <a:latin typeface="Söhne"/>
              </a:rPr>
              <a:t> via a </a:t>
            </a:r>
            <a:r>
              <a:rPr lang="en-US" altLang="zh-CN" dirty="0"/>
              <a:t>void**</a:t>
            </a:r>
            <a:r>
              <a:rPr lang="en-US" altLang="zh-CN" b="0" i="0" dirty="0">
                <a:solidFill>
                  <a:srgbClr val="0D0D0D"/>
                </a:solidFill>
                <a:effectLst/>
                <a:latin typeface="Söhne"/>
              </a:rPr>
              <a:t> argument. In </a:t>
            </a:r>
            <a:r>
              <a:rPr lang="en-US" altLang="zh-CN" b="0" i="0" dirty="0" err="1">
                <a:solidFill>
                  <a:srgbClr val="0D0D0D"/>
                </a:solidFill>
                <a:effectLst/>
                <a:latin typeface="Söhne"/>
              </a:rPr>
              <a:t>pthread_join</a:t>
            </a:r>
            <a:r>
              <a:rPr lang="en-US" altLang="zh-CN" b="0" i="0" dirty="0">
                <a:solidFill>
                  <a:srgbClr val="0D0D0D"/>
                </a:solidFill>
                <a:effectLst/>
                <a:latin typeface="Söhne"/>
              </a:rPr>
              <a:t>, </a:t>
            </a:r>
            <a:r>
              <a:rPr lang="en-US" altLang="zh-CN" dirty="0"/>
              <a:t>If </a:t>
            </a:r>
            <a:r>
              <a:rPr lang="en-US" altLang="zh-CN" i="1" dirty="0" err="1">
                <a:solidFill>
                  <a:srgbClr val="006000"/>
                </a:solidFill>
                <a:effectLst/>
              </a:rPr>
              <a:t>retval</a:t>
            </a:r>
            <a:r>
              <a:rPr lang="en-US" altLang="zh-CN" dirty="0"/>
              <a:t> is not NULL, then </a:t>
            </a:r>
            <a:r>
              <a:rPr lang="en-US" altLang="zh-CN" b="1" dirty="0" err="1">
                <a:solidFill>
                  <a:srgbClr val="502000"/>
                </a:solidFill>
                <a:effectLst/>
              </a:rPr>
              <a:t>pthread_join</a:t>
            </a:r>
            <a:r>
              <a:rPr lang="en-US" altLang="zh-CN" dirty="0"/>
              <a:t>() copies the exit status of the target thread (i.e., the value that the target thread supplied to </a:t>
            </a:r>
            <a:r>
              <a:rPr lang="en-US" altLang="zh-CN" u="none" strike="noStrike" dirty="0" err="1">
                <a:solidFill>
                  <a:srgbClr val="1030FF"/>
                </a:solidFill>
                <a:effectLst/>
                <a:hlinkClick r:id="rId3"/>
              </a:rPr>
              <a:t>pthread_exit</a:t>
            </a:r>
            <a:r>
              <a:rPr lang="en-US" altLang="zh-CN" u="none" strike="noStrike" dirty="0">
                <a:solidFill>
                  <a:srgbClr val="1030FF"/>
                </a:solidFill>
                <a:effectLst/>
                <a:hlinkClick r:id="rId3"/>
              </a:rPr>
              <a:t>(3)</a:t>
            </a:r>
            <a:r>
              <a:rPr lang="en-US" altLang="zh-CN" dirty="0"/>
              <a:t>) into the location pointed to by </a:t>
            </a:r>
            <a:r>
              <a:rPr lang="en-US" altLang="zh-CN" i="1" dirty="0" err="1">
                <a:solidFill>
                  <a:srgbClr val="006000"/>
                </a:solidFill>
                <a:effectLst/>
              </a:rPr>
              <a:t>retval</a:t>
            </a:r>
            <a:r>
              <a:rPr lang="en-US" altLang="zh-CN" dirty="0"/>
              <a:t>.</a:t>
            </a:r>
            <a:endParaRPr lang="en-US" altLang="zh-CN" b="0" i="0" dirty="0">
              <a:solidFill>
                <a:srgbClr val="0D0D0D"/>
              </a:solidFill>
              <a:effectLst/>
              <a:latin typeface="Söhne"/>
            </a:endParaRPr>
          </a:p>
          <a:p>
            <a:endParaRPr lang="en-US" altLang="zh-CN" b="0" i="0" dirty="0">
              <a:solidFill>
                <a:srgbClr val="0D0D0D"/>
              </a:solidFill>
              <a:effectLst/>
              <a:latin typeface="Söhne"/>
            </a:endParaRPr>
          </a:p>
          <a:p>
            <a:r>
              <a:rPr lang="en-US" altLang="zh-CN" b="1" i="0" dirty="0">
                <a:solidFill>
                  <a:srgbClr val="0D0D0D"/>
                </a:solidFill>
                <a:effectLst/>
                <a:latin typeface="Söhne"/>
              </a:rPr>
              <a:t>2. Allocate memory for the return value</a:t>
            </a:r>
            <a:r>
              <a:rPr lang="en-US" altLang="zh-CN" b="0" i="0" dirty="0">
                <a:solidFill>
                  <a:srgbClr val="0D0D0D"/>
                </a:solidFill>
                <a:effectLst/>
                <a:latin typeface="Söhne"/>
              </a:rPr>
              <a:t>: Alternatively, you can allocate memory dynamically within the thread, store the return value there, and pass a pointer to this memory back to the calling thread.</a:t>
            </a:r>
          </a:p>
        </p:txBody>
      </p:sp>
      <p:sp>
        <p:nvSpPr>
          <p:cNvPr id="4" name="灯片编号占位符 3"/>
          <p:cNvSpPr>
            <a:spLocks noGrp="1"/>
          </p:cNvSpPr>
          <p:nvPr>
            <p:ph type="sldNum" sz="quarter" idx="5"/>
          </p:nvPr>
        </p:nvSpPr>
        <p:spPr/>
        <p:txBody>
          <a:bodyPr/>
          <a:lstStyle/>
          <a:p>
            <a:fld id="{3F9096D2-8776-4F5C-A458-4FD37E7160D3}" type="slidenum">
              <a:rPr lang="zh-TW" altLang="en-US" smtClean="0"/>
              <a:t>21</a:t>
            </a:fld>
            <a:endParaRPr lang="zh-TW" altLang="en-US"/>
          </a:p>
        </p:txBody>
      </p:sp>
    </p:spTree>
    <p:extLst>
      <p:ext uri="{BB962C8B-B14F-4D97-AF65-F5344CB8AC3E}">
        <p14:creationId xmlns:p14="http://schemas.microsoft.com/office/powerpoint/2010/main" val="384851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baseline="0">
                <a:ea typeface="微软雅黑" panose="020B0503020204020204" pitchFamily="34" charset="-122"/>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p>
            <a:fld id="{568F033A-31FD-49A8-9432-87408FE03589}" type="datetime1">
              <a:rPr lang="zh-TW" altLang="en-US" smtClean="0"/>
              <a:t>2024/3/27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11949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84E6934-14BF-4435-A3D2-B349B3CEDD2F}" type="datetime1">
              <a:rPr lang="zh-TW" altLang="en-US" smtClean="0"/>
              <a:t>2024/3/27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7840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CCD471A-7419-4610-84CC-4019BFFB0ECD}" type="datetime1">
              <a:rPr lang="zh-TW" altLang="en-US" smtClean="0"/>
              <a:t>2024/3/27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64746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Title 6"/>
          <p:cNvSpPr>
            <a:spLocks noGrp="1"/>
          </p:cNvSpPr>
          <p:nvPr>
            <p:ph type="title"/>
          </p:nvPr>
        </p:nvSpPr>
        <p:spPr/>
        <p:txBody>
          <a:bodyPr/>
          <a:lstStyle/>
          <a:p>
            <a:r>
              <a:rPr lang="en-US" altLang="zh-SG"/>
              <a:t>Click to edit Master title style</a:t>
            </a:r>
            <a:endParaRPr lang="zh-SG" altLang="en-US"/>
          </a:p>
        </p:txBody>
      </p:sp>
      <p:sp>
        <p:nvSpPr>
          <p:cNvPr id="14" name="Date Placeholder 13"/>
          <p:cNvSpPr>
            <a:spLocks noGrp="1"/>
          </p:cNvSpPr>
          <p:nvPr>
            <p:ph type="dt" sz="half" idx="10"/>
          </p:nvPr>
        </p:nvSpPr>
        <p:spPr/>
        <p:txBody>
          <a:bodyPr/>
          <a:lstStyle/>
          <a:p>
            <a:fld id="{893262D9-0388-44B2-9659-7ED6750167E0}" type="datetime1">
              <a:rPr lang="en-SG" altLang="zh-SG" smtClean="0"/>
              <a:t>27/3/2024</a:t>
            </a:fld>
            <a:endParaRPr lang="en-SG"/>
          </a:p>
        </p:txBody>
      </p:sp>
      <p:sp>
        <p:nvSpPr>
          <p:cNvPr id="15" name="Footer Placeholder 14"/>
          <p:cNvSpPr>
            <a:spLocks noGrp="1"/>
          </p:cNvSpPr>
          <p:nvPr>
            <p:ph type="ftr" sz="quarter" idx="11"/>
          </p:nvPr>
        </p:nvSpPr>
        <p:spPr/>
        <p:txBody>
          <a:bodyPr/>
          <a:lstStyle/>
          <a:p>
            <a:endParaRPr lang="en-SG"/>
          </a:p>
        </p:txBody>
      </p:sp>
      <p:sp>
        <p:nvSpPr>
          <p:cNvPr id="16" name="Slide Number Placeholder 15"/>
          <p:cNvSpPr>
            <a:spLocks noGrp="1"/>
          </p:cNvSpPr>
          <p:nvPr>
            <p:ph type="sldNum" sz="quarter" idx="12"/>
          </p:nvPr>
        </p:nvSpPr>
        <p:spPr/>
        <p:txBody>
          <a:bodyPr/>
          <a:lstStyle/>
          <a:p>
            <a:fld id="{A5846718-CB15-44DC-A3B0-F0ED78D869D1}" type="slidenum">
              <a:rPr lang="en-SG" smtClean="0"/>
              <a:t>‹#›</a:t>
            </a:fld>
            <a:endParaRPr lang="en-SG"/>
          </a:p>
        </p:txBody>
      </p:sp>
    </p:spTree>
    <p:extLst>
      <p:ext uri="{BB962C8B-B14F-4D97-AF65-F5344CB8AC3E}">
        <p14:creationId xmlns:p14="http://schemas.microsoft.com/office/powerpoint/2010/main" val="112534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ea typeface="微软雅黑"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ea typeface="微软雅黑" panose="020B0503020204020204" pitchFamily="34" charset="-122"/>
              </a:defRPr>
            </a:lvl1pPr>
            <a:lvl2pPr>
              <a:defRPr baseline="0">
                <a:ea typeface="微软雅黑" panose="020B0503020204020204" pitchFamily="34" charset="-122"/>
              </a:defRPr>
            </a:lvl2pPr>
            <a:lvl3pPr>
              <a:defRPr baseline="0">
                <a:ea typeface="微软雅黑" panose="020B0503020204020204" pitchFamily="34" charset="-122"/>
              </a:defRPr>
            </a:lvl3pPr>
            <a:lvl4pPr>
              <a:defRPr baseline="0">
                <a:ea typeface="微软雅黑" panose="020B0503020204020204" pitchFamily="34" charset="-122"/>
              </a:defRPr>
            </a:lvl4pPr>
            <a:lvl5pPr>
              <a:defRPr baseline="0">
                <a:ea typeface="微软雅黑" panose="020B0503020204020204" pitchFamily="34" charset="-122"/>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937013E5-FEA7-4A9C-89DF-1A4F2947E1C4}" type="datetime1">
              <a:rPr lang="zh-TW" altLang="en-US" smtClean="0"/>
              <a:t>2024/3/27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36370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DAC0D60-4CC0-47D1-B247-8808619393F0}" type="datetime1">
              <a:rPr lang="zh-TW" altLang="en-US" smtClean="0"/>
              <a:t>2024/3/27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322295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FCB6BE2-A6C7-43DB-93EF-61EFCA801614}" type="datetime1">
              <a:rPr lang="zh-TW" altLang="en-US" smtClean="0"/>
              <a:t>2024/3/27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66568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1988268-49AE-4F10-B770-BB9DAD97F139}" type="datetime1">
              <a:rPr lang="zh-TW" altLang="en-US" smtClean="0"/>
              <a:t>2024/3/27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3677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C01A6899-8756-4B4D-8E64-7A5C39E476D6}" type="datetime1">
              <a:rPr lang="zh-TW" altLang="en-US" smtClean="0"/>
              <a:t>2024/3/27</a:t>
            </a:fld>
            <a:endParaRPr lang="zh-TW" altLang="en-US"/>
          </a:p>
        </p:txBody>
      </p:sp>
      <p:sp>
        <p:nvSpPr>
          <p:cNvPr id="4" name="Footer Placeholder 3"/>
          <p:cNvSpPr>
            <a:spLocks noGrp="1"/>
          </p:cNvSpPr>
          <p:nvPr>
            <p:ph type="ftr" sz="quarter" idx="11"/>
          </p:nvPr>
        </p:nvSpPr>
        <p:spPr/>
        <p:txBody>
          <a:bodyPr/>
          <a:lstStyle/>
          <a:p>
            <a:endParaRPr lang="zh-TW" altLang="en-US" dirty="0"/>
          </a:p>
        </p:txBody>
      </p:sp>
      <p:sp>
        <p:nvSpPr>
          <p:cNvPr id="5" name="Slide Number Placeholder 4"/>
          <p:cNvSpPr>
            <a:spLocks noGrp="1"/>
          </p:cNvSpPr>
          <p:nvPr>
            <p:ph type="sldNum" sz="quarter" idx="12"/>
          </p:nvPr>
        </p:nvSpPr>
        <p:spPr/>
        <p:txBody>
          <a:bodyPr/>
          <a:lstStyle/>
          <a:p>
            <a:fld id="{D7E73BF0-1322-481A-85B0-7D5783909D9E}" type="slidenum">
              <a:rPr lang="zh-TW" altLang="en-US" smtClean="0"/>
              <a:t>‹#›</a:t>
            </a:fld>
            <a:endParaRPr lang="zh-TW" altLang="en-US" dirty="0"/>
          </a:p>
        </p:txBody>
      </p:sp>
    </p:spTree>
    <p:extLst>
      <p:ext uri="{BB962C8B-B14F-4D97-AF65-F5344CB8AC3E}">
        <p14:creationId xmlns:p14="http://schemas.microsoft.com/office/powerpoint/2010/main" val="313163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8AC89-F0BB-4EC1-86F5-6716076F5BDC}" type="datetime1">
              <a:rPr lang="zh-TW" altLang="en-US" smtClean="0"/>
              <a:t>2024/3/27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43057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33A78A0-FFDB-4A18-915C-B37416B39A6A}" type="datetime1">
              <a:rPr lang="zh-TW" altLang="en-US" smtClean="0"/>
              <a:t>2024/3/27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26538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E7D1FDE-B74A-4D51-B7E7-005C09A95CCF}" type="datetime1">
              <a:rPr lang="zh-TW" altLang="en-US" smtClean="0"/>
              <a:t>2024/3/27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308245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94A9C-ADC1-49A5-8DC5-F2D4172D7619}" type="datetime1">
              <a:rPr lang="zh-TW" altLang="en-US" smtClean="0"/>
              <a:t>2024/3/27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0887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89.tmp"/><Relationship Id="rId2" Type="http://schemas.openxmlformats.org/officeDocument/2006/relationships/image" Target="../media/image88.tmp"/><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119.xml.rels><?xml version="1.0" encoding="UTF-8" standalone="yes"?>
<Relationships xmlns="http://schemas.openxmlformats.org/package/2006/relationships"><Relationship Id="rId3" Type="http://schemas.openxmlformats.org/officeDocument/2006/relationships/image" Target="../media/image90.tmp"/><Relationship Id="rId2" Type="http://schemas.openxmlformats.org/officeDocument/2006/relationships/slide" Target="slide40.xml"/><Relationship Id="rId1" Type="http://schemas.openxmlformats.org/officeDocument/2006/relationships/slideLayout" Target="../slideLayouts/slideLayout2.xml"/><Relationship Id="rId4" Type="http://schemas.openxmlformats.org/officeDocument/2006/relationships/image" Target="../media/image91.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 Target="slide119.xml"/><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1.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195736" y="3933059"/>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800" b="1" dirty="0">
                <a:latin typeface="微软雅黑" pitchFamily="34" charset="-122"/>
                <a:ea typeface="微软雅黑" pitchFamily="34" charset="-122"/>
              </a:rPr>
              <a:t>任课教师</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王桢</a:t>
            </a:r>
            <a:endParaRPr kumimoji="0" lang="zh-CN" altLang="en-US" sz="2800" b="1" i="0" u="none" strike="noStrike" kern="1200" cap="none" spc="0" normalizeH="0" baseline="0" noProof="0" dirty="0">
              <a:ln>
                <a:noFill/>
              </a:ln>
              <a:effectLst/>
              <a:uLnTx/>
              <a:uFillTx/>
              <a:latin typeface="微软雅黑" pitchFamily="34" charset="-122"/>
              <a:ea typeface="微软雅黑" pitchFamily="34" charset="-122"/>
              <a:cs typeface="+mn-cs"/>
            </a:endParaRP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7"/>
          <p:cNvSpPr txBox="1">
            <a:spLocks noChangeArrowheads="1"/>
          </p:cNvSpPr>
          <p:nvPr/>
        </p:nvSpPr>
        <p:spPr bwMode="auto">
          <a:xfrm>
            <a:off x="611560" y="2357830"/>
            <a:ext cx="8280919"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0" algn="ctr" eaLnBrk="1" hangingPunct="1">
              <a:defRPr/>
            </a:pPr>
            <a:r>
              <a:rPr lang="zh-CN" altLang="en-US" sz="4000" b="1" spc="300" dirty="0">
                <a:latin typeface="微软雅黑" pitchFamily="34" charset="-122"/>
                <a:ea typeface="微软雅黑" pitchFamily="34" charset="-122"/>
              </a:rPr>
              <a:t>用</a:t>
            </a:r>
            <a:r>
              <a:rPr lang="en-US" altLang="zh-CN" sz="4000" b="1" spc="300" dirty="0" err="1">
                <a:latin typeface="Arial" panose="020B0604020202020204" pitchFamily="34" charset="0"/>
                <a:ea typeface="微软雅黑" pitchFamily="34" charset="-122"/>
                <a:cs typeface="Arial" panose="020B0604020202020204" pitchFamily="34" charset="0"/>
              </a:rPr>
              <a:t>Pthreads</a:t>
            </a:r>
            <a:r>
              <a:rPr lang="zh-CN" altLang="en-US" sz="4000" b="1" spc="300" dirty="0">
                <a:latin typeface="微软雅黑" pitchFamily="34" charset="-122"/>
                <a:ea typeface="微软雅黑" pitchFamily="34" charset="-122"/>
              </a:rPr>
              <a:t>进行共享内存编程</a:t>
            </a:r>
            <a:endParaRPr kumimoji="0" lang="zh-CN" altLang="en-US" sz="4000" b="1" i="0" u="none" strike="noStrike" kern="1200" cap="none" spc="300" normalizeH="0" baseline="0" noProof="0" dirty="0">
              <a:ln>
                <a:noFill/>
              </a:ln>
              <a:effectLst/>
              <a:uLnTx/>
              <a:uFillTx/>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B11B395C-E151-4172-9F33-BFC6E65FF707}"/>
              </a:ext>
            </a:extLst>
          </p:cNvPr>
          <p:cNvSpPr>
            <a:spLocks noGrp="1"/>
          </p:cNvSpPr>
          <p:nvPr>
            <p:ph type="sldNum" sz="quarter" idx="12"/>
          </p:nvPr>
        </p:nvSpPr>
        <p:spPr/>
        <p:txBody>
          <a:bodyPr/>
          <a:lstStyle/>
          <a:p>
            <a:fld id="{D7E73BF0-1322-481A-85B0-7D5783909D9E}" type="slidenum">
              <a:rPr lang="zh-TW" altLang="en-US" smtClean="0"/>
              <a:t>1</a:t>
            </a:fld>
            <a:endParaRPr lang="zh-TW" altLang="en-US"/>
          </a:p>
        </p:txBody>
      </p:sp>
    </p:spTree>
    <p:extLst>
      <p:ext uri="{BB962C8B-B14F-4D97-AF65-F5344CB8AC3E}">
        <p14:creationId xmlns:p14="http://schemas.microsoft.com/office/powerpoint/2010/main" val="141788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a:extLst>
              <a:ext uri="{FF2B5EF4-FFF2-40B4-BE49-F238E27FC236}">
                <a16:creationId xmlns:a16="http://schemas.microsoft.com/office/drawing/2014/main" id="{8E7034C7-DE42-48E4-BEA7-4949EE4CBAB8}"/>
              </a:ext>
            </a:extLst>
          </p:cNvPr>
          <p:cNvSpPr>
            <a:spLocks noGrp="1"/>
          </p:cNvSpPr>
          <p:nvPr>
            <p:ph type="title"/>
          </p:nvPr>
        </p:nvSpPr>
        <p:spPr/>
        <p:txBody>
          <a:bodyPr/>
          <a:lstStyle/>
          <a:p>
            <a:r>
              <a:rPr lang="en-US" altLang="zh-CN">
                <a:ea typeface="宋体" panose="02010600030101010101" pitchFamily="2" charset="-122"/>
              </a:rPr>
              <a:t>Hello World! (3)</a:t>
            </a:r>
          </a:p>
        </p:txBody>
      </p:sp>
      <p:pic>
        <p:nvPicPr>
          <p:cNvPr id="27651" name="Picture 2">
            <a:extLst>
              <a:ext uri="{FF2B5EF4-FFF2-40B4-BE49-F238E27FC236}">
                <a16:creationId xmlns:a16="http://schemas.microsoft.com/office/drawing/2014/main" id="{2248B8A7-7554-4C87-A0E6-BEB2786BE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93" y="2032227"/>
            <a:ext cx="8319407" cy="224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66E55728-55FA-4008-9492-6B97D750769B}"/>
              </a:ext>
            </a:extLst>
          </p:cNvPr>
          <p:cNvSpPr>
            <a:spLocks noGrp="1"/>
          </p:cNvSpPr>
          <p:nvPr>
            <p:ph type="sldNum" sz="quarter" idx="12"/>
          </p:nvPr>
        </p:nvSpPr>
        <p:spPr/>
        <p:txBody>
          <a:bodyPr/>
          <a:lstStyle/>
          <a:p>
            <a:fld id="{D7E73BF0-1322-481A-85B0-7D5783909D9E}" type="slidenum">
              <a:rPr lang="zh-TW" altLang="en-US" smtClean="0"/>
              <a:t>10</a:t>
            </a:fld>
            <a:endParaRPr lang="zh-TW" altLang="en-US" dirty="0"/>
          </a:p>
        </p:txBody>
      </p:sp>
      <p:cxnSp>
        <p:nvCxnSpPr>
          <p:cNvPr id="6" name="直接连接符 5">
            <a:extLst>
              <a:ext uri="{FF2B5EF4-FFF2-40B4-BE49-F238E27FC236}">
                <a16:creationId xmlns:a16="http://schemas.microsoft.com/office/drawing/2014/main" id="{61AB5FE5-2111-4CFF-8559-73FE5E3DBC4B}"/>
              </a:ext>
            </a:extLst>
          </p:cNvPr>
          <p:cNvCxnSpPr>
            <a:cxnSpLocks/>
          </p:cNvCxnSpPr>
          <p:nvPr/>
        </p:nvCxnSpPr>
        <p:spPr>
          <a:xfrm>
            <a:off x="5540829" y="3260273"/>
            <a:ext cx="246833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9AD49067-A08F-49F4-A0E0-191D44712258}"/>
              </a:ext>
            </a:extLst>
          </p:cNvPr>
          <p:cNvSpPr>
            <a:spLocks noGrp="1"/>
          </p:cNvSpPr>
          <p:nvPr>
            <p:ph type="title"/>
          </p:nvPr>
        </p:nvSpPr>
        <p:spPr/>
        <p:txBody>
          <a:bodyPr/>
          <a:lstStyle/>
          <a:p>
            <a:r>
              <a:rPr lang="en-US" altLang="zh-CN">
                <a:ea typeface="宋体" panose="02010600030101010101" pitchFamily="2" charset="-122"/>
              </a:rPr>
              <a:t>The strtok function</a:t>
            </a:r>
          </a:p>
        </p:txBody>
      </p:sp>
      <p:sp>
        <p:nvSpPr>
          <p:cNvPr id="109570" name="Content Placeholder 2">
            <a:extLst>
              <a:ext uri="{FF2B5EF4-FFF2-40B4-BE49-F238E27FC236}">
                <a16:creationId xmlns:a16="http://schemas.microsoft.com/office/drawing/2014/main" id="{B1969C49-DD6F-42B4-9C16-AF1A6DFF7B56}"/>
              </a:ext>
            </a:extLst>
          </p:cNvPr>
          <p:cNvSpPr>
            <a:spLocks noGrp="1"/>
          </p:cNvSpPr>
          <p:nvPr>
            <p:ph idx="1"/>
          </p:nvPr>
        </p:nvSpPr>
        <p:spPr/>
        <p:txBody>
          <a:bodyPr/>
          <a:lstStyle/>
          <a:p>
            <a:r>
              <a:rPr lang="en-US" altLang="zh-CN" dirty="0">
                <a:ea typeface="宋体" panose="02010600030101010101" pitchFamily="2" charset="-122"/>
              </a:rPr>
              <a:t>The idea is that in the first call, </a:t>
            </a:r>
            <a:r>
              <a:rPr lang="en-US" altLang="zh-CN" dirty="0" err="1">
                <a:solidFill>
                  <a:srgbClr val="FF0000"/>
                </a:solidFill>
                <a:ea typeface="宋体" panose="02010600030101010101" pitchFamily="2" charset="-122"/>
              </a:rPr>
              <a:t>strtok</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caches</a:t>
            </a:r>
            <a:r>
              <a:rPr lang="en-US" altLang="zh-CN" dirty="0">
                <a:ea typeface="宋体" panose="02010600030101010101" pitchFamily="2" charset="-122"/>
              </a:rPr>
              <a:t> a </a:t>
            </a:r>
            <a:r>
              <a:rPr lang="en-US" altLang="zh-CN" dirty="0">
                <a:solidFill>
                  <a:srgbClr val="FF0000"/>
                </a:solidFill>
                <a:ea typeface="宋体" panose="02010600030101010101" pitchFamily="2" charset="-122"/>
              </a:rPr>
              <a:t>pointer</a:t>
            </a:r>
            <a:r>
              <a:rPr lang="en-US" altLang="zh-CN" dirty="0">
                <a:ea typeface="宋体" panose="02010600030101010101" pitchFamily="2" charset="-122"/>
              </a:rPr>
              <a:t> to string, and for subsequent calls it returns successive tokens </a:t>
            </a:r>
            <a:r>
              <a:rPr lang="en-US" altLang="zh-CN" dirty="0">
                <a:solidFill>
                  <a:srgbClr val="FF0000"/>
                </a:solidFill>
                <a:ea typeface="宋体" panose="02010600030101010101" pitchFamily="2" charset="-122"/>
              </a:rPr>
              <a:t>taken from the cached copy</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CE447490-8E62-41A7-B1EA-41112894C14D}"/>
              </a:ext>
            </a:extLst>
          </p:cNvPr>
          <p:cNvSpPr>
            <a:spLocks noGrp="1"/>
          </p:cNvSpPr>
          <p:nvPr>
            <p:ph type="sldNum" sz="quarter" idx="12"/>
          </p:nvPr>
        </p:nvSpPr>
        <p:spPr/>
        <p:txBody>
          <a:bodyPr/>
          <a:lstStyle/>
          <a:p>
            <a:fld id="{D7E73BF0-1322-481A-85B0-7D5783909D9E}" type="slidenum">
              <a:rPr lang="zh-TW" altLang="en-US" smtClean="0"/>
              <a:t>100</a:t>
            </a:fld>
            <a:endParaRPr lang="zh-TW" altLang="en-US"/>
          </a:p>
        </p:txBody>
      </p:sp>
      <p:sp>
        <p:nvSpPr>
          <p:cNvPr id="7" name="文本框 6"/>
          <p:cNvSpPr txBox="1"/>
          <p:nvPr/>
        </p:nvSpPr>
        <p:spPr>
          <a:xfrm>
            <a:off x="1612621" y="3628371"/>
            <a:ext cx="6327648" cy="1815882"/>
          </a:xfrm>
          <a:prstGeom prst="rect">
            <a:avLst/>
          </a:prstGeom>
          <a:noFill/>
        </p:spPr>
        <p:txBody>
          <a:bodyPr wrap="square" rtlCol="0">
            <a:spAutoFit/>
          </a:bodyPr>
          <a:lstStyle/>
          <a:p>
            <a:r>
              <a:rPr lang="en-US" altLang="zh-CN" sz="2800" dirty="0" err="1">
                <a:solidFill>
                  <a:srgbClr val="0000FF"/>
                </a:solidFill>
                <a:latin typeface="Sylfaen" panose="010A0502050306030303" pitchFamily="18" charset="0"/>
              </a:rPr>
              <a:t>my_string</a:t>
            </a:r>
            <a:r>
              <a:rPr lang="en-US" altLang="zh-CN" sz="2800" dirty="0">
                <a:solidFill>
                  <a:srgbClr val="0000FF"/>
                </a:solidFill>
                <a:latin typeface="Sylfaen" panose="010A0502050306030303" pitchFamily="18" charset="0"/>
              </a:rPr>
              <a:t> = </a:t>
            </a:r>
            <a:r>
              <a:rPr lang="en-US" altLang="zh-CN" sz="2800" dirty="0" err="1">
                <a:solidFill>
                  <a:srgbClr val="0000FF"/>
                </a:solidFill>
                <a:latin typeface="Sylfaen" panose="010A0502050306030303" pitchFamily="18" charset="0"/>
              </a:rPr>
              <a:t>strtok</a:t>
            </a:r>
            <a:r>
              <a:rPr lang="en-US" altLang="zh-CN" sz="2800" dirty="0">
                <a:solidFill>
                  <a:srgbClr val="0000FF"/>
                </a:solidFill>
                <a:latin typeface="Sylfaen" panose="010A0502050306030303" pitchFamily="18" charset="0"/>
              </a:rPr>
              <a:t>(</a:t>
            </a:r>
            <a:r>
              <a:rPr lang="en-US" altLang="zh-CN" sz="2800" dirty="0" err="1">
                <a:solidFill>
                  <a:srgbClr val="0000FF"/>
                </a:solidFill>
                <a:latin typeface="Sylfaen" panose="010A0502050306030303" pitchFamily="18" charset="0"/>
              </a:rPr>
              <a:t>my_line</a:t>
            </a:r>
            <a:r>
              <a:rPr lang="en-US" altLang="zh-CN" sz="2800" dirty="0">
                <a:solidFill>
                  <a:srgbClr val="0000FF"/>
                </a:solidFill>
                <a:latin typeface="Sylfaen" panose="010A0502050306030303" pitchFamily="18" charset="0"/>
              </a:rPr>
              <a:t>,  “\t\n”);</a:t>
            </a:r>
          </a:p>
          <a:p>
            <a:r>
              <a:rPr lang="en-US" altLang="zh-CN" sz="2800" dirty="0">
                <a:solidFill>
                  <a:srgbClr val="0000FF"/>
                </a:solidFill>
                <a:latin typeface="Sylfaen" panose="010A0502050306030303" pitchFamily="18" charset="0"/>
              </a:rPr>
              <a:t>……</a:t>
            </a:r>
          </a:p>
          <a:p>
            <a:r>
              <a:rPr lang="en-US" altLang="zh-CN" sz="2800" dirty="0" err="1">
                <a:solidFill>
                  <a:srgbClr val="0000FF"/>
                </a:solidFill>
                <a:latin typeface="Sylfaen" panose="010A0502050306030303" pitchFamily="18" charset="0"/>
              </a:rPr>
              <a:t>my_string</a:t>
            </a:r>
            <a:r>
              <a:rPr lang="en-US" altLang="zh-CN" sz="2800" dirty="0">
                <a:solidFill>
                  <a:srgbClr val="0000FF"/>
                </a:solidFill>
                <a:latin typeface="Sylfaen" panose="010A0502050306030303" pitchFamily="18" charset="0"/>
              </a:rPr>
              <a:t> = </a:t>
            </a:r>
            <a:r>
              <a:rPr lang="en-US" altLang="zh-CN" sz="2800" dirty="0" err="1">
                <a:solidFill>
                  <a:srgbClr val="0000FF"/>
                </a:solidFill>
                <a:latin typeface="Sylfaen" panose="010A0502050306030303" pitchFamily="18" charset="0"/>
              </a:rPr>
              <a:t>strtok</a:t>
            </a:r>
            <a:r>
              <a:rPr lang="en-US" altLang="zh-CN" sz="2800" dirty="0">
                <a:solidFill>
                  <a:srgbClr val="0000FF"/>
                </a:solidFill>
                <a:latin typeface="Sylfaen" panose="010A0502050306030303" pitchFamily="18" charset="0"/>
              </a:rPr>
              <a:t>(NULL,  “\t\n”);</a:t>
            </a:r>
          </a:p>
          <a:p>
            <a:endParaRPr lang="zh-CN" altLang="en-US" sz="2800" dirty="0">
              <a:solidFill>
                <a:srgbClr val="0000FF"/>
              </a:solidFill>
              <a:latin typeface="Sylfaen" panose="010A0502050306030303"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7077F866-6402-4A80-8845-EBC5C41A5F41}"/>
              </a:ext>
            </a:extLst>
          </p:cNvPr>
          <p:cNvSpPr>
            <a:spLocks noGrp="1"/>
          </p:cNvSpPr>
          <p:nvPr>
            <p:ph type="title"/>
          </p:nvPr>
        </p:nvSpPr>
        <p:spPr>
          <a:xfrm>
            <a:off x="431006" y="517824"/>
            <a:ext cx="8281987" cy="708025"/>
          </a:xfrm>
        </p:spPr>
        <p:txBody>
          <a:bodyPr/>
          <a:lstStyle/>
          <a:p>
            <a:r>
              <a:rPr lang="en-US" altLang="zh-CN" dirty="0">
                <a:ea typeface="宋体" panose="02010600030101010101" pitchFamily="2" charset="-122"/>
              </a:rPr>
              <a:t>Multi-threaded tokenizer (1)</a:t>
            </a:r>
          </a:p>
        </p:txBody>
      </p:sp>
      <p:pic>
        <p:nvPicPr>
          <p:cNvPr id="110595" name="Picture 2">
            <a:extLst>
              <a:ext uri="{FF2B5EF4-FFF2-40B4-BE49-F238E27FC236}">
                <a16:creationId xmlns:a16="http://schemas.microsoft.com/office/drawing/2014/main" id="{99C676A2-78E3-4AD4-A494-B59DD8E30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6" y="1520287"/>
            <a:ext cx="8347075" cy="418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919F00F4-3295-4DB9-B230-94214F4BF1EB}"/>
              </a:ext>
            </a:extLst>
          </p:cNvPr>
          <p:cNvSpPr>
            <a:spLocks noGrp="1"/>
          </p:cNvSpPr>
          <p:nvPr>
            <p:ph type="sldNum" sz="quarter" idx="12"/>
          </p:nvPr>
        </p:nvSpPr>
        <p:spPr/>
        <p:txBody>
          <a:bodyPr/>
          <a:lstStyle/>
          <a:p>
            <a:fld id="{D7E73BF0-1322-481A-85B0-7D5783909D9E}" type="slidenum">
              <a:rPr lang="zh-TW" altLang="en-US" smtClean="0"/>
              <a:t>101</a:t>
            </a:fld>
            <a:endParaRPr lang="zh-TW" altLang="en-US" dirty="0"/>
          </a:p>
        </p:txBody>
      </p:sp>
      <p:sp>
        <p:nvSpPr>
          <p:cNvPr id="2" name="矩形: 圆角 1">
            <a:extLst>
              <a:ext uri="{FF2B5EF4-FFF2-40B4-BE49-F238E27FC236}">
                <a16:creationId xmlns:a16="http://schemas.microsoft.com/office/drawing/2014/main" id="{A9B14C59-30EC-4ABB-B4B3-E365DB9ECDFE}"/>
              </a:ext>
            </a:extLst>
          </p:cNvPr>
          <p:cNvSpPr/>
          <p:nvPr/>
        </p:nvSpPr>
        <p:spPr>
          <a:xfrm>
            <a:off x="795130" y="4038127"/>
            <a:ext cx="5020681" cy="9711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0309DA20-FA05-448C-8F8A-F6E38E18026D}"/>
              </a:ext>
            </a:extLst>
          </p:cNvPr>
          <p:cNvCxnSpPr/>
          <p:nvPr/>
        </p:nvCxnSpPr>
        <p:spPr>
          <a:xfrm>
            <a:off x="1539145" y="2777277"/>
            <a:ext cx="462879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127955" y="3071716"/>
            <a:ext cx="3803904" cy="707886"/>
          </a:xfrm>
          <a:prstGeom prst="rect">
            <a:avLst/>
          </a:prstGeom>
          <a:noFill/>
        </p:spPr>
        <p:txBody>
          <a:bodyPr wrap="square" rtlCol="0">
            <a:spAutoFit/>
          </a:bodyPr>
          <a:lstStyle/>
          <a:p>
            <a:r>
              <a:rPr lang="en-US" altLang="zh-CN" sz="2000" dirty="0">
                <a:solidFill>
                  <a:srgbClr val="FF0000"/>
                </a:solidFill>
              </a:rPr>
              <a:t>Thread 0’s semaphore is initialized to 1, and others are initialized to 0</a:t>
            </a:r>
            <a:endParaRPr lang="zh-CN" altLang="en-US" sz="2000" dirty="0">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78CED695-CD93-4999-BC13-51A179504568}"/>
              </a:ext>
            </a:extLst>
          </p:cNvPr>
          <p:cNvSpPr>
            <a:spLocks noGrp="1"/>
          </p:cNvSpPr>
          <p:nvPr>
            <p:ph type="title"/>
          </p:nvPr>
        </p:nvSpPr>
        <p:spPr>
          <a:xfrm>
            <a:off x="588470" y="590023"/>
            <a:ext cx="8281987" cy="708025"/>
          </a:xfrm>
        </p:spPr>
        <p:txBody>
          <a:bodyPr/>
          <a:lstStyle/>
          <a:p>
            <a:r>
              <a:rPr lang="en-US" altLang="zh-CN" dirty="0">
                <a:ea typeface="宋体" panose="02010600030101010101" pitchFamily="2" charset="-122"/>
              </a:rPr>
              <a:t>Multi-threaded tokenizer (2)</a:t>
            </a:r>
          </a:p>
        </p:txBody>
      </p:sp>
      <p:pic>
        <p:nvPicPr>
          <p:cNvPr id="111619" name="Picture 2">
            <a:extLst>
              <a:ext uri="{FF2B5EF4-FFF2-40B4-BE49-F238E27FC236}">
                <a16:creationId xmlns:a16="http://schemas.microsoft.com/office/drawing/2014/main" id="{7FDF19BC-224A-43E9-AC55-D8DB84E86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57" y="1683339"/>
            <a:ext cx="8101012" cy="44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9769C7A3-59C6-4A6C-A844-578CA35CC4D2}"/>
              </a:ext>
            </a:extLst>
          </p:cNvPr>
          <p:cNvSpPr>
            <a:spLocks noGrp="1"/>
          </p:cNvSpPr>
          <p:nvPr>
            <p:ph type="sldNum" sz="quarter" idx="12"/>
          </p:nvPr>
        </p:nvSpPr>
        <p:spPr/>
        <p:txBody>
          <a:bodyPr/>
          <a:lstStyle/>
          <a:p>
            <a:fld id="{D7E73BF0-1322-481A-85B0-7D5783909D9E}" type="slidenum">
              <a:rPr lang="zh-TW" altLang="en-US" smtClean="0"/>
              <a:t>102</a:t>
            </a:fld>
            <a:endParaRPr lang="zh-TW" altLang="en-US" dirty="0"/>
          </a:p>
        </p:txBody>
      </p:sp>
      <p:sp>
        <p:nvSpPr>
          <p:cNvPr id="6" name="矩形: 圆角 5">
            <a:extLst>
              <a:ext uri="{FF2B5EF4-FFF2-40B4-BE49-F238E27FC236}">
                <a16:creationId xmlns:a16="http://schemas.microsoft.com/office/drawing/2014/main" id="{6171C7C6-3E04-4D4A-AF2E-C64B2B24231B}"/>
              </a:ext>
            </a:extLst>
          </p:cNvPr>
          <p:cNvSpPr/>
          <p:nvPr/>
        </p:nvSpPr>
        <p:spPr>
          <a:xfrm>
            <a:off x="1260850" y="4049486"/>
            <a:ext cx="5020681" cy="9711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a:extLst>
              <a:ext uri="{FF2B5EF4-FFF2-40B4-BE49-F238E27FC236}">
                <a16:creationId xmlns:a16="http://schemas.microsoft.com/office/drawing/2014/main" id="{4B095AF8-EF74-4548-8F9F-48C600F645FF}"/>
              </a:ext>
            </a:extLst>
          </p:cNvPr>
          <p:cNvSpPr>
            <a:spLocks noGrp="1"/>
          </p:cNvSpPr>
          <p:nvPr>
            <p:ph type="title"/>
          </p:nvPr>
        </p:nvSpPr>
        <p:spPr/>
        <p:txBody>
          <a:bodyPr/>
          <a:lstStyle/>
          <a:p>
            <a:r>
              <a:rPr lang="en-US" altLang="zh-CN">
                <a:ea typeface="宋体" panose="02010600030101010101" pitchFamily="2" charset="-122"/>
              </a:rPr>
              <a:t>Running with one thread</a:t>
            </a:r>
          </a:p>
        </p:txBody>
      </p:sp>
      <p:sp>
        <p:nvSpPr>
          <p:cNvPr id="112642" name="Content Placeholder 2">
            <a:extLst>
              <a:ext uri="{FF2B5EF4-FFF2-40B4-BE49-F238E27FC236}">
                <a16:creationId xmlns:a16="http://schemas.microsoft.com/office/drawing/2014/main" id="{353E6559-B6F0-4E78-AE05-9CAB8D88A7D7}"/>
              </a:ext>
            </a:extLst>
          </p:cNvPr>
          <p:cNvSpPr>
            <a:spLocks noGrp="1"/>
          </p:cNvSpPr>
          <p:nvPr>
            <p:ph idx="1"/>
          </p:nvPr>
        </p:nvSpPr>
        <p:spPr>
          <a:xfrm>
            <a:off x="684213" y="1565806"/>
            <a:ext cx="8270875" cy="1079500"/>
          </a:xfrm>
        </p:spPr>
        <p:txBody>
          <a:bodyPr/>
          <a:lstStyle/>
          <a:p>
            <a:r>
              <a:rPr lang="en-US" altLang="zh-CN" dirty="0">
                <a:ea typeface="宋体" panose="02010600030101010101" pitchFamily="2" charset="-122"/>
              </a:rPr>
              <a:t>It correctly tokenizes the input stream.</a:t>
            </a:r>
          </a:p>
        </p:txBody>
      </p:sp>
      <p:sp>
        <p:nvSpPr>
          <p:cNvPr id="5" name="Rectangle 4">
            <a:extLst>
              <a:ext uri="{FF2B5EF4-FFF2-40B4-BE49-F238E27FC236}">
                <a16:creationId xmlns:a16="http://schemas.microsoft.com/office/drawing/2014/main" id="{FD85C3D8-7F29-4C93-8425-67C5A0E2B373}"/>
              </a:ext>
            </a:extLst>
          </p:cNvPr>
          <p:cNvSpPr/>
          <p:nvPr/>
        </p:nvSpPr>
        <p:spPr>
          <a:xfrm>
            <a:off x="1463146" y="2367427"/>
            <a:ext cx="5670550" cy="2357568"/>
          </a:xfrm>
          <a:prstGeom prst="rect">
            <a:avLst/>
          </a:prstGeom>
        </p:spPr>
        <p:txBody>
          <a:bodyPr>
            <a:spAutoFit/>
          </a:bodyPr>
          <a:lstStyle/>
          <a:p>
            <a:pPr>
              <a:spcBef>
                <a:spcPct val="20000"/>
              </a:spcBef>
              <a:buClr>
                <a:schemeClr val="tx1"/>
              </a:buClr>
              <a:buSzPct val="60000"/>
              <a:buFont typeface="Wingdings" pitchFamily="2" charset="2"/>
              <a:buNone/>
              <a:defRPr/>
            </a:pPr>
            <a:r>
              <a:rPr lang="en-US" sz="3200" dirty="0">
                <a:solidFill>
                  <a:srgbClr val="0066FF"/>
                </a:solidFill>
                <a:latin typeface="+mn-lt"/>
              </a:rPr>
              <a:t>Pease porridge hot.</a:t>
            </a:r>
          </a:p>
          <a:p>
            <a:pPr>
              <a:spcBef>
                <a:spcPct val="20000"/>
              </a:spcBef>
              <a:buClr>
                <a:schemeClr val="tx1"/>
              </a:buClr>
              <a:buSzPct val="60000"/>
              <a:buFont typeface="Wingdings" pitchFamily="2" charset="2"/>
              <a:buNone/>
              <a:defRPr/>
            </a:pPr>
            <a:r>
              <a:rPr lang="en-US" sz="3200" dirty="0">
                <a:solidFill>
                  <a:srgbClr val="0066FF"/>
                </a:solidFill>
                <a:latin typeface="+mn-lt"/>
              </a:rPr>
              <a:t>Pease porridge cold.</a:t>
            </a:r>
          </a:p>
          <a:p>
            <a:pPr>
              <a:spcBef>
                <a:spcPct val="20000"/>
              </a:spcBef>
              <a:buClr>
                <a:schemeClr val="tx1"/>
              </a:buClr>
              <a:buSzPct val="60000"/>
              <a:buFont typeface="Wingdings" pitchFamily="2" charset="2"/>
              <a:buNone/>
              <a:defRPr/>
            </a:pPr>
            <a:r>
              <a:rPr lang="en-US" sz="3200" dirty="0">
                <a:solidFill>
                  <a:srgbClr val="0066FF"/>
                </a:solidFill>
                <a:latin typeface="+mn-lt"/>
              </a:rPr>
              <a:t>Pease porridge in the pot</a:t>
            </a:r>
          </a:p>
          <a:p>
            <a:pPr>
              <a:spcBef>
                <a:spcPct val="20000"/>
              </a:spcBef>
              <a:buClr>
                <a:schemeClr val="tx1"/>
              </a:buClr>
              <a:buSzPct val="60000"/>
              <a:buFont typeface="Wingdings" pitchFamily="2" charset="2"/>
              <a:buNone/>
              <a:defRPr/>
            </a:pPr>
            <a:r>
              <a:rPr lang="en-US" sz="3200" dirty="0">
                <a:solidFill>
                  <a:srgbClr val="0066FF"/>
                </a:solidFill>
                <a:latin typeface="+mn-lt"/>
              </a:rPr>
              <a:t>Nine days old.</a:t>
            </a:r>
          </a:p>
        </p:txBody>
      </p:sp>
      <p:sp>
        <p:nvSpPr>
          <p:cNvPr id="7" name="灯片编号占位符 6">
            <a:extLst>
              <a:ext uri="{FF2B5EF4-FFF2-40B4-BE49-F238E27FC236}">
                <a16:creationId xmlns:a16="http://schemas.microsoft.com/office/drawing/2014/main" id="{E0D57C3F-1839-49AC-8A56-7B78EF902DA6}"/>
              </a:ext>
            </a:extLst>
          </p:cNvPr>
          <p:cNvSpPr>
            <a:spLocks noGrp="1"/>
          </p:cNvSpPr>
          <p:nvPr>
            <p:ph type="sldNum" sz="quarter" idx="12"/>
          </p:nvPr>
        </p:nvSpPr>
        <p:spPr/>
        <p:txBody>
          <a:bodyPr/>
          <a:lstStyle/>
          <a:p>
            <a:fld id="{D7E73BF0-1322-481A-85B0-7D5783909D9E}" type="slidenum">
              <a:rPr lang="zh-TW" altLang="en-US" smtClean="0"/>
              <a:t>103</a:t>
            </a:fld>
            <a:endParaRPr lang="zh-TW"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a:extLst>
              <a:ext uri="{FF2B5EF4-FFF2-40B4-BE49-F238E27FC236}">
                <a16:creationId xmlns:a16="http://schemas.microsoft.com/office/drawing/2014/main" id="{CCBFA9E0-0872-4CA0-9E5B-A95A5C2CF889}"/>
              </a:ext>
            </a:extLst>
          </p:cNvPr>
          <p:cNvSpPr>
            <a:spLocks noGrp="1"/>
          </p:cNvSpPr>
          <p:nvPr>
            <p:ph type="title"/>
          </p:nvPr>
        </p:nvSpPr>
        <p:spPr>
          <a:xfrm>
            <a:off x="628650" y="365126"/>
            <a:ext cx="7886700" cy="1325563"/>
          </a:xfrm>
        </p:spPr>
        <p:txBody>
          <a:bodyPr/>
          <a:lstStyle/>
          <a:p>
            <a:r>
              <a:rPr lang="en-US" altLang="zh-CN" dirty="0">
                <a:ea typeface="宋体" panose="02010600030101010101" pitchFamily="2" charset="-122"/>
              </a:rPr>
              <a:t>Running with two threads</a:t>
            </a:r>
          </a:p>
        </p:txBody>
      </p:sp>
      <p:pic>
        <p:nvPicPr>
          <p:cNvPr id="113667" name="Picture 2">
            <a:extLst>
              <a:ext uri="{FF2B5EF4-FFF2-40B4-BE49-F238E27FC236}">
                <a16:creationId xmlns:a16="http://schemas.microsoft.com/office/drawing/2014/main" id="{B28DD94C-A417-4D47-A196-D10BEEF15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73718"/>
            <a:ext cx="62865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CF894C6-336D-44EE-A29E-37427E32DA70}"/>
              </a:ext>
            </a:extLst>
          </p:cNvPr>
          <p:cNvSpPr txBox="1"/>
          <p:nvPr/>
        </p:nvSpPr>
        <p:spPr>
          <a:xfrm>
            <a:off x="6948488" y="3678768"/>
            <a:ext cx="1569660" cy="1040285"/>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Oops!</a:t>
            </a:r>
          </a:p>
          <a:p>
            <a:pPr>
              <a:spcBef>
                <a:spcPct val="20000"/>
              </a:spcBef>
              <a:buClr>
                <a:schemeClr val="tx1"/>
              </a:buClr>
              <a:buSzPct val="60000"/>
              <a:buFont typeface="Wingdings" pitchFamily="2" charset="2"/>
              <a:buNone/>
              <a:defRPr/>
            </a:pPr>
            <a:r>
              <a:rPr lang="en-US" sz="2800" dirty="0">
                <a:solidFill>
                  <a:srgbClr val="FF0000"/>
                </a:solidFill>
              </a:rPr>
              <a:t>Missing…</a:t>
            </a:r>
            <a:endParaRPr lang="en-US" sz="2800" dirty="0">
              <a:solidFill>
                <a:srgbClr val="FF0000"/>
              </a:solidFill>
              <a:latin typeface="+mn-lt"/>
            </a:endParaRPr>
          </a:p>
        </p:txBody>
      </p:sp>
      <p:cxnSp>
        <p:nvCxnSpPr>
          <p:cNvPr id="113669" name="Straight Arrow Connector 7">
            <a:extLst>
              <a:ext uri="{FF2B5EF4-FFF2-40B4-BE49-F238E27FC236}">
                <a16:creationId xmlns:a16="http://schemas.microsoft.com/office/drawing/2014/main" id="{ECAFEC5E-1194-49A8-9C61-836BA637907F}"/>
              </a:ext>
            </a:extLst>
          </p:cNvPr>
          <p:cNvCxnSpPr>
            <a:cxnSpLocks noChangeShapeType="1"/>
          </p:cNvCxnSpPr>
          <p:nvPr/>
        </p:nvCxnSpPr>
        <p:spPr bwMode="auto">
          <a:xfrm rot="10800000" flipV="1">
            <a:off x="4572000" y="3966106"/>
            <a:ext cx="2303463" cy="10080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3670" name="Straight Arrow Connector 10">
            <a:extLst>
              <a:ext uri="{FF2B5EF4-FFF2-40B4-BE49-F238E27FC236}">
                <a16:creationId xmlns:a16="http://schemas.microsoft.com/office/drawing/2014/main" id="{7A7EADB3-998D-44B6-956F-5AEF6C71E8B0}"/>
              </a:ext>
            </a:extLst>
          </p:cNvPr>
          <p:cNvCxnSpPr>
            <a:cxnSpLocks noChangeShapeType="1"/>
          </p:cNvCxnSpPr>
          <p:nvPr/>
        </p:nvCxnSpPr>
        <p:spPr bwMode="auto">
          <a:xfrm rot="10800000">
            <a:off x="5867400" y="2958043"/>
            <a:ext cx="1081088" cy="79216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43640C52-C3D8-496B-824D-2C75CA01340A}"/>
              </a:ext>
            </a:extLst>
          </p:cNvPr>
          <p:cNvSpPr>
            <a:spLocks noGrp="1"/>
          </p:cNvSpPr>
          <p:nvPr>
            <p:ph type="sldNum" sz="quarter" idx="12"/>
          </p:nvPr>
        </p:nvSpPr>
        <p:spPr/>
        <p:txBody>
          <a:bodyPr/>
          <a:lstStyle/>
          <a:p>
            <a:fld id="{D7E73BF0-1322-481A-85B0-7D5783909D9E}" type="slidenum">
              <a:rPr lang="zh-TW" altLang="en-US" smtClean="0"/>
              <a:t>104</a:t>
            </a:fld>
            <a:endParaRPr lang="zh-TW" altLang="en-US" dirty="0"/>
          </a:p>
        </p:txBody>
      </p:sp>
      <p:cxnSp>
        <p:nvCxnSpPr>
          <p:cNvPr id="3" name="直接连接符 2"/>
          <p:cNvCxnSpPr/>
          <p:nvPr/>
        </p:nvCxnSpPr>
        <p:spPr>
          <a:xfrm>
            <a:off x="4396435" y="2958043"/>
            <a:ext cx="174101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41148D09-B23C-4FA0-83C9-EC7D288C9BA8}"/>
              </a:ext>
            </a:extLst>
          </p:cNvPr>
          <p:cNvSpPr>
            <a:spLocks noGrp="1"/>
          </p:cNvSpPr>
          <p:nvPr>
            <p:ph type="title"/>
          </p:nvPr>
        </p:nvSpPr>
        <p:spPr/>
        <p:txBody>
          <a:bodyPr/>
          <a:lstStyle/>
          <a:p>
            <a:r>
              <a:rPr lang="en-US" altLang="zh-CN">
                <a:ea typeface="宋体" panose="02010600030101010101" pitchFamily="2" charset="-122"/>
              </a:rPr>
              <a:t>What happened?</a:t>
            </a:r>
          </a:p>
        </p:txBody>
      </p:sp>
      <p:sp>
        <p:nvSpPr>
          <p:cNvPr id="114690" name="Content Placeholder 2">
            <a:extLst>
              <a:ext uri="{FF2B5EF4-FFF2-40B4-BE49-F238E27FC236}">
                <a16:creationId xmlns:a16="http://schemas.microsoft.com/office/drawing/2014/main" id="{87E39A16-3098-4689-941E-6C2DC9131F4B}"/>
              </a:ext>
            </a:extLst>
          </p:cNvPr>
          <p:cNvSpPr>
            <a:spLocks noGrp="1"/>
          </p:cNvSpPr>
          <p:nvPr>
            <p:ph idx="1"/>
          </p:nvPr>
        </p:nvSpPr>
        <p:spPr/>
        <p:txBody>
          <a:bodyPr/>
          <a:lstStyle/>
          <a:p>
            <a:r>
              <a:rPr lang="en-US" altLang="zh-CN" dirty="0" err="1">
                <a:solidFill>
                  <a:srgbClr val="0066FF"/>
                </a:solidFill>
                <a:ea typeface="宋体" panose="02010600030101010101" pitchFamily="2" charset="-122"/>
              </a:rPr>
              <a:t>strtok</a:t>
            </a:r>
            <a:r>
              <a:rPr lang="en-US" altLang="zh-CN" dirty="0">
                <a:ea typeface="宋体" panose="02010600030101010101" pitchFamily="2" charset="-122"/>
              </a:rPr>
              <a:t> caches the input line by declaring a variable to have </a:t>
            </a:r>
            <a:r>
              <a:rPr lang="en-US" altLang="zh-CN" dirty="0">
                <a:solidFill>
                  <a:srgbClr val="FF0000"/>
                </a:solidFill>
                <a:ea typeface="宋体" panose="02010600030101010101" pitchFamily="2" charset="-122"/>
              </a:rPr>
              <a:t>static</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storage</a:t>
            </a:r>
            <a:r>
              <a:rPr lang="en-US" altLang="zh-CN" dirty="0">
                <a:ea typeface="宋体" panose="02010600030101010101" pitchFamily="2" charset="-122"/>
              </a:rPr>
              <a:t> class. </a:t>
            </a:r>
          </a:p>
          <a:p>
            <a:endParaRPr lang="en-US" altLang="zh-CN" dirty="0">
              <a:ea typeface="宋体" panose="02010600030101010101" pitchFamily="2" charset="-122"/>
            </a:endParaRPr>
          </a:p>
          <a:p>
            <a:r>
              <a:rPr lang="en-US" altLang="zh-CN" dirty="0">
                <a:ea typeface="宋体" panose="02010600030101010101" pitchFamily="2" charset="-122"/>
              </a:rPr>
              <a:t>This causes the value stored in this variable to </a:t>
            </a:r>
            <a:r>
              <a:rPr lang="en-US" altLang="zh-CN" dirty="0">
                <a:solidFill>
                  <a:srgbClr val="FF0000"/>
                </a:solidFill>
                <a:ea typeface="宋体" panose="02010600030101010101" pitchFamily="2" charset="-122"/>
              </a:rPr>
              <a:t>persist</a:t>
            </a:r>
            <a:r>
              <a:rPr lang="en-US" altLang="zh-CN" dirty="0">
                <a:ea typeface="宋体" panose="02010600030101010101" pitchFamily="2" charset="-122"/>
              </a:rPr>
              <a:t> from one call to the next.</a:t>
            </a:r>
          </a:p>
          <a:p>
            <a:endParaRPr lang="en-US" altLang="zh-CN" dirty="0">
              <a:ea typeface="宋体" panose="02010600030101010101" pitchFamily="2" charset="-122"/>
            </a:endParaRPr>
          </a:p>
          <a:p>
            <a:r>
              <a:rPr lang="en-US" altLang="zh-CN" dirty="0">
                <a:ea typeface="宋体" panose="02010600030101010101" pitchFamily="2" charset="-122"/>
              </a:rPr>
              <a:t>Unfortunately for us, this cached string is </a:t>
            </a:r>
            <a:r>
              <a:rPr lang="en-US" altLang="zh-CN" dirty="0">
                <a:solidFill>
                  <a:srgbClr val="FF0000"/>
                </a:solidFill>
                <a:ea typeface="宋体" panose="02010600030101010101" pitchFamily="2" charset="-122"/>
              </a:rPr>
              <a:t>shared, not private</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CCAF2456-349B-4005-B729-14E9A961A510}"/>
              </a:ext>
            </a:extLst>
          </p:cNvPr>
          <p:cNvSpPr>
            <a:spLocks noGrp="1"/>
          </p:cNvSpPr>
          <p:nvPr>
            <p:ph type="sldNum" sz="quarter" idx="12"/>
          </p:nvPr>
        </p:nvSpPr>
        <p:spPr/>
        <p:txBody>
          <a:bodyPr/>
          <a:lstStyle/>
          <a:p>
            <a:fld id="{D7E73BF0-1322-481A-85B0-7D5783909D9E}" type="slidenum">
              <a:rPr lang="zh-TW" altLang="en-US" smtClean="0"/>
              <a:t>105</a:t>
            </a:fld>
            <a:endParaRPr lang="zh-TW"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a:extLst>
              <a:ext uri="{FF2B5EF4-FFF2-40B4-BE49-F238E27FC236}">
                <a16:creationId xmlns:a16="http://schemas.microsoft.com/office/drawing/2014/main" id="{DC898454-DE9D-41B8-BC94-BD2E9D2E5463}"/>
              </a:ext>
            </a:extLst>
          </p:cNvPr>
          <p:cNvSpPr>
            <a:spLocks noGrp="1"/>
          </p:cNvSpPr>
          <p:nvPr>
            <p:ph type="title"/>
          </p:nvPr>
        </p:nvSpPr>
        <p:spPr/>
        <p:txBody>
          <a:bodyPr/>
          <a:lstStyle/>
          <a:p>
            <a:r>
              <a:rPr lang="en-US" altLang="zh-CN">
                <a:ea typeface="宋体" panose="02010600030101010101" pitchFamily="2" charset="-122"/>
              </a:rPr>
              <a:t>What happened?</a:t>
            </a:r>
          </a:p>
        </p:txBody>
      </p:sp>
      <p:sp>
        <p:nvSpPr>
          <p:cNvPr id="115714" name="Content Placeholder 2">
            <a:extLst>
              <a:ext uri="{FF2B5EF4-FFF2-40B4-BE49-F238E27FC236}">
                <a16:creationId xmlns:a16="http://schemas.microsoft.com/office/drawing/2014/main" id="{0E38C0CC-B37C-4735-AE09-A7591FE7A73C}"/>
              </a:ext>
            </a:extLst>
          </p:cNvPr>
          <p:cNvSpPr>
            <a:spLocks noGrp="1"/>
          </p:cNvSpPr>
          <p:nvPr>
            <p:ph idx="1"/>
          </p:nvPr>
        </p:nvSpPr>
        <p:spPr>
          <a:xfrm>
            <a:off x="628650" y="1635697"/>
            <a:ext cx="7886700" cy="4541266"/>
          </a:xfrm>
        </p:spPr>
        <p:txBody>
          <a:bodyPr>
            <a:normAutofit lnSpcReduction="10000"/>
          </a:bodyPr>
          <a:lstStyle/>
          <a:p>
            <a:r>
              <a:rPr lang="en-US" altLang="zh-CN" dirty="0">
                <a:ea typeface="宋体" panose="02010600030101010101" pitchFamily="2" charset="-122"/>
              </a:rPr>
              <a:t>Thus, </a:t>
            </a:r>
            <a:r>
              <a:rPr lang="en-US" altLang="zh-CN" dirty="0">
                <a:solidFill>
                  <a:srgbClr val="FF0000"/>
                </a:solidFill>
                <a:ea typeface="宋体" panose="02010600030101010101" pitchFamily="2" charset="-122"/>
              </a:rPr>
              <a:t>thread 0’s </a:t>
            </a:r>
            <a:r>
              <a:rPr lang="en-US" altLang="zh-CN" dirty="0">
                <a:ea typeface="宋体" panose="02010600030101010101" pitchFamily="2" charset="-122"/>
              </a:rPr>
              <a:t>call to </a:t>
            </a:r>
            <a:r>
              <a:rPr lang="en-US" altLang="zh-CN" dirty="0" err="1">
                <a:solidFill>
                  <a:srgbClr val="0066FF"/>
                </a:solidFill>
                <a:ea typeface="宋体" panose="02010600030101010101" pitchFamily="2" charset="-122"/>
              </a:rPr>
              <a:t>strtok</a:t>
            </a:r>
            <a:r>
              <a:rPr lang="en-US" altLang="zh-CN" dirty="0">
                <a:ea typeface="宋体" panose="02010600030101010101" pitchFamily="2" charset="-122"/>
              </a:rPr>
              <a:t> with the third line of the input has apparently </a:t>
            </a:r>
            <a:r>
              <a:rPr lang="en-US" altLang="zh-CN" u="sng" dirty="0">
                <a:solidFill>
                  <a:srgbClr val="FF0000"/>
                </a:solidFill>
                <a:ea typeface="宋体" panose="02010600030101010101" pitchFamily="2" charset="-122"/>
              </a:rPr>
              <a:t>overwritten</a:t>
            </a:r>
            <a:r>
              <a:rPr lang="en-US" altLang="zh-CN" dirty="0">
                <a:ea typeface="宋体" panose="02010600030101010101" pitchFamily="2" charset="-122"/>
              </a:rPr>
              <a:t> the contents of </a:t>
            </a:r>
            <a:r>
              <a:rPr lang="en-US" altLang="zh-CN" dirty="0">
                <a:solidFill>
                  <a:srgbClr val="FF0000"/>
                </a:solidFill>
                <a:ea typeface="宋体" panose="02010600030101010101" pitchFamily="2" charset="-122"/>
              </a:rPr>
              <a:t>thread 1’s </a:t>
            </a:r>
            <a:r>
              <a:rPr lang="en-US" altLang="zh-CN" dirty="0">
                <a:ea typeface="宋体" panose="02010600030101010101" pitchFamily="2" charset="-122"/>
              </a:rPr>
              <a:t>call with the second line.</a:t>
            </a:r>
          </a:p>
          <a:p>
            <a:endParaRPr lang="en-US" altLang="zh-CN" dirty="0">
              <a:ea typeface="宋体" panose="02010600030101010101" pitchFamily="2" charset="-122"/>
            </a:endParaRPr>
          </a:p>
          <a:p>
            <a:r>
              <a:rPr lang="en-US" altLang="zh-CN" dirty="0">
                <a:ea typeface="宋体" panose="02010600030101010101" pitchFamily="2" charset="-122"/>
              </a:rPr>
              <a:t>So the </a:t>
            </a:r>
            <a:r>
              <a:rPr lang="en-US" altLang="zh-CN" dirty="0" err="1">
                <a:solidFill>
                  <a:srgbClr val="0066FF"/>
                </a:solidFill>
                <a:ea typeface="宋体" panose="02010600030101010101" pitchFamily="2" charset="-122"/>
              </a:rPr>
              <a:t>strtok</a:t>
            </a:r>
            <a:r>
              <a:rPr lang="en-US" altLang="zh-CN" dirty="0">
                <a:ea typeface="宋体" panose="02010600030101010101" pitchFamily="2" charset="-122"/>
              </a:rPr>
              <a:t> function </a:t>
            </a:r>
            <a:br>
              <a:rPr lang="en-US" altLang="zh-CN" dirty="0">
                <a:ea typeface="宋体" panose="02010600030101010101" pitchFamily="2" charset="-122"/>
              </a:rPr>
            </a:br>
            <a:r>
              <a:rPr lang="en-US" altLang="zh-CN" dirty="0">
                <a:ea typeface="宋体" panose="02010600030101010101" pitchFamily="2" charset="-122"/>
              </a:rPr>
              <a:t>is </a:t>
            </a:r>
            <a:r>
              <a:rPr lang="en-US" altLang="zh-CN" dirty="0">
                <a:solidFill>
                  <a:srgbClr val="FF0000"/>
                </a:solidFill>
                <a:ea typeface="宋体" panose="02010600030101010101" pitchFamily="2" charset="-122"/>
              </a:rPr>
              <a:t>not thread-safe</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If multiple threads call </a:t>
            </a:r>
            <a:br>
              <a:rPr lang="en-US" altLang="zh-CN" dirty="0">
                <a:ea typeface="宋体" panose="02010600030101010101" pitchFamily="2" charset="-122"/>
              </a:rPr>
            </a:br>
            <a:r>
              <a:rPr lang="en-US" altLang="zh-CN" dirty="0">
                <a:ea typeface="宋体" panose="02010600030101010101" pitchFamily="2" charset="-122"/>
              </a:rPr>
              <a:t>it simultaneously, the </a:t>
            </a:r>
            <a:br>
              <a:rPr lang="en-US" altLang="zh-CN" dirty="0">
                <a:ea typeface="宋体" panose="02010600030101010101" pitchFamily="2" charset="-122"/>
              </a:rPr>
            </a:br>
            <a:r>
              <a:rPr lang="en-US" altLang="zh-CN" dirty="0">
                <a:ea typeface="宋体" panose="02010600030101010101" pitchFamily="2" charset="-122"/>
              </a:rPr>
              <a:t>output may not be </a:t>
            </a:r>
            <a:br>
              <a:rPr lang="en-US" altLang="zh-CN" dirty="0">
                <a:ea typeface="宋体" panose="02010600030101010101" pitchFamily="2" charset="-122"/>
              </a:rPr>
            </a:br>
            <a:r>
              <a:rPr lang="en-US" altLang="zh-CN" dirty="0">
                <a:ea typeface="宋体" panose="02010600030101010101" pitchFamily="2" charset="-122"/>
              </a:rPr>
              <a:t>correct.</a:t>
            </a:r>
          </a:p>
        </p:txBody>
      </p:sp>
      <p:pic>
        <p:nvPicPr>
          <p:cNvPr id="115716" name="Picture 2" descr="emotions,females,people,persons,Photographs,shocks,surprises,women">
            <a:extLst>
              <a:ext uri="{FF2B5EF4-FFF2-40B4-BE49-F238E27FC236}">
                <a16:creationId xmlns:a16="http://schemas.microsoft.com/office/drawing/2014/main" id="{7C4F3323-9383-4866-9D2C-7BDCC8D6B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025" y="3171032"/>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48440C33-7A10-4B4C-B643-A712F97617C2}"/>
              </a:ext>
            </a:extLst>
          </p:cNvPr>
          <p:cNvSpPr>
            <a:spLocks noGrp="1"/>
          </p:cNvSpPr>
          <p:nvPr>
            <p:ph type="sldNum" sz="quarter" idx="12"/>
          </p:nvPr>
        </p:nvSpPr>
        <p:spPr/>
        <p:txBody>
          <a:bodyPr/>
          <a:lstStyle/>
          <a:p>
            <a:fld id="{D7E73BF0-1322-481A-85B0-7D5783909D9E}" type="slidenum">
              <a:rPr lang="zh-TW" altLang="en-US" smtClean="0"/>
              <a:t>106</a:t>
            </a:fld>
            <a:endParaRPr lang="zh-TW"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6E7EAFE8-6F1C-487C-B218-9A90C6ADD6E2}"/>
              </a:ext>
            </a:extLst>
          </p:cNvPr>
          <p:cNvSpPr>
            <a:spLocks noGrp="1"/>
          </p:cNvSpPr>
          <p:nvPr>
            <p:ph type="title"/>
          </p:nvPr>
        </p:nvSpPr>
        <p:spPr/>
        <p:txBody>
          <a:bodyPr/>
          <a:lstStyle/>
          <a:p>
            <a:r>
              <a:rPr lang="en-US" altLang="zh-CN">
                <a:ea typeface="宋体" panose="02010600030101010101" pitchFamily="2" charset="-122"/>
              </a:rPr>
              <a:t>Other unsafe C library functions</a:t>
            </a:r>
          </a:p>
        </p:txBody>
      </p:sp>
      <p:sp>
        <p:nvSpPr>
          <p:cNvPr id="116738" name="Content Placeholder 2">
            <a:extLst>
              <a:ext uri="{FF2B5EF4-FFF2-40B4-BE49-F238E27FC236}">
                <a16:creationId xmlns:a16="http://schemas.microsoft.com/office/drawing/2014/main" id="{C77A6418-0331-4299-AEEB-B27C750F1429}"/>
              </a:ext>
            </a:extLst>
          </p:cNvPr>
          <p:cNvSpPr>
            <a:spLocks noGrp="1"/>
          </p:cNvSpPr>
          <p:nvPr>
            <p:ph idx="1"/>
          </p:nvPr>
        </p:nvSpPr>
        <p:spPr/>
        <p:txBody>
          <a:bodyPr/>
          <a:lstStyle/>
          <a:p>
            <a:r>
              <a:rPr lang="en-US" altLang="zh-CN" dirty="0">
                <a:ea typeface="宋体" panose="02010600030101010101" pitchFamily="2" charset="-122"/>
              </a:rPr>
              <a:t>Regrettably, it’s </a:t>
            </a:r>
            <a:r>
              <a:rPr lang="en-US" altLang="zh-CN" dirty="0">
                <a:solidFill>
                  <a:srgbClr val="FF0000"/>
                </a:solidFill>
                <a:ea typeface="宋体" panose="02010600030101010101" pitchFamily="2" charset="-122"/>
              </a:rPr>
              <a:t>not uncommon </a:t>
            </a:r>
            <a:r>
              <a:rPr lang="en-US" altLang="zh-CN" dirty="0">
                <a:ea typeface="宋体" panose="02010600030101010101" pitchFamily="2" charset="-122"/>
              </a:rPr>
              <a:t>for C library functions to </a:t>
            </a:r>
            <a:r>
              <a:rPr lang="en-US" altLang="zh-CN" dirty="0">
                <a:solidFill>
                  <a:srgbClr val="FF0000"/>
                </a:solidFill>
                <a:ea typeface="宋体" panose="02010600030101010101" pitchFamily="2" charset="-122"/>
              </a:rPr>
              <a:t>fail to be thread-safe</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The random number generator </a:t>
            </a:r>
            <a:r>
              <a:rPr lang="en-US" altLang="zh-CN" dirty="0">
                <a:solidFill>
                  <a:srgbClr val="FF0000"/>
                </a:solidFill>
                <a:ea typeface="宋体" panose="02010600030101010101" pitchFamily="2" charset="-122"/>
              </a:rPr>
              <a:t>random</a:t>
            </a:r>
            <a:r>
              <a:rPr lang="en-US" altLang="zh-CN" dirty="0">
                <a:ea typeface="宋体" panose="02010600030101010101" pitchFamily="2" charset="-122"/>
              </a:rPr>
              <a:t> in </a:t>
            </a:r>
            <a:r>
              <a:rPr lang="en-US" altLang="zh-CN" dirty="0" err="1">
                <a:solidFill>
                  <a:srgbClr val="0066FF"/>
                </a:solidFill>
                <a:ea typeface="宋体" panose="02010600030101010101" pitchFamily="2" charset="-122"/>
              </a:rPr>
              <a:t>stdlib.h</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The time conversion function </a:t>
            </a:r>
            <a:r>
              <a:rPr lang="en-US" altLang="zh-CN" dirty="0" err="1">
                <a:solidFill>
                  <a:srgbClr val="FF0000"/>
                </a:solidFill>
                <a:ea typeface="宋体" panose="02010600030101010101" pitchFamily="2" charset="-122"/>
              </a:rPr>
              <a:t>localtime</a:t>
            </a:r>
            <a:r>
              <a:rPr lang="en-US" altLang="zh-CN" dirty="0">
                <a:ea typeface="宋体" panose="02010600030101010101" pitchFamily="2" charset="-122"/>
              </a:rPr>
              <a:t> in </a:t>
            </a:r>
            <a:r>
              <a:rPr lang="en-US" altLang="zh-CN" dirty="0" err="1">
                <a:solidFill>
                  <a:srgbClr val="0066FF"/>
                </a:solidFill>
                <a:ea typeface="宋体" panose="02010600030101010101" pitchFamily="2" charset="-122"/>
              </a:rPr>
              <a:t>time.h</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3EDBDC2F-F904-470D-95AC-B76DA19125AB}"/>
              </a:ext>
            </a:extLst>
          </p:cNvPr>
          <p:cNvSpPr>
            <a:spLocks noGrp="1"/>
          </p:cNvSpPr>
          <p:nvPr>
            <p:ph type="sldNum" sz="quarter" idx="12"/>
          </p:nvPr>
        </p:nvSpPr>
        <p:spPr/>
        <p:txBody>
          <a:bodyPr/>
          <a:lstStyle/>
          <a:p>
            <a:fld id="{D7E73BF0-1322-481A-85B0-7D5783909D9E}" type="slidenum">
              <a:rPr lang="zh-TW" altLang="en-US" smtClean="0"/>
              <a:t>107</a:t>
            </a:fld>
            <a:endParaRPr lang="zh-TW"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a:extLst>
              <a:ext uri="{FF2B5EF4-FFF2-40B4-BE49-F238E27FC236}">
                <a16:creationId xmlns:a16="http://schemas.microsoft.com/office/drawing/2014/main" id="{F762FB23-18E2-4DB2-87F8-78E110A5BE55}"/>
              </a:ext>
            </a:extLst>
          </p:cNvPr>
          <p:cNvSpPr>
            <a:spLocks noGrp="1"/>
          </p:cNvSpPr>
          <p:nvPr>
            <p:ph type="title"/>
          </p:nvPr>
        </p:nvSpPr>
        <p:spPr>
          <a:xfrm>
            <a:off x="540430" y="346075"/>
            <a:ext cx="8281987" cy="1127124"/>
          </a:xfrm>
        </p:spPr>
        <p:txBody>
          <a:bodyPr>
            <a:normAutofit/>
          </a:bodyPr>
          <a:lstStyle/>
          <a:p>
            <a:r>
              <a:rPr lang="en-US" altLang="zh-CN" dirty="0">
                <a:ea typeface="宋体" panose="02010600030101010101" pitchFamily="2" charset="-122"/>
              </a:rPr>
              <a:t>“re-entrant” (thread safe) functions</a:t>
            </a:r>
          </a:p>
        </p:txBody>
      </p:sp>
      <p:sp>
        <p:nvSpPr>
          <p:cNvPr id="117762" name="Content Placeholder 2">
            <a:extLst>
              <a:ext uri="{FF2B5EF4-FFF2-40B4-BE49-F238E27FC236}">
                <a16:creationId xmlns:a16="http://schemas.microsoft.com/office/drawing/2014/main" id="{FC0BFE9B-102F-42C1-B3A3-D00C17DC5953}"/>
              </a:ext>
            </a:extLst>
          </p:cNvPr>
          <p:cNvSpPr>
            <a:spLocks noGrp="1"/>
          </p:cNvSpPr>
          <p:nvPr>
            <p:ph idx="1"/>
          </p:nvPr>
        </p:nvSpPr>
        <p:spPr>
          <a:xfrm>
            <a:off x="628649" y="1508964"/>
            <a:ext cx="7886700" cy="4351338"/>
          </a:xfrm>
        </p:spPr>
        <p:txBody>
          <a:bodyPr/>
          <a:lstStyle/>
          <a:p>
            <a:r>
              <a:rPr lang="en-US" altLang="zh-CN" dirty="0">
                <a:ea typeface="宋体" panose="02010600030101010101" pitchFamily="2" charset="-122"/>
              </a:rPr>
              <a:t>In some cases, the C standard specifies an alternate, thread-safe, version of a function.</a:t>
            </a:r>
          </a:p>
        </p:txBody>
      </p:sp>
      <p:pic>
        <p:nvPicPr>
          <p:cNvPr id="117764" name="Picture 2">
            <a:extLst>
              <a:ext uri="{FF2B5EF4-FFF2-40B4-BE49-F238E27FC236}">
                <a16:creationId xmlns:a16="http://schemas.microsoft.com/office/drawing/2014/main" id="{CAD588BA-D549-4BAF-A317-B10292921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705" y="2430730"/>
            <a:ext cx="67325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33DF720A-8E2F-4CF2-9AE6-D52A85F3F117}"/>
              </a:ext>
            </a:extLst>
          </p:cNvPr>
          <p:cNvSpPr>
            <a:spLocks noGrp="1"/>
          </p:cNvSpPr>
          <p:nvPr>
            <p:ph type="sldNum" sz="quarter" idx="12"/>
          </p:nvPr>
        </p:nvSpPr>
        <p:spPr/>
        <p:txBody>
          <a:bodyPr/>
          <a:lstStyle/>
          <a:p>
            <a:fld id="{D7E73BF0-1322-481A-85B0-7D5783909D9E}" type="slidenum">
              <a:rPr lang="zh-TW" altLang="en-US" smtClean="0"/>
              <a:t>108</a:t>
            </a:fld>
            <a:endParaRPr lang="zh-TW" altLang="en-US"/>
          </a:p>
        </p:txBody>
      </p:sp>
      <p:sp>
        <p:nvSpPr>
          <p:cNvPr id="2" name="文本框 1"/>
          <p:cNvSpPr txBox="1"/>
          <p:nvPr/>
        </p:nvSpPr>
        <p:spPr>
          <a:xfrm>
            <a:off x="1663827" y="5515243"/>
            <a:ext cx="6327648" cy="1323439"/>
          </a:xfrm>
          <a:prstGeom prst="rect">
            <a:avLst/>
          </a:prstGeom>
          <a:noFill/>
        </p:spPr>
        <p:txBody>
          <a:bodyPr wrap="square" rtlCol="0">
            <a:spAutoFit/>
          </a:bodyPr>
          <a:lstStyle/>
          <a:p>
            <a:r>
              <a:rPr lang="en-US" altLang="zh-CN" sz="2000" dirty="0" err="1">
                <a:solidFill>
                  <a:srgbClr val="0000FF"/>
                </a:solidFill>
                <a:latin typeface="+mj-lt"/>
              </a:rPr>
              <a:t>my_string</a:t>
            </a:r>
            <a:r>
              <a:rPr lang="en-US" altLang="zh-CN" sz="2000" dirty="0">
                <a:solidFill>
                  <a:srgbClr val="0000FF"/>
                </a:solidFill>
                <a:latin typeface="+mj-lt"/>
              </a:rPr>
              <a:t> = </a:t>
            </a:r>
            <a:r>
              <a:rPr lang="en-US" altLang="zh-CN" sz="2000" dirty="0" err="1">
                <a:solidFill>
                  <a:srgbClr val="0000FF"/>
                </a:solidFill>
                <a:latin typeface="+mj-lt"/>
              </a:rPr>
              <a:t>strtok_r</a:t>
            </a:r>
            <a:r>
              <a:rPr lang="en-US" altLang="zh-CN" sz="2000" dirty="0">
                <a:solidFill>
                  <a:srgbClr val="0000FF"/>
                </a:solidFill>
                <a:latin typeface="+mj-lt"/>
              </a:rPr>
              <a:t>(</a:t>
            </a:r>
            <a:r>
              <a:rPr lang="en-US" altLang="zh-CN" sz="2000" dirty="0" err="1">
                <a:solidFill>
                  <a:srgbClr val="0000FF"/>
                </a:solidFill>
                <a:latin typeface="+mj-lt"/>
              </a:rPr>
              <a:t>my_line</a:t>
            </a:r>
            <a:r>
              <a:rPr lang="en-US" altLang="zh-CN" sz="2000" dirty="0">
                <a:solidFill>
                  <a:srgbClr val="0000FF"/>
                </a:solidFill>
                <a:latin typeface="+mj-lt"/>
              </a:rPr>
              <a:t>,  “\t\n”,  &amp;</a:t>
            </a:r>
            <a:r>
              <a:rPr lang="en-US" altLang="zh-CN" sz="2000" dirty="0" err="1">
                <a:solidFill>
                  <a:srgbClr val="0000FF"/>
                </a:solidFill>
                <a:latin typeface="+mj-lt"/>
              </a:rPr>
              <a:t>saveptr</a:t>
            </a:r>
            <a:r>
              <a:rPr lang="en-US" altLang="zh-CN" sz="2000" dirty="0">
                <a:solidFill>
                  <a:srgbClr val="0000FF"/>
                </a:solidFill>
                <a:latin typeface="+mj-lt"/>
              </a:rPr>
              <a:t>);</a:t>
            </a:r>
          </a:p>
          <a:p>
            <a:r>
              <a:rPr lang="en-US" altLang="zh-CN" sz="2000" dirty="0">
                <a:solidFill>
                  <a:srgbClr val="0000FF"/>
                </a:solidFill>
                <a:latin typeface="+mj-lt"/>
              </a:rPr>
              <a:t>……</a:t>
            </a:r>
          </a:p>
          <a:p>
            <a:r>
              <a:rPr lang="en-US" altLang="zh-CN" sz="2000" dirty="0" err="1">
                <a:solidFill>
                  <a:srgbClr val="0000FF"/>
                </a:solidFill>
                <a:latin typeface="+mj-lt"/>
              </a:rPr>
              <a:t>my_string</a:t>
            </a:r>
            <a:r>
              <a:rPr lang="en-US" altLang="zh-CN" sz="2000" dirty="0">
                <a:solidFill>
                  <a:srgbClr val="0000FF"/>
                </a:solidFill>
                <a:latin typeface="+mj-lt"/>
              </a:rPr>
              <a:t> = </a:t>
            </a:r>
            <a:r>
              <a:rPr lang="en-US" altLang="zh-CN" sz="2000" dirty="0" err="1">
                <a:solidFill>
                  <a:srgbClr val="0000FF"/>
                </a:solidFill>
                <a:latin typeface="+mj-lt"/>
              </a:rPr>
              <a:t>strtok_r</a:t>
            </a:r>
            <a:r>
              <a:rPr lang="en-US" altLang="zh-CN" sz="2000" dirty="0">
                <a:solidFill>
                  <a:srgbClr val="0000FF"/>
                </a:solidFill>
                <a:latin typeface="+mj-lt"/>
              </a:rPr>
              <a:t>(NULL,  “\t\n”,  &amp;</a:t>
            </a:r>
            <a:r>
              <a:rPr lang="en-US" altLang="zh-CN" sz="2000" dirty="0" err="1">
                <a:solidFill>
                  <a:srgbClr val="0000FF"/>
                </a:solidFill>
                <a:latin typeface="+mj-lt"/>
              </a:rPr>
              <a:t>saveptr</a:t>
            </a:r>
            <a:r>
              <a:rPr lang="en-US" altLang="zh-CN" sz="2000" dirty="0">
                <a:solidFill>
                  <a:srgbClr val="0000FF"/>
                </a:solidFill>
                <a:latin typeface="+mj-lt"/>
              </a:rPr>
              <a:t>);</a:t>
            </a:r>
          </a:p>
          <a:p>
            <a:endParaRPr lang="zh-CN" altLang="en-US" sz="2000" dirty="0">
              <a:solidFill>
                <a:srgbClr val="0000FF"/>
              </a:solidFill>
              <a:latin typeface="+mj-lt"/>
            </a:endParaRPr>
          </a:p>
        </p:txBody>
      </p:sp>
      <p:sp>
        <p:nvSpPr>
          <p:cNvPr id="7" name="文本框 6"/>
          <p:cNvSpPr txBox="1"/>
          <p:nvPr/>
        </p:nvSpPr>
        <p:spPr>
          <a:xfrm>
            <a:off x="2051532" y="4074598"/>
            <a:ext cx="6327648" cy="1323439"/>
          </a:xfrm>
          <a:prstGeom prst="rect">
            <a:avLst/>
          </a:prstGeom>
          <a:noFill/>
        </p:spPr>
        <p:txBody>
          <a:bodyPr wrap="square" rtlCol="0">
            <a:spAutoFit/>
          </a:bodyPr>
          <a:lstStyle/>
          <a:p>
            <a:r>
              <a:rPr lang="en-US" altLang="zh-CN" sz="2000" dirty="0" err="1">
                <a:solidFill>
                  <a:srgbClr val="C00000"/>
                </a:solidFill>
                <a:latin typeface="+mj-lt"/>
              </a:rPr>
              <a:t>my_string</a:t>
            </a:r>
            <a:r>
              <a:rPr lang="en-US" altLang="zh-CN" sz="2000" dirty="0">
                <a:solidFill>
                  <a:srgbClr val="C00000"/>
                </a:solidFill>
                <a:latin typeface="+mj-lt"/>
              </a:rPr>
              <a:t> = </a:t>
            </a:r>
            <a:r>
              <a:rPr lang="en-US" altLang="zh-CN" sz="2000" dirty="0" err="1">
                <a:solidFill>
                  <a:srgbClr val="C00000"/>
                </a:solidFill>
                <a:latin typeface="+mj-lt"/>
              </a:rPr>
              <a:t>strtok</a:t>
            </a:r>
            <a:r>
              <a:rPr lang="en-US" altLang="zh-CN" sz="2000" dirty="0">
                <a:solidFill>
                  <a:srgbClr val="C00000"/>
                </a:solidFill>
                <a:latin typeface="+mj-lt"/>
              </a:rPr>
              <a:t>(</a:t>
            </a:r>
            <a:r>
              <a:rPr lang="en-US" altLang="zh-CN" sz="2000" dirty="0" err="1">
                <a:solidFill>
                  <a:srgbClr val="C00000"/>
                </a:solidFill>
                <a:latin typeface="+mj-lt"/>
              </a:rPr>
              <a:t>my_line</a:t>
            </a:r>
            <a:r>
              <a:rPr lang="en-US" altLang="zh-CN" sz="2000" dirty="0">
                <a:solidFill>
                  <a:srgbClr val="C00000"/>
                </a:solidFill>
                <a:latin typeface="+mj-lt"/>
              </a:rPr>
              <a:t>,  “\t\n”);</a:t>
            </a:r>
          </a:p>
          <a:p>
            <a:r>
              <a:rPr lang="en-US" altLang="zh-CN" sz="2000" dirty="0">
                <a:solidFill>
                  <a:srgbClr val="C00000"/>
                </a:solidFill>
                <a:latin typeface="+mj-lt"/>
              </a:rPr>
              <a:t>……</a:t>
            </a:r>
          </a:p>
          <a:p>
            <a:r>
              <a:rPr lang="en-US" altLang="zh-CN" sz="2000" dirty="0" err="1">
                <a:solidFill>
                  <a:srgbClr val="C00000"/>
                </a:solidFill>
                <a:latin typeface="+mj-lt"/>
              </a:rPr>
              <a:t>my_string</a:t>
            </a:r>
            <a:r>
              <a:rPr lang="en-US" altLang="zh-CN" sz="2000" dirty="0">
                <a:solidFill>
                  <a:srgbClr val="C00000"/>
                </a:solidFill>
                <a:latin typeface="+mj-lt"/>
              </a:rPr>
              <a:t> = </a:t>
            </a:r>
            <a:r>
              <a:rPr lang="en-US" altLang="zh-CN" sz="2000" dirty="0" err="1">
                <a:solidFill>
                  <a:srgbClr val="C00000"/>
                </a:solidFill>
                <a:latin typeface="+mj-lt"/>
              </a:rPr>
              <a:t>strtok</a:t>
            </a:r>
            <a:r>
              <a:rPr lang="en-US" altLang="zh-CN" sz="2000" dirty="0">
                <a:solidFill>
                  <a:srgbClr val="C00000"/>
                </a:solidFill>
                <a:latin typeface="+mj-lt"/>
              </a:rPr>
              <a:t>(NULL,  “\t\n”);</a:t>
            </a:r>
          </a:p>
          <a:p>
            <a:endParaRPr lang="zh-CN" altLang="en-US" sz="2000" dirty="0">
              <a:solidFill>
                <a:srgbClr val="C00000"/>
              </a:solidFill>
              <a:latin typeface="+mj-lt"/>
            </a:endParaRPr>
          </a:p>
        </p:txBody>
      </p:sp>
      <p:sp>
        <p:nvSpPr>
          <p:cNvPr id="3" name="下箭头 2"/>
          <p:cNvSpPr/>
          <p:nvPr/>
        </p:nvSpPr>
        <p:spPr>
          <a:xfrm>
            <a:off x="3569818" y="5181204"/>
            <a:ext cx="658368" cy="299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259630" y="3657600"/>
            <a:ext cx="3599537" cy="1602537"/>
            <a:chOff x="5259630" y="3657600"/>
            <a:chExt cx="3599537" cy="1602537"/>
          </a:xfrm>
        </p:grpSpPr>
        <p:cxnSp>
          <p:nvCxnSpPr>
            <p:cNvPr id="5" name="直接箭头连接符 4"/>
            <p:cNvCxnSpPr/>
            <p:nvPr/>
          </p:nvCxnSpPr>
          <p:spPr>
            <a:xfrm flipH="1" flipV="1">
              <a:off x="5259630" y="3657600"/>
              <a:ext cx="1623973" cy="65474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956755" y="3936698"/>
              <a:ext cx="1902412" cy="1323439"/>
            </a:xfrm>
            <a:prstGeom prst="rect">
              <a:avLst/>
            </a:prstGeom>
            <a:noFill/>
          </p:spPr>
          <p:txBody>
            <a:bodyPr wrap="square" rtlCol="0">
              <a:spAutoFit/>
            </a:bodyPr>
            <a:lstStyle/>
            <a:p>
              <a:r>
                <a:rPr lang="en-US" altLang="zh-CN" sz="2000" dirty="0" err="1">
                  <a:solidFill>
                    <a:srgbClr val="FF0000"/>
                  </a:solidFill>
                </a:rPr>
                <a:t>saveptr_p</a:t>
              </a:r>
              <a:r>
                <a:rPr lang="en-US" altLang="zh-CN" sz="2000" dirty="0">
                  <a:solidFill>
                    <a:srgbClr val="FF0000"/>
                  </a:solidFill>
                </a:rPr>
                <a:t> keeps track of where the </a:t>
              </a:r>
              <a:r>
                <a:rPr lang="en-US" altLang="zh-CN" sz="2000" dirty="0" err="1">
                  <a:solidFill>
                    <a:srgbClr val="FF0000"/>
                  </a:solidFill>
                </a:rPr>
                <a:t>func</a:t>
              </a:r>
              <a:r>
                <a:rPr lang="en-US" altLang="zh-CN" sz="2000" dirty="0">
                  <a:solidFill>
                    <a:srgbClr val="FF0000"/>
                  </a:solidFill>
                </a:rPr>
                <a:t> is in the input string.</a:t>
              </a:r>
              <a:endParaRPr lang="zh-CN" altLang="en-US" sz="2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49A7EF88-3A4F-4718-A790-EAE20E35F180}"/>
              </a:ext>
            </a:extLst>
          </p:cNvPr>
          <p:cNvSpPr>
            <a:spLocks noGrp="1"/>
          </p:cNvSpPr>
          <p:nvPr>
            <p:ph type="title"/>
          </p:nvPr>
        </p:nvSpPr>
        <p:spPr/>
        <p:txBody>
          <a:bodyPr/>
          <a:lstStyle/>
          <a:p>
            <a:r>
              <a:rPr lang="en-US" altLang="zh-CN">
                <a:ea typeface="宋体" panose="02010600030101010101" pitchFamily="2" charset="-122"/>
              </a:rPr>
              <a:t>Concluding Remarks (1)</a:t>
            </a:r>
          </a:p>
        </p:txBody>
      </p:sp>
      <p:sp>
        <p:nvSpPr>
          <p:cNvPr id="118786" name="Content Placeholder 2">
            <a:extLst>
              <a:ext uri="{FF2B5EF4-FFF2-40B4-BE49-F238E27FC236}">
                <a16:creationId xmlns:a16="http://schemas.microsoft.com/office/drawing/2014/main" id="{AB0223F3-E4DA-4926-9AD1-857604EBDFD9}"/>
              </a:ext>
            </a:extLst>
          </p:cNvPr>
          <p:cNvSpPr>
            <a:spLocks noGrp="1"/>
          </p:cNvSpPr>
          <p:nvPr>
            <p:ph idx="1"/>
          </p:nvPr>
        </p:nvSpPr>
        <p:spPr>
          <a:xfrm>
            <a:off x="628650" y="1575726"/>
            <a:ext cx="7886700" cy="4597893"/>
          </a:xfrm>
        </p:spPr>
        <p:txBody>
          <a:bodyPr>
            <a:normAutofit/>
          </a:bodyPr>
          <a:lstStyle/>
          <a:p>
            <a:r>
              <a:rPr lang="en-US" altLang="zh-CN" dirty="0">
                <a:ea typeface="宋体" panose="02010600030101010101" pitchFamily="2" charset="-122"/>
              </a:rPr>
              <a:t>A </a:t>
            </a:r>
            <a:r>
              <a:rPr lang="en-US" altLang="zh-CN" dirty="0">
                <a:solidFill>
                  <a:srgbClr val="FF0000"/>
                </a:solidFill>
                <a:ea typeface="宋体" panose="02010600030101010101" pitchFamily="2" charset="-122"/>
              </a:rPr>
              <a:t>thread</a:t>
            </a:r>
            <a:r>
              <a:rPr lang="en-US" altLang="zh-CN" dirty="0">
                <a:ea typeface="宋体" panose="02010600030101010101" pitchFamily="2" charset="-122"/>
              </a:rPr>
              <a:t> in shared-memory programming is analogous to a </a:t>
            </a:r>
            <a:r>
              <a:rPr lang="en-US" altLang="zh-CN" dirty="0">
                <a:solidFill>
                  <a:srgbClr val="FF0000"/>
                </a:solidFill>
                <a:ea typeface="宋体" panose="02010600030101010101" pitchFamily="2" charset="-122"/>
              </a:rPr>
              <a:t>process</a:t>
            </a:r>
            <a:r>
              <a:rPr lang="en-US" altLang="zh-CN" dirty="0">
                <a:ea typeface="宋体" panose="02010600030101010101" pitchFamily="2" charset="-122"/>
              </a:rPr>
              <a:t> in distributed memory programming. </a:t>
            </a:r>
          </a:p>
          <a:p>
            <a:endParaRPr lang="en-US" altLang="zh-CN" dirty="0">
              <a:ea typeface="宋体" panose="02010600030101010101" pitchFamily="2" charset="-122"/>
            </a:endParaRPr>
          </a:p>
          <a:p>
            <a:r>
              <a:rPr lang="en-US" altLang="zh-CN" dirty="0">
                <a:ea typeface="宋体" panose="02010600030101010101" pitchFamily="2" charset="-122"/>
              </a:rPr>
              <a:t>However, a </a:t>
            </a:r>
            <a:r>
              <a:rPr lang="en-US" altLang="zh-CN" dirty="0">
                <a:solidFill>
                  <a:srgbClr val="FF0000"/>
                </a:solidFill>
                <a:ea typeface="宋体" panose="02010600030101010101" pitchFamily="2" charset="-122"/>
              </a:rPr>
              <a:t>thread</a:t>
            </a:r>
            <a:r>
              <a:rPr lang="en-US" altLang="zh-CN" dirty="0">
                <a:ea typeface="宋体" panose="02010600030101010101" pitchFamily="2" charset="-122"/>
              </a:rPr>
              <a:t> is often </a:t>
            </a:r>
            <a:r>
              <a:rPr lang="en-US" altLang="zh-CN" dirty="0">
                <a:solidFill>
                  <a:srgbClr val="FF0000"/>
                </a:solidFill>
                <a:ea typeface="宋体" panose="02010600030101010101" pitchFamily="2" charset="-122"/>
              </a:rPr>
              <a:t>lighter-weight</a:t>
            </a:r>
            <a:r>
              <a:rPr lang="en-US" altLang="zh-CN" dirty="0">
                <a:ea typeface="宋体" panose="02010600030101010101" pitchFamily="2" charset="-122"/>
              </a:rPr>
              <a:t> than a full-fledged process.</a:t>
            </a:r>
          </a:p>
          <a:p>
            <a:endParaRPr lang="en-US" altLang="zh-CN" dirty="0">
              <a:ea typeface="宋体" panose="02010600030101010101" pitchFamily="2" charset="-122"/>
            </a:endParaRPr>
          </a:p>
          <a:p>
            <a:r>
              <a:rPr lang="en-US" altLang="zh-CN" dirty="0">
                <a:ea typeface="宋体" panose="02010600030101010101" pitchFamily="2" charset="-122"/>
              </a:rPr>
              <a:t>In </a:t>
            </a:r>
            <a:r>
              <a:rPr lang="en-US" altLang="zh-CN" dirty="0" err="1">
                <a:ea typeface="宋体" panose="02010600030101010101" pitchFamily="2" charset="-122"/>
              </a:rPr>
              <a:t>Pthreads</a:t>
            </a:r>
            <a:r>
              <a:rPr lang="en-US" altLang="zh-CN" dirty="0">
                <a:ea typeface="宋体" panose="02010600030101010101" pitchFamily="2" charset="-122"/>
              </a:rPr>
              <a:t> programs, all the threads have access to global variables, while </a:t>
            </a:r>
            <a:r>
              <a:rPr lang="en-US" altLang="zh-CN" dirty="0">
                <a:solidFill>
                  <a:srgbClr val="FF0000"/>
                </a:solidFill>
                <a:ea typeface="宋体" panose="02010600030101010101" pitchFamily="2" charset="-122"/>
              </a:rPr>
              <a:t>local variables </a:t>
            </a:r>
            <a:r>
              <a:rPr lang="en-US" altLang="zh-CN" dirty="0">
                <a:ea typeface="宋体" panose="02010600030101010101" pitchFamily="2" charset="-122"/>
              </a:rPr>
              <a:t>usually are </a:t>
            </a:r>
            <a:r>
              <a:rPr lang="en-US" altLang="zh-CN" dirty="0">
                <a:solidFill>
                  <a:srgbClr val="FF0000"/>
                </a:solidFill>
                <a:ea typeface="宋体" panose="02010600030101010101" pitchFamily="2" charset="-122"/>
              </a:rPr>
              <a:t>private</a:t>
            </a:r>
            <a:r>
              <a:rPr lang="en-US" altLang="zh-CN" dirty="0">
                <a:ea typeface="宋体" panose="02010600030101010101" pitchFamily="2" charset="-122"/>
              </a:rPr>
              <a:t> to the thread running the function.</a:t>
            </a:r>
          </a:p>
        </p:txBody>
      </p:sp>
      <p:sp>
        <p:nvSpPr>
          <p:cNvPr id="6" name="灯片编号占位符 5">
            <a:extLst>
              <a:ext uri="{FF2B5EF4-FFF2-40B4-BE49-F238E27FC236}">
                <a16:creationId xmlns:a16="http://schemas.microsoft.com/office/drawing/2014/main" id="{C1901F11-0DFB-4FB7-9212-DC6775AD9AF8}"/>
              </a:ext>
            </a:extLst>
          </p:cNvPr>
          <p:cNvSpPr>
            <a:spLocks noGrp="1"/>
          </p:cNvSpPr>
          <p:nvPr>
            <p:ph type="sldNum" sz="quarter" idx="12"/>
          </p:nvPr>
        </p:nvSpPr>
        <p:spPr/>
        <p:txBody>
          <a:bodyPr/>
          <a:lstStyle/>
          <a:p>
            <a:fld id="{D7E73BF0-1322-481A-85B0-7D5783909D9E}" type="slidenum">
              <a:rPr lang="zh-TW" altLang="en-US" smtClean="0"/>
              <a:t>109</a:t>
            </a:fld>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8EF80F00-2A79-4707-B69C-A9C53A66DCA3}"/>
              </a:ext>
            </a:extLst>
          </p:cNvPr>
          <p:cNvSpPr>
            <a:spLocks noGrp="1"/>
          </p:cNvSpPr>
          <p:nvPr>
            <p:ph type="title"/>
          </p:nvPr>
        </p:nvSpPr>
        <p:spPr/>
        <p:txBody>
          <a:bodyPr/>
          <a:lstStyle/>
          <a:p>
            <a:r>
              <a:rPr lang="en-US" altLang="zh-CN">
                <a:ea typeface="宋体" panose="02010600030101010101" pitchFamily="2" charset="-122"/>
              </a:rPr>
              <a:t>Compiling a Pthread program</a:t>
            </a:r>
          </a:p>
        </p:txBody>
      </p:sp>
      <p:sp>
        <p:nvSpPr>
          <p:cNvPr id="4" name="Rectangle 3">
            <a:extLst>
              <a:ext uri="{FF2B5EF4-FFF2-40B4-BE49-F238E27FC236}">
                <a16:creationId xmlns:a16="http://schemas.microsoft.com/office/drawing/2014/main" id="{3B29E983-5BC5-49CE-B182-CB39E33BA8A1}"/>
              </a:ext>
            </a:extLst>
          </p:cNvPr>
          <p:cNvSpPr/>
          <p:nvPr/>
        </p:nvSpPr>
        <p:spPr>
          <a:xfrm>
            <a:off x="724128" y="2097444"/>
            <a:ext cx="8135937" cy="522287"/>
          </a:xfrm>
          <a:prstGeom prst="rect">
            <a:avLst/>
          </a:prstGeom>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800" dirty="0" err="1">
                <a:latin typeface="+mn-lt"/>
                <a:ea typeface="宋体" panose="02010600030101010101" pitchFamily="2" charset="-122"/>
              </a:rPr>
              <a:t>gcc</a:t>
            </a:r>
            <a:r>
              <a:rPr lang="en-US" altLang="zh-CN" sz="2800" dirty="0">
                <a:latin typeface="+mn-lt"/>
                <a:ea typeface="宋体" panose="02010600030101010101" pitchFamily="2" charset="-122"/>
              </a:rPr>
              <a:t> </a:t>
            </a:r>
            <a:r>
              <a:rPr lang="en-US" altLang="zh-CN" sz="2800" dirty="0">
                <a:solidFill>
                  <a:schemeClr val="bg1">
                    <a:lumMod val="50000"/>
                  </a:schemeClr>
                </a:solidFill>
                <a:latin typeface="+mn-lt"/>
                <a:ea typeface="宋体" panose="02010600030101010101" pitchFamily="2" charset="-122"/>
              </a:rPr>
              <a:t>−g −Wall </a:t>
            </a:r>
            <a:r>
              <a:rPr lang="en-US" altLang="zh-CN" sz="2800" dirty="0">
                <a:latin typeface="+mn-lt"/>
                <a:ea typeface="宋体" panose="02010600030101010101" pitchFamily="2" charset="-122"/>
              </a:rPr>
              <a:t>−o </a:t>
            </a:r>
            <a:r>
              <a:rPr lang="en-US" altLang="zh-CN" sz="2800" dirty="0" err="1">
                <a:latin typeface="+mn-lt"/>
                <a:ea typeface="宋体" panose="02010600030101010101" pitchFamily="2" charset="-122"/>
              </a:rPr>
              <a:t>pth_hello</a:t>
            </a:r>
            <a:r>
              <a:rPr lang="en-US" altLang="zh-CN" sz="2800" dirty="0">
                <a:latin typeface="+mn-lt"/>
                <a:ea typeface="宋体" panose="02010600030101010101" pitchFamily="2" charset="-122"/>
              </a:rPr>
              <a:t> </a:t>
            </a:r>
            <a:r>
              <a:rPr lang="en-US" altLang="zh-CN" sz="2800" dirty="0" err="1">
                <a:latin typeface="+mn-lt"/>
                <a:ea typeface="宋体" panose="02010600030101010101" pitchFamily="2" charset="-122"/>
              </a:rPr>
              <a:t>pth_hello</a:t>
            </a:r>
            <a:r>
              <a:rPr lang="en-US" altLang="zh-CN" sz="2800" dirty="0">
                <a:latin typeface="+mn-lt"/>
                <a:ea typeface="宋体" panose="02010600030101010101" pitchFamily="2" charset="-122"/>
              </a:rPr>
              <a:t> . c </a:t>
            </a:r>
            <a:r>
              <a:rPr lang="en-US" altLang="zh-CN" sz="2800" dirty="0">
                <a:solidFill>
                  <a:srgbClr val="FF0000"/>
                </a:solidFill>
                <a:latin typeface="+mn-lt"/>
                <a:ea typeface="宋体" panose="02010600030101010101" pitchFamily="2" charset="-122"/>
              </a:rPr>
              <a:t>−</a:t>
            </a:r>
            <a:r>
              <a:rPr lang="en-US" altLang="zh-CN" sz="2800" dirty="0" err="1">
                <a:solidFill>
                  <a:srgbClr val="FF0000"/>
                </a:solidFill>
                <a:latin typeface="+mn-lt"/>
                <a:ea typeface="宋体" panose="02010600030101010101" pitchFamily="2" charset="-122"/>
              </a:rPr>
              <a:t>lpthread</a:t>
            </a:r>
            <a:endParaRPr lang="en-US" altLang="zh-CN" sz="2800" dirty="0">
              <a:solidFill>
                <a:srgbClr val="FF0000"/>
              </a:solidFill>
              <a:latin typeface="+mn-lt"/>
              <a:ea typeface="宋体" panose="02010600030101010101" pitchFamily="2" charset="-122"/>
            </a:endParaRPr>
          </a:p>
        </p:txBody>
      </p:sp>
      <p:sp>
        <p:nvSpPr>
          <p:cNvPr id="5" name="Rectangle 4">
            <a:extLst>
              <a:ext uri="{FF2B5EF4-FFF2-40B4-BE49-F238E27FC236}">
                <a16:creationId xmlns:a16="http://schemas.microsoft.com/office/drawing/2014/main" id="{5F60ECD6-94A4-4BD8-9200-A73E7CF12373}"/>
              </a:ext>
            </a:extLst>
          </p:cNvPr>
          <p:cNvSpPr/>
          <p:nvPr/>
        </p:nvSpPr>
        <p:spPr>
          <a:xfrm>
            <a:off x="2228171" y="3669493"/>
            <a:ext cx="4572000" cy="523220"/>
          </a:xfrm>
          <a:prstGeom prst="rect">
            <a:avLst/>
          </a:prstGeom>
        </p:spPr>
        <p:txBody>
          <a:bodyPr>
            <a:spAutoFit/>
          </a:bodyPr>
          <a:lstStyle/>
          <a:p>
            <a:pPr>
              <a:spcBef>
                <a:spcPct val="20000"/>
              </a:spcBef>
              <a:buClr>
                <a:schemeClr val="tx1"/>
              </a:buClr>
              <a:buSzPct val="60000"/>
              <a:buFont typeface="Wingdings" pitchFamily="2" charset="2"/>
              <a:buNone/>
              <a:defRPr/>
            </a:pPr>
            <a:r>
              <a:rPr lang="en-US" sz="2800" dirty="0">
                <a:solidFill>
                  <a:srgbClr val="C00000"/>
                </a:solidFill>
                <a:latin typeface="+mn-lt"/>
              </a:rPr>
              <a:t>link in the Pthreads library</a:t>
            </a:r>
          </a:p>
        </p:txBody>
      </p:sp>
      <p:sp>
        <p:nvSpPr>
          <p:cNvPr id="28677" name="Freeform 5">
            <a:extLst>
              <a:ext uri="{FF2B5EF4-FFF2-40B4-BE49-F238E27FC236}">
                <a16:creationId xmlns:a16="http://schemas.microsoft.com/office/drawing/2014/main" id="{0994A5FC-D943-4295-904A-9617F68639A4}"/>
              </a:ext>
            </a:extLst>
          </p:cNvPr>
          <p:cNvSpPr>
            <a:spLocks noChangeArrowheads="1"/>
          </p:cNvSpPr>
          <p:nvPr/>
        </p:nvSpPr>
        <p:spPr bwMode="auto">
          <a:xfrm>
            <a:off x="6352268" y="2675391"/>
            <a:ext cx="1631950" cy="1255712"/>
          </a:xfrm>
          <a:custGeom>
            <a:avLst/>
            <a:gdLst>
              <a:gd name="T0" fmla="*/ 0 w 1630680"/>
              <a:gd name="T1" fmla="*/ 1203960 h 1254760"/>
              <a:gd name="T2" fmla="*/ 1569720 w 1630680"/>
              <a:gd name="T3" fmla="*/ 1188720 h 1254760"/>
              <a:gd name="T4" fmla="*/ 365760 w 1630680"/>
              <a:gd name="T5" fmla="*/ 807720 h 1254760"/>
              <a:gd name="T6" fmla="*/ 1386840 w 1630680"/>
              <a:gd name="T7" fmla="*/ 685800 h 1254760"/>
              <a:gd name="T8" fmla="*/ 1295400 w 1630680"/>
              <a:gd name="T9" fmla="*/ 0 h 1254760"/>
              <a:gd name="T10" fmla="*/ 0 60000 65536"/>
              <a:gd name="T11" fmla="*/ 0 60000 65536"/>
              <a:gd name="T12" fmla="*/ 0 60000 65536"/>
              <a:gd name="T13" fmla="*/ 0 60000 65536"/>
              <a:gd name="T14" fmla="*/ 0 60000 65536"/>
              <a:gd name="T15" fmla="*/ 0 w 1630680"/>
              <a:gd name="T16" fmla="*/ 0 h 1254760"/>
              <a:gd name="T17" fmla="*/ 1630680 w 1630680"/>
              <a:gd name="T18" fmla="*/ 1254760 h 1254760"/>
            </a:gdLst>
            <a:ahLst/>
            <a:cxnLst>
              <a:cxn ang="T10">
                <a:pos x="T0" y="T1"/>
              </a:cxn>
              <a:cxn ang="T11">
                <a:pos x="T2" y="T3"/>
              </a:cxn>
              <a:cxn ang="T12">
                <a:pos x="T4" y="T5"/>
              </a:cxn>
              <a:cxn ang="T13">
                <a:pos x="T6" y="T7"/>
              </a:cxn>
              <a:cxn ang="T14">
                <a:pos x="T8" y="T9"/>
              </a:cxn>
            </a:cxnLst>
            <a:rect l="T15" t="T16" r="T17" b="T18"/>
            <a:pathLst>
              <a:path w="1630680" h="1254760">
                <a:moveTo>
                  <a:pt x="0" y="1203960"/>
                </a:moveTo>
                <a:cubicBezTo>
                  <a:pt x="754380" y="1229360"/>
                  <a:pt x="1508760" y="1254760"/>
                  <a:pt x="1569720" y="1188720"/>
                </a:cubicBezTo>
                <a:cubicBezTo>
                  <a:pt x="1630680" y="1122680"/>
                  <a:pt x="396240" y="891540"/>
                  <a:pt x="365760" y="807720"/>
                </a:cubicBezTo>
                <a:cubicBezTo>
                  <a:pt x="335280" y="723900"/>
                  <a:pt x="1231900" y="820420"/>
                  <a:pt x="1386840" y="685800"/>
                </a:cubicBezTo>
                <a:cubicBezTo>
                  <a:pt x="1541780" y="551180"/>
                  <a:pt x="1418590" y="275590"/>
                  <a:pt x="1295400" y="0"/>
                </a:cubicBezTo>
              </a:path>
            </a:pathLst>
          </a:custGeom>
          <a:noFill/>
          <a:ln w="9525"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7" name="灯片编号占位符 6">
            <a:extLst>
              <a:ext uri="{FF2B5EF4-FFF2-40B4-BE49-F238E27FC236}">
                <a16:creationId xmlns:a16="http://schemas.microsoft.com/office/drawing/2014/main" id="{62367297-FA7D-4571-85DC-5B1AAF050493}"/>
              </a:ext>
            </a:extLst>
          </p:cNvPr>
          <p:cNvSpPr>
            <a:spLocks noGrp="1"/>
          </p:cNvSpPr>
          <p:nvPr>
            <p:ph type="sldNum" sz="quarter" idx="12"/>
          </p:nvPr>
        </p:nvSpPr>
        <p:spPr/>
        <p:txBody>
          <a:bodyPr/>
          <a:lstStyle/>
          <a:p>
            <a:fld id="{D7E73BF0-1322-481A-85B0-7D5783909D9E}" type="slidenum">
              <a:rPr lang="zh-TW" altLang="en-US" smtClean="0"/>
              <a:t>11</a:t>
            </a:fld>
            <a:endParaRPr lang="zh-TW"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a:extLst>
              <a:ext uri="{FF2B5EF4-FFF2-40B4-BE49-F238E27FC236}">
                <a16:creationId xmlns:a16="http://schemas.microsoft.com/office/drawing/2014/main" id="{B547C3BA-E21D-4164-8514-997C0C9F3A61}"/>
              </a:ext>
            </a:extLst>
          </p:cNvPr>
          <p:cNvSpPr>
            <a:spLocks noGrp="1"/>
          </p:cNvSpPr>
          <p:nvPr>
            <p:ph type="title"/>
          </p:nvPr>
        </p:nvSpPr>
        <p:spPr/>
        <p:txBody>
          <a:bodyPr/>
          <a:lstStyle/>
          <a:p>
            <a:r>
              <a:rPr lang="en-US" altLang="zh-CN">
                <a:ea typeface="宋体" panose="02010600030101010101" pitchFamily="2" charset="-122"/>
              </a:rPr>
              <a:t>Concluding Remarks (2)</a:t>
            </a:r>
          </a:p>
        </p:txBody>
      </p:sp>
      <p:sp>
        <p:nvSpPr>
          <p:cNvPr id="119810" name="Content Placeholder 2">
            <a:extLst>
              <a:ext uri="{FF2B5EF4-FFF2-40B4-BE49-F238E27FC236}">
                <a16:creationId xmlns:a16="http://schemas.microsoft.com/office/drawing/2014/main" id="{30E3A640-2880-4860-9C7B-052841A588F9}"/>
              </a:ext>
            </a:extLst>
          </p:cNvPr>
          <p:cNvSpPr>
            <a:spLocks noGrp="1"/>
          </p:cNvSpPr>
          <p:nvPr>
            <p:ph idx="1"/>
          </p:nvPr>
        </p:nvSpPr>
        <p:spPr/>
        <p:txBody>
          <a:bodyPr/>
          <a:lstStyle/>
          <a:p>
            <a:r>
              <a:rPr lang="en-US" altLang="zh-CN" dirty="0">
                <a:ea typeface="宋体" panose="02010600030101010101" pitchFamily="2" charset="-122"/>
              </a:rPr>
              <a:t>When indeterminacy results from multiple threads attempting to access a </a:t>
            </a:r>
            <a:r>
              <a:rPr lang="en-US" altLang="zh-CN" dirty="0">
                <a:solidFill>
                  <a:srgbClr val="FF0000"/>
                </a:solidFill>
                <a:ea typeface="宋体" panose="02010600030101010101" pitchFamily="2" charset="-122"/>
              </a:rPr>
              <a:t>shared resource</a:t>
            </a:r>
            <a:r>
              <a:rPr lang="en-US" altLang="zh-CN" dirty="0">
                <a:ea typeface="宋体" panose="02010600030101010101" pitchFamily="2" charset="-122"/>
              </a:rPr>
              <a:t>, the accesses can result in an error, and we have a </a:t>
            </a:r>
            <a:r>
              <a:rPr lang="en-US" altLang="zh-CN" dirty="0">
                <a:solidFill>
                  <a:srgbClr val="FF0000"/>
                </a:solidFill>
                <a:ea typeface="宋体" panose="02010600030101010101" pitchFamily="2" charset="-122"/>
              </a:rPr>
              <a:t>race condition</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F251DF97-991C-4540-8603-0B4478C46359}"/>
              </a:ext>
            </a:extLst>
          </p:cNvPr>
          <p:cNvSpPr>
            <a:spLocks noGrp="1"/>
          </p:cNvSpPr>
          <p:nvPr>
            <p:ph type="sldNum" sz="quarter" idx="12"/>
          </p:nvPr>
        </p:nvSpPr>
        <p:spPr/>
        <p:txBody>
          <a:bodyPr/>
          <a:lstStyle/>
          <a:p>
            <a:fld id="{D7E73BF0-1322-481A-85B0-7D5783909D9E}" type="slidenum">
              <a:rPr lang="zh-TW" altLang="en-US" smtClean="0"/>
              <a:t>110</a:t>
            </a:fld>
            <a:endParaRPr lang="zh-TW"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EBDCB42B-9825-4966-BBE3-1A3365693A96}"/>
              </a:ext>
            </a:extLst>
          </p:cNvPr>
          <p:cNvSpPr>
            <a:spLocks noGrp="1"/>
          </p:cNvSpPr>
          <p:nvPr>
            <p:ph type="title"/>
          </p:nvPr>
        </p:nvSpPr>
        <p:spPr/>
        <p:txBody>
          <a:bodyPr/>
          <a:lstStyle/>
          <a:p>
            <a:r>
              <a:rPr lang="en-US" altLang="zh-CN">
                <a:ea typeface="宋体" panose="02010600030101010101" pitchFamily="2" charset="-122"/>
              </a:rPr>
              <a:t>Concluding Remarks (3)</a:t>
            </a:r>
          </a:p>
        </p:txBody>
      </p:sp>
      <p:sp>
        <p:nvSpPr>
          <p:cNvPr id="120834" name="Content Placeholder 2">
            <a:extLst>
              <a:ext uri="{FF2B5EF4-FFF2-40B4-BE49-F238E27FC236}">
                <a16:creationId xmlns:a16="http://schemas.microsoft.com/office/drawing/2014/main" id="{5B14DB3E-0808-44A7-A8E9-3B5204FC9322}"/>
              </a:ext>
            </a:extLst>
          </p:cNvPr>
          <p:cNvSpPr>
            <a:spLocks noGrp="1"/>
          </p:cNvSpPr>
          <p:nvPr>
            <p:ph idx="1"/>
          </p:nvPr>
        </p:nvSpPr>
        <p:spPr/>
        <p:txBody>
          <a:bodyPr/>
          <a:lstStyle/>
          <a:p>
            <a:r>
              <a:rPr lang="en-US" altLang="zh-CN" dirty="0">
                <a:ea typeface="宋体" panose="02010600030101010101" pitchFamily="2" charset="-122"/>
              </a:rPr>
              <a:t>A </a:t>
            </a:r>
            <a:r>
              <a:rPr lang="en-US" altLang="zh-CN" dirty="0">
                <a:solidFill>
                  <a:srgbClr val="0000FF"/>
                </a:solidFill>
                <a:ea typeface="宋体" panose="02010600030101010101" pitchFamily="2" charset="-122"/>
              </a:rPr>
              <a:t>critical section </a:t>
            </a:r>
            <a:r>
              <a:rPr lang="en-US" altLang="zh-CN" dirty="0">
                <a:ea typeface="宋体" panose="02010600030101010101" pitchFamily="2" charset="-122"/>
              </a:rPr>
              <a:t>is a </a:t>
            </a:r>
            <a:r>
              <a:rPr lang="en-US" altLang="zh-CN" dirty="0">
                <a:solidFill>
                  <a:srgbClr val="FF0000"/>
                </a:solidFill>
                <a:ea typeface="宋体" panose="02010600030101010101" pitchFamily="2" charset="-122"/>
              </a:rPr>
              <a:t>block of code </a:t>
            </a:r>
            <a:r>
              <a:rPr lang="en-US" altLang="zh-CN" dirty="0">
                <a:ea typeface="宋体" panose="02010600030101010101" pitchFamily="2" charset="-122"/>
              </a:rPr>
              <a:t>that updates a shared resource that can </a:t>
            </a:r>
            <a:r>
              <a:rPr lang="en-US" altLang="zh-CN" dirty="0">
                <a:solidFill>
                  <a:srgbClr val="FF0000"/>
                </a:solidFill>
                <a:ea typeface="宋体" panose="02010600030101010101" pitchFamily="2" charset="-122"/>
              </a:rPr>
              <a:t>only</a:t>
            </a:r>
            <a:r>
              <a:rPr lang="en-US" altLang="zh-CN" dirty="0">
                <a:ea typeface="宋体" panose="02010600030101010101" pitchFamily="2" charset="-122"/>
              </a:rPr>
              <a:t> be </a:t>
            </a:r>
            <a:r>
              <a:rPr lang="en-US" altLang="zh-CN" dirty="0">
                <a:solidFill>
                  <a:srgbClr val="FF0000"/>
                </a:solidFill>
                <a:ea typeface="宋体" panose="02010600030101010101" pitchFamily="2" charset="-122"/>
              </a:rPr>
              <a:t>updated</a:t>
            </a:r>
            <a:r>
              <a:rPr lang="en-US" altLang="zh-CN" dirty="0">
                <a:ea typeface="宋体" panose="02010600030101010101" pitchFamily="2" charset="-122"/>
              </a:rPr>
              <a:t> by one thread at a time.</a:t>
            </a:r>
          </a:p>
          <a:p>
            <a:endParaRPr lang="en-US" altLang="zh-CN" dirty="0">
              <a:ea typeface="宋体" panose="02010600030101010101" pitchFamily="2" charset="-122"/>
            </a:endParaRPr>
          </a:p>
          <a:p>
            <a:r>
              <a:rPr lang="en-US" altLang="zh-CN" dirty="0">
                <a:ea typeface="宋体" panose="02010600030101010101" pitchFamily="2" charset="-122"/>
              </a:rPr>
              <a:t>So the execution of code in a critical section should, effectively, be executed as </a:t>
            </a:r>
            <a:r>
              <a:rPr lang="en-US" altLang="zh-CN" dirty="0">
                <a:solidFill>
                  <a:srgbClr val="FF0000"/>
                </a:solidFill>
                <a:ea typeface="宋体" panose="02010600030101010101" pitchFamily="2" charset="-122"/>
              </a:rPr>
              <a:t>serial code</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CEC3A5AA-17D3-47F2-93D9-6C321A8A9511}"/>
              </a:ext>
            </a:extLst>
          </p:cNvPr>
          <p:cNvSpPr>
            <a:spLocks noGrp="1"/>
          </p:cNvSpPr>
          <p:nvPr>
            <p:ph type="sldNum" sz="quarter" idx="12"/>
          </p:nvPr>
        </p:nvSpPr>
        <p:spPr/>
        <p:txBody>
          <a:bodyPr/>
          <a:lstStyle/>
          <a:p>
            <a:fld id="{D7E73BF0-1322-481A-85B0-7D5783909D9E}" type="slidenum">
              <a:rPr lang="zh-TW" altLang="en-US" smtClean="0"/>
              <a:t>111</a:t>
            </a:fld>
            <a:endParaRPr lang="zh-TW"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a:extLst>
              <a:ext uri="{FF2B5EF4-FFF2-40B4-BE49-F238E27FC236}">
                <a16:creationId xmlns:a16="http://schemas.microsoft.com/office/drawing/2014/main" id="{32BBE0B9-89AA-4FEF-8A24-CFB38E915CC7}"/>
              </a:ext>
            </a:extLst>
          </p:cNvPr>
          <p:cNvSpPr>
            <a:spLocks noGrp="1"/>
          </p:cNvSpPr>
          <p:nvPr>
            <p:ph type="title"/>
          </p:nvPr>
        </p:nvSpPr>
        <p:spPr/>
        <p:txBody>
          <a:bodyPr/>
          <a:lstStyle/>
          <a:p>
            <a:r>
              <a:rPr lang="en-US" altLang="zh-CN">
                <a:ea typeface="宋体" panose="02010600030101010101" pitchFamily="2" charset="-122"/>
              </a:rPr>
              <a:t>Concluding Remarks (4)</a:t>
            </a:r>
          </a:p>
        </p:txBody>
      </p:sp>
      <p:sp>
        <p:nvSpPr>
          <p:cNvPr id="121858" name="Content Placeholder 2">
            <a:extLst>
              <a:ext uri="{FF2B5EF4-FFF2-40B4-BE49-F238E27FC236}">
                <a16:creationId xmlns:a16="http://schemas.microsoft.com/office/drawing/2014/main" id="{547DDEC9-87D2-47B3-B090-7847F9FC97E4}"/>
              </a:ext>
            </a:extLst>
          </p:cNvPr>
          <p:cNvSpPr>
            <a:spLocks noGrp="1"/>
          </p:cNvSpPr>
          <p:nvPr>
            <p:ph idx="1"/>
          </p:nvPr>
        </p:nvSpPr>
        <p:spPr/>
        <p:txBody>
          <a:bodyPr/>
          <a:lstStyle/>
          <a:p>
            <a:r>
              <a:rPr lang="en-US" altLang="zh-CN" dirty="0">
                <a:solidFill>
                  <a:srgbClr val="FF0000"/>
                </a:solidFill>
                <a:ea typeface="宋体" panose="02010600030101010101" pitchFamily="2" charset="-122"/>
              </a:rPr>
              <a:t>Busy-waiting </a:t>
            </a:r>
            <a:r>
              <a:rPr lang="en-US" altLang="zh-CN" dirty="0">
                <a:ea typeface="宋体" panose="02010600030101010101" pitchFamily="2" charset="-122"/>
              </a:rPr>
              <a:t>can be used to avoid conflicting access to critical sections with a </a:t>
            </a:r>
            <a:r>
              <a:rPr lang="en-US" altLang="zh-CN" dirty="0">
                <a:solidFill>
                  <a:srgbClr val="C00000"/>
                </a:solidFill>
                <a:ea typeface="宋体" panose="02010600030101010101" pitchFamily="2" charset="-122"/>
              </a:rPr>
              <a:t>flag variable </a:t>
            </a:r>
            <a:r>
              <a:rPr lang="en-US" altLang="zh-CN" dirty="0">
                <a:ea typeface="宋体" panose="02010600030101010101" pitchFamily="2" charset="-122"/>
              </a:rPr>
              <a:t>and a </a:t>
            </a:r>
            <a:r>
              <a:rPr lang="en-US" altLang="zh-CN" dirty="0">
                <a:solidFill>
                  <a:srgbClr val="C00000"/>
                </a:solidFill>
                <a:ea typeface="宋体" panose="02010600030101010101" pitchFamily="2" charset="-122"/>
              </a:rPr>
              <a:t>while-loop</a:t>
            </a:r>
            <a:r>
              <a:rPr lang="en-US" altLang="zh-CN" dirty="0">
                <a:ea typeface="宋体" panose="02010600030101010101" pitchFamily="2" charset="-122"/>
              </a:rPr>
              <a:t> with an empty body.</a:t>
            </a:r>
          </a:p>
          <a:p>
            <a:endParaRPr lang="en-US" altLang="zh-CN" dirty="0">
              <a:ea typeface="宋体" panose="02010600030101010101" pitchFamily="2" charset="-122"/>
            </a:endParaRPr>
          </a:p>
          <a:p>
            <a:r>
              <a:rPr lang="en-US" altLang="zh-CN" dirty="0">
                <a:ea typeface="宋体" panose="02010600030101010101" pitchFamily="2" charset="-122"/>
              </a:rPr>
              <a:t>It can be very </a:t>
            </a:r>
            <a:r>
              <a:rPr lang="en-US" altLang="zh-CN" dirty="0">
                <a:solidFill>
                  <a:srgbClr val="FF0000"/>
                </a:solidFill>
                <a:ea typeface="宋体" panose="02010600030101010101" pitchFamily="2" charset="-122"/>
              </a:rPr>
              <a:t>wasteful</a:t>
            </a:r>
            <a:r>
              <a:rPr lang="en-US" altLang="zh-CN" dirty="0">
                <a:ea typeface="宋体" panose="02010600030101010101" pitchFamily="2" charset="-122"/>
              </a:rPr>
              <a:t> of CPU cycles. </a:t>
            </a:r>
          </a:p>
          <a:p>
            <a:endParaRPr lang="en-US" altLang="zh-CN" dirty="0">
              <a:ea typeface="宋体" panose="02010600030101010101" pitchFamily="2" charset="-122"/>
            </a:endParaRPr>
          </a:p>
          <a:p>
            <a:r>
              <a:rPr lang="en-US" altLang="zh-CN" dirty="0">
                <a:ea typeface="宋体" panose="02010600030101010101" pitchFamily="2" charset="-122"/>
              </a:rPr>
              <a:t>It can also be </a:t>
            </a:r>
            <a:r>
              <a:rPr lang="en-US" altLang="zh-CN" dirty="0">
                <a:solidFill>
                  <a:srgbClr val="FF0000"/>
                </a:solidFill>
                <a:ea typeface="宋体" panose="02010600030101010101" pitchFamily="2" charset="-122"/>
              </a:rPr>
              <a:t>unreliable</a:t>
            </a:r>
            <a:r>
              <a:rPr lang="en-US" altLang="zh-CN" dirty="0">
                <a:ea typeface="宋体" panose="02010600030101010101" pitchFamily="2" charset="-122"/>
              </a:rPr>
              <a:t> if </a:t>
            </a:r>
            <a:r>
              <a:rPr lang="en-US" altLang="zh-CN" dirty="0">
                <a:solidFill>
                  <a:srgbClr val="FF0000"/>
                </a:solidFill>
                <a:ea typeface="宋体" panose="02010600030101010101" pitchFamily="2" charset="-122"/>
              </a:rPr>
              <a:t>compiler optimization </a:t>
            </a:r>
            <a:r>
              <a:rPr lang="en-US" altLang="zh-CN" dirty="0">
                <a:ea typeface="宋体" panose="02010600030101010101" pitchFamily="2" charset="-122"/>
              </a:rPr>
              <a:t>is turned on.</a:t>
            </a:r>
          </a:p>
        </p:txBody>
      </p:sp>
      <p:sp>
        <p:nvSpPr>
          <p:cNvPr id="6" name="灯片编号占位符 5">
            <a:extLst>
              <a:ext uri="{FF2B5EF4-FFF2-40B4-BE49-F238E27FC236}">
                <a16:creationId xmlns:a16="http://schemas.microsoft.com/office/drawing/2014/main" id="{1DDBD1FF-D462-4254-BFE4-D50753D3A4A9}"/>
              </a:ext>
            </a:extLst>
          </p:cNvPr>
          <p:cNvSpPr>
            <a:spLocks noGrp="1"/>
          </p:cNvSpPr>
          <p:nvPr>
            <p:ph type="sldNum" sz="quarter" idx="12"/>
          </p:nvPr>
        </p:nvSpPr>
        <p:spPr/>
        <p:txBody>
          <a:bodyPr/>
          <a:lstStyle/>
          <a:p>
            <a:fld id="{D7E73BF0-1322-481A-85B0-7D5783909D9E}" type="slidenum">
              <a:rPr lang="zh-TW" altLang="en-US" smtClean="0"/>
              <a:t>112</a:t>
            </a:fld>
            <a:endParaRPr lang="zh-TW"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a:extLst>
              <a:ext uri="{FF2B5EF4-FFF2-40B4-BE49-F238E27FC236}">
                <a16:creationId xmlns:a16="http://schemas.microsoft.com/office/drawing/2014/main" id="{4EA0FD4E-C0A0-4D0A-BCB2-D678C8CC784B}"/>
              </a:ext>
            </a:extLst>
          </p:cNvPr>
          <p:cNvSpPr>
            <a:spLocks noGrp="1"/>
          </p:cNvSpPr>
          <p:nvPr>
            <p:ph type="title"/>
          </p:nvPr>
        </p:nvSpPr>
        <p:spPr/>
        <p:txBody>
          <a:bodyPr/>
          <a:lstStyle/>
          <a:p>
            <a:r>
              <a:rPr lang="en-US" altLang="zh-CN">
                <a:ea typeface="宋体" panose="02010600030101010101" pitchFamily="2" charset="-122"/>
              </a:rPr>
              <a:t>Concluding Remarks (5)</a:t>
            </a:r>
          </a:p>
        </p:txBody>
      </p:sp>
      <p:sp>
        <p:nvSpPr>
          <p:cNvPr id="122882" name="Content Placeholder 2">
            <a:extLst>
              <a:ext uri="{FF2B5EF4-FFF2-40B4-BE49-F238E27FC236}">
                <a16:creationId xmlns:a16="http://schemas.microsoft.com/office/drawing/2014/main" id="{98DD27B1-F8AA-421B-8BF3-0B796596E385}"/>
              </a:ext>
            </a:extLst>
          </p:cNvPr>
          <p:cNvSpPr>
            <a:spLocks noGrp="1"/>
          </p:cNvSpPr>
          <p:nvPr>
            <p:ph idx="1"/>
          </p:nvPr>
        </p:nvSpPr>
        <p:spPr/>
        <p:txBody>
          <a:bodyPr/>
          <a:lstStyle/>
          <a:p>
            <a:r>
              <a:rPr lang="en-US" altLang="zh-CN" dirty="0">
                <a:ea typeface="宋体" panose="02010600030101010101" pitchFamily="2" charset="-122"/>
              </a:rPr>
              <a:t>A </a:t>
            </a:r>
            <a:r>
              <a:rPr lang="en-US" altLang="zh-CN" dirty="0">
                <a:solidFill>
                  <a:srgbClr val="FF0000"/>
                </a:solidFill>
                <a:ea typeface="宋体" panose="02010600030101010101" pitchFamily="2" charset="-122"/>
              </a:rPr>
              <a:t>mutex</a:t>
            </a:r>
            <a:r>
              <a:rPr lang="en-US" altLang="zh-CN" dirty="0">
                <a:ea typeface="宋体" panose="02010600030101010101" pitchFamily="2" charset="-122"/>
              </a:rPr>
              <a:t> can be used to avoid conflicting access to critical sections as well.</a:t>
            </a:r>
          </a:p>
          <a:p>
            <a:endParaRPr lang="en-US" altLang="zh-CN" dirty="0">
              <a:ea typeface="宋体" panose="02010600030101010101" pitchFamily="2" charset="-122"/>
            </a:endParaRPr>
          </a:p>
          <a:p>
            <a:r>
              <a:rPr lang="en-US" altLang="zh-CN" dirty="0">
                <a:ea typeface="宋体" panose="02010600030101010101" pitchFamily="2" charset="-122"/>
              </a:rPr>
              <a:t>Think of it as a </a:t>
            </a:r>
            <a:r>
              <a:rPr lang="en-US" altLang="zh-CN" dirty="0">
                <a:solidFill>
                  <a:srgbClr val="FF0000"/>
                </a:solidFill>
                <a:ea typeface="宋体" panose="02010600030101010101" pitchFamily="2" charset="-122"/>
              </a:rPr>
              <a:t>lock on a critical section</a:t>
            </a:r>
            <a:r>
              <a:rPr lang="en-US" altLang="zh-CN" dirty="0">
                <a:ea typeface="宋体" panose="02010600030101010101" pitchFamily="2" charset="-122"/>
              </a:rPr>
              <a:t>, since mutexes arrange for mutually exclusive access to a critical section.</a:t>
            </a:r>
          </a:p>
        </p:txBody>
      </p:sp>
      <p:sp>
        <p:nvSpPr>
          <p:cNvPr id="6" name="灯片编号占位符 5">
            <a:extLst>
              <a:ext uri="{FF2B5EF4-FFF2-40B4-BE49-F238E27FC236}">
                <a16:creationId xmlns:a16="http://schemas.microsoft.com/office/drawing/2014/main" id="{AD283CE5-ABCA-4846-BD60-71DB9E5695B9}"/>
              </a:ext>
            </a:extLst>
          </p:cNvPr>
          <p:cNvSpPr>
            <a:spLocks noGrp="1"/>
          </p:cNvSpPr>
          <p:nvPr>
            <p:ph type="sldNum" sz="quarter" idx="12"/>
          </p:nvPr>
        </p:nvSpPr>
        <p:spPr/>
        <p:txBody>
          <a:bodyPr/>
          <a:lstStyle/>
          <a:p>
            <a:fld id="{D7E73BF0-1322-481A-85B0-7D5783909D9E}" type="slidenum">
              <a:rPr lang="zh-TW" altLang="en-US" smtClean="0"/>
              <a:t>113</a:t>
            </a:fld>
            <a:endParaRPr lang="zh-TW"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a:extLst>
              <a:ext uri="{FF2B5EF4-FFF2-40B4-BE49-F238E27FC236}">
                <a16:creationId xmlns:a16="http://schemas.microsoft.com/office/drawing/2014/main" id="{408CB2BA-485B-4B7A-B08A-61D3E48C60F0}"/>
              </a:ext>
            </a:extLst>
          </p:cNvPr>
          <p:cNvSpPr>
            <a:spLocks noGrp="1"/>
          </p:cNvSpPr>
          <p:nvPr>
            <p:ph type="title"/>
          </p:nvPr>
        </p:nvSpPr>
        <p:spPr/>
        <p:txBody>
          <a:bodyPr/>
          <a:lstStyle/>
          <a:p>
            <a:r>
              <a:rPr lang="en-US" altLang="zh-CN">
                <a:ea typeface="宋体" panose="02010600030101010101" pitchFamily="2" charset="-122"/>
              </a:rPr>
              <a:t>Concluding Remarks (6)</a:t>
            </a:r>
          </a:p>
        </p:txBody>
      </p:sp>
      <p:sp>
        <p:nvSpPr>
          <p:cNvPr id="123906" name="Content Placeholder 2">
            <a:extLst>
              <a:ext uri="{FF2B5EF4-FFF2-40B4-BE49-F238E27FC236}">
                <a16:creationId xmlns:a16="http://schemas.microsoft.com/office/drawing/2014/main" id="{9D3DBC9D-36EC-498E-BF6D-F153E6FC3D8C}"/>
              </a:ext>
            </a:extLst>
          </p:cNvPr>
          <p:cNvSpPr>
            <a:spLocks noGrp="1"/>
          </p:cNvSpPr>
          <p:nvPr>
            <p:ph idx="1"/>
          </p:nvPr>
        </p:nvSpPr>
        <p:spPr/>
        <p:txBody>
          <a:bodyPr/>
          <a:lstStyle/>
          <a:p>
            <a:r>
              <a:rPr lang="en-US" altLang="zh-CN" dirty="0">
                <a:ea typeface="宋体" panose="02010600030101010101" pitchFamily="2" charset="-122"/>
              </a:rPr>
              <a:t>A </a:t>
            </a:r>
            <a:r>
              <a:rPr lang="en-US" altLang="zh-CN" dirty="0">
                <a:solidFill>
                  <a:srgbClr val="FF0000"/>
                </a:solidFill>
                <a:ea typeface="宋体" panose="02010600030101010101" pitchFamily="2" charset="-122"/>
              </a:rPr>
              <a:t>semaphore</a:t>
            </a:r>
            <a:r>
              <a:rPr lang="en-US" altLang="zh-CN" dirty="0">
                <a:ea typeface="宋体" panose="02010600030101010101" pitchFamily="2" charset="-122"/>
              </a:rPr>
              <a:t> is the third way to avoid conflicting access to critical sections.</a:t>
            </a:r>
          </a:p>
          <a:p>
            <a:endParaRPr lang="en-US" altLang="zh-CN" dirty="0">
              <a:ea typeface="宋体" panose="02010600030101010101" pitchFamily="2" charset="-122"/>
            </a:endParaRPr>
          </a:p>
          <a:p>
            <a:r>
              <a:rPr lang="en-US" altLang="zh-CN" dirty="0">
                <a:ea typeface="宋体" panose="02010600030101010101" pitchFamily="2" charset="-122"/>
              </a:rPr>
              <a:t>It is an unsigned int together with two operations: </a:t>
            </a:r>
            <a:r>
              <a:rPr lang="en-US" altLang="zh-CN" dirty="0" err="1">
                <a:solidFill>
                  <a:srgbClr val="C00000"/>
                </a:solidFill>
                <a:ea typeface="宋体" panose="02010600030101010101" pitchFamily="2" charset="-122"/>
              </a:rPr>
              <a:t>sem_wait</a:t>
            </a:r>
            <a:r>
              <a:rPr lang="en-US" altLang="zh-CN" dirty="0">
                <a:ea typeface="宋体" panose="02010600030101010101" pitchFamily="2" charset="-122"/>
              </a:rPr>
              <a:t> and </a:t>
            </a:r>
            <a:r>
              <a:rPr lang="en-US" altLang="zh-CN" dirty="0" err="1">
                <a:solidFill>
                  <a:srgbClr val="C00000"/>
                </a:solidFill>
                <a:ea typeface="宋体" panose="02010600030101010101" pitchFamily="2" charset="-122"/>
              </a:rPr>
              <a:t>sem_post</a:t>
            </a:r>
            <a:r>
              <a:rPr lang="en-US" altLang="zh-CN" dirty="0">
                <a:ea typeface="宋体" panose="02010600030101010101" pitchFamily="2" charset="-122"/>
              </a:rPr>
              <a:t>. </a:t>
            </a:r>
          </a:p>
          <a:p>
            <a:endParaRPr lang="en-US" altLang="zh-CN" dirty="0">
              <a:ea typeface="宋体" panose="02010600030101010101" pitchFamily="2" charset="-122"/>
            </a:endParaRPr>
          </a:p>
          <a:p>
            <a:r>
              <a:rPr lang="en-US" altLang="zh-CN" dirty="0">
                <a:ea typeface="宋体" panose="02010600030101010101" pitchFamily="2" charset="-122"/>
              </a:rPr>
              <a:t>Semaphores are more powerful than mutexes since they can be </a:t>
            </a:r>
            <a:r>
              <a:rPr lang="en-US" altLang="zh-CN" dirty="0">
                <a:solidFill>
                  <a:srgbClr val="FF0000"/>
                </a:solidFill>
                <a:ea typeface="宋体" panose="02010600030101010101" pitchFamily="2" charset="-122"/>
              </a:rPr>
              <a:t>initialized to any nonnegative value</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E5378929-E46E-4E63-A62C-E45B1993E258}"/>
              </a:ext>
            </a:extLst>
          </p:cNvPr>
          <p:cNvSpPr>
            <a:spLocks noGrp="1"/>
          </p:cNvSpPr>
          <p:nvPr>
            <p:ph type="sldNum" sz="quarter" idx="12"/>
          </p:nvPr>
        </p:nvSpPr>
        <p:spPr/>
        <p:txBody>
          <a:bodyPr/>
          <a:lstStyle/>
          <a:p>
            <a:fld id="{D7E73BF0-1322-481A-85B0-7D5783909D9E}" type="slidenum">
              <a:rPr lang="zh-TW" altLang="en-US" smtClean="0"/>
              <a:t>114</a:t>
            </a:fld>
            <a:endParaRPr lang="zh-TW"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a:extLst>
              <a:ext uri="{FF2B5EF4-FFF2-40B4-BE49-F238E27FC236}">
                <a16:creationId xmlns:a16="http://schemas.microsoft.com/office/drawing/2014/main" id="{DED5A764-394C-4195-952E-D9179081ACF5}"/>
              </a:ext>
            </a:extLst>
          </p:cNvPr>
          <p:cNvSpPr>
            <a:spLocks noGrp="1"/>
          </p:cNvSpPr>
          <p:nvPr>
            <p:ph type="title"/>
          </p:nvPr>
        </p:nvSpPr>
        <p:spPr/>
        <p:txBody>
          <a:bodyPr/>
          <a:lstStyle/>
          <a:p>
            <a:r>
              <a:rPr lang="en-US" altLang="zh-CN">
                <a:ea typeface="宋体" panose="02010600030101010101" pitchFamily="2" charset="-122"/>
              </a:rPr>
              <a:t>Concluding Remarks (7)</a:t>
            </a:r>
          </a:p>
        </p:txBody>
      </p:sp>
      <p:sp>
        <p:nvSpPr>
          <p:cNvPr id="124930" name="Content Placeholder 2">
            <a:extLst>
              <a:ext uri="{FF2B5EF4-FFF2-40B4-BE49-F238E27FC236}">
                <a16:creationId xmlns:a16="http://schemas.microsoft.com/office/drawing/2014/main" id="{EE0F8C7A-A9A9-4627-9E85-798A45FC19EE}"/>
              </a:ext>
            </a:extLst>
          </p:cNvPr>
          <p:cNvSpPr>
            <a:spLocks noGrp="1"/>
          </p:cNvSpPr>
          <p:nvPr>
            <p:ph idx="1"/>
          </p:nvPr>
        </p:nvSpPr>
        <p:spPr>
          <a:xfrm>
            <a:off x="628650" y="1825625"/>
            <a:ext cx="8015554" cy="4351338"/>
          </a:xfrm>
        </p:spPr>
        <p:txBody>
          <a:bodyPr/>
          <a:lstStyle/>
          <a:p>
            <a:r>
              <a:rPr lang="en-US" altLang="zh-CN" dirty="0">
                <a:ea typeface="宋体" panose="02010600030101010101" pitchFamily="2" charset="-122"/>
              </a:rPr>
              <a:t>A </a:t>
            </a:r>
            <a:r>
              <a:rPr lang="en-US" altLang="zh-CN" dirty="0">
                <a:solidFill>
                  <a:srgbClr val="FF0000"/>
                </a:solidFill>
                <a:ea typeface="宋体" panose="02010600030101010101" pitchFamily="2" charset="-122"/>
              </a:rPr>
              <a:t>barrier</a:t>
            </a:r>
            <a:r>
              <a:rPr lang="en-US" altLang="zh-CN" dirty="0">
                <a:ea typeface="宋体" panose="02010600030101010101" pitchFamily="2" charset="-122"/>
              </a:rPr>
              <a:t> is a point in a program at which the threads block until </a:t>
            </a:r>
            <a:r>
              <a:rPr lang="en-US" altLang="zh-CN" dirty="0">
                <a:solidFill>
                  <a:srgbClr val="C00000"/>
                </a:solidFill>
                <a:ea typeface="宋体" panose="02010600030101010101" pitchFamily="2" charset="-122"/>
              </a:rPr>
              <a:t>all</a:t>
            </a:r>
            <a:r>
              <a:rPr lang="en-US" altLang="zh-CN" dirty="0">
                <a:ea typeface="宋体" panose="02010600030101010101" pitchFamily="2" charset="-122"/>
              </a:rPr>
              <a:t> of the threads have </a:t>
            </a:r>
            <a:r>
              <a:rPr lang="en-US" altLang="zh-CN" dirty="0">
                <a:solidFill>
                  <a:srgbClr val="C00000"/>
                </a:solidFill>
                <a:ea typeface="宋体" panose="02010600030101010101" pitchFamily="2" charset="-122"/>
              </a:rPr>
              <a:t>reached</a:t>
            </a:r>
            <a:r>
              <a:rPr lang="en-US" altLang="zh-CN" dirty="0">
                <a:ea typeface="宋体" panose="02010600030101010101" pitchFamily="2" charset="-122"/>
              </a:rPr>
              <a:t> it.</a:t>
            </a:r>
          </a:p>
          <a:p>
            <a:endParaRPr lang="en-US" altLang="zh-CN" dirty="0">
              <a:ea typeface="宋体" panose="02010600030101010101" pitchFamily="2" charset="-122"/>
            </a:endParaRPr>
          </a:p>
          <a:p>
            <a:r>
              <a:rPr lang="en-US" altLang="zh-CN" dirty="0">
                <a:ea typeface="宋体" panose="02010600030101010101" pitchFamily="2" charset="-122"/>
              </a:rPr>
              <a:t>A </a:t>
            </a:r>
            <a:r>
              <a:rPr lang="en-US" altLang="zh-CN" dirty="0">
                <a:solidFill>
                  <a:srgbClr val="FF0000"/>
                </a:solidFill>
                <a:ea typeface="宋体" panose="02010600030101010101" pitchFamily="2" charset="-122"/>
              </a:rPr>
              <a:t>read-write lock </a:t>
            </a:r>
            <a:r>
              <a:rPr lang="en-US" altLang="zh-CN" dirty="0">
                <a:ea typeface="宋体" panose="02010600030101010101" pitchFamily="2" charset="-122"/>
              </a:rPr>
              <a:t>is used when it’s safe for multiple threads to simultaneously </a:t>
            </a:r>
            <a:r>
              <a:rPr lang="en-US" altLang="zh-CN" dirty="0">
                <a:solidFill>
                  <a:srgbClr val="C00000"/>
                </a:solidFill>
                <a:ea typeface="宋体" panose="02010600030101010101" pitchFamily="2" charset="-122"/>
              </a:rPr>
              <a:t>read</a:t>
            </a:r>
            <a:r>
              <a:rPr lang="en-US" altLang="zh-CN" dirty="0">
                <a:ea typeface="宋体" panose="02010600030101010101" pitchFamily="2" charset="-122"/>
              </a:rPr>
              <a:t> a data structure, </a:t>
            </a:r>
          </a:p>
          <a:p>
            <a:endParaRPr lang="en-US" altLang="zh-CN" dirty="0">
              <a:ea typeface="宋体" panose="02010600030101010101" pitchFamily="2" charset="-122"/>
            </a:endParaRPr>
          </a:p>
          <a:p>
            <a:r>
              <a:rPr lang="en-US" altLang="zh-CN" dirty="0">
                <a:ea typeface="宋体" panose="02010600030101010101" pitchFamily="2" charset="-122"/>
              </a:rPr>
              <a:t>but if a thread needs to </a:t>
            </a:r>
            <a:r>
              <a:rPr lang="en-US" altLang="zh-CN" dirty="0">
                <a:solidFill>
                  <a:srgbClr val="C00000"/>
                </a:solidFill>
                <a:ea typeface="宋体" panose="02010600030101010101" pitchFamily="2" charset="-122"/>
              </a:rPr>
              <a:t>write</a:t>
            </a:r>
            <a:r>
              <a:rPr lang="en-US" altLang="zh-CN" dirty="0">
                <a:ea typeface="宋体" panose="02010600030101010101" pitchFamily="2" charset="-122"/>
              </a:rPr>
              <a:t> to the data structure, then only that thread can access the data structure during the modification.</a:t>
            </a:r>
          </a:p>
        </p:txBody>
      </p:sp>
      <p:sp>
        <p:nvSpPr>
          <p:cNvPr id="6" name="灯片编号占位符 5">
            <a:extLst>
              <a:ext uri="{FF2B5EF4-FFF2-40B4-BE49-F238E27FC236}">
                <a16:creationId xmlns:a16="http://schemas.microsoft.com/office/drawing/2014/main" id="{98AB2706-B397-41BB-8F05-AE5CBCF4B22C}"/>
              </a:ext>
            </a:extLst>
          </p:cNvPr>
          <p:cNvSpPr>
            <a:spLocks noGrp="1"/>
          </p:cNvSpPr>
          <p:nvPr>
            <p:ph type="sldNum" sz="quarter" idx="12"/>
          </p:nvPr>
        </p:nvSpPr>
        <p:spPr/>
        <p:txBody>
          <a:bodyPr/>
          <a:lstStyle/>
          <a:p>
            <a:fld id="{D7E73BF0-1322-481A-85B0-7D5783909D9E}" type="slidenum">
              <a:rPr lang="zh-TW" altLang="en-US" smtClean="0"/>
              <a:t>115</a:t>
            </a:fld>
            <a:endParaRPr lang="zh-TW"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a:extLst>
              <a:ext uri="{FF2B5EF4-FFF2-40B4-BE49-F238E27FC236}">
                <a16:creationId xmlns:a16="http://schemas.microsoft.com/office/drawing/2014/main" id="{5BF90BA3-CC8E-43E5-AAB8-7D92C4F2CACD}"/>
              </a:ext>
            </a:extLst>
          </p:cNvPr>
          <p:cNvSpPr>
            <a:spLocks noGrp="1"/>
          </p:cNvSpPr>
          <p:nvPr>
            <p:ph type="title"/>
          </p:nvPr>
        </p:nvSpPr>
        <p:spPr/>
        <p:txBody>
          <a:bodyPr/>
          <a:lstStyle/>
          <a:p>
            <a:r>
              <a:rPr lang="en-US" altLang="zh-CN">
                <a:ea typeface="宋体" panose="02010600030101010101" pitchFamily="2" charset="-122"/>
              </a:rPr>
              <a:t>Concluding Remarks (8)</a:t>
            </a:r>
          </a:p>
        </p:txBody>
      </p:sp>
      <p:sp>
        <p:nvSpPr>
          <p:cNvPr id="125954" name="Content Placeholder 2">
            <a:extLst>
              <a:ext uri="{FF2B5EF4-FFF2-40B4-BE49-F238E27FC236}">
                <a16:creationId xmlns:a16="http://schemas.microsoft.com/office/drawing/2014/main" id="{084073D7-878F-4C41-AEC1-0E81D1A4D3B6}"/>
              </a:ext>
            </a:extLst>
          </p:cNvPr>
          <p:cNvSpPr>
            <a:spLocks noGrp="1"/>
          </p:cNvSpPr>
          <p:nvPr>
            <p:ph idx="1"/>
          </p:nvPr>
        </p:nvSpPr>
        <p:spPr/>
        <p:txBody>
          <a:bodyPr/>
          <a:lstStyle/>
          <a:p>
            <a:r>
              <a:rPr lang="en-US" altLang="zh-CN" dirty="0">
                <a:ea typeface="宋体" panose="02010600030101010101" pitchFamily="2" charset="-122"/>
              </a:rPr>
              <a:t>Some C functions cache data between calls by declaring variables to be </a:t>
            </a:r>
            <a:r>
              <a:rPr lang="en-US" altLang="zh-CN" dirty="0">
                <a:solidFill>
                  <a:srgbClr val="FF0000"/>
                </a:solidFill>
                <a:ea typeface="宋体" panose="02010600030101010101" pitchFamily="2" charset="-122"/>
              </a:rPr>
              <a:t>static</a:t>
            </a:r>
            <a:r>
              <a:rPr lang="en-US" altLang="zh-CN" dirty="0">
                <a:ea typeface="宋体" panose="02010600030101010101" pitchFamily="2" charset="-122"/>
              </a:rPr>
              <a:t>, causing errors when multiple threads call the function.</a:t>
            </a:r>
          </a:p>
          <a:p>
            <a:endParaRPr lang="en-US" altLang="zh-CN" dirty="0">
              <a:ea typeface="宋体" panose="02010600030101010101" pitchFamily="2" charset="-122"/>
            </a:endParaRPr>
          </a:p>
          <a:p>
            <a:r>
              <a:rPr lang="en-US" altLang="zh-CN" dirty="0">
                <a:ea typeface="宋体" panose="02010600030101010101" pitchFamily="2" charset="-122"/>
              </a:rPr>
              <a:t>This type of function is </a:t>
            </a:r>
            <a:r>
              <a:rPr lang="en-US" altLang="zh-CN" dirty="0">
                <a:solidFill>
                  <a:srgbClr val="FF0000"/>
                </a:solidFill>
                <a:ea typeface="宋体" panose="02010600030101010101" pitchFamily="2" charset="-122"/>
              </a:rPr>
              <a:t>not</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thread-safe</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2C9388FB-D03E-474E-8E0F-0E5234F85861}"/>
              </a:ext>
            </a:extLst>
          </p:cNvPr>
          <p:cNvSpPr>
            <a:spLocks noGrp="1"/>
          </p:cNvSpPr>
          <p:nvPr>
            <p:ph type="sldNum" sz="quarter" idx="12"/>
          </p:nvPr>
        </p:nvSpPr>
        <p:spPr/>
        <p:txBody>
          <a:bodyPr/>
          <a:lstStyle/>
          <a:p>
            <a:fld id="{D7E73BF0-1322-481A-85B0-7D5783909D9E}" type="slidenum">
              <a:rPr lang="zh-TW" altLang="en-US" smtClean="0"/>
              <a:t>116</a:t>
            </a:fld>
            <a:endParaRPr lang="zh-TW"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14A6-7236-4585-83D0-FC0A8395B541}"/>
              </a:ext>
            </a:extLst>
          </p:cNvPr>
          <p:cNvSpPr>
            <a:spLocks noGrp="1"/>
          </p:cNvSpPr>
          <p:nvPr>
            <p:ph type="title"/>
          </p:nvPr>
        </p:nvSpPr>
        <p:spPr/>
        <p:txBody>
          <a:bodyPr/>
          <a:lstStyle/>
          <a:p>
            <a:r>
              <a:rPr lang="en-US" altLang="zh-CN" b="1" dirty="0"/>
              <a:t>Supplementary materials</a:t>
            </a:r>
            <a:endParaRPr lang="zh-CN" altLang="en-US" b="1" dirty="0"/>
          </a:p>
        </p:txBody>
      </p:sp>
      <p:sp>
        <p:nvSpPr>
          <p:cNvPr id="3" name="内容占位符 2">
            <a:extLst>
              <a:ext uri="{FF2B5EF4-FFF2-40B4-BE49-F238E27FC236}">
                <a16:creationId xmlns:a16="http://schemas.microsoft.com/office/drawing/2014/main" id="{9574B0DA-CDE1-41CE-B00A-CF1E1AE3B46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7E3E2912-DC31-4818-9C47-AC25EAF7FE59}"/>
              </a:ext>
            </a:extLst>
          </p:cNvPr>
          <p:cNvSpPr>
            <a:spLocks noGrp="1"/>
          </p:cNvSpPr>
          <p:nvPr>
            <p:ph type="sldNum" sz="quarter" idx="12"/>
          </p:nvPr>
        </p:nvSpPr>
        <p:spPr/>
        <p:txBody>
          <a:bodyPr/>
          <a:lstStyle/>
          <a:p>
            <a:fld id="{D7E73BF0-1322-481A-85B0-7D5783909D9E}" type="slidenum">
              <a:rPr lang="zh-TW" altLang="en-US" smtClean="0"/>
              <a:t>117</a:t>
            </a:fld>
            <a:endParaRPr lang="zh-TW" altLang="en-US"/>
          </a:p>
        </p:txBody>
      </p:sp>
    </p:spTree>
    <p:extLst>
      <p:ext uri="{BB962C8B-B14F-4D97-AF65-F5344CB8AC3E}">
        <p14:creationId xmlns:p14="http://schemas.microsoft.com/office/powerpoint/2010/main" val="11897249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14A6-7236-4585-83D0-FC0A8395B541}"/>
              </a:ext>
            </a:extLst>
          </p:cNvPr>
          <p:cNvSpPr>
            <a:spLocks noGrp="1"/>
          </p:cNvSpPr>
          <p:nvPr>
            <p:ph type="title"/>
          </p:nvPr>
        </p:nvSpPr>
        <p:spPr/>
        <p:txBody>
          <a:bodyPr/>
          <a:lstStyle/>
          <a:p>
            <a:r>
              <a:rPr lang="en-US" altLang="zh-CN" b="1" dirty="0"/>
              <a:t>Returning a value</a:t>
            </a:r>
            <a:endParaRPr lang="zh-CN" altLang="en-US" b="1" dirty="0"/>
          </a:p>
        </p:txBody>
      </p:sp>
      <p:sp>
        <p:nvSpPr>
          <p:cNvPr id="4" name="灯片编号占位符 3">
            <a:extLst>
              <a:ext uri="{FF2B5EF4-FFF2-40B4-BE49-F238E27FC236}">
                <a16:creationId xmlns:a16="http://schemas.microsoft.com/office/drawing/2014/main" id="{7E3E2912-DC31-4818-9C47-AC25EAF7FE59}"/>
              </a:ext>
            </a:extLst>
          </p:cNvPr>
          <p:cNvSpPr>
            <a:spLocks noGrp="1"/>
          </p:cNvSpPr>
          <p:nvPr>
            <p:ph type="sldNum" sz="quarter" idx="12"/>
          </p:nvPr>
        </p:nvSpPr>
        <p:spPr/>
        <p:txBody>
          <a:bodyPr/>
          <a:lstStyle/>
          <a:p>
            <a:fld id="{D7E73BF0-1322-481A-85B0-7D5783909D9E}" type="slidenum">
              <a:rPr lang="zh-TW" altLang="en-US" smtClean="0"/>
              <a:t>118</a:t>
            </a:fld>
            <a:endParaRPr lang="zh-TW" altLang="en-US"/>
          </a:p>
        </p:txBody>
      </p:sp>
      <p:pic>
        <p:nvPicPr>
          <p:cNvPr id="6" name="图片 5">
            <a:extLst>
              <a:ext uri="{FF2B5EF4-FFF2-40B4-BE49-F238E27FC236}">
                <a16:creationId xmlns:a16="http://schemas.microsoft.com/office/drawing/2014/main" id="{BFA26AFA-C1E0-407C-9B56-701AA4B50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37" y="1538333"/>
            <a:ext cx="4578585" cy="4648439"/>
          </a:xfrm>
          <a:prstGeom prst="rect">
            <a:avLst/>
          </a:prstGeom>
        </p:spPr>
      </p:pic>
      <p:pic>
        <p:nvPicPr>
          <p:cNvPr id="8" name="图片 7">
            <a:extLst>
              <a:ext uri="{FF2B5EF4-FFF2-40B4-BE49-F238E27FC236}">
                <a16:creationId xmlns:a16="http://schemas.microsoft.com/office/drawing/2014/main" id="{8F6A86FA-3720-4CF3-BE9B-1B66684EB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622" y="1538333"/>
            <a:ext cx="4402258" cy="3959640"/>
          </a:xfrm>
          <a:prstGeom prst="rect">
            <a:avLst/>
          </a:prstGeom>
        </p:spPr>
      </p:pic>
      <p:sp>
        <p:nvSpPr>
          <p:cNvPr id="9" name="文本框 8">
            <a:extLst>
              <a:ext uri="{FF2B5EF4-FFF2-40B4-BE49-F238E27FC236}">
                <a16:creationId xmlns:a16="http://schemas.microsoft.com/office/drawing/2014/main" id="{DDAA83BC-A75A-4B46-BBB7-CCB464F50F49}"/>
              </a:ext>
            </a:extLst>
          </p:cNvPr>
          <p:cNvSpPr txBox="1"/>
          <p:nvPr/>
        </p:nvSpPr>
        <p:spPr>
          <a:xfrm>
            <a:off x="7157546" y="5904150"/>
            <a:ext cx="1007022" cy="369332"/>
          </a:xfrm>
          <a:prstGeom prst="rect">
            <a:avLst/>
          </a:prstGeom>
          <a:noFill/>
        </p:spPr>
        <p:txBody>
          <a:bodyPr wrap="square" rtlCol="0">
            <a:spAutoFit/>
          </a:bodyPr>
          <a:lstStyle/>
          <a:p>
            <a:r>
              <a:rPr lang="en-US" altLang="zh-CN" dirty="0">
                <a:hlinkClick r:id="rId4" action="ppaction://hlinksldjump"/>
              </a:rPr>
              <a:t>back</a:t>
            </a:r>
            <a:endParaRPr lang="zh-CN" altLang="en-US" dirty="0"/>
          </a:p>
        </p:txBody>
      </p:sp>
    </p:spTree>
    <p:extLst>
      <p:ext uri="{BB962C8B-B14F-4D97-AF65-F5344CB8AC3E}">
        <p14:creationId xmlns:p14="http://schemas.microsoft.com/office/powerpoint/2010/main" val="17348835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14A6-7236-4585-83D0-FC0A8395B541}"/>
              </a:ext>
            </a:extLst>
          </p:cNvPr>
          <p:cNvSpPr>
            <a:spLocks noGrp="1"/>
          </p:cNvSpPr>
          <p:nvPr>
            <p:ph type="title"/>
          </p:nvPr>
        </p:nvSpPr>
        <p:spPr/>
        <p:txBody>
          <a:bodyPr/>
          <a:lstStyle/>
          <a:p>
            <a:r>
              <a:rPr lang="en-US" altLang="zh-CN" b="1" dirty="0" err="1"/>
              <a:t>Pthread</a:t>
            </a:r>
            <a:r>
              <a:rPr lang="en-US" altLang="zh-CN" b="1" dirty="0"/>
              <a:t> mutex usage example</a:t>
            </a:r>
            <a:endParaRPr lang="zh-CN" altLang="en-US" b="1" dirty="0"/>
          </a:p>
        </p:txBody>
      </p:sp>
      <p:sp>
        <p:nvSpPr>
          <p:cNvPr id="4" name="灯片编号占位符 3">
            <a:extLst>
              <a:ext uri="{FF2B5EF4-FFF2-40B4-BE49-F238E27FC236}">
                <a16:creationId xmlns:a16="http://schemas.microsoft.com/office/drawing/2014/main" id="{7E3E2912-DC31-4818-9C47-AC25EAF7FE59}"/>
              </a:ext>
            </a:extLst>
          </p:cNvPr>
          <p:cNvSpPr>
            <a:spLocks noGrp="1"/>
          </p:cNvSpPr>
          <p:nvPr>
            <p:ph type="sldNum" sz="quarter" idx="12"/>
          </p:nvPr>
        </p:nvSpPr>
        <p:spPr/>
        <p:txBody>
          <a:bodyPr/>
          <a:lstStyle/>
          <a:p>
            <a:fld id="{D7E73BF0-1322-481A-85B0-7D5783909D9E}" type="slidenum">
              <a:rPr lang="zh-TW" altLang="en-US" smtClean="0"/>
              <a:t>119</a:t>
            </a:fld>
            <a:endParaRPr lang="zh-TW" altLang="en-US"/>
          </a:p>
        </p:txBody>
      </p:sp>
      <p:sp>
        <p:nvSpPr>
          <p:cNvPr id="9" name="文本框 8">
            <a:extLst>
              <a:ext uri="{FF2B5EF4-FFF2-40B4-BE49-F238E27FC236}">
                <a16:creationId xmlns:a16="http://schemas.microsoft.com/office/drawing/2014/main" id="{DDAA83BC-A75A-4B46-BBB7-CCB464F50F49}"/>
              </a:ext>
            </a:extLst>
          </p:cNvPr>
          <p:cNvSpPr txBox="1"/>
          <p:nvPr/>
        </p:nvSpPr>
        <p:spPr>
          <a:xfrm>
            <a:off x="7157546" y="5904150"/>
            <a:ext cx="1007022" cy="369332"/>
          </a:xfrm>
          <a:prstGeom prst="rect">
            <a:avLst/>
          </a:prstGeom>
          <a:noFill/>
        </p:spPr>
        <p:txBody>
          <a:bodyPr wrap="square" rtlCol="0">
            <a:spAutoFit/>
          </a:bodyPr>
          <a:lstStyle/>
          <a:p>
            <a:r>
              <a:rPr lang="en-US" altLang="zh-CN" dirty="0">
                <a:hlinkClick r:id="rId2" action="ppaction://hlinksldjump"/>
              </a:rPr>
              <a:t>back</a:t>
            </a:r>
            <a:endParaRPr lang="zh-CN" altLang="en-US" dirty="0"/>
          </a:p>
        </p:txBody>
      </p:sp>
      <p:pic>
        <p:nvPicPr>
          <p:cNvPr id="5" name="图片 4">
            <a:extLst>
              <a:ext uri="{FF2B5EF4-FFF2-40B4-BE49-F238E27FC236}">
                <a16:creationId xmlns:a16="http://schemas.microsoft.com/office/drawing/2014/main" id="{3831F7E9-804A-4A59-87B4-D4FA9EBD4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69979"/>
            <a:ext cx="4572000" cy="3411855"/>
          </a:xfrm>
          <a:prstGeom prst="rect">
            <a:avLst/>
          </a:prstGeom>
        </p:spPr>
      </p:pic>
      <p:pic>
        <p:nvPicPr>
          <p:cNvPr id="10" name="图片 9">
            <a:extLst>
              <a:ext uri="{FF2B5EF4-FFF2-40B4-BE49-F238E27FC236}">
                <a16:creationId xmlns:a16="http://schemas.microsoft.com/office/drawing/2014/main" id="{686DD9B7-4130-47FE-9CD8-E860D3FCB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069979"/>
            <a:ext cx="4491366" cy="3322447"/>
          </a:xfrm>
          <a:prstGeom prst="rect">
            <a:avLst/>
          </a:prstGeom>
        </p:spPr>
      </p:pic>
      <p:sp>
        <p:nvSpPr>
          <p:cNvPr id="3" name="文本框 2">
            <a:extLst>
              <a:ext uri="{FF2B5EF4-FFF2-40B4-BE49-F238E27FC236}">
                <a16:creationId xmlns:a16="http://schemas.microsoft.com/office/drawing/2014/main" id="{2E6315AC-C551-4204-92BD-8D4761B290D0}"/>
              </a:ext>
            </a:extLst>
          </p:cNvPr>
          <p:cNvSpPr txBox="1"/>
          <p:nvPr/>
        </p:nvSpPr>
        <p:spPr>
          <a:xfrm>
            <a:off x="181303" y="1434662"/>
            <a:ext cx="4650828" cy="369332"/>
          </a:xfrm>
          <a:prstGeom prst="rect">
            <a:avLst/>
          </a:prstGeom>
          <a:noFill/>
        </p:spPr>
        <p:txBody>
          <a:bodyPr wrap="square" rtlCol="0">
            <a:spAutoFit/>
          </a:bodyPr>
          <a:lstStyle/>
          <a:p>
            <a:r>
              <a:rPr lang="en-US" altLang="zh-CN" b="0" i="0" dirty="0" err="1">
                <a:solidFill>
                  <a:srgbClr val="DF3079"/>
                </a:solidFill>
                <a:effectLst/>
                <a:latin typeface="Söhne Mono"/>
              </a:rPr>
              <a:t>pthread_mutex_t</a:t>
            </a:r>
            <a:r>
              <a:rPr lang="en-US" altLang="zh-CN" b="0" i="0" dirty="0">
                <a:solidFill>
                  <a:srgbClr val="DF3079"/>
                </a:solidFill>
                <a:effectLst/>
                <a:latin typeface="Söhne Mono"/>
              </a:rPr>
              <a:t> mutex; // global</a:t>
            </a:r>
            <a:r>
              <a:rPr lang="en-US" altLang="zh-CN" b="0" i="0" dirty="0">
                <a:solidFill>
                  <a:srgbClr val="FFFFFF"/>
                </a:solidFill>
                <a:effectLst/>
                <a:latin typeface="Söhne Mono"/>
              </a:rPr>
              <a:t> </a:t>
            </a:r>
            <a:r>
              <a:rPr lang="en-US" altLang="zh-CN" b="0" i="0" dirty="0" err="1">
                <a:solidFill>
                  <a:srgbClr val="FFFFFF"/>
                </a:solidFill>
                <a:effectLst/>
                <a:latin typeface="Söhne Mono"/>
              </a:rPr>
              <a:t>count_mutex</a:t>
            </a:r>
            <a:r>
              <a:rPr lang="en-US" altLang="zh-CN" b="0" i="0" dirty="0">
                <a:solidFill>
                  <a:srgbClr val="FFFFFF"/>
                </a:solidFill>
                <a:effectLst/>
                <a:latin typeface="Söhne Mono"/>
              </a:rPr>
              <a:t>;</a:t>
            </a:r>
            <a:endParaRPr lang="zh-CN" altLang="en-US" dirty="0"/>
          </a:p>
        </p:txBody>
      </p:sp>
    </p:spTree>
    <p:extLst>
      <p:ext uri="{BB962C8B-B14F-4D97-AF65-F5344CB8AC3E}">
        <p14:creationId xmlns:p14="http://schemas.microsoft.com/office/powerpoint/2010/main" val="96793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089BC538-0C5C-407D-BE0A-7FCDDD3229EA}"/>
              </a:ext>
            </a:extLst>
          </p:cNvPr>
          <p:cNvSpPr>
            <a:spLocks noGrp="1"/>
          </p:cNvSpPr>
          <p:nvPr>
            <p:ph type="title"/>
          </p:nvPr>
        </p:nvSpPr>
        <p:spPr>
          <a:xfrm>
            <a:off x="628650" y="253206"/>
            <a:ext cx="7886700" cy="1325563"/>
          </a:xfrm>
        </p:spPr>
        <p:txBody>
          <a:bodyPr/>
          <a:lstStyle/>
          <a:p>
            <a:r>
              <a:rPr lang="en-US" altLang="zh-CN" dirty="0">
                <a:ea typeface="宋体" panose="02010600030101010101" pitchFamily="2" charset="-122"/>
              </a:rPr>
              <a:t>Running a </a:t>
            </a:r>
            <a:r>
              <a:rPr lang="en-US" altLang="zh-CN" dirty="0" err="1">
                <a:ea typeface="宋体" panose="02010600030101010101" pitchFamily="2" charset="-122"/>
              </a:rPr>
              <a:t>Pthreads</a:t>
            </a:r>
            <a:r>
              <a:rPr lang="en-US" altLang="zh-CN" dirty="0">
                <a:ea typeface="宋体" panose="02010600030101010101" pitchFamily="2" charset="-122"/>
              </a:rPr>
              <a:t> program</a:t>
            </a:r>
          </a:p>
        </p:txBody>
      </p:sp>
      <p:sp>
        <p:nvSpPr>
          <p:cNvPr id="4" name="Rectangle 3">
            <a:extLst>
              <a:ext uri="{FF2B5EF4-FFF2-40B4-BE49-F238E27FC236}">
                <a16:creationId xmlns:a16="http://schemas.microsoft.com/office/drawing/2014/main" id="{BA140425-B926-440D-AB06-111D75721991}"/>
              </a:ext>
            </a:extLst>
          </p:cNvPr>
          <p:cNvSpPr/>
          <p:nvPr/>
        </p:nvSpPr>
        <p:spPr>
          <a:xfrm>
            <a:off x="719931" y="1578769"/>
            <a:ext cx="7704137" cy="461665"/>
          </a:xfrm>
          <a:prstGeom prst="rect">
            <a:avLst/>
          </a:prstGeom>
        </p:spPr>
        <p:txBody>
          <a:bodyPr>
            <a:spAutoFit/>
          </a:bodyPr>
          <a:lstStyle/>
          <a:p>
            <a:pPr>
              <a:spcBef>
                <a:spcPct val="20000"/>
              </a:spcBef>
              <a:buClr>
                <a:schemeClr val="tx1"/>
              </a:buClr>
              <a:buSzPct val="60000"/>
              <a:buFont typeface="Wingdings" pitchFamily="2" charset="2"/>
              <a:buNone/>
              <a:defRPr/>
            </a:pPr>
            <a:r>
              <a:rPr lang="en-US" sz="2400" b="1" dirty="0">
                <a:solidFill>
                  <a:srgbClr val="FF0000"/>
                </a:solidFill>
                <a:latin typeface="+mj-lt"/>
              </a:rPr>
              <a:t>. /</a:t>
            </a:r>
            <a:r>
              <a:rPr lang="en-US" sz="2400" b="1" dirty="0" err="1">
                <a:solidFill>
                  <a:srgbClr val="FF0000"/>
                </a:solidFill>
                <a:latin typeface="+mj-lt"/>
              </a:rPr>
              <a:t>pth_hello</a:t>
            </a:r>
            <a:r>
              <a:rPr lang="en-US" sz="2400" b="1" dirty="0">
                <a:solidFill>
                  <a:srgbClr val="FF0000"/>
                </a:solidFill>
                <a:latin typeface="+mj-lt"/>
              </a:rPr>
              <a:t>   &lt;number of threads&gt;</a:t>
            </a:r>
          </a:p>
        </p:txBody>
      </p:sp>
      <p:sp>
        <p:nvSpPr>
          <p:cNvPr id="5" name="Rectangle 4">
            <a:extLst>
              <a:ext uri="{FF2B5EF4-FFF2-40B4-BE49-F238E27FC236}">
                <a16:creationId xmlns:a16="http://schemas.microsoft.com/office/drawing/2014/main" id="{05488F00-AA1D-47B2-A58E-DE571EF8B1EF}"/>
              </a:ext>
            </a:extLst>
          </p:cNvPr>
          <p:cNvSpPr/>
          <p:nvPr/>
        </p:nvSpPr>
        <p:spPr>
          <a:xfrm>
            <a:off x="719931" y="2275681"/>
            <a:ext cx="1916037" cy="461665"/>
          </a:xfrm>
          <a:prstGeom prst="rect">
            <a:avLst/>
          </a:prstGeom>
        </p:spPr>
        <p:txBody>
          <a:bodyPr wrap="none">
            <a:spAutoFit/>
          </a:bodyPr>
          <a:lstStyle/>
          <a:p>
            <a:pPr>
              <a:spcBef>
                <a:spcPct val="20000"/>
              </a:spcBef>
              <a:buClr>
                <a:schemeClr val="tx1"/>
              </a:buClr>
              <a:buSzPct val="60000"/>
              <a:buFont typeface="Wingdings" pitchFamily="2" charset="2"/>
              <a:buNone/>
              <a:defRPr/>
            </a:pPr>
            <a:r>
              <a:rPr lang="en-US" sz="2400" dirty="0">
                <a:latin typeface="+mj-lt"/>
              </a:rPr>
              <a:t>. /</a:t>
            </a:r>
            <a:r>
              <a:rPr lang="en-US" sz="2400" dirty="0" err="1">
                <a:latin typeface="+mj-lt"/>
              </a:rPr>
              <a:t>pth_hello</a:t>
            </a:r>
            <a:r>
              <a:rPr lang="en-US" sz="2400" dirty="0">
                <a:latin typeface="+mj-lt"/>
              </a:rPr>
              <a:t>  1</a:t>
            </a:r>
          </a:p>
        </p:txBody>
      </p:sp>
      <p:sp>
        <p:nvSpPr>
          <p:cNvPr id="6" name="Rectangle 5">
            <a:extLst>
              <a:ext uri="{FF2B5EF4-FFF2-40B4-BE49-F238E27FC236}">
                <a16:creationId xmlns:a16="http://schemas.microsoft.com/office/drawing/2014/main" id="{AD591419-874A-471C-B56C-AC41B9AD3B05}"/>
              </a:ext>
            </a:extLst>
          </p:cNvPr>
          <p:cNvSpPr/>
          <p:nvPr/>
        </p:nvSpPr>
        <p:spPr>
          <a:xfrm>
            <a:off x="2015331" y="2744036"/>
            <a:ext cx="3600450" cy="904863"/>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3399FF"/>
                </a:solidFill>
                <a:latin typeface="+mj-lt"/>
              </a:rPr>
              <a:t>Hello from the main thread</a:t>
            </a:r>
          </a:p>
          <a:p>
            <a:pPr>
              <a:spcBef>
                <a:spcPct val="20000"/>
              </a:spcBef>
              <a:buClr>
                <a:schemeClr val="tx1"/>
              </a:buClr>
              <a:buSzPct val="60000"/>
              <a:buFont typeface="Wingdings" pitchFamily="2" charset="2"/>
              <a:buNone/>
              <a:defRPr/>
            </a:pPr>
            <a:r>
              <a:rPr lang="en-US" sz="2400" dirty="0">
                <a:solidFill>
                  <a:srgbClr val="3399FF"/>
                </a:solidFill>
                <a:latin typeface="+mj-lt"/>
              </a:rPr>
              <a:t>Hello from thread 0 of 1</a:t>
            </a:r>
          </a:p>
        </p:txBody>
      </p:sp>
      <p:sp>
        <p:nvSpPr>
          <p:cNvPr id="7" name="Rectangle 6">
            <a:extLst>
              <a:ext uri="{FF2B5EF4-FFF2-40B4-BE49-F238E27FC236}">
                <a16:creationId xmlns:a16="http://schemas.microsoft.com/office/drawing/2014/main" id="{D19BC014-0F22-45CD-A334-9B6117DBD3DD}"/>
              </a:ext>
            </a:extLst>
          </p:cNvPr>
          <p:cNvSpPr/>
          <p:nvPr/>
        </p:nvSpPr>
        <p:spPr>
          <a:xfrm>
            <a:off x="719931" y="3772694"/>
            <a:ext cx="1916037" cy="461665"/>
          </a:xfrm>
          <a:prstGeom prst="rect">
            <a:avLst/>
          </a:prstGeom>
        </p:spPr>
        <p:txBody>
          <a:bodyPr wrap="none">
            <a:spAutoFit/>
          </a:bodyPr>
          <a:lstStyle/>
          <a:p>
            <a:pPr>
              <a:spcBef>
                <a:spcPct val="20000"/>
              </a:spcBef>
              <a:buClr>
                <a:schemeClr val="tx1"/>
              </a:buClr>
              <a:buSzPct val="60000"/>
              <a:buFont typeface="Wingdings" pitchFamily="2" charset="2"/>
              <a:buNone/>
              <a:defRPr/>
            </a:pPr>
            <a:r>
              <a:rPr lang="en-US" sz="2400" dirty="0">
                <a:latin typeface="+mj-lt"/>
              </a:rPr>
              <a:t>. /</a:t>
            </a:r>
            <a:r>
              <a:rPr lang="en-US" sz="2400" dirty="0" err="1">
                <a:latin typeface="+mj-lt"/>
              </a:rPr>
              <a:t>pth_hello</a:t>
            </a:r>
            <a:r>
              <a:rPr lang="en-US" sz="2400" dirty="0">
                <a:latin typeface="+mj-lt"/>
              </a:rPr>
              <a:t> 4</a:t>
            </a:r>
          </a:p>
        </p:txBody>
      </p:sp>
      <p:sp>
        <p:nvSpPr>
          <p:cNvPr id="8" name="Rectangle 7">
            <a:extLst>
              <a:ext uri="{FF2B5EF4-FFF2-40B4-BE49-F238E27FC236}">
                <a16:creationId xmlns:a16="http://schemas.microsoft.com/office/drawing/2014/main" id="{023053A7-AA8D-4933-BDA6-1D627CA484E6}"/>
              </a:ext>
            </a:extLst>
          </p:cNvPr>
          <p:cNvSpPr/>
          <p:nvPr/>
        </p:nvSpPr>
        <p:spPr>
          <a:xfrm>
            <a:off x="2015331" y="4257109"/>
            <a:ext cx="4572000" cy="2234458"/>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3399FF"/>
                </a:solidFill>
                <a:latin typeface="+mj-lt"/>
              </a:rPr>
              <a:t>Hello from the main thread</a:t>
            </a:r>
          </a:p>
          <a:p>
            <a:pPr>
              <a:spcBef>
                <a:spcPct val="20000"/>
              </a:spcBef>
              <a:buClr>
                <a:schemeClr val="tx1"/>
              </a:buClr>
              <a:buSzPct val="60000"/>
              <a:buFont typeface="Wingdings" pitchFamily="2" charset="2"/>
              <a:buNone/>
              <a:defRPr/>
            </a:pPr>
            <a:r>
              <a:rPr lang="en-US" sz="2400" dirty="0">
                <a:solidFill>
                  <a:srgbClr val="3399FF"/>
                </a:solidFill>
                <a:latin typeface="+mj-lt"/>
              </a:rPr>
              <a:t>Hello from thread 0 of 4</a:t>
            </a:r>
          </a:p>
          <a:p>
            <a:pPr>
              <a:spcBef>
                <a:spcPct val="20000"/>
              </a:spcBef>
              <a:buClr>
                <a:schemeClr val="tx1"/>
              </a:buClr>
              <a:buSzPct val="60000"/>
              <a:buFont typeface="Wingdings" pitchFamily="2" charset="2"/>
              <a:buNone/>
              <a:defRPr/>
            </a:pPr>
            <a:r>
              <a:rPr lang="en-US" sz="2400" dirty="0">
                <a:solidFill>
                  <a:srgbClr val="3399FF"/>
                </a:solidFill>
                <a:latin typeface="+mj-lt"/>
              </a:rPr>
              <a:t>Hello from thread 1 of 4</a:t>
            </a:r>
          </a:p>
          <a:p>
            <a:pPr>
              <a:spcBef>
                <a:spcPct val="20000"/>
              </a:spcBef>
              <a:buClr>
                <a:schemeClr val="tx1"/>
              </a:buClr>
              <a:buSzPct val="60000"/>
              <a:buFont typeface="Wingdings" pitchFamily="2" charset="2"/>
              <a:buNone/>
              <a:defRPr/>
            </a:pPr>
            <a:r>
              <a:rPr lang="en-US" sz="2400" dirty="0">
                <a:solidFill>
                  <a:srgbClr val="3399FF"/>
                </a:solidFill>
                <a:latin typeface="+mj-lt"/>
              </a:rPr>
              <a:t>Hello from thread 2 of 4</a:t>
            </a:r>
          </a:p>
          <a:p>
            <a:pPr>
              <a:spcBef>
                <a:spcPct val="20000"/>
              </a:spcBef>
              <a:buClr>
                <a:schemeClr val="tx1"/>
              </a:buClr>
              <a:buSzPct val="60000"/>
              <a:buFont typeface="Wingdings" pitchFamily="2" charset="2"/>
              <a:buNone/>
              <a:defRPr/>
            </a:pPr>
            <a:r>
              <a:rPr lang="en-US" sz="2400" dirty="0">
                <a:solidFill>
                  <a:srgbClr val="3399FF"/>
                </a:solidFill>
                <a:latin typeface="+mj-lt"/>
              </a:rPr>
              <a:t>Hello from thread 3 of 4</a:t>
            </a:r>
          </a:p>
        </p:txBody>
      </p:sp>
      <p:sp>
        <p:nvSpPr>
          <p:cNvPr id="10" name="灯片编号占位符 9">
            <a:extLst>
              <a:ext uri="{FF2B5EF4-FFF2-40B4-BE49-F238E27FC236}">
                <a16:creationId xmlns:a16="http://schemas.microsoft.com/office/drawing/2014/main" id="{5709B3B1-9109-4D45-86CE-DBA97B2D6C38}"/>
              </a:ext>
            </a:extLst>
          </p:cNvPr>
          <p:cNvSpPr>
            <a:spLocks noGrp="1"/>
          </p:cNvSpPr>
          <p:nvPr>
            <p:ph type="sldNum" sz="quarter" idx="12"/>
          </p:nvPr>
        </p:nvSpPr>
        <p:spPr/>
        <p:txBody>
          <a:bodyPr/>
          <a:lstStyle/>
          <a:p>
            <a:fld id="{D7E73BF0-1322-481A-85B0-7D5783909D9E}" type="slidenum">
              <a:rPr lang="zh-TW" altLang="en-US" smtClean="0"/>
              <a:t>12</a:t>
            </a:fld>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0D1B7BE3-C4EC-48AC-B616-89574520D860}"/>
              </a:ext>
            </a:extLst>
          </p:cNvPr>
          <p:cNvSpPr>
            <a:spLocks noGrp="1"/>
          </p:cNvSpPr>
          <p:nvPr>
            <p:ph type="title"/>
          </p:nvPr>
        </p:nvSpPr>
        <p:spPr>
          <a:xfrm>
            <a:off x="628650" y="283483"/>
            <a:ext cx="7886700" cy="1325563"/>
          </a:xfrm>
        </p:spPr>
        <p:txBody>
          <a:bodyPr/>
          <a:lstStyle/>
          <a:p>
            <a:r>
              <a:rPr lang="en-US" altLang="zh-CN" dirty="0">
                <a:ea typeface="宋体" panose="02010600030101010101" pitchFamily="2" charset="-122"/>
              </a:rPr>
              <a:t>Global variables</a:t>
            </a:r>
          </a:p>
        </p:txBody>
      </p:sp>
      <p:sp>
        <p:nvSpPr>
          <p:cNvPr id="30722" name="Content Placeholder 3">
            <a:extLst>
              <a:ext uri="{FF2B5EF4-FFF2-40B4-BE49-F238E27FC236}">
                <a16:creationId xmlns:a16="http://schemas.microsoft.com/office/drawing/2014/main" id="{349C1CD3-EA0F-4494-AB55-71455E7A3B22}"/>
              </a:ext>
            </a:extLst>
          </p:cNvPr>
          <p:cNvSpPr>
            <a:spLocks noGrp="1"/>
          </p:cNvSpPr>
          <p:nvPr>
            <p:ph idx="1"/>
          </p:nvPr>
        </p:nvSpPr>
        <p:spPr>
          <a:xfrm>
            <a:off x="628650" y="1609046"/>
            <a:ext cx="7886700" cy="4351338"/>
          </a:xfrm>
        </p:spPr>
        <p:txBody>
          <a:bodyPr/>
          <a:lstStyle/>
          <a:p>
            <a:r>
              <a:rPr lang="en-US" altLang="zh-CN" dirty="0">
                <a:ea typeface="宋体" panose="02010600030101010101" pitchFamily="2" charset="-122"/>
              </a:rPr>
              <a:t>Can introduce subtle and confusing </a:t>
            </a:r>
            <a:r>
              <a:rPr lang="en-US" altLang="zh-CN" dirty="0">
                <a:solidFill>
                  <a:srgbClr val="FF0000"/>
                </a:solidFill>
                <a:ea typeface="宋体" panose="02010600030101010101" pitchFamily="2" charset="-122"/>
              </a:rPr>
              <a:t>bugs</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Limit use of global variables to situations in which they’re </a:t>
            </a:r>
            <a:r>
              <a:rPr lang="en-US" altLang="zh-CN" dirty="0">
                <a:solidFill>
                  <a:srgbClr val="FF0000"/>
                </a:solidFill>
                <a:ea typeface="宋体" panose="02010600030101010101" pitchFamily="2" charset="-122"/>
              </a:rPr>
              <a:t>really needed</a:t>
            </a:r>
            <a:r>
              <a:rPr lang="en-US" altLang="zh-CN" dirty="0">
                <a:ea typeface="宋体" panose="02010600030101010101" pitchFamily="2" charset="-122"/>
              </a:rPr>
              <a:t>.</a:t>
            </a:r>
          </a:p>
          <a:p>
            <a:pPr lvl="1"/>
            <a:r>
              <a:rPr lang="en-US" altLang="zh-CN" dirty="0">
                <a:ea typeface="宋体" panose="02010600030101010101" pitchFamily="2" charset="-122"/>
              </a:rPr>
              <a:t>Shared variables.</a:t>
            </a:r>
          </a:p>
        </p:txBody>
      </p:sp>
      <p:pic>
        <p:nvPicPr>
          <p:cNvPr id="30724" name="Picture 4" descr="bombs,industries,time bombs">
            <a:extLst>
              <a:ext uri="{FF2B5EF4-FFF2-40B4-BE49-F238E27FC236}">
                <a16:creationId xmlns:a16="http://schemas.microsoft.com/office/drawing/2014/main" id="{F4682561-4840-4016-B029-08D9BBD3F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4076700"/>
            <a:ext cx="16573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1B4186C4-1CF7-4A60-81FD-C301FFC91A59}"/>
              </a:ext>
            </a:extLst>
          </p:cNvPr>
          <p:cNvSpPr>
            <a:spLocks noGrp="1"/>
          </p:cNvSpPr>
          <p:nvPr>
            <p:ph type="sldNum" sz="quarter" idx="12"/>
          </p:nvPr>
        </p:nvSpPr>
        <p:spPr/>
        <p:txBody>
          <a:bodyPr/>
          <a:lstStyle/>
          <a:p>
            <a:fld id="{D7E73BF0-1322-481A-85B0-7D5783909D9E}" type="slidenum">
              <a:rPr lang="zh-TW" altLang="en-US" smtClean="0"/>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18E3791C-D046-4CAF-A5B1-CF0C39930A78}"/>
              </a:ext>
            </a:extLst>
          </p:cNvPr>
          <p:cNvSpPr>
            <a:spLocks noGrp="1"/>
          </p:cNvSpPr>
          <p:nvPr>
            <p:ph type="title"/>
          </p:nvPr>
        </p:nvSpPr>
        <p:spPr>
          <a:xfrm>
            <a:off x="556759" y="673894"/>
            <a:ext cx="8281987" cy="708025"/>
          </a:xfrm>
        </p:spPr>
        <p:txBody>
          <a:bodyPr/>
          <a:lstStyle/>
          <a:p>
            <a:r>
              <a:rPr lang="en-US" altLang="zh-CN" dirty="0">
                <a:ea typeface="宋体" panose="02010600030101010101" pitchFamily="2" charset="-122"/>
              </a:rPr>
              <a:t>Starting the Threads</a:t>
            </a:r>
          </a:p>
        </p:txBody>
      </p:sp>
      <p:sp>
        <p:nvSpPr>
          <p:cNvPr id="31746" name="Content Placeholder 2">
            <a:extLst>
              <a:ext uri="{FF2B5EF4-FFF2-40B4-BE49-F238E27FC236}">
                <a16:creationId xmlns:a16="http://schemas.microsoft.com/office/drawing/2014/main" id="{A64975A4-8553-4C15-BDAC-A23F6BEC202B}"/>
              </a:ext>
            </a:extLst>
          </p:cNvPr>
          <p:cNvSpPr>
            <a:spLocks noGrp="1"/>
          </p:cNvSpPr>
          <p:nvPr>
            <p:ph idx="1"/>
          </p:nvPr>
        </p:nvSpPr>
        <p:spPr/>
        <p:txBody>
          <a:bodyPr/>
          <a:lstStyle/>
          <a:p>
            <a:r>
              <a:rPr lang="en-US" altLang="zh-CN" dirty="0">
                <a:ea typeface="宋体" panose="02010600030101010101" pitchFamily="2" charset="-122"/>
              </a:rPr>
              <a:t>Processes in MPI are usually started by a </a:t>
            </a:r>
            <a:r>
              <a:rPr lang="en-US" altLang="zh-CN" dirty="0">
                <a:solidFill>
                  <a:srgbClr val="FF0000"/>
                </a:solidFill>
                <a:ea typeface="宋体" panose="02010600030101010101" pitchFamily="2" charset="-122"/>
              </a:rPr>
              <a:t>script</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In </a:t>
            </a:r>
            <a:r>
              <a:rPr lang="en-US" altLang="zh-CN" dirty="0" err="1">
                <a:ea typeface="宋体" panose="02010600030101010101" pitchFamily="2" charset="-122"/>
              </a:rPr>
              <a:t>Pthreads</a:t>
            </a:r>
            <a:r>
              <a:rPr lang="en-US" altLang="zh-CN" dirty="0">
                <a:ea typeface="宋体" panose="02010600030101010101" pitchFamily="2" charset="-122"/>
              </a:rPr>
              <a:t> the threads are started by the </a:t>
            </a:r>
            <a:r>
              <a:rPr lang="en-US" altLang="zh-CN" dirty="0">
                <a:solidFill>
                  <a:srgbClr val="FF0000"/>
                </a:solidFill>
                <a:ea typeface="宋体" panose="02010600030101010101" pitchFamily="2" charset="-122"/>
              </a:rPr>
              <a:t>program executable</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C6DD7EA1-6E71-4E67-8097-F574701463AC}"/>
              </a:ext>
            </a:extLst>
          </p:cNvPr>
          <p:cNvSpPr>
            <a:spLocks noGrp="1"/>
          </p:cNvSpPr>
          <p:nvPr>
            <p:ph type="sldNum" sz="quarter" idx="12"/>
          </p:nvPr>
        </p:nvSpPr>
        <p:spPr/>
        <p:txBody>
          <a:bodyPr/>
          <a:lstStyle/>
          <a:p>
            <a:fld id="{D7E73BF0-1322-481A-85B0-7D5783909D9E}" type="slidenum">
              <a:rPr lang="zh-TW" altLang="en-US" smtClean="0"/>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6B8070F-D57B-47B0-8D6B-15B86024604D}"/>
              </a:ext>
            </a:extLst>
          </p:cNvPr>
          <p:cNvSpPr>
            <a:spLocks noGrp="1"/>
          </p:cNvSpPr>
          <p:nvPr>
            <p:ph type="title"/>
          </p:nvPr>
        </p:nvSpPr>
        <p:spPr>
          <a:xfrm>
            <a:off x="568779" y="234321"/>
            <a:ext cx="7886700" cy="1325563"/>
          </a:xfrm>
        </p:spPr>
        <p:txBody>
          <a:bodyPr/>
          <a:lstStyle/>
          <a:p>
            <a:r>
              <a:rPr lang="en-US" altLang="zh-CN" dirty="0">
                <a:ea typeface="宋体" panose="02010600030101010101" pitchFamily="2" charset="-122"/>
              </a:rPr>
              <a:t>Starting the Threads</a:t>
            </a:r>
          </a:p>
        </p:txBody>
      </p:sp>
      <p:sp>
        <p:nvSpPr>
          <p:cNvPr id="4" name="Rectangle 3">
            <a:extLst>
              <a:ext uri="{FF2B5EF4-FFF2-40B4-BE49-F238E27FC236}">
                <a16:creationId xmlns:a16="http://schemas.microsoft.com/office/drawing/2014/main" id="{1614E366-11C4-44AE-A737-7D660803D437}"/>
              </a:ext>
            </a:extLst>
          </p:cNvPr>
          <p:cNvSpPr/>
          <p:nvPr/>
        </p:nvSpPr>
        <p:spPr>
          <a:xfrm>
            <a:off x="1315130" y="1690689"/>
            <a:ext cx="1597938" cy="523220"/>
          </a:xfrm>
          <a:prstGeom prst="rect">
            <a:avLst/>
          </a:prstGeom>
        </p:spPr>
        <p:txBody>
          <a:bodyPr wrap="none">
            <a:spAutoFit/>
          </a:bodyPr>
          <a:lstStyle/>
          <a:p>
            <a:pPr>
              <a:spcBef>
                <a:spcPct val="20000"/>
              </a:spcBef>
              <a:buClr>
                <a:schemeClr val="tx1"/>
              </a:buClr>
              <a:buSzPct val="60000"/>
              <a:buFont typeface="Wingdings" pitchFamily="2" charset="2"/>
              <a:buNone/>
              <a:defRPr/>
            </a:pPr>
            <a:r>
              <a:rPr lang="en-US" sz="2800" dirty="0">
                <a:latin typeface="+mj-lt"/>
              </a:rPr>
              <a:t>pthread.h</a:t>
            </a:r>
          </a:p>
        </p:txBody>
      </p:sp>
      <p:sp>
        <p:nvSpPr>
          <p:cNvPr id="5" name="Rectangle 4">
            <a:extLst>
              <a:ext uri="{FF2B5EF4-FFF2-40B4-BE49-F238E27FC236}">
                <a16:creationId xmlns:a16="http://schemas.microsoft.com/office/drawing/2014/main" id="{3D334FB2-E693-494F-B9B2-9E7A0BABD8E3}"/>
              </a:ext>
            </a:extLst>
          </p:cNvPr>
          <p:cNvSpPr/>
          <p:nvPr/>
        </p:nvSpPr>
        <p:spPr>
          <a:xfrm>
            <a:off x="3381375" y="2365262"/>
            <a:ext cx="1621982" cy="523220"/>
          </a:xfrm>
          <a:prstGeom prst="rect">
            <a:avLst/>
          </a:prstGeom>
        </p:spPr>
        <p:txBody>
          <a:bodyPr wrap="none">
            <a:spAutoFit/>
          </a:bodyPr>
          <a:lstStyle/>
          <a:p>
            <a:pPr>
              <a:spcBef>
                <a:spcPct val="20000"/>
              </a:spcBef>
              <a:buClr>
                <a:schemeClr val="tx1"/>
              </a:buClr>
              <a:buSzPct val="60000"/>
              <a:buFont typeface="Wingdings" pitchFamily="2" charset="2"/>
              <a:buNone/>
              <a:defRPr/>
            </a:pPr>
            <a:r>
              <a:rPr lang="en-US" sz="2800" dirty="0">
                <a:latin typeface="+mj-lt"/>
              </a:rPr>
              <a:t>pthread_t</a:t>
            </a:r>
          </a:p>
        </p:txBody>
      </p:sp>
      <p:sp>
        <p:nvSpPr>
          <p:cNvPr id="6" name="Rectangle 5">
            <a:extLst>
              <a:ext uri="{FF2B5EF4-FFF2-40B4-BE49-F238E27FC236}">
                <a16:creationId xmlns:a16="http://schemas.microsoft.com/office/drawing/2014/main" id="{D84F47A0-57C7-41DA-875C-63E1049005D2}"/>
              </a:ext>
            </a:extLst>
          </p:cNvPr>
          <p:cNvSpPr/>
          <p:nvPr/>
        </p:nvSpPr>
        <p:spPr>
          <a:xfrm>
            <a:off x="761093" y="3517787"/>
            <a:ext cx="7326313" cy="2591479"/>
          </a:xfrm>
          <a:prstGeom prst="rect">
            <a:avLst/>
          </a:prstGeom>
        </p:spPr>
        <p:txBody>
          <a:bodyPr>
            <a:spAutoFit/>
          </a:bodyPr>
          <a:lstStyle/>
          <a:p>
            <a:pPr>
              <a:spcBef>
                <a:spcPct val="20000"/>
              </a:spcBef>
              <a:buClr>
                <a:schemeClr val="tx1"/>
              </a:buClr>
              <a:buSzPct val="60000"/>
              <a:buFont typeface="Wingdings" pitchFamily="2" charset="2"/>
              <a:buNone/>
              <a:defRPr/>
            </a:pPr>
            <a:r>
              <a:rPr lang="en-US" sz="2800" dirty="0" err="1">
                <a:latin typeface="+mj-lt"/>
              </a:rPr>
              <a:t>int</a:t>
            </a:r>
            <a:r>
              <a:rPr lang="en-US" sz="2800" dirty="0">
                <a:latin typeface="+mj-lt"/>
              </a:rPr>
              <a:t> pthread_create (</a:t>
            </a:r>
          </a:p>
          <a:p>
            <a:pPr>
              <a:spcBef>
                <a:spcPct val="20000"/>
              </a:spcBef>
              <a:buClr>
                <a:schemeClr val="tx1"/>
              </a:buClr>
              <a:buSzPct val="60000"/>
              <a:buFont typeface="Wingdings" pitchFamily="2" charset="2"/>
              <a:buNone/>
              <a:defRPr/>
            </a:pPr>
            <a:r>
              <a:rPr lang="en-US" sz="2800" dirty="0">
                <a:latin typeface="+mj-lt"/>
              </a:rPr>
              <a:t>	pthread_t*  </a:t>
            </a:r>
            <a:r>
              <a:rPr lang="en-US" sz="2800" dirty="0" err="1">
                <a:latin typeface="+mj-lt"/>
              </a:rPr>
              <a:t>thread_p</a:t>
            </a:r>
            <a:r>
              <a:rPr lang="en-US" sz="2800" dirty="0">
                <a:latin typeface="+mj-lt"/>
              </a:rPr>
              <a:t>      		/* out */ ,</a:t>
            </a:r>
          </a:p>
          <a:p>
            <a:pPr>
              <a:spcBef>
                <a:spcPct val="20000"/>
              </a:spcBef>
              <a:buClr>
                <a:schemeClr val="tx1"/>
              </a:buClr>
              <a:buSzPct val="60000"/>
              <a:buFont typeface="Wingdings" pitchFamily="2" charset="2"/>
              <a:buNone/>
              <a:defRPr/>
            </a:pPr>
            <a:r>
              <a:rPr lang="en-US" sz="2800" dirty="0">
                <a:latin typeface="+mj-lt"/>
              </a:rPr>
              <a:t>	const </a:t>
            </a:r>
            <a:r>
              <a:rPr lang="en-US" sz="2800" dirty="0" err="1">
                <a:latin typeface="+mj-lt"/>
              </a:rPr>
              <a:t>pthread_attr_t</a:t>
            </a:r>
            <a:r>
              <a:rPr lang="en-US" sz="2800" dirty="0">
                <a:latin typeface="+mj-lt"/>
              </a:rPr>
              <a:t>*  </a:t>
            </a:r>
            <a:r>
              <a:rPr lang="en-US" sz="2800" dirty="0" err="1">
                <a:latin typeface="+mj-lt"/>
              </a:rPr>
              <a:t>attr_p</a:t>
            </a:r>
            <a:r>
              <a:rPr lang="en-US" sz="2800" dirty="0">
                <a:latin typeface="+mj-lt"/>
              </a:rPr>
              <a:t> 	/* in */ ,</a:t>
            </a:r>
          </a:p>
          <a:p>
            <a:pPr>
              <a:spcBef>
                <a:spcPct val="20000"/>
              </a:spcBef>
              <a:buClr>
                <a:schemeClr val="tx1"/>
              </a:buClr>
              <a:buSzPct val="60000"/>
              <a:buFont typeface="Wingdings" pitchFamily="2" charset="2"/>
              <a:buNone/>
              <a:defRPr/>
            </a:pPr>
            <a:r>
              <a:rPr lang="en-US" sz="2800" dirty="0">
                <a:latin typeface="+mj-lt"/>
              </a:rPr>
              <a:t>	void*  (*</a:t>
            </a:r>
            <a:r>
              <a:rPr lang="en-US" sz="2800" b="1" dirty="0">
                <a:solidFill>
                  <a:srgbClr val="FF0000"/>
                </a:solidFill>
                <a:latin typeface="+mj-lt"/>
              </a:rPr>
              <a:t>start_routine </a:t>
            </a:r>
            <a:r>
              <a:rPr lang="en-US" sz="2800" dirty="0">
                <a:latin typeface="+mj-lt"/>
              </a:rPr>
              <a:t>) ( void ) 	/* in */ ,</a:t>
            </a:r>
          </a:p>
          <a:p>
            <a:pPr>
              <a:spcBef>
                <a:spcPct val="20000"/>
              </a:spcBef>
              <a:buClr>
                <a:schemeClr val="tx1"/>
              </a:buClr>
              <a:buSzPct val="60000"/>
              <a:buFont typeface="Wingdings" pitchFamily="2" charset="2"/>
              <a:buNone/>
              <a:defRPr/>
            </a:pPr>
            <a:r>
              <a:rPr lang="en-US" sz="2800" dirty="0">
                <a:latin typeface="+mj-lt"/>
              </a:rPr>
              <a:t>	void*  </a:t>
            </a:r>
            <a:r>
              <a:rPr lang="en-US" sz="2800" dirty="0" err="1">
                <a:latin typeface="+mj-lt"/>
              </a:rPr>
              <a:t>arg_p</a:t>
            </a:r>
            <a:r>
              <a:rPr lang="en-US" sz="2800" dirty="0">
                <a:latin typeface="+mj-lt"/>
              </a:rPr>
              <a:t> 			/* in */ ) ;</a:t>
            </a:r>
          </a:p>
        </p:txBody>
      </p:sp>
      <p:cxnSp>
        <p:nvCxnSpPr>
          <p:cNvPr id="32774" name="Straight Arrow Connector 7">
            <a:extLst>
              <a:ext uri="{FF2B5EF4-FFF2-40B4-BE49-F238E27FC236}">
                <a16:creationId xmlns:a16="http://schemas.microsoft.com/office/drawing/2014/main" id="{5769D025-F4B4-498B-B387-763F72B9B47E}"/>
              </a:ext>
            </a:extLst>
          </p:cNvPr>
          <p:cNvCxnSpPr>
            <a:cxnSpLocks noChangeShapeType="1"/>
            <a:stCxn id="4" idx="2"/>
            <a:endCxn id="5" idx="1"/>
          </p:cNvCxnSpPr>
          <p:nvPr/>
        </p:nvCxnSpPr>
        <p:spPr bwMode="auto">
          <a:xfrm>
            <a:off x="2114099" y="2213909"/>
            <a:ext cx="1267276" cy="412963"/>
          </a:xfrm>
          <a:prstGeom prst="straightConnector1">
            <a:avLst/>
          </a:prstGeom>
          <a:noFill/>
          <a:ln w="9525" algn="ctr">
            <a:solidFill>
              <a:srgbClr val="0066FF"/>
            </a:solidFill>
            <a:round/>
            <a:headEnd/>
            <a:tailEnd type="arrow" w="med" len="med"/>
          </a:ln>
          <a:extLst>
            <a:ext uri="{909E8E84-426E-40DD-AFC4-6F175D3DCCD1}">
              <a14:hiddenFill xmlns:a14="http://schemas.microsoft.com/office/drawing/2010/main">
                <a:noFill/>
              </a14:hiddenFill>
            </a:ext>
          </a:extLst>
        </p:spPr>
      </p:cxnSp>
      <p:cxnSp>
        <p:nvCxnSpPr>
          <p:cNvPr id="32775" name="Straight Arrow Connector 10">
            <a:extLst>
              <a:ext uri="{FF2B5EF4-FFF2-40B4-BE49-F238E27FC236}">
                <a16:creationId xmlns:a16="http://schemas.microsoft.com/office/drawing/2014/main" id="{8F45B1B2-3D12-416F-8094-EE1899BACD89}"/>
              </a:ext>
            </a:extLst>
          </p:cNvPr>
          <p:cNvCxnSpPr>
            <a:cxnSpLocks noChangeShapeType="1"/>
            <a:stCxn id="5" idx="2"/>
          </p:cNvCxnSpPr>
          <p:nvPr/>
        </p:nvCxnSpPr>
        <p:spPr bwMode="auto">
          <a:xfrm flipH="1">
            <a:off x="2589215" y="2888482"/>
            <a:ext cx="1603151" cy="773767"/>
          </a:xfrm>
          <a:prstGeom prst="straightConnector1">
            <a:avLst/>
          </a:prstGeom>
          <a:noFill/>
          <a:ln w="9525" algn="ctr">
            <a:solidFill>
              <a:srgbClr val="0066FF"/>
            </a:solidFill>
            <a:round/>
            <a:headEnd/>
            <a:tailEnd type="arrow" w="med" len="med"/>
          </a:ln>
          <a:extLst>
            <a:ext uri="{909E8E84-426E-40DD-AFC4-6F175D3DCCD1}">
              <a14:hiddenFill xmlns:a14="http://schemas.microsoft.com/office/drawing/2010/main">
                <a:noFill/>
              </a14:hiddenFill>
            </a:ext>
          </a:extLst>
        </p:spPr>
      </p:cxnSp>
      <p:sp>
        <p:nvSpPr>
          <p:cNvPr id="32776" name="Rectangle 11">
            <a:extLst>
              <a:ext uri="{FF2B5EF4-FFF2-40B4-BE49-F238E27FC236}">
                <a16:creationId xmlns:a16="http://schemas.microsoft.com/office/drawing/2014/main" id="{66C52305-0558-4B6D-842A-53CE2E2BEC8F}"/>
              </a:ext>
            </a:extLst>
          </p:cNvPr>
          <p:cNvSpPr>
            <a:spLocks noChangeArrowheads="1"/>
          </p:cNvSpPr>
          <p:nvPr/>
        </p:nvSpPr>
        <p:spPr bwMode="auto">
          <a:xfrm>
            <a:off x="5506811" y="2084274"/>
            <a:ext cx="26638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altLang="zh-CN" sz="2800" b="1" dirty="0">
                <a:solidFill>
                  <a:srgbClr val="FF0000"/>
                </a:solidFill>
                <a:latin typeface="+mj-lt"/>
                <a:ea typeface="宋体" panose="02010600030101010101" pitchFamily="2" charset="-122"/>
              </a:rPr>
              <a:t>One object for each thread.</a:t>
            </a:r>
          </a:p>
        </p:txBody>
      </p:sp>
      <p:sp>
        <p:nvSpPr>
          <p:cNvPr id="8" name="灯片编号占位符 7">
            <a:extLst>
              <a:ext uri="{FF2B5EF4-FFF2-40B4-BE49-F238E27FC236}">
                <a16:creationId xmlns:a16="http://schemas.microsoft.com/office/drawing/2014/main" id="{4FF77D33-9DCE-4F8F-A901-3AAB53C4341D}"/>
              </a:ext>
            </a:extLst>
          </p:cNvPr>
          <p:cNvSpPr>
            <a:spLocks noGrp="1"/>
          </p:cNvSpPr>
          <p:nvPr>
            <p:ph type="sldNum" sz="quarter" idx="12"/>
          </p:nvPr>
        </p:nvSpPr>
        <p:spPr/>
        <p:txBody>
          <a:bodyPr/>
          <a:lstStyle/>
          <a:p>
            <a:fld id="{D7E73BF0-1322-481A-85B0-7D5783909D9E}" type="slidenum">
              <a:rPr lang="zh-TW" altLang="en-US" smtClean="0"/>
              <a:t>15</a:t>
            </a:fld>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31B7B227-2EA2-470C-B3E0-3D5EA2CFFE94}"/>
              </a:ext>
            </a:extLst>
          </p:cNvPr>
          <p:cNvSpPr>
            <a:spLocks noGrp="1"/>
          </p:cNvSpPr>
          <p:nvPr>
            <p:ph type="title"/>
          </p:nvPr>
        </p:nvSpPr>
        <p:spPr>
          <a:xfrm>
            <a:off x="480560" y="429533"/>
            <a:ext cx="8281987" cy="708025"/>
          </a:xfrm>
        </p:spPr>
        <p:txBody>
          <a:bodyPr/>
          <a:lstStyle/>
          <a:p>
            <a:r>
              <a:rPr lang="en-US" altLang="zh-CN" dirty="0" err="1">
                <a:ea typeface="宋体" panose="02010600030101010101" pitchFamily="2" charset="-122"/>
              </a:rPr>
              <a:t>pthread_t</a:t>
            </a:r>
            <a:r>
              <a:rPr lang="en-US" altLang="zh-CN" dirty="0">
                <a:ea typeface="宋体" panose="02010600030101010101" pitchFamily="2" charset="-122"/>
              </a:rPr>
              <a:t> objects</a:t>
            </a:r>
          </a:p>
        </p:txBody>
      </p:sp>
      <p:sp>
        <p:nvSpPr>
          <p:cNvPr id="33794" name="Content Placeholder 2">
            <a:extLst>
              <a:ext uri="{FF2B5EF4-FFF2-40B4-BE49-F238E27FC236}">
                <a16:creationId xmlns:a16="http://schemas.microsoft.com/office/drawing/2014/main" id="{C42653BD-1AD8-449A-B2F9-C608A0F44171}"/>
              </a:ext>
            </a:extLst>
          </p:cNvPr>
          <p:cNvSpPr>
            <a:spLocks noGrp="1"/>
          </p:cNvSpPr>
          <p:nvPr>
            <p:ph idx="1"/>
          </p:nvPr>
        </p:nvSpPr>
        <p:spPr>
          <a:xfrm>
            <a:off x="431006" y="1373642"/>
            <a:ext cx="8522494" cy="5111750"/>
          </a:xfrm>
        </p:spPr>
        <p:txBody>
          <a:bodyPr>
            <a:normAutofit/>
          </a:bodyPr>
          <a:lstStyle/>
          <a:p>
            <a:r>
              <a:rPr lang="en-US" altLang="zh-CN" sz="3000" dirty="0">
                <a:solidFill>
                  <a:srgbClr val="FF0000"/>
                </a:solidFill>
                <a:ea typeface="宋体" panose="02010600030101010101" pitchFamily="2" charset="-122"/>
              </a:rPr>
              <a:t>Opaque</a:t>
            </a:r>
          </a:p>
          <a:p>
            <a:pPr lvl="1"/>
            <a:endParaRPr lang="en-US" altLang="zh-CN" sz="2600" dirty="0">
              <a:solidFill>
                <a:srgbClr val="FF0000"/>
              </a:solidFill>
              <a:ea typeface="宋体" panose="02010600030101010101" pitchFamily="2" charset="-122"/>
            </a:endParaRPr>
          </a:p>
          <a:p>
            <a:r>
              <a:rPr lang="en-US" altLang="zh-CN" sz="3000" dirty="0">
                <a:ea typeface="宋体" panose="02010600030101010101" pitchFamily="2" charset="-122"/>
              </a:rPr>
              <a:t>The actual data that they store is </a:t>
            </a:r>
            <a:r>
              <a:rPr lang="en-US" altLang="zh-CN" sz="3000" dirty="0">
                <a:solidFill>
                  <a:srgbClr val="FF0000"/>
                </a:solidFill>
                <a:ea typeface="宋体" panose="02010600030101010101" pitchFamily="2" charset="-122"/>
              </a:rPr>
              <a:t>system-specific.</a:t>
            </a:r>
          </a:p>
          <a:p>
            <a:pPr lvl="1"/>
            <a:endParaRPr lang="en-US" altLang="zh-CN" sz="2600" dirty="0">
              <a:ea typeface="宋体" panose="02010600030101010101" pitchFamily="2" charset="-122"/>
            </a:endParaRPr>
          </a:p>
          <a:p>
            <a:r>
              <a:rPr lang="en-US" altLang="zh-CN" sz="3000" dirty="0">
                <a:ea typeface="宋体" panose="02010600030101010101" pitchFamily="2" charset="-122"/>
              </a:rPr>
              <a:t>Their data members </a:t>
            </a:r>
            <a:r>
              <a:rPr lang="en-US" altLang="zh-CN" sz="3000" dirty="0">
                <a:solidFill>
                  <a:srgbClr val="FF0000"/>
                </a:solidFill>
                <a:ea typeface="宋体" panose="02010600030101010101" pitchFamily="2" charset="-122"/>
              </a:rPr>
              <a:t>aren’t directly accessible </a:t>
            </a:r>
            <a:r>
              <a:rPr lang="en-US" altLang="zh-CN" sz="3000" dirty="0">
                <a:ea typeface="宋体" panose="02010600030101010101" pitchFamily="2" charset="-122"/>
              </a:rPr>
              <a:t>to user code. </a:t>
            </a:r>
          </a:p>
          <a:p>
            <a:pPr lvl="1"/>
            <a:endParaRPr lang="en-US" altLang="zh-CN" sz="2600" dirty="0">
              <a:ea typeface="宋体" panose="02010600030101010101" pitchFamily="2" charset="-122"/>
            </a:endParaRPr>
          </a:p>
          <a:p>
            <a:r>
              <a:rPr lang="en-US" altLang="zh-CN" sz="3000" dirty="0">
                <a:ea typeface="宋体" panose="02010600030101010101" pitchFamily="2" charset="-122"/>
              </a:rPr>
              <a:t>However, the </a:t>
            </a:r>
            <a:r>
              <a:rPr lang="en-US" altLang="zh-CN" sz="3000" dirty="0" err="1">
                <a:ea typeface="宋体" panose="02010600030101010101" pitchFamily="2" charset="-122"/>
              </a:rPr>
              <a:t>Pthreads</a:t>
            </a:r>
            <a:r>
              <a:rPr lang="en-US" altLang="zh-CN" sz="3000" dirty="0">
                <a:ea typeface="宋体" panose="02010600030101010101" pitchFamily="2" charset="-122"/>
              </a:rPr>
              <a:t> standard guarantees that a </a:t>
            </a:r>
            <a:r>
              <a:rPr lang="en-US" altLang="zh-CN" sz="3000" dirty="0" err="1">
                <a:ea typeface="宋体" panose="02010600030101010101" pitchFamily="2" charset="-122"/>
              </a:rPr>
              <a:t>pthread_t</a:t>
            </a:r>
            <a:r>
              <a:rPr lang="en-US" altLang="zh-CN" sz="3000" dirty="0">
                <a:ea typeface="宋体" panose="02010600030101010101" pitchFamily="2" charset="-122"/>
              </a:rPr>
              <a:t> object does </a:t>
            </a:r>
            <a:r>
              <a:rPr lang="en-US" altLang="zh-CN" sz="3000" dirty="0">
                <a:solidFill>
                  <a:srgbClr val="FF0000"/>
                </a:solidFill>
                <a:ea typeface="宋体" panose="02010600030101010101" pitchFamily="2" charset="-122"/>
              </a:rPr>
              <a:t>store enough information</a:t>
            </a:r>
          </a:p>
          <a:p>
            <a:pPr lvl="1"/>
            <a:r>
              <a:rPr lang="en-US" altLang="zh-CN" sz="2600" dirty="0">
                <a:ea typeface="宋体" panose="02010600030101010101" pitchFamily="2" charset="-122"/>
              </a:rPr>
              <a:t>to uniquely identify the thread with which it’s associated.</a:t>
            </a:r>
          </a:p>
        </p:txBody>
      </p:sp>
      <p:sp>
        <p:nvSpPr>
          <p:cNvPr id="6" name="灯片编号占位符 5">
            <a:extLst>
              <a:ext uri="{FF2B5EF4-FFF2-40B4-BE49-F238E27FC236}">
                <a16:creationId xmlns:a16="http://schemas.microsoft.com/office/drawing/2014/main" id="{4147D63F-A00B-47AD-B351-C88DB8ABA55C}"/>
              </a:ext>
            </a:extLst>
          </p:cNvPr>
          <p:cNvSpPr>
            <a:spLocks noGrp="1"/>
          </p:cNvSpPr>
          <p:nvPr>
            <p:ph type="sldNum" sz="quarter" idx="12"/>
          </p:nvPr>
        </p:nvSpPr>
        <p:spPr/>
        <p:txBody>
          <a:bodyPr/>
          <a:lstStyle/>
          <a:p>
            <a:fld id="{D7E73BF0-1322-481A-85B0-7D5783909D9E}" type="slidenum">
              <a:rPr lang="zh-TW" altLang="en-US" smtClean="0"/>
              <a:t>16</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animEffect transition="in" filter="wipe(down)">
                                      <p:cBhvr>
                                        <p:cTn id="7" dur="500"/>
                                        <p:tgtEl>
                                          <p:spTgt spid="3379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794">
                                            <p:txEl>
                                              <p:pRg st="6" end="6"/>
                                            </p:txEl>
                                          </p:spTgt>
                                        </p:tgtEl>
                                        <p:attrNameLst>
                                          <p:attrName>style.visibility</p:attrName>
                                        </p:attrNameLst>
                                      </p:cBhvr>
                                      <p:to>
                                        <p:strVal val="visible"/>
                                      </p:to>
                                    </p:set>
                                    <p:animEffect transition="in" filter="wipe(down)">
                                      <p:cBhvr>
                                        <p:cTn id="12" dur="500"/>
                                        <p:tgtEl>
                                          <p:spTgt spid="3379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794">
                                            <p:txEl>
                                              <p:pRg st="7" end="7"/>
                                            </p:txEl>
                                          </p:spTgt>
                                        </p:tgtEl>
                                        <p:attrNameLst>
                                          <p:attrName>style.visibility</p:attrName>
                                        </p:attrNameLst>
                                      </p:cBhvr>
                                      <p:to>
                                        <p:strVal val="visible"/>
                                      </p:to>
                                    </p:set>
                                    <p:animEffect transition="in" filter="wipe(down)">
                                      <p:cBhvr>
                                        <p:cTn id="17" dur="500"/>
                                        <p:tgtEl>
                                          <p:spTgt spid="337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E578114E-6193-42F2-9994-07CC3D6D0161}"/>
              </a:ext>
            </a:extLst>
          </p:cNvPr>
          <p:cNvSpPr>
            <a:spLocks noGrp="1"/>
          </p:cNvSpPr>
          <p:nvPr>
            <p:ph type="title"/>
          </p:nvPr>
        </p:nvSpPr>
        <p:spPr>
          <a:xfrm>
            <a:off x="632959" y="120309"/>
            <a:ext cx="7886700" cy="1325563"/>
          </a:xfrm>
        </p:spPr>
        <p:txBody>
          <a:bodyPr/>
          <a:lstStyle/>
          <a:p>
            <a:r>
              <a:rPr lang="en-US" altLang="zh-CN" dirty="0">
                <a:ea typeface="宋体" panose="02010600030101010101" pitchFamily="2" charset="-122"/>
              </a:rPr>
              <a:t>A closer look (1)</a:t>
            </a:r>
          </a:p>
        </p:txBody>
      </p:sp>
      <p:sp>
        <p:nvSpPr>
          <p:cNvPr id="4" name="Rectangle 3">
            <a:extLst>
              <a:ext uri="{FF2B5EF4-FFF2-40B4-BE49-F238E27FC236}">
                <a16:creationId xmlns:a16="http://schemas.microsoft.com/office/drawing/2014/main" id="{682D33BB-03AD-4B22-A9FA-B1DAC388E891}"/>
              </a:ext>
            </a:extLst>
          </p:cNvPr>
          <p:cNvSpPr/>
          <p:nvPr/>
        </p:nvSpPr>
        <p:spPr>
          <a:xfrm>
            <a:off x="705984" y="1627641"/>
            <a:ext cx="7326312" cy="2592387"/>
          </a:xfrm>
          <a:prstGeom prst="rect">
            <a:avLst/>
          </a:prstGeom>
        </p:spPr>
        <p:txBody>
          <a:bodyPr>
            <a:spAutoFit/>
          </a:bodyPr>
          <a:lstStyle/>
          <a:p>
            <a:pPr>
              <a:spcBef>
                <a:spcPct val="20000"/>
              </a:spcBef>
              <a:buClr>
                <a:schemeClr val="tx1"/>
              </a:buClr>
              <a:buSzPct val="60000"/>
              <a:buFont typeface="Wingdings" pitchFamily="2" charset="2"/>
              <a:buNone/>
              <a:defRPr/>
            </a:pPr>
            <a:r>
              <a:rPr lang="en-US" sz="2800" dirty="0" err="1">
                <a:latin typeface="+mn-lt"/>
              </a:rPr>
              <a:t>int</a:t>
            </a:r>
            <a:r>
              <a:rPr lang="en-US" sz="2800" dirty="0">
                <a:latin typeface="+mn-lt"/>
              </a:rPr>
              <a:t> pthread_create (</a:t>
            </a:r>
          </a:p>
          <a:p>
            <a:pPr>
              <a:spcBef>
                <a:spcPct val="20000"/>
              </a:spcBef>
              <a:buClr>
                <a:schemeClr val="tx1"/>
              </a:buClr>
              <a:buSzPct val="60000"/>
              <a:buFont typeface="Wingdings" pitchFamily="2" charset="2"/>
              <a:buNone/>
              <a:defRPr/>
            </a:pPr>
            <a:r>
              <a:rPr lang="en-US" sz="2800" dirty="0">
                <a:latin typeface="+mn-lt"/>
              </a:rPr>
              <a:t>	pthread_t*  </a:t>
            </a:r>
            <a:r>
              <a:rPr lang="en-US" sz="2800" dirty="0" err="1">
                <a:latin typeface="+mn-lt"/>
              </a:rPr>
              <a:t>thread_p</a:t>
            </a:r>
            <a:r>
              <a:rPr lang="en-US" sz="2800" dirty="0">
                <a:latin typeface="+mn-lt"/>
              </a:rPr>
              <a:t> /* out */ ,</a:t>
            </a:r>
          </a:p>
          <a:p>
            <a:pPr>
              <a:spcBef>
                <a:spcPct val="20000"/>
              </a:spcBef>
              <a:buClr>
                <a:schemeClr val="tx1"/>
              </a:buClr>
              <a:buSzPct val="60000"/>
              <a:buFont typeface="Wingdings" pitchFamily="2" charset="2"/>
              <a:buNone/>
              <a:defRPr/>
            </a:pPr>
            <a:r>
              <a:rPr lang="en-US" sz="2800" dirty="0">
                <a:latin typeface="+mn-lt"/>
              </a:rPr>
              <a:t>	const </a:t>
            </a:r>
            <a:r>
              <a:rPr lang="en-US" sz="2800" dirty="0" err="1">
                <a:latin typeface="+mn-lt"/>
              </a:rPr>
              <a:t>pthread_attr_t</a:t>
            </a:r>
            <a:r>
              <a:rPr lang="en-US" sz="2800" dirty="0">
                <a:latin typeface="+mn-lt"/>
              </a:rPr>
              <a:t>*  </a:t>
            </a:r>
            <a:r>
              <a:rPr lang="en-US" sz="2800" dirty="0" err="1">
                <a:latin typeface="+mn-lt"/>
              </a:rPr>
              <a:t>attr_p</a:t>
            </a:r>
            <a:r>
              <a:rPr lang="en-US" sz="2800" dirty="0">
                <a:latin typeface="+mn-lt"/>
              </a:rPr>
              <a:t> /* in */ ,</a:t>
            </a:r>
          </a:p>
          <a:p>
            <a:pPr>
              <a:spcBef>
                <a:spcPct val="20000"/>
              </a:spcBef>
              <a:buClr>
                <a:schemeClr val="tx1"/>
              </a:buClr>
              <a:buSzPct val="60000"/>
              <a:buFont typeface="Wingdings" pitchFamily="2" charset="2"/>
              <a:buNone/>
              <a:defRPr/>
            </a:pPr>
            <a:r>
              <a:rPr lang="en-US" sz="2800" dirty="0">
                <a:latin typeface="+mn-lt"/>
              </a:rPr>
              <a:t>	void*  (*start_routine ) ( void ) /* in */ ,</a:t>
            </a:r>
          </a:p>
          <a:p>
            <a:pPr>
              <a:spcBef>
                <a:spcPct val="20000"/>
              </a:spcBef>
              <a:buClr>
                <a:schemeClr val="tx1"/>
              </a:buClr>
              <a:buSzPct val="60000"/>
              <a:buFont typeface="Wingdings" pitchFamily="2" charset="2"/>
              <a:buNone/>
              <a:defRPr/>
            </a:pPr>
            <a:r>
              <a:rPr lang="en-US" sz="2800" dirty="0">
                <a:latin typeface="+mn-lt"/>
              </a:rPr>
              <a:t>	void*  </a:t>
            </a:r>
            <a:r>
              <a:rPr lang="en-US" sz="2800" dirty="0" err="1">
                <a:latin typeface="+mn-lt"/>
              </a:rPr>
              <a:t>arg_p</a:t>
            </a:r>
            <a:r>
              <a:rPr lang="en-US" sz="2800" dirty="0">
                <a:latin typeface="+mn-lt"/>
              </a:rPr>
              <a:t> /* in */ ) ;</a:t>
            </a:r>
          </a:p>
        </p:txBody>
      </p:sp>
      <p:sp>
        <p:nvSpPr>
          <p:cNvPr id="6" name="TextBox 5">
            <a:extLst>
              <a:ext uri="{FF2B5EF4-FFF2-40B4-BE49-F238E27FC236}">
                <a16:creationId xmlns:a16="http://schemas.microsoft.com/office/drawing/2014/main" id="{DCD3EDE3-5385-420D-9251-8D7A092C3862}"/>
              </a:ext>
            </a:extLst>
          </p:cNvPr>
          <p:cNvSpPr txBox="1"/>
          <p:nvPr/>
        </p:nvSpPr>
        <p:spPr>
          <a:xfrm>
            <a:off x="2361746" y="4724853"/>
            <a:ext cx="6187528" cy="523220"/>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We won’t be using, so we just pass NULL.</a:t>
            </a:r>
          </a:p>
        </p:txBody>
      </p:sp>
      <p:sp>
        <p:nvSpPr>
          <p:cNvPr id="8" name="TextBox 7">
            <a:extLst>
              <a:ext uri="{FF2B5EF4-FFF2-40B4-BE49-F238E27FC236}">
                <a16:creationId xmlns:a16="http://schemas.microsoft.com/office/drawing/2014/main" id="{4BB39947-C7D1-41D5-8C97-7BC98176115A}"/>
              </a:ext>
            </a:extLst>
          </p:cNvPr>
          <p:cNvSpPr txBox="1"/>
          <p:nvPr/>
        </p:nvSpPr>
        <p:spPr>
          <a:xfrm>
            <a:off x="632959" y="5588453"/>
            <a:ext cx="3488776" cy="523220"/>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Allocate </a:t>
            </a:r>
            <a:r>
              <a:rPr lang="en-US" sz="2800" u="sng" dirty="0">
                <a:solidFill>
                  <a:srgbClr val="FF0000"/>
                </a:solidFill>
                <a:latin typeface="+mn-lt"/>
              </a:rPr>
              <a:t>before</a:t>
            </a:r>
            <a:r>
              <a:rPr lang="en-US" sz="2800" dirty="0">
                <a:solidFill>
                  <a:srgbClr val="FF0000"/>
                </a:solidFill>
                <a:latin typeface="+mn-lt"/>
              </a:rPr>
              <a:t> calling.</a:t>
            </a:r>
          </a:p>
        </p:txBody>
      </p:sp>
      <p:sp>
        <p:nvSpPr>
          <p:cNvPr id="34822" name="Freeform 10">
            <a:extLst>
              <a:ext uri="{FF2B5EF4-FFF2-40B4-BE49-F238E27FC236}">
                <a16:creationId xmlns:a16="http://schemas.microsoft.com/office/drawing/2014/main" id="{B656D771-31C6-4002-843A-EF0BB2774776}"/>
              </a:ext>
            </a:extLst>
          </p:cNvPr>
          <p:cNvSpPr>
            <a:spLocks noChangeArrowheads="1"/>
          </p:cNvSpPr>
          <p:nvPr/>
        </p:nvSpPr>
        <p:spPr bwMode="auto">
          <a:xfrm>
            <a:off x="580571" y="2124528"/>
            <a:ext cx="1057275" cy="3432175"/>
          </a:xfrm>
          <a:custGeom>
            <a:avLst/>
            <a:gdLst>
              <a:gd name="T0" fmla="*/ 1056640 w 1056640"/>
              <a:gd name="T1" fmla="*/ 307340 h 3431540"/>
              <a:gd name="T2" fmla="*/ 127000 w 1056640"/>
              <a:gd name="T3" fmla="*/ 520700 h 3431540"/>
              <a:gd name="T4" fmla="*/ 294640 w 1056640"/>
              <a:gd name="T5" fmla="*/ 3431540 h 3431540"/>
              <a:gd name="T6" fmla="*/ 0 60000 65536"/>
              <a:gd name="T7" fmla="*/ 0 60000 65536"/>
              <a:gd name="T8" fmla="*/ 0 60000 65536"/>
              <a:gd name="T9" fmla="*/ 0 w 1056640"/>
              <a:gd name="T10" fmla="*/ 0 h 3431540"/>
              <a:gd name="T11" fmla="*/ 1056640 w 1056640"/>
              <a:gd name="T12" fmla="*/ 3431540 h 3431540"/>
            </a:gdLst>
            <a:ahLst/>
            <a:cxnLst>
              <a:cxn ang="T6">
                <a:pos x="T0" y="T1"/>
              </a:cxn>
              <a:cxn ang="T7">
                <a:pos x="T2" y="T3"/>
              </a:cxn>
              <a:cxn ang="T8">
                <a:pos x="T4" y="T5"/>
              </a:cxn>
            </a:cxnLst>
            <a:rect l="T9" t="T10" r="T11" b="T12"/>
            <a:pathLst>
              <a:path w="1056640" h="3431540">
                <a:moveTo>
                  <a:pt x="1056640" y="307340"/>
                </a:moveTo>
                <a:cubicBezTo>
                  <a:pt x="655320" y="153670"/>
                  <a:pt x="254000" y="0"/>
                  <a:pt x="127000" y="520700"/>
                </a:cubicBezTo>
                <a:cubicBezTo>
                  <a:pt x="0" y="1041400"/>
                  <a:pt x="147320" y="2236470"/>
                  <a:pt x="294640" y="3431540"/>
                </a:cubicBezTo>
              </a:path>
            </a:pathLst>
          </a:custGeom>
          <a:noFill/>
          <a:ln w="9525" algn="ctr">
            <a:solidFill>
              <a:srgbClr val="FF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34823" name="Freeform 12">
            <a:extLst>
              <a:ext uri="{FF2B5EF4-FFF2-40B4-BE49-F238E27FC236}">
                <a16:creationId xmlns:a16="http://schemas.microsoft.com/office/drawing/2014/main" id="{175446E7-213F-43FF-AA77-9E9EE6575A14}"/>
              </a:ext>
            </a:extLst>
          </p:cNvPr>
          <p:cNvSpPr>
            <a:spLocks noChangeArrowheads="1"/>
          </p:cNvSpPr>
          <p:nvPr/>
        </p:nvSpPr>
        <p:spPr bwMode="auto">
          <a:xfrm>
            <a:off x="1209221" y="2564266"/>
            <a:ext cx="1109663" cy="2562225"/>
          </a:xfrm>
          <a:custGeom>
            <a:avLst/>
            <a:gdLst>
              <a:gd name="T0" fmla="*/ 454660 w 1109980"/>
              <a:gd name="T1" fmla="*/ 317500 h 2562860"/>
              <a:gd name="T2" fmla="*/ 27940 w 1109980"/>
              <a:gd name="T3" fmla="*/ 317500 h 2562860"/>
              <a:gd name="T4" fmla="*/ 287020 w 1109980"/>
              <a:gd name="T5" fmla="*/ 2222500 h 2562860"/>
              <a:gd name="T6" fmla="*/ 1109980 w 1109980"/>
              <a:gd name="T7" fmla="*/ 2359660 h 2562860"/>
              <a:gd name="T8" fmla="*/ 0 60000 65536"/>
              <a:gd name="T9" fmla="*/ 0 60000 65536"/>
              <a:gd name="T10" fmla="*/ 0 60000 65536"/>
              <a:gd name="T11" fmla="*/ 0 60000 65536"/>
              <a:gd name="T12" fmla="*/ 0 w 1109980"/>
              <a:gd name="T13" fmla="*/ 0 h 2562860"/>
              <a:gd name="T14" fmla="*/ 1109980 w 1109980"/>
              <a:gd name="T15" fmla="*/ 2562860 h 2562860"/>
            </a:gdLst>
            <a:ahLst/>
            <a:cxnLst>
              <a:cxn ang="T8">
                <a:pos x="T0" y="T1"/>
              </a:cxn>
              <a:cxn ang="T9">
                <a:pos x="T2" y="T3"/>
              </a:cxn>
              <a:cxn ang="T10">
                <a:pos x="T4" y="T5"/>
              </a:cxn>
              <a:cxn ang="T11">
                <a:pos x="T6" y="T7"/>
              </a:cxn>
            </a:cxnLst>
            <a:rect l="T12" t="T13" r="T14" b="T15"/>
            <a:pathLst>
              <a:path w="1109980" h="2562860">
                <a:moveTo>
                  <a:pt x="454660" y="317500"/>
                </a:moveTo>
                <a:cubicBezTo>
                  <a:pt x="255270" y="158750"/>
                  <a:pt x="55880" y="0"/>
                  <a:pt x="27940" y="317500"/>
                </a:cubicBezTo>
                <a:cubicBezTo>
                  <a:pt x="0" y="635000"/>
                  <a:pt x="106680" y="1882140"/>
                  <a:pt x="287020" y="2222500"/>
                </a:cubicBezTo>
                <a:cubicBezTo>
                  <a:pt x="467360" y="2562860"/>
                  <a:pt x="788670" y="2461260"/>
                  <a:pt x="1109980" y="2359660"/>
                </a:cubicBezTo>
              </a:path>
            </a:pathLst>
          </a:custGeom>
          <a:noFill/>
          <a:ln w="9525" algn="ctr">
            <a:solidFill>
              <a:srgbClr val="FF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7" name="灯片编号占位符 6">
            <a:extLst>
              <a:ext uri="{FF2B5EF4-FFF2-40B4-BE49-F238E27FC236}">
                <a16:creationId xmlns:a16="http://schemas.microsoft.com/office/drawing/2014/main" id="{4706A51C-36C2-49F1-A0A2-D4DAF9B86F7B}"/>
              </a:ext>
            </a:extLst>
          </p:cNvPr>
          <p:cNvSpPr>
            <a:spLocks noGrp="1"/>
          </p:cNvSpPr>
          <p:nvPr>
            <p:ph type="sldNum" sz="quarter" idx="12"/>
          </p:nvPr>
        </p:nvSpPr>
        <p:spPr/>
        <p:txBody>
          <a:bodyPr/>
          <a:lstStyle/>
          <a:p>
            <a:fld id="{D7E73BF0-1322-481A-85B0-7D5783909D9E}" type="slidenum">
              <a:rPr lang="zh-TW" altLang="en-US" smtClean="0"/>
              <a:t>17</a:t>
            </a:fld>
            <a:endParaRPr lang="zh-TW"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D4584899-BDDA-4CC3-B0B3-A691D077F255}"/>
              </a:ext>
            </a:extLst>
          </p:cNvPr>
          <p:cNvSpPr>
            <a:spLocks noGrp="1"/>
          </p:cNvSpPr>
          <p:nvPr>
            <p:ph type="title"/>
          </p:nvPr>
        </p:nvSpPr>
        <p:spPr>
          <a:xfrm>
            <a:off x="628650" y="251618"/>
            <a:ext cx="7886700" cy="1325563"/>
          </a:xfrm>
        </p:spPr>
        <p:txBody>
          <a:bodyPr/>
          <a:lstStyle/>
          <a:p>
            <a:r>
              <a:rPr lang="en-US" altLang="zh-CN" dirty="0">
                <a:ea typeface="宋体" panose="02010600030101010101" pitchFamily="2" charset="-122"/>
              </a:rPr>
              <a:t>A closer look (2)</a:t>
            </a:r>
          </a:p>
        </p:txBody>
      </p:sp>
      <p:sp>
        <p:nvSpPr>
          <p:cNvPr id="4" name="Rectangle 3">
            <a:extLst>
              <a:ext uri="{FF2B5EF4-FFF2-40B4-BE49-F238E27FC236}">
                <a16:creationId xmlns:a16="http://schemas.microsoft.com/office/drawing/2014/main" id="{ED78922A-A454-4593-A5E6-A35A583BE8AC}"/>
              </a:ext>
            </a:extLst>
          </p:cNvPr>
          <p:cNvSpPr/>
          <p:nvPr/>
        </p:nvSpPr>
        <p:spPr>
          <a:xfrm>
            <a:off x="782184" y="1577181"/>
            <a:ext cx="7326312" cy="2592387"/>
          </a:xfrm>
          <a:prstGeom prst="rect">
            <a:avLst/>
          </a:prstGeom>
        </p:spPr>
        <p:txBody>
          <a:bodyPr>
            <a:spAutoFit/>
          </a:bodyPr>
          <a:lstStyle/>
          <a:p>
            <a:pPr>
              <a:spcBef>
                <a:spcPct val="20000"/>
              </a:spcBef>
              <a:buClr>
                <a:schemeClr val="tx1"/>
              </a:buClr>
              <a:buSzPct val="60000"/>
              <a:buFont typeface="Wingdings" pitchFamily="2" charset="2"/>
              <a:buNone/>
              <a:defRPr/>
            </a:pPr>
            <a:r>
              <a:rPr lang="en-US" sz="2800" dirty="0" err="1">
                <a:latin typeface="+mn-lt"/>
              </a:rPr>
              <a:t>int</a:t>
            </a:r>
            <a:r>
              <a:rPr lang="en-US" sz="2800" dirty="0">
                <a:latin typeface="+mn-lt"/>
              </a:rPr>
              <a:t> pthread_create (</a:t>
            </a:r>
          </a:p>
          <a:p>
            <a:pPr>
              <a:spcBef>
                <a:spcPct val="20000"/>
              </a:spcBef>
              <a:buClr>
                <a:schemeClr val="tx1"/>
              </a:buClr>
              <a:buSzPct val="60000"/>
              <a:buFont typeface="Wingdings" pitchFamily="2" charset="2"/>
              <a:buNone/>
              <a:defRPr/>
            </a:pPr>
            <a:r>
              <a:rPr lang="en-US" sz="2800" dirty="0">
                <a:latin typeface="+mn-lt"/>
              </a:rPr>
              <a:t>	pthread_t*  </a:t>
            </a:r>
            <a:r>
              <a:rPr lang="en-US" sz="2800" dirty="0" err="1">
                <a:latin typeface="+mn-lt"/>
              </a:rPr>
              <a:t>thread_p</a:t>
            </a:r>
            <a:r>
              <a:rPr lang="en-US" sz="2800" dirty="0">
                <a:latin typeface="+mn-lt"/>
              </a:rPr>
              <a:t> /* out */ ,</a:t>
            </a:r>
          </a:p>
          <a:p>
            <a:pPr>
              <a:spcBef>
                <a:spcPct val="20000"/>
              </a:spcBef>
              <a:buClr>
                <a:schemeClr val="tx1"/>
              </a:buClr>
              <a:buSzPct val="60000"/>
              <a:buFont typeface="Wingdings" pitchFamily="2" charset="2"/>
              <a:buNone/>
              <a:defRPr/>
            </a:pPr>
            <a:r>
              <a:rPr lang="en-US" sz="2800" dirty="0">
                <a:latin typeface="+mn-lt"/>
              </a:rPr>
              <a:t>	const </a:t>
            </a:r>
            <a:r>
              <a:rPr lang="en-US" sz="2800" dirty="0" err="1">
                <a:latin typeface="+mn-lt"/>
              </a:rPr>
              <a:t>pthread_attr_t</a:t>
            </a:r>
            <a:r>
              <a:rPr lang="en-US" sz="2800" dirty="0">
                <a:latin typeface="+mn-lt"/>
              </a:rPr>
              <a:t>*  </a:t>
            </a:r>
            <a:r>
              <a:rPr lang="en-US" sz="2800" dirty="0" err="1">
                <a:latin typeface="+mn-lt"/>
              </a:rPr>
              <a:t>attr_p</a:t>
            </a:r>
            <a:r>
              <a:rPr lang="en-US" sz="2800" dirty="0">
                <a:latin typeface="+mn-lt"/>
              </a:rPr>
              <a:t> /* in */ ,</a:t>
            </a:r>
          </a:p>
          <a:p>
            <a:pPr>
              <a:spcBef>
                <a:spcPct val="20000"/>
              </a:spcBef>
              <a:buClr>
                <a:schemeClr val="tx1"/>
              </a:buClr>
              <a:buSzPct val="60000"/>
              <a:buFont typeface="Wingdings" pitchFamily="2" charset="2"/>
              <a:buNone/>
              <a:defRPr/>
            </a:pPr>
            <a:r>
              <a:rPr lang="en-US" sz="2800" dirty="0">
                <a:latin typeface="+mn-lt"/>
              </a:rPr>
              <a:t>	void*  (*start_routine ) ( void ) /* in */ ,</a:t>
            </a:r>
          </a:p>
          <a:p>
            <a:pPr>
              <a:spcBef>
                <a:spcPct val="20000"/>
              </a:spcBef>
              <a:buClr>
                <a:schemeClr val="tx1"/>
              </a:buClr>
              <a:buSzPct val="60000"/>
              <a:buFont typeface="Wingdings" pitchFamily="2" charset="2"/>
              <a:buNone/>
              <a:defRPr/>
            </a:pPr>
            <a:r>
              <a:rPr lang="en-US" sz="2800" dirty="0">
                <a:latin typeface="+mn-lt"/>
              </a:rPr>
              <a:t>	void*  </a:t>
            </a:r>
            <a:r>
              <a:rPr lang="en-US" sz="2800" dirty="0" err="1">
                <a:latin typeface="+mn-lt"/>
              </a:rPr>
              <a:t>arg_p</a:t>
            </a:r>
            <a:r>
              <a:rPr lang="en-US" sz="2800" dirty="0">
                <a:latin typeface="+mn-lt"/>
              </a:rPr>
              <a:t> /* in */ ) ;</a:t>
            </a:r>
          </a:p>
        </p:txBody>
      </p:sp>
      <p:sp>
        <p:nvSpPr>
          <p:cNvPr id="6" name="TextBox 5">
            <a:extLst>
              <a:ext uri="{FF2B5EF4-FFF2-40B4-BE49-F238E27FC236}">
                <a16:creationId xmlns:a16="http://schemas.microsoft.com/office/drawing/2014/main" id="{E1167095-3DB2-48B2-8656-D7530C7605C8}"/>
              </a:ext>
            </a:extLst>
          </p:cNvPr>
          <p:cNvSpPr txBox="1"/>
          <p:nvPr/>
        </p:nvSpPr>
        <p:spPr>
          <a:xfrm>
            <a:off x="693964" y="5795157"/>
            <a:ext cx="5695405" cy="523220"/>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The function that the thread is to run.</a:t>
            </a:r>
          </a:p>
        </p:txBody>
      </p:sp>
      <p:sp>
        <p:nvSpPr>
          <p:cNvPr id="8" name="TextBox 7">
            <a:extLst>
              <a:ext uri="{FF2B5EF4-FFF2-40B4-BE49-F238E27FC236}">
                <a16:creationId xmlns:a16="http://schemas.microsoft.com/office/drawing/2014/main" id="{09DFB0D8-CE4C-45E5-BB2B-8486C2D229CA}"/>
              </a:ext>
            </a:extLst>
          </p:cNvPr>
          <p:cNvSpPr txBox="1"/>
          <p:nvPr/>
        </p:nvSpPr>
        <p:spPr>
          <a:xfrm>
            <a:off x="2293484" y="4529931"/>
            <a:ext cx="5983048" cy="1040285"/>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Pointer to the argument that should</a:t>
            </a:r>
          </a:p>
          <a:p>
            <a:pPr>
              <a:spcBef>
                <a:spcPct val="20000"/>
              </a:spcBef>
              <a:buClr>
                <a:schemeClr val="tx1"/>
              </a:buClr>
              <a:buSzPct val="60000"/>
              <a:buFont typeface="Wingdings" pitchFamily="2" charset="2"/>
              <a:buNone/>
              <a:defRPr/>
            </a:pPr>
            <a:r>
              <a:rPr lang="en-US" sz="2800" dirty="0">
                <a:solidFill>
                  <a:srgbClr val="FF0000"/>
                </a:solidFill>
                <a:latin typeface="+mn-lt"/>
              </a:rPr>
              <a:t>be passed to the function </a:t>
            </a:r>
            <a:r>
              <a:rPr lang="en-US" sz="2800" i="1" dirty="0">
                <a:solidFill>
                  <a:srgbClr val="C00000"/>
                </a:solidFill>
                <a:latin typeface="+mn-lt"/>
              </a:rPr>
              <a:t>start_routine</a:t>
            </a:r>
            <a:r>
              <a:rPr lang="en-US" sz="2800" dirty="0">
                <a:solidFill>
                  <a:srgbClr val="C00000"/>
                </a:solidFill>
                <a:latin typeface="+mn-lt"/>
              </a:rPr>
              <a:t>.</a:t>
            </a:r>
          </a:p>
        </p:txBody>
      </p:sp>
      <p:sp>
        <p:nvSpPr>
          <p:cNvPr id="35846" name="Freeform 8">
            <a:extLst>
              <a:ext uri="{FF2B5EF4-FFF2-40B4-BE49-F238E27FC236}">
                <a16:creationId xmlns:a16="http://schemas.microsoft.com/office/drawing/2014/main" id="{E6B6B30E-4562-4774-9377-D6F5FFED9C0D}"/>
              </a:ext>
            </a:extLst>
          </p:cNvPr>
          <p:cNvSpPr>
            <a:spLocks noChangeArrowheads="1"/>
          </p:cNvSpPr>
          <p:nvPr/>
        </p:nvSpPr>
        <p:spPr bwMode="auto">
          <a:xfrm>
            <a:off x="458334" y="2940843"/>
            <a:ext cx="1240900" cy="2910228"/>
          </a:xfrm>
          <a:custGeom>
            <a:avLst/>
            <a:gdLst>
              <a:gd name="T0" fmla="*/ 1163320 w 1163320"/>
              <a:gd name="T1" fmla="*/ 401320 h 2626360"/>
              <a:gd name="T2" fmla="*/ 81280 w 1163320"/>
              <a:gd name="T3" fmla="*/ 370840 h 2626360"/>
              <a:gd name="T4" fmla="*/ 675640 w 1163320"/>
              <a:gd name="T5" fmla="*/ 2626360 h 2626360"/>
              <a:gd name="T6" fmla="*/ 0 60000 65536"/>
              <a:gd name="T7" fmla="*/ 0 60000 65536"/>
              <a:gd name="T8" fmla="*/ 0 60000 65536"/>
              <a:gd name="T9" fmla="*/ 0 w 1163320"/>
              <a:gd name="T10" fmla="*/ 0 h 2626360"/>
              <a:gd name="T11" fmla="*/ 1163320 w 1163320"/>
              <a:gd name="T12" fmla="*/ 2626360 h 2626360"/>
            </a:gdLst>
            <a:ahLst/>
            <a:cxnLst>
              <a:cxn ang="T6">
                <a:pos x="T0" y="T1"/>
              </a:cxn>
              <a:cxn ang="T7">
                <a:pos x="T2" y="T3"/>
              </a:cxn>
              <a:cxn ang="T8">
                <a:pos x="T4" y="T5"/>
              </a:cxn>
            </a:cxnLst>
            <a:rect l="T9" t="T10" r="T11" b="T12"/>
            <a:pathLst>
              <a:path w="1163320" h="2626360">
                <a:moveTo>
                  <a:pt x="1163320" y="401320"/>
                </a:moveTo>
                <a:cubicBezTo>
                  <a:pt x="662940" y="200660"/>
                  <a:pt x="162560" y="0"/>
                  <a:pt x="81280" y="370840"/>
                </a:cubicBezTo>
                <a:cubicBezTo>
                  <a:pt x="0" y="741680"/>
                  <a:pt x="337820" y="1684020"/>
                  <a:pt x="675640" y="2626360"/>
                </a:cubicBezTo>
              </a:path>
            </a:pathLst>
          </a:custGeom>
          <a:noFill/>
          <a:ln w="9525" algn="ctr">
            <a:solidFill>
              <a:srgbClr val="FF0000"/>
            </a:solidFill>
            <a:round/>
            <a:headEnd type="arrow" w="med" len="me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35847" name="Freeform 9">
            <a:extLst>
              <a:ext uri="{FF2B5EF4-FFF2-40B4-BE49-F238E27FC236}">
                <a16:creationId xmlns:a16="http://schemas.microsoft.com/office/drawing/2014/main" id="{AE1E44CE-9EC8-41E9-9DD9-6CB44A75B55E}"/>
              </a:ext>
            </a:extLst>
          </p:cNvPr>
          <p:cNvSpPr>
            <a:spLocks noChangeArrowheads="1"/>
          </p:cNvSpPr>
          <p:nvPr/>
        </p:nvSpPr>
        <p:spPr bwMode="auto">
          <a:xfrm>
            <a:off x="1148896" y="3826668"/>
            <a:ext cx="1082675" cy="855663"/>
          </a:xfrm>
          <a:custGeom>
            <a:avLst/>
            <a:gdLst>
              <a:gd name="T0" fmla="*/ 487680 w 1082040"/>
              <a:gd name="T1" fmla="*/ 78740 h 855980"/>
              <a:gd name="T2" fmla="*/ 259080 w 1082040"/>
              <a:gd name="T3" fmla="*/ 109220 h 855980"/>
              <a:gd name="T4" fmla="*/ 137160 w 1082040"/>
              <a:gd name="T5" fmla="*/ 734060 h 855980"/>
              <a:gd name="T6" fmla="*/ 1082040 w 1082040"/>
              <a:gd name="T7" fmla="*/ 840740 h 855980"/>
              <a:gd name="T8" fmla="*/ 0 60000 65536"/>
              <a:gd name="T9" fmla="*/ 0 60000 65536"/>
              <a:gd name="T10" fmla="*/ 0 60000 65536"/>
              <a:gd name="T11" fmla="*/ 0 60000 65536"/>
              <a:gd name="T12" fmla="*/ 0 w 1082040"/>
              <a:gd name="T13" fmla="*/ 0 h 855980"/>
              <a:gd name="T14" fmla="*/ 1082040 w 1082040"/>
              <a:gd name="T15" fmla="*/ 855980 h 855980"/>
            </a:gdLst>
            <a:ahLst/>
            <a:cxnLst>
              <a:cxn ang="T8">
                <a:pos x="T0" y="T1"/>
              </a:cxn>
              <a:cxn ang="T9">
                <a:pos x="T2" y="T3"/>
              </a:cxn>
              <a:cxn ang="T10">
                <a:pos x="T4" y="T5"/>
              </a:cxn>
              <a:cxn ang="T11">
                <a:pos x="T6" y="T7"/>
              </a:cxn>
            </a:cxnLst>
            <a:rect l="T12" t="T13" r="T14" b="T15"/>
            <a:pathLst>
              <a:path w="1082040" h="855980">
                <a:moveTo>
                  <a:pt x="487680" y="78740"/>
                </a:moveTo>
                <a:cubicBezTo>
                  <a:pt x="402590" y="39370"/>
                  <a:pt x="317500" y="0"/>
                  <a:pt x="259080" y="109220"/>
                </a:cubicBezTo>
                <a:cubicBezTo>
                  <a:pt x="200660" y="218440"/>
                  <a:pt x="0" y="612140"/>
                  <a:pt x="137160" y="734060"/>
                </a:cubicBezTo>
                <a:cubicBezTo>
                  <a:pt x="274320" y="855980"/>
                  <a:pt x="678180" y="848360"/>
                  <a:pt x="1082040" y="840740"/>
                </a:cubicBezTo>
              </a:path>
            </a:pathLst>
          </a:custGeom>
          <a:noFill/>
          <a:ln w="9525" algn="ctr">
            <a:solidFill>
              <a:srgbClr val="FF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7" name="灯片编号占位符 6">
            <a:extLst>
              <a:ext uri="{FF2B5EF4-FFF2-40B4-BE49-F238E27FC236}">
                <a16:creationId xmlns:a16="http://schemas.microsoft.com/office/drawing/2014/main" id="{38145DF9-5182-4900-9BD8-79C515793752}"/>
              </a:ext>
            </a:extLst>
          </p:cNvPr>
          <p:cNvSpPr>
            <a:spLocks noGrp="1"/>
          </p:cNvSpPr>
          <p:nvPr>
            <p:ph type="sldNum" sz="quarter" idx="12"/>
          </p:nvPr>
        </p:nvSpPr>
        <p:spPr/>
        <p:txBody>
          <a:bodyPr/>
          <a:lstStyle/>
          <a:p>
            <a:fld id="{D7E73BF0-1322-481A-85B0-7D5783909D9E}" type="slidenum">
              <a:rPr lang="zh-TW" altLang="en-US" smtClean="0"/>
              <a:t>18</a:t>
            </a:fld>
            <a:endParaRPr lang="zh-TW"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6105C00F-4A07-4766-9076-2A214A30B8BA}"/>
              </a:ext>
            </a:extLst>
          </p:cNvPr>
          <p:cNvSpPr>
            <a:spLocks noGrp="1"/>
          </p:cNvSpPr>
          <p:nvPr>
            <p:ph type="title"/>
          </p:nvPr>
        </p:nvSpPr>
        <p:spPr>
          <a:xfrm>
            <a:off x="517979" y="500743"/>
            <a:ext cx="8281988" cy="646113"/>
          </a:xfrm>
        </p:spPr>
        <p:txBody>
          <a:bodyPr>
            <a:normAutofit fontScale="90000"/>
          </a:bodyPr>
          <a:lstStyle/>
          <a:p>
            <a:r>
              <a:rPr lang="en-US" altLang="zh-CN" dirty="0">
                <a:ea typeface="宋体" panose="02010600030101010101" pitchFamily="2" charset="-122"/>
              </a:rPr>
              <a:t>Function started by </a:t>
            </a:r>
            <a:r>
              <a:rPr lang="en-US" altLang="zh-CN" dirty="0" err="1">
                <a:ea typeface="宋体" panose="02010600030101010101" pitchFamily="2" charset="-122"/>
              </a:rPr>
              <a:t>pthread_create</a:t>
            </a:r>
            <a:endParaRPr lang="en-US" altLang="zh-CN" dirty="0">
              <a:ea typeface="宋体" panose="02010600030101010101" pitchFamily="2" charset="-122"/>
            </a:endParaRPr>
          </a:p>
        </p:txBody>
      </p:sp>
      <p:sp>
        <p:nvSpPr>
          <p:cNvPr id="36866" name="Content Placeholder 3">
            <a:extLst>
              <a:ext uri="{FF2B5EF4-FFF2-40B4-BE49-F238E27FC236}">
                <a16:creationId xmlns:a16="http://schemas.microsoft.com/office/drawing/2014/main" id="{A5F3D45E-B82D-437F-A6E4-76C47ED73DD4}"/>
              </a:ext>
            </a:extLst>
          </p:cNvPr>
          <p:cNvSpPr>
            <a:spLocks noGrp="1"/>
          </p:cNvSpPr>
          <p:nvPr>
            <p:ph idx="1"/>
          </p:nvPr>
        </p:nvSpPr>
        <p:spPr>
          <a:xfrm>
            <a:off x="634093" y="1432833"/>
            <a:ext cx="8270875" cy="5256213"/>
          </a:xfrm>
        </p:spPr>
        <p:txBody>
          <a:bodyPr/>
          <a:lstStyle/>
          <a:p>
            <a:r>
              <a:rPr lang="en-US" altLang="zh-CN" sz="2800" dirty="0">
                <a:ea typeface="宋体" panose="02010600030101010101" pitchFamily="2" charset="-122"/>
              </a:rPr>
              <a:t>Prototype: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800" dirty="0">
                <a:solidFill>
                  <a:srgbClr val="FF0000"/>
                </a:solidFill>
                <a:ea typeface="宋体" panose="02010600030101010101" pitchFamily="2" charset="-122"/>
              </a:rPr>
              <a:t>void*  </a:t>
            </a:r>
            <a:r>
              <a:rPr lang="en-US" altLang="zh-CN" sz="2800" dirty="0" err="1">
                <a:solidFill>
                  <a:srgbClr val="FF0000"/>
                </a:solidFill>
                <a:ea typeface="宋体" panose="02010600030101010101" pitchFamily="2" charset="-122"/>
              </a:rPr>
              <a:t>thread_function</a:t>
            </a:r>
            <a:r>
              <a:rPr lang="en-US" altLang="zh-CN" sz="2800" dirty="0">
                <a:solidFill>
                  <a:srgbClr val="FF0000"/>
                </a:solidFill>
                <a:ea typeface="宋体" panose="02010600030101010101" pitchFamily="2" charset="-122"/>
              </a:rPr>
              <a:t> ( void*  </a:t>
            </a:r>
            <a:r>
              <a:rPr lang="en-US" altLang="zh-CN" sz="2800" dirty="0" err="1">
                <a:solidFill>
                  <a:srgbClr val="FF0000"/>
                </a:solidFill>
                <a:ea typeface="宋体" panose="02010600030101010101" pitchFamily="2" charset="-122"/>
              </a:rPr>
              <a:t>args_p</a:t>
            </a:r>
            <a:r>
              <a:rPr lang="en-US" altLang="zh-CN" sz="2800" dirty="0">
                <a:solidFill>
                  <a:srgbClr val="FF0000"/>
                </a:solidFill>
                <a:ea typeface="宋体" panose="02010600030101010101" pitchFamily="2" charset="-122"/>
              </a:rPr>
              <a:t> ) ;</a:t>
            </a:r>
          </a:p>
          <a:p>
            <a:pPr lvl="2"/>
            <a:endParaRPr lang="en-US" altLang="zh-CN" dirty="0">
              <a:ea typeface="宋体" panose="02010600030101010101" pitchFamily="2" charset="-122"/>
            </a:endParaRPr>
          </a:p>
          <a:p>
            <a:r>
              <a:rPr lang="en-US" altLang="zh-CN" sz="2800" dirty="0">
                <a:ea typeface="宋体" panose="02010600030101010101" pitchFamily="2" charset="-122"/>
              </a:rPr>
              <a:t>Void* can be cast to any pointer type in C.</a:t>
            </a:r>
          </a:p>
          <a:p>
            <a:endParaRPr lang="en-US" altLang="zh-CN" sz="2800" dirty="0">
              <a:ea typeface="宋体" panose="02010600030101010101" pitchFamily="2" charset="-122"/>
            </a:endParaRPr>
          </a:p>
          <a:p>
            <a:r>
              <a:rPr lang="en-US" altLang="zh-CN" sz="2800" dirty="0">
                <a:ea typeface="宋体" panose="02010600030101010101" pitchFamily="2" charset="-122"/>
              </a:rPr>
              <a:t>So </a:t>
            </a:r>
            <a:r>
              <a:rPr lang="en-US" altLang="zh-CN" sz="2800" dirty="0" err="1">
                <a:ea typeface="宋体" panose="02010600030101010101" pitchFamily="2" charset="-122"/>
              </a:rPr>
              <a:t>args_p</a:t>
            </a:r>
            <a:r>
              <a:rPr lang="en-US" altLang="zh-CN" sz="2800" dirty="0">
                <a:ea typeface="宋体" panose="02010600030101010101" pitchFamily="2" charset="-122"/>
              </a:rPr>
              <a:t> can point to a list containing one or more values needed by </a:t>
            </a:r>
            <a:r>
              <a:rPr lang="en-US" altLang="zh-CN" sz="2800" dirty="0" err="1">
                <a:ea typeface="宋体" panose="02010600030101010101" pitchFamily="2" charset="-122"/>
              </a:rPr>
              <a:t>thread_function</a:t>
            </a:r>
            <a:r>
              <a:rPr lang="en-US" altLang="zh-CN" sz="2800" dirty="0">
                <a:ea typeface="宋体" panose="02010600030101010101" pitchFamily="2" charset="-122"/>
              </a:rPr>
              <a:t>.</a:t>
            </a:r>
          </a:p>
          <a:p>
            <a:endParaRPr lang="en-US" altLang="zh-CN" sz="2800" dirty="0">
              <a:ea typeface="宋体" panose="02010600030101010101" pitchFamily="2" charset="-122"/>
            </a:endParaRPr>
          </a:p>
          <a:p>
            <a:r>
              <a:rPr lang="en-US" altLang="zh-CN" sz="2800" dirty="0">
                <a:ea typeface="宋体" panose="02010600030101010101" pitchFamily="2" charset="-122"/>
              </a:rPr>
              <a:t>Similarly, the return value of </a:t>
            </a:r>
            <a:r>
              <a:rPr lang="en-US" altLang="zh-CN" sz="2800" dirty="0" err="1">
                <a:ea typeface="宋体" panose="02010600030101010101" pitchFamily="2" charset="-122"/>
              </a:rPr>
              <a:t>thread_function</a:t>
            </a:r>
            <a:r>
              <a:rPr lang="en-US" altLang="zh-CN" sz="2800" dirty="0">
                <a:ea typeface="宋体" panose="02010600030101010101" pitchFamily="2" charset="-122"/>
              </a:rPr>
              <a:t> can point to a list of one or more values.</a:t>
            </a:r>
          </a:p>
        </p:txBody>
      </p:sp>
      <p:sp>
        <p:nvSpPr>
          <p:cNvPr id="6" name="灯片编号占位符 5">
            <a:extLst>
              <a:ext uri="{FF2B5EF4-FFF2-40B4-BE49-F238E27FC236}">
                <a16:creationId xmlns:a16="http://schemas.microsoft.com/office/drawing/2014/main" id="{F709A3B4-4A37-49FB-B206-D99A7837DA1A}"/>
              </a:ext>
            </a:extLst>
          </p:cNvPr>
          <p:cNvSpPr>
            <a:spLocks noGrp="1"/>
          </p:cNvSpPr>
          <p:nvPr>
            <p:ph type="sldNum" sz="quarter" idx="12"/>
          </p:nvPr>
        </p:nvSpPr>
        <p:spPr/>
        <p:txBody>
          <a:bodyPr/>
          <a:lstStyle/>
          <a:p>
            <a:fld id="{D7E73BF0-1322-481A-85B0-7D5783909D9E}" type="slidenum">
              <a:rPr lang="zh-TW" altLang="en-US"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pPr>
              <a:lnSpc>
                <a:spcPct val="150000"/>
              </a:lnSpc>
            </a:pPr>
            <a:r>
              <a:rPr lang="zh-CN" altLang="en-US" dirty="0"/>
              <a:t>参考资料：</a:t>
            </a:r>
            <a:endParaRPr lang="en-US" altLang="zh-CN" dirty="0"/>
          </a:p>
          <a:p>
            <a:pPr lvl="1">
              <a:lnSpc>
                <a:spcPct val="150000"/>
              </a:lnSpc>
            </a:pPr>
            <a:r>
              <a:rPr lang="zh-CN" altLang="en-US" dirty="0"/>
              <a:t>并行程序设计导论，</a:t>
            </a:r>
            <a:r>
              <a:rPr lang="en-US" altLang="zh-CN" dirty="0"/>
              <a:t>Peter S Pacheco,  </a:t>
            </a:r>
            <a:r>
              <a:rPr lang="zh-CN" altLang="en-US" dirty="0"/>
              <a:t>机械工业出版社， </a:t>
            </a:r>
            <a:r>
              <a:rPr lang="en-US" altLang="zh-CN" dirty="0"/>
              <a:t>2016</a:t>
            </a:r>
          </a:p>
          <a:p>
            <a:pPr lvl="1">
              <a:lnSpc>
                <a:spcPct val="150000"/>
              </a:lnSpc>
            </a:pPr>
            <a:r>
              <a:rPr lang="en-US" altLang="zh-CN" dirty="0"/>
              <a:t>Chapter 4 Shared-Memory Programming With </a:t>
            </a:r>
            <a:r>
              <a:rPr lang="en-US" altLang="zh-CN" dirty="0" err="1"/>
              <a:t>Pthreads</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D7E73BF0-1322-481A-85B0-7D5783909D9E}" type="slidenum">
              <a:rPr lang="zh-TW" altLang="en-US" smtClean="0"/>
              <a:t>2</a:t>
            </a:fld>
            <a:endParaRPr lang="zh-TW" altLang="en-US"/>
          </a:p>
        </p:txBody>
      </p:sp>
    </p:spTree>
    <p:extLst>
      <p:ext uri="{BB962C8B-B14F-4D97-AF65-F5344CB8AC3E}">
        <p14:creationId xmlns:p14="http://schemas.microsoft.com/office/powerpoint/2010/main" val="216096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5">
            <a:extLst>
              <a:ext uri="{FF2B5EF4-FFF2-40B4-BE49-F238E27FC236}">
                <a16:creationId xmlns:a16="http://schemas.microsoft.com/office/drawing/2014/main" id="{771813FE-F6DE-4D00-AE52-9AD733744677}"/>
              </a:ext>
            </a:extLst>
          </p:cNvPr>
          <p:cNvSpPr>
            <a:spLocks noGrp="1"/>
          </p:cNvSpPr>
          <p:nvPr>
            <p:ph type="title"/>
          </p:nvPr>
        </p:nvSpPr>
        <p:spPr>
          <a:xfrm>
            <a:off x="556759" y="541338"/>
            <a:ext cx="8281987" cy="708025"/>
          </a:xfrm>
        </p:spPr>
        <p:txBody>
          <a:bodyPr/>
          <a:lstStyle/>
          <a:p>
            <a:r>
              <a:rPr lang="en-US" altLang="zh-CN" dirty="0">
                <a:ea typeface="宋体" panose="02010600030101010101" pitchFamily="2" charset="-122"/>
              </a:rPr>
              <a:t>Running the Threads</a:t>
            </a:r>
          </a:p>
        </p:txBody>
      </p:sp>
      <p:sp>
        <p:nvSpPr>
          <p:cNvPr id="5" name="Rectangle 4">
            <a:extLst>
              <a:ext uri="{FF2B5EF4-FFF2-40B4-BE49-F238E27FC236}">
                <a16:creationId xmlns:a16="http://schemas.microsoft.com/office/drawing/2014/main" id="{FCCE77C8-0F66-4CE7-8972-B541DE1916D8}"/>
              </a:ext>
            </a:extLst>
          </p:cNvPr>
          <p:cNvSpPr/>
          <p:nvPr/>
        </p:nvSpPr>
        <p:spPr>
          <a:xfrm>
            <a:off x="1827547" y="4790849"/>
            <a:ext cx="6750395" cy="523220"/>
          </a:xfrm>
          <a:prstGeom prst="rect">
            <a:avLst/>
          </a:prstGeom>
        </p:spPr>
        <p:txBody>
          <a:bodyPr wrap="square">
            <a:spAutoFit/>
          </a:bodyPr>
          <a:lstStyle/>
          <a:p>
            <a:pPr>
              <a:spcBef>
                <a:spcPct val="20000"/>
              </a:spcBef>
              <a:buClr>
                <a:schemeClr val="tx1"/>
              </a:buClr>
              <a:buSzPct val="60000"/>
              <a:buFont typeface="Wingdings" pitchFamily="2" charset="2"/>
              <a:buNone/>
              <a:defRPr/>
            </a:pPr>
            <a:r>
              <a:rPr lang="en-US" sz="2800" dirty="0">
                <a:latin typeface="+mn-lt"/>
              </a:rPr>
              <a:t>Main thread </a:t>
            </a:r>
            <a:r>
              <a:rPr lang="en-US" sz="2800" dirty="0">
                <a:solidFill>
                  <a:srgbClr val="FF0000"/>
                </a:solidFill>
                <a:latin typeface="+mn-lt"/>
              </a:rPr>
              <a:t>forks</a:t>
            </a:r>
            <a:r>
              <a:rPr lang="en-US" sz="2800" dirty="0">
                <a:latin typeface="+mn-lt"/>
              </a:rPr>
              <a:t> and </a:t>
            </a:r>
            <a:r>
              <a:rPr lang="en-US" sz="2800" dirty="0">
                <a:solidFill>
                  <a:srgbClr val="FF0000"/>
                </a:solidFill>
                <a:latin typeface="+mn-lt"/>
              </a:rPr>
              <a:t>joins</a:t>
            </a:r>
            <a:r>
              <a:rPr lang="en-US" sz="2800" dirty="0">
                <a:latin typeface="+mn-lt"/>
              </a:rPr>
              <a:t> two threads.</a:t>
            </a:r>
          </a:p>
        </p:txBody>
      </p:sp>
      <p:pic>
        <p:nvPicPr>
          <p:cNvPr id="37892" name="Picture 1">
            <a:extLst>
              <a:ext uri="{FF2B5EF4-FFF2-40B4-BE49-F238E27FC236}">
                <a16:creationId xmlns:a16="http://schemas.microsoft.com/office/drawing/2014/main" id="{C041BADF-5330-4CD0-AE65-641A06CDF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10" y="1800453"/>
            <a:ext cx="7833413" cy="255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460CBDB1-AD38-4BB3-BEBF-F4D998D942A3}"/>
              </a:ext>
            </a:extLst>
          </p:cNvPr>
          <p:cNvSpPr>
            <a:spLocks noGrp="1"/>
          </p:cNvSpPr>
          <p:nvPr>
            <p:ph type="sldNum" sz="quarter" idx="12"/>
          </p:nvPr>
        </p:nvSpPr>
        <p:spPr/>
        <p:txBody>
          <a:bodyPr/>
          <a:lstStyle/>
          <a:p>
            <a:fld id="{D7E73BF0-1322-481A-85B0-7D5783909D9E}" type="slidenum">
              <a:rPr lang="zh-TW" altLang="en-US" smtClean="0"/>
              <a:t>20</a:t>
            </a:fld>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F2A7C2E0-1222-470B-B570-BF060AC2B29B}"/>
              </a:ext>
            </a:extLst>
          </p:cNvPr>
          <p:cNvSpPr>
            <a:spLocks noGrp="1"/>
          </p:cNvSpPr>
          <p:nvPr>
            <p:ph type="title"/>
          </p:nvPr>
        </p:nvSpPr>
        <p:spPr/>
        <p:txBody>
          <a:bodyPr/>
          <a:lstStyle/>
          <a:p>
            <a:r>
              <a:rPr lang="en-US" altLang="zh-CN" dirty="0">
                <a:ea typeface="宋体" panose="02010600030101010101" pitchFamily="2" charset="-122"/>
              </a:rPr>
              <a:t>Stopping the Threads</a:t>
            </a:r>
          </a:p>
        </p:txBody>
      </p:sp>
      <p:sp>
        <p:nvSpPr>
          <p:cNvPr id="38914" name="Content Placeholder 3">
            <a:extLst>
              <a:ext uri="{FF2B5EF4-FFF2-40B4-BE49-F238E27FC236}">
                <a16:creationId xmlns:a16="http://schemas.microsoft.com/office/drawing/2014/main" id="{ACF53CBD-CEB1-4B69-8CAB-B09A80A0E0BF}"/>
              </a:ext>
            </a:extLst>
          </p:cNvPr>
          <p:cNvSpPr>
            <a:spLocks noGrp="1"/>
          </p:cNvSpPr>
          <p:nvPr>
            <p:ph idx="1"/>
          </p:nvPr>
        </p:nvSpPr>
        <p:spPr/>
        <p:txBody>
          <a:bodyPr/>
          <a:lstStyle/>
          <a:p>
            <a:r>
              <a:rPr lang="en-US" altLang="zh-CN" dirty="0">
                <a:ea typeface="宋体" panose="02010600030101010101" pitchFamily="2" charset="-122"/>
              </a:rPr>
              <a:t>We call the function </a:t>
            </a:r>
            <a:r>
              <a:rPr lang="en-US" altLang="zh-CN" dirty="0" err="1">
                <a:solidFill>
                  <a:srgbClr val="FF0000"/>
                </a:solidFill>
                <a:ea typeface="宋体" panose="02010600030101010101" pitchFamily="2" charset="-122"/>
              </a:rPr>
              <a:t>pthread_join</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once for each thread. </a:t>
            </a:r>
          </a:p>
          <a:p>
            <a:endParaRPr lang="en-US" altLang="zh-CN" dirty="0">
              <a:ea typeface="宋体" panose="02010600030101010101" pitchFamily="2" charset="-122"/>
            </a:endParaRPr>
          </a:p>
          <a:p>
            <a:r>
              <a:rPr lang="en-US" altLang="zh-CN" dirty="0">
                <a:ea typeface="宋体" panose="02010600030101010101" pitchFamily="2" charset="-122"/>
              </a:rPr>
              <a:t>A single call to </a:t>
            </a:r>
            <a:r>
              <a:rPr lang="en-US" altLang="zh-CN" dirty="0" err="1">
                <a:solidFill>
                  <a:srgbClr val="0066FF"/>
                </a:solidFill>
                <a:ea typeface="宋体" panose="02010600030101010101" pitchFamily="2" charset="-122"/>
              </a:rPr>
              <a:t>pthread_join</a:t>
            </a:r>
            <a:r>
              <a:rPr lang="en-US" altLang="zh-CN" dirty="0">
                <a:solidFill>
                  <a:srgbClr val="0066FF"/>
                </a:solidFill>
                <a:ea typeface="宋体" panose="02010600030101010101" pitchFamily="2" charset="-122"/>
              </a:rPr>
              <a:t> </a:t>
            </a:r>
            <a:r>
              <a:rPr lang="en-US" altLang="zh-CN" dirty="0">
                <a:ea typeface="宋体" panose="02010600030101010101" pitchFamily="2" charset="-122"/>
              </a:rPr>
              <a:t>will wait for the thread associated with the </a:t>
            </a:r>
            <a:r>
              <a:rPr lang="en-US" altLang="zh-CN" dirty="0" err="1">
                <a:solidFill>
                  <a:srgbClr val="0066FF"/>
                </a:solidFill>
                <a:ea typeface="宋体" panose="02010600030101010101" pitchFamily="2" charset="-122"/>
              </a:rPr>
              <a:t>pthread_t</a:t>
            </a:r>
            <a:r>
              <a:rPr lang="en-US" altLang="zh-CN" dirty="0">
                <a:ea typeface="宋体" panose="02010600030101010101" pitchFamily="2" charset="-122"/>
              </a:rPr>
              <a:t> object to complete.</a:t>
            </a:r>
          </a:p>
        </p:txBody>
      </p:sp>
      <p:sp>
        <p:nvSpPr>
          <p:cNvPr id="6" name="灯片编号占位符 5">
            <a:extLst>
              <a:ext uri="{FF2B5EF4-FFF2-40B4-BE49-F238E27FC236}">
                <a16:creationId xmlns:a16="http://schemas.microsoft.com/office/drawing/2014/main" id="{F1F1CD35-347E-4B3A-A328-B425CA28B3D7}"/>
              </a:ext>
            </a:extLst>
          </p:cNvPr>
          <p:cNvSpPr>
            <a:spLocks noGrp="1"/>
          </p:cNvSpPr>
          <p:nvPr>
            <p:ph type="sldNum" sz="quarter" idx="12"/>
          </p:nvPr>
        </p:nvSpPr>
        <p:spPr/>
        <p:txBody>
          <a:bodyPr/>
          <a:lstStyle/>
          <a:p>
            <a:fld id="{D7E73BF0-1322-481A-85B0-7D5783909D9E}" type="slidenum">
              <a:rPr lang="zh-TW" altLang="en-US" smtClean="0"/>
              <a:t>21</a:t>
            </a:fld>
            <a:endParaRPr lang="zh-TW" altLang="en-US"/>
          </a:p>
        </p:txBody>
      </p:sp>
      <p:sp>
        <p:nvSpPr>
          <p:cNvPr id="2" name="文本框 1">
            <a:extLst>
              <a:ext uri="{FF2B5EF4-FFF2-40B4-BE49-F238E27FC236}">
                <a16:creationId xmlns:a16="http://schemas.microsoft.com/office/drawing/2014/main" id="{BCB508B8-1FA6-47A7-AF98-5F12910F0EFC}"/>
              </a:ext>
            </a:extLst>
          </p:cNvPr>
          <p:cNvSpPr txBox="1"/>
          <p:nvPr/>
        </p:nvSpPr>
        <p:spPr>
          <a:xfrm>
            <a:off x="5360276" y="5068614"/>
            <a:ext cx="3389586" cy="369332"/>
          </a:xfrm>
          <a:prstGeom prst="rect">
            <a:avLst/>
          </a:prstGeom>
          <a:noFill/>
        </p:spPr>
        <p:txBody>
          <a:bodyPr wrap="square" rtlCol="0">
            <a:spAutoFit/>
          </a:bodyPr>
          <a:lstStyle/>
          <a:p>
            <a:r>
              <a:rPr lang="en-US" altLang="zh-CN" dirty="0">
                <a:hlinkClick r:id="rId3" action="ppaction://hlinksldjump"/>
              </a:rPr>
              <a:t>More about returning a value.</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Group 6">
            <a:extLst>
              <a:ext uri="{FF2B5EF4-FFF2-40B4-BE49-F238E27FC236}">
                <a16:creationId xmlns:a16="http://schemas.microsoft.com/office/drawing/2014/main" id="{CA31D536-9F1B-4538-B541-B23F15DF56DC}"/>
              </a:ext>
            </a:extLst>
          </p:cNvPr>
          <p:cNvGrpSpPr>
            <a:grpSpLocks/>
          </p:cNvGrpSpPr>
          <p:nvPr/>
        </p:nvGrpSpPr>
        <p:grpSpPr bwMode="auto">
          <a:xfrm>
            <a:off x="611188" y="1052513"/>
            <a:ext cx="7777162" cy="4437062"/>
            <a:chOff x="611560" y="1052735"/>
            <a:chExt cx="7776864" cy="4437583"/>
          </a:xfrm>
        </p:grpSpPr>
        <p:pic>
          <p:nvPicPr>
            <p:cNvPr id="39940" name="Picture 4" descr="Figure-3-11 (1).PNG">
              <a:extLst>
                <a:ext uri="{FF2B5EF4-FFF2-40B4-BE49-F238E27FC236}">
                  <a16:creationId xmlns:a16="http://schemas.microsoft.com/office/drawing/2014/main" id="{DB94209A-4EB6-4CD6-9140-928EE1D2FF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5"/>
              <a:ext cx="7776864" cy="443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a:extLst>
                <a:ext uri="{FF2B5EF4-FFF2-40B4-BE49-F238E27FC236}">
                  <a16:creationId xmlns:a16="http://schemas.microsoft.com/office/drawing/2014/main" id="{5EDBD28F-E616-4B18-93DF-8736D3AB1BC5}"/>
                </a:ext>
              </a:extLst>
            </p:cNvPr>
            <p:cNvSpPr>
              <a:spLocks noChangeArrowheads="1"/>
            </p:cNvSpPr>
            <p:nvPr/>
          </p:nvSpPr>
          <p:spPr bwMode="auto">
            <a:xfrm>
              <a:off x="611560" y="3356992"/>
              <a:ext cx="7776864" cy="108012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grpSp>
      <p:sp>
        <p:nvSpPr>
          <p:cNvPr id="2" name="Title 1">
            <a:extLst>
              <a:ext uri="{FF2B5EF4-FFF2-40B4-BE49-F238E27FC236}">
                <a16:creationId xmlns:a16="http://schemas.microsoft.com/office/drawing/2014/main" id="{8260C349-767B-419C-B126-6CEDAA8B814E}"/>
              </a:ext>
            </a:extLst>
          </p:cNvPr>
          <p:cNvSpPr>
            <a:spLocks noGrp="1"/>
          </p:cNvSpPr>
          <p:nvPr>
            <p:ph type="title"/>
          </p:nvPr>
        </p:nvSpPr>
        <p:spPr>
          <a:xfrm>
            <a:off x="628650" y="3993865"/>
            <a:ext cx="8097837" cy="1938338"/>
          </a:xfrm>
        </p:spPr>
        <p:txBody>
          <a:bodyPr/>
          <a:lstStyle/>
          <a:p>
            <a:pPr>
              <a:defRPr/>
            </a:pPr>
            <a:r>
              <a:rPr lang="en-US" dirty="0"/>
              <a:t>Matrix-Vector Multiplication in pthreads</a:t>
            </a:r>
          </a:p>
        </p:txBody>
      </p:sp>
      <p:sp>
        <p:nvSpPr>
          <p:cNvPr id="7" name="灯片编号占位符 6">
            <a:extLst>
              <a:ext uri="{FF2B5EF4-FFF2-40B4-BE49-F238E27FC236}">
                <a16:creationId xmlns:a16="http://schemas.microsoft.com/office/drawing/2014/main" id="{11AFA7AA-2074-4D16-B757-F62561A617B8}"/>
              </a:ext>
            </a:extLst>
          </p:cNvPr>
          <p:cNvSpPr>
            <a:spLocks noGrp="1"/>
          </p:cNvSpPr>
          <p:nvPr>
            <p:ph type="sldNum" sz="quarter" idx="12"/>
          </p:nvPr>
        </p:nvSpPr>
        <p:spPr/>
        <p:txBody>
          <a:bodyPr/>
          <a:lstStyle/>
          <a:p>
            <a:fld id="{D7E73BF0-1322-481A-85B0-7D5783909D9E}" type="slidenum">
              <a:rPr lang="zh-TW" altLang="en-US"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4">
            <a:extLst>
              <a:ext uri="{FF2B5EF4-FFF2-40B4-BE49-F238E27FC236}">
                <a16:creationId xmlns:a16="http://schemas.microsoft.com/office/drawing/2014/main" id="{EA351BFA-5ADC-4A22-B916-C5E3A7DF32E9}"/>
              </a:ext>
            </a:extLst>
          </p:cNvPr>
          <p:cNvSpPr>
            <a:spLocks noGrp="1"/>
          </p:cNvSpPr>
          <p:nvPr>
            <p:ph type="title"/>
          </p:nvPr>
        </p:nvSpPr>
        <p:spPr/>
        <p:txBody>
          <a:bodyPr/>
          <a:lstStyle/>
          <a:p>
            <a:r>
              <a:rPr lang="en-US" altLang="zh-CN">
                <a:ea typeface="宋体" panose="02010600030101010101" pitchFamily="2" charset="-122"/>
              </a:rPr>
              <a:t>Serial pseudo-code</a:t>
            </a:r>
          </a:p>
        </p:txBody>
      </p:sp>
      <p:pic>
        <p:nvPicPr>
          <p:cNvPr id="40963" name="Picture 2">
            <a:extLst>
              <a:ext uri="{FF2B5EF4-FFF2-40B4-BE49-F238E27FC236}">
                <a16:creationId xmlns:a16="http://schemas.microsoft.com/office/drawing/2014/main" id="{B1ED11D1-2DA1-49BF-8711-82413D56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006" y="4368120"/>
            <a:ext cx="18827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3">
            <a:extLst>
              <a:ext uri="{FF2B5EF4-FFF2-40B4-BE49-F238E27FC236}">
                <a16:creationId xmlns:a16="http://schemas.microsoft.com/office/drawing/2014/main" id="{17AF2F45-7000-4063-A810-904E20952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31" y="1847170"/>
            <a:ext cx="85217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44C7DDA4-B20F-44DB-8D63-33D37FFD1AB1}"/>
              </a:ext>
            </a:extLst>
          </p:cNvPr>
          <p:cNvSpPr>
            <a:spLocks noGrp="1"/>
          </p:cNvSpPr>
          <p:nvPr>
            <p:ph type="sldNum" sz="quarter" idx="12"/>
          </p:nvPr>
        </p:nvSpPr>
        <p:spPr/>
        <p:txBody>
          <a:bodyPr/>
          <a:lstStyle/>
          <a:p>
            <a:fld id="{D7E73BF0-1322-481A-85B0-7D5783909D9E}" type="slidenum">
              <a:rPr lang="zh-TW" altLang="en-US" smtClean="0"/>
              <a:t>23</a:t>
            </a:fld>
            <a:endParaRPr lang="zh-TW"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892812-F84F-4476-83DB-D8D50806EA84}"/>
              </a:ext>
            </a:extLst>
          </p:cNvPr>
          <p:cNvSpPr>
            <a:spLocks noGrp="1"/>
          </p:cNvSpPr>
          <p:nvPr>
            <p:ph type="title"/>
          </p:nvPr>
        </p:nvSpPr>
        <p:spPr>
          <a:xfrm>
            <a:off x="628650" y="129948"/>
            <a:ext cx="7886700" cy="1325563"/>
          </a:xfrm>
        </p:spPr>
        <p:txBody>
          <a:bodyPr/>
          <a:lstStyle/>
          <a:p>
            <a:r>
              <a:rPr lang="en-US" altLang="zh-CN" dirty="0">
                <a:ea typeface="宋体" panose="02010600030101010101" pitchFamily="2" charset="-122"/>
              </a:rPr>
              <a:t>Using 3 </a:t>
            </a:r>
            <a:r>
              <a:rPr lang="en-US" altLang="zh-CN" dirty="0" err="1">
                <a:ea typeface="宋体" panose="02010600030101010101" pitchFamily="2" charset="-122"/>
              </a:rPr>
              <a:t>Pthreads</a:t>
            </a:r>
            <a:endParaRPr lang="en-US" altLang="zh-CN" dirty="0">
              <a:ea typeface="宋体" panose="02010600030101010101" pitchFamily="2" charset="-122"/>
            </a:endParaRPr>
          </a:p>
        </p:txBody>
      </p:sp>
      <p:pic>
        <p:nvPicPr>
          <p:cNvPr id="41987" name="Picture 2">
            <a:extLst>
              <a:ext uri="{FF2B5EF4-FFF2-40B4-BE49-F238E27FC236}">
                <a16:creationId xmlns:a16="http://schemas.microsoft.com/office/drawing/2014/main" id="{3E18FF92-2558-416C-8F94-AF3CCFBB3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74" y="1563461"/>
            <a:ext cx="28479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
            <a:extLst>
              <a:ext uri="{FF2B5EF4-FFF2-40B4-BE49-F238E27FC236}">
                <a16:creationId xmlns:a16="http://schemas.microsoft.com/office/drawing/2014/main" id="{ED8E18B1-429B-4AF7-BC16-B5D5EAA4F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549" y="3506561"/>
            <a:ext cx="36480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a:extLst>
              <a:ext uri="{FF2B5EF4-FFF2-40B4-BE49-F238E27FC236}">
                <a16:creationId xmlns:a16="http://schemas.microsoft.com/office/drawing/2014/main" id="{08804BC0-EF0C-4184-9AC6-9C3F3DC53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899" y="5090886"/>
            <a:ext cx="36576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4053C7D-6E67-466D-B377-71161338922A}"/>
              </a:ext>
            </a:extLst>
          </p:cNvPr>
          <p:cNvSpPr txBox="1"/>
          <p:nvPr/>
        </p:nvSpPr>
        <p:spPr>
          <a:xfrm>
            <a:off x="6178097" y="3071121"/>
            <a:ext cx="1417439" cy="523220"/>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thread 0</a:t>
            </a:r>
          </a:p>
        </p:txBody>
      </p:sp>
      <p:sp>
        <p:nvSpPr>
          <p:cNvPr id="8" name="TextBox 7">
            <a:extLst>
              <a:ext uri="{FF2B5EF4-FFF2-40B4-BE49-F238E27FC236}">
                <a16:creationId xmlns:a16="http://schemas.microsoft.com/office/drawing/2014/main" id="{76DFD9E4-5422-4F42-89A9-81CD7B237A02}"/>
              </a:ext>
            </a:extLst>
          </p:cNvPr>
          <p:cNvSpPr txBox="1"/>
          <p:nvPr/>
        </p:nvSpPr>
        <p:spPr>
          <a:xfrm>
            <a:off x="3214461" y="4874986"/>
            <a:ext cx="1987595" cy="523220"/>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general case</a:t>
            </a:r>
          </a:p>
        </p:txBody>
      </p:sp>
      <p:cxnSp>
        <p:nvCxnSpPr>
          <p:cNvPr id="41992" name="Straight Arrow Connector 9">
            <a:extLst>
              <a:ext uri="{FF2B5EF4-FFF2-40B4-BE49-F238E27FC236}">
                <a16:creationId xmlns:a16="http://schemas.microsoft.com/office/drawing/2014/main" id="{FCF04DF3-2CFF-46E7-AF84-A83F86087E39}"/>
              </a:ext>
            </a:extLst>
          </p:cNvPr>
          <p:cNvCxnSpPr>
            <a:cxnSpLocks noChangeShapeType="1"/>
          </p:cNvCxnSpPr>
          <p:nvPr/>
        </p:nvCxnSpPr>
        <p:spPr bwMode="auto">
          <a:xfrm>
            <a:off x="3790724" y="2498499"/>
            <a:ext cx="1223962" cy="720725"/>
          </a:xfrm>
          <a:prstGeom prst="straightConnector1">
            <a:avLst/>
          </a:prstGeom>
          <a:noFill/>
          <a:ln w="317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1993" name="Straight Arrow Connector 11">
            <a:extLst>
              <a:ext uri="{FF2B5EF4-FFF2-40B4-BE49-F238E27FC236}">
                <a16:creationId xmlns:a16="http://schemas.microsoft.com/office/drawing/2014/main" id="{AC458BB6-6E6A-4007-A836-50943EE7ECBD}"/>
              </a:ext>
            </a:extLst>
          </p:cNvPr>
          <p:cNvCxnSpPr>
            <a:cxnSpLocks noChangeShapeType="1"/>
          </p:cNvCxnSpPr>
          <p:nvPr/>
        </p:nvCxnSpPr>
        <p:spPr bwMode="auto">
          <a:xfrm rot="10800000" flipV="1">
            <a:off x="2495324" y="4155849"/>
            <a:ext cx="1511300" cy="719137"/>
          </a:xfrm>
          <a:prstGeom prst="straightConnector1">
            <a:avLst/>
          </a:prstGeom>
          <a:noFill/>
          <a:ln w="412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5AB07D8F-92E7-41C6-87FF-B39D61113DF3}"/>
              </a:ext>
            </a:extLst>
          </p:cNvPr>
          <p:cNvSpPr>
            <a:spLocks noGrp="1"/>
          </p:cNvSpPr>
          <p:nvPr>
            <p:ph type="sldNum" sz="quarter" idx="12"/>
          </p:nvPr>
        </p:nvSpPr>
        <p:spPr/>
        <p:txBody>
          <a:bodyPr/>
          <a:lstStyle/>
          <a:p>
            <a:fld id="{D7E73BF0-1322-481A-85B0-7D5783909D9E}" type="slidenum">
              <a:rPr lang="zh-TW" altLang="en-US" smtClean="0"/>
              <a:t>24</a:t>
            </a:fld>
            <a:endParaRPr lang="zh-TW"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FF7C6A50-02CC-4D5D-A700-87EFD165CBAB}"/>
              </a:ext>
            </a:extLst>
          </p:cNvPr>
          <p:cNvSpPr>
            <a:spLocks noGrp="1"/>
          </p:cNvSpPr>
          <p:nvPr>
            <p:ph type="title"/>
          </p:nvPr>
        </p:nvSpPr>
        <p:spPr>
          <a:xfrm>
            <a:off x="349931" y="380772"/>
            <a:ext cx="8554584" cy="987879"/>
          </a:xfrm>
        </p:spPr>
        <p:txBody>
          <a:bodyPr>
            <a:normAutofit/>
          </a:bodyPr>
          <a:lstStyle/>
          <a:p>
            <a:r>
              <a:rPr lang="en-US" altLang="zh-CN" dirty="0" err="1">
                <a:ea typeface="宋体" panose="02010600030101010101" pitchFamily="2" charset="-122"/>
              </a:rPr>
              <a:t>Pthreads</a:t>
            </a:r>
            <a:r>
              <a:rPr lang="en-US" altLang="zh-CN" dirty="0">
                <a:ea typeface="宋体" panose="02010600030101010101" pitchFamily="2" charset="-122"/>
              </a:rPr>
              <a:t> matrix-vector multiplication</a:t>
            </a:r>
          </a:p>
        </p:txBody>
      </p:sp>
      <p:pic>
        <p:nvPicPr>
          <p:cNvPr id="43011" name="Picture 2">
            <a:extLst>
              <a:ext uri="{FF2B5EF4-FFF2-40B4-BE49-F238E27FC236}">
                <a16:creationId xmlns:a16="http://schemas.microsoft.com/office/drawing/2014/main" id="{C918F3E9-08F4-4353-8AB6-F3E560675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7" y="1539195"/>
            <a:ext cx="7489825"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9A334EBB-F976-49C7-91E8-C5AD3693B447}"/>
              </a:ext>
            </a:extLst>
          </p:cNvPr>
          <p:cNvSpPr>
            <a:spLocks noGrp="1"/>
          </p:cNvSpPr>
          <p:nvPr>
            <p:ph type="sldNum" sz="quarter" idx="12"/>
          </p:nvPr>
        </p:nvSpPr>
        <p:spPr/>
        <p:txBody>
          <a:bodyPr/>
          <a:lstStyle/>
          <a:p>
            <a:fld id="{D7E73BF0-1322-481A-85B0-7D5783909D9E}" type="slidenum">
              <a:rPr lang="zh-TW" altLang="en-US" smtClean="0"/>
              <a:t>25</a:t>
            </a:fld>
            <a:endParaRPr lang="zh-TW" altLang="en-US" dirty="0"/>
          </a:p>
        </p:txBody>
      </p:sp>
      <p:cxnSp>
        <p:nvCxnSpPr>
          <p:cNvPr id="3" name="直接连接符 2">
            <a:extLst>
              <a:ext uri="{FF2B5EF4-FFF2-40B4-BE49-F238E27FC236}">
                <a16:creationId xmlns:a16="http://schemas.microsoft.com/office/drawing/2014/main" id="{098A5467-6597-4B10-861E-9678690AABE0}"/>
              </a:ext>
            </a:extLst>
          </p:cNvPr>
          <p:cNvCxnSpPr/>
          <p:nvPr/>
        </p:nvCxnSpPr>
        <p:spPr>
          <a:xfrm>
            <a:off x="1986643" y="2797629"/>
            <a:ext cx="3429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7B4DD2E-A11F-4798-943E-05D8D6DE127E}"/>
              </a:ext>
            </a:extLst>
          </p:cNvPr>
          <p:cNvCxnSpPr>
            <a:cxnSpLocks/>
          </p:cNvCxnSpPr>
          <p:nvPr/>
        </p:nvCxnSpPr>
        <p:spPr>
          <a:xfrm>
            <a:off x="2090057" y="4038600"/>
            <a:ext cx="578031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7079-2CA6-4E25-91D6-933A72430E7A}"/>
              </a:ext>
            </a:extLst>
          </p:cNvPr>
          <p:cNvSpPr>
            <a:spLocks noGrp="1"/>
          </p:cNvSpPr>
          <p:nvPr>
            <p:ph type="title"/>
          </p:nvPr>
        </p:nvSpPr>
        <p:spPr>
          <a:xfrm>
            <a:off x="722313" y="4406900"/>
            <a:ext cx="7772400" cy="708025"/>
          </a:xfrm>
        </p:spPr>
        <p:txBody>
          <a:bodyPr>
            <a:normAutofit fontScale="90000"/>
          </a:bodyPr>
          <a:lstStyle/>
          <a:p>
            <a:pPr>
              <a:defRPr/>
            </a:pPr>
            <a:r>
              <a:rPr lang="en-US" dirty="0"/>
              <a:t>Critical sections</a:t>
            </a:r>
          </a:p>
        </p:txBody>
      </p:sp>
      <p:pic>
        <p:nvPicPr>
          <p:cNvPr id="44035" name="Picture 2" descr="accidents,beds,broken,broken legs,cartoons,casts,chases,chasing,downhill,healthcare,hospital beds,medicine,men,patients,persons,problems,runaway beds">
            <a:extLst>
              <a:ext uri="{FF2B5EF4-FFF2-40B4-BE49-F238E27FC236}">
                <a16:creationId xmlns:a16="http://schemas.microsoft.com/office/drawing/2014/main" id="{7D9787E8-BC8F-46C9-BFE7-B9BAAF6EF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125538"/>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a:extLst>
              <a:ext uri="{FF2B5EF4-FFF2-40B4-BE49-F238E27FC236}">
                <a16:creationId xmlns:a16="http://schemas.microsoft.com/office/drawing/2014/main" id="{ED9C627A-D706-49BA-99B6-B3DCBA6DF0C4}"/>
              </a:ext>
            </a:extLst>
          </p:cNvPr>
          <p:cNvSpPr>
            <a:spLocks noGrp="1"/>
          </p:cNvSpPr>
          <p:nvPr>
            <p:ph type="sldNum" sz="quarter" idx="12"/>
          </p:nvPr>
        </p:nvSpPr>
        <p:spPr/>
        <p:txBody>
          <a:bodyPr/>
          <a:lstStyle/>
          <a:p>
            <a:fld id="{D7E73BF0-1322-481A-85B0-7D5783909D9E}" type="slidenum">
              <a:rPr lang="zh-TW" altLang="en-US" smtClean="0"/>
              <a:t>26</a:t>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282E979-AF6D-4400-A2F4-BB669115A155}"/>
              </a:ext>
            </a:extLst>
          </p:cNvPr>
          <p:cNvSpPr>
            <a:spLocks noGrp="1"/>
          </p:cNvSpPr>
          <p:nvPr>
            <p:ph type="title"/>
          </p:nvPr>
        </p:nvSpPr>
        <p:spPr>
          <a:xfrm>
            <a:off x="628650" y="147412"/>
            <a:ext cx="7886700" cy="1325563"/>
          </a:xfrm>
        </p:spPr>
        <p:txBody>
          <a:bodyPr/>
          <a:lstStyle/>
          <a:p>
            <a:r>
              <a:rPr lang="en-US" altLang="zh-CN" dirty="0">
                <a:ea typeface="宋体" panose="02010600030101010101" pitchFamily="2" charset="-122"/>
              </a:rPr>
              <a:t>Estimating </a:t>
            </a:r>
            <a:r>
              <a:rPr lang="el-GR" altLang="zh-CN" dirty="0">
                <a:cs typeface="Arial" panose="020B0604020202020204" pitchFamily="34" charset="0"/>
              </a:rPr>
              <a:t>π</a:t>
            </a:r>
            <a:endParaRPr lang="en-US" altLang="zh-CN" dirty="0">
              <a:ea typeface="宋体" panose="02010600030101010101" pitchFamily="2" charset="-122"/>
            </a:endParaRPr>
          </a:p>
        </p:txBody>
      </p:sp>
      <p:pic>
        <p:nvPicPr>
          <p:cNvPr id="45059" name="Picture 2">
            <a:extLst>
              <a:ext uri="{FF2B5EF4-FFF2-40B4-BE49-F238E27FC236}">
                <a16:creationId xmlns:a16="http://schemas.microsoft.com/office/drawing/2014/main" id="{B355F43E-CEA4-46D3-B98A-C01D56B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84" y="1690689"/>
            <a:ext cx="7123112"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3">
            <a:extLst>
              <a:ext uri="{FF2B5EF4-FFF2-40B4-BE49-F238E27FC236}">
                <a16:creationId xmlns:a16="http://schemas.microsoft.com/office/drawing/2014/main" id="{7FB3E9AA-6721-49B3-A10E-2C6A1669A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3364367"/>
            <a:ext cx="8466137"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17B121EA-C4CD-4C92-86AE-32F572DC66D3}"/>
              </a:ext>
            </a:extLst>
          </p:cNvPr>
          <p:cNvSpPr>
            <a:spLocks noGrp="1"/>
          </p:cNvSpPr>
          <p:nvPr>
            <p:ph type="sldNum" sz="quarter" idx="12"/>
          </p:nvPr>
        </p:nvSpPr>
        <p:spPr/>
        <p:txBody>
          <a:bodyPr/>
          <a:lstStyle/>
          <a:p>
            <a:fld id="{D7E73BF0-1322-481A-85B0-7D5783909D9E}" type="slidenum">
              <a:rPr lang="zh-TW" altLang="en-US" smtClean="0"/>
              <a:t>27</a:t>
            </a:fld>
            <a:endParaRPr lang="zh-TW" altLang="en-US" dirty="0"/>
          </a:p>
        </p:txBody>
      </p:sp>
      <p:cxnSp>
        <p:nvCxnSpPr>
          <p:cNvPr id="6" name="直接连接符 5">
            <a:extLst>
              <a:ext uri="{FF2B5EF4-FFF2-40B4-BE49-F238E27FC236}">
                <a16:creationId xmlns:a16="http://schemas.microsoft.com/office/drawing/2014/main" id="{747F2557-14D6-48DD-BD57-5537DAA61AAB}"/>
              </a:ext>
            </a:extLst>
          </p:cNvPr>
          <p:cNvCxnSpPr>
            <a:cxnSpLocks/>
          </p:cNvCxnSpPr>
          <p:nvPr/>
        </p:nvCxnSpPr>
        <p:spPr>
          <a:xfrm>
            <a:off x="5268686" y="4637314"/>
            <a:ext cx="298812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2268BED-FE06-4E98-9448-0D6FAB91EEEF}"/>
              </a:ext>
            </a:extLst>
          </p:cNvPr>
          <p:cNvCxnSpPr>
            <a:cxnSpLocks/>
          </p:cNvCxnSpPr>
          <p:nvPr/>
        </p:nvCxnSpPr>
        <p:spPr>
          <a:xfrm>
            <a:off x="1583872" y="3831771"/>
            <a:ext cx="298812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2EC8B911-EFC8-48BE-88FF-2A17686D154A}"/>
              </a:ext>
            </a:extLst>
          </p:cNvPr>
          <p:cNvSpPr>
            <a:spLocks noGrp="1"/>
          </p:cNvSpPr>
          <p:nvPr>
            <p:ph type="title"/>
          </p:nvPr>
        </p:nvSpPr>
        <p:spPr>
          <a:xfrm>
            <a:off x="574675" y="223611"/>
            <a:ext cx="7886700" cy="1325563"/>
          </a:xfrm>
        </p:spPr>
        <p:txBody>
          <a:bodyPr/>
          <a:lstStyle/>
          <a:p>
            <a:r>
              <a:rPr lang="en-US" altLang="zh-CN" dirty="0">
                <a:ea typeface="宋体" panose="02010600030101010101" pitchFamily="2" charset="-122"/>
              </a:rPr>
              <a:t>Using a dual core processor</a:t>
            </a:r>
          </a:p>
        </p:txBody>
      </p:sp>
      <p:pic>
        <p:nvPicPr>
          <p:cNvPr id="46083" name="Picture 2">
            <a:extLst>
              <a:ext uri="{FF2B5EF4-FFF2-40B4-BE49-F238E27FC236}">
                <a16:creationId xmlns:a16="http://schemas.microsoft.com/office/drawing/2014/main" id="{3052B21C-2912-4763-87AD-07ACC705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54213"/>
            <a:ext cx="7832725"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3B575A3-1CEB-402E-B376-8AA2E9A5C9F9}"/>
              </a:ext>
            </a:extLst>
          </p:cNvPr>
          <p:cNvSpPr/>
          <p:nvPr/>
        </p:nvSpPr>
        <p:spPr>
          <a:xfrm>
            <a:off x="1117033" y="4619625"/>
            <a:ext cx="6909934" cy="954107"/>
          </a:xfrm>
          <a:prstGeom prst="rect">
            <a:avLst/>
          </a:prstGeom>
        </p:spPr>
        <p:txBody>
          <a:bodyPr wrap="square">
            <a:spAutoFit/>
          </a:bodyPr>
          <a:lstStyle/>
          <a:p>
            <a:pPr>
              <a:spcBef>
                <a:spcPct val="20000"/>
              </a:spcBef>
              <a:buClr>
                <a:schemeClr val="tx1"/>
              </a:buClr>
              <a:buSzPct val="60000"/>
              <a:buFont typeface="Wingdings" pitchFamily="2" charset="2"/>
              <a:buNone/>
              <a:defRPr/>
            </a:pPr>
            <a:r>
              <a:rPr lang="en-US" sz="2800" dirty="0">
                <a:latin typeface="+mn-lt"/>
              </a:rPr>
              <a:t>Note that as we increase n, the </a:t>
            </a:r>
            <a:r>
              <a:rPr lang="en-US" sz="2800" dirty="0">
                <a:solidFill>
                  <a:srgbClr val="FF0000"/>
                </a:solidFill>
                <a:latin typeface="+mn-lt"/>
              </a:rPr>
              <a:t>estimate</a:t>
            </a:r>
            <a:r>
              <a:rPr lang="en-US" sz="2800" dirty="0">
                <a:latin typeface="+mn-lt"/>
              </a:rPr>
              <a:t> with </a:t>
            </a:r>
            <a:r>
              <a:rPr lang="en-US" sz="2800" dirty="0">
                <a:solidFill>
                  <a:srgbClr val="FF0000"/>
                </a:solidFill>
                <a:latin typeface="+mn-lt"/>
              </a:rPr>
              <a:t>one thread </a:t>
            </a:r>
            <a:r>
              <a:rPr lang="en-US" sz="2800" dirty="0">
                <a:latin typeface="+mn-lt"/>
              </a:rPr>
              <a:t>gets </a:t>
            </a:r>
            <a:r>
              <a:rPr lang="en-US" sz="2800" dirty="0">
                <a:solidFill>
                  <a:srgbClr val="FF0000"/>
                </a:solidFill>
                <a:latin typeface="+mn-lt"/>
              </a:rPr>
              <a:t>better</a:t>
            </a:r>
            <a:r>
              <a:rPr lang="en-US" sz="2800" dirty="0">
                <a:latin typeface="+mn-lt"/>
              </a:rPr>
              <a:t> and better.</a:t>
            </a:r>
          </a:p>
        </p:txBody>
      </p:sp>
      <p:sp>
        <p:nvSpPr>
          <p:cNvPr id="6" name="灯片编号占位符 5">
            <a:extLst>
              <a:ext uri="{FF2B5EF4-FFF2-40B4-BE49-F238E27FC236}">
                <a16:creationId xmlns:a16="http://schemas.microsoft.com/office/drawing/2014/main" id="{04190D75-6B39-41B9-BD15-50937A491E7A}"/>
              </a:ext>
            </a:extLst>
          </p:cNvPr>
          <p:cNvSpPr>
            <a:spLocks noGrp="1"/>
          </p:cNvSpPr>
          <p:nvPr>
            <p:ph type="sldNum" sz="quarter" idx="12"/>
          </p:nvPr>
        </p:nvSpPr>
        <p:spPr/>
        <p:txBody>
          <a:bodyPr/>
          <a:lstStyle/>
          <a:p>
            <a:fld id="{D7E73BF0-1322-481A-85B0-7D5783909D9E}" type="slidenum">
              <a:rPr lang="zh-TW" altLang="en-US" smtClean="0"/>
              <a:t>28</a:t>
            </a:fld>
            <a:endParaRPr lang="zh-TW" altLang="en-US" dirty="0"/>
          </a:p>
        </p:txBody>
      </p:sp>
      <p:sp>
        <p:nvSpPr>
          <p:cNvPr id="2" name="矩形: 圆角 1">
            <a:extLst>
              <a:ext uri="{FF2B5EF4-FFF2-40B4-BE49-F238E27FC236}">
                <a16:creationId xmlns:a16="http://schemas.microsoft.com/office/drawing/2014/main" id="{E43EF16D-A7B3-4AF7-BDC5-B34BD0AA28A4}"/>
              </a:ext>
            </a:extLst>
          </p:cNvPr>
          <p:cNvSpPr/>
          <p:nvPr/>
        </p:nvSpPr>
        <p:spPr>
          <a:xfrm>
            <a:off x="3575957" y="3614057"/>
            <a:ext cx="4827814" cy="473529"/>
          </a:xfrm>
          <a:prstGeom prst="roundRect">
            <a:avLst/>
          </a:prstGeom>
          <a:solidFill>
            <a:srgbClr val="FFC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E5F91BDE-BE58-42E5-8C92-03CE21912A6E}"/>
              </a:ext>
            </a:extLst>
          </p:cNvPr>
          <p:cNvSpPr>
            <a:spLocks noGrp="1"/>
          </p:cNvSpPr>
          <p:nvPr>
            <p:ph type="title"/>
          </p:nvPr>
        </p:nvSpPr>
        <p:spPr>
          <a:xfrm>
            <a:off x="611186" y="366032"/>
            <a:ext cx="8281987" cy="976993"/>
          </a:xfrm>
        </p:spPr>
        <p:txBody>
          <a:bodyPr>
            <a:normAutofit/>
          </a:bodyPr>
          <a:lstStyle/>
          <a:p>
            <a:r>
              <a:rPr lang="en-US" altLang="zh-CN" dirty="0">
                <a:ea typeface="宋体" panose="02010600030101010101" pitchFamily="2" charset="-122"/>
              </a:rPr>
              <a:t>A thread function for computing </a:t>
            </a:r>
            <a:r>
              <a:rPr lang="el-GR" altLang="zh-CN" dirty="0">
                <a:cs typeface="Arial" panose="020B0604020202020204" pitchFamily="34" charset="0"/>
              </a:rPr>
              <a:t>π</a:t>
            </a:r>
            <a:r>
              <a:rPr lang="en-US" altLang="zh-CN" dirty="0">
                <a:ea typeface="宋体" panose="02010600030101010101" pitchFamily="2" charset="-122"/>
              </a:rPr>
              <a:t> </a:t>
            </a:r>
          </a:p>
        </p:txBody>
      </p:sp>
      <p:pic>
        <p:nvPicPr>
          <p:cNvPr id="47107" name="Picture 2">
            <a:extLst>
              <a:ext uri="{FF2B5EF4-FFF2-40B4-BE49-F238E27FC236}">
                <a16:creationId xmlns:a16="http://schemas.microsoft.com/office/drawing/2014/main" id="{DE4D5CAA-D796-4E5F-84A8-1D3F96E72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99" y="1343025"/>
            <a:ext cx="7726363"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BFA68120-BB88-4D7F-84F6-98B8CB6BBA63}"/>
              </a:ext>
            </a:extLst>
          </p:cNvPr>
          <p:cNvSpPr>
            <a:spLocks noGrp="1"/>
          </p:cNvSpPr>
          <p:nvPr>
            <p:ph type="sldNum" sz="quarter" idx="12"/>
          </p:nvPr>
        </p:nvSpPr>
        <p:spPr/>
        <p:txBody>
          <a:bodyPr/>
          <a:lstStyle/>
          <a:p>
            <a:fld id="{D7E73BF0-1322-481A-85B0-7D5783909D9E}" type="slidenum">
              <a:rPr lang="zh-TW" altLang="en-US" smtClean="0"/>
              <a:t>29</a:t>
            </a:fld>
            <a:endParaRPr lang="zh-TW" altLang="en-US" dirty="0"/>
          </a:p>
        </p:txBody>
      </p:sp>
      <p:cxnSp>
        <p:nvCxnSpPr>
          <p:cNvPr id="6" name="直接连接符 5">
            <a:extLst>
              <a:ext uri="{FF2B5EF4-FFF2-40B4-BE49-F238E27FC236}">
                <a16:creationId xmlns:a16="http://schemas.microsoft.com/office/drawing/2014/main" id="{B18F12F3-6A42-4605-8564-A24A75E81220}"/>
              </a:ext>
            </a:extLst>
          </p:cNvPr>
          <p:cNvCxnSpPr>
            <a:cxnSpLocks/>
          </p:cNvCxnSpPr>
          <p:nvPr/>
        </p:nvCxnSpPr>
        <p:spPr>
          <a:xfrm>
            <a:off x="996044" y="1670957"/>
            <a:ext cx="345621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0489027-305D-413C-BC64-AD221C240B7F}"/>
              </a:ext>
            </a:extLst>
          </p:cNvPr>
          <p:cNvSpPr>
            <a:spLocks noGrp="1" noChangeArrowheads="1"/>
          </p:cNvSpPr>
          <p:nvPr>
            <p:ph type="title"/>
          </p:nvPr>
        </p:nvSpPr>
        <p:spPr>
          <a:xfrm>
            <a:off x="628650" y="184377"/>
            <a:ext cx="7886700" cy="1325563"/>
          </a:xfrm>
        </p:spPr>
        <p:txBody>
          <a:bodyPr/>
          <a:lstStyle/>
          <a:p>
            <a:pPr eaLnBrk="1" hangingPunct="1"/>
            <a:r>
              <a:rPr lang="en-US" altLang="zh-CN" dirty="0">
                <a:ea typeface="宋体" panose="02010600030101010101" pitchFamily="2" charset="-122"/>
              </a:rPr>
              <a:t>Roadmap</a:t>
            </a:r>
            <a:endParaRPr lang="en-AU" altLang="zh-CN" dirty="0"/>
          </a:p>
        </p:txBody>
      </p:sp>
      <p:sp>
        <p:nvSpPr>
          <p:cNvPr id="19459" name="Rectangle 3">
            <a:extLst>
              <a:ext uri="{FF2B5EF4-FFF2-40B4-BE49-F238E27FC236}">
                <a16:creationId xmlns:a16="http://schemas.microsoft.com/office/drawing/2014/main" id="{F57BAAED-5DA5-4D7B-8D71-A0E9FC4A1F1B}"/>
              </a:ext>
            </a:extLst>
          </p:cNvPr>
          <p:cNvSpPr>
            <a:spLocks noGrp="1" noChangeArrowheads="1"/>
          </p:cNvSpPr>
          <p:nvPr>
            <p:ph type="body" idx="1"/>
          </p:nvPr>
        </p:nvSpPr>
        <p:spPr>
          <a:xfrm>
            <a:off x="628650" y="1509940"/>
            <a:ext cx="7886700" cy="4351338"/>
          </a:xfrm>
        </p:spPr>
        <p:txBody>
          <a:bodyPr>
            <a:normAutofit fontScale="92500"/>
          </a:bodyPr>
          <a:lstStyle/>
          <a:p>
            <a:pPr eaLnBrk="1" hangingPunct="1">
              <a:lnSpc>
                <a:spcPct val="90000"/>
              </a:lnSpc>
            </a:pPr>
            <a:r>
              <a:rPr lang="en-US" altLang="zh-CN" sz="2800" dirty="0">
                <a:ea typeface="宋体" panose="02010600030101010101" pitchFamily="2" charset="-122"/>
              </a:rPr>
              <a:t>Problems programming shared memory systems.</a:t>
            </a:r>
          </a:p>
          <a:p>
            <a:pPr eaLnBrk="1" hangingPunct="1">
              <a:lnSpc>
                <a:spcPct val="90000"/>
              </a:lnSpc>
            </a:pPr>
            <a:r>
              <a:rPr lang="en-US" altLang="zh-CN" sz="2800" dirty="0">
                <a:ea typeface="宋体" panose="02010600030101010101" pitchFamily="2" charset="-122"/>
              </a:rPr>
              <a:t>Controlling access to a critical section.</a:t>
            </a:r>
          </a:p>
          <a:p>
            <a:pPr eaLnBrk="1" hangingPunct="1">
              <a:lnSpc>
                <a:spcPct val="90000"/>
              </a:lnSpc>
            </a:pPr>
            <a:r>
              <a:rPr lang="en-US" altLang="zh-CN" sz="2800" dirty="0">
                <a:ea typeface="宋体" panose="02010600030101010101" pitchFamily="2" charset="-122"/>
              </a:rPr>
              <a:t>Thread synchronization.</a:t>
            </a:r>
          </a:p>
          <a:p>
            <a:pPr eaLnBrk="1" hangingPunct="1">
              <a:lnSpc>
                <a:spcPct val="90000"/>
              </a:lnSpc>
            </a:pPr>
            <a:r>
              <a:rPr lang="en-US" altLang="zh-CN" sz="2800" dirty="0">
                <a:ea typeface="宋体" panose="02010600030101010101" pitchFamily="2" charset="-122"/>
              </a:rPr>
              <a:t>Programming with POSIX threads.</a:t>
            </a:r>
          </a:p>
          <a:p>
            <a:pPr eaLnBrk="1" hangingPunct="1">
              <a:lnSpc>
                <a:spcPct val="90000"/>
              </a:lnSpc>
            </a:pPr>
            <a:r>
              <a:rPr lang="en-US" altLang="zh-CN" sz="2800" dirty="0">
                <a:ea typeface="宋体" panose="02010600030101010101" pitchFamily="2" charset="-122"/>
              </a:rPr>
              <a:t>Mutexes.</a:t>
            </a:r>
          </a:p>
          <a:p>
            <a:pPr eaLnBrk="1" hangingPunct="1">
              <a:lnSpc>
                <a:spcPct val="90000"/>
              </a:lnSpc>
            </a:pPr>
            <a:r>
              <a:rPr lang="en-US" altLang="zh-CN" sz="2800" dirty="0">
                <a:ea typeface="宋体" panose="02010600030101010101" pitchFamily="2" charset="-122"/>
              </a:rPr>
              <a:t>Producer-consumer synchronization and semaphores.</a:t>
            </a:r>
          </a:p>
          <a:p>
            <a:pPr eaLnBrk="1" hangingPunct="1">
              <a:lnSpc>
                <a:spcPct val="90000"/>
              </a:lnSpc>
            </a:pPr>
            <a:r>
              <a:rPr lang="en-US" altLang="zh-CN" sz="2800" dirty="0">
                <a:ea typeface="宋体" panose="02010600030101010101" pitchFamily="2" charset="-122"/>
              </a:rPr>
              <a:t>Barriers and condition variables.</a:t>
            </a:r>
          </a:p>
          <a:p>
            <a:pPr eaLnBrk="1" hangingPunct="1">
              <a:lnSpc>
                <a:spcPct val="90000"/>
              </a:lnSpc>
            </a:pPr>
            <a:r>
              <a:rPr lang="en-US" altLang="zh-CN" sz="2800" dirty="0">
                <a:ea typeface="宋体" panose="02010600030101010101" pitchFamily="2" charset="-122"/>
              </a:rPr>
              <a:t>Read-write locks.</a:t>
            </a:r>
          </a:p>
          <a:p>
            <a:pPr eaLnBrk="1" hangingPunct="1">
              <a:lnSpc>
                <a:spcPct val="90000"/>
              </a:lnSpc>
            </a:pPr>
            <a:r>
              <a:rPr lang="en-US" altLang="zh-CN" sz="2800" dirty="0">
                <a:ea typeface="宋体" panose="02010600030101010101" pitchFamily="2" charset="-122"/>
              </a:rPr>
              <a:t>Thread safety.</a:t>
            </a:r>
          </a:p>
        </p:txBody>
      </p:sp>
      <p:sp>
        <p:nvSpPr>
          <p:cNvPr id="6" name="灯片编号占位符 5">
            <a:extLst>
              <a:ext uri="{FF2B5EF4-FFF2-40B4-BE49-F238E27FC236}">
                <a16:creationId xmlns:a16="http://schemas.microsoft.com/office/drawing/2014/main" id="{E1A3F928-8C7B-463C-BBA4-56D7DB8EC238}"/>
              </a:ext>
            </a:extLst>
          </p:cNvPr>
          <p:cNvSpPr>
            <a:spLocks noGrp="1"/>
          </p:cNvSpPr>
          <p:nvPr>
            <p:ph type="sldNum" sz="quarter" idx="12"/>
          </p:nvPr>
        </p:nvSpPr>
        <p:spPr/>
        <p:txBody>
          <a:bodyPr/>
          <a:lstStyle/>
          <a:p>
            <a:fld id="{D7E73BF0-1322-481A-85B0-7D5783909D9E}" type="slidenum">
              <a:rPr lang="zh-TW" altLang="en-US" smtClean="0"/>
              <a:t>3</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wipe(down)">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wipe(down)">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wipe(down)">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wipe(down)">
                                      <p:cBhvr>
                                        <p:cTn id="22" dur="500"/>
                                        <p:tgtEl>
                                          <p:spTgt spid="1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wipe(down)">
                                      <p:cBhvr>
                                        <p:cTn id="27" dur="500"/>
                                        <p:tgtEl>
                                          <p:spTgt spid="194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459">
                                            <p:txEl>
                                              <p:pRg st="6" end="6"/>
                                            </p:txEl>
                                          </p:spTgt>
                                        </p:tgtEl>
                                        <p:attrNameLst>
                                          <p:attrName>style.visibility</p:attrName>
                                        </p:attrNameLst>
                                      </p:cBhvr>
                                      <p:to>
                                        <p:strVal val="visible"/>
                                      </p:to>
                                    </p:set>
                                    <p:animEffect transition="in" filter="wipe(down)">
                                      <p:cBhvr>
                                        <p:cTn id="32" dur="500"/>
                                        <p:tgtEl>
                                          <p:spTgt spid="1945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459">
                                            <p:txEl>
                                              <p:pRg st="7" end="7"/>
                                            </p:txEl>
                                          </p:spTgt>
                                        </p:tgtEl>
                                        <p:attrNameLst>
                                          <p:attrName>style.visibility</p:attrName>
                                        </p:attrNameLst>
                                      </p:cBhvr>
                                      <p:to>
                                        <p:strVal val="visible"/>
                                      </p:to>
                                    </p:set>
                                    <p:animEffect transition="in" filter="wipe(down)">
                                      <p:cBhvr>
                                        <p:cTn id="37" dur="500"/>
                                        <p:tgtEl>
                                          <p:spTgt spid="1945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9459">
                                            <p:txEl>
                                              <p:pRg st="8" end="8"/>
                                            </p:txEl>
                                          </p:spTgt>
                                        </p:tgtEl>
                                        <p:attrNameLst>
                                          <p:attrName>style.visibility</p:attrName>
                                        </p:attrNameLst>
                                      </p:cBhvr>
                                      <p:to>
                                        <p:strVal val="visible"/>
                                      </p:to>
                                    </p:set>
                                    <p:animEffect transition="in" filter="wipe(down)">
                                      <p:cBhvr>
                                        <p:cTn id="42"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descr="animals,canines,competitions,creatures,dogs,games,greyhound race tracks,greyhound racing,greyhounds,leisure,nature,sports">
            <a:extLst>
              <a:ext uri="{FF2B5EF4-FFF2-40B4-BE49-F238E27FC236}">
                <a16:creationId xmlns:a16="http://schemas.microsoft.com/office/drawing/2014/main" id="{4BB60FE7-82B1-49C7-8CB1-465FCB0DF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99" y="4461555"/>
            <a:ext cx="2323873" cy="232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Title 1">
            <a:extLst>
              <a:ext uri="{FF2B5EF4-FFF2-40B4-BE49-F238E27FC236}">
                <a16:creationId xmlns:a16="http://schemas.microsoft.com/office/drawing/2014/main" id="{C9F3EBCD-C832-496C-B204-7EFDB7B0D895}"/>
              </a:ext>
            </a:extLst>
          </p:cNvPr>
          <p:cNvSpPr>
            <a:spLocks noGrp="1"/>
          </p:cNvSpPr>
          <p:nvPr>
            <p:ph type="title"/>
          </p:nvPr>
        </p:nvSpPr>
        <p:spPr/>
        <p:txBody>
          <a:bodyPr/>
          <a:lstStyle/>
          <a:p>
            <a:r>
              <a:rPr lang="en-US" altLang="zh-CN" dirty="0">
                <a:ea typeface="宋体" panose="02010600030101010101" pitchFamily="2" charset="-122"/>
              </a:rPr>
              <a:t>Possible race condition</a:t>
            </a:r>
          </a:p>
        </p:txBody>
      </p:sp>
      <p:pic>
        <p:nvPicPr>
          <p:cNvPr id="48132" name="Picture 2">
            <a:extLst>
              <a:ext uri="{FF2B5EF4-FFF2-40B4-BE49-F238E27FC236}">
                <a16:creationId xmlns:a16="http://schemas.microsoft.com/office/drawing/2014/main" id="{2C22E740-CC68-47A5-AB07-96060B378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3" y="1628322"/>
            <a:ext cx="791368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5615301F-0974-46F9-A682-A9EB959DDE7A}"/>
              </a:ext>
            </a:extLst>
          </p:cNvPr>
          <p:cNvSpPr>
            <a:spLocks noGrp="1"/>
          </p:cNvSpPr>
          <p:nvPr>
            <p:ph type="sldNum" sz="quarter" idx="12"/>
          </p:nvPr>
        </p:nvSpPr>
        <p:spPr/>
        <p:txBody>
          <a:bodyPr/>
          <a:lstStyle/>
          <a:p>
            <a:fld id="{D7E73BF0-1322-481A-85B0-7D5783909D9E}" type="slidenum">
              <a:rPr lang="zh-TW" altLang="en-US" smtClean="0"/>
              <a:t>30</a:t>
            </a:fld>
            <a:endParaRPr lang="zh-TW" altLang="en-US" dirty="0"/>
          </a:p>
        </p:txBody>
      </p:sp>
      <p:sp>
        <p:nvSpPr>
          <p:cNvPr id="2" name="文本框 1">
            <a:extLst>
              <a:ext uri="{FF2B5EF4-FFF2-40B4-BE49-F238E27FC236}">
                <a16:creationId xmlns:a16="http://schemas.microsoft.com/office/drawing/2014/main" id="{A920DF0D-50A3-4EBC-9A93-948CD7E87555}"/>
              </a:ext>
            </a:extLst>
          </p:cNvPr>
          <p:cNvSpPr txBox="1"/>
          <p:nvPr/>
        </p:nvSpPr>
        <p:spPr>
          <a:xfrm>
            <a:off x="6144986" y="4996543"/>
            <a:ext cx="1992085" cy="1077218"/>
          </a:xfrm>
          <a:prstGeom prst="rect">
            <a:avLst/>
          </a:prstGeom>
          <a:noFill/>
        </p:spPr>
        <p:txBody>
          <a:bodyPr wrap="square" rtlCol="0">
            <a:spAutoFit/>
          </a:bodyPr>
          <a:lstStyle/>
          <a:p>
            <a:r>
              <a:rPr lang="en-US" altLang="zh-CN" sz="3200" dirty="0">
                <a:solidFill>
                  <a:srgbClr val="FF0000"/>
                </a:solidFill>
              </a:rPr>
              <a:t>x=1+2? </a:t>
            </a:r>
          </a:p>
          <a:p>
            <a:r>
              <a:rPr lang="en-US" altLang="zh-CN" sz="3200" dirty="0">
                <a:solidFill>
                  <a:srgbClr val="FF0000"/>
                </a:solidFill>
              </a:rPr>
              <a:t>x=2?</a:t>
            </a:r>
            <a:endParaRPr lang="zh-CN" altLang="en-US" sz="3200" dirty="0">
              <a:solidFill>
                <a:srgbClr val="FF0000"/>
              </a:solidFill>
            </a:endParaRPr>
          </a:p>
        </p:txBody>
      </p:sp>
      <p:sp>
        <p:nvSpPr>
          <p:cNvPr id="3" name="矩形 2"/>
          <p:cNvSpPr/>
          <p:nvPr/>
        </p:nvSpPr>
        <p:spPr>
          <a:xfrm>
            <a:off x="885095" y="4793805"/>
            <a:ext cx="1844287" cy="830997"/>
          </a:xfrm>
          <a:prstGeom prst="rect">
            <a:avLst/>
          </a:prstGeom>
        </p:spPr>
        <p:txBody>
          <a:bodyPr wrap="none">
            <a:spAutoFit/>
          </a:bodyPr>
          <a:lstStyle/>
          <a:p>
            <a:r>
              <a:rPr lang="en-US" altLang="zh-CN" sz="2400" dirty="0">
                <a:solidFill>
                  <a:srgbClr val="FF0000"/>
                </a:solidFill>
                <a:latin typeface="+mj-lt"/>
              </a:rPr>
              <a:t>y= compute()</a:t>
            </a:r>
          </a:p>
          <a:p>
            <a:r>
              <a:rPr lang="en-US" altLang="zh-CN" sz="2400" dirty="0">
                <a:solidFill>
                  <a:srgbClr val="FF0000"/>
                </a:solidFill>
                <a:latin typeface="+mj-lt"/>
              </a:rPr>
              <a:t>x=</a:t>
            </a:r>
            <a:r>
              <a:rPr lang="en-US" altLang="zh-CN" sz="2400" dirty="0" err="1">
                <a:solidFill>
                  <a:srgbClr val="FF0000"/>
                </a:solidFill>
                <a:latin typeface="+mj-lt"/>
              </a:rPr>
              <a:t>x+y</a:t>
            </a:r>
            <a:endParaRPr lang="en-US" altLang="zh-CN" sz="2400" dirty="0">
              <a:solidFill>
                <a:srgbClr val="FF0000"/>
              </a:solidFill>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AD35746C-4E7F-463F-82C8-0C7BA448AE22}"/>
              </a:ext>
            </a:extLst>
          </p:cNvPr>
          <p:cNvSpPr>
            <a:spLocks noGrp="1"/>
          </p:cNvSpPr>
          <p:nvPr>
            <p:ph type="title"/>
          </p:nvPr>
        </p:nvSpPr>
        <p:spPr>
          <a:xfrm>
            <a:off x="628650" y="376237"/>
            <a:ext cx="8281987" cy="708025"/>
          </a:xfrm>
        </p:spPr>
        <p:txBody>
          <a:bodyPr/>
          <a:lstStyle/>
          <a:p>
            <a:r>
              <a:rPr lang="en-US" altLang="zh-CN" dirty="0">
                <a:ea typeface="宋体" panose="02010600030101010101" pitchFamily="2" charset="-122"/>
              </a:rPr>
              <a:t>Busy-Waiting</a:t>
            </a:r>
          </a:p>
        </p:txBody>
      </p:sp>
      <p:sp>
        <p:nvSpPr>
          <p:cNvPr id="49154" name="Content Placeholder 2">
            <a:extLst>
              <a:ext uri="{FF2B5EF4-FFF2-40B4-BE49-F238E27FC236}">
                <a16:creationId xmlns:a16="http://schemas.microsoft.com/office/drawing/2014/main" id="{3220CBC2-0E55-4549-9C29-BCF80A49DC28}"/>
              </a:ext>
            </a:extLst>
          </p:cNvPr>
          <p:cNvSpPr>
            <a:spLocks noGrp="1"/>
          </p:cNvSpPr>
          <p:nvPr>
            <p:ph idx="1"/>
          </p:nvPr>
        </p:nvSpPr>
        <p:spPr>
          <a:xfrm>
            <a:off x="678770" y="1386568"/>
            <a:ext cx="8270875" cy="3095625"/>
          </a:xfrm>
        </p:spPr>
        <p:txBody>
          <a:bodyPr/>
          <a:lstStyle/>
          <a:p>
            <a:r>
              <a:rPr lang="en-US" altLang="zh-CN" dirty="0">
                <a:ea typeface="宋体" panose="02010600030101010101" pitchFamily="2" charset="-122"/>
              </a:rPr>
              <a:t>A thread </a:t>
            </a:r>
            <a:r>
              <a:rPr lang="en-US" altLang="zh-CN" dirty="0">
                <a:solidFill>
                  <a:srgbClr val="FF0000"/>
                </a:solidFill>
                <a:ea typeface="宋体" panose="02010600030101010101" pitchFamily="2" charset="-122"/>
              </a:rPr>
              <a:t>repeatedly</a:t>
            </a:r>
            <a:r>
              <a:rPr lang="en-US" altLang="zh-CN" dirty="0">
                <a:ea typeface="宋体" panose="02010600030101010101" pitchFamily="2" charset="-122"/>
              </a:rPr>
              <a:t> tests a condition, but, effectively, does </a:t>
            </a:r>
            <a:r>
              <a:rPr lang="en-US" altLang="zh-CN" dirty="0">
                <a:solidFill>
                  <a:srgbClr val="FF0000"/>
                </a:solidFill>
                <a:ea typeface="宋体" panose="02010600030101010101" pitchFamily="2" charset="-122"/>
              </a:rPr>
              <a:t>no useful work </a:t>
            </a:r>
            <a:r>
              <a:rPr lang="en-US" altLang="zh-CN" dirty="0">
                <a:ea typeface="宋体" panose="02010600030101010101" pitchFamily="2" charset="-122"/>
              </a:rPr>
              <a:t>until the condition has the appropriate value.</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Beware of optimizing compilers, though!</a:t>
            </a:r>
          </a:p>
        </p:txBody>
      </p:sp>
      <p:pic>
        <p:nvPicPr>
          <p:cNvPr id="49156" name="Picture 2">
            <a:extLst>
              <a:ext uri="{FF2B5EF4-FFF2-40B4-BE49-F238E27FC236}">
                <a16:creationId xmlns:a16="http://schemas.microsoft.com/office/drawing/2014/main" id="{6FAF0D2C-EE00-4CAE-8C89-C5A1A31E8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556" y="3739243"/>
            <a:ext cx="47910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EEE9DFE-BB3D-4E7C-B6DC-05F634032CB2}"/>
              </a:ext>
            </a:extLst>
          </p:cNvPr>
          <p:cNvSpPr txBox="1"/>
          <p:nvPr/>
        </p:nvSpPr>
        <p:spPr>
          <a:xfrm>
            <a:off x="3474357" y="5613174"/>
            <a:ext cx="5131085" cy="523220"/>
          </a:xfrm>
          <a:prstGeom prst="rect">
            <a:avLst/>
          </a:prstGeom>
          <a:noFill/>
        </p:spPr>
        <p:txBody>
          <a:bodyPr wrap="none">
            <a:spAutoFit/>
          </a:bodyPr>
          <a:lstStyle/>
          <a:p>
            <a:pPr>
              <a:spcBef>
                <a:spcPct val="20000"/>
              </a:spcBef>
              <a:buClr>
                <a:schemeClr val="tx1"/>
              </a:buClr>
              <a:buSzPct val="60000"/>
              <a:buFont typeface="Wingdings" pitchFamily="2" charset="2"/>
              <a:buNone/>
              <a:defRPr/>
            </a:pPr>
            <a:r>
              <a:rPr lang="en-US" sz="2800" dirty="0">
                <a:solidFill>
                  <a:srgbClr val="FF0000"/>
                </a:solidFill>
                <a:latin typeface="+mn-lt"/>
              </a:rPr>
              <a:t>flag initialized to 0 by main thread</a:t>
            </a:r>
          </a:p>
        </p:txBody>
      </p:sp>
      <p:sp>
        <p:nvSpPr>
          <p:cNvPr id="7" name="灯片编号占位符 6">
            <a:extLst>
              <a:ext uri="{FF2B5EF4-FFF2-40B4-BE49-F238E27FC236}">
                <a16:creationId xmlns:a16="http://schemas.microsoft.com/office/drawing/2014/main" id="{507436F3-7B8A-4FED-82A3-36EAAD2B1D1E}"/>
              </a:ext>
            </a:extLst>
          </p:cNvPr>
          <p:cNvSpPr>
            <a:spLocks noGrp="1"/>
          </p:cNvSpPr>
          <p:nvPr>
            <p:ph type="sldNum" sz="quarter" idx="12"/>
          </p:nvPr>
        </p:nvSpPr>
        <p:spPr/>
        <p:txBody>
          <a:bodyPr/>
          <a:lstStyle/>
          <a:p>
            <a:fld id="{D7E73BF0-1322-481A-85B0-7D5783909D9E}" type="slidenum">
              <a:rPr lang="zh-TW" altLang="en-US" smtClean="0"/>
              <a:t>31</a:t>
            </a:fld>
            <a:endParaRPr lang="zh-TW" altLang="en-US"/>
          </a:p>
        </p:txBody>
      </p:sp>
      <p:sp>
        <p:nvSpPr>
          <p:cNvPr id="8" name="矩形: 圆角 7">
            <a:extLst>
              <a:ext uri="{FF2B5EF4-FFF2-40B4-BE49-F238E27FC236}">
                <a16:creationId xmlns:a16="http://schemas.microsoft.com/office/drawing/2014/main" id="{601C5420-95D4-424D-A468-26BCF214EB1E}"/>
              </a:ext>
            </a:extLst>
          </p:cNvPr>
          <p:cNvSpPr/>
          <p:nvPr/>
        </p:nvSpPr>
        <p:spPr>
          <a:xfrm>
            <a:off x="1376817" y="4174672"/>
            <a:ext cx="4827814" cy="473529"/>
          </a:xfrm>
          <a:prstGeom prst="roundRect">
            <a:avLst/>
          </a:prstGeom>
          <a:solidFill>
            <a:srgbClr val="FFC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D92F4946-3E00-4CDD-9733-5BDFBF0DEEA3}"/>
              </a:ext>
            </a:extLst>
          </p:cNvPr>
          <p:cNvSpPr>
            <a:spLocks noGrp="1"/>
          </p:cNvSpPr>
          <p:nvPr>
            <p:ph type="title"/>
          </p:nvPr>
        </p:nvSpPr>
        <p:spPr>
          <a:xfrm>
            <a:off x="491445" y="297316"/>
            <a:ext cx="8281987" cy="1029380"/>
          </a:xfrm>
        </p:spPr>
        <p:txBody>
          <a:bodyPr>
            <a:normAutofit/>
          </a:bodyPr>
          <a:lstStyle/>
          <a:p>
            <a:r>
              <a:rPr lang="en-US" altLang="zh-CN" sz="4000" dirty="0" err="1">
                <a:ea typeface="宋体" panose="02010600030101010101" pitchFamily="2" charset="-122"/>
              </a:rPr>
              <a:t>Pthreads</a:t>
            </a:r>
            <a:r>
              <a:rPr lang="en-US" altLang="zh-CN" sz="4000" dirty="0">
                <a:ea typeface="宋体" panose="02010600030101010101" pitchFamily="2" charset="-122"/>
              </a:rPr>
              <a:t> global sum with busy-waiting</a:t>
            </a:r>
          </a:p>
        </p:txBody>
      </p:sp>
      <p:pic>
        <p:nvPicPr>
          <p:cNvPr id="50179" name="Picture 2">
            <a:extLst>
              <a:ext uri="{FF2B5EF4-FFF2-40B4-BE49-F238E27FC236}">
                <a16:creationId xmlns:a16="http://schemas.microsoft.com/office/drawing/2014/main" id="{BEA094D8-091D-4785-808F-C8F6346A7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06" y="1338262"/>
            <a:ext cx="764698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4E5D95FE-0255-4E59-B1B9-84390EFA6CEF}"/>
              </a:ext>
            </a:extLst>
          </p:cNvPr>
          <p:cNvSpPr>
            <a:spLocks noGrp="1"/>
          </p:cNvSpPr>
          <p:nvPr>
            <p:ph type="sldNum" sz="quarter" idx="12"/>
          </p:nvPr>
        </p:nvSpPr>
        <p:spPr/>
        <p:txBody>
          <a:bodyPr/>
          <a:lstStyle/>
          <a:p>
            <a:fld id="{D7E73BF0-1322-481A-85B0-7D5783909D9E}" type="slidenum">
              <a:rPr lang="zh-TW" altLang="en-US" smtClean="0"/>
              <a:t>32</a:t>
            </a:fld>
            <a:endParaRPr lang="zh-TW" altLang="en-US" dirty="0"/>
          </a:p>
        </p:txBody>
      </p:sp>
      <p:sp>
        <p:nvSpPr>
          <p:cNvPr id="6" name="矩形: 圆角 5">
            <a:extLst>
              <a:ext uri="{FF2B5EF4-FFF2-40B4-BE49-F238E27FC236}">
                <a16:creationId xmlns:a16="http://schemas.microsoft.com/office/drawing/2014/main" id="{C24381A4-06D6-4D0A-9247-3AED4756B56C}"/>
              </a:ext>
            </a:extLst>
          </p:cNvPr>
          <p:cNvSpPr/>
          <p:nvPr/>
        </p:nvSpPr>
        <p:spPr>
          <a:xfrm>
            <a:off x="1045028" y="4566557"/>
            <a:ext cx="7081157" cy="1017814"/>
          </a:xfrm>
          <a:prstGeom prst="roundRect">
            <a:avLst/>
          </a:prstGeom>
          <a:solidFill>
            <a:srgbClr val="FFC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E01D3F7B-AA95-4FBF-9CF1-43C31330EA12}"/>
              </a:ext>
            </a:extLst>
          </p:cNvPr>
          <p:cNvSpPr>
            <a:spLocks noGrp="1"/>
          </p:cNvSpPr>
          <p:nvPr>
            <p:ph type="title"/>
          </p:nvPr>
        </p:nvSpPr>
        <p:spPr>
          <a:xfrm>
            <a:off x="611188" y="188913"/>
            <a:ext cx="8281987" cy="1623558"/>
          </a:xfrm>
        </p:spPr>
        <p:txBody>
          <a:bodyPr>
            <a:normAutofit/>
          </a:bodyPr>
          <a:lstStyle/>
          <a:p>
            <a:r>
              <a:rPr lang="en-US" altLang="zh-CN" sz="4000" dirty="0">
                <a:ea typeface="宋体" panose="02010600030101010101" pitchFamily="2" charset="-122"/>
              </a:rPr>
              <a:t>Global sum function with critical section after loop (1)</a:t>
            </a:r>
          </a:p>
        </p:txBody>
      </p:sp>
      <p:pic>
        <p:nvPicPr>
          <p:cNvPr id="51203" name="Picture 3">
            <a:extLst>
              <a:ext uri="{FF2B5EF4-FFF2-40B4-BE49-F238E27FC236}">
                <a16:creationId xmlns:a16="http://schemas.microsoft.com/office/drawing/2014/main" id="{D44A5EA9-03B4-4381-A2F7-9DA6C66A4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32" y="1972809"/>
            <a:ext cx="7400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C528EE79-201C-4832-91C3-06765EEAEBBD}"/>
              </a:ext>
            </a:extLst>
          </p:cNvPr>
          <p:cNvSpPr>
            <a:spLocks noGrp="1"/>
          </p:cNvSpPr>
          <p:nvPr>
            <p:ph type="sldNum" sz="quarter" idx="12"/>
          </p:nvPr>
        </p:nvSpPr>
        <p:spPr/>
        <p:txBody>
          <a:bodyPr/>
          <a:lstStyle/>
          <a:p>
            <a:fld id="{D7E73BF0-1322-481A-85B0-7D5783909D9E}" type="slidenum">
              <a:rPr lang="zh-TW" altLang="en-US" smtClean="0"/>
              <a:t>33</a:t>
            </a:fld>
            <a:endParaRPr lang="zh-TW"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E01D3F7B-AA95-4FBF-9CF1-43C31330EA12}"/>
              </a:ext>
            </a:extLst>
          </p:cNvPr>
          <p:cNvSpPr>
            <a:spLocks noGrp="1"/>
          </p:cNvSpPr>
          <p:nvPr>
            <p:ph type="title"/>
          </p:nvPr>
        </p:nvSpPr>
        <p:spPr>
          <a:xfrm>
            <a:off x="611188" y="188913"/>
            <a:ext cx="8281987" cy="1623558"/>
          </a:xfrm>
        </p:spPr>
        <p:txBody>
          <a:bodyPr>
            <a:normAutofit/>
          </a:bodyPr>
          <a:lstStyle/>
          <a:p>
            <a:r>
              <a:rPr lang="en-US" altLang="zh-CN" sz="4000" dirty="0">
                <a:ea typeface="宋体" panose="02010600030101010101" pitchFamily="2" charset="-122"/>
              </a:rPr>
              <a:t>Global sum function with critical section after loop (2)</a:t>
            </a:r>
          </a:p>
        </p:txBody>
      </p:sp>
      <p:pic>
        <p:nvPicPr>
          <p:cNvPr id="4" name="Picture 2">
            <a:extLst>
              <a:ext uri="{FF2B5EF4-FFF2-40B4-BE49-F238E27FC236}">
                <a16:creationId xmlns:a16="http://schemas.microsoft.com/office/drawing/2014/main" id="{F174E98E-8E25-4400-9C35-2B7D780DF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81" y="2380118"/>
            <a:ext cx="847883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5CB0EE30-0E3B-4800-AABD-DC5E27BB02D0}"/>
              </a:ext>
            </a:extLst>
          </p:cNvPr>
          <p:cNvSpPr>
            <a:spLocks noGrp="1"/>
          </p:cNvSpPr>
          <p:nvPr>
            <p:ph type="sldNum" sz="quarter" idx="12"/>
          </p:nvPr>
        </p:nvSpPr>
        <p:spPr/>
        <p:txBody>
          <a:bodyPr/>
          <a:lstStyle/>
          <a:p>
            <a:fld id="{D7E73BF0-1322-481A-85B0-7D5783909D9E}" type="slidenum">
              <a:rPr lang="zh-TW" altLang="en-US" smtClean="0"/>
              <a:t>34</a:t>
            </a:fld>
            <a:endParaRPr lang="zh-TW" altLang="en-US" dirty="0"/>
          </a:p>
        </p:txBody>
      </p:sp>
      <p:sp>
        <p:nvSpPr>
          <p:cNvPr id="5" name="矩形: 圆角 4">
            <a:extLst>
              <a:ext uri="{FF2B5EF4-FFF2-40B4-BE49-F238E27FC236}">
                <a16:creationId xmlns:a16="http://schemas.microsoft.com/office/drawing/2014/main" id="{C25EFC50-8C7D-4498-9C92-A21DD6075430}"/>
              </a:ext>
            </a:extLst>
          </p:cNvPr>
          <p:cNvSpPr/>
          <p:nvPr/>
        </p:nvSpPr>
        <p:spPr>
          <a:xfrm>
            <a:off x="533400" y="3203917"/>
            <a:ext cx="4784271" cy="1017814"/>
          </a:xfrm>
          <a:prstGeom prst="roundRect">
            <a:avLst/>
          </a:prstGeom>
          <a:solidFill>
            <a:srgbClr val="FFC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949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19E169DF-AA82-46AF-B77E-8CFA3A244D7D}"/>
              </a:ext>
            </a:extLst>
          </p:cNvPr>
          <p:cNvSpPr>
            <a:spLocks noGrp="1"/>
          </p:cNvSpPr>
          <p:nvPr>
            <p:ph type="title"/>
          </p:nvPr>
        </p:nvSpPr>
        <p:spPr>
          <a:xfrm>
            <a:off x="628650" y="566738"/>
            <a:ext cx="8281987" cy="708025"/>
          </a:xfrm>
        </p:spPr>
        <p:txBody>
          <a:bodyPr/>
          <a:lstStyle/>
          <a:p>
            <a:r>
              <a:rPr lang="en-US" altLang="zh-CN" dirty="0">
                <a:ea typeface="宋体" panose="02010600030101010101" pitchFamily="2" charset="-122"/>
              </a:rPr>
              <a:t>Mutexes</a:t>
            </a:r>
          </a:p>
        </p:txBody>
      </p:sp>
      <p:sp>
        <p:nvSpPr>
          <p:cNvPr id="53250" name="Content Placeholder 2">
            <a:extLst>
              <a:ext uri="{FF2B5EF4-FFF2-40B4-BE49-F238E27FC236}">
                <a16:creationId xmlns:a16="http://schemas.microsoft.com/office/drawing/2014/main" id="{CD7C722E-CDBC-4D0B-84CC-2C1E8060B939}"/>
              </a:ext>
            </a:extLst>
          </p:cNvPr>
          <p:cNvSpPr>
            <a:spLocks noGrp="1"/>
          </p:cNvSpPr>
          <p:nvPr>
            <p:ph idx="1"/>
          </p:nvPr>
        </p:nvSpPr>
        <p:spPr/>
        <p:txBody>
          <a:bodyPr/>
          <a:lstStyle/>
          <a:p>
            <a:r>
              <a:rPr lang="en-US" altLang="zh-CN" dirty="0">
                <a:ea typeface="宋体" panose="02010600030101010101" pitchFamily="2" charset="-122"/>
              </a:rPr>
              <a:t>A thread that is </a:t>
            </a:r>
            <a:r>
              <a:rPr lang="en-US" altLang="zh-CN" dirty="0">
                <a:solidFill>
                  <a:srgbClr val="FF0000"/>
                </a:solidFill>
                <a:ea typeface="宋体" panose="02010600030101010101" pitchFamily="2" charset="-122"/>
              </a:rPr>
              <a:t>busy-waiting</a:t>
            </a:r>
            <a:r>
              <a:rPr lang="en-US" altLang="zh-CN" dirty="0">
                <a:ea typeface="宋体" panose="02010600030101010101" pitchFamily="2" charset="-122"/>
              </a:rPr>
              <a:t> may continually use the CPU accomplishing </a:t>
            </a:r>
            <a:r>
              <a:rPr lang="en-US" altLang="zh-CN" dirty="0">
                <a:solidFill>
                  <a:srgbClr val="FF0000"/>
                </a:solidFill>
                <a:ea typeface="宋体" panose="02010600030101010101" pitchFamily="2" charset="-122"/>
              </a:rPr>
              <a:t>nothing</a:t>
            </a:r>
            <a:r>
              <a:rPr lang="en-US" altLang="zh-CN" dirty="0">
                <a:ea typeface="宋体" panose="02010600030101010101" pitchFamily="2" charset="-122"/>
              </a:rPr>
              <a:t>.</a:t>
            </a:r>
            <a:br>
              <a:rPr lang="en-US" altLang="zh-CN" dirty="0">
                <a:ea typeface="宋体" panose="02010600030101010101" pitchFamily="2" charset="-122"/>
              </a:rPr>
            </a:br>
            <a:endParaRPr lang="en-US" altLang="zh-CN" dirty="0">
              <a:ea typeface="宋体" panose="02010600030101010101" pitchFamily="2" charset="-122"/>
            </a:endParaRPr>
          </a:p>
          <a:p>
            <a:r>
              <a:rPr lang="en-US" altLang="zh-CN" b="1" dirty="0">
                <a:solidFill>
                  <a:srgbClr val="0000FF"/>
                </a:solidFill>
                <a:ea typeface="宋体" panose="02010600030101010101" pitchFamily="2" charset="-122"/>
              </a:rPr>
              <a:t>Mutex</a:t>
            </a:r>
            <a:r>
              <a:rPr lang="en-US" altLang="zh-CN" dirty="0">
                <a:ea typeface="宋体" panose="02010600030101010101" pitchFamily="2" charset="-122"/>
              </a:rPr>
              <a:t> (mutual exclusion) is a special type of </a:t>
            </a:r>
            <a:r>
              <a:rPr lang="en-US" altLang="zh-CN" dirty="0">
                <a:solidFill>
                  <a:srgbClr val="FF0000"/>
                </a:solidFill>
                <a:ea typeface="宋体" panose="02010600030101010101" pitchFamily="2" charset="-122"/>
              </a:rPr>
              <a:t>variable</a:t>
            </a:r>
            <a:r>
              <a:rPr lang="en-US" altLang="zh-CN" dirty="0">
                <a:ea typeface="宋体" panose="02010600030101010101" pitchFamily="2" charset="-122"/>
              </a:rPr>
              <a:t> that can be used to </a:t>
            </a:r>
            <a:r>
              <a:rPr lang="en-US" altLang="zh-CN" dirty="0">
                <a:solidFill>
                  <a:srgbClr val="FF0000"/>
                </a:solidFill>
                <a:ea typeface="宋体" panose="02010600030101010101" pitchFamily="2" charset="-122"/>
              </a:rPr>
              <a:t>restrict access </a:t>
            </a:r>
            <a:r>
              <a:rPr lang="en-US" altLang="zh-CN" dirty="0">
                <a:ea typeface="宋体" panose="02010600030101010101" pitchFamily="2" charset="-122"/>
              </a:rPr>
              <a:t>to a </a:t>
            </a:r>
            <a:r>
              <a:rPr lang="en-US" altLang="zh-CN" dirty="0">
                <a:solidFill>
                  <a:srgbClr val="FF0000"/>
                </a:solidFill>
                <a:ea typeface="宋体" panose="02010600030101010101" pitchFamily="2" charset="-122"/>
              </a:rPr>
              <a:t>critical section </a:t>
            </a:r>
            <a:r>
              <a:rPr lang="en-US" altLang="zh-CN" dirty="0">
                <a:ea typeface="宋体" panose="02010600030101010101" pitchFamily="2" charset="-122"/>
              </a:rPr>
              <a:t>to a single thread at a time.</a:t>
            </a:r>
          </a:p>
        </p:txBody>
      </p:sp>
      <p:sp>
        <p:nvSpPr>
          <p:cNvPr id="6" name="灯片编号占位符 5">
            <a:extLst>
              <a:ext uri="{FF2B5EF4-FFF2-40B4-BE49-F238E27FC236}">
                <a16:creationId xmlns:a16="http://schemas.microsoft.com/office/drawing/2014/main" id="{CD1F4D19-3113-41D1-A017-3BD59A60DF8D}"/>
              </a:ext>
            </a:extLst>
          </p:cNvPr>
          <p:cNvSpPr>
            <a:spLocks noGrp="1"/>
          </p:cNvSpPr>
          <p:nvPr>
            <p:ph type="sldNum" sz="quarter" idx="12"/>
          </p:nvPr>
        </p:nvSpPr>
        <p:spPr/>
        <p:txBody>
          <a:bodyPr/>
          <a:lstStyle/>
          <a:p>
            <a:fld id="{D7E73BF0-1322-481A-85B0-7D5783909D9E}" type="slidenum">
              <a:rPr lang="zh-TW" altLang="en-US" smtClean="0"/>
              <a:t>35</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animEffect transition="in" filter="barn(inVertical)">
                                      <p:cBhvr>
                                        <p:cTn id="7" dur="500"/>
                                        <p:tgtEl>
                                          <p:spTgt spid="532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70ED311B-53D9-49AC-8A74-BF9813830A8D}"/>
              </a:ext>
            </a:extLst>
          </p:cNvPr>
          <p:cNvSpPr>
            <a:spLocks noGrp="1"/>
          </p:cNvSpPr>
          <p:nvPr>
            <p:ph type="title"/>
          </p:nvPr>
        </p:nvSpPr>
        <p:spPr/>
        <p:txBody>
          <a:bodyPr/>
          <a:lstStyle/>
          <a:p>
            <a:r>
              <a:rPr lang="en-US" altLang="zh-CN">
                <a:ea typeface="宋体" panose="02010600030101010101" pitchFamily="2" charset="-122"/>
              </a:rPr>
              <a:t>Mutexes</a:t>
            </a:r>
          </a:p>
        </p:txBody>
      </p:sp>
      <p:sp>
        <p:nvSpPr>
          <p:cNvPr id="54274" name="Content Placeholder 2">
            <a:extLst>
              <a:ext uri="{FF2B5EF4-FFF2-40B4-BE49-F238E27FC236}">
                <a16:creationId xmlns:a16="http://schemas.microsoft.com/office/drawing/2014/main" id="{DCB0FCFF-94EA-4189-A1E8-291AB1121166}"/>
              </a:ext>
            </a:extLst>
          </p:cNvPr>
          <p:cNvSpPr>
            <a:spLocks noGrp="1"/>
          </p:cNvSpPr>
          <p:nvPr>
            <p:ph idx="1"/>
          </p:nvPr>
        </p:nvSpPr>
        <p:spPr/>
        <p:txBody>
          <a:bodyPr/>
          <a:lstStyle/>
          <a:p>
            <a:r>
              <a:rPr lang="en-US" altLang="zh-CN" dirty="0">
                <a:ea typeface="宋体" panose="02010600030101010101" pitchFamily="2" charset="-122"/>
              </a:rPr>
              <a:t>Used to guarantee that one thread “</a:t>
            </a:r>
            <a:r>
              <a:rPr lang="en-US" altLang="zh-CN" dirty="0">
                <a:solidFill>
                  <a:srgbClr val="FF0000"/>
                </a:solidFill>
                <a:ea typeface="宋体" panose="02010600030101010101" pitchFamily="2" charset="-122"/>
              </a:rPr>
              <a:t>excludes</a:t>
            </a:r>
            <a:r>
              <a:rPr lang="en-US" altLang="zh-CN" dirty="0">
                <a:ea typeface="宋体" panose="02010600030101010101" pitchFamily="2" charset="-122"/>
              </a:rPr>
              <a:t>” </a:t>
            </a:r>
            <a:r>
              <a:rPr lang="en-US" altLang="zh-CN" dirty="0">
                <a:solidFill>
                  <a:srgbClr val="0000FF"/>
                </a:solidFill>
                <a:ea typeface="宋体" panose="02010600030101010101" pitchFamily="2" charset="-122"/>
              </a:rPr>
              <a:t>all other threads </a:t>
            </a:r>
            <a:r>
              <a:rPr lang="en-US" altLang="zh-CN" dirty="0">
                <a:ea typeface="宋体" panose="02010600030101010101" pitchFamily="2" charset="-122"/>
              </a:rPr>
              <a:t>while it executes the critical section.</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The </a:t>
            </a:r>
            <a:r>
              <a:rPr lang="en-US" altLang="zh-CN" dirty="0" err="1">
                <a:ea typeface="宋体" panose="02010600030101010101" pitchFamily="2" charset="-122"/>
              </a:rPr>
              <a:t>Pthreads</a:t>
            </a:r>
            <a:r>
              <a:rPr lang="en-US" altLang="zh-CN" dirty="0">
                <a:ea typeface="宋体" panose="02010600030101010101" pitchFamily="2" charset="-122"/>
              </a:rPr>
              <a:t> standard includes a special type for mutexes: </a:t>
            </a:r>
            <a:r>
              <a:rPr lang="en-US" altLang="zh-CN" dirty="0" err="1">
                <a:solidFill>
                  <a:srgbClr val="FF0000"/>
                </a:solidFill>
                <a:ea typeface="宋体" panose="02010600030101010101" pitchFamily="2" charset="-122"/>
              </a:rPr>
              <a:t>pthread_mutex_t</a:t>
            </a:r>
            <a:r>
              <a:rPr lang="en-US" altLang="zh-CN" dirty="0">
                <a:solidFill>
                  <a:srgbClr val="FF0000"/>
                </a:solidFill>
                <a:ea typeface="宋体" panose="02010600030101010101" pitchFamily="2" charset="-122"/>
              </a:rPr>
              <a:t>.</a:t>
            </a:r>
          </a:p>
        </p:txBody>
      </p:sp>
      <p:pic>
        <p:nvPicPr>
          <p:cNvPr id="54276" name="Picture 5">
            <a:extLst>
              <a:ext uri="{FF2B5EF4-FFF2-40B4-BE49-F238E27FC236}">
                <a16:creationId xmlns:a16="http://schemas.microsoft.com/office/drawing/2014/main" id="{EF0203C9-7D27-4926-A449-7CADDC3D6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260350"/>
            <a:ext cx="1476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7" name="Group 9">
            <a:extLst>
              <a:ext uri="{FF2B5EF4-FFF2-40B4-BE49-F238E27FC236}">
                <a16:creationId xmlns:a16="http://schemas.microsoft.com/office/drawing/2014/main" id="{CD67237B-4A58-4624-87E4-8FE6E12BB780}"/>
              </a:ext>
            </a:extLst>
          </p:cNvPr>
          <p:cNvGrpSpPr>
            <a:grpSpLocks/>
          </p:cNvGrpSpPr>
          <p:nvPr/>
        </p:nvGrpSpPr>
        <p:grpSpPr bwMode="auto">
          <a:xfrm>
            <a:off x="611188" y="4581525"/>
            <a:ext cx="7940675" cy="1076325"/>
            <a:chOff x="611560" y="4509120"/>
            <a:chExt cx="7939583" cy="1076697"/>
          </a:xfrm>
        </p:grpSpPr>
        <p:pic>
          <p:nvPicPr>
            <p:cNvPr id="54278" name="Picture 3">
              <a:extLst>
                <a:ext uri="{FF2B5EF4-FFF2-40B4-BE49-F238E27FC236}">
                  <a16:creationId xmlns:a16="http://schemas.microsoft.com/office/drawing/2014/main" id="{270F4E50-01EF-4254-8EAB-48CC54F5D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509120"/>
              <a:ext cx="77136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4">
              <a:extLst>
                <a:ext uri="{FF2B5EF4-FFF2-40B4-BE49-F238E27FC236}">
                  <a16:creationId xmlns:a16="http://schemas.microsoft.com/office/drawing/2014/main" id="{6309204F-BF6D-479F-9A30-89C2D1BE04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5157192"/>
              <a:ext cx="70754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a:extLst>
              <a:ext uri="{FF2B5EF4-FFF2-40B4-BE49-F238E27FC236}">
                <a16:creationId xmlns:a16="http://schemas.microsoft.com/office/drawing/2014/main" id="{28EE17FF-95C4-46B2-9486-7061AEC587A6}"/>
              </a:ext>
            </a:extLst>
          </p:cNvPr>
          <p:cNvSpPr>
            <a:spLocks noGrp="1"/>
          </p:cNvSpPr>
          <p:nvPr>
            <p:ph type="sldNum" sz="quarter" idx="12"/>
          </p:nvPr>
        </p:nvSpPr>
        <p:spPr/>
        <p:txBody>
          <a:bodyPr/>
          <a:lstStyle/>
          <a:p>
            <a:fld id="{D7E73BF0-1322-481A-85B0-7D5783909D9E}" type="slidenum">
              <a:rPr lang="zh-TW" altLang="en-US" smtClean="0"/>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8D59B628-EED0-4674-A82A-247612C95B15}"/>
              </a:ext>
            </a:extLst>
          </p:cNvPr>
          <p:cNvSpPr>
            <a:spLocks noGrp="1"/>
          </p:cNvSpPr>
          <p:nvPr>
            <p:ph type="title"/>
          </p:nvPr>
        </p:nvSpPr>
        <p:spPr/>
        <p:txBody>
          <a:bodyPr/>
          <a:lstStyle/>
          <a:p>
            <a:r>
              <a:rPr lang="en-US" altLang="zh-CN">
                <a:ea typeface="宋体" panose="02010600030101010101" pitchFamily="2" charset="-122"/>
              </a:rPr>
              <a:t>Mutexes</a:t>
            </a:r>
          </a:p>
        </p:txBody>
      </p:sp>
      <p:sp>
        <p:nvSpPr>
          <p:cNvPr id="55298" name="Content Placeholder 3">
            <a:extLst>
              <a:ext uri="{FF2B5EF4-FFF2-40B4-BE49-F238E27FC236}">
                <a16:creationId xmlns:a16="http://schemas.microsoft.com/office/drawing/2014/main" id="{4034813D-C06D-41B5-99FC-FDABB8A2E89E}"/>
              </a:ext>
            </a:extLst>
          </p:cNvPr>
          <p:cNvSpPr>
            <a:spLocks noGrp="1"/>
          </p:cNvSpPr>
          <p:nvPr>
            <p:ph idx="1"/>
          </p:nvPr>
        </p:nvSpPr>
        <p:spPr/>
        <p:txBody>
          <a:bodyPr/>
          <a:lstStyle/>
          <a:p>
            <a:r>
              <a:rPr lang="en-US" altLang="zh-CN" dirty="0">
                <a:ea typeface="宋体" panose="02010600030101010101" pitchFamily="2" charset="-122"/>
              </a:rPr>
              <a:t>In order to </a:t>
            </a:r>
            <a:r>
              <a:rPr lang="en-US" altLang="zh-CN" dirty="0">
                <a:solidFill>
                  <a:srgbClr val="0000FF"/>
                </a:solidFill>
                <a:ea typeface="宋体" panose="02010600030101010101" pitchFamily="2" charset="-122"/>
              </a:rPr>
              <a:t>gain access </a:t>
            </a:r>
            <a:r>
              <a:rPr lang="en-US" altLang="zh-CN" dirty="0">
                <a:ea typeface="宋体" panose="02010600030101010101" pitchFamily="2" charset="-122"/>
              </a:rPr>
              <a:t>to a critical section a thread calls</a:t>
            </a: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When a thread is </a:t>
            </a:r>
            <a:r>
              <a:rPr lang="en-US" altLang="zh-CN" dirty="0">
                <a:solidFill>
                  <a:srgbClr val="0000FF"/>
                </a:solidFill>
                <a:ea typeface="宋体" panose="02010600030101010101" pitchFamily="2" charset="-122"/>
              </a:rPr>
              <a:t>finished executing </a:t>
            </a:r>
            <a:r>
              <a:rPr lang="en-US" altLang="zh-CN" dirty="0">
                <a:ea typeface="宋体" panose="02010600030101010101" pitchFamily="2" charset="-122"/>
              </a:rPr>
              <a:t>the code in a critical section, it should call</a:t>
            </a:r>
          </a:p>
          <a:p>
            <a:endParaRPr lang="en-US" altLang="zh-CN" dirty="0">
              <a:ea typeface="宋体" panose="02010600030101010101" pitchFamily="2" charset="-122"/>
            </a:endParaRPr>
          </a:p>
        </p:txBody>
      </p:sp>
      <p:pic>
        <p:nvPicPr>
          <p:cNvPr id="55301" name="Picture 3">
            <a:extLst>
              <a:ext uri="{FF2B5EF4-FFF2-40B4-BE49-F238E27FC236}">
                <a16:creationId xmlns:a16="http://schemas.microsoft.com/office/drawing/2014/main" id="{92077F9F-145D-419E-AEB2-77841A8BB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92" y="2922137"/>
            <a:ext cx="85804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2B084BD9-D955-42D0-8730-AC7F657F6675}"/>
              </a:ext>
            </a:extLst>
          </p:cNvPr>
          <p:cNvSpPr>
            <a:spLocks noGrp="1"/>
          </p:cNvSpPr>
          <p:nvPr>
            <p:ph type="sldNum" sz="quarter" idx="12"/>
          </p:nvPr>
        </p:nvSpPr>
        <p:spPr/>
        <p:txBody>
          <a:bodyPr/>
          <a:lstStyle/>
          <a:p>
            <a:fld id="{D7E73BF0-1322-481A-85B0-7D5783909D9E}" type="slidenum">
              <a:rPr lang="zh-TW" altLang="en-US" smtClean="0"/>
              <a:t>37</a:t>
            </a:fld>
            <a:endParaRPr lang="zh-TW" altLang="en-US"/>
          </a:p>
        </p:txBody>
      </p:sp>
      <p:sp>
        <p:nvSpPr>
          <p:cNvPr id="2" name="矩形: 圆角 1">
            <a:extLst>
              <a:ext uri="{FF2B5EF4-FFF2-40B4-BE49-F238E27FC236}">
                <a16:creationId xmlns:a16="http://schemas.microsoft.com/office/drawing/2014/main" id="{52D63863-CFC1-4D9D-A105-A9FD0405E75F}"/>
              </a:ext>
            </a:extLst>
          </p:cNvPr>
          <p:cNvSpPr/>
          <p:nvPr/>
        </p:nvSpPr>
        <p:spPr>
          <a:xfrm>
            <a:off x="2770414" y="2966135"/>
            <a:ext cx="669472" cy="4206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Picture 2">
            <a:extLst>
              <a:ext uri="{FF2B5EF4-FFF2-40B4-BE49-F238E27FC236}">
                <a16:creationId xmlns:a16="http://schemas.microsoft.com/office/drawing/2014/main" id="{C4BC1524-2AAE-437A-8310-2DC9777C3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77" y="4789943"/>
            <a:ext cx="838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圆角 9">
            <a:extLst>
              <a:ext uri="{FF2B5EF4-FFF2-40B4-BE49-F238E27FC236}">
                <a16:creationId xmlns:a16="http://schemas.microsoft.com/office/drawing/2014/main" id="{E0C5FB83-4761-4748-8CD9-56365BBBC4BC}"/>
              </a:ext>
            </a:extLst>
          </p:cNvPr>
          <p:cNvSpPr/>
          <p:nvPr/>
        </p:nvSpPr>
        <p:spPr>
          <a:xfrm>
            <a:off x="2674935" y="4789943"/>
            <a:ext cx="783772" cy="4206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BEBFBA15-5766-48B2-9040-F28137B2EFF1}"/>
              </a:ext>
            </a:extLst>
          </p:cNvPr>
          <p:cNvSpPr>
            <a:spLocks noGrp="1"/>
          </p:cNvSpPr>
          <p:nvPr>
            <p:ph type="title"/>
          </p:nvPr>
        </p:nvSpPr>
        <p:spPr/>
        <p:txBody>
          <a:bodyPr/>
          <a:lstStyle/>
          <a:p>
            <a:r>
              <a:rPr lang="en-US" altLang="zh-CN">
                <a:ea typeface="宋体" panose="02010600030101010101" pitchFamily="2" charset="-122"/>
              </a:rPr>
              <a:t>Mutexes</a:t>
            </a:r>
          </a:p>
        </p:txBody>
      </p:sp>
      <p:sp>
        <p:nvSpPr>
          <p:cNvPr id="56322" name="Content Placeholder 2">
            <a:extLst>
              <a:ext uri="{FF2B5EF4-FFF2-40B4-BE49-F238E27FC236}">
                <a16:creationId xmlns:a16="http://schemas.microsoft.com/office/drawing/2014/main" id="{8BB8B296-25C3-49A6-B279-EBED1F84687B}"/>
              </a:ext>
            </a:extLst>
          </p:cNvPr>
          <p:cNvSpPr>
            <a:spLocks noGrp="1"/>
          </p:cNvSpPr>
          <p:nvPr>
            <p:ph idx="1"/>
          </p:nvPr>
        </p:nvSpPr>
        <p:spPr/>
        <p:txBody>
          <a:bodyPr/>
          <a:lstStyle/>
          <a:p>
            <a:r>
              <a:rPr lang="en-US" altLang="zh-CN" dirty="0">
                <a:ea typeface="宋体" panose="02010600030101010101" pitchFamily="2" charset="-122"/>
              </a:rPr>
              <a:t>When a </a:t>
            </a:r>
            <a:r>
              <a:rPr lang="en-US" altLang="zh-CN" dirty="0" err="1">
                <a:ea typeface="宋体" panose="02010600030101010101" pitchFamily="2" charset="-122"/>
              </a:rPr>
              <a:t>Pthreads</a:t>
            </a:r>
            <a:r>
              <a:rPr lang="en-US" altLang="zh-CN" dirty="0">
                <a:ea typeface="宋体" panose="02010600030101010101" pitchFamily="2" charset="-122"/>
              </a:rPr>
              <a:t> program </a:t>
            </a:r>
            <a:r>
              <a:rPr lang="en-US" altLang="zh-CN" dirty="0">
                <a:solidFill>
                  <a:srgbClr val="0000FF"/>
                </a:solidFill>
                <a:ea typeface="宋体" panose="02010600030101010101" pitchFamily="2" charset="-122"/>
              </a:rPr>
              <a:t>finishes using a mutex</a:t>
            </a:r>
            <a:r>
              <a:rPr lang="en-US" altLang="zh-CN" dirty="0">
                <a:ea typeface="宋体" panose="02010600030101010101" pitchFamily="2" charset="-122"/>
              </a:rPr>
              <a:t>, it should call</a:t>
            </a:r>
            <a:br>
              <a:rPr lang="en-US" altLang="zh-CN" dirty="0">
                <a:ea typeface="宋体" panose="02010600030101010101" pitchFamily="2" charset="-122"/>
              </a:rPr>
            </a:b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6" name="灯片编号占位符 5">
            <a:extLst>
              <a:ext uri="{FF2B5EF4-FFF2-40B4-BE49-F238E27FC236}">
                <a16:creationId xmlns:a16="http://schemas.microsoft.com/office/drawing/2014/main" id="{8F217965-8E85-44BA-9E75-AF2C39FFB7F7}"/>
              </a:ext>
            </a:extLst>
          </p:cNvPr>
          <p:cNvSpPr>
            <a:spLocks noGrp="1"/>
          </p:cNvSpPr>
          <p:nvPr>
            <p:ph type="sldNum" sz="quarter" idx="12"/>
          </p:nvPr>
        </p:nvSpPr>
        <p:spPr/>
        <p:txBody>
          <a:bodyPr/>
          <a:lstStyle/>
          <a:p>
            <a:fld id="{D7E73BF0-1322-481A-85B0-7D5783909D9E}" type="slidenum">
              <a:rPr lang="zh-TW" altLang="en-US" smtClean="0"/>
              <a:t>38</a:t>
            </a:fld>
            <a:endParaRPr lang="zh-TW" altLang="en-US"/>
          </a:p>
        </p:txBody>
      </p:sp>
      <p:pic>
        <p:nvPicPr>
          <p:cNvPr id="8" name="Picture 2">
            <a:extLst>
              <a:ext uri="{FF2B5EF4-FFF2-40B4-BE49-F238E27FC236}">
                <a16:creationId xmlns:a16="http://schemas.microsoft.com/office/drawing/2014/main" id="{90446568-DC90-4DC4-89D3-2CBC5CAA3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84" y="3063875"/>
            <a:ext cx="8243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圆角 8">
            <a:extLst>
              <a:ext uri="{FF2B5EF4-FFF2-40B4-BE49-F238E27FC236}">
                <a16:creationId xmlns:a16="http://schemas.microsoft.com/office/drawing/2014/main" id="{638403C7-63AF-40C3-AEE7-C1EA57C31726}"/>
              </a:ext>
            </a:extLst>
          </p:cNvPr>
          <p:cNvSpPr/>
          <p:nvPr/>
        </p:nvSpPr>
        <p:spPr>
          <a:xfrm>
            <a:off x="2775856" y="3067955"/>
            <a:ext cx="974271" cy="4206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EAEAA638-34E5-4BE2-9C7E-D7AB8F6C15DF}"/>
              </a:ext>
            </a:extLst>
          </p:cNvPr>
          <p:cNvSpPr>
            <a:spLocks noGrp="1"/>
          </p:cNvSpPr>
          <p:nvPr>
            <p:ph type="title"/>
          </p:nvPr>
        </p:nvSpPr>
        <p:spPr>
          <a:xfrm>
            <a:off x="291986" y="312058"/>
            <a:ext cx="8560027" cy="1137254"/>
          </a:xfrm>
        </p:spPr>
        <p:txBody>
          <a:bodyPr>
            <a:normAutofit fontScale="90000"/>
          </a:bodyPr>
          <a:lstStyle/>
          <a:p>
            <a:r>
              <a:rPr lang="en-US" altLang="zh-CN" dirty="0">
                <a:ea typeface="宋体" panose="02010600030101010101" pitchFamily="2" charset="-122"/>
              </a:rPr>
              <a:t>Global sum function that uses a mutex (1)</a:t>
            </a:r>
          </a:p>
        </p:txBody>
      </p:sp>
      <p:pic>
        <p:nvPicPr>
          <p:cNvPr id="57347" name="Picture 2">
            <a:extLst>
              <a:ext uri="{FF2B5EF4-FFF2-40B4-BE49-F238E27FC236}">
                <a16:creationId xmlns:a16="http://schemas.microsoft.com/office/drawing/2014/main" id="{4C007C31-2D13-4438-AABC-4D390835A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41" y="1729165"/>
            <a:ext cx="67945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196436F2-DB86-492E-A740-0AFBC3FE87F5}"/>
              </a:ext>
            </a:extLst>
          </p:cNvPr>
          <p:cNvSpPr>
            <a:spLocks noGrp="1"/>
          </p:cNvSpPr>
          <p:nvPr>
            <p:ph type="sldNum" sz="quarter" idx="12"/>
          </p:nvPr>
        </p:nvSpPr>
        <p:spPr/>
        <p:txBody>
          <a:bodyPr/>
          <a:lstStyle/>
          <a:p>
            <a:fld id="{D7E73BF0-1322-481A-85B0-7D5783909D9E}" type="slidenum">
              <a:rPr lang="zh-TW" altLang="en-US" smtClean="0"/>
              <a:t>39</a:t>
            </a:fld>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A9A7F891-4E51-4639-AEF9-D484FC566CB3}"/>
              </a:ext>
            </a:extLst>
          </p:cNvPr>
          <p:cNvSpPr>
            <a:spLocks noGrp="1"/>
          </p:cNvSpPr>
          <p:nvPr>
            <p:ph type="title"/>
          </p:nvPr>
        </p:nvSpPr>
        <p:spPr>
          <a:xfrm>
            <a:off x="540430" y="697367"/>
            <a:ext cx="8281987" cy="708025"/>
          </a:xfrm>
        </p:spPr>
        <p:txBody>
          <a:bodyPr/>
          <a:lstStyle/>
          <a:p>
            <a:r>
              <a:rPr lang="en-US" altLang="zh-CN" dirty="0">
                <a:ea typeface="宋体" panose="02010600030101010101" pitchFamily="2" charset="-122"/>
              </a:rPr>
              <a:t>A Shared Memory System</a:t>
            </a:r>
          </a:p>
        </p:txBody>
      </p:sp>
      <p:pic>
        <p:nvPicPr>
          <p:cNvPr id="21507" name="Picture 1">
            <a:extLst>
              <a:ext uri="{FF2B5EF4-FFF2-40B4-BE49-F238E27FC236}">
                <a16:creationId xmlns:a16="http://schemas.microsoft.com/office/drawing/2014/main" id="{4B035FA0-D593-4ED9-B769-8BAE3D6BA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881188"/>
            <a:ext cx="679926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7D98F57C-5535-4CC1-A8A8-8247B26A44C8}"/>
              </a:ext>
            </a:extLst>
          </p:cNvPr>
          <p:cNvSpPr>
            <a:spLocks noGrp="1"/>
          </p:cNvSpPr>
          <p:nvPr>
            <p:ph type="sldNum" sz="quarter" idx="12"/>
          </p:nvPr>
        </p:nvSpPr>
        <p:spPr/>
        <p:txBody>
          <a:bodyPr/>
          <a:lstStyle/>
          <a:p>
            <a:fld id="{D7E73BF0-1322-481A-85B0-7D5783909D9E}" type="slidenum">
              <a:rPr lang="zh-TW" altLang="en-US" smtClean="0"/>
              <a:t>4</a:t>
            </a:fld>
            <a:endParaRPr lang="zh-TW"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a:extLst>
              <a:ext uri="{FF2B5EF4-FFF2-40B4-BE49-F238E27FC236}">
                <a16:creationId xmlns:a16="http://schemas.microsoft.com/office/drawing/2014/main" id="{7A9059A1-54BA-48B9-A81D-E7318A801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19806"/>
            <a:ext cx="854868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6E5E9FA4-B8FE-40E9-A43E-25B161579020}"/>
              </a:ext>
            </a:extLst>
          </p:cNvPr>
          <p:cNvSpPr>
            <a:spLocks noGrp="1"/>
          </p:cNvSpPr>
          <p:nvPr>
            <p:ph type="sldNum" sz="quarter" idx="12"/>
          </p:nvPr>
        </p:nvSpPr>
        <p:spPr/>
        <p:txBody>
          <a:bodyPr/>
          <a:lstStyle/>
          <a:p>
            <a:fld id="{D7E73BF0-1322-481A-85B0-7D5783909D9E}" type="slidenum">
              <a:rPr lang="zh-TW" altLang="en-US" smtClean="0"/>
              <a:t>40</a:t>
            </a:fld>
            <a:endParaRPr lang="zh-TW" altLang="en-US" dirty="0"/>
          </a:p>
        </p:txBody>
      </p:sp>
      <p:sp>
        <p:nvSpPr>
          <p:cNvPr id="7" name="Title 1">
            <a:extLst>
              <a:ext uri="{FF2B5EF4-FFF2-40B4-BE49-F238E27FC236}">
                <a16:creationId xmlns:a16="http://schemas.microsoft.com/office/drawing/2014/main" id="{B4584B11-47E9-42B6-8A6B-2A622E498268}"/>
              </a:ext>
            </a:extLst>
          </p:cNvPr>
          <p:cNvSpPr>
            <a:spLocks noGrp="1"/>
          </p:cNvSpPr>
          <p:nvPr>
            <p:ph type="title"/>
          </p:nvPr>
        </p:nvSpPr>
        <p:spPr>
          <a:xfrm>
            <a:off x="291986" y="312058"/>
            <a:ext cx="8560027" cy="1137254"/>
          </a:xfrm>
        </p:spPr>
        <p:txBody>
          <a:bodyPr>
            <a:normAutofit fontScale="90000"/>
          </a:bodyPr>
          <a:lstStyle/>
          <a:p>
            <a:r>
              <a:rPr lang="en-US" altLang="zh-CN" dirty="0">
                <a:ea typeface="宋体" panose="02010600030101010101" pitchFamily="2" charset="-122"/>
              </a:rPr>
              <a:t>Global sum function that uses a mutex (2)</a:t>
            </a:r>
          </a:p>
        </p:txBody>
      </p:sp>
      <p:sp>
        <p:nvSpPr>
          <p:cNvPr id="6" name="矩形: 圆角 5">
            <a:extLst>
              <a:ext uri="{FF2B5EF4-FFF2-40B4-BE49-F238E27FC236}">
                <a16:creationId xmlns:a16="http://schemas.microsoft.com/office/drawing/2014/main" id="{090B2E5F-DE5B-4321-9E23-9EC566B4BF59}"/>
              </a:ext>
            </a:extLst>
          </p:cNvPr>
          <p:cNvSpPr/>
          <p:nvPr/>
        </p:nvSpPr>
        <p:spPr>
          <a:xfrm>
            <a:off x="696686" y="2719841"/>
            <a:ext cx="4000500" cy="95952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42672F64-9325-434A-9764-55A29B9338BD}"/>
              </a:ext>
            </a:extLst>
          </p:cNvPr>
          <p:cNvSpPr txBox="1"/>
          <p:nvPr/>
        </p:nvSpPr>
        <p:spPr>
          <a:xfrm>
            <a:off x="5383924" y="5147441"/>
            <a:ext cx="3397469" cy="369332"/>
          </a:xfrm>
          <a:prstGeom prst="rect">
            <a:avLst/>
          </a:prstGeom>
          <a:noFill/>
        </p:spPr>
        <p:txBody>
          <a:bodyPr wrap="square" rtlCol="0">
            <a:spAutoFit/>
          </a:bodyPr>
          <a:lstStyle/>
          <a:p>
            <a:r>
              <a:rPr lang="en-US" altLang="zh-CN" dirty="0">
                <a:hlinkClick r:id="rId3" action="ppaction://hlinksldjump"/>
              </a:rPr>
              <a:t>See a complete toy example</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483640-0ED4-439D-B47E-8D9B9AF32082}"/>
              </a:ext>
            </a:extLst>
          </p:cNvPr>
          <p:cNvSpPr/>
          <p:nvPr/>
        </p:nvSpPr>
        <p:spPr>
          <a:xfrm>
            <a:off x="539750" y="4941888"/>
            <a:ext cx="7345363" cy="830262"/>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latin typeface="+mn-lt"/>
              </a:rPr>
              <a:t>Run-times (in seconds) of </a:t>
            </a:r>
            <a:r>
              <a:rPr lang="el-GR" sz="2400" dirty="0">
                <a:latin typeface="Arial"/>
                <a:cs typeface="Arial"/>
              </a:rPr>
              <a:t>π</a:t>
            </a:r>
            <a:r>
              <a:rPr lang="en-US" sz="2400" dirty="0">
                <a:latin typeface="Arial"/>
                <a:cs typeface="Arial"/>
              </a:rPr>
              <a:t> </a:t>
            </a:r>
            <a:r>
              <a:rPr lang="en-US" sz="2400" dirty="0">
                <a:latin typeface="+mn-lt"/>
              </a:rPr>
              <a:t>programs using n = 10</a:t>
            </a:r>
            <a:r>
              <a:rPr lang="en-US" sz="2400" baseline="30000" dirty="0">
                <a:latin typeface="+mn-lt"/>
              </a:rPr>
              <a:t>8</a:t>
            </a:r>
            <a:r>
              <a:rPr lang="en-US" sz="2400" dirty="0">
                <a:latin typeface="+mn-lt"/>
              </a:rPr>
              <a:t> terms on a system with </a:t>
            </a:r>
            <a:r>
              <a:rPr lang="en-US" sz="2400" dirty="0">
                <a:solidFill>
                  <a:srgbClr val="FF0000"/>
                </a:solidFill>
                <a:latin typeface="+mn-lt"/>
              </a:rPr>
              <a:t>two four-core processors</a:t>
            </a:r>
            <a:r>
              <a:rPr lang="en-US" sz="2400" dirty="0">
                <a:latin typeface="+mn-lt"/>
              </a:rPr>
              <a:t>.</a:t>
            </a:r>
          </a:p>
        </p:txBody>
      </p:sp>
      <p:pic>
        <p:nvPicPr>
          <p:cNvPr id="59395" name="Picture 2">
            <a:extLst>
              <a:ext uri="{FF2B5EF4-FFF2-40B4-BE49-F238E27FC236}">
                <a16:creationId xmlns:a16="http://schemas.microsoft.com/office/drawing/2014/main" id="{FD0DCFF1-57C3-4B9C-8CDC-1B83C8B9F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492442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3">
            <a:extLst>
              <a:ext uri="{FF2B5EF4-FFF2-40B4-BE49-F238E27FC236}">
                <a16:creationId xmlns:a16="http://schemas.microsoft.com/office/drawing/2014/main" id="{BB558624-F946-4D84-8805-D712244A2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276475"/>
            <a:ext cx="29337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5AC0E355-B3A2-48BA-AFD7-61F8BBD22BE9}"/>
              </a:ext>
            </a:extLst>
          </p:cNvPr>
          <p:cNvSpPr>
            <a:spLocks noGrp="1"/>
          </p:cNvSpPr>
          <p:nvPr>
            <p:ph type="sldNum" sz="quarter" idx="12"/>
          </p:nvPr>
        </p:nvSpPr>
        <p:spPr/>
        <p:txBody>
          <a:bodyPr/>
          <a:lstStyle/>
          <a:p>
            <a:fld id="{D7E73BF0-1322-481A-85B0-7D5783909D9E}" type="slidenum">
              <a:rPr lang="zh-TW" altLang="en-US" smtClean="0"/>
              <a:t>41</a:t>
            </a:fld>
            <a:endParaRPr lang="zh-TW" altLang="en-US"/>
          </a:p>
        </p:txBody>
      </p:sp>
      <p:sp>
        <p:nvSpPr>
          <p:cNvPr id="6" name="矩形: 圆角 5">
            <a:extLst>
              <a:ext uri="{FF2B5EF4-FFF2-40B4-BE49-F238E27FC236}">
                <a16:creationId xmlns:a16="http://schemas.microsoft.com/office/drawing/2014/main" id="{BA2C58AF-6368-4B7D-A3D4-2E9C1EE9A948}"/>
              </a:ext>
            </a:extLst>
          </p:cNvPr>
          <p:cNvSpPr/>
          <p:nvPr/>
        </p:nvSpPr>
        <p:spPr>
          <a:xfrm>
            <a:off x="625929" y="3406323"/>
            <a:ext cx="4659085" cy="13180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CB8F93C8-9206-4425-9447-8527545FA947}"/>
              </a:ext>
            </a:extLst>
          </p:cNvPr>
          <p:cNvSpPr txBox="1"/>
          <p:nvPr/>
        </p:nvSpPr>
        <p:spPr>
          <a:xfrm>
            <a:off x="5724525" y="3786677"/>
            <a:ext cx="3499756" cy="461665"/>
          </a:xfrm>
          <a:prstGeom prst="rect">
            <a:avLst/>
          </a:prstGeom>
          <a:noFill/>
        </p:spPr>
        <p:txBody>
          <a:bodyPr wrap="square" rtlCol="0">
            <a:spAutoFit/>
          </a:bodyPr>
          <a:lstStyle/>
          <a:p>
            <a:r>
              <a:rPr lang="en-US" altLang="zh-CN" sz="2400" dirty="0">
                <a:solidFill>
                  <a:srgbClr val="FF0000"/>
                </a:solidFill>
              </a:rPr>
              <a:t># of threads &gt; # of cores</a:t>
            </a:r>
            <a:endParaRPr lang="zh-CN" altLang="en-US" sz="2400" dirty="0">
              <a:solidFill>
                <a:srgbClr val="FF0000"/>
              </a:solidFill>
            </a:endParaRPr>
          </a:p>
        </p:txBody>
      </p:sp>
      <p:sp>
        <p:nvSpPr>
          <p:cNvPr id="7" name="箭头: 右 6">
            <a:extLst>
              <a:ext uri="{FF2B5EF4-FFF2-40B4-BE49-F238E27FC236}">
                <a16:creationId xmlns:a16="http://schemas.microsoft.com/office/drawing/2014/main" id="{7FA27802-F986-40AB-967F-57E2FC53E294}"/>
              </a:ext>
            </a:extLst>
          </p:cNvPr>
          <p:cNvSpPr/>
          <p:nvPr/>
        </p:nvSpPr>
        <p:spPr>
          <a:xfrm>
            <a:off x="5410200" y="3735388"/>
            <a:ext cx="314325" cy="550245"/>
          </a:xfrm>
          <a:prstGeom prst="rightArrow">
            <a:avLst>
              <a:gd name="adj1" fmla="val 50000"/>
              <a:gd name="adj2" fmla="val 51883"/>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D0D7A4-C79E-4CBC-ADA0-A15C1DFB95C2}"/>
              </a:ext>
            </a:extLst>
          </p:cNvPr>
          <p:cNvSpPr/>
          <p:nvPr/>
        </p:nvSpPr>
        <p:spPr>
          <a:xfrm>
            <a:off x="1042988" y="4365625"/>
            <a:ext cx="6607175" cy="830263"/>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latin typeface="+mn-lt"/>
              </a:rPr>
              <a:t>Possible sequence of events with busy-waiting and </a:t>
            </a:r>
            <a:r>
              <a:rPr lang="en-US" sz="2400" dirty="0">
                <a:solidFill>
                  <a:srgbClr val="FF0000"/>
                </a:solidFill>
                <a:latin typeface="+mn-lt"/>
              </a:rPr>
              <a:t>more threads than cores</a:t>
            </a:r>
            <a:r>
              <a:rPr lang="en-US" sz="2400" dirty="0">
                <a:latin typeface="+mn-lt"/>
              </a:rPr>
              <a:t>.</a:t>
            </a:r>
          </a:p>
        </p:txBody>
      </p:sp>
      <p:pic>
        <p:nvPicPr>
          <p:cNvPr id="60419" name="Picture 2">
            <a:extLst>
              <a:ext uri="{FF2B5EF4-FFF2-40B4-BE49-F238E27FC236}">
                <a16:creationId xmlns:a16="http://schemas.microsoft.com/office/drawing/2014/main" id="{7AE2A725-7CC9-4982-8EF0-0B8DCF3E0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6975"/>
            <a:ext cx="8066087"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64CA4ABB-F945-469E-82EE-F28D60155AA4}"/>
              </a:ext>
            </a:extLst>
          </p:cNvPr>
          <p:cNvSpPr>
            <a:spLocks noGrp="1"/>
          </p:cNvSpPr>
          <p:nvPr>
            <p:ph type="sldNum" sz="quarter" idx="12"/>
          </p:nvPr>
        </p:nvSpPr>
        <p:spPr/>
        <p:txBody>
          <a:bodyPr/>
          <a:lstStyle/>
          <a:p>
            <a:fld id="{D7E73BF0-1322-481A-85B0-7D5783909D9E}" type="slidenum">
              <a:rPr lang="zh-TW" altLang="en-US" smtClean="0"/>
              <a:t>42</a:t>
            </a:fld>
            <a:endParaRPr lang="zh-TW" altLang="en-US"/>
          </a:p>
        </p:txBody>
      </p:sp>
      <p:sp>
        <p:nvSpPr>
          <p:cNvPr id="3" name="圆角矩形 2"/>
          <p:cNvSpPr/>
          <p:nvPr/>
        </p:nvSpPr>
        <p:spPr>
          <a:xfrm>
            <a:off x="6100653" y="2289491"/>
            <a:ext cx="1102865" cy="290428"/>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388964" y="2579918"/>
            <a:ext cx="1102865" cy="335047"/>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100652" y="2644872"/>
            <a:ext cx="1102865" cy="270093"/>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29249" y="1990713"/>
            <a:ext cx="3142232" cy="228976"/>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884943" y="3369912"/>
            <a:ext cx="1102865" cy="270093"/>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57937C0-771D-4962-84F3-A7507BF452CD}"/>
              </a:ext>
            </a:extLst>
          </p:cNvPr>
          <p:cNvSpPr txBox="1"/>
          <p:nvPr/>
        </p:nvSpPr>
        <p:spPr>
          <a:xfrm>
            <a:off x="3070685" y="488747"/>
            <a:ext cx="3499756" cy="523220"/>
          </a:xfrm>
          <a:prstGeom prst="rect">
            <a:avLst/>
          </a:prstGeom>
          <a:noFill/>
        </p:spPr>
        <p:txBody>
          <a:bodyPr wrap="square" rtlCol="0">
            <a:spAutoFit/>
          </a:bodyPr>
          <a:lstStyle/>
          <a:p>
            <a:r>
              <a:rPr lang="en-US" altLang="zh-CN" sz="2800" dirty="0">
                <a:solidFill>
                  <a:srgbClr val="FF0000"/>
                </a:solidFill>
              </a:rPr>
              <a:t>5 threads   2 cores</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E3EA-0FD9-4EFF-B459-07D066F6D7B1}"/>
              </a:ext>
            </a:extLst>
          </p:cNvPr>
          <p:cNvSpPr>
            <a:spLocks noGrp="1"/>
          </p:cNvSpPr>
          <p:nvPr>
            <p:ph type="title"/>
          </p:nvPr>
        </p:nvSpPr>
        <p:spPr>
          <a:xfrm>
            <a:off x="684213" y="3860800"/>
            <a:ext cx="7772400" cy="1939925"/>
          </a:xfrm>
        </p:spPr>
        <p:txBody>
          <a:bodyPr>
            <a:normAutofit fontScale="90000"/>
          </a:bodyPr>
          <a:lstStyle/>
          <a:p>
            <a:pPr>
              <a:defRPr/>
            </a:pPr>
            <a:r>
              <a:rPr lang="en-US" dirty="0"/>
              <a:t>Producer-Consumer Synchronization and Semaphores</a:t>
            </a:r>
          </a:p>
        </p:txBody>
      </p:sp>
      <p:pic>
        <p:nvPicPr>
          <p:cNvPr id="61443" name="Picture 2" descr="assembly lines,boxes,conveyor belts,industry,manufacturing">
            <a:extLst>
              <a:ext uri="{FF2B5EF4-FFF2-40B4-BE49-F238E27FC236}">
                <a16:creationId xmlns:a16="http://schemas.microsoft.com/office/drawing/2014/main" id="{BB298932-D1DC-4E51-AE56-A35F1F09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052513"/>
            <a:ext cx="25209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a:extLst>
              <a:ext uri="{FF2B5EF4-FFF2-40B4-BE49-F238E27FC236}">
                <a16:creationId xmlns:a16="http://schemas.microsoft.com/office/drawing/2014/main" id="{EBBBA052-79F4-4A96-B342-FDF40B6D5085}"/>
              </a:ext>
            </a:extLst>
          </p:cNvPr>
          <p:cNvSpPr>
            <a:spLocks noGrp="1"/>
          </p:cNvSpPr>
          <p:nvPr>
            <p:ph type="sldNum" sz="quarter" idx="12"/>
          </p:nvPr>
        </p:nvSpPr>
        <p:spPr/>
        <p:txBody>
          <a:bodyPr/>
          <a:lstStyle/>
          <a:p>
            <a:fld id="{D7E73BF0-1322-481A-85B0-7D5783909D9E}" type="slidenum">
              <a:rPr lang="zh-TW" altLang="en-US" smtClean="0"/>
              <a:t>43</a:t>
            </a:fld>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FD2F6CF6-ABCF-429C-B427-26FF57B591A1}"/>
              </a:ext>
            </a:extLst>
          </p:cNvPr>
          <p:cNvSpPr>
            <a:spLocks noGrp="1"/>
          </p:cNvSpPr>
          <p:nvPr>
            <p:ph type="title"/>
          </p:nvPr>
        </p:nvSpPr>
        <p:spPr/>
        <p:txBody>
          <a:bodyPr/>
          <a:lstStyle/>
          <a:p>
            <a:r>
              <a:rPr lang="en-US" altLang="zh-CN" dirty="0">
                <a:ea typeface="宋体" panose="02010600030101010101" pitchFamily="2" charset="-122"/>
              </a:rPr>
              <a:t>Issues</a:t>
            </a:r>
          </a:p>
        </p:txBody>
      </p:sp>
      <p:sp>
        <p:nvSpPr>
          <p:cNvPr id="62466" name="Content Placeholder 2">
            <a:extLst>
              <a:ext uri="{FF2B5EF4-FFF2-40B4-BE49-F238E27FC236}">
                <a16:creationId xmlns:a16="http://schemas.microsoft.com/office/drawing/2014/main" id="{91721C7D-5170-4868-ACEB-2931458069C9}"/>
              </a:ext>
            </a:extLst>
          </p:cNvPr>
          <p:cNvSpPr>
            <a:spLocks noGrp="1"/>
          </p:cNvSpPr>
          <p:nvPr>
            <p:ph idx="1"/>
          </p:nvPr>
        </p:nvSpPr>
        <p:spPr/>
        <p:txBody>
          <a:bodyPr/>
          <a:lstStyle/>
          <a:p>
            <a:r>
              <a:rPr lang="en-US" altLang="zh-CN" dirty="0">
                <a:solidFill>
                  <a:srgbClr val="0000FF"/>
                </a:solidFill>
                <a:ea typeface="宋体" panose="02010600030101010101" pitchFamily="2" charset="-122"/>
              </a:rPr>
              <a:t>Busy-waiting</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enforces the order </a:t>
            </a:r>
            <a:r>
              <a:rPr lang="en-US" altLang="zh-CN" dirty="0">
                <a:ea typeface="宋体" panose="02010600030101010101" pitchFamily="2" charset="-122"/>
              </a:rPr>
              <a:t>threads access a critical section.</a:t>
            </a:r>
          </a:p>
          <a:p>
            <a:endParaRPr lang="en-US" altLang="zh-CN" dirty="0">
              <a:ea typeface="宋体" panose="02010600030101010101" pitchFamily="2" charset="-122"/>
            </a:endParaRPr>
          </a:p>
          <a:p>
            <a:r>
              <a:rPr lang="en-US" altLang="zh-CN" dirty="0">
                <a:ea typeface="宋体" panose="02010600030101010101" pitchFamily="2" charset="-122"/>
              </a:rPr>
              <a:t>Using </a:t>
            </a:r>
            <a:r>
              <a:rPr lang="en-US" altLang="zh-CN" dirty="0">
                <a:solidFill>
                  <a:srgbClr val="0000FF"/>
                </a:solidFill>
                <a:ea typeface="宋体" panose="02010600030101010101" pitchFamily="2" charset="-122"/>
              </a:rPr>
              <a:t>mutexes</a:t>
            </a:r>
            <a:r>
              <a:rPr lang="en-US" altLang="zh-CN" dirty="0">
                <a:ea typeface="宋体" panose="02010600030101010101" pitchFamily="2" charset="-122"/>
              </a:rPr>
              <a:t>, the order is </a:t>
            </a:r>
            <a:r>
              <a:rPr lang="en-US" altLang="zh-CN" dirty="0">
                <a:solidFill>
                  <a:srgbClr val="FF0000"/>
                </a:solidFill>
                <a:ea typeface="宋体" panose="02010600030101010101" pitchFamily="2" charset="-122"/>
              </a:rPr>
              <a:t>left to chance </a:t>
            </a:r>
            <a:r>
              <a:rPr lang="en-US" altLang="zh-CN" dirty="0">
                <a:ea typeface="宋体" panose="02010600030101010101" pitchFamily="2" charset="-122"/>
              </a:rPr>
              <a:t>and the system.</a:t>
            </a:r>
          </a:p>
          <a:p>
            <a:endParaRPr lang="en-US" altLang="zh-CN" dirty="0">
              <a:ea typeface="宋体" panose="02010600030101010101" pitchFamily="2" charset="-122"/>
            </a:endParaRPr>
          </a:p>
          <a:p>
            <a:r>
              <a:rPr lang="en-US" altLang="zh-CN" dirty="0">
                <a:ea typeface="宋体" panose="02010600030101010101" pitchFamily="2" charset="-122"/>
              </a:rPr>
              <a:t>There are applications where we need to </a:t>
            </a:r>
            <a:r>
              <a:rPr lang="en-US" altLang="zh-CN" dirty="0">
                <a:solidFill>
                  <a:srgbClr val="FF0000"/>
                </a:solidFill>
                <a:ea typeface="宋体" panose="02010600030101010101" pitchFamily="2" charset="-122"/>
              </a:rPr>
              <a:t>control the order </a:t>
            </a:r>
            <a:r>
              <a:rPr lang="en-US" altLang="zh-CN" dirty="0">
                <a:ea typeface="宋体" panose="02010600030101010101" pitchFamily="2" charset="-122"/>
              </a:rPr>
              <a:t>threads access the critical section.</a:t>
            </a:r>
          </a:p>
        </p:txBody>
      </p:sp>
      <p:sp>
        <p:nvSpPr>
          <p:cNvPr id="6" name="灯片编号占位符 5">
            <a:extLst>
              <a:ext uri="{FF2B5EF4-FFF2-40B4-BE49-F238E27FC236}">
                <a16:creationId xmlns:a16="http://schemas.microsoft.com/office/drawing/2014/main" id="{850A4CD4-067A-48BB-A4C3-0A5F95AB1CCE}"/>
              </a:ext>
            </a:extLst>
          </p:cNvPr>
          <p:cNvSpPr>
            <a:spLocks noGrp="1"/>
          </p:cNvSpPr>
          <p:nvPr>
            <p:ph type="sldNum" sz="quarter" idx="12"/>
          </p:nvPr>
        </p:nvSpPr>
        <p:spPr/>
        <p:txBody>
          <a:bodyPr/>
          <a:lstStyle/>
          <a:p>
            <a:fld id="{D7E73BF0-1322-481A-85B0-7D5783909D9E}" type="slidenum">
              <a:rPr lang="zh-TW" altLang="en-US" smtClean="0"/>
              <a:t>44</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animEffect transition="in" filter="barn(inVertical)">
                                      <p:cBhvr>
                                        <p:cTn id="7" dur="500"/>
                                        <p:tgtEl>
                                          <p:spTgt spid="6246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2466">
                                            <p:txEl>
                                              <p:pRg st="4" end="4"/>
                                            </p:txEl>
                                          </p:spTgt>
                                        </p:tgtEl>
                                        <p:attrNameLst>
                                          <p:attrName>style.visibility</p:attrName>
                                        </p:attrNameLst>
                                      </p:cBhvr>
                                      <p:to>
                                        <p:strVal val="visible"/>
                                      </p:to>
                                    </p:set>
                                    <p:animEffect transition="in" filter="barn(inVertical)">
                                      <p:cBhvr>
                                        <p:cTn id="12" dur="500"/>
                                        <p:tgtEl>
                                          <p:spTgt spid="624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D09CACBE-8B84-4F09-8E42-A3FB472B5968}"/>
              </a:ext>
            </a:extLst>
          </p:cNvPr>
          <p:cNvSpPr>
            <a:spLocks noGrp="1"/>
          </p:cNvSpPr>
          <p:nvPr>
            <p:ph type="title"/>
          </p:nvPr>
        </p:nvSpPr>
        <p:spPr>
          <a:xfrm>
            <a:off x="431006" y="427190"/>
            <a:ext cx="8281987" cy="944410"/>
          </a:xfrm>
        </p:spPr>
        <p:txBody>
          <a:bodyPr>
            <a:normAutofit/>
          </a:bodyPr>
          <a:lstStyle/>
          <a:p>
            <a:r>
              <a:rPr lang="en-US" altLang="zh-CN" dirty="0">
                <a:ea typeface="宋体" panose="02010600030101010101" pitchFamily="2" charset="-122"/>
              </a:rPr>
              <a:t>Problems with a mutex solution</a:t>
            </a:r>
          </a:p>
        </p:txBody>
      </p:sp>
      <p:sp>
        <p:nvSpPr>
          <p:cNvPr id="5" name="灯片编号占位符 4">
            <a:extLst>
              <a:ext uri="{FF2B5EF4-FFF2-40B4-BE49-F238E27FC236}">
                <a16:creationId xmlns:a16="http://schemas.microsoft.com/office/drawing/2014/main" id="{CA2B2BB7-592F-4F3E-9D48-B46D5CB8477A}"/>
              </a:ext>
            </a:extLst>
          </p:cNvPr>
          <p:cNvSpPr>
            <a:spLocks noGrp="1"/>
          </p:cNvSpPr>
          <p:nvPr>
            <p:ph type="sldNum" sz="quarter" idx="12"/>
          </p:nvPr>
        </p:nvSpPr>
        <p:spPr/>
        <p:txBody>
          <a:bodyPr/>
          <a:lstStyle/>
          <a:p>
            <a:fld id="{D7E73BF0-1322-481A-85B0-7D5783909D9E}" type="slidenum">
              <a:rPr lang="zh-TW" altLang="en-US" smtClean="0"/>
              <a:t>45</a:t>
            </a:fld>
            <a:endParaRPr lang="zh-TW" altLang="en-US" dirty="0"/>
          </a:p>
        </p:txBody>
      </p:sp>
      <p:pic>
        <p:nvPicPr>
          <p:cNvPr id="2" name="图片 1">
            <a:extLst>
              <a:ext uri="{FF2B5EF4-FFF2-40B4-BE49-F238E27FC236}">
                <a16:creationId xmlns:a16="http://schemas.microsoft.com/office/drawing/2014/main" id="{0031F6F1-0CAF-4B84-8E79-D7B349F86F9D}"/>
              </a:ext>
            </a:extLst>
          </p:cNvPr>
          <p:cNvPicPr>
            <a:picLocks noChangeAspect="1"/>
          </p:cNvPicPr>
          <p:nvPr/>
        </p:nvPicPr>
        <p:blipFill>
          <a:blip r:embed="rId3"/>
          <a:stretch>
            <a:fillRect/>
          </a:stretch>
        </p:blipFill>
        <p:spPr>
          <a:xfrm>
            <a:off x="908958" y="1744921"/>
            <a:ext cx="6628656" cy="3368157"/>
          </a:xfrm>
          <a:prstGeom prst="rect">
            <a:avLst/>
          </a:prstGeom>
        </p:spPr>
      </p:pic>
      <p:sp>
        <p:nvSpPr>
          <p:cNvPr id="3" name="矩形: 圆角 2">
            <a:extLst>
              <a:ext uri="{FF2B5EF4-FFF2-40B4-BE49-F238E27FC236}">
                <a16:creationId xmlns:a16="http://schemas.microsoft.com/office/drawing/2014/main" id="{F6805119-E4CB-4C9A-A829-B53F38704A50}"/>
              </a:ext>
            </a:extLst>
          </p:cNvPr>
          <p:cNvSpPr/>
          <p:nvPr/>
        </p:nvSpPr>
        <p:spPr>
          <a:xfrm>
            <a:off x="1377043" y="3037115"/>
            <a:ext cx="6160571" cy="101237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377043" y="5230759"/>
            <a:ext cx="7335950" cy="1200329"/>
          </a:xfrm>
          <a:prstGeom prst="rect">
            <a:avLst/>
          </a:prstGeom>
          <a:noFill/>
        </p:spPr>
        <p:txBody>
          <a:bodyPr wrap="square" rtlCol="0">
            <a:spAutoFit/>
          </a:bodyPr>
          <a:lstStyle/>
          <a:p>
            <a:r>
              <a:rPr lang="en-US" altLang="zh-CN" sz="2400" b="1" dirty="0">
                <a:solidFill>
                  <a:srgbClr val="C00000"/>
                </a:solidFill>
              </a:rPr>
              <a:t>Problem</a:t>
            </a:r>
            <a:r>
              <a:rPr lang="en-US" altLang="zh-CN" sz="2400" dirty="0">
                <a:solidFill>
                  <a:srgbClr val="C00000"/>
                </a:solidFill>
              </a:rPr>
              <a:t>: matrix multiplication is not commutative</a:t>
            </a:r>
          </a:p>
          <a:p>
            <a:endParaRPr lang="en-US" altLang="zh-CN" sz="2400" dirty="0">
              <a:solidFill>
                <a:srgbClr val="C00000"/>
              </a:solidFill>
            </a:endParaRPr>
          </a:p>
          <a:p>
            <a:r>
              <a:rPr lang="en-US" altLang="zh-CN" sz="2400" dirty="0">
                <a:solidFill>
                  <a:srgbClr val="C00000"/>
                </a:solidFill>
              </a:rPr>
              <a:t>For example,  A * B * C </a:t>
            </a:r>
            <a:r>
              <a:rPr lang="en-US" altLang="zh-CN" sz="2400" dirty="0">
                <a:solidFill>
                  <a:srgbClr val="C00000"/>
                </a:solidFill>
                <a:latin typeface="宋体" panose="02010600030101010101" pitchFamily="2" charset="-122"/>
                <a:ea typeface="宋体" panose="02010600030101010101" pitchFamily="2" charset="-122"/>
              </a:rPr>
              <a:t>≠ </a:t>
            </a:r>
            <a:r>
              <a:rPr lang="en-US" altLang="zh-CN" sz="2400" dirty="0">
                <a:solidFill>
                  <a:srgbClr val="C00000"/>
                </a:solidFill>
              </a:rPr>
              <a:t>C * B * A </a:t>
            </a:r>
            <a:endParaRPr lang="zh-CN" altLang="en-US"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AB7B894B-7E9F-4CC2-BBA3-AA1526DD7221}"/>
              </a:ext>
            </a:extLst>
          </p:cNvPr>
          <p:cNvSpPr>
            <a:spLocks noGrp="1"/>
          </p:cNvSpPr>
          <p:nvPr>
            <p:ph type="title"/>
          </p:nvPr>
        </p:nvSpPr>
        <p:spPr>
          <a:xfrm>
            <a:off x="316706" y="131534"/>
            <a:ext cx="8281987" cy="1507219"/>
          </a:xfrm>
        </p:spPr>
        <p:txBody>
          <a:bodyPr>
            <a:normAutofit/>
          </a:bodyPr>
          <a:lstStyle/>
          <a:p>
            <a:r>
              <a:rPr lang="en-US" altLang="zh-CN" dirty="0">
                <a:ea typeface="宋体" panose="02010600030101010101" pitchFamily="2" charset="-122"/>
              </a:rPr>
              <a:t>A first attempt at sending messages using </a:t>
            </a:r>
            <a:r>
              <a:rPr lang="en-US" altLang="zh-CN" dirty="0" err="1">
                <a:ea typeface="宋体" panose="02010600030101010101" pitchFamily="2" charset="-122"/>
              </a:rPr>
              <a:t>pthreads</a:t>
            </a:r>
            <a:endParaRPr lang="en-US" altLang="zh-CN" dirty="0">
              <a:ea typeface="宋体" panose="02010600030101010101" pitchFamily="2" charset="-122"/>
            </a:endParaRPr>
          </a:p>
        </p:txBody>
      </p:sp>
      <p:pic>
        <p:nvPicPr>
          <p:cNvPr id="64515" name="Picture 2">
            <a:extLst>
              <a:ext uri="{FF2B5EF4-FFF2-40B4-BE49-F238E27FC236}">
                <a16:creationId xmlns:a16="http://schemas.microsoft.com/office/drawing/2014/main" id="{487A0330-5C70-4B5F-A6D8-436819DC6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 y="1550836"/>
            <a:ext cx="868997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8ABAF383-28E0-4B7E-BCAF-C95DDEB65DA5}"/>
              </a:ext>
            </a:extLst>
          </p:cNvPr>
          <p:cNvSpPr>
            <a:spLocks noGrp="1"/>
          </p:cNvSpPr>
          <p:nvPr>
            <p:ph type="sldNum" sz="quarter" idx="12"/>
          </p:nvPr>
        </p:nvSpPr>
        <p:spPr/>
        <p:txBody>
          <a:bodyPr/>
          <a:lstStyle/>
          <a:p>
            <a:fld id="{D7E73BF0-1322-481A-85B0-7D5783909D9E}" type="slidenum">
              <a:rPr lang="zh-TW" altLang="en-US" smtClean="0"/>
              <a:t>46</a:t>
            </a:fld>
            <a:endParaRPr lang="zh-TW" altLang="en-US" dirty="0"/>
          </a:p>
        </p:txBody>
      </p:sp>
      <p:cxnSp>
        <p:nvCxnSpPr>
          <p:cNvPr id="6" name="直接连接符 5">
            <a:extLst>
              <a:ext uri="{FF2B5EF4-FFF2-40B4-BE49-F238E27FC236}">
                <a16:creationId xmlns:a16="http://schemas.microsoft.com/office/drawing/2014/main" id="{D7C03B31-39FB-49FC-B762-6965BD24BF1F}"/>
              </a:ext>
            </a:extLst>
          </p:cNvPr>
          <p:cNvCxnSpPr>
            <a:cxnSpLocks/>
          </p:cNvCxnSpPr>
          <p:nvPr/>
        </p:nvCxnSpPr>
        <p:spPr>
          <a:xfrm>
            <a:off x="1317171" y="2933246"/>
            <a:ext cx="44577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EA45B10-C429-4839-8F80-79097FE01131}"/>
              </a:ext>
            </a:extLst>
          </p:cNvPr>
          <p:cNvCxnSpPr>
            <a:cxnSpLocks/>
          </p:cNvCxnSpPr>
          <p:nvPr/>
        </p:nvCxnSpPr>
        <p:spPr>
          <a:xfrm>
            <a:off x="1317171" y="3205389"/>
            <a:ext cx="6569529"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41167" y="5800355"/>
            <a:ext cx="5449824" cy="707886"/>
          </a:xfrm>
          <a:prstGeom prst="rect">
            <a:avLst/>
          </a:prstGeom>
          <a:noFill/>
        </p:spPr>
        <p:txBody>
          <a:bodyPr wrap="square" rtlCol="0">
            <a:spAutoFit/>
          </a:bodyPr>
          <a:lstStyle/>
          <a:p>
            <a:r>
              <a:rPr lang="en-US" altLang="zh-CN" sz="2000" b="1" dirty="0">
                <a:solidFill>
                  <a:srgbClr val="C00000"/>
                </a:solidFill>
              </a:rPr>
              <a:t>Problem</a:t>
            </a:r>
            <a:r>
              <a:rPr lang="en-US" altLang="zh-CN" sz="2000" dirty="0">
                <a:solidFill>
                  <a:srgbClr val="C00000"/>
                </a:solidFill>
              </a:rPr>
              <a:t>: If running 2+ threads on a dual-core system, some of the messages are never received. </a:t>
            </a:r>
            <a:endParaRPr lang="zh-CN" altLang="en-US" sz="2000" dirty="0">
              <a:solidFill>
                <a:srgbClr val="C00000"/>
              </a:solidFill>
            </a:endParaRPr>
          </a:p>
        </p:txBody>
      </p:sp>
      <p:grpSp>
        <p:nvGrpSpPr>
          <p:cNvPr id="9" name="组合 8"/>
          <p:cNvGrpSpPr/>
          <p:nvPr/>
        </p:nvGrpSpPr>
        <p:grpSpPr>
          <a:xfrm>
            <a:off x="4528782" y="4130551"/>
            <a:ext cx="4505920" cy="540749"/>
            <a:chOff x="4528782" y="4130551"/>
            <a:chExt cx="4505920" cy="540749"/>
          </a:xfrm>
        </p:grpSpPr>
        <p:sp>
          <p:nvSpPr>
            <p:cNvPr id="3" name="文本框 2"/>
            <p:cNvSpPr txBox="1"/>
            <p:nvPr/>
          </p:nvSpPr>
          <p:spPr>
            <a:xfrm>
              <a:off x="4937759" y="4130551"/>
              <a:ext cx="4096943" cy="369332"/>
            </a:xfrm>
            <a:prstGeom prst="rect">
              <a:avLst/>
            </a:prstGeom>
            <a:noFill/>
          </p:spPr>
          <p:txBody>
            <a:bodyPr wrap="square" rtlCol="0">
              <a:spAutoFit/>
            </a:bodyPr>
            <a:lstStyle/>
            <a:p>
              <a:r>
                <a:rPr lang="en-US" altLang="zh-CN" dirty="0">
                  <a:solidFill>
                    <a:srgbClr val="FF0000"/>
                  </a:solidFill>
                </a:rPr>
                <a:t>while (messages[</a:t>
              </a:r>
              <a:r>
                <a:rPr lang="en-US" altLang="zh-CN" dirty="0" err="1">
                  <a:solidFill>
                    <a:srgbClr val="FF0000"/>
                  </a:solidFill>
                </a:rPr>
                <a:t>my_rank</a:t>
              </a:r>
              <a:r>
                <a:rPr lang="en-US" altLang="zh-CN" dirty="0">
                  <a:solidFill>
                    <a:srgbClr val="FF0000"/>
                  </a:solidFill>
                </a:rPr>
                <a:t>] == NULL); </a:t>
              </a:r>
              <a:endParaRPr lang="zh-CN" altLang="en-US" dirty="0">
                <a:solidFill>
                  <a:srgbClr val="FF0000"/>
                </a:solidFill>
              </a:endParaRPr>
            </a:p>
          </p:txBody>
        </p:sp>
        <p:cxnSp>
          <p:nvCxnSpPr>
            <p:cNvPr id="8" name="直接箭头连接符 7"/>
            <p:cNvCxnSpPr/>
            <p:nvPr/>
          </p:nvCxnSpPr>
          <p:spPr>
            <a:xfrm flipV="1">
              <a:off x="4528782" y="4361825"/>
              <a:ext cx="480061" cy="309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id="{D7C03B31-39FB-49FC-B762-6965BD24BF1F}"/>
              </a:ext>
            </a:extLst>
          </p:cNvPr>
          <p:cNvCxnSpPr>
            <a:cxnSpLocks/>
          </p:cNvCxnSpPr>
          <p:nvPr/>
        </p:nvCxnSpPr>
        <p:spPr>
          <a:xfrm>
            <a:off x="657584" y="4671300"/>
            <a:ext cx="375348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F4AF09C2-985D-42C1-8BAE-79D967CB3647}"/>
              </a:ext>
            </a:extLst>
          </p:cNvPr>
          <p:cNvSpPr>
            <a:spLocks noGrp="1"/>
          </p:cNvSpPr>
          <p:nvPr>
            <p:ph type="title"/>
          </p:nvPr>
        </p:nvSpPr>
        <p:spPr>
          <a:xfrm>
            <a:off x="402771" y="263298"/>
            <a:ext cx="8430533" cy="1400175"/>
          </a:xfrm>
        </p:spPr>
        <p:txBody>
          <a:bodyPr>
            <a:normAutofit/>
          </a:bodyPr>
          <a:lstStyle/>
          <a:p>
            <a:r>
              <a:rPr lang="en-US" altLang="zh-CN" dirty="0">
                <a:ea typeface="宋体" panose="02010600030101010101" pitchFamily="2" charset="-122"/>
              </a:rPr>
              <a:t>Syntax of the various semaphore functions</a:t>
            </a:r>
          </a:p>
        </p:txBody>
      </p:sp>
      <p:pic>
        <p:nvPicPr>
          <p:cNvPr id="65539" name="Picture 2">
            <a:extLst>
              <a:ext uri="{FF2B5EF4-FFF2-40B4-BE49-F238E27FC236}">
                <a16:creationId xmlns:a16="http://schemas.microsoft.com/office/drawing/2014/main" id="{6BED7B0F-380F-49B0-94C2-F3E1D6ED9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522" y="2859995"/>
            <a:ext cx="59721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3">
            <a:extLst>
              <a:ext uri="{FF2B5EF4-FFF2-40B4-BE49-F238E27FC236}">
                <a16:creationId xmlns:a16="http://schemas.microsoft.com/office/drawing/2014/main" id="{0AF22B40-2097-4CBB-A3C3-29B1075B5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85" y="5092020"/>
            <a:ext cx="74945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a:extLst>
              <a:ext uri="{FF2B5EF4-FFF2-40B4-BE49-F238E27FC236}">
                <a16:creationId xmlns:a16="http://schemas.microsoft.com/office/drawing/2014/main" id="{49C2F556-8AA4-4878-9C75-959ED1EF1B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22" y="2283732"/>
            <a:ext cx="33337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36BD336-95C3-428D-B30A-E98EEC2C0103}"/>
              </a:ext>
            </a:extLst>
          </p:cNvPr>
          <p:cNvSpPr/>
          <p:nvPr/>
        </p:nvSpPr>
        <p:spPr>
          <a:xfrm>
            <a:off x="4770438" y="1397794"/>
            <a:ext cx="3744912" cy="1274195"/>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FF0000"/>
                </a:solidFill>
                <a:latin typeface="+mn-lt"/>
              </a:rPr>
              <a:t>Semaphores are not part of Pthreads;</a:t>
            </a:r>
          </a:p>
          <a:p>
            <a:pPr>
              <a:spcBef>
                <a:spcPct val="20000"/>
              </a:spcBef>
              <a:buClr>
                <a:schemeClr val="tx1"/>
              </a:buClr>
              <a:buSzPct val="60000"/>
              <a:buFont typeface="Wingdings" pitchFamily="2" charset="2"/>
              <a:buNone/>
              <a:defRPr/>
            </a:pPr>
            <a:r>
              <a:rPr lang="en-US" sz="2400" dirty="0">
                <a:solidFill>
                  <a:srgbClr val="FF0000"/>
                </a:solidFill>
                <a:latin typeface="+mn-lt"/>
              </a:rPr>
              <a:t>you need to add this.</a:t>
            </a:r>
          </a:p>
        </p:txBody>
      </p:sp>
      <p:cxnSp>
        <p:nvCxnSpPr>
          <p:cNvPr id="65543" name="Straight Arrow Connector 8">
            <a:extLst>
              <a:ext uri="{FF2B5EF4-FFF2-40B4-BE49-F238E27FC236}">
                <a16:creationId xmlns:a16="http://schemas.microsoft.com/office/drawing/2014/main" id="{21F3B164-48DD-4BDB-94C5-55E66A40BEE9}"/>
              </a:ext>
            </a:extLst>
          </p:cNvPr>
          <p:cNvCxnSpPr>
            <a:cxnSpLocks noChangeShapeType="1"/>
          </p:cNvCxnSpPr>
          <p:nvPr/>
        </p:nvCxnSpPr>
        <p:spPr bwMode="auto">
          <a:xfrm flipH="1">
            <a:off x="4136005" y="2495323"/>
            <a:ext cx="647700" cy="73706"/>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 name="灯片编号占位符 4">
            <a:extLst>
              <a:ext uri="{FF2B5EF4-FFF2-40B4-BE49-F238E27FC236}">
                <a16:creationId xmlns:a16="http://schemas.microsoft.com/office/drawing/2014/main" id="{49E5FACD-5005-4876-90D2-7C707AB2F970}"/>
              </a:ext>
            </a:extLst>
          </p:cNvPr>
          <p:cNvSpPr>
            <a:spLocks noGrp="1"/>
          </p:cNvSpPr>
          <p:nvPr>
            <p:ph type="sldNum" sz="quarter" idx="12"/>
          </p:nvPr>
        </p:nvSpPr>
        <p:spPr/>
        <p:txBody>
          <a:bodyPr/>
          <a:lstStyle/>
          <a:p>
            <a:fld id="{D7E73BF0-1322-481A-85B0-7D5783909D9E}" type="slidenum">
              <a:rPr lang="zh-TW" altLang="en-US" smtClean="0"/>
              <a:t>47</a:t>
            </a:fld>
            <a:endParaRPr lang="zh-TW" altLang="en-US" dirty="0"/>
          </a:p>
        </p:txBody>
      </p:sp>
      <p:cxnSp>
        <p:nvCxnSpPr>
          <p:cNvPr id="4" name="直接连接符 3">
            <a:extLst>
              <a:ext uri="{FF2B5EF4-FFF2-40B4-BE49-F238E27FC236}">
                <a16:creationId xmlns:a16="http://schemas.microsoft.com/office/drawing/2014/main" id="{DEA87E85-7F7A-4D53-B5BD-BEAB6368278C}"/>
              </a:ext>
            </a:extLst>
          </p:cNvPr>
          <p:cNvCxnSpPr/>
          <p:nvPr/>
        </p:nvCxnSpPr>
        <p:spPr>
          <a:xfrm>
            <a:off x="947057" y="2671989"/>
            <a:ext cx="303167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10A7D09-50D6-4367-AF5D-C9243C8FD146}"/>
              </a:ext>
            </a:extLst>
          </p:cNvPr>
          <p:cNvCxnSpPr>
            <a:cxnSpLocks/>
          </p:cNvCxnSpPr>
          <p:nvPr/>
        </p:nvCxnSpPr>
        <p:spPr>
          <a:xfrm>
            <a:off x="1459706" y="3259818"/>
            <a:ext cx="10821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C22A474-5270-4810-BE3D-48EE84E0BFBA}"/>
              </a:ext>
            </a:extLst>
          </p:cNvPr>
          <p:cNvCxnSpPr>
            <a:cxnSpLocks/>
          </p:cNvCxnSpPr>
          <p:nvPr/>
        </p:nvCxnSpPr>
        <p:spPr>
          <a:xfrm>
            <a:off x="1400289" y="5475061"/>
            <a:ext cx="15606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EBA7516-C923-4704-AE56-3D5815C84F9D}"/>
              </a:ext>
            </a:extLst>
          </p:cNvPr>
          <p:cNvCxnSpPr>
            <a:cxnSpLocks/>
          </p:cNvCxnSpPr>
          <p:nvPr/>
        </p:nvCxnSpPr>
        <p:spPr>
          <a:xfrm>
            <a:off x="1400289" y="5752646"/>
            <a:ext cx="10821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44F825C-1F19-4F72-B8D9-D4F20447D702}"/>
              </a:ext>
            </a:extLst>
          </p:cNvPr>
          <p:cNvCxnSpPr>
            <a:cxnSpLocks/>
          </p:cNvCxnSpPr>
          <p:nvPr/>
        </p:nvCxnSpPr>
        <p:spPr>
          <a:xfrm>
            <a:off x="1400289" y="6057447"/>
            <a:ext cx="10821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04665"/>
            <a:ext cx="8229600" cy="2520280"/>
          </a:xfrm>
        </p:spPr>
        <p:txBody>
          <a:bodyPr>
            <a:normAutofit/>
          </a:bodyPr>
          <a:lstStyle/>
          <a:p>
            <a:pPr marL="0" indent="0">
              <a:buNone/>
            </a:pPr>
            <a:r>
              <a:rPr lang="pt-BR" altLang="zh-CN" dirty="0"/>
              <a:t>int sem_init(sem_t *sem,int pshared,unsigned int value);</a:t>
            </a:r>
          </a:p>
          <a:p>
            <a:pPr marL="0" indent="0">
              <a:buNone/>
            </a:pPr>
            <a:endParaRPr lang="pt-BR" altLang="zh-CN" dirty="0"/>
          </a:p>
          <a:p>
            <a:pPr marL="0" indent="0">
              <a:buNone/>
            </a:pPr>
            <a:endParaRPr lang="pt-BR" altLang="zh-CN" dirty="0"/>
          </a:p>
          <a:p>
            <a:pPr marL="0" indent="0">
              <a:buNone/>
            </a:pPr>
            <a:endParaRPr lang="pt-BR" altLang="zh-CN" dirty="0"/>
          </a:p>
        </p:txBody>
      </p:sp>
      <p:sp>
        <p:nvSpPr>
          <p:cNvPr id="4" name="灯片编号占位符 3"/>
          <p:cNvSpPr>
            <a:spLocks noGrp="1"/>
          </p:cNvSpPr>
          <p:nvPr>
            <p:ph type="sldNum" sz="quarter" idx="12"/>
          </p:nvPr>
        </p:nvSpPr>
        <p:spPr>
          <a:xfrm>
            <a:off x="6660232" y="6237312"/>
            <a:ext cx="2126339" cy="402849"/>
          </a:xfrm>
        </p:spPr>
        <p:txBody>
          <a:bodyPr/>
          <a:lstStyle/>
          <a:p>
            <a:fld id="{A5846718-CB15-44DC-A3B0-F0ED78D869D1}" type="slidenum">
              <a:rPr lang="en-SG" smtClean="0"/>
              <a:t>48</a:t>
            </a:fld>
            <a:endParaRPr lang="en-SG"/>
          </a:p>
        </p:txBody>
      </p:sp>
      <p:sp>
        <p:nvSpPr>
          <p:cNvPr id="6" name="线形标注 1 5"/>
          <p:cNvSpPr/>
          <p:nvPr/>
        </p:nvSpPr>
        <p:spPr>
          <a:xfrm>
            <a:off x="4788026" y="1574794"/>
            <a:ext cx="3312368" cy="792088"/>
          </a:xfrm>
          <a:prstGeom prst="borderCallout1">
            <a:avLst>
              <a:gd name="adj1" fmla="val -2662"/>
              <a:gd name="adj2" fmla="val 47690"/>
              <a:gd name="adj3" fmla="val -79281"/>
              <a:gd name="adj4" fmla="val 33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pshared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，表示信号在当前进程的多个线程之间共享</a:t>
            </a:r>
          </a:p>
        </p:txBody>
      </p:sp>
      <p:sp>
        <p:nvSpPr>
          <p:cNvPr id="7" name="圆角矩形 6"/>
          <p:cNvSpPr/>
          <p:nvPr/>
        </p:nvSpPr>
        <p:spPr>
          <a:xfrm>
            <a:off x="4199767" y="356175"/>
            <a:ext cx="1723604" cy="576064"/>
          </a:xfrm>
          <a:prstGeom prst="roundRect">
            <a:avLst/>
          </a:prstGeom>
          <a:solidFill>
            <a:schemeClr val="accent6">
              <a:lumMod val="40000"/>
              <a:lumOff val="60000"/>
              <a:alpha val="4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23528" y="908720"/>
            <a:ext cx="1068302" cy="325487"/>
          </a:xfrm>
          <a:prstGeom prst="roundRect">
            <a:avLst/>
          </a:prstGeom>
          <a:solidFill>
            <a:schemeClr val="accent6">
              <a:lumMod val="40000"/>
              <a:lumOff val="60000"/>
              <a:alpha val="4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1 8"/>
          <p:cNvSpPr/>
          <p:nvPr/>
        </p:nvSpPr>
        <p:spPr>
          <a:xfrm>
            <a:off x="323528" y="1809715"/>
            <a:ext cx="3168352" cy="792088"/>
          </a:xfrm>
          <a:prstGeom prst="borderCallout1">
            <a:avLst>
              <a:gd name="adj1" fmla="val -2662"/>
              <a:gd name="adj2" fmla="val 47690"/>
              <a:gd name="adj3" fmla="val -79281"/>
              <a:gd name="adj4" fmla="val 33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value</a:t>
            </a:r>
            <a:r>
              <a:rPr lang="zh-CN" altLang="en-US">
                <a:latin typeface="微软雅黑" panose="020B0503020204020204" pitchFamily="34" charset="-122"/>
                <a:ea typeface="微软雅黑" panose="020B0503020204020204" pitchFamily="34" charset="-122"/>
              </a:rPr>
              <a:t>表示初始化信号的值</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457200" y="2852936"/>
            <a:ext cx="4572000" cy="954107"/>
          </a:xfrm>
          <a:prstGeom prst="rect">
            <a:avLst/>
          </a:prstGeom>
        </p:spPr>
        <p:txBody>
          <a:bodyPr>
            <a:spAutoFit/>
          </a:bodyPr>
          <a:lstStyle/>
          <a:p>
            <a:r>
              <a:rPr lang="pt-BR" altLang="zh-CN" sz="2800" b="1" dirty="0"/>
              <a:t>int sem_wait(sem_t *sem);</a:t>
            </a:r>
          </a:p>
          <a:p>
            <a:endParaRPr lang="pt-BR" altLang="zh-CN" sz="2800" dirty="0"/>
          </a:p>
        </p:txBody>
      </p:sp>
      <p:sp>
        <p:nvSpPr>
          <p:cNvPr id="11" name="矩形 10"/>
          <p:cNvSpPr/>
          <p:nvPr/>
        </p:nvSpPr>
        <p:spPr>
          <a:xfrm>
            <a:off x="457200" y="4561095"/>
            <a:ext cx="4232890" cy="523220"/>
          </a:xfrm>
          <a:prstGeom prst="rect">
            <a:avLst/>
          </a:prstGeom>
        </p:spPr>
        <p:txBody>
          <a:bodyPr wrap="none">
            <a:spAutoFit/>
          </a:bodyPr>
          <a:lstStyle/>
          <a:p>
            <a:r>
              <a:rPr lang="pt-BR" altLang="zh-CN" sz="2800" b="1" dirty="0"/>
              <a:t>int sem_post(sem_t *sem);</a:t>
            </a:r>
            <a:endParaRPr lang="zh-CN" altLang="en-US" sz="2800" b="1" dirty="0"/>
          </a:p>
        </p:txBody>
      </p:sp>
      <p:sp>
        <p:nvSpPr>
          <p:cNvPr id="12" name="矩形 11"/>
          <p:cNvSpPr/>
          <p:nvPr/>
        </p:nvSpPr>
        <p:spPr>
          <a:xfrm>
            <a:off x="593558" y="3329989"/>
            <a:ext cx="8244916"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sem_wait</a:t>
            </a:r>
            <a:r>
              <a:rPr lang="zh-CN" altLang="en-US" sz="2000" dirty="0">
                <a:latin typeface="微软雅黑" panose="020B0503020204020204" pitchFamily="34" charset="-122"/>
                <a:ea typeface="微软雅黑" panose="020B0503020204020204" pitchFamily="34" charset="-122"/>
              </a:rPr>
              <a:t>可以用来阻塞当前线程，直到信号量的值大于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，解除阻塞。</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解除阻塞后，</a:t>
            </a:r>
            <a:r>
              <a:rPr lang="en-US" altLang="zh-CN" sz="2000" dirty="0" err="1">
                <a:latin typeface="微软雅黑" panose="020B0503020204020204" pitchFamily="34" charset="-122"/>
                <a:ea typeface="微软雅黑" panose="020B0503020204020204" pitchFamily="34" charset="-122"/>
              </a:rPr>
              <a:t>sem</a:t>
            </a:r>
            <a:r>
              <a:rPr lang="zh-CN" altLang="en-US" sz="2000" dirty="0">
                <a:latin typeface="微软雅黑" panose="020B0503020204020204" pitchFamily="34" charset="-122"/>
                <a:ea typeface="微软雅黑" panose="020B0503020204020204" pitchFamily="34" charset="-122"/>
              </a:rPr>
              <a:t>的值</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，表示公共资源被执行减少了</a:t>
            </a:r>
          </a:p>
        </p:txBody>
      </p:sp>
      <p:sp>
        <p:nvSpPr>
          <p:cNvPr id="13" name="矩形 12"/>
          <p:cNvSpPr/>
          <p:nvPr/>
        </p:nvSpPr>
        <p:spPr>
          <a:xfrm>
            <a:off x="556403" y="5009937"/>
            <a:ext cx="8244916" cy="142295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sem_post</a:t>
            </a:r>
            <a:r>
              <a:rPr lang="zh-CN" altLang="en-US" sz="2000" dirty="0">
                <a:latin typeface="微软雅黑" panose="020B0503020204020204" pitchFamily="34" charset="-122"/>
                <a:ea typeface="微软雅黑" panose="020B0503020204020204" pitchFamily="34" charset="-122"/>
              </a:rPr>
              <a:t>用于增加信号量的值，信号量</a:t>
            </a:r>
            <a:r>
              <a:rPr lang="en-US" altLang="zh-CN" sz="2000" dirty="0">
                <a:latin typeface="微软雅黑" panose="020B0503020204020204" pitchFamily="34" charset="-122"/>
                <a:ea typeface="微软雅黑" panose="020B0503020204020204" pitchFamily="34" charset="-122"/>
              </a:rPr>
              <a:t>+1</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当有线程阻塞在这个信号量上时，调用这个函数会使其中的一个线程不再阻塞，选择机制由线程的调度策略决定。</a:t>
            </a:r>
          </a:p>
        </p:txBody>
      </p:sp>
    </p:spTree>
    <p:extLst>
      <p:ext uri="{BB962C8B-B14F-4D97-AF65-F5344CB8AC3E}">
        <p14:creationId xmlns:p14="http://schemas.microsoft.com/office/powerpoint/2010/main" val="4069258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624"/>
            <a:ext cx="8229600" cy="1143000"/>
          </a:xfrm>
        </p:spPr>
        <p:txBody>
          <a:bodyPr/>
          <a:lstStyle/>
          <a:p>
            <a:r>
              <a:rPr lang="en-US" altLang="zh-CN" dirty="0"/>
              <a:t>Using Semaphores to send </a:t>
            </a:r>
            <a:r>
              <a:rPr lang="en-US" altLang="zh-CN" dirty="0" err="1"/>
              <a:t>msgs</a:t>
            </a:r>
            <a:endParaRPr lang="zh-CN" altLang="en-US" dirty="0"/>
          </a:p>
        </p:txBody>
      </p:sp>
      <p:sp>
        <p:nvSpPr>
          <p:cNvPr id="3" name="内容占位符 2"/>
          <p:cNvSpPr>
            <a:spLocks noGrp="1"/>
          </p:cNvSpPr>
          <p:nvPr>
            <p:ph idx="1"/>
          </p:nvPr>
        </p:nvSpPr>
        <p:spPr>
          <a:xfrm>
            <a:off x="566986" y="1269601"/>
            <a:ext cx="7886700" cy="5018227"/>
          </a:xfrm>
        </p:spPr>
        <p:txBody>
          <a:bodyPr>
            <a:noAutofit/>
          </a:bodyPr>
          <a:lstStyle/>
          <a:p>
            <a:pPr marL="0" indent="0">
              <a:buNone/>
            </a:pPr>
            <a:r>
              <a:rPr lang="en-US" altLang="zh-CN" sz="2000" dirty="0">
                <a:solidFill>
                  <a:srgbClr val="0070C0"/>
                </a:solidFill>
                <a:latin typeface="+mj-lt"/>
              </a:rPr>
              <a:t>/* semaphores are initialized to 0 (locked) */</a:t>
            </a:r>
          </a:p>
          <a:p>
            <a:pPr marL="0" indent="0">
              <a:buNone/>
            </a:pPr>
            <a:r>
              <a:rPr lang="en-US" altLang="zh-CN" sz="2000" dirty="0">
                <a:latin typeface="+mj-lt"/>
              </a:rPr>
              <a:t>void* </a:t>
            </a:r>
            <a:r>
              <a:rPr lang="en-US" altLang="zh-CN" sz="2000" dirty="0" err="1">
                <a:latin typeface="+mj-lt"/>
              </a:rPr>
              <a:t>Send_msg</a:t>
            </a:r>
            <a:r>
              <a:rPr lang="en-US" altLang="zh-CN" sz="2000" dirty="0">
                <a:latin typeface="+mj-lt"/>
              </a:rPr>
              <a:t>(void* rank) {</a:t>
            </a:r>
          </a:p>
          <a:p>
            <a:pPr marL="457200" lvl="1" indent="0">
              <a:buNone/>
            </a:pPr>
            <a:r>
              <a:rPr lang="en-US" altLang="zh-CN" sz="2000" dirty="0">
                <a:latin typeface="+mj-lt"/>
              </a:rPr>
              <a:t>  long </a:t>
            </a:r>
            <a:r>
              <a:rPr lang="en-US" altLang="zh-CN" sz="2000" dirty="0" err="1">
                <a:latin typeface="+mj-lt"/>
              </a:rPr>
              <a:t>my_rank</a:t>
            </a:r>
            <a:r>
              <a:rPr lang="en-US" altLang="zh-CN" sz="2000" dirty="0">
                <a:latin typeface="+mj-lt"/>
              </a:rPr>
              <a:t> = (long) rank;</a:t>
            </a:r>
          </a:p>
          <a:p>
            <a:pPr marL="457200" lvl="1" indent="0">
              <a:buNone/>
            </a:pPr>
            <a:r>
              <a:rPr lang="en-US" altLang="zh-CN" sz="2000" dirty="0">
                <a:latin typeface="+mj-lt"/>
              </a:rPr>
              <a:t>  long </a:t>
            </a:r>
            <a:r>
              <a:rPr lang="en-US" altLang="zh-CN" sz="2000" dirty="0" err="1">
                <a:latin typeface="+mj-lt"/>
              </a:rPr>
              <a:t>dest</a:t>
            </a:r>
            <a:r>
              <a:rPr lang="en-US" altLang="zh-CN" sz="2000" dirty="0">
                <a:latin typeface="+mj-lt"/>
              </a:rPr>
              <a:t> = (</a:t>
            </a:r>
            <a:r>
              <a:rPr lang="en-US" altLang="zh-CN" sz="2000" dirty="0" err="1">
                <a:latin typeface="+mj-lt"/>
              </a:rPr>
              <a:t>my_rank</a:t>
            </a:r>
            <a:r>
              <a:rPr lang="en-US" altLang="zh-CN" sz="2000" dirty="0">
                <a:latin typeface="+mj-lt"/>
              </a:rPr>
              <a:t> + 1) % </a:t>
            </a:r>
            <a:r>
              <a:rPr lang="en-US" altLang="zh-CN" sz="2000" dirty="0" err="1">
                <a:latin typeface="+mj-lt"/>
              </a:rPr>
              <a:t>thread_count</a:t>
            </a:r>
            <a:r>
              <a:rPr lang="en-US" altLang="zh-CN" sz="2000" dirty="0">
                <a:latin typeface="+mj-lt"/>
              </a:rPr>
              <a:t>;</a:t>
            </a:r>
          </a:p>
          <a:p>
            <a:pPr marL="457200" lvl="1" indent="0">
              <a:buNone/>
            </a:pPr>
            <a:r>
              <a:rPr lang="en-US" altLang="zh-CN" sz="2000" dirty="0">
                <a:latin typeface="+mj-lt"/>
              </a:rPr>
              <a:t>  char* </a:t>
            </a:r>
            <a:r>
              <a:rPr lang="en-US" altLang="zh-CN" sz="2000" dirty="0" err="1">
                <a:latin typeface="+mj-lt"/>
              </a:rPr>
              <a:t>my_msg</a:t>
            </a:r>
            <a:r>
              <a:rPr lang="en-US" altLang="zh-CN" sz="2000" dirty="0">
                <a:latin typeface="+mj-lt"/>
              </a:rPr>
              <a:t> = </a:t>
            </a:r>
            <a:r>
              <a:rPr lang="en-US" altLang="zh-CN" sz="2000" dirty="0" err="1">
                <a:latin typeface="+mj-lt"/>
              </a:rPr>
              <a:t>malloc</a:t>
            </a:r>
            <a:r>
              <a:rPr lang="en-US" altLang="zh-CN" sz="2000" dirty="0">
                <a:latin typeface="+mj-lt"/>
              </a:rPr>
              <a:t>(MSG_MAX*</a:t>
            </a:r>
            <a:r>
              <a:rPr lang="en-US" altLang="zh-CN" sz="2000" dirty="0" err="1">
                <a:latin typeface="+mj-lt"/>
              </a:rPr>
              <a:t>sizeof</a:t>
            </a:r>
            <a:r>
              <a:rPr lang="en-US" altLang="zh-CN" sz="2000" dirty="0">
                <a:latin typeface="+mj-lt"/>
              </a:rPr>
              <a:t>(char));</a:t>
            </a:r>
          </a:p>
          <a:p>
            <a:pPr marL="457200" lvl="1" indent="0">
              <a:buNone/>
            </a:pPr>
            <a:r>
              <a:rPr lang="en-US" altLang="zh-CN" sz="2000" dirty="0">
                <a:latin typeface="+mj-lt"/>
              </a:rPr>
              <a:t>  </a:t>
            </a:r>
          </a:p>
          <a:p>
            <a:pPr marL="457200" lvl="1" indent="0">
              <a:buNone/>
            </a:pPr>
            <a:r>
              <a:rPr lang="en-US" altLang="zh-CN" sz="2000" dirty="0">
                <a:latin typeface="+mj-lt"/>
              </a:rPr>
              <a:t>  </a:t>
            </a:r>
            <a:r>
              <a:rPr lang="en-US" altLang="zh-CN" sz="2000" dirty="0" err="1">
                <a:latin typeface="+mj-lt"/>
              </a:rPr>
              <a:t>sprintf</a:t>
            </a:r>
            <a:r>
              <a:rPr lang="en-US" altLang="zh-CN" sz="2000" dirty="0">
                <a:latin typeface="+mj-lt"/>
              </a:rPr>
              <a:t>(</a:t>
            </a:r>
            <a:r>
              <a:rPr lang="en-US" altLang="zh-CN" sz="2000" dirty="0" err="1">
                <a:latin typeface="+mj-lt"/>
              </a:rPr>
              <a:t>my_msg</a:t>
            </a:r>
            <a:r>
              <a:rPr lang="en-US" altLang="zh-CN" sz="2000" dirty="0">
                <a:latin typeface="+mj-lt"/>
              </a:rPr>
              <a:t>, "Hello to %</a:t>
            </a:r>
            <a:r>
              <a:rPr lang="en-US" altLang="zh-CN" sz="2000" dirty="0" err="1">
                <a:latin typeface="+mj-lt"/>
              </a:rPr>
              <a:t>ld</a:t>
            </a:r>
            <a:r>
              <a:rPr lang="en-US" altLang="zh-CN" sz="2000" dirty="0">
                <a:latin typeface="+mj-lt"/>
              </a:rPr>
              <a:t> from %</a:t>
            </a:r>
            <a:r>
              <a:rPr lang="en-US" altLang="zh-CN" sz="2000" dirty="0" err="1">
                <a:latin typeface="+mj-lt"/>
              </a:rPr>
              <a:t>ld</a:t>
            </a:r>
            <a:r>
              <a:rPr lang="en-US" altLang="zh-CN" sz="2000" dirty="0">
                <a:latin typeface="+mj-lt"/>
              </a:rPr>
              <a:t>", </a:t>
            </a:r>
            <a:r>
              <a:rPr lang="en-US" altLang="zh-CN" sz="2000" dirty="0" err="1">
                <a:latin typeface="+mj-lt"/>
              </a:rPr>
              <a:t>dest</a:t>
            </a:r>
            <a:r>
              <a:rPr lang="en-US" altLang="zh-CN" sz="2000" dirty="0">
                <a:latin typeface="+mj-lt"/>
              </a:rPr>
              <a:t>, </a:t>
            </a:r>
            <a:r>
              <a:rPr lang="en-US" altLang="zh-CN" sz="2000" dirty="0" err="1">
                <a:latin typeface="+mj-lt"/>
              </a:rPr>
              <a:t>my_rank</a:t>
            </a:r>
            <a:r>
              <a:rPr lang="en-US" altLang="zh-CN" sz="2000" dirty="0">
                <a:latin typeface="+mj-lt"/>
              </a:rPr>
              <a:t>);</a:t>
            </a:r>
          </a:p>
          <a:p>
            <a:pPr marL="457200" lvl="1" indent="0">
              <a:buNone/>
            </a:pPr>
            <a:r>
              <a:rPr lang="en-US" altLang="zh-CN" sz="2000" dirty="0">
                <a:latin typeface="+mj-lt"/>
              </a:rPr>
              <a:t>  messages[</a:t>
            </a:r>
            <a:r>
              <a:rPr lang="en-US" altLang="zh-CN" sz="2000" dirty="0" err="1">
                <a:latin typeface="+mj-lt"/>
              </a:rPr>
              <a:t>dest</a:t>
            </a:r>
            <a:r>
              <a:rPr lang="en-US" altLang="zh-CN" sz="2000" dirty="0">
                <a:latin typeface="+mj-lt"/>
              </a:rPr>
              <a:t>] = </a:t>
            </a:r>
            <a:r>
              <a:rPr lang="en-US" altLang="zh-CN" sz="2000" dirty="0" err="1">
                <a:latin typeface="+mj-lt"/>
              </a:rPr>
              <a:t>my_msg</a:t>
            </a:r>
            <a:r>
              <a:rPr lang="en-US" altLang="zh-CN" sz="2000" dirty="0">
                <a:latin typeface="+mj-lt"/>
              </a:rPr>
              <a:t>;</a:t>
            </a:r>
          </a:p>
          <a:p>
            <a:pPr marL="457200" lvl="1" indent="0">
              <a:buNone/>
            </a:pPr>
            <a:r>
              <a:rPr lang="en-US" altLang="zh-CN" sz="2000" dirty="0">
                <a:solidFill>
                  <a:srgbClr val="FF0000"/>
                </a:solidFill>
                <a:latin typeface="+mj-lt"/>
              </a:rPr>
              <a:t>  </a:t>
            </a:r>
            <a:r>
              <a:rPr lang="en-US" altLang="zh-CN" sz="2000" dirty="0" err="1">
                <a:solidFill>
                  <a:srgbClr val="FF0000"/>
                </a:solidFill>
                <a:latin typeface="+mj-lt"/>
              </a:rPr>
              <a:t>sem_post</a:t>
            </a:r>
            <a:r>
              <a:rPr lang="en-US" altLang="zh-CN" sz="2000" dirty="0">
                <a:solidFill>
                  <a:srgbClr val="FF0000"/>
                </a:solidFill>
                <a:latin typeface="+mj-lt"/>
              </a:rPr>
              <a:t>(&amp;semaphores[</a:t>
            </a:r>
            <a:r>
              <a:rPr lang="en-US" altLang="zh-CN" sz="2000" dirty="0" err="1">
                <a:solidFill>
                  <a:srgbClr val="FF0000"/>
                </a:solidFill>
                <a:latin typeface="+mj-lt"/>
              </a:rPr>
              <a:t>dest</a:t>
            </a:r>
            <a:r>
              <a:rPr lang="en-US" altLang="zh-CN" sz="2000" dirty="0">
                <a:solidFill>
                  <a:srgbClr val="FF0000"/>
                </a:solidFill>
                <a:latin typeface="+mj-lt"/>
              </a:rPr>
              <a:t>]);   </a:t>
            </a:r>
            <a:r>
              <a:rPr lang="en-US" altLang="zh-CN" sz="2000" dirty="0">
                <a:solidFill>
                  <a:srgbClr val="0070C0"/>
                </a:solidFill>
                <a:latin typeface="+mj-lt"/>
              </a:rPr>
              <a:t>/*unlock the semaphore of </a:t>
            </a:r>
            <a:r>
              <a:rPr lang="en-US" altLang="zh-CN" sz="2000" dirty="0" err="1">
                <a:solidFill>
                  <a:srgbClr val="0070C0"/>
                </a:solidFill>
                <a:latin typeface="+mj-lt"/>
              </a:rPr>
              <a:t>dest</a:t>
            </a:r>
            <a:r>
              <a:rPr lang="en-US" altLang="zh-CN" sz="2000" dirty="0">
                <a:solidFill>
                  <a:srgbClr val="0070C0"/>
                </a:solidFill>
                <a:latin typeface="+mj-lt"/>
              </a:rPr>
              <a:t>*/</a:t>
            </a:r>
          </a:p>
          <a:p>
            <a:pPr marL="457200" lvl="1" indent="0">
              <a:buNone/>
            </a:pPr>
            <a:r>
              <a:rPr lang="en-US" altLang="zh-CN" sz="2000" dirty="0">
                <a:latin typeface="+mj-lt"/>
              </a:rPr>
              <a:t>  </a:t>
            </a:r>
          </a:p>
          <a:p>
            <a:pPr marL="457200" lvl="1" indent="0">
              <a:buNone/>
            </a:pPr>
            <a:r>
              <a:rPr lang="en-US" altLang="zh-CN" sz="2000" dirty="0">
                <a:latin typeface="+mj-lt"/>
              </a:rPr>
              <a:t>  </a:t>
            </a:r>
            <a:r>
              <a:rPr lang="en-US" altLang="zh-CN" sz="2000" dirty="0">
                <a:solidFill>
                  <a:srgbClr val="0070C0"/>
                </a:solidFill>
                <a:latin typeface="+mj-lt"/>
              </a:rPr>
              <a:t>/*wait for our semaphore to be unlocked*/</a:t>
            </a:r>
          </a:p>
          <a:p>
            <a:pPr marL="457200" lvl="1" indent="0">
              <a:buNone/>
            </a:pPr>
            <a:r>
              <a:rPr lang="en-US" altLang="zh-CN" sz="2000" dirty="0">
                <a:latin typeface="+mj-lt"/>
              </a:rPr>
              <a:t>  </a:t>
            </a:r>
            <a:r>
              <a:rPr lang="en-US" altLang="zh-CN" sz="2000" dirty="0" err="1">
                <a:solidFill>
                  <a:srgbClr val="FF0000"/>
                </a:solidFill>
                <a:latin typeface="+mj-lt"/>
              </a:rPr>
              <a:t>sem_wait</a:t>
            </a:r>
            <a:r>
              <a:rPr lang="en-US" altLang="zh-CN" sz="2000" dirty="0">
                <a:solidFill>
                  <a:srgbClr val="FF0000"/>
                </a:solidFill>
                <a:latin typeface="+mj-lt"/>
              </a:rPr>
              <a:t>(&amp;semaphores[</a:t>
            </a:r>
            <a:r>
              <a:rPr lang="en-US" altLang="zh-CN" sz="2000" dirty="0" err="1">
                <a:solidFill>
                  <a:srgbClr val="FF0000"/>
                </a:solidFill>
                <a:latin typeface="+mj-lt"/>
              </a:rPr>
              <a:t>my_rank</a:t>
            </a:r>
            <a:r>
              <a:rPr lang="en-US" altLang="zh-CN" sz="2000" dirty="0">
                <a:solidFill>
                  <a:srgbClr val="FF0000"/>
                </a:solidFill>
                <a:latin typeface="+mj-lt"/>
              </a:rPr>
              <a:t>]);</a:t>
            </a:r>
          </a:p>
          <a:p>
            <a:pPr marL="457200" lvl="1" indent="0">
              <a:buNone/>
            </a:pPr>
            <a:r>
              <a:rPr lang="en-US" altLang="zh-CN" sz="2000" dirty="0">
                <a:latin typeface="+mj-lt"/>
              </a:rPr>
              <a:t>  </a:t>
            </a:r>
            <a:r>
              <a:rPr lang="en-US" altLang="zh-CN" sz="2000" dirty="0" err="1">
                <a:latin typeface="+mj-lt"/>
              </a:rPr>
              <a:t>printf</a:t>
            </a:r>
            <a:r>
              <a:rPr lang="en-US" altLang="zh-CN" sz="2000" dirty="0">
                <a:latin typeface="+mj-lt"/>
              </a:rPr>
              <a:t>("Thread %</a:t>
            </a:r>
            <a:r>
              <a:rPr lang="en-US" altLang="zh-CN" sz="2000" dirty="0" err="1">
                <a:latin typeface="+mj-lt"/>
              </a:rPr>
              <a:t>ld</a:t>
            </a:r>
            <a:r>
              <a:rPr lang="en-US" altLang="zh-CN" sz="2000" dirty="0">
                <a:latin typeface="+mj-lt"/>
              </a:rPr>
              <a:t> &gt; %s\n", </a:t>
            </a:r>
            <a:r>
              <a:rPr lang="en-US" altLang="zh-CN" sz="2000" dirty="0" err="1">
                <a:latin typeface="+mj-lt"/>
              </a:rPr>
              <a:t>my_rank</a:t>
            </a:r>
            <a:r>
              <a:rPr lang="en-US" altLang="zh-CN" sz="2000" dirty="0">
                <a:latin typeface="+mj-lt"/>
              </a:rPr>
              <a:t>, messages[</a:t>
            </a:r>
            <a:r>
              <a:rPr lang="en-US" altLang="zh-CN" sz="2000" dirty="0" err="1">
                <a:latin typeface="+mj-lt"/>
              </a:rPr>
              <a:t>my_rank</a:t>
            </a:r>
            <a:r>
              <a:rPr lang="en-US" altLang="zh-CN" sz="2000" dirty="0">
                <a:latin typeface="+mj-lt"/>
              </a:rPr>
              <a:t>]);</a:t>
            </a:r>
          </a:p>
          <a:p>
            <a:pPr marL="457200" lvl="1" indent="0">
              <a:buNone/>
            </a:pPr>
            <a:r>
              <a:rPr lang="en-US" altLang="zh-CN" sz="2000" dirty="0">
                <a:latin typeface="+mj-lt"/>
              </a:rPr>
              <a:t>  return NULL;</a:t>
            </a:r>
          </a:p>
          <a:p>
            <a:pPr marL="0" indent="0">
              <a:buNone/>
            </a:pPr>
            <a:r>
              <a:rPr lang="en-US" altLang="zh-CN" sz="2000" dirty="0">
                <a:latin typeface="+mj-lt"/>
              </a:rPr>
              <a:t>}</a:t>
            </a:r>
            <a:endParaRPr lang="zh-CN" altLang="en-US" sz="2000" dirty="0">
              <a:latin typeface="+mj-lt"/>
            </a:endParaRPr>
          </a:p>
        </p:txBody>
      </p:sp>
      <p:sp>
        <p:nvSpPr>
          <p:cNvPr id="4" name="灯片编号占位符 3"/>
          <p:cNvSpPr>
            <a:spLocks noGrp="1"/>
          </p:cNvSpPr>
          <p:nvPr>
            <p:ph type="sldNum" sz="quarter" idx="12"/>
          </p:nvPr>
        </p:nvSpPr>
        <p:spPr>
          <a:xfrm>
            <a:off x="6491536" y="6126336"/>
            <a:ext cx="2133600" cy="365125"/>
          </a:xfrm>
        </p:spPr>
        <p:txBody>
          <a:bodyPr/>
          <a:lstStyle/>
          <a:p>
            <a:fld id="{D7E73BF0-1322-481A-85B0-7D5783909D9E}" type="slidenum">
              <a:rPr lang="zh-TW" altLang="en-US" smtClean="0"/>
              <a:t>49</a:t>
            </a:fld>
            <a:endParaRPr lang="zh-TW" altLang="en-US"/>
          </a:p>
        </p:txBody>
      </p:sp>
      <p:sp>
        <p:nvSpPr>
          <p:cNvPr id="5" name="圆角矩形 4"/>
          <p:cNvSpPr/>
          <p:nvPr/>
        </p:nvSpPr>
        <p:spPr>
          <a:xfrm>
            <a:off x="395536" y="1269600"/>
            <a:ext cx="5482952" cy="417217"/>
          </a:xfrm>
          <a:prstGeom prst="roundRect">
            <a:avLst/>
          </a:prstGeom>
          <a:solidFill>
            <a:schemeClr val="accent6">
              <a:lumMod val="40000"/>
              <a:lumOff val="60000"/>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49938" y="1317485"/>
            <a:ext cx="2765052" cy="369332"/>
          </a:xfrm>
          <a:prstGeom prst="rect">
            <a:avLst/>
          </a:prstGeom>
        </p:spPr>
        <p:txBody>
          <a:bodyPr wrap="none">
            <a:spAutoFit/>
          </a:bodyPr>
          <a:lstStyle/>
          <a:p>
            <a:r>
              <a:rPr lang="en-US" altLang="zh-CN" dirty="0">
                <a:solidFill>
                  <a:srgbClr val="FF0000"/>
                </a:solidFill>
              </a:rPr>
              <a:t>semaphores[</a:t>
            </a:r>
            <a:r>
              <a:rPr lang="en-US" altLang="zh-CN" dirty="0" err="1">
                <a:solidFill>
                  <a:srgbClr val="FF0000"/>
                </a:solidFill>
              </a:rPr>
              <a:t>thread_count</a:t>
            </a:r>
            <a:r>
              <a:rPr lang="en-US" altLang="zh-CN" dirty="0">
                <a:solidFill>
                  <a:srgbClr val="FF0000"/>
                </a:solidFill>
              </a:rPr>
              <a:t>]</a:t>
            </a:r>
            <a:endParaRPr lang="zh-CN" altLang="en-US" dirty="0"/>
          </a:p>
        </p:txBody>
      </p:sp>
    </p:spTree>
    <p:extLst>
      <p:ext uri="{BB962C8B-B14F-4D97-AF65-F5344CB8AC3E}">
        <p14:creationId xmlns:p14="http://schemas.microsoft.com/office/powerpoint/2010/main" val="310582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89028CD9-F0AB-4114-98BC-3605513F8BC1}"/>
              </a:ext>
            </a:extLst>
          </p:cNvPr>
          <p:cNvSpPr>
            <a:spLocks noGrp="1"/>
          </p:cNvSpPr>
          <p:nvPr>
            <p:ph type="title"/>
          </p:nvPr>
        </p:nvSpPr>
        <p:spPr>
          <a:xfrm>
            <a:off x="469674" y="538843"/>
            <a:ext cx="8281987" cy="708025"/>
          </a:xfrm>
        </p:spPr>
        <p:txBody>
          <a:bodyPr/>
          <a:lstStyle/>
          <a:p>
            <a:r>
              <a:rPr lang="en-US" altLang="zh-CN" dirty="0">
                <a:ea typeface="宋体" panose="02010600030101010101" pitchFamily="2" charset="-122"/>
              </a:rPr>
              <a:t>Processes and Threads</a:t>
            </a:r>
          </a:p>
        </p:txBody>
      </p:sp>
      <p:sp>
        <p:nvSpPr>
          <p:cNvPr id="22530" name="Content Placeholder 2">
            <a:extLst>
              <a:ext uri="{FF2B5EF4-FFF2-40B4-BE49-F238E27FC236}">
                <a16:creationId xmlns:a16="http://schemas.microsoft.com/office/drawing/2014/main" id="{A3422D39-5F2E-46C2-B562-9BCFABF834C9}"/>
              </a:ext>
            </a:extLst>
          </p:cNvPr>
          <p:cNvSpPr>
            <a:spLocks noGrp="1"/>
          </p:cNvSpPr>
          <p:nvPr>
            <p:ph idx="1"/>
          </p:nvPr>
        </p:nvSpPr>
        <p:spPr>
          <a:xfrm>
            <a:off x="628650" y="1678668"/>
            <a:ext cx="7886700" cy="4351338"/>
          </a:xfrm>
        </p:spPr>
        <p:txBody>
          <a:bodyPr/>
          <a:lstStyle/>
          <a:p>
            <a:r>
              <a:rPr lang="en-US" altLang="zh-CN" dirty="0">
                <a:ea typeface="宋体" panose="02010600030101010101" pitchFamily="2" charset="-122"/>
              </a:rPr>
              <a:t>A process is an </a:t>
            </a:r>
            <a:r>
              <a:rPr lang="en-US" altLang="zh-CN" dirty="0">
                <a:solidFill>
                  <a:srgbClr val="FF0000"/>
                </a:solidFill>
                <a:ea typeface="宋体" panose="02010600030101010101" pitchFamily="2" charset="-122"/>
              </a:rPr>
              <a:t>instance</a:t>
            </a:r>
            <a:r>
              <a:rPr lang="en-US" altLang="zh-CN" dirty="0">
                <a:ea typeface="宋体" panose="02010600030101010101" pitchFamily="2" charset="-122"/>
              </a:rPr>
              <a:t> of a </a:t>
            </a:r>
            <a:r>
              <a:rPr lang="en-US" altLang="zh-CN" dirty="0">
                <a:solidFill>
                  <a:srgbClr val="FF0000"/>
                </a:solidFill>
                <a:ea typeface="宋体" panose="02010600030101010101" pitchFamily="2" charset="-122"/>
              </a:rPr>
              <a:t>running</a:t>
            </a:r>
            <a:r>
              <a:rPr lang="en-US" altLang="zh-CN" dirty="0">
                <a:ea typeface="宋体" panose="02010600030101010101" pitchFamily="2" charset="-122"/>
              </a:rPr>
              <a:t> (or </a:t>
            </a:r>
            <a:r>
              <a:rPr lang="en-US" altLang="zh-CN" dirty="0">
                <a:solidFill>
                  <a:srgbClr val="FF0000"/>
                </a:solidFill>
                <a:ea typeface="宋体" panose="02010600030101010101" pitchFamily="2" charset="-122"/>
              </a:rPr>
              <a:t>suspended</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program</a:t>
            </a:r>
            <a:r>
              <a:rPr lang="en-US" altLang="zh-CN" dirty="0">
                <a:ea typeface="宋体" panose="02010600030101010101" pitchFamily="2" charset="-122"/>
              </a:rPr>
              <a:t>.</a:t>
            </a:r>
          </a:p>
          <a:p>
            <a:r>
              <a:rPr lang="en-US" altLang="zh-CN" dirty="0">
                <a:solidFill>
                  <a:srgbClr val="FF0000"/>
                </a:solidFill>
                <a:ea typeface="宋体" panose="02010600030101010101" pitchFamily="2" charset="-122"/>
              </a:rPr>
              <a:t>Threads</a:t>
            </a:r>
            <a:r>
              <a:rPr lang="en-US" altLang="zh-CN" dirty="0">
                <a:ea typeface="宋体" panose="02010600030101010101" pitchFamily="2" charset="-122"/>
              </a:rPr>
              <a:t> are analogous to a “</a:t>
            </a:r>
            <a:r>
              <a:rPr lang="en-US" altLang="zh-CN" dirty="0">
                <a:solidFill>
                  <a:srgbClr val="FF0000"/>
                </a:solidFill>
                <a:ea typeface="宋体" panose="02010600030101010101" pitchFamily="2" charset="-122"/>
              </a:rPr>
              <a:t>light-weight” process</a:t>
            </a:r>
            <a:r>
              <a:rPr lang="en-US" altLang="zh-CN" dirty="0">
                <a:ea typeface="宋体" panose="02010600030101010101" pitchFamily="2" charset="-122"/>
              </a:rPr>
              <a:t>.</a:t>
            </a:r>
          </a:p>
          <a:p>
            <a:r>
              <a:rPr lang="en-US" altLang="zh-CN" dirty="0">
                <a:ea typeface="宋体" panose="02010600030101010101" pitchFamily="2" charset="-122"/>
              </a:rPr>
              <a:t>In a shared memory program, a single process may have </a:t>
            </a:r>
            <a:r>
              <a:rPr lang="en-US" altLang="zh-CN" dirty="0">
                <a:solidFill>
                  <a:srgbClr val="FF0000"/>
                </a:solidFill>
                <a:ea typeface="宋体" panose="02010600030101010101" pitchFamily="2" charset="-122"/>
              </a:rPr>
              <a:t>multiple</a:t>
            </a:r>
            <a:r>
              <a:rPr lang="en-US" altLang="zh-CN" dirty="0">
                <a:ea typeface="宋体" panose="02010600030101010101" pitchFamily="2" charset="-122"/>
              </a:rPr>
              <a:t> threads of control.</a:t>
            </a:r>
          </a:p>
          <a:p>
            <a:endParaRPr lang="en-US" altLang="zh-CN" dirty="0">
              <a:ea typeface="宋体" panose="02010600030101010101" pitchFamily="2" charset="-122"/>
            </a:endParaRPr>
          </a:p>
        </p:txBody>
      </p:sp>
      <p:sp>
        <p:nvSpPr>
          <p:cNvPr id="6" name="灯片编号占位符 5">
            <a:extLst>
              <a:ext uri="{FF2B5EF4-FFF2-40B4-BE49-F238E27FC236}">
                <a16:creationId xmlns:a16="http://schemas.microsoft.com/office/drawing/2014/main" id="{617CE238-69FA-4CB2-8E1D-4CAF2E897832}"/>
              </a:ext>
            </a:extLst>
          </p:cNvPr>
          <p:cNvSpPr>
            <a:spLocks noGrp="1"/>
          </p:cNvSpPr>
          <p:nvPr>
            <p:ph type="sldNum" sz="quarter" idx="12"/>
          </p:nvPr>
        </p:nvSpPr>
        <p:spPr/>
        <p:txBody>
          <a:bodyPr/>
          <a:lstStyle/>
          <a:p>
            <a:fld id="{D7E73BF0-1322-481A-85B0-7D5783909D9E}" type="slidenum">
              <a:rPr lang="zh-TW" altLang="en-US" smtClean="0"/>
              <a:t>5</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wipe(down)">
                                      <p:cBhvr>
                                        <p:cTn id="7" dur="500"/>
                                        <p:tgtEl>
                                          <p:spTgt spid="225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0">
                                            <p:txEl>
                                              <p:pRg st="2" end="2"/>
                                            </p:txEl>
                                          </p:spTgt>
                                        </p:tgtEl>
                                        <p:attrNameLst>
                                          <p:attrName>style.visibility</p:attrName>
                                        </p:attrNameLst>
                                      </p:cBhvr>
                                      <p:to>
                                        <p:strVal val="visible"/>
                                      </p:to>
                                    </p:set>
                                    <p:animEffect transition="in" filter="wipe(down)">
                                      <p:cBhvr>
                                        <p:cTn id="12"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846718-CB15-44DC-A3B0-F0ED78D869D1}" type="slidenum">
              <a:rPr lang="en-SG" smtClean="0"/>
              <a:t>50</a:t>
            </a:fld>
            <a:endParaRPr lang="en-SG"/>
          </a:p>
        </p:txBody>
      </p:sp>
      <p:pic>
        <p:nvPicPr>
          <p:cNvPr id="6" name="图片 5"/>
          <p:cNvPicPr>
            <a:picLocks noChangeAspect="1"/>
          </p:cNvPicPr>
          <p:nvPr/>
        </p:nvPicPr>
        <p:blipFill>
          <a:blip r:embed="rId2"/>
          <a:stretch>
            <a:fillRect/>
          </a:stretch>
        </p:blipFill>
        <p:spPr>
          <a:xfrm>
            <a:off x="0" y="1"/>
            <a:ext cx="9144000" cy="6857999"/>
          </a:xfrm>
          <a:prstGeom prst="rect">
            <a:avLst/>
          </a:prstGeom>
        </p:spPr>
      </p:pic>
    </p:spTree>
    <p:extLst>
      <p:ext uri="{BB962C8B-B14F-4D97-AF65-F5344CB8AC3E}">
        <p14:creationId xmlns:p14="http://schemas.microsoft.com/office/powerpoint/2010/main" val="1738533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846718-CB15-44DC-A3B0-F0ED78D869D1}" type="slidenum">
              <a:rPr lang="en-SG" smtClean="0"/>
              <a:t>51</a:t>
            </a:fld>
            <a:endParaRPr lang="en-SG"/>
          </a:p>
        </p:txBody>
      </p:sp>
      <p:pic>
        <p:nvPicPr>
          <p:cNvPr id="3" name="图片 2"/>
          <p:cNvPicPr>
            <a:picLocks noChangeAspect="1"/>
          </p:cNvPicPr>
          <p:nvPr/>
        </p:nvPicPr>
        <p:blipFill>
          <a:blip r:embed="rId2"/>
          <a:stretch>
            <a:fillRect/>
          </a:stretch>
        </p:blipFill>
        <p:spPr>
          <a:xfrm>
            <a:off x="971600" y="260648"/>
            <a:ext cx="6552728" cy="5045696"/>
          </a:xfrm>
          <a:prstGeom prst="rect">
            <a:avLst/>
          </a:prstGeom>
        </p:spPr>
      </p:pic>
      <p:sp>
        <p:nvSpPr>
          <p:cNvPr id="4" name="文本框 3"/>
          <p:cNvSpPr txBox="1"/>
          <p:nvPr/>
        </p:nvSpPr>
        <p:spPr>
          <a:xfrm>
            <a:off x="323528" y="5733256"/>
            <a:ext cx="8443337" cy="523220"/>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输出不一定严格有序，但是消息发送的顺序是有序的</a:t>
            </a:r>
          </a:p>
        </p:txBody>
      </p:sp>
    </p:spTree>
    <p:extLst>
      <p:ext uri="{BB962C8B-B14F-4D97-AF65-F5344CB8AC3E}">
        <p14:creationId xmlns:p14="http://schemas.microsoft.com/office/powerpoint/2010/main" val="3537762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B6546-451E-4058-91AC-D47D7190D3C0}"/>
              </a:ext>
            </a:extLst>
          </p:cNvPr>
          <p:cNvSpPr>
            <a:spLocks noGrp="1"/>
          </p:cNvSpPr>
          <p:nvPr>
            <p:ph type="title"/>
          </p:nvPr>
        </p:nvSpPr>
        <p:spPr>
          <a:xfrm>
            <a:off x="722313" y="4406900"/>
            <a:ext cx="7772400" cy="1323975"/>
          </a:xfrm>
        </p:spPr>
        <p:txBody>
          <a:bodyPr>
            <a:noAutofit/>
          </a:bodyPr>
          <a:lstStyle/>
          <a:p>
            <a:pPr>
              <a:defRPr/>
            </a:pPr>
            <a:r>
              <a:rPr lang="en-US" sz="4800" dirty="0"/>
              <a:t>Barriers and Condition Variables</a:t>
            </a:r>
          </a:p>
        </p:txBody>
      </p:sp>
      <p:pic>
        <p:nvPicPr>
          <p:cNvPr id="66563" name="Picture 2" descr="barriers,cautions,construction,households,industry,sawhorses,warning signs">
            <a:extLst>
              <a:ext uri="{FF2B5EF4-FFF2-40B4-BE49-F238E27FC236}">
                <a16:creationId xmlns:a16="http://schemas.microsoft.com/office/drawing/2014/main" id="{DC3C0919-5796-4D83-A00C-08C966C3B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58876"/>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a:extLst>
              <a:ext uri="{FF2B5EF4-FFF2-40B4-BE49-F238E27FC236}">
                <a16:creationId xmlns:a16="http://schemas.microsoft.com/office/drawing/2014/main" id="{BE6D3211-38FC-4ACA-A53E-DFC291586BFF}"/>
              </a:ext>
            </a:extLst>
          </p:cNvPr>
          <p:cNvSpPr>
            <a:spLocks noGrp="1"/>
          </p:cNvSpPr>
          <p:nvPr>
            <p:ph type="sldNum" sz="quarter" idx="12"/>
          </p:nvPr>
        </p:nvSpPr>
        <p:spPr/>
        <p:txBody>
          <a:bodyPr/>
          <a:lstStyle/>
          <a:p>
            <a:fld id="{D7E73BF0-1322-481A-85B0-7D5783909D9E}" type="slidenum">
              <a:rPr lang="zh-TW" altLang="en-US" smtClean="0"/>
              <a:t>52</a:t>
            </a:fld>
            <a:endParaRPr lang="zh-TW"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441CF94E-E1B5-47DD-896D-14413790E346}"/>
              </a:ext>
            </a:extLst>
          </p:cNvPr>
          <p:cNvSpPr>
            <a:spLocks noGrp="1"/>
          </p:cNvSpPr>
          <p:nvPr>
            <p:ph type="title"/>
          </p:nvPr>
        </p:nvSpPr>
        <p:spPr/>
        <p:txBody>
          <a:bodyPr/>
          <a:lstStyle/>
          <a:p>
            <a:r>
              <a:rPr lang="en-US" altLang="zh-CN">
                <a:ea typeface="宋体" panose="02010600030101010101" pitchFamily="2" charset="-122"/>
              </a:rPr>
              <a:t>Barriers</a:t>
            </a:r>
          </a:p>
        </p:txBody>
      </p:sp>
      <p:sp>
        <p:nvSpPr>
          <p:cNvPr id="67586" name="Content Placeholder 2">
            <a:extLst>
              <a:ext uri="{FF2B5EF4-FFF2-40B4-BE49-F238E27FC236}">
                <a16:creationId xmlns:a16="http://schemas.microsoft.com/office/drawing/2014/main" id="{559ACFC9-D13B-45BD-BB3B-8E827576890D}"/>
              </a:ext>
            </a:extLst>
          </p:cNvPr>
          <p:cNvSpPr>
            <a:spLocks noGrp="1"/>
          </p:cNvSpPr>
          <p:nvPr>
            <p:ph idx="1"/>
          </p:nvPr>
        </p:nvSpPr>
        <p:spPr/>
        <p:txBody>
          <a:bodyPr/>
          <a:lstStyle/>
          <a:p>
            <a:r>
              <a:rPr lang="en-US" altLang="zh-CN" dirty="0">
                <a:solidFill>
                  <a:srgbClr val="FF0000"/>
                </a:solidFill>
                <a:ea typeface="宋体" panose="02010600030101010101" pitchFamily="2" charset="-122"/>
              </a:rPr>
              <a:t>Synchronizing</a:t>
            </a:r>
            <a:r>
              <a:rPr lang="en-US" altLang="zh-CN" dirty="0">
                <a:ea typeface="宋体" panose="02010600030101010101" pitchFamily="2" charset="-122"/>
              </a:rPr>
              <a:t> the threads to make sure that they all are at the </a:t>
            </a:r>
            <a:r>
              <a:rPr lang="en-US" altLang="zh-CN" dirty="0">
                <a:solidFill>
                  <a:srgbClr val="FF0000"/>
                </a:solidFill>
                <a:ea typeface="宋体" panose="02010600030101010101" pitchFamily="2" charset="-122"/>
              </a:rPr>
              <a:t>same point </a:t>
            </a:r>
            <a:r>
              <a:rPr lang="en-US" altLang="zh-CN" dirty="0">
                <a:ea typeface="宋体" panose="02010600030101010101" pitchFamily="2" charset="-122"/>
              </a:rPr>
              <a:t>in a program is called a </a:t>
            </a:r>
            <a:r>
              <a:rPr lang="en-US" altLang="zh-CN" b="1" dirty="0">
                <a:solidFill>
                  <a:srgbClr val="0000FF"/>
                </a:solidFill>
                <a:ea typeface="宋体" panose="02010600030101010101" pitchFamily="2" charset="-122"/>
              </a:rPr>
              <a:t>barrier</a:t>
            </a:r>
            <a:r>
              <a:rPr lang="en-US" altLang="zh-CN" dirty="0">
                <a:ea typeface="宋体" panose="02010600030101010101" pitchFamily="2" charset="-122"/>
              </a:rPr>
              <a:t>.</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No thread can cross </a:t>
            </a:r>
            <a:r>
              <a:rPr lang="en-US" altLang="zh-CN" dirty="0">
                <a:ea typeface="宋体" panose="02010600030101010101" pitchFamily="2" charset="-122"/>
              </a:rPr>
              <a:t>the barrier until all the threads have reached it.</a:t>
            </a:r>
          </a:p>
        </p:txBody>
      </p:sp>
      <p:sp>
        <p:nvSpPr>
          <p:cNvPr id="6" name="灯片编号占位符 5">
            <a:extLst>
              <a:ext uri="{FF2B5EF4-FFF2-40B4-BE49-F238E27FC236}">
                <a16:creationId xmlns:a16="http://schemas.microsoft.com/office/drawing/2014/main" id="{8761FD27-A3CF-4E6A-B6AF-E0881C506E2C}"/>
              </a:ext>
            </a:extLst>
          </p:cNvPr>
          <p:cNvSpPr>
            <a:spLocks noGrp="1"/>
          </p:cNvSpPr>
          <p:nvPr>
            <p:ph type="sldNum" sz="quarter" idx="12"/>
          </p:nvPr>
        </p:nvSpPr>
        <p:spPr/>
        <p:txBody>
          <a:bodyPr/>
          <a:lstStyle/>
          <a:p>
            <a:fld id="{D7E73BF0-1322-481A-85B0-7D5783909D9E}" type="slidenum">
              <a:rPr lang="zh-TW" altLang="en-US" smtClean="0"/>
              <a:t>53</a:t>
            </a:fld>
            <a:endParaRPr lang="zh-TW"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A81C33FB-4AA3-4FE2-8D61-83F5F90DA4E6}"/>
              </a:ext>
            </a:extLst>
          </p:cNvPr>
          <p:cNvSpPr>
            <a:spLocks noGrp="1"/>
          </p:cNvSpPr>
          <p:nvPr>
            <p:ph type="title"/>
          </p:nvPr>
        </p:nvSpPr>
        <p:spPr>
          <a:xfrm>
            <a:off x="611188" y="136524"/>
            <a:ext cx="8281987" cy="1387476"/>
          </a:xfrm>
        </p:spPr>
        <p:txBody>
          <a:bodyPr>
            <a:normAutofit/>
          </a:bodyPr>
          <a:lstStyle/>
          <a:p>
            <a:r>
              <a:rPr lang="en-US" altLang="zh-CN" dirty="0">
                <a:ea typeface="宋体" panose="02010600030101010101" pitchFamily="2" charset="-122"/>
              </a:rPr>
              <a:t>Using barriers to time the slowest thread</a:t>
            </a:r>
          </a:p>
        </p:txBody>
      </p:sp>
      <p:grpSp>
        <p:nvGrpSpPr>
          <p:cNvPr id="68611" name="Group 5">
            <a:extLst>
              <a:ext uri="{FF2B5EF4-FFF2-40B4-BE49-F238E27FC236}">
                <a16:creationId xmlns:a16="http://schemas.microsoft.com/office/drawing/2014/main" id="{DA4896D0-4F42-4142-A26B-1E1E210F2D55}"/>
              </a:ext>
            </a:extLst>
          </p:cNvPr>
          <p:cNvGrpSpPr>
            <a:grpSpLocks/>
          </p:cNvGrpSpPr>
          <p:nvPr/>
        </p:nvGrpSpPr>
        <p:grpSpPr bwMode="auto">
          <a:xfrm>
            <a:off x="995137" y="1632858"/>
            <a:ext cx="6777264" cy="4971370"/>
            <a:chOff x="755576" y="980728"/>
            <a:chExt cx="6944444" cy="5152065"/>
          </a:xfrm>
        </p:grpSpPr>
        <p:pic>
          <p:nvPicPr>
            <p:cNvPr id="68612" name="Picture 2">
              <a:extLst>
                <a:ext uri="{FF2B5EF4-FFF2-40B4-BE49-F238E27FC236}">
                  <a16:creationId xmlns:a16="http://schemas.microsoft.com/office/drawing/2014/main" id="{85797D8D-7955-4D74-89DB-879628FD2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6944444" cy="406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3">
              <a:extLst>
                <a:ext uri="{FF2B5EF4-FFF2-40B4-BE49-F238E27FC236}">
                  <a16:creationId xmlns:a16="http://schemas.microsoft.com/office/drawing/2014/main" id="{E5D7C979-1D5B-4F89-9877-F6E29652D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085184"/>
              <a:ext cx="6480720" cy="104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灯片编号占位符 4">
            <a:extLst>
              <a:ext uri="{FF2B5EF4-FFF2-40B4-BE49-F238E27FC236}">
                <a16:creationId xmlns:a16="http://schemas.microsoft.com/office/drawing/2014/main" id="{76FB4D1E-D268-4859-B42A-9DAD55AA0635}"/>
              </a:ext>
            </a:extLst>
          </p:cNvPr>
          <p:cNvSpPr>
            <a:spLocks noGrp="1"/>
          </p:cNvSpPr>
          <p:nvPr>
            <p:ph type="sldNum" sz="quarter" idx="12"/>
          </p:nvPr>
        </p:nvSpPr>
        <p:spPr/>
        <p:txBody>
          <a:bodyPr/>
          <a:lstStyle/>
          <a:p>
            <a:fld id="{D7E73BF0-1322-481A-85B0-7D5783909D9E}" type="slidenum">
              <a:rPr lang="zh-TW" altLang="en-US" smtClean="0"/>
              <a:t>54</a:t>
            </a:fld>
            <a:endParaRPr lang="zh-TW" altLang="en-US" dirty="0"/>
          </a:p>
        </p:txBody>
      </p:sp>
      <p:sp>
        <p:nvSpPr>
          <p:cNvPr id="7" name="矩形: 圆角 6">
            <a:extLst>
              <a:ext uri="{FF2B5EF4-FFF2-40B4-BE49-F238E27FC236}">
                <a16:creationId xmlns:a16="http://schemas.microsoft.com/office/drawing/2014/main" id="{6AC1B982-7B8E-488F-9F85-72CA769D8793}"/>
              </a:ext>
            </a:extLst>
          </p:cNvPr>
          <p:cNvSpPr/>
          <p:nvPr/>
        </p:nvSpPr>
        <p:spPr>
          <a:xfrm>
            <a:off x="995137" y="3750128"/>
            <a:ext cx="6777264" cy="285409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2052DDC3-6ABD-4DA7-8282-320980ED94F0}"/>
              </a:ext>
            </a:extLst>
          </p:cNvPr>
          <p:cNvSpPr>
            <a:spLocks noGrp="1"/>
          </p:cNvSpPr>
          <p:nvPr>
            <p:ph type="title"/>
          </p:nvPr>
        </p:nvSpPr>
        <p:spPr>
          <a:xfrm>
            <a:off x="581025" y="158750"/>
            <a:ext cx="7886700" cy="1325563"/>
          </a:xfrm>
        </p:spPr>
        <p:txBody>
          <a:bodyPr/>
          <a:lstStyle/>
          <a:p>
            <a:r>
              <a:rPr lang="en-US" altLang="zh-CN" dirty="0">
                <a:ea typeface="宋体" panose="02010600030101010101" pitchFamily="2" charset="-122"/>
              </a:rPr>
              <a:t>Using barriers for debugging</a:t>
            </a:r>
          </a:p>
        </p:txBody>
      </p:sp>
      <p:pic>
        <p:nvPicPr>
          <p:cNvPr id="69635" name="Picture 2">
            <a:extLst>
              <a:ext uri="{FF2B5EF4-FFF2-40B4-BE49-F238E27FC236}">
                <a16:creationId xmlns:a16="http://schemas.microsoft.com/office/drawing/2014/main" id="{7CFE92D6-2B17-44C4-B273-00BBDE57A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244" y="1797843"/>
            <a:ext cx="778351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4" descr="anti-bugs,anti-insects,beetles,bugs,bugs forbidden sign,cropped images,cropped pictures,forbidden,insects,insects forbidden sign,no bugs,no bugs sign,no insects,no insects sign,PNG,signs,symbols,transparent background">
            <a:extLst>
              <a:ext uri="{FF2B5EF4-FFF2-40B4-BE49-F238E27FC236}">
                <a16:creationId xmlns:a16="http://schemas.microsoft.com/office/drawing/2014/main" id="{01C567EF-84A2-47BF-908F-C164F3C60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3284538"/>
            <a:ext cx="26638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22CBEA5C-CC61-4645-9E0E-C1CB4EA81633}"/>
              </a:ext>
            </a:extLst>
          </p:cNvPr>
          <p:cNvSpPr>
            <a:spLocks noGrp="1"/>
          </p:cNvSpPr>
          <p:nvPr>
            <p:ph type="sldNum" sz="quarter" idx="12"/>
          </p:nvPr>
        </p:nvSpPr>
        <p:spPr/>
        <p:txBody>
          <a:bodyPr/>
          <a:lstStyle/>
          <a:p>
            <a:fld id="{D7E73BF0-1322-481A-85B0-7D5783909D9E}" type="slidenum">
              <a:rPr lang="zh-TW" altLang="en-US" smtClean="0"/>
              <a:t>55</a:t>
            </a:fld>
            <a:endParaRPr lang="zh-TW" altLang="en-US" dirty="0"/>
          </a:p>
        </p:txBody>
      </p:sp>
      <p:cxnSp>
        <p:nvCxnSpPr>
          <p:cNvPr id="6" name="直接连接符 5">
            <a:extLst>
              <a:ext uri="{FF2B5EF4-FFF2-40B4-BE49-F238E27FC236}">
                <a16:creationId xmlns:a16="http://schemas.microsoft.com/office/drawing/2014/main" id="{93810803-088B-4C2B-A92C-84125ADAB769}"/>
              </a:ext>
            </a:extLst>
          </p:cNvPr>
          <p:cNvCxnSpPr>
            <a:cxnSpLocks/>
          </p:cNvCxnSpPr>
          <p:nvPr/>
        </p:nvCxnSpPr>
        <p:spPr>
          <a:xfrm>
            <a:off x="795677" y="2448832"/>
            <a:ext cx="10821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87807C8-E436-4393-B185-AED61E51727C}"/>
              </a:ext>
            </a:extLst>
          </p:cNvPr>
          <p:cNvCxnSpPr>
            <a:cxnSpLocks/>
          </p:cNvCxnSpPr>
          <p:nvPr/>
        </p:nvCxnSpPr>
        <p:spPr>
          <a:xfrm>
            <a:off x="1280092" y="3510190"/>
            <a:ext cx="229586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15B36F89-3DF0-4129-9C2E-74CC6BFA95C4}"/>
              </a:ext>
            </a:extLst>
          </p:cNvPr>
          <p:cNvSpPr>
            <a:spLocks noGrp="1"/>
          </p:cNvSpPr>
          <p:nvPr>
            <p:ph type="title"/>
          </p:nvPr>
        </p:nvSpPr>
        <p:spPr/>
        <p:txBody>
          <a:bodyPr/>
          <a:lstStyle/>
          <a:p>
            <a:r>
              <a:rPr lang="en-US" altLang="zh-CN">
                <a:ea typeface="宋体" panose="02010600030101010101" pitchFamily="2" charset="-122"/>
              </a:rPr>
              <a:t>Busy-waiting and a Mutex</a:t>
            </a:r>
          </a:p>
        </p:txBody>
      </p:sp>
      <p:sp>
        <p:nvSpPr>
          <p:cNvPr id="70658" name="Content Placeholder 2">
            <a:extLst>
              <a:ext uri="{FF2B5EF4-FFF2-40B4-BE49-F238E27FC236}">
                <a16:creationId xmlns:a16="http://schemas.microsoft.com/office/drawing/2014/main" id="{9935EC7E-71E9-4C3F-9E1F-45F00F127F53}"/>
              </a:ext>
            </a:extLst>
          </p:cNvPr>
          <p:cNvSpPr>
            <a:spLocks noGrp="1"/>
          </p:cNvSpPr>
          <p:nvPr>
            <p:ph idx="1"/>
          </p:nvPr>
        </p:nvSpPr>
        <p:spPr/>
        <p:txBody>
          <a:bodyPr/>
          <a:lstStyle/>
          <a:p>
            <a:r>
              <a:rPr lang="en-US" altLang="zh-CN" dirty="0">
                <a:ea typeface="宋体" panose="02010600030101010101" pitchFamily="2" charset="-122"/>
              </a:rPr>
              <a:t>Implementing a barrier using </a:t>
            </a:r>
            <a:r>
              <a:rPr lang="en-US" altLang="zh-CN" dirty="0">
                <a:solidFill>
                  <a:srgbClr val="0000FF"/>
                </a:solidFill>
                <a:ea typeface="宋体" panose="02010600030101010101" pitchFamily="2" charset="-122"/>
              </a:rPr>
              <a:t>busy-waiting</a:t>
            </a:r>
            <a:r>
              <a:rPr lang="en-US" altLang="zh-CN" dirty="0">
                <a:ea typeface="宋体" panose="02010600030101010101" pitchFamily="2" charset="-122"/>
              </a:rPr>
              <a:t> and a </a:t>
            </a:r>
            <a:r>
              <a:rPr lang="en-US" altLang="zh-CN" dirty="0">
                <a:solidFill>
                  <a:srgbClr val="0000FF"/>
                </a:solidFill>
                <a:ea typeface="宋体" panose="02010600030101010101" pitchFamily="2" charset="-122"/>
              </a:rPr>
              <a:t>mutex</a:t>
            </a:r>
            <a:r>
              <a:rPr lang="en-US" altLang="zh-CN" dirty="0">
                <a:ea typeface="宋体" panose="02010600030101010101" pitchFamily="2" charset="-122"/>
              </a:rPr>
              <a:t> is straightforward.</a:t>
            </a:r>
          </a:p>
          <a:p>
            <a:endParaRPr lang="en-US" altLang="zh-CN" dirty="0">
              <a:ea typeface="宋体" panose="02010600030101010101" pitchFamily="2" charset="-122"/>
            </a:endParaRPr>
          </a:p>
          <a:p>
            <a:r>
              <a:rPr lang="en-US" altLang="zh-CN" dirty="0">
                <a:ea typeface="宋体" panose="02010600030101010101" pitchFamily="2" charset="-122"/>
              </a:rPr>
              <a:t>We use a </a:t>
            </a:r>
            <a:r>
              <a:rPr lang="en-US" altLang="zh-CN" dirty="0">
                <a:solidFill>
                  <a:srgbClr val="FF0000"/>
                </a:solidFill>
                <a:ea typeface="宋体" panose="02010600030101010101" pitchFamily="2" charset="-122"/>
              </a:rPr>
              <a:t>shared counter </a:t>
            </a:r>
            <a:r>
              <a:rPr lang="en-US" altLang="zh-CN" dirty="0">
                <a:ea typeface="宋体" panose="02010600030101010101" pitchFamily="2" charset="-122"/>
              </a:rPr>
              <a:t>protected by the mutex.</a:t>
            </a:r>
          </a:p>
          <a:p>
            <a:endParaRPr lang="en-US" altLang="zh-CN" dirty="0">
              <a:ea typeface="宋体" panose="02010600030101010101" pitchFamily="2" charset="-122"/>
            </a:endParaRPr>
          </a:p>
          <a:p>
            <a:r>
              <a:rPr lang="en-US" altLang="zh-CN" dirty="0">
                <a:ea typeface="宋体" panose="02010600030101010101" pitchFamily="2" charset="-122"/>
              </a:rPr>
              <a:t>When the </a:t>
            </a:r>
            <a:r>
              <a:rPr lang="en-US" altLang="zh-CN" dirty="0">
                <a:solidFill>
                  <a:srgbClr val="FF0000"/>
                </a:solidFill>
                <a:ea typeface="宋体" panose="02010600030101010101" pitchFamily="2" charset="-122"/>
              </a:rPr>
              <a:t>counter</a:t>
            </a:r>
            <a:r>
              <a:rPr lang="en-US" altLang="zh-CN" dirty="0">
                <a:ea typeface="宋体" panose="02010600030101010101" pitchFamily="2" charset="-122"/>
              </a:rPr>
              <a:t> indicates that </a:t>
            </a:r>
            <a:r>
              <a:rPr lang="en-US" altLang="zh-CN" dirty="0">
                <a:solidFill>
                  <a:srgbClr val="FF0000"/>
                </a:solidFill>
                <a:ea typeface="宋体" panose="02010600030101010101" pitchFamily="2" charset="-122"/>
              </a:rPr>
              <a:t>every thread has entered </a:t>
            </a:r>
            <a:r>
              <a:rPr lang="en-US" altLang="zh-CN" dirty="0">
                <a:ea typeface="宋体" panose="02010600030101010101" pitchFamily="2" charset="-122"/>
              </a:rPr>
              <a:t>the critical section, threads can leave the critical section.</a:t>
            </a:r>
          </a:p>
        </p:txBody>
      </p:sp>
      <p:sp>
        <p:nvSpPr>
          <p:cNvPr id="6" name="灯片编号占位符 5">
            <a:extLst>
              <a:ext uri="{FF2B5EF4-FFF2-40B4-BE49-F238E27FC236}">
                <a16:creationId xmlns:a16="http://schemas.microsoft.com/office/drawing/2014/main" id="{FC97145B-7568-4083-9753-FCD69969DF09}"/>
              </a:ext>
            </a:extLst>
          </p:cNvPr>
          <p:cNvSpPr>
            <a:spLocks noGrp="1"/>
          </p:cNvSpPr>
          <p:nvPr>
            <p:ph type="sldNum" sz="quarter" idx="12"/>
          </p:nvPr>
        </p:nvSpPr>
        <p:spPr/>
        <p:txBody>
          <a:bodyPr/>
          <a:lstStyle/>
          <a:p>
            <a:fld id="{D7E73BF0-1322-481A-85B0-7D5783909D9E}" type="slidenum">
              <a:rPr lang="zh-TW" altLang="en-US" smtClean="0"/>
              <a:t>56</a:t>
            </a:fld>
            <a:endParaRPr lang="zh-TW"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676CFE69-FA01-4C9C-87F7-5BFB9901CD60}"/>
              </a:ext>
            </a:extLst>
          </p:cNvPr>
          <p:cNvSpPr>
            <a:spLocks noGrp="1"/>
          </p:cNvSpPr>
          <p:nvPr>
            <p:ph type="title"/>
          </p:nvPr>
        </p:nvSpPr>
        <p:spPr>
          <a:xfrm>
            <a:off x="611188" y="321208"/>
            <a:ext cx="8281987" cy="708025"/>
          </a:xfrm>
        </p:spPr>
        <p:txBody>
          <a:bodyPr/>
          <a:lstStyle/>
          <a:p>
            <a:r>
              <a:rPr lang="en-US" altLang="zh-CN" dirty="0">
                <a:ea typeface="宋体" panose="02010600030101010101" pitchFamily="2" charset="-122"/>
              </a:rPr>
              <a:t>Busy-waiting and a Mutex</a:t>
            </a:r>
          </a:p>
        </p:txBody>
      </p:sp>
      <p:pic>
        <p:nvPicPr>
          <p:cNvPr id="71683" name="Picture 2">
            <a:extLst>
              <a:ext uri="{FF2B5EF4-FFF2-40B4-BE49-F238E27FC236}">
                <a16:creationId xmlns:a16="http://schemas.microsoft.com/office/drawing/2014/main" id="{A18628B3-27C3-436C-A1C3-F5F57E244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 y="1555524"/>
            <a:ext cx="7656512"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282276F8-8C4D-469B-A206-E523B1D7404F}"/>
              </a:ext>
            </a:extLst>
          </p:cNvPr>
          <p:cNvSpPr/>
          <p:nvPr/>
        </p:nvSpPr>
        <p:spPr>
          <a:xfrm>
            <a:off x="5600246" y="2570942"/>
            <a:ext cx="3413125" cy="1514261"/>
          </a:xfrm>
          <a:prstGeom prst="rect">
            <a:avLst/>
          </a:prstGeom>
        </p:spPr>
        <p:txBody>
          <a:bodyPr wrap="square">
            <a:spAutoFit/>
          </a:bodyPr>
          <a:lstStyle/>
          <a:p>
            <a:pPr>
              <a:spcBef>
                <a:spcPct val="20000"/>
              </a:spcBef>
              <a:buClr>
                <a:schemeClr val="tx1"/>
              </a:buClr>
              <a:buSzPct val="60000"/>
              <a:buFont typeface="Wingdings" pitchFamily="2" charset="2"/>
              <a:buNone/>
              <a:defRPr/>
            </a:pPr>
            <a:r>
              <a:rPr lang="en-US" sz="2200" dirty="0">
                <a:solidFill>
                  <a:srgbClr val="FF0000"/>
                </a:solidFill>
                <a:latin typeface="+mn-lt"/>
              </a:rPr>
              <a:t>We need one counter </a:t>
            </a:r>
          </a:p>
          <a:p>
            <a:pPr>
              <a:spcBef>
                <a:spcPct val="20000"/>
              </a:spcBef>
              <a:buClr>
                <a:schemeClr val="tx1"/>
              </a:buClr>
              <a:buSzPct val="60000"/>
              <a:buFont typeface="Wingdings" pitchFamily="2" charset="2"/>
              <a:buNone/>
              <a:defRPr/>
            </a:pPr>
            <a:r>
              <a:rPr lang="en-US" sz="2200" dirty="0">
                <a:solidFill>
                  <a:srgbClr val="FF0000"/>
                </a:solidFill>
                <a:latin typeface="+mn-lt"/>
              </a:rPr>
              <a:t>variable for each instance of the barrier, otherwise problems are likely to occur.</a:t>
            </a:r>
          </a:p>
        </p:txBody>
      </p:sp>
      <p:sp>
        <p:nvSpPr>
          <p:cNvPr id="71685" name="Freeform 5">
            <a:extLst>
              <a:ext uri="{FF2B5EF4-FFF2-40B4-BE49-F238E27FC236}">
                <a16:creationId xmlns:a16="http://schemas.microsoft.com/office/drawing/2014/main" id="{736DA448-9991-4286-AF51-F090B28D7E12}"/>
              </a:ext>
            </a:extLst>
          </p:cNvPr>
          <p:cNvSpPr>
            <a:spLocks noChangeArrowheads="1"/>
          </p:cNvSpPr>
          <p:nvPr/>
        </p:nvSpPr>
        <p:spPr bwMode="auto">
          <a:xfrm>
            <a:off x="6328003" y="2034949"/>
            <a:ext cx="1050925" cy="501650"/>
          </a:xfrm>
          <a:custGeom>
            <a:avLst/>
            <a:gdLst>
              <a:gd name="T0" fmla="*/ 0 w 1050636"/>
              <a:gd name="T1" fmla="*/ 71582 h 501073"/>
              <a:gd name="T2" fmla="*/ 900545 w 1050636"/>
              <a:gd name="T3" fmla="*/ 71582 h 501073"/>
              <a:gd name="T4" fmla="*/ 900545 w 1050636"/>
              <a:gd name="T5" fmla="*/ 501073 h 501073"/>
              <a:gd name="T6" fmla="*/ 0 60000 65536"/>
              <a:gd name="T7" fmla="*/ 0 60000 65536"/>
              <a:gd name="T8" fmla="*/ 0 60000 65536"/>
              <a:gd name="T9" fmla="*/ 0 w 1050636"/>
              <a:gd name="T10" fmla="*/ 0 h 501073"/>
              <a:gd name="T11" fmla="*/ 1050636 w 1050636"/>
              <a:gd name="T12" fmla="*/ 501073 h 501073"/>
            </a:gdLst>
            <a:ahLst/>
            <a:cxnLst>
              <a:cxn ang="T6">
                <a:pos x="T0" y="T1"/>
              </a:cxn>
              <a:cxn ang="T7">
                <a:pos x="T2" y="T3"/>
              </a:cxn>
              <a:cxn ang="T8">
                <a:pos x="T4" y="T5"/>
              </a:cxn>
            </a:cxnLst>
            <a:rect l="T9" t="T10" r="T11" b="T12"/>
            <a:pathLst>
              <a:path w="1050636" h="501073">
                <a:moveTo>
                  <a:pt x="0" y="71582"/>
                </a:moveTo>
                <a:cubicBezTo>
                  <a:pt x="375227" y="35791"/>
                  <a:pt x="750454" y="0"/>
                  <a:pt x="900545" y="71582"/>
                </a:cubicBezTo>
                <a:cubicBezTo>
                  <a:pt x="1050636" y="143164"/>
                  <a:pt x="975590" y="322118"/>
                  <a:pt x="900545" y="501073"/>
                </a:cubicBezTo>
              </a:path>
            </a:pathLst>
          </a:custGeom>
          <a:noFill/>
          <a:ln w="9525" algn="ctr">
            <a:solidFill>
              <a:srgbClr val="FF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6" name="灯片编号占位符 5">
            <a:extLst>
              <a:ext uri="{FF2B5EF4-FFF2-40B4-BE49-F238E27FC236}">
                <a16:creationId xmlns:a16="http://schemas.microsoft.com/office/drawing/2014/main" id="{A9D18E9D-F9DC-46E3-9E8B-706D120514A0}"/>
              </a:ext>
            </a:extLst>
          </p:cNvPr>
          <p:cNvSpPr>
            <a:spLocks noGrp="1"/>
          </p:cNvSpPr>
          <p:nvPr>
            <p:ph type="sldNum" sz="quarter" idx="12"/>
          </p:nvPr>
        </p:nvSpPr>
        <p:spPr/>
        <p:txBody>
          <a:bodyPr/>
          <a:lstStyle/>
          <a:p>
            <a:fld id="{D7E73BF0-1322-481A-85B0-7D5783909D9E}" type="slidenum">
              <a:rPr lang="zh-TW" altLang="en-US" smtClean="0"/>
              <a:t>57</a:t>
            </a:fld>
            <a:endParaRPr lang="zh-TW" altLang="en-US" dirty="0"/>
          </a:p>
        </p:txBody>
      </p:sp>
      <p:cxnSp>
        <p:nvCxnSpPr>
          <p:cNvPr id="7" name="直接连接符 6">
            <a:extLst>
              <a:ext uri="{FF2B5EF4-FFF2-40B4-BE49-F238E27FC236}">
                <a16:creationId xmlns:a16="http://schemas.microsoft.com/office/drawing/2014/main" id="{E047CECF-A341-452E-8841-65B7054AE3DC}"/>
              </a:ext>
            </a:extLst>
          </p:cNvPr>
          <p:cNvCxnSpPr>
            <a:cxnSpLocks/>
          </p:cNvCxnSpPr>
          <p:nvPr/>
        </p:nvCxnSpPr>
        <p:spPr>
          <a:xfrm>
            <a:off x="1371600" y="2575932"/>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B12BB1C-326A-4D83-8955-A8223B088F93}"/>
              </a:ext>
            </a:extLst>
          </p:cNvPr>
          <p:cNvCxnSpPr>
            <a:cxnSpLocks/>
          </p:cNvCxnSpPr>
          <p:nvPr/>
        </p:nvCxnSpPr>
        <p:spPr>
          <a:xfrm>
            <a:off x="3222171" y="2911476"/>
            <a:ext cx="211727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40B3F680-756C-414C-ACD0-F2C33A0BA28F}"/>
              </a:ext>
            </a:extLst>
          </p:cNvPr>
          <p:cNvSpPr/>
          <p:nvPr/>
        </p:nvSpPr>
        <p:spPr>
          <a:xfrm>
            <a:off x="995137" y="4523018"/>
            <a:ext cx="6080577" cy="129539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EEFB2C87-24DF-4088-93ED-7B20E53E6E24}"/>
              </a:ext>
            </a:extLst>
          </p:cNvPr>
          <p:cNvSpPr>
            <a:spLocks noGrp="1"/>
          </p:cNvSpPr>
          <p:nvPr>
            <p:ph type="title"/>
          </p:nvPr>
        </p:nvSpPr>
        <p:spPr>
          <a:xfrm>
            <a:off x="611188" y="188912"/>
            <a:ext cx="8281987" cy="1449387"/>
          </a:xfrm>
        </p:spPr>
        <p:txBody>
          <a:bodyPr>
            <a:normAutofit/>
          </a:bodyPr>
          <a:lstStyle/>
          <a:p>
            <a:r>
              <a:rPr lang="en-US" altLang="zh-CN" dirty="0">
                <a:ea typeface="宋体" panose="02010600030101010101" pitchFamily="2" charset="-122"/>
              </a:rPr>
              <a:t>Implementing a barrier with semaphores</a:t>
            </a:r>
          </a:p>
        </p:txBody>
      </p:sp>
      <p:pic>
        <p:nvPicPr>
          <p:cNvPr id="72707" name="Picture 2">
            <a:extLst>
              <a:ext uri="{FF2B5EF4-FFF2-40B4-BE49-F238E27FC236}">
                <a16:creationId xmlns:a16="http://schemas.microsoft.com/office/drawing/2014/main" id="{F9772CAF-4620-410E-A226-14E069F4E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99" y="1577521"/>
            <a:ext cx="5622471" cy="543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1031E4D3-037A-4742-A6F8-ED4C5F8A06EB}"/>
              </a:ext>
            </a:extLst>
          </p:cNvPr>
          <p:cNvSpPr>
            <a:spLocks noGrp="1"/>
          </p:cNvSpPr>
          <p:nvPr>
            <p:ph type="sldNum" sz="quarter" idx="12"/>
          </p:nvPr>
        </p:nvSpPr>
        <p:spPr/>
        <p:txBody>
          <a:bodyPr/>
          <a:lstStyle/>
          <a:p>
            <a:fld id="{D7E73BF0-1322-481A-85B0-7D5783909D9E}" type="slidenum">
              <a:rPr lang="zh-TW" altLang="en-US" smtClean="0"/>
              <a:t>58</a:t>
            </a:fld>
            <a:endParaRPr lang="zh-TW" altLang="en-US" dirty="0"/>
          </a:p>
        </p:txBody>
      </p:sp>
      <p:sp>
        <p:nvSpPr>
          <p:cNvPr id="6" name="矩形: 圆角 5">
            <a:extLst>
              <a:ext uri="{FF2B5EF4-FFF2-40B4-BE49-F238E27FC236}">
                <a16:creationId xmlns:a16="http://schemas.microsoft.com/office/drawing/2014/main" id="{B4910F9E-B77C-4E0C-9F51-C75CB58990EE}"/>
              </a:ext>
            </a:extLst>
          </p:cNvPr>
          <p:cNvSpPr/>
          <p:nvPr/>
        </p:nvSpPr>
        <p:spPr>
          <a:xfrm>
            <a:off x="995137" y="3733800"/>
            <a:ext cx="6080577" cy="29352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a:extLst>
              <a:ext uri="{FF2B5EF4-FFF2-40B4-BE49-F238E27FC236}">
                <a16:creationId xmlns:a16="http://schemas.microsoft.com/office/drawing/2014/main" id="{03F298CD-27A6-43CC-BE43-ACAA1E052BA2}"/>
              </a:ext>
            </a:extLst>
          </p:cNvPr>
          <p:cNvCxnSpPr>
            <a:cxnSpLocks/>
          </p:cNvCxnSpPr>
          <p:nvPr/>
        </p:nvCxnSpPr>
        <p:spPr>
          <a:xfrm>
            <a:off x="1447800" y="2450746"/>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D92A77-896A-4EF0-8205-0B00822AB408}"/>
              </a:ext>
            </a:extLst>
          </p:cNvPr>
          <p:cNvCxnSpPr>
            <a:cxnSpLocks/>
          </p:cNvCxnSpPr>
          <p:nvPr/>
        </p:nvCxnSpPr>
        <p:spPr>
          <a:xfrm>
            <a:off x="1447800" y="2722889"/>
            <a:ext cx="2149929"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4279392" y="2194560"/>
            <a:ext cx="2040941" cy="256186"/>
          </a:xfrm>
          <a:prstGeom prst="roundRect">
            <a:avLst/>
          </a:prstGeom>
          <a:solidFill>
            <a:schemeClr val="accent2">
              <a:lumMod val="60000"/>
              <a:lumOff val="4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5846718-CB15-44DC-A3B0-F0ED78D869D1}" type="slidenum">
              <a:rPr lang="en-SG" smtClean="0"/>
              <a:t>59</a:t>
            </a:fld>
            <a:endParaRPr lang="en-SG"/>
          </a:p>
        </p:txBody>
      </p:sp>
      <p:sp>
        <p:nvSpPr>
          <p:cNvPr id="3" name="矩形 2"/>
          <p:cNvSpPr/>
          <p:nvPr/>
        </p:nvSpPr>
        <p:spPr>
          <a:xfrm>
            <a:off x="310425" y="575683"/>
            <a:ext cx="4572000" cy="954107"/>
          </a:xfrm>
          <a:prstGeom prst="rect">
            <a:avLst/>
          </a:prstGeom>
        </p:spPr>
        <p:txBody>
          <a:bodyPr>
            <a:spAutoFit/>
          </a:bodyPr>
          <a:lstStyle/>
          <a:p>
            <a:r>
              <a:rPr lang="pt-BR" altLang="zh-CN" sz="2800" b="1" dirty="0"/>
              <a:t>int sem_wait(sem_t *sem);</a:t>
            </a:r>
          </a:p>
          <a:p>
            <a:endParaRPr lang="pt-BR" altLang="zh-CN" sz="2800" dirty="0"/>
          </a:p>
        </p:txBody>
      </p:sp>
      <p:sp>
        <p:nvSpPr>
          <p:cNvPr id="4" name="矩形 3"/>
          <p:cNvSpPr/>
          <p:nvPr/>
        </p:nvSpPr>
        <p:spPr>
          <a:xfrm>
            <a:off x="446783" y="1052736"/>
            <a:ext cx="8244916"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sem_wait</a:t>
            </a:r>
            <a:r>
              <a:rPr lang="zh-CN" altLang="en-US" sz="2000" dirty="0">
                <a:latin typeface="微软雅黑" panose="020B0503020204020204" pitchFamily="34" charset="-122"/>
                <a:ea typeface="微软雅黑" panose="020B0503020204020204" pitchFamily="34" charset="-122"/>
              </a:rPr>
              <a:t>可以用来阻塞当前线程，直到信号量的值大于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，解除阻塞。</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解除阻塞后，</a:t>
            </a:r>
            <a:r>
              <a:rPr lang="en-US" altLang="zh-CN" sz="2000" dirty="0" err="1">
                <a:latin typeface="微软雅黑" panose="020B0503020204020204" pitchFamily="34" charset="-122"/>
                <a:ea typeface="微软雅黑" panose="020B0503020204020204" pitchFamily="34" charset="-122"/>
              </a:rPr>
              <a:t>sem</a:t>
            </a:r>
            <a:r>
              <a:rPr lang="zh-CN" altLang="en-US" sz="2000" dirty="0">
                <a:latin typeface="微软雅黑" panose="020B0503020204020204" pitchFamily="34" charset="-122"/>
                <a:ea typeface="微软雅黑" panose="020B0503020204020204" pitchFamily="34" charset="-122"/>
              </a:rPr>
              <a:t>的值</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，表示公共资源被执行减少了</a:t>
            </a:r>
          </a:p>
        </p:txBody>
      </p:sp>
      <p:sp>
        <p:nvSpPr>
          <p:cNvPr id="6" name="圆角矩形 5"/>
          <p:cNvSpPr/>
          <p:nvPr/>
        </p:nvSpPr>
        <p:spPr>
          <a:xfrm>
            <a:off x="446783" y="2348880"/>
            <a:ext cx="6573489" cy="1751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latin typeface="微软雅黑" panose="020B0503020204020204" pitchFamily="34" charset="-122"/>
                <a:ea typeface="微软雅黑" panose="020B0503020204020204" pitchFamily="34" charset="-122"/>
              </a:rPr>
              <a:t>信号量和互斥锁</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mutex</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的区别：</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互斥锁只允许一个线程进入临界区，</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而信号量允许多个线程同时进入临界区。</a:t>
            </a:r>
          </a:p>
        </p:txBody>
      </p:sp>
      <p:sp>
        <p:nvSpPr>
          <p:cNvPr id="8" name="文本框 7"/>
          <p:cNvSpPr txBox="1"/>
          <p:nvPr/>
        </p:nvSpPr>
        <p:spPr>
          <a:xfrm>
            <a:off x="843954" y="4797152"/>
            <a:ext cx="6708888" cy="1384995"/>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先判断，如果大于</a:t>
            </a:r>
            <a:r>
              <a:rPr lang="en-US" altLang="zh-CN" sz="2800" dirty="0">
                <a:solidFill>
                  <a:srgbClr val="C00000"/>
                </a:solidFill>
                <a:latin typeface="微软雅黑" panose="020B0503020204020204" pitchFamily="34" charset="-122"/>
                <a:ea typeface="微软雅黑" panose="020B0503020204020204" pitchFamily="34" charset="-122"/>
              </a:rPr>
              <a:t>0</a:t>
            </a:r>
            <a:r>
              <a:rPr lang="zh-CN" altLang="en-US" sz="2800" dirty="0">
                <a:solidFill>
                  <a:srgbClr val="C00000"/>
                </a:solidFill>
                <a:latin typeface="微软雅黑" panose="020B0503020204020204" pitchFamily="34" charset="-122"/>
                <a:ea typeface="微软雅黑" panose="020B0503020204020204" pitchFamily="34" charset="-122"/>
              </a:rPr>
              <a:t>，解除阻塞，减去</a:t>
            </a:r>
            <a:r>
              <a:rPr lang="en-US" altLang="zh-CN" sz="2800" dirty="0">
                <a:solidFill>
                  <a:srgbClr val="C00000"/>
                </a:solidFill>
                <a:latin typeface="微软雅黑" panose="020B0503020204020204" pitchFamily="34" charset="-122"/>
                <a:ea typeface="微软雅黑" panose="020B0503020204020204" pitchFamily="34" charset="-122"/>
              </a:rPr>
              <a:t>1</a:t>
            </a:r>
            <a:r>
              <a:rPr lang="zh-CN" altLang="en-US" sz="2800" dirty="0">
                <a:solidFill>
                  <a:srgbClr val="C00000"/>
                </a:solidFill>
                <a:latin typeface="微软雅黑" panose="020B0503020204020204" pitchFamily="34" charset="-122"/>
                <a:ea typeface="微软雅黑" panose="020B0503020204020204" pitchFamily="34" charset="-122"/>
              </a:rPr>
              <a:t>；</a:t>
            </a:r>
            <a:endParaRPr lang="en-US" altLang="zh-CN" sz="2800" dirty="0">
              <a:solidFill>
                <a:srgbClr val="C00000"/>
              </a:solidFill>
              <a:latin typeface="微软雅黑" panose="020B0503020204020204" pitchFamily="34" charset="-122"/>
              <a:ea typeface="微软雅黑" panose="020B0503020204020204" pitchFamily="34" charset="-122"/>
            </a:endParaRPr>
          </a:p>
          <a:p>
            <a:endParaRPr lang="en-US" altLang="zh-CN" sz="2800" dirty="0">
              <a:solidFill>
                <a:srgbClr val="C00000"/>
              </a:solidFill>
              <a:latin typeface="微软雅黑" panose="020B0503020204020204" pitchFamily="34" charset="-122"/>
              <a:ea typeface="微软雅黑" panose="020B0503020204020204" pitchFamily="34" charset="-122"/>
            </a:endParaRPr>
          </a:p>
          <a:p>
            <a:r>
              <a:rPr lang="zh-CN" altLang="en-US" sz="2800" dirty="0">
                <a:solidFill>
                  <a:srgbClr val="C00000"/>
                </a:solidFill>
                <a:latin typeface="微软雅黑" panose="020B0503020204020204" pitchFamily="34" charset="-122"/>
                <a:ea typeface="微软雅黑" panose="020B0503020204020204" pitchFamily="34" charset="-122"/>
              </a:rPr>
              <a:t>如果等于</a:t>
            </a:r>
            <a:r>
              <a:rPr lang="en-US" altLang="zh-CN" sz="2800" dirty="0">
                <a:solidFill>
                  <a:srgbClr val="C00000"/>
                </a:solidFill>
                <a:latin typeface="微软雅黑" panose="020B0503020204020204" pitchFamily="34" charset="-122"/>
                <a:ea typeface="微软雅黑" panose="020B0503020204020204" pitchFamily="34" charset="-122"/>
              </a:rPr>
              <a:t>0</a:t>
            </a:r>
            <a:r>
              <a:rPr lang="zh-CN" altLang="en-US" sz="2800" dirty="0">
                <a:solidFill>
                  <a:srgbClr val="C00000"/>
                </a:solidFill>
                <a:latin typeface="微软雅黑" panose="020B0503020204020204" pitchFamily="34" charset="-122"/>
                <a:ea typeface="微软雅黑" panose="020B0503020204020204" pitchFamily="34" charset="-122"/>
              </a:rPr>
              <a:t>，保持阻塞</a:t>
            </a:r>
          </a:p>
        </p:txBody>
      </p:sp>
    </p:spTree>
    <p:extLst>
      <p:ext uri="{BB962C8B-B14F-4D97-AF65-F5344CB8AC3E}">
        <p14:creationId xmlns:p14="http://schemas.microsoft.com/office/powerpoint/2010/main" val="369321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8DFA212F-6CA0-4B30-B4B9-87218D4F1073}"/>
              </a:ext>
            </a:extLst>
          </p:cNvPr>
          <p:cNvSpPr>
            <a:spLocks noGrp="1"/>
          </p:cNvSpPr>
          <p:nvPr>
            <p:ph type="title"/>
          </p:nvPr>
        </p:nvSpPr>
        <p:spPr>
          <a:xfrm>
            <a:off x="431006" y="707004"/>
            <a:ext cx="8281987" cy="708025"/>
          </a:xfrm>
        </p:spPr>
        <p:txBody>
          <a:bodyPr/>
          <a:lstStyle/>
          <a:p>
            <a:r>
              <a:rPr lang="en-US" altLang="zh-CN" dirty="0">
                <a:latin typeface="NimbusRomNo9L-Regu"/>
                <a:ea typeface="宋体" panose="02010600030101010101" pitchFamily="2" charset="-122"/>
              </a:rPr>
              <a:t>POSIX</a:t>
            </a:r>
            <a:r>
              <a:rPr lang="en-US" altLang="zh-CN" baseline="30000" dirty="0">
                <a:ea typeface="宋体" panose="02010600030101010101" pitchFamily="2" charset="-122"/>
                <a:cs typeface="Arial" panose="020B0604020202020204" pitchFamily="34" charset="0"/>
              </a:rPr>
              <a:t>®</a:t>
            </a:r>
            <a:r>
              <a:rPr lang="en-US" altLang="zh-CN" sz="800" dirty="0">
                <a:latin typeface="CMSY10"/>
                <a:ea typeface="宋体" panose="02010600030101010101" pitchFamily="2" charset="-122"/>
              </a:rPr>
              <a:t> </a:t>
            </a:r>
            <a:r>
              <a:rPr lang="en-US" altLang="zh-CN" dirty="0">
                <a:latin typeface="NimbusRomNo9L-Regu"/>
                <a:ea typeface="宋体" panose="02010600030101010101" pitchFamily="2" charset="-122"/>
              </a:rPr>
              <a:t>Threads</a:t>
            </a:r>
            <a:endParaRPr lang="en-US" altLang="zh-CN" dirty="0">
              <a:ea typeface="宋体" panose="02010600030101010101" pitchFamily="2" charset="-122"/>
            </a:endParaRPr>
          </a:p>
        </p:txBody>
      </p:sp>
      <p:sp>
        <p:nvSpPr>
          <p:cNvPr id="23554" name="Content Placeholder 2">
            <a:extLst>
              <a:ext uri="{FF2B5EF4-FFF2-40B4-BE49-F238E27FC236}">
                <a16:creationId xmlns:a16="http://schemas.microsoft.com/office/drawing/2014/main" id="{A146DE6E-B9F3-46D0-90E2-DEC2E5199308}"/>
              </a:ext>
            </a:extLst>
          </p:cNvPr>
          <p:cNvSpPr>
            <a:spLocks noGrp="1"/>
          </p:cNvSpPr>
          <p:nvPr>
            <p:ph idx="1"/>
          </p:nvPr>
        </p:nvSpPr>
        <p:spPr/>
        <p:txBody>
          <a:bodyPr/>
          <a:lstStyle/>
          <a:p>
            <a:r>
              <a:rPr lang="en-US" altLang="zh-CN" dirty="0">
                <a:ea typeface="宋体" panose="02010600030101010101" pitchFamily="2" charset="-122"/>
              </a:rPr>
              <a:t>Portable Operating System Interface (POSIX)</a:t>
            </a:r>
          </a:p>
          <a:p>
            <a:r>
              <a:rPr lang="en-US" altLang="zh-CN" dirty="0">
                <a:ea typeface="宋体" panose="02010600030101010101" pitchFamily="2" charset="-122"/>
              </a:rPr>
              <a:t>Also known as </a:t>
            </a:r>
            <a:r>
              <a:rPr lang="en-US" altLang="zh-CN" dirty="0" err="1">
                <a:solidFill>
                  <a:srgbClr val="FF0000"/>
                </a:solidFill>
                <a:ea typeface="宋体" panose="02010600030101010101" pitchFamily="2" charset="-122"/>
              </a:rPr>
              <a:t>Pthreads</a:t>
            </a:r>
            <a:r>
              <a:rPr lang="en-US" altLang="zh-CN" dirty="0">
                <a:ea typeface="宋体" panose="02010600030101010101" pitchFamily="2" charset="-122"/>
              </a:rPr>
              <a:t>.</a:t>
            </a:r>
          </a:p>
          <a:p>
            <a:r>
              <a:rPr lang="en-US" altLang="zh-CN" dirty="0">
                <a:ea typeface="宋体" panose="02010600030101010101" pitchFamily="2" charset="-122"/>
              </a:rPr>
              <a:t>A standard for </a:t>
            </a:r>
            <a:r>
              <a:rPr lang="en-US" altLang="zh-CN" dirty="0">
                <a:solidFill>
                  <a:srgbClr val="FF0000"/>
                </a:solidFill>
                <a:ea typeface="宋体" panose="02010600030101010101" pitchFamily="2" charset="-122"/>
              </a:rPr>
              <a:t>Unix-like </a:t>
            </a:r>
            <a:r>
              <a:rPr lang="en-US" altLang="zh-CN" dirty="0">
                <a:ea typeface="宋体" panose="02010600030101010101" pitchFamily="2" charset="-122"/>
              </a:rPr>
              <a:t>operating systems.</a:t>
            </a:r>
          </a:p>
          <a:p>
            <a:r>
              <a:rPr lang="en-US" altLang="zh-CN" dirty="0">
                <a:ea typeface="宋体" panose="02010600030101010101" pitchFamily="2" charset="-122"/>
              </a:rPr>
              <a:t>A </a:t>
            </a:r>
            <a:r>
              <a:rPr lang="en-US" altLang="zh-CN" dirty="0">
                <a:solidFill>
                  <a:srgbClr val="FF0000"/>
                </a:solidFill>
                <a:ea typeface="宋体" panose="02010600030101010101" pitchFamily="2" charset="-122"/>
              </a:rPr>
              <a:t>library</a:t>
            </a:r>
            <a:r>
              <a:rPr lang="en-US" altLang="zh-CN" dirty="0">
                <a:ea typeface="宋体" panose="02010600030101010101" pitchFamily="2" charset="-122"/>
              </a:rPr>
              <a:t> that can be linked with C programs.</a:t>
            </a:r>
          </a:p>
          <a:p>
            <a:r>
              <a:rPr lang="en-US" altLang="zh-CN" dirty="0">
                <a:ea typeface="宋体" panose="02010600030101010101" pitchFamily="2" charset="-122"/>
              </a:rPr>
              <a:t>Specifies an application programming interface (</a:t>
            </a:r>
            <a:r>
              <a:rPr lang="en-US" altLang="zh-CN" dirty="0">
                <a:solidFill>
                  <a:srgbClr val="FF0000"/>
                </a:solidFill>
                <a:ea typeface="宋体" panose="02010600030101010101" pitchFamily="2" charset="-122"/>
              </a:rPr>
              <a:t>API</a:t>
            </a:r>
            <a:r>
              <a:rPr lang="en-US" altLang="zh-CN" dirty="0">
                <a:ea typeface="宋体" panose="02010600030101010101" pitchFamily="2" charset="-122"/>
              </a:rPr>
              <a:t>) for multi-threaded programming.</a:t>
            </a:r>
          </a:p>
        </p:txBody>
      </p:sp>
      <p:sp>
        <p:nvSpPr>
          <p:cNvPr id="6" name="灯片编号占位符 5">
            <a:extLst>
              <a:ext uri="{FF2B5EF4-FFF2-40B4-BE49-F238E27FC236}">
                <a16:creationId xmlns:a16="http://schemas.microsoft.com/office/drawing/2014/main" id="{2F1C1D9B-1E6A-432B-9887-A56207090B6A}"/>
              </a:ext>
            </a:extLst>
          </p:cNvPr>
          <p:cNvSpPr>
            <a:spLocks noGrp="1"/>
          </p:cNvSpPr>
          <p:nvPr>
            <p:ph type="sldNum" sz="quarter" idx="12"/>
          </p:nvPr>
        </p:nvSpPr>
        <p:spPr/>
        <p:txBody>
          <a:bodyPr/>
          <a:lstStyle/>
          <a:p>
            <a:fld id="{D7E73BF0-1322-481A-85B0-7D5783909D9E}" type="slidenum">
              <a:rPr lang="zh-TW" altLang="en-US" smtClean="0"/>
              <a:t>6</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xEl>
                                              <p:pRg st="2" end="2"/>
                                            </p:txEl>
                                          </p:spTgt>
                                        </p:tgtEl>
                                        <p:attrNameLst>
                                          <p:attrName>style.visibility</p:attrName>
                                        </p:attrNameLst>
                                      </p:cBhvr>
                                      <p:to>
                                        <p:strVal val="visible"/>
                                      </p:to>
                                    </p:set>
                                    <p:animEffect transition="in" filter="wipe(down)">
                                      <p:cBhvr>
                                        <p:cTn id="7" dur="500"/>
                                        <p:tgtEl>
                                          <p:spTgt spid="2355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554">
                                            <p:txEl>
                                              <p:pRg st="3" end="3"/>
                                            </p:txEl>
                                          </p:spTgt>
                                        </p:tgtEl>
                                        <p:attrNameLst>
                                          <p:attrName>style.visibility</p:attrName>
                                        </p:attrNameLst>
                                      </p:cBhvr>
                                      <p:to>
                                        <p:strVal val="visible"/>
                                      </p:to>
                                    </p:set>
                                    <p:animEffect transition="in" filter="wipe(down)">
                                      <p:cBhvr>
                                        <p:cTn id="12" dur="500"/>
                                        <p:tgtEl>
                                          <p:spTgt spid="2355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554">
                                            <p:txEl>
                                              <p:pRg st="4" end="4"/>
                                            </p:txEl>
                                          </p:spTgt>
                                        </p:tgtEl>
                                        <p:attrNameLst>
                                          <p:attrName>style.visibility</p:attrName>
                                        </p:attrNameLst>
                                      </p:cBhvr>
                                      <p:to>
                                        <p:strVal val="visible"/>
                                      </p:to>
                                    </p:set>
                                    <p:animEffect transition="in" filter="wipe(down)">
                                      <p:cBhvr>
                                        <p:cTn id="17" dur="500"/>
                                        <p:tgtEl>
                                          <p:spTgt spid="235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3702F094-5336-4B54-A75F-D0ADE22CD4BE}"/>
              </a:ext>
            </a:extLst>
          </p:cNvPr>
          <p:cNvSpPr>
            <a:spLocks noGrp="1"/>
          </p:cNvSpPr>
          <p:nvPr>
            <p:ph type="title"/>
          </p:nvPr>
        </p:nvSpPr>
        <p:spPr>
          <a:xfrm>
            <a:off x="611188" y="549805"/>
            <a:ext cx="8281987" cy="708025"/>
          </a:xfrm>
        </p:spPr>
        <p:txBody>
          <a:bodyPr/>
          <a:lstStyle/>
          <a:p>
            <a:r>
              <a:rPr lang="en-US" altLang="zh-CN" dirty="0">
                <a:ea typeface="宋体" panose="02010600030101010101" pitchFamily="2" charset="-122"/>
              </a:rPr>
              <a:t>Condition Variables</a:t>
            </a:r>
          </a:p>
        </p:txBody>
      </p:sp>
      <p:sp>
        <p:nvSpPr>
          <p:cNvPr id="73730" name="Content Placeholder 2">
            <a:extLst>
              <a:ext uri="{FF2B5EF4-FFF2-40B4-BE49-F238E27FC236}">
                <a16:creationId xmlns:a16="http://schemas.microsoft.com/office/drawing/2014/main" id="{0002B8AC-04C1-4DF6-88C0-1504421C1EE0}"/>
              </a:ext>
            </a:extLst>
          </p:cNvPr>
          <p:cNvSpPr>
            <a:spLocks noGrp="1"/>
          </p:cNvSpPr>
          <p:nvPr>
            <p:ph idx="1"/>
          </p:nvPr>
        </p:nvSpPr>
        <p:spPr>
          <a:xfrm>
            <a:off x="628649" y="1825625"/>
            <a:ext cx="8264525" cy="4351338"/>
          </a:xfrm>
        </p:spPr>
        <p:txBody>
          <a:bodyPr/>
          <a:lstStyle/>
          <a:p>
            <a:r>
              <a:rPr lang="en-US" altLang="zh-CN" dirty="0">
                <a:ea typeface="宋体" panose="02010600030101010101" pitchFamily="2" charset="-122"/>
              </a:rPr>
              <a:t>A </a:t>
            </a:r>
            <a:r>
              <a:rPr lang="en-US" altLang="zh-CN" dirty="0">
                <a:solidFill>
                  <a:srgbClr val="0000FF"/>
                </a:solidFill>
                <a:ea typeface="宋体" panose="02010600030101010101" pitchFamily="2" charset="-122"/>
              </a:rPr>
              <a:t>condition variable </a:t>
            </a:r>
            <a:r>
              <a:rPr lang="en-US" altLang="zh-CN" dirty="0">
                <a:ea typeface="宋体" panose="02010600030101010101" pitchFamily="2" charset="-122"/>
              </a:rPr>
              <a:t>is a data object that allows a thread to </a:t>
            </a:r>
            <a:r>
              <a:rPr lang="en-US" altLang="zh-CN" dirty="0">
                <a:solidFill>
                  <a:srgbClr val="FF0000"/>
                </a:solidFill>
                <a:ea typeface="宋体" panose="02010600030101010101" pitchFamily="2" charset="-122"/>
              </a:rPr>
              <a:t>suspend execution </a:t>
            </a:r>
            <a:r>
              <a:rPr lang="en-US" altLang="zh-CN" dirty="0">
                <a:ea typeface="宋体" panose="02010600030101010101" pitchFamily="2" charset="-122"/>
              </a:rPr>
              <a:t>until a </a:t>
            </a:r>
            <a:r>
              <a:rPr lang="en-US" altLang="zh-CN" dirty="0">
                <a:solidFill>
                  <a:srgbClr val="FF0000"/>
                </a:solidFill>
                <a:ea typeface="宋体" panose="02010600030101010101" pitchFamily="2" charset="-122"/>
              </a:rPr>
              <a:t>certain event or condition occurs</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When the event or condition occurs another thread can </a:t>
            </a:r>
            <a:r>
              <a:rPr lang="en-US" altLang="zh-CN" dirty="0">
                <a:solidFill>
                  <a:srgbClr val="FF0000"/>
                </a:solidFill>
                <a:ea typeface="宋体" panose="02010600030101010101" pitchFamily="2" charset="-122"/>
              </a:rPr>
              <a:t>signal</a:t>
            </a:r>
            <a:r>
              <a:rPr lang="en-US" altLang="zh-CN" dirty="0">
                <a:ea typeface="宋体" panose="02010600030101010101" pitchFamily="2" charset="-122"/>
              </a:rPr>
              <a:t> the thread to “</a:t>
            </a:r>
            <a:r>
              <a:rPr lang="en-US" altLang="zh-CN" dirty="0">
                <a:solidFill>
                  <a:srgbClr val="FF0000"/>
                </a:solidFill>
                <a:ea typeface="宋体" panose="02010600030101010101" pitchFamily="2" charset="-122"/>
              </a:rPr>
              <a:t>wake up</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A condition variable is always </a:t>
            </a:r>
            <a:r>
              <a:rPr lang="en-US" altLang="zh-CN" dirty="0">
                <a:solidFill>
                  <a:srgbClr val="FF0000"/>
                </a:solidFill>
                <a:ea typeface="宋体" panose="02010600030101010101" pitchFamily="2" charset="-122"/>
              </a:rPr>
              <a:t>associated</a:t>
            </a:r>
            <a:r>
              <a:rPr lang="en-US" altLang="zh-CN" dirty="0">
                <a:ea typeface="宋体" panose="02010600030101010101" pitchFamily="2" charset="-122"/>
              </a:rPr>
              <a:t> with a </a:t>
            </a:r>
            <a:r>
              <a:rPr lang="en-US" altLang="zh-CN" dirty="0">
                <a:solidFill>
                  <a:srgbClr val="FF0000"/>
                </a:solidFill>
                <a:ea typeface="宋体" panose="02010600030101010101" pitchFamily="2" charset="-122"/>
              </a:rPr>
              <a:t>mutex</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811AE5A9-39E6-46D3-B564-CF25350E2255}"/>
              </a:ext>
            </a:extLst>
          </p:cNvPr>
          <p:cNvSpPr>
            <a:spLocks noGrp="1"/>
          </p:cNvSpPr>
          <p:nvPr>
            <p:ph type="sldNum" sz="quarter" idx="12"/>
          </p:nvPr>
        </p:nvSpPr>
        <p:spPr/>
        <p:txBody>
          <a:bodyPr/>
          <a:lstStyle/>
          <a:p>
            <a:fld id="{D7E73BF0-1322-481A-85B0-7D5783909D9E}" type="slidenum">
              <a:rPr lang="zh-TW" altLang="en-US" smtClean="0"/>
              <a:t>60</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730">
                                            <p:txEl>
                                              <p:pRg st="2" end="2"/>
                                            </p:txEl>
                                          </p:spTgt>
                                        </p:tgtEl>
                                        <p:attrNameLst>
                                          <p:attrName>style.visibility</p:attrName>
                                        </p:attrNameLst>
                                      </p:cBhvr>
                                      <p:to>
                                        <p:strVal val="visible"/>
                                      </p:to>
                                    </p:set>
                                    <p:animEffect transition="in" filter="wipe(down)">
                                      <p:cBhvr>
                                        <p:cTn id="7" dur="500"/>
                                        <p:tgtEl>
                                          <p:spTgt spid="737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3730">
                                            <p:txEl>
                                              <p:pRg st="4" end="4"/>
                                            </p:txEl>
                                          </p:spTgt>
                                        </p:tgtEl>
                                        <p:attrNameLst>
                                          <p:attrName>style.visibility</p:attrName>
                                        </p:attrNameLst>
                                      </p:cBhvr>
                                      <p:to>
                                        <p:strVal val="visible"/>
                                      </p:to>
                                    </p:set>
                                    <p:animEffect transition="in" filter="wipe(down)">
                                      <p:cBhvr>
                                        <p:cTn id="12" dur="500"/>
                                        <p:tgtEl>
                                          <p:spTgt spid="737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8C63A8A3-DD33-4CF6-887E-A4387DEBF146}"/>
              </a:ext>
            </a:extLst>
          </p:cNvPr>
          <p:cNvSpPr>
            <a:spLocks noGrp="1"/>
          </p:cNvSpPr>
          <p:nvPr>
            <p:ph type="title"/>
          </p:nvPr>
        </p:nvSpPr>
        <p:spPr/>
        <p:txBody>
          <a:bodyPr/>
          <a:lstStyle/>
          <a:p>
            <a:r>
              <a:rPr lang="en-US" altLang="zh-CN">
                <a:ea typeface="宋体" panose="02010600030101010101" pitchFamily="2" charset="-122"/>
              </a:rPr>
              <a:t>Condition Variables</a:t>
            </a:r>
          </a:p>
        </p:txBody>
      </p:sp>
      <p:pic>
        <p:nvPicPr>
          <p:cNvPr id="74755" name="Picture 2">
            <a:extLst>
              <a:ext uri="{FF2B5EF4-FFF2-40B4-BE49-F238E27FC236}">
                <a16:creationId xmlns:a16="http://schemas.microsoft.com/office/drawing/2014/main" id="{CBE4393C-923F-4A9E-872B-CDBE60594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39703"/>
            <a:ext cx="8120063" cy="269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86345255-7373-40D4-B993-7049198CBF0A}"/>
              </a:ext>
            </a:extLst>
          </p:cNvPr>
          <p:cNvSpPr>
            <a:spLocks noGrp="1"/>
          </p:cNvSpPr>
          <p:nvPr>
            <p:ph type="sldNum" sz="quarter" idx="12"/>
          </p:nvPr>
        </p:nvSpPr>
        <p:spPr/>
        <p:txBody>
          <a:bodyPr/>
          <a:lstStyle/>
          <a:p>
            <a:fld id="{D7E73BF0-1322-481A-85B0-7D5783909D9E}" type="slidenum">
              <a:rPr lang="zh-TW" altLang="en-US" smtClean="0"/>
              <a:t>61</a:t>
            </a:fld>
            <a:endParaRPr lang="zh-TW" altLang="en-US" dirty="0"/>
          </a:p>
        </p:txBody>
      </p:sp>
      <p:cxnSp>
        <p:nvCxnSpPr>
          <p:cNvPr id="6" name="直接连接符 5">
            <a:extLst>
              <a:ext uri="{FF2B5EF4-FFF2-40B4-BE49-F238E27FC236}">
                <a16:creationId xmlns:a16="http://schemas.microsoft.com/office/drawing/2014/main" id="{2BF30408-5C33-42B0-8DE4-9CAD9E197ABF}"/>
              </a:ext>
            </a:extLst>
          </p:cNvPr>
          <p:cNvCxnSpPr>
            <a:cxnSpLocks/>
          </p:cNvCxnSpPr>
          <p:nvPr/>
        </p:nvCxnSpPr>
        <p:spPr>
          <a:xfrm>
            <a:off x="1206895" y="2945100"/>
            <a:ext cx="238823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CC3AAF1-3467-48A2-B364-64491E6588DD}"/>
              </a:ext>
            </a:extLst>
          </p:cNvPr>
          <p:cNvCxnSpPr>
            <a:cxnSpLocks/>
          </p:cNvCxnSpPr>
          <p:nvPr/>
        </p:nvCxnSpPr>
        <p:spPr>
          <a:xfrm>
            <a:off x="1364974" y="3602975"/>
            <a:ext cx="379769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B7D67F18-2FFA-4DC9-AF8D-7557E43171DB}"/>
              </a:ext>
            </a:extLst>
          </p:cNvPr>
          <p:cNvSpPr>
            <a:spLocks noGrp="1"/>
          </p:cNvSpPr>
          <p:nvPr>
            <p:ph type="title"/>
          </p:nvPr>
        </p:nvSpPr>
        <p:spPr>
          <a:xfrm>
            <a:off x="468313" y="188913"/>
            <a:ext cx="8281987" cy="1313316"/>
          </a:xfrm>
        </p:spPr>
        <p:txBody>
          <a:bodyPr>
            <a:normAutofit/>
          </a:bodyPr>
          <a:lstStyle/>
          <a:p>
            <a:r>
              <a:rPr lang="en-US" altLang="zh-CN" dirty="0">
                <a:ea typeface="宋体" panose="02010600030101010101" pitchFamily="2" charset="-122"/>
              </a:rPr>
              <a:t>Implementing a barrier with condition variables</a:t>
            </a:r>
          </a:p>
        </p:txBody>
      </p:sp>
      <p:grpSp>
        <p:nvGrpSpPr>
          <p:cNvPr id="75779" name="Group 5">
            <a:extLst>
              <a:ext uri="{FF2B5EF4-FFF2-40B4-BE49-F238E27FC236}">
                <a16:creationId xmlns:a16="http://schemas.microsoft.com/office/drawing/2014/main" id="{E8150126-38BA-462B-A0D3-F0C7148073F4}"/>
              </a:ext>
            </a:extLst>
          </p:cNvPr>
          <p:cNvGrpSpPr>
            <a:grpSpLocks/>
          </p:cNvGrpSpPr>
          <p:nvPr/>
        </p:nvGrpSpPr>
        <p:grpSpPr bwMode="auto">
          <a:xfrm>
            <a:off x="722992" y="1583872"/>
            <a:ext cx="7345363" cy="5184775"/>
            <a:chOff x="899592" y="1052736"/>
            <a:chExt cx="6718871" cy="4631035"/>
          </a:xfrm>
        </p:grpSpPr>
        <p:pic>
          <p:nvPicPr>
            <p:cNvPr id="75780" name="Picture 2">
              <a:extLst>
                <a:ext uri="{FF2B5EF4-FFF2-40B4-BE49-F238E27FC236}">
                  <a16:creationId xmlns:a16="http://schemas.microsoft.com/office/drawing/2014/main" id="{5E1A4378-DC3E-4A42-A619-95ABC0897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052736"/>
              <a:ext cx="31718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3">
              <a:extLst>
                <a:ext uri="{FF2B5EF4-FFF2-40B4-BE49-F238E27FC236}">
                  <a16:creationId xmlns:a16="http://schemas.microsoft.com/office/drawing/2014/main" id="{93FF06EC-32B8-4345-BB2E-776D819B4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492896"/>
              <a:ext cx="6646863"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灯片编号占位符 4">
            <a:extLst>
              <a:ext uri="{FF2B5EF4-FFF2-40B4-BE49-F238E27FC236}">
                <a16:creationId xmlns:a16="http://schemas.microsoft.com/office/drawing/2014/main" id="{1A8C60DA-8F70-40CF-9F51-23E9598FC797}"/>
              </a:ext>
            </a:extLst>
          </p:cNvPr>
          <p:cNvSpPr>
            <a:spLocks noGrp="1"/>
          </p:cNvSpPr>
          <p:nvPr>
            <p:ph type="sldNum" sz="quarter" idx="12"/>
          </p:nvPr>
        </p:nvSpPr>
        <p:spPr/>
        <p:txBody>
          <a:bodyPr/>
          <a:lstStyle/>
          <a:p>
            <a:fld id="{D7E73BF0-1322-481A-85B0-7D5783909D9E}" type="slidenum">
              <a:rPr lang="zh-TW" altLang="en-US" smtClean="0"/>
              <a:t>62</a:t>
            </a:fld>
            <a:endParaRPr lang="zh-TW" altLang="en-US" dirty="0"/>
          </a:p>
        </p:txBody>
      </p:sp>
      <p:cxnSp>
        <p:nvCxnSpPr>
          <p:cNvPr id="7" name="直接连接符 6">
            <a:extLst>
              <a:ext uri="{FF2B5EF4-FFF2-40B4-BE49-F238E27FC236}">
                <a16:creationId xmlns:a16="http://schemas.microsoft.com/office/drawing/2014/main" id="{9FD7CDDC-9018-4223-8E14-C28189E2DC83}"/>
              </a:ext>
            </a:extLst>
          </p:cNvPr>
          <p:cNvCxnSpPr>
            <a:cxnSpLocks/>
          </p:cNvCxnSpPr>
          <p:nvPr/>
        </p:nvCxnSpPr>
        <p:spPr>
          <a:xfrm>
            <a:off x="801714" y="2723599"/>
            <a:ext cx="29751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360B77E-7B5B-4C03-BEBA-882A152468E1}"/>
              </a:ext>
            </a:extLst>
          </p:cNvPr>
          <p:cNvCxnSpPr>
            <a:cxnSpLocks/>
          </p:cNvCxnSpPr>
          <p:nvPr/>
        </p:nvCxnSpPr>
        <p:spPr>
          <a:xfrm>
            <a:off x="1718050" y="5108991"/>
            <a:ext cx="405800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AE5FD94-D76C-4B4F-BCCD-CE57F6AEC995}"/>
              </a:ext>
            </a:extLst>
          </p:cNvPr>
          <p:cNvCxnSpPr>
            <a:cxnSpLocks/>
          </p:cNvCxnSpPr>
          <p:nvPr/>
        </p:nvCxnSpPr>
        <p:spPr>
          <a:xfrm flipV="1">
            <a:off x="2582755" y="5654650"/>
            <a:ext cx="4571511" cy="1661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87B8600-A39C-4A46-92EA-E1CE86214DBB}"/>
              </a:ext>
            </a:extLst>
          </p:cNvPr>
          <p:cNvCxnSpPr>
            <a:cxnSpLocks/>
          </p:cNvCxnSpPr>
          <p:nvPr/>
        </p:nvCxnSpPr>
        <p:spPr>
          <a:xfrm>
            <a:off x="1343203" y="4035565"/>
            <a:ext cx="22632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F848ED-2705-416E-8E76-AF7BCF180089}"/>
              </a:ext>
            </a:extLst>
          </p:cNvPr>
          <p:cNvCxnSpPr>
            <a:cxnSpLocks/>
          </p:cNvCxnSpPr>
          <p:nvPr/>
        </p:nvCxnSpPr>
        <p:spPr>
          <a:xfrm>
            <a:off x="1343203" y="6209868"/>
            <a:ext cx="253589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610759" y="2767618"/>
            <a:ext cx="3336188" cy="2587108"/>
            <a:chOff x="5610759" y="2767618"/>
            <a:chExt cx="3336188" cy="2587108"/>
          </a:xfrm>
        </p:grpSpPr>
        <p:cxnSp>
          <p:nvCxnSpPr>
            <p:cNvPr id="3" name="直接箭头连接符 2"/>
            <p:cNvCxnSpPr/>
            <p:nvPr/>
          </p:nvCxnSpPr>
          <p:spPr>
            <a:xfrm flipV="1">
              <a:off x="6421729" y="3708298"/>
              <a:ext cx="270662" cy="1646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610759" y="2767618"/>
              <a:ext cx="3336188" cy="923330"/>
            </a:xfrm>
            <a:prstGeom prst="rect">
              <a:avLst/>
            </a:prstGeom>
            <a:noFill/>
          </p:spPr>
          <p:txBody>
            <a:bodyPr wrap="square" rtlCol="0">
              <a:spAutoFit/>
            </a:bodyPr>
            <a:lstStyle/>
            <a:p>
              <a:r>
                <a:rPr lang="en-US" altLang="zh-CN" dirty="0" err="1">
                  <a:solidFill>
                    <a:srgbClr val="0000FF"/>
                  </a:solidFill>
                  <a:latin typeface="+mj-lt"/>
                </a:rPr>
                <a:t>pthread_mutex_unlock</a:t>
              </a:r>
              <a:r>
                <a:rPr lang="en-US" altLang="zh-CN" dirty="0">
                  <a:solidFill>
                    <a:srgbClr val="0000FF"/>
                  </a:solidFill>
                  <a:latin typeface="+mj-lt"/>
                </a:rPr>
                <a:t>(&amp;</a:t>
              </a:r>
              <a:r>
                <a:rPr lang="en-US" altLang="zh-CN" dirty="0" err="1">
                  <a:solidFill>
                    <a:srgbClr val="0000FF"/>
                  </a:solidFill>
                  <a:latin typeface="+mj-lt"/>
                </a:rPr>
                <a:t>mutex</a:t>
              </a:r>
              <a:r>
                <a:rPr lang="en-US" altLang="zh-CN" dirty="0">
                  <a:solidFill>
                    <a:srgbClr val="0000FF"/>
                  </a:solidFill>
                  <a:latin typeface="+mj-lt"/>
                </a:rPr>
                <a:t>);</a:t>
              </a:r>
            </a:p>
            <a:p>
              <a:r>
                <a:rPr lang="en-US" altLang="zh-CN" dirty="0" err="1">
                  <a:solidFill>
                    <a:srgbClr val="0000FF"/>
                  </a:solidFill>
                  <a:latin typeface="+mj-lt"/>
                </a:rPr>
                <a:t>wait_on_signal</a:t>
              </a:r>
              <a:r>
                <a:rPr lang="en-US" altLang="zh-CN" dirty="0">
                  <a:solidFill>
                    <a:srgbClr val="0000FF"/>
                  </a:solidFill>
                  <a:latin typeface="+mj-lt"/>
                </a:rPr>
                <a:t>(&amp;</a:t>
              </a:r>
              <a:r>
                <a:rPr lang="en-US" altLang="zh-CN" dirty="0" err="1">
                  <a:solidFill>
                    <a:srgbClr val="0000FF"/>
                  </a:solidFill>
                  <a:latin typeface="+mj-lt"/>
                </a:rPr>
                <a:t>cond_var</a:t>
              </a:r>
              <a:r>
                <a:rPr lang="en-US" altLang="zh-CN" dirty="0">
                  <a:solidFill>
                    <a:srgbClr val="0000FF"/>
                  </a:solidFill>
                  <a:latin typeface="+mj-lt"/>
                </a:rPr>
                <a:t>);</a:t>
              </a:r>
            </a:p>
            <a:p>
              <a:r>
                <a:rPr lang="en-US" altLang="zh-CN" dirty="0" err="1">
                  <a:solidFill>
                    <a:srgbClr val="0000FF"/>
                  </a:solidFill>
                  <a:latin typeface="+mj-lt"/>
                </a:rPr>
                <a:t>pthread_mutex_lock</a:t>
              </a:r>
              <a:r>
                <a:rPr lang="en-US" altLang="zh-CN" dirty="0">
                  <a:solidFill>
                    <a:srgbClr val="0000FF"/>
                  </a:solidFill>
                  <a:latin typeface="+mj-lt"/>
                </a:rPr>
                <a:t>(&amp;</a:t>
              </a:r>
              <a:r>
                <a:rPr lang="en-US" altLang="zh-CN" dirty="0" err="1">
                  <a:solidFill>
                    <a:srgbClr val="0000FF"/>
                  </a:solidFill>
                  <a:latin typeface="+mj-lt"/>
                </a:rPr>
                <a:t>mutex</a:t>
              </a:r>
              <a:r>
                <a:rPr lang="en-US" altLang="zh-CN" dirty="0">
                  <a:solidFill>
                    <a:srgbClr val="0000FF"/>
                  </a:solidFill>
                  <a:latin typeface="+mj-lt"/>
                </a:rPr>
                <a:t>)</a:t>
              </a:r>
              <a:endParaRPr lang="zh-CN" altLang="en-US" dirty="0">
                <a:solidFill>
                  <a:srgbClr val="0000FF"/>
                </a:solidFill>
                <a:latin typeface="+mj-lt"/>
              </a:endParaRPr>
            </a:p>
          </p:txBody>
        </p:sp>
        <p:sp>
          <p:nvSpPr>
            <p:cNvPr id="8" name="等号 7"/>
            <p:cNvSpPr/>
            <p:nvPr/>
          </p:nvSpPr>
          <p:spPr>
            <a:xfrm>
              <a:off x="6251879" y="4293619"/>
              <a:ext cx="610362" cy="5548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889E0B7-35BB-4762-BEB1-5259CF5B9E97}"/>
              </a:ext>
            </a:extLst>
          </p:cNvPr>
          <p:cNvSpPr>
            <a:spLocks noGrp="1"/>
          </p:cNvSpPr>
          <p:nvPr>
            <p:ph type="sldNum" sz="quarter" idx="12"/>
          </p:nvPr>
        </p:nvSpPr>
        <p:spPr/>
        <p:txBody>
          <a:bodyPr/>
          <a:lstStyle/>
          <a:p>
            <a:fld id="{A5846718-CB15-44DC-A3B0-F0ED78D869D1}" type="slidenum">
              <a:rPr lang="en-SG" smtClean="0"/>
              <a:t>63</a:t>
            </a:fld>
            <a:endParaRPr lang="en-SG"/>
          </a:p>
        </p:txBody>
      </p:sp>
      <p:sp>
        <p:nvSpPr>
          <p:cNvPr id="3" name="矩形 2">
            <a:extLst>
              <a:ext uri="{FF2B5EF4-FFF2-40B4-BE49-F238E27FC236}">
                <a16:creationId xmlns:a16="http://schemas.microsoft.com/office/drawing/2014/main" id="{9ECE09AC-93D6-4D0E-9756-093867E6D5C6}"/>
              </a:ext>
            </a:extLst>
          </p:cNvPr>
          <p:cNvSpPr/>
          <p:nvPr/>
        </p:nvSpPr>
        <p:spPr>
          <a:xfrm>
            <a:off x="251520" y="260648"/>
            <a:ext cx="8435280" cy="6039602"/>
          </a:xfrm>
          <a:prstGeom prst="rect">
            <a:avLst/>
          </a:prstGeom>
        </p:spPr>
        <p:txBody>
          <a:bodyPr wrap="square">
            <a:spAutoFit/>
          </a:bodyPr>
          <a:lstStyle/>
          <a:p>
            <a:pPr>
              <a:lnSpc>
                <a:spcPct val="150000"/>
              </a:lnSpc>
            </a:pPr>
            <a:r>
              <a:rPr lang="zh-CN" altLang="en-US" sz="2000" b="1" u="sng" dirty="0">
                <a:latin typeface="微软雅黑" panose="020B0503020204020204" pitchFamily="34" charset="-122"/>
                <a:ea typeface="微软雅黑" panose="020B0503020204020204" pitchFamily="34" charset="-122"/>
              </a:rPr>
              <a:t>通常的应用场景下，当前线程执行</a:t>
            </a:r>
            <a:r>
              <a:rPr lang="en-US" altLang="zh-CN" sz="2000" b="1" u="sng" dirty="0" err="1">
                <a:latin typeface="微软雅黑" panose="020B0503020204020204" pitchFamily="34" charset="-122"/>
                <a:ea typeface="微软雅黑" panose="020B0503020204020204" pitchFamily="34" charset="-122"/>
              </a:rPr>
              <a:t>pthread_cond_wait</a:t>
            </a:r>
            <a:r>
              <a:rPr lang="zh-CN" altLang="en-US" sz="2000" b="1" u="sng" dirty="0">
                <a:latin typeface="微软雅黑" panose="020B0503020204020204" pitchFamily="34" charset="-122"/>
                <a:ea typeface="微软雅黑" panose="020B0503020204020204" pitchFamily="34" charset="-122"/>
              </a:rPr>
              <a:t>时，处于临界区访问共享资源，存在一个</a:t>
            </a:r>
            <a:r>
              <a:rPr lang="en-US" altLang="zh-CN" sz="2000" b="1" u="sng" dirty="0">
                <a:latin typeface="微软雅黑" panose="020B0503020204020204" pitchFamily="34" charset="-122"/>
                <a:ea typeface="微软雅黑" panose="020B0503020204020204" pitchFamily="34" charset="-122"/>
              </a:rPr>
              <a:t>mutex</a:t>
            </a:r>
            <a:r>
              <a:rPr lang="zh-CN" altLang="en-US" sz="2000" b="1" u="sng" dirty="0">
                <a:latin typeface="微软雅黑" panose="020B0503020204020204" pitchFamily="34" charset="-122"/>
                <a:ea typeface="微软雅黑" panose="020B0503020204020204" pitchFamily="34" charset="-122"/>
              </a:rPr>
              <a:t>与该临界区相关联，这是理解</a:t>
            </a:r>
            <a:r>
              <a:rPr lang="en-US" altLang="zh-CN" sz="2000" b="1" u="sng" dirty="0" err="1">
                <a:latin typeface="微软雅黑" panose="020B0503020204020204" pitchFamily="34" charset="-122"/>
                <a:ea typeface="微软雅黑" panose="020B0503020204020204" pitchFamily="34" charset="-122"/>
              </a:rPr>
              <a:t>pthread_cond_wait</a:t>
            </a:r>
            <a:r>
              <a:rPr lang="zh-CN" altLang="en-US" sz="2000" b="1" u="sng" dirty="0">
                <a:latin typeface="微软雅黑" panose="020B0503020204020204" pitchFamily="34" charset="-122"/>
                <a:ea typeface="微软雅黑" panose="020B0503020204020204" pitchFamily="34" charset="-122"/>
              </a:rPr>
              <a:t>带有</a:t>
            </a:r>
            <a:r>
              <a:rPr lang="en-US" altLang="zh-CN" sz="2000" b="1" u="sng" dirty="0">
                <a:latin typeface="微软雅黑" panose="020B0503020204020204" pitchFamily="34" charset="-122"/>
                <a:ea typeface="微软雅黑" panose="020B0503020204020204" pitchFamily="34" charset="-122"/>
              </a:rPr>
              <a:t>mutex</a:t>
            </a:r>
            <a:r>
              <a:rPr lang="zh-CN" altLang="en-US" sz="2000" b="1" u="sng" dirty="0">
                <a:latin typeface="微软雅黑" panose="020B0503020204020204" pitchFamily="34" charset="-122"/>
                <a:ea typeface="微软雅黑" panose="020B0503020204020204" pitchFamily="34" charset="-122"/>
              </a:rPr>
              <a:t>参数的关键</a:t>
            </a:r>
            <a:endParaRPr lang="en-US" altLang="zh-CN" sz="2000" b="1" u="sng"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当前线程执行</a:t>
            </a:r>
            <a:r>
              <a:rPr lang="en-US" altLang="zh-CN" sz="2000" dirty="0" err="1">
                <a:latin typeface="微软雅黑" panose="020B0503020204020204" pitchFamily="34" charset="-122"/>
                <a:ea typeface="微软雅黑" panose="020B0503020204020204" pitchFamily="34" charset="-122"/>
              </a:rPr>
              <a:t>pthread_cond_wait</a:t>
            </a:r>
            <a:r>
              <a:rPr lang="zh-CN" altLang="en-US" sz="2000" dirty="0">
                <a:latin typeface="微软雅黑" panose="020B0503020204020204" pitchFamily="34" charset="-122"/>
                <a:ea typeface="微软雅黑" panose="020B0503020204020204" pitchFamily="34" charset="-122"/>
              </a:rPr>
              <a:t>前，已经获得了和临界区相关联的</a:t>
            </a:r>
            <a:r>
              <a:rPr lang="en-US" altLang="zh-CN" sz="2000" dirty="0">
                <a:latin typeface="微软雅黑" panose="020B0503020204020204" pitchFamily="34" charset="-122"/>
                <a:ea typeface="微软雅黑" panose="020B0503020204020204" pitchFamily="34" charset="-122"/>
              </a:rPr>
              <a:t>mutex</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执行</a:t>
            </a:r>
            <a:r>
              <a:rPr lang="en-US" altLang="zh-CN" sz="2000" b="1" dirty="0" err="1">
                <a:solidFill>
                  <a:srgbClr val="FF0000"/>
                </a:solidFill>
                <a:latin typeface="微软雅黑" panose="020B0503020204020204" pitchFamily="34" charset="-122"/>
                <a:ea typeface="微软雅黑" panose="020B0503020204020204" pitchFamily="34" charset="-122"/>
              </a:rPr>
              <a:t>pthread_cond_wait</a:t>
            </a:r>
            <a:r>
              <a:rPr lang="zh-CN" altLang="en-US" sz="2000" b="1" dirty="0">
                <a:solidFill>
                  <a:srgbClr val="FF0000"/>
                </a:solidFill>
                <a:latin typeface="微软雅黑" panose="020B0503020204020204" pitchFamily="34" charset="-122"/>
                <a:ea typeface="微软雅黑" panose="020B0503020204020204" pitchFamily="34" charset="-122"/>
              </a:rPr>
              <a:t>会阻塞，但是在进入阻塞状态前，必须释放已经获得的</a:t>
            </a:r>
            <a:r>
              <a:rPr lang="en-US" altLang="zh-CN" sz="2000" b="1" dirty="0">
                <a:solidFill>
                  <a:srgbClr val="FF0000"/>
                </a:solidFill>
                <a:latin typeface="微软雅黑" panose="020B0503020204020204" pitchFamily="34" charset="-122"/>
                <a:ea typeface="微软雅黑" panose="020B0503020204020204" pitchFamily="34" charset="-122"/>
              </a:rPr>
              <a:t>mutex</a:t>
            </a:r>
            <a:r>
              <a:rPr lang="zh-CN" altLang="en-US" sz="2000" b="1" dirty="0">
                <a:solidFill>
                  <a:srgbClr val="FF0000"/>
                </a:solidFill>
                <a:latin typeface="微软雅黑" panose="020B0503020204020204" pitchFamily="34" charset="-122"/>
                <a:ea typeface="微软雅黑" panose="020B0503020204020204" pitchFamily="34" charset="-122"/>
              </a:rPr>
              <a:t>，让其它线程能够进入临界区</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当前线程执行</a:t>
            </a:r>
            <a:r>
              <a:rPr lang="en-US" altLang="zh-CN" sz="2000" dirty="0" err="1">
                <a:latin typeface="微软雅黑" panose="020B0503020204020204" pitchFamily="34" charset="-122"/>
                <a:ea typeface="微软雅黑" panose="020B0503020204020204" pitchFamily="34" charset="-122"/>
              </a:rPr>
              <a:t>pthread_cond_wait</a:t>
            </a:r>
            <a:r>
              <a:rPr lang="zh-CN" altLang="en-US" sz="2000" dirty="0">
                <a:latin typeface="微软雅黑" panose="020B0503020204020204" pitchFamily="34" charset="-122"/>
                <a:ea typeface="微软雅黑" panose="020B0503020204020204" pitchFamily="34" charset="-122"/>
              </a:rPr>
              <a:t>后，阻塞等待的条件满足，条件满足时会被唤醒；</a:t>
            </a:r>
            <a:r>
              <a:rPr lang="zh-CN" altLang="en-US" sz="2000" b="1" dirty="0">
                <a:solidFill>
                  <a:srgbClr val="FF0000"/>
                </a:solidFill>
                <a:latin typeface="微软雅黑" panose="020B0503020204020204" pitchFamily="34" charset="-122"/>
                <a:ea typeface="微软雅黑" panose="020B0503020204020204" pitchFamily="34" charset="-122"/>
              </a:rPr>
              <a:t>被唤醒后，仍然处于临界区，因此被唤醒后必须再次获得和临界区相关联的</a:t>
            </a:r>
            <a:r>
              <a:rPr lang="en-US" altLang="zh-CN" sz="2000" b="1" dirty="0">
                <a:solidFill>
                  <a:srgbClr val="FF0000"/>
                </a:solidFill>
                <a:latin typeface="微软雅黑" panose="020B0503020204020204" pitchFamily="34" charset="-122"/>
                <a:ea typeface="微软雅黑" panose="020B0503020204020204" pitchFamily="34" charset="-122"/>
              </a:rPr>
              <a:t>mutex</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综上，调用</a:t>
            </a:r>
            <a:r>
              <a:rPr lang="en-US" altLang="zh-CN" sz="2000" dirty="0" err="1">
                <a:latin typeface="微软雅黑" panose="020B0503020204020204" pitchFamily="34" charset="-122"/>
                <a:ea typeface="微软雅黑" panose="020B0503020204020204" pitchFamily="34" charset="-122"/>
              </a:rPr>
              <a:t>pthread_cond_wait</a:t>
            </a:r>
            <a:r>
              <a:rPr lang="zh-CN" altLang="en-US" sz="2000" dirty="0">
                <a:latin typeface="微软雅黑" panose="020B0503020204020204" pitchFamily="34" charset="-122"/>
                <a:ea typeface="微软雅黑" panose="020B0503020204020204" pitchFamily="34" charset="-122"/>
              </a:rPr>
              <a:t>时，线程总是位于某个临界区，该临界区与</a:t>
            </a:r>
            <a:r>
              <a:rPr lang="en-US" altLang="zh-CN" sz="2000" dirty="0">
                <a:latin typeface="微软雅黑" panose="020B0503020204020204" pitchFamily="34" charset="-122"/>
                <a:ea typeface="微软雅黑" panose="020B0503020204020204" pitchFamily="34" charset="-122"/>
              </a:rPr>
              <a:t>mutex</a:t>
            </a:r>
            <a:r>
              <a:rPr lang="zh-CN" altLang="en-US" sz="2000" dirty="0">
                <a:latin typeface="微软雅黑" panose="020B0503020204020204" pitchFamily="34" charset="-122"/>
                <a:ea typeface="微软雅黑" panose="020B0503020204020204" pitchFamily="34" charset="-122"/>
              </a:rPr>
              <a:t>相关，</a:t>
            </a:r>
            <a:r>
              <a:rPr lang="en-US" altLang="zh-CN" sz="2000" dirty="0" err="1">
                <a:latin typeface="微软雅黑" panose="020B0503020204020204" pitchFamily="34" charset="-122"/>
                <a:ea typeface="微软雅黑" panose="020B0503020204020204" pitchFamily="34" charset="-122"/>
              </a:rPr>
              <a:t>pthread_cond_wait</a:t>
            </a:r>
            <a:r>
              <a:rPr lang="zh-CN" altLang="en-US" sz="2000" dirty="0">
                <a:latin typeface="微软雅黑" panose="020B0503020204020204" pitchFamily="34" charset="-122"/>
                <a:ea typeface="微软雅黑" panose="020B0503020204020204" pitchFamily="34" charset="-122"/>
              </a:rPr>
              <a:t>需要带有一个参数</a:t>
            </a:r>
            <a:r>
              <a:rPr lang="en-US" altLang="zh-CN" sz="2000" dirty="0">
                <a:latin typeface="微软雅黑" panose="020B0503020204020204" pitchFamily="34" charset="-122"/>
                <a:ea typeface="微软雅黑" panose="020B0503020204020204" pitchFamily="34" charset="-122"/>
              </a:rPr>
              <a:t>mutex</a:t>
            </a:r>
            <a:r>
              <a:rPr lang="zh-CN" altLang="en-US" sz="2000" dirty="0">
                <a:latin typeface="微软雅黑" panose="020B0503020204020204" pitchFamily="34" charset="-122"/>
                <a:ea typeface="微软雅黑" panose="020B0503020204020204" pitchFamily="34" charset="-122"/>
              </a:rPr>
              <a:t>，用于释放和再次获取</a:t>
            </a:r>
            <a:r>
              <a:rPr lang="en-US" altLang="zh-CN" sz="2000" dirty="0">
                <a:latin typeface="微软雅黑" panose="020B0503020204020204" pitchFamily="34" charset="-122"/>
                <a:ea typeface="微软雅黑" panose="020B0503020204020204" pitchFamily="34" charset="-122"/>
              </a:rPr>
              <a:t>mutex</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37974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D6AD-7977-4932-BCB5-63881020A1D6}"/>
              </a:ext>
            </a:extLst>
          </p:cNvPr>
          <p:cNvSpPr>
            <a:spLocks noGrp="1"/>
          </p:cNvSpPr>
          <p:nvPr>
            <p:ph type="title"/>
          </p:nvPr>
        </p:nvSpPr>
        <p:spPr>
          <a:xfrm>
            <a:off x="722313" y="4406900"/>
            <a:ext cx="7772400" cy="708025"/>
          </a:xfrm>
        </p:spPr>
        <p:txBody>
          <a:bodyPr>
            <a:normAutofit fontScale="90000"/>
          </a:bodyPr>
          <a:lstStyle/>
          <a:p>
            <a:pPr>
              <a:defRPr/>
            </a:pPr>
            <a:r>
              <a:rPr lang="en-US" dirty="0"/>
              <a:t>Read-Write Locks</a:t>
            </a:r>
          </a:p>
        </p:txBody>
      </p:sp>
      <p:pic>
        <p:nvPicPr>
          <p:cNvPr id="76803" name="Picture 2" descr="business concepts,chains,computing,iStockphoto,laptop computers,locked,padlocks,passwords,protections,safety,securities,technologies">
            <a:extLst>
              <a:ext uri="{FF2B5EF4-FFF2-40B4-BE49-F238E27FC236}">
                <a16:creationId xmlns:a16="http://schemas.microsoft.com/office/drawing/2014/main" id="{DBA682D7-6D4B-4656-BD82-AB0DD4F5D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25538"/>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a:extLst>
              <a:ext uri="{FF2B5EF4-FFF2-40B4-BE49-F238E27FC236}">
                <a16:creationId xmlns:a16="http://schemas.microsoft.com/office/drawing/2014/main" id="{80453B56-DE64-4041-8DA9-43D79E058926}"/>
              </a:ext>
            </a:extLst>
          </p:cNvPr>
          <p:cNvSpPr>
            <a:spLocks noGrp="1"/>
          </p:cNvSpPr>
          <p:nvPr>
            <p:ph type="sldNum" sz="quarter" idx="12"/>
          </p:nvPr>
        </p:nvSpPr>
        <p:spPr/>
        <p:txBody>
          <a:bodyPr/>
          <a:lstStyle/>
          <a:p>
            <a:fld id="{D7E73BF0-1322-481A-85B0-7D5783909D9E}" type="slidenum">
              <a:rPr lang="zh-TW" altLang="en-US" smtClean="0"/>
              <a:t>64</a:t>
            </a:fld>
            <a:endParaRPr lang="zh-TW"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8AFD1F4-C4BD-4FDB-B032-B2031AC107F0}"/>
              </a:ext>
            </a:extLst>
          </p:cNvPr>
          <p:cNvSpPr>
            <a:spLocks noGrp="1"/>
          </p:cNvSpPr>
          <p:nvPr>
            <p:ph type="title"/>
          </p:nvPr>
        </p:nvSpPr>
        <p:spPr>
          <a:xfrm>
            <a:off x="611188" y="347134"/>
            <a:ext cx="8281987" cy="1323975"/>
          </a:xfrm>
        </p:spPr>
        <p:txBody>
          <a:bodyPr>
            <a:normAutofit/>
          </a:bodyPr>
          <a:lstStyle/>
          <a:p>
            <a:r>
              <a:rPr lang="en-US" altLang="zh-CN" dirty="0">
                <a:ea typeface="宋体" panose="02010600030101010101" pitchFamily="2" charset="-122"/>
              </a:rPr>
              <a:t>Controlling access to a large, shared data structure</a:t>
            </a:r>
          </a:p>
        </p:txBody>
      </p:sp>
      <p:sp>
        <p:nvSpPr>
          <p:cNvPr id="77826" name="Content Placeholder 2">
            <a:extLst>
              <a:ext uri="{FF2B5EF4-FFF2-40B4-BE49-F238E27FC236}">
                <a16:creationId xmlns:a16="http://schemas.microsoft.com/office/drawing/2014/main" id="{BFFB9B25-1B43-4F43-A3C9-9144D1C9F673}"/>
              </a:ext>
            </a:extLst>
          </p:cNvPr>
          <p:cNvSpPr>
            <a:spLocks noGrp="1"/>
          </p:cNvSpPr>
          <p:nvPr>
            <p:ph idx="1"/>
          </p:nvPr>
        </p:nvSpPr>
        <p:spPr>
          <a:xfrm>
            <a:off x="684213" y="1930400"/>
            <a:ext cx="8270875" cy="4608513"/>
          </a:xfrm>
        </p:spPr>
        <p:txBody>
          <a:bodyPr/>
          <a:lstStyle/>
          <a:p>
            <a:r>
              <a:rPr lang="en-US" altLang="zh-CN" dirty="0">
                <a:ea typeface="宋体" panose="02010600030101010101" pitchFamily="2" charset="-122"/>
              </a:rPr>
              <a:t>Let’s look at an example.</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Suppose the shared data structure is a </a:t>
            </a:r>
            <a:r>
              <a:rPr lang="en-US" altLang="zh-CN" dirty="0">
                <a:solidFill>
                  <a:srgbClr val="0000FF"/>
                </a:solidFill>
                <a:ea typeface="宋体" panose="02010600030101010101" pitchFamily="2" charset="-122"/>
              </a:rPr>
              <a:t>sorted linked list of </a:t>
            </a:r>
            <a:r>
              <a:rPr lang="en-US" altLang="zh-CN" dirty="0" err="1">
                <a:solidFill>
                  <a:srgbClr val="0000FF"/>
                </a:solidFill>
                <a:ea typeface="宋体" panose="02010600030101010101" pitchFamily="2" charset="-122"/>
              </a:rPr>
              <a:t>ints</a:t>
            </a:r>
            <a:r>
              <a:rPr lang="en-US" altLang="zh-CN" dirty="0">
                <a:ea typeface="宋体" panose="02010600030101010101" pitchFamily="2" charset="-122"/>
              </a:rPr>
              <a:t>, and the operations of interest are </a:t>
            </a:r>
            <a:r>
              <a:rPr lang="en-US" altLang="zh-CN" dirty="0">
                <a:solidFill>
                  <a:srgbClr val="0000FF"/>
                </a:solidFill>
                <a:ea typeface="宋体" panose="02010600030101010101" pitchFamily="2" charset="-122"/>
              </a:rPr>
              <a:t>Member, Insert, and Delete</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87150D8B-2358-4B04-9169-778905B787E5}"/>
              </a:ext>
            </a:extLst>
          </p:cNvPr>
          <p:cNvSpPr>
            <a:spLocks noGrp="1"/>
          </p:cNvSpPr>
          <p:nvPr>
            <p:ph type="sldNum" sz="quarter" idx="12"/>
          </p:nvPr>
        </p:nvSpPr>
        <p:spPr/>
        <p:txBody>
          <a:bodyPr/>
          <a:lstStyle/>
          <a:p>
            <a:fld id="{D7E73BF0-1322-481A-85B0-7D5783909D9E}" type="slidenum">
              <a:rPr lang="zh-TW" altLang="en-US" smtClean="0"/>
              <a:t>65</a:t>
            </a:fld>
            <a:endParaRPr lang="zh-TW"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7CB06AA5-ACF0-4E4A-B826-9D35468F0E73}"/>
              </a:ext>
            </a:extLst>
          </p:cNvPr>
          <p:cNvSpPr>
            <a:spLocks noGrp="1"/>
          </p:cNvSpPr>
          <p:nvPr>
            <p:ph type="title"/>
          </p:nvPr>
        </p:nvSpPr>
        <p:spPr>
          <a:xfrm>
            <a:off x="611188" y="304272"/>
            <a:ext cx="8281987" cy="708025"/>
          </a:xfrm>
        </p:spPr>
        <p:txBody>
          <a:bodyPr/>
          <a:lstStyle/>
          <a:p>
            <a:r>
              <a:rPr lang="en-US" altLang="zh-CN" dirty="0">
                <a:ea typeface="宋体" panose="02010600030101010101" pitchFamily="2" charset="-122"/>
              </a:rPr>
              <a:t>Linked Lists</a:t>
            </a:r>
          </a:p>
        </p:txBody>
      </p:sp>
      <p:pic>
        <p:nvPicPr>
          <p:cNvPr id="78851" name="Picture 1">
            <a:extLst>
              <a:ext uri="{FF2B5EF4-FFF2-40B4-BE49-F238E27FC236}">
                <a16:creationId xmlns:a16="http://schemas.microsoft.com/office/drawing/2014/main" id="{BD557679-002A-4CA6-BAA5-63F6BEC40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19" y="1663927"/>
            <a:ext cx="744696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2">
            <a:extLst>
              <a:ext uri="{FF2B5EF4-FFF2-40B4-BE49-F238E27FC236}">
                <a16:creationId xmlns:a16="http://schemas.microsoft.com/office/drawing/2014/main" id="{0DFD1ACA-623C-47EB-8A94-CA185623E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284538"/>
            <a:ext cx="556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0B990879-FBD3-4A7E-BE4B-FC8F9BFAC57B}"/>
              </a:ext>
            </a:extLst>
          </p:cNvPr>
          <p:cNvSpPr>
            <a:spLocks noGrp="1"/>
          </p:cNvSpPr>
          <p:nvPr>
            <p:ph type="sldNum" sz="quarter" idx="12"/>
          </p:nvPr>
        </p:nvSpPr>
        <p:spPr/>
        <p:txBody>
          <a:bodyPr/>
          <a:lstStyle/>
          <a:p>
            <a:fld id="{D7E73BF0-1322-481A-85B0-7D5783909D9E}" type="slidenum">
              <a:rPr lang="zh-TW" altLang="en-US" smtClean="0"/>
              <a:t>66</a:t>
            </a:fld>
            <a:endParaRPr lang="zh-TW"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1060CBBB-FDD7-4DA3-A96C-362344508DFC}"/>
              </a:ext>
            </a:extLst>
          </p:cNvPr>
          <p:cNvSpPr>
            <a:spLocks noGrp="1"/>
          </p:cNvSpPr>
          <p:nvPr>
            <p:ph type="title"/>
          </p:nvPr>
        </p:nvSpPr>
        <p:spPr>
          <a:xfrm>
            <a:off x="602456" y="15875"/>
            <a:ext cx="7886700" cy="1325563"/>
          </a:xfrm>
        </p:spPr>
        <p:txBody>
          <a:bodyPr/>
          <a:lstStyle/>
          <a:p>
            <a:r>
              <a:rPr lang="en-US" altLang="zh-CN" dirty="0">
                <a:ea typeface="宋体" panose="02010600030101010101" pitchFamily="2" charset="-122"/>
              </a:rPr>
              <a:t>Linked List Membership</a:t>
            </a:r>
          </a:p>
        </p:txBody>
      </p:sp>
      <p:pic>
        <p:nvPicPr>
          <p:cNvPr id="79875" name="Picture 2">
            <a:extLst>
              <a:ext uri="{FF2B5EF4-FFF2-40B4-BE49-F238E27FC236}">
                <a16:creationId xmlns:a16="http://schemas.microsoft.com/office/drawing/2014/main" id="{5268D273-F5B8-44B2-9111-FC2089B79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9" y="1738766"/>
            <a:ext cx="7580313"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46253A23-D4A7-4DB7-8821-54CBA36886AF}"/>
              </a:ext>
            </a:extLst>
          </p:cNvPr>
          <p:cNvSpPr>
            <a:spLocks noGrp="1"/>
          </p:cNvSpPr>
          <p:nvPr>
            <p:ph type="sldNum" sz="quarter" idx="12"/>
          </p:nvPr>
        </p:nvSpPr>
        <p:spPr/>
        <p:txBody>
          <a:bodyPr/>
          <a:lstStyle/>
          <a:p>
            <a:fld id="{D7E73BF0-1322-481A-85B0-7D5783909D9E}" type="slidenum">
              <a:rPr lang="zh-TW" altLang="en-US" smtClean="0"/>
              <a:t>67</a:t>
            </a:fld>
            <a:endParaRPr lang="zh-TW"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00F6321E-6245-4D1E-A122-E310D1E4ACDF}"/>
              </a:ext>
            </a:extLst>
          </p:cNvPr>
          <p:cNvSpPr>
            <a:spLocks noGrp="1"/>
          </p:cNvSpPr>
          <p:nvPr>
            <p:ph type="title"/>
          </p:nvPr>
        </p:nvSpPr>
        <p:spPr>
          <a:xfrm>
            <a:off x="611188" y="304272"/>
            <a:ext cx="8281987" cy="708025"/>
          </a:xfrm>
        </p:spPr>
        <p:txBody>
          <a:bodyPr/>
          <a:lstStyle/>
          <a:p>
            <a:r>
              <a:rPr lang="en-US" altLang="zh-CN" dirty="0">
                <a:ea typeface="宋体" panose="02010600030101010101" pitchFamily="2" charset="-122"/>
              </a:rPr>
              <a:t>Inserting a new node into a list</a:t>
            </a:r>
          </a:p>
        </p:txBody>
      </p:sp>
      <p:pic>
        <p:nvPicPr>
          <p:cNvPr id="80899" name="Picture 1">
            <a:extLst>
              <a:ext uri="{FF2B5EF4-FFF2-40B4-BE49-F238E27FC236}">
                <a16:creationId xmlns:a16="http://schemas.microsoft.com/office/drawing/2014/main" id="{E596CCB5-00F8-4B70-AF77-80EF36981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504950"/>
            <a:ext cx="7323137"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80F19319-407B-4F9C-9F7F-F708527800F1}"/>
              </a:ext>
            </a:extLst>
          </p:cNvPr>
          <p:cNvSpPr>
            <a:spLocks noGrp="1"/>
          </p:cNvSpPr>
          <p:nvPr>
            <p:ph type="sldNum" sz="quarter" idx="12"/>
          </p:nvPr>
        </p:nvSpPr>
        <p:spPr/>
        <p:txBody>
          <a:bodyPr/>
          <a:lstStyle/>
          <a:p>
            <a:fld id="{D7E73BF0-1322-481A-85B0-7D5783909D9E}" type="slidenum">
              <a:rPr lang="zh-TW" altLang="en-US" smtClean="0"/>
              <a:t>68</a:t>
            </a:fld>
            <a:endParaRPr lang="zh-TW"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21E20955-08FF-458B-AD91-6EF97DE41AC0}"/>
              </a:ext>
            </a:extLst>
          </p:cNvPr>
          <p:cNvSpPr>
            <a:spLocks noGrp="1"/>
          </p:cNvSpPr>
          <p:nvPr>
            <p:ph type="title"/>
          </p:nvPr>
        </p:nvSpPr>
        <p:spPr>
          <a:xfrm>
            <a:off x="628650" y="60325"/>
            <a:ext cx="7886700" cy="1325563"/>
          </a:xfrm>
        </p:spPr>
        <p:txBody>
          <a:bodyPr/>
          <a:lstStyle/>
          <a:p>
            <a:r>
              <a:rPr lang="en-US" altLang="zh-CN" dirty="0">
                <a:ea typeface="宋体" panose="02010600030101010101" pitchFamily="2" charset="-122"/>
              </a:rPr>
              <a:t>Inserting a new node into a list</a:t>
            </a:r>
          </a:p>
        </p:txBody>
      </p:sp>
      <p:pic>
        <p:nvPicPr>
          <p:cNvPr id="81923" name="Picture 2">
            <a:extLst>
              <a:ext uri="{FF2B5EF4-FFF2-40B4-BE49-F238E27FC236}">
                <a16:creationId xmlns:a16="http://schemas.microsoft.com/office/drawing/2014/main" id="{8410B6D7-5390-45DA-945B-8092E944A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221318"/>
            <a:ext cx="5829300"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5A14E45E-A40F-44DB-9B50-D8D7A82EC20B}"/>
              </a:ext>
            </a:extLst>
          </p:cNvPr>
          <p:cNvSpPr>
            <a:spLocks noGrp="1"/>
          </p:cNvSpPr>
          <p:nvPr>
            <p:ph type="sldNum" sz="quarter" idx="12"/>
          </p:nvPr>
        </p:nvSpPr>
        <p:spPr/>
        <p:txBody>
          <a:bodyPr/>
          <a:lstStyle/>
          <a:p>
            <a:fld id="{D7E73BF0-1322-481A-85B0-7D5783909D9E}" type="slidenum">
              <a:rPr lang="zh-TW" altLang="en-US" smtClean="0"/>
              <a:t>69</a:t>
            </a:fld>
            <a:endParaRPr lang="zh-TW"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9676C5C8-8833-45F2-A568-4528E4D23929}"/>
              </a:ext>
            </a:extLst>
          </p:cNvPr>
          <p:cNvSpPr>
            <a:spLocks noGrp="1"/>
          </p:cNvSpPr>
          <p:nvPr>
            <p:ph type="title"/>
          </p:nvPr>
        </p:nvSpPr>
        <p:spPr/>
        <p:txBody>
          <a:bodyPr/>
          <a:lstStyle/>
          <a:p>
            <a:r>
              <a:rPr lang="en-US" altLang="zh-CN" dirty="0">
                <a:ea typeface="宋体" panose="02010600030101010101" pitchFamily="2" charset="-122"/>
              </a:rPr>
              <a:t>Caveat</a:t>
            </a:r>
          </a:p>
        </p:txBody>
      </p:sp>
      <p:sp>
        <p:nvSpPr>
          <p:cNvPr id="24578" name="Content Placeholder 2">
            <a:extLst>
              <a:ext uri="{FF2B5EF4-FFF2-40B4-BE49-F238E27FC236}">
                <a16:creationId xmlns:a16="http://schemas.microsoft.com/office/drawing/2014/main" id="{2439B0A5-779C-4005-A882-54C2D1FD32FE}"/>
              </a:ext>
            </a:extLst>
          </p:cNvPr>
          <p:cNvSpPr>
            <a:spLocks noGrp="1"/>
          </p:cNvSpPr>
          <p:nvPr>
            <p:ph idx="1"/>
          </p:nvPr>
        </p:nvSpPr>
        <p:spPr/>
        <p:txBody>
          <a:bodyPr/>
          <a:lstStyle/>
          <a:p>
            <a:r>
              <a:rPr lang="en-US" altLang="zh-CN" dirty="0">
                <a:ea typeface="宋体" panose="02010600030101010101" pitchFamily="2" charset="-122"/>
              </a:rPr>
              <a:t>The </a:t>
            </a:r>
            <a:r>
              <a:rPr lang="en-US" altLang="zh-CN" dirty="0" err="1">
                <a:ea typeface="宋体" panose="02010600030101010101" pitchFamily="2" charset="-122"/>
              </a:rPr>
              <a:t>Pthreads</a:t>
            </a:r>
            <a:r>
              <a:rPr lang="en-US" altLang="zh-CN" dirty="0">
                <a:ea typeface="宋体" panose="02010600030101010101" pitchFamily="2" charset="-122"/>
              </a:rPr>
              <a:t> API is only </a:t>
            </a:r>
            <a:r>
              <a:rPr lang="fr-FR" altLang="zh-CN" dirty="0"/>
              <a:t>available on POSIXR systems — </a:t>
            </a:r>
            <a:r>
              <a:rPr lang="fr-FR" altLang="zh-CN" dirty="0">
                <a:solidFill>
                  <a:srgbClr val="FF0000"/>
                </a:solidFill>
              </a:rPr>
              <a:t>Linux, MacOS X, Solaris, HPUX</a:t>
            </a:r>
            <a:r>
              <a:rPr lang="fr-FR" altLang="zh-CN" dirty="0"/>
              <a:t>, …</a:t>
            </a:r>
          </a:p>
          <a:p>
            <a:endParaRPr lang="en-US" altLang="zh-CN" dirty="0">
              <a:ea typeface="宋体" panose="02010600030101010101" pitchFamily="2" charset="-122"/>
            </a:endParaRPr>
          </a:p>
        </p:txBody>
      </p:sp>
      <p:pic>
        <p:nvPicPr>
          <p:cNvPr id="24580" name="Picture 2" descr="households,scissors,sewing supplies,spools of thread,threads">
            <a:extLst>
              <a:ext uri="{FF2B5EF4-FFF2-40B4-BE49-F238E27FC236}">
                <a16:creationId xmlns:a16="http://schemas.microsoft.com/office/drawing/2014/main" id="{EDB77F78-A5E0-438E-AB8C-AC89211ED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3573463"/>
            <a:ext cx="2303462"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89BAEF8A-7227-4B77-9E41-E474901996FC}"/>
              </a:ext>
            </a:extLst>
          </p:cNvPr>
          <p:cNvSpPr>
            <a:spLocks noGrp="1"/>
          </p:cNvSpPr>
          <p:nvPr>
            <p:ph type="sldNum" sz="quarter" idx="12"/>
          </p:nvPr>
        </p:nvSpPr>
        <p:spPr/>
        <p:txBody>
          <a:bodyPr/>
          <a:lstStyle/>
          <a:p>
            <a:fld id="{D7E73BF0-1322-481A-85B0-7D5783909D9E}" type="slidenum">
              <a:rPr lang="zh-TW" altLang="en-US" smtClean="0"/>
              <a:t>7</a:t>
            </a:fld>
            <a:endParaRPr lang="zh-TW"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5C29AD0-B268-4C44-855B-9560A2E44222}"/>
              </a:ext>
            </a:extLst>
          </p:cNvPr>
          <p:cNvSpPr>
            <a:spLocks noGrp="1"/>
          </p:cNvSpPr>
          <p:nvPr>
            <p:ph type="title"/>
          </p:nvPr>
        </p:nvSpPr>
        <p:spPr>
          <a:xfrm>
            <a:off x="628650" y="229658"/>
            <a:ext cx="7886700" cy="1325563"/>
          </a:xfrm>
        </p:spPr>
        <p:txBody>
          <a:bodyPr/>
          <a:lstStyle/>
          <a:p>
            <a:r>
              <a:rPr lang="en-US" altLang="zh-CN" dirty="0">
                <a:ea typeface="宋体" panose="02010600030101010101" pitchFamily="2" charset="-122"/>
              </a:rPr>
              <a:t>Deleting a node from a linked list</a:t>
            </a:r>
          </a:p>
        </p:txBody>
      </p:sp>
      <p:pic>
        <p:nvPicPr>
          <p:cNvPr id="82947" name="Picture 1">
            <a:extLst>
              <a:ext uri="{FF2B5EF4-FFF2-40B4-BE49-F238E27FC236}">
                <a16:creationId xmlns:a16="http://schemas.microsoft.com/office/drawing/2014/main" id="{B6ED23C1-2971-44DE-81D2-193C22666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7532687"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DB8E7BFB-F271-4E2E-91DC-FC3FB80941D3}"/>
              </a:ext>
            </a:extLst>
          </p:cNvPr>
          <p:cNvSpPr>
            <a:spLocks noGrp="1"/>
          </p:cNvSpPr>
          <p:nvPr>
            <p:ph type="sldNum" sz="quarter" idx="12"/>
          </p:nvPr>
        </p:nvSpPr>
        <p:spPr/>
        <p:txBody>
          <a:bodyPr/>
          <a:lstStyle/>
          <a:p>
            <a:fld id="{D7E73BF0-1322-481A-85B0-7D5783909D9E}" type="slidenum">
              <a:rPr lang="zh-TW" altLang="en-US" smtClean="0"/>
              <a:t>70</a:t>
            </a:fld>
            <a:endParaRPr lang="zh-TW"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5CC819FD-12D9-47E0-BEBE-E507DDF5EE65}"/>
              </a:ext>
            </a:extLst>
          </p:cNvPr>
          <p:cNvSpPr>
            <a:spLocks noGrp="1"/>
          </p:cNvSpPr>
          <p:nvPr>
            <p:ph type="title"/>
          </p:nvPr>
        </p:nvSpPr>
        <p:spPr>
          <a:xfrm>
            <a:off x="628650" y="-15873"/>
            <a:ext cx="7886700" cy="1325563"/>
          </a:xfrm>
        </p:spPr>
        <p:txBody>
          <a:bodyPr/>
          <a:lstStyle/>
          <a:p>
            <a:r>
              <a:rPr lang="en-US" altLang="zh-CN" dirty="0">
                <a:ea typeface="宋体" panose="02010600030101010101" pitchFamily="2" charset="-122"/>
              </a:rPr>
              <a:t>Deleting a node from a linked list</a:t>
            </a:r>
          </a:p>
        </p:txBody>
      </p:sp>
      <p:pic>
        <p:nvPicPr>
          <p:cNvPr id="83971" name="Picture 2">
            <a:extLst>
              <a:ext uri="{FF2B5EF4-FFF2-40B4-BE49-F238E27FC236}">
                <a16:creationId xmlns:a16="http://schemas.microsoft.com/office/drawing/2014/main" id="{28386AC5-563F-4A84-AF56-C00EBA2FC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68917"/>
            <a:ext cx="7083425"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18834E3C-712A-460B-8338-4348C6574A65}"/>
              </a:ext>
            </a:extLst>
          </p:cNvPr>
          <p:cNvSpPr>
            <a:spLocks noGrp="1"/>
          </p:cNvSpPr>
          <p:nvPr>
            <p:ph type="sldNum" sz="quarter" idx="12"/>
          </p:nvPr>
        </p:nvSpPr>
        <p:spPr/>
        <p:txBody>
          <a:bodyPr/>
          <a:lstStyle/>
          <a:p>
            <a:fld id="{D7E73BF0-1322-481A-85B0-7D5783909D9E}" type="slidenum">
              <a:rPr lang="zh-TW" altLang="en-US" smtClean="0"/>
              <a:t>71</a:t>
            </a:fld>
            <a:endParaRPr lang="zh-TW"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1A035EED-ADF4-4F34-9D5A-94F9CAFA5DD4}"/>
              </a:ext>
            </a:extLst>
          </p:cNvPr>
          <p:cNvSpPr>
            <a:spLocks noGrp="1"/>
          </p:cNvSpPr>
          <p:nvPr>
            <p:ph type="title"/>
          </p:nvPr>
        </p:nvSpPr>
        <p:spPr>
          <a:xfrm>
            <a:off x="611188" y="465141"/>
            <a:ext cx="8281987" cy="708025"/>
          </a:xfrm>
        </p:spPr>
        <p:txBody>
          <a:bodyPr/>
          <a:lstStyle/>
          <a:p>
            <a:r>
              <a:rPr lang="en-US" altLang="zh-CN" dirty="0">
                <a:ea typeface="宋体" panose="02010600030101010101" pitchFamily="2" charset="-122"/>
              </a:rPr>
              <a:t>A Multi-Threaded Linked List</a:t>
            </a:r>
          </a:p>
        </p:txBody>
      </p:sp>
      <p:sp>
        <p:nvSpPr>
          <p:cNvPr id="84994" name="Content Placeholder 2">
            <a:extLst>
              <a:ext uri="{FF2B5EF4-FFF2-40B4-BE49-F238E27FC236}">
                <a16:creationId xmlns:a16="http://schemas.microsoft.com/office/drawing/2014/main" id="{D7794527-1840-4787-8A2F-0F068F3B85F0}"/>
              </a:ext>
            </a:extLst>
          </p:cNvPr>
          <p:cNvSpPr>
            <a:spLocks noGrp="1"/>
          </p:cNvSpPr>
          <p:nvPr>
            <p:ph idx="1"/>
          </p:nvPr>
        </p:nvSpPr>
        <p:spPr>
          <a:xfrm>
            <a:off x="628650" y="1533466"/>
            <a:ext cx="7886700" cy="4643497"/>
          </a:xfrm>
        </p:spPr>
        <p:txBody>
          <a:bodyPr/>
          <a:lstStyle/>
          <a:p>
            <a:r>
              <a:rPr lang="en-US" altLang="zh-CN" dirty="0">
                <a:ea typeface="宋体" panose="02010600030101010101" pitchFamily="2" charset="-122"/>
              </a:rPr>
              <a:t>Let’s try to use these functions in a </a:t>
            </a:r>
            <a:r>
              <a:rPr lang="en-US" altLang="zh-CN" dirty="0" err="1">
                <a:ea typeface="宋体" panose="02010600030101010101" pitchFamily="2" charset="-122"/>
              </a:rPr>
              <a:t>Pthreads</a:t>
            </a:r>
            <a:r>
              <a:rPr lang="en-US" altLang="zh-CN" dirty="0">
                <a:ea typeface="宋体" panose="02010600030101010101" pitchFamily="2" charset="-122"/>
              </a:rPr>
              <a:t> program. </a:t>
            </a:r>
          </a:p>
          <a:p>
            <a:r>
              <a:rPr lang="en-US" altLang="zh-CN" dirty="0">
                <a:ea typeface="宋体" panose="02010600030101010101" pitchFamily="2" charset="-122"/>
              </a:rPr>
              <a:t>In order to share access to the list, we can define </a:t>
            </a:r>
            <a:r>
              <a:rPr lang="en-US" altLang="zh-CN" dirty="0" err="1">
                <a:solidFill>
                  <a:srgbClr val="0066FF"/>
                </a:solidFill>
                <a:ea typeface="宋体" panose="02010600030101010101" pitchFamily="2" charset="-122"/>
              </a:rPr>
              <a:t>head_p</a:t>
            </a:r>
            <a:r>
              <a:rPr lang="en-US" altLang="zh-CN" dirty="0">
                <a:ea typeface="宋体" panose="02010600030101010101" pitchFamily="2" charset="-122"/>
              </a:rPr>
              <a:t> to be a global variable.</a:t>
            </a:r>
          </a:p>
          <a:p>
            <a:r>
              <a:rPr lang="en-US" altLang="zh-CN" dirty="0">
                <a:ea typeface="宋体" panose="02010600030101010101" pitchFamily="2" charset="-122"/>
              </a:rPr>
              <a:t>This will simplify the function headers for </a:t>
            </a:r>
            <a:r>
              <a:rPr lang="en-US" altLang="zh-CN" dirty="0">
                <a:solidFill>
                  <a:srgbClr val="0066FF"/>
                </a:solidFill>
                <a:ea typeface="宋体" panose="02010600030101010101" pitchFamily="2" charset="-122"/>
              </a:rPr>
              <a:t>Member</a:t>
            </a:r>
            <a:r>
              <a:rPr lang="en-US" altLang="zh-CN" dirty="0">
                <a:ea typeface="宋体" panose="02010600030101010101" pitchFamily="2" charset="-122"/>
              </a:rPr>
              <a:t>, </a:t>
            </a:r>
            <a:r>
              <a:rPr lang="en-US" altLang="zh-CN" dirty="0">
                <a:solidFill>
                  <a:srgbClr val="0066FF"/>
                </a:solidFill>
                <a:ea typeface="宋体" panose="02010600030101010101" pitchFamily="2" charset="-122"/>
              </a:rPr>
              <a:t>Insert</a:t>
            </a:r>
            <a:r>
              <a:rPr lang="en-US" altLang="zh-CN" dirty="0">
                <a:ea typeface="宋体" panose="02010600030101010101" pitchFamily="2" charset="-122"/>
              </a:rPr>
              <a:t>, and </a:t>
            </a:r>
            <a:r>
              <a:rPr lang="en-US" altLang="zh-CN" dirty="0">
                <a:solidFill>
                  <a:srgbClr val="0066FF"/>
                </a:solidFill>
                <a:ea typeface="宋体" panose="02010600030101010101" pitchFamily="2" charset="-122"/>
              </a:rPr>
              <a:t>Delete</a:t>
            </a:r>
          </a:p>
          <a:p>
            <a:pPr lvl="1"/>
            <a:r>
              <a:rPr lang="en-US" altLang="zh-CN" dirty="0">
                <a:ea typeface="宋体" panose="02010600030101010101" pitchFamily="2" charset="-122"/>
              </a:rPr>
              <a:t>since we won’t need to pass in either </a:t>
            </a:r>
            <a:r>
              <a:rPr lang="en-US" altLang="zh-CN" dirty="0" err="1">
                <a:solidFill>
                  <a:srgbClr val="0066FF"/>
                </a:solidFill>
                <a:ea typeface="宋体" panose="02010600030101010101" pitchFamily="2" charset="-122"/>
              </a:rPr>
              <a:t>head_p</a:t>
            </a:r>
            <a:r>
              <a:rPr lang="en-US" altLang="zh-CN" dirty="0">
                <a:ea typeface="宋体" panose="02010600030101010101" pitchFamily="2" charset="-122"/>
              </a:rPr>
              <a:t> or a pointer to </a:t>
            </a:r>
            <a:r>
              <a:rPr lang="en-US" altLang="zh-CN" dirty="0" err="1">
                <a:solidFill>
                  <a:srgbClr val="0066FF"/>
                </a:solidFill>
                <a:ea typeface="宋体" panose="02010600030101010101" pitchFamily="2" charset="-122"/>
              </a:rPr>
              <a:t>head_p</a:t>
            </a:r>
            <a:endParaRPr lang="en-US" altLang="zh-CN" dirty="0">
              <a:solidFill>
                <a:srgbClr val="0066FF"/>
              </a:solidFill>
              <a:ea typeface="宋体" panose="02010600030101010101" pitchFamily="2" charset="-122"/>
            </a:endParaRPr>
          </a:p>
          <a:p>
            <a:pPr lvl="1"/>
            <a:r>
              <a:rPr lang="en-US" altLang="zh-CN" dirty="0">
                <a:ea typeface="宋体" panose="02010600030101010101" pitchFamily="2" charset="-122"/>
              </a:rPr>
              <a:t>we’ll only need to pass in the value of interest.</a:t>
            </a:r>
          </a:p>
        </p:txBody>
      </p:sp>
      <p:sp>
        <p:nvSpPr>
          <p:cNvPr id="6" name="灯片编号占位符 5">
            <a:extLst>
              <a:ext uri="{FF2B5EF4-FFF2-40B4-BE49-F238E27FC236}">
                <a16:creationId xmlns:a16="http://schemas.microsoft.com/office/drawing/2014/main" id="{651DC394-FCF4-40CD-B8C7-C70311578F7B}"/>
              </a:ext>
            </a:extLst>
          </p:cNvPr>
          <p:cNvSpPr>
            <a:spLocks noGrp="1"/>
          </p:cNvSpPr>
          <p:nvPr>
            <p:ph type="sldNum" sz="quarter" idx="12"/>
          </p:nvPr>
        </p:nvSpPr>
        <p:spPr/>
        <p:txBody>
          <a:bodyPr/>
          <a:lstStyle/>
          <a:p>
            <a:fld id="{D7E73BF0-1322-481A-85B0-7D5783909D9E}" type="slidenum">
              <a:rPr lang="zh-TW" altLang="en-US" smtClean="0"/>
              <a:t>72</a:t>
            </a:fld>
            <a:endParaRPr lang="zh-TW"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9459A78A-D86E-44C9-95D3-48DDB277C86F}"/>
              </a:ext>
            </a:extLst>
          </p:cNvPr>
          <p:cNvSpPr>
            <a:spLocks noGrp="1"/>
          </p:cNvSpPr>
          <p:nvPr>
            <p:ph type="title"/>
          </p:nvPr>
        </p:nvSpPr>
        <p:spPr>
          <a:xfrm>
            <a:off x="468313" y="332317"/>
            <a:ext cx="8281987" cy="994833"/>
          </a:xfrm>
        </p:spPr>
        <p:txBody>
          <a:bodyPr>
            <a:normAutofit/>
          </a:bodyPr>
          <a:lstStyle/>
          <a:p>
            <a:r>
              <a:rPr lang="en-US" altLang="zh-CN" dirty="0">
                <a:ea typeface="宋体" panose="02010600030101010101" pitchFamily="2" charset="-122"/>
              </a:rPr>
              <a:t>Simultaneous access by two threads</a:t>
            </a:r>
          </a:p>
        </p:txBody>
      </p:sp>
      <p:pic>
        <p:nvPicPr>
          <p:cNvPr id="86019" name="Picture 1">
            <a:extLst>
              <a:ext uri="{FF2B5EF4-FFF2-40B4-BE49-F238E27FC236}">
                <a16:creationId xmlns:a16="http://schemas.microsoft.com/office/drawing/2014/main" id="{27012B64-D68B-41C6-8A80-0D4A7DFC9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5"/>
            <a:ext cx="755173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4423EB76-DE8A-437C-837E-F72F48A64036}"/>
              </a:ext>
            </a:extLst>
          </p:cNvPr>
          <p:cNvSpPr>
            <a:spLocks noGrp="1"/>
          </p:cNvSpPr>
          <p:nvPr>
            <p:ph type="sldNum" sz="quarter" idx="12"/>
          </p:nvPr>
        </p:nvSpPr>
        <p:spPr/>
        <p:txBody>
          <a:bodyPr/>
          <a:lstStyle/>
          <a:p>
            <a:fld id="{D7E73BF0-1322-481A-85B0-7D5783909D9E}" type="slidenum">
              <a:rPr lang="zh-TW" altLang="en-US" smtClean="0"/>
              <a:t>73</a:t>
            </a:fld>
            <a:endParaRPr lang="zh-TW" altLang="en-US" dirty="0"/>
          </a:p>
        </p:txBody>
      </p:sp>
      <p:sp>
        <p:nvSpPr>
          <p:cNvPr id="2" name="文本框 1"/>
          <p:cNvSpPr txBox="1"/>
          <p:nvPr/>
        </p:nvSpPr>
        <p:spPr>
          <a:xfrm>
            <a:off x="5581498" y="1770278"/>
            <a:ext cx="2933852" cy="400110"/>
          </a:xfrm>
          <a:prstGeom prst="rect">
            <a:avLst/>
          </a:prstGeom>
          <a:noFill/>
        </p:spPr>
        <p:txBody>
          <a:bodyPr wrap="square" rtlCol="0">
            <a:spAutoFit/>
          </a:bodyPr>
          <a:lstStyle/>
          <a:p>
            <a:r>
              <a:rPr lang="en-US" altLang="zh-CN" sz="2000" dirty="0">
                <a:solidFill>
                  <a:srgbClr val="0000FF"/>
                </a:solidFill>
              </a:rPr>
              <a:t>Thread0: Member(5)</a:t>
            </a:r>
            <a:endParaRPr lang="zh-CN" altLang="en-US" sz="2000" dirty="0">
              <a:solidFill>
                <a:srgbClr val="0000FF"/>
              </a:solidFill>
            </a:endParaRPr>
          </a:p>
        </p:txBody>
      </p:sp>
      <p:sp>
        <p:nvSpPr>
          <p:cNvPr id="6" name="文本框 5"/>
          <p:cNvSpPr txBox="1"/>
          <p:nvPr/>
        </p:nvSpPr>
        <p:spPr>
          <a:xfrm>
            <a:off x="6091861" y="4790236"/>
            <a:ext cx="2825368" cy="400110"/>
          </a:xfrm>
          <a:prstGeom prst="rect">
            <a:avLst/>
          </a:prstGeom>
          <a:noFill/>
        </p:spPr>
        <p:txBody>
          <a:bodyPr wrap="square" rtlCol="0">
            <a:spAutoFit/>
          </a:bodyPr>
          <a:lstStyle/>
          <a:p>
            <a:r>
              <a:rPr lang="en-US" altLang="zh-CN" sz="2000" dirty="0">
                <a:solidFill>
                  <a:srgbClr val="0000FF"/>
                </a:solidFill>
              </a:rPr>
              <a:t>Thread1: Delete(5)</a:t>
            </a:r>
            <a:endParaRPr lang="zh-CN" altLang="en-US" sz="2000" dirty="0">
              <a:solidFill>
                <a:srgbClr val="0000FF"/>
              </a:solidFill>
            </a:endParaRPr>
          </a:p>
        </p:txBody>
      </p:sp>
      <p:sp>
        <p:nvSpPr>
          <p:cNvPr id="3" name="文本框 2"/>
          <p:cNvSpPr txBox="1"/>
          <p:nvPr/>
        </p:nvSpPr>
        <p:spPr>
          <a:xfrm>
            <a:off x="966336" y="5573868"/>
            <a:ext cx="7285939" cy="954107"/>
          </a:xfrm>
          <a:prstGeom prst="rect">
            <a:avLst/>
          </a:prstGeom>
          <a:noFill/>
        </p:spPr>
        <p:txBody>
          <a:bodyPr wrap="square" rtlCol="0">
            <a:spAutoFit/>
          </a:bodyPr>
          <a:lstStyle/>
          <a:p>
            <a:pPr algn="ctr"/>
            <a:r>
              <a:rPr lang="en-US" altLang="zh-CN" sz="2800" b="1" dirty="0">
                <a:solidFill>
                  <a:srgbClr val="FF0000"/>
                </a:solidFill>
              </a:rPr>
              <a:t>Problem</a:t>
            </a:r>
            <a:r>
              <a:rPr lang="en-US" altLang="zh-CN" sz="2800" dirty="0">
                <a:solidFill>
                  <a:srgbClr val="FF0000"/>
                </a:solidFill>
              </a:rPr>
              <a:t>: Element 5 may be deleted even before thread 0 returns.</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9459A78A-D86E-44C9-95D3-48DDB277C86F}"/>
              </a:ext>
            </a:extLst>
          </p:cNvPr>
          <p:cNvSpPr>
            <a:spLocks noGrp="1"/>
          </p:cNvSpPr>
          <p:nvPr>
            <p:ph type="title"/>
          </p:nvPr>
        </p:nvSpPr>
        <p:spPr>
          <a:xfrm>
            <a:off x="468313" y="332317"/>
            <a:ext cx="8281987" cy="994833"/>
          </a:xfrm>
        </p:spPr>
        <p:txBody>
          <a:bodyPr>
            <a:normAutofit/>
          </a:bodyPr>
          <a:lstStyle/>
          <a:p>
            <a:r>
              <a:rPr lang="en-US" altLang="zh-CN" dirty="0">
                <a:ea typeface="宋体" panose="02010600030101010101" pitchFamily="2" charset="-122"/>
              </a:rPr>
              <a:t>Simultaneous access by two threads</a:t>
            </a:r>
          </a:p>
        </p:txBody>
      </p:sp>
      <p:pic>
        <p:nvPicPr>
          <p:cNvPr id="86019" name="Picture 1">
            <a:extLst>
              <a:ext uri="{FF2B5EF4-FFF2-40B4-BE49-F238E27FC236}">
                <a16:creationId xmlns:a16="http://schemas.microsoft.com/office/drawing/2014/main" id="{27012B64-D68B-41C6-8A80-0D4A7DFC9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96975"/>
            <a:ext cx="755173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4423EB76-DE8A-437C-837E-F72F48A64036}"/>
              </a:ext>
            </a:extLst>
          </p:cNvPr>
          <p:cNvSpPr>
            <a:spLocks noGrp="1"/>
          </p:cNvSpPr>
          <p:nvPr>
            <p:ph type="sldNum" sz="quarter" idx="12"/>
          </p:nvPr>
        </p:nvSpPr>
        <p:spPr/>
        <p:txBody>
          <a:bodyPr/>
          <a:lstStyle/>
          <a:p>
            <a:fld id="{D7E73BF0-1322-481A-85B0-7D5783909D9E}" type="slidenum">
              <a:rPr lang="zh-TW" altLang="en-US" smtClean="0"/>
              <a:t>74</a:t>
            </a:fld>
            <a:endParaRPr lang="zh-TW" altLang="en-US" dirty="0"/>
          </a:p>
        </p:txBody>
      </p:sp>
      <p:sp>
        <p:nvSpPr>
          <p:cNvPr id="2" name="文本框 1"/>
          <p:cNvSpPr txBox="1"/>
          <p:nvPr/>
        </p:nvSpPr>
        <p:spPr>
          <a:xfrm>
            <a:off x="5581498" y="1770278"/>
            <a:ext cx="2933852" cy="400110"/>
          </a:xfrm>
          <a:prstGeom prst="rect">
            <a:avLst/>
          </a:prstGeom>
          <a:noFill/>
        </p:spPr>
        <p:txBody>
          <a:bodyPr wrap="square" rtlCol="0">
            <a:spAutoFit/>
          </a:bodyPr>
          <a:lstStyle/>
          <a:p>
            <a:r>
              <a:rPr lang="en-US" altLang="zh-CN" sz="2000" dirty="0">
                <a:solidFill>
                  <a:srgbClr val="0000FF"/>
                </a:solidFill>
              </a:rPr>
              <a:t>Thread0: Member(</a:t>
            </a:r>
            <a:r>
              <a:rPr lang="en-US" altLang="zh-CN" sz="2000" dirty="0">
                <a:solidFill>
                  <a:srgbClr val="FF0000"/>
                </a:solidFill>
              </a:rPr>
              <a:t>8</a:t>
            </a:r>
            <a:r>
              <a:rPr lang="en-US" altLang="zh-CN" sz="2000" dirty="0">
                <a:solidFill>
                  <a:srgbClr val="0000FF"/>
                </a:solidFill>
              </a:rPr>
              <a:t>)</a:t>
            </a:r>
            <a:endParaRPr lang="zh-CN" altLang="en-US" sz="2000" dirty="0">
              <a:solidFill>
                <a:srgbClr val="0000FF"/>
              </a:solidFill>
            </a:endParaRPr>
          </a:p>
        </p:txBody>
      </p:sp>
      <p:sp>
        <p:nvSpPr>
          <p:cNvPr id="6" name="文本框 5"/>
          <p:cNvSpPr txBox="1"/>
          <p:nvPr/>
        </p:nvSpPr>
        <p:spPr>
          <a:xfrm>
            <a:off x="6091861" y="4790236"/>
            <a:ext cx="2825368" cy="400110"/>
          </a:xfrm>
          <a:prstGeom prst="rect">
            <a:avLst/>
          </a:prstGeom>
          <a:noFill/>
        </p:spPr>
        <p:txBody>
          <a:bodyPr wrap="square" rtlCol="0">
            <a:spAutoFit/>
          </a:bodyPr>
          <a:lstStyle/>
          <a:p>
            <a:r>
              <a:rPr lang="en-US" altLang="zh-CN" sz="2000" dirty="0">
                <a:solidFill>
                  <a:srgbClr val="0000FF"/>
                </a:solidFill>
              </a:rPr>
              <a:t>Thread1: Delete(5)</a:t>
            </a:r>
            <a:endParaRPr lang="zh-CN" altLang="en-US" sz="2000" dirty="0">
              <a:solidFill>
                <a:srgbClr val="0000FF"/>
              </a:solidFill>
            </a:endParaRPr>
          </a:p>
        </p:txBody>
      </p:sp>
      <p:sp>
        <p:nvSpPr>
          <p:cNvPr id="3" name="文本框 2"/>
          <p:cNvSpPr txBox="1"/>
          <p:nvPr/>
        </p:nvSpPr>
        <p:spPr>
          <a:xfrm>
            <a:off x="702895" y="5525354"/>
            <a:ext cx="7682280" cy="830997"/>
          </a:xfrm>
          <a:prstGeom prst="rect">
            <a:avLst/>
          </a:prstGeom>
          <a:noFill/>
        </p:spPr>
        <p:txBody>
          <a:bodyPr wrap="square" rtlCol="0">
            <a:spAutoFit/>
          </a:bodyPr>
          <a:lstStyle/>
          <a:p>
            <a:r>
              <a:rPr lang="en-US" altLang="zh-CN" sz="2400" b="1" dirty="0">
                <a:solidFill>
                  <a:srgbClr val="FF0000"/>
                </a:solidFill>
              </a:rPr>
              <a:t>Problem</a:t>
            </a:r>
            <a:r>
              <a:rPr lang="en-US" altLang="zh-CN" sz="2400" dirty="0">
                <a:solidFill>
                  <a:srgbClr val="FF0000"/>
                </a:solidFill>
              </a:rPr>
              <a:t>: thread1 may free the memory used for the node storing 5 before thread0 can advance to the node storing 8. </a:t>
            </a:r>
            <a:endParaRPr lang="zh-CN" altLang="en-US" sz="2400" dirty="0">
              <a:solidFill>
                <a:srgbClr val="FF0000"/>
              </a:solidFill>
            </a:endParaRPr>
          </a:p>
        </p:txBody>
      </p:sp>
      <p:pic>
        <p:nvPicPr>
          <p:cNvPr id="7" name="图片 6"/>
          <p:cNvPicPr>
            <a:picLocks noChangeAspect="1"/>
          </p:cNvPicPr>
          <p:nvPr/>
        </p:nvPicPr>
        <p:blipFill>
          <a:blip r:embed="rId3"/>
          <a:stretch>
            <a:fillRect/>
          </a:stretch>
        </p:blipFill>
        <p:spPr>
          <a:xfrm>
            <a:off x="4397165" y="2787283"/>
            <a:ext cx="1826212" cy="1047083"/>
          </a:xfrm>
          <a:prstGeom prst="rect">
            <a:avLst/>
          </a:prstGeom>
        </p:spPr>
      </p:pic>
      <p:pic>
        <p:nvPicPr>
          <p:cNvPr id="8" name="图片 7"/>
          <p:cNvPicPr>
            <a:picLocks noChangeAspect="1"/>
          </p:cNvPicPr>
          <p:nvPr/>
        </p:nvPicPr>
        <p:blipFill>
          <a:blip r:embed="rId4"/>
          <a:stretch>
            <a:fillRect/>
          </a:stretch>
        </p:blipFill>
        <p:spPr>
          <a:xfrm>
            <a:off x="3706140" y="3931039"/>
            <a:ext cx="4762500" cy="476250"/>
          </a:xfrm>
          <a:prstGeom prst="rect">
            <a:avLst/>
          </a:prstGeom>
        </p:spPr>
      </p:pic>
    </p:spTree>
    <p:extLst>
      <p:ext uri="{BB962C8B-B14F-4D97-AF65-F5344CB8AC3E}">
        <p14:creationId xmlns:p14="http://schemas.microsoft.com/office/powerpoint/2010/main" val="255464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41488C42-131F-4DAB-9CD6-E0BF595AD589}"/>
              </a:ext>
            </a:extLst>
          </p:cNvPr>
          <p:cNvSpPr>
            <a:spLocks noGrp="1"/>
          </p:cNvSpPr>
          <p:nvPr>
            <p:ph type="title"/>
          </p:nvPr>
        </p:nvSpPr>
        <p:spPr/>
        <p:txBody>
          <a:bodyPr/>
          <a:lstStyle/>
          <a:p>
            <a:r>
              <a:rPr lang="en-US" altLang="zh-CN">
                <a:ea typeface="宋体" panose="02010600030101010101" pitchFamily="2" charset="-122"/>
              </a:rPr>
              <a:t>Solution #1</a:t>
            </a:r>
          </a:p>
        </p:txBody>
      </p:sp>
      <p:sp>
        <p:nvSpPr>
          <p:cNvPr id="87042" name="Content Placeholder 3">
            <a:extLst>
              <a:ext uri="{FF2B5EF4-FFF2-40B4-BE49-F238E27FC236}">
                <a16:creationId xmlns:a16="http://schemas.microsoft.com/office/drawing/2014/main" id="{B2F59772-3148-42A2-BFF3-0DF81212C697}"/>
              </a:ext>
            </a:extLst>
          </p:cNvPr>
          <p:cNvSpPr>
            <a:spLocks noGrp="1"/>
          </p:cNvSpPr>
          <p:nvPr>
            <p:ph idx="1"/>
          </p:nvPr>
        </p:nvSpPr>
        <p:spPr/>
        <p:txBody>
          <a:bodyPr/>
          <a:lstStyle/>
          <a:p>
            <a:r>
              <a:rPr lang="en-US" altLang="zh-CN" dirty="0">
                <a:ea typeface="宋体" panose="02010600030101010101" pitchFamily="2" charset="-122"/>
              </a:rPr>
              <a:t>An obvious solution is to </a:t>
            </a:r>
            <a:r>
              <a:rPr lang="en-US" altLang="zh-CN" dirty="0">
                <a:solidFill>
                  <a:srgbClr val="FF0000"/>
                </a:solidFill>
                <a:ea typeface="宋体" panose="02010600030101010101" pitchFamily="2" charset="-122"/>
              </a:rPr>
              <a:t>simply lock the list </a:t>
            </a:r>
            <a:r>
              <a:rPr lang="en-US" altLang="zh-CN" dirty="0">
                <a:ea typeface="宋体" panose="02010600030101010101" pitchFamily="2" charset="-122"/>
              </a:rPr>
              <a:t>any time that a thread attempts to access it. </a:t>
            </a:r>
          </a:p>
          <a:p>
            <a:r>
              <a:rPr lang="en-US" altLang="zh-CN" dirty="0">
                <a:ea typeface="宋体" panose="02010600030101010101" pitchFamily="2" charset="-122"/>
              </a:rPr>
              <a:t>A call to each of the three functions can be protected by a mutex.</a:t>
            </a:r>
          </a:p>
        </p:txBody>
      </p:sp>
      <p:pic>
        <p:nvPicPr>
          <p:cNvPr id="87044" name="Picture 2">
            <a:extLst>
              <a:ext uri="{FF2B5EF4-FFF2-40B4-BE49-F238E27FC236}">
                <a16:creationId xmlns:a16="http://schemas.microsoft.com/office/drawing/2014/main" id="{9060B25E-EC25-4FCF-83B4-A132980E7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005263"/>
            <a:ext cx="664686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09B9D15-E997-4E1D-9F0F-307C138EC3A9}"/>
              </a:ext>
            </a:extLst>
          </p:cNvPr>
          <p:cNvSpPr/>
          <p:nvPr/>
        </p:nvSpPr>
        <p:spPr>
          <a:xfrm>
            <a:off x="3203575" y="5589588"/>
            <a:ext cx="5364163" cy="461962"/>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FF0000"/>
                </a:solidFill>
                <a:latin typeface="+mn-lt"/>
              </a:rPr>
              <a:t>In place of calling Member(value).</a:t>
            </a:r>
          </a:p>
        </p:txBody>
      </p:sp>
      <p:sp>
        <p:nvSpPr>
          <p:cNvPr id="7" name="灯片编号占位符 6">
            <a:extLst>
              <a:ext uri="{FF2B5EF4-FFF2-40B4-BE49-F238E27FC236}">
                <a16:creationId xmlns:a16="http://schemas.microsoft.com/office/drawing/2014/main" id="{9D99553D-0F64-4DB4-BB3F-9677986868BE}"/>
              </a:ext>
            </a:extLst>
          </p:cNvPr>
          <p:cNvSpPr>
            <a:spLocks noGrp="1"/>
          </p:cNvSpPr>
          <p:nvPr>
            <p:ph type="sldNum" sz="quarter" idx="12"/>
          </p:nvPr>
        </p:nvSpPr>
        <p:spPr/>
        <p:txBody>
          <a:bodyPr/>
          <a:lstStyle/>
          <a:p>
            <a:fld id="{D7E73BF0-1322-481A-85B0-7D5783909D9E}" type="slidenum">
              <a:rPr lang="zh-TW" altLang="en-US" smtClean="0"/>
              <a:t>75</a:t>
            </a:fld>
            <a:endParaRPr lang="zh-TW"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50D58EA8-E651-4D5C-9349-363CC77664A6}"/>
              </a:ext>
            </a:extLst>
          </p:cNvPr>
          <p:cNvSpPr>
            <a:spLocks noGrp="1"/>
          </p:cNvSpPr>
          <p:nvPr>
            <p:ph type="title"/>
          </p:nvPr>
        </p:nvSpPr>
        <p:spPr/>
        <p:txBody>
          <a:bodyPr/>
          <a:lstStyle/>
          <a:p>
            <a:r>
              <a:rPr lang="en-US" altLang="zh-CN" dirty="0">
                <a:ea typeface="宋体" panose="02010600030101010101" pitchFamily="2" charset="-122"/>
              </a:rPr>
              <a:t>Issues</a:t>
            </a:r>
          </a:p>
        </p:txBody>
      </p:sp>
      <p:sp>
        <p:nvSpPr>
          <p:cNvPr id="88066" name="Content Placeholder 2">
            <a:extLst>
              <a:ext uri="{FF2B5EF4-FFF2-40B4-BE49-F238E27FC236}">
                <a16:creationId xmlns:a16="http://schemas.microsoft.com/office/drawing/2014/main" id="{4F93268E-5A41-41B8-A7DB-932DD2D5A23B}"/>
              </a:ext>
            </a:extLst>
          </p:cNvPr>
          <p:cNvSpPr>
            <a:spLocks noGrp="1"/>
          </p:cNvSpPr>
          <p:nvPr>
            <p:ph idx="1"/>
          </p:nvPr>
        </p:nvSpPr>
        <p:spPr>
          <a:xfrm>
            <a:off x="684213" y="1585913"/>
            <a:ext cx="8270875" cy="5111750"/>
          </a:xfrm>
        </p:spPr>
        <p:txBody>
          <a:bodyPr/>
          <a:lstStyle/>
          <a:p>
            <a:r>
              <a:rPr lang="en-US" altLang="zh-CN" dirty="0">
                <a:ea typeface="宋体" panose="02010600030101010101" pitchFamily="2" charset="-122"/>
              </a:rPr>
              <a:t>We’re </a:t>
            </a:r>
            <a:r>
              <a:rPr lang="en-US" altLang="zh-CN" dirty="0">
                <a:solidFill>
                  <a:srgbClr val="FF0000"/>
                </a:solidFill>
                <a:ea typeface="宋体" panose="02010600030101010101" pitchFamily="2" charset="-122"/>
              </a:rPr>
              <a:t>serializing access </a:t>
            </a:r>
            <a:r>
              <a:rPr lang="en-US" altLang="zh-CN" dirty="0">
                <a:ea typeface="宋体" panose="02010600030101010101" pitchFamily="2" charset="-122"/>
              </a:rPr>
              <a:t>to the list.</a:t>
            </a:r>
          </a:p>
          <a:p>
            <a:pPr lvl="3"/>
            <a:endParaRPr lang="en-US" altLang="zh-CN" dirty="0">
              <a:ea typeface="宋体" panose="02010600030101010101" pitchFamily="2" charset="-122"/>
            </a:endParaRPr>
          </a:p>
          <a:p>
            <a:r>
              <a:rPr lang="en-US" altLang="zh-CN" dirty="0">
                <a:ea typeface="宋体" panose="02010600030101010101" pitchFamily="2" charset="-122"/>
              </a:rPr>
              <a:t>If the vast majority of our operations are calls to </a:t>
            </a:r>
            <a:r>
              <a:rPr lang="en-US" altLang="zh-CN" dirty="0">
                <a:solidFill>
                  <a:srgbClr val="0066FF"/>
                </a:solidFill>
                <a:ea typeface="宋体" panose="02010600030101010101" pitchFamily="2" charset="-122"/>
              </a:rPr>
              <a:t>Member</a:t>
            </a:r>
            <a:r>
              <a:rPr lang="en-US" altLang="zh-CN" dirty="0">
                <a:ea typeface="宋体" panose="02010600030101010101" pitchFamily="2" charset="-122"/>
              </a:rPr>
              <a:t>, we’ll </a:t>
            </a:r>
            <a:r>
              <a:rPr lang="en-US" altLang="zh-CN" dirty="0">
                <a:solidFill>
                  <a:srgbClr val="FF0000"/>
                </a:solidFill>
                <a:ea typeface="宋体" panose="02010600030101010101" pitchFamily="2" charset="-122"/>
              </a:rPr>
              <a:t>fail to exploit </a:t>
            </a:r>
            <a:r>
              <a:rPr lang="en-US" altLang="zh-CN" dirty="0">
                <a:ea typeface="宋体" panose="02010600030101010101" pitchFamily="2" charset="-122"/>
              </a:rPr>
              <a:t>this opportunity for </a:t>
            </a:r>
            <a:r>
              <a:rPr lang="en-US" altLang="zh-CN" dirty="0">
                <a:solidFill>
                  <a:srgbClr val="FF0000"/>
                </a:solidFill>
                <a:ea typeface="宋体" panose="02010600030101010101" pitchFamily="2" charset="-122"/>
              </a:rPr>
              <a:t>parallelism</a:t>
            </a:r>
            <a:r>
              <a:rPr lang="en-US" altLang="zh-CN" dirty="0">
                <a:ea typeface="宋体" panose="02010600030101010101" pitchFamily="2" charset="-122"/>
              </a:rPr>
              <a:t>. </a:t>
            </a:r>
          </a:p>
          <a:p>
            <a:pPr lvl="3"/>
            <a:endParaRPr lang="en-US" altLang="zh-CN" dirty="0">
              <a:ea typeface="宋体" panose="02010600030101010101" pitchFamily="2" charset="-122"/>
            </a:endParaRPr>
          </a:p>
          <a:p>
            <a:r>
              <a:rPr lang="en-US" altLang="zh-CN" dirty="0">
                <a:ea typeface="宋体" panose="02010600030101010101" pitchFamily="2" charset="-122"/>
              </a:rPr>
              <a:t>On the other hand, if most of our operations are calls to </a:t>
            </a:r>
            <a:r>
              <a:rPr lang="en-US" altLang="zh-CN" dirty="0">
                <a:solidFill>
                  <a:srgbClr val="0066FF"/>
                </a:solidFill>
                <a:ea typeface="宋体" panose="02010600030101010101" pitchFamily="2" charset="-122"/>
              </a:rPr>
              <a:t>Insert</a:t>
            </a:r>
            <a:r>
              <a:rPr lang="en-US" altLang="zh-CN" dirty="0">
                <a:ea typeface="宋体" panose="02010600030101010101" pitchFamily="2" charset="-122"/>
              </a:rPr>
              <a:t> and </a:t>
            </a:r>
            <a:r>
              <a:rPr lang="en-US" altLang="zh-CN" dirty="0">
                <a:solidFill>
                  <a:srgbClr val="0066FF"/>
                </a:solidFill>
                <a:ea typeface="宋体" panose="02010600030101010101" pitchFamily="2" charset="-122"/>
              </a:rPr>
              <a:t>Delete</a:t>
            </a:r>
            <a:r>
              <a:rPr lang="en-US" altLang="zh-CN" dirty="0">
                <a:ea typeface="宋体" panose="02010600030101010101" pitchFamily="2" charset="-122"/>
              </a:rPr>
              <a:t>, then this may be the </a:t>
            </a:r>
            <a:r>
              <a:rPr lang="en-US" altLang="zh-CN" dirty="0">
                <a:solidFill>
                  <a:srgbClr val="FF0000"/>
                </a:solidFill>
                <a:ea typeface="宋体" panose="02010600030101010101" pitchFamily="2" charset="-122"/>
              </a:rPr>
              <a:t>best solution </a:t>
            </a:r>
          </a:p>
          <a:p>
            <a:pPr lvl="1"/>
            <a:r>
              <a:rPr lang="en-US" altLang="zh-CN" dirty="0">
                <a:ea typeface="宋体" panose="02010600030101010101" pitchFamily="2" charset="-122"/>
              </a:rPr>
              <a:t>since we’ll need to serialize access to the list for most of the operations, and this solution will certainly be easy to implement.</a:t>
            </a:r>
          </a:p>
        </p:txBody>
      </p:sp>
      <p:sp>
        <p:nvSpPr>
          <p:cNvPr id="6" name="灯片编号占位符 5">
            <a:extLst>
              <a:ext uri="{FF2B5EF4-FFF2-40B4-BE49-F238E27FC236}">
                <a16:creationId xmlns:a16="http://schemas.microsoft.com/office/drawing/2014/main" id="{85BCA84A-5870-445F-B17C-413C170B1A59}"/>
              </a:ext>
            </a:extLst>
          </p:cNvPr>
          <p:cNvSpPr>
            <a:spLocks noGrp="1"/>
          </p:cNvSpPr>
          <p:nvPr>
            <p:ph type="sldNum" sz="quarter" idx="12"/>
          </p:nvPr>
        </p:nvSpPr>
        <p:spPr/>
        <p:txBody>
          <a:bodyPr/>
          <a:lstStyle/>
          <a:p>
            <a:fld id="{D7E73BF0-1322-481A-85B0-7D5783909D9E}" type="slidenum">
              <a:rPr lang="zh-TW" altLang="en-US" smtClean="0"/>
              <a:t>76</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animEffect transition="in" filter="wipe(down)">
                                      <p:cBhvr>
                                        <p:cTn id="7" dur="500"/>
                                        <p:tgtEl>
                                          <p:spTgt spid="8806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8066">
                                            <p:txEl>
                                              <p:pRg st="4" end="4"/>
                                            </p:txEl>
                                          </p:spTgt>
                                        </p:tgtEl>
                                        <p:attrNameLst>
                                          <p:attrName>style.visibility</p:attrName>
                                        </p:attrNameLst>
                                      </p:cBhvr>
                                      <p:to>
                                        <p:strVal val="visible"/>
                                      </p:to>
                                    </p:set>
                                    <p:animEffect transition="in" filter="wipe(down)">
                                      <p:cBhvr>
                                        <p:cTn id="12" dur="500"/>
                                        <p:tgtEl>
                                          <p:spTgt spid="8806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8066">
                                            <p:txEl>
                                              <p:pRg st="5" end="5"/>
                                            </p:txEl>
                                          </p:spTgt>
                                        </p:tgtEl>
                                        <p:attrNameLst>
                                          <p:attrName>style.visibility</p:attrName>
                                        </p:attrNameLst>
                                      </p:cBhvr>
                                      <p:to>
                                        <p:strVal val="visible"/>
                                      </p:to>
                                    </p:set>
                                    <p:animEffect transition="in" filter="wipe(down)">
                                      <p:cBhvr>
                                        <p:cTn id="17" dur="500"/>
                                        <p:tgtEl>
                                          <p:spTgt spid="880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E2A20350-4056-4A77-A884-25410583DE53}"/>
              </a:ext>
            </a:extLst>
          </p:cNvPr>
          <p:cNvSpPr>
            <a:spLocks noGrp="1"/>
          </p:cNvSpPr>
          <p:nvPr>
            <p:ph type="title"/>
          </p:nvPr>
        </p:nvSpPr>
        <p:spPr/>
        <p:txBody>
          <a:bodyPr/>
          <a:lstStyle/>
          <a:p>
            <a:r>
              <a:rPr lang="en-US" altLang="zh-CN">
                <a:ea typeface="宋体" panose="02010600030101010101" pitchFamily="2" charset="-122"/>
              </a:rPr>
              <a:t>Solution #2</a:t>
            </a:r>
          </a:p>
        </p:txBody>
      </p:sp>
      <p:sp>
        <p:nvSpPr>
          <p:cNvPr id="89090" name="Content Placeholder 2">
            <a:extLst>
              <a:ext uri="{FF2B5EF4-FFF2-40B4-BE49-F238E27FC236}">
                <a16:creationId xmlns:a16="http://schemas.microsoft.com/office/drawing/2014/main" id="{5E8F842C-A073-48CA-80AB-B152A54A3B45}"/>
              </a:ext>
            </a:extLst>
          </p:cNvPr>
          <p:cNvSpPr>
            <a:spLocks noGrp="1"/>
          </p:cNvSpPr>
          <p:nvPr>
            <p:ph idx="1"/>
          </p:nvPr>
        </p:nvSpPr>
        <p:spPr/>
        <p:txBody>
          <a:bodyPr/>
          <a:lstStyle/>
          <a:p>
            <a:r>
              <a:rPr lang="en-US" altLang="zh-CN" dirty="0">
                <a:ea typeface="宋体" panose="02010600030101010101" pitchFamily="2" charset="-122"/>
              </a:rPr>
              <a:t>Instead of locking the entire list, we could try to </a:t>
            </a:r>
            <a:r>
              <a:rPr lang="en-US" altLang="zh-CN" dirty="0">
                <a:solidFill>
                  <a:srgbClr val="FF0000"/>
                </a:solidFill>
                <a:ea typeface="宋体" panose="02010600030101010101" pitchFamily="2" charset="-122"/>
              </a:rPr>
              <a:t>lock individual nodes</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A “</a:t>
            </a:r>
            <a:r>
              <a:rPr lang="en-US" altLang="zh-CN" dirty="0">
                <a:solidFill>
                  <a:srgbClr val="0000FF"/>
                </a:solidFill>
                <a:ea typeface="宋体" panose="02010600030101010101" pitchFamily="2" charset="-122"/>
              </a:rPr>
              <a:t>finer-grained</a:t>
            </a:r>
            <a:r>
              <a:rPr lang="en-US" altLang="zh-CN" dirty="0">
                <a:ea typeface="宋体" panose="02010600030101010101" pitchFamily="2" charset="-122"/>
              </a:rPr>
              <a:t>” approach.</a:t>
            </a:r>
          </a:p>
        </p:txBody>
      </p:sp>
      <p:pic>
        <p:nvPicPr>
          <p:cNvPr id="89092" name="Picture 2">
            <a:extLst>
              <a:ext uri="{FF2B5EF4-FFF2-40B4-BE49-F238E27FC236}">
                <a16:creationId xmlns:a16="http://schemas.microsoft.com/office/drawing/2014/main" id="{8FDE3A87-2A1D-4C38-93A2-7057C6876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864" y="3883281"/>
            <a:ext cx="5600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1025F306-603E-4DCF-BA58-021AE3C0F90B}"/>
              </a:ext>
            </a:extLst>
          </p:cNvPr>
          <p:cNvSpPr>
            <a:spLocks noGrp="1"/>
          </p:cNvSpPr>
          <p:nvPr>
            <p:ph type="sldNum" sz="quarter" idx="12"/>
          </p:nvPr>
        </p:nvSpPr>
        <p:spPr/>
        <p:txBody>
          <a:bodyPr/>
          <a:lstStyle/>
          <a:p>
            <a:fld id="{D7E73BF0-1322-481A-85B0-7D5783909D9E}" type="slidenum">
              <a:rPr lang="zh-TW" altLang="en-US" smtClean="0"/>
              <a:t>77</a:t>
            </a:fld>
            <a:endParaRPr lang="zh-TW" altLang="en-US"/>
          </a:p>
        </p:txBody>
      </p:sp>
      <p:cxnSp>
        <p:nvCxnSpPr>
          <p:cNvPr id="7" name="直接连接符 6">
            <a:extLst>
              <a:ext uri="{FF2B5EF4-FFF2-40B4-BE49-F238E27FC236}">
                <a16:creationId xmlns:a16="http://schemas.microsoft.com/office/drawing/2014/main" id="{3B74DD23-06F6-47C1-B6B2-51F76BBC8157}"/>
              </a:ext>
            </a:extLst>
          </p:cNvPr>
          <p:cNvCxnSpPr>
            <a:cxnSpLocks/>
          </p:cNvCxnSpPr>
          <p:nvPr/>
        </p:nvCxnSpPr>
        <p:spPr>
          <a:xfrm>
            <a:off x="2227269" y="5483838"/>
            <a:ext cx="408833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7931ED61-6BB5-439C-ABFF-C06FBD00EEC5}"/>
              </a:ext>
            </a:extLst>
          </p:cNvPr>
          <p:cNvSpPr>
            <a:spLocks noGrp="1"/>
          </p:cNvSpPr>
          <p:nvPr>
            <p:ph type="title"/>
          </p:nvPr>
        </p:nvSpPr>
        <p:spPr>
          <a:xfrm>
            <a:off x="571727" y="117700"/>
            <a:ext cx="8281987" cy="1320575"/>
          </a:xfrm>
        </p:spPr>
        <p:txBody>
          <a:bodyPr>
            <a:normAutofit/>
          </a:bodyPr>
          <a:lstStyle/>
          <a:p>
            <a:r>
              <a:rPr lang="en-US" altLang="zh-CN" dirty="0">
                <a:ea typeface="宋体" panose="02010600030101010101" pitchFamily="2" charset="-122"/>
              </a:rPr>
              <a:t>Implementation of Member with one mutex per list node (1)</a:t>
            </a:r>
          </a:p>
        </p:txBody>
      </p:sp>
      <p:pic>
        <p:nvPicPr>
          <p:cNvPr id="91139" name="Picture 2">
            <a:extLst>
              <a:ext uri="{FF2B5EF4-FFF2-40B4-BE49-F238E27FC236}">
                <a16:creationId xmlns:a16="http://schemas.microsoft.com/office/drawing/2014/main" id="{ADB55AA3-F046-4472-84BB-21D7CF30B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81" y="1748518"/>
            <a:ext cx="7513637"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D131C5C1-E24C-4422-8D90-9DE91507B641}"/>
              </a:ext>
            </a:extLst>
          </p:cNvPr>
          <p:cNvSpPr>
            <a:spLocks noGrp="1"/>
          </p:cNvSpPr>
          <p:nvPr>
            <p:ph type="sldNum" sz="quarter" idx="12"/>
          </p:nvPr>
        </p:nvSpPr>
        <p:spPr/>
        <p:txBody>
          <a:bodyPr/>
          <a:lstStyle/>
          <a:p>
            <a:fld id="{D7E73BF0-1322-481A-85B0-7D5783909D9E}" type="slidenum">
              <a:rPr lang="zh-TW" altLang="en-US" smtClean="0"/>
              <a:t>78</a:t>
            </a:fld>
            <a:endParaRPr lang="zh-TW" altLang="en-US" dirty="0"/>
          </a:p>
        </p:txBody>
      </p:sp>
      <p:cxnSp>
        <p:nvCxnSpPr>
          <p:cNvPr id="3" name="直接连接符 2">
            <a:extLst>
              <a:ext uri="{FF2B5EF4-FFF2-40B4-BE49-F238E27FC236}">
                <a16:creationId xmlns:a16="http://schemas.microsoft.com/office/drawing/2014/main" id="{4ADED774-6BAE-45BC-9800-00F9E5EE92F0}"/>
              </a:ext>
            </a:extLst>
          </p:cNvPr>
          <p:cNvCxnSpPr/>
          <p:nvPr/>
        </p:nvCxnSpPr>
        <p:spPr>
          <a:xfrm>
            <a:off x="2124134" y="4140357"/>
            <a:ext cx="594644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1404E6E-04C4-4464-8C92-8B3FEEAED07B}"/>
              </a:ext>
            </a:extLst>
          </p:cNvPr>
          <p:cNvCxnSpPr>
            <a:cxnSpLocks/>
          </p:cNvCxnSpPr>
          <p:nvPr/>
        </p:nvCxnSpPr>
        <p:spPr>
          <a:xfrm>
            <a:off x="2214060" y="4735759"/>
            <a:ext cx="494211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960A6F4-6FE2-4F44-94A0-EC64C40250F4}"/>
              </a:ext>
            </a:extLst>
          </p:cNvPr>
          <p:cNvCxnSpPr>
            <a:cxnSpLocks/>
          </p:cNvCxnSpPr>
          <p:nvPr/>
        </p:nvCxnSpPr>
        <p:spPr>
          <a:xfrm>
            <a:off x="1339416" y="2963753"/>
            <a:ext cx="456726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6ABB2EF-50F7-4232-900E-27825105454E}"/>
              </a:ext>
            </a:extLst>
          </p:cNvPr>
          <p:cNvCxnSpPr>
            <a:cxnSpLocks/>
          </p:cNvCxnSpPr>
          <p:nvPr/>
        </p:nvCxnSpPr>
        <p:spPr>
          <a:xfrm>
            <a:off x="1816494" y="5042452"/>
            <a:ext cx="5152256"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1">
            <a:extLst>
              <a:ext uri="{FF2B5EF4-FFF2-40B4-BE49-F238E27FC236}">
                <a16:creationId xmlns:a16="http://schemas.microsoft.com/office/drawing/2014/main" id="{BD557679-002A-4CA6-BAA5-63F6BEC40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600" y="5852414"/>
            <a:ext cx="4900043" cy="73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p:nvPr/>
        </p:nvCxnSpPr>
        <p:spPr>
          <a:xfrm flipH="1">
            <a:off x="2816353" y="5652203"/>
            <a:ext cx="395020" cy="287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52851" y="5362873"/>
            <a:ext cx="1064205" cy="369332"/>
          </a:xfrm>
          <a:prstGeom prst="rect">
            <a:avLst/>
          </a:prstGeom>
          <a:noFill/>
        </p:spPr>
        <p:txBody>
          <a:bodyPr wrap="square" rtlCol="0">
            <a:spAutoFit/>
          </a:bodyPr>
          <a:lstStyle/>
          <a:p>
            <a:r>
              <a:rPr lang="en-US" altLang="zh-CN" dirty="0" err="1">
                <a:solidFill>
                  <a:schemeClr val="accent1">
                    <a:lumMod val="75000"/>
                  </a:schemeClr>
                </a:solidFill>
                <a:latin typeface="+mj-lt"/>
              </a:rPr>
              <a:t>temp_p</a:t>
            </a:r>
            <a:endParaRPr lang="zh-CN" altLang="en-US" dirty="0">
              <a:solidFill>
                <a:schemeClr val="accent1">
                  <a:lumMod val="75000"/>
                </a:schemeClr>
              </a:solidFill>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2">
            <a:extLst>
              <a:ext uri="{FF2B5EF4-FFF2-40B4-BE49-F238E27FC236}">
                <a16:creationId xmlns:a16="http://schemas.microsoft.com/office/drawing/2014/main" id="{09852E77-7AFB-4FAD-84B5-58DBAE076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856" y="1841047"/>
            <a:ext cx="7189787"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64EC7E76-86A2-4192-8ACE-A0737FF991E7}"/>
              </a:ext>
            </a:extLst>
          </p:cNvPr>
          <p:cNvSpPr>
            <a:spLocks noGrp="1"/>
          </p:cNvSpPr>
          <p:nvPr>
            <p:ph type="sldNum" sz="quarter" idx="12"/>
          </p:nvPr>
        </p:nvSpPr>
        <p:spPr/>
        <p:txBody>
          <a:bodyPr/>
          <a:lstStyle/>
          <a:p>
            <a:fld id="{D7E73BF0-1322-481A-85B0-7D5783909D9E}" type="slidenum">
              <a:rPr lang="zh-TW" altLang="en-US" smtClean="0"/>
              <a:t>79</a:t>
            </a:fld>
            <a:endParaRPr lang="zh-TW" altLang="en-US" dirty="0"/>
          </a:p>
        </p:txBody>
      </p:sp>
      <p:sp>
        <p:nvSpPr>
          <p:cNvPr id="7" name="Title 1">
            <a:extLst>
              <a:ext uri="{FF2B5EF4-FFF2-40B4-BE49-F238E27FC236}">
                <a16:creationId xmlns:a16="http://schemas.microsoft.com/office/drawing/2014/main" id="{7C9FB3E6-A4D4-4921-8533-917030BECE0B}"/>
              </a:ext>
            </a:extLst>
          </p:cNvPr>
          <p:cNvSpPr>
            <a:spLocks noGrp="1"/>
          </p:cNvSpPr>
          <p:nvPr>
            <p:ph type="title"/>
          </p:nvPr>
        </p:nvSpPr>
        <p:spPr>
          <a:xfrm>
            <a:off x="571727" y="117700"/>
            <a:ext cx="8281987" cy="1320575"/>
          </a:xfrm>
        </p:spPr>
        <p:txBody>
          <a:bodyPr>
            <a:normAutofit/>
          </a:bodyPr>
          <a:lstStyle/>
          <a:p>
            <a:r>
              <a:rPr lang="en-US" altLang="zh-CN" dirty="0">
                <a:ea typeface="宋体" panose="02010600030101010101" pitchFamily="2" charset="-122"/>
              </a:rPr>
              <a:t>Implementation of Member with one mutex per list node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4">
            <a:extLst>
              <a:ext uri="{FF2B5EF4-FFF2-40B4-BE49-F238E27FC236}">
                <a16:creationId xmlns:a16="http://schemas.microsoft.com/office/drawing/2014/main" id="{5EBD7B16-DAEA-4261-A6C3-B248D6D9EFAA}"/>
              </a:ext>
            </a:extLst>
          </p:cNvPr>
          <p:cNvSpPr>
            <a:spLocks noGrp="1"/>
          </p:cNvSpPr>
          <p:nvPr>
            <p:ph type="title"/>
          </p:nvPr>
        </p:nvSpPr>
        <p:spPr>
          <a:xfrm>
            <a:off x="519793" y="240847"/>
            <a:ext cx="7886700" cy="1325563"/>
          </a:xfrm>
        </p:spPr>
        <p:txBody>
          <a:bodyPr/>
          <a:lstStyle/>
          <a:p>
            <a:r>
              <a:rPr lang="en-US" altLang="zh-CN" dirty="0">
                <a:ea typeface="宋体" panose="02010600030101010101" pitchFamily="2" charset="-122"/>
              </a:rPr>
              <a:t>Hello World! (1)</a:t>
            </a:r>
          </a:p>
        </p:txBody>
      </p:sp>
      <p:pic>
        <p:nvPicPr>
          <p:cNvPr id="25603" name="Picture 3">
            <a:extLst>
              <a:ext uri="{FF2B5EF4-FFF2-40B4-BE49-F238E27FC236}">
                <a16:creationId xmlns:a16="http://schemas.microsoft.com/office/drawing/2014/main" id="{F90A1BF0-225B-47EF-9F13-0E6E03AB6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27" y="1714047"/>
            <a:ext cx="78486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ACC689A7-64C6-4570-8ED5-9E2BBDD92912}"/>
              </a:ext>
            </a:extLst>
          </p:cNvPr>
          <p:cNvSpPr/>
          <p:nvPr/>
        </p:nvSpPr>
        <p:spPr>
          <a:xfrm>
            <a:off x="4980214" y="1313770"/>
            <a:ext cx="4125686" cy="904863"/>
          </a:xfrm>
          <a:prstGeom prst="rect">
            <a:avLst/>
          </a:prstGeom>
        </p:spPr>
        <p:txBody>
          <a:bodyPr wrap="square">
            <a:spAutoFit/>
          </a:bodyPr>
          <a:lstStyle/>
          <a:p>
            <a:pPr>
              <a:spcBef>
                <a:spcPct val="20000"/>
              </a:spcBef>
              <a:buClr>
                <a:schemeClr val="tx1"/>
              </a:buClr>
              <a:buSzPct val="60000"/>
              <a:buFont typeface="Wingdings" pitchFamily="2" charset="2"/>
              <a:buNone/>
              <a:defRPr/>
            </a:pPr>
            <a:r>
              <a:rPr lang="en-US" sz="2400" dirty="0">
                <a:solidFill>
                  <a:srgbClr val="FF0000"/>
                </a:solidFill>
                <a:latin typeface="+mn-lt"/>
              </a:rPr>
              <a:t>declares the various Pthreads</a:t>
            </a:r>
          </a:p>
          <a:p>
            <a:pPr>
              <a:spcBef>
                <a:spcPct val="20000"/>
              </a:spcBef>
              <a:buClr>
                <a:schemeClr val="tx1"/>
              </a:buClr>
              <a:buSzPct val="60000"/>
              <a:buFont typeface="Wingdings" pitchFamily="2" charset="2"/>
              <a:buNone/>
              <a:defRPr/>
            </a:pPr>
            <a:r>
              <a:rPr lang="en-US" sz="2400" dirty="0">
                <a:solidFill>
                  <a:srgbClr val="FF0000"/>
                </a:solidFill>
                <a:latin typeface="+mn-lt"/>
              </a:rPr>
              <a:t>functions, constants, types, etc.</a:t>
            </a:r>
          </a:p>
        </p:txBody>
      </p:sp>
      <p:sp>
        <p:nvSpPr>
          <p:cNvPr id="25605" name="Freeform 7">
            <a:extLst>
              <a:ext uri="{FF2B5EF4-FFF2-40B4-BE49-F238E27FC236}">
                <a16:creationId xmlns:a16="http://schemas.microsoft.com/office/drawing/2014/main" id="{7EE14CE2-AE0D-4A07-9176-E43745B00217}"/>
              </a:ext>
            </a:extLst>
          </p:cNvPr>
          <p:cNvSpPr>
            <a:spLocks noChangeArrowheads="1"/>
          </p:cNvSpPr>
          <p:nvPr/>
        </p:nvSpPr>
        <p:spPr bwMode="auto">
          <a:xfrm>
            <a:off x="3197452" y="1720397"/>
            <a:ext cx="1782762" cy="709613"/>
          </a:xfrm>
          <a:custGeom>
            <a:avLst/>
            <a:gdLst>
              <a:gd name="T0" fmla="*/ 0 w 1783080"/>
              <a:gd name="T1" fmla="*/ 609600 h 708660"/>
              <a:gd name="T2" fmla="*/ 1478280 w 1783080"/>
              <a:gd name="T3" fmla="*/ 624840 h 708660"/>
              <a:gd name="T4" fmla="*/ 1356360 w 1783080"/>
              <a:gd name="T5" fmla="*/ 106680 h 708660"/>
              <a:gd name="T6" fmla="*/ 1783080 w 1783080"/>
              <a:gd name="T7" fmla="*/ 0 h 708660"/>
              <a:gd name="T8" fmla="*/ 0 60000 65536"/>
              <a:gd name="T9" fmla="*/ 0 60000 65536"/>
              <a:gd name="T10" fmla="*/ 0 60000 65536"/>
              <a:gd name="T11" fmla="*/ 0 60000 65536"/>
              <a:gd name="T12" fmla="*/ 0 w 1783080"/>
              <a:gd name="T13" fmla="*/ 0 h 708660"/>
              <a:gd name="T14" fmla="*/ 1783080 w 1783080"/>
              <a:gd name="T15" fmla="*/ 708660 h 708660"/>
            </a:gdLst>
            <a:ahLst/>
            <a:cxnLst>
              <a:cxn ang="T8">
                <a:pos x="T0" y="T1"/>
              </a:cxn>
              <a:cxn ang="T9">
                <a:pos x="T2" y="T3"/>
              </a:cxn>
              <a:cxn ang="T10">
                <a:pos x="T4" y="T5"/>
              </a:cxn>
              <a:cxn ang="T11">
                <a:pos x="T6" y="T7"/>
              </a:cxn>
            </a:cxnLst>
            <a:rect l="T12" t="T13" r="T14" b="T15"/>
            <a:pathLst>
              <a:path w="1783080" h="708660">
                <a:moveTo>
                  <a:pt x="0" y="609600"/>
                </a:moveTo>
                <a:cubicBezTo>
                  <a:pt x="626110" y="659130"/>
                  <a:pt x="1252220" y="708660"/>
                  <a:pt x="1478280" y="624840"/>
                </a:cubicBezTo>
                <a:cubicBezTo>
                  <a:pt x="1704340" y="541020"/>
                  <a:pt x="1305560" y="210820"/>
                  <a:pt x="1356360" y="106680"/>
                </a:cubicBezTo>
                <a:cubicBezTo>
                  <a:pt x="1407160" y="2540"/>
                  <a:pt x="1595120" y="1270"/>
                  <a:pt x="1783080" y="0"/>
                </a:cubicBezTo>
              </a:path>
            </a:pathLst>
          </a:custGeom>
          <a:noFill/>
          <a:ln w="9525" algn="ctr">
            <a:solidFill>
              <a:srgbClr val="FF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fontAlgn="base">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endParaRPr lang="en-GB" altLang="zh-CN"/>
          </a:p>
        </p:txBody>
      </p:sp>
      <p:sp>
        <p:nvSpPr>
          <p:cNvPr id="5" name="灯片编号占位符 4">
            <a:extLst>
              <a:ext uri="{FF2B5EF4-FFF2-40B4-BE49-F238E27FC236}">
                <a16:creationId xmlns:a16="http://schemas.microsoft.com/office/drawing/2014/main" id="{8E2346F7-416D-4E28-B562-93FB946C8F71}"/>
              </a:ext>
            </a:extLst>
          </p:cNvPr>
          <p:cNvSpPr>
            <a:spLocks noGrp="1"/>
          </p:cNvSpPr>
          <p:nvPr>
            <p:ph type="sldNum" sz="quarter" idx="12"/>
          </p:nvPr>
        </p:nvSpPr>
        <p:spPr/>
        <p:txBody>
          <a:bodyPr/>
          <a:lstStyle/>
          <a:p>
            <a:fld id="{D7E73BF0-1322-481A-85B0-7D5783909D9E}" type="slidenum">
              <a:rPr lang="zh-TW" altLang="en-US" smtClean="0"/>
              <a:t>8</a:t>
            </a:fld>
            <a:endParaRPr lang="zh-TW" altLang="en-US" dirty="0"/>
          </a:p>
        </p:txBody>
      </p:sp>
      <p:cxnSp>
        <p:nvCxnSpPr>
          <p:cNvPr id="3" name="直接连接符 2">
            <a:extLst>
              <a:ext uri="{FF2B5EF4-FFF2-40B4-BE49-F238E27FC236}">
                <a16:creationId xmlns:a16="http://schemas.microsoft.com/office/drawing/2014/main" id="{7FDBC274-A597-4A5A-B1EE-C3F3E1EC71AF}"/>
              </a:ext>
            </a:extLst>
          </p:cNvPr>
          <p:cNvCxnSpPr/>
          <p:nvPr/>
        </p:nvCxnSpPr>
        <p:spPr>
          <a:xfrm>
            <a:off x="1121229" y="4697186"/>
            <a:ext cx="290648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C94D79E-1D74-44F6-B501-949484B92BBC}"/>
              </a:ext>
            </a:extLst>
          </p:cNvPr>
          <p:cNvCxnSpPr>
            <a:cxnSpLocks/>
          </p:cNvCxnSpPr>
          <p:nvPr/>
        </p:nvCxnSpPr>
        <p:spPr>
          <a:xfrm>
            <a:off x="3182484" y="5910943"/>
            <a:ext cx="4540930" cy="381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BF4020-3DA3-470F-9FEC-DC24D2746D6D}"/>
              </a:ext>
            </a:extLst>
          </p:cNvPr>
          <p:cNvCxnSpPr>
            <a:cxnSpLocks/>
          </p:cNvCxnSpPr>
          <p:nvPr/>
        </p:nvCxnSpPr>
        <p:spPr>
          <a:xfrm>
            <a:off x="711427" y="2498272"/>
            <a:ext cx="23311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9AA14EBA-727D-495B-9535-035B47FBCC93}"/>
              </a:ext>
            </a:extLst>
          </p:cNvPr>
          <p:cNvSpPr>
            <a:spLocks noGrp="1"/>
          </p:cNvSpPr>
          <p:nvPr>
            <p:ph type="title"/>
          </p:nvPr>
        </p:nvSpPr>
        <p:spPr/>
        <p:txBody>
          <a:bodyPr/>
          <a:lstStyle/>
          <a:p>
            <a:r>
              <a:rPr lang="en-US" altLang="zh-CN">
                <a:ea typeface="宋体" panose="02010600030101010101" pitchFamily="2" charset="-122"/>
              </a:rPr>
              <a:t>Issues</a:t>
            </a:r>
          </a:p>
        </p:txBody>
      </p:sp>
      <p:sp>
        <p:nvSpPr>
          <p:cNvPr id="90114" name="Content Placeholder 2">
            <a:extLst>
              <a:ext uri="{FF2B5EF4-FFF2-40B4-BE49-F238E27FC236}">
                <a16:creationId xmlns:a16="http://schemas.microsoft.com/office/drawing/2014/main" id="{0383ABFA-86F5-401B-A887-EE7D7B277201}"/>
              </a:ext>
            </a:extLst>
          </p:cNvPr>
          <p:cNvSpPr>
            <a:spLocks noGrp="1"/>
          </p:cNvSpPr>
          <p:nvPr>
            <p:ph idx="1"/>
          </p:nvPr>
        </p:nvSpPr>
        <p:spPr/>
        <p:txBody>
          <a:bodyPr/>
          <a:lstStyle/>
          <a:p>
            <a:r>
              <a:rPr lang="en-US" altLang="zh-CN" dirty="0">
                <a:ea typeface="宋体" panose="02010600030101010101" pitchFamily="2" charset="-122"/>
              </a:rPr>
              <a:t>This is much </a:t>
            </a:r>
            <a:r>
              <a:rPr lang="en-US" altLang="zh-CN" dirty="0">
                <a:solidFill>
                  <a:srgbClr val="FF0000"/>
                </a:solidFill>
                <a:ea typeface="宋体" panose="02010600030101010101" pitchFamily="2" charset="-122"/>
              </a:rPr>
              <a:t>more</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complex</a:t>
            </a:r>
            <a:r>
              <a:rPr lang="en-US" altLang="zh-CN" dirty="0">
                <a:ea typeface="宋体" panose="02010600030101010101" pitchFamily="2" charset="-122"/>
              </a:rPr>
              <a:t> than the original Member function.</a:t>
            </a:r>
          </a:p>
          <a:p>
            <a:r>
              <a:rPr lang="en-US" altLang="zh-CN" dirty="0">
                <a:ea typeface="宋体" panose="02010600030101010101" pitchFamily="2" charset="-122"/>
              </a:rPr>
              <a:t>It is also </a:t>
            </a:r>
            <a:r>
              <a:rPr lang="en-US" altLang="zh-CN" dirty="0">
                <a:solidFill>
                  <a:srgbClr val="FF0000"/>
                </a:solidFill>
                <a:ea typeface="宋体" panose="02010600030101010101" pitchFamily="2" charset="-122"/>
              </a:rPr>
              <a:t>much slower</a:t>
            </a:r>
            <a:r>
              <a:rPr lang="en-US" altLang="zh-CN" dirty="0">
                <a:ea typeface="宋体" panose="02010600030101010101" pitchFamily="2" charset="-122"/>
              </a:rPr>
              <a:t>, since, in general, each time a node is accessed, a mutex must be locked and unlocked.</a:t>
            </a:r>
          </a:p>
          <a:p>
            <a:r>
              <a:rPr lang="en-US" altLang="zh-CN" dirty="0">
                <a:ea typeface="宋体" panose="02010600030101010101" pitchFamily="2" charset="-122"/>
              </a:rPr>
              <a:t>The addition of a mutex field to each node will substantially </a:t>
            </a:r>
            <a:r>
              <a:rPr lang="en-US" altLang="zh-CN" dirty="0">
                <a:solidFill>
                  <a:srgbClr val="FF0000"/>
                </a:solidFill>
                <a:ea typeface="宋体" panose="02010600030101010101" pitchFamily="2" charset="-122"/>
              </a:rPr>
              <a:t>increase the amount of storage </a:t>
            </a:r>
            <a:r>
              <a:rPr lang="en-US" altLang="zh-CN" dirty="0">
                <a:ea typeface="宋体" panose="02010600030101010101" pitchFamily="2" charset="-122"/>
              </a:rPr>
              <a:t>needed for the list.</a:t>
            </a:r>
          </a:p>
        </p:txBody>
      </p:sp>
      <p:sp>
        <p:nvSpPr>
          <p:cNvPr id="6" name="灯片编号占位符 5">
            <a:extLst>
              <a:ext uri="{FF2B5EF4-FFF2-40B4-BE49-F238E27FC236}">
                <a16:creationId xmlns:a16="http://schemas.microsoft.com/office/drawing/2014/main" id="{327A9579-98B5-4A66-BB20-D15486495F3F}"/>
              </a:ext>
            </a:extLst>
          </p:cNvPr>
          <p:cNvSpPr>
            <a:spLocks noGrp="1"/>
          </p:cNvSpPr>
          <p:nvPr>
            <p:ph type="sldNum" sz="quarter" idx="12"/>
          </p:nvPr>
        </p:nvSpPr>
        <p:spPr/>
        <p:txBody>
          <a:bodyPr/>
          <a:lstStyle/>
          <a:p>
            <a:fld id="{D7E73BF0-1322-481A-85B0-7D5783909D9E}" type="slidenum">
              <a:rPr lang="zh-TW" altLang="en-US" smtClean="0"/>
              <a:t>80</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0114">
                                            <p:txEl>
                                              <p:pRg st="1" end="1"/>
                                            </p:txEl>
                                          </p:spTgt>
                                        </p:tgtEl>
                                        <p:attrNameLst>
                                          <p:attrName>style.visibility</p:attrName>
                                        </p:attrNameLst>
                                      </p:cBhvr>
                                      <p:to>
                                        <p:strVal val="visible"/>
                                      </p:to>
                                    </p:set>
                                    <p:animEffect transition="in" filter="wipe(down)">
                                      <p:cBhvr>
                                        <p:cTn id="7" dur="500"/>
                                        <p:tgtEl>
                                          <p:spTgt spid="901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0114">
                                            <p:txEl>
                                              <p:pRg st="2" end="2"/>
                                            </p:txEl>
                                          </p:spTgt>
                                        </p:tgtEl>
                                        <p:attrNameLst>
                                          <p:attrName>style.visibility</p:attrName>
                                        </p:attrNameLst>
                                      </p:cBhvr>
                                      <p:to>
                                        <p:strVal val="visible"/>
                                      </p:to>
                                    </p:set>
                                    <p:animEffect transition="in" filter="wipe(down)">
                                      <p:cBhvr>
                                        <p:cTn id="12" dur="500"/>
                                        <p:tgtEl>
                                          <p:spTgt spid="901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8D4C1247-5DA2-4FA7-981F-8F47E6C89323}"/>
              </a:ext>
            </a:extLst>
          </p:cNvPr>
          <p:cNvSpPr>
            <a:spLocks noGrp="1"/>
          </p:cNvSpPr>
          <p:nvPr>
            <p:ph type="title"/>
          </p:nvPr>
        </p:nvSpPr>
        <p:spPr>
          <a:xfrm>
            <a:off x="611188" y="532874"/>
            <a:ext cx="8281987" cy="708025"/>
          </a:xfrm>
        </p:spPr>
        <p:txBody>
          <a:bodyPr/>
          <a:lstStyle/>
          <a:p>
            <a:r>
              <a:rPr lang="en-US" altLang="zh-CN" dirty="0" err="1">
                <a:ea typeface="宋体" panose="02010600030101010101" pitchFamily="2" charset="-122"/>
              </a:rPr>
              <a:t>Pthreads</a:t>
            </a:r>
            <a:r>
              <a:rPr lang="en-US" altLang="zh-CN" dirty="0">
                <a:ea typeface="宋体" panose="02010600030101010101" pitchFamily="2" charset="-122"/>
              </a:rPr>
              <a:t> Read-Write Locks</a:t>
            </a:r>
          </a:p>
        </p:txBody>
      </p:sp>
      <p:sp>
        <p:nvSpPr>
          <p:cNvPr id="93186" name="Content Placeholder 2">
            <a:extLst>
              <a:ext uri="{FF2B5EF4-FFF2-40B4-BE49-F238E27FC236}">
                <a16:creationId xmlns:a16="http://schemas.microsoft.com/office/drawing/2014/main" id="{D637F726-FF77-41F6-9633-54E40B9F9E95}"/>
              </a:ext>
            </a:extLst>
          </p:cNvPr>
          <p:cNvSpPr>
            <a:spLocks noGrp="1"/>
          </p:cNvSpPr>
          <p:nvPr>
            <p:ph idx="1"/>
          </p:nvPr>
        </p:nvSpPr>
        <p:spPr>
          <a:xfrm>
            <a:off x="611188" y="1622956"/>
            <a:ext cx="7886700" cy="4351338"/>
          </a:xfrm>
        </p:spPr>
        <p:txBody>
          <a:bodyPr/>
          <a:lstStyle/>
          <a:p>
            <a:r>
              <a:rPr lang="en-US" altLang="zh-CN" dirty="0">
                <a:solidFill>
                  <a:srgbClr val="FF0000"/>
                </a:solidFill>
                <a:ea typeface="宋体" panose="02010600030101010101" pitchFamily="2" charset="-122"/>
              </a:rPr>
              <a:t>Neither</a:t>
            </a:r>
            <a:r>
              <a:rPr lang="en-US" altLang="zh-CN" dirty="0">
                <a:ea typeface="宋体" panose="02010600030101010101" pitchFamily="2" charset="-122"/>
              </a:rPr>
              <a:t> of our multi-threaded linked lists exploits the potential for simultaneous access to any node by threads that are executing Member.</a:t>
            </a:r>
          </a:p>
          <a:p>
            <a:endParaRPr lang="en-US" altLang="zh-CN" dirty="0">
              <a:ea typeface="宋体" panose="02010600030101010101" pitchFamily="2" charset="-122"/>
            </a:endParaRPr>
          </a:p>
          <a:p>
            <a:r>
              <a:rPr lang="en-US" altLang="zh-CN" dirty="0">
                <a:ea typeface="宋体" panose="02010600030101010101" pitchFamily="2" charset="-122"/>
              </a:rPr>
              <a:t>The first solution only allows </a:t>
            </a:r>
            <a:r>
              <a:rPr lang="en-US" altLang="zh-CN" dirty="0">
                <a:solidFill>
                  <a:srgbClr val="FF0000"/>
                </a:solidFill>
                <a:ea typeface="宋体" panose="02010600030101010101" pitchFamily="2" charset="-122"/>
              </a:rPr>
              <a:t>one thread </a:t>
            </a:r>
            <a:r>
              <a:rPr lang="en-US" altLang="zh-CN" dirty="0">
                <a:ea typeface="宋体" panose="02010600030101010101" pitchFamily="2" charset="-122"/>
              </a:rPr>
              <a:t>to access the </a:t>
            </a:r>
            <a:r>
              <a:rPr lang="en-US" altLang="zh-CN" dirty="0">
                <a:solidFill>
                  <a:srgbClr val="FF0000"/>
                </a:solidFill>
                <a:ea typeface="宋体" panose="02010600030101010101" pitchFamily="2" charset="-122"/>
              </a:rPr>
              <a:t>entire list </a:t>
            </a:r>
            <a:r>
              <a:rPr lang="en-US" altLang="zh-CN" dirty="0">
                <a:ea typeface="宋体" panose="02010600030101010101" pitchFamily="2" charset="-122"/>
              </a:rPr>
              <a:t>at any instant.</a:t>
            </a:r>
          </a:p>
          <a:p>
            <a:endParaRPr lang="en-US" altLang="zh-CN" dirty="0">
              <a:ea typeface="宋体" panose="02010600030101010101" pitchFamily="2" charset="-122"/>
            </a:endParaRPr>
          </a:p>
          <a:p>
            <a:r>
              <a:rPr lang="en-US" altLang="zh-CN" dirty="0">
                <a:ea typeface="宋体" panose="02010600030101010101" pitchFamily="2" charset="-122"/>
              </a:rPr>
              <a:t>The second only allows </a:t>
            </a:r>
            <a:r>
              <a:rPr lang="en-US" altLang="zh-CN" dirty="0">
                <a:solidFill>
                  <a:srgbClr val="FF0000"/>
                </a:solidFill>
                <a:ea typeface="宋体" panose="02010600030101010101" pitchFamily="2" charset="-122"/>
              </a:rPr>
              <a:t>one thread </a:t>
            </a:r>
            <a:r>
              <a:rPr lang="en-US" altLang="zh-CN" dirty="0">
                <a:ea typeface="宋体" panose="02010600030101010101" pitchFamily="2" charset="-122"/>
              </a:rPr>
              <a:t>to access </a:t>
            </a:r>
            <a:r>
              <a:rPr lang="en-US" altLang="zh-CN" dirty="0">
                <a:solidFill>
                  <a:srgbClr val="FF0000"/>
                </a:solidFill>
                <a:ea typeface="宋体" panose="02010600030101010101" pitchFamily="2" charset="-122"/>
              </a:rPr>
              <a:t>any given node </a:t>
            </a:r>
            <a:r>
              <a:rPr lang="en-US" altLang="zh-CN" dirty="0">
                <a:ea typeface="宋体" panose="02010600030101010101" pitchFamily="2" charset="-122"/>
              </a:rPr>
              <a:t>at any instant.</a:t>
            </a:r>
          </a:p>
        </p:txBody>
      </p:sp>
      <p:sp>
        <p:nvSpPr>
          <p:cNvPr id="6" name="灯片编号占位符 5">
            <a:extLst>
              <a:ext uri="{FF2B5EF4-FFF2-40B4-BE49-F238E27FC236}">
                <a16:creationId xmlns:a16="http://schemas.microsoft.com/office/drawing/2014/main" id="{A893715A-39C6-4467-89C3-B42E8BD2F890}"/>
              </a:ext>
            </a:extLst>
          </p:cNvPr>
          <p:cNvSpPr>
            <a:spLocks noGrp="1"/>
          </p:cNvSpPr>
          <p:nvPr>
            <p:ph type="sldNum" sz="quarter" idx="12"/>
          </p:nvPr>
        </p:nvSpPr>
        <p:spPr/>
        <p:txBody>
          <a:bodyPr/>
          <a:lstStyle/>
          <a:p>
            <a:fld id="{D7E73BF0-1322-481A-85B0-7D5783909D9E}" type="slidenum">
              <a:rPr lang="zh-TW" altLang="en-US" smtClean="0"/>
              <a:t>81</a:t>
            </a:fld>
            <a:endParaRPr lang="zh-TW"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E0C0D079-EE89-4269-B4C8-64F0BD0D591F}"/>
              </a:ext>
            </a:extLst>
          </p:cNvPr>
          <p:cNvSpPr>
            <a:spLocks noGrp="1"/>
          </p:cNvSpPr>
          <p:nvPr>
            <p:ph type="title"/>
          </p:nvPr>
        </p:nvSpPr>
        <p:spPr/>
        <p:txBody>
          <a:bodyPr/>
          <a:lstStyle/>
          <a:p>
            <a:r>
              <a:rPr lang="en-US" altLang="zh-CN">
                <a:ea typeface="宋体" panose="02010600030101010101" pitchFamily="2" charset="-122"/>
              </a:rPr>
              <a:t>Pthreads Read-Write Locks</a:t>
            </a:r>
          </a:p>
        </p:txBody>
      </p:sp>
      <p:sp>
        <p:nvSpPr>
          <p:cNvPr id="94210" name="Content Placeholder 2">
            <a:extLst>
              <a:ext uri="{FF2B5EF4-FFF2-40B4-BE49-F238E27FC236}">
                <a16:creationId xmlns:a16="http://schemas.microsoft.com/office/drawing/2014/main" id="{19BDFC5E-F1AC-4974-A416-67984E2753B2}"/>
              </a:ext>
            </a:extLst>
          </p:cNvPr>
          <p:cNvSpPr>
            <a:spLocks noGrp="1"/>
          </p:cNvSpPr>
          <p:nvPr>
            <p:ph idx="1"/>
          </p:nvPr>
        </p:nvSpPr>
        <p:spPr/>
        <p:txBody>
          <a:bodyPr/>
          <a:lstStyle/>
          <a:p>
            <a:r>
              <a:rPr lang="en-US" altLang="zh-CN" dirty="0">
                <a:ea typeface="宋体" panose="02010600030101010101" pitchFamily="2" charset="-122"/>
              </a:rPr>
              <a:t>A </a:t>
            </a:r>
            <a:r>
              <a:rPr lang="en-US" altLang="zh-CN" dirty="0">
                <a:solidFill>
                  <a:srgbClr val="FF0000"/>
                </a:solidFill>
                <a:ea typeface="宋体" panose="02010600030101010101" pitchFamily="2" charset="-122"/>
              </a:rPr>
              <a:t>read-write lock </a:t>
            </a:r>
            <a:r>
              <a:rPr lang="en-US" altLang="zh-CN" dirty="0">
                <a:ea typeface="宋体" panose="02010600030101010101" pitchFamily="2" charset="-122"/>
              </a:rPr>
              <a:t>is somewhat like a </a:t>
            </a:r>
            <a:r>
              <a:rPr lang="en-US" altLang="zh-CN" dirty="0">
                <a:solidFill>
                  <a:srgbClr val="FF0000"/>
                </a:solidFill>
                <a:ea typeface="宋体" panose="02010600030101010101" pitchFamily="2" charset="-122"/>
              </a:rPr>
              <a:t>mutex</a:t>
            </a:r>
            <a:r>
              <a:rPr lang="en-US" altLang="zh-CN" dirty="0">
                <a:ea typeface="宋体" panose="02010600030101010101" pitchFamily="2" charset="-122"/>
              </a:rPr>
              <a:t> except that it provides </a:t>
            </a:r>
            <a:r>
              <a:rPr lang="en-US" altLang="zh-CN" dirty="0">
                <a:solidFill>
                  <a:srgbClr val="FF0000"/>
                </a:solidFill>
                <a:ea typeface="宋体" panose="02010600030101010101" pitchFamily="2" charset="-122"/>
              </a:rPr>
              <a:t>two lock functions</a:t>
            </a:r>
            <a:r>
              <a:rPr lang="en-US" altLang="zh-CN" dirty="0">
                <a:ea typeface="宋体" panose="02010600030101010101" pitchFamily="2" charset="-122"/>
              </a:rPr>
              <a:t>. </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The first lock function locks the read-write lock for </a:t>
            </a:r>
            <a:r>
              <a:rPr lang="en-US" altLang="zh-CN" dirty="0">
                <a:solidFill>
                  <a:srgbClr val="FF0000"/>
                </a:solidFill>
                <a:ea typeface="宋体" panose="02010600030101010101" pitchFamily="2" charset="-122"/>
              </a:rPr>
              <a:t>reading</a:t>
            </a:r>
            <a:r>
              <a:rPr lang="en-US" altLang="zh-CN" dirty="0">
                <a:ea typeface="宋体" panose="02010600030101010101" pitchFamily="2" charset="-122"/>
              </a:rPr>
              <a:t>, while the second locks it for </a:t>
            </a:r>
            <a:r>
              <a:rPr lang="en-US" altLang="zh-CN" dirty="0">
                <a:solidFill>
                  <a:srgbClr val="FF0000"/>
                </a:solidFill>
                <a:ea typeface="宋体" panose="02010600030101010101" pitchFamily="2" charset="-122"/>
              </a:rPr>
              <a:t>writing</a:t>
            </a:r>
            <a:r>
              <a:rPr lang="en-US" altLang="zh-CN" dirty="0">
                <a:ea typeface="宋体" panose="02010600030101010101" pitchFamily="2" charset="-122"/>
              </a:rPr>
              <a:t>.</a:t>
            </a:r>
          </a:p>
        </p:txBody>
      </p:sp>
      <p:sp>
        <p:nvSpPr>
          <p:cNvPr id="6" name="灯片编号占位符 5">
            <a:extLst>
              <a:ext uri="{FF2B5EF4-FFF2-40B4-BE49-F238E27FC236}">
                <a16:creationId xmlns:a16="http://schemas.microsoft.com/office/drawing/2014/main" id="{9AFB0342-524A-4BA8-887B-C2E22AF1D034}"/>
              </a:ext>
            </a:extLst>
          </p:cNvPr>
          <p:cNvSpPr>
            <a:spLocks noGrp="1"/>
          </p:cNvSpPr>
          <p:nvPr>
            <p:ph type="sldNum" sz="quarter" idx="12"/>
          </p:nvPr>
        </p:nvSpPr>
        <p:spPr/>
        <p:txBody>
          <a:bodyPr/>
          <a:lstStyle/>
          <a:p>
            <a:fld id="{D7E73BF0-1322-481A-85B0-7D5783909D9E}" type="slidenum">
              <a:rPr lang="zh-TW" altLang="en-US" smtClean="0"/>
              <a:t>82</a:t>
            </a:fld>
            <a:endParaRPr lang="zh-TW"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8936F19B-F5CA-46BC-A1A5-C48CCA7DE441}"/>
              </a:ext>
            </a:extLst>
          </p:cNvPr>
          <p:cNvSpPr>
            <a:spLocks noGrp="1"/>
          </p:cNvSpPr>
          <p:nvPr>
            <p:ph type="title"/>
          </p:nvPr>
        </p:nvSpPr>
        <p:spPr/>
        <p:txBody>
          <a:bodyPr/>
          <a:lstStyle/>
          <a:p>
            <a:r>
              <a:rPr lang="en-US" altLang="zh-CN">
                <a:ea typeface="宋体" panose="02010600030101010101" pitchFamily="2" charset="-122"/>
              </a:rPr>
              <a:t>Pthreads Read-Write Locks</a:t>
            </a:r>
          </a:p>
        </p:txBody>
      </p:sp>
      <p:sp>
        <p:nvSpPr>
          <p:cNvPr id="95234" name="Content Placeholder 2">
            <a:extLst>
              <a:ext uri="{FF2B5EF4-FFF2-40B4-BE49-F238E27FC236}">
                <a16:creationId xmlns:a16="http://schemas.microsoft.com/office/drawing/2014/main" id="{CB39663D-8971-481E-BBD9-4D26798447A3}"/>
              </a:ext>
            </a:extLst>
          </p:cNvPr>
          <p:cNvSpPr>
            <a:spLocks noGrp="1"/>
          </p:cNvSpPr>
          <p:nvPr>
            <p:ph idx="1"/>
          </p:nvPr>
        </p:nvSpPr>
        <p:spPr/>
        <p:txBody>
          <a:bodyPr/>
          <a:lstStyle/>
          <a:p>
            <a:r>
              <a:rPr lang="en-US" altLang="zh-CN" dirty="0">
                <a:ea typeface="宋体" panose="02010600030101010101" pitchFamily="2" charset="-122"/>
              </a:rPr>
              <a:t>So </a:t>
            </a:r>
            <a:r>
              <a:rPr lang="en-US" altLang="zh-CN" dirty="0">
                <a:solidFill>
                  <a:srgbClr val="FF0000"/>
                </a:solidFill>
                <a:ea typeface="宋体" panose="02010600030101010101" pitchFamily="2" charset="-122"/>
              </a:rPr>
              <a:t>multiple threads </a:t>
            </a:r>
            <a:r>
              <a:rPr lang="en-US" altLang="zh-CN" dirty="0">
                <a:ea typeface="宋体" panose="02010600030101010101" pitchFamily="2" charset="-122"/>
              </a:rPr>
              <a:t>can simultaneously obtain the lock by calling the </a:t>
            </a:r>
            <a:r>
              <a:rPr lang="en-US" altLang="zh-CN" dirty="0">
                <a:solidFill>
                  <a:srgbClr val="FF0000"/>
                </a:solidFill>
                <a:ea typeface="宋体" panose="02010600030101010101" pitchFamily="2" charset="-122"/>
              </a:rPr>
              <a:t>read-lock</a:t>
            </a:r>
            <a:r>
              <a:rPr lang="en-US" altLang="zh-CN" dirty="0">
                <a:ea typeface="宋体" panose="02010600030101010101" pitchFamily="2" charset="-122"/>
              </a:rPr>
              <a:t> function, while </a:t>
            </a:r>
            <a:r>
              <a:rPr lang="en-US" altLang="zh-CN" dirty="0">
                <a:solidFill>
                  <a:srgbClr val="FF0000"/>
                </a:solidFill>
                <a:ea typeface="宋体" panose="02010600030101010101" pitchFamily="2" charset="-122"/>
              </a:rPr>
              <a:t>only one thread</a:t>
            </a:r>
            <a:r>
              <a:rPr lang="en-US" altLang="zh-CN" dirty="0">
                <a:ea typeface="宋体" panose="02010600030101010101" pitchFamily="2" charset="-122"/>
              </a:rPr>
              <a:t> can obtain the lock by calling the </a:t>
            </a:r>
            <a:r>
              <a:rPr lang="en-US" altLang="zh-CN" dirty="0">
                <a:solidFill>
                  <a:srgbClr val="FF0000"/>
                </a:solidFill>
                <a:ea typeface="宋体" panose="02010600030101010101" pitchFamily="2" charset="-122"/>
              </a:rPr>
              <a:t>write-lock</a:t>
            </a:r>
            <a:r>
              <a:rPr lang="en-US" altLang="zh-CN" dirty="0">
                <a:ea typeface="宋体" panose="02010600030101010101" pitchFamily="2" charset="-122"/>
              </a:rPr>
              <a:t> function.</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Thus, if any threads own the </a:t>
            </a:r>
            <a:r>
              <a:rPr lang="en-US" altLang="zh-CN" dirty="0">
                <a:solidFill>
                  <a:srgbClr val="FF0000"/>
                </a:solidFill>
                <a:ea typeface="宋体" panose="02010600030101010101" pitchFamily="2" charset="-122"/>
              </a:rPr>
              <a:t>lock for reading</a:t>
            </a:r>
            <a:r>
              <a:rPr lang="en-US" altLang="zh-CN" dirty="0">
                <a:ea typeface="宋体" panose="02010600030101010101" pitchFamily="2" charset="-122"/>
              </a:rPr>
              <a:t>, any threads that want to </a:t>
            </a:r>
            <a:r>
              <a:rPr lang="en-US" altLang="zh-CN" dirty="0">
                <a:solidFill>
                  <a:srgbClr val="FF0000"/>
                </a:solidFill>
                <a:ea typeface="宋体" panose="02010600030101010101" pitchFamily="2" charset="-122"/>
              </a:rPr>
              <a:t>obtain the lock for writing </a:t>
            </a:r>
            <a:r>
              <a:rPr lang="en-US" altLang="zh-CN" dirty="0">
                <a:ea typeface="宋体" panose="02010600030101010101" pitchFamily="2" charset="-122"/>
              </a:rPr>
              <a:t>will </a:t>
            </a:r>
            <a:r>
              <a:rPr lang="en-US" altLang="zh-CN" dirty="0">
                <a:solidFill>
                  <a:srgbClr val="FF0000"/>
                </a:solidFill>
                <a:ea typeface="宋体" panose="02010600030101010101" pitchFamily="2" charset="-122"/>
              </a:rPr>
              <a:t>block</a:t>
            </a:r>
            <a:r>
              <a:rPr lang="en-US" altLang="zh-CN" dirty="0">
                <a:ea typeface="宋体" panose="02010600030101010101" pitchFamily="2" charset="-122"/>
              </a:rPr>
              <a:t> in the call to the write-lock function.</a:t>
            </a:r>
          </a:p>
        </p:txBody>
      </p:sp>
      <p:sp>
        <p:nvSpPr>
          <p:cNvPr id="6" name="灯片编号占位符 5">
            <a:extLst>
              <a:ext uri="{FF2B5EF4-FFF2-40B4-BE49-F238E27FC236}">
                <a16:creationId xmlns:a16="http://schemas.microsoft.com/office/drawing/2014/main" id="{C26F4AF7-E72F-4212-BBBE-27357C131B49}"/>
              </a:ext>
            </a:extLst>
          </p:cNvPr>
          <p:cNvSpPr>
            <a:spLocks noGrp="1"/>
          </p:cNvSpPr>
          <p:nvPr>
            <p:ph type="sldNum" sz="quarter" idx="12"/>
          </p:nvPr>
        </p:nvSpPr>
        <p:spPr/>
        <p:txBody>
          <a:bodyPr/>
          <a:lstStyle/>
          <a:p>
            <a:fld id="{D7E73BF0-1322-481A-85B0-7D5783909D9E}" type="slidenum">
              <a:rPr lang="zh-TW" altLang="en-US" smtClean="0"/>
              <a:t>83</a:t>
            </a:fld>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animEffect transition="in" filter="wipe(down)">
                                      <p:cBhvr>
                                        <p:cTn id="7" dur="500"/>
                                        <p:tgtEl>
                                          <p:spTgt spid="952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4" descr="cords,females,lines,males,men,people,photographs,queues,waiting,waits,women">
            <a:extLst>
              <a:ext uri="{FF2B5EF4-FFF2-40B4-BE49-F238E27FC236}">
                <a16:creationId xmlns:a16="http://schemas.microsoft.com/office/drawing/2014/main" id="{262BFB97-B3C0-426A-89F8-755724702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997200"/>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8" name="Title 1">
            <a:extLst>
              <a:ext uri="{FF2B5EF4-FFF2-40B4-BE49-F238E27FC236}">
                <a16:creationId xmlns:a16="http://schemas.microsoft.com/office/drawing/2014/main" id="{CB76442F-502C-494F-B878-D3C3516D69E2}"/>
              </a:ext>
            </a:extLst>
          </p:cNvPr>
          <p:cNvSpPr>
            <a:spLocks noGrp="1"/>
          </p:cNvSpPr>
          <p:nvPr>
            <p:ph type="title"/>
          </p:nvPr>
        </p:nvSpPr>
        <p:spPr>
          <a:xfrm>
            <a:off x="628650" y="322791"/>
            <a:ext cx="7886700" cy="1325563"/>
          </a:xfrm>
        </p:spPr>
        <p:txBody>
          <a:bodyPr/>
          <a:lstStyle/>
          <a:p>
            <a:r>
              <a:rPr lang="en-US" altLang="zh-CN" dirty="0" err="1">
                <a:ea typeface="宋体" panose="02010600030101010101" pitchFamily="2" charset="-122"/>
              </a:rPr>
              <a:t>Pthreads</a:t>
            </a:r>
            <a:r>
              <a:rPr lang="en-US" altLang="zh-CN" dirty="0">
                <a:ea typeface="宋体" panose="02010600030101010101" pitchFamily="2" charset="-122"/>
              </a:rPr>
              <a:t> Read-Write Locks</a:t>
            </a:r>
          </a:p>
        </p:txBody>
      </p:sp>
      <p:sp>
        <p:nvSpPr>
          <p:cNvPr id="96259" name="Content Placeholder 2">
            <a:extLst>
              <a:ext uri="{FF2B5EF4-FFF2-40B4-BE49-F238E27FC236}">
                <a16:creationId xmlns:a16="http://schemas.microsoft.com/office/drawing/2014/main" id="{45B0B607-1B7B-46A5-A2BF-F2865648376C}"/>
              </a:ext>
            </a:extLst>
          </p:cNvPr>
          <p:cNvSpPr>
            <a:spLocks noGrp="1"/>
          </p:cNvSpPr>
          <p:nvPr>
            <p:ph idx="1"/>
          </p:nvPr>
        </p:nvSpPr>
        <p:spPr/>
        <p:txBody>
          <a:bodyPr/>
          <a:lstStyle/>
          <a:p>
            <a:r>
              <a:rPr lang="en-US" altLang="zh-CN" dirty="0">
                <a:ea typeface="宋体" panose="02010600030101010101" pitchFamily="2" charset="-122"/>
              </a:rPr>
              <a:t>If </a:t>
            </a:r>
            <a:r>
              <a:rPr lang="en-US" altLang="zh-CN" dirty="0">
                <a:solidFill>
                  <a:srgbClr val="FF0000"/>
                </a:solidFill>
                <a:ea typeface="宋体" panose="02010600030101010101" pitchFamily="2" charset="-122"/>
              </a:rPr>
              <a:t>any thread owns</a:t>
            </a:r>
            <a:r>
              <a:rPr lang="en-US" altLang="zh-CN" dirty="0">
                <a:ea typeface="宋体" panose="02010600030101010101" pitchFamily="2" charset="-122"/>
              </a:rPr>
              <a:t> the </a:t>
            </a:r>
            <a:r>
              <a:rPr lang="en-US" altLang="zh-CN" dirty="0">
                <a:solidFill>
                  <a:srgbClr val="FF0000"/>
                </a:solidFill>
                <a:ea typeface="宋体" panose="02010600030101010101" pitchFamily="2" charset="-122"/>
              </a:rPr>
              <a:t>lock for writing</a:t>
            </a:r>
            <a:r>
              <a:rPr lang="en-US" altLang="zh-CN" dirty="0">
                <a:ea typeface="宋体" panose="02010600030101010101" pitchFamily="2" charset="-122"/>
              </a:rPr>
              <a:t>, any threads that want to obtain the </a:t>
            </a:r>
            <a:r>
              <a:rPr lang="en-US" altLang="zh-CN" dirty="0">
                <a:solidFill>
                  <a:srgbClr val="FF0000"/>
                </a:solidFill>
                <a:ea typeface="宋体" panose="02010600030101010101" pitchFamily="2" charset="-122"/>
              </a:rPr>
              <a:t>lock for reading or writing</a:t>
            </a:r>
            <a:r>
              <a:rPr lang="en-US" altLang="zh-CN" dirty="0">
                <a:ea typeface="宋体" panose="02010600030101010101" pitchFamily="2" charset="-122"/>
              </a:rPr>
              <a:t> will </a:t>
            </a:r>
            <a:r>
              <a:rPr lang="en-US" altLang="zh-CN" dirty="0">
                <a:solidFill>
                  <a:srgbClr val="FF0000"/>
                </a:solidFill>
                <a:ea typeface="宋体" panose="02010600030101010101" pitchFamily="2" charset="-122"/>
              </a:rPr>
              <a:t>block</a:t>
            </a:r>
            <a:r>
              <a:rPr lang="en-US" altLang="zh-CN" dirty="0">
                <a:ea typeface="宋体" panose="02010600030101010101" pitchFamily="2" charset="-122"/>
              </a:rPr>
              <a:t> in their respective locking functions.</a:t>
            </a:r>
          </a:p>
        </p:txBody>
      </p:sp>
      <p:sp>
        <p:nvSpPr>
          <p:cNvPr id="6" name="灯片编号占位符 5">
            <a:extLst>
              <a:ext uri="{FF2B5EF4-FFF2-40B4-BE49-F238E27FC236}">
                <a16:creationId xmlns:a16="http://schemas.microsoft.com/office/drawing/2014/main" id="{B7D3E916-E634-470F-8094-E98484BC45A1}"/>
              </a:ext>
            </a:extLst>
          </p:cNvPr>
          <p:cNvSpPr>
            <a:spLocks noGrp="1"/>
          </p:cNvSpPr>
          <p:nvPr>
            <p:ph type="sldNum" sz="quarter" idx="12"/>
          </p:nvPr>
        </p:nvSpPr>
        <p:spPr/>
        <p:txBody>
          <a:bodyPr/>
          <a:lstStyle/>
          <a:p>
            <a:fld id="{D7E73BF0-1322-481A-85B0-7D5783909D9E}" type="slidenum">
              <a:rPr lang="zh-TW" altLang="en-US" smtClean="0"/>
              <a:t>84</a:t>
            </a:fld>
            <a:endParaRPr lang="zh-TW"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B51F3E9D-608A-4813-8F8C-2842DD47C9B9}"/>
              </a:ext>
            </a:extLst>
          </p:cNvPr>
          <p:cNvSpPr>
            <a:spLocks noGrp="1"/>
          </p:cNvSpPr>
          <p:nvPr>
            <p:ph type="title"/>
          </p:nvPr>
        </p:nvSpPr>
        <p:spPr>
          <a:xfrm>
            <a:off x="611188" y="366184"/>
            <a:ext cx="8281987" cy="1027187"/>
          </a:xfrm>
        </p:spPr>
        <p:txBody>
          <a:bodyPr>
            <a:normAutofit/>
          </a:bodyPr>
          <a:lstStyle/>
          <a:p>
            <a:r>
              <a:rPr lang="en-US" altLang="zh-CN" dirty="0">
                <a:ea typeface="宋体" panose="02010600030101010101" pitchFamily="2" charset="-122"/>
              </a:rPr>
              <a:t>Protecting our linked list functions</a:t>
            </a:r>
          </a:p>
        </p:txBody>
      </p:sp>
      <p:pic>
        <p:nvPicPr>
          <p:cNvPr id="97283" name="Picture 2">
            <a:extLst>
              <a:ext uri="{FF2B5EF4-FFF2-40B4-BE49-F238E27FC236}">
                <a16:creationId xmlns:a16="http://schemas.microsoft.com/office/drawing/2014/main" id="{58BD219A-F247-413E-89C3-A98A1FEDE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719263"/>
            <a:ext cx="47053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38CDCB12-4198-4886-BB6B-70197B805CD5}"/>
              </a:ext>
            </a:extLst>
          </p:cNvPr>
          <p:cNvSpPr>
            <a:spLocks noGrp="1"/>
          </p:cNvSpPr>
          <p:nvPr>
            <p:ph type="sldNum" sz="quarter" idx="12"/>
          </p:nvPr>
        </p:nvSpPr>
        <p:spPr/>
        <p:txBody>
          <a:bodyPr/>
          <a:lstStyle/>
          <a:p>
            <a:fld id="{D7E73BF0-1322-481A-85B0-7D5783909D9E}" type="slidenum">
              <a:rPr lang="zh-TW" altLang="en-US" smtClean="0"/>
              <a:t>85</a:t>
            </a:fld>
            <a:endParaRPr lang="zh-TW" altLang="en-US" dirty="0"/>
          </a:p>
        </p:txBody>
      </p:sp>
      <p:cxnSp>
        <p:nvCxnSpPr>
          <p:cNvPr id="3" name="直接连接符 2"/>
          <p:cNvCxnSpPr/>
          <p:nvPr/>
        </p:nvCxnSpPr>
        <p:spPr>
          <a:xfrm flipV="1">
            <a:off x="4513478" y="2099462"/>
            <a:ext cx="804672" cy="731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513478" y="3275990"/>
            <a:ext cx="804672" cy="731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528108" y="4445202"/>
            <a:ext cx="804672" cy="731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304288" y="2106778"/>
            <a:ext cx="2099462" cy="307238"/>
          </a:xfrm>
          <a:prstGeom prst="round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304288" y="3315520"/>
            <a:ext cx="2099462" cy="307238"/>
          </a:xfrm>
          <a:prstGeom prst="round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304288" y="4478989"/>
            <a:ext cx="2099462" cy="307238"/>
          </a:xfrm>
          <a:prstGeom prst="round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0A5E0387-46E2-4984-B2B7-358671221C88}"/>
              </a:ext>
            </a:extLst>
          </p:cNvPr>
          <p:cNvSpPr>
            <a:spLocks noGrp="1"/>
          </p:cNvSpPr>
          <p:nvPr>
            <p:ph type="title"/>
          </p:nvPr>
        </p:nvSpPr>
        <p:spPr>
          <a:xfrm>
            <a:off x="468313" y="136524"/>
            <a:ext cx="8281987" cy="1284061"/>
          </a:xfrm>
        </p:spPr>
        <p:txBody>
          <a:bodyPr>
            <a:normAutofit/>
          </a:bodyPr>
          <a:lstStyle/>
          <a:p>
            <a:r>
              <a:rPr lang="en-US" altLang="zh-CN" dirty="0">
                <a:ea typeface="宋体" panose="02010600030101010101" pitchFamily="2" charset="-122"/>
              </a:rPr>
              <a:t>Linked List Performance</a:t>
            </a:r>
          </a:p>
        </p:txBody>
      </p:sp>
      <p:pic>
        <p:nvPicPr>
          <p:cNvPr id="98307" name="Picture 3">
            <a:extLst>
              <a:ext uri="{FF2B5EF4-FFF2-40B4-BE49-F238E27FC236}">
                <a16:creationId xmlns:a16="http://schemas.microsoft.com/office/drawing/2014/main" id="{0A891A4E-F271-49C5-AE15-8375126B8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484313"/>
            <a:ext cx="6808787"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856D8AD-DE3E-4BCE-8924-A083BB811B3B}"/>
              </a:ext>
            </a:extLst>
          </p:cNvPr>
          <p:cNvSpPr/>
          <p:nvPr/>
        </p:nvSpPr>
        <p:spPr>
          <a:xfrm>
            <a:off x="2693023" y="3424466"/>
            <a:ext cx="3311525" cy="1792287"/>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0000FF"/>
                </a:solidFill>
                <a:latin typeface="+mn-lt"/>
              </a:rPr>
              <a:t>100,000 ops/thread</a:t>
            </a:r>
          </a:p>
          <a:p>
            <a:pPr>
              <a:spcBef>
                <a:spcPct val="20000"/>
              </a:spcBef>
              <a:buClr>
                <a:schemeClr val="tx1"/>
              </a:buClr>
              <a:buSzPct val="60000"/>
              <a:buFont typeface="Wingdings" pitchFamily="2" charset="2"/>
              <a:buNone/>
              <a:defRPr/>
            </a:pPr>
            <a:r>
              <a:rPr lang="en-US" sz="2400" dirty="0">
                <a:solidFill>
                  <a:srgbClr val="0000FF"/>
                </a:solidFill>
                <a:latin typeface="+mn-lt"/>
              </a:rPr>
              <a:t>99.9% Member</a:t>
            </a:r>
          </a:p>
          <a:p>
            <a:pPr>
              <a:spcBef>
                <a:spcPct val="20000"/>
              </a:spcBef>
              <a:buClr>
                <a:schemeClr val="tx1"/>
              </a:buClr>
              <a:buSzPct val="60000"/>
              <a:buFont typeface="Wingdings" pitchFamily="2" charset="2"/>
              <a:buNone/>
              <a:defRPr/>
            </a:pPr>
            <a:r>
              <a:rPr lang="en-US" sz="2400" dirty="0">
                <a:solidFill>
                  <a:srgbClr val="0000FF"/>
                </a:solidFill>
                <a:latin typeface="+mn-lt"/>
              </a:rPr>
              <a:t>0.05% Insert</a:t>
            </a:r>
          </a:p>
          <a:p>
            <a:pPr>
              <a:spcBef>
                <a:spcPct val="20000"/>
              </a:spcBef>
              <a:buClr>
                <a:schemeClr val="tx1"/>
              </a:buClr>
              <a:buSzPct val="60000"/>
              <a:buFont typeface="Wingdings" pitchFamily="2" charset="2"/>
              <a:buNone/>
              <a:defRPr/>
            </a:pPr>
            <a:r>
              <a:rPr lang="en-US" sz="2400" dirty="0">
                <a:solidFill>
                  <a:srgbClr val="0000FF"/>
                </a:solidFill>
                <a:latin typeface="+mn-lt"/>
              </a:rPr>
              <a:t>0.05% Delete</a:t>
            </a:r>
          </a:p>
        </p:txBody>
      </p:sp>
      <p:sp>
        <p:nvSpPr>
          <p:cNvPr id="5" name="灯片编号占位符 4">
            <a:extLst>
              <a:ext uri="{FF2B5EF4-FFF2-40B4-BE49-F238E27FC236}">
                <a16:creationId xmlns:a16="http://schemas.microsoft.com/office/drawing/2014/main" id="{8AE8CD4D-58E0-4BCC-9A93-7845E6AE90BE}"/>
              </a:ext>
            </a:extLst>
          </p:cNvPr>
          <p:cNvSpPr>
            <a:spLocks noGrp="1"/>
          </p:cNvSpPr>
          <p:nvPr>
            <p:ph type="sldNum" sz="quarter" idx="12"/>
          </p:nvPr>
        </p:nvSpPr>
        <p:spPr/>
        <p:txBody>
          <a:bodyPr/>
          <a:lstStyle/>
          <a:p>
            <a:fld id="{D7E73BF0-1322-481A-85B0-7D5783909D9E}" type="slidenum">
              <a:rPr lang="zh-TW" altLang="en-US" smtClean="0"/>
              <a:t>86</a:t>
            </a:fld>
            <a:endParaRPr lang="zh-TW" altLang="en-US" dirty="0"/>
          </a:p>
        </p:txBody>
      </p:sp>
      <p:sp>
        <p:nvSpPr>
          <p:cNvPr id="2" name="文本框 1"/>
          <p:cNvSpPr txBox="1"/>
          <p:nvPr/>
        </p:nvSpPr>
        <p:spPr>
          <a:xfrm>
            <a:off x="1042988" y="5376672"/>
            <a:ext cx="7144842" cy="830997"/>
          </a:xfrm>
          <a:prstGeom prst="rect">
            <a:avLst/>
          </a:prstGeom>
          <a:noFill/>
        </p:spPr>
        <p:txBody>
          <a:bodyPr wrap="square" rtlCol="0">
            <a:spAutoFit/>
          </a:bodyPr>
          <a:lstStyle/>
          <a:p>
            <a:r>
              <a:rPr lang="en-US" altLang="zh-CN" sz="2400" dirty="0">
                <a:solidFill>
                  <a:srgbClr val="FF0000"/>
                </a:solidFill>
              </a:rPr>
              <a:t>If there is very few Inserts/Deletes, the RW locks do a very good job of allowing concurrent access to the list. </a:t>
            </a:r>
            <a:endParaRPr lang="zh-CN" altLang="en-US" sz="2400"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F921DA44-D67F-454E-96AB-BB2C22E8CA4E}"/>
              </a:ext>
            </a:extLst>
          </p:cNvPr>
          <p:cNvSpPr>
            <a:spLocks noGrp="1"/>
          </p:cNvSpPr>
          <p:nvPr>
            <p:ph type="title"/>
          </p:nvPr>
        </p:nvSpPr>
        <p:spPr>
          <a:xfrm>
            <a:off x="468313" y="136524"/>
            <a:ext cx="8281987" cy="1212851"/>
          </a:xfrm>
        </p:spPr>
        <p:txBody>
          <a:bodyPr>
            <a:normAutofit/>
          </a:bodyPr>
          <a:lstStyle/>
          <a:p>
            <a:r>
              <a:rPr lang="en-US" altLang="zh-CN" dirty="0">
                <a:ea typeface="宋体" panose="02010600030101010101" pitchFamily="2" charset="-122"/>
              </a:rPr>
              <a:t>Linked List Performance</a:t>
            </a:r>
          </a:p>
        </p:txBody>
      </p:sp>
      <p:sp>
        <p:nvSpPr>
          <p:cNvPr id="6" name="Rectangle 5">
            <a:extLst>
              <a:ext uri="{FF2B5EF4-FFF2-40B4-BE49-F238E27FC236}">
                <a16:creationId xmlns:a16="http://schemas.microsoft.com/office/drawing/2014/main" id="{88915126-DACC-4446-871E-5D6D44E01817}"/>
              </a:ext>
            </a:extLst>
          </p:cNvPr>
          <p:cNvSpPr/>
          <p:nvPr/>
        </p:nvSpPr>
        <p:spPr>
          <a:xfrm>
            <a:off x="2793206" y="3584576"/>
            <a:ext cx="3311525" cy="1792287"/>
          </a:xfrm>
          <a:prstGeom prst="rect">
            <a:avLst/>
          </a:prstGeom>
        </p:spPr>
        <p:txBody>
          <a:bodyPr>
            <a:spAutoFit/>
          </a:bodyPr>
          <a:lstStyle/>
          <a:p>
            <a:pPr>
              <a:spcBef>
                <a:spcPct val="20000"/>
              </a:spcBef>
              <a:buClr>
                <a:schemeClr val="tx1"/>
              </a:buClr>
              <a:buSzPct val="60000"/>
              <a:buFont typeface="Wingdings" pitchFamily="2" charset="2"/>
              <a:buNone/>
              <a:defRPr/>
            </a:pPr>
            <a:r>
              <a:rPr lang="en-US" sz="2400" dirty="0">
                <a:solidFill>
                  <a:srgbClr val="0000FF"/>
                </a:solidFill>
                <a:latin typeface="+mn-lt"/>
              </a:rPr>
              <a:t>100,000 ops/thread</a:t>
            </a:r>
          </a:p>
          <a:p>
            <a:pPr>
              <a:spcBef>
                <a:spcPct val="20000"/>
              </a:spcBef>
              <a:buClr>
                <a:schemeClr val="tx1"/>
              </a:buClr>
              <a:buSzPct val="60000"/>
              <a:buFont typeface="Wingdings" pitchFamily="2" charset="2"/>
              <a:buNone/>
              <a:defRPr/>
            </a:pPr>
            <a:r>
              <a:rPr lang="en-US" sz="2400" dirty="0">
                <a:solidFill>
                  <a:srgbClr val="0000FF"/>
                </a:solidFill>
                <a:latin typeface="+mn-lt"/>
              </a:rPr>
              <a:t>80% Member</a:t>
            </a:r>
          </a:p>
          <a:p>
            <a:pPr>
              <a:spcBef>
                <a:spcPct val="20000"/>
              </a:spcBef>
              <a:buClr>
                <a:schemeClr val="tx1"/>
              </a:buClr>
              <a:buSzPct val="60000"/>
              <a:buFont typeface="Wingdings" pitchFamily="2" charset="2"/>
              <a:buNone/>
              <a:defRPr/>
            </a:pPr>
            <a:r>
              <a:rPr lang="en-US" sz="2400" dirty="0">
                <a:solidFill>
                  <a:srgbClr val="0000FF"/>
                </a:solidFill>
                <a:latin typeface="+mn-lt"/>
              </a:rPr>
              <a:t>10% Insert</a:t>
            </a:r>
          </a:p>
          <a:p>
            <a:pPr>
              <a:spcBef>
                <a:spcPct val="20000"/>
              </a:spcBef>
              <a:buClr>
                <a:schemeClr val="tx1"/>
              </a:buClr>
              <a:buSzPct val="60000"/>
              <a:buFont typeface="Wingdings" pitchFamily="2" charset="2"/>
              <a:buNone/>
              <a:defRPr/>
            </a:pPr>
            <a:r>
              <a:rPr lang="en-US" sz="2400" dirty="0">
                <a:solidFill>
                  <a:srgbClr val="0000FF"/>
                </a:solidFill>
                <a:latin typeface="+mn-lt"/>
              </a:rPr>
              <a:t>10% Delete</a:t>
            </a:r>
          </a:p>
        </p:txBody>
      </p:sp>
      <p:pic>
        <p:nvPicPr>
          <p:cNvPr id="99332" name="Picture 2">
            <a:extLst>
              <a:ext uri="{FF2B5EF4-FFF2-40B4-BE49-F238E27FC236}">
                <a16:creationId xmlns:a16="http://schemas.microsoft.com/office/drawing/2014/main" id="{651BD0B7-B70D-499D-8CB8-1C45FB4A9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6665912"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BA288020-1BCA-422F-AC7E-6C22A60927DB}"/>
              </a:ext>
            </a:extLst>
          </p:cNvPr>
          <p:cNvSpPr>
            <a:spLocks noGrp="1"/>
          </p:cNvSpPr>
          <p:nvPr>
            <p:ph type="sldNum" sz="quarter" idx="12"/>
          </p:nvPr>
        </p:nvSpPr>
        <p:spPr/>
        <p:txBody>
          <a:bodyPr/>
          <a:lstStyle/>
          <a:p>
            <a:fld id="{D7E73BF0-1322-481A-85B0-7D5783909D9E}" type="slidenum">
              <a:rPr lang="zh-TW" altLang="en-US" smtClean="0"/>
              <a:t>87</a:t>
            </a:fld>
            <a:endParaRPr lang="zh-TW" altLang="en-US" dirty="0"/>
          </a:p>
        </p:txBody>
      </p:sp>
      <p:sp>
        <p:nvSpPr>
          <p:cNvPr id="7" name="文本框 6"/>
          <p:cNvSpPr txBox="1"/>
          <p:nvPr/>
        </p:nvSpPr>
        <p:spPr>
          <a:xfrm>
            <a:off x="854233" y="5525354"/>
            <a:ext cx="7510145" cy="830997"/>
          </a:xfrm>
          <a:prstGeom prst="rect">
            <a:avLst/>
          </a:prstGeom>
          <a:noFill/>
        </p:spPr>
        <p:txBody>
          <a:bodyPr wrap="square" rtlCol="0">
            <a:spAutoFit/>
          </a:bodyPr>
          <a:lstStyle/>
          <a:p>
            <a:r>
              <a:rPr lang="en-US" altLang="zh-CN" sz="2400" dirty="0">
                <a:solidFill>
                  <a:srgbClr val="FF0000"/>
                </a:solidFill>
              </a:rPr>
              <a:t>If there are a relatively large # of Inserts/Deletes, there is very little difference between RW lock and single </a:t>
            </a:r>
            <a:r>
              <a:rPr lang="en-US" altLang="zh-CN" sz="2400" dirty="0" err="1">
                <a:solidFill>
                  <a:srgbClr val="FF0000"/>
                </a:solidFill>
              </a:rPr>
              <a:t>mutex</a:t>
            </a:r>
            <a:r>
              <a:rPr lang="en-US" altLang="zh-CN" sz="2400" dirty="0">
                <a:solidFill>
                  <a:srgbClr val="FF0000"/>
                </a:solidFill>
              </a:rPr>
              <a:t>. </a:t>
            </a:r>
            <a:endParaRPr lang="zh-CN" altLang="en-US" sz="2400" dirty="0">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B16BB15B-426B-4142-A59D-A5E07CC02EB8}"/>
              </a:ext>
            </a:extLst>
          </p:cNvPr>
          <p:cNvSpPr>
            <a:spLocks noGrp="1"/>
          </p:cNvSpPr>
          <p:nvPr>
            <p:ph type="title"/>
          </p:nvPr>
        </p:nvSpPr>
        <p:spPr>
          <a:xfrm>
            <a:off x="468313" y="169335"/>
            <a:ext cx="8486775" cy="1323975"/>
          </a:xfrm>
        </p:spPr>
        <p:txBody>
          <a:bodyPr>
            <a:normAutofit/>
          </a:bodyPr>
          <a:lstStyle/>
          <a:p>
            <a:r>
              <a:rPr lang="en-US" altLang="zh-CN" sz="3600" dirty="0">
                <a:ea typeface="宋体" panose="02010600030101010101" pitchFamily="2" charset="-122"/>
              </a:rPr>
              <a:t>Caches, Cache-Coherence, and False Sharing</a:t>
            </a:r>
          </a:p>
        </p:txBody>
      </p:sp>
      <p:sp>
        <p:nvSpPr>
          <p:cNvPr id="100354" name="Content Placeholder 2">
            <a:extLst>
              <a:ext uri="{FF2B5EF4-FFF2-40B4-BE49-F238E27FC236}">
                <a16:creationId xmlns:a16="http://schemas.microsoft.com/office/drawing/2014/main" id="{CE5B3198-51FA-4830-9109-CE460AB3C995}"/>
              </a:ext>
            </a:extLst>
          </p:cNvPr>
          <p:cNvSpPr>
            <a:spLocks noGrp="1"/>
          </p:cNvSpPr>
          <p:nvPr>
            <p:ph idx="1"/>
          </p:nvPr>
        </p:nvSpPr>
        <p:spPr>
          <a:xfrm>
            <a:off x="684213" y="1557338"/>
            <a:ext cx="8270875" cy="4679950"/>
          </a:xfrm>
        </p:spPr>
        <p:txBody>
          <a:bodyPr/>
          <a:lstStyle/>
          <a:p>
            <a:r>
              <a:rPr lang="en-US" altLang="zh-CN" dirty="0">
                <a:ea typeface="宋体" panose="02010600030101010101" pitchFamily="2" charset="-122"/>
              </a:rPr>
              <a:t>Recall that chip designers have added blocks of relatively fast memory to processors called </a:t>
            </a:r>
            <a:r>
              <a:rPr lang="en-US" altLang="zh-CN" dirty="0">
                <a:solidFill>
                  <a:srgbClr val="0000FF"/>
                </a:solidFill>
                <a:ea typeface="宋体" panose="02010600030101010101" pitchFamily="2" charset="-122"/>
              </a:rPr>
              <a:t>cache memory</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The use of cache memory can have </a:t>
            </a:r>
            <a:r>
              <a:rPr lang="en-US" altLang="zh-CN" dirty="0">
                <a:solidFill>
                  <a:srgbClr val="FF0000"/>
                </a:solidFill>
                <a:ea typeface="宋体" panose="02010600030101010101" pitchFamily="2" charset="-122"/>
              </a:rPr>
              <a:t>a huge impact </a:t>
            </a:r>
            <a:r>
              <a:rPr lang="en-US" altLang="zh-CN" dirty="0">
                <a:ea typeface="宋体" panose="02010600030101010101" pitchFamily="2" charset="-122"/>
              </a:rPr>
              <a:t>on shared-memory.</a:t>
            </a:r>
          </a:p>
          <a:p>
            <a:endParaRPr lang="en-US" altLang="zh-CN" dirty="0">
              <a:ea typeface="宋体" panose="02010600030101010101" pitchFamily="2" charset="-122"/>
            </a:endParaRPr>
          </a:p>
          <a:p>
            <a:r>
              <a:rPr lang="en-US" altLang="zh-CN" dirty="0">
                <a:ea typeface="宋体" panose="02010600030101010101" pitchFamily="2" charset="-122"/>
              </a:rPr>
              <a:t>A </a:t>
            </a:r>
            <a:r>
              <a:rPr lang="en-US" altLang="zh-CN" dirty="0">
                <a:solidFill>
                  <a:srgbClr val="0000FF"/>
                </a:solidFill>
                <a:ea typeface="宋体" panose="02010600030101010101" pitchFamily="2" charset="-122"/>
              </a:rPr>
              <a:t>write-miss</a:t>
            </a:r>
            <a:r>
              <a:rPr lang="en-US" altLang="zh-CN" dirty="0">
                <a:ea typeface="宋体" panose="02010600030101010101" pitchFamily="2" charset="-122"/>
              </a:rPr>
              <a:t> occurs when a core tries to update a variable that’s </a:t>
            </a:r>
            <a:r>
              <a:rPr lang="en-US" altLang="zh-CN" dirty="0">
                <a:solidFill>
                  <a:srgbClr val="0000FF"/>
                </a:solidFill>
                <a:ea typeface="宋体" panose="02010600030101010101" pitchFamily="2" charset="-122"/>
              </a:rPr>
              <a:t>not in cache</a:t>
            </a:r>
            <a:r>
              <a:rPr lang="en-US" altLang="zh-CN" dirty="0">
                <a:ea typeface="宋体" panose="02010600030101010101" pitchFamily="2" charset="-122"/>
              </a:rPr>
              <a:t>, and it has to access main memory.</a:t>
            </a:r>
          </a:p>
        </p:txBody>
      </p:sp>
      <p:sp>
        <p:nvSpPr>
          <p:cNvPr id="6" name="灯片编号占位符 5">
            <a:extLst>
              <a:ext uri="{FF2B5EF4-FFF2-40B4-BE49-F238E27FC236}">
                <a16:creationId xmlns:a16="http://schemas.microsoft.com/office/drawing/2014/main" id="{41FB3FEF-0B57-4C74-9144-A75FF68BB5C9}"/>
              </a:ext>
            </a:extLst>
          </p:cNvPr>
          <p:cNvSpPr>
            <a:spLocks noGrp="1"/>
          </p:cNvSpPr>
          <p:nvPr>
            <p:ph type="sldNum" sz="quarter" idx="12"/>
          </p:nvPr>
        </p:nvSpPr>
        <p:spPr/>
        <p:txBody>
          <a:bodyPr/>
          <a:lstStyle/>
          <a:p>
            <a:fld id="{D7E73BF0-1322-481A-85B0-7D5783909D9E}" type="slidenum">
              <a:rPr lang="zh-TW" altLang="en-US" smtClean="0"/>
              <a:t>88</a:t>
            </a:fld>
            <a:endParaRPr lang="zh-TW"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BF88D0B7-37AD-4550-A126-DE5E4E928C30}"/>
              </a:ext>
            </a:extLst>
          </p:cNvPr>
          <p:cNvSpPr>
            <a:spLocks noGrp="1"/>
          </p:cNvSpPr>
          <p:nvPr>
            <p:ph type="title"/>
          </p:nvPr>
        </p:nvSpPr>
        <p:spPr>
          <a:xfrm>
            <a:off x="611188" y="306917"/>
            <a:ext cx="8281987" cy="646113"/>
          </a:xfrm>
        </p:spPr>
        <p:txBody>
          <a:bodyPr/>
          <a:lstStyle/>
          <a:p>
            <a:r>
              <a:rPr lang="en-US" altLang="zh-CN" sz="3600" dirty="0" err="1">
                <a:ea typeface="宋体" panose="02010600030101010101" pitchFamily="2" charset="-122"/>
              </a:rPr>
              <a:t>Pthreads</a:t>
            </a:r>
            <a:r>
              <a:rPr lang="en-US" altLang="zh-CN" sz="3600" dirty="0">
                <a:ea typeface="宋体" panose="02010600030101010101" pitchFamily="2" charset="-122"/>
              </a:rPr>
              <a:t> matrix-vector multiplication</a:t>
            </a:r>
          </a:p>
        </p:txBody>
      </p:sp>
      <p:pic>
        <p:nvPicPr>
          <p:cNvPr id="101379" name="Picture 2">
            <a:extLst>
              <a:ext uri="{FF2B5EF4-FFF2-40B4-BE49-F238E27FC236}">
                <a16:creationId xmlns:a16="http://schemas.microsoft.com/office/drawing/2014/main" id="{92E98332-5DBD-40FB-B99F-23CB3B39A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157288"/>
            <a:ext cx="7265987"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80287BBE-E0EA-40C5-BCE4-58C36DF9C38A}"/>
              </a:ext>
            </a:extLst>
          </p:cNvPr>
          <p:cNvSpPr>
            <a:spLocks noGrp="1"/>
          </p:cNvSpPr>
          <p:nvPr>
            <p:ph type="sldNum" sz="quarter" idx="12"/>
          </p:nvPr>
        </p:nvSpPr>
        <p:spPr/>
        <p:txBody>
          <a:bodyPr/>
          <a:lstStyle/>
          <a:p>
            <a:fld id="{D7E73BF0-1322-481A-85B0-7D5783909D9E}" type="slidenum">
              <a:rPr lang="zh-TW" altLang="en-US" smtClean="0"/>
              <a:t>89</a:t>
            </a:fld>
            <a:endParaRPr lang="zh-TW" altLang="en-US" dirty="0"/>
          </a:p>
        </p:txBody>
      </p:sp>
      <p:sp>
        <p:nvSpPr>
          <p:cNvPr id="6" name="圆角矩形 5"/>
          <p:cNvSpPr/>
          <p:nvPr/>
        </p:nvSpPr>
        <p:spPr>
          <a:xfrm>
            <a:off x="1230935" y="3106049"/>
            <a:ext cx="6973265" cy="1787819"/>
          </a:xfrm>
          <a:prstGeom prst="roundRect">
            <a:avLst/>
          </a:prstGeom>
          <a:solidFill>
            <a:srgbClr val="FF0000">
              <a:alpha val="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a:extLst>
              <a:ext uri="{FF2B5EF4-FFF2-40B4-BE49-F238E27FC236}">
                <a16:creationId xmlns:a16="http://schemas.microsoft.com/office/drawing/2014/main" id="{62EE6653-511C-4565-93FE-5E6F3E993E0B}"/>
              </a:ext>
            </a:extLst>
          </p:cNvPr>
          <p:cNvSpPr>
            <a:spLocks noGrp="1"/>
          </p:cNvSpPr>
          <p:nvPr>
            <p:ph type="title"/>
          </p:nvPr>
        </p:nvSpPr>
        <p:spPr>
          <a:xfrm>
            <a:off x="628650" y="316141"/>
            <a:ext cx="7886700" cy="1325563"/>
          </a:xfrm>
        </p:spPr>
        <p:txBody>
          <a:bodyPr/>
          <a:lstStyle/>
          <a:p>
            <a:r>
              <a:rPr lang="en-US" altLang="zh-CN" dirty="0">
                <a:ea typeface="宋体" panose="02010600030101010101" pitchFamily="2" charset="-122"/>
              </a:rPr>
              <a:t>Hello World! (2)</a:t>
            </a:r>
          </a:p>
        </p:txBody>
      </p:sp>
      <p:pic>
        <p:nvPicPr>
          <p:cNvPr id="26627" name="Picture 2">
            <a:extLst>
              <a:ext uri="{FF2B5EF4-FFF2-40B4-BE49-F238E27FC236}">
                <a16:creationId xmlns:a16="http://schemas.microsoft.com/office/drawing/2014/main" id="{C5B5FA32-BE98-44FC-954E-A5CAED311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842181"/>
            <a:ext cx="79724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356F5F57-93EE-4762-B991-377879DE3261}"/>
              </a:ext>
            </a:extLst>
          </p:cNvPr>
          <p:cNvSpPr>
            <a:spLocks noGrp="1"/>
          </p:cNvSpPr>
          <p:nvPr>
            <p:ph type="sldNum" sz="quarter" idx="12"/>
          </p:nvPr>
        </p:nvSpPr>
        <p:spPr/>
        <p:txBody>
          <a:bodyPr/>
          <a:lstStyle/>
          <a:p>
            <a:fld id="{D7E73BF0-1322-481A-85B0-7D5783909D9E}" type="slidenum">
              <a:rPr lang="zh-TW" altLang="en-US" smtClean="0"/>
              <a:t>9</a:t>
            </a:fld>
            <a:endParaRPr lang="zh-TW" altLang="en-US" dirty="0"/>
          </a:p>
        </p:txBody>
      </p:sp>
      <p:cxnSp>
        <p:nvCxnSpPr>
          <p:cNvPr id="6" name="直接连接符 5">
            <a:extLst>
              <a:ext uri="{FF2B5EF4-FFF2-40B4-BE49-F238E27FC236}">
                <a16:creationId xmlns:a16="http://schemas.microsoft.com/office/drawing/2014/main" id="{C6FB2769-C60D-4261-8BC0-B7A10F92324E}"/>
              </a:ext>
            </a:extLst>
          </p:cNvPr>
          <p:cNvCxnSpPr>
            <a:cxnSpLocks/>
          </p:cNvCxnSpPr>
          <p:nvPr/>
        </p:nvCxnSpPr>
        <p:spPr>
          <a:xfrm>
            <a:off x="1540329" y="2590801"/>
            <a:ext cx="62103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FEB9CB8-5397-4453-93D2-73B91B8389D7}"/>
              </a:ext>
            </a:extLst>
          </p:cNvPr>
          <p:cNvCxnSpPr>
            <a:cxnSpLocks/>
          </p:cNvCxnSpPr>
          <p:nvPr/>
        </p:nvCxnSpPr>
        <p:spPr>
          <a:xfrm>
            <a:off x="1466850" y="4376058"/>
            <a:ext cx="62103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5846718-CB15-44DC-A3B0-F0ED78D869D1}" type="slidenum">
              <a:rPr lang="en-SG" smtClean="0"/>
              <a:t>90</a:t>
            </a:fld>
            <a:endParaRPr lang="en-SG"/>
          </a:p>
        </p:txBody>
      </p:sp>
      <p:sp>
        <p:nvSpPr>
          <p:cNvPr id="5" name="AutoShape 2" descr="https://mail.sysu.edu.cn/coremail/s?func=mbox:getMessageData&amp;mid=1:1tbiAQALCFykhnc8fQAAsK&amp;part=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nvSpPr>
        <p:spPr>
          <a:xfrm>
            <a:off x="539552" y="332656"/>
            <a:ext cx="8245073" cy="1135054"/>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Q: </a:t>
            </a:r>
            <a:r>
              <a:rPr lang="zh-CN" altLang="en-US" sz="2400" dirty="0">
                <a:latin typeface="微软雅黑" panose="020B0503020204020204" pitchFamily="34" charset="-122"/>
                <a:ea typeface="微软雅黑" panose="020B0503020204020204" pitchFamily="34" charset="-122"/>
              </a:rPr>
              <a:t>为什么</a:t>
            </a:r>
            <a:r>
              <a:rPr lang="en-US" altLang="zh-CN" sz="2400" dirty="0">
                <a:latin typeface="微软雅黑" panose="020B0503020204020204" pitchFamily="34" charset="-122"/>
                <a:ea typeface="微软雅黑" panose="020B0503020204020204" pitchFamily="34" charset="-122"/>
              </a:rPr>
              <a:t>8M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8M</a:t>
            </a:r>
            <a:r>
              <a:rPr lang="zh-CN" altLang="en-US" sz="2400" dirty="0">
                <a:latin typeface="微软雅黑" panose="020B0503020204020204" pitchFamily="34" charset="-122"/>
                <a:ea typeface="微软雅黑" panose="020B0503020204020204" pitchFamily="34" charset="-122"/>
              </a:rPr>
              <a:t>）的矩阵计算时间要大于</a:t>
            </a:r>
            <a:r>
              <a:rPr lang="en-US" altLang="zh-CN" sz="2400" dirty="0">
                <a:latin typeface="微软雅黑" panose="020B0503020204020204" pitchFamily="34" charset="-122"/>
                <a:ea typeface="微软雅黑" panose="020B0503020204020204" pitchFamily="34" charset="-122"/>
              </a:rPr>
              <a:t>8K</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8K</a:t>
            </a:r>
            <a:r>
              <a:rPr lang="zh-CN" altLang="en-US" sz="2400" dirty="0">
                <a:latin typeface="微软雅黑" panose="020B0503020204020204" pitchFamily="34" charset="-122"/>
                <a:ea typeface="微软雅黑" panose="020B0503020204020204" pitchFamily="34" charset="-122"/>
              </a:rPr>
              <a:t>的时间？</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B9917757-7F3C-4CCA-AD15-186678FB7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4" y="2626949"/>
            <a:ext cx="8101012"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7">
            <a:extLst>
              <a:ext uri="{FF2B5EF4-FFF2-40B4-BE49-F238E27FC236}">
                <a16:creationId xmlns:a16="http://schemas.microsoft.com/office/drawing/2014/main" id="{D31BFFC1-EB6D-4DE9-A8D5-123BC0FF765C}"/>
              </a:ext>
            </a:extLst>
          </p:cNvPr>
          <p:cNvSpPr/>
          <p:nvPr/>
        </p:nvSpPr>
        <p:spPr>
          <a:xfrm>
            <a:off x="4371599" y="4736969"/>
            <a:ext cx="897027" cy="365760"/>
          </a:xfrm>
          <a:prstGeom prst="round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a:extLst>
              <a:ext uri="{FF2B5EF4-FFF2-40B4-BE49-F238E27FC236}">
                <a16:creationId xmlns:a16="http://schemas.microsoft.com/office/drawing/2014/main" id="{B29A981B-36FE-4366-8401-7A8C542E0733}"/>
              </a:ext>
            </a:extLst>
          </p:cNvPr>
          <p:cNvSpPr/>
          <p:nvPr/>
        </p:nvSpPr>
        <p:spPr>
          <a:xfrm>
            <a:off x="2100396" y="4736969"/>
            <a:ext cx="897027" cy="365760"/>
          </a:xfrm>
          <a:prstGeom prst="round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CBF44FE3-612C-4685-915F-B6F463C36D93}"/>
              </a:ext>
            </a:extLst>
          </p:cNvPr>
          <p:cNvSpPr/>
          <p:nvPr/>
        </p:nvSpPr>
        <p:spPr>
          <a:xfrm>
            <a:off x="6431193" y="4736969"/>
            <a:ext cx="897027" cy="365760"/>
          </a:xfrm>
          <a:prstGeom prst="round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AA0B494-527C-472D-B5B2-C5156B232445}"/>
              </a:ext>
            </a:extLst>
          </p:cNvPr>
          <p:cNvSpPr txBox="1"/>
          <p:nvPr/>
        </p:nvSpPr>
        <p:spPr>
          <a:xfrm>
            <a:off x="2843808" y="1642615"/>
            <a:ext cx="2808312"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y</a:t>
            </a:r>
            <a:r>
              <a:rPr lang="zh-CN" altLang="en-US" sz="4800" b="1" dirty="0">
                <a:latin typeface="Courier New" panose="02070309020205020404" pitchFamily="49" charset="0"/>
                <a:cs typeface="Courier New" panose="02070309020205020404" pitchFamily="49" charset="0"/>
              </a:rPr>
              <a:t> </a:t>
            </a:r>
            <a:r>
              <a:rPr lang="en-US" altLang="zh-CN" sz="4800" b="1" dirty="0">
                <a:latin typeface="Courier New" panose="02070309020205020404" pitchFamily="49" charset="0"/>
                <a:cs typeface="Courier New" panose="02070309020205020404" pitchFamily="49" charset="0"/>
              </a:rPr>
              <a:t>=</a:t>
            </a:r>
            <a:r>
              <a:rPr lang="zh-CN" altLang="en-US" sz="4800" b="1" dirty="0">
                <a:latin typeface="Courier New" panose="02070309020205020404" pitchFamily="49" charset="0"/>
                <a:cs typeface="Courier New" panose="02070309020205020404" pitchFamily="49" charset="0"/>
              </a:rPr>
              <a:t> </a:t>
            </a:r>
            <a:r>
              <a:rPr lang="en-US" altLang="zh-CN" sz="4800" b="1" dirty="0">
                <a:latin typeface="Courier New" panose="02070309020205020404" pitchFamily="49" charset="0"/>
                <a:cs typeface="Courier New" panose="02070309020205020404" pitchFamily="49" charset="0"/>
              </a:rPr>
              <a:t>A*x</a:t>
            </a:r>
            <a:endParaRPr lang="zh-CN" altLang="en-US" sz="4800" b="1" dirty="0">
              <a:latin typeface="Courier New" panose="02070309020205020404" pitchFamily="49" charset="0"/>
              <a:cs typeface="Courier New" panose="02070309020205020404" pitchFamily="49" charset="0"/>
            </a:endParaRPr>
          </a:p>
        </p:txBody>
      </p:sp>
      <p:sp>
        <p:nvSpPr>
          <p:cNvPr id="12" name="文本框 11">
            <a:extLst>
              <a:ext uri="{FF2B5EF4-FFF2-40B4-BE49-F238E27FC236}">
                <a16:creationId xmlns:a16="http://schemas.microsoft.com/office/drawing/2014/main" id="{3E3CB2F2-9FAF-4EAB-9BD3-EBFEE2F6A7C5}"/>
              </a:ext>
            </a:extLst>
          </p:cNvPr>
          <p:cNvSpPr txBox="1"/>
          <p:nvPr/>
        </p:nvSpPr>
        <p:spPr>
          <a:xfrm>
            <a:off x="760780" y="5350448"/>
            <a:ext cx="7622439" cy="132343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With 1 thread, 8M*8 requires 14% more time than 8K*8K, and 8*8M requires </a:t>
            </a:r>
            <a:r>
              <a:rPr lang="en-US" altLang="zh-CN" sz="2000" b="1" dirty="0">
                <a:solidFill>
                  <a:srgbClr val="FF0000"/>
                </a:solidFill>
              </a:rPr>
              <a:t>28% more time than </a:t>
            </a:r>
            <a:r>
              <a:rPr lang="en-US" altLang="zh-CN" sz="2000" dirty="0"/>
              <a:t>8K*8K. </a:t>
            </a:r>
          </a:p>
          <a:p>
            <a:pPr marL="342900" indent="-342900">
              <a:buFont typeface="Arial" panose="020B0604020202020204" pitchFamily="34" charset="0"/>
              <a:buChar char="•"/>
            </a:pPr>
            <a:r>
              <a:rPr lang="en-US" altLang="zh-CN" sz="2000" dirty="0"/>
              <a:t>The above differences are partially attributed to </a:t>
            </a:r>
            <a:r>
              <a:rPr lang="en-US" altLang="zh-CN" sz="2000" b="1" dirty="0">
                <a:solidFill>
                  <a:srgbClr val="FF0000"/>
                </a:solidFill>
              </a:rPr>
              <a:t>cache performance</a:t>
            </a:r>
            <a:r>
              <a:rPr lang="en-US" altLang="zh-CN" sz="2000" dirty="0"/>
              <a:t>.</a:t>
            </a:r>
          </a:p>
          <a:p>
            <a:pPr marL="342900" indent="-342900">
              <a:buFont typeface="Arial" panose="020B0604020202020204" pitchFamily="34" charset="0"/>
              <a:buChar char="•"/>
            </a:pPr>
            <a:r>
              <a:rPr lang="en-US" altLang="zh-CN" sz="2000" dirty="0"/>
              <a:t>Efficiency of multi-thread version is even </a:t>
            </a:r>
            <a:r>
              <a:rPr lang="en-US" altLang="zh-CN" sz="2000" b="1" dirty="0">
                <a:solidFill>
                  <a:srgbClr val="FF0000"/>
                </a:solidFill>
              </a:rPr>
              <a:t>worse</a:t>
            </a:r>
            <a:r>
              <a:rPr lang="en-US" altLang="zh-CN" sz="2000" dirty="0"/>
              <a:t> for 8M*8 and 8*8M. </a:t>
            </a:r>
            <a:endParaRPr lang="zh-CN" altLang="en-US" sz="2000" dirty="0"/>
          </a:p>
        </p:txBody>
      </p:sp>
      <p:sp>
        <p:nvSpPr>
          <p:cNvPr id="13" name="矩形: 圆角 12">
            <a:extLst>
              <a:ext uri="{FF2B5EF4-FFF2-40B4-BE49-F238E27FC236}">
                <a16:creationId xmlns:a16="http://schemas.microsoft.com/office/drawing/2014/main" id="{35ADCED8-EED8-406C-B54B-461EC5319FD4}"/>
              </a:ext>
            </a:extLst>
          </p:cNvPr>
          <p:cNvSpPr/>
          <p:nvPr/>
        </p:nvSpPr>
        <p:spPr>
          <a:xfrm>
            <a:off x="395535" y="260648"/>
            <a:ext cx="8389089" cy="1272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570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D4AEA5-BBAD-4184-A4AE-B03459D8D520}"/>
              </a:ext>
            </a:extLst>
          </p:cNvPr>
          <p:cNvSpPr>
            <a:spLocks noGrp="1"/>
          </p:cNvSpPr>
          <p:nvPr>
            <p:ph type="sldNum" sz="quarter" idx="12"/>
          </p:nvPr>
        </p:nvSpPr>
        <p:spPr/>
        <p:txBody>
          <a:bodyPr/>
          <a:lstStyle/>
          <a:p>
            <a:fld id="{A5846718-CB15-44DC-A3B0-F0ED78D869D1}" type="slidenum">
              <a:rPr lang="en-SG" smtClean="0"/>
              <a:t>91</a:t>
            </a:fld>
            <a:endParaRPr lang="en-SG"/>
          </a:p>
        </p:txBody>
      </p:sp>
      <p:sp>
        <p:nvSpPr>
          <p:cNvPr id="3" name="矩形 2"/>
          <p:cNvSpPr/>
          <p:nvPr/>
        </p:nvSpPr>
        <p:spPr>
          <a:xfrm>
            <a:off x="1357630" y="1556792"/>
            <a:ext cx="1093115" cy="47525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70626" y="2276872"/>
            <a:ext cx="10801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5400000">
            <a:off x="3331352" y="1916832"/>
            <a:ext cx="1080120"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652120" y="1556792"/>
            <a:ext cx="314023" cy="47525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42973" y="2276872"/>
            <a:ext cx="301027" cy="36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09559" y="3645024"/>
            <a:ext cx="498855" cy="369332"/>
          </a:xfrm>
          <a:prstGeom prst="rect">
            <a:avLst/>
          </a:prstGeom>
          <a:noFill/>
        </p:spPr>
        <p:txBody>
          <a:bodyPr wrap="none" rtlCol="0">
            <a:spAutoFit/>
          </a:bodyPr>
          <a:lstStyle/>
          <a:p>
            <a:r>
              <a:rPr lang="en-US" altLang="zh-CN" dirty="0"/>
              <a:t>8M</a:t>
            </a:r>
            <a:endParaRPr lang="zh-CN" altLang="en-US" dirty="0"/>
          </a:p>
        </p:txBody>
      </p:sp>
      <p:sp>
        <p:nvSpPr>
          <p:cNvPr id="9" name="文本框 8"/>
          <p:cNvSpPr txBox="1"/>
          <p:nvPr/>
        </p:nvSpPr>
        <p:spPr>
          <a:xfrm>
            <a:off x="1753344" y="1124744"/>
            <a:ext cx="301686" cy="369332"/>
          </a:xfrm>
          <a:prstGeom prst="rect">
            <a:avLst/>
          </a:prstGeom>
          <a:noFill/>
        </p:spPr>
        <p:txBody>
          <a:bodyPr wrap="none" rtlCol="0">
            <a:spAutoFit/>
          </a:bodyPr>
          <a:lstStyle/>
          <a:p>
            <a:r>
              <a:rPr lang="en-US" altLang="zh-CN" dirty="0"/>
              <a:t>8</a:t>
            </a:r>
            <a:endParaRPr lang="zh-CN" altLang="en-US" dirty="0"/>
          </a:p>
        </p:txBody>
      </p:sp>
      <p:sp>
        <p:nvSpPr>
          <p:cNvPr id="10" name="文本框 9"/>
          <p:cNvSpPr txBox="1"/>
          <p:nvPr/>
        </p:nvSpPr>
        <p:spPr>
          <a:xfrm>
            <a:off x="3339778" y="1929496"/>
            <a:ext cx="301686" cy="369332"/>
          </a:xfrm>
          <a:prstGeom prst="rect">
            <a:avLst/>
          </a:prstGeom>
          <a:noFill/>
        </p:spPr>
        <p:txBody>
          <a:bodyPr wrap="none" rtlCol="0">
            <a:spAutoFit/>
          </a:bodyPr>
          <a:lstStyle/>
          <a:p>
            <a:r>
              <a:rPr lang="en-US" altLang="zh-CN" dirty="0"/>
              <a:t>8</a:t>
            </a:r>
            <a:endParaRPr lang="zh-CN" altLang="en-US" dirty="0"/>
          </a:p>
        </p:txBody>
      </p:sp>
      <p:sp>
        <p:nvSpPr>
          <p:cNvPr id="11" name="文本框 10"/>
          <p:cNvSpPr txBox="1"/>
          <p:nvPr/>
        </p:nvSpPr>
        <p:spPr>
          <a:xfrm>
            <a:off x="3720569" y="1154074"/>
            <a:ext cx="301686" cy="369332"/>
          </a:xfrm>
          <a:prstGeom prst="rect">
            <a:avLst/>
          </a:prstGeom>
          <a:noFill/>
        </p:spPr>
        <p:txBody>
          <a:bodyPr wrap="none" rtlCol="0">
            <a:spAutoFit/>
          </a:bodyPr>
          <a:lstStyle/>
          <a:p>
            <a:r>
              <a:rPr lang="en-US" altLang="zh-CN" dirty="0"/>
              <a:t>1</a:t>
            </a:r>
            <a:endParaRPr lang="zh-CN" altLang="en-US" dirty="0"/>
          </a:p>
        </p:txBody>
      </p:sp>
      <p:sp>
        <p:nvSpPr>
          <p:cNvPr id="12" name="文本框 11"/>
          <p:cNvSpPr txBox="1"/>
          <p:nvPr/>
        </p:nvSpPr>
        <p:spPr>
          <a:xfrm>
            <a:off x="5030039" y="3645024"/>
            <a:ext cx="498855" cy="369332"/>
          </a:xfrm>
          <a:prstGeom prst="rect">
            <a:avLst/>
          </a:prstGeom>
          <a:noFill/>
        </p:spPr>
        <p:txBody>
          <a:bodyPr wrap="none" rtlCol="0">
            <a:spAutoFit/>
          </a:bodyPr>
          <a:lstStyle/>
          <a:p>
            <a:r>
              <a:rPr lang="en-US" altLang="zh-CN" dirty="0"/>
              <a:t>8M</a:t>
            </a:r>
            <a:endParaRPr lang="zh-CN" altLang="en-US" dirty="0"/>
          </a:p>
        </p:txBody>
      </p:sp>
      <p:sp>
        <p:nvSpPr>
          <p:cNvPr id="13" name="文本框 12"/>
          <p:cNvSpPr txBox="1"/>
          <p:nvPr/>
        </p:nvSpPr>
        <p:spPr>
          <a:xfrm>
            <a:off x="5669271" y="1124744"/>
            <a:ext cx="301686" cy="369332"/>
          </a:xfrm>
          <a:prstGeom prst="rect">
            <a:avLst/>
          </a:prstGeom>
          <a:noFill/>
        </p:spPr>
        <p:txBody>
          <a:bodyPr wrap="non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id="{0AA0B494-527C-472D-B5B2-C5156B232445}"/>
              </a:ext>
            </a:extLst>
          </p:cNvPr>
          <p:cNvSpPr txBox="1"/>
          <p:nvPr/>
        </p:nvSpPr>
        <p:spPr>
          <a:xfrm>
            <a:off x="1691681" y="262389"/>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A     </a:t>
            </a:r>
            <a:endParaRPr lang="zh-CN" altLang="en-US" sz="4800" b="1" dirty="0">
              <a:latin typeface="Courier New" panose="02070309020205020404" pitchFamily="49" charset="0"/>
              <a:cs typeface="Courier New" panose="02070309020205020404" pitchFamily="49" charset="0"/>
            </a:endParaRPr>
          </a:p>
        </p:txBody>
      </p:sp>
      <p:sp>
        <p:nvSpPr>
          <p:cNvPr id="15" name="矩形 14"/>
          <p:cNvSpPr/>
          <p:nvPr/>
        </p:nvSpPr>
        <p:spPr>
          <a:xfrm>
            <a:off x="4605431" y="1698663"/>
            <a:ext cx="553357" cy="830997"/>
          </a:xfrm>
          <a:prstGeom prst="rect">
            <a:avLst/>
          </a:prstGeom>
        </p:spPr>
        <p:txBody>
          <a:bodyPr wrap="none">
            <a:spAutoFit/>
          </a:bodyPr>
          <a:lstStyle/>
          <a:p>
            <a:r>
              <a:rPr lang="en-US" altLang="zh-CN" sz="4800" b="1" dirty="0">
                <a:latin typeface="Courier New" panose="02070309020205020404" pitchFamily="49" charset="0"/>
                <a:cs typeface="Courier New" panose="02070309020205020404" pitchFamily="49" charset="0"/>
              </a:rPr>
              <a:t>=</a:t>
            </a:r>
            <a:endParaRPr lang="zh-CN" altLang="en-US" sz="4800" dirty="0"/>
          </a:p>
        </p:txBody>
      </p:sp>
      <p:sp>
        <p:nvSpPr>
          <p:cNvPr id="16" name="矩形 15"/>
          <p:cNvSpPr/>
          <p:nvPr/>
        </p:nvSpPr>
        <p:spPr>
          <a:xfrm>
            <a:off x="2724808" y="1698663"/>
            <a:ext cx="553357" cy="830997"/>
          </a:xfrm>
          <a:prstGeom prst="rect">
            <a:avLst/>
          </a:prstGeom>
        </p:spPr>
        <p:txBody>
          <a:bodyPr wrap="none">
            <a:spAutoFit/>
          </a:bodyPr>
          <a:lstStyle/>
          <a:p>
            <a:r>
              <a:rPr lang="en-US" altLang="zh-CN" sz="4800" b="1" dirty="0">
                <a:latin typeface="Courier New" panose="02070309020205020404" pitchFamily="49" charset="0"/>
                <a:cs typeface="Courier New" panose="02070309020205020404" pitchFamily="49" charset="0"/>
              </a:rPr>
              <a:t>*</a:t>
            </a:r>
            <a:endParaRPr lang="zh-CN" altLang="en-US" sz="4800" dirty="0"/>
          </a:p>
        </p:txBody>
      </p:sp>
      <p:sp>
        <p:nvSpPr>
          <p:cNvPr id="17" name="文本框 16">
            <a:extLst>
              <a:ext uri="{FF2B5EF4-FFF2-40B4-BE49-F238E27FC236}">
                <a16:creationId xmlns:a16="http://schemas.microsoft.com/office/drawing/2014/main" id="{0AA0B494-527C-472D-B5B2-C5156B232445}"/>
              </a:ext>
            </a:extLst>
          </p:cNvPr>
          <p:cNvSpPr txBox="1"/>
          <p:nvPr/>
        </p:nvSpPr>
        <p:spPr>
          <a:xfrm>
            <a:off x="3641464" y="261472"/>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x     </a:t>
            </a:r>
            <a:endParaRPr lang="zh-CN" altLang="en-US" sz="4800" b="1" dirty="0">
              <a:latin typeface="Courier New" panose="02070309020205020404" pitchFamily="49" charset="0"/>
              <a:cs typeface="Courier New" panose="02070309020205020404" pitchFamily="49" charset="0"/>
            </a:endParaRPr>
          </a:p>
        </p:txBody>
      </p:sp>
      <p:sp>
        <p:nvSpPr>
          <p:cNvPr id="18" name="文本框 17">
            <a:extLst>
              <a:ext uri="{FF2B5EF4-FFF2-40B4-BE49-F238E27FC236}">
                <a16:creationId xmlns:a16="http://schemas.microsoft.com/office/drawing/2014/main" id="{0AA0B494-527C-472D-B5B2-C5156B232445}"/>
              </a:ext>
            </a:extLst>
          </p:cNvPr>
          <p:cNvSpPr txBox="1"/>
          <p:nvPr/>
        </p:nvSpPr>
        <p:spPr>
          <a:xfrm>
            <a:off x="5541458" y="188640"/>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y     </a:t>
            </a:r>
            <a:endParaRPr lang="zh-CN" altLang="en-US" sz="4800" b="1" dirty="0">
              <a:latin typeface="Courier New" panose="02070309020205020404" pitchFamily="49" charset="0"/>
              <a:cs typeface="Courier New" panose="02070309020205020404" pitchFamily="49" charset="0"/>
            </a:endParaRPr>
          </a:p>
        </p:txBody>
      </p:sp>
      <p:sp>
        <p:nvSpPr>
          <p:cNvPr id="21" name="线形标注 1 20"/>
          <p:cNvSpPr/>
          <p:nvPr/>
        </p:nvSpPr>
        <p:spPr>
          <a:xfrm>
            <a:off x="6721226" y="3068960"/>
            <a:ext cx="2099246" cy="1224136"/>
          </a:xfrm>
          <a:prstGeom prst="borderCallout1">
            <a:avLst>
              <a:gd name="adj1" fmla="val 55769"/>
              <a:gd name="adj2" fmla="val -1151"/>
              <a:gd name="adj3" fmla="val 112500"/>
              <a:gd name="adj4" fmla="val -38333"/>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solidFill>
                  <a:srgbClr val="FF0000"/>
                </a:solidFill>
              </a:rPr>
              <a:t>A lot of write misses of y</a:t>
            </a:r>
            <a:endParaRPr lang="zh-CN" altLang="en-US" sz="2400" b="1" dirty="0">
              <a:solidFill>
                <a:srgbClr val="FF0000"/>
              </a:solidFill>
            </a:endParaRPr>
          </a:p>
        </p:txBody>
      </p:sp>
      <p:sp>
        <p:nvSpPr>
          <p:cNvPr id="22" name="圆角矩形 21"/>
          <p:cNvSpPr/>
          <p:nvPr/>
        </p:nvSpPr>
        <p:spPr>
          <a:xfrm>
            <a:off x="7174632" y="625238"/>
            <a:ext cx="151216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Cache line</a:t>
            </a:r>
            <a:endParaRPr lang="zh-CN" altLang="en-US" dirty="0"/>
          </a:p>
        </p:txBody>
      </p:sp>
      <p:sp>
        <p:nvSpPr>
          <p:cNvPr id="23" name="文本框 22"/>
          <p:cNvSpPr txBox="1"/>
          <p:nvPr/>
        </p:nvSpPr>
        <p:spPr>
          <a:xfrm>
            <a:off x="7759760" y="1005706"/>
            <a:ext cx="301686" cy="369332"/>
          </a:xfrm>
          <a:prstGeom prst="rect">
            <a:avLst/>
          </a:prstGeom>
          <a:noFill/>
        </p:spPr>
        <p:txBody>
          <a:bodyPr wrap="none" rtlCol="0">
            <a:spAutoFit/>
          </a:bodyPr>
          <a:lstStyle/>
          <a:p>
            <a:r>
              <a:rPr lang="en-US" altLang="zh-CN" dirty="0"/>
              <a:t>8</a:t>
            </a:r>
            <a:endParaRPr lang="zh-CN" altLang="en-US" dirty="0"/>
          </a:p>
        </p:txBody>
      </p:sp>
      <p:grpSp>
        <p:nvGrpSpPr>
          <p:cNvPr id="25" name="组合 24"/>
          <p:cNvGrpSpPr/>
          <p:nvPr/>
        </p:nvGrpSpPr>
        <p:grpSpPr>
          <a:xfrm>
            <a:off x="3140148" y="4923707"/>
            <a:ext cx="5005650" cy="1244619"/>
            <a:chOff x="3140148" y="4923707"/>
            <a:chExt cx="5005650" cy="1244619"/>
          </a:xfrm>
        </p:grpSpPr>
        <p:pic>
          <p:nvPicPr>
            <p:cNvPr id="19" name="图片 18"/>
            <p:cNvPicPr>
              <a:picLocks noChangeAspect="1"/>
            </p:cNvPicPr>
            <p:nvPr/>
          </p:nvPicPr>
          <p:blipFill>
            <a:blip r:embed="rId2"/>
            <a:stretch>
              <a:fillRect/>
            </a:stretch>
          </p:blipFill>
          <p:spPr>
            <a:xfrm>
              <a:off x="3140148" y="4923707"/>
              <a:ext cx="5005650" cy="12446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4" name="直接连接符 23"/>
            <p:cNvCxnSpPr/>
            <p:nvPr/>
          </p:nvCxnSpPr>
          <p:spPr>
            <a:xfrm>
              <a:off x="3606634" y="5439456"/>
              <a:ext cx="1077770" cy="0"/>
            </a:xfrm>
            <a:prstGeom prst="line">
              <a:avLst/>
            </a:prstGeom>
            <a:ln w="31750">
              <a:solidFill>
                <a:srgbClr val="FF0000"/>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516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D4AEA5-BBAD-4184-A4AE-B03459D8D520}"/>
              </a:ext>
            </a:extLst>
          </p:cNvPr>
          <p:cNvSpPr>
            <a:spLocks noGrp="1"/>
          </p:cNvSpPr>
          <p:nvPr>
            <p:ph type="sldNum" sz="quarter" idx="12"/>
          </p:nvPr>
        </p:nvSpPr>
        <p:spPr/>
        <p:txBody>
          <a:bodyPr/>
          <a:lstStyle/>
          <a:p>
            <a:fld id="{A5846718-CB15-44DC-A3B0-F0ED78D869D1}" type="slidenum">
              <a:rPr lang="en-SG" smtClean="0"/>
              <a:t>92</a:t>
            </a:fld>
            <a:endParaRPr lang="en-SG"/>
          </a:p>
        </p:txBody>
      </p:sp>
      <p:sp>
        <p:nvSpPr>
          <p:cNvPr id="3" name="矩形 2"/>
          <p:cNvSpPr/>
          <p:nvPr/>
        </p:nvSpPr>
        <p:spPr>
          <a:xfrm>
            <a:off x="323528" y="1556792"/>
            <a:ext cx="4297021"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38255" y="1843070"/>
            <a:ext cx="428229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5400000">
            <a:off x="3576939" y="3726124"/>
            <a:ext cx="4680520" cy="3418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706999" y="1556792"/>
            <a:ext cx="314023"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706999" y="1851211"/>
            <a:ext cx="301027" cy="28164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315" y="1992033"/>
            <a:ext cx="301686" cy="369332"/>
          </a:xfrm>
          <a:prstGeom prst="rect">
            <a:avLst/>
          </a:prstGeom>
          <a:noFill/>
        </p:spPr>
        <p:txBody>
          <a:bodyPr wrap="none" rtlCol="0">
            <a:spAutoFit/>
          </a:bodyPr>
          <a:lstStyle/>
          <a:p>
            <a:r>
              <a:rPr lang="en-US" altLang="zh-CN" dirty="0"/>
              <a:t>8</a:t>
            </a:r>
            <a:endParaRPr lang="zh-CN" altLang="en-US" dirty="0"/>
          </a:p>
        </p:txBody>
      </p:sp>
      <p:sp>
        <p:nvSpPr>
          <p:cNvPr id="9" name="文本框 8"/>
          <p:cNvSpPr txBox="1"/>
          <p:nvPr/>
        </p:nvSpPr>
        <p:spPr>
          <a:xfrm>
            <a:off x="2160559" y="1154074"/>
            <a:ext cx="498855" cy="369332"/>
          </a:xfrm>
          <a:prstGeom prst="rect">
            <a:avLst/>
          </a:prstGeom>
          <a:noFill/>
        </p:spPr>
        <p:txBody>
          <a:bodyPr wrap="none" rtlCol="0">
            <a:spAutoFit/>
          </a:bodyPr>
          <a:lstStyle/>
          <a:p>
            <a:r>
              <a:rPr lang="en-US" altLang="zh-CN" dirty="0"/>
              <a:t>8M</a:t>
            </a:r>
            <a:endParaRPr lang="zh-CN" altLang="en-US" dirty="0"/>
          </a:p>
        </p:txBody>
      </p:sp>
      <p:sp>
        <p:nvSpPr>
          <p:cNvPr id="10" name="文本框 9"/>
          <p:cNvSpPr txBox="1"/>
          <p:nvPr/>
        </p:nvSpPr>
        <p:spPr>
          <a:xfrm>
            <a:off x="5218350" y="3642403"/>
            <a:ext cx="498855" cy="369332"/>
          </a:xfrm>
          <a:prstGeom prst="rect">
            <a:avLst/>
          </a:prstGeom>
          <a:noFill/>
        </p:spPr>
        <p:txBody>
          <a:bodyPr wrap="none" rtlCol="0">
            <a:spAutoFit/>
          </a:bodyPr>
          <a:lstStyle/>
          <a:p>
            <a:r>
              <a:rPr lang="en-US" altLang="zh-CN" dirty="0"/>
              <a:t>8M</a:t>
            </a:r>
            <a:endParaRPr lang="zh-CN" altLang="en-US" dirty="0"/>
          </a:p>
        </p:txBody>
      </p:sp>
      <p:sp>
        <p:nvSpPr>
          <p:cNvPr id="11" name="文本框 10"/>
          <p:cNvSpPr txBox="1"/>
          <p:nvPr/>
        </p:nvSpPr>
        <p:spPr>
          <a:xfrm>
            <a:off x="5775448" y="1154074"/>
            <a:ext cx="301686" cy="369332"/>
          </a:xfrm>
          <a:prstGeom prst="rect">
            <a:avLst/>
          </a:prstGeom>
          <a:noFill/>
        </p:spPr>
        <p:txBody>
          <a:bodyPr wrap="none" rtlCol="0">
            <a:spAutoFit/>
          </a:bodyPr>
          <a:lstStyle/>
          <a:p>
            <a:r>
              <a:rPr lang="en-US" altLang="zh-CN" dirty="0"/>
              <a:t>1</a:t>
            </a:r>
            <a:endParaRPr lang="zh-CN" altLang="en-US" dirty="0"/>
          </a:p>
        </p:txBody>
      </p:sp>
      <p:sp>
        <p:nvSpPr>
          <p:cNvPr id="12" name="文本框 11"/>
          <p:cNvSpPr txBox="1"/>
          <p:nvPr/>
        </p:nvSpPr>
        <p:spPr>
          <a:xfrm>
            <a:off x="7372805" y="1992033"/>
            <a:ext cx="301686" cy="369332"/>
          </a:xfrm>
          <a:prstGeom prst="rect">
            <a:avLst/>
          </a:prstGeom>
          <a:noFill/>
        </p:spPr>
        <p:txBody>
          <a:bodyPr wrap="none" rtlCol="0">
            <a:spAutoFit/>
          </a:bodyPr>
          <a:lstStyle/>
          <a:p>
            <a:r>
              <a:rPr lang="en-US" altLang="zh-CN" dirty="0"/>
              <a:t>8</a:t>
            </a:r>
            <a:endParaRPr lang="zh-CN" altLang="en-US" dirty="0"/>
          </a:p>
        </p:txBody>
      </p:sp>
      <p:sp>
        <p:nvSpPr>
          <p:cNvPr id="13" name="文本框 12"/>
          <p:cNvSpPr txBox="1"/>
          <p:nvPr/>
        </p:nvSpPr>
        <p:spPr>
          <a:xfrm>
            <a:off x="7724150" y="1124744"/>
            <a:ext cx="301686" cy="369332"/>
          </a:xfrm>
          <a:prstGeom prst="rect">
            <a:avLst/>
          </a:prstGeom>
          <a:noFill/>
        </p:spPr>
        <p:txBody>
          <a:bodyPr wrap="non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id="{0AA0B494-527C-472D-B5B2-C5156B232445}"/>
              </a:ext>
            </a:extLst>
          </p:cNvPr>
          <p:cNvSpPr txBox="1"/>
          <p:nvPr/>
        </p:nvSpPr>
        <p:spPr>
          <a:xfrm>
            <a:off x="2155359" y="323077"/>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A     </a:t>
            </a:r>
            <a:endParaRPr lang="zh-CN" altLang="en-US" sz="4800" b="1" dirty="0">
              <a:latin typeface="Courier New" panose="02070309020205020404" pitchFamily="49" charset="0"/>
              <a:cs typeface="Courier New" panose="02070309020205020404" pitchFamily="49" charset="0"/>
            </a:endParaRPr>
          </a:p>
        </p:txBody>
      </p:sp>
      <p:sp>
        <p:nvSpPr>
          <p:cNvPr id="15" name="矩形 14"/>
          <p:cNvSpPr/>
          <p:nvPr/>
        </p:nvSpPr>
        <p:spPr>
          <a:xfrm>
            <a:off x="6660310" y="1698663"/>
            <a:ext cx="553357" cy="830997"/>
          </a:xfrm>
          <a:prstGeom prst="rect">
            <a:avLst/>
          </a:prstGeom>
        </p:spPr>
        <p:txBody>
          <a:bodyPr wrap="none">
            <a:spAutoFit/>
          </a:bodyPr>
          <a:lstStyle/>
          <a:p>
            <a:r>
              <a:rPr lang="en-US" altLang="zh-CN" sz="4800" b="1" dirty="0">
                <a:latin typeface="Courier New" panose="02070309020205020404" pitchFamily="49" charset="0"/>
                <a:cs typeface="Courier New" panose="02070309020205020404" pitchFamily="49" charset="0"/>
              </a:rPr>
              <a:t>=</a:t>
            </a:r>
            <a:endParaRPr lang="zh-CN" altLang="en-US" sz="4800" dirty="0"/>
          </a:p>
        </p:txBody>
      </p:sp>
      <p:sp>
        <p:nvSpPr>
          <p:cNvPr id="16" name="矩形 15"/>
          <p:cNvSpPr/>
          <p:nvPr/>
        </p:nvSpPr>
        <p:spPr>
          <a:xfrm>
            <a:off x="4779687" y="1698663"/>
            <a:ext cx="553357" cy="830997"/>
          </a:xfrm>
          <a:prstGeom prst="rect">
            <a:avLst/>
          </a:prstGeom>
        </p:spPr>
        <p:txBody>
          <a:bodyPr wrap="none">
            <a:spAutoFit/>
          </a:bodyPr>
          <a:lstStyle/>
          <a:p>
            <a:r>
              <a:rPr lang="en-US" altLang="zh-CN" sz="4800" b="1" dirty="0">
                <a:latin typeface="Courier New" panose="02070309020205020404" pitchFamily="49" charset="0"/>
                <a:cs typeface="Courier New" panose="02070309020205020404" pitchFamily="49" charset="0"/>
              </a:rPr>
              <a:t>*</a:t>
            </a:r>
            <a:endParaRPr lang="zh-CN" altLang="en-US" sz="4800" dirty="0"/>
          </a:p>
        </p:txBody>
      </p:sp>
      <p:sp>
        <p:nvSpPr>
          <p:cNvPr id="17" name="文本框 16">
            <a:extLst>
              <a:ext uri="{FF2B5EF4-FFF2-40B4-BE49-F238E27FC236}">
                <a16:creationId xmlns:a16="http://schemas.microsoft.com/office/drawing/2014/main" id="{0AA0B494-527C-472D-B5B2-C5156B232445}"/>
              </a:ext>
            </a:extLst>
          </p:cNvPr>
          <p:cNvSpPr txBox="1"/>
          <p:nvPr/>
        </p:nvSpPr>
        <p:spPr>
          <a:xfrm>
            <a:off x="5696343" y="261472"/>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x     </a:t>
            </a:r>
            <a:endParaRPr lang="zh-CN" altLang="en-US" sz="4800" b="1" dirty="0">
              <a:latin typeface="Courier New" panose="02070309020205020404" pitchFamily="49" charset="0"/>
              <a:cs typeface="Courier New" panose="02070309020205020404" pitchFamily="49" charset="0"/>
            </a:endParaRPr>
          </a:p>
        </p:txBody>
      </p:sp>
      <p:sp>
        <p:nvSpPr>
          <p:cNvPr id="18" name="文本框 17">
            <a:extLst>
              <a:ext uri="{FF2B5EF4-FFF2-40B4-BE49-F238E27FC236}">
                <a16:creationId xmlns:a16="http://schemas.microsoft.com/office/drawing/2014/main" id="{0AA0B494-527C-472D-B5B2-C5156B232445}"/>
              </a:ext>
            </a:extLst>
          </p:cNvPr>
          <p:cNvSpPr txBox="1"/>
          <p:nvPr/>
        </p:nvSpPr>
        <p:spPr>
          <a:xfrm>
            <a:off x="7596337" y="188640"/>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y     </a:t>
            </a:r>
            <a:endParaRPr lang="zh-CN" altLang="en-US" sz="4800" b="1" dirty="0">
              <a:latin typeface="Courier New" panose="02070309020205020404" pitchFamily="49" charset="0"/>
              <a:cs typeface="Courier New" panose="02070309020205020404" pitchFamily="49" charset="0"/>
            </a:endParaRPr>
          </a:p>
        </p:txBody>
      </p:sp>
      <p:sp>
        <p:nvSpPr>
          <p:cNvPr id="21" name="线形标注 1 20"/>
          <p:cNvSpPr/>
          <p:nvPr/>
        </p:nvSpPr>
        <p:spPr>
          <a:xfrm>
            <a:off x="1088481" y="4011735"/>
            <a:ext cx="3557686" cy="720080"/>
          </a:xfrm>
          <a:prstGeom prst="borderCallout1">
            <a:avLst>
              <a:gd name="adj1" fmla="val 49143"/>
              <a:gd name="adj2" fmla="val 102615"/>
              <a:gd name="adj3" fmla="val 14309"/>
              <a:gd name="adj4" fmla="val 127518"/>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solidFill>
                  <a:srgbClr val="FF0000"/>
                </a:solidFill>
              </a:rPr>
              <a:t>A lot of read misses of x</a:t>
            </a:r>
            <a:endParaRPr lang="zh-CN" altLang="en-US" sz="2400" b="1" dirty="0">
              <a:solidFill>
                <a:srgbClr val="FF0000"/>
              </a:solidFill>
            </a:endParaRPr>
          </a:p>
        </p:txBody>
      </p:sp>
      <p:grpSp>
        <p:nvGrpSpPr>
          <p:cNvPr id="20" name="组合 19"/>
          <p:cNvGrpSpPr/>
          <p:nvPr/>
        </p:nvGrpSpPr>
        <p:grpSpPr>
          <a:xfrm>
            <a:off x="690693" y="5324043"/>
            <a:ext cx="5005650" cy="1244619"/>
            <a:chOff x="3140148" y="4923707"/>
            <a:chExt cx="5005650" cy="1244619"/>
          </a:xfrm>
        </p:grpSpPr>
        <p:pic>
          <p:nvPicPr>
            <p:cNvPr id="22" name="图片 21"/>
            <p:cNvPicPr>
              <a:picLocks noChangeAspect="1"/>
            </p:cNvPicPr>
            <p:nvPr/>
          </p:nvPicPr>
          <p:blipFill>
            <a:blip r:embed="rId2"/>
            <a:stretch>
              <a:fillRect/>
            </a:stretch>
          </p:blipFill>
          <p:spPr>
            <a:xfrm>
              <a:off x="3140148" y="4923707"/>
              <a:ext cx="5005650" cy="12446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3" name="直接连接符 22"/>
            <p:cNvCxnSpPr/>
            <p:nvPr/>
          </p:nvCxnSpPr>
          <p:spPr>
            <a:xfrm>
              <a:off x="5642973" y="5894022"/>
              <a:ext cx="485642" cy="0"/>
            </a:xfrm>
            <a:prstGeom prst="line">
              <a:avLst/>
            </a:prstGeom>
            <a:ln w="31750">
              <a:solidFill>
                <a:srgbClr val="FF0000"/>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6072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D4AEA5-BBAD-4184-A4AE-B03459D8D520}"/>
              </a:ext>
            </a:extLst>
          </p:cNvPr>
          <p:cNvSpPr>
            <a:spLocks noGrp="1"/>
          </p:cNvSpPr>
          <p:nvPr>
            <p:ph type="sldNum" sz="quarter" idx="12"/>
          </p:nvPr>
        </p:nvSpPr>
        <p:spPr/>
        <p:txBody>
          <a:bodyPr/>
          <a:lstStyle/>
          <a:p>
            <a:fld id="{A5846718-CB15-44DC-A3B0-F0ED78D869D1}" type="slidenum">
              <a:rPr lang="en-SG" smtClean="0"/>
              <a:t>93</a:t>
            </a:fld>
            <a:endParaRPr lang="en-SG"/>
          </a:p>
        </p:txBody>
      </p:sp>
      <p:sp>
        <p:nvSpPr>
          <p:cNvPr id="3" name="矩形 2"/>
          <p:cNvSpPr/>
          <p:nvPr/>
        </p:nvSpPr>
        <p:spPr>
          <a:xfrm>
            <a:off x="952438" y="1504138"/>
            <a:ext cx="4297021" cy="1457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5400000">
            <a:off x="3819824" y="3726124"/>
            <a:ext cx="4680520" cy="3418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706999" y="1556792"/>
            <a:ext cx="314023" cy="1406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1623" y="3076346"/>
            <a:ext cx="301686" cy="369332"/>
          </a:xfrm>
          <a:prstGeom prst="rect">
            <a:avLst/>
          </a:prstGeom>
          <a:noFill/>
        </p:spPr>
        <p:txBody>
          <a:bodyPr wrap="none" rtlCol="0">
            <a:spAutoFit/>
          </a:bodyPr>
          <a:lstStyle/>
          <a:p>
            <a:r>
              <a:rPr lang="en-US" altLang="zh-CN" dirty="0"/>
              <a:t>8</a:t>
            </a:r>
            <a:endParaRPr lang="zh-CN" altLang="en-US" dirty="0"/>
          </a:p>
        </p:txBody>
      </p:sp>
      <p:sp>
        <p:nvSpPr>
          <p:cNvPr id="9" name="文本框 8"/>
          <p:cNvSpPr txBox="1"/>
          <p:nvPr/>
        </p:nvSpPr>
        <p:spPr>
          <a:xfrm>
            <a:off x="2789469" y="1101421"/>
            <a:ext cx="498855" cy="369332"/>
          </a:xfrm>
          <a:prstGeom prst="rect">
            <a:avLst/>
          </a:prstGeom>
          <a:noFill/>
        </p:spPr>
        <p:txBody>
          <a:bodyPr wrap="none" rtlCol="0">
            <a:spAutoFit/>
          </a:bodyPr>
          <a:lstStyle/>
          <a:p>
            <a:r>
              <a:rPr lang="en-US" altLang="zh-CN" dirty="0"/>
              <a:t>8M</a:t>
            </a:r>
            <a:endParaRPr lang="zh-CN" altLang="en-US" dirty="0"/>
          </a:p>
        </p:txBody>
      </p:sp>
      <p:sp>
        <p:nvSpPr>
          <p:cNvPr id="10" name="文本框 9"/>
          <p:cNvSpPr txBox="1"/>
          <p:nvPr/>
        </p:nvSpPr>
        <p:spPr>
          <a:xfrm>
            <a:off x="5461235" y="3642403"/>
            <a:ext cx="498855" cy="369332"/>
          </a:xfrm>
          <a:prstGeom prst="rect">
            <a:avLst/>
          </a:prstGeom>
          <a:noFill/>
        </p:spPr>
        <p:txBody>
          <a:bodyPr wrap="none" rtlCol="0">
            <a:spAutoFit/>
          </a:bodyPr>
          <a:lstStyle/>
          <a:p>
            <a:r>
              <a:rPr lang="en-US" altLang="zh-CN" dirty="0"/>
              <a:t>8M</a:t>
            </a:r>
            <a:endParaRPr lang="zh-CN" altLang="en-US" dirty="0"/>
          </a:p>
        </p:txBody>
      </p:sp>
      <p:sp>
        <p:nvSpPr>
          <p:cNvPr id="11" name="文本框 10"/>
          <p:cNvSpPr txBox="1"/>
          <p:nvPr/>
        </p:nvSpPr>
        <p:spPr>
          <a:xfrm>
            <a:off x="6018333" y="1154074"/>
            <a:ext cx="301686" cy="369332"/>
          </a:xfrm>
          <a:prstGeom prst="rect">
            <a:avLst/>
          </a:prstGeom>
          <a:noFill/>
        </p:spPr>
        <p:txBody>
          <a:bodyPr wrap="none" rtlCol="0">
            <a:spAutoFit/>
          </a:bodyPr>
          <a:lstStyle/>
          <a:p>
            <a:r>
              <a:rPr lang="en-US" altLang="zh-CN" dirty="0"/>
              <a:t>1</a:t>
            </a:r>
            <a:endParaRPr lang="zh-CN" altLang="en-US" dirty="0"/>
          </a:p>
        </p:txBody>
      </p:sp>
      <p:sp>
        <p:nvSpPr>
          <p:cNvPr id="12" name="文本框 11"/>
          <p:cNvSpPr txBox="1"/>
          <p:nvPr/>
        </p:nvSpPr>
        <p:spPr>
          <a:xfrm>
            <a:off x="7372805" y="1992033"/>
            <a:ext cx="301686" cy="369332"/>
          </a:xfrm>
          <a:prstGeom prst="rect">
            <a:avLst/>
          </a:prstGeom>
          <a:noFill/>
        </p:spPr>
        <p:txBody>
          <a:bodyPr wrap="none" rtlCol="0">
            <a:spAutoFit/>
          </a:bodyPr>
          <a:lstStyle/>
          <a:p>
            <a:r>
              <a:rPr lang="en-US" altLang="zh-CN" dirty="0"/>
              <a:t>8</a:t>
            </a:r>
            <a:endParaRPr lang="zh-CN" altLang="en-US" dirty="0"/>
          </a:p>
        </p:txBody>
      </p:sp>
      <p:sp>
        <p:nvSpPr>
          <p:cNvPr id="13" name="文本框 12"/>
          <p:cNvSpPr txBox="1"/>
          <p:nvPr/>
        </p:nvSpPr>
        <p:spPr>
          <a:xfrm>
            <a:off x="7724150" y="1124744"/>
            <a:ext cx="301686" cy="369332"/>
          </a:xfrm>
          <a:prstGeom prst="rect">
            <a:avLst/>
          </a:prstGeom>
          <a:noFill/>
        </p:spPr>
        <p:txBody>
          <a:bodyPr wrap="non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id="{0AA0B494-527C-472D-B5B2-C5156B232445}"/>
              </a:ext>
            </a:extLst>
          </p:cNvPr>
          <p:cNvSpPr txBox="1"/>
          <p:nvPr/>
        </p:nvSpPr>
        <p:spPr>
          <a:xfrm>
            <a:off x="2784269" y="270424"/>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A     </a:t>
            </a:r>
            <a:endParaRPr lang="zh-CN" altLang="en-US" sz="4800" b="1" dirty="0">
              <a:latin typeface="Courier New" panose="02070309020205020404" pitchFamily="49" charset="0"/>
              <a:cs typeface="Courier New" panose="02070309020205020404" pitchFamily="49" charset="0"/>
            </a:endParaRPr>
          </a:p>
        </p:txBody>
      </p:sp>
      <p:sp>
        <p:nvSpPr>
          <p:cNvPr id="15" name="矩形 14"/>
          <p:cNvSpPr/>
          <p:nvPr/>
        </p:nvSpPr>
        <p:spPr>
          <a:xfrm>
            <a:off x="6660310" y="1698663"/>
            <a:ext cx="553357" cy="830997"/>
          </a:xfrm>
          <a:prstGeom prst="rect">
            <a:avLst/>
          </a:prstGeom>
        </p:spPr>
        <p:txBody>
          <a:bodyPr wrap="none">
            <a:spAutoFit/>
          </a:bodyPr>
          <a:lstStyle/>
          <a:p>
            <a:r>
              <a:rPr lang="en-US" altLang="zh-CN" sz="4800" b="1" dirty="0">
                <a:latin typeface="Courier New" panose="02070309020205020404" pitchFamily="49" charset="0"/>
                <a:cs typeface="Courier New" panose="02070309020205020404" pitchFamily="49" charset="0"/>
              </a:rPr>
              <a:t>=</a:t>
            </a:r>
            <a:endParaRPr lang="zh-CN" altLang="en-US" sz="4800" dirty="0"/>
          </a:p>
        </p:txBody>
      </p:sp>
      <p:sp>
        <p:nvSpPr>
          <p:cNvPr id="16" name="矩形 15"/>
          <p:cNvSpPr/>
          <p:nvPr/>
        </p:nvSpPr>
        <p:spPr>
          <a:xfrm>
            <a:off x="5436096" y="1826587"/>
            <a:ext cx="553357" cy="830997"/>
          </a:xfrm>
          <a:prstGeom prst="rect">
            <a:avLst/>
          </a:prstGeom>
        </p:spPr>
        <p:txBody>
          <a:bodyPr wrap="none">
            <a:spAutoFit/>
          </a:bodyPr>
          <a:lstStyle/>
          <a:p>
            <a:r>
              <a:rPr lang="en-US" altLang="zh-CN" sz="4800" b="1" dirty="0">
                <a:latin typeface="Courier New" panose="02070309020205020404" pitchFamily="49" charset="0"/>
                <a:cs typeface="Courier New" panose="02070309020205020404" pitchFamily="49" charset="0"/>
              </a:rPr>
              <a:t>*</a:t>
            </a:r>
            <a:endParaRPr lang="zh-CN" altLang="en-US" sz="4800" dirty="0"/>
          </a:p>
        </p:txBody>
      </p:sp>
      <p:sp>
        <p:nvSpPr>
          <p:cNvPr id="17" name="文本框 16">
            <a:extLst>
              <a:ext uri="{FF2B5EF4-FFF2-40B4-BE49-F238E27FC236}">
                <a16:creationId xmlns:a16="http://schemas.microsoft.com/office/drawing/2014/main" id="{0AA0B494-527C-472D-B5B2-C5156B232445}"/>
              </a:ext>
            </a:extLst>
          </p:cNvPr>
          <p:cNvSpPr txBox="1"/>
          <p:nvPr/>
        </p:nvSpPr>
        <p:spPr>
          <a:xfrm>
            <a:off x="5939228" y="261472"/>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x     </a:t>
            </a:r>
            <a:endParaRPr lang="zh-CN" altLang="en-US" sz="4800" b="1" dirty="0">
              <a:latin typeface="Courier New" panose="02070309020205020404" pitchFamily="49" charset="0"/>
              <a:cs typeface="Courier New" panose="02070309020205020404" pitchFamily="49" charset="0"/>
            </a:endParaRPr>
          </a:p>
        </p:txBody>
      </p:sp>
      <p:sp>
        <p:nvSpPr>
          <p:cNvPr id="18" name="文本框 17">
            <a:extLst>
              <a:ext uri="{FF2B5EF4-FFF2-40B4-BE49-F238E27FC236}">
                <a16:creationId xmlns:a16="http://schemas.microsoft.com/office/drawing/2014/main" id="{0AA0B494-527C-472D-B5B2-C5156B232445}"/>
              </a:ext>
            </a:extLst>
          </p:cNvPr>
          <p:cNvSpPr txBox="1"/>
          <p:nvPr/>
        </p:nvSpPr>
        <p:spPr>
          <a:xfrm>
            <a:off x="7596337" y="188640"/>
            <a:ext cx="504055" cy="830997"/>
          </a:xfrm>
          <a:prstGeom prst="rect">
            <a:avLst/>
          </a:prstGeom>
          <a:noFill/>
        </p:spPr>
        <p:txBody>
          <a:bodyPr wrap="square" rtlCol="0">
            <a:spAutoFit/>
          </a:bodyPr>
          <a:lstStyle/>
          <a:p>
            <a:r>
              <a:rPr lang="en-US" altLang="zh-CN" sz="4800" b="1" dirty="0">
                <a:latin typeface="Courier New" panose="02070309020205020404" pitchFamily="49" charset="0"/>
                <a:cs typeface="Courier New" panose="02070309020205020404" pitchFamily="49" charset="0"/>
              </a:rPr>
              <a:t>y     </a:t>
            </a:r>
            <a:endParaRPr lang="zh-CN" altLang="en-US" sz="4800" b="1" dirty="0">
              <a:latin typeface="Courier New" panose="02070309020205020404" pitchFamily="49" charset="0"/>
              <a:cs typeface="Courier New" panose="02070309020205020404" pitchFamily="49" charset="0"/>
            </a:endParaRPr>
          </a:p>
        </p:txBody>
      </p:sp>
      <p:sp>
        <p:nvSpPr>
          <p:cNvPr id="21" name="线形标注 1 20"/>
          <p:cNvSpPr/>
          <p:nvPr/>
        </p:nvSpPr>
        <p:spPr>
          <a:xfrm>
            <a:off x="6563604" y="3998816"/>
            <a:ext cx="2123196" cy="1158375"/>
          </a:xfrm>
          <a:prstGeom prst="borderCallout1">
            <a:avLst>
              <a:gd name="adj1" fmla="val -7181"/>
              <a:gd name="adj2" fmla="val 48781"/>
              <a:gd name="adj3" fmla="val -88901"/>
              <a:gd name="adj4" fmla="val 6013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solidFill>
                  <a:srgbClr val="FF0000"/>
                </a:solidFill>
              </a:rPr>
              <a:t>false sharing</a:t>
            </a:r>
          </a:p>
          <a:p>
            <a:pPr algn="ctr"/>
            <a:r>
              <a:rPr lang="en-US" altLang="zh-CN" sz="2400" b="1" dirty="0">
                <a:solidFill>
                  <a:srgbClr val="FF0000"/>
                </a:solidFill>
              </a:rPr>
              <a:t>problem</a:t>
            </a:r>
            <a:endParaRPr lang="zh-CN" altLang="en-US" sz="2400" b="1" dirty="0">
              <a:solidFill>
                <a:srgbClr val="FF0000"/>
              </a:solidFill>
            </a:endParaRPr>
          </a:p>
        </p:txBody>
      </p:sp>
      <p:sp>
        <p:nvSpPr>
          <p:cNvPr id="19" name="文本框 18"/>
          <p:cNvSpPr txBox="1"/>
          <p:nvPr/>
        </p:nvSpPr>
        <p:spPr>
          <a:xfrm>
            <a:off x="858786" y="3139214"/>
            <a:ext cx="4024111" cy="523220"/>
          </a:xfrm>
          <a:prstGeom prst="rect">
            <a:avLst/>
          </a:prstGeom>
          <a:noFill/>
        </p:spPr>
        <p:txBody>
          <a:bodyPr wrap="square" rtlCol="0">
            <a:spAutoFit/>
          </a:bodyPr>
          <a:lstStyle/>
          <a:p>
            <a:r>
              <a:rPr lang="en-US" altLang="zh-CN" sz="2800" i="1" dirty="0"/>
              <a:t>Multi-threaded cases</a:t>
            </a:r>
            <a:endParaRPr lang="zh-CN" altLang="en-US" sz="2800" i="1" dirty="0"/>
          </a:p>
        </p:txBody>
      </p:sp>
      <p:sp>
        <p:nvSpPr>
          <p:cNvPr id="20" name="矩形 19"/>
          <p:cNvSpPr/>
          <p:nvPr/>
        </p:nvSpPr>
        <p:spPr>
          <a:xfrm>
            <a:off x="281814" y="4613306"/>
            <a:ext cx="4936535" cy="1384995"/>
          </a:xfrm>
          <a:prstGeom prst="rect">
            <a:avLst/>
          </a:prstGeom>
        </p:spPr>
        <p:txBody>
          <a:bodyPr wrap="square">
            <a:spAutoFit/>
          </a:bodyPr>
          <a:lstStyle/>
          <a:p>
            <a:r>
              <a:rPr lang="en-US" altLang="zh-CN" dirty="0">
                <a:solidFill>
                  <a:srgbClr val="000000"/>
                </a:solidFill>
                <a:latin typeface="+mj-lt"/>
              </a:rPr>
              <a:t>Cache coherence is enforced at the “</a:t>
            </a:r>
            <a:r>
              <a:rPr lang="en-US" altLang="zh-CN" sz="2400" dirty="0">
                <a:solidFill>
                  <a:srgbClr val="FF0000"/>
                </a:solidFill>
                <a:latin typeface="+mj-lt"/>
              </a:rPr>
              <a:t>cache-line level.</a:t>
            </a:r>
            <a:r>
              <a:rPr lang="en-US" altLang="zh-CN" dirty="0">
                <a:solidFill>
                  <a:srgbClr val="000000"/>
                </a:solidFill>
                <a:latin typeface="+mj-lt"/>
              </a:rPr>
              <a:t>” That is, each time any value in a cache line is written, if the line is also stored in another core’s cache, the entire </a:t>
            </a:r>
            <a:r>
              <a:rPr lang="en-US" altLang="zh-CN" i="1" dirty="0">
                <a:solidFill>
                  <a:srgbClr val="000000"/>
                </a:solidFill>
                <a:latin typeface="+mj-lt"/>
                <a:ea typeface="Microsoft YaHei" panose="020B0503020204020204" pitchFamily="34" charset="-122"/>
              </a:rPr>
              <a:t>line </a:t>
            </a:r>
            <a:r>
              <a:rPr lang="en-US" altLang="zh-CN" dirty="0">
                <a:solidFill>
                  <a:srgbClr val="000000"/>
                </a:solidFill>
                <a:latin typeface="+mj-lt"/>
              </a:rPr>
              <a:t>will be invalidated</a:t>
            </a:r>
            <a:endParaRPr lang="zh-CN" altLang="en-US" dirty="0">
              <a:latin typeface="+mj-lt"/>
            </a:endParaRPr>
          </a:p>
        </p:txBody>
      </p:sp>
      <p:sp>
        <p:nvSpPr>
          <p:cNvPr id="23" name="圆角矩形 22"/>
          <p:cNvSpPr/>
          <p:nvPr/>
        </p:nvSpPr>
        <p:spPr>
          <a:xfrm>
            <a:off x="977064" y="1518643"/>
            <a:ext cx="4272395" cy="3600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thread0</a:t>
            </a:r>
            <a:endParaRPr lang="zh-CN" altLang="en-US" dirty="0"/>
          </a:p>
        </p:txBody>
      </p:sp>
      <p:sp>
        <p:nvSpPr>
          <p:cNvPr id="24" name="圆角矩形 23"/>
          <p:cNvSpPr/>
          <p:nvPr/>
        </p:nvSpPr>
        <p:spPr>
          <a:xfrm>
            <a:off x="967238" y="1882318"/>
            <a:ext cx="4282221"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thread1</a:t>
            </a:r>
            <a:endParaRPr lang="zh-CN" altLang="en-US" dirty="0"/>
          </a:p>
        </p:txBody>
      </p:sp>
      <p:sp>
        <p:nvSpPr>
          <p:cNvPr id="25" name="圆角矩形 24"/>
          <p:cNvSpPr/>
          <p:nvPr/>
        </p:nvSpPr>
        <p:spPr>
          <a:xfrm>
            <a:off x="952438" y="2241724"/>
            <a:ext cx="4280840"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thread2</a:t>
            </a:r>
            <a:endParaRPr lang="zh-CN" altLang="en-US" dirty="0"/>
          </a:p>
        </p:txBody>
      </p:sp>
      <p:sp>
        <p:nvSpPr>
          <p:cNvPr id="26" name="圆角矩形 25"/>
          <p:cNvSpPr/>
          <p:nvPr/>
        </p:nvSpPr>
        <p:spPr>
          <a:xfrm>
            <a:off x="977064" y="2601764"/>
            <a:ext cx="4272395" cy="36004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thread3</a:t>
            </a:r>
            <a:endParaRPr lang="zh-CN" altLang="en-US" dirty="0"/>
          </a:p>
        </p:txBody>
      </p:sp>
      <p:sp>
        <p:nvSpPr>
          <p:cNvPr id="27" name="圆角矩形 26"/>
          <p:cNvSpPr/>
          <p:nvPr/>
        </p:nvSpPr>
        <p:spPr>
          <a:xfrm>
            <a:off x="7706999" y="1553595"/>
            <a:ext cx="314023" cy="3600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圆角矩形 27"/>
          <p:cNvSpPr/>
          <p:nvPr/>
        </p:nvSpPr>
        <p:spPr>
          <a:xfrm>
            <a:off x="7716397" y="1911967"/>
            <a:ext cx="314023"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圆角矩形 28"/>
          <p:cNvSpPr/>
          <p:nvPr/>
        </p:nvSpPr>
        <p:spPr>
          <a:xfrm>
            <a:off x="7706998" y="2278589"/>
            <a:ext cx="314023"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圆角矩形 29"/>
          <p:cNvSpPr/>
          <p:nvPr/>
        </p:nvSpPr>
        <p:spPr>
          <a:xfrm>
            <a:off x="7709260" y="2645211"/>
            <a:ext cx="314023"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p:cNvSpPr txBox="1"/>
          <p:nvPr/>
        </p:nvSpPr>
        <p:spPr>
          <a:xfrm>
            <a:off x="8167823" y="1751316"/>
            <a:ext cx="795411" cy="923330"/>
          </a:xfrm>
          <a:prstGeom prst="rect">
            <a:avLst/>
          </a:prstGeom>
          <a:noFill/>
        </p:spPr>
        <p:txBody>
          <a:bodyPr wrap="none" rtlCol="0">
            <a:spAutoFit/>
          </a:bodyPr>
          <a:lstStyle/>
          <a:p>
            <a:r>
              <a:rPr lang="en-US" altLang="zh-CN" dirty="0"/>
              <a:t>Single </a:t>
            </a:r>
          </a:p>
          <a:p>
            <a:r>
              <a:rPr lang="en-US" altLang="zh-CN" dirty="0"/>
              <a:t>cache </a:t>
            </a:r>
          </a:p>
          <a:p>
            <a:r>
              <a:rPr lang="en-US" altLang="zh-CN" dirty="0"/>
              <a:t>line</a:t>
            </a:r>
            <a:endParaRPr lang="zh-CN" altLang="en-US" dirty="0"/>
          </a:p>
        </p:txBody>
      </p:sp>
      <p:sp>
        <p:nvSpPr>
          <p:cNvPr id="33" name="左大括号 32"/>
          <p:cNvSpPr/>
          <p:nvPr/>
        </p:nvSpPr>
        <p:spPr>
          <a:xfrm>
            <a:off x="687640" y="1500942"/>
            <a:ext cx="216024" cy="648072"/>
          </a:xfrm>
          <a:prstGeom prst="leftBrace">
            <a:avLst>
              <a:gd name="adj1" fmla="val 7500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4" name="左大括号 33"/>
          <p:cNvSpPr/>
          <p:nvPr/>
        </p:nvSpPr>
        <p:spPr>
          <a:xfrm>
            <a:off x="705002" y="2318032"/>
            <a:ext cx="216024" cy="648072"/>
          </a:xfrm>
          <a:prstGeom prst="leftBrace">
            <a:avLst>
              <a:gd name="adj1" fmla="val 7500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23368" y="1623702"/>
            <a:ext cx="711926" cy="369332"/>
          </a:xfrm>
          <a:prstGeom prst="rect">
            <a:avLst/>
          </a:prstGeom>
          <a:noFill/>
        </p:spPr>
        <p:txBody>
          <a:bodyPr wrap="none" rtlCol="0">
            <a:spAutoFit/>
          </a:bodyPr>
          <a:lstStyle/>
          <a:p>
            <a:r>
              <a:rPr lang="en-US" altLang="zh-CN" dirty="0"/>
              <a:t>core0</a:t>
            </a:r>
            <a:endParaRPr lang="zh-CN" altLang="en-US" dirty="0"/>
          </a:p>
        </p:txBody>
      </p:sp>
      <p:sp>
        <p:nvSpPr>
          <p:cNvPr id="36" name="文本框 35"/>
          <p:cNvSpPr txBox="1"/>
          <p:nvPr/>
        </p:nvSpPr>
        <p:spPr>
          <a:xfrm>
            <a:off x="16732" y="2430024"/>
            <a:ext cx="711926" cy="369332"/>
          </a:xfrm>
          <a:prstGeom prst="rect">
            <a:avLst/>
          </a:prstGeom>
          <a:noFill/>
        </p:spPr>
        <p:txBody>
          <a:bodyPr wrap="none" rtlCol="0">
            <a:spAutoFit/>
          </a:bodyPr>
          <a:lstStyle/>
          <a:p>
            <a:r>
              <a:rPr lang="en-US" altLang="zh-CN" dirty="0"/>
              <a:t>core1</a:t>
            </a:r>
            <a:endParaRPr lang="zh-CN" altLang="en-US" dirty="0"/>
          </a:p>
        </p:txBody>
      </p:sp>
    </p:spTree>
    <p:extLst>
      <p:ext uri="{BB962C8B-B14F-4D97-AF65-F5344CB8AC3E}">
        <p14:creationId xmlns:p14="http://schemas.microsoft.com/office/powerpoint/2010/main" val="14604556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4882-F050-490B-91F9-5BD52B2D8EBD}"/>
              </a:ext>
            </a:extLst>
          </p:cNvPr>
          <p:cNvSpPr>
            <a:spLocks noGrp="1"/>
          </p:cNvSpPr>
          <p:nvPr>
            <p:ph type="title"/>
          </p:nvPr>
        </p:nvSpPr>
        <p:spPr>
          <a:xfrm>
            <a:off x="722313" y="4406900"/>
            <a:ext cx="7772400" cy="708025"/>
          </a:xfrm>
        </p:spPr>
        <p:txBody>
          <a:bodyPr>
            <a:normAutofit fontScale="90000"/>
          </a:bodyPr>
          <a:lstStyle/>
          <a:p>
            <a:pPr>
              <a:defRPr/>
            </a:pPr>
            <a:r>
              <a:rPr lang="en-US" dirty="0"/>
              <a:t>Thread-Safety</a:t>
            </a:r>
          </a:p>
        </p:txBody>
      </p:sp>
      <p:pic>
        <p:nvPicPr>
          <p:cNvPr id="103427" name="Picture 4" descr="cords,hanging by a thread,metaphors,Photographs,ropes">
            <a:extLst>
              <a:ext uri="{FF2B5EF4-FFF2-40B4-BE49-F238E27FC236}">
                <a16:creationId xmlns:a16="http://schemas.microsoft.com/office/drawing/2014/main" id="{09080EB9-A85B-4CA4-B219-86343C2EF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52513"/>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a:extLst>
              <a:ext uri="{FF2B5EF4-FFF2-40B4-BE49-F238E27FC236}">
                <a16:creationId xmlns:a16="http://schemas.microsoft.com/office/drawing/2014/main" id="{C1495F98-8517-464A-AA91-88F4341F2C8F}"/>
              </a:ext>
            </a:extLst>
          </p:cNvPr>
          <p:cNvSpPr>
            <a:spLocks noGrp="1"/>
          </p:cNvSpPr>
          <p:nvPr>
            <p:ph type="sldNum" sz="quarter" idx="12"/>
          </p:nvPr>
        </p:nvSpPr>
        <p:spPr/>
        <p:txBody>
          <a:bodyPr/>
          <a:lstStyle/>
          <a:p>
            <a:fld id="{D7E73BF0-1322-481A-85B0-7D5783909D9E}" type="slidenum">
              <a:rPr lang="zh-TW" altLang="en-US" smtClean="0"/>
              <a:t>94</a:t>
            </a:fld>
            <a:endParaRPr lang="zh-TW"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a:extLst>
              <a:ext uri="{FF2B5EF4-FFF2-40B4-BE49-F238E27FC236}">
                <a16:creationId xmlns:a16="http://schemas.microsoft.com/office/drawing/2014/main" id="{975ED493-D0DC-49A3-906A-F3DFF75498FE}"/>
              </a:ext>
            </a:extLst>
          </p:cNvPr>
          <p:cNvSpPr>
            <a:spLocks noGrp="1"/>
          </p:cNvSpPr>
          <p:nvPr>
            <p:ph type="title"/>
          </p:nvPr>
        </p:nvSpPr>
        <p:spPr>
          <a:xfrm>
            <a:off x="611188" y="549804"/>
            <a:ext cx="8281987" cy="708025"/>
          </a:xfrm>
        </p:spPr>
        <p:txBody>
          <a:bodyPr/>
          <a:lstStyle/>
          <a:p>
            <a:r>
              <a:rPr lang="en-US" altLang="zh-CN" dirty="0">
                <a:ea typeface="宋体" panose="02010600030101010101" pitchFamily="2" charset="-122"/>
              </a:rPr>
              <a:t>Thread-Safety</a:t>
            </a:r>
          </a:p>
        </p:txBody>
      </p:sp>
      <p:sp>
        <p:nvSpPr>
          <p:cNvPr id="104450" name="Content Placeholder 2">
            <a:extLst>
              <a:ext uri="{FF2B5EF4-FFF2-40B4-BE49-F238E27FC236}">
                <a16:creationId xmlns:a16="http://schemas.microsoft.com/office/drawing/2014/main" id="{BD022F8B-BEFB-4D8B-8AF1-D9AC5D2104DF}"/>
              </a:ext>
            </a:extLst>
          </p:cNvPr>
          <p:cNvSpPr>
            <a:spLocks noGrp="1"/>
          </p:cNvSpPr>
          <p:nvPr>
            <p:ph idx="1"/>
          </p:nvPr>
        </p:nvSpPr>
        <p:spPr/>
        <p:txBody>
          <a:bodyPr/>
          <a:lstStyle/>
          <a:p>
            <a:r>
              <a:rPr lang="en-US" altLang="zh-CN" dirty="0">
                <a:ea typeface="宋体" panose="02010600030101010101" pitchFamily="2" charset="-122"/>
              </a:rPr>
              <a:t>A block of code is </a:t>
            </a:r>
            <a:r>
              <a:rPr lang="en-US" altLang="zh-CN" b="1" dirty="0">
                <a:solidFill>
                  <a:srgbClr val="FF0000"/>
                </a:solidFill>
                <a:ea typeface="宋体" panose="02010600030101010101" pitchFamily="2" charset="-122"/>
              </a:rPr>
              <a:t>thread-safe</a:t>
            </a:r>
            <a:r>
              <a:rPr lang="en-US" altLang="zh-CN" dirty="0">
                <a:ea typeface="宋体" panose="02010600030101010101" pitchFamily="2" charset="-122"/>
              </a:rPr>
              <a:t> if it can be simultaneously executed by multiple threads </a:t>
            </a:r>
            <a:r>
              <a:rPr lang="en-US" altLang="zh-CN" dirty="0">
                <a:solidFill>
                  <a:srgbClr val="FF0000"/>
                </a:solidFill>
                <a:ea typeface="宋体" panose="02010600030101010101" pitchFamily="2" charset="-122"/>
              </a:rPr>
              <a:t>without causing problems</a:t>
            </a:r>
            <a:r>
              <a:rPr lang="en-US" altLang="zh-CN" dirty="0">
                <a:ea typeface="宋体" panose="02010600030101010101" pitchFamily="2" charset="-122"/>
              </a:rPr>
              <a:t>.</a:t>
            </a:r>
          </a:p>
        </p:txBody>
      </p:sp>
      <p:pic>
        <p:nvPicPr>
          <p:cNvPr id="104452" name="Picture 2" descr="buttons,fabric,handiwork,needles,patterns,pencils,pins,scissors,sewing,spools,tape measures,textiles,thread,Fotolia">
            <a:extLst>
              <a:ext uri="{FF2B5EF4-FFF2-40B4-BE49-F238E27FC236}">
                <a16:creationId xmlns:a16="http://schemas.microsoft.com/office/drawing/2014/main" id="{133D4B76-C6EB-4899-9210-250CFA27E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852738"/>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0027F178-7AAE-4875-81C1-A66335E83A4A}"/>
              </a:ext>
            </a:extLst>
          </p:cNvPr>
          <p:cNvSpPr>
            <a:spLocks noGrp="1"/>
          </p:cNvSpPr>
          <p:nvPr>
            <p:ph type="sldNum" sz="quarter" idx="12"/>
          </p:nvPr>
        </p:nvSpPr>
        <p:spPr/>
        <p:txBody>
          <a:bodyPr/>
          <a:lstStyle/>
          <a:p>
            <a:fld id="{D7E73BF0-1322-481A-85B0-7D5783909D9E}" type="slidenum">
              <a:rPr lang="zh-TW" altLang="en-US" smtClean="0"/>
              <a:t>95</a:t>
            </a:fld>
            <a:endParaRPr lang="zh-TW"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2" descr="academics,books,cropped images,cropped pictures,education,homework,languages,learning,open books,PNG,readings,reads,schools,text,texts,transparent background,words,written words">
            <a:extLst>
              <a:ext uri="{FF2B5EF4-FFF2-40B4-BE49-F238E27FC236}">
                <a16:creationId xmlns:a16="http://schemas.microsoft.com/office/drawing/2014/main" id="{2891019D-8CBE-4E55-ADDF-194221B1B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3860800"/>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4" name="Title 1">
            <a:extLst>
              <a:ext uri="{FF2B5EF4-FFF2-40B4-BE49-F238E27FC236}">
                <a16:creationId xmlns:a16="http://schemas.microsoft.com/office/drawing/2014/main" id="{D6A13ED6-8D8B-4A32-A533-03EF965BB066}"/>
              </a:ext>
            </a:extLst>
          </p:cNvPr>
          <p:cNvSpPr>
            <a:spLocks noGrp="1"/>
          </p:cNvSpPr>
          <p:nvPr>
            <p:ph type="title"/>
          </p:nvPr>
        </p:nvSpPr>
        <p:spPr/>
        <p:txBody>
          <a:bodyPr/>
          <a:lstStyle/>
          <a:p>
            <a:r>
              <a:rPr lang="en-US" altLang="zh-CN">
                <a:ea typeface="宋体" panose="02010600030101010101" pitchFamily="2" charset="-122"/>
              </a:rPr>
              <a:t>Example</a:t>
            </a:r>
          </a:p>
        </p:txBody>
      </p:sp>
      <p:sp>
        <p:nvSpPr>
          <p:cNvPr id="105475" name="Content Placeholder 2">
            <a:extLst>
              <a:ext uri="{FF2B5EF4-FFF2-40B4-BE49-F238E27FC236}">
                <a16:creationId xmlns:a16="http://schemas.microsoft.com/office/drawing/2014/main" id="{12DB0714-D87E-455A-A8C7-52C65383D438}"/>
              </a:ext>
            </a:extLst>
          </p:cNvPr>
          <p:cNvSpPr>
            <a:spLocks noGrp="1"/>
          </p:cNvSpPr>
          <p:nvPr>
            <p:ph idx="1"/>
          </p:nvPr>
        </p:nvSpPr>
        <p:spPr>
          <a:xfrm>
            <a:off x="628650" y="1825625"/>
            <a:ext cx="8191618" cy="4351338"/>
          </a:xfrm>
        </p:spPr>
        <p:txBody>
          <a:bodyPr/>
          <a:lstStyle/>
          <a:p>
            <a:r>
              <a:rPr lang="en-US" altLang="zh-CN" dirty="0">
                <a:ea typeface="宋体" panose="02010600030101010101" pitchFamily="2" charset="-122"/>
              </a:rPr>
              <a:t>The </a:t>
            </a:r>
            <a:r>
              <a:rPr lang="en-US" altLang="zh-CN" dirty="0">
                <a:solidFill>
                  <a:srgbClr val="FF0000"/>
                </a:solidFill>
                <a:ea typeface="宋体" panose="02010600030101010101" pitchFamily="2" charset="-122"/>
              </a:rPr>
              <a:t>tokens</a:t>
            </a:r>
            <a:r>
              <a:rPr lang="en-US" altLang="zh-CN" dirty="0">
                <a:ea typeface="宋体" panose="02010600030101010101" pitchFamily="2" charset="-122"/>
              </a:rPr>
              <a:t> are just </a:t>
            </a:r>
            <a:r>
              <a:rPr lang="en-US" altLang="zh-CN" dirty="0">
                <a:solidFill>
                  <a:srgbClr val="0000FF"/>
                </a:solidFill>
                <a:ea typeface="宋体" panose="02010600030101010101" pitchFamily="2" charset="-122"/>
              </a:rPr>
              <a:t>contiguous sequences of characters </a:t>
            </a:r>
            <a:r>
              <a:rPr lang="en-US" altLang="zh-CN" dirty="0">
                <a:ea typeface="宋体" panose="02010600030101010101" pitchFamily="2" charset="-122"/>
              </a:rPr>
              <a:t>separated from the rest of the text by white-space — a space, a tab, or a newline.</a:t>
            </a:r>
          </a:p>
          <a:p>
            <a:endParaRPr lang="en-US" altLang="zh-CN" dirty="0">
              <a:ea typeface="宋体" panose="02010600030101010101" pitchFamily="2" charset="-122"/>
            </a:endParaRPr>
          </a:p>
          <a:p>
            <a:r>
              <a:rPr lang="en-US" altLang="zh-CN" dirty="0">
                <a:ea typeface="宋体" panose="02010600030101010101" pitchFamily="2" charset="-122"/>
              </a:rPr>
              <a:t>Suppose we want to use </a:t>
            </a:r>
            <a:r>
              <a:rPr lang="en-US" altLang="zh-CN" dirty="0">
                <a:solidFill>
                  <a:srgbClr val="FF0000"/>
                </a:solidFill>
                <a:ea typeface="宋体" panose="02010600030101010101" pitchFamily="2" charset="-122"/>
              </a:rPr>
              <a:t>multiple threads </a:t>
            </a:r>
            <a:r>
              <a:rPr lang="en-US" altLang="zh-CN" dirty="0">
                <a:ea typeface="宋体" panose="02010600030101010101" pitchFamily="2" charset="-122"/>
              </a:rPr>
              <a:t>to “</a:t>
            </a:r>
            <a:r>
              <a:rPr lang="en-US" altLang="zh-CN" dirty="0">
                <a:solidFill>
                  <a:srgbClr val="0000FF"/>
                </a:solidFill>
                <a:ea typeface="宋体" panose="02010600030101010101" pitchFamily="2" charset="-122"/>
              </a:rPr>
              <a:t>tokenize</a:t>
            </a:r>
            <a:r>
              <a:rPr lang="en-US" altLang="zh-CN" dirty="0">
                <a:ea typeface="宋体" panose="02010600030101010101" pitchFamily="2" charset="-122"/>
              </a:rPr>
              <a:t>” a file that consists of ordinary English text. </a:t>
            </a:r>
          </a:p>
          <a:p>
            <a:endParaRPr lang="en-US" altLang="zh-CN" dirty="0">
              <a:ea typeface="宋体" panose="02010600030101010101" pitchFamily="2" charset="-122"/>
            </a:endParaRPr>
          </a:p>
        </p:txBody>
      </p:sp>
      <p:sp>
        <p:nvSpPr>
          <p:cNvPr id="6" name="灯片编号占位符 5">
            <a:extLst>
              <a:ext uri="{FF2B5EF4-FFF2-40B4-BE49-F238E27FC236}">
                <a16:creationId xmlns:a16="http://schemas.microsoft.com/office/drawing/2014/main" id="{C0FDCC2C-8019-4D57-BF24-3D7553FE2FE0}"/>
              </a:ext>
            </a:extLst>
          </p:cNvPr>
          <p:cNvSpPr>
            <a:spLocks noGrp="1"/>
          </p:cNvSpPr>
          <p:nvPr>
            <p:ph type="sldNum" sz="quarter" idx="12"/>
          </p:nvPr>
        </p:nvSpPr>
        <p:spPr/>
        <p:txBody>
          <a:bodyPr/>
          <a:lstStyle/>
          <a:p>
            <a:fld id="{D7E73BF0-1322-481A-85B0-7D5783909D9E}" type="slidenum">
              <a:rPr lang="zh-TW" altLang="en-US" smtClean="0"/>
              <a:t>96</a:t>
            </a:fld>
            <a:endParaRPr lang="zh-TW"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a:extLst>
              <a:ext uri="{FF2B5EF4-FFF2-40B4-BE49-F238E27FC236}">
                <a16:creationId xmlns:a16="http://schemas.microsoft.com/office/drawing/2014/main" id="{0B3D2CF5-F055-40A6-95C9-C36AB45737F4}"/>
              </a:ext>
            </a:extLst>
          </p:cNvPr>
          <p:cNvSpPr>
            <a:spLocks noGrp="1"/>
          </p:cNvSpPr>
          <p:nvPr>
            <p:ph type="title"/>
          </p:nvPr>
        </p:nvSpPr>
        <p:spPr/>
        <p:txBody>
          <a:bodyPr/>
          <a:lstStyle/>
          <a:p>
            <a:r>
              <a:rPr lang="en-US" altLang="zh-CN">
                <a:ea typeface="宋体" panose="02010600030101010101" pitchFamily="2" charset="-122"/>
              </a:rPr>
              <a:t>Simple approach</a:t>
            </a:r>
          </a:p>
        </p:txBody>
      </p:sp>
      <p:sp>
        <p:nvSpPr>
          <p:cNvPr id="106498" name="Content Placeholder 2">
            <a:extLst>
              <a:ext uri="{FF2B5EF4-FFF2-40B4-BE49-F238E27FC236}">
                <a16:creationId xmlns:a16="http://schemas.microsoft.com/office/drawing/2014/main" id="{432634C5-720F-47DE-AAA5-16B9D8A569B4}"/>
              </a:ext>
            </a:extLst>
          </p:cNvPr>
          <p:cNvSpPr>
            <a:spLocks noGrp="1"/>
          </p:cNvSpPr>
          <p:nvPr>
            <p:ph idx="1"/>
          </p:nvPr>
        </p:nvSpPr>
        <p:spPr>
          <a:xfrm>
            <a:off x="628650" y="1628115"/>
            <a:ext cx="7886700" cy="4351338"/>
          </a:xfrm>
        </p:spPr>
        <p:txBody>
          <a:bodyPr/>
          <a:lstStyle/>
          <a:p>
            <a:r>
              <a:rPr lang="en-US" altLang="zh-CN" dirty="0">
                <a:solidFill>
                  <a:srgbClr val="0000FF"/>
                </a:solidFill>
                <a:ea typeface="宋体" panose="02010600030101010101" pitchFamily="2" charset="-122"/>
              </a:rPr>
              <a:t>Divide</a:t>
            </a:r>
            <a:r>
              <a:rPr lang="en-US" altLang="zh-CN" dirty="0">
                <a:ea typeface="宋体" panose="02010600030101010101" pitchFamily="2" charset="-122"/>
              </a:rPr>
              <a:t> the input file into lines of text and </a:t>
            </a:r>
            <a:r>
              <a:rPr lang="en-US" altLang="zh-CN" dirty="0">
                <a:solidFill>
                  <a:srgbClr val="0000FF"/>
                </a:solidFill>
                <a:ea typeface="宋体" panose="02010600030101010101" pitchFamily="2" charset="-122"/>
              </a:rPr>
              <a:t>assign</a:t>
            </a:r>
            <a:r>
              <a:rPr lang="en-US" altLang="zh-CN" dirty="0">
                <a:ea typeface="宋体" panose="02010600030101010101" pitchFamily="2" charset="-122"/>
              </a:rPr>
              <a:t> the lines to the </a:t>
            </a:r>
            <a:r>
              <a:rPr lang="en-US" altLang="zh-CN" dirty="0">
                <a:solidFill>
                  <a:srgbClr val="0000FF"/>
                </a:solidFill>
                <a:ea typeface="宋体" panose="02010600030101010101" pitchFamily="2" charset="-122"/>
              </a:rPr>
              <a:t>threads</a:t>
            </a:r>
            <a:r>
              <a:rPr lang="en-US" altLang="zh-CN" dirty="0">
                <a:ea typeface="宋体" panose="02010600030101010101" pitchFamily="2" charset="-122"/>
              </a:rPr>
              <a:t> in a </a:t>
            </a:r>
            <a:r>
              <a:rPr lang="en-US" altLang="zh-CN" dirty="0">
                <a:solidFill>
                  <a:srgbClr val="0000FF"/>
                </a:solidFill>
                <a:ea typeface="宋体" panose="02010600030101010101" pitchFamily="2" charset="-122"/>
              </a:rPr>
              <a:t>round-robin fashion</a:t>
            </a:r>
            <a:r>
              <a:rPr lang="en-US" altLang="zh-CN" dirty="0">
                <a:ea typeface="宋体" panose="02010600030101010101" pitchFamily="2" charset="-122"/>
              </a:rPr>
              <a:t>.</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The first line goes to thread 0, </a:t>
            </a:r>
          </a:p>
          <a:p>
            <a:r>
              <a:rPr lang="en-US" altLang="zh-CN" dirty="0">
                <a:ea typeface="宋体" panose="02010600030101010101" pitchFamily="2" charset="-122"/>
              </a:rPr>
              <a:t>the second goes to thread 1, </a:t>
            </a:r>
          </a:p>
          <a:p>
            <a:r>
              <a:rPr lang="en-US" altLang="zh-CN" dirty="0">
                <a:ea typeface="宋体" panose="02010600030101010101" pitchFamily="2" charset="-122"/>
              </a:rPr>
              <a:t>. . . , </a:t>
            </a:r>
          </a:p>
          <a:p>
            <a:r>
              <a:rPr lang="en-US" altLang="zh-CN" dirty="0">
                <a:ea typeface="宋体" panose="02010600030101010101" pitchFamily="2" charset="-122"/>
              </a:rPr>
              <a:t>the t-</a:t>
            </a:r>
            <a:r>
              <a:rPr lang="en-US" altLang="zh-CN" dirty="0" err="1">
                <a:ea typeface="宋体" panose="02010600030101010101" pitchFamily="2" charset="-122"/>
              </a:rPr>
              <a:t>th</a:t>
            </a:r>
            <a:r>
              <a:rPr lang="en-US" altLang="zh-CN" dirty="0">
                <a:ea typeface="宋体" panose="02010600030101010101" pitchFamily="2" charset="-122"/>
              </a:rPr>
              <a:t> goes to thread t, </a:t>
            </a:r>
          </a:p>
          <a:p>
            <a:r>
              <a:rPr lang="en-US" altLang="zh-CN" dirty="0">
                <a:ea typeface="宋体" panose="02010600030101010101" pitchFamily="2" charset="-122"/>
              </a:rPr>
              <a:t>the t +1st goes to thread 0, </a:t>
            </a:r>
          </a:p>
          <a:p>
            <a:r>
              <a:rPr lang="en-US" altLang="zh-CN" dirty="0">
                <a:ea typeface="宋体" panose="02010600030101010101" pitchFamily="2" charset="-122"/>
              </a:rPr>
              <a:t>etc.</a:t>
            </a:r>
          </a:p>
        </p:txBody>
      </p:sp>
      <p:sp>
        <p:nvSpPr>
          <p:cNvPr id="6" name="灯片编号占位符 5">
            <a:extLst>
              <a:ext uri="{FF2B5EF4-FFF2-40B4-BE49-F238E27FC236}">
                <a16:creationId xmlns:a16="http://schemas.microsoft.com/office/drawing/2014/main" id="{1017BFF0-E8BB-4FF8-9238-2E802DEBC732}"/>
              </a:ext>
            </a:extLst>
          </p:cNvPr>
          <p:cNvSpPr>
            <a:spLocks noGrp="1"/>
          </p:cNvSpPr>
          <p:nvPr>
            <p:ph type="sldNum" sz="quarter" idx="12"/>
          </p:nvPr>
        </p:nvSpPr>
        <p:spPr/>
        <p:txBody>
          <a:bodyPr/>
          <a:lstStyle/>
          <a:p>
            <a:fld id="{D7E73BF0-1322-481A-85B0-7D5783909D9E}" type="slidenum">
              <a:rPr lang="zh-TW" altLang="en-US" smtClean="0"/>
              <a:t>97</a:t>
            </a:fld>
            <a:endParaRPr lang="zh-TW"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a:extLst>
              <a:ext uri="{FF2B5EF4-FFF2-40B4-BE49-F238E27FC236}">
                <a16:creationId xmlns:a16="http://schemas.microsoft.com/office/drawing/2014/main" id="{5A84028C-3F58-4909-A9D3-EFADB48BDF69}"/>
              </a:ext>
            </a:extLst>
          </p:cNvPr>
          <p:cNvSpPr>
            <a:spLocks noGrp="1"/>
          </p:cNvSpPr>
          <p:nvPr>
            <p:ph type="title"/>
          </p:nvPr>
        </p:nvSpPr>
        <p:spPr/>
        <p:txBody>
          <a:bodyPr/>
          <a:lstStyle/>
          <a:p>
            <a:r>
              <a:rPr lang="en-US" altLang="zh-CN" dirty="0">
                <a:ea typeface="宋体" panose="02010600030101010101" pitchFamily="2" charset="-122"/>
              </a:rPr>
              <a:t>Simple approach</a:t>
            </a:r>
          </a:p>
        </p:txBody>
      </p:sp>
      <p:sp>
        <p:nvSpPr>
          <p:cNvPr id="107522" name="Content Placeholder 2">
            <a:extLst>
              <a:ext uri="{FF2B5EF4-FFF2-40B4-BE49-F238E27FC236}">
                <a16:creationId xmlns:a16="http://schemas.microsoft.com/office/drawing/2014/main" id="{09FFE903-56B2-4874-B75A-AFEFED987BF2}"/>
              </a:ext>
            </a:extLst>
          </p:cNvPr>
          <p:cNvSpPr>
            <a:spLocks noGrp="1"/>
          </p:cNvSpPr>
          <p:nvPr>
            <p:ph idx="1"/>
          </p:nvPr>
        </p:nvSpPr>
        <p:spPr/>
        <p:txBody>
          <a:bodyPr/>
          <a:lstStyle/>
          <a:p>
            <a:r>
              <a:rPr lang="en-US" altLang="zh-CN" dirty="0">
                <a:ea typeface="宋体" panose="02010600030101010101" pitchFamily="2" charset="-122"/>
              </a:rPr>
              <a:t>We can </a:t>
            </a:r>
            <a:r>
              <a:rPr lang="en-US" altLang="zh-CN" dirty="0">
                <a:solidFill>
                  <a:srgbClr val="0000FF"/>
                </a:solidFill>
                <a:ea typeface="宋体" panose="02010600030101010101" pitchFamily="2" charset="-122"/>
              </a:rPr>
              <a:t>serialize</a:t>
            </a:r>
            <a:r>
              <a:rPr lang="en-US" altLang="zh-CN" dirty="0">
                <a:ea typeface="宋体" panose="02010600030101010101" pitchFamily="2" charset="-122"/>
              </a:rPr>
              <a:t> access to the lines of input using </a:t>
            </a:r>
            <a:r>
              <a:rPr lang="en-US" altLang="zh-CN" dirty="0">
                <a:solidFill>
                  <a:srgbClr val="0000FF"/>
                </a:solidFill>
                <a:ea typeface="宋体" panose="02010600030101010101" pitchFamily="2" charset="-122"/>
              </a:rPr>
              <a:t>semaphores</a:t>
            </a:r>
            <a:r>
              <a:rPr lang="en-US" altLang="zh-CN" dirty="0">
                <a:ea typeface="宋体" panose="02010600030101010101" pitchFamily="2" charset="-122"/>
              </a:rPr>
              <a:t>. </a:t>
            </a:r>
            <a:br>
              <a:rPr lang="en-US" altLang="zh-CN" dirty="0">
                <a:ea typeface="宋体" panose="02010600030101010101" pitchFamily="2" charset="-122"/>
              </a:rPr>
            </a:br>
            <a:endParaRPr lang="en-US" altLang="zh-CN" dirty="0">
              <a:ea typeface="宋体" panose="02010600030101010101" pitchFamily="2" charset="-122"/>
            </a:endParaRPr>
          </a:p>
          <a:p>
            <a:r>
              <a:rPr lang="en-US" altLang="zh-CN" dirty="0">
                <a:ea typeface="宋体" panose="02010600030101010101" pitchFamily="2" charset="-122"/>
              </a:rPr>
              <a:t>After a thread has read a single line of input, it can tokenize the line using the </a:t>
            </a:r>
            <a:r>
              <a:rPr lang="en-US" altLang="zh-CN" dirty="0" err="1">
                <a:solidFill>
                  <a:srgbClr val="FF0000"/>
                </a:solidFill>
                <a:ea typeface="宋体" panose="02010600030101010101" pitchFamily="2" charset="-122"/>
              </a:rPr>
              <a:t>strtok</a:t>
            </a:r>
            <a:r>
              <a:rPr lang="en-US" altLang="zh-CN" dirty="0">
                <a:ea typeface="宋体" panose="02010600030101010101" pitchFamily="2" charset="-122"/>
              </a:rPr>
              <a:t> function.</a:t>
            </a:r>
          </a:p>
        </p:txBody>
      </p:sp>
      <p:sp>
        <p:nvSpPr>
          <p:cNvPr id="6" name="灯片编号占位符 5">
            <a:extLst>
              <a:ext uri="{FF2B5EF4-FFF2-40B4-BE49-F238E27FC236}">
                <a16:creationId xmlns:a16="http://schemas.microsoft.com/office/drawing/2014/main" id="{D5527C02-40B2-4A3A-AEE0-FC58BED160EF}"/>
              </a:ext>
            </a:extLst>
          </p:cNvPr>
          <p:cNvSpPr>
            <a:spLocks noGrp="1"/>
          </p:cNvSpPr>
          <p:nvPr>
            <p:ph type="sldNum" sz="quarter" idx="12"/>
          </p:nvPr>
        </p:nvSpPr>
        <p:spPr/>
        <p:txBody>
          <a:bodyPr/>
          <a:lstStyle/>
          <a:p>
            <a:fld id="{D7E73BF0-1322-481A-85B0-7D5783909D9E}" type="slidenum">
              <a:rPr lang="zh-TW" altLang="en-US" smtClean="0"/>
              <a:t>98</a:t>
            </a:fld>
            <a:endParaRPr lang="zh-TW"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a:extLst>
              <a:ext uri="{FF2B5EF4-FFF2-40B4-BE49-F238E27FC236}">
                <a16:creationId xmlns:a16="http://schemas.microsoft.com/office/drawing/2014/main" id="{A7802981-BBEF-4801-91D4-41D99BD37BEE}"/>
              </a:ext>
            </a:extLst>
          </p:cNvPr>
          <p:cNvSpPr>
            <a:spLocks noGrp="1"/>
          </p:cNvSpPr>
          <p:nvPr>
            <p:ph type="title"/>
          </p:nvPr>
        </p:nvSpPr>
        <p:spPr/>
        <p:txBody>
          <a:bodyPr/>
          <a:lstStyle/>
          <a:p>
            <a:r>
              <a:rPr lang="en-US" altLang="zh-CN">
                <a:ea typeface="宋体" panose="02010600030101010101" pitchFamily="2" charset="-122"/>
              </a:rPr>
              <a:t>The strtok function</a:t>
            </a:r>
          </a:p>
        </p:txBody>
      </p:sp>
      <p:sp>
        <p:nvSpPr>
          <p:cNvPr id="108546" name="Content Placeholder 2">
            <a:extLst>
              <a:ext uri="{FF2B5EF4-FFF2-40B4-BE49-F238E27FC236}">
                <a16:creationId xmlns:a16="http://schemas.microsoft.com/office/drawing/2014/main" id="{7DCD5D1D-856A-4039-93B7-8BE6EF1EFE23}"/>
              </a:ext>
            </a:extLst>
          </p:cNvPr>
          <p:cNvSpPr>
            <a:spLocks noGrp="1"/>
          </p:cNvSpPr>
          <p:nvPr>
            <p:ph idx="1"/>
          </p:nvPr>
        </p:nvSpPr>
        <p:spPr/>
        <p:txBody>
          <a:bodyPr/>
          <a:lstStyle/>
          <a:p>
            <a:r>
              <a:rPr lang="en-US" altLang="zh-CN" dirty="0">
                <a:ea typeface="宋体" panose="02010600030101010101" pitchFamily="2" charset="-122"/>
              </a:rPr>
              <a:t>The first time it’s called the </a:t>
            </a:r>
            <a:r>
              <a:rPr lang="en-US" altLang="zh-CN" dirty="0">
                <a:solidFill>
                  <a:srgbClr val="C00000"/>
                </a:solidFill>
                <a:ea typeface="宋体" panose="02010600030101010101" pitchFamily="2" charset="-122"/>
              </a:rPr>
              <a:t>string</a:t>
            </a:r>
            <a:r>
              <a:rPr lang="en-US" altLang="zh-CN" dirty="0">
                <a:ea typeface="宋体" panose="02010600030101010101" pitchFamily="2" charset="-122"/>
              </a:rPr>
              <a:t> </a:t>
            </a:r>
            <a:r>
              <a:rPr lang="en-US" altLang="zh-CN" dirty="0">
                <a:solidFill>
                  <a:srgbClr val="C00000"/>
                </a:solidFill>
                <a:ea typeface="宋体" panose="02010600030101010101" pitchFamily="2" charset="-122"/>
              </a:rPr>
              <a:t>argument</a:t>
            </a:r>
            <a:r>
              <a:rPr lang="en-US" altLang="zh-CN" dirty="0">
                <a:ea typeface="宋体" panose="02010600030101010101" pitchFamily="2" charset="-122"/>
              </a:rPr>
              <a:t> should be </a:t>
            </a:r>
            <a:r>
              <a:rPr lang="en-US" altLang="zh-CN" dirty="0">
                <a:solidFill>
                  <a:srgbClr val="C00000"/>
                </a:solidFill>
                <a:ea typeface="宋体" panose="02010600030101010101" pitchFamily="2" charset="-122"/>
              </a:rPr>
              <a:t>the text to be tokenized</a:t>
            </a:r>
            <a:r>
              <a:rPr lang="en-US" altLang="zh-CN" dirty="0">
                <a:ea typeface="宋体" panose="02010600030101010101" pitchFamily="2" charset="-122"/>
              </a:rPr>
              <a:t>.</a:t>
            </a:r>
          </a:p>
          <a:p>
            <a:pPr lvl="1"/>
            <a:r>
              <a:rPr lang="en-US" altLang="zh-CN" dirty="0">
                <a:ea typeface="宋体" panose="02010600030101010101" pitchFamily="2" charset="-122"/>
              </a:rPr>
              <a:t>Our line of input.</a:t>
            </a:r>
          </a:p>
          <a:p>
            <a:pPr lvl="1"/>
            <a:endParaRPr lang="en-US" altLang="zh-CN" dirty="0">
              <a:ea typeface="宋体" panose="02010600030101010101" pitchFamily="2" charset="-122"/>
            </a:endParaRPr>
          </a:p>
          <a:p>
            <a:r>
              <a:rPr lang="en-US" altLang="zh-CN" dirty="0">
                <a:ea typeface="宋体" panose="02010600030101010101" pitchFamily="2" charset="-122"/>
              </a:rPr>
              <a:t>For subsequent calls, the first argument should be </a:t>
            </a:r>
            <a:r>
              <a:rPr lang="en-US" altLang="zh-CN" dirty="0">
                <a:solidFill>
                  <a:srgbClr val="C00000"/>
                </a:solidFill>
                <a:ea typeface="宋体" panose="02010600030101010101" pitchFamily="2" charset="-122"/>
              </a:rPr>
              <a:t>NULL</a:t>
            </a:r>
            <a:r>
              <a:rPr lang="en-US" altLang="zh-CN" dirty="0">
                <a:ea typeface="宋体" panose="02010600030101010101" pitchFamily="2" charset="-122"/>
              </a:rPr>
              <a:t>.</a:t>
            </a:r>
          </a:p>
        </p:txBody>
      </p:sp>
      <p:pic>
        <p:nvPicPr>
          <p:cNvPr id="108548" name="Picture 2">
            <a:extLst>
              <a:ext uri="{FF2B5EF4-FFF2-40B4-BE49-F238E27FC236}">
                <a16:creationId xmlns:a16="http://schemas.microsoft.com/office/drawing/2014/main" id="{4D438782-39CE-48B4-98E3-0B2F49C16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74" y="4493667"/>
            <a:ext cx="79470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72735D35-E3CB-48EF-A887-0B37DA4AE979}"/>
              </a:ext>
            </a:extLst>
          </p:cNvPr>
          <p:cNvSpPr>
            <a:spLocks noGrp="1"/>
          </p:cNvSpPr>
          <p:nvPr>
            <p:ph type="sldNum" sz="quarter" idx="12"/>
          </p:nvPr>
        </p:nvSpPr>
        <p:spPr/>
        <p:txBody>
          <a:bodyPr/>
          <a:lstStyle/>
          <a:p>
            <a:fld id="{D7E73BF0-1322-481A-85B0-7D5783909D9E}" type="slidenum">
              <a:rPr lang="zh-TW" altLang="en-US" smtClean="0"/>
              <a:t>99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743</TotalTime>
  <Words>5766</Words>
  <Application>Microsoft Office PowerPoint</Application>
  <PresentationFormat>全屏显示(4:3)</PresentationFormat>
  <Paragraphs>693</Paragraphs>
  <Slides>119</Slides>
  <Notes>22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119</vt:i4>
      </vt:variant>
    </vt:vector>
  </HeadingPairs>
  <TitlesOfParts>
    <vt:vector size="139" baseType="lpstr">
      <vt:lpstr>-apple-system</vt:lpstr>
      <vt:lpstr>CMSY10</vt:lpstr>
      <vt:lpstr>Google Sans</vt:lpstr>
      <vt:lpstr>NimbusRomNo9L-Regu</vt:lpstr>
      <vt:lpstr>Söhne</vt:lpstr>
      <vt:lpstr>Söhne Mono</vt:lpstr>
      <vt:lpstr>等线</vt:lpstr>
      <vt:lpstr>宋体</vt:lpstr>
      <vt:lpstr>微软雅黑</vt:lpstr>
      <vt:lpstr>微软雅黑</vt:lpstr>
      <vt:lpstr>Arial</vt:lpstr>
      <vt:lpstr>Arial</vt:lpstr>
      <vt:lpstr>Arial Black</vt:lpstr>
      <vt:lpstr>Calibri</vt:lpstr>
      <vt:lpstr>Calibri Light</vt:lpstr>
      <vt:lpstr>Courier New</vt:lpstr>
      <vt:lpstr>Sylfaen</vt:lpstr>
      <vt:lpstr>Times New Roman</vt:lpstr>
      <vt:lpstr>Wingdings</vt:lpstr>
      <vt:lpstr>Office 佈景主題</vt:lpstr>
      <vt:lpstr>PowerPoint 演示文稿</vt:lpstr>
      <vt:lpstr>课程内容</vt:lpstr>
      <vt:lpstr>Roadmap</vt:lpstr>
      <vt:lpstr>A Shared Memory System</vt:lpstr>
      <vt:lpstr>Processes and Threads</vt:lpstr>
      <vt:lpstr>POSIX® Threads</vt:lpstr>
      <vt:lpstr>Caveat</vt:lpstr>
      <vt:lpstr>Hello World! (1)</vt:lpstr>
      <vt:lpstr>Hello World! (2)</vt:lpstr>
      <vt:lpstr>Hello World! (3)</vt:lpstr>
      <vt:lpstr>Compiling a Pthread program</vt:lpstr>
      <vt:lpstr>Running a Pthreads program</vt:lpstr>
      <vt:lpstr>Global variables</vt:lpstr>
      <vt:lpstr>Starting the Threads</vt:lpstr>
      <vt:lpstr>Starting the Threads</vt:lpstr>
      <vt:lpstr>pthread_t objects</vt:lpstr>
      <vt:lpstr>A closer look (1)</vt:lpstr>
      <vt:lpstr>A closer look (2)</vt:lpstr>
      <vt:lpstr>Function started by pthread_create</vt:lpstr>
      <vt:lpstr>Running the Threads</vt:lpstr>
      <vt:lpstr>Stopping the Threads</vt:lpstr>
      <vt:lpstr>Matrix-Vector Multiplication in pthreads</vt:lpstr>
      <vt:lpstr>Serial pseudo-code</vt:lpstr>
      <vt:lpstr>Using 3 Pthreads</vt:lpstr>
      <vt:lpstr>Pthreads matrix-vector multiplication</vt:lpstr>
      <vt:lpstr>Critical sections</vt:lpstr>
      <vt:lpstr>Estimating π</vt:lpstr>
      <vt:lpstr>Using a dual core processor</vt:lpstr>
      <vt:lpstr>A thread function for computing π </vt:lpstr>
      <vt:lpstr>Possible race condition</vt:lpstr>
      <vt:lpstr>Busy-Waiting</vt:lpstr>
      <vt:lpstr>Pthreads global sum with busy-waiting</vt:lpstr>
      <vt:lpstr>Global sum function with critical section after loop (1)</vt:lpstr>
      <vt:lpstr>Global sum function with critical section after loop (2)</vt:lpstr>
      <vt:lpstr>Mutexes</vt:lpstr>
      <vt:lpstr>Mutexes</vt:lpstr>
      <vt:lpstr>Mutexes</vt:lpstr>
      <vt:lpstr>Mutexes</vt:lpstr>
      <vt:lpstr>Global sum function that uses a mutex (1)</vt:lpstr>
      <vt:lpstr>Global sum function that uses a mutex (2)</vt:lpstr>
      <vt:lpstr>PowerPoint 演示文稿</vt:lpstr>
      <vt:lpstr>PowerPoint 演示文稿</vt:lpstr>
      <vt:lpstr>Producer-Consumer Synchronization and Semaphores</vt:lpstr>
      <vt:lpstr>Issues</vt:lpstr>
      <vt:lpstr>Problems with a mutex solution</vt:lpstr>
      <vt:lpstr>A first attempt at sending messages using pthreads</vt:lpstr>
      <vt:lpstr>Syntax of the various semaphore functions</vt:lpstr>
      <vt:lpstr>PowerPoint 演示文稿</vt:lpstr>
      <vt:lpstr>Using Semaphores to send msgs</vt:lpstr>
      <vt:lpstr>PowerPoint 演示文稿</vt:lpstr>
      <vt:lpstr>PowerPoint 演示文稿</vt:lpstr>
      <vt:lpstr>Barriers and Condition Variables</vt:lpstr>
      <vt:lpstr>Barriers</vt:lpstr>
      <vt:lpstr>Using barriers to time the slowest thread</vt:lpstr>
      <vt:lpstr>Using barriers for debugging</vt:lpstr>
      <vt:lpstr>Busy-waiting and a Mutex</vt:lpstr>
      <vt:lpstr>Busy-waiting and a Mutex</vt:lpstr>
      <vt:lpstr>Implementing a barrier with semaphores</vt:lpstr>
      <vt:lpstr>PowerPoint 演示文稿</vt:lpstr>
      <vt:lpstr>Condition Variables</vt:lpstr>
      <vt:lpstr>Condition Variables</vt:lpstr>
      <vt:lpstr>Implementing a barrier with condition variables</vt:lpstr>
      <vt:lpstr>PowerPoint 演示文稿</vt:lpstr>
      <vt:lpstr>Read-Write Locks</vt:lpstr>
      <vt:lpstr>Controlling access to a large, shared data structure</vt:lpstr>
      <vt:lpstr>Linked Lists</vt:lpstr>
      <vt:lpstr>Linked List Membership</vt:lpstr>
      <vt:lpstr>Inserting a new node into a list</vt:lpstr>
      <vt:lpstr>Inserting a new node into a list</vt:lpstr>
      <vt:lpstr>Deleting a node from a linked list</vt:lpstr>
      <vt:lpstr>Deleting a node from a linked list</vt:lpstr>
      <vt:lpstr>A Multi-Threaded Linked List</vt:lpstr>
      <vt:lpstr>Simultaneous access by two threads</vt:lpstr>
      <vt:lpstr>Simultaneous access by two threads</vt:lpstr>
      <vt:lpstr>Solution #1</vt:lpstr>
      <vt:lpstr>Issues</vt:lpstr>
      <vt:lpstr>Solution #2</vt:lpstr>
      <vt:lpstr>Implementation of Member with one mutex per list node (1)</vt:lpstr>
      <vt:lpstr>Implementation of Member with one mutex per list node (2)</vt:lpstr>
      <vt:lpstr>Issues</vt:lpstr>
      <vt:lpstr>Pthreads Read-Write Locks</vt:lpstr>
      <vt:lpstr>Pthreads Read-Write Locks</vt:lpstr>
      <vt:lpstr>Pthreads Read-Write Locks</vt:lpstr>
      <vt:lpstr>Pthreads Read-Write Locks</vt:lpstr>
      <vt:lpstr>Protecting our linked list functions</vt:lpstr>
      <vt:lpstr>Linked List Performance</vt:lpstr>
      <vt:lpstr>Linked List Performance</vt:lpstr>
      <vt:lpstr>Caches, Cache-Coherence, and False Sharing</vt:lpstr>
      <vt:lpstr>Pthreads matrix-vector multiplication</vt:lpstr>
      <vt:lpstr>PowerPoint 演示文稿</vt:lpstr>
      <vt:lpstr>PowerPoint 演示文稿</vt:lpstr>
      <vt:lpstr>PowerPoint 演示文稿</vt:lpstr>
      <vt:lpstr>PowerPoint 演示文稿</vt:lpstr>
      <vt:lpstr>Thread-Safety</vt:lpstr>
      <vt:lpstr>Thread-Safety</vt:lpstr>
      <vt:lpstr>Example</vt:lpstr>
      <vt:lpstr>Simple approach</vt:lpstr>
      <vt:lpstr>Simple approach</vt:lpstr>
      <vt:lpstr>The strtok function</vt:lpstr>
      <vt:lpstr>The strtok function</vt:lpstr>
      <vt:lpstr>Multi-threaded tokenizer (1)</vt:lpstr>
      <vt:lpstr>Multi-threaded tokenizer (2)</vt:lpstr>
      <vt:lpstr>Running with one thread</vt:lpstr>
      <vt:lpstr>Running with two threads</vt:lpstr>
      <vt:lpstr>What happened?</vt:lpstr>
      <vt:lpstr>What happened?</vt:lpstr>
      <vt:lpstr>Other unsafe C library functions</vt:lpstr>
      <vt:lpstr>“re-entrant” (thread safe) functions</vt:lpstr>
      <vt:lpstr>Concluding Remarks (1)</vt:lpstr>
      <vt:lpstr>Concluding Remarks (2)</vt:lpstr>
      <vt:lpstr>Concluding Remarks (3)</vt:lpstr>
      <vt:lpstr>Concluding Remarks (4)</vt:lpstr>
      <vt:lpstr>Concluding Remarks (5)</vt:lpstr>
      <vt:lpstr>Concluding Remarks (6)</vt:lpstr>
      <vt:lpstr>Concluding Remarks (7)</vt:lpstr>
      <vt:lpstr>Concluding Remarks (8)</vt:lpstr>
      <vt:lpstr>Supplementary materials</vt:lpstr>
      <vt:lpstr>Returning a value</vt:lpstr>
      <vt:lpstr>Pthread mutex usage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Tutorial</dc:title>
  <dc:creator>Lee Hung-yi</dc:creator>
  <cp:lastModifiedBy>Jones Wong</cp:lastModifiedBy>
  <cp:revision>388</cp:revision>
  <dcterms:created xsi:type="dcterms:W3CDTF">2016-04-30T07:31:53Z</dcterms:created>
  <dcterms:modified xsi:type="dcterms:W3CDTF">2024-03-27T05:33:59Z</dcterms:modified>
</cp:coreProperties>
</file>